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8" r:id="rId3"/>
    <p:sldId id="257" r:id="rId4"/>
    <p:sldId id="259" r:id="rId5"/>
    <p:sldId id="260" r:id="rId6"/>
    <p:sldId id="271" r:id="rId7"/>
    <p:sldId id="270" r:id="rId8"/>
    <p:sldId id="261" r:id="rId9"/>
    <p:sldId id="263" r:id="rId10"/>
    <p:sldId id="264" r:id="rId11"/>
    <p:sldId id="272" r:id="rId12"/>
    <p:sldId id="274" r:id="rId13"/>
    <p:sldId id="278" r:id="rId14"/>
    <p:sldId id="282" r:id="rId15"/>
    <p:sldId id="283" r:id="rId16"/>
    <p:sldId id="284" r:id="rId17"/>
    <p:sldId id="285" r:id="rId18"/>
    <p:sldId id="287" r:id="rId19"/>
    <p:sldId id="288" r:id="rId20"/>
    <p:sldId id="290" r:id="rId21"/>
    <p:sldId id="291" r:id="rId22"/>
    <p:sldId id="292" r:id="rId23"/>
    <p:sldId id="293" r:id="rId24"/>
    <p:sldId id="294" r:id="rId25"/>
    <p:sldId id="295" r:id="rId26"/>
    <p:sldId id="299" r:id="rId27"/>
    <p:sldId id="301" r:id="rId28"/>
    <p:sldId id="303" r:id="rId29"/>
    <p:sldId id="305" r:id="rId30"/>
    <p:sldId id="306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1CCD4E-FE24-4934-875C-C4F291DF085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EB7130BC-253E-499E-B0EB-012C10FA0E60}">
      <dgm:prSet phldrT="[Text]"/>
      <dgm:spPr/>
      <dgm:t>
        <a:bodyPr/>
        <a:lstStyle/>
        <a:p>
          <a:r>
            <a:rPr lang="id-ID" dirty="0" smtClean="0"/>
            <a:t>A1</a:t>
          </a:r>
          <a:endParaRPr lang="id-ID" dirty="0"/>
        </a:p>
      </dgm:t>
    </dgm:pt>
    <dgm:pt modelId="{28F86DA6-C0B5-42DE-B2A6-65C863455F53}" type="parTrans" cxnId="{82C60698-59C0-4AC0-BC69-515D09EE302A}">
      <dgm:prSet/>
      <dgm:spPr/>
      <dgm:t>
        <a:bodyPr/>
        <a:lstStyle/>
        <a:p>
          <a:endParaRPr lang="id-ID"/>
        </a:p>
      </dgm:t>
    </dgm:pt>
    <dgm:pt modelId="{2EA2E2C0-2CA4-4B45-9246-C57FE88ACCDB}" type="sibTrans" cxnId="{82C60698-59C0-4AC0-BC69-515D09EE302A}">
      <dgm:prSet/>
      <dgm:spPr/>
      <dgm:t>
        <a:bodyPr/>
        <a:lstStyle/>
        <a:p>
          <a:endParaRPr lang="id-ID"/>
        </a:p>
      </dgm:t>
    </dgm:pt>
    <dgm:pt modelId="{198A3371-4D25-4F7D-8504-298EBABFC834}">
      <dgm:prSet phldrT="[Text]"/>
      <dgm:spPr/>
      <dgm:t>
        <a:bodyPr/>
        <a:lstStyle/>
        <a:p>
          <a:r>
            <a:rPr lang="id-ID" dirty="0" smtClean="0"/>
            <a:t>AA1</a:t>
          </a:r>
          <a:endParaRPr lang="id-ID" dirty="0"/>
        </a:p>
      </dgm:t>
    </dgm:pt>
    <dgm:pt modelId="{1BE15E29-C90D-4B7D-9142-5893377BF8E1}" type="parTrans" cxnId="{98A4DFBB-789A-478B-B128-4FE6BEA05FA0}">
      <dgm:prSet/>
      <dgm:spPr/>
      <dgm:t>
        <a:bodyPr/>
        <a:lstStyle/>
        <a:p>
          <a:endParaRPr lang="id-ID"/>
        </a:p>
      </dgm:t>
    </dgm:pt>
    <dgm:pt modelId="{FF4AA487-7E29-4A79-B046-9720B4B3BC8A}" type="sibTrans" cxnId="{98A4DFBB-789A-478B-B128-4FE6BEA05FA0}">
      <dgm:prSet/>
      <dgm:spPr/>
      <dgm:t>
        <a:bodyPr/>
        <a:lstStyle/>
        <a:p>
          <a:endParaRPr lang="id-ID"/>
        </a:p>
      </dgm:t>
    </dgm:pt>
    <dgm:pt modelId="{3CA2CCB9-D6E4-4B97-BF1F-2A98C869D928}">
      <dgm:prSet phldrT="[Text]"/>
      <dgm:spPr/>
      <dgm:t>
        <a:bodyPr/>
        <a:lstStyle/>
        <a:p>
          <a:r>
            <a:rPr lang="id-ID" dirty="0" smtClean="0"/>
            <a:t>AA2</a:t>
          </a:r>
          <a:endParaRPr lang="id-ID" dirty="0"/>
        </a:p>
      </dgm:t>
    </dgm:pt>
    <dgm:pt modelId="{C61854AD-FED8-4E1B-9884-CB609E744B25}" type="parTrans" cxnId="{EB4C3E6B-6A72-45A0-B2E8-656C6FABE82B}">
      <dgm:prSet/>
      <dgm:spPr/>
      <dgm:t>
        <a:bodyPr/>
        <a:lstStyle/>
        <a:p>
          <a:endParaRPr lang="id-ID"/>
        </a:p>
      </dgm:t>
    </dgm:pt>
    <dgm:pt modelId="{C950200E-1AB2-46D4-A865-24193786E0C1}" type="sibTrans" cxnId="{EB4C3E6B-6A72-45A0-B2E8-656C6FABE82B}">
      <dgm:prSet/>
      <dgm:spPr/>
      <dgm:t>
        <a:bodyPr/>
        <a:lstStyle/>
        <a:p>
          <a:endParaRPr lang="id-ID"/>
        </a:p>
      </dgm:t>
    </dgm:pt>
    <dgm:pt modelId="{7309151C-48FF-419A-807F-A3C1B1A97833}">
      <dgm:prSet phldrT="[Text]"/>
      <dgm:spPr/>
      <dgm:t>
        <a:bodyPr/>
        <a:lstStyle/>
        <a:p>
          <a:r>
            <a:rPr lang="id-ID" dirty="0" smtClean="0"/>
            <a:t>AA3</a:t>
          </a:r>
          <a:endParaRPr lang="id-ID" dirty="0"/>
        </a:p>
      </dgm:t>
    </dgm:pt>
    <dgm:pt modelId="{C75E7A31-98CA-4A52-8AA9-319D32B1D6E9}" type="parTrans" cxnId="{261064A8-E0F0-4F8B-88FF-7458AB77E648}">
      <dgm:prSet/>
      <dgm:spPr/>
      <dgm:t>
        <a:bodyPr/>
        <a:lstStyle/>
        <a:p>
          <a:endParaRPr lang="id-ID"/>
        </a:p>
      </dgm:t>
    </dgm:pt>
    <dgm:pt modelId="{0A53D37A-A28F-442F-8AA8-211F8FBB6061}" type="sibTrans" cxnId="{261064A8-E0F0-4F8B-88FF-7458AB77E648}">
      <dgm:prSet/>
      <dgm:spPr/>
      <dgm:t>
        <a:bodyPr/>
        <a:lstStyle/>
        <a:p>
          <a:endParaRPr lang="id-ID"/>
        </a:p>
      </dgm:t>
    </dgm:pt>
    <dgm:pt modelId="{A9DABE13-C7EA-4F39-AB87-8789BBE7DD41}" type="pres">
      <dgm:prSet presAssocID="{A41CCD4E-FE24-4934-875C-C4F291DF08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4F140F9-3E93-448D-B1A1-477C0A545380}" type="pres">
      <dgm:prSet presAssocID="{EB7130BC-253E-499E-B0EB-012C10FA0E60}" presName="hierRoot1" presStyleCnt="0">
        <dgm:presLayoutVars>
          <dgm:hierBranch val="init"/>
        </dgm:presLayoutVars>
      </dgm:prSet>
      <dgm:spPr/>
    </dgm:pt>
    <dgm:pt modelId="{BEA99CB5-F71C-4F17-AC5E-7CBD3536EA97}" type="pres">
      <dgm:prSet presAssocID="{EB7130BC-253E-499E-B0EB-012C10FA0E60}" presName="rootComposite1" presStyleCnt="0"/>
      <dgm:spPr/>
    </dgm:pt>
    <dgm:pt modelId="{B87FA317-7674-44A0-92E3-CDA6B0EE57D7}" type="pres">
      <dgm:prSet presAssocID="{EB7130BC-253E-499E-B0EB-012C10FA0E60}" presName="rootText1" presStyleLbl="node0" presStyleIdx="0" presStyleCnt="1">
        <dgm:presLayoutVars>
          <dgm:chPref val="3"/>
        </dgm:presLayoutVars>
      </dgm:prSet>
      <dgm:spPr/>
    </dgm:pt>
    <dgm:pt modelId="{CF43D9DE-C6A1-4441-AB2E-A9F7C48569FA}" type="pres">
      <dgm:prSet presAssocID="{EB7130BC-253E-499E-B0EB-012C10FA0E60}" presName="rootConnector1" presStyleLbl="node1" presStyleIdx="0" presStyleCnt="0"/>
      <dgm:spPr/>
    </dgm:pt>
    <dgm:pt modelId="{D35DD9C2-40A2-4A93-81A7-7F8E581B0F09}" type="pres">
      <dgm:prSet presAssocID="{EB7130BC-253E-499E-B0EB-012C10FA0E60}" presName="hierChild2" presStyleCnt="0"/>
      <dgm:spPr/>
    </dgm:pt>
    <dgm:pt modelId="{70C57279-4D4E-4884-A453-B1E2FB508D43}" type="pres">
      <dgm:prSet presAssocID="{1BE15E29-C90D-4B7D-9142-5893377BF8E1}" presName="Name37" presStyleLbl="parChTrans1D2" presStyleIdx="0" presStyleCnt="3"/>
      <dgm:spPr/>
    </dgm:pt>
    <dgm:pt modelId="{A9AE3962-946D-40B9-866B-E1FD5B409A25}" type="pres">
      <dgm:prSet presAssocID="{198A3371-4D25-4F7D-8504-298EBABFC834}" presName="hierRoot2" presStyleCnt="0">
        <dgm:presLayoutVars>
          <dgm:hierBranch val="init"/>
        </dgm:presLayoutVars>
      </dgm:prSet>
      <dgm:spPr/>
    </dgm:pt>
    <dgm:pt modelId="{194F4408-2935-46E7-8F1C-3D5DE2B7EE46}" type="pres">
      <dgm:prSet presAssocID="{198A3371-4D25-4F7D-8504-298EBABFC834}" presName="rootComposite" presStyleCnt="0"/>
      <dgm:spPr/>
    </dgm:pt>
    <dgm:pt modelId="{3CD7EC7B-A2FD-40CD-8DDE-A9D3BCDDC110}" type="pres">
      <dgm:prSet presAssocID="{198A3371-4D25-4F7D-8504-298EBABFC834}" presName="rootText" presStyleLbl="node2" presStyleIdx="0" presStyleCnt="3">
        <dgm:presLayoutVars>
          <dgm:chPref val="3"/>
        </dgm:presLayoutVars>
      </dgm:prSet>
      <dgm:spPr/>
    </dgm:pt>
    <dgm:pt modelId="{1A44EE3C-5BB1-49E8-A041-CC8B8066F8C6}" type="pres">
      <dgm:prSet presAssocID="{198A3371-4D25-4F7D-8504-298EBABFC834}" presName="rootConnector" presStyleLbl="node2" presStyleIdx="0" presStyleCnt="3"/>
      <dgm:spPr/>
    </dgm:pt>
    <dgm:pt modelId="{C2E73DA9-12BA-4E80-9A73-7AECC534CD98}" type="pres">
      <dgm:prSet presAssocID="{198A3371-4D25-4F7D-8504-298EBABFC834}" presName="hierChild4" presStyleCnt="0"/>
      <dgm:spPr/>
    </dgm:pt>
    <dgm:pt modelId="{62D9AF36-B600-44BD-BF2C-3878EA48A536}" type="pres">
      <dgm:prSet presAssocID="{198A3371-4D25-4F7D-8504-298EBABFC834}" presName="hierChild5" presStyleCnt="0"/>
      <dgm:spPr/>
    </dgm:pt>
    <dgm:pt modelId="{163DCEA7-C76A-485E-A10A-36B2FB2F346E}" type="pres">
      <dgm:prSet presAssocID="{C61854AD-FED8-4E1B-9884-CB609E744B25}" presName="Name37" presStyleLbl="parChTrans1D2" presStyleIdx="1" presStyleCnt="3"/>
      <dgm:spPr/>
    </dgm:pt>
    <dgm:pt modelId="{7391A0FC-2B2A-4DD6-B21D-F91D4FEC8658}" type="pres">
      <dgm:prSet presAssocID="{3CA2CCB9-D6E4-4B97-BF1F-2A98C869D928}" presName="hierRoot2" presStyleCnt="0">
        <dgm:presLayoutVars>
          <dgm:hierBranch val="init"/>
        </dgm:presLayoutVars>
      </dgm:prSet>
      <dgm:spPr/>
    </dgm:pt>
    <dgm:pt modelId="{38703F0A-B148-4C8A-BB5C-B3973472E0DE}" type="pres">
      <dgm:prSet presAssocID="{3CA2CCB9-D6E4-4B97-BF1F-2A98C869D928}" presName="rootComposite" presStyleCnt="0"/>
      <dgm:spPr/>
    </dgm:pt>
    <dgm:pt modelId="{2F2F1381-B5A4-4E95-A1C7-C6C1203D7F2E}" type="pres">
      <dgm:prSet presAssocID="{3CA2CCB9-D6E4-4B97-BF1F-2A98C869D928}" presName="rootText" presStyleLbl="node2" presStyleIdx="1" presStyleCnt="3">
        <dgm:presLayoutVars>
          <dgm:chPref val="3"/>
        </dgm:presLayoutVars>
      </dgm:prSet>
      <dgm:spPr/>
    </dgm:pt>
    <dgm:pt modelId="{595B55A8-58C6-4E08-A977-DC148D829EE5}" type="pres">
      <dgm:prSet presAssocID="{3CA2CCB9-D6E4-4B97-BF1F-2A98C869D928}" presName="rootConnector" presStyleLbl="node2" presStyleIdx="1" presStyleCnt="3"/>
      <dgm:spPr/>
    </dgm:pt>
    <dgm:pt modelId="{8E21643C-5718-4BCB-8192-F26D8733D77F}" type="pres">
      <dgm:prSet presAssocID="{3CA2CCB9-D6E4-4B97-BF1F-2A98C869D928}" presName="hierChild4" presStyleCnt="0"/>
      <dgm:spPr/>
    </dgm:pt>
    <dgm:pt modelId="{48DD7120-11E0-4F1F-B162-24779E1201BD}" type="pres">
      <dgm:prSet presAssocID="{3CA2CCB9-D6E4-4B97-BF1F-2A98C869D928}" presName="hierChild5" presStyleCnt="0"/>
      <dgm:spPr/>
    </dgm:pt>
    <dgm:pt modelId="{D3A5903E-08A3-4078-82E8-B84E92AAEAB0}" type="pres">
      <dgm:prSet presAssocID="{C75E7A31-98CA-4A52-8AA9-319D32B1D6E9}" presName="Name37" presStyleLbl="parChTrans1D2" presStyleIdx="2" presStyleCnt="3"/>
      <dgm:spPr/>
    </dgm:pt>
    <dgm:pt modelId="{C17E7B27-EFB4-4484-A31C-D14DEDF000B8}" type="pres">
      <dgm:prSet presAssocID="{7309151C-48FF-419A-807F-A3C1B1A97833}" presName="hierRoot2" presStyleCnt="0">
        <dgm:presLayoutVars>
          <dgm:hierBranch val="init"/>
        </dgm:presLayoutVars>
      </dgm:prSet>
      <dgm:spPr/>
    </dgm:pt>
    <dgm:pt modelId="{94C3EC08-B3A2-4C89-BF38-5DB574D3658C}" type="pres">
      <dgm:prSet presAssocID="{7309151C-48FF-419A-807F-A3C1B1A97833}" presName="rootComposite" presStyleCnt="0"/>
      <dgm:spPr/>
    </dgm:pt>
    <dgm:pt modelId="{813F3616-0AF8-4911-875F-3EF570309217}" type="pres">
      <dgm:prSet presAssocID="{7309151C-48FF-419A-807F-A3C1B1A97833}" presName="rootText" presStyleLbl="node2" presStyleIdx="2" presStyleCnt="3">
        <dgm:presLayoutVars>
          <dgm:chPref val="3"/>
        </dgm:presLayoutVars>
      </dgm:prSet>
      <dgm:spPr/>
    </dgm:pt>
    <dgm:pt modelId="{BC069F40-C4F9-4981-A599-300B581FF106}" type="pres">
      <dgm:prSet presAssocID="{7309151C-48FF-419A-807F-A3C1B1A97833}" presName="rootConnector" presStyleLbl="node2" presStyleIdx="2" presStyleCnt="3"/>
      <dgm:spPr/>
    </dgm:pt>
    <dgm:pt modelId="{5FD1D41E-9E83-46E9-8661-EEAF24FB01F3}" type="pres">
      <dgm:prSet presAssocID="{7309151C-48FF-419A-807F-A3C1B1A97833}" presName="hierChild4" presStyleCnt="0"/>
      <dgm:spPr/>
    </dgm:pt>
    <dgm:pt modelId="{9AA02CEC-868B-45C3-80CE-0BAAADA0CE92}" type="pres">
      <dgm:prSet presAssocID="{7309151C-48FF-419A-807F-A3C1B1A97833}" presName="hierChild5" presStyleCnt="0"/>
      <dgm:spPr/>
    </dgm:pt>
    <dgm:pt modelId="{82D6469A-3E50-43B2-8F6E-3F981B0B07ED}" type="pres">
      <dgm:prSet presAssocID="{EB7130BC-253E-499E-B0EB-012C10FA0E60}" presName="hierChild3" presStyleCnt="0"/>
      <dgm:spPr/>
    </dgm:pt>
  </dgm:ptLst>
  <dgm:cxnLst>
    <dgm:cxn modelId="{87215A82-CF6D-4645-B1BC-FD4430A2707B}" type="presOf" srcId="{C75E7A31-98CA-4A52-8AA9-319D32B1D6E9}" destId="{D3A5903E-08A3-4078-82E8-B84E92AAEAB0}" srcOrd="0" destOrd="0" presId="urn:microsoft.com/office/officeart/2005/8/layout/orgChart1"/>
    <dgm:cxn modelId="{FC20220F-6B1A-493F-AD39-FC514AA36855}" type="presOf" srcId="{3CA2CCB9-D6E4-4B97-BF1F-2A98C869D928}" destId="{2F2F1381-B5A4-4E95-A1C7-C6C1203D7F2E}" srcOrd="0" destOrd="0" presId="urn:microsoft.com/office/officeart/2005/8/layout/orgChart1"/>
    <dgm:cxn modelId="{56504BD4-EC21-495C-A654-8A223D6F81D5}" type="presOf" srcId="{7309151C-48FF-419A-807F-A3C1B1A97833}" destId="{813F3616-0AF8-4911-875F-3EF570309217}" srcOrd="0" destOrd="0" presId="urn:microsoft.com/office/officeart/2005/8/layout/orgChart1"/>
    <dgm:cxn modelId="{69EB19A9-1C5D-48B4-968C-FDF63CBC072A}" type="presOf" srcId="{1BE15E29-C90D-4B7D-9142-5893377BF8E1}" destId="{70C57279-4D4E-4884-A453-B1E2FB508D43}" srcOrd="0" destOrd="0" presId="urn:microsoft.com/office/officeart/2005/8/layout/orgChart1"/>
    <dgm:cxn modelId="{EB4C3E6B-6A72-45A0-B2E8-656C6FABE82B}" srcId="{EB7130BC-253E-499E-B0EB-012C10FA0E60}" destId="{3CA2CCB9-D6E4-4B97-BF1F-2A98C869D928}" srcOrd="1" destOrd="0" parTransId="{C61854AD-FED8-4E1B-9884-CB609E744B25}" sibTransId="{C950200E-1AB2-46D4-A865-24193786E0C1}"/>
    <dgm:cxn modelId="{0EB44569-62AB-402F-AEF8-6B99FE2D3A5A}" type="presOf" srcId="{7309151C-48FF-419A-807F-A3C1B1A97833}" destId="{BC069F40-C4F9-4981-A599-300B581FF106}" srcOrd="1" destOrd="0" presId="urn:microsoft.com/office/officeart/2005/8/layout/orgChart1"/>
    <dgm:cxn modelId="{82C60698-59C0-4AC0-BC69-515D09EE302A}" srcId="{A41CCD4E-FE24-4934-875C-C4F291DF0851}" destId="{EB7130BC-253E-499E-B0EB-012C10FA0E60}" srcOrd="0" destOrd="0" parTransId="{28F86DA6-C0B5-42DE-B2A6-65C863455F53}" sibTransId="{2EA2E2C0-2CA4-4B45-9246-C57FE88ACCDB}"/>
    <dgm:cxn modelId="{A55E613C-DD47-4D8D-9F21-779FE324BD84}" type="presOf" srcId="{C61854AD-FED8-4E1B-9884-CB609E744B25}" destId="{163DCEA7-C76A-485E-A10A-36B2FB2F346E}" srcOrd="0" destOrd="0" presId="urn:microsoft.com/office/officeart/2005/8/layout/orgChart1"/>
    <dgm:cxn modelId="{118245E5-E874-41D2-B83A-5DE7F0FC9E3A}" type="presOf" srcId="{EB7130BC-253E-499E-B0EB-012C10FA0E60}" destId="{B87FA317-7674-44A0-92E3-CDA6B0EE57D7}" srcOrd="0" destOrd="0" presId="urn:microsoft.com/office/officeart/2005/8/layout/orgChart1"/>
    <dgm:cxn modelId="{C74F8AD9-998E-42BA-ACE6-DDAEB8E1E224}" type="presOf" srcId="{EB7130BC-253E-499E-B0EB-012C10FA0E60}" destId="{CF43D9DE-C6A1-4441-AB2E-A9F7C48569FA}" srcOrd="1" destOrd="0" presId="urn:microsoft.com/office/officeart/2005/8/layout/orgChart1"/>
    <dgm:cxn modelId="{6B4221A8-ABA1-41C7-880B-C1F2C38F293A}" type="presOf" srcId="{198A3371-4D25-4F7D-8504-298EBABFC834}" destId="{1A44EE3C-5BB1-49E8-A041-CC8B8066F8C6}" srcOrd="1" destOrd="0" presId="urn:microsoft.com/office/officeart/2005/8/layout/orgChart1"/>
    <dgm:cxn modelId="{49DF96BD-BF1B-490D-91A3-7A9DE34597E3}" type="presOf" srcId="{198A3371-4D25-4F7D-8504-298EBABFC834}" destId="{3CD7EC7B-A2FD-40CD-8DDE-A9D3BCDDC110}" srcOrd="0" destOrd="0" presId="urn:microsoft.com/office/officeart/2005/8/layout/orgChart1"/>
    <dgm:cxn modelId="{6BBFAE35-963A-49E8-8352-BE2839B50D08}" type="presOf" srcId="{A41CCD4E-FE24-4934-875C-C4F291DF0851}" destId="{A9DABE13-C7EA-4F39-AB87-8789BBE7DD41}" srcOrd="0" destOrd="0" presId="urn:microsoft.com/office/officeart/2005/8/layout/orgChart1"/>
    <dgm:cxn modelId="{261064A8-E0F0-4F8B-88FF-7458AB77E648}" srcId="{EB7130BC-253E-499E-B0EB-012C10FA0E60}" destId="{7309151C-48FF-419A-807F-A3C1B1A97833}" srcOrd="2" destOrd="0" parTransId="{C75E7A31-98CA-4A52-8AA9-319D32B1D6E9}" sibTransId="{0A53D37A-A28F-442F-8AA8-211F8FBB6061}"/>
    <dgm:cxn modelId="{F8342DBE-7A6E-46A0-B17E-7C7BA4163227}" type="presOf" srcId="{3CA2CCB9-D6E4-4B97-BF1F-2A98C869D928}" destId="{595B55A8-58C6-4E08-A977-DC148D829EE5}" srcOrd="1" destOrd="0" presId="urn:microsoft.com/office/officeart/2005/8/layout/orgChart1"/>
    <dgm:cxn modelId="{98A4DFBB-789A-478B-B128-4FE6BEA05FA0}" srcId="{EB7130BC-253E-499E-B0EB-012C10FA0E60}" destId="{198A3371-4D25-4F7D-8504-298EBABFC834}" srcOrd="0" destOrd="0" parTransId="{1BE15E29-C90D-4B7D-9142-5893377BF8E1}" sibTransId="{FF4AA487-7E29-4A79-B046-9720B4B3BC8A}"/>
    <dgm:cxn modelId="{DA122343-23B6-443B-A0BC-5D0D6AC198CE}" type="presParOf" srcId="{A9DABE13-C7EA-4F39-AB87-8789BBE7DD41}" destId="{54F140F9-3E93-448D-B1A1-477C0A545380}" srcOrd="0" destOrd="0" presId="urn:microsoft.com/office/officeart/2005/8/layout/orgChart1"/>
    <dgm:cxn modelId="{13C1BC9C-6253-47E4-837E-A1E1ACC3992F}" type="presParOf" srcId="{54F140F9-3E93-448D-B1A1-477C0A545380}" destId="{BEA99CB5-F71C-4F17-AC5E-7CBD3536EA97}" srcOrd="0" destOrd="0" presId="urn:microsoft.com/office/officeart/2005/8/layout/orgChart1"/>
    <dgm:cxn modelId="{E9388F41-383A-477B-88AB-34D0E3463A08}" type="presParOf" srcId="{BEA99CB5-F71C-4F17-AC5E-7CBD3536EA97}" destId="{B87FA317-7674-44A0-92E3-CDA6B0EE57D7}" srcOrd="0" destOrd="0" presId="urn:microsoft.com/office/officeart/2005/8/layout/orgChart1"/>
    <dgm:cxn modelId="{A6DAD5A4-18BE-4792-9365-E0AF36ACF2AC}" type="presParOf" srcId="{BEA99CB5-F71C-4F17-AC5E-7CBD3536EA97}" destId="{CF43D9DE-C6A1-4441-AB2E-A9F7C48569FA}" srcOrd="1" destOrd="0" presId="urn:microsoft.com/office/officeart/2005/8/layout/orgChart1"/>
    <dgm:cxn modelId="{5A9E99A6-7454-4AA3-BA9C-BCBC73A5B7A4}" type="presParOf" srcId="{54F140F9-3E93-448D-B1A1-477C0A545380}" destId="{D35DD9C2-40A2-4A93-81A7-7F8E581B0F09}" srcOrd="1" destOrd="0" presId="urn:microsoft.com/office/officeart/2005/8/layout/orgChart1"/>
    <dgm:cxn modelId="{EE83DA57-3A34-4CAC-A760-5F74066D974C}" type="presParOf" srcId="{D35DD9C2-40A2-4A93-81A7-7F8E581B0F09}" destId="{70C57279-4D4E-4884-A453-B1E2FB508D43}" srcOrd="0" destOrd="0" presId="urn:microsoft.com/office/officeart/2005/8/layout/orgChart1"/>
    <dgm:cxn modelId="{AE5C5C6A-C840-4F19-857C-F193FAF65266}" type="presParOf" srcId="{D35DD9C2-40A2-4A93-81A7-7F8E581B0F09}" destId="{A9AE3962-946D-40B9-866B-E1FD5B409A25}" srcOrd="1" destOrd="0" presId="urn:microsoft.com/office/officeart/2005/8/layout/orgChart1"/>
    <dgm:cxn modelId="{5B59D5D4-3A49-4B92-991E-F27F89C21DDE}" type="presParOf" srcId="{A9AE3962-946D-40B9-866B-E1FD5B409A25}" destId="{194F4408-2935-46E7-8F1C-3D5DE2B7EE46}" srcOrd="0" destOrd="0" presId="urn:microsoft.com/office/officeart/2005/8/layout/orgChart1"/>
    <dgm:cxn modelId="{642F9EE3-8DAC-4B3F-9573-36E77200379E}" type="presParOf" srcId="{194F4408-2935-46E7-8F1C-3D5DE2B7EE46}" destId="{3CD7EC7B-A2FD-40CD-8DDE-A9D3BCDDC110}" srcOrd="0" destOrd="0" presId="urn:microsoft.com/office/officeart/2005/8/layout/orgChart1"/>
    <dgm:cxn modelId="{00610C56-F2F6-4D4E-ACDB-74EA83701C03}" type="presParOf" srcId="{194F4408-2935-46E7-8F1C-3D5DE2B7EE46}" destId="{1A44EE3C-5BB1-49E8-A041-CC8B8066F8C6}" srcOrd="1" destOrd="0" presId="urn:microsoft.com/office/officeart/2005/8/layout/orgChart1"/>
    <dgm:cxn modelId="{7B141950-9F4A-4885-9521-6A3FDC5C5BA5}" type="presParOf" srcId="{A9AE3962-946D-40B9-866B-E1FD5B409A25}" destId="{C2E73DA9-12BA-4E80-9A73-7AECC534CD98}" srcOrd="1" destOrd="0" presId="urn:microsoft.com/office/officeart/2005/8/layout/orgChart1"/>
    <dgm:cxn modelId="{9E349BBC-B15D-4987-8AA5-DA8E5A39CDAD}" type="presParOf" srcId="{A9AE3962-946D-40B9-866B-E1FD5B409A25}" destId="{62D9AF36-B600-44BD-BF2C-3878EA48A536}" srcOrd="2" destOrd="0" presId="urn:microsoft.com/office/officeart/2005/8/layout/orgChart1"/>
    <dgm:cxn modelId="{6E1F8860-215E-4B8D-BC5A-3DEAB52D7E80}" type="presParOf" srcId="{D35DD9C2-40A2-4A93-81A7-7F8E581B0F09}" destId="{163DCEA7-C76A-485E-A10A-36B2FB2F346E}" srcOrd="2" destOrd="0" presId="urn:microsoft.com/office/officeart/2005/8/layout/orgChart1"/>
    <dgm:cxn modelId="{B0FA13FF-B8D2-45C3-8F0F-4BB1ECFA8A70}" type="presParOf" srcId="{D35DD9C2-40A2-4A93-81A7-7F8E581B0F09}" destId="{7391A0FC-2B2A-4DD6-B21D-F91D4FEC8658}" srcOrd="3" destOrd="0" presId="urn:microsoft.com/office/officeart/2005/8/layout/orgChart1"/>
    <dgm:cxn modelId="{2F1AB0B9-18EF-4497-B714-4A765B930461}" type="presParOf" srcId="{7391A0FC-2B2A-4DD6-B21D-F91D4FEC8658}" destId="{38703F0A-B148-4C8A-BB5C-B3973472E0DE}" srcOrd="0" destOrd="0" presId="urn:microsoft.com/office/officeart/2005/8/layout/orgChart1"/>
    <dgm:cxn modelId="{D51CC874-3776-4785-8276-705EE1ED1001}" type="presParOf" srcId="{38703F0A-B148-4C8A-BB5C-B3973472E0DE}" destId="{2F2F1381-B5A4-4E95-A1C7-C6C1203D7F2E}" srcOrd="0" destOrd="0" presId="urn:microsoft.com/office/officeart/2005/8/layout/orgChart1"/>
    <dgm:cxn modelId="{E5C82F82-C45B-4EB6-8F79-69ED5F5F9C86}" type="presParOf" srcId="{38703F0A-B148-4C8A-BB5C-B3973472E0DE}" destId="{595B55A8-58C6-4E08-A977-DC148D829EE5}" srcOrd="1" destOrd="0" presId="urn:microsoft.com/office/officeart/2005/8/layout/orgChart1"/>
    <dgm:cxn modelId="{6FEDC606-0650-46BD-9409-38B8458C3A0B}" type="presParOf" srcId="{7391A0FC-2B2A-4DD6-B21D-F91D4FEC8658}" destId="{8E21643C-5718-4BCB-8192-F26D8733D77F}" srcOrd="1" destOrd="0" presId="urn:microsoft.com/office/officeart/2005/8/layout/orgChart1"/>
    <dgm:cxn modelId="{19E0FFF6-D1F8-4539-8721-3DE8A3C41D0A}" type="presParOf" srcId="{7391A0FC-2B2A-4DD6-B21D-F91D4FEC8658}" destId="{48DD7120-11E0-4F1F-B162-24779E1201BD}" srcOrd="2" destOrd="0" presId="urn:microsoft.com/office/officeart/2005/8/layout/orgChart1"/>
    <dgm:cxn modelId="{36A5C7BB-1976-4013-9EFA-E1774E754C42}" type="presParOf" srcId="{D35DD9C2-40A2-4A93-81A7-7F8E581B0F09}" destId="{D3A5903E-08A3-4078-82E8-B84E92AAEAB0}" srcOrd="4" destOrd="0" presId="urn:microsoft.com/office/officeart/2005/8/layout/orgChart1"/>
    <dgm:cxn modelId="{5AB151BD-5617-42D4-B9F1-8B0115BFD948}" type="presParOf" srcId="{D35DD9C2-40A2-4A93-81A7-7F8E581B0F09}" destId="{C17E7B27-EFB4-4484-A31C-D14DEDF000B8}" srcOrd="5" destOrd="0" presId="urn:microsoft.com/office/officeart/2005/8/layout/orgChart1"/>
    <dgm:cxn modelId="{4E19FEE8-3F0C-49EC-9081-1C5EC0E5B7B3}" type="presParOf" srcId="{C17E7B27-EFB4-4484-A31C-D14DEDF000B8}" destId="{94C3EC08-B3A2-4C89-BF38-5DB574D3658C}" srcOrd="0" destOrd="0" presId="urn:microsoft.com/office/officeart/2005/8/layout/orgChart1"/>
    <dgm:cxn modelId="{C9C9E266-5B25-476B-B86F-BF7EB9DB15BC}" type="presParOf" srcId="{94C3EC08-B3A2-4C89-BF38-5DB574D3658C}" destId="{813F3616-0AF8-4911-875F-3EF570309217}" srcOrd="0" destOrd="0" presId="urn:microsoft.com/office/officeart/2005/8/layout/orgChart1"/>
    <dgm:cxn modelId="{40B00CAC-F160-4100-9910-20104D2B6FDD}" type="presParOf" srcId="{94C3EC08-B3A2-4C89-BF38-5DB574D3658C}" destId="{BC069F40-C4F9-4981-A599-300B581FF106}" srcOrd="1" destOrd="0" presId="urn:microsoft.com/office/officeart/2005/8/layout/orgChart1"/>
    <dgm:cxn modelId="{1CAB38EE-DDB4-4E2C-A6F8-2B02C5FB86BD}" type="presParOf" srcId="{C17E7B27-EFB4-4484-A31C-D14DEDF000B8}" destId="{5FD1D41E-9E83-46E9-8661-EEAF24FB01F3}" srcOrd="1" destOrd="0" presId="urn:microsoft.com/office/officeart/2005/8/layout/orgChart1"/>
    <dgm:cxn modelId="{B3AD1BA2-3265-472D-BD86-D4FC68F0EE51}" type="presParOf" srcId="{C17E7B27-EFB4-4484-A31C-D14DEDF000B8}" destId="{9AA02CEC-868B-45C3-80CE-0BAAADA0CE92}" srcOrd="2" destOrd="0" presId="urn:microsoft.com/office/officeart/2005/8/layout/orgChart1"/>
    <dgm:cxn modelId="{CCE77A53-CFEE-4E05-90E8-E18CEC5AF0D0}" type="presParOf" srcId="{54F140F9-3E93-448D-B1A1-477C0A545380}" destId="{82D6469A-3E50-43B2-8F6E-3F981B0B07E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5903E-08A3-4078-82E8-B84E92AAEAB0}">
      <dsp:nvSpPr>
        <dsp:cNvPr id="0" name=""/>
        <dsp:cNvSpPr/>
      </dsp:nvSpPr>
      <dsp:spPr>
        <a:xfrm>
          <a:off x="2504888" y="1584119"/>
          <a:ext cx="1772226" cy="307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788"/>
              </a:lnTo>
              <a:lnTo>
                <a:pt x="1772226" y="153788"/>
              </a:lnTo>
              <a:lnTo>
                <a:pt x="1772226" y="307576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DCEA7-C76A-485E-A10A-36B2FB2F346E}">
      <dsp:nvSpPr>
        <dsp:cNvPr id="0" name=""/>
        <dsp:cNvSpPr/>
      </dsp:nvSpPr>
      <dsp:spPr>
        <a:xfrm>
          <a:off x="2459168" y="1584119"/>
          <a:ext cx="91440" cy="3075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7576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C57279-4D4E-4884-A453-B1E2FB508D43}">
      <dsp:nvSpPr>
        <dsp:cNvPr id="0" name=""/>
        <dsp:cNvSpPr/>
      </dsp:nvSpPr>
      <dsp:spPr>
        <a:xfrm>
          <a:off x="732661" y="1584119"/>
          <a:ext cx="1772226" cy="307576"/>
        </a:xfrm>
        <a:custGeom>
          <a:avLst/>
          <a:gdLst/>
          <a:ahLst/>
          <a:cxnLst/>
          <a:rect l="0" t="0" r="0" b="0"/>
          <a:pathLst>
            <a:path>
              <a:moveTo>
                <a:pt x="1772226" y="0"/>
              </a:moveTo>
              <a:lnTo>
                <a:pt x="1772226" y="153788"/>
              </a:lnTo>
              <a:lnTo>
                <a:pt x="0" y="153788"/>
              </a:lnTo>
              <a:lnTo>
                <a:pt x="0" y="307576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7FA317-7674-44A0-92E3-CDA6B0EE57D7}">
      <dsp:nvSpPr>
        <dsp:cNvPr id="0" name=""/>
        <dsp:cNvSpPr/>
      </dsp:nvSpPr>
      <dsp:spPr>
        <a:xfrm>
          <a:off x="1772562" y="851794"/>
          <a:ext cx="1464650" cy="732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kern="1200" dirty="0" smtClean="0"/>
            <a:t>A1</a:t>
          </a:r>
          <a:endParaRPr lang="id-ID" sz="4800" kern="1200" dirty="0"/>
        </a:p>
      </dsp:txBody>
      <dsp:txXfrm>
        <a:off x="1772562" y="851794"/>
        <a:ext cx="1464650" cy="732325"/>
      </dsp:txXfrm>
    </dsp:sp>
    <dsp:sp modelId="{3CD7EC7B-A2FD-40CD-8DDE-A9D3BCDDC110}">
      <dsp:nvSpPr>
        <dsp:cNvPr id="0" name=""/>
        <dsp:cNvSpPr/>
      </dsp:nvSpPr>
      <dsp:spPr>
        <a:xfrm>
          <a:off x="336" y="1891695"/>
          <a:ext cx="1464650" cy="732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kern="1200" dirty="0" smtClean="0"/>
            <a:t>AA1</a:t>
          </a:r>
          <a:endParaRPr lang="id-ID" sz="4800" kern="1200" dirty="0"/>
        </a:p>
      </dsp:txBody>
      <dsp:txXfrm>
        <a:off x="336" y="1891695"/>
        <a:ext cx="1464650" cy="732325"/>
      </dsp:txXfrm>
    </dsp:sp>
    <dsp:sp modelId="{2F2F1381-B5A4-4E95-A1C7-C6C1203D7F2E}">
      <dsp:nvSpPr>
        <dsp:cNvPr id="0" name=""/>
        <dsp:cNvSpPr/>
      </dsp:nvSpPr>
      <dsp:spPr>
        <a:xfrm>
          <a:off x="1772562" y="1891695"/>
          <a:ext cx="1464650" cy="732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kern="1200" dirty="0" smtClean="0"/>
            <a:t>AA2</a:t>
          </a:r>
          <a:endParaRPr lang="id-ID" sz="4800" kern="1200" dirty="0"/>
        </a:p>
      </dsp:txBody>
      <dsp:txXfrm>
        <a:off x="1772562" y="1891695"/>
        <a:ext cx="1464650" cy="732325"/>
      </dsp:txXfrm>
    </dsp:sp>
    <dsp:sp modelId="{813F3616-0AF8-4911-875F-3EF570309217}">
      <dsp:nvSpPr>
        <dsp:cNvPr id="0" name=""/>
        <dsp:cNvSpPr/>
      </dsp:nvSpPr>
      <dsp:spPr>
        <a:xfrm>
          <a:off x="3544789" y="1891695"/>
          <a:ext cx="1464650" cy="732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kern="1200" dirty="0" smtClean="0"/>
            <a:t>AA3</a:t>
          </a:r>
          <a:endParaRPr lang="id-ID" sz="4800" kern="1200" dirty="0"/>
        </a:p>
      </dsp:txBody>
      <dsp:txXfrm>
        <a:off x="3544789" y="1891695"/>
        <a:ext cx="1464650" cy="7323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10/8/2013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harwati@uii.ac.id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Tahapan Perancangan Tata Letak Fasilitas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>
                <a:solidFill>
                  <a:schemeClr val="bg1"/>
                </a:solidFill>
                <a:hlinkClick r:id="rId2"/>
              </a:rPr>
              <a:t>harwati@uii.ac.id</a:t>
            </a:r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/>
              <a:t>Meeting - 4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310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Alur Pertanyaan</a:t>
            </a:r>
            <a:br>
              <a:rPr lang="id-ID" dirty="0" smtClean="0"/>
            </a:br>
            <a:r>
              <a:rPr lang="id-ID" dirty="0" smtClean="0"/>
              <a:t>(kuantitatif) </a:t>
            </a:r>
            <a:endParaRPr lang="id-ID" dirty="0"/>
          </a:p>
        </p:txBody>
      </p:sp>
      <p:pic>
        <p:nvPicPr>
          <p:cNvPr id="5" name="Picture 4" descr="Analisis buat-bel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864" y="203108"/>
            <a:ext cx="4209583" cy="667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839" y="2305240"/>
            <a:ext cx="20478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6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Bill of Material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1825304"/>
          </a:xfrm>
        </p:spPr>
        <p:txBody>
          <a:bodyPr>
            <a:normAutofit fontScale="85000" lnSpcReduction="10000"/>
          </a:bodyPr>
          <a:lstStyle/>
          <a:p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Merupakan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rangkaian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struktur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semua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komponen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yang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digunakan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untuk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memproduksi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barang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jadi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sesuai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>
                <a:solidFill>
                  <a:schemeClr val="accent6">
                    <a:lumMod val="75000"/>
                  </a:schemeClr>
                </a:solidFill>
              </a:rPr>
              <a:t>dengan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</a:rPr>
              <a:t>Master Production Scheduling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69268" y="2995267"/>
            <a:ext cx="7315200" cy="2124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Adalah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daftar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en-US" sz="4000" i="1" dirty="0" smtClean="0">
                <a:solidFill>
                  <a:schemeClr val="accent6">
                    <a:lumMod val="75000"/>
                  </a:schemeClr>
                </a:solidFill>
              </a:rPr>
              <a:t>list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)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dari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bahan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, material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atau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komponen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yang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dibutuhkan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untuk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dirakit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dicampur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atau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membuat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produk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</a:rPr>
              <a:t>akhir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225" y="4943475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9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2919" y="1016262"/>
            <a:ext cx="2947482" cy="1457998"/>
          </a:xfrm>
        </p:spPr>
        <p:txBody>
          <a:bodyPr/>
          <a:lstStyle/>
          <a:p>
            <a:r>
              <a:rPr lang="id-ID" dirty="0" smtClean="0"/>
              <a:t>Fungsi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2040457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err="1"/>
              <a:t>Secara</a:t>
            </a:r>
            <a:r>
              <a:rPr lang="en-US" sz="4000" dirty="0"/>
              <a:t> </a:t>
            </a:r>
            <a:r>
              <a:rPr lang="en-US" sz="4000" dirty="0" err="1"/>
              <a:t>spesifik</a:t>
            </a:r>
            <a:r>
              <a:rPr lang="en-US" sz="4000" dirty="0"/>
              <a:t> </a:t>
            </a:r>
            <a:r>
              <a:rPr lang="en-US" sz="4000" dirty="0" err="1"/>
              <a:t>struktur</a:t>
            </a:r>
            <a:r>
              <a:rPr lang="en-US" sz="4000" dirty="0"/>
              <a:t> </a:t>
            </a:r>
            <a:r>
              <a:rPr lang="en-US" sz="4000" i="1" dirty="0"/>
              <a:t>Bill of Material</a:t>
            </a:r>
            <a:r>
              <a:rPr lang="en-US" sz="4000" dirty="0"/>
              <a:t> </a:t>
            </a:r>
            <a:r>
              <a:rPr lang="en-US" sz="4000" dirty="0" err="1"/>
              <a:t>tidak</a:t>
            </a:r>
            <a:r>
              <a:rPr lang="en-US" sz="4000" dirty="0"/>
              <a:t> </a:t>
            </a:r>
            <a:r>
              <a:rPr lang="en-US" sz="4000" dirty="0" err="1"/>
              <a:t>saja</a:t>
            </a:r>
            <a:r>
              <a:rPr lang="en-US" sz="4000" dirty="0"/>
              <a:t> </a:t>
            </a:r>
            <a:r>
              <a:rPr lang="en-US" sz="4000" dirty="0" err="1"/>
              <a:t>berisi</a:t>
            </a:r>
            <a:r>
              <a:rPr lang="en-US" sz="4000" dirty="0"/>
              <a:t> </a:t>
            </a:r>
            <a:r>
              <a:rPr lang="en-US" sz="4000" dirty="0" err="1"/>
              <a:t>komposisi</a:t>
            </a:r>
            <a:r>
              <a:rPr lang="en-US" sz="4000" dirty="0"/>
              <a:t> </a:t>
            </a:r>
            <a:r>
              <a:rPr lang="en-US" sz="4000" dirty="0" err="1"/>
              <a:t>komponen</a:t>
            </a:r>
            <a:r>
              <a:rPr lang="en-US" sz="4000" dirty="0"/>
              <a:t>, </a:t>
            </a:r>
            <a:r>
              <a:rPr lang="en-US" sz="4000" dirty="0" err="1"/>
              <a:t>tetapi</a:t>
            </a:r>
            <a:r>
              <a:rPr lang="en-US" sz="4000" dirty="0"/>
              <a:t> </a:t>
            </a:r>
            <a:r>
              <a:rPr lang="en-US" sz="4000" dirty="0" err="1"/>
              <a:t>juga</a:t>
            </a:r>
            <a:r>
              <a:rPr lang="en-US" sz="4000" dirty="0"/>
              <a:t> </a:t>
            </a:r>
            <a:r>
              <a:rPr lang="en-US" sz="4000" dirty="0" err="1"/>
              <a:t>memuat</a:t>
            </a:r>
            <a:r>
              <a:rPr lang="en-US" sz="4000" dirty="0"/>
              <a:t> </a:t>
            </a:r>
            <a:r>
              <a:rPr lang="en-US" sz="4000" dirty="0" err="1"/>
              <a:t>langkah</a:t>
            </a:r>
            <a:r>
              <a:rPr lang="en-US" sz="4000" dirty="0"/>
              <a:t> </a:t>
            </a:r>
            <a:r>
              <a:rPr lang="en-US" sz="4000" dirty="0" err="1"/>
              <a:t>penyelesaian</a:t>
            </a:r>
            <a:r>
              <a:rPr lang="en-US" sz="4000" dirty="0"/>
              <a:t> </a:t>
            </a:r>
            <a:r>
              <a:rPr lang="en-US" sz="4000" dirty="0" err="1"/>
              <a:t>produk</a:t>
            </a:r>
            <a:r>
              <a:rPr lang="en-US" sz="4000" dirty="0"/>
              <a:t> </a:t>
            </a:r>
            <a:r>
              <a:rPr lang="en-US" sz="4000" dirty="0" err="1"/>
              <a:t>jadi</a:t>
            </a:r>
            <a:endParaRPr lang="en-US" sz="4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2919" y="4095638"/>
            <a:ext cx="2947482" cy="1457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 smtClean="0"/>
              <a:t>Tujuan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69268" y="3926542"/>
            <a:ext cx="7315200" cy="2058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i="1" dirty="0" smtClean="0"/>
              <a:t>Bill of Material</a:t>
            </a:r>
            <a:r>
              <a:rPr lang="en-US" sz="4000" dirty="0" smtClean="0"/>
              <a:t> </a:t>
            </a:r>
            <a:r>
              <a:rPr lang="en-US" sz="4000" dirty="0" err="1" smtClean="0"/>
              <a:t>sebagai</a:t>
            </a:r>
            <a:r>
              <a:rPr lang="en-US" sz="4000" dirty="0" smtClean="0"/>
              <a:t> </a:t>
            </a:r>
            <a:r>
              <a:rPr lang="en-US" sz="4000" dirty="0" err="1" smtClean="0"/>
              <a:t>suatu</a:t>
            </a:r>
            <a:r>
              <a:rPr lang="en-US" sz="4000" dirty="0" smtClean="0"/>
              <a:t> network </a:t>
            </a:r>
            <a:r>
              <a:rPr lang="en-US" sz="4000" dirty="0" err="1" smtClean="0"/>
              <a:t>atau</a:t>
            </a:r>
            <a:r>
              <a:rPr lang="en-US" sz="4000" dirty="0" smtClean="0"/>
              <a:t> </a:t>
            </a:r>
            <a:r>
              <a:rPr lang="en-US" sz="4000" dirty="0" err="1" smtClean="0"/>
              <a:t>jaringan</a:t>
            </a:r>
            <a:r>
              <a:rPr lang="en-US" sz="4000" dirty="0" smtClean="0"/>
              <a:t> yang </a:t>
            </a:r>
            <a:r>
              <a:rPr lang="en-US" sz="4000" dirty="0" err="1" smtClean="0"/>
              <a:t>menggambarkan</a:t>
            </a:r>
            <a:r>
              <a:rPr lang="en-US" sz="4000" dirty="0" smtClean="0"/>
              <a:t> </a:t>
            </a:r>
            <a:r>
              <a:rPr lang="en-US" sz="4000" dirty="0" err="1" smtClean="0"/>
              <a:t>hubungan</a:t>
            </a:r>
            <a:r>
              <a:rPr lang="en-US" sz="4000" dirty="0" smtClean="0"/>
              <a:t> </a:t>
            </a:r>
            <a:r>
              <a:rPr lang="en-US" sz="4000" dirty="0" err="1" smtClean="0"/>
              <a:t>Induk</a:t>
            </a:r>
            <a:r>
              <a:rPr lang="en-US" sz="4000" dirty="0" smtClean="0"/>
              <a:t> (</a:t>
            </a:r>
            <a:r>
              <a:rPr lang="en-US" sz="4000" i="1" dirty="0" smtClean="0"/>
              <a:t>parent product</a:t>
            </a:r>
            <a:r>
              <a:rPr lang="en-US" sz="4000" dirty="0" smtClean="0"/>
              <a:t>) </a:t>
            </a:r>
            <a:r>
              <a:rPr lang="en-US" sz="4000" dirty="0" err="1" smtClean="0"/>
              <a:t>hingga</a:t>
            </a:r>
            <a:r>
              <a:rPr lang="en-US" sz="4000" dirty="0" smtClean="0"/>
              <a:t> </a:t>
            </a:r>
            <a:r>
              <a:rPr lang="en-US" sz="4000" dirty="0" err="1" smtClean="0"/>
              <a:t>ke</a:t>
            </a:r>
            <a:r>
              <a:rPr lang="en-US" sz="4000" dirty="0" smtClean="0"/>
              <a:t> </a:t>
            </a:r>
            <a:r>
              <a:rPr lang="en-US" sz="4000" dirty="0" err="1" smtClean="0"/>
              <a:t>komponen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19" y="2474260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9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4129" y="1123837"/>
            <a:ext cx="3294530" cy="1955539"/>
          </a:xfrm>
        </p:spPr>
        <p:txBody>
          <a:bodyPr>
            <a:normAutofit/>
          </a:bodyPr>
          <a:lstStyle/>
          <a:p>
            <a:r>
              <a:rPr lang="en-US" dirty="0"/>
              <a:t>PENGGUNAAN BAGI ENGINEERING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1771516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err="1"/>
              <a:t>Dibuat</a:t>
            </a:r>
            <a:r>
              <a:rPr lang="en-US" sz="4000" dirty="0"/>
              <a:t> </a:t>
            </a:r>
            <a:r>
              <a:rPr lang="en-US" sz="4000" dirty="0" err="1"/>
              <a:t>sebagai</a:t>
            </a:r>
            <a:r>
              <a:rPr lang="en-US" sz="4000" dirty="0"/>
              <a:t> </a:t>
            </a:r>
            <a:r>
              <a:rPr lang="en-US" sz="4000" dirty="0" err="1"/>
              <a:t>bagian</a:t>
            </a:r>
            <a:r>
              <a:rPr lang="en-US" sz="4000" dirty="0"/>
              <a:t> </a:t>
            </a:r>
            <a:r>
              <a:rPr lang="en-US" sz="4000" dirty="0" err="1"/>
              <a:t>peracangan</a:t>
            </a:r>
            <a:r>
              <a:rPr lang="en-US" sz="4000" dirty="0"/>
              <a:t> proses </a:t>
            </a:r>
            <a:r>
              <a:rPr lang="en-US" sz="4000" dirty="0" err="1"/>
              <a:t>produksi</a:t>
            </a:r>
            <a:endParaRPr lang="en-US" sz="4000" dirty="0"/>
          </a:p>
          <a:p>
            <a:r>
              <a:rPr lang="en-US" sz="4000" dirty="0" err="1"/>
              <a:t>Digunakan</a:t>
            </a:r>
            <a:r>
              <a:rPr lang="en-US" sz="4000" dirty="0"/>
              <a:t> </a:t>
            </a:r>
            <a:r>
              <a:rPr lang="en-US" sz="4000" dirty="0" err="1"/>
              <a:t>untuk</a:t>
            </a:r>
            <a:r>
              <a:rPr lang="en-US" sz="4000" dirty="0"/>
              <a:t> </a:t>
            </a:r>
            <a:r>
              <a:rPr lang="en-US" sz="4000" dirty="0" err="1"/>
              <a:t>menentukan</a:t>
            </a:r>
            <a:r>
              <a:rPr lang="en-US" sz="4000" dirty="0"/>
              <a:t> item-item </a:t>
            </a:r>
            <a:r>
              <a:rPr lang="en-US" sz="4000" dirty="0" err="1"/>
              <a:t>mana</a:t>
            </a:r>
            <a:r>
              <a:rPr lang="en-US" sz="4000" dirty="0"/>
              <a:t> </a:t>
            </a:r>
            <a:r>
              <a:rPr lang="en-US" sz="4000" dirty="0" err="1"/>
              <a:t>saja</a:t>
            </a:r>
            <a:r>
              <a:rPr lang="en-US" sz="4000" dirty="0"/>
              <a:t> yang </a:t>
            </a:r>
            <a:r>
              <a:rPr lang="en-US" sz="4000" dirty="0" err="1"/>
              <a:t>harus</a:t>
            </a:r>
            <a:r>
              <a:rPr lang="en-US" sz="4000" dirty="0"/>
              <a:t> </a:t>
            </a:r>
            <a:r>
              <a:rPr lang="en-US" sz="4000" dirty="0" err="1"/>
              <a:t>dibeli</a:t>
            </a:r>
            <a:r>
              <a:rPr lang="en-US" sz="4000" dirty="0"/>
              <a:t> </a:t>
            </a:r>
            <a:r>
              <a:rPr lang="en-US" sz="4000" dirty="0" err="1"/>
              <a:t>atau</a:t>
            </a:r>
            <a:r>
              <a:rPr lang="en-US" sz="4000" dirty="0"/>
              <a:t> </a:t>
            </a:r>
            <a:r>
              <a:rPr lang="en-US" sz="4000" dirty="0" err="1"/>
              <a:t>dibuat</a:t>
            </a:r>
            <a:r>
              <a:rPr lang="en-US" sz="4000" dirty="0"/>
              <a:t> </a:t>
            </a:r>
            <a:r>
              <a:rPr lang="en-US" sz="4000" dirty="0" err="1"/>
              <a:t>sendiri</a:t>
            </a:r>
            <a:endParaRPr lang="en-US" sz="4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3719119"/>
            <a:ext cx="3294530" cy="1955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PENGGUNAAN BAGI </a:t>
            </a:r>
            <a:r>
              <a:rPr lang="id-ID" dirty="0" smtClean="0"/>
              <a:t>PPIC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69268" y="3719119"/>
            <a:ext cx="7315200" cy="18699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err="1" smtClean="0"/>
              <a:t>Digabungkan</a:t>
            </a:r>
            <a:r>
              <a:rPr lang="en-US" sz="4000" dirty="0" smtClean="0"/>
              <a:t> </a:t>
            </a:r>
            <a:r>
              <a:rPr lang="en-US" sz="4000" dirty="0" err="1" smtClean="0"/>
              <a:t>dengan</a:t>
            </a:r>
            <a:r>
              <a:rPr lang="en-US" sz="4000" dirty="0" smtClean="0"/>
              <a:t> </a:t>
            </a:r>
            <a:r>
              <a:rPr lang="en-US" sz="4000" i="1" dirty="0" smtClean="0"/>
              <a:t>Master Production </a:t>
            </a:r>
            <a:r>
              <a:rPr lang="en-US" sz="4000" i="1" dirty="0" err="1" smtClean="0"/>
              <a:t>Schedulling</a:t>
            </a:r>
            <a:r>
              <a:rPr lang="en-US" sz="4000" i="1" dirty="0" smtClean="0"/>
              <a:t> </a:t>
            </a:r>
            <a:r>
              <a:rPr lang="en-US" sz="4000" dirty="0" smtClean="0"/>
              <a:t>(</a:t>
            </a:r>
            <a:r>
              <a:rPr lang="en-US" sz="4000" dirty="0" err="1" smtClean="0"/>
              <a:t>Jadwal</a:t>
            </a:r>
            <a:r>
              <a:rPr lang="en-US" sz="4000" dirty="0" smtClean="0"/>
              <a:t> </a:t>
            </a:r>
            <a:r>
              <a:rPr lang="en-US" sz="4000" dirty="0" err="1" smtClean="0"/>
              <a:t>Induk</a:t>
            </a:r>
            <a:r>
              <a:rPr lang="en-US" sz="4000" dirty="0" smtClean="0"/>
              <a:t> </a:t>
            </a:r>
            <a:r>
              <a:rPr lang="en-US" sz="4000" dirty="0" err="1" smtClean="0"/>
              <a:t>Produksi</a:t>
            </a:r>
            <a:r>
              <a:rPr lang="en-US" sz="4000" dirty="0" smtClean="0"/>
              <a:t>) </a:t>
            </a:r>
            <a:r>
              <a:rPr lang="en-US" sz="4000" dirty="0" err="1" smtClean="0"/>
              <a:t>digunakan</a:t>
            </a:r>
            <a:r>
              <a:rPr lang="en-US" sz="4000" dirty="0" smtClean="0"/>
              <a:t> </a:t>
            </a:r>
            <a:r>
              <a:rPr lang="en-US" sz="4000" dirty="0" err="1" smtClean="0"/>
              <a:t>untuk</a:t>
            </a:r>
            <a:r>
              <a:rPr lang="en-US" sz="4000" dirty="0" smtClean="0"/>
              <a:t> </a:t>
            </a:r>
            <a:r>
              <a:rPr lang="en-US" sz="4000" dirty="0" err="1" smtClean="0"/>
              <a:t>menentukan</a:t>
            </a:r>
            <a:r>
              <a:rPr lang="en-US" sz="4000" dirty="0" smtClean="0"/>
              <a:t> item-item </a:t>
            </a:r>
            <a:r>
              <a:rPr lang="en-US" sz="4000" dirty="0" err="1" smtClean="0"/>
              <a:t>dalam</a:t>
            </a:r>
            <a:r>
              <a:rPr lang="en-US" sz="4000" dirty="0" smtClean="0"/>
              <a:t> </a:t>
            </a:r>
            <a:r>
              <a:rPr lang="en-US" sz="4000" dirty="0" err="1" smtClean="0"/>
              <a:t>daftar</a:t>
            </a:r>
            <a:r>
              <a:rPr lang="en-US" sz="4000" dirty="0" smtClean="0"/>
              <a:t> </a:t>
            </a:r>
            <a:r>
              <a:rPr lang="en-US" sz="4000" dirty="0" err="1" smtClean="0"/>
              <a:t>pembelian</a:t>
            </a:r>
            <a:r>
              <a:rPr lang="en-US" sz="4000" dirty="0" smtClean="0"/>
              <a:t> </a:t>
            </a:r>
            <a:r>
              <a:rPr lang="en-US" sz="4000" dirty="0" err="1" smtClean="0"/>
              <a:t>dan</a:t>
            </a:r>
            <a:r>
              <a:rPr lang="en-US" sz="4000" dirty="0" smtClean="0"/>
              <a:t> order </a:t>
            </a:r>
            <a:r>
              <a:rPr lang="en-US" sz="4000" dirty="0" err="1" smtClean="0"/>
              <a:t>produksi</a:t>
            </a:r>
            <a:r>
              <a:rPr lang="en-US" sz="4000" dirty="0" smtClean="0"/>
              <a:t> yang </a:t>
            </a:r>
            <a:r>
              <a:rPr lang="en-US" sz="4000" dirty="0" err="1" smtClean="0"/>
              <a:t>harus</a:t>
            </a:r>
            <a:r>
              <a:rPr lang="en-US" sz="4000" dirty="0" smtClean="0"/>
              <a:t> </a:t>
            </a:r>
            <a:r>
              <a:rPr lang="en-US" sz="4000" dirty="0" err="1" smtClean="0"/>
              <a:t>dilaksanakan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9593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PENOMORAN KOMPONEN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5821" y="356085"/>
            <a:ext cx="7315200" cy="3331374"/>
          </a:xfrm>
        </p:spPr>
        <p:txBody>
          <a:bodyPr/>
          <a:lstStyle/>
          <a:p>
            <a:r>
              <a:rPr lang="en-US" sz="4000" dirty="0" err="1"/>
              <a:t>Setiap</a:t>
            </a:r>
            <a:r>
              <a:rPr lang="en-US" sz="4000" dirty="0"/>
              <a:t> </a:t>
            </a:r>
            <a:r>
              <a:rPr lang="en-US" sz="4000" dirty="0" err="1"/>
              <a:t>komponen</a:t>
            </a:r>
            <a:r>
              <a:rPr lang="en-US" sz="4000" dirty="0"/>
              <a:t> </a:t>
            </a:r>
            <a:r>
              <a:rPr lang="en-US" sz="4000" dirty="0" err="1"/>
              <a:t>harus</a:t>
            </a:r>
            <a:r>
              <a:rPr lang="en-US" sz="4000" dirty="0"/>
              <a:t> </a:t>
            </a:r>
            <a:r>
              <a:rPr lang="en-US" sz="4000" dirty="0" err="1"/>
              <a:t>memiliki</a:t>
            </a:r>
            <a:r>
              <a:rPr lang="en-US" sz="4000" dirty="0"/>
              <a:t> </a:t>
            </a:r>
            <a:r>
              <a:rPr lang="en-US" sz="4000" dirty="0" err="1"/>
              <a:t>identifikasi</a:t>
            </a:r>
            <a:r>
              <a:rPr lang="en-US" sz="4000" dirty="0"/>
              <a:t> </a:t>
            </a:r>
            <a:r>
              <a:rPr lang="en-US" sz="4000" dirty="0" err="1"/>
              <a:t>unik</a:t>
            </a:r>
            <a:r>
              <a:rPr lang="en-US" sz="4000" dirty="0"/>
              <a:t>/</a:t>
            </a:r>
            <a:r>
              <a:rPr lang="en-US" sz="4000" dirty="0" err="1"/>
              <a:t>khusus</a:t>
            </a:r>
            <a:r>
              <a:rPr lang="en-US" sz="4000" dirty="0"/>
              <a:t> yang </a:t>
            </a:r>
            <a:r>
              <a:rPr lang="en-US" sz="4000" dirty="0" err="1"/>
              <a:t>hanya</a:t>
            </a:r>
            <a:r>
              <a:rPr lang="en-US" sz="4000" dirty="0"/>
              <a:t> </a:t>
            </a:r>
            <a:r>
              <a:rPr lang="en-US" sz="4000" dirty="0" err="1"/>
              <a:t>mengidentifikasikan</a:t>
            </a:r>
            <a:r>
              <a:rPr lang="en-US" sz="4000" dirty="0"/>
              <a:t> </a:t>
            </a:r>
            <a:r>
              <a:rPr lang="en-US" sz="4000" dirty="0" err="1"/>
              <a:t>satu</a:t>
            </a:r>
            <a:r>
              <a:rPr lang="en-US" sz="4000" dirty="0"/>
              <a:t> </a:t>
            </a:r>
            <a:r>
              <a:rPr lang="en-US" sz="4000" dirty="0" err="1"/>
              <a:t>komponen</a:t>
            </a:r>
            <a:r>
              <a:rPr lang="en-US" sz="4000" dirty="0"/>
              <a:t> yang </a:t>
            </a:r>
            <a:r>
              <a:rPr lang="en-US" sz="4000" dirty="0" err="1"/>
              <a:t>disebut</a:t>
            </a:r>
            <a:r>
              <a:rPr lang="en-US" sz="4000" dirty="0"/>
              <a:t> </a:t>
            </a:r>
            <a:r>
              <a:rPr lang="en-US" sz="4000" i="1" dirty="0"/>
              <a:t>Part Number</a:t>
            </a:r>
            <a:r>
              <a:rPr lang="en-US" sz="4000" dirty="0"/>
              <a:t> </a:t>
            </a:r>
            <a:r>
              <a:rPr lang="en-US" sz="4000" dirty="0" err="1"/>
              <a:t>atau</a:t>
            </a:r>
            <a:r>
              <a:rPr lang="en-US" sz="4000" dirty="0"/>
              <a:t> </a:t>
            </a:r>
            <a:r>
              <a:rPr lang="en-US" sz="4000" i="1" dirty="0"/>
              <a:t>Item Number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532" y="3687459"/>
            <a:ext cx="4326468" cy="317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2919" y="1123837"/>
            <a:ext cx="3041610" cy="4601183"/>
          </a:xfrm>
        </p:spPr>
        <p:txBody>
          <a:bodyPr/>
          <a:lstStyle/>
          <a:p>
            <a:r>
              <a:rPr lang="en-US" sz="4000" dirty="0"/>
              <a:t>PENENTUAN </a:t>
            </a:r>
            <a:br>
              <a:rPr lang="en-US" sz="4000" dirty="0"/>
            </a:br>
            <a:r>
              <a:rPr lang="en-US" sz="4000" dirty="0"/>
              <a:t>PART NUMBER / ITEM NUMBER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1811857"/>
          </a:xfrm>
        </p:spPr>
        <p:txBody>
          <a:bodyPr>
            <a:noAutofit/>
          </a:bodyPr>
          <a:lstStyle/>
          <a:p>
            <a:pPr marL="609600" indent="-609600">
              <a:buNone/>
            </a:pPr>
            <a:r>
              <a:rPr lang="en-US" sz="2800" dirty="0" err="1"/>
              <a:t>Terdapat</a:t>
            </a:r>
            <a:r>
              <a:rPr lang="en-US" sz="2800" dirty="0"/>
              <a:t> 3 </a:t>
            </a:r>
            <a:r>
              <a:rPr lang="en-US" sz="2800" dirty="0" err="1"/>
              <a:t>cara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menentukannya</a:t>
            </a:r>
            <a:r>
              <a:rPr lang="en-US" sz="2800" dirty="0"/>
              <a:t> :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Random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Significant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Semi-Significant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8310">
            <a:off x="8212938" y="3283452"/>
            <a:ext cx="2871801" cy="278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9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RANDOM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2040457"/>
          </a:xfrm>
        </p:spPr>
        <p:txBody>
          <a:bodyPr>
            <a:normAutofit/>
          </a:bodyPr>
          <a:lstStyle/>
          <a:p>
            <a:r>
              <a:rPr lang="en-US" sz="2400" dirty="0" err="1"/>
              <a:t>Nomor</a:t>
            </a:r>
            <a:r>
              <a:rPr lang="en-US" sz="2400" dirty="0"/>
              <a:t> yang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pengenal</a:t>
            </a:r>
            <a:r>
              <a:rPr lang="en-US" sz="2400" dirty="0"/>
              <a:t> / </a:t>
            </a:r>
            <a:r>
              <a:rPr lang="en-US" sz="2400" dirty="0" err="1"/>
              <a:t>identitas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bukan</a:t>
            </a:r>
            <a:r>
              <a:rPr lang="en-US" sz="2400" dirty="0"/>
              <a:t> </a:t>
            </a:r>
            <a:r>
              <a:rPr lang="en-US" sz="2400" dirty="0" err="1"/>
              <a:t>sebagi</a:t>
            </a:r>
            <a:r>
              <a:rPr lang="en-US" sz="2400" dirty="0"/>
              <a:t> </a:t>
            </a:r>
            <a:r>
              <a:rPr lang="en-US" sz="2400" dirty="0" err="1"/>
              <a:t>penjelas</a:t>
            </a:r>
            <a:r>
              <a:rPr lang="en-US" sz="2400" dirty="0"/>
              <a:t> (</a:t>
            </a:r>
            <a:r>
              <a:rPr lang="en-US" sz="2400" i="1" dirty="0"/>
              <a:t>descriptor</a:t>
            </a:r>
            <a:r>
              <a:rPr lang="en-US" sz="2400" dirty="0"/>
              <a:t>)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 err="1">
                <a:sym typeface="Wingdings" panose="05000000000000000000" pitchFamily="2" charset="2"/>
              </a:rPr>
              <a:t>tidak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menjelaskan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lebih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jauh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mengenai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satu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komponen</a:t>
            </a:r>
            <a:endParaRPr lang="en-US" sz="2400" dirty="0">
              <a:sym typeface="Wingdings" panose="05000000000000000000" pitchFamily="2" charset="2"/>
            </a:endParaRPr>
          </a:p>
          <a:p>
            <a:r>
              <a:rPr lang="en-US" sz="2400" dirty="0" err="1">
                <a:sym typeface="Wingdings" panose="05000000000000000000" pitchFamily="2" charset="2"/>
              </a:rPr>
              <a:t>Contoh</a:t>
            </a:r>
            <a:r>
              <a:rPr lang="en-US" sz="2400" dirty="0">
                <a:sym typeface="Wingdings" panose="05000000000000000000" pitchFamily="2" charset="2"/>
              </a:rPr>
              <a:t> : 897543 (</a:t>
            </a:r>
            <a:r>
              <a:rPr lang="en-US" sz="2400" dirty="0" err="1">
                <a:sym typeface="Wingdings" panose="05000000000000000000" pitchFamily="2" charset="2"/>
              </a:rPr>
              <a:t>bilangan</a:t>
            </a:r>
            <a:r>
              <a:rPr lang="en-US" sz="2400" dirty="0">
                <a:sym typeface="Wingdings" panose="05000000000000000000" pitchFamily="2" charset="2"/>
              </a:rPr>
              <a:t> random) </a:t>
            </a:r>
            <a:r>
              <a:rPr lang="en-US" sz="2400" dirty="0" err="1">
                <a:sym typeface="Wingdings" panose="05000000000000000000" pitchFamily="2" charset="2"/>
              </a:rPr>
              <a:t>untuk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komponen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spion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 err="1">
                <a:sym typeface="Wingdings" panose="05000000000000000000" pitchFamily="2" charset="2"/>
              </a:rPr>
              <a:t>sepeda</a:t>
            </a:r>
            <a:r>
              <a:rPr lang="en-US" sz="2400" dirty="0">
                <a:sym typeface="Wingdings" panose="05000000000000000000" pitchFamily="2" charset="2"/>
              </a:rPr>
              <a:t> motor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268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SIGNIFICANT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9"/>
            <a:ext cx="7315200" cy="2228716"/>
          </a:xfrm>
        </p:spPr>
        <p:txBody>
          <a:bodyPr>
            <a:normAutofit fontScale="85000" lnSpcReduction="10000"/>
          </a:bodyPr>
          <a:lstStyle/>
          <a:p>
            <a:r>
              <a:rPr lang="en-US" sz="4000" dirty="0" err="1"/>
              <a:t>Adalah</a:t>
            </a:r>
            <a:r>
              <a:rPr lang="en-US" sz="4000" dirty="0"/>
              <a:t> </a:t>
            </a:r>
            <a:r>
              <a:rPr lang="en-US" sz="4000" dirty="0" err="1"/>
              <a:t>nomor</a:t>
            </a:r>
            <a:r>
              <a:rPr lang="en-US" sz="4000" dirty="0"/>
              <a:t> yang </a:t>
            </a:r>
            <a:r>
              <a:rPr lang="en-US" sz="4000" dirty="0" err="1"/>
              <a:t>dapat</a:t>
            </a:r>
            <a:r>
              <a:rPr lang="en-US" sz="4000" dirty="0"/>
              <a:t> </a:t>
            </a:r>
            <a:r>
              <a:rPr lang="en-US" sz="4000" dirty="0" err="1"/>
              <a:t>juga</a:t>
            </a:r>
            <a:r>
              <a:rPr lang="en-US" sz="4000" dirty="0"/>
              <a:t> </a:t>
            </a:r>
            <a:r>
              <a:rPr lang="en-US" sz="4000" dirty="0" err="1"/>
              <a:t>menjelaskan</a:t>
            </a:r>
            <a:r>
              <a:rPr lang="en-US" sz="4000" dirty="0"/>
              <a:t> </a:t>
            </a:r>
            <a:r>
              <a:rPr lang="en-US" sz="4000" dirty="0" err="1"/>
              <a:t>informasi</a:t>
            </a:r>
            <a:r>
              <a:rPr lang="en-US" sz="4000" dirty="0"/>
              <a:t> </a:t>
            </a:r>
            <a:r>
              <a:rPr lang="en-US" sz="4000" dirty="0" err="1"/>
              <a:t>khusus</a:t>
            </a:r>
            <a:r>
              <a:rPr lang="en-US" sz="4000" dirty="0"/>
              <a:t> </a:t>
            </a:r>
            <a:r>
              <a:rPr lang="en-US" sz="4000" dirty="0" err="1"/>
              <a:t>mengenai</a:t>
            </a:r>
            <a:r>
              <a:rPr lang="en-US" sz="4000" dirty="0"/>
              <a:t> item / </a:t>
            </a:r>
            <a:r>
              <a:rPr lang="en-US" sz="4000" dirty="0" err="1"/>
              <a:t>komponen</a:t>
            </a:r>
            <a:r>
              <a:rPr lang="en-US" sz="4000" dirty="0"/>
              <a:t> </a:t>
            </a:r>
            <a:r>
              <a:rPr lang="en-US" sz="4000" dirty="0" err="1"/>
              <a:t>tertentu</a:t>
            </a:r>
            <a:r>
              <a:rPr lang="en-US" sz="4000" dirty="0"/>
              <a:t>, </a:t>
            </a:r>
            <a:r>
              <a:rPr lang="en-US" sz="4000" dirty="0" err="1"/>
              <a:t>seperti</a:t>
            </a:r>
            <a:r>
              <a:rPr lang="en-US" sz="4000" dirty="0"/>
              <a:t> </a:t>
            </a:r>
            <a:r>
              <a:rPr lang="en-US" sz="4000" dirty="0" err="1"/>
              <a:t>sumber</a:t>
            </a:r>
            <a:r>
              <a:rPr lang="en-US" sz="4000" dirty="0"/>
              <a:t> material (</a:t>
            </a:r>
            <a:r>
              <a:rPr lang="en-US" sz="4000" i="1" dirty="0"/>
              <a:t>source</a:t>
            </a:r>
            <a:r>
              <a:rPr lang="en-US" sz="4000" dirty="0"/>
              <a:t>), </a:t>
            </a:r>
            <a:r>
              <a:rPr lang="en-US" sz="4000" dirty="0" err="1"/>
              <a:t>bahan</a:t>
            </a:r>
            <a:r>
              <a:rPr lang="en-US" sz="4000" dirty="0"/>
              <a:t>, </a:t>
            </a:r>
            <a:r>
              <a:rPr lang="en-US" sz="4000" dirty="0" err="1"/>
              <a:t>bentuk</a:t>
            </a:r>
            <a:r>
              <a:rPr lang="en-US" sz="4000" dirty="0"/>
              <a:t> </a:t>
            </a:r>
            <a:r>
              <a:rPr lang="en-US" sz="4000" dirty="0" err="1"/>
              <a:t>dan</a:t>
            </a:r>
            <a:r>
              <a:rPr lang="en-US" sz="4000" dirty="0"/>
              <a:t> </a:t>
            </a:r>
            <a:r>
              <a:rPr lang="en-US" sz="4000" dirty="0" err="1"/>
              <a:t>deskripsi</a:t>
            </a:r>
            <a:endParaRPr lang="en-US" sz="4000" dirty="0"/>
          </a:p>
          <a:p>
            <a:endParaRPr lang="en-US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952130" y="3563470"/>
            <a:ext cx="5751856" cy="2656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i="1" dirty="0" smtClean="0"/>
              <a:t>significant</a:t>
            </a:r>
            <a:r>
              <a:rPr lang="en-US" dirty="0" smtClean="0"/>
              <a:t> :</a:t>
            </a:r>
          </a:p>
          <a:p>
            <a:pPr>
              <a:buFontTx/>
              <a:buNone/>
            </a:pPr>
            <a:r>
              <a:rPr lang="en-US" dirty="0" smtClean="0"/>
              <a:t>	Part Number : 89-4-2-28-143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Jenis</a:t>
            </a:r>
            <a:r>
              <a:rPr lang="en-US" dirty="0" smtClean="0"/>
              <a:t> item :   89 = Tape Radio </a:t>
            </a:r>
            <a:r>
              <a:rPr lang="en-US" dirty="0" err="1" smtClean="0"/>
              <a:t>Cassete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Tipe</a:t>
            </a:r>
            <a:r>
              <a:rPr lang="en-US" dirty="0" smtClean="0"/>
              <a:t>/</a:t>
            </a:r>
            <a:r>
              <a:rPr lang="en-US" dirty="0" err="1" smtClean="0"/>
              <a:t>jenis</a:t>
            </a:r>
            <a:r>
              <a:rPr lang="en-US" dirty="0" smtClean="0"/>
              <a:t>  :     4 = </a:t>
            </a:r>
            <a:r>
              <a:rPr lang="en-US" dirty="0" err="1" smtClean="0"/>
              <a:t>Minicompo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Tipe</a:t>
            </a:r>
            <a:r>
              <a:rPr lang="en-US" dirty="0" smtClean="0"/>
              <a:t> LCD  :     2 = Digital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Warna</a:t>
            </a:r>
            <a:r>
              <a:rPr lang="en-US" dirty="0" smtClean="0"/>
              <a:t>	    :   28 = Black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Tuts</a:t>
            </a:r>
            <a:r>
              <a:rPr lang="en-US" dirty="0" smtClean="0"/>
              <a:t>	    : 142 = 142 </a:t>
            </a:r>
            <a:r>
              <a:rPr lang="en-US" dirty="0" err="1" smtClean="0"/>
              <a:t>buah</a:t>
            </a:r>
            <a:r>
              <a:rPr lang="en-US" dirty="0" smtClean="0"/>
              <a:t>	  	              </a:t>
            </a:r>
          </a:p>
          <a:p>
            <a:pPr>
              <a:buFontTx/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009" y="4037414"/>
            <a:ext cx="3013582" cy="16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1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Kekurangan </a:t>
            </a:r>
            <a:r>
              <a:rPr lang="en-US" i="1"/>
              <a:t>Significant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/>
              <a:t>Harus diubah jika komponen tersebut karakteristiknya diubah atau ingin ditambahkan variabel lain</a:t>
            </a:r>
          </a:p>
        </p:txBody>
      </p:sp>
    </p:spTree>
    <p:extLst>
      <p:ext uri="{BB962C8B-B14F-4D97-AF65-F5344CB8AC3E}">
        <p14:creationId xmlns:p14="http://schemas.microsoft.com/office/powerpoint/2010/main" val="22411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en-US" dirty="0" smtClean="0"/>
              <a:t>SIGNIFICANT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1959774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err="1"/>
              <a:t>Beberapa</a:t>
            </a:r>
            <a:r>
              <a:rPr lang="en-US" sz="4000" dirty="0"/>
              <a:t> digit </a:t>
            </a:r>
            <a:r>
              <a:rPr lang="en-US" sz="4000" dirty="0" err="1"/>
              <a:t>pertama</a:t>
            </a:r>
            <a:r>
              <a:rPr lang="en-US" sz="4000" dirty="0"/>
              <a:t> </a:t>
            </a:r>
            <a:r>
              <a:rPr lang="en-US" sz="4000" dirty="0" err="1"/>
              <a:t>menjelaskan</a:t>
            </a:r>
            <a:r>
              <a:rPr lang="en-US" sz="4000" dirty="0"/>
              <a:t> </a:t>
            </a:r>
            <a:r>
              <a:rPr lang="en-US" sz="4000" dirty="0" err="1"/>
              <a:t>mengenai</a:t>
            </a:r>
            <a:r>
              <a:rPr lang="en-US" sz="4000" dirty="0"/>
              <a:t> </a:t>
            </a:r>
            <a:r>
              <a:rPr lang="en-US" sz="4000" dirty="0" err="1"/>
              <a:t>komponen</a:t>
            </a:r>
            <a:r>
              <a:rPr lang="en-US" sz="4000" dirty="0"/>
              <a:t> </a:t>
            </a:r>
            <a:r>
              <a:rPr lang="en-US" sz="4000" dirty="0" err="1"/>
              <a:t>tersebut</a:t>
            </a:r>
            <a:r>
              <a:rPr lang="en-US" sz="4000" dirty="0"/>
              <a:t>, </a:t>
            </a:r>
            <a:r>
              <a:rPr lang="en-US" sz="4000" dirty="0" err="1"/>
              <a:t>sementara</a:t>
            </a:r>
            <a:r>
              <a:rPr lang="en-US" sz="4000" dirty="0"/>
              <a:t> digit </a:t>
            </a:r>
            <a:r>
              <a:rPr lang="en-US" sz="4000" dirty="0" err="1"/>
              <a:t>berikutnya</a:t>
            </a:r>
            <a:r>
              <a:rPr lang="en-US" sz="4000" dirty="0"/>
              <a:t> </a:t>
            </a:r>
            <a:r>
              <a:rPr lang="en-US" sz="4000" dirty="0" err="1"/>
              <a:t>berupa</a:t>
            </a:r>
            <a:r>
              <a:rPr lang="en-US" sz="4000" dirty="0"/>
              <a:t> </a:t>
            </a:r>
            <a:r>
              <a:rPr lang="en-US" sz="4000" dirty="0" err="1"/>
              <a:t>angka</a:t>
            </a:r>
            <a:r>
              <a:rPr lang="en-US" sz="4000" dirty="0"/>
              <a:t> random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10834" y="3523128"/>
            <a:ext cx="5173633" cy="2461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Semisignificant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	Part Number : 89-43575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Jenis</a:t>
            </a:r>
            <a:r>
              <a:rPr lang="en-US" dirty="0" smtClean="0"/>
              <a:t> Item  :       89 = Tape Radio </a:t>
            </a:r>
            <a:r>
              <a:rPr lang="en-US" dirty="0" err="1" smtClean="0"/>
              <a:t>Cassete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	Lima Digit  : 43575 = </a:t>
            </a:r>
            <a:r>
              <a:rPr lang="en-US" dirty="0" err="1" smtClean="0"/>
              <a:t>Bilangan</a:t>
            </a:r>
            <a:r>
              <a:rPr lang="en-US" dirty="0" smtClean="0"/>
              <a:t> random</a:t>
            </a:r>
          </a:p>
          <a:p>
            <a:pPr>
              <a:buFontTx/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268" y="3843337"/>
            <a:ext cx="19240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450106" y="1546411"/>
            <a:ext cx="1828800" cy="685800"/>
          </a:xfrm>
          <a:ln w="28575" cap="flat">
            <a:solidFill>
              <a:schemeClr val="folHlink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 dirty="0">
                <a:solidFill>
                  <a:schemeClr val="tx1"/>
                </a:solidFill>
              </a:rPr>
              <a:t>1. </a:t>
            </a:r>
            <a:r>
              <a:rPr lang="id-ID" sz="1600" b="1" dirty="0" smtClean="0">
                <a:solidFill>
                  <a:schemeClr val="tx1"/>
                </a:solidFill>
              </a:rPr>
              <a:t>Analisis Produk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9220" name="Rectangle 4"/>
          <p:cNvSpPr>
            <a:spLocks noRot="1" noChangeArrowheads="1"/>
          </p:cNvSpPr>
          <p:nvPr/>
        </p:nvSpPr>
        <p:spPr bwMode="auto">
          <a:xfrm>
            <a:off x="6145306" y="2613211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600" b="1" dirty="0"/>
              <a:t>4. Diagram </a:t>
            </a:r>
            <a:r>
              <a:rPr lang="en-US" sz="1600" b="1" dirty="0" err="1"/>
              <a:t>hubungan</a:t>
            </a:r>
            <a:r>
              <a:rPr lang="en-US" sz="1600" b="1" dirty="0"/>
              <a:t> </a:t>
            </a:r>
            <a:r>
              <a:rPr lang="en-US" sz="1600" b="1" dirty="0" err="1"/>
              <a:t>aktivitas</a:t>
            </a:r>
            <a:r>
              <a:rPr lang="en-US" sz="1600" b="1" dirty="0"/>
              <a:t>/</a:t>
            </a:r>
            <a:r>
              <a:rPr lang="en-US" sz="1600" b="1" dirty="0" err="1"/>
              <a:t>aliran</a:t>
            </a:r>
            <a:r>
              <a:rPr lang="en-US" sz="2000" dirty="0"/>
              <a:t> </a:t>
            </a:r>
          </a:p>
        </p:txBody>
      </p:sp>
      <p:sp>
        <p:nvSpPr>
          <p:cNvPr id="9221" name="Rectangle 5"/>
          <p:cNvSpPr>
            <a:spLocks noRot="1" noChangeArrowheads="1"/>
          </p:cNvSpPr>
          <p:nvPr/>
        </p:nvSpPr>
        <p:spPr bwMode="auto">
          <a:xfrm>
            <a:off x="6069106" y="3832411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600" b="1"/>
              <a:t>6. Diagram hubungan ruangan</a:t>
            </a:r>
          </a:p>
        </p:txBody>
      </p:sp>
      <p:sp>
        <p:nvSpPr>
          <p:cNvPr id="9222" name="Rectangle 6"/>
          <p:cNvSpPr>
            <a:spLocks noRot="1" noChangeArrowheads="1"/>
          </p:cNvSpPr>
          <p:nvPr/>
        </p:nvSpPr>
        <p:spPr bwMode="auto">
          <a:xfrm>
            <a:off x="6069106" y="4823011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2000"/>
              <a:t> </a:t>
            </a:r>
            <a:r>
              <a:rPr lang="en-US" sz="1600" b="1"/>
              <a:t>8</a:t>
            </a:r>
            <a:r>
              <a:rPr lang="en-US"/>
              <a:t>. </a:t>
            </a:r>
            <a:r>
              <a:rPr lang="en-US" sz="1600" b="1"/>
              <a:t>Peranc. Alternatif tata letak</a:t>
            </a:r>
            <a:r>
              <a:rPr lang="en-US" sz="2000"/>
              <a:t> </a:t>
            </a:r>
          </a:p>
        </p:txBody>
      </p:sp>
      <p:sp>
        <p:nvSpPr>
          <p:cNvPr id="9223" name="Rectangle 7"/>
          <p:cNvSpPr>
            <a:spLocks noRot="1" noChangeArrowheads="1"/>
          </p:cNvSpPr>
          <p:nvPr/>
        </p:nvSpPr>
        <p:spPr bwMode="auto">
          <a:xfrm>
            <a:off x="6221506" y="5661211"/>
            <a:ext cx="22098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600" b="1"/>
              <a:t> 9. Evaluasi</a:t>
            </a:r>
            <a:r>
              <a:rPr lang="en-US" sz="2000"/>
              <a:t> 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7288306" y="2232211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7288306" y="3222811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7288306" y="4442011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7288306" y="5432611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8" name="Rectangle 12"/>
          <p:cNvSpPr>
            <a:spLocks noRot="1" noChangeArrowheads="1"/>
          </p:cNvSpPr>
          <p:nvPr/>
        </p:nvSpPr>
        <p:spPr bwMode="auto">
          <a:xfrm>
            <a:off x="3706906" y="4365811"/>
            <a:ext cx="1752600" cy="5334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2000"/>
              <a:t> </a:t>
            </a:r>
            <a:r>
              <a:rPr lang="en-US" sz="1600" b="1"/>
              <a:t>7a</a:t>
            </a:r>
            <a:r>
              <a:rPr lang="en-US"/>
              <a:t>. </a:t>
            </a:r>
            <a:r>
              <a:rPr lang="en-US" sz="1600" b="1"/>
              <a:t>Modifikasi</a:t>
            </a:r>
            <a:r>
              <a:rPr lang="en-US" sz="2000"/>
              <a:t> 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5459506" y="4594411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Rectangle 14"/>
          <p:cNvSpPr>
            <a:spLocks noRot="1" noChangeArrowheads="1"/>
          </p:cNvSpPr>
          <p:nvPr/>
        </p:nvSpPr>
        <p:spPr bwMode="auto">
          <a:xfrm>
            <a:off x="8964706" y="4289611"/>
            <a:ext cx="1752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2000"/>
              <a:t> </a:t>
            </a:r>
            <a:r>
              <a:rPr lang="en-US" sz="1600" b="1"/>
              <a:t>7b</a:t>
            </a:r>
            <a:r>
              <a:rPr lang="en-US"/>
              <a:t>. </a:t>
            </a:r>
            <a:r>
              <a:rPr lang="en-US" sz="1600" b="1"/>
              <a:t>Batasan praktis</a:t>
            </a:r>
            <a:r>
              <a:rPr lang="en-US" sz="2000"/>
              <a:t> </a:t>
            </a: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7288306" y="4594411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2" name="Rectangle 16"/>
          <p:cNvSpPr>
            <a:spLocks noRot="1" noChangeArrowheads="1"/>
          </p:cNvSpPr>
          <p:nvPr/>
        </p:nvSpPr>
        <p:spPr bwMode="auto">
          <a:xfrm>
            <a:off x="3706906" y="3070411"/>
            <a:ext cx="1752600" cy="5334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2000"/>
              <a:t> </a:t>
            </a:r>
            <a:r>
              <a:rPr lang="en-US" sz="1600" b="1"/>
              <a:t>5a</a:t>
            </a:r>
            <a:r>
              <a:rPr lang="en-US"/>
              <a:t>. </a:t>
            </a:r>
            <a:r>
              <a:rPr lang="en-US" sz="1600" b="1"/>
              <a:t>Kebutuhan ruangan</a:t>
            </a:r>
            <a:endParaRPr lang="en-US" sz="2000"/>
          </a:p>
        </p:txBody>
      </p:sp>
      <p:sp>
        <p:nvSpPr>
          <p:cNvPr id="9233" name="Rectangle 17"/>
          <p:cNvSpPr>
            <a:spLocks noRot="1" noChangeArrowheads="1"/>
          </p:cNvSpPr>
          <p:nvPr/>
        </p:nvSpPr>
        <p:spPr bwMode="auto">
          <a:xfrm>
            <a:off x="8964706" y="3070411"/>
            <a:ext cx="19812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2000" dirty="0"/>
              <a:t> </a:t>
            </a:r>
            <a:r>
              <a:rPr lang="en-US" sz="1600" b="1" dirty="0"/>
              <a:t>5b</a:t>
            </a:r>
            <a:r>
              <a:rPr lang="en-US" dirty="0"/>
              <a:t>. </a:t>
            </a:r>
            <a:r>
              <a:rPr lang="en-US" sz="1600" b="1" dirty="0" err="1"/>
              <a:t>Ruangan</a:t>
            </a:r>
            <a:r>
              <a:rPr lang="en-US" sz="1600" b="1" dirty="0"/>
              <a:t> yang </a:t>
            </a:r>
            <a:r>
              <a:rPr lang="en-US" sz="1600" b="1" dirty="0" err="1"/>
              <a:t>tersedia</a:t>
            </a:r>
            <a:r>
              <a:rPr lang="en-US" sz="2000" dirty="0"/>
              <a:t> </a:t>
            </a: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459506" y="3375211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H="1">
            <a:off x="7288306" y="3375211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6" name="Rectangle 20"/>
          <p:cNvSpPr>
            <a:spLocks noRot="1" noChangeArrowheads="1"/>
          </p:cNvSpPr>
          <p:nvPr/>
        </p:nvSpPr>
        <p:spPr bwMode="auto">
          <a:xfrm>
            <a:off x="4316506" y="1775011"/>
            <a:ext cx="14478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600" b="1" dirty="0" smtClean="0"/>
              <a:t>2.</a:t>
            </a:r>
            <a:r>
              <a:rPr lang="id-ID" sz="1600" b="1" dirty="0" smtClean="0"/>
              <a:t>Analisis Proses</a:t>
            </a:r>
            <a:endParaRPr lang="en-US" sz="1600" b="1" dirty="0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5764306" y="2079811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Rectangle 22"/>
          <p:cNvSpPr>
            <a:spLocks noRot="1" noChangeArrowheads="1"/>
          </p:cNvSpPr>
          <p:nvPr/>
        </p:nvSpPr>
        <p:spPr bwMode="auto">
          <a:xfrm>
            <a:off x="8964706" y="1775011"/>
            <a:ext cx="1828800" cy="6858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600" b="1" dirty="0"/>
              <a:t>3. </a:t>
            </a:r>
            <a:r>
              <a:rPr lang="en-US" sz="1600" b="1" dirty="0" smtClean="0"/>
              <a:t>H</a:t>
            </a:r>
            <a:r>
              <a:rPr lang="id-ID" sz="1600" b="1" dirty="0" smtClean="0"/>
              <a:t>u</a:t>
            </a:r>
            <a:r>
              <a:rPr lang="en-US" sz="1600" b="1" dirty="0" err="1" smtClean="0"/>
              <a:t>bungan</a:t>
            </a:r>
            <a:r>
              <a:rPr lang="en-US" sz="1600" b="1" dirty="0" smtClean="0"/>
              <a:t> </a:t>
            </a:r>
            <a:r>
              <a:rPr lang="en-US" sz="1600" b="1" dirty="0" err="1"/>
              <a:t>aktivitas</a:t>
            </a:r>
            <a:endParaRPr lang="en-US" sz="1600" b="1" dirty="0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H="1">
            <a:off x="7821706" y="2079811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59" y="1332219"/>
            <a:ext cx="2947482" cy="4601183"/>
          </a:xfrm>
        </p:spPr>
        <p:txBody>
          <a:bodyPr/>
          <a:lstStyle/>
          <a:p>
            <a:r>
              <a:rPr lang="en-US" b="1" dirty="0" err="1"/>
              <a:t>Sistematika</a:t>
            </a:r>
            <a:r>
              <a:rPr lang="en-US" b="1" dirty="0"/>
              <a:t> </a:t>
            </a:r>
            <a:r>
              <a:rPr lang="en-US" b="1" dirty="0" err="1"/>
              <a:t>Perancangan</a:t>
            </a:r>
            <a:r>
              <a:rPr lang="en-US" b="1" dirty="0"/>
              <a:t> Tata </a:t>
            </a:r>
            <a:r>
              <a:rPr lang="en-US" b="1" dirty="0" err="1"/>
              <a:t>Letak</a:t>
            </a:r>
            <a:r>
              <a:rPr lang="en-US" b="1" dirty="0"/>
              <a:t/>
            </a:r>
            <a:br>
              <a:rPr lang="en-US" b="1" dirty="0"/>
            </a:b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6138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INDUK KOMPONEN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7904" y="1303289"/>
            <a:ext cx="5261285" cy="2121139"/>
          </a:xfrm>
        </p:spPr>
        <p:txBody>
          <a:bodyPr>
            <a:noAutofit/>
          </a:bodyPr>
          <a:lstStyle/>
          <a:p>
            <a:r>
              <a:rPr lang="en-US" sz="2400" dirty="0" err="1"/>
              <a:t>Disebut</a:t>
            </a:r>
            <a:r>
              <a:rPr lang="en-US" sz="2400" dirty="0"/>
              <a:t> </a:t>
            </a:r>
            <a:r>
              <a:rPr lang="en-US" sz="2400" dirty="0" err="1"/>
              <a:t>juga</a:t>
            </a:r>
            <a:r>
              <a:rPr lang="en-US" sz="2400" dirty="0"/>
              <a:t> </a:t>
            </a:r>
            <a:r>
              <a:rPr lang="en-US" sz="2400" i="1" dirty="0"/>
              <a:t>Parent Product</a:t>
            </a:r>
          </a:p>
          <a:p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obyek</a:t>
            </a:r>
            <a:r>
              <a:rPr lang="en-US" sz="2400" dirty="0"/>
              <a:t> / </a:t>
            </a:r>
            <a:r>
              <a:rPr lang="en-US" sz="2400" dirty="0" err="1"/>
              <a:t>bagian</a:t>
            </a:r>
            <a:r>
              <a:rPr lang="en-US" sz="2400" dirty="0"/>
              <a:t> yang </a:t>
            </a:r>
            <a:r>
              <a:rPr lang="en-US" sz="2400" dirty="0" err="1"/>
              <a:t>dirakitkan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bersama-sama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membuat</a:t>
            </a:r>
            <a:r>
              <a:rPr lang="en-US" sz="2400" dirty="0"/>
              <a:t> </a:t>
            </a:r>
            <a:r>
              <a:rPr lang="en-US" sz="2400" dirty="0" err="1"/>
              <a:t>Induk</a:t>
            </a:r>
            <a:r>
              <a:rPr lang="en-US" sz="2400" dirty="0"/>
              <a:t> (</a:t>
            </a:r>
            <a:r>
              <a:rPr lang="en-US" sz="2400" i="1" dirty="0"/>
              <a:t>Parent product</a:t>
            </a:r>
            <a:r>
              <a:rPr lang="en-US" sz="2400" dirty="0"/>
              <a:t>)</a:t>
            </a:r>
          </a:p>
          <a:p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Induk</a:t>
            </a:r>
            <a:r>
              <a:rPr lang="en-US" sz="2400" dirty="0"/>
              <a:t> (</a:t>
            </a:r>
            <a:r>
              <a:rPr lang="en-US" sz="2400" i="1" dirty="0"/>
              <a:t>Parent</a:t>
            </a:r>
            <a:r>
              <a:rPr lang="en-US" sz="2400" dirty="0"/>
              <a:t>)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obyek</a:t>
            </a:r>
            <a:r>
              <a:rPr lang="en-US" sz="2400" dirty="0"/>
              <a:t> yang </a:t>
            </a:r>
            <a:r>
              <a:rPr lang="id-ID" sz="2400" dirty="0" smtClean="0"/>
              <a:t>m</a:t>
            </a:r>
            <a:r>
              <a:rPr lang="en-US" sz="2400" dirty="0" err="1" smtClean="0"/>
              <a:t>enjadi</a:t>
            </a:r>
            <a:r>
              <a:rPr lang="en-US" sz="2400" dirty="0" smtClean="0"/>
              <a:t> </a:t>
            </a:r>
            <a:r>
              <a:rPr lang="en-US" sz="2400" dirty="0" err="1"/>
              <a:t>pembentuknya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458" y="2912029"/>
            <a:ext cx="3103748" cy="394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1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Data Penting Untuk Keakuratan HUbungan Induk-Komponen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US" sz="2800" dirty="0"/>
              <a:t>Part Number </a:t>
            </a:r>
            <a:r>
              <a:rPr lang="en-US" sz="2800" dirty="0" err="1"/>
              <a:t>Induk</a:t>
            </a:r>
            <a:r>
              <a:rPr lang="en-US" sz="2800" dirty="0"/>
              <a:t> (</a:t>
            </a:r>
            <a:r>
              <a:rPr lang="en-US" sz="2800" i="1" dirty="0"/>
              <a:t>Parent</a:t>
            </a:r>
            <a:r>
              <a:rPr lang="en-US" sz="2800" dirty="0"/>
              <a:t>)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Part Number </a:t>
            </a:r>
            <a:r>
              <a:rPr lang="en-US" sz="2800" dirty="0" err="1"/>
              <a:t>Komponen</a:t>
            </a:r>
            <a:endParaRPr lang="en-US" sz="2800" dirty="0"/>
          </a:p>
          <a:p>
            <a:pPr marL="609600" indent="-609600">
              <a:buFontTx/>
              <a:buAutoNum type="arabicPeriod"/>
            </a:pPr>
            <a:r>
              <a:rPr lang="en-US" sz="2800" dirty="0" err="1"/>
              <a:t>Jumlah</a:t>
            </a:r>
            <a:r>
              <a:rPr lang="en-US" sz="2800" dirty="0"/>
              <a:t> / </a:t>
            </a:r>
            <a:r>
              <a:rPr lang="en-US" sz="2800" dirty="0" err="1"/>
              <a:t>kuantitas</a:t>
            </a:r>
            <a:r>
              <a:rPr lang="en-US" sz="2800" dirty="0"/>
              <a:t> </a:t>
            </a:r>
            <a:r>
              <a:rPr lang="en-US" sz="2800" dirty="0" err="1"/>
              <a:t>komponen</a:t>
            </a:r>
            <a:r>
              <a:rPr lang="en-US" sz="2800" dirty="0"/>
              <a:t> yang </a:t>
            </a:r>
            <a:r>
              <a:rPr lang="en-US" sz="2800" dirty="0" err="1"/>
              <a:t>dibutuhkan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membentuk</a:t>
            </a:r>
            <a:r>
              <a:rPr lang="en-US" sz="2800" dirty="0"/>
              <a:t> </a:t>
            </a:r>
            <a:r>
              <a:rPr lang="en-US" sz="2800" dirty="0" err="1"/>
              <a:t>sebuah</a:t>
            </a:r>
            <a:r>
              <a:rPr lang="en-US" sz="2800" dirty="0"/>
              <a:t> </a:t>
            </a:r>
            <a:r>
              <a:rPr lang="en-US" sz="2800" dirty="0" err="1"/>
              <a:t>induk</a:t>
            </a:r>
            <a:r>
              <a:rPr lang="en-US" sz="2800" dirty="0"/>
              <a:t> (</a:t>
            </a:r>
            <a:r>
              <a:rPr lang="en-US" sz="2800" i="1" dirty="0"/>
              <a:t>Parent</a:t>
            </a:r>
            <a:r>
              <a:rPr lang="en-US" sz="2800" dirty="0"/>
              <a:t>)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Scrap </a:t>
            </a:r>
            <a:r>
              <a:rPr lang="en-US" sz="2800" dirty="0" smtClean="0"/>
              <a:t>factor</a:t>
            </a:r>
            <a:r>
              <a:rPr lang="id-ID" sz="2800" dirty="0" smtClean="0"/>
              <a:t> </a:t>
            </a:r>
            <a:r>
              <a:rPr lang="id-ID" sz="2800" dirty="0" smtClean="0">
                <a:sym typeface="Wingdings" panose="05000000000000000000" pitchFamily="2" charset="2"/>
              </a:rPr>
              <a:t> untuk OPC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509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BOM LEVELS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Dimulai dengan level nol (0) untuk produk akhir</a:t>
            </a:r>
          </a:p>
          <a:p>
            <a:r>
              <a:rPr lang="en-US" sz="3600"/>
              <a:t>Komponen pembentuk produk akhir ditempatkan pada level 1 dan seterusnya, sehingga membentuk sebuah hierarki yang disebut </a:t>
            </a:r>
            <a:r>
              <a:rPr lang="en-US" sz="3600" b="1"/>
              <a:t>STRUKTUR PRODUK</a:t>
            </a:r>
          </a:p>
        </p:txBody>
      </p:sp>
    </p:spTree>
    <p:extLst>
      <p:ext uri="{BB962C8B-B14F-4D97-AF65-F5344CB8AC3E}">
        <p14:creationId xmlns:p14="http://schemas.microsoft.com/office/powerpoint/2010/main" val="354815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JENIS BOM LEVELS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4000"/>
              <a:t>Single Level Bill of Material</a:t>
            </a:r>
          </a:p>
          <a:p>
            <a:pPr marL="609600" indent="-609600">
              <a:buFontTx/>
              <a:buAutoNum type="arabicPeriod"/>
            </a:pPr>
            <a:r>
              <a:rPr lang="en-US" sz="4000"/>
              <a:t>Multi Level Bill of Material</a:t>
            </a:r>
          </a:p>
        </p:txBody>
      </p:sp>
    </p:spTree>
    <p:extLst>
      <p:ext uri="{BB962C8B-B14F-4D97-AF65-F5344CB8AC3E}">
        <p14:creationId xmlns:p14="http://schemas.microsoft.com/office/powerpoint/2010/main" val="110578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SINGLE LEVEL BOM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40669" y="1123837"/>
            <a:ext cx="6000873" cy="1681958"/>
          </a:xfrm>
        </p:spPr>
        <p:txBody>
          <a:bodyPr>
            <a:normAutofit fontScale="85000" lnSpcReduction="20000"/>
          </a:bodyPr>
          <a:lstStyle/>
          <a:p>
            <a:r>
              <a:rPr lang="en-US" sz="4400" dirty="0" err="1"/>
              <a:t>Menggambarkan</a:t>
            </a:r>
            <a:r>
              <a:rPr lang="en-US" sz="4400" dirty="0"/>
              <a:t> </a:t>
            </a:r>
            <a:r>
              <a:rPr lang="en-US" sz="4400" dirty="0" err="1"/>
              <a:t>hubungan</a:t>
            </a:r>
            <a:r>
              <a:rPr lang="en-US" sz="4400" dirty="0"/>
              <a:t> </a:t>
            </a:r>
            <a:r>
              <a:rPr lang="en-US" sz="4400" dirty="0" err="1"/>
              <a:t>sebuah</a:t>
            </a:r>
            <a:r>
              <a:rPr lang="en-US" sz="4400" dirty="0"/>
              <a:t> </a:t>
            </a:r>
            <a:r>
              <a:rPr lang="en-US" sz="4400" dirty="0" err="1"/>
              <a:t>induk</a:t>
            </a:r>
            <a:r>
              <a:rPr lang="en-US" sz="4400" dirty="0"/>
              <a:t> </a:t>
            </a:r>
            <a:r>
              <a:rPr lang="en-US" sz="4400" dirty="0" err="1"/>
              <a:t>dengan</a:t>
            </a:r>
            <a:r>
              <a:rPr lang="en-US" sz="4400" dirty="0"/>
              <a:t> </a:t>
            </a:r>
            <a:r>
              <a:rPr lang="en-US" sz="4400" dirty="0" err="1"/>
              <a:t>satu</a:t>
            </a:r>
            <a:r>
              <a:rPr lang="en-US" sz="4400" dirty="0"/>
              <a:t> level </a:t>
            </a:r>
            <a:r>
              <a:rPr lang="en-US" sz="4400" dirty="0" err="1"/>
              <a:t>komponen-komponen</a:t>
            </a:r>
            <a:r>
              <a:rPr lang="en-US" sz="4400" dirty="0"/>
              <a:t> </a:t>
            </a:r>
            <a:r>
              <a:rPr lang="en-US" sz="4400" dirty="0" err="1"/>
              <a:t>pembentuknya</a:t>
            </a:r>
            <a:endParaRPr lang="en-US" sz="4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931191"/>
              </p:ext>
            </p:extLst>
          </p:nvPr>
        </p:nvGraphicFramePr>
        <p:xfrm>
          <a:off x="5822577" y="3186953"/>
          <a:ext cx="5009776" cy="3475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115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 LEVEL BOM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1692" y="419614"/>
            <a:ext cx="7991038" cy="1408445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 err="1"/>
              <a:t>Menggambarkan</a:t>
            </a:r>
            <a:r>
              <a:rPr lang="en-US" sz="4000" dirty="0"/>
              <a:t> </a:t>
            </a:r>
            <a:r>
              <a:rPr lang="en-US" sz="4000" dirty="0" err="1"/>
              <a:t>struktu</a:t>
            </a:r>
            <a:r>
              <a:rPr lang="en-US" sz="4000" dirty="0"/>
              <a:t> </a:t>
            </a:r>
            <a:r>
              <a:rPr lang="en-US" sz="4000" dirty="0" err="1"/>
              <a:t>produk</a:t>
            </a:r>
            <a:r>
              <a:rPr lang="en-US" sz="4000" dirty="0"/>
              <a:t> yang </a:t>
            </a:r>
            <a:r>
              <a:rPr lang="en-US" sz="4000" dirty="0" err="1"/>
              <a:t>lengkap</a:t>
            </a:r>
            <a:r>
              <a:rPr lang="en-US" sz="4000" dirty="0"/>
              <a:t> </a:t>
            </a:r>
            <a:r>
              <a:rPr lang="en-US" sz="4000" dirty="0" err="1"/>
              <a:t>dari</a:t>
            </a:r>
            <a:r>
              <a:rPr lang="en-US" sz="4000" dirty="0"/>
              <a:t> level </a:t>
            </a:r>
            <a:r>
              <a:rPr lang="en-US" sz="4000" dirty="0" err="1"/>
              <a:t>nol</a:t>
            </a:r>
            <a:r>
              <a:rPr lang="en-US" sz="4000" dirty="0"/>
              <a:t> (0) </a:t>
            </a:r>
            <a:r>
              <a:rPr lang="en-US" sz="4000" dirty="0" err="1"/>
              <a:t>atau</a:t>
            </a:r>
            <a:r>
              <a:rPr lang="en-US" sz="4000" dirty="0"/>
              <a:t> </a:t>
            </a:r>
            <a:r>
              <a:rPr lang="en-US" sz="4000" dirty="0" err="1"/>
              <a:t>produk</a:t>
            </a:r>
            <a:r>
              <a:rPr lang="en-US" sz="4000" dirty="0"/>
              <a:t> </a:t>
            </a:r>
            <a:r>
              <a:rPr lang="en-US" sz="4000" dirty="0" err="1"/>
              <a:t>akhir</a:t>
            </a:r>
            <a:r>
              <a:rPr lang="en-US" sz="4000" dirty="0"/>
              <a:t> </a:t>
            </a:r>
            <a:r>
              <a:rPr lang="en-US" sz="4000" dirty="0" err="1"/>
              <a:t>sampai</a:t>
            </a:r>
            <a:r>
              <a:rPr lang="en-US" sz="4000" dirty="0"/>
              <a:t> level paling </a:t>
            </a:r>
            <a:r>
              <a:rPr lang="en-US" sz="4000" dirty="0" err="1"/>
              <a:t>bawah</a:t>
            </a:r>
            <a:endParaRPr lang="en-US" sz="4000" dirty="0"/>
          </a:p>
          <a:p>
            <a:r>
              <a:rPr lang="en-US" sz="4000" dirty="0" err="1"/>
              <a:t>Komponen</a:t>
            </a:r>
            <a:r>
              <a:rPr lang="en-US" sz="4000" dirty="0"/>
              <a:t> yang </a:t>
            </a:r>
            <a:r>
              <a:rPr lang="en-US" sz="4000" dirty="0" err="1"/>
              <a:t>sama</a:t>
            </a:r>
            <a:r>
              <a:rPr lang="en-US" sz="4000" dirty="0"/>
              <a:t> </a:t>
            </a:r>
            <a:r>
              <a:rPr lang="en-US" sz="4000" dirty="0" err="1"/>
              <a:t>dapat</a:t>
            </a:r>
            <a:r>
              <a:rPr lang="en-US" sz="4000" dirty="0"/>
              <a:t> </a:t>
            </a:r>
            <a:r>
              <a:rPr lang="en-US" sz="4000" dirty="0" err="1"/>
              <a:t>digunakan</a:t>
            </a:r>
            <a:r>
              <a:rPr lang="en-US" sz="4000" dirty="0"/>
              <a:t> </a:t>
            </a:r>
            <a:r>
              <a:rPr lang="en-US" sz="4000" dirty="0" err="1"/>
              <a:t>pada</a:t>
            </a:r>
            <a:r>
              <a:rPr lang="en-US" sz="4000" dirty="0"/>
              <a:t> level yang </a:t>
            </a:r>
            <a:r>
              <a:rPr lang="en-US" sz="4000" dirty="0" err="1"/>
              <a:t>berbeda</a:t>
            </a:r>
            <a:endParaRPr lang="en-US" sz="4000" dirty="0"/>
          </a:p>
        </p:txBody>
      </p:sp>
      <p:pic>
        <p:nvPicPr>
          <p:cNvPr id="4" name="Picture 4" descr="Contoh B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506" y="2099210"/>
            <a:ext cx="7875494" cy="478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16506" y="2407023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accent6"/>
                </a:solidFill>
              </a:rPr>
              <a:t>Independent Demand</a:t>
            </a:r>
            <a:endParaRPr lang="id-ID" dirty="0">
              <a:solidFill>
                <a:schemeClr val="accent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0060" y="4135431"/>
            <a:ext cx="212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accent6"/>
                </a:solidFill>
              </a:rPr>
              <a:t>D</a:t>
            </a:r>
            <a:r>
              <a:rPr lang="id-ID" dirty="0" smtClean="0">
                <a:solidFill>
                  <a:schemeClr val="accent6"/>
                </a:solidFill>
              </a:rPr>
              <a:t>ependent Demand</a:t>
            </a:r>
            <a:endParaRPr lang="id-ID" dirty="0">
              <a:solidFill>
                <a:schemeClr val="accent6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455894" y="3031849"/>
            <a:ext cx="879437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79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366" y="1094909"/>
            <a:ext cx="313316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/>
              <a:t>Level 1 </a:t>
            </a:r>
            <a:r>
              <a:rPr lang="en-US" sz="4000" dirty="0">
                <a:sym typeface="Wingdings" panose="05000000000000000000" pitchFamily="2" charset="2"/>
              </a:rPr>
              <a:t> </a:t>
            </a:r>
            <a:r>
              <a:rPr lang="en-US" sz="4000" dirty="0" err="1"/>
              <a:t>Produk</a:t>
            </a:r>
            <a:r>
              <a:rPr lang="en-US" sz="4000" dirty="0"/>
              <a:t> A </a:t>
            </a:r>
            <a:r>
              <a:rPr lang="en-US" sz="4000" dirty="0" err="1"/>
              <a:t>Membutuhkan</a:t>
            </a:r>
            <a:r>
              <a:rPr lang="en-US" sz="4000" dirty="0"/>
              <a:t> 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4798" y="632013"/>
            <a:ext cx="7315200" cy="2877670"/>
          </a:xfrm>
        </p:spPr>
        <p:txBody>
          <a:bodyPr>
            <a:normAutofit fontScale="92500" lnSpcReduction="20000"/>
          </a:bodyPr>
          <a:lstStyle/>
          <a:p>
            <a:pPr marL="609600" indent="-609600"/>
            <a:r>
              <a:rPr lang="en-US" sz="3200" dirty="0">
                <a:solidFill>
                  <a:schemeClr val="accent6"/>
                </a:solidFill>
              </a:rPr>
              <a:t>1 unit </a:t>
            </a:r>
            <a:r>
              <a:rPr lang="en-US" sz="3200" dirty="0" err="1">
                <a:solidFill>
                  <a:schemeClr val="accent6"/>
                </a:solidFill>
              </a:rPr>
              <a:t>komponen</a:t>
            </a:r>
            <a:r>
              <a:rPr lang="en-US" sz="3200" dirty="0">
                <a:solidFill>
                  <a:schemeClr val="accent6"/>
                </a:solidFill>
              </a:rPr>
              <a:t> B </a:t>
            </a:r>
            <a:r>
              <a:rPr lang="en-US" sz="3200" dirty="0" err="1">
                <a:solidFill>
                  <a:schemeClr val="accent6"/>
                </a:solidFill>
              </a:rPr>
              <a:t>dengan</a:t>
            </a:r>
            <a:r>
              <a:rPr lang="en-US" sz="3200" dirty="0">
                <a:solidFill>
                  <a:schemeClr val="accent6"/>
                </a:solidFill>
              </a:rPr>
              <a:t> </a:t>
            </a:r>
            <a:r>
              <a:rPr lang="en-US" sz="3200" i="1" dirty="0">
                <a:solidFill>
                  <a:schemeClr val="accent6"/>
                </a:solidFill>
              </a:rPr>
              <a:t>lead time</a:t>
            </a:r>
            <a:r>
              <a:rPr lang="en-US" sz="3200" dirty="0">
                <a:solidFill>
                  <a:schemeClr val="accent6"/>
                </a:solidFill>
              </a:rPr>
              <a:t> 3 </a:t>
            </a:r>
            <a:r>
              <a:rPr lang="en-US" sz="3200" dirty="0" err="1">
                <a:solidFill>
                  <a:schemeClr val="accent6"/>
                </a:solidFill>
              </a:rPr>
              <a:t>minggu</a:t>
            </a:r>
            <a:endParaRPr lang="en-US" sz="3200" dirty="0">
              <a:solidFill>
                <a:schemeClr val="accent6"/>
              </a:solidFill>
            </a:endParaRPr>
          </a:p>
          <a:p>
            <a:pPr marL="609600" indent="-609600"/>
            <a:r>
              <a:rPr lang="en-US" sz="3200" dirty="0">
                <a:solidFill>
                  <a:schemeClr val="accent6"/>
                </a:solidFill>
              </a:rPr>
              <a:t>2 unit </a:t>
            </a:r>
            <a:r>
              <a:rPr lang="en-US" sz="3200" dirty="0" err="1">
                <a:solidFill>
                  <a:schemeClr val="accent6"/>
                </a:solidFill>
              </a:rPr>
              <a:t>komponen</a:t>
            </a:r>
            <a:r>
              <a:rPr lang="en-US" sz="3200" dirty="0">
                <a:solidFill>
                  <a:schemeClr val="accent6"/>
                </a:solidFill>
              </a:rPr>
              <a:t> 10 yang </a:t>
            </a:r>
            <a:r>
              <a:rPr lang="en-US" sz="3200" dirty="0" err="1">
                <a:solidFill>
                  <a:schemeClr val="accent6"/>
                </a:solidFill>
              </a:rPr>
              <a:t>harus</a:t>
            </a:r>
            <a:r>
              <a:rPr lang="en-US" sz="3200" dirty="0">
                <a:solidFill>
                  <a:schemeClr val="accent6"/>
                </a:solidFill>
              </a:rPr>
              <a:t> </a:t>
            </a:r>
            <a:r>
              <a:rPr lang="en-US" sz="3200" dirty="0" err="1">
                <a:solidFill>
                  <a:schemeClr val="accent6"/>
                </a:solidFill>
              </a:rPr>
              <a:t>dibeli</a:t>
            </a:r>
            <a:r>
              <a:rPr lang="en-US" sz="3200" dirty="0">
                <a:solidFill>
                  <a:schemeClr val="accent6"/>
                </a:solidFill>
              </a:rPr>
              <a:t> (</a:t>
            </a:r>
            <a:r>
              <a:rPr lang="en-US" sz="3200" dirty="0" err="1">
                <a:solidFill>
                  <a:schemeClr val="accent6"/>
                </a:solidFill>
              </a:rPr>
              <a:t>disubkontrak</a:t>
            </a:r>
            <a:r>
              <a:rPr lang="en-US" sz="3200" dirty="0">
                <a:solidFill>
                  <a:schemeClr val="accent6"/>
                </a:solidFill>
              </a:rPr>
              <a:t>) </a:t>
            </a:r>
            <a:r>
              <a:rPr lang="en-US" sz="3200" dirty="0" err="1">
                <a:solidFill>
                  <a:schemeClr val="accent6"/>
                </a:solidFill>
              </a:rPr>
              <a:t>dengan</a:t>
            </a:r>
            <a:r>
              <a:rPr lang="en-US" sz="3200" dirty="0">
                <a:solidFill>
                  <a:schemeClr val="accent6"/>
                </a:solidFill>
              </a:rPr>
              <a:t> </a:t>
            </a:r>
            <a:r>
              <a:rPr lang="en-US" sz="3200" i="1" dirty="0">
                <a:solidFill>
                  <a:schemeClr val="accent6"/>
                </a:solidFill>
              </a:rPr>
              <a:t>lead time</a:t>
            </a:r>
            <a:r>
              <a:rPr lang="en-US" sz="3200" dirty="0">
                <a:solidFill>
                  <a:schemeClr val="accent6"/>
                </a:solidFill>
              </a:rPr>
              <a:t> 2 </a:t>
            </a:r>
            <a:r>
              <a:rPr lang="en-US" sz="3200" dirty="0" err="1">
                <a:solidFill>
                  <a:schemeClr val="accent6"/>
                </a:solidFill>
              </a:rPr>
              <a:t>minggu</a:t>
            </a:r>
            <a:endParaRPr lang="en-US" sz="3200" dirty="0">
              <a:solidFill>
                <a:schemeClr val="accent6"/>
              </a:solidFill>
            </a:endParaRPr>
          </a:p>
          <a:p>
            <a:pPr marL="609600" indent="-609600"/>
            <a:r>
              <a:rPr lang="en-US" sz="3200" dirty="0">
                <a:solidFill>
                  <a:schemeClr val="accent6"/>
                </a:solidFill>
              </a:rPr>
              <a:t>2 unit </a:t>
            </a:r>
            <a:r>
              <a:rPr lang="en-US" sz="3200" dirty="0" err="1">
                <a:solidFill>
                  <a:schemeClr val="accent6"/>
                </a:solidFill>
              </a:rPr>
              <a:t>komponen</a:t>
            </a:r>
            <a:r>
              <a:rPr lang="en-US" sz="3200" dirty="0">
                <a:solidFill>
                  <a:schemeClr val="accent6"/>
                </a:solidFill>
              </a:rPr>
              <a:t> C </a:t>
            </a:r>
            <a:r>
              <a:rPr lang="en-US" sz="3200" dirty="0" err="1">
                <a:solidFill>
                  <a:schemeClr val="accent6"/>
                </a:solidFill>
              </a:rPr>
              <a:t>dengan</a:t>
            </a:r>
            <a:r>
              <a:rPr lang="en-US" sz="3200" dirty="0">
                <a:solidFill>
                  <a:schemeClr val="accent6"/>
                </a:solidFill>
              </a:rPr>
              <a:t> </a:t>
            </a:r>
            <a:r>
              <a:rPr lang="en-US" sz="3200" i="1" dirty="0">
                <a:solidFill>
                  <a:schemeClr val="accent6"/>
                </a:solidFill>
              </a:rPr>
              <a:t>lead time</a:t>
            </a:r>
            <a:r>
              <a:rPr lang="en-US" sz="3200" dirty="0">
                <a:solidFill>
                  <a:schemeClr val="accent6"/>
                </a:solidFill>
              </a:rPr>
              <a:t> 2 </a:t>
            </a:r>
            <a:r>
              <a:rPr lang="en-US" sz="3200" dirty="0" err="1">
                <a:solidFill>
                  <a:schemeClr val="accent6"/>
                </a:solidFill>
              </a:rPr>
              <a:t>minggu</a:t>
            </a:r>
            <a:endParaRPr lang="en-US" sz="3200" dirty="0">
              <a:solidFill>
                <a:schemeClr val="accent6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61366" y="4456674"/>
            <a:ext cx="306144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Level 2 </a:t>
            </a:r>
            <a:r>
              <a:rPr lang="en-US" smtClean="0">
                <a:sym typeface="Wingdings" panose="05000000000000000000" pitchFamily="2" charset="2"/>
              </a:rPr>
              <a:t> Komponen B membutuhkan :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34798" y="4196204"/>
            <a:ext cx="7315200" cy="1663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solidFill>
                  <a:srgbClr val="00B050"/>
                </a:solidFill>
              </a:rPr>
              <a:t>2 unit </a:t>
            </a:r>
            <a:r>
              <a:rPr lang="en-US" sz="3600" dirty="0" err="1" smtClean="0">
                <a:solidFill>
                  <a:srgbClr val="00B050"/>
                </a:solidFill>
              </a:rPr>
              <a:t>komponen</a:t>
            </a:r>
            <a:r>
              <a:rPr lang="en-US" sz="3600" dirty="0" smtClean="0">
                <a:solidFill>
                  <a:srgbClr val="00B050"/>
                </a:solidFill>
              </a:rPr>
              <a:t> 20 </a:t>
            </a:r>
            <a:r>
              <a:rPr lang="en-US" sz="3600" dirty="0" err="1" smtClean="0">
                <a:solidFill>
                  <a:srgbClr val="00B050"/>
                </a:solidFill>
              </a:rPr>
              <a:t>dengan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i="1" dirty="0" smtClean="0">
                <a:solidFill>
                  <a:srgbClr val="00B050"/>
                </a:solidFill>
              </a:rPr>
              <a:t>lead time </a:t>
            </a:r>
            <a:r>
              <a:rPr lang="en-US" sz="3600" dirty="0" smtClean="0">
                <a:solidFill>
                  <a:srgbClr val="00B050"/>
                </a:solidFill>
              </a:rPr>
              <a:t>2 </a:t>
            </a:r>
            <a:r>
              <a:rPr lang="en-US" sz="3600" dirty="0" err="1" smtClean="0">
                <a:solidFill>
                  <a:srgbClr val="00B050"/>
                </a:solidFill>
              </a:rPr>
              <a:t>minggu</a:t>
            </a:r>
            <a:endParaRPr lang="en-US" sz="3600" dirty="0" smtClean="0">
              <a:solidFill>
                <a:srgbClr val="00B050"/>
              </a:solidFill>
            </a:endParaRPr>
          </a:p>
          <a:p>
            <a:r>
              <a:rPr lang="en-US" sz="3600" dirty="0" smtClean="0">
                <a:solidFill>
                  <a:srgbClr val="00B050"/>
                </a:solidFill>
              </a:rPr>
              <a:t>2 unit </a:t>
            </a:r>
            <a:r>
              <a:rPr lang="en-US" sz="3600" dirty="0" err="1" smtClean="0">
                <a:solidFill>
                  <a:srgbClr val="00B050"/>
                </a:solidFill>
              </a:rPr>
              <a:t>komponen</a:t>
            </a:r>
            <a:r>
              <a:rPr lang="en-US" sz="3600" dirty="0" smtClean="0">
                <a:solidFill>
                  <a:srgbClr val="00B050"/>
                </a:solidFill>
              </a:rPr>
              <a:t> D </a:t>
            </a:r>
            <a:r>
              <a:rPr lang="en-US" sz="3600" dirty="0" err="1" smtClean="0">
                <a:solidFill>
                  <a:srgbClr val="00B050"/>
                </a:solidFill>
              </a:rPr>
              <a:t>dengan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  <a:r>
              <a:rPr lang="en-US" sz="3600" i="1" dirty="0" smtClean="0">
                <a:solidFill>
                  <a:srgbClr val="00B050"/>
                </a:solidFill>
              </a:rPr>
              <a:t>lead time </a:t>
            </a:r>
            <a:r>
              <a:rPr lang="en-US" sz="3600" dirty="0" smtClean="0">
                <a:solidFill>
                  <a:srgbClr val="00B050"/>
                </a:solidFill>
              </a:rPr>
              <a:t>2 </a:t>
            </a:r>
            <a:r>
              <a:rPr lang="en-US" sz="3600" dirty="0" err="1" smtClean="0">
                <a:solidFill>
                  <a:srgbClr val="00B050"/>
                </a:solidFill>
              </a:rPr>
              <a:t>minggu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50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073" y="1068013"/>
            <a:ext cx="3194797" cy="1917233"/>
          </a:xfrm>
        </p:spPr>
        <p:txBody>
          <a:bodyPr/>
          <a:lstStyle/>
          <a:p>
            <a:pPr algn="l"/>
            <a:r>
              <a:rPr lang="en-US" dirty="0"/>
              <a:t>Level 2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Komponen</a:t>
            </a:r>
            <a:r>
              <a:rPr lang="en-US" dirty="0">
                <a:sym typeface="Wingdings" panose="05000000000000000000" pitchFamily="2" charset="2"/>
              </a:rPr>
              <a:t> C </a:t>
            </a:r>
            <a:r>
              <a:rPr lang="en-US" dirty="0" err="1">
                <a:sym typeface="Wingdings" panose="05000000000000000000" pitchFamily="2" charset="2"/>
              </a:rPr>
              <a:t>membutuhkan</a:t>
            </a:r>
            <a:r>
              <a:rPr lang="en-US" dirty="0">
                <a:sym typeface="Wingdings" panose="05000000000000000000" pitchFamily="2" charset="2"/>
              </a:rPr>
              <a:t> :</a:t>
            </a:r>
            <a:endParaRPr lang="en-US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33719"/>
            <a:ext cx="7315200" cy="2286000"/>
          </a:xfrm>
        </p:spPr>
        <p:txBody>
          <a:bodyPr>
            <a:normAutofit fontScale="77500" lnSpcReduction="20000"/>
          </a:bodyPr>
          <a:lstStyle/>
          <a:p>
            <a:r>
              <a:rPr lang="en-US" sz="3600" dirty="0"/>
              <a:t>3 unit </a:t>
            </a:r>
            <a:r>
              <a:rPr lang="en-US" sz="3600" dirty="0" err="1"/>
              <a:t>komponen</a:t>
            </a:r>
            <a:r>
              <a:rPr lang="en-US" sz="3600" dirty="0"/>
              <a:t> 30 </a:t>
            </a:r>
            <a:r>
              <a:rPr lang="en-US" sz="3600" dirty="0" err="1"/>
              <a:t>dengan</a:t>
            </a:r>
            <a:r>
              <a:rPr lang="en-US" sz="3600" dirty="0"/>
              <a:t> </a:t>
            </a:r>
            <a:r>
              <a:rPr lang="en-US" sz="3600" i="1" dirty="0"/>
              <a:t>lead time </a:t>
            </a:r>
            <a:r>
              <a:rPr lang="en-US" sz="3600" dirty="0"/>
              <a:t>1 </a:t>
            </a:r>
            <a:r>
              <a:rPr lang="en-US" sz="3600" dirty="0" err="1"/>
              <a:t>minggu</a:t>
            </a:r>
            <a:endParaRPr lang="en-US" sz="3600" dirty="0"/>
          </a:p>
          <a:p>
            <a:r>
              <a:rPr lang="en-US" sz="3600" dirty="0"/>
              <a:t>1 unit </a:t>
            </a:r>
            <a:r>
              <a:rPr lang="en-US" sz="3600" dirty="0" err="1"/>
              <a:t>komponen</a:t>
            </a:r>
            <a:r>
              <a:rPr lang="en-US" sz="3600" dirty="0"/>
              <a:t> 40 </a:t>
            </a:r>
            <a:r>
              <a:rPr lang="en-US" sz="3600" dirty="0" err="1"/>
              <a:t>dengan</a:t>
            </a:r>
            <a:r>
              <a:rPr lang="en-US" sz="3600" dirty="0"/>
              <a:t> </a:t>
            </a:r>
            <a:r>
              <a:rPr lang="en-US" sz="3600" i="1" dirty="0"/>
              <a:t>lead time </a:t>
            </a:r>
            <a:r>
              <a:rPr lang="en-US" sz="3600" dirty="0"/>
              <a:t>1 </a:t>
            </a:r>
            <a:r>
              <a:rPr lang="en-US" sz="3600" dirty="0" err="1"/>
              <a:t>minggu</a:t>
            </a:r>
            <a:endParaRPr lang="en-US" sz="3600" dirty="0"/>
          </a:p>
          <a:p>
            <a:r>
              <a:rPr lang="en-US" sz="3600" dirty="0"/>
              <a:t>2 unit </a:t>
            </a:r>
            <a:r>
              <a:rPr lang="en-US" sz="3600" dirty="0" err="1"/>
              <a:t>komponen</a:t>
            </a:r>
            <a:r>
              <a:rPr lang="en-US" sz="3600" dirty="0"/>
              <a:t> 50 yang </a:t>
            </a:r>
            <a:r>
              <a:rPr lang="en-US" sz="3600" dirty="0" err="1"/>
              <a:t>dibeli</a:t>
            </a:r>
            <a:r>
              <a:rPr lang="en-US" sz="3600" dirty="0"/>
              <a:t> </a:t>
            </a:r>
            <a:r>
              <a:rPr lang="en-US" sz="3600" dirty="0" err="1"/>
              <a:t>dari</a:t>
            </a:r>
            <a:r>
              <a:rPr lang="en-US" sz="3600" dirty="0"/>
              <a:t> </a:t>
            </a:r>
            <a:r>
              <a:rPr lang="en-US" sz="3600" dirty="0" err="1"/>
              <a:t>luar</a:t>
            </a:r>
            <a:r>
              <a:rPr lang="en-US" sz="3600" dirty="0"/>
              <a:t>  </a:t>
            </a:r>
            <a:r>
              <a:rPr lang="en-US" sz="3600" dirty="0" err="1"/>
              <a:t>dengan</a:t>
            </a:r>
            <a:r>
              <a:rPr lang="en-US" sz="3600" dirty="0"/>
              <a:t> </a:t>
            </a:r>
            <a:r>
              <a:rPr lang="en-US" sz="3600" i="1" dirty="0"/>
              <a:t>lead time </a:t>
            </a:r>
            <a:r>
              <a:rPr lang="en-US" sz="3600" dirty="0"/>
              <a:t>1 </a:t>
            </a:r>
            <a:r>
              <a:rPr lang="en-US" sz="3600" dirty="0" err="1"/>
              <a:t>minggu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8331" y="4591144"/>
            <a:ext cx="33582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Level 3 </a:t>
            </a:r>
            <a:r>
              <a:rPr lang="en-US" smtClean="0">
                <a:sym typeface="Wingdings" panose="05000000000000000000" pitchFamily="2" charset="2"/>
              </a:rPr>
              <a:t> Komponen D membutuhkan :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69268" y="4591144"/>
            <a:ext cx="7315200" cy="1393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smtClean="0"/>
              <a:t>1 unit komponen 60 yang dibeli dari luar dengan </a:t>
            </a:r>
            <a:r>
              <a:rPr lang="en-US" sz="3600" i="1" smtClean="0"/>
              <a:t>lead time </a:t>
            </a:r>
            <a:r>
              <a:rPr lang="en-US" sz="3600" smtClean="0"/>
              <a:t>1 minggu</a:t>
            </a:r>
          </a:p>
          <a:p>
            <a:r>
              <a:rPr lang="en-US" sz="3600" smtClean="0"/>
              <a:t>3 unit komponen 70 dengan </a:t>
            </a:r>
            <a:r>
              <a:rPr lang="en-US" sz="3600" i="1" smtClean="0"/>
              <a:t>lead time </a:t>
            </a:r>
            <a:r>
              <a:rPr lang="en-US" sz="3600" smtClean="0"/>
              <a:t>1 minggu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96757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2918" y="1123837"/>
            <a:ext cx="3055057" cy="4601183"/>
          </a:xfrm>
        </p:spPr>
        <p:txBody>
          <a:bodyPr/>
          <a:lstStyle/>
          <a:p>
            <a:r>
              <a:rPr lang="en-US" sz="4000" dirty="0"/>
              <a:t>EKSPLOSIAN BILL OF MATERIAL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69268" y="864108"/>
            <a:ext cx="7315200" cy="2107692"/>
          </a:xfrm>
        </p:spPr>
        <p:txBody>
          <a:bodyPr/>
          <a:lstStyle/>
          <a:p>
            <a:r>
              <a:rPr lang="en-US" dirty="0" err="1"/>
              <a:t>Adalah</a:t>
            </a:r>
            <a:r>
              <a:rPr lang="en-US" dirty="0"/>
              <a:t> BOM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urutan</a:t>
            </a:r>
            <a:r>
              <a:rPr lang="en-US" dirty="0"/>
              <a:t> </a:t>
            </a:r>
            <a:r>
              <a:rPr lang="en-US" dirty="0" err="1"/>
              <a:t>dimulai</a:t>
            </a:r>
            <a:r>
              <a:rPr lang="en-US" dirty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/>
              <a:t>induk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komponen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level paling </a:t>
            </a:r>
            <a:r>
              <a:rPr lang="en-US" dirty="0" err="1"/>
              <a:t>bawah</a:t>
            </a:r>
            <a:endParaRPr lang="en-US" dirty="0"/>
          </a:p>
          <a:p>
            <a:r>
              <a:rPr lang="en-US" dirty="0" err="1"/>
              <a:t>Adalah</a:t>
            </a:r>
            <a:r>
              <a:rPr lang="en-US" dirty="0"/>
              <a:t> BOM yang </a:t>
            </a:r>
            <a:r>
              <a:rPr lang="en-US" dirty="0" err="1"/>
              <a:t>menunjukkan</a:t>
            </a:r>
            <a:r>
              <a:rPr lang="en-US" dirty="0"/>
              <a:t> </a:t>
            </a:r>
            <a:r>
              <a:rPr lang="en-US" dirty="0" err="1"/>
              <a:t>komponen-komponen</a:t>
            </a:r>
            <a:r>
              <a:rPr lang="en-US" dirty="0"/>
              <a:t> yang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induk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level paling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level </a:t>
            </a:r>
            <a:r>
              <a:rPr lang="en-US" dirty="0" err="1"/>
              <a:t>terbawah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963397" y="5489992"/>
            <a:ext cx="6995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Single</a:t>
            </a:r>
            <a:r>
              <a:rPr lang="en-US" sz="2400" dirty="0"/>
              <a:t> </a:t>
            </a:r>
            <a:r>
              <a:rPr lang="en-US" sz="2400" dirty="0" err="1"/>
              <a:t>eksplosian</a:t>
            </a:r>
            <a:r>
              <a:rPr lang="en-US" sz="2400" dirty="0"/>
              <a:t> </a:t>
            </a:r>
            <a:r>
              <a:rPr lang="en-US" sz="2400" dirty="0" err="1"/>
              <a:t>sama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i="1" dirty="0"/>
              <a:t>Single level</a:t>
            </a:r>
            <a:r>
              <a:rPr lang="en-US" sz="2400" dirty="0"/>
              <a:t> BOM</a:t>
            </a:r>
            <a:endParaRPr lang="en-US" sz="24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69268" y="2971800"/>
            <a:ext cx="8229600" cy="2213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 smtClean="0"/>
              <a:t>Indented</a:t>
            </a:r>
            <a:r>
              <a:rPr lang="en-US" sz="2400" dirty="0" smtClean="0"/>
              <a:t> BOM </a:t>
            </a:r>
            <a:r>
              <a:rPr lang="en-US" sz="2400" dirty="0" err="1" smtClean="0"/>
              <a:t>Eksplosian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multilevel BOM yang </a:t>
            </a:r>
            <a:r>
              <a:rPr lang="en-US" sz="2400" dirty="0" err="1" smtClean="0"/>
              <a:t>dilengkapi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i="1" dirty="0" smtClean="0"/>
              <a:t>level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endParaRPr lang="en-US" sz="2400" dirty="0" smtClean="0"/>
          </a:p>
          <a:p>
            <a:r>
              <a:rPr lang="en-US" sz="2400" i="1" dirty="0" err="1" smtClean="0"/>
              <a:t>Summerized</a:t>
            </a:r>
            <a:r>
              <a:rPr lang="en-US" sz="2400" dirty="0" smtClean="0"/>
              <a:t> </a:t>
            </a:r>
            <a:r>
              <a:rPr lang="en-US" sz="2400" dirty="0" err="1" smtClean="0"/>
              <a:t>Eksplosian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multilevel BOM yang </a:t>
            </a:r>
            <a:r>
              <a:rPr lang="en-US" sz="2400" dirty="0" err="1" smtClean="0"/>
              <a:t>dilengkapi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total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dibutuhkan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39324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IMPLOSIAN BILL OF MATERIAL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err="1"/>
              <a:t>Adalah</a:t>
            </a:r>
            <a:r>
              <a:rPr lang="en-US" sz="2400" dirty="0"/>
              <a:t> BOM yang </a:t>
            </a:r>
            <a:r>
              <a:rPr lang="en-US" sz="2400" dirty="0" err="1"/>
              <a:t>menunukkan</a:t>
            </a:r>
            <a:r>
              <a:rPr lang="en-US" sz="2400" dirty="0"/>
              <a:t> </a:t>
            </a:r>
            <a:r>
              <a:rPr lang="en-US" sz="2400" dirty="0" err="1"/>
              <a:t>urutan</a:t>
            </a:r>
            <a:r>
              <a:rPr lang="en-US" sz="2400" dirty="0"/>
              <a:t> </a:t>
            </a:r>
            <a:r>
              <a:rPr lang="en-US" sz="2400" dirty="0" err="1"/>
              <a:t>dimulai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sampai</a:t>
            </a:r>
            <a:r>
              <a:rPr lang="en-US" sz="2400" dirty="0"/>
              <a:t> </a:t>
            </a:r>
            <a:r>
              <a:rPr lang="en-US" sz="2400" dirty="0" err="1"/>
              <a:t>induk</a:t>
            </a:r>
            <a:r>
              <a:rPr lang="en-US" sz="2400" dirty="0"/>
              <a:t> / level </a:t>
            </a:r>
            <a:r>
              <a:rPr lang="en-US" sz="2400" dirty="0" err="1"/>
              <a:t>atas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mengetahui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i="1" dirty="0"/>
              <a:t>Part Number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induk</a:t>
            </a:r>
            <a:r>
              <a:rPr lang="en-US" sz="2400" dirty="0"/>
              <a:t> yang </a:t>
            </a:r>
            <a:r>
              <a:rPr lang="en-US" sz="2400" dirty="0" err="1"/>
              <a:t>mana</a:t>
            </a:r>
            <a:r>
              <a:rPr lang="en-US" sz="2400" dirty="0"/>
              <a:t> </a:t>
            </a:r>
            <a:r>
              <a:rPr lang="en-US" sz="2400" dirty="0" err="1"/>
              <a:t>saja</a:t>
            </a:r>
            <a:r>
              <a:rPr lang="en-US" sz="2400" dirty="0"/>
              <a:t> (</a:t>
            </a:r>
            <a:r>
              <a:rPr lang="en-US" sz="2400" dirty="0" err="1"/>
              <a:t>kebalikan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proses </a:t>
            </a:r>
            <a:r>
              <a:rPr lang="en-US" sz="2400" dirty="0" err="1"/>
              <a:t>Eksplosian</a:t>
            </a:r>
            <a:r>
              <a:rPr lang="en-US" sz="2400" dirty="0"/>
              <a:t>)</a:t>
            </a:r>
          </a:p>
          <a:p>
            <a:pPr>
              <a:lnSpc>
                <a:spcPct val="90000"/>
              </a:lnSpc>
            </a:pP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i="1" dirty="0"/>
              <a:t>engineer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melihat</a:t>
            </a:r>
            <a:r>
              <a:rPr lang="en-US" sz="2400" dirty="0"/>
              <a:t> </a:t>
            </a:r>
            <a:r>
              <a:rPr lang="en-US" sz="2400" dirty="0" err="1"/>
              <a:t>pengaruh</a:t>
            </a:r>
            <a:r>
              <a:rPr lang="en-US" sz="2400" dirty="0"/>
              <a:t> </a:t>
            </a:r>
            <a:r>
              <a:rPr lang="en-US" sz="2400" dirty="0" err="1"/>
              <a:t>perubahan</a:t>
            </a:r>
            <a:r>
              <a:rPr lang="en-US" sz="2400" dirty="0"/>
              <a:t> </a:t>
            </a:r>
            <a:r>
              <a:rPr lang="en-US" sz="2400" dirty="0" err="1"/>
              <a:t>rancangan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induk-induknya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763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22293" cy="4601183"/>
          </a:xfrm>
        </p:spPr>
        <p:txBody>
          <a:bodyPr>
            <a:normAutofit/>
          </a:bodyPr>
          <a:lstStyle/>
          <a:p>
            <a:pPr marL="403225" indent="-403225"/>
            <a:r>
              <a:rPr lang="id-ID" b="1" dirty="0" smtClean="0">
                <a:latin typeface="+mn-lt"/>
              </a:rPr>
              <a:t>Analisa Produk</a:t>
            </a:r>
            <a:r>
              <a:rPr lang="id-ID" dirty="0" smtClean="0">
                <a:latin typeface="+mn-lt"/>
              </a:rPr>
              <a:t/>
            </a:r>
            <a:br>
              <a:rPr lang="id-ID" dirty="0" smtClean="0">
                <a:latin typeface="+mn-lt"/>
              </a:rPr>
            </a:br>
            <a:r>
              <a:rPr lang="id-ID" sz="2800" dirty="0">
                <a:latin typeface="+mn-lt"/>
              </a:rPr>
              <a:t>Menganalisa macam dan jumlah produk yg harus dibuat dengan menggunakan pertimbangan kelayakan teknis dan ekonomis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657600" y="1123837"/>
            <a:ext cx="753035" cy="1390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4975412" y="1991380"/>
            <a:ext cx="2722220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Analisis Buat Beli</a:t>
            </a:r>
            <a:endParaRPr lang="id-ID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75412" y="2792088"/>
            <a:ext cx="2334293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Bill of Material</a:t>
            </a:r>
            <a:endParaRPr lang="id-ID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75412" y="1205334"/>
            <a:ext cx="2803396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Daftar komponen</a:t>
            </a:r>
            <a:endParaRPr lang="id-ID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717" y="4255219"/>
            <a:ext cx="3911283" cy="260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2197587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Latihan</a:t>
            </a:r>
            <a:br>
              <a:rPr lang="id-ID" dirty="0" smtClean="0"/>
            </a:br>
            <a:r>
              <a:rPr lang="en-US" dirty="0" smtClean="0"/>
              <a:t>Indented </a:t>
            </a:r>
            <a:r>
              <a:rPr lang="en-US" dirty="0" err="1" smtClean="0"/>
              <a:t>Bom</a:t>
            </a:r>
            <a:r>
              <a:rPr lang="en-US" dirty="0" smtClean="0"/>
              <a:t> Explosion </a:t>
            </a:r>
            <a:r>
              <a:rPr lang="id-ID" dirty="0" smtClean="0"/>
              <a:t> Pencil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251058"/>
              </p:ext>
            </p:extLst>
          </p:nvPr>
        </p:nvGraphicFramePr>
        <p:xfrm>
          <a:off x="4424081" y="681038"/>
          <a:ext cx="6481484" cy="58169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1781"/>
                <a:gridCol w="1241413"/>
                <a:gridCol w="1894788"/>
                <a:gridCol w="1306751"/>
                <a:gridCol w="1306751"/>
              </a:tblGrid>
              <a:tr h="2695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Level</a:t>
                      </a:r>
                      <a:endParaRPr lang="id-ID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Component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Description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Qty/Assy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UOM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</a:tr>
              <a:tr h="48517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. 4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. 4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. 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. 2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16-108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16-100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18-108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18-109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18-101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18-110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12-108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20-201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20-211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12-113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20-429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20-213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10-103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12-113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20-429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20-213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10-103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22-212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20-241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16-108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16-100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20-235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10-104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20-236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10-103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22-431</a:t>
                      </a:r>
                      <a:endParaRPr lang="id-ID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Lead ¾” long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Long Lead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Eraser Assembly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Eraser 1/2” long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Eraser material 1/4”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Eraser Socket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Steel Eraser Socket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Upper Barrel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Upper Barrel Clip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Steel Spring Clip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Outer Sleeve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Upper Barrel Tube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Tubing Outer Casing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Steel Spring Clip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Outer Sleeve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Upper Barrel Tube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Tubing Outer Casing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Upper Barrel Top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Lower Pencil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Lead ¾” long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Long Thin Lead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Inner Sleeve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Tubing Inner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Outer Tube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Tubing Outer Casing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Point</a:t>
                      </a:r>
                      <a:endParaRPr lang="id-ID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0.264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0.525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0.133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0.133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0.066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0.489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0.375</a:t>
                      </a:r>
                      <a:endParaRPr lang="id-ID" sz="105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INCH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POUND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POUND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FT</a:t>
                      </a:r>
                      <a:endParaRPr lang="id-ID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EA</a:t>
                      </a:r>
                      <a:endParaRPr lang="id-ID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904" marR="37904" marT="0" marB="0"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58790" y="3746013"/>
            <a:ext cx="2947482" cy="21975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id-ID" dirty="0" smtClean="0"/>
              <a:t>Susun hierarki BOM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d-ID" dirty="0" smtClean="0"/>
              <a:t>Hitung berapa kebutuhan Lead ¾” Long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519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22293" cy="4601183"/>
          </a:xfrm>
        </p:spPr>
        <p:txBody>
          <a:bodyPr>
            <a:normAutofit/>
          </a:bodyPr>
          <a:lstStyle/>
          <a:p>
            <a:pPr marL="342900" indent="-342900" algn="just"/>
            <a:r>
              <a:rPr lang="id-ID" b="1" dirty="0" smtClean="0">
                <a:latin typeface="+mn-lt"/>
              </a:rPr>
              <a:t>Analisa Proses</a:t>
            </a:r>
            <a:r>
              <a:rPr lang="id-ID" dirty="0" smtClean="0">
                <a:latin typeface="+mn-lt"/>
              </a:rPr>
              <a:t/>
            </a:r>
            <a:br>
              <a:rPr lang="id-ID" dirty="0" smtClean="0">
                <a:latin typeface="+mn-lt"/>
              </a:rPr>
            </a:br>
            <a:r>
              <a:rPr lang="id-ID" sz="2800" dirty="0">
                <a:latin typeface="+mn-lt"/>
              </a:rPr>
              <a:t>Menganalisa macam dan urutan proses pengerjaan produksi yg telah ditetapkan utk dibuat.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657600" y="1123837"/>
            <a:ext cx="753035" cy="1390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4975412" y="1205334"/>
            <a:ext cx="379821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Operation Process Chart</a:t>
            </a:r>
            <a:endParaRPr lang="id-ID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975410" y="1958770"/>
            <a:ext cx="2289666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lvl="0"/>
            <a:r>
              <a:rPr lang="en-US" sz="2800" dirty="0"/>
              <a:t>Routing Sheet</a:t>
            </a:r>
            <a:endParaRPr lang="id-ID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975411" y="2712206"/>
            <a:ext cx="4303166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/>
              <a:t>Multi Product Process Chart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7560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122293" cy="4601183"/>
          </a:xfrm>
        </p:spPr>
        <p:txBody>
          <a:bodyPr>
            <a:normAutofit/>
          </a:bodyPr>
          <a:lstStyle/>
          <a:p>
            <a:pPr marL="342900" indent="-342900" algn="just"/>
            <a:r>
              <a:rPr lang="id-ID" b="1" dirty="0" smtClean="0">
                <a:latin typeface="+mn-lt"/>
              </a:rPr>
              <a:t>Analisa Hubungan</a:t>
            </a:r>
            <a:r>
              <a:rPr lang="id-ID" dirty="0" smtClean="0">
                <a:latin typeface="+mn-lt"/>
              </a:rPr>
              <a:t/>
            </a:r>
            <a:br>
              <a:rPr lang="id-ID" dirty="0" smtClean="0">
                <a:latin typeface="+mn-lt"/>
              </a:rPr>
            </a:br>
            <a:r>
              <a:rPr lang="id-ID" dirty="0" smtClean="0">
                <a:latin typeface="+mn-lt"/>
              </a:rPr>
              <a:t>M</a:t>
            </a:r>
            <a:r>
              <a:rPr lang="en-US" sz="2800" dirty="0" err="1" smtClean="0"/>
              <a:t>enganalisa</a:t>
            </a:r>
            <a:r>
              <a:rPr lang="en-US" sz="2800" dirty="0" smtClean="0"/>
              <a:t> </a:t>
            </a:r>
            <a:r>
              <a:rPr lang="en-US" sz="2800" dirty="0" err="1"/>
              <a:t>hubungan</a:t>
            </a:r>
            <a:r>
              <a:rPr lang="en-US" sz="2800" dirty="0"/>
              <a:t> </a:t>
            </a:r>
            <a:r>
              <a:rPr lang="en-US" sz="2800" dirty="0" err="1"/>
              <a:t>antar</a:t>
            </a:r>
            <a:r>
              <a:rPr lang="en-US" sz="2800" dirty="0"/>
              <a:t> </a:t>
            </a:r>
            <a:r>
              <a:rPr lang="en-US" sz="2800" dirty="0" err="1"/>
              <a:t>aktifitas</a:t>
            </a:r>
            <a:r>
              <a:rPr lang="en-US" sz="2800" dirty="0"/>
              <a:t> yang </a:t>
            </a:r>
            <a:r>
              <a:rPr lang="en-US" sz="2800" dirty="0" err="1"/>
              <a:t>ada</a:t>
            </a:r>
            <a:r>
              <a:rPr lang="en-US" sz="2800" dirty="0"/>
              <a:t> </a:t>
            </a:r>
            <a:r>
              <a:rPr lang="id-ID" sz="2800" dirty="0" smtClean="0">
                <a:latin typeface="+mn-lt"/>
              </a:rPr>
              <a:t>.</a:t>
            </a:r>
            <a:endParaRPr lang="id-ID" sz="28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5412" y="1205334"/>
            <a:ext cx="2343462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/>
              <a:t>From To Chart </a:t>
            </a:r>
            <a:endParaRPr lang="id-ID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75411" y="4365722"/>
            <a:ext cx="4663713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lvl="0"/>
            <a:r>
              <a:rPr lang="en-US" sz="2800" dirty="0"/>
              <a:t>AREA ALOCATION DIAGRAM </a:t>
            </a:r>
            <a:endParaRPr lang="id-ID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75411" y="3653500"/>
            <a:ext cx="5258171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/>
              <a:t>ACTIVITY RELATIONSHIP CHART </a:t>
            </a:r>
            <a:endParaRPr lang="id-ID" sz="2800" dirty="0"/>
          </a:p>
        </p:txBody>
      </p:sp>
      <p:sp>
        <p:nvSpPr>
          <p:cNvPr id="8" name="Right Arrow 7"/>
          <p:cNvSpPr/>
          <p:nvPr/>
        </p:nvSpPr>
        <p:spPr>
          <a:xfrm>
            <a:off x="3657600" y="1123837"/>
            <a:ext cx="753035" cy="1390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4975411" y="1917556"/>
            <a:ext cx="4130683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Ongkos</a:t>
            </a:r>
            <a:r>
              <a:rPr lang="en-US" sz="2800" dirty="0"/>
              <a:t> Material Handling </a:t>
            </a:r>
            <a:endParaRPr lang="id-ID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975411" y="2768796"/>
            <a:ext cx="3254609" cy="52322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Tabel</a:t>
            </a:r>
            <a:r>
              <a:rPr lang="en-US" sz="2800" dirty="0"/>
              <a:t> </a:t>
            </a:r>
            <a:r>
              <a:rPr lang="en-US" sz="2800" dirty="0" err="1"/>
              <a:t>Skala</a:t>
            </a:r>
            <a:r>
              <a:rPr lang="en-US" sz="2800" dirty="0"/>
              <a:t> </a:t>
            </a:r>
            <a:r>
              <a:rPr lang="en-US" sz="2800" dirty="0" err="1"/>
              <a:t>Prioritas</a:t>
            </a:r>
            <a:r>
              <a:rPr lang="en-US" sz="2800" dirty="0"/>
              <a:t> 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162212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Kebutuhan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id-ID" dirty="0" smtClean="0">
                <a:solidFill>
                  <a:srgbClr val="FF0000"/>
                </a:solidFill>
              </a:rPr>
              <a:t>Daftar Komponen dan Bill of </a:t>
            </a:r>
            <a:r>
              <a:rPr lang="id-ID" dirty="0" smtClean="0">
                <a:solidFill>
                  <a:srgbClr val="FF0000"/>
                </a:solidFill>
              </a:rPr>
              <a:t>Material</a:t>
            </a:r>
          </a:p>
          <a:p>
            <a:pPr lvl="0"/>
            <a:r>
              <a:rPr lang="id-ID" dirty="0" smtClean="0">
                <a:solidFill>
                  <a:srgbClr val="FF0000"/>
                </a:solidFill>
              </a:rPr>
              <a:t>Analisis Buat - Beli</a:t>
            </a:r>
            <a:endParaRPr lang="id-ID" dirty="0" smtClean="0">
              <a:solidFill>
                <a:srgbClr val="FF0000"/>
              </a:solidFill>
            </a:endParaRPr>
          </a:p>
          <a:p>
            <a:pPr lvl="0"/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Opeation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Process Chart (OPC)</a:t>
            </a:r>
            <a:endParaRPr lang="id-ID" dirty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Routing Sheet</a:t>
            </a:r>
            <a:endParaRPr lang="id-ID" dirty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Multi Product Process Chart (MPPC)</a:t>
            </a:r>
            <a:endParaRPr lang="id-ID" dirty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Menentukan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Gudang</a:t>
            </a:r>
            <a:endParaRPr lang="id-ID" dirty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rgbClr val="002060"/>
                </a:solidFill>
              </a:rPr>
              <a:t>Ongkos</a:t>
            </a:r>
            <a:r>
              <a:rPr lang="en-US" dirty="0">
                <a:solidFill>
                  <a:srgbClr val="002060"/>
                </a:solidFill>
              </a:rPr>
              <a:t> Material Handling (OMH)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>
                <a:solidFill>
                  <a:srgbClr val="002060"/>
                </a:solidFill>
              </a:rPr>
              <a:t>From To Chart (FTC)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>
                <a:solidFill>
                  <a:srgbClr val="002060"/>
                </a:solidFill>
              </a:rPr>
              <a:t>Outflow, Inflow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 err="1">
                <a:solidFill>
                  <a:srgbClr val="002060"/>
                </a:solidFill>
              </a:rPr>
              <a:t>Tabel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Skala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Prioritas</a:t>
            </a:r>
            <a:r>
              <a:rPr lang="en-US" dirty="0">
                <a:solidFill>
                  <a:srgbClr val="002060"/>
                </a:solidFill>
              </a:rPr>
              <a:t> (TSP)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>
                <a:solidFill>
                  <a:srgbClr val="002060"/>
                </a:solidFill>
              </a:rPr>
              <a:t>Activity Relationship Diagram (ARD)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>
                <a:solidFill>
                  <a:srgbClr val="002060"/>
                </a:solidFill>
              </a:rPr>
              <a:t>Activity Relationship Chart (ARC)</a:t>
            </a:r>
            <a:endParaRPr lang="id-ID" dirty="0">
              <a:solidFill>
                <a:srgbClr val="002060"/>
              </a:solidFill>
            </a:endParaRPr>
          </a:p>
          <a:p>
            <a:pPr lvl="0"/>
            <a:r>
              <a:rPr lang="en-US" dirty="0">
                <a:solidFill>
                  <a:srgbClr val="002060"/>
                </a:solidFill>
              </a:rPr>
              <a:t>Area </a:t>
            </a:r>
            <a:r>
              <a:rPr lang="en-US" dirty="0" err="1">
                <a:solidFill>
                  <a:srgbClr val="002060"/>
                </a:solidFill>
              </a:rPr>
              <a:t>Alocation</a:t>
            </a:r>
            <a:r>
              <a:rPr lang="en-US" dirty="0">
                <a:solidFill>
                  <a:srgbClr val="002060"/>
                </a:solidFill>
              </a:rPr>
              <a:t> Diagram (AAD)</a:t>
            </a:r>
            <a:endParaRPr lang="id-ID" dirty="0">
              <a:solidFill>
                <a:srgbClr val="002060"/>
              </a:solidFill>
            </a:endParaRPr>
          </a:p>
          <a:p>
            <a:r>
              <a:rPr lang="en-US" dirty="0"/>
              <a:t>Template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553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Analisis Produk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623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DAFTAR KOMPONEN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7" y="864108"/>
            <a:ext cx="7829673" cy="8571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 smtClean="0">
                <a:solidFill>
                  <a:schemeClr val="accent6"/>
                </a:solidFill>
              </a:rPr>
              <a:t>D</a:t>
            </a:r>
            <a:r>
              <a:rPr lang="en-US" dirty="0" smtClean="0">
                <a:solidFill>
                  <a:schemeClr val="accent6"/>
                </a:solidFill>
              </a:rPr>
              <a:t>AFTAR KOMPONEN (</a:t>
            </a:r>
            <a:r>
              <a:rPr lang="en-US" i="1" dirty="0" smtClean="0">
                <a:solidFill>
                  <a:schemeClr val="accent6"/>
                </a:solidFill>
              </a:rPr>
              <a:t>PART LIST</a:t>
            </a:r>
            <a:r>
              <a:rPr lang="en-US" dirty="0" smtClean="0">
                <a:solidFill>
                  <a:schemeClr val="accent6"/>
                </a:solidFill>
              </a:rPr>
              <a:t>) YANG MERUPAKAN SUATU  DAFTAR  LENGKAP  MENGENAI  KOMPONEN-KOMPONEN  YANG  ADA</a:t>
            </a:r>
            <a:endParaRPr lang="id-ID" dirty="0">
              <a:solidFill>
                <a:schemeClr val="accent6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9267" y="1842265"/>
            <a:ext cx="7597775" cy="437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782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1874857"/>
          </a:xfrm>
        </p:spPr>
        <p:txBody>
          <a:bodyPr/>
          <a:lstStyle/>
          <a:p>
            <a:r>
              <a:rPr lang="id-ID" dirty="0" smtClean="0"/>
              <a:t>Analisis Buat Beli</a:t>
            </a:r>
            <a:br>
              <a:rPr lang="id-ID" dirty="0" smtClean="0"/>
            </a:br>
            <a:r>
              <a:rPr lang="id-ID" dirty="0" smtClean="0"/>
              <a:t>(Kuantitatif)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22690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2400" dirty="0" smtClean="0">
                <a:solidFill>
                  <a:schemeClr val="accent6"/>
                </a:solidFill>
              </a:rPr>
              <a:t>K</a:t>
            </a:r>
            <a:r>
              <a:rPr lang="en-US" sz="2400" dirty="0" err="1" smtClean="0">
                <a:solidFill>
                  <a:schemeClr val="accent6"/>
                </a:solidFill>
              </a:rPr>
              <a:t>eputusan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Apakah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Untuk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Suatu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Komponen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Tertentu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Sebaiknya</a:t>
            </a:r>
            <a:r>
              <a:rPr lang="en-US" sz="2400" dirty="0" smtClean="0">
                <a:solidFill>
                  <a:schemeClr val="accent6"/>
                </a:solidFill>
              </a:rPr>
              <a:t>  Kita  </a:t>
            </a:r>
            <a:r>
              <a:rPr lang="en-US" sz="2400" dirty="0" err="1" smtClean="0">
                <a:solidFill>
                  <a:schemeClr val="accent6"/>
                </a:solidFill>
              </a:rPr>
              <a:t>Harus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Membuat</a:t>
            </a:r>
            <a:r>
              <a:rPr lang="en-US" sz="2400" dirty="0" smtClean="0">
                <a:solidFill>
                  <a:schemeClr val="accent6"/>
                </a:solidFill>
              </a:rPr>
              <a:t>  </a:t>
            </a:r>
            <a:r>
              <a:rPr lang="en-US" sz="2400" dirty="0" err="1" smtClean="0">
                <a:solidFill>
                  <a:schemeClr val="accent6"/>
                </a:solidFill>
              </a:rPr>
              <a:t>Sendiri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id-ID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Sesuai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Dengan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Kemampuan</a:t>
            </a:r>
            <a:r>
              <a:rPr lang="en-US" sz="2400" dirty="0" smtClean="0">
                <a:solidFill>
                  <a:schemeClr val="accent6"/>
                </a:solidFill>
              </a:rPr>
              <a:t> Dan </a:t>
            </a:r>
            <a:r>
              <a:rPr lang="en-US" sz="2400" dirty="0" err="1" smtClean="0">
                <a:solidFill>
                  <a:schemeClr val="accent6"/>
                </a:solidFill>
              </a:rPr>
              <a:t>Potensi</a:t>
            </a:r>
            <a:r>
              <a:rPr lang="en-US" sz="2400" dirty="0" smtClean="0">
                <a:solidFill>
                  <a:schemeClr val="accent6"/>
                </a:solidFill>
              </a:rPr>
              <a:t> Yang </a:t>
            </a:r>
            <a:r>
              <a:rPr lang="en-US" sz="2400" dirty="0" err="1" smtClean="0">
                <a:solidFill>
                  <a:schemeClr val="accent6"/>
                </a:solidFill>
              </a:rPr>
              <a:t>Dimiliki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Oleh</a:t>
            </a:r>
            <a:r>
              <a:rPr lang="en-US" sz="2400" dirty="0" smtClean="0">
                <a:solidFill>
                  <a:schemeClr val="accent6"/>
                </a:solidFill>
              </a:rPr>
              <a:t> Perusahaan), </a:t>
            </a:r>
            <a:r>
              <a:rPr lang="en-US" sz="2400" dirty="0" err="1" smtClean="0">
                <a:solidFill>
                  <a:schemeClr val="accent6"/>
                </a:solidFill>
              </a:rPr>
              <a:t>Ataukah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Dengan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Pertimbangan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Ekonomisnya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Lebih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Baik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Dibeli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Bebas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Saja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Dipasaran</a:t>
            </a:r>
            <a:r>
              <a:rPr lang="en-US" sz="2400" dirty="0" smtClean="0">
                <a:solidFill>
                  <a:schemeClr val="accent6"/>
                </a:solidFill>
              </a:rPr>
              <a:t> Di Sub-</a:t>
            </a:r>
            <a:r>
              <a:rPr lang="en-US" sz="2400" dirty="0" err="1" smtClean="0">
                <a:solidFill>
                  <a:schemeClr val="accent6"/>
                </a:solidFill>
              </a:rPr>
              <a:t>kontrakkan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Pada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 err="1" smtClean="0">
                <a:solidFill>
                  <a:schemeClr val="accent6"/>
                </a:solidFill>
              </a:rPr>
              <a:t>Pabrik</a:t>
            </a:r>
            <a:r>
              <a:rPr lang="en-US" sz="2400" dirty="0" smtClean="0">
                <a:solidFill>
                  <a:schemeClr val="accent6"/>
                </a:solidFill>
              </a:rPr>
              <a:t> Lain.</a:t>
            </a:r>
            <a:endParaRPr lang="id-ID" sz="2400" dirty="0">
              <a:solidFill>
                <a:schemeClr val="accent6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6185647" y="3307976"/>
            <a:ext cx="2286000" cy="5782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4861147" y="4172181"/>
            <a:ext cx="2329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volume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produksi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id-ID" sz="2400" dirty="0"/>
          </a:p>
        </p:txBody>
      </p:sp>
      <p:sp>
        <p:nvSpPr>
          <p:cNvPr id="6" name="Rectangle 5"/>
          <p:cNvSpPr/>
          <p:nvPr/>
        </p:nvSpPr>
        <p:spPr>
          <a:xfrm>
            <a:off x="7650055" y="4175774"/>
            <a:ext cx="2927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estimasi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profitabilitas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id-ID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49520"/>
            <a:ext cx="3563472" cy="337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217</TotalTime>
  <Words>1124</Words>
  <Application>Microsoft Office PowerPoint</Application>
  <PresentationFormat>Widescreen</PresentationFormat>
  <Paragraphs>279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Corbel</vt:lpstr>
      <vt:lpstr>Times New Roman</vt:lpstr>
      <vt:lpstr>Wingdings</vt:lpstr>
      <vt:lpstr>Wingdings 2</vt:lpstr>
      <vt:lpstr>Frame</vt:lpstr>
      <vt:lpstr>Tahapan Perancangan Tata Letak Fasilitas</vt:lpstr>
      <vt:lpstr>Sistematika Perancangan Tata Letak </vt:lpstr>
      <vt:lpstr>Analisa Produk Menganalisa macam dan jumlah produk yg harus dibuat dengan menggunakan pertimbangan kelayakan teknis dan ekonomis</vt:lpstr>
      <vt:lpstr>Analisa Proses Menganalisa macam dan urutan proses pengerjaan produksi yg telah ditetapkan utk dibuat.</vt:lpstr>
      <vt:lpstr>Analisa Hubungan Menganalisa hubungan antar aktifitas yang ada .</vt:lpstr>
      <vt:lpstr>Kebutuhan </vt:lpstr>
      <vt:lpstr>Analisis Produk</vt:lpstr>
      <vt:lpstr>DAFTAR KOMPONEN</vt:lpstr>
      <vt:lpstr>Analisis Buat Beli (Kuantitatif)</vt:lpstr>
      <vt:lpstr>Alur Pertanyaan (kuantitatif) </vt:lpstr>
      <vt:lpstr>Bill of Material</vt:lpstr>
      <vt:lpstr>Fungsi</vt:lpstr>
      <vt:lpstr>PENGGUNAAN BAGI ENGINEERING</vt:lpstr>
      <vt:lpstr>PENOMORAN KOMPONEN</vt:lpstr>
      <vt:lpstr>PENENTUAN  PART NUMBER / ITEM NUMBER</vt:lpstr>
      <vt:lpstr>RANDOM</vt:lpstr>
      <vt:lpstr>SIGNIFICANT</vt:lpstr>
      <vt:lpstr>Kekurangan Significant</vt:lpstr>
      <vt:lpstr>SEMI SIGNIFICANT</vt:lpstr>
      <vt:lpstr>INDUK KOMPONEN</vt:lpstr>
      <vt:lpstr>Data Penting Untuk Keakuratan HUbungan Induk-Komponen</vt:lpstr>
      <vt:lpstr>BOM LEVELS</vt:lpstr>
      <vt:lpstr>JENIS BOM LEVELS</vt:lpstr>
      <vt:lpstr>SINGLE LEVEL BOM</vt:lpstr>
      <vt:lpstr>MULTI LEVEL BOM</vt:lpstr>
      <vt:lpstr>Level 1  Produk A Membutuhkan :</vt:lpstr>
      <vt:lpstr>Level 2  Komponen C membutuhkan :</vt:lpstr>
      <vt:lpstr>EKSPLOSIAN BILL OF MATERIAL</vt:lpstr>
      <vt:lpstr>IMPLOSIAN BILL OF MATERIAL</vt:lpstr>
      <vt:lpstr>Latihan Indented Bom Explosion  Pencil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Tahapan Perancangan Tata Letak Fasilitas</dc:title>
  <dc:creator>Wahyu Kresna</dc:creator>
  <cp:lastModifiedBy>Wahyu Kresna</cp:lastModifiedBy>
  <cp:revision>19</cp:revision>
  <dcterms:created xsi:type="dcterms:W3CDTF">2013-10-07T13:25:12Z</dcterms:created>
  <dcterms:modified xsi:type="dcterms:W3CDTF">2013-10-08T03:53:03Z</dcterms:modified>
</cp:coreProperties>
</file>