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doc" ContentType="application/msword"/>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16" r:id="rId1"/>
  </p:sldMasterIdLst>
  <p:notesMasterIdLst>
    <p:notesMasterId r:id="rId20"/>
  </p:notesMasterIdLst>
  <p:sldIdLst>
    <p:sldId id="256" r:id="rId2"/>
    <p:sldId id="257" r:id="rId3"/>
    <p:sldId id="258" r:id="rId4"/>
    <p:sldId id="260" r:id="rId5"/>
    <p:sldId id="261" r:id="rId6"/>
    <p:sldId id="262" r:id="rId7"/>
    <p:sldId id="263" r:id="rId8"/>
    <p:sldId id="270" r:id="rId9"/>
    <p:sldId id="265" r:id="rId10"/>
    <p:sldId id="269" r:id="rId11"/>
    <p:sldId id="267" r:id="rId12"/>
    <p:sldId id="271" r:id="rId13"/>
    <p:sldId id="268" r:id="rId14"/>
    <p:sldId id="272" r:id="rId15"/>
    <p:sldId id="277" r:id="rId16"/>
    <p:sldId id="279" r:id="rId17"/>
    <p:sldId id="281" r:id="rId18"/>
    <p:sldId id="280"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660"/>
  </p:normalViewPr>
  <p:slideViewPr>
    <p:cSldViewPr snapToGrid="0">
      <p:cViewPr varScale="1">
        <p:scale>
          <a:sx n="73" d="100"/>
          <a:sy n="73" d="100"/>
        </p:scale>
        <p:origin x="-624"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7ED833-F2AA-4453-8782-EBA0B1FB1B35}"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id-ID"/>
        </a:p>
      </dgm:t>
    </dgm:pt>
    <dgm:pt modelId="{E605139E-FE19-436D-A72F-16A856A798CC}">
      <dgm:prSet phldrT="[Text]"/>
      <dgm:spPr/>
      <dgm:t>
        <a:bodyPr/>
        <a:lstStyle/>
        <a:p>
          <a:r>
            <a:rPr lang="id-ID" dirty="0" smtClean="0"/>
            <a:t>Flow Shop</a:t>
          </a:r>
          <a:endParaRPr lang="id-ID" dirty="0"/>
        </a:p>
      </dgm:t>
    </dgm:pt>
    <dgm:pt modelId="{B744E174-086E-4594-A9FA-1700161DC5E2}" type="parTrans" cxnId="{27F535B2-FFF7-4F07-B7C2-536D287AE58A}">
      <dgm:prSet/>
      <dgm:spPr/>
      <dgm:t>
        <a:bodyPr/>
        <a:lstStyle/>
        <a:p>
          <a:endParaRPr lang="id-ID"/>
        </a:p>
      </dgm:t>
    </dgm:pt>
    <dgm:pt modelId="{7C2A6A39-33CA-401C-AF3E-50814373D215}" type="sibTrans" cxnId="{27F535B2-FFF7-4F07-B7C2-536D287AE58A}">
      <dgm:prSet/>
      <dgm:spPr/>
      <dgm:t>
        <a:bodyPr/>
        <a:lstStyle/>
        <a:p>
          <a:endParaRPr lang="id-ID"/>
        </a:p>
      </dgm:t>
    </dgm:pt>
    <dgm:pt modelId="{13D6A1F8-1D6B-4572-8B7D-3F9A5430BF1F}">
      <dgm:prSet phldrT="[Text]"/>
      <dgm:spPr/>
      <dgm:t>
        <a:bodyPr/>
        <a:lstStyle/>
        <a:p>
          <a:r>
            <a:rPr lang="en-US" b="0" dirty="0" smtClean="0"/>
            <a:t>Layout</a:t>
          </a:r>
          <a:r>
            <a:rPr lang="en-US" b="0" baseline="0" dirty="0" smtClean="0"/>
            <a:t> </a:t>
          </a:r>
          <a:r>
            <a:rPr lang="en-US" b="0" baseline="0" dirty="0" err="1" smtClean="0"/>
            <a:t>berdasarkan</a:t>
          </a:r>
          <a:r>
            <a:rPr lang="en-US" b="0" baseline="0" dirty="0" smtClean="0"/>
            <a:t> </a:t>
          </a:r>
          <a:r>
            <a:rPr lang="en-US" b="0" baseline="0" dirty="0" err="1" smtClean="0"/>
            <a:t>urutan</a:t>
          </a:r>
          <a:r>
            <a:rPr lang="en-US" b="0" baseline="0" dirty="0" smtClean="0"/>
            <a:t> </a:t>
          </a:r>
          <a:r>
            <a:rPr lang="en-US" b="0" baseline="0" dirty="0" err="1" smtClean="0"/>
            <a:t>fabrikasi</a:t>
          </a:r>
          <a:r>
            <a:rPr lang="en-US" b="0" baseline="0" dirty="0" smtClean="0"/>
            <a:t> </a:t>
          </a:r>
          <a:r>
            <a:rPr lang="en-US" b="0" baseline="0" dirty="0" err="1" smtClean="0"/>
            <a:t>dan</a:t>
          </a:r>
          <a:r>
            <a:rPr lang="en-US" b="0" baseline="0" dirty="0" smtClean="0"/>
            <a:t> proses </a:t>
          </a:r>
          <a:r>
            <a:rPr lang="en-US" b="0" baseline="0" dirty="0" err="1" smtClean="0"/>
            <a:t>perakitan</a:t>
          </a:r>
          <a:r>
            <a:rPr lang="en-US" b="0" baseline="0" dirty="0" smtClean="0"/>
            <a:t>. </a:t>
          </a:r>
          <a:endParaRPr lang="id-ID" dirty="0"/>
        </a:p>
      </dgm:t>
    </dgm:pt>
    <dgm:pt modelId="{DBE8822E-96D3-464D-9A24-483F723926F3}" type="parTrans" cxnId="{200A32B0-B661-4B85-8C8D-EDB2F5C872CC}">
      <dgm:prSet/>
      <dgm:spPr/>
      <dgm:t>
        <a:bodyPr/>
        <a:lstStyle/>
        <a:p>
          <a:endParaRPr lang="id-ID"/>
        </a:p>
      </dgm:t>
    </dgm:pt>
    <dgm:pt modelId="{253B153A-3C8F-4F38-BE36-19683146959D}" type="sibTrans" cxnId="{200A32B0-B661-4B85-8C8D-EDB2F5C872CC}">
      <dgm:prSet/>
      <dgm:spPr/>
      <dgm:t>
        <a:bodyPr/>
        <a:lstStyle/>
        <a:p>
          <a:endParaRPr lang="id-ID"/>
        </a:p>
      </dgm:t>
    </dgm:pt>
    <dgm:pt modelId="{8EBC6048-ED46-4DFA-84A5-BB382CFB8655}">
      <dgm:prSet phldrT="[Text]" custT="1"/>
      <dgm:spPr/>
      <dgm:t>
        <a:bodyPr/>
        <a:lstStyle/>
        <a:p>
          <a:r>
            <a:rPr lang="en-US" sz="2000" b="0" dirty="0" smtClean="0"/>
            <a:t>-Small-Batch Line Flow</a:t>
          </a:r>
          <a:r>
            <a:rPr lang="en-US" sz="2000" b="0" baseline="0" dirty="0" smtClean="0"/>
            <a:t> </a:t>
          </a:r>
          <a:r>
            <a:rPr lang="en-US" sz="2000" b="0" baseline="0" dirty="0" smtClean="0">
              <a:sym typeface="Wingdings" pitchFamily="2" charset="2"/>
            </a:rPr>
            <a:t>non discrete in low volume, ex: pharmacies</a:t>
          </a:r>
          <a:endParaRPr lang="en-US" sz="2000" b="0" dirty="0" smtClean="0"/>
        </a:p>
        <a:p>
          <a:r>
            <a:rPr lang="sv-SE" sz="2000" b="0" dirty="0" smtClean="0"/>
            <a:t>-Large-Batch (Repetitive) Line Flow </a:t>
          </a:r>
          <a:r>
            <a:rPr lang="sv-SE" sz="2000" b="0" dirty="0" smtClean="0">
              <a:sym typeface="Wingdings" pitchFamily="2" charset="2"/>
            </a:rPr>
            <a:t> discrete in large</a:t>
          </a:r>
          <a:r>
            <a:rPr lang="sv-SE" sz="2000" b="0" baseline="0" dirty="0" smtClean="0">
              <a:sym typeface="Wingdings" pitchFamily="2" charset="2"/>
            </a:rPr>
            <a:t> volume ex: motorcycle</a:t>
          </a:r>
          <a:endParaRPr lang="sv-SE" sz="2000" b="0" dirty="0" smtClean="0"/>
        </a:p>
        <a:p>
          <a:r>
            <a:rPr lang="en-US" sz="2000" b="0" dirty="0" smtClean="0"/>
            <a:t>-Continuous Line Flow </a:t>
          </a:r>
          <a:r>
            <a:rPr lang="en-US" sz="2000" b="0" dirty="0" smtClean="0">
              <a:sym typeface="Wingdings" pitchFamily="2" charset="2"/>
            </a:rPr>
            <a:t> fluids, </a:t>
          </a:r>
          <a:r>
            <a:rPr lang="en-US" sz="2000" b="0" dirty="0" err="1" smtClean="0">
              <a:sym typeface="Wingdings" pitchFamily="2" charset="2"/>
            </a:rPr>
            <a:t>powder,metal</a:t>
          </a:r>
          <a:r>
            <a:rPr lang="en-US" sz="2000" b="0" dirty="0" smtClean="0">
              <a:sym typeface="Wingdings" pitchFamily="2" charset="2"/>
            </a:rPr>
            <a:t>, </a:t>
          </a:r>
          <a:r>
            <a:rPr lang="en-US" sz="2000" b="0" dirty="0" err="1" smtClean="0">
              <a:sym typeface="Wingdings" pitchFamily="2" charset="2"/>
            </a:rPr>
            <a:t>etc</a:t>
          </a:r>
          <a:endParaRPr lang="id-ID" sz="2000" dirty="0"/>
        </a:p>
      </dgm:t>
    </dgm:pt>
    <dgm:pt modelId="{019C03BF-1C86-4726-87C2-0FAB931B4F81}" type="parTrans" cxnId="{95516D68-F2D2-471D-BC20-95F0A5F36E6E}">
      <dgm:prSet/>
      <dgm:spPr/>
      <dgm:t>
        <a:bodyPr/>
        <a:lstStyle/>
        <a:p>
          <a:endParaRPr lang="id-ID"/>
        </a:p>
      </dgm:t>
    </dgm:pt>
    <dgm:pt modelId="{1CFB04ED-D0DF-467D-AA58-F9C9F9D24EB9}" type="sibTrans" cxnId="{95516D68-F2D2-471D-BC20-95F0A5F36E6E}">
      <dgm:prSet/>
      <dgm:spPr/>
      <dgm:t>
        <a:bodyPr/>
        <a:lstStyle/>
        <a:p>
          <a:endParaRPr lang="id-ID"/>
        </a:p>
      </dgm:t>
    </dgm:pt>
    <dgm:pt modelId="{7F851AAD-E596-46DD-BF59-5A6B7F1FC80D}">
      <dgm:prSet phldrT="[Text]"/>
      <dgm:spPr/>
      <dgm:t>
        <a:bodyPr/>
        <a:lstStyle/>
        <a:p>
          <a:r>
            <a:rPr lang="id-ID" dirty="0" smtClean="0"/>
            <a:t>Job Shop</a:t>
          </a:r>
          <a:endParaRPr lang="id-ID" dirty="0"/>
        </a:p>
      </dgm:t>
    </dgm:pt>
    <dgm:pt modelId="{834F9CEC-B9EE-45DA-BCC7-01C3F8EAD8F0}" type="parTrans" cxnId="{1FFB0BEC-01D8-4AC3-8DD9-4CEBE0B3737B}">
      <dgm:prSet/>
      <dgm:spPr/>
      <dgm:t>
        <a:bodyPr/>
        <a:lstStyle/>
        <a:p>
          <a:endParaRPr lang="id-ID"/>
        </a:p>
      </dgm:t>
    </dgm:pt>
    <dgm:pt modelId="{2B8BF1D1-0562-45B4-9DDB-A354AE103E8B}" type="sibTrans" cxnId="{1FFB0BEC-01D8-4AC3-8DD9-4CEBE0B3737B}">
      <dgm:prSet/>
      <dgm:spPr/>
      <dgm:t>
        <a:bodyPr/>
        <a:lstStyle/>
        <a:p>
          <a:endParaRPr lang="id-ID"/>
        </a:p>
      </dgm:t>
    </dgm:pt>
    <dgm:pt modelId="{1DDCD51D-AF0D-4788-8F9B-75087066EBE1}">
      <dgm:prSet phldrT="[Text]"/>
      <dgm:spPr/>
      <dgm:t>
        <a:bodyPr/>
        <a:lstStyle/>
        <a:p>
          <a:r>
            <a:rPr lang="en-US" b="0" dirty="0" smtClean="0"/>
            <a:t>Layout </a:t>
          </a:r>
          <a:r>
            <a:rPr lang="en-US" b="0" dirty="0" err="1" smtClean="0"/>
            <a:t>berdasarkan</a:t>
          </a:r>
          <a:r>
            <a:rPr lang="en-US" b="0" dirty="0" smtClean="0"/>
            <a:t> </a:t>
          </a:r>
          <a:r>
            <a:rPr lang="en-US" b="0" dirty="0" err="1" smtClean="0"/>
            <a:t>kesamaan</a:t>
          </a:r>
          <a:r>
            <a:rPr lang="en-US" b="0" dirty="0" smtClean="0"/>
            <a:t> </a:t>
          </a:r>
          <a:r>
            <a:rPr lang="en-US" b="0" dirty="0" err="1" smtClean="0"/>
            <a:t>fasilitas</a:t>
          </a:r>
          <a:r>
            <a:rPr lang="en-US" b="0" dirty="0" smtClean="0"/>
            <a:t> </a:t>
          </a:r>
          <a:r>
            <a:rPr lang="en-US" b="0" dirty="0" err="1" smtClean="0"/>
            <a:t>dalam</a:t>
          </a:r>
          <a:r>
            <a:rPr lang="en-US" b="0" dirty="0" smtClean="0"/>
            <a:t> </a:t>
          </a:r>
          <a:r>
            <a:rPr lang="en-US" b="0" dirty="0" err="1" smtClean="0"/>
            <a:t>hal</a:t>
          </a:r>
          <a:r>
            <a:rPr lang="en-US" b="0" dirty="0" smtClean="0"/>
            <a:t> proses/</a:t>
          </a:r>
          <a:r>
            <a:rPr lang="id-ID" b="0" dirty="0" smtClean="0"/>
            <a:t>Fungsi</a:t>
          </a:r>
          <a:r>
            <a:rPr lang="en-US" b="0" dirty="0" smtClean="0"/>
            <a:t> </a:t>
          </a:r>
          <a:endParaRPr lang="id-ID" dirty="0"/>
        </a:p>
      </dgm:t>
    </dgm:pt>
    <dgm:pt modelId="{23E7CBF6-F576-47E0-A7A1-6CE49205BD21}" type="parTrans" cxnId="{8F79FE44-43B9-4AAD-AFD2-6904E6DF25BB}">
      <dgm:prSet/>
      <dgm:spPr/>
      <dgm:t>
        <a:bodyPr/>
        <a:lstStyle/>
        <a:p>
          <a:endParaRPr lang="id-ID"/>
        </a:p>
      </dgm:t>
    </dgm:pt>
    <dgm:pt modelId="{24600111-7CB9-4904-A2E6-3FDB43DAFC1C}" type="sibTrans" cxnId="{8F79FE44-43B9-4AAD-AFD2-6904E6DF25BB}">
      <dgm:prSet/>
      <dgm:spPr/>
      <dgm:t>
        <a:bodyPr/>
        <a:lstStyle/>
        <a:p>
          <a:endParaRPr lang="id-ID"/>
        </a:p>
      </dgm:t>
    </dgm:pt>
    <dgm:pt modelId="{C8920CA0-FF65-4256-AD7A-55011C4F3F78}">
      <dgm:prSet phldrT="[Text]" custT="1"/>
      <dgm:spPr/>
      <dgm:t>
        <a:bodyPr/>
        <a:lstStyle/>
        <a:p>
          <a:r>
            <a:rPr lang="id-ID" sz="2000" dirty="0" smtClean="0"/>
            <a:t>Ex: bubut</a:t>
          </a:r>
          <a:endParaRPr lang="id-ID" sz="2000" dirty="0"/>
        </a:p>
      </dgm:t>
    </dgm:pt>
    <dgm:pt modelId="{D0B78EE5-2C22-4C27-BCF2-686C8D0C82B4}" type="parTrans" cxnId="{3A82875B-B96D-437A-ACF5-625234DAA10B}">
      <dgm:prSet/>
      <dgm:spPr/>
      <dgm:t>
        <a:bodyPr/>
        <a:lstStyle/>
        <a:p>
          <a:endParaRPr lang="id-ID"/>
        </a:p>
      </dgm:t>
    </dgm:pt>
    <dgm:pt modelId="{BE089841-0B41-4874-BFF2-B0C9DA919BA3}" type="sibTrans" cxnId="{3A82875B-B96D-437A-ACF5-625234DAA10B}">
      <dgm:prSet/>
      <dgm:spPr/>
      <dgm:t>
        <a:bodyPr/>
        <a:lstStyle/>
        <a:p>
          <a:endParaRPr lang="id-ID"/>
        </a:p>
      </dgm:t>
    </dgm:pt>
    <dgm:pt modelId="{7CD98513-C6ED-43E6-BB1C-94F4DAB50947}">
      <dgm:prSet phldrT="[Text]"/>
      <dgm:spPr/>
      <dgm:t>
        <a:bodyPr/>
        <a:lstStyle/>
        <a:p>
          <a:r>
            <a:rPr lang="id-ID" dirty="0" smtClean="0"/>
            <a:t>Fixed Shop</a:t>
          </a:r>
          <a:endParaRPr lang="id-ID" dirty="0"/>
        </a:p>
      </dgm:t>
    </dgm:pt>
    <dgm:pt modelId="{58554DAC-535C-454B-A745-05BA643A7BDA}" type="parTrans" cxnId="{95B11709-B197-444F-8E9E-AF53CB9BF011}">
      <dgm:prSet/>
      <dgm:spPr/>
      <dgm:t>
        <a:bodyPr/>
        <a:lstStyle/>
        <a:p>
          <a:endParaRPr lang="id-ID"/>
        </a:p>
      </dgm:t>
    </dgm:pt>
    <dgm:pt modelId="{91DA9924-79F0-44F2-BDED-AF007D221A42}" type="sibTrans" cxnId="{95B11709-B197-444F-8E9E-AF53CB9BF011}">
      <dgm:prSet/>
      <dgm:spPr/>
      <dgm:t>
        <a:bodyPr/>
        <a:lstStyle/>
        <a:p>
          <a:endParaRPr lang="id-ID"/>
        </a:p>
      </dgm:t>
    </dgm:pt>
    <dgm:pt modelId="{DC4F822F-8140-4AB5-8674-CA9B580D9E2A}">
      <dgm:prSet phldrT="[Text]"/>
      <dgm:spPr/>
      <dgm:t>
        <a:bodyPr/>
        <a:lstStyle/>
        <a:p>
          <a:r>
            <a:rPr lang="en-US" b="0" dirty="0" smtClean="0"/>
            <a:t>Layout</a:t>
          </a:r>
          <a:r>
            <a:rPr lang="en-US" b="0" baseline="0" dirty="0" smtClean="0"/>
            <a:t> </a:t>
          </a:r>
          <a:r>
            <a:rPr lang="en-US" b="0" baseline="0" dirty="0" err="1" smtClean="0"/>
            <a:t>dengan</a:t>
          </a:r>
          <a:r>
            <a:rPr lang="en-US" b="0" baseline="0" dirty="0" smtClean="0"/>
            <a:t> </a:t>
          </a:r>
          <a:r>
            <a:rPr lang="en-US" b="0" baseline="0" dirty="0" err="1" smtClean="0"/>
            <a:t>p</a:t>
          </a:r>
          <a:r>
            <a:rPr lang="en-US" b="0" dirty="0" err="1" smtClean="0"/>
            <a:t>osisi</a:t>
          </a:r>
          <a:r>
            <a:rPr lang="en-US" b="0" dirty="0" smtClean="0"/>
            <a:t> </a:t>
          </a:r>
          <a:r>
            <a:rPr lang="en-US" b="0" dirty="0" err="1" smtClean="0"/>
            <a:t>produk</a:t>
          </a:r>
          <a:r>
            <a:rPr lang="en-US" b="0" dirty="0" smtClean="0"/>
            <a:t> </a:t>
          </a:r>
          <a:r>
            <a:rPr lang="en-US" b="0" dirty="0" err="1" smtClean="0"/>
            <a:t>tetap</a:t>
          </a:r>
          <a:r>
            <a:rPr lang="en-US" b="0" dirty="0" smtClean="0"/>
            <a:t> </a:t>
          </a:r>
          <a:r>
            <a:rPr lang="en-US" b="0" dirty="0" err="1" smtClean="0"/>
            <a:t>dan</a:t>
          </a:r>
          <a:r>
            <a:rPr lang="en-US" b="0" dirty="0" smtClean="0"/>
            <a:t> </a:t>
          </a:r>
          <a:r>
            <a:rPr lang="en-US" b="0" dirty="0" err="1" smtClean="0"/>
            <a:t>tertentu</a:t>
          </a:r>
          <a:r>
            <a:rPr lang="en-US" b="0" dirty="0" smtClean="0"/>
            <a:t> </a:t>
          </a:r>
          <a:r>
            <a:rPr lang="en-US" b="0" dirty="0" err="1" smtClean="0"/>
            <a:t>dalam</a:t>
          </a:r>
          <a:r>
            <a:rPr lang="en-US" b="0" dirty="0" smtClean="0"/>
            <a:t> </a:t>
          </a:r>
          <a:r>
            <a:rPr lang="en-US" b="0" dirty="0" err="1" smtClean="0"/>
            <a:t>lokasi</a:t>
          </a:r>
          <a:r>
            <a:rPr lang="en-US" b="0" dirty="0" smtClean="0"/>
            <a:t> </a:t>
          </a:r>
          <a:r>
            <a:rPr lang="id-ID" b="0" dirty="0" smtClean="0"/>
            <a:t> pabrik</a:t>
          </a:r>
          <a:endParaRPr lang="id-ID" dirty="0"/>
        </a:p>
      </dgm:t>
    </dgm:pt>
    <dgm:pt modelId="{DD661B26-7717-4F5F-A32A-85072B1071A2}" type="parTrans" cxnId="{9B7322A1-B215-4E52-B1D7-C211529954C5}">
      <dgm:prSet/>
      <dgm:spPr/>
      <dgm:t>
        <a:bodyPr/>
        <a:lstStyle/>
        <a:p>
          <a:endParaRPr lang="id-ID"/>
        </a:p>
      </dgm:t>
    </dgm:pt>
    <dgm:pt modelId="{C56CF48A-C03F-4076-9562-6F1CC9FDD14D}" type="sibTrans" cxnId="{9B7322A1-B215-4E52-B1D7-C211529954C5}">
      <dgm:prSet/>
      <dgm:spPr/>
      <dgm:t>
        <a:bodyPr/>
        <a:lstStyle/>
        <a:p>
          <a:endParaRPr lang="id-ID"/>
        </a:p>
      </dgm:t>
    </dgm:pt>
    <dgm:pt modelId="{87FF984E-DFAA-488F-B1BB-53B014C3C8F1}">
      <dgm:prSet phldrT="[Text]" custT="1"/>
      <dgm:spPr/>
      <dgm:t>
        <a:bodyPr/>
        <a:lstStyle/>
        <a:p>
          <a:r>
            <a:rPr lang="id-ID" sz="2000" dirty="0" smtClean="0"/>
            <a:t>Ex: Pesawat Terbang, Kapal Laut</a:t>
          </a:r>
          <a:endParaRPr lang="id-ID" sz="2000" dirty="0"/>
        </a:p>
      </dgm:t>
    </dgm:pt>
    <dgm:pt modelId="{8B67BD90-ED9E-489B-AC01-E4E1909FF3D5}" type="parTrans" cxnId="{FEF4AC12-01B8-4425-A135-DE2D6085EFF9}">
      <dgm:prSet/>
      <dgm:spPr/>
      <dgm:t>
        <a:bodyPr/>
        <a:lstStyle/>
        <a:p>
          <a:endParaRPr lang="id-ID"/>
        </a:p>
      </dgm:t>
    </dgm:pt>
    <dgm:pt modelId="{48AB6D52-C6DA-4F56-8DBD-CE36126300C6}" type="sibTrans" cxnId="{FEF4AC12-01B8-4425-A135-DE2D6085EFF9}">
      <dgm:prSet/>
      <dgm:spPr/>
      <dgm:t>
        <a:bodyPr/>
        <a:lstStyle/>
        <a:p>
          <a:endParaRPr lang="id-ID"/>
        </a:p>
      </dgm:t>
    </dgm:pt>
    <dgm:pt modelId="{8CEA1AFC-0D78-4236-B025-FD4C69F3BF88}" type="pres">
      <dgm:prSet presAssocID="{207ED833-F2AA-4453-8782-EBA0B1FB1B35}" presName="Name0" presStyleCnt="0">
        <dgm:presLayoutVars>
          <dgm:chMax/>
          <dgm:chPref val="3"/>
          <dgm:dir/>
          <dgm:animOne val="branch"/>
          <dgm:animLvl val="lvl"/>
        </dgm:presLayoutVars>
      </dgm:prSet>
      <dgm:spPr/>
      <dgm:t>
        <a:bodyPr/>
        <a:lstStyle/>
        <a:p>
          <a:endParaRPr lang="id-ID"/>
        </a:p>
      </dgm:t>
    </dgm:pt>
    <dgm:pt modelId="{1D6E51A7-1508-4768-8A20-1BA3EE4B7887}" type="pres">
      <dgm:prSet presAssocID="{E605139E-FE19-436D-A72F-16A856A798CC}" presName="composite" presStyleCnt="0"/>
      <dgm:spPr/>
    </dgm:pt>
    <dgm:pt modelId="{0B5DC702-600C-49CF-9F14-53F7CCBF1A6B}" type="pres">
      <dgm:prSet presAssocID="{E605139E-FE19-436D-A72F-16A856A798CC}" presName="FirstChild" presStyleLbl="revTx" presStyleIdx="0" presStyleCnt="6">
        <dgm:presLayoutVars>
          <dgm:chMax val="0"/>
          <dgm:chPref val="0"/>
          <dgm:bulletEnabled val="1"/>
        </dgm:presLayoutVars>
      </dgm:prSet>
      <dgm:spPr/>
      <dgm:t>
        <a:bodyPr/>
        <a:lstStyle/>
        <a:p>
          <a:endParaRPr lang="id-ID"/>
        </a:p>
      </dgm:t>
    </dgm:pt>
    <dgm:pt modelId="{05E144EA-B89A-4C69-8E97-20F8D289A1CF}" type="pres">
      <dgm:prSet presAssocID="{E605139E-FE19-436D-A72F-16A856A798CC}" presName="Parent" presStyleLbl="alignNode1" presStyleIdx="0" presStyleCnt="3">
        <dgm:presLayoutVars>
          <dgm:chMax val="3"/>
          <dgm:chPref val="3"/>
          <dgm:bulletEnabled val="1"/>
        </dgm:presLayoutVars>
      </dgm:prSet>
      <dgm:spPr/>
      <dgm:t>
        <a:bodyPr/>
        <a:lstStyle/>
        <a:p>
          <a:endParaRPr lang="id-ID"/>
        </a:p>
      </dgm:t>
    </dgm:pt>
    <dgm:pt modelId="{BBF26AD2-FF1C-4354-B41E-208DA4E84607}" type="pres">
      <dgm:prSet presAssocID="{E605139E-FE19-436D-A72F-16A856A798CC}" presName="Accent" presStyleLbl="parChTrans1D1" presStyleIdx="0" presStyleCnt="3"/>
      <dgm:spPr/>
    </dgm:pt>
    <dgm:pt modelId="{D16D02DC-8DBD-4C28-8EFB-46024C7646F6}" type="pres">
      <dgm:prSet presAssocID="{E605139E-FE19-436D-A72F-16A856A798CC}" presName="Child" presStyleLbl="revTx" presStyleIdx="1" presStyleCnt="6">
        <dgm:presLayoutVars>
          <dgm:chMax val="0"/>
          <dgm:chPref val="0"/>
          <dgm:bulletEnabled val="1"/>
        </dgm:presLayoutVars>
      </dgm:prSet>
      <dgm:spPr/>
      <dgm:t>
        <a:bodyPr/>
        <a:lstStyle/>
        <a:p>
          <a:endParaRPr lang="id-ID"/>
        </a:p>
      </dgm:t>
    </dgm:pt>
    <dgm:pt modelId="{443C1013-C7B5-4AFA-9853-EB2CE3E45824}" type="pres">
      <dgm:prSet presAssocID="{7C2A6A39-33CA-401C-AF3E-50814373D215}" presName="sibTrans" presStyleCnt="0"/>
      <dgm:spPr/>
    </dgm:pt>
    <dgm:pt modelId="{A75312FF-6B41-4C8C-97CC-1EF72AA04952}" type="pres">
      <dgm:prSet presAssocID="{7F851AAD-E596-46DD-BF59-5A6B7F1FC80D}" presName="composite" presStyleCnt="0"/>
      <dgm:spPr/>
    </dgm:pt>
    <dgm:pt modelId="{1CDCE9F0-E128-4EEC-A1F4-0B666804164C}" type="pres">
      <dgm:prSet presAssocID="{7F851AAD-E596-46DD-BF59-5A6B7F1FC80D}" presName="FirstChild" presStyleLbl="revTx" presStyleIdx="2" presStyleCnt="6">
        <dgm:presLayoutVars>
          <dgm:chMax val="0"/>
          <dgm:chPref val="0"/>
          <dgm:bulletEnabled val="1"/>
        </dgm:presLayoutVars>
      </dgm:prSet>
      <dgm:spPr/>
      <dgm:t>
        <a:bodyPr/>
        <a:lstStyle/>
        <a:p>
          <a:endParaRPr lang="id-ID"/>
        </a:p>
      </dgm:t>
    </dgm:pt>
    <dgm:pt modelId="{90CE739A-A0AC-477A-863A-E2D06F29E067}" type="pres">
      <dgm:prSet presAssocID="{7F851AAD-E596-46DD-BF59-5A6B7F1FC80D}" presName="Parent" presStyleLbl="alignNode1" presStyleIdx="1" presStyleCnt="3">
        <dgm:presLayoutVars>
          <dgm:chMax val="3"/>
          <dgm:chPref val="3"/>
          <dgm:bulletEnabled val="1"/>
        </dgm:presLayoutVars>
      </dgm:prSet>
      <dgm:spPr/>
      <dgm:t>
        <a:bodyPr/>
        <a:lstStyle/>
        <a:p>
          <a:endParaRPr lang="id-ID"/>
        </a:p>
      </dgm:t>
    </dgm:pt>
    <dgm:pt modelId="{E6357B6C-4A85-4C65-95EE-917A2F0A1A29}" type="pres">
      <dgm:prSet presAssocID="{7F851AAD-E596-46DD-BF59-5A6B7F1FC80D}" presName="Accent" presStyleLbl="parChTrans1D1" presStyleIdx="1" presStyleCnt="3"/>
      <dgm:spPr/>
    </dgm:pt>
    <dgm:pt modelId="{99831C6A-6ACB-427D-8B19-A71A6CB4ACE3}" type="pres">
      <dgm:prSet presAssocID="{7F851AAD-E596-46DD-BF59-5A6B7F1FC80D}" presName="Child" presStyleLbl="revTx" presStyleIdx="3" presStyleCnt="6">
        <dgm:presLayoutVars>
          <dgm:chMax val="0"/>
          <dgm:chPref val="0"/>
          <dgm:bulletEnabled val="1"/>
        </dgm:presLayoutVars>
      </dgm:prSet>
      <dgm:spPr/>
      <dgm:t>
        <a:bodyPr/>
        <a:lstStyle/>
        <a:p>
          <a:endParaRPr lang="id-ID"/>
        </a:p>
      </dgm:t>
    </dgm:pt>
    <dgm:pt modelId="{2A44D830-2BD3-494D-9895-4881EF8BFDB9}" type="pres">
      <dgm:prSet presAssocID="{2B8BF1D1-0562-45B4-9DDB-A354AE103E8B}" presName="sibTrans" presStyleCnt="0"/>
      <dgm:spPr/>
    </dgm:pt>
    <dgm:pt modelId="{9C892A0C-F77B-45F7-81B2-FF286E4055A4}" type="pres">
      <dgm:prSet presAssocID="{7CD98513-C6ED-43E6-BB1C-94F4DAB50947}" presName="composite" presStyleCnt="0"/>
      <dgm:spPr/>
    </dgm:pt>
    <dgm:pt modelId="{05FBD3C1-8738-48B2-B37D-1A7605BEA3C2}" type="pres">
      <dgm:prSet presAssocID="{7CD98513-C6ED-43E6-BB1C-94F4DAB50947}" presName="FirstChild" presStyleLbl="revTx" presStyleIdx="4" presStyleCnt="6">
        <dgm:presLayoutVars>
          <dgm:chMax val="0"/>
          <dgm:chPref val="0"/>
          <dgm:bulletEnabled val="1"/>
        </dgm:presLayoutVars>
      </dgm:prSet>
      <dgm:spPr/>
      <dgm:t>
        <a:bodyPr/>
        <a:lstStyle/>
        <a:p>
          <a:endParaRPr lang="id-ID"/>
        </a:p>
      </dgm:t>
    </dgm:pt>
    <dgm:pt modelId="{C0851A2C-B085-4773-893D-4225D72CFCC6}" type="pres">
      <dgm:prSet presAssocID="{7CD98513-C6ED-43E6-BB1C-94F4DAB50947}" presName="Parent" presStyleLbl="alignNode1" presStyleIdx="2" presStyleCnt="3">
        <dgm:presLayoutVars>
          <dgm:chMax val="3"/>
          <dgm:chPref val="3"/>
          <dgm:bulletEnabled val="1"/>
        </dgm:presLayoutVars>
      </dgm:prSet>
      <dgm:spPr/>
      <dgm:t>
        <a:bodyPr/>
        <a:lstStyle/>
        <a:p>
          <a:endParaRPr lang="id-ID"/>
        </a:p>
      </dgm:t>
    </dgm:pt>
    <dgm:pt modelId="{1A509EB9-26F5-489C-AA7F-B7333387D607}" type="pres">
      <dgm:prSet presAssocID="{7CD98513-C6ED-43E6-BB1C-94F4DAB50947}" presName="Accent" presStyleLbl="parChTrans1D1" presStyleIdx="2" presStyleCnt="3"/>
      <dgm:spPr/>
    </dgm:pt>
    <dgm:pt modelId="{F6BFA35E-FFAA-4053-AA27-83B3B265699A}" type="pres">
      <dgm:prSet presAssocID="{7CD98513-C6ED-43E6-BB1C-94F4DAB50947}" presName="Child" presStyleLbl="revTx" presStyleIdx="5" presStyleCnt="6">
        <dgm:presLayoutVars>
          <dgm:chMax val="0"/>
          <dgm:chPref val="0"/>
          <dgm:bulletEnabled val="1"/>
        </dgm:presLayoutVars>
      </dgm:prSet>
      <dgm:spPr/>
      <dgm:t>
        <a:bodyPr/>
        <a:lstStyle/>
        <a:p>
          <a:endParaRPr lang="id-ID"/>
        </a:p>
      </dgm:t>
    </dgm:pt>
  </dgm:ptLst>
  <dgm:cxnLst>
    <dgm:cxn modelId="{45657B71-6754-40FD-A28A-1AD5AC0CF475}" type="presOf" srcId="{207ED833-F2AA-4453-8782-EBA0B1FB1B35}" destId="{8CEA1AFC-0D78-4236-B025-FD4C69F3BF88}" srcOrd="0" destOrd="0" presId="urn:microsoft.com/office/officeart/2011/layout/TabList"/>
    <dgm:cxn modelId="{27F535B2-FFF7-4F07-B7C2-536D287AE58A}" srcId="{207ED833-F2AA-4453-8782-EBA0B1FB1B35}" destId="{E605139E-FE19-436D-A72F-16A856A798CC}" srcOrd="0" destOrd="0" parTransId="{B744E174-086E-4594-A9FA-1700161DC5E2}" sibTransId="{7C2A6A39-33CA-401C-AF3E-50814373D215}"/>
    <dgm:cxn modelId="{C100790B-5E04-4E50-BFDC-B1EC414A386D}" type="presOf" srcId="{C8920CA0-FF65-4256-AD7A-55011C4F3F78}" destId="{99831C6A-6ACB-427D-8B19-A71A6CB4ACE3}" srcOrd="0" destOrd="0" presId="urn:microsoft.com/office/officeart/2011/layout/TabList"/>
    <dgm:cxn modelId="{9B7322A1-B215-4E52-B1D7-C211529954C5}" srcId="{7CD98513-C6ED-43E6-BB1C-94F4DAB50947}" destId="{DC4F822F-8140-4AB5-8674-CA9B580D9E2A}" srcOrd="0" destOrd="0" parTransId="{DD661B26-7717-4F5F-A32A-85072B1071A2}" sibTransId="{C56CF48A-C03F-4076-9562-6F1CC9FDD14D}"/>
    <dgm:cxn modelId="{2FADA239-3321-4B8F-8826-75B9E3BE6ACB}" type="presOf" srcId="{13D6A1F8-1D6B-4572-8B7D-3F9A5430BF1F}" destId="{0B5DC702-600C-49CF-9F14-53F7CCBF1A6B}" srcOrd="0" destOrd="0" presId="urn:microsoft.com/office/officeart/2011/layout/TabList"/>
    <dgm:cxn modelId="{5FFF92BF-4F41-4CB8-B9BC-6A3B61CA9AB9}" type="presOf" srcId="{8EBC6048-ED46-4DFA-84A5-BB382CFB8655}" destId="{D16D02DC-8DBD-4C28-8EFB-46024C7646F6}" srcOrd="0" destOrd="0" presId="urn:microsoft.com/office/officeart/2011/layout/TabList"/>
    <dgm:cxn modelId="{200A32B0-B661-4B85-8C8D-EDB2F5C872CC}" srcId="{E605139E-FE19-436D-A72F-16A856A798CC}" destId="{13D6A1F8-1D6B-4572-8B7D-3F9A5430BF1F}" srcOrd="0" destOrd="0" parTransId="{DBE8822E-96D3-464D-9A24-483F723926F3}" sibTransId="{253B153A-3C8F-4F38-BE36-19683146959D}"/>
    <dgm:cxn modelId="{DB4605CD-EDED-4FFE-8CBE-F96F97D5D7DA}" type="presOf" srcId="{87FF984E-DFAA-488F-B1BB-53B014C3C8F1}" destId="{F6BFA35E-FFAA-4053-AA27-83B3B265699A}" srcOrd="0" destOrd="0" presId="urn:microsoft.com/office/officeart/2011/layout/TabList"/>
    <dgm:cxn modelId="{DE3E0606-9F80-4C90-BAC4-430D751A1D03}" type="presOf" srcId="{DC4F822F-8140-4AB5-8674-CA9B580D9E2A}" destId="{05FBD3C1-8738-48B2-B37D-1A7605BEA3C2}" srcOrd="0" destOrd="0" presId="urn:microsoft.com/office/officeart/2011/layout/TabList"/>
    <dgm:cxn modelId="{60DBE8D9-9472-4281-B264-C960B63C52E0}" type="presOf" srcId="{E605139E-FE19-436D-A72F-16A856A798CC}" destId="{05E144EA-B89A-4C69-8E97-20F8D289A1CF}" srcOrd="0" destOrd="0" presId="urn:microsoft.com/office/officeart/2011/layout/TabList"/>
    <dgm:cxn modelId="{8F79FE44-43B9-4AAD-AFD2-6904E6DF25BB}" srcId="{7F851AAD-E596-46DD-BF59-5A6B7F1FC80D}" destId="{1DDCD51D-AF0D-4788-8F9B-75087066EBE1}" srcOrd="0" destOrd="0" parTransId="{23E7CBF6-F576-47E0-A7A1-6CE49205BD21}" sibTransId="{24600111-7CB9-4904-A2E6-3FDB43DAFC1C}"/>
    <dgm:cxn modelId="{9ECBACC7-3668-4AE6-9C90-22D3D6E4F315}" type="presOf" srcId="{7F851AAD-E596-46DD-BF59-5A6B7F1FC80D}" destId="{90CE739A-A0AC-477A-863A-E2D06F29E067}" srcOrd="0" destOrd="0" presId="urn:microsoft.com/office/officeart/2011/layout/TabList"/>
    <dgm:cxn modelId="{FEF4AC12-01B8-4425-A135-DE2D6085EFF9}" srcId="{7CD98513-C6ED-43E6-BB1C-94F4DAB50947}" destId="{87FF984E-DFAA-488F-B1BB-53B014C3C8F1}" srcOrd="1" destOrd="0" parTransId="{8B67BD90-ED9E-489B-AC01-E4E1909FF3D5}" sibTransId="{48AB6D52-C6DA-4F56-8DBD-CE36126300C6}"/>
    <dgm:cxn modelId="{95B11709-B197-444F-8E9E-AF53CB9BF011}" srcId="{207ED833-F2AA-4453-8782-EBA0B1FB1B35}" destId="{7CD98513-C6ED-43E6-BB1C-94F4DAB50947}" srcOrd="2" destOrd="0" parTransId="{58554DAC-535C-454B-A745-05BA643A7BDA}" sibTransId="{91DA9924-79F0-44F2-BDED-AF007D221A42}"/>
    <dgm:cxn modelId="{1FFB0BEC-01D8-4AC3-8DD9-4CEBE0B3737B}" srcId="{207ED833-F2AA-4453-8782-EBA0B1FB1B35}" destId="{7F851AAD-E596-46DD-BF59-5A6B7F1FC80D}" srcOrd="1" destOrd="0" parTransId="{834F9CEC-B9EE-45DA-BCC7-01C3F8EAD8F0}" sibTransId="{2B8BF1D1-0562-45B4-9DDB-A354AE103E8B}"/>
    <dgm:cxn modelId="{95516D68-F2D2-471D-BC20-95F0A5F36E6E}" srcId="{E605139E-FE19-436D-A72F-16A856A798CC}" destId="{8EBC6048-ED46-4DFA-84A5-BB382CFB8655}" srcOrd="1" destOrd="0" parTransId="{019C03BF-1C86-4726-87C2-0FAB931B4F81}" sibTransId="{1CFB04ED-D0DF-467D-AA58-F9C9F9D24EB9}"/>
    <dgm:cxn modelId="{FA73A516-DBA2-4B18-BA4D-51391E1611B8}" type="presOf" srcId="{7CD98513-C6ED-43E6-BB1C-94F4DAB50947}" destId="{C0851A2C-B085-4773-893D-4225D72CFCC6}" srcOrd="0" destOrd="0" presId="urn:microsoft.com/office/officeart/2011/layout/TabList"/>
    <dgm:cxn modelId="{3A82875B-B96D-437A-ACF5-625234DAA10B}" srcId="{7F851AAD-E596-46DD-BF59-5A6B7F1FC80D}" destId="{C8920CA0-FF65-4256-AD7A-55011C4F3F78}" srcOrd="1" destOrd="0" parTransId="{D0B78EE5-2C22-4C27-BCF2-686C8D0C82B4}" sibTransId="{BE089841-0B41-4874-BFF2-B0C9DA919BA3}"/>
    <dgm:cxn modelId="{150AEB27-1A97-4151-A41D-F5B12B10BC3B}" type="presOf" srcId="{1DDCD51D-AF0D-4788-8F9B-75087066EBE1}" destId="{1CDCE9F0-E128-4EEC-A1F4-0B666804164C}" srcOrd="0" destOrd="0" presId="urn:microsoft.com/office/officeart/2011/layout/TabList"/>
    <dgm:cxn modelId="{CFFD94A7-E64B-459E-BE4A-1C1B83958876}" type="presParOf" srcId="{8CEA1AFC-0D78-4236-B025-FD4C69F3BF88}" destId="{1D6E51A7-1508-4768-8A20-1BA3EE4B7887}" srcOrd="0" destOrd="0" presId="urn:microsoft.com/office/officeart/2011/layout/TabList"/>
    <dgm:cxn modelId="{7840E3C3-CF17-4604-9C36-79A81D573ACF}" type="presParOf" srcId="{1D6E51A7-1508-4768-8A20-1BA3EE4B7887}" destId="{0B5DC702-600C-49CF-9F14-53F7CCBF1A6B}" srcOrd="0" destOrd="0" presId="urn:microsoft.com/office/officeart/2011/layout/TabList"/>
    <dgm:cxn modelId="{D0BB4996-343F-4BED-B48A-52118BDC826E}" type="presParOf" srcId="{1D6E51A7-1508-4768-8A20-1BA3EE4B7887}" destId="{05E144EA-B89A-4C69-8E97-20F8D289A1CF}" srcOrd="1" destOrd="0" presId="urn:microsoft.com/office/officeart/2011/layout/TabList"/>
    <dgm:cxn modelId="{5132535D-B3D6-47D3-AFC6-581875400D6A}" type="presParOf" srcId="{1D6E51A7-1508-4768-8A20-1BA3EE4B7887}" destId="{BBF26AD2-FF1C-4354-B41E-208DA4E84607}" srcOrd="2" destOrd="0" presId="urn:microsoft.com/office/officeart/2011/layout/TabList"/>
    <dgm:cxn modelId="{B4A03401-F67F-4E27-AAA4-D9699113B556}" type="presParOf" srcId="{8CEA1AFC-0D78-4236-B025-FD4C69F3BF88}" destId="{D16D02DC-8DBD-4C28-8EFB-46024C7646F6}" srcOrd="1" destOrd="0" presId="urn:microsoft.com/office/officeart/2011/layout/TabList"/>
    <dgm:cxn modelId="{D77C16EA-8970-47FA-99F3-5D3CA0A01D06}" type="presParOf" srcId="{8CEA1AFC-0D78-4236-B025-FD4C69F3BF88}" destId="{443C1013-C7B5-4AFA-9853-EB2CE3E45824}" srcOrd="2" destOrd="0" presId="urn:microsoft.com/office/officeart/2011/layout/TabList"/>
    <dgm:cxn modelId="{289F6D44-9DB6-4D89-BA68-64181A497AD6}" type="presParOf" srcId="{8CEA1AFC-0D78-4236-B025-FD4C69F3BF88}" destId="{A75312FF-6B41-4C8C-97CC-1EF72AA04952}" srcOrd="3" destOrd="0" presId="urn:microsoft.com/office/officeart/2011/layout/TabList"/>
    <dgm:cxn modelId="{1483E243-5B5A-4111-BB14-8AA8C46C9B50}" type="presParOf" srcId="{A75312FF-6B41-4C8C-97CC-1EF72AA04952}" destId="{1CDCE9F0-E128-4EEC-A1F4-0B666804164C}" srcOrd="0" destOrd="0" presId="urn:microsoft.com/office/officeart/2011/layout/TabList"/>
    <dgm:cxn modelId="{A48C6B9C-DFDF-4236-B03D-1DACA0967C2F}" type="presParOf" srcId="{A75312FF-6B41-4C8C-97CC-1EF72AA04952}" destId="{90CE739A-A0AC-477A-863A-E2D06F29E067}" srcOrd="1" destOrd="0" presId="urn:microsoft.com/office/officeart/2011/layout/TabList"/>
    <dgm:cxn modelId="{47537BD1-1FF7-48D3-B8AC-4C6725298171}" type="presParOf" srcId="{A75312FF-6B41-4C8C-97CC-1EF72AA04952}" destId="{E6357B6C-4A85-4C65-95EE-917A2F0A1A29}" srcOrd="2" destOrd="0" presId="urn:microsoft.com/office/officeart/2011/layout/TabList"/>
    <dgm:cxn modelId="{44C568E3-F45D-4A8D-B630-C8AA15F18355}" type="presParOf" srcId="{8CEA1AFC-0D78-4236-B025-FD4C69F3BF88}" destId="{99831C6A-6ACB-427D-8B19-A71A6CB4ACE3}" srcOrd="4" destOrd="0" presId="urn:microsoft.com/office/officeart/2011/layout/TabList"/>
    <dgm:cxn modelId="{439959B3-7A80-4CA4-917E-8A6EC6F21FCE}" type="presParOf" srcId="{8CEA1AFC-0D78-4236-B025-FD4C69F3BF88}" destId="{2A44D830-2BD3-494D-9895-4881EF8BFDB9}" srcOrd="5" destOrd="0" presId="urn:microsoft.com/office/officeart/2011/layout/TabList"/>
    <dgm:cxn modelId="{927DD859-FD3E-4B45-A785-452B4D4D5B76}" type="presParOf" srcId="{8CEA1AFC-0D78-4236-B025-FD4C69F3BF88}" destId="{9C892A0C-F77B-45F7-81B2-FF286E4055A4}" srcOrd="6" destOrd="0" presId="urn:microsoft.com/office/officeart/2011/layout/TabList"/>
    <dgm:cxn modelId="{F9716565-7ECA-4202-B889-546FBDAB926B}" type="presParOf" srcId="{9C892A0C-F77B-45F7-81B2-FF286E4055A4}" destId="{05FBD3C1-8738-48B2-B37D-1A7605BEA3C2}" srcOrd="0" destOrd="0" presId="urn:microsoft.com/office/officeart/2011/layout/TabList"/>
    <dgm:cxn modelId="{3817558D-C1D9-47C4-B4F2-467E091A4468}" type="presParOf" srcId="{9C892A0C-F77B-45F7-81B2-FF286E4055A4}" destId="{C0851A2C-B085-4773-893D-4225D72CFCC6}" srcOrd="1" destOrd="0" presId="urn:microsoft.com/office/officeart/2011/layout/TabList"/>
    <dgm:cxn modelId="{24BE41D4-AF75-483E-B63A-CB5CD8B077D6}" type="presParOf" srcId="{9C892A0C-F77B-45F7-81B2-FF286E4055A4}" destId="{1A509EB9-26F5-489C-AA7F-B7333387D607}" srcOrd="2" destOrd="0" presId="urn:microsoft.com/office/officeart/2011/layout/TabList"/>
    <dgm:cxn modelId="{15FEDEB0-C681-421D-AAEB-72F46581F591}" type="presParOf" srcId="{8CEA1AFC-0D78-4236-B025-FD4C69F3BF88}" destId="{F6BFA35E-FFAA-4053-AA27-83B3B265699A}" srcOrd="7" destOrd="0" presId="urn:microsoft.com/office/officeart/2011/layout/Tab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509EB9-26F5-489C-AA7F-B7333387D607}">
      <dsp:nvSpPr>
        <dsp:cNvPr id="0" name=""/>
        <dsp:cNvSpPr/>
      </dsp:nvSpPr>
      <dsp:spPr>
        <a:xfrm>
          <a:off x="0" y="4227317"/>
          <a:ext cx="8128000" cy="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357B6C-4A85-4C65-95EE-917A2F0A1A29}">
      <dsp:nvSpPr>
        <dsp:cNvPr id="0" name=""/>
        <dsp:cNvSpPr/>
      </dsp:nvSpPr>
      <dsp:spPr>
        <a:xfrm>
          <a:off x="0" y="2411617"/>
          <a:ext cx="8128000" cy="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F26AD2-FF1C-4354-B41E-208DA4E84607}">
      <dsp:nvSpPr>
        <dsp:cNvPr id="0" name=""/>
        <dsp:cNvSpPr/>
      </dsp:nvSpPr>
      <dsp:spPr>
        <a:xfrm>
          <a:off x="0" y="595917"/>
          <a:ext cx="8128000" cy="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5DC702-600C-49CF-9F14-53F7CCBF1A6B}">
      <dsp:nvSpPr>
        <dsp:cNvPr id="0" name=""/>
        <dsp:cNvSpPr/>
      </dsp:nvSpPr>
      <dsp:spPr>
        <a:xfrm>
          <a:off x="2113279" y="664"/>
          <a:ext cx="6014720" cy="59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en-US" sz="2000" b="0" kern="1200" dirty="0" smtClean="0"/>
            <a:t>Layout</a:t>
          </a:r>
          <a:r>
            <a:rPr lang="en-US" sz="2000" b="0" kern="1200" baseline="0" dirty="0" smtClean="0"/>
            <a:t> </a:t>
          </a:r>
          <a:r>
            <a:rPr lang="en-US" sz="2000" b="0" kern="1200" baseline="0" dirty="0" err="1" smtClean="0"/>
            <a:t>berdasarkan</a:t>
          </a:r>
          <a:r>
            <a:rPr lang="en-US" sz="2000" b="0" kern="1200" baseline="0" dirty="0" smtClean="0"/>
            <a:t> </a:t>
          </a:r>
          <a:r>
            <a:rPr lang="en-US" sz="2000" b="0" kern="1200" baseline="0" dirty="0" err="1" smtClean="0"/>
            <a:t>urutan</a:t>
          </a:r>
          <a:r>
            <a:rPr lang="en-US" sz="2000" b="0" kern="1200" baseline="0" dirty="0" smtClean="0"/>
            <a:t> </a:t>
          </a:r>
          <a:r>
            <a:rPr lang="en-US" sz="2000" b="0" kern="1200" baseline="0" dirty="0" err="1" smtClean="0"/>
            <a:t>fabrikasi</a:t>
          </a:r>
          <a:r>
            <a:rPr lang="en-US" sz="2000" b="0" kern="1200" baseline="0" dirty="0" smtClean="0"/>
            <a:t> </a:t>
          </a:r>
          <a:r>
            <a:rPr lang="en-US" sz="2000" b="0" kern="1200" baseline="0" dirty="0" err="1" smtClean="0"/>
            <a:t>dan</a:t>
          </a:r>
          <a:r>
            <a:rPr lang="en-US" sz="2000" b="0" kern="1200" baseline="0" dirty="0" smtClean="0"/>
            <a:t> proses </a:t>
          </a:r>
          <a:r>
            <a:rPr lang="en-US" sz="2000" b="0" kern="1200" baseline="0" dirty="0" err="1" smtClean="0"/>
            <a:t>perakitan</a:t>
          </a:r>
          <a:r>
            <a:rPr lang="en-US" sz="2000" b="0" kern="1200" baseline="0" dirty="0" smtClean="0"/>
            <a:t>. </a:t>
          </a:r>
          <a:endParaRPr lang="id-ID" sz="2000" kern="1200" dirty="0"/>
        </a:p>
      </dsp:txBody>
      <dsp:txXfrm>
        <a:off x="2113279" y="664"/>
        <a:ext cx="6014720" cy="595253"/>
      </dsp:txXfrm>
    </dsp:sp>
    <dsp:sp modelId="{05E144EA-B89A-4C69-8E97-20F8D289A1CF}">
      <dsp:nvSpPr>
        <dsp:cNvPr id="0" name=""/>
        <dsp:cNvSpPr/>
      </dsp:nvSpPr>
      <dsp:spPr>
        <a:xfrm>
          <a:off x="0" y="664"/>
          <a:ext cx="2113280" cy="595253"/>
        </a:xfrm>
        <a:prstGeom prst="round2SameRect">
          <a:avLst>
            <a:gd name="adj1" fmla="val 16670"/>
            <a:gd name="adj2" fmla="val 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1511300">
            <a:lnSpc>
              <a:spcPct val="90000"/>
            </a:lnSpc>
            <a:spcBef>
              <a:spcPct val="0"/>
            </a:spcBef>
            <a:spcAft>
              <a:spcPct val="35000"/>
            </a:spcAft>
          </a:pPr>
          <a:r>
            <a:rPr lang="id-ID" sz="3400" kern="1200" dirty="0" smtClean="0"/>
            <a:t>Flow Shop</a:t>
          </a:r>
          <a:endParaRPr lang="id-ID" sz="3400" kern="1200" dirty="0"/>
        </a:p>
      </dsp:txBody>
      <dsp:txXfrm>
        <a:off x="29063" y="29727"/>
        <a:ext cx="2055154" cy="566190"/>
      </dsp:txXfrm>
    </dsp:sp>
    <dsp:sp modelId="{D16D02DC-8DBD-4C28-8EFB-46024C7646F6}">
      <dsp:nvSpPr>
        <dsp:cNvPr id="0" name=""/>
        <dsp:cNvSpPr/>
      </dsp:nvSpPr>
      <dsp:spPr>
        <a:xfrm>
          <a:off x="0" y="595917"/>
          <a:ext cx="8128000" cy="11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en-US" sz="2000" b="0" kern="1200" dirty="0" smtClean="0"/>
            <a:t>-Small-Batch Line Flow</a:t>
          </a:r>
          <a:r>
            <a:rPr lang="en-US" sz="2000" b="0" kern="1200" baseline="0" dirty="0" smtClean="0"/>
            <a:t> </a:t>
          </a:r>
          <a:r>
            <a:rPr lang="en-US" sz="2000" b="0" kern="1200" baseline="0" dirty="0" smtClean="0">
              <a:sym typeface="Wingdings" pitchFamily="2" charset="2"/>
            </a:rPr>
            <a:t>non discrete in low volume, ex: pharmacies</a:t>
          </a:r>
          <a:endParaRPr lang="en-US" sz="2000" b="0" kern="1200" dirty="0" smtClean="0"/>
        </a:p>
        <a:p>
          <a:pPr marL="228600" lvl="1" indent="-228600" algn="l" defTabSz="889000">
            <a:lnSpc>
              <a:spcPct val="90000"/>
            </a:lnSpc>
            <a:spcBef>
              <a:spcPct val="0"/>
            </a:spcBef>
            <a:spcAft>
              <a:spcPct val="15000"/>
            </a:spcAft>
            <a:buChar char="••"/>
          </a:pPr>
          <a:r>
            <a:rPr lang="sv-SE" sz="2000" b="0" kern="1200" dirty="0" smtClean="0"/>
            <a:t>-Large-Batch (Repetitive) Line Flow </a:t>
          </a:r>
          <a:r>
            <a:rPr lang="sv-SE" sz="2000" b="0" kern="1200" dirty="0" smtClean="0">
              <a:sym typeface="Wingdings" pitchFamily="2" charset="2"/>
            </a:rPr>
            <a:t> discrete in large</a:t>
          </a:r>
          <a:r>
            <a:rPr lang="sv-SE" sz="2000" b="0" kern="1200" baseline="0" dirty="0" smtClean="0">
              <a:sym typeface="Wingdings" pitchFamily="2" charset="2"/>
            </a:rPr>
            <a:t> volume ex: motorcycle</a:t>
          </a:r>
          <a:endParaRPr lang="sv-SE" sz="2000" b="0" kern="1200" dirty="0" smtClean="0"/>
        </a:p>
        <a:p>
          <a:pPr marL="228600" lvl="1" indent="-228600" algn="l" defTabSz="889000">
            <a:lnSpc>
              <a:spcPct val="90000"/>
            </a:lnSpc>
            <a:spcBef>
              <a:spcPct val="0"/>
            </a:spcBef>
            <a:spcAft>
              <a:spcPct val="15000"/>
            </a:spcAft>
            <a:buChar char="••"/>
          </a:pPr>
          <a:r>
            <a:rPr lang="en-US" sz="2000" b="0" kern="1200" dirty="0" smtClean="0"/>
            <a:t>-Continuous Line Flow </a:t>
          </a:r>
          <a:r>
            <a:rPr lang="en-US" sz="2000" b="0" kern="1200" dirty="0" smtClean="0">
              <a:sym typeface="Wingdings" pitchFamily="2" charset="2"/>
            </a:rPr>
            <a:t> fluids, </a:t>
          </a:r>
          <a:r>
            <a:rPr lang="en-US" sz="2000" b="0" kern="1200" dirty="0" err="1" smtClean="0">
              <a:sym typeface="Wingdings" pitchFamily="2" charset="2"/>
            </a:rPr>
            <a:t>powder,metal</a:t>
          </a:r>
          <a:r>
            <a:rPr lang="en-US" sz="2000" b="0" kern="1200" dirty="0" smtClean="0">
              <a:sym typeface="Wingdings" pitchFamily="2" charset="2"/>
            </a:rPr>
            <a:t>, </a:t>
          </a:r>
          <a:r>
            <a:rPr lang="en-US" sz="2000" b="0" kern="1200" dirty="0" err="1" smtClean="0">
              <a:sym typeface="Wingdings" pitchFamily="2" charset="2"/>
            </a:rPr>
            <a:t>etc</a:t>
          </a:r>
          <a:endParaRPr lang="id-ID" sz="2000" kern="1200" dirty="0"/>
        </a:p>
      </dsp:txBody>
      <dsp:txXfrm>
        <a:off x="0" y="595917"/>
        <a:ext cx="8128000" cy="1190684"/>
      </dsp:txXfrm>
    </dsp:sp>
    <dsp:sp modelId="{1CDCE9F0-E128-4EEC-A1F4-0B666804164C}">
      <dsp:nvSpPr>
        <dsp:cNvPr id="0" name=""/>
        <dsp:cNvSpPr/>
      </dsp:nvSpPr>
      <dsp:spPr>
        <a:xfrm>
          <a:off x="2113279" y="1816364"/>
          <a:ext cx="6014720" cy="59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en-US" sz="2000" b="0" kern="1200" dirty="0" smtClean="0"/>
            <a:t>Layout </a:t>
          </a:r>
          <a:r>
            <a:rPr lang="en-US" sz="2000" b="0" kern="1200" dirty="0" err="1" smtClean="0"/>
            <a:t>berdasarkan</a:t>
          </a:r>
          <a:r>
            <a:rPr lang="en-US" sz="2000" b="0" kern="1200" dirty="0" smtClean="0"/>
            <a:t> </a:t>
          </a:r>
          <a:r>
            <a:rPr lang="en-US" sz="2000" b="0" kern="1200" dirty="0" err="1" smtClean="0"/>
            <a:t>kesamaan</a:t>
          </a:r>
          <a:r>
            <a:rPr lang="en-US" sz="2000" b="0" kern="1200" dirty="0" smtClean="0"/>
            <a:t> </a:t>
          </a:r>
          <a:r>
            <a:rPr lang="en-US" sz="2000" b="0" kern="1200" dirty="0" err="1" smtClean="0"/>
            <a:t>fasilitas</a:t>
          </a:r>
          <a:r>
            <a:rPr lang="en-US" sz="2000" b="0" kern="1200" dirty="0" smtClean="0"/>
            <a:t> </a:t>
          </a:r>
          <a:r>
            <a:rPr lang="en-US" sz="2000" b="0" kern="1200" dirty="0" err="1" smtClean="0"/>
            <a:t>dalam</a:t>
          </a:r>
          <a:r>
            <a:rPr lang="en-US" sz="2000" b="0" kern="1200" dirty="0" smtClean="0"/>
            <a:t> </a:t>
          </a:r>
          <a:r>
            <a:rPr lang="en-US" sz="2000" b="0" kern="1200" dirty="0" err="1" smtClean="0"/>
            <a:t>hal</a:t>
          </a:r>
          <a:r>
            <a:rPr lang="en-US" sz="2000" b="0" kern="1200" dirty="0" smtClean="0"/>
            <a:t> proses/</a:t>
          </a:r>
          <a:r>
            <a:rPr lang="id-ID" sz="2000" b="0" kern="1200" dirty="0" smtClean="0"/>
            <a:t>Fungsi</a:t>
          </a:r>
          <a:r>
            <a:rPr lang="en-US" sz="2000" b="0" kern="1200" dirty="0" smtClean="0"/>
            <a:t> </a:t>
          </a:r>
          <a:endParaRPr lang="id-ID" sz="2000" kern="1200" dirty="0"/>
        </a:p>
      </dsp:txBody>
      <dsp:txXfrm>
        <a:off x="2113279" y="1816364"/>
        <a:ext cx="6014720" cy="595253"/>
      </dsp:txXfrm>
    </dsp:sp>
    <dsp:sp modelId="{90CE739A-A0AC-477A-863A-E2D06F29E067}">
      <dsp:nvSpPr>
        <dsp:cNvPr id="0" name=""/>
        <dsp:cNvSpPr/>
      </dsp:nvSpPr>
      <dsp:spPr>
        <a:xfrm>
          <a:off x="0" y="1816364"/>
          <a:ext cx="2113280" cy="595253"/>
        </a:xfrm>
        <a:prstGeom prst="round2SameRect">
          <a:avLst>
            <a:gd name="adj1" fmla="val 16670"/>
            <a:gd name="adj2" fmla="val 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1511300">
            <a:lnSpc>
              <a:spcPct val="90000"/>
            </a:lnSpc>
            <a:spcBef>
              <a:spcPct val="0"/>
            </a:spcBef>
            <a:spcAft>
              <a:spcPct val="35000"/>
            </a:spcAft>
          </a:pPr>
          <a:r>
            <a:rPr lang="id-ID" sz="3400" kern="1200" dirty="0" smtClean="0"/>
            <a:t>Job Shop</a:t>
          </a:r>
          <a:endParaRPr lang="id-ID" sz="3400" kern="1200" dirty="0"/>
        </a:p>
      </dsp:txBody>
      <dsp:txXfrm>
        <a:off x="29063" y="1845427"/>
        <a:ext cx="2055154" cy="566190"/>
      </dsp:txXfrm>
    </dsp:sp>
    <dsp:sp modelId="{99831C6A-6ACB-427D-8B19-A71A6CB4ACE3}">
      <dsp:nvSpPr>
        <dsp:cNvPr id="0" name=""/>
        <dsp:cNvSpPr/>
      </dsp:nvSpPr>
      <dsp:spPr>
        <a:xfrm>
          <a:off x="0" y="2411617"/>
          <a:ext cx="8128000" cy="11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id-ID" sz="2000" kern="1200" dirty="0" smtClean="0"/>
            <a:t>Ex: bubut</a:t>
          </a:r>
          <a:endParaRPr lang="id-ID" sz="2000" kern="1200" dirty="0"/>
        </a:p>
      </dsp:txBody>
      <dsp:txXfrm>
        <a:off x="0" y="2411617"/>
        <a:ext cx="8128000" cy="1190684"/>
      </dsp:txXfrm>
    </dsp:sp>
    <dsp:sp modelId="{05FBD3C1-8738-48B2-B37D-1A7605BEA3C2}">
      <dsp:nvSpPr>
        <dsp:cNvPr id="0" name=""/>
        <dsp:cNvSpPr/>
      </dsp:nvSpPr>
      <dsp:spPr>
        <a:xfrm>
          <a:off x="2113279" y="3632064"/>
          <a:ext cx="6014720" cy="59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en-US" sz="2000" b="0" kern="1200" dirty="0" smtClean="0"/>
            <a:t>Layout</a:t>
          </a:r>
          <a:r>
            <a:rPr lang="en-US" sz="2000" b="0" kern="1200" baseline="0" dirty="0" smtClean="0"/>
            <a:t> </a:t>
          </a:r>
          <a:r>
            <a:rPr lang="en-US" sz="2000" b="0" kern="1200" baseline="0" dirty="0" err="1" smtClean="0"/>
            <a:t>dengan</a:t>
          </a:r>
          <a:r>
            <a:rPr lang="en-US" sz="2000" b="0" kern="1200" baseline="0" dirty="0" smtClean="0"/>
            <a:t> </a:t>
          </a:r>
          <a:r>
            <a:rPr lang="en-US" sz="2000" b="0" kern="1200" baseline="0" dirty="0" err="1" smtClean="0"/>
            <a:t>p</a:t>
          </a:r>
          <a:r>
            <a:rPr lang="en-US" sz="2000" b="0" kern="1200" dirty="0" err="1" smtClean="0"/>
            <a:t>osisi</a:t>
          </a:r>
          <a:r>
            <a:rPr lang="en-US" sz="2000" b="0" kern="1200" dirty="0" smtClean="0"/>
            <a:t> </a:t>
          </a:r>
          <a:r>
            <a:rPr lang="en-US" sz="2000" b="0" kern="1200" dirty="0" err="1" smtClean="0"/>
            <a:t>produk</a:t>
          </a:r>
          <a:r>
            <a:rPr lang="en-US" sz="2000" b="0" kern="1200" dirty="0" smtClean="0"/>
            <a:t> </a:t>
          </a:r>
          <a:r>
            <a:rPr lang="en-US" sz="2000" b="0" kern="1200" dirty="0" err="1" smtClean="0"/>
            <a:t>tetap</a:t>
          </a:r>
          <a:r>
            <a:rPr lang="en-US" sz="2000" b="0" kern="1200" dirty="0" smtClean="0"/>
            <a:t> </a:t>
          </a:r>
          <a:r>
            <a:rPr lang="en-US" sz="2000" b="0" kern="1200" dirty="0" err="1" smtClean="0"/>
            <a:t>dan</a:t>
          </a:r>
          <a:r>
            <a:rPr lang="en-US" sz="2000" b="0" kern="1200" dirty="0" smtClean="0"/>
            <a:t> </a:t>
          </a:r>
          <a:r>
            <a:rPr lang="en-US" sz="2000" b="0" kern="1200" dirty="0" err="1" smtClean="0"/>
            <a:t>tertentu</a:t>
          </a:r>
          <a:r>
            <a:rPr lang="en-US" sz="2000" b="0" kern="1200" dirty="0" smtClean="0"/>
            <a:t> </a:t>
          </a:r>
          <a:r>
            <a:rPr lang="en-US" sz="2000" b="0" kern="1200" dirty="0" err="1" smtClean="0"/>
            <a:t>dalam</a:t>
          </a:r>
          <a:r>
            <a:rPr lang="en-US" sz="2000" b="0" kern="1200" dirty="0" smtClean="0"/>
            <a:t> </a:t>
          </a:r>
          <a:r>
            <a:rPr lang="en-US" sz="2000" b="0" kern="1200" dirty="0" err="1" smtClean="0"/>
            <a:t>lokasi</a:t>
          </a:r>
          <a:r>
            <a:rPr lang="en-US" sz="2000" b="0" kern="1200" dirty="0" smtClean="0"/>
            <a:t> </a:t>
          </a:r>
          <a:r>
            <a:rPr lang="id-ID" sz="2000" b="0" kern="1200" dirty="0" smtClean="0"/>
            <a:t> pabrik</a:t>
          </a:r>
          <a:endParaRPr lang="id-ID" sz="2000" kern="1200" dirty="0"/>
        </a:p>
      </dsp:txBody>
      <dsp:txXfrm>
        <a:off x="2113279" y="3632064"/>
        <a:ext cx="6014720" cy="595253"/>
      </dsp:txXfrm>
    </dsp:sp>
    <dsp:sp modelId="{C0851A2C-B085-4773-893D-4225D72CFCC6}">
      <dsp:nvSpPr>
        <dsp:cNvPr id="0" name=""/>
        <dsp:cNvSpPr/>
      </dsp:nvSpPr>
      <dsp:spPr>
        <a:xfrm>
          <a:off x="0" y="3632064"/>
          <a:ext cx="2113280" cy="595253"/>
        </a:xfrm>
        <a:prstGeom prst="round2SameRect">
          <a:avLst>
            <a:gd name="adj1" fmla="val 16670"/>
            <a:gd name="adj2" fmla="val 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1511300">
            <a:lnSpc>
              <a:spcPct val="90000"/>
            </a:lnSpc>
            <a:spcBef>
              <a:spcPct val="0"/>
            </a:spcBef>
            <a:spcAft>
              <a:spcPct val="35000"/>
            </a:spcAft>
          </a:pPr>
          <a:r>
            <a:rPr lang="id-ID" sz="3400" kern="1200" dirty="0" smtClean="0"/>
            <a:t>Fixed Shop</a:t>
          </a:r>
          <a:endParaRPr lang="id-ID" sz="3400" kern="1200" dirty="0"/>
        </a:p>
      </dsp:txBody>
      <dsp:txXfrm>
        <a:off x="29063" y="3661127"/>
        <a:ext cx="2055154" cy="566190"/>
      </dsp:txXfrm>
    </dsp:sp>
    <dsp:sp modelId="{F6BFA35E-FFAA-4053-AA27-83B3B265699A}">
      <dsp:nvSpPr>
        <dsp:cNvPr id="0" name=""/>
        <dsp:cNvSpPr/>
      </dsp:nvSpPr>
      <dsp:spPr>
        <a:xfrm>
          <a:off x="0" y="4227317"/>
          <a:ext cx="8128000" cy="11906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id-ID" sz="2000" kern="1200" dirty="0" smtClean="0"/>
            <a:t>Ex: Pesawat Terbang, Kapal Laut</a:t>
          </a:r>
          <a:endParaRPr lang="id-ID" sz="2000" kern="1200" dirty="0"/>
        </a:p>
      </dsp:txBody>
      <dsp:txXfrm>
        <a:off x="0" y="4227317"/>
        <a:ext cx="8128000" cy="1190684"/>
      </dsp:txXfrm>
    </dsp:sp>
  </dsp:spTree>
</dsp:drawing>
</file>

<file path=ppt/diagrams/layout1.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2FC177-24F7-48BE-8B92-A4102B982381}" type="datetimeFigureOut">
              <a:rPr lang="id-ID" smtClean="0"/>
              <a:pPr/>
              <a:t>02/10/2013</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7FF2E-BB7B-4357-A7E2-0EB488D74DEB}" type="slidenum">
              <a:rPr lang="id-ID" smtClean="0"/>
              <a:pPr/>
              <a:t>‹#›</a:t>
            </a:fld>
            <a:endParaRPr lang="id-ID"/>
          </a:p>
        </p:txBody>
      </p:sp>
    </p:spTree>
    <p:extLst>
      <p:ext uri="{BB962C8B-B14F-4D97-AF65-F5344CB8AC3E}">
        <p14:creationId xmlns:p14="http://schemas.microsoft.com/office/powerpoint/2010/main" xmlns="" val="906088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fld id="{D47C4AAD-4546-4EFE-98C0-EDA503558EB7}" type="slidenum">
              <a:rPr lang="id-ID" smtClean="0"/>
              <a:pPr/>
              <a:t>15</a:t>
            </a:fld>
            <a:endParaRPr lang="id-ID"/>
          </a:p>
        </p:txBody>
      </p:sp>
    </p:spTree>
    <p:extLst>
      <p:ext uri="{BB962C8B-B14F-4D97-AF65-F5344CB8AC3E}">
        <p14:creationId xmlns:p14="http://schemas.microsoft.com/office/powerpoint/2010/main" xmlns="" val="3783872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a:p>
        </p:txBody>
      </p:sp>
      <p:sp>
        <p:nvSpPr>
          <p:cNvPr id="4" name="Slide Number Placeholder 3"/>
          <p:cNvSpPr>
            <a:spLocks noGrp="1"/>
          </p:cNvSpPr>
          <p:nvPr>
            <p:ph type="sldNum" sz="quarter" idx="10"/>
          </p:nvPr>
        </p:nvSpPr>
        <p:spPr/>
        <p:txBody>
          <a:bodyPr/>
          <a:lstStyle/>
          <a:p>
            <a:fld id="{D47C4AAD-4546-4EFE-98C0-EDA503558EB7}" type="slidenum">
              <a:rPr lang="id-ID" smtClean="0"/>
              <a:pPr/>
              <a:t>16</a:t>
            </a:fld>
            <a:endParaRPr lang="id-ID"/>
          </a:p>
        </p:txBody>
      </p:sp>
    </p:spTree>
    <p:extLst>
      <p:ext uri="{BB962C8B-B14F-4D97-AF65-F5344CB8AC3E}">
        <p14:creationId xmlns:p14="http://schemas.microsoft.com/office/powerpoint/2010/main" xmlns="" val="26783481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977004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510056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41171337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1276313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26044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23086535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23387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2472232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2607949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614383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903091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061679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2157107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626518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838878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606175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14413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B61BEF0D-F0BB-DE4B-95CE-6DB70DBA9567}" type="datetimeFigureOut">
              <a:rPr lang="en-US" smtClean="0"/>
              <a:pPr/>
              <a:t>10/2/2013</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4165693947"/>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7.wmf"/></Relationships>
</file>

<file path=ppt/slides/_rels/slide4.xml.rels><?xml version="1.0" encoding="UTF-8" standalone="yes"?>
<Relationships xmlns="http://schemas.openxmlformats.org/package/2006/relationships"><Relationship Id="rId3" Type="http://schemas.openxmlformats.org/officeDocument/2006/relationships/oleObject" Target="../embeddings/Microsoft_Office_Word_97_-_2003_Document1.doc"/><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3956" y="2618583"/>
            <a:ext cx="10993549" cy="1559859"/>
          </a:xfrm>
        </p:spPr>
        <p:txBody>
          <a:bodyPr>
            <a:noAutofit/>
          </a:bodyPr>
          <a:lstStyle/>
          <a:p>
            <a:pPr algn="l"/>
            <a:r>
              <a:rPr lang="id-ID" sz="3600" b="1" dirty="0" smtClean="0">
                <a:latin typeface="Myriad Pro Light SemiExt" panose="020B0405030403020204" pitchFamily="34" charset="0"/>
              </a:rPr>
              <a:t>- Karakteristik tata letak fasilitas</a:t>
            </a:r>
            <a:br>
              <a:rPr lang="id-ID" sz="3600" b="1" dirty="0" smtClean="0">
                <a:latin typeface="Myriad Pro Light SemiExt" panose="020B0405030403020204" pitchFamily="34" charset="0"/>
              </a:rPr>
            </a:br>
            <a:r>
              <a:rPr lang="id-ID" sz="3600" b="1" dirty="0" smtClean="0">
                <a:latin typeface="Myriad Pro Light SemiExt" panose="020B0405030403020204" pitchFamily="34" charset="0"/>
              </a:rPr>
              <a:t>- tahapan perencanaan </a:t>
            </a:r>
            <a:r>
              <a:rPr lang="id-ID" sz="3600" b="1" dirty="0">
                <a:latin typeface="Myriad Pro Light SemiExt" panose="020B0405030403020204" pitchFamily="34" charset="0"/>
              </a:rPr>
              <a:t>tata letak fasilitas</a:t>
            </a:r>
            <a:r>
              <a:rPr lang="id-ID" sz="3600" b="1" dirty="0" smtClean="0">
                <a:latin typeface="Myriad Pro Light SemiExt" panose="020B0405030403020204" pitchFamily="34" charset="0"/>
              </a:rPr>
              <a:t/>
            </a:r>
            <a:br>
              <a:rPr lang="id-ID" sz="3600" b="1" dirty="0" smtClean="0">
                <a:latin typeface="Myriad Pro Light SemiExt" panose="020B0405030403020204" pitchFamily="34" charset="0"/>
              </a:rPr>
            </a:br>
            <a:endParaRPr lang="id-ID" sz="3600" b="1" dirty="0">
              <a:latin typeface="Myriad Pro Light SemiExt" panose="020B0405030403020204" pitchFamily="34" charset="0"/>
            </a:endParaRPr>
          </a:p>
        </p:txBody>
      </p:sp>
      <p:sp>
        <p:nvSpPr>
          <p:cNvPr id="5" name="TextBox 4"/>
          <p:cNvSpPr txBox="1"/>
          <p:nvPr/>
        </p:nvSpPr>
        <p:spPr>
          <a:xfrm>
            <a:off x="513956" y="6131859"/>
            <a:ext cx="2347630" cy="461665"/>
          </a:xfrm>
          <a:prstGeom prst="rect">
            <a:avLst/>
          </a:prstGeom>
          <a:noFill/>
        </p:spPr>
        <p:txBody>
          <a:bodyPr wrap="none" rtlCol="0">
            <a:spAutoFit/>
          </a:bodyPr>
          <a:lstStyle/>
          <a:p>
            <a:r>
              <a:rPr lang="id-ID" sz="2400" dirty="0" smtClean="0"/>
              <a:t>harwati@uii.ac.id</a:t>
            </a:r>
            <a:endParaRPr lang="id-ID" sz="2400" dirty="0"/>
          </a:p>
        </p:txBody>
      </p:sp>
    </p:spTree>
    <p:extLst>
      <p:ext uri="{BB962C8B-B14F-4D97-AF65-F5344CB8AC3E}">
        <p14:creationId xmlns:p14="http://schemas.microsoft.com/office/powerpoint/2010/main" xmlns="" val="7839804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4294967295"/>
          </p:nvPr>
        </p:nvSpPr>
        <p:spPr>
          <a:xfrm>
            <a:off x="528918" y="2111188"/>
            <a:ext cx="4607858" cy="4343400"/>
          </a:xfrm>
          <a:prstGeom prst="rect">
            <a:avLst/>
          </a:prstGeom>
        </p:spPr>
        <p:txBody>
          <a:bodyPr>
            <a:normAutofit/>
          </a:bodyPr>
          <a:lstStyle/>
          <a:p>
            <a:pPr>
              <a:lnSpc>
                <a:spcPct val="80000"/>
              </a:lnSpc>
              <a:buFontTx/>
              <a:buNone/>
            </a:pPr>
            <a:r>
              <a:rPr lang="en-US" dirty="0"/>
              <a:t>KEUNTUNGAN</a:t>
            </a:r>
            <a:endParaRPr lang="id-ID" dirty="0"/>
          </a:p>
          <a:p>
            <a:pPr>
              <a:lnSpc>
                <a:spcPct val="80000"/>
              </a:lnSpc>
              <a:buFontTx/>
              <a:buNone/>
            </a:pPr>
            <a:endParaRPr lang="en-US" dirty="0"/>
          </a:p>
          <a:p>
            <a:pPr marL="457200" indent="-457200">
              <a:lnSpc>
                <a:spcPct val="80000"/>
              </a:lnSpc>
              <a:buFont typeface="+mj-lt"/>
              <a:buAutoNum type="arabicPeriod"/>
            </a:pPr>
            <a:r>
              <a:rPr lang="en-US" dirty="0" err="1" smtClean="0"/>
              <a:t>Aliran</a:t>
            </a:r>
            <a:r>
              <a:rPr lang="en-US" dirty="0" smtClean="0"/>
              <a:t> </a:t>
            </a:r>
            <a:r>
              <a:rPr lang="en-US" dirty="0"/>
              <a:t>material handling </a:t>
            </a:r>
            <a:r>
              <a:rPr lang="en-US" dirty="0" err="1"/>
              <a:t>lancar</a:t>
            </a:r>
            <a:r>
              <a:rPr lang="en-US" dirty="0"/>
              <a:t>, </a:t>
            </a:r>
            <a:r>
              <a:rPr lang="en-US" dirty="0" err="1"/>
              <a:t>sederhana</a:t>
            </a:r>
            <a:r>
              <a:rPr lang="en-US" dirty="0"/>
              <a:t>, </a:t>
            </a:r>
            <a:r>
              <a:rPr lang="en-US" dirty="0" err="1"/>
              <a:t>logis</a:t>
            </a:r>
            <a:r>
              <a:rPr lang="en-US" dirty="0"/>
              <a:t> </a:t>
            </a:r>
            <a:r>
              <a:rPr lang="en-US" dirty="0" err="1"/>
              <a:t>dan</a:t>
            </a:r>
            <a:r>
              <a:rPr lang="en-US" dirty="0"/>
              <a:t> </a:t>
            </a:r>
            <a:r>
              <a:rPr lang="en-US" dirty="0" err="1"/>
              <a:t>biaya</a:t>
            </a:r>
            <a:r>
              <a:rPr lang="en-US" dirty="0"/>
              <a:t> </a:t>
            </a:r>
            <a:r>
              <a:rPr lang="en-US" dirty="0" err="1"/>
              <a:t>rendah</a:t>
            </a:r>
            <a:r>
              <a:rPr lang="en-US" dirty="0"/>
              <a:t> </a:t>
            </a:r>
            <a:r>
              <a:rPr lang="en-US" dirty="0" err="1"/>
              <a:t>karena</a:t>
            </a:r>
            <a:r>
              <a:rPr lang="en-US" dirty="0"/>
              <a:t> </a:t>
            </a:r>
            <a:r>
              <a:rPr lang="en-US" dirty="0" err="1"/>
              <a:t>aktivitas</a:t>
            </a:r>
            <a:r>
              <a:rPr lang="en-US" dirty="0"/>
              <a:t> MH </a:t>
            </a:r>
            <a:r>
              <a:rPr lang="en-US" dirty="0" err="1"/>
              <a:t>menurut</a:t>
            </a:r>
            <a:r>
              <a:rPr lang="en-US" dirty="0"/>
              <a:t> </a:t>
            </a:r>
            <a:r>
              <a:rPr lang="en-US" dirty="0" err="1"/>
              <a:t>jarak</a:t>
            </a:r>
            <a:r>
              <a:rPr lang="en-US" dirty="0"/>
              <a:t> </a:t>
            </a:r>
            <a:r>
              <a:rPr lang="en-US" dirty="0" err="1"/>
              <a:t>terpendek</a:t>
            </a:r>
            <a:endParaRPr lang="en-US" dirty="0"/>
          </a:p>
          <a:p>
            <a:pPr marL="457200" indent="-457200">
              <a:lnSpc>
                <a:spcPct val="80000"/>
              </a:lnSpc>
              <a:buFont typeface="+mj-lt"/>
              <a:buAutoNum type="arabicPeriod"/>
            </a:pPr>
            <a:r>
              <a:rPr lang="en-US" dirty="0" smtClean="0"/>
              <a:t>Total </a:t>
            </a:r>
            <a:r>
              <a:rPr lang="en-US" dirty="0" err="1"/>
              <a:t>waktu</a:t>
            </a:r>
            <a:r>
              <a:rPr lang="en-US" dirty="0"/>
              <a:t> </a:t>
            </a:r>
            <a:r>
              <a:rPr lang="en-US" dirty="0" err="1"/>
              <a:t>produksi</a:t>
            </a:r>
            <a:r>
              <a:rPr lang="en-US" dirty="0"/>
              <a:t> </a:t>
            </a:r>
            <a:r>
              <a:rPr lang="en-US" dirty="0" err="1"/>
              <a:t>relatif</a:t>
            </a:r>
            <a:r>
              <a:rPr lang="en-US" dirty="0"/>
              <a:t> </a:t>
            </a:r>
            <a:r>
              <a:rPr lang="en-US" dirty="0" err="1"/>
              <a:t>singkat</a:t>
            </a:r>
            <a:endParaRPr lang="en-US" dirty="0"/>
          </a:p>
          <a:p>
            <a:pPr marL="457200" indent="-457200">
              <a:lnSpc>
                <a:spcPct val="80000"/>
              </a:lnSpc>
              <a:buFont typeface="+mj-lt"/>
              <a:buAutoNum type="arabicPeriod"/>
            </a:pPr>
            <a:r>
              <a:rPr lang="en-US" dirty="0" smtClean="0"/>
              <a:t>WIP </a:t>
            </a:r>
            <a:r>
              <a:rPr lang="en-US" dirty="0"/>
              <a:t>process </a:t>
            </a:r>
            <a:r>
              <a:rPr lang="en-US" dirty="0" err="1"/>
              <a:t>jarang</a:t>
            </a:r>
            <a:r>
              <a:rPr lang="en-US" dirty="0"/>
              <a:t> </a:t>
            </a:r>
            <a:r>
              <a:rPr lang="en-US" dirty="0" err="1"/>
              <a:t>terjadi</a:t>
            </a:r>
            <a:r>
              <a:rPr lang="en-US" dirty="0"/>
              <a:t> </a:t>
            </a:r>
            <a:r>
              <a:rPr lang="en-US" dirty="0" err="1"/>
              <a:t>krn</a:t>
            </a:r>
            <a:r>
              <a:rPr lang="en-US" dirty="0"/>
              <a:t> line balancing</a:t>
            </a:r>
          </a:p>
          <a:p>
            <a:pPr marL="457200" indent="-457200">
              <a:lnSpc>
                <a:spcPct val="80000"/>
              </a:lnSpc>
              <a:buFont typeface="+mj-lt"/>
              <a:buAutoNum type="arabicPeriod"/>
            </a:pPr>
            <a:r>
              <a:rPr lang="en-US" dirty="0" err="1" smtClean="0"/>
              <a:t>Tiap</a:t>
            </a:r>
            <a:r>
              <a:rPr lang="en-US" dirty="0" smtClean="0"/>
              <a:t> </a:t>
            </a:r>
            <a:r>
              <a:rPr lang="en-US" dirty="0" err="1"/>
              <a:t>stasiun</a:t>
            </a:r>
            <a:r>
              <a:rPr lang="en-US" dirty="0"/>
              <a:t> </a:t>
            </a:r>
            <a:r>
              <a:rPr lang="en-US" dirty="0" err="1"/>
              <a:t>kerja</a:t>
            </a:r>
            <a:r>
              <a:rPr lang="en-US" dirty="0"/>
              <a:t> </a:t>
            </a:r>
            <a:r>
              <a:rPr lang="en-US" dirty="0" err="1"/>
              <a:t>memerlukan</a:t>
            </a:r>
            <a:r>
              <a:rPr lang="en-US" dirty="0"/>
              <a:t> </a:t>
            </a:r>
            <a:r>
              <a:rPr lang="en-US" dirty="0" err="1"/>
              <a:t>luas</a:t>
            </a:r>
            <a:r>
              <a:rPr lang="en-US" dirty="0"/>
              <a:t> area </a:t>
            </a:r>
            <a:r>
              <a:rPr lang="en-US" dirty="0" err="1"/>
              <a:t>yg</a:t>
            </a:r>
            <a:r>
              <a:rPr lang="en-US" dirty="0"/>
              <a:t> minimal</a:t>
            </a:r>
          </a:p>
          <a:p>
            <a:pPr marL="457200" indent="-457200">
              <a:lnSpc>
                <a:spcPct val="80000"/>
              </a:lnSpc>
              <a:buFont typeface="+mj-lt"/>
              <a:buAutoNum type="arabicPeriod"/>
            </a:pPr>
            <a:r>
              <a:rPr lang="en-US" dirty="0" err="1" smtClean="0"/>
              <a:t>Pengendalian</a:t>
            </a:r>
            <a:r>
              <a:rPr lang="en-US" dirty="0" smtClean="0"/>
              <a:t> </a:t>
            </a:r>
            <a:r>
              <a:rPr lang="en-US" dirty="0"/>
              <a:t>proses </a:t>
            </a:r>
            <a:r>
              <a:rPr lang="en-US" dirty="0" err="1"/>
              <a:t>produksi</a:t>
            </a:r>
            <a:r>
              <a:rPr lang="en-US" dirty="0"/>
              <a:t> </a:t>
            </a:r>
            <a:r>
              <a:rPr lang="en-US" dirty="0" err="1"/>
              <a:t>mudah</a:t>
            </a:r>
            <a:r>
              <a:rPr lang="en-US" dirty="0"/>
              <a:t> </a:t>
            </a:r>
            <a:r>
              <a:rPr lang="en-US" dirty="0" err="1"/>
              <a:t>dilaksanakan</a:t>
            </a:r>
            <a:endParaRPr lang="en-US" dirty="0"/>
          </a:p>
        </p:txBody>
      </p:sp>
      <p:sp>
        <p:nvSpPr>
          <p:cNvPr id="3" name="Rectangle 2"/>
          <p:cNvSpPr>
            <a:spLocks noGrp="1" noChangeArrowheads="1"/>
          </p:cNvSpPr>
          <p:nvPr>
            <p:ph type="title"/>
          </p:nvPr>
        </p:nvSpPr>
        <p:spPr>
          <a:xfrm>
            <a:off x="913775" y="618517"/>
            <a:ext cx="10364451" cy="735203"/>
          </a:xfrm>
        </p:spPr>
        <p:style>
          <a:lnRef idx="0">
            <a:schemeClr val="accent6"/>
          </a:lnRef>
          <a:fillRef idx="3">
            <a:schemeClr val="accent6"/>
          </a:fillRef>
          <a:effectRef idx="3">
            <a:schemeClr val="accent6"/>
          </a:effectRef>
          <a:fontRef idx="minor">
            <a:schemeClr val="lt1"/>
          </a:fontRef>
        </p:style>
        <p:txBody>
          <a:bodyPr/>
          <a:lstStyle/>
          <a:p>
            <a:pPr eaLnBrk="1" hangingPunct="1">
              <a:defRPr/>
            </a:pPr>
            <a:r>
              <a:rPr lang="en-US" altLang="ja-JP" b="1" dirty="0" smtClean="0">
                <a:ea typeface="ＭＳ Ｐゴシック" charset="-128"/>
              </a:rPr>
              <a:t>Flow Shop/ Product Layout</a:t>
            </a:r>
            <a:endParaRPr lang="en-US" altLang="ja-JP" sz="1600" b="1" i="1" dirty="0">
              <a:ea typeface="ＭＳ Ｐゴシック" charset="-128"/>
            </a:endParaRPr>
          </a:p>
        </p:txBody>
      </p:sp>
      <p:sp>
        <p:nvSpPr>
          <p:cNvPr id="4" name="Rectangle 2"/>
          <p:cNvSpPr txBox="1">
            <a:spLocks noChangeArrowheads="1"/>
          </p:cNvSpPr>
          <p:nvPr/>
        </p:nvSpPr>
        <p:spPr>
          <a:xfrm>
            <a:off x="6441142" y="2111188"/>
            <a:ext cx="4706470" cy="4389120"/>
          </a:xfrm>
          <a:prstGeom prst="rect">
            <a:avLst/>
          </a:prstGeom>
        </p:spPr>
        <p:txBody>
          <a:bodyPr>
            <a:no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a:lnSpc>
                <a:spcPct val="80000"/>
              </a:lnSpc>
              <a:buFontTx/>
              <a:buNone/>
            </a:pPr>
            <a:r>
              <a:rPr lang="en-US" smtClean="0"/>
              <a:t>KEKURANGAN </a:t>
            </a:r>
            <a:endParaRPr lang="id-ID" smtClean="0"/>
          </a:p>
          <a:p>
            <a:pPr>
              <a:lnSpc>
                <a:spcPct val="80000"/>
              </a:lnSpc>
              <a:buFontTx/>
              <a:buNone/>
            </a:pPr>
            <a:endParaRPr lang="en-US" smtClean="0"/>
          </a:p>
          <a:p>
            <a:pPr>
              <a:lnSpc>
                <a:spcPct val="80000"/>
              </a:lnSpc>
              <a:buFont typeface="Arial" panose="020B0604020202020204" pitchFamily="34" charset="0"/>
              <a:buNone/>
            </a:pPr>
            <a:r>
              <a:rPr lang="id-ID" smtClean="0"/>
              <a:t>1. </a:t>
            </a:r>
            <a:r>
              <a:rPr lang="en-US" smtClean="0"/>
              <a:t>Kerusakan mesin dapat menghentikan aliran produksi secara total</a:t>
            </a:r>
          </a:p>
          <a:p>
            <a:pPr>
              <a:lnSpc>
                <a:spcPct val="80000"/>
              </a:lnSpc>
              <a:buFont typeface="Arial" panose="020B0604020202020204" pitchFamily="34" charset="0"/>
              <a:buNone/>
            </a:pPr>
            <a:r>
              <a:rPr lang="id-ID" smtClean="0"/>
              <a:t>2. </a:t>
            </a:r>
            <a:r>
              <a:rPr lang="en-US" smtClean="0"/>
              <a:t>Fleksibilitas untuk membuat produk yang berbeda tidak ada</a:t>
            </a:r>
          </a:p>
          <a:p>
            <a:pPr>
              <a:lnSpc>
                <a:spcPct val="80000"/>
              </a:lnSpc>
              <a:buFont typeface="Arial" panose="020B0604020202020204" pitchFamily="34" charset="0"/>
              <a:buNone/>
            </a:pPr>
            <a:r>
              <a:rPr lang="id-ID" smtClean="0"/>
              <a:t>3. </a:t>
            </a:r>
            <a:r>
              <a:rPr lang="en-US" smtClean="0"/>
              <a:t>Stasiun kerja yg paling lambat akan menjadi hambatan bagi aliran produksi</a:t>
            </a:r>
          </a:p>
          <a:p>
            <a:pPr>
              <a:lnSpc>
                <a:spcPct val="80000"/>
              </a:lnSpc>
              <a:buFont typeface="Arial" panose="020B0604020202020204" pitchFamily="34" charset="0"/>
              <a:buNone/>
            </a:pPr>
            <a:r>
              <a:rPr lang="id-ID" smtClean="0"/>
              <a:t>4. </a:t>
            </a:r>
            <a:r>
              <a:rPr lang="en-US" smtClean="0"/>
              <a:t>nvestasi yang besar untuk pengadaan mesin</a:t>
            </a:r>
            <a:endParaRPr lang="en-US" dirty="0"/>
          </a:p>
        </p:txBody>
      </p:sp>
    </p:spTree>
    <p:extLst>
      <p:ext uri="{BB962C8B-B14F-4D97-AF65-F5344CB8AC3E}">
        <p14:creationId xmlns:p14="http://schemas.microsoft.com/office/powerpoint/2010/main" xmlns="" val="380553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734717"/>
          </a:xfrm>
        </p:spPr>
        <p:style>
          <a:lnRef idx="0">
            <a:schemeClr val="accent6"/>
          </a:lnRef>
          <a:fillRef idx="3">
            <a:schemeClr val="accent6"/>
          </a:fillRef>
          <a:effectRef idx="3">
            <a:schemeClr val="accent6"/>
          </a:effectRef>
          <a:fontRef idx="minor">
            <a:schemeClr val="lt1"/>
          </a:fontRef>
        </p:style>
        <p:txBody>
          <a:bodyPr/>
          <a:lstStyle/>
          <a:p>
            <a:r>
              <a:rPr lang="en-US" sz="4000" b="1" dirty="0"/>
              <a:t>Fixed Position Layout/ Project Shop</a:t>
            </a:r>
          </a:p>
        </p:txBody>
      </p:sp>
      <p:pic>
        <p:nvPicPr>
          <p:cNvPr id="5" name="Picture 7" descr="deckhouse"/>
          <p:cNvPicPr>
            <a:picLocks noChangeAspect="1" noChangeArrowheads="1"/>
          </p:cNvPicPr>
          <p:nvPr/>
        </p:nvPicPr>
        <p:blipFill>
          <a:blip r:embed="rId2"/>
          <a:srcRect/>
          <a:stretch>
            <a:fillRect/>
          </a:stretch>
        </p:blipFill>
        <p:spPr bwMode="auto">
          <a:xfrm>
            <a:off x="9045389" y="2425016"/>
            <a:ext cx="2376487" cy="3384550"/>
          </a:xfrm>
          <a:prstGeom prst="rect">
            <a:avLst/>
          </a:prstGeom>
          <a:noFill/>
          <a:ln w="9525">
            <a:noFill/>
            <a:miter lim="800000"/>
            <a:headEnd/>
            <a:tailEnd/>
          </a:ln>
        </p:spPr>
      </p:pic>
      <p:sp>
        <p:nvSpPr>
          <p:cNvPr id="6" name="Rectangle 5"/>
          <p:cNvSpPr/>
          <p:nvPr/>
        </p:nvSpPr>
        <p:spPr>
          <a:xfrm>
            <a:off x="649941" y="6148940"/>
            <a:ext cx="784860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err="1"/>
              <a:t>tata</a:t>
            </a:r>
            <a:r>
              <a:rPr lang="en-US" b="1" dirty="0"/>
              <a:t> </a:t>
            </a:r>
            <a:r>
              <a:rPr lang="en-US" b="1" dirty="0" err="1"/>
              <a:t>letak</a:t>
            </a:r>
            <a:r>
              <a:rPr lang="en-US" b="1" dirty="0"/>
              <a:t> </a:t>
            </a:r>
            <a:r>
              <a:rPr lang="id-ID" b="1" dirty="0"/>
              <a:t>yang berposisi tetap dimana mesin-mesin  dan  manusia  bergerak  menuju  lokasi  material  untuk menghasilkan  produk </a:t>
            </a:r>
            <a:endParaRPr lang="en-US" b="1" dirty="0"/>
          </a:p>
        </p:txBody>
      </p:sp>
      <p:sp>
        <p:nvSpPr>
          <p:cNvPr id="7" name="Oval 4"/>
          <p:cNvSpPr>
            <a:spLocks noChangeArrowheads="1"/>
          </p:cNvSpPr>
          <p:nvPr/>
        </p:nvSpPr>
        <p:spPr bwMode="auto">
          <a:xfrm>
            <a:off x="4114175" y="3370087"/>
            <a:ext cx="838200" cy="762000"/>
          </a:xfrm>
          <a:prstGeom prst="ellipse">
            <a:avLst/>
          </a:prstGeom>
          <a:solidFill>
            <a:schemeClr val="accent1"/>
          </a:solidFill>
          <a:ln w="9525">
            <a:solidFill>
              <a:schemeClr val="tx1"/>
            </a:solidFill>
            <a:round/>
            <a:headEnd/>
            <a:tailEnd/>
          </a:ln>
          <a:effectLst/>
        </p:spPr>
        <p:txBody>
          <a:bodyPr wrap="none" anchor="ctr"/>
          <a:lstStyle/>
          <a:p>
            <a:endParaRPr lang="en-US"/>
          </a:p>
        </p:txBody>
      </p:sp>
      <p:sp>
        <p:nvSpPr>
          <p:cNvPr id="8" name="Rectangle 6"/>
          <p:cNvSpPr>
            <a:spLocks noChangeArrowheads="1"/>
          </p:cNvSpPr>
          <p:nvPr/>
        </p:nvSpPr>
        <p:spPr bwMode="auto">
          <a:xfrm>
            <a:off x="2056775" y="1998487"/>
            <a:ext cx="14478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a:t>Mesin las</a:t>
            </a:r>
          </a:p>
        </p:txBody>
      </p:sp>
      <p:sp>
        <p:nvSpPr>
          <p:cNvPr id="9" name="Rectangle 7"/>
          <p:cNvSpPr>
            <a:spLocks noChangeArrowheads="1"/>
          </p:cNvSpPr>
          <p:nvPr/>
        </p:nvSpPr>
        <p:spPr bwMode="auto">
          <a:xfrm>
            <a:off x="3809375" y="1998487"/>
            <a:ext cx="14478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a:t>Mesin las</a:t>
            </a:r>
          </a:p>
        </p:txBody>
      </p:sp>
      <p:sp>
        <p:nvSpPr>
          <p:cNvPr id="10" name="Rectangle 8"/>
          <p:cNvSpPr>
            <a:spLocks noChangeArrowheads="1"/>
          </p:cNvSpPr>
          <p:nvPr/>
        </p:nvSpPr>
        <p:spPr bwMode="auto">
          <a:xfrm>
            <a:off x="5638175" y="1998487"/>
            <a:ext cx="14478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a:t>Mesin las</a:t>
            </a:r>
          </a:p>
        </p:txBody>
      </p:sp>
      <p:sp>
        <p:nvSpPr>
          <p:cNvPr id="11" name="Rectangle 9"/>
          <p:cNvSpPr>
            <a:spLocks noChangeArrowheads="1"/>
          </p:cNvSpPr>
          <p:nvPr/>
        </p:nvSpPr>
        <p:spPr bwMode="auto">
          <a:xfrm>
            <a:off x="5638175" y="4817887"/>
            <a:ext cx="14478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a:t>Mesin las</a:t>
            </a:r>
          </a:p>
        </p:txBody>
      </p:sp>
      <p:sp>
        <p:nvSpPr>
          <p:cNvPr id="12" name="Rectangle 10"/>
          <p:cNvSpPr>
            <a:spLocks noChangeArrowheads="1"/>
          </p:cNvSpPr>
          <p:nvPr/>
        </p:nvSpPr>
        <p:spPr bwMode="auto">
          <a:xfrm>
            <a:off x="3885575" y="4817887"/>
            <a:ext cx="14478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a:t>Mesin las</a:t>
            </a:r>
          </a:p>
        </p:txBody>
      </p:sp>
      <p:sp>
        <p:nvSpPr>
          <p:cNvPr id="13" name="Rectangle 11"/>
          <p:cNvSpPr>
            <a:spLocks noChangeArrowheads="1"/>
          </p:cNvSpPr>
          <p:nvPr/>
        </p:nvSpPr>
        <p:spPr bwMode="auto">
          <a:xfrm>
            <a:off x="2132975" y="4817887"/>
            <a:ext cx="14478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a:t>Mesin las</a:t>
            </a:r>
          </a:p>
        </p:txBody>
      </p:sp>
      <p:sp>
        <p:nvSpPr>
          <p:cNvPr id="14" name="Rectangle 12"/>
          <p:cNvSpPr>
            <a:spLocks noChangeArrowheads="1"/>
          </p:cNvSpPr>
          <p:nvPr/>
        </p:nvSpPr>
        <p:spPr bwMode="auto">
          <a:xfrm>
            <a:off x="913775" y="1998487"/>
            <a:ext cx="609600" cy="3505200"/>
          </a:xfrm>
          <a:prstGeom prst="rect">
            <a:avLst/>
          </a:prstGeom>
          <a:solidFill>
            <a:schemeClr val="accent1"/>
          </a:solidFill>
          <a:ln w="9525">
            <a:solidFill>
              <a:schemeClr val="tx1"/>
            </a:solidFill>
            <a:miter lim="800000"/>
            <a:headEnd/>
            <a:tailEnd/>
          </a:ln>
          <a:effectLst/>
        </p:spPr>
        <p:txBody>
          <a:bodyPr wrap="none" anchor="ctr"/>
          <a:lstStyle/>
          <a:p>
            <a:pPr algn="ctr"/>
            <a:r>
              <a:rPr lang="en-US"/>
              <a:t>Gudang bahan baku</a:t>
            </a:r>
          </a:p>
        </p:txBody>
      </p:sp>
      <p:sp>
        <p:nvSpPr>
          <p:cNvPr id="15" name="Rectangle 13"/>
          <p:cNvSpPr>
            <a:spLocks noChangeArrowheads="1"/>
          </p:cNvSpPr>
          <p:nvPr/>
        </p:nvSpPr>
        <p:spPr bwMode="auto">
          <a:xfrm>
            <a:off x="7619375" y="1998487"/>
            <a:ext cx="533400" cy="3429000"/>
          </a:xfrm>
          <a:prstGeom prst="rect">
            <a:avLst/>
          </a:prstGeom>
          <a:solidFill>
            <a:schemeClr val="accent1"/>
          </a:solidFill>
          <a:ln w="9525">
            <a:solidFill>
              <a:schemeClr val="tx1"/>
            </a:solidFill>
            <a:miter lim="800000"/>
            <a:headEnd/>
            <a:tailEnd/>
          </a:ln>
          <a:effectLst/>
        </p:spPr>
        <p:txBody>
          <a:bodyPr wrap="none" anchor="ctr"/>
          <a:lstStyle/>
          <a:p>
            <a:pPr algn="ctr"/>
            <a:r>
              <a:rPr lang="en-US"/>
              <a:t>Gudang produk jadi</a:t>
            </a:r>
          </a:p>
        </p:txBody>
      </p:sp>
      <p:sp>
        <p:nvSpPr>
          <p:cNvPr id="16" name="Line 14"/>
          <p:cNvSpPr>
            <a:spLocks noChangeShapeType="1"/>
          </p:cNvSpPr>
          <p:nvPr/>
        </p:nvSpPr>
        <p:spPr bwMode="auto">
          <a:xfrm>
            <a:off x="2818775" y="2684287"/>
            <a:ext cx="1219200" cy="762000"/>
          </a:xfrm>
          <a:prstGeom prst="line">
            <a:avLst/>
          </a:prstGeom>
          <a:noFill/>
          <a:ln w="9525">
            <a:solidFill>
              <a:schemeClr val="tx1"/>
            </a:solidFill>
            <a:round/>
            <a:headEnd/>
            <a:tailEnd type="triangle" w="med" len="med"/>
          </a:ln>
          <a:effectLst/>
        </p:spPr>
        <p:txBody>
          <a:bodyPr/>
          <a:lstStyle/>
          <a:p>
            <a:endParaRPr lang="en-US"/>
          </a:p>
        </p:txBody>
      </p:sp>
      <p:sp>
        <p:nvSpPr>
          <p:cNvPr id="17" name="Line 15"/>
          <p:cNvSpPr>
            <a:spLocks noChangeShapeType="1"/>
          </p:cNvSpPr>
          <p:nvPr/>
        </p:nvSpPr>
        <p:spPr bwMode="auto">
          <a:xfrm>
            <a:off x="4495175" y="2684287"/>
            <a:ext cx="0" cy="609600"/>
          </a:xfrm>
          <a:prstGeom prst="line">
            <a:avLst/>
          </a:prstGeom>
          <a:noFill/>
          <a:ln w="9525">
            <a:solidFill>
              <a:schemeClr val="tx1"/>
            </a:solidFill>
            <a:round/>
            <a:headEnd/>
            <a:tailEnd type="triangle" w="med" len="med"/>
          </a:ln>
          <a:effectLst/>
        </p:spPr>
        <p:txBody>
          <a:bodyPr/>
          <a:lstStyle/>
          <a:p>
            <a:endParaRPr lang="en-US"/>
          </a:p>
        </p:txBody>
      </p:sp>
      <p:sp>
        <p:nvSpPr>
          <p:cNvPr id="18" name="Line 16"/>
          <p:cNvSpPr>
            <a:spLocks noChangeShapeType="1"/>
          </p:cNvSpPr>
          <p:nvPr/>
        </p:nvSpPr>
        <p:spPr bwMode="auto">
          <a:xfrm flipH="1">
            <a:off x="5028575" y="2684287"/>
            <a:ext cx="1066800" cy="838200"/>
          </a:xfrm>
          <a:prstGeom prst="line">
            <a:avLst/>
          </a:prstGeom>
          <a:noFill/>
          <a:ln w="9525">
            <a:solidFill>
              <a:schemeClr val="tx1"/>
            </a:solidFill>
            <a:round/>
            <a:headEnd/>
            <a:tailEnd type="triangle" w="med" len="med"/>
          </a:ln>
          <a:effectLst/>
        </p:spPr>
        <p:txBody>
          <a:bodyPr/>
          <a:lstStyle/>
          <a:p>
            <a:endParaRPr lang="en-US"/>
          </a:p>
        </p:txBody>
      </p:sp>
      <p:sp>
        <p:nvSpPr>
          <p:cNvPr id="19" name="Line 17"/>
          <p:cNvSpPr>
            <a:spLocks noChangeShapeType="1"/>
          </p:cNvSpPr>
          <p:nvPr/>
        </p:nvSpPr>
        <p:spPr bwMode="auto">
          <a:xfrm>
            <a:off x="2590175" y="3827287"/>
            <a:ext cx="1219200" cy="0"/>
          </a:xfrm>
          <a:prstGeom prst="line">
            <a:avLst/>
          </a:prstGeom>
          <a:noFill/>
          <a:ln w="9525">
            <a:solidFill>
              <a:schemeClr val="tx1"/>
            </a:solidFill>
            <a:round/>
            <a:headEnd/>
            <a:tailEnd type="triangle" w="med" len="med"/>
          </a:ln>
          <a:effectLst/>
        </p:spPr>
        <p:txBody>
          <a:bodyPr/>
          <a:lstStyle/>
          <a:p>
            <a:endParaRPr lang="en-US"/>
          </a:p>
        </p:txBody>
      </p:sp>
      <p:sp>
        <p:nvSpPr>
          <p:cNvPr id="20" name="Line 18"/>
          <p:cNvSpPr>
            <a:spLocks noChangeShapeType="1"/>
          </p:cNvSpPr>
          <p:nvPr/>
        </p:nvSpPr>
        <p:spPr bwMode="auto">
          <a:xfrm flipH="1">
            <a:off x="5257175" y="3751087"/>
            <a:ext cx="1371600" cy="0"/>
          </a:xfrm>
          <a:prstGeom prst="line">
            <a:avLst/>
          </a:prstGeom>
          <a:noFill/>
          <a:ln w="9525">
            <a:solidFill>
              <a:schemeClr val="tx1"/>
            </a:solidFill>
            <a:round/>
            <a:headEnd/>
            <a:tailEnd type="triangle" w="med" len="med"/>
          </a:ln>
          <a:effectLst/>
        </p:spPr>
        <p:txBody>
          <a:bodyPr/>
          <a:lstStyle/>
          <a:p>
            <a:endParaRPr lang="en-US"/>
          </a:p>
        </p:txBody>
      </p:sp>
      <p:sp>
        <p:nvSpPr>
          <p:cNvPr id="21" name="Line 19"/>
          <p:cNvSpPr>
            <a:spLocks noChangeShapeType="1"/>
          </p:cNvSpPr>
          <p:nvPr/>
        </p:nvSpPr>
        <p:spPr bwMode="auto">
          <a:xfrm flipV="1">
            <a:off x="3199775" y="4055887"/>
            <a:ext cx="838200" cy="609600"/>
          </a:xfrm>
          <a:prstGeom prst="line">
            <a:avLst/>
          </a:prstGeom>
          <a:noFill/>
          <a:ln w="9525">
            <a:solidFill>
              <a:schemeClr val="tx1"/>
            </a:solidFill>
            <a:round/>
            <a:headEnd/>
            <a:tailEnd type="triangle" w="med" len="med"/>
          </a:ln>
          <a:effectLst/>
        </p:spPr>
        <p:txBody>
          <a:bodyPr/>
          <a:lstStyle/>
          <a:p>
            <a:endParaRPr lang="en-US"/>
          </a:p>
        </p:txBody>
      </p:sp>
      <p:sp>
        <p:nvSpPr>
          <p:cNvPr id="22" name="Line 20"/>
          <p:cNvSpPr>
            <a:spLocks noChangeShapeType="1"/>
          </p:cNvSpPr>
          <p:nvPr/>
        </p:nvSpPr>
        <p:spPr bwMode="auto">
          <a:xfrm flipV="1">
            <a:off x="4495175" y="4284487"/>
            <a:ext cx="0" cy="381000"/>
          </a:xfrm>
          <a:prstGeom prst="line">
            <a:avLst/>
          </a:prstGeom>
          <a:noFill/>
          <a:ln w="9525">
            <a:solidFill>
              <a:schemeClr val="tx1"/>
            </a:solidFill>
            <a:round/>
            <a:headEnd/>
            <a:tailEnd type="triangle" w="med" len="med"/>
          </a:ln>
          <a:effectLst/>
        </p:spPr>
        <p:txBody>
          <a:bodyPr/>
          <a:lstStyle/>
          <a:p>
            <a:endParaRPr lang="en-US"/>
          </a:p>
        </p:txBody>
      </p:sp>
      <p:sp>
        <p:nvSpPr>
          <p:cNvPr id="23" name="Line 21"/>
          <p:cNvSpPr>
            <a:spLocks noChangeShapeType="1"/>
          </p:cNvSpPr>
          <p:nvPr/>
        </p:nvSpPr>
        <p:spPr bwMode="auto">
          <a:xfrm flipH="1" flipV="1">
            <a:off x="4952375" y="4132087"/>
            <a:ext cx="1219200" cy="457200"/>
          </a:xfrm>
          <a:prstGeom prst="line">
            <a:avLst/>
          </a:prstGeom>
          <a:noFill/>
          <a:ln w="9525">
            <a:solidFill>
              <a:schemeClr val="tx1"/>
            </a:solidFill>
            <a:round/>
            <a:headEnd/>
            <a:tailEnd type="triangle" w="med" len="med"/>
          </a:ln>
          <a:effectLst/>
        </p:spPr>
        <p:txBody>
          <a:bodyPr/>
          <a:lstStyle/>
          <a:p>
            <a:endParaRPr lang="en-US"/>
          </a:p>
        </p:txBody>
      </p:sp>
      <p:sp>
        <p:nvSpPr>
          <p:cNvPr id="24" name="Line 22"/>
          <p:cNvSpPr>
            <a:spLocks noChangeShapeType="1"/>
          </p:cNvSpPr>
          <p:nvPr/>
        </p:nvSpPr>
        <p:spPr bwMode="auto">
          <a:xfrm>
            <a:off x="2818775" y="2684287"/>
            <a:ext cx="1219200" cy="762000"/>
          </a:xfrm>
          <a:prstGeom prst="line">
            <a:avLst/>
          </a:prstGeom>
          <a:noFill/>
          <a:ln w="9525">
            <a:solidFill>
              <a:schemeClr val="tx1"/>
            </a:solidFill>
            <a:round/>
            <a:headEnd/>
            <a:tailEnd type="triangle" w="med" len="med"/>
          </a:ln>
          <a:effectLst/>
        </p:spPr>
        <p:txBody>
          <a:bodyPr/>
          <a:lstStyle/>
          <a:p>
            <a:endParaRPr lang="en-US"/>
          </a:p>
        </p:txBody>
      </p:sp>
      <p:sp>
        <p:nvSpPr>
          <p:cNvPr id="25" name="Line 23"/>
          <p:cNvSpPr>
            <a:spLocks noChangeShapeType="1"/>
          </p:cNvSpPr>
          <p:nvPr/>
        </p:nvSpPr>
        <p:spPr bwMode="auto">
          <a:xfrm>
            <a:off x="4495175" y="2684287"/>
            <a:ext cx="0" cy="609600"/>
          </a:xfrm>
          <a:prstGeom prst="line">
            <a:avLst/>
          </a:prstGeom>
          <a:noFill/>
          <a:ln w="9525">
            <a:solidFill>
              <a:schemeClr val="tx1"/>
            </a:solidFill>
            <a:round/>
            <a:headEnd/>
            <a:tailEnd type="triangle" w="med" len="med"/>
          </a:ln>
          <a:effectLst/>
        </p:spPr>
        <p:txBody>
          <a:bodyPr/>
          <a:lstStyle/>
          <a:p>
            <a:endParaRPr lang="en-US"/>
          </a:p>
        </p:txBody>
      </p:sp>
      <p:sp>
        <p:nvSpPr>
          <p:cNvPr id="26" name="Line 24"/>
          <p:cNvSpPr>
            <a:spLocks noChangeShapeType="1"/>
          </p:cNvSpPr>
          <p:nvPr/>
        </p:nvSpPr>
        <p:spPr bwMode="auto">
          <a:xfrm flipH="1">
            <a:off x="5028575" y="2684287"/>
            <a:ext cx="1066800" cy="838200"/>
          </a:xfrm>
          <a:prstGeom prst="line">
            <a:avLst/>
          </a:prstGeom>
          <a:noFill/>
          <a:ln w="9525">
            <a:solidFill>
              <a:schemeClr val="tx1"/>
            </a:solidFill>
            <a:round/>
            <a:headEnd/>
            <a:tailEnd type="triangle" w="med" len="med"/>
          </a:ln>
          <a:effectLst/>
        </p:spPr>
        <p:txBody>
          <a:bodyPr/>
          <a:lstStyle/>
          <a:p>
            <a:endParaRPr lang="en-US"/>
          </a:p>
        </p:txBody>
      </p:sp>
    </p:spTree>
    <p:extLst>
      <p:ext uri="{BB962C8B-B14F-4D97-AF65-F5344CB8AC3E}">
        <p14:creationId xmlns:p14="http://schemas.microsoft.com/office/powerpoint/2010/main" xmlns="" val="42137765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49951" y="739540"/>
            <a:ext cx="10364451" cy="734717"/>
          </a:xfrm>
        </p:spPr>
        <p:style>
          <a:lnRef idx="0">
            <a:schemeClr val="accent6"/>
          </a:lnRef>
          <a:fillRef idx="3">
            <a:schemeClr val="accent6"/>
          </a:fillRef>
          <a:effectRef idx="3">
            <a:schemeClr val="accent6"/>
          </a:effectRef>
          <a:fontRef idx="minor">
            <a:schemeClr val="lt1"/>
          </a:fontRef>
        </p:style>
        <p:txBody>
          <a:bodyPr/>
          <a:lstStyle/>
          <a:p>
            <a:r>
              <a:rPr lang="en-US" sz="4000" b="1" dirty="0"/>
              <a:t>Fixed Position Layout/ Project Shop</a:t>
            </a:r>
          </a:p>
        </p:txBody>
      </p:sp>
      <p:sp>
        <p:nvSpPr>
          <p:cNvPr id="5" name="Rectangle 2"/>
          <p:cNvSpPr txBox="1">
            <a:spLocks noChangeArrowheads="1"/>
          </p:cNvSpPr>
          <p:nvPr/>
        </p:nvSpPr>
        <p:spPr>
          <a:xfrm>
            <a:off x="874059" y="2111188"/>
            <a:ext cx="3899647" cy="4343400"/>
          </a:xfrm>
          <a:prstGeom prst="rect">
            <a:avLst/>
          </a:prstGeom>
        </p:spPr>
        <p:txBody>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a:buFontTx/>
              <a:buNone/>
            </a:pPr>
            <a:r>
              <a:rPr lang="en-US" dirty="0" smtClean="0"/>
              <a:t>KEUNTUNGAN</a:t>
            </a:r>
            <a:endParaRPr lang="id-ID" dirty="0" smtClean="0"/>
          </a:p>
          <a:p>
            <a:pPr>
              <a:buFontTx/>
              <a:buNone/>
            </a:pPr>
            <a:endParaRPr lang="en-US" dirty="0" smtClean="0"/>
          </a:p>
          <a:p>
            <a:pPr>
              <a:buFont typeface="Arial" panose="020B0604020202020204" pitchFamily="34" charset="0"/>
              <a:buNone/>
            </a:pPr>
            <a:r>
              <a:rPr lang="id-ID" dirty="0" smtClean="0"/>
              <a:t>1. </a:t>
            </a:r>
            <a:r>
              <a:rPr lang="en-US" dirty="0" err="1" smtClean="0"/>
              <a:t>Perpindahan</a:t>
            </a:r>
            <a:r>
              <a:rPr lang="en-US" dirty="0" smtClean="0"/>
              <a:t> material </a:t>
            </a:r>
            <a:r>
              <a:rPr lang="en-US" dirty="0" err="1" smtClean="0"/>
              <a:t>bisa</a:t>
            </a:r>
            <a:r>
              <a:rPr lang="en-US" dirty="0" smtClean="0"/>
              <a:t> </a:t>
            </a:r>
            <a:r>
              <a:rPr lang="en-US" dirty="0" err="1" smtClean="0"/>
              <a:t>dikurangi</a:t>
            </a:r>
            <a:endParaRPr lang="en-US" dirty="0" smtClean="0"/>
          </a:p>
          <a:p>
            <a:pPr>
              <a:buFont typeface="Arial" panose="020B0604020202020204" pitchFamily="34" charset="0"/>
              <a:buNone/>
            </a:pPr>
            <a:r>
              <a:rPr lang="id-ID" dirty="0" smtClean="0"/>
              <a:t>2. </a:t>
            </a:r>
            <a:r>
              <a:rPr lang="en-US" dirty="0" err="1" smtClean="0"/>
              <a:t>Kontinuitas</a:t>
            </a:r>
            <a:r>
              <a:rPr lang="en-US" dirty="0" smtClean="0"/>
              <a:t> </a:t>
            </a:r>
            <a:r>
              <a:rPr lang="en-US" dirty="0" err="1" smtClean="0"/>
              <a:t>operasi</a:t>
            </a:r>
            <a:r>
              <a:rPr lang="en-US" dirty="0" smtClean="0"/>
              <a:t> </a:t>
            </a:r>
            <a:r>
              <a:rPr lang="en-US" dirty="0" err="1" smtClean="0"/>
              <a:t>dan</a:t>
            </a:r>
            <a:r>
              <a:rPr lang="en-US" dirty="0" smtClean="0"/>
              <a:t> </a:t>
            </a:r>
            <a:r>
              <a:rPr lang="en-US" dirty="0" err="1" smtClean="0"/>
              <a:t>tanggung</a:t>
            </a:r>
            <a:r>
              <a:rPr lang="en-US" dirty="0" smtClean="0"/>
              <a:t> </a:t>
            </a:r>
            <a:r>
              <a:rPr lang="en-US" dirty="0" err="1" smtClean="0"/>
              <a:t>jawab</a:t>
            </a:r>
            <a:r>
              <a:rPr lang="en-US" dirty="0" smtClean="0"/>
              <a:t> </a:t>
            </a:r>
            <a:r>
              <a:rPr lang="en-US" dirty="0" err="1" smtClean="0"/>
              <a:t>kerja</a:t>
            </a:r>
            <a:r>
              <a:rPr lang="en-US" dirty="0" smtClean="0"/>
              <a:t> </a:t>
            </a:r>
            <a:r>
              <a:rPr lang="en-US" dirty="0" err="1" smtClean="0"/>
              <a:t>bisa</a:t>
            </a:r>
            <a:r>
              <a:rPr lang="en-US" dirty="0" smtClean="0"/>
              <a:t> </a:t>
            </a:r>
            <a:r>
              <a:rPr lang="en-US" dirty="0" err="1" smtClean="0"/>
              <a:t>tercapai</a:t>
            </a:r>
            <a:endParaRPr lang="en-US" dirty="0" smtClean="0"/>
          </a:p>
          <a:p>
            <a:pPr>
              <a:buFont typeface="Arial" panose="020B0604020202020204" pitchFamily="34" charset="0"/>
              <a:buNone/>
            </a:pPr>
            <a:r>
              <a:rPr lang="id-ID" dirty="0" smtClean="0"/>
              <a:t>3. </a:t>
            </a:r>
            <a:r>
              <a:rPr lang="en-US" dirty="0" err="1" smtClean="0"/>
              <a:t>Fleksibilitas</a:t>
            </a:r>
            <a:r>
              <a:rPr lang="en-US" dirty="0" smtClean="0"/>
              <a:t> </a:t>
            </a:r>
            <a:r>
              <a:rPr lang="en-US" dirty="0" err="1" smtClean="0"/>
              <a:t>kerja</a:t>
            </a:r>
            <a:r>
              <a:rPr lang="en-US" dirty="0" smtClean="0"/>
              <a:t> </a:t>
            </a:r>
            <a:r>
              <a:rPr lang="en-US" dirty="0" err="1" smtClean="0"/>
              <a:t>sangat</a:t>
            </a:r>
            <a:r>
              <a:rPr lang="en-US" dirty="0" smtClean="0"/>
              <a:t> </a:t>
            </a:r>
            <a:r>
              <a:rPr lang="en-US" dirty="0" err="1" smtClean="0"/>
              <a:t>tinggi</a:t>
            </a:r>
            <a:endParaRPr lang="en-US" dirty="0"/>
          </a:p>
        </p:txBody>
      </p:sp>
      <p:sp>
        <p:nvSpPr>
          <p:cNvPr id="6" name="Rectangle 4"/>
          <p:cNvSpPr>
            <a:spLocks noChangeArrowheads="1"/>
          </p:cNvSpPr>
          <p:nvPr/>
        </p:nvSpPr>
        <p:spPr bwMode="auto">
          <a:xfrm>
            <a:off x="5849471" y="2111188"/>
            <a:ext cx="5015753" cy="4038600"/>
          </a:xfrm>
          <a:prstGeom prst="rect">
            <a:avLst/>
          </a:prstGeom>
          <a:noFill/>
          <a:ln w="9525">
            <a:noFill/>
            <a:miter lim="800000"/>
            <a:headEnd/>
            <a:tailEnd/>
          </a:ln>
        </p:spPr>
        <p:txBody>
          <a:bodyPr/>
          <a:lstStyle/>
          <a:p>
            <a:pPr marL="342900" indent="-342900">
              <a:spcBef>
                <a:spcPct val="20000"/>
              </a:spcBef>
            </a:pPr>
            <a:r>
              <a:rPr lang="en-US" sz="2400" dirty="0"/>
              <a:t>KEKURANGAN </a:t>
            </a:r>
            <a:endParaRPr lang="id-ID" sz="2400" dirty="0" smtClean="0"/>
          </a:p>
          <a:p>
            <a:pPr marL="342900" indent="-342900">
              <a:spcBef>
                <a:spcPct val="20000"/>
              </a:spcBef>
            </a:pPr>
            <a:endParaRPr lang="en-US" sz="2400" dirty="0"/>
          </a:p>
          <a:p>
            <a:pPr marL="342900" indent="-342900">
              <a:spcBef>
                <a:spcPct val="20000"/>
              </a:spcBef>
            </a:pPr>
            <a:r>
              <a:rPr lang="id-ID" sz="2400" dirty="0" smtClean="0"/>
              <a:t>1. </a:t>
            </a:r>
            <a:r>
              <a:rPr lang="en-US" sz="2400" dirty="0" err="1" smtClean="0"/>
              <a:t>Peningkatan</a:t>
            </a:r>
            <a:r>
              <a:rPr lang="en-US" sz="2400" dirty="0" smtClean="0"/>
              <a:t> </a:t>
            </a:r>
            <a:r>
              <a:rPr lang="en-US" sz="2400" dirty="0" err="1"/>
              <a:t>frekuensi</a:t>
            </a:r>
            <a:r>
              <a:rPr lang="en-US" sz="2400" dirty="0"/>
              <a:t> </a:t>
            </a:r>
            <a:r>
              <a:rPr lang="en-US" sz="2400" dirty="0" err="1"/>
              <a:t>pemindahan</a:t>
            </a:r>
            <a:r>
              <a:rPr lang="en-US" sz="2400" dirty="0"/>
              <a:t> </a:t>
            </a:r>
            <a:r>
              <a:rPr lang="en-US" sz="2400" dirty="0" err="1"/>
              <a:t>bahan</a:t>
            </a:r>
            <a:r>
              <a:rPr lang="en-US" sz="2400" dirty="0"/>
              <a:t> &amp; operator pd </a:t>
            </a:r>
            <a:r>
              <a:rPr lang="en-US" sz="2400" dirty="0" err="1"/>
              <a:t>saat</a:t>
            </a:r>
            <a:r>
              <a:rPr lang="en-US" sz="2400" dirty="0"/>
              <a:t> </a:t>
            </a:r>
            <a:r>
              <a:rPr lang="en-US" sz="2400" dirty="0" err="1"/>
              <a:t>operasi</a:t>
            </a:r>
            <a:r>
              <a:rPr lang="en-US" sz="2400" dirty="0"/>
              <a:t> </a:t>
            </a:r>
            <a:r>
              <a:rPr lang="en-US" sz="2400" dirty="0" err="1"/>
              <a:t>kerja</a:t>
            </a:r>
            <a:r>
              <a:rPr lang="en-US" sz="2400" dirty="0"/>
              <a:t> </a:t>
            </a:r>
            <a:r>
              <a:rPr lang="en-US" sz="2400" dirty="0" err="1"/>
              <a:t>berlangsung</a:t>
            </a:r>
            <a:endParaRPr lang="en-US" sz="2400" dirty="0"/>
          </a:p>
          <a:p>
            <a:pPr marL="342900" indent="-342900">
              <a:spcBef>
                <a:spcPct val="20000"/>
              </a:spcBef>
            </a:pPr>
            <a:r>
              <a:rPr lang="id-ID" sz="2400" dirty="0" smtClean="0"/>
              <a:t>2. </a:t>
            </a:r>
            <a:r>
              <a:rPr lang="en-US" sz="2400" dirty="0" err="1" smtClean="0"/>
              <a:t>Diperlukan</a:t>
            </a:r>
            <a:r>
              <a:rPr lang="en-US" sz="2400" dirty="0" smtClean="0"/>
              <a:t> </a:t>
            </a:r>
            <a:r>
              <a:rPr lang="en-US" sz="2400" dirty="0"/>
              <a:t>operator dg skill </a:t>
            </a:r>
            <a:r>
              <a:rPr lang="en-US" sz="2400" dirty="0" err="1"/>
              <a:t>tinggi</a:t>
            </a:r>
            <a:endParaRPr lang="en-US" sz="2400" dirty="0"/>
          </a:p>
          <a:p>
            <a:pPr marL="342900" indent="-342900">
              <a:spcBef>
                <a:spcPct val="20000"/>
              </a:spcBef>
            </a:pPr>
            <a:r>
              <a:rPr lang="id-ID" sz="2400" dirty="0" smtClean="0"/>
              <a:t>3. </a:t>
            </a:r>
            <a:r>
              <a:rPr lang="en-US" sz="2400" dirty="0" err="1" smtClean="0"/>
              <a:t>Duplikasi</a:t>
            </a:r>
            <a:r>
              <a:rPr lang="en-US" sz="2400" dirty="0" smtClean="0"/>
              <a:t> </a:t>
            </a:r>
            <a:r>
              <a:rPr lang="en-US" sz="2400" dirty="0" err="1"/>
              <a:t>peralatan</a:t>
            </a:r>
            <a:r>
              <a:rPr lang="en-US" sz="2400" dirty="0"/>
              <a:t> </a:t>
            </a:r>
            <a:r>
              <a:rPr lang="en-US" sz="2400" dirty="0" err="1"/>
              <a:t>kerja</a:t>
            </a:r>
            <a:endParaRPr lang="en-US" sz="2400" dirty="0"/>
          </a:p>
          <a:p>
            <a:pPr marL="342900" indent="-342900">
              <a:spcBef>
                <a:spcPct val="20000"/>
              </a:spcBef>
            </a:pPr>
            <a:r>
              <a:rPr lang="id-ID" sz="2400" dirty="0" smtClean="0"/>
              <a:t>4. </a:t>
            </a:r>
            <a:r>
              <a:rPr lang="en-US" sz="2400" dirty="0" err="1" smtClean="0"/>
              <a:t>Perlu</a:t>
            </a:r>
            <a:r>
              <a:rPr lang="en-US" sz="2400" dirty="0" smtClean="0"/>
              <a:t> </a:t>
            </a:r>
            <a:r>
              <a:rPr lang="en-US" sz="2400" dirty="0" err="1"/>
              <a:t>pengawasan</a:t>
            </a:r>
            <a:r>
              <a:rPr lang="en-US" sz="2400" dirty="0"/>
              <a:t> &amp; </a:t>
            </a:r>
            <a:r>
              <a:rPr lang="en-US" sz="2400" dirty="0" err="1"/>
              <a:t>koordinasi</a:t>
            </a:r>
            <a:r>
              <a:rPr lang="en-US" sz="2400" dirty="0"/>
              <a:t> </a:t>
            </a:r>
            <a:r>
              <a:rPr lang="en-US" sz="2400" dirty="0" err="1"/>
              <a:t>kerja</a:t>
            </a:r>
            <a:r>
              <a:rPr lang="en-US" sz="2400" dirty="0"/>
              <a:t> </a:t>
            </a:r>
            <a:r>
              <a:rPr lang="en-US" sz="2400" dirty="0" err="1"/>
              <a:t>yg</a:t>
            </a:r>
            <a:r>
              <a:rPr lang="en-US" sz="2400" dirty="0"/>
              <a:t> </a:t>
            </a:r>
            <a:r>
              <a:rPr lang="en-US" sz="2400" dirty="0" err="1"/>
              <a:t>ketat</a:t>
            </a:r>
            <a:endParaRPr lang="en-US" sz="2400" dirty="0"/>
          </a:p>
          <a:p>
            <a:pPr marL="342900" indent="-342900">
              <a:spcBef>
                <a:spcPct val="20000"/>
              </a:spcBef>
            </a:pPr>
            <a:endParaRPr lang="en-US" sz="2400" dirty="0"/>
          </a:p>
        </p:txBody>
      </p:sp>
    </p:spTree>
    <p:extLst>
      <p:ext uri="{BB962C8B-B14F-4D97-AF65-F5344CB8AC3E}">
        <p14:creationId xmlns:p14="http://schemas.microsoft.com/office/powerpoint/2010/main" xmlns="" val="2178561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838200" y="2133600"/>
            <a:ext cx="762000" cy="3429000"/>
          </a:xfrm>
          <a:prstGeom prst="rect">
            <a:avLst/>
          </a:prstGeom>
          <a:solidFill>
            <a:schemeClr val="accent1"/>
          </a:solidFill>
          <a:ln w="9525">
            <a:solidFill>
              <a:schemeClr val="tx1"/>
            </a:solidFill>
            <a:miter lim="800000"/>
            <a:headEnd/>
            <a:tailEnd/>
          </a:ln>
          <a:effectLst/>
        </p:spPr>
        <p:txBody>
          <a:bodyPr wrap="none" anchor="ctr"/>
          <a:lstStyle/>
          <a:p>
            <a:pPr algn="ctr"/>
            <a:r>
              <a:rPr lang="en-US" dirty="0" err="1"/>
              <a:t>Gudang</a:t>
            </a:r>
            <a:r>
              <a:rPr lang="en-US" dirty="0"/>
              <a:t> </a:t>
            </a:r>
            <a:r>
              <a:rPr lang="en-US" dirty="0" err="1"/>
              <a:t>bahan</a:t>
            </a:r>
            <a:r>
              <a:rPr lang="en-US" dirty="0"/>
              <a:t> </a:t>
            </a:r>
            <a:r>
              <a:rPr lang="en-US" dirty="0" err="1"/>
              <a:t>baku</a:t>
            </a:r>
            <a:endParaRPr lang="en-US" dirty="0"/>
          </a:p>
        </p:txBody>
      </p:sp>
      <p:sp>
        <p:nvSpPr>
          <p:cNvPr id="5" name="Rectangle 5"/>
          <p:cNvSpPr>
            <a:spLocks noChangeArrowheads="1"/>
          </p:cNvSpPr>
          <p:nvPr/>
        </p:nvSpPr>
        <p:spPr bwMode="auto">
          <a:xfrm>
            <a:off x="7467600" y="2133600"/>
            <a:ext cx="762000" cy="3657600"/>
          </a:xfrm>
          <a:prstGeom prst="rect">
            <a:avLst/>
          </a:prstGeom>
          <a:solidFill>
            <a:schemeClr val="accent1"/>
          </a:solidFill>
          <a:ln w="9525">
            <a:solidFill>
              <a:schemeClr val="tx1"/>
            </a:solidFill>
            <a:miter lim="800000"/>
            <a:headEnd/>
            <a:tailEnd/>
          </a:ln>
          <a:effectLst/>
        </p:spPr>
        <p:txBody>
          <a:bodyPr wrap="none" anchor="ctr"/>
          <a:lstStyle/>
          <a:p>
            <a:pPr algn="ctr"/>
            <a:r>
              <a:rPr lang="en-US"/>
              <a:t>Gudang bahan jadi</a:t>
            </a:r>
          </a:p>
        </p:txBody>
      </p:sp>
      <p:sp>
        <p:nvSpPr>
          <p:cNvPr id="6" name="Rectangle 6"/>
          <p:cNvSpPr>
            <a:spLocks noChangeArrowheads="1"/>
          </p:cNvSpPr>
          <p:nvPr/>
        </p:nvSpPr>
        <p:spPr bwMode="auto">
          <a:xfrm>
            <a:off x="2209800" y="22098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m.bubut</a:t>
            </a:r>
          </a:p>
        </p:txBody>
      </p:sp>
      <p:sp>
        <p:nvSpPr>
          <p:cNvPr id="7" name="Rectangle 7"/>
          <p:cNvSpPr>
            <a:spLocks noChangeArrowheads="1"/>
          </p:cNvSpPr>
          <p:nvPr/>
        </p:nvSpPr>
        <p:spPr bwMode="auto">
          <a:xfrm>
            <a:off x="6096000" y="31242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pengecatan</a:t>
            </a:r>
          </a:p>
        </p:txBody>
      </p:sp>
      <p:sp>
        <p:nvSpPr>
          <p:cNvPr id="8" name="Rectangle 8"/>
          <p:cNvSpPr>
            <a:spLocks noChangeArrowheads="1"/>
          </p:cNvSpPr>
          <p:nvPr/>
        </p:nvSpPr>
        <p:spPr bwMode="auto">
          <a:xfrm>
            <a:off x="4876800" y="31242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m.las</a:t>
            </a:r>
          </a:p>
        </p:txBody>
      </p:sp>
      <p:sp>
        <p:nvSpPr>
          <p:cNvPr id="9" name="Rectangle 9"/>
          <p:cNvSpPr>
            <a:spLocks noChangeArrowheads="1"/>
          </p:cNvSpPr>
          <p:nvPr/>
        </p:nvSpPr>
        <p:spPr bwMode="auto">
          <a:xfrm>
            <a:off x="3505200" y="31242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perakitan</a:t>
            </a:r>
          </a:p>
        </p:txBody>
      </p:sp>
      <p:sp>
        <p:nvSpPr>
          <p:cNvPr id="10" name="Rectangle 10"/>
          <p:cNvSpPr>
            <a:spLocks noChangeArrowheads="1"/>
          </p:cNvSpPr>
          <p:nvPr/>
        </p:nvSpPr>
        <p:spPr bwMode="auto">
          <a:xfrm>
            <a:off x="2209800" y="31242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m.perata</a:t>
            </a:r>
          </a:p>
        </p:txBody>
      </p:sp>
      <p:sp>
        <p:nvSpPr>
          <p:cNvPr id="11" name="Rectangle 11"/>
          <p:cNvSpPr>
            <a:spLocks noChangeArrowheads="1"/>
          </p:cNvSpPr>
          <p:nvPr/>
        </p:nvSpPr>
        <p:spPr bwMode="auto">
          <a:xfrm>
            <a:off x="6019800" y="22098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perakitan</a:t>
            </a:r>
          </a:p>
        </p:txBody>
      </p:sp>
      <p:sp>
        <p:nvSpPr>
          <p:cNvPr id="12" name="Rectangle 12"/>
          <p:cNvSpPr>
            <a:spLocks noChangeArrowheads="1"/>
          </p:cNvSpPr>
          <p:nvPr/>
        </p:nvSpPr>
        <p:spPr bwMode="auto">
          <a:xfrm>
            <a:off x="4800600" y="22098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m.gerinda</a:t>
            </a:r>
          </a:p>
        </p:txBody>
      </p:sp>
      <p:sp>
        <p:nvSpPr>
          <p:cNvPr id="13" name="Rectangle 13"/>
          <p:cNvSpPr>
            <a:spLocks noChangeArrowheads="1"/>
          </p:cNvSpPr>
          <p:nvPr/>
        </p:nvSpPr>
        <p:spPr bwMode="auto">
          <a:xfrm>
            <a:off x="3505200" y="22098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 drill</a:t>
            </a:r>
          </a:p>
        </p:txBody>
      </p:sp>
      <p:sp>
        <p:nvSpPr>
          <p:cNvPr id="14" name="Rectangle 17"/>
          <p:cNvSpPr>
            <a:spLocks noChangeArrowheads="1"/>
          </p:cNvSpPr>
          <p:nvPr/>
        </p:nvSpPr>
        <p:spPr bwMode="auto">
          <a:xfrm>
            <a:off x="2209800" y="41910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m.press</a:t>
            </a:r>
          </a:p>
        </p:txBody>
      </p:sp>
      <p:sp>
        <p:nvSpPr>
          <p:cNvPr id="15" name="Rectangle 18"/>
          <p:cNvSpPr>
            <a:spLocks noChangeArrowheads="1"/>
          </p:cNvSpPr>
          <p:nvPr/>
        </p:nvSpPr>
        <p:spPr bwMode="auto">
          <a:xfrm>
            <a:off x="6096000" y="51054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perakitan</a:t>
            </a:r>
          </a:p>
        </p:txBody>
      </p:sp>
      <p:sp>
        <p:nvSpPr>
          <p:cNvPr id="16" name="Rectangle 19"/>
          <p:cNvSpPr>
            <a:spLocks noChangeArrowheads="1"/>
          </p:cNvSpPr>
          <p:nvPr/>
        </p:nvSpPr>
        <p:spPr bwMode="auto">
          <a:xfrm>
            <a:off x="4876800" y="51054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perakitan</a:t>
            </a:r>
          </a:p>
        </p:txBody>
      </p:sp>
      <p:sp>
        <p:nvSpPr>
          <p:cNvPr id="17" name="Rectangle 20"/>
          <p:cNvSpPr>
            <a:spLocks noChangeArrowheads="1"/>
          </p:cNvSpPr>
          <p:nvPr/>
        </p:nvSpPr>
        <p:spPr bwMode="auto">
          <a:xfrm>
            <a:off x="3505200" y="51054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m.drill</a:t>
            </a:r>
          </a:p>
        </p:txBody>
      </p:sp>
      <p:sp>
        <p:nvSpPr>
          <p:cNvPr id="18" name="Rectangle 21"/>
          <p:cNvSpPr>
            <a:spLocks noChangeArrowheads="1"/>
          </p:cNvSpPr>
          <p:nvPr/>
        </p:nvSpPr>
        <p:spPr bwMode="auto">
          <a:xfrm>
            <a:off x="2209800" y="51054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m.gerinda</a:t>
            </a:r>
          </a:p>
        </p:txBody>
      </p:sp>
      <p:sp>
        <p:nvSpPr>
          <p:cNvPr id="19" name="Rectangle 22"/>
          <p:cNvSpPr>
            <a:spLocks noChangeArrowheads="1"/>
          </p:cNvSpPr>
          <p:nvPr/>
        </p:nvSpPr>
        <p:spPr bwMode="auto">
          <a:xfrm>
            <a:off x="6019800" y="41910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m.press</a:t>
            </a:r>
          </a:p>
        </p:txBody>
      </p:sp>
      <p:sp>
        <p:nvSpPr>
          <p:cNvPr id="20" name="Rectangle 23"/>
          <p:cNvSpPr>
            <a:spLocks noChangeArrowheads="1"/>
          </p:cNvSpPr>
          <p:nvPr/>
        </p:nvSpPr>
        <p:spPr bwMode="auto">
          <a:xfrm>
            <a:off x="4800600" y="41910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m.drill</a:t>
            </a:r>
          </a:p>
        </p:txBody>
      </p:sp>
      <p:sp>
        <p:nvSpPr>
          <p:cNvPr id="21" name="Rectangle 24"/>
          <p:cNvSpPr>
            <a:spLocks noChangeArrowheads="1"/>
          </p:cNvSpPr>
          <p:nvPr/>
        </p:nvSpPr>
        <p:spPr bwMode="auto">
          <a:xfrm>
            <a:off x="3505200" y="4191000"/>
            <a:ext cx="91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a:t>m.bubut</a:t>
            </a:r>
          </a:p>
        </p:txBody>
      </p:sp>
      <p:sp>
        <p:nvSpPr>
          <p:cNvPr id="22" name="Freeform 26"/>
          <p:cNvSpPr>
            <a:spLocks/>
          </p:cNvSpPr>
          <p:nvPr/>
        </p:nvSpPr>
        <p:spPr bwMode="auto">
          <a:xfrm>
            <a:off x="3124200" y="2438400"/>
            <a:ext cx="381000" cy="914400"/>
          </a:xfrm>
          <a:custGeom>
            <a:avLst/>
            <a:gdLst/>
            <a:ahLst/>
            <a:cxnLst>
              <a:cxn ang="0">
                <a:pos x="0" y="576"/>
              </a:cxn>
              <a:cxn ang="0">
                <a:pos x="96" y="576"/>
              </a:cxn>
              <a:cxn ang="0">
                <a:pos x="96" y="0"/>
              </a:cxn>
              <a:cxn ang="0">
                <a:pos x="240" y="0"/>
              </a:cxn>
            </a:cxnLst>
            <a:rect l="0" t="0" r="r" b="b"/>
            <a:pathLst>
              <a:path w="240" h="576">
                <a:moveTo>
                  <a:pt x="0" y="576"/>
                </a:moveTo>
                <a:lnTo>
                  <a:pt x="96" y="576"/>
                </a:lnTo>
                <a:lnTo>
                  <a:pt x="96" y="0"/>
                </a:lnTo>
                <a:lnTo>
                  <a:pt x="240" y="0"/>
                </a:lnTo>
              </a:path>
            </a:pathLst>
          </a:custGeom>
          <a:noFill/>
          <a:ln w="9525">
            <a:solidFill>
              <a:schemeClr val="tx1"/>
            </a:solidFill>
            <a:round/>
            <a:headEnd type="none" w="med" len="med"/>
            <a:tailEnd type="triangle" w="med" len="med"/>
          </a:ln>
          <a:effectLst/>
        </p:spPr>
        <p:txBody>
          <a:bodyPr/>
          <a:lstStyle/>
          <a:p>
            <a:endParaRPr lang="en-US"/>
          </a:p>
        </p:txBody>
      </p:sp>
      <p:sp>
        <p:nvSpPr>
          <p:cNvPr id="23" name="Freeform 28"/>
          <p:cNvSpPr>
            <a:spLocks/>
          </p:cNvSpPr>
          <p:nvPr/>
        </p:nvSpPr>
        <p:spPr bwMode="auto">
          <a:xfrm>
            <a:off x="1600200" y="3886200"/>
            <a:ext cx="5029200" cy="228600"/>
          </a:xfrm>
          <a:custGeom>
            <a:avLst/>
            <a:gdLst/>
            <a:ahLst/>
            <a:cxnLst>
              <a:cxn ang="0">
                <a:pos x="0" y="0"/>
              </a:cxn>
              <a:cxn ang="0">
                <a:pos x="2304" y="0"/>
              </a:cxn>
              <a:cxn ang="0">
                <a:pos x="2304" y="192"/>
              </a:cxn>
            </a:cxnLst>
            <a:rect l="0" t="0" r="r" b="b"/>
            <a:pathLst>
              <a:path w="2304" h="192">
                <a:moveTo>
                  <a:pt x="0" y="0"/>
                </a:moveTo>
                <a:lnTo>
                  <a:pt x="2304" y="0"/>
                </a:lnTo>
                <a:lnTo>
                  <a:pt x="2304" y="192"/>
                </a:lnTo>
              </a:path>
            </a:pathLst>
          </a:custGeom>
          <a:noFill/>
          <a:ln w="9525">
            <a:solidFill>
              <a:schemeClr val="tx1"/>
            </a:solidFill>
            <a:round/>
            <a:headEnd type="none" w="med" len="med"/>
            <a:tailEnd type="triangle" w="med" len="med"/>
          </a:ln>
          <a:effectLst/>
        </p:spPr>
        <p:txBody>
          <a:bodyPr/>
          <a:lstStyle/>
          <a:p>
            <a:endParaRPr lang="en-US"/>
          </a:p>
        </p:txBody>
      </p:sp>
      <p:sp>
        <p:nvSpPr>
          <p:cNvPr id="24" name="Line 29"/>
          <p:cNvSpPr>
            <a:spLocks noChangeShapeType="1"/>
          </p:cNvSpPr>
          <p:nvPr/>
        </p:nvSpPr>
        <p:spPr bwMode="auto">
          <a:xfrm>
            <a:off x="1600200" y="2438400"/>
            <a:ext cx="609600" cy="0"/>
          </a:xfrm>
          <a:prstGeom prst="line">
            <a:avLst/>
          </a:prstGeom>
          <a:noFill/>
          <a:ln w="9525">
            <a:solidFill>
              <a:schemeClr val="tx1"/>
            </a:solidFill>
            <a:round/>
            <a:headEnd/>
            <a:tailEnd type="triangle" w="med" len="med"/>
          </a:ln>
          <a:effectLst/>
        </p:spPr>
        <p:txBody>
          <a:bodyPr/>
          <a:lstStyle/>
          <a:p>
            <a:endParaRPr lang="en-US"/>
          </a:p>
        </p:txBody>
      </p:sp>
      <p:sp>
        <p:nvSpPr>
          <p:cNvPr id="25" name="Line 30"/>
          <p:cNvSpPr>
            <a:spLocks noChangeShapeType="1"/>
          </p:cNvSpPr>
          <p:nvPr/>
        </p:nvSpPr>
        <p:spPr bwMode="auto">
          <a:xfrm>
            <a:off x="2667000" y="2667000"/>
            <a:ext cx="0" cy="457200"/>
          </a:xfrm>
          <a:prstGeom prst="line">
            <a:avLst/>
          </a:prstGeom>
          <a:noFill/>
          <a:ln w="9525">
            <a:solidFill>
              <a:schemeClr val="tx1"/>
            </a:solidFill>
            <a:round/>
            <a:headEnd/>
            <a:tailEnd type="triangle" w="med" len="med"/>
          </a:ln>
          <a:effectLst/>
        </p:spPr>
        <p:txBody>
          <a:bodyPr/>
          <a:lstStyle/>
          <a:p>
            <a:endParaRPr lang="en-US"/>
          </a:p>
        </p:txBody>
      </p:sp>
      <p:sp>
        <p:nvSpPr>
          <p:cNvPr id="26" name="Line 31"/>
          <p:cNvSpPr>
            <a:spLocks noChangeShapeType="1"/>
          </p:cNvSpPr>
          <p:nvPr/>
        </p:nvSpPr>
        <p:spPr bwMode="auto">
          <a:xfrm>
            <a:off x="3962400" y="2667000"/>
            <a:ext cx="0" cy="457200"/>
          </a:xfrm>
          <a:prstGeom prst="line">
            <a:avLst/>
          </a:prstGeom>
          <a:noFill/>
          <a:ln w="9525">
            <a:solidFill>
              <a:schemeClr val="tx1"/>
            </a:solidFill>
            <a:round/>
            <a:headEnd/>
            <a:tailEnd type="triangle" w="med" len="med"/>
          </a:ln>
          <a:effectLst/>
        </p:spPr>
        <p:txBody>
          <a:bodyPr/>
          <a:lstStyle/>
          <a:p>
            <a:endParaRPr lang="en-US"/>
          </a:p>
        </p:txBody>
      </p:sp>
      <p:sp>
        <p:nvSpPr>
          <p:cNvPr id="27" name="Line 32"/>
          <p:cNvSpPr>
            <a:spLocks noChangeShapeType="1"/>
          </p:cNvSpPr>
          <p:nvPr/>
        </p:nvSpPr>
        <p:spPr bwMode="auto">
          <a:xfrm>
            <a:off x="4419600" y="2438400"/>
            <a:ext cx="381000" cy="0"/>
          </a:xfrm>
          <a:prstGeom prst="line">
            <a:avLst/>
          </a:prstGeom>
          <a:noFill/>
          <a:ln w="9525">
            <a:solidFill>
              <a:schemeClr val="tx1"/>
            </a:solidFill>
            <a:round/>
            <a:headEnd/>
            <a:tailEnd type="triangle" w="med" len="med"/>
          </a:ln>
          <a:effectLst/>
        </p:spPr>
        <p:txBody>
          <a:bodyPr/>
          <a:lstStyle/>
          <a:p>
            <a:endParaRPr lang="en-US"/>
          </a:p>
        </p:txBody>
      </p:sp>
      <p:sp>
        <p:nvSpPr>
          <p:cNvPr id="28" name="Line 33"/>
          <p:cNvSpPr>
            <a:spLocks noChangeShapeType="1"/>
          </p:cNvSpPr>
          <p:nvPr/>
        </p:nvSpPr>
        <p:spPr bwMode="auto">
          <a:xfrm>
            <a:off x="5334000" y="2667000"/>
            <a:ext cx="0" cy="457200"/>
          </a:xfrm>
          <a:prstGeom prst="line">
            <a:avLst/>
          </a:prstGeom>
          <a:noFill/>
          <a:ln w="9525">
            <a:solidFill>
              <a:schemeClr val="tx1"/>
            </a:solidFill>
            <a:round/>
            <a:headEnd/>
            <a:tailEnd type="triangle" w="med" len="med"/>
          </a:ln>
          <a:effectLst/>
        </p:spPr>
        <p:txBody>
          <a:bodyPr/>
          <a:lstStyle/>
          <a:p>
            <a:endParaRPr lang="en-US"/>
          </a:p>
        </p:txBody>
      </p:sp>
      <p:sp>
        <p:nvSpPr>
          <p:cNvPr id="29" name="Line 34"/>
          <p:cNvSpPr>
            <a:spLocks noChangeShapeType="1"/>
          </p:cNvSpPr>
          <p:nvPr/>
        </p:nvSpPr>
        <p:spPr bwMode="auto">
          <a:xfrm>
            <a:off x="5791200" y="3352800"/>
            <a:ext cx="304800" cy="0"/>
          </a:xfrm>
          <a:prstGeom prst="line">
            <a:avLst/>
          </a:prstGeom>
          <a:noFill/>
          <a:ln w="9525">
            <a:solidFill>
              <a:schemeClr val="tx1"/>
            </a:solidFill>
            <a:round/>
            <a:headEnd/>
            <a:tailEnd type="triangle" w="med" len="med"/>
          </a:ln>
          <a:effectLst/>
        </p:spPr>
        <p:txBody>
          <a:bodyPr/>
          <a:lstStyle/>
          <a:p>
            <a:endParaRPr lang="en-US"/>
          </a:p>
        </p:txBody>
      </p:sp>
      <p:sp>
        <p:nvSpPr>
          <p:cNvPr id="30" name="Line 35"/>
          <p:cNvSpPr>
            <a:spLocks noChangeShapeType="1"/>
          </p:cNvSpPr>
          <p:nvPr/>
        </p:nvSpPr>
        <p:spPr bwMode="auto">
          <a:xfrm flipV="1">
            <a:off x="6477000" y="2743200"/>
            <a:ext cx="0" cy="381000"/>
          </a:xfrm>
          <a:prstGeom prst="line">
            <a:avLst/>
          </a:prstGeom>
          <a:noFill/>
          <a:ln w="9525">
            <a:solidFill>
              <a:schemeClr val="tx1"/>
            </a:solidFill>
            <a:round/>
            <a:headEnd/>
            <a:tailEnd type="triangle" w="med" len="med"/>
          </a:ln>
          <a:effectLst/>
        </p:spPr>
        <p:txBody>
          <a:bodyPr/>
          <a:lstStyle/>
          <a:p>
            <a:endParaRPr lang="en-US"/>
          </a:p>
        </p:txBody>
      </p:sp>
      <p:sp>
        <p:nvSpPr>
          <p:cNvPr id="31" name="Line 36"/>
          <p:cNvSpPr>
            <a:spLocks noChangeShapeType="1"/>
          </p:cNvSpPr>
          <p:nvPr/>
        </p:nvSpPr>
        <p:spPr bwMode="auto">
          <a:xfrm>
            <a:off x="6934200" y="2438400"/>
            <a:ext cx="533400" cy="0"/>
          </a:xfrm>
          <a:prstGeom prst="line">
            <a:avLst/>
          </a:prstGeom>
          <a:noFill/>
          <a:ln w="9525">
            <a:solidFill>
              <a:schemeClr val="tx1"/>
            </a:solidFill>
            <a:round/>
            <a:headEnd/>
            <a:tailEnd type="triangle" w="med" len="med"/>
          </a:ln>
          <a:effectLst/>
        </p:spPr>
        <p:txBody>
          <a:bodyPr/>
          <a:lstStyle/>
          <a:p>
            <a:endParaRPr lang="en-US"/>
          </a:p>
        </p:txBody>
      </p:sp>
      <p:sp>
        <p:nvSpPr>
          <p:cNvPr id="32" name="Line 37"/>
          <p:cNvSpPr>
            <a:spLocks noChangeShapeType="1"/>
          </p:cNvSpPr>
          <p:nvPr/>
        </p:nvSpPr>
        <p:spPr bwMode="auto">
          <a:xfrm>
            <a:off x="1600200" y="4419600"/>
            <a:ext cx="609600" cy="0"/>
          </a:xfrm>
          <a:prstGeom prst="line">
            <a:avLst/>
          </a:prstGeom>
          <a:noFill/>
          <a:ln w="9525">
            <a:solidFill>
              <a:schemeClr val="tx1"/>
            </a:solidFill>
            <a:round/>
            <a:headEnd/>
            <a:tailEnd type="triangle" w="med" len="med"/>
          </a:ln>
          <a:effectLst/>
        </p:spPr>
        <p:txBody>
          <a:bodyPr/>
          <a:lstStyle/>
          <a:p>
            <a:endParaRPr lang="en-US"/>
          </a:p>
        </p:txBody>
      </p:sp>
      <p:sp>
        <p:nvSpPr>
          <p:cNvPr id="33" name="Line 38"/>
          <p:cNvSpPr>
            <a:spLocks noChangeShapeType="1"/>
          </p:cNvSpPr>
          <p:nvPr/>
        </p:nvSpPr>
        <p:spPr bwMode="auto">
          <a:xfrm>
            <a:off x="2667000" y="4648200"/>
            <a:ext cx="0" cy="457200"/>
          </a:xfrm>
          <a:prstGeom prst="line">
            <a:avLst/>
          </a:prstGeom>
          <a:noFill/>
          <a:ln w="9525">
            <a:solidFill>
              <a:schemeClr val="tx1"/>
            </a:solidFill>
            <a:round/>
            <a:headEnd/>
            <a:tailEnd type="triangle" w="med" len="med"/>
          </a:ln>
          <a:effectLst/>
        </p:spPr>
        <p:txBody>
          <a:bodyPr/>
          <a:lstStyle/>
          <a:p>
            <a:endParaRPr lang="en-US"/>
          </a:p>
        </p:txBody>
      </p:sp>
      <p:sp>
        <p:nvSpPr>
          <p:cNvPr id="34" name="Line 39"/>
          <p:cNvSpPr>
            <a:spLocks noChangeShapeType="1"/>
          </p:cNvSpPr>
          <p:nvPr/>
        </p:nvSpPr>
        <p:spPr bwMode="auto">
          <a:xfrm>
            <a:off x="3124200" y="5334000"/>
            <a:ext cx="381000" cy="0"/>
          </a:xfrm>
          <a:prstGeom prst="line">
            <a:avLst/>
          </a:prstGeom>
          <a:noFill/>
          <a:ln w="9525">
            <a:solidFill>
              <a:schemeClr val="tx1"/>
            </a:solidFill>
            <a:round/>
            <a:headEnd/>
            <a:tailEnd type="triangle" w="med" len="med"/>
          </a:ln>
          <a:effectLst/>
        </p:spPr>
        <p:txBody>
          <a:bodyPr/>
          <a:lstStyle/>
          <a:p>
            <a:endParaRPr lang="en-US"/>
          </a:p>
        </p:txBody>
      </p:sp>
      <p:sp>
        <p:nvSpPr>
          <p:cNvPr id="35" name="Line 40"/>
          <p:cNvSpPr>
            <a:spLocks noChangeShapeType="1"/>
          </p:cNvSpPr>
          <p:nvPr/>
        </p:nvSpPr>
        <p:spPr bwMode="auto">
          <a:xfrm flipV="1">
            <a:off x="3962400" y="4724400"/>
            <a:ext cx="0" cy="381000"/>
          </a:xfrm>
          <a:prstGeom prst="line">
            <a:avLst/>
          </a:prstGeom>
          <a:noFill/>
          <a:ln w="9525">
            <a:solidFill>
              <a:schemeClr val="tx1"/>
            </a:solidFill>
            <a:round/>
            <a:headEnd/>
            <a:tailEnd type="triangle" w="med" len="med"/>
          </a:ln>
          <a:effectLst/>
        </p:spPr>
        <p:txBody>
          <a:bodyPr/>
          <a:lstStyle/>
          <a:p>
            <a:endParaRPr lang="en-US"/>
          </a:p>
        </p:txBody>
      </p:sp>
      <p:sp>
        <p:nvSpPr>
          <p:cNvPr id="36" name="Line 41"/>
          <p:cNvSpPr>
            <a:spLocks noChangeShapeType="1"/>
          </p:cNvSpPr>
          <p:nvPr/>
        </p:nvSpPr>
        <p:spPr bwMode="auto">
          <a:xfrm>
            <a:off x="4419600" y="4419600"/>
            <a:ext cx="381000" cy="0"/>
          </a:xfrm>
          <a:prstGeom prst="line">
            <a:avLst/>
          </a:prstGeom>
          <a:noFill/>
          <a:ln w="9525">
            <a:solidFill>
              <a:schemeClr val="tx1"/>
            </a:solidFill>
            <a:round/>
            <a:headEnd/>
            <a:tailEnd type="triangle" w="med" len="med"/>
          </a:ln>
          <a:effectLst/>
        </p:spPr>
        <p:txBody>
          <a:bodyPr/>
          <a:lstStyle/>
          <a:p>
            <a:endParaRPr lang="en-US"/>
          </a:p>
        </p:txBody>
      </p:sp>
      <p:sp>
        <p:nvSpPr>
          <p:cNvPr id="37" name="Line 42"/>
          <p:cNvSpPr>
            <a:spLocks noChangeShapeType="1"/>
          </p:cNvSpPr>
          <p:nvPr/>
        </p:nvSpPr>
        <p:spPr bwMode="auto">
          <a:xfrm>
            <a:off x="5334000" y="4648200"/>
            <a:ext cx="0" cy="457200"/>
          </a:xfrm>
          <a:prstGeom prst="line">
            <a:avLst/>
          </a:prstGeom>
          <a:noFill/>
          <a:ln w="9525">
            <a:solidFill>
              <a:schemeClr val="tx1"/>
            </a:solidFill>
            <a:round/>
            <a:headEnd/>
            <a:tailEnd type="triangle" w="med" len="med"/>
          </a:ln>
          <a:effectLst/>
        </p:spPr>
        <p:txBody>
          <a:bodyPr/>
          <a:lstStyle/>
          <a:p>
            <a:endParaRPr lang="en-US"/>
          </a:p>
        </p:txBody>
      </p:sp>
      <p:sp>
        <p:nvSpPr>
          <p:cNvPr id="38" name="Line 43"/>
          <p:cNvSpPr>
            <a:spLocks noChangeShapeType="1"/>
          </p:cNvSpPr>
          <p:nvPr/>
        </p:nvSpPr>
        <p:spPr bwMode="auto">
          <a:xfrm>
            <a:off x="6629400" y="4648200"/>
            <a:ext cx="0" cy="457200"/>
          </a:xfrm>
          <a:prstGeom prst="line">
            <a:avLst/>
          </a:prstGeom>
          <a:noFill/>
          <a:ln w="9525">
            <a:solidFill>
              <a:schemeClr val="tx1"/>
            </a:solidFill>
            <a:round/>
            <a:headEnd/>
            <a:tailEnd type="triangle" w="med" len="med"/>
          </a:ln>
          <a:effectLst/>
        </p:spPr>
        <p:txBody>
          <a:bodyPr/>
          <a:lstStyle/>
          <a:p>
            <a:endParaRPr lang="en-US"/>
          </a:p>
        </p:txBody>
      </p:sp>
      <p:sp>
        <p:nvSpPr>
          <p:cNvPr id="39" name="Line 44"/>
          <p:cNvSpPr>
            <a:spLocks noChangeShapeType="1"/>
          </p:cNvSpPr>
          <p:nvPr/>
        </p:nvSpPr>
        <p:spPr bwMode="auto">
          <a:xfrm>
            <a:off x="7010400" y="5334000"/>
            <a:ext cx="457200" cy="0"/>
          </a:xfrm>
          <a:prstGeom prst="line">
            <a:avLst/>
          </a:prstGeom>
          <a:noFill/>
          <a:ln w="9525">
            <a:solidFill>
              <a:schemeClr val="tx1"/>
            </a:solidFill>
            <a:round/>
            <a:headEnd/>
            <a:tailEnd type="triangle" w="med" len="med"/>
          </a:ln>
          <a:effectLst/>
        </p:spPr>
        <p:txBody>
          <a:bodyPr/>
          <a:lstStyle/>
          <a:p>
            <a:endParaRPr lang="en-US"/>
          </a:p>
        </p:txBody>
      </p:sp>
      <p:sp>
        <p:nvSpPr>
          <p:cNvPr id="40" name="Freeform 46"/>
          <p:cNvSpPr>
            <a:spLocks/>
          </p:cNvSpPr>
          <p:nvPr/>
        </p:nvSpPr>
        <p:spPr bwMode="auto">
          <a:xfrm>
            <a:off x="5334000" y="5562600"/>
            <a:ext cx="2133600" cy="152400"/>
          </a:xfrm>
          <a:custGeom>
            <a:avLst/>
            <a:gdLst/>
            <a:ahLst/>
            <a:cxnLst>
              <a:cxn ang="0">
                <a:pos x="0" y="0"/>
              </a:cxn>
              <a:cxn ang="0">
                <a:pos x="0" y="144"/>
              </a:cxn>
              <a:cxn ang="0">
                <a:pos x="1344" y="144"/>
              </a:cxn>
            </a:cxnLst>
            <a:rect l="0" t="0" r="r" b="b"/>
            <a:pathLst>
              <a:path w="1344" h="144">
                <a:moveTo>
                  <a:pt x="0" y="0"/>
                </a:moveTo>
                <a:lnTo>
                  <a:pt x="0" y="144"/>
                </a:lnTo>
                <a:lnTo>
                  <a:pt x="1344" y="144"/>
                </a:lnTo>
              </a:path>
            </a:pathLst>
          </a:custGeom>
          <a:noFill/>
          <a:ln w="9525">
            <a:solidFill>
              <a:schemeClr val="tx1"/>
            </a:solidFill>
            <a:round/>
            <a:headEnd type="none" w="med" len="med"/>
            <a:tailEnd type="triangle" w="med" len="med"/>
          </a:ln>
          <a:effectLst/>
        </p:spPr>
        <p:txBody>
          <a:bodyPr/>
          <a:lstStyle/>
          <a:p>
            <a:endParaRPr lang="en-US"/>
          </a:p>
        </p:txBody>
      </p:sp>
      <p:sp>
        <p:nvSpPr>
          <p:cNvPr id="41" name="Freeform 47"/>
          <p:cNvSpPr>
            <a:spLocks/>
          </p:cNvSpPr>
          <p:nvPr/>
        </p:nvSpPr>
        <p:spPr bwMode="auto">
          <a:xfrm>
            <a:off x="3962400" y="3581400"/>
            <a:ext cx="3505200" cy="152400"/>
          </a:xfrm>
          <a:custGeom>
            <a:avLst/>
            <a:gdLst/>
            <a:ahLst/>
            <a:cxnLst>
              <a:cxn ang="0">
                <a:pos x="0" y="0"/>
              </a:cxn>
              <a:cxn ang="0">
                <a:pos x="0" y="96"/>
              </a:cxn>
              <a:cxn ang="0">
                <a:pos x="1344" y="96"/>
              </a:cxn>
            </a:cxnLst>
            <a:rect l="0" t="0" r="r" b="b"/>
            <a:pathLst>
              <a:path w="1344" h="96">
                <a:moveTo>
                  <a:pt x="0" y="0"/>
                </a:moveTo>
                <a:lnTo>
                  <a:pt x="0" y="96"/>
                </a:lnTo>
                <a:lnTo>
                  <a:pt x="1344" y="96"/>
                </a:lnTo>
              </a:path>
            </a:pathLst>
          </a:custGeom>
          <a:noFill/>
          <a:ln w="9525">
            <a:solidFill>
              <a:schemeClr val="tx1"/>
            </a:solidFill>
            <a:round/>
            <a:headEnd type="none" w="med" len="med"/>
            <a:tailEnd type="triangle" w="med" len="med"/>
          </a:ln>
          <a:effectLst/>
        </p:spPr>
        <p:txBody>
          <a:bodyPr/>
          <a:lstStyle/>
          <a:p>
            <a:endParaRPr lang="en-US"/>
          </a:p>
        </p:txBody>
      </p:sp>
      <p:sp>
        <p:nvSpPr>
          <p:cNvPr id="42" name="Title 1"/>
          <p:cNvSpPr>
            <a:spLocks noGrp="1"/>
          </p:cNvSpPr>
          <p:nvPr>
            <p:ph type="title"/>
          </p:nvPr>
        </p:nvSpPr>
        <p:spPr>
          <a:xfrm>
            <a:off x="913775" y="618517"/>
            <a:ext cx="10364451" cy="734717"/>
          </a:xfrm>
        </p:spPr>
        <p:style>
          <a:lnRef idx="0">
            <a:schemeClr val="accent6"/>
          </a:lnRef>
          <a:fillRef idx="3">
            <a:schemeClr val="accent6"/>
          </a:fillRef>
          <a:effectRef idx="3">
            <a:schemeClr val="accent6"/>
          </a:effectRef>
          <a:fontRef idx="minor">
            <a:schemeClr val="lt1"/>
          </a:fontRef>
        </p:style>
        <p:txBody>
          <a:bodyPr/>
          <a:lstStyle/>
          <a:p>
            <a:r>
              <a:rPr lang="id-ID" sz="4000" b="1" dirty="0" smtClean="0"/>
              <a:t>Group Technology Layout</a:t>
            </a:r>
            <a:endParaRPr lang="en-US" sz="4000" b="1" dirty="0"/>
          </a:p>
        </p:txBody>
      </p:sp>
      <p:sp>
        <p:nvSpPr>
          <p:cNvPr id="43" name="Rectangle 42"/>
          <p:cNvSpPr/>
          <p:nvPr/>
        </p:nvSpPr>
        <p:spPr>
          <a:xfrm>
            <a:off x="9408459" y="1852642"/>
            <a:ext cx="2438400" cy="4524315"/>
          </a:xfrm>
          <a:prstGeom prst="rect">
            <a:avLst/>
          </a:prstGeom>
        </p:spPr>
        <p:txBody>
          <a:bodyPr wrap="square">
            <a:spAutoFit/>
          </a:bodyPr>
          <a:lstStyle/>
          <a:p>
            <a:r>
              <a:rPr lang="id-ID" sz="2400" dirty="0"/>
              <a:t>penggabungan </a:t>
            </a:r>
            <a:r>
              <a:rPr lang="en-US" sz="2400" dirty="0" err="1"/>
              <a:t>tata</a:t>
            </a:r>
            <a:r>
              <a:rPr lang="en-US" sz="2400" dirty="0"/>
              <a:t> </a:t>
            </a:r>
            <a:r>
              <a:rPr lang="en-US" sz="2400" dirty="0" err="1"/>
              <a:t>letak</a:t>
            </a:r>
            <a:r>
              <a:rPr lang="en-US" sz="2400" i="1" dirty="0"/>
              <a:t> </a:t>
            </a:r>
            <a:r>
              <a:rPr lang="id-ID" sz="2400" dirty="0"/>
              <a:t>proses dengan </a:t>
            </a:r>
            <a:r>
              <a:rPr lang="en-US" sz="2400" dirty="0" err="1"/>
              <a:t>tata</a:t>
            </a:r>
            <a:r>
              <a:rPr lang="en-US" sz="2400" dirty="0"/>
              <a:t> </a:t>
            </a:r>
            <a:r>
              <a:rPr lang="en-US" sz="2400" dirty="0" err="1"/>
              <a:t>letak</a:t>
            </a:r>
            <a:r>
              <a:rPr lang="en-US" sz="2400" i="1" dirty="0"/>
              <a:t> </a:t>
            </a:r>
            <a:r>
              <a:rPr lang="id-ID" sz="2400" dirty="0"/>
              <a:t>produk dengan cara penyelesaian suatu operasi pada suatu departemen kemudian dilanjutkan dengan proses berikutnya.</a:t>
            </a:r>
            <a:endParaRPr lang="en-US" sz="2400" dirty="0"/>
          </a:p>
        </p:txBody>
      </p:sp>
    </p:spTree>
    <p:extLst>
      <p:ext uri="{BB962C8B-B14F-4D97-AF65-F5344CB8AC3E}">
        <p14:creationId xmlns:p14="http://schemas.microsoft.com/office/powerpoint/2010/main" xmlns="" val="1811134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411941" y="2689412"/>
            <a:ext cx="3913094" cy="4343400"/>
          </a:xfrm>
          <a:prstGeom prst="rect">
            <a:avLst/>
          </a:prstGeom>
        </p:spPr>
        <p:txBody>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a:buFontTx/>
              <a:buNone/>
            </a:pPr>
            <a:r>
              <a:rPr lang="en-US" smtClean="0"/>
              <a:t>KEUNTUNGAN</a:t>
            </a:r>
            <a:endParaRPr lang="id-ID" smtClean="0"/>
          </a:p>
          <a:p>
            <a:pPr>
              <a:buFontTx/>
              <a:buNone/>
            </a:pPr>
            <a:endParaRPr lang="en-US" smtClean="0"/>
          </a:p>
          <a:p>
            <a:pPr>
              <a:buFont typeface="Arial" panose="020B0604020202020204" pitchFamily="34" charset="0"/>
              <a:buNone/>
            </a:pPr>
            <a:r>
              <a:rPr lang="id-ID" smtClean="0"/>
              <a:t>1. </a:t>
            </a:r>
            <a:r>
              <a:rPr lang="en-US" smtClean="0"/>
              <a:t>Pendayagunaan mesin secara maksimal</a:t>
            </a:r>
          </a:p>
          <a:p>
            <a:pPr>
              <a:buFont typeface="Arial" panose="020B0604020202020204" pitchFamily="34" charset="0"/>
              <a:buNone/>
            </a:pPr>
            <a:r>
              <a:rPr lang="id-ID" smtClean="0"/>
              <a:t>2. </a:t>
            </a:r>
            <a:r>
              <a:rPr lang="en-US" smtClean="0"/>
              <a:t>Lintasan aliran kerja lebih lancar</a:t>
            </a:r>
          </a:p>
          <a:p>
            <a:endParaRPr lang="en-US" dirty="0"/>
          </a:p>
        </p:txBody>
      </p:sp>
      <p:sp>
        <p:nvSpPr>
          <p:cNvPr id="5" name="Rectangle 2"/>
          <p:cNvSpPr>
            <a:spLocks noChangeArrowheads="1"/>
          </p:cNvSpPr>
          <p:nvPr/>
        </p:nvSpPr>
        <p:spPr bwMode="auto">
          <a:xfrm>
            <a:off x="5916705" y="2689412"/>
            <a:ext cx="5082989" cy="4038600"/>
          </a:xfrm>
          <a:prstGeom prst="rect">
            <a:avLst/>
          </a:prstGeom>
          <a:noFill/>
          <a:ln w="9525">
            <a:noFill/>
            <a:miter lim="800000"/>
            <a:headEnd/>
            <a:tailEnd/>
          </a:ln>
        </p:spPr>
        <p:txBody>
          <a:bodyPr/>
          <a:lstStyle/>
          <a:p>
            <a:pPr marL="342900" indent="-342900">
              <a:spcBef>
                <a:spcPct val="20000"/>
              </a:spcBef>
            </a:pPr>
            <a:r>
              <a:rPr lang="en-US" sz="2400" dirty="0"/>
              <a:t>KEKURANGAN </a:t>
            </a:r>
            <a:endParaRPr lang="id-ID" sz="2400" dirty="0" smtClean="0"/>
          </a:p>
          <a:p>
            <a:pPr marL="342900" indent="-342900">
              <a:spcBef>
                <a:spcPct val="20000"/>
              </a:spcBef>
            </a:pPr>
            <a:endParaRPr lang="en-US" sz="2400" dirty="0"/>
          </a:p>
          <a:p>
            <a:pPr marL="342900" indent="-342900">
              <a:spcBef>
                <a:spcPct val="20000"/>
              </a:spcBef>
            </a:pPr>
            <a:r>
              <a:rPr lang="id-ID" sz="2400" dirty="0" smtClean="0"/>
              <a:t>1. </a:t>
            </a:r>
            <a:r>
              <a:rPr lang="en-US" sz="2400" dirty="0" err="1" smtClean="0"/>
              <a:t>Diperlukan</a:t>
            </a:r>
            <a:r>
              <a:rPr lang="en-US" sz="2400" dirty="0" smtClean="0"/>
              <a:t> </a:t>
            </a:r>
            <a:r>
              <a:rPr lang="en-US" sz="2400" dirty="0" err="1"/>
              <a:t>tenaga</a:t>
            </a:r>
            <a:r>
              <a:rPr lang="en-US" sz="2400" dirty="0"/>
              <a:t> </a:t>
            </a:r>
            <a:r>
              <a:rPr lang="en-US" sz="2400" dirty="0" err="1"/>
              <a:t>kerja</a:t>
            </a:r>
            <a:r>
              <a:rPr lang="en-US" sz="2400" dirty="0"/>
              <a:t> </a:t>
            </a:r>
            <a:r>
              <a:rPr lang="en-US" sz="2400" dirty="0" err="1"/>
              <a:t>yg</a:t>
            </a:r>
            <a:r>
              <a:rPr lang="en-US" sz="2400" dirty="0"/>
              <a:t> </a:t>
            </a:r>
            <a:r>
              <a:rPr lang="en-US" sz="2400" dirty="0" err="1"/>
              <a:t>berketrampilan</a:t>
            </a:r>
            <a:r>
              <a:rPr lang="en-US" sz="2400" dirty="0"/>
              <a:t> </a:t>
            </a:r>
            <a:r>
              <a:rPr lang="en-US" sz="2400" dirty="0" err="1"/>
              <a:t>tinggi</a:t>
            </a:r>
            <a:endParaRPr lang="en-US" sz="2400" dirty="0"/>
          </a:p>
          <a:p>
            <a:pPr marL="342900" indent="-342900">
              <a:spcBef>
                <a:spcPct val="20000"/>
              </a:spcBef>
            </a:pPr>
            <a:r>
              <a:rPr lang="id-ID" sz="2400" dirty="0" smtClean="0"/>
              <a:t>2. </a:t>
            </a:r>
            <a:r>
              <a:rPr lang="en-US" sz="2400" dirty="0" err="1" smtClean="0"/>
              <a:t>Kelancaran</a:t>
            </a:r>
            <a:r>
              <a:rPr lang="en-US" sz="2400" dirty="0" smtClean="0"/>
              <a:t> </a:t>
            </a:r>
            <a:r>
              <a:rPr lang="en-US" sz="2400" dirty="0" err="1"/>
              <a:t>kerja</a:t>
            </a:r>
            <a:r>
              <a:rPr lang="en-US" sz="2400" dirty="0"/>
              <a:t> </a:t>
            </a:r>
            <a:r>
              <a:rPr lang="en-US" sz="2400" dirty="0" err="1"/>
              <a:t>sangat</a:t>
            </a:r>
            <a:r>
              <a:rPr lang="en-US" sz="2400" dirty="0"/>
              <a:t> </a:t>
            </a:r>
            <a:r>
              <a:rPr lang="en-US" sz="2400" dirty="0" err="1"/>
              <a:t>tergantung</a:t>
            </a:r>
            <a:r>
              <a:rPr lang="en-US" sz="2400" dirty="0"/>
              <a:t> pd </a:t>
            </a:r>
            <a:r>
              <a:rPr lang="en-US" sz="2400" dirty="0" err="1"/>
              <a:t>kegiatan</a:t>
            </a:r>
            <a:r>
              <a:rPr lang="en-US" sz="2400" dirty="0"/>
              <a:t> </a:t>
            </a:r>
            <a:r>
              <a:rPr lang="en-US" sz="2400" dirty="0" err="1"/>
              <a:t>pengendalian</a:t>
            </a:r>
            <a:r>
              <a:rPr lang="en-US" sz="2400" dirty="0"/>
              <a:t> </a:t>
            </a:r>
            <a:r>
              <a:rPr lang="en-US" sz="2400" dirty="0" err="1"/>
              <a:t>produksi</a:t>
            </a:r>
            <a:endParaRPr lang="en-US" sz="2400" dirty="0"/>
          </a:p>
          <a:p>
            <a:pPr marL="342900" indent="-342900">
              <a:spcBef>
                <a:spcPct val="20000"/>
              </a:spcBef>
            </a:pPr>
            <a:r>
              <a:rPr lang="id-ID" sz="2400" dirty="0" smtClean="0"/>
              <a:t>3. </a:t>
            </a:r>
            <a:r>
              <a:rPr lang="en-US" sz="2400" dirty="0" err="1" smtClean="0"/>
              <a:t>Jika</a:t>
            </a:r>
            <a:r>
              <a:rPr lang="en-US" sz="2400" dirty="0" smtClean="0"/>
              <a:t> </a:t>
            </a:r>
            <a:r>
              <a:rPr lang="en-US" sz="2400" dirty="0" err="1"/>
              <a:t>keseimbangan</a:t>
            </a:r>
            <a:r>
              <a:rPr lang="en-US" sz="2400" dirty="0"/>
              <a:t> </a:t>
            </a:r>
            <a:r>
              <a:rPr lang="en-US" sz="2400" dirty="0" err="1"/>
              <a:t>aliran</a:t>
            </a:r>
            <a:r>
              <a:rPr lang="en-US" sz="2400" dirty="0"/>
              <a:t> </a:t>
            </a:r>
            <a:r>
              <a:rPr lang="en-US" sz="2400" dirty="0" err="1"/>
              <a:t>setiap</a:t>
            </a:r>
            <a:r>
              <a:rPr lang="en-US" sz="2400" dirty="0"/>
              <a:t> </a:t>
            </a:r>
            <a:r>
              <a:rPr lang="en-US" sz="2400" dirty="0" err="1"/>
              <a:t>sel</a:t>
            </a:r>
            <a:r>
              <a:rPr lang="en-US" sz="2400" dirty="0"/>
              <a:t> </a:t>
            </a:r>
            <a:r>
              <a:rPr lang="en-US" sz="2400" dirty="0" err="1"/>
              <a:t>sulit</a:t>
            </a:r>
            <a:r>
              <a:rPr lang="en-US" sz="2400" dirty="0"/>
              <a:t> </a:t>
            </a:r>
            <a:r>
              <a:rPr lang="en-US" sz="2400" dirty="0" err="1"/>
              <a:t>dicapai</a:t>
            </a:r>
            <a:r>
              <a:rPr lang="en-US" sz="2400" dirty="0"/>
              <a:t> </a:t>
            </a:r>
            <a:r>
              <a:rPr lang="en-US" sz="2400" dirty="0" err="1"/>
              <a:t>maka</a:t>
            </a:r>
            <a:r>
              <a:rPr lang="en-US" sz="2400" dirty="0"/>
              <a:t> </a:t>
            </a:r>
            <a:r>
              <a:rPr lang="en-US" sz="2400" dirty="0" err="1"/>
              <a:t>perlu</a:t>
            </a:r>
            <a:r>
              <a:rPr lang="en-US" sz="2400" dirty="0"/>
              <a:t> </a:t>
            </a:r>
            <a:r>
              <a:rPr lang="en-US" sz="2400" dirty="0" err="1"/>
              <a:t>adanya</a:t>
            </a:r>
            <a:r>
              <a:rPr lang="en-US" sz="2400" dirty="0"/>
              <a:t> “buffers &amp; WIP storage”</a:t>
            </a:r>
          </a:p>
          <a:p>
            <a:pPr marL="342900" indent="-342900">
              <a:spcBef>
                <a:spcPct val="20000"/>
              </a:spcBef>
            </a:pPr>
            <a:endParaRPr lang="en-US" sz="2400" dirty="0"/>
          </a:p>
        </p:txBody>
      </p:sp>
      <p:sp>
        <p:nvSpPr>
          <p:cNvPr id="6" name="Title 1"/>
          <p:cNvSpPr>
            <a:spLocks noGrp="1"/>
          </p:cNvSpPr>
          <p:nvPr>
            <p:ph type="title"/>
          </p:nvPr>
        </p:nvSpPr>
        <p:spPr>
          <a:xfrm>
            <a:off x="940669" y="1102611"/>
            <a:ext cx="10364451" cy="734717"/>
          </a:xfrm>
        </p:spPr>
        <p:style>
          <a:lnRef idx="0">
            <a:schemeClr val="accent6"/>
          </a:lnRef>
          <a:fillRef idx="3">
            <a:schemeClr val="accent6"/>
          </a:fillRef>
          <a:effectRef idx="3">
            <a:schemeClr val="accent6"/>
          </a:effectRef>
          <a:fontRef idx="minor">
            <a:schemeClr val="lt1"/>
          </a:fontRef>
        </p:style>
        <p:txBody>
          <a:bodyPr/>
          <a:lstStyle/>
          <a:p>
            <a:r>
              <a:rPr lang="id-ID" sz="4000" b="1" dirty="0" smtClean="0"/>
              <a:t>Group Technology Layout</a:t>
            </a:r>
            <a:endParaRPr lang="en-US" sz="4000" b="1" dirty="0"/>
          </a:p>
        </p:txBody>
      </p:sp>
    </p:spTree>
    <p:extLst>
      <p:ext uri="{BB962C8B-B14F-4D97-AF65-F5344CB8AC3E}">
        <p14:creationId xmlns:p14="http://schemas.microsoft.com/office/powerpoint/2010/main" xmlns="" val="1373100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68530" y="509287"/>
            <a:ext cx="8286776" cy="1200329"/>
          </a:xfrm>
          <a:prstGeom prst="rect">
            <a:avLst/>
          </a:prstGeom>
        </p:spPr>
        <p:txBody>
          <a:bodyPr wrap="square">
            <a:spAutoFit/>
          </a:bodyPr>
          <a:lstStyle/>
          <a:p>
            <a:pPr algn="ctr"/>
            <a:r>
              <a:rPr lang="id-ID" sz="3600" b="1" dirty="0">
                <a:solidFill>
                  <a:schemeClr val="accent5"/>
                </a:solidFill>
                <a:latin typeface="Myriad Pro Light SemiExt" panose="020B0405030403020204" pitchFamily="34" charset="0"/>
              </a:rPr>
              <a:t>Langkah-langkah Dalam Perencanaan Tata Letak Fasilitas/Pabrik </a:t>
            </a:r>
            <a:r>
              <a:rPr lang="id-ID" b="1" dirty="0">
                <a:solidFill>
                  <a:schemeClr val="accent5"/>
                </a:solidFill>
                <a:latin typeface="Myriad Pro Light SemiExt" panose="020B0405030403020204" pitchFamily="34" charset="0"/>
              </a:rPr>
              <a:t>(1)</a:t>
            </a:r>
          </a:p>
        </p:txBody>
      </p:sp>
      <p:sp>
        <p:nvSpPr>
          <p:cNvPr id="5" name="Rectangle 4"/>
          <p:cNvSpPr/>
          <p:nvPr/>
        </p:nvSpPr>
        <p:spPr>
          <a:xfrm>
            <a:off x="712949" y="1709616"/>
            <a:ext cx="10555685" cy="1015663"/>
          </a:xfrm>
          <a:prstGeom prst="rect">
            <a:avLst/>
          </a:prstGeom>
        </p:spPr>
        <p:txBody>
          <a:bodyPr wrap="square">
            <a:spAutoFit/>
          </a:bodyPr>
          <a:lstStyle/>
          <a:p>
            <a:pPr marL="457200" indent="-457200">
              <a:buFont typeface="+mj-lt"/>
              <a:buAutoNum type="arabicPeriod"/>
            </a:pPr>
            <a:r>
              <a:rPr lang="id-ID" sz="2000" b="1" dirty="0">
                <a:solidFill>
                  <a:schemeClr val="accent5"/>
                </a:solidFill>
              </a:rPr>
              <a:t>Analisa Produk</a:t>
            </a:r>
          </a:p>
          <a:p>
            <a:pPr marL="457200" indent="-457200" algn="just"/>
            <a:r>
              <a:rPr lang="id-ID" sz="2000" dirty="0"/>
              <a:t>	</a:t>
            </a:r>
            <a:r>
              <a:rPr lang="id-ID" sz="2000" i="1" dirty="0">
                <a:latin typeface="Comic Sans MS" pitchFamily="66" charset="0"/>
              </a:rPr>
              <a:t>Menganalisa macam dan jumlah produk yg harus dibuat dengan menggunakan pertimbangan kelayakan teknis dan ekonomis</a:t>
            </a:r>
            <a:r>
              <a:rPr lang="id-ID" sz="2000" dirty="0" smtClean="0"/>
              <a:t>.</a:t>
            </a:r>
            <a:r>
              <a:rPr lang="en-US" sz="2000" dirty="0" smtClean="0"/>
              <a:t> (BOM)	</a:t>
            </a:r>
            <a:endParaRPr lang="id-ID" sz="2000" dirty="0"/>
          </a:p>
        </p:txBody>
      </p:sp>
      <p:sp>
        <p:nvSpPr>
          <p:cNvPr id="6" name="Rectangle 5"/>
          <p:cNvSpPr/>
          <p:nvPr/>
        </p:nvSpPr>
        <p:spPr>
          <a:xfrm>
            <a:off x="712947" y="2725279"/>
            <a:ext cx="10555685" cy="1015663"/>
          </a:xfrm>
          <a:prstGeom prst="rect">
            <a:avLst/>
          </a:prstGeom>
        </p:spPr>
        <p:txBody>
          <a:bodyPr wrap="square">
            <a:spAutoFit/>
          </a:bodyPr>
          <a:lstStyle/>
          <a:p>
            <a:pPr marL="342900" indent="-342900">
              <a:buFont typeface="+mj-lt"/>
              <a:buAutoNum type="arabicPeriod" startAt="2"/>
            </a:pPr>
            <a:r>
              <a:rPr lang="id-ID" sz="2000" b="1" dirty="0">
                <a:solidFill>
                  <a:schemeClr val="accent5"/>
                </a:solidFill>
              </a:rPr>
              <a:t>Analisa Proses</a:t>
            </a:r>
          </a:p>
          <a:p>
            <a:pPr marL="342900" indent="-342900" algn="just"/>
            <a:r>
              <a:rPr lang="id-ID" sz="2000" dirty="0"/>
              <a:t>	</a:t>
            </a:r>
            <a:r>
              <a:rPr lang="id-ID" sz="2000" i="1" dirty="0">
                <a:latin typeface="Comic Sans MS" pitchFamily="66" charset="0"/>
              </a:rPr>
              <a:t>Menganalisa macam dan urutan proses pengerjaan produksi yg telah ditetapkan utk dibuat</a:t>
            </a:r>
            <a:r>
              <a:rPr lang="id-ID" sz="2000" dirty="0" smtClean="0"/>
              <a:t>.</a:t>
            </a:r>
            <a:r>
              <a:rPr lang="en-US" sz="2000" dirty="0" smtClean="0"/>
              <a:t> </a:t>
            </a:r>
            <a:r>
              <a:rPr lang="en-US" sz="2000" dirty="0" smtClean="0"/>
              <a:t>(OPC &amp; ARC)</a:t>
            </a:r>
            <a:endParaRPr lang="id-ID" sz="2000" dirty="0"/>
          </a:p>
        </p:txBody>
      </p:sp>
      <p:sp>
        <p:nvSpPr>
          <p:cNvPr id="7" name="Rectangle 6"/>
          <p:cNvSpPr/>
          <p:nvPr/>
        </p:nvSpPr>
        <p:spPr>
          <a:xfrm>
            <a:off x="712947" y="3740942"/>
            <a:ext cx="10555685" cy="1631216"/>
          </a:xfrm>
          <a:prstGeom prst="rect">
            <a:avLst/>
          </a:prstGeom>
        </p:spPr>
        <p:txBody>
          <a:bodyPr wrap="square">
            <a:spAutoFit/>
          </a:bodyPr>
          <a:lstStyle/>
          <a:p>
            <a:pPr marL="342900" indent="-342900" algn="just">
              <a:buFont typeface="+mj-lt"/>
              <a:buAutoNum type="arabicPeriod" startAt="3"/>
            </a:pPr>
            <a:r>
              <a:rPr lang="id-ID" sz="2000" b="1" dirty="0">
                <a:solidFill>
                  <a:schemeClr val="accent5"/>
                </a:solidFill>
              </a:rPr>
              <a:t>Sigi dan Analisa Pasar</a:t>
            </a:r>
          </a:p>
          <a:p>
            <a:pPr marL="342900" indent="-342900" algn="just"/>
            <a:r>
              <a:rPr lang="id-ID" sz="2000" dirty="0"/>
              <a:t>	</a:t>
            </a:r>
            <a:r>
              <a:rPr lang="id-ID" sz="2000" i="1" dirty="0">
                <a:latin typeface="Comic Sans MS" pitchFamily="66" charset="0"/>
              </a:rPr>
              <a:t>Mengidentifikasi macam dan jumlah produk yg dibutuhkan </a:t>
            </a:r>
            <a:r>
              <a:rPr lang="nb-NO" sz="2000" i="1" dirty="0">
                <a:latin typeface="Comic Sans MS" pitchFamily="66" charset="0"/>
              </a:rPr>
              <a:t>oleh konsumen. Informasi ini digunakan utk menentukan kapasitas produksi yg</a:t>
            </a:r>
            <a:r>
              <a:rPr lang="id-ID" sz="2000" i="1" dirty="0">
                <a:latin typeface="Comic Sans MS" pitchFamily="66" charset="0"/>
              </a:rPr>
              <a:t> berikutnya dapat memberi keputusan tentang banyaknya mesin dan fasilitas produksi yg diperlukan</a:t>
            </a:r>
            <a:r>
              <a:rPr lang="id-ID" sz="2000" dirty="0" smtClean="0"/>
              <a:t>.</a:t>
            </a:r>
            <a:r>
              <a:rPr lang="en-US" sz="2000" dirty="0" smtClean="0"/>
              <a:t> (</a:t>
            </a:r>
            <a:r>
              <a:rPr lang="en-US" sz="2000" dirty="0" err="1" smtClean="0"/>
              <a:t>Peramalan</a:t>
            </a:r>
            <a:r>
              <a:rPr lang="en-US" sz="2000" dirty="0" smtClean="0"/>
              <a:t> order/</a:t>
            </a:r>
            <a:r>
              <a:rPr lang="en-US" sz="2000" dirty="0" err="1" smtClean="0"/>
              <a:t>kapasitas</a:t>
            </a:r>
            <a:r>
              <a:rPr lang="en-US" sz="2000" dirty="0" smtClean="0"/>
              <a:t> </a:t>
            </a:r>
            <a:r>
              <a:rPr lang="en-US" sz="2000" dirty="0" err="1" smtClean="0"/>
              <a:t>perusahaan</a:t>
            </a:r>
            <a:r>
              <a:rPr lang="en-US" sz="2000" dirty="0" smtClean="0"/>
              <a:t> </a:t>
            </a:r>
            <a:r>
              <a:rPr lang="en-US" sz="2000" dirty="0" err="1" smtClean="0"/>
              <a:t>masing-masing</a:t>
            </a:r>
            <a:r>
              <a:rPr lang="en-US" sz="2000" dirty="0" smtClean="0"/>
              <a:t>)</a:t>
            </a:r>
            <a:endParaRPr lang="id-ID" sz="2000" dirty="0"/>
          </a:p>
        </p:txBody>
      </p:sp>
      <p:sp>
        <p:nvSpPr>
          <p:cNvPr id="9" name="Rectangle 8"/>
          <p:cNvSpPr/>
          <p:nvPr/>
        </p:nvSpPr>
        <p:spPr>
          <a:xfrm>
            <a:off x="538138" y="5230576"/>
            <a:ext cx="11470082" cy="1631216"/>
          </a:xfrm>
          <a:prstGeom prst="rect">
            <a:avLst/>
          </a:prstGeom>
        </p:spPr>
        <p:txBody>
          <a:bodyPr wrap="square">
            <a:spAutoFit/>
          </a:bodyPr>
          <a:lstStyle/>
          <a:p>
            <a:pPr marL="457200" indent="-457200" algn="just">
              <a:buFont typeface="+mj-lt"/>
              <a:buAutoNum type="arabicPeriod" startAt="4"/>
            </a:pPr>
            <a:r>
              <a:rPr lang="id-ID" sz="2000" b="1" dirty="0">
                <a:solidFill>
                  <a:schemeClr val="accent5"/>
                </a:solidFill>
              </a:rPr>
              <a:t>Analisa Macam dan Jumlah Mesin/Equipment dan Luas Area yg Dibutuhkan</a:t>
            </a:r>
          </a:p>
          <a:p>
            <a:pPr marL="457200" indent="-457200" algn="just"/>
            <a:r>
              <a:rPr lang="id-ID" sz="2000" dirty="0"/>
              <a:t>	</a:t>
            </a:r>
            <a:r>
              <a:rPr lang="id-ID" sz="2000" i="1" dirty="0">
                <a:latin typeface="Comic Sans MS" pitchFamily="66" charset="0"/>
              </a:rPr>
              <a:t>Dengan memperhatikan volume produk yg akan dibuat, waktu standard, jam kerja dan efisensi mesin maka jumlah mesin dan fasilitas yg diperlukan (juga operator) dapat dihitung. Utk selanjutnya luas area, stasiun kerja, kebutuhan area, jalan lintasan dapat di tentukan agar proses berlangsung dengan </a:t>
            </a:r>
            <a:r>
              <a:rPr lang="id-ID" sz="2000" i="1" dirty="0" smtClean="0">
                <a:latin typeface="Comic Sans MS" pitchFamily="66" charset="0"/>
              </a:rPr>
              <a:t>lancar</a:t>
            </a:r>
            <a:r>
              <a:rPr lang="en-US" sz="2000" i="1" dirty="0" smtClean="0">
                <a:latin typeface="Comic Sans MS" pitchFamily="66" charset="0"/>
              </a:rPr>
              <a:t> (MPOC)</a:t>
            </a:r>
            <a:endParaRPr lang="id-ID" sz="2000" i="1" dirty="0">
              <a:latin typeface="Comic Sans MS" pitchFamily="66" charset="0"/>
            </a:endParaRPr>
          </a:p>
        </p:txBody>
      </p:sp>
    </p:spTree>
    <p:extLst>
      <p:ext uri="{BB962C8B-B14F-4D97-AF65-F5344CB8AC3E}">
        <p14:creationId xmlns:p14="http://schemas.microsoft.com/office/powerpoint/2010/main" xmlns="" val="4455258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60612" y="2000240"/>
            <a:ext cx="10219764" cy="3170099"/>
          </a:xfrm>
          <a:prstGeom prst="rect">
            <a:avLst/>
          </a:prstGeom>
        </p:spPr>
        <p:txBody>
          <a:bodyPr wrap="square">
            <a:spAutoFit/>
          </a:bodyPr>
          <a:lstStyle/>
          <a:p>
            <a:r>
              <a:rPr lang="id-ID" sz="2000" b="1" dirty="0" smtClean="0">
                <a:solidFill>
                  <a:schemeClr val="accent5"/>
                </a:solidFill>
              </a:rPr>
              <a:t>5. Pengembangan </a:t>
            </a:r>
            <a:r>
              <a:rPr lang="id-ID" sz="2000" b="1" dirty="0">
                <a:solidFill>
                  <a:schemeClr val="accent5"/>
                </a:solidFill>
              </a:rPr>
              <a:t>Alternatif Tata Letak</a:t>
            </a:r>
          </a:p>
          <a:p>
            <a:pPr marL="457200" indent="-457200" algn="just"/>
            <a:r>
              <a:rPr lang="id-ID" sz="2000" dirty="0"/>
              <a:t>	</a:t>
            </a:r>
            <a:r>
              <a:rPr lang="id-ID" sz="2000" i="1" dirty="0">
                <a:latin typeface="Comic Sans MS" pitchFamily="66" charset="0"/>
              </a:rPr>
              <a:t>Sebelum menentukan tata letak terbaik yg harus dipilih, terlebih dahulu dilakukan pengembangan alternatif dengan mempertimbangkan :</a:t>
            </a:r>
          </a:p>
          <a:p>
            <a:pPr marL="811213" indent="-368300" algn="just">
              <a:buFont typeface="Wingdings" pitchFamily="2" charset="2"/>
              <a:buChar char="Ø"/>
            </a:pPr>
            <a:r>
              <a:rPr lang="id-ID" sz="2000" i="1" dirty="0">
                <a:latin typeface="Comic Sans MS" pitchFamily="66" charset="0"/>
              </a:rPr>
              <a:t>Analisa ekonomi yg didasarkan macam tipe layout yg dipilih</a:t>
            </a:r>
          </a:p>
          <a:p>
            <a:pPr marL="811213" indent="-368300" algn="just">
              <a:buFont typeface="Wingdings" pitchFamily="2" charset="2"/>
              <a:buChar char="Ø"/>
            </a:pPr>
            <a:r>
              <a:rPr lang="id-ID" sz="2000" i="1" dirty="0">
                <a:latin typeface="Comic Sans MS" pitchFamily="66" charset="0"/>
              </a:rPr>
              <a:t>Perencanaan pola aliran material yg hrs berpindah dari satu proses ke proses berikutnya</a:t>
            </a:r>
          </a:p>
          <a:p>
            <a:pPr marL="811213" indent="-368300" algn="just">
              <a:buFont typeface="Wingdings" pitchFamily="2" charset="2"/>
              <a:buChar char="Ø"/>
            </a:pPr>
            <a:r>
              <a:rPr lang="id-ID" sz="2000" i="1" dirty="0">
                <a:latin typeface="Comic Sans MS" pitchFamily="66" charset="0"/>
              </a:rPr>
              <a:t>Pertimbangan yg terkait dengan luas area, kolom bangunan, struktur organisasi dll</a:t>
            </a:r>
          </a:p>
          <a:p>
            <a:pPr marL="811213" indent="-368300" algn="just">
              <a:buFont typeface="Wingdings" pitchFamily="2" charset="2"/>
              <a:buChar char="Ø"/>
            </a:pPr>
            <a:r>
              <a:rPr lang="id-ID" sz="2000" i="1" dirty="0">
                <a:latin typeface="Comic Sans MS" pitchFamily="66" charset="0"/>
              </a:rPr>
              <a:t>Analisa aliran material dengan memperhatikan volume, frekwensi dan jarak perpindahan material shg diperoleh total biaya yg paling minimum.</a:t>
            </a:r>
          </a:p>
        </p:txBody>
      </p:sp>
      <p:sp>
        <p:nvSpPr>
          <p:cNvPr id="4" name="Rectangle 3"/>
          <p:cNvSpPr/>
          <p:nvPr/>
        </p:nvSpPr>
        <p:spPr>
          <a:xfrm>
            <a:off x="1668530" y="509287"/>
            <a:ext cx="8286776" cy="1200329"/>
          </a:xfrm>
          <a:prstGeom prst="rect">
            <a:avLst/>
          </a:prstGeom>
        </p:spPr>
        <p:txBody>
          <a:bodyPr wrap="square">
            <a:spAutoFit/>
          </a:bodyPr>
          <a:lstStyle/>
          <a:p>
            <a:pPr algn="ctr"/>
            <a:r>
              <a:rPr lang="id-ID" sz="3600" b="1" dirty="0">
                <a:solidFill>
                  <a:schemeClr val="accent5"/>
                </a:solidFill>
                <a:latin typeface="Myriad Pro Light SemiExt" panose="020B0405030403020204" pitchFamily="34" charset="0"/>
              </a:rPr>
              <a:t>Langkah-langkah Dalam Perencanaan Tata Letak Fasilitas/Pabrik </a:t>
            </a:r>
            <a:r>
              <a:rPr lang="id-ID" b="1" dirty="0">
                <a:solidFill>
                  <a:schemeClr val="accent5"/>
                </a:solidFill>
                <a:latin typeface="Myriad Pro Light SemiExt" panose="020B0405030403020204" pitchFamily="34" charset="0"/>
              </a:rPr>
              <a:t>(1)</a:t>
            </a:r>
          </a:p>
        </p:txBody>
      </p:sp>
      <p:sp>
        <p:nvSpPr>
          <p:cNvPr id="5" name="Rectangle 4"/>
          <p:cNvSpPr/>
          <p:nvPr/>
        </p:nvSpPr>
        <p:spPr>
          <a:xfrm>
            <a:off x="860612" y="5460963"/>
            <a:ext cx="10219764" cy="1015663"/>
          </a:xfrm>
          <a:prstGeom prst="rect">
            <a:avLst/>
          </a:prstGeom>
        </p:spPr>
        <p:txBody>
          <a:bodyPr wrap="square">
            <a:spAutoFit/>
          </a:bodyPr>
          <a:lstStyle/>
          <a:p>
            <a:pPr marL="457200" indent="-457200" algn="just">
              <a:buFont typeface="+mj-lt"/>
              <a:buAutoNum type="arabicPeriod" startAt="6"/>
            </a:pPr>
            <a:r>
              <a:rPr lang="id-ID" sz="2000" b="1" dirty="0">
                <a:solidFill>
                  <a:schemeClr val="accent5"/>
                </a:solidFill>
              </a:rPr>
              <a:t>Perancangan Tata Letak Mesin dan Departemen Dalam Pabrik </a:t>
            </a:r>
          </a:p>
          <a:p>
            <a:pPr marL="457200" indent="-457200" algn="just"/>
            <a:r>
              <a:rPr lang="id-ID" sz="2000" dirty="0"/>
              <a:t>	</a:t>
            </a:r>
            <a:r>
              <a:rPr lang="id-ID" sz="2000" i="1" dirty="0">
                <a:latin typeface="Comic Sans MS" pitchFamily="66" charset="0"/>
              </a:rPr>
              <a:t>Hasil analisa thd layout dipakai sebagai dasar pengaturan fasilitas fisik dari pabrik dan pengaturan departemen penunjang</a:t>
            </a:r>
            <a:r>
              <a:rPr lang="id-ID" sz="2000" dirty="0"/>
              <a:t>,</a:t>
            </a:r>
          </a:p>
        </p:txBody>
      </p:sp>
    </p:spTree>
    <p:extLst>
      <p:ext uri="{BB962C8B-B14F-4D97-AF65-F5344CB8AC3E}">
        <p14:creationId xmlns:p14="http://schemas.microsoft.com/office/powerpoint/2010/main" xmlns="" val="30657197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TUGAS 2 MINGGU LAGI</a:t>
            </a:r>
            <a:endParaRPr lang="en-US" dirty="0"/>
          </a:p>
        </p:txBody>
      </p:sp>
      <p:sp>
        <p:nvSpPr>
          <p:cNvPr id="3" name="Content Placeholder 2"/>
          <p:cNvSpPr>
            <a:spLocks noGrp="1"/>
          </p:cNvSpPr>
          <p:nvPr>
            <p:ph sz="quarter" idx="13"/>
          </p:nvPr>
        </p:nvSpPr>
        <p:spPr/>
        <p:txBody>
          <a:bodyPr/>
          <a:lstStyle/>
          <a:p>
            <a:r>
              <a:rPr lang="en-US" dirty="0" smtClean="0"/>
              <a:t>1-4</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669" y="2850728"/>
            <a:ext cx="10364451" cy="1596177"/>
          </a:xfrm>
        </p:spPr>
        <p:txBody>
          <a:bodyPr>
            <a:normAutofit/>
          </a:bodyPr>
          <a:lstStyle/>
          <a:p>
            <a:r>
              <a:rPr lang="id-ID" sz="5400" i="1" dirty="0" smtClean="0"/>
              <a:t>Thanks </a:t>
            </a:r>
            <a:r>
              <a:rPr lang="id-ID" sz="5400" i="1" dirty="0" smtClean="0">
                <a:sym typeface="Wingdings" panose="05000000000000000000" pitchFamily="2" charset="2"/>
              </a:rPr>
              <a:t></a:t>
            </a:r>
            <a:endParaRPr lang="id-ID" sz="5400" i="1" dirty="0"/>
          </a:p>
        </p:txBody>
      </p:sp>
    </p:spTree>
    <p:extLst>
      <p:ext uri="{BB962C8B-B14F-4D97-AF65-F5344CB8AC3E}">
        <p14:creationId xmlns:p14="http://schemas.microsoft.com/office/powerpoint/2010/main" xmlns="" val="4116416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322682"/>
            <a:ext cx="10364451" cy="658954"/>
          </a:xfrm>
        </p:spPr>
        <p:txBody>
          <a:bodyPr/>
          <a:lstStyle/>
          <a:p>
            <a:r>
              <a:rPr lang="id-ID" b="1" dirty="0" smtClean="0"/>
              <a:t>Tipe-tipe Tata Letak</a:t>
            </a:r>
            <a:endParaRPr lang="id-ID" b="1" dirty="0"/>
          </a:p>
        </p:txBody>
      </p:sp>
      <p:sp>
        <p:nvSpPr>
          <p:cNvPr id="3" name="Content Placeholder 2"/>
          <p:cNvSpPr>
            <a:spLocks noGrp="1"/>
          </p:cNvSpPr>
          <p:nvPr>
            <p:ph sz="quarter" idx="13"/>
          </p:nvPr>
        </p:nvSpPr>
        <p:spPr>
          <a:xfrm>
            <a:off x="1116106" y="2174399"/>
            <a:ext cx="4659094" cy="508289"/>
          </a:xfrm>
        </p:spPr>
        <p:style>
          <a:lnRef idx="2">
            <a:schemeClr val="accent2"/>
          </a:lnRef>
          <a:fillRef idx="1">
            <a:schemeClr val="lt1"/>
          </a:fillRef>
          <a:effectRef idx="0">
            <a:schemeClr val="accent2"/>
          </a:effectRef>
          <a:fontRef idx="minor">
            <a:schemeClr val="dk1"/>
          </a:fontRef>
        </p:style>
        <p:txBody>
          <a:bodyPr/>
          <a:lstStyle/>
          <a:p>
            <a:pPr marL="0" indent="0" algn="ctr">
              <a:buNone/>
            </a:pPr>
            <a:r>
              <a:rPr lang="en-US" altLang="ja-JP" dirty="0" err="1">
                <a:ea typeface="ＭＳ Ｐゴシック" charset="-128"/>
              </a:rPr>
              <a:t>Tipologi</a:t>
            </a:r>
            <a:r>
              <a:rPr lang="en-US" altLang="ja-JP" dirty="0">
                <a:ea typeface="ＭＳ Ｐゴシック" charset="-128"/>
              </a:rPr>
              <a:t> </a:t>
            </a:r>
            <a:r>
              <a:rPr lang="en-US" altLang="ja-JP" dirty="0" err="1">
                <a:ea typeface="ＭＳ Ｐゴシック" charset="-128"/>
              </a:rPr>
              <a:t>Sistem</a:t>
            </a:r>
            <a:r>
              <a:rPr lang="en-US" altLang="ja-JP" dirty="0">
                <a:ea typeface="ＭＳ Ｐゴシック" charset="-128"/>
              </a:rPr>
              <a:t> </a:t>
            </a:r>
            <a:r>
              <a:rPr lang="en-US" altLang="ja-JP" dirty="0" err="1">
                <a:ea typeface="ＭＳ Ｐゴシック" charset="-128"/>
              </a:rPr>
              <a:t>Manufaktur</a:t>
            </a:r>
            <a:endParaRPr lang="id-ID" dirty="0"/>
          </a:p>
        </p:txBody>
      </p:sp>
      <p:sp>
        <p:nvSpPr>
          <p:cNvPr id="5" name="Rounded Rectangle 4"/>
          <p:cNvSpPr/>
          <p:nvPr/>
        </p:nvSpPr>
        <p:spPr>
          <a:xfrm>
            <a:off x="5255246" y="2857546"/>
            <a:ext cx="2772648" cy="313316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r>
              <a:rPr lang="en-US" sz="2000" u="sng" dirty="0" err="1">
                <a:solidFill>
                  <a:schemeClr val="tx1"/>
                </a:solidFill>
              </a:rPr>
              <a:t>Tipologi</a:t>
            </a:r>
            <a:r>
              <a:rPr lang="en-US" sz="2000" u="sng" dirty="0">
                <a:solidFill>
                  <a:schemeClr val="tx1"/>
                </a:solidFill>
              </a:rPr>
              <a:t> 1</a:t>
            </a:r>
          </a:p>
          <a:p>
            <a:pPr lvl="1"/>
            <a:r>
              <a:rPr lang="en-US" sz="2000" dirty="0" err="1">
                <a:solidFill>
                  <a:schemeClr val="tx1"/>
                </a:solidFill>
              </a:rPr>
              <a:t>Interaksi</a:t>
            </a:r>
            <a:r>
              <a:rPr lang="en-US" sz="2000" dirty="0">
                <a:solidFill>
                  <a:schemeClr val="tx1"/>
                </a:solidFill>
              </a:rPr>
              <a:t> </a:t>
            </a:r>
            <a:r>
              <a:rPr lang="en-US" sz="2000" dirty="0" err="1">
                <a:solidFill>
                  <a:schemeClr val="tx1"/>
                </a:solidFill>
              </a:rPr>
              <a:t>antara</a:t>
            </a:r>
            <a:r>
              <a:rPr lang="en-US" sz="2000" dirty="0">
                <a:solidFill>
                  <a:schemeClr val="tx1"/>
                </a:solidFill>
              </a:rPr>
              <a:t> </a:t>
            </a:r>
            <a:r>
              <a:rPr lang="en-US" sz="2000" dirty="0" err="1">
                <a:solidFill>
                  <a:schemeClr val="tx1"/>
                </a:solidFill>
              </a:rPr>
              <a:t>produsen</a:t>
            </a:r>
            <a:r>
              <a:rPr lang="en-US" sz="2000" dirty="0">
                <a:solidFill>
                  <a:schemeClr val="tx1"/>
                </a:solidFill>
              </a:rPr>
              <a:t> </a:t>
            </a:r>
            <a:r>
              <a:rPr lang="en-US" sz="2000" dirty="0" err="1">
                <a:solidFill>
                  <a:schemeClr val="tx1"/>
                </a:solidFill>
              </a:rPr>
              <a:t>dan</a:t>
            </a:r>
            <a:r>
              <a:rPr lang="en-US" sz="2000" dirty="0">
                <a:solidFill>
                  <a:schemeClr val="tx1"/>
                </a:solidFill>
              </a:rPr>
              <a:t> </a:t>
            </a:r>
            <a:r>
              <a:rPr lang="en-US" sz="2000" dirty="0" err="1">
                <a:solidFill>
                  <a:schemeClr val="tx1"/>
                </a:solidFill>
              </a:rPr>
              <a:t>konsumen</a:t>
            </a:r>
            <a:r>
              <a:rPr lang="en-US" sz="2000" dirty="0">
                <a:solidFill>
                  <a:schemeClr val="tx1"/>
                </a:solidFill>
              </a:rPr>
              <a:t> </a:t>
            </a:r>
            <a:r>
              <a:rPr lang="en-US" sz="2000" dirty="0" err="1">
                <a:solidFill>
                  <a:schemeClr val="tx1"/>
                </a:solidFill>
              </a:rPr>
              <a:t>tentang</a:t>
            </a:r>
            <a:r>
              <a:rPr lang="en-US" sz="2000" dirty="0">
                <a:solidFill>
                  <a:schemeClr val="tx1"/>
                </a:solidFill>
              </a:rPr>
              <a:t>  </a:t>
            </a:r>
            <a:r>
              <a:rPr lang="en-US" sz="2000" dirty="0" err="1">
                <a:solidFill>
                  <a:schemeClr val="tx1"/>
                </a:solidFill>
              </a:rPr>
              <a:t>pengiriman</a:t>
            </a:r>
            <a:r>
              <a:rPr lang="en-US" sz="2000" dirty="0">
                <a:solidFill>
                  <a:schemeClr val="tx1"/>
                </a:solidFill>
              </a:rPr>
              <a:t> </a:t>
            </a:r>
            <a:r>
              <a:rPr lang="en-US" sz="2000" dirty="0" err="1">
                <a:solidFill>
                  <a:schemeClr val="tx1"/>
                </a:solidFill>
              </a:rPr>
              <a:t>dan</a:t>
            </a:r>
            <a:r>
              <a:rPr lang="en-US" sz="2000" dirty="0">
                <a:solidFill>
                  <a:schemeClr val="tx1"/>
                </a:solidFill>
              </a:rPr>
              <a:t> </a:t>
            </a:r>
            <a:r>
              <a:rPr lang="en-US" sz="2000" dirty="0" err="1">
                <a:solidFill>
                  <a:schemeClr val="tx1"/>
                </a:solidFill>
              </a:rPr>
              <a:t>penerimaan</a:t>
            </a:r>
            <a:r>
              <a:rPr lang="en-US" sz="2000" dirty="0">
                <a:solidFill>
                  <a:schemeClr val="tx1"/>
                </a:solidFill>
              </a:rPr>
              <a:t> order</a:t>
            </a:r>
          </a:p>
          <a:p>
            <a:pPr lvl="1"/>
            <a:r>
              <a:rPr lang="en-US" sz="2000" dirty="0">
                <a:solidFill>
                  <a:schemeClr val="tx1"/>
                </a:solidFill>
              </a:rPr>
              <a:t>Consumer Order Decoupling Point</a:t>
            </a:r>
          </a:p>
          <a:p>
            <a:pPr algn="ctr"/>
            <a:endParaRPr lang="id-ID" sz="2000" dirty="0">
              <a:solidFill>
                <a:schemeClr val="tx1"/>
              </a:solidFill>
            </a:endParaRPr>
          </a:p>
        </p:txBody>
      </p:sp>
      <p:sp>
        <p:nvSpPr>
          <p:cNvPr id="6" name="Rounded Rectangle 5"/>
          <p:cNvSpPr/>
          <p:nvPr/>
        </p:nvSpPr>
        <p:spPr>
          <a:xfrm>
            <a:off x="8417234" y="2817158"/>
            <a:ext cx="2703484" cy="313316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r>
              <a:rPr lang="en-US" sz="2000" u="sng" dirty="0" err="1">
                <a:solidFill>
                  <a:schemeClr val="tx1"/>
                </a:solidFill>
              </a:rPr>
              <a:t>Tipologi</a:t>
            </a:r>
            <a:r>
              <a:rPr lang="en-US" sz="2000" u="sng" dirty="0">
                <a:solidFill>
                  <a:schemeClr val="tx1"/>
                </a:solidFill>
              </a:rPr>
              <a:t> 2</a:t>
            </a:r>
          </a:p>
          <a:p>
            <a:pPr lvl="1"/>
            <a:r>
              <a:rPr lang="en-US" sz="2000" dirty="0" err="1">
                <a:solidFill>
                  <a:schemeClr val="tx1"/>
                </a:solidFill>
              </a:rPr>
              <a:t>Tentang</a:t>
            </a:r>
            <a:r>
              <a:rPr lang="en-US" sz="2000" dirty="0">
                <a:solidFill>
                  <a:schemeClr val="tx1"/>
                </a:solidFill>
              </a:rPr>
              <a:t> </a:t>
            </a:r>
            <a:r>
              <a:rPr lang="en-US" sz="2000" dirty="0" err="1" smtClean="0">
                <a:solidFill>
                  <a:schemeClr val="tx1"/>
                </a:solidFill>
              </a:rPr>
              <a:t>bagaiman</a:t>
            </a:r>
            <a:r>
              <a:rPr lang="id-ID" sz="2000" dirty="0" smtClean="0">
                <a:solidFill>
                  <a:schemeClr val="tx1"/>
                </a:solidFill>
              </a:rPr>
              <a:t>a</a:t>
            </a:r>
            <a:r>
              <a:rPr lang="en-US" sz="2000" dirty="0" smtClean="0">
                <a:solidFill>
                  <a:schemeClr val="tx1"/>
                </a:solidFill>
              </a:rPr>
              <a:t> </a:t>
            </a:r>
            <a:r>
              <a:rPr lang="en-US" sz="2000" dirty="0" err="1">
                <a:solidFill>
                  <a:schemeClr val="tx1"/>
                </a:solidFill>
              </a:rPr>
              <a:t>sistem</a:t>
            </a:r>
            <a:r>
              <a:rPr lang="en-US" sz="2000" dirty="0">
                <a:solidFill>
                  <a:schemeClr val="tx1"/>
                </a:solidFill>
              </a:rPr>
              <a:t> </a:t>
            </a:r>
            <a:r>
              <a:rPr lang="en-US" sz="2000" dirty="0" err="1">
                <a:solidFill>
                  <a:schemeClr val="tx1"/>
                </a:solidFill>
              </a:rPr>
              <a:t>produksi</a:t>
            </a:r>
            <a:r>
              <a:rPr lang="en-US" sz="2000" dirty="0">
                <a:solidFill>
                  <a:schemeClr val="tx1"/>
                </a:solidFill>
              </a:rPr>
              <a:t> </a:t>
            </a:r>
            <a:r>
              <a:rPr lang="en-US" sz="2000" dirty="0" err="1">
                <a:solidFill>
                  <a:schemeClr val="tx1"/>
                </a:solidFill>
              </a:rPr>
              <a:t>secara</a:t>
            </a:r>
            <a:r>
              <a:rPr lang="en-US" sz="2000" dirty="0">
                <a:solidFill>
                  <a:schemeClr val="tx1"/>
                </a:solidFill>
              </a:rPr>
              <a:t> </a:t>
            </a:r>
            <a:r>
              <a:rPr lang="en-US" sz="2000" dirty="0" err="1">
                <a:solidFill>
                  <a:schemeClr val="tx1"/>
                </a:solidFill>
              </a:rPr>
              <a:t>fisik</a:t>
            </a:r>
            <a:r>
              <a:rPr lang="en-US" sz="2000" dirty="0">
                <a:solidFill>
                  <a:schemeClr val="tx1"/>
                </a:solidFill>
              </a:rPr>
              <a:t> </a:t>
            </a:r>
            <a:r>
              <a:rPr lang="en-US" sz="2000" dirty="0" err="1">
                <a:solidFill>
                  <a:schemeClr val="tx1"/>
                </a:solidFill>
              </a:rPr>
              <a:t>diatur</a:t>
            </a:r>
            <a:r>
              <a:rPr lang="en-US" sz="2000" dirty="0">
                <a:solidFill>
                  <a:schemeClr val="tx1"/>
                </a:solidFill>
              </a:rPr>
              <a:t> </a:t>
            </a:r>
            <a:r>
              <a:rPr lang="en-US" sz="2000" dirty="0" err="1">
                <a:solidFill>
                  <a:schemeClr val="tx1"/>
                </a:solidFill>
              </a:rPr>
              <a:t>dalam</a:t>
            </a:r>
            <a:r>
              <a:rPr lang="en-US" sz="2000" dirty="0">
                <a:solidFill>
                  <a:schemeClr val="tx1"/>
                </a:solidFill>
              </a:rPr>
              <a:t> </a:t>
            </a:r>
            <a:r>
              <a:rPr lang="en-US" sz="2000" dirty="0" err="1">
                <a:solidFill>
                  <a:schemeClr val="tx1"/>
                </a:solidFill>
              </a:rPr>
              <a:t>pabrik</a:t>
            </a:r>
            <a:r>
              <a:rPr lang="en-US" sz="2000" dirty="0">
                <a:solidFill>
                  <a:schemeClr val="tx1"/>
                </a:solidFill>
              </a:rPr>
              <a:t>.</a:t>
            </a:r>
          </a:p>
          <a:p>
            <a:pPr lvl="1"/>
            <a:r>
              <a:rPr lang="en-US" sz="2000" dirty="0">
                <a:solidFill>
                  <a:schemeClr val="tx1"/>
                </a:solidFill>
              </a:rPr>
              <a:t>Factory Layout</a:t>
            </a:r>
          </a:p>
        </p:txBody>
      </p:sp>
      <p:pic>
        <p:nvPicPr>
          <p:cNvPr id="7" name="Picture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4383741"/>
            <a:ext cx="3303264" cy="2474259"/>
          </a:xfrm>
          <a:prstGeom prst="rect">
            <a:avLst/>
          </a:prstGeom>
        </p:spPr>
      </p:pic>
    </p:spTree>
    <p:extLst>
      <p:ext uri="{BB962C8B-B14F-4D97-AF65-F5344CB8AC3E}">
        <p14:creationId xmlns:p14="http://schemas.microsoft.com/office/powerpoint/2010/main" xmlns="" val="1027804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6233" y="1355278"/>
            <a:ext cx="8166567" cy="981635"/>
          </a:xfrm>
        </p:spPr>
        <p:txBody>
          <a:bodyPr>
            <a:noAutofit/>
          </a:bodyPr>
          <a:lstStyle/>
          <a:p>
            <a:pPr algn="l"/>
            <a:r>
              <a:rPr lang="en-US" sz="2000" dirty="0" err="1"/>
              <a:t>Konsep</a:t>
            </a:r>
            <a:r>
              <a:rPr lang="en-US" sz="2000" dirty="0"/>
              <a:t> (</a:t>
            </a:r>
            <a:r>
              <a:rPr lang="en-US" sz="2000" dirty="0">
                <a:solidFill>
                  <a:srgbClr val="FF0000"/>
                </a:solidFill>
              </a:rPr>
              <a:t>Customer Order Decoupling Point</a:t>
            </a:r>
            <a:r>
              <a:rPr lang="en-US" sz="2000" dirty="0"/>
              <a:t>): </a:t>
            </a:r>
            <a:r>
              <a:rPr lang="id-ID" sz="2400" dirty="0" smtClean="0"/>
              <a:t/>
            </a:r>
            <a:br>
              <a:rPr lang="id-ID" sz="2400" dirty="0" smtClean="0"/>
            </a:br>
            <a:r>
              <a:rPr lang="en-US" sz="2400" dirty="0" err="1" smtClean="0"/>
              <a:t>titik</a:t>
            </a:r>
            <a:r>
              <a:rPr lang="en-US" sz="2400" dirty="0" smtClean="0"/>
              <a:t> </a:t>
            </a:r>
            <a:r>
              <a:rPr lang="en-US" sz="2400" dirty="0" err="1"/>
              <a:t>dimana</a:t>
            </a:r>
            <a:r>
              <a:rPr lang="en-US" sz="2400" dirty="0"/>
              <a:t> </a:t>
            </a:r>
            <a:r>
              <a:rPr lang="en-US" sz="2400" dirty="0" err="1"/>
              <a:t>konsumen</a:t>
            </a:r>
            <a:r>
              <a:rPr lang="en-US" sz="2400" dirty="0"/>
              <a:t> </a:t>
            </a:r>
            <a:r>
              <a:rPr lang="en-US" sz="2400" dirty="0" err="1"/>
              <a:t>bertemu</a:t>
            </a:r>
            <a:r>
              <a:rPr lang="en-US" sz="2400" dirty="0"/>
              <a:t> </a:t>
            </a:r>
            <a:r>
              <a:rPr lang="en-US" sz="2400" dirty="0" err="1"/>
              <a:t>dengan</a:t>
            </a:r>
            <a:r>
              <a:rPr lang="en-US" sz="2400" dirty="0"/>
              <a:t> </a:t>
            </a:r>
            <a:r>
              <a:rPr lang="en-US" sz="2400" dirty="0" err="1" smtClean="0"/>
              <a:t>produsen</a:t>
            </a:r>
            <a:endParaRPr lang="id-ID" sz="2400" dirty="0"/>
          </a:p>
        </p:txBody>
      </p:sp>
      <p:grpSp>
        <p:nvGrpSpPr>
          <p:cNvPr id="4" name="Group 3"/>
          <p:cNvGrpSpPr/>
          <p:nvPr/>
        </p:nvGrpSpPr>
        <p:grpSpPr>
          <a:xfrm>
            <a:off x="167786" y="3232833"/>
            <a:ext cx="5490883" cy="3128683"/>
            <a:chOff x="1752600" y="3352800"/>
            <a:chExt cx="5716588" cy="2743200"/>
          </a:xfrm>
        </p:grpSpPr>
        <p:pic>
          <p:nvPicPr>
            <p:cNvPr id="5" name="Picture 4" descr="Factory_3tn_.jpg"/>
            <p:cNvPicPr>
              <a:picLocks noChangeAspect="1"/>
            </p:cNvPicPr>
            <p:nvPr/>
          </p:nvPicPr>
          <p:blipFill>
            <a:blip r:embed="rId3"/>
            <a:srcRect/>
            <a:stretch>
              <a:fillRect/>
            </a:stretch>
          </p:blipFill>
          <p:spPr bwMode="auto">
            <a:xfrm>
              <a:off x="1752600" y="3733800"/>
              <a:ext cx="1143000" cy="1600200"/>
            </a:xfrm>
            <a:prstGeom prst="rect">
              <a:avLst/>
            </a:prstGeom>
            <a:noFill/>
            <a:ln w="9525">
              <a:noFill/>
              <a:miter lim="800000"/>
              <a:headEnd/>
              <a:tailEnd/>
            </a:ln>
          </p:spPr>
        </p:pic>
        <p:pic>
          <p:nvPicPr>
            <p:cNvPr id="6" name="Picture 6" descr="BCIGAR.WMF"/>
            <p:cNvPicPr>
              <a:picLocks noChangeAspect="1"/>
            </p:cNvPicPr>
            <p:nvPr/>
          </p:nvPicPr>
          <p:blipFill>
            <a:blip r:embed="rId4"/>
            <a:srcRect/>
            <a:stretch>
              <a:fillRect/>
            </a:stretch>
          </p:blipFill>
          <p:spPr bwMode="auto">
            <a:xfrm>
              <a:off x="6553200" y="3733800"/>
              <a:ext cx="915988" cy="1676400"/>
            </a:xfrm>
            <a:prstGeom prst="rect">
              <a:avLst/>
            </a:prstGeom>
            <a:noFill/>
            <a:ln w="9525">
              <a:noFill/>
              <a:miter lim="800000"/>
              <a:headEnd/>
              <a:tailEnd/>
            </a:ln>
          </p:spPr>
        </p:pic>
        <p:sp>
          <p:nvSpPr>
            <p:cNvPr id="7" name="Right Arrow 6"/>
            <p:cNvSpPr/>
            <p:nvPr/>
          </p:nvSpPr>
          <p:spPr>
            <a:xfrm>
              <a:off x="3276600" y="3352800"/>
              <a:ext cx="3124200" cy="685800"/>
            </a:xfrm>
            <a:prstGeom prst="rightArrow">
              <a:avLst/>
            </a:prstGeom>
            <a:solidFill>
              <a:schemeClr val="accent4">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Make to Stock</a:t>
              </a:r>
            </a:p>
          </p:txBody>
        </p:sp>
        <p:sp>
          <p:nvSpPr>
            <p:cNvPr id="8" name="Right Arrow 7"/>
            <p:cNvSpPr/>
            <p:nvPr/>
          </p:nvSpPr>
          <p:spPr>
            <a:xfrm>
              <a:off x="3276600" y="3962400"/>
              <a:ext cx="2438400" cy="685800"/>
            </a:xfrm>
            <a:prstGeom prst="rightArrow">
              <a:avLst/>
            </a:prstGeom>
            <a:solidFill>
              <a:schemeClr val="accent4">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Assemble to Order</a:t>
              </a:r>
            </a:p>
          </p:txBody>
        </p:sp>
        <p:sp>
          <p:nvSpPr>
            <p:cNvPr id="9" name="Left Arrow 8"/>
            <p:cNvSpPr/>
            <p:nvPr/>
          </p:nvSpPr>
          <p:spPr>
            <a:xfrm>
              <a:off x="5867400" y="4038600"/>
              <a:ext cx="457200" cy="609600"/>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ight Arrow 9"/>
            <p:cNvSpPr/>
            <p:nvPr/>
          </p:nvSpPr>
          <p:spPr>
            <a:xfrm>
              <a:off x="3276600" y="4572000"/>
              <a:ext cx="1524000" cy="990600"/>
            </a:xfrm>
            <a:prstGeom prst="rightArrow">
              <a:avLst/>
            </a:prstGeom>
            <a:solidFill>
              <a:schemeClr val="accent4">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Make to Order</a:t>
              </a:r>
            </a:p>
          </p:txBody>
        </p:sp>
        <p:sp>
          <p:nvSpPr>
            <p:cNvPr id="11" name="Left Arrow 10"/>
            <p:cNvSpPr/>
            <p:nvPr/>
          </p:nvSpPr>
          <p:spPr>
            <a:xfrm>
              <a:off x="4953000" y="4800600"/>
              <a:ext cx="1371600" cy="609600"/>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Left Arrow 11"/>
            <p:cNvSpPr/>
            <p:nvPr/>
          </p:nvSpPr>
          <p:spPr>
            <a:xfrm>
              <a:off x="3200400" y="5486400"/>
              <a:ext cx="3200400" cy="609600"/>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Engineer to Order</a:t>
              </a:r>
            </a:p>
          </p:txBody>
        </p:sp>
      </p:grpSp>
      <p:sp>
        <p:nvSpPr>
          <p:cNvPr id="14" name="Rectangle 13"/>
          <p:cNvSpPr/>
          <p:nvPr/>
        </p:nvSpPr>
        <p:spPr>
          <a:xfrm>
            <a:off x="167786" y="1547461"/>
            <a:ext cx="2326278" cy="707886"/>
          </a:xfrm>
          <a:prstGeom prst="rect">
            <a:avLst/>
          </a:prstGeom>
        </p:spPr>
        <p:txBody>
          <a:bodyPr wrap="none">
            <a:spAutoFit/>
          </a:bodyPr>
          <a:lstStyle/>
          <a:p>
            <a:r>
              <a:rPr lang="en-US" sz="4000" b="1" dirty="0" err="1">
                <a:solidFill>
                  <a:schemeClr val="accent5"/>
                </a:solidFill>
              </a:rPr>
              <a:t>Tipologi</a:t>
            </a:r>
            <a:r>
              <a:rPr lang="en-US" sz="4000" b="1" dirty="0">
                <a:solidFill>
                  <a:schemeClr val="accent5"/>
                </a:solidFill>
              </a:rPr>
              <a:t> 1</a:t>
            </a:r>
            <a:endParaRPr lang="id-ID" sz="4000" dirty="0"/>
          </a:p>
        </p:txBody>
      </p:sp>
      <p:graphicFrame>
        <p:nvGraphicFramePr>
          <p:cNvPr id="15" name="Object 10"/>
          <p:cNvGraphicFramePr>
            <a:graphicFrameLocks noGrp="1"/>
          </p:cNvGraphicFramePr>
          <p:nvPr>
            <p:ph sz="half" idx="4294967295"/>
            <p:extLst>
              <p:ext uri="{D42A27DB-BD31-4B8C-83A1-F6EECF244321}">
                <p14:modId xmlns:p14="http://schemas.microsoft.com/office/powerpoint/2010/main" xmlns="" val="4209688013"/>
              </p:ext>
            </p:extLst>
          </p:nvPr>
        </p:nvGraphicFramePr>
        <p:xfrm>
          <a:off x="5553635" y="2501153"/>
          <a:ext cx="6453995" cy="3860363"/>
        </p:xfrm>
        <a:graphic>
          <a:graphicData uri="http://schemas.openxmlformats.org/presentationml/2006/ole">
            <p:oleObj spid="_x0000_s1036" name="Visio" r:id="rId5" imgW="6536436" imgH="2744114" progId="">
              <p:embed/>
            </p:oleObj>
          </a:graphicData>
        </a:graphic>
      </p:graphicFrame>
    </p:spTree>
    <p:extLst>
      <p:ext uri="{BB962C8B-B14F-4D97-AF65-F5344CB8AC3E}">
        <p14:creationId xmlns:p14="http://schemas.microsoft.com/office/powerpoint/2010/main" xmlns="" val="3218949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645507"/>
          </a:xfrm>
        </p:spPr>
        <p:txBody>
          <a:bodyPr/>
          <a:lstStyle/>
          <a:p>
            <a:r>
              <a:rPr lang="id-ID" dirty="0" smtClean="0"/>
              <a:t>Perbedaan Karakteristik Tipe manufaktur</a:t>
            </a:r>
            <a:endParaRPr lang="id-ID"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xmlns="" val="3214987189"/>
              </p:ext>
            </p:extLst>
          </p:nvPr>
        </p:nvGraphicFramePr>
        <p:xfrm>
          <a:off x="2191871" y="1586753"/>
          <a:ext cx="7906870" cy="5020235"/>
        </p:xfrm>
        <a:graphic>
          <a:graphicData uri="http://schemas.openxmlformats.org/presentationml/2006/ole">
            <p:oleObj spid="_x0000_s2060" name="Document" r:id="rId3" imgW="5981374" imgH="4138365" progId="Word.Document.8">
              <p:embed/>
            </p:oleObj>
          </a:graphicData>
        </a:graphic>
      </p:graphicFrame>
      <p:sp>
        <p:nvSpPr>
          <p:cNvPr id="5" name="Freeform 4"/>
          <p:cNvSpPr/>
          <p:nvPr/>
        </p:nvSpPr>
        <p:spPr>
          <a:xfrm>
            <a:off x="1788459" y="3913094"/>
            <a:ext cx="7980191" cy="1116106"/>
          </a:xfrm>
          <a:custGeom>
            <a:avLst/>
            <a:gdLst>
              <a:gd name="connsiteX0" fmla="*/ 242047 w 7980191"/>
              <a:gd name="connsiteY0" fmla="*/ 228600 h 1116106"/>
              <a:gd name="connsiteX1" fmla="*/ 309282 w 7980191"/>
              <a:gd name="connsiteY1" fmla="*/ 215153 h 1116106"/>
              <a:gd name="connsiteX2" fmla="*/ 416859 w 7980191"/>
              <a:gd name="connsiteY2" fmla="*/ 188259 h 1116106"/>
              <a:gd name="connsiteX3" fmla="*/ 470647 w 7980191"/>
              <a:gd name="connsiteY3" fmla="*/ 174812 h 1116106"/>
              <a:gd name="connsiteX4" fmla="*/ 537882 w 7980191"/>
              <a:gd name="connsiteY4" fmla="*/ 161365 h 1116106"/>
              <a:gd name="connsiteX5" fmla="*/ 578223 w 7980191"/>
              <a:gd name="connsiteY5" fmla="*/ 147918 h 1116106"/>
              <a:gd name="connsiteX6" fmla="*/ 672353 w 7980191"/>
              <a:gd name="connsiteY6" fmla="*/ 134471 h 1116106"/>
              <a:gd name="connsiteX7" fmla="*/ 712694 w 7980191"/>
              <a:gd name="connsiteY7" fmla="*/ 121024 h 1116106"/>
              <a:gd name="connsiteX8" fmla="*/ 793376 w 7980191"/>
              <a:gd name="connsiteY8" fmla="*/ 107577 h 1116106"/>
              <a:gd name="connsiteX9" fmla="*/ 1694329 w 7980191"/>
              <a:gd name="connsiteY9" fmla="*/ 94130 h 1116106"/>
              <a:gd name="connsiteX10" fmla="*/ 1976717 w 7980191"/>
              <a:gd name="connsiteY10" fmla="*/ 80682 h 1116106"/>
              <a:gd name="connsiteX11" fmla="*/ 3590365 w 7980191"/>
              <a:gd name="connsiteY11" fmla="*/ 53788 h 1116106"/>
              <a:gd name="connsiteX12" fmla="*/ 5002306 w 7980191"/>
              <a:gd name="connsiteY12" fmla="*/ 40341 h 1116106"/>
              <a:gd name="connsiteX13" fmla="*/ 5217459 w 7980191"/>
              <a:gd name="connsiteY13" fmla="*/ 13447 h 1116106"/>
              <a:gd name="connsiteX14" fmla="*/ 5284694 w 7980191"/>
              <a:gd name="connsiteY14" fmla="*/ 0 h 1116106"/>
              <a:gd name="connsiteX15" fmla="*/ 6266329 w 7980191"/>
              <a:gd name="connsiteY15" fmla="*/ 13447 h 1116106"/>
              <a:gd name="connsiteX16" fmla="*/ 6373906 w 7980191"/>
              <a:gd name="connsiteY16" fmla="*/ 26894 h 1116106"/>
              <a:gd name="connsiteX17" fmla="*/ 6562165 w 7980191"/>
              <a:gd name="connsiteY17" fmla="*/ 40341 h 1116106"/>
              <a:gd name="connsiteX18" fmla="*/ 6696635 w 7980191"/>
              <a:gd name="connsiteY18" fmla="*/ 53788 h 1116106"/>
              <a:gd name="connsiteX19" fmla="*/ 7059706 w 7980191"/>
              <a:gd name="connsiteY19" fmla="*/ 67235 h 1116106"/>
              <a:gd name="connsiteX20" fmla="*/ 7194176 w 7980191"/>
              <a:gd name="connsiteY20" fmla="*/ 80682 h 1116106"/>
              <a:gd name="connsiteX21" fmla="*/ 7355541 w 7980191"/>
              <a:gd name="connsiteY21" fmla="*/ 94130 h 1116106"/>
              <a:gd name="connsiteX22" fmla="*/ 7503459 w 7980191"/>
              <a:gd name="connsiteY22" fmla="*/ 121024 h 1116106"/>
              <a:gd name="connsiteX23" fmla="*/ 7597588 w 7980191"/>
              <a:gd name="connsiteY23" fmla="*/ 174812 h 1116106"/>
              <a:gd name="connsiteX24" fmla="*/ 7624482 w 7980191"/>
              <a:gd name="connsiteY24" fmla="*/ 215153 h 1116106"/>
              <a:gd name="connsiteX25" fmla="*/ 7664823 w 7980191"/>
              <a:gd name="connsiteY25" fmla="*/ 242047 h 1116106"/>
              <a:gd name="connsiteX26" fmla="*/ 7745506 w 7980191"/>
              <a:gd name="connsiteY26" fmla="*/ 309282 h 1116106"/>
              <a:gd name="connsiteX27" fmla="*/ 7799294 w 7980191"/>
              <a:gd name="connsiteY27" fmla="*/ 389965 h 1116106"/>
              <a:gd name="connsiteX28" fmla="*/ 7853082 w 7980191"/>
              <a:gd name="connsiteY28" fmla="*/ 470647 h 1116106"/>
              <a:gd name="connsiteX29" fmla="*/ 7879976 w 7980191"/>
              <a:gd name="connsiteY29" fmla="*/ 510988 h 1116106"/>
              <a:gd name="connsiteX30" fmla="*/ 7893423 w 7980191"/>
              <a:gd name="connsiteY30" fmla="*/ 551330 h 1116106"/>
              <a:gd name="connsiteX31" fmla="*/ 7920317 w 7980191"/>
              <a:gd name="connsiteY31" fmla="*/ 591671 h 1116106"/>
              <a:gd name="connsiteX32" fmla="*/ 7947212 w 7980191"/>
              <a:gd name="connsiteY32" fmla="*/ 699247 h 1116106"/>
              <a:gd name="connsiteX33" fmla="*/ 7960659 w 7980191"/>
              <a:gd name="connsiteY33" fmla="*/ 739588 h 1116106"/>
              <a:gd name="connsiteX34" fmla="*/ 7960659 w 7980191"/>
              <a:gd name="connsiteY34" fmla="*/ 1035424 h 1116106"/>
              <a:gd name="connsiteX35" fmla="*/ 7920317 w 7980191"/>
              <a:gd name="connsiteY35" fmla="*/ 1048871 h 1116106"/>
              <a:gd name="connsiteX36" fmla="*/ 7879976 w 7980191"/>
              <a:gd name="connsiteY36" fmla="*/ 1089212 h 1116106"/>
              <a:gd name="connsiteX37" fmla="*/ 7799294 w 7980191"/>
              <a:gd name="connsiteY37" fmla="*/ 1116106 h 1116106"/>
              <a:gd name="connsiteX38" fmla="*/ 7557247 w 7980191"/>
              <a:gd name="connsiteY38" fmla="*/ 1102659 h 1116106"/>
              <a:gd name="connsiteX39" fmla="*/ 7476565 w 7980191"/>
              <a:gd name="connsiteY39" fmla="*/ 1089212 h 1116106"/>
              <a:gd name="connsiteX40" fmla="*/ 7288306 w 7980191"/>
              <a:gd name="connsiteY40" fmla="*/ 1075765 h 1116106"/>
              <a:gd name="connsiteX41" fmla="*/ 7167282 w 7980191"/>
              <a:gd name="connsiteY41" fmla="*/ 1062318 h 1116106"/>
              <a:gd name="connsiteX42" fmla="*/ 6925235 w 7980191"/>
              <a:gd name="connsiteY42" fmla="*/ 1048871 h 1116106"/>
              <a:gd name="connsiteX43" fmla="*/ 6736976 w 7980191"/>
              <a:gd name="connsiteY43" fmla="*/ 1035424 h 1116106"/>
              <a:gd name="connsiteX44" fmla="*/ 5822576 w 7980191"/>
              <a:gd name="connsiteY44" fmla="*/ 1048871 h 1116106"/>
              <a:gd name="connsiteX45" fmla="*/ 5634317 w 7980191"/>
              <a:gd name="connsiteY45" fmla="*/ 1062318 h 1116106"/>
              <a:gd name="connsiteX46" fmla="*/ 5553635 w 7980191"/>
              <a:gd name="connsiteY46" fmla="*/ 1075765 h 1116106"/>
              <a:gd name="connsiteX47" fmla="*/ 5486400 w 7980191"/>
              <a:gd name="connsiteY47" fmla="*/ 1089212 h 1116106"/>
              <a:gd name="connsiteX48" fmla="*/ 5298141 w 7980191"/>
              <a:gd name="connsiteY48" fmla="*/ 1102659 h 1116106"/>
              <a:gd name="connsiteX49" fmla="*/ 4787153 w 7980191"/>
              <a:gd name="connsiteY49" fmla="*/ 1089212 h 1116106"/>
              <a:gd name="connsiteX50" fmla="*/ 4545106 w 7980191"/>
              <a:gd name="connsiteY50" fmla="*/ 1075765 h 1116106"/>
              <a:gd name="connsiteX51" fmla="*/ 3671047 w 7980191"/>
              <a:gd name="connsiteY51" fmla="*/ 1062318 h 1116106"/>
              <a:gd name="connsiteX52" fmla="*/ 2864223 w 7980191"/>
              <a:gd name="connsiteY52" fmla="*/ 1075765 h 1116106"/>
              <a:gd name="connsiteX53" fmla="*/ 2608729 w 7980191"/>
              <a:gd name="connsiteY53" fmla="*/ 1102659 h 1116106"/>
              <a:gd name="connsiteX54" fmla="*/ 1707776 w 7980191"/>
              <a:gd name="connsiteY54" fmla="*/ 1089212 h 1116106"/>
              <a:gd name="connsiteX55" fmla="*/ 1492623 w 7980191"/>
              <a:gd name="connsiteY55" fmla="*/ 1062318 h 1116106"/>
              <a:gd name="connsiteX56" fmla="*/ 1385047 w 7980191"/>
              <a:gd name="connsiteY56" fmla="*/ 1048871 h 1116106"/>
              <a:gd name="connsiteX57" fmla="*/ 1264023 w 7980191"/>
              <a:gd name="connsiteY57" fmla="*/ 1021977 h 1116106"/>
              <a:gd name="connsiteX58" fmla="*/ 1183341 w 7980191"/>
              <a:gd name="connsiteY58" fmla="*/ 1008530 h 1116106"/>
              <a:gd name="connsiteX59" fmla="*/ 1075765 w 7980191"/>
              <a:gd name="connsiteY59" fmla="*/ 981635 h 1116106"/>
              <a:gd name="connsiteX60" fmla="*/ 981635 w 7980191"/>
              <a:gd name="connsiteY60" fmla="*/ 968188 h 1116106"/>
              <a:gd name="connsiteX61" fmla="*/ 282388 w 7980191"/>
              <a:gd name="connsiteY61" fmla="*/ 954741 h 1116106"/>
              <a:gd name="connsiteX62" fmla="*/ 228600 w 7980191"/>
              <a:gd name="connsiteY62" fmla="*/ 914400 h 1116106"/>
              <a:gd name="connsiteX63" fmla="*/ 107576 w 7980191"/>
              <a:gd name="connsiteY63" fmla="*/ 753035 h 1116106"/>
              <a:gd name="connsiteX64" fmla="*/ 67235 w 7980191"/>
              <a:gd name="connsiteY64" fmla="*/ 699247 h 1116106"/>
              <a:gd name="connsiteX65" fmla="*/ 13447 w 7980191"/>
              <a:gd name="connsiteY65" fmla="*/ 564777 h 1116106"/>
              <a:gd name="connsiteX66" fmla="*/ 0 w 7980191"/>
              <a:gd name="connsiteY66" fmla="*/ 524435 h 1116106"/>
              <a:gd name="connsiteX67" fmla="*/ 13447 w 7980191"/>
              <a:gd name="connsiteY67" fmla="*/ 443753 h 1116106"/>
              <a:gd name="connsiteX68" fmla="*/ 80682 w 7980191"/>
              <a:gd name="connsiteY68" fmla="*/ 349624 h 1116106"/>
              <a:gd name="connsiteX69" fmla="*/ 121023 w 7980191"/>
              <a:gd name="connsiteY69" fmla="*/ 322730 h 1116106"/>
              <a:gd name="connsiteX70" fmla="*/ 147917 w 7980191"/>
              <a:gd name="connsiteY70" fmla="*/ 295835 h 1116106"/>
              <a:gd name="connsiteX71" fmla="*/ 188259 w 7980191"/>
              <a:gd name="connsiteY71" fmla="*/ 282388 h 1116106"/>
              <a:gd name="connsiteX72" fmla="*/ 242047 w 7980191"/>
              <a:gd name="connsiteY72" fmla="*/ 228600 h 111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7980191" h="1116106">
                <a:moveTo>
                  <a:pt x="242047" y="228600"/>
                </a:moveTo>
                <a:cubicBezTo>
                  <a:pt x="262217" y="217394"/>
                  <a:pt x="287012" y="220292"/>
                  <a:pt x="309282" y="215153"/>
                </a:cubicBezTo>
                <a:cubicBezTo>
                  <a:pt x="345298" y="206842"/>
                  <a:pt x="381000" y="197224"/>
                  <a:pt x="416859" y="188259"/>
                </a:cubicBezTo>
                <a:cubicBezTo>
                  <a:pt x="434788" y="183777"/>
                  <a:pt x="452525" y="178436"/>
                  <a:pt x="470647" y="174812"/>
                </a:cubicBezTo>
                <a:cubicBezTo>
                  <a:pt x="493059" y="170330"/>
                  <a:pt x="515709" y="166908"/>
                  <a:pt x="537882" y="161365"/>
                </a:cubicBezTo>
                <a:cubicBezTo>
                  <a:pt x="551633" y="157927"/>
                  <a:pt x="564324" y="150698"/>
                  <a:pt x="578223" y="147918"/>
                </a:cubicBezTo>
                <a:cubicBezTo>
                  <a:pt x="609303" y="141702"/>
                  <a:pt x="640976" y="138953"/>
                  <a:pt x="672353" y="134471"/>
                </a:cubicBezTo>
                <a:cubicBezTo>
                  <a:pt x="685800" y="129989"/>
                  <a:pt x="698857" y="124099"/>
                  <a:pt x="712694" y="121024"/>
                </a:cubicBezTo>
                <a:cubicBezTo>
                  <a:pt x="739310" y="115109"/>
                  <a:pt x="766121" y="108324"/>
                  <a:pt x="793376" y="107577"/>
                </a:cubicBezTo>
                <a:cubicBezTo>
                  <a:pt x="1093614" y="99351"/>
                  <a:pt x="1394011" y="98612"/>
                  <a:pt x="1694329" y="94130"/>
                </a:cubicBezTo>
                <a:lnTo>
                  <a:pt x="1976717" y="80682"/>
                </a:lnTo>
                <a:cubicBezTo>
                  <a:pt x="2494912" y="63966"/>
                  <a:pt x="3090068" y="59226"/>
                  <a:pt x="3590365" y="53788"/>
                </a:cubicBezTo>
                <a:lnTo>
                  <a:pt x="5002306" y="40341"/>
                </a:lnTo>
                <a:cubicBezTo>
                  <a:pt x="5225230" y="3187"/>
                  <a:pt x="4894260" y="56540"/>
                  <a:pt x="5217459" y="13447"/>
                </a:cubicBezTo>
                <a:cubicBezTo>
                  <a:pt x="5240114" y="10426"/>
                  <a:pt x="5262282" y="4482"/>
                  <a:pt x="5284694" y="0"/>
                </a:cubicBezTo>
                <a:lnTo>
                  <a:pt x="6266329" y="13447"/>
                </a:lnTo>
                <a:cubicBezTo>
                  <a:pt x="6302456" y="14339"/>
                  <a:pt x="6337916" y="23622"/>
                  <a:pt x="6373906" y="26894"/>
                </a:cubicBezTo>
                <a:cubicBezTo>
                  <a:pt x="6436561" y="32590"/>
                  <a:pt x="6499469" y="35116"/>
                  <a:pt x="6562165" y="40341"/>
                </a:cubicBezTo>
                <a:cubicBezTo>
                  <a:pt x="6607056" y="44082"/>
                  <a:pt x="6651654" y="51357"/>
                  <a:pt x="6696635" y="53788"/>
                </a:cubicBezTo>
                <a:cubicBezTo>
                  <a:pt x="6817565" y="60325"/>
                  <a:pt x="6938682" y="62753"/>
                  <a:pt x="7059706" y="67235"/>
                </a:cubicBezTo>
                <a:lnTo>
                  <a:pt x="7194176" y="80682"/>
                </a:lnTo>
                <a:cubicBezTo>
                  <a:pt x="7247929" y="85569"/>
                  <a:pt x="7301896" y="88169"/>
                  <a:pt x="7355541" y="94130"/>
                </a:cubicBezTo>
                <a:cubicBezTo>
                  <a:pt x="7394251" y="98431"/>
                  <a:pt x="7463571" y="113047"/>
                  <a:pt x="7503459" y="121024"/>
                </a:cubicBezTo>
                <a:cubicBezTo>
                  <a:pt x="7524552" y="131571"/>
                  <a:pt x="7578581" y="155805"/>
                  <a:pt x="7597588" y="174812"/>
                </a:cubicBezTo>
                <a:cubicBezTo>
                  <a:pt x="7609016" y="186240"/>
                  <a:pt x="7613054" y="203725"/>
                  <a:pt x="7624482" y="215153"/>
                </a:cubicBezTo>
                <a:cubicBezTo>
                  <a:pt x="7635910" y="226581"/>
                  <a:pt x="7652407" y="231701"/>
                  <a:pt x="7664823" y="242047"/>
                </a:cubicBezTo>
                <a:cubicBezTo>
                  <a:pt x="7768362" y="328328"/>
                  <a:pt x="7645347" y="242510"/>
                  <a:pt x="7745506" y="309282"/>
                </a:cubicBezTo>
                <a:cubicBezTo>
                  <a:pt x="7771223" y="386435"/>
                  <a:pt x="7740536" y="314419"/>
                  <a:pt x="7799294" y="389965"/>
                </a:cubicBezTo>
                <a:cubicBezTo>
                  <a:pt x="7819138" y="415479"/>
                  <a:pt x="7835153" y="443753"/>
                  <a:pt x="7853082" y="470647"/>
                </a:cubicBezTo>
                <a:lnTo>
                  <a:pt x="7879976" y="510988"/>
                </a:lnTo>
                <a:cubicBezTo>
                  <a:pt x="7884458" y="524435"/>
                  <a:pt x="7887084" y="538652"/>
                  <a:pt x="7893423" y="551330"/>
                </a:cubicBezTo>
                <a:cubicBezTo>
                  <a:pt x="7900650" y="565785"/>
                  <a:pt x="7914794" y="576483"/>
                  <a:pt x="7920317" y="591671"/>
                </a:cubicBezTo>
                <a:cubicBezTo>
                  <a:pt x="7932949" y="626408"/>
                  <a:pt x="7935523" y="664181"/>
                  <a:pt x="7947212" y="699247"/>
                </a:cubicBezTo>
                <a:lnTo>
                  <a:pt x="7960659" y="739588"/>
                </a:lnTo>
                <a:cubicBezTo>
                  <a:pt x="7979330" y="851618"/>
                  <a:pt x="7993171" y="897248"/>
                  <a:pt x="7960659" y="1035424"/>
                </a:cubicBezTo>
                <a:cubicBezTo>
                  <a:pt x="7957412" y="1049222"/>
                  <a:pt x="7933764" y="1044389"/>
                  <a:pt x="7920317" y="1048871"/>
                </a:cubicBezTo>
                <a:cubicBezTo>
                  <a:pt x="7906870" y="1062318"/>
                  <a:pt x="7896600" y="1079977"/>
                  <a:pt x="7879976" y="1089212"/>
                </a:cubicBezTo>
                <a:cubicBezTo>
                  <a:pt x="7855195" y="1102979"/>
                  <a:pt x="7799294" y="1116106"/>
                  <a:pt x="7799294" y="1116106"/>
                </a:cubicBezTo>
                <a:cubicBezTo>
                  <a:pt x="7718612" y="1111624"/>
                  <a:pt x="7637775" y="1109370"/>
                  <a:pt x="7557247" y="1102659"/>
                </a:cubicBezTo>
                <a:cubicBezTo>
                  <a:pt x="7530076" y="1100395"/>
                  <a:pt x="7503695" y="1091925"/>
                  <a:pt x="7476565" y="1089212"/>
                </a:cubicBezTo>
                <a:cubicBezTo>
                  <a:pt x="7413964" y="1082952"/>
                  <a:pt x="7350982" y="1081215"/>
                  <a:pt x="7288306" y="1075765"/>
                </a:cubicBezTo>
                <a:cubicBezTo>
                  <a:pt x="7247869" y="1072249"/>
                  <a:pt x="7207761" y="1065316"/>
                  <a:pt x="7167282" y="1062318"/>
                </a:cubicBezTo>
                <a:cubicBezTo>
                  <a:pt x="7086696" y="1056349"/>
                  <a:pt x="7005884" y="1053912"/>
                  <a:pt x="6925235" y="1048871"/>
                </a:cubicBezTo>
                <a:lnTo>
                  <a:pt x="6736976" y="1035424"/>
                </a:lnTo>
                <a:lnTo>
                  <a:pt x="5822576" y="1048871"/>
                </a:lnTo>
                <a:cubicBezTo>
                  <a:pt x="5759682" y="1050405"/>
                  <a:pt x="5696918" y="1056058"/>
                  <a:pt x="5634317" y="1062318"/>
                </a:cubicBezTo>
                <a:cubicBezTo>
                  <a:pt x="5607187" y="1065031"/>
                  <a:pt x="5580460" y="1070888"/>
                  <a:pt x="5553635" y="1075765"/>
                </a:cubicBezTo>
                <a:cubicBezTo>
                  <a:pt x="5531148" y="1079854"/>
                  <a:pt x="5509130" y="1086819"/>
                  <a:pt x="5486400" y="1089212"/>
                </a:cubicBezTo>
                <a:cubicBezTo>
                  <a:pt x="5423833" y="1095798"/>
                  <a:pt x="5360894" y="1098177"/>
                  <a:pt x="5298141" y="1102659"/>
                </a:cubicBezTo>
                <a:lnTo>
                  <a:pt x="4787153" y="1089212"/>
                </a:lnTo>
                <a:cubicBezTo>
                  <a:pt x="4706398" y="1086328"/>
                  <a:pt x="4625889" y="1077712"/>
                  <a:pt x="4545106" y="1075765"/>
                </a:cubicBezTo>
                <a:lnTo>
                  <a:pt x="3671047" y="1062318"/>
                </a:lnTo>
                <a:lnTo>
                  <a:pt x="2864223" y="1075765"/>
                </a:lnTo>
                <a:cubicBezTo>
                  <a:pt x="2734060" y="1079331"/>
                  <a:pt x="2713547" y="1085190"/>
                  <a:pt x="2608729" y="1102659"/>
                </a:cubicBezTo>
                <a:lnTo>
                  <a:pt x="1707776" y="1089212"/>
                </a:lnTo>
                <a:cubicBezTo>
                  <a:pt x="1606417" y="1086579"/>
                  <a:pt x="1581278" y="1074983"/>
                  <a:pt x="1492623" y="1062318"/>
                </a:cubicBezTo>
                <a:cubicBezTo>
                  <a:pt x="1456848" y="1057207"/>
                  <a:pt x="1420765" y="1054366"/>
                  <a:pt x="1385047" y="1048871"/>
                </a:cubicBezTo>
                <a:cubicBezTo>
                  <a:pt x="1283284" y="1033215"/>
                  <a:pt x="1353251" y="1039822"/>
                  <a:pt x="1264023" y="1021977"/>
                </a:cubicBezTo>
                <a:cubicBezTo>
                  <a:pt x="1237287" y="1016630"/>
                  <a:pt x="1210235" y="1013012"/>
                  <a:pt x="1183341" y="1008530"/>
                </a:cubicBezTo>
                <a:cubicBezTo>
                  <a:pt x="1131380" y="991208"/>
                  <a:pt x="1140674" y="992453"/>
                  <a:pt x="1075765" y="981635"/>
                </a:cubicBezTo>
                <a:cubicBezTo>
                  <a:pt x="1044501" y="976424"/>
                  <a:pt x="1013312" y="969262"/>
                  <a:pt x="981635" y="968188"/>
                </a:cubicBezTo>
                <a:cubicBezTo>
                  <a:pt x="748643" y="960290"/>
                  <a:pt x="515470" y="959223"/>
                  <a:pt x="282388" y="954741"/>
                </a:cubicBezTo>
                <a:cubicBezTo>
                  <a:pt x="264459" y="941294"/>
                  <a:pt x="243744" y="930921"/>
                  <a:pt x="228600" y="914400"/>
                </a:cubicBezTo>
                <a:cubicBezTo>
                  <a:pt x="133594" y="810758"/>
                  <a:pt x="159958" y="826370"/>
                  <a:pt x="107576" y="753035"/>
                </a:cubicBezTo>
                <a:cubicBezTo>
                  <a:pt x="94550" y="734798"/>
                  <a:pt x="79113" y="718252"/>
                  <a:pt x="67235" y="699247"/>
                </a:cubicBezTo>
                <a:cubicBezTo>
                  <a:pt x="38970" y="654022"/>
                  <a:pt x="30690" y="616507"/>
                  <a:pt x="13447" y="564777"/>
                </a:cubicBezTo>
                <a:lnTo>
                  <a:pt x="0" y="524435"/>
                </a:lnTo>
                <a:cubicBezTo>
                  <a:pt x="4482" y="497541"/>
                  <a:pt x="5612" y="469868"/>
                  <a:pt x="13447" y="443753"/>
                </a:cubicBezTo>
                <a:cubicBezTo>
                  <a:pt x="26135" y="401458"/>
                  <a:pt x="47711" y="377099"/>
                  <a:pt x="80682" y="349624"/>
                </a:cubicBezTo>
                <a:cubicBezTo>
                  <a:pt x="93097" y="339278"/>
                  <a:pt x="108403" y="332826"/>
                  <a:pt x="121023" y="322730"/>
                </a:cubicBezTo>
                <a:cubicBezTo>
                  <a:pt x="130923" y="314810"/>
                  <a:pt x="137046" y="302358"/>
                  <a:pt x="147917" y="295835"/>
                </a:cubicBezTo>
                <a:cubicBezTo>
                  <a:pt x="160072" y="288542"/>
                  <a:pt x="175098" y="287652"/>
                  <a:pt x="188259" y="282388"/>
                </a:cubicBezTo>
                <a:cubicBezTo>
                  <a:pt x="197565" y="278666"/>
                  <a:pt x="221877" y="239806"/>
                  <a:pt x="242047" y="228600"/>
                </a:cubicBezTo>
                <a:close/>
              </a:path>
            </a:pathLst>
          </a:cu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Tree>
    <p:extLst>
      <p:ext uri="{BB962C8B-B14F-4D97-AF65-F5344CB8AC3E}">
        <p14:creationId xmlns:p14="http://schemas.microsoft.com/office/powerpoint/2010/main" xmlns="" val="1920801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6163" y="591623"/>
            <a:ext cx="2891743" cy="726189"/>
          </a:xfrm>
        </p:spPr>
        <p:txBody>
          <a:bodyPr/>
          <a:lstStyle/>
          <a:p>
            <a:r>
              <a:rPr lang="id-ID" dirty="0" smtClean="0">
                <a:solidFill>
                  <a:schemeClr val="accent5"/>
                </a:solidFill>
              </a:rPr>
              <a:t>Tipologi 2</a:t>
            </a:r>
            <a:endParaRPr lang="id-ID" dirty="0">
              <a:solidFill>
                <a:schemeClr val="accent5"/>
              </a:solidFill>
            </a:endParaRPr>
          </a:p>
        </p:txBody>
      </p:sp>
      <p:graphicFrame>
        <p:nvGraphicFramePr>
          <p:cNvPr id="5" name="Diagram 4"/>
          <p:cNvGraphicFramePr/>
          <p:nvPr>
            <p:extLst>
              <p:ext uri="{D42A27DB-BD31-4B8C-83A1-F6EECF244321}">
                <p14:modId xmlns:p14="http://schemas.microsoft.com/office/powerpoint/2010/main" xmlns="" val="1257386838"/>
              </p:ext>
            </p:extLst>
          </p:nvPr>
        </p:nvGraphicFramePr>
        <p:xfrm>
          <a:off x="1507564" y="1775012"/>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728711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694" y="927799"/>
            <a:ext cx="10364451" cy="927895"/>
          </a:xfrm>
        </p:spPr>
        <p:txBody>
          <a:bodyPr>
            <a:normAutofit/>
          </a:bodyPr>
          <a:lstStyle/>
          <a:p>
            <a:pPr lvl="0"/>
            <a:r>
              <a:rPr lang="en-US" b="1" cap="none" dirty="0" err="1">
                <a:solidFill>
                  <a:schemeClr val="accent5"/>
                </a:solidFill>
              </a:rPr>
              <a:t>Karakteristik</a:t>
            </a:r>
            <a:r>
              <a:rPr lang="en-US" b="1" cap="none" dirty="0">
                <a:solidFill>
                  <a:schemeClr val="accent5"/>
                </a:solidFill>
              </a:rPr>
              <a:t> </a:t>
            </a:r>
            <a:r>
              <a:rPr lang="en-US" b="1" cap="none" dirty="0" err="1">
                <a:solidFill>
                  <a:schemeClr val="accent5"/>
                </a:solidFill>
              </a:rPr>
              <a:t>Klasifikasi</a:t>
            </a:r>
            <a:r>
              <a:rPr lang="en-US" b="1" cap="none" dirty="0">
                <a:solidFill>
                  <a:schemeClr val="accent5"/>
                </a:solidFill>
              </a:rPr>
              <a:t> </a:t>
            </a:r>
            <a:r>
              <a:rPr lang="en-US" b="1" cap="none" dirty="0" smtClean="0">
                <a:solidFill>
                  <a:schemeClr val="accent5"/>
                </a:solidFill>
              </a:rPr>
              <a:t>Layout</a:t>
            </a:r>
            <a:endParaRPr lang="id-ID" dirty="0">
              <a:solidFill>
                <a:schemeClr val="accent5"/>
              </a:solidFill>
            </a:endParaRPr>
          </a:p>
        </p:txBody>
      </p:sp>
      <p:graphicFrame>
        <p:nvGraphicFramePr>
          <p:cNvPr id="4" name="Object 4"/>
          <p:cNvGraphicFramePr>
            <a:graphicFrameLocks noGrp="1" noChangeAspect="1"/>
          </p:cNvGraphicFramePr>
          <p:nvPr>
            <p:ph idx="4294967295"/>
            <p:extLst>
              <p:ext uri="{D42A27DB-BD31-4B8C-83A1-F6EECF244321}">
                <p14:modId xmlns:p14="http://schemas.microsoft.com/office/powerpoint/2010/main" xmlns="" val="2460733832"/>
              </p:ext>
            </p:extLst>
          </p:nvPr>
        </p:nvGraphicFramePr>
        <p:xfrm>
          <a:off x="712694" y="2658498"/>
          <a:ext cx="6548718" cy="3913566"/>
        </p:xfrm>
        <a:graphic>
          <a:graphicData uri="http://schemas.openxmlformats.org/presentationml/2006/ole">
            <p:oleObj spid="_x0000_s3082" name="Photo Editor Photo" r:id="rId3" imgW="10676190" imgH="6380952" progId="">
              <p:embed/>
            </p:oleObj>
          </a:graphicData>
        </a:graphic>
      </p:graphicFrame>
    </p:spTree>
    <p:extLst>
      <p:ext uri="{BB962C8B-B14F-4D97-AF65-F5344CB8AC3E}">
        <p14:creationId xmlns:p14="http://schemas.microsoft.com/office/powerpoint/2010/main" xmlns="" val="2313793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1017709" y="1141388"/>
            <a:ext cx="10364451" cy="709194"/>
          </a:xfrm>
        </p:spPr>
        <p:style>
          <a:lnRef idx="0">
            <a:schemeClr val="accent6"/>
          </a:lnRef>
          <a:fillRef idx="3">
            <a:schemeClr val="accent6"/>
          </a:fillRef>
          <a:effectRef idx="3">
            <a:schemeClr val="accent6"/>
          </a:effectRef>
          <a:fontRef idx="minor">
            <a:schemeClr val="lt1"/>
          </a:fontRef>
        </p:style>
        <p:txBody>
          <a:bodyPr/>
          <a:lstStyle/>
          <a:p>
            <a:pPr eaLnBrk="1" hangingPunct="1">
              <a:defRPr/>
            </a:pPr>
            <a:r>
              <a:rPr lang="en-US" altLang="ja-JP" dirty="0" smtClean="0">
                <a:ea typeface="ＭＳ Ｐゴシック" charset="-128"/>
              </a:rPr>
              <a:t>Job Shop/ Process Layout</a:t>
            </a:r>
            <a:endParaRPr lang="en-US" altLang="ja-JP" sz="1600" i="1" dirty="0">
              <a:ea typeface="ＭＳ Ｐゴシック" charset="-128"/>
            </a:endParaRPr>
          </a:p>
        </p:txBody>
      </p:sp>
      <p:sp>
        <p:nvSpPr>
          <p:cNvPr id="14339" name="Rectangle 3"/>
          <p:cNvSpPr>
            <a:spLocks noChangeArrowheads="1"/>
          </p:cNvSpPr>
          <p:nvPr/>
        </p:nvSpPr>
        <p:spPr bwMode="auto">
          <a:xfrm>
            <a:off x="6880412" y="2800349"/>
            <a:ext cx="5208494" cy="3815603"/>
          </a:xfrm>
          <a:prstGeom prst="rect">
            <a:avLst/>
          </a:prstGeom>
          <a:solidFill>
            <a:schemeClr val="bg2">
              <a:alpha val="50195"/>
            </a:schemeClr>
          </a:solidFill>
          <a:ln w="9525">
            <a:solidFill>
              <a:schemeClr val="tx1"/>
            </a:solidFill>
            <a:miter lim="800000"/>
            <a:headEnd/>
            <a:tailEnd/>
          </a:ln>
        </p:spPr>
        <p:txBody>
          <a:bodyPr wrap="none" anchor="ctr"/>
          <a:lstStyle/>
          <a:p>
            <a:endParaRPr lang="en-US"/>
          </a:p>
        </p:txBody>
      </p:sp>
      <p:sp>
        <p:nvSpPr>
          <p:cNvPr id="14340" name="Rectangle 4"/>
          <p:cNvSpPr>
            <a:spLocks noChangeArrowheads="1"/>
          </p:cNvSpPr>
          <p:nvPr/>
        </p:nvSpPr>
        <p:spPr bwMode="auto">
          <a:xfrm>
            <a:off x="7413812" y="3105149"/>
            <a:ext cx="1413734" cy="1271868"/>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10600" dirty="0">
                <a:latin typeface="Times New Roman" pitchFamily="18" charset="0"/>
                <a:ea typeface="ＭＳ Ｐゴシック" charset="-128"/>
              </a:rPr>
              <a:t>A</a:t>
            </a:r>
          </a:p>
        </p:txBody>
      </p:sp>
      <p:sp>
        <p:nvSpPr>
          <p:cNvPr id="14341" name="Rectangle 5"/>
          <p:cNvSpPr>
            <a:spLocks noChangeArrowheads="1"/>
          </p:cNvSpPr>
          <p:nvPr/>
        </p:nvSpPr>
        <p:spPr bwMode="auto">
          <a:xfrm>
            <a:off x="7413812" y="5086349"/>
            <a:ext cx="1413734" cy="1271868"/>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10600">
                <a:latin typeface="Times New Roman" pitchFamily="18" charset="0"/>
                <a:ea typeface="ＭＳ Ｐゴシック" charset="-128"/>
              </a:rPr>
              <a:t>C</a:t>
            </a:r>
          </a:p>
        </p:txBody>
      </p:sp>
      <p:sp>
        <p:nvSpPr>
          <p:cNvPr id="14342" name="Rectangle 6"/>
          <p:cNvSpPr>
            <a:spLocks noChangeArrowheads="1"/>
          </p:cNvSpPr>
          <p:nvPr/>
        </p:nvSpPr>
        <p:spPr bwMode="auto">
          <a:xfrm>
            <a:off x="10004612" y="3105149"/>
            <a:ext cx="1413734" cy="1271868"/>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10600">
                <a:latin typeface="Times New Roman" pitchFamily="18" charset="0"/>
                <a:ea typeface="ＭＳ Ｐゴシック" charset="-128"/>
              </a:rPr>
              <a:t>B</a:t>
            </a:r>
          </a:p>
        </p:txBody>
      </p:sp>
      <p:sp>
        <p:nvSpPr>
          <p:cNvPr id="14343" name="Rectangle 7"/>
          <p:cNvSpPr>
            <a:spLocks noChangeArrowheads="1"/>
          </p:cNvSpPr>
          <p:nvPr/>
        </p:nvSpPr>
        <p:spPr bwMode="auto">
          <a:xfrm>
            <a:off x="10004612" y="5086349"/>
            <a:ext cx="1413734" cy="1271868"/>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10600">
                <a:latin typeface="Times New Roman" pitchFamily="18" charset="0"/>
                <a:ea typeface="ＭＳ Ｐゴシック" charset="-128"/>
              </a:rPr>
              <a:t>D</a:t>
            </a:r>
          </a:p>
        </p:txBody>
      </p:sp>
      <p:grpSp>
        <p:nvGrpSpPr>
          <p:cNvPr id="2" name="Group 8"/>
          <p:cNvGrpSpPr>
            <a:grpSpLocks/>
          </p:cNvGrpSpPr>
          <p:nvPr/>
        </p:nvGrpSpPr>
        <p:grpSpPr bwMode="auto">
          <a:xfrm>
            <a:off x="5696479" y="3262049"/>
            <a:ext cx="2282390" cy="595408"/>
            <a:chOff x="933" y="1778"/>
            <a:chExt cx="1488" cy="382"/>
          </a:xfrm>
        </p:grpSpPr>
        <p:sp>
          <p:nvSpPr>
            <p:cNvPr id="14357" name="Text Box 9"/>
            <p:cNvSpPr txBox="1">
              <a:spLocks noChangeArrowheads="1"/>
            </p:cNvSpPr>
            <p:nvPr/>
          </p:nvSpPr>
          <p:spPr bwMode="auto">
            <a:xfrm>
              <a:off x="933" y="1778"/>
              <a:ext cx="1488" cy="327"/>
            </a:xfrm>
            <a:prstGeom prst="rect">
              <a:avLst/>
            </a:prstGeom>
            <a:noFill/>
            <a:ln w="9525">
              <a:noFill/>
              <a:miter lim="800000"/>
              <a:headEnd/>
              <a:tailEnd/>
            </a:ln>
          </p:spPr>
          <p:txBody>
            <a:bodyPr>
              <a:spAutoFit/>
            </a:bodyPr>
            <a:lstStyle/>
            <a:p>
              <a:pPr>
                <a:spcBef>
                  <a:spcPct val="50000"/>
                </a:spcBef>
                <a:buSzTx/>
                <a:buFontTx/>
                <a:buNone/>
              </a:pPr>
              <a:r>
                <a:rPr lang="en-US" altLang="ja-JP" sz="2800" dirty="0">
                  <a:latin typeface="Times New Roman" pitchFamily="18" charset="0"/>
                  <a:ea typeface="ＭＳ Ｐゴシック" charset="-128"/>
                </a:rPr>
                <a:t>Product 1</a:t>
              </a:r>
            </a:p>
          </p:txBody>
        </p:sp>
        <p:sp>
          <p:nvSpPr>
            <p:cNvPr id="14358" name="Line 10"/>
            <p:cNvSpPr>
              <a:spLocks noChangeShapeType="1"/>
            </p:cNvSpPr>
            <p:nvPr/>
          </p:nvSpPr>
          <p:spPr bwMode="auto">
            <a:xfrm>
              <a:off x="933" y="2152"/>
              <a:ext cx="987" cy="8"/>
            </a:xfrm>
            <a:prstGeom prst="line">
              <a:avLst/>
            </a:prstGeom>
            <a:noFill/>
            <a:ln w="76200">
              <a:solidFill>
                <a:srgbClr val="0000CC"/>
              </a:solidFill>
              <a:round/>
              <a:headEnd/>
              <a:tailEnd type="triangle" w="med" len="med"/>
            </a:ln>
          </p:spPr>
          <p:txBody>
            <a:bodyPr/>
            <a:lstStyle/>
            <a:p>
              <a:endParaRPr lang="en-US"/>
            </a:p>
          </p:txBody>
        </p:sp>
      </p:grpSp>
      <p:sp>
        <p:nvSpPr>
          <p:cNvPr id="80907" name="Line 11"/>
          <p:cNvSpPr>
            <a:spLocks noChangeShapeType="1"/>
          </p:cNvSpPr>
          <p:nvPr/>
        </p:nvSpPr>
        <p:spPr bwMode="auto">
          <a:xfrm>
            <a:off x="8861612" y="4400549"/>
            <a:ext cx="1041699" cy="897789"/>
          </a:xfrm>
          <a:prstGeom prst="line">
            <a:avLst/>
          </a:prstGeom>
          <a:noFill/>
          <a:ln w="76200">
            <a:solidFill>
              <a:srgbClr val="0000CC"/>
            </a:solidFill>
            <a:round/>
            <a:headEnd/>
            <a:tailEnd type="triangle" w="med" len="med"/>
          </a:ln>
        </p:spPr>
        <p:txBody>
          <a:bodyPr/>
          <a:lstStyle/>
          <a:p>
            <a:endParaRPr lang="en-US"/>
          </a:p>
        </p:txBody>
      </p:sp>
      <p:sp>
        <p:nvSpPr>
          <p:cNvPr id="80908" name="Line 12"/>
          <p:cNvSpPr>
            <a:spLocks noChangeShapeType="1"/>
          </p:cNvSpPr>
          <p:nvPr/>
        </p:nvSpPr>
        <p:spPr bwMode="auto">
          <a:xfrm flipV="1">
            <a:off x="10766612" y="4476749"/>
            <a:ext cx="0" cy="598526"/>
          </a:xfrm>
          <a:prstGeom prst="line">
            <a:avLst/>
          </a:prstGeom>
          <a:noFill/>
          <a:ln w="76200">
            <a:solidFill>
              <a:srgbClr val="0000CC"/>
            </a:solidFill>
            <a:round/>
            <a:headEnd/>
            <a:tailEnd type="triangle" w="med" len="med"/>
          </a:ln>
        </p:spPr>
        <p:txBody>
          <a:bodyPr/>
          <a:lstStyle/>
          <a:p>
            <a:endParaRPr lang="en-US"/>
          </a:p>
        </p:txBody>
      </p:sp>
      <p:sp>
        <p:nvSpPr>
          <p:cNvPr id="80909" name="Line 13"/>
          <p:cNvSpPr>
            <a:spLocks noChangeShapeType="1"/>
          </p:cNvSpPr>
          <p:nvPr/>
        </p:nvSpPr>
        <p:spPr bwMode="auto">
          <a:xfrm flipV="1">
            <a:off x="10766612" y="2419349"/>
            <a:ext cx="0" cy="673342"/>
          </a:xfrm>
          <a:prstGeom prst="line">
            <a:avLst/>
          </a:prstGeom>
          <a:noFill/>
          <a:ln w="76200">
            <a:solidFill>
              <a:srgbClr val="0000CC"/>
            </a:solidFill>
            <a:round/>
            <a:headEnd/>
            <a:tailEnd type="triangle" w="med" len="med"/>
          </a:ln>
        </p:spPr>
        <p:txBody>
          <a:bodyPr/>
          <a:lstStyle/>
          <a:p>
            <a:endParaRPr lang="en-US"/>
          </a:p>
        </p:txBody>
      </p:sp>
      <p:sp>
        <p:nvSpPr>
          <p:cNvPr id="14348" name="Text Box 14"/>
          <p:cNvSpPr txBox="1">
            <a:spLocks noChangeArrowheads="1"/>
          </p:cNvSpPr>
          <p:nvPr/>
        </p:nvSpPr>
        <p:spPr bwMode="auto">
          <a:xfrm>
            <a:off x="8952100" y="2327275"/>
            <a:ext cx="892885" cy="400110"/>
          </a:xfrm>
          <a:prstGeom prst="rect">
            <a:avLst/>
          </a:prstGeom>
          <a:noFill/>
          <a:ln w="9525">
            <a:noFill/>
            <a:miter lim="800000"/>
            <a:headEnd/>
            <a:tailEnd/>
          </a:ln>
        </p:spPr>
        <p:txBody>
          <a:bodyPr wrap="square">
            <a:spAutoFit/>
          </a:bodyPr>
          <a:lstStyle/>
          <a:p>
            <a:pPr>
              <a:spcBef>
                <a:spcPct val="50000"/>
              </a:spcBef>
              <a:buSzTx/>
              <a:buFontTx/>
              <a:buNone/>
            </a:pPr>
            <a:r>
              <a:rPr lang="en-US" altLang="ja-JP" sz="2000">
                <a:latin typeface="Times New Roman" pitchFamily="18" charset="0"/>
                <a:ea typeface="ＭＳ Ｐゴシック" charset="-128"/>
              </a:rPr>
              <a:t>Output</a:t>
            </a:r>
          </a:p>
        </p:txBody>
      </p:sp>
      <p:sp>
        <p:nvSpPr>
          <p:cNvPr id="14349" name="Text Box 15"/>
          <p:cNvSpPr txBox="1">
            <a:spLocks noChangeArrowheads="1"/>
          </p:cNvSpPr>
          <p:nvPr/>
        </p:nvSpPr>
        <p:spPr bwMode="auto">
          <a:xfrm>
            <a:off x="6118412" y="4491038"/>
            <a:ext cx="1264920" cy="400110"/>
          </a:xfrm>
          <a:prstGeom prst="rect">
            <a:avLst/>
          </a:prstGeom>
          <a:noFill/>
          <a:ln w="9525">
            <a:noFill/>
            <a:miter lim="800000"/>
            <a:headEnd/>
            <a:tailEnd/>
          </a:ln>
        </p:spPr>
        <p:txBody>
          <a:bodyPr wrap="square">
            <a:spAutoFit/>
          </a:bodyPr>
          <a:lstStyle/>
          <a:p>
            <a:pPr>
              <a:spcBef>
                <a:spcPct val="50000"/>
              </a:spcBef>
              <a:buSzTx/>
              <a:buFontTx/>
              <a:buNone/>
            </a:pPr>
            <a:r>
              <a:rPr lang="en-US" altLang="ja-JP" sz="2000">
                <a:latin typeface="Times New Roman" pitchFamily="18" charset="0"/>
                <a:ea typeface="ＭＳ Ｐゴシック" charset="-128"/>
              </a:rPr>
              <a:t>Input</a:t>
            </a:r>
          </a:p>
        </p:txBody>
      </p:sp>
      <p:grpSp>
        <p:nvGrpSpPr>
          <p:cNvPr id="3" name="Group 16"/>
          <p:cNvGrpSpPr>
            <a:grpSpLocks/>
          </p:cNvGrpSpPr>
          <p:nvPr/>
        </p:nvGrpSpPr>
        <p:grpSpPr bwMode="auto">
          <a:xfrm>
            <a:off x="5656748" y="5355299"/>
            <a:ext cx="2306619" cy="582939"/>
            <a:chOff x="923" y="3097"/>
            <a:chExt cx="1488" cy="374"/>
          </a:xfrm>
        </p:grpSpPr>
        <p:sp>
          <p:nvSpPr>
            <p:cNvPr id="14355" name="Text Box 17"/>
            <p:cNvSpPr txBox="1">
              <a:spLocks noChangeArrowheads="1"/>
            </p:cNvSpPr>
            <p:nvPr/>
          </p:nvSpPr>
          <p:spPr bwMode="auto">
            <a:xfrm>
              <a:off x="923" y="3097"/>
              <a:ext cx="1488" cy="327"/>
            </a:xfrm>
            <a:prstGeom prst="rect">
              <a:avLst/>
            </a:prstGeom>
            <a:noFill/>
            <a:ln w="9525">
              <a:noFill/>
              <a:miter lim="800000"/>
              <a:headEnd/>
              <a:tailEnd/>
            </a:ln>
          </p:spPr>
          <p:txBody>
            <a:bodyPr>
              <a:spAutoFit/>
            </a:bodyPr>
            <a:lstStyle/>
            <a:p>
              <a:pPr>
                <a:spcBef>
                  <a:spcPct val="50000"/>
                </a:spcBef>
                <a:buSzTx/>
                <a:buFontTx/>
                <a:buNone/>
              </a:pPr>
              <a:r>
                <a:rPr lang="en-US" altLang="ja-JP" sz="2800" dirty="0">
                  <a:latin typeface="Times New Roman" pitchFamily="18" charset="0"/>
                  <a:ea typeface="ＭＳ Ｐゴシック" charset="-128"/>
                </a:rPr>
                <a:t>Product 2</a:t>
              </a:r>
            </a:p>
          </p:txBody>
        </p:sp>
        <p:sp>
          <p:nvSpPr>
            <p:cNvPr id="14356" name="Line 18"/>
            <p:cNvSpPr>
              <a:spLocks noChangeShapeType="1"/>
            </p:cNvSpPr>
            <p:nvPr/>
          </p:nvSpPr>
          <p:spPr bwMode="auto">
            <a:xfrm flipV="1">
              <a:off x="923" y="3456"/>
              <a:ext cx="997" cy="15"/>
            </a:xfrm>
            <a:prstGeom prst="line">
              <a:avLst/>
            </a:prstGeom>
            <a:noFill/>
            <a:ln w="76200" cmpd="tri">
              <a:solidFill>
                <a:srgbClr val="FF0000"/>
              </a:solidFill>
              <a:round/>
              <a:headEnd/>
              <a:tailEnd type="triangle" w="med" len="med"/>
            </a:ln>
          </p:spPr>
          <p:txBody>
            <a:bodyPr/>
            <a:lstStyle/>
            <a:p>
              <a:endParaRPr lang="en-US"/>
            </a:p>
          </p:txBody>
        </p:sp>
      </p:grpSp>
      <p:sp>
        <p:nvSpPr>
          <p:cNvPr id="80915" name="Line 19"/>
          <p:cNvSpPr>
            <a:spLocks noChangeShapeType="1"/>
          </p:cNvSpPr>
          <p:nvPr/>
        </p:nvSpPr>
        <p:spPr bwMode="auto">
          <a:xfrm flipV="1">
            <a:off x="8875900" y="4324349"/>
            <a:ext cx="1041699" cy="748157"/>
          </a:xfrm>
          <a:prstGeom prst="line">
            <a:avLst/>
          </a:prstGeom>
          <a:noFill/>
          <a:ln w="76200" cmpd="tri">
            <a:solidFill>
              <a:srgbClr val="FF0000"/>
            </a:solidFill>
            <a:round/>
            <a:headEnd/>
            <a:tailEnd type="triangle" w="med" len="med"/>
          </a:ln>
        </p:spPr>
        <p:txBody>
          <a:bodyPr/>
          <a:lstStyle/>
          <a:p>
            <a:endParaRPr lang="en-US"/>
          </a:p>
        </p:txBody>
      </p:sp>
      <p:sp>
        <p:nvSpPr>
          <p:cNvPr id="80916" name="Line 20"/>
          <p:cNvSpPr>
            <a:spLocks noChangeShapeType="1"/>
          </p:cNvSpPr>
          <p:nvPr/>
        </p:nvSpPr>
        <p:spPr bwMode="auto">
          <a:xfrm flipH="1">
            <a:off x="8937812" y="3714749"/>
            <a:ext cx="1041699" cy="0"/>
          </a:xfrm>
          <a:prstGeom prst="line">
            <a:avLst/>
          </a:prstGeom>
          <a:noFill/>
          <a:ln w="76200" cmpd="tri">
            <a:solidFill>
              <a:srgbClr val="FF0000"/>
            </a:solidFill>
            <a:round/>
            <a:headEnd/>
            <a:tailEnd type="triangle" w="med" len="med"/>
          </a:ln>
        </p:spPr>
        <p:txBody>
          <a:bodyPr/>
          <a:lstStyle/>
          <a:p>
            <a:endParaRPr lang="en-US"/>
          </a:p>
        </p:txBody>
      </p:sp>
      <p:sp>
        <p:nvSpPr>
          <p:cNvPr id="80917" name="Line 21"/>
          <p:cNvSpPr>
            <a:spLocks noChangeShapeType="1"/>
          </p:cNvSpPr>
          <p:nvPr/>
        </p:nvSpPr>
        <p:spPr bwMode="auto">
          <a:xfrm flipV="1">
            <a:off x="8113900" y="2419349"/>
            <a:ext cx="0" cy="673342"/>
          </a:xfrm>
          <a:prstGeom prst="line">
            <a:avLst/>
          </a:prstGeom>
          <a:noFill/>
          <a:ln w="76200" cmpd="tri">
            <a:solidFill>
              <a:srgbClr val="FF0000"/>
            </a:solidFill>
            <a:round/>
            <a:headEnd/>
            <a:tailEnd type="triangle" w="med" len="med"/>
          </a:ln>
        </p:spPr>
        <p:txBody>
          <a:bodyPr/>
          <a:lstStyle/>
          <a:p>
            <a:endParaRPr lang="en-US"/>
          </a:p>
        </p:txBody>
      </p:sp>
      <p:sp>
        <p:nvSpPr>
          <p:cNvPr id="22" name="Rectangle 3"/>
          <p:cNvSpPr txBox="1">
            <a:spLocks noChangeArrowheads="1"/>
          </p:cNvSpPr>
          <p:nvPr/>
        </p:nvSpPr>
        <p:spPr>
          <a:xfrm>
            <a:off x="259583" y="2050582"/>
            <a:ext cx="5119689" cy="4525963"/>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r>
              <a:rPr lang="en-US" altLang="ja-JP" sz="1800" smtClean="0">
                <a:ea typeface="ＭＳ Ｐゴシック" charset="-128"/>
              </a:rPr>
              <a:t>low volume, high variety customized products </a:t>
            </a:r>
          </a:p>
          <a:p>
            <a:r>
              <a:rPr lang="en-US" altLang="ja-JP" sz="1800" smtClean="0">
                <a:ea typeface="ＭＳ Ｐゴシック" charset="-128"/>
              </a:rPr>
              <a:t>flexible resources</a:t>
            </a:r>
          </a:p>
          <a:p>
            <a:r>
              <a:rPr lang="en-US" altLang="ja-JP" sz="1800" smtClean="0">
                <a:ea typeface="ＭＳ Ｐゴシック" charset="-128"/>
              </a:rPr>
              <a:t>skilled human resources</a:t>
            </a:r>
          </a:p>
          <a:p>
            <a:r>
              <a:rPr lang="en-US" altLang="ja-JP" sz="1800" smtClean="0">
                <a:ea typeface="ＭＳ Ｐゴシック" charset="-128"/>
              </a:rPr>
              <a:t>Jumbled work flows</a:t>
            </a:r>
          </a:p>
          <a:p>
            <a:r>
              <a:rPr lang="en-US" altLang="ja-JP" sz="1800" smtClean="0">
                <a:ea typeface="ＭＳ Ｐゴシック" charset="-128"/>
              </a:rPr>
              <a:t>high material handling </a:t>
            </a:r>
          </a:p>
          <a:p>
            <a:r>
              <a:rPr lang="en-US" altLang="ja-JP" sz="1800" smtClean="0">
                <a:ea typeface="ＭＳ Ｐゴシック" charset="-128"/>
              </a:rPr>
              <a:t>large of inventories</a:t>
            </a:r>
          </a:p>
          <a:p>
            <a:r>
              <a:rPr lang="en-US" altLang="ja-JP" sz="1800" smtClean="0">
                <a:ea typeface="ＭＳ Ｐゴシック" charset="-128"/>
              </a:rPr>
              <a:t>long flow time</a:t>
            </a:r>
          </a:p>
          <a:p>
            <a:r>
              <a:rPr lang="en-US" altLang="ja-JP" sz="1800" smtClean="0">
                <a:ea typeface="ＭＳ Ｐゴシック" charset="-128"/>
              </a:rPr>
              <a:t>highly structured information system</a:t>
            </a:r>
          </a:p>
          <a:p>
            <a:r>
              <a:rPr lang="en-US" altLang="ja-JP" sz="1800" smtClean="0">
                <a:ea typeface="ＭＳ Ｐゴシック" charset="-128"/>
              </a:rPr>
              <a:t>high cost per unit of product but low investment</a:t>
            </a:r>
            <a:endParaRPr lang="en-US" altLang="ja-JP" sz="1800" dirty="0">
              <a:ea typeface="ＭＳ Ｐゴシック" charset="-128"/>
            </a:endParaRPr>
          </a:p>
        </p:txBody>
      </p:sp>
    </p:spTree>
    <p:extLst>
      <p:ext uri="{BB962C8B-B14F-4D97-AF65-F5344CB8AC3E}">
        <p14:creationId xmlns:p14="http://schemas.microsoft.com/office/powerpoint/2010/main" xmlns="" val="3823207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0907"/>
                                        </p:tgtEl>
                                        <p:attrNameLst>
                                          <p:attrName>style.visibility</p:attrName>
                                        </p:attrNameLst>
                                      </p:cBhvr>
                                      <p:to>
                                        <p:strVal val="visible"/>
                                      </p:to>
                                    </p:set>
                                    <p:animEffect transition="in" filter="dissolve">
                                      <p:cBhvr>
                                        <p:cTn id="12" dur="500"/>
                                        <p:tgtEl>
                                          <p:spTgt spid="8090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0908"/>
                                        </p:tgtEl>
                                        <p:attrNameLst>
                                          <p:attrName>style.visibility</p:attrName>
                                        </p:attrNameLst>
                                      </p:cBhvr>
                                      <p:to>
                                        <p:strVal val="visible"/>
                                      </p:to>
                                    </p:set>
                                    <p:animEffect transition="in" filter="dissolve">
                                      <p:cBhvr>
                                        <p:cTn id="17" dur="500"/>
                                        <p:tgtEl>
                                          <p:spTgt spid="8090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0909"/>
                                        </p:tgtEl>
                                        <p:attrNameLst>
                                          <p:attrName>style.visibility</p:attrName>
                                        </p:attrNameLst>
                                      </p:cBhvr>
                                      <p:to>
                                        <p:strVal val="visible"/>
                                      </p:to>
                                    </p:set>
                                    <p:animEffect transition="in" filter="dissolve">
                                      <p:cBhvr>
                                        <p:cTn id="22" dur="500"/>
                                        <p:tgtEl>
                                          <p:spTgt spid="8090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0915"/>
                                        </p:tgtEl>
                                        <p:attrNameLst>
                                          <p:attrName>style.visibility</p:attrName>
                                        </p:attrNameLst>
                                      </p:cBhvr>
                                      <p:to>
                                        <p:strVal val="visible"/>
                                      </p:to>
                                    </p:set>
                                    <p:animEffect transition="in" filter="dissolve">
                                      <p:cBhvr>
                                        <p:cTn id="32" dur="500"/>
                                        <p:tgtEl>
                                          <p:spTgt spid="80915"/>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80916"/>
                                        </p:tgtEl>
                                        <p:attrNameLst>
                                          <p:attrName>style.visibility</p:attrName>
                                        </p:attrNameLst>
                                      </p:cBhvr>
                                      <p:to>
                                        <p:strVal val="visible"/>
                                      </p:to>
                                    </p:set>
                                    <p:animEffect transition="in" filter="dissolve">
                                      <p:cBhvr>
                                        <p:cTn id="37" dur="500"/>
                                        <p:tgtEl>
                                          <p:spTgt spid="8091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80917"/>
                                        </p:tgtEl>
                                        <p:attrNameLst>
                                          <p:attrName>style.visibility</p:attrName>
                                        </p:attrNameLst>
                                      </p:cBhvr>
                                      <p:to>
                                        <p:strVal val="visible"/>
                                      </p:to>
                                    </p:set>
                                    <p:animEffect transition="in" filter="dissolve">
                                      <p:cBhvr>
                                        <p:cTn id="42" dur="500"/>
                                        <p:tgtEl>
                                          <p:spTgt spid="80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7" grpId="0" animBg="1"/>
      <p:bldP spid="80908" grpId="0" animBg="1"/>
      <p:bldP spid="80909" grpId="0" animBg="1"/>
      <p:bldP spid="80915" grpId="0" animBg="1"/>
      <p:bldP spid="80916" grpId="0" animBg="1"/>
      <p:bldP spid="809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1017709" y="1141388"/>
            <a:ext cx="10364451" cy="709194"/>
          </a:xfrm>
        </p:spPr>
        <p:style>
          <a:lnRef idx="0">
            <a:schemeClr val="accent6"/>
          </a:lnRef>
          <a:fillRef idx="3">
            <a:schemeClr val="accent6"/>
          </a:fillRef>
          <a:effectRef idx="3">
            <a:schemeClr val="accent6"/>
          </a:effectRef>
          <a:fontRef idx="minor">
            <a:schemeClr val="lt1"/>
          </a:fontRef>
        </p:style>
        <p:txBody>
          <a:bodyPr/>
          <a:lstStyle/>
          <a:p>
            <a:pPr eaLnBrk="1" hangingPunct="1">
              <a:defRPr/>
            </a:pPr>
            <a:r>
              <a:rPr lang="en-US" altLang="ja-JP" dirty="0" smtClean="0">
                <a:ea typeface="ＭＳ Ｐゴシック" charset="-128"/>
              </a:rPr>
              <a:t>Job Shop/ Process Layout</a:t>
            </a:r>
            <a:endParaRPr lang="en-US" altLang="ja-JP" sz="1600" i="1" dirty="0">
              <a:ea typeface="ＭＳ Ｐゴシック" charset="-128"/>
            </a:endParaRPr>
          </a:p>
        </p:txBody>
      </p:sp>
      <p:sp>
        <p:nvSpPr>
          <p:cNvPr id="4" name="Rectangle 2"/>
          <p:cNvSpPr txBox="1">
            <a:spLocks noChangeArrowheads="1"/>
          </p:cNvSpPr>
          <p:nvPr/>
        </p:nvSpPr>
        <p:spPr>
          <a:xfrm>
            <a:off x="1017709" y="2151530"/>
            <a:ext cx="4092173" cy="4343400"/>
          </a:xfrm>
          <a:prstGeom prst="rect">
            <a:avLst/>
          </a:prstGeom>
        </p:spPr>
        <p:txBody>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a:buFontTx/>
              <a:buNone/>
            </a:pPr>
            <a:r>
              <a:rPr lang="en-US" dirty="0" smtClean="0"/>
              <a:t>KEUNTUNGAN</a:t>
            </a:r>
            <a:endParaRPr lang="id-ID" dirty="0" smtClean="0"/>
          </a:p>
          <a:p>
            <a:pPr>
              <a:buFontTx/>
              <a:buNone/>
            </a:pPr>
            <a:endParaRPr lang="en-US" dirty="0" smtClean="0"/>
          </a:p>
          <a:p>
            <a:pPr>
              <a:buFont typeface="Arial" panose="020B0604020202020204" pitchFamily="34" charset="0"/>
              <a:buNone/>
            </a:pPr>
            <a:r>
              <a:rPr lang="id-ID" dirty="0" smtClean="0"/>
              <a:t>1. </a:t>
            </a:r>
            <a:r>
              <a:rPr lang="en-US" dirty="0" smtClean="0"/>
              <a:t>Total </a:t>
            </a:r>
            <a:r>
              <a:rPr lang="en-US" dirty="0" err="1" smtClean="0"/>
              <a:t>investasi</a:t>
            </a:r>
            <a:r>
              <a:rPr lang="en-US" dirty="0" smtClean="0"/>
              <a:t> </a:t>
            </a:r>
            <a:r>
              <a:rPr lang="en-US" dirty="0" err="1" smtClean="0"/>
              <a:t>rendah</a:t>
            </a:r>
            <a:r>
              <a:rPr lang="en-US" dirty="0" smtClean="0"/>
              <a:t> </a:t>
            </a:r>
            <a:r>
              <a:rPr lang="en-US" dirty="0" err="1" smtClean="0"/>
              <a:t>utk</a:t>
            </a:r>
            <a:r>
              <a:rPr lang="en-US" dirty="0" smtClean="0"/>
              <a:t> </a:t>
            </a:r>
            <a:r>
              <a:rPr lang="en-US" dirty="0" err="1" smtClean="0"/>
              <a:t>pembelian</a:t>
            </a:r>
            <a:r>
              <a:rPr lang="en-US" dirty="0" smtClean="0"/>
              <a:t> </a:t>
            </a:r>
            <a:r>
              <a:rPr lang="en-US" dirty="0" err="1" smtClean="0"/>
              <a:t>mesin</a:t>
            </a:r>
            <a:endParaRPr lang="en-US" dirty="0" smtClean="0"/>
          </a:p>
          <a:p>
            <a:pPr>
              <a:buFont typeface="Arial" panose="020B0604020202020204" pitchFamily="34" charset="0"/>
              <a:buNone/>
            </a:pPr>
            <a:r>
              <a:rPr lang="id-ID" dirty="0" smtClean="0"/>
              <a:t>2. </a:t>
            </a:r>
            <a:r>
              <a:rPr lang="en-US" dirty="0" err="1" smtClean="0"/>
              <a:t>Fleksibilitas</a:t>
            </a:r>
            <a:r>
              <a:rPr lang="en-US" dirty="0" smtClean="0"/>
              <a:t> </a:t>
            </a:r>
            <a:r>
              <a:rPr lang="en-US" dirty="0" err="1" smtClean="0"/>
              <a:t>tenaga</a:t>
            </a:r>
            <a:r>
              <a:rPr lang="en-US" dirty="0" smtClean="0"/>
              <a:t> </a:t>
            </a:r>
            <a:r>
              <a:rPr lang="en-US" dirty="0" err="1" smtClean="0"/>
              <a:t>kerja</a:t>
            </a:r>
            <a:r>
              <a:rPr lang="en-US" dirty="0" smtClean="0"/>
              <a:t> </a:t>
            </a:r>
            <a:r>
              <a:rPr lang="en-US" dirty="0" err="1" smtClean="0"/>
              <a:t>dan</a:t>
            </a:r>
            <a:r>
              <a:rPr lang="en-US" dirty="0" smtClean="0"/>
              <a:t> </a:t>
            </a:r>
            <a:r>
              <a:rPr lang="en-US" dirty="0" err="1" smtClean="0"/>
              <a:t>fasilitas</a:t>
            </a:r>
            <a:r>
              <a:rPr lang="en-US" dirty="0" smtClean="0"/>
              <a:t> </a:t>
            </a:r>
            <a:r>
              <a:rPr lang="en-US" dirty="0" err="1" smtClean="0"/>
              <a:t>produksi</a:t>
            </a:r>
            <a:r>
              <a:rPr lang="en-US" dirty="0" smtClean="0"/>
              <a:t> </a:t>
            </a:r>
            <a:r>
              <a:rPr lang="en-US" dirty="0" err="1" smtClean="0"/>
              <a:t>besar</a:t>
            </a:r>
            <a:endParaRPr lang="en-US" dirty="0" smtClean="0"/>
          </a:p>
          <a:p>
            <a:pPr>
              <a:buFont typeface="Arial" panose="020B0604020202020204" pitchFamily="34" charset="0"/>
              <a:buNone/>
            </a:pPr>
            <a:r>
              <a:rPr lang="id-ID" dirty="0" smtClean="0"/>
              <a:t>3. </a:t>
            </a:r>
            <a:r>
              <a:rPr lang="en-US" dirty="0" err="1" smtClean="0"/>
              <a:t>Mudah</a:t>
            </a:r>
            <a:r>
              <a:rPr lang="en-US" dirty="0" smtClean="0"/>
              <a:t> </a:t>
            </a:r>
            <a:r>
              <a:rPr lang="en-US" dirty="0" err="1" smtClean="0"/>
              <a:t>untuk</a:t>
            </a:r>
            <a:r>
              <a:rPr lang="en-US" dirty="0" smtClean="0"/>
              <a:t> </a:t>
            </a:r>
            <a:r>
              <a:rPr lang="en-US" dirty="0" err="1" smtClean="0"/>
              <a:t>mengatasi</a:t>
            </a:r>
            <a:r>
              <a:rPr lang="en-US" dirty="0" smtClean="0"/>
              <a:t> breakdown </a:t>
            </a:r>
            <a:r>
              <a:rPr lang="en-US" dirty="0" err="1" smtClean="0"/>
              <a:t>dr</a:t>
            </a:r>
            <a:r>
              <a:rPr lang="en-US" dirty="0" smtClean="0"/>
              <a:t> </a:t>
            </a:r>
            <a:r>
              <a:rPr lang="en-US" dirty="0" err="1" smtClean="0"/>
              <a:t>mesin</a:t>
            </a:r>
            <a:endParaRPr lang="en-US" dirty="0" smtClean="0"/>
          </a:p>
          <a:p>
            <a:endParaRPr lang="en-US" dirty="0"/>
          </a:p>
        </p:txBody>
      </p:sp>
      <p:sp>
        <p:nvSpPr>
          <p:cNvPr id="5" name="Rectangle 2"/>
          <p:cNvSpPr>
            <a:spLocks noChangeArrowheads="1"/>
          </p:cNvSpPr>
          <p:nvPr/>
        </p:nvSpPr>
        <p:spPr bwMode="auto">
          <a:xfrm>
            <a:off x="5792666" y="2151530"/>
            <a:ext cx="5589494" cy="3657600"/>
          </a:xfrm>
          <a:prstGeom prst="rect">
            <a:avLst/>
          </a:prstGeom>
          <a:noFill/>
          <a:ln w="9525">
            <a:noFill/>
            <a:miter lim="800000"/>
            <a:headEnd/>
            <a:tailEnd/>
          </a:ln>
        </p:spPr>
        <p:txBody>
          <a:bodyPr/>
          <a:lstStyle/>
          <a:p>
            <a:pPr marL="342900" indent="-342900">
              <a:lnSpc>
                <a:spcPct val="80000"/>
              </a:lnSpc>
              <a:spcBef>
                <a:spcPct val="20000"/>
              </a:spcBef>
            </a:pPr>
            <a:r>
              <a:rPr lang="en-US" sz="2800" dirty="0"/>
              <a:t>KEKURANGAN </a:t>
            </a:r>
            <a:endParaRPr lang="id-ID" sz="2800" dirty="0" smtClean="0"/>
          </a:p>
          <a:p>
            <a:pPr marL="342900" indent="-342900">
              <a:lnSpc>
                <a:spcPct val="80000"/>
              </a:lnSpc>
              <a:spcBef>
                <a:spcPct val="20000"/>
              </a:spcBef>
            </a:pPr>
            <a:endParaRPr lang="en-US" sz="2800" dirty="0"/>
          </a:p>
          <a:p>
            <a:pPr marL="342900" indent="-342900">
              <a:lnSpc>
                <a:spcPct val="80000"/>
              </a:lnSpc>
              <a:spcBef>
                <a:spcPct val="20000"/>
              </a:spcBef>
            </a:pPr>
            <a:r>
              <a:rPr lang="id-ID" sz="2800" dirty="0" smtClean="0"/>
              <a:t>1. </a:t>
            </a:r>
            <a:r>
              <a:rPr lang="en-US" sz="2800" dirty="0" err="1" smtClean="0"/>
              <a:t>Adanya</a:t>
            </a:r>
            <a:r>
              <a:rPr lang="en-US" sz="2800" dirty="0" smtClean="0"/>
              <a:t> </a:t>
            </a:r>
            <a:r>
              <a:rPr lang="en-US" sz="2800" dirty="0" err="1"/>
              <a:t>aktvitas</a:t>
            </a:r>
            <a:r>
              <a:rPr lang="en-US" sz="2800" dirty="0"/>
              <a:t> </a:t>
            </a:r>
            <a:r>
              <a:rPr lang="en-US" sz="2800" dirty="0" err="1"/>
              <a:t>pemindahan</a:t>
            </a:r>
            <a:r>
              <a:rPr lang="en-US" sz="2800" dirty="0"/>
              <a:t> material</a:t>
            </a:r>
          </a:p>
          <a:p>
            <a:pPr marL="342900" indent="-342900">
              <a:lnSpc>
                <a:spcPct val="80000"/>
              </a:lnSpc>
              <a:spcBef>
                <a:spcPct val="20000"/>
              </a:spcBef>
            </a:pPr>
            <a:r>
              <a:rPr lang="id-ID" sz="2800" dirty="0" smtClean="0"/>
              <a:t>2. </a:t>
            </a:r>
            <a:r>
              <a:rPr lang="en-US" sz="2800" dirty="0" err="1" smtClean="0"/>
              <a:t>Kesulitan</a:t>
            </a:r>
            <a:r>
              <a:rPr lang="en-US" sz="2800" dirty="0" smtClean="0"/>
              <a:t> </a:t>
            </a:r>
            <a:r>
              <a:rPr lang="en-US" sz="2800" dirty="0" err="1"/>
              <a:t>dalam</a:t>
            </a:r>
            <a:r>
              <a:rPr lang="en-US" sz="2800" dirty="0"/>
              <a:t> </a:t>
            </a:r>
            <a:r>
              <a:rPr lang="en-US" sz="2800" dirty="0" err="1"/>
              <a:t>menyeimbangkan</a:t>
            </a:r>
            <a:r>
              <a:rPr lang="en-US" sz="2800" dirty="0"/>
              <a:t> </a:t>
            </a:r>
            <a:r>
              <a:rPr lang="en-US" sz="2800" dirty="0" err="1"/>
              <a:t>kerja</a:t>
            </a:r>
            <a:endParaRPr lang="en-US" sz="2800" dirty="0"/>
          </a:p>
          <a:p>
            <a:pPr marL="342900" indent="-342900">
              <a:lnSpc>
                <a:spcPct val="80000"/>
              </a:lnSpc>
              <a:spcBef>
                <a:spcPct val="20000"/>
              </a:spcBef>
            </a:pPr>
            <a:r>
              <a:rPr lang="id-ID" sz="2800" dirty="0" smtClean="0"/>
              <a:t>3. </a:t>
            </a:r>
            <a:r>
              <a:rPr lang="en-US" sz="2800" dirty="0" err="1" smtClean="0"/>
              <a:t>Proses</a:t>
            </a:r>
            <a:r>
              <a:rPr lang="en-US" sz="2800" dirty="0" smtClean="0"/>
              <a:t> </a:t>
            </a:r>
            <a:r>
              <a:rPr lang="en-US" sz="2800" dirty="0" err="1"/>
              <a:t>pengendalian</a:t>
            </a:r>
            <a:r>
              <a:rPr lang="en-US" sz="2800" dirty="0"/>
              <a:t> </a:t>
            </a:r>
            <a:r>
              <a:rPr lang="en-US" sz="2800" dirty="0" err="1"/>
              <a:t>produksi</a:t>
            </a:r>
            <a:r>
              <a:rPr lang="en-US" sz="2800" dirty="0"/>
              <a:t> </a:t>
            </a:r>
            <a:r>
              <a:rPr lang="en-US" sz="2800" dirty="0" err="1"/>
              <a:t>lebih</a:t>
            </a:r>
            <a:r>
              <a:rPr lang="en-US" sz="2800" dirty="0"/>
              <a:t> </a:t>
            </a:r>
            <a:r>
              <a:rPr lang="en-US" sz="2800" dirty="0" err="1"/>
              <a:t>kompleks</a:t>
            </a:r>
            <a:endParaRPr lang="en-US" sz="2800" dirty="0"/>
          </a:p>
          <a:p>
            <a:pPr marL="342900" indent="-342900">
              <a:lnSpc>
                <a:spcPct val="80000"/>
              </a:lnSpc>
              <a:spcBef>
                <a:spcPct val="20000"/>
              </a:spcBef>
            </a:pPr>
            <a:r>
              <a:rPr lang="id-ID" sz="2800" dirty="0" smtClean="0"/>
              <a:t>4. </a:t>
            </a:r>
            <a:r>
              <a:rPr lang="en-US" sz="2800" dirty="0" err="1" smtClean="0"/>
              <a:t>Diperlukan</a:t>
            </a:r>
            <a:r>
              <a:rPr lang="en-US" sz="2800" dirty="0" smtClean="0"/>
              <a:t> </a:t>
            </a:r>
            <a:r>
              <a:rPr lang="en-US" sz="2800" dirty="0"/>
              <a:t>skill operator yang </a:t>
            </a:r>
            <a:r>
              <a:rPr lang="en-US" sz="2800" dirty="0" err="1"/>
              <a:t>tinggi</a:t>
            </a:r>
            <a:endParaRPr lang="en-US" sz="2800" dirty="0"/>
          </a:p>
          <a:p>
            <a:pPr marL="342900" indent="-342900">
              <a:lnSpc>
                <a:spcPct val="80000"/>
              </a:lnSpc>
              <a:spcBef>
                <a:spcPct val="20000"/>
              </a:spcBef>
            </a:pPr>
            <a:endParaRPr lang="en-US" sz="2800" dirty="0"/>
          </a:p>
        </p:txBody>
      </p:sp>
    </p:spTree>
    <p:extLst>
      <p:ext uri="{BB962C8B-B14F-4D97-AF65-F5344CB8AC3E}">
        <p14:creationId xmlns:p14="http://schemas.microsoft.com/office/powerpoint/2010/main" xmlns="" val="2623314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913775" y="618517"/>
            <a:ext cx="10364451" cy="735203"/>
          </a:xfrm>
        </p:spPr>
        <p:style>
          <a:lnRef idx="0">
            <a:schemeClr val="accent6"/>
          </a:lnRef>
          <a:fillRef idx="3">
            <a:schemeClr val="accent6"/>
          </a:fillRef>
          <a:effectRef idx="3">
            <a:schemeClr val="accent6"/>
          </a:effectRef>
          <a:fontRef idx="minor">
            <a:schemeClr val="lt1"/>
          </a:fontRef>
        </p:style>
        <p:txBody>
          <a:bodyPr/>
          <a:lstStyle/>
          <a:p>
            <a:pPr eaLnBrk="1" hangingPunct="1">
              <a:defRPr/>
            </a:pPr>
            <a:r>
              <a:rPr lang="en-US" altLang="ja-JP" b="1" dirty="0" smtClean="0">
                <a:ea typeface="ＭＳ Ｐゴシック" charset="-128"/>
              </a:rPr>
              <a:t>Flow Shop/ Product Layout</a:t>
            </a:r>
            <a:endParaRPr lang="en-US" altLang="ja-JP" sz="1600" b="1" i="1" dirty="0">
              <a:ea typeface="ＭＳ Ｐゴシック" charset="-128"/>
            </a:endParaRPr>
          </a:p>
        </p:txBody>
      </p:sp>
      <p:sp>
        <p:nvSpPr>
          <p:cNvPr id="17411" name="Rectangle 3"/>
          <p:cNvSpPr>
            <a:spLocks noChangeArrowheads="1"/>
          </p:cNvSpPr>
          <p:nvPr/>
        </p:nvSpPr>
        <p:spPr bwMode="auto">
          <a:xfrm>
            <a:off x="5075423" y="2651918"/>
            <a:ext cx="6553200" cy="3886200"/>
          </a:xfrm>
          <a:prstGeom prst="rect">
            <a:avLst/>
          </a:prstGeom>
          <a:solidFill>
            <a:schemeClr val="bg2">
              <a:alpha val="50195"/>
            </a:schemeClr>
          </a:solidFill>
          <a:ln w="9525">
            <a:solidFill>
              <a:schemeClr val="tx1"/>
            </a:solidFill>
            <a:miter lim="800000"/>
            <a:headEnd/>
            <a:tailEnd/>
          </a:ln>
        </p:spPr>
        <p:txBody>
          <a:bodyPr wrap="none" anchor="ctr"/>
          <a:lstStyle/>
          <a:p>
            <a:endParaRPr lang="en-US"/>
          </a:p>
        </p:txBody>
      </p:sp>
      <p:sp>
        <p:nvSpPr>
          <p:cNvPr id="17412" name="Text Box 4"/>
          <p:cNvSpPr txBox="1">
            <a:spLocks noChangeArrowheads="1"/>
          </p:cNvSpPr>
          <p:nvPr/>
        </p:nvSpPr>
        <p:spPr bwMode="auto">
          <a:xfrm>
            <a:off x="11277600" y="4504766"/>
            <a:ext cx="914400" cy="396875"/>
          </a:xfrm>
          <a:prstGeom prst="rect">
            <a:avLst/>
          </a:prstGeom>
          <a:noFill/>
          <a:ln w="9525">
            <a:noFill/>
            <a:miter lim="800000"/>
            <a:headEnd/>
            <a:tailEnd/>
          </a:ln>
        </p:spPr>
        <p:txBody>
          <a:bodyPr>
            <a:spAutoFit/>
          </a:bodyPr>
          <a:lstStyle/>
          <a:p>
            <a:pPr>
              <a:spcBef>
                <a:spcPct val="50000"/>
              </a:spcBef>
              <a:buSzTx/>
              <a:buFontTx/>
              <a:buNone/>
            </a:pPr>
            <a:r>
              <a:rPr lang="en-US" altLang="ja-JP" sz="2000">
                <a:latin typeface="Times New Roman" pitchFamily="18" charset="0"/>
                <a:ea typeface="ＭＳ Ｐゴシック" charset="-128"/>
              </a:rPr>
              <a:t>Output</a:t>
            </a:r>
          </a:p>
        </p:txBody>
      </p:sp>
      <p:sp>
        <p:nvSpPr>
          <p:cNvPr id="17413" name="Text Box 5"/>
          <p:cNvSpPr txBox="1">
            <a:spLocks noChangeArrowheads="1"/>
          </p:cNvSpPr>
          <p:nvPr/>
        </p:nvSpPr>
        <p:spPr bwMode="auto">
          <a:xfrm>
            <a:off x="5063934" y="4396580"/>
            <a:ext cx="1295400" cy="396875"/>
          </a:xfrm>
          <a:prstGeom prst="rect">
            <a:avLst/>
          </a:prstGeom>
          <a:noFill/>
          <a:ln w="9525">
            <a:noFill/>
            <a:miter lim="800000"/>
            <a:headEnd/>
            <a:tailEnd/>
          </a:ln>
        </p:spPr>
        <p:txBody>
          <a:bodyPr>
            <a:spAutoFit/>
          </a:bodyPr>
          <a:lstStyle/>
          <a:p>
            <a:pPr>
              <a:spcBef>
                <a:spcPct val="50000"/>
              </a:spcBef>
              <a:buSzTx/>
              <a:buFontTx/>
              <a:buNone/>
            </a:pPr>
            <a:r>
              <a:rPr lang="en-US" altLang="ja-JP" sz="2000" dirty="0">
                <a:latin typeface="Times New Roman" pitchFamily="18" charset="0"/>
                <a:ea typeface="ＭＳ Ｐゴシック" charset="-128"/>
              </a:rPr>
              <a:t>Input</a:t>
            </a:r>
          </a:p>
        </p:txBody>
      </p:sp>
      <p:sp>
        <p:nvSpPr>
          <p:cNvPr id="17414" name="Rectangle 6"/>
          <p:cNvSpPr>
            <a:spLocks noChangeArrowheads="1"/>
          </p:cNvSpPr>
          <p:nvPr/>
        </p:nvSpPr>
        <p:spPr bwMode="auto">
          <a:xfrm>
            <a:off x="6438341" y="3140112"/>
            <a:ext cx="1143000" cy="1143000"/>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9600" dirty="0">
                <a:latin typeface="Times New Roman" pitchFamily="18" charset="0"/>
                <a:ea typeface="ＭＳ Ｐゴシック" charset="-128"/>
              </a:rPr>
              <a:t>A</a:t>
            </a:r>
          </a:p>
        </p:txBody>
      </p:sp>
      <p:sp>
        <p:nvSpPr>
          <p:cNvPr id="17415" name="Rectangle 7"/>
          <p:cNvSpPr>
            <a:spLocks noChangeArrowheads="1"/>
          </p:cNvSpPr>
          <p:nvPr/>
        </p:nvSpPr>
        <p:spPr bwMode="auto">
          <a:xfrm>
            <a:off x="6450806" y="5087068"/>
            <a:ext cx="1143000" cy="1143000"/>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9600" dirty="0">
                <a:latin typeface="Times New Roman" pitchFamily="18" charset="0"/>
                <a:ea typeface="ＭＳ Ｐゴシック" charset="-128"/>
              </a:rPr>
              <a:t>C</a:t>
            </a:r>
          </a:p>
        </p:txBody>
      </p:sp>
      <p:sp>
        <p:nvSpPr>
          <p:cNvPr id="17416" name="Rectangle 8"/>
          <p:cNvSpPr>
            <a:spLocks noChangeArrowheads="1"/>
          </p:cNvSpPr>
          <p:nvPr/>
        </p:nvSpPr>
        <p:spPr bwMode="auto">
          <a:xfrm>
            <a:off x="10058400" y="3140112"/>
            <a:ext cx="1143000" cy="1143000"/>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9600" dirty="0">
                <a:latin typeface="Times New Roman" pitchFamily="18" charset="0"/>
                <a:ea typeface="ＭＳ Ｐゴシック" charset="-128"/>
              </a:rPr>
              <a:t>B</a:t>
            </a:r>
          </a:p>
        </p:txBody>
      </p:sp>
      <p:sp>
        <p:nvSpPr>
          <p:cNvPr id="17417" name="Rectangle 9"/>
          <p:cNvSpPr>
            <a:spLocks noChangeArrowheads="1"/>
          </p:cNvSpPr>
          <p:nvPr/>
        </p:nvSpPr>
        <p:spPr bwMode="auto">
          <a:xfrm>
            <a:off x="8281988" y="3126665"/>
            <a:ext cx="1143000" cy="1143000"/>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9600" dirty="0">
                <a:latin typeface="Times New Roman" pitchFamily="18" charset="0"/>
                <a:ea typeface="ＭＳ Ｐゴシック" charset="-128"/>
              </a:rPr>
              <a:t>D</a:t>
            </a:r>
          </a:p>
        </p:txBody>
      </p:sp>
      <p:sp>
        <p:nvSpPr>
          <p:cNvPr id="17418" name="Rectangle 10"/>
          <p:cNvSpPr>
            <a:spLocks noChangeArrowheads="1"/>
          </p:cNvSpPr>
          <p:nvPr/>
        </p:nvSpPr>
        <p:spPr bwMode="auto">
          <a:xfrm>
            <a:off x="8281988" y="5101029"/>
            <a:ext cx="1143000" cy="1143000"/>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9600">
                <a:latin typeface="Times New Roman" pitchFamily="18" charset="0"/>
                <a:ea typeface="ＭＳ Ｐゴシック" charset="-128"/>
              </a:rPr>
              <a:t>B</a:t>
            </a:r>
          </a:p>
        </p:txBody>
      </p:sp>
      <p:sp>
        <p:nvSpPr>
          <p:cNvPr id="17419" name="Rectangle 11"/>
          <p:cNvSpPr>
            <a:spLocks noChangeArrowheads="1"/>
          </p:cNvSpPr>
          <p:nvPr/>
        </p:nvSpPr>
        <p:spPr bwMode="auto">
          <a:xfrm>
            <a:off x="10058400" y="5136888"/>
            <a:ext cx="1143000" cy="1143000"/>
          </a:xfrm>
          <a:prstGeom prst="rect">
            <a:avLst/>
          </a:prstGeom>
          <a:solidFill>
            <a:schemeClr val="bg1"/>
          </a:solidFill>
          <a:ln w="9525">
            <a:solidFill>
              <a:schemeClr val="tx1"/>
            </a:solidFill>
            <a:miter lim="800000"/>
            <a:headEnd/>
            <a:tailEnd/>
          </a:ln>
        </p:spPr>
        <p:txBody>
          <a:bodyPr wrap="none" anchor="ctr"/>
          <a:lstStyle/>
          <a:p>
            <a:pPr algn="ctr">
              <a:spcBef>
                <a:spcPct val="0"/>
              </a:spcBef>
              <a:buSzTx/>
              <a:buFontTx/>
              <a:buNone/>
            </a:pPr>
            <a:r>
              <a:rPr lang="en-US" altLang="ja-JP" sz="9600" dirty="0">
                <a:latin typeface="Times New Roman" pitchFamily="18" charset="0"/>
                <a:ea typeface="ＭＳ Ｐゴシック" charset="-128"/>
              </a:rPr>
              <a:t>A</a:t>
            </a:r>
          </a:p>
        </p:txBody>
      </p:sp>
      <p:grpSp>
        <p:nvGrpSpPr>
          <p:cNvPr id="2" name="Group 12"/>
          <p:cNvGrpSpPr>
            <a:grpSpLocks/>
          </p:cNvGrpSpPr>
          <p:nvPr/>
        </p:nvGrpSpPr>
        <p:grpSpPr bwMode="auto">
          <a:xfrm>
            <a:off x="4328553" y="3331327"/>
            <a:ext cx="2362200" cy="519112"/>
            <a:chOff x="144" y="1833"/>
            <a:chExt cx="1488" cy="327"/>
          </a:xfrm>
        </p:grpSpPr>
        <p:sp>
          <p:nvSpPr>
            <p:cNvPr id="17431" name="Text Box 13"/>
            <p:cNvSpPr txBox="1">
              <a:spLocks noChangeArrowheads="1"/>
            </p:cNvSpPr>
            <p:nvPr/>
          </p:nvSpPr>
          <p:spPr bwMode="auto">
            <a:xfrm>
              <a:off x="144" y="1833"/>
              <a:ext cx="1488" cy="327"/>
            </a:xfrm>
            <a:prstGeom prst="rect">
              <a:avLst/>
            </a:prstGeom>
            <a:noFill/>
            <a:ln w="9525">
              <a:noFill/>
              <a:miter lim="800000"/>
              <a:headEnd/>
              <a:tailEnd/>
            </a:ln>
          </p:spPr>
          <p:txBody>
            <a:bodyPr>
              <a:spAutoFit/>
            </a:bodyPr>
            <a:lstStyle/>
            <a:p>
              <a:pPr>
                <a:spcBef>
                  <a:spcPct val="50000"/>
                </a:spcBef>
                <a:buSzTx/>
                <a:buFontTx/>
                <a:buNone/>
              </a:pPr>
              <a:r>
                <a:rPr lang="en-US" altLang="ja-JP" sz="2800">
                  <a:latin typeface="Times New Roman" pitchFamily="18" charset="0"/>
                  <a:ea typeface="ＭＳ Ｐゴシック" charset="-128"/>
                </a:rPr>
                <a:t>Product 1</a:t>
              </a:r>
            </a:p>
          </p:txBody>
        </p:sp>
        <p:sp>
          <p:nvSpPr>
            <p:cNvPr id="17432" name="Line 14"/>
            <p:cNvSpPr>
              <a:spLocks noChangeShapeType="1"/>
            </p:cNvSpPr>
            <p:nvPr/>
          </p:nvSpPr>
          <p:spPr bwMode="auto">
            <a:xfrm>
              <a:off x="240" y="2160"/>
              <a:ext cx="1344" cy="0"/>
            </a:xfrm>
            <a:prstGeom prst="line">
              <a:avLst/>
            </a:prstGeom>
            <a:noFill/>
            <a:ln w="76200">
              <a:solidFill>
                <a:srgbClr val="0000CC"/>
              </a:solidFill>
              <a:round/>
              <a:headEnd/>
              <a:tailEnd type="triangle" w="med" len="med"/>
            </a:ln>
          </p:spPr>
          <p:txBody>
            <a:bodyPr/>
            <a:lstStyle/>
            <a:p>
              <a:endParaRPr lang="en-US"/>
            </a:p>
          </p:txBody>
        </p:sp>
      </p:grpSp>
      <p:sp>
        <p:nvSpPr>
          <p:cNvPr id="83983" name="Line 15"/>
          <p:cNvSpPr>
            <a:spLocks noChangeShapeType="1"/>
          </p:cNvSpPr>
          <p:nvPr/>
        </p:nvSpPr>
        <p:spPr bwMode="auto">
          <a:xfrm>
            <a:off x="9525000" y="3711612"/>
            <a:ext cx="747712" cy="0"/>
          </a:xfrm>
          <a:prstGeom prst="line">
            <a:avLst/>
          </a:prstGeom>
          <a:noFill/>
          <a:ln w="76200">
            <a:solidFill>
              <a:srgbClr val="0000CC"/>
            </a:solidFill>
            <a:round/>
            <a:headEnd/>
            <a:tailEnd type="triangle" w="med" len="med"/>
          </a:ln>
        </p:spPr>
        <p:txBody>
          <a:bodyPr/>
          <a:lstStyle/>
          <a:p>
            <a:endParaRPr lang="en-US"/>
          </a:p>
        </p:txBody>
      </p:sp>
      <p:sp>
        <p:nvSpPr>
          <p:cNvPr id="83984" name="Line 16"/>
          <p:cNvSpPr>
            <a:spLocks noChangeShapeType="1"/>
          </p:cNvSpPr>
          <p:nvPr/>
        </p:nvSpPr>
        <p:spPr bwMode="auto">
          <a:xfrm>
            <a:off x="10982606" y="3704665"/>
            <a:ext cx="1066800" cy="0"/>
          </a:xfrm>
          <a:prstGeom prst="line">
            <a:avLst/>
          </a:prstGeom>
          <a:noFill/>
          <a:ln w="76200">
            <a:solidFill>
              <a:srgbClr val="0000CC"/>
            </a:solidFill>
            <a:round/>
            <a:headEnd/>
            <a:tailEnd type="triangle" w="med" len="med"/>
          </a:ln>
        </p:spPr>
        <p:txBody>
          <a:bodyPr/>
          <a:lstStyle/>
          <a:p>
            <a:endParaRPr lang="en-US"/>
          </a:p>
        </p:txBody>
      </p:sp>
      <p:sp>
        <p:nvSpPr>
          <p:cNvPr id="83985" name="Line 17"/>
          <p:cNvSpPr>
            <a:spLocks noChangeShapeType="1"/>
          </p:cNvSpPr>
          <p:nvPr/>
        </p:nvSpPr>
        <p:spPr bwMode="auto">
          <a:xfrm>
            <a:off x="7558088" y="3742765"/>
            <a:ext cx="762000" cy="0"/>
          </a:xfrm>
          <a:prstGeom prst="line">
            <a:avLst/>
          </a:prstGeom>
          <a:noFill/>
          <a:ln w="76200">
            <a:solidFill>
              <a:srgbClr val="0000CC"/>
            </a:solidFill>
            <a:round/>
            <a:headEnd/>
            <a:tailEnd type="triangle" w="med" len="med"/>
          </a:ln>
        </p:spPr>
        <p:txBody>
          <a:bodyPr/>
          <a:lstStyle/>
          <a:p>
            <a:endParaRPr lang="en-US"/>
          </a:p>
        </p:txBody>
      </p:sp>
      <p:grpSp>
        <p:nvGrpSpPr>
          <p:cNvPr id="3" name="Group 18"/>
          <p:cNvGrpSpPr>
            <a:grpSpLocks/>
          </p:cNvGrpSpPr>
          <p:nvPr/>
        </p:nvGrpSpPr>
        <p:grpSpPr bwMode="auto">
          <a:xfrm>
            <a:off x="4343400" y="5148637"/>
            <a:ext cx="2362200" cy="519112"/>
            <a:chOff x="144" y="3129"/>
            <a:chExt cx="1488" cy="327"/>
          </a:xfrm>
        </p:grpSpPr>
        <p:sp>
          <p:nvSpPr>
            <p:cNvPr id="17429" name="Text Box 19"/>
            <p:cNvSpPr txBox="1">
              <a:spLocks noChangeArrowheads="1"/>
            </p:cNvSpPr>
            <p:nvPr/>
          </p:nvSpPr>
          <p:spPr bwMode="auto">
            <a:xfrm>
              <a:off x="144" y="3129"/>
              <a:ext cx="1488" cy="327"/>
            </a:xfrm>
            <a:prstGeom prst="rect">
              <a:avLst/>
            </a:prstGeom>
            <a:noFill/>
            <a:ln w="9525">
              <a:noFill/>
              <a:miter lim="800000"/>
              <a:headEnd/>
              <a:tailEnd/>
            </a:ln>
          </p:spPr>
          <p:txBody>
            <a:bodyPr>
              <a:spAutoFit/>
            </a:bodyPr>
            <a:lstStyle/>
            <a:p>
              <a:pPr>
                <a:spcBef>
                  <a:spcPct val="50000"/>
                </a:spcBef>
                <a:buSzTx/>
                <a:buFontTx/>
                <a:buNone/>
              </a:pPr>
              <a:r>
                <a:rPr lang="en-US" altLang="ja-JP" sz="2800">
                  <a:latin typeface="Times New Roman" pitchFamily="18" charset="0"/>
                  <a:ea typeface="ＭＳ Ｐゴシック" charset="-128"/>
                </a:rPr>
                <a:t>Product 2</a:t>
              </a:r>
            </a:p>
          </p:txBody>
        </p:sp>
        <p:sp>
          <p:nvSpPr>
            <p:cNvPr id="17430" name="Line 20"/>
            <p:cNvSpPr>
              <a:spLocks noChangeShapeType="1"/>
            </p:cNvSpPr>
            <p:nvPr/>
          </p:nvSpPr>
          <p:spPr bwMode="auto">
            <a:xfrm>
              <a:off x="240" y="3456"/>
              <a:ext cx="1344" cy="0"/>
            </a:xfrm>
            <a:prstGeom prst="line">
              <a:avLst/>
            </a:prstGeom>
            <a:noFill/>
            <a:ln w="76200" cmpd="tri">
              <a:solidFill>
                <a:srgbClr val="FF0000"/>
              </a:solidFill>
              <a:round/>
              <a:headEnd/>
              <a:tailEnd type="triangle" w="med" len="med"/>
            </a:ln>
          </p:spPr>
          <p:txBody>
            <a:bodyPr/>
            <a:lstStyle/>
            <a:p>
              <a:endParaRPr lang="en-US"/>
            </a:p>
          </p:txBody>
        </p:sp>
      </p:grpSp>
      <p:sp>
        <p:nvSpPr>
          <p:cNvPr id="83989" name="Line 21"/>
          <p:cNvSpPr>
            <a:spLocks noChangeShapeType="1"/>
          </p:cNvSpPr>
          <p:nvPr/>
        </p:nvSpPr>
        <p:spPr bwMode="auto">
          <a:xfrm>
            <a:off x="9525000" y="5800165"/>
            <a:ext cx="747712" cy="0"/>
          </a:xfrm>
          <a:prstGeom prst="line">
            <a:avLst/>
          </a:prstGeom>
          <a:noFill/>
          <a:ln w="76200" cmpd="tri">
            <a:solidFill>
              <a:srgbClr val="FF0000"/>
            </a:solidFill>
            <a:round/>
            <a:headEnd/>
            <a:tailEnd type="triangle" w="med" len="med"/>
          </a:ln>
        </p:spPr>
        <p:txBody>
          <a:bodyPr/>
          <a:lstStyle/>
          <a:p>
            <a:endParaRPr lang="en-US"/>
          </a:p>
        </p:txBody>
      </p:sp>
      <p:sp>
        <p:nvSpPr>
          <p:cNvPr id="83990" name="Line 22"/>
          <p:cNvSpPr>
            <a:spLocks noChangeShapeType="1"/>
          </p:cNvSpPr>
          <p:nvPr/>
        </p:nvSpPr>
        <p:spPr bwMode="auto">
          <a:xfrm>
            <a:off x="11036394" y="5800165"/>
            <a:ext cx="1066800" cy="0"/>
          </a:xfrm>
          <a:prstGeom prst="line">
            <a:avLst/>
          </a:prstGeom>
          <a:noFill/>
          <a:ln w="76200" cmpd="tri">
            <a:solidFill>
              <a:srgbClr val="FF0000"/>
            </a:solidFill>
            <a:round/>
            <a:headEnd/>
            <a:tailEnd type="triangle" w="med" len="med"/>
          </a:ln>
        </p:spPr>
        <p:txBody>
          <a:bodyPr/>
          <a:lstStyle/>
          <a:p>
            <a:endParaRPr lang="en-US"/>
          </a:p>
        </p:txBody>
      </p:sp>
      <p:sp>
        <p:nvSpPr>
          <p:cNvPr id="83991" name="Line 23"/>
          <p:cNvSpPr>
            <a:spLocks noChangeShapeType="1"/>
          </p:cNvSpPr>
          <p:nvPr/>
        </p:nvSpPr>
        <p:spPr bwMode="auto">
          <a:xfrm>
            <a:off x="7519988" y="5800165"/>
            <a:ext cx="762000" cy="0"/>
          </a:xfrm>
          <a:prstGeom prst="line">
            <a:avLst/>
          </a:prstGeom>
          <a:noFill/>
          <a:ln w="76200" cmpd="tri">
            <a:solidFill>
              <a:srgbClr val="FF0000"/>
            </a:solidFill>
            <a:round/>
            <a:headEnd/>
            <a:tailEnd type="triangle" w="med" len="med"/>
          </a:ln>
        </p:spPr>
        <p:txBody>
          <a:bodyPr/>
          <a:lstStyle/>
          <a:p>
            <a:endParaRPr lang="en-US"/>
          </a:p>
        </p:txBody>
      </p:sp>
      <p:sp>
        <p:nvSpPr>
          <p:cNvPr id="24" name="Rectangle 5"/>
          <p:cNvSpPr txBox="1">
            <a:spLocks noChangeArrowheads="1"/>
          </p:cNvSpPr>
          <p:nvPr/>
        </p:nvSpPr>
        <p:spPr>
          <a:xfrm>
            <a:off x="184197" y="2530473"/>
            <a:ext cx="4291012" cy="452596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r>
              <a:rPr lang="en-US" altLang="ja-JP" sz="1800" dirty="0" smtClean="0">
                <a:ea typeface="ＭＳ Ｐゴシック" charset="-128"/>
              </a:rPr>
              <a:t>mass production, high standardization, high speed</a:t>
            </a:r>
          </a:p>
          <a:p>
            <a:r>
              <a:rPr lang="en-US" altLang="ja-JP" sz="1800" dirty="0" smtClean="0">
                <a:ea typeface="ＭＳ Ｐゴシック" charset="-128"/>
              </a:rPr>
              <a:t>low material handling</a:t>
            </a:r>
          </a:p>
          <a:p>
            <a:r>
              <a:rPr lang="en-US" altLang="ja-JP" sz="1800" dirty="0" smtClean="0">
                <a:ea typeface="ＭＳ Ｐゴシック" charset="-128"/>
              </a:rPr>
              <a:t>short flow time</a:t>
            </a:r>
          </a:p>
          <a:p>
            <a:r>
              <a:rPr lang="en-US" altLang="ja-JP" sz="1800" dirty="0" smtClean="0">
                <a:ea typeface="ＭＳ Ｐゴシック" charset="-128"/>
              </a:rPr>
              <a:t>low unit-processing costs </a:t>
            </a:r>
          </a:p>
          <a:p>
            <a:r>
              <a:rPr lang="en-US" altLang="ja-JP" sz="1800" dirty="0" smtClean="0">
                <a:ea typeface="ＭＳ Ｐゴシック" charset="-128"/>
              </a:rPr>
              <a:t>high investment cost; needs mass production. </a:t>
            </a:r>
          </a:p>
          <a:p>
            <a:r>
              <a:rPr lang="en-US" altLang="ja-JP" sz="1800" dirty="0" smtClean="0">
                <a:ea typeface="ＭＳ Ｐゴシック" charset="-128"/>
              </a:rPr>
              <a:t>special purpose equipment, and low skilled labor prevent flexibility</a:t>
            </a:r>
          </a:p>
          <a:p>
            <a:endParaRPr lang="ja-JP" altLang="en-US" sz="1800" dirty="0" smtClean="0">
              <a:ea typeface="ＭＳ Ｐゴシック" charset="-128"/>
            </a:endParaRPr>
          </a:p>
        </p:txBody>
      </p:sp>
    </p:spTree>
    <p:extLst>
      <p:ext uri="{BB962C8B-B14F-4D97-AF65-F5344CB8AC3E}">
        <p14:creationId xmlns:p14="http://schemas.microsoft.com/office/powerpoint/2010/main" xmlns="" val="62624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3985"/>
                                        </p:tgtEl>
                                        <p:attrNameLst>
                                          <p:attrName>style.visibility</p:attrName>
                                        </p:attrNameLst>
                                      </p:cBhvr>
                                      <p:to>
                                        <p:strVal val="visible"/>
                                      </p:to>
                                    </p:set>
                                    <p:animEffect transition="in" filter="dissolve">
                                      <p:cBhvr>
                                        <p:cTn id="12" dur="500"/>
                                        <p:tgtEl>
                                          <p:spTgt spid="8398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3983"/>
                                        </p:tgtEl>
                                        <p:attrNameLst>
                                          <p:attrName>style.visibility</p:attrName>
                                        </p:attrNameLst>
                                      </p:cBhvr>
                                      <p:to>
                                        <p:strVal val="visible"/>
                                      </p:to>
                                    </p:set>
                                    <p:animEffect transition="in" filter="dissolve">
                                      <p:cBhvr>
                                        <p:cTn id="17" dur="500"/>
                                        <p:tgtEl>
                                          <p:spTgt spid="8398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3984"/>
                                        </p:tgtEl>
                                        <p:attrNameLst>
                                          <p:attrName>style.visibility</p:attrName>
                                        </p:attrNameLst>
                                      </p:cBhvr>
                                      <p:to>
                                        <p:strVal val="visible"/>
                                      </p:to>
                                    </p:set>
                                    <p:animEffect transition="in" filter="dissolve">
                                      <p:cBhvr>
                                        <p:cTn id="22" dur="500"/>
                                        <p:tgtEl>
                                          <p:spTgt spid="8398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3991"/>
                                        </p:tgtEl>
                                        <p:attrNameLst>
                                          <p:attrName>style.visibility</p:attrName>
                                        </p:attrNameLst>
                                      </p:cBhvr>
                                      <p:to>
                                        <p:strVal val="visible"/>
                                      </p:to>
                                    </p:set>
                                    <p:animEffect transition="in" filter="dissolve">
                                      <p:cBhvr>
                                        <p:cTn id="32" dur="500"/>
                                        <p:tgtEl>
                                          <p:spTgt spid="8399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83989"/>
                                        </p:tgtEl>
                                        <p:attrNameLst>
                                          <p:attrName>style.visibility</p:attrName>
                                        </p:attrNameLst>
                                      </p:cBhvr>
                                      <p:to>
                                        <p:strVal val="visible"/>
                                      </p:to>
                                    </p:set>
                                    <p:animEffect transition="in" filter="dissolve">
                                      <p:cBhvr>
                                        <p:cTn id="37" dur="500"/>
                                        <p:tgtEl>
                                          <p:spTgt spid="83989"/>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83990"/>
                                        </p:tgtEl>
                                        <p:attrNameLst>
                                          <p:attrName>style.visibility</p:attrName>
                                        </p:attrNameLst>
                                      </p:cBhvr>
                                      <p:to>
                                        <p:strVal val="visible"/>
                                      </p:to>
                                    </p:set>
                                    <p:animEffect transition="in" filter="dissolve">
                                      <p:cBhvr>
                                        <p:cTn id="42" dur="500"/>
                                        <p:tgtEl>
                                          <p:spTgt spid="83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3" grpId="0" animBg="1"/>
      <p:bldP spid="83984" grpId="0" animBg="1"/>
      <p:bldP spid="83985" grpId="0" animBg="1"/>
      <p:bldP spid="83989" grpId="0" animBg="1"/>
      <p:bldP spid="83990" grpId="0" animBg="1"/>
      <p:bldP spid="83991" grpId="0" animBg="1"/>
    </p:bld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TC104033925[[fn=Droplet]]</Template>
  <TotalTime>168</TotalTime>
  <Words>672</Words>
  <Application>Microsoft Office PowerPoint</Application>
  <PresentationFormat>Custom</PresentationFormat>
  <Paragraphs>166</Paragraphs>
  <Slides>18</Slides>
  <Notes>2</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18</vt:i4>
      </vt:variant>
    </vt:vector>
  </HeadingPairs>
  <TitlesOfParts>
    <vt:vector size="22" baseType="lpstr">
      <vt:lpstr>Droplet</vt:lpstr>
      <vt:lpstr>Visio</vt:lpstr>
      <vt:lpstr>Document</vt:lpstr>
      <vt:lpstr>Photo Editor Photo</vt:lpstr>
      <vt:lpstr>- Karakteristik tata letak fasilitas - tahapan perencanaan tata letak fasilitas </vt:lpstr>
      <vt:lpstr>Tipe-tipe Tata Letak</vt:lpstr>
      <vt:lpstr>Konsep (Customer Order Decoupling Point):  titik dimana konsumen bertemu dengan produsen</vt:lpstr>
      <vt:lpstr>Perbedaan Karakteristik Tipe manufaktur</vt:lpstr>
      <vt:lpstr>Tipologi 2</vt:lpstr>
      <vt:lpstr>Karakteristik Klasifikasi Layout</vt:lpstr>
      <vt:lpstr>Job Shop/ Process Layout</vt:lpstr>
      <vt:lpstr>Job Shop/ Process Layout</vt:lpstr>
      <vt:lpstr>Flow Shop/ Product Layout</vt:lpstr>
      <vt:lpstr>Flow Shop/ Product Layout</vt:lpstr>
      <vt:lpstr>Fixed Position Layout/ Project Shop</vt:lpstr>
      <vt:lpstr>Fixed Position Layout/ Project Shop</vt:lpstr>
      <vt:lpstr>Group Technology Layout</vt:lpstr>
      <vt:lpstr>Group Technology Layout</vt:lpstr>
      <vt:lpstr>Slide 15</vt:lpstr>
      <vt:lpstr>Slide 16</vt:lpstr>
      <vt:lpstr>TUGAS 2 MINGGU LAGI</vt:lpstr>
      <vt:lpstr>Thanks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Karakteristik tata letak fasilitas - tahapan perancangan tata letak fasilitas </dc:title>
  <dc:creator>Wahyu Kresna</dc:creator>
  <cp:lastModifiedBy>Sony Vaio</cp:lastModifiedBy>
  <cp:revision>16</cp:revision>
  <dcterms:created xsi:type="dcterms:W3CDTF">2013-09-30T12:08:10Z</dcterms:created>
  <dcterms:modified xsi:type="dcterms:W3CDTF">2013-10-02T04:27:52Z</dcterms:modified>
</cp:coreProperties>
</file>