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4" r:id="rId1"/>
  </p:sldMasterIdLst>
  <p:handoutMasterIdLst>
    <p:handoutMasterId r:id="rId27"/>
  </p:handoutMasterIdLst>
  <p:sldIdLst>
    <p:sldId id="256" r:id="rId2"/>
    <p:sldId id="257" r:id="rId3"/>
    <p:sldId id="261" r:id="rId4"/>
    <p:sldId id="258" r:id="rId5"/>
    <p:sldId id="262" r:id="rId6"/>
    <p:sldId id="259" r:id="rId7"/>
    <p:sldId id="260" r:id="rId8"/>
    <p:sldId id="263" r:id="rId9"/>
    <p:sldId id="264" r:id="rId10"/>
    <p:sldId id="265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71" r:id="rId26"/>
  </p:sldIdLst>
  <p:sldSz cx="12192000" cy="6858000"/>
  <p:notesSz cx="10020300" cy="68881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75851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B9ABCBB-E539-4C08-A01D-346B567317E4}" type="datetimeFigureOut">
              <a:rPr lang="id-ID" smtClean="0"/>
              <a:t>03/12/2013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75851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509786B-E9D5-4C62-B0F6-E6CC0B32D93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327635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668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226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995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889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9433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117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82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78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73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586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109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79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283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48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598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998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53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87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32587" y="929308"/>
            <a:ext cx="10279530" cy="2616199"/>
          </a:xfrm>
        </p:spPr>
        <p:txBody>
          <a:bodyPr>
            <a:normAutofit/>
          </a:bodyPr>
          <a:lstStyle/>
          <a:p>
            <a:r>
              <a:rPr lang="id-ID" sz="4400" dirty="0">
                <a:latin typeface="Adobe Caslon Pro Bold" panose="0205070206050A020403" pitchFamily="18" charset="0"/>
              </a:rPr>
              <a:t>AREA ALLOCATION DIAGRAM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81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3287" y="2500086"/>
            <a:ext cx="10018713" cy="1752599"/>
          </a:xfrm>
        </p:spPr>
        <p:txBody>
          <a:bodyPr/>
          <a:lstStyle/>
          <a:p>
            <a:r>
              <a:rPr lang="en-US" b="1" dirty="0">
                <a:latin typeface="Adobe Caslon Pro Bold" panose="0205070206050A020403" pitchFamily="18" charset="0"/>
              </a:rPr>
              <a:t>ANALISIS VOLUME DAN BIAYA </a:t>
            </a:r>
            <a:r>
              <a:rPr lang="en-US" b="1" dirty="0" smtClean="0">
                <a:latin typeface="Adobe Caslon Pro Bold" panose="0205070206050A020403" pitchFamily="18" charset="0"/>
              </a:rPr>
              <a:t>ALIRAN</a:t>
            </a:r>
            <a:endParaRPr lang="id-ID" dirty="0">
              <a:latin typeface="Adobe Caslon Pro Bold" panose="0205070206050A020403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09033"/>
            <a:ext cx="12192000" cy="175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8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id-ID" dirty="0" smtClean="0"/>
              <a:t>INPUT</a:t>
            </a:r>
          </a:p>
          <a:p>
            <a:pPr lvl="0"/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/>
              <a:t>mengenai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, BOM, OPC, MPPC, </a:t>
            </a:r>
            <a:r>
              <a:rPr lang="en-US" dirty="0" err="1"/>
              <a:t>jarak</a:t>
            </a:r>
            <a:r>
              <a:rPr lang="en-US" dirty="0"/>
              <a:t> </a:t>
            </a:r>
            <a:r>
              <a:rPr lang="en-US" dirty="0" err="1"/>
              <a:t>antar</a:t>
            </a:r>
            <a:r>
              <a:rPr lang="en-US" dirty="0"/>
              <a:t> </a:t>
            </a:r>
            <a:r>
              <a:rPr lang="en-US" dirty="0" err="1"/>
              <a:t>departemen</a:t>
            </a:r>
            <a:r>
              <a:rPr lang="en-US" dirty="0"/>
              <a:t>.</a:t>
            </a:r>
            <a:endParaRPr lang="id-ID" dirty="0"/>
          </a:p>
          <a:p>
            <a:pPr lvl="0"/>
            <a:r>
              <a:rPr lang="en-US" dirty="0" err="1"/>
              <a:t>Informasi</a:t>
            </a:r>
            <a:r>
              <a:rPr lang="en-US" dirty="0"/>
              <a:t> </a:t>
            </a:r>
            <a:r>
              <a:rPr lang="en-US" dirty="0" err="1"/>
              <a:t>mengenai</a:t>
            </a:r>
            <a:r>
              <a:rPr lang="en-US" dirty="0"/>
              <a:t> </a:t>
            </a:r>
            <a:r>
              <a:rPr lang="en-US" dirty="0" err="1"/>
              <a:t>kapasitas</a:t>
            </a:r>
            <a:r>
              <a:rPr lang="en-US" dirty="0"/>
              <a:t> </a:t>
            </a:r>
            <a:r>
              <a:rPr lang="en-US" dirty="0" err="1"/>
              <a:t>angkut</a:t>
            </a:r>
            <a:r>
              <a:rPr lang="en-US" dirty="0"/>
              <a:t>, </a:t>
            </a:r>
            <a:r>
              <a:rPr lang="en-US" dirty="0" err="1"/>
              <a:t>waktu</a:t>
            </a:r>
            <a:r>
              <a:rPr lang="en-US" dirty="0"/>
              <a:t> </a:t>
            </a:r>
            <a:r>
              <a:rPr lang="en-US" dirty="0" err="1"/>
              <a:t>perpindahan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 </a:t>
            </a:r>
            <a:r>
              <a:rPr lang="en-US" dirty="0" err="1"/>
              <a:t>pemindahan</a:t>
            </a:r>
            <a:r>
              <a:rPr lang="en-US" dirty="0"/>
              <a:t> material yang </a:t>
            </a:r>
            <a:r>
              <a:rPr lang="en-US" dirty="0" err="1"/>
              <a:t>dibutuhkan</a:t>
            </a:r>
            <a:r>
              <a:rPr lang="en-US" dirty="0"/>
              <a:t>.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9772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OUTPUT</a:t>
            </a:r>
          </a:p>
          <a:p>
            <a:pPr lvl="0"/>
            <a:r>
              <a:rPr lang="en-US" i="1" dirty="0"/>
              <a:t>From to Chart</a:t>
            </a:r>
            <a:r>
              <a:rPr lang="en-US" dirty="0"/>
              <a:t> (</a:t>
            </a:r>
            <a:r>
              <a:rPr lang="en-US" dirty="0" err="1"/>
              <a:t>matriks</a:t>
            </a:r>
            <a:r>
              <a:rPr lang="en-US" dirty="0"/>
              <a:t> </a:t>
            </a:r>
            <a:r>
              <a:rPr lang="en-US" dirty="0" err="1"/>
              <a:t>aliran</a:t>
            </a:r>
            <a:r>
              <a:rPr lang="en-US" dirty="0"/>
              <a:t>) </a:t>
            </a:r>
            <a:endParaRPr lang="id-ID" dirty="0"/>
          </a:p>
          <a:p>
            <a:pPr lvl="0"/>
            <a:r>
              <a:rPr lang="en-US" dirty="0" err="1"/>
              <a:t>Perhitungan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 </a:t>
            </a:r>
            <a:r>
              <a:rPr lang="en-US" i="1" dirty="0"/>
              <a:t>material handling</a:t>
            </a:r>
            <a:r>
              <a:rPr lang="en-US" dirty="0"/>
              <a:t> (</a:t>
            </a:r>
            <a:r>
              <a:rPr lang="en-US" dirty="0" err="1"/>
              <a:t>matriks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) </a:t>
            </a:r>
            <a:r>
              <a:rPr lang="en-US" i="1" dirty="0"/>
              <a:t>layout</a:t>
            </a:r>
            <a:r>
              <a:rPr lang="en-US" dirty="0"/>
              <a:t> </a:t>
            </a:r>
            <a:r>
              <a:rPr lang="en-US" dirty="0" err="1"/>
              <a:t>awal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i="1" dirty="0"/>
              <a:t>layout </a:t>
            </a:r>
            <a:r>
              <a:rPr lang="en-US" dirty="0" err="1"/>
              <a:t>usulan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 </a:t>
            </a:r>
            <a:r>
              <a:rPr lang="en-US" dirty="0" err="1"/>
              <a:t>fasilitas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err="1"/>
              <a:t>beserta</a:t>
            </a:r>
            <a:r>
              <a:rPr lang="en-US" dirty="0"/>
              <a:t> </a:t>
            </a:r>
            <a:r>
              <a:rPr lang="en-US" dirty="0" err="1"/>
              <a:t>analisisnya</a:t>
            </a:r>
            <a:r>
              <a:rPr lang="en-US" dirty="0"/>
              <a:t>.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7851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err="1" smtClean="0"/>
              <a:t>From</a:t>
            </a:r>
            <a:r>
              <a:rPr lang="id-ID" dirty="0" smtClean="0"/>
              <a:t> </a:t>
            </a:r>
            <a:r>
              <a:rPr lang="id-ID" dirty="0" err="1" smtClean="0"/>
              <a:t>to</a:t>
            </a:r>
            <a:r>
              <a:rPr lang="id-ID" dirty="0" smtClean="0"/>
              <a:t> </a:t>
            </a:r>
            <a:r>
              <a:rPr lang="id-ID" dirty="0" err="1" smtClean="0"/>
              <a:t>Chart</a:t>
            </a:r>
            <a:r>
              <a:rPr lang="id-ID" dirty="0" smtClean="0"/>
              <a:t> ?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From to chart</a:t>
            </a:r>
            <a:r>
              <a:rPr lang="en-US" dirty="0"/>
              <a:t> (</a:t>
            </a:r>
            <a:r>
              <a:rPr lang="en-US" i="1" dirty="0"/>
              <a:t>trip frequency chart </a:t>
            </a:r>
            <a:r>
              <a:rPr lang="en-US" i="1" dirty="0" err="1"/>
              <a:t>atau</a:t>
            </a:r>
            <a:r>
              <a:rPr lang="en-US" i="1" dirty="0"/>
              <a:t> travel chart</a:t>
            </a:r>
            <a:r>
              <a:rPr lang="en-US" dirty="0"/>
              <a:t>)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kuantitatif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menganalisis</a:t>
            </a:r>
            <a:r>
              <a:rPr lang="en-US" dirty="0"/>
              <a:t> </a:t>
            </a:r>
            <a:r>
              <a:rPr lang="en-US" dirty="0" err="1"/>
              <a:t>aliran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 smtClean="0"/>
              <a:t>.</a:t>
            </a:r>
            <a:endParaRPr lang="id-ID" dirty="0" smtClean="0"/>
          </a:p>
          <a:p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memuat</a:t>
            </a:r>
            <a:r>
              <a:rPr lang="en-US" dirty="0"/>
              <a:t> data total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berat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beban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yang </a:t>
            </a:r>
            <a:r>
              <a:rPr lang="en-US" dirty="0" err="1"/>
              <a:t>dipindahkan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dan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jarak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perpindahan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bahan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didapatkan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total </a:t>
            </a:r>
            <a:r>
              <a:rPr lang="en-US" dirty="0" err="1">
                <a:solidFill>
                  <a:srgbClr val="FF0000"/>
                </a:solidFill>
              </a:rPr>
              <a:t>ongkos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ongkos</a:t>
            </a:r>
            <a:r>
              <a:rPr lang="en-US" dirty="0">
                <a:solidFill>
                  <a:srgbClr val="FF0000"/>
                </a:solidFill>
              </a:rPr>
              <a:t> material handling (OMH)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aktivitas</a:t>
            </a:r>
            <a:r>
              <a:rPr lang="en-US" dirty="0"/>
              <a:t>/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</a:t>
            </a:r>
            <a:r>
              <a:rPr lang="en-US" dirty="0" err="1"/>
              <a:t>menuju</a:t>
            </a:r>
            <a:r>
              <a:rPr lang="en-US" dirty="0"/>
              <a:t> </a:t>
            </a:r>
            <a:r>
              <a:rPr lang="en-US" dirty="0" err="1"/>
              <a:t>aktivitas</a:t>
            </a:r>
            <a:r>
              <a:rPr lang="en-US" dirty="0"/>
              <a:t>/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yang </a:t>
            </a:r>
            <a:r>
              <a:rPr lang="en-US" dirty="0" err="1"/>
              <a:t>lainnya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pabrik</a:t>
            </a:r>
            <a:r>
              <a:rPr lang="en-US" dirty="0"/>
              <a:t>.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5797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Tujuan pembuatan FTC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err="1"/>
              <a:t>Untuk</a:t>
            </a:r>
            <a:r>
              <a:rPr lang="en-US" dirty="0"/>
              <a:t> m</a:t>
            </a:r>
            <a:r>
              <a:rPr lang="id-ID" dirty="0" err="1"/>
              <a:t>enganalisis</a:t>
            </a:r>
            <a:r>
              <a:rPr lang="id-ID" dirty="0"/>
              <a:t> perpindahan bahan</a:t>
            </a:r>
          </a:p>
          <a:p>
            <a:pPr lvl="0"/>
            <a:r>
              <a:rPr lang="en-US" dirty="0" err="1"/>
              <a:t>Untuk</a:t>
            </a:r>
            <a:r>
              <a:rPr lang="en-US" dirty="0"/>
              <a:t> m</a:t>
            </a:r>
            <a:r>
              <a:rPr lang="id-ID" dirty="0" err="1"/>
              <a:t>erencana</a:t>
            </a:r>
            <a:r>
              <a:rPr lang="en-US" dirty="0"/>
              <a:t>k</a:t>
            </a:r>
            <a:r>
              <a:rPr lang="id-ID" dirty="0" err="1"/>
              <a:t>an</a:t>
            </a:r>
            <a:r>
              <a:rPr lang="id-ID" dirty="0"/>
              <a:t> pola aliran</a:t>
            </a:r>
          </a:p>
          <a:p>
            <a:pPr lvl="0"/>
            <a:r>
              <a:rPr lang="en-US" dirty="0" err="1"/>
              <a:t>Untuk</a:t>
            </a:r>
            <a:r>
              <a:rPr lang="en-US" dirty="0"/>
              <a:t> m</a:t>
            </a:r>
            <a:r>
              <a:rPr lang="id-ID" dirty="0" err="1"/>
              <a:t>enentuan</a:t>
            </a:r>
            <a:r>
              <a:rPr lang="id-ID" dirty="0"/>
              <a:t> lokasi </a:t>
            </a:r>
            <a:r>
              <a:rPr lang="en-US" dirty="0" err="1"/>
              <a:t>aktivitas</a:t>
            </a:r>
            <a:r>
              <a:rPr lang="en-US" dirty="0"/>
              <a:t>/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endParaRPr lang="id-ID" dirty="0"/>
          </a:p>
          <a:p>
            <a:pPr lvl="0"/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perbandingan</a:t>
            </a:r>
            <a:r>
              <a:rPr lang="id-ID" dirty="0"/>
              <a:t> pola aliran atau </a:t>
            </a:r>
            <a:r>
              <a:rPr lang="id-ID" dirty="0" err="1"/>
              <a:t>tat</a:t>
            </a:r>
            <a:r>
              <a:rPr lang="en-US" dirty="0"/>
              <a:t>a </a:t>
            </a:r>
            <a:r>
              <a:rPr lang="id-ID" dirty="0"/>
              <a:t>letak pengganti</a:t>
            </a:r>
          </a:p>
          <a:p>
            <a:pPr lvl="0"/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mengukur</a:t>
            </a:r>
            <a:r>
              <a:rPr lang="en-US" dirty="0"/>
              <a:t> </a:t>
            </a:r>
            <a:r>
              <a:rPr lang="id-ID" dirty="0"/>
              <a:t>efisiensi pola aliran</a:t>
            </a:r>
          </a:p>
          <a:p>
            <a:pPr lvl="0"/>
            <a:r>
              <a:rPr lang="en-US" dirty="0" err="1"/>
              <a:t>Untuk</a:t>
            </a:r>
            <a:r>
              <a:rPr lang="en-US" dirty="0"/>
              <a:t> m</a:t>
            </a:r>
            <a:r>
              <a:rPr lang="id-ID" dirty="0" err="1"/>
              <a:t>enunjukkan</a:t>
            </a:r>
            <a:r>
              <a:rPr lang="id-ID" dirty="0"/>
              <a:t> </a:t>
            </a:r>
            <a:r>
              <a:rPr lang="id-ID" dirty="0" err="1"/>
              <a:t>suatu</a:t>
            </a:r>
            <a:r>
              <a:rPr lang="id-ID" dirty="0"/>
              <a:t> ketergantungan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 </a:t>
            </a:r>
            <a:r>
              <a:rPr lang="en-US" dirty="0" err="1"/>
              <a:t>aktivitas</a:t>
            </a:r>
            <a:r>
              <a:rPr lang="en-US" dirty="0"/>
              <a:t>/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kuantitatif</a:t>
            </a:r>
            <a:endParaRPr lang="id-ID" dirty="0"/>
          </a:p>
          <a:p>
            <a:pPr lvl="0"/>
            <a:r>
              <a:rPr lang="en-US" dirty="0" err="1"/>
              <a:t>Untuk</a:t>
            </a:r>
            <a:r>
              <a:rPr lang="en-US" dirty="0"/>
              <a:t> m</a:t>
            </a:r>
            <a:r>
              <a:rPr lang="id-ID" dirty="0" err="1"/>
              <a:t>enunjukkan</a:t>
            </a:r>
            <a:r>
              <a:rPr lang="id-ID" dirty="0"/>
              <a:t> volume perpindahan antar kegiatan</a:t>
            </a:r>
          </a:p>
          <a:p>
            <a:pPr lvl="0"/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memperpendek</a:t>
            </a:r>
            <a:r>
              <a:rPr lang="en-US" dirty="0"/>
              <a:t> </a:t>
            </a:r>
            <a:r>
              <a:rPr lang="id-ID" dirty="0"/>
              <a:t>jarak </a:t>
            </a:r>
            <a:r>
              <a:rPr lang="en-US" dirty="0" err="1"/>
              <a:t>perpindahan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selama</a:t>
            </a:r>
            <a:r>
              <a:rPr lang="en-US" dirty="0"/>
              <a:t> proses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err="1"/>
              <a:t>berlangsung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58173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Pembuatan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1" y="1944710"/>
            <a:ext cx="10018713" cy="2597240"/>
          </a:xfrm>
        </p:spPr>
        <p:txBody>
          <a:bodyPr/>
          <a:lstStyle/>
          <a:p>
            <a:pPr lvl="0"/>
            <a:r>
              <a:rPr lang="en-US" dirty="0" err="1"/>
              <a:t>Mengolah</a:t>
            </a:r>
            <a:r>
              <a:rPr lang="en-US" dirty="0"/>
              <a:t> data </a:t>
            </a:r>
            <a:r>
              <a:rPr lang="en-US" dirty="0" err="1"/>
              <a:t>dasar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i="1" dirty="0"/>
              <a:t>multi product process chart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</a:t>
            </a:r>
            <a:endParaRPr lang="id-ID" dirty="0" smtClean="0"/>
          </a:p>
          <a:p>
            <a:pPr lvl="0"/>
            <a:endParaRPr lang="id-ID" dirty="0"/>
          </a:p>
          <a:p>
            <a:endParaRPr lang="id-ID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941108"/>
              </p:ext>
            </p:extLst>
          </p:nvPr>
        </p:nvGraphicFramePr>
        <p:xfrm>
          <a:off x="2511382" y="3243330"/>
          <a:ext cx="7585654" cy="28137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9020"/>
                <a:gridCol w="985138"/>
                <a:gridCol w="763325"/>
                <a:gridCol w="1007589"/>
                <a:gridCol w="1007589"/>
                <a:gridCol w="891743"/>
                <a:gridCol w="945625"/>
                <a:gridCol w="945625"/>
              </a:tblGrid>
              <a:tr h="34151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Operasi</a:t>
                      </a:r>
                      <a:endParaRPr lang="id-ID" sz="1400" b="1" i="1" dirty="0">
                        <a:solidFill>
                          <a:srgbClr val="404040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Mesin/ Departemen</a:t>
                      </a:r>
                      <a:endParaRPr lang="id-ID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1106138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Gudang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bahan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baku</a:t>
                      </a:r>
                      <a:r>
                        <a:rPr lang="en-US" sz="1400" b="1" dirty="0">
                          <a:effectLst/>
                        </a:rPr>
                        <a:t> (A)</a:t>
                      </a:r>
                      <a:endParaRPr lang="id-ID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Mesin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Frais</a:t>
                      </a:r>
                      <a:r>
                        <a:rPr lang="en-US" sz="1400" b="1" dirty="0">
                          <a:effectLst/>
                        </a:rPr>
                        <a:t> (B)</a:t>
                      </a:r>
                      <a:endParaRPr lang="id-ID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Mesin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Bubut</a:t>
                      </a:r>
                      <a:r>
                        <a:rPr lang="en-US" sz="1400" b="1" dirty="0">
                          <a:effectLst/>
                        </a:rPr>
                        <a:t> (C)</a:t>
                      </a:r>
                      <a:endParaRPr lang="id-ID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Gerinda</a:t>
                      </a:r>
                      <a:r>
                        <a:rPr lang="en-US" sz="1400" b="1" dirty="0">
                          <a:effectLst/>
                        </a:rPr>
                        <a:t> (D)</a:t>
                      </a:r>
                      <a:endParaRPr lang="id-ID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Gergaji</a:t>
                      </a:r>
                      <a:endParaRPr lang="id-ID" sz="1400" b="1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(E)</a:t>
                      </a:r>
                      <a:endParaRPr lang="id-ID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…..</a:t>
                      </a:r>
                      <a:endParaRPr lang="id-ID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Inspeksi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akhir</a:t>
                      </a:r>
                      <a:endParaRPr lang="id-ID" sz="1400" b="1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(Z)</a:t>
                      </a:r>
                      <a:endParaRPr lang="id-ID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15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…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id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id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15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…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15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…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15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…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id-ID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210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562099"/>
            <a:ext cx="10018713" cy="3124201"/>
          </a:xfrm>
        </p:spPr>
        <p:txBody>
          <a:bodyPr/>
          <a:lstStyle/>
          <a:p>
            <a:pPr lvl="0"/>
            <a:r>
              <a:rPr lang="en-US" dirty="0" err="1"/>
              <a:t>Membuat</a:t>
            </a:r>
            <a:r>
              <a:rPr lang="en-US" dirty="0"/>
              <a:t> matrix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7.2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baris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kolom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aktivitas</a:t>
            </a:r>
            <a:r>
              <a:rPr lang="en-US" dirty="0"/>
              <a:t>/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7.1. </a:t>
            </a:r>
            <a:r>
              <a:rPr lang="en-US" dirty="0" err="1"/>
              <a:t>Urutkan</a:t>
            </a:r>
            <a:r>
              <a:rPr lang="en-US" dirty="0"/>
              <a:t> </a:t>
            </a:r>
            <a:r>
              <a:rPr lang="en-US" dirty="0" err="1"/>
              <a:t>aktivitas</a:t>
            </a:r>
            <a:r>
              <a:rPr lang="en-US" dirty="0"/>
              <a:t>/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susunan</a:t>
            </a:r>
            <a:r>
              <a:rPr lang="en-US" dirty="0"/>
              <a:t> </a:t>
            </a:r>
            <a:r>
              <a:rPr lang="en-US" dirty="0" err="1"/>
              <a:t>geografis</a:t>
            </a:r>
            <a:r>
              <a:rPr lang="en-US" dirty="0"/>
              <a:t> </a:t>
            </a:r>
            <a:r>
              <a:rPr lang="en-US" dirty="0" err="1"/>
              <a:t>ataupun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logis</a:t>
            </a:r>
            <a:r>
              <a:rPr lang="en-US" dirty="0"/>
              <a:t>.</a:t>
            </a:r>
            <a:endParaRPr lang="id-ID" dirty="0"/>
          </a:p>
          <a:p>
            <a:endParaRPr lang="id-ID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282490"/>
              </p:ext>
            </p:extLst>
          </p:nvPr>
        </p:nvGraphicFramePr>
        <p:xfrm>
          <a:off x="2630809" y="3676966"/>
          <a:ext cx="8084413" cy="26762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4003"/>
                <a:gridCol w="1396468"/>
                <a:gridCol w="1396468"/>
                <a:gridCol w="1395374"/>
                <a:gridCol w="1396468"/>
                <a:gridCol w="1305632"/>
              </a:tblGrid>
              <a:tr h="6772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From to Chart</a:t>
                      </a:r>
                      <a:endParaRPr lang="id-ID" sz="1600" b="1" i="1" dirty="0">
                        <a:solidFill>
                          <a:srgbClr val="404040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A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B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…..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…..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JUMLAH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97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A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effectLst/>
                        </a:rPr>
                        <a:t>Xxxxxxxx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97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B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effectLst/>
                        </a:rPr>
                        <a:t>Xxxxxxxx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97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……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effectLst/>
                        </a:rPr>
                        <a:t>Xxxxxxxx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97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……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effectLst/>
                        </a:rPr>
                        <a:t>Xxxxxxxx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775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JUMLAH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456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err="1"/>
              <a:t>Masukkan</a:t>
            </a:r>
            <a:r>
              <a:rPr lang="en-US" dirty="0"/>
              <a:t> </a:t>
            </a:r>
            <a:r>
              <a:rPr lang="en-US" dirty="0" err="1"/>
              <a:t>angka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tanda</a:t>
            </a:r>
            <a:r>
              <a:rPr lang="en-US" dirty="0"/>
              <a:t> </a:t>
            </a:r>
            <a:r>
              <a:rPr lang="en-US" dirty="0" err="1"/>
              <a:t>hitungan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perpindahan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unit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i="1" dirty="0"/>
              <a:t>part </a:t>
            </a:r>
            <a:r>
              <a:rPr lang="en-US" dirty="0" err="1"/>
              <a:t>produk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 </a:t>
            </a:r>
            <a:r>
              <a:rPr lang="en-US" dirty="0" err="1"/>
              <a:t>aktivitas</a:t>
            </a:r>
            <a:r>
              <a:rPr lang="en-US" dirty="0"/>
              <a:t>/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</a:t>
            </a:r>
            <a:r>
              <a:rPr lang="en-US" dirty="0" err="1"/>
              <a:t>kedalam</a:t>
            </a:r>
            <a:r>
              <a:rPr lang="en-US" dirty="0"/>
              <a:t> </a:t>
            </a:r>
            <a:r>
              <a:rPr lang="en-US" dirty="0" err="1"/>
              <a:t>elemen</a:t>
            </a:r>
            <a:r>
              <a:rPr lang="en-US" dirty="0"/>
              <a:t> </a:t>
            </a:r>
            <a:r>
              <a:rPr lang="en-US" dirty="0" err="1"/>
              <a:t>matriks</a:t>
            </a:r>
            <a:r>
              <a:rPr lang="en-US" dirty="0"/>
              <a:t> yang </a:t>
            </a:r>
            <a:r>
              <a:rPr lang="en-US" dirty="0" err="1"/>
              <a:t>sesuai</a:t>
            </a:r>
            <a:r>
              <a:rPr lang="en-US" dirty="0"/>
              <a:t>.</a:t>
            </a:r>
            <a:endParaRPr lang="id-ID" dirty="0"/>
          </a:p>
          <a:p>
            <a:pPr lvl="0"/>
            <a:r>
              <a:rPr lang="en-US" dirty="0" err="1"/>
              <a:t>Akumulasikan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hitungan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elemen</a:t>
            </a:r>
            <a:r>
              <a:rPr lang="en-US" dirty="0"/>
              <a:t> </a:t>
            </a:r>
            <a:r>
              <a:rPr lang="en-US" dirty="0" err="1"/>
              <a:t>matriks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perpindahan</a:t>
            </a:r>
            <a:r>
              <a:rPr lang="en-US" dirty="0"/>
              <a:t> total </a:t>
            </a:r>
            <a:r>
              <a:rPr lang="en-US" dirty="0" err="1"/>
              <a:t>antar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.</a:t>
            </a:r>
            <a:endParaRPr lang="id-ID" dirty="0"/>
          </a:p>
          <a:p>
            <a:pPr lvl="0"/>
            <a:r>
              <a:rPr lang="en-US" dirty="0" err="1"/>
              <a:t>Jumlahkan</a:t>
            </a:r>
            <a:r>
              <a:rPr lang="en-US" dirty="0"/>
              <a:t> </a:t>
            </a:r>
            <a:r>
              <a:rPr lang="en-US" dirty="0" err="1"/>
              <a:t>tanda</a:t>
            </a:r>
            <a:r>
              <a:rPr lang="en-US" dirty="0"/>
              <a:t> </a:t>
            </a:r>
            <a:r>
              <a:rPr lang="en-US" dirty="0" err="1"/>
              <a:t>hitungan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elemen</a:t>
            </a:r>
            <a:r>
              <a:rPr lang="en-US" dirty="0"/>
              <a:t> </a:t>
            </a:r>
            <a:r>
              <a:rPr lang="en-US" dirty="0" err="1"/>
              <a:t>matriks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baris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kolom</a:t>
            </a:r>
            <a:r>
              <a:rPr lang="en-US" dirty="0"/>
              <a:t> (</a:t>
            </a:r>
            <a:r>
              <a:rPr lang="en-US" dirty="0" err="1"/>
              <a:t>jumlah</a:t>
            </a:r>
            <a:r>
              <a:rPr lang="en-US" dirty="0"/>
              <a:t> total </a:t>
            </a:r>
            <a:r>
              <a:rPr lang="en-US" dirty="0" err="1"/>
              <a:t>baris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kolom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).</a:t>
            </a:r>
            <a:endParaRPr lang="id-ID" dirty="0"/>
          </a:p>
          <a:p>
            <a:pPr lvl="0"/>
            <a:r>
              <a:rPr lang="en-US" dirty="0"/>
              <a:t>    </a:t>
            </a:r>
            <a:r>
              <a:rPr lang="en-US" dirty="0" err="1"/>
              <a:t>Optimasi</a:t>
            </a:r>
            <a:r>
              <a:rPr lang="en-US" dirty="0"/>
              <a:t> </a:t>
            </a:r>
            <a:r>
              <a:rPr lang="en-US" dirty="0" err="1"/>
              <a:t>urutan</a:t>
            </a:r>
            <a:r>
              <a:rPr lang="en-US" dirty="0"/>
              <a:t> </a:t>
            </a:r>
            <a:r>
              <a:rPr lang="en-US" dirty="0" err="1"/>
              <a:t>aktivitas</a:t>
            </a:r>
            <a:r>
              <a:rPr lang="en-US" dirty="0"/>
              <a:t>/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</a:t>
            </a:r>
            <a:r>
              <a:rPr lang="en-US" dirty="0" err="1"/>
              <a:t>didapatkan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mempertimbangkan</a:t>
            </a:r>
            <a:r>
              <a:rPr lang="en-US" dirty="0"/>
              <a:t> </a:t>
            </a:r>
            <a:r>
              <a:rPr lang="en-US" dirty="0" err="1"/>
              <a:t>pola</a:t>
            </a:r>
            <a:r>
              <a:rPr lang="en-US" dirty="0"/>
              <a:t> </a:t>
            </a:r>
            <a:r>
              <a:rPr lang="en-US" dirty="0" err="1"/>
              <a:t>aliran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proses </a:t>
            </a:r>
            <a:r>
              <a:rPr lang="en-US" dirty="0" err="1"/>
              <a:t>produksi</a:t>
            </a:r>
            <a:r>
              <a:rPr lang="en-US" dirty="0"/>
              <a:t> yang </a:t>
            </a:r>
            <a:r>
              <a:rPr lang="en-US" dirty="0" err="1"/>
              <a:t>tepat</a:t>
            </a:r>
            <a:r>
              <a:rPr lang="en-US" dirty="0"/>
              <a:t>,  </a:t>
            </a:r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jarak</a:t>
            </a:r>
            <a:r>
              <a:rPr lang="en-US" dirty="0"/>
              <a:t> </a:t>
            </a:r>
            <a:r>
              <a:rPr lang="en-US" dirty="0" err="1"/>
              <a:t>perpindahan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 </a:t>
            </a:r>
            <a:r>
              <a:rPr lang="en-US" i="1" dirty="0"/>
              <a:t>material handling</a:t>
            </a:r>
            <a:r>
              <a:rPr lang="en-US" dirty="0"/>
              <a:t>.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19992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4631601"/>
              </p:ext>
            </p:extLst>
          </p:nvPr>
        </p:nvGraphicFramePr>
        <p:xfrm>
          <a:off x="2820474" y="2240923"/>
          <a:ext cx="7456866" cy="37863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43790"/>
                <a:gridCol w="1238927"/>
                <a:gridCol w="1238927"/>
                <a:gridCol w="1237956"/>
                <a:gridCol w="1238927"/>
                <a:gridCol w="1158339"/>
              </a:tblGrid>
              <a:tr h="11268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From to Chart</a:t>
                      </a:r>
                      <a:endParaRPr lang="id-ID" sz="1600" b="1" i="1" dirty="0">
                        <a:solidFill>
                          <a:srgbClr val="404040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A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B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C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D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JUMLAH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19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A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effectLst/>
                        </a:rPr>
                        <a:t>Xxxxxxxx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10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10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20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9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B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Xxxxxxxx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10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10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9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C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Xxxxxxxx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20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20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9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D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Xxxxxxxx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9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JUMLAH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10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20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20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50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17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Ongkos Material </a:t>
            </a:r>
            <a:r>
              <a:rPr lang="id-ID" dirty="0" err="1" smtClean="0"/>
              <a:t>Handling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Aktivitas</a:t>
            </a:r>
            <a:r>
              <a:rPr lang="en-US" dirty="0"/>
              <a:t> </a:t>
            </a:r>
            <a:r>
              <a:rPr lang="en-US" dirty="0" err="1"/>
              <a:t>pemindahan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berkontribusi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biaya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.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diperlukan</a:t>
            </a:r>
            <a:r>
              <a:rPr lang="en-US" dirty="0"/>
              <a:t> </a:t>
            </a:r>
            <a:r>
              <a:rPr lang="en-US" dirty="0" err="1"/>
              <a:t>perhitungan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 </a:t>
            </a:r>
            <a:r>
              <a:rPr lang="en-US" i="1" dirty="0"/>
              <a:t>material handling </a:t>
            </a:r>
            <a:r>
              <a:rPr lang="en-US" dirty="0"/>
              <a:t>yang </a:t>
            </a:r>
            <a:r>
              <a:rPr lang="en-US" dirty="0" err="1"/>
              <a:t>diperlukan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pergerakan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11105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Adobe Caslon Pro Bold" panose="0205070206050A020403" pitchFamily="18" charset="0"/>
              </a:rPr>
              <a:t>AREA ALLOCATION </a:t>
            </a:r>
            <a:r>
              <a:rPr lang="id-ID" dirty="0" smtClean="0">
                <a:latin typeface="Adobe Caslon Pro Bold" panose="0205070206050A020403" pitchFamily="18" charset="0"/>
              </a:rPr>
              <a:t>DIAGRAM ?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Visualisasi Dari Konfigurasi Tata Letak ARD</a:t>
            </a:r>
          </a:p>
          <a:p>
            <a:r>
              <a:rPr lang="it-IT" dirty="0"/>
              <a:t>Visualisasi Dari Konfigurasi </a:t>
            </a:r>
            <a:r>
              <a:rPr lang="id-ID" dirty="0" smtClean="0"/>
              <a:t>yang </a:t>
            </a:r>
            <a:r>
              <a:rPr lang="id-ID" dirty="0"/>
              <a:t>Optimal </a:t>
            </a:r>
          </a:p>
          <a:p>
            <a:r>
              <a:rPr lang="id-ID" dirty="0"/>
              <a:t>Dalam Bentuk </a:t>
            </a:r>
            <a:r>
              <a:rPr lang="id-ID" i="1" dirty="0" err="1"/>
              <a:t>Block</a:t>
            </a:r>
            <a:r>
              <a:rPr lang="id-ID" i="1" dirty="0"/>
              <a:t> Plan/ </a:t>
            </a:r>
            <a:r>
              <a:rPr lang="id-ID" dirty="0"/>
              <a:t>Blok Fasilitas </a:t>
            </a:r>
          </a:p>
          <a:p>
            <a:r>
              <a:rPr lang="id-ID" dirty="0"/>
              <a:t>Dengan LUAS AREA SESUNGGUHNYA </a:t>
            </a:r>
          </a:p>
        </p:txBody>
      </p:sp>
    </p:spTree>
    <p:extLst>
      <p:ext uri="{BB962C8B-B14F-4D97-AF65-F5344CB8AC3E}">
        <p14:creationId xmlns:p14="http://schemas.microsoft.com/office/powerpoint/2010/main" val="425349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/>
              <a:t>Ongkos</a:t>
            </a:r>
            <a:r>
              <a:rPr lang="en-US" dirty="0"/>
              <a:t> </a:t>
            </a:r>
            <a:r>
              <a:rPr lang="en-US" i="1" dirty="0"/>
              <a:t>material handling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dipengaruhi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:</a:t>
            </a:r>
            <a:endParaRPr lang="id-ID" dirty="0"/>
          </a:p>
          <a:p>
            <a:pPr lvl="0"/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i="1" dirty="0"/>
              <a:t>material handling device</a:t>
            </a:r>
            <a:endParaRPr lang="id-ID" dirty="0"/>
          </a:p>
          <a:p>
            <a:pPr lvl="0"/>
            <a:r>
              <a:rPr lang="en-US" dirty="0"/>
              <a:t>Volume </a:t>
            </a:r>
            <a:r>
              <a:rPr lang="en-US" dirty="0" err="1"/>
              <a:t>angkut</a:t>
            </a:r>
            <a:r>
              <a:rPr lang="en-US" dirty="0"/>
              <a:t> </a:t>
            </a:r>
            <a:r>
              <a:rPr lang="en-US" i="1" dirty="0"/>
              <a:t>material handling device</a:t>
            </a:r>
            <a:endParaRPr lang="id-ID" dirty="0"/>
          </a:p>
          <a:p>
            <a:pPr lvl="0"/>
            <a:r>
              <a:rPr lang="en-US" dirty="0" err="1"/>
              <a:t>Jarak</a:t>
            </a:r>
            <a:r>
              <a:rPr lang="en-US" dirty="0"/>
              <a:t> </a:t>
            </a:r>
            <a:r>
              <a:rPr lang="en-US" dirty="0" err="1"/>
              <a:t>perpindahan</a:t>
            </a:r>
            <a:r>
              <a:rPr lang="en-US" dirty="0"/>
              <a:t> </a:t>
            </a:r>
            <a:r>
              <a:rPr lang="en-US" dirty="0" err="1"/>
              <a:t>bahan</a:t>
            </a:r>
            <a:endParaRPr lang="id-ID" dirty="0"/>
          </a:p>
          <a:p>
            <a:pPr lvl="0"/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yang </a:t>
            </a:r>
            <a:r>
              <a:rPr lang="en-US" dirty="0" err="1"/>
              <a:t>dipindahkan</a:t>
            </a:r>
            <a:endParaRPr lang="id-ID" dirty="0"/>
          </a:p>
          <a:p>
            <a:pPr lvl="0"/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yang </a:t>
            </a:r>
            <a:r>
              <a:rPr lang="en-US" dirty="0" err="1"/>
              <a:t>dipindahkan</a:t>
            </a:r>
            <a:endParaRPr lang="id-ID" dirty="0"/>
          </a:p>
          <a:p>
            <a:pPr lvl="0"/>
            <a:r>
              <a:rPr lang="en-US" dirty="0" err="1"/>
              <a:t>Berat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yang </a:t>
            </a:r>
            <a:r>
              <a:rPr lang="en-US" dirty="0" err="1"/>
              <a:t>dipindahkan</a:t>
            </a:r>
            <a:r>
              <a:rPr lang="en-US" dirty="0"/>
              <a:t> </a:t>
            </a:r>
            <a:endParaRPr lang="id-ID" dirty="0" smtClean="0"/>
          </a:p>
          <a:p>
            <a:pPr lvl="0"/>
            <a:endParaRPr lang="id-ID" dirty="0" smtClean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970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Ongkos </a:t>
            </a:r>
            <a:r>
              <a:rPr lang="id-ID" dirty="0"/>
              <a:t>material </a:t>
            </a:r>
            <a:r>
              <a:rPr lang="id-ID" dirty="0" err="1"/>
              <a:t>handling</a:t>
            </a:r>
            <a:r>
              <a:rPr lang="id-ID" dirty="0"/>
              <a:t> dapat </a:t>
            </a:r>
            <a:r>
              <a:rPr lang="id-ID" dirty="0" err="1"/>
              <a:t>diestimasi</a:t>
            </a:r>
            <a:r>
              <a:rPr lang="id-ID" dirty="0"/>
              <a:t> dengan memperhatikan biaya mesin dan operatornya yaitu:</a:t>
            </a:r>
          </a:p>
          <a:p>
            <a:r>
              <a:rPr lang="id-ID" dirty="0">
                <a:solidFill>
                  <a:srgbClr val="FF0000"/>
                </a:solidFill>
              </a:rPr>
              <a:t>OMH per meter = Biaya mesin/ alat + Biaya operator</a:t>
            </a:r>
          </a:p>
          <a:p>
            <a:r>
              <a:rPr lang="id-ID" dirty="0">
                <a:solidFill>
                  <a:srgbClr val="FF0000"/>
                </a:solidFill>
              </a:rPr>
              <a:t>Biaya mesin/ alat = Biaya perawatan + Biaya Bahan Bakar + Depresiasi</a:t>
            </a:r>
          </a:p>
          <a:p>
            <a:r>
              <a:rPr lang="nb-NO" dirty="0"/>
              <a:t>Depresiasi merupakan penurunan nilai fisik barang seiring dengan penggunaan dan waktu.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017949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6885" y="685800"/>
            <a:ext cx="10875115" cy="5400675"/>
          </a:xfrm>
        </p:spPr>
        <p:txBody>
          <a:bodyPr>
            <a:normAutofit/>
          </a:bodyPr>
          <a:lstStyle/>
          <a:p>
            <a:r>
              <a:rPr lang="id-ID" dirty="0" smtClean="0"/>
              <a:t>M</a:t>
            </a:r>
            <a:r>
              <a:rPr lang="nb-NO" dirty="0" smtClean="0"/>
              <a:t>etode </a:t>
            </a:r>
            <a:r>
              <a:rPr lang="nb-NO" i="1" dirty="0"/>
              <a:t>straight-line </a:t>
            </a:r>
            <a:r>
              <a:rPr lang="nb-NO" i="1" dirty="0" smtClean="0"/>
              <a:t>depreciation </a:t>
            </a:r>
            <a:endParaRPr lang="id-ID" i="1" dirty="0" smtClean="0"/>
          </a:p>
          <a:p>
            <a:endParaRPr lang="id-ID" i="1" dirty="0"/>
          </a:p>
          <a:p>
            <a:endParaRPr lang="id-ID" i="1" dirty="0" smtClean="0"/>
          </a:p>
          <a:p>
            <a:pPr marL="0" indent="0">
              <a:buNone/>
            </a:pPr>
            <a:r>
              <a:rPr lang="en-GB" dirty="0" err="1"/>
              <a:t>Dengan</a:t>
            </a:r>
            <a:r>
              <a:rPr lang="en-GB" dirty="0"/>
              <a:t> :</a:t>
            </a:r>
            <a:endParaRPr lang="id-ID" dirty="0"/>
          </a:p>
          <a:p>
            <a:pPr marL="0" indent="0">
              <a:buNone/>
            </a:pPr>
            <a:r>
              <a:rPr lang="en-GB" dirty="0"/>
              <a:t>D 	= </a:t>
            </a:r>
            <a:r>
              <a:rPr lang="en-GB" i="1" dirty="0"/>
              <a:t>annual depreciation charge</a:t>
            </a:r>
            <a:r>
              <a:rPr lang="en-GB" dirty="0"/>
              <a:t>, 	</a:t>
            </a:r>
            <a:r>
              <a:rPr lang="nb-NO" dirty="0"/>
              <a:t>N 	= Umur ekonomis</a:t>
            </a:r>
            <a:endParaRPr lang="id-ID" dirty="0"/>
          </a:p>
          <a:p>
            <a:pPr marL="0" indent="0">
              <a:buNone/>
            </a:pPr>
            <a:r>
              <a:rPr lang="nb-NO" dirty="0"/>
              <a:t>P 	= Harga alat, 				</a:t>
            </a:r>
            <a:r>
              <a:rPr lang="id-ID" dirty="0" smtClean="0"/>
              <a:t>		</a:t>
            </a:r>
            <a:r>
              <a:rPr lang="en-GB" dirty="0" smtClean="0"/>
              <a:t>S </a:t>
            </a:r>
            <a:r>
              <a:rPr lang="en-GB" dirty="0"/>
              <a:t>	= </a:t>
            </a:r>
            <a:r>
              <a:rPr lang="en-GB" dirty="0" err="1"/>
              <a:t>Nilai</a:t>
            </a:r>
            <a:r>
              <a:rPr lang="en-GB" dirty="0"/>
              <a:t> </a:t>
            </a:r>
            <a:r>
              <a:rPr lang="en-GB" dirty="0" err="1" smtClean="0"/>
              <a:t>sisa</a:t>
            </a:r>
            <a:endParaRPr lang="id-ID" dirty="0" smtClean="0"/>
          </a:p>
          <a:p>
            <a:pPr marL="0" indent="0">
              <a:buNone/>
            </a:pPr>
            <a:r>
              <a:rPr lang="en-GB" dirty="0" err="1"/>
              <a:t>Sehingga</a:t>
            </a:r>
            <a:r>
              <a:rPr lang="en-GB" dirty="0"/>
              <a:t> d</a:t>
            </a:r>
            <a:r>
              <a:rPr lang="id-ID" dirty="0" err="1"/>
              <a:t>epresasi</a:t>
            </a:r>
            <a:r>
              <a:rPr lang="id-ID" dirty="0"/>
              <a:t>  mesin per jam adalah:</a:t>
            </a:r>
          </a:p>
          <a:p>
            <a:r>
              <a:rPr lang="id-ID" dirty="0" smtClean="0">
                <a:solidFill>
                  <a:srgbClr val="FF0000"/>
                </a:solidFill>
              </a:rPr>
              <a:t>D /jam =</a:t>
            </a:r>
            <a:r>
              <a:rPr lang="id-ID" dirty="0">
                <a:solidFill>
                  <a:srgbClr val="FF0000"/>
                </a:solidFill>
              </a:rPr>
              <a:t>	P(-S)/(umur ekonomis x jumlah hari kerja dalam setahun x jam kerja dalam sehari) 	</a:t>
            </a:r>
          </a:p>
          <a:p>
            <a:pPr marL="0" indent="0">
              <a:buNone/>
            </a:pPr>
            <a:r>
              <a:rPr lang="id-ID" dirty="0" smtClean="0"/>
              <a:t>		</a:t>
            </a:r>
            <a:r>
              <a:rPr lang="id-ID" dirty="0"/>
              <a:t> </a:t>
            </a:r>
            <a:r>
              <a:rPr lang="id-ID" dirty="0" smtClean="0"/>
              <a:t>  </a:t>
            </a:r>
            <a:r>
              <a:rPr lang="id-ID" dirty="0" smtClean="0">
                <a:solidFill>
                  <a:srgbClr val="FF0000"/>
                </a:solidFill>
              </a:rPr>
              <a:t> = </a:t>
            </a:r>
            <a:r>
              <a:rPr lang="id-ID" dirty="0">
                <a:solidFill>
                  <a:srgbClr val="FF0000"/>
                </a:solidFill>
              </a:rPr>
              <a:t>Rp / jam </a:t>
            </a:r>
          </a:p>
          <a:p>
            <a:endParaRPr lang="id-ID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67425" y="2952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620397"/>
              </p:ext>
            </p:extLst>
          </p:nvPr>
        </p:nvGraphicFramePr>
        <p:xfrm>
          <a:off x="1725768" y="1042147"/>
          <a:ext cx="2485623" cy="1039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3" imgW="926698" imgH="393529" progId="Equation.3">
                  <p:embed/>
                </p:oleObj>
              </mc:Choice>
              <mc:Fallback>
                <p:oleObj name="Equation" r:id="rId3" imgW="926698" imgH="393529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768" y="1042147"/>
                        <a:ext cx="2485623" cy="10399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6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685801"/>
            <a:ext cx="10018713" cy="51054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perhitungan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 </a:t>
            </a:r>
            <a:r>
              <a:rPr lang="en-US" i="1" dirty="0"/>
              <a:t>material handli</a:t>
            </a:r>
            <a:r>
              <a:rPr lang="en-US" dirty="0"/>
              <a:t>ng,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koefisien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 smtClean="0"/>
              <a:t>:</a:t>
            </a:r>
            <a:endParaRPr lang="id-ID" dirty="0" smtClean="0"/>
          </a:p>
          <a:p>
            <a:pPr lvl="0"/>
            <a:r>
              <a:rPr lang="en-US" i="1" dirty="0" smtClean="0"/>
              <a:t>Outflow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melihat</a:t>
            </a:r>
            <a:r>
              <a:rPr lang="en-US" dirty="0"/>
              <a:t> </a:t>
            </a:r>
            <a:r>
              <a:rPr lang="en-US" dirty="0" err="1"/>
              <a:t>koefisien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 yang </a:t>
            </a:r>
            <a:r>
              <a:rPr lang="en-US" dirty="0" err="1"/>
              <a:t>keluar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ilustrasi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endParaRPr lang="id-ID" dirty="0"/>
          </a:p>
          <a:p>
            <a:pPr marL="0" lvl="0" indent="0">
              <a:buNone/>
            </a:pPr>
            <a:endParaRPr lang="id-ID" dirty="0"/>
          </a:p>
          <a:p>
            <a:endParaRPr lang="id-ID" dirty="0" smtClean="0"/>
          </a:p>
          <a:p>
            <a:r>
              <a:rPr lang="en-US" i="1" dirty="0" smtClean="0"/>
              <a:t>Inflow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melihat</a:t>
            </a:r>
            <a:r>
              <a:rPr lang="en-US" dirty="0"/>
              <a:t> </a:t>
            </a:r>
            <a:r>
              <a:rPr lang="en-US" dirty="0" err="1"/>
              <a:t>koefisien</a:t>
            </a:r>
            <a:r>
              <a:rPr lang="en-US" dirty="0"/>
              <a:t> </a:t>
            </a:r>
            <a:r>
              <a:rPr lang="en-US" dirty="0" err="1"/>
              <a:t>ongkos</a:t>
            </a:r>
            <a:r>
              <a:rPr lang="en-US" dirty="0"/>
              <a:t> yang </a:t>
            </a:r>
            <a:r>
              <a:rPr lang="en-US" dirty="0" err="1"/>
              <a:t>masuk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fasilitas</a:t>
            </a:r>
            <a:r>
              <a:rPr lang="en-US" dirty="0"/>
              <a:t>/ </a:t>
            </a:r>
            <a:r>
              <a:rPr lang="en-US" dirty="0" err="1"/>
              <a:t>departemen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ilustrasi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Gambar</a:t>
            </a:r>
            <a:r>
              <a:rPr lang="en-US" dirty="0"/>
              <a:t> </a:t>
            </a:r>
            <a:endParaRPr lang="id-ID" dirty="0" smtClean="0"/>
          </a:p>
          <a:p>
            <a:endParaRPr lang="id-ID" dirty="0"/>
          </a:p>
          <a:p>
            <a:endParaRPr lang="id-ID" dirty="0"/>
          </a:p>
        </p:txBody>
      </p:sp>
      <p:pic>
        <p:nvPicPr>
          <p:cNvPr id="4" name="Picture 3" descr="C:\Documents and Settings\Indrawati\Local Settings\Temporary Internet Files\Content.Word\New Picture (1).bmp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3363" y="2781301"/>
            <a:ext cx="176466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Indrawati\Local Settings\Temporary Internet Files\Content.Word\New Picture (1).bmp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1630" y="4655083"/>
            <a:ext cx="1548130" cy="87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694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err="1" smtClean="0"/>
              <a:t>Outflow</a:t>
            </a:r>
            <a:endParaRPr lang="id-ID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658482" y="1137556"/>
            <a:ext cx="10018713" cy="5981702"/>
          </a:xfrm>
        </p:spPr>
        <p:txBody>
          <a:bodyPr/>
          <a:lstStyle/>
          <a:p>
            <a:r>
              <a:rPr lang="id-ID" dirty="0" smtClean="0"/>
              <a:t>FTC untuk OMH</a:t>
            </a:r>
          </a:p>
          <a:p>
            <a:endParaRPr lang="id-ID" dirty="0"/>
          </a:p>
          <a:p>
            <a:endParaRPr lang="id-ID" dirty="0" smtClean="0"/>
          </a:p>
          <a:p>
            <a:endParaRPr lang="id-ID" dirty="0"/>
          </a:p>
          <a:p>
            <a:endParaRPr lang="id-ID" dirty="0" smtClean="0"/>
          </a:p>
          <a:p>
            <a:pPr marL="0" indent="0">
              <a:buNone/>
            </a:pPr>
            <a:endParaRPr lang="id-ID" dirty="0"/>
          </a:p>
          <a:p>
            <a:endParaRPr lang="id-ID" dirty="0" smtClean="0"/>
          </a:p>
          <a:p>
            <a:r>
              <a:rPr lang="id-ID" dirty="0" smtClean="0"/>
              <a:t>s</a:t>
            </a:r>
          </a:p>
          <a:p>
            <a:r>
              <a:rPr lang="id-ID" dirty="0" smtClean="0"/>
              <a:t>Menghitung </a:t>
            </a:r>
            <a:r>
              <a:rPr lang="id-ID" dirty="0" err="1" smtClean="0"/>
              <a:t>Outflow</a:t>
            </a:r>
            <a:r>
              <a:rPr lang="id-ID" dirty="0" smtClean="0"/>
              <a:t> A ke B = 10 / 20 = 0,5</a:t>
            </a:r>
          </a:p>
          <a:p>
            <a:r>
              <a:rPr lang="id-ID" dirty="0" smtClean="0"/>
              <a:t>Menghitung </a:t>
            </a:r>
            <a:r>
              <a:rPr lang="id-ID" dirty="0" err="1" smtClean="0"/>
              <a:t>Inflow</a:t>
            </a:r>
            <a:r>
              <a:rPr lang="id-ID" dirty="0" smtClean="0"/>
              <a:t> A ke B =  10 / 10 = 1 </a:t>
            </a:r>
          </a:p>
          <a:p>
            <a:endParaRPr lang="id-ID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512140"/>
              </p:ext>
            </p:extLst>
          </p:nvPr>
        </p:nvGraphicFramePr>
        <p:xfrm>
          <a:off x="2612571" y="2685141"/>
          <a:ext cx="8069942" cy="26478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4271"/>
                <a:gridCol w="1340787"/>
                <a:gridCol w="1340787"/>
                <a:gridCol w="1339737"/>
                <a:gridCol w="1340787"/>
                <a:gridCol w="1253573"/>
              </a:tblGrid>
              <a:tr h="7046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id-ID" sz="1600" b="1" dirty="0" smtClean="0">
                          <a:effectLst/>
                        </a:rPr>
                        <a:t>                        </a:t>
                      </a:r>
                      <a:r>
                        <a:rPr lang="id-ID" sz="1600" b="1" dirty="0" err="1" smtClean="0">
                          <a:effectLst/>
                        </a:rPr>
                        <a:t>To</a:t>
                      </a:r>
                      <a:endParaRPr lang="id-ID" sz="1600" b="1" dirty="0" smtClean="0">
                        <a:effectLst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From</a:t>
                      </a:r>
                      <a:endParaRPr lang="id-ID" sz="1600" b="1" i="1" dirty="0">
                        <a:solidFill>
                          <a:srgbClr val="404040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A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B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C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D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JUMLAH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6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A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Xxxxxxxx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10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10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20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26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B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Xxxxxxxx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10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10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26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C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Xxxxxxxx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20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20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26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D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Xxxxxxxx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 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26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JUMLAH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10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20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20</a:t>
                      </a:r>
                      <a:endParaRPr lang="id-ID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50</a:t>
                      </a:r>
                      <a:endParaRPr lang="id-ID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6" name="Oval 15"/>
          <p:cNvSpPr/>
          <p:nvPr/>
        </p:nvSpPr>
        <p:spPr>
          <a:xfrm>
            <a:off x="3106057" y="3526971"/>
            <a:ext cx="493485" cy="449943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3" name="Straight Connector 12"/>
          <p:cNvCxnSpPr/>
          <p:nvPr/>
        </p:nvCxnSpPr>
        <p:spPr>
          <a:xfrm>
            <a:off x="2656114" y="2743200"/>
            <a:ext cx="1393372" cy="7837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5805714" y="2873829"/>
            <a:ext cx="551543" cy="5370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9" name="Straight Arrow Connector 18"/>
          <p:cNvCxnSpPr>
            <a:stCxn id="16" idx="6"/>
          </p:cNvCxnSpPr>
          <p:nvPr/>
        </p:nvCxnSpPr>
        <p:spPr>
          <a:xfrm flipV="1">
            <a:off x="3599542" y="3751942"/>
            <a:ext cx="2278744" cy="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081485" y="3431722"/>
            <a:ext cx="0" cy="1696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5878286" y="3601355"/>
            <a:ext cx="478971" cy="37555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6371771" y="3791853"/>
            <a:ext cx="341085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9840686" y="3526971"/>
            <a:ext cx="522514" cy="44994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25"/>
          <p:cNvSpPr/>
          <p:nvPr/>
        </p:nvSpPr>
        <p:spPr>
          <a:xfrm>
            <a:off x="7881257" y="3280229"/>
            <a:ext cx="1016000" cy="471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dibagi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6023427" y="5965372"/>
            <a:ext cx="406401" cy="508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33" name="Straight Arrow Connector 32"/>
          <p:cNvCxnSpPr>
            <a:stCxn id="27" idx="0"/>
          </p:cNvCxnSpPr>
          <p:nvPr/>
        </p:nvCxnSpPr>
        <p:spPr>
          <a:xfrm flipH="1" flipV="1">
            <a:off x="6117771" y="5312229"/>
            <a:ext cx="108857" cy="65314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5878286" y="5007429"/>
            <a:ext cx="478971" cy="3338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8414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2" grpId="0" animBg="1"/>
      <p:bldP spid="25" grpId="0" animBg="1"/>
      <p:bldP spid="26" grpId="0"/>
      <p:bldP spid="27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854" y="1832428"/>
            <a:ext cx="10018713" cy="1752599"/>
          </a:xfrm>
        </p:spPr>
        <p:txBody>
          <a:bodyPr>
            <a:normAutofit/>
          </a:bodyPr>
          <a:lstStyle/>
          <a:p>
            <a:r>
              <a:rPr lang="id-ID" sz="4400" dirty="0" smtClean="0">
                <a:latin typeface="Adobe Caslon Pro Bold" panose="0205070206050A020403" pitchFamily="18" charset="0"/>
              </a:rPr>
              <a:t>END</a:t>
            </a:r>
            <a:endParaRPr lang="id-ID" sz="4400" dirty="0">
              <a:latin typeface="Adobe Caslon Pro Bold" panose="0205070206050A020403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3029" y="4971142"/>
            <a:ext cx="3018971" cy="1886857"/>
          </a:xfrm>
        </p:spPr>
      </p:pic>
    </p:spTree>
    <p:extLst>
      <p:ext uri="{BB962C8B-B14F-4D97-AF65-F5344CB8AC3E}">
        <p14:creationId xmlns:p14="http://schemas.microsoft.com/office/powerpoint/2010/main" val="114806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>
                <a:latin typeface="Adobe Caslon Pro Bold" panose="0205070206050A020403" pitchFamily="18" charset="0"/>
              </a:rPr>
              <a:t>PENUGASAN</a:t>
            </a:r>
            <a:endParaRPr lang="id-ID" dirty="0">
              <a:latin typeface="Adobe Caslon Pro Bold" panose="0205070206050A0204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Pilih salah satu alternatif yang menurut kalian terbaik, disertai </a:t>
            </a:r>
            <a:r>
              <a:rPr lang="id-ID" b="1" dirty="0" smtClean="0">
                <a:solidFill>
                  <a:srgbClr val="FF0000"/>
                </a:solidFill>
              </a:rPr>
              <a:t>alasan </a:t>
            </a:r>
            <a:r>
              <a:rPr lang="id-ID" dirty="0" smtClean="0"/>
              <a:t>kenapa alternatif tersebut yang terpilih kemudian buat </a:t>
            </a:r>
            <a:r>
              <a:rPr lang="id-ID" dirty="0" err="1" smtClean="0"/>
              <a:t>block</a:t>
            </a:r>
            <a:r>
              <a:rPr lang="id-ID" dirty="0" smtClean="0"/>
              <a:t> </a:t>
            </a:r>
            <a:r>
              <a:rPr lang="id-ID" dirty="0" err="1" smtClean="0"/>
              <a:t>plannya</a:t>
            </a:r>
            <a:r>
              <a:rPr lang="id-ID" dirty="0" smtClean="0"/>
              <a:t> (AAD).</a:t>
            </a:r>
          </a:p>
          <a:p>
            <a:r>
              <a:rPr lang="id-ID" dirty="0"/>
              <a:t>T</a:t>
            </a:r>
            <a:r>
              <a:rPr lang="id-ID" dirty="0" smtClean="0"/>
              <a:t>ransformasikan </a:t>
            </a:r>
            <a:r>
              <a:rPr lang="id-ID" dirty="0" err="1" smtClean="0"/>
              <a:t>block</a:t>
            </a:r>
            <a:r>
              <a:rPr lang="id-ID" dirty="0" smtClean="0"/>
              <a:t> </a:t>
            </a:r>
            <a:r>
              <a:rPr lang="id-ID" dirty="0" err="1" smtClean="0"/>
              <a:t>plan</a:t>
            </a:r>
            <a:r>
              <a:rPr lang="id-ID" dirty="0" smtClean="0"/>
              <a:t> yang terpilih menjadi desain </a:t>
            </a:r>
            <a:r>
              <a:rPr lang="id-ID" dirty="0" err="1" smtClean="0"/>
              <a:t>layout</a:t>
            </a:r>
            <a:r>
              <a:rPr lang="id-ID" dirty="0" smtClean="0"/>
              <a:t>.</a:t>
            </a:r>
          </a:p>
          <a:p>
            <a:r>
              <a:rPr lang="id-ID" dirty="0" smtClean="0"/>
              <a:t>Bisa menggunakan Microsoft  Visio</a:t>
            </a:r>
          </a:p>
        </p:txBody>
      </p:sp>
    </p:spTree>
    <p:extLst>
      <p:ext uri="{BB962C8B-B14F-4D97-AF65-F5344CB8AC3E}">
        <p14:creationId xmlns:p14="http://schemas.microsoft.com/office/powerpoint/2010/main" val="25933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69529"/>
            <a:ext cx="10018713" cy="1752599"/>
          </a:xfrm>
        </p:spPr>
        <p:txBody>
          <a:bodyPr/>
          <a:lstStyle/>
          <a:p>
            <a:r>
              <a:rPr lang="id-ID" dirty="0" smtClean="0">
                <a:latin typeface="Adobe Caslon Pro Bold" panose="0205070206050A020403" pitchFamily="18" charset="0"/>
              </a:rPr>
              <a:t>PEMBUATAN BLOCK PLAN</a:t>
            </a:r>
            <a:endParaRPr lang="id-ID" dirty="0">
              <a:latin typeface="Adobe Caslon Pro Bold" panose="0205070206050A0204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931831"/>
            <a:ext cx="5731098" cy="4926169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6349285" y="1647961"/>
            <a:ext cx="5842715" cy="5035872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-35395" y="2711405"/>
            <a:ext cx="648000" cy="515155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ight Arrow 7"/>
          <p:cNvSpPr/>
          <p:nvPr/>
        </p:nvSpPr>
        <p:spPr>
          <a:xfrm>
            <a:off x="5766493" y="4092261"/>
            <a:ext cx="618187" cy="6053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Oval 10"/>
          <p:cNvSpPr/>
          <p:nvPr/>
        </p:nvSpPr>
        <p:spPr>
          <a:xfrm>
            <a:off x="6075586" y="1625003"/>
            <a:ext cx="916161" cy="71677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Oval 11"/>
          <p:cNvSpPr/>
          <p:nvPr/>
        </p:nvSpPr>
        <p:spPr>
          <a:xfrm>
            <a:off x="6865257" y="2469874"/>
            <a:ext cx="891426" cy="71677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12"/>
          <p:cNvSpPr/>
          <p:nvPr/>
        </p:nvSpPr>
        <p:spPr>
          <a:xfrm>
            <a:off x="7541061" y="6301078"/>
            <a:ext cx="3272081" cy="515155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648000" y="2019253"/>
            <a:ext cx="5356797" cy="821914"/>
          </a:xfrm>
          <a:prstGeom prst="straightConnector1">
            <a:avLst/>
          </a:prstGeom>
          <a:ln w="57150">
            <a:solidFill>
              <a:schemeClr val="accent1">
                <a:tint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992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3352799"/>
            <a:ext cx="10018713" cy="1752599"/>
          </a:xfrm>
        </p:spPr>
        <p:txBody>
          <a:bodyPr/>
          <a:lstStyle/>
          <a:p>
            <a:r>
              <a:rPr lang="id-ID" dirty="0" smtClean="0">
                <a:latin typeface="Adobe Caslon Pro Bold" panose="0205070206050A020403" pitchFamily="18" charset="0"/>
              </a:rPr>
              <a:t>TRANSFORMASI BLOCK PLAN MENJADI DESAIN LAYOUT</a:t>
            </a:r>
            <a:endParaRPr lang="id-ID" dirty="0"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23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12191999" cy="6857999"/>
            <a:chOff x="-1536786" y="-262265"/>
            <a:chExt cx="12192680" cy="6858272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1536786" y="-262265"/>
              <a:ext cx="12192680" cy="6858272"/>
            </a:xfrm>
            <a:prstGeom prst="rect">
              <a:avLst/>
            </a:prstGeom>
          </p:spPr>
        </p:pic>
        <p:pic>
          <p:nvPicPr>
            <p:cNvPr id="6" name="Picture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235325" y="18669"/>
              <a:ext cx="2527300" cy="466725"/>
            </a:xfrm>
            <a:prstGeom prst="rect">
              <a:avLst/>
            </a:prstGeom>
          </p:spPr>
        </p:pic>
        <p:pic>
          <p:nvPicPr>
            <p:cNvPr id="7" name="Picture 6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419856" y="0"/>
              <a:ext cx="2266188" cy="429768"/>
            </a:xfrm>
            <a:prstGeom prst="rect">
              <a:avLst/>
            </a:prstGeom>
          </p:spPr>
        </p:pic>
        <p:sp>
          <p:nvSpPr>
            <p:cNvPr id="8" name="Shape 9433"/>
            <p:cNvSpPr/>
            <p:nvPr/>
          </p:nvSpPr>
          <p:spPr>
            <a:xfrm>
              <a:off x="3286125" y="47231"/>
              <a:ext cx="2428875" cy="369329"/>
            </a:xfrm>
            <a:custGeom>
              <a:avLst/>
              <a:gdLst/>
              <a:ahLst/>
              <a:cxnLst/>
              <a:rect l="0" t="0" r="0" b="0"/>
              <a:pathLst>
                <a:path w="2428875" h="369329">
                  <a:moveTo>
                    <a:pt x="0" y="0"/>
                  </a:moveTo>
                  <a:lnTo>
                    <a:pt x="2428875" y="0"/>
                  </a:lnTo>
                  <a:lnTo>
                    <a:pt x="2428875" y="369329"/>
                  </a:lnTo>
                  <a:lnTo>
                    <a:pt x="0" y="369329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/>
            </a:lnRef>
            <a:fillRef idx="1">
              <a:srgbClr val="C0504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id-ID"/>
            </a:p>
          </p:txBody>
        </p:sp>
        <p:sp>
          <p:nvSpPr>
            <p:cNvPr id="9" name="Shape 948"/>
            <p:cNvSpPr/>
            <p:nvPr/>
          </p:nvSpPr>
          <p:spPr>
            <a:xfrm>
              <a:off x="3286125" y="47231"/>
              <a:ext cx="2428875" cy="369329"/>
            </a:xfrm>
            <a:custGeom>
              <a:avLst/>
              <a:gdLst/>
              <a:ahLst/>
              <a:cxnLst/>
              <a:rect l="0" t="0" r="0" b="0"/>
              <a:pathLst>
                <a:path w="2428875" h="369329">
                  <a:moveTo>
                    <a:pt x="0" y="369329"/>
                  </a:moveTo>
                  <a:lnTo>
                    <a:pt x="2428875" y="369329"/>
                  </a:lnTo>
                  <a:lnTo>
                    <a:pt x="2428875" y="0"/>
                  </a:lnTo>
                  <a:lnTo>
                    <a:pt x="0" y="0"/>
                  </a:lnTo>
                  <a:close/>
                </a:path>
              </a:pathLst>
            </a:custGeom>
            <a:ln w="38100" cap="flat">
              <a:round/>
            </a:ln>
          </p:spPr>
          <p:style>
            <a:lnRef idx="1">
              <a:srgbClr val="FFFFF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id-ID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599688" y="134874"/>
              <a:ext cx="2536285" cy="309679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d-ID" sz="18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Contoh AAD Kantor  </a:t>
              </a:r>
              <a:endParaRPr lang="id-ID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508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23943" y="2623456"/>
            <a:ext cx="3534680" cy="3124201"/>
          </a:xfrm>
        </p:spPr>
        <p:txBody>
          <a:bodyPr/>
          <a:lstStyle/>
          <a:p>
            <a:r>
              <a:rPr lang="id-ID" dirty="0"/>
              <a:t>Alasan : AAD menggunakan alternatif 1 karena letak tempat parkir yang memudahkan akses ke seluruh departemen dengan mudah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8679543" cy="68580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79542" y="30915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3274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/>
            <a:r>
              <a:rPr lang="id-ID" dirty="0"/>
              <a:t>AAD -&gt; </a:t>
            </a:r>
            <a:r>
              <a:rPr lang="id-ID" dirty="0" err="1"/>
              <a:t>Block</a:t>
            </a:r>
            <a:r>
              <a:rPr lang="id-ID" dirty="0"/>
              <a:t> Plan dari ARD dengan skala 1:100 (</a:t>
            </a:r>
            <a:r>
              <a:rPr lang="id-ID" dirty="0" err="1"/>
              <a:t>Print</a:t>
            </a:r>
            <a:r>
              <a:rPr lang="id-ID" dirty="0"/>
              <a:t> A3 bila tidak mencukupi gunakan kertas yang lebih luas lagi)</a:t>
            </a:r>
            <a:endParaRPr lang="id-ID" sz="1100" dirty="0"/>
          </a:p>
          <a:p>
            <a:pPr lvl="1" fontAlgn="base"/>
            <a:r>
              <a:rPr lang="id-ID" dirty="0"/>
              <a:t>AAD Blok Fasilitas Kantor+ </a:t>
            </a:r>
            <a:r>
              <a:rPr lang="id-ID" dirty="0" err="1"/>
              <a:t>Layout</a:t>
            </a:r>
            <a:r>
              <a:rPr lang="id-ID" dirty="0"/>
              <a:t> Faktual + Pertambahan Luas</a:t>
            </a:r>
            <a:endParaRPr lang="id-ID" sz="1200" dirty="0"/>
          </a:p>
          <a:p>
            <a:pPr lvl="1" fontAlgn="base"/>
            <a:r>
              <a:rPr lang="id-ID" dirty="0"/>
              <a:t>AAD Blok Fasilitas Pelayanan Produksi + </a:t>
            </a:r>
            <a:r>
              <a:rPr lang="id-ID" dirty="0" err="1"/>
              <a:t>Layout</a:t>
            </a:r>
            <a:r>
              <a:rPr lang="id-ID" dirty="0"/>
              <a:t> Faktual + Pertambahan Luas</a:t>
            </a:r>
            <a:endParaRPr lang="id-ID" sz="1200" dirty="0"/>
          </a:p>
          <a:p>
            <a:pPr lvl="1" fontAlgn="base"/>
            <a:r>
              <a:rPr lang="id-ID" dirty="0"/>
              <a:t>AAD Blok Fasilitas Pelayanan Pabrik + </a:t>
            </a:r>
            <a:r>
              <a:rPr lang="id-ID" dirty="0" err="1"/>
              <a:t>Layout</a:t>
            </a:r>
            <a:r>
              <a:rPr lang="id-ID" dirty="0"/>
              <a:t> Faktual + Pertambahan Luas</a:t>
            </a:r>
            <a:endParaRPr lang="id-ID" sz="1200" dirty="0"/>
          </a:p>
          <a:p>
            <a:pPr lvl="1" fontAlgn="base"/>
            <a:r>
              <a:rPr lang="id-ID" dirty="0"/>
              <a:t>AAD Gabungan + </a:t>
            </a:r>
            <a:r>
              <a:rPr lang="id-ID" dirty="0" err="1"/>
              <a:t>Layout</a:t>
            </a:r>
            <a:r>
              <a:rPr lang="id-ID" dirty="0"/>
              <a:t> Faktual + Pertambahan </a:t>
            </a:r>
            <a:r>
              <a:rPr lang="id-ID" dirty="0" smtClean="0"/>
              <a:t>Luas</a:t>
            </a:r>
            <a:endParaRPr lang="id-ID" sz="1400" dirty="0" smtClean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8213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685801"/>
            <a:ext cx="10018713" cy="5105400"/>
          </a:xfrm>
        </p:spPr>
        <p:txBody>
          <a:bodyPr>
            <a:normAutofit lnSpcReduction="10000"/>
          </a:bodyPr>
          <a:lstStyle/>
          <a:p>
            <a:r>
              <a:rPr lang="id-ID" dirty="0" err="1"/>
              <a:t>**Semua</a:t>
            </a:r>
            <a:r>
              <a:rPr lang="id-ID" dirty="0"/>
              <a:t> AAD dibuat persegi. </a:t>
            </a:r>
            <a:r>
              <a:rPr lang="id-ID" dirty="0" err="1"/>
              <a:t>Aisle</a:t>
            </a:r>
            <a:r>
              <a:rPr lang="id-ID" dirty="0"/>
              <a:t> </a:t>
            </a:r>
            <a:r>
              <a:rPr lang="id-ID" dirty="0" err="1"/>
              <a:t>is</a:t>
            </a:r>
            <a:r>
              <a:rPr lang="id-ID" dirty="0"/>
              <a:t> UP TO </a:t>
            </a:r>
            <a:r>
              <a:rPr lang="id-ID" dirty="0" smtClean="0"/>
              <a:t>YOU</a:t>
            </a:r>
          </a:p>
          <a:p>
            <a:r>
              <a:rPr lang="id-ID" dirty="0" err="1" smtClean="0"/>
              <a:t>**</a:t>
            </a:r>
            <a:r>
              <a:rPr lang="id-ID" dirty="0" err="1"/>
              <a:t>Block</a:t>
            </a:r>
            <a:r>
              <a:rPr lang="id-ID" dirty="0"/>
              <a:t> </a:t>
            </a:r>
            <a:r>
              <a:rPr lang="id-ID" dirty="0" err="1"/>
              <a:t>Produksi-&gt;</a:t>
            </a:r>
            <a:r>
              <a:rPr lang="id-ID" dirty="0"/>
              <a:t> tetap menunjukkan posisi/ lokasi sebenarnya tapi Cukup digambar kotak </a:t>
            </a:r>
            <a:r>
              <a:rPr lang="id-ID" dirty="0" err="1"/>
              <a:t>putih-&gt;</a:t>
            </a:r>
            <a:r>
              <a:rPr lang="id-ID" dirty="0"/>
              <a:t> Luas terserah.</a:t>
            </a:r>
          </a:p>
          <a:p>
            <a:r>
              <a:rPr lang="id-ID" dirty="0" err="1"/>
              <a:t>**Semua</a:t>
            </a:r>
            <a:r>
              <a:rPr lang="id-ID" dirty="0"/>
              <a:t> unsur yang kami tentukan=WARNA PINK, yang asli buat bervariasi</a:t>
            </a:r>
          </a:p>
          <a:p>
            <a:r>
              <a:rPr lang="id-ID" dirty="0" err="1"/>
              <a:t>**Unsur</a:t>
            </a:r>
            <a:r>
              <a:rPr lang="id-ID" dirty="0"/>
              <a:t> yang kami tentukan sudah ditentukan juga luasnya, adapun ukuran </a:t>
            </a:r>
            <a:r>
              <a:rPr lang="id-ID" dirty="0" err="1"/>
              <a:t>Px</a:t>
            </a:r>
            <a:r>
              <a:rPr lang="id-ID" dirty="0"/>
              <a:t> L </a:t>
            </a:r>
            <a:r>
              <a:rPr lang="id-ID" dirty="0" err="1"/>
              <a:t>nya</a:t>
            </a:r>
            <a:r>
              <a:rPr lang="id-ID" dirty="0"/>
              <a:t>, anda bebas mengkreasinya</a:t>
            </a:r>
          </a:p>
          <a:p>
            <a:r>
              <a:rPr lang="id-ID" dirty="0" err="1"/>
              <a:t>**Ketika</a:t>
            </a:r>
            <a:r>
              <a:rPr lang="id-ID" dirty="0"/>
              <a:t> anda temukan yang kami tentukan sudah ada </a:t>
            </a:r>
            <a:r>
              <a:rPr lang="id-ID" dirty="0" err="1"/>
              <a:t>disana</a:t>
            </a:r>
            <a:r>
              <a:rPr lang="id-ID" dirty="0"/>
              <a:t>, luas tidak usah gunakan </a:t>
            </a:r>
            <a:r>
              <a:rPr lang="id-ID" dirty="0" err="1"/>
              <a:t>yg</a:t>
            </a:r>
            <a:r>
              <a:rPr lang="id-ID" dirty="0"/>
              <a:t> kami tentukan. </a:t>
            </a:r>
            <a:r>
              <a:rPr lang="id-ID" dirty="0" err="1"/>
              <a:t>Silahkan</a:t>
            </a:r>
            <a:r>
              <a:rPr lang="id-ID" dirty="0"/>
              <a:t> ikuti saja yang asli. Warna blok jangan buat </a:t>
            </a:r>
            <a:r>
              <a:rPr lang="id-ID" dirty="0" err="1"/>
              <a:t>pink</a:t>
            </a:r>
            <a:r>
              <a:rPr lang="id-ID" dirty="0"/>
              <a:t> lagi </a:t>
            </a:r>
            <a:r>
              <a:rPr lang="id-ID" dirty="0" err="1"/>
              <a:t>**Unsur</a:t>
            </a:r>
            <a:r>
              <a:rPr lang="id-ID" dirty="0"/>
              <a:t> faktual luasnya sesuai </a:t>
            </a:r>
            <a:r>
              <a:rPr lang="id-ID" dirty="0" err="1"/>
              <a:t>dg</a:t>
            </a:r>
            <a:r>
              <a:rPr lang="id-ID" dirty="0"/>
              <a:t> kondisi </a:t>
            </a:r>
            <a:r>
              <a:rPr lang="id-ID" dirty="0" err="1"/>
              <a:t>yg</a:t>
            </a:r>
            <a:r>
              <a:rPr lang="id-ID" dirty="0"/>
              <a:t> ada </a:t>
            </a:r>
            <a:r>
              <a:rPr lang="id-ID" dirty="0" err="1"/>
              <a:t>disana</a:t>
            </a:r>
            <a:r>
              <a:rPr lang="id-ID" dirty="0"/>
              <a:t>. </a:t>
            </a:r>
          </a:p>
          <a:p>
            <a:r>
              <a:rPr lang="id-ID" dirty="0" err="1"/>
              <a:t>**Gambar</a:t>
            </a:r>
            <a:r>
              <a:rPr lang="id-ID" dirty="0"/>
              <a:t> AAD diberi dimensi ukuran ruang -&gt;  p x l </a:t>
            </a:r>
            <a:r>
              <a:rPr lang="id-ID" dirty="0" err="1"/>
              <a:t>aja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2240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119</TotalTime>
  <Words>938</Words>
  <Application>Microsoft Office PowerPoint</Application>
  <PresentationFormat>Widescreen</PresentationFormat>
  <Paragraphs>244</Paragraphs>
  <Slides>25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Adobe Caslon Pro Bold</vt:lpstr>
      <vt:lpstr>Arial</vt:lpstr>
      <vt:lpstr>Calibri</vt:lpstr>
      <vt:lpstr>Cambria</vt:lpstr>
      <vt:lpstr>Corbel</vt:lpstr>
      <vt:lpstr>Times New Roman</vt:lpstr>
      <vt:lpstr>Parallax</vt:lpstr>
      <vt:lpstr>Equation</vt:lpstr>
      <vt:lpstr>AREA ALLOCATION DIAGRAM</vt:lpstr>
      <vt:lpstr>AREA ALLOCATION DIAGRAM ?</vt:lpstr>
      <vt:lpstr>PENUGASAN</vt:lpstr>
      <vt:lpstr>PEMBUATAN BLOCK PLAN</vt:lpstr>
      <vt:lpstr>TRANSFORMASI BLOCK PLAN MENJADI DESAIN LAYOUT</vt:lpstr>
      <vt:lpstr>PowerPoint Presentation</vt:lpstr>
      <vt:lpstr>PowerPoint Presentation</vt:lpstr>
      <vt:lpstr>PowerPoint Presentation</vt:lpstr>
      <vt:lpstr>PowerPoint Presentation</vt:lpstr>
      <vt:lpstr>ANALISIS VOLUME DAN BIAYA ALIRAN</vt:lpstr>
      <vt:lpstr>PowerPoint Presentation</vt:lpstr>
      <vt:lpstr>PowerPoint Presentation</vt:lpstr>
      <vt:lpstr>From to Chart ?</vt:lpstr>
      <vt:lpstr>Tujuan pembuatan FTC</vt:lpstr>
      <vt:lpstr>Pembuatan</vt:lpstr>
      <vt:lpstr>PowerPoint Presentation</vt:lpstr>
      <vt:lpstr>PowerPoint Presentation</vt:lpstr>
      <vt:lpstr>Contoh</vt:lpstr>
      <vt:lpstr>Ongkos Material Handling</vt:lpstr>
      <vt:lpstr>PowerPoint Presentation</vt:lpstr>
      <vt:lpstr>PowerPoint Presentation</vt:lpstr>
      <vt:lpstr>PowerPoint Presentation</vt:lpstr>
      <vt:lpstr>PowerPoint Presentation</vt:lpstr>
      <vt:lpstr>Outflow</vt:lpstr>
      <vt:lpstr>END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AREA ALLOCATION DIAGRAM</dc:title>
  <dc:creator>adnan zakaria</dc:creator>
  <cp:lastModifiedBy>ulil albab</cp:lastModifiedBy>
  <cp:revision>18</cp:revision>
  <cp:lastPrinted>2013-12-02T22:11:40Z</cp:lastPrinted>
  <dcterms:created xsi:type="dcterms:W3CDTF">2013-11-24T23:44:13Z</dcterms:created>
  <dcterms:modified xsi:type="dcterms:W3CDTF">2013-12-02T22:17:34Z</dcterms:modified>
</cp:coreProperties>
</file>