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  <p:sldId id="263" r:id="rId9"/>
    <p:sldId id="264" r:id="rId10"/>
    <p:sldId id="265" r:id="rId11"/>
    <p:sldId id="268" r:id="rId12"/>
    <p:sldId id="269" r:id="rId13"/>
    <p:sldId id="270" r:id="rId14"/>
    <p:sldId id="266" r:id="rId15"/>
    <p:sldId id="267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7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66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226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995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889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943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117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82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78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73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586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10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9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283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48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59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998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87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32587" y="929308"/>
            <a:ext cx="10279530" cy="2616199"/>
          </a:xfrm>
        </p:spPr>
        <p:txBody>
          <a:bodyPr>
            <a:normAutofit/>
          </a:bodyPr>
          <a:lstStyle/>
          <a:p>
            <a:r>
              <a:rPr lang="id-ID" sz="4400" dirty="0">
                <a:latin typeface="Adobe Caslon Pro Bold" panose="0205070206050A020403" pitchFamily="18" charset="0"/>
              </a:rPr>
              <a:t>AREA ALLOCATION DIAGRAM</a:t>
            </a:r>
            <a:endParaRPr lang="id-ID" sz="4400" dirty="0">
              <a:latin typeface="Adobe Caslon Pro Bold" panose="0205070206050A020403" pitchFamily="18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81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3287" y="2500086"/>
            <a:ext cx="10018713" cy="1752599"/>
          </a:xfrm>
        </p:spPr>
        <p:txBody>
          <a:bodyPr/>
          <a:lstStyle/>
          <a:p>
            <a:r>
              <a:rPr lang="en-US" b="1" dirty="0">
                <a:latin typeface="Adobe Caslon Pro Bold" panose="0205070206050A020403" pitchFamily="18" charset="0"/>
              </a:rPr>
              <a:t>ANALISIS VOLUME DAN BIAYA </a:t>
            </a:r>
            <a:r>
              <a:rPr lang="en-US" b="1" dirty="0" smtClean="0">
                <a:latin typeface="Adobe Caslon Pro Bold" panose="0205070206050A020403" pitchFamily="18" charset="0"/>
              </a:rPr>
              <a:t>ALIRAN</a:t>
            </a:r>
            <a:endParaRPr lang="id-ID" dirty="0">
              <a:latin typeface="Adobe Caslon Pro Bold" panose="0205070206050A020403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09033"/>
            <a:ext cx="12192000" cy="175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8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id-ID" dirty="0" smtClean="0"/>
              <a:t>INPUT</a:t>
            </a:r>
          </a:p>
          <a:p>
            <a:pPr lvl="0"/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, BOM, OPC, MPPC,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antar</a:t>
            </a:r>
            <a:r>
              <a:rPr lang="en-US" dirty="0"/>
              <a:t> </a:t>
            </a:r>
            <a:r>
              <a:rPr lang="en-US" dirty="0" err="1"/>
              <a:t>departemen</a:t>
            </a:r>
            <a:r>
              <a:rPr lang="en-US" dirty="0"/>
              <a:t>.</a:t>
            </a:r>
            <a:endParaRPr lang="id-ID" dirty="0"/>
          </a:p>
          <a:p>
            <a:pPr lvl="0"/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kapasitas</a:t>
            </a:r>
            <a:r>
              <a:rPr lang="en-US" dirty="0"/>
              <a:t> </a:t>
            </a:r>
            <a:r>
              <a:rPr lang="en-US" dirty="0" err="1"/>
              <a:t>angkut</a:t>
            </a:r>
            <a:r>
              <a:rPr lang="en-US" dirty="0"/>
              <a:t>,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perpindahan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dirty="0" err="1"/>
              <a:t>pemindahan</a:t>
            </a:r>
            <a:r>
              <a:rPr lang="en-US" dirty="0"/>
              <a:t> material yang </a:t>
            </a:r>
            <a:r>
              <a:rPr lang="en-US" dirty="0" err="1"/>
              <a:t>dibutuhkan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9772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OUTPUT</a:t>
            </a:r>
          </a:p>
          <a:p>
            <a:pPr lvl="0"/>
            <a:r>
              <a:rPr lang="en-US" i="1" dirty="0"/>
              <a:t>From to Chart</a:t>
            </a:r>
            <a:r>
              <a:rPr lang="en-US" dirty="0"/>
              <a:t> (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) </a:t>
            </a:r>
            <a:endParaRPr lang="id-ID" dirty="0"/>
          </a:p>
          <a:p>
            <a:pPr lvl="0"/>
            <a:r>
              <a:rPr lang="en-US" dirty="0" err="1"/>
              <a:t>Perhitungan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i="1" dirty="0"/>
              <a:t>material handling</a:t>
            </a:r>
            <a:r>
              <a:rPr lang="en-US" dirty="0"/>
              <a:t> (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) </a:t>
            </a:r>
            <a:r>
              <a:rPr lang="en-US" i="1" dirty="0"/>
              <a:t>layout</a:t>
            </a:r>
            <a:r>
              <a:rPr lang="en-US" dirty="0"/>
              <a:t> </a:t>
            </a:r>
            <a:r>
              <a:rPr lang="en-US" dirty="0" err="1"/>
              <a:t>awal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i="1" dirty="0"/>
              <a:t>layout </a:t>
            </a:r>
            <a:r>
              <a:rPr lang="en-US" dirty="0" err="1"/>
              <a:t>usulan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</a:t>
            </a:r>
            <a:r>
              <a:rPr lang="en-US" dirty="0" err="1"/>
              <a:t>analisisnya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785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err="1" smtClean="0"/>
              <a:t>From</a:t>
            </a:r>
            <a:r>
              <a:rPr lang="id-ID" dirty="0" smtClean="0"/>
              <a:t> </a:t>
            </a:r>
            <a:r>
              <a:rPr lang="id-ID" dirty="0" err="1" smtClean="0"/>
              <a:t>to</a:t>
            </a:r>
            <a:r>
              <a:rPr lang="id-ID" dirty="0" smtClean="0"/>
              <a:t> </a:t>
            </a:r>
            <a:r>
              <a:rPr lang="id-ID" dirty="0" err="1" smtClean="0"/>
              <a:t>Chart</a:t>
            </a:r>
            <a:r>
              <a:rPr lang="id-ID" dirty="0" smtClean="0"/>
              <a:t>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From to chart</a:t>
            </a:r>
            <a:r>
              <a:rPr lang="en-US" dirty="0"/>
              <a:t> (</a:t>
            </a:r>
            <a:r>
              <a:rPr lang="en-US" i="1" dirty="0"/>
              <a:t>trip frequency chart </a:t>
            </a:r>
            <a:r>
              <a:rPr lang="en-US" i="1" dirty="0" err="1"/>
              <a:t>atau</a:t>
            </a:r>
            <a:r>
              <a:rPr lang="en-US" i="1" dirty="0"/>
              <a:t> travel chart</a:t>
            </a:r>
            <a:r>
              <a:rPr lang="en-US" dirty="0"/>
              <a:t>)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kuantitatif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 smtClean="0"/>
              <a:t>.</a:t>
            </a:r>
            <a:endParaRPr lang="id-ID" dirty="0" smtClean="0"/>
          </a:p>
          <a:p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memuat</a:t>
            </a:r>
            <a:r>
              <a:rPr lang="en-US" dirty="0"/>
              <a:t> data total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berat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beban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yang </a:t>
            </a:r>
            <a:r>
              <a:rPr lang="en-US" dirty="0" err="1"/>
              <a:t>dipindahkan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jarak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perpindahan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bahan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total </a:t>
            </a:r>
            <a:r>
              <a:rPr lang="en-US" dirty="0" err="1">
                <a:solidFill>
                  <a:srgbClr val="FF0000"/>
                </a:solidFill>
              </a:rPr>
              <a:t>ongkos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ongkos</a:t>
            </a:r>
            <a:r>
              <a:rPr lang="en-US" dirty="0">
                <a:solidFill>
                  <a:srgbClr val="FF0000"/>
                </a:solidFill>
              </a:rPr>
              <a:t> material handling (OMH)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menuju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yang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pabrik</a:t>
            </a:r>
            <a:r>
              <a:rPr lang="en-US" dirty="0"/>
              <a:t>.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5797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485293"/>
              </p:ext>
            </p:extLst>
          </p:nvPr>
        </p:nvGraphicFramePr>
        <p:xfrm>
          <a:off x="0" y="1291771"/>
          <a:ext cx="12190964" cy="4390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42219"/>
                <a:gridCol w="2333810"/>
                <a:gridCol w="3033955"/>
                <a:gridCol w="2080980"/>
              </a:tblGrid>
              <a:tr h="1010876"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Lokasi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Perpindahan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Frekuensi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Jarak Perpindahan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 </a:t>
                      </a:r>
                      <a:r>
                        <a:rPr lang="en-US" sz="1600" dirty="0" err="1">
                          <a:effectLst/>
                        </a:rPr>
                        <a:t>jarak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perpindahan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Penerimaan</a:t>
                      </a:r>
                      <a:r>
                        <a:rPr lang="en-US" sz="1600" dirty="0">
                          <a:effectLst/>
                        </a:rPr>
                        <a:t> &gt; </a:t>
                      </a:r>
                      <a:r>
                        <a:rPr lang="en-US" sz="1600" dirty="0" err="1">
                          <a:effectLst/>
                        </a:rPr>
                        <a:t>Gudang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Gudang</a:t>
                      </a:r>
                      <a:r>
                        <a:rPr lang="en-US" sz="1600" dirty="0">
                          <a:effectLst/>
                        </a:rPr>
                        <a:t> &gt; </a:t>
                      </a:r>
                      <a:r>
                        <a:rPr lang="en-US" sz="1600" dirty="0" err="1">
                          <a:effectLst/>
                        </a:rPr>
                        <a:t>Mesin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Potong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Mesin Potong &gt; Mesin Drill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Mesin Drill &gt; Mesin Las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Mesin</a:t>
                      </a:r>
                      <a:r>
                        <a:rPr lang="en-US" sz="1600" dirty="0">
                          <a:effectLst/>
                        </a:rPr>
                        <a:t> Las &gt; </a:t>
                      </a:r>
                      <a:r>
                        <a:rPr lang="en-US" sz="1600" dirty="0" err="1">
                          <a:effectLst/>
                        </a:rPr>
                        <a:t>Penghalusan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779929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Penghalusan</a:t>
                      </a:r>
                      <a:r>
                        <a:rPr lang="en-US" sz="1600" dirty="0">
                          <a:effectLst/>
                        </a:rPr>
                        <a:t> &gt; </a:t>
                      </a:r>
                      <a:r>
                        <a:rPr lang="en-US" sz="1600" dirty="0" err="1">
                          <a:effectLst/>
                        </a:rPr>
                        <a:t>Pengecatan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id-ID" sz="1600" dirty="0" smtClean="0">
                          <a:effectLst/>
                        </a:rPr>
                        <a:t>  </a:t>
                      </a:r>
                      <a:r>
                        <a:rPr lang="en-US" sz="1600" dirty="0" err="1" smtClean="0">
                          <a:effectLst/>
                        </a:rPr>
                        <a:t>dan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Penjemuran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26140" y="5657671"/>
            <a:ext cx="9231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Isi tabel berdasarkan data di lapangan.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400" dirty="0" smtClean="0"/>
              <a:t>Tabel diisi berdasarkan proses produksi untuk </a:t>
            </a:r>
            <a:r>
              <a:rPr lang="id-ID" sz="2400" dirty="0" err="1" smtClean="0"/>
              <a:t>mmenghasilkan</a:t>
            </a:r>
            <a:r>
              <a:rPr lang="id-ID" sz="2400" dirty="0" smtClean="0"/>
              <a:t> 1 produk</a:t>
            </a:r>
            <a:endParaRPr lang="id-ID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683657" y="740229"/>
            <a:ext cx="6371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dobe Caslon Pro Bold" panose="0205070206050A020403" pitchFamily="18" charset="0"/>
              </a:rPr>
              <a:t>Gaji</a:t>
            </a:r>
            <a:r>
              <a:rPr lang="en-US" sz="2400" dirty="0">
                <a:latin typeface="Adobe Caslon Pro Bold" panose="0205070206050A020403" pitchFamily="18" charset="0"/>
              </a:rPr>
              <a:t> </a:t>
            </a:r>
            <a:r>
              <a:rPr lang="en-US" sz="2400" dirty="0" err="1">
                <a:latin typeface="Adobe Caslon Pro Bold" panose="0205070206050A020403" pitchFamily="18" charset="0"/>
              </a:rPr>
              <a:t>Pegawai</a:t>
            </a:r>
            <a:r>
              <a:rPr lang="en-US" sz="2400" dirty="0">
                <a:latin typeface="Adobe Caslon Pro Bold" panose="0205070206050A020403" pitchFamily="18" charset="0"/>
              </a:rPr>
              <a:t> = </a:t>
            </a:r>
            <a:r>
              <a:rPr lang="id-ID" sz="2400" dirty="0" smtClean="0">
                <a:latin typeface="Adobe Caslon Pro Bold" panose="0205070206050A020403" pitchFamily="18" charset="0"/>
              </a:rPr>
              <a:t>Rp................ / bulan</a:t>
            </a:r>
            <a:endParaRPr lang="id-ID" sz="2400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8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4471468"/>
              </p:ext>
            </p:extLst>
          </p:nvPr>
        </p:nvGraphicFramePr>
        <p:xfrm>
          <a:off x="1" y="2438399"/>
          <a:ext cx="12192000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34856"/>
                <a:gridCol w="2278743"/>
                <a:gridCol w="2666201"/>
                <a:gridCol w="2312200"/>
              </a:tblGrid>
              <a:tr h="1039906"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Lokasi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Perpindahan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Frekuensi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Jarak Perpindahan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Total jarak perpindahan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Penerimaan</a:t>
                      </a:r>
                      <a:r>
                        <a:rPr lang="en-US" sz="1600" dirty="0">
                          <a:effectLst/>
                        </a:rPr>
                        <a:t> &gt; </a:t>
                      </a:r>
                      <a:r>
                        <a:rPr lang="en-US" sz="1600" dirty="0" err="1">
                          <a:effectLst/>
                        </a:rPr>
                        <a:t>Gudang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6 m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18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Gudang &gt; Mesin Potong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3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2 m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6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Mesin Potong &gt; Mesin Drill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2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10 m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20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Mesin Drill &gt; Mesin Las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2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3 m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6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519953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Mesin Las &gt; Penghalusan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1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3 m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3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  <a:tr h="779929">
                <a:tc>
                  <a:txBody>
                    <a:bodyPr/>
                    <a:lstStyle/>
                    <a:p>
                      <a:pPr marL="228600" indent="457200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Penghalusan</a:t>
                      </a:r>
                      <a:r>
                        <a:rPr lang="en-US" sz="1600" dirty="0">
                          <a:effectLst/>
                        </a:rPr>
                        <a:t> &gt; </a:t>
                      </a:r>
                      <a:r>
                        <a:rPr lang="en-US" sz="1600" dirty="0" err="1">
                          <a:effectLst/>
                        </a:rPr>
                        <a:t>Pengecatan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id-ID" sz="1600" dirty="0" smtClean="0">
                          <a:effectLst/>
                        </a:rPr>
                        <a:t>  </a:t>
                      </a:r>
                      <a:r>
                        <a:rPr lang="en-US" sz="1600" dirty="0" err="1" smtClean="0">
                          <a:effectLst/>
                        </a:rPr>
                        <a:t>dan</a:t>
                      </a: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Penjemuran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1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15 m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  <a:tc>
                  <a:txBody>
                    <a:bodyPr/>
                    <a:lstStyle/>
                    <a:p>
                      <a:pPr marL="228600" indent="457200" algn="ctr">
                        <a:lnSpc>
                          <a:spcPct val="15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15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121" marR="50121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84311" y="2104571"/>
            <a:ext cx="559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err="1"/>
              <a:t>Gaji</a:t>
            </a:r>
            <a:r>
              <a:rPr lang="en-US" sz="2000" b="1" dirty="0"/>
              <a:t> </a:t>
            </a:r>
            <a:r>
              <a:rPr lang="en-US" sz="2000" b="1" dirty="0" err="1"/>
              <a:t>Pegawai</a:t>
            </a:r>
            <a:r>
              <a:rPr lang="en-US" sz="2000" b="1" dirty="0"/>
              <a:t> = </a:t>
            </a:r>
            <a:r>
              <a:rPr lang="en-US" sz="2000" b="1" dirty="0" err="1"/>
              <a:t>Rp</a:t>
            </a:r>
            <a:r>
              <a:rPr lang="en-US" sz="2000" b="1" dirty="0"/>
              <a:t> 1.200.000 / </a:t>
            </a:r>
            <a:r>
              <a:rPr lang="en-US" sz="2000" b="1" dirty="0" err="1"/>
              <a:t>Bulan</a:t>
            </a:r>
            <a:endParaRPr lang="id-ID" sz="2000" b="1" dirty="0"/>
          </a:p>
          <a:p>
            <a:endParaRPr lang="id-ID" sz="2000" b="1" dirty="0"/>
          </a:p>
        </p:txBody>
      </p:sp>
    </p:spTree>
    <p:extLst>
      <p:ext uri="{BB962C8B-B14F-4D97-AF65-F5344CB8AC3E}">
        <p14:creationId xmlns:p14="http://schemas.microsoft.com/office/powerpoint/2010/main" val="266837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854" y="1832428"/>
            <a:ext cx="10018713" cy="1752599"/>
          </a:xfrm>
        </p:spPr>
        <p:txBody>
          <a:bodyPr>
            <a:normAutofit/>
          </a:bodyPr>
          <a:lstStyle/>
          <a:p>
            <a:r>
              <a:rPr lang="id-ID" sz="4400" dirty="0" smtClean="0">
                <a:latin typeface="Adobe Caslon Pro Bold" panose="0205070206050A020403" pitchFamily="18" charset="0"/>
              </a:rPr>
              <a:t>END</a:t>
            </a:r>
            <a:endParaRPr lang="id-ID" sz="4400" dirty="0">
              <a:latin typeface="Adobe Caslon Pro Bold" panose="0205070206050A020403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029" y="4971142"/>
            <a:ext cx="3018971" cy="1886857"/>
          </a:xfrm>
        </p:spPr>
      </p:pic>
    </p:spTree>
    <p:extLst>
      <p:ext uri="{BB962C8B-B14F-4D97-AF65-F5344CB8AC3E}">
        <p14:creationId xmlns:p14="http://schemas.microsoft.com/office/powerpoint/2010/main" val="11480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Adobe Caslon Pro Bold" panose="0205070206050A020403" pitchFamily="18" charset="0"/>
              </a:rPr>
              <a:t>AREA ALLOCATION </a:t>
            </a:r>
            <a:r>
              <a:rPr lang="id-ID" dirty="0" smtClean="0">
                <a:latin typeface="Adobe Caslon Pro Bold" panose="0205070206050A020403" pitchFamily="18" charset="0"/>
              </a:rPr>
              <a:t>DIAGRAM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Visualisasi Dari Konfigurasi Tata Letak ARD</a:t>
            </a:r>
          </a:p>
          <a:p>
            <a:r>
              <a:rPr lang="it-IT" dirty="0"/>
              <a:t>Visualisasi Dari Konfigurasi </a:t>
            </a:r>
            <a:r>
              <a:rPr lang="id-ID" dirty="0" smtClean="0"/>
              <a:t>yang </a:t>
            </a:r>
            <a:r>
              <a:rPr lang="id-ID" dirty="0"/>
              <a:t>Optimal </a:t>
            </a:r>
          </a:p>
          <a:p>
            <a:r>
              <a:rPr lang="id-ID" dirty="0"/>
              <a:t>Dalam Bentuk </a:t>
            </a:r>
            <a:r>
              <a:rPr lang="id-ID" i="1" dirty="0" err="1"/>
              <a:t>Block</a:t>
            </a:r>
            <a:r>
              <a:rPr lang="id-ID" i="1" dirty="0"/>
              <a:t> Plan/ </a:t>
            </a:r>
            <a:r>
              <a:rPr lang="id-ID" dirty="0"/>
              <a:t>Blok Fasilitas </a:t>
            </a:r>
          </a:p>
          <a:p>
            <a:r>
              <a:rPr lang="id-ID" dirty="0"/>
              <a:t>Dengan LUAS AREA SESUNGGUHNYA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5349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Adobe Caslon Pro Bold" panose="0205070206050A020403" pitchFamily="18" charset="0"/>
              </a:rPr>
              <a:t>PENUGASAN</a:t>
            </a:r>
            <a:endParaRPr lang="id-ID" dirty="0">
              <a:latin typeface="Adobe Caslon Pro Bold" panose="0205070206050A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Pilih salah satu alternatif yang menurut kalian terbaik, disertai </a:t>
            </a:r>
            <a:r>
              <a:rPr lang="id-ID" b="1" dirty="0" smtClean="0">
                <a:solidFill>
                  <a:srgbClr val="FF0000"/>
                </a:solidFill>
              </a:rPr>
              <a:t>alasan </a:t>
            </a:r>
            <a:r>
              <a:rPr lang="id-ID" dirty="0" smtClean="0"/>
              <a:t>kenapa alternatif tersebut yang terpilih kemudian buat </a:t>
            </a:r>
            <a:r>
              <a:rPr lang="id-ID" dirty="0" err="1" smtClean="0"/>
              <a:t>block</a:t>
            </a:r>
            <a:r>
              <a:rPr lang="id-ID" dirty="0" smtClean="0"/>
              <a:t> </a:t>
            </a:r>
            <a:r>
              <a:rPr lang="id-ID" dirty="0" err="1" smtClean="0"/>
              <a:t>plannya</a:t>
            </a:r>
            <a:r>
              <a:rPr lang="id-ID" dirty="0" smtClean="0"/>
              <a:t> (AAD).</a:t>
            </a:r>
          </a:p>
          <a:p>
            <a:r>
              <a:rPr lang="id-ID" dirty="0"/>
              <a:t>T</a:t>
            </a:r>
            <a:r>
              <a:rPr lang="id-ID" dirty="0" smtClean="0"/>
              <a:t>ransformasikan </a:t>
            </a:r>
            <a:r>
              <a:rPr lang="id-ID" dirty="0" err="1" smtClean="0"/>
              <a:t>block</a:t>
            </a:r>
            <a:r>
              <a:rPr lang="id-ID" dirty="0" smtClean="0"/>
              <a:t> </a:t>
            </a:r>
            <a:r>
              <a:rPr lang="id-ID" dirty="0" err="1" smtClean="0"/>
              <a:t>plan</a:t>
            </a:r>
            <a:r>
              <a:rPr lang="id-ID" dirty="0" smtClean="0"/>
              <a:t> yang terpilih menjadi desain </a:t>
            </a:r>
            <a:r>
              <a:rPr lang="id-ID" dirty="0" err="1" smtClean="0"/>
              <a:t>layout</a:t>
            </a:r>
            <a:r>
              <a:rPr lang="id-ID" dirty="0" smtClean="0"/>
              <a:t>.</a:t>
            </a:r>
          </a:p>
          <a:p>
            <a:r>
              <a:rPr lang="id-ID" dirty="0" smtClean="0"/>
              <a:t>Bisa menggunakan Microsoft  Visio</a:t>
            </a:r>
          </a:p>
        </p:txBody>
      </p:sp>
    </p:spTree>
    <p:extLst>
      <p:ext uri="{BB962C8B-B14F-4D97-AF65-F5344CB8AC3E}">
        <p14:creationId xmlns:p14="http://schemas.microsoft.com/office/powerpoint/2010/main" val="25933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69529"/>
            <a:ext cx="10018713" cy="1752599"/>
          </a:xfrm>
        </p:spPr>
        <p:txBody>
          <a:bodyPr/>
          <a:lstStyle/>
          <a:p>
            <a:r>
              <a:rPr lang="id-ID" dirty="0" smtClean="0">
                <a:latin typeface="Adobe Caslon Pro Bold" panose="0205070206050A020403" pitchFamily="18" charset="0"/>
              </a:rPr>
              <a:t>PEMBUATAN BLOCK PLAN</a:t>
            </a:r>
            <a:endParaRPr lang="id-ID" dirty="0">
              <a:latin typeface="Adobe Caslon Pro Bold" panose="0205070206050A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931831"/>
            <a:ext cx="5731098" cy="492616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349285" y="1647961"/>
            <a:ext cx="5842715" cy="5035872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35395" y="2711405"/>
            <a:ext cx="648000" cy="51515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ight Arrow 7"/>
          <p:cNvSpPr/>
          <p:nvPr/>
        </p:nvSpPr>
        <p:spPr>
          <a:xfrm>
            <a:off x="5766493" y="4092261"/>
            <a:ext cx="618187" cy="6053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10"/>
          <p:cNvSpPr/>
          <p:nvPr/>
        </p:nvSpPr>
        <p:spPr>
          <a:xfrm>
            <a:off x="6075586" y="1625003"/>
            <a:ext cx="916161" cy="71677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11"/>
          <p:cNvSpPr/>
          <p:nvPr/>
        </p:nvSpPr>
        <p:spPr>
          <a:xfrm>
            <a:off x="6865257" y="2469874"/>
            <a:ext cx="891426" cy="71677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/>
          <p:cNvSpPr/>
          <p:nvPr/>
        </p:nvSpPr>
        <p:spPr>
          <a:xfrm>
            <a:off x="7541061" y="6301078"/>
            <a:ext cx="3272081" cy="51515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48000" y="2019253"/>
            <a:ext cx="5356797" cy="821914"/>
          </a:xfrm>
          <a:prstGeom prst="straightConnector1">
            <a:avLst/>
          </a:prstGeom>
          <a:ln w="57150">
            <a:solidFill>
              <a:schemeClr val="accent1">
                <a:tint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92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3352799"/>
            <a:ext cx="10018713" cy="1752599"/>
          </a:xfrm>
        </p:spPr>
        <p:txBody>
          <a:bodyPr/>
          <a:lstStyle/>
          <a:p>
            <a:r>
              <a:rPr lang="id-ID" dirty="0" smtClean="0">
                <a:latin typeface="Adobe Caslon Pro Bold" panose="0205070206050A020403" pitchFamily="18" charset="0"/>
              </a:rPr>
              <a:t>TRANSFORMASI BLOCK PLAN MENJADI DESAIN LAYOUT</a:t>
            </a:r>
            <a:endParaRPr lang="id-ID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23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12191999" cy="6857999"/>
            <a:chOff x="-1536786" y="-262265"/>
            <a:chExt cx="12192680" cy="6858272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1536786" y="-262265"/>
              <a:ext cx="12192680" cy="6858272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235325" y="18669"/>
              <a:ext cx="2527300" cy="466725"/>
            </a:xfrm>
            <a:prstGeom prst="rect">
              <a:avLst/>
            </a:prstGeom>
          </p:spPr>
        </p:pic>
        <p:pic>
          <p:nvPicPr>
            <p:cNvPr id="7" name="Picture 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419856" y="0"/>
              <a:ext cx="2266188" cy="429768"/>
            </a:xfrm>
            <a:prstGeom prst="rect">
              <a:avLst/>
            </a:prstGeom>
          </p:spPr>
        </p:pic>
        <p:sp>
          <p:nvSpPr>
            <p:cNvPr id="8" name="Shape 9433"/>
            <p:cNvSpPr/>
            <p:nvPr/>
          </p:nvSpPr>
          <p:spPr>
            <a:xfrm>
              <a:off x="3286125" y="47231"/>
              <a:ext cx="2428875" cy="369329"/>
            </a:xfrm>
            <a:custGeom>
              <a:avLst/>
              <a:gdLst/>
              <a:ahLst/>
              <a:cxnLst/>
              <a:rect l="0" t="0" r="0" b="0"/>
              <a:pathLst>
                <a:path w="2428875" h="369329">
                  <a:moveTo>
                    <a:pt x="0" y="0"/>
                  </a:moveTo>
                  <a:lnTo>
                    <a:pt x="2428875" y="0"/>
                  </a:lnTo>
                  <a:lnTo>
                    <a:pt x="2428875" y="369329"/>
                  </a:lnTo>
                  <a:lnTo>
                    <a:pt x="0" y="369329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id-ID"/>
            </a:p>
          </p:txBody>
        </p:sp>
        <p:sp>
          <p:nvSpPr>
            <p:cNvPr id="9" name="Shape 948"/>
            <p:cNvSpPr/>
            <p:nvPr/>
          </p:nvSpPr>
          <p:spPr>
            <a:xfrm>
              <a:off x="3286125" y="47231"/>
              <a:ext cx="2428875" cy="369329"/>
            </a:xfrm>
            <a:custGeom>
              <a:avLst/>
              <a:gdLst/>
              <a:ahLst/>
              <a:cxnLst/>
              <a:rect l="0" t="0" r="0" b="0"/>
              <a:pathLst>
                <a:path w="2428875" h="369329">
                  <a:moveTo>
                    <a:pt x="0" y="369329"/>
                  </a:moveTo>
                  <a:lnTo>
                    <a:pt x="2428875" y="369329"/>
                  </a:lnTo>
                  <a:lnTo>
                    <a:pt x="2428875" y="0"/>
                  </a:lnTo>
                  <a:lnTo>
                    <a:pt x="0" y="0"/>
                  </a:lnTo>
                  <a:close/>
                </a:path>
              </a:pathLst>
            </a:custGeom>
            <a:ln w="38100" cap="flat">
              <a:round/>
            </a:ln>
          </p:spPr>
          <p:style>
            <a:lnRef idx="1">
              <a:srgbClr val="FFFFF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id-ID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599688" y="134874"/>
              <a:ext cx="2536285" cy="309679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d-ID" sz="18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Contoh AAD Kantor  </a:t>
              </a:r>
              <a:endParaRPr lang="id-ID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0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3943" y="2623456"/>
            <a:ext cx="3534680" cy="3124201"/>
          </a:xfrm>
        </p:spPr>
        <p:txBody>
          <a:bodyPr/>
          <a:lstStyle/>
          <a:p>
            <a:r>
              <a:rPr lang="id-ID" dirty="0"/>
              <a:t>Alasan : AAD menggunakan alternatif 1 karena letak tempat parkir yang memudahkan akses ke seluruh departemen dengan mudah</a:t>
            </a:r>
            <a:endParaRPr lang="id-ID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8679543" cy="68580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79542" y="30915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327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id-ID" dirty="0"/>
              <a:t>AAD -&gt; </a:t>
            </a:r>
            <a:r>
              <a:rPr lang="id-ID" dirty="0" err="1"/>
              <a:t>Block</a:t>
            </a:r>
            <a:r>
              <a:rPr lang="id-ID" dirty="0"/>
              <a:t> Plan dari ARD dengan skala 1:100 (</a:t>
            </a:r>
            <a:r>
              <a:rPr lang="id-ID" dirty="0" err="1"/>
              <a:t>Print</a:t>
            </a:r>
            <a:r>
              <a:rPr lang="id-ID" dirty="0"/>
              <a:t> A3 bila tidak mencukupi gunakan kertas yang lebih luas lagi)</a:t>
            </a:r>
            <a:endParaRPr lang="id-ID" sz="1100" dirty="0"/>
          </a:p>
          <a:p>
            <a:pPr lvl="1" fontAlgn="base"/>
            <a:r>
              <a:rPr lang="id-ID" dirty="0"/>
              <a:t>AAD Blok Fasilitas Kantor+ </a:t>
            </a:r>
            <a:r>
              <a:rPr lang="id-ID" dirty="0" err="1"/>
              <a:t>Layout</a:t>
            </a:r>
            <a:r>
              <a:rPr lang="id-ID" dirty="0"/>
              <a:t> Faktual + Pertambahan Luas</a:t>
            </a:r>
            <a:endParaRPr lang="id-ID" sz="1200" dirty="0"/>
          </a:p>
          <a:p>
            <a:pPr lvl="1" fontAlgn="base"/>
            <a:r>
              <a:rPr lang="id-ID" dirty="0"/>
              <a:t>AAD Blok Fasilitas Pelayanan Produksi + </a:t>
            </a:r>
            <a:r>
              <a:rPr lang="id-ID" dirty="0" err="1"/>
              <a:t>Layout</a:t>
            </a:r>
            <a:r>
              <a:rPr lang="id-ID" dirty="0"/>
              <a:t> Faktual + Pertambahan Luas</a:t>
            </a:r>
            <a:endParaRPr lang="id-ID" sz="1200" dirty="0"/>
          </a:p>
          <a:p>
            <a:pPr lvl="1" fontAlgn="base"/>
            <a:r>
              <a:rPr lang="id-ID" dirty="0"/>
              <a:t>AAD Blok Fasilitas Pelayanan Pabrik + </a:t>
            </a:r>
            <a:r>
              <a:rPr lang="id-ID" dirty="0" err="1"/>
              <a:t>Layout</a:t>
            </a:r>
            <a:r>
              <a:rPr lang="id-ID" dirty="0"/>
              <a:t> Faktual + Pertambahan Luas</a:t>
            </a:r>
            <a:endParaRPr lang="id-ID" sz="1200" dirty="0"/>
          </a:p>
          <a:p>
            <a:pPr lvl="1" fontAlgn="base"/>
            <a:r>
              <a:rPr lang="id-ID" dirty="0"/>
              <a:t>AAD Gabungan + </a:t>
            </a:r>
            <a:r>
              <a:rPr lang="id-ID" dirty="0" err="1"/>
              <a:t>Layout</a:t>
            </a:r>
            <a:r>
              <a:rPr lang="id-ID" dirty="0"/>
              <a:t> Faktual + Pertambahan </a:t>
            </a:r>
            <a:r>
              <a:rPr lang="id-ID" dirty="0" smtClean="0"/>
              <a:t>Luas</a:t>
            </a:r>
            <a:endParaRPr lang="id-ID" sz="1400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8213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685801"/>
            <a:ext cx="10018713" cy="5105400"/>
          </a:xfrm>
        </p:spPr>
        <p:txBody>
          <a:bodyPr>
            <a:normAutofit lnSpcReduction="10000"/>
          </a:bodyPr>
          <a:lstStyle/>
          <a:p>
            <a:r>
              <a:rPr lang="id-ID" dirty="0" err="1"/>
              <a:t>**Semua</a:t>
            </a:r>
            <a:r>
              <a:rPr lang="id-ID" dirty="0"/>
              <a:t> AAD dibuat persegi. </a:t>
            </a:r>
            <a:r>
              <a:rPr lang="id-ID" dirty="0" err="1"/>
              <a:t>Aisle</a:t>
            </a:r>
            <a:r>
              <a:rPr lang="id-ID" dirty="0"/>
              <a:t> </a:t>
            </a:r>
            <a:r>
              <a:rPr lang="id-ID" dirty="0" err="1"/>
              <a:t>is</a:t>
            </a:r>
            <a:r>
              <a:rPr lang="id-ID" dirty="0"/>
              <a:t> UP TO </a:t>
            </a:r>
            <a:r>
              <a:rPr lang="id-ID" dirty="0" smtClean="0"/>
              <a:t>YOU</a:t>
            </a:r>
          </a:p>
          <a:p>
            <a:r>
              <a:rPr lang="id-ID" dirty="0" err="1" smtClean="0"/>
              <a:t>**</a:t>
            </a:r>
            <a:r>
              <a:rPr lang="id-ID" dirty="0" err="1"/>
              <a:t>Block</a:t>
            </a:r>
            <a:r>
              <a:rPr lang="id-ID" dirty="0"/>
              <a:t> </a:t>
            </a:r>
            <a:r>
              <a:rPr lang="id-ID" dirty="0" err="1"/>
              <a:t>Produksi-&gt;</a:t>
            </a:r>
            <a:r>
              <a:rPr lang="id-ID" dirty="0"/>
              <a:t> tetap menunjukkan posisi/ lokasi sebenarnya tapi Cukup digambar kotak </a:t>
            </a:r>
            <a:r>
              <a:rPr lang="id-ID" dirty="0" err="1"/>
              <a:t>putih-&gt;</a:t>
            </a:r>
            <a:r>
              <a:rPr lang="id-ID" dirty="0"/>
              <a:t> Luas terserah.</a:t>
            </a:r>
          </a:p>
          <a:p>
            <a:r>
              <a:rPr lang="id-ID" dirty="0" err="1"/>
              <a:t>**Semua</a:t>
            </a:r>
            <a:r>
              <a:rPr lang="id-ID" dirty="0"/>
              <a:t> unsur yang kami tentukan=WARNA PINK, yang asli buat bervariasi</a:t>
            </a:r>
          </a:p>
          <a:p>
            <a:r>
              <a:rPr lang="id-ID" dirty="0" err="1"/>
              <a:t>**Unsur</a:t>
            </a:r>
            <a:r>
              <a:rPr lang="id-ID" dirty="0"/>
              <a:t> yang kami tentukan sudah ditentukan juga luasnya, adapun ukuran </a:t>
            </a:r>
            <a:r>
              <a:rPr lang="id-ID" dirty="0" err="1"/>
              <a:t>Px</a:t>
            </a:r>
            <a:r>
              <a:rPr lang="id-ID" dirty="0"/>
              <a:t> L </a:t>
            </a:r>
            <a:r>
              <a:rPr lang="id-ID" dirty="0" err="1"/>
              <a:t>nya</a:t>
            </a:r>
            <a:r>
              <a:rPr lang="id-ID" dirty="0"/>
              <a:t>, anda bebas mengkreasinya</a:t>
            </a:r>
          </a:p>
          <a:p>
            <a:r>
              <a:rPr lang="id-ID" dirty="0" err="1"/>
              <a:t>**Ketika</a:t>
            </a:r>
            <a:r>
              <a:rPr lang="id-ID" dirty="0"/>
              <a:t> anda temukan yang kami tentukan sudah ada </a:t>
            </a:r>
            <a:r>
              <a:rPr lang="id-ID" dirty="0" err="1"/>
              <a:t>disana</a:t>
            </a:r>
            <a:r>
              <a:rPr lang="id-ID" dirty="0"/>
              <a:t>, luas tidak usah gunakan </a:t>
            </a:r>
            <a:r>
              <a:rPr lang="id-ID" dirty="0" err="1"/>
              <a:t>yg</a:t>
            </a:r>
            <a:r>
              <a:rPr lang="id-ID" dirty="0"/>
              <a:t> kami tentukan. </a:t>
            </a:r>
            <a:r>
              <a:rPr lang="id-ID" dirty="0" err="1"/>
              <a:t>Silahkan</a:t>
            </a:r>
            <a:r>
              <a:rPr lang="id-ID" dirty="0"/>
              <a:t> ikuti saja yang asli. Warna blok jangan buat </a:t>
            </a:r>
            <a:r>
              <a:rPr lang="id-ID" dirty="0" err="1"/>
              <a:t>pink</a:t>
            </a:r>
            <a:r>
              <a:rPr lang="id-ID" dirty="0"/>
              <a:t> lagi </a:t>
            </a:r>
            <a:r>
              <a:rPr lang="id-ID" dirty="0" err="1"/>
              <a:t>**Unsur</a:t>
            </a:r>
            <a:r>
              <a:rPr lang="id-ID" dirty="0"/>
              <a:t> faktual luasnya sesuai </a:t>
            </a:r>
            <a:r>
              <a:rPr lang="id-ID" dirty="0" err="1"/>
              <a:t>dg</a:t>
            </a:r>
            <a:r>
              <a:rPr lang="id-ID" dirty="0"/>
              <a:t> kondisi </a:t>
            </a:r>
            <a:r>
              <a:rPr lang="id-ID" dirty="0" err="1"/>
              <a:t>yg</a:t>
            </a:r>
            <a:r>
              <a:rPr lang="id-ID" dirty="0"/>
              <a:t> ada </a:t>
            </a:r>
            <a:r>
              <a:rPr lang="id-ID" dirty="0" err="1"/>
              <a:t>disana</a:t>
            </a:r>
            <a:r>
              <a:rPr lang="id-ID" dirty="0"/>
              <a:t>. </a:t>
            </a:r>
          </a:p>
          <a:p>
            <a:r>
              <a:rPr lang="id-ID" dirty="0" err="1"/>
              <a:t>**Gambar</a:t>
            </a:r>
            <a:r>
              <a:rPr lang="id-ID" dirty="0"/>
              <a:t> AAD diberi dimensi ukuran ruang -&gt;  p x l </a:t>
            </a:r>
            <a:r>
              <a:rPr lang="id-ID" dirty="0" err="1"/>
              <a:t>aja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224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62</TotalTime>
  <Words>531</Words>
  <Application>Microsoft Office PowerPoint</Application>
  <PresentationFormat>Widescreen</PresentationFormat>
  <Paragraphs>79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Adobe Caslon Pro Bold</vt:lpstr>
      <vt:lpstr>Arial</vt:lpstr>
      <vt:lpstr>Calibri</vt:lpstr>
      <vt:lpstr>Corbel</vt:lpstr>
      <vt:lpstr>Times New Roman</vt:lpstr>
      <vt:lpstr>Parallax</vt:lpstr>
      <vt:lpstr>AREA ALLOCATION DIAGRAM</vt:lpstr>
      <vt:lpstr>AREA ALLOCATION DIAGRAM ?</vt:lpstr>
      <vt:lpstr>PENUGASAN</vt:lpstr>
      <vt:lpstr>PEMBUATAN BLOCK PLAN</vt:lpstr>
      <vt:lpstr>TRANSFORMASI BLOCK PLAN MENJADI DESAIN LAYOUT</vt:lpstr>
      <vt:lpstr>PowerPoint Presentation</vt:lpstr>
      <vt:lpstr>PowerPoint Presentation</vt:lpstr>
      <vt:lpstr>PowerPoint Presentation</vt:lpstr>
      <vt:lpstr>PowerPoint Presentation</vt:lpstr>
      <vt:lpstr>ANALISIS VOLUME DAN BIAYA ALIRAN</vt:lpstr>
      <vt:lpstr>PowerPoint Presentation</vt:lpstr>
      <vt:lpstr>PowerPoint Presentation</vt:lpstr>
      <vt:lpstr>From to Chart ?</vt:lpstr>
      <vt:lpstr>PowerPoint Presentation</vt:lpstr>
      <vt:lpstr>CONTOH </vt:lpstr>
      <vt:lpstr>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AREA ALLOCATION DIAGRAM</dc:title>
  <dc:creator>adnan zakaria</dc:creator>
  <cp:lastModifiedBy>adnan zakaria</cp:lastModifiedBy>
  <cp:revision>11</cp:revision>
  <dcterms:created xsi:type="dcterms:W3CDTF">2013-11-24T23:44:13Z</dcterms:created>
  <dcterms:modified xsi:type="dcterms:W3CDTF">2013-11-25T00:47:02Z</dcterms:modified>
</cp:coreProperties>
</file>