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2" r:id="rId6"/>
    <p:sldId id="263" r:id="rId7"/>
    <p:sldId id="266" r:id="rId8"/>
    <p:sldId id="267" r:id="rId9"/>
    <p:sldId id="284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9" r:id="rId18"/>
    <p:sldId id="281" r:id="rId19"/>
    <p:sldId id="282" r:id="rId20"/>
    <p:sldId id="283" r:id="rId21"/>
    <p:sldId id="285" r:id="rId2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84588" autoAdjust="0"/>
  </p:normalViewPr>
  <p:slideViewPr>
    <p:cSldViewPr snapToGrid="0">
      <p:cViewPr varScale="1">
        <p:scale>
          <a:sx n="61" d="100"/>
          <a:sy n="61" d="100"/>
        </p:scale>
        <p:origin x="-106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D0498-77DA-40D1-9A84-7A8AE34A0D2D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DF3F2-9E55-40BD-977C-90AB4A0DA79B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808499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Berdasarkan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jarak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volume. </a:t>
            </a:r>
            <a:r>
              <a:rPr lang="en-US" baseline="0" dirty="0" err="1" smtClean="0"/>
              <a:t>Dengan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asumsi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biaya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itu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berbanding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lurus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dengan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jarak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DF3F2-9E55-40BD-977C-90AB4A0DA79B}" type="slidenum">
              <a:rPr lang="id-ID" smtClean="0"/>
              <a:pPr/>
              <a:t>16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050" tIns="0" rIns="19050" bIns="0" anchor="b"/>
          <a:lstStyle/>
          <a:p>
            <a:pPr algn="r" eaLnBrk="0" hangingPunct="0"/>
            <a:r>
              <a:rPr lang="en-US" sz="1000"/>
              <a:t>11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5607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</p:spTree>
    <p:extLst>
      <p:ext uri="{BB962C8B-B14F-4D97-AF65-F5344CB8AC3E}">
        <p14:creationId xmlns="" xmlns:p14="http://schemas.microsoft.com/office/powerpoint/2010/main" val="3922413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050" tIns="0" rIns="19050" bIns="0" anchor="b"/>
          <a:lstStyle/>
          <a:p>
            <a:pPr algn="r" eaLnBrk="0" hangingPunct="0"/>
            <a:r>
              <a:rPr lang="en-US" sz="1000"/>
              <a:t>13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9703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</p:spTree>
    <p:extLst>
      <p:ext uri="{BB962C8B-B14F-4D97-AF65-F5344CB8AC3E}">
        <p14:creationId xmlns="" xmlns:p14="http://schemas.microsoft.com/office/powerpoint/2010/main" val="256802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479193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708138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005794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754869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17507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1024002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1029184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4166330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981200"/>
            <a:ext cx="109728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26ABB450-477A-4953-B9F2-B65EF9A7178A}" type="datetime1">
              <a:rPr lang="en-US"/>
              <a:pPr/>
              <a:t>9/25/2013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8560B78-1615-4ABE-9A2F-71B626A2D2E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55436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381000"/>
            <a:ext cx="109728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B8EC82E3-8625-4C8A-B683-E61C49A65929}" type="datetime1">
              <a:rPr lang="en-US"/>
              <a:pPr/>
              <a:t>9/25/2013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549B8C1C-FAD9-4B39-98C0-2BFD4CF5D6F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7468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145599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207593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545678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99921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092131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117960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3787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1187613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0F000-289A-4197-B67F-561773793BBF}" type="datetimeFigureOut">
              <a:rPr lang="id-ID" smtClean="0"/>
              <a:pPr/>
              <a:t>25/09/2013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6A40AC9-F755-48B5-AEF2-440160477F5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548476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8" r:id="rId17"/>
    <p:sldLayoutId id="214748370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7848" y="874059"/>
            <a:ext cx="8915399" cy="2262781"/>
          </a:xfrm>
        </p:spPr>
        <p:txBody>
          <a:bodyPr>
            <a:normAutofit/>
          </a:bodyPr>
          <a:lstStyle/>
          <a:p>
            <a:r>
              <a:rPr lang="id-ID" sz="4000" dirty="0" smtClean="0"/>
              <a:t>Perancangan Tata Letak Fasilitas</a:t>
            </a:r>
            <a:endParaRPr lang="id-ID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7848" y="3311651"/>
            <a:ext cx="8915399" cy="1126283"/>
          </a:xfrm>
        </p:spPr>
        <p:txBody>
          <a:bodyPr>
            <a:normAutofit/>
          </a:bodyPr>
          <a:lstStyle/>
          <a:p>
            <a:r>
              <a:rPr lang="id-ID" sz="2800" dirty="0" smtClean="0"/>
              <a:t>Lokasi dan Perencanaan Tata Letak</a:t>
            </a:r>
          </a:p>
          <a:p>
            <a:endParaRPr lang="id-ID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885547" y="5997388"/>
            <a:ext cx="2273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©harwati@uii.ac.id</a:t>
            </a:r>
            <a:endParaRPr lang="id-ID" dirty="0"/>
          </a:p>
        </p:txBody>
      </p:sp>
    </p:spTree>
    <p:extLst>
      <p:ext uri="{BB962C8B-B14F-4D97-AF65-F5344CB8AC3E}">
        <p14:creationId xmlns="" xmlns:p14="http://schemas.microsoft.com/office/powerpoint/2010/main" val="343672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05" name="Group 16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993910725"/>
              </p:ext>
            </p:extLst>
          </p:nvPr>
        </p:nvGraphicFramePr>
        <p:xfrm>
          <a:off x="1524000" y="981636"/>
          <a:ext cx="8974138" cy="4723449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495425"/>
                <a:gridCol w="1103313"/>
                <a:gridCol w="1632603"/>
                <a:gridCol w="1479177"/>
                <a:gridCol w="1652307"/>
                <a:gridCol w="1611313"/>
              </a:tblGrid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Faktor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Bobot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Jakarta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Bogor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Tangerang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Bandung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Raw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Mate’l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Supplies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Market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Labor Supplies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Climate Con’tion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Law &amp;Rule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Factory Util &amp;Service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0.19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31897" name="Text Box 153"/>
          <p:cNvSpPr txBox="1">
            <a:spLocks noChangeArrowheads="1"/>
          </p:cNvSpPr>
          <p:nvPr/>
        </p:nvSpPr>
        <p:spPr bwMode="auto">
          <a:xfrm>
            <a:off x="1886593" y="180962"/>
            <a:ext cx="774065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 err="1">
                <a:latin typeface="Arial" charset="0"/>
              </a:rPr>
              <a:t>Matrik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Awal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Penilai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Lokasi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Dengan</a:t>
            </a:r>
            <a:r>
              <a:rPr lang="en-US" sz="2400" dirty="0">
                <a:latin typeface="Arial" charset="0"/>
              </a:rPr>
              <a:t> Ranking Procedure</a:t>
            </a:r>
          </a:p>
        </p:txBody>
      </p:sp>
    </p:spTree>
    <p:extLst>
      <p:ext uri="{BB962C8B-B14F-4D97-AF65-F5344CB8AC3E}">
        <p14:creationId xmlns="" xmlns:p14="http://schemas.microsoft.com/office/powerpoint/2010/main" val="49958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02" name="Group 11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20738265"/>
              </p:ext>
            </p:extLst>
          </p:nvPr>
        </p:nvGraphicFramePr>
        <p:xfrm>
          <a:off x="1524000" y="778974"/>
          <a:ext cx="8974138" cy="4784409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1495425"/>
                <a:gridCol w="1103313"/>
                <a:gridCol w="1273175"/>
                <a:gridCol w="1611312"/>
                <a:gridCol w="1820863"/>
                <a:gridCol w="1670050"/>
              </a:tblGrid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Faktor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Bobot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Jakarta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Bogor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Tangerang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Bandung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Raw Mate’l Supplies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60(0.25)=15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65(0.25)=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16.25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70(0.25)=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75(0.25)=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18.75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Market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Labor Supplies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Climate Con’tion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Law &amp;Rule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Factory Util &amp;Service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12.35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33853" name="Text Box 61"/>
          <p:cNvSpPr txBox="1">
            <a:spLocks noChangeArrowheads="1"/>
          </p:cNvSpPr>
          <p:nvPr/>
        </p:nvSpPr>
        <p:spPr bwMode="auto">
          <a:xfrm>
            <a:off x="2362201" y="164122"/>
            <a:ext cx="7134225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 err="1">
                <a:latin typeface="Arial" charset="0"/>
              </a:rPr>
              <a:t>Matrik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penilaian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Lokasi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dengan</a:t>
            </a:r>
            <a:r>
              <a:rPr lang="en-US" sz="2400" dirty="0">
                <a:latin typeface="Arial" charset="0"/>
              </a:rPr>
              <a:t> Ranking Procedure</a:t>
            </a:r>
          </a:p>
        </p:txBody>
      </p:sp>
      <p:graphicFrame>
        <p:nvGraphicFramePr>
          <p:cNvPr id="33894" name="Group 102"/>
          <p:cNvGraphicFramePr>
            <a:graphicFrameLocks noGrp="1"/>
          </p:cNvGraphicFramePr>
          <p:nvPr/>
        </p:nvGraphicFramePr>
        <p:xfrm>
          <a:off x="1524000" y="5539155"/>
          <a:ext cx="8974138" cy="684213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1482725"/>
                <a:gridCol w="1116013"/>
                <a:gridCol w="1290637"/>
                <a:gridCol w="1593850"/>
                <a:gridCol w="1820863"/>
                <a:gridCol w="1670050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66.3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66.7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70.25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70.8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Right Arrow 1"/>
          <p:cNvSpPr/>
          <p:nvPr/>
        </p:nvSpPr>
        <p:spPr>
          <a:xfrm rot="16200000">
            <a:off x="9386048" y="6051178"/>
            <a:ext cx="685800" cy="7261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8632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949824" y="1367327"/>
            <a:ext cx="10242176" cy="380792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000" dirty="0" err="1"/>
              <a:t>Analisa</a:t>
            </a:r>
            <a:r>
              <a:rPr lang="en-US" sz="2000" dirty="0"/>
              <a:t> Break-Even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penentuan</a:t>
            </a:r>
            <a:r>
              <a:rPr lang="en-US" sz="2000" dirty="0"/>
              <a:t> </a:t>
            </a:r>
            <a:r>
              <a:rPr lang="en-US" sz="2000" dirty="0" err="1"/>
              <a:t>lokasi</a:t>
            </a:r>
            <a:r>
              <a:rPr lang="en-US" sz="2000" dirty="0"/>
              <a:t> </a:t>
            </a:r>
            <a:r>
              <a:rPr lang="en-US" sz="2000" dirty="0" err="1"/>
              <a:t>menggunakan</a:t>
            </a:r>
            <a:r>
              <a:rPr lang="en-US" sz="2000" dirty="0"/>
              <a:t> </a:t>
            </a:r>
            <a:r>
              <a:rPr lang="en-US" sz="2000" dirty="0" err="1"/>
              <a:t>analisa</a:t>
            </a:r>
            <a:r>
              <a:rPr lang="en-US" sz="2000" dirty="0"/>
              <a:t> volume </a:t>
            </a:r>
            <a:r>
              <a:rPr lang="en-US" sz="2000" dirty="0" err="1"/>
              <a:t>biaya</a:t>
            </a:r>
            <a:endParaRPr lang="en-US" sz="2000" dirty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688122" y="2472788"/>
            <a:ext cx="8839200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0838" indent="-350838" eaLnBrk="0" hangingPunct="0">
              <a:spcBef>
                <a:spcPct val="50000"/>
              </a:spcBef>
            </a:pPr>
            <a:r>
              <a:rPr lang="en-US" sz="2400" dirty="0" err="1">
                <a:latin typeface="Arial" charset="0"/>
              </a:rPr>
              <a:t>Tiga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langkah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analisa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>break-even </a:t>
            </a:r>
            <a:r>
              <a:rPr lang="en-US" sz="2400" dirty="0" err="1">
                <a:latin typeface="Arial" charset="0"/>
              </a:rPr>
              <a:t>untuk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penentuan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lokasi</a:t>
            </a:r>
            <a:r>
              <a:rPr lang="en-US" sz="2400" dirty="0">
                <a:latin typeface="Arial" charset="0"/>
              </a:rPr>
              <a:t> :</a:t>
            </a:r>
          </a:p>
          <a:p>
            <a:pPr marL="350838" indent="-350838" eaLnBrk="0" hangingPunct="0">
              <a:spcBef>
                <a:spcPct val="50000"/>
              </a:spcBef>
            </a:pPr>
            <a:r>
              <a:rPr lang="en-US" sz="2400" dirty="0">
                <a:latin typeface="Arial" charset="0"/>
              </a:rPr>
              <a:t>1. </a:t>
            </a:r>
            <a:r>
              <a:rPr lang="en-US" sz="2400" dirty="0" err="1">
                <a:latin typeface="Arial" charset="0"/>
              </a:rPr>
              <a:t>Tentukan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biaya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tetap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variabel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setiap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lokasi</a:t>
            </a:r>
            <a:endParaRPr lang="en-US" sz="2400" dirty="0">
              <a:latin typeface="Arial" charset="0"/>
            </a:endParaRPr>
          </a:p>
          <a:p>
            <a:pPr marL="350838" indent="-350838" eaLnBrk="0" hangingPunct="0">
              <a:spcBef>
                <a:spcPct val="50000"/>
              </a:spcBef>
            </a:pPr>
            <a:r>
              <a:rPr lang="en-US" sz="2400" dirty="0">
                <a:latin typeface="Arial" charset="0"/>
              </a:rPr>
              <a:t>2. Plotting </a:t>
            </a:r>
            <a:r>
              <a:rPr lang="en-US" sz="2400" dirty="0" err="1">
                <a:latin typeface="Arial" charset="0"/>
              </a:rPr>
              <a:t>biaya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setiap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lokasi</a:t>
            </a:r>
            <a:r>
              <a:rPr lang="en-US" sz="2400" dirty="0">
                <a:latin typeface="Arial" charset="0"/>
              </a:rPr>
              <a:t>, </a:t>
            </a:r>
            <a:r>
              <a:rPr lang="en-US" sz="2400" dirty="0" err="1">
                <a:latin typeface="Arial" charset="0"/>
              </a:rPr>
              <a:t>pada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grafik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dengan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vertikal</a:t>
            </a:r>
            <a:r>
              <a:rPr lang="en-US" sz="2400" dirty="0">
                <a:latin typeface="Arial" charset="0"/>
              </a:rPr>
              <a:t> axis    </a:t>
            </a:r>
            <a:r>
              <a:rPr lang="en-US" sz="2400" dirty="0" err="1">
                <a:latin typeface="Arial" charset="0"/>
              </a:rPr>
              <a:t>sebagai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biaya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dan</a:t>
            </a:r>
            <a:r>
              <a:rPr lang="en-US" sz="2400" dirty="0">
                <a:latin typeface="Arial" charset="0"/>
              </a:rPr>
              <a:t> horizontal axis </a:t>
            </a:r>
            <a:r>
              <a:rPr lang="en-US" sz="2400" dirty="0" err="1">
                <a:latin typeface="Arial" charset="0"/>
              </a:rPr>
              <a:t>sebagai</a:t>
            </a:r>
            <a:r>
              <a:rPr lang="en-US" sz="2400" dirty="0">
                <a:latin typeface="Arial" charset="0"/>
              </a:rPr>
              <a:t> volume </a:t>
            </a:r>
            <a:r>
              <a:rPr lang="en-US" sz="2400" dirty="0" err="1">
                <a:latin typeface="Arial" charset="0"/>
              </a:rPr>
              <a:t>tahunan</a:t>
            </a:r>
            <a:endParaRPr lang="en-US" sz="2400" dirty="0">
              <a:latin typeface="Arial" charset="0"/>
            </a:endParaRPr>
          </a:p>
          <a:p>
            <a:pPr marL="350838" indent="-350838" eaLnBrk="0" hangingPunct="0">
              <a:spcBef>
                <a:spcPct val="50000"/>
              </a:spcBef>
            </a:pPr>
            <a:r>
              <a:rPr lang="en-US" sz="2400" dirty="0">
                <a:latin typeface="Arial" charset="0"/>
              </a:rPr>
              <a:t>3. </a:t>
            </a:r>
            <a:r>
              <a:rPr lang="en-US" sz="2400" dirty="0" err="1">
                <a:latin typeface="Arial" charset="0"/>
              </a:rPr>
              <a:t>Pilih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lokasi</a:t>
            </a:r>
            <a:r>
              <a:rPr lang="en-US" sz="2400" dirty="0">
                <a:latin typeface="Arial" charset="0"/>
              </a:rPr>
              <a:t> yang </a:t>
            </a:r>
            <a:r>
              <a:rPr lang="en-US" sz="2400" dirty="0" err="1">
                <a:latin typeface="Arial" charset="0"/>
              </a:rPr>
              <a:t>mempunyai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biaya</a:t>
            </a:r>
            <a:r>
              <a:rPr lang="en-US" sz="2400" dirty="0">
                <a:latin typeface="Arial" charset="0"/>
              </a:rPr>
              <a:t> total </a:t>
            </a:r>
            <a:r>
              <a:rPr lang="en-US" sz="2400" dirty="0" err="1">
                <a:latin typeface="Arial" charset="0"/>
              </a:rPr>
              <a:t>terendah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untuk</a:t>
            </a:r>
            <a:r>
              <a:rPr lang="en-US" sz="2400" dirty="0">
                <a:latin typeface="Arial" charset="0"/>
              </a:rPr>
              <a:t>  volume </a:t>
            </a:r>
            <a:r>
              <a:rPr lang="en-US" sz="2400" dirty="0" err="1">
                <a:latin typeface="Arial" charset="0"/>
              </a:rPr>
              <a:t>produksi</a:t>
            </a:r>
            <a:r>
              <a:rPr lang="en-US" sz="2400" dirty="0">
                <a:latin typeface="Arial" charset="0"/>
              </a:rPr>
              <a:t> yang </a:t>
            </a:r>
            <a:r>
              <a:rPr lang="en-US" sz="2400" dirty="0" err="1">
                <a:latin typeface="Arial" charset="0"/>
              </a:rPr>
              <a:t>diinginkan</a:t>
            </a:r>
            <a:r>
              <a:rPr lang="en-US" sz="2400" dirty="0">
                <a:latin typeface="Arial" charset="0"/>
              </a:rPr>
              <a:t> </a:t>
            </a:r>
          </a:p>
          <a:p>
            <a:pPr marL="350838" indent="-350838" eaLnBrk="0" hangingPunct="0">
              <a:spcBef>
                <a:spcPct val="50000"/>
              </a:spcBef>
            </a:pPr>
            <a:endParaRPr lang="en-US" sz="2400" dirty="0">
              <a:latin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9549" y="695412"/>
            <a:ext cx="8911687" cy="7609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Kuantitatif</a:t>
            </a:r>
            <a:r>
              <a:rPr lang="en-US" dirty="0"/>
              <a:t>: </a:t>
            </a:r>
            <a:r>
              <a:rPr lang="en-US" dirty="0" err="1" smtClean="0"/>
              <a:t>Analisis</a:t>
            </a:r>
            <a:r>
              <a:rPr lang="en-US" dirty="0" smtClean="0"/>
              <a:t> </a:t>
            </a:r>
            <a:r>
              <a:rPr lang="en-US" dirty="0" smtClean="0"/>
              <a:t>Break</a:t>
            </a:r>
            <a:r>
              <a:rPr lang="id-ID" dirty="0" smtClean="0"/>
              <a:t> </a:t>
            </a:r>
            <a:r>
              <a:rPr lang="id-ID" dirty="0" smtClean="0"/>
              <a:t>Even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</p:spTree>
    <p:extLst>
      <p:ext uri="{BB962C8B-B14F-4D97-AF65-F5344CB8AC3E}">
        <p14:creationId xmlns="" xmlns:p14="http://schemas.microsoft.com/office/powerpoint/2010/main" val="235414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816549B4-8CA1-44A7-BE26-00BFE46DD364}" type="slidenum">
              <a:rPr lang="en-GB"/>
              <a:pPr/>
              <a:t>13</a:t>
            </a:fld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58460" y="668217"/>
            <a:ext cx="8686800" cy="5691187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Perusahaan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karburator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mobil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mempertimbangkan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 3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lokasi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baru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Indonesia,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Tangerang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, Bogor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atau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bandung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Studi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kelayakan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yang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dibuat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untuk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ketiga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lokasi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menyatakan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bahwa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biaya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tetap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pertahun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seperti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berikut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:</a:t>
            </a:r>
          </a:p>
          <a:p>
            <a:pPr marL="0" indent="0">
              <a:lnSpc>
                <a:spcPct val="90000"/>
              </a:lnSpc>
              <a:buNone/>
            </a:pPr>
            <a:endParaRPr lang="id-ID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Biaya</a:t>
            </a:r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tetap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	 </a:t>
            </a:r>
            <a:r>
              <a:rPr lang="id-ID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					</a:t>
            </a:r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Biaya</a:t>
            </a:r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Variabel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Tangerang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en-US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30.000,-           </a:t>
            </a:r>
            <a:r>
              <a:rPr lang="en-US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75 /unit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Bogor			</a:t>
            </a:r>
            <a:r>
              <a:rPr lang="en-US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60.000,-		  </a:t>
            </a:r>
            <a:r>
              <a:rPr lang="id-ID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r>
              <a:rPr lang="id-ID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d-ID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45/unit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Bandung   </a:t>
            </a:r>
            <a:r>
              <a:rPr lang="id-ID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110.000,-  </a:t>
            </a:r>
            <a:r>
              <a:rPr lang="en-US" sz="2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$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25/unit</a:t>
            </a:r>
          </a:p>
          <a:p>
            <a:pPr marL="0" indent="0">
              <a:lnSpc>
                <a:spcPct val="90000"/>
              </a:lnSpc>
              <a:buNone/>
            </a:pPr>
            <a:endParaRPr lang="en-US" sz="2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Harga</a:t>
            </a: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jual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karburator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$ 120/unit </a:t>
            </a:r>
          </a:p>
          <a:p>
            <a:pPr marL="0" indent="0">
              <a:lnSpc>
                <a:spcPct val="90000"/>
              </a:lnSpc>
              <a:buNone/>
            </a:pPr>
            <a:endParaRPr lang="id-ID" sz="2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Perusahaan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ingin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mencari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lokasi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yang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ekonomis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untuk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produksi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2000 unit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karburator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setiap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tahun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98438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24001" y="1406771"/>
            <a:ext cx="10228728" cy="4321676"/>
          </a:xfrm>
          <a:noFill/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Perhitungan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total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biaya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:</a:t>
            </a:r>
          </a:p>
          <a:p>
            <a:pPr marL="0" indent="0">
              <a:buNone/>
            </a:pP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Tangerang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= $30.000 + $75(2000)   = $180.000,-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Bogor      </a:t>
            </a:r>
            <a:r>
              <a:rPr lang="en-US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$60.000 + $45(2000)   = $150.000,-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Bandung    </a:t>
            </a:r>
            <a:r>
              <a:rPr lang="en-US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$110.000 + $25(2000) </a:t>
            </a:r>
            <a:r>
              <a:rPr lang="id-ID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$ 160.000,-</a:t>
            </a:r>
          </a:p>
          <a:p>
            <a:pPr marL="0" indent="0">
              <a:buNone/>
            </a:pPr>
            <a:endParaRPr lang="en-US" sz="24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Bilamana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yang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diharapkan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volume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produksi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2000 unit per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tahun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maka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Bogor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merupakan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lokasi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yang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akan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dipilih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dengan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keuntungan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yang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diharapkan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sbb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marL="0" indent="0">
              <a:buNone/>
            </a:pPr>
            <a:endParaRPr lang="id-ID" sz="2400" dirty="0" smtClean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Total 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Revenue- Total 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Biaya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$120(2000)-$</a:t>
            </a:r>
            <a:r>
              <a:rPr lang="en-US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150.000</a:t>
            </a:r>
            <a:endParaRPr lang="id-ID" sz="2400" dirty="0" smtClean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d-ID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id-ID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							</a:t>
            </a:r>
            <a:r>
              <a:rPr lang="en-US" sz="24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4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$90.000/</a:t>
            </a:r>
            <a:r>
              <a:rPr lang="en-US" sz="2400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</a:t>
            </a:r>
            <a:endParaRPr lang="en-US" sz="24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9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3211513" y="1000125"/>
            <a:ext cx="0" cy="462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3211514" y="5629275"/>
            <a:ext cx="6148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3970338" y="56292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4729163" y="56292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5489575" y="56292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6323013" y="56292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>
            <a:off x="7158038" y="56292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auto">
          <a:xfrm>
            <a:off x="8069263" y="5629275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2984501" y="547846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2984501" y="4567238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>
            <a:off x="2984501" y="4414838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0" name="Line 18"/>
          <p:cNvSpPr>
            <a:spLocks noChangeShapeType="1"/>
          </p:cNvSpPr>
          <p:nvPr/>
        </p:nvSpPr>
        <p:spPr bwMode="auto">
          <a:xfrm>
            <a:off x="2984501" y="4264025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auto">
          <a:xfrm>
            <a:off x="2984501" y="4111625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auto">
          <a:xfrm>
            <a:off x="2984501" y="532606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3" name="Line 21"/>
          <p:cNvSpPr>
            <a:spLocks noChangeShapeType="1"/>
          </p:cNvSpPr>
          <p:nvPr/>
        </p:nvSpPr>
        <p:spPr bwMode="auto">
          <a:xfrm>
            <a:off x="2984501" y="396081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4" name="Line 22"/>
          <p:cNvSpPr>
            <a:spLocks noChangeShapeType="1"/>
          </p:cNvSpPr>
          <p:nvPr/>
        </p:nvSpPr>
        <p:spPr bwMode="auto">
          <a:xfrm>
            <a:off x="2984501" y="4719638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5" name="Line 23"/>
          <p:cNvSpPr>
            <a:spLocks noChangeShapeType="1"/>
          </p:cNvSpPr>
          <p:nvPr/>
        </p:nvSpPr>
        <p:spPr bwMode="auto">
          <a:xfrm>
            <a:off x="2984501" y="4870450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6" name="Line 24"/>
          <p:cNvSpPr>
            <a:spLocks noChangeShapeType="1"/>
          </p:cNvSpPr>
          <p:nvPr/>
        </p:nvSpPr>
        <p:spPr bwMode="auto">
          <a:xfrm>
            <a:off x="2984501" y="5022850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7" name="Line 25"/>
          <p:cNvSpPr>
            <a:spLocks noChangeShapeType="1"/>
          </p:cNvSpPr>
          <p:nvPr/>
        </p:nvSpPr>
        <p:spPr bwMode="auto">
          <a:xfrm>
            <a:off x="2984501" y="5175250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2301876" y="5326063"/>
            <a:ext cx="758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10000</a:t>
            </a:r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2301876" y="5022850"/>
            <a:ext cx="758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30000</a:t>
            </a:r>
          </a:p>
        </p:txBody>
      </p:sp>
      <p:sp>
        <p:nvSpPr>
          <p:cNvPr id="38942" name="Text Box 30"/>
          <p:cNvSpPr txBox="1">
            <a:spLocks noChangeArrowheads="1"/>
          </p:cNvSpPr>
          <p:nvPr/>
        </p:nvSpPr>
        <p:spPr bwMode="auto">
          <a:xfrm>
            <a:off x="3590926" y="5870576"/>
            <a:ext cx="682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500</a:t>
            </a:r>
          </a:p>
        </p:txBody>
      </p:sp>
      <p:sp>
        <p:nvSpPr>
          <p:cNvPr id="38944" name="Text Box 32"/>
          <p:cNvSpPr txBox="1">
            <a:spLocks noChangeArrowheads="1"/>
          </p:cNvSpPr>
          <p:nvPr/>
        </p:nvSpPr>
        <p:spPr bwMode="auto">
          <a:xfrm>
            <a:off x="4349751" y="5857876"/>
            <a:ext cx="760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1000</a:t>
            </a: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auto">
          <a:xfrm>
            <a:off x="5110163" y="5857876"/>
            <a:ext cx="760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1500</a:t>
            </a:r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5943601" y="5870576"/>
            <a:ext cx="760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2000</a:t>
            </a:r>
          </a:p>
        </p:txBody>
      </p:sp>
      <p:sp>
        <p:nvSpPr>
          <p:cNvPr id="38947" name="Text Box 35"/>
          <p:cNvSpPr txBox="1">
            <a:spLocks noChangeArrowheads="1"/>
          </p:cNvSpPr>
          <p:nvPr/>
        </p:nvSpPr>
        <p:spPr bwMode="auto">
          <a:xfrm>
            <a:off x="6777038" y="5857876"/>
            <a:ext cx="760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2500</a:t>
            </a:r>
          </a:p>
        </p:txBody>
      </p:sp>
      <p:sp>
        <p:nvSpPr>
          <p:cNvPr id="38948" name="Text Box 36"/>
          <p:cNvSpPr txBox="1">
            <a:spLocks noChangeArrowheads="1"/>
          </p:cNvSpPr>
          <p:nvPr/>
        </p:nvSpPr>
        <p:spPr bwMode="auto">
          <a:xfrm>
            <a:off x="7688263" y="5857876"/>
            <a:ext cx="760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3000</a:t>
            </a:r>
          </a:p>
        </p:txBody>
      </p:sp>
      <p:sp>
        <p:nvSpPr>
          <p:cNvPr id="38949" name="Line 37"/>
          <p:cNvSpPr>
            <a:spLocks noChangeShapeType="1"/>
          </p:cNvSpPr>
          <p:nvPr/>
        </p:nvSpPr>
        <p:spPr bwMode="auto">
          <a:xfrm>
            <a:off x="2984501" y="365601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0" name="Line 38"/>
          <p:cNvSpPr>
            <a:spLocks noChangeShapeType="1"/>
          </p:cNvSpPr>
          <p:nvPr/>
        </p:nvSpPr>
        <p:spPr bwMode="auto">
          <a:xfrm>
            <a:off x="2984501" y="3429000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1" name="Line 39"/>
          <p:cNvSpPr>
            <a:spLocks noChangeShapeType="1"/>
          </p:cNvSpPr>
          <p:nvPr/>
        </p:nvSpPr>
        <p:spPr bwMode="auto">
          <a:xfrm>
            <a:off x="2984501" y="3276600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2" name="Line 40"/>
          <p:cNvSpPr>
            <a:spLocks noChangeShapeType="1"/>
          </p:cNvSpPr>
          <p:nvPr/>
        </p:nvSpPr>
        <p:spPr bwMode="auto">
          <a:xfrm>
            <a:off x="2984501" y="3125788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3" name="Line 41"/>
          <p:cNvSpPr>
            <a:spLocks noChangeShapeType="1"/>
          </p:cNvSpPr>
          <p:nvPr/>
        </p:nvSpPr>
        <p:spPr bwMode="auto">
          <a:xfrm>
            <a:off x="2984501" y="2973388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4" name="Line 42"/>
          <p:cNvSpPr>
            <a:spLocks noChangeShapeType="1"/>
          </p:cNvSpPr>
          <p:nvPr/>
        </p:nvSpPr>
        <p:spPr bwMode="auto">
          <a:xfrm>
            <a:off x="2984501" y="2822575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5" name="Line 43"/>
          <p:cNvSpPr>
            <a:spLocks noChangeShapeType="1"/>
          </p:cNvSpPr>
          <p:nvPr/>
        </p:nvSpPr>
        <p:spPr bwMode="auto">
          <a:xfrm>
            <a:off x="2984501" y="2517775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6" name="Line 44"/>
          <p:cNvSpPr>
            <a:spLocks noChangeShapeType="1"/>
          </p:cNvSpPr>
          <p:nvPr/>
        </p:nvSpPr>
        <p:spPr bwMode="auto">
          <a:xfrm>
            <a:off x="2984501" y="380841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7" name="Line 45"/>
          <p:cNvSpPr>
            <a:spLocks noChangeShapeType="1"/>
          </p:cNvSpPr>
          <p:nvPr/>
        </p:nvSpPr>
        <p:spPr bwMode="auto">
          <a:xfrm>
            <a:off x="2984501" y="213836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8" name="Line 46"/>
          <p:cNvSpPr>
            <a:spLocks noChangeShapeType="1"/>
          </p:cNvSpPr>
          <p:nvPr/>
        </p:nvSpPr>
        <p:spPr bwMode="auto">
          <a:xfrm>
            <a:off x="2984501" y="2366963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59" name="Line 47"/>
          <p:cNvSpPr>
            <a:spLocks noChangeShapeType="1"/>
          </p:cNvSpPr>
          <p:nvPr/>
        </p:nvSpPr>
        <p:spPr bwMode="auto">
          <a:xfrm>
            <a:off x="2984501" y="2670175"/>
            <a:ext cx="227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60" name="Text Box 48"/>
          <p:cNvSpPr txBox="1">
            <a:spLocks noChangeArrowheads="1"/>
          </p:cNvSpPr>
          <p:nvPr/>
        </p:nvSpPr>
        <p:spPr bwMode="auto">
          <a:xfrm>
            <a:off x="2301876" y="4533900"/>
            <a:ext cx="758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60000</a:t>
            </a:r>
          </a:p>
        </p:txBody>
      </p:sp>
      <p:sp>
        <p:nvSpPr>
          <p:cNvPr id="38961" name="Text Box 49"/>
          <p:cNvSpPr txBox="1">
            <a:spLocks noChangeArrowheads="1"/>
          </p:cNvSpPr>
          <p:nvPr/>
        </p:nvSpPr>
        <p:spPr bwMode="auto">
          <a:xfrm>
            <a:off x="2149476" y="3775075"/>
            <a:ext cx="911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110000</a:t>
            </a:r>
          </a:p>
        </p:txBody>
      </p:sp>
      <p:sp>
        <p:nvSpPr>
          <p:cNvPr id="38963" name="Line 51"/>
          <p:cNvSpPr>
            <a:spLocks noChangeShapeType="1"/>
          </p:cNvSpPr>
          <p:nvPr/>
        </p:nvSpPr>
        <p:spPr bwMode="auto">
          <a:xfrm flipV="1">
            <a:off x="4729163" y="1682751"/>
            <a:ext cx="0" cy="39465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64" name="Line 52"/>
          <p:cNvSpPr>
            <a:spLocks noChangeShapeType="1"/>
          </p:cNvSpPr>
          <p:nvPr/>
        </p:nvSpPr>
        <p:spPr bwMode="auto">
          <a:xfrm flipV="1">
            <a:off x="6323013" y="1911351"/>
            <a:ext cx="0" cy="3717925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66" name="Line 54"/>
          <p:cNvSpPr>
            <a:spLocks noChangeShapeType="1"/>
          </p:cNvSpPr>
          <p:nvPr/>
        </p:nvSpPr>
        <p:spPr bwMode="auto">
          <a:xfrm flipV="1">
            <a:off x="7158038" y="1682751"/>
            <a:ext cx="0" cy="39465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68" name="Text Box 56"/>
          <p:cNvSpPr txBox="1">
            <a:spLocks noChangeArrowheads="1"/>
          </p:cNvSpPr>
          <p:nvPr/>
        </p:nvSpPr>
        <p:spPr bwMode="auto">
          <a:xfrm>
            <a:off x="2149476" y="2636838"/>
            <a:ext cx="911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180000</a:t>
            </a:r>
          </a:p>
        </p:txBody>
      </p:sp>
      <p:sp>
        <p:nvSpPr>
          <p:cNvPr id="38969" name="Line 57"/>
          <p:cNvSpPr>
            <a:spLocks noChangeShapeType="1"/>
          </p:cNvSpPr>
          <p:nvPr/>
        </p:nvSpPr>
        <p:spPr bwMode="auto">
          <a:xfrm>
            <a:off x="3211513" y="2822575"/>
            <a:ext cx="31115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0" name="Line 58"/>
          <p:cNvSpPr>
            <a:spLocks noChangeShapeType="1"/>
          </p:cNvSpPr>
          <p:nvPr/>
        </p:nvSpPr>
        <p:spPr bwMode="auto">
          <a:xfrm>
            <a:off x="3136901" y="3276600"/>
            <a:ext cx="318611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1" name="Line 59"/>
          <p:cNvSpPr>
            <a:spLocks noChangeShapeType="1"/>
          </p:cNvSpPr>
          <p:nvPr/>
        </p:nvSpPr>
        <p:spPr bwMode="auto">
          <a:xfrm flipV="1">
            <a:off x="3211513" y="3125788"/>
            <a:ext cx="31115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2" name="Line 60"/>
          <p:cNvSpPr>
            <a:spLocks noChangeShapeType="1"/>
          </p:cNvSpPr>
          <p:nvPr/>
        </p:nvSpPr>
        <p:spPr bwMode="auto">
          <a:xfrm flipV="1">
            <a:off x="3211514" y="1608138"/>
            <a:ext cx="4630737" cy="3567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3" name="Line 61"/>
          <p:cNvSpPr>
            <a:spLocks noChangeShapeType="1"/>
          </p:cNvSpPr>
          <p:nvPr/>
        </p:nvSpPr>
        <p:spPr bwMode="auto">
          <a:xfrm flipV="1">
            <a:off x="3211513" y="2517775"/>
            <a:ext cx="5313362" cy="144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6" name="Line 64"/>
          <p:cNvSpPr>
            <a:spLocks noChangeShapeType="1"/>
          </p:cNvSpPr>
          <p:nvPr/>
        </p:nvSpPr>
        <p:spPr bwMode="auto">
          <a:xfrm flipV="1">
            <a:off x="3136901" y="2366964"/>
            <a:ext cx="5159375" cy="2352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7" name="Line 65"/>
          <p:cNvSpPr>
            <a:spLocks noChangeShapeType="1"/>
          </p:cNvSpPr>
          <p:nvPr/>
        </p:nvSpPr>
        <p:spPr bwMode="auto">
          <a:xfrm flipV="1">
            <a:off x="4729163" y="3960813"/>
            <a:ext cx="0" cy="1668462"/>
          </a:xfrm>
          <a:prstGeom prst="line">
            <a:avLst/>
          </a:prstGeom>
          <a:noFill/>
          <a:ln w="28575">
            <a:solidFill>
              <a:schemeClr val="bg2"/>
            </a:solidFill>
            <a:prstDash val="lgDashDot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8" name="Line 66"/>
          <p:cNvSpPr>
            <a:spLocks noChangeShapeType="1"/>
          </p:cNvSpPr>
          <p:nvPr/>
        </p:nvSpPr>
        <p:spPr bwMode="auto">
          <a:xfrm flipV="1">
            <a:off x="7158038" y="2897189"/>
            <a:ext cx="0" cy="2732087"/>
          </a:xfrm>
          <a:prstGeom prst="line">
            <a:avLst/>
          </a:prstGeom>
          <a:noFill/>
          <a:ln w="28575">
            <a:solidFill>
              <a:schemeClr val="bg2"/>
            </a:solidFill>
            <a:prstDash val="lgDashDot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79" name="Text Box 67"/>
          <p:cNvSpPr txBox="1">
            <a:spLocks noChangeArrowheads="1"/>
          </p:cNvSpPr>
          <p:nvPr/>
        </p:nvSpPr>
        <p:spPr bwMode="auto">
          <a:xfrm>
            <a:off x="7916864" y="1379538"/>
            <a:ext cx="2047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Arial" charset="0"/>
              </a:rPr>
              <a:t>Kurva Tangerang</a:t>
            </a:r>
          </a:p>
        </p:txBody>
      </p:sp>
      <p:sp>
        <p:nvSpPr>
          <p:cNvPr id="38980" name="Text Box 68"/>
          <p:cNvSpPr txBox="1">
            <a:spLocks noChangeArrowheads="1"/>
          </p:cNvSpPr>
          <p:nvPr/>
        </p:nvSpPr>
        <p:spPr bwMode="auto">
          <a:xfrm>
            <a:off x="8396474" y="2093119"/>
            <a:ext cx="1801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Kurva</a:t>
            </a:r>
            <a:r>
              <a:rPr lang="en-US" dirty="0">
                <a:latin typeface="Arial" charset="0"/>
              </a:rPr>
              <a:t> Bogor</a:t>
            </a:r>
          </a:p>
        </p:txBody>
      </p:sp>
      <p:sp>
        <p:nvSpPr>
          <p:cNvPr id="38981" name="Text Box 69"/>
          <p:cNvSpPr txBox="1">
            <a:spLocks noChangeArrowheads="1"/>
          </p:cNvSpPr>
          <p:nvPr/>
        </p:nvSpPr>
        <p:spPr bwMode="auto">
          <a:xfrm>
            <a:off x="8492659" y="2599623"/>
            <a:ext cx="1820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Kurva</a:t>
            </a:r>
            <a:r>
              <a:rPr lang="en-US" dirty="0">
                <a:latin typeface="Arial" charset="0"/>
              </a:rPr>
              <a:t> Bandung</a:t>
            </a:r>
          </a:p>
        </p:txBody>
      </p:sp>
      <p:sp>
        <p:nvSpPr>
          <p:cNvPr id="38982" name="Text Box 70"/>
          <p:cNvSpPr txBox="1">
            <a:spLocks noChangeArrowheads="1"/>
          </p:cNvSpPr>
          <p:nvPr/>
        </p:nvSpPr>
        <p:spPr bwMode="auto">
          <a:xfrm>
            <a:off x="2149476" y="2973388"/>
            <a:ext cx="911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>
                <a:latin typeface="Arial" charset="0"/>
              </a:rPr>
              <a:t>150000</a:t>
            </a:r>
          </a:p>
        </p:txBody>
      </p:sp>
    </p:spTree>
    <p:extLst>
      <p:ext uri="{BB962C8B-B14F-4D97-AF65-F5344CB8AC3E}">
        <p14:creationId xmlns="" xmlns:p14="http://schemas.microsoft.com/office/powerpoint/2010/main" val="17868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927412" y="1532965"/>
            <a:ext cx="9099176" cy="13388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Metode</a:t>
            </a:r>
            <a:r>
              <a:rPr lang="en-US" dirty="0">
                <a:latin typeface="Arial" charset="0"/>
              </a:rPr>
              <a:t> center of gravity </a:t>
            </a:r>
            <a:r>
              <a:rPr lang="en-US" dirty="0" err="1">
                <a:latin typeface="Arial" charset="0"/>
              </a:rPr>
              <a:t>adalah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teknik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matematik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yang </a:t>
            </a:r>
            <a:r>
              <a:rPr lang="en-US" dirty="0" err="1">
                <a:latin typeface="Arial" charset="0"/>
              </a:rPr>
              <a:t>digunakan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untuk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mencari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pusat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distribusi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lokasi</a:t>
            </a:r>
            <a:r>
              <a:rPr lang="en-US" dirty="0">
                <a:latin typeface="Arial" charset="0"/>
              </a:rPr>
              <a:t> yang </a:t>
            </a:r>
            <a:r>
              <a:rPr lang="en-US" dirty="0" err="1">
                <a:latin typeface="Arial" charset="0"/>
              </a:rPr>
              <a:t>akan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meminimalkan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biaya</a:t>
            </a:r>
            <a:r>
              <a:rPr lang="en-US" dirty="0">
                <a:latin typeface="Arial" charset="0"/>
              </a:rPr>
              <a:t>.</a:t>
            </a:r>
          </a:p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Metode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ini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dipakai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untuk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menentukan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lokasi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pasar</a:t>
            </a:r>
            <a:r>
              <a:rPr lang="en-US" dirty="0">
                <a:latin typeface="Arial" charset="0"/>
              </a:rPr>
              <a:t>, volume </a:t>
            </a:r>
            <a:r>
              <a:rPr lang="en-US" dirty="0" err="1">
                <a:latin typeface="Arial" charset="0"/>
              </a:rPr>
              <a:t>produk</a:t>
            </a:r>
            <a:r>
              <a:rPr lang="en-US" dirty="0">
                <a:latin typeface="Arial" charset="0"/>
              </a:rPr>
              <a:t> yang </a:t>
            </a:r>
            <a:r>
              <a:rPr lang="en-US" dirty="0" err="1">
                <a:latin typeface="Arial" charset="0"/>
              </a:rPr>
              <a:t>akan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angkut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ke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pasar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biaya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pengapalan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dalam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mencari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lokasi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terbaik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untuk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pusat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distribusi</a:t>
            </a:r>
            <a:r>
              <a:rPr lang="en-US" dirty="0">
                <a:latin typeface="Arial" charset="0"/>
              </a:rPr>
              <a:t>.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26443" y="387620"/>
            <a:ext cx="8911687" cy="7609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dirty="0" err="1"/>
              <a:t>Metode</a:t>
            </a:r>
            <a:r>
              <a:rPr lang="en-US" sz="3200" dirty="0"/>
              <a:t> </a:t>
            </a:r>
            <a:r>
              <a:rPr lang="en-US" sz="3200" dirty="0" err="1" smtClean="0"/>
              <a:t>Kuantitatif</a:t>
            </a:r>
            <a:r>
              <a:rPr lang="en-US" sz="3200" dirty="0" smtClean="0"/>
              <a:t> </a:t>
            </a:r>
            <a:r>
              <a:rPr lang="en-US" sz="3200" dirty="0"/>
              <a:t>Center of Gravity</a:t>
            </a:r>
            <a:endParaRPr lang="id-ID" sz="3200" dirty="0"/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349515439"/>
              </p:ext>
            </p:extLst>
          </p:nvPr>
        </p:nvGraphicFramePr>
        <p:xfrm>
          <a:off x="3668690" y="3256201"/>
          <a:ext cx="4453333" cy="1279457"/>
        </p:xfrm>
        <a:graphic>
          <a:graphicData uri="http://schemas.openxmlformats.org/presentationml/2006/ole">
            <p:oleObj spid="_x0000_s5125" name="Equation" r:id="rId4" imgW="2298700" imgH="660400" progId="Equation.3">
              <p:embed/>
            </p:oleObj>
          </a:graphicData>
        </a:graphic>
      </p:graphicFrame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763992" y="4742330"/>
            <a:ext cx="97197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 err="1">
                <a:latin typeface="Arial" charset="0"/>
              </a:rPr>
              <a:t>Dimana</a:t>
            </a:r>
            <a:endParaRPr lang="en-US" sz="2000" dirty="0">
              <a:latin typeface="Arial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2000" dirty="0" err="1" smtClean="0">
                <a:latin typeface="Arial" charset="0"/>
              </a:rPr>
              <a:t>C</a:t>
            </a:r>
            <a:r>
              <a:rPr lang="en-US" sz="2000" baseline="-25000" dirty="0" err="1" smtClean="0">
                <a:latin typeface="Arial" charset="0"/>
              </a:rPr>
              <a:t>x</a:t>
            </a:r>
            <a:r>
              <a:rPr lang="en-US" sz="2000" baseline="-25000" dirty="0" smtClean="0">
                <a:latin typeface="Arial" charset="0"/>
              </a:rPr>
              <a:t> </a:t>
            </a:r>
            <a:r>
              <a:rPr lang="en-US" sz="2000" dirty="0">
                <a:latin typeface="Arial" charset="0"/>
              </a:rPr>
              <a:t>= </a:t>
            </a:r>
            <a:r>
              <a:rPr lang="en-US" sz="2000" dirty="0" err="1" smtClean="0">
                <a:latin typeface="Arial" charset="0"/>
              </a:rPr>
              <a:t>koordinat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pusat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gravitasi</a:t>
            </a:r>
            <a:r>
              <a:rPr lang="en-US" sz="2000" dirty="0">
                <a:latin typeface="Arial" charset="0"/>
              </a:rPr>
              <a:t>    ;    C</a:t>
            </a:r>
            <a:r>
              <a:rPr lang="en-US" sz="2000" baseline="-25000" dirty="0">
                <a:latin typeface="Arial" charset="0"/>
              </a:rPr>
              <a:t>y </a:t>
            </a:r>
            <a:r>
              <a:rPr lang="en-US" sz="2000" dirty="0">
                <a:latin typeface="Arial" charset="0"/>
              </a:rPr>
              <a:t>= y - </a:t>
            </a:r>
            <a:r>
              <a:rPr lang="en-US" sz="2000" dirty="0" err="1">
                <a:latin typeface="Arial" charset="0"/>
              </a:rPr>
              <a:t>koordinat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pusat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gravitasi</a:t>
            </a:r>
            <a:r>
              <a:rPr lang="en-US" sz="2000" dirty="0">
                <a:latin typeface="Arial" charset="0"/>
              </a:rPr>
              <a:t>                                         </a:t>
            </a:r>
            <a:r>
              <a:rPr lang="id-ID" sz="2000" dirty="0" smtClean="0">
                <a:latin typeface="Arial" charset="0"/>
              </a:rPr>
              <a:t>    </a:t>
            </a:r>
            <a:r>
              <a:rPr lang="en-US" sz="2000" dirty="0" smtClean="0">
                <a:latin typeface="Arial" charset="0"/>
              </a:rPr>
              <a:t>d</a:t>
            </a:r>
            <a:r>
              <a:rPr lang="en-US" sz="2000" baseline="-25000" dirty="0" smtClean="0">
                <a:latin typeface="Arial" charset="0"/>
              </a:rPr>
              <a:t>ix </a:t>
            </a:r>
            <a:r>
              <a:rPr lang="en-US" sz="2000" dirty="0">
                <a:latin typeface="Arial" charset="0"/>
              </a:rPr>
              <a:t>= </a:t>
            </a:r>
            <a:r>
              <a:rPr lang="id-ID" sz="2000" dirty="0" smtClean="0">
                <a:latin typeface="Arial" charset="0"/>
              </a:rPr>
              <a:t>absis </a:t>
            </a:r>
            <a:r>
              <a:rPr lang="en-US" sz="2000" dirty="0" err="1" smtClean="0">
                <a:latin typeface="Arial" charset="0"/>
              </a:rPr>
              <a:t>koordinat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lokasi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i</a:t>
            </a:r>
            <a:r>
              <a:rPr lang="en-US" sz="2000" dirty="0">
                <a:latin typeface="Arial" charset="0"/>
              </a:rPr>
              <a:t>    	    </a:t>
            </a:r>
            <a:r>
              <a:rPr lang="en-US" sz="2000" dirty="0" err="1" smtClean="0">
                <a:latin typeface="Arial" charset="0"/>
              </a:rPr>
              <a:t>d</a:t>
            </a:r>
            <a:r>
              <a:rPr lang="en-US" sz="2000" baseline="-25000" dirty="0" err="1" smtClean="0">
                <a:latin typeface="Arial" charset="0"/>
              </a:rPr>
              <a:t>iy</a:t>
            </a:r>
            <a:r>
              <a:rPr lang="en-US" sz="2000" baseline="-25000" dirty="0" smtClean="0">
                <a:latin typeface="Arial" charset="0"/>
              </a:rPr>
              <a:t> </a:t>
            </a:r>
            <a:r>
              <a:rPr lang="en-US" sz="2000" dirty="0">
                <a:latin typeface="Arial" charset="0"/>
              </a:rPr>
              <a:t>= </a:t>
            </a:r>
            <a:r>
              <a:rPr lang="en-US" sz="2000" dirty="0" err="1" smtClean="0">
                <a:latin typeface="Arial" charset="0"/>
              </a:rPr>
              <a:t>ordinat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lokasi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i</a:t>
            </a:r>
            <a:r>
              <a:rPr lang="en-US" sz="2000" dirty="0">
                <a:latin typeface="Arial" charset="0"/>
              </a:rPr>
              <a:t> </a:t>
            </a:r>
          </a:p>
          <a:p>
            <a:pPr eaLnBrk="0" hangingPunct="0">
              <a:spcBef>
                <a:spcPct val="50000"/>
              </a:spcBef>
            </a:pPr>
            <a:r>
              <a:rPr lang="en-US" sz="2000" dirty="0" smtClean="0">
                <a:latin typeface="Arial" charset="0"/>
              </a:rPr>
              <a:t>W</a:t>
            </a:r>
            <a:r>
              <a:rPr lang="en-US" sz="2000" baseline="-25000" dirty="0" smtClean="0">
                <a:latin typeface="Arial" charset="0"/>
              </a:rPr>
              <a:t>i </a:t>
            </a:r>
            <a:r>
              <a:rPr lang="en-US" sz="2000" dirty="0">
                <a:latin typeface="Arial" charset="0"/>
              </a:rPr>
              <a:t>= volume </a:t>
            </a:r>
            <a:r>
              <a:rPr lang="en-US" sz="2000" dirty="0" err="1">
                <a:latin typeface="Arial" charset="0"/>
              </a:rPr>
              <a:t>barang</a:t>
            </a:r>
            <a:r>
              <a:rPr lang="en-US" sz="2000" dirty="0">
                <a:latin typeface="Arial" charset="0"/>
              </a:rPr>
              <a:t> yang </a:t>
            </a:r>
            <a:r>
              <a:rPr lang="en-US" sz="2000" dirty="0" err="1">
                <a:latin typeface="Arial" charset="0"/>
              </a:rPr>
              <a:t>diangkut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ke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atau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dari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lokasi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i</a:t>
            </a:r>
            <a:endParaRPr lang="en-US" sz="2000" dirty="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737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sz="quarter" idx="1"/>
          </p:nvPr>
        </p:nvSpPr>
        <p:spPr bwMode="auto">
          <a:xfrm>
            <a:off x="159543" y="1471323"/>
            <a:ext cx="5497984" cy="3831818"/>
          </a:xfrm>
          <a:prstGeom prst="rect">
            <a:avLst/>
          </a:prstGeom>
          <a:noFill/>
          <a:ln>
            <a:headEnd/>
            <a:tailEnd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None/>
            </a:pPr>
            <a:r>
              <a:rPr lang="en-US" b="1" dirty="0">
                <a:solidFill>
                  <a:schemeClr val="accent4"/>
                </a:solidFill>
                <a:latin typeface="Arial" charset="0"/>
              </a:rPr>
              <a:t>	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Sebuah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Departement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Store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mempunyai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cabang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di 4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lokasi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yaitu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Jakarta, Bogor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Tangerang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dan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Sukabumi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. </a:t>
            </a:r>
            <a:endParaRPr lang="id-ID" b="1" dirty="0" smtClean="0">
              <a:solidFill>
                <a:schemeClr val="accent4"/>
              </a:solidFill>
              <a:latin typeface="Arial" charset="0"/>
            </a:endParaRPr>
          </a:p>
          <a:p>
            <a:pPr eaLnBrk="0" hangingPunct="0">
              <a:spcBef>
                <a:spcPct val="50000"/>
              </a:spcBef>
              <a:buNone/>
            </a:pPr>
            <a:r>
              <a:rPr lang="id-ID" b="1" dirty="0">
                <a:solidFill>
                  <a:schemeClr val="accent4"/>
                </a:solidFill>
                <a:latin typeface="Arial" charset="0"/>
              </a:rPr>
              <a:t>	</a:t>
            </a:r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Department 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Store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ini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mempunyai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Ware House di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Sukabumi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dan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berencana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untuk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mencari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pusat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lokasi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ware house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baru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. </a:t>
            </a:r>
            <a:endParaRPr lang="id-ID" b="1" dirty="0" smtClean="0">
              <a:solidFill>
                <a:schemeClr val="accent4"/>
              </a:solidFill>
              <a:latin typeface="Arial" charset="0"/>
            </a:endParaRPr>
          </a:p>
          <a:p>
            <a:pPr eaLnBrk="0" hangingPunct="0">
              <a:spcBef>
                <a:spcPct val="50000"/>
              </a:spcBef>
              <a:buNone/>
            </a:pPr>
            <a:r>
              <a:rPr lang="id-ID" b="1" dirty="0">
                <a:solidFill>
                  <a:schemeClr val="accent4"/>
                </a:solidFill>
                <a:latin typeface="Arial" charset="0"/>
              </a:rPr>
              <a:t>	</a:t>
            </a:r>
            <a:r>
              <a:rPr lang="en-US" b="1" dirty="0" err="1" smtClean="0">
                <a:solidFill>
                  <a:schemeClr val="accent4"/>
                </a:solidFill>
                <a:latin typeface="Arial" charset="0"/>
              </a:rPr>
              <a:t>Lokasi</a:t>
            </a:r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store di Jakarta (30,120); Bogor (130, 130),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Tangerang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(90, 110)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dan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Sukabumi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(60,40). </a:t>
            </a:r>
            <a:endParaRPr lang="id-ID" b="1" dirty="0" smtClean="0">
              <a:solidFill>
                <a:schemeClr val="accent4"/>
              </a:solidFill>
              <a:latin typeface="Arial" charset="0"/>
            </a:endParaRPr>
          </a:p>
          <a:p>
            <a:pPr eaLnBrk="0" hangingPunct="0">
              <a:spcBef>
                <a:spcPct val="50000"/>
              </a:spcBef>
              <a:buNone/>
            </a:pPr>
            <a:r>
              <a:rPr lang="id-ID" b="1" dirty="0">
                <a:solidFill>
                  <a:schemeClr val="accent4"/>
                </a:solidFill>
                <a:latin typeface="Arial" charset="0"/>
              </a:rPr>
              <a:t>	</a:t>
            </a:r>
            <a:r>
              <a:rPr lang="en-US" b="1" dirty="0" err="1" smtClean="0">
                <a:solidFill>
                  <a:schemeClr val="accent4"/>
                </a:solidFill>
                <a:latin typeface="Arial" charset="0"/>
              </a:rPr>
              <a:t>Jumlah</a:t>
            </a:r>
            <a:r>
              <a:rPr lang="en-US" b="1" dirty="0" smtClean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permintaan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kontainer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setiap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bulan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untuk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Jakarta (2000); Bogor (1000),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Tangerang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(1000)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dan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Arial" charset="0"/>
              </a:rPr>
              <a:t>Sukabumi</a:t>
            </a:r>
            <a:r>
              <a:rPr lang="en-US" b="1" dirty="0">
                <a:solidFill>
                  <a:schemeClr val="accent4"/>
                </a:solidFill>
                <a:latin typeface="Arial" charset="0"/>
              </a:rPr>
              <a:t> (2000).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3337" y="677899"/>
            <a:ext cx="8911687" cy="1280890"/>
          </a:xfrm>
        </p:spPr>
        <p:txBody>
          <a:bodyPr/>
          <a:lstStyle/>
          <a:p>
            <a:r>
              <a:rPr lang="id-ID" dirty="0" smtClean="0"/>
              <a:t>Contoh</a:t>
            </a:r>
            <a:endParaRPr lang="id-ID" dirty="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6605141" y="3147247"/>
            <a:ext cx="0" cy="31190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6605140" y="6266329"/>
            <a:ext cx="510724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7054946" y="3620995"/>
            <a:ext cx="0" cy="2645334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6605141" y="3620995"/>
            <a:ext cx="44980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6904663" y="3486247"/>
            <a:ext cx="249427" cy="270916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GB">
              <a:latin typeface="Arial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705330" y="3065852"/>
            <a:ext cx="2095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>
                <a:latin typeface="Arial" charset="0"/>
              </a:rPr>
              <a:t>Jakarta (30,120)</a:t>
            </a: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9798651" y="3281996"/>
            <a:ext cx="299522" cy="270916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0048079" y="3011080"/>
            <a:ext cx="698188" cy="32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GB">
              <a:latin typeface="Arial" charset="0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9150556" y="3689080"/>
            <a:ext cx="299522" cy="27091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7603895" y="4842246"/>
            <a:ext cx="299522" cy="270916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0198361" y="3109727"/>
            <a:ext cx="19936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>
                <a:latin typeface="Arial" charset="0"/>
              </a:rPr>
              <a:t>Bogor (130,130)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6704806" y="5197401"/>
            <a:ext cx="20465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Sukabumi</a:t>
            </a:r>
            <a:r>
              <a:rPr lang="en-US" dirty="0">
                <a:latin typeface="Arial" charset="0"/>
              </a:rPr>
              <a:t> (60,40)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9453204" y="3758036"/>
            <a:ext cx="23124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Tangerang</a:t>
            </a:r>
            <a:r>
              <a:rPr lang="en-US" dirty="0">
                <a:latin typeface="Arial" charset="0"/>
              </a:rPr>
              <a:t> (90, 110)</a:t>
            </a: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8601606" y="4096163"/>
            <a:ext cx="299522" cy="270916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8965159" y="4493513"/>
            <a:ext cx="1581774" cy="92333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 err="1">
                <a:latin typeface="Arial" charset="0"/>
              </a:rPr>
              <a:t>Pusat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Gravitasi</a:t>
            </a:r>
            <a:r>
              <a:rPr lang="en-US" dirty="0">
                <a:latin typeface="Arial" charset="0"/>
              </a:rPr>
              <a:t> (66.7, 93,3)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0546933" y="5859246"/>
            <a:ext cx="10478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dirty="0" err="1">
                <a:latin typeface="Arial" charset="0"/>
              </a:rPr>
              <a:t>Timur</a:t>
            </a:r>
            <a:r>
              <a:rPr lang="en-US" sz="1600" dirty="0">
                <a:latin typeface="Arial" charset="0"/>
              </a:rPr>
              <a:t>-Barat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5657528" y="3281996"/>
            <a:ext cx="9476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dirty="0">
                <a:latin typeface="Arial" charset="0"/>
              </a:rPr>
              <a:t>Utara-Selatan</a:t>
            </a:r>
          </a:p>
        </p:txBody>
      </p:sp>
    </p:spTree>
    <p:extLst>
      <p:ext uri="{BB962C8B-B14F-4D97-AF65-F5344CB8AC3E}">
        <p14:creationId xmlns="" xmlns:p14="http://schemas.microsoft.com/office/powerpoint/2010/main" val="41382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1" name="Object 5"/>
          <p:cNvGraphicFramePr>
            <a:graphicFrameLocks noGrp="1" noChangeAspect="1"/>
          </p:cNvGraphicFramePr>
          <p:nvPr>
            <p:ph/>
          </p:nvPr>
        </p:nvGraphicFramePr>
        <p:xfrm>
          <a:off x="2465388" y="2238376"/>
          <a:ext cx="6953250" cy="3027363"/>
        </p:xfrm>
        <a:graphic>
          <a:graphicData uri="http://schemas.openxmlformats.org/presentationml/2006/ole">
            <p:oleObj spid="_x0000_s3082" name="Equation" r:id="rId3" imgW="3733800" imgH="1625600" progId="Equation.3">
              <p:embed/>
            </p:oleObj>
          </a:graphicData>
        </a:graphic>
      </p:graphicFrame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133600" y="304801"/>
            <a:ext cx="812006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err="1">
                <a:latin typeface="Arial" charset="0"/>
              </a:rPr>
              <a:t>Lokasi</a:t>
            </a:r>
            <a:r>
              <a:rPr lang="en-US" sz="2000" b="1" dirty="0">
                <a:latin typeface="Arial" charset="0"/>
              </a:rPr>
              <a:t> Jakarta </a:t>
            </a:r>
            <a:r>
              <a:rPr lang="en-US" sz="2000" b="1" dirty="0" err="1">
                <a:latin typeface="Arial" charset="0"/>
              </a:rPr>
              <a:t>mempunyai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koordinat</a:t>
            </a:r>
            <a:r>
              <a:rPr lang="en-US" sz="2000" b="1" dirty="0">
                <a:latin typeface="Arial" charset="0"/>
              </a:rPr>
              <a:t>  d</a:t>
            </a:r>
            <a:r>
              <a:rPr lang="en-US" sz="2000" b="1" baseline="-25000" dirty="0">
                <a:latin typeface="Arial" charset="0"/>
              </a:rPr>
              <a:t>1,x</a:t>
            </a:r>
            <a:r>
              <a:rPr lang="en-US" sz="2000" b="1" dirty="0">
                <a:latin typeface="Arial" charset="0"/>
              </a:rPr>
              <a:t>= 30; </a:t>
            </a:r>
            <a:r>
              <a:rPr lang="en-US" sz="2000" b="1" dirty="0" err="1">
                <a:latin typeface="Arial" charset="0"/>
              </a:rPr>
              <a:t>d</a:t>
            </a:r>
            <a:r>
              <a:rPr lang="en-US" sz="2000" b="1" baseline="-25000" dirty="0" err="1">
                <a:latin typeface="Arial" charset="0"/>
              </a:rPr>
              <a:t>iy</a:t>
            </a:r>
            <a:r>
              <a:rPr lang="en-US" sz="2000" b="1" dirty="0">
                <a:latin typeface="Arial" charset="0"/>
              </a:rPr>
              <a:t>= 120; </a:t>
            </a:r>
            <a:r>
              <a:rPr lang="en-US" sz="2000" b="1" dirty="0" err="1">
                <a:latin typeface="Arial" charset="0"/>
              </a:rPr>
              <a:t>dan</a:t>
            </a:r>
            <a:r>
              <a:rPr lang="en-US" sz="2000" b="1" dirty="0">
                <a:latin typeface="Arial" charset="0"/>
              </a:rPr>
              <a:t> W</a:t>
            </a:r>
            <a:r>
              <a:rPr lang="en-US" sz="2000" b="1" baseline="-25000" dirty="0">
                <a:latin typeface="Arial" charset="0"/>
              </a:rPr>
              <a:t>1</a:t>
            </a:r>
            <a:r>
              <a:rPr lang="en-US" sz="2000" b="1" dirty="0">
                <a:latin typeface="Arial" charset="0"/>
              </a:rPr>
              <a:t> = 2000</a:t>
            </a:r>
          </a:p>
          <a:p>
            <a:pPr eaLnBrk="0" hangingPunct="0">
              <a:spcBef>
                <a:spcPct val="50000"/>
              </a:spcBef>
            </a:pPr>
            <a:r>
              <a:rPr lang="en-US" sz="2000" b="1" dirty="0" err="1">
                <a:latin typeface="Arial" charset="0"/>
              </a:rPr>
              <a:t>Dengan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menggunakan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persamaan</a:t>
            </a:r>
            <a:r>
              <a:rPr lang="en-US" sz="2000" b="1" dirty="0">
                <a:latin typeface="Arial" charset="0"/>
              </a:rPr>
              <a:t> Center of gravity </a:t>
            </a:r>
            <a:r>
              <a:rPr lang="en-US" sz="2000" b="1" dirty="0" err="1">
                <a:latin typeface="Arial" charset="0"/>
              </a:rPr>
              <a:t>diperoleh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pusat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lokasi</a:t>
            </a:r>
            <a:r>
              <a:rPr lang="en-US" sz="2000" b="1" dirty="0">
                <a:latin typeface="Arial" charset="0"/>
              </a:rPr>
              <a:t> yang </a:t>
            </a:r>
            <a:r>
              <a:rPr lang="en-US" sz="2000" b="1" dirty="0" err="1">
                <a:latin typeface="Arial" charset="0"/>
              </a:rPr>
              <a:t>diinginkan</a:t>
            </a:r>
            <a:r>
              <a:rPr lang="en-US" sz="2000" b="1" dirty="0">
                <a:latin typeface="Arial" charset="0"/>
              </a:rPr>
              <a:t> </a:t>
            </a:r>
          </a:p>
          <a:p>
            <a:pPr eaLnBrk="0" hangingPunct="0">
              <a:spcBef>
                <a:spcPct val="50000"/>
              </a:spcBef>
            </a:pPr>
            <a:endParaRPr lang="en-US" sz="2000" b="1" dirty="0">
              <a:latin typeface="Arial" charset="0"/>
            </a:endParaRPr>
          </a:p>
          <a:p>
            <a:pPr eaLnBrk="0" hangingPunct="0">
              <a:spcBef>
                <a:spcPct val="50000"/>
              </a:spcBef>
            </a:pPr>
            <a:endParaRPr lang="en-US" sz="2000" b="1" dirty="0">
              <a:latin typeface="Arial" charset="0"/>
            </a:endParaRPr>
          </a:p>
          <a:p>
            <a:pPr eaLnBrk="0" hangingPunct="0">
              <a:spcBef>
                <a:spcPct val="50000"/>
              </a:spcBef>
            </a:pPr>
            <a:endParaRPr lang="en-US" sz="2000" b="1" dirty="0">
              <a:latin typeface="Arial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0857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828801" y="660400"/>
            <a:ext cx="8480425" cy="7747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0488" tIns="44450" rIns="90488" bIns="44450" numCol="1" rtlCol="0" anchor="b" anchorCtr="0" compatLnSpc="1">
            <a:prstTxWarp prst="textNoShape">
              <a:avLst/>
            </a:prstTxWarp>
            <a:normAutofit/>
          </a:bodyPr>
          <a:lstStyle/>
          <a:p>
            <a:pPr eaLnBrk="0" hangingPunct="0"/>
            <a:r>
              <a:rPr lang="en-US" b="1" dirty="0"/>
              <a:t>TUGAS: 15 </a:t>
            </a:r>
            <a:r>
              <a:rPr lang="en-US" b="1" dirty="0" err="1"/>
              <a:t>Menit</a:t>
            </a:r>
            <a:endParaRPr lang="en-US" b="1" dirty="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1973263" y="5410200"/>
            <a:ext cx="8191500" cy="11054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Dimana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lokasi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terbaik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untuk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warehouse Z mobile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berdasarkan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jarak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showroom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dan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kuantitas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penjualan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 per </a:t>
            </a:r>
            <a:r>
              <a:rPr lang="en-US" sz="2200" b="1" dirty="0" err="1">
                <a:solidFill>
                  <a:schemeClr val="tx1"/>
                </a:solidFill>
                <a:latin typeface="Arial" charset="0"/>
              </a:rPr>
              <a:t>bulan</a:t>
            </a:r>
            <a:r>
              <a:rPr lang="en-US" sz="2200" b="1" dirty="0">
                <a:solidFill>
                  <a:schemeClr val="tx1"/>
                </a:solidFill>
                <a:latin typeface="Arial" charset="0"/>
              </a:rPr>
              <a:t>? </a:t>
            </a: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828801" y="1778000"/>
            <a:ext cx="7239000" cy="2555875"/>
          </a:xfrm>
          <a:noFill/>
          <a:ln/>
        </p:spPr>
        <p:txBody>
          <a:bodyPr vert="horz" lIns="90488" tIns="44450" rIns="90488" bIns="44450" rtlCol="0">
            <a:normAutofit/>
          </a:bodyPr>
          <a:lstStyle/>
          <a:p>
            <a:pPr eaLnBrk="0" hangingPunct="0"/>
            <a:r>
              <a:rPr lang="en-US" dirty="0" smtClean="0"/>
              <a:t>Centre of Gravity</a:t>
            </a:r>
            <a:endParaRPr lang="en-US" dirty="0"/>
          </a:p>
          <a:p>
            <a:pPr lvl="1" eaLnBrk="0" hangingPunct="0"/>
            <a:r>
              <a:rPr lang="en-US" sz="2000" dirty="0" err="1"/>
              <a:t>Beberapa</a:t>
            </a:r>
            <a:r>
              <a:rPr lang="en-US" sz="2000" dirty="0"/>
              <a:t> showrooms automobile </a:t>
            </a:r>
            <a:r>
              <a:rPr lang="en-US" sz="2000" dirty="0" err="1"/>
              <a:t>terletak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koordinat</a:t>
            </a:r>
            <a:r>
              <a:rPr lang="en-US" sz="2000" dirty="0"/>
              <a:t> </a:t>
            </a:r>
            <a:r>
              <a:rPr lang="en-US" sz="2000" dirty="0" err="1"/>
              <a:t>tertentu</a:t>
            </a:r>
            <a:r>
              <a:rPr lang="en-US" sz="2000" dirty="0"/>
              <a:t> </a:t>
            </a:r>
            <a:r>
              <a:rPr lang="en-US" sz="2000" dirty="0" err="1" smtClean="0"/>
              <a:t>seper</a:t>
            </a:r>
            <a:r>
              <a:rPr lang="id-ID" sz="2000" dirty="0" smtClean="0"/>
              <a:t>t</a:t>
            </a:r>
            <a:r>
              <a:rPr lang="en-US" sz="2000" dirty="0" err="1" smtClean="0"/>
              <a:t>i</a:t>
            </a:r>
            <a:r>
              <a:rPr lang="en-US" sz="2000" dirty="0" smtClean="0"/>
              <a:t> </a:t>
            </a:r>
            <a:r>
              <a:rPr lang="en-US" sz="2000" dirty="0" err="1"/>
              <a:t>gambar</a:t>
            </a:r>
            <a:r>
              <a:rPr lang="en-US" sz="2000" dirty="0"/>
              <a:t>:</a:t>
            </a:r>
          </a:p>
        </p:txBody>
      </p:sp>
      <p:pic>
        <p:nvPicPr>
          <p:cNvPr id="24584" name="Picture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6824" y="2862263"/>
            <a:ext cx="3962402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279651" y="2903538"/>
            <a:ext cx="3101975" cy="2519362"/>
            <a:chOff x="476" y="1829"/>
            <a:chExt cx="1954" cy="1587"/>
          </a:xfrm>
        </p:grpSpPr>
        <p:sp>
          <p:nvSpPr>
            <p:cNvPr id="24585" name="Rectangle 9"/>
            <p:cNvSpPr>
              <a:spLocks noChangeArrowheads="1"/>
            </p:cNvSpPr>
            <p:nvPr/>
          </p:nvSpPr>
          <p:spPr bwMode="auto">
            <a:xfrm>
              <a:off x="741" y="1878"/>
              <a:ext cx="1545" cy="1314"/>
            </a:xfrm>
            <a:prstGeom prst="rect">
              <a:avLst/>
            </a:prstGeom>
            <a:solidFill>
              <a:srgbClr val="FCFEB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6" name="Rectangle 10"/>
            <p:cNvSpPr>
              <a:spLocks noChangeArrowheads="1"/>
            </p:cNvSpPr>
            <p:nvPr/>
          </p:nvSpPr>
          <p:spPr bwMode="auto">
            <a:xfrm>
              <a:off x="2239" y="3224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24587" name="Rectangle 11"/>
            <p:cNvSpPr>
              <a:spLocks noChangeArrowheads="1"/>
            </p:cNvSpPr>
            <p:nvPr/>
          </p:nvSpPr>
          <p:spPr bwMode="auto">
            <a:xfrm>
              <a:off x="476" y="1829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Y</a:t>
              </a:r>
            </a:p>
          </p:txBody>
        </p:sp>
        <p:sp>
          <p:nvSpPr>
            <p:cNvPr id="24588" name="Rectangle 12"/>
            <p:cNvSpPr>
              <a:spLocks noChangeArrowheads="1"/>
            </p:cNvSpPr>
            <p:nvPr/>
          </p:nvSpPr>
          <p:spPr bwMode="auto">
            <a:xfrm>
              <a:off x="814" y="2814"/>
              <a:ext cx="19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b="1">
                  <a:solidFill>
                    <a:srgbClr val="000000"/>
                  </a:solidFill>
                  <a:latin typeface="Arial" charset="0"/>
                </a:rPr>
                <a:t>A</a:t>
              </a:r>
            </a:p>
          </p:txBody>
        </p:sp>
        <p:sp>
          <p:nvSpPr>
            <p:cNvPr id="24589" name="Rectangle 13"/>
            <p:cNvSpPr>
              <a:spLocks noChangeArrowheads="1"/>
            </p:cNvSpPr>
            <p:nvPr/>
          </p:nvSpPr>
          <p:spPr bwMode="auto">
            <a:xfrm>
              <a:off x="728" y="2951"/>
              <a:ext cx="5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latin typeface="Arial" charset="0"/>
                </a:rPr>
                <a:t>(100,200)</a:t>
              </a:r>
            </a:p>
          </p:txBody>
        </p:sp>
        <p:sp>
          <p:nvSpPr>
            <p:cNvPr id="24590" name="Rectangle 14"/>
            <p:cNvSpPr>
              <a:spLocks noChangeArrowheads="1"/>
            </p:cNvSpPr>
            <p:nvPr/>
          </p:nvSpPr>
          <p:spPr bwMode="auto">
            <a:xfrm>
              <a:off x="1016" y="2411"/>
              <a:ext cx="19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b="1">
                  <a:solidFill>
                    <a:srgbClr val="000000"/>
                  </a:solidFill>
                  <a:latin typeface="Arial" charset="0"/>
                </a:rPr>
                <a:t>D</a:t>
              </a:r>
            </a:p>
          </p:txBody>
        </p:sp>
        <p:sp>
          <p:nvSpPr>
            <p:cNvPr id="24591" name="Rectangle 15"/>
            <p:cNvSpPr>
              <a:spLocks noChangeArrowheads="1"/>
            </p:cNvSpPr>
            <p:nvPr/>
          </p:nvSpPr>
          <p:spPr bwMode="auto">
            <a:xfrm>
              <a:off x="893" y="2535"/>
              <a:ext cx="5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latin typeface="Arial" charset="0"/>
                </a:rPr>
                <a:t>(250,580)</a:t>
              </a:r>
            </a:p>
          </p:txBody>
        </p:sp>
        <p:sp>
          <p:nvSpPr>
            <p:cNvPr id="24592" name="Rectangle 16"/>
            <p:cNvSpPr>
              <a:spLocks noChangeArrowheads="1"/>
            </p:cNvSpPr>
            <p:nvPr/>
          </p:nvSpPr>
          <p:spPr bwMode="auto">
            <a:xfrm>
              <a:off x="1800" y="2016"/>
              <a:ext cx="20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b="1">
                  <a:solidFill>
                    <a:srgbClr val="000000"/>
                  </a:solidFill>
                  <a:latin typeface="Arial" charset="0"/>
                </a:rPr>
                <a:t>Q</a:t>
              </a:r>
            </a:p>
          </p:txBody>
        </p:sp>
        <p:sp>
          <p:nvSpPr>
            <p:cNvPr id="24593" name="Rectangle 17"/>
            <p:cNvSpPr>
              <a:spLocks noChangeArrowheads="1"/>
            </p:cNvSpPr>
            <p:nvPr/>
          </p:nvSpPr>
          <p:spPr bwMode="auto">
            <a:xfrm>
              <a:off x="1713" y="2153"/>
              <a:ext cx="5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latin typeface="Arial" charset="0"/>
                </a:rPr>
                <a:t>(790,900)</a:t>
              </a:r>
            </a:p>
          </p:txBody>
        </p:sp>
        <p:sp>
          <p:nvSpPr>
            <p:cNvPr id="24594" name="Rectangle 18"/>
            <p:cNvSpPr>
              <a:spLocks noChangeArrowheads="1"/>
            </p:cNvSpPr>
            <p:nvPr/>
          </p:nvSpPr>
          <p:spPr bwMode="auto">
            <a:xfrm>
              <a:off x="548" y="3203"/>
              <a:ext cx="31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latin typeface="Arial" charset="0"/>
                </a:rPr>
                <a:t>(0,0)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059990905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KONSEP UTAMA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438400" y="2088759"/>
            <a:ext cx="1600200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Plant Site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029200" y="2122401"/>
            <a:ext cx="2057400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Plant Design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956176" y="2131367"/>
            <a:ext cx="3097306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Material Handling</a:t>
            </a: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3048000" y="2819399"/>
            <a:ext cx="1981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5943600" y="2666999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>
            <a:off x="6858001" y="3041283"/>
            <a:ext cx="1676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4724400" y="4861134"/>
            <a:ext cx="2438400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err="1"/>
              <a:t>Integrasi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7061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8" name="Object 6"/>
          <p:cNvGraphicFramePr>
            <a:graphicFrameLocks/>
          </p:cNvGraphicFramePr>
          <p:nvPr/>
        </p:nvGraphicFramePr>
        <p:xfrm>
          <a:off x="1905000" y="1905000"/>
          <a:ext cx="7200900" cy="698500"/>
        </p:xfrm>
        <a:graphic>
          <a:graphicData uri="http://schemas.openxmlformats.org/presentationml/2006/ole">
            <p:oleObj spid="_x0000_s4114" name="Equation" r:id="rId4" imgW="7200900" imgH="698500" progId="Equation.3">
              <p:embed/>
            </p:oleObj>
          </a:graphicData>
        </a:graphic>
      </p:graphicFrame>
      <p:graphicFrame>
        <p:nvGraphicFramePr>
          <p:cNvPr id="28679" name="Object 7"/>
          <p:cNvGraphicFramePr>
            <a:graphicFrameLocks/>
          </p:cNvGraphicFramePr>
          <p:nvPr/>
        </p:nvGraphicFramePr>
        <p:xfrm>
          <a:off x="1905001" y="2743200"/>
          <a:ext cx="7191375" cy="674688"/>
        </p:xfrm>
        <a:graphic>
          <a:graphicData uri="http://schemas.openxmlformats.org/presentationml/2006/ole">
            <p:oleObj spid="_x0000_s4115" name="Equation" r:id="rId5" imgW="7191375" imgH="674688" progId="Equation.3">
              <p:embed/>
            </p:oleObj>
          </a:graphicData>
        </a:graphic>
      </p:graphicFrame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57401" y="4029076"/>
            <a:ext cx="8105775" cy="2828925"/>
            <a:chOff x="227" y="2536"/>
            <a:chExt cx="5106" cy="1782"/>
          </a:xfrm>
        </p:grpSpPr>
        <p:pic>
          <p:nvPicPr>
            <p:cNvPr id="28680" name="Picture 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05" y="2600"/>
              <a:ext cx="2228" cy="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5178" y="4030"/>
              <a:ext cx="1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227" y="2536"/>
              <a:ext cx="1954" cy="1588"/>
              <a:chOff x="227" y="2536"/>
              <a:chExt cx="1954" cy="1588"/>
            </a:xfrm>
          </p:grpSpPr>
          <p:sp>
            <p:nvSpPr>
              <p:cNvPr id="28682" name="Rectangle 10"/>
              <p:cNvSpPr>
                <a:spLocks noChangeArrowheads="1"/>
              </p:cNvSpPr>
              <p:nvPr/>
            </p:nvSpPr>
            <p:spPr bwMode="auto">
              <a:xfrm>
                <a:off x="491" y="2585"/>
                <a:ext cx="1545" cy="1316"/>
              </a:xfrm>
              <a:prstGeom prst="rect">
                <a:avLst/>
              </a:prstGeom>
              <a:solidFill>
                <a:srgbClr val="FCFEB9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683" name="Rectangle 11"/>
              <p:cNvSpPr>
                <a:spLocks noChangeArrowheads="1"/>
              </p:cNvSpPr>
              <p:nvPr/>
            </p:nvSpPr>
            <p:spPr bwMode="auto">
              <a:xfrm>
                <a:off x="1990" y="3932"/>
                <a:ext cx="19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>
                    <a:solidFill>
                      <a:srgbClr val="000000"/>
                    </a:solidFill>
                    <a:latin typeface="Arial" charset="0"/>
                  </a:rPr>
                  <a:t>X</a:t>
                </a:r>
              </a:p>
            </p:txBody>
          </p:sp>
          <p:sp>
            <p:nvSpPr>
              <p:cNvPr id="28684" name="Rectangle 12"/>
              <p:cNvSpPr>
                <a:spLocks noChangeArrowheads="1"/>
              </p:cNvSpPr>
              <p:nvPr/>
            </p:nvSpPr>
            <p:spPr bwMode="auto">
              <a:xfrm>
                <a:off x="227" y="2536"/>
                <a:ext cx="19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>
                    <a:solidFill>
                      <a:srgbClr val="000000"/>
                    </a:solidFill>
                    <a:latin typeface="Arial" charset="0"/>
                  </a:rPr>
                  <a:t>Y</a:t>
                </a:r>
              </a:p>
            </p:txBody>
          </p:sp>
          <p:sp>
            <p:nvSpPr>
              <p:cNvPr id="28685" name="Rectangle 13"/>
              <p:cNvSpPr>
                <a:spLocks noChangeArrowheads="1"/>
              </p:cNvSpPr>
              <p:nvPr/>
            </p:nvSpPr>
            <p:spPr bwMode="auto">
              <a:xfrm>
                <a:off x="565" y="3522"/>
                <a:ext cx="19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 b="1">
                    <a:solidFill>
                      <a:srgbClr val="000000"/>
                    </a:solidFill>
                    <a:latin typeface="Arial" charset="0"/>
                  </a:rPr>
                  <a:t>A</a:t>
                </a:r>
              </a:p>
            </p:txBody>
          </p:sp>
          <p:sp>
            <p:nvSpPr>
              <p:cNvPr id="28686" name="Rectangle 14"/>
              <p:cNvSpPr>
                <a:spLocks noChangeArrowheads="1"/>
              </p:cNvSpPr>
              <p:nvPr/>
            </p:nvSpPr>
            <p:spPr bwMode="auto">
              <a:xfrm>
                <a:off x="479" y="3659"/>
                <a:ext cx="52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200">
                    <a:solidFill>
                      <a:srgbClr val="000000"/>
                    </a:solidFill>
                    <a:latin typeface="Arial" charset="0"/>
                  </a:rPr>
                  <a:t>(100,200)</a:t>
                </a:r>
              </a:p>
            </p:txBody>
          </p:sp>
          <p:sp>
            <p:nvSpPr>
              <p:cNvPr id="28687" name="Rectangle 15"/>
              <p:cNvSpPr>
                <a:spLocks noChangeArrowheads="1"/>
              </p:cNvSpPr>
              <p:nvPr/>
            </p:nvSpPr>
            <p:spPr bwMode="auto">
              <a:xfrm>
                <a:off x="767" y="3119"/>
                <a:ext cx="19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 b="1">
                    <a:solidFill>
                      <a:srgbClr val="000000"/>
                    </a:solidFill>
                    <a:latin typeface="Arial" charset="0"/>
                  </a:rPr>
                  <a:t>D</a:t>
                </a:r>
              </a:p>
            </p:txBody>
          </p:sp>
          <p:sp>
            <p:nvSpPr>
              <p:cNvPr id="28688" name="Rectangle 16"/>
              <p:cNvSpPr>
                <a:spLocks noChangeArrowheads="1"/>
              </p:cNvSpPr>
              <p:nvPr/>
            </p:nvSpPr>
            <p:spPr bwMode="auto">
              <a:xfrm>
                <a:off x="644" y="3242"/>
                <a:ext cx="52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200">
                    <a:solidFill>
                      <a:srgbClr val="000000"/>
                    </a:solidFill>
                    <a:latin typeface="Arial" charset="0"/>
                  </a:rPr>
                  <a:t>(250,580)</a:t>
                </a:r>
              </a:p>
            </p:txBody>
          </p:sp>
          <p:sp>
            <p:nvSpPr>
              <p:cNvPr id="28689" name="Rectangle 17"/>
              <p:cNvSpPr>
                <a:spLocks noChangeArrowheads="1"/>
              </p:cNvSpPr>
              <p:nvPr/>
            </p:nvSpPr>
            <p:spPr bwMode="auto">
              <a:xfrm>
                <a:off x="1551" y="2723"/>
                <a:ext cx="20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 b="1">
                    <a:solidFill>
                      <a:srgbClr val="000000"/>
                    </a:solidFill>
                    <a:latin typeface="Arial" charset="0"/>
                  </a:rPr>
                  <a:t>Q</a:t>
                </a:r>
              </a:p>
            </p:txBody>
          </p:sp>
          <p:sp>
            <p:nvSpPr>
              <p:cNvPr id="28690" name="Rectangle 18"/>
              <p:cNvSpPr>
                <a:spLocks noChangeArrowheads="1"/>
              </p:cNvSpPr>
              <p:nvPr/>
            </p:nvSpPr>
            <p:spPr bwMode="auto">
              <a:xfrm>
                <a:off x="1464" y="2860"/>
                <a:ext cx="52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200">
                    <a:solidFill>
                      <a:srgbClr val="000000"/>
                    </a:solidFill>
                    <a:latin typeface="Arial" charset="0"/>
                  </a:rPr>
                  <a:t>(790,900)</a:t>
                </a:r>
              </a:p>
            </p:txBody>
          </p:sp>
          <p:sp>
            <p:nvSpPr>
              <p:cNvPr id="28691" name="Rectangle 19"/>
              <p:cNvSpPr>
                <a:spLocks noChangeArrowheads="1"/>
              </p:cNvSpPr>
              <p:nvPr/>
            </p:nvSpPr>
            <p:spPr bwMode="auto">
              <a:xfrm>
                <a:off x="299" y="3911"/>
                <a:ext cx="31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200">
                    <a:solidFill>
                      <a:srgbClr val="000000"/>
                    </a:solidFill>
                    <a:latin typeface="Arial" charset="0"/>
                  </a:rPr>
                  <a:t>(0,0)</a:t>
                </a:r>
              </a:p>
            </p:txBody>
          </p:sp>
        </p:grp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3810000" y="4191000"/>
            <a:ext cx="2743200" cy="990600"/>
            <a:chOff x="1440" y="2640"/>
            <a:chExt cx="1728" cy="624"/>
          </a:xfrm>
        </p:grpSpPr>
        <p:sp>
          <p:nvSpPr>
            <p:cNvPr id="28697" name="Text Box 25"/>
            <p:cNvSpPr txBox="1">
              <a:spLocks noChangeArrowheads="1"/>
            </p:cNvSpPr>
            <p:nvPr/>
          </p:nvSpPr>
          <p:spPr bwMode="auto">
            <a:xfrm>
              <a:off x="1440" y="2976"/>
              <a:ext cx="240" cy="23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Z</a:t>
              </a:r>
            </a:p>
          </p:txBody>
        </p:sp>
        <p:sp>
          <p:nvSpPr>
            <p:cNvPr id="28698" name="Text Box 26"/>
            <p:cNvSpPr txBox="1">
              <a:spLocks noChangeArrowheads="1"/>
            </p:cNvSpPr>
            <p:nvPr/>
          </p:nvSpPr>
          <p:spPr bwMode="auto">
            <a:xfrm>
              <a:off x="2256" y="2640"/>
              <a:ext cx="912" cy="4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 err="1">
                  <a:solidFill>
                    <a:schemeClr val="bg1"/>
                  </a:solidFill>
                </a:rPr>
                <a:t>Lokasi</a:t>
              </a:r>
              <a:r>
                <a:rPr lang="en-US" dirty="0">
                  <a:solidFill>
                    <a:schemeClr val="bg1"/>
                  </a:solidFill>
                </a:rPr>
                <a:t> Z (443,627)</a:t>
              </a:r>
            </a:p>
          </p:txBody>
        </p:sp>
        <p:sp>
          <p:nvSpPr>
            <p:cNvPr id="28700" name="AutoShape 28"/>
            <p:cNvSpPr>
              <a:spLocks noChangeArrowheads="1"/>
            </p:cNvSpPr>
            <p:nvPr/>
          </p:nvSpPr>
          <p:spPr bwMode="auto">
            <a:xfrm>
              <a:off x="1728" y="3072"/>
              <a:ext cx="480" cy="192"/>
            </a:xfrm>
            <a:prstGeom prst="leftArrow">
              <a:avLst>
                <a:gd name="adj1" fmla="val 50000"/>
                <a:gd name="adj2" fmla="val 625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049583652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0" y="2133600"/>
            <a:ext cx="10363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Kristen ITC" pitchFamily="66" charset="0"/>
              </a:rPr>
              <a:t>Thanks and Have a Great Day!</a:t>
            </a:r>
            <a:br>
              <a:rPr lang="en-US" dirty="0" smtClean="0">
                <a:latin typeface="Kristen ITC" pitchFamily="66" charset="0"/>
              </a:rPr>
            </a:br>
            <a:r>
              <a:rPr lang="en-US" sz="6700" dirty="0" smtClean="0">
                <a:latin typeface="Kristen ITC" pitchFamily="66" charset="0"/>
                <a:sym typeface="Wingdings" pitchFamily="2" charset="2"/>
              </a:rPr>
              <a:t></a:t>
            </a:r>
            <a:endParaRPr lang="en-US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28148" y="624110"/>
            <a:ext cx="8911687" cy="1280890"/>
          </a:xfrm>
        </p:spPr>
        <p:txBody>
          <a:bodyPr/>
          <a:lstStyle/>
          <a:p>
            <a:r>
              <a:rPr lang="en-US" b="1" dirty="0"/>
              <a:t>Plant/Factory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913965" y="1501589"/>
            <a:ext cx="8229600" cy="2277035"/>
          </a:xfrm>
        </p:spPr>
        <p:txBody>
          <a:bodyPr>
            <a:normAutofit/>
          </a:bodyPr>
          <a:lstStyle/>
          <a:p>
            <a:pPr marL="282575" indent="-282575" algn="just">
              <a:buNone/>
            </a:pPr>
            <a:r>
              <a:rPr lang="id-ID" sz="2400" dirty="0" smtClean="0"/>
              <a:t>1.</a:t>
            </a:r>
            <a:r>
              <a:rPr lang="en-US" sz="2400" dirty="0" err="1" smtClean="0"/>
              <a:t>Tempat</a:t>
            </a:r>
            <a:r>
              <a:rPr lang="en-US" sz="2400" dirty="0" smtClean="0"/>
              <a:t> </a:t>
            </a:r>
            <a:r>
              <a:rPr lang="en-US" sz="2400" dirty="0" err="1"/>
              <a:t>dimana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daya</a:t>
            </a:r>
            <a:r>
              <a:rPr lang="en-US" sz="2400" dirty="0"/>
              <a:t> (man, machine, material, money, information, etc) </a:t>
            </a:r>
            <a:r>
              <a:rPr lang="en-US" sz="2400" dirty="0" err="1" smtClean="0"/>
              <a:t>dikelola</a:t>
            </a:r>
            <a:r>
              <a:rPr lang="en-US" sz="2400" dirty="0" smtClean="0"/>
              <a:t> </a:t>
            </a:r>
            <a:r>
              <a:rPr lang="en-US" sz="2400" dirty="0" err="1"/>
              <a:t>bersama-sama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produksi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menghasilkan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/</a:t>
            </a:r>
            <a:r>
              <a:rPr lang="en-US" sz="2400" dirty="0" err="1"/>
              <a:t>jasa</a:t>
            </a:r>
            <a:endParaRPr lang="en-US" sz="2400" dirty="0"/>
          </a:p>
          <a:p>
            <a:pPr marL="120650" indent="-66675" algn="just">
              <a:buNone/>
            </a:pPr>
            <a:r>
              <a:rPr lang="id-ID" sz="2400" dirty="0" smtClean="0"/>
              <a:t>2.</a:t>
            </a:r>
            <a:r>
              <a:rPr lang="en-US" sz="2400" dirty="0" smtClean="0"/>
              <a:t>Plant/factory </a:t>
            </a:r>
            <a:r>
              <a:rPr lang="en-US" sz="2400" dirty="0"/>
              <a:t>= </a:t>
            </a:r>
            <a:r>
              <a:rPr lang="en-US" sz="2400" dirty="0" err="1"/>
              <a:t>Industri</a:t>
            </a:r>
            <a:endParaRPr lang="en-US" sz="24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35724" y="3778624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smtClean="0"/>
              <a:t>Klasifikasi Industri</a:t>
            </a:r>
            <a:endParaRPr lang="en-US" b="1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028148" y="4419069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3" charset="2"/>
              <a:buNone/>
            </a:pPr>
            <a:r>
              <a:rPr lang="id-ID" sz="2400" dirty="0" smtClean="0"/>
              <a:t>1. </a:t>
            </a:r>
            <a:r>
              <a:rPr lang="en-US" sz="2400" dirty="0" err="1" smtClean="0"/>
              <a:t>Penghasil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baku</a:t>
            </a:r>
            <a:r>
              <a:rPr lang="en-US" sz="2400" dirty="0" smtClean="0"/>
              <a:t> (</a:t>
            </a:r>
            <a:r>
              <a:rPr lang="en-US" sz="2400" dirty="0" err="1" smtClean="0"/>
              <a:t>i</a:t>
            </a:r>
            <a:r>
              <a:rPr lang="en-US" sz="2400" dirty="0" smtClean="0"/>
              <a:t>. </a:t>
            </a:r>
            <a:r>
              <a:rPr lang="en-US" sz="2400" dirty="0" err="1" smtClean="0"/>
              <a:t>perminy</a:t>
            </a:r>
            <a:r>
              <a:rPr lang="id-ID" sz="2400" dirty="0" smtClean="0"/>
              <a:t>ak</a:t>
            </a:r>
            <a:r>
              <a:rPr lang="en-US" sz="2400" dirty="0" smtClean="0"/>
              <a:t>an, </a:t>
            </a:r>
            <a:r>
              <a:rPr lang="en-US" sz="2400" dirty="0" err="1" smtClean="0"/>
              <a:t>i</a:t>
            </a:r>
            <a:r>
              <a:rPr lang="en-US" sz="2400" dirty="0" smtClean="0"/>
              <a:t>. </a:t>
            </a:r>
            <a:r>
              <a:rPr lang="en-US" sz="2400" dirty="0" err="1" smtClean="0"/>
              <a:t>bijih</a:t>
            </a:r>
            <a:r>
              <a:rPr lang="en-US" sz="2400" dirty="0" smtClean="0"/>
              <a:t> </a:t>
            </a:r>
            <a:r>
              <a:rPr lang="en-US" sz="2400" dirty="0" err="1" smtClean="0"/>
              <a:t>besi</a:t>
            </a:r>
            <a:r>
              <a:rPr lang="en-US" sz="2400" dirty="0" smtClean="0"/>
              <a:t>)</a:t>
            </a:r>
          </a:p>
          <a:p>
            <a:pPr>
              <a:buFont typeface="Wingdings 3" charset="2"/>
              <a:buNone/>
            </a:pPr>
            <a:r>
              <a:rPr lang="id-ID" sz="2400" dirty="0" smtClean="0"/>
              <a:t>2. </a:t>
            </a:r>
            <a:r>
              <a:rPr lang="en-US" sz="2400" dirty="0" err="1" smtClean="0"/>
              <a:t>Manufaktur</a:t>
            </a:r>
            <a:r>
              <a:rPr lang="en-US" sz="2400" dirty="0" smtClean="0"/>
              <a:t> (</a:t>
            </a:r>
            <a:r>
              <a:rPr lang="en-US" sz="2400" dirty="0" err="1" smtClean="0"/>
              <a:t>i</a:t>
            </a:r>
            <a:r>
              <a:rPr lang="en-US" sz="2400" dirty="0" smtClean="0"/>
              <a:t>. </a:t>
            </a:r>
            <a:r>
              <a:rPr lang="en-US" sz="2400" dirty="0" err="1" smtClean="0"/>
              <a:t>permesinan</a:t>
            </a:r>
            <a:r>
              <a:rPr lang="en-US" sz="2400" dirty="0" smtClean="0"/>
              <a:t>, </a:t>
            </a:r>
            <a:r>
              <a:rPr lang="en-US" sz="2400" dirty="0" err="1" smtClean="0"/>
              <a:t>i</a:t>
            </a:r>
            <a:r>
              <a:rPr lang="en-US" sz="2400" dirty="0" smtClean="0"/>
              <a:t>. </a:t>
            </a:r>
            <a:r>
              <a:rPr lang="en-US" sz="2400" dirty="0" err="1" smtClean="0"/>
              <a:t>mobil</a:t>
            </a:r>
            <a:r>
              <a:rPr lang="en-US" sz="2400" dirty="0" smtClean="0"/>
              <a:t>)</a:t>
            </a:r>
          </a:p>
          <a:p>
            <a:pPr>
              <a:buFont typeface="Wingdings 3" charset="2"/>
              <a:buNone/>
            </a:pPr>
            <a:r>
              <a:rPr lang="id-ID" sz="2400" dirty="0" smtClean="0"/>
              <a:t>3. </a:t>
            </a:r>
            <a:r>
              <a:rPr lang="en-US" sz="2400" dirty="0" err="1" smtClean="0"/>
              <a:t>Penyalur</a:t>
            </a:r>
            <a:r>
              <a:rPr lang="en-US" sz="2400" dirty="0" smtClean="0"/>
              <a:t> (</a:t>
            </a:r>
            <a:r>
              <a:rPr lang="en-US" sz="2400" dirty="0" err="1" smtClean="0"/>
              <a:t>transportasi</a:t>
            </a:r>
            <a:r>
              <a:rPr lang="en-US" sz="2400" dirty="0" smtClean="0"/>
              <a:t>)</a:t>
            </a:r>
          </a:p>
          <a:p>
            <a:pPr>
              <a:buFont typeface="Wingdings 3" charset="2"/>
              <a:buNone/>
            </a:pPr>
            <a:r>
              <a:rPr lang="id-ID" sz="2400" dirty="0" smtClean="0"/>
              <a:t>4. </a:t>
            </a:r>
            <a:r>
              <a:rPr lang="en-US" sz="2400" dirty="0" err="1" smtClean="0"/>
              <a:t>Pelayanan</a:t>
            </a:r>
            <a:r>
              <a:rPr lang="en-US" sz="2400" dirty="0" smtClean="0"/>
              <a:t>/</a:t>
            </a:r>
            <a:r>
              <a:rPr lang="en-US" sz="2400" dirty="0" err="1" smtClean="0"/>
              <a:t>Jasa</a:t>
            </a:r>
            <a:r>
              <a:rPr lang="en-US" sz="2400" dirty="0" smtClean="0"/>
              <a:t> (bank, </a:t>
            </a:r>
            <a:r>
              <a:rPr lang="en-US" sz="2400" dirty="0" err="1" smtClean="0"/>
              <a:t>asuransi</a:t>
            </a:r>
            <a:r>
              <a:rPr lang="en-US" sz="2400" dirty="0" smtClean="0"/>
              <a:t>, </a:t>
            </a:r>
            <a:r>
              <a:rPr lang="en-US" sz="2400" dirty="0" err="1" smtClean="0"/>
              <a:t>rumah</a:t>
            </a:r>
            <a:r>
              <a:rPr lang="en-US" sz="2400" dirty="0" smtClean="0"/>
              <a:t> </a:t>
            </a:r>
            <a:r>
              <a:rPr lang="en-US" sz="2400" dirty="0" err="1" smtClean="0"/>
              <a:t>sakit</a:t>
            </a:r>
            <a:r>
              <a:rPr lang="en-US" sz="2400" dirty="0" smtClean="0"/>
              <a:t>)</a:t>
            </a:r>
          </a:p>
          <a:p>
            <a:pPr>
              <a:buFont typeface="Wingdings" pitchFamily="2" charset="2"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49406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Macam</a:t>
            </a:r>
            <a:r>
              <a:rPr lang="en-US" b="1" dirty="0"/>
              <a:t> Proses </a:t>
            </a:r>
            <a:r>
              <a:rPr lang="en-US" b="1" dirty="0" err="1"/>
              <a:t>Manufaktur</a:t>
            </a:r>
            <a:endParaRPr lang="en-US" b="1" dirty="0"/>
          </a:p>
        </p:txBody>
      </p:sp>
      <p:sp>
        <p:nvSpPr>
          <p:cNvPr id="2" name="Flowchart: Magnetic Disk 1"/>
          <p:cNvSpPr/>
          <p:nvPr/>
        </p:nvSpPr>
        <p:spPr>
          <a:xfrm>
            <a:off x="1734671" y="2057400"/>
            <a:ext cx="2501153" cy="121023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Continuous Process Industry</a:t>
            </a:r>
            <a:endParaRPr lang="id-ID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4935071" y="2057399"/>
            <a:ext cx="2501153" cy="121023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Repetitive- process industry</a:t>
            </a:r>
            <a:endParaRPr lang="id-ID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7960659" y="2057398"/>
            <a:ext cx="2501153" cy="121023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Intermittent- process industry</a:t>
            </a:r>
            <a:endParaRPr lang="id-ID" dirty="0"/>
          </a:p>
        </p:txBody>
      </p:sp>
      <p:sp>
        <p:nvSpPr>
          <p:cNvPr id="3" name="Rectangle 2"/>
          <p:cNvSpPr/>
          <p:nvPr/>
        </p:nvSpPr>
        <p:spPr>
          <a:xfrm>
            <a:off x="1893793" y="3599786"/>
            <a:ext cx="17346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(24 jam </a:t>
            </a:r>
            <a:r>
              <a:rPr lang="en-US" dirty="0" err="1"/>
              <a:t>terus</a:t>
            </a:r>
            <a:r>
              <a:rPr lang="en-US" dirty="0"/>
              <a:t> </a:t>
            </a:r>
            <a:r>
              <a:rPr lang="en-US" dirty="0" err="1"/>
              <a:t>menerus</a:t>
            </a:r>
            <a:r>
              <a:rPr lang="en-US" dirty="0" smtClean="0"/>
              <a:t>) 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4935071" y="3602951"/>
            <a:ext cx="244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(proses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berulang</a:t>
            </a:r>
            <a:r>
              <a:rPr lang="en-US" dirty="0"/>
              <a:t> </a:t>
            </a:r>
            <a:r>
              <a:rPr lang="en-US" dirty="0" err="1" smtClean="0"/>
              <a:t>kembali</a:t>
            </a:r>
            <a:r>
              <a:rPr lang="en-US" dirty="0" smtClean="0"/>
              <a:t>)</a:t>
            </a:r>
            <a:endParaRPr lang="id-ID" dirty="0"/>
          </a:p>
        </p:txBody>
      </p:sp>
      <p:sp>
        <p:nvSpPr>
          <p:cNvPr id="7" name="Rectangle 6"/>
          <p:cNvSpPr/>
          <p:nvPr/>
        </p:nvSpPr>
        <p:spPr>
          <a:xfrm>
            <a:off x="7834508" y="3599786"/>
            <a:ext cx="2850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(</a:t>
            </a:r>
            <a:r>
              <a:rPr lang="en-US" dirty="0" err="1" smtClean="0"/>
              <a:t>berlangsung</a:t>
            </a:r>
            <a:r>
              <a:rPr lang="en-US" dirty="0" smtClean="0"/>
              <a:t> </a:t>
            </a:r>
            <a:r>
              <a:rPr lang="en-US" dirty="0" err="1"/>
              <a:t>terputus-putus</a:t>
            </a:r>
            <a:r>
              <a:rPr lang="en-US" dirty="0"/>
              <a:t>,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smtClean="0"/>
              <a:t>order)</a:t>
            </a:r>
            <a:endParaRPr lang="id-ID" dirty="0"/>
          </a:p>
        </p:txBody>
      </p:sp>
      <p:sp>
        <p:nvSpPr>
          <p:cNvPr id="8" name="Rectangle 7"/>
          <p:cNvSpPr/>
          <p:nvPr/>
        </p:nvSpPr>
        <p:spPr>
          <a:xfrm>
            <a:off x="1277388" y="4859550"/>
            <a:ext cx="2967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/>
              <a:t>TLF </a:t>
            </a:r>
            <a:r>
              <a:rPr lang="en-US" dirty="0" err="1"/>
              <a:t>berdasar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teknis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629772" y="4859550"/>
            <a:ext cx="3111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TLF </a:t>
            </a:r>
            <a:r>
              <a:rPr lang="en-US" dirty="0" err="1"/>
              <a:t>berdasar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 </a:t>
            </a:r>
            <a:r>
              <a:rPr lang="en-US" dirty="0" err="1"/>
              <a:t>produk</a:t>
            </a:r>
            <a:endParaRPr lang="id-ID" dirty="0"/>
          </a:p>
        </p:txBody>
      </p:sp>
      <p:sp>
        <p:nvSpPr>
          <p:cNvPr id="12" name="Rectangle 11"/>
          <p:cNvSpPr/>
          <p:nvPr/>
        </p:nvSpPr>
        <p:spPr>
          <a:xfrm>
            <a:off x="7960659" y="4859549"/>
            <a:ext cx="3026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TLF </a:t>
            </a:r>
            <a:r>
              <a:rPr lang="en-US" dirty="0" err="1"/>
              <a:t>berdasar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 proses</a:t>
            </a:r>
            <a:endParaRPr lang="id-ID" dirty="0"/>
          </a:p>
        </p:txBody>
      </p:sp>
      <p:cxnSp>
        <p:nvCxnSpPr>
          <p:cNvPr id="15" name="Straight Arrow Connector 14"/>
          <p:cNvCxnSpPr>
            <a:stCxn id="3" idx="2"/>
            <a:endCxn id="8" idx="0"/>
          </p:cNvCxnSpPr>
          <p:nvPr/>
        </p:nvCxnSpPr>
        <p:spPr>
          <a:xfrm>
            <a:off x="2761128" y="4246117"/>
            <a:ext cx="0" cy="613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203573" y="4246117"/>
            <a:ext cx="0" cy="613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9310312" y="4246116"/>
            <a:ext cx="0" cy="613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6993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93377" y="2433918"/>
            <a:ext cx="8915399" cy="2262781"/>
          </a:xfrm>
        </p:spPr>
        <p:txBody>
          <a:bodyPr/>
          <a:lstStyle/>
          <a:p>
            <a:r>
              <a:rPr lang="en-US" dirty="0" smtClean="0"/>
              <a:t>PLANT SITE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2661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839263"/>
            <a:ext cx="8911687" cy="1280890"/>
          </a:xfrm>
        </p:spPr>
        <p:txBody>
          <a:bodyPr>
            <a:normAutofit/>
          </a:bodyPr>
          <a:lstStyle/>
          <a:p>
            <a:r>
              <a:rPr lang="en-US" dirty="0" err="1"/>
              <a:t>Kondisi</a:t>
            </a:r>
            <a:r>
              <a:rPr lang="en-US" dirty="0"/>
              <a:t> yang </a:t>
            </a:r>
            <a:r>
              <a:rPr lang="en-US" dirty="0" err="1"/>
              <a:t>mendorong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667435"/>
            <a:ext cx="8229600" cy="1627094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1. </a:t>
            </a:r>
            <a:r>
              <a:rPr lang="en-US" dirty="0" smtClean="0"/>
              <a:t>Expansion </a:t>
            </a:r>
            <a:r>
              <a:rPr lang="en-US" dirty="0"/>
              <a:t>(</a:t>
            </a:r>
            <a:r>
              <a:rPr lang="en-US" dirty="0" err="1"/>
              <a:t>perluasan</a:t>
            </a:r>
            <a:r>
              <a:rPr lang="en-US" dirty="0"/>
              <a:t> </a:t>
            </a:r>
            <a:r>
              <a:rPr lang="en-US" dirty="0" err="1"/>
              <a:t>pabrik</a:t>
            </a:r>
            <a:r>
              <a:rPr lang="en-US" dirty="0"/>
              <a:t>)</a:t>
            </a:r>
          </a:p>
          <a:p>
            <a:pPr marL="228600" indent="-228600">
              <a:buNone/>
            </a:pPr>
            <a:r>
              <a:rPr lang="id-ID" dirty="0" smtClean="0"/>
              <a:t>2. </a:t>
            </a:r>
            <a:r>
              <a:rPr lang="en-US" dirty="0" smtClean="0"/>
              <a:t>Decentralization </a:t>
            </a:r>
            <a:r>
              <a:rPr lang="en-US" dirty="0"/>
              <a:t>(</a:t>
            </a:r>
            <a:r>
              <a:rPr lang="en-US" dirty="0" err="1"/>
              <a:t>pemecahan</a:t>
            </a:r>
            <a:r>
              <a:rPr lang="en-US" dirty="0"/>
              <a:t> </a:t>
            </a:r>
            <a:r>
              <a:rPr lang="en-US" dirty="0" err="1"/>
              <a:t>pabrik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sentral-sentral</a:t>
            </a:r>
            <a:r>
              <a:rPr lang="en-US" dirty="0"/>
              <a:t> unit </a:t>
            </a:r>
            <a:r>
              <a:rPr lang="en-US" dirty="0" err="1"/>
              <a:t>kerja</a:t>
            </a:r>
            <a:r>
              <a:rPr lang="en-US" dirty="0"/>
              <a:t>)</a:t>
            </a:r>
          </a:p>
          <a:p>
            <a:pPr>
              <a:buNone/>
            </a:pPr>
            <a:r>
              <a:rPr lang="id-ID" dirty="0" smtClean="0"/>
              <a:t>3. </a:t>
            </a:r>
            <a:r>
              <a:rPr lang="en-US" dirty="0" smtClean="0"/>
              <a:t>Economic </a:t>
            </a:r>
            <a:r>
              <a:rPr lang="en-US" dirty="0"/>
              <a:t>Factors (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pasar</a:t>
            </a:r>
            <a:r>
              <a:rPr lang="en-US" dirty="0"/>
              <a:t>,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)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81199" y="3622804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mtClean="0"/>
              <a:t>Lokasi </a:t>
            </a:r>
            <a:r>
              <a:rPr lang="id-ID" smtClean="0"/>
              <a:t>P</a:t>
            </a:r>
            <a:r>
              <a:rPr lang="en-US" smtClean="0"/>
              <a:t>abrik </a:t>
            </a:r>
            <a:r>
              <a:rPr lang="id-ID" smtClean="0"/>
              <a:t>I</a:t>
            </a:r>
            <a:r>
              <a:rPr lang="en-US" smtClean="0"/>
              <a:t>deal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92941" y="4653745"/>
            <a:ext cx="8229600" cy="350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>
              <a:buFont typeface="Wingdings 3" charset="2"/>
              <a:buNone/>
            </a:pPr>
            <a:r>
              <a:rPr lang="id-ID" sz="2000" dirty="0" smtClean="0"/>
              <a:t>   </a:t>
            </a:r>
            <a:r>
              <a:rPr lang="en-US" sz="2000" dirty="0" err="1" smtClean="0"/>
              <a:t>Lokasi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terletak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tempat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memberikan</a:t>
            </a:r>
            <a:r>
              <a:rPr lang="en-US" sz="2000" dirty="0" smtClean="0"/>
              <a:t> total </a:t>
            </a:r>
            <a:r>
              <a:rPr lang="en-US" sz="2000" dirty="0" err="1" smtClean="0"/>
              <a:t>biaya</a:t>
            </a:r>
            <a:r>
              <a:rPr lang="en-US" sz="2000" dirty="0" smtClean="0"/>
              <a:t> </a:t>
            </a:r>
            <a:r>
              <a:rPr lang="en-US" sz="2000" dirty="0" err="1" smtClean="0"/>
              <a:t>produksi</a:t>
            </a:r>
            <a:r>
              <a:rPr lang="en-US" sz="2000" dirty="0" smtClean="0"/>
              <a:t> </a:t>
            </a:r>
            <a:r>
              <a:rPr lang="en-US" sz="2000" dirty="0" err="1" smtClean="0"/>
              <a:t>rendah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keuntungan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maksimal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785336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5737" y="839263"/>
            <a:ext cx="4090263" cy="1280890"/>
          </a:xfrm>
        </p:spPr>
        <p:txBody>
          <a:bodyPr>
            <a:normAutofit/>
          </a:bodyPr>
          <a:lstStyle/>
          <a:p>
            <a:r>
              <a:rPr lang="en-US" dirty="0" err="1"/>
              <a:t>Faktor</a:t>
            </a:r>
            <a:r>
              <a:rPr lang="en-US" dirty="0"/>
              <a:t> yang </a:t>
            </a:r>
            <a:r>
              <a:rPr lang="en-US" dirty="0" err="1"/>
              <a:t>dipertimbangkan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9117" y="2362200"/>
            <a:ext cx="3155576" cy="324522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id-ID" dirty="0" smtClean="0"/>
              <a:t>1. </a:t>
            </a:r>
            <a:r>
              <a:rPr lang="en-US" dirty="0" smtClean="0"/>
              <a:t>Market </a:t>
            </a:r>
            <a:r>
              <a:rPr lang="en-US" dirty="0"/>
              <a:t>Location</a:t>
            </a:r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2. </a:t>
            </a:r>
            <a:r>
              <a:rPr lang="en-US" dirty="0" smtClean="0"/>
              <a:t>Raw </a:t>
            </a:r>
            <a:r>
              <a:rPr lang="en-US" dirty="0"/>
              <a:t>material </a:t>
            </a:r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3. </a:t>
            </a:r>
            <a:r>
              <a:rPr lang="en-US" dirty="0" smtClean="0"/>
              <a:t>Transportation</a:t>
            </a:r>
            <a:endParaRPr lang="en-US" dirty="0"/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4. </a:t>
            </a:r>
            <a:r>
              <a:rPr lang="en-US" dirty="0" smtClean="0"/>
              <a:t>Power</a:t>
            </a:r>
            <a:endParaRPr lang="en-US" dirty="0"/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5. </a:t>
            </a:r>
            <a:r>
              <a:rPr lang="en-US" dirty="0" smtClean="0"/>
              <a:t>Climate</a:t>
            </a:r>
            <a:endParaRPr lang="en-US" dirty="0"/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6. </a:t>
            </a:r>
            <a:r>
              <a:rPr lang="en-US" dirty="0" err="1" smtClean="0"/>
              <a:t>Buruh</a:t>
            </a:r>
            <a:endParaRPr lang="en-US" dirty="0"/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7. </a:t>
            </a:r>
            <a:r>
              <a:rPr lang="en-US" dirty="0" smtClean="0"/>
              <a:t>UU</a:t>
            </a:r>
            <a:endParaRPr lang="en-US" dirty="0"/>
          </a:p>
          <a:p>
            <a:pPr>
              <a:lnSpc>
                <a:spcPct val="90000"/>
              </a:lnSpc>
              <a:buNone/>
            </a:pPr>
            <a:r>
              <a:rPr lang="id-ID" dirty="0" smtClean="0"/>
              <a:t>8. </a:t>
            </a:r>
            <a:r>
              <a:rPr lang="en-US" dirty="0" err="1" smtClean="0"/>
              <a:t>Limbah</a:t>
            </a:r>
            <a:r>
              <a:rPr lang="en-US" dirty="0"/>
              <a:t>, </a:t>
            </a:r>
            <a:r>
              <a:rPr lang="en-US" dirty="0" err="1"/>
              <a:t>dll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7382049" y="839263"/>
            <a:ext cx="379245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Pemilihan</a:t>
            </a:r>
            <a:r>
              <a:rPr lang="en-US" dirty="0" smtClean="0"/>
              <a:t> </a:t>
            </a:r>
            <a:r>
              <a:rPr lang="en-US" dirty="0" err="1" smtClean="0"/>
              <a:t>Lokasi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530352" y="2362200"/>
            <a:ext cx="3052483" cy="1524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Font typeface="Wingdings 3" charset="2"/>
              <a:buNone/>
            </a:pPr>
            <a:r>
              <a:rPr lang="id-ID" dirty="0" smtClean="0"/>
              <a:t>1. </a:t>
            </a:r>
            <a:r>
              <a:rPr lang="en-US" dirty="0" err="1" smtClean="0"/>
              <a:t>Lokasi</a:t>
            </a:r>
            <a:r>
              <a:rPr lang="en-US" dirty="0" smtClean="0"/>
              <a:t> di </a:t>
            </a:r>
            <a:r>
              <a:rPr lang="en-US" dirty="0" err="1" smtClean="0"/>
              <a:t>kota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endParaRPr lang="en-US" dirty="0" smtClean="0"/>
          </a:p>
          <a:p>
            <a:pPr marL="228600" indent="-228600">
              <a:buFont typeface="Wingdings 3" charset="2"/>
              <a:buNone/>
            </a:pPr>
            <a:r>
              <a:rPr lang="id-ID" dirty="0" smtClean="0"/>
              <a:t>2. </a:t>
            </a:r>
            <a:r>
              <a:rPr lang="en-US" dirty="0" err="1" smtClean="0"/>
              <a:t>Lokasi</a:t>
            </a:r>
            <a:r>
              <a:rPr lang="en-US" dirty="0" smtClean="0"/>
              <a:t> di </a:t>
            </a:r>
            <a:r>
              <a:rPr lang="en-US" dirty="0" err="1" smtClean="0"/>
              <a:t>pinggir</a:t>
            </a:r>
            <a:r>
              <a:rPr lang="en-US" dirty="0" smtClean="0"/>
              <a:t> </a:t>
            </a:r>
            <a:r>
              <a:rPr lang="en-US" dirty="0" err="1" smtClean="0"/>
              <a:t>kota</a:t>
            </a:r>
            <a:endParaRPr lang="en-US" dirty="0" smtClean="0"/>
          </a:p>
          <a:p>
            <a:pPr marL="228600" indent="-228600">
              <a:buFont typeface="Wingdings 3" charset="2"/>
              <a:buNone/>
            </a:pPr>
            <a:r>
              <a:rPr lang="id-ID" dirty="0" smtClean="0"/>
              <a:t>3. </a:t>
            </a:r>
            <a:r>
              <a:rPr lang="en-US" dirty="0" err="1" smtClean="0"/>
              <a:t>Lokasi</a:t>
            </a:r>
            <a:r>
              <a:rPr lang="en-US" dirty="0" smtClean="0"/>
              <a:t> </a:t>
            </a:r>
            <a:r>
              <a:rPr lang="en-US" dirty="0" err="1" smtClean="0"/>
              <a:t>jauh</a:t>
            </a:r>
            <a:r>
              <a:rPr lang="en-US" dirty="0" smtClean="0"/>
              <a:t> </a:t>
            </a:r>
            <a:r>
              <a:rPr lang="en-US" dirty="0" err="1" smtClean="0"/>
              <a:t>diluar</a:t>
            </a:r>
            <a:r>
              <a:rPr lang="en-US" dirty="0" smtClean="0"/>
              <a:t> </a:t>
            </a:r>
            <a:r>
              <a:rPr lang="en-US" dirty="0" err="1" smtClean="0"/>
              <a:t>kota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88889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040969"/>
            <a:ext cx="8911687" cy="1280890"/>
          </a:xfrm>
        </p:spPr>
        <p:txBody>
          <a:bodyPr>
            <a:normAutofit/>
          </a:bodyPr>
          <a:lstStyle/>
          <a:p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Penentuan</a:t>
            </a:r>
            <a:r>
              <a:rPr lang="en-US" dirty="0"/>
              <a:t> </a:t>
            </a:r>
            <a:r>
              <a:rPr lang="en-US" dirty="0" err="1"/>
              <a:t>Lokasi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2438400"/>
            <a:ext cx="8229600" cy="2066365"/>
          </a:xfrm>
        </p:spPr>
        <p:txBody>
          <a:bodyPr>
            <a:normAutofit fontScale="92500" lnSpcReduction="20000"/>
          </a:bodyPr>
          <a:lstStyle/>
          <a:p>
            <a:pPr>
              <a:buFont typeface="+mj-lt"/>
              <a:buAutoNum type="arabicPeriod"/>
            </a:pPr>
            <a:r>
              <a:rPr lang="en-US" sz="2400" dirty="0" smtClean="0"/>
              <a:t>Ranking </a:t>
            </a:r>
            <a:r>
              <a:rPr lang="en-US" sz="2400" dirty="0" smtClean="0"/>
              <a:t>Procedure</a:t>
            </a:r>
            <a:endParaRPr lang="id-ID" sz="2400" dirty="0" smtClean="0"/>
          </a:p>
          <a:p>
            <a:pPr>
              <a:buFont typeface="+mj-lt"/>
              <a:buAutoNum type="arabicPeriod"/>
            </a:pPr>
            <a:r>
              <a:rPr lang="id-ID" sz="2400" dirty="0" smtClean="0"/>
              <a:t>Analisis Break </a:t>
            </a:r>
            <a:r>
              <a:rPr lang="id-ID" sz="2400" dirty="0" smtClean="0"/>
              <a:t>Even</a:t>
            </a:r>
            <a:endParaRPr lang="id-ID" sz="2400" dirty="0" smtClean="0"/>
          </a:p>
          <a:p>
            <a:pPr>
              <a:buFont typeface="+mj-lt"/>
              <a:buAutoNum type="arabicPeriod"/>
            </a:pPr>
            <a:r>
              <a:rPr lang="id-ID" sz="2400" dirty="0" smtClean="0"/>
              <a:t>Metode Load Distance</a:t>
            </a:r>
            <a:endParaRPr lang="en-US" sz="2400" dirty="0"/>
          </a:p>
          <a:p>
            <a:pPr>
              <a:buFont typeface="+mj-lt"/>
              <a:buAutoNum type="arabicPeriod"/>
            </a:pPr>
            <a:r>
              <a:rPr lang="en-US" sz="2400" dirty="0" err="1" smtClean="0"/>
              <a:t>Analisa</a:t>
            </a:r>
            <a:r>
              <a:rPr lang="en-US" sz="2400" dirty="0" smtClean="0"/>
              <a:t> </a:t>
            </a:r>
            <a:r>
              <a:rPr lang="en-US" sz="2400" dirty="0" err="1"/>
              <a:t>Pusat</a:t>
            </a:r>
            <a:r>
              <a:rPr lang="en-US" sz="2400" dirty="0"/>
              <a:t> </a:t>
            </a:r>
            <a:r>
              <a:rPr lang="en-US" sz="2400" dirty="0" err="1"/>
              <a:t>Gravitasi</a:t>
            </a:r>
            <a:endParaRPr lang="en-US" sz="2400" dirty="0"/>
          </a:p>
          <a:p>
            <a:pPr>
              <a:buFont typeface="+mj-lt"/>
              <a:buAutoNum type="arabicPeriod"/>
            </a:pPr>
            <a:r>
              <a:rPr lang="en-US" sz="2400" dirty="0" err="1" smtClean="0"/>
              <a:t>Analisa</a:t>
            </a:r>
            <a:r>
              <a:rPr lang="en-US" sz="2400" dirty="0" smtClean="0"/>
              <a:t> </a:t>
            </a:r>
            <a:r>
              <a:rPr lang="en-US" sz="2400" dirty="0" err="1"/>
              <a:t>Transportasi</a:t>
            </a:r>
            <a:r>
              <a:rPr lang="en-US" sz="2400" dirty="0"/>
              <a:t> (M. </a:t>
            </a:r>
            <a:r>
              <a:rPr lang="en-US" sz="2400" dirty="0" err="1"/>
              <a:t>Heuristik</a:t>
            </a:r>
            <a:r>
              <a:rPr lang="en-US" sz="2400" dirty="0"/>
              <a:t>, NCR, </a:t>
            </a:r>
            <a:r>
              <a:rPr lang="en-US" sz="2400" dirty="0" smtClean="0"/>
              <a:t>VAM)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70524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60937"/>
          </a:xfrm>
        </p:spPr>
        <p:txBody>
          <a:bodyPr>
            <a:normAutofit fontScale="90000"/>
          </a:bodyPr>
          <a:lstStyle/>
          <a:p>
            <a:r>
              <a:rPr lang="en-US" dirty="0"/>
              <a:t>Ranking </a:t>
            </a:r>
            <a:r>
              <a:rPr lang="en-US" dirty="0" err="1"/>
              <a:t>Procedur</a:t>
            </a: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4465" y="1855266"/>
            <a:ext cx="4672200" cy="1281114"/>
          </a:xfrm>
        </p:spPr>
        <p:txBody>
          <a:bodyPr>
            <a:normAutofit/>
          </a:bodyPr>
          <a:lstStyle/>
          <a:p>
            <a:pPr marL="0" indent="0" eaLnBrk="0" hangingPunct="0">
              <a:buNone/>
            </a:pPr>
            <a:r>
              <a:rPr lang="id-ID" dirty="0" smtClean="0">
                <a:latin typeface="Arial" charset="0"/>
              </a:rPr>
              <a:t>Memberi </a:t>
            </a:r>
            <a:r>
              <a:rPr lang="en-US" dirty="0" err="1" smtClean="0">
                <a:latin typeface="Arial" charset="0"/>
              </a:rPr>
              <a:t>bobot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dari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masing-masing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faktor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>
                <a:latin typeface="Arial" charset="0"/>
              </a:rPr>
              <a:t>yang </a:t>
            </a:r>
            <a:r>
              <a:rPr lang="en-US" dirty="0" err="1">
                <a:latin typeface="Arial" charset="0"/>
              </a:rPr>
              <a:t>telah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diidentifikasikan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tersebut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berdasarkan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derajat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kepentingan</a:t>
            </a:r>
            <a:r>
              <a:rPr lang="en-US" dirty="0">
                <a:latin typeface="Arial" charset="0"/>
              </a:rPr>
              <a:t> (Weighted procedure)</a:t>
            </a:r>
          </a:p>
          <a:p>
            <a:endParaRPr lang="id-ID" sz="1600" dirty="0"/>
          </a:p>
        </p:txBody>
      </p:sp>
      <p:sp>
        <p:nvSpPr>
          <p:cNvPr id="4" name="Rectangle 3"/>
          <p:cNvSpPr/>
          <p:nvPr/>
        </p:nvSpPr>
        <p:spPr>
          <a:xfrm>
            <a:off x="952768" y="1813163"/>
            <a:ext cx="3619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dirty="0" smtClean="0">
                <a:latin typeface="Arial" charset="0"/>
              </a:rPr>
              <a:t>I</a:t>
            </a:r>
            <a:r>
              <a:rPr lang="en-US" dirty="0" err="1" smtClean="0">
                <a:latin typeface="Arial" charset="0"/>
              </a:rPr>
              <a:t>ndentifikasi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faktor</a:t>
            </a:r>
            <a:r>
              <a:rPr lang="en-US" dirty="0">
                <a:latin typeface="Arial" charset="0"/>
              </a:rPr>
              <a:t> yang </a:t>
            </a:r>
            <a:r>
              <a:rPr lang="en-US" dirty="0" err="1">
                <a:latin typeface="Arial" charset="0"/>
              </a:rPr>
              <a:t>relevan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memiliki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signifikansi</a:t>
            </a:r>
            <a:r>
              <a:rPr lang="en-US" dirty="0">
                <a:latin typeface="Arial" charset="0"/>
              </a:rPr>
              <a:t> yang </a:t>
            </a:r>
            <a:r>
              <a:rPr lang="en-US" dirty="0" err="1">
                <a:latin typeface="Arial" charset="0"/>
              </a:rPr>
              <a:t>berkaitan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dengan</a:t>
            </a:r>
            <a:r>
              <a:rPr lang="en-US" dirty="0">
                <a:latin typeface="Arial" charset="0"/>
              </a:rPr>
              <a:t> proses </a:t>
            </a:r>
            <a:r>
              <a:rPr lang="en-US" dirty="0" err="1">
                <a:latin typeface="Arial" charset="0"/>
              </a:rPr>
              <a:t>pemilihan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lokasi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industri</a:t>
            </a:r>
            <a:r>
              <a:rPr lang="id-ID" dirty="0">
                <a:latin typeface="Arial" charset="0"/>
              </a:rPr>
              <a:t>.</a:t>
            </a:r>
            <a:endParaRPr lang="en-US" dirty="0">
              <a:latin typeface="Arial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>
          <a:xfrm>
            <a:off x="442166" y="3814481"/>
            <a:ext cx="4519799" cy="254597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8" lvl="1" indent="-182563"/>
            <a:r>
              <a:rPr lang="en-US" b="1" dirty="0" err="1" smtClean="0"/>
              <a:t>Lokasi</a:t>
            </a:r>
            <a:r>
              <a:rPr lang="en-US" b="1" dirty="0" smtClean="0"/>
              <a:t> </a:t>
            </a:r>
            <a:r>
              <a:rPr lang="en-US" b="1" dirty="0" err="1" smtClean="0"/>
              <a:t>bahan</a:t>
            </a:r>
            <a:r>
              <a:rPr lang="en-US" b="1" dirty="0" smtClean="0"/>
              <a:t> </a:t>
            </a:r>
            <a:r>
              <a:rPr lang="en-US" b="1" dirty="0" err="1" smtClean="0"/>
              <a:t>baku</a:t>
            </a:r>
            <a:r>
              <a:rPr lang="id-ID" b="1" dirty="0" smtClean="0"/>
              <a:t>:</a:t>
            </a:r>
            <a:r>
              <a:rPr lang="en-US" b="1" dirty="0" smtClean="0"/>
              <a:t> </a:t>
            </a:r>
            <a:r>
              <a:rPr lang="en-US" b="1" dirty="0" err="1" smtClean="0"/>
              <a:t>bobot</a:t>
            </a:r>
            <a:r>
              <a:rPr lang="en-US" b="1" dirty="0" smtClean="0"/>
              <a:t> 20 % (X</a:t>
            </a:r>
            <a:r>
              <a:rPr lang="en-US" b="1" baseline="-25000" dirty="0" smtClean="0"/>
              <a:t>1</a:t>
            </a:r>
            <a:r>
              <a:rPr lang="en-US" b="1" dirty="0" smtClean="0"/>
              <a:t>)</a:t>
            </a:r>
          </a:p>
          <a:p>
            <a:pPr marL="350838" lvl="1" indent="-182563"/>
            <a:r>
              <a:rPr lang="en-US" b="1" dirty="0" err="1" smtClean="0"/>
              <a:t>Lokasi</a:t>
            </a:r>
            <a:r>
              <a:rPr lang="en-US" b="1" dirty="0" smtClean="0"/>
              <a:t> </a:t>
            </a:r>
            <a:r>
              <a:rPr lang="en-US" b="1" dirty="0" err="1" smtClean="0"/>
              <a:t>pemasaran</a:t>
            </a:r>
            <a:r>
              <a:rPr lang="en-US" b="1" dirty="0" smtClean="0"/>
              <a:t> </a:t>
            </a:r>
            <a:r>
              <a:rPr lang="id-ID" b="1" dirty="0" smtClean="0"/>
              <a:t>:</a:t>
            </a:r>
            <a:r>
              <a:rPr lang="en-US" b="1" dirty="0" err="1" smtClean="0"/>
              <a:t>bobot</a:t>
            </a:r>
            <a:r>
              <a:rPr lang="en-US" b="1" dirty="0" smtClean="0"/>
              <a:t> 40 % (X</a:t>
            </a:r>
            <a:r>
              <a:rPr lang="en-US" b="1" baseline="-25000" dirty="0" smtClean="0"/>
              <a:t>2</a:t>
            </a:r>
            <a:r>
              <a:rPr lang="en-US" b="1" dirty="0" smtClean="0"/>
              <a:t>)</a:t>
            </a:r>
          </a:p>
          <a:p>
            <a:pPr marL="350838" lvl="1" indent="-182563"/>
            <a:r>
              <a:rPr lang="en-US" b="1" dirty="0" err="1" smtClean="0"/>
              <a:t>Lokasi</a:t>
            </a:r>
            <a:r>
              <a:rPr lang="en-US" b="1" dirty="0" smtClean="0"/>
              <a:t> </a:t>
            </a:r>
            <a:r>
              <a:rPr lang="en-US" b="1" dirty="0" err="1" smtClean="0"/>
              <a:t>tenaga</a:t>
            </a:r>
            <a:r>
              <a:rPr lang="en-US" b="1" dirty="0" smtClean="0"/>
              <a:t> </a:t>
            </a:r>
            <a:r>
              <a:rPr lang="en-US" b="1" dirty="0" err="1" smtClean="0"/>
              <a:t>kerja</a:t>
            </a:r>
            <a:r>
              <a:rPr lang="en-US" b="1" dirty="0" smtClean="0"/>
              <a:t> </a:t>
            </a:r>
            <a:r>
              <a:rPr lang="id-ID" b="1" dirty="0" smtClean="0"/>
              <a:t>:</a:t>
            </a:r>
            <a:r>
              <a:rPr lang="en-US" b="1" dirty="0" smtClean="0"/>
              <a:t> </a:t>
            </a:r>
            <a:r>
              <a:rPr lang="en-US" b="1" dirty="0" err="1" smtClean="0"/>
              <a:t>bobot</a:t>
            </a:r>
            <a:r>
              <a:rPr lang="en-US" b="1" dirty="0" smtClean="0"/>
              <a:t>  10 % (X</a:t>
            </a:r>
            <a:r>
              <a:rPr lang="en-US" b="1" baseline="-25000" dirty="0" smtClean="0"/>
              <a:t>3</a:t>
            </a:r>
            <a:r>
              <a:rPr lang="en-US" b="1" dirty="0" smtClean="0"/>
              <a:t>)</a:t>
            </a:r>
          </a:p>
          <a:p>
            <a:pPr marL="350838" lvl="1" indent="-182563"/>
            <a:r>
              <a:rPr lang="en-US" b="1" dirty="0" err="1" smtClean="0"/>
              <a:t>Kondisi</a:t>
            </a:r>
            <a:r>
              <a:rPr lang="en-US" b="1" dirty="0" smtClean="0"/>
              <a:t> </a:t>
            </a:r>
            <a:r>
              <a:rPr lang="en-US" b="1" dirty="0" err="1" smtClean="0"/>
              <a:t>iklim</a:t>
            </a:r>
            <a:r>
              <a:rPr lang="en-US" b="1" dirty="0" smtClean="0"/>
              <a:t> </a:t>
            </a:r>
            <a:r>
              <a:rPr lang="id-ID" b="1" dirty="0" smtClean="0"/>
              <a:t>: bobot</a:t>
            </a:r>
            <a:r>
              <a:rPr lang="en-US" b="1" dirty="0" smtClean="0"/>
              <a:t> 10 % (X</a:t>
            </a:r>
            <a:r>
              <a:rPr lang="en-US" b="1" baseline="-25000" dirty="0" smtClean="0"/>
              <a:t>4</a:t>
            </a:r>
            <a:r>
              <a:rPr lang="en-US" b="1" dirty="0" smtClean="0"/>
              <a:t>)</a:t>
            </a:r>
          </a:p>
          <a:p>
            <a:pPr marL="350838" lvl="1" indent="-182563"/>
            <a:r>
              <a:rPr lang="en-US" b="1" dirty="0" smtClean="0"/>
              <a:t>UU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peraturan</a:t>
            </a:r>
            <a:r>
              <a:rPr lang="en-US" b="1" dirty="0" smtClean="0"/>
              <a:t> </a:t>
            </a:r>
            <a:r>
              <a:rPr lang="en-US" b="1" dirty="0" err="1" smtClean="0"/>
              <a:t>lainnya</a:t>
            </a:r>
            <a:r>
              <a:rPr lang="id-ID" b="1" dirty="0" smtClean="0"/>
              <a:t>: </a:t>
            </a:r>
            <a:r>
              <a:rPr lang="en-US" b="1" dirty="0" smtClean="0"/>
              <a:t>5 %(X</a:t>
            </a:r>
            <a:r>
              <a:rPr lang="en-US" b="1" baseline="-25000" dirty="0" smtClean="0"/>
              <a:t>5</a:t>
            </a:r>
            <a:r>
              <a:rPr lang="en-US" b="1" dirty="0" smtClean="0"/>
              <a:t>)</a:t>
            </a:r>
          </a:p>
          <a:p>
            <a:pPr marL="350838" lvl="1" indent="-182563"/>
            <a:r>
              <a:rPr lang="en-US" b="1" dirty="0" smtClean="0"/>
              <a:t>Factory utilities and Services</a:t>
            </a:r>
            <a:r>
              <a:rPr lang="id-ID" b="1" dirty="0" smtClean="0"/>
              <a:t>: </a:t>
            </a:r>
            <a:r>
              <a:rPr lang="en-US" b="1" dirty="0" smtClean="0"/>
              <a:t>20 % (X</a:t>
            </a:r>
            <a:r>
              <a:rPr lang="en-US" b="1" baseline="-25000" dirty="0" smtClean="0"/>
              <a:t>6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6664465" y="3109519"/>
            <a:ext cx="51823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Langkah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keempat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prosedur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adalah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mengalikan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bobot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masing-masing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faktor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tersebut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tiap-tiap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alternatif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(X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*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ij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7" name="Rectangle 6"/>
          <p:cNvSpPr/>
          <p:nvPr/>
        </p:nvSpPr>
        <p:spPr>
          <a:xfrm>
            <a:off x="6724042" y="4538662"/>
            <a:ext cx="4780570" cy="644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Menghitung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total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perkalian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bobot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724042" y="5437129"/>
            <a:ext cx="5221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Membuat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rekomendasi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maksimum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menunjukkan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hasil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pendekatan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kualitatif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10" name="Oval 9"/>
          <p:cNvSpPr/>
          <p:nvPr/>
        </p:nvSpPr>
        <p:spPr>
          <a:xfrm>
            <a:off x="468674" y="1810973"/>
            <a:ext cx="484094" cy="416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1</a:t>
            </a:r>
            <a:endParaRPr lang="id-ID" dirty="0"/>
          </a:p>
        </p:txBody>
      </p:sp>
      <p:sp>
        <p:nvSpPr>
          <p:cNvPr id="11" name="Oval 10"/>
          <p:cNvSpPr/>
          <p:nvPr/>
        </p:nvSpPr>
        <p:spPr>
          <a:xfrm>
            <a:off x="6179192" y="1830423"/>
            <a:ext cx="484094" cy="416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2</a:t>
            </a:r>
            <a:endParaRPr lang="id-ID" dirty="0"/>
          </a:p>
        </p:txBody>
      </p:sp>
      <p:sp>
        <p:nvSpPr>
          <p:cNvPr id="12" name="Oval 11"/>
          <p:cNvSpPr/>
          <p:nvPr/>
        </p:nvSpPr>
        <p:spPr>
          <a:xfrm>
            <a:off x="6179192" y="3191403"/>
            <a:ext cx="484094" cy="416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6239948" y="4506685"/>
            <a:ext cx="484094" cy="416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4</a:t>
            </a:r>
            <a:endParaRPr lang="id-ID" dirty="0"/>
          </a:p>
        </p:txBody>
      </p:sp>
      <p:sp>
        <p:nvSpPr>
          <p:cNvPr id="14" name="Oval 13"/>
          <p:cNvSpPr/>
          <p:nvPr/>
        </p:nvSpPr>
        <p:spPr>
          <a:xfrm>
            <a:off x="6273834" y="5457566"/>
            <a:ext cx="484094" cy="416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82092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632</TotalTime>
  <Words>965</Words>
  <Application>Microsoft Office PowerPoint</Application>
  <PresentationFormat>Custom</PresentationFormat>
  <Paragraphs>258</Paragraphs>
  <Slides>21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Wisp</vt:lpstr>
      <vt:lpstr>Equation</vt:lpstr>
      <vt:lpstr>Perancangan Tata Letak Fasilitas</vt:lpstr>
      <vt:lpstr>KONSEP UTAMA</vt:lpstr>
      <vt:lpstr>Plant/Factory</vt:lpstr>
      <vt:lpstr>Macam Proses Manufaktur</vt:lpstr>
      <vt:lpstr>PLANT SITE</vt:lpstr>
      <vt:lpstr>Kondisi yang mendorong</vt:lpstr>
      <vt:lpstr>Faktor yang dipertimbangkan</vt:lpstr>
      <vt:lpstr>Metode Penentuan Lokasi</vt:lpstr>
      <vt:lpstr>Ranking Procedur 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Contoh</vt:lpstr>
      <vt:lpstr>Slide 18</vt:lpstr>
      <vt:lpstr>TUGAS: 15 Menit</vt:lpstr>
      <vt:lpstr>Slide 20</vt:lpstr>
      <vt:lpstr>Thanks and Have a Great Day! 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Wahyu Kresna</dc:creator>
  <cp:lastModifiedBy>Sony Vaio</cp:lastModifiedBy>
  <cp:revision>48</cp:revision>
  <dcterms:created xsi:type="dcterms:W3CDTF">2013-09-23T13:02:28Z</dcterms:created>
  <dcterms:modified xsi:type="dcterms:W3CDTF">2013-09-25T07:43:47Z</dcterms:modified>
</cp:coreProperties>
</file>