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notesSlides/notesSlide12.xml" ContentType="application/vnd.openxmlformats-officedocument.presentationml.notesSlide+xml"/>
  <Default Extension="doc" ContentType="application/msword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xls" ContentType="application/vnd.ms-exce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702" r:id="rId2"/>
  </p:sldMasterIdLst>
  <p:notesMasterIdLst>
    <p:notesMasterId r:id="rId77"/>
  </p:notesMasterIdLst>
  <p:sldIdLst>
    <p:sldId id="256" r:id="rId3"/>
    <p:sldId id="311" r:id="rId4"/>
    <p:sldId id="312" r:id="rId5"/>
    <p:sldId id="313" r:id="rId6"/>
    <p:sldId id="314" r:id="rId7"/>
    <p:sldId id="315" r:id="rId8"/>
    <p:sldId id="316" r:id="rId9"/>
    <p:sldId id="317" r:id="rId10"/>
    <p:sldId id="318" r:id="rId11"/>
    <p:sldId id="281" r:id="rId12"/>
    <p:sldId id="283" r:id="rId13"/>
    <p:sldId id="284" r:id="rId14"/>
    <p:sldId id="321" r:id="rId15"/>
    <p:sldId id="285" r:id="rId16"/>
    <p:sldId id="286" r:id="rId17"/>
    <p:sldId id="287" r:id="rId18"/>
    <p:sldId id="288" r:id="rId19"/>
    <p:sldId id="322" r:id="rId20"/>
    <p:sldId id="289" r:id="rId21"/>
    <p:sldId id="290" r:id="rId22"/>
    <p:sldId id="291" r:id="rId23"/>
    <p:sldId id="292" r:id="rId24"/>
    <p:sldId id="293" r:id="rId25"/>
    <p:sldId id="294" r:id="rId26"/>
    <p:sldId id="325" r:id="rId27"/>
    <p:sldId id="295" r:id="rId28"/>
    <p:sldId id="296" r:id="rId29"/>
    <p:sldId id="324" r:id="rId30"/>
    <p:sldId id="297" r:id="rId31"/>
    <p:sldId id="298" r:id="rId32"/>
    <p:sldId id="299" r:id="rId33"/>
    <p:sldId id="300" r:id="rId34"/>
    <p:sldId id="301" r:id="rId35"/>
    <p:sldId id="302" r:id="rId36"/>
    <p:sldId id="303" r:id="rId37"/>
    <p:sldId id="323" r:id="rId38"/>
    <p:sldId id="304" r:id="rId39"/>
    <p:sldId id="328" r:id="rId40"/>
    <p:sldId id="305" r:id="rId41"/>
    <p:sldId id="306" r:id="rId42"/>
    <p:sldId id="307" r:id="rId43"/>
    <p:sldId id="308" r:id="rId44"/>
    <p:sldId id="309" r:id="rId45"/>
    <p:sldId id="326" r:id="rId46"/>
    <p:sldId id="327" r:id="rId47"/>
    <p:sldId id="310" r:id="rId48"/>
    <p:sldId id="257" r:id="rId49"/>
    <p:sldId id="258" r:id="rId50"/>
    <p:sldId id="259" r:id="rId51"/>
    <p:sldId id="260" r:id="rId52"/>
    <p:sldId id="261" r:id="rId53"/>
    <p:sldId id="262" r:id="rId54"/>
    <p:sldId id="276" r:id="rId55"/>
    <p:sldId id="277" r:id="rId56"/>
    <p:sldId id="329" r:id="rId57"/>
    <p:sldId id="330" r:id="rId58"/>
    <p:sldId id="331" r:id="rId59"/>
    <p:sldId id="332" r:id="rId60"/>
    <p:sldId id="274" r:id="rId61"/>
    <p:sldId id="275" r:id="rId62"/>
    <p:sldId id="338" r:id="rId63"/>
    <p:sldId id="269" r:id="rId64"/>
    <p:sldId id="267" r:id="rId65"/>
    <p:sldId id="271" r:id="rId66"/>
    <p:sldId id="272" r:id="rId67"/>
    <p:sldId id="278" r:id="rId68"/>
    <p:sldId id="279" r:id="rId69"/>
    <p:sldId id="333" r:id="rId70"/>
    <p:sldId id="334" r:id="rId71"/>
    <p:sldId id="335" r:id="rId72"/>
    <p:sldId id="336" r:id="rId73"/>
    <p:sldId id="319" r:id="rId74"/>
    <p:sldId id="320" r:id="rId75"/>
    <p:sldId id="337" r:id="rId7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02" y="-3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slide" Target="slides/slide74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viewProps" Target="viewProp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54.wmf"/><Relationship Id="rId1" Type="http://schemas.openxmlformats.org/officeDocument/2006/relationships/image" Target="../media/image53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7.wmf"/><Relationship Id="rId2" Type="http://schemas.openxmlformats.org/officeDocument/2006/relationships/image" Target="../media/image56.wmf"/><Relationship Id="rId1" Type="http://schemas.openxmlformats.org/officeDocument/2006/relationships/image" Target="../media/image55.wmf"/><Relationship Id="rId4" Type="http://schemas.openxmlformats.org/officeDocument/2006/relationships/image" Target="../media/image5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7" Type="http://schemas.openxmlformats.org/officeDocument/2006/relationships/image" Target="../media/image24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3" Type="http://schemas.openxmlformats.org/officeDocument/2006/relationships/image" Target="../media/image27.wmf"/><Relationship Id="rId7" Type="http://schemas.openxmlformats.org/officeDocument/2006/relationships/image" Target="../media/image31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6" Type="http://schemas.openxmlformats.org/officeDocument/2006/relationships/image" Target="../media/image30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Relationship Id="rId9" Type="http://schemas.openxmlformats.org/officeDocument/2006/relationships/image" Target="../media/image33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3" Type="http://schemas.openxmlformats.org/officeDocument/2006/relationships/image" Target="../media/image36.wmf"/><Relationship Id="rId7" Type="http://schemas.openxmlformats.org/officeDocument/2006/relationships/image" Target="../media/image40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Relationship Id="rId6" Type="http://schemas.openxmlformats.org/officeDocument/2006/relationships/image" Target="../media/image39.wmf"/><Relationship Id="rId11" Type="http://schemas.openxmlformats.org/officeDocument/2006/relationships/image" Target="../media/image44.wmf"/><Relationship Id="rId5" Type="http://schemas.openxmlformats.org/officeDocument/2006/relationships/image" Target="../media/image38.wmf"/><Relationship Id="rId10" Type="http://schemas.openxmlformats.org/officeDocument/2006/relationships/image" Target="../media/image43.wmf"/><Relationship Id="rId4" Type="http://schemas.openxmlformats.org/officeDocument/2006/relationships/image" Target="../media/image37.wmf"/><Relationship Id="rId9" Type="http://schemas.openxmlformats.org/officeDocument/2006/relationships/image" Target="../media/image42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7.wmf"/><Relationship Id="rId2" Type="http://schemas.openxmlformats.org/officeDocument/2006/relationships/image" Target="../media/image46.wmf"/><Relationship Id="rId1" Type="http://schemas.openxmlformats.org/officeDocument/2006/relationships/image" Target="../media/image45.wmf"/><Relationship Id="rId5" Type="http://schemas.openxmlformats.org/officeDocument/2006/relationships/image" Target="../media/image49.wmf"/><Relationship Id="rId4" Type="http://schemas.openxmlformats.org/officeDocument/2006/relationships/image" Target="../media/image48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52.emf"/><Relationship Id="rId1" Type="http://schemas.openxmlformats.org/officeDocument/2006/relationships/image" Target="../media/image5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37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3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3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3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23B7BF1-DFC0-4DD9-8F5A-98E8A5E1EE0C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DC42B7E-03A0-48C4-B24C-176CF401FF59}" type="slidenum">
              <a:rPr lang="en-US"/>
              <a:pPr/>
              <a:t>1</a:t>
            </a:fld>
            <a:endParaRPr lang="en-US"/>
          </a:p>
        </p:txBody>
      </p:sp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671AA9D-E87E-41B3-BDD0-B4B73CA541A3}" type="slidenum">
              <a:rPr lang="en-US"/>
              <a:pPr/>
              <a:t>52</a:t>
            </a:fld>
            <a:endParaRPr lang="en-US"/>
          </a:p>
        </p:txBody>
      </p:sp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16171A-3B11-464D-98C4-C36B4C6440B3}" type="slidenum">
              <a:rPr lang="en-US"/>
              <a:pPr/>
              <a:t>53</a:t>
            </a:fld>
            <a:endParaRPr lang="en-US"/>
          </a:p>
        </p:txBody>
      </p:sp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01F3C95-D46E-4528-856C-41EFF8934967}" type="slidenum">
              <a:rPr lang="en-US"/>
              <a:pPr/>
              <a:t>54</a:t>
            </a:fld>
            <a:endParaRPr lang="en-US"/>
          </a:p>
        </p:txBody>
      </p:sp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3B7BF1-DFC0-4DD9-8F5A-98E8A5E1EE0C}" type="slidenum">
              <a:rPr lang="en-US" smtClean="0"/>
              <a:pPr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3B7BF1-DFC0-4DD9-8F5A-98E8A5E1EE0C}" type="slidenum">
              <a:rPr lang="en-US" smtClean="0"/>
              <a:pPr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3B7BF1-DFC0-4DD9-8F5A-98E8A5E1EE0C}" type="slidenum">
              <a:rPr lang="en-US" smtClean="0"/>
              <a:pPr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3B7BF1-DFC0-4DD9-8F5A-98E8A5E1EE0C}" type="slidenum">
              <a:rPr lang="en-US" smtClean="0"/>
              <a:pPr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92B802A-D829-4103-9015-C0EC06ECFA42}" type="slidenum">
              <a:rPr lang="en-US"/>
              <a:pPr/>
              <a:t>59</a:t>
            </a:fld>
            <a:endParaRPr lang="en-US"/>
          </a:p>
        </p:txBody>
      </p:sp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0BBA767-6DFF-462F-BDAC-C76D732886ED}" type="slidenum">
              <a:rPr lang="en-US"/>
              <a:pPr/>
              <a:t>60</a:t>
            </a:fld>
            <a:endParaRPr lang="en-US"/>
          </a:p>
        </p:txBody>
      </p:sp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BA057F4-45A0-40D0-971A-29F96FF359AC}" type="slidenum">
              <a:rPr lang="en-US"/>
              <a:pPr/>
              <a:t>62</a:t>
            </a:fld>
            <a:endParaRPr lang="en-US"/>
          </a:p>
        </p:txBody>
      </p:sp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0F85C76-93AE-46CC-BE88-2C94FAC22329}" type="slidenum">
              <a:rPr lang="en-US"/>
              <a:pPr/>
              <a:t>2</a:t>
            </a:fld>
            <a:endParaRPr lang="en-US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4DF7E66-50BD-4C71-BBB9-B8DD78E7B4C9}" type="slidenum">
              <a:rPr lang="en-US"/>
              <a:pPr/>
              <a:t>63</a:t>
            </a:fld>
            <a:endParaRPr lang="en-US"/>
          </a:p>
        </p:txBody>
      </p:sp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6218726-3A1F-49C5-A5EB-DD2E1DE02434}" type="slidenum">
              <a:rPr lang="en-US"/>
              <a:pPr/>
              <a:t>64</a:t>
            </a:fld>
            <a:endParaRPr lang="en-US"/>
          </a:p>
        </p:txBody>
      </p:sp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DFDCA8E-7273-4267-9AC6-FD5E6084A767}" type="slidenum">
              <a:rPr lang="en-US"/>
              <a:pPr/>
              <a:t>65</a:t>
            </a:fld>
            <a:endParaRPr lang="en-US"/>
          </a:p>
        </p:txBody>
      </p:sp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3B7BF1-DFC0-4DD9-8F5A-98E8A5E1EE0C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3B7BF1-DFC0-4DD9-8F5A-98E8A5E1EE0C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899E2DA-3017-4793-BA96-DC2674B9D697}" type="slidenum">
              <a:rPr lang="en-US"/>
              <a:pPr/>
              <a:t>47</a:t>
            </a:fld>
            <a:endParaRPr lang="en-US"/>
          </a:p>
        </p:txBody>
      </p:sp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6C470D4-3C8A-4970-8CA6-3D88606B6805}" type="slidenum">
              <a:rPr lang="en-US"/>
              <a:pPr/>
              <a:t>48</a:t>
            </a:fld>
            <a:endParaRPr lang="en-US"/>
          </a:p>
        </p:txBody>
      </p:sp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0D97C1C-680B-43FE-B0C8-ADE186A7494D}" type="slidenum">
              <a:rPr lang="en-US"/>
              <a:pPr/>
              <a:t>49</a:t>
            </a:fld>
            <a:endParaRPr lang="en-US"/>
          </a:p>
        </p:txBody>
      </p:sp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AECF1C6-BBE6-4FF8-9BB7-AD5932EA39F4}" type="slidenum">
              <a:rPr lang="en-US"/>
              <a:pPr/>
              <a:t>50</a:t>
            </a:fld>
            <a:endParaRPr lang="en-US"/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9E8A63F-DC54-43D2-9400-0CD15566CE95}" type="slidenum">
              <a:rPr lang="en-US"/>
              <a:pPr/>
              <a:t>51</a:t>
            </a:fld>
            <a:endParaRPr lang="en-US"/>
          </a:p>
        </p:txBody>
      </p:sp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3F2973A-D083-4F3C-ABEB-6CB7045C6D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FAEA5-8603-464A-B522-BD6C373A7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1A1A5B0F-7D98-46DE-AFA3-7F03D881494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A61966B-8E93-4513-8533-C1383E4457B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mei allif, ST. M.Eng                                             Universitas Islam Indonesia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DC217E7-0DD7-4035-8DAA-F65BFE9DD7A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8BFDFDB-BC73-4DF7-9A99-75A1F82C10C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F944C76-852D-4ED7-B7E8-F797C89BD81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C87725D-8355-4A1D-B542-8E47C955CA2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2973A-D083-4F3C-ABEB-6CB7045C6D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7A131-1678-4165-94A1-A96A017D35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61142-E263-4B7C-BAB8-882F460FF2F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DF7A131-1678-4165-94A1-A96A017D358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661C4-DB51-4AD7-94F9-B9C9487200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B4BA1-D177-4FCB-8511-753AD0B8200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0C1BF-5A9D-4592-A0DC-81BB900E99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31C03-CE99-4CDE-8025-7BC791E278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C70FA-1F1B-4090-A0D3-25B0FE65FE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7A8E9-E172-42F2-B7BA-EFC734E0F7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5FAEA5-8603-464A-B522-BD6C373A7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A5B0F-7D98-46DE-AFA3-7F03D881494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8BFDFDB-BC73-4DF7-9A99-75A1F82C10C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FD461142-E263-4B7C-BAB8-882F460FF2F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650661C4-DB51-4AD7-94F9-B9C9487200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835B4BA1-D177-4FCB-8511-753AD0B8200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F30C1BF-5A9D-4592-A0DC-81BB900E996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D931C03-CE99-4CDE-8025-7BC791E2784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9DC70FA-1F1B-4090-A0D3-25B0FE65FE3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E4F7A8E9-E172-42F2-B7BA-EFC734E0F70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2732148-44B0-46AF-85FE-F79B2DED10B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9" r:id="rId14"/>
    <p:sldLayoutId id="2147483700" r:id="rId15"/>
    <p:sldLayoutId id="2147483701" r:id="rId16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732148-44B0-46AF-85FE-F79B2DED10B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Document2.doc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wmf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1.bin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notesSlide" Target="../notesSlides/notesSlide15.xml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6.bin"/><Relationship Id="rId5" Type="http://schemas.openxmlformats.org/officeDocument/2006/relationships/oleObject" Target="../embeddings/oleObject5.bin"/><Relationship Id="rId10" Type="http://schemas.openxmlformats.org/officeDocument/2006/relationships/oleObject" Target="../embeddings/oleObject10.bin"/><Relationship Id="rId4" Type="http://schemas.openxmlformats.org/officeDocument/2006/relationships/oleObject" Target="../embeddings/oleObject4.bin"/><Relationship Id="rId9" Type="http://schemas.openxmlformats.org/officeDocument/2006/relationships/oleObject" Target="../embeddings/oleObject9.bin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openxmlformats.org/officeDocument/2006/relationships/notesSlide" Target="../notesSlides/notesSlide16.xml"/><Relationship Id="rId7" Type="http://schemas.openxmlformats.org/officeDocument/2006/relationships/oleObject" Target="../embeddings/oleObject14.bin"/><Relationship Id="rId12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3.bin"/><Relationship Id="rId11" Type="http://schemas.openxmlformats.org/officeDocument/2006/relationships/oleObject" Target="../embeddings/oleObject18.bin"/><Relationship Id="rId5" Type="http://schemas.openxmlformats.org/officeDocument/2006/relationships/oleObject" Target="../embeddings/oleObject12.bin"/><Relationship Id="rId10" Type="http://schemas.openxmlformats.org/officeDocument/2006/relationships/oleObject" Target="../embeddings/oleObject17.bin"/><Relationship Id="rId4" Type="http://schemas.openxmlformats.org/officeDocument/2006/relationships/oleObject" Target="../embeddings/oleObject11.bin"/><Relationship Id="rId9" Type="http://schemas.openxmlformats.org/officeDocument/2006/relationships/oleObject" Target="../embeddings/oleObject16.bin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13" Type="http://schemas.openxmlformats.org/officeDocument/2006/relationships/oleObject" Target="../embeddings/oleObject29.bin"/><Relationship Id="rId3" Type="http://schemas.openxmlformats.org/officeDocument/2006/relationships/notesSlide" Target="../notesSlides/notesSlide17.xml"/><Relationship Id="rId7" Type="http://schemas.openxmlformats.org/officeDocument/2006/relationships/oleObject" Target="../embeddings/oleObject23.bin"/><Relationship Id="rId12" Type="http://schemas.openxmlformats.org/officeDocument/2006/relationships/oleObject" Target="../embeddings/oleObject28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2.bin"/><Relationship Id="rId11" Type="http://schemas.openxmlformats.org/officeDocument/2006/relationships/oleObject" Target="../embeddings/oleObject27.bin"/><Relationship Id="rId5" Type="http://schemas.openxmlformats.org/officeDocument/2006/relationships/oleObject" Target="../embeddings/oleObject21.bin"/><Relationship Id="rId15" Type="http://schemas.openxmlformats.org/officeDocument/2006/relationships/oleObject" Target="../embeddings/oleObject31.bin"/><Relationship Id="rId10" Type="http://schemas.openxmlformats.org/officeDocument/2006/relationships/oleObject" Target="../embeddings/oleObject26.bin"/><Relationship Id="rId4" Type="http://schemas.openxmlformats.org/officeDocument/2006/relationships/oleObject" Target="../embeddings/oleObject20.bin"/><Relationship Id="rId9" Type="http://schemas.openxmlformats.org/officeDocument/2006/relationships/oleObject" Target="../embeddings/oleObject25.bin"/><Relationship Id="rId14" Type="http://schemas.openxmlformats.org/officeDocument/2006/relationships/oleObject" Target="../embeddings/oleObject30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6.bin"/><Relationship Id="rId3" Type="http://schemas.openxmlformats.org/officeDocument/2006/relationships/notesSlide" Target="../notesSlides/notesSlide18.xml"/><Relationship Id="rId7" Type="http://schemas.openxmlformats.org/officeDocument/2006/relationships/oleObject" Target="../embeddings/oleObject3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34.bin"/><Relationship Id="rId5" Type="http://schemas.openxmlformats.org/officeDocument/2006/relationships/oleObject" Target="../embeddings/oleObject33.bin"/><Relationship Id="rId4" Type="http://schemas.openxmlformats.org/officeDocument/2006/relationships/oleObject" Target="../embeddings/oleObject32.bin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6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5" Type="http://schemas.openxmlformats.org/officeDocument/2006/relationships/oleObject" Target="../embeddings/Microsoft_Office_Excel_97-2003_Worksheet4.xls"/><Relationship Id="rId4" Type="http://schemas.openxmlformats.org/officeDocument/2006/relationships/oleObject" Target="../embeddings/Microsoft_Office_Excel_97-2003_Worksheet3.xls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Relationship Id="rId5" Type="http://schemas.openxmlformats.org/officeDocument/2006/relationships/oleObject" Target="../embeddings/oleObject38.bin"/><Relationship Id="rId4" Type="http://schemas.openxmlformats.org/officeDocument/2006/relationships/oleObject" Target="../embeddings/oleObject37.bin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42.bin"/><Relationship Id="rId5" Type="http://schemas.openxmlformats.org/officeDocument/2006/relationships/oleObject" Target="../embeddings/oleObject41.bin"/><Relationship Id="rId4" Type="http://schemas.openxmlformats.org/officeDocument/2006/relationships/oleObject" Target="../embeddings/oleObject40.bin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4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4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4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6.pn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667000"/>
            <a:ext cx="7772400" cy="1470025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Quality Improvement Technique</a:t>
            </a:r>
            <a:endParaRPr lang="en-US" sz="5400" b="1" spc="50" dirty="0">
              <a:ln w="11430"/>
              <a:solidFill>
                <a:schemeClr val="tx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57200" y="533400"/>
            <a:ext cx="8153400" cy="685800"/>
          </a:xfrm>
          <a:prstGeom prst="rect">
            <a:avLst/>
          </a:prstGeom>
          <a:solidFill>
            <a:schemeClr val="tx1">
              <a:alpha val="28000"/>
            </a:schemeClr>
          </a:solidFill>
        </p:spPr>
        <p:txBody>
          <a:bodyPr vert="horz" anchor="b">
            <a:normAutofit fontScale="975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PERTEMUAN 2</a:t>
            </a:r>
            <a:endParaRPr kumimoji="0" lang="en-US" sz="40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Quality Improvement Technique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marL="400050" indent="-400050">
              <a:lnSpc>
                <a:spcPct val="80000"/>
              </a:lnSpc>
              <a:buClrTx/>
              <a:buSzPct val="80000"/>
              <a:buFontTx/>
              <a:buAutoNum type="arabicPeriod"/>
            </a:pPr>
            <a:r>
              <a:rPr lang="en-US" sz="2400" i="1" dirty="0"/>
              <a:t>Pareto diagram</a:t>
            </a:r>
          </a:p>
          <a:p>
            <a:pPr marL="400050" indent="-400050">
              <a:lnSpc>
                <a:spcPct val="80000"/>
              </a:lnSpc>
              <a:buClrTx/>
              <a:buSzPct val="80000"/>
              <a:buFontTx/>
              <a:buAutoNum type="arabicPeriod"/>
            </a:pPr>
            <a:r>
              <a:rPr lang="en-US" sz="2400" i="1" dirty="0"/>
              <a:t>Matrix Analysis</a:t>
            </a:r>
          </a:p>
          <a:p>
            <a:pPr marL="400050" indent="-400050">
              <a:lnSpc>
                <a:spcPct val="80000"/>
              </a:lnSpc>
              <a:buClrTx/>
              <a:buSzPct val="80000"/>
              <a:buFontTx/>
              <a:buAutoNum type="arabicPeriod"/>
            </a:pPr>
            <a:r>
              <a:rPr lang="en-US" sz="2400" i="1" dirty="0"/>
              <a:t>Grier Diagram</a:t>
            </a:r>
          </a:p>
          <a:p>
            <a:pPr marL="400050" indent="-400050">
              <a:lnSpc>
                <a:spcPct val="80000"/>
              </a:lnSpc>
              <a:buClrTx/>
              <a:buSzPct val="80000"/>
              <a:buFontTx/>
              <a:buAutoNum type="arabicPeriod"/>
            </a:pPr>
            <a:r>
              <a:rPr lang="en-US" sz="2400" i="1" dirty="0"/>
              <a:t>Time series</a:t>
            </a:r>
          </a:p>
          <a:p>
            <a:pPr marL="400050" indent="-400050">
              <a:lnSpc>
                <a:spcPct val="80000"/>
              </a:lnSpc>
              <a:buClrTx/>
              <a:buSzPct val="80000"/>
              <a:buFontTx/>
              <a:buAutoNum type="arabicPeriod"/>
            </a:pPr>
            <a:r>
              <a:rPr lang="en-US" sz="2400" i="1" dirty="0"/>
              <a:t>Cause – and effect diagram</a:t>
            </a:r>
          </a:p>
          <a:p>
            <a:pPr marL="400050" indent="-400050">
              <a:lnSpc>
                <a:spcPct val="80000"/>
              </a:lnSpc>
              <a:buClrTx/>
              <a:buSzPct val="80000"/>
              <a:buFontTx/>
              <a:buAutoNum type="arabicPeriod"/>
            </a:pPr>
            <a:r>
              <a:rPr lang="en-US" sz="2400" i="1" dirty="0"/>
              <a:t>Check sheet</a:t>
            </a:r>
          </a:p>
          <a:p>
            <a:pPr marL="400050" indent="-400050">
              <a:lnSpc>
                <a:spcPct val="80000"/>
              </a:lnSpc>
              <a:buClrTx/>
              <a:buSzPct val="80000"/>
              <a:buFontTx/>
              <a:buAutoNum type="arabicPeriod"/>
            </a:pPr>
            <a:r>
              <a:rPr lang="en-US" sz="2400" i="1" dirty="0"/>
              <a:t>Histogram</a:t>
            </a:r>
          </a:p>
          <a:p>
            <a:pPr marL="400050" indent="-400050">
              <a:lnSpc>
                <a:spcPct val="80000"/>
              </a:lnSpc>
              <a:buClrTx/>
              <a:buSzPct val="80000"/>
              <a:buFontTx/>
              <a:buAutoNum type="arabicPeriod"/>
            </a:pPr>
            <a:r>
              <a:rPr lang="en-US" sz="2400" i="1" dirty="0"/>
              <a:t>Process capability</a:t>
            </a:r>
          </a:p>
          <a:p>
            <a:pPr marL="400050" indent="-400050">
              <a:lnSpc>
                <a:spcPct val="80000"/>
              </a:lnSpc>
              <a:buClrTx/>
              <a:buSzPct val="80000"/>
              <a:buFontTx/>
              <a:buAutoNum type="arabicPeriod"/>
            </a:pPr>
            <a:r>
              <a:rPr lang="en-US" sz="2400" i="1" dirty="0"/>
              <a:t>Control chart</a:t>
            </a:r>
          </a:p>
          <a:p>
            <a:pPr marL="400050" indent="-400050">
              <a:lnSpc>
                <a:spcPct val="80000"/>
              </a:lnSpc>
              <a:buClrTx/>
              <a:buSzPct val="80000"/>
              <a:buFontTx/>
              <a:buAutoNum type="arabicPeriod"/>
            </a:pPr>
            <a:r>
              <a:rPr lang="en-US" sz="2400" i="1" dirty="0"/>
              <a:t>Scatter diagram</a:t>
            </a:r>
          </a:p>
          <a:p>
            <a:pPr marL="400050" indent="-400050">
              <a:lnSpc>
                <a:spcPct val="80000"/>
              </a:lnSpc>
              <a:buClrTx/>
              <a:buSzPct val="80000"/>
              <a:buFontTx/>
              <a:buAutoNum type="arabicPeriod"/>
            </a:pPr>
            <a:r>
              <a:rPr lang="en-US" sz="2400" i="1" dirty="0"/>
              <a:t>Run chart</a:t>
            </a:r>
          </a:p>
          <a:p>
            <a:pPr marL="400050" indent="-400050">
              <a:lnSpc>
                <a:spcPct val="80000"/>
              </a:lnSpc>
              <a:buClrTx/>
              <a:buSzPct val="80000"/>
              <a:buFontTx/>
              <a:buAutoNum type="arabicPeriod"/>
            </a:pPr>
            <a:r>
              <a:rPr lang="en-US" sz="2400" i="1" dirty="0"/>
              <a:t>Process flow chart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2400" dirty="0" err="1"/>
              <a:t>Matriks</a:t>
            </a:r>
            <a:r>
              <a:rPr lang="en-US" sz="2400" dirty="0"/>
              <a:t> </a:t>
            </a:r>
            <a:r>
              <a:rPr lang="en-US" sz="2400" dirty="0" err="1"/>
              <a:t>pilihan</a:t>
            </a:r>
            <a:r>
              <a:rPr lang="en-US" sz="2400" dirty="0"/>
              <a:t> </a:t>
            </a:r>
            <a:r>
              <a:rPr lang="en-US" sz="2400" dirty="0" err="1"/>
              <a:t>alat</a:t>
            </a:r>
            <a:r>
              <a:rPr lang="en-US" sz="2400" dirty="0"/>
              <a:t> </a:t>
            </a:r>
            <a:r>
              <a:rPr lang="en-US" sz="2400" dirty="0" err="1"/>
              <a:t>peningkat</a:t>
            </a:r>
            <a:r>
              <a:rPr lang="en-US" sz="2400" dirty="0"/>
              <a:t> </a:t>
            </a:r>
            <a:r>
              <a:rPr lang="en-US" sz="2400" dirty="0" err="1"/>
              <a:t>mutu</a:t>
            </a:r>
            <a:r>
              <a:rPr lang="en-US" sz="2400" dirty="0"/>
              <a:t> </a:t>
            </a:r>
            <a:r>
              <a:rPr lang="en-US" sz="2400" dirty="0" smtClean="0"/>
              <a:t>(</a:t>
            </a:r>
            <a:r>
              <a:rPr lang="en-US" sz="2400" dirty="0" err="1"/>
              <a:t>chang</a:t>
            </a:r>
            <a:r>
              <a:rPr lang="en-US" sz="2400" dirty="0"/>
              <a:t> Richard Y)</a:t>
            </a:r>
          </a:p>
        </p:txBody>
      </p:sp>
      <p:graphicFrame>
        <p:nvGraphicFramePr>
          <p:cNvPr id="7" name="Group 206"/>
          <p:cNvGraphicFramePr>
            <a:graphicFrameLocks/>
          </p:cNvGraphicFramePr>
          <p:nvPr/>
        </p:nvGraphicFramePr>
        <p:xfrm>
          <a:off x="533400" y="1447795"/>
          <a:ext cx="8001000" cy="5410205"/>
        </p:xfrm>
        <a:graphic>
          <a:graphicData uri="http://schemas.openxmlformats.org/drawingml/2006/table">
            <a:tbl>
              <a:tblPr/>
              <a:tblGrid>
                <a:gridCol w="1931276"/>
                <a:gridCol w="1103586"/>
                <a:gridCol w="1241534"/>
                <a:gridCol w="872236"/>
                <a:gridCol w="1265963"/>
                <a:gridCol w="551793"/>
                <a:gridCol w="1034612"/>
              </a:tblGrid>
              <a:tr h="3055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Alat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Pengguna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prencanaan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Analisis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interpretasi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Tim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Individual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55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Sumbang Saran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55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Diagram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Afinitas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55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Diagram matriks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92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Diagram bid kekuatan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92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Diagram sebab akibat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55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Penilaian kriteria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55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Lembar periksa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55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Diagram pohon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55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Bagan Pareto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92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Bagan arus berurutan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55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Bagan arus proses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55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Diagram tebar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55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Run Chart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55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Peta kendali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55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histogram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Diagram pareto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609600" indent="-609600">
              <a:buFontTx/>
              <a:buNone/>
            </a:pPr>
            <a:endParaRPr lang="en-US" sz="2800" dirty="0"/>
          </a:p>
        </p:txBody>
      </p:sp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524000"/>
            <a:ext cx="80772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Diagram pareto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marL="609600" indent="-609600">
              <a:buFontTx/>
              <a:buNone/>
            </a:pPr>
            <a:r>
              <a:rPr lang="en-US" sz="2800" dirty="0" err="1"/>
              <a:t>Enam</a:t>
            </a:r>
            <a:r>
              <a:rPr lang="en-US" sz="2800" dirty="0"/>
              <a:t> </a:t>
            </a:r>
            <a:r>
              <a:rPr lang="en-US" sz="2800" dirty="0" err="1"/>
              <a:t>langkah</a:t>
            </a:r>
            <a:r>
              <a:rPr lang="en-US" sz="2800" dirty="0"/>
              <a:t> diagram </a:t>
            </a:r>
            <a:r>
              <a:rPr lang="en-US" sz="2800" dirty="0" err="1"/>
              <a:t>pareto</a:t>
            </a:r>
            <a:r>
              <a:rPr lang="en-US" sz="2800" dirty="0"/>
              <a:t> :</a:t>
            </a:r>
          </a:p>
          <a:p>
            <a:pPr marL="457200" indent="-457200">
              <a:buClrTx/>
              <a:buSzPct val="80000"/>
              <a:buFontTx/>
              <a:buAutoNum type="arabicPeriod"/>
            </a:pPr>
            <a:r>
              <a:rPr lang="en-US" sz="2800" dirty="0" err="1"/>
              <a:t>Menetukan</a:t>
            </a:r>
            <a:r>
              <a:rPr lang="en-US" sz="2800" dirty="0"/>
              <a:t> </a:t>
            </a:r>
            <a:r>
              <a:rPr lang="en-US" sz="2800" dirty="0" err="1"/>
              <a:t>metode</a:t>
            </a:r>
            <a:r>
              <a:rPr lang="en-US" sz="2800" dirty="0"/>
              <a:t> </a:t>
            </a:r>
            <a:r>
              <a:rPr lang="en-US" sz="2800" dirty="0" err="1"/>
              <a:t>pengklasifikasian</a:t>
            </a:r>
            <a:r>
              <a:rPr lang="en-US" sz="2800" dirty="0"/>
              <a:t> data </a:t>
            </a:r>
            <a:r>
              <a:rPr lang="en-US" sz="2800" dirty="0" err="1"/>
              <a:t>misal</a:t>
            </a:r>
            <a:r>
              <a:rPr lang="en-US" sz="2800" dirty="0"/>
              <a:t> : </a:t>
            </a:r>
            <a:r>
              <a:rPr lang="en-US" sz="2800" dirty="0" err="1"/>
              <a:t>berdasar</a:t>
            </a:r>
            <a:r>
              <a:rPr lang="en-US" sz="2800" dirty="0"/>
              <a:t> </a:t>
            </a:r>
            <a:r>
              <a:rPr lang="en-US" sz="2800" dirty="0" err="1"/>
              <a:t>masalah</a:t>
            </a:r>
            <a:r>
              <a:rPr lang="en-US" sz="2800" dirty="0"/>
              <a:t>, </a:t>
            </a:r>
            <a:r>
              <a:rPr lang="en-US" sz="2800" dirty="0" err="1"/>
              <a:t>penyebab</a:t>
            </a:r>
            <a:r>
              <a:rPr lang="en-US" sz="2800" dirty="0"/>
              <a:t>, </a:t>
            </a:r>
            <a:r>
              <a:rPr lang="en-US" sz="2800" dirty="0" err="1"/>
              <a:t>jenis</a:t>
            </a:r>
            <a:r>
              <a:rPr lang="en-US" sz="2800" dirty="0"/>
              <a:t> </a:t>
            </a:r>
            <a:r>
              <a:rPr lang="en-US" sz="2800" dirty="0" err="1" smtClean="0"/>
              <a:t>ketidaksesuaian</a:t>
            </a:r>
            <a:r>
              <a:rPr lang="en-US" sz="2800" dirty="0" smtClean="0"/>
              <a:t>, </a:t>
            </a:r>
            <a:r>
              <a:rPr lang="en-US" sz="2800" dirty="0" err="1" smtClean="0"/>
              <a:t>dst</a:t>
            </a:r>
            <a:endParaRPr lang="en-US" sz="2800" dirty="0"/>
          </a:p>
          <a:p>
            <a:pPr marL="457200" indent="-457200">
              <a:buClrTx/>
              <a:buSzPct val="80000"/>
              <a:buFontTx/>
              <a:buAutoNum type="arabicPeriod"/>
            </a:pPr>
            <a:r>
              <a:rPr lang="en-US" sz="2800" dirty="0" err="1"/>
              <a:t>Menentukan</a:t>
            </a:r>
            <a:r>
              <a:rPr lang="en-US" sz="2800" dirty="0"/>
              <a:t> </a:t>
            </a:r>
            <a:r>
              <a:rPr lang="en-US" sz="2800" dirty="0" err="1"/>
              <a:t>satuan</a:t>
            </a:r>
            <a:endParaRPr lang="en-US" sz="2800" dirty="0"/>
          </a:p>
          <a:p>
            <a:pPr marL="457200" indent="-457200">
              <a:buClrTx/>
              <a:buSzPct val="80000"/>
              <a:buFontTx/>
              <a:buAutoNum type="arabicPeriod"/>
            </a:pPr>
            <a:r>
              <a:rPr lang="en-US" sz="2800" dirty="0" err="1" smtClean="0"/>
              <a:t>Mengumpulkan</a:t>
            </a:r>
            <a:r>
              <a:rPr lang="en-US" sz="2800" dirty="0" smtClean="0"/>
              <a:t> </a:t>
            </a:r>
            <a:r>
              <a:rPr lang="en-US" sz="2800" dirty="0"/>
              <a:t>data </a:t>
            </a:r>
            <a:r>
              <a:rPr lang="en-US" sz="2800" dirty="0" err="1"/>
              <a:t>sesuai</a:t>
            </a:r>
            <a:r>
              <a:rPr lang="en-US" sz="2800" dirty="0"/>
              <a:t> interval </a:t>
            </a:r>
            <a:r>
              <a:rPr lang="en-US" sz="2800" dirty="0" err="1"/>
              <a:t>waktu</a:t>
            </a:r>
            <a:endParaRPr lang="en-US" sz="2800" dirty="0"/>
          </a:p>
          <a:p>
            <a:pPr marL="457200" indent="-457200">
              <a:buClrTx/>
              <a:buSzPct val="80000"/>
              <a:buFontTx/>
              <a:buAutoNum type="arabicPeriod"/>
            </a:pPr>
            <a:r>
              <a:rPr lang="en-US" sz="2800" dirty="0" err="1"/>
              <a:t>Merangkum</a:t>
            </a:r>
            <a:r>
              <a:rPr lang="en-US" sz="2800" dirty="0"/>
              <a:t> data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membuat</a:t>
            </a:r>
            <a:r>
              <a:rPr lang="en-US" sz="2800" dirty="0"/>
              <a:t> </a:t>
            </a:r>
            <a:r>
              <a:rPr lang="en-US" sz="2800" dirty="0" err="1"/>
              <a:t>rangking</a:t>
            </a:r>
            <a:endParaRPr lang="en-US" sz="2800" dirty="0"/>
          </a:p>
          <a:p>
            <a:pPr marL="457200" indent="-457200">
              <a:buClrTx/>
              <a:buSzPct val="80000"/>
              <a:buFontTx/>
              <a:buAutoNum type="arabicPeriod"/>
            </a:pPr>
            <a:r>
              <a:rPr lang="en-US" sz="2800" dirty="0" err="1" smtClean="0"/>
              <a:t>Menghitung</a:t>
            </a:r>
            <a:r>
              <a:rPr lang="en-US" sz="2800" dirty="0" smtClean="0"/>
              <a:t> </a:t>
            </a:r>
            <a:r>
              <a:rPr lang="en-US" sz="2800" dirty="0" err="1" smtClean="0"/>
              <a:t>frekuensi</a:t>
            </a:r>
            <a:r>
              <a:rPr lang="en-US" sz="2800" dirty="0" smtClean="0"/>
              <a:t> </a:t>
            </a:r>
            <a:r>
              <a:rPr lang="en-US" sz="2800" dirty="0" err="1" smtClean="0"/>
              <a:t>kumulatif</a:t>
            </a:r>
            <a:r>
              <a:rPr lang="en-US" sz="2800" dirty="0" smtClean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 smtClean="0"/>
              <a:t>persentase</a:t>
            </a:r>
            <a:r>
              <a:rPr lang="en-US" sz="2800" dirty="0" smtClean="0"/>
              <a:t> </a:t>
            </a:r>
            <a:r>
              <a:rPr lang="en-US" sz="2800" dirty="0" err="1" smtClean="0"/>
              <a:t>kumulatif</a:t>
            </a:r>
            <a:endParaRPr lang="en-US" sz="2800" dirty="0"/>
          </a:p>
          <a:p>
            <a:pPr marL="457200" indent="-457200">
              <a:buClrTx/>
              <a:buSzPct val="80000"/>
              <a:buFontTx/>
              <a:buAutoNum type="arabicPeriod"/>
            </a:pPr>
            <a:r>
              <a:rPr lang="en-US" sz="2800" dirty="0" err="1"/>
              <a:t>Menggambar</a:t>
            </a:r>
            <a:r>
              <a:rPr lang="en-US" sz="2800" dirty="0"/>
              <a:t> diagram </a:t>
            </a:r>
            <a:r>
              <a:rPr lang="en-US" sz="2800" dirty="0" err="1"/>
              <a:t>batang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Study </a:t>
            </a:r>
            <a:r>
              <a:rPr lang="en-US" dirty="0" err="1"/>
              <a:t>kasus</a:t>
            </a:r>
            <a:endParaRPr lang="en-US" dirty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dirty="0" err="1"/>
              <a:t>Ivana</a:t>
            </a:r>
            <a:r>
              <a:rPr lang="en-US" dirty="0"/>
              <a:t>, </a:t>
            </a:r>
            <a:r>
              <a:rPr lang="en-US" dirty="0" err="1"/>
              <a:t>penyelia</a:t>
            </a:r>
            <a:r>
              <a:rPr lang="en-US" dirty="0"/>
              <a:t> </a:t>
            </a:r>
            <a:r>
              <a:rPr lang="en-US" dirty="0" err="1"/>
              <a:t>pusat</a:t>
            </a:r>
            <a:r>
              <a:rPr lang="en-US" dirty="0"/>
              <a:t> </a:t>
            </a:r>
            <a:r>
              <a:rPr lang="en-US" dirty="0" err="1"/>
              <a:t>korespondensi</a:t>
            </a:r>
            <a:r>
              <a:rPr lang="en-US" dirty="0"/>
              <a:t> </a:t>
            </a:r>
            <a:r>
              <a:rPr lang="en-US" dirty="0" err="1"/>
              <a:t>telah</a:t>
            </a:r>
            <a:r>
              <a:rPr lang="en-US" dirty="0"/>
              <a:t> </a:t>
            </a:r>
            <a:r>
              <a:rPr lang="en-US" dirty="0" err="1"/>
              <a:t>mendengar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pelangan</a:t>
            </a:r>
            <a:r>
              <a:rPr lang="en-US" dirty="0"/>
              <a:t> internal </a:t>
            </a:r>
            <a:r>
              <a:rPr lang="en-US" dirty="0" err="1"/>
              <a:t>pusat</a:t>
            </a:r>
            <a:r>
              <a:rPr lang="en-US" dirty="0"/>
              <a:t> </a:t>
            </a:r>
            <a:r>
              <a:rPr lang="en-US" dirty="0" err="1"/>
              <a:t>tentang</a:t>
            </a:r>
            <a:r>
              <a:rPr lang="en-US" dirty="0"/>
              <a:t> </a:t>
            </a:r>
            <a:r>
              <a:rPr lang="en-US" dirty="0" err="1">
                <a:solidFill>
                  <a:srgbClr val="FF0000"/>
                </a:solidFill>
              </a:rPr>
              <a:t>kesalahan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pengetikan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dan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ejaan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dalam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dokumen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/>
              <a:t>yang </a:t>
            </a:r>
            <a:r>
              <a:rPr lang="en-US" dirty="0" err="1"/>
              <a:t>sering</a:t>
            </a:r>
            <a:r>
              <a:rPr lang="en-US" dirty="0"/>
              <a:t> </a:t>
            </a:r>
            <a:r>
              <a:rPr lang="en-US" dirty="0" err="1"/>
              <a:t>dibuat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pusat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ia</a:t>
            </a:r>
            <a:r>
              <a:rPr lang="en-US" dirty="0"/>
              <a:t> </a:t>
            </a:r>
            <a:r>
              <a:rPr lang="en-US" dirty="0" err="1"/>
              <a:t>ingin</a:t>
            </a:r>
            <a:r>
              <a:rPr lang="en-US" dirty="0"/>
              <a:t> “</a:t>
            </a:r>
            <a:r>
              <a:rPr lang="en-US" dirty="0" err="1"/>
              <a:t>masalah</a:t>
            </a:r>
            <a:r>
              <a:rPr lang="en-US" dirty="0"/>
              <a:t>” </a:t>
            </a:r>
            <a:r>
              <a:rPr lang="en-US" dirty="0" err="1"/>
              <a:t>tersebut</a:t>
            </a:r>
            <a:r>
              <a:rPr lang="en-US" dirty="0"/>
              <a:t> </a:t>
            </a:r>
            <a:r>
              <a:rPr lang="en-US" dirty="0" err="1"/>
              <a:t>diperbaiki</a:t>
            </a:r>
            <a:r>
              <a:rPr lang="en-US" dirty="0"/>
              <a:t>. </a:t>
            </a:r>
            <a:r>
              <a:rPr lang="en-US" dirty="0" err="1"/>
              <a:t>Ivana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Tony </a:t>
            </a:r>
            <a:r>
              <a:rPr lang="en-US" dirty="0" err="1"/>
              <a:t>asisten</a:t>
            </a:r>
            <a:r>
              <a:rPr lang="en-US" dirty="0"/>
              <a:t> </a:t>
            </a:r>
            <a:r>
              <a:rPr lang="en-US" dirty="0" err="1"/>
              <a:t>administrasi</a:t>
            </a:r>
            <a:r>
              <a:rPr lang="en-US" dirty="0"/>
              <a:t> </a:t>
            </a:r>
            <a:r>
              <a:rPr lang="en-US" dirty="0" err="1"/>
              <a:t>memutuskan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menggunakan</a:t>
            </a:r>
            <a:r>
              <a:rPr lang="en-US" dirty="0"/>
              <a:t> diagram </a:t>
            </a:r>
            <a:r>
              <a:rPr lang="en-US" dirty="0" err="1"/>
              <a:t>pareto</a:t>
            </a:r>
            <a:r>
              <a:rPr lang="en-US" dirty="0"/>
              <a:t> </a:t>
            </a:r>
            <a:r>
              <a:rPr lang="en-US" dirty="0" err="1"/>
              <a:t>dlm</a:t>
            </a:r>
            <a:r>
              <a:rPr lang="en-US" dirty="0"/>
              <a:t> </a:t>
            </a:r>
            <a:r>
              <a:rPr lang="en-US" dirty="0" err="1"/>
              <a:t>menemukan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menggambarkan</a:t>
            </a:r>
            <a:r>
              <a:rPr lang="en-US" dirty="0"/>
              <a:t> </a:t>
            </a:r>
            <a:r>
              <a:rPr lang="en-US" dirty="0" err="1"/>
              <a:t>masalah</a:t>
            </a:r>
            <a:r>
              <a:rPr lang="en-US" dirty="0"/>
              <a:t> </a:t>
            </a:r>
            <a:r>
              <a:rPr lang="en-US" dirty="0" err="1"/>
              <a:t>serta</a:t>
            </a:r>
            <a:r>
              <a:rPr lang="en-US" dirty="0"/>
              <a:t> </a:t>
            </a:r>
            <a:r>
              <a:rPr lang="en-US" dirty="0" err="1"/>
              <a:t>sebab-sebab</a:t>
            </a:r>
            <a:r>
              <a:rPr lang="en-US" dirty="0"/>
              <a:t>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/>
              <a:t>tepat</a:t>
            </a:r>
            <a:r>
              <a:rPr lang="en-US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686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/>
              <a:t>Mengidentifikasi kategori masalah/sebab yg akan dibandingkan </a:t>
            </a:r>
          </a:p>
        </p:txBody>
      </p:sp>
      <p:sp>
        <p:nvSpPr>
          <p:cNvPr id="36868" name="AutoShape 4"/>
          <p:cNvSpPr>
            <a:spLocks noChangeArrowheads="1"/>
          </p:cNvSpPr>
          <p:nvPr/>
        </p:nvSpPr>
        <p:spPr bwMode="auto">
          <a:xfrm>
            <a:off x="2286000" y="2819400"/>
            <a:ext cx="304800" cy="838200"/>
          </a:xfrm>
          <a:prstGeom prst="downArrow">
            <a:avLst>
              <a:gd name="adj1" fmla="val 50000"/>
              <a:gd name="adj2" fmla="val 6875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1219200" y="3886200"/>
            <a:ext cx="2743200" cy="1447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Di dapatkan 5 Kategori</a:t>
            </a:r>
          </a:p>
          <a:p>
            <a:pPr algn="ctr"/>
            <a:r>
              <a:rPr lang="en-US"/>
              <a:t> sebab</a:t>
            </a:r>
          </a:p>
        </p:txBody>
      </p:sp>
      <p:sp>
        <p:nvSpPr>
          <p:cNvPr id="36871" name="AutoShape 7"/>
          <p:cNvSpPr>
            <a:spLocks noChangeArrowheads="1"/>
          </p:cNvSpPr>
          <p:nvPr/>
        </p:nvSpPr>
        <p:spPr bwMode="auto">
          <a:xfrm>
            <a:off x="4343400" y="2819400"/>
            <a:ext cx="685800" cy="381000"/>
          </a:xfrm>
          <a:prstGeom prst="rightArrow">
            <a:avLst>
              <a:gd name="adj1" fmla="val 50000"/>
              <a:gd name="adj2" fmla="val 4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872" name="AutoShape 8"/>
          <p:cNvSpPr>
            <a:spLocks noChangeArrowheads="1"/>
          </p:cNvSpPr>
          <p:nvPr/>
        </p:nvSpPr>
        <p:spPr bwMode="auto">
          <a:xfrm>
            <a:off x="4343400" y="3429000"/>
            <a:ext cx="685800" cy="381000"/>
          </a:xfrm>
          <a:prstGeom prst="rightArrow">
            <a:avLst>
              <a:gd name="adj1" fmla="val 50000"/>
              <a:gd name="adj2" fmla="val 4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874" name="AutoShape 10"/>
          <p:cNvSpPr>
            <a:spLocks noChangeArrowheads="1"/>
          </p:cNvSpPr>
          <p:nvPr/>
        </p:nvSpPr>
        <p:spPr bwMode="auto">
          <a:xfrm>
            <a:off x="4343400" y="4191000"/>
            <a:ext cx="685800" cy="381000"/>
          </a:xfrm>
          <a:prstGeom prst="rightArrow">
            <a:avLst>
              <a:gd name="adj1" fmla="val 50000"/>
              <a:gd name="adj2" fmla="val 4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875" name="AutoShape 11"/>
          <p:cNvSpPr>
            <a:spLocks noChangeArrowheads="1"/>
          </p:cNvSpPr>
          <p:nvPr/>
        </p:nvSpPr>
        <p:spPr bwMode="auto">
          <a:xfrm>
            <a:off x="4343400" y="5105400"/>
            <a:ext cx="685800" cy="381000"/>
          </a:xfrm>
          <a:prstGeom prst="rightArrow">
            <a:avLst>
              <a:gd name="adj1" fmla="val 50000"/>
              <a:gd name="adj2" fmla="val 4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876" name="AutoShape 12"/>
          <p:cNvSpPr>
            <a:spLocks noChangeArrowheads="1"/>
          </p:cNvSpPr>
          <p:nvPr/>
        </p:nvSpPr>
        <p:spPr bwMode="auto">
          <a:xfrm>
            <a:off x="4343400" y="5867400"/>
            <a:ext cx="685800" cy="381000"/>
          </a:xfrm>
          <a:prstGeom prst="rightArrow">
            <a:avLst>
              <a:gd name="adj1" fmla="val 50000"/>
              <a:gd name="adj2" fmla="val 4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877" name="Rectangle 13"/>
          <p:cNvSpPr>
            <a:spLocks noChangeArrowheads="1"/>
          </p:cNvSpPr>
          <p:nvPr/>
        </p:nvSpPr>
        <p:spPr bwMode="auto">
          <a:xfrm>
            <a:off x="5334000" y="2743200"/>
            <a:ext cx="23622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Kesalahan tanda baca</a:t>
            </a:r>
          </a:p>
        </p:txBody>
      </p:sp>
      <p:sp>
        <p:nvSpPr>
          <p:cNvPr id="36878" name="Rectangle 14"/>
          <p:cNvSpPr>
            <a:spLocks noChangeArrowheads="1"/>
          </p:cNvSpPr>
          <p:nvPr/>
        </p:nvSpPr>
        <p:spPr bwMode="auto">
          <a:xfrm>
            <a:off x="5334000" y="3429000"/>
            <a:ext cx="23622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Kesalahan pengetikan</a:t>
            </a:r>
          </a:p>
        </p:txBody>
      </p:sp>
      <p:sp>
        <p:nvSpPr>
          <p:cNvPr id="36879" name="Rectangle 15"/>
          <p:cNvSpPr>
            <a:spLocks noChangeArrowheads="1"/>
          </p:cNvSpPr>
          <p:nvPr/>
        </p:nvSpPr>
        <p:spPr bwMode="auto">
          <a:xfrm>
            <a:off x="5257800" y="4267200"/>
            <a:ext cx="23622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Kesalahan ejaan</a:t>
            </a:r>
          </a:p>
        </p:txBody>
      </p:sp>
      <p:sp>
        <p:nvSpPr>
          <p:cNvPr id="36880" name="Rectangle 16"/>
          <p:cNvSpPr>
            <a:spLocks noChangeArrowheads="1"/>
          </p:cNvSpPr>
          <p:nvPr/>
        </p:nvSpPr>
        <p:spPr bwMode="auto">
          <a:xfrm>
            <a:off x="5257800" y="5181600"/>
            <a:ext cx="31242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Keterlambatan pengiriman</a:t>
            </a:r>
          </a:p>
        </p:txBody>
      </p:sp>
      <p:sp>
        <p:nvSpPr>
          <p:cNvPr id="36881" name="Rectangle 17"/>
          <p:cNvSpPr>
            <a:spLocks noChangeArrowheads="1"/>
          </p:cNvSpPr>
          <p:nvPr/>
        </p:nvSpPr>
        <p:spPr bwMode="auto">
          <a:xfrm>
            <a:off x="5105400" y="5867400"/>
            <a:ext cx="3810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Kesalahan pemberian nomor halaman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dirty="0" smtClean="0"/>
              <a:t>	</a:t>
            </a:r>
            <a:r>
              <a:rPr lang="en-US" dirty="0" err="1" smtClean="0"/>
              <a:t>Memilih</a:t>
            </a:r>
            <a:r>
              <a:rPr lang="en-US" dirty="0" smtClean="0"/>
              <a:t> </a:t>
            </a:r>
            <a:r>
              <a:rPr lang="en-US" dirty="0" err="1"/>
              <a:t>satuan</a:t>
            </a:r>
            <a:r>
              <a:rPr lang="en-US" dirty="0"/>
              <a:t> </a:t>
            </a:r>
            <a:r>
              <a:rPr lang="en-US" dirty="0" err="1"/>
              <a:t>pengukuran</a:t>
            </a:r>
            <a:r>
              <a:rPr lang="en-US" dirty="0"/>
              <a:t> </a:t>
            </a:r>
            <a:r>
              <a:rPr lang="en-US" dirty="0" err="1"/>
              <a:t>standar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periode</a:t>
            </a:r>
            <a:r>
              <a:rPr lang="en-US" dirty="0"/>
              <a:t> </a:t>
            </a:r>
            <a:r>
              <a:rPr lang="en-US" dirty="0" err="1"/>
              <a:t>waktu</a:t>
            </a:r>
            <a:endParaRPr lang="en-US" dirty="0"/>
          </a:p>
          <a:p>
            <a:pPr algn="ctr">
              <a:buFontTx/>
              <a:buNone/>
            </a:pPr>
            <a:endParaRPr lang="en-US" dirty="0"/>
          </a:p>
          <a:p>
            <a:pPr>
              <a:buFontTx/>
              <a:buNone/>
            </a:pPr>
            <a:endParaRPr lang="en-US" dirty="0"/>
          </a:p>
        </p:txBody>
      </p:sp>
      <p:sp>
        <p:nvSpPr>
          <p:cNvPr id="37892" name="AutoShape 4"/>
          <p:cNvSpPr>
            <a:spLocks noChangeArrowheads="1"/>
          </p:cNvSpPr>
          <p:nvPr/>
        </p:nvSpPr>
        <p:spPr bwMode="auto">
          <a:xfrm>
            <a:off x="609600" y="2743200"/>
            <a:ext cx="3657600" cy="2743200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Waktu</a:t>
            </a:r>
          </a:p>
          <a:p>
            <a:pPr algn="ctr"/>
            <a:endParaRPr lang="en-US"/>
          </a:p>
          <a:p>
            <a:pPr algn="ctr"/>
            <a:r>
              <a:rPr lang="en-US"/>
              <a:t>Cacat/rusak</a:t>
            </a:r>
          </a:p>
          <a:p>
            <a:pPr algn="ctr"/>
            <a:endParaRPr lang="en-US"/>
          </a:p>
          <a:p>
            <a:pPr algn="ctr"/>
            <a:r>
              <a:rPr lang="en-US"/>
              <a:t>Frekuensi</a:t>
            </a:r>
          </a:p>
          <a:p>
            <a:pPr algn="ctr"/>
            <a:endParaRPr lang="en-US"/>
          </a:p>
          <a:p>
            <a:pPr algn="ctr"/>
            <a:r>
              <a:rPr lang="en-US"/>
              <a:t>Ukuran</a:t>
            </a:r>
          </a:p>
        </p:txBody>
      </p:sp>
      <p:sp>
        <p:nvSpPr>
          <p:cNvPr id="37893" name="AutoShape 5"/>
          <p:cNvSpPr>
            <a:spLocks noChangeArrowheads="1"/>
          </p:cNvSpPr>
          <p:nvPr/>
        </p:nvSpPr>
        <p:spPr bwMode="auto">
          <a:xfrm>
            <a:off x="4419600" y="3733800"/>
            <a:ext cx="762000" cy="457200"/>
          </a:xfrm>
          <a:prstGeom prst="rightArrow">
            <a:avLst>
              <a:gd name="adj1" fmla="val 50000"/>
              <a:gd name="adj2" fmla="val 41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895" name="AutoShape 7"/>
          <p:cNvSpPr>
            <a:spLocks noChangeArrowheads="1"/>
          </p:cNvSpPr>
          <p:nvPr/>
        </p:nvSpPr>
        <p:spPr bwMode="auto">
          <a:xfrm>
            <a:off x="5410200" y="3124200"/>
            <a:ext cx="3048000" cy="1981200"/>
          </a:xfrm>
          <a:prstGeom prst="star16">
            <a:avLst>
              <a:gd name="adj" fmla="val 37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Pilihan tergantung pada</a:t>
            </a:r>
          </a:p>
          <a:p>
            <a:pPr algn="ctr"/>
            <a:r>
              <a:rPr lang="en-US"/>
              <a:t>Situasi anda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endParaRPr lang="en-US" sz="4000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229600" cy="990600"/>
          </a:xfrm>
        </p:spPr>
        <p:txBody>
          <a:bodyPr>
            <a:noAutofit/>
          </a:bodyPr>
          <a:lstStyle/>
          <a:p>
            <a:pPr>
              <a:buFontTx/>
              <a:buNone/>
            </a:pPr>
            <a:r>
              <a:rPr lang="en-US" sz="2800" dirty="0" smtClean="0"/>
              <a:t>	</a:t>
            </a:r>
            <a:r>
              <a:rPr lang="en-US" sz="2800" dirty="0" err="1" smtClean="0"/>
              <a:t>Mengumpulkan</a:t>
            </a:r>
            <a:r>
              <a:rPr lang="en-US" sz="2800" dirty="0" smtClean="0"/>
              <a:t> data, </a:t>
            </a:r>
            <a:r>
              <a:rPr lang="en-US" sz="2800" dirty="0" err="1" smtClean="0"/>
              <a:t>meringkas</a:t>
            </a:r>
            <a:r>
              <a:rPr lang="en-US" sz="2800" dirty="0" smtClean="0"/>
              <a:t> data, </a:t>
            </a:r>
            <a:r>
              <a:rPr lang="en-US" sz="2800" dirty="0" err="1" smtClean="0"/>
              <a:t>membuat</a:t>
            </a:r>
            <a:r>
              <a:rPr lang="en-US" sz="2800" dirty="0" smtClean="0"/>
              <a:t> ranking</a:t>
            </a:r>
            <a:endParaRPr lang="en-US" sz="2800" dirty="0"/>
          </a:p>
          <a:p>
            <a:pPr>
              <a:buFontTx/>
              <a:buNone/>
            </a:pPr>
            <a:endParaRPr lang="en-US" sz="2800" dirty="0"/>
          </a:p>
          <a:p>
            <a:pPr>
              <a:buFontTx/>
              <a:buNone/>
            </a:pPr>
            <a:endParaRPr lang="en-US" sz="2800" dirty="0"/>
          </a:p>
        </p:txBody>
      </p:sp>
      <p:graphicFrame>
        <p:nvGraphicFramePr>
          <p:cNvPr id="38960" name="Group 48"/>
          <p:cNvGraphicFramePr>
            <a:graphicFrameLocks noGrp="1"/>
          </p:cNvGraphicFramePr>
          <p:nvPr>
            <p:ph sz="half" idx="2"/>
          </p:nvPr>
        </p:nvGraphicFramePr>
        <p:xfrm>
          <a:off x="762000" y="2636836"/>
          <a:ext cx="7086599" cy="3995982"/>
        </p:xfrm>
        <a:graphic>
          <a:graphicData uri="http://schemas.openxmlformats.org/drawingml/2006/table">
            <a:tbl>
              <a:tblPr/>
              <a:tblGrid>
                <a:gridCol w="2303945"/>
                <a:gridCol w="1234986"/>
                <a:gridCol w="1773834"/>
                <a:gridCol w="1773834"/>
              </a:tblGrid>
              <a:tr h="5604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Kategori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kesalahan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frekuensi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Persen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dr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total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Ranking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77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Tanda baca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44 %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04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Pengetikan huruf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27 %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9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Ejaan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16 %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04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Keterlambatan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77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Nomor halaman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04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TOTAL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100 %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endParaRPr lang="en-US" sz="4000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229600" cy="99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800" dirty="0" smtClean="0"/>
              <a:t>	</a:t>
            </a:r>
            <a:r>
              <a:rPr lang="en-US" sz="2800" dirty="0" err="1" smtClean="0"/>
              <a:t>Menghitung</a:t>
            </a:r>
            <a:r>
              <a:rPr lang="en-US" sz="2800" dirty="0" smtClean="0"/>
              <a:t> </a:t>
            </a:r>
            <a:r>
              <a:rPr lang="en-US" sz="2800" dirty="0" err="1" smtClean="0"/>
              <a:t>frekuensi</a:t>
            </a:r>
            <a:r>
              <a:rPr lang="en-US" sz="2800" dirty="0" smtClean="0"/>
              <a:t> </a:t>
            </a:r>
            <a:r>
              <a:rPr lang="en-US" sz="2800" dirty="0" err="1" smtClean="0"/>
              <a:t>kumulatif</a:t>
            </a:r>
            <a:r>
              <a:rPr lang="en-US" sz="2800" dirty="0" smtClean="0"/>
              <a:t> </a:t>
            </a:r>
            <a:r>
              <a:rPr lang="en-US" sz="2800" dirty="0" err="1" smtClean="0"/>
              <a:t>dan</a:t>
            </a:r>
            <a:r>
              <a:rPr lang="en-US" sz="2800" dirty="0" smtClean="0"/>
              <a:t> </a:t>
            </a:r>
            <a:r>
              <a:rPr lang="en-US" sz="2800" dirty="0" err="1" smtClean="0"/>
              <a:t>persentase</a:t>
            </a:r>
            <a:r>
              <a:rPr lang="en-US" sz="2800" dirty="0" smtClean="0"/>
              <a:t> </a:t>
            </a:r>
            <a:r>
              <a:rPr lang="en-US" sz="2800" dirty="0" err="1" smtClean="0"/>
              <a:t>kumulatif</a:t>
            </a:r>
            <a:endParaRPr lang="en-US" sz="2800" dirty="0" smtClean="0"/>
          </a:p>
          <a:p>
            <a:pPr>
              <a:buFontTx/>
              <a:buNone/>
            </a:pPr>
            <a:endParaRPr lang="en-US" sz="2800" dirty="0"/>
          </a:p>
          <a:p>
            <a:pPr>
              <a:buFontTx/>
              <a:buNone/>
            </a:pPr>
            <a:endParaRPr lang="en-US" sz="2800" dirty="0"/>
          </a:p>
          <a:p>
            <a:pPr>
              <a:buFontTx/>
              <a:buNone/>
            </a:pPr>
            <a:endParaRPr lang="en-US" sz="2800" dirty="0"/>
          </a:p>
        </p:txBody>
      </p:sp>
      <p:graphicFrame>
        <p:nvGraphicFramePr>
          <p:cNvPr id="38960" name="Group 48"/>
          <p:cNvGraphicFramePr>
            <a:graphicFrameLocks noGrp="1"/>
          </p:cNvGraphicFramePr>
          <p:nvPr>
            <p:ph sz="half" idx="2"/>
          </p:nvPr>
        </p:nvGraphicFramePr>
        <p:xfrm>
          <a:off x="609599" y="2636836"/>
          <a:ext cx="7848601" cy="3995982"/>
        </p:xfrm>
        <a:graphic>
          <a:graphicData uri="http://schemas.openxmlformats.org/drawingml/2006/table">
            <a:tbl>
              <a:tblPr/>
              <a:tblGrid>
                <a:gridCol w="2172993"/>
                <a:gridCol w="1256008"/>
                <a:gridCol w="1295400"/>
                <a:gridCol w="1451187"/>
                <a:gridCol w="1673013"/>
              </a:tblGrid>
              <a:tr h="5604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Kategori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kesalahan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frekuensi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frek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kumulatif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Persen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dr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total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Persentase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kumulatif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77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Tanda baca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44 %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44 %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04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Pengetikan huruf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27 %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71 %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9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Ejaan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16 %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87 %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04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Keterlambatan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98 %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77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Nomor halaman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100 %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04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TOTAL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100 %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40964" name="Object 4"/>
          <p:cNvGraphicFramePr>
            <a:graphicFrameLocks noChangeAspect="1"/>
          </p:cNvGraphicFramePr>
          <p:nvPr>
            <p:ph sz="quarter" idx="1"/>
          </p:nvPr>
        </p:nvGraphicFramePr>
        <p:xfrm>
          <a:off x="862588" y="2505074"/>
          <a:ext cx="6975376" cy="3819526"/>
        </p:xfrm>
        <a:graphic>
          <a:graphicData uri="http://schemas.openxmlformats.org/presentationml/2006/ole">
            <p:oleObj spid="_x0000_s77826" name="Chart" r:id="rId3" imgW="4905375" imgH="2686050" progId="Excel.Sheet.8">
              <p:embed/>
            </p:oleObj>
          </a:graphicData>
        </a:graphic>
      </p:graphicFrame>
      <p:sp>
        <p:nvSpPr>
          <p:cNvPr id="40967" name="Rectangle 7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1"/>
            <a:ext cx="8229600" cy="838200"/>
          </a:xfrm>
        </p:spPr>
        <p:txBody>
          <a:bodyPr/>
          <a:lstStyle/>
          <a:p>
            <a:pPr>
              <a:buFontTx/>
              <a:buNone/>
            </a:pPr>
            <a:r>
              <a:rPr lang="en-US" dirty="0" smtClean="0"/>
              <a:t>	</a:t>
            </a:r>
            <a:r>
              <a:rPr lang="en-US" dirty="0" err="1" smtClean="0"/>
              <a:t>Menggambar</a:t>
            </a:r>
            <a:r>
              <a:rPr lang="en-US" dirty="0" smtClean="0"/>
              <a:t> diagram </a:t>
            </a:r>
            <a:r>
              <a:rPr lang="en-US" dirty="0" err="1" smtClean="0"/>
              <a:t>batang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dirty="0" err="1"/>
              <a:t>Konsep</a:t>
            </a:r>
            <a:r>
              <a:rPr lang="en-US" sz="4000" dirty="0"/>
              <a:t> </a:t>
            </a:r>
            <a:r>
              <a:rPr lang="en-US" sz="4000" dirty="0" err="1"/>
              <a:t>kualitas</a:t>
            </a:r>
            <a:r>
              <a:rPr lang="en-US" sz="4000" dirty="0"/>
              <a:t> </a:t>
            </a:r>
            <a:r>
              <a:rPr lang="en-US" sz="4000" dirty="0" err="1"/>
              <a:t>dalam</a:t>
            </a:r>
            <a:r>
              <a:rPr lang="en-US" sz="4000" dirty="0"/>
              <a:t> </a:t>
            </a:r>
            <a:r>
              <a:rPr lang="en-US" sz="4000" dirty="0" err="1"/>
              <a:t>industri</a:t>
            </a:r>
            <a:r>
              <a:rPr lang="en-US" sz="4000" dirty="0"/>
              <a:t> </a:t>
            </a:r>
            <a:r>
              <a:rPr lang="en-US" sz="4000" dirty="0" err="1"/>
              <a:t>manufaktur</a:t>
            </a:r>
            <a:r>
              <a:rPr lang="en-US" sz="4000" dirty="0"/>
              <a:t> </a:t>
            </a:r>
            <a:r>
              <a:rPr lang="en-US" sz="4000" dirty="0" err="1"/>
              <a:t>dan</a:t>
            </a:r>
            <a:r>
              <a:rPr lang="en-US" sz="4000" dirty="0"/>
              <a:t> </a:t>
            </a:r>
            <a:r>
              <a:rPr lang="en-US" sz="4000" dirty="0" err="1"/>
              <a:t>jasa</a:t>
            </a:r>
            <a:endParaRPr lang="en-US" sz="4000" dirty="0"/>
          </a:p>
        </p:txBody>
      </p:sp>
      <p:sp>
        <p:nvSpPr>
          <p:cNvPr id="5127" name="Rectangle 7"/>
          <p:cNvSpPr>
            <a:spLocks noGrp="1" noChangeArrowheads="1"/>
          </p:cNvSpPr>
          <p:nvPr>
            <p:ph sz="quarter" idx="1"/>
          </p:nvPr>
        </p:nvSpPr>
        <p:spPr>
          <a:xfrm>
            <a:off x="4800600" y="2590800"/>
            <a:ext cx="2895600" cy="457200"/>
          </a:xfrm>
          <a:solidFill>
            <a:schemeClr val="accent1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1800"/>
              <a:t>Pandangan Konsumen</a:t>
            </a: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3505200" y="1600200"/>
            <a:ext cx="25908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Arti Kualitas</a:t>
            </a:r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1981200" y="2590800"/>
            <a:ext cx="23622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Pandangan produsen</a:t>
            </a:r>
          </a:p>
        </p:txBody>
      </p:sp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1828800" y="3733800"/>
            <a:ext cx="2286000" cy="1295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/>
              <a:t>Kualitas kesesuaian</a:t>
            </a:r>
          </a:p>
          <a:p>
            <a:endParaRPr lang="en-US"/>
          </a:p>
          <a:p>
            <a:pPr>
              <a:buFontTx/>
              <a:buChar char="-"/>
            </a:pPr>
            <a:r>
              <a:rPr lang="en-US"/>
              <a:t>Sesuai dgn standar</a:t>
            </a:r>
          </a:p>
          <a:p>
            <a:pPr>
              <a:buFontTx/>
              <a:buChar char="-"/>
            </a:pPr>
            <a:r>
              <a:rPr lang="en-US"/>
              <a:t>Biaya</a:t>
            </a:r>
          </a:p>
        </p:txBody>
      </p:sp>
      <p:sp>
        <p:nvSpPr>
          <p:cNvPr id="5129" name="Line 9"/>
          <p:cNvSpPr>
            <a:spLocks noChangeShapeType="1"/>
          </p:cNvSpPr>
          <p:nvPr/>
        </p:nvSpPr>
        <p:spPr bwMode="auto">
          <a:xfrm>
            <a:off x="1828800" y="4191000"/>
            <a:ext cx="228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30" name="Rectangle 10"/>
          <p:cNvSpPr>
            <a:spLocks noChangeArrowheads="1"/>
          </p:cNvSpPr>
          <p:nvPr/>
        </p:nvSpPr>
        <p:spPr bwMode="auto">
          <a:xfrm>
            <a:off x="5257800" y="3733800"/>
            <a:ext cx="2286000" cy="1295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/>
              <a:t>Kualitas desain</a:t>
            </a:r>
          </a:p>
          <a:p>
            <a:endParaRPr lang="en-US"/>
          </a:p>
          <a:p>
            <a:pPr>
              <a:buFontTx/>
              <a:buChar char="-"/>
            </a:pPr>
            <a:r>
              <a:rPr lang="en-US"/>
              <a:t>Karakteristik kualitas</a:t>
            </a:r>
          </a:p>
          <a:p>
            <a:pPr>
              <a:buFontTx/>
              <a:buChar char="-"/>
            </a:pPr>
            <a:r>
              <a:rPr lang="en-US"/>
              <a:t>Harga</a:t>
            </a:r>
          </a:p>
        </p:txBody>
      </p:sp>
      <p:sp>
        <p:nvSpPr>
          <p:cNvPr id="5131" name="Line 11"/>
          <p:cNvSpPr>
            <a:spLocks noChangeShapeType="1"/>
          </p:cNvSpPr>
          <p:nvPr/>
        </p:nvSpPr>
        <p:spPr bwMode="auto">
          <a:xfrm>
            <a:off x="5257800" y="4191000"/>
            <a:ext cx="228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32" name="Rectangle 12"/>
          <p:cNvSpPr>
            <a:spLocks noChangeArrowheads="1"/>
          </p:cNvSpPr>
          <p:nvPr/>
        </p:nvSpPr>
        <p:spPr bwMode="auto">
          <a:xfrm>
            <a:off x="0" y="3733800"/>
            <a:ext cx="15240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Produksi</a:t>
            </a:r>
          </a:p>
        </p:txBody>
      </p:sp>
      <p:sp>
        <p:nvSpPr>
          <p:cNvPr id="5133" name="Rectangle 13"/>
          <p:cNvSpPr>
            <a:spLocks noChangeArrowheads="1"/>
          </p:cNvSpPr>
          <p:nvPr/>
        </p:nvSpPr>
        <p:spPr bwMode="auto">
          <a:xfrm>
            <a:off x="7772400" y="3810000"/>
            <a:ext cx="13716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pemasaran</a:t>
            </a:r>
          </a:p>
        </p:txBody>
      </p:sp>
      <p:sp>
        <p:nvSpPr>
          <p:cNvPr id="5134" name="Rectangle 14"/>
          <p:cNvSpPr>
            <a:spLocks noChangeArrowheads="1"/>
          </p:cNvSpPr>
          <p:nvPr/>
        </p:nvSpPr>
        <p:spPr bwMode="auto">
          <a:xfrm>
            <a:off x="3581400" y="5334000"/>
            <a:ext cx="28956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Fitness for consumers user</a:t>
            </a:r>
          </a:p>
        </p:txBody>
      </p:sp>
      <p:sp>
        <p:nvSpPr>
          <p:cNvPr id="5135" name="Text Box 15"/>
          <p:cNvSpPr txBox="1">
            <a:spLocks noChangeArrowheads="1"/>
          </p:cNvSpPr>
          <p:nvPr/>
        </p:nvSpPr>
        <p:spPr bwMode="auto">
          <a:xfrm>
            <a:off x="457200" y="6096000"/>
            <a:ext cx="2514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Sumber : Russel, 1996</a:t>
            </a:r>
          </a:p>
        </p:txBody>
      </p:sp>
      <p:sp>
        <p:nvSpPr>
          <p:cNvPr id="5136" name="Line 16"/>
          <p:cNvSpPr>
            <a:spLocks noChangeShapeType="1"/>
          </p:cNvSpPr>
          <p:nvPr/>
        </p:nvSpPr>
        <p:spPr bwMode="auto">
          <a:xfrm>
            <a:off x="2819400" y="2362200"/>
            <a:ext cx="3810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37" name="Line 17"/>
          <p:cNvSpPr>
            <a:spLocks noChangeShapeType="1"/>
          </p:cNvSpPr>
          <p:nvPr/>
        </p:nvSpPr>
        <p:spPr bwMode="auto">
          <a:xfrm>
            <a:off x="2819400" y="23622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38" name="Line 18"/>
          <p:cNvSpPr>
            <a:spLocks noChangeShapeType="1"/>
          </p:cNvSpPr>
          <p:nvPr/>
        </p:nvSpPr>
        <p:spPr bwMode="auto">
          <a:xfrm>
            <a:off x="6629400" y="23622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39" name="Line 19"/>
          <p:cNvSpPr>
            <a:spLocks noChangeShapeType="1"/>
          </p:cNvSpPr>
          <p:nvPr/>
        </p:nvSpPr>
        <p:spPr bwMode="auto">
          <a:xfrm>
            <a:off x="4724400" y="2057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40" name="Line 20"/>
          <p:cNvSpPr>
            <a:spLocks noChangeShapeType="1"/>
          </p:cNvSpPr>
          <p:nvPr/>
        </p:nvSpPr>
        <p:spPr bwMode="auto">
          <a:xfrm>
            <a:off x="2819400" y="3048000"/>
            <a:ext cx="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41" name="Line 21"/>
          <p:cNvSpPr>
            <a:spLocks noChangeShapeType="1"/>
          </p:cNvSpPr>
          <p:nvPr/>
        </p:nvSpPr>
        <p:spPr bwMode="auto">
          <a:xfrm>
            <a:off x="6629400" y="3048000"/>
            <a:ext cx="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42" name="Line 22"/>
          <p:cNvSpPr>
            <a:spLocks noChangeShapeType="1"/>
          </p:cNvSpPr>
          <p:nvPr/>
        </p:nvSpPr>
        <p:spPr bwMode="auto">
          <a:xfrm>
            <a:off x="4114800" y="4419600"/>
            <a:ext cx="1143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43" name="Line 23"/>
          <p:cNvSpPr>
            <a:spLocks noChangeShapeType="1"/>
          </p:cNvSpPr>
          <p:nvPr/>
        </p:nvSpPr>
        <p:spPr bwMode="auto">
          <a:xfrm>
            <a:off x="4800600" y="4419600"/>
            <a:ext cx="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44" name="Line 24"/>
          <p:cNvSpPr>
            <a:spLocks noChangeShapeType="1"/>
          </p:cNvSpPr>
          <p:nvPr/>
        </p:nvSpPr>
        <p:spPr bwMode="auto">
          <a:xfrm>
            <a:off x="1524000" y="39624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45" name="Line 25"/>
          <p:cNvSpPr>
            <a:spLocks noChangeShapeType="1"/>
          </p:cNvSpPr>
          <p:nvPr/>
        </p:nvSpPr>
        <p:spPr bwMode="auto">
          <a:xfrm>
            <a:off x="7543800" y="39624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Tindak lanjut : langkah selanjutnya</a:t>
            </a:r>
          </a:p>
        </p:txBody>
      </p:sp>
      <p:graphicFrame>
        <p:nvGraphicFramePr>
          <p:cNvPr id="44060" name="Group 28"/>
          <p:cNvGraphicFramePr>
            <a:graphicFrameLocks noGrp="1"/>
          </p:cNvGraphicFramePr>
          <p:nvPr>
            <p:ph type="tbl" idx="1"/>
          </p:nvPr>
        </p:nvGraphicFramePr>
        <p:xfrm>
          <a:off x="4038600" y="2362200"/>
          <a:ext cx="4876800" cy="3465576"/>
        </p:xfrm>
        <a:graphic>
          <a:graphicData uri="http://schemas.openxmlformats.org/drawingml/2006/table">
            <a:tbl>
              <a:tblPr/>
              <a:tblGrid>
                <a:gridCol w="2438400"/>
                <a:gridCol w="2438400"/>
              </a:tblGrid>
              <a:tr h="685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Prioritas menurut bgn pareto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Perioritas menurut konsumen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62188">
                <a:tc>
                  <a:txBody>
                    <a:bodyPr/>
                    <a:lstStyle/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Tanda baca (44%)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Pengetikan huruf (27%)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Ejaan (16%)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Pengiriman terlambat (11%)</a:t>
                      </a:r>
                    </a:p>
                    <a:p>
                      <a:pPr marL="533400" marR="0" lvl="0" indent="-5334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No hlm salah (2%)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1. Pengiriman terlambat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036" name="AutoShape 4"/>
          <p:cNvSpPr>
            <a:spLocks noChangeArrowheads="1"/>
          </p:cNvSpPr>
          <p:nvPr/>
        </p:nvSpPr>
        <p:spPr bwMode="auto">
          <a:xfrm>
            <a:off x="0" y="1752600"/>
            <a:ext cx="4038600" cy="4267200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342900" indent="-342900">
              <a:buFontTx/>
              <a:buAutoNum type="arabicPeriod"/>
            </a:pPr>
            <a:r>
              <a:rPr lang="en-US"/>
              <a:t>Persoalan apa yg mem-</a:t>
            </a:r>
          </a:p>
          <a:p>
            <a:pPr marL="342900" indent="-342900"/>
            <a:r>
              <a:rPr lang="en-US"/>
              <a:t>Buat perbedaan terbesar</a:t>
            </a:r>
          </a:p>
          <a:p>
            <a:pPr marL="342900" indent="-342900"/>
            <a:r>
              <a:rPr lang="en-US"/>
              <a:t>Bagi pelanggan?</a:t>
            </a:r>
          </a:p>
          <a:p>
            <a:pPr marL="342900" indent="-342900"/>
            <a:r>
              <a:rPr lang="en-US"/>
              <a:t>2. Berapa biaya untuk</a:t>
            </a:r>
          </a:p>
          <a:p>
            <a:pPr marL="342900" indent="-342900"/>
            <a:r>
              <a:rPr lang="en-US"/>
              <a:t>Memperbaiki persoalan </a:t>
            </a:r>
          </a:p>
          <a:p>
            <a:pPr marL="342900" indent="-342900"/>
            <a:r>
              <a:rPr lang="en-US"/>
              <a:t>Tersebut</a:t>
            </a:r>
          </a:p>
          <a:p>
            <a:pPr marL="342900" indent="-342900"/>
            <a:r>
              <a:rPr lang="en-US"/>
              <a:t>3. Berapa biaya jika kita</a:t>
            </a:r>
          </a:p>
          <a:p>
            <a:pPr marL="342900" indent="-342900"/>
            <a:r>
              <a:rPr lang="en-US"/>
              <a:t>Tidak memperbaiki </a:t>
            </a:r>
          </a:p>
          <a:p>
            <a:pPr marL="342900" indent="-342900"/>
            <a:r>
              <a:rPr lang="en-US"/>
              <a:t>Persoalan ini?</a:t>
            </a:r>
          </a:p>
        </p:txBody>
      </p:sp>
      <p:sp>
        <p:nvSpPr>
          <p:cNvPr id="44061" name="AutoShape 29"/>
          <p:cNvSpPr>
            <a:spLocks noChangeArrowheads="1"/>
          </p:cNvSpPr>
          <p:nvPr/>
        </p:nvSpPr>
        <p:spPr bwMode="auto">
          <a:xfrm>
            <a:off x="6400800" y="3962400"/>
            <a:ext cx="1524000" cy="1143000"/>
          </a:xfrm>
          <a:custGeom>
            <a:avLst/>
            <a:gdLst>
              <a:gd name="G0" fmla="+- 9257 0 0"/>
              <a:gd name="G1" fmla="+- 18514 0 0"/>
              <a:gd name="G2" fmla="+- 7200 0 0"/>
              <a:gd name="G3" fmla="*/ 9257 1 2"/>
              <a:gd name="G4" fmla="+- G3 10800 0"/>
              <a:gd name="G5" fmla="+- 21600 9257 18514"/>
              <a:gd name="G6" fmla="+- 18514 7200 0"/>
              <a:gd name="G7" fmla="*/ G6 1 2"/>
              <a:gd name="G8" fmla="*/ 18514 2 1"/>
              <a:gd name="G9" fmla="+- G8 0 21600"/>
              <a:gd name="G10" fmla="*/ 21600 G0 G1"/>
              <a:gd name="G11" fmla="*/ 21600 G4 G1"/>
              <a:gd name="G12" fmla="*/ 21600 G5 G1"/>
              <a:gd name="G13" fmla="*/ 21600 G7 G1"/>
              <a:gd name="G14" fmla="*/ 18514 1 2"/>
              <a:gd name="G15" fmla="+- G5 0 G4"/>
              <a:gd name="G16" fmla="+- G0 0 G4"/>
              <a:gd name="G17" fmla="*/ G2 G15 G16"/>
              <a:gd name="T0" fmla="*/ 15429 w 21600"/>
              <a:gd name="T1" fmla="*/ 0 h 21600"/>
              <a:gd name="T2" fmla="*/ 9257 w 21600"/>
              <a:gd name="T3" fmla="*/ 7200 h 21600"/>
              <a:gd name="T4" fmla="*/ 0 w 21600"/>
              <a:gd name="T5" fmla="*/ 18001 h 21600"/>
              <a:gd name="T6" fmla="*/ 9257 w 21600"/>
              <a:gd name="T7" fmla="*/ 21600 h 21600"/>
              <a:gd name="T8" fmla="*/ 18514 w 21600"/>
              <a:gd name="T9" fmla="*/ 15000 h 21600"/>
              <a:gd name="T10" fmla="*/ 21600 w 21600"/>
              <a:gd name="T11" fmla="*/ 7200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G12 h 21600"/>
              <a:gd name="T20" fmla="*/ G1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9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/>
              <a:t>Catatan</a:t>
            </a:r>
            <a:r>
              <a:rPr lang="en-US" dirty="0"/>
              <a:t> 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400" i="1" dirty="0" err="1"/>
              <a:t>Masalah</a:t>
            </a:r>
            <a:r>
              <a:rPr lang="en-US" sz="2400" i="1" dirty="0"/>
              <a:t> yang paling </a:t>
            </a:r>
            <a:r>
              <a:rPr lang="en-US" sz="2400" i="1" dirty="0" err="1"/>
              <a:t>sering</a:t>
            </a:r>
            <a:r>
              <a:rPr lang="en-US" sz="2400" i="1" dirty="0"/>
              <a:t> </a:t>
            </a:r>
            <a:r>
              <a:rPr lang="en-US" sz="2400" i="1" dirty="0" err="1"/>
              <a:t>terjadi</a:t>
            </a:r>
            <a:r>
              <a:rPr lang="en-US" sz="2400" i="1" dirty="0"/>
              <a:t> </a:t>
            </a:r>
            <a:r>
              <a:rPr lang="en-US" sz="2400" i="1" dirty="0" err="1"/>
              <a:t>tidak</a:t>
            </a:r>
            <a:r>
              <a:rPr lang="en-US" sz="2400" i="1" dirty="0"/>
              <a:t> </a:t>
            </a:r>
            <a:r>
              <a:rPr lang="en-US" sz="2400" i="1" dirty="0" err="1"/>
              <a:t>selalu</a:t>
            </a:r>
            <a:r>
              <a:rPr lang="en-US" sz="2400" i="1" dirty="0"/>
              <a:t> </a:t>
            </a:r>
            <a:r>
              <a:rPr lang="en-US" sz="2400" i="1" dirty="0" err="1"/>
              <a:t>berarti</a:t>
            </a:r>
            <a:r>
              <a:rPr lang="en-US" sz="2400" i="1" dirty="0"/>
              <a:t> </a:t>
            </a:r>
            <a:r>
              <a:rPr lang="en-US" sz="2400" i="1" dirty="0" err="1"/>
              <a:t>masalah</a:t>
            </a:r>
            <a:r>
              <a:rPr lang="en-US" sz="2400" i="1" dirty="0"/>
              <a:t> yang </a:t>
            </a:r>
            <a:r>
              <a:rPr lang="en-US" sz="2400" i="1" dirty="0" err="1"/>
              <a:t>harus</a:t>
            </a:r>
            <a:r>
              <a:rPr lang="en-US" sz="2400" i="1" dirty="0"/>
              <a:t> </a:t>
            </a:r>
            <a:r>
              <a:rPr lang="en-US" sz="2400" i="1" dirty="0" err="1"/>
              <a:t>dipecahkan</a:t>
            </a:r>
            <a:endParaRPr lang="en-US" sz="2400" i="1" dirty="0"/>
          </a:p>
          <a:p>
            <a:endParaRPr lang="en-US" sz="2400" i="1" dirty="0"/>
          </a:p>
          <a:p>
            <a:r>
              <a:rPr lang="en-US" sz="2400" i="1" dirty="0" err="1"/>
              <a:t>Anda</a:t>
            </a:r>
            <a:r>
              <a:rPr lang="en-US" sz="2400" i="1" dirty="0"/>
              <a:t> </a:t>
            </a:r>
            <a:r>
              <a:rPr lang="en-US" sz="2400" i="1" dirty="0" err="1"/>
              <a:t>harus</a:t>
            </a:r>
            <a:r>
              <a:rPr lang="en-US" sz="2400" i="1" dirty="0"/>
              <a:t> </a:t>
            </a:r>
            <a:r>
              <a:rPr lang="en-US" sz="2400" i="1" dirty="0" err="1"/>
              <a:t>mengevaluasi</a:t>
            </a:r>
            <a:r>
              <a:rPr lang="en-US" sz="2400" i="1" dirty="0"/>
              <a:t> </a:t>
            </a:r>
            <a:r>
              <a:rPr lang="en-US" sz="2400" i="1" dirty="0" err="1"/>
              <a:t>upaya</a:t>
            </a:r>
            <a:r>
              <a:rPr lang="en-US" sz="2400" i="1" dirty="0"/>
              <a:t> </a:t>
            </a:r>
            <a:r>
              <a:rPr lang="en-US" sz="2400" i="1" dirty="0" err="1"/>
              <a:t>perbaikan</a:t>
            </a:r>
            <a:r>
              <a:rPr lang="en-US" sz="2400" i="1" dirty="0"/>
              <a:t> </a:t>
            </a:r>
            <a:r>
              <a:rPr lang="en-US" sz="2400" i="1" dirty="0" err="1"/>
              <a:t>yg</a:t>
            </a:r>
            <a:r>
              <a:rPr lang="en-US" sz="2400" i="1" dirty="0"/>
              <a:t> </a:t>
            </a:r>
            <a:r>
              <a:rPr lang="en-US" sz="2400" i="1" dirty="0" err="1"/>
              <a:t>telah</a:t>
            </a:r>
            <a:r>
              <a:rPr lang="en-US" sz="2400" i="1" dirty="0"/>
              <a:t> </a:t>
            </a:r>
            <a:r>
              <a:rPr lang="en-US" sz="2400" i="1" dirty="0" err="1"/>
              <a:t>dibuat</a:t>
            </a:r>
            <a:endParaRPr lang="en-US" sz="2400" i="1" dirty="0"/>
          </a:p>
          <a:p>
            <a:pPr>
              <a:buFontTx/>
              <a:buNone/>
            </a:pPr>
            <a:endParaRPr lang="en-US" sz="2400" i="1" dirty="0"/>
          </a:p>
          <a:p>
            <a:r>
              <a:rPr lang="en-US" sz="2400" i="1" dirty="0" err="1"/>
              <a:t>Perioritaskan</a:t>
            </a:r>
            <a:r>
              <a:rPr lang="en-US" sz="2400" i="1" dirty="0"/>
              <a:t> </a:t>
            </a:r>
            <a:r>
              <a:rPr lang="en-US" sz="2400" i="1" dirty="0" err="1"/>
              <a:t>sebab-sebab</a:t>
            </a:r>
            <a:r>
              <a:rPr lang="en-US" sz="2400" i="1" dirty="0"/>
              <a:t> </a:t>
            </a:r>
            <a:r>
              <a:rPr lang="en-US" sz="2400" i="1" dirty="0" err="1"/>
              <a:t>dari</a:t>
            </a:r>
            <a:r>
              <a:rPr lang="en-US" sz="2400" i="1" dirty="0"/>
              <a:t> yang paling </a:t>
            </a:r>
            <a:r>
              <a:rPr lang="en-US" sz="2400" i="1" dirty="0" err="1"/>
              <a:t>penting</a:t>
            </a:r>
            <a:r>
              <a:rPr lang="en-US" sz="2400" i="1" dirty="0"/>
              <a:t> </a:t>
            </a:r>
            <a:r>
              <a:rPr lang="en-US" sz="2400" i="1" dirty="0" err="1"/>
              <a:t>hingga</a:t>
            </a:r>
            <a:r>
              <a:rPr lang="en-US" sz="2400" i="1" dirty="0"/>
              <a:t> paling </a:t>
            </a:r>
            <a:r>
              <a:rPr lang="en-US" sz="2400" i="1" dirty="0" err="1"/>
              <a:t>tidak</a:t>
            </a:r>
            <a:r>
              <a:rPr lang="en-US" sz="2400" i="1" dirty="0"/>
              <a:t> </a:t>
            </a:r>
            <a:r>
              <a:rPr lang="en-US" sz="2400" i="1" dirty="0" err="1"/>
              <a:t>penting</a:t>
            </a:r>
            <a:endParaRPr lang="en-US" sz="24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Matrix </a:t>
            </a:r>
            <a:r>
              <a:rPr lang="en-US" dirty="0"/>
              <a:t>analysis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/>
              <a:t>Fungsi : membandingkan beberapa kelompok kategori spt : operator, karyawan penjualan, mesin2, pemasok, dst</a:t>
            </a:r>
          </a:p>
          <a:p>
            <a:pPr>
              <a:buFontTx/>
              <a:buNone/>
            </a:pPr>
            <a:r>
              <a:rPr lang="en-US"/>
              <a:t>Catatan : semua elemen melakukan keg yang sama.</a:t>
            </a:r>
          </a:p>
          <a:p>
            <a:pPr>
              <a:buFontTx/>
              <a:buNone/>
            </a:pPr>
            <a:endParaRPr lang="en-US"/>
          </a:p>
          <a:p>
            <a:pPr>
              <a:buFontTx/>
              <a:buNone/>
            </a:pPr>
            <a:r>
              <a:rPr lang="en-US"/>
              <a:t>Matriks analysis jg sering disebut pareto 2D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558" name="Group 454"/>
          <p:cNvGraphicFramePr>
            <a:graphicFrameLocks noGrp="1"/>
          </p:cNvGraphicFramePr>
          <p:nvPr>
            <p:ph type="tbl" idx="1"/>
          </p:nvPr>
        </p:nvGraphicFramePr>
        <p:xfrm>
          <a:off x="1447799" y="1600200"/>
          <a:ext cx="7239001" cy="4525966"/>
        </p:xfrm>
        <a:graphic>
          <a:graphicData uri="http://schemas.openxmlformats.org/drawingml/2006/table">
            <a:tbl>
              <a:tblPr/>
              <a:tblGrid>
                <a:gridCol w="1371601"/>
                <a:gridCol w="762000"/>
                <a:gridCol w="838200"/>
                <a:gridCol w="838200"/>
                <a:gridCol w="838200"/>
                <a:gridCol w="838200"/>
                <a:gridCol w="787680"/>
                <a:gridCol w="964920"/>
              </a:tblGrid>
              <a:tr h="503238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jenis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kesalahan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petugas penyiapan pajak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Total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B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E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F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0165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16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… 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… 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… 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…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…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…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…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…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165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…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… 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…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…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…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…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…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…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Total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Grier Diagram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dirty="0" err="1" smtClean="0"/>
              <a:t>Dikembangkan</a:t>
            </a:r>
            <a:r>
              <a:rPr lang="en-US" dirty="0" smtClean="0"/>
              <a:t> </a:t>
            </a:r>
            <a:r>
              <a:rPr lang="en-US" dirty="0" err="1" smtClean="0"/>
              <a:t>oleh</a:t>
            </a:r>
            <a:r>
              <a:rPr lang="en-US" dirty="0" smtClean="0"/>
              <a:t> Ted Grier</a:t>
            </a:r>
            <a:endParaRPr lang="en-US" dirty="0"/>
          </a:p>
          <a:p>
            <a:pPr>
              <a:buFontTx/>
              <a:buNone/>
            </a:pPr>
            <a:r>
              <a:rPr lang="en-US" dirty="0" err="1"/>
              <a:t>Fungsi</a:t>
            </a:r>
            <a:r>
              <a:rPr lang="en-US" dirty="0"/>
              <a:t> </a:t>
            </a:r>
            <a:r>
              <a:rPr lang="en-US" dirty="0" smtClean="0"/>
              <a:t>:</a:t>
            </a:r>
          </a:p>
          <a:p>
            <a:pPr>
              <a:buFontTx/>
              <a:buNone/>
            </a:pPr>
            <a:r>
              <a:rPr lang="en-US" dirty="0" smtClean="0"/>
              <a:t>	</a:t>
            </a:r>
            <a:r>
              <a:rPr lang="en-US" dirty="0" err="1" smtClean="0"/>
              <a:t>membandingkan</a:t>
            </a:r>
            <a:r>
              <a:rPr lang="en-US" dirty="0" smtClean="0"/>
              <a:t> </a:t>
            </a:r>
            <a:r>
              <a:rPr lang="en-US" dirty="0" err="1" smtClean="0"/>
              <a:t>ketidaksesuaian</a:t>
            </a:r>
            <a:r>
              <a:rPr lang="en-US" dirty="0" smtClean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berbagai</a:t>
            </a:r>
            <a:r>
              <a:rPr lang="en-US" dirty="0"/>
              <a:t> model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produk</a:t>
            </a:r>
            <a:r>
              <a:rPr lang="en-US" dirty="0"/>
              <a:t> yang </a:t>
            </a:r>
            <a:r>
              <a:rPr lang="en-US" dirty="0" err="1"/>
              <a:t>sama</a:t>
            </a:r>
            <a:r>
              <a:rPr lang="en-US" dirty="0"/>
              <a:t>.</a:t>
            </a:r>
          </a:p>
          <a:p>
            <a:pPr>
              <a:buFontTx/>
              <a:buNone/>
            </a:pPr>
            <a:endParaRPr lang="en-US" dirty="0"/>
          </a:p>
          <a:p>
            <a:pPr>
              <a:buFontTx/>
              <a:buNone/>
            </a:pPr>
            <a:r>
              <a:rPr lang="en-US" dirty="0" smtClean="0"/>
              <a:t>Y–axis </a:t>
            </a:r>
            <a:r>
              <a:rPr lang="en-US" dirty="0"/>
              <a:t>= </a:t>
            </a:r>
            <a:r>
              <a:rPr lang="en-US" dirty="0" err="1" smtClean="0"/>
              <a:t>persentase</a:t>
            </a:r>
            <a:r>
              <a:rPr lang="en-US" dirty="0" smtClean="0"/>
              <a:t> </a:t>
            </a:r>
            <a:r>
              <a:rPr lang="en-US" dirty="0" err="1"/>
              <a:t>ketidak</a:t>
            </a:r>
            <a:r>
              <a:rPr lang="en-US" dirty="0"/>
              <a:t> </a:t>
            </a:r>
            <a:r>
              <a:rPr lang="en-US" dirty="0" err="1"/>
              <a:t>sesuaian</a:t>
            </a:r>
            <a:endParaRPr lang="en-US" dirty="0"/>
          </a:p>
          <a:p>
            <a:pPr>
              <a:buFontTx/>
              <a:buNone/>
            </a:pPr>
            <a:r>
              <a:rPr lang="en-US" dirty="0" smtClean="0"/>
              <a:t>X–axis = </a:t>
            </a:r>
            <a:r>
              <a:rPr lang="en-US" dirty="0" err="1" smtClean="0"/>
              <a:t>ketidaksesuaian</a:t>
            </a:r>
            <a:r>
              <a:rPr lang="en-US" dirty="0" smtClean="0"/>
              <a:t> </a:t>
            </a:r>
            <a:r>
              <a:rPr lang="en-US" dirty="0" err="1"/>
              <a:t>yg</a:t>
            </a:r>
            <a:r>
              <a:rPr lang="en-US" dirty="0"/>
              <a:t> </a:t>
            </a:r>
            <a:r>
              <a:rPr lang="en-US" dirty="0" err="1"/>
              <a:t>terjadi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689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2857" y="1676400"/>
            <a:ext cx="8327743" cy="488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Time series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153400" cy="4525963"/>
          </a:xfrm>
        </p:spPr>
        <p:txBody>
          <a:bodyPr/>
          <a:lstStyle/>
          <a:p>
            <a:r>
              <a:rPr lang="en-US" sz="2800"/>
              <a:t>Teknik yang paling sederhana untuk mempertunjukan perubahan karena berbagai macam faktor dari waktu ke waktu</a:t>
            </a:r>
          </a:p>
        </p:txBody>
      </p:sp>
      <p:pic>
        <p:nvPicPr>
          <p:cNvPr id="788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2895600"/>
            <a:ext cx="6327859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dirty="0"/>
              <a:t>Diagram </a:t>
            </a:r>
            <a:r>
              <a:rPr lang="en-US" sz="4000" dirty="0" err="1" smtClean="0"/>
              <a:t>sebab</a:t>
            </a:r>
            <a:r>
              <a:rPr lang="en-US" sz="4000" dirty="0" err="1"/>
              <a:t>-</a:t>
            </a:r>
            <a:r>
              <a:rPr lang="en-US" sz="4000" dirty="0" err="1" smtClean="0"/>
              <a:t>akibat</a:t>
            </a:r>
            <a:r>
              <a:rPr lang="en-US" sz="4000" dirty="0" smtClean="0"/>
              <a:t> </a:t>
            </a:r>
            <a:r>
              <a:rPr lang="en-US" sz="4000" dirty="0"/>
              <a:t>(</a:t>
            </a:r>
            <a:r>
              <a:rPr lang="en-US" sz="4000" i="1" dirty="0"/>
              <a:t>fishbone diagram</a:t>
            </a:r>
            <a:r>
              <a:rPr lang="en-US" sz="4000" dirty="0"/>
              <a:t>)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762000" y="1676400"/>
            <a:ext cx="7543800" cy="14478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400" dirty="0" err="1" smtClean="0"/>
              <a:t>Dikembangkan</a:t>
            </a:r>
            <a:r>
              <a:rPr lang="en-US" sz="2400" dirty="0" smtClean="0"/>
              <a:t> </a:t>
            </a:r>
            <a:r>
              <a:rPr lang="en-US" sz="2400" dirty="0" err="1" smtClean="0"/>
              <a:t>oleh</a:t>
            </a:r>
            <a:r>
              <a:rPr lang="en-US" sz="2400" dirty="0" smtClean="0"/>
              <a:t> </a:t>
            </a:r>
            <a:r>
              <a:rPr lang="en-US" sz="2400" dirty="0"/>
              <a:t>K</a:t>
            </a:r>
            <a:r>
              <a:rPr lang="en-US" sz="2400" dirty="0" smtClean="0"/>
              <a:t>aoru Ishikawa</a:t>
            </a:r>
          </a:p>
          <a:p>
            <a:pPr>
              <a:lnSpc>
                <a:spcPct val="90000"/>
              </a:lnSpc>
            </a:pPr>
            <a:r>
              <a:rPr lang="en-US" sz="2400" dirty="0" err="1" smtClean="0"/>
              <a:t>Menunjukkan</a:t>
            </a:r>
            <a:r>
              <a:rPr lang="en-US" sz="2400" dirty="0" smtClean="0"/>
              <a:t> </a:t>
            </a:r>
            <a:r>
              <a:rPr lang="en-US" sz="2400" dirty="0" err="1" smtClean="0"/>
              <a:t>hubungan</a:t>
            </a:r>
            <a:r>
              <a:rPr lang="en-US" sz="2400" dirty="0" smtClean="0"/>
              <a:t> </a:t>
            </a:r>
            <a:r>
              <a:rPr lang="en-US" sz="2400" dirty="0" err="1" smtClean="0"/>
              <a:t>antara</a:t>
            </a:r>
            <a:r>
              <a:rPr lang="en-US" sz="2400" dirty="0" smtClean="0"/>
              <a:t> </a:t>
            </a:r>
            <a:r>
              <a:rPr lang="en-US" sz="2400" dirty="0" err="1" smtClean="0"/>
              <a:t>suatu</a:t>
            </a:r>
            <a:r>
              <a:rPr lang="en-US" sz="2400" dirty="0" smtClean="0"/>
              <a:t> </a:t>
            </a:r>
            <a:r>
              <a:rPr lang="en-US" sz="2400" dirty="0" err="1" smtClean="0"/>
              <a:t>masalah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kemungkinan</a:t>
            </a:r>
            <a:r>
              <a:rPr lang="en-US" sz="2400" dirty="0" smtClean="0"/>
              <a:t> </a:t>
            </a:r>
            <a:r>
              <a:rPr lang="en-US" sz="2400" dirty="0" err="1" smtClean="0"/>
              <a:t>penyebabnya</a:t>
            </a:r>
            <a:endParaRPr lang="en-US" sz="2400" dirty="0"/>
          </a:p>
        </p:txBody>
      </p:sp>
      <p:pic>
        <p:nvPicPr>
          <p:cNvPr id="37" name="Picture 3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1" y="2895600"/>
            <a:ext cx="7543799" cy="3733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76200" y="1879600"/>
            <a:ext cx="8915400" cy="4368800"/>
            <a:chOff x="-17" y="724"/>
            <a:chExt cx="5677" cy="2908"/>
          </a:xfrm>
        </p:grpSpPr>
        <p:sp>
          <p:nvSpPr>
            <p:cNvPr id="5" name="Rectangle 4"/>
            <p:cNvSpPr>
              <a:spLocks noChangeArrowheads="1"/>
            </p:cNvSpPr>
            <p:nvPr/>
          </p:nvSpPr>
          <p:spPr bwMode="auto">
            <a:xfrm>
              <a:off x="4966" y="1750"/>
              <a:ext cx="694" cy="82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 eaLnBrk="0" hangingPunct="0"/>
              <a:r>
                <a:rPr kumimoji="1" lang="en-US">
                  <a:solidFill>
                    <a:sysClr val="windowText" lastClr="000000"/>
                  </a:solidFill>
                </a:rPr>
                <a:t>Problem </a:t>
              </a:r>
            </a:p>
            <a:p>
              <a:pPr algn="ctr" eaLnBrk="0" hangingPunct="0"/>
              <a:r>
                <a:rPr kumimoji="1" lang="en-US">
                  <a:solidFill>
                    <a:sysClr val="windowText" lastClr="000000"/>
                  </a:solidFill>
                </a:rPr>
                <a:t>Kualitas</a:t>
              </a:r>
            </a:p>
            <a:p>
              <a:pPr algn="ctr" eaLnBrk="0" hangingPunct="0"/>
              <a:endParaRPr kumimoji="1"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3730" y="724"/>
              <a:ext cx="1000" cy="28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 eaLnBrk="0" hangingPunct="0"/>
              <a:r>
                <a:rPr kumimoji="1" lang="en-US" dirty="0" err="1">
                  <a:solidFill>
                    <a:sysClr val="windowText" lastClr="000000"/>
                  </a:solidFill>
                </a:rPr>
                <a:t>Mesin</a:t>
              </a:r>
              <a:endParaRPr kumimoji="1"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832" y="724"/>
              <a:ext cx="1000" cy="28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 eaLnBrk="0" hangingPunct="0"/>
              <a:r>
                <a:rPr kumimoji="1" lang="en-US" dirty="0" err="1">
                  <a:solidFill>
                    <a:sysClr val="windowText" lastClr="000000"/>
                  </a:solidFill>
                </a:rPr>
                <a:t>Pengukuran</a:t>
              </a:r>
              <a:endParaRPr kumimoji="1"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2272" y="724"/>
              <a:ext cx="1000" cy="28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 eaLnBrk="0" hangingPunct="0"/>
              <a:r>
                <a:rPr kumimoji="1" lang="en-US">
                  <a:solidFill>
                    <a:sysClr val="windowText" lastClr="000000"/>
                  </a:solidFill>
                </a:rPr>
                <a:t>Manusia</a:t>
              </a: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3043" y="3352"/>
              <a:ext cx="1000" cy="28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 eaLnBrk="0" hangingPunct="0"/>
              <a:r>
                <a:rPr kumimoji="1" lang="en-US">
                  <a:solidFill>
                    <a:sysClr val="windowText" lastClr="000000"/>
                  </a:solidFill>
                </a:rPr>
                <a:t>Proses</a:t>
              </a: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145" y="3352"/>
              <a:ext cx="1000" cy="28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 eaLnBrk="0" hangingPunct="0"/>
              <a:r>
                <a:rPr kumimoji="1" lang="en-US">
                  <a:solidFill>
                    <a:sysClr val="windowText" lastClr="000000"/>
                  </a:solidFill>
                </a:rPr>
                <a:t>Lingkungan</a:t>
              </a: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1585" y="3352"/>
              <a:ext cx="1000" cy="28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2075" tIns="46038" rIns="92075" bIns="46038" anchor="ctr"/>
            <a:lstStyle/>
            <a:p>
              <a:pPr algn="ctr" eaLnBrk="0" hangingPunct="0"/>
              <a:r>
                <a:rPr kumimoji="1" lang="en-US">
                  <a:solidFill>
                    <a:sysClr val="windowText" lastClr="000000"/>
                  </a:solidFill>
                </a:rPr>
                <a:t>Material</a:t>
              </a:r>
            </a:p>
          </p:txBody>
        </p:sp>
        <p:sp>
          <p:nvSpPr>
            <p:cNvPr id="12" name="Line 11"/>
            <p:cNvSpPr>
              <a:spLocks noChangeShapeType="1"/>
            </p:cNvSpPr>
            <p:nvPr/>
          </p:nvSpPr>
          <p:spPr bwMode="auto">
            <a:xfrm>
              <a:off x="469" y="2160"/>
              <a:ext cx="4451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stealth" w="med" len="lg"/>
            </a:ln>
            <a:effectLst/>
          </p:spPr>
          <p:txBody>
            <a:bodyPr wrap="none" anchor="ctr"/>
            <a:lstStyle/>
            <a:p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>
              <a:off x="1297" y="1009"/>
              <a:ext cx="575" cy="115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stealth" w="med" len="lg"/>
            </a:ln>
            <a:effectLst/>
          </p:spPr>
          <p:txBody>
            <a:bodyPr wrap="none" anchor="ctr"/>
            <a:lstStyle/>
            <a:p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14" name="Line 13"/>
            <p:cNvSpPr>
              <a:spLocks noChangeShapeType="1"/>
            </p:cNvSpPr>
            <p:nvPr/>
          </p:nvSpPr>
          <p:spPr bwMode="auto">
            <a:xfrm>
              <a:off x="2734" y="1006"/>
              <a:ext cx="578" cy="115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stealth" w="med" len="lg"/>
            </a:ln>
            <a:effectLst/>
          </p:spPr>
          <p:txBody>
            <a:bodyPr wrap="none" anchor="ctr"/>
            <a:lstStyle/>
            <a:p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15" name="Line 14"/>
            <p:cNvSpPr>
              <a:spLocks noChangeShapeType="1"/>
            </p:cNvSpPr>
            <p:nvPr/>
          </p:nvSpPr>
          <p:spPr bwMode="auto">
            <a:xfrm>
              <a:off x="4177" y="1009"/>
              <a:ext cx="572" cy="1139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stealth" w="med" len="lg"/>
            </a:ln>
            <a:effectLst/>
          </p:spPr>
          <p:txBody>
            <a:bodyPr wrap="none" anchor="ctr"/>
            <a:lstStyle/>
            <a:p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16" name="Line 15"/>
            <p:cNvSpPr>
              <a:spLocks noChangeShapeType="1"/>
            </p:cNvSpPr>
            <p:nvPr/>
          </p:nvSpPr>
          <p:spPr bwMode="auto">
            <a:xfrm flipV="1">
              <a:off x="625" y="2160"/>
              <a:ext cx="575" cy="116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stealth" w="med" len="lg"/>
            </a:ln>
            <a:effectLst/>
          </p:spPr>
          <p:txBody>
            <a:bodyPr wrap="none" anchor="ctr"/>
            <a:lstStyle/>
            <a:p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17" name="Line 16"/>
            <p:cNvSpPr>
              <a:spLocks noChangeShapeType="1"/>
            </p:cNvSpPr>
            <p:nvPr/>
          </p:nvSpPr>
          <p:spPr bwMode="auto">
            <a:xfrm flipV="1">
              <a:off x="2017" y="2160"/>
              <a:ext cx="575" cy="116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stealth" w="med" len="lg"/>
            </a:ln>
            <a:effectLst/>
          </p:spPr>
          <p:txBody>
            <a:bodyPr wrap="none" anchor="ctr"/>
            <a:lstStyle/>
            <a:p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18" name="Line 17"/>
            <p:cNvSpPr>
              <a:spLocks noChangeShapeType="1"/>
            </p:cNvSpPr>
            <p:nvPr/>
          </p:nvSpPr>
          <p:spPr bwMode="auto">
            <a:xfrm flipV="1">
              <a:off x="3456" y="2161"/>
              <a:ext cx="602" cy="1195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stealth" w="med" len="lg"/>
            </a:ln>
            <a:effectLst/>
          </p:spPr>
          <p:txBody>
            <a:bodyPr wrap="none" anchor="ctr"/>
            <a:lstStyle/>
            <a:p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19" name="Line 18"/>
            <p:cNvSpPr>
              <a:spLocks noChangeShapeType="1"/>
            </p:cNvSpPr>
            <p:nvPr/>
          </p:nvSpPr>
          <p:spPr bwMode="auto">
            <a:xfrm flipH="1">
              <a:off x="1" y="1296"/>
              <a:ext cx="143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20" name="Line 19"/>
            <p:cNvSpPr>
              <a:spLocks noChangeShapeType="1"/>
            </p:cNvSpPr>
            <p:nvPr/>
          </p:nvSpPr>
          <p:spPr bwMode="auto">
            <a:xfrm flipH="1">
              <a:off x="241" y="1584"/>
              <a:ext cx="134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21" name="Line 20"/>
            <p:cNvSpPr>
              <a:spLocks noChangeShapeType="1"/>
            </p:cNvSpPr>
            <p:nvPr/>
          </p:nvSpPr>
          <p:spPr bwMode="auto">
            <a:xfrm flipH="1">
              <a:off x="529" y="1872"/>
              <a:ext cx="119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22" name="Line 21"/>
            <p:cNvSpPr>
              <a:spLocks noChangeShapeType="1"/>
            </p:cNvSpPr>
            <p:nvPr/>
          </p:nvSpPr>
          <p:spPr bwMode="auto">
            <a:xfrm flipH="1">
              <a:off x="1729" y="1296"/>
              <a:ext cx="115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23" name="Line 22"/>
            <p:cNvSpPr>
              <a:spLocks noChangeShapeType="1"/>
            </p:cNvSpPr>
            <p:nvPr/>
          </p:nvSpPr>
          <p:spPr bwMode="auto">
            <a:xfrm flipH="1">
              <a:off x="1969" y="1584"/>
              <a:ext cx="105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24" name="Line 23"/>
            <p:cNvSpPr>
              <a:spLocks noChangeShapeType="1"/>
            </p:cNvSpPr>
            <p:nvPr/>
          </p:nvSpPr>
          <p:spPr bwMode="auto">
            <a:xfrm flipH="1">
              <a:off x="2107" y="1845"/>
              <a:ext cx="105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25" name="Line 24"/>
            <p:cNvSpPr>
              <a:spLocks noChangeShapeType="1"/>
            </p:cNvSpPr>
            <p:nvPr/>
          </p:nvSpPr>
          <p:spPr bwMode="auto">
            <a:xfrm flipH="1">
              <a:off x="3265" y="1296"/>
              <a:ext cx="105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26" name="Line 25"/>
            <p:cNvSpPr>
              <a:spLocks noChangeShapeType="1"/>
            </p:cNvSpPr>
            <p:nvPr/>
          </p:nvSpPr>
          <p:spPr bwMode="auto">
            <a:xfrm flipH="1">
              <a:off x="3409" y="1584"/>
              <a:ext cx="105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27" name="Line 26"/>
            <p:cNvSpPr>
              <a:spLocks noChangeShapeType="1"/>
            </p:cNvSpPr>
            <p:nvPr/>
          </p:nvSpPr>
          <p:spPr bwMode="auto">
            <a:xfrm flipH="1">
              <a:off x="3547" y="1845"/>
              <a:ext cx="105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28" name="Rectangle 27"/>
            <p:cNvSpPr>
              <a:spLocks noChangeArrowheads="1"/>
            </p:cNvSpPr>
            <p:nvPr/>
          </p:nvSpPr>
          <p:spPr bwMode="auto">
            <a:xfrm>
              <a:off x="-17" y="1112"/>
              <a:ext cx="1498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pPr algn="ctr" eaLnBrk="0" hangingPunct="0"/>
              <a:r>
                <a:rPr kumimoji="1" lang="en-US" sz="1400">
                  <a:solidFill>
                    <a:sysClr val="windowText" lastClr="000000"/>
                  </a:solidFill>
                </a:rPr>
                <a:t>Kesalahan Pengujian alat</a:t>
              </a:r>
            </a:p>
          </p:txBody>
        </p:sp>
        <p:sp>
          <p:nvSpPr>
            <p:cNvPr id="29" name="Rectangle 28"/>
            <p:cNvSpPr>
              <a:spLocks noChangeArrowheads="1"/>
            </p:cNvSpPr>
            <p:nvPr/>
          </p:nvSpPr>
          <p:spPr bwMode="auto">
            <a:xfrm>
              <a:off x="253" y="1400"/>
              <a:ext cx="1244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pPr algn="ctr" eaLnBrk="0" hangingPunct="0"/>
              <a:r>
                <a:rPr kumimoji="1" lang="en-US" sz="1400">
                  <a:solidFill>
                    <a:sysClr val="windowText" lastClr="000000"/>
                  </a:solidFill>
                </a:rPr>
                <a:t>Spesifikasi tidak teliti</a:t>
              </a:r>
            </a:p>
          </p:txBody>
        </p:sp>
        <p:sp>
          <p:nvSpPr>
            <p:cNvPr id="30" name="Rectangle 29"/>
            <p:cNvSpPr>
              <a:spLocks noChangeArrowheads="1"/>
            </p:cNvSpPr>
            <p:nvPr/>
          </p:nvSpPr>
          <p:spPr bwMode="auto">
            <a:xfrm>
              <a:off x="435" y="1670"/>
              <a:ext cx="1201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pPr algn="ctr" eaLnBrk="0" hangingPunct="0"/>
              <a:r>
                <a:rPr kumimoji="1" lang="en-US" sz="1400">
                  <a:solidFill>
                    <a:sysClr val="windowText" lastClr="000000"/>
                  </a:solidFill>
                </a:rPr>
                <a:t>Metode tidak sesuai</a:t>
              </a:r>
            </a:p>
          </p:txBody>
        </p:sp>
        <p:sp>
          <p:nvSpPr>
            <p:cNvPr id="31" name="Rectangle 30"/>
            <p:cNvSpPr>
              <a:spLocks noChangeArrowheads="1"/>
            </p:cNvSpPr>
            <p:nvPr/>
          </p:nvSpPr>
          <p:spPr bwMode="auto">
            <a:xfrm>
              <a:off x="1651" y="1104"/>
              <a:ext cx="1108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pPr algn="ctr" eaLnBrk="0" hangingPunct="0"/>
              <a:r>
                <a:rPr kumimoji="1" lang="en-US" sz="1400">
                  <a:solidFill>
                    <a:sysClr val="windowText" lastClr="000000"/>
                  </a:solidFill>
                </a:rPr>
                <a:t>Pengawasan jelek</a:t>
              </a:r>
            </a:p>
          </p:txBody>
        </p:sp>
        <p:sp>
          <p:nvSpPr>
            <p:cNvPr id="32" name="Rectangle 31"/>
            <p:cNvSpPr>
              <a:spLocks noChangeArrowheads="1"/>
            </p:cNvSpPr>
            <p:nvPr/>
          </p:nvSpPr>
          <p:spPr bwMode="auto">
            <a:xfrm>
              <a:off x="1831" y="1392"/>
              <a:ext cx="1168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pPr algn="ctr" eaLnBrk="0" hangingPunct="0"/>
              <a:r>
                <a:rPr kumimoji="1" lang="en-US" sz="1400">
                  <a:solidFill>
                    <a:sysClr val="windowText" lastClr="000000"/>
                  </a:solidFill>
                </a:rPr>
                <a:t>Kurang konsentrasi</a:t>
              </a:r>
            </a:p>
          </p:txBody>
        </p:sp>
        <p:sp>
          <p:nvSpPr>
            <p:cNvPr id="33" name="Rectangle 32"/>
            <p:cNvSpPr>
              <a:spLocks noChangeArrowheads="1"/>
            </p:cNvSpPr>
            <p:nvPr/>
          </p:nvSpPr>
          <p:spPr bwMode="auto">
            <a:xfrm>
              <a:off x="1849" y="1688"/>
              <a:ext cx="1276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pPr algn="ctr" eaLnBrk="0" hangingPunct="0"/>
              <a:r>
                <a:rPr kumimoji="1" lang="en-US" sz="1400">
                  <a:solidFill>
                    <a:sysClr val="windowText" lastClr="000000"/>
                  </a:solidFill>
                </a:rPr>
                <a:t>Pelatihan tidak cukup</a:t>
              </a:r>
            </a:p>
          </p:txBody>
        </p:sp>
        <p:sp>
          <p:nvSpPr>
            <p:cNvPr id="34" name="Rectangle 33"/>
            <p:cNvSpPr>
              <a:spLocks noChangeArrowheads="1"/>
            </p:cNvSpPr>
            <p:nvPr/>
          </p:nvSpPr>
          <p:spPr bwMode="auto">
            <a:xfrm>
              <a:off x="3161" y="1103"/>
              <a:ext cx="1161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pPr algn="ctr" eaLnBrk="0" hangingPunct="0"/>
              <a:r>
                <a:rPr kumimoji="1" lang="en-US" sz="1400">
                  <a:solidFill>
                    <a:sysClr val="windowText" lastClr="000000"/>
                  </a:solidFill>
                </a:rPr>
                <a:t>Pemasangan salah</a:t>
              </a:r>
            </a:p>
          </p:txBody>
        </p:sp>
        <p:sp>
          <p:nvSpPr>
            <p:cNvPr id="35" name="Rectangle 34"/>
            <p:cNvSpPr>
              <a:spLocks noChangeArrowheads="1"/>
            </p:cNvSpPr>
            <p:nvPr/>
          </p:nvSpPr>
          <p:spPr bwMode="auto">
            <a:xfrm>
              <a:off x="3364" y="1392"/>
              <a:ext cx="966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pPr algn="ctr" eaLnBrk="0" hangingPunct="0"/>
              <a:r>
                <a:rPr kumimoji="1" lang="en-US" sz="1400">
                  <a:solidFill>
                    <a:sysClr val="windowText" lastClr="000000"/>
                  </a:solidFill>
                </a:rPr>
                <a:t>Peralatan salah</a:t>
              </a:r>
            </a:p>
          </p:txBody>
        </p:sp>
        <p:sp>
          <p:nvSpPr>
            <p:cNvPr id="36" name="Rectangle 35"/>
            <p:cNvSpPr>
              <a:spLocks noChangeArrowheads="1"/>
            </p:cNvSpPr>
            <p:nvPr/>
          </p:nvSpPr>
          <p:spPr bwMode="auto">
            <a:xfrm>
              <a:off x="3582" y="1670"/>
              <a:ext cx="805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pPr algn="ctr" eaLnBrk="0" hangingPunct="0"/>
              <a:r>
                <a:rPr kumimoji="1" lang="en-US" sz="1400">
                  <a:solidFill>
                    <a:sysClr val="windowText" lastClr="000000"/>
                  </a:solidFill>
                </a:rPr>
                <a:t>Keausan/tua</a:t>
              </a:r>
            </a:p>
          </p:txBody>
        </p:sp>
        <p:sp>
          <p:nvSpPr>
            <p:cNvPr id="37" name="Line 36"/>
            <p:cNvSpPr>
              <a:spLocks noChangeShapeType="1"/>
            </p:cNvSpPr>
            <p:nvPr/>
          </p:nvSpPr>
          <p:spPr bwMode="auto">
            <a:xfrm flipH="1">
              <a:off x="1297" y="2592"/>
              <a:ext cx="105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38" name="Line 37"/>
            <p:cNvSpPr>
              <a:spLocks noChangeShapeType="1"/>
            </p:cNvSpPr>
            <p:nvPr/>
          </p:nvSpPr>
          <p:spPr bwMode="auto">
            <a:xfrm flipH="1">
              <a:off x="1057" y="2880"/>
              <a:ext cx="115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39" name="Line 38"/>
            <p:cNvSpPr>
              <a:spLocks noChangeShapeType="1"/>
            </p:cNvSpPr>
            <p:nvPr/>
          </p:nvSpPr>
          <p:spPr bwMode="auto">
            <a:xfrm flipH="1">
              <a:off x="1009" y="3216"/>
              <a:ext cx="105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40" name="Line 39"/>
            <p:cNvSpPr>
              <a:spLocks noChangeShapeType="1"/>
            </p:cNvSpPr>
            <p:nvPr/>
          </p:nvSpPr>
          <p:spPr bwMode="auto">
            <a:xfrm flipH="1">
              <a:off x="2785" y="2544"/>
              <a:ext cx="105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41" name="Line 40"/>
            <p:cNvSpPr>
              <a:spLocks noChangeShapeType="1"/>
            </p:cNvSpPr>
            <p:nvPr/>
          </p:nvSpPr>
          <p:spPr bwMode="auto">
            <a:xfrm flipH="1">
              <a:off x="2641" y="2880"/>
              <a:ext cx="105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42" name="Line 41"/>
            <p:cNvSpPr>
              <a:spLocks noChangeShapeType="1"/>
            </p:cNvSpPr>
            <p:nvPr/>
          </p:nvSpPr>
          <p:spPr bwMode="auto">
            <a:xfrm flipH="1">
              <a:off x="2449" y="3216"/>
              <a:ext cx="105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43" name="Line 42"/>
            <p:cNvSpPr>
              <a:spLocks noChangeShapeType="1"/>
            </p:cNvSpPr>
            <p:nvPr/>
          </p:nvSpPr>
          <p:spPr bwMode="auto">
            <a:xfrm flipH="1">
              <a:off x="1" y="2592"/>
              <a:ext cx="95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44" name="Line 43"/>
            <p:cNvSpPr>
              <a:spLocks noChangeShapeType="1"/>
            </p:cNvSpPr>
            <p:nvPr/>
          </p:nvSpPr>
          <p:spPr bwMode="auto">
            <a:xfrm flipH="1">
              <a:off x="145" y="2976"/>
              <a:ext cx="67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>
                <a:solidFill>
                  <a:sysClr val="windowText" lastClr="000000"/>
                </a:solidFill>
              </a:endParaRPr>
            </a:p>
          </p:txBody>
        </p:sp>
        <p:sp>
          <p:nvSpPr>
            <p:cNvPr id="45" name="Rectangle 44"/>
            <p:cNvSpPr>
              <a:spLocks noChangeArrowheads="1"/>
            </p:cNvSpPr>
            <p:nvPr/>
          </p:nvSpPr>
          <p:spPr bwMode="auto">
            <a:xfrm>
              <a:off x="1122" y="2400"/>
              <a:ext cx="1369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pPr algn="ctr" eaLnBrk="0" hangingPunct="0"/>
              <a:r>
                <a:rPr kumimoji="1" lang="en-US" sz="1400">
                  <a:solidFill>
                    <a:sysClr val="windowText" lastClr="000000"/>
                  </a:solidFill>
                </a:rPr>
                <a:t>Kerusakan bahan baku</a:t>
              </a:r>
            </a:p>
          </p:txBody>
        </p:sp>
        <p:sp>
          <p:nvSpPr>
            <p:cNvPr id="46" name="Rectangle 45"/>
            <p:cNvSpPr>
              <a:spLocks noChangeArrowheads="1"/>
            </p:cNvSpPr>
            <p:nvPr/>
          </p:nvSpPr>
          <p:spPr bwMode="auto">
            <a:xfrm>
              <a:off x="1040" y="2688"/>
              <a:ext cx="1245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pPr algn="ctr" eaLnBrk="0" hangingPunct="0"/>
              <a:r>
                <a:rPr kumimoji="1" lang="en-US" sz="1400">
                  <a:solidFill>
                    <a:sysClr val="windowText" lastClr="000000"/>
                  </a:solidFill>
                </a:rPr>
                <a:t>Tidak ada spesifikasi</a:t>
              </a:r>
            </a:p>
          </p:txBody>
        </p:sp>
        <p:sp>
          <p:nvSpPr>
            <p:cNvPr id="47" name="Rectangle 46"/>
            <p:cNvSpPr>
              <a:spLocks noChangeArrowheads="1"/>
            </p:cNvSpPr>
            <p:nvPr/>
          </p:nvSpPr>
          <p:spPr bwMode="auto">
            <a:xfrm>
              <a:off x="1056" y="2880"/>
              <a:ext cx="1194" cy="3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pPr eaLnBrk="0" hangingPunct="0"/>
              <a:r>
                <a:rPr kumimoji="1" lang="en-US" sz="1400">
                  <a:solidFill>
                    <a:sysClr val="windowText" lastClr="000000"/>
                  </a:solidFill>
                </a:rPr>
                <a:t>Masalah penangan-</a:t>
              </a:r>
            </a:p>
            <a:p>
              <a:pPr eaLnBrk="0" hangingPunct="0"/>
              <a:r>
                <a:rPr kumimoji="1" lang="en-US" sz="1400">
                  <a:solidFill>
                    <a:sysClr val="windowText" lastClr="000000"/>
                  </a:solidFill>
                </a:rPr>
                <a:t>an material</a:t>
              </a:r>
            </a:p>
          </p:txBody>
        </p:sp>
        <p:sp>
          <p:nvSpPr>
            <p:cNvPr id="48" name="Rectangle 47"/>
            <p:cNvSpPr>
              <a:spLocks noChangeArrowheads="1"/>
            </p:cNvSpPr>
            <p:nvPr/>
          </p:nvSpPr>
          <p:spPr bwMode="auto">
            <a:xfrm>
              <a:off x="2443" y="2922"/>
              <a:ext cx="1109" cy="4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92075" tIns="46038" rIns="92075" bIns="46038">
              <a:spAutoFit/>
            </a:bodyPr>
            <a:lstStyle/>
            <a:p>
              <a:pPr eaLnBrk="0" hangingPunct="0"/>
              <a:r>
                <a:rPr kumimoji="1" lang="en-US" sz="1400" dirty="0" err="1">
                  <a:solidFill>
                    <a:sysClr val="windowText" lastClr="000000"/>
                  </a:solidFill>
                </a:rPr>
                <a:t>Ketakcukupan</a:t>
              </a:r>
              <a:r>
                <a:rPr kumimoji="1" lang="en-US" sz="1400" dirty="0">
                  <a:solidFill>
                    <a:sysClr val="windowText" lastClr="000000"/>
                  </a:solidFill>
                </a:rPr>
                <a:t> </a:t>
              </a:r>
              <a:r>
                <a:rPr kumimoji="1" lang="en-US" sz="1400" dirty="0" err="1" smtClean="0">
                  <a:solidFill>
                    <a:sysClr val="windowText" lastClr="000000"/>
                  </a:solidFill>
                </a:rPr>
                <a:t>rancangan</a:t>
              </a:r>
              <a:r>
                <a:rPr kumimoji="1" lang="en-US" sz="1400" dirty="0" smtClean="0">
                  <a:solidFill>
                    <a:sysClr val="windowText" lastClr="000000"/>
                  </a:solidFill>
                </a:rPr>
                <a:t> </a:t>
              </a:r>
              <a:r>
                <a:rPr kumimoji="1" lang="en-US" sz="1400" dirty="0" err="1" smtClean="0">
                  <a:solidFill>
                    <a:sysClr val="windowText" lastClr="000000"/>
                  </a:solidFill>
                </a:rPr>
                <a:t>produk</a:t>
              </a:r>
              <a:r>
                <a:rPr kumimoji="1" lang="en-US" sz="1400" dirty="0" smtClean="0">
                  <a:solidFill>
                    <a:sysClr val="windowText" lastClr="000000"/>
                  </a:solidFill>
                </a:rPr>
                <a:t> </a:t>
              </a:r>
              <a:endParaRPr kumimoji="1" lang="en-US" sz="1400" dirty="0">
                <a:solidFill>
                  <a:sysClr val="windowText" lastClr="000000"/>
                </a:solidFill>
              </a:endParaRPr>
            </a:p>
            <a:p>
              <a:pPr eaLnBrk="0" hangingPunct="0"/>
              <a:endParaRPr kumimoji="1" lang="en-US" sz="14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9" name="Rectangle 48"/>
            <p:cNvSpPr>
              <a:spLocks noChangeArrowheads="1"/>
            </p:cNvSpPr>
            <p:nvPr/>
          </p:nvSpPr>
          <p:spPr bwMode="auto">
            <a:xfrm>
              <a:off x="2585" y="2570"/>
              <a:ext cx="1135" cy="3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92075" tIns="46038" rIns="92075" bIns="46038">
              <a:spAutoFit/>
            </a:bodyPr>
            <a:lstStyle/>
            <a:p>
              <a:pPr eaLnBrk="0" hangingPunct="0"/>
              <a:r>
                <a:rPr kumimoji="1" lang="en-US" sz="1400" dirty="0" err="1">
                  <a:solidFill>
                    <a:sysClr val="windowText" lastClr="000000"/>
                  </a:solidFill>
                </a:rPr>
                <a:t>Manajemen</a:t>
              </a:r>
              <a:r>
                <a:rPr kumimoji="1" lang="en-US" sz="1400" dirty="0">
                  <a:solidFill>
                    <a:sysClr val="windowText" lastClr="000000"/>
                  </a:solidFill>
                </a:rPr>
                <a:t> </a:t>
              </a:r>
              <a:r>
                <a:rPr kumimoji="1" lang="en-US" sz="1400" dirty="0" err="1">
                  <a:solidFill>
                    <a:sysClr val="windowText" lastClr="000000"/>
                  </a:solidFill>
                </a:rPr>
                <a:t>kualitas</a:t>
              </a:r>
              <a:endParaRPr kumimoji="1" lang="en-US" sz="1400" dirty="0">
                <a:solidFill>
                  <a:sysClr val="windowText" lastClr="000000"/>
                </a:solidFill>
              </a:endParaRPr>
            </a:p>
            <a:p>
              <a:pPr eaLnBrk="0" hangingPunct="0"/>
              <a:r>
                <a:rPr kumimoji="1" lang="en-US" sz="1400" dirty="0" err="1" smtClean="0">
                  <a:solidFill>
                    <a:sysClr val="windowText" lastClr="000000"/>
                  </a:solidFill>
                </a:rPr>
                <a:t>tak</a:t>
              </a:r>
              <a:r>
                <a:rPr kumimoji="1" lang="en-US" sz="1400" dirty="0" smtClean="0">
                  <a:solidFill>
                    <a:sysClr val="windowText" lastClr="000000"/>
                  </a:solidFill>
                </a:rPr>
                <a:t> </a:t>
              </a:r>
              <a:r>
                <a:rPr kumimoji="1" lang="en-US" sz="1400" dirty="0" err="1">
                  <a:solidFill>
                    <a:sysClr val="windowText" lastClr="000000"/>
                  </a:solidFill>
                </a:rPr>
                <a:t>efektif</a:t>
              </a:r>
              <a:endParaRPr kumimoji="1" lang="en-US" sz="14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0" name="Rectangle 49"/>
            <p:cNvSpPr>
              <a:spLocks noChangeArrowheads="1"/>
            </p:cNvSpPr>
            <p:nvPr/>
          </p:nvSpPr>
          <p:spPr bwMode="auto">
            <a:xfrm>
              <a:off x="2490" y="2352"/>
              <a:ext cx="1345" cy="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92075" tIns="46038" rIns="92075" bIns="46038">
              <a:spAutoFit/>
            </a:bodyPr>
            <a:lstStyle/>
            <a:p>
              <a:pPr algn="ctr" eaLnBrk="0" hangingPunct="0"/>
              <a:r>
                <a:rPr kumimoji="1" lang="en-US" sz="1400" dirty="0" err="1">
                  <a:solidFill>
                    <a:sysClr val="windowText" lastClr="000000"/>
                  </a:solidFill>
                </a:rPr>
                <a:t>Rancangan</a:t>
              </a:r>
              <a:r>
                <a:rPr kumimoji="1" lang="en-US" sz="1400" dirty="0">
                  <a:solidFill>
                    <a:sysClr val="windowText" lastClr="000000"/>
                  </a:solidFill>
                </a:rPr>
                <a:t> </a:t>
              </a:r>
              <a:r>
                <a:rPr kumimoji="1" lang="en-US" sz="1400" dirty="0" err="1">
                  <a:solidFill>
                    <a:sysClr val="windowText" lastClr="000000"/>
                  </a:solidFill>
                </a:rPr>
                <a:t>proses</a:t>
              </a:r>
              <a:r>
                <a:rPr kumimoji="1" lang="en-US" sz="1400" dirty="0">
                  <a:solidFill>
                    <a:sysClr val="windowText" lastClr="000000"/>
                  </a:solidFill>
                </a:rPr>
                <a:t> </a:t>
              </a:r>
              <a:r>
                <a:rPr kumimoji="1" lang="en-US" sz="1400" dirty="0" err="1">
                  <a:solidFill>
                    <a:sysClr val="windowText" lastClr="000000"/>
                  </a:solidFill>
                </a:rPr>
                <a:t>jelek</a:t>
              </a:r>
              <a:endParaRPr kumimoji="1" lang="en-US" sz="14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1" name="Rectangle 50"/>
            <p:cNvSpPr>
              <a:spLocks noChangeArrowheads="1"/>
            </p:cNvSpPr>
            <p:nvPr/>
          </p:nvSpPr>
          <p:spPr bwMode="auto">
            <a:xfrm>
              <a:off x="72" y="2156"/>
              <a:ext cx="1161" cy="3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2075" tIns="46038" rIns="92075" bIns="46038">
              <a:spAutoFit/>
            </a:bodyPr>
            <a:lstStyle/>
            <a:p>
              <a:pPr eaLnBrk="0" hangingPunct="0"/>
              <a:r>
                <a:rPr kumimoji="1" lang="en-US" sz="1400">
                  <a:solidFill>
                    <a:sysClr val="windowText" lastClr="000000"/>
                  </a:solidFill>
                </a:rPr>
                <a:t>Pengendalian suhu</a:t>
              </a:r>
            </a:p>
            <a:p>
              <a:pPr eaLnBrk="0" hangingPunct="0"/>
              <a:r>
                <a:rPr kumimoji="1" lang="en-US" sz="1400">
                  <a:solidFill>
                    <a:sysClr val="windowText" lastClr="000000"/>
                  </a:solidFill>
                </a:rPr>
                <a:t> tidak tepat</a:t>
              </a:r>
            </a:p>
          </p:txBody>
        </p:sp>
        <p:sp>
          <p:nvSpPr>
            <p:cNvPr id="52" name="Rectangle 51"/>
            <p:cNvSpPr>
              <a:spLocks noChangeArrowheads="1"/>
            </p:cNvSpPr>
            <p:nvPr/>
          </p:nvSpPr>
          <p:spPr bwMode="auto">
            <a:xfrm>
              <a:off x="72" y="2783"/>
              <a:ext cx="770" cy="3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2075" tIns="46038" rIns="92075" bIns="46038">
              <a:spAutoFit/>
            </a:bodyPr>
            <a:lstStyle/>
            <a:p>
              <a:pPr eaLnBrk="0" hangingPunct="0"/>
              <a:r>
                <a:rPr kumimoji="1" lang="en-US" sz="1400">
                  <a:solidFill>
                    <a:sysClr val="windowText" lastClr="000000"/>
                  </a:solidFill>
                </a:rPr>
                <a:t>Kotor dan berdebu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Langkah1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/>
              <a:t>Mencari</a:t>
            </a:r>
            <a:r>
              <a:rPr lang="en-US" dirty="0"/>
              <a:t> </a:t>
            </a:r>
            <a:r>
              <a:rPr lang="en-US" dirty="0" err="1"/>
              <a:t>sebab-akibat</a:t>
            </a:r>
            <a:endParaRPr lang="en-US" dirty="0"/>
          </a:p>
          <a:p>
            <a:pPr algn="ctr"/>
            <a:endParaRPr lang="en-US" dirty="0"/>
          </a:p>
          <a:p>
            <a:pPr>
              <a:buFontTx/>
              <a:buNone/>
            </a:pPr>
            <a:r>
              <a:rPr lang="en-US" sz="2400" i="1" dirty="0" err="1"/>
              <a:t>Misal</a:t>
            </a:r>
            <a:r>
              <a:rPr lang="en-US" sz="2400" i="1" dirty="0"/>
              <a:t> : </a:t>
            </a:r>
          </a:p>
          <a:p>
            <a:pPr>
              <a:buFontTx/>
              <a:buNone/>
            </a:pPr>
            <a:r>
              <a:rPr lang="en-US" sz="2400" i="1" dirty="0"/>
              <a:t>	</a:t>
            </a:r>
            <a:r>
              <a:rPr lang="en-US" sz="2400" i="1" dirty="0" err="1" smtClean="0"/>
              <a:t>Seorang</a:t>
            </a:r>
            <a:r>
              <a:rPr lang="en-US" sz="2400" i="1" dirty="0" smtClean="0"/>
              <a:t> </a:t>
            </a:r>
            <a:r>
              <a:rPr lang="en-US" sz="2400" i="1" dirty="0" err="1"/>
              <a:t>karyawan</a:t>
            </a:r>
            <a:r>
              <a:rPr lang="en-US" sz="2400" i="1" dirty="0"/>
              <a:t> </a:t>
            </a:r>
            <a:r>
              <a:rPr lang="en-US" sz="2400" i="1" dirty="0" err="1"/>
              <a:t>kembali</a:t>
            </a:r>
            <a:r>
              <a:rPr lang="en-US" sz="2400" i="1" dirty="0"/>
              <a:t> </a:t>
            </a:r>
            <a:r>
              <a:rPr lang="en-US" sz="2400" i="1" dirty="0" err="1"/>
              <a:t>ditegur</a:t>
            </a:r>
            <a:r>
              <a:rPr lang="en-US" sz="2400" i="1" dirty="0"/>
              <a:t> </a:t>
            </a:r>
            <a:r>
              <a:rPr lang="en-US" sz="2400" i="1" dirty="0" err="1"/>
              <a:t>oleh</a:t>
            </a:r>
            <a:r>
              <a:rPr lang="en-US" sz="2400" i="1" dirty="0"/>
              <a:t> </a:t>
            </a:r>
            <a:r>
              <a:rPr lang="en-US" sz="2400" i="1" dirty="0" err="1"/>
              <a:t>supervisornya</a:t>
            </a:r>
            <a:r>
              <a:rPr lang="en-US" sz="2400" i="1" dirty="0"/>
              <a:t> </a:t>
            </a:r>
            <a:r>
              <a:rPr lang="en-US" sz="2400" i="1" dirty="0" err="1" smtClean="0"/>
              <a:t>karena</a:t>
            </a:r>
            <a:r>
              <a:rPr lang="en-US" sz="2400" i="1" dirty="0" smtClean="0"/>
              <a:t> </a:t>
            </a:r>
            <a:r>
              <a:rPr lang="en-US" sz="2400" i="1" dirty="0" err="1"/>
              <a:t>ia</a:t>
            </a:r>
            <a:r>
              <a:rPr lang="en-US" sz="2400" i="1" dirty="0"/>
              <a:t> </a:t>
            </a:r>
            <a:r>
              <a:rPr lang="en-US" sz="2400" i="1" dirty="0" err="1"/>
              <a:t>terlambat</a:t>
            </a:r>
            <a:r>
              <a:rPr lang="en-US" sz="2400" i="1" dirty="0"/>
              <a:t> </a:t>
            </a:r>
            <a:r>
              <a:rPr lang="en-US" sz="2400" i="1" dirty="0" err="1"/>
              <a:t>menyerahkan</a:t>
            </a:r>
            <a:r>
              <a:rPr lang="en-US" sz="2400" i="1" dirty="0"/>
              <a:t> </a:t>
            </a:r>
            <a:r>
              <a:rPr lang="en-US" sz="2400" i="1" dirty="0" err="1"/>
              <a:t>laporan</a:t>
            </a:r>
            <a:r>
              <a:rPr lang="en-US" sz="2400" i="1" dirty="0"/>
              <a:t> </a:t>
            </a:r>
            <a:r>
              <a:rPr lang="en-US" sz="2400" i="1" dirty="0" err="1"/>
              <a:t>anggaran</a:t>
            </a:r>
            <a:r>
              <a:rPr lang="en-US" sz="2400" i="1" dirty="0"/>
              <a:t>. </a:t>
            </a:r>
            <a:r>
              <a:rPr lang="en-US" sz="2400" i="1" dirty="0" err="1"/>
              <a:t>Dia</a:t>
            </a:r>
            <a:r>
              <a:rPr lang="en-US" sz="2400" i="1" dirty="0"/>
              <a:t> </a:t>
            </a:r>
            <a:r>
              <a:rPr lang="en-US" sz="2400" i="1" dirty="0" err="1"/>
              <a:t>bertanya</a:t>
            </a:r>
            <a:r>
              <a:rPr lang="en-US" sz="2400" i="1" dirty="0"/>
              <a:t> </a:t>
            </a:r>
            <a:r>
              <a:rPr lang="en-US" sz="2400" i="1" dirty="0" err="1"/>
              <a:t>pada</a:t>
            </a:r>
            <a:r>
              <a:rPr lang="en-US" sz="2400" i="1" dirty="0"/>
              <a:t> </a:t>
            </a:r>
            <a:r>
              <a:rPr lang="en-US" sz="2400" i="1" dirty="0" err="1"/>
              <a:t>dirinya</a:t>
            </a:r>
            <a:r>
              <a:rPr lang="en-US" sz="2400" i="1" dirty="0"/>
              <a:t> </a:t>
            </a:r>
            <a:r>
              <a:rPr lang="en-US" sz="2400" i="1" dirty="0" err="1" smtClean="0"/>
              <a:t>sendiri</a:t>
            </a:r>
            <a:r>
              <a:rPr lang="en-US" sz="2400" i="1" dirty="0" smtClean="0"/>
              <a:t>, “</a:t>
            </a:r>
            <a:r>
              <a:rPr lang="en-US" sz="2400" i="1" dirty="0" err="1"/>
              <a:t>A</a:t>
            </a:r>
            <a:r>
              <a:rPr lang="en-US" sz="2400" i="1" dirty="0" err="1" smtClean="0"/>
              <a:t>pa</a:t>
            </a:r>
            <a:r>
              <a:rPr lang="en-US" sz="2400" i="1" dirty="0" smtClean="0"/>
              <a:t> </a:t>
            </a:r>
            <a:r>
              <a:rPr lang="en-US" sz="2400" i="1" dirty="0" err="1"/>
              <a:t>yg</a:t>
            </a:r>
            <a:r>
              <a:rPr lang="en-US" sz="2400" i="1" dirty="0"/>
              <a:t> </a:t>
            </a:r>
            <a:r>
              <a:rPr lang="en-US" sz="2400" i="1" dirty="0" err="1"/>
              <a:t>bisa</a:t>
            </a:r>
            <a:r>
              <a:rPr lang="en-US" sz="2400" i="1" dirty="0"/>
              <a:t> </a:t>
            </a:r>
            <a:r>
              <a:rPr lang="en-US" sz="2400" i="1" dirty="0" err="1"/>
              <a:t>saya</a:t>
            </a:r>
            <a:r>
              <a:rPr lang="en-US" sz="2400" i="1" dirty="0"/>
              <a:t> </a:t>
            </a:r>
            <a:r>
              <a:rPr lang="en-US" sz="2400" i="1" dirty="0" err="1"/>
              <a:t>lakukan</a:t>
            </a:r>
            <a:r>
              <a:rPr lang="en-US" sz="2400" i="1" dirty="0" smtClean="0"/>
              <a:t>? </a:t>
            </a:r>
            <a:r>
              <a:rPr lang="en-US" sz="2400" i="1" dirty="0" err="1"/>
              <a:t>Saya</a:t>
            </a:r>
            <a:r>
              <a:rPr lang="en-US" sz="2400" i="1" dirty="0"/>
              <a:t> </a:t>
            </a:r>
            <a:r>
              <a:rPr lang="en-US" sz="2400" b="1" i="1" dirty="0" err="1"/>
              <a:t>tidak</a:t>
            </a:r>
            <a:r>
              <a:rPr lang="en-US" sz="2400" b="1" i="1" dirty="0"/>
              <a:t> </a:t>
            </a:r>
            <a:r>
              <a:rPr lang="en-US" sz="2400" b="1" i="1" dirty="0" err="1"/>
              <a:t>bisa</a:t>
            </a:r>
            <a:r>
              <a:rPr lang="en-US" sz="2400" b="1" i="1" dirty="0"/>
              <a:t> </a:t>
            </a:r>
            <a:r>
              <a:rPr lang="en-US" sz="2400" b="1" i="1" dirty="0" err="1"/>
              <a:t>mendapatkan</a:t>
            </a:r>
            <a:r>
              <a:rPr lang="en-US" sz="2400" b="1" i="1" dirty="0"/>
              <a:t> </a:t>
            </a:r>
            <a:r>
              <a:rPr lang="en-US" sz="2400" b="1" i="1" dirty="0" err="1"/>
              <a:t>informasi</a:t>
            </a:r>
            <a:r>
              <a:rPr lang="en-US" sz="2400" b="1" i="1" dirty="0"/>
              <a:t> </a:t>
            </a:r>
            <a:r>
              <a:rPr lang="en-US" sz="2400" b="1" i="1" dirty="0" err="1"/>
              <a:t>tepat</a:t>
            </a:r>
            <a:r>
              <a:rPr lang="en-US" sz="2400" b="1" i="1" dirty="0"/>
              <a:t> </a:t>
            </a:r>
            <a:r>
              <a:rPr lang="en-US" sz="2400" b="1" i="1" dirty="0" err="1"/>
              <a:t>waktu</a:t>
            </a:r>
            <a:r>
              <a:rPr lang="en-US" sz="2400" b="1" i="1" dirty="0"/>
              <a:t>, </a:t>
            </a:r>
            <a:r>
              <a:rPr lang="en-US" sz="2400" b="1" i="1" dirty="0" err="1"/>
              <a:t>sementara</a:t>
            </a:r>
            <a:r>
              <a:rPr lang="en-US" sz="2400" b="1" i="1" dirty="0"/>
              <a:t> </a:t>
            </a:r>
            <a:r>
              <a:rPr lang="en-US" sz="2400" b="1" i="1" dirty="0" err="1"/>
              <a:t>sistem</a:t>
            </a:r>
            <a:r>
              <a:rPr lang="en-US" sz="2400" b="1" i="1" dirty="0"/>
              <a:t> </a:t>
            </a:r>
            <a:r>
              <a:rPr lang="en-US" sz="2400" b="1" i="1" dirty="0" err="1"/>
              <a:t>yg</a:t>
            </a:r>
            <a:r>
              <a:rPr lang="en-US" sz="2400" b="1" i="1" dirty="0"/>
              <a:t> </a:t>
            </a:r>
            <a:r>
              <a:rPr lang="en-US" sz="2400" b="1" i="1" dirty="0" err="1"/>
              <a:t>ada</a:t>
            </a:r>
            <a:r>
              <a:rPr lang="en-US" sz="2400" b="1" i="1" dirty="0"/>
              <a:t> </a:t>
            </a:r>
            <a:r>
              <a:rPr lang="en-US" sz="2400" b="1" i="1" dirty="0" err="1"/>
              <a:t>sering</a:t>
            </a:r>
            <a:r>
              <a:rPr lang="en-US" sz="2400" b="1" i="1" dirty="0"/>
              <a:t> </a:t>
            </a:r>
            <a:r>
              <a:rPr lang="en-US" sz="2400" b="1" i="1" dirty="0" err="1"/>
              <a:t>mati</a:t>
            </a:r>
            <a:r>
              <a:rPr lang="en-US" sz="2400" b="1" i="1" dirty="0"/>
              <a:t>, </a:t>
            </a:r>
            <a:r>
              <a:rPr lang="en-US" sz="2400" b="1" i="1" dirty="0" err="1"/>
              <a:t>prosedur</a:t>
            </a:r>
            <a:r>
              <a:rPr lang="en-US" sz="2400" b="1" i="1" dirty="0"/>
              <a:t> </a:t>
            </a:r>
            <a:r>
              <a:rPr lang="en-US" sz="2400" b="1" i="1" dirty="0" err="1"/>
              <a:t>disini</a:t>
            </a:r>
            <a:r>
              <a:rPr lang="en-US" sz="2400" b="1" i="1" dirty="0"/>
              <a:t> </a:t>
            </a:r>
            <a:r>
              <a:rPr lang="en-US" sz="2400" b="1" i="1" dirty="0" err="1"/>
              <a:t>terlalu</a:t>
            </a:r>
            <a:r>
              <a:rPr lang="en-US" sz="2400" b="1" i="1" dirty="0"/>
              <a:t> </a:t>
            </a:r>
            <a:r>
              <a:rPr lang="en-US" sz="2400" b="1" i="1" dirty="0" err="1"/>
              <a:t>rumit</a:t>
            </a:r>
            <a:r>
              <a:rPr lang="en-US" sz="2400" b="1" i="1" dirty="0"/>
              <a:t> </a:t>
            </a:r>
            <a:r>
              <a:rPr lang="en-US" sz="2400" i="1" dirty="0" err="1"/>
              <a:t>sehingga</a:t>
            </a:r>
            <a:r>
              <a:rPr lang="en-US" sz="2400" i="1" dirty="0"/>
              <a:t> </a:t>
            </a:r>
            <a:r>
              <a:rPr lang="en-US" sz="2400" i="1" dirty="0" err="1"/>
              <a:t>tidak</a:t>
            </a:r>
            <a:r>
              <a:rPr lang="en-US" sz="2400" i="1" dirty="0"/>
              <a:t> </a:t>
            </a:r>
            <a:r>
              <a:rPr lang="en-US" sz="2400" i="1" dirty="0" err="1"/>
              <a:t>heran</a:t>
            </a:r>
            <a:r>
              <a:rPr lang="en-US" sz="2400" i="1" dirty="0"/>
              <a:t> </a:t>
            </a:r>
            <a:r>
              <a:rPr lang="en-US" sz="2400" i="1" dirty="0" err="1"/>
              <a:t>jika</a:t>
            </a:r>
            <a:r>
              <a:rPr lang="en-US" sz="2400" i="1" dirty="0"/>
              <a:t> orang2 </a:t>
            </a:r>
            <a:r>
              <a:rPr lang="en-US" sz="2400" i="1" dirty="0" err="1"/>
              <a:t>disini</a:t>
            </a:r>
            <a:r>
              <a:rPr lang="en-US" sz="2400" i="1" dirty="0"/>
              <a:t> </a:t>
            </a:r>
            <a:r>
              <a:rPr lang="en-US" sz="2400" i="1" dirty="0" err="1"/>
              <a:t>sering</a:t>
            </a:r>
            <a:r>
              <a:rPr lang="en-US" sz="2400" i="1" dirty="0"/>
              <a:t> </a:t>
            </a:r>
            <a:r>
              <a:rPr lang="en-US" sz="2400" i="1" dirty="0" err="1"/>
              <a:t>bingung</a:t>
            </a:r>
            <a:r>
              <a:rPr lang="en-US" sz="2400" i="1" dirty="0"/>
              <a:t> </a:t>
            </a:r>
            <a:r>
              <a:rPr lang="en-US" sz="2400" i="1" dirty="0" err="1"/>
              <a:t>apa</a:t>
            </a:r>
            <a:r>
              <a:rPr lang="en-US" sz="2400" i="1" dirty="0"/>
              <a:t> yang </a:t>
            </a:r>
            <a:r>
              <a:rPr lang="en-US" sz="2400" i="1" dirty="0" err="1"/>
              <a:t>harus</a:t>
            </a:r>
            <a:r>
              <a:rPr lang="en-US" sz="2400" i="1" dirty="0"/>
              <a:t> </a:t>
            </a:r>
            <a:r>
              <a:rPr lang="en-US" sz="2400" i="1" dirty="0" err="1"/>
              <a:t>dilakukan</a:t>
            </a:r>
            <a:r>
              <a:rPr lang="en-US" sz="2400" i="1" dirty="0" smtClean="0"/>
              <a:t>.”</a:t>
            </a:r>
            <a:endParaRPr lang="en-US" sz="24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r>
              <a:rPr lang="en-US" sz="4000" dirty="0" err="1"/>
              <a:t>Dimensi</a:t>
            </a:r>
            <a:r>
              <a:rPr lang="en-US" sz="4000" dirty="0"/>
              <a:t> </a:t>
            </a:r>
            <a:r>
              <a:rPr lang="en-US" sz="4000" dirty="0" err="1"/>
              <a:t>kualitas</a:t>
            </a:r>
            <a:r>
              <a:rPr lang="en-US" sz="4000" dirty="0"/>
              <a:t> </a:t>
            </a:r>
            <a:r>
              <a:rPr lang="en-US" sz="4000" dirty="0" err="1"/>
              <a:t>pada</a:t>
            </a:r>
            <a:r>
              <a:rPr lang="en-US" sz="4000" dirty="0"/>
              <a:t> </a:t>
            </a:r>
            <a:r>
              <a:rPr lang="en-US" sz="4000" dirty="0" err="1" smtClean="0"/>
              <a:t>manufaktur</a:t>
            </a:r>
            <a:endParaRPr lang="en-US" sz="4000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12648" y="1600200"/>
            <a:ext cx="8153400" cy="5029200"/>
          </a:xfrm>
        </p:spPr>
        <p:txBody>
          <a:bodyPr>
            <a:normAutofit/>
          </a:bodyPr>
          <a:lstStyle/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sz="2000" dirty="0" err="1"/>
              <a:t>Menurut</a:t>
            </a:r>
            <a:r>
              <a:rPr lang="en-US" sz="2000" dirty="0"/>
              <a:t> Garvin (1996), </a:t>
            </a:r>
            <a:r>
              <a:rPr lang="en-US" sz="2000" dirty="0" err="1"/>
              <a:t>dimensi</a:t>
            </a:r>
            <a:r>
              <a:rPr lang="en-US" sz="2000" dirty="0"/>
              <a:t> </a:t>
            </a:r>
            <a:r>
              <a:rPr lang="en-US" sz="2000" dirty="0" err="1" smtClean="0"/>
              <a:t>kualitas</a:t>
            </a:r>
            <a:r>
              <a:rPr lang="en-US" sz="2000" dirty="0"/>
              <a:t> </a:t>
            </a:r>
            <a:r>
              <a:rPr lang="en-US" sz="2000" dirty="0" err="1" smtClean="0"/>
              <a:t>meliputi</a:t>
            </a:r>
            <a:r>
              <a:rPr lang="en-US" sz="2000" dirty="0" smtClean="0"/>
              <a:t> </a:t>
            </a:r>
            <a:r>
              <a:rPr lang="en-US" sz="2000" dirty="0"/>
              <a:t>:</a:t>
            </a:r>
          </a:p>
          <a:p>
            <a:pPr marL="285750" indent="-285750">
              <a:lnSpc>
                <a:spcPct val="80000"/>
              </a:lnSpc>
              <a:buClrTx/>
              <a:buFontTx/>
              <a:buAutoNum type="arabicPeriod"/>
            </a:pPr>
            <a:r>
              <a:rPr lang="en-US" sz="2000" b="1" i="1" dirty="0"/>
              <a:t>Performance</a:t>
            </a:r>
            <a:r>
              <a:rPr lang="en-US" sz="2000" dirty="0"/>
              <a:t> </a:t>
            </a:r>
            <a:r>
              <a:rPr lang="en-US" sz="2000" dirty="0">
                <a:sym typeface="Wingdings" pitchFamily="2" charset="2"/>
              </a:rPr>
              <a:t> </a:t>
            </a:r>
            <a:r>
              <a:rPr lang="en-US" sz="2000" dirty="0" err="1">
                <a:sym typeface="Wingdings" pitchFamily="2" charset="2"/>
              </a:rPr>
              <a:t>kesesuaian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produk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dgn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fungsi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utama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produk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itu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sendiri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atau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karateristik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operasi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dari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suatu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produk</a:t>
            </a:r>
            <a:endParaRPr lang="en-US" sz="2000" dirty="0"/>
          </a:p>
          <a:p>
            <a:pPr marL="285750" indent="-285750">
              <a:lnSpc>
                <a:spcPct val="80000"/>
              </a:lnSpc>
              <a:buClrTx/>
              <a:buFontTx/>
              <a:buAutoNum type="arabicPeriod"/>
            </a:pPr>
            <a:r>
              <a:rPr lang="en-US" sz="2000" b="1" i="1" dirty="0"/>
              <a:t>Feature</a:t>
            </a:r>
            <a:r>
              <a:rPr lang="en-US" sz="2000" i="1" dirty="0"/>
              <a:t> </a:t>
            </a:r>
            <a:r>
              <a:rPr lang="en-US" sz="2000" dirty="0">
                <a:sym typeface="Wingdings" pitchFamily="2" charset="2"/>
              </a:rPr>
              <a:t> </a:t>
            </a:r>
            <a:r>
              <a:rPr lang="en-US" sz="2000" dirty="0" err="1">
                <a:sym typeface="Wingdings" pitchFamily="2" charset="2"/>
              </a:rPr>
              <a:t>ciri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khas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produk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yg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membedakan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dari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produk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lainyg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mrpkan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karakteristik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pelengkap</a:t>
            </a:r>
            <a:endParaRPr lang="en-US" sz="2000" dirty="0"/>
          </a:p>
          <a:p>
            <a:pPr marL="285750" indent="-285750">
              <a:lnSpc>
                <a:spcPct val="80000"/>
              </a:lnSpc>
              <a:buClrTx/>
              <a:buFontTx/>
              <a:buAutoNum type="arabicPeriod"/>
            </a:pPr>
            <a:r>
              <a:rPr lang="en-US" sz="2000" b="1" i="1" dirty="0"/>
              <a:t>Reliability</a:t>
            </a:r>
            <a:r>
              <a:rPr lang="en-US" sz="2000" dirty="0"/>
              <a:t> </a:t>
            </a:r>
            <a:r>
              <a:rPr lang="en-US" sz="2000" dirty="0">
                <a:sym typeface="Wingdings" pitchFamily="2" charset="2"/>
              </a:rPr>
              <a:t> </a:t>
            </a:r>
            <a:r>
              <a:rPr lang="en-US" sz="2000" dirty="0" err="1">
                <a:sym typeface="Wingdings" pitchFamily="2" charset="2"/>
              </a:rPr>
              <a:t>kepercayaan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pelanggan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thd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produk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karena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kehandalan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atau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keawetan</a:t>
            </a:r>
            <a:endParaRPr lang="en-US" sz="2000" dirty="0"/>
          </a:p>
          <a:p>
            <a:pPr marL="285750" indent="-285750">
              <a:lnSpc>
                <a:spcPct val="80000"/>
              </a:lnSpc>
              <a:buClrTx/>
              <a:buFontTx/>
              <a:buAutoNum type="arabicPeriod"/>
            </a:pPr>
            <a:r>
              <a:rPr lang="en-US" sz="2000" b="1" i="1" dirty="0" smtClean="0"/>
              <a:t>Conformance</a:t>
            </a:r>
            <a:r>
              <a:rPr lang="en-US" sz="2000" dirty="0" smtClean="0"/>
              <a:t> </a:t>
            </a:r>
            <a:r>
              <a:rPr lang="en-US" sz="2000" dirty="0">
                <a:sym typeface="Wingdings" pitchFamily="2" charset="2"/>
              </a:rPr>
              <a:t> </a:t>
            </a:r>
            <a:r>
              <a:rPr lang="en-US" sz="2000" dirty="0" err="1">
                <a:sym typeface="Wingdings" pitchFamily="2" charset="2"/>
              </a:rPr>
              <a:t>kesesuaian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produk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dgn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syarat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atau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ukuran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 smtClean="0">
                <a:sym typeface="Wingdings" pitchFamily="2" charset="2"/>
              </a:rPr>
              <a:t>tertentu</a:t>
            </a:r>
            <a:r>
              <a:rPr lang="en-US" sz="2000" dirty="0" smtClean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atau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sejauh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mana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karakteristik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desain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dan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operasi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memenuhi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standar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yg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 smtClean="0">
                <a:sym typeface="Wingdings" pitchFamily="2" charset="2"/>
              </a:rPr>
              <a:t>telah</a:t>
            </a:r>
            <a:r>
              <a:rPr lang="en-US" sz="2000" dirty="0" smtClean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ditetapkan</a:t>
            </a:r>
            <a:endParaRPr lang="en-US" sz="2000" dirty="0"/>
          </a:p>
          <a:p>
            <a:pPr marL="285750" indent="-285750">
              <a:lnSpc>
                <a:spcPct val="80000"/>
              </a:lnSpc>
              <a:buClrTx/>
              <a:buFontTx/>
              <a:buAutoNum type="arabicPeriod"/>
            </a:pPr>
            <a:r>
              <a:rPr lang="en-US" sz="2000" b="1" i="1" dirty="0"/>
              <a:t>Durability</a:t>
            </a:r>
            <a:r>
              <a:rPr lang="en-US" sz="2000" dirty="0"/>
              <a:t> </a:t>
            </a:r>
            <a:r>
              <a:rPr lang="en-US" sz="2000" dirty="0">
                <a:sym typeface="Wingdings" pitchFamily="2" charset="2"/>
              </a:rPr>
              <a:t> </a:t>
            </a:r>
            <a:r>
              <a:rPr lang="en-US" sz="2000" dirty="0" err="1">
                <a:sym typeface="Wingdings" pitchFamily="2" charset="2"/>
              </a:rPr>
              <a:t>tigkat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ketahanan</a:t>
            </a:r>
            <a:r>
              <a:rPr lang="en-US" sz="2000" dirty="0">
                <a:sym typeface="Wingdings" pitchFamily="2" charset="2"/>
              </a:rPr>
              <a:t>/</a:t>
            </a:r>
            <a:r>
              <a:rPr lang="en-US" sz="2000" dirty="0" err="1">
                <a:sym typeface="Wingdings" pitchFamily="2" charset="2"/>
              </a:rPr>
              <a:t>awet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produk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atau</a:t>
            </a:r>
            <a:r>
              <a:rPr lang="en-US" sz="2000" dirty="0">
                <a:sym typeface="Wingdings" pitchFamily="2" charset="2"/>
              </a:rPr>
              <a:t> lama </a:t>
            </a:r>
            <a:r>
              <a:rPr lang="en-US" sz="2000" dirty="0" err="1">
                <a:sym typeface="Wingdings" pitchFamily="2" charset="2"/>
              </a:rPr>
              <a:t>umur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produk</a:t>
            </a:r>
            <a:endParaRPr lang="en-US" sz="2000" dirty="0"/>
          </a:p>
          <a:p>
            <a:pPr marL="285750" indent="-285750">
              <a:lnSpc>
                <a:spcPct val="80000"/>
              </a:lnSpc>
              <a:buClrTx/>
              <a:buFontTx/>
              <a:buAutoNum type="arabicPeriod"/>
            </a:pPr>
            <a:r>
              <a:rPr lang="en-US" sz="2000" b="1" i="1" dirty="0"/>
              <a:t>Serviceability</a:t>
            </a:r>
            <a:r>
              <a:rPr lang="en-US" sz="2000" dirty="0"/>
              <a:t> </a:t>
            </a:r>
            <a:r>
              <a:rPr lang="en-US" sz="2000" dirty="0">
                <a:sym typeface="Wingdings" pitchFamily="2" charset="2"/>
              </a:rPr>
              <a:t> </a:t>
            </a:r>
            <a:r>
              <a:rPr lang="en-US" sz="2000" dirty="0" err="1">
                <a:sym typeface="Wingdings" pitchFamily="2" charset="2"/>
              </a:rPr>
              <a:t>kemudahan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produk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utk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diperbaiki</a:t>
            </a:r>
            <a:r>
              <a:rPr lang="en-US" sz="2000" dirty="0">
                <a:sym typeface="Wingdings" pitchFamily="2" charset="2"/>
              </a:rPr>
              <a:t>/</a:t>
            </a:r>
            <a:r>
              <a:rPr lang="en-US" sz="2000" dirty="0" err="1">
                <a:sym typeface="Wingdings" pitchFamily="2" charset="2"/>
              </a:rPr>
              <a:t>kemudahan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memperoleh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komponen</a:t>
            </a:r>
            <a:endParaRPr lang="en-US" sz="2000" dirty="0"/>
          </a:p>
          <a:p>
            <a:pPr marL="285750" indent="-285750">
              <a:lnSpc>
                <a:spcPct val="80000"/>
              </a:lnSpc>
              <a:buClrTx/>
              <a:buFontTx/>
              <a:buAutoNum type="arabicPeriod"/>
            </a:pPr>
            <a:r>
              <a:rPr lang="en-US" sz="2000" b="1" i="1" dirty="0"/>
              <a:t>Aesthetic</a:t>
            </a:r>
            <a:r>
              <a:rPr lang="en-US" sz="2000" i="1" dirty="0"/>
              <a:t> </a:t>
            </a:r>
            <a:r>
              <a:rPr lang="en-US" sz="2000" dirty="0">
                <a:sym typeface="Wingdings" pitchFamily="2" charset="2"/>
              </a:rPr>
              <a:t> </a:t>
            </a:r>
            <a:r>
              <a:rPr lang="en-US" sz="2000" dirty="0" err="1">
                <a:sym typeface="Wingdings" pitchFamily="2" charset="2"/>
              </a:rPr>
              <a:t>keindahan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atau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daya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tarik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produk</a:t>
            </a:r>
            <a:endParaRPr lang="en-US" sz="2000" dirty="0"/>
          </a:p>
          <a:p>
            <a:pPr marL="285750" indent="-285750">
              <a:lnSpc>
                <a:spcPct val="80000"/>
              </a:lnSpc>
              <a:buClrTx/>
              <a:buFontTx/>
              <a:buAutoNum type="arabicPeriod"/>
            </a:pPr>
            <a:r>
              <a:rPr lang="en-US" sz="2000" b="1" i="1" dirty="0"/>
              <a:t>Perception</a:t>
            </a:r>
            <a:r>
              <a:rPr lang="en-US" sz="2000" dirty="0"/>
              <a:t> </a:t>
            </a:r>
            <a:r>
              <a:rPr lang="en-US" sz="2000" dirty="0">
                <a:sym typeface="Wingdings" pitchFamily="2" charset="2"/>
              </a:rPr>
              <a:t> </a:t>
            </a:r>
            <a:r>
              <a:rPr lang="en-US" sz="2000" dirty="0" err="1">
                <a:sym typeface="Wingdings" pitchFamily="2" charset="2"/>
              </a:rPr>
              <a:t>fanatisme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konsumen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akan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merek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suatu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produk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 smtClean="0">
                <a:sym typeface="Wingdings" pitchFamily="2" charset="2"/>
              </a:rPr>
              <a:t>tertentu</a:t>
            </a:r>
            <a:r>
              <a:rPr lang="en-US" sz="2000" dirty="0" smtClean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karena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citra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atau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reputasi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poduk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itu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sendiri</a:t>
            </a:r>
            <a:endParaRPr lang="en-US" sz="2000" dirty="0"/>
          </a:p>
          <a:p>
            <a:pPr marL="609600" indent="-609600">
              <a:lnSpc>
                <a:spcPct val="80000"/>
              </a:lnSpc>
              <a:buFontTx/>
              <a:buNone/>
            </a:pP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Langkah 2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dirty="0" err="1"/>
              <a:t>Mengidentifikasikan</a:t>
            </a:r>
            <a:r>
              <a:rPr lang="en-US" dirty="0"/>
              <a:t> </a:t>
            </a:r>
            <a:r>
              <a:rPr lang="en-US" dirty="0" err="1" smtClean="0"/>
              <a:t>akibat</a:t>
            </a:r>
            <a:endParaRPr lang="en-US" dirty="0" smtClean="0"/>
          </a:p>
          <a:p>
            <a:pPr>
              <a:buFontTx/>
              <a:buNone/>
            </a:pPr>
            <a:r>
              <a:rPr lang="en-US" dirty="0" smtClean="0">
                <a:sym typeface="Wingdings" pitchFamily="2" charset="2"/>
              </a:rPr>
              <a:t>	 </a:t>
            </a:r>
            <a:r>
              <a:rPr lang="en-US" sz="2400" dirty="0" err="1" smtClean="0">
                <a:sym typeface="Wingdings" pitchFamily="2" charset="2"/>
              </a:rPr>
              <a:t>Taruh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>
                <a:sym typeface="Wingdings" pitchFamily="2" charset="2"/>
              </a:rPr>
              <a:t>di</a:t>
            </a:r>
            <a:r>
              <a:rPr lang="en-US" sz="2400" dirty="0">
                <a:sym typeface="Wingdings" pitchFamily="2" charset="2"/>
              </a:rPr>
              <a:t> </a:t>
            </a:r>
            <a:r>
              <a:rPr lang="en-US" sz="2400" dirty="0" err="1">
                <a:sym typeface="Wingdings" pitchFamily="2" charset="2"/>
              </a:rPr>
              <a:t>bagan</a:t>
            </a:r>
            <a:r>
              <a:rPr lang="en-US" sz="2400" dirty="0">
                <a:sym typeface="Wingdings" pitchFamily="2" charset="2"/>
              </a:rPr>
              <a:t> paling </a:t>
            </a:r>
            <a:r>
              <a:rPr lang="en-US" sz="2400" dirty="0" err="1">
                <a:sym typeface="Wingdings" pitchFamily="2" charset="2"/>
              </a:rPr>
              <a:t>kanan</a:t>
            </a:r>
            <a:endParaRPr lang="en-US" sz="2400" dirty="0">
              <a:sym typeface="Wingdings" pitchFamily="2" charset="2"/>
            </a:endParaRPr>
          </a:p>
          <a:p>
            <a:pPr>
              <a:buFont typeface="Wingdings" pitchFamily="2" charset="2"/>
              <a:buNone/>
            </a:pPr>
            <a:endParaRPr lang="en-US" dirty="0"/>
          </a:p>
        </p:txBody>
      </p:sp>
      <p:sp>
        <p:nvSpPr>
          <p:cNvPr id="51204" name="Line 4"/>
          <p:cNvSpPr>
            <a:spLocks noChangeShapeType="1"/>
          </p:cNvSpPr>
          <p:nvPr/>
        </p:nvSpPr>
        <p:spPr bwMode="auto">
          <a:xfrm>
            <a:off x="609600" y="4114800"/>
            <a:ext cx="57912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205" name="Rectangle 5"/>
          <p:cNvSpPr>
            <a:spLocks noChangeArrowheads="1"/>
          </p:cNvSpPr>
          <p:nvPr/>
        </p:nvSpPr>
        <p:spPr bwMode="auto">
          <a:xfrm>
            <a:off x="6705600" y="3886200"/>
            <a:ext cx="2209800" cy="685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Laporan anggaran</a:t>
            </a:r>
          </a:p>
          <a:p>
            <a:pPr algn="ctr"/>
            <a:r>
              <a:rPr lang="en-US"/>
              <a:t>Akhir bulan terlambat</a:t>
            </a:r>
          </a:p>
        </p:txBody>
      </p:sp>
      <p:sp>
        <p:nvSpPr>
          <p:cNvPr id="51206" name="Line 6"/>
          <p:cNvSpPr>
            <a:spLocks noChangeShapeType="1"/>
          </p:cNvSpPr>
          <p:nvPr/>
        </p:nvSpPr>
        <p:spPr bwMode="auto">
          <a:xfrm>
            <a:off x="1600200" y="2819400"/>
            <a:ext cx="76200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207" name="Line 7"/>
          <p:cNvSpPr>
            <a:spLocks noChangeShapeType="1"/>
          </p:cNvSpPr>
          <p:nvPr/>
        </p:nvSpPr>
        <p:spPr bwMode="auto">
          <a:xfrm>
            <a:off x="3657600" y="3048000"/>
            <a:ext cx="91440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208" name="Line 8"/>
          <p:cNvSpPr>
            <a:spLocks noChangeShapeType="1"/>
          </p:cNvSpPr>
          <p:nvPr/>
        </p:nvSpPr>
        <p:spPr bwMode="auto">
          <a:xfrm flipV="1">
            <a:off x="1981200" y="4343400"/>
            <a:ext cx="12192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209" name="Line 9"/>
          <p:cNvSpPr>
            <a:spLocks noChangeShapeType="1"/>
          </p:cNvSpPr>
          <p:nvPr/>
        </p:nvSpPr>
        <p:spPr bwMode="auto">
          <a:xfrm flipV="1">
            <a:off x="4343400" y="4419600"/>
            <a:ext cx="10668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Langkah 3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FontTx/>
              <a:buNone/>
            </a:pPr>
            <a:r>
              <a:rPr lang="en-US" sz="2800" dirty="0" err="1" smtClean="0"/>
              <a:t>Mengidentifikasi</a:t>
            </a:r>
            <a:r>
              <a:rPr lang="en-US" sz="2800" dirty="0" smtClean="0"/>
              <a:t> </a:t>
            </a:r>
            <a:r>
              <a:rPr lang="en-US" sz="2800" dirty="0" err="1"/>
              <a:t>berbagai</a:t>
            </a:r>
            <a:r>
              <a:rPr lang="en-US" sz="2800" dirty="0"/>
              <a:t> </a:t>
            </a:r>
            <a:r>
              <a:rPr lang="en-US" sz="2800" dirty="0" err="1"/>
              <a:t>kategori</a:t>
            </a:r>
            <a:r>
              <a:rPr lang="en-US" sz="2800" dirty="0"/>
              <a:t> </a:t>
            </a:r>
            <a:r>
              <a:rPr lang="en-US" sz="2800" dirty="0" err="1"/>
              <a:t>sebab</a:t>
            </a:r>
            <a:r>
              <a:rPr lang="en-US" sz="2800" dirty="0"/>
              <a:t> </a:t>
            </a:r>
            <a:r>
              <a:rPr lang="en-US" sz="2800" dirty="0" err="1"/>
              <a:t>utama</a:t>
            </a:r>
            <a:endParaRPr lang="en-US" sz="2800" dirty="0"/>
          </a:p>
          <a:p>
            <a:pPr algn="ctr">
              <a:buFontTx/>
              <a:buNone/>
            </a:pPr>
            <a:endParaRPr lang="en-US" sz="2600" dirty="0"/>
          </a:p>
          <a:p>
            <a:pPr>
              <a:buFontTx/>
              <a:buNone/>
            </a:pPr>
            <a:r>
              <a:rPr lang="en-US" sz="2600" dirty="0" err="1"/>
              <a:t>Sebab-sebab</a:t>
            </a:r>
            <a:r>
              <a:rPr lang="en-US" sz="2600" dirty="0"/>
              <a:t> </a:t>
            </a:r>
            <a:r>
              <a:rPr lang="en-US" sz="2600" dirty="0" err="1"/>
              <a:t>dpt</a:t>
            </a:r>
            <a:r>
              <a:rPr lang="en-US" sz="2600" dirty="0"/>
              <a:t> </a:t>
            </a:r>
            <a:r>
              <a:rPr lang="en-US" sz="2600" dirty="0" err="1"/>
              <a:t>diringkas</a:t>
            </a:r>
            <a:r>
              <a:rPr lang="en-US" sz="2600" dirty="0"/>
              <a:t> </a:t>
            </a:r>
            <a:r>
              <a:rPr lang="en-US" sz="2600" dirty="0" err="1"/>
              <a:t>dalam</a:t>
            </a:r>
            <a:r>
              <a:rPr lang="en-US" sz="2600" dirty="0"/>
              <a:t> </a:t>
            </a:r>
            <a:r>
              <a:rPr lang="en-US" sz="2600" dirty="0" err="1"/>
              <a:t>kategori</a:t>
            </a:r>
            <a:r>
              <a:rPr lang="en-US" sz="2600" dirty="0"/>
              <a:t> </a:t>
            </a:r>
            <a:r>
              <a:rPr lang="en-US" sz="2600" dirty="0" err="1"/>
              <a:t>seperti</a:t>
            </a:r>
            <a:r>
              <a:rPr lang="en-US" sz="2600" dirty="0"/>
              <a:t> :</a:t>
            </a:r>
          </a:p>
          <a:p>
            <a:pPr>
              <a:buFont typeface="Wingdings" pitchFamily="2" charset="2"/>
              <a:buChar char="à"/>
            </a:pPr>
            <a:r>
              <a:rPr lang="en-US" sz="2600" dirty="0" smtClean="0">
                <a:sym typeface="Wingdings" pitchFamily="2" charset="2"/>
              </a:rPr>
              <a:t>4M </a:t>
            </a:r>
            <a:r>
              <a:rPr lang="en-US" sz="2600" dirty="0">
                <a:sym typeface="Wingdings" pitchFamily="2" charset="2"/>
              </a:rPr>
              <a:t>: </a:t>
            </a:r>
            <a:r>
              <a:rPr lang="en-US" sz="2600" dirty="0" err="1">
                <a:sym typeface="Wingdings" pitchFamily="2" charset="2"/>
              </a:rPr>
              <a:t>Metode</a:t>
            </a:r>
            <a:r>
              <a:rPr lang="en-US" sz="2600" dirty="0">
                <a:sym typeface="Wingdings" pitchFamily="2" charset="2"/>
              </a:rPr>
              <a:t>, </a:t>
            </a:r>
            <a:r>
              <a:rPr lang="en-US" sz="2600" dirty="0" err="1">
                <a:sym typeface="Wingdings" pitchFamily="2" charset="2"/>
              </a:rPr>
              <a:t>Mesin</a:t>
            </a:r>
            <a:r>
              <a:rPr lang="en-US" sz="2600" dirty="0">
                <a:sym typeface="Wingdings" pitchFamily="2" charset="2"/>
              </a:rPr>
              <a:t>, Material, </a:t>
            </a:r>
            <a:r>
              <a:rPr lang="en-US" sz="2600" dirty="0" err="1">
                <a:sym typeface="Wingdings" pitchFamily="2" charset="2"/>
              </a:rPr>
              <a:t>Manusia</a:t>
            </a:r>
            <a:endParaRPr lang="en-US" sz="2600" dirty="0">
              <a:sym typeface="Wingdings" pitchFamily="2" charset="2"/>
            </a:endParaRPr>
          </a:p>
          <a:p>
            <a:pPr>
              <a:buFont typeface="Wingdings" pitchFamily="2" charset="2"/>
              <a:buChar char="à"/>
            </a:pPr>
            <a:r>
              <a:rPr lang="en-US" sz="2600" dirty="0"/>
              <a:t>4P : Place (</a:t>
            </a:r>
            <a:r>
              <a:rPr lang="en-US" sz="2600" dirty="0" err="1"/>
              <a:t>tempat</a:t>
            </a:r>
            <a:r>
              <a:rPr lang="en-US" sz="2600" dirty="0"/>
              <a:t>), Procedure (</a:t>
            </a:r>
            <a:r>
              <a:rPr lang="en-US" sz="2600" dirty="0" err="1"/>
              <a:t>Prosedur</a:t>
            </a:r>
            <a:r>
              <a:rPr lang="en-US" sz="2600" dirty="0"/>
              <a:t>), People (</a:t>
            </a:r>
            <a:r>
              <a:rPr lang="en-US" sz="2600" dirty="0" err="1" smtClean="0"/>
              <a:t>manusia</a:t>
            </a:r>
            <a:r>
              <a:rPr lang="en-US" sz="2600" dirty="0" smtClean="0"/>
              <a:t>), </a:t>
            </a:r>
            <a:r>
              <a:rPr lang="en-US" sz="2600" dirty="0"/>
              <a:t>Policy (</a:t>
            </a:r>
            <a:r>
              <a:rPr lang="en-US" sz="2600" dirty="0" err="1"/>
              <a:t>kebijakan</a:t>
            </a:r>
            <a:r>
              <a:rPr lang="en-US" sz="2600" dirty="0"/>
              <a:t>)</a:t>
            </a:r>
          </a:p>
          <a:p>
            <a:pPr>
              <a:buFont typeface="Wingdings" pitchFamily="2" charset="2"/>
              <a:buChar char="à"/>
            </a:pPr>
            <a:r>
              <a:rPr lang="en-US" sz="2600" dirty="0" smtClean="0"/>
              <a:t>4S </a:t>
            </a:r>
            <a:r>
              <a:rPr lang="en-US" sz="2600" dirty="0"/>
              <a:t>: Surrounding (</a:t>
            </a:r>
            <a:r>
              <a:rPr lang="en-US" sz="2600" dirty="0" err="1" smtClean="0"/>
              <a:t>lingkungan</a:t>
            </a:r>
            <a:r>
              <a:rPr lang="en-US" sz="2600" dirty="0" smtClean="0"/>
              <a:t>), </a:t>
            </a:r>
            <a:r>
              <a:rPr lang="en-US" sz="2600" dirty="0"/>
              <a:t>Supplier, System, </a:t>
            </a:r>
            <a:r>
              <a:rPr lang="en-US" sz="2600" dirty="0" smtClean="0"/>
              <a:t>Skill </a:t>
            </a:r>
            <a:r>
              <a:rPr lang="en-US" sz="2600" dirty="0"/>
              <a:t>(</a:t>
            </a:r>
            <a:r>
              <a:rPr lang="en-US" sz="2600" dirty="0" err="1"/>
              <a:t>kemampuan</a:t>
            </a:r>
            <a:r>
              <a:rPr lang="en-US" sz="2600" dirty="0"/>
              <a:t>)</a:t>
            </a:r>
          </a:p>
          <a:p>
            <a:pPr algn="ctr">
              <a:buFontTx/>
              <a:buNone/>
            </a:pPr>
            <a:endParaRPr lang="en-US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rmAutofit fontScale="90000"/>
          </a:bodyPr>
          <a:lstStyle/>
          <a:p>
            <a:r>
              <a:rPr lang="en-US" sz="4000"/>
              <a:t>Langkah 4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447800"/>
            <a:ext cx="8229600" cy="1066800"/>
          </a:xfrm>
        </p:spPr>
        <p:txBody>
          <a:bodyPr/>
          <a:lstStyle/>
          <a:p>
            <a:r>
              <a:rPr lang="en-US" dirty="0" err="1"/>
              <a:t>Menemukan</a:t>
            </a:r>
            <a:r>
              <a:rPr lang="en-US" dirty="0"/>
              <a:t> </a:t>
            </a:r>
            <a:r>
              <a:rPr lang="en-US" dirty="0" err="1"/>
              <a:t>sebab-sebab</a:t>
            </a:r>
            <a:r>
              <a:rPr lang="en-US" dirty="0"/>
              <a:t> </a:t>
            </a:r>
            <a:r>
              <a:rPr lang="en-US" dirty="0" err="1"/>
              <a:t>potensial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cara</a:t>
            </a:r>
            <a:r>
              <a:rPr lang="en-US" dirty="0"/>
              <a:t> </a:t>
            </a:r>
            <a:r>
              <a:rPr lang="en-US" dirty="0" err="1"/>
              <a:t>sumbang</a:t>
            </a:r>
            <a:r>
              <a:rPr lang="en-US" dirty="0"/>
              <a:t> saran</a:t>
            </a:r>
          </a:p>
        </p:txBody>
      </p:sp>
      <p:sp>
        <p:nvSpPr>
          <p:cNvPr id="53253" name="Line 5"/>
          <p:cNvSpPr>
            <a:spLocks noChangeShapeType="1"/>
          </p:cNvSpPr>
          <p:nvPr/>
        </p:nvSpPr>
        <p:spPr bwMode="auto">
          <a:xfrm>
            <a:off x="914400" y="4572000"/>
            <a:ext cx="563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3254" name="Rectangle 6"/>
          <p:cNvSpPr>
            <a:spLocks noChangeArrowheads="1"/>
          </p:cNvSpPr>
          <p:nvPr/>
        </p:nvSpPr>
        <p:spPr bwMode="auto">
          <a:xfrm>
            <a:off x="6705600" y="3733800"/>
            <a:ext cx="1981200" cy="1524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Laporan anggaran </a:t>
            </a:r>
          </a:p>
          <a:p>
            <a:pPr algn="ctr"/>
            <a:r>
              <a:rPr lang="en-US"/>
              <a:t>Akhir bulan</a:t>
            </a:r>
          </a:p>
          <a:p>
            <a:pPr algn="ctr"/>
            <a:r>
              <a:rPr lang="en-US"/>
              <a:t>terlambat</a:t>
            </a:r>
          </a:p>
        </p:txBody>
      </p:sp>
      <p:sp>
        <p:nvSpPr>
          <p:cNvPr id="53255" name="Line 7"/>
          <p:cNvSpPr>
            <a:spLocks noChangeShapeType="1"/>
          </p:cNvSpPr>
          <p:nvPr/>
        </p:nvSpPr>
        <p:spPr bwMode="auto">
          <a:xfrm>
            <a:off x="1143000" y="3276600"/>
            <a:ext cx="83820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3256" name="Line 8"/>
          <p:cNvSpPr>
            <a:spLocks noChangeShapeType="1"/>
          </p:cNvSpPr>
          <p:nvPr/>
        </p:nvSpPr>
        <p:spPr bwMode="auto">
          <a:xfrm>
            <a:off x="4724400" y="2971800"/>
            <a:ext cx="1219200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3257" name="Rectangle 9"/>
          <p:cNvSpPr>
            <a:spLocks noChangeArrowheads="1"/>
          </p:cNvSpPr>
          <p:nvPr/>
        </p:nvSpPr>
        <p:spPr bwMode="auto">
          <a:xfrm>
            <a:off x="762000" y="2895600"/>
            <a:ext cx="1676400" cy="304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Tempat</a:t>
            </a:r>
          </a:p>
        </p:txBody>
      </p:sp>
      <p:sp>
        <p:nvSpPr>
          <p:cNvPr id="53258" name="Rectangle 10"/>
          <p:cNvSpPr>
            <a:spLocks noChangeArrowheads="1"/>
          </p:cNvSpPr>
          <p:nvPr/>
        </p:nvSpPr>
        <p:spPr bwMode="auto">
          <a:xfrm>
            <a:off x="4267200" y="2514600"/>
            <a:ext cx="16764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prosedur</a:t>
            </a:r>
          </a:p>
        </p:txBody>
      </p:sp>
      <p:sp>
        <p:nvSpPr>
          <p:cNvPr id="53259" name="Line 11"/>
          <p:cNvSpPr>
            <a:spLocks noChangeShapeType="1"/>
          </p:cNvSpPr>
          <p:nvPr/>
        </p:nvSpPr>
        <p:spPr bwMode="auto">
          <a:xfrm flipV="1">
            <a:off x="1447800" y="4572000"/>
            <a:ext cx="1828800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3260" name="Rectangle 12"/>
          <p:cNvSpPr>
            <a:spLocks noChangeArrowheads="1"/>
          </p:cNvSpPr>
          <p:nvPr/>
        </p:nvSpPr>
        <p:spPr bwMode="auto">
          <a:xfrm>
            <a:off x="533400" y="6400800"/>
            <a:ext cx="1676400" cy="304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sistem</a:t>
            </a:r>
          </a:p>
        </p:txBody>
      </p:sp>
      <p:sp>
        <p:nvSpPr>
          <p:cNvPr id="53261" name="Line 13"/>
          <p:cNvSpPr>
            <a:spLocks noChangeShapeType="1"/>
          </p:cNvSpPr>
          <p:nvPr/>
        </p:nvSpPr>
        <p:spPr bwMode="auto">
          <a:xfrm flipV="1">
            <a:off x="4038600" y="4572000"/>
            <a:ext cx="914400" cy="144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3262" name="Rectangle 14"/>
          <p:cNvSpPr>
            <a:spLocks noChangeArrowheads="1"/>
          </p:cNvSpPr>
          <p:nvPr/>
        </p:nvSpPr>
        <p:spPr bwMode="auto">
          <a:xfrm>
            <a:off x="3581400" y="6096000"/>
            <a:ext cx="1676400" cy="304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kebijakan</a:t>
            </a:r>
          </a:p>
        </p:txBody>
      </p:sp>
      <p:sp>
        <p:nvSpPr>
          <p:cNvPr id="53263" name="Line 15"/>
          <p:cNvSpPr>
            <a:spLocks noChangeShapeType="1"/>
          </p:cNvSpPr>
          <p:nvPr/>
        </p:nvSpPr>
        <p:spPr bwMode="auto">
          <a:xfrm flipV="1">
            <a:off x="6172200" y="45720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3264" name="Rectangle 16"/>
          <p:cNvSpPr>
            <a:spLocks noChangeArrowheads="1"/>
          </p:cNvSpPr>
          <p:nvPr/>
        </p:nvSpPr>
        <p:spPr bwMode="auto">
          <a:xfrm>
            <a:off x="5791200" y="6096000"/>
            <a:ext cx="2514600" cy="304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manusia</a:t>
            </a:r>
          </a:p>
        </p:txBody>
      </p:sp>
      <p:sp>
        <p:nvSpPr>
          <p:cNvPr id="53265" name="Line 17"/>
          <p:cNvSpPr>
            <a:spLocks noChangeShapeType="1"/>
          </p:cNvSpPr>
          <p:nvPr/>
        </p:nvSpPr>
        <p:spPr bwMode="auto">
          <a:xfrm flipV="1">
            <a:off x="609600" y="3962400"/>
            <a:ext cx="9144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Langkah</a:t>
            </a:r>
            <a:r>
              <a:rPr lang="en-US" dirty="0"/>
              <a:t> 5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12648" y="1600200"/>
            <a:ext cx="8153400" cy="1676400"/>
          </a:xfrm>
        </p:spPr>
        <p:txBody>
          <a:bodyPr/>
          <a:lstStyle/>
          <a:p>
            <a:r>
              <a:rPr lang="en-US" dirty="0" err="1"/>
              <a:t>Mengkaji</a:t>
            </a:r>
            <a:r>
              <a:rPr lang="en-US" dirty="0"/>
              <a:t> </a:t>
            </a:r>
            <a:r>
              <a:rPr lang="en-US" dirty="0" err="1"/>
              <a:t>kembali</a:t>
            </a:r>
            <a:r>
              <a:rPr lang="en-US" dirty="0"/>
              <a:t> </a:t>
            </a:r>
            <a:r>
              <a:rPr lang="en-US" dirty="0" err="1"/>
              <a:t>sebab</a:t>
            </a:r>
            <a:r>
              <a:rPr lang="en-US" dirty="0"/>
              <a:t> yang </a:t>
            </a:r>
            <a:r>
              <a:rPr lang="en-US" dirty="0" err="1" smtClean="0"/>
              <a:t>utama</a:t>
            </a:r>
            <a:endParaRPr lang="en-US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609600" y="3276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Langkah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6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609600" y="4191000"/>
            <a:ext cx="8153400" cy="16764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85750" defTabSz="285750">
              <a:buFontTx/>
              <a:buNone/>
            </a:pPr>
            <a:r>
              <a:rPr lang="en-US" sz="2800" dirty="0" err="1" smtClean="0">
                <a:latin typeface="+mn-lt"/>
                <a:cs typeface="Aharoni" pitchFamily="2" charset="-79"/>
              </a:rPr>
              <a:t>Mencapai</a:t>
            </a:r>
            <a:r>
              <a:rPr lang="en-US" sz="2800" dirty="0" smtClean="0">
                <a:latin typeface="+mn-lt"/>
                <a:cs typeface="Aharoni" pitchFamily="2" charset="-79"/>
              </a:rPr>
              <a:t> </a:t>
            </a:r>
            <a:r>
              <a:rPr lang="en-US" sz="2800" dirty="0" err="1" smtClean="0">
                <a:latin typeface="+mn-lt"/>
                <a:cs typeface="Aharoni" pitchFamily="2" charset="-79"/>
              </a:rPr>
              <a:t>kesepakatan</a:t>
            </a:r>
            <a:r>
              <a:rPr lang="en-US" sz="2800" dirty="0" smtClean="0">
                <a:latin typeface="+mn-lt"/>
                <a:cs typeface="Aharoni" pitchFamily="2" charset="-79"/>
              </a:rPr>
              <a:t> </a:t>
            </a:r>
            <a:r>
              <a:rPr lang="en-US" sz="2800" dirty="0" err="1" smtClean="0">
                <a:latin typeface="+mn-lt"/>
                <a:cs typeface="Aharoni" pitchFamily="2" charset="-79"/>
              </a:rPr>
              <a:t>atas</a:t>
            </a:r>
            <a:r>
              <a:rPr lang="en-US" sz="2800" dirty="0" smtClean="0">
                <a:latin typeface="+mn-lt"/>
                <a:cs typeface="Aharoni" pitchFamily="2" charset="-79"/>
              </a:rPr>
              <a:t> </a:t>
            </a:r>
            <a:r>
              <a:rPr lang="en-US" sz="2800" dirty="0" err="1" smtClean="0">
                <a:latin typeface="+mn-lt"/>
                <a:cs typeface="Aharoni" pitchFamily="2" charset="-79"/>
              </a:rPr>
              <a:t>sebab-sebab</a:t>
            </a:r>
            <a:r>
              <a:rPr lang="en-US" sz="2800" dirty="0" smtClean="0">
                <a:latin typeface="+mn-lt"/>
                <a:cs typeface="Aharoni" pitchFamily="2" charset="-79"/>
              </a:rPr>
              <a:t> yang paling </a:t>
            </a:r>
            <a:r>
              <a:rPr lang="en-US" sz="2800" dirty="0" err="1" smtClean="0">
                <a:latin typeface="+mn-lt"/>
                <a:cs typeface="Aharoni" pitchFamily="2" charset="-79"/>
              </a:rPr>
              <a:t>mungkin</a:t>
            </a:r>
            <a:endParaRPr lang="en-US" sz="2800" dirty="0">
              <a:latin typeface="+mn-lt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marL="514350" indent="-514350">
              <a:lnSpc>
                <a:spcPct val="90000"/>
              </a:lnSpc>
              <a:buClrTx/>
              <a:buSzPct val="80000"/>
              <a:buFont typeface="+mj-lt"/>
              <a:buAutoNum type="arabicPeriod"/>
            </a:pPr>
            <a:r>
              <a:rPr lang="en-US" sz="2800" dirty="0" smtClean="0"/>
              <a:t>Analyzing </a:t>
            </a:r>
            <a:r>
              <a:rPr lang="en-US" sz="2800" dirty="0"/>
              <a:t>actual condition for purpose quality improvement, more </a:t>
            </a:r>
            <a:r>
              <a:rPr lang="en-US" sz="2800" dirty="0" smtClean="0"/>
              <a:t>efficient </a:t>
            </a:r>
            <a:r>
              <a:rPr lang="en-US" sz="2800" dirty="0"/>
              <a:t>use of resources, and reduces cost</a:t>
            </a:r>
          </a:p>
          <a:p>
            <a:pPr marL="514350" indent="-514350">
              <a:lnSpc>
                <a:spcPct val="90000"/>
              </a:lnSpc>
              <a:buClrTx/>
              <a:buSzPct val="80000"/>
              <a:buFont typeface="+mj-lt"/>
              <a:buAutoNum type="arabicPeriod"/>
            </a:pPr>
            <a:r>
              <a:rPr lang="en-US" sz="2800" dirty="0" smtClean="0"/>
              <a:t>Elimination </a:t>
            </a:r>
            <a:r>
              <a:rPr lang="en-US" sz="2800" dirty="0"/>
              <a:t>of condition causing nonconforming </a:t>
            </a:r>
            <a:r>
              <a:rPr lang="en-US" sz="2800" dirty="0" smtClean="0"/>
              <a:t>product </a:t>
            </a:r>
            <a:r>
              <a:rPr lang="en-US" sz="2800" dirty="0"/>
              <a:t>and </a:t>
            </a:r>
            <a:r>
              <a:rPr lang="en-US" sz="2800" dirty="0" smtClean="0"/>
              <a:t>customer </a:t>
            </a:r>
            <a:r>
              <a:rPr lang="en-US" sz="2800" dirty="0"/>
              <a:t>complaint</a:t>
            </a:r>
          </a:p>
          <a:p>
            <a:pPr marL="514350" indent="-514350">
              <a:lnSpc>
                <a:spcPct val="90000"/>
              </a:lnSpc>
              <a:buClrTx/>
              <a:buSzPct val="80000"/>
              <a:buFont typeface="+mj-lt"/>
              <a:buAutoNum type="arabicPeriod"/>
            </a:pPr>
            <a:r>
              <a:rPr lang="en-US" sz="2800" dirty="0" smtClean="0"/>
              <a:t>Standardization </a:t>
            </a:r>
            <a:r>
              <a:rPr lang="en-US" sz="2800" dirty="0"/>
              <a:t>of existing and proposed operations</a:t>
            </a:r>
          </a:p>
          <a:p>
            <a:pPr marL="514350" indent="-514350">
              <a:lnSpc>
                <a:spcPct val="90000"/>
              </a:lnSpc>
              <a:buClrTx/>
              <a:buSzPct val="80000"/>
              <a:buFont typeface="+mj-lt"/>
              <a:buAutoNum type="arabicPeriod"/>
            </a:pPr>
            <a:r>
              <a:rPr lang="en-US" sz="2800" dirty="0" smtClean="0"/>
              <a:t>Education </a:t>
            </a:r>
            <a:r>
              <a:rPr lang="en-US" sz="2800" dirty="0"/>
              <a:t>and training of personnel in decision making and corrective-action activities.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en-US" dirty="0" err="1" smtClean="0"/>
              <a:t>Fungsi</a:t>
            </a:r>
            <a:r>
              <a:rPr lang="en-US" dirty="0" smtClean="0"/>
              <a:t> </a:t>
            </a:r>
            <a:r>
              <a:rPr lang="en-US" i="1" dirty="0" smtClean="0"/>
              <a:t>cause-and-effect diagram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Check sheet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600200"/>
            <a:ext cx="7391400" cy="914400"/>
          </a:xfrm>
        </p:spPr>
        <p:txBody>
          <a:bodyPr/>
          <a:lstStyle/>
          <a:p>
            <a:pPr marL="971550" indent="-971550">
              <a:lnSpc>
                <a:spcPct val="90000"/>
              </a:lnSpc>
              <a:buFontTx/>
              <a:buNone/>
            </a:pPr>
            <a:r>
              <a:rPr lang="en-US" sz="2400" dirty="0" err="1" smtClean="0"/>
              <a:t>Tujuan</a:t>
            </a:r>
            <a:r>
              <a:rPr lang="en-US" sz="2400" dirty="0" smtClean="0"/>
              <a:t> </a:t>
            </a:r>
            <a:r>
              <a:rPr lang="en-US" sz="2400" dirty="0"/>
              <a:t>: </a:t>
            </a:r>
            <a:r>
              <a:rPr lang="en-US" sz="2400" dirty="0" err="1"/>
              <a:t>menjamin</a:t>
            </a:r>
            <a:r>
              <a:rPr lang="en-US" sz="2400" dirty="0"/>
              <a:t> </a:t>
            </a:r>
            <a:r>
              <a:rPr lang="en-US" sz="2400" dirty="0" err="1"/>
              <a:t>bahwa</a:t>
            </a:r>
            <a:r>
              <a:rPr lang="en-US" sz="2400" dirty="0"/>
              <a:t> data </a:t>
            </a:r>
            <a:r>
              <a:rPr lang="en-US" sz="2400" dirty="0" err="1"/>
              <a:t>dikumpulkan</a:t>
            </a:r>
            <a:r>
              <a:rPr lang="en-US" sz="2400" dirty="0"/>
              <a:t> </a:t>
            </a:r>
            <a:r>
              <a:rPr lang="en-US" sz="2400" dirty="0" err="1"/>
              <a:t>secara</a:t>
            </a:r>
            <a:r>
              <a:rPr lang="en-US" sz="2400" dirty="0"/>
              <a:t> </a:t>
            </a:r>
            <a:r>
              <a:rPr lang="en-US" sz="2400" dirty="0" err="1"/>
              <a:t>cermat</a:t>
            </a:r>
            <a:r>
              <a:rPr lang="en-US" sz="2400" dirty="0"/>
              <a:t> </a:t>
            </a:r>
            <a:r>
              <a:rPr lang="en-US" sz="2400" dirty="0" err="1"/>
              <a:t>dan</a:t>
            </a:r>
            <a:r>
              <a:rPr lang="en-US" sz="2400" dirty="0"/>
              <a:t> </a:t>
            </a:r>
            <a:r>
              <a:rPr lang="en-US" sz="2400" dirty="0" err="1"/>
              <a:t>teliti</a:t>
            </a:r>
            <a:r>
              <a:rPr lang="en-US" sz="2400" dirty="0"/>
              <a:t>.</a:t>
            </a:r>
          </a:p>
        </p:txBody>
      </p:sp>
      <p:graphicFrame>
        <p:nvGraphicFramePr>
          <p:cNvPr id="123905" name="Object 1"/>
          <p:cNvGraphicFramePr>
            <a:graphicFrameLocks noChangeAspect="1"/>
          </p:cNvGraphicFramePr>
          <p:nvPr/>
        </p:nvGraphicFramePr>
        <p:xfrm>
          <a:off x="685800" y="2690813"/>
          <a:ext cx="8763000" cy="3405187"/>
        </p:xfrm>
        <a:graphic>
          <a:graphicData uri="http://schemas.openxmlformats.org/presentationml/2006/ole">
            <p:oleObj spid="_x0000_s123905" name="Document" r:id="rId3" imgW="5801953" imgH="1778559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063750" y="2667000"/>
            <a:ext cx="1358900" cy="673100"/>
          </a:xfrm>
          <a:prstGeom prst="rect">
            <a:avLst/>
          </a:prstGeom>
          <a:solidFill>
            <a:schemeClr val="tx1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en-US" sz="2400" dirty="0">
                <a:solidFill>
                  <a:schemeClr val="bg2"/>
                </a:solidFill>
                <a:latin typeface="Arial Black" pitchFamily="34" charset="0"/>
                <a:sym typeface="Symbol" pitchFamily="18" charset="2"/>
              </a:rPr>
              <a:t>  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435350" y="2667000"/>
            <a:ext cx="1358900" cy="673100"/>
          </a:xfrm>
          <a:prstGeom prst="rect">
            <a:avLst/>
          </a:prstGeom>
          <a:solidFill>
            <a:schemeClr val="tx1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en-US" sz="2400">
                <a:solidFill>
                  <a:schemeClr val="bg2"/>
                </a:solidFill>
                <a:latin typeface="Arial Black" pitchFamily="34" charset="0"/>
                <a:sym typeface="Symbol" pitchFamily="18" charset="2"/>
              </a:rPr>
              <a:t>   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4806950" y="2667000"/>
            <a:ext cx="1358900" cy="673100"/>
          </a:xfrm>
          <a:prstGeom prst="rect">
            <a:avLst/>
          </a:prstGeom>
          <a:solidFill>
            <a:schemeClr val="tx1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en-US" sz="2400">
                <a:solidFill>
                  <a:schemeClr val="bg2"/>
                </a:solidFill>
                <a:latin typeface="Arial Black" pitchFamily="34" charset="0"/>
                <a:sym typeface="Symbol" pitchFamily="18" charset="2"/>
              </a:rPr>
              <a:t>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6178550" y="2667000"/>
            <a:ext cx="1358900" cy="673100"/>
          </a:xfrm>
          <a:prstGeom prst="rect">
            <a:avLst/>
          </a:prstGeom>
          <a:solidFill>
            <a:schemeClr val="tx1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en-US" sz="2400">
                <a:solidFill>
                  <a:schemeClr val="bg2"/>
                </a:solidFill>
                <a:latin typeface="Arial Black" pitchFamily="34" charset="0"/>
                <a:sym typeface="Symbol" pitchFamily="18" charset="2"/>
              </a:rPr>
              <a:t>  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063750" y="3352800"/>
            <a:ext cx="1358900" cy="673100"/>
          </a:xfrm>
          <a:prstGeom prst="rect">
            <a:avLst/>
          </a:prstGeom>
          <a:solidFill>
            <a:schemeClr val="tx1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en-US" sz="2400">
                <a:solidFill>
                  <a:schemeClr val="bg2"/>
                </a:solidFill>
                <a:latin typeface="Arial Black" pitchFamily="34" charset="0"/>
                <a:sym typeface="Symbol" pitchFamily="18" charset="2"/>
              </a:rPr>
              <a:t> 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3435350" y="3352800"/>
            <a:ext cx="1358900" cy="673100"/>
          </a:xfrm>
          <a:prstGeom prst="rect">
            <a:avLst/>
          </a:prstGeom>
          <a:solidFill>
            <a:schemeClr val="tx1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en-US" sz="2400">
                <a:solidFill>
                  <a:schemeClr val="bg2"/>
                </a:solidFill>
                <a:latin typeface="Arial Black" pitchFamily="34" charset="0"/>
                <a:sym typeface="Symbol" pitchFamily="18" charset="2"/>
              </a:rPr>
              <a:t>  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4806950" y="3352800"/>
            <a:ext cx="1358900" cy="673100"/>
          </a:xfrm>
          <a:prstGeom prst="rect">
            <a:avLst/>
          </a:prstGeom>
          <a:solidFill>
            <a:schemeClr val="tx1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6178550" y="3352800"/>
            <a:ext cx="1358900" cy="673100"/>
          </a:xfrm>
          <a:prstGeom prst="rect">
            <a:avLst/>
          </a:prstGeom>
          <a:solidFill>
            <a:schemeClr val="tx1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2063750" y="4038600"/>
            <a:ext cx="1358900" cy="673100"/>
          </a:xfrm>
          <a:prstGeom prst="rect">
            <a:avLst/>
          </a:prstGeom>
          <a:solidFill>
            <a:schemeClr val="tx1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3435350" y="4038600"/>
            <a:ext cx="1358900" cy="673100"/>
          </a:xfrm>
          <a:prstGeom prst="rect">
            <a:avLst/>
          </a:prstGeom>
          <a:solidFill>
            <a:schemeClr val="tx1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>
              <a:solidFill>
                <a:schemeClr val="bg2"/>
              </a:solidFill>
              <a:latin typeface="Arial Black" pitchFamily="34" charset="0"/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4806950" y="4038600"/>
            <a:ext cx="1358900" cy="673100"/>
          </a:xfrm>
          <a:prstGeom prst="rect">
            <a:avLst/>
          </a:prstGeom>
          <a:solidFill>
            <a:schemeClr val="tx1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6178550" y="4038600"/>
            <a:ext cx="1358900" cy="673100"/>
          </a:xfrm>
          <a:prstGeom prst="rect">
            <a:avLst/>
          </a:prstGeom>
          <a:solidFill>
            <a:schemeClr val="tx1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en-US" sz="2400">
                <a:solidFill>
                  <a:schemeClr val="bg2"/>
                </a:solidFill>
                <a:latin typeface="Arial Black" pitchFamily="34" charset="0"/>
                <a:sym typeface="Symbol" pitchFamily="18" charset="2"/>
              </a:rPr>
              <a:t>  </a:t>
            </a: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2063750" y="4724400"/>
            <a:ext cx="1358900" cy="673100"/>
          </a:xfrm>
          <a:prstGeom prst="rect">
            <a:avLst/>
          </a:prstGeom>
          <a:solidFill>
            <a:schemeClr val="tx1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3435350" y="4724400"/>
            <a:ext cx="1358900" cy="673100"/>
          </a:xfrm>
          <a:prstGeom prst="rect">
            <a:avLst/>
          </a:prstGeom>
          <a:solidFill>
            <a:schemeClr val="tx1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en-US" sz="2400">
                <a:solidFill>
                  <a:schemeClr val="bg2"/>
                </a:solidFill>
                <a:latin typeface="Arial Black" pitchFamily="34" charset="0"/>
                <a:sym typeface="Symbol" pitchFamily="18" charset="2"/>
              </a:rPr>
              <a:t> </a:t>
            </a: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4806950" y="4724400"/>
            <a:ext cx="1358900" cy="673100"/>
          </a:xfrm>
          <a:prstGeom prst="rect">
            <a:avLst/>
          </a:prstGeom>
          <a:solidFill>
            <a:schemeClr val="tx1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en-US" sz="2400">
                <a:solidFill>
                  <a:schemeClr val="bg2"/>
                </a:solidFill>
                <a:latin typeface="Arial Black" pitchFamily="34" charset="0"/>
                <a:sym typeface="Symbol" pitchFamily="18" charset="2"/>
              </a:rPr>
              <a:t></a:t>
            </a: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6178550" y="4724400"/>
            <a:ext cx="1358900" cy="673100"/>
          </a:xfrm>
          <a:prstGeom prst="rect">
            <a:avLst/>
          </a:prstGeom>
          <a:solidFill>
            <a:schemeClr val="tx1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2063750" y="2057400"/>
            <a:ext cx="5473700" cy="5207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 eaLnBrk="0" hangingPunct="0"/>
            <a:r>
              <a:rPr kumimoji="1" lang="en-US" sz="2000">
                <a:effectLst>
                  <a:outerShdw blurRad="38100" dist="38100" dir="2700000" algn="tl">
                    <a:srgbClr val="FFFFFF"/>
                  </a:outerShdw>
                </a:effectLst>
              </a:rPr>
              <a:t>Shifts</a:t>
            </a: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 rot="16200000">
            <a:off x="311150" y="3771900"/>
            <a:ext cx="2730500" cy="5207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2075" tIns="46038" rIns="92075" bIns="46038" anchor="ctr"/>
          <a:lstStyle/>
          <a:p>
            <a:pPr algn="ctr" eaLnBrk="0" hangingPunct="0"/>
            <a:r>
              <a:rPr kumimoji="1" lang="en-US" sz="2000">
                <a:effectLst>
                  <a:outerShdw blurRad="38100" dist="38100" dir="2700000" algn="tl">
                    <a:srgbClr val="FFFFFF"/>
                  </a:outerShdw>
                </a:effectLst>
              </a:rPr>
              <a:t>Defect Type</a:t>
            </a:r>
          </a:p>
        </p:txBody>
      </p:sp>
      <p:sp>
        <p:nvSpPr>
          <p:cNvPr id="22" name="Text Box 23"/>
          <p:cNvSpPr txBox="1">
            <a:spLocks noChangeArrowheads="1"/>
          </p:cNvSpPr>
          <p:nvPr/>
        </p:nvSpPr>
        <p:spPr bwMode="auto">
          <a:xfrm>
            <a:off x="3597275" y="4146550"/>
            <a:ext cx="1155700" cy="457200"/>
          </a:xfrm>
          <a:prstGeom prst="rect">
            <a:avLst/>
          </a:prstGeom>
          <a:solidFill>
            <a:schemeClr val="tx1"/>
          </a:solidFill>
          <a:ln w="635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2400">
                <a:solidFill>
                  <a:schemeClr val="bg2"/>
                </a:solidFill>
                <a:latin typeface="Arial Black" pitchFamily="34" charset="0"/>
                <a:sym typeface="Symbol" pitchFamily="18" charset="2"/>
              </a:rPr>
              <a:t>   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Histogram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882" name="Picture 2" descr="http://best-excel-tutorial.com/images/Excel%20histogram%20an%20example%20of%20histogram%20in%20Exce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447800"/>
            <a:ext cx="7924800" cy="4945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Histogram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marL="609600" indent="-609600">
              <a:buClrTx/>
              <a:buSzPct val="80000"/>
              <a:buFontTx/>
              <a:buAutoNum type="arabicPeriod"/>
            </a:pPr>
            <a:r>
              <a:rPr lang="en-US" dirty="0" err="1"/>
              <a:t>Menentukan</a:t>
            </a:r>
            <a:r>
              <a:rPr lang="en-US" dirty="0"/>
              <a:t> </a:t>
            </a:r>
            <a:r>
              <a:rPr lang="en-US" dirty="0" err="1"/>
              <a:t>batas</a:t>
            </a:r>
            <a:r>
              <a:rPr lang="en-US" dirty="0"/>
              <a:t> </a:t>
            </a:r>
            <a:r>
              <a:rPr lang="en-US" dirty="0" err="1"/>
              <a:t>observasi</a:t>
            </a:r>
            <a:r>
              <a:rPr lang="en-US" dirty="0"/>
              <a:t> </a:t>
            </a:r>
          </a:p>
          <a:p>
            <a:pPr marL="609600" indent="-609600">
              <a:buClrTx/>
              <a:buSzPct val="80000"/>
              <a:buFontTx/>
              <a:buAutoNum type="arabicPeriod"/>
            </a:pPr>
            <a:r>
              <a:rPr lang="en-US" dirty="0" err="1"/>
              <a:t>Memilih</a:t>
            </a:r>
            <a:r>
              <a:rPr lang="en-US" dirty="0"/>
              <a:t> </a:t>
            </a:r>
            <a:r>
              <a:rPr lang="en-US" dirty="0" err="1"/>
              <a:t>kelas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sel</a:t>
            </a:r>
            <a:r>
              <a:rPr lang="en-US" dirty="0"/>
              <a:t> (</a:t>
            </a:r>
            <a:r>
              <a:rPr lang="en-US" dirty="0" err="1"/>
              <a:t>menentukan</a:t>
            </a:r>
            <a:r>
              <a:rPr lang="en-US" dirty="0"/>
              <a:t> </a:t>
            </a:r>
            <a:r>
              <a:rPr lang="en-US" dirty="0" err="1"/>
              <a:t>banyaknya</a:t>
            </a:r>
            <a:r>
              <a:rPr lang="en-US" dirty="0"/>
              <a:t> </a:t>
            </a:r>
            <a:r>
              <a:rPr lang="en-US" dirty="0" err="1"/>
              <a:t>kelas</a:t>
            </a:r>
            <a:r>
              <a:rPr lang="en-US" dirty="0"/>
              <a:t>)</a:t>
            </a:r>
          </a:p>
          <a:p>
            <a:pPr marL="609600" indent="-609600">
              <a:buClrTx/>
              <a:buSzPct val="80000"/>
              <a:buFontTx/>
              <a:buAutoNum type="arabicPeriod"/>
            </a:pPr>
            <a:r>
              <a:rPr lang="en-US" dirty="0" err="1"/>
              <a:t>Menentukan</a:t>
            </a:r>
            <a:r>
              <a:rPr lang="en-US" dirty="0"/>
              <a:t> </a:t>
            </a:r>
            <a:r>
              <a:rPr lang="en-US" dirty="0" err="1"/>
              <a:t>lebar</a:t>
            </a:r>
            <a:r>
              <a:rPr lang="en-US" dirty="0"/>
              <a:t> </a:t>
            </a:r>
            <a:r>
              <a:rPr lang="en-US" dirty="0" err="1"/>
              <a:t>kelas</a:t>
            </a:r>
            <a:endParaRPr lang="en-US" dirty="0"/>
          </a:p>
          <a:p>
            <a:pPr marL="609600" indent="-609600">
              <a:buClrTx/>
              <a:buSzPct val="80000"/>
              <a:buFontTx/>
              <a:buAutoNum type="arabicPeriod"/>
            </a:pPr>
            <a:r>
              <a:rPr lang="en-US" dirty="0" err="1"/>
              <a:t>Menentukan</a:t>
            </a:r>
            <a:r>
              <a:rPr lang="en-US" dirty="0"/>
              <a:t> </a:t>
            </a:r>
            <a:r>
              <a:rPr lang="en-US" dirty="0" err="1"/>
              <a:t>batas</a:t>
            </a:r>
            <a:r>
              <a:rPr lang="en-US" dirty="0"/>
              <a:t> </a:t>
            </a:r>
            <a:r>
              <a:rPr lang="en-US" dirty="0" err="1"/>
              <a:t>kelas</a:t>
            </a:r>
            <a:endParaRPr lang="en-US" dirty="0"/>
          </a:p>
          <a:p>
            <a:pPr marL="609600" indent="-609600">
              <a:buClrTx/>
              <a:buSzPct val="80000"/>
              <a:buFontTx/>
              <a:buAutoNum type="arabicPeriod"/>
            </a:pPr>
            <a:r>
              <a:rPr lang="en-US" dirty="0" err="1"/>
              <a:t>Menggambar</a:t>
            </a:r>
            <a:r>
              <a:rPr lang="en-US" dirty="0"/>
              <a:t> </a:t>
            </a:r>
            <a:r>
              <a:rPr lang="en-US" dirty="0" err="1"/>
              <a:t>frekuensi</a:t>
            </a:r>
            <a:r>
              <a:rPr lang="en-US" dirty="0"/>
              <a:t> histogram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Control chart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1"/>
            <a:ext cx="8153400" cy="1828800"/>
          </a:xfrm>
        </p:spPr>
        <p:txBody>
          <a:bodyPr>
            <a:normAutofit/>
          </a:bodyPr>
          <a:lstStyle/>
          <a:p>
            <a:r>
              <a:rPr lang="en-US" sz="2400" dirty="0" err="1"/>
              <a:t>Peta</a:t>
            </a:r>
            <a:r>
              <a:rPr lang="en-US" sz="2400" dirty="0"/>
              <a:t> </a:t>
            </a:r>
            <a:r>
              <a:rPr lang="en-US" sz="2400" dirty="0" err="1"/>
              <a:t>pengendalian</a:t>
            </a:r>
            <a:r>
              <a:rPr lang="en-US" sz="2400" dirty="0"/>
              <a:t> </a:t>
            </a:r>
            <a:r>
              <a:rPr lang="en-US" sz="2400" dirty="0" err="1"/>
              <a:t>menggambarkan</a:t>
            </a:r>
            <a:r>
              <a:rPr lang="en-US" sz="2400" dirty="0"/>
              <a:t> </a:t>
            </a:r>
            <a:r>
              <a:rPr lang="en-US" sz="2400" dirty="0" err="1"/>
              <a:t>perbaikan</a:t>
            </a:r>
            <a:r>
              <a:rPr lang="en-US" sz="2400" dirty="0"/>
              <a:t> </a:t>
            </a:r>
            <a:r>
              <a:rPr lang="en-US" sz="2400" dirty="0" err="1"/>
              <a:t>kualitas</a:t>
            </a:r>
            <a:r>
              <a:rPr lang="en-US" sz="2400" dirty="0"/>
              <a:t> </a:t>
            </a:r>
          </a:p>
          <a:p>
            <a:r>
              <a:rPr lang="en-US" sz="2400" dirty="0" err="1"/>
              <a:t>Kelemahan</a:t>
            </a:r>
            <a:r>
              <a:rPr lang="en-US" sz="2400" dirty="0"/>
              <a:t> : </a:t>
            </a:r>
            <a:r>
              <a:rPr lang="en-US" sz="2400" dirty="0" err="1"/>
              <a:t>dalam</a:t>
            </a:r>
            <a:r>
              <a:rPr lang="en-US" sz="2400" dirty="0"/>
              <a:t> </a:t>
            </a:r>
            <a:r>
              <a:rPr lang="en-US" sz="2400" dirty="0" err="1"/>
              <a:t>memonitor</a:t>
            </a:r>
            <a:r>
              <a:rPr lang="en-US" sz="2400" dirty="0"/>
              <a:t> </a:t>
            </a:r>
            <a:r>
              <a:rPr lang="en-US" sz="2400" dirty="0" err="1"/>
              <a:t>atau</a:t>
            </a:r>
            <a:r>
              <a:rPr lang="en-US" sz="2400" dirty="0"/>
              <a:t> </a:t>
            </a:r>
            <a:r>
              <a:rPr lang="en-US" sz="2400" dirty="0" err="1"/>
              <a:t>mempertahankan</a:t>
            </a:r>
            <a:r>
              <a:rPr lang="en-US" sz="2400" dirty="0"/>
              <a:t> </a:t>
            </a:r>
            <a:r>
              <a:rPr lang="en-US" sz="2400" dirty="0" err="1"/>
              <a:t>proses</a:t>
            </a:r>
            <a:endParaRPr lang="en-US" sz="2400" dirty="0"/>
          </a:p>
        </p:txBody>
      </p:sp>
      <p:grpSp>
        <p:nvGrpSpPr>
          <p:cNvPr id="7" name="Group 6"/>
          <p:cNvGrpSpPr/>
          <p:nvPr/>
        </p:nvGrpSpPr>
        <p:grpSpPr>
          <a:xfrm>
            <a:off x="1676400" y="2819400"/>
            <a:ext cx="5294313" cy="3651250"/>
            <a:chOff x="923925" y="954088"/>
            <a:chExt cx="7037388" cy="5668962"/>
          </a:xfrm>
        </p:grpSpPr>
        <p:sp>
          <p:nvSpPr>
            <p:cNvPr id="8" name="Rectangle 3"/>
            <p:cNvSpPr>
              <a:spLocks noChangeArrowheads="1"/>
            </p:cNvSpPr>
            <p:nvPr/>
          </p:nvSpPr>
          <p:spPr bwMode="auto">
            <a:xfrm>
              <a:off x="1898650" y="1762125"/>
              <a:ext cx="5819775" cy="366871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Rectangle 4"/>
            <p:cNvSpPr>
              <a:spLocks noChangeArrowheads="1"/>
            </p:cNvSpPr>
            <p:nvPr/>
          </p:nvSpPr>
          <p:spPr bwMode="auto">
            <a:xfrm>
              <a:off x="1489075" y="2498725"/>
              <a:ext cx="466725" cy="3794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106362" tIns="52388" rIns="106362" bIns="52388">
              <a:spAutoFit/>
            </a:bodyPr>
            <a:lstStyle/>
            <a:p>
              <a:pPr algn="ctr" defTabSz="1208088" eaLnBrk="0" hangingPunct="0"/>
              <a:r>
                <a:rPr kumimoji="1" lang="en-US"/>
                <a:t>18</a:t>
              </a:r>
            </a:p>
          </p:txBody>
        </p:sp>
        <p:sp>
          <p:nvSpPr>
            <p:cNvPr id="10" name="Rectangle 5"/>
            <p:cNvSpPr>
              <a:spLocks noChangeArrowheads="1"/>
            </p:cNvSpPr>
            <p:nvPr/>
          </p:nvSpPr>
          <p:spPr bwMode="auto">
            <a:xfrm>
              <a:off x="1489075" y="3616325"/>
              <a:ext cx="466725" cy="3794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106362" tIns="52388" rIns="106362" bIns="52388">
              <a:spAutoFit/>
            </a:bodyPr>
            <a:lstStyle/>
            <a:p>
              <a:pPr algn="ctr" defTabSz="1208088" eaLnBrk="0" hangingPunct="0"/>
              <a:r>
                <a:rPr kumimoji="1" lang="en-US"/>
                <a:t>12</a:t>
              </a:r>
            </a:p>
          </p:txBody>
        </p:sp>
        <p:sp>
          <p:nvSpPr>
            <p:cNvPr id="11" name="Rectangle 6"/>
            <p:cNvSpPr>
              <a:spLocks noChangeArrowheads="1"/>
            </p:cNvSpPr>
            <p:nvPr/>
          </p:nvSpPr>
          <p:spPr bwMode="auto">
            <a:xfrm>
              <a:off x="1549400" y="4684713"/>
              <a:ext cx="339725" cy="3794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106362" tIns="52388" rIns="106362" bIns="52388">
              <a:spAutoFit/>
            </a:bodyPr>
            <a:lstStyle/>
            <a:p>
              <a:pPr algn="ctr" defTabSz="1208088" eaLnBrk="0" hangingPunct="0"/>
              <a:r>
                <a:rPr kumimoji="1" lang="en-US"/>
                <a:t>6</a:t>
              </a:r>
            </a:p>
          </p:txBody>
        </p:sp>
        <p:sp>
          <p:nvSpPr>
            <p:cNvPr id="12" name="Line 7"/>
            <p:cNvSpPr>
              <a:spLocks noChangeShapeType="1"/>
            </p:cNvSpPr>
            <p:nvPr/>
          </p:nvSpPr>
          <p:spPr bwMode="auto">
            <a:xfrm flipV="1">
              <a:off x="1887538" y="1125538"/>
              <a:ext cx="4762" cy="475932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Line 8"/>
            <p:cNvSpPr>
              <a:spLocks noChangeShapeType="1"/>
            </p:cNvSpPr>
            <p:nvPr/>
          </p:nvSpPr>
          <p:spPr bwMode="auto">
            <a:xfrm>
              <a:off x="1893888" y="4872038"/>
              <a:ext cx="23177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Line 9"/>
            <p:cNvSpPr>
              <a:spLocks noChangeShapeType="1"/>
            </p:cNvSpPr>
            <p:nvPr/>
          </p:nvSpPr>
          <p:spPr bwMode="auto">
            <a:xfrm>
              <a:off x="1893888" y="3798888"/>
              <a:ext cx="23177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Line 10"/>
            <p:cNvSpPr>
              <a:spLocks noChangeShapeType="1"/>
            </p:cNvSpPr>
            <p:nvPr/>
          </p:nvSpPr>
          <p:spPr bwMode="auto">
            <a:xfrm>
              <a:off x="1893888" y="2725738"/>
              <a:ext cx="23177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Line 11"/>
            <p:cNvSpPr>
              <a:spLocks noChangeShapeType="1"/>
            </p:cNvSpPr>
            <p:nvPr/>
          </p:nvSpPr>
          <p:spPr bwMode="auto">
            <a:xfrm>
              <a:off x="1893888" y="1651000"/>
              <a:ext cx="23177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Line 12"/>
            <p:cNvSpPr>
              <a:spLocks noChangeShapeType="1"/>
            </p:cNvSpPr>
            <p:nvPr/>
          </p:nvSpPr>
          <p:spPr bwMode="auto">
            <a:xfrm>
              <a:off x="1893888" y="5365750"/>
              <a:ext cx="23177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Line 13"/>
            <p:cNvSpPr>
              <a:spLocks noChangeShapeType="1"/>
            </p:cNvSpPr>
            <p:nvPr/>
          </p:nvSpPr>
          <p:spPr bwMode="auto">
            <a:xfrm>
              <a:off x="1909763" y="4297363"/>
              <a:ext cx="23336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Line 14"/>
            <p:cNvSpPr>
              <a:spLocks noChangeShapeType="1"/>
            </p:cNvSpPr>
            <p:nvPr/>
          </p:nvSpPr>
          <p:spPr bwMode="auto">
            <a:xfrm>
              <a:off x="1909763" y="3278188"/>
              <a:ext cx="23336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Line 15"/>
            <p:cNvSpPr>
              <a:spLocks noChangeShapeType="1"/>
            </p:cNvSpPr>
            <p:nvPr/>
          </p:nvSpPr>
          <p:spPr bwMode="auto">
            <a:xfrm>
              <a:off x="1909763" y="2178050"/>
              <a:ext cx="23336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Rectangle 16"/>
            <p:cNvSpPr>
              <a:spLocks noChangeArrowheads="1"/>
            </p:cNvSpPr>
            <p:nvPr/>
          </p:nvSpPr>
          <p:spPr bwMode="auto">
            <a:xfrm>
              <a:off x="1549400" y="5194300"/>
              <a:ext cx="339725" cy="3794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106362" tIns="52388" rIns="106362" bIns="52388">
              <a:spAutoFit/>
            </a:bodyPr>
            <a:lstStyle/>
            <a:p>
              <a:pPr algn="ctr" defTabSz="1208088" eaLnBrk="0" hangingPunct="0"/>
              <a:r>
                <a:rPr kumimoji="1" lang="en-US"/>
                <a:t>3</a:t>
              </a:r>
            </a:p>
          </p:txBody>
        </p:sp>
        <p:sp>
          <p:nvSpPr>
            <p:cNvPr id="22" name="Rectangle 17"/>
            <p:cNvSpPr>
              <a:spLocks noChangeArrowheads="1"/>
            </p:cNvSpPr>
            <p:nvPr/>
          </p:nvSpPr>
          <p:spPr bwMode="auto">
            <a:xfrm>
              <a:off x="1549400" y="4119563"/>
              <a:ext cx="339725" cy="3794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106362" tIns="52388" rIns="106362" bIns="52388">
              <a:spAutoFit/>
            </a:bodyPr>
            <a:lstStyle/>
            <a:p>
              <a:pPr algn="ctr" defTabSz="1208088" eaLnBrk="0" hangingPunct="0"/>
              <a:r>
                <a:rPr kumimoji="1" lang="en-US"/>
                <a:t>9</a:t>
              </a:r>
            </a:p>
          </p:txBody>
        </p:sp>
        <p:sp>
          <p:nvSpPr>
            <p:cNvPr id="23" name="Rectangle 18"/>
            <p:cNvSpPr>
              <a:spLocks noChangeArrowheads="1"/>
            </p:cNvSpPr>
            <p:nvPr/>
          </p:nvSpPr>
          <p:spPr bwMode="auto">
            <a:xfrm>
              <a:off x="1471613" y="3074988"/>
              <a:ext cx="466725" cy="3794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106362" tIns="52388" rIns="106362" bIns="52388">
              <a:spAutoFit/>
            </a:bodyPr>
            <a:lstStyle/>
            <a:p>
              <a:pPr algn="ctr" defTabSz="1208088" eaLnBrk="0" hangingPunct="0"/>
              <a:r>
                <a:rPr kumimoji="1" lang="en-US"/>
                <a:t>15</a:t>
              </a:r>
            </a:p>
          </p:txBody>
        </p:sp>
        <p:sp>
          <p:nvSpPr>
            <p:cNvPr id="24" name="Rectangle 19"/>
            <p:cNvSpPr>
              <a:spLocks noChangeArrowheads="1"/>
            </p:cNvSpPr>
            <p:nvPr/>
          </p:nvSpPr>
          <p:spPr bwMode="auto">
            <a:xfrm>
              <a:off x="1471613" y="1973263"/>
              <a:ext cx="466725" cy="3794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106362" tIns="52388" rIns="106362" bIns="52388">
              <a:spAutoFit/>
            </a:bodyPr>
            <a:lstStyle/>
            <a:p>
              <a:pPr algn="ctr" defTabSz="1208088" eaLnBrk="0" hangingPunct="0"/>
              <a:r>
                <a:rPr kumimoji="1" lang="en-US"/>
                <a:t>21</a:t>
              </a:r>
            </a:p>
          </p:txBody>
        </p:sp>
        <p:sp>
          <p:nvSpPr>
            <p:cNvPr id="25" name="Line 20"/>
            <p:cNvSpPr>
              <a:spLocks noChangeShapeType="1"/>
            </p:cNvSpPr>
            <p:nvPr/>
          </p:nvSpPr>
          <p:spPr bwMode="auto">
            <a:xfrm>
              <a:off x="1916113" y="1125538"/>
              <a:ext cx="23177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" name="Rectangle 21"/>
            <p:cNvSpPr>
              <a:spLocks noChangeArrowheads="1"/>
            </p:cNvSpPr>
            <p:nvPr/>
          </p:nvSpPr>
          <p:spPr bwMode="auto">
            <a:xfrm>
              <a:off x="1489075" y="1447800"/>
              <a:ext cx="466725" cy="3794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106362" tIns="52388" rIns="106362" bIns="52388">
              <a:spAutoFit/>
            </a:bodyPr>
            <a:lstStyle/>
            <a:p>
              <a:pPr algn="ctr" defTabSz="1208088" eaLnBrk="0" hangingPunct="0"/>
              <a:r>
                <a:rPr kumimoji="1" lang="en-US"/>
                <a:t>24</a:t>
              </a:r>
            </a:p>
          </p:txBody>
        </p:sp>
        <p:sp>
          <p:nvSpPr>
            <p:cNvPr id="27" name="Rectangle 22"/>
            <p:cNvSpPr>
              <a:spLocks noChangeArrowheads="1"/>
            </p:cNvSpPr>
            <p:nvPr/>
          </p:nvSpPr>
          <p:spPr bwMode="auto">
            <a:xfrm>
              <a:off x="1489075" y="954088"/>
              <a:ext cx="466725" cy="3794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106362" tIns="52388" rIns="106362" bIns="52388">
              <a:spAutoFit/>
            </a:bodyPr>
            <a:lstStyle/>
            <a:p>
              <a:pPr algn="ctr" defTabSz="1208088" eaLnBrk="0" hangingPunct="0"/>
              <a:r>
                <a:rPr kumimoji="1" lang="en-US"/>
                <a:t>27</a:t>
              </a:r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1900238" y="5859463"/>
              <a:ext cx="5807075" cy="476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" name="Line 24"/>
            <p:cNvSpPr>
              <a:spLocks noChangeShapeType="1"/>
            </p:cNvSpPr>
            <p:nvPr/>
          </p:nvSpPr>
          <p:spPr bwMode="auto">
            <a:xfrm flipV="1">
              <a:off x="3281363" y="5605463"/>
              <a:ext cx="0" cy="2571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" name="Line 25"/>
            <p:cNvSpPr>
              <a:spLocks noChangeShapeType="1"/>
            </p:cNvSpPr>
            <p:nvPr/>
          </p:nvSpPr>
          <p:spPr bwMode="auto">
            <a:xfrm flipV="1">
              <a:off x="4760913" y="5605463"/>
              <a:ext cx="0" cy="2571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" name="Line 26"/>
            <p:cNvSpPr>
              <a:spLocks noChangeShapeType="1"/>
            </p:cNvSpPr>
            <p:nvPr/>
          </p:nvSpPr>
          <p:spPr bwMode="auto">
            <a:xfrm flipV="1">
              <a:off x="6240463" y="5605463"/>
              <a:ext cx="0" cy="2571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" name="Line 27"/>
            <p:cNvSpPr>
              <a:spLocks noChangeShapeType="1"/>
            </p:cNvSpPr>
            <p:nvPr/>
          </p:nvSpPr>
          <p:spPr bwMode="auto">
            <a:xfrm flipV="1">
              <a:off x="7721600" y="5605463"/>
              <a:ext cx="0" cy="2571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" name="Line 28"/>
            <p:cNvSpPr>
              <a:spLocks noChangeShapeType="1"/>
            </p:cNvSpPr>
            <p:nvPr/>
          </p:nvSpPr>
          <p:spPr bwMode="auto">
            <a:xfrm flipV="1">
              <a:off x="2601913" y="5605463"/>
              <a:ext cx="0" cy="2571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" name="Line 29"/>
            <p:cNvSpPr>
              <a:spLocks noChangeShapeType="1"/>
            </p:cNvSpPr>
            <p:nvPr/>
          </p:nvSpPr>
          <p:spPr bwMode="auto">
            <a:xfrm flipV="1">
              <a:off x="4073525" y="5589588"/>
              <a:ext cx="0" cy="2571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" name="Line 30"/>
            <p:cNvSpPr>
              <a:spLocks noChangeShapeType="1"/>
            </p:cNvSpPr>
            <p:nvPr/>
          </p:nvSpPr>
          <p:spPr bwMode="auto">
            <a:xfrm flipV="1">
              <a:off x="5478463" y="5589588"/>
              <a:ext cx="0" cy="2571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" name="Line 31"/>
            <p:cNvSpPr>
              <a:spLocks noChangeShapeType="1"/>
            </p:cNvSpPr>
            <p:nvPr/>
          </p:nvSpPr>
          <p:spPr bwMode="auto">
            <a:xfrm flipV="1">
              <a:off x="6996113" y="5589588"/>
              <a:ext cx="0" cy="2571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7" name="Rectangle 32"/>
            <p:cNvSpPr>
              <a:spLocks noChangeArrowheads="1"/>
            </p:cNvSpPr>
            <p:nvPr/>
          </p:nvSpPr>
          <p:spPr bwMode="auto">
            <a:xfrm>
              <a:off x="2413000" y="5870575"/>
              <a:ext cx="339725" cy="3794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106362" tIns="52388" rIns="106362" bIns="52388">
              <a:spAutoFit/>
            </a:bodyPr>
            <a:lstStyle/>
            <a:p>
              <a:pPr algn="ctr" defTabSz="1208088" eaLnBrk="0" hangingPunct="0"/>
              <a:r>
                <a:rPr kumimoji="1" lang="en-US"/>
                <a:t>2</a:t>
              </a:r>
            </a:p>
          </p:txBody>
        </p:sp>
        <p:sp>
          <p:nvSpPr>
            <p:cNvPr id="38" name="Rectangle 33"/>
            <p:cNvSpPr>
              <a:spLocks noChangeArrowheads="1"/>
            </p:cNvSpPr>
            <p:nvPr/>
          </p:nvSpPr>
          <p:spPr bwMode="auto">
            <a:xfrm>
              <a:off x="3092450" y="5870575"/>
              <a:ext cx="339725" cy="3794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106362" tIns="52388" rIns="106362" bIns="52388">
              <a:spAutoFit/>
            </a:bodyPr>
            <a:lstStyle/>
            <a:p>
              <a:pPr algn="ctr" defTabSz="1208088" eaLnBrk="0" hangingPunct="0"/>
              <a:r>
                <a:rPr kumimoji="1" lang="en-US"/>
                <a:t>4</a:t>
              </a:r>
            </a:p>
          </p:txBody>
        </p:sp>
        <p:sp>
          <p:nvSpPr>
            <p:cNvPr id="39" name="Rectangle 34"/>
            <p:cNvSpPr>
              <a:spLocks noChangeArrowheads="1"/>
            </p:cNvSpPr>
            <p:nvPr/>
          </p:nvSpPr>
          <p:spPr bwMode="auto">
            <a:xfrm>
              <a:off x="3887788" y="5870575"/>
              <a:ext cx="339725" cy="3794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106362" tIns="52388" rIns="106362" bIns="52388">
              <a:spAutoFit/>
            </a:bodyPr>
            <a:lstStyle/>
            <a:p>
              <a:pPr algn="ctr" defTabSz="1208088" eaLnBrk="0" hangingPunct="0"/>
              <a:r>
                <a:rPr kumimoji="1" lang="en-US"/>
                <a:t>6</a:t>
              </a:r>
            </a:p>
          </p:txBody>
        </p:sp>
        <p:sp>
          <p:nvSpPr>
            <p:cNvPr id="40" name="Rectangle 35"/>
            <p:cNvSpPr>
              <a:spLocks noChangeArrowheads="1"/>
            </p:cNvSpPr>
            <p:nvPr/>
          </p:nvSpPr>
          <p:spPr bwMode="auto">
            <a:xfrm>
              <a:off x="4587875" y="5870575"/>
              <a:ext cx="339725" cy="3794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106362" tIns="52388" rIns="106362" bIns="52388">
              <a:spAutoFit/>
            </a:bodyPr>
            <a:lstStyle/>
            <a:p>
              <a:pPr algn="ctr" defTabSz="1208088" eaLnBrk="0" hangingPunct="0"/>
              <a:r>
                <a:rPr kumimoji="1" lang="en-US"/>
                <a:t>8</a:t>
              </a:r>
            </a:p>
          </p:txBody>
        </p:sp>
        <p:sp>
          <p:nvSpPr>
            <p:cNvPr id="41" name="Rectangle 36"/>
            <p:cNvSpPr>
              <a:spLocks noChangeArrowheads="1"/>
            </p:cNvSpPr>
            <p:nvPr/>
          </p:nvSpPr>
          <p:spPr bwMode="auto">
            <a:xfrm>
              <a:off x="5229225" y="5870575"/>
              <a:ext cx="466725" cy="3794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106362" tIns="52388" rIns="106362" bIns="52388">
              <a:spAutoFit/>
            </a:bodyPr>
            <a:lstStyle/>
            <a:p>
              <a:pPr algn="ctr" defTabSz="1208088" eaLnBrk="0" hangingPunct="0"/>
              <a:r>
                <a:rPr kumimoji="1" lang="en-US"/>
                <a:t>10</a:t>
              </a:r>
            </a:p>
          </p:txBody>
        </p:sp>
        <p:sp>
          <p:nvSpPr>
            <p:cNvPr id="42" name="Rectangle 37"/>
            <p:cNvSpPr>
              <a:spLocks noChangeArrowheads="1"/>
            </p:cNvSpPr>
            <p:nvPr/>
          </p:nvSpPr>
          <p:spPr bwMode="auto">
            <a:xfrm>
              <a:off x="5978525" y="5870575"/>
              <a:ext cx="466725" cy="3794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106362" tIns="52388" rIns="106362" bIns="52388">
              <a:spAutoFit/>
            </a:bodyPr>
            <a:lstStyle/>
            <a:p>
              <a:pPr algn="ctr" defTabSz="1208088" eaLnBrk="0" hangingPunct="0"/>
              <a:r>
                <a:rPr kumimoji="1" lang="en-US"/>
                <a:t>12</a:t>
              </a:r>
            </a:p>
          </p:txBody>
        </p:sp>
        <p:sp>
          <p:nvSpPr>
            <p:cNvPr id="43" name="Rectangle 38"/>
            <p:cNvSpPr>
              <a:spLocks noChangeArrowheads="1"/>
            </p:cNvSpPr>
            <p:nvPr/>
          </p:nvSpPr>
          <p:spPr bwMode="auto">
            <a:xfrm>
              <a:off x="6748463" y="5870575"/>
              <a:ext cx="466725" cy="3794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106362" tIns="52388" rIns="106362" bIns="52388">
              <a:spAutoFit/>
            </a:bodyPr>
            <a:lstStyle/>
            <a:p>
              <a:pPr algn="ctr" defTabSz="1208088" eaLnBrk="0" hangingPunct="0"/>
              <a:r>
                <a:rPr kumimoji="1" lang="en-US"/>
                <a:t>14</a:t>
              </a:r>
            </a:p>
          </p:txBody>
        </p:sp>
        <p:sp>
          <p:nvSpPr>
            <p:cNvPr id="44" name="Rectangle 39"/>
            <p:cNvSpPr>
              <a:spLocks noChangeArrowheads="1"/>
            </p:cNvSpPr>
            <p:nvPr/>
          </p:nvSpPr>
          <p:spPr bwMode="auto">
            <a:xfrm>
              <a:off x="7494588" y="5870575"/>
              <a:ext cx="466725" cy="3794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106362" tIns="52388" rIns="106362" bIns="52388">
              <a:spAutoFit/>
            </a:bodyPr>
            <a:lstStyle/>
            <a:p>
              <a:pPr algn="ctr" defTabSz="1208088" eaLnBrk="0" hangingPunct="0"/>
              <a:r>
                <a:rPr kumimoji="1" lang="en-US"/>
                <a:t>16</a:t>
              </a:r>
            </a:p>
          </p:txBody>
        </p:sp>
        <p:sp>
          <p:nvSpPr>
            <p:cNvPr id="45" name="Line 40"/>
            <p:cNvSpPr>
              <a:spLocks noChangeShapeType="1"/>
            </p:cNvSpPr>
            <p:nvPr/>
          </p:nvSpPr>
          <p:spPr bwMode="auto">
            <a:xfrm flipV="1">
              <a:off x="2909888" y="5665788"/>
              <a:ext cx="0" cy="19526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" name="Line 41"/>
            <p:cNvSpPr>
              <a:spLocks noChangeShapeType="1"/>
            </p:cNvSpPr>
            <p:nvPr/>
          </p:nvSpPr>
          <p:spPr bwMode="auto">
            <a:xfrm flipV="1">
              <a:off x="4391025" y="5665788"/>
              <a:ext cx="0" cy="19526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" name="Line 42"/>
            <p:cNvSpPr>
              <a:spLocks noChangeShapeType="1"/>
            </p:cNvSpPr>
            <p:nvPr/>
          </p:nvSpPr>
          <p:spPr bwMode="auto">
            <a:xfrm flipV="1">
              <a:off x="5872163" y="5665788"/>
              <a:ext cx="0" cy="19526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8" name="Line 43"/>
            <p:cNvSpPr>
              <a:spLocks noChangeShapeType="1"/>
            </p:cNvSpPr>
            <p:nvPr/>
          </p:nvSpPr>
          <p:spPr bwMode="auto">
            <a:xfrm flipV="1">
              <a:off x="7350125" y="5665788"/>
              <a:ext cx="0" cy="19526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9" name="Line 44"/>
            <p:cNvSpPr>
              <a:spLocks noChangeShapeType="1"/>
            </p:cNvSpPr>
            <p:nvPr/>
          </p:nvSpPr>
          <p:spPr bwMode="auto">
            <a:xfrm flipV="1">
              <a:off x="2230438" y="5665788"/>
              <a:ext cx="0" cy="19526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0" name="Line 45"/>
            <p:cNvSpPr>
              <a:spLocks noChangeShapeType="1"/>
            </p:cNvSpPr>
            <p:nvPr/>
          </p:nvSpPr>
          <p:spPr bwMode="auto">
            <a:xfrm flipV="1">
              <a:off x="3705225" y="5665788"/>
              <a:ext cx="0" cy="19526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" name="Line 46"/>
            <p:cNvSpPr>
              <a:spLocks noChangeShapeType="1"/>
            </p:cNvSpPr>
            <p:nvPr/>
          </p:nvSpPr>
          <p:spPr bwMode="auto">
            <a:xfrm flipV="1">
              <a:off x="5108575" y="5681663"/>
              <a:ext cx="0" cy="19526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" name="Line 47"/>
            <p:cNvSpPr>
              <a:spLocks noChangeShapeType="1"/>
            </p:cNvSpPr>
            <p:nvPr/>
          </p:nvSpPr>
          <p:spPr bwMode="auto">
            <a:xfrm flipV="1">
              <a:off x="6626225" y="5681663"/>
              <a:ext cx="0" cy="19526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3" name="Line 48"/>
            <p:cNvSpPr>
              <a:spLocks noChangeShapeType="1"/>
            </p:cNvSpPr>
            <p:nvPr/>
          </p:nvSpPr>
          <p:spPr bwMode="auto">
            <a:xfrm>
              <a:off x="1900238" y="3644900"/>
              <a:ext cx="580707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lgDash"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4" name="Oval 49"/>
            <p:cNvSpPr>
              <a:spLocks noChangeArrowheads="1"/>
            </p:cNvSpPr>
            <p:nvPr/>
          </p:nvSpPr>
          <p:spPr bwMode="auto">
            <a:xfrm>
              <a:off x="2157413" y="3736975"/>
              <a:ext cx="160337" cy="112713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5" name="Oval 50"/>
            <p:cNvSpPr>
              <a:spLocks noChangeArrowheads="1"/>
            </p:cNvSpPr>
            <p:nvPr/>
          </p:nvSpPr>
          <p:spPr bwMode="auto">
            <a:xfrm>
              <a:off x="2519363" y="4460875"/>
              <a:ext cx="160337" cy="11112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6" name="Oval 51"/>
            <p:cNvSpPr>
              <a:spLocks noChangeArrowheads="1"/>
            </p:cNvSpPr>
            <p:nvPr/>
          </p:nvSpPr>
          <p:spPr bwMode="auto">
            <a:xfrm>
              <a:off x="2830513" y="3079750"/>
              <a:ext cx="161925" cy="112713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7" name="Oval 52"/>
            <p:cNvSpPr>
              <a:spLocks noChangeArrowheads="1"/>
            </p:cNvSpPr>
            <p:nvPr/>
          </p:nvSpPr>
          <p:spPr bwMode="auto">
            <a:xfrm>
              <a:off x="3208338" y="3392488"/>
              <a:ext cx="161925" cy="11112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" name="Oval 53"/>
            <p:cNvSpPr>
              <a:spLocks noChangeArrowheads="1"/>
            </p:cNvSpPr>
            <p:nvPr/>
          </p:nvSpPr>
          <p:spPr bwMode="auto">
            <a:xfrm>
              <a:off x="3619500" y="4132263"/>
              <a:ext cx="160338" cy="11112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9" name="Oval 54"/>
            <p:cNvSpPr>
              <a:spLocks noChangeArrowheads="1"/>
            </p:cNvSpPr>
            <p:nvPr/>
          </p:nvSpPr>
          <p:spPr bwMode="auto">
            <a:xfrm>
              <a:off x="3997325" y="3917950"/>
              <a:ext cx="160338" cy="112713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0" name="Oval 55"/>
            <p:cNvSpPr>
              <a:spLocks noChangeArrowheads="1"/>
            </p:cNvSpPr>
            <p:nvPr/>
          </p:nvSpPr>
          <p:spPr bwMode="auto">
            <a:xfrm>
              <a:off x="4310063" y="4264025"/>
              <a:ext cx="160337" cy="11112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" name="Oval 56"/>
            <p:cNvSpPr>
              <a:spLocks noChangeArrowheads="1"/>
            </p:cNvSpPr>
            <p:nvPr/>
          </p:nvSpPr>
          <p:spPr bwMode="auto">
            <a:xfrm>
              <a:off x="4687888" y="3278188"/>
              <a:ext cx="160337" cy="11112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2" name="Oval 57"/>
            <p:cNvSpPr>
              <a:spLocks noChangeArrowheads="1"/>
            </p:cNvSpPr>
            <p:nvPr/>
          </p:nvSpPr>
          <p:spPr bwMode="auto">
            <a:xfrm>
              <a:off x="5032375" y="3425825"/>
              <a:ext cx="161925" cy="11112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3" name="Oval 58"/>
            <p:cNvSpPr>
              <a:spLocks noChangeArrowheads="1"/>
            </p:cNvSpPr>
            <p:nvPr/>
          </p:nvSpPr>
          <p:spPr bwMode="auto">
            <a:xfrm>
              <a:off x="5394325" y="3179763"/>
              <a:ext cx="160338" cy="11112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4" name="Oval 59"/>
            <p:cNvSpPr>
              <a:spLocks noChangeArrowheads="1"/>
            </p:cNvSpPr>
            <p:nvPr/>
          </p:nvSpPr>
          <p:spPr bwMode="auto">
            <a:xfrm>
              <a:off x="5788025" y="3736975"/>
              <a:ext cx="161925" cy="112713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5" name="Oval 60"/>
            <p:cNvSpPr>
              <a:spLocks noChangeArrowheads="1"/>
            </p:cNvSpPr>
            <p:nvPr/>
          </p:nvSpPr>
          <p:spPr bwMode="auto">
            <a:xfrm>
              <a:off x="6165850" y="4246563"/>
              <a:ext cx="161925" cy="112712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6" name="Oval 61"/>
            <p:cNvSpPr>
              <a:spLocks noChangeArrowheads="1"/>
            </p:cNvSpPr>
            <p:nvPr/>
          </p:nvSpPr>
          <p:spPr bwMode="auto">
            <a:xfrm>
              <a:off x="6545263" y="3343275"/>
              <a:ext cx="160337" cy="11112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7" name="Oval 62"/>
            <p:cNvSpPr>
              <a:spLocks noChangeArrowheads="1"/>
            </p:cNvSpPr>
            <p:nvPr/>
          </p:nvSpPr>
          <p:spPr bwMode="auto">
            <a:xfrm>
              <a:off x="6923088" y="2719388"/>
              <a:ext cx="160337" cy="11112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8" name="Oval 63"/>
            <p:cNvSpPr>
              <a:spLocks noChangeArrowheads="1"/>
            </p:cNvSpPr>
            <p:nvPr/>
          </p:nvSpPr>
          <p:spPr bwMode="auto">
            <a:xfrm>
              <a:off x="7315200" y="3124200"/>
              <a:ext cx="123825" cy="7620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" name="Line 64"/>
            <p:cNvSpPr>
              <a:spLocks noChangeShapeType="1"/>
            </p:cNvSpPr>
            <p:nvPr/>
          </p:nvSpPr>
          <p:spPr bwMode="auto">
            <a:xfrm>
              <a:off x="2287588" y="3887788"/>
              <a:ext cx="346075" cy="69215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0" name="Line 65"/>
            <p:cNvSpPr>
              <a:spLocks noChangeShapeType="1"/>
            </p:cNvSpPr>
            <p:nvPr/>
          </p:nvSpPr>
          <p:spPr bwMode="auto">
            <a:xfrm flipV="1">
              <a:off x="2622550" y="3148013"/>
              <a:ext cx="265113" cy="13414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" name="Line 66"/>
            <p:cNvSpPr>
              <a:spLocks noChangeShapeType="1"/>
            </p:cNvSpPr>
            <p:nvPr/>
          </p:nvSpPr>
          <p:spPr bwMode="auto">
            <a:xfrm>
              <a:off x="2973388" y="3201988"/>
              <a:ext cx="363537" cy="3302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" name="Line 67"/>
            <p:cNvSpPr>
              <a:spLocks noChangeShapeType="1"/>
            </p:cNvSpPr>
            <p:nvPr/>
          </p:nvSpPr>
          <p:spPr bwMode="auto">
            <a:xfrm>
              <a:off x="3354388" y="3506788"/>
              <a:ext cx="431800" cy="75088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3" name="Line 68"/>
            <p:cNvSpPr>
              <a:spLocks noChangeShapeType="1"/>
            </p:cNvSpPr>
            <p:nvPr/>
          </p:nvSpPr>
          <p:spPr bwMode="auto">
            <a:xfrm flipV="1">
              <a:off x="3733800" y="3962400"/>
              <a:ext cx="396875" cy="2571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/>
            </p:cNvSpPr>
            <p:nvPr/>
          </p:nvSpPr>
          <p:spPr bwMode="auto">
            <a:xfrm>
              <a:off x="4038600" y="2743200"/>
              <a:ext cx="3287713" cy="1563688"/>
            </a:xfrm>
            <a:custGeom>
              <a:avLst/>
              <a:gdLst/>
              <a:ahLst/>
              <a:cxnLst>
                <a:cxn ang="0">
                  <a:pos x="0" y="766"/>
                </a:cxn>
                <a:cxn ang="0">
                  <a:pos x="217" y="984"/>
                </a:cxn>
                <a:cxn ang="0">
                  <a:pos x="435" y="363"/>
                </a:cxn>
                <a:cxn ang="0">
                  <a:pos x="652" y="466"/>
                </a:cxn>
                <a:cxn ang="0">
                  <a:pos x="890" y="300"/>
                </a:cxn>
                <a:cxn ang="0">
                  <a:pos x="1128" y="653"/>
                </a:cxn>
                <a:cxn ang="0">
                  <a:pos x="1377" y="974"/>
                </a:cxn>
                <a:cxn ang="0">
                  <a:pos x="1604" y="414"/>
                </a:cxn>
                <a:cxn ang="0">
                  <a:pos x="1842" y="0"/>
                </a:cxn>
                <a:cxn ang="0">
                  <a:pos x="2070" y="280"/>
                </a:cxn>
              </a:cxnLst>
              <a:rect l="0" t="0" r="r" b="b"/>
              <a:pathLst>
                <a:path w="2071" h="985">
                  <a:moveTo>
                    <a:pt x="0" y="766"/>
                  </a:moveTo>
                  <a:lnTo>
                    <a:pt x="217" y="984"/>
                  </a:lnTo>
                  <a:lnTo>
                    <a:pt x="435" y="363"/>
                  </a:lnTo>
                  <a:lnTo>
                    <a:pt x="652" y="466"/>
                  </a:lnTo>
                  <a:lnTo>
                    <a:pt x="890" y="300"/>
                  </a:lnTo>
                  <a:lnTo>
                    <a:pt x="1128" y="653"/>
                  </a:lnTo>
                  <a:lnTo>
                    <a:pt x="1377" y="974"/>
                  </a:lnTo>
                  <a:lnTo>
                    <a:pt x="1604" y="414"/>
                  </a:lnTo>
                  <a:lnTo>
                    <a:pt x="1842" y="0"/>
                  </a:lnTo>
                  <a:lnTo>
                    <a:pt x="2070" y="28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Rectangle 70"/>
            <p:cNvSpPr>
              <a:spLocks noChangeArrowheads="1"/>
            </p:cNvSpPr>
            <p:nvPr/>
          </p:nvSpPr>
          <p:spPr bwMode="auto">
            <a:xfrm>
              <a:off x="5753100" y="6197600"/>
              <a:ext cx="1943100" cy="425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106362" tIns="52388" rIns="106362" bIns="52388">
              <a:spAutoFit/>
            </a:bodyPr>
            <a:lstStyle/>
            <a:p>
              <a:pPr algn="ctr" defTabSz="1208088" eaLnBrk="0" hangingPunct="0"/>
              <a:r>
                <a:rPr kumimoji="1" lang="en-US" sz="2100"/>
                <a:t>Nomor sampel</a:t>
              </a:r>
            </a:p>
          </p:txBody>
        </p:sp>
        <p:sp>
          <p:nvSpPr>
            <p:cNvPr id="76" name="Rectangle 71"/>
            <p:cNvSpPr>
              <a:spLocks noChangeArrowheads="1"/>
            </p:cNvSpPr>
            <p:nvPr/>
          </p:nvSpPr>
          <p:spPr bwMode="auto">
            <a:xfrm rot="16200000">
              <a:off x="-49213" y="3271838"/>
              <a:ext cx="2371725" cy="425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106362" tIns="52388" rIns="106362" bIns="52388">
              <a:spAutoFit/>
            </a:bodyPr>
            <a:lstStyle/>
            <a:p>
              <a:pPr algn="ctr" defTabSz="1208088" eaLnBrk="0" hangingPunct="0"/>
              <a:r>
                <a:rPr kumimoji="1" lang="en-US" sz="2100"/>
                <a:t>Jumlah kerusakan</a:t>
              </a:r>
            </a:p>
          </p:txBody>
        </p:sp>
        <p:sp>
          <p:nvSpPr>
            <p:cNvPr id="77" name="Rectangle 72"/>
            <p:cNvSpPr>
              <a:spLocks noChangeArrowheads="1"/>
            </p:cNvSpPr>
            <p:nvPr/>
          </p:nvSpPr>
          <p:spPr bwMode="auto">
            <a:xfrm>
              <a:off x="3076575" y="1792288"/>
              <a:ext cx="1501775" cy="3794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106362" tIns="52388" rIns="106362" bIns="52388">
              <a:spAutoFit/>
            </a:bodyPr>
            <a:lstStyle/>
            <a:p>
              <a:pPr defTabSz="1208088" eaLnBrk="0" hangingPunct="0"/>
              <a:r>
                <a:rPr kumimoji="1" lang="en-US"/>
                <a:t>UCL = 23.35</a:t>
              </a:r>
            </a:p>
          </p:txBody>
        </p:sp>
        <p:sp>
          <p:nvSpPr>
            <p:cNvPr id="78" name="Rectangle 73"/>
            <p:cNvSpPr>
              <a:spLocks noChangeArrowheads="1"/>
            </p:cNvSpPr>
            <p:nvPr/>
          </p:nvSpPr>
          <p:spPr bwMode="auto">
            <a:xfrm>
              <a:off x="3009900" y="5062538"/>
              <a:ext cx="1336675" cy="3794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106362" tIns="52388" rIns="106362" bIns="52388">
              <a:spAutoFit/>
            </a:bodyPr>
            <a:lstStyle/>
            <a:p>
              <a:pPr defTabSz="1208088" eaLnBrk="0" hangingPunct="0"/>
              <a:r>
                <a:rPr kumimoji="1" lang="en-US"/>
                <a:t>LCL = 1.99</a:t>
              </a:r>
            </a:p>
          </p:txBody>
        </p:sp>
        <p:sp>
          <p:nvSpPr>
            <p:cNvPr id="79" name="Rectangle 74"/>
            <p:cNvSpPr>
              <a:spLocks noChangeArrowheads="1"/>
            </p:cNvSpPr>
            <p:nvPr/>
          </p:nvSpPr>
          <p:spPr bwMode="auto">
            <a:xfrm>
              <a:off x="2598738" y="2433638"/>
              <a:ext cx="1158875" cy="3794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106362" tIns="52388" rIns="106362" bIns="52388">
              <a:spAutoFit/>
            </a:bodyPr>
            <a:lstStyle/>
            <a:p>
              <a:pPr defTabSz="1208088" eaLnBrk="0" hangingPunct="0"/>
              <a:r>
                <a:rPr kumimoji="1" lang="en-US" i="1"/>
                <a:t>c</a:t>
              </a:r>
              <a:r>
                <a:rPr kumimoji="1" lang="en-US"/>
                <a:t> = 12.67</a:t>
              </a:r>
            </a:p>
          </p:txBody>
        </p:sp>
        <p:sp>
          <p:nvSpPr>
            <p:cNvPr id="80" name="Line 75"/>
            <p:cNvSpPr>
              <a:spLocks noChangeShapeType="1"/>
            </p:cNvSpPr>
            <p:nvPr/>
          </p:nvSpPr>
          <p:spPr bwMode="auto">
            <a:xfrm>
              <a:off x="2720975" y="2495550"/>
              <a:ext cx="11747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1" name="Line 76"/>
            <p:cNvSpPr>
              <a:spLocks noChangeShapeType="1"/>
            </p:cNvSpPr>
            <p:nvPr/>
          </p:nvSpPr>
          <p:spPr bwMode="auto">
            <a:xfrm flipH="1">
              <a:off x="2395538" y="2765425"/>
              <a:ext cx="274637" cy="87312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2590800" y="1676400"/>
            <a:ext cx="3673929" cy="1219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dirty="0" err="1"/>
              <a:t>Kualitas</a:t>
            </a:r>
            <a:endParaRPr lang="en-US" dirty="0"/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762000" y="4648200"/>
            <a:ext cx="3429000" cy="1219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Produk</a:t>
            </a:r>
          </a:p>
        </p:txBody>
      </p:sp>
      <p:sp>
        <p:nvSpPr>
          <p:cNvPr id="10248" name="Rectangle 8"/>
          <p:cNvSpPr>
            <a:spLocks noChangeArrowheads="1"/>
          </p:cNvSpPr>
          <p:nvPr/>
        </p:nvSpPr>
        <p:spPr bwMode="auto">
          <a:xfrm>
            <a:off x="4800600" y="4572000"/>
            <a:ext cx="3429000" cy="1219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Proses</a:t>
            </a:r>
          </a:p>
        </p:txBody>
      </p:sp>
      <p:sp>
        <p:nvSpPr>
          <p:cNvPr id="10249" name="Line 9"/>
          <p:cNvSpPr>
            <a:spLocks noChangeShapeType="1"/>
          </p:cNvSpPr>
          <p:nvPr/>
        </p:nvSpPr>
        <p:spPr bwMode="auto">
          <a:xfrm flipH="1">
            <a:off x="2438399" y="3048000"/>
            <a:ext cx="1469571" cy="144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250" name="Line 10"/>
          <p:cNvSpPr>
            <a:spLocks noChangeShapeType="1"/>
          </p:cNvSpPr>
          <p:nvPr/>
        </p:nvSpPr>
        <p:spPr bwMode="auto">
          <a:xfrm>
            <a:off x="4876801" y="3048000"/>
            <a:ext cx="1905000" cy="1371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Process capability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/>
              <a:t>Manajement</a:t>
            </a:r>
            <a:r>
              <a:rPr lang="en-US" dirty="0"/>
              <a:t> </a:t>
            </a:r>
            <a:r>
              <a:rPr lang="en-US" dirty="0" err="1"/>
              <a:t>mpy</a:t>
            </a:r>
            <a:r>
              <a:rPr lang="en-US" dirty="0"/>
              <a:t> </a:t>
            </a:r>
            <a:r>
              <a:rPr lang="en-US" dirty="0" err="1"/>
              <a:t>tanggung</a:t>
            </a:r>
            <a:r>
              <a:rPr lang="en-US" dirty="0"/>
              <a:t> </a:t>
            </a:r>
            <a:r>
              <a:rPr lang="en-US" dirty="0" err="1"/>
              <a:t>jawab</a:t>
            </a:r>
            <a:r>
              <a:rPr lang="en-US" dirty="0"/>
              <a:t> </a:t>
            </a:r>
            <a:r>
              <a:rPr lang="en-US" dirty="0" err="1"/>
              <a:t>memberikan</a:t>
            </a:r>
            <a:r>
              <a:rPr lang="en-US" dirty="0"/>
              <a:t> </a:t>
            </a:r>
            <a:r>
              <a:rPr lang="en-US" dirty="0" err="1"/>
              <a:t>jaminan</a:t>
            </a:r>
            <a:r>
              <a:rPr lang="en-US" dirty="0"/>
              <a:t> </a:t>
            </a:r>
            <a:r>
              <a:rPr lang="en-US" dirty="0" err="1"/>
              <a:t>bahwa</a:t>
            </a:r>
            <a:r>
              <a:rPr lang="en-US" dirty="0"/>
              <a:t> </a:t>
            </a:r>
            <a:r>
              <a:rPr lang="en-US" dirty="0" err="1"/>
              <a:t>proses</a:t>
            </a:r>
            <a:r>
              <a:rPr lang="en-US" dirty="0"/>
              <a:t> </a:t>
            </a:r>
            <a:r>
              <a:rPr lang="en-US" dirty="0" err="1"/>
              <a:t>layak</a:t>
            </a:r>
            <a:r>
              <a:rPr lang="en-US" dirty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/>
              <a:t>memnuhi</a:t>
            </a:r>
            <a:r>
              <a:rPr lang="en-US" dirty="0"/>
              <a:t> </a:t>
            </a:r>
            <a:r>
              <a:rPr lang="en-US" dirty="0" err="1"/>
              <a:t>spesifikasi</a:t>
            </a:r>
            <a:r>
              <a:rPr lang="en-US" dirty="0"/>
              <a:t> </a:t>
            </a:r>
          </a:p>
          <a:p>
            <a:r>
              <a:rPr lang="en-US" dirty="0"/>
              <a:t>Cp &gt; 1,33 = capable</a:t>
            </a:r>
          </a:p>
          <a:p>
            <a:r>
              <a:rPr lang="en-US" dirty="0"/>
              <a:t>1 &gt; cp &lt; 1,33 = capable </a:t>
            </a:r>
            <a:r>
              <a:rPr lang="en-US" dirty="0" err="1"/>
              <a:t>tapi</a:t>
            </a:r>
            <a:r>
              <a:rPr lang="en-US" dirty="0"/>
              <a:t> </a:t>
            </a:r>
            <a:r>
              <a:rPr lang="en-US" dirty="0" err="1"/>
              <a:t>di</a:t>
            </a:r>
            <a:r>
              <a:rPr lang="en-US" dirty="0"/>
              <a:t> </a:t>
            </a:r>
            <a:r>
              <a:rPr lang="en-US" dirty="0" err="1"/>
              <a:t>kontrol</a:t>
            </a:r>
            <a:endParaRPr lang="en-US" dirty="0"/>
          </a:p>
          <a:p>
            <a:r>
              <a:rPr lang="en-US" dirty="0"/>
              <a:t>Cp &lt; 1 = </a:t>
            </a:r>
            <a:r>
              <a:rPr lang="en-US" dirty="0" err="1"/>
              <a:t>tidak</a:t>
            </a:r>
            <a:r>
              <a:rPr lang="en-US" dirty="0"/>
              <a:t> capable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Scatter </a:t>
            </a:r>
            <a:r>
              <a:rPr lang="en-US" dirty="0" err="1"/>
              <a:t>digram</a:t>
            </a:r>
            <a:endParaRPr lang="en-US" dirty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12648" y="1600200"/>
            <a:ext cx="8153400" cy="1143000"/>
          </a:xfrm>
        </p:spPr>
        <p:txBody>
          <a:bodyPr>
            <a:normAutofit fontScale="92500"/>
          </a:bodyPr>
          <a:lstStyle/>
          <a:p>
            <a:r>
              <a:rPr lang="en-US" dirty="0" err="1"/>
              <a:t>Menentukan</a:t>
            </a:r>
            <a:r>
              <a:rPr lang="en-US" dirty="0"/>
              <a:t> </a:t>
            </a:r>
            <a:r>
              <a:rPr lang="en-US" dirty="0" err="1"/>
              <a:t>hubungan</a:t>
            </a:r>
            <a:r>
              <a:rPr lang="en-US" dirty="0"/>
              <a:t> </a:t>
            </a:r>
            <a:r>
              <a:rPr lang="en-US" dirty="0" err="1"/>
              <a:t>sebab</a:t>
            </a:r>
            <a:r>
              <a:rPr lang="en-US" dirty="0"/>
              <a:t> </a:t>
            </a:r>
            <a:r>
              <a:rPr lang="en-US" dirty="0" err="1" smtClean="0"/>
              <a:t>akibat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2 </a:t>
            </a:r>
            <a:r>
              <a:rPr lang="en-US" dirty="0" err="1" smtClean="0"/>
              <a:t>variabel</a:t>
            </a:r>
            <a:endParaRPr lang="en-US" dirty="0"/>
          </a:p>
          <a:p>
            <a:r>
              <a:rPr lang="en-US" dirty="0" smtClean="0"/>
              <a:t>Data </a:t>
            </a:r>
            <a:r>
              <a:rPr lang="en-US" dirty="0" err="1" smtClean="0"/>
              <a:t>dikumpulkan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bentuk</a:t>
            </a:r>
            <a:r>
              <a:rPr lang="en-US" dirty="0" smtClean="0"/>
              <a:t> </a:t>
            </a:r>
            <a:r>
              <a:rPr lang="en-US" dirty="0" err="1" smtClean="0"/>
              <a:t>pasangan</a:t>
            </a:r>
            <a:r>
              <a:rPr lang="en-US" dirty="0" smtClean="0"/>
              <a:t> </a:t>
            </a:r>
            <a:r>
              <a:rPr lang="en-US" dirty="0" err="1" smtClean="0"/>
              <a:t>titik</a:t>
            </a:r>
            <a:r>
              <a:rPr lang="en-US" dirty="0" smtClean="0"/>
              <a:t> (</a:t>
            </a:r>
            <a:r>
              <a:rPr lang="en-US" i="1" dirty="0" smtClean="0"/>
              <a:t>x</a:t>
            </a:r>
            <a:r>
              <a:rPr lang="en-US" dirty="0" smtClean="0"/>
              <a:t>, </a:t>
            </a:r>
            <a:r>
              <a:rPr lang="en-US" i="1" dirty="0" smtClean="0"/>
              <a:t>y</a:t>
            </a:r>
            <a:r>
              <a:rPr lang="en-US" dirty="0" smtClean="0"/>
              <a:t>)</a:t>
            </a:r>
            <a:endParaRPr lang="en-US" dirty="0"/>
          </a:p>
        </p:txBody>
      </p:sp>
      <p:grpSp>
        <p:nvGrpSpPr>
          <p:cNvPr id="57" name="Group 56"/>
          <p:cNvGrpSpPr/>
          <p:nvPr/>
        </p:nvGrpSpPr>
        <p:grpSpPr>
          <a:xfrm>
            <a:off x="1295400" y="2667000"/>
            <a:ext cx="6096000" cy="4096132"/>
            <a:chOff x="1074738" y="1485390"/>
            <a:chExt cx="6379535" cy="4893111"/>
          </a:xfrm>
        </p:grpSpPr>
        <p:sp>
          <p:nvSpPr>
            <p:cNvPr id="4" name="Line 3"/>
            <p:cNvSpPr>
              <a:spLocks noChangeShapeType="1"/>
            </p:cNvSpPr>
            <p:nvPr/>
          </p:nvSpPr>
          <p:spPr bwMode="auto">
            <a:xfrm>
              <a:off x="1074738" y="1485390"/>
              <a:ext cx="0" cy="407086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5" name="Line 4"/>
            <p:cNvSpPr>
              <a:spLocks noChangeShapeType="1"/>
            </p:cNvSpPr>
            <p:nvPr/>
          </p:nvSpPr>
          <p:spPr bwMode="auto">
            <a:xfrm>
              <a:off x="1082676" y="5562600"/>
              <a:ext cx="5574155" cy="1896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2662238" y="2654301"/>
              <a:ext cx="257175" cy="4540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eaLnBrk="0" hangingPunct="0"/>
              <a:r>
                <a:rPr kumimoji="1" lang="en-US" sz="2400">
                  <a:solidFill>
                    <a:schemeClr val="bg2"/>
                  </a:solidFill>
                  <a:latin typeface="Times New Roman" pitchFamily="18" charset="0"/>
                </a:rPr>
                <a:t>.</a:t>
              </a:r>
            </a:p>
          </p:txBody>
        </p:sp>
        <p:sp>
          <p:nvSpPr>
            <p:cNvPr id="7" name="Oval 6"/>
            <p:cNvSpPr>
              <a:spLocks noChangeArrowheads="1"/>
            </p:cNvSpPr>
            <p:nvPr/>
          </p:nvSpPr>
          <p:spPr bwMode="auto">
            <a:xfrm>
              <a:off x="5805488" y="1987550"/>
              <a:ext cx="63500" cy="6350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2147888" y="4730750"/>
              <a:ext cx="63500" cy="6350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4433888" y="2216150"/>
              <a:ext cx="63500" cy="6350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" name="Oval 9"/>
            <p:cNvSpPr>
              <a:spLocks noChangeArrowheads="1"/>
            </p:cNvSpPr>
            <p:nvPr/>
          </p:nvSpPr>
          <p:spPr bwMode="auto">
            <a:xfrm>
              <a:off x="5424488" y="1682750"/>
              <a:ext cx="63500" cy="6350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1" name="Oval 10"/>
            <p:cNvSpPr>
              <a:spLocks noChangeArrowheads="1"/>
            </p:cNvSpPr>
            <p:nvPr/>
          </p:nvSpPr>
          <p:spPr bwMode="auto">
            <a:xfrm>
              <a:off x="3900488" y="2825750"/>
              <a:ext cx="63500" cy="6350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2" name="Oval 11"/>
            <p:cNvSpPr>
              <a:spLocks noChangeArrowheads="1"/>
            </p:cNvSpPr>
            <p:nvPr/>
          </p:nvSpPr>
          <p:spPr bwMode="auto">
            <a:xfrm>
              <a:off x="2757488" y="3968750"/>
              <a:ext cx="63500" cy="6350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3" name="Oval 12"/>
            <p:cNvSpPr>
              <a:spLocks noChangeArrowheads="1"/>
            </p:cNvSpPr>
            <p:nvPr/>
          </p:nvSpPr>
          <p:spPr bwMode="auto">
            <a:xfrm>
              <a:off x="3062288" y="3663950"/>
              <a:ext cx="63500" cy="6350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4" name="Oval 13"/>
            <p:cNvSpPr>
              <a:spLocks noChangeArrowheads="1"/>
            </p:cNvSpPr>
            <p:nvPr/>
          </p:nvSpPr>
          <p:spPr bwMode="auto">
            <a:xfrm>
              <a:off x="3367088" y="3054350"/>
              <a:ext cx="63500" cy="6350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5" name="Oval 14"/>
            <p:cNvSpPr>
              <a:spLocks noChangeArrowheads="1"/>
            </p:cNvSpPr>
            <p:nvPr/>
          </p:nvSpPr>
          <p:spPr bwMode="auto">
            <a:xfrm>
              <a:off x="3062288" y="3054350"/>
              <a:ext cx="63500" cy="6350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6" name="Oval 15"/>
            <p:cNvSpPr>
              <a:spLocks noChangeArrowheads="1"/>
            </p:cNvSpPr>
            <p:nvPr/>
          </p:nvSpPr>
          <p:spPr bwMode="auto">
            <a:xfrm>
              <a:off x="4814888" y="3663950"/>
              <a:ext cx="63500" cy="6350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7" name="Oval 16"/>
            <p:cNvSpPr>
              <a:spLocks noChangeArrowheads="1"/>
            </p:cNvSpPr>
            <p:nvPr/>
          </p:nvSpPr>
          <p:spPr bwMode="auto">
            <a:xfrm>
              <a:off x="3671888" y="3359150"/>
              <a:ext cx="63500" cy="6350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8" name="Oval 17"/>
            <p:cNvSpPr>
              <a:spLocks noChangeArrowheads="1"/>
            </p:cNvSpPr>
            <p:nvPr/>
          </p:nvSpPr>
          <p:spPr bwMode="auto">
            <a:xfrm>
              <a:off x="4662488" y="3206750"/>
              <a:ext cx="63500" cy="6350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2986088" y="4273550"/>
              <a:ext cx="63500" cy="6350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0" name="Oval 19"/>
            <p:cNvSpPr>
              <a:spLocks noChangeArrowheads="1"/>
            </p:cNvSpPr>
            <p:nvPr/>
          </p:nvSpPr>
          <p:spPr bwMode="auto">
            <a:xfrm>
              <a:off x="4510088" y="2901950"/>
              <a:ext cx="63500" cy="6350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1" name="Oval 20"/>
            <p:cNvSpPr>
              <a:spLocks noChangeArrowheads="1"/>
            </p:cNvSpPr>
            <p:nvPr/>
          </p:nvSpPr>
          <p:spPr bwMode="auto">
            <a:xfrm>
              <a:off x="4433888" y="2520950"/>
              <a:ext cx="63500" cy="6350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2" name="Oval 21"/>
            <p:cNvSpPr>
              <a:spLocks noChangeArrowheads="1"/>
            </p:cNvSpPr>
            <p:nvPr/>
          </p:nvSpPr>
          <p:spPr bwMode="auto">
            <a:xfrm>
              <a:off x="4891088" y="2825750"/>
              <a:ext cx="63500" cy="6350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3" name="Oval 22"/>
            <p:cNvSpPr>
              <a:spLocks noChangeArrowheads="1"/>
            </p:cNvSpPr>
            <p:nvPr/>
          </p:nvSpPr>
          <p:spPr bwMode="auto">
            <a:xfrm>
              <a:off x="4738688" y="2520950"/>
              <a:ext cx="63500" cy="6350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4" name="Oval 23"/>
            <p:cNvSpPr>
              <a:spLocks noChangeArrowheads="1"/>
            </p:cNvSpPr>
            <p:nvPr/>
          </p:nvSpPr>
          <p:spPr bwMode="auto">
            <a:xfrm>
              <a:off x="5195888" y="3130550"/>
              <a:ext cx="63500" cy="6350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5" name="Oval 24"/>
            <p:cNvSpPr>
              <a:spLocks noChangeArrowheads="1"/>
            </p:cNvSpPr>
            <p:nvPr/>
          </p:nvSpPr>
          <p:spPr bwMode="auto">
            <a:xfrm>
              <a:off x="5043488" y="2597150"/>
              <a:ext cx="63500" cy="6350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6" name="Oval 25"/>
            <p:cNvSpPr>
              <a:spLocks noChangeArrowheads="1"/>
            </p:cNvSpPr>
            <p:nvPr/>
          </p:nvSpPr>
          <p:spPr bwMode="auto">
            <a:xfrm>
              <a:off x="5500688" y="2597150"/>
              <a:ext cx="63500" cy="6350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7" name="Oval 26"/>
            <p:cNvSpPr>
              <a:spLocks noChangeArrowheads="1"/>
            </p:cNvSpPr>
            <p:nvPr/>
          </p:nvSpPr>
          <p:spPr bwMode="auto">
            <a:xfrm>
              <a:off x="2452688" y="4273550"/>
              <a:ext cx="63500" cy="6350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8" name="Oval 27"/>
            <p:cNvSpPr>
              <a:spLocks noChangeArrowheads="1"/>
            </p:cNvSpPr>
            <p:nvPr/>
          </p:nvSpPr>
          <p:spPr bwMode="auto">
            <a:xfrm>
              <a:off x="2147888" y="3892550"/>
              <a:ext cx="63500" cy="6350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9" name="Oval 28"/>
            <p:cNvSpPr>
              <a:spLocks noChangeArrowheads="1"/>
            </p:cNvSpPr>
            <p:nvPr/>
          </p:nvSpPr>
          <p:spPr bwMode="auto">
            <a:xfrm>
              <a:off x="5195888" y="2292350"/>
              <a:ext cx="63500" cy="6350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0" name="Oval 29"/>
            <p:cNvSpPr>
              <a:spLocks noChangeArrowheads="1"/>
            </p:cNvSpPr>
            <p:nvPr/>
          </p:nvSpPr>
          <p:spPr bwMode="auto">
            <a:xfrm>
              <a:off x="4129088" y="2597150"/>
              <a:ext cx="63500" cy="6350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1" name="Oval 30"/>
            <p:cNvSpPr>
              <a:spLocks noChangeArrowheads="1"/>
            </p:cNvSpPr>
            <p:nvPr/>
          </p:nvSpPr>
          <p:spPr bwMode="auto">
            <a:xfrm>
              <a:off x="3138488" y="3435350"/>
              <a:ext cx="63500" cy="6350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2" name="Oval 31"/>
            <p:cNvSpPr>
              <a:spLocks noChangeArrowheads="1"/>
            </p:cNvSpPr>
            <p:nvPr/>
          </p:nvSpPr>
          <p:spPr bwMode="auto">
            <a:xfrm>
              <a:off x="2452688" y="3740150"/>
              <a:ext cx="63500" cy="6350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3" name="Oval 32"/>
            <p:cNvSpPr>
              <a:spLocks noChangeArrowheads="1"/>
            </p:cNvSpPr>
            <p:nvPr/>
          </p:nvSpPr>
          <p:spPr bwMode="auto">
            <a:xfrm>
              <a:off x="2605088" y="3359150"/>
              <a:ext cx="63500" cy="6350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4" name="Oval 33"/>
            <p:cNvSpPr>
              <a:spLocks noChangeArrowheads="1"/>
            </p:cNvSpPr>
            <p:nvPr/>
          </p:nvSpPr>
          <p:spPr bwMode="auto">
            <a:xfrm>
              <a:off x="2909888" y="3511550"/>
              <a:ext cx="63500" cy="6350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5" name="Oval 34"/>
            <p:cNvSpPr>
              <a:spLocks noChangeArrowheads="1"/>
            </p:cNvSpPr>
            <p:nvPr/>
          </p:nvSpPr>
          <p:spPr bwMode="auto">
            <a:xfrm>
              <a:off x="4052888" y="3130550"/>
              <a:ext cx="63500" cy="6350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6" name="Oval 35"/>
            <p:cNvSpPr>
              <a:spLocks noChangeArrowheads="1"/>
            </p:cNvSpPr>
            <p:nvPr/>
          </p:nvSpPr>
          <p:spPr bwMode="auto">
            <a:xfrm>
              <a:off x="3367088" y="3587750"/>
              <a:ext cx="63500" cy="6350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7" name="Oval 36"/>
            <p:cNvSpPr>
              <a:spLocks noChangeArrowheads="1"/>
            </p:cNvSpPr>
            <p:nvPr/>
          </p:nvSpPr>
          <p:spPr bwMode="auto">
            <a:xfrm>
              <a:off x="3138488" y="4044950"/>
              <a:ext cx="63500" cy="6350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8" name="Oval 37"/>
            <p:cNvSpPr>
              <a:spLocks noChangeArrowheads="1"/>
            </p:cNvSpPr>
            <p:nvPr/>
          </p:nvSpPr>
          <p:spPr bwMode="auto">
            <a:xfrm>
              <a:off x="4357688" y="3206750"/>
              <a:ext cx="63500" cy="6350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39" name="Oval 38"/>
            <p:cNvSpPr>
              <a:spLocks noChangeArrowheads="1"/>
            </p:cNvSpPr>
            <p:nvPr/>
          </p:nvSpPr>
          <p:spPr bwMode="auto">
            <a:xfrm>
              <a:off x="3900488" y="3511550"/>
              <a:ext cx="63500" cy="6350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40" name="Oval 39"/>
            <p:cNvSpPr>
              <a:spLocks noChangeArrowheads="1"/>
            </p:cNvSpPr>
            <p:nvPr/>
          </p:nvSpPr>
          <p:spPr bwMode="auto">
            <a:xfrm>
              <a:off x="4205288" y="3435350"/>
              <a:ext cx="63500" cy="6350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41" name="Oval 40"/>
            <p:cNvSpPr>
              <a:spLocks noChangeArrowheads="1"/>
            </p:cNvSpPr>
            <p:nvPr/>
          </p:nvSpPr>
          <p:spPr bwMode="auto">
            <a:xfrm>
              <a:off x="4510088" y="3511550"/>
              <a:ext cx="63500" cy="6350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42" name="Oval 41"/>
            <p:cNvSpPr>
              <a:spLocks noChangeArrowheads="1"/>
            </p:cNvSpPr>
            <p:nvPr/>
          </p:nvSpPr>
          <p:spPr bwMode="auto">
            <a:xfrm>
              <a:off x="3824288" y="4121150"/>
              <a:ext cx="63500" cy="6350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43" name="Oval 42"/>
            <p:cNvSpPr>
              <a:spLocks noChangeArrowheads="1"/>
            </p:cNvSpPr>
            <p:nvPr/>
          </p:nvSpPr>
          <p:spPr bwMode="auto">
            <a:xfrm>
              <a:off x="4510088" y="4044950"/>
              <a:ext cx="63500" cy="6350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44" name="Oval 43"/>
            <p:cNvSpPr>
              <a:spLocks noChangeArrowheads="1"/>
            </p:cNvSpPr>
            <p:nvPr/>
          </p:nvSpPr>
          <p:spPr bwMode="auto">
            <a:xfrm>
              <a:off x="5653088" y="2216150"/>
              <a:ext cx="63500" cy="6350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45" name="Oval 44"/>
            <p:cNvSpPr>
              <a:spLocks noChangeArrowheads="1"/>
            </p:cNvSpPr>
            <p:nvPr/>
          </p:nvSpPr>
          <p:spPr bwMode="auto">
            <a:xfrm>
              <a:off x="4967288" y="1987550"/>
              <a:ext cx="63500" cy="6350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46" name="Oval 45"/>
            <p:cNvSpPr>
              <a:spLocks noChangeArrowheads="1"/>
            </p:cNvSpPr>
            <p:nvPr/>
          </p:nvSpPr>
          <p:spPr bwMode="auto">
            <a:xfrm>
              <a:off x="5500688" y="2901950"/>
              <a:ext cx="63500" cy="6350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47" name="Oval 46"/>
            <p:cNvSpPr>
              <a:spLocks noChangeArrowheads="1"/>
            </p:cNvSpPr>
            <p:nvPr/>
          </p:nvSpPr>
          <p:spPr bwMode="auto">
            <a:xfrm>
              <a:off x="1843088" y="4578350"/>
              <a:ext cx="63500" cy="6350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48" name="Oval 47"/>
            <p:cNvSpPr>
              <a:spLocks noChangeArrowheads="1"/>
            </p:cNvSpPr>
            <p:nvPr/>
          </p:nvSpPr>
          <p:spPr bwMode="auto">
            <a:xfrm>
              <a:off x="2147888" y="4197350"/>
              <a:ext cx="63500" cy="6350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49" name="Oval 48"/>
            <p:cNvSpPr>
              <a:spLocks noChangeArrowheads="1"/>
            </p:cNvSpPr>
            <p:nvPr/>
          </p:nvSpPr>
          <p:spPr bwMode="auto">
            <a:xfrm>
              <a:off x="4129088" y="4044950"/>
              <a:ext cx="63500" cy="6350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50" name="Oval 49"/>
            <p:cNvSpPr>
              <a:spLocks noChangeArrowheads="1"/>
            </p:cNvSpPr>
            <p:nvPr/>
          </p:nvSpPr>
          <p:spPr bwMode="auto">
            <a:xfrm>
              <a:off x="3519488" y="4197350"/>
              <a:ext cx="63500" cy="6350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51" name="Oval 50"/>
            <p:cNvSpPr>
              <a:spLocks noChangeArrowheads="1"/>
            </p:cNvSpPr>
            <p:nvPr/>
          </p:nvSpPr>
          <p:spPr bwMode="auto">
            <a:xfrm>
              <a:off x="3519488" y="2673350"/>
              <a:ext cx="63500" cy="6350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52" name="Oval 51"/>
            <p:cNvSpPr>
              <a:spLocks noChangeArrowheads="1"/>
            </p:cNvSpPr>
            <p:nvPr/>
          </p:nvSpPr>
          <p:spPr bwMode="auto">
            <a:xfrm>
              <a:off x="4205288" y="3663950"/>
              <a:ext cx="63500" cy="6350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53" name="Oval 52"/>
            <p:cNvSpPr>
              <a:spLocks noChangeArrowheads="1"/>
            </p:cNvSpPr>
            <p:nvPr/>
          </p:nvSpPr>
          <p:spPr bwMode="auto">
            <a:xfrm>
              <a:off x="3443288" y="3968750"/>
              <a:ext cx="63500" cy="6350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54" name="Oval 53"/>
            <p:cNvSpPr>
              <a:spLocks noChangeArrowheads="1"/>
            </p:cNvSpPr>
            <p:nvPr/>
          </p:nvSpPr>
          <p:spPr bwMode="auto">
            <a:xfrm>
              <a:off x="3824288" y="3816350"/>
              <a:ext cx="63500" cy="6350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55" name="Oval 54"/>
            <p:cNvSpPr>
              <a:spLocks noChangeArrowheads="1"/>
            </p:cNvSpPr>
            <p:nvPr/>
          </p:nvSpPr>
          <p:spPr bwMode="auto">
            <a:xfrm>
              <a:off x="2757488" y="4502150"/>
              <a:ext cx="63500" cy="6350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56" name="Rectangle 55"/>
            <p:cNvSpPr>
              <a:spLocks noChangeArrowheads="1"/>
            </p:cNvSpPr>
            <p:nvPr/>
          </p:nvSpPr>
          <p:spPr bwMode="auto">
            <a:xfrm>
              <a:off x="1211263" y="5672593"/>
              <a:ext cx="6243010" cy="705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spcBef>
                  <a:spcPct val="20000"/>
                </a:spcBef>
              </a:pPr>
              <a:r>
                <a:rPr lang="sv-SE" dirty="0">
                  <a:latin typeface="Berlin Sans FB" pitchFamily="34" charset="0"/>
                </a:rPr>
                <a:t>Contoh diagram pencar  hubungan antara. kecepatan suatu kendaraan dengan keahlian si pengendara</a:t>
              </a:r>
              <a:endParaRPr lang="en-US" dirty="0">
                <a:latin typeface="Berlin Sans FB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2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t="6667" b="44444"/>
          <a:stretch>
            <a:fillRect/>
          </a:stretch>
        </p:blipFill>
        <p:spPr>
          <a:xfrm>
            <a:off x="685800" y="1676400"/>
            <a:ext cx="3711575" cy="2514600"/>
          </a:xfrm>
          <a:noFill/>
          <a:ln/>
        </p:spPr>
      </p:pic>
      <p:pic>
        <p:nvPicPr>
          <p:cNvPr id="5837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49775" y="1524000"/>
            <a:ext cx="3603297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/>
          <a:srcRect b="66823"/>
          <a:stretch>
            <a:fillRect/>
          </a:stretch>
        </p:blipFill>
        <p:spPr>
          <a:xfrm>
            <a:off x="4397375" y="4191000"/>
            <a:ext cx="3463636" cy="2286000"/>
          </a:xfrm>
          <a:prstGeom prst="rect">
            <a:avLst/>
          </a:prstGeom>
          <a:noFill/>
          <a:ln/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 cstate="print"/>
          <a:srcRect t="55555"/>
          <a:stretch>
            <a:fillRect/>
          </a:stretch>
        </p:blipFill>
        <p:spPr>
          <a:xfrm>
            <a:off x="708025" y="4191000"/>
            <a:ext cx="3711575" cy="2286000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 t="33177" r="11111" b="32461"/>
          <a:stretch>
            <a:fillRect/>
          </a:stretch>
        </p:blipFill>
        <p:spPr>
          <a:xfrm>
            <a:off x="457200" y="2438400"/>
            <a:ext cx="3657600" cy="2209800"/>
          </a:xfrm>
          <a:prstGeom prst="rect">
            <a:avLst/>
          </a:prstGeom>
          <a:noFill/>
          <a:ln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 t="66354" r="14815"/>
          <a:stretch>
            <a:fillRect/>
          </a:stretch>
        </p:blipFill>
        <p:spPr>
          <a:xfrm>
            <a:off x="4572000" y="2362200"/>
            <a:ext cx="3505200" cy="2163763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Run chart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en-US" dirty="0" err="1" smtClean="0"/>
              <a:t>Menguji</a:t>
            </a:r>
            <a:r>
              <a:rPr lang="en-US" dirty="0" smtClean="0"/>
              <a:t> </a:t>
            </a:r>
            <a:r>
              <a:rPr lang="en-US" dirty="0" err="1" smtClean="0"/>
              <a:t>perilaku</a:t>
            </a:r>
            <a:r>
              <a:rPr lang="en-US" dirty="0" smtClean="0"/>
              <a:t> </a:t>
            </a:r>
            <a:r>
              <a:rPr lang="en-US" dirty="0" err="1" smtClean="0"/>
              <a:t>suatu</a:t>
            </a:r>
            <a:r>
              <a:rPr lang="en-US" dirty="0" smtClean="0"/>
              <a:t> variable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waktu</a:t>
            </a:r>
            <a:r>
              <a:rPr lang="en-US" dirty="0" smtClean="0"/>
              <a:t> </a:t>
            </a:r>
            <a:r>
              <a:rPr lang="en-US" dirty="0" err="1" smtClean="0"/>
              <a:t>ke</a:t>
            </a:r>
            <a:r>
              <a:rPr lang="en-US" dirty="0" smtClean="0"/>
              <a:t> </a:t>
            </a:r>
            <a:r>
              <a:rPr lang="en-US" dirty="0" err="1" smtClean="0"/>
              <a:t>waktu</a:t>
            </a:r>
            <a:endParaRPr lang="en-US" dirty="0" smtClean="0"/>
          </a:p>
          <a:p>
            <a:r>
              <a:rPr lang="en-US" dirty="0" err="1" smtClean="0"/>
              <a:t>Sebagai</a:t>
            </a:r>
            <a:r>
              <a:rPr lang="en-US" dirty="0" smtClean="0"/>
              <a:t> </a:t>
            </a:r>
            <a:r>
              <a:rPr lang="en-US" dirty="0" err="1" smtClean="0"/>
              <a:t>dasar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peta</a:t>
            </a:r>
            <a:r>
              <a:rPr lang="en-US" dirty="0" smtClean="0"/>
              <a:t> </a:t>
            </a:r>
            <a:r>
              <a:rPr lang="en-US" dirty="0" err="1" smtClean="0"/>
              <a:t>kendali</a:t>
            </a:r>
            <a:r>
              <a:rPr lang="en-US" dirty="0" smtClean="0"/>
              <a:t> (</a:t>
            </a:r>
            <a:r>
              <a:rPr lang="en-US" i="1" dirty="0" smtClean="0"/>
              <a:t>control chart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176130" name="Picture 2" descr="http://www.qimacros.com/quality-tools/run-char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1150" y="3124200"/>
            <a:ext cx="5505450" cy="3581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Process Flow Chart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1981200"/>
          </a:xfrm>
        </p:spPr>
        <p:txBody>
          <a:bodyPr>
            <a:normAutofit/>
          </a:bodyPr>
          <a:lstStyle/>
          <a:p>
            <a:pPr lvl="0"/>
            <a:r>
              <a:rPr lang="en-US" sz="2400" dirty="0" err="1" smtClean="0"/>
              <a:t>Gambaran</a:t>
            </a:r>
            <a:r>
              <a:rPr lang="en-US" sz="2400" dirty="0" smtClean="0"/>
              <a:t> </a:t>
            </a:r>
            <a:r>
              <a:rPr lang="en-US" sz="2400" dirty="0" err="1" smtClean="0"/>
              <a:t>tentang</a:t>
            </a:r>
            <a:r>
              <a:rPr lang="en-US" sz="2400" dirty="0" smtClean="0"/>
              <a:t> </a:t>
            </a:r>
            <a:r>
              <a:rPr lang="en-US" sz="2400" dirty="0" err="1" smtClean="0"/>
              <a:t>urutan</a:t>
            </a:r>
            <a:r>
              <a:rPr lang="en-US" sz="2400" dirty="0" smtClean="0"/>
              <a:t> </a:t>
            </a:r>
            <a:r>
              <a:rPr lang="en-US" sz="2400" dirty="0" err="1" smtClean="0"/>
              <a:t>suatu</a:t>
            </a:r>
            <a:r>
              <a:rPr lang="en-US" sz="2400" dirty="0" smtClean="0"/>
              <a:t> </a:t>
            </a:r>
            <a:r>
              <a:rPr lang="en-US" sz="2400" dirty="0" err="1" smtClean="0"/>
              <a:t>proses</a:t>
            </a:r>
            <a:r>
              <a:rPr lang="en-US" sz="2400" dirty="0" smtClean="0"/>
              <a:t> yang </a:t>
            </a:r>
            <a:r>
              <a:rPr lang="en-US" sz="2400" dirty="0" err="1" smtClean="0"/>
              <a:t>akan</a:t>
            </a:r>
            <a:r>
              <a:rPr lang="en-US" sz="2400" dirty="0" smtClean="0"/>
              <a:t> </a:t>
            </a:r>
            <a:r>
              <a:rPr lang="en-US" sz="2400" dirty="0" err="1" smtClean="0"/>
              <a:t>dilakukan</a:t>
            </a:r>
            <a:endParaRPr lang="en-US" sz="2400" dirty="0" smtClean="0"/>
          </a:p>
          <a:p>
            <a:pPr lvl="0"/>
            <a:r>
              <a:rPr lang="en-US" sz="2400" dirty="0" err="1" smtClean="0"/>
              <a:t>Digunakan</a:t>
            </a:r>
            <a:r>
              <a:rPr lang="en-US" sz="2400" dirty="0" smtClean="0"/>
              <a:t> </a:t>
            </a:r>
            <a:r>
              <a:rPr lang="en-US" sz="2400" dirty="0" err="1" smtClean="0"/>
              <a:t>untuk</a:t>
            </a:r>
            <a:r>
              <a:rPr lang="en-US" sz="2400" dirty="0" smtClean="0"/>
              <a:t> </a:t>
            </a:r>
            <a:r>
              <a:rPr lang="en-US" sz="2400" dirty="0" err="1" smtClean="0"/>
              <a:t>menguraikan</a:t>
            </a:r>
            <a:r>
              <a:rPr lang="en-US" sz="2400" dirty="0" smtClean="0"/>
              <a:t> </a:t>
            </a:r>
            <a:r>
              <a:rPr lang="en-US" sz="2400" dirty="0" err="1" smtClean="0"/>
              <a:t>proses-proses</a:t>
            </a:r>
            <a:r>
              <a:rPr lang="en-US" sz="2400" dirty="0" smtClean="0"/>
              <a:t> yang </a:t>
            </a:r>
            <a:r>
              <a:rPr lang="en-US" sz="2400" dirty="0" err="1" smtClean="0"/>
              <a:t>akan</a:t>
            </a:r>
            <a:r>
              <a:rPr lang="en-US" sz="2400" dirty="0" smtClean="0"/>
              <a:t> </a:t>
            </a:r>
            <a:r>
              <a:rPr lang="en-US" sz="2400" dirty="0" err="1" smtClean="0"/>
              <a:t>diperbaiki</a:t>
            </a:r>
            <a:endParaRPr lang="en-US" sz="2400" dirty="0" smtClean="0"/>
          </a:p>
          <a:p>
            <a:r>
              <a:rPr lang="en-US" sz="2400" dirty="0" err="1" smtClean="0"/>
              <a:t>Simbol</a:t>
            </a:r>
            <a:r>
              <a:rPr lang="en-US" sz="2400" dirty="0" smtClean="0"/>
              <a:t> yang </a:t>
            </a:r>
            <a:r>
              <a:rPr lang="en-US" sz="2400" dirty="0" err="1" smtClean="0"/>
              <a:t>digunakan</a:t>
            </a:r>
            <a:r>
              <a:rPr lang="en-US" sz="2400" dirty="0" smtClean="0"/>
              <a:t> </a:t>
            </a:r>
            <a:r>
              <a:rPr lang="en-US" sz="2400" dirty="0" err="1" smtClean="0"/>
              <a:t>dalam</a:t>
            </a:r>
            <a:r>
              <a:rPr lang="en-US" sz="2400" dirty="0" smtClean="0"/>
              <a:t> process chart:</a:t>
            </a:r>
            <a:endParaRPr lang="en-US" sz="2400" dirty="0"/>
          </a:p>
        </p:txBody>
      </p:sp>
      <p:pic>
        <p:nvPicPr>
          <p:cNvPr id="128" name="Picture 12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3352800"/>
            <a:ext cx="3216907" cy="3446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685800" y="2895600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all" spc="0" normalizeH="0" baseline="0" noProof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+mj-lt"/>
                <a:ea typeface="+mj-ea"/>
                <a:cs typeface="+mj-cs"/>
              </a:rPr>
              <a:t>Control chart for Variabel </a:t>
            </a:r>
            <a:endParaRPr kumimoji="0" lang="en-US" sz="4400" b="1" i="0" u="none" strike="noStrike" kern="0" cap="all" spc="0" normalizeH="0" baseline="0" noProof="0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Tujuan</a:t>
            </a:r>
            <a:r>
              <a:rPr lang="en-US" dirty="0"/>
              <a:t> </a:t>
            </a:r>
            <a:r>
              <a:rPr lang="en-US" dirty="0" err="1"/>
              <a:t>pembelajaran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dirty="0"/>
              <a:t>1.Memahami </a:t>
            </a:r>
            <a:r>
              <a:rPr lang="en-US" dirty="0" err="1"/>
              <a:t>pengertian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manfaat</a:t>
            </a:r>
            <a:r>
              <a:rPr lang="en-US" dirty="0"/>
              <a:t> </a:t>
            </a:r>
            <a:r>
              <a:rPr lang="en-US" dirty="0" err="1"/>
              <a:t>peta</a:t>
            </a:r>
            <a:r>
              <a:rPr lang="en-US" dirty="0"/>
              <a:t> </a:t>
            </a:r>
            <a:r>
              <a:rPr lang="en-US" dirty="0" err="1"/>
              <a:t>pengendalian</a:t>
            </a:r>
            <a:r>
              <a:rPr lang="en-US" dirty="0"/>
              <a:t> </a:t>
            </a:r>
            <a:r>
              <a:rPr lang="en-US" dirty="0" err="1"/>
              <a:t>kualitas</a:t>
            </a:r>
            <a:r>
              <a:rPr lang="en-US" dirty="0"/>
              <a:t> </a:t>
            </a:r>
            <a:r>
              <a:rPr lang="en-US" dirty="0" err="1"/>
              <a:t>proses</a:t>
            </a:r>
            <a:r>
              <a:rPr lang="en-US" dirty="0"/>
              <a:t> </a:t>
            </a:r>
            <a:r>
              <a:rPr lang="en-US" dirty="0" err="1"/>
              <a:t>statistik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data </a:t>
            </a:r>
            <a:r>
              <a:rPr lang="en-US" dirty="0" err="1"/>
              <a:t>variabel</a:t>
            </a:r>
            <a:endParaRPr lang="en-US" dirty="0"/>
          </a:p>
          <a:p>
            <a:pPr>
              <a:buFontTx/>
              <a:buNone/>
            </a:pPr>
            <a:r>
              <a:rPr lang="en-US" dirty="0"/>
              <a:t>2. </a:t>
            </a:r>
            <a:r>
              <a:rPr lang="en-US" dirty="0" err="1"/>
              <a:t>Mampu</a:t>
            </a:r>
            <a:r>
              <a:rPr lang="en-US" dirty="0"/>
              <a:t> </a:t>
            </a:r>
            <a:r>
              <a:rPr lang="en-US" dirty="0" err="1"/>
              <a:t>menerapkan</a:t>
            </a:r>
            <a:r>
              <a:rPr lang="en-US" dirty="0"/>
              <a:t> </a:t>
            </a:r>
            <a:r>
              <a:rPr lang="en-US" dirty="0" err="1"/>
              <a:t>peta</a:t>
            </a:r>
            <a:r>
              <a:rPr lang="en-US" dirty="0"/>
              <a:t> </a:t>
            </a:r>
            <a:r>
              <a:rPr lang="en-US" dirty="0" err="1"/>
              <a:t>pengendalian</a:t>
            </a:r>
            <a:r>
              <a:rPr lang="en-US" dirty="0"/>
              <a:t> </a:t>
            </a:r>
            <a:r>
              <a:rPr lang="en-US" dirty="0" err="1"/>
              <a:t>kualitas</a:t>
            </a:r>
            <a:r>
              <a:rPr lang="en-US" dirty="0"/>
              <a:t> </a:t>
            </a:r>
            <a:r>
              <a:rPr lang="en-US" dirty="0" err="1"/>
              <a:t>proses</a:t>
            </a:r>
            <a:r>
              <a:rPr lang="en-US" dirty="0"/>
              <a:t> </a:t>
            </a:r>
            <a:r>
              <a:rPr lang="en-US" dirty="0" err="1"/>
              <a:t>statistik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data </a:t>
            </a:r>
            <a:r>
              <a:rPr lang="en-US" dirty="0" err="1"/>
              <a:t>variabel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kasus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soal-soal</a:t>
            </a:r>
            <a:endParaRPr lang="en-US" dirty="0"/>
          </a:p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0" y="6324600"/>
            <a:ext cx="8763000" cy="228600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/>
              <a:t>	Pengendalian statistik untuk data variabel sering disebut juga dengan metode peta pengendali (</a:t>
            </a:r>
            <a:r>
              <a:rPr lang="en-US" i="1"/>
              <a:t>control chart) </a:t>
            </a:r>
            <a:r>
              <a:rPr lang="en-US"/>
              <a:t>untuk data variabel.</a:t>
            </a:r>
          </a:p>
          <a:p>
            <a:pPr>
              <a:buFontTx/>
              <a:buNone/>
            </a:pPr>
            <a:endParaRPr lang="en-US"/>
          </a:p>
          <a:p>
            <a:pPr>
              <a:buFontTx/>
              <a:buNone/>
            </a:pPr>
            <a:r>
              <a:rPr lang="en-US"/>
              <a:t>	metode ini untuk menggambarkan variasi (penyimpangan)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4419600" cy="1143000"/>
          </a:xfrm>
        </p:spPr>
        <p:txBody>
          <a:bodyPr/>
          <a:lstStyle/>
          <a:p>
            <a:r>
              <a:rPr lang="en-US"/>
              <a:t>Control chart</a:t>
            </a: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3505200" y="2819400"/>
            <a:ext cx="2362200" cy="838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Control chart</a:t>
            </a:r>
          </a:p>
          <a:p>
            <a:pPr algn="ctr"/>
            <a:r>
              <a:rPr lang="en-US"/>
              <a:t>variabel</a:t>
            </a:r>
          </a:p>
        </p:txBody>
      </p:sp>
      <p:sp>
        <p:nvSpPr>
          <p:cNvPr id="5126" name="AutoShape 6"/>
          <p:cNvSpPr>
            <a:spLocks noChangeArrowheads="1"/>
          </p:cNvSpPr>
          <p:nvPr/>
        </p:nvSpPr>
        <p:spPr bwMode="auto">
          <a:xfrm>
            <a:off x="2438400" y="3124200"/>
            <a:ext cx="685800" cy="304800"/>
          </a:xfrm>
          <a:prstGeom prst="leftArrow">
            <a:avLst>
              <a:gd name="adj1" fmla="val 50000"/>
              <a:gd name="adj2" fmla="val 5625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152400" y="2819400"/>
            <a:ext cx="1981200" cy="762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Ada/tidak variasi</a:t>
            </a:r>
          </a:p>
          <a:p>
            <a:pPr algn="ctr"/>
            <a:r>
              <a:rPr lang="en-US"/>
              <a:t>(penyimpangan)</a:t>
            </a:r>
          </a:p>
        </p:txBody>
      </p:sp>
      <p:sp>
        <p:nvSpPr>
          <p:cNvPr id="5131" name="AutoShape 11"/>
          <p:cNvSpPr>
            <a:spLocks noChangeArrowheads="1"/>
          </p:cNvSpPr>
          <p:nvPr/>
        </p:nvSpPr>
        <p:spPr bwMode="auto">
          <a:xfrm>
            <a:off x="6096000" y="2209800"/>
            <a:ext cx="609600" cy="381000"/>
          </a:xfrm>
          <a:prstGeom prst="rightArrow">
            <a:avLst>
              <a:gd name="adj1" fmla="val 50000"/>
              <a:gd name="adj2" fmla="val 4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32" name="AutoShape 12"/>
          <p:cNvSpPr>
            <a:spLocks noChangeArrowheads="1"/>
          </p:cNvSpPr>
          <p:nvPr/>
        </p:nvSpPr>
        <p:spPr bwMode="auto">
          <a:xfrm>
            <a:off x="6096000" y="3886200"/>
            <a:ext cx="609600" cy="381000"/>
          </a:xfrm>
          <a:prstGeom prst="rightArrow">
            <a:avLst>
              <a:gd name="adj1" fmla="val 50000"/>
              <a:gd name="adj2" fmla="val 4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33" name="Text Box 13"/>
          <p:cNvSpPr txBox="1">
            <a:spLocks noChangeArrowheads="1"/>
          </p:cNvSpPr>
          <p:nvPr/>
        </p:nvSpPr>
        <p:spPr bwMode="auto">
          <a:xfrm>
            <a:off x="5638800" y="1676400"/>
            <a:ext cx="1828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Di luar control</a:t>
            </a:r>
          </a:p>
        </p:txBody>
      </p:sp>
      <p:sp>
        <p:nvSpPr>
          <p:cNvPr id="5134" name="Rectangle 14"/>
          <p:cNvSpPr>
            <a:spLocks noChangeArrowheads="1"/>
          </p:cNvSpPr>
          <p:nvPr/>
        </p:nvSpPr>
        <p:spPr bwMode="auto">
          <a:xfrm>
            <a:off x="5568950" y="4357688"/>
            <a:ext cx="1835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Di dalam control</a:t>
            </a:r>
          </a:p>
        </p:txBody>
      </p:sp>
      <p:sp>
        <p:nvSpPr>
          <p:cNvPr id="5135" name="Rectangle 15"/>
          <p:cNvSpPr>
            <a:spLocks noChangeArrowheads="1"/>
          </p:cNvSpPr>
          <p:nvPr/>
        </p:nvSpPr>
        <p:spPr bwMode="auto">
          <a:xfrm>
            <a:off x="6705600" y="2133600"/>
            <a:ext cx="2438400" cy="609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Out of statistical control</a:t>
            </a:r>
          </a:p>
        </p:txBody>
      </p:sp>
      <p:sp>
        <p:nvSpPr>
          <p:cNvPr id="5136" name="Rectangle 16"/>
          <p:cNvSpPr>
            <a:spLocks noChangeArrowheads="1"/>
          </p:cNvSpPr>
          <p:nvPr/>
        </p:nvSpPr>
        <p:spPr bwMode="auto">
          <a:xfrm>
            <a:off x="6705600" y="3733800"/>
            <a:ext cx="2438400" cy="609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in of statistical control</a:t>
            </a:r>
          </a:p>
        </p:txBody>
      </p:sp>
      <p:sp>
        <p:nvSpPr>
          <p:cNvPr id="5137" name="AutoShape 17"/>
          <p:cNvSpPr>
            <a:spLocks noChangeArrowheads="1"/>
          </p:cNvSpPr>
          <p:nvPr/>
        </p:nvSpPr>
        <p:spPr bwMode="auto">
          <a:xfrm>
            <a:off x="7848600" y="4495800"/>
            <a:ext cx="228600" cy="685800"/>
          </a:xfrm>
          <a:prstGeom prst="downArrow">
            <a:avLst>
              <a:gd name="adj1" fmla="val 50000"/>
              <a:gd name="adj2" fmla="val 7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38" name="Rectangle 18"/>
          <p:cNvSpPr>
            <a:spLocks noChangeArrowheads="1"/>
          </p:cNvSpPr>
          <p:nvPr/>
        </p:nvSpPr>
        <p:spPr bwMode="auto">
          <a:xfrm>
            <a:off x="7086600" y="5410200"/>
            <a:ext cx="18288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Proses STABIL</a:t>
            </a:r>
          </a:p>
        </p:txBody>
      </p:sp>
      <p:sp>
        <p:nvSpPr>
          <p:cNvPr id="5139" name="AutoShape 19"/>
          <p:cNvSpPr>
            <a:spLocks noChangeArrowheads="1"/>
          </p:cNvSpPr>
          <p:nvPr/>
        </p:nvSpPr>
        <p:spPr bwMode="auto">
          <a:xfrm>
            <a:off x="7848600" y="1371600"/>
            <a:ext cx="152400" cy="609600"/>
          </a:xfrm>
          <a:prstGeom prst="upArrow">
            <a:avLst>
              <a:gd name="adj1" fmla="val 50000"/>
              <a:gd name="adj2" fmla="val 10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40" name="Rectangle 20"/>
          <p:cNvSpPr>
            <a:spLocks noChangeArrowheads="1"/>
          </p:cNvSpPr>
          <p:nvPr/>
        </p:nvSpPr>
        <p:spPr bwMode="auto">
          <a:xfrm>
            <a:off x="7086600" y="685800"/>
            <a:ext cx="18288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TIDAK STABIL</a:t>
            </a:r>
          </a:p>
        </p:txBody>
      </p:sp>
      <p:sp>
        <p:nvSpPr>
          <p:cNvPr id="5141" name="AutoShape 21"/>
          <p:cNvSpPr>
            <a:spLocks noChangeArrowheads="1"/>
          </p:cNvSpPr>
          <p:nvPr/>
        </p:nvSpPr>
        <p:spPr bwMode="auto">
          <a:xfrm>
            <a:off x="6019800" y="838200"/>
            <a:ext cx="914400" cy="228600"/>
          </a:xfrm>
          <a:prstGeom prst="leftArrow">
            <a:avLst>
              <a:gd name="adj1" fmla="val 50000"/>
              <a:gd name="adj2" fmla="val 10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42" name="Rectangle 22"/>
          <p:cNvSpPr>
            <a:spLocks noChangeArrowheads="1"/>
          </p:cNvSpPr>
          <p:nvPr/>
        </p:nvSpPr>
        <p:spPr bwMode="auto">
          <a:xfrm>
            <a:off x="4343400" y="685800"/>
            <a:ext cx="16002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Spesific case</a:t>
            </a:r>
          </a:p>
        </p:txBody>
      </p:sp>
      <p:sp>
        <p:nvSpPr>
          <p:cNvPr id="5143" name="AutoShape 23"/>
          <p:cNvSpPr>
            <a:spLocks noChangeArrowheads="1"/>
          </p:cNvSpPr>
          <p:nvPr/>
        </p:nvSpPr>
        <p:spPr bwMode="auto">
          <a:xfrm rot="2598546">
            <a:off x="5930900" y="4946650"/>
            <a:ext cx="457200" cy="1676400"/>
          </a:xfrm>
          <a:prstGeom prst="curvedLeftArrow">
            <a:avLst>
              <a:gd name="adj1" fmla="val 73333"/>
              <a:gd name="adj2" fmla="val 146667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44" name="Rectangle 24"/>
          <p:cNvSpPr>
            <a:spLocks noChangeArrowheads="1"/>
          </p:cNvSpPr>
          <p:nvPr/>
        </p:nvSpPr>
        <p:spPr bwMode="auto">
          <a:xfrm>
            <a:off x="3124200" y="5334000"/>
            <a:ext cx="2209800" cy="7620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KEPUASAN </a:t>
            </a:r>
          </a:p>
          <a:p>
            <a:pPr algn="ctr"/>
            <a:r>
              <a:rPr lang="en-US"/>
              <a:t>PELANGGAN</a:t>
            </a:r>
          </a:p>
        </p:txBody>
      </p:sp>
      <p:sp>
        <p:nvSpPr>
          <p:cNvPr id="5145" name="AutoShape 25"/>
          <p:cNvSpPr>
            <a:spLocks noChangeArrowheads="1"/>
          </p:cNvSpPr>
          <p:nvPr/>
        </p:nvSpPr>
        <p:spPr bwMode="auto">
          <a:xfrm>
            <a:off x="2209800" y="5638800"/>
            <a:ext cx="685800" cy="304800"/>
          </a:xfrm>
          <a:prstGeom prst="leftArrow">
            <a:avLst>
              <a:gd name="adj1" fmla="val 50000"/>
              <a:gd name="adj2" fmla="val 5625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46" name="Rectangle 26"/>
          <p:cNvSpPr>
            <a:spLocks noChangeArrowheads="1"/>
          </p:cNvSpPr>
          <p:nvPr/>
        </p:nvSpPr>
        <p:spPr bwMode="auto">
          <a:xfrm>
            <a:off x="0" y="5410200"/>
            <a:ext cx="1981200" cy="609600"/>
          </a:xfrm>
          <a:prstGeom prst="rect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Batas spesifikasi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Dimensi Kualitas pada jasa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12648" y="1600200"/>
            <a:ext cx="8153400" cy="4953000"/>
          </a:xfrm>
        </p:spPr>
        <p:txBody>
          <a:bodyPr>
            <a:noAutofit/>
          </a:bodyPr>
          <a:lstStyle/>
          <a:p>
            <a:pPr marL="342900" indent="-342900">
              <a:lnSpc>
                <a:spcPct val="80000"/>
              </a:lnSpc>
              <a:buClrTx/>
              <a:buFontTx/>
              <a:buNone/>
            </a:pPr>
            <a:r>
              <a:rPr lang="en-US" sz="2000" dirty="0" err="1"/>
              <a:t>Menurut</a:t>
            </a:r>
            <a:r>
              <a:rPr lang="en-US" sz="2000" dirty="0"/>
              <a:t> G</a:t>
            </a:r>
            <a:r>
              <a:rPr lang="en-US" sz="2000" dirty="0" smtClean="0"/>
              <a:t>arvin </a:t>
            </a:r>
            <a:r>
              <a:rPr lang="en-US" sz="2000" dirty="0"/>
              <a:t>(1996) :</a:t>
            </a:r>
          </a:p>
          <a:p>
            <a:pPr marL="342900" indent="-342900">
              <a:lnSpc>
                <a:spcPct val="80000"/>
              </a:lnSpc>
              <a:buClrTx/>
              <a:buFontTx/>
              <a:buAutoNum type="arabicPeriod"/>
            </a:pPr>
            <a:r>
              <a:rPr lang="en-US" sz="2000" b="1" i="1" dirty="0"/>
              <a:t>Communication</a:t>
            </a:r>
            <a:r>
              <a:rPr lang="en-US" sz="2000" dirty="0"/>
              <a:t> </a:t>
            </a:r>
            <a:r>
              <a:rPr lang="en-US" sz="2000" dirty="0">
                <a:sym typeface="Wingdings" pitchFamily="2" charset="2"/>
              </a:rPr>
              <a:t> hub </a:t>
            </a:r>
            <a:r>
              <a:rPr lang="en-US" sz="2000" dirty="0" err="1">
                <a:sym typeface="Wingdings" pitchFamily="2" charset="2"/>
              </a:rPr>
              <a:t>antara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penerima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jasa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dan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pemberi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jasa</a:t>
            </a:r>
            <a:endParaRPr lang="en-US" sz="2000" dirty="0">
              <a:sym typeface="Wingdings" pitchFamily="2" charset="2"/>
            </a:endParaRPr>
          </a:p>
          <a:p>
            <a:pPr marL="342900" indent="-342900">
              <a:lnSpc>
                <a:spcPct val="80000"/>
              </a:lnSpc>
              <a:buClrTx/>
              <a:buFontTx/>
              <a:buAutoNum type="arabicPeriod"/>
            </a:pPr>
            <a:r>
              <a:rPr lang="en-US" sz="2000" b="1" i="1" dirty="0"/>
              <a:t>Credibility</a:t>
            </a:r>
            <a:r>
              <a:rPr lang="en-US" sz="2000" dirty="0"/>
              <a:t> </a:t>
            </a:r>
            <a:r>
              <a:rPr lang="en-US" sz="2000" dirty="0">
                <a:sym typeface="Wingdings" pitchFamily="2" charset="2"/>
              </a:rPr>
              <a:t> </a:t>
            </a:r>
            <a:r>
              <a:rPr lang="en-US" sz="2000" dirty="0" err="1">
                <a:sym typeface="Wingdings" pitchFamily="2" charset="2"/>
              </a:rPr>
              <a:t>kepercayaan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pihak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penerima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jasa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thd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pemberi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jasa</a:t>
            </a:r>
            <a:endParaRPr lang="en-US" sz="2000" dirty="0">
              <a:sym typeface="Wingdings" pitchFamily="2" charset="2"/>
            </a:endParaRPr>
          </a:p>
          <a:p>
            <a:pPr marL="342900" indent="-342900">
              <a:lnSpc>
                <a:spcPct val="80000"/>
              </a:lnSpc>
              <a:buClrTx/>
              <a:buFontTx/>
              <a:buAutoNum type="arabicPeriod"/>
            </a:pPr>
            <a:r>
              <a:rPr lang="en-US" sz="2000" b="1" i="1" dirty="0">
                <a:sym typeface="Wingdings" pitchFamily="2" charset="2"/>
              </a:rPr>
              <a:t>Security</a:t>
            </a:r>
            <a:r>
              <a:rPr lang="en-US" sz="2000" dirty="0">
                <a:sym typeface="Wingdings" pitchFamily="2" charset="2"/>
              </a:rPr>
              <a:t>  </a:t>
            </a:r>
            <a:r>
              <a:rPr lang="en-US" sz="2000" dirty="0" err="1">
                <a:sym typeface="Wingdings" pitchFamily="2" charset="2"/>
              </a:rPr>
              <a:t>keamanan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thd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jasa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yg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ditawarkan</a:t>
            </a:r>
            <a:endParaRPr lang="en-US" sz="2000" dirty="0">
              <a:sym typeface="Wingdings" pitchFamily="2" charset="2"/>
            </a:endParaRPr>
          </a:p>
          <a:p>
            <a:pPr marL="342900" indent="-342900">
              <a:lnSpc>
                <a:spcPct val="80000"/>
              </a:lnSpc>
              <a:buClrTx/>
              <a:buFontTx/>
              <a:buAutoNum type="arabicPeriod"/>
            </a:pPr>
            <a:r>
              <a:rPr lang="en-US" sz="2000" b="1" i="1" dirty="0">
                <a:sym typeface="Wingdings" pitchFamily="2" charset="2"/>
              </a:rPr>
              <a:t>Knowing the costumer</a:t>
            </a:r>
            <a:r>
              <a:rPr lang="en-US" sz="2000" dirty="0">
                <a:sym typeface="Wingdings" pitchFamily="2" charset="2"/>
              </a:rPr>
              <a:t>  </a:t>
            </a:r>
            <a:r>
              <a:rPr lang="en-US" sz="2000" dirty="0" err="1" smtClean="0">
                <a:sym typeface="Wingdings" pitchFamily="2" charset="2"/>
              </a:rPr>
              <a:t>pengertian</a:t>
            </a:r>
            <a:r>
              <a:rPr lang="en-US" sz="2000" dirty="0" smtClean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dari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pihak</a:t>
            </a:r>
            <a:r>
              <a:rPr lang="en-US" sz="2000" dirty="0">
                <a:sym typeface="Wingdings" pitchFamily="2" charset="2"/>
              </a:rPr>
              <a:t> yang </a:t>
            </a:r>
            <a:r>
              <a:rPr lang="en-US" sz="2000" dirty="0" err="1">
                <a:sym typeface="Wingdings" pitchFamily="2" charset="2"/>
              </a:rPr>
              <a:t>memberi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jasa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thd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penerima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jasa</a:t>
            </a:r>
            <a:endParaRPr lang="en-US" sz="2000" dirty="0">
              <a:sym typeface="Wingdings" pitchFamily="2" charset="2"/>
            </a:endParaRPr>
          </a:p>
          <a:p>
            <a:pPr marL="342900" indent="-342900">
              <a:lnSpc>
                <a:spcPct val="80000"/>
              </a:lnSpc>
              <a:buClrTx/>
              <a:buFontTx/>
              <a:buAutoNum type="arabicPeriod"/>
            </a:pPr>
            <a:r>
              <a:rPr lang="en-US" sz="2000" b="1" i="1" dirty="0"/>
              <a:t>Reliability</a:t>
            </a:r>
            <a:r>
              <a:rPr lang="en-US" sz="2000" dirty="0"/>
              <a:t> </a:t>
            </a:r>
            <a:r>
              <a:rPr lang="en-US" sz="2000" dirty="0">
                <a:sym typeface="Wingdings" pitchFamily="2" charset="2"/>
              </a:rPr>
              <a:t> </a:t>
            </a:r>
            <a:r>
              <a:rPr lang="en-US" sz="2000" dirty="0" err="1">
                <a:sym typeface="Wingdings" pitchFamily="2" charset="2"/>
              </a:rPr>
              <a:t>konsistensi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kerja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pemberi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jasa</a:t>
            </a:r>
            <a:r>
              <a:rPr lang="en-US" sz="2000" dirty="0">
                <a:sym typeface="Wingdings" pitchFamily="2" charset="2"/>
              </a:rPr>
              <a:t>/</a:t>
            </a:r>
            <a:r>
              <a:rPr lang="en-US" sz="2000" dirty="0" err="1">
                <a:sym typeface="Wingdings" pitchFamily="2" charset="2"/>
              </a:rPr>
              <a:t>kemampuan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pemberi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jasa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dlm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memenuhi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janji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penerima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jasa</a:t>
            </a:r>
            <a:endParaRPr lang="en-US" sz="2000" dirty="0">
              <a:sym typeface="Wingdings" pitchFamily="2" charset="2"/>
            </a:endParaRPr>
          </a:p>
          <a:p>
            <a:pPr marL="342900" indent="-342900">
              <a:lnSpc>
                <a:spcPct val="80000"/>
              </a:lnSpc>
              <a:buClrTx/>
              <a:buFontTx/>
              <a:buAutoNum type="arabicPeriod"/>
            </a:pPr>
            <a:r>
              <a:rPr lang="en-US" sz="2000" b="1" i="1" dirty="0"/>
              <a:t>Tangibles</a:t>
            </a:r>
            <a:r>
              <a:rPr lang="en-US" sz="2000" dirty="0"/>
              <a:t> </a:t>
            </a:r>
            <a:r>
              <a:rPr lang="en-US" sz="2000" dirty="0">
                <a:sym typeface="Wingdings" pitchFamily="2" charset="2"/>
              </a:rPr>
              <a:t> </a:t>
            </a:r>
            <a:r>
              <a:rPr lang="en-US" sz="2000" dirty="0" err="1">
                <a:sym typeface="Wingdings" pitchFamily="2" charset="2"/>
              </a:rPr>
              <a:t>pelayanannya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harus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dapat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diukur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atau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dibuat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standarnya</a:t>
            </a:r>
            <a:endParaRPr lang="en-US" sz="2000" dirty="0">
              <a:sym typeface="Wingdings" pitchFamily="2" charset="2"/>
            </a:endParaRPr>
          </a:p>
          <a:p>
            <a:pPr marL="342900" indent="-342900">
              <a:lnSpc>
                <a:spcPct val="80000"/>
              </a:lnSpc>
              <a:buClrTx/>
              <a:buFontTx/>
              <a:buAutoNum type="arabicPeriod"/>
            </a:pPr>
            <a:r>
              <a:rPr lang="en-US" sz="2000" b="1" i="1" dirty="0"/>
              <a:t>Responsiveness</a:t>
            </a:r>
            <a:r>
              <a:rPr lang="en-US" sz="2000" dirty="0"/>
              <a:t> </a:t>
            </a:r>
            <a:r>
              <a:rPr lang="en-US" sz="2000" dirty="0">
                <a:sym typeface="Wingdings" pitchFamily="2" charset="2"/>
              </a:rPr>
              <a:t></a:t>
            </a:r>
            <a:r>
              <a:rPr lang="en-US" sz="2000" dirty="0" err="1">
                <a:sym typeface="Wingdings" pitchFamily="2" charset="2"/>
              </a:rPr>
              <a:t>tanggap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terhadap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kebutuhan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dan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harapan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penerima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jasa</a:t>
            </a:r>
            <a:endParaRPr lang="en-US" sz="2000" dirty="0">
              <a:sym typeface="Wingdings" pitchFamily="2" charset="2"/>
            </a:endParaRPr>
          </a:p>
          <a:p>
            <a:pPr marL="342900" indent="-342900">
              <a:lnSpc>
                <a:spcPct val="80000"/>
              </a:lnSpc>
              <a:buClrTx/>
              <a:buFontTx/>
              <a:buAutoNum type="arabicPeriod"/>
            </a:pPr>
            <a:r>
              <a:rPr lang="en-US" sz="2000" b="1" i="1" dirty="0">
                <a:sym typeface="Wingdings" pitchFamily="2" charset="2"/>
              </a:rPr>
              <a:t>Competence</a:t>
            </a:r>
            <a:r>
              <a:rPr lang="en-US" sz="2000" dirty="0">
                <a:sym typeface="Wingdings" pitchFamily="2" charset="2"/>
              </a:rPr>
              <a:t>  </a:t>
            </a:r>
            <a:r>
              <a:rPr lang="en-US" sz="2000" dirty="0" err="1">
                <a:sym typeface="Wingdings" pitchFamily="2" charset="2"/>
              </a:rPr>
              <a:t>kemampuan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dan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keterampilan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pemberi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jasa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yg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dibutuhkan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stp</a:t>
            </a:r>
            <a:r>
              <a:rPr lang="en-US" sz="2000" dirty="0">
                <a:sym typeface="Wingdings" pitchFamily="2" charset="2"/>
              </a:rPr>
              <a:t> org </a:t>
            </a:r>
            <a:r>
              <a:rPr lang="en-US" sz="2000" dirty="0" err="1">
                <a:sym typeface="Wingdings" pitchFamily="2" charset="2"/>
              </a:rPr>
              <a:t>dlm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perush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utk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memberikan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jasanya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kpd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penerima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jasa</a:t>
            </a:r>
            <a:endParaRPr lang="en-US" sz="2000" dirty="0">
              <a:sym typeface="Wingdings" pitchFamily="2" charset="2"/>
            </a:endParaRPr>
          </a:p>
          <a:p>
            <a:pPr marL="342900" indent="-342900">
              <a:lnSpc>
                <a:spcPct val="80000"/>
              </a:lnSpc>
              <a:buClrTx/>
              <a:buFontTx/>
              <a:buAutoNum type="arabicPeriod"/>
            </a:pPr>
            <a:r>
              <a:rPr lang="en-US" sz="2000" b="1" i="1" dirty="0" smtClean="0"/>
              <a:t>Access</a:t>
            </a:r>
            <a:r>
              <a:rPr lang="en-US" sz="2000" dirty="0" smtClean="0"/>
              <a:t> </a:t>
            </a:r>
            <a:r>
              <a:rPr lang="en-US" sz="2000" dirty="0">
                <a:sym typeface="Wingdings" pitchFamily="2" charset="2"/>
              </a:rPr>
              <a:t> </a:t>
            </a:r>
            <a:r>
              <a:rPr lang="en-US" sz="2000" dirty="0" err="1">
                <a:sym typeface="Wingdings" pitchFamily="2" charset="2"/>
              </a:rPr>
              <a:t>kemudahan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dihubungi</a:t>
            </a:r>
            <a:endParaRPr lang="en-US" sz="2000" dirty="0">
              <a:sym typeface="Wingdings" pitchFamily="2" charset="2"/>
            </a:endParaRPr>
          </a:p>
          <a:p>
            <a:pPr marL="342900" indent="-342900">
              <a:lnSpc>
                <a:spcPct val="80000"/>
              </a:lnSpc>
              <a:buClrTx/>
              <a:buFontTx/>
              <a:buAutoNum type="arabicPeriod"/>
            </a:pPr>
            <a:r>
              <a:rPr lang="en-US" sz="2000" b="1" i="1" dirty="0"/>
              <a:t>Courtesy</a:t>
            </a:r>
            <a:r>
              <a:rPr lang="en-US" sz="2000" dirty="0"/>
              <a:t> </a:t>
            </a:r>
            <a:r>
              <a:rPr lang="en-US" sz="2000" dirty="0">
                <a:sym typeface="Wingdings" pitchFamily="2" charset="2"/>
              </a:rPr>
              <a:t> </a:t>
            </a:r>
            <a:r>
              <a:rPr lang="en-US" sz="2000" dirty="0" err="1">
                <a:sym typeface="Wingdings" pitchFamily="2" charset="2"/>
              </a:rPr>
              <a:t>kesopanan</a:t>
            </a:r>
            <a:r>
              <a:rPr lang="en-US" sz="2000" dirty="0">
                <a:sym typeface="Wingdings" pitchFamily="2" charset="2"/>
              </a:rPr>
              <a:t>, respect, </a:t>
            </a:r>
            <a:r>
              <a:rPr lang="en-US" sz="2000" dirty="0" err="1">
                <a:sym typeface="Wingdings" pitchFamily="2" charset="2"/>
              </a:rPr>
              <a:t>perhatian</a:t>
            </a:r>
            <a:r>
              <a:rPr lang="en-US" sz="2000" dirty="0">
                <a:sym typeface="Wingdings" pitchFamily="2" charset="2"/>
              </a:rPr>
              <a:t>, </a:t>
            </a:r>
            <a:r>
              <a:rPr lang="en-US" sz="2000" dirty="0" err="1">
                <a:sym typeface="Wingdings" pitchFamily="2" charset="2"/>
              </a:rPr>
              <a:t>dan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kesamaan</a:t>
            </a:r>
            <a:r>
              <a:rPr lang="en-US" sz="2000" dirty="0">
                <a:sym typeface="Wingdings" pitchFamily="2" charset="2"/>
              </a:rPr>
              <a:t> </a:t>
            </a:r>
            <a:r>
              <a:rPr lang="en-US" sz="2000" dirty="0" err="1">
                <a:sym typeface="Wingdings" pitchFamily="2" charset="2"/>
              </a:rPr>
              <a:t>dlm</a:t>
            </a:r>
            <a:r>
              <a:rPr lang="en-US" sz="2000" dirty="0">
                <a:sym typeface="Wingdings" pitchFamily="2" charset="2"/>
              </a:rPr>
              <a:t> hub </a:t>
            </a:r>
            <a:r>
              <a:rPr lang="en-US" sz="2000" dirty="0" err="1">
                <a:sym typeface="Wingdings" pitchFamily="2" charset="2"/>
              </a:rPr>
              <a:t>personil</a:t>
            </a:r>
            <a:endParaRPr lang="en-US" sz="2000" dirty="0">
              <a:sym typeface="Wingdings" pitchFamily="2" charset="2"/>
            </a:endParaRPr>
          </a:p>
          <a:p>
            <a:pPr marL="342900" indent="-342900">
              <a:lnSpc>
                <a:spcPct val="80000"/>
              </a:lnSpc>
              <a:buClrTx/>
              <a:buFontTx/>
              <a:buAutoNum type="arabicPeriod"/>
            </a:pP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5"/>
          <p:cNvSpPr>
            <a:spLocks noGrp="1" noChangeArrowheads="1"/>
          </p:cNvSpPr>
          <p:nvPr>
            <p:ph sz="quarter" idx="1"/>
          </p:nvPr>
        </p:nvSpPr>
        <p:spPr>
          <a:xfrm>
            <a:off x="457200" y="533400"/>
            <a:ext cx="8229600" cy="5592763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sz="2800" dirty="0"/>
              <a:t>	</a:t>
            </a:r>
            <a:r>
              <a:rPr lang="en-US" sz="2800" dirty="0" err="1"/>
              <a:t>Menurut</a:t>
            </a:r>
            <a:r>
              <a:rPr lang="en-US" sz="2800" dirty="0"/>
              <a:t> </a:t>
            </a:r>
            <a:r>
              <a:rPr lang="en-US" sz="2800" dirty="0" err="1"/>
              <a:t>besterfield</a:t>
            </a:r>
            <a:r>
              <a:rPr lang="en-US" sz="2800" dirty="0"/>
              <a:t> (1998) </a:t>
            </a:r>
            <a:r>
              <a:rPr lang="en-US" sz="2800" dirty="0" err="1"/>
              <a:t>manfaat</a:t>
            </a:r>
            <a:r>
              <a:rPr lang="en-US" sz="2800" dirty="0"/>
              <a:t> </a:t>
            </a:r>
            <a:r>
              <a:rPr lang="en-US" sz="2800" dirty="0" err="1"/>
              <a:t>pengendalian</a:t>
            </a:r>
            <a:r>
              <a:rPr lang="en-US" sz="2800" dirty="0"/>
              <a:t> </a:t>
            </a:r>
            <a:r>
              <a:rPr lang="en-US" sz="2800" dirty="0" err="1"/>
              <a:t>kualitas</a:t>
            </a:r>
            <a:r>
              <a:rPr lang="en-US" sz="2800" dirty="0"/>
              <a:t> data </a:t>
            </a:r>
            <a:r>
              <a:rPr lang="en-US" sz="2800" dirty="0" err="1"/>
              <a:t>variabel</a:t>
            </a:r>
            <a:r>
              <a:rPr lang="en-US" sz="2800" dirty="0"/>
              <a:t> </a:t>
            </a:r>
            <a:r>
              <a:rPr lang="en-US" sz="2800" dirty="0" err="1"/>
              <a:t>memberikan</a:t>
            </a:r>
            <a:r>
              <a:rPr lang="en-US" sz="2800" dirty="0"/>
              <a:t> </a:t>
            </a:r>
            <a:r>
              <a:rPr lang="en-US" sz="2800" dirty="0" err="1"/>
              <a:t>informasi</a:t>
            </a:r>
            <a:r>
              <a:rPr lang="en-US" sz="2800" dirty="0"/>
              <a:t> :</a:t>
            </a:r>
            <a:br>
              <a:rPr lang="en-US" sz="2800" dirty="0"/>
            </a:br>
            <a:endParaRPr lang="en-US" sz="2800" dirty="0"/>
          </a:p>
          <a:p>
            <a:pPr marL="514350" indent="-514350">
              <a:lnSpc>
                <a:spcPct val="90000"/>
              </a:lnSpc>
              <a:buFont typeface="+mj-lt"/>
              <a:buAutoNum type="arabicPeriod"/>
            </a:pPr>
            <a:r>
              <a:rPr lang="en-US" sz="2800" dirty="0" err="1" smtClean="0"/>
              <a:t>Perbaikan</a:t>
            </a:r>
            <a:r>
              <a:rPr lang="en-US" sz="2800" dirty="0" smtClean="0"/>
              <a:t> </a:t>
            </a:r>
            <a:r>
              <a:rPr lang="en-US" sz="2800" dirty="0" err="1"/>
              <a:t>kualitas</a:t>
            </a:r>
            <a:endParaRPr lang="en-US" sz="2800" dirty="0"/>
          </a:p>
          <a:p>
            <a:pPr marL="514350" indent="-514350">
              <a:lnSpc>
                <a:spcPct val="90000"/>
              </a:lnSpc>
              <a:buFont typeface="+mj-lt"/>
              <a:buAutoNum type="arabicPeriod"/>
            </a:pPr>
            <a:r>
              <a:rPr lang="en-US" sz="2800" dirty="0" err="1" smtClean="0"/>
              <a:t>Menentukan</a:t>
            </a:r>
            <a:r>
              <a:rPr lang="en-US" sz="2800" dirty="0" smtClean="0"/>
              <a:t> </a:t>
            </a:r>
            <a:r>
              <a:rPr lang="en-US" sz="2800" dirty="0" err="1"/>
              <a:t>kemapuan</a:t>
            </a:r>
            <a:r>
              <a:rPr lang="en-US" sz="2800" dirty="0"/>
              <a:t> </a:t>
            </a:r>
            <a:r>
              <a:rPr lang="en-US" sz="2800" dirty="0" err="1"/>
              <a:t>proses</a:t>
            </a:r>
            <a:r>
              <a:rPr lang="en-US" sz="2800" dirty="0"/>
              <a:t> </a:t>
            </a:r>
            <a:r>
              <a:rPr lang="en-US" sz="2800" dirty="0" err="1"/>
              <a:t>setelah</a:t>
            </a:r>
            <a:r>
              <a:rPr lang="en-US" sz="2800" dirty="0"/>
              <a:t> </a:t>
            </a:r>
            <a:r>
              <a:rPr lang="en-US" sz="2800" dirty="0" err="1"/>
              <a:t>perbaikan</a:t>
            </a:r>
            <a:r>
              <a:rPr lang="en-US" sz="2800" dirty="0"/>
              <a:t> </a:t>
            </a:r>
            <a:r>
              <a:rPr lang="en-US" sz="2800" dirty="0" err="1"/>
              <a:t>kualitas</a:t>
            </a:r>
            <a:r>
              <a:rPr lang="en-US" sz="2800" dirty="0"/>
              <a:t> </a:t>
            </a:r>
            <a:r>
              <a:rPr lang="en-US" sz="2800" dirty="0" err="1"/>
              <a:t>tercapai</a:t>
            </a:r>
            <a:endParaRPr lang="en-US" sz="2800" dirty="0"/>
          </a:p>
          <a:p>
            <a:pPr marL="514350" indent="-514350">
              <a:lnSpc>
                <a:spcPct val="90000"/>
              </a:lnSpc>
              <a:buAutoNum type="arabicPeriod" startAt="3"/>
            </a:pPr>
            <a:r>
              <a:rPr lang="en-US" sz="2800" dirty="0" err="1" smtClean="0"/>
              <a:t>Membuat</a:t>
            </a:r>
            <a:r>
              <a:rPr lang="en-US" sz="2800" dirty="0" smtClean="0"/>
              <a:t> </a:t>
            </a:r>
            <a:r>
              <a:rPr lang="en-US" sz="2800" dirty="0" err="1"/>
              <a:t>keputusan</a:t>
            </a:r>
            <a:r>
              <a:rPr lang="en-US" sz="2800" dirty="0"/>
              <a:t> </a:t>
            </a:r>
            <a:r>
              <a:rPr lang="en-US" sz="2800" dirty="0" err="1"/>
              <a:t>yg</a:t>
            </a:r>
            <a:r>
              <a:rPr lang="en-US" sz="2800" dirty="0"/>
              <a:t> </a:t>
            </a:r>
            <a:r>
              <a:rPr lang="en-US" sz="2800" dirty="0" err="1"/>
              <a:t>terkait</a:t>
            </a:r>
            <a:r>
              <a:rPr lang="en-US" sz="2800" dirty="0"/>
              <a:t> </a:t>
            </a:r>
            <a:r>
              <a:rPr lang="en-US" sz="2800" dirty="0" err="1" smtClean="0"/>
              <a:t>spesifikasi</a:t>
            </a:r>
            <a:r>
              <a:rPr lang="en-US" sz="2800" dirty="0" smtClean="0"/>
              <a:t> </a:t>
            </a:r>
            <a:r>
              <a:rPr lang="en-US" sz="2800" dirty="0" err="1" smtClean="0"/>
              <a:t>produk</a:t>
            </a:r>
            <a:r>
              <a:rPr lang="en-US" sz="2800" dirty="0"/>
              <a:t>. </a:t>
            </a:r>
            <a:endParaRPr lang="en-US" sz="2800" dirty="0" smtClean="0"/>
          </a:p>
          <a:p>
            <a:pPr marL="514350" indent="-514350">
              <a:lnSpc>
                <a:spcPct val="90000"/>
              </a:lnSpc>
              <a:buAutoNum type="arabicPeriod" startAt="3"/>
            </a:pPr>
            <a:r>
              <a:rPr lang="en-US" sz="2800" dirty="0" err="1" smtClean="0"/>
              <a:t>Membuat</a:t>
            </a:r>
            <a:r>
              <a:rPr lang="en-US" sz="2800" dirty="0" smtClean="0"/>
              <a:t> </a:t>
            </a:r>
            <a:r>
              <a:rPr lang="en-US" sz="2800" dirty="0" err="1"/>
              <a:t>keputusan</a:t>
            </a:r>
            <a:r>
              <a:rPr lang="en-US" sz="2800" dirty="0"/>
              <a:t> yang </a:t>
            </a:r>
            <a:r>
              <a:rPr lang="en-US" sz="2800" dirty="0" err="1"/>
              <a:t>terkait</a:t>
            </a:r>
            <a:r>
              <a:rPr lang="en-US" sz="2800" dirty="0"/>
              <a:t> </a:t>
            </a:r>
            <a:r>
              <a:rPr lang="en-US" sz="2800" dirty="0" err="1"/>
              <a:t>dgn</a:t>
            </a:r>
            <a:r>
              <a:rPr lang="en-US" sz="2800" dirty="0"/>
              <a:t> </a:t>
            </a:r>
            <a:r>
              <a:rPr lang="en-US" sz="2800" dirty="0" err="1"/>
              <a:t>proses</a:t>
            </a:r>
            <a:r>
              <a:rPr lang="en-US" sz="2800" dirty="0"/>
              <a:t> </a:t>
            </a:r>
            <a:r>
              <a:rPr lang="en-US" sz="2800" dirty="0" err="1" smtClean="0"/>
              <a:t>produksi</a:t>
            </a:r>
            <a:endParaRPr lang="en-US" sz="2800" dirty="0" smtClean="0"/>
          </a:p>
          <a:p>
            <a:pPr marL="514350" indent="-514350">
              <a:lnSpc>
                <a:spcPct val="90000"/>
              </a:lnSpc>
              <a:buAutoNum type="arabicPeriod" startAt="3"/>
            </a:pPr>
            <a:r>
              <a:rPr lang="en-US" sz="2800" dirty="0" err="1" smtClean="0"/>
              <a:t>Membuat</a:t>
            </a:r>
            <a:r>
              <a:rPr lang="en-US" sz="2800" dirty="0" smtClean="0"/>
              <a:t> </a:t>
            </a:r>
            <a:r>
              <a:rPr lang="en-US" sz="2800" dirty="0" err="1"/>
              <a:t>keputusan</a:t>
            </a:r>
            <a:r>
              <a:rPr lang="en-US" sz="2800" dirty="0"/>
              <a:t> </a:t>
            </a:r>
            <a:r>
              <a:rPr lang="en-US" sz="2800" dirty="0" err="1"/>
              <a:t>baru</a:t>
            </a:r>
            <a:r>
              <a:rPr lang="en-US" sz="2800" dirty="0"/>
              <a:t> </a:t>
            </a:r>
            <a:r>
              <a:rPr lang="en-US" sz="2800" dirty="0" err="1"/>
              <a:t>terkait</a:t>
            </a:r>
            <a:r>
              <a:rPr lang="en-US" sz="2800" dirty="0"/>
              <a:t> </a:t>
            </a:r>
            <a:r>
              <a:rPr lang="en-US" sz="2800" dirty="0" err="1"/>
              <a:t>dgn</a:t>
            </a:r>
            <a:r>
              <a:rPr lang="en-US" sz="2800" dirty="0"/>
              <a:t> </a:t>
            </a:r>
            <a:r>
              <a:rPr lang="en-US" sz="2800" dirty="0" err="1"/>
              <a:t>produk</a:t>
            </a:r>
            <a:r>
              <a:rPr lang="en-US" sz="2800" dirty="0"/>
              <a:t> </a:t>
            </a:r>
            <a:r>
              <a:rPr lang="en-US" sz="2800" dirty="0" err="1"/>
              <a:t>yg</a:t>
            </a:r>
            <a:r>
              <a:rPr lang="en-US" sz="2800" dirty="0"/>
              <a:t> </a:t>
            </a:r>
            <a:r>
              <a:rPr lang="en-US" sz="2800" dirty="0" err="1"/>
              <a:t>dihasilkan</a:t>
            </a:r>
            <a:endParaRPr lang="en-US" sz="2800" dirty="0"/>
          </a:p>
          <a:p>
            <a:pPr>
              <a:lnSpc>
                <a:spcPct val="90000"/>
              </a:lnSpc>
              <a:buFontTx/>
              <a:buNone/>
            </a:pP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/>
              <a:t>Langkah-langkah control chart data variabel (besterfield, 1998) 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marL="609600" indent="-609600">
              <a:buFontTx/>
              <a:buAutoNum type="arabicPeriod"/>
            </a:pPr>
            <a:r>
              <a:rPr lang="en-US" sz="2800" dirty="0" err="1"/>
              <a:t>Pemilihan</a:t>
            </a:r>
            <a:r>
              <a:rPr lang="en-US" sz="2800" dirty="0"/>
              <a:t> </a:t>
            </a:r>
            <a:r>
              <a:rPr lang="en-US" sz="2800" dirty="0" err="1"/>
              <a:t>karakteristik</a:t>
            </a:r>
            <a:r>
              <a:rPr lang="en-US" sz="2800" dirty="0"/>
              <a:t> </a:t>
            </a:r>
            <a:r>
              <a:rPr lang="en-US" sz="2800" dirty="0" err="1"/>
              <a:t>kualitas</a:t>
            </a:r>
            <a:endParaRPr lang="en-US" sz="2800" dirty="0"/>
          </a:p>
          <a:p>
            <a:pPr marL="609600" indent="-609600">
              <a:buFontTx/>
              <a:buNone/>
            </a:pPr>
            <a:r>
              <a:rPr lang="en-US" sz="2800" dirty="0"/>
              <a:t>	(</a:t>
            </a:r>
            <a:r>
              <a:rPr lang="en-US" sz="2800" dirty="0" err="1"/>
              <a:t>berat</a:t>
            </a:r>
            <a:r>
              <a:rPr lang="en-US" sz="2800" dirty="0"/>
              <a:t>, </a:t>
            </a:r>
            <a:r>
              <a:rPr lang="en-US" sz="2800" dirty="0" err="1"/>
              <a:t>panjang</a:t>
            </a:r>
            <a:r>
              <a:rPr lang="en-US" sz="2800" dirty="0"/>
              <a:t>, </a:t>
            </a:r>
            <a:r>
              <a:rPr lang="en-US" sz="2800" dirty="0" err="1"/>
              <a:t>waktu</a:t>
            </a:r>
            <a:r>
              <a:rPr lang="en-US" sz="2800" dirty="0"/>
              <a:t>, </a:t>
            </a:r>
            <a:r>
              <a:rPr lang="en-US" sz="2800" dirty="0" err="1"/>
              <a:t>dst</a:t>
            </a:r>
            <a:r>
              <a:rPr lang="en-US" sz="2800" dirty="0"/>
              <a:t>)</a:t>
            </a:r>
          </a:p>
          <a:p>
            <a:pPr marL="609600" indent="-609600">
              <a:buFontTx/>
              <a:buAutoNum type="arabicPeriod" startAt="2"/>
            </a:pPr>
            <a:r>
              <a:rPr lang="en-US" sz="2800" dirty="0" err="1"/>
              <a:t>Pemilihan</a:t>
            </a:r>
            <a:r>
              <a:rPr lang="en-US" sz="2800" dirty="0"/>
              <a:t> sub </a:t>
            </a:r>
            <a:r>
              <a:rPr lang="en-US" sz="2800" dirty="0" err="1" smtClean="0"/>
              <a:t>kelompok</a:t>
            </a:r>
            <a:r>
              <a:rPr lang="en-US" sz="2800" dirty="0" smtClean="0"/>
              <a:t> (sub-group)</a:t>
            </a:r>
            <a:endParaRPr lang="en-US" sz="2800" dirty="0"/>
          </a:p>
          <a:p>
            <a:pPr marL="609600" indent="-609600">
              <a:buFontTx/>
              <a:buAutoNum type="arabicPeriod" startAt="2"/>
            </a:pPr>
            <a:r>
              <a:rPr lang="en-US" sz="2800" dirty="0" err="1"/>
              <a:t>Pengumpulan</a:t>
            </a:r>
            <a:r>
              <a:rPr lang="en-US" sz="2800" dirty="0"/>
              <a:t> data</a:t>
            </a:r>
          </a:p>
          <a:p>
            <a:pPr marL="609600" indent="-609600">
              <a:buFontTx/>
              <a:buAutoNum type="arabicPeriod" startAt="2"/>
            </a:pPr>
            <a:r>
              <a:rPr lang="en-US" sz="2800" dirty="0" err="1"/>
              <a:t>Penentuan</a:t>
            </a:r>
            <a:r>
              <a:rPr lang="en-US" sz="2800" dirty="0"/>
              <a:t> </a:t>
            </a:r>
            <a:r>
              <a:rPr lang="en-US" sz="2800" dirty="0" err="1"/>
              <a:t>garis</a:t>
            </a:r>
            <a:r>
              <a:rPr lang="en-US" sz="2800" dirty="0"/>
              <a:t> </a:t>
            </a:r>
            <a:r>
              <a:rPr lang="en-US" sz="2800" dirty="0" err="1"/>
              <a:t>pusat</a:t>
            </a:r>
            <a:r>
              <a:rPr lang="en-US" sz="2800" dirty="0"/>
              <a:t> (</a:t>
            </a:r>
            <a:r>
              <a:rPr lang="en-US" sz="2800" i="1" dirty="0"/>
              <a:t>center line</a:t>
            </a:r>
            <a:r>
              <a:rPr lang="en-US" sz="2800" dirty="0"/>
              <a:t>)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i="1" dirty="0"/>
              <a:t>control limits</a:t>
            </a:r>
          </a:p>
          <a:p>
            <a:pPr marL="609600" indent="-609600">
              <a:buFontTx/>
              <a:buAutoNum type="arabicPeriod" startAt="2"/>
            </a:pPr>
            <a:r>
              <a:rPr lang="en-US" sz="2800" dirty="0" err="1"/>
              <a:t>Penyusunan</a:t>
            </a:r>
            <a:r>
              <a:rPr lang="en-US" sz="2800" dirty="0"/>
              <a:t> </a:t>
            </a:r>
            <a:r>
              <a:rPr lang="en-US" sz="2800" dirty="0" err="1"/>
              <a:t>revisi</a:t>
            </a:r>
            <a:r>
              <a:rPr lang="en-US" sz="2800" dirty="0"/>
              <a:t> </a:t>
            </a:r>
            <a:r>
              <a:rPr lang="en-US" sz="2800" dirty="0" err="1"/>
              <a:t>terhadap</a:t>
            </a:r>
            <a:r>
              <a:rPr lang="en-US" sz="2800" dirty="0"/>
              <a:t> </a:t>
            </a:r>
            <a:r>
              <a:rPr lang="en-US" sz="2800" dirty="0" err="1"/>
              <a:t>garis</a:t>
            </a:r>
            <a:r>
              <a:rPr lang="en-US" sz="2800" dirty="0"/>
              <a:t> </a:t>
            </a:r>
            <a:r>
              <a:rPr lang="en-US" sz="2800" dirty="0" err="1"/>
              <a:t>pusat</a:t>
            </a:r>
            <a:r>
              <a:rPr lang="en-US" sz="2800" dirty="0"/>
              <a:t>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batas-batas</a:t>
            </a:r>
            <a:r>
              <a:rPr lang="en-US" sz="2800" dirty="0"/>
              <a:t> </a:t>
            </a:r>
            <a:r>
              <a:rPr lang="en-US" sz="2800" dirty="0" err="1"/>
              <a:t>pengendalian</a:t>
            </a:r>
            <a:endParaRPr lang="en-US" sz="2800" dirty="0"/>
          </a:p>
          <a:p>
            <a:pPr marL="609600" indent="-609600">
              <a:buFontTx/>
              <a:buAutoNum type="arabicPeriod" startAt="2"/>
            </a:pPr>
            <a:r>
              <a:rPr lang="en-US" sz="2800" dirty="0" err="1"/>
              <a:t>Interpretasi</a:t>
            </a:r>
            <a:r>
              <a:rPr lang="en-US" sz="2800" dirty="0"/>
              <a:t> </a:t>
            </a:r>
            <a:r>
              <a:rPr lang="en-US" sz="2800" dirty="0" err="1"/>
              <a:t>terhadap</a:t>
            </a:r>
            <a:r>
              <a:rPr lang="en-US" sz="2800" dirty="0"/>
              <a:t> </a:t>
            </a:r>
            <a:r>
              <a:rPr lang="en-US" sz="2800" dirty="0" err="1"/>
              <a:t>pencapaian</a:t>
            </a:r>
            <a:r>
              <a:rPr lang="en-US" sz="2800" dirty="0"/>
              <a:t> </a:t>
            </a:r>
            <a:r>
              <a:rPr lang="en-US" sz="2800" dirty="0" err="1"/>
              <a:t>tujuan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/>
              <a:t>Ukuran sampel menurut ANSI/ASQC Z1.9 – 1993, Inspeksi Normal, level 3</a:t>
            </a:r>
          </a:p>
        </p:txBody>
      </p:sp>
      <p:graphicFrame>
        <p:nvGraphicFramePr>
          <p:cNvPr id="11320" name="Group 56"/>
          <p:cNvGraphicFramePr>
            <a:graphicFrameLocks noGrp="1"/>
          </p:cNvGraphicFramePr>
          <p:nvPr>
            <p:ph sz="quarter" idx="1"/>
          </p:nvPr>
        </p:nvGraphicFramePr>
        <p:xfrm>
          <a:off x="762000" y="1752600"/>
          <a:ext cx="5943600" cy="4405632"/>
        </p:xfrm>
        <a:graphic>
          <a:graphicData uri="http://schemas.openxmlformats.org/drawingml/2006/table">
            <a:tbl>
              <a:tblPr/>
              <a:tblGrid>
                <a:gridCol w="2971800"/>
                <a:gridCol w="2971800"/>
              </a:tblGrid>
              <a:tr h="4191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Banyaknya produk yang dihasilkan (unit)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Ukuran sampel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75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91 – 150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91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151 – 280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75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282 – 400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91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401 – 500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91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501 – 1200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75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1201 – 3200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91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3201 – 10000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75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10001 – 35000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91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35001 – 150000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Peta kendali rata-rata (x-bar)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dirty="0" err="1"/>
              <a:t>Fungsi</a:t>
            </a:r>
            <a:r>
              <a:rPr lang="en-US" dirty="0"/>
              <a:t> :</a:t>
            </a:r>
          </a:p>
          <a:p>
            <a:pPr>
              <a:buFontTx/>
              <a:buNone/>
            </a:pPr>
            <a:r>
              <a:rPr lang="en-US" dirty="0"/>
              <a:t>	-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melihat</a:t>
            </a:r>
            <a:r>
              <a:rPr lang="en-US" dirty="0"/>
              <a:t> </a:t>
            </a:r>
            <a:r>
              <a:rPr lang="en-US" dirty="0" err="1"/>
              <a:t>apakah</a:t>
            </a:r>
            <a:r>
              <a:rPr lang="en-US" dirty="0"/>
              <a:t> </a:t>
            </a:r>
            <a:r>
              <a:rPr lang="en-US" dirty="0" err="1"/>
              <a:t>proses</a:t>
            </a:r>
            <a:r>
              <a:rPr lang="en-US" dirty="0"/>
              <a:t> </a:t>
            </a:r>
            <a:r>
              <a:rPr lang="en-US" dirty="0" err="1"/>
              <a:t>masih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batas</a:t>
            </a:r>
            <a:r>
              <a:rPr lang="en-US" dirty="0"/>
              <a:t> </a:t>
            </a:r>
            <a:r>
              <a:rPr lang="en-US" dirty="0" err="1"/>
              <a:t>pengendalian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?</a:t>
            </a:r>
          </a:p>
          <a:p>
            <a:pPr>
              <a:buFontTx/>
              <a:buNone/>
            </a:pPr>
            <a:r>
              <a:rPr lang="en-US" dirty="0"/>
              <a:t>	- </a:t>
            </a:r>
            <a:r>
              <a:rPr lang="en-US" dirty="0" err="1"/>
              <a:t>U</a:t>
            </a:r>
            <a:r>
              <a:rPr lang="en-US" dirty="0" err="1" smtClean="0"/>
              <a:t>ntuk</a:t>
            </a:r>
            <a:r>
              <a:rPr lang="en-US" dirty="0" smtClean="0"/>
              <a:t> </a:t>
            </a:r>
            <a:r>
              <a:rPr lang="en-US" dirty="0" err="1"/>
              <a:t>melihat</a:t>
            </a:r>
            <a:r>
              <a:rPr lang="en-US" dirty="0"/>
              <a:t> </a:t>
            </a:r>
            <a:r>
              <a:rPr lang="en-US" dirty="0" err="1"/>
              <a:t>apakah</a:t>
            </a:r>
            <a:r>
              <a:rPr lang="en-US" dirty="0"/>
              <a:t> rata-rata </a:t>
            </a:r>
            <a:r>
              <a:rPr lang="en-US" dirty="0" err="1"/>
              <a:t>produk</a:t>
            </a:r>
            <a:r>
              <a:rPr lang="en-US" dirty="0"/>
              <a:t> yang </a:t>
            </a:r>
            <a:r>
              <a:rPr lang="en-US" dirty="0" err="1"/>
              <a:t>dihasilkan</a:t>
            </a:r>
            <a:r>
              <a:rPr lang="en-US" dirty="0"/>
              <a:t> </a:t>
            </a:r>
            <a:r>
              <a:rPr lang="en-US" dirty="0" err="1"/>
              <a:t>sesuai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standar</a:t>
            </a:r>
            <a:r>
              <a:rPr lang="en-US" dirty="0"/>
              <a:t> </a:t>
            </a:r>
            <a:r>
              <a:rPr lang="en-US" dirty="0" err="1"/>
              <a:t>pengendalian</a:t>
            </a:r>
            <a:r>
              <a:rPr lang="en-US" dirty="0"/>
              <a:t> yang </a:t>
            </a:r>
            <a:r>
              <a:rPr lang="en-US" dirty="0" err="1"/>
              <a:t>digunakan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perusahaan</a:t>
            </a:r>
            <a:r>
              <a:rPr lang="en-US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Peta kendali range (R)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dirty="0" err="1"/>
              <a:t>Fungsi</a:t>
            </a:r>
            <a:r>
              <a:rPr lang="en-US" dirty="0"/>
              <a:t> :</a:t>
            </a:r>
          </a:p>
          <a:p>
            <a:pPr>
              <a:buFontTx/>
              <a:buNone/>
            </a:pPr>
            <a:r>
              <a:rPr lang="en-US" dirty="0" smtClean="0"/>
              <a:t>	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/>
              <a:t>mengetahui</a:t>
            </a:r>
            <a:r>
              <a:rPr lang="en-US" dirty="0"/>
              <a:t> </a:t>
            </a:r>
            <a:r>
              <a:rPr lang="en-US" dirty="0" err="1"/>
              <a:t>tingkat</a:t>
            </a:r>
            <a:r>
              <a:rPr lang="en-US" dirty="0"/>
              <a:t> </a:t>
            </a:r>
            <a:r>
              <a:rPr lang="en-US" dirty="0" err="1"/>
              <a:t>keakurasian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ketepatan</a:t>
            </a:r>
            <a:r>
              <a:rPr lang="en-US" dirty="0"/>
              <a:t> </a:t>
            </a:r>
            <a:r>
              <a:rPr lang="en-US" dirty="0" err="1"/>
              <a:t>proses</a:t>
            </a:r>
            <a:r>
              <a:rPr lang="en-US" dirty="0"/>
              <a:t> yang </a:t>
            </a:r>
            <a:r>
              <a:rPr lang="en-US" dirty="0" err="1"/>
              <a:t>diukur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mencari</a:t>
            </a:r>
            <a:r>
              <a:rPr lang="en-US" dirty="0"/>
              <a:t> range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sampel</a:t>
            </a:r>
            <a:r>
              <a:rPr lang="en-US" dirty="0"/>
              <a:t> yang </a:t>
            </a:r>
            <a:r>
              <a:rPr lang="en-US" dirty="0" err="1"/>
              <a:t>diambil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observasi</a:t>
            </a:r>
            <a:r>
              <a:rPr lang="en-US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Membuat</a:t>
            </a:r>
            <a:r>
              <a:rPr lang="en-US" dirty="0" smtClean="0"/>
              <a:t> </a:t>
            </a:r>
            <a:r>
              <a:rPr lang="en-US" dirty="0" err="1" smtClean="0"/>
              <a:t>Peta</a:t>
            </a:r>
            <a:r>
              <a:rPr lang="en-US" dirty="0" smtClean="0"/>
              <a:t> </a:t>
            </a:r>
            <a:r>
              <a:rPr lang="en-US" dirty="0" err="1" smtClean="0"/>
              <a:t>kendali</a:t>
            </a:r>
            <a:r>
              <a:rPr lang="en-US" dirty="0" smtClean="0"/>
              <a:t> </a:t>
            </a:r>
            <a:r>
              <a:rPr lang="en-US" i="1" dirty="0" smtClean="0"/>
              <a:t>X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i="1" dirty="0" smtClean="0"/>
              <a:t>R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5257800"/>
          </a:xfrm>
        </p:spPr>
        <p:txBody>
          <a:bodyPr/>
          <a:lstStyle/>
          <a:p>
            <a:pPr marL="514350" indent="-514350">
              <a:buClrTx/>
              <a:buSzPct val="80000"/>
              <a:buAutoNum type="arabicPeriod"/>
            </a:pPr>
            <a:r>
              <a:rPr lang="en-US" dirty="0" err="1" smtClean="0"/>
              <a:t>Menentukan</a:t>
            </a:r>
            <a:r>
              <a:rPr lang="en-US" dirty="0" smtClean="0"/>
              <a:t> sub-</a:t>
            </a:r>
            <a:r>
              <a:rPr lang="en-US" dirty="0" err="1" smtClean="0"/>
              <a:t>grup</a:t>
            </a:r>
            <a:endParaRPr lang="en-US" dirty="0" smtClean="0"/>
          </a:p>
          <a:p>
            <a:pPr marL="514350" indent="-514350">
              <a:buClrTx/>
              <a:buSzPct val="80000"/>
              <a:buNone/>
            </a:pPr>
            <a:r>
              <a:rPr lang="en-US" dirty="0" smtClean="0"/>
              <a:t>	</a:t>
            </a:r>
            <a:r>
              <a:rPr lang="en-US" dirty="0" err="1" smtClean="0"/>
              <a:t>Ukuran</a:t>
            </a:r>
            <a:r>
              <a:rPr lang="en-US" dirty="0" smtClean="0"/>
              <a:t> sub-</a:t>
            </a:r>
            <a:r>
              <a:rPr lang="en-US" dirty="0" err="1" smtClean="0"/>
              <a:t>grup</a:t>
            </a:r>
            <a:r>
              <a:rPr lang="en-US" dirty="0" smtClean="0"/>
              <a:t> </a:t>
            </a:r>
            <a:r>
              <a:rPr lang="en-US" dirty="0" smtClean="0">
                <a:sym typeface="Wingdings" pitchFamily="2" charset="2"/>
              </a:rPr>
              <a:t> n (</a:t>
            </a:r>
            <a:r>
              <a:rPr lang="en-US" dirty="0" err="1" smtClean="0">
                <a:sym typeface="Wingdings" pitchFamily="2" charset="2"/>
              </a:rPr>
              <a:t>ukuran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sampel</a:t>
            </a:r>
            <a:r>
              <a:rPr lang="en-US" dirty="0" smtClean="0">
                <a:sym typeface="Wingdings" pitchFamily="2" charset="2"/>
              </a:rPr>
              <a:t>)</a:t>
            </a:r>
          </a:p>
          <a:p>
            <a:pPr marL="514350" indent="-514350">
              <a:buClrTx/>
              <a:buSzPct val="80000"/>
              <a:buNone/>
            </a:pPr>
            <a:r>
              <a:rPr lang="en-US" dirty="0" smtClean="0">
                <a:sym typeface="Wingdings" pitchFamily="2" charset="2"/>
              </a:rPr>
              <a:t>	</a:t>
            </a:r>
            <a:r>
              <a:rPr lang="en-US" dirty="0" err="1" smtClean="0">
                <a:sym typeface="Wingdings" pitchFamily="2" charset="2"/>
              </a:rPr>
              <a:t>Jumlah</a:t>
            </a:r>
            <a:r>
              <a:rPr lang="en-US" dirty="0" smtClean="0">
                <a:sym typeface="Wingdings" pitchFamily="2" charset="2"/>
              </a:rPr>
              <a:t> sub-</a:t>
            </a:r>
            <a:r>
              <a:rPr lang="en-US" dirty="0" err="1" smtClean="0">
                <a:sym typeface="Wingdings" pitchFamily="2" charset="2"/>
              </a:rPr>
              <a:t>grup</a:t>
            </a:r>
            <a:r>
              <a:rPr lang="en-US" dirty="0" smtClean="0">
                <a:sym typeface="Wingdings" pitchFamily="2" charset="2"/>
              </a:rPr>
              <a:t>  k (</a:t>
            </a:r>
            <a:r>
              <a:rPr lang="en-US" dirty="0" err="1" smtClean="0">
                <a:sym typeface="Wingdings" pitchFamily="2" charset="2"/>
              </a:rPr>
              <a:t>atau</a:t>
            </a:r>
            <a:r>
              <a:rPr lang="en-US" dirty="0" smtClean="0">
                <a:sym typeface="Wingdings" pitchFamily="2" charset="2"/>
              </a:rPr>
              <a:t> g)</a:t>
            </a:r>
            <a:endParaRPr lang="en-US" dirty="0" smtClean="0"/>
          </a:p>
          <a:p>
            <a:pPr marL="514350" indent="-514350">
              <a:buClrTx/>
              <a:buSzPct val="80000"/>
              <a:buFont typeface="+mj-lt"/>
              <a:buAutoNum type="arabicPeriod" startAt="2"/>
            </a:pPr>
            <a:r>
              <a:rPr lang="en-US" dirty="0" err="1" smtClean="0"/>
              <a:t>Mengumpulkan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mencatat</a:t>
            </a:r>
            <a:r>
              <a:rPr lang="en-US" dirty="0" smtClean="0"/>
              <a:t> data</a:t>
            </a:r>
          </a:p>
          <a:p>
            <a:pPr marL="514350" indent="-514350">
              <a:buClrTx/>
              <a:buSzPct val="80000"/>
              <a:buAutoNum type="arabicPeriod" startAt="2"/>
            </a:pPr>
            <a:r>
              <a:rPr lang="en-US" dirty="0" err="1" smtClean="0"/>
              <a:t>Menghitung</a:t>
            </a:r>
            <a:r>
              <a:rPr lang="en-US" dirty="0" smtClean="0"/>
              <a:t> </a:t>
            </a:r>
            <a:r>
              <a:rPr lang="en-US" dirty="0" err="1" smtClean="0"/>
              <a:t>nilai</a:t>
            </a:r>
            <a:r>
              <a:rPr lang="en-US" dirty="0" smtClean="0"/>
              <a:t> rata-rata (</a:t>
            </a:r>
            <a:r>
              <a:rPr lang="en-US" i="1" dirty="0" smtClean="0"/>
              <a:t>X)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tiap</a:t>
            </a:r>
            <a:r>
              <a:rPr lang="en-US" dirty="0" smtClean="0"/>
              <a:t> sub-</a:t>
            </a:r>
            <a:r>
              <a:rPr lang="en-US" dirty="0" err="1" smtClean="0"/>
              <a:t>grup</a:t>
            </a:r>
            <a:endParaRPr lang="en-US" dirty="0" smtClean="0"/>
          </a:p>
          <a:p>
            <a:pPr marL="514350" indent="-514350">
              <a:buClrTx/>
              <a:buSzPct val="80000"/>
              <a:buNone/>
            </a:pPr>
            <a:r>
              <a:rPr lang="en-US" dirty="0" smtClean="0"/>
              <a:t>	</a:t>
            </a:r>
          </a:p>
          <a:p>
            <a:pPr marL="514350" indent="-514350">
              <a:buClrTx/>
              <a:buSzPct val="80000"/>
              <a:buNone/>
            </a:pPr>
            <a:endParaRPr lang="en-US" dirty="0" smtClean="0"/>
          </a:p>
          <a:p>
            <a:pPr marL="514350" indent="-514350">
              <a:buClrTx/>
              <a:buSzPct val="80000"/>
              <a:buFont typeface="+mj-lt"/>
              <a:buAutoNum type="arabicPeriod" startAt="4"/>
            </a:pPr>
            <a:r>
              <a:rPr lang="en-US" dirty="0" err="1" smtClean="0"/>
              <a:t>Menghitung</a:t>
            </a:r>
            <a:r>
              <a:rPr lang="en-US" dirty="0" smtClean="0"/>
              <a:t> </a:t>
            </a:r>
            <a:r>
              <a:rPr lang="en-US" dirty="0" err="1" smtClean="0"/>
              <a:t>nilai</a:t>
            </a:r>
            <a:r>
              <a:rPr lang="en-US" dirty="0" smtClean="0"/>
              <a:t> </a:t>
            </a:r>
            <a:r>
              <a:rPr lang="en-US" i="1" dirty="0" smtClean="0"/>
              <a:t>R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setiap</a:t>
            </a:r>
            <a:r>
              <a:rPr lang="en-US" dirty="0" smtClean="0"/>
              <a:t> sub-</a:t>
            </a:r>
            <a:r>
              <a:rPr lang="en-US" dirty="0" err="1" smtClean="0"/>
              <a:t>grup</a:t>
            </a:r>
            <a:endParaRPr lang="en-US" dirty="0" smtClean="0"/>
          </a:p>
          <a:p>
            <a:pPr marL="514350" indent="-514350">
              <a:buClrTx/>
              <a:buSzPct val="80000"/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R =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800" i="1" baseline="-25000" dirty="0" err="1" smtClean="0">
                <a:latin typeface="Times New Roman" pitchFamily="18" charset="0"/>
                <a:cs typeface="Times New Roman" pitchFamily="18" charset="0"/>
              </a:rPr>
              <a:t>maksimum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800" i="1" baseline="-25000" dirty="0" err="1" smtClean="0">
                <a:latin typeface="Times New Roman" pitchFamily="18" charset="0"/>
                <a:cs typeface="Times New Roman" pitchFamily="18" charset="0"/>
              </a:rPr>
              <a:t>minimum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17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5867400" y="457200"/>
            <a:ext cx="304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5257800" y="3810000"/>
            <a:ext cx="228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1732" name="Object 4"/>
          <p:cNvGraphicFramePr>
            <a:graphicFrameLocks noChangeAspect="1"/>
          </p:cNvGraphicFramePr>
          <p:nvPr/>
        </p:nvGraphicFramePr>
        <p:xfrm>
          <a:off x="2590800" y="4267200"/>
          <a:ext cx="1143000" cy="1143000"/>
        </p:xfrm>
        <a:graphic>
          <a:graphicData uri="http://schemas.openxmlformats.org/presentationml/2006/ole">
            <p:oleObj spid="_x0000_s201732" name="Equation" r:id="rId4" imgW="609480" imgH="609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Membuat</a:t>
            </a:r>
            <a:r>
              <a:rPr lang="en-US" dirty="0" smtClean="0"/>
              <a:t> </a:t>
            </a:r>
            <a:r>
              <a:rPr lang="en-US" dirty="0" err="1" smtClean="0"/>
              <a:t>Peta</a:t>
            </a:r>
            <a:r>
              <a:rPr lang="en-US" dirty="0" smtClean="0"/>
              <a:t> </a:t>
            </a:r>
            <a:r>
              <a:rPr lang="en-US" dirty="0" err="1" smtClean="0"/>
              <a:t>kendali</a:t>
            </a:r>
            <a:r>
              <a:rPr lang="en-US" dirty="0" smtClean="0"/>
              <a:t> </a:t>
            </a:r>
            <a:r>
              <a:rPr lang="en-US" i="1" dirty="0" smtClean="0"/>
              <a:t>X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i="1" dirty="0" smtClean="0"/>
              <a:t>R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5257800"/>
          </a:xfrm>
        </p:spPr>
        <p:txBody>
          <a:bodyPr>
            <a:normAutofit/>
          </a:bodyPr>
          <a:lstStyle/>
          <a:p>
            <a:pPr marL="514350" indent="-514350">
              <a:buClrTx/>
              <a:buSzPct val="80000"/>
              <a:buFont typeface="+mj-lt"/>
              <a:buAutoNum type="arabicPeriod" startAt="5"/>
            </a:pPr>
            <a:r>
              <a:rPr lang="en-US" dirty="0" err="1" smtClean="0"/>
              <a:t>Menghitung</a:t>
            </a:r>
            <a:r>
              <a:rPr lang="en-US" dirty="0" smtClean="0"/>
              <a:t> </a:t>
            </a:r>
            <a:r>
              <a:rPr lang="en-US" dirty="0" err="1" smtClean="0"/>
              <a:t>garis</a:t>
            </a:r>
            <a:r>
              <a:rPr lang="en-US" dirty="0" smtClean="0"/>
              <a:t> </a:t>
            </a:r>
            <a:r>
              <a:rPr lang="en-US" dirty="0" err="1" smtClean="0"/>
              <a:t>pusat</a:t>
            </a:r>
            <a:r>
              <a:rPr lang="en-US" dirty="0" smtClean="0"/>
              <a:t> </a:t>
            </a:r>
            <a:r>
              <a:rPr lang="en-US" i="1" dirty="0" smtClean="0"/>
              <a:t>X</a:t>
            </a:r>
            <a:r>
              <a:rPr lang="en-US" dirty="0" smtClean="0"/>
              <a:t>, </a:t>
            </a:r>
            <a:r>
              <a:rPr lang="en-US" dirty="0" err="1" smtClean="0"/>
              <a:t>yaitu</a:t>
            </a:r>
            <a:r>
              <a:rPr lang="en-US" dirty="0" smtClean="0"/>
              <a:t> </a:t>
            </a:r>
            <a:r>
              <a:rPr lang="en-US" i="1" dirty="0" smtClean="0"/>
              <a:t>X</a:t>
            </a:r>
          </a:p>
          <a:p>
            <a:pPr marL="514350" indent="-514350">
              <a:buClrTx/>
              <a:buSzPct val="80000"/>
              <a:buNone/>
            </a:pPr>
            <a:r>
              <a:rPr lang="en-US" dirty="0" smtClean="0"/>
              <a:t>	</a:t>
            </a:r>
          </a:p>
          <a:p>
            <a:pPr marL="514350" indent="-514350">
              <a:buClrTx/>
              <a:buSzPct val="80000"/>
              <a:buNone/>
            </a:pPr>
            <a:endParaRPr lang="en-US" dirty="0" smtClean="0"/>
          </a:p>
          <a:p>
            <a:pPr marL="514350" indent="-514350">
              <a:buClrTx/>
              <a:buSzPct val="80000"/>
              <a:buNone/>
            </a:pPr>
            <a:endParaRPr lang="en-US" dirty="0" smtClean="0"/>
          </a:p>
          <a:p>
            <a:pPr marL="514350" indent="-514350">
              <a:buClrTx/>
              <a:buSzPct val="80000"/>
              <a:buFont typeface="+mj-lt"/>
              <a:buAutoNum type="arabicPeriod" startAt="6"/>
            </a:pPr>
            <a:r>
              <a:rPr lang="en-US" dirty="0" err="1" smtClean="0"/>
              <a:t>Menghitung</a:t>
            </a:r>
            <a:r>
              <a:rPr lang="en-US" dirty="0" smtClean="0"/>
              <a:t> </a:t>
            </a:r>
            <a:r>
              <a:rPr lang="en-US" dirty="0" err="1" smtClean="0"/>
              <a:t>garis</a:t>
            </a:r>
            <a:r>
              <a:rPr lang="en-US" dirty="0" smtClean="0"/>
              <a:t> </a:t>
            </a:r>
            <a:r>
              <a:rPr lang="en-US" dirty="0" err="1" smtClean="0"/>
              <a:t>pusat</a:t>
            </a:r>
            <a:r>
              <a:rPr lang="en-US" dirty="0" smtClean="0"/>
              <a:t> </a:t>
            </a:r>
            <a:r>
              <a:rPr lang="en-US" i="1" dirty="0" smtClean="0"/>
              <a:t>R</a:t>
            </a:r>
            <a:r>
              <a:rPr lang="en-US" dirty="0" smtClean="0"/>
              <a:t>, </a:t>
            </a:r>
            <a:r>
              <a:rPr lang="en-US" dirty="0" err="1" smtClean="0"/>
              <a:t>yaitu</a:t>
            </a:r>
            <a:r>
              <a:rPr lang="en-US" dirty="0" smtClean="0"/>
              <a:t> </a:t>
            </a:r>
            <a:r>
              <a:rPr lang="en-US" i="1" dirty="0" smtClean="0"/>
              <a:t>R</a:t>
            </a:r>
            <a:endParaRPr lang="en-US" dirty="0" smtClean="0"/>
          </a:p>
          <a:p>
            <a:pPr marL="514350" indent="-514350">
              <a:buClrTx/>
              <a:buSzPct val="80000"/>
              <a:buFont typeface="+mj-lt"/>
              <a:buAutoNum type="arabicPeriod" startAt="6"/>
            </a:pPr>
            <a:endParaRPr lang="en-US" dirty="0" smtClean="0"/>
          </a:p>
          <a:p>
            <a:pPr marL="514350" indent="-514350">
              <a:buClrTx/>
              <a:buSzPct val="80000"/>
              <a:buNone/>
            </a:pPr>
            <a:r>
              <a:rPr lang="en-US" dirty="0" smtClean="0"/>
              <a:t>	</a:t>
            </a:r>
          </a:p>
          <a:p>
            <a:pPr marL="514350" indent="-514350">
              <a:buClrTx/>
              <a:buSzPct val="80000"/>
              <a:buNone/>
            </a:pPr>
            <a:endParaRPr lang="en-US" dirty="0" smtClean="0"/>
          </a:p>
        </p:txBody>
      </p:sp>
      <p:sp>
        <p:nvSpPr>
          <p:cNvPr id="2017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5867400" y="457200"/>
            <a:ext cx="304800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5867400" y="3810000"/>
            <a:ext cx="228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724400" y="1676400"/>
            <a:ext cx="228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5943600" y="1676400"/>
            <a:ext cx="228600" cy="0"/>
          </a:xfrm>
          <a:prstGeom prst="line">
            <a:avLst/>
          </a:prstGeom>
          <a:ln w="5715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2756" name="Object 4"/>
          <p:cNvGraphicFramePr>
            <a:graphicFrameLocks noChangeAspect="1"/>
          </p:cNvGraphicFramePr>
          <p:nvPr/>
        </p:nvGraphicFramePr>
        <p:xfrm>
          <a:off x="2590800" y="2055813"/>
          <a:ext cx="1219048" cy="1296987"/>
        </p:xfrm>
        <a:graphic>
          <a:graphicData uri="http://schemas.openxmlformats.org/presentationml/2006/ole">
            <p:oleObj spid="_x0000_s202756" name="Equation" r:id="rId4" imgW="609480" imgH="647640" progId="Equation.3">
              <p:embed/>
            </p:oleObj>
          </a:graphicData>
        </a:graphic>
      </p:graphicFrame>
      <p:graphicFrame>
        <p:nvGraphicFramePr>
          <p:cNvPr id="202757" name="Object 5"/>
          <p:cNvGraphicFramePr>
            <a:graphicFrameLocks noChangeAspect="1"/>
          </p:cNvGraphicFramePr>
          <p:nvPr/>
        </p:nvGraphicFramePr>
        <p:xfrm>
          <a:off x="2627312" y="4343400"/>
          <a:ext cx="1258888" cy="1235075"/>
        </p:xfrm>
        <a:graphic>
          <a:graphicData uri="http://schemas.openxmlformats.org/presentationml/2006/ole">
            <p:oleObj spid="_x0000_s202757" name="Equation" r:id="rId5" imgW="660240" imgH="6476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5257800"/>
          </a:xfrm>
        </p:spPr>
        <p:txBody>
          <a:bodyPr>
            <a:normAutofit/>
          </a:bodyPr>
          <a:lstStyle/>
          <a:p>
            <a:pPr marL="514350" indent="-514350">
              <a:buClrTx/>
              <a:buSzPct val="80000"/>
              <a:buFont typeface="+mj-lt"/>
              <a:buAutoNum type="arabicPeriod" startAt="7"/>
            </a:pPr>
            <a:r>
              <a:rPr lang="en-US" dirty="0" err="1" smtClean="0"/>
              <a:t>Menghitung</a:t>
            </a:r>
            <a:r>
              <a:rPr lang="en-US" dirty="0" smtClean="0"/>
              <a:t> </a:t>
            </a:r>
            <a:r>
              <a:rPr lang="en-US" dirty="0" err="1" smtClean="0"/>
              <a:t>batas</a:t>
            </a:r>
            <a:r>
              <a:rPr lang="en-US" dirty="0" smtClean="0"/>
              <a:t> </a:t>
            </a:r>
            <a:r>
              <a:rPr lang="en-US" dirty="0" err="1" smtClean="0"/>
              <a:t>kontrol</a:t>
            </a:r>
            <a:r>
              <a:rPr lang="en-US" dirty="0" smtClean="0"/>
              <a:t> </a:t>
            </a:r>
            <a:r>
              <a:rPr lang="en-US" sz="2800" dirty="0" smtClean="0"/>
              <a:t>3</a:t>
            </a:r>
            <a:r>
              <a:rPr lang="el-GR" sz="2800" dirty="0" smtClean="0"/>
              <a:t>σ</a:t>
            </a:r>
            <a:r>
              <a:rPr lang="en-US" sz="2800" dirty="0" smtClean="0"/>
              <a:t> </a:t>
            </a:r>
            <a:r>
              <a:rPr lang="en-US" sz="2800" dirty="0" err="1" smtClean="0"/>
              <a:t>untuk</a:t>
            </a:r>
            <a:r>
              <a:rPr lang="en-US" sz="2800" dirty="0" smtClean="0"/>
              <a:t> </a:t>
            </a:r>
            <a:r>
              <a:rPr lang="en-US" sz="2800" dirty="0" err="1" smtClean="0"/>
              <a:t>peta</a:t>
            </a:r>
            <a:r>
              <a:rPr lang="en-US" sz="2800" dirty="0" smtClean="0"/>
              <a:t> </a:t>
            </a:r>
            <a:r>
              <a:rPr lang="en-US" sz="2800" dirty="0" err="1" smtClean="0"/>
              <a:t>kendali</a:t>
            </a:r>
            <a:r>
              <a:rPr lang="en-US" sz="2800" dirty="0" smtClean="0"/>
              <a:t> </a:t>
            </a:r>
            <a:r>
              <a:rPr lang="en-US" i="1" dirty="0" smtClean="0"/>
              <a:t>X</a:t>
            </a:r>
          </a:p>
          <a:p>
            <a:pPr marL="514350" indent="-514350">
              <a:buClrTx/>
              <a:buSzPct val="80000"/>
              <a:buNone/>
            </a:pPr>
            <a:r>
              <a:rPr lang="en-US" i="1" dirty="0" smtClean="0"/>
              <a:t>	</a:t>
            </a:r>
          </a:p>
          <a:p>
            <a:pPr marL="514350" indent="-514350">
              <a:buClrTx/>
              <a:buSzPct val="80000"/>
              <a:buNone/>
            </a:pPr>
            <a:r>
              <a:rPr lang="en-US" i="1" dirty="0" smtClean="0"/>
              <a:t>	</a:t>
            </a:r>
            <a:r>
              <a:rPr lang="en-US" dirty="0" err="1" smtClean="0"/>
              <a:t>dimana</a:t>
            </a:r>
            <a:r>
              <a:rPr lang="en-US" dirty="0" smtClean="0"/>
              <a:t>:</a:t>
            </a:r>
          </a:p>
          <a:p>
            <a:pPr marL="514350" indent="-514350">
              <a:buClrTx/>
              <a:buSzPct val="80000"/>
              <a:buNone/>
            </a:pPr>
            <a:r>
              <a:rPr lang="en-US" dirty="0" smtClean="0"/>
              <a:t> 				</a:t>
            </a:r>
            <a:r>
              <a:rPr lang="en-US" dirty="0" err="1" smtClean="0"/>
              <a:t>dan</a:t>
            </a:r>
            <a:endParaRPr lang="en-US" dirty="0" smtClean="0"/>
          </a:p>
          <a:p>
            <a:pPr marL="514350" indent="-514350">
              <a:buClrTx/>
              <a:buSzPct val="80000"/>
              <a:buFont typeface="+mj-lt"/>
              <a:buAutoNum type="arabicPeriod" startAt="7"/>
            </a:pPr>
            <a:endParaRPr lang="en-US" i="1" dirty="0" smtClean="0"/>
          </a:p>
          <a:p>
            <a:pPr marL="514350" indent="-514350">
              <a:buClrTx/>
              <a:buSzPct val="80000"/>
              <a:buNone/>
            </a:pPr>
            <a:r>
              <a:rPr lang="en-US" dirty="0" smtClean="0"/>
              <a:t>	</a:t>
            </a:r>
            <a:r>
              <a:rPr lang="en-US" dirty="0" err="1" smtClean="0"/>
              <a:t>sehingga</a:t>
            </a:r>
            <a:r>
              <a:rPr lang="en-US" dirty="0" smtClean="0"/>
              <a:t> </a:t>
            </a:r>
            <a:r>
              <a:rPr lang="en-US" dirty="0" err="1" smtClean="0"/>
              <a:t>didapat</a:t>
            </a:r>
            <a:endParaRPr lang="en-US" dirty="0" smtClean="0"/>
          </a:p>
          <a:p>
            <a:pPr marL="514350" indent="-514350">
              <a:buClrTx/>
              <a:buSzPct val="80000"/>
              <a:buNone/>
            </a:pPr>
            <a:endParaRPr lang="en-US" dirty="0" smtClean="0"/>
          </a:p>
          <a:p>
            <a:pPr marL="514350" indent="-514350">
              <a:buClrTx/>
              <a:buSzPct val="80000"/>
              <a:buNone/>
            </a:pPr>
            <a:r>
              <a:rPr lang="en-US" dirty="0" smtClean="0"/>
              <a:t>	</a:t>
            </a:r>
            <a:r>
              <a:rPr lang="en-US" dirty="0" err="1" smtClean="0"/>
              <a:t>maka</a:t>
            </a:r>
            <a:r>
              <a:rPr lang="en-US" dirty="0" smtClean="0"/>
              <a:t>,</a:t>
            </a:r>
          </a:p>
          <a:p>
            <a:pPr marL="514350" indent="-514350">
              <a:buClrTx/>
              <a:buSzPct val="80000"/>
              <a:buNone/>
            </a:pPr>
            <a:endParaRPr lang="en-US" dirty="0" smtClean="0"/>
          </a:p>
          <a:p>
            <a:pPr marL="514350" indent="-514350">
              <a:buClrTx/>
              <a:buSzPct val="80000"/>
              <a:buNone/>
            </a:pPr>
            <a:endParaRPr lang="en-US" dirty="0" smtClean="0"/>
          </a:p>
        </p:txBody>
      </p:sp>
      <p:sp>
        <p:nvSpPr>
          <p:cNvPr id="2017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8229600" y="1676400"/>
            <a:ext cx="228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3780" name="Object 4"/>
          <p:cNvGraphicFramePr>
            <a:graphicFrameLocks noChangeAspect="1"/>
          </p:cNvGraphicFramePr>
          <p:nvPr/>
        </p:nvGraphicFramePr>
        <p:xfrm>
          <a:off x="2865438" y="2071688"/>
          <a:ext cx="3108325" cy="709612"/>
        </p:xfrm>
        <a:graphic>
          <a:graphicData uri="http://schemas.openxmlformats.org/presentationml/2006/ole">
            <p:oleObj spid="_x0000_s203780" name="Equation" r:id="rId4" imgW="1282680" imgH="291960" progId="Equation.3">
              <p:embed/>
            </p:oleObj>
          </a:graphicData>
        </a:graphic>
      </p:graphicFrame>
      <p:graphicFrame>
        <p:nvGraphicFramePr>
          <p:cNvPr id="203781" name="Object 5"/>
          <p:cNvGraphicFramePr>
            <a:graphicFrameLocks noChangeAspect="1"/>
          </p:cNvGraphicFramePr>
          <p:nvPr/>
        </p:nvGraphicFramePr>
        <p:xfrm>
          <a:off x="1701800" y="3086100"/>
          <a:ext cx="1001713" cy="920750"/>
        </p:xfrm>
        <a:graphic>
          <a:graphicData uri="http://schemas.openxmlformats.org/presentationml/2006/ole">
            <p:oleObj spid="_x0000_s203781" name="Equation" r:id="rId5" imgW="482400" imgH="444240" progId="Equation.3">
              <p:embed/>
            </p:oleObj>
          </a:graphicData>
        </a:graphic>
      </p:graphicFrame>
      <p:graphicFrame>
        <p:nvGraphicFramePr>
          <p:cNvPr id="203782" name="Object 6"/>
          <p:cNvGraphicFramePr>
            <a:graphicFrameLocks noChangeAspect="1"/>
          </p:cNvGraphicFramePr>
          <p:nvPr/>
        </p:nvGraphicFramePr>
        <p:xfrm>
          <a:off x="4492625" y="3122613"/>
          <a:ext cx="1212850" cy="871537"/>
        </p:xfrm>
        <a:graphic>
          <a:graphicData uri="http://schemas.openxmlformats.org/presentationml/2006/ole">
            <p:oleObj spid="_x0000_s203782" name="Equation" r:id="rId6" imgW="583920" imgH="419040" progId="Equation.3">
              <p:embed/>
            </p:oleObj>
          </a:graphicData>
        </a:graphic>
      </p:graphicFrame>
      <p:graphicFrame>
        <p:nvGraphicFramePr>
          <p:cNvPr id="203784" name="Object 8"/>
          <p:cNvGraphicFramePr>
            <a:graphicFrameLocks noChangeAspect="1"/>
          </p:cNvGraphicFramePr>
          <p:nvPr/>
        </p:nvGraphicFramePr>
        <p:xfrm>
          <a:off x="914400" y="5867400"/>
          <a:ext cx="2524125" cy="709613"/>
        </p:xfrm>
        <a:graphic>
          <a:graphicData uri="http://schemas.openxmlformats.org/presentationml/2006/ole">
            <p:oleObj spid="_x0000_s203784" name="Equation" r:id="rId7" imgW="1041120" imgH="291960" progId="Equation.3">
              <p:embed/>
            </p:oleObj>
          </a:graphicData>
        </a:graphic>
      </p:graphicFrame>
      <p:graphicFrame>
        <p:nvGraphicFramePr>
          <p:cNvPr id="203786" name="Object 10"/>
          <p:cNvGraphicFramePr>
            <a:graphicFrameLocks noChangeAspect="1"/>
          </p:cNvGraphicFramePr>
          <p:nvPr/>
        </p:nvGraphicFramePr>
        <p:xfrm>
          <a:off x="4419600" y="5867400"/>
          <a:ext cx="1138238" cy="585787"/>
        </p:xfrm>
        <a:graphic>
          <a:graphicData uri="http://schemas.openxmlformats.org/presentationml/2006/ole">
            <p:oleObj spid="_x0000_s203786" name="Equation" r:id="rId8" imgW="469800" imgH="241200" progId="Equation.3">
              <p:embed/>
            </p:oleObj>
          </a:graphicData>
        </a:graphic>
      </p:graphicFrame>
      <p:graphicFrame>
        <p:nvGraphicFramePr>
          <p:cNvPr id="203787" name="Object 11"/>
          <p:cNvGraphicFramePr>
            <a:graphicFrameLocks noChangeAspect="1"/>
          </p:cNvGraphicFramePr>
          <p:nvPr/>
        </p:nvGraphicFramePr>
        <p:xfrm>
          <a:off x="6400800" y="5867400"/>
          <a:ext cx="2493962" cy="709612"/>
        </p:xfrm>
        <a:graphic>
          <a:graphicData uri="http://schemas.openxmlformats.org/presentationml/2006/ole">
            <p:oleObj spid="_x0000_s203787" name="Equation" r:id="rId9" imgW="1028520" imgH="291960" progId="Equation.3">
              <p:embed/>
            </p:oleObj>
          </a:graphicData>
        </a:graphic>
      </p:graphicFrame>
      <p:graphicFrame>
        <p:nvGraphicFramePr>
          <p:cNvPr id="203791" name="Object 7"/>
          <p:cNvGraphicFramePr>
            <a:graphicFrameLocks noChangeAspect="1"/>
          </p:cNvGraphicFramePr>
          <p:nvPr/>
        </p:nvGraphicFramePr>
        <p:xfrm>
          <a:off x="3962400" y="4038600"/>
          <a:ext cx="2530475" cy="974725"/>
        </p:xfrm>
        <a:graphic>
          <a:graphicData uri="http://schemas.openxmlformats.org/presentationml/2006/ole">
            <p:oleObj spid="_x0000_s203791" name="Equation" r:id="rId10" imgW="1218960" imgH="4698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5257800"/>
          </a:xfrm>
        </p:spPr>
        <p:txBody>
          <a:bodyPr>
            <a:normAutofit/>
          </a:bodyPr>
          <a:lstStyle/>
          <a:p>
            <a:pPr marL="514350" indent="-514350">
              <a:buClrTx/>
              <a:buSzPct val="80000"/>
              <a:buFont typeface="+mj-lt"/>
              <a:buAutoNum type="arabicPeriod" startAt="8"/>
            </a:pPr>
            <a:r>
              <a:rPr lang="en-US" dirty="0" err="1" smtClean="0"/>
              <a:t>Menghitung</a:t>
            </a:r>
            <a:r>
              <a:rPr lang="en-US" dirty="0" smtClean="0"/>
              <a:t> </a:t>
            </a:r>
            <a:r>
              <a:rPr lang="en-US" dirty="0" err="1" smtClean="0"/>
              <a:t>batas</a:t>
            </a:r>
            <a:r>
              <a:rPr lang="en-US" dirty="0" smtClean="0"/>
              <a:t> </a:t>
            </a:r>
            <a:r>
              <a:rPr lang="en-US" dirty="0" err="1" smtClean="0"/>
              <a:t>kontrol</a:t>
            </a:r>
            <a:r>
              <a:rPr lang="en-US" dirty="0" smtClean="0"/>
              <a:t> </a:t>
            </a:r>
            <a:r>
              <a:rPr lang="en-US" sz="2800" dirty="0" smtClean="0"/>
              <a:t>3</a:t>
            </a:r>
            <a:r>
              <a:rPr lang="el-GR" sz="2800" dirty="0" smtClean="0"/>
              <a:t>σ</a:t>
            </a:r>
            <a:r>
              <a:rPr lang="en-US" sz="2800" dirty="0" smtClean="0"/>
              <a:t> </a:t>
            </a:r>
            <a:r>
              <a:rPr lang="en-US" sz="2800" dirty="0" err="1" smtClean="0"/>
              <a:t>untuk</a:t>
            </a:r>
            <a:r>
              <a:rPr lang="en-US" sz="2800" dirty="0" smtClean="0"/>
              <a:t> </a:t>
            </a:r>
            <a:r>
              <a:rPr lang="en-US" sz="2800" dirty="0" err="1" smtClean="0"/>
              <a:t>peta</a:t>
            </a:r>
            <a:r>
              <a:rPr lang="en-US" sz="2800" dirty="0" smtClean="0"/>
              <a:t> </a:t>
            </a:r>
            <a:r>
              <a:rPr lang="en-US" sz="2800" dirty="0" err="1" smtClean="0"/>
              <a:t>kendali</a:t>
            </a:r>
            <a:r>
              <a:rPr lang="en-US" sz="2800" dirty="0" smtClean="0"/>
              <a:t> </a:t>
            </a:r>
            <a:r>
              <a:rPr lang="en-US" i="1" dirty="0" smtClean="0"/>
              <a:t>R</a:t>
            </a:r>
          </a:p>
          <a:p>
            <a:pPr marL="514350" indent="-514350">
              <a:buClrTx/>
              <a:buSzPct val="80000"/>
              <a:buNone/>
            </a:pPr>
            <a:r>
              <a:rPr lang="en-US" i="1" dirty="0" smtClean="0"/>
              <a:t>	</a:t>
            </a:r>
          </a:p>
          <a:p>
            <a:pPr marL="514350" indent="-514350">
              <a:buClrTx/>
              <a:buSzPct val="80000"/>
              <a:buNone/>
            </a:pPr>
            <a:r>
              <a:rPr lang="en-US" i="1" dirty="0" smtClean="0"/>
              <a:t>	</a:t>
            </a:r>
            <a:r>
              <a:rPr lang="en-US" dirty="0" err="1" smtClean="0"/>
              <a:t>dimana</a:t>
            </a:r>
            <a:r>
              <a:rPr lang="en-US" dirty="0" smtClean="0"/>
              <a:t>:</a:t>
            </a:r>
          </a:p>
          <a:p>
            <a:pPr marL="514350" indent="-514350">
              <a:buClrTx/>
              <a:buSzPct val="80000"/>
              <a:buNone/>
            </a:pPr>
            <a:r>
              <a:rPr lang="en-US" dirty="0" smtClean="0"/>
              <a:t> 				</a:t>
            </a:r>
            <a:r>
              <a:rPr lang="en-US" dirty="0" err="1" smtClean="0"/>
              <a:t>dan</a:t>
            </a:r>
            <a:r>
              <a:rPr lang="en-US" dirty="0" smtClean="0"/>
              <a:t>		       </a:t>
            </a:r>
            <a:r>
              <a:rPr lang="en-US" dirty="0" err="1" smtClean="0"/>
              <a:t>sehingga</a:t>
            </a:r>
            <a:endParaRPr lang="en-US" dirty="0" smtClean="0"/>
          </a:p>
          <a:p>
            <a:pPr marL="514350" indent="-514350">
              <a:buClrTx/>
              <a:buSzPct val="80000"/>
              <a:buFont typeface="+mj-lt"/>
              <a:buAutoNum type="arabicPeriod" startAt="7"/>
            </a:pPr>
            <a:endParaRPr lang="en-US" i="1" dirty="0" smtClean="0"/>
          </a:p>
          <a:p>
            <a:pPr marL="514350" indent="-514350">
              <a:buClrTx/>
              <a:buSzPct val="80000"/>
              <a:buNone/>
            </a:pPr>
            <a:r>
              <a:rPr lang="en-US" dirty="0" smtClean="0"/>
              <a:t>	 </a:t>
            </a:r>
            <a:r>
              <a:rPr lang="en-US" dirty="0" err="1" smtClean="0"/>
              <a:t>karena</a:t>
            </a:r>
            <a:r>
              <a:rPr lang="en-US" dirty="0" smtClean="0"/>
              <a:t>			   </a:t>
            </a:r>
            <a:r>
              <a:rPr lang="en-US" dirty="0" err="1" smtClean="0"/>
              <a:t>dan</a:t>
            </a:r>
            <a:endParaRPr lang="en-US" dirty="0" smtClean="0"/>
          </a:p>
          <a:p>
            <a:pPr marL="514350" indent="-514350">
              <a:buClrTx/>
              <a:buSzPct val="80000"/>
              <a:buNone/>
            </a:pPr>
            <a:endParaRPr lang="en-US" dirty="0" smtClean="0"/>
          </a:p>
          <a:p>
            <a:pPr marL="514350" indent="-514350">
              <a:buClrTx/>
              <a:buSzPct val="80000"/>
              <a:buNone/>
            </a:pPr>
            <a:r>
              <a:rPr lang="en-US" dirty="0" smtClean="0"/>
              <a:t>	</a:t>
            </a:r>
            <a:r>
              <a:rPr lang="en-US" dirty="0" err="1" smtClean="0"/>
              <a:t>maka</a:t>
            </a:r>
            <a:r>
              <a:rPr lang="en-US" dirty="0" smtClean="0"/>
              <a:t>,</a:t>
            </a:r>
          </a:p>
          <a:p>
            <a:pPr marL="514350" indent="-514350">
              <a:buClrTx/>
              <a:buSzPct val="80000"/>
              <a:buNone/>
            </a:pPr>
            <a:endParaRPr lang="en-US" dirty="0" smtClean="0"/>
          </a:p>
          <a:p>
            <a:pPr marL="514350" indent="-514350">
              <a:buClrTx/>
              <a:buSzPct val="80000"/>
              <a:buNone/>
            </a:pPr>
            <a:endParaRPr lang="en-US" dirty="0" smtClean="0"/>
          </a:p>
        </p:txBody>
      </p:sp>
      <p:sp>
        <p:nvSpPr>
          <p:cNvPr id="20173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03780" name="Object 4"/>
          <p:cNvGraphicFramePr>
            <a:graphicFrameLocks noChangeAspect="1"/>
          </p:cNvGraphicFramePr>
          <p:nvPr/>
        </p:nvGraphicFramePr>
        <p:xfrm>
          <a:off x="2819400" y="2133600"/>
          <a:ext cx="3200400" cy="585788"/>
        </p:xfrm>
        <a:graphic>
          <a:graphicData uri="http://schemas.openxmlformats.org/presentationml/2006/ole">
            <p:oleObj spid="_x0000_s204802" name="Equation" r:id="rId4" imgW="1320480" imgH="241200" progId="Equation.3">
              <p:embed/>
            </p:oleObj>
          </a:graphicData>
        </a:graphic>
      </p:graphicFrame>
      <p:graphicFrame>
        <p:nvGraphicFramePr>
          <p:cNvPr id="203784" name="Object 8"/>
          <p:cNvGraphicFramePr>
            <a:graphicFrameLocks noChangeAspect="1"/>
          </p:cNvGraphicFramePr>
          <p:nvPr/>
        </p:nvGraphicFramePr>
        <p:xfrm>
          <a:off x="1160463" y="5929313"/>
          <a:ext cx="2030412" cy="585787"/>
        </p:xfrm>
        <a:graphic>
          <a:graphicData uri="http://schemas.openxmlformats.org/presentationml/2006/ole">
            <p:oleObj spid="_x0000_s204806" name="Equation" r:id="rId5" imgW="838080" imgH="241200" progId="Equation.3">
              <p:embed/>
            </p:oleObj>
          </a:graphicData>
        </a:graphic>
      </p:graphicFrame>
      <p:graphicFrame>
        <p:nvGraphicFramePr>
          <p:cNvPr id="203786" name="Object 10"/>
          <p:cNvGraphicFramePr>
            <a:graphicFrameLocks noChangeAspect="1"/>
          </p:cNvGraphicFramePr>
          <p:nvPr/>
        </p:nvGraphicFramePr>
        <p:xfrm>
          <a:off x="4403725" y="5897563"/>
          <a:ext cx="1169988" cy="523875"/>
        </p:xfrm>
        <a:graphic>
          <a:graphicData uri="http://schemas.openxmlformats.org/presentationml/2006/ole">
            <p:oleObj spid="_x0000_s204807" name="Equation" r:id="rId6" imgW="482400" imgH="215640" progId="Equation.3">
              <p:embed/>
            </p:oleObj>
          </a:graphicData>
        </a:graphic>
      </p:graphicFrame>
      <p:graphicFrame>
        <p:nvGraphicFramePr>
          <p:cNvPr id="204810" name="Object 10"/>
          <p:cNvGraphicFramePr>
            <a:graphicFrameLocks noChangeAspect="1"/>
          </p:cNvGraphicFramePr>
          <p:nvPr/>
        </p:nvGraphicFramePr>
        <p:xfrm>
          <a:off x="1701800" y="3086100"/>
          <a:ext cx="1001713" cy="920750"/>
        </p:xfrm>
        <a:graphic>
          <a:graphicData uri="http://schemas.openxmlformats.org/presentationml/2006/ole">
            <p:oleObj spid="_x0000_s204810" name="Equation" r:id="rId7" imgW="482400" imgH="444240" progId="Equation.3">
              <p:embed/>
            </p:oleObj>
          </a:graphicData>
        </a:graphic>
      </p:graphicFrame>
      <p:graphicFrame>
        <p:nvGraphicFramePr>
          <p:cNvPr id="204811" name="Object 11"/>
          <p:cNvGraphicFramePr>
            <a:graphicFrameLocks noChangeAspect="1"/>
          </p:cNvGraphicFramePr>
          <p:nvPr/>
        </p:nvGraphicFramePr>
        <p:xfrm>
          <a:off x="2667000" y="4132263"/>
          <a:ext cx="1501775" cy="896937"/>
        </p:xfrm>
        <a:graphic>
          <a:graphicData uri="http://schemas.openxmlformats.org/presentationml/2006/ole">
            <p:oleObj spid="_x0000_s204811" name="Equation" r:id="rId8" imgW="723600" imgH="431640" progId="Equation.3">
              <p:embed/>
            </p:oleObj>
          </a:graphicData>
        </a:graphic>
      </p:graphicFrame>
      <p:graphicFrame>
        <p:nvGraphicFramePr>
          <p:cNvPr id="204812" name="Object 12"/>
          <p:cNvGraphicFramePr>
            <a:graphicFrameLocks noChangeAspect="1"/>
          </p:cNvGraphicFramePr>
          <p:nvPr/>
        </p:nvGraphicFramePr>
        <p:xfrm>
          <a:off x="5791200" y="4132263"/>
          <a:ext cx="1501775" cy="896937"/>
        </p:xfrm>
        <a:graphic>
          <a:graphicData uri="http://schemas.openxmlformats.org/presentationml/2006/ole">
            <p:oleObj spid="_x0000_s204812" name="Equation" r:id="rId9" imgW="723600" imgH="431640" progId="Equation.3">
              <p:embed/>
            </p:oleObj>
          </a:graphicData>
        </a:graphic>
      </p:graphicFrame>
      <p:graphicFrame>
        <p:nvGraphicFramePr>
          <p:cNvPr id="204813" name="Object 13"/>
          <p:cNvGraphicFramePr>
            <a:graphicFrameLocks noChangeAspect="1"/>
          </p:cNvGraphicFramePr>
          <p:nvPr/>
        </p:nvGraphicFramePr>
        <p:xfrm>
          <a:off x="4441825" y="3321050"/>
          <a:ext cx="1317625" cy="474663"/>
        </p:xfrm>
        <a:graphic>
          <a:graphicData uri="http://schemas.openxmlformats.org/presentationml/2006/ole">
            <p:oleObj spid="_x0000_s204813" name="Equation" r:id="rId10" imgW="634680" imgH="228600" progId="Equation.3">
              <p:embed/>
            </p:oleObj>
          </a:graphicData>
        </a:graphic>
      </p:graphicFrame>
      <p:graphicFrame>
        <p:nvGraphicFramePr>
          <p:cNvPr id="204814" name="Object 14"/>
          <p:cNvGraphicFramePr>
            <a:graphicFrameLocks noChangeAspect="1"/>
          </p:cNvGraphicFramePr>
          <p:nvPr/>
        </p:nvGraphicFramePr>
        <p:xfrm>
          <a:off x="7391400" y="3048000"/>
          <a:ext cx="1633537" cy="974725"/>
        </p:xfrm>
        <a:graphic>
          <a:graphicData uri="http://schemas.openxmlformats.org/presentationml/2006/ole">
            <p:oleObj spid="_x0000_s204814" name="Equation" r:id="rId11" imgW="787320" imgH="469800" progId="Equation.3">
              <p:embed/>
            </p:oleObj>
          </a:graphicData>
        </a:graphic>
      </p:graphicFrame>
      <p:graphicFrame>
        <p:nvGraphicFramePr>
          <p:cNvPr id="204815" name="Object 8"/>
          <p:cNvGraphicFramePr>
            <a:graphicFrameLocks noChangeAspect="1"/>
          </p:cNvGraphicFramePr>
          <p:nvPr/>
        </p:nvGraphicFramePr>
        <p:xfrm>
          <a:off x="6477000" y="5867400"/>
          <a:ext cx="2030413" cy="615950"/>
        </p:xfrm>
        <a:graphic>
          <a:graphicData uri="http://schemas.openxmlformats.org/presentationml/2006/ole">
            <p:oleObj spid="_x0000_s204815" name="Equation" r:id="rId12" imgW="838080" imgH="2538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00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>
            <a:normAutofit lnSpcReduction="10000"/>
          </a:bodyPr>
          <a:lstStyle/>
          <a:p>
            <a:pPr>
              <a:buFontTx/>
              <a:buNone/>
            </a:pPr>
            <a:r>
              <a:rPr lang="en-US" sz="2400" dirty="0" err="1"/>
              <a:t>Peta</a:t>
            </a:r>
            <a:r>
              <a:rPr lang="en-US" sz="2400" dirty="0"/>
              <a:t> control X-bar (6 sigma)</a:t>
            </a:r>
          </a:p>
          <a:p>
            <a:pPr>
              <a:buFontTx/>
              <a:buNone/>
            </a:pPr>
            <a:endParaRPr lang="en-US" sz="2400" dirty="0"/>
          </a:p>
          <a:p>
            <a:pPr>
              <a:buFontTx/>
              <a:buNone/>
            </a:pPr>
            <a:endParaRPr lang="en-US" sz="2400" dirty="0"/>
          </a:p>
          <a:p>
            <a:pPr>
              <a:buFontTx/>
              <a:buNone/>
            </a:pPr>
            <a:r>
              <a:rPr lang="en-US" sz="2400" dirty="0" err="1"/>
              <a:t>Peta</a:t>
            </a:r>
            <a:r>
              <a:rPr lang="en-US" sz="2400" dirty="0"/>
              <a:t> control R (6 sigma)</a:t>
            </a:r>
          </a:p>
          <a:p>
            <a:pPr>
              <a:buFontTx/>
              <a:buNone/>
            </a:pPr>
            <a:endParaRPr lang="en-US" sz="2400" dirty="0"/>
          </a:p>
          <a:p>
            <a:pPr>
              <a:buFontTx/>
              <a:buNone/>
            </a:pPr>
            <a:endParaRPr lang="en-US" sz="2400" dirty="0"/>
          </a:p>
          <a:p>
            <a:pPr>
              <a:buFontTx/>
              <a:buNone/>
            </a:pPr>
            <a:r>
              <a:rPr lang="en-US" sz="2400" dirty="0" err="1"/>
              <a:t>Peta</a:t>
            </a:r>
            <a:r>
              <a:rPr lang="en-US" sz="2400" dirty="0"/>
              <a:t> control x-bar (1 sigma)</a:t>
            </a:r>
          </a:p>
          <a:p>
            <a:pPr>
              <a:buFontTx/>
              <a:buNone/>
            </a:pPr>
            <a:endParaRPr lang="en-US" sz="2400" dirty="0"/>
          </a:p>
          <a:p>
            <a:pPr>
              <a:buFontTx/>
              <a:buNone/>
            </a:pPr>
            <a:endParaRPr lang="en-US" sz="2400" dirty="0"/>
          </a:p>
          <a:p>
            <a:pPr>
              <a:buFontTx/>
              <a:buNone/>
            </a:pPr>
            <a:r>
              <a:rPr lang="en-US" sz="2400" dirty="0" err="1"/>
              <a:t>Peta</a:t>
            </a:r>
            <a:r>
              <a:rPr lang="en-US" sz="2400" dirty="0"/>
              <a:t> control R (1 sigma)</a:t>
            </a:r>
          </a:p>
          <a:p>
            <a:pPr>
              <a:buFontTx/>
              <a:buNone/>
            </a:pPr>
            <a:endParaRPr lang="en-US" sz="2400" dirty="0"/>
          </a:p>
        </p:txBody>
      </p:sp>
      <p:graphicFrame>
        <p:nvGraphicFramePr>
          <p:cNvPr id="59396" name="Object 4"/>
          <p:cNvGraphicFramePr>
            <a:graphicFrameLocks noChangeAspect="1"/>
          </p:cNvGraphicFramePr>
          <p:nvPr>
            <p:ph sz="quarter" idx="2"/>
          </p:nvPr>
        </p:nvGraphicFramePr>
        <p:xfrm>
          <a:off x="533400" y="2133600"/>
          <a:ext cx="889000" cy="444500"/>
        </p:xfrm>
        <a:graphic>
          <a:graphicData uri="http://schemas.openxmlformats.org/presentationml/2006/ole">
            <p:oleObj spid="_x0000_s59396" name="Equation" r:id="rId4" imgW="482400" imgH="241200" progId="Equation.3">
              <p:embed/>
            </p:oleObj>
          </a:graphicData>
        </a:graphic>
      </p:graphicFrame>
      <p:graphicFrame>
        <p:nvGraphicFramePr>
          <p:cNvPr id="59399" name="Object 7"/>
          <p:cNvGraphicFramePr>
            <a:graphicFrameLocks noChangeAspect="1"/>
          </p:cNvGraphicFramePr>
          <p:nvPr>
            <p:ph sz="quarter" idx="3"/>
          </p:nvPr>
        </p:nvGraphicFramePr>
        <p:xfrm>
          <a:off x="5262563" y="1905000"/>
          <a:ext cx="2890837" cy="674688"/>
        </p:xfrm>
        <a:graphic>
          <a:graphicData uri="http://schemas.openxmlformats.org/presentationml/2006/ole">
            <p:oleObj spid="_x0000_s59399" name="Equation" r:id="rId5" imgW="1143000" imgH="266400" progId="Equation.3">
              <p:embed/>
            </p:oleObj>
          </a:graphicData>
        </a:graphic>
      </p:graphicFrame>
      <p:graphicFrame>
        <p:nvGraphicFramePr>
          <p:cNvPr id="59402" name="Object 10"/>
          <p:cNvGraphicFramePr>
            <a:graphicFrameLocks noChangeAspect="1"/>
          </p:cNvGraphicFramePr>
          <p:nvPr/>
        </p:nvGraphicFramePr>
        <p:xfrm>
          <a:off x="1981200" y="2057400"/>
          <a:ext cx="2743200" cy="639763"/>
        </p:xfrm>
        <a:graphic>
          <a:graphicData uri="http://schemas.openxmlformats.org/presentationml/2006/ole">
            <p:oleObj spid="_x0000_s59402" name="Equation" r:id="rId6" imgW="1143000" imgH="266400" progId="Equation.3">
              <p:embed/>
            </p:oleObj>
          </a:graphicData>
        </a:graphic>
      </p:graphicFrame>
      <p:graphicFrame>
        <p:nvGraphicFramePr>
          <p:cNvPr id="59403" name="Object 11"/>
          <p:cNvGraphicFramePr>
            <a:graphicFrameLocks noChangeAspect="1"/>
          </p:cNvGraphicFramePr>
          <p:nvPr/>
        </p:nvGraphicFramePr>
        <p:xfrm>
          <a:off x="555625" y="6054725"/>
          <a:ext cx="842963" cy="398463"/>
        </p:xfrm>
        <a:graphic>
          <a:graphicData uri="http://schemas.openxmlformats.org/presentationml/2006/ole">
            <p:oleObj spid="_x0000_s59403" name="Equation" r:id="rId7" imgW="457200" imgH="215640" progId="Equation.3">
              <p:embed/>
            </p:oleObj>
          </a:graphicData>
        </a:graphic>
      </p:graphicFrame>
      <p:graphicFrame>
        <p:nvGraphicFramePr>
          <p:cNvPr id="59404" name="Object 12"/>
          <p:cNvGraphicFramePr>
            <a:graphicFrameLocks noChangeAspect="1"/>
          </p:cNvGraphicFramePr>
          <p:nvPr/>
        </p:nvGraphicFramePr>
        <p:xfrm>
          <a:off x="633413" y="3300413"/>
          <a:ext cx="841375" cy="396875"/>
        </p:xfrm>
        <a:graphic>
          <a:graphicData uri="http://schemas.openxmlformats.org/presentationml/2006/ole">
            <p:oleObj spid="_x0000_s59404" name="Equation" r:id="rId8" imgW="457200" imgH="215640" progId="Equation.3">
              <p:embed/>
            </p:oleObj>
          </a:graphicData>
        </a:graphic>
      </p:graphicFrame>
      <p:graphicFrame>
        <p:nvGraphicFramePr>
          <p:cNvPr id="59405" name="Object 13"/>
          <p:cNvGraphicFramePr>
            <a:graphicFrameLocks noChangeAspect="1"/>
          </p:cNvGraphicFramePr>
          <p:nvPr/>
        </p:nvGraphicFramePr>
        <p:xfrm>
          <a:off x="533400" y="4572000"/>
          <a:ext cx="889000" cy="444500"/>
        </p:xfrm>
        <a:graphic>
          <a:graphicData uri="http://schemas.openxmlformats.org/presentationml/2006/ole">
            <p:oleObj spid="_x0000_s59405" name="Equation" r:id="rId9" imgW="482400" imgH="241200" progId="Equation.3">
              <p:embed/>
            </p:oleObj>
          </a:graphicData>
        </a:graphic>
      </p:graphicFrame>
      <p:graphicFrame>
        <p:nvGraphicFramePr>
          <p:cNvPr id="59406" name="Object 14"/>
          <p:cNvGraphicFramePr>
            <a:graphicFrameLocks noChangeAspect="1"/>
          </p:cNvGraphicFramePr>
          <p:nvPr/>
        </p:nvGraphicFramePr>
        <p:xfrm>
          <a:off x="1981200" y="3200400"/>
          <a:ext cx="2286000" cy="579437"/>
        </p:xfrm>
        <a:graphic>
          <a:graphicData uri="http://schemas.openxmlformats.org/presentationml/2006/ole">
            <p:oleObj spid="_x0000_s59406" name="Equation" r:id="rId10" imgW="952200" imgH="241200" progId="Equation.3">
              <p:embed/>
            </p:oleObj>
          </a:graphicData>
        </a:graphic>
      </p:graphicFrame>
      <p:graphicFrame>
        <p:nvGraphicFramePr>
          <p:cNvPr id="59407" name="Object 15"/>
          <p:cNvGraphicFramePr>
            <a:graphicFrameLocks noChangeAspect="1"/>
          </p:cNvGraphicFramePr>
          <p:nvPr/>
        </p:nvGraphicFramePr>
        <p:xfrm>
          <a:off x="5287963" y="3124200"/>
          <a:ext cx="2255837" cy="609600"/>
        </p:xfrm>
        <a:graphic>
          <a:graphicData uri="http://schemas.openxmlformats.org/presentationml/2006/ole">
            <p:oleObj spid="_x0000_s59407" name="Equation" r:id="rId11" imgW="939600" imgH="253800" progId="Equation.3">
              <p:embed/>
            </p:oleObj>
          </a:graphicData>
        </a:graphic>
      </p:graphicFrame>
      <p:graphicFrame>
        <p:nvGraphicFramePr>
          <p:cNvPr id="59408" name="Object 16"/>
          <p:cNvGraphicFramePr>
            <a:graphicFrameLocks noChangeAspect="1"/>
          </p:cNvGraphicFramePr>
          <p:nvPr/>
        </p:nvGraphicFramePr>
        <p:xfrm>
          <a:off x="1981200" y="4511675"/>
          <a:ext cx="3048000" cy="639762"/>
        </p:xfrm>
        <a:graphic>
          <a:graphicData uri="http://schemas.openxmlformats.org/presentationml/2006/ole">
            <p:oleObj spid="_x0000_s59408" name="Equation" r:id="rId12" imgW="1269720" imgH="266400" progId="Equation.3">
              <p:embed/>
            </p:oleObj>
          </a:graphicData>
        </a:graphic>
      </p:graphicFrame>
      <p:graphicFrame>
        <p:nvGraphicFramePr>
          <p:cNvPr id="59409" name="Object 17"/>
          <p:cNvGraphicFramePr>
            <a:graphicFrameLocks noChangeAspect="1"/>
          </p:cNvGraphicFramePr>
          <p:nvPr/>
        </p:nvGraphicFramePr>
        <p:xfrm>
          <a:off x="5257800" y="4419600"/>
          <a:ext cx="3217862" cy="674688"/>
        </p:xfrm>
        <a:graphic>
          <a:graphicData uri="http://schemas.openxmlformats.org/presentationml/2006/ole">
            <p:oleObj spid="_x0000_s59409" name="Equation" r:id="rId13" imgW="1269720" imgH="266400" progId="Equation.3">
              <p:embed/>
            </p:oleObj>
          </a:graphicData>
        </a:graphic>
      </p:graphicFrame>
      <p:graphicFrame>
        <p:nvGraphicFramePr>
          <p:cNvPr id="59410" name="Object 18"/>
          <p:cNvGraphicFramePr>
            <a:graphicFrameLocks noChangeAspect="1"/>
          </p:cNvGraphicFramePr>
          <p:nvPr/>
        </p:nvGraphicFramePr>
        <p:xfrm>
          <a:off x="1905000" y="5973763"/>
          <a:ext cx="2590800" cy="579437"/>
        </p:xfrm>
        <a:graphic>
          <a:graphicData uri="http://schemas.openxmlformats.org/presentationml/2006/ole">
            <p:oleObj spid="_x0000_s59410" name="Equation" r:id="rId14" imgW="1079280" imgH="241200" progId="Equation.3">
              <p:embed/>
            </p:oleObj>
          </a:graphicData>
        </a:graphic>
      </p:graphicFrame>
      <p:graphicFrame>
        <p:nvGraphicFramePr>
          <p:cNvPr id="59411" name="Object 19"/>
          <p:cNvGraphicFramePr>
            <a:graphicFrameLocks noChangeAspect="1"/>
          </p:cNvGraphicFramePr>
          <p:nvPr/>
        </p:nvGraphicFramePr>
        <p:xfrm>
          <a:off x="5334000" y="5943600"/>
          <a:ext cx="2560637" cy="609600"/>
        </p:xfrm>
        <a:graphic>
          <a:graphicData uri="http://schemas.openxmlformats.org/presentationml/2006/ole">
            <p:oleObj spid="_x0000_s59411" name="Equation" r:id="rId15" imgW="1066680" imgH="2538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Biaya Kualitas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sz="2800" u="sng" dirty="0" err="1"/>
              <a:t>Paradigma</a:t>
            </a:r>
            <a:r>
              <a:rPr lang="en-US" sz="2800" u="sng" dirty="0"/>
              <a:t> </a:t>
            </a:r>
            <a:r>
              <a:rPr lang="en-US" sz="2800" u="sng" dirty="0" err="1"/>
              <a:t>baru</a:t>
            </a:r>
            <a:r>
              <a:rPr lang="en-US" sz="2800" u="sng" dirty="0"/>
              <a:t>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dirty="0">
                <a:solidFill>
                  <a:srgbClr val="FF0000"/>
                </a:solidFill>
              </a:rPr>
              <a:t>Quality has No Cost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dirty="0">
                <a:solidFill>
                  <a:srgbClr val="FF0000"/>
                </a:solidFill>
              </a:rPr>
              <a:t>  </a:t>
            </a:r>
            <a:r>
              <a:rPr lang="en-US" sz="2800" dirty="0" err="1">
                <a:solidFill>
                  <a:srgbClr val="FF0000"/>
                </a:solidFill>
              </a:rPr>
              <a:t>kualitas</a:t>
            </a:r>
            <a:r>
              <a:rPr lang="en-US" sz="2800" dirty="0">
                <a:solidFill>
                  <a:srgbClr val="FF0000"/>
                </a:solidFill>
              </a:rPr>
              <a:t> =     </a:t>
            </a:r>
            <a:r>
              <a:rPr lang="en-US" sz="2800" dirty="0" err="1">
                <a:solidFill>
                  <a:srgbClr val="FF0000"/>
                </a:solidFill>
              </a:rPr>
              <a:t>Produktivity</a:t>
            </a:r>
            <a:endParaRPr lang="en-US" sz="2800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n-US" sz="2800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u="sng" dirty="0" err="1"/>
              <a:t>Paradigma</a:t>
            </a:r>
            <a:r>
              <a:rPr lang="en-US" sz="2800" u="sng" dirty="0"/>
              <a:t> lama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dirty="0" err="1">
                <a:solidFill>
                  <a:srgbClr val="FF0000"/>
                </a:solidFill>
              </a:rPr>
              <a:t>Kualitas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itu</a:t>
            </a:r>
            <a:r>
              <a:rPr lang="en-US" sz="2800" dirty="0">
                <a:solidFill>
                  <a:srgbClr val="FF0000"/>
                </a:solidFill>
              </a:rPr>
              <a:t> MAHAL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dirty="0">
                <a:solidFill>
                  <a:srgbClr val="FF0000"/>
                </a:solidFill>
              </a:rPr>
              <a:t>Cost : </a:t>
            </a:r>
            <a:r>
              <a:rPr lang="en-US" sz="2800" dirty="0" smtClean="0">
                <a:solidFill>
                  <a:srgbClr val="FF0000"/>
                </a:solidFill>
              </a:rPr>
              <a:t>  a</a:t>
            </a:r>
            <a:r>
              <a:rPr lang="en-US" sz="2800" dirty="0">
                <a:solidFill>
                  <a:srgbClr val="FF0000"/>
                </a:solidFill>
              </a:rPr>
              <a:t>. </a:t>
            </a:r>
            <a:r>
              <a:rPr lang="en-US" sz="2800" dirty="0" err="1">
                <a:solidFill>
                  <a:srgbClr val="FF0000"/>
                </a:solidFill>
              </a:rPr>
              <a:t>biaya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utk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menghasilkan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produk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berkualitas</a:t>
            </a:r>
            <a:endParaRPr lang="en-US" sz="2800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dirty="0">
                <a:solidFill>
                  <a:srgbClr val="FF0000"/>
                </a:solidFill>
              </a:rPr>
              <a:t>		  b. </a:t>
            </a:r>
            <a:r>
              <a:rPr lang="en-US" sz="2800" dirty="0" err="1">
                <a:solidFill>
                  <a:srgbClr val="FF0000"/>
                </a:solidFill>
              </a:rPr>
              <a:t>biaya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karena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perbaikan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produk</a:t>
            </a:r>
            <a:endParaRPr lang="en-US" sz="2800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3316" name="Line 4"/>
          <p:cNvSpPr>
            <a:spLocks noChangeShapeType="1"/>
          </p:cNvSpPr>
          <p:nvPr/>
        </p:nvSpPr>
        <p:spPr bwMode="auto">
          <a:xfrm flipV="1">
            <a:off x="533400" y="2667000"/>
            <a:ext cx="0" cy="304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317" name="Line 5"/>
          <p:cNvSpPr>
            <a:spLocks noChangeShapeType="1"/>
          </p:cNvSpPr>
          <p:nvPr/>
        </p:nvSpPr>
        <p:spPr bwMode="auto">
          <a:xfrm flipV="1">
            <a:off x="2514600" y="2667000"/>
            <a:ext cx="0" cy="304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sz="quarter" idx="1"/>
          </p:nvPr>
        </p:nvSpPr>
        <p:spPr>
          <a:xfrm>
            <a:off x="612648" y="1600200"/>
            <a:ext cx="8153400" cy="52578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Tx/>
              <a:buNone/>
            </a:pPr>
            <a:endParaRPr lang="en-US" sz="2400" dirty="0" smtClean="0">
              <a:sym typeface="Wingdings" pitchFamily="2" charset="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dirty="0" smtClean="0">
                <a:sym typeface="Wingdings" pitchFamily="2" charset="2"/>
              </a:rPr>
              <a:t>	</a:t>
            </a:r>
            <a:r>
              <a:rPr lang="en-US" sz="2400" dirty="0" smtClean="0">
                <a:sym typeface="Wingdings" pitchFamily="2" charset="2"/>
              </a:rPr>
              <a:t>			</a:t>
            </a:r>
            <a:r>
              <a:rPr lang="en-US" sz="2400" dirty="0" err="1" smtClean="0">
                <a:sym typeface="Wingdings" pitchFamily="2" charset="2"/>
              </a:rPr>
              <a:t>dimana</a:t>
            </a:r>
            <a:endParaRPr lang="en-US" sz="2400" dirty="0" smtClean="0">
              <a:sym typeface="Wingdings" pitchFamily="2" charset="2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sz="2400" dirty="0" smtClean="0">
              <a:sym typeface="Wingdings" pitchFamily="2" charset="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i="1" dirty="0" smtClean="0">
                <a:sym typeface="Wingdings" pitchFamily="2" charset="2"/>
              </a:rPr>
              <a:t>	Cp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hanya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dapat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dipakai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jika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i="1" dirty="0" smtClean="0">
                <a:sym typeface="Wingdings" pitchFamily="2" charset="2"/>
              </a:rPr>
              <a:t>center line</a:t>
            </a:r>
            <a:r>
              <a:rPr lang="en-US" sz="2400" dirty="0" smtClean="0">
                <a:sym typeface="Wingdings" pitchFamily="2" charset="2"/>
              </a:rPr>
              <a:t> (</a:t>
            </a:r>
            <a:r>
              <a:rPr lang="en-US" sz="2400" i="1" dirty="0" smtClean="0">
                <a:sym typeface="Wingdings" pitchFamily="2" charset="2"/>
              </a:rPr>
              <a:t>X</a:t>
            </a:r>
            <a:r>
              <a:rPr lang="en-US" sz="2400" dirty="0" smtClean="0">
                <a:sym typeface="Wingdings" pitchFamily="2" charset="2"/>
              </a:rPr>
              <a:t>) </a:t>
            </a:r>
            <a:r>
              <a:rPr lang="en-US" sz="2400" dirty="0" err="1" smtClean="0">
                <a:sym typeface="Wingdings" pitchFamily="2" charset="2"/>
              </a:rPr>
              <a:t>sudah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berada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di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tengah-tengah</a:t>
            </a:r>
            <a:r>
              <a:rPr lang="en-US" sz="2400" dirty="0" smtClean="0">
                <a:sym typeface="Wingdings" pitchFamily="2" charset="2"/>
              </a:rPr>
              <a:t>. </a:t>
            </a:r>
            <a:r>
              <a:rPr lang="en-US" sz="2400" dirty="0" err="1" smtClean="0">
                <a:sym typeface="Wingdings" pitchFamily="2" charset="2"/>
              </a:rPr>
              <a:t>Jika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tidak</a:t>
            </a:r>
            <a:r>
              <a:rPr lang="en-US" sz="2400" dirty="0" smtClean="0">
                <a:sym typeface="Wingdings" pitchFamily="2" charset="2"/>
              </a:rPr>
              <a:t>, </a:t>
            </a:r>
            <a:r>
              <a:rPr lang="en-US" sz="2400" dirty="0" err="1" smtClean="0">
                <a:sym typeface="Wingdings" pitchFamily="2" charset="2"/>
              </a:rPr>
              <a:t>maka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digunakan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perhitungan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indeks</a:t>
            </a:r>
            <a:r>
              <a:rPr lang="en-US" sz="2400" dirty="0" smtClean="0">
                <a:sym typeface="Wingdings" pitchFamily="2" charset="2"/>
              </a:rPr>
              <a:t> lain, </a:t>
            </a:r>
            <a:r>
              <a:rPr lang="en-US" sz="2400" dirty="0" err="1" smtClean="0">
                <a:sym typeface="Wingdings" pitchFamily="2" charset="2"/>
              </a:rPr>
              <a:t>yaitu</a:t>
            </a:r>
            <a:r>
              <a:rPr lang="en-US" sz="2400" dirty="0" smtClean="0">
                <a:sym typeface="Wingdings" pitchFamily="2" charset="2"/>
              </a:rPr>
              <a:t>:</a:t>
            </a:r>
            <a:endParaRPr lang="en-US" sz="2400" i="1" dirty="0" smtClean="0">
              <a:sym typeface="Wingdings" pitchFamily="2" charset="2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sz="2400" dirty="0" smtClean="0">
              <a:sym typeface="Wingdings" pitchFamily="2" charset="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dirty="0" smtClean="0">
                <a:sym typeface="Wingdings" pitchFamily="2" charset="2"/>
              </a:rPr>
              <a:t>	</a:t>
            </a:r>
            <a:r>
              <a:rPr lang="en-US" sz="2400" dirty="0" err="1" smtClean="0">
                <a:sym typeface="Wingdings" pitchFamily="2" charset="2"/>
              </a:rPr>
              <a:t>dimana</a:t>
            </a:r>
            <a:r>
              <a:rPr lang="en-US" sz="2400" dirty="0" smtClean="0">
                <a:sym typeface="Wingdings" pitchFamily="2" charset="2"/>
              </a:rPr>
              <a:t>: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sz="2400" dirty="0" smtClean="0">
              <a:sym typeface="Wingdings" pitchFamily="2" charset="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dirty="0" smtClean="0">
                <a:sym typeface="Wingdings" pitchFamily="2" charset="2"/>
              </a:rPr>
              <a:t>				</a:t>
            </a:r>
            <a:r>
              <a:rPr lang="en-US" sz="2400" dirty="0" err="1" smtClean="0">
                <a:sym typeface="Wingdings" pitchFamily="2" charset="2"/>
              </a:rPr>
              <a:t>dan</a:t>
            </a:r>
            <a:endParaRPr lang="en-US" sz="2400" dirty="0" smtClean="0">
              <a:sym typeface="Wingdings" pitchFamily="2" charset="2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sz="2400" dirty="0" smtClean="0">
              <a:sym typeface="Wingdings" pitchFamily="2" charset="2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sz="2400" dirty="0" smtClean="0">
              <a:sym typeface="Wingdings" pitchFamily="2" charset="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dirty="0" smtClean="0">
                <a:sym typeface="Wingdings" pitchFamily="2" charset="2"/>
              </a:rPr>
              <a:t>	</a:t>
            </a:r>
            <a:r>
              <a:rPr lang="en-US" sz="2400" dirty="0" err="1" smtClean="0">
                <a:sym typeface="Wingdings" pitchFamily="2" charset="2"/>
              </a:rPr>
              <a:t>digunakan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nilai</a:t>
            </a:r>
            <a:r>
              <a:rPr lang="en-US" sz="2400" dirty="0" smtClean="0">
                <a:sym typeface="Wingdings" pitchFamily="2" charset="2"/>
              </a:rPr>
              <a:t> minimal </a:t>
            </a:r>
            <a:r>
              <a:rPr lang="en-US" sz="2400" dirty="0" err="1" smtClean="0">
                <a:sym typeface="Wingdings" pitchFamily="2" charset="2"/>
              </a:rPr>
              <a:t>karena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ingin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diambil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resiko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terburuk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sebagai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bahan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analisa</a:t>
            </a:r>
            <a:endParaRPr lang="en-US" sz="2400" dirty="0" smtClean="0">
              <a:sym typeface="Wingdings" pitchFamily="2" charset="2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sz="2400" dirty="0" smtClean="0">
              <a:sym typeface="Wingdings" pitchFamily="2" charset="2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sz="2400" dirty="0" smtClean="0">
              <a:sym typeface="Wingdings" pitchFamily="2" charset="2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sz="2400" dirty="0">
              <a:sym typeface="Wingdings" pitchFamily="2" charset="2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sz="2400" dirty="0" smtClean="0">
              <a:sym typeface="Wingdings" pitchFamily="2" charset="2"/>
            </a:endParaRPr>
          </a:p>
        </p:txBody>
      </p:sp>
      <p:graphicFrame>
        <p:nvGraphicFramePr>
          <p:cNvPr id="137217" name="Object 1"/>
          <p:cNvGraphicFramePr>
            <a:graphicFrameLocks noChangeAspect="1"/>
          </p:cNvGraphicFramePr>
          <p:nvPr/>
        </p:nvGraphicFramePr>
        <p:xfrm>
          <a:off x="1295400" y="1865312"/>
          <a:ext cx="1941512" cy="725488"/>
        </p:xfrm>
        <a:graphic>
          <a:graphicData uri="http://schemas.openxmlformats.org/presentationml/2006/ole">
            <p:oleObj spid="_x0000_s137217" name="Equation" r:id="rId4" imgW="1054080" imgH="393480" progId="Equation.3">
              <p:embed/>
            </p:oleObj>
          </a:graphicData>
        </a:graphic>
      </p:graphicFrame>
      <p:graphicFrame>
        <p:nvGraphicFramePr>
          <p:cNvPr id="137218" name="Object 2"/>
          <p:cNvGraphicFramePr>
            <a:graphicFrameLocks noChangeAspect="1"/>
          </p:cNvGraphicFramePr>
          <p:nvPr/>
        </p:nvGraphicFramePr>
        <p:xfrm>
          <a:off x="4800600" y="1752600"/>
          <a:ext cx="889000" cy="841375"/>
        </p:xfrm>
        <a:graphic>
          <a:graphicData uri="http://schemas.openxmlformats.org/presentationml/2006/ole">
            <p:oleObj spid="_x0000_s137218" name="Equation" r:id="rId5" imgW="482400" imgH="457200" progId="Equation.3">
              <p:embed/>
            </p:oleObj>
          </a:graphicData>
        </a:graphic>
      </p:graphicFrame>
      <p:graphicFrame>
        <p:nvGraphicFramePr>
          <p:cNvPr id="137219" name="Object 3"/>
          <p:cNvGraphicFramePr>
            <a:graphicFrameLocks noChangeAspect="1"/>
          </p:cNvGraphicFramePr>
          <p:nvPr/>
        </p:nvGraphicFramePr>
        <p:xfrm>
          <a:off x="3581400" y="3581400"/>
          <a:ext cx="2386012" cy="422275"/>
        </p:xfrm>
        <a:graphic>
          <a:graphicData uri="http://schemas.openxmlformats.org/presentationml/2006/ole">
            <p:oleObj spid="_x0000_s137219" name="Equation" r:id="rId6" imgW="1295280" imgH="228600" progId="Equation.3">
              <p:embed/>
            </p:oleObj>
          </a:graphicData>
        </a:graphic>
      </p:graphicFrame>
      <p:graphicFrame>
        <p:nvGraphicFramePr>
          <p:cNvPr id="137220" name="Object 4"/>
          <p:cNvGraphicFramePr>
            <a:graphicFrameLocks noChangeAspect="1"/>
          </p:cNvGraphicFramePr>
          <p:nvPr/>
        </p:nvGraphicFramePr>
        <p:xfrm>
          <a:off x="1447800" y="4572000"/>
          <a:ext cx="1685925" cy="1309688"/>
        </p:xfrm>
        <a:graphic>
          <a:graphicData uri="http://schemas.openxmlformats.org/presentationml/2006/ole">
            <p:oleObj spid="_x0000_s137220" name="Equation" r:id="rId7" imgW="914400" imgH="711000" progId="Equation.3">
              <p:embed/>
            </p:oleObj>
          </a:graphicData>
        </a:graphic>
      </p:graphicFrame>
      <p:graphicFrame>
        <p:nvGraphicFramePr>
          <p:cNvPr id="7" name="Object 4"/>
          <p:cNvGraphicFramePr>
            <a:graphicFrameLocks noChangeAspect="1"/>
          </p:cNvGraphicFramePr>
          <p:nvPr/>
        </p:nvGraphicFramePr>
        <p:xfrm>
          <a:off x="4495800" y="4633912"/>
          <a:ext cx="1730375" cy="1309688"/>
        </p:xfrm>
        <a:graphic>
          <a:graphicData uri="http://schemas.openxmlformats.org/presentationml/2006/ole">
            <p:oleObj spid="_x0000_s137221" name="Equation" r:id="rId8" imgW="939600" imgH="711000" progId="Equation.3">
              <p:embed/>
            </p:oleObj>
          </a:graphicData>
        </a:graphic>
      </p:graphicFrame>
      <p:sp>
        <p:nvSpPr>
          <p:cNvPr id="8" name="Rectangle 8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Capability Index</a:t>
            </a:r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5943600" y="2743200"/>
            <a:ext cx="228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2400" dirty="0" err="1" smtClean="0">
                <a:sym typeface="Wingdings" pitchFamily="2" charset="2"/>
              </a:rPr>
              <a:t>Kriteria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penilaian</a:t>
            </a:r>
            <a:r>
              <a:rPr lang="en-US" sz="2400" dirty="0" smtClean="0">
                <a:sym typeface="Wingdings" pitchFamily="2" charset="2"/>
              </a:rPr>
              <a:t> :</a:t>
            </a:r>
          </a:p>
          <a:p>
            <a:pPr>
              <a:lnSpc>
                <a:spcPct val="80000"/>
              </a:lnSpc>
            </a:pPr>
            <a:r>
              <a:rPr lang="en-US" sz="2400" dirty="0" err="1" smtClean="0">
                <a:sym typeface="Wingdings" pitchFamily="2" charset="2"/>
              </a:rPr>
              <a:t>Jika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smtClean="0">
                <a:sym typeface="Wingdings" pitchFamily="2" charset="2"/>
              </a:rPr>
              <a:t>Cp &gt; 1.33 </a:t>
            </a:r>
            <a:r>
              <a:rPr lang="en-US" sz="2400" dirty="0" err="1" smtClean="0">
                <a:sym typeface="Wingdings" pitchFamily="2" charset="2"/>
              </a:rPr>
              <a:t>maka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kapabilitas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proses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baik</a:t>
            </a:r>
            <a:endParaRPr lang="en-US" sz="2400" dirty="0" smtClean="0">
              <a:sym typeface="Wingdings" pitchFamily="2" charset="2"/>
            </a:endParaRPr>
          </a:p>
          <a:p>
            <a:pPr>
              <a:lnSpc>
                <a:spcPct val="80000"/>
              </a:lnSpc>
            </a:pPr>
            <a:r>
              <a:rPr lang="en-US" sz="2400" dirty="0" smtClean="0">
                <a:sym typeface="Wingdings" pitchFamily="2" charset="2"/>
              </a:rPr>
              <a:t>1.00 </a:t>
            </a:r>
            <a:r>
              <a:rPr lang="en-US" sz="2400" dirty="0" smtClean="0">
                <a:sym typeface="Wingdings" pitchFamily="2" charset="2"/>
              </a:rPr>
              <a:t>&lt;= Cp &lt;= 1.33 </a:t>
            </a:r>
            <a:r>
              <a:rPr lang="en-US" sz="2400" dirty="0" err="1" smtClean="0">
                <a:sym typeface="Wingdings" pitchFamily="2" charset="2"/>
              </a:rPr>
              <a:t>kapabilitas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proses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baik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namun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perlu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pengendalian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ketat</a:t>
            </a:r>
            <a:endParaRPr lang="en-US" sz="2400" dirty="0" smtClean="0">
              <a:sym typeface="Wingdings" pitchFamily="2" charset="2"/>
            </a:endParaRPr>
          </a:p>
          <a:p>
            <a:pPr>
              <a:lnSpc>
                <a:spcPct val="80000"/>
              </a:lnSpc>
            </a:pPr>
            <a:r>
              <a:rPr lang="en-US" sz="2400" dirty="0" smtClean="0">
                <a:sym typeface="Wingdings" pitchFamily="2" charset="2"/>
              </a:rPr>
              <a:t>Cp </a:t>
            </a:r>
            <a:r>
              <a:rPr lang="en-US" sz="2400" dirty="0" smtClean="0">
                <a:sym typeface="Wingdings" pitchFamily="2" charset="2"/>
              </a:rPr>
              <a:t>&lt; 1.00 </a:t>
            </a:r>
            <a:r>
              <a:rPr lang="en-US" sz="2400" dirty="0" err="1" smtClean="0">
                <a:sym typeface="Wingdings" pitchFamily="2" charset="2"/>
              </a:rPr>
              <a:t>kapabilitas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proses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rendah</a:t>
            </a:r>
            <a:r>
              <a:rPr lang="en-US" sz="2400" dirty="0" smtClean="0">
                <a:sym typeface="Wingdings" pitchFamily="2" charset="2"/>
              </a:rPr>
              <a:t>, </a:t>
            </a:r>
            <a:r>
              <a:rPr lang="en-US" sz="2400" dirty="0" err="1" smtClean="0">
                <a:sym typeface="Wingdings" pitchFamily="2" charset="2"/>
              </a:rPr>
              <a:t>shg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perlu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ditingkatkan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performansinya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melalui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perbaikan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proses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itu</a:t>
            </a:r>
            <a:endParaRPr lang="en-US" sz="2400" dirty="0" smtClean="0">
              <a:sym typeface="Wingdings" pitchFamily="2" charset="2"/>
            </a:endParaRPr>
          </a:p>
          <a:p>
            <a:endParaRPr lang="en-US" sz="2400" dirty="0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2" name="Picture 6" descr="j0234266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600200" y="1371600"/>
            <a:ext cx="1693863" cy="1651000"/>
          </a:xfrm>
        </p:spPr>
      </p:pic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1676400" y="3124200"/>
            <a:ext cx="152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Produksi Baik </a:t>
            </a:r>
          </a:p>
        </p:txBody>
      </p:sp>
      <p:sp>
        <p:nvSpPr>
          <p:cNvPr id="29704" name="Text Box 8"/>
          <p:cNvSpPr txBox="1">
            <a:spLocks noChangeArrowheads="1"/>
          </p:cNvSpPr>
          <p:nvPr/>
        </p:nvSpPr>
        <p:spPr bwMode="auto">
          <a:xfrm>
            <a:off x="1600200" y="762000"/>
            <a:ext cx="1905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Produk</a:t>
            </a:r>
          </a:p>
        </p:txBody>
      </p:sp>
      <p:sp>
        <p:nvSpPr>
          <p:cNvPr id="29705" name="AutoShape 9"/>
          <p:cNvSpPr>
            <a:spLocks noChangeArrowheads="1"/>
          </p:cNvSpPr>
          <p:nvPr/>
        </p:nvSpPr>
        <p:spPr bwMode="auto">
          <a:xfrm>
            <a:off x="3505200" y="3352800"/>
            <a:ext cx="990600" cy="381000"/>
          </a:xfrm>
          <a:prstGeom prst="rightArrow">
            <a:avLst>
              <a:gd name="adj1" fmla="val 50000"/>
              <a:gd name="adj2" fmla="val 6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4953000" y="3276600"/>
            <a:ext cx="2819400" cy="609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Dekat dengan center line</a:t>
            </a:r>
          </a:p>
        </p:txBody>
      </p:sp>
      <p:sp>
        <p:nvSpPr>
          <p:cNvPr id="29707" name="AutoShape 11"/>
          <p:cNvSpPr>
            <a:spLocks noChangeArrowheads="1"/>
          </p:cNvSpPr>
          <p:nvPr/>
        </p:nvSpPr>
        <p:spPr bwMode="auto">
          <a:xfrm>
            <a:off x="6248400" y="4191000"/>
            <a:ext cx="381000" cy="838200"/>
          </a:xfrm>
          <a:prstGeom prst="downArrow">
            <a:avLst>
              <a:gd name="adj1" fmla="val 50000"/>
              <a:gd name="adj2" fmla="val 5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4800600" y="5410200"/>
            <a:ext cx="3429000" cy="609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/>
              <a:t>In statistical control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304800" y="228600"/>
          <a:ext cx="4495800" cy="3241675"/>
        </p:xfrm>
        <a:graphic>
          <a:graphicData uri="http://schemas.openxmlformats.org/presentationml/2006/ole">
            <p:oleObj spid="_x0000_s27650" name="Chart" r:id="rId4" imgW="3686251" imgH="2657551" progId="Excel.Sheet.8">
              <p:embed/>
            </p:oleObj>
          </a:graphicData>
        </a:graphic>
      </p:graphicFrame>
      <p:graphicFrame>
        <p:nvGraphicFramePr>
          <p:cNvPr id="27651" name="Object 3"/>
          <p:cNvGraphicFramePr>
            <a:graphicFrameLocks noChangeAspect="1"/>
          </p:cNvGraphicFramePr>
          <p:nvPr/>
        </p:nvGraphicFramePr>
        <p:xfrm>
          <a:off x="3810000" y="3413125"/>
          <a:ext cx="4343400" cy="3130550"/>
        </p:xfrm>
        <a:graphic>
          <a:graphicData uri="http://schemas.openxmlformats.org/presentationml/2006/ole">
            <p:oleObj spid="_x0000_s27651" name="Chart" r:id="rId5" imgW="3686251" imgH="2657551" progId="Excel.Sheet.8">
              <p:embed/>
            </p:oleObj>
          </a:graphicData>
        </a:graphic>
      </p:graphicFrame>
      <p:sp>
        <p:nvSpPr>
          <p:cNvPr id="27652" name="Line 4"/>
          <p:cNvSpPr>
            <a:spLocks noChangeShapeType="1"/>
          </p:cNvSpPr>
          <p:nvPr/>
        </p:nvSpPr>
        <p:spPr bwMode="auto">
          <a:xfrm flipH="1">
            <a:off x="2971800" y="685800"/>
            <a:ext cx="2362200" cy="6858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7653" name="Line 5"/>
          <p:cNvSpPr>
            <a:spLocks noChangeShapeType="1"/>
          </p:cNvSpPr>
          <p:nvPr/>
        </p:nvSpPr>
        <p:spPr bwMode="auto">
          <a:xfrm flipH="1">
            <a:off x="7086600" y="2743200"/>
            <a:ext cx="533400" cy="1752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5181600" y="381000"/>
            <a:ext cx="24384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200">
                <a:solidFill>
                  <a:srgbClr val="FF0000"/>
                </a:solidFill>
                <a:latin typeface="Tahoma" pitchFamily="34" charset="0"/>
              </a:rPr>
              <a:t>Data keluar dari batas kontrol</a:t>
            </a:r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5715000" y="2362200"/>
            <a:ext cx="24384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200">
                <a:solidFill>
                  <a:srgbClr val="FF0000"/>
                </a:solidFill>
                <a:latin typeface="Tahoma" pitchFamily="34" charset="0"/>
              </a:rPr>
              <a:t>Data keluar dari batas kontrol</a:t>
            </a:r>
          </a:p>
        </p:txBody>
      </p:sp>
      <p:sp>
        <p:nvSpPr>
          <p:cNvPr id="27656" name="Line 8"/>
          <p:cNvSpPr>
            <a:spLocks noChangeShapeType="1"/>
          </p:cNvSpPr>
          <p:nvPr/>
        </p:nvSpPr>
        <p:spPr bwMode="auto">
          <a:xfrm flipV="1">
            <a:off x="1066800" y="2514600"/>
            <a:ext cx="1371600" cy="1676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Bila</a:t>
            </a:r>
            <a:r>
              <a:rPr lang="en-US" dirty="0"/>
              <a:t> </a:t>
            </a:r>
            <a:r>
              <a:rPr lang="en-US" dirty="0" err="1"/>
              <a:t>ukuran</a:t>
            </a:r>
            <a:r>
              <a:rPr lang="en-US" dirty="0"/>
              <a:t> </a:t>
            </a:r>
            <a:r>
              <a:rPr lang="en-US" dirty="0" err="1"/>
              <a:t>sampelnya</a:t>
            </a:r>
            <a:r>
              <a:rPr lang="en-US" dirty="0"/>
              <a:t> </a:t>
            </a:r>
            <a:r>
              <a:rPr lang="en-US" dirty="0" err="1"/>
              <a:t>berbeda</a:t>
            </a:r>
            <a:endParaRPr lang="en-US" dirty="0"/>
          </a:p>
        </p:txBody>
      </p:sp>
      <p:graphicFrame>
        <p:nvGraphicFramePr>
          <p:cNvPr id="50987" name="Group 811"/>
          <p:cNvGraphicFramePr>
            <a:graphicFrameLocks noGrp="1"/>
          </p:cNvGraphicFramePr>
          <p:nvPr>
            <p:ph type="tbl" idx="1"/>
          </p:nvPr>
        </p:nvGraphicFramePr>
        <p:xfrm>
          <a:off x="457200" y="1600200"/>
          <a:ext cx="8229600" cy="4525967"/>
        </p:xfrm>
        <a:graphic>
          <a:graphicData uri="http://schemas.openxmlformats.org/drawingml/2006/table">
            <a:tbl>
              <a:tblPr/>
              <a:tblGrid>
                <a:gridCol w="1246188"/>
                <a:gridCol w="649287"/>
                <a:gridCol w="647700"/>
                <a:gridCol w="649288"/>
                <a:gridCol w="649287"/>
                <a:gridCol w="647700"/>
                <a:gridCol w="649288"/>
                <a:gridCol w="649287"/>
                <a:gridCol w="1220788"/>
                <a:gridCol w="1220787"/>
              </a:tblGrid>
              <a:tr h="347663"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observasi</a:t>
                      </a:r>
                      <a:endParaRPr kumimoji="0" lang="en-US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7"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pengukuran tiap sampel</a:t>
                      </a:r>
                      <a:endParaRPr kumimoji="0" 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Xi-bar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Ri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92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x1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x2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x3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x4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x5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x6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x7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7663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  <a:endParaRPr kumimoji="0" 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15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8.57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7663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  <a:endParaRPr kumimoji="0" 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8.17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9250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endParaRPr kumimoji="0" 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13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13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9.57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7663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  <a:endParaRPr kumimoji="0" 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12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10.75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7663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  <a:endParaRPr kumimoji="0" 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16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9.17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7663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</a:t>
                      </a:r>
                      <a:endParaRPr kumimoji="0" 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12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8.33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9250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</a:t>
                      </a:r>
                      <a:endParaRPr kumimoji="0" 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15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16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13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12.40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7663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</a:t>
                      </a:r>
                      <a:endParaRPr kumimoji="0" 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12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16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13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11.57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7663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</a:t>
                      </a:r>
                      <a:endParaRPr kumimoji="0" 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16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13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15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13.25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9250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  <a:endParaRPr kumimoji="0" 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13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12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10.00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7663">
                <a:tc gridSpan="8"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jumlah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101.78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76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6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Bila</a:t>
            </a:r>
            <a:r>
              <a:rPr lang="en-US" dirty="0" smtClean="0"/>
              <a:t> </a:t>
            </a:r>
            <a:r>
              <a:rPr lang="en-US" dirty="0" err="1" smtClean="0"/>
              <a:t>ukuran</a:t>
            </a:r>
            <a:r>
              <a:rPr lang="en-US" dirty="0" smtClean="0"/>
              <a:t> </a:t>
            </a:r>
            <a:r>
              <a:rPr lang="en-US" dirty="0" err="1" smtClean="0"/>
              <a:t>sampelnya</a:t>
            </a:r>
            <a:r>
              <a:rPr lang="en-US" dirty="0" smtClean="0"/>
              <a:t> </a:t>
            </a:r>
            <a:r>
              <a:rPr lang="en-US" dirty="0" err="1" smtClean="0"/>
              <a:t>berbeda</a:t>
            </a:r>
            <a:endParaRPr lang="en-US" dirty="0"/>
          </a:p>
        </p:txBody>
      </p:sp>
      <p:graphicFrame>
        <p:nvGraphicFramePr>
          <p:cNvPr id="53252" name="Object 4"/>
          <p:cNvGraphicFramePr>
            <a:graphicFrameLocks noChangeAspect="1"/>
          </p:cNvGraphicFramePr>
          <p:nvPr>
            <p:ph sz="quarter" idx="1"/>
          </p:nvPr>
        </p:nvGraphicFramePr>
        <p:xfrm>
          <a:off x="685800" y="1981200"/>
          <a:ext cx="7239000" cy="825500"/>
        </p:xfrm>
        <a:graphic>
          <a:graphicData uri="http://schemas.openxmlformats.org/presentationml/2006/ole">
            <p:oleObj spid="_x0000_s53252" name="Equation" r:id="rId4" imgW="3454200" imgH="393480" progId="Equation.3">
              <p:embed/>
            </p:oleObj>
          </a:graphicData>
        </a:graphic>
      </p:graphicFrame>
      <p:graphicFrame>
        <p:nvGraphicFramePr>
          <p:cNvPr id="53255" name="Object 7"/>
          <p:cNvGraphicFramePr>
            <a:graphicFrameLocks noChangeAspect="1"/>
          </p:cNvGraphicFramePr>
          <p:nvPr>
            <p:ph sz="quarter" idx="2"/>
          </p:nvPr>
        </p:nvGraphicFramePr>
        <p:xfrm>
          <a:off x="919163" y="3505200"/>
          <a:ext cx="6848475" cy="1066800"/>
        </p:xfrm>
        <a:graphic>
          <a:graphicData uri="http://schemas.openxmlformats.org/presentationml/2006/ole">
            <p:oleObj spid="_x0000_s53255" name="Equation" r:id="rId5" imgW="252720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dirty="0" err="1"/>
              <a:t>Peta</a:t>
            </a:r>
            <a:r>
              <a:rPr lang="en-US" sz="4000" dirty="0"/>
              <a:t> </a:t>
            </a:r>
            <a:r>
              <a:rPr lang="en-US" sz="4000" dirty="0" err="1"/>
              <a:t>kendali</a:t>
            </a:r>
            <a:r>
              <a:rPr lang="en-US" sz="4000" dirty="0"/>
              <a:t> rata-rata </a:t>
            </a:r>
            <a:r>
              <a:rPr lang="en-US" sz="4000" dirty="0" err="1"/>
              <a:t>dan</a:t>
            </a:r>
            <a:r>
              <a:rPr lang="en-US" sz="4000" dirty="0"/>
              <a:t> </a:t>
            </a:r>
            <a:r>
              <a:rPr lang="en-US" sz="4000" dirty="0" err="1"/>
              <a:t>standar</a:t>
            </a:r>
            <a:r>
              <a:rPr lang="en-US" sz="4000" dirty="0"/>
              <a:t> </a:t>
            </a:r>
            <a:r>
              <a:rPr lang="en-US" sz="4000" dirty="0" err="1"/>
              <a:t>deviasi</a:t>
            </a:r>
            <a:endParaRPr lang="en-US" sz="4000" dirty="0"/>
          </a:p>
        </p:txBody>
      </p:sp>
      <p:sp>
        <p:nvSpPr>
          <p:cNvPr id="7168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/>
              <a:t>Peta</a:t>
            </a:r>
            <a:r>
              <a:rPr lang="en-US" dirty="0"/>
              <a:t> </a:t>
            </a:r>
            <a:r>
              <a:rPr lang="en-US" dirty="0" err="1"/>
              <a:t>kendali</a:t>
            </a:r>
            <a:r>
              <a:rPr lang="en-US" dirty="0"/>
              <a:t> </a:t>
            </a:r>
            <a:r>
              <a:rPr lang="en-US" dirty="0" err="1"/>
              <a:t>standar</a:t>
            </a:r>
            <a:r>
              <a:rPr lang="en-US" dirty="0"/>
              <a:t> </a:t>
            </a:r>
            <a:r>
              <a:rPr lang="en-US" dirty="0" err="1"/>
              <a:t>deviasi</a:t>
            </a:r>
            <a:r>
              <a:rPr lang="en-US" dirty="0"/>
              <a:t> </a:t>
            </a:r>
            <a:r>
              <a:rPr lang="en-US" dirty="0" err="1"/>
              <a:t>digunakan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mengukur</a:t>
            </a:r>
            <a:r>
              <a:rPr lang="en-US" dirty="0"/>
              <a:t> </a:t>
            </a:r>
            <a:r>
              <a:rPr lang="en-US" dirty="0" err="1"/>
              <a:t>tingkat</a:t>
            </a:r>
            <a:r>
              <a:rPr lang="en-US" dirty="0"/>
              <a:t> </a:t>
            </a:r>
            <a:r>
              <a:rPr lang="en-US" dirty="0" err="1"/>
              <a:t>keakurasian</a:t>
            </a:r>
            <a:r>
              <a:rPr lang="en-US" dirty="0"/>
              <a:t> </a:t>
            </a:r>
            <a:r>
              <a:rPr lang="en-US" dirty="0" err="1"/>
              <a:t>proses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dirty="0" err="1"/>
              <a:t>Penggunaan</a:t>
            </a:r>
            <a:r>
              <a:rPr lang="en-US" dirty="0"/>
              <a:t> </a:t>
            </a:r>
            <a:r>
              <a:rPr lang="en-US" dirty="0" err="1"/>
              <a:t>peta</a:t>
            </a:r>
            <a:r>
              <a:rPr lang="en-US" dirty="0"/>
              <a:t> </a:t>
            </a:r>
            <a:r>
              <a:rPr lang="en-US" dirty="0" err="1"/>
              <a:t>kendali</a:t>
            </a:r>
            <a:r>
              <a:rPr lang="en-US" dirty="0"/>
              <a:t> </a:t>
            </a:r>
            <a:r>
              <a:rPr lang="en-US" dirty="0" err="1"/>
              <a:t>standar</a:t>
            </a:r>
            <a:r>
              <a:rPr lang="en-US" dirty="0"/>
              <a:t> </a:t>
            </a:r>
            <a:r>
              <a:rPr lang="en-US" dirty="0" err="1"/>
              <a:t>deviasi</a:t>
            </a:r>
            <a:r>
              <a:rPr lang="en-US" dirty="0"/>
              <a:t> </a:t>
            </a:r>
            <a:r>
              <a:rPr lang="en-US" dirty="0" err="1"/>
              <a:t>bersamaan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penggunaan</a:t>
            </a:r>
            <a:r>
              <a:rPr lang="en-US" dirty="0"/>
              <a:t> </a:t>
            </a:r>
            <a:r>
              <a:rPr lang="en-US" dirty="0" err="1"/>
              <a:t>peta</a:t>
            </a:r>
            <a:r>
              <a:rPr lang="en-US" dirty="0"/>
              <a:t> </a:t>
            </a:r>
            <a:r>
              <a:rPr lang="en-US" dirty="0" err="1"/>
              <a:t>kendali</a:t>
            </a:r>
            <a:r>
              <a:rPr lang="en-US" dirty="0"/>
              <a:t> rata-rata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20" name="Rectangle 16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72708" name="Object 4"/>
          <p:cNvGraphicFramePr>
            <a:graphicFrameLocks noChangeAspect="1"/>
          </p:cNvGraphicFramePr>
          <p:nvPr>
            <p:ph sz="quarter" idx="1"/>
          </p:nvPr>
        </p:nvGraphicFramePr>
        <p:xfrm>
          <a:off x="381000" y="1854200"/>
          <a:ext cx="2698750" cy="1079500"/>
        </p:xfrm>
        <a:graphic>
          <a:graphicData uri="http://schemas.openxmlformats.org/presentationml/2006/ole">
            <p:oleObj spid="_x0000_s72708" name="Equation" r:id="rId3" imgW="1206360" imgH="482400" progId="Equation.3">
              <p:embed/>
            </p:oleObj>
          </a:graphicData>
        </a:graphic>
      </p:graphicFrame>
      <p:graphicFrame>
        <p:nvGraphicFramePr>
          <p:cNvPr id="72712" name="Object 8"/>
          <p:cNvGraphicFramePr>
            <a:graphicFrameLocks noChangeAspect="1"/>
          </p:cNvGraphicFramePr>
          <p:nvPr>
            <p:ph sz="quarter" idx="2"/>
          </p:nvPr>
        </p:nvGraphicFramePr>
        <p:xfrm>
          <a:off x="533400" y="3124200"/>
          <a:ext cx="1427163" cy="1485900"/>
        </p:xfrm>
        <a:graphic>
          <a:graphicData uri="http://schemas.openxmlformats.org/presentationml/2006/ole">
            <p:oleObj spid="_x0000_s72712" name="Equation" r:id="rId4" imgW="622080" imgH="647640" progId="Equation.3">
              <p:embed/>
            </p:oleObj>
          </a:graphicData>
        </a:graphic>
      </p:graphicFrame>
      <p:graphicFrame>
        <p:nvGraphicFramePr>
          <p:cNvPr id="72716" name="Object 12"/>
          <p:cNvGraphicFramePr>
            <a:graphicFrameLocks noChangeAspect="1"/>
          </p:cNvGraphicFramePr>
          <p:nvPr>
            <p:ph sz="quarter" idx="3"/>
          </p:nvPr>
        </p:nvGraphicFramePr>
        <p:xfrm>
          <a:off x="534988" y="4495800"/>
          <a:ext cx="3584575" cy="909638"/>
        </p:xfrm>
        <a:graphic>
          <a:graphicData uri="http://schemas.openxmlformats.org/presentationml/2006/ole">
            <p:oleObj spid="_x0000_s72716" name="Equation" r:id="rId5" imgW="850680" imgH="215640" progId="Equation.3">
              <p:embed/>
            </p:oleObj>
          </a:graphicData>
        </a:graphic>
      </p:graphicFrame>
      <p:graphicFrame>
        <p:nvGraphicFramePr>
          <p:cNvPr id="72719" name="Object 15"/>
          <p:cNvGraphicFramePr>
            <a:graphicFrameLocks noChangeAspect="1"/>
          </p:cNvGraphicFramePr>
          <p:nvPr>
            <p:ph sz="quarter" idx="4"/>
          </p:nvPr>
        </p:nvGraphicFramePr>
        <p:xfrm>
          <a:off x="4876800" y="4648200"/>
          <a:ext cx="3282950" cy="833438"/>
        </p:xfrm>
        <a:graphic>
          <a:graphicData uri="http://schemas.openxmlformats.org/presentationml/2006/ole">
            <p:oleObj spid="_x0000_s72719" name="Equation" r:id="rId6" imgW="850680" imgH="215640" progId="Equation.3">
              <p:embed/>
            </p:oleObj>
          </a:graphicData>
        </a:graphic>
      </p:graphicFrame>
      <p:sp>
        <p:nvSpPr>
          <p:cNvPr id="72711" name="Text Box 7"/>
          <p:cNvSpPr txBox="1">
            <a:spLocks noChangeArrowheads="1"/>
          </p:cNvSpPr>
          <p:nvPr/>
        </p:nvSpPr>
        <p:spPr bwMode="auto">
          <a:xfrm>
            <a:off x="3124200" y="1828800"/>
            <a:ext cx="5715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S = </a:t>
            </a:r>
            <a:r>
              <a:rPr lang="en-US" dirty="0" err="1"/>
              <a:t>standar</a:t>
            </a:r>
            <a:r>
              <a:rPr lang="en-US" dirty="0"/>
              <a:t> </a:t>
            </a:r>
            <a:r>
              <a:rPr lang="en-US" dirty="0" err="1"/>
              <a:t>deviasi</a:t>
            </a:r>
            <a:r>
              <a:rPr lang="en-US" dirty="0"/>
              <a:t> data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setiap</a:t>
            </a:r>
            <a:r>
              <a:rPr lang="en-US" dirty="0"/>
              <a:t> kali </a:t>
            </a:r>
            <a:r>
              <a:rPr lang="en-US" dirty="0" err="1"/>
              <a:t>observasi</a:t>
            </a:r>
            <a:endParaRPr lang="en-US" dirty="0"/>
          </a:p>
        </p:txBody>
      </p:sp>
      <p:sp>
        <p:nvSpPr>
          <p:cNvPr id="72715" name="Text Box 11"/>
          <p:cNvSpPr txBox="1">
            <a:spLocks noChangeArrowheads="1"/>
          </p:cNvSpPr>
          <p:nvPr/>
        </p:nvSpPr>
        <p:spPr bwMode="auto">
          <a:xfrm>
            <a:off x="2819400" y="3276600"/>
            <a:ext cx="5715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= garis pusat (centerline) utk peta kendali satndar deviasi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en-US" dirty="0" err="1" smtClean="0"/>
              <a:t>Contoh</a:t>
            </a:r>
            <a:r>
              <a:rPr lang="en-US" dirty="0" smtClean="0"/>
              <a:t> </a:t>
            </a:r>
            <a:r>
              <a:rPr lang="en-US" dirty="0" err="1" smtClean="0"/>
              <a:t>Soal</a:t>
            </a:r>
            <a:endParaRPr lang="en-US" dirty="0"/>
          </a:p>
        </p:txBody>
      </p:sp>
      <p:pic>
        <p:nvPicPr>
          <p:cNvPr id="2058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828800"/>
            <a:ext cx="6006563" cy="3919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68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228600"/>
            <a:ext cx="6277526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8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4572000"/>
            <a:ext cx="5976257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err="1"/>
              <a:t>Biaya</a:t>
            </a:r>
            <a:r>
              <a:rPr lang="en-US" sz="3200" dirty="0"/>
              <a:t> </a:t>
            </a:r>
            <a:r>
              <a:rPr lang="en-US" sz="3200" dirty="0" err="1"/>
              <a:t>utk</a:t>
            </a:r>
            <a:r>
              <a:rPr lang="en-US" sz="3200" dirty="0"/>
              <a:t> </a:t>
            </a:r>
            <a:r>
              <a:rPr lang="en-US" sz="3200" dirty="0" err="1"/>
              <a:t>menghasilkan</a:t>
            </a:r>
            <a:r>
              <a:rPr lang="en-US" sz="3200" dirty="0"/>
              <a:t> </a:t>
            </a:r>
            <a:r>
              <a:rPr lang="en-US" sz="3200" dirty="0" err="1"/>
              <a:t>produk</a:t>
            </a:r>
            <a:r>
              <a:rPr lang="en-US" sz="3200" dirty="0"/>
              <a:t> </a:t>
            </a:r>
            <a:r>
              <a:rPr lang="en-US" sz="3200" dirty="0" err="1"/>
              <a:t>berkualitas</a:t>
            </a:r>
            <a:r>
              <a:rPr lang="en-US" sz="3200" dirty="0"/>
              <a:t> (</a:t>
            </a:r>
            <a:r>
              <a:rPr lang="en-US" sz="3200" i="1" dirty="0"/>
              <a:t>cost achieving good quality</a:t>
            </a:r>
            <a:r>
              <a:rPr lang="en-US" sz="3200" dirty="0"/>
              <a:t>)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marL="609600" indent="-609600">
              <a:lnSpc>
                <a:spcPct val="80000"/>
              </a:lnSpc>
              <a:buNone/>
            </a:pPr>
            <a:r>
              <a:rPr lang="en-US" sz="2800" dirty="0" smtClean="0"/>
              <a:t>a.  </a:t>
            </a:r>
            <a:r>
              <a:rPr lang="en-US" sz="2800" u="sng" dirty="0" err="1" smtClean="0"/>
              <a:t>Biaya</a:t>
            </a:r>
            <a:r>
              <a:rPr lang="en-US" sz="2800" u="sng" dirty="0" smtClean="0"/>
              <a:t> </a:t>
            </a:r>
            <a:r>
              <a:rPr lang="en-US" sz="2800" u="sng" dirty="0" err="1"/>
              <a:t>Pencegahan</a:t>
            </a:r>
            <a:r>
              <a:rPr lang="en-US" sz="2800" u="sng" dirty="0"/>
              <a:t> (prevention cost)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sz="2800" dirty="0"/>
              <a:t>	- quality planning cost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sz="2800" dirty="0"/>
              <a:t>	- production design cost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sz="2800" dirty="0"/>
              <a:t>	- process cost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sz="2800" dirty="0"/>
              <a:t>	- training cost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sz="2800" dirty="0"/>
              <a:t>	- information </a:t>
            </a:r>
            <a:r>
              <a:rPr lang="en-US" sz="2800" dirty="0" smtClean="0"/>
              <a:t>cost</a:t>
            </a:r>
            <a:endParaRPr lang="en-US" sz="2800" dirty="0"/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sz="2800" dirty="0"/>
              <a:t>b. </a:t>
            </a:r>
            <a:r>
              <a:rPr lang="en-US" sz="2800" dirty="0" smtClean="0"/>
              <a:t> </a:t>
            </a:r>
            <a:r>
              <a:rPr lang="en-US" sz="2800" u="sng" dirty="0" err="1" smtClean="0"/>
              <a:t>Biaya</a:t>
            </a:r>
            <a:r>
              <a:rPr lang="en-US" sz="2800" u="sng" dirty="0" smtClean="0"/>
              <a:t> </a:t>
            </a:r>
            <a:r>
              <a:rPr lang="en-US" sz="2800" u="sng" dirty="0" err="1"/>
              <a:t>penilaian</a:t>
            </a:r>
            <a:r>
              <a:rPr lang="en-US" sz="2800" u="sng" dirty="0"/>
              <a:t> (appraisal cost)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sz="2800" dirty="0"/>
              <a:t>	- inspection cost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sz="2800" dirty="0"/>
              <a:t>	- test equipment cost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sz="2800" dirty="0"/>
              <a:t>	- operator cost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78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676400"/>
            <a:ext cx="5743575" cy="4829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88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97036" y="1752600"/>
            <a:ext cx="5946764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938" name="Picture 2"/>
          <p:cNvPicPr>
            <a:picLocks noChangeAspect="1" noChangeArrowheads="1"/>
          </p:cNvPicPr>
          <p:nvPr/>
        </p:nvPicPr>
        <p:blipFill>
          <a:blip r:embed="rId2" cstate="print"/>
          <a:srcRect l="11713" t="17708" r="36750" b="21875"/>
          <a:stretch>
            <a:fillRect/>
          </a:stretch>
        </p:blipFill>
        <p:spPr bwMode="auto">
          <a:xfrm>
            <a:off x="409903" y="838200"/>
            <a:ext cx="7972097" cy="525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7939" name="Picture 3"/>
          <p:cNvPicPr>
            <a:picLocks noChangeAspect="1" noChangeArrowheads="1"/>
          </p:cNvPicPr>
          <p:nvPr/>
        </p:nvPicPr>
        <p:blipFill>
          <a:blip r:embed="rId3" cstate="print"/>
          <a:srcRect t="21778" b="24889"/>
          <a:stretch>
            <a:fillRect/>
          </a:stretch>
        </p:blipFill>
        <p:spPr bwMode="auto">
          <a:xfrm>
            <a:off x="2362200" y="5715000"/>
            <a:ext cx="17145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794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10201" y="5525824"/>
            <a:ext cx="1371600" cy="1027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52400" y="2133600"/>
          <a:ext cx="8839203" cy="4648201"/>
        </p:xfrm>
        <a:graphic>
          <a:graphicData uri="http://schemas.openxmlformats.org/drawingml/2006/table">
            <a:tbl>
              <a:tblPr/>
              <a:tblGrid>
                <a:gridCol w="733734"/>
                <a:gridCol w="768129"/>
                <a:gridCol w="733734"/>
                <a:gridCol w="733734"/>
                <a:gridCol w="733734"/>
                <a:gridCol w="733734"/>
                <a:gridCol w="733734"/>
                <a:gridCol w="733734"/>
                <a:gridCol w="733734"/>
                <a:gridCol w="733734"/>
                <a:gridCol w="733734"/>
                <a:gridCol w="733734"/>
              </a:tblGrid>
              <a:tr h="45883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Week </a:t>
                      </a:r>
                    </a:p>
                  </a:txBody>
                  <a:tcPr marL="7910" marR="7910" marT="79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observasi</a:t>
                      </a:r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910" marR="7910" marT="79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latin typeface="Arial"/>
                        </a:rPr>
                        <a:t>Pengukuran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latin typeface="Arial"/>
                        </a:rPr>
                        <a:t>Tiap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latin typeface="Arial"/>
                        </a:rPr>
                        <a:t>Sampel</a:t>
                      </a:r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910" marR="7910" marT="79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2225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X1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X2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X3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X4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X5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X6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X7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X8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X9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X10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2259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W1</a:t>
                      </a:r>
                    </a:p>
                  </a:txBody>
                  <a:tcPr marL="7910" marR="7910" marT="79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8,003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8,015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8,105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8,005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8,006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8,010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8,009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8,039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8,004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8,001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225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8,004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8,005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8,005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8,003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8,002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8,006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8,005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8,007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8,002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8,004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225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8,002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8,004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8,002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8,001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8,003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8,007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8,005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8,003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8,001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8,004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225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8,008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8,003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8,003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8,003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8,005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8,004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8,004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8,001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8,005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8,002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225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8,004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8,026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8,005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8,005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8,003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8,008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8,013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8,002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8,003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8,004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225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8,009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8,007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8,004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8,006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8,006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8,004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8,003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8,007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8,004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8,002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2259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W2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910" marR="7910" marT="79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8,002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8,007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8,005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8,004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8,001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8,005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8,002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8,004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8,009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8,007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225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8,003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8,004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8,007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8,003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8,002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8,003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8,008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8,003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8,002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8,007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225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8,005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8,001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8,043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8,005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8,003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8,005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8,003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8,028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8,006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8,003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225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8,003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8,005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8,008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8,002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8,004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8,004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8,002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8,003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8,004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8,002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225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8,007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8,003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8,007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8,004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8,002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8,004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8,005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8,001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8,007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8,004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225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8,004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8,005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8,003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8,005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8,008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8,003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8,004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8,002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8,005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8,006</a:t>
                      </a:r>
                    </a:p>
                  </a:txBody>
                  <a:tcPr marL="7910" marR="7910" marT="79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2056570" y="1780401"/>
            <a:ext cx="464903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/>
              <a:t>Data </a:t>
            </a:r>
            <a:r>
              <a:rPr lang="en-US" sz="1400" b="1" dirty="0" err="1" smtClean="0"/>
              <a:t>Produksi</a:t>
            </a:r>
            <a:r>
              <a:rPr lang="en-US" sz="1400" b="1" dirty="0" smtClean="0"/>
              <a:t> Sepatu </a:t>
            </a:r>
            <a:r>
              <a:rPr lang="en-US" sz="1400" b="1" dirty="0" err="1" smtClean="0"/>
              <a:t>ukuran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Orang</a:t>
            </a:r>
            <a:r>
              <a:rPr lang="en-US" sz="1400" b="1" dirty="0" smtClean="0"/>
              <a:t> Indonesia (</a:t>
            </a:r>
            <a:r>
              <a:rPr lang="en-US" sz="1400" b="1" dirty="0" err="1" smtClean="0"/>
              <a:t>Pria</a:t>
            </a:r>
            <a:r>
              <a:rPr lang="en-US" sz="1400" b="1" dirty="0" smtClean="0"/>
              <a:t>)</a:t>
            </a:r>
            <a:endParaRPr lang="en-US" sz="1400" b="1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5943600" y="152400"/>
            <a:ext cx="2286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533400" y="152400"/>
            <a:ext cx="8153400" cy="1600200"/>
          </a:xfrm>
        </p:spPr>
        <p:txBody>
          <a:bodyPr>
            <a:normAutofit fontScale="70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  <a:latin typeface="+mn-lt"/>
              </a:rPr>
              <a:t>Dari data </a:t>
            </a:r>
            <a:r>
              <a:rPr lang="en-US" dirty="0" err="1" smtClean="0">
                <a:solidFill>
                  <a:schemeClr val="tx1"/>
                </a:solidFill>
                <a:latin typeface="+mn-lt"/>
              </a:rPr>
              <a:t>di</a:t>
            </a:r>
            <a:r>
              <a:rPr lang="en-US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+mn-lt"/>
              </a:rPr>
              <a:t>bawah</a:t>
            </a:r>
            <a:r>
              <a:rPr lang="en-US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+mn-lt"/>
              </a:rPr>
              <a:t>ini</a:t>
            </a:r>
            <a:r>
              <a:rPr lang="en-US" dirty="0" smtClean="0">
                <a:solidFill>
                  <a:schemeClr val="tx1"/>
                </a:solidFill>
                <a:latin typeface="+mn-lt"/>
              </a:rPr>
              <a:t>, </a:t>
            </a:r>
            <a:r>
              <a:rPr lang="en-US" dirty="0" err="1" smtClean="0">
                <a:solidFill>
                  <a:schemeClr val="tx1"/>
                </a:solidFill>
                <a:latin typeface="+mn-lt"/>
              </a:rPr>
              <a:t>uatlah</a:t>
            </a:r>
            <a:r>
              <a:rPr lang="en-US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+mn-lt"/>
              </a:rPr>
              <a:t>Peta</a:t>
            </a:r>
            <a:r>
              <a:rPr lang="en-US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+mn-lt"/>
              </a:rPr>
              <a:t>Kendali</a:t>
            </a:r>
            <a:r>
              <a:rPr lang="en-US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i="1" dirty="0" smtClean="0">
                <a:solidFill>
                  <a:schemeClr val="tx1"/>
                </a:solidFill>
                <a:latin typeface="+mn-lt"/>
              </a:rPr>
              <a:t>X</a:t>
            </a:r>
            <a:r>
              <a:rPr lang="en-US" dirty="0" smtClean="0">
                <a:solidFill>
                  <a:schemeClr val="tx1"/>
                </a:solidFill>
                <a:latin typeface="+mn-lt"/>
              </a:rPr>
              <a:t>, R </a:t>
            </a:r>
            <a:r>
              <a:rPr lang="en-US" dirty="0" err="1" smtClean="0">
                <a:solidFill>
                  <a:schemeClr val="tx1"/>
                </a:solidFill>
                <a:latin typeface="+mn-lt"/>
              </a:rPr>
              <a:t>dengan</a:t>
            </a:r>
            <a:r>
              <a:rPr lang="en-US" dirty="0" smtClean="0">
                <a:solidFill>
                  <a:schemeClr val="tx1"/>
                </a:solidFill>
                <a:latin typeface="+mn-lt"/>
              </a:rPr>
              <a:t> 3 sigma (3</a:t>
            </a:r>
            <a:r>
              <a:rPr lang="el-GR" dirty="0" smtClean="0">
                <a:solidFill>
                  <a:schemeClr val="tx1"/>
                </a:solidFill>
                <a:latin typeface="+mn-lt"/>
                <a:cs typeface="Times New Roman"/>
              </a:rPr>
              <a:t>σ</a:t>
            </a:r>
            <a:r>
              <a:rPr lang="en-US" dirty="0" smtClean="0">
                <a:solidFill>
                  <a:schemeClr val="tx1"/>
                </a:solidFill>
                <a:latin typeface="+mn-lt"/>
                <a:cs typeface="Times New Roman"/>
              </a:rPr>
              <a:t>). </a:t>
            </a:r>
            <a:r>
              <a:rPr lang="en-US" dirty="0" err="1" smtClean="0">
                <a:solidFill>
                  <a:schemeClr val="tx1"/>
                </a:solidFill>
                <a:latin typeface="+mn-lt"/>
                <a:cs typeface="Times New Roman"/>
              </a:rPr>
              <a:t>Adakah</a:t>
            </a:r>
            <a:r>
              <a:rPr lang="en-US" dirty="0" smtClean="0">
                <a:solidFill>
                  <a:schemeClr val="tx1"/>
                </a:solidFill>
                <a:latin typeface="+mn-lt"/>
                <a:cs typeface="Times New Roman"/>
              </a:rPr>
              <a:t> data yang </a:t>
            </a:r>
            <a:r>
              <a:rPr lang="en-US" dirty="0" err="1" smtClean="0">
                <a:solidFill>
                  <a:schemeClr val="tx1"/>
                </a:solidFill>
                <a:latin typeface="+mn-lt"/>
                <a:cs typeface="Times New Roman"/>
              </a:rPr>
              <a:t>di</a:t>
            </a:r>
            <a:r>
              <a:rPr lang="en-US" dirty="0" smtClean="0">
                <a:solidFill>
                  <a:schemeClr val="tx1"/>
                </a:solidFill>
                <a:latin typeface="+mn-lt"/>
                <a:cs typeface="Times New Roman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+mn-lt"/>
                <a:cs typeface="Times New Roman"/>
              </a:rPr>
              <a:t>luar</a:t>
            </a:r>
            <a:r>
              <a:rPr lang="en-US" dirty="0" smtClean="0">
                <a:solidFill>
                  <a:schemeClr val="tx1"/>
                </a:solidFill>
                <a:latin typeface="+mn-lt"/>
                <a:cs typeface="Times New Roman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+mn-lt"/>
                <a:cs typeface="Times New Roman"/>
              </a:rPr>
              <a:t>kendali</a:t>
            </a:r>
            <a:r>
              <a:rPr lang="en-US" dirty="0" smtClean="0">
                <a:solidFill>
                  <a:schemeClr val="tx1"/>
                </a:solidFill>
                <a:latin typeface="+mn-lt"/>
                <a:cs typeface="Times New Roman"/>
              </a:rPr>
              <a:t>? </a:t>
            </a:r>
            <a:r>
              <a:rPr lang="en-US" dirty="0" err="1" smtClean="0">
                <a:solidFill>
                  <a:schemeClr val="tx1"/>
                </a:solidFill>
                <a:latin typeface="+mn-lt"/>
                <a:cs typeface="Times New Roman"/>
              </a:rPr>
              <a:t>Apa</a:t>
            </a:r>
            <a:r>
              <a:rPr lang="en-US" dirty="0" smtClean="0">
                <a:solidFill>
                  <a:schemeClr val="tx1"/>
                </a:solidFill>
                <a:latin typeface="+mn-lt"/>
                <a:cs typeface="Times New Roman"/>
              </a:rPr>
              <a:t> yang </a:t>
            </a:r>
            <a:r>
              <a:rPr lang="en-US" dirty="0" err="1" smtClean="0">
                <a:solidFill>
                  <a:schemeClr val="tx1"/>
                </a:solidFill>
                <a:latin typeface="+mn-lt"/>
                <a:cs typeface="Times New Roman"/>
              </a:rPr>
              <a:t>harus</a:t>
            </a:r>
            <a:r>
              <a:rPr lang="en-US" dirty="0" smtClean="0">
                <a:solidFill>
                  <a:schemeClr val="tx1"/>
                </a:solidFill>
                <a:latin typeface="+mn-lt"/>
                <a:cs typeface="Times New Roman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+mn-lt"/>
                <a:cs typeface="Times New Roman"/>
              </a:rPr>
              <a:t>dilakukan</a:t>
            </a:r>
            <a:r>
              <a:rPr lang="en-US" dirty="0" smtClean="0">
                <a:solidFill>
                  <a:schemeClr val="tx1"/>
                </a:solidFill>
                <a:latin typeface="+mn-lt"/>
                <a:cs typeface="Times New Roman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+mn-lt"/>
                <a:cs typeface="Times New Roman"/>
              </a:rPr>
              <a:t>ketika</a:t>
            </a:r>
            <a:r>
              <a:rPr lang="en-US" dirty="0" smtClean="0">
                <a:solidFill>
                  <a:schemeClr val="tx1"/>
                </a:solidFill>
                <a:latin typeface="+mn-lt"/>
                <a:cs typeface="Times New Roman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+mn-lt"/>
                <a:cs typeface="Times New Roman"/>
              </a:rPr>
              <a:t>ada</a:t>
            </a:r>
            <a:r>
              <a:rPr lang="en-US" dirty="0" smtClean="0">
                <a:solidFill>
                  <a:schemeClr val="tx1"/>
                </a:solidFill>
                <a:latin typeface="+mn-lt"/>
                <a:cs typeface="Times New Roman"/>
              </a:rPr>
              <a:t> data yang </a:t>
            </a:r>
            <a:r>
              <a:rPr lang="en-US" dirty="0" err="1" smtClean="0">
                <a:solidFill>
                  <a:schemeClr val="tx1"/>
                </a:solidFill>
                <a:latin typeface="+mn-lt"/>
                <a:cs typeface="Times New Roman"/>
              </a:rPr>
              <a:t>di</a:t>
            </a:r>
            <a:r>
              <a:rPr lang="en-US" dirty="0" smtClean="0">
                <a:solidFill>
                  <a:schemeClr val="tx1"/>
                </a:solidFill>
                <a:latin typeface="+mn-lt"/>
                <a:cs typeface="Times New Roman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+mn-lt"/>
                <a:cs typeface="Times New Roman"/>
              </a:rPr>
              <a:t>luar</a:t>
            </a:r>
            <a:r>
              <a:rPr lang="en-US" dirty="0" smtClean="0">
                <a:solidFill>
                  <a:schemeClr val="tx1"/>
                </a:solidFill>
                <a:latin typeface="+mn-lt"/>
                <a:cs typeface="Times New Roman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+mn-lt"/>
                <a:cs typeface="Times New Roman"/>
              </a:rPr>
              <a:t>kendali</a:t>
            </a:r>
            <a:r>
              <a:rPr lang="en-US" dirty="0" smtClean="0">
                <a:solidFill>
                  <a:schemeClr val="tx1"/>
                </a:solidFill>
                <a:latin typeface="+mn-lt"/>
                <a:cs typeface="Times New Roman"/>
              </a:rPr>
              <a:t>?</a:t>
            </a:r>
            <a:endParaRPr lang="en-US" dirty="0">
              <a:cs typeface="Times New Roman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err="1" smtClean="0">
                <a:latin typeface="+mn-lt"/>
                <a:cs typeface="Times New Roman"/>
              </a:rPr>
              <a:t>Hitung</a:t>
            </a:r>
            <a:r>
              <a:rPr lang="en-US" dirty="0" smtClean="0">
                <a:solidFill>
                  <a:schemeClr val="tx1"/>
                </a:solidFill>
                <a:latin typeface="+mn-lt"/>
                <a:cs typeface="Times New Roman"/>
              </a:rPr>
              <a:t> </a:t>
            </a:r>
            <a:r>
              <a:rPr lang="en-US" i="1" dirty="0" smtClean="0">
                <a:solidFill>
                  <a:schemeClr val="tx1"/>
                </a:solidFill>
                <a:latin typeface="+mn-lt"/>
                <a:cs typeface="Times New Roman"/>
              </a:rPr>
              <a:t>Cp</a:t>
            </a:r>
            <a:r>
              <a:rPr lang="en-US" dirty="0" smtClean="0">
                <a:solidFill>
                  <a:schemeClr val="tx1"/>
                </a:solidFill>
                <a:latin typeface="+mn-lt"/>
                <a:cs typeface="Times New Roman"/>
              </a:rPr>
              <a:t>/</a:t>
            </a:r>
            <a:r>
              <a:rPr lang="en-US" i="1" dirty="0" err="1" smtClean="0">
                <a:solidFill>
                  <a:schemeClr val="tx1"/>
                </a:solidFill>
                <a:latin typeface="+mn-lt"/>
                <a:cs typeface="Times New Roman"/>
              </a:rPr>
              <a:t>Cpk</a:t>
            </a:r>
            <a:r>
              <a:rPr lang="en-US" dirty="0" err="1" smtClean="0">
                <a:solidFill>
                  <a:schemeClr val="tx1"/>
                </a:solidFill>
                <a:latin typeface="+mn-lt"/>
                <a:cs typeface="Times New Roman"/>
              </a:rPr>
              <a:t>-nya</a:t>
            </a:r>
            <a:r>
              <a:rPr lang="en-US" dirty="0" smtClean="0">
                <a:solidFill>
                  <a:schemeClr val="tx1"/>
                </a:solidFill>
                <a:latin typeface="+mn-lt"/>
                <a:cs typeface="Times New Roman"/>
              </a:rPr>
              <a:t>. Dari </a:t>
            </a:r>
            <a:r>
              <a:rPr lang="en-US" dirty="0" err="1" smtClean="0">
                <a:solidFill>
                  <a:schemeClr val="tx1"/>
                </a:solidFill>
                <a:latin typeface="+mn-lt"/>
                <a:cs typeface="Times New Roman"/>
              </a:rPr>
              <a:t>hasil</a:t>
            </a:r>
            <a:r>
              <a:rPr lang="en-US" dirty="0" smtClean="0">
                <a:solidFill>
                  <a:schemeClr val="tx1"/>
                </a:solidFill>
                <a:latin typeface="+mn-lt"/>
                <a:cs typeface="Times New Roman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+mn-lt"/>
                <a:cs typeface="Times New Roman"/>
              </a:rPr>
              <a:t>tersebut</a:t>
            </a:r>
            <a:r>
              <a:rPr lang="en-US" dirty="0" smtClean="0">
                <a:solidFill>
                  <a:schemeClr val="tx1"/>
                </a:solidFill>
                <a:latin typeface="+mn-lt"/>
                <a:cs typeface="Times New Roman"/>
              </a:rPr>
              <a:t>, </a:t>
            </a:r>
            <a:r>
              <a:rPr lang="en-US" dirty="0" err="1" smtClean="0">
                <a:solidFill>
                  <a:schemeClr val="tx1"/>
                </a:solidFill>
                <a:latin typeface="+mn-lt"/>
                <a:cs typeface="Times New Roman"/>
              </a:rPr>
              <a:t>apa</a:t>
            </a:r>
            <a:r>
              <a:rPr lang="en-US" dirty="0" smtClean="0">
                <a:solidFill>
                  <a:schemeClr val="tx1"/>
                </a:solidFill>
                <a:latin typeface="+mn-lt"/>
                <a:cs typeface="Times New Roman"/>
              </a:rPr>
              <a:t> yang </a:t>
            </a:r>
            <a:r>
              <a:rPr lang="en-US" dirty="0" err="1" smtClean="0">
                <a:solidFill>
                  <a:schemeClr val="tx1"/>
                </a:solidFill>
                <a:latin typeface="+mn-lt"/>
                <a:cs typeface="Times New Roman"/>
              </a:rPr>
              <a:t>dapat</a:t>
            </a:r>
            <a:r>
              <a:rPr lang="en-US" dirty="0" smtClean="0">
                <a:solidFill>
                  <a:schemeClr val="tx1"/>
                </a:solidFill>
                <a:latin typeface="+mn-lt"/>
                <a:cs typeface="Times New Roman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+mn-lt"/>
                <a:cs typeface="Times New Roman"/>
              </a:rPr>
              <a:t>disimpulkan</a:t>
            </a:r>
            <a:r>
              <a:rPr lang="en-US" dirty="0" smtClean="0">
                <a:solidFill>
                  <a:schemeClr val="tx1"/>
                </a:solidFill>
                <a:latin typeface="+mn-lt"/>
                <a:cs typeface="Times New Roman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+mn-lt"/>
                <a:cs typeface="Times New Roman"/>
              </a:rPr>
              <a:t>mengenai</a:t>
            </a:r>
            <a:r>
              <a:rPr lang="en-US" dirty="0" smtClean="0">
                <a:solidFill>
                  <a:schemeClr val="tx1"/>
                </a:solidFill>
                <a:latin typeface="+mn-lt"/>
                <a:cs typeface="Times New Roman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+mn-lt"/>
                <a:cs typeface="Times New Roman"/>
              </a:rPr>
              <a:t>kapabilitas</a:t>
            </a:r>
            <a:r>
              <a:rPr lang="en-US" dirty="0" smtClean="0">
                <a:solidFill>
                  <a:schemeClr val="tx1"/>
                </a:solidFill>
                <a:latin typeface="+mn-lt"/>
                <a:cs typeface="Times New Roman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+mn-lt"/>
                <a:cs typeface="Times New Roman"/>
              </a:rPr>
              <a:t>prosesnya</a:t>
            </a:r>
            <a:r>
              <a:rPr lang="en-US" dirty="0" smtClean="0">
                <a:solidFill>
                  <a:schemeClr val="tx1"/>
                </a:solidFill>
                <a:latin typeface="+mn-lt"/>
                <a:cs typeface="Times New Roman"/>
              </a:rPr>
              <a:t>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9922" name="Picture 2" descr="http://www.umsl.edu/~banisr/4326/docs/shewhar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2331" y="762000"/>
            <a:ext cx="9120131" cy="56086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Autofit/>
          </a:bodyPr>
          <a:lstStyle/>
          <a:p>
            <a:r>
              <a:rPr lang="en-US" sz="3200" dirty="0" err="1"/>
              <a:t>Biaya</a:t>
            </a:r>
            <a:r>
              <a:rPr lang="en-US" sz="3200" dirty="0"/>
              <a:t> </a:t>
            </a:r>
            <a:r>
              <a:rPr lang="en-US" sz="3200" dirty="0" err="1"/>
              <a:t>yg</a:t>
            </a:r>
            <a:r>
              <a:rPr lang="en-US" sz="3200" dirty="0"/>
              <a:t> </a:t>
            </a:r>
            <a:r>
              <a:rPr lang="en-US" sz="3200" dirty="0" err="1"/>
              <a:t>harus</a:t>
            </a:r>
            <a:r>
              <a:rPr lang="en-US" sz="3200" dirty="0"/>
              <a:t> </a:t>
            </a:r>
            <a:r>
              <a:rPr lang="en-US" sz="3200" dirty="0" err="1"/>
              <a:t>dikeluarkan</a:t>
            </a:r>
            <a:r>
              <a:rPr lang="en-US" sz="3200" dirty="0"/>
              <a:t> </a:t>
            </a:r>
            <a:r>
              <a:rPr lang="en-US" sz="3200" dirty="0" err="1"/>
              <a:t>karena</a:t>
            </a:r>
            <a:r>
              <a:rPr lang="en-US" sz="3200" dirty="0"/>
              <a:t> </a:t>
            </a:r>
            <a:r>
              <a:rPr lang="en-US" sz="3200" dirty="0" err="1"/>
              <a:t>menghasilkan</a:t>
            </a:r>
            <a:r>
              <a:rPr lang="en-US" sz="3200" dirty="0"/>
              <a:t> </a:t>
            </a:r>
            <a:r>
              <a:rPr lang="en-US" sz="3200" dirty="0" err="1"/>
              <a:t>produk</a:t>
            </a:r>
            <a:r>
              <a:rPr lang="en-US" sz="3200" dirty="0"/>
              <a:t> yang </a:t>
            </a:r>
            <a:r>
              <a:rPr lang="en-US" sz="3200" dirty="0" err="1"/>
              <a:t>cacat</a:t>
            </a:r>
            <a:r>
              <a:rPr lang="en-US" sz="3200" dirty="0"/>
              <a:t> (</a:t>
            </a:r>
            <a:r>
              <a:rPr lang="en-US" sz="3200" i="1" dirty="0"/>
              <a:t>cost of poor quality</a:t>
            </a:r>
            <a:r>
              <a:rPr lang="en-US" sz="3200" dirty="0"/>
              <a:t>)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lnSpcReduction="10000"/>
          </a:bodyPr>
          <a:lstStyle/>
          <a:p>
            <a:pPr marL="609600" indent="-609600">
              <a:lnSpc>
                <a:spcPct val="80000"/>
              </a:lnSpc>
              <a:buNone/>
            </a:pPr>
            <a:r>
              <a:rPr lang="en-US" sz="2400" dirty="0" smtClean="0"/>
              <a:t>a.  </a:t>
            </a:r>
            <a:r>
              <a:rPr lang="en-US" sz="2400" u="sng" dirty="0" err="1" smtClean="0"/>
              <a:t>Biaya</a:t>
            </a:r>
            <a:r>
              <a:rPr lang="en-US" sz="2400" u="sng" dirty="0" smtClean="0"/>
              <a:t> </a:t>
            </a:r>
            <a:r>
              <a:rPr lang="en-US" sz="2400" u="sng" dirty="0" err="1"/>
              <a:t>kegagalan</a:t>
            </a:r>
            <a:r>
              <a:rPr lang="en-US" sz="2400" u="sng" dirty="0"/>
              <a:t> internal (</a:t>
            </a:r>
            <a:r>
              <a:rPr lang="en-US" sz="2400" i="1" u="sng" dirty="0"/>
              <a:t>internal failure cost</a:t>
            </a:r>
            <a:r>
              <a:rPr lang="en-US" sz="2400" u="sng" dirty="0"/>
              <a:t>)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sz="2400" dirty="0"/>
              <a:t>	- </a:t>
            </a:r>
            <a:r>
              <a:rPr lang="en-US" sz="2400" i="1" dirty="0"/>
              <a:t>scrap costs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sz="2400" i="1" dirty="0"/>
              <a:t>	- rework costs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sz="2400" i="1" dirty="0"/>
              <a:t>	- process failure costs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sz="2400" i="1" dirty="0"/>
              <a:t>	- process downtime costs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sz="2400" i="1" dirty="0"/>
              <a:t>	- price-downgrading </a:t>
            </a:r>
            <a:r>
              <a:rPr lang="en-US" sz="2400" i="1" dirty="0" smtClean="0"/>
              <a:t>costs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endParaRPr lang="en-US" sz="2400" dirty="0"/>
          </a:p>
          <a:p>
            <a:pPr marL="609600" indent="-609600">
              <a:lnSpc>
                <a:spcPct val="80000"/>
              </a:lnSpc>
              <a:buNone/>
            </a:pPr>
            <a:r>
              <a:rPr lang="en-US" sz="2400" dirty="0" smtClean="0"/>
              <a:t>b.  </a:t>
            </a:r>
            <a:r>
              <a:rPr lang="en-US" sz="2400" u="sng" dirty="0" err="1" smtClean="0"/>
              <a:t>Biaya</a:t>
            </a:r>
            <a:r>
              <a:rPr lang="en-US" sz="2400" u="sng" dirty="0" smtClean="0"/>
              <a:t> </a:t>
            </a:r>
            <a:r>
              <a:rPr lang="en-US" sz="2400" u="sng" dirty="0" err="1" smtClean="0"/>
              <a:t>kegagalan</a:t>
            </a:r>
            <a:r>
              <a:rPr lang="en-US" sz="2400" u="sng" dirty="0" smtClean="0"/>
              <a:t> </a:t>
            </a:r>
            <a:r>
              <a:rPr lang="en-US" sz="2400" u="sng" dirty="0" err="1" smtClean="0"/>
              <a:t>eksternal</a:t>
            </a:r>
            <a:r>
              <a:rPr lang="en-US" sz="2400" u="sng" dirty="0" smtClean="0"/>
              <a:t> </a:t>
            </a:r>
            <a:r>
              <a:rPr lang="en-US" sz="2400" i="1" u="sng" dirty="0" smtClean="0"/>
              <a:t>(external failure cost</a:t>
            </a:r>
            <a:r>
              <a:rPr lang="en-US" sz="2400" u="sng" dirty="0" smtClean="0"/>
              <a:t>)</a:t>
            </a:r>
            <a:endParaRPr lang="en-US" sz="2400" u="sng" dirty="0"/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sz="2400" dirty="0"/>
              <a:t>	- </a:t>
            </a:r>
            <a:r>
              <a:rPr lang="en-US" sz="2400" i="1" dirty="0"/>
              <a:t>customer </a:t>
            </a:r>
            <a:r>
              <a:rPr lang="en-US" sz="2400" i="1" dirty="0" smtClean="0"/>
              <a:t>complaint </a:t>
            </a:r>
            <a:r>
              <a:rPr lang="en-US" sz="2400" i="1" dirty="0"/>
              <a:t>costs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sz="2400" i="1" dirty="0"/>
              <a:t>	- product return cost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sz="2400" i="1" dirty="0"/>
              <a:t>	- warranty claim costs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sz="2400" i="1" dirty="0"/>
              <a:t>	- product liability costs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sz="2400" i="1" dirty="0"/>
              <a:t>	- lost sales costs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Biaya Kualitas dan Nilai Kualitas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marL="2286000" indent="-2286000">
              <a:buFontTx/>
              <a:buNone/>
            </a:pPr>
            <a:r>
              <a:rPr lang="en-US" dirty="0"/>
              <a:t>   </a:t>
            </a:r>
            <a:r>
              <a:rPr lang="en-US" dirty="0" err="1" smtClean="0"/>
              <a:t>Nilai</a:t>
            </a:r>
            <a:r>
              <a:rPr lang="en-US" dirty="0" smtClean="0"/>
              <a:t> </a:t>
            </a:r>
            <a:r>
              <a:rPr lang="en-US" dirty="0" err="1"/>
              <a:t>kualitas</a:t>
            </a:r>
            <a:r>
              <a:rPr lang="en-US" dirty="0"/>
              <a:t> </a:t>
            </a:r>
            <a:r>
              <a:rPr lang="en-US" dirty="0" smtClean="0"/>
              <a:t>:</a:t>
            </a:r>
          </a:p>
          <a:p>
            <a:pPr marL="914400" indent="-914400">
              <a:buFontTx/>
              <a:buNone/>
            </a:pPr>
            <a:r>
              <a:rPr lang="en-US" dirty="0" smtClean="0"/>
              <a:t>	</a:t>
            </a:r>
            <a:r>
              <a:rPr lang="en-US" dirty="0" err="1" smtClean="0"/>
              <a:t>Indeks</a:t>
            </a:r>
            <a:r>
              <a:rPr lang="en-US" dirty="0" smtClean="0"/>
              <a:t> </a:t>
            </a:r>
            <a:r>
              <a:rPr lang="en-US" dirty="0" err="1"/>
              <a:t>penilaian</a:t>
            </a:r>
            <a:r>
              <a:rPr lang="en-US" dirty="0"/>
              <a:t> </a:t>
            </a:r>
            <a:r>
              <a:rPr lang="en-US" dirty="0" err="1"/>
              <a:t>pelanggan,yg</a:t>
            </a:r>
            <a:r>
              <a:rPr lang="en-US" dirty="0"/>
              <a:t> </a:t>
            </a:r>
            <a:r>
              <a:rPr lang="en-US" dirty="0" err="1"/>
              <a:t>merupakan</a:t>
            </a:r>
            <a:r>
              <a:rPr lang="en-US" dirty="0"/>
              <a:t> </a:t>
            </a:r>
            <a:r>
              <a:rPr lang="en-US" dirty="0" err="1"/>
              <a:t>harga</a:t>
            </a:r>
            <a:r>
              <a:rPr lang="en-US" dirty="0"/>
              <a:t> </a:t>
            </a:r>
            <a:r>
              <a:rPr lang="en-US" dirty="0" err="1"/>
              <a:t>yg</a:t>
            </a:r>
            <a:r>
              <a:rPr lang="en-US" dirty="0"/>
              <a:t> </a:t>
            </a:r>
            <a:r>
              <a:rPr lang="en-US" dirty="0" err="1"/>
              <a:t>dibayarkan</a:t>
            </a:r>
            <a:r>
              <a:rPr lang="en-US" dirty="0"/>
              <a:t> </a:t>
            </a:r>
            <a:r>
              <a:rPr lang="en-US" dirty="0" err="1"/>
              <a:t>pelanggan</a:t>
            </a:r>
            <a:r>
              <a:rPr lang="en-US" dirty="0"/>
              <a:t> </a:t>
            </a:r>
            <a:r>
              <a:rPr lang="en-US" dirty="0" err="1"/>
              <a:t>atas</a:t>
            </a:r>
            <a:r>
              <a:rPr lang="en-US" dirty="0"/>
              <a:t> </a:t>
            </a:r>
            <a:r>
              <a:rPr lang="en-US" dirty="0" err="1"/>
              <a:t>hasil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manfaat</a:t>
            </a:r>
            <a:r>
              <a:rPr lang="en-US" dirty="0"/>
              <a:t> yang </a:t>
            </a:r>
            <a:r>
              <a:rPr lang="en-US" dirty="0" err="1"/>
              <a:t>dirasakan</a:t>
            </a:r>
            <a:r>
              <a:rPr lang="en-US" dirty="0"/>
              <a:t> </a:t>
            </a:r>
            <a:r>
              <a:rPr lang="en-US" dirty="0" err="1"/>
              <a:t>karena</a:t>
            </a:r>
            <a:r>
              <a:rPr lang="en-US" dirty="0"/>
              <a:t> </a:t>
            </a:r>
            <a:r>
              <a:rPr lang="en-US" dirty="0" err="1"/>
              <a:t>kualitas</a:t>
            </a:r>
            <a:r>
              <a:rPr lang="en-US" dirty="0"/>
              <a:t> </a:t>
            </a:r>
            <a:r>
              <a:rPr lang="en-US" dirty="0" err="1"/>
              <a:t>produk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jasa</a:t>
            </a:r>
            <a:r>
              <a:rPr lang="en-US" dirty="0"/>
              <a:t> </a:t>
            </a:r>
            <a:r>
              <a:rPr lang="en-US" dirty="0" err="1"/>
              <a:t>sesuai</a:t>
            </a:r>
            <a:r>
              <a:rPr lang="en-US" dirty="0"/>
              <a:t> </a:t>
            </a:r>
            <a:r>
              <a:rPr lang="en-US" dirty="0" err="1"/>
              <a:t>dgn</a:t>
            </a:r>
            <a:r>
              <a:rPr lang="en-US" dirty="0"/>
              <a:t> </a:t>
            </a:r>
            <a:r>
              <a:rPr lang="en-US" dirty="0" err="1"/>
              <a:t>harapan</a:t>
            </a:r>
            <a:r>
              <a:rPr lang="en-US" dirty="0"/>
              <a:t> (Bester, 1999)</a:t>
            </a:r>
          </a:p>
          <a:p>
            <a:pPr>
              <a:buFontTx/>
              <a:buNone/>
            </a:pPr>
            <a:endParaRPr lang="en-US" dirty="0"/>
          </a:p>
          <a:p>
            <a:pPr>
              <a:buFontTx/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2395</TotalTime>
  <Words>2049</Words>
  <Application>Microsoft Office PowerPoint</Application>
  <PresentationFormat>On-screen Show (4:3)</PresentationFormat>
  <Paragraphs>913</Paragraphs>
  <Slides>74</Slides>
  <Notes>22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4</vt:i4>
      </vt:variant>
      <vt:variant>
        <vt:lpstr>Slide Titles</vt:lpstr>
      </vt:variant>
      <vt:variant>
        <vt:i4>74</vt:i4>
      </vt:variant>
    </vt:vector>
  </HeadingPairs>
  <TitlesOfParts>
    <vt:vector size="80" baseType="lpstr">
      <vt:lpstr>Median</vt:lpstr>
      <vt:lpstr>Office Theme</vt:lpstr>
      <vt:lpstr>Chart</vt:lpstr>
      <vt:lpstr>Document</vt:lpstr>
      <vt:lpstr>Equation</vt:lpstr>
      <vt:lpstr>Microsoft Equation 3.0</vt:lpstr>
      <vt:lpstr>Quality Improvement Technique</vt:lpstr>
      <vt:lpstr>Konsep kualitas dalam industri manufaktur dan jasa</vt:lpstr>
      <vt:lpstr>Dimensi kualitas pada manufaktur</vt:lpstr>
      <vt:lpstr>Slide 4</vt:lpstr>
      <vt:lpstr>Dimensi Kualitas pada jasa</vt:lpstr>
      <vt:lpstr>Biaya Kualitas</vt:lpstr>
      <vt:lpstr>Biaya utk menghasilkan produk berkualitas (cost achieving good quality)</vt:lpstr>
      <vt:lpstr>Biaya yg harus dikeluarkan karena menghasilkan produk yang cacat (cost of poor quality)</vt:lpstr>
      <vt:lpstr>Biaya Kualitas dan Nilai Kualitas</vt:lpstr>
      <vt:lpstr>Quality Improvement Technique</vt:lpstr>
      <vt:lpstr>Matriks pilihan alat peningkat mutu (chang Richard Y)</vt:lpstr>
      <vt:lpstr>Diagram pareto</vt:lpstr>
      <vt:lpstr>Diagram pareto</vt:lpstr>
      <vt:lpstr>Study kasus</vt:lpstr>
      <vt:lpstr>Slide 15</vt:lpstr>
      <vt:lpstr>Slide 16</vt:lpstr>
      <vt:lpstr>Slide 17</vt:lpstr>
      <vt:lpstr>Slide 18</vt:lpstr>
      <vt:lpstr>Slide 19</vt:lpstr>
      <vt:lpstr>Tindak lanjut : langkah selanjutnya</vt:lpstr>
      <vt:lpstr>Catatan </vt:lpstr>
      <vt:lpstr>Matrix analysis</vt:lpstr>
      <vt:lpstr>Slide 23</vt:lpstr>
      <vt:lpstr>Grier Diagram</vt:lpstr>
      <vt:lpstr>Slide 25</vt:lpstr>
      <vt:lpstr>Time series</vt:lpstr>
      <vt:lpstr>Diagram sebab-akibat (fishbone diagram)</vt:lpstr>
      <vt:lpstr>Slide 28</vt:lpstr>
      <vt:lpstr>Langkah1</vt:lpstr>
      <vt:lpstr>Langkah 2</vt:lpstr>
      <vt:lpstr>Langkah 3</vt:lpstr>
      <vt:lpstr>Langkah 4</vt:lpstr>
      <vt:lpstr>Langkah 5</vt:lpstr>
      <vt:lpstr>Fungsi cause-and-effect diagram</vt:lpstr>
      <vt:lpstr>Check sheet</vt:lpstr>
      <vt:lpstr>Slide 36</vt:lpstr>
      <vt:lpstr>Histogram</vt:lpstr>
      <vt:lpstr>Histogram</vt:lpstr>
      <vt:lpstr>Control chart</vt:lpstr>
      <vt:lpstr>Process capability</vt:lpstr>
      <vt:lpstr>Scatter digram</vt:lpstr>
      <vt:lpstr>Slide 42</vt:lpstr>
      <vt:lpstr>Slide 43</vt:lpstr>
      <vt:lpstr>Run chart</vt:lpstr>
      <vt:lpstr>Process Flow Chart</vt:lpstr>
      <vt:lpstr>Slide 46</vt:lpstr>
      <vt:lpstr>Tujuan pembelajaran</vt:lpstr>
      <vt:lpstr>Slide 48</vt:lpstr>
      <vt:lpstr>Control chart</vt:lpstr>
      <vt:lpstr>Slide 50</vt:lpstr>
      <vt:lpstr>Langkah-langkah control chart data variabel (besterfield, 1998) </vt:lpstr>
      <vt:lpstr>Ukuran sampel menurut ANSI/ASQC Z1.9 – 1993, Inspeksi Normal, level 3</vt:lpstr>
      <vt:lpstr>Peta kendali rata-rata (x-bar)</vt:lpstr>
      <vt:lpstr>Peta kendali range (R)</vt:lpstr>
      <vt:lpstr>Membuat Peta kendali X dan R  </vt:lpstr>
      <vt:lpstr>Membuat Peta kendali X dan R  </vt:lpstr>
      <vt:lpstr>Slide 57</vt:lpstr>
      <vt:lpstr>Slide 58</vt:lpstr>
      <vt:lpstr>Slide 59</vt:lpstr>
      <vt:lpstr>Capability Index</vt:lpstr>
      <vt:lpstr>Slide 61</vt:lpstr>
      <vt:lpstr>Slide 62</vt:lpstr>
      <vt:lpstr>Slide 63</vt:lpstr>
      <vt:lpstr>Bila ukuran sampelnya berbeda</vt:lpstr>
      <vt:lpstr>Bila ukuran sampelnya berbeda</vt:lpstr>
      <vt:lpstr>Peta kendali rata-rata dan standar deviasi</vt:lpstr>
      <vt:lpstr>Slide 67</vt:lpstr>
      <vt:lpstr>Contoh Soal</vt:lpstr>
      <vt:lpstr>Slide 69</vt:lpstr>
      <vt:lpstr>Slide 70</vt:lpstr>
      <vt:lpstr>Slide 71</vt:lpstr>
      <vt:lpstr>Slide 72</vt:lpstr>
      <vt:lpstr>Slide 73</vt:lpstr>
      <vt:lpstr>Slide 74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Compaq</dc:creator>
  <cp:lastModifiedBy>ferranifarida</cp:lastModifiedBy>
  <cp:revision>51</cp:revision>
  <dcterms:created xsi:type="dcterms:W3CDTF">2007-09-05T14:09:54Z</dcterms:created>
  <dcterms:modified xsi:type="dcterms:W3CDTF">2013-09-28T02:38:48Z</dcterms:modified>
</cp:coreProperties>
</file>