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39"/>
  </p:notesMasterIdLst>
  <p:sldIdLst>
    <p:sldId id="295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3" r:id="rId10"/>
    <p:sldId id="268" r:id="rId11"/>
    <p:sldId id="269" r:id="rId12"/>
    <p:sldId id="266" r:id="rId13"/>
    <p:sldId id="270" r:id="rId14"/>
    <p:sldId id="276" r:id="rId15"/>
    <p:sldId id="277" r:id="rId16"/>
    <p:sldId id="278" r:id="rId17"/>
    <p:sldId id="279" r:id="rId18"/>
    <p:sldId id="280" r:id="rId19"/>
    <p:sldId id="271" r:id="rId20"/>
    <p:sldId id="281" r:id="rId21"/>
    <p:sldId id="272" r:id="rId22"/>
    <p:sldId id="273" r:id="rId23"/>
    <p:sldId id="282" r:id="rId24"/>
    <p:sldId id="283" r:id="rId25"/>
    <p:sldId id="284" r:id="rId26"/>
    <p:sldId id="285" r:id="rId27"/>
    <p:sldId id="274" r:id="rId28"/>
    <p:sldId id="286" r:id="rId29"/>
    <p:sldId id="275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940FC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68" autoAdjust="0"/>
    <p:restoredTop sz="90929"/>
  </p:normalViewPr>
  <p:slideViewPr>
    <p:cSldViewPr>
      <p:cViewPr varScale="1">
        <p:scale>
          <a:sx n="62" d="100"/>
          <a:sy n="62" d="100"/>
        </p:scale>
        <p:origin x="-13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90D5D46-743C-4AB7-8E1A-9A67277D460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4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47A847-1A0E-44A5-B439-F2665B855249}" type="slidenum">
              <a:rPr lang="en-US"/>
              <a:pPr/>
              <a:t>1</a:t>
            </a:fld>
            <a:endParaRPr lang="en-US"/>
          </a:p>
        </p:txBody>
      </p:sp>
      <p:sp>
        <p:nvSpPr>
          <p:cNvPr id="849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B0748B-EBA3-439E-8A31-ABC5FA60A25F}" type="slidenum">
              <a:rPr lang="en-US"/>
              <a:pPr/>
              <a:t>10</a:t>
            </a:fld>
            <a:endParaRPr lang="en-US"/>
          </a:p>
        </p:txBody>
      </p:sp>
      <p:sp>
        <p:nvSpPr>
          <p:cNvPr id="2969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EB5D8A-1212-45A5-B9A0-ED53F482DAF5}" type="slidenum">
              <a:rPr lang="en-US"/>
              <a:pPr/>
              <a:t>11</a:t>
            </a:fld>
            <a:endParaRPr lang="en-US"/>
          </a:p>
        </p:txBody>
      </p:sp>
      <p:sp>
        <p:nvSpPr>
          <p:cNvPr id="3174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A5436F-73FF-4C37-A912-D30BDF101B70}" type="slidenum">
              <a:rPr lang="en-US"/>
              <a:pPr/>
              <a:t>12</a:t>
            </a:fld>
            <a:endParaRPr lang="en-US"/>
          </a:p>
        </p:txBody>
      </p:sp>
      <p:sp>
        <p:nvSpPr>
          <p:cNvPr id="256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18268-9BBA-4A1D-9586-041D630BDE7F}" type="slidenum">
              <a:rPr lang="en-US"/>
              <a:pPr/>
              <a:t>13</a:t>
            </a:fld>
            <a:endParaRPr lang="en-US"/>
          </a:p>
        </p:txBody>
      </p:sp>
      <p:sp>
        <p:nvSpPr>
          <p:cNvPr id="3379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73154C-F1D1-4B68-BD09-9D2F55C7DB5C}" type="slidenum">
              <a:rPr lang="en-US"/>
              <a:pPr/>
              <a:t>14</a:t>
            </a:fld>
            <a:endParaRPr lang="en-US"/>
          </a:p>
        </p:txBody>
      </p:sp>
      <p:sp>
        <p:nvSpPr>
          <p:cNvPr id="4608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3B4287-2E17-498C-85EC-0C09BA149FAF}" type="slidenum">
              <a:rPr lang="en-US"/>
              <a:pPr/>
              <a:t>15</a:t>
            </a:fld>
            <a:endParaRPr lang="en-US"/>
          </a:p>
        </p:txBody>
      </p:sp>
      <p:sp>
        <p:nvSpPr>
          <p:cNvPr id="4813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5B1646-A155-4EAB-85A5-5288FE25A613}" type="slidenum">
              <a:rPr lang="en-US"/>
              <a:pPr/>
              <a:t>16</a:t>
            </a:fld>
            <a:endParaRPr lang="en-US"/>
          </a:p>
        </p:txBody>
      </p:sp>
      <p:sp>
        <p:nvSpPr>
          <p:cNvPr id="5017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5BE9CE-AF1B-419C-9600-C52F320306A8}" type="slidenum">
              <a:rPr lang="en-US"/>
              <a:pPr/>
              <a:t>17</a:t>
            </a:fld>
            <a:endParaRPr lang="en-US"/>
          </a:p>
        </p:txBody>
      </p:sp>
      <p:sp>
        <p:nvSpPr>
          <p:cNvPr id="5222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3A8EC9-697B-4520-BE4F-52626B3A98C8}" type="slidenum">
              <a:rPr lang="en-US"/>
              <a:pPr/>
              <a:t>18</a:t>
            </a:fld>
            <a:endParaRPr lang="en-US"/>
          </a:p>
        </p:txBody>
      </p:sp>
      <p:sp>
        <p:nvSpPr>
          <p:cNvPr id="5427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EC4DFC-6F38-4073-B65C-D2FBEABE4F30}" type="slidenum">
              <a:rPr lang="en-US"/>
              <a:pPr/>
              <a:t>19</a:t>
            </a:fld>
            <a:endParaRPr lang="en-US"/>
          </a:p>
        </p:txBody>
      </p:sp>
      <p:sp>
        <p:nvSpPr>
          <p:cNvPr id="3584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5B9779-661C-406C-9D11-ACF70C3B57BB}" type="slidenum">
              <a:rPr lang="en-US"/>
              <a:pPr/>
              <a:t>2</a:t>
            </a:fld>
            <a:endParaRPr lang="en-US"/>
          </a:p>
        </p:txBody>
      </p:sp>
      <p:sp>
        <p:nvSpPr>
          <p:cNvPr id="71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CE863-E442-4C49-9952-7DEA3A8189B6}" type="slidenum">
              <a:rPr lang="en-US"/>
              <a:pPr/>
              <a:t>20</a:t>
            </a:fld>
            <a:endParaRPr lang="en-US"/>
          </a:p>
        </p:txBody>
      </p:sp>
      <p:sp>
        <p:nvSpPr>
          <p:cNvPr id="5632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180B99-6347-41DB-9F51-2CAA4B1CBB62}" type="slidenum">
              <a:rPr lang="en-US"/>
              <a:pPr/>
              <a:t>21</a:t>
            </a:fld>
            <a:endParaRPr lang="en-US"/>
          </a:p>
        </p:txBody>
      </p:sp>
      <p:sp>
        <p:nvSpPr>
          <p:cNvPr id="3789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5BEB0C-5A15-420B-8BE0-47EF6411DAB3}" type="slidenum">
              <a:rPr lang="en-US"/>
              <a:pPr/>
              <a:t>22</a:t>
            </a:fld>
            <a:endParaRPr lang="en-US"/>
          </a:p>
        </p:txBody>
      </p:sp>
      <p:sp>
        <p:nvSpPr>
          <p:cNvPr id="3993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B7DB00-BF02-4A32-A06E-82E5A437B66A}" type="slidenum">
              <a:rPr lang="en-US"/>
              <a:pPr/>
              <a:t>23</a:t>
            </a:fld>
            <a:endParaRPr lang="en-US"/>
          </a:p>
        </p:txBody>
      </p:sp>
      <p:sp>
        <p:nvSpPr>
          <p:cNvPr id="5837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DA7C50-3B30-4842-882C-A436FFD60CC7}" type="slidenum">
              <a:rPr lang="en-US"/>
              <a:pPr/>
              <a:t>24</a:t>
            </a:fld>
            <a:endParaRPr lang="en-US"/>
          </a:p>
        </p:txBody>
      </p:sp>
      <p:sp>
        <p:nvSpPr>
          <p:cNvPr id="6041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8D7463-68A4-4B16-A89D-BC278511C3E9}" type="slidenum">
              <a:rPr lang="en-US"/>
              <a:pPr/>
              <a:t>25</a:t>
            </a:fld>
            <a:endParaRPr lang="en-US"/>
          </a:p>
        </p:txBody>
      </p:sp>
      <p:sp>
        <p:nvSpPr>
          <p:cNvPr id="6246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085D3A-9D2B-478A-A98C-946AD6FD8C0B}" type="slidenum">
              <a:rPr lang="en-US"/>
              <a:pPr/>
              <a:t>26</a:t>
            </a:fld>
            <a:endParaRPr lang="en-US"/>
          </a:p>
        </p:txBody>
      </p:sp>
      <p:sp>
        <p:nvSpPr>
          <p:cNvPr id="6451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8EE8B2-50B2-4123-90FE-C8BC1BBE428F}" type="slidenum">
              <a:rPr lang="en-US"/>
              <a:pPr/>
              <a:t>27</a:t>
            </a:fld>
            <a:endParaRPr lang="en-US"/>
          </a:p>
        </p:txBody>
      </p:sp>
      <p:sp>
        <p:nvSpPr>
          <p:cNvPr id="4198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2065A-ACFD-476B-81F0-273D75F1774C}" type="slidenum">
              <a:rPr lang="en-US"/>
              <a:pPr/>
              <a:t>28</a:t>
            </a:fld>
            <a:endParaRPr lang="en-US"/>
          </a:p>
        </p:txBody>
      </p:sp>
      <p:sp>
        <p:nvSpPr>
          <p:cNvPr id="6656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4E31EC-C35B-4530-A0E3-86324B7558D3}" type="slidenum">
              <a:rPr lang="en-US"/>
              <a:pPr/>
              <a:t>29</a:t>
            </a:fld>
            <a:endParaRPr lang="en-US"/>
          </a:p>
        </p:txBody>
      </p:sp>
      <p:sp>
        <p:nvSpPr>
          <p:cNvPr id="4403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1AE5CE-96FE-48B9-8699-3A83326EF7FC}" type="slidenum">
              <a:rPr lang="en-US"/>
              <a:pPr/>
              <a:t>3</a:t>
            </a:fld>
            <a:endParaRPr lang="en-US"/>
          </a:p>
        </p:txBody>
      </p:sp>
      <p:sp>
        <p:nvSpPr>
          <p:cNvPr id="92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9596D2-2C93-4EEC-85BB-F9D47046740D}" type="slidenum">
              <a:rPr lang="en-US"/>
              <a:pPr/>
              <a:t>30</a:t>
            </a:fld>
            <a:endParaRPr lang="en-US"/>
          </a:p>
        </p:txBody>
      </p:sp>
      <p:sp>
        <p:nvSpPr>
          <p:cNvPr id="6861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646160-3F16-4023-BBD4-F88C7CAF3287}" type="slidenum">
              <a:rPr lang="en-US"/>
              <a:pPr/>
              <a:t>31</a:t>
            </a:fld>
            <a:endParaRPr lang="en-US"/>
          </a:p>
        </p:txBody>
      </p:sp>
      <p:sp>
        <p:nvSpPr>
          <p:cNvPr id="7065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92BB4-009E-47D2-BAD1-02F6FFBA2744}" type="slidenum">
              <a:rPr lang="en-US"/>
              <a:pPr/>
              <a:t>32</a:t>
            </a:fld>
            <a:endParaRPr lang="en-US"/>
          </a:p>
        </p:txBody>
      </p:sp>
      <p:sp>
        <p:nvSpPr>
          <p:cNvPr id="7270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D9D437-ACBB-41F2-B780-BA8566A4D1D5}" type="slidenum">
              <a:rPr lang="en-US"/>
              <a:pPr/>
              <a:t>33</a:t>
            </a:fld>
            <a:endParaRPr lang="en-US"/>
          </a:p>
        </p:txBody>
      </p:sp>
      <p:sp>
        <p:nvSpPr>
          <p:cNvPr id="74754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C0AB5E-442E-4C5B-860C-0807589A3A67}" type="slidenum">
              <a:rPr lang="en-US"/>
              <a:pPr/>
              <a:t>34</a:t>
            </a:fld>
            <a:endParaRPr lang="en-US"/>
          </a:p>
        </p:txBody>
      </p:sp>
      <p:sp>
        <p:nvSpPr>
          <p:cNvPr id="76802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4524A1-DE40-4507-8525-7A8DB970B6FE}" type="slidenum">
              <a:rPr lang="en-US"/>
              <a:pPr/>
              <a:t>35</a:t>
            </a:fld>
            <a:endParaRPr lang="en-US"/>
          </a:p>
        </p:txBody>
      </p:sp>
      <p:sp>
        <p:nvSpPr>
          <p:cNvPr id="78850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F1C8B-6C04-4A9A-B039-553EEE6883C0}" type="slidenum">
              <a:rPr lang="en-US"/>
              <a:pPr/>
              <a:t>36</a:t>
            </a:fld>
            <a:endParaRPr lang="en-US"/>
          </a:p>
        </p:txBody>
      </p:sp>
      <p:sp>
        <p:nvSpPr>
          <p:cNvPr id="80898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ABA441-301C-44DD-9838-DA5035F80B00}" type="slidenum">
              <a:rPr lang="en-US"/>
              <a:pPr/>
              <a:t>37</a:t>
            </a:fld>
            <a:endParaRPr lang="en-US"/>
          </a:p>
        </p:txBody>
      </p:sp>
      <p:sp>
        <p:nvSpPr>
          <p:cNvPr id="82946" name="Rectangle 2"/>
          <p:cNvSpPr>
            <a:spLocks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DB50BD-0ABD-4511-A7D0-60C572F4FB7E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79033-29DD-415F-87DB-70A53A9BD67E}" type="slidenum">
              <a:rPr lang="en-US"/>
              <a:pPr/>
              <a:t>5</a:t>
            </a:fld>
            <a:endParaRPr lang="en-US"/>
          </a:p>
        </p:txBody>
      </p:sp>
      <p:sp>
        <p:nvSpPr>
          <p:cNvPr id="15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9D7686-7619-41D1-B318-FE4668A98975}" type="slidenum">
              <a:rPr lang="en-US"/>
              <a:pPr/>
              <a:t>6</a:t>
            </a:fld>
            <a:endParaRPr lang="en-US"/>
          </a:p>
        </p:txBody>
      </p:sp>
      <p:sp>
        <p:nvSpPr>
          <p:cNvPr id="17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CED9D1-9717-41D8-A544-718F53B5E7CB}" type="slidenum">
              <a:rPr lang="en-US"/>
              <a:pPr/>
              <a:t>7</a:t>
            </a:fld>
            <a:endParaRPr lang="en-US"/>
          </a:p>
        </p:txBody>
      </p:sp>
      <p:sp>
        <p:nvSpPr>
          <p:cNvPr id="21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672FCF-8C09-44D7-B2F6-7A6801283D49}" type="slidenum">
              <a:rPr lang="en-US"/>
              <a:pPr/>
              <a:t>8</a:t>
            </a:fld>
            <a:endParaRPr lang="en-US"/>
          </a:p>
        </p:txBody>
      </p:sp>
      <p:sp>
        <p:nvSpPr>
          <p:cNvPr id="235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86EBF5-DBBA-4AE9-AC1A-1CBA53AB8B70}" type="slidenum">
              <a:rPr lang="en-US"/>
              <a:pPr/>
              <a:t>9</a:t>
            </a:fld>
            <a:endParaRPr lang="en-US"/>
          </a:p>
        </p:txBody>
      </p:sp>
      <p:sp>
        <p:nvSpPr>
          <p:cNvPr id="19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3"/>
          </p:nvPr>
        </p:nvSpPr>
        <p:spPr>
          <a:xfrm>
            <a:off x="685800" y="6553200"/>
            <a:ext cx="2895600" cy="228600"/>
          </a:xfrm>
        </p:spPr>
        <p:txBody>
          <a:bodyPr anchor="t"/>
          <a:lstStyle>
            <a:lvl1pPr algn="ctr"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fld id="{C7739BC9-4D40-4DF3-B523-DDAAB292C7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59396E12-7473-4424-8C2F-A010A02D49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D87A1B44-15BB-477E-BBC8-F3E8D3F0F8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6F3FAE15-0D15-46BC-B747-5542199584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7F3AF4D4-8A30-4C10-B46D-0DEFFEBFF4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150A0B48-0E47-43B7-BD63-2DF79EB69A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4ED79330-DC08-4401-83D3-E85E417B07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8031B2C0-BEC8-4D7F-97D8-C9888A61BC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77B01DDB-78FF-4E87-8651-4377AEF71C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C70A3ABA-0BB8-4ECB-B0CF-EC6419C6D4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Chapter 7: Page </a:t>
            </a:r>
            <a:fld id="{D1183BB1-90B7-4729-B77F-0847F863BF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E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6096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5029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65532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1" i="1">
                <a:solidFill>
                  <a:srgbClr val="8F2B99"/>
                </a:solidFill>
              </a:defRPr>
            </a:lvl1pPr>
          </a:lstStyle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532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rgbClr val="8F2B99"/>
                </a:solidFill>
              </a:defRPr>
            </a:lvl1pPr>
          </a:lstStyle>
          <a:p>
            <a:r>
              <a:rPr lang="en-US"/>
              <a:t>Chapter 7: Page </a:t>
            </a:r>
            <a:fld id="{C74D4D73-8F3C-4C70-BFDD-05717D33B09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dt="0"/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pitchFamily="48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b="1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accent2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accent2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accent2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accent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accent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accent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accent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accent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648200" y="685800"/>
            <a:ext cx="4343400" cy="1143000"/>
          </a:xfrm>
          <a:noFill/>
          <a:effectLst>
            <a:outerShdw dist="35921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54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Chapter 7</a:t>
            </a:r>
          </a:p>
        </p:txBody>
      </p:sp>
      <p:sp>
        <p:nvSpPr>
          <p:cNvPr id="839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2438400"/>
            <a:ext cx="4572000" cy="1676400"/>
          </a:xfrm>
          <a:noFill/>
          <a:effectLst>
            <a:outerShdw dist="35921" dir="2700000" algn="ctr" rotWithShape="0">
              <a:srgbClr val="808080"/>
            </a:outerShdw>
          </a:effectLst>
        </p:spPr>
        <p:txBody>
          <a:bodyPr anchor="ctr"/>
          <a:lstStyle/>
          <a:p>
            <a:r>
              <a:rPr lang="en-US" sz="4000"/>
              <a:t>Consumers, Producers, and the Efficiency of Markets</a:t>
            </a: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4763" y="6248400"/>
            <a:ext cx="6396037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>
                <a:solidFill>
                  <a:srgbClr val="740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© 2002 by Nelson, a division of Thomson Canada Limited</a:t>
            </a:r>
            <a:endParaRPr lang="en-US" sz="1800" b="1">
              <a:solidFill>
                <a:srgbClr val="740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48" charset="0"/>
              <a:cs typeface="Arial" charset="0"/>
            </a:endParaRPr>
          </a:p>
        </p:txBody>
      </p:sp>
      <p:pic>
        <p:nvPicPr>
          <p:cNvPr id="83975" name="Picture 7" descr="chapter7-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3" y="152400"/>
            <a:ext cx="4381500" cy="5934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3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CF946CF0-5A0B-4CE9-9283-BC05299BD8F3}" type="slidenum">
              <a:rPr lang="en-US"/>
              <a:pPr/>
              <a:t>10</a:t>
            </a:fld>
            <a:endParaRPr lang="en-US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239838" y="1268413"/>
            <a:ext cx="7134225" cy="47005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7524750" y="6027738"/>
            <a:ext cx="954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 of Albums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12725" y="1335088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 of Album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01663" y="2159000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$100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92138" y="29511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$80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95313" y="34274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$70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585788" y="42148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$50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620713" y="59991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0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1519238" y="60309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1</a:t>
            </a: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2516188" y="6042025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2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3500438" y="6051550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3</a:t>
            </a: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4492625" y="60372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4</a:t>
            </a:r>
          </a:p>
        </p:txBody>
      </p:sp>
      <p:grpSp>
        <p:nvGrpSpPr>
          <p:cNvPr id="28687" name="Group 15"/>
          <p:cNvGrpSpPr>
            <a:grpSpLocks/>
          </p:cNvGrpSpPr>
          <p:nvPr/>
        </p:nvGrpSpPr>
        <p:grpSpPr bwMode="auto">
          <a:xfrm>
            <a:off x="2139950" y="2162175"/>
            <a:ext cx="3100388" cy="274638"/>
            <a:chOff x="1348" y="1362"/>
            <a:chExt cx="1953" cy="173"/>
          </a:xfrm>
        </p:grpSpPr>
        <p:sp>
          <p:nvSpPr>
            <p:cNvPr id="28688" name="Text Box 16"/>
            <p:cNvSpPr txBox="1">
              <a:spLocks noChangeArrowheads="1"/>
            </p:cNvSpPr>
            <p:nvPr/>
          </p:nvSpPr>
          <p:spPr bwMode="auto">
            <a:xfrm>
              <a:off x="1975" y="1362"/>
              <a:ext cx="1326" cy="173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John’s willingness to pay</a:t>
              </a:r>
            </a:p>
          </p:txBody>
        </p:sp>
        <p:sp>
          <p:nvSpPr>
            <p:cNvPr id="28689" name="Line 17"/>
            <p:cNvSpPr>
              <a:spLocks noChangeShapeType="1"/>
            </p:cNvSpPr>
            <p:nvPr/>
          </p:nvSpPr>
          <p:spPr bwMode="auto">
            <a:xfrm>
              <a:off x="1348" y="1459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690" name="Group 18"/>
          <p:cNvGrpSpPr>
            <a:grpSpLocks/>
          </p:cNvGrpSpPr>
          <p:nvPr/>
        </p:nvGrpSpPr>
        <p:grpSpPr bwMode="auto">
          <a:xfrm>
            <a:off x="3033713" y="2962275"/>
            <a:ext cx="3100387" cy="274638"/>
            <a:chOff x="1348" y="1362"/>
            <a:chExt cx="1953" cy="173"/>
          </a:xfrm>
        </p:grpSpPr>
        <p:sp>
          <p:nvSpPr>
            <p:cNvPr id="28691" name="Text Box 19"/>
            <p:cNvSpPr txBox="1">
              <a:spLocks noChangeArrowheads="1"/>
            </p:cNvSpPr>
            <p:nvPr/>
          </p:nvSpPr>
          <p:spPr bwMode="auto">
            <a:xfrm>
              <a:off x="1975" y="1362"/>
              <a:ext cx="1326" cy="173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Paul’s willingness to pay</a:t>
              </a:r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>
              <a:off x="1348" y="1459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693" name="Group 21"/>
          <p:cNvGrpSpPr>
            <a:grpSpLocks/>
          </p:cNvGrpSpPr>
          <p:nvPr/>
        </p:nvGrpSpPr>
        <p:grpSpPr bwMode="auto">
          <a:xfrm>
            <a:off x="4044950" y="3490913"/>
            <a:ext cx="3100388" cy="457200"/>
            <a:chOff x="1348" y="1362"/>
            <a:chExt cx="1953" cy="288"/>
          </a:xfrm>
        </p:grpSpPr>
        <p:sp>
          <p:nvSpPr>
            <p:cNvPr id="28694" name="Text Box 22"/>
            <p:cNvSpPr txBox="1">
              <a:spLocks noChangeArrowheads="1"/>
            </p:cNvSpPr>
            <p:nvPr/>
          </p:nvSpPr>
          <p:spPr bwMode="auto">
            <a:xfrm>
              <a:off x="1975" y="1362"/>
              <a:ext cx="1326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George’s willingness to pay</a:t>
              </a:r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>
              <a:off x="1348" y="1459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696" name="Group 24"/>
          <p:cNvGrpSpPr>
            <a:grpSpLocks/>
          </p:cNvGrpSpPr>
          <p:nvPr/>
        </p:nvGrpSpPr>
        <p:grpSpPr bwMode="auto">
          <a:xfrm>
            <a:off x="5045075" y="4291013"/>
            <a:ext cx="3100388" cy="274637"/>
            <a:chOff x="1348" y="1362"/>
            <a:chExt cx="1953" cy="173"/>
          </a:xfrm>
        </p:grpSpPr>
        <p:sp>
          <p:nvSpPr>
            <p:cNvPr id="28697" name="Text Box 25"/>
            <p:cNvSpPr txBox="1">
              <a:spLocks noChangeArrowheads="1"/>
            </p:cNvSpPr>
            <p:nvPr/>
          </p:nvSpPr>
          <p:spPr bwMode="auto">
            <a:xfrm>
              <a:off x="1975" y="1362"/>
              <a:ext cx="1326" cy="173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Ringo’s willingness to pay</a:t>
              </a:r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>
              <a:off x="1348" y="1459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699" name="Group 27"/>
          <p:cNvGrpSpPr>
            <a:grpSpLocks/>
          </p:cNvGrpSpPr>
          <p:nvPr/>
        </p:nvGrpSpPr>
        <p:grpSpPr bwMode="auto">
          <a:xfrm>
            <a:off x="1257300" y="1292225"/>
            <a:ext cx="5738813" cy="4683125"/>
            <a:chOff x="792" y="814"/>
            <a:chExt cx="3615" cy="2950"/>
          </a:xfrm>
        </p:grpSpPr>
        <p:sp>
          <p:nvSpPr>
            <p:cNvPr id="28700" name="Line 28"/>
            <p:cNvSpPr>
              <a:spLocks noChangeShapeType="1"/>
            </p:cNvSpPr>
            <p:nvPr/>
          </p:nvSpPr>
          <p:spPr bwMode="auto">
            <a:xfrm>
              <a:off x="792" y="814"/>
              <a:ext cx="0" cy="66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1" name="Line 29"/>
            <p:cNvSpPr>
              <a:spLocks noChangeShapeType="1"/>
            </p:cNvSpPr>
            <p:nvPr/>
          </p:nvSpPr>
          <p:spPr bwMode="auto">
            <a:xfrm>
              <a:off x="793" y="1459"/>
              <a:ext cx="51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2" name="Line 30"/>
            <p:cNvSpPr>
              <a:spLocks noChangeShapeType="1"/>
            </p:cNvSpPr>
            <p:nvPr/>
          </p:nvSpPr>
          <p:spPr bwMode="auto">
            <a:xfrm>
              <a:off x="2526" y="2266"/>
              <a:ext cx="0" cy="527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3" name="Line 31"/>
            <p:cNvSpPr>
              <a:spLocks noChangeShapeType="1"/>
            </p:cNvSpPr>
            <p:nvPr/>
          </p:nvSpPr>
          <p:spPr bwMode="auto">
            <a:xfrm>
              <a:off x="1283" y="1955"/>
              <a:ext cx="631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4" name="Line 32"/>
            <p:cNvSpPr>
              <a:spLocks noChangeShapeType="1"/>
            </p:cNvSpPr>
            <p:nvPr/>
          </p:nvSpPr>
          <p:spPr bwMode="auto">
            <a:xfrm>
              <a:off x="1906" y="1942"/>
              <a:ext cx="0" cy="357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>
              <a:off x="1907" y="2282"/>
              <a:ext cx="637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>
              <a:off x="3140" y="2778"/>
              <a:ext cx="0" cy="986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1297" y="1443"/>
              <a:ext cx="1" cy="521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8" name="Line 36"/>
            <p:cNvSpPr>
              <a:spLocks noChangeShapeType="1"/>
            </p:cNvSpPr>
            <p:nvPr/>
          </p:nvSpPr>
          <p:spPr bwMode="auto">
            <a:xfrm>
              <a:off x="2515" y="2786"/>
              <a:ext cx="637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9" name="Text Box 37"/>
            <p:cNvSpPr txBox="1">
              <a:spLocks noChangeArrowheads="1"/>
            </p:cNvSpPr>
            <p:nvPr/>
          </p:nvSpPr>
          <p:spPr bwMode="auto">
            <a:xfrm>
              <a:off x="3363" y="3148"/>
              <a:ext cx="104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600"/>
                <a:t>Demand</a:t>
              </a:r>
            </a:p>
          </p:txBody>
        </p:sp>
      </p:grpSp>
      <p:sp>
        <p:nvSpPr>
          <p:cNvPr id="28711" name="Rectangle 39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7-1: The Demand Curve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7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99A99575-8A7F-447B-8B37-6786B4C45103}" type="slidenum">
              <a:rPr lang="en-US"/>
              <a:pPr/>
              <a:t>11</a:t>
            </a:fld>
            <a:endParaRPr lang="en-US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346700" y="1338263"/>
            <a:ext cx="3617913" cy="4535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862013" y="1304925"/>
            <a:ext cx="3617912" cy="4535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838200" y="982663"/>
            <a:ext cx="364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(a) Price = $80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127625" y="990600"/>
            <a:ext cx="401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(b) Price = $70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-198438" y="1212850"/>
            <a:ext cx="103187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 of Album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3562350" y="5899150"/>
            <a:ext cx="954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 of Albums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36538" y="209073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$100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239713" y="277653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$80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241300" y="321468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$70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242888" y="393223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$50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350838" y="5870575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0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1258888" y="5870575"/>
            <a:ext cx="2714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1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1741488" y="5870575"/>
            <a:ext cx="3063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2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2203450" y="5870575"/>
            <a:ext cx="363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3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940050" y="5870575"/>
            <a:ext cx="215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4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869950" y="2246313"/>
            <a:ext cx="493713" cy="7302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739" name="Group 19"/>
          <p:cNvGrpSpPr>
            <a:grpSpLocks/>
          </p:cNvGrpSpPr>
          <p:nvPr/>
        </p:nvGrpSpPr>
        <p:grpSpPr bwMode="auto">
          <a:xfrm>
            <a:off x="1104900" y="2279650"/>
            <a:ext cx="3243263" cy="457200"/>
            <a:chOff x="696" y="1436"/>
            <a:chExt cx="2043" cy="288"/>
          </a:xfrm>
        </p:grpSpPr>
        <p:sp>
          <p:nvSpPr>
            <p:cNvPr id="30740" name="Text Box 20"/>
            <p:cNvSpPr txBox="1">
              <a:spLocks noChangeArrowheads="1"/>
            </p:cNvSpPr>
            <p:nvPr/>
          </p:nvSpPr>
          <p:spPr bwMode="auto">
            <a:xfrm>
              <a:off x="1309" y="1436"/>
              <a:ext cx="1430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John’s consumer surplus ($20)</a:t>
              </a:r>
            </a:p>
          </p:txBody>
        </p:sp>
        <p:sp>
          <p:nvSpPr>
            <p:cNvPr id="30741" name="Line 21"/>
            <p:cNvSpPr>
              <a:spLocks noChangeShapeType="1"/>
            </p:cNvSpPr>
            <p:nvPr/>
          </p:nvSpPr>
          <p:spPr bwMode="auto">
            <a:xfrm>
              <a:off x="696" y="1533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42" name="Group 22"/>
          <p:cNvGrpSpPr>
            <a:grpSpLocks/>
          </p:cNvGrpSpPr>
          <p:nvPr/>
        </p:nvGrpSpPr>
        <p:grpSpPr bwMode="auto">
          <a:xfrm>
            <a:off x="857250" y="1304925"/>
            <a:ext cx="3540125" cy="4540250"/>
            <a:chOff x="533" y="822"/>
            <a:chExt cx="2230" cy="2860"/>
          </a:xfrm>
        </p:grpSpPr>
        <p:grpSp>
          <p:nvGrpSpPr>
            <p:cNvPr id="30743" name="Group 23"/>
            <p:cNvGrpSpPr>
              <a:grpSpLocks/>
            </p:cNvGrpSpPr>
            <p:nvPr/>
          </p:nvGrpSpPr>
          <p:grpSpPr bwMode="auto">
            <a:xfrm>
              <a:off x="533" y="822"/>
              <a:ext cx="1370" cy="2860"/>
              <a:chOff x="533" y="822"/>
              <a:chExt cx="1370" cy="2860"/>
            </a:xfrm>
          </p:grpSpPr>
          <p:sp>
            <p:nvSpPr>
              <p:cNvPr id="30744" name="Line 24"/>
              <p:cNvSpPr>
                <a:spLocks noChangeShapeType="1"/>
              </p:cNvSpPr>
              <p:nvPr/>
            </p:nvSpPr>
            <p:spPr bwMode="auto">
              <a:xfrm>
                <a:off x="546" y="822"/>
                <a:ext cx="0" cy="578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45" name="Line 25"/>
              <p:cNvSpPr>
                <a:spLocks noChangeShapeType="1"/>
              </p:cNvSpPr>
              <p:nvPr/>
            </p:nvSpPr>
            <p:spPr bwMode="auto">
              <a:xfrm>
                <a:off x="533" y="1401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46" name="Line 26"/>
              <p:cNvSpPr>
                <a:spLocks noChangeShapeType="1"/>
              </p:cNvSpPr>
              <p:nvPr/>
            </p:nvSpPr>
            <p:spPr bwMode="auto">
              <a:xfrm>
                <a:off x="1201" y="1861"/>
                <a:ext cx="0" cy="29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47" name="Line 27"/>
              <p:cNvSpPr>
                <a:spLocks noChangeShapeType="1"/>
              </p:cNvSpPr>
              <p:nvPr/>
            </p:nvSpPr>
            <p:spPr bwMode="auto">
              <a:xfrm flipH="1">
                <a:off x="1902" y="2561"/>
                <a:ext cx="1" cy="1121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48" name="Line 28"/>
              <p:cNvSpPr>
                <a:spLocks noChangeShapeType="1"/>
              </p:cNvSpPr>
              <p:nvPr/>
            </p:nvSpPr>
            <p:spPr bwMode="auto">
              <a:xfrm>
                <a:off x="873" y="1406"/>
                <a:ext cx="1" cy="469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49" name="Line 29"/>
              <p:cNvSpPr>
                <a:spLocks noChangeShapeType="1"/>
              </p:cNvSpPr>
              <p:nvPr/>
            </p:nvSpPr>
            <p:spPr bwMode="auto">
              <a:xfrm>
                <a:off x="859" y="1859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50" name="Line 30"/>
              <p:cNvSpPr>
                <a:spLocks noChangeShapeType="1"/>
              </p:cNvSpPr>
              <p:nvPr/>
            </p:nvSpPr>
            <p:spPr bwMode="auto">
              <a:xfrm>
                <a:off x="1193" y="2141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51" name="Line 31"/>
              <p:cNvSpPr>
                <a:spLocks noChangeShapeType="1"/>
              </p:cNvSpPr>
              <p:nvPr/>
            </p:nvSpPr>
            <p:spPr bwMode="auto">
              <a:xfrm>
                <a:off x="1537" y="2125"/>
                <a:ext cx="1" cy="469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52" name="Line 32"/>
              <p:cNvSpPr>
                <a:spLocks noChangeShapeType="1"/>
              </p:cNvSpPr>
              <p:nvPr/>
            </p:nvSpPr>
            <p:spPr bwMode="auto">
              <a:xfrm>
                <a:off x="1548" y="2578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0753" name="Text Box 33"/>
            <p:cNvSpPr txBox="1">
              <a:spLocks noChangeArrowheads="1"/>
            </p:cNvSpPr>
            <p:nvPr/>
          </p:nvSpPr>
          <p:spPr bwMode="auto">
            <a:xfrm>
              <a:off x="2007" y="2963"/>
              <a:ext cx="756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Demand</a:t>
              </a:r>
              <a:endParaRPr lang="en-GB" sz="1400"/>
            </a:p>
          </p:txBody>
        </p:sp>
      </p:grpSp>
      <p:sp>
        <p:nvSpPr>
          <p:cNvPr id="30754" name="Text Box 34"/>
          <p:cNvSpPr txBox="1">
            <a:spLocks noChangeArrowheads="1"/>
          </p:cNvSpPr>
          <p:nvPr/>
        </p:nvSpPr>
        <p:spPr bwMode="auto">
          <a:xfrm>
            <a:off x="4281488" y="1273175"/>
            <a:ext cx="1031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 of Album</a:t>
            </a:r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4716463" y="21510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$100</a:t>
            </a:r>
          </a:p>
        </p:txBody>
      </p:sp>
      <p:sp>
        <p:nvSpPr>
          <p:cNvPr id="30756" name="Text Box 36"/>
          <p:cNvSpPr txBox="1">
            <a:spLocks noChangeArrowheads="1"/>
          </p:cNvSpPr>
          <p:nvPr/>
        </p:nvSpPr>
        <p:spPr bwMode="auto">
          <a:xfrm>
            <a:off x="4719638" y="28368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$80</a:t>
            </a:r>
          </a:p>
        </p:txBody>
      </p:sp>
      <p:sp>
        <p:nvSpPr>
          <p:cNvPr id="30757" name="Text Box 37"/>
          <p:cNvSpPr txBox="1">
            <a:spLocks noChangeArrowheads="1"/>
          </p:cNvSpPr>
          <p:nvPr/>
        </p:nvSpPr>
        <p:spPr bwMode="auto">
          <a:xfrm>
            <a:off x="4721225" y="32750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$70</a:t>
            </a:r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4722813" y="39925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$50</a:t>
            </a:r>
          </a:p>
        </p:txBody>
      </p:sp>
      <p:sp>
        <p:nvSpPr>
          <p:cNvPr id="30759" name="Text Box 39"/>
          <p:cNvSpPr txBox="1">
            <a:spLocks noChangeArrowheads="1"/>
          </p:cNvSpPr>
          <p:nvPr/>
        </p:nvSpPr>
        <p:spPr bwMode="auto">
          <a:xfrm>
            <a:off x="4830763" y="5930900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0</a:t>
            </a:r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5738813" y="5930900"/>
            <a:ext cx="2714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1</a:t>
            </a:r>
          </a:p>
        </p:txBody>
      </p:sp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6221413" y="5930900"/>
            <a:ext cx="3063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2</a:t>
            </a:r>
          </a:p>
        </p:txBody>
      </p:sp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6683375" y="5930900"/>
            <a:ext cx="363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3</a:t>
            </a: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7419975" y="5930900"/>
            <a:ext cx="215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4</a:t>
            </a:r>
          </a:p>
        </p:txBody>
      </p:sp>
      <p:sp>
        <p:nvSpPr>
          <p:cNvPr id="30764" name="Text Box 44"/>
          <p:cNvSpPr txBox="1">
            <a:spLocks noChangeArrowheads="1"/>
          </p:cNvSpPr>
          <p:nvPr/>
        </p:nvSpPr>
        <p:spPr bwMode="auto">
          <a:xfrm>
            <a:off x="7994650" y="5943600"/>
            <a:ext cx="954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 of Albums</a:t>
            </a:r>
          </a:p>
        </p:txBody>
      </p:sp>
      <p:sp>
        <p:nvSpPr>
          <p:cNvPr id="30765" name="Rectangle 45"/>
          <p:cNvSpPr>
            <a:spLocks noChangeArrowheads="1"/>
          </p:cNvSpPr>
          <p:nvPr/>
        </p:nvSpPr>
        <p:spPr bwMode="auto">
          <a:xfrm>
            <a:off x="5334000" y="2232025"/>
            <a:ext cx="533400" cy="118903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9" name="Rectangle 59"/>
          <p:cNvSpPr>
            <a:spLocks noChangeArrowheads="1"/>
          </p:cNvSpPr>
          <p:nvPr/>
        </p:nvSpPr>
        <p:spPr bwMode="auto">
          <a:xfrm>
            <a:off x="5859463" y="2963863"/>
            <a:ext cx="528637" cy="439737"/>
          </a:xfrm>
          <a:prstGeom prst="rect">
            <a:avLst/>
          </a:prstGeom>
          <a:solidFill>
            <a:srgbClr val="2B7299"/>
          </a:solidFill>
          <a:ln w="12700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780" name="Group 60"/>
          <p:cNvGrpSpPr>
            <a:grpSpLocks/>
          </p:cNvGrpSpPr>
          <p:nvPr/>
        </p:nvGrpSpPr>
        <p:grpSpPr bwMode="auto">
          <a:xfrm>
            <a:off x="5524500" y="2441575"/>
            <a:ext cx="3243263" cy="457200"/>
            <a:chOff x="696" y="1436"/>
            <a:chExt cx="2043" cy="288"/>
          </a:xfrm>
        </p:grpSpPr>
        <p:sp>
          <p:nvSpPr>
            <p:cNvPr id="30781" name="Text Box 61"/>
            <p:cNvSpPr txBox="1">
              <a:spLocks noChangeArrowheads="1"/>
            </p:cNvSpPr>
            <p:nvPr/>
          </p:nvSpPr>
          <p:spPr bwMode="auto">
            <a:xfrm>
              <a:off x="1309" y="1436"/>
              <a:ext cx="1430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John’s consumer surplus ($30)</a:t>
              </a:r>
            </a:p>
          </p:txBody>
        </p:sp>
        <p:sp>
          <p:nvSpPr>
            <p:cNvPr id="30782" name="Line 62"/>
            <p:cNvSpPr>
              <a:spLocks noChangeShapeType="1"/>
            </p:cNvSpPr>
            <p:nvPr/>
          </p:nvSpPr>
          <p:spPr bwMode="auto">
            <a:xfrm>
              <a:off x="696" y="1533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83" name="Group 63"/>
          <p:cNvGrpSpPr>
            <a:grpSpLocks/>
          </p:cNvGrpSpPr>
          <p:nvPr/>
        </p:nvGrpSpPr>
        <p:grpSpPr bwMode="auto">
          <a:xfrm>
            <a:off x="6019800" y="2887663"/>
            <a:ext cx="2901950" cy="457200"/>
            <a:chOff x="3768" y="1880"/>
            <a:chExt cx="1828" cy="288"/>
          </a:xfrm>
        </p:grpSpPr>
        <p:sp>
          <p:nvSpPr>
            <p:cNvPr id="30784" name="Text Box 64"/>
            <p:cNvSpPr txBox="1">
              <a:spLocks noChangeArrowheads="1"/>
            </p:cNvSpPr>
            <p:nvPr/>
          </p:nvSpPr>
          <p:spPr bwMode="auto">
            <a:xfrm>
              <a:off x="4166" y="1880"/>
              <a:ext cx="1430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Paul’s consumer surplus ($10)</a:t>
              </a:r>
            </a:p>
          </p:txBody>
        </p:sp>
        <p:sp>
          <p:nvSpPr>
            <p:cNvPr id="30785" name="Line 65"/>
            <p:cNvSpPr>
              <a:spLocks noChangeShapeType="1"/>
            </p:cNvSpPr>
            <p:nvPr/>
          </p:nvSpPr>
          <p:spPr bwMode="auto">
            <a:xfrm>
              <a:off x="3768" y="1969"/>
              <a:ext cx="415" cy="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86" name="Group 66"/>
          <p:cNvGrpSpPr>
            <a:grpSpLocks/>
          </p:cNvGrpSpPr>
          <p:nvPr/>
        </p:nvGrpSpPr>
        <p:grpSpPr bwMode="auto">
          <a:xfrm>
            <a:off x="5549900" y="3302000"/>
            <a:ext cx="1406525" cy="1530350"/>
            <a:chOff x="3496" y="2037"/>
            <a:chExt cx="886" cy="964"/>
          </a:xfrm>
        </p:grpSpPr>
        <p:sp>
          <p:nvSpPr>
            <p:cNvPr id="30787" name="Text Box 67"/>
            <p:cNvSpPr txBox="1">
              <a:spLocks noChangeArrowheads="1"/>
            </p:cNvSpPr>
            <p:nvPr/>
          </p:nvSpPr>
          <p:spPr bwMode="auto">
            <a:xfrm>
              <a:off x="3560" y="2598"/>
              <a:ext cx="822" cy="403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Total consumer surplus ($40)</a:t>
              </a:r>
            </a:p>
          </p:txBody>
        </p:sp>
        <p:sp>
          <p:nvSpPr>
            <p:cNvPr id="30788" name="Line 68"/>
            <p:cNvSpPr>
              <a:spLocks noChangeShapeType="1"/>
            </p:cNvSpPr>
            <p:nvPr/>
          </p:nvSpPr>
          <p:spPr bwMode="auto">
            <a:xfrm>
              <a:off x="3496" y="2037"/>
              <a:ext cx="334" cy="5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9" name="Line 69"/>
            <p:cNvSpPr>
              <a:spLocks noChangeShapeType="1"/>
            </p:cNvSpPr>
            <p:nvPr/>
          </p:nvSpPr>
          <p:spPr bwMode="auto">
            <a:xfrm flipH="1">
              <a:off x="3837" y="2066"/>
              <a:ext cx="44" cy="5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90" name="Line 70"/>
          <p:cNvSpPr>
            <a:spLocks noChangeShapeType="1"/>
          </p:cNvSpPr>
          <p:nvPr/>
        </p:nvSpPr>
        <p:spPr bwMode="auto">
          <a:xfrm>
            <a:off x="5341938" y="3421063"/>
            <a:ext cx="105886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2" name="Rectangle 7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7-2: Measuring Consumer Surplus with the Demand Curve</a:t>
            </a:r>
          </a:p>
        </p:txBody>
      </p:sp>
      <p:grpSp>
        <p:nvGrpSpPr>
          <p:cNvPr id="30766" name="Group 46"/>
          <p:cNvGrpSpPr>
            <a:grpSpLocks/>
          </p:cNvGrpSpPr>
          <p:nvPr/>
        </p:nvGrpSpPr>
        <p:grpSpPr bwMode="auto">
          <a:xfrm>
            <a:off x="5337175" y="1325563"/>
            <a:ext cx="3252788" cy="4540250"/>
            <a:chOff x="3362" y="806"/>
            <a:chExt cx="2049" cy="2860"/>
          </a:xfrm>
        </p:grpSpPr>
        <p:grpSp>
          <p:nvGrpSpPr>
            <p:cNvPr id="30767" name="Group 47"/>
            <p:cNvGrpSpPr>
              <a:grpSpLocks/>
            </p:cNvGrpSpPr>
            <p:nvPr/>
          </p:nvGrpSpPr>
          <p:grpSpPr bwMode="auto">
            <a:xfrm>
              <a:off x="3362" y="806"/>
              <a:ext cx="1370" cy="2860"/>
              <a:chOff x="533" y="822"/>
              <a:chExt cx="1370" cy="2860"/>
            </a:xfrm>
          </p:grpSpPr>
          <p:sp>
            <p:nvSpPr>
              <p:cNvPr id="30768" name="Line 48"/>
              <p:cNvSpPr>
                <a:spLocks noChangeShapeType="1"/>
              </p:cNvSpPr>
              <p:nvPr/>
            </p:nvSpPr>
            <p:spPr bwMode="auto">
              <a:xfrm>
                <a:off x="546" y="822"/>
                <a:ext cx="0" cy="578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69" name="Line 49"/>
              <p:cNvSpPr>
                <a:spLocks noChangeShapeType="1"/>
              </p:cNvSpPr>
              <p:nvPr/>
            </p:nvSpPr>
            <p:spPr bwMode="auto">
              <a:xfrm>
                <a:off x="533" y="1401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0" name="Line 50"/>
              <p:cNvSpPr>
                <a:spLocks noChangeShapeType="1"/>
              </p:cNvSpPr>
              <p:nvPr/>
            </p:nvSpPr>
            <p:spPr bwMode="auto">
              <a:xfrm>
                <a:off x="1201" y="1861"/>
                <a:ext cx="0" cy="29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1" name="Line 51"/>
              <p:cNvSpPr>
                <a:spLocks noChangeShapeType="1"/>
              </p:cNvSpPr>
              <p:nvPr/>
            </p:nvSpPr>
            <p:spPr bwMode="auto">
              <a:xfrm flipH="1">
                <a:off x="1902" y="2561"/>
                <a:ext cx="1" cy="1121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2" name="Line 52"/>
              <p:cNvSpPr>
                <a:spLocks noChangeShapeType="1"/>
              </p:cNvSpPr>
              <p:nvPr/>
            </p:nvSpPr>
            <p:spPr bwMode="auto">
              <a:xfrm>
                <a:off x="873" y="1406"/>
                <a:ext cx="1" cy="469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3" name="Line 53"/>
              <p:cNvSpPr>
                <a:spLocks noChangeShapeType="1"/>
              </p:cNvSpPr>
              <p:nvPr/>
            </p:nvSpPr>
            <p:spPr bwMode="auto">
              <a:xfrm>
                <a:off x="859" y="1859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4" name="Line 54"/>
              <p:cNvSpPr>
                <a:spLocks noChangeShapeType="1"/>
              </p:cNvSpPr>
              <p:nvPr/>
            </p:nvSpPr>
            <p:spPr bwMode="auto">
              <a:xfrm>
                <a:off x="1193" y="2141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5" name="Line 55"/>
              <p:cNvSpPr>
                <a:spLocks noChangeShapeType="1"/>
              </p:cNvSpPr>
              <p:nvPr/>
            </p:nvSpPr>
            <p:spPr bwMode="auto">
              <a:xfrm>
                <a:off x="1537" y="2125"/>
                <a:ext cx="1" cy="469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6" name="Line 56"/>
              <p:cNvSpPr>
                <a:spLocks noChangeShapeType="1"/>
              </p:cNvSpPr>
              <p:nvPr/>
            </p:nvSpPr>
            <p:spPr bwMode="auto">
              <a:xfrm>
                <a:off x="1548" y="2578"/>
                <a:ext cx="355" cy="0"/>
              </a:xfrm>
              <a:prstGeom prst="line">
                <a:avLst/>
              </a:prstGeom>
              <a:noFill/>
              <a:ln w="5715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0777" name="Rectangle 57"/>
            <p:cNvSpPr>
              <a:spLocks noChangeArrowheads="1"/>
            </p:cNvSpPr>
            <p:nvPr/>
          </p:nvSpPr>
          <p:spPr bwMode="auto">
            <a:xfrm>
              <a:off x="4872" y="3203"/>
              <a:ext cx="53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/>
                <a:t>Demand</a:t>
              </a:r>
              <a:endParaRPr lang="en-GB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8" grpId="0" animBg="1"/>
      <p:bldP spid="30765" grpId="0" animBg="1"/>
      <p:bldP spid="30779" grpId="0" animBg="1"/>
      <p:bldP spid="307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5967BB18-9A51-4709-89D1-774F1510E52F}" type="slidenum">
              <a:rPr lang="en-US"/>
              <a:pPr/>
              <a:t>12</a:t>
            </a:fld>
            <a:endParaRPr lang="en-US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the Demand Curve to Measure Consumer Surplus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Daerah di bawah kurva permintaan dan di atas harga mengukur surplus konsumen di pasar.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bldLvl="5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11920290-4E96-4D12-89FB-340EBE1393E1}" type="slidenum">
              <a:rPr lang="en-US"/>
              <a:pPr/>
              <a:t>13</a:t>
            </a:fld>
            <a:endParaRPr lang="en-US"/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5346700" y="1258888"/>
            <a:ext cx="3617913" cy="4535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2771" name="AutoShape 3"/>
          <p:cNvSpPr>
            <a:spLocks noChangeArrowheads="1"/>
          </p:cNvSpPr>
          <p:nvPr/>
        </p:nvSpPr>
        <p:spPr bwMode="auto">
          <a:xfrm>
            <a:off x="6611938" y="3940175"/>
            <a:ext cx="579437" cy="893763"/>
          </a:xfrm>
          <a:prstGeom prst="rtTriangle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334000" y="3925888"/>
            <a:ext cx="1284288" cy="906462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873125" y="1292225"/>
            <a:ext cx="3617913" cy="4535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838200" y="982663"/>
            <a:ext cx="364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(a) Consumer Surplus at a Price of </a:t>
            </a:r>
            <a:r>
              <a:rPr lang="en-GB" sz="1400" b="1" i="1"/>
              <a:t>P</a:t>
            </a:r>
            <a:r>
              <a:rPr lang="en-GB" sz="1400" b="1" baseline="-25000"/>
              <a:t>1</a:t>
            </a:r>
            <a:endParaRPr lang="en-GB" sz="1400" b="1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127625" y="971550"/>
            <a:ext cx="401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(b) Consumer Surplus at a Price of </a:t>
            </a:r>
            <a:r>
              <a:rPr lang="en-GB" sz="1400" b="1" i="1"/>
              <a:t>P</a:t>
            </a:r>
            <a:r>
              <a:rPr lang="en-GB" sz="1400" b="1" baseline="-25000"/>
              <a:t>2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-198438" y="1212850"/>
            <a:ext cx="1031876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562350" y="5899150"/>
            <a:ext cx="954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4281488" y="1204913"/>
            <a:ext cx="10318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875213" y="5807075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600"/>
              <a:t>0</a:t>
            </a: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7994650" y="5875338"/>
            <a:ext cx="954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</a:t>
            </a:r>
          </a:p>
        </p:txBody>
      </p:sp>
      <p:grpSp>
        <p:nvGrpSpPr>
          <p:cNvPr id="32782" name="Group 14"/>
          <p:cNvGrpSpPr>
            <a:grpSpLocks/>
          </p:cNvGrpSpPr>
          <p:nvPr/>
        </p:nvGrpSpPr>
        <p:grpSpPr bwMode="auto">
          <a:xfrm>
            <a:off x="6426200" y="2938463"/>
            <a:ext cx="2270125" cy="1611312"/>
            <a:chOff x="4048" y="1851"/>
            <a:chExt cx="1430" cy="1015"/>
          </a:xfrm>
        </p:grpSpPr>
        <p:sp>
          <p:nvSpPr>
            <p:cNvPr id="32783" name="Text Box 15"/>
            <p:cNvSpPr txBox="1">
              <a:spLocks noChangeArrowheads="1"/>
            </p:cNvSpPr>
            <p:nvPr/>
          </p:nvSpPr>
          <p:spPr bwMode="auto">
            <a:xfrm>
              <a:off x="4048" y="1851"/>
              <a:ext cx="1430" cy="250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000"/>
                <a:t>Consumer surplus for new consumers</a:t>
              </a:r>
            </a:p>
          </p:txBody>
        </p:sp>
        <p:sp>
          <p:nvSpPr>
            <p:cNvPr id="32784" name="Line 16"/>
            <p:cNvSpPr>
              <a:spLocks noChangeShapeType="1"/>
            </p:cNvSpPr>
            <p:nvPr/>
          </p:nvSpPr>
          <p:spPr bwMode="auto">
            <a:xfrm flipH="1">
              <a:off x="4281" y="2111"/>
              <a:ext cx="340" cy="7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785" name="Group 17"/>
          <p:cNvGrpSpPr>
            <a:grpSpLocks/>
          </p:cNvGrpSpPr>
          <p:nvPr/>
        </p:nvGrpSpPr>
        <p:grpSpPr bwMode="auto">
          <a:xfrm>
            <a:off x="209550" y="1665288"/>
            <a:ext cx="4011613" cy="4527550"/>
            <a:chOff x="125" y="1049"/>
            <a:chExt cx="2527" cy="2852"/>
          </a:xfrm>
        </p:grpSpPr>
        <p:sp>
          <p:nvSpPr>
            <p:cNvPr id="32786" name="Text Box 18"/>
            <p:cNvSpPr txBox="1">
              <a:spLocks noChangeArrowheads="1"/>
            </p:cNvSpPr>
            <p:nvPr/>
          </p:nvSpPr>
          <p:spPr bwMode="auto">
            <a:xfrm>
              <a:off x="125" y="2372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P</a:t>
              </a:r>
              <a:r>
                <a:rPr lang="en-GB" sz="1600" baseline="-25000"/>
                <a:t>1</a:t>
              </a:r>
              <a:endParaRPr lang="en-GB" sz="1600" i="1"/>
            </a:p>
          </p:txBody>
        </p:sp>
        <p:sp>
          <p:nvSpPr>
            <p:cNvPr id="32787" name="Text Box 19"/>
            <p:cNvSpPr txBox="1">
              <a:spLocks noChangeArrowheads="1"/>
            </p:cNvSpPr>
            <p:nvPr/>
          </p:nvSpPr>
          <p:spPr bwMode="auto">
            <a:xfrm>
              <a:off x="228" y="3670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/>
                <a:t>0</a:t>
              </a:r>
            </a:p>
          </p:txBody>
        </p:sp>
        <p:sp>
          <p:nvSpPr>
            <p:cNvPr id="32788" name="Line 20"/>
            <p:cNvSpPr>
              <a:spLocks noChangeShapeType="1"/>
            </p:cNvSpPr>
            <p:nvPr/>
          </p:nvSpPr>
          <p:spPr bwMode="auto">
            <a:xfrm>
              <a:off x="534" y="1252"/>
              <a:ext cx="1587" cy="241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9" name="AutoShape 21"/>
            <p:cNvSpPr>
              <a:spLocks noChangeArrowheads="1"/>
            </p:cNvSpPr>
            <p:nvPr/>
          </p:nvSpPr>
          <p:spPr bwMode="auto">
            <a:xfrm>
              <a:off x="550" y="1308"/>
              <a:ext cx="786" cy="1185"/>
            </a:xfrm>
            <a:prstGeom prst="rtTriangle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0" name="Line 22"/>
            <p:cNvSpPr>
              <a:spLocks noChangeShapeType="1"/>
            </p:cNvSpPr>
            <p:nvPr/>
          </p:nvSpPr>
          <p:spPr bwMode="auto">
            <a:xfrm>
              <a:off x="556" y="2489"/>
              <a:ext cx="7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1" name="Line 23"/>
            <p:cNvSpPr>
              <a:spLocks noChangeShapeType="1"/>
            </p:cNvSpPr>
            <p:nvPr/>
          </p:nvSpPr>
          <p:spPr bwMode="auto">
            <a:xfrm>
              <a:off x="1333" y="2496"/>
              <a:ext cx="0" cy="1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2" name="Text Box 24"/>
            <p:cNvSpPr txBox="1">
              <a:spLocks noChangeArrowheads="1"/>
            </p:cNvSpPr>
            <p:nvPr/>
          </p:nvSpPr>
          <p:spPr bwMode="auto">
            <a:xfrm>
              <a:off x="1138" y="3689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 i="1"/>
                <a:t>Q</a:t>
              </a:r>
              <a:r>
                <a:rPr lang="en-GB" sz="1600" baseline="-25000"/>
                <a:t>1</a:t>
              </a:r>
              <a:endParaRPr lang="en-GB" sz="1600" i="1"/>
            </a:p>
          </p:txBody>
        </p:sp>
        <p:sp>
          <p:nvSpPr>
            <p:cNvPr id="32793" name="Oval 25"/>
            <p:cNvSpPr>
              <a:spLocks noChangeAspect="1" noChangeArrowheads="1"/>
            </p:cNvSpPr>
            <p:nvPr/>
          </p:nvSpPr>
          <p:spPr bwMode="auto">
            <a:xfrm>
              <a:off x="512" y="2455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4" name="Oval 26"/>
            <p:cNvSpPr>
              <a:spLocks noChangeAspect="1" noChangeArrowheads="1"/>
            </p:cNvSpPr>
            <p:nvPr/>
          </p:nvSpPr>
          <p:spPr bwMode="auto">
            <a:xfrm>
              <a:off x="1305" y="2455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5" name="Oval 27"/>
            <p:cNvSpPr>
              <a:spLocks noChangeAspect="1" noChangeArrowheads="1"/>
            </p:cNvSpPr>
            <p:nvPr/>
          </p:nvSpPr>
          <p:spPr bwMode="auto">
            <a:xfrm>
              <a:off x="520" y="1225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6" name="Oval 28"/>
            <p:cNvSpPr>
              <a:spLocks noChangeAspect="1" noChangeArrowheads="1"/>
            </p:cNvSpPr>
            <p:nvPr/>
          </p:nvSpPr>
          <p:spPr bwMode="auto">
            <a:xfrm>
              <a:off x="2090" y="3632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7" name="Text Box 29"/>
            <p:cNvSpPr txBox="1">
              <a:spLocks noChangeArrowheads="1"/>
            </p:cNvSpPr>
            <p:nvPr/>
          </p:nvSpPr>
          <p:spPr bwMode="auto">
            <a:xfrm>
              <a:off x="559" y="2493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B</a:t>
              </a:r>
            </a:p>
          </p:txBody>
        </p:sp>
        <p:sp>
          <p:nvSpPr>
            <p:cNvPr id="32798" name="Text Box 30"/>
            <p:cNvSpPr txBox="1">
              <a:spLocks noChangeArrowheads="1"/>
            </p:cNvSpPr>
            <p:nvPr/>
          </p:nvSpPr>
          <p:spPr bwMode="auto">
            <a:xfrm>
              <a:off x="606" y="104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A</a:t>
              </a:r>
            </a:p>
          </p:txBody>
        </p:sp>
        <p:sp>
          <p:nvSpPr>
            <p:cNvPr id="32799" name="Text Box 31"/>
            <p:cNvSpPr txBox="1">
              <a:spLocks noChangeArrowheads="1"/>
            </p:cNvSpPr>
            <p:nvPr/>
          </p:nvSpPr>
          <p:spPr bwMode="auto">
            <a:xfrm>
              <a:off x="1143" y="248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C</a:t>
              </a:r>
            </a:p>
          </p:txBody>
        </p:sp>
        <p:sp>
          <p:nvSpPr>
            <p:cNvPr id="32800" name="Text Box 32"/>
            <p:cNvSpPr txBox="1">
              <a:spLocks noChangeArrowheads="1"/>
            </p:cNvSpPr>
            <p:nvPr/>
          </p:nvSpPr>
          <p:spPr bwMode="auto">
            <a:xfrm>
              <a:off x="1881" y="2881"/>
              <a:ext cx="77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400"/>
                <a:t>Demand</a:t>
              </a:r>
            </a:p>
          </p:txBody>
        </p:sp>
      </p:grpSp>
      <p:grpSp>
        <p:nvGrpSpPr>
          <p:cNvPr id="32801" name="Group 33"/>
          <p:cNvGrpSpPr>
            <a:grpSpLocks/>
          </p:cNvGrpSpPr>
          <p:nvPr/>
        </p:nvGrpSpPr>
        <p:grpSpPr bwMode="auto">
          <a:xfrm>
            <a:off x="5435600" y="4398963"/>
            <a:ext cx="1165225" cy="1397000"/>
            <a:chOff x="3424" y="2771"/>
            <a:chExt cx="734" cy="880"/>
          </a:xfrm>
        </p:grpSpPr>
        <p:sp>
          <p:nvSpPr>
            <p:cNvPr id="32802" name="Text Box 34"/>
            <p:cNvSpPr txBox="1">
              <a:spLocks noChangeArrowheads="1"/>
            </p:cNvSpPr>
            <p:nvPr/>
          </p:nvSpPr>
          <p:spPr bwMode="auto">
            <a:xfrm>
              <a:off x="3424" y="3209"/>
              <a:ext cx="734" cy="442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000"/>
                <a:t>Additional consumer surplus to initial consumers</a:t>
              </a:r>
            </a:p>
          </p:txBody>
        </p:sp>
        <p:sp>
          <p:nvSpPr>
            <p:cNvPr id="32803" name="Line 35"/>
            <p:cNvSpPr>
              <a:spLocks noChangeShapeType="1"/>
            </p:cNvSpPr>
            <p:nvPr/>
          </p:nvSpPr>
          <p:spPr bwMode="auto">
            <a:xfrm>
              <a:off x="3828" y="2771"/>
              <a:ext cx="164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2804" name="Group 36"/>
          <p:cNvGrpSpPr>
            <a:grpSpLocks/>
          </p:cNvGrpSpPr>
          <p:nvPr/>
        </p:nvGrpSpPr>
        <p:grpSpPr bwMode="auto">
          <a:xfrm>
            <a:off x="4689475" y="1638300"/>
            <a:ext cx="3236913" cy="4527550"/>
            <a:chOff x="2947" y="1032"/>
            <a:chExt cx="2039" cy="2852"/>
          </a:xfrm>
        </p:grpSpPr>
        <p:grpSp>
          <p:nvGrpSpPr>
            <p:cNvPr id="32805" name="Group 37"/>
            <p:cNvGrpSpPr>
              <a:grpSpLocks/>
            </p:cNvGrpSpPr>
            <p:nvPr/>
          </p:nvGrpSpPr>
          <p:grpSpPr bwMode="auto">
            <a:xfrm>
              <a:off x="3342" y="1032"/>
              <a:ext cx="1644" cy="2852"/>
              <a:chOff x="3342" y="1032"/>
              <a:chExt cx="1644" cy="2852"/>
            </a:xfrm>
          </p:grpSpPr>
          <p:sp>
            <p:nvSpPr>
              <p:cNvPr id="32806" name="AutoShape 38"/>
              <p:cNvSpPr>
                <a:spLocks noChangeArrowheads="1"/>
              </p:cNvSpPr>
              <p:nvPr/>
            </p:nvSpPr>
            <p:spPr bwMode="auto">
              <a:xfrm>
                <a:off x="3372" y="1291"/>
                <a:ext cx="786" cy="1185"/>
              </a:xfrm>
              <a:prstGeom prst="rtTriangle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807" name="Line 39"/>
              <p:cNvSpPr>
                <a:spLocks noChangeShapeType="1"/>
              </p:cNvSpPr>
              <p:nvPr/>
            </p:nvSpPr>
            <p:spPr bwMode="auto">
              <a:xfrm>
                <a:off x="4155" y="2479"/>
                <a:ext cx="0" cy="11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32808" name="Group 40"/>
              <p:cNvGrpSpPr>
                <a:grpSpLocks/>
              </p:cNvGrpSpPr>
              <p:nvPr/>
            </p:nvGrpSpPr>
            <p:grpSpPr bwMode="auto">
              <a:xfrm>
                <a:off x="3342" y="1032"/>
                <a:ext cx="1644" cy="2852"/>
                <a:chOff x="3342" y="1032"/>
                <a:chExt cx="1644" cy="2852"/>
              </a:xfrm>
            </p:grpSpPr>
            <p:sp>
              <p:nvSpPr>
                <p:cNvPr id="32809" name="Line 41"/>
                <p:cNvSpPr>
                  <a:spLocks noChangeShapeType="1"/>
                </p:cNvSpPr>
                <p:nvPr/>
              </p:nvSpPr>
              <p:spPr bwMode="auto">
                <a:xfrm>
                  <a:off x="3356" y="1235"/>
                  <a:ext cx="1587" cy="2414"/>
                </a:xfrm>
                <a:prstGeom prst="line">
                  <a:avLst/>
                </a:prstGeom>
                <a:noFill/>
                <a:ln w="571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10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3960" y="3672"/>
                  <a:ext cx="40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sz="1600" i="1"/>
                    <a:t>Q</a:t>
                  </a:r>
                  <a:r>
                    <a:rPr lang="en-GB" sz="1600" baseline="-25000"/>
                    <a:t>1</a:t>
                  </a:r>
                  <a:endParaRPr lang="en-GB" sz="1600" i="1"/>
                </a:p>
              </p:txBody>
            </p:sp>
            <p:sp>
              <p:nvSpPr>
                <p:cNvPr id="32811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4127" y="2438"/>
                  <a:ext cx="74" cy="7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12" name="Oval 44"/>
                <p:cNvSpPr>
                  <a:spLocks noChangeAspect="1" noChangeArrowheads="1"/>
                </p:cNvSpPr>
                <p:nvPr/>
              </p:nvSpPr>
              <p:spPr bwMode="auto">
                <a:xfrm>
                  <a:off x="3342" y="1208"/>
                  <a:ext cx="74" cy="7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13" name="Oval 45"/>
                <p:cNvSpPr>
                  <a:spLocks noChangeAspect="1" noChangeArrowheads="1"/>
                </p:cNvSpPr>
                <p:nvPr/>
              </p:nvSpPr>
              <p:spPr bwMode="auto">
                <a:xfrm>
                  <a:off x="4912" y="3615"/>
                  <a:ext cx="74" cy="7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814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3428" y="1032"/>
                  <a:ext cx="17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r">
                    <a:spcBef>
                      <a:spcPct val="50000"/>
                    </a:spcBef>
                  </a:pPr>
                  <a:r>
                    <a:rPr lang="en-GB" sz="1600" i="1"/>
                    <a:t>A</a:t>
                  </a:r>
                </a:p>
              </p:txBody>
            </p:sp>
            <p:sp>
              <p:nvSpPr>
                <p:cNvPr id="32815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4239" y="2269"/>
                  <a:ext cx="170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r">
                    <a:spcBef>
                      <a:spcPct val="50000"/>
                    </a:spcBef>
                  </a:pPr>
                  <a:r>
                    <a:rPr lang="en-GB" sz="1600" i="1"/>
                    <a:t>C</a:t>
                  </a:r>
                </a:p>
              </p:txBody>
            </p:sp>
          </p:grpSp>
        </p:grpSp>
        <p:sp>
          <p:nvSpPr>
            <p:cNvPr id="32816" name="Text Box 48"/>
            <p:cNvSpPr txBox="1">
              <a:spLocks noChangeArrowheads="1"/>
            </p:cNvSpPr>
            <p:nvPr/>
          </p:nvSpPr>
          <p:spPr bwMode="auto">
            <a:xfrm>
              <a:off x="2947" y="2355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P</a:t>
              </a:r>
              <a:r>
                <a:rPr lang="en-GB" sz="1600" baseline="-25000"/>
                <a:t>1</a:t>
              </a:r>
              <a:endParaRPr lang="en-GB" sz="1600" i="1"/>
            </a:p>
          </p:txBody>
        </p:sp>
        <p:sp>
          <p:nvSpPr>
            <p:cNvPr id="32817" name="Line 49"/>
            <p:cNvSpPr>
              <a:spLocks noChangeShapeType="1"/>
            </p:cNvSpPr>
            <p:nvPr/>
          </p:nvSpPr>
          <p:spPr bwMode="auto">
            <a:xfrm>
              <a:off x="3378" y="2472"/>
              <a:ext cx="7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8" name="Oval 50"/>
            <p:cNvSpPr>
              <a:spLocks noChangeAspect="1" noChangeArrowheads="1"/>
            </p:cNvSpPr>
            <p:nvPr/>
          </p:nvSpPr>
          <p:spPr bwMode="auto">
            <a:xfrm>
              <a:off x="3334" y="2438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9" name="Text Box 51"/>
            <p:cNvSpPr txBox="1">
              <a:spLocks noChangeArrowheads="1"/>
            </p:cNvSpPr>
            <p:nvPr/>
          </p:nvSpPr>
          <p:spPr bwMode="auto">
            <a:xfrm>
              <a:off x="3381" y="247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B</a:t>
              </a:r>
            </a:p>
          </p:txBody>
        </p:sp>
      </p:grpSp>
      <p:grpSp>
        <p:nvGrpSpPr>
          <p:cNvPr id="32820" name="Group 52"/>
          <p:cNvGrpSpPr>
            <a:grpSpLocks/>
          </p:cNvGrpSpPr>
          <p:nvPr/>
        </p:nvGrpSpPr>
        <p:grpSpPr bwMode="auto">
          <a:xfrm>
            <a:off x="4700588" y="4552950"/>
            <a:ext cx="2913062" cy="1601788"/>
            <a:chOff x="2961" y="2868"/>
            <a:chExt cx="1835" cy="1009"/>
          </a:xfrm>
        </p:grpSpPr>
        <p:sp>
          <p:nvSpPr>
            <p:cNvPr id="32821" name="Line 53"/>
            <p:cNvSpPr>
              <a:spLocks noChangeShapeType="1"/>
            </p:cNvSpPr>
            <p:nvPr/>
          </p:nvSpPr>
          <p:spPr bwMode="auto">
            <a:xfrm>
              <a:off x="3378" y="3044"/>
              <a:ext cx="1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2" name="Text Box 54"/>
            <p:cNvSpPr txBox="1">
              <a:spLocks noChangeArrowheads="1"/>
            </p:cNvSpPr>
            <p:nvPr/>
          </p:nvSpPr>
          <p:spPr bwMode="auto">
            <a:xfrm>
              <a:off x="2961" y="2918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P</a:t>
              </a:r>
              <a:r>
                <a:rPr lang="en-GB" sz="1600" baseline="-25000"/>
                <a:t>2</a:t>
              </a:r>
              <a:endParaRPr lang="en-GB" sz="1600" i="1"/>
            </a:p>
          </p:txBody>
        </p:sp>
        <p:sp>
          <p:nvSpPr>
            <p:cNvPr id="32823" name="Oval 55"/>
            <p:cNvSpPr>
              <a:spLocks noChangeAspect="1" noChangeArrowheads="1"/>
            </p:cNvSpPr>
            <p:nvPr/>
          </p:nvSpPr>
          <p:spPr bwMode="auto">
            <a:xfrm>
              <a:off x="3347" y="3008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4" name="Oval 56"/>
            <p:cNvSpPr>
              <a:spLocks noChangeAspect="1" noChangeArrowheads="1"/>
            </p:cNvSpPr>
            <p:nvPr/>
          </p:nvSpPr>
          <p:spPr bwMode="auto">
            <a:xfrm>
              <a:off x="4117" y="3008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5" name="Oval 57"/>
            <p:cNvSpPr>
              <a:spLocks noChangeAspect="1" noChangeArrowheads="1"/>
            </p:cNvSpPr>
            <p:nvPr/>
          </p:nvSpPr>
          <p:spPr bwMode="auto">
            <a:xfrm>
              <a:off x="4502" y="3000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6" name="Line 58"/>
            <p:cNvSpPr>
              <a:spLocks noChangeShapeType="1"/>
            </p:cNvSpPr>
            <p:nvPr/>
          </p:nvSpPr>
          <p:spPr bwMode="auto">
            <a:xfrm>
              <a:off x="4539" y="3027"/>
              <a:ext cx="0" cy="6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7" name="Text Box 59"/>
            <p:cNvSpPr txBox="1">
              <a:spLocks noChangeArrowheads="1"/>
            </p:cNvSpPr>
            <p:nvPr/>
          </p:nvSpPr>
          <p:spPr bwMode="auto">
            <a:xfrm>
              <a:off x="4357" y="3665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 i="1"/>
                <a:t>Q</a:t>
              </a:r>
              <a:r>
                <a:rPr lang="en-GB" sz="1600" baseline="-25000"/>
                <a:t>2</a:t>
              </a:r>
              <a:endParaRPr lang="en-GB" sz="1600" i="1"/>
            </a:p>
          </p:txBody>
        </p:sp>
        <p:sp>
          <p:nvSpPr>
            <p:cNvPr id="32828" name="Text Box 60"/>
            <p:cNvSpPr txBox="1">
              <a:spLocks noChangeArrowheads="1"/>
            </p:cNvSpPr>
            <p:nvPr/>
          </p:nvSpPr>
          <p:spPr bwMode="auto">
            <a:xfrm>
              <a:off x="4189" y="307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E</a:t>
              </a:r>
            </a:p>
          </p:txBody>
        </p:sp>
        <p:sp>
          <p:nvSpPr>
            <p:cNvPr id="32829" name="Text Box 61"/>
            <p:cNvSpPr txBox="1">
              <a:spLocks noChangeArrowheads="1"/>
            </p:cNvSpPr>
            <p:nvPr/>
          </p:nvSpPr>
          <p:spPr bwMode="auto">
            <a:xfrm>
              <a:off x="4626" y="2868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F</a:t>
              </a:r>
            </a:p>
          </p:txBody>
        </p:sp>
        <p:sp>
          <p:nvSpPr>
            <p:cNvPr id="32830" name="Text Box 62"/>
            <p:cNvSpPr txBox="1">
              <a:spLocks noChangeArrowheads="1"/>
            </p:cNvSpPr>
            <p:nvPr/>
          </p:nvSpPr>
          <p:spPr bwMode="auto">
            <a:xfrm>
              <a:off x="3418" y="3077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D</a:t>
              </a:r>
            </a:p>
          </p:txBody>
        </p:sp>
      </p:grpSp>
      <p:sp>
        <p:nvSpPr>
          <p:cNvPr id="32832" name="Rectangle 6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7-3: How the Price Affects Consumer Surplus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CAECF95B-7E3A-436F-A19A-BBC061B3BB9C}" type="slidenum">
              <a:rPr lang="en-US"/>
              <a:pPr/>
              <a:t>14</a:t>
            </a:fld>
            <a:endParaRPr lang="en-US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Does Consumer Surplus Measure?</a:t>
            </a: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3276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id-ID" sz="2800" dirty="0" smtClean="0"/>
              <a:t>Surplus konsumen, jumlah yang pembeli bersedia membayar untuk barang dikurangi jumlah mereka benar-benar membayar untuk itu, mengukur manfaat yang diterima dari pembeli yang baik sebagai pembeli sendiri mengartikannya.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bldLvl="5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1DC468E2-99C5-4C17-B3D4-430215304148}" type="slidenum">
              <a:rPr lang="en-US"/>
              <a:pPr/>
              <a:t>15</a:t>
            </a:fld>
            <a:endParaRPr 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PRODUCER SURPLUS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2743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id-ID" sz="3200" dirty="0" smtClean="0"/>
              <a:t>Surplus produsen adalah jumlah penjual dibayar untuk dikurangi baik biaya penjual.</a:t>
            </a:r>
            <a:endParaRPr lang="en-US" sz="3200" dirty="0" smtClean="0"/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id-ID" sz="3200" dirty="0" smtClean="0"/>
              <a:t>Ini mengukur manfaat kepada penjual berpartisipasi dalam pasar.</a:t>
            </a:r>
            <a:endParaRPr lang="en-US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 bldLvl="5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47970DBF-2494-4AD5-A8D6-BF44F53CA592}" type="slidenum">
              <a:rPr lang="en-US"/>
              <a:pPr/>
              <a:t>16</a:t>
            </a:fld>
            <a:endParaRPr lang="en-U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Table 7-3: The Cost of Four Possible Sellers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828800"/>
            <a:ext cx="4895850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872B76E8-8EB4-40AF-8779-0CFE9F16648D}" type="slidenum">
              <a:rPr lang="en-US"/>
              <a:pPr/>
              <a:t>17</a:t>
            </a:fld>
            <a:endParaRPr 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the Supply Curve to Measure Producer Surplus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Sama seperti surplus konsumen yang berhubungan dengan kurva permintaan, surplus produsen berkaitan erat dengan kurva penawaran.</a:t>
            </a:r>
            <a:endParaRPr lang="en-US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bldLvl="5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2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22023B02-482E-4D6F-B840-C020FF805220}" type="slidenum">
              <a:rPr lang="en-US"/>
              <a:pPr/>
              <a:t>18</a:t>
            </a:fld>
            <a:endParaRPr lang="en-US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Table 7-4: The Supply Schedule for the Sellers in Table 7-3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7162800" y="4714875"/>
            <a:ext cx="14478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0</a:t>
            </a:r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3632200" y="4714875"/>
            <a:ext cx="35306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None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1143000" y="4714875"/>
            <a:ext cx="24892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Less than $500</a:t>
            </a:r>
          </a:p>
        </p:txBody>
      </p:sp>
      <p:grpSp>
        <p:nvGrpSpPr>
          <p:cNvPr id="53254" name="Group 6"/>
          <p:cNvGrpSpPr>
            <a:grpSpLocks/>
          </p:cNvGrpSpPr>
          <p:nvPr/>
        </p:nvGrpSpPr>
        <p:grpSpPr bwMode="auto">
          <a:xfrm>
            <a:off x="1143000" y="3360738"/>
            <a:ext cx="7467600" cy="1354137"/>
            <a:chOff x="720" y="2117"/>
            <a:chExt cx="4704" cy="853"/>
          </a:xfrm>
        </p:grpSpPr>
        <p:sp>
          <p:nvSpPr>
            <p:cNvPr id="53255" name="Rectangle 7"/>
            <p:cNvSpPr>
              <a:spLocks noChangeArrowheads="1"/>
            </p:cNvSpPr>
            <p:nvPr/>
          </p:nvSpPr>
          <p:spPr bwMode="auto">
            <a:xfrm>
              <a:off x="4512" y="2544"/>
              <a:ext cx="912" cy="4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1</a:t>
              </a:r>
            </a:p>
          </p:txBody>
        </p:sp>
        <p:sp>
          <p:nvSpPr>
            <p:cNvPr id="53256" name="Rectangle 8"/>
            <p:cNvSpPr>
              <a:spLocks noChangeArrowheads="1"/>
            </p:cNvSpPr>
            <p:nvPr/>
          </p:nvSpPr>
          <p:spPr bwMode="auto">
            <a:xfrm>
              <a:off x="2288" y="2544"/>
              <a:ext cx="2224" cy="4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Grandma</a:t>
              </a:r>
            </a:p>
          </p:txBody>
        </p:sp>
        <p:sp>
          <p:nvSpPr>
            <p:cNvPr id="53257" name="Rectangle 9"/>
            <p:cNvSpPr>
              <a:spLocks noChangeArrowheads="1"/>
            </p:cNvSpPr>
            <p:nvPr/>
          </p:nvSpPr>
          <p:spPr bwMode="auto">
            <a:xfrm>
              <a:off x="720" y="2544"/>
              <a:ext cx="1568" cy="4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$500 to $600</a:t>
              </a:r>
            </a:p>
          </p:txBody>
        </p:sp>
        <p:sp>
          <p:nvSpPr>
            <p:cNvPr id="53258" name="Rectangle 10"/>
            <p:cNvSpPr>
              <a:spLocks noChangeArrowheads="1"/>
            </p:cNvSpPr>
            <p:nvPr/>
          </p:nvSpPr>
          <p:spPr bwMode="auto">
            <a:xfrm>
              <a:off x="4512" y="2117"/>
              <a:ext cx="912" cy="4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2</a:t>
              </a:r>
            </a:p>
          </p:txBody>
        </p:sp>
        <p:sp>
          <p:nvSpPr>
            <p:cNvPr id="53259" name="Rectangle 11"/>
            <p:cNvSpPr>
              <a:spLocks noChangeArrowheads="1"/>
            </p:cNvSpPr>
            <p:nvPr/>
          </p:nvSpPr>
          <p:spPr bwMode="auto">
            <a:xfrm>
              <a:off x="2288" y="2117"/>
              <a:ext cx="2224" cy="4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Georgia, Grandma</a:t>
              </a:r>
            </a:p>
          </p:txBody>
        </p:sp>
        <p:sp>
          <p:nvSpPr>
            <p:cNvPr id="53260" name="Rectangle 12"/>
            <p:cNvSpPr>
              <a:spLocks noChangeArrowheads="1"/>
            </p:cNvSpPr>
            <p:nvPr/>
          </p:nvSpPr>
          <p:spPr bwMode="auto">
            <a:xfrm>
              <a:off x="720" y="2117"/>
              <a:ext cx="1568" cy="4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$600 to $800</a:t>
              </a:r>
            </a:p>
          </p:txBody>
        </p:sp>
      </p:grp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7162800" y="2682875"/>
            <a:ext cx="14478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3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3632200" y="2682875"/>
            <a:ext cx="35306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Frida, Georgia, Grandma</a:t>
            </a: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1143000" y="2682875"/>
            <a:ext cx="24892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$800 to $900</a:t>
            </a:r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7162800" y="2006600"/>
            <a:ext cx="1447800" cy="676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3632200" y="2006600"/>
            <a:ext cx="3911600" cy="676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Mary, Frida, Georgia, Grandma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1143000" y="2006600"/>
            <a:ext cx="2489200" cy="676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$900 or more</a:t>
            </a:r>
          </a:p>
        </p:txBody>
      </p:sp>
      <p:sp>
        <p:nvSpPr>
          <p:cNvPr id="53267" name="Rectangle 19"/>
          <p:cNvSpPr>
            <a:spLocks noChangeArrowheads="1"/>
          </p:cNvSpPr>
          <p:nvPr/>
        </p:nvSpPr>
        <p:spPr bwMode="auto">
          <a:xfrm>
            <a:off x="7162800" y="1328738"/>
            <a:ext cx="1447800" cy="677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>
                <a:solidFill>
                  <a:schemeClr val="accent2"/>
                </a:solidFill>
              </a:rPr>
              <a:t>Quantity Supplied</a:t>
            </a:r>
          </a:p>
        </p:txBody>
      </p:sp>
      <p:sp>
        <p:nvSpPr>
          <p:cNvPr id="53268" name="Rectangle 20"/>
          <p:cNvSpPr>
            <a:spLocks noChangeArrowheads="1"/>
          </p:cNvSpPr>
          <p:nvPr/>
        </p:nvSpPr>
        <p:spPr bwMode="auto">
          <a:xfrm>
            <a:off x="3632200" y="1328738"/>
            <a:ext cx="3530600" cy="677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>
                <a:solidFill>
                  <a:schemeClr val="accent2"/>
                </a:solidFill>
              </a:rPr>
              <a:t>Sellers</a:t>
            </a:r>
          </a:p>
        </p:txBody>
      </p:sp>
      <p:sp>
        <p:nvSpPr>
          <p:cNvPr id="53269" name="Rectangle 21"/>
          <p:cNvSpPr>
            <a:spLocks noChangeArrowheads="1"/>
          </p:cNvSpPr>
          <p:nvPr/>
        </p:nvSpPr>
        <p:spPr bwMode="auto">
          <a:xfrm>
            <a:off x="1143000" y="1328738"/>
            <a:ext cx="2489200" cy="677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>
                <a:solidFill>
                  <a:schemeClr val="accent2"/>
                </a:solidFill>
              </a:rPr>
              <a:t>Price</a:t>
            </a:r>
          </a:p>
        </p:txBody>
      </p:sp>
      <p:sp>
        <p:nvSpPr>
          <p:cNvPr id="53270" name="Line 22"/>
          <p:cNvSpPr>
            <a:spLocks noChangeShapeType="1"/>
          </p:cNvSpPr>
          <p:nvPr/>
        </p:nvSpPr>
        <p:spPr bwMode="auto">
          <a:xfrm>
            <a:off x="1143000" y="2006600"/>
            <a:ext cx="7467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1" name="Line 23"/>
          <p:cNvSpPr>
            <a:spLocks noChangeShapeType="1"/>
          </p:cNvSpPr>
          <p:nvPr/>
        </p:nvSpPr>
        <p:spPr bwMode="auto">
          <a:xfrm>
            <a:off x="1143000" y="1328738"/>
            <a:ext cx="7467600" cy="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2" name="Line 24"/>
          <p:cNvSpPr>
            <a:spLocks noChangeShapeType="1"/>
          </p:cNvSpPr>
          <p:nvPr/>
        </p:nvSpPr>
        <p:spPr bwMode="auto">
          <a:xfrm>
            <a:off x="8610600" y="1328738"/>
            <a:ext cx="0" cy="406400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3" name="Line 25"/>
          <p:cNvSpPr>
            <a:spLocks noChangeShapeType="1"/>
          </p:cNvSpPr>
          <p:nvPr/>
        </p:nvSpPr>
        <p:spPr bwMode="auto">
          <a:xfrm>
            <a:off x="1143000" y="5392738"/>
            <a:ext cx="7467600" cy="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4" name="Line 26"/>
          <p:cNvSpPr>
            <a:spLocks noChangeShapeType="1"/>
          </p:cNvSpPr>
          <p:nvPr/>
        </p:nvSpPr>
        <p:spPr bwMode="auto">
          <a:xfrm>
            <a:off x="1143000" y="1328738"/>
            <a:ext cx="0" cy="406400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animBg="1"/>
      <p:bldP spid="53252" grpId="0" animBg="1"/>
      <p:bldP spid="53253" grpId="0" animBg="1"/>
      <p:bldP spid="53261" grpId="0" animBg="1"/>
      <p:bldP spid="53262" grpId="0" animBg="1"/>
      <p:bldP spid="53263" grpId="0" animBg="1"/>
      <p:bldP spid="53264" grpId="0" animBg="1"/>
      <p:bldP spid="53265" grpId="0" animBg="1"/>
      <p:bldP spid="5326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3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85E29868-9DA6-4848-9996-4852112B1785}" type="slidenum">
              <a:rPr lang="en-US"/>
              <a:pPr/>
              <a:t>19</a:t>
            </a:fld>
            <a:endParaRPr 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655638" y="6010275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0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006600" y="59928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1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270250" y="59928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2</a:t>
            </a: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568825" y="59928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3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810250" y="59928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4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1239838" y="1257300"/>
            <a:ext cx="7134225" cy="4700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grpSp>
        <p:nvGrpSpPr>
          <p:cNvPr id="34825" name="Group 9"/>
          <p:cNvGrpSpPr>
            <a:grpSpLocks/>
          </p:cNvGrpSpPr>
          <p:nvPr/>
        </p:nvGrpSpPr>
        <p:grpSpPr bwMode="auto">
          <a:xfrm>
            <a:off x="6348413" y="2033588"/>
            <a:ext cx="1900237" cy="457200"/>
            <a:chOff x="3999" y="1281"/>
            <a:chExt cx="1197" cy="288"/>
          </a:xfrm>
        </p:grpSpPr>
        <p:sp>
          <p:nvSpPr>
            <p:cNvPr id="34826" name="Text Box 10"/>
            <p:cNvSpPr txBox="1">
              <a:spLocks noChangeArrowheads="1"/>
            </p:cNvSpPr>
            <p:nvPr/>
          </p:nvSpPr>
          <p:spPr bwMode="auto">
            <a:xfrm>
              <a:off x="4626" y="1281"/>
              <a:ext cx="570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Mary’s cost</a:t>
              </a:r>
            </a:p>
          </p:txBody>
        </p:sp>
        <p:sp>
          <p:nvSpPr>
            <p:cNvPr id="34827" name="Line 11"/>
            <p:cNvSpPr>
              <a:spLocks noChangeShapeType="1"/>
            </p:cNvSpPr>
            <p:nvPr/>
          </p:nvSpPr>
          <p:spPr bwMode="auto">
            <a:xfrm>
              <a:off x="3999" y="1378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28" name="Group 12"/>
          <p:cNvGrpSpPr>
            <a:grpSpLocks/>
          </p:cNvGrpSpPr>
          <p:nvPr/>
        </p:nvGrpSpPr>
        <p:grpSpPr bwMode="auto">
          <a:xfrm>
            <a:off x="5092700" y="2574925"/>
            <a:ext cx="1995488" cy="274638"/>
            <a:chOff x="3208" y="1622"/>
            <a:chExt cx="1257" cy="173"/>
          </a:xfrm>
        </p:grpSpPr>
        <p:sp>
          <p:nvSpPr>
            <p:cNvPr id="34829" name="Text Box 13"/>
            <p:cNvSpPr txBox="1">
              <a:spLocks noChangeArrowheads="1"/>
            </p:cNvSpPr>
            <p:nvPr/>
          </p:nvSpPr>
          <p:spPr bwMode="auto">
            <a:xfrm>
              <a:off x="3835" y="1622"/>
              <a:ext cx="630" cy="173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Frida’s cost</a:t>
              </a:r>
            </a:p>
          </p:txBody>
        </p:sp>
        <p:sp>
          <p:nvSpPr>
            <p:cNvPr id="34830" name="Line 14"/>
            <p:cNvSpPr>
              <a:spLocks noChangeShapeType="1"/>
            </p:cNvSpPr>
            <p:nvPr/>
          </p:nvSpPr>
          <p:spPr bwMode="auto">
            <a:xfrm>
              <a:off x="3208" y="1723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31" name="Group 15"/>
          <p:cNvGrpSpPr>
            <a:grpSpLocks/>
          </p:cNvGrpSpPr>
          <p:nvPr/>
        </p:nvGrpSpPr>
        <p:grpSpPr bwMode="auto">
          <a:xfrm>
            <a:off x="3762375" y="3690938"/>
            <a:ext cx="2184400" cy="457200"/>
            <a:chOff x="2370" y="2325"/>
            <a:chExt cx="1376" cy="288"/>
          </a:xfrm>
        </p:grpSpPr>
        <p:sp>
          <p:nvSpPr>
            <p:cNvPr id="34832" name="Text Box 16"/>
            <p:cNvSpPr txBox="1">
              <a:spLocks noChangeArrowheads="1"/>
            </p:cNvSpPr>
            <p:nvPr/>
          </p:nvSpPr>
          <p:spPr bwMode="auto">
            <a:xfrm>
              <a:off x="2997" y="2325"/>
              <a:ext cx="749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Georgia’s cost</a:t>
              </a:r>
            </a:p>
          </p:txBody>
        </p:sp>
        <p:sp>
          <p:nvSpPr>
            <p:cNvPr id="34833" name="Line 17"/>
            <p:cNvSpPr>
              <a:spLocks noChangeShapeType="1"/>
            </p:cNvSpPr>
            <p:nvPr/>
          </p:nvSpPr>
          <p:spPr bwMode="auto">
            <a:xfrm>
              <a:off x="2370" y="2422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4834" name="Group 18"/>
          <p:cNvGrpSpPr>
            <a:grpSpLocks/>
          </p:cNvGrpSpPr>
          <p:nvPr/>
        </p:nvGrpSpPr>
        <p:grpSpPr bwMode="auto">
          <a:xfrm>
            <a:off x="2563813" y="4256088"/>
            <a:ext cx="2182812" cy="457200"/>
            <a:chOff x="1615" y="2681"/>
            <a:chExt cx="1375" cy="288"/>
          </a:xfrm>
        </p:grpSpPr>
        <p:sp>
          <p:nvSpPr>
            <p:cNvPr id="34835" name="Text Box 19"/>
            <p:cNvSpPr txBox="1">
              <a:spLocks noChangeArrowheads="1"/>
            </p:cNvSpPr>
            <p:nvPr/>
          </p:nvSpPr>
          <p:spPr bwMode="auto">
            <a:xfrm>
              <a:off x="2242" y="2681"/>
              <a:ext cx="748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Grandma’ cost</a:t>
              </a:r>
            </a:p>
          </p:txBody>
        </p:sp>
        <p:sp>
          <p:nvSpPr>
            <p:cNvPr id="34836" name="Line 20"/>
            <p:cNvSpPr>
              <a:spLocks noChangeShapeType="1"/>
            </p:cNvSpPr>
            <p:nvPr/>
          </p:nvSpPr>
          <p:spPr bwMode="auto">
            <a:xfrm>
              <a:off x="1615" y="2778"/>
              <a:ext cx="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153988" y="1211263"/>
            <a:ext cx="10318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 of House Painting</a:t>
            </a:r>
          </a:p>
        </p:txBody>
      </p:sp>
      <p:grpSp>
        <p:nvGrpSpPr>
          <p:cNvPr id="34838" name="Group 22"/>
          <p:cNvGrpSpPr>
            <a:grpSpLocks/>
          </p:cNvGrpSpPr>
          <p:nvPr/>
        </p:nvGrpSpPr>
        <p:grpSpPr bwMode="auto">
          <a:xfrm>
            <a:off x="1219200" y="1246188"/>
            <a:ext cx="6348413" cy="4724400"/>
            <a:chOff x="768" y="785"/>
            <a:chExt cx="3999" cy="2976"/>
          </a:xfrm>
        </p:grpSpPr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783" y="2769"/>
              <a:ext cx="0" cy="992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0" name="Line 24"/>
            <p:cNvSpPr>
              <a:spLocks noChangeShapeType="1"/>
            </p:cNvSpPr>
            <p:nvPr/>
          </p:nvSpPr>
          <p:spPr bwMode="auto">
            <a:xfrm>
              <a:off x="768" y="2779"/>
              <a:ext cx="816" cy="0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1" name="Line 25"/>
            <p:cNvSpPr>
              <a:spLocks noChangeShapeType="1"/>
            </p:cNvSpPr>
            <p:nvPr/>
          </p:nvSpPr>
          <p:spPr bwMode="auto">
            <a:xfrm flipV="1">
              <a:off x="1569" y="2417"/>
              <a:ext cx="0" cy="376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2" name="Line 26"/>
            <p:cNvSpPr>
              <a:spLocks noChangeShapeType="1"/>
            </p:cNvSpPr>
            <p:nvPr/>
          </p:nvSpPr>
          <p:spPr bwMode="auto">
            <a:xfrm flipV="1">
              <a:off x="3965" y="812"/>
              <a:ext cx="1" cy="572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3" name="Text Box 27"/>
            <p:cNvSpPr txBox="1">
              <a:spLocks noChangeArrowheads="1"/>
            </p:cNvSpPr>
            <p:nvPr/>
          </p:nvSpPr>
          <p:spPr bwMode="auto">
            <a:xfrm>
              <a:off x="4103" y="785"/>
              <a:ext cx="66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 b="1"/>
                <a:t>Supply</a:t>
              </a:r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>
              <a:off x="1554" y="2421"/>
              <a:ext cx="816" cy="0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5" name="Line 29"/>
            <p:cNvSpPr>
              <a:spLocks noChangeShapeType="1"/>
            </p:cNvSpPr>
            <p:nvPr/>
          </p:nvSpPr>
          <p:spPr bwMode="auto">
            <a:xfrm>
              <a:off x="2348" y="1723"/>
              <a:ext cx="816" cy="0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6" name="Line 30"/>
            <p:cNvSpPr>
              <a:spLocks noChangeShapeType="1"/>
            </p:cNvSpPr>
            <p:nvPr/>
          </p:nvSpPr>
          <p:spPr bwMode="auto">
            <a:xfrm flipV="1">
              <a:off x="3163" y="1367"/>
              <a:ext cx="0" cy="376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7" name="Line 31"/>
            <p:cNvSpPr>
              <a:spLocks noChangeShapeType="1"/>
            </p:cNvSpPr>
            <p:nvPr/>
          </p:nvSpPr>
          <p:spPr bwMode="auto">
            <a:xfrm>
              <a:off x="3161" y="1385"/>
              <a:ext cx="816" cy="0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48" name="Line 32"/>
            <p:cNvSpPr>
              <a:spLocks noChangeShapeType="1"/>
            </p:cNvSpPr>
            <p:nvPr/>
          </p:nvSpPr>
          <p:spPr bwMode="auto">
            <a:xfrm flipV="1">
              <a:off x="2346" y="1716"/>
              <a:ext cx="7" cy="697"/>
            </a:xfrm>
            <a:prstGeom prst="line">
              <a:avLst/>
            </a:prstGeom>
            <a:noFill/>
            <a:ln w="57150">
              <a:solidFill>
                <a:srgbClr val="BA120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4849" name="Text Box 33"/>
          <p:cNvSpPr txBox="1">
            <a:spLocks noChangeArrowheads="1"/>
          </p:cNvSpPr>
          <p:nvPr/>
        </p:nvSpPr>
        <p:spPr bwMode="auto">
          <a:xfrm>
            <a:off x="587375" y="2117725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$900</a:t>
            </a:r>
          </a:p>
        </p:txBody>
      </p:sp>
      <p:sp>
        <p:nvSpPr>
          <p:cNvPr id="34850" name="Text Box 34"/>
          <p:cNvSpPr txBox="1">
            <a:spLocks noChangeArrowheads="1"/>
          </p:cNvSpPr>
          <p:nvPr/>
        </p:nvSpPr>
        <p:spPr bwMode="auto">
          <a:xfrm>
            <a:off x="585788" y="2501900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$800</a:t>
            </a:r>
          </a:p>
        </p:txBody>
      </p:sp>
      <p:sp>
        <p:nvSpPr>
          <p:cNvPr id="34851" name="Text Box 35"/>
          <p:cNvSpPr txBox="1">
            <a:spLocks noChangeArrowheads="1"/>
          </p:cNvSpPr>
          <p:nvPr/>
        </p:nvSpPr>
        <p:spPr bwMode="auto">
          <a:xfrm>
            <a:off x="587375" y="4251325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$500</a:t>
            </a:r>
          </a:p>
        </p:txBody>
      </p:sp>
      <p:sp>
        <p:nvSpPr>
          <p:cNvPr id="34852" name="Text Box 36"/>
          <p:cNvSpPr txBox="1">
            <a:spLocks noChangeArrowheads="1"/>
          </p:cNvSpPr>
          <p:nvPr/>
        </p:nvSpPr>
        <p:spPr bwMode="auto">
          <a:xfrm>
            <a:off x="587375" y="369728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$600</a:t>
            </a:r>
          </a:p>
        </p:txBody>
      </p:sp>
      <p:sp>
        <p:nvSpPr>
          <p:cNvPr id="34854" name="Rectangle 38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7-4: The Supply Curve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4E29F2B1-1A36-47D1-A792-9F019ABD42D7}" type="slidenum">
              <a:rPr lang="en-US"/>
              <a:pPr/>
              <a:t>2</a:t>
            </a:fld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sz="2400" dirty="0" smtClean="0"/>
              <a:t>Meneliti hubungan antara kesediaan pembeli untuk membayar baik dan kurva permintaan.</a:t>
            </a:r>
            <a:br>
              <a:rPr lang="id-ID" sz="2400" dirty="0" smtClean="0"/>
            </a:br>
            <a:r>
              <a:rPr lang="id-ID" sz="2400" dirty="0" smtClean="0"/>
              <a:t>Pelajari cara untuk mendefinisikan dan mengukur surplus konsumen.</a:t>
            </a:r>
            <a:endParaRPr lang="en-US" sz="2400" dirty="0" smtClean="0"/>
          </a:p>
          <a:p>
            <a:r>
              <a:rPr lang="id-ID" sz="2400" dirty="0" smtClean="0"/>
              <a:t>Meneliti hubungan antara biaya penjual 'menghasilkan yang baik dan kurva penawaran.</a:t>
            </a:r>
            <a:endParaRPr lang="en-US" sz="2400" dirty="0" smtClean="0"/>
          </a:p>
          <a:p>
            <a:r>
              <a:rPr lang="id-ID" sz="2400" dirty="0" smtClean="0"/>
              <a:t>Pelajari cara untuk mendefinisikan dan mengukur surplus konsumen.</a:t>
            </a:r>
            <a:endParaRPr lang="en-US" sz="2400" dirty="0" smtClean="0"/>
          </a:p>
          <a:p>
            <a:r>
              <a:rPr lang="id-ID" sz="2400" dirty="0" smtClean="0"/>
              <a:t>Lihat bahwa keseimbangan penawaran dan permintaan memaksimalkan kelebihan total pasar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r>
              <a:rPr lang="en-US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this chapter you will…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5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7A2161FF-000A-4886-B9F8-D03D3224D1D3}" type="slidenum">
              <a:rPr lang="en-US"/>
              <a:pPr/>
              <a:t>20</a:t>
            </a:fld>
            <a:endParaRPr lang="en-US"/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the Supply Curve to Measure Producer Surplus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175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Daerah bawah harga dan di atas kurva penawaran mengukur surplus produsen dalam tanda</a:t>
            </a:r>
            <a:r>
              <a:rPr lang="en-US" sz="2800" b="1" dirty="0" smtClean="0">
                <a:solidFill>
                  <a:schemeClr val="accent2"/>
                </a:solidFill>
              </a:rPr>
              <a:t>et</a:t>
            </a:r>
            <a:r>
              <a:rPr lang="en-US" sz="2800" b="1" dirty="0">
                <a:solidFill>
                  <a:schemeClr val="accent2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bldLvl="5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7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CE5B6507-6E59-49E1-8772-1493B238F762}" type="slidenum">
              <a:rPr lang="en-US"/>
              <a:pPr/>
              <a:t>21</a:t>
            </a:fld>
            <a:endParaRPr lang="en-US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46700" y="1270000"/>
            <a:ext cx="3617913" cy="4535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862013" y="1293813"/>
            <a:ext cx="3617912" cy="4535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838200" y="982663"/>
            <a:ext cx="364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(a) Price = $600</a:t>
            </a: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127625" y="971550"/>
            <a:ext cx="401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(b) Price = $800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-165100" y="1301750"/>
            <a:ext cx="10318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 of House Painting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3198813" y="6035675"/>
            <a:ext cx="1423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 of Houses Painted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206375" y="277653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$900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206375" y="312578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$800</a:t>
            </a: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206375" y="42275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$500</a:t>
            </a: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361950" y="5842000"/>
            <a:ext cx="635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0</a:t>
            </a: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1508125" y="5842000"/>
            <a:ext cx="2714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1</a:t>
            </a:r>
          </a:p>
        </p:txBody>
      </p:sp>
      <p:sp>
        <p:nvSpPr>
          <p:cNvPr id="36878" name="Text Box 14"/>
          <p:cNvSpPr txBox="1">
            <a:spLocks noChangeArrowheads="1"/>
          </p:cNvSpPr>
          <p:nvPr/>
        </p:nvSpPr>
        <p:spPr bwMode="auto">
          <a:xfrm>
            <a:off x="2292350" y="5842000"/>
            <a:ext cx="3063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2</a:t>
            </a:r>
          </a:p>
        </p:txBody>
      </p:sp>
      <p:sp>
        <p:nvSpPr>
          <p:cNvPr id="36879" name="Text Box 15"/>
          <p:cNvSpPr txBox="1">
            <a:spLocks noChangeArrowheads="1"/>
          </p:cNvSpPr>
          <p:nvPr/>
        </p:nvSpPr>
        <p:spPr bwMode="auto">
          <a:xfrm>
            <a:off x="3109913" y="5842000"/>
            <a:ext cx="363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3</a:t>
            </a: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3986213" y="5840413"/>
            <a:ext cx="215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4</a:t>
            </a:r>
          </a:p>
        </p:txBody>
      </p:sp>
      <p:grpSp>
        <p:nvGrpSpPr>
          <p:cNvPr id="36881" name="Group 17"/>
          <p:cNvGrpSpPr>
            <a:grpSpLocks/>
          </p:cNvGrpSpPr>
          <p:nvPr/>
        </p:nvGrpSpPr>
        <p:grpSpPr bwMode="auto">
          <a:xfrm>
            <a:off x="1316038" y="4210050"/>
            <a:ext cx="2714625" cy="985838"/>
            <a:chOff x="829" y="2652"/>
            <a:chExt cx="1710" cy="621"/>
          </a:xfrm>
        </p:grpSpPr>
        <p:sp>
          <p:nvSpPr>
            <p:cNvPr id="36882" name="Text Box 18"/>
            <p:cNvSpPr txBox="1">
              <a:spLocks noChangeArrowheads="1"/>
            </p:cNvSpPr>
            <p:nvPr/>
          </p:nvSpPr>
          <p:spPr bwMode="auto">
            <a:xfrm>
              <a:off x="1501" y="2985"/>
              <a:ext cx="1038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Grandpa’s producer surplus ($100)</a:t>
              </a:r>
            </a:p>
          </p:txBody>
        </p:sp>
        <p:sp>
          <p:nvSpPr>
            <p:cNvPr id="36883" name="Line 19"/>
            <p:cNvSpPr>
              <a:spLocks noChangeShapeType="1"/>
            </p:cNvSpPr>
            <p:nvPr/>
          </p:nvSpPr>
          <p:spPr bwMode="auto">
            <a:xfrm>
              <a:off x="829" y="2652"/>
              <a:ext cx="689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884" name="Group 20"/>
          <p:cNvGrpSpPr>
            <a:grpSpLocks/>
          </p:cNvGrpSpPr>
          <p:nvPr/>
        </p:nvGrpSpPr>
        <p:grpSpPr bwMode="auto">
          <a:xfrm>
            <a:off x="855663" y="1552575"/>
            <a:ext cx="3535362" cy="4270375"/>
            <a:chOff x="539" y="978"/>
            <a:chExt cx="2227" cy="2690"/>
          </a:xfrm>
        </p:grpSpPr>
        <p:sp>
          <p:nvSpPr>
            <p:cNvPr id="36885" name="Text Box 21"/>
            <p:cNvSpPr txBox="1">
              <a:spLocks noChangeArrowheads="1"/>
            </p:cNvSpPr>
            <p:nvPr/>
          </p:nvSpPr>
          <p:spPr bwMode="auto">
            <a:xfrm>
              <a:off x="1859" y="978"/>
              <a:ext cx="90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/>
                <a:t>Supply</a:t>
              </a:r>
            </a:p>
          </p:txBody>
        </p:sp>
        <p:grpSp>
          <p:nvGrpSpPr>
            <p:cNvPr id="36886" name="Group 22"/>
            <p:cNvGrpSpPr>
              <a:grpSpLocks/>
            </p:cNvGrpSpPr>
            <p:nvPr/>
          </p:nvGrpSpPr>
          <p:grpSpPr bwMode="auto">
            <a:xfrm>
              <a:off x="539" y="1348"/>
              <a:ext cx="2001" cy="2320"/>
              <a:chOff x="539" y="1348"/>
              <a:chExt cx="2001" cy="2320"/>
            </a:xfrm>
          </p:grpSpPr>
          <p:sp>
            <p:nvSpPr>
              <p:cNvPr id="36887" name="Line 23"/>
              <p:cNvSpPr>
                <a:spLocks noChangeShapeType="1"/>
              </p:cNvSpPr>
              <p:nvPr/>
            </p:nvSpPr>
            <p:spPr bwMode="auto">
              <a:xfrm flipV="1">
                <a:off x="1538" y="2071"/>
                <a:ext cx="0" cy="450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88" name="Line 24"/>
              <p:cNvSpPr>
                <a:spLocks noChangeShapeType="1"/>
              </p:cNvSpPr>
              <p:nvPr/>
            </p:nvSpPr>
            <p:spPr bwMode="auto">
              <a:xfrm flipV="1">
                <a:off x="556" y="2741"/>
                <a:ext cx="0" cy="927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89" name="Line 25"/>
              <p:cNvSpPr>
                <a:spLocks noChangeShapeType="1"/>
              </p:cNvSpPr>
              <p:nvPr/>
            </p:nvSpPr>
            <p:spPr bwMode="auto">
              <a:xfrm>
                <a:off x="539" y="2747"/>
                <a:ext cx="508" cy="0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90" name="Line 26"/>
              <p:cNvSpPr>
                <a:spLocks noChangeShapeType="1"/>
              </p:cNvSpPr>
              <p:nvPr/>
            </p:nvSpPr>
            <p:spPr bwMode="auto">
              <a:xfrm flipV="1">
                <a:off x="1038" y="2506"/>
                <a:ext cx="0" cy="257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91" name="Line 27"/>
              <p:cNvSpPr>
                <a:spLocks noChangeShapeType="1"/>
              </p:cNvSpPr>
              <p:nvPr/>
            </p:nvSpPr>
            <p:spPr bwMode="auto">
              <a:xfrm flipH="1" flipV="1">
                <a:off x="2527" y="1348"/>
                <a:ext cx="1" cy="522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92" name="Line 28"/>
              <p:cNvSpPr>
                <a:spLocks noChangeShapeType="1"/>
              </p:cNvSpPr>
              <p:nvPr/>
            </p:nvSpPr>
            <p:spPr bwMode="auto">
              <a:xfrm>
                <a:off x="1029" y="2519"/>
                <a:ext cx="523" cy="0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93" name="Line 29"/>
              <p:cNvSpPr>
                <a:spLocks noChangeShapeType="1"/>
              </p:cNvSpPr>
              <p:nvPr/>
            </p:nvSpPr>
            <p:spPr bwMode="auto">
              <a:xfrm>
                <a:off x="1531" y="2085"/>
                <a:ext cx="522" cy="0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94" name="Line 30"/>
              <p:cNvSpPr>
                <a:spLocks noChangeShapeType="1"/>
              </p:cNvSpPr>
              <p:nvPr/>
            </p:nvSpPr>
            <p:spPr bwMode="auto">
              <a:xfrm flipV="1">
                <a:off x="2036" y="1853"/>
                <a:ext cx="0" cy="242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895" name="Line 31"/>
              <p:cNvSpPr>
                <a:spLocks noChangeShapeType="1"/>
              </p:cNvSpPr>
              <p:nvPr/>
            </p:nvSpPr>
            <p:spPr bwMode="auto">
              <a:xfrm>
                <a:off x="2017" y="1858"/>
                <a:ext cx="523" cy="0"/>
              </a:xfrm>
              <a:prstGeom prst="line">
                <a:avLst/>
              </a:prstGeom>
              <a:noFill/>
              <a:ln w="57150">
                <a:solidFill>
                  <a:srgbClr val="BA120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206375" y="386238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$600</a:t>
            </a:r>
          </a:p>
        </p:txBody>
      </p:sp>
      <p:sp>
        <p:nvSpPr>
          <p:cNvPr id="36897" name="Text Box 33"/>
          <p:cNvSpPr txBox="1">
            <a:spLocks noChangeArrowheads="1"/>
          </p:cNvSpPr>
          <p:nvPr/>
        </p:nvSpPr>
        <p:spPr bwMode="auto">
          <a:xfrm>
            <a:off x="4327525" y="1222375"/>
            <a:ext cx="10318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 of House Painting</a:t>
            </a:r>
          </a:p>
        </p:txBody>
      </p:sp>
      <p:sp>
        <p:nvSpPr>
          <p:cNvPr id="36898" name="Rectangle 34"/>
          <p:cNvSpPr>
            <a:spLocks noChangeArrowheads="1"/>
          </p:cNvSpPr>
          <p:nvPr/>
        </p:nvSpPr>
        <p:spPr bwMode="auto">
          <a:xfrm>
            <a:off x="858838" y="3973513"/>
            <a:ext cx="763587" cy="365125"/>
          </a:xfrm>
          <a:prstGeom prst="rect">
            <a:avLst/>
          </a:prstGeom>
          <a:solidFill>
            <a:srgbClr val="E3339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99" name="Text Box 35"/>
          <p:cNvSpPr txBox="1">
            <a:spLocks noChangeArrowheads="1"/>
          </p:cNvSpPr>
          <p:nvPr/>
        </p:nvSpPr>
        <p:spPr bwMode="auto">
          <a:xfrm>
            <a:off x="4860925" y="588803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0</a:t>
            </a:r>
          </a:p>
        </p:txBody>
      </p:sp>
      <p:sp>
        <p:nvSpPr>
          <p:cNvPr id="36900" name="Text Box 36"/>
          <p:cNvSpPr txBox="1">
            <a:spLocks noChangeArrowheads="1"/>
          </p:cNvSpPr>
          <p:nvPr/>
        </p:nvSpPr>
        <p:spPr bwMode="auto">
          <a:xfrm>
            <a:off x="6007100" y="5888038"/>
            <a:ext cx="2714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1</a:t>
            </a:r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6791325" y="5888038"/>
            <a:ext cx="3063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2</a:t>
            </a:r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7608888" y="5888038"/>
            <a:ext cx="3635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3</a:t>
            </a:r>
          </a:p>
        </p:txBody>
      </p:sp>
      <p:sp>
        <p:nvSpPr>
          <p:cNvPr id="36903" name="Text Box 39"/>
          <p:cNvSpPr txBox="1">
            <a:spLocks noChangeArrowheads="1"/>
          </p:cNvSpPr>
          <p:nvPr/>
        </p:nvSpPr>
        <p:spPr bwMode="auto">
          <a:xfrm>
            <a:off x="8485188" y="5886450"/>
            <a:ext cx="215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4</a:t>
            </a:r>
          </a:p>
        </p:txBody>
      </p:sp>
      <p:sp>
        <p:nvSpPr>
          <p:cNvPr id="36904" name="Text Box 40"/>
          <p:cNvSpPr txBox="1">
            <a:spLocks noChangeArrowheads="1"/>
          </p:cNvSpPr>
          <p:nvPr/>
        </p:nvSpPr>
        <p:spPr bwMode="auto">
          <a:xfrm>
            <a:off x="7697788" y="6105525"/>
            <a:ext cx="14239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 of Houses Painted</a:t>
            </a:r>
          </a:p>
        </p:txBody>
      </p:sp>
      <p:sp>
        <p:nvSpPr>
          <p:cNvPr id="36905" name="Text Box 41"/>
          <p:cNvSpPr txBox="1">
            <a:spLocks noChangeArrowheads="1"/>
          </p:cNvSpPr>
          <p:nvPr/>
        </p:nvSpPr>
        <p:spPr bwMode="auto">
          <a:xfrm>
            <a:off x="4684713" y="279876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$900</a:t>
            </a:r>
          </a:p>
        </p:txBody>
      </p:sp>
      <p:sp>
        <p:nvSpPr>
          <p:cNvPr id="36906" name="Text Box 42"/>
          <p:cNvSpPr txBox="1">
            <a:spLocks noChangeArrowheads="1"/>
          </p:cNvSpPr>
          <p:nvPr/>
        </p:nvSpPr>
        <p:spPr bwMode="auto">
          <a:xfrm>
            <a:off x="4684713" y="31480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$800</a:t>
            </a:r>
          </a:p>
        </p:txBody>
      </p:sp>
      <p:sp>
        <p:nvSpPr>
          <p:cNvPr id="36907" name="Text Box 43"/>
          <p:cNvSpPr txBox="1">
            <a:spLocks noChangeArrowheads="1"/>
          </p:cNvSpPr>
          <p:nvPr/>
        </p:nvSpPr>
        <p:spPr bwMode="auto">
          <a:xfrm>
            <a:off x="4684713" y="4249738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$500</a:t>
            </a:r>
          </a:p>
        </p:txBody>
      </p:sp>
      <p:sp>
        <p:nvSpPr>
          <p:cNvPr id="36908" name="Text Box 44"/>
          <p:cNvSpPr txBox="1">
            <a:spLocks noChangeArrowheads="1"/>
          </p:cNvSpPr>
          <p:nvPr/>
        </p:nvSpPr>
        <p:spPr bwMode="auto">
          <a:xfrm>
            <a:off x="4684713" y="3884613"/>
            <a:ext cx="635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/>
              <a:t>$600</a:t>
            </a: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5349875" y="3300413"/>
            <a:ext cx="776288" cy="671512"/>
          </a:xfrm>
          <a:prstGeom prst="rect">
            <a:avLst/>
          </a:prstGeom>
          <a:solidFill>
            <a:srgbClr val="E3339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910" name="Line 46"/>
          <p:cNvSpPr>
            <a:spLocks noChangeShapeType="1"/>
          </p:cNvSpPr>
          <p:nvPr/>
        </p:nvSpPr>
        <p:spPr bwMode="auto">
          <a:xfrm>
            <a:off x="858838" y="3973513"/>
            <a:ext cx="7874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911" name="Rectangle 47"/>
          <p:cNvSpPr>
            <a:spLocks noChangeArrowheads="1"/>
          </p:cNvSpPr>
          <p:nvPr/>
        </p:nvSpPr>
        <p:spPr bwMode="auto">
          <a:xfrm>
            <a:off x="6126163" y="3300413"/>
            <a:ext cx="776287" cy="658812"/>
          </a:xfrm>
          <a:prstGeom prst="rect">
            <a:avLst/>
          </a:prstGeom>
          <a:solidFill>
            <a:srgbClr val="E3205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6912" name="Group 48"/>
          <p:cNvGrpSpPr>
            <a:grpSpLocks/>
          </p:cNvGrpSpPr>
          <p:nvPr/>
        </p:nvGrpSpPr>
        <p:grpSpPr bwMode="auto">
          <a:xfrm>
            <a:off x="5667375" y="4502150"/>
            <a:ext cx="2714625" cy="985838"/>
            <a:chOff x="829" y="2652"/>
            <a:chExt cx="1710" cy="621"/>
          </a:xfrm>
        </p:grpSpPr>
        <p:sp>
          <p:nvSpPr>
            <p:cNvPr id="36913" name="Text Box 49"/>
            <p:cNvSpPr txBox="1">
              <a:spLocks noChangeArrowheads="1"/>
            </p:cNvSpPr>
            <p:nvPr/>
          </p:nvSpPr>
          <p:spPr bwMode="auto">
            <a:xfrm>
              <a:off x="1501" y="2985"/>
              <a:ext cx="1038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Grandpa’s producer surplus ($300)</a:t>
              </a:r>
            </a:p>
          </p:txBody>
        </p:sp>
        <p:sp>
          <p:nvSpPr>
            <p:cNvPr id="36914" name="Line 50"/>
            <p:cNvSpPr>
              <a:spLocks noChangeShapeType="1"/>
            </p:cNvSpPr>
            <p:nvPr/>
          </p:nvSpPr>
          <p:spPr bwMode="auto">
            <a:xfrm>
              <a:off x="829" y="2652"/>
              <a:ext cx="689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6915" name="Group 51"/>
          <p:cNvGrpSpPr>
            <a:grpSpLocks/>
          </p:cNvGrpSpPr>
          <p:nvPr/>
        </p:nvGrpSpPr>
        <p:grpSpPr bwMode="auto">
          <a:xfrm>
            <a:off x="6321425" y="3690938"/>
            <a:ext cx="2562225" cy="1243012"/>
            <a:chOff x="3982" y="2325"/>
            <a:chExt cx="1614" cy="783"/>
          </a:xfrm>
        </p:grpSpPr>
        <p:sp>
          <p:nvSpPr>
            <p:cNvPr id="36916" name="Text Box 52"/>
            <p:cNvSpPr txBox="1">
              <a:spLocks noChangeArrowheads="1"/>
            </p:cNvSpPr>
            <p:nvPr/>
          </p:nvSpPr>
          <p:spPr bwMode="auto">
            <a:xfrm>
              <a:off x="4017" y="2820"/>
              <a:ext cx="1579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Georgia’s producer surplus ($200)</a:t>
              </a:r>
            </a:p>
          </p:txBody>
        </p:sp>
        <p:sp>
          <p:nvSpPr>
            <p:cNvPr id="36917" name="Line 53"/>
            <p:cNvSpPr>
              <a:spLocks noChangeShapeType="1"/>
            </p:cNvSpPr>
            <p:nvPr/>
          </p:nvSpPr>
          <p:spPr bwMode="auto">
            <a:xfrm>
              <a:off x="3982" y="2325"/>
              <a:ext cx="267" cy="5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918" name="Line 54"/>
          <p:cNvSpPr>
            <a:spLocks noChangeShapeType="1"/>
          </p:cNvSpPr>
          <p:nvPr/>
        </p:nvSpPr>
        <p:spPr bwMode="auto">
          <a:xfrm>
            <a:off x="5360988" y="3302000"/>
            <a:ext cx="15398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6919" name="Group 55"/>
          <p:cNvGrpSpPr>
            <a:grpSpLocks/>
          </p:cNvGrpSpPr>
          <p:nvPr/>
        </p:nvGrpSpPr>
        <p:grpSpPr bwMode="auto">
          <a:xfrm>
            <a:off x="5335588" y="1539875"/>
            <a:ext cx="3535362" cy="4270375"/>
            <a:chOff x="3361" y="970"/>
            <a:chExt cx="2227" cy="2690"/>
          </a:xfrm>
        </p:grpSpPr>
        <p:grpSp>
          <p:nvGrpSpPr>
            <p:cNvPr id="36920" name="Group 56"/>
            <p:cNvGrpSpPr>
              <a:grpSpLocks/>
            </p:cNvGrpSpPr>
            <p:nvPr/>
          </p:nvGrpSpPr>
          <p:grpSpPr bwMode="auto">
            <a:xfrm>
              <a:off x="3370" y="2496"/>
              <a:ext cx="496" cy="230"/>
              <a:chOff x="3370" y="2496"/>
              <a:chExt cx="496" cy="230"/>
            </a:xfrm>
          </p:grpSpPr>
          <p:sp>
            <p:nvSpPr>
              <p:cNvPr id="36921" name="Rectangle 57"/>
              <p:cNvSpPr>
                <a:spLocks noChangeArrowheads="1"/>
              </p:cNvSpPr>
              <p:nvPr/>
            </p:nvSpPr>
            <p:spPr bwMode="auto">
              <a:xfrm>
                <a:off x="3370" y="2496"/>
                <a:ext cx="481" cy="230"/>
              </a:xfrm>
              <a:prstGeom prst="rect">
                <a:avLst/>
              </a:prstGeom>
              <a:solidFill>
                <a:srgbClr val="E3339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922" name="Line 58"/>
              <p:cNvSpPr>
                <a:spLocks noChangeShapeType="1"/>
              </p:cNvSpPr>
              <p:nvPr/>
            </p:nvSpPr>
            <p:spPr bwMode="auto">
              <a:xfrm>
                <a:off x="3370" y="2510"/>
                <a:ext cx="49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6923" name="Group 59"/>
            <p:cNvGrpSpPr>
              <a:grpSpLocks/>
            </p:cNvGrpSpPr>
            <p:nvPr/>
          </p:nvGrpSpPr>
          <p:grpSpPr bwMode="auto">
            <a:xfrm>
              <a:off x="3361" y="970"/>
              <a:ext cx="2227" cy="2690"/>
              <a:chOff x="539" y="978"/>
              <a:chExt cx="2227" cy="2690"/>
            </a:xfrm>
          </p:grpSpPr>
          <p:sp>
            <p:nvSpPr>
              <p:cNvPr id="36924" name="Text Box 60"/>
              <p:cNvSpPr txBox="1">
                <a:spLocks noChangeArrowheads="1"/>
              </p:cNvSpPr>
              <p:nvPr/>
            </p:nvSpPr>
            <p:spPr bwMode="auto">
              <a:xfrm>
                <a:off x="1859" y="978"/>
                <a:ext cx="90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GB" sz="1600"/>
                  <a:t>Supply</a:t>
                </a:r>
              </a:p>
            </p:txBody>
          </p:sp>
          <p:grpSp>
            <p:nvGrpSpPr>
              <p:cNvPr id="36925" name="Group 61"/>
              <p:cNvGrpSpPr>
                <a:grpSpLocks/>
              </p:cNvGrpSpPr>
              <p:nvPr/>
            </p:nvGrpSpPr>
            <p:grpSpPr bwMode="auto">
              <a:xfrm>
                <a:off x="539" y="1348"/>
                <a:ext cx="2001" cy="2320"/>
                <a:chOff x="539" y="1348"/>
                <a:chExt cx="2001" cy="2320"/>
              </a:xfrm>
            </p:grpSpPr>
            <p:sp>
              <p:nvSpPr>
                <p:cNvPr id="36926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1538" y="2071"/>
                  <a:ext cx="0" cy="450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27" name="Line 63"/>
                <p:cNvSpPr>
                  <a:spLocks noChangeShapeType="1"/>
                </p:cNvSpPr>
                <p:nvPr/>
              </p:nvSpPr>
              <p:spPr bwMode="auto">
                <a:xfrm flipV="1">
                  <a:off x="556" y="2741"/>
                  <a:ext cx="0" cy="927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28" name="Line 64"/>
                <p:cNvSpPr>
                  <a:spLocks noChangeShapeType="1"/>
                </p:cNvSpPr>
                <p:nvPr/>
              </p:nvSpPr>
              <p:spPr bwMode="auto">
                <a:xfrm>
                  <a:off x="539" y="2747"/>
                  <a:ext cx="508" cy="0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29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1038" y="2506"/>
                  <a:ext cx="0" cy="257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30" name="Line 66"/>
                <p:cNvSpPr>
                  <a:spLocks noChangeShapeType="1"/>
                </p:cNvSpPr>
                <p:nvPr/>
              </p:nvSpPr>
              <p:spPr bwMode="auto">
                <a:xfrm flipH="1" flipV="1">
                  <a:off x="2527" y="1348"/>
                  <a:ext cx="1" cy="522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31" name="Line 67"/>
                <p:cNvSpPr>
                  <a:spLocks noChangeShapeType="1"/>
                </p:cNvSpPr>
                <p:nvPr/>
              </p:nvSpPr>
              <p:spPr bwMode="auto">
                <a:xfrm>
                  <a:off x="1029" y="2519"/>
                  <a:ext cx="523" cy="0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32" name="Line 68"/>
                <p:cNvSpPr>
                  <a:spLocks noChangeShapeType="1"/>
                </p:cNvSpPr>
                <p:nvPr/>
              </p:nvSpPr>
              <p:spPr bwMode="auto">
                <a:xfrm>
                  <a:off x="1531" y="2085"/>
                  <a:ext cx="522" cy="0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33" name="Line 69"/>
                <p:cNvSpPr>
                  <a:spLocks noChangeShapeType="1"/>
                </p:cNvSpPr>
                <p:nvPr/>
              </p:nvSpPr>
              <p:spPr bwMode="auto">
                <a:xfrm flipV="1">
                  <a:off x="2036" y="1853"/>
                  <a:ext cx="0" cy="242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934" name="Line 70"/>
                <p:cNvSpPr>
                  <a:spLocks noChangeShapeType="1"/>
                </p:cNvSpPr>
                <p:nvPr/>
              </p:nvSpPr>
              <p:spPr bwMode="auto">
                <a:xfrm>
                  <a:off x="2017" y="1858"/>
                  <a:ext cx="523" cy="0"/>
                </a:xfrm>
                <a:prstGeom prst="line">
                  <a:avLst/>
                </a:prstGeom>
                <a:noFill/>
                <a:ln w="57150">
                  <a:solidFill>
                    <a:srgbClr val="BA120C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36935" name="Group 71"/>
          <p:cNvGrpSpPr>
            <a:grpSpLocks/>
          </p:cNvGrpSpPr>
          <p:nvPr/>
        </p:nvGrpSpPr>
        <p:grpSpPr bwMode="auto">
          <a:xfrm>
            <a:off x="5529263" y="1982788"/>
            <a:ext cx="1506537" cy="1531937"/>
            <a:chOff x="3483" y="1249"/>
            <a:chExt cx="949" cy="965"/>
          </a:xfrm>
        </p:grpSpPr>
        <p:sp>
          <p:nvSpPr>
            <p:cNvPr id="36936" name="Text Box 72"/>
            <p:cNvSpPr txBox="1">
              <a:spLocks noChangeArrowheads="1"/>
            </p:cNvSpPr>
            <p:nvPr/>
          </p:nvSpPr>
          <p:spPr bwMode="auto">
            <a:xfrm>
              <a:off x="3483" y="1249"/>
              <a:ext cx="949" cy="288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Total producer surplus ($500)</a:t>
              </a:r>
            </a:p>
          </p:txBody>
        </p:sp>
        <p:sp>
          <p:nvSpPr>
            <p:cNvPr id="36937" name="Line 73"/>
            <p:cNvSpPr>
              <a:spLocks noChangeShapeType="1"/>
            </p:cNvSpPr>
            <p:nvPr/>
          </p:nvSpPr>
          <p:spPr bwMode="auto">
            <a:xfrm flipH="1">
              <a:off x="3529" y="1532"/>
              <a:ext cx="289" cy="6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938" name="Line 74"/>
            <p:cNvSpPr>
              <a:spLocks noChangeShapeType="1"/>
            </p:cNvSpPr>
            <p:nvPr/>
          </p:nvSpPr>
          <p:spPr bwMode="auto">
            <a:xfrm>
              <a:off x="3826" y="1532"/>
              <a:ext cx="162" cy="6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940" name="Rectangle 7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7-5: Measuring Producer Surplus with the Supply Curve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6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8" grpId="0" animBg="1"/>
      <p:bldP spid="36909" grpId="0" animBg="1"/>
      <p:bldP spid="36910" grpId="0" animBg="1"/>
      <p:bldP spid="36911" grpId="0" animBg="1"/>
      <p:bldP spid="369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41C74C3B-13BE-4BB0-B02F-E12AE779E5DE}" type="slidenum">
              <a:rPr lang="en-US"/>
              <a:pPr/>
              <a:t>22</a:t>
            </a:fld>
            <a:endParaRPr lang="en-US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5346700" y="1258888"/>
            <a:ext cx="3617913" cy="4535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5364163" y="3327400"/>
            <a:ext cx="1233487" cy="598488"/>
            <a:chOff x="3379" y="2096"/>
            <a:chExt cx="777" cy="377"/>
          </a:xfrm>
        </p:grpSpPr>
        <p:sp>
          <p:nvSpPr>
            <p:cNvPr id="38916" name="Rectangle 4"/>
            <p:cNvSpPr>
              <a:spLocks noChangeArrowheads="1"/>
            </p:cNvSpPr>
            <p:nvPr/>
          </p:nvSpPr>
          <p:spPr bwMode="auto">
            <a:xfrm>
              <a:off x="3379" y="2096"/>
              <a:ext cx="777" cy="377"/>
            </a:xfrm>
            <a:prstGeom prst="rect">
              <a:avLst/>
            </a:prstGeom>
            <a:solidFill>
              <a:schemeClr val="accent1">
                <a:alpha val="83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17" name="Line 5"/>
            <p:cNvSpPr>
              <a:spLocks noChangeShapeType="1"/>
            </p:cNvSpPr>
            <p:nvPr/>
          </p:nvSpPr>
          <p:spPr bwMode="auto">
            <a:xfrm>
              <a:off x="4156" y="2119"/>
              <a:ext cx="0" cy="3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18" name="AutoShape 6"/>
          <p:cNvSpPr>
            <a:spLocks noChangeAspect="1" noChangeArrowheads="1"/>
          </p:cNvSpPr>
          <p:nvPr/>
        </p:nvSpPr>
        <p:spPr bwMode="auto">
          <a:xfrm flipV="1">
            <a:off x="6600825" y="3340100"/>
            <a:ext cx="569913" cy="576263"/>
          </a:xfrm>
          <a:prstGeom prst="rtTriangle">
            <a:avLst/>
          </a:prstGeom>
          <a:solidFill>
            <a:srgbClr val="FEFFBA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en-GB" sz="1000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873125" y="1292225"/>
            <a:ext cx="3617913" cy="45354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38920" name="AutoShape 8"/>
          <p:cNvSpPr>
            <a:spLocks noChangeAspect="1" noChangeArrowheads="1"/>
          </p:cNvSpPr>
          <p:nvPr/>
        </p:nvSpPr>
        <p:spPr bwMode="auto">
          <a:xfrm flipV="1">
            <a:off x="877888" y="3963988"/>
            <a:ext cx="1228725" cy="1246187"/>
          </a:xfrm>
          <a:prstGeom prst="rtTriangle">
            <a:avLst/>
          </a:prstGeom>
          <a:solidFill>
            <a:srgbClr val="E3205D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r>
              <a:rPr lang="en-GB" sz="1000"/>
              <a:t>Producer</a:t>
            </a:r>
          </a:p>
          <a:p>
            <a:pPr algn="ctr"/>
            <a:r>
              <a:rPr lang="en-GB" sz="1000"/>
              <a:t> surplus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838200" y="982663"/>
            <a:ext cx="3644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(a) Producer Surplus at a Price of </a:t>
            </a:r>
            <a:r>
              <a:rPr lang="en-GB" sz="1400" b="1" i="1"/>
              <a:t>P</a:t>
            </a:r>
            <a:r>
              <a:rPr lang="en-GB" sz="1400" b="1" baseline="-25000"/>
              <a:t>1</a:t>
            </a:r>
            <a:endParaRPr lang="en-GB" sz="1400" b="1"/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5127625" y="971550"/>
            <a:ext cx="401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 b="1"/>
              <a:t>(b) Producer Surplus at a Price of </a:t>
            </a:r>
            <a:r>
              <a:rPr lang="en-GB" sz="1400" b="1" i="1"/>
              <a:t>P</a:t>
            </a:r>
            <a:r>
              <a:rPr lang="en-GB" sz="1400" b="1" baseline="-25000"/>
              <a:t>2</a:t>
            </a: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-198438" y="1212850"/>
            <a:ext cx="1031876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3562350" y="5899150"/>
            <a:ext cx="9540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4281488" y="1204913"/>
            <a:ext cx="10318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</a:t>
            </a:r>
          </a:p>
        </p:txBody>
      </p:sp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4875213" y="5807075"/>
            <a:ext cx="63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600"/>
              <a:t>0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7994650" y="5875338"/>
            <a:ext cx="954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</a:t>
            </a:r>
          </a:p>
        </p:txBody>
      </p:sp>
      <p:grpSp>
        <p:nvGrpSpPr>
          <p:cNvPr id="38929" name="Group 17"/>
          <p:cNvGrpSpPr>
            <a:grpSpLocks/>
          </p:cNvGrpSpPr>
          <p:nvPr/>
        </p:nvGrpSpPr>
        <p:grpSpPr bwMode="auto">
          <a:xfrm>
            <a:off x="6772275" y="3514725"/>
            <a:ext cx="2043113" cy="1031875"/>
            <a:chOff x="4266" y="2214"/>
            <a:chExt cx="1287" cy="650"/>
          </a:xfrm>
        </p:grpSpPr>
        <p:sp>
          <p:nvSpPr>
            <p:cNvPr id="38930" name="Text Box 18"/>
            <p:cNvSpPr txBox="1">
              <a:spLocks noChangeArrowheads="1"/>
            </p:cNvSpPr>
            <p:nvPr/>
          </p:nvSpPr>
          <p:spPr bwMode="auto">
            <a:xfrm>
              <a:off x="4730" y="2614"/>
              <a:ext cx="823" cy="250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000"/>
                <a:t>Producer surplus for new producers</a:t>
              </a:r>
            </a:p>
          </p:txBody>
        </p:sp>
        <p:sp>
          <p:nvSpPr>
            <p:cNvPr id="38931" name="Line 19"/>
            <p:cNvSpPr>
              <a:spLocks noChangeShapeType="1"/>
            </p:cNvSpPr>
            <p:nvPr/>
          </p:nvSpPr>
          <p:spPr bwMode="auto">
            <a:xfrm flipH="1" flipV="1">
              <a:off x="4266" y="2214"/>
              <a:ext cx="48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8932" name="Group 20"/>
          <p:cNvGrpSpPr>
            <a:grpSpLocks/>
          </p:cNvGrpSpPr>
          <p:nvPr/>
        </p:nvGrpSpPr>
        <p:grpSpPr bwMode="auto">
          <a:xfrm>
            <a:off x="5518150" y="2076450"/>
            <a:ext cx="1165225" cy="1514475"/>
            <a:chOff x="3476" y="1308"/>
            <a:chExt cx="734" cy="954"/>
          </a:xfrm>
        </p:grpSpPr>
        <p:sp>
          <p:nvSpPr>
            <p:cNvPr id="38933" name="Text Box 21"/>
            <p:cNvSpPr txBox="1">
              <a:spLocks noChangeArrowheads="1"/>
            </p:cNvSpPr>
            <p:nvPr/>
          </p:nvSpPr>
          <p:spPr bwMode="auto">
            <a:xfrm>
              <a:off x="3476" y="1308"/>
              <a:ext cx="734" cy="442"/>
            </a:xfrm>
            <a:prstGeom prst="rect">
              <a:avLst/>
            </a:prstGeom>
            <a:solidFill>
              <a:srgbClr val="FEFFBA">
                <a:alpha val="64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000"/>
                <a:t>Additional producer surplus to initial producers</a:t>
              </a:r>
            </a:p>
          </p:txBody>
        </p:sp>
        <p:sp>
          <p:nvSpPr>
            <p:cNvPr id="38934" name="Line 22"/>
            <p:cNvSpPr>
              <a:spLocks noChangeShapeType="1"/>
            </p:cNvSpPr>
            <p:nvPr/>
          </p:nvSpPr>
          <p:spPr bwMode="auto">
            <a:xfrm>
              <a:off x="3672" y="1744"/>
              <a:ext cx="164" cy="5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8935" name="Group 23"/>
          <p:cNvGrpSpPr>
            <a:grpSpLocks/>
          </p:cNvGrpSpPr>
          <p:nvPr/>
        </p:nvGrpSpPr>
        <p:grpSpPr bwMode="auto">
          <a:xfrm>
            <a:off x="209550" y="1550988"/>
            <a:ext cx="4140200" cy="4641850"/>
            <a:chOff x="132" y="977"/>
            <a:chExt cx="2608" cy="2924"/>
          </a:xfrm>
        </p:grpSpPr>
        <p:grpSp>
          <p:nvGrpSpPr>
            <p:cNvPr id="38936" name="Group 24"/>
            <p:cNvGrpSpPr>
              <a:grpSpLocks/>
            </p:cNvGrpSpPr>
            <p:nvPr/>
          </p:nvGrpSpPr>
          <p:grpSpPr bwMode="auto">
            <a:xfrm>
              <a:off x="132" y="977"/>
              <a:ext cx="2608" cy="2924"/>
              <a:chOff x="132" y="977"/>
              <a:chExt cx="2608" cy="2924"/>
            </a:xfrm>
          </p:grpSpPr>
          <p:sp>
            <p:nvSpPr>
              <p:cNvPr id="38937" name="Text Box 25"/>
              <p:cNvSpPr txBox="1">
                <a:spLocks noChangeArrowheads="1"/>
              </p:cNvSpPr>
              <p:nvPr/>
            </p:nvSpPr>
            <p:spPr bwMode="auto">
              <a:xfrm>
                <a:off x="132" y="2372"/>
                <a:ext cx="40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GB" sz="1600" i="1"/>
                  <a:t>P</a:t>
                </a:r>
                <a:r>
                  <a:rPr lang="en-GB" sz="1600" baseline="-25000"/>
                  <a:t>1</a:t>
                </a:r>
                <a:endParaRPr lang="en-GB" sz="1600" i="1"/>
              </a:p>
            </p:txBody>
          </p:sp>
          <p:sp>
            <p:nvSpPr>
              <p:cNvPr id="38938" name="Text Box 26"/>
              <p:cNvSpPr txBox="1">
                <a:spLocks noChangeArrowheads="1"/>
              </p:cNvSpPr>
              <p:nvPr/>
            </p:nvSpPr>
            <p:spPr bwMode="auto">
              <a:xfrm>
                <a:off x="235" y="3670"/>
                <a:ext cx="40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GB" sz="1600"/>
                  <a:t>0</a:t>
                </a:r>
              </a:p>
            </p:txBody>
          </p:sp>
          <p:sp>
            <p:nvSpPr>
              <p:cNvPr id="38939" name="Line 27"/>
              <p:cNvSpPr>
                <a:spLocks noChangeShapeType="1"/>
              </p:cNvSpPr>
              <p:nvPr/>
            </p:nvSpPr>
            <p:spPr bwMode="auto">
              <a:xfrm flipV="1">
                <a:off x="571" y="1341"/>
                <a:ext cx="1913" cy="1933"/>
              </a:xfrm>
              <a:prstGeom prst="line">
                <a:avLst/>
              </a:prstGeom>
              <a:noFill/>
              <a:ln w="57150">
                <a:solidFill>
                  <a:srgbClr val="A6141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0" name="Line 28"/>
              <p:cNvSpPr>
                <a:spLocks noChangeShapeType="1"/>
              </p:cNvSpPr>
              <p:nvPr/>
            </p:nvSpPr>
            <p:spPr bwMode="auto">
              <a:xfrm>
                <a:off x="563" y="2489"/>
                <a:ext cx="77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1" name="Line 29"/>
              <p:cNvSpPr>
                <a:spLocks noChangeShapeType="1"/>
              </p:cNvSpPr>
              <p:nvPr/>
            </p:nvSpPr>
            <p:spPr bwMode="auto">
              <a:xfrm>
                <a:off x="1340" y="2496"/>
                <a:ext cx="0" cy="119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2" name="Text Box 30"/>
              <p:cNvSpPr txBox="1">
                <a:spLocks noChangeArrowheads="1"/>
              </p:cNvSpPr>
              <p:nvPr/>
            </p:nvSpPr>
            <p:spPr bwMode="auto">
              <a:xfrm>
                <a:off x="1145" y="3689"/>
                <a:ext cx="40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GB" sz="1600" i="1"/>
                  <a:t>Q</a:t>
                </a:r>
                <a:r>
                  <a:rPr lang="en-GB" sz="1600" baseline="-25000"/>
                  <a:t>1</a:t>
                </a:r>
                <a:endParaRPr lang="en-GB" sz="1600" i="1"/>
              </a:p>
            </p:txBody>
          </p:sp>
          <p:sp>
            <p:nvSpPr>
              <p:cNvPr id="38943" name="Oval 31"/>
              <p:cNvSpPr>
                <a:spLocks noChangeAspect="1" noChangeArrowheads="1"/>
              </p:cNvSpPr>
              <p:nvPr/>
            </p:nvSpPr>
            <p:spPr bwMode="auto">
              <a:xfrm>
                <a:off x="2439" y="1314"/>
                <a:ext cx="74" cy="7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4" name="Oval 32"/>
              <p:cNvSpPr>
                <a:spLocks noChangeAspect="1" noChangeArrowheads="1"/>
              </p:cNvSpPr>
              <p:nvPr/>
            </p:nvSpPr>
            <p:spPr bwMode="auto">
              <a:xfrm>
                <a:off x="1312" y="2455"/>
                <a:ext cx="74" cy="7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5" name="Oval 33"/>
              <p:cNvSpPr>
                <a:spLocks noChangeAspect="1" noChangeArrowheads="1"/>
              </p:cNvSpPr>
              <p:nvPr/>
            </p:nvSpPr>
            <p:spPr bwMode="auto">
              <a:xfrm>
                <a:off x="534" y="3233"/>
                <a:ext cx="74" cy="7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946" name="Text Box 34"/>
              <p:cNvSpPr txBox="1">
                <a:spLocks noChangeArrowheads="1"/>
              </p:cNvSpPr>
              <p:nvPr/>
            </p:nvSpPr>
            <p:spPr bwMode="auto">
              <a:xfrm>
                <a:off x="581" y="2234"/>
                <a:ext cx="1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GB" sz="1600" i="1"/>
                  <a:t>B</a:t>
                </a:r>
              </a:p>
            </p:txBody>
          </p:sp>
          <p:sp>
            <p:nvSpPr>
              <p:cNvPr id="38947" name="Text Box 35"/>
              <p:cNvSpPr txBox="1">
                <a:spLocks noChangeArrowheads="1"/>
              </p:cNvSpPr>
              <p:nvPr/>
            </p:nvSpPr>
            <p:spPr bwMode="auto">
              <a:xfrm>
                <a:off x="598" y="3294"/>
                <a:ext cx="1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GB" sz="1600" i="1"/>
                  <a:t>A</a:t>
                </a:r>
              </a:p>
            </p:txBody>
          </p:sp>
          <p:sp>
            <p:nvSpPr>
              <p:cNvPr id="38948" name="Text Box 36"/>
              <p:cNvSpPr txBox="1">
                <a:spLocks noChangeArrowheads="1"/>
              </p:cNvSpPr>
              <p:nvPr/>
            </p:nvSpPr>
            <p:spPr bwMode="auto">
              <a:xfrm>
                <a:off x="1395" y="2478"/>
                <a:ext cx="1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r">
                  <a:spcBef>
                    <a:spcPct val="50000"/>
                  </a:spcBef>
                </a:pPr>
                <a:r>
                  <a:rPr lang="en-GB" sz="1600" i="1"/>
                  <a:t>C</a:t>
                </a:r>
              </a:p>
            </p:txBody>
          </p:sp>
          <p:sp>
            <p:nvSpPr>
              <p:cNvPr id="38949" name="Text Box 37"/>
              <p:cNvSpPr txBox="1">
                <a:spLocks noChangeArrowheads="1"/>
              </p:cNvSpPr>
              <p:nvPr/>
            </p:nvSpPr>
            <p:spPr bwMode="auto">
              <a:xfrm>
                <a:off x="1969" y="977"/>
                <a:ext cx="771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GB" sz="1400"/>
                  <a:t>Supply</a:t>
                </a:r>
              </a:p>
            </p:txBody>
          </p:sp>
        </p:grpSp>
        <p:sp>
          <p:nvSpPr>
            <p:cNvPr id="38950" name="Oval 38"/>
            <p:cNvSpPr>
              <a:spLocks noChangeAspect="1" noChangeArrowheads="1"/>
            </p:cNvSpPr>
            <p:nvPr/>
          </p:nvSpPr>
          <p:spPr bwMode="auto">
            <a:xfrm>
              <a:off x="520" y="2462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8951" name="Group 39"/>
          <p:cNvGrpSpPr>
            <a:grpSpLocks/>
          </p:cNvGrpSpPr>
          <p:nvPr/>
        </p:nvGrpSpPr>
        <p:grpSpPr bwMode="auto">
          <a:xfrm>
            <a:off x="4689475" y="1679575"/>
            <a:ext cx="4198938" cy="4489450"/>
            <a:chOff x="2954" y="1058"/>
            <a:chExt cx="2645" cy="2828"/>
          </a:xfrm>
        </p:grpSpPr>
        <p:sp>
          <p:nvSpPr>
            <p:cNvPr id="38952" name="Text Box 40"/>
            <p:cNvSpPr txBox="1">
              <a:spLocks noChangeArrowheads="1"/>
            </p:cNvSpPr>
            <p:nvPr/>
          </p:nvSpPr>
          <p:spPr bwMode="auto">
            <a:xfrm>
              <a:off x="4828" y="1058"/>
              <a:ext cx="77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400"/>
                <a:t>Supply</a:t>
              </a:r>
            </a:p>
          </p:txBody>
        </p:sp>
        <p:grpSp>
          <p:nvGrpSpPr>
            <p:cNvPr id="38953" name="Group 41"/>
            <p:cNvGrpSpPr>
              <a:grpSpLocks/>
            </p:cNvGrpSpPr>
            <p:nvPr/>
          </p:nvGrpSpPr>
          <p:grpSpPr bwMode="auto">
            <a:xfrm>
              <a:off x="2954" y="1299"/>
              <a:ext cx="2381" cy="2587"/>
              <a:chOff x="2954" y="1299"/>
              <a:chExt cx="2381" cy="2587"/>
            </a:xfrm>
          </p:grpSpPr>
          <p:grpSp>
            <p:nvGrpSpPr>
              <p:cNvPr id="38954" name="Group 42"/>
              <p:cNvGrpSpPr>
                <a:grpSpLocks/>
              </p:cNvGrpSpPr>
              <p:nvPr/>
            </p:nvGrpSpPr>
            <p:grpSpPr bwMode="auto">
              <a:xfrm>
                <a:off x="2954" y="1299"/>
                <a:ext cx="2381" cy="2587"/>
                <a:chOff x="2954" y="1299"/>
                <a:chExt cx="2381" cy="2587"/>
              </a:xfrm>
            </p:grpSpPr>
            <p:sp>
              <p:nvSpPr>
                <p:cNvPr id="38955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3356" y="3218"/>
                  <a:ext cx="74" cy="7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38956" name="Group 44"/>
                <p:cNvGrpSpPr>
                  <a:grpSpLocks/>
                </p:cNvGrpSpPr>
                <p:nvPr/>
              </p:nvGrpSpPr>
              <p:grpSpPr bwMode="auto">
                <a:xfrm>
                  <a:off x="2954" y="1299"/>
                  <a:ext cx="2381" cy="2587"/>
                  <a:chOff x="2954" y="1299"/>
                  <a:chExt cx="2381" cy="2587"/>
                </a:xfrm>
              </p:grpSpPr>
              <p:sp>
                <p:nvSpPr>
                  <p:cNvPr id="38957" name="AutoShape 45"/>
                  <p:cNvSpPr>
                    <a:spLocks noChangeAspect="1" noChangeArrowheads="1"/>
                  </p:cNvSpPr>
                  <p:nvPr/>
                </p:nvSpPr>
                <p:spPr bwMode="auto">
                  <a:xfrm flipV="1">
                    <a:off x="3375" y="2482"/>
                    <a:ext cx="774" cy="785"/>
                  </a:xfrm>
                  <a:prstGeom prst="rtTriangle">
                    <a:avLst/>
                  </a:prstGeom>
                  <a:solidFill>
                    <a:srgbClr val="E3205D">
                      <a:alpha val="60001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rot="10800000" wrap="none" anchor="ctr"/>
                  <a:lstStyle/>
                  <a:p>
                    <a:pPr algn="ctr"/>
                    <a:r>
                      <a:rPr lang="en-GB" sz="1000"/>
                      <a:t>Initial</a:t>
                    </a:r>
                  </a:p>
                  <a:p>
                    <a:pPr algn="ctr"/>
                    <a:r>
                      <a:rPr lang="en-GB" sz="1000"/>
                      <a:t>producer</a:t>
                    </a:r>
                  </a:p>
                  <a:p>
                    <a:pPr algn="ctr"/>
                    <a:r>
                      <a:rPr lang="en-GB" sz="1000"/>
                      <a:t> surplus</a:t>
                    </a:r>
                  </a:p>
                </p:txBody>
              </p:sp>
              <p:sp>
                <p:nvSpPr>
                  <p:cNvPr id="38958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954" y="2357"/>
                    <a:ext cx="400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r">
                      <a:spcBef>
                        <a:spcPct val="50000"/>
                      </a:spcBef>
                    </a:pPr>
                    <a:r>
                      <a:rPr lang="en-GB" sz="1600" i="1"/>
                      <a:t>P</a:t>
                    </a:r>
                    <a:r>
                      <a:rPr lang="en-GB" sz="1600" baseline="-25000"/>
                      <a:t>1</a:t>
                    </a:r>
                    <a:endParaRPr lang="en-GB" sz="1600" i="1"/>
                  </a:p>
                </p:txBody>
              </p:sp>
              <p:sp>
                <p:nvSpPr>
                  <p:cNvPr id="38959" name="Line 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93" y="1326"/>
                    <a:ext cx="1913" cy="1933"/>
                  </a:xfrm>
                  <a:prstGeom prst="line">
                    <a:avLst/>
                  </a:prstGeom>
                  <a:noFill/>
                  <a:ln w="57150">
                    <a:solidFill>
                      <a:srgbClr val="A6141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960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3385" y="2474"/>
                    <a:ext cx="777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961" name="Line 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55" y="2465"/>
                    <a:ext cx="7" cy="120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dash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962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67" y="3674"/>
                    <a:ext cx="400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</a:pPr>
                    <a:r>
                      <a:rPr lang="en-GB" sz="1600" i="1"/>
                      <a:t>Q</a:t>
                    </a:r>
                    <a:r>
                      <a:rPr lang="en-GB" sz="1600" baseline="-25000"/>
                      <a:t>1</a:t>
                    </a:r>
                    <a:endParaRPr lang="en-GB" sz="1600" i="1"/>
                  </a:p>
                </p:txBody>
              </p:sp>
              <p:sp>
                <p:nvSpPr>
                  <p:cNvPr id="38963" name="Oval 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5261" y="1299"/>
                    <a:ext cx="74" cy="7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38964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03" y="2219"/>
                    <a:ext cx="170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r">
                      <a:spcBef>
                        <a:spcPct val="50000"/>
                      </a:spcBef>
                    </a:pPr>
                    <a:r>
                      <a:rPr lang="en-GB" sz="1600" i="1"/>
                      <a:t>B</a:t>
                    </a:r>
                  </a:p>
                </p:txBody>
              </p:sp>
              <p:sp>
                <p:nvSpPr>
                  <p:cNvPr id="38965" name="Text Box 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20" y="3279"/>
                    <a:ext cx="170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r">
                      <a:spcBef>
                        <a:spcPct val="50000"/>
                      </a:spcBef>
                    </a:pPr>
                    <a:r>
                      <a:rPr lang="en-GB" sz="1600" i="1"/>
                      <a:t>A</a:t>
                    </a:r>
                  </a:p>
                </p:txBody>
              </p:sp>
              <p:sp>
                <p:nvSpPr>
                  <p:cNvPr id="38966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17" y="2463"/>
                    <a:ext cx="170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 algn="r">
                      <a:spcBef>
                        <a:spcPct val="50000"/>
                      </a:spcBef>
                    </a:pPr>
                    <a:r>
                      <a:rPr lang="en-GB" sz="1600" i="1"/>
                      <a:t>C</a:t>
                    </a:r>
                  </a:p>
                </p:txBody>
              </p:sp>
              <p:sp>
                <p:nvSpPr>
                  <p:cNvPr id="38967" name="Oval 5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42" y="2447"/>
                    <a:ext cx="74" cy="73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38968" name="Oval 56"/>
              <p:cNvSpPr>
                <a:spLocks noChangeAspect="1" noChangeArrowheads="1"/>
              </p:cNvSpPr>
              <p:nvPr/>
            </p:nvSpPr>
            <p:spPr bwMode="auto">
              <a:xfrm>
                <a:off x="4134" y="2440"/>
                <a:ext cx="74" cy="7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8969" name="Group 57"/>
          <p:cNvGrpSpPr>
            <a:grpSpLocks/>
          </p:cNvGrpSpPr>
          <p:nvPr/>
        </p:nvGrpSpPr>
        <p:grpSpPr bwMode="auto">
          <a:xfrm>
            <a:off x="4681538" y="2860675"/>
            <a:ext cx="2919412" cy="3294063"/>
            <a:chOff x="2949" y="1802"/>
            <a:chExt cx="1839" cy="2075"/>
          </a:xfrm>
        </p:grpSpPr>
        <p:sp>
          <p:nvSpPr>
            <p:cNvPr id="38970" name="Line 58"/>
            <p:cNvSpPr>
              <a:spLocks noChangeShapeType="1"/>
            </p:cNvSpPr>
            <p:nvPr/>
          </p:nvSpPr>
          <p:spPr bwMode="auto">
            <a:xfrm>
              <a:off x="3378" y="2094"/>
              <a:ext cx="11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1" name="Text Box 59"/>
            <p:cNvSpPr txBox="1">
              <a:spLocks noChangeArrowheads="1"/>
            </p:cNvSpPr>
            <p:nvPr/>
          </p:nvSpPr>
          <p:spPr bwMode="auto">
            <a:xfrm>
              <a:off x="2949" y="1962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P</a:t>
              </a:r>
              <a:r>
                <a:rPr lang="en-GB" sz="1600" baseline="-25000"/>
                <a:t>2</a:t>
              </a:r>
              <a:endParaRPr lang="en-GB" sz="1600" i="1"/>
            </a:p>
          </p:txBody>
        </p:sp>
        <p:sp>
          <p:nvSpPr>
            <p:cNvPr id="38972" name="Oval 60"/>
            <p:cNvSpPr>
              <a:spLocks noChangeAspect="1" noChangeArrowheads="1"/>
            </p:cNvSpPr>
            <p:nvPr/>
          </p:nvSpPr>
          <p:spPr bwMode="auto">
            <a:xfrm>
              <a:off x="3347" y="2058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3" name="Oval 61"/>
            <p:cNvSpPr>
              <a:spLocks noChangeAspect="1" noChangeArrowheads="1"/>
            </p:cNvSpPr>
            <p:nvPr/>
          </p:nvSpPr>
          <p:spPr bwMode="auto">
            <a:xfrm>
              <a:off x="4117" y="2058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4" name="Line 62"/>
            <p:cNvSpPr>
              <a:spLocks noChangeShapeType="1"/>
            </p:cNvSpPr>
            <p:nvPr/>
          </p:nvSpPr>
          <p:spPr bwMode="auto">
            <a:xfrm>
              <a:off x="4539" y="2079"/>
              <a:ext cx="0" cy="15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75" name="Text Box 63"/>
            <p:cNvSpPr txBox="1">
              <a:spLocks noChangeArrowheads="1"/>
            </p:cNvSpPr>
            <p:nvPr/>
          </p:nvSpPr>
          <p:spPr bwMode="auto">
            <a:xfrm>
              <a:off x="4357" y="3665"/>
              <a:ext cx="4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600" i="1"/>
                <a:t>Q</a:t>
              </a:r>
              <a:r>
                <a:rPr lang="en-GB" sz="1600" baseline="-25000"/>
                <a:t>2</a:t>
              </a:r>
              <a:endParaRPr lang="en-GB" sz="1600" i="1"/>
            </a:p>
          </p:txBody>
        </p:sp>
        <p:sp>
          <p:nvSpPr>
            <p:cNvPr id="38976" name="Text Box 64"/>
            <p:cNvSpPr txBox="1">
              <a:spLocks noChangeArrowheads="1"/>
            </p:cNvSpPr>
            <p:nvPr/>
          </p:nvSpPr>
          <p:spPr bwMode="auto">
            <a:xfrm>
              <a:off x="4078" y="1802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E</a:t>
              </a:r>
            </a:p>
          </p:txBody>
        </p:sp>
        <p:sp>
          <p:nvSpPr>
            <p:cNvPr id="38977" name="Text Box 65"/>
            <p:cNvSpPr txBox="1">
              <a:spLocks noChangeArrowheads="1"/>
            </p:cNvSpPr>
            <p:nvPr/>
          </p:nvSpPr>
          <p:spPr bwMode="auto">
            <a:xfrm>
              <a:off x="4618" y="2090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F</a:t>
              </a:r>
            </a:p>
          </p:txBody>
        </p:sp>
        <p:sp>
          <p:nvSpPr>
            <p:cNvPr id="38978" name="Text Box 66"/>
            <p:cNvSpPr txBox="1">
              <a:spLocks noChangeArrowheads="1"/>
            </p:cNvSpPr>
            <p:nvPr/>
          </p:nvSpPr>
          <p:spPr bwMode="auto">
            <a:xfrm>
              <a:off x="3433" y="1810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sz="1600" i="1"/>
                <a:t>D</a:t>
              </a:r>
            </a:p>
          </p:txBody>
        </p:sp>
        <p:sp>
          <p:nvSpPr>
            <p:cNvPr id="38979" name="Oval 67"/>
            <p:cNvSpPr>
              <a:spLocks noChangeAspect="1" noChangeArrowheads="1"/>
            </p:cNvSpPr>
            <p:nvPr/>
          </p:nvSpPr>
          <p:spPr bwMode="auto">
            <a:xfrm>
              <a:off x="4502" y="2050"/>
              <a:ext cx="74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82" name="Rectangle 70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7-6: How the Price Affects Producer Surplus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 autoUpdateAnimBg="0"/>
      <p:bldP spid="38920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BE6B38AF-2942-416C-9249-9E5AD54E04FC}" type="slidenum">
              <a:rPr lang="en-US"/>
              <a:pPr/>
              <a:t>23</a:t>
            </a:fld>
            <a:endParaRPr lang="en-US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MARKET EFFICIENCY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3581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konsumen dan surplus produsen dapat digunakan untuk menjawab pertanyaan berikut:</a:t>
            </a:r>
            <a:br>
              <a:rPr lang="id-ID" sz="2800" dirty="0" smtClean="0"/>
            </a:br>
            <a:r>
              <a:rPr lang="id-ID" sz="2800" dirty="0" smtClean="0"/>
              <a:t/>
            </a:r>
            <a:br>
              <a:rPr lang="id-ID" sz="2800" dirty="0" smtClean="0"/>
            </a:br>
            <a:r>
              <a:rPr lang="id-ID" sz="2800" dirty="0" smtClean="0"/>
              <a:t>Apakah alokasi sumber daya ditentukan oleh pasar bebas dengan cara apapun yang diinginkan?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 bldLvl="5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7D95F37B-70EB-443A-AB71-3F2767973986}" type="slidenum">
              <a:rPr lang="en-US"/>
              <a:pPr/>
              <a:t>24</a:t>
            </a:fld>
            <a:endParaRPr lang="en-US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49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sz="2800" b="1">
                <a:solidFill>
                  <a:srgbClr val="670F2D"/>
                </a:solidFill>
              </a:rPr>
              <a:t>Consumer Surplus</a:t>
            </a:r>
            <a:r>
              <a:rPr lang="en-US" sz="2800" b="1">
                <a:solidFill>
                  <a:srgbClr val="940FC4"/>
                </a:solidFill>
              </a:rPr>
              <a:t>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800" b="1">
                <a:solidFill>
                  <a:schemeClr val="accent2"/>
                </a:solidFill>
              </a:rPr>
              <a:t>= Value to buyers – Amount paid by buyers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en-US" sz="2800" b="1">
              <a:solidFill>
                <a:schemeClr val="accent2"/>
              </a:solidFill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sz="2800" b="1">
                <a:solidFill>
                  <a:schemeClr val="accent2"/>
                </a:solidFill>
              </a:rPr>
              <a:t>and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en-US" sz="2800" b="1">
              <a:solidFill>
                <a:schemeClr val="accent2"/>
              </a:solidFill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sz="2800" b="1">
                <a:solidFill>
                  <a:srgbClr val="670F2D"/>
                </a:solidFill>
              </a:rPr>
              <a:t>Producer Surplus</a:t>
            </a:r>
            <a:r>
              <a:rPr lang="en-US" sz="2800" b="1">
                <a:solidFill>
                  <a:schemeClr val="accent2"/>
                </a:solidFill>
              </a:rPr>
              <a:t>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800" b="1">
                <a:solidFill>
                  <a:schemeClr val="accent2"/>
                </a:solidFill>
              </a:rPr>
              <a:t>= Amount received by sellers – Cost to sellers</a:t>
            </a:r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MARKET EFFICIENCY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bldLvl="5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9D4E572E-CA7B-4340-B31D-504D890EE778}" type="slidenum">
              <a:rPr lang="en-US"/>
              <a:pPr/>
              <a:t>25</a:t>
            </a:fld>
            <a:endParaRPr lang="en-US"/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49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sz="2800" b="1">
                <a:solidFill>
                  <a:srgbClr val="670F2D"/>
                </a:solidFill>
              </a:rPr>
              <a:t>Total surplus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800" b="1">
                <a:solidFill>
                  <a:schemeClr val="accent2"/>
                </a:solidFill>
              </a:rPr>
              <a:t>= Consumer surplus + Producer surplus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en-US" sz="2800" b="1">
              <a:solidFill>
                <a:schemeClr val="accent2"/>
              </a:solidFill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sz="2800" b="1">
                <a:solidFill>
                  <a:schemeClr val="accent2"/>
                </a:solidFill>
              </a:rPr>
              <a:t>or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en-US" sz="2800" b="1">
              <a:solidFill>
                <a:schemeClr val="accent2"/>
              </a:solidFill>
            </a:endParaRP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sz="2800" b="1">
                <a:solidFill>
                  <a:srgbClr val="670F2D"/>
                </a:solidFill>
              </a:rPr>
              <a:t>Total surplus</a:t>
            </a:r>
            <a:r>
              <a:rPr lang="en-US" sz="2800" b="1">
                <a:solidFill>
                  <a:srgbClr val="940FC4"/>
                </a:solidFill>
              </a:rPr>
              <a:t> </a:t>
            </a: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sz="2800" b="1">
                <a:solidFill>
                  <a:schemeClr val="accent2"/>
                </a:solidFill>
              </a:rPr>
              <a:t>= Value to buyers – Cost to sellers</a:t>
            </a:r>
          </a:p>
        </p:txBody>
      </p:sp>
      <p:sp>
        <p:nvSpPr>
          <p:cNvPr id="6144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MARKET EFFICIENCY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 bldLvl="5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A489401A-1DF1-4413-AAA6-4C899A824886}" type="slidenum">
              <a:rPr lang="en-US"/>
              <a:pPr/>
              <a:t>26</a:t>
            </a:fld>
            <a:endParaRPr lang="en-US"/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365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id-ID" sz="2800" dirty="0" smtClean="0"/>
              <a:t>Efisiensi adalah milik alokasi sumber daya memaksimalkan surplus total yang diterima oleh semua anggota masyarakat.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id-ID" sz="2800" dirty="0" smtClean="0"/>
              <a:t>Selain efisiensi pasar, seorang perencana sosial mungkin juga peduli ekuitas - kewajaran distribusi kesejahteraan di antara beberapa pembeli dan penjual.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MARKET EFFICIENCY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 bldLvl="5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3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97156E0A-30B0-4416-99ED-653B7AA42A08}" type="slidenum">
              <a:rPr lang="en-US"/>
              <a:pPr/>
              <a:t>27</a:t>
            </a:fld>
            <a:endParaRPr lang="en-US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522413" y="1303338"/>
            <a:ext cx="6875462" cy="45354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en-GB"/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1444625" y="1463675"/>
            <a:ext cx="6542088" cy="3995738"/>
            <a:chOff x="910" y="922"/>
            <a:chExt cx="4121" cy="2517"/>
          </a:xfrm>
        </p:grpSpPr>
        <p:grpSp>
          <p:nvGrpSpPr>
            <p:cNvPr id="40964" name="Group 4"/>
            <p:cNvGrpSpPr>
              <a:grpSpLocks/>
            </p:cNvGrpSpPr>
            <p:nvPr/>
          </p:nvGrpSpPr>
          <p:grpSpPr bwMode="auto">
            <a:xfrm>
              <a:off x="910" y="922"/>
              <a:ext cx="4121" cy="2517"/>
              <a:chOff x="910" y="922"/>
              <a:chExt cx="4121" cy="2517"/>
            </a:xfrm>
          </p:grpSpPr>
          <p:grpSp>
            <p:nvGrpSpPr>
              <p:cNvPr id="40965" name="Group 5"/>
              <p:cNvGrpSpPr>
                <a:grpSpLocks/>
              </p:cNvGrpSpPr>
              <p:nvPr/>
            </p:nvGrpSpPr>
            <p:grpSpPr bwMode="auto">
              <a:xfrm>
                <a:off x="949" y="922"/>
                <a:ext cx="4082" cy="2517"/>
                <a:chOff x="949" y="922"/>
                <a:chExt cx="4082" cy="2517"/>
              </a:xfrm>
            </p:grpSpPr>
            <p:grpSp>
              <p:nvGrpSpPr>
                <p:cNvPr id="40966" name="Group 6"/>
                <p:cNvGrpSpPr>
                  <a:grpSpLocks/>
                </p:cNvGrpSpPr>
                <p:nvPr/>
              </p:nvGrpSpPr>
              <p:grpSpPr bwMode="auto">
                <a:xfrm>
                  <a:off x="949" y="922"/>
                  <a:ext cx="4082" cy="2517"/>
                  <a:chOff x="949" y="922"/>
                  <a:chExt cx="4082" cy="2517"/>
                </a:xfrm>
              </p:grpSpPr>
              <p:sp>
                <p:nvSpPr>
                  <p:cNvPr id="40967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949" y="1024"/>
                    <a:ext cx="3192" cy="2353"/>
                  </a:xfrm>
                  <a:prstGeom prst="line">
                    <a:avLst/>
                  </a:prstGeom>
                  <a:noFill/>
                  <a:ln w="7620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096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01" y="3227"/>
                    <a:ext cx="630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GB" sz="1600"/>
                      <a:t>Demand</a:t>
                    </a:r>
                  </a:p>
                </p:txBody>
              </p:sp>
              <p:sp>
                <p:nvSpPr>
                  <p:cNvPr id="40969" name="Line 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52" y="1074"/>
                    <a:ext cx="3110" cy="2237"/>
                  </a:xfrm>
                  <a:prstGeom prst="line">
                    <a:avLst/>
                  </a:prstGeom>
                  <a:noFill/>
                  <a:ln w="76200">
                    <a:solidFill>
                      <a:srgbClr val="A6141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40970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72" y="922"/>
                    <a:ext cx="588" cy="21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GB" sz="1600"/>
                      <a:t>Supply</a:t>
                    </a:r>
                  </a:p>
                </p:txBody>
              </p:sp>
            </p:grpSp>
            <p:sp>
              <p:nvSpPr>
                <p:cNvPr id="40971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4090" y="3333"/>
                  <a:ext cx="75" cy="73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972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142" y="3078"/>
                  <a:ext cx="29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GB" sz="1800"/>
                    <a:t>B</a:t>
                  </a:r>
                </a:p>
              </p:txBody>
            </p:sp>
          </p:grpSp>
          <p:sp>
            <p:nvSpPr>
              <p:cNvPr id="40973" name="Oval 13"/>
              <p:cNvSpPr>
                <a:spLocks noChangeAspect="1" noChangeArrowheads="1"/>
              </p:cNvSpPr>
              <p:nvPr/>
            </p:nvSpPr>
            <p:spPr bwMode="auto">
              <a:xfrm>
                <a:off x="910" y="3277"/>
                <a:ext cx="75" cy="7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974" name="Oval 14"/>
              <p:cNvSpPr>
                <a:spLocks noChangeAspect="1" noChangeArrowheads="1"/>
              </p:cNvSpPr>
              <p:nvPr/>
            </p:nvSpPr>
            <p:spPr bwMode="auto">
              <a:xfrm>
                <a:off x="4012" y="1041"/>
                <a:ext cx="75" cy="73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0975" name="Oval 15"/>
            <p:cNvSpPr>
              <a:spLocks noChangeAspect="1" noChangeArrowheads="1"/>
            </p:cNvSpPr>
            <p:nvPr/>
          </p:nvSpPr>
          <p:spPr bwMode="auto">
            <a:xfrm>
              <a:off x="917" y="976"/>
              <a:ext cx="75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77" name="Text Box 17"/>
          <p:cNvSpPr txBox="1">
            <a:spLocks noChangeArrowheads="1"/>
          </p:cNvSpPr>
          <p:nvPr/>
        </p:nvSpPr>
        <p:spPr bwMode="auto">
          <a:xfrm>
            <a:off x="7242175" y="5940425"/>
            <a:ext cx="1258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</a:t>
            </a:r>
          </a:p>
        </p:txBody>
      </p:sp>
      <p:sp>
        <p:nvSpPr>
          <p:cNvPr id="40978" name="Text Box 18"/>
          <p:cNvSpPr txBox="1">
            <a:spLocks noChangeArrowheads="1"/>
          </p:cNvSpPr>
          <p:nvPr/>
        </p:nvSpPr>
        <p:spPr bwMode="auto">
          <a:xfrm>
            <a:off x="508000" y="1311275"/>
            <a:ext cx="979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</a:t>
            </a:r>
          </a:p>
        </p:txBody>
      </p:sp>
      <p:sp>
        <p:nvSpPr>
          <p:cNvPr id="40979" name="Text Box 19"/>
          <p:cNvSpPr txBox="1">
            <a:spLocks noChangeArrowheads="1"/>
          </p:cNvSpPr>
          <p:nvPr/>
        </p:nvSpPr>
        <p:spPr bwMode="auto">
          <a:xfrm>
            <a:off x="1357313" y="5889625"/>
            <a:ext cx="387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/>
              <a:t>0</a:t>
            </a:r>
          </a:p>
        </p:txBody>
      </p:sp>
      <p:sp>
        <p:nvSpPr>
          <p:cNvPr id="40980" name="AutoShape 20"/>
          <p:cNvSpPr>
            <a:spLocks noChangeArrowheads="1"/>
          </p:cNvSpPr>
          <p:nvPr/>
        </p:nvSpPr>
        <p:spPr bwMode="auto">
          <a:xfrm>
            <a:off x="1514475" y="1657350"/>
            <a:ext cx="2457450" cy="1835150"/>
          </a:xfrm>
          <a:prstGeom prst="rtTriangle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GB" sz="1200"/>
              <a:t>Consumer surplus</a:t>
            </a:r>
          </a:p>
        </p:txBody>
      </p:sp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1539875" y="1317625"/>
            <a:ext cx="469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A</a:t>
            </a:r>
          </a:p>
        </p:txBody>
      </p:sp>
      <p:sp>
        <p:nvSpPr>
          <p:cNvPr id="40982" name="Text Box 22"/>
          <p:cNvSpPr txBox="1">
            <a:spLocks noChangeArrowheads="1"/>
          </p:cNvSpPr>
          <p:nvPr/>
        </p:nvSpPr>
        <p:spPr bwMode="auto">
          <a:xfrm>
            <a:off x="1620838" y="5241925"/>
            <a:ext cx="469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C</a:t>
            </a:r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auto">
          <a:xfrm>
            <a:off x="6500813" y="1760538"/>
            <a:ext cx="469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D</a:t>
            </a:r>
          </a:p>
        </p:txBody>
      </p:sp>
      <p:sp>
        <p:nvSpPr>
          <p:cNvPr id="40984" name="Text Box 24"/>
          <p:cNvSpPr txBox="1">
            <a:spLocks noChangeArrowheads="1"/>
          </p:cNvSpPr>
          <p:nvPr/>
        </p:nvSpPr>
        <p:spPr bwMode="auto">
          <a:xfrm>
            <a:off x="365125" y="3198813"/>
            <a:ext cx="11287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400"/>
              <a:t>Equilibrium price</a:t>
            </a:r>
          </a:p>
        </p:txBody>
      </p:sp>
      <p:sp>
        <p:nvSpPr>
          <p:cNvPr id="40985" name="Text Box 25"/>
          <p:cNvSpPr txBox="1">
            <a:spLocks noChangeArrowheads="1"/>
          </p:cNvSpPr>
          <p:nvPr/>
        </p:nvSpPr>
        <p:spPr bwMode="auto">
          <a:xfrm>
            <a:off x="3468688" y="5880100"/>
            <a:ext cx="11287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/>
              <a:t>Equilibrium quantity</a:t>
            </a:r>
          </a:p>
        </p:txBody>
      </p:sp>
      <p:sp>
        <p:nvSpPr>
          <p:cNvPr id="40986" name="Text Box 26"/>
          <p:cNvSpPr txBox="1">
            <a:spLocks noChangeArrowheads="1"/>
          </p:cNvSpPr>
          <p:nvPr/>
        </p:nvSpPr>
        <p:spPr bwMode="auto">
          <a:xfrm>
            <a:off x="3832225" y="3008313"/>
            <a:ext cx="469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E</a:t>
            </a:r>
          </a:p>
        </p:txBody>
      </p:sp>
      <p:sp>
        <p:nvSpPr>
          <p:cNvPr id="40987" name="AutoShape 27"/>
          <p:cNvSpPr>
            <a:spLocks noChangeArrowheads="1"/>
          </p:cNvSpPr>
          <p:nvPr/>
        </p:nvSpPr>
        <p:spPr bwMode="auto">
          <a:xfrm flipV="1">
            <a:off x="1519238" y="3467100"/>
            <a:ext cx="2430462" cy="1751013"/>
          </a:xfrm>
          <a:prstGeom prst="rtTriangl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r>
              <a:rPr lang="en-GB" sz="1200"/>
              <a:t>Producer surplus</a:t>
            </a:r>
          </a:p>
        </p:txBody>
      </p:sp>
      <p:sp>
        <p:nvSpPr>
          <p:cNvPr id="40988" name="Rectangle 28"/>
          <p:cNvSpPr>
            <a:spLocks noChangeArrowheads="1"/>
          </p:cNvSpPr>
          <p:nvPr/>
        </p:nvSpPr>
        <p:spPr bwMode="auto">
          <a:xfrm>
            <a:off x="1377950" y="1246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GB"/>
          </a:p>
        </p:txBody>
      </p:sp>
      <p:grpSp>
        <p:nvGrpSpPr>
          <p:cNvPr id="40989" name="Group 29"/>
          <p:cNvGrpSpPr>
            <a:grpSpLocks/>
          </p:cNvGrpSpPr>
          <p:nvPr/>
        </p:nvGrpSpPr>
        <p:grpSpPr bwMode="auto">
          <a:xfrm>
            <a:off x="1539875" y="3416300"/>
            <a:ext cx="2517775" cy="2427288"/>
            <a:chOff x="970" y="2152"/>
            <a:chExt cx="1586" cy="1529"/>
          </a:xfrm>
        </p:grpSpPr>
        <p:sp>
          <p:nvSpPr>
            <p:cNvPr id="40990" name="Line 30"/>
            <p:cNvSpPr>
              <a:spLocks noChangeShapeType="1"/>
            </p:cNvSpPr>
            <p:nvPr/>
          </p:nvSpPr>
          <p:spPr bwMode="auto">
            <a:xfrm flipH="1">
              <a:off x="970" y="2185"/>
              <a:ext cx="15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91" name="Line 31"/>
            <p:cNvSpPr>
              <a:spLocks noChangeShapeType="1"/>
            </p:cNvSpPr>
            <p:nvPr/>
          </p:nvSpPr>
          <p:spPr bwMode="auto">
            <a:xfrm>
              <a:off x="2533" y="2192"/>
              <a:ext cx="0" cy="14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992" name="Oval 32"/>
            <p:cNvSpPr>
              <a:spLocks noChangeAspect="1" noChangeArrowheads="1"/>
            </p:cNvSpPr>
            <p:nvPr/>
          </p:nvSpPr>
          <p:spPr bwMode="auto">
            <a:xfrm>
              <a:off x="2481" y="2152"/>
              <a:ext cx="75" cy="7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994" name="Rectangle 3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7-7: Consumer and Producer Surplus in the Market Equilibrium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0" grpId="0" animBg="1" autoUpdateAnimBg="0"/>
      <p:bldP spid="40987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5755FCFC-EA35-475C-9236-C449F5F8EF9E}" type="slidenum">
              <a:rPr lang="en-US"/>
              <a:pPr/>
              <a:t>28</a:t>
            </a:fld>
            <a:endParaRPr lang="en-US"/>
          </a:p>
        </p:txBody>
      </p:sp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800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Tiga Wawasan Mengenai Hasil Pasar</a:t>
            </a:r>
            <a:br>
              <a:rPr lang="id-ID" sz="2800" dirty="0" smtClean="0"/>
            </a:br>
            <a:r>
              <a:rPr lang="id-ID" sz="2800" dirty="0" smtClean="0"/>
              <a:t>Pasar bebas mengalokasikan pasokan barang kepada pembeli yang menghargai mereka paling tinggi, yang diukur dengan kesediaan mereka untuk membayar.</a:t>
            </a:r>
            <a:br>
              <a:rPr lang="id-ID" sz="2800" dirty="0" smtClean="0"/>
            </a:br>
            <a:r>
              <a:rPr lang="id-ID" sz="2800" dirty="0" smtClean="0"/>
              <a:t>Pasar bebas mengalokasikan permintaan terhadap barang ke penjual yang dapat menghasilkan mereka dengan biaya sedikit.</a:t>
            </a:r>
            <a:br>
              <a:rPr lang="id-ID" sz="2800" dirty="0" smtClean="0"/>
            </a:br>
            <a:r>
              <a:rPr lang="id-ID" sz="2800" dirty="0" smtClean="0"/>
              <a:t>Pasar bebas memproduksi jumlah barang yang dapat memaksimalkan jumlah konsumen dan surplus produsen.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MARKET EFFICIENCY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bldLvl="5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3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D9F7C1E7-C919-40A0-818A-E2A987D4E295}" type="slidenum">
              <a:rPr lang="en-US"/>
              <a:pPr/>
              <a:t>29</a:t>
            </a:fld>
            <a:endParaRPr lang="en-US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1522413" y="1303338"/>
            <a:ext cx="5418137" cy="377031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GB"/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>
            <a:off x="1506538" y="1625600"/>
            <a:ext cx="4068762" cy="2994025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5586413" y="4394200"/>
            <a:ext cx="1000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/>
              <a:t>Demand</a:t>
            </a:r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 flipV="1">
            <a:off x="1525588" y="1646238"/>
            <a:ext cx="4056062" cy="2905125"/>
          </a:xfrm>
          <a:prstGeom prst="line">
            <a:avLst/>
          </a:prstGeom>
          <a:noFill/>
          <a:ln w="76200">
            <a:solidFill>
              <a:srgbClr val="A6141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5659438" y="1452563"/>
            <a:ext cx="933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/>
              <a:t>Supply</a:t>
            </a:r>
          </a:p>
        </p:txBody>
      </p:sp>
      <p:sp>
        <p:nvSpPr>
          <p:cNvPr id="43015" name="Oval 7"/>
          <p:cNvSpPr>
            <a:spLocks noChangeAspect="1" noChangeArrowheads="1"/>
          </p:cNvSpPr>
          <p:nvPr/>
        </p:nvSpPr>
        <p:spPr bwMode="auto">
          <a:xfrm>
            <a:off x="3467100" y="3063875"/>
            <a:ext cx="119063" cy="11588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5749925" y="5167313"/>
            <a:ext cx="1258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Quantity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508000" y="1311275"/>
            <a:ext cx="979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sz="1200" b="1"/>
              <a:t>Price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346200" y="5091113"/>
            <a:ext cx="387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/>
              <a:t>0</a:t>
            </a: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2963863" y="5070475"/>
            <a:ext cx="11287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1400"/>
              <a:t>Equilibrium quantity</a:t>
            </a:r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 flipH="1">
            <a:off x="3505200" y="3186113"/>
            <a:ext cx="23813" cy="183673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3022" name="Group 14"/>
          <p:cNvGrpSpPr>
            <a:grpSpLocks/>
          </p:cNvGrpSpPr>
          <p:nvPr/>
        </p:nvGrpSpPr>
        <p:grpSpPr bwMode="auto">
          <a:xfrm>
            <a:off x="1463675" y="5594350"/>
            <a:ext cx="1971675" cy="1035050"/>
            <a:chOff x="922" y="3524"/>
            <a:chExt cx="1242" cy="652"/>
          </a:xfrm>
        </p:grpSpPr>
        <p:sp>
          <p:nvSpPr>
            <p:cNvPr id="43023" name="AutoShape 15"/>
            <p:cNvSpPr>
              <a:spLocks/>
            </p:cNvSpPr>
            <p:nvPr/>
          </p:nvSpPr>
          <p:spPr bwMode="auto">
            <a:xfrm rot="-5399999">
              <a:off x="1458" y="3018"/>
              <a:ext cx="200" cy="1212"/>
            </a:xfrm>
            <a:prstGeom prst="leftBrace">
              <a:avLst>
                <a:gd name="adj1" fmla="val 505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24" name="Text Box 16"/>
            <p:cNvSpPr txBox="1">
              <a:spLocks noChangeArrowheads="1"/>
            </p:cNvSpPr>
            <p:nvPr/>
          </p:nvSpPr>
          <p:spPr bwMode="auto">
            <a:xfrm>
              <a:off x="922" y="3773"/>
              <a:ext cx="1236" cy="403"/>
            </a:xfrm>
            <a:prstGeom prst="rect">
              <a:avLst/>
            </a:prstGeom>
            <a:solidFill>
              <a:srgbClr val="BF7817">
                <a:alpha val="55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Value to buyers is greater than cost to sellers</a:t>
              </a:r>
            </a:p>
          </p:txBody>
        </p:sp>
      </p:grpSp>
      <p:grpSp>
        <p:nvGrpSpPr>
          <p:cNvPr id="43025" name="Group 17"/>
          <p:cNvGrpSpPr>
            <a:grpSpLocks/>
          </p:cNvGrpSpPr>
          <p:nvPr/>
        </p:nvGrpSpPr>
        <p:grpSpPr bwMode="auto">
          <a:xfrm>
            <a:off x="3511550" y="5575300"/>
            <a:ext cx="1968500" cy="869950"/>
            <a:chOff x="2212" y="3512"/>
            <a:chExt cx="1240" cy="548"/>
          </a:xfrm>
        </p:grpSpPr>
        <p:sp>
          <p:nvSpPr>
            <p:cNvPr id="43026" name="AutoShape 18"/>
            <p:cNvSpPr>
              <a:spLocks/>
            </p:cNvSpPr>
            <p:nvPr/>
          </p:nvSpPr>
          <p:spPr bwMode="auto">
            <a:xfrm rot="-5399999">
              <a:off x="2732" y="2992"/>
              <a:ext cx="200" cy="1240"/>
            </a:xfrm>
            <a:prstGeom prst="leftBrace">
              <a:avLst>
                <a:gd name="adj1" fmla="val 516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027" name="Text Box 19"/>
            <p:cNvSpPr txBox="1">
              <a:spLocks noChangeArrowheads="1"/>
            </p:cNvSpPr>
            <p:nvPr/>
          </p:nvSpPr>
          <p:spPr bwMode="auto">
            <a:xfrm>
              <a:off x="2305" y="3772"/>
              <a:ext cx="1147" cy="288"/>
            </a:xfrm>
            <a:prstGeom prst="rect">
              <a:avLst/>
            </a:prstGeom>
            <a:solidFill>
              <a:srgbClr val="BF7817">
                <a:alpha val="55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200"/>
                <a:t>Value to buyers is less than cost to sellers</a:t>
              </a:r>
            </a:p>
          </p:txBody>
        </p:sp>
      </p:grpSp>
      <p:grpSp>
        <p:nvGrpSpPr>
          <p:cNvPr id="43028" name="Group 20"/>
          <p:cNvGrpSpPr>
            <a:grpSpLocks/>
          </p:cNvGrpSpPr>
          <p:nvPr/>
        </p:nvGrpSpPr>
        <p:grpSpPr bwMode="auto">
          <a:xfrm>
            <a:off x="1739900" y="2868613"/>
            <a:ext cx="1352550" cy="2187575"/>
            <a:chOff x="1096" y="1807"/>
            <a:chExt cx="852" cy="1378"/>
          </a:xfrm>
        </p:grpSpPr>
        <p:grpSp>
          <p:nvGrpSpPr>
            <p:cNvPr id="43029" name="Group 21"/>
            <p:cNvGrpSpPr>
              <a:grpSpLocks/>
            </p:cNvGrpSpPr>
            <p:nvPr/>
          </p:nvGrpSpPr>
          <p:grpSpPr bwMode="auto">
            <a:xfrm>
              <a:off x="1607" y="1807"/>
              <a:ext cx="341" cy="1378"/>
              <a:chOff x="1607" y="1807"/>
              <a:chExt cx="341" cy="1378"/>
            </a:xfrm>
          </p:grpSpPr>
          <p:sp>
            <p:nvSpPr>
              <p:cNvPr id="43030" name="Line 22"/>
              <p:cNvSpPr>
                <a:spLocks noChangeShapeType="1"/>
              </p:cNvSpPr>
              <p:nvPr/>
            </p:nvSpPr>
            <p:spPr bwMode="auto">
              <a:xfrm flipV="1">
                <a:off x="1607" y="2452"/>
                <a:ext cx="0" cy="733"/>
              </a:xfrm>
              <a:prstGeom prst="line">
                <a:avLst/>
              </a:prstGeom>
              <a:noFill/>
              <a:ln w="38100">
                <a:solidFill>
                  <a:srgbClr val="A6141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031" name="Line 23"/>
              <p:cNvSpPr>
                <a:spLocks noChangeShapeType="1"/>
              </p:cNvSpPr>
              <p:nvPr/>
            </p:nvSpPr>
            <p:spPr bwMode="auto">
              <a:xfrm flipV="1">
                <a:off x="1941" y="1807"/>
                <a:ext cx="7" cy="137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3032" name="Text Box 24"/>
            <p:cNvSpPr txBox="1">
              <a:spLocks noChangeArrowheads="1"/>
            </p:cNvSpPr>
            <p:nvPr/>
          </p:nvSpPr>
          <p:spPr bwMode="auto">
            <a:xfrm>
              <a:off x="1096" y="2799"/>
              <a:ext cx="5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/>
                <a:t>Cost to sellers</a:t>
              </a:r>
            </a:p>
          </p:txBody>
        </p:sp>
        <p:sp>
          <p:nvSpPr>
            <p:cNvPr id="43033" name="Text Box 25"/>
            <p:cNvSpPr txBox="1">
              <a:spLocks noChangeArrowheads="1"/>
            </p:cNvSpPr>
            <p:nvPr/>
          </p:nvSpPr>
          <p:spPr bwMode="auto">
            <a:xfrm>
              <a:off x="1377" y="1865"/>
              <a:ext cx="5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/>
                <a:t>Value to buyers</a:t>
              </a:r>
            </a:p>
          </p:txBody>
        </p:sp>
      </p:grpSp>
      <p:grpSp>
        <p:nvGrpSpPr>
          <p:cNvPr id="43034" name="Group 26"/>
          <p:cNvGrpSpPr>
            <a:grpSpLocks/>
          </p:cNvGrpSpPr>
          <p:nvPr/>
        </p:nvGrpSpPr>
        <p:grpSpPr bwMode="auto">
          <a:xfrm>
            <a:off x="4030663" y="2843213"/>
            <a:ext cx="1306512" cy="2222500"/>
            <a:chOff x="2539" y="1791"/>
            <a:chExt cx="823" cy="1400"/>
          </a:xfrm>
        </p:grpSpPr>
        <p:grpSp>
          <p:nvGrpSpPr>
            <p:cNvPr id="43035" name="Group 27"/>
            <p:cNvGrpSpPr>
              <a:grpSpLocks/>
            </p:cNvGrpSpPr>
            <p:nvPr/>
          </p:nvGrpSpPr>
          <p:grpSpPr bwMode="auto">
            <a:xfrm>
              <a:off x="2539" y="1791"/>
              <a:ext cx="297" cy="1400"/>
              <a:chOff x="2539" y="1791"/>
              <a:chExt cx="297" cy="1400"/>
            </a:xfrm>
          </p:grpSpPr>
          <p:sp>
            <p:nvSpPr>
              <p:cNvPr id="43036" name="Line 28"/>
              <p:cNvSpPr>
                <a:spLocks noChangeShapeType="1"/>
              </p:cNvSpPr>
              <p:nvPr/>
            </p:nvSpPr>
            <p:spPr bwMode="auto">
              <a:xfrm flipV="1">
                <a:off x="2539" y="1791"/>
                <a:ext cx="0" cy="1393"/>
              </a:xfrm>
              <a:prstGeom prst="line">
                <a:avLst/>
              </a:prstGeom>
              <a:noFill/>
              <a:ln w="38100">
                <a:solidFill>
                  <a:srgbClr val="A6141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037" name="Line 29"/>
              <p:cNvSpPr>
                <a:spLocks noChangeShapeType="1"/>
              </p:cNvSpPr>
              <p:nvPr/>
            </p:nvSpPr>
            <p:spPr bwMode="auto">
              <a:xfrm flipH="1" flipV="1">
                <a:off x="2836" y="2466"/>
                <a:ext cx="0" cy="725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3038" name="Text Box 30"/>
            <p:cNvSpPr txBox="1">
              <a:spLocks noChangeArrowheads="1"/>
            </p:cNvSpPr>
            <p:nvPr/>
          </p:nvSpPr>
          <p:spPr bwMode="auto">
            <a:xfrm>
              <a:off x="2858" y="2806"/>
              <a:ext cx="5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/>
                <a:t>Value to buyers</a:t>
              </a:r>
            </a:p>
          </p:txBody>
        </p:sp>
        <p:sp>
          <p:nvSpPr>
            <p:cNvPr id="43039" name="Text Box 31"/>
            <p:cNvSpPr txBox="1">
              <a:spLocks noChangeArrowheads="1"/>
            </p:cNvSpPr>
            <p:nvPr/>
          </p:nvSpPr>
          <p:spPr bwMode="auto">
            <a:xfrm>
              <a:off x="2637" y="1895"/>
              <a:ext cx="5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000"/>
                <a:t>Cost to sellers</a:t>
              </a:r>
            </a:p>
          </p:txBody>
        </p:sp>
      </p:grpSp>
      <p:sp>
        <p:nvSpPr>
          <p:cNvPr id="43041" name="Rectangle 33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Figure 7-8: The Efficiency of the Equilibrium Quantity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FBC069FE-D03B-4E8F-89B1-F7EB85402E0D}" type="slidenum">
              <a:rPr lang="en-US"/>
              <a:pPr/>
              <a:t>3</a:t>
            </a:fld>
            <a:endParaRPr lang="en-US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00600"/>
          </a:xfrm>
        </p:spPr>
        <p:txBody>
          <a:bodyPr/>
          <a:lstStyle/>
          <a:p>
            <a:r>
              <a:rPr lang="id-ID" dirty="0" smtClean="0"/>
              <a:t>Apakah harga dan kuantitas ekuilibrium memaksimalkan kesejahteraan total pembeli dan penjual?</a:t>
            </a:r>
            <a:endParaRPr lang="en-US" dirty="0" smtClean="0"/>
          </a:p>
          <a:p>
            <a:r>
              <a:rPr lang="id-ID" dirty="0" smtClean="0"/>
              <a:t>Keseimbangan pasar mencerminkan cara pasar mengalokasikan sumber daya yang langka.</a:t>
            </a:r>
            <a:endParaRPr lang="en-US" dirty="0" smtClean="0"/>
          </a:p>
          <a:p>
            <a:r>
              <a:rPr lang="id-ID" dirty="0" smtClean="0"/>
              <a:t>Apakah alokasi pasar yang diinginkan bisa diatasi dengan ekonomi kesejahteraan</a:t>
            </a:r>
          </a:p>
          <a:p>
            <a:pPr>
              <a:lnSpc>
                <a:spcPct val="90000"/>
              </a:lnSpc>
              <a:buNone/>
            </a:pP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32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CONSUMERS, PRODUCERS, AND THE EFFICIENCY OF MARKETS</a:t>
            </a:r>
            <a:endParaRPr lang="en-US">
              <a:solidFill>
                <a:srgbClr val="670F2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bldLvl="5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CEA73629-8F7D-44CC-8DBC-9B9580940693}" type="slidenum">
              <a:rPr lang="en-US"/>
              <a:pPr/>
              <a:t>30</a:t>
            </a:fld>
            <a:endParaRPr lang="en-US"/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Evaluating the Market Equilibrium</a:t>
            </a: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3657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Karena hasil ekuilibrium adalah alokasi sumber daya yang efisien, perencana sosial dapat meninggalkan hasil pasar saat ia / dia menemukan itu.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Kebijakan ini meninggalkan begitu saja pergi dengan ekspresi Perancis laissez faire.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build="p" bldLvl="5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A67DF066-30D6-4550-9A80-0B3A45530AB0}" type="slidenum">
              <a:rPr lang="en-US"/>
              <a:pPr/>
              <a:t>31</a:t>
            </a:fld>
            <a:endParaRPr lang="en-US"/>
          </a:p>
        </p:txBody>
      </p:sp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Evaluating the Market Equilibrium</a:t>
            </a:r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11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id-ID" sz="2800" dirty="0" smtClean="0"/>
              <a:t>pasar Daya</a:t>
            </a:r>
            <a:br>
              <a:rPr lang="id-ID" sz="2800" dirty="0" smtClean="0"/>
            </a:br>
            <a:r>
              <a:rPr lang="id-ID" sz="2800" dirty="0" smtClean="0"/>
              <a:t>Jika sistem pasar tidak sempurna kompetitif, kekuatan pasar bisa terjadi.</a:t>
            </a:r>
            <a:br>
              <a:rPr lang="id-ID" sz="2800" dirty="0" smtClean="0"/>
            </a:br>
            <a:r>
              <a:rPr lang="id-ID" sz="2800" dirty="0" smtClean="0"/>
              <a:t>Kekuatan pasar adalah kemampuan untuk mempengaruhi harga.</a:t>
            </a:r>
            <a:br>
              <a:rPr lang="id-ID" sz="2800" dirty="0" smtClean="0"/>
            </a:br>
            <a:r>
              <a:rPr lang="id-ID" sz="2800" dirty="0" smtClean="0"/>
              <a:t>Kekuatan pasar dapat menyebabkan pasar menjadi tidak efisien karena itu membuat harga dan kuantitas dari keseimbangan penawaran dan permintaan.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 bldLvl="5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CA103C20-2052-43FB-9E9B-84F658CC4066}" type="slidenum">
              <a:rPr lang="en-US"/>
              <a:pPr/>
              <a:t>32</a:t>
            </a:fld>
            <a:endParaRPr lang="en-US"/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Evaluating the Market Equilibrium</a:t>
            </a: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57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b="1">
                <a:solidFill>
                  <a:schemeClr val="accent2"/>
                </a:solidFill>
              </a:rPr>
              <a:t>Externalities</a:t>
            </a:r>
            <a:endParaRPr lang="en-US" b="1">
              <a:solidFill>
                <a:schemeClr val="accent2"/>
              </a:solidFill>
              <a:latin typeface="Tahoma" pitchFamily="48" charset="0"/>
            </a:endParaRPr>
          </a:p>
          <a:p>
            <a:pPr marL="742950" lvl="1" indent="-285750" eaLnBrk="1" hangingPunct="1">
              <a:spcBef>
                <a:spcPct val="20000"/>
              </a:spcBef>
              <a:buFontTx/>
              <a:buChar char="–"/>
            </a:pPr>
            <a:r>
              <a:rPr lang="en-US" b="1">
                <a:solidFill>
                  <a:schemeClr val="accent2"/>
                </a:solidFill>
              </a:rPr>
              <a:t>created when a market outcome affects individuals other than buyers and sellers in that market.</a:t>
            </a:r>
          </a:p>
          <a:p>
            <a:pPr marL="742950" lvl="1" indent="-285750" eaLnBrk="1" hangingPunct="1">
              <a:spcBef>
                <a:spcPct val="20000"/>
              </a:spcBef>
              <a:buFontTx/>
              <a:buChar char="–"/>
            </a:pPr>
            <a:r>
              <a:rPr lang="en-US" b="1">
                <a:solidFill>
                  <a:schemeClr val="accent2"/>
                </a:solidFill>
              </a:rPr>
              <a:t>cause welfare in a market to depend on more than just the value to the buyers and cost to the sellers.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b="1">
                <a:solidFill>
                  <a:schemeClr val="accent2"/>
                </a:solidFill>
              </a:rPr>
              <a:t>When buyers and sellers do not take externalities into account when deciding how much to consume and produce, the equilibrium in the market can be inefficient.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 build="p" bldLvl="5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EFA1AC4C-AE67-4D26-9B8A-EA081053C1DC}" type="slidenum">
              <a:rPr lang="en-US"/>
              <a:pPr/>
              <a:t>33</a:t>
            </a:fld>
            <a:endParaRPr lang="en-US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Summary</a:t>
            </a: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57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konsumen sama dengan kemauan pembeli untuk membayar minus baik jumlah mereka benar-benar membayar untuk itu.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konsumen mengukur manfaat pembeli dapatkan dari berpartisipasi dalam pasar.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konsumen dapat dihitung dengan mencari area di bawah kurva permintaan dan di atas harga.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3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 bldLvl="5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6ABD8657-1F2D-4A9C-8AF2-D08DE444F7E6}" type="slidenum">
              <a:rPr lang="en-US"/>
              <a:pPr/>
              <a:t>34</a:t>
            </a:fld>
            <a:endParaRPr lang="en-US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Summary</a:t>
            </a:r>
          </a:p>
        </p:txBody>
      </p:sp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57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produsen sama dengan jumlah penjual menerima untuk barang-barang mereka dikurangi biaya produksi mereka.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produsen mengukur penjual manfaat dapatkan dari berpartisipasi dalam pasar.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produsen dapat dihitung dengan mencari area di bawah harga dan di atas kurva penawaran.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build="p" bldLvl="5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B3B27DA8-5BF8-44A9-A751-BE11E88892A3}" type="slidenum">
              <a:rPr lang="en-US"/>
              <a:pPr/>
              <a:t>35</a:t>
            </a:fld>
            <a:endParaRPr lang="en-US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Summary</a:t>
            </a: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57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Alokasi sumber daya yang memaksimalkan jumlah surplus konsumen dan produsen dikatakan efisien.</a:t>
            </a:r>
            <a:endParaRPr lang="en-US" sz="2800" dirty="0" smtClean="0"/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Para pembuat kebijakan sering berkaitan dengan efisiensi, serta ekuitas, hasil ekonomi.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bldLvl="5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B9CFBF09-322F-4B87-97CB-FDE4F549FF03}" type="slidenum">
              <a:rPr lang="en-US"/>
              <a:pPr/>
              <a:t>36</a:t>
            </a:fld>
            <a:endParaRPr lang="en-US"/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Summary</a:t>
            </a: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457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id-ID" sz="2800" dirty="0" smtClean="0"/>
              <a:t>Keseimbangan permintaan dan penawaran memaksimalkan jumlah konsumen dan surplus produsen.</a:t>
            </a:r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id-ID" sz="2800" dirty="0" smtClean="0"/>
              <a:t>Hal ini seolah-olah tangan tak terlihat dari pasar menyebabkan pembeli dan penjual untuk mengalokasikan sumber daya secara efisien.</a:t>
            </a:r>
            <a:endParaRPr lang="en-US" sz="2800" smtClean="0"/>
          </a:p>
          <a:p>
            <a:pPr>
              <a:buFont typeface="Arial" pitchFamily="34" charset="0"/>
              <a:buChar char="•"/>
            </a:pPr>
            <a:r>
              <a:rPr lang="id-ID" sz="2800" smtClean="0"/>
              <a:t>Pasar </a:t>
            </a:r>
            <a:r>
              <a:rPr lang="id-ID" sz="2800" dirty="0" smtClean="0"/>
              <a:t>tidak mengalokasikan sumber daya secara efisien dengan adanya kegagalan pasar.</a:t>
            </a:r>
          </a:p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endParaRPr lang="en-US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 bldLvl="5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2D754CA6-7103-4F44-AB45-299D027A5DD1}" type="slidenum">
              <a:rPr lang="en-US"/>
              <a:pPr/>
              <a:t>37</a:t>
            </a:fld>
            <a:endParaRPr lang="en-US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057400"/>
            <a:ext cx="7772400" cy="762000"/>
          </a:xfrm>
          <a:noFill/>
          <a:ln/>
          <a:effectLst/>
        </p:spPr>
        <p:txBody>
          <a:bodyPr/>
          <a:lstStyle/>
          <a:p>
            <a:r>
              <a:rPr lang="en-US" sz="72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End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CA3CEA5E-E8E7-4447-976C-18BF5BC7DC60}" type="slidenum">
              <a:rPr lang="en-US"/>
              <a:pPr/>
              <a:t>4</a:t>
            </a:fld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76800"/>
          </a:xfrm>
        </p:spPr>
        <p:txBody>
          <a:bodyPr/>
          <a:lstStyle/>
          <a:p>
            <a:r>
              <a:rPr lang="id-ID" sz="2400" dirty="0" smtClean="0"/>
              <a:t>Kesejahteraan ekonomi adalah studi tentang bagaimana alokasi sumber daya mempengaruhi kesejahteraan ekonomi.</a:t>
            </a:r>
            <a:endParaRPr lang="en-US" sz="2400" dirty="0" smtClean="0"/>
          </a:p>
          <a:p>
            <a:r>
              <a:rPr lang="id-ID" sz="2400" dirty="0" smtClean="0"/>
              <a:t>Pembeli dan penjual menerima manfaat dari mengambil bagian dalam pasar.</a:t>
            </a:r>
            <a:endParaRPr lang="en-US" sz="2400" dirty="0" smtClean="0"/>
          </a:p>
          <a:p>
            <a:r>
              <a:rPr lang="id-ID" sz="2400" dirty="0" smtClean="0"/>
              <a:t>Keseimbangan di pasar memaksimalkan kesejahteraan total pembeli dan penjual.</a:t>
            </a:r>
            <a:endParaRPr lang="en-US" sz="2400" dirty="0" smtClean="0"/>
          </a:p>
          <a:p>
            <a:r>
              <a:rPr lang="id-ID" sz="2400" dirty="0" smtClean="0"/>
              <a:t>Keseimbangan di pasar menghasilkan manfaat maksimal, dan karena itu kesejahteraan total maksimum untuk kedua konsumen dan produsen dari produk.</a:t>
            </a:r>
          </a:p>
          <a:p>
            <a:pPr>
              <a:lnSpc>
                <a:spcPct val="90000"/>
              </a:lnSpc>
            </a:pPr>
            <a:endParaRPr lang="en-US" sz="2000" dirty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32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CONSUMERS, PRODUCERS, AND THE EFFICIENCY OF MARKETS</a:t>
            </a:r>
            <a:endParaRPr lang="en-US">
              <a:solidFill>
                <a:srgbClr val="670F2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 bldLvl="5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6119C513-765B-411E-A01D-8FE119D01B38}" type="slidenum">
              <a:rPr lang="en-US"/>
              <a:pPr/>
              <a:t>5</a:t>
            </a:fld>
            <a:endParaRPr lang="en-US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1143000"/>
          </a:xfrm>
        </p:spPr>
        <p:txBody>
          <a:bodyPr/>
          <a:lstStyle/>
          <a:p>
            <a:r>
              <a:rPr lang="id-ID" dirty="0" smtClean="0"/>
              <a:t>Surplus konsumen mengukur kesejahteraan ekonomi dari sisi pembeli</a:t>
            </a:r>
            <a:endParaRPr lang="en-US" b="0" dirty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85800" y="3124200"/>
            <a:ext cx="77724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Surplus produsen mengukur kesejahteraan ekonomi dari sisi penjual.</a:t>
            </a:r>
            <a:endParaRPr lang="en-US" sz="2000" b="1" dirty="0">
              <a:solidFill>
                <a:schemeClr val="accent2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32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CONSUMERS, PRODUCERS, AND THE EFFICIENCY OF MARKETS</a:t>
            </a:r>
            <a:endParaRPr lang="en-US">
              <a:solidFill>
                <a:srgbClr val="670F2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3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 bldLvl="5" autoUpdateAnimBg="0"/>
      <p:bldP spid="14340" grpId="0" build="p" bldLvl="5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6FC57317-3043-4E29-9B5D-692E93248CFC}" type="slidenum">
              <a:rPr lang="en-US"/>
              <a:pPr/>
              <a:t>6</a:t>
            </a:fld>
            <a:endParaRPr lang="en-US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114800"/>
            <a:ext cx="7772400" cy="17526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id-ID" dirty="0" smtClean="0"/>
              <a:t>Surplus konsumen adalah kesediaan pembeli untuk membayar suatu barang dikurangi jumlah pembeli benar-benar membayar untuk itu.</a:t>
            </a:r>
            <a:endParaRPr lang="en-US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32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CONSUMER SURPLUS</a:t>
            </a:r>
            <a:endParaRPr lang="en-US">
              <a:solidFill>
                <a:srgbClr val="670F2D"/>
              </a:solidFill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5800" y="1295400"/>
            <a:ext cx="7772400" cy="198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Tx/>
              <a:buChar char="•"/>
            </a:pPr>
            <a:r>
              <a:rPr lang="id-ID" sz="2800" dirty="0" smtClean="0"/>
              <a:t>Kesediaan untuk membayar adalah jumlah maksimum yang pembeli akan membayar untuk yang baik.</a:t>
            </a:r>
            <a:br>
              <a:rPr lang="id-ID" sz="2800" dirty="0" smtClean="0"/>
            </a:br>
            <a:r>
              <a:rPr lang="id-ID" sz="2800" dirty="0" smtClean="0"/>
              <a:t>Ini mengukur berapa banyak pembeli menghargai barang atau jasa.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 bldLvl="5" animBg="1" autoUpdateAnimBg="0"/>
      <p:bldP spid="16388" grpId="0" build="p" bldLvl="5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F0CCD7A1-AB47-43D7-A5D5-D5BFE25E7B61}" type="slidenum">
              <a:rPr lang="en-US"/>
              <a:pPr/>
              <a:t>7</a:t>
            </a:fld>
            <a:endParaRPr lang="en-US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Table 7-1: Four Possible Buyers’ Willingness to Pay</a:t>
            </a:r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9113" y="2320925"/>
            <a:ext cx="5867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79843808-695A-4942-9853-5A26515324CB}" type="slidenum">
              <a:rPr lang="en-US"/>
              <a:pPr/>
              <a:t>8</a:t>
            </a:fld>
            <a:endParaRPr lang="en-US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/>
        </p:spPr>
        <p:txBody>
          <a:bodyPr/>
          <a:lstStyle/>
          <a:p>
            <a:pPr algn="ctr"/>
            <a:r>
              <a:rPr lang="en-US" sz="32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CONSUMER SURPLUS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5800" y="1295400"/>
            <a:ext cx="7772400" cy="1981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id-ID" sz="2800" dirty="0" smtClean="0"/>
              <a:t>Kurva permintaan pasar menggambarkan berbagai jumlah pembeli akan bersedia dan mampu membeli dengan harga yang berbeda.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bldLvl="5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Mankiw et al. Principles of Microeconomics, 2nd Canadian Edition</a:t>
            </a:r>
          </a:p>
        </p:txBody>
      </p:sp>
      <p:sp>
        <p:nvSpPr>
          <p:cNvPr id="2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Chapter 7: Page </a:t>
            </a:r>
            <a:fld id="{AB4965B3-3C67-4F0D-A429-9CCC271AF12B}" type="slidenum">
              <a:rPr lang="en-US"/>
              <a:pPr/>
              <a:t>9</a:t>
            </a:fld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noFill/>
          <a:ln/>
          <a:effectLst/>
        </p:spPr>
        <p:txBody>
          <a:bodyPr/>
          <a:lstStyle/>
          <a:p>
            <a:r>
              <a:rPr lang="en-US" sz="2800">
                <a:solidFill>
                  <a:srgbClr val="670F2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Table 7-2: The Demand Schedule for the Buyers in Table 7-1</a:t>
            </a: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7162800" y="4714875"/>
            <a:ext cx="14478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3632200" y="4714875"/>
            <a:ext cx="35306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John, Paul, George, Ringo</a:t>
            </a: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1143000" y="4714875"/>
            <a:ext cx="24892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$50 or less</a:t>
            </a:r>
          </a:p>
        </p:txBody>
      </p:sp>
      <p:grpSp>
        <p:nvGrpSpPr>
          <p:cNvPr id="18575" name="Group 143"/>
          <p:cNvGrpSpPr>
            <a:grpSpLocks/>
          </p:cNvGrpSpPr>
          <p:nvPr/>
        </p:nvGrpSpPr>
        <p:grpSpPr bwMode="auto">
          <a:xfrm>
            <a:off x="1143000" y="3360738"/>
            <a:ext cx="7467600" cy="1354137"/>
            <a:chOff x="720" y="2117"/>
            <a:chExt cx="4704" cy="853"/>
          </a:xfrm>
        </p:grpSpPr>
        <p:sp>
          <p:nvSpPr>
            <p:cNvPr id="18455" name="Rectangle 23"/>
            <p:cNvSpPr>
              <a:spLocks noChangeArrowheads="1"/>
            </p:cNvSpPr>
            <p:nvPr/>
          </p:nvSpPr>
          <p:spPr bwMode="auto">
            <a:xfrm>
              <a:off x="4512" y="2544"/>
              <a:ext cx="912" cy="4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3</a:t>
              </a:r>
            </a:p>
          </p:txBody>
        </p:sp>
        <p:sp>
          <p:nvSpPr>
            <p:cNvPr id="18454" name="Rectangle 22"/>
            <p:cNvSpPr>
              <a:spLocks noChangeArrowheads="1"/>
            </p:cNvSpPr>
            <p:nvPr/>
          </p:nvSpPr>
          <p:spPr bwMode="auto">
            <a:xfrm>
              <a:off x="2288" y="2544"/>
              <a:ext cx="2224" cy="4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John, Paul, George</a:t>
              </a:r>
            </a:p>
          </p:txBody>
        </p:sp>
        <p:sp>
          <p:nvSpPr>
            <p:cNvPr id="18453" name="Rectangle 21"/>
            <p:cNvSpPr>
              <a:spLocks noChangeArrowheads="1"/>
            </p:cNvSpPr>
            <p:nvPr/>
          </p:nvSpPr>
          <p:spPr bwMode="auto">
            <a:xfrm>
              <a:off x="720" y="2544"/>
              <a:ext cx="1568" cy="4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$50 to $70</a:t>
              </a:r>
            </a:p>
          </p:txBody>
        </p:sp>
        <p:sp>
          <p:nvSpPr>
            <p:cNvPr id="18452" name="Rectangle 20"/>
            <p:cNvSpPr>
              <a:spLocks noChangeArrowheads="1"/>
            </p:cNvSpPr>
            <p:nvPr/>
          </p:nvSpPr>
          <p:spPr bwMode="auto">
            <a:xfrm>
              <a:off x="4512" y="2117"/>
              <a:ext cx="912" cy="4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2</a:t>
              </a:r>
            </a:p>
          </p:txBody>
        </p:sp>
        <p:sp>
          <p:nvSpPr>
            <p:cNvPr id="18451" name="Rectangle 19"/>
            <p:cNvSpPr>
              <a:spLocks noChangeArrowheads="1"/>
            </p:cNvSpPr>
            <p:nvPr/>
          </p:nvSpPr>
          <p:spPr bwMode="auto">
            <a:xfrm>
              <a:off x="2288" y="2117"/>
              <a:ext cx="2224" cy="4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John, Paul</a:t>
              </a:r>
            </a:p>
          </p:txBody>
        </p:sp>
        <p:sp>
          <p:nvSpPr>
            <p:cNvPr id="18450" name="Rectangle 18"/>
            <p:cNvSpPr>
              <a:spLocks noChangeArrowheads="1"/>
            </p:cNvSpPr>
            <p:nvPr/>
          </p:nvSpPr>
          <p:spPr bwMode="auto">
            <a:xfrm>
              <a:off x="720" y="2117"/>
              <a:ext cx="1568" cy="4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eaLnBrk="1" hangingPunct="1">
                <a:spcBef>
                  <a:spcPct val="20000"/>
                </a:spcBef>
              </a:pPr>
              <a:r>
                <a:rPr lang="en-US" sz="2000" b="1">
                  <a:solidFill>
                    <a:schemeClr val="accent2"/>
                  </a:solidFill>
                </a:rPr>
                <a:t>$70 to $80</a:t>
              </a:r>
            </a:p>
          </p:txBody>
        </p:sp>
      </p:grp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7162800" y="2682875"/>
            <a:ext cx="14478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3632200" y="2682875"/>
            <a:ext cx="35306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John</a:t>
            </a: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1143000" y="2682875"/>
            <a:ext cx="2489200" cy="6778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$80 to $100</a:t>
            </a:r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7162800" y="2006600"/>
            <a:ext cx="1447800" cy="676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0</a:t>
            </a: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3632200" y="2006600"/>
            <a:ext cx="3530600" cy="676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None</a:t>
            </a: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1143000" y="2006600"/>
            <a:ext cx="2489200" cy="6762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</a:pPr>
            <a:r>
              <a:rPr lang="en-US" sz="2000" b="1">
                <a:solidFill>
                  <a:schemeClr val="accent2"/>
                </a:solidFill>
              </a:rPr>
              <a:t>More than $100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7162800" y="1328738"/>
            <a:ext cx="1447800" cy="677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>
                <a:solidFill>
                  <a:schemeClr val="accent2"/>
                </a:solidFill>
              </a:rPr>
              <a:t>Quantity Demanded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3632200" y="1328738"/>
            <a:ext cx="3530600" cy="677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>
                <a:solidFill>
                  <a:schemeClr val="accent2"/>
                </a:solidFill>
              </a:rPr>
              <a:t>Buyers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143000" y="1328738"/>
            <a:ext cx="2489200" cy="677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1" hangingPunct="1">
              <a:spcBef>
                <a:spcPct val="20000"/>
              </a:spcBef>
            </a:pPr>
            <a:r>
              <a:rPr lang="en-US" sz="1800" b="1">
                <a:solidFill>
                  <a:schemeClr val="accent2"/>
                </a:solidFill>
              </a:rPr>
              <a:t>Price</a:t>
            </a:r>
          </a:p>
        </p:txBody>
      </p:sp>
      <p:sp>
        <p:nvSpPr>
          <p:cNvPr id="18533" name="Line 101"/>
          <p:cNvSpPr>
            <a:spLocks noChangeShapeType="1"/>
          </p:cNvSpPr>
          <p:nvPr/>
        </p:nvSpPr>
        <p:spPr bwMode="auto">
          <a:xfrm>
            <a:off x="1143000" y="2006600"/>
            <a:ext cx="7467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>
            <a:off x="1143000" y="1328738"/>
            <a:ext cx="7467600" cy="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>
            <a:off x="8610600" y="1328738"/>
            <a:ext cx="0" cy="406400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1143000" y="5392738"/>
            <a:ext cx="7467600" cy="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1143000" y="1328738"/>
            <a:ext cx="0" cy="4064000"/>
          </a:xfrm>
          <a:prstGeom prst="line">
            <a:avLst/>
          </a:prstGeom>
          <a:noFill/>
          <a:ln w="19050">
            <a:solidFill>
              <a:srgbClr val="940FC4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8" grpId="0" animBg="1"/>
      <p:bldP spid="18457" grpId="0" animBg="1"/>
      <p:bldP spid="18456" grpId="0" animBg="1"/>
      <p:bldP spid="18449" grpId="0" animBg="1"/>
      <p:bldP spid="18448" grpId="0" animBg="1"/>
      <p:bldP spid="18447" grpId="0" animBg="1"/>
      <p:bldP spid="18446" grpId="0" animBg="1"/>
      <p:bldP spid="18445" grpId="0" animBg="1"/>
      <p:bldP spid="18444" grpId="0" animBg="1"/>
    </p:bldLst>
  </p:timing>
</p:sld>
</file>

<file path=ppt/theme/theme1.xml><?xml version="1.0" encoding="utf-8"?>
<a:theme xmlns:a="http://schemas.openxmlformats.org/drawingml/2006/main" name="MankiwMicEngEd2">
  <a:themeElements>
    <a:clrScheme name="MankiwMicEngEd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ankiwMicEngEd2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4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48" charset="-128"/>
          </a:defRPr>
        </a:defPPr>
      </a:lstStyle>
    </a:lnDef>
  </a:objectDefaults>
  <a:extraClrSchemeLst>
    <a:extraClrScheme>
      <a:clrScheme name="MankiwMicEngEd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nkiwMicEngEd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nkiwMicEngEd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nkiwMicEngEd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nkiwMicEngEd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nkiwMicEngEd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nkiwMicEngEd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nkiwMicEngEd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nkiwMicEngEd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nkiwMicEngEd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nkiwMicEngEd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nkiwMicEngEd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HardDrive:Applications:Microsoft Office 2004:Templates:My Templates:MankiwMicEngEd2.pot</Template>
  <TotalTime>2223</TotalTime>
  <Words>1956</Words>
  <Application>Microsoft PowerPoint</Application>
  <PresentationFormat>On-screen Show (4:3)</PresentationFormat>
  <Paragraphs>417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ＭＳ Ｐゴシック</vt:lpstr>
      <vt:lpstr>Times New Roman</vt:lpstr>
      <vt:lpstr>Times</vt:lpstr>
      <vt:lpstr>Tahoma</vt:lpstr>
      <vt:lpstr>MankiwMicEngEd2</vt:lpstr>
      <vt:lpstr>Chapter 7</vt:lpstr>
      <vt:lpstr>In this chapter you will…</vt:lpstr>
      <vt:lpstr>CONSUMERS, PRODUCERS, AND THE EFFICIENCY OF MARKETS</vt:lpstr>
      <vt:lpstr>CONSUMERS, PRODUCERS, AND THE EFFICIENCY OF MARKETS</vt:lpstr>
      <vt:lpstr>CONSUMERS, PRODUCERS, AND THE EFFICIENCY OF MARKETS</vt:lpstr>
      <vt:lpstr>CONSUMER SURPLUS</vt:lpstr>
      <vt:lpstr>Table 7-1: Four Possible Buyers’ Willingness to Pay</vt:lpstr>
      <vt:lpstr>CONSUMER SURPLUS</vt:lpstr>
      <vt:lpstr>Table 7-2: The Demand Schedule for the Buyers in Table 7-1</vt:lpstr>
      <vt:lpstr>Figure 7-1: The Demand Curve</vt:lpstr>
      <vt:lpstr>Figure 7-2: Measuring Consumer Surplus with the Demand Curve</vt:lpstr>
      <vt:lpstr>Using the Demand Curve to Measure Consumer Surplus</vt:lpstr>
      <vt:lpstr>Figure 7-3: How the Price Affects Consumer Surplus</vt:lpstr>
      <vt:lpstr>What Does Consumer Surplus Measure?</vt:lpstr>
      <vt:lpstr>PRODUCER SURPLUS</vt:lpstr>
      <vt:lpstr>Table 7-3: The Cost of Four Possible Sellers</vt:lpstr>
      <vt:lpstr>Using the Supply Curve to Measure Producer Surplus</vt:lpstr>
      <vt:lpstr>Table 7-4: The Supply Schedule for the Sellers in Table 7-3</vt:lpstr>
      <vt:lpstr>Figure 7-4: The Supply Curve</vt:lpstr>
      <vt:lpstr>Using the Supply Curve to Measure Producer Surplus</vt:lpstr>
      <vt:lpstr>Figure 7-5: Measuring Producer Surplus with the Supply Curve</vt:lpstr>
      <vt:lpstr>Figure 7-6: How the Price Affects Producer Surplus</vt:lpstr>
      <vt:lpstr>MARKET EFFICIENCY</vt:lpstr>
      <vt:lpstr>MARKET EFFICIENCY</vt:lpstr>
      <vt:lpstr>MARKET EFFICIENCY</vt:lpstr>
      <vt:lpstr>MARKET EFFICIENCY</vt:lpstr>
      <vt:lpstr>Figure 7-7: Consumer and Producer Surplus in the Market Equilibrium</vt:lpstr>
      <vt:lpstr>MARKET EFFICIENCY</vt:lpstr>
      <vt:lpstr>Figure 7-8: The Efficiency of the Equilibrium Quantity</vt:lpstr>
      <vt:lpstr>Evaluating the Market Equilibrium</vt:lpstr>
      <vt:lpstr>Evaluating the Market Equilibrium</vt:lpstr>
      <vt:lpstr>Evaluating the Market Equilibrium</vt:lpstr>
      <vt:lpstr>Summary</vt:lpstr>
      <vt:lpstr>Summary</vt:lpstr>
      <vt:lpstr>Summary</vt:lpstr>
      <vt:lpstr>Summary</vt:lpstr>
      <vt:lpstr>The End</vt:lpstr>
    </vt:vector>
  </TitlesOfParts>
  <Company>Université d'Ottawa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Prud'Homme</dc:creator>
  <cp:lastModifiedBy>ACER</cp:lastModifiedBy>
  <cp:revision>36</cp:revision>
  <dcterms:created xsi:type="dcterms:W3CDTF">2004-08-09T16:24:24Z</dcterms:created>
  <dcterms:modified xsi:type="dcterms:W3CDTF">2013-01-30T17:53:51Z</dcterms:modified>
</cp:coreProperties>
</file>