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31"/>
  </p:notesMasterIdLst>
  <p:sldIdLst>
    <p:sldId id="257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54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55" r:id="rId22"/>
    <p:sldId id="356" r:id="rId23"/>
    <p:sldId id="357" r:id="rId24"/>
    <p:sldId id="348" r:id="rId25"/>
    <p:sldId id="349" r:id="rId26"/>
    <p:sldId id="350" r:id="rId27"/>
    <p:sldId id="351" r:id="rId28"/>
    <p:sldId id="352" r:id="rId29"/>
    <p:sldId id="35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757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2A1B92-2744-477D-90D4-AA0C8FD2A5C3}" type="slidenum">
              <a:rPr lang="en-US"/>
              <a:pPr/>
              <a:t>16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smtClean="0"/>
              <a:t>PEMODELAN SISTEM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KARAKTERISASI SISTEM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>
            <a:normAutofit/>
          </a:bodyPr>
          <a:lstStyle/>
          <a:p>
            <a:pPr marL="609600" indent="-609600" algn="just" eaLnBrk="1" hangingPunct="1">
              <a:buFontTx/>
              <a:buAutoNum type="arabicPeriod"/>
            </a:pPr>
            <a:r>
              <a:rPr lang="en-US" sz="3200" dirty="0" err="1" smtClean="0"/>
              <a:t>Perubahan</a:t>
            </a:r>
            <a:r>
              <a:rPr lang="en-US" sz="3200" dirty="0" smtClean="0"/>
              <a:t> </a:t>
            </a:r>
            <a:r>
              <a:rPr lang="en-US" sz="3200" dirty="0" err="1" smtClean="0"/>
              <a:t>kecepatan</a:t>
            </a:r>
            <a:r>
              <a:rPr lang="en-US" sz="3200" dirty="0" smtClean="0"/>
              <a:t> </a:t>
            </a:r>
            <a:r>
              <a:rPr lang="en-US" sz="3200" dirty="0" err="1" smtClean="0"/>
              <a:t>pesawat</a:t>
            </a:r>
            <a:r>
              <a:rPr lang="en-US" sz="3200" dirty="0" smtClean="0"/>
              <a:t> </a:t>
            </a:r>
            <a:r>
              <a:rPr lang="en-US" sz="3200" dirty="0" err="1" smtClean="0"/>
              <a:t>terbang</a:t>
            </a:r>
            <a:r>
              <a:rPr lang="en-US" sz="3200" dirty="0" smtClean="0"/>
              <a:t> </a:t>
            </a:r>
            <a:r>
              <a:rPr lang="en-US" sz="3200" dirty="0" err="1" smtClean="0"/>
              <a:t>dipengaruhi</a:t>
            </a:r>
            <a:r>
              <a:rPr lang="en-US" sz="3200" dirty="0" smtClean="0"/>
              <a:t> </a:t>
            </a:r>
            <a:r>
              <a:rPr lang="en-US" sz="3200" dirty="0" err="1" smtClean="0"/>
              <a:t>oleh</a:t>
            </a:r>
            <a:r>
              <a:rPr lang="en-US" sz="3200" dirty="0" smtClean="0"/>
              <a:t> </a:t>
            </a:r>
            <a:r>
              <a:rPr lang="en-US" sz="3200" dirty="0" err="1" smtClean="0"/>
              <a:t>perkembangan</a:t>
            </a:r>
            <a:r>
              <a:rPr lang="en-US" sz="3200" dirty="0" smtClean="0"/>
              <a:t> </a:t>
            </a:r>
            <a:r>
              <a:rPr lang="en-US" sz="3200" dirty="0" err="1" smtClean="0"/>
              <a:t>teknologi</a:t>
            </a:r>
            <a:endParaRPr lang="en-US" sz="3200" dirty="0" smtClean="0"/>
          </a:p>
          <a:p>
            <a:pPr marL="609600" indent="-609600" algn="just" eaLnBrk="1" hangingPunct="1">
              <a:buFontTx/>
              <a:buAutoNum type="arabicPeriod"/>
            </a:pPr>
            <a:r>
              <a:rPr lang="en-US" sz="3200" dirty="0" err="1" smtClean="0"/>
              <a:t>Permasalahan</a:t>
            </a:r>
            <a:r>
              <a:rPr lang="en-US" sz="3200" dirty="0" smtClean="0"/>
              <a:t> </a:t>
            </a:r>
            <a:r>
              <a:rPr lang="en-US" sz="3200" dirty="0" err="1" smtClean="0"/>
              <a:t>didekati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r>
              <a:rPr lang="en-US" sz="3200" dirty="0" smtClean="0"/>
              <a:t> </a:t>
            </a:r>
            <a:r>
              <a:rPr lang="en-US" sz="3200" dirty="0" err="1" smtClean="0"/>
              <a:t>tertutup</a:t>
            </a:r>
            <a:endParaRPr lang="en-US" sz="3200" dirty="0" smtClean="0"/>
          </a:p>
          <a:p>
            <a:pPr marL="609600" indent="-609600" algn="just" eaLnBrk="1" hangingPunct="1">
              <a:buFontTx/>
              <a:buAutoNum type="arabicPeriod"/>
            </a:pPr>
            <a:r>
              <a:rPr lang="en-US" sz="3200" dirty="0" err="1" smtClean="0"/>
              <a:t>Sistem</a:t>
            </a:r>
            <a:r>
              <a:rPr lang="en-US" sz="3200" dirty="0" smtClean="0"/>
              <a:t> </a:t>
            </a:r>
            <a:r>
              <a:rPr lang="en-US" sz="3200" dirty="0" err="1" smtClean="0"/>
              <a:t>didekati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“black-box”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029200"/>
          </a:xfrm>
          <a:noFill/>
        </p:spPr>
        <p:txBody>
          <a:bodyPr>
            <a:normAutofit/>
          </a:bodyPr>
          <a:lstStyle/>
          <a:p>
            <a:pPr marL="609600" indent="-609600" algn="just" eaLnBrk="1" hangingPunct="1">
              <a:buNone/>
            </a:pPr>
            <a:r>
              <a:rPr lang="en-US" sz="2800" dirty="0" err="1" smtClean="0"/>
              <a:t>Elemen-elemen</a:t>
            </a:r>
            <a:r>
              <a:rPr lang="en-US" sz="2800" dirty="0" smtClean="0"/>
              <a:t> </a:t>
            </a:r>
            <a:r>
              <a:rPr lang="en-US" sz="2800" dirty="0" err="1" smtClean="0"/>
              <a:t>sistem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u="sng" dirty="0" err="1" smtClean="0"/>
              <a:t>Teknologi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atribut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None/>
            </a:pPr>
            <a:r>
              <a:rPr lang="en-US" sz="2800" dirty="0" smtClean="0"/>
              <a:t>      - </a:t>
            </a:r>
            <a:r>
              <a:rPr lang="en-US" sz="2800" dirty="0" err="1" smtClean="0"/>
              <a:t>tingkat</a:t>
            </a:r>
            <a:r>
              <a:rPr lang="en-US" sz="2800" dirty="0" smtClean="0"/>
              <a:t> </a:t>
            </a:r>
            <a:r>
              <a:rPr lang="en-US" sz="2800" dirty="0" err="1" smtClean="0"/>
              <a:t>kapabilitas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endParaRPr lang="en-US" sz="2800" dirty="0" smtClean="0"/>
          </a:p>
          <a:p>
            <a:pPr marL="609600" indent="-609600" algn="just" eaLnBrk="1" hangingPunct="1">
              <a:buNone/>
            </a:pPr>
            <a:r>
              <a:rPr lang="en-US" sz="2800" dirty="0" smtClean="0"/>
              <a:t>      - </a:t>
            </a:r>
            <a:r>
              <a:rPr lang="en-US" sz="2800" dirty="0" err="1" smtClean="0"/>
              <a:t>perubahan</a:t>
            </a:r>
            <a:r>
              <a:rPr lang="en-US" sz="2800" dirty="0" smtClean="0"/>
              <a:t> </a:t>
            </a:r>
            <a:r>
              <a:rPr lang="en-US" sz="2800" dirty="0" err="1" smtClean="0"/>
              <a:t>kapabilitas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endParaRPr lang="en-US" sz="2800" dirty="0" smtClean="0"/>
          </a:p>
          <a:p>
            <a:pPr marL="609600" indent="-609600" algn="just" eaLnBrk="1" hangingPunct="1">
              <a:buNone/>
            </a:pPr>
            <a:r>
              <a:rPr lang="en-US" sz="2800" dirty="0" smtClean="0"/>
              <a:t>      - </a:t>
            </a:r>
            <a:r>
              <a:rPr lang="en-US" sz="2800" dirty="0" err="1" smtClean="0"/>
              <a:t>batas</a:t>
            </a:r>
            <a:r>
              <a:rPr lang="en-US" sz="2800" dirty="0" smtClean="0"/>
              <a:t> </a:t>
            </a:r>
            <a:r>
              <a:rPr lang="en-US" sz="2800" dirty="0" err="1" smtClean="0"/>
              <a:t>atas</a:t>
            </a:r>
            <a:r>
              <a:rPr lang="en-US" sz="2800" dirty="0" smtClean="0"/>
              <a:t> </a:t>
            </a:r>
            <a:r>
              <a:rPr lang="en-US" sz="2800" dirty="0" err="1" smtClean="0"/>
              <a:t>kapabilitas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endParaRPr lang="en-US" sz="2800" dirty="0" smtClean="0"/>
          </a:p>
          <a:p>
            <a:pPr marL="609600" indent="-609600" algn="just" eaLnBrk="1" hangingPunct="1">
              <a:buAutoNum type="arabicPeriod" startAt="2"/>
            </a:pPr>
            <a:r>
              <a:rPr lang="en-US" sz="2800" u="sng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atribut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None/>
            </a:pPr>
            <a:r>
              <a:rPr lang="en-US" sz="2800" dirty="0" smtClean="0"/>
              <a:t>      - </a:t>
            </a:r>
            <a:r>
              <a:rPr lang="en-US" sz="2800" dirty="0" err="1" smtClean="0"/>
              <a:t>saat</a:t>
            </a:r>
            <a:r>
              <a:rPr lang="en-US" sz="2800" dirty="0" smtClean="0"/>
              <a:t> </a:t>
            </a:r>
            <a:r>
              <a:rPr lang="en-US" sz="2800" dirty="0" err="1" smtClean="0"/>
              <a:t>kemunculan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endParaRPr lang="en-US" sz="2800" dirty="0" smtClean="0"/>
          </a:p>
          <a:p>
            <a:pPr marL="609600" indent="-609600" algn="just" eaLnBrk="1" hangingPunct="1">
              <a:buNone/>
            </a:pPr>
            <a:r>
              <a:rPr lang="en-US" sz="2800" dirty="0" smtClean="0"/>
              <a:t>      - interval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kemunculan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endParaRPr lang="en-US" sz="2800" dirty="0" smtClean="0"/>
          </a:p>
          <a:p>
            <a:pPr marL="609600" indent="-609600" algn="just" eaLnBrk="1" hangingPunct="1">
              <a:buNone/>
            </a:pPr>
            <a:r>
              <a:rPr lang="en-US" sz="2800" dirty="0" smtClean="0"/>
              <a:t>3. </a:t>
            </a:r>
            <a:r>
              <a:rPr lang="en-US" sz="2800" u="sng" dirty="0" smtClean="0"/>
              <a:t>Negara </a:t>
            </a:r>
            <a:r>
              <a:rPr lang="en-US" sz="2800" u="sng" dirty="0" err="1" smtClean="0"/>
              <a:t>penemu</a:t>
            </a:r>
            <a:r>
              <a:rPr lang="en-US" sz="2800" u="sng" dirty="0" smtClean="0"/>
              <a:t> </a:t>
            </a:r>
            <a:r>
              <a:rPr lang="en-US" sz="2800" dirty="0" err="1" smtClean="0"/>
              <a:t>teknologi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atribut</a:t>
            </a:r>
            <a:r>
              <a:rPr lang="en-US" sz="2800" dirty="0" smtClean="0"/>
              <a:t> USA, </a:t>
            </a:r>
            <a:r>
              <a:rPr lang="en-US" sz="2800" dirty="0" err="1" smtClean="0"/>
              <a:t>Inggris</a:t>
            </a:r>
            <a:r>
              <a:rPr lang="en-US" sz="2800" dirty="0" smtClean="0"/>
              <a:t>, </a:t>
            </a:r>
            <a:r>
              <a:rPr lang="en-US" sz="2800" dirty="0" err="1" smtClean="0"/>
              <a:t>Perancis</a:t>
            </a:r>
            <a:r>
              <a:rPr lang="en-US" sz="2800" dirty="0" smtClean="0"/>
              <a:t>, </a:t>
            </a:r>
            <a:r>
              <a:rPr lang="en-US" sz="2800" dirty="0" err="1" smtClean="0"/>
              <a:t>Jerman</a:t>
            </a:r>
            <a:r>
              <a:rPr lang="en-US" sz="2800" dirty="0" smtClean="0"/>
              <a:t>, </a:t>
            </a:r>
            <a:r>
              <a:rPr lang="en-US" sz="2800" dirty="0" err="1" smtClean="0"/>
              <a:t>Uni</a:t>
            </a:r>
            <a:r>
              <a:rPr lang="en-US" sz="2800" dirty="0" smtClean="0"/>
              <a:t> </a:t>
            </a:r>
            <a:r>
              <a:rPr lang="en-US" sz="2800" dirty="0" err="1" smtClean="0"/>
              <a:t>Sovyet</a:t>
            </a:r>
            <a:endParaRPr lang="en-US" sz="2800" dirty="0" smtClean="0"/>
          </a:p>
          <a:p>
            <a:pPr marL="609600" indent="-609600" algn="just" eaLnBrk="1" hangingPunct="1">
              <a:buNone/>
            </a:pPr>
            <a:endParaRPr lang="en-US" sz="3200" dirty="0" smtClean="0"/>
          </a:p>
          <a:p>
            <a:pPr marL="609600" indent="-609600" algn="just" eaLnBrk="1" hangingPunct="1">
              <a:buNone/>
            </a:pPr>
            <a:endParaRPr lang="en-US" sz="32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2"/>
          <p:cNvSpPr>
            <a:spLocks/>
          </p:cNvSpPr>
          <p:nvPr/>
        </p:nvSpPr>
        <p:spPr bwMode="auto">
          <a:xfrm>
            <a:off x="1447800" y="609600"/>
            <a:ext cx="6502400" cy="5588000"/>
          </a:xfrm>
          <a:custGeom>
            <a:avLst/>
            <a:gdLst>
              <a:gd name="T0" fmla="*/ 104 w 4096"/>
              <a:gd name="T1" fmla="*/ 1456 h 3520"/>
              <a:gd name="T2" fmla="*/ 152 w 4096"/>
              <a:gd name="T3" fmla="*/ 1024 h 3520"/>
              <a:gd name="T4" fmla="*/ 1016 w 4096"/>
              <a:gd name="T5" fmla="*/ 400 h 3520"/>
              <a:gd name="T6" fmla="*/ 2600 w 4096"/>
              <a:gd name="T7" fmla="*/ 160 h 3520"/>
              <a:gd name="T8" fmla="*/ 3944 w 4096"/>
              <a:gd name="T9" fmla="*/ 1360 h 3520"/>
              <a:gd name="T10" fmla="*/ 3512 w 4096"/>
              <a:gd name="T11" fmla="*/ 3040 h 3520"/>
              <a:gd name="T12" fmla="*/ 2504 w 4096"/>
              <a:gd name="T13" fmla="*/ 3472 h 3520"/>
              <a:gd name="T14" fmla="*/ 1064 w 4096"/>
              <a:gd name="T15" fmla="*/ 3328 h 3520"/>
              <a:gd name="T16" fmla="*/ 536 w 4096"/>
              <a:gd name="T17" fmla="*/ 2512 h 3520"/>
              <a:gd name="T18" fmla="*/ 296 w 4096"/>
              <a:gd name="T19" fmla="*/ 1840 h 3520"/>
              <a:gd name="T20" fmla="*/ 104 w 4096"/>
              <a:gd name="T21" fmla="*/ 1456 h 352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096"/>
              <a:gd name="T34" fmla="*/ 0 h 3520"/>
              <a:gd name="T35" fmla="*/ 4096 w 4096"/>
              <a:gd name="T36" fmla="*/ 3520 h 352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096" h="3520">
                <a:moveTo>
                  <a:pt x="104" y="1456"/>
                </a:moveTo>
                <a:cubicBezTo>
                  <a:pt x="80" y="1320"/>
                  <a:pt x="0" y="1200"/>
                  <a:pt x="152" y="1024"/>
                </a:cubicBezTo>
                <a:cubicBezTo>
                  <a:pt x="304" y="848"/>
                  <a:pt x="608" y="544"/>
                  <a:pt x="1016" y="400"/>
                </a:cubicBezTo>
                <a:cubicBezTo>
                  <a:pt x="1424" y="256"/>
                  <a:pt x="2112" y="0"/>
                  <a:pt x="2600" y="160"/>
                </a:cubicBezTo>
                <a:cubicBezTo>
                  <a:pt x="3088" y="320"/>
                  <a:pt x="3792" y="880"/>
                  <a:pt x="3944" y="1360"/>
                </a:cubicBezTo>
                <a:cubicBezTo>
                  <a:pt x="4096" y="1840"/>
                  <a:pt x="3752" y="2688"/>
                  <a:pt x="3512" y="3040"/>
                </a:cubicBezTo>
                <a:cubicBezTo>
                  <a:pt x="3272" y="3392"/>
                  <a:pt x="2912" y="3424"/>
                  <a:pt x="2504" y="3472"/>
                </a:cubicBezTo>
                <a:cubicBezTo>
                  <a:pt x="2096" y="3520"/>
                  <a:pt x="1392" y="3488"/>
                  <a:pt x="1064" y="3328"/>
                </a:cubicBezTo>
                <a:cubicBezTo>
                  <a:pt x="736" y="3168"/>
                  <a:pt x="664" y="2760"/>
                  <a:pt x="536" y="2512"/>
                </a:cubicBezTo>
                <a:cubicBezTo>
                  <a:pt x="408" y="2264"/>
                  <a:pt x="368" y="2016"/>
                  <a:pt x="296" y="1840"/>
                </a:cubicBezTo>
                <a:cubicBezTo>
                  <a:pt x="224" y="1664"/>
                  <a:pt x="128" y="1592"/>
                  <a:pt x="104" y="1456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3200400" y="2819400"/>
            <a:ext cx="152400" cy="228600"/>
          </a:xfrm>
          <a:prstGeom prst="flowChartConnec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6324600" y="2819400"/>
            <a:ext cx="152400" cy="228600"/>
          </a:xfrm>
          <a:prstGeom prst="flowChartConnec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886200" y="4953000"/>
            <a:ext cx="152400" cy="228600"/>
          </a:xfrm>
          <a:prstGeom prst="flowChartConnec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8" name="Freeform 6"/>
          <p:cNvSpPr>
            <a:spLocks/>
          </p:cNvSpPr>
          <p:nvPr/>
        </p:nvSpPr>
        <p:spPr bwMode="auto">
          <a:xfrm>
            <a:off x="3276600" y="2971800"/>
            <a:ext cx="3048000" cy="622300"/>
          </a:xfrm>
          <a:custGeom>
            <a:avLst/>
            <a:gdLst>
              <a:gd name="T0" fmla="*/ 0 w 1920"/>
              <a:gd name="T1" fmla="*/ 0 h 392"/>
              <a:gd name="T2" fmla="*/ 96 w 1920"/>
              <a:gd name="T3" fmla="*/ 192 h 392"/>
              <a:gd name="T4" fmla="*/ 336 w 1920"/>
              <a:gd name="T5" fmla="*/ 288 h 392"/>
              <a:gd name="T6" fmla="*/ 816 w 1920"/>
              <a:gd name="T7" fmla="*/ 384 h 392"/>
              <a:gd name="T8" fmla="*/ 1488 w 1920"/>
              <a:gd name="T9" fmla="*/ 336 h 392"/>
              <a:gd name="T10" fmla="*/ 1920 w 1920"/>
              <a:gd name="T11" fmla="*/ 48 h 3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0"/>
              <a:gd name="T19" fmla="*/ 0 h 392"/>
              <a:gd name="T20" fmla="*/ 1920 w 1920"/>
              <a:gd name="T21" fmla="*/ 392 h 3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0" h="392">
                <a:moveTo>
                  <a:pt x="0" y="0"/>
                </a:moveTo>
                <a:cubicBezTo>
                  <a:pt x="20" y="72"/>
                  <a:pt x="40" y="144"/>
                  <a:pt x="96" y="192"/>
                </a:cubicBezTo>
                <a:cubicBezTo>
                  <a:pt x="152" y="240"/>
                  <a:pt x="216" y="256"/>
                  <a:pt x="336" y="288"/>
                </a:cubicBezTo>
                <a:cubicBezTo>
                  <a:pt x="456" y="320"/>
                  <a:pt x="624" y="376"/>
                  <a:pt x="816" y="384"/>
                </a:cubicBezTo>
                <a:cubicBezTo>
                  <a:pt x="1008" y="392"/>
                  <a:pt x="1304" y="392"/>
                  <a:pt x="1488" y="336"/>
                </a:cubicBezTo>
                <a:cubicBezTo>
                  <a:pt x="1672" y="280"/>
                  <a:pt x="1796" y="164"/>
                  <a:pt x="1920" y="48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9" name="Freeform 7"/>
          <p:cNvSpPr>
            <a:spLocks/>
          </p:cNvSpPr>
          <p:nvPr/>
        </p:nvSpPr>
        <p:spPr bwMode="auto">
          <a:xfrm>
            <a:off x="3276600" y="2184400"/>
            <a:ext cx="3124200" cy="711200"/>
          </a:xfrm>
          <a:custGeom>
            <a:avLst/>
            <a:gdLst>
              <a:gd name="T0" fmla="*/ 1968 w 1968"/>
              <a:gd name="T1" fmla="*/ 400 h 448"/>
              <a:gd name="T2" fmla="*/ 1776 w 1968"/>
              <a:gd name="T3" fmla="*/ 256 h 448"/>
              <a:gd name="T4" fmla="*/ 1296 w 1968"/>
              <a:gd name="T5" fmla="*/ 64 h 448"/>
              <a:gd name="T6" fmla="*/ 672 w 1968"/>
              <a:gd name="T7" fmla="*/ 64 h 448"/>
              <a:gd name="T8" fmla="*/ 0 w 1968"/>
              <a:gd name="T9" fmla="*/ 448 h 4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8"/>
              <a:gd name="T16" fmla="*/ 0 h 448"/>
              <a:gd name="T17" fmla="*/ 1968 w 1968"/>
              <a:gd name="T18" fmla="*/ 448 h 4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8" h="448">
                <a:moveTo>
                  <a:pt x="1968" y="400"/>
                </a:moveTo>
                <a:cubicBezTo>
                  <a:pt x="1928" y="356"/>
                  <a:pt x="1888" y="312"/>
                  <a:pt x="1776" y="256"/>
                </a:cubicBezTo>
                <a:cubicBezTo>
                  <a:pt x="1664" y="200"/>
                  <a:pt x="1480" y="96"/>
                  <a:pt x="1296" y="64"/>
                </a:cubicBezTo>
                <a:cubicBezTo>
                  <a:pt x="1112" y="32"/>
                  <a:pt x="888" y="0"/>
                  <a:pt x="672" y="64"/>
                </a:cubicBezTo>
                <a:cubicBezTo>
                  <a:pt x="456" y="128"/>
                  <a:pt x="228" y="288"/>
                  <a:pt x="0" y="448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0" name="Freeform 8"/>
          <p:cNvSpPr>
            <a:spLocks/>
          </p:cNvSpPr>
          <p:nvPr/>
        </p:nvSpPr>
        <p:spPr bwMode="auto">
          <a:xfrm>
            <a:off x="3149600" y="2971800"/>
            <a:ext cx="736600" cy="2057400"/>
          </a:xfrm>
          <a:custGeom>
            <a:avLst/>
            <a:gdLst>
              <a:gd name="T0" fmla="*/ 464 w 464"/>
              <a:gd name="T1" fmla="*/ 1296 h 1296"/>
              <a:gd name="T2" fmla="*/ 224 w 464"/>
              <a:gd name="T3" fmla="*/ 1056 h 1296"/>
              <a:gd name="T4" fmla="*/ 32 w 464"/>
              <a:gd name="T5" fmla="*/ 528 h 1296"/>
              <a:gd name="T6" fmla="*/ 32 w 464"/>
              <a:gd name="T7" fmla="*/ 0 h 1296"/>
              <a:gd name="T8" fmla="*/ 0 60000 65536"/>
              <a:gd name="T9" fmla="*/ 0 60000 65536"/>
              <a:gd name="T10" fmla="*/ 0 60000 65536"/>
              <a:gd name="T11" fmla="*/ 0 60000 65536"/>
              <a:gd name="T12" fmla="*/ 0 w 464"/>
              <a:gd name="T13" fmla="*/ 0 h 1296"/>
              <a:gd name="T14" fmla="*/ 464 w 464"/>
              <a:gd name="T15" fmla="*/ 1296 h 1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4" h="1296">
                <a:moveTo>
                  <a:pt x="464" y="1296"/>
                </a:moveTo>
                <a:cubicBezTo>
                  <a:pt x="380" y="1240"/>
                  <a:pt x="296" y="1184"/>
                  <a:pt x="224" y="1056"/>
                </a:cubicBezTo>
                <a:cubicBezTo>
                  <a:pt x="152" y="928"/>
                  <a:pt x="64" y="704"/>
                  <a:pt x="32" y="528"/>
                </a:cubicBezTo>
                <a:cubicBezTo>
                  <a:pt x="0" y="352"/>
                  <a:pt x="16" y="176"/>
                  <a:pt x="32" y="0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H="1" flipV="1">
            <a:off x="3200400" y="3886200"/>
            <a:ext cx="15240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4495800" y="3581400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 flipH="1">
            <a:off x="3810000" y="2286000"/>
            <a:ext cx="5334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2286001" y="2779713"/>
            <a:ext cx="83820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dirty="0"/>
              <a:t>X’(t)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3962400" y="5257800"/>
            <a:ext cx="319088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/>
              <a:t>L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6553200" y="2971800"/>
            <a:ext cx="60960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/>
              <a:t>X(t)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441325" y="496888"/>
            <a:ext cx="3508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/>
              <a:t>Sistem yang dimodelkan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212725" y="5370513"/>
            <a:ext cx="38282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X(t):</a:t>
            </a:r>
            <a:r>
              <a:rPr lang="en-US" dirty="0" err="1"/>
              <a:t>kec</a:t>
            </a:r>
            <a:r>
              <a:rPr lang="en-US" dirty="0"/>
              <a:t>. </a:t>
            </a:r>
            <a:r>
              <a:rPr lang="en-US" dirty="0" err="1" smtClean="0"/>
              <a:t>maks</a:t>
            </a:r>
            <a:r>
              <a:rPr lang="en-US" dirty="0" smtClean="0"/>
              <a:t> </a:t>
            </a:r>
            <a:r>
              <a:rPr lang="en-US" dirty="0" err="1"/>
              <a:t>pesawat</a:t>
            </a:r>
            <a:endParaRPr lang="en-US" dirty="0"/>
          </a:p>
          <a:p>
            <a:r>
              <a:rPr lang="en-US" dirty="0"/>
              <a:t>       </a:t>
            </a:r>
            <a:r>
              <a:rPr lang="en-US" dirty="0" err="1"/>
              <a:t>saat</a:t>
            </a:r>
            <a:r>
              <a:rPr lang="en-US" dirty="0"/>
              <a:t> t</a:t>
            </a:r>
          </a:p>
          <a:p>
            <a:r>
              <a:rPr lang="en-US" dirty="0"/>
              <a:t>L   : </a:t>
            </a:r>
            <a:r>
              <a:rPr lang="en-US" dirty="0" err="1"/>
              <a:t>batas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kec</a:t>
            </a:r>
            <a:r>
              <a:rPr lang="en-US" dirty="0"/>
              <a:t>. </a:t>
            </a:r>
            <a:r>
              <a:rPr lang="en-US" dirty="0" err="1" smtClean="0"/>
              <a:t>maks</a:t>
            </a:r>
            <a:r>
              <a:rPr lang="en-US" dirty="0" smtClean="0"/>
              <a:t> </a:t>
            </a:r>
            <a:r>
              <a:rPr lang="en-US" dirty="0" err="1"/>
              <a:t>pesawat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257800" y="4953000"/>
            <a:ext cx="2981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X’(t) </a:t>
            </a:r>
            <a:r>
              <a:rPr lang="en-US" dirty="0" err="1" smtClean="0"/>
              <a:t>dipengaruhi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X(t)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sz="2800" dirty="0" err="1" smtClean="0"/>
              <a:t>Pendekatan</a:t>
            </a:r>
            <a:r>
              <a:rPr lang="en-US" sz="2800" dirty="0" smtClean="0"/>
              <a:t> black-box</a:t>
            </a:r>
          </a:p>
          <a:p>
            <a:pPr marL="609600" indent="-609600" algn="just" eaLnBrk="1" hangingPunct="1">
              <a:buFontTx/>
              <a:buAutoNum type="arabicPeriod"/>
            </a:pPr>
            <a:r>
              <a:rPr lang="en-US" sz="2800" dirty="0" err="1" smtClean="0"/>
              <a:t>Sistem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variabel</a:t>
            </a:r>
            <a:r>
              <a:rPr lang="en-US" sz="2800" dirty="0" smtClean="0"/>
              <a:t> </a:t>
            </a:r>
            <a:r>
              <a:rPr lang="en-US" sz="2800" dirty="0" err="1" smtClean="0"/>
              <a:t>tunggal</a:t>
            </a:r>
            <a:r>
              <a:rPr lang="en-US" sz="2800" dirty="0" smtClean="0"/>
              <a:t> </a:t>
            </a:r>
            <a:r>
              <a:rPr lang="en-US" sz="2800" dirty="0" err="1" smtClean="0"/>
              <a:t>yaitu</a:t>
            </a:r>
            <a:r>
              <a:rPr lang="en-US" sz="2800" dirty="0" smtClean="0"/>
              <a:t> </a:t>
            </a:r>
            <a:r>
              <a:rPr lang="en-US" sz="2800" i="1" dirty="0" smtClean="0"/>
              <a:t>X</a:t>
            </a:r>
            <a:r>
              <a:rPr lang="en-US" sz="2800" dirty="0" smtClean="0"/>
              <a:t>(</a:t>
            </a:r>
            <a:r>
              <a:rPr lang="en-US" sz="2800" i="1" dirty="0" smtClean="0"/>
              <a:t>t</a:t>
            </a:r>
            <a:r>
              <a:rPr lang="en-US" sz="2800" dirty="0" smtClean="0"/>
              <a:t>),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b="1" dirty="0" err="1" smtClean="0"/>
              <a:t>kecepatan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maksimum</a:t>
            </a:r>
            <a:r>
              <a:rPr lang="en-US" sz="2800" dirty="0" smtClean="0"/>
              <a:t> </a:t>
            </a:r>
            <a:r>
              <a:rPr lang="en-US" sz="2800" dirty="0" err="1" smtClean="0"/>
              <a:t>pesawat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dicapai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saat</a:t>
            </a:r>
            <a:r>
              <a:rPr lang="en-US" sz="2800" dirty="0" smtClean="0"/>
              <a:t> </a:t>
            </a:r>
            <a:r>
              <a:rPr lang="en-US" sz="2800" i="1" dirty="0" smtClean="0"/>
              <a:t>t</a:t>
            </a:r>
            <a:r>
              <a:rPr lang="en-US" sz="2800" dirty="0" smtClean="0"/>
              <a:t> (</a:t>
            </a:r>
            <a:r>
              <a:rPr lang="en-US" sz="2800" dirty="0" err="1" smtClean="0"/>
              <a:t>tahun</a:t>
            </a:r>
            <a:r>
              <a:rPr lang="en-US" sz="2800" dirty="0" smtClean="0"/>
              <a:t>),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i="1" dirty="0" smtClean="0"/>
              <a:t>t</a:t>
            </a:r>
            <a:r>
              <a:rPr lang="en-US" sz="2800" dirty="0" smtClean="0"/>
              <a:t> </a:t>
            </a:r>
            <a:r>
              <a:rPr lang="en-US" sz="2800" b="1" u="sng" dirty="0" err="1" smtClean="0"/>
              <a:t>deterministik</a:t>
            </a:r>
            <a:endParaRPr lang="en-US" sz="2800" b="1" u="sng" dirty="0" smtClean="0"/>
          </a:p>
          <a:p>
            <a:pPr marL="609600" indent="-609600" algn="just" eaLnBrk="1" hangingPunct="1">
              <a:buFontTx/>
              <a:buAutoNum type="arabicPeriod"/>
            </a:pPr>
            <a:r>
              <a:rPr lang="en-US" sz="2800" dirty="0" err="1" smtClean="0"/>
              <a:t>Pertambahan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dipengaruhi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dikarakterisasi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2 </a:t>
            </a:r>
            <a:r>
              <a:rPr lang="en-US" sz="2800" dirty="0" err="1" smtClean="0"/>
              <a:t>cara</a:t>
            </a:r>
            <a:r>
              <a:rPr lang="en-US" sz="2800" dirty="0" smtClean="0"/>
              <a:t> </a:t>
            </a:r>
            <a:r>
              <a:rPr lang="en-US" sz="2800" dirty="0" err="1" smtClean="0"/>
              <a:t>yaitu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smtClean="0"/>
              <a:t>      a.  </a:t>
            </a:r>
            <a:r>
              <a:rPr lang="en-US" sz="2800" i="1" dirty="0" smtClean="0"/>
              <a:t>X</a:t>
            </a:r>
            <a:r>
              <a:rPr lang="en-US" sz="2800" dirty="0" smtClean="0"/>
              <a:t>(</a:t>
            </a:r>
            <a:r>
              <a:rPr lang="en-US" sz="2800" i="1" dirty="0" smtClean="0"/>
              <a:t>t</a:t>
            </a:r>
            <a:r>
              <a:rPr lang="en-US" sz="2800" dirty="0" smtClean="0"/>
              <a:t>) </a:t>
            </a:r>
            <a:r>
              <a:rPr lang="en-US" sz="2800" dirty="0" err="1" smtClean="0"/>
              <a:t>berubah</a:t>
            </a:r>
            <a:r>
              <a:rPr lang="en-US" sz="2800" dirty="0" smtClean="0"/>
              <a:t> </a:t>
            </a:r>
            <a:r>
              <a:rPr lang="en-US" sz="2800" dirty="0" err="1" smtClean="0"/>
              <a:t>menurut</a:t>
            </a:r>
            <a:r>
              <a:rPr lang="en-US" sz="2800" dirty="0" smtClean="0"/>
              <a:t> </a:t>
            </a:r>
            <a:r>
              <a:rPr lang="en-US" sz="2800" dirty="0" err="1" smtClean="0"/>
              <a:t>fungsi</a:t>
            </a:r>
            <a:r>
              <a:rPr lang="en-US" sz="2800" dirty="0" smtClean="0"/>
              <a:t> </a:t>
            </a:r>
            <a:r>
              <a:rPr lang="en-US" sz="2800" i="1" dirty="0" smtClean="0"/>
              <a:t>D</a:t>
            </a:r>
            <a:r>
              <a:rPr lang="en-US" sz="2800" dirty="0" smtClean="0"/>
              <a:t>(</a:t>
            </a:r>
            <a:r>
              <a:rPr lang="en-US" sz="2800" i="1" dirty="0" err="1" smtClean="0"/>
              <a:t>t,a</a:t>
            </a:r>
            <a:r>
              <a:rPr lang="en-US" sz="2800" dirty="0" smtClean="0"/>
              <a:t>)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smtClean="0"/>
              <a:t>          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i="1" dirty="0" smtClean="0"/>
              <a:t>a</a:t>
            </a:r>
            <a:r>
              <a:rPr lang="en-US" sz="2800" dirty="0" smtClean="0"/>
              <a:t>=parameter, </a:t>
            </a:r>
            <a:r>
              <a:rPr lang="en-US" sz="2800" dirty="0" err="1" smtClean="0"/>
              <a:t>atau</a:t>
            </a:r>
            <a:endParaRPr lang="en-US" sz="28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/>
          <a:lstStyle/>
          <a:p>
            <a:pPr marL="609600" indent="-609600" algn="just" eaLnBrk="1" hangingPunct="1">
              <a:buFontTx/>
              <a:buNone/>
            </a:pPr>
            <a:r>
              <a:rPr lang="en-US" sz="2800" b="1" dirty="0" smtClean="0"/>
              <a:t>      </a:t>
            </a:r>
            <a:r>
              <a:rPr lang="en-US" sz="2800" dirty="0" smtClean="0"/>
              <a:t>b.  </a:t>
            </a:r>
            <a:r>
              <a:rPr lang="en-US" sz="2800" i="1" dirty="0" smtClean="0"/>
              <a:t>X</a:t>
            </a:r>
            <a:r>
              <a:rPr lang="en-US" sz="2800" dirty="0" smtClean="0"/>
              <a:t>’(</a:t>
            </a:r>
            <a:r>
              <a:rPr lang="en-US" sz="2800" i="1" dirty="0" smtClean="0"/>
              <a:t>t</a:t>
            </a:r>
            <a:r>
              <a:rPr lang="en-US" sz="2800" dirty="0" smtClean="0"/>
              <a:t>) {=</a:t>
            </a:r>
            <a:r>
              <a:rPr lang="en-US" sz="2800" i="1" dirty="0" err="1" smtClean="0"/>
              <a:t>dX</a:t>
            </a:r>
            <a:r>
              <a:rPr lang="en-US" sz="2800" dirty="0" smtClean="0"/>
              <a:t>(</a:t>
            </a:r>
            <a:r>
              <a:rPr lang="en-US" sz="2800" i="1" dirty="0" smtClean="0"/>
              <a:t>t</a:t>
            </a:r>
            <a:r>
              <a:rPr lang="en-US" sz="2800" dirty="0" smtClean="0"/>
              <a:t>)/</a:t>
            </a:r>
            <a:r>
              <a:rPr lang="en-US" sz="2800" i="1" dirty="0" err="1" smtClean="0"/>
              <a:t>dt</a:t>
            </a:r>
            <a:r>
              <a:rPr lang="en-US" sz="2800" dirty="0" smtClean="0"/>
              <a:t>} </a:t>
            </a:r>
            <a:r>
              <a:rPr lang="en-US" sz="2800" dirty="0" err="1" smtClean="0"/>
              <a:t>dipengaruhi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</a:t>
            </a:r>
            <a:r>
              <a:rPr lang="en-US" sz="2800" i="1" dirty="0" smtClean="0"/>
              <a:t>X</a:t>
            </a:r>
            <a:r>
              <a:rPr lang="en-US" sz="2800" dirty="0" smtClean="0"/>
              <a:t>(</a:t>
            </a:r>
            <a:r>
              <a:rPr lang="en-US" sz="2800" i="1" dirty="0" smtClean="0"/>
              <a:t>t</a:t>
            </a:r>
            <a:r>
              <a:rPr lang="en-US" sz="2800" dirty="0" smtClean="0"/>
              <a:t>) 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smtClean="0"/>
              <a:t>          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cara</a:t>
            </a:r>
            <a:r>
              <a:rPr lang="en-US" sz="2800" dirty="0" smtClean="0"/>
              <a:t> yang </a:t>
            </a:r>
            <a:r>
              <a:rPr lang="en-US" sz="2800" dirty="0" err="1" smtClean="0"/>
              <a:t>spesifik</a:t>
            </a:r>
            <a:r>
              <a:rPr lang="en-US" sz="2800" dirty="0" smtClean="0"/>
              <a:t>,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i="1" dirty="0" smtClean="0"/>
              <a:t>L</a:t>
            </a:r>
            <a:r>
              <a:rPr lang="en-US" sz="2800" dirty="0" smtClean="0"/>
              <a:t> 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smtClean="0"/>
              <a:t>          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dirty="0" err="1" smtClean="0"/>
              <a:t>batas</a:t>
            </a:r>
            <a:r>
              <a:rPr lang="en-US" sz="2800" dirty="0" smtClean="0"/>
              <a:t> </a:t>
            </a:r>
            <a:r>
              <a:rPr lang="en-US" sz="2800" dirty="0" err="1" smtClean="0"/>
              <a:t>atas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  <a:r>
              <a:rPr lang="en-US" sz="2800" dirty="0" err="1" smtClean="0"/>
              <a:t>maksimum</a:t>
            </a:r>
            <a:endParaRPr lang="en-US" sz="2800" dirty="0" smtClean="0"/>
          </a:p>
          <a:p>
            <a:pPr marL="609600" indent="-609600" algn="just" eaLnBrk="1" hangingPunct="1">
              <a:buFontTx/>
              <a:buNone/>
            </a:pPr>
            <a:r>
              <a:rPr lang="en-US" sz="2800" dirty="0" smtClean="0"/>
              <a:t>           </a:t>
            </a:r>
            <a:r>
              <a:rPr lang="en-US" sz="2800" dirty="0" err="1" smtClean="0"/>
              <a:t>pesawat</a:t>
            </a:r>
            <a:r>
              <a:rPr lang="en-US" sz="2800" dirty="0" smtClean="0"/>
              <a:t> </a:t>
            </a:r>
            <a:r>
              <a:rPr lang="en-US" sz="2800" dirty="0" err="1" smtClean="0"/>
              <a:t>terbang</a:t>
            </a:r>
            <a:r>
              <a:rPr lang="en-US" sz="2800" dirty="0" smtClean="0"/>
              <a:t>. 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kenyataannya</a:t>
            </a:r>
            <a:r>
              <a:rPr lang="en-US" sz="2800" dirty="0" smtClean="0"/>
              <a:t>, </a:t>
            </a:r>
            <a:r>
              <a:rPr lang="en-US" sz="2800" dirty="0" err="1" smtClean="0"/>
              <a:t>perkembangan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r>
              <a:rPr lang="en-US" sz="2800" dirty="0" smtClean="0"/>
              <a:t> </a:t>
            </a:r>
            <a:r>
              <a:rPr lang="en-US" sz="2800" dirty="0" err="1" smtClean="0"/>
              <a:t>sulit</a:t>
            </a:r>
            <a:r>
              <a:rPr lang="en-US" sz="2800" dirty="0" smtClean="0"/>
              <a:t> </a:t>
            </a:r>
            <a:r>
              <a:rPr lang="en-US" sz="2800" dirty="0" err="1" smtClean="0"/>
              <a:t>diperkirakan</a:t>
            </a:r>
            <a:r>
              <a:rPr lang="en-US" sz="2800" dirty="0" smtClean="0"/>
              <a:t>, </a:t>
            </a:r>
            <a:r>
              <a:rPr lang="en-US" sz="2800" dirty="0" err="1" smtClean="0"/>
              <a:t>sehingga</a:t>
            </a:r>
            <a:r>
              <a:rPr lang="en-US" sz="2800" dirty="0" smtClean="0"/>
              <a:t> </a:t>
            </a:r>
            <a:r>
              <a:rPr lang="en-US" sz="2800" dirty="0" err="1" smtClean="0"/>
              <a:t>perubahan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  <a:r>
              <a:rPr lang="en-US" sz="2800" dirty="0" err="1" smtClean="0"/>
              <a:t>maksimum</a:t>
            </a:r>
            <a:r>
              <a:rPr lang="en-US" sz="2800" dirty="0" smtClean="0"/>
              <a:t> </a:t>
            </a:r>
            <a:r>
              <a:rPr lang="en-US" sz="2800" dirty="0" err="1" smtClean="0"/>
              <a:t>pesawat</a:t>
            </a:r>
            <a:r>
              <a:rPr lang="en-US" sz="2800" dirty="0" smtClean="0"/>
              <a:t> </a:t>
            </a:r>
            <a:r>
              <a:rPr lang="en-US" sz="2800" dirty="0" err="1" smtClean="0"/>
              <a:t>perlu</a:t>
            </a:r>
            <a:r>
              <a:rPr lang="en-US" sz="2800" dirty="0" smtClean="0"/>
              <a:t> </a:t>
            </a:r>
            <a:r>
              <a:rPr lang="en-US" sz="2800" dirty="0" err="1" smtClean="0"/>
              <a:t>didekati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kondisi</a:t>
            </a:r>
            <a:r>
              <a:rPr lang="en-US" sz="2800" dirty="0" smtClean="0"/>
              <a:t> </a:t>
            </a:r>
            <a:r>
              <a:rPr lang="en-US" sz="2800" b="1" dirty="0" err="1" smtClean="0"/>
              <a:t>stokastik</a:t>
            </a:r>
            <a:r>
              <a:rPr lang="en-US" sz="2800" dirty="0" smtClean="0"/>
              <a:t>, </a:t>
            </a:r>
            <a:r>
              <a:rPr lang="en-US" sz="2800" dirty="0" err="1" smtClean="0"/>
              <a:t>maka</a:t>
            </a:r>
            <a:r>
              <a:rPr lang="en-US" sz="2800" dirty="0" smtClean="0"/>
              <a:t>: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800" b="1" dirty="0" smtClean="0"/>
              <a:t>      </a:t>
            </a:r>
            <a:r>
              <a:rPr lang="en-US" sz="2800" dirty="0" smtClean="0"/>
              <a:t>X(t)=D(</a:t>
            </a:r>
            <a:r>
              <a:rPr lang="en-US" sz="2800" dirty="0" err="1" smtClean="0"/>
              <a:t>t,a</a:t>
            </a:r>
            <a:r>
              <a:rPr lang="en-US" sz="2800" dirty="0" smtClean="0"/>
              <a:t>) + V(t),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 smtClean="0"/>
              <a:t>      </a:t>
            </a:r>
            <a:r>
              <a:rPr lang="en-US" sz="2800" dirty="0" err="1" smtClean="0"/>
              <a:t>dengan</a:t>
            </a:r>
            <a:r>
              <a:rPr lang="en-US" sz="2800" dirty="0" smtClean="0"/>
              <a:t>: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 smtClean="0"/>
              <a:t>      D(</a:t>
            </a:r>
            <a:r>
              <a:rPr lang="en-US" sz="2800" dirty="0" err="1" smtClean="0"/>
              <a:t>t,a</a:t>
            </a:r>
            <a:r>
              <a:rPr lang="en-US" sz="2800" dirty="0" smtClean="0"/>
              <a:t>) : </a:t>
            </a:r>
            <a:r>
              <a:rPr lang="en-US" sz="2800" dirty="0" err="1" smtClean="0"/>
              <a:t>fungsi</a:t>
            </a:r>
            <a:r>
              <a:rPr lang="en-US" sz="2800" dirty="0" smtClean="0"/>
              <a:t> </a:t>
            </a:r>
            <a:r>
              <a:rPr lang="en-US" sz="2800" dirty="0" err="1" smtClean="0"/>
              <a:t>deterministik</a:t>
            </a:r>
            <a:endParaRPr lang="en-US" sz="2800" dirty="0" smtClean="0"/>
          </a:p>
          <a:p>
            <a:pPr marL="609600" indent="-609600" algn="just" eaLnBrk="1" hangingPunct="1">
              <a:buFontTx/>
              <a:buNone/>
            </a:pPr>
            <a:r>
              <a:rPr lang="en-US" sz="2800" dirty="0" smtClean="0"/>
              <a:t>      V(t)    : </a:t>
            </a:r>
            <a:r>
              <a:rPr lang="en-US" sz="2800" dirty="0" err="1" smtClean="0"/>
              <a:t>proses</a:t>
            </a:r>
            <a:r>
              <a:rPr lang="en-US" sz="2800" dirty="0" smtClean="0"/>
              <a:t> </a:t>
            </a:r>
            <a:r>
              <a:rPr lang="en-US" sz="2800" b="1" u="sng" dirty="0" err="1" smtClean="0"/>
              <a:t>stokastik</a:t>
            </a:r>
            <a:r>
              <a:rPr lang="en-US" sz="2800" dirty="0" smtClean="0"/>
              <a:t> yang </a:t>
            </a:r>
            <a:r>
              <a:rPr lang="en-US" sz="2800" dirty="0" err="1" smtClean="0"/>
              <a:t>merefleksikan</a:t>
            </a:r>
            <a:endParaRPr lang="en-US" sz="2800" dirty="0" smtClean="0"/>
          </a:p>
          <a:p>
            <a:pPr marL="609600" indent="-609600" algn="just" eaLnBrk="1" hangingPunct="1">
              <a:buFontTx/>
              <a:buNone/>
            </a:pPr>
            <a:r>
              <a:rPr lang="en-US" sz="2800" dirty="0" smtClean="0"/>
              <a:t>                  </a:t>
            </a:r>
            <a:r>
              <a:rPr lang="en-US" sz="2800" dirty="0" err="1" smtClean="0"/>
              <a:t>ketidakpastian</a:t>
            </a:r>
            <a:r>
              <a:rPr lang="en-US" sz="2800" dirty="0" smtClean="0"/>
              <a:t> </a:t>
            </a:r>
            <a:r>
              <a:rPr lang="en-US" sz="2800" dirty="0" err="1" smtClean="0"/>
              <a:t>karena</a:t>
            </a:r>
            <a:r>
              <a:rPr lang="en-US" sz="2800" dirty="0" smtClean="0"/>
              <a:t> </a:t>
            </a:r>
            <a:r>
              <a:rPr lang="en-US" sz="2800" dirty="0" err="1" smtClean="0"/>
              <a:t>faktor</a:t>
            </a:r>
            <a:r>
              <a:rPr lang="en-US" sz="2800" dirty="0" smtClean="0"/>
              <a:t> 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smtClean="0"/>
              <a:t>                  </a:t>
            </a:r>
            <a:r>
              <a:rPr lang="en-US" sz="2800" dirty="0" err="1" smtClean="0"/>
              <a:t>teknologi</a:t>
            </a:r>
            <a:r>
              <a:rPr lang="en-US" sz="2800" dirty="0" smtClean="0"/>
              <a:t> 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t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=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kemunculan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smtClean="0"/>
              <a:t>             </a:t>
            </a:r>
            <a:r>
              <a:rPr lang="en-US" sz="2800" dirty="0" err="1" smtClean="0"/>
              <a:t>maksimum</a:t>
            </a:r>
            <a:r>
              <a:rPr lang="en-US" sz="2800" dirty="0" smtClean="0"/>
              <a:t> </a:t>
            </a:r>
            <a:r>
              <a:rPr lang="en-US" sz="2800" dirty="0" err="1" smtClean="0"/>
              <a:t>pesawat</a:t>
            </a:r>
            <a:r>
              <a:rPr lang="en-US" sz="2800" dirty="0" smtClean="0"/>
              <a:t> </a:t>
            </a:r>
            <a:r>
              <a:rPr lang="en-US" sz="2800" dirty="0" err="1" smtClean="0"/>
              <a:t>terbang</a:t>
            </a:r>
            <a:r>
              <a:rPr lang="en-US" sz="2800" dirty="0" smtClean="0"/>
              <a:t> yang </a:t>
            </a:r>
            <a:r>
              <a:rPr lang="en-US" sz="2800" dirty="0" err="1" smtClean="0"/>
              <a:t>ke-i</a:t>
            </a:r>
            <a:r>
              <a:rPr lang="en-US" sz="2800" dirty="0" smtClean="0"/>
              <a:t>,</a:t>
            </a:r>
            <a:r>
              <a:rPr lang="en-US" sz="2800" b="1" dirty="0" smtClean="0"/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2800" b="1" dirty="0" smtClean="0"/>
              <a:t>      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334000"/>
          </a:xfrm>
          <a:noFill/>
        </p:spPr>
        <p:txBody>
          <a:bodyPr>
            <a:normAutofit fontScale="92500"/>
          </a:bodyPr>
          <a:lstStyle/>
          <a:p>
            <a:pPr marL="914400" indent="-914400" algn="just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/>
              <a:t>      </a:t>
            </a:r>
            <a:r>
              <a:rPr lang="en-US" sz="2400" dirty="0" err="1" smtClean="0"/>
              <a:t>Y</a:t>
            </a:r>
            <a:r>
              <a:rPr lang="en-US" sz="2400" baseline="-25000" dirty="0" err="1" smtClean="0"/>
              <a:t>t</a:t>
            </a:r>
            <a:r>
              <a:rPr lang="en-US" sz="2400" dirty="0" smtClean="0"/>
              <a:t>= </a:t>
            </a:r>
            <a:r>
              <a:rPr lang="en-US" sz="2800" dirty="0" err="1" smtClean="0"/>
              <a:t>perbaikan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  <a:r>
              <a:rPr lang="en-US" sz="2800" dirty="0" err="1" smtClean="0"/>
              <a:t>maksimum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waktu</a:t>
            </a:r>
            <a:r>
              <a:rPr lang="en-US" sz="2800" dirty="0" smtClean="0"/>
              <a:t> t,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variabel</a:t>
            </a:r>
            <a:r>
              <a:rPr lang="en-US" sz="2800" dirty="0" smtClean="0"/>
              <a:t> </a:t>
            </a:r>
            <a:r>
              <a:rPr lang="en-US" sz="2800" i="1" dirty="0" smtClean="0"/>
              <a:t>random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fungsi</a:t>
            </a:r>
            <a:endParaRPr lang="en-US" sz="2800" dirty="0" smtClean="0"/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          </a:t>
            </a:r>
            <a:r>
              <a:rPr lang="en-US" sz="2800" dirty="0" err="1" smtClean="0"/>
              <a:t>distribusi</a:t>
            </a:r>
            <a:r>
              <a:rPr lang="en-US" sz="2800" dirty="0" smtClean="0"/>
              <a:t>, F(.)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    X(t)= </a:t>
            </a:r>
            <a:r>
              <a:rPr lang="en-US" sz="2800" dirty="0" err="1" smtClean="0"/>
              <a:t>perubahan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  <a:r>
              <a:rPr lang="en-US" sz="2800" dirty="0" err="1" smtClean="0"/>
              <a:t>maksimum</a:t>
            </a:r>
            <a:r>
              <a:rPr lang="en-US" sz="2800" dirty="0" smtClean="0"/>
              <a:t> </a:t>
            </a:r>
            <a:r>
              <a:rPr lang="en-US" sz="2800" dirty="0" err="1" smtClean="0"/>
              <a:t>kumulatif</a:t>
            </a:r>
            <a:r>
              <a:rPr lang="en-US" sz="2800" dirty="0" smtClean="0"/>
              <a:t> </a:t>
            </a:r>
          </a:p>
          <a:p>
            <a:pPr marL="914400" indent="-627063" algn="just"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       T</a:t>
            </a:r>
            <a:r>
              <a:rPr lang="en-US" sz="2800" baseline="-25000" dirty="0" smtClean="0"/>
              <a:t>i</a:t>
            </a:r>
            <a:r>
              <a:rPr lang="en-US" sz="2800" dirty="0" smtClean="0"/>
              <a:t>= </a:t>
            </a:r>
            <a:r>
              <a:rPr lang="en-US" sz="2800" dirty="0" err="1" smtClean="0"/>
              <a:t>t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 – t</a:t>
            </a:r>
            <a:r>
              <a:rPr lang="en-US" sz="2800" baseline="-25000" dirty="0" smtClean="0"/>
              <a:t>i-1</a:t>
            </a:r>
            <a:r>
              <a:rPr lang="en-US" sz="2800" dirty="0" smtClean="0"/>
              <a:t>, </a:t>
            </a:r>
            <a:r>
              <a:rPr lang="en-US" sz="2800" dirty="0" err="1" smtClean="0"/>
              <a:t>i</a:t>
            </a:r>
            <a:r>
              <a:rPr lang="en-US" sz="2800" dirty="0" smtClean="0"/>
              <a:t>=1,2, … </a:t>
            </a:r>
            <a:r>
              <a:rPr lang="en-US" sz="2800" dirty="0" err="1" smtClean="0"/>
              <a:t>dan</a:t>
            </a:r>
            <a:r>
              <a:rPr lang="en-US" sz="2800" dirty="0" smtClean="0"/>
              <a:t> t</a:t>
            </a:r>
            <a:r>
              <a:rPr lang="en-US" sz="2800" baseline="-25000" dirty="0" smtClean="0"/>
              <a:t>0</a:t>
            </a:r>
            <a:r>
              <a:rPr lang="en-US" sz="2800" dirty="0" smtClean="0"/>
              <a:t>=0, T</a:t>
            </a:r>
            <a:r>
              <a:rPr lang="en-US" sz="2800" baseline="-25000" dirty="0" smtClean="0"/>
              <a:t>i</a:t>
            </a:r>
            <a:r>
              <a:rPr lang="en-US" sz="2800" dirty="0" smtClean="0"/>
              <a:t>= interval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antara</a:t>
            </a:r>
            <a:r>
              <a:rPr lang="en-US" sz="2800" dirty="0" smtClean="0"/>
              <a:t> </a:t>
            </a:r>
            <a:r>
              <a:rPr lang="en-US" sz="2800" dirty="0" err="1" smtClean="0"/>
              <a:t>dua</a:t>
            </a:r>
            <a:r>
              <a:rPr lang="en-US" sz="2800" dirty="0" smtClean="0"/>
              <a:t> </a:t>
            </a:r>
            <a:r>
              <a:rPr lang="en-US" sz="2800" dirty="0" err="1" smtClean="0"/>
              <a:t>kemunculan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  <a:r>
              <a:rPr lang="en-US" sz="2800" dirty="0" err="1" smtClean="0"/>
              <a:t>pesawat</a:t>
            </a:r>
            <a:r>
              <a:rPr lang="en-US" sz="2800" dirty="0" smtClean="0"/>
              <a:t> </a:t>
            </a:r>
            <a:r>
              <a:rPr lang="en-US" sz="2800" dirty="0" err="1" smtClean="0"/>
              <a:t>terbang</a:t>
            </a:r>
            <a:r>
              <a:rPr lang="en-US" sz="2800" dirty="0" smtClean="0"/>
              <a:t>,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variabel</a:t>
            </a:r>
            <a:r>
              <a:rPr lang="en-US" sz="2800" dirty="0" smtClean="0"/>
              <a:t> </a:t>
            </a:r>
            <a:r>
              <a:rPr lang="en-US" sz="2800" i="1" dirty="0" smtClean="0"/>
              <a:t>random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fungsi</a:t>
            </a:r>
            <a:r>
              <a:rPr lang="en-US" sz="2800" dirty="0" smtClean="0"/>
              <a:t> </a:t>
            </a:r>
            <a:r>
              <a:rPr lang="en-US" sz="2800" dirty="0" err="1" smtClean="0"/>
              <a:t>distribusi</a:t>
            </a:r>
            <a:r>
              <a:rPr lang="en-US" sz="2800" dirty="0" smtClean="0"/>
              <a:t>, G(.)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    N(t)=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kemunculan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  <a:r>
              <a:rPr lang="en-US" sz="2800" dirty="0" err="1" smtClean="0"/>
              <a:t>maksimum</a:t>
            </a:r>
            <a:r>
              <a:rPr lang="en-US" sz="2800" dirty="0" smtClean="0"/>
              <a:t> </a:t>
            </a:r>
          </a:p>
          <a:p>
            <a:pPr marL="860425" indent="-860425" algn="just"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          </a:t>
            </a:r>
            <a:r>
              <a:rPr lang="en-US" sz="2800" dirty="0" err="1" smtClean="0"/>
              <a:t>pesawat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interval </a:t>
            </a:r>
            <a:r>
              <a:rPr lang="en-US" sz="2800" dirty="0" err="1" smtClean="0"/>
              <a:t>waktu</a:t>
            </a:r>
            <a:r>
              <a:rPr lang="en-US" sz="2800" dirty="0" smtClean="0"/>
              <a:t> [t</a:t>
            </a:r>
            <a:r>
              <a:rPr lang="en-US" sz="2800" baseline="-25000" dirty="0" smtClean="0"/>
              <a:t>0</a:t>
            </a:r>
            <a:r>
              <a:rPr lang="en-US" sz="2800" dirty="0" smtClean="0"/>
              <a:t>, t]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secara</a:t>
            </a:r>
            <a:r>
              <a:rPr lang="en-US" sz="2800" dirty="0" smtClean="0"/>
              <a:t> </a:t>
            </a:r>
            <a:r>
              <a:rPr lang="en-US" sz="2800" dirty="0" err="1" smtClean="0"/>
              <a:t>skematis</a:t>
            </a:r>
            <a:r>
              <a:rPr lang="en-US" sz="2800" dirty="0" smtClean="0"/>
              <a:t> </a:t>
            </a:r>
            <a:r>
              <a:rPr lang="en-US" sz="2800" dirty="0" err="1" smtClean="0"/>
              <a:t>permasalahan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digambarkan</a:t>
            </a:r>
            <a:r>
              <a:rPr lang="en-US" sz="2800" dirty="0" smtClean="0"/>
              <a:t>: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2"/>
          <p:cNvSpPr>
            <a:spLocks noChangeShapeType="1"/>
          </p:cNvSpPr>
          <p:nvPr/>
        </p:nvSpPr>
        <p:spPr bwMode="auto">
          <a:xfrm>
            <a:off x="2667000" y="5334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2667000" y="50292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90713" y="2855913"/>
            <a:ext cx="736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X(t)</a:t>
            </a: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 flipV="1">
            <a:off x="2133600" y="1828800"/>
            <a:ext cx="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490913" y="5827713"/>
            <a:ext cx="330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3886200" y="6019800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 flipV="1">
            <a:off x="4038600" y="44196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4038600" y="4419600"/>
            <a:ext cx="1447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 flipV="1">
            <a:off x="5486400" y="34290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5486400" y="3429000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 flipV="1">
            <a:off x="6400800" y="2362200"/>
            <a:ext cx="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6400800" y="2362200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 flipV="1">
            <a:off x="7086600" y="1066800"/>
            <a:ext cx="0" cy="1295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7086600" y="10668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>
            <a:off x="5486400" y="5029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4038600" y="5029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6400800" y="5029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>
            <a:off x="7086600" y="5029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3871913" y="5294313"/>
            <a:ext cx="441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  <a:r>
              <a:rPr lang="en-US" baseline="-25000"/>
              <a:t>1</a:t>
            </a:r>
            <a:endParaRPr lang="en-US"/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5319713" y="5294313"/>
            <a:ext cx="441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6234113" y="5294313"/>
            <a:ext cx="441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  <a:r>
              <a:rPr lang="en-US" baseline="-25000"/>
              <a:t>3</a:t>
            </a:r>
            <a:endParaRPr lang="en-US"/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6996113" y="5294313"/>
            <a:ext cx="441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  <a:r>
              <a:rPr lang="en-US" baseline="-25000"/>
              <a:t>4</a:t>
            </a:r>
            <a:endParaRPr lang="en-US"/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2500313" y="5294313"/>
            <a:ext cx="441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  <a:r>
              <a:rPr lang="en-US" baseline="-25000"/>
              <a:t>0</a:t>
            </a:r>
            <a:endParaRPr lang="en-US"/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4114800" y="4495800"/>
            <a:ext cx="5603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Y</a:t>
            </a:r>
            <a:r>
              <a:rPr lang="en-US" baseline="-25000"/>
              <a:t>1</a:t>
            </a:r>
            <a:endParaRPr lang="en-US"/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5548313" y="3694113"/>
            <a:ext cx="5603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Y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18459" name="Text Box 27"/>
          <p:cNvSpPr txBox="1">
            <a:spLocks noChangeArrowheads="1"/>
          </p:cNvSpPr>
          <p:nvPr/>
        </p:nvSpPr>
        <p:spPr bwMode="auto">
          <a:xfrm>
            <a:off x="6462713" y="2627313"/>
            <a:ext cx="5603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Y</a:t>
            </a:r>
            <a:r>
              <a:rPr lang="en-US" baseline="-25000"/>
              <a:t>3</a:t>
            </a:r>
            <a:endParaRPr lang="en-US"/>
          </a:p>
        </p:txBody>
      </p:sp>
      <p:sp>
        <p:nvSpPr>
          <p:cNvPr id="18460" name="Text Box 28"/>
          <p:cNvSpPr txBox="1">
            <a:spLocks noChangeArrowheads="1"/>
          </p:cNvSpPr>
          <p:nvPr/>
        </p:nvSpPr>
        <p:spPr bwMode="auto">
          <a:xfrm>
            <a:off x="7224713" y="1408113"/>
            <a:ext cx="5603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Y</a:t>
            </a:r>
            <a:r>
              <a:rPr lang="en-US" baseline="-25000"/>
              <a:t>4</a:t>
            </a:r>
            <a:endParaRPr lang="en-US"/>
          </a:p>
        </p:txBody>
      </p:sp>
      <p:sp>
        <p:nvSpPr>
          <p:cNvPr id="18461" name="Text Box 29"/>
          <p:cNvSpPr txBox="1">
            <a:spLocks noChangeArrowheads="1"/>
          </p:cNvSpPr>
          <p:nvPr/>
        </p:nvSpPr>
        <p:spPr bwMode="auto">
          <a:xfrm>
            <a:off x="3109913" y="5065713"/>
            <a:ext cx="542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  <a:r>
              <a:rPr lang="en-US" baseline="-25000"/>
              <a:t>1</a:t>
            </a:r>
            <a:endParaRPr lang="en-US"/>
          </a:p>
        </p:txBody>
      </p:sp>
      <p:sp>
        <p:nvSpPr>
          <p:cNvPr id="18462" name="Text Box 30"/>
          <p:cNvSpPr txBox="1">
            <a:spLocks noChangeArrowheads="1"/>
          </p:cNvSpPr>
          <p:nvPr/>
        </p:nvSpPr>
        <p:spPr bwMode="auto">
          <a:xfrm>
            <a:off x="4557713" y="5065713"/>
            <a:ext cx="542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18463" name="Text Box 31"/>
          <p:cNvSpPr txBox="1">
            <a:spLocks noChangeArrowheads="1"/>
          </p:cNvSpPr>
          <p:nvPr/>
        </p:nvSpPr>
        <p:spPr bwMode="auto">
          <a:xfrm>
            <a:off x="5715000" y="5105400"/>
            <a:ext cx="5445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  <a:r>
              <a:rPr lang="en-US" baseline="-25000"/>
              <a:t>3</a:t>
            </a:r>
            <a:endParaRPr lang="en-US"/>
          </a:p>
        </p:txBody>
      </p:sp>
      <p:sp>
        <p:nvSpPr>
          <p:cNvPr id="18464" name="Text Box 32"/>
          <p:cNvSpPr txBox="1">
            <a:spLocks noChangeArrowheads="1"/>
          </p:cNvSpPr>
          <p:nvPr/>
        </p:nvSpPr>
        <p:spPr bwMode="auto">
          <a:xfrm>
            <a:off x="6538913" y="5065713"/>
            <a:ext cx="406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T</a:t>
            </a:r>
            <a:r>
              <a:rPr lang="en-US" baseline="-25000"/>
              <a:t>4</a:t>
            </a:r>
            <a:endParaRPr 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 flipH="1">
            <a:off x="2667000" y="52578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3581400" y="52578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 flipH="1">
            <a:off x="4038600" y="52578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4953000" y="52578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8768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smtClean="0"/>
              <a:t>Kasus2</a:t>
            </a:r>
            <a:r>
              <a:rPr lang="en-US" sz="2800" dirty="0" smtClean="0"/>
              <a:t>. Optimal Production (Murthy </a:t>
            </a:r>
            <a:r>
              <a:rPr lang="en-US" sz="2800" dirty="0" err="1" smtClean="0"/>
              <a:t>hal</a:t>
            </a:r>
            <a:r>
              <a:rPr lang="en-US" sz="2800" dirty="0" smtClean="0"/>
              <a:t> 12)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dikonsumsi</a:t>
            </a:r>
            <a:r>
              <a:rPr lang="en-US" sz="2800" dirty="0" smtClean="0"/>
              <a:t> </a:t>
            </a:r>
            <a:r>
              <a:rPr lang="en-US" sz="2800" dirty="0" err="1" smtClean="0"/>
              <a:t>langsung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diproses</a:t>
            </a:r>
            <a:r>
              <a:rPr lang="en-US" sz="2800" dirty="0" smtClean="0"/>
              <a:t> </a:t>
            </a:r>
            <a:r>
              <a:rPr lang="en-US" sz="2800" dirty="0" err="1" smtClean="0"/>
              <a:t>lagi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menghasilkan</a:t>
            </a:r>
            <a:r>
              <a:rPr lang="en-US" sz="2800" dirty="0" smtClean="0"/>
              <a:t> </a:t>
            </a:r>
            <a:r>
              <a:rPr lang="en-US" sz="2800" i="1" dirty="0" smtClean="0"/>
              <a:t>cream, yoghurt </a:t>
            </a:r>
            <a:r>
              <a:rPr lang="en-US" sz="2800" dirty="0" err="1" smtClean="0"/>
              <a:t>dan</a:t>
            </a:r>
            <a:r>
              <a:rPr lang="en-US" sz="2800" i="1" dirty="0" smtClean="0"/>
              <a:t> cheese</a:t>
            </a:r>
            <a:r>
              <a:rPr lang="en-US" sz="2800" dirty="0" smtClean="0"/>
              <a:t>. PT. Beta </a:t>
            </a:r>
            <a:r>
              <a:rPr lang="en-US" sz="2800" dirty="0" err="1" smtClean="0"/>
              <a:t>memproduksi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daerah</a:t>
            </a:r>
            <a:r>
              <a:rPr lang="en-US" sz="2800" dirty="0" smtClean="0"/>
              <a:t> </a:t>
            </a:r>
            <a:r>
              <a:rPr lang="en-US" sz="2800" dirty="0" err="1" smtClean="0"/>
              <a:t>tertentu</a:t>
            </a:r>
            <a:r>
              <a:rPr lang="en-US" sz="2800" dirty="0" smtClean="0"/>
              <a:t>, </a:t>
            </a:r>
            <a:r>
              <a:rPr lang="en-US" sz="2800" dirty="0" err="1" smtClean="0"/>
              <a:t>juga</a:t>
            </a:r>
            <a:r>
              <a:rPr lang="en-US" sz="2800" dirty="0" smtClean="0"/>
              <a:t> </a:t>
            </a:r>
            <a:r>
              <a:rPr lang="en-US" sz="2800" dirty="0" err="1" smtClean="0"/>
              <a:t>mempunyai</a:t>
            </a:r>
            <a:r>
              <a:rPr lang="en-US" sz="2800" dirty="0" smtClean="0"/>
              <a:t> </a:t>
            </a:r>
            <a:r>
              <a:rPr lang="en-US" sz="2800" dirty="0" err="1" smtClean="0"/>
              <a:t>pabrik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membuat</a:t>
            </a:r>
            <a:r>
              <a:rPr lang="en-US" sz="2800" dirty="0" smtClean="0"/>
              <a:t> </a:t>
            </a:r>
            <a:r>
              <a:rPr lang="en-US" sz="2800" dirty="0" err="1" smtClean="0"/>
              <a:t>berbagai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. PT. Beta </a:t>
            </a:r>
            <a:r>
              <a:rPr lang="en-US" sz="2800" dirty="0" err="1" smtClean="0"/>
              <a:t>ingin</a:t>
            </a:r>
            <a:r>
              <a:rPr lang="en-US" sz="2800" dirty="0" smtClean="0"/>
              <a:t> </a:t>
            </a:r>
            <a:r>
              <a:rPr lang="en-US" sz="2800" dirty="0" err="1" smtClean="0"/>
              <a:t>memaksimumkan</a:t>
            </a:r>
            <a:r>
              <a:rPr lang="en-US" sz="2800" dirty="0" smtClean="0"/>
              <a:t> profit. </a:t>
            </a:r>
          </a:p>
          <a:p>
            <a:pPr marL="609600" indent="-609600" algn="just">
              <a:lnSpc>
                <a:spcPct val="90000"/>
              </a:lnSpc>
              <a:buNone/>
            </a:pPr>
            <a:r>
              <a:rPr lang="en-US" sz="2800" b="1" dirty="0" smtClean="0"/>
              <a:t>Problem </a:t>
            </a:r>
            <a:r>
              <a:rPr lang="en-US" sz="2800" b="1" dirty="0" err="1" smtClean="0"/>
              <a:t>bagi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perusahaan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adalah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menentukan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jumlah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relatif</a:t>
            </a:r>
            <a:r>
              <a:rPr lang="en-US" sz="2800" b="1" dirty="0" smtClean="0"/>
              <a:t> </a:t>
            </a:r>
            <a:r>
              <a:rPr lang="en-US" sz="2800" b="1" dirty="0" err="1"/>
              <a:t>dari</a:t>
            </a:r>
            <a:r>
              <a:rPr lang="en-US" sz="2800" b="1" dirty="0"/>
              <a:t> </a:t>
            </a:r>
            <a:r>
              <a:rPr lang="en-US" sz="2800" b="1" dirty="0" err="1"/>
              <a:t>masing-masing</a:t>
            </a:r>
            <a:r>
              <a:rPr lang="en-US" sz="2800" b="1" dirty="0"/>
              <a:t> </a:t>
            </a:r>
            <a:r>
              <a:rPr lang="en-US" sz="2800" b="1" dirty="0" err="1"/>
              <a:t>produk</a:t>
            </a:r>
            <a:r>
              <a:rPr lang="en-US" sz="2800" b="1" dirty="0"/>
              <a:t> </a:t>
            </a:r>
            <a:r>
              <a:rPr lang="en-US" sz="2800" b="1" dirty="0" smtClean="0"/>
              <a:t>yang </a:t>
            </a:r>
            <a:r>
              <a:rPr lang="en-US" sz="2800" b="1" dirty="0" err="1" smtClean="0"/>
              <a:t>diproduksi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untuk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memaksimumkan</a:t>
            </a:r>
            <a:r>
              <a:rPr lang="en-US" sz="2800" b="1" dirty="0" smtClean="0"/>
              <a:t> profit</a:t>
            </a:r>
            <a:r>
              <a:rPr lang="en-US" sz="2800" dirty="0" smtClean="0"/>
              <a:t>     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876800"/>
          </a:xfrm>
          <a:noFill/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sz="2800" b="1" dirty="0" smtClean="0"/>
              <a:t>Hal-</a:t>
            </a:r>
            <a:r>
              <a:rPr lang="en-US" sz="2800" b="1" dirty="0" err="1" smtClean="0"/>
              <a:t>hal</a:t>
            </a:r>
            <a:r>
              <a:rPr lang="en-US" sz="2800" b="1" dirty="0" smtClean="0"/>
              <a:t> yang </a:t>
            </a:r>
            <a:r>
              <a:rPr lang="en-US" sz="2800" b="1" dirty="0" err="1" smtClean="0"/>
              <a:t>perlu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direview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dari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kasus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ini</a:t>
            </a:r>
            <a:r>
              <a:rPr lang="en-US" sz="2800" b="1" dirty="0" smtClean="0"/>
              <a:t>:</a:t>
            </a:r>
          </a:p>
          <a:p>
            <a:pPr marL="609600" indent="-609600" algn="just" eaLnBrk="1" hangingPunct="1">
              <a:buFontTx/>
              <a:buAutoNum type="arabicPeriod"/>
            </a:pPr>
            <a:r>
              <a:rPr lang="en-US" sz="2800" dirty="0" err="1" smtClean="0"/>
              <a:t>Memaksimumkan</a:t>
            </a:r>
            <a:r>
              <a:rPr lang="en-US" sz="2800" dirty="0" smtClean="0"/>
              <a:t> profit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variasi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disediakan</a:t>
            </a:r>
            <a:endParaRPr lang="en-US" sz="2800" dirty="0" smtClean="0"/>
          </a:p>
          <a:p>
            <a:pPr marL="609600" indent="-609600" algn="just" eaLnBrk="1" hangingPunct="1">
              <a:buFontTx/>
              <a:buAutoNum type="arabicPeriod"/>
            </a:pPr>
            <a:r>
              <a:rPr lang="en-US" sz="2800" dirty="0" err="1" smtClean="0"/>
              <a:t>Horison</a:t>
            </a:r>
            <a:r>
              <a:rPr lang="en-US" sz="2800" dirty="0" smtClean="0"/>
              <a:t> (interval)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perusahaan</a:t>
            </a:r>
            <a:r>
              <a:rPr lang="en-US" sz="2800" dirty="0" smtClean="0"/>
              <a:t> </a:t>
            </a:r>
            <a:r>
              <a:rPr lang="en-US" sz="2800" dirty="0" err="1" smtClean="0"/>
              <a:t>ingin</a:t>
            </a:r>
            <a:r>
              <a:rPr lang="en-US" sz="2800" dirty="0" smtClean="0"/>
              <a:t> </a:t>
            </a:r>
            <a:r>
              <a:rPr lang="en-US" sz="2800" dirty="0" err="1" smtClean="0"/>
              <a:t>memaksimumkan</a:t>
            </a:r>
            <a:r>
              <a:rPr lang="en-US" sz="2800" dirty="0" smtClean="0"/>
              <a:t> </a:t>
            </a:r>
            <a:r>
              <a:rPr lang="en-US" sz="2800" dirty="0" err="1" smtClean="0"/>
              <a:t>keuntungan</a:t>
            </a:r>
            <a:r>
              <a:rPr lang="en-US" sz="2800" dirty="0" smtClean="0"/>
              <a:t>. 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waktunya</a:t>
            </a:r>
            <a:r>
              <a:rPr lang="en-US" sz="2800" dirty="0" smtClean="0"/>
              <a:t> </a:t>
            </a:r>
            <a:r>
              <a:rPr lang="en-US" sz="2800" dirty="0" err="1" smtClean="0"/>
              <a:t>cukup</a:t>
            </a:r>
            <a:r>
              <a:rPr lang="en-US" sz="2800" dirty="0" smtClean="0"/>
              <a:t> lama,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dianggap</a:t>
            </a:r>
            <a:r>
              <a:rPr lang="en-US" sz="2800" dirty="0" smtClean="0"/>
              <a:t> </a:t>
            </a:r>
            <a:r>
              <a:rPr lang="en-US" sz="2800" dirty="0" err="1" smtClean="0"/>
              <a:t>tak</a:t>
            </a:r>
            <a:r>
              <a:rPr lang="en-US" sz="2800" dirty="0" smtClean="0"/>
              <a:t> </a:t>
            </a:r>
            <a:r>
              <a:rPr lang="en-US" sz="2800" dirty="0" err="1" smtClean="0"/>
              <a:t>terhingga</a:t>
            </a:r>
            <a:r>
              <a:rPr lang="en-US" sz="2800" dirty="0" smtClean="0"/>
              <a:t>, </a:t>
            </a:r>
            <a:r>
              <a:rPr lang="en-US" sz="2800" dirty="0" err="1" smtClean="0"/>
              <a:t>sehingga</a:t>
            </a:r>
            <a:r>
              <a:rPr lang="en-US" sz="2800" dirty="0" smtClean="0"/>
              <a:t> </a:t>
            </a:r>
            <a:r>
              <a:rPr lang="en-US" sz="2800" dirty="0" err="1" smtClean="0"/>
              <a:t>optimasi</a:t>
            </a:r>
            <a:r>
              <a:rPr lang="en-US" sz="2800" dirty="0" smtClean="0"/>
              <a:t> </a:t>
            </a:r>
            <a:r>
              <a:rPr lang="en-US" sz="2800" dirty="0" err="1" smtClean="0"/>
              <a:t>dilakukan</a:t>
            </a:r>
            <a:r>
              <a:rPr lang="en-US" sz="2800" dirty="0" smtClean="0"/>
              <a:t> </a:t>
            </a:r>
            <a:r>
              <a:rPr lang="en-US" sz="2800" dirty="0" err="1" smtClean="0"/>
              <a:t>tiap</a:t>
            </a:r>
            <a:r>
              <a:rPr lang="en-US" sz="2800" dirty="0" smtClean="0"/>
              <a:t> unit </a:t>
            </a:r>
            <a:r>
              <a:rPr lang="en-US" sz="2800" dirty="0" err="1" smtClean="0"/>
              <a:t>waktu</a:t>
            </a:r>
            <a:r>
              <a:rPr lang="en-US" sz="2800" dirty="0" smtClean="0"/>
              <a:t>.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tak</a:t>
            </a:r>
            <a:r>
              <a:rPr lang="en-US" sz="2800" dirty="0" smtClean="0"/>
              <a:t> </a:t>
            </a:r>
            <a:r>
              <a:rPr lang="en-US" sz="2800" dirty="0" err="1" smtClean="0"/>
              <a:t>terhingga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mengakomodasi</a:t>
            </a:r>
            <a:r>
              <a:rPr lang="en-US" sz="2800" dirty="0" smtClean="0"/>
              <a:t> </a:t>
            </a:r>
            <a:r>
              <a:rPr lang="en-US" sz="2800" dirty="0" err="1" smtClean="0"/>
              <a:t>optimasi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kondisi</a:t>
            </a:r>
            <a:r>
              <a:rPr lang="en-US" sz="2800" dirty="0" smtClean="0"/>
              <a:t> </a:t>
            </a:r>
            <a:r>
              <a:rPr lang="en-US" sz="2800" b="1" i="1" dirty="0" smtClean="0"/>
              <a:t>asymptotic</a:t>
            </a:r>
            <a:r>
              <a:rPr lang="en-US" sz="2800" dirty="0" smtClean="0"/>
              <a:t>.  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52400" y="152400"/>
            <a:ext cx="3232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Murthy, Page &amp; Rodin, hal. 59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172200" y="1143000"/>
            <a:ext cx="16764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 dirty="0"/>
              <a:t>System</a:t>
            </a:r>
          </a:p>
          <a:p>
            <a:pPr algn="ctr" eaLnBrk="1" hangingPunct="1"/>
            <a:r>
              <a:rPr lang="en-US" sz="1600" dirty="0"/>
              <a:t>characterization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6172200" y="3200400"/>
            <a:ext cx="1676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Analysis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172200" y="4038600"/>
            <a:ext cx="16764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Validation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6172200" y="2209800"/>
            <a:ext cx="16764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Mathematical </a:t>
            </a:r>
          </a:p>
          <a:p>
            <a:pPr algn="ctr" eaLnBrk="1" hangingPunct="1"/>
            <a:r>
              <a:rPr lang="en-US" sz="1600"/>
              <a:t>model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752600" y="6248400"/>
            <a:ext cx="5391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Fig.4.2  Mathematical modeling process (simplified)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352800" y="2209800"/>
            <a:ext cx="1447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Mathematical</a:t>
            </a:r>
          </a:p>
          <a:p>
            <a:pPr algn="ctr" eaLnBrk="1" hangingPunct="1"/>
            <a:r>
              <a:rPr lang="en-US" sz="1600"/>
              <a:t>formulation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1371600" y="4114800"/>
            <a:ext cx="1524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Make changes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581400" y="2286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Real world</a:t>
            </a:r>
          </a:p>
          <a:p>
            <a:pPr algn="ctr" eaLnBrk="1" hangingPunct="1"/>
            <a:r>
              <a:rPr lang="en-US" sz="1600"/>
              <a:t>problem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5105400" y="2286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System</a:t>
            </a:r>
          </a:p>
          <a:p>
            <a:pPr algn="ctr" eaLnBrk="1" hangingPunct="1"/>
            <a:r>
              <a:rPr lang="en-US" sz="1600"/>
              <a:t>approach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6629400" y="2286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System/</a:t>
            </a:r>
          </a:p>
          <a:p>
            <a:pPr algn="ctr" eaLnBrk="1" hangingPunct="1"/>
            <a:r>
              <a:rPr lang="en-US" sz="1600"/>
              <a:t>goal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5410200" y="5029200"/>
            <a:ext cx="25146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Adequate mathematical </a:t>
            </a:r>
          </a:p>
          <a:p>
            <a:pPr algn="ctr" eaLnBrk="1" hangingPunct="1"/>
            <a:r>
              <a:rPr lang="en-US" sz="1600"/>
              <a:t>model</a:t>
            </a: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2743200" y="5029200"/>
            <a:ext cx="1524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/>
              <a:t>Validation</a:t>
            </a:r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>
            <a:off x="4800600" y="533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>
            <a:off x="6324600" y="533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7010400" y="8382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>
            <a:off x="7010400" y="18288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7010400" y="28194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>
            <a:off x="7010400" y="36576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8" name="Line 22"/>
          <p:cNvSpPr>
            <a:spLocks noChangeShapeType="1"/>
          </p:cNvSpPr>
          <p:nvPr/>
        </p:nvSpPr>
        <p:spPr bwMode="auto">
          <a:xfrm>
            <a:off x="7010400" y="45720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9" name="Line 23"/>
          <p:cNvSpPr>
            <a:spLocks noChangeShapeType="1"/>
          </p:cNvSpPr>
          <p:nvPr/>
        </p:nvSpPr>
        <p:spPr bwMode="auto">
          <a:xfrm flipH="1">
            <a:off x="4267200" y="541020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0" name="Line 24"/>
          <p:cNvSpPr>
            <a:spLocks noChangeShapeType="1"/>
          </p:cNvSpPr>
          <p:nvPr/>
        </p:nvSpPr>
        <p:spPr bwMode="auto">
          <a:xfrm flipH="1">
            <a:off x="2895600" y="4343400"/>
            <a:ext cx="3276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1" name="Line 25"/>
          <p:cNvSpPr>
            <a:spLocks noChangeShapeType="1"/>
          </p:cNvSpPr>
          <p:nvPr/>
        </p:nvSpPr>
        <p:spPr bwMode="auto">
          <a:xfrm flipV="1">
            <a:off x="1752600" y="1447800"/>
            <a:ext cx="0" cy="2667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>
            <a:off x="1752600" y="1447800"/>
            <a:ext cx="4419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3" name="Line 27"/>
          <p:cNvSpPr>
            <a:spLocks noChangeShapeType="1"/>
          </p:cNvSpPr>
          <p:nvPr/>
        </p:nvSpPr>
        <p:spPr bwMode="auto">
          <a:xfrm>
            <a:off x="4800600" y="25146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4" name="Line 28"/>
          <p:cNvSpPr>
            <a:spLocks noChangeShapeType="1"/>
          </p:cNvSpPr>
          <p:nvPr/>
        </p:nvSpPr>
        <p:spPr bwMode="auto">
          <a:xfrm flipV="1">
            <a:off x="2209800" y="2438400"/>
            <a:ext cx="0" cy="1676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2209800" y="243840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6" name="Text Box 30"/>
          <p:cNvSpPr txBox="1">
            <a:spLocks noChangeArrowheads="1"/>
          </p:cNvSpPr>
          <p:nvPr/>
        </p:nvSpPr>
        <p:spPr bwMode="auto">
          <a:xfrm>
            <a:off x="8077200" y="1371600"/>
            <a:ext cx="8572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Step-1</a:t>
            </a:r>
          </a:p>
        </p:txBody>
      </p:sp>
      <p:sp>
        <p:nvSpPr>
          <p:cNvPr id="4127" name="Text Box 31"/>
          <p:cNvSpPr txBox="1">
            <a:spLocks noChangeArrowheads="1"/>
          </p:cNvSpPr>
          <p:nvPr/>
        </p:nvSpPr>
        <p:spPr bwMode="auto">
          <a:xfrm>
            <a:off x="8077200" y="4114800"/>
            <a:ext cx="8572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Step-4</a:t>
            </a:r>
          </a:p>
        </p:txBody>
      </p:sp>
      <p:sp>
        <p:nvSpPr>
          <p:cNvPr id="4128" name="Text Box 32"/>
          <p:cNvSpPr txBox="1">
            <a:spLocks noChangeArrowheads="1"/>
          </p:cNvSpPr>
          <p:nvPr/>
        </p:nvSpPr>
        <p:spPr bwMode="auto">
          <a:xfrm>
            <a:off x="8077200" y="3200400"/>
            <a:ext cx="8572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Step-3</a:t>
            </a:r>
          </a:p>
        </p:txBody>
      </p:sp>
      <p:sp>
        <p:nvSpPr>
          <p:cNvPr id="4129" name="Text Box 33"/>
          <p:cNvSpPr txBox="1">
            <a:spLocks noChangeArrowheads="1"/>
          </p:cNvSpPr>
          <p:nvPr/>
        </p:nvSpPr>
        <p:spPr bwMode="auto">
          <a:xfrm>
            <a:off x="8077200" y="2286000"/>
            <a:ext cx="8572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Step-2</a:t>
            </a:r>
          </a:p>
        </p:txBody>
      </p:sp>
      <p:sp>
        <p:nvSpPr>
          <p:cNvPr id="4130" name="Text Box 34"/>
          <p:cNvSpPr txBox="1">
            <a:spLocks noChangeArrowheads="1"/>
          </p:cNvSpPr>
          <p:nvPr/>
        </p:nvSpPr>
        <p:spPr bwMode="auto">
          <a:xfrm>
            <a:off x="3946525" y="3946525"/>
            <a:ext cx="1233488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No adquate</a:t>
            </a:r>
          </a:p>
        </p:txBody>
      </p:sp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7146925" y="4632325"/>
            <a:ext cx="1109663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Adequate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/>
          </a:bodyPr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waktunya</a:t>
            </a:r>
            <a:r>
              <a:rPr lang="en-US" sz="2800" dirty="0" smtClean="0"/>
              <a:t> </a:t>
            </a:r>
            <a:r>
              <a:rPr lang="en-US" sz="2800" dirty="0" err="1" smtClean="0"/>
              <a:t>cukup</a:t>
            </a:r>
            <a:r>
              <a:rPr lang="en-US" sz="2800" dirty="0" smtClean="0"/>
              <a:t> </a:t>
            </a:r>
            <a:r>
              <a:rPr lang="en-US" sz="2800" dirty="0" err="1" smtClean="0"/>
              <a:t>pendek</a:t>
            </a:r>
            <a:r>
              <a:rPr lang="en-US" sz="2800" dirty="0" smtClean="0"/>
              <a:t>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elemen</a:t>
            </a:r>
            <a:r>
              <a:rPr lang="en-US" sz="2800" dirty="0" smtClean="0"/>
              <a:t> </a:t>
            </a:r>
            <a:r>
              <a:rPr lang="en-US" sz="2800" dirty="0" err="1" smtClean="0"/>
              <a:t>penting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sistem</a:t>
            </a:r>
            <a:r>
              <a:rPr lang="en-US" sz="2800" dirty="0" smtClean="0"/>
              <a:t>/model, </a:t>
            </a:r>
            <a:r>
              <a:rPr lang="en-US" sz="2800" dirty="0" err="1" smtClean="0"/>
              <a:t>sehingga</a:t>
            </a:r>
            <a:r>
              <a:rPr lang="en-US" sz="2800" dirty="0" smtClean="0"/>
              <a:t> </a:t>
            </a:r>
            <a:r>
              <a:rPr lang="en-US" sz="2800" dirty="0" err="1" smtClean="0"/>
              <a:t>pemodelan</a:t>
            </a:r>
            <a:r>
              <a:rPr lang="en-US" sz="2800" dirty="0" smtClean="0"/>
              <a:t> </a:t>
            </a:r>
            <a:r>
              <a:rPr lang="en-US" sz="2800" dirty="0" err="1" smtClean="0"/>
              <a:t>dilakukan</a:t>
            </a:r>
            <a:r>
              <a:rPr lang="en-US" sz="2800" dirty="0" smtClean="0"/>
              <a:t> </a:t>
            </a:r>
            <a:r>
              <a:rPr lang="en-US" sz="2800" dirty="0" err="1" smtClean="0"/>
              <a:t>sebagai</a:t>
            </a:r>
            <a:r>
              <a:rPr lang="en-US" sz="2800" dirty="0" smtClean="0"/>
              <a:t> </a:t>
            </a:r>
            <a:r>
              <a:rPr lang="en-US" sz="2800" b="1" dirty="0" err="1" smtClean="0"/>
              <a:t>sistem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dinamis</a:t>
            </a:r>
            <a:endParaRPr lang="en-US" sz="2800" dirty="0" smtClean="0"/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3. </a:t>
            </a:r>
            <a:r>
              <a:rPr lang="en-US" sz="2800" dirty="0" err="1" smtClean="0"/>
              <a:t>Elemen</a:t>
            </a:r>
            <a:r>
              <a:rPr lang="en-US" sz="2800" dirty="0" smtClean="0"/>
              <a:t>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dianggap</a:t>
            </a:r>
            <a:r>
              <a:rPr lang="en-US" sz="2800" dirty="0" smtClean="0"/>
              <a:t> </a:t>
            </a:r>
            <a:r>
              <a:rPr lang="en-US" sz="2800" b="1" dirty="0" err="1" smtClean="0"/>
              <a:t>kontinyu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b="1" dirty="0" err="1" smtClean="0"/>
              <a:t>diskrit</a:t>
            </a:r>
            <a:r>
              <a:rPr lang="en-US" sz="2800" dirty="0" smtClean="0"/>
              <a:t>. </a:t>
            </a:r>
            <a:r>
              <a:rPr lang="en-US" sz="2800" dirty="0" err="1" smtClean="0"/>
              <a:t>Kontinyu</a:t>
            </a:r>
            <a:r>
              <a:rPr lang="en-US" sz="2800" dirty="0" smtClean="0"/>
              <a:t> </a:t>
            </a:r>
            <a:r>
              <a:rPr lang="en-US" sz="2800" dirty="0" err="1" smtClean="0"/>
              <a:t>terlalu</a:t>
            </a:r>
            <a:r>
              <a:rPr lang="en-US" sz="2800" dirty="0" smtClean="0"/>
              <a:t> detail,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karakterisasi</a:t>
            </a:r>
            <a:r>
              <a:rPr lang="en-US" sz="2800" dirty="0" smtClean="0"/>
              <a:t> </a:t>
            </a:r>
            <a:r>
              <a:rPr lang="en-US" sz="2800" dirty="0" err="1" smtClean="0"/>
              <a:t>sistem</a:t>
            </a:r>
            <a:r>
              <a:rPr lang="en-US" sz="2800" dirty="0" smtClean="0"/>
              <a:t> </a:t>
            </a:r>
            <a:r>
              <a:rPr lang="en-US" sz="2800" dirty="0" err="1" smtClean="0"/>
              <a:t>digunakan</a:t>
            </a:r>
            <a:r>
              <a:rPr lang="en-US" sz="2800" dirty="0" smtClean="0"/>
              <a:t>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diskrit</a:t>
            </a:r>
            <a:r>
              <a:rPr lang="en-US" sz="2800" dirty="0" smtClean="0"/>
              <a:t>. </a:t>
            </a:r>
            <a:r>
              <a:rPr lang="en-US" sz="2800" dirty="0" err="1" smtClean="0"/>
              <a:t>Karakterisasi</a:t>
            </a:r>
            <a:r>
              <a:rPr lang="en-US" sz="2800" dirty="0" smtClean="0"/>
              <a:t> </a:t>
            </a:r>
            <a:r>
              <a:rPr lang="en-US" sz="2800" dirty="0" err="1" smtClean="0"/>
              <a:t>setiap</a:t>
            </a:r>
            <a:r>
              <a:rPr lang="en-US" sz="2800" dirty="0" smtClean="0"/>
              <a:t> </a:t>
            </a:r>
            <a:r>
              <a:rPr lang="en-US" sz="2800" dirty="0" err="1" smtClean="0"/>
              <a:t>hari</a:t>
            </a:r>
            <a:r>
              <a:rPr lang="en-US" sz="2800" dirty="0" smtClean="0"/>
              <a:t>, </a:t>
            </a:r>
            <a:r>
              <a:rPr lang="en-US" sz="2800" dirty="0" err="1" smtClean="0"/>
              <a:t>fluktuasinya</a:t>
            </a:r>
            <a:r>
              <a:rPr lang="en-US" sz="2800" dirty="0" smtClean="0"/>
              <a:t> </a:t>
            </a:r>
            <a:r>
              <a:rPr lang="en-US" sz="2800" dirty="0" err="1" smtClean="0"/>
              <a:t>terlalu</a:t>
            </a:r>
            <a:r>
              <a:rPr lang="en-US" sz="2800" dirty="0" smtClean="0"/>
              <a:t> </a:t>
            </a:r>
            <a:r>
              <a:rPr lang="en-US" sz="2800" dirty="0" err="1" smtClean="0"/>
              <a:t>tinggi</a:t>
            </a:r>
            <a:r>
              <a:rPr lang="en-US" sz="2800" dirty="0" smtClean="0"/>
              <a:t>, </a:t>
            </a:r>
            <a:r>
              <a:rPr lang="en-US" sz="2800" dirty="0" err="1" smtClean="0"/>
              <a:t>sedangkan</a:t>
            </a:r>
            <a:r>
              <a:rPr lang="en-US" sz="2800" dirty="0" smtClean="0"/>
              <a:t> </a:t>
            </a: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setiap</a:t>
            </a:r>
            <a:r>
              <a:rPr lang="en-US" sz="2800" dirty="0" smtClean="0"/>
              <a:t> </a:t>
            </a:r>
            <a:r>
              <a:rPr lang="en-US" sz="2800" dirty="0" err="1" smtClean="0"/>
              <a:t>bulan</a:t>
            </a:r>
            <a:r>
              <a:rPr lang="en-US" sz="2800" dirty="0" smtClean="0"/>
              <a:t> </a:t>
            </a:r>
            <a:r>
              <a:rPr lang="en-US" sz="2800" dirty="0" err="1" smtClean="0"/>
              <a:t>terlalu</a:t>
            </a:r>
            <a:r>
              <a:rPr lang="en-US" sz="2800" dirty="0" smtClean="0"/>
              <a:t> lama,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diambil</a:t>
            </a:r>
            <a:r>
              <a:rPr lang="en-US" sz="2800" dirty="0" smtClean="0"/>
              <a:t> </a:t>
            </a:r>
            <a:r>
              <a:rPr lang="en-US" sz="2800" dirty="0" err="1" smtClean="0"/>
              <a:t>karakterisasi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setiap</a:t>
            </a:r>
            <a:r>
              <a:rPr lang="en-US" sz="2800" dirty="0" smtClean="0"/>
              <a:t> </a:t>
            </a:r>
            <a:r>
              <a:rPr lang="en-US" sz="2800" dirty="0" err="1" smtClean="0"/>
              <a:t>minggu</a:t>
            </a:r>
            <a:r>
              <a:rPr lang="en-US" sz="2800" dirty="0" smtClean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/>
          </a:bodyPr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err="1" smtClean="0"/>
              <a:t>Elemen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sistem</a:t>
            </a:r>
            <a:r>
              <a:rPr lang="en-US" sz="2800" dirty="0" smtClean="0"/>
              <a:t>:</a:t>
            </a:r>
          </a:p>
          <a:p>
            <a:pPr marL="463550" indent="-463550" algn="just" eaLnBrk="1" hangingPunct="1">
              <a:buFont typeface="+mj-lt"/>
              <a:buAutoNum type="arabicPeriod"/>
            </a:pPr>
            <a:r>
              <a:rPr lang="en-US" sz="2800" b="1" dirty="0" err="1" smtClean="0"/>
              <a:t>Susu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mentah</a:t>
            </a:r>
            <a:r>
              <a:rPr lang="en-US" sz="2800" dirty="0" smtClean="0"/>
              <a:t> (</a:t>
            </a:r>
            <a:r>
              <a:rPr lang="en-US" sz="2800" dirty="0" err="1" smtClean="0"/>
              <a:t>bahan</a:t>
            </a:r>
            <a:r>
              <a:rPr lang="en-US" sz="2800" dirty="0" smtClean="0"/>
              <a:t> </a:t>
            </a:r>
            <a:r>
              <a:rPr lang="en-US" sz="2800" dirty="0" err="1" smtClean="0"/>
              <a:t>baku</a:t>
            </a:r>
            <a:r>
              <a:rPr lang="en-US" sz="2800" dirty="0" smtClean="0"/>
              <a:t>)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atribut</a:t>
            </a:r>
            <a:r>
              <a:rPr lang="en-US" sz="2800" dirty="0" smtClean="0"/>
              <a:t>:</a:t>
            </a:r>
          </a:p>
          <a:p>
            <a:pPr marL="463550" indent="-463550" algn="just" eaLnBrk="1" hangingPunct="1">
              <a:buNone/>
            </a:pPr>
            <a:r>
              <a:rPr lang="en-US" sz="2800" dirty="0" smtClean="0"/>
              <a:t>     -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mentah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dikirim</a:t>
            </a:r>
            <a:r>
              <a:rPr lang="en-US" sz="2800" dirty="0" smtClean="0"/>
              <a:t> </a:t>
            </a:r>
            <a:r>
              <a:rPr lang="en-US" sz="2800" dirty="0" err="1" smtClean="0"/>
              <a:t>ke</a:t>
            </a:r>
            <a:r>
              <a:rPr lang="en-US" sz="2800" dirty="0" smtClean="0"/>
              <a:t> </a:t>
            </a:r>
            <a:r>
              <a:rPr lang="en-US" sz="2800" dirty="0" err="1" smtClean="0"/>
              <a:t>pabrik</a:t>
            </a:r>
            <a:endParaRPr lang="en-US" sz="2800" dirty="0" smtClean="0"/>
          </a:p>
          <a:p>
            <a:pPr marL="463550" indent="-463550" algn="just" eaLnBrk="1" hangingPunct="1">
              <a:buNone/>
            </a:pPr>
            <a:r>
              <a:rPr lang="en-US" sz="2800" dirty="0" smtClean="0"/>
              <a:t>     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diproses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endParaRPr lang="en-US" sz="2800" dirty="0" smtClean="0"/>
          </a:p>
          <a:p>
            <a:pPr marL="463550" indent="-463550" algn="just" eaLnBrk="1" hangingPunct="1">
              <a:buNone/>
            </a:pPr>
            <a:r>
              <a:rPr lang="en-US" sz="2800" dirty="0" smtClean="0"/>
              <a:t>     -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mentah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dikirim</a:t>
            </a:r>
            <a:r>
              <a:rPr lang="en-US" sz="2800" dirty="0" smtClean="0"/>
              <a:t> </a:t>
            </a:r>
            <a:r>
              <a:rPr lang="en-US" sz="2800" dirty="0" err="1" smtClean="0"/>
              <a:t>ke</a:t>
            </a:r>
            <a:r>
              <a:rPr lang="en-US" sz="2800" dirty="0" smtClean="0"/>
              <a:t> </a:t>
            </a:r>
            <a:r>
              <a:rPr lang="en-US" sz="2800" dirty="0" err="1" smtClean="0"/>
              <a:t>pabrik</a:t>
            </a:r>
            <a:endParaRPr lang="en-US" sz="2800" dirty="0" smtClean="0"/>
          </a:p>
          <a:p>
            <a:pPr marL="463550" indent="-463550" algn="just" eaLnBrk="1" hangingPunct="1">
              <a:buNone/>
            </a:pPr>
            <a:r>
              <a:rPr lang="en-US" sz="2800" dirty="0" smtClean="0"/>
              <a:t>     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diproses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lain</a:t>
            </a:r>
          </a:p>
          <a:p>
            <a:pPr marL="463550" indent="-463550" algn="just" eaLnBrk="1" hangingPunct="1">
              <a:buNone/>
            </a:pPr>
            <a:r>
              <a:rPr lang="en-US" sz="2800" dirty="0" smtClean="0"/>
              <a:t>     -</a:t>
            </a:r>
            <a:r>
              <a:rPr lang="en-US" sz="2800" dirty="0" err="1" smtClean="0"/>
              <a:t>harga</a:t>
            </a:r>
            <a:r>
              <a:rPr lang="en-US" sz="2800" dirty="0" smtClean="0"/>
              <a:t> </a:t>
            </a:r>
            <a:r>
              <a:rPr lang="en-US" sz="2800" dirty="0" err="1" smtClean="0"/>
              <a:t>jual</a:t>
            </a:r>
            <a:r>
              <a:rPr lang="en-US" sz="2800" dirty="0" smtClean="0"/>
              <a:t> per unit</a:t>
            </a:r>
          </a:p>
          <a:p>
            <a:pPr marL="463550" indent="-463550" algn="just" eaLnBrk="1" hangingPunct="1">
              <a:buNone/>
            </a:pPr>
            <a:r>
              <a:rPr lang="en-US" sz="2800" dirty="0" smtClean="0"/>
              <a:t>     </a:t>
            </a:r>
          </a:p>
          <a:p>
            <a:pPr marL="514350" indent="-514350" algn="just" eaLnBrk="1" hangingPunct="1">
              <a:buNone/>
            </a:pPr>
            <a:endParaRPr lang="en-US" sz="28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/>
          </a:bodyPr>
          <a:lstStyle/>
          <a:p>
            <a:pPr marL="514350" indent="-514350" algn="just" eaLnBrk="1" hangingPunct="1">
              <a:buAutoNum type="arabicPeriod" startAt="2"/>
            </a:pPr>
            <a:r>
              <a:rPr lang="en-US" sz="2800" b="1" dirty="0" err="1" smtClean="0"/>
              <a:t>Produk</a:t>
            </a:r>
            <a:r>
              <a:rPr lang="en-US" sz="2800" dirty="0" smtClean="0"/>
              <a:t> yang </a:t>
            </a:r>
            <a:r>
              <a:rPr lang="en-US" sz="2800" dirty="0" err="1" smtClean="0"/>
              <a:t>ingin</a:t>
            </a:r>
            <a:r>
              <a:rPr lang="en-US" sz="2800" dirty="0" smtClean="0"/>
              <a:t> </a:t>
            </a:r>
            <a:r>
              <a:rPr lang="en-US" sz="2800" dirty="0" err="1" smtClean="0"/>
              <a:t>diproduksi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atribut</a:t>
            </a:r>
            <a:r>
              <a:rPr lang="en-US" sz="2800" dirty="0" smtClean="0"/>
              <a:t>:</a:t>
            </a:r>
          </a:p>
          <a:p>
            <a:pPr marL="514350" indent="-514350" algn="just" eaLnBrk="1" hangingPunct="1">
              <a:buNone/>
            </a:pPr>
            <a:r>
              <a:rPr lang="en-US" sz="2800" dirty="0" smtClean="0"/>
              <a:t>     -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jenis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diproduksi</a:t>
            </a:r>
            <a:endParaRPr lang="en-US" sz="2800" dirty="0" smtClean="0"/>
          </a:p>
          <a:p>
            <a:pPr marL="514350" indent="-514350" algn="just" eaLnBrk="1" hangingPunct="1">
              <a:buNone/>
            </a:pPr>
            <a:r>
              <a:rPr lang="en-US" sz="2800" dirty="0" smtClean="0"/>
              <a:t>     -</a:t>
            </a:r>
            <a:r>
              <a:rPr lang="en-US" sz="2800" dirty="0" err="1" smtClean="0"/>
              <a:t>biaya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 per unit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jenis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diproduksi</a:t>
            </a:r>
            <a:endParaRPr lang="en-US" sz="2800" dirty="0" smtClean="0"/>
          </a:p>
          <a:p>
            <a:pPr marL="514350" indent="-514350" algn="just" eaLnBrk="1" hangingPunct="1">
              <a:buNone/>
            </a:pPr>
            <a:r>
              <a:rPr lang="en-US" sz="2800" dirty="0" smtClean="0"/>
              <a:t>     -</a:t>
            </a:r>
            <a:r>
              <a:rPr lang="en-US" sz="2800" dirty="0" err="1" smtClean="0"/>
              <a:t>harga</a:t>
            </a:r>
            <a:r>
              <a:rPr lang="en-US" sz="2800" dirty="0" smtClean="0"/>
              <a:t> </a:t>
            </a:r>
            <a:r>
              <a:rPr lang="en-US" sz="2800" dirty="0" err="1" smtClean="0"/>
              <a:t>jual</a:t>
            </a:r>
            <a:r>
              <a:rPr lang="en-US" sz="2800" dirty="0" smtClean="0"/>
              <a:t> per unit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jenis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diproduksi</a:t>
            </a:r>
            <a:endParaRPr lang="en-US" sz="2800" dirty="0" smtClean="0"/>
          </a:p>
          <a:p>
            <a:pPr marL="514350" indent="-514350" algn="just" eaLnBrk="1" hangingPunct="1">
              <a:buNone/>
            </a:pPr>
            <a:endParaRPr lang="en-US" sz="2800" dirty="0" smtClean="0"/>
          </a:p>
          <a:p>
            <a:pPr marL="514350" indent="-514350" algn="just" eaLnBrk="1" hangingPunct="1">
              <a:buAutoNum type="arabicPeriod" startAt="2"/>
            </a:pPr>
            <a:endParaRPr lang="en-US" sz="28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/>
          </a:bodyPr>
          <a:lstStyle/>
          <a:p>
            <a:pPr marL="514350" indent="-514350" algn="just" eaLnBrk="1" hangingPunct="1">
              <a:buAutoNum type="arabicPeriod" startAt="3"/>
            </a:pPr>
            <a:r>
              <a:rPr lang="en-US" sz="2800" b="1" dirty="0" err="1" smtClean="0"/>
              <a:t>Permintaan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Pasar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atribut</a:t>
            </a:r>
            <a:r>
              <a:rPr lang="en-US" sz="2800" dirty="0" smtClean="0"/>
              <a:t>:</a:t>
            </a:r>
          </a:p>
          <a:p>
            <a:pPr marL="514350" indent="-514350" algn="just" eaLnBrk="1" hangingPunct="1">
              <a:buNone/>
            </a:pPr>
            <a:r>
              <a:rPr lang="en-US" sz="2800" dirty="0" smtClean="0"/>
              <a:t>      -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mentah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diminta</a:t>
            </a:r>
            <a:endParaRPr lang="en-US" sz="2800" dirty="0" smtClean="0"/>
          </a:p>
          <a:p>
            <a:pPr marL="514350" indent="-514350" algn="just" eaLnBrk="1" hangingPunct="1">
              <a:buNone/>
            </a:pPr>
            <a:r>
              <a:rPr lang="en-US" sz="2800" dirty="0" smtClean="0"/>
              <a:t>      -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jenis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diminta</a:t>
            </a:r>
            <a:endParaRPr lang="en-US" sz="2800" dirty="0" smtClean="0"/>
          </a:p>
          <a:p>
            <a:pPr marL="514350" indent="-514350" algn="just" eaLnBrk="1" hangingPunct="1">
              <a:buNone/>
            </a:pPr>
            <a:r>
              <a:rPr lang="en-US" sz="2800" dirty="0" smtClean="0"/>
              <a:t>      -</a:t>
            </a:r>
            <a:r>
              <a:rPr lang="en-US" sz="2800" dirty="0" err="1" smtClean="0"/>
              <a:t>harga</a:t>
            </a:r>
            <a:r>
              <a:rPr lang="en-US" sz="2800" dirty="0" smtClean="0"/>
              <a:t> </a:t>
            </a:r>
            <a:r>
              <a:rPr lang="en-US" sz="2800" dirty="0" err="1" smtClean="0"/>
              <a:t>beli</a:t>
            </a:r>
            <a:r>
              <a:rPr lang="en-US" sz="2800" dirty="0" smtClean="0"/>
              <a:t> per unit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jenis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endParaRPr lang="en-US" sz="2800" dirty="0" smtClean="0"/>
          </a:p>
          <a:p>
            <a:pPr marL="514350" indent="-514350" algn="just" eaLnBrk="1" hangingPunct="1">
              <a:buNone/>
            </a:pPr>
            <a:endParaRPr lang="en-US" sz="2800" dirty="0" smtClean="0"/>
          </a:p>
          <a:p>
            <a:pPr marL="514350" indent="-514350" algn="just" eaLnBrk="1" hangingPunct="1">
              <a:buAutoNum type="arabicPeriod" startAt="2"/>
            </a:pPr>
            <a:endParaRPr lang="en-US" sz="28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err="1" smtClean="0"/>
              <a:t>Notasi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X   :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susu</a:t>
            </a:r>
            <a:r>
              <a:rPr lang="en-US" sz="2400" dirty="0" smtClean="0"/>
              <a:t> </a:t>
            </a:r>
            <a:r>
              <a:rPr lang="en-US" sz="2400" dirty="0" err="1" smtClean="0"/>
              <a:t>mentah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dikirim</a:t>
            </a:r>
            <a:r>
              <a:rPr lang="en-US" sz="2400" dirty="0" smtClean="0"/>
              <a:t> </a:t>
            </a:r>
            <a:r>
              <a:rPr lang="en-US" sz="2400" dirty="0" err="1" smtClean="0"/>
              <a:t>ke</a:t>
            </a:r>
            <a:r>
              <a:rPr lang="en-US" sz="2400" dirty="0" smtClean="0"/>
              <a:t> </a:t>
            </a:r>
            <a:r>
              <a:rPr lang="en-US" sz="2400" dirty="0" err="1" smtClean="0"/>
              <a:t>pabrik</a:t>
            </a:r>
            <a:r>
              <a:rPr lang="en-US" sz="2400" dirty="0" smtClean="0"/>
              <a:t>, liter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Y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: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susu</a:t>
            </a:r>
            <a:r>
              <a:rPr lang="en-US" sz="2400" dirty="0" smtClean="0"/>
              <a:t> </a:t>
            </a:r>
            <a:r>
              <a:rPr lang="en-US" sz="2400" dirty="0" err="1" smtClean="0"/>
              <a:t>mentah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memproduksi</a:t>
            </a:r>
            <a:r>
              <a:rPr lang="en-US" sz="2400" dirty="0" smtClean="0"/>
              <a:t> </a:t>
            </a:r>
            <a:r>
              <a:rPr lang="en-US" sz="2400" i="1" dirty="0" smtClean="0"/>
              <a:t>cheese</a:t>
            </a:r>
            <a:r>
              <a:rPr lang="en-US" sz="2400" dirty="0" smtClean="0"/>
              <a:t>, liter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Z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: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i="1" dirty="0" smtClean="0"/>
              <a:t>cheese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diproduksi</a:t>
            </a:r>
            <a:r>
              <a:rPr lang="en-US" sz="2400" dirty="0" smtClean="0"/>
              <a:t>, kg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S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: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i="1" dirty="0" smtClean="0"/>
              <a:t>cheese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terjual</a:t>
            </a:r>
            <a:r>
              <a:rPr lang="en-US" sz="2400" dirty="0" smtClean="0"/>
              <a:t>, kg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D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: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demand </a:t>
            </a:r>
            <a:r>
              <a:rPr lang="en-US" sz="2400" i="1" dirty="0" smtClean="0"/>
              <a:t>cheese</a:t>
            </a:r>
            <a:r>
              <a:rPr lang="en-US" sz="2400" dirty="0" smtClean="0"/>
              <a:t>, kg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dirty="0" smtClean="0"/>
              <a:t>Analog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i="1" dirty="0" smtClean="0"/>
              <a:t>cheese</a:t>
            </a:r>
            <a:r>
              <a:rPr lang="en-US" sz="2400" dirty="0" smtClean="0"/>
              <a:t>: </a:t>
            </a:r>
            <a:r>
              <a:rPr lang="en-US" sz="2400" i="1" dirty="0" smtClean="0"/>
              <a:t>Yoghurt</a:t>
            </a:r>
            <a:r>
              <a:rPr lang="en-US" sz="2400" dirty="0" smtClean="0"/>
              <a:t> : {Y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, Z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, S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, D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}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                                        </a:t>
            </a:r>
            <a:r>
              <a:rPr lang="en-US" sz="2400" i="1" dirty="0" smtClean="0"/>
              <a:t>Cream</a:t>
            </a:r>
            <a:r>
              <a:rPr lang="en-US" sz="2400" dirty="0" smtClean="0"/>
              <a:t>   : {Y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, Z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, S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, D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}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Y</a:t>
            </a:r>
            <a:r>
              <a:rPr lang="en-US" sz="2400" baseline="-25000" dirty="0" smtClean="0"/>
              <a:t>4</a:t>
            </a:r>
            <a:r>
              <a:rPr lang="en-US" sz="2400" dirty="0" smtClean="0"/>
              <a:t> :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susu</a:t>
            </a:r>
            <a:r>
              <a:rPr lang="en-US" sz="2400" dirty="0" smtClean="0"/>
              <a:t> </a:t>
            </a:r>
            <a:r>
              <a:rPr lang="en-US" sz="2400" dirty="0" err="1" smtClean="0"/>
              <a:t>mentah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susu</a:t>
            </a:r>
            <a:r>
              <a:rPr lang="en-US" sz="2400" dirty="0" smtClean="0"/>
              <a:t> </a:t>
            </a:r>
            <a:r>
              <a:rPr lang="en-US" sz="2400" dirty="0" err="1" smtClean="0"/>
              <a:t>diproses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dijual</a:t>
            </a:r>
            <a:r>
              <a:rPr lang="en-US" sz="2400" dirty="0" smtClean="0"/>
              <a:t>, liter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D</a:t>
            </a:r>
            <a:r>
              <a:rPr lang="en-US" sz="2400" baseline="-25000" dirty="0" smtClean="0"/>
              <a:t>4</a:t>
            </a:r>
            <a:r>
              <a:rPr lang="en-US" sz="2400" dirty="0" smtClean="0"/>
              <a:t>  :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demad</a:t>
            </a:r>
            <a:r>
              <a:rPr lang="en-US" sz="2400" dirty="0" smtClean="0"/>
              <a:t> </a:t>
            </a:r>
            <a:r>
              <a:rPr lang="en-US" sz="2400" dirty="0" err="1" smtClean="0"/>
              <a:t>susu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diproses</a:t>
            </a:r>
            <a:r>
              <a:rPr lang="en-US" sz="2400" dirty="0" smtClean="0"/>
              <a:t>, liter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2"/>
          <p:cNvSpPr>
            <a:spLocks noChangeShapeType="1"/>
          </p:cNvSpPr>
          <p:nvPr/>
        </p:nvSpPr>
        <p:spPr bwMode="auto">
          <a:xfrm>
            <a:off x="2590800" y="1143000"/>
            <a:ext cx="365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2590800" y="2514600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2590800" y="3886200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2590800" y="5334000"/>
            <a:ext cx="381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 flipV="1">
            <a:off x="838200" y="1143000"/>
            <a:ext cx="17526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V="1">
            <a:off x="838200" y="2514600"/>
            <a:ext cx="1752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838200" y="3352800"/>
            <a:ext cx="1752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838200" y="3352800"/>
            <a:ext cx="175260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2590800" y="1066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3657600" y="1066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4800600" y="1066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2590800" y="2438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3657600" y="2438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4800600" y="2438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sz="1600"/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2514600" y="3810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>
            <a:off x="3657600" y="3810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4800600" y="3810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1" name="AutoShape 19"/>
          <p:cNvSpPr>
            <a:spLocks noChangeArrowheads="1"/>
          </p:cNvSpPr>
          <p:nvPr/>
        </p:nvSpPr>
        <p:spPr bwMode="auto">
          <a:xfrm>
            <a:off x="2590800" y="5257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2" name="AutoShape 20"/>
          <p:cNvSpPr>
            <a:spLocks noChangeArrowheads="1"/>
          </p:cNvSpPr>
          <p:nvPr/>
        </p:nvSpPr>
        <p:spPr bwMode="auto">
          <a:xfrm>
            <a:off x="3657600" y="5257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3" name="AutoShape 21"/>
          <p:cNvSpPr>
            <a:spLocks noChangeArrowheads="1"/>
          </p:cNvSpPr>
          <p:nvPr/>
        </p:nvSpPr>
        <p:spPr bwMode="auto">
          <a:xfrm>
            <a:off x="4800600" y="5257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4" name="AutoShape 22"/>
          <p:cNvSpPr>
            <a:spLocks noChangeArrowheads="1"/>
          </p:cNvSpPr>
          <p:nvPr/>
        </p:nvSpPr>
        <p:spPr bwMode="auto">
          <a:xfrm>
            <a:off x="6172200" y="1066800"/>
            <a:ext cx="762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5" name="AutoShape 23"/>
          <p:cNvSpPr>
            <a:spLocks noChangeArrowheads="1"/>
          </p:cNvSpPr>
          <p:nvPr/>
        </p:nvSpPr>
        <p:spPr bwMode="auto">
          <a:xfrm>
            <a:off x="6324600" y="2438400"/>
            <a:ext cx="762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6" name="AutoShape 24"/>
          <p:cNvSpPr>
            <a:spLocks noChangeArrowheads="1"/>
          </p:cNvSpPr>
          <p:nvPr/>
        </p:nvSpPr>
        <p:spPr bwMode="auto">
          <a:xfrm>
            <a:off x="6248400" y="3810000"/>
            <a:ext cx="762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7" name="AutoShape 25"/>
          <p:cNvSpPr>
            <a:spLocks noChangeArrowheads="1"/>
          </p:cNvSpPr>
          <p:nvPr/>
        </p:nvSpPr>
        <p:spPr bwMode="auto">
          <a:xfrm>
            <a:off x="6324600" y="5257800"/>
            <a:ext cx="762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8" name="Line 26"/>
          <p:cNvSpPr>
            <a:spLocks noChangeShapeType="1"/>
          </p:cNvSpPr>
          <p:nvPr/>
        </p:nvSpPr>
        <p:spPr bwMode="auto">
          <a:xfrm>
            <a:off x="4800600" y="1143000"/>
            <a:ext cx="38100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9" name="Line 27"/>
          <p:cNvSpPr>
            <a:spLocks noChangeShapeType="1"/>
          </p:cNvSpPr>
          <p:nvPr/>
        </p:nvSpPr>
        <p:spPr bwMode="auto">
          <a:xfrm>
            <a:off x="4876800" y="2514600"/>
            <a:ext cx="3657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0" name="Line 28"/>
          <p:cNvSpPr>
            <a:spLocks noChangeShapeType="1"/>
          </p:cNvSpPr>
          <p:nvPr/>
        </p:nvSpPr>
        <p:spPr bwMode="auto">
          <a:xfrm flipV="1">
            <a:off x="4876800" y="3352800"/>
            <a:ext cx="3657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1" name="Line 29"/>
          <p:cNvSpPr>
            <a:spLocks noChangeShapeType="1"/>
          </p:cNvSpPr>
          <p:nvPr/>
        </p:nvSpPr>
        <p:spPr bwMode="auto">
          <a:xfrm flipV="1">
            <a:off x="4876800" y="3886200"/>
            <a:ext cx="35814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2422525" y="7461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2498725" y="21177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2346325" y="38703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2422525" y="53943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5943600" y="685800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3587" name="Text Box 35"/>
          <p:cNvSpPr txBox="1">
            <a:spLocks noChangeArrowheads="1"/>
          </p:cNvSpPr>
          <p:nvPr/>
        </p:nvSpPr>
        <p:spPr bwMode="auto">
          <a:xfrm>
            <a:off x="3505200" y="762000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3588" name="Text Box 36"/>
          <p:cNvSpPr txBox="1">
            <a:spLocks noChangeArrowheads="1"/>
          </p:cNvSpPr>
          <p:nvPr/>
        </p:nvSpPr>
        <p:spPr bwMode="auto">
          <a:xfrm>
            <a:off x="4632325" y="7461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3589" name="Text Box 37"/>
          <p:cNvSpPr txBox="1">
            <a:spLocks noChangeArrowheads="1"/>
          </p:cNvSpPr>
          <p:nvPr/>
        </p:nvSpPr>
        <p:spPr bwMode="auto">
          <a:xfrm>
            <a:off x="3581400" y="2133600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23590" name="Text Box 38"/>
          <p:cNvSpPr txBox="1">
            <a:spLocks noChangeArrowheads="1"/>
          </p:cNvSpPr>
          <p:nvPr/>
        </p:nvSpPr>
        <p:spPr bwMode="auto">
          <a:xfrm>
            <a:off x="4708525" y="21177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3591" name="Text Box 39"/>
          <p:cNvSpPr txBox="1">
            <a:spLocks noChangeArrowheads="1"/>
          </p:cNvSpPr>
          <p:nvPr/>
        </p:nvSpPr>
        <p:spPr bwMode="auto">
          <a:xfrm>
            <a:off x="3581400" y="3505200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23592" name="Text Box 40"/>
          <p:cNvSpPr txBox="1">
            <a:spLocks noChangeArrowheads="1"/>
          </p:cNvSpPr>
          <p:nvPr/>
        </p:nvSpPr>
        <p:spPr bwMode="auto">
          <a:xfrm>
            <a:off x="4495800" y="3505200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23593" name="Text Box 41"/>
          <p:cNvSpPr txBox="1">
            <a:spLocks noChangeArrowheads="1"/>
          </p:cNvSpPr>
          <p:nvPr/>
        </p:nvSpPr>
        <p:spPr bwMode="auto">
          <a:xfrm>
            <a:off x="3489325" y="49371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23594" name="Text Box 42"/>
          <p:cNvSpPr txBox="1">
            <a:spLocks noChangeArrowheads="1"/>
          </p:cNvSpPr>
          <p:nvPr/>
        </p:nvSpPr>
        <p:spPr bwMode="auto">
          <a:xfrm>
            <a:off x="4403725" y="49371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23595" name="Text Box 43"/>
          <p:cNvSpPr txBox="1">
            <a:spLocks noChangeArrowheads="1"/>
          </p:cNvSpPr>
          <p:nvPr/>
        </p:nvSpPr>
        <p:spPr bwMode="auto">
          <a:xfrm>
            <a:off x="6248400" y="2057400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23596" name="Text Box 44"/>
          <p:cNvSpPr txBox="1">
            <a:spLocks noChangeArrowheads="1"/>
          </p:cNvSpPr>
          <p:nvPr/>
        </p:nvSpPr>
        <p:spPr bwMode="auto">
          <a:xfrm>
            <a:off x="6232525" y="38703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23597" name="Text Box 45"/>
          <p:cNvSpPr txBox="1">
            <a:spLocks noChangeArrowheads="1"/>
          </p:cNvSpPr>
          <p:nvPr/>
        </p:nvSpPr>
        <p:spPr bwMode="auto">
          <a:xfrm>
            <a:off x="6308725" y="53181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23598" name="AutoShape 46"/>
          <p:cNvSpPr>
            <a:spLocks noChangeArrowheads="1"/>
          </p:cNvSpPr>
          <p:nvPr/>
        </p:nvSpPr>
        <p:spPr bwMode="auto">
          <a:xfrm>
            <a:off x="3276600" y="1676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99" name="AutoShape 47"/>
          <p:cNvSpPr>
            <a:spLocks noChangeArrowheads="1"/>
          </p:cNvSpPr>
          <p:nvPr/>
        </p:nvSpPr>
        <p:spPr bwMode="auto">
          <a:xfrm>
            <a:off x="3962400" y="1752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00" name="AutoShape 48"/>
          <p:cNvSpPr>
            <a:spLocks noChangeArrowheads="1"/>
          </p:cNvSpPr>
          <p:nvPr/>
        </p:nvSpPr>
        <p:spPr bwMode="auto">
          <a:xfrm>
            <a:off x="4876800" y="1752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01" name="AutoShape 49"/>
          <p:cNvSpPr>
            <a:spLocks noChangeArrowheads="1"/>
          </p:cNvSpPr>
          <p:nvPr/>
        </p:nvSpPr>
        <p:spPr bwMode="auto">
          <a:xfrm>
            <a:off x="3276600" y="3048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02" name="AutoShape 50"/>
          <p:cNvSpPr>
            <a:spLocks noChangeArrowheads="1"/>
          </p:cNvSpPr>
          <p:nvPr/>
        </p:nvSpPr>
        <p:spPr bwMode="auto">
          <a:xfrm>
            <a:off x="3886200" y="3048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03" name="AutoShape 51"/>
          <p:cNvSpPr>
            <a:spLocks noChangeArrowheads="1"/>
          </p:cNvSpPr>
          <p:nvPr/>
        </p:nvSpPr>
        <p:spPr bwMode="auto">
          <a:xfrm>
            <a:off x="3200400" y="4419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04" name="AutoShape 52"/>
          <p:cNvSpPr>
            <a:spLocks noChangeArrowheads="1"/>
          </p:cNvSpPr>
          <p:nvPr/>
        </p:nvSpPr>
        <p:spPr bwMode="auto">
          <a:xfrm>
            <a:off x="3886200" y="4495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05" name="AutoShape 53"/>
          <p:cNvSpPr>
            <a:spLocks noChangeArrowheads="1"/>
          </p:cNvSpPr>
          <p:nvPr/>
        </p:nvSpPr>
        <p:spPr bwMode="auto">
          <a:xfrm>
            <a:off x="4800600" y="4495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06" name="AutoShape 54"/>
          <p:cNvSpPr>
            <a:spLocks noChangeArrowheads="1"/>
          </p:cNvSpPr>
          <p:nvPr/>
        </p:nvSpPr>
        <p:spPr bwMode="auto">
          <a:xfrm>
            <a:off x="3810000" y="5867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07" name="AutoShape 55"/>
          <p:cNvSpPr>
            <a:spLocks noChangeArrowheads="1"/>
          </p:cNvSpPr>
          <p:nvPr/>
        </p:nvSpPr>
        <p:spPr bwMode="auto">
          <a:xfrm>
            <a:off x="5029200" y="5867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08" name="Line 56"/>
          <p:cNvSpPr>
            <a:spLocks noChangeShapeType="1"/>
          </p:cNvSpPr>
          <p:nvPr/>
        </p:nvSpPr>
        <p:spPr bwMode="auto">
          <a:xfrm>
            <a:off x="2895600" y="1143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09" name="Line 57"/>
          <p:cNvSpPr>
            <a:spLocks noChangeShapeType="1"/>
          </p:cNvSpPr>
          <p:nvPr/>
        </p:nvSpPr>
        <p:spPr bwMode="auto">
          <a:xfrm>
            <a:off x="4038600" y="114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0" name="Line 58"/>
          <p:cNvSpPr>
            <a:spLocks noChangeShapeType="1"/>
          </p:cNvSpPr>
          <p:nvPr/>
        </p:nvSpPr>
        <p:spPr bwMode="auto">
          <a:xfrm flipH="1">
            <a:off x="5562600" y="1143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1" name="Line 59"/>
          <p:cNvSpPr>
            <a:spLocks noChangeShapeType="1"/>
          </p:cNvSpPr>
          <p:nvPr/>
        </p:nvSpPr>
        <p:spPr bwMode="auto">
          <a:xfrm flipH="1">
            <a:off x="5715000" y="2514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2" name="Line 60"/>
          <p:cNvSpPr>
            <a:spLocks noChangeShapeType="1"/>
          </p:cNvSpPr>
          <p:nvPr/>
        </p:nvSpPr>
        <p:spPr bwMode="auto">
          <a:xfrm flipH="1">
            <a:off x="5638800" y="388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3" name="Line 61"/>
          <p:cNvSpPr>
            <a:spLocks noChangeShapeType="1"/>
          </p:cNvSpPr>
          <p:nvPr/>
        </p:nvSpPr>
        <p:spPr bwMode="auto">
          <a:xfrm flipH="1">
            <a:off x="5562600" y="5334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4" name="Line 62"/>
          <p:cNvSpPr>
            <a:spLocks noChangeShapeType="1"/>
          </p:cNvSpPr>
          <p:nvPr/>
        </p:nvSpPr>
        <p:spPr bwMode="auto">
          <a:xfrm flipV="1">
            <a:off x="1371600" y="23622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5" name="Line 63"/>
          <p:cNvSpPr>
            <a:spLocks noChangeShapeType="1"/>
          </p:cNvSpPr>
          <p:nvPr/>
        </p:nvSpPr>
        <p:spPr bwMode="auto">
          <a:xfrm flipV="1">
            <a:off x="1295400" y="2971800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6" name="Line 64"/>
          <p:cNvSpPr>
            <a:spLocks noChangeShapeType="1"/>
          </p:cNvSpPr>
          <p:nvPr/>
        </p:nvSpPr>
        <p:spPr bwMode="auto">
          <a:xfrm>
            <a:off x="1295400" y="35052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7" name="Line 65"/>
          <p:cNvSpPr>
            <a:spLocks noChangeShapeType="1"/>
          </p:cNvSpPr>
          <p:nvPr/>
        </p:nvSpPr>
        <p:spPr bwMode="auto">
          <a:xfrm>
            <a:off x="1219200" y="3810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8" name="Line 66"/>
          <p:cNvSpPr>
            <a:spLocks noChangeShapeType="1"/>
          </p:cNvSpPr>
          <p:nvPr/>
        </p:nvSpPr>
        <p:spPr bwMode="auto">
          <a:xfrm>
            <a:off x="2971800" y="2514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19" name="Line 67"/>
          <p:cNvSpPr>
            <a:spLocks noChangeShapeType="1"/>
          </p:cNvSpPr>
          <p:nvPr/>
        </p:nvSpPr>
        <p:spPr bwMode="auto">
          <a:xfrm>
            <a:off x="4038600" y="2514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20" name="Line 68"/>
          <p:cNvSpPr>
            <a:spLocks noChangeShapeType="1"/>
          </p:cNvSpPr>
          <p:nvPr/>
        </p:nvSpPr>
        <p:spPr bwMode="auto">
          <a:xfrm>
            <a:off x="2971800" y="388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21" name="Line 69"/>
          <p:cNvSpPr>
            <a:spLocks noChangeShapeType="1"/>
          </p:cNvSpPr>
          <p:nvPr/>
        </p:nvSpPr>
        <p:spPr bwMode="auto">
          <a:xfrm>
            <a:off x="4038600" y="3886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22" name="Line 70"/>
          <p:cNvSpPr>
            <a:spLocks noChangeShapeType="1"/>
          </p:cNvSpPr>
          <p:nvPr/>
        </p:nvSpPr>
        <p:spPr bwMode="auto">
          <a:xfrm>
            <a:off x="2971800" y="5334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23" name="Line 71"/>
          <p:cNvSpPr>
            <a:spLocks noChangeShapeType="1"/>
          </p:cNvSpPr>
          <p:nvPr/>
        </p:nvSpPr>
        <p:spPr bwMode="auto">
          <a:xfrm>
            <a:off x="3962400" y="5334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24" name="Freeform 72"/>
          <p:cNvSpPr>
            <a:spLocks/>
          </p:cNvSpPr>
          <p:nvPr/>
        </p:nvSpPr>
        <p:spPr bwMode="auto">
          <a:xfrm>
            <a:off x="3352800" y="1066800"/>
            <a:ext cx="381000" cy="609600"/>
          </a:xfrm>
          <a:custGeom>
            <a:avLst/>
            <a:gdLst>
              <a:gd name="T0" fmla="*/ 0 w 240"/>
              <a:gd name="T1" fmla="*/ 384 h 384"/>
              <a:gd name="T2" fmla="*/ 144 w 240"/>
              <a:gd name="T3" fmla="*/ 192 h 384"/>
              <a:gd name="T4" fmla="*/ 240 w 240"/>
              <a:gd name="T5" fmla="*/ 0 h 384"/>
              <a:gd name="T6" fmla="*/ 0 60000 65536"/>
              <a:gd name="T7" fmla="*/ 0 60000 65536"/>
              <a:gd name="T8" fmla="*/ 0 60000 65536"/>
              <a:gd name="T9" fmla="*/ 0 w 240"/>
              <a:gd name="T10" fmla="*/ 0 h 384"/>
              <a:gd name="T11" fmla="*/ 240 w 240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384">
                <a:moveTo>
                  <a:pt x="0" y="384"/>
                </a:moveTo>
                <a:cubicBezTo>
                  <a:pt x="52" y="320"/>
                  <a:pt x="104" y="256"/>
                  <a:pt x="144" y="192"/>
                </a:cubicBezTo>
                <a:cubicBezTo>
                  <a:pt x="184" y="128"/>
                  <a:pt x="212" y="64"/>
                  <a:pt x="24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25" name="Line 73"/>
          <p:cNvSpPr>
            <a:spLocks noChangeShapeType="1"/>
          </p:cNvSpPr>
          <p:nvPr/>
        </p:nvSpPr>
        <p:spPr bwMode="auto">
          <a:xfrm flipV="1">
            <a:off x="3429000" y="13716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26" name="Freeform 74"/>
          <p:cNvSpPr>
            <a:spLocks/>
          </p:cNvSpPr>
          <p:nvPr/>
        </p:nvSpPr>
        <p:spPr bwMode="auto">
          <a:xfrm>
            <a:off x="3657600" y="1066800"/>
            <a:ext cx="304800" cy="685800"/>
          </a:xfrm>
          <a:custGeom>
            <a:avLst/>
            <a:gdLst>
              <a:gd name="T0" fmla="*/ 192 w 192"/>
              <a:gd name="T1" fmla="*/ 432 h 432"/>
              <a:gd name="T2" fmla="*/ 96 w 192"/>
              <a:gd name="T3" fmla="*/ 192 h 432"/>
              <a:gd name="T4" fmla="*/ 0 w 192"/>
              <a:gd name="T5" fmla="*/ 0 h 432"/>
              <a:gd name="T6" fmla="*/ 0 60000 65536"/>
              <a:gd name="T7" fmla="*/ 0 60000 65536"/>
              <a:gd name="T8" fmla="*/ 0 60000 65536"/>
              <a:gd name="T9" fmla="*/ 0 w 192"/>
              <a:gd name="T10" fmla="*/ 0 h 432"/>
              <a:gd name="T11" fmla="*/ 192 w 192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432">
                <a:moveTo>
                  <a:pt x="192" y="432"/>
                </a:moveTo>
                <a:cubicBezTo>
                  <a:pt x="160" y="348"/>
                  <a:pt x="128" y="264"/>
                  <a:pt x="96" y="192"/>
                </a:cubicBezTo>
                <a:cubicBezTo>
                  <a:pt x="64" y="120"/>
                  <a:pt x="32" y="60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27" name="Line 75"/>
          <p:cNvSpPr>
            <a:spLocks noChangeShapeType="1"/>
          </p:cNvSpPr>
          <p:nvPr/>
        </p:nvSpPr>
        <p:spPr bwMode="auto">
          <a:xfrm flipH="1" flipV="1">
            <a:off x="3810000" y="13716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28" name="Freeform 76"/>
          <p:cNvSpPr>
            <a:spLocks/>
          </p:cNvSpPr>
          <p:nvPr/>
        </p:nvSpPr>
        <p:spPr bwMode="auto">
          <a:xfrm>
            <a:off x="4787900" y="1066800"/>
            <a:ext cx="88900" cy="685800"/>
          </a:xfrm>
          <a:custGeom>
            <a:avLst/>
            <a:gdLst>
              <a:gd name="T0" fmla="*/ 56 w 56"/>
              <a:gd name="T1" fmla="*/ 432 h 432"/>
              <a:gd name="T2" fmla="*/ 8 w 56"/>
              <a:gd name="T3" fmla="*/ 240 h 432"/>
              <a:gd name="T4" fmla="*/ 8 w 56"/>
              <a:gd name="T5" fmla="*/ 0 h 432"/>
              <a:gd name="T6" fmla="*/ 0 60000 65536"/>
              <a:gd name="T7" fmla="*/ 0 60000 65536"/>
              <a:gd name="T8" fmla="*/ 0 60000 65536"/>
              <a:gd name="T9" fmla="*/ 0 w 56"/>
              <a:gd name="T10" fmla="*/ 0 h 432"/>
              <a:gd name="T11" fmla="*/ 56 w 56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6" h="432">
                <a:moveTo>
                  <a:pt x="56" y="432"/>
                </a:moveTo>
                <a:cubicBezTo>
                  <a:pt x="36" y="372"/>
                  <a:pt x="16" y="312"/>
                  <a:pt x="8" y="240"/>
                </a:cubicBezTo>
                <a:cubicBezTo>
                  <a:pt x="0" y="168"/>
                  <a:pt x="8" y="40"/>
                  <a:pt x="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29" name="Line 77"/>
          <p:cNvSpPr>
            <a:spLocks noChangeShapeType="1"/>
          </p:cNvSpPr>
          <p:nvPr/>
        </p:nvSpPr>
        <p:spPr bwMode="auto">
          <a:xfrm flipH="1" flipV="1">
            <a:off x="4800600" y="15240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30" name="Freeform 78"/>
          <p:cNvSpPr>
            <a:spLocks/>
          </p:cNvSpPr>
          <p:nvPr/>
        </p:nvSpPr>
        <p:spPr bwMode="auto">
          <a:xfrm>
            <a:off x="3276600" y="2438400"/>
            <a:ext cx="457200" cy="609600"/>
          </a:xfrm>
          <a:custGeom>
            <a:avLst/>
            <a:gdLst>
              <a:gd name="T0" fmla="*/ 0 w 288"/>
              <a:gd name="T1" fmla="*/ 384 h 384"/>
              <a:gd name="T2" fmla="*/ 192 w 288"/>
              <a:gd name="T3" fmla="*/ 192 h 384"/>
              <a:gd name="T4" fmla="*/ 288 w 288"/>
              <a:gd name="T5" fmla="*/ 0 h 384"/>
              <a:gd name="T6" fmla="*/ 0 60000 65536"/>
              <a:gd name="T7" fmla="*/ 0 60000 65536"/>
              <a:gd name="T8" fmla="*/ 0 60000 65536"/>
              <a:gd name="T9" fmla="*/ 0 w 288"/>
              <a:gd name="T10" fmla="*/ 0 h 384"/>
              <a:gd name="T11" fmla="*/ 288 w 288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384">
                <a:moveTo>
                  <a:pt x="0" y="384"/>
                </a:moveTo>
                <a:cubicBezTo>
                  <a:pt x="72" y="320"/>
                  <a:pt x="144" y="256"/>
                  <a:pt x="192" y="192"/>
                </a:cubicBezTo>
                <a:cubicBezTo>
                  <a:pt x="240" y="128"/>
                  <a:pt x="264" y="64"/>
                  <a:pt x="28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1" name="Line 79"/>
          <p:cNvSpPr>
            <a:spLocks noChangeShapeType="1"/>
          </p:cNvSpPr>
          <p:nvPr/>
        </p:nvSpPr>
        <p:spPr bwMode="auto">
          <a:xfrm flipV="1">
            <a:off x="3352800" y="28194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32" name="Freeform 80"/>
          <p:cNvSpPr>
            <a:spLocks/>
          </p:cNvSpPr>
          <p:nvPr/>
        </p:nvSpPr>
        <p:spPr bwMode="auto">
          <a:xfrm>
            <a:off x="3733800" y="2514600"/>
            <a:ext cx="177800" cy="609600"/>
          </a:xfrm>
          <a:custGeom>
            <a:avLst/>
            <a:gdLst>
              <a:gd name="T0" fmla="*/ 96 w 112"/>
              <a:gd name="T1" fmla="*/ 384 h 384"/>
              <a:gd name="T2" fmla="*/ 96 w 112"/>
              <a:gd name="T3" fmla="*/ 288 h 384"/>
              <a:gd name="T4" fmla="*/ 96 w 112"/>
              <a:gd name="T5" fmla="*/ 192 h 384"/>
              <a:gd name="T6" fmla="*/ 0 w 112"/>
              <a:gd name="T7" fmla="*/ 0 h 384"/>
              <a:gd name="T8" fmla="*/ 0 60000 65536"/>
              <a:gd name="T9" fmla="*/ 0 60000 65536"/>
              <a:gd name="T10" fmla="*/ 0 60000 65536"/>
              <a:gd name="T11" fmla="*/ 0 60000 65536"/>
              <a:gd name="T12" fmla="*/ 0 w 112"/>
              <a:gd name="T13" fmla="*/ 0 h 384"/>
              <a:gd name="T14" fmla="*/ 112 w 112"/>
              <a:gd name="T15" fmla="*/ 384 h 3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" h="384">
                <a:moveTo>
                  <a:pt x="96" y="384"/>
                </a:moveTo>
                <a:cubicBezTo>
                  <a:pt x="96" y="352"/>
                  <a:pt x="96" y="320"/>
                  <a:pt x="96" y="288"/>
                </a:cubicBezTo>
                <a:cubicBezTo>
                  <a:pt x="96" y="256"/>
                  <a:pt x="112" y="240"/>
                  <a:pt x="96" y="192"/>
                </a:cubicBezTo>
                <a:cubicBezTo>
                  <a:pt x="80" y="144"/>
                  <a:pt x="40" y="72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3" name="Line 81"/>
          <p:cNvSpPr>
            <a:spLocks noChangeShapeType="1"/>
          </p:cNvSpPr>
          <p:nvPr/>
        </p:nvSpPr>
        <p:spPr bwMode="auto">
          <a:xfrm flipH="1" flipV="1">
            <a:off x="3810000" y="26670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34" name="AutoShape 82"/>
          <p:cNvSpPr>
            <a:spLocks noChangeArrowheads="1"/>
          </p:cNvSpPr>
          <p:nvPr/>
        </p:nvSpPr>
        <p:spPr bwMode="auto">
          <a:xfrm>
            <a:off x="4876800" y="31242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35" name="Freeform 83"/>
          <p:cNvSpPr>
            <a:spLocks/>
          </p:cNvSpPr>
          <p:nvPr/>
        </p:nvSpPr>
        <p:spPr bwMode="auto">
          <a:xfrm>
            <a:off x="4724400" y="2438400"/>
            <a:ext cx="152400" cy="762000"/>
          </a:xfrm>
          <a:custGeom>
            <a:avLst/>
            <a:gdLst>
              <a:gd name="T0" fmla="*/ 96 w 96"/>
              <a:gd name="T1" fmla="*/ 480 h 480"/>
              <a:gd name="T2" fmla="*/ 0 w 96"/>
              <a:gd name="T3" fmla="*/ 240 h 480"/>
              <a:gd name="T4" fmla="*/ 96 w 96"/>
              <a:gd name="T5" fmla="*/ 0 h 480"/>
              <a:gd name="T6" fmla="*/ 0 60000 65536"/>
              <a:gd name="T7" fmla="*/ 0 60000 65536"/>
              <a:gd name="T8" fmla="*/ 0 60000 65536"/>
              <a:gd name="T9" fmla="*/ 0 w 96"/>
              <a:gd name="T10" fmla="*/ 0 h 480"/>
              <a:gd name="T11" fmla="*/ 96 w 96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" h="480">
                <a:moveTo>
                  <a:pt x="96" y="480"/>
                </a:moveTo>
                <a:cubicBezTo>
                  <a:pt x="48" y="400"/>
                  <a:pt x="0" y="320"/>
                  <a:pt x="0" y="240"/>
                </a:cubicBezTo>
                <a:cubicBezTo>
                  <a:pt x="0" y="160"/>
                  <a:pt x="48" y="80"/>
                  <a:pt x="9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6" name="Line 84"/>
          <p:cNvSpPr>
            <a:spLocks noChangeShapeType="1"/>
          </p:cNvSpPr>
          <p:nvPr/>
        </p:nvSpPr>
        <p:spPr bwMode="auto">
          <a:xfrm flipV="1">
            <a:off x="4724400" y="25908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37" name="Freeform 85"/>
          <p:cNvSpPr>
            <a:spLocks/>
          </p:cNvSpPr>
          <p:nvPr/>
        </p:nvSpPr>
        <p:spPr bwMode="auto">
          <a:xfrm>
            <a:off x="3200400" y="3810000"/>
            <a:ext cx="533400" cy="609600"/>
          </a:xfrm>
          <a:custGeom>
            <a:avLst/>
            <a:gdLst>
              <a:gd name="T0" fmla="*/ 0 w 336"/>
              <a:gd name="T1" fmla="*/ 384 h 384"/>
              <a:gd name="T2" fmla="*/ 96 w 336"/>
              <a:gd name="T3" fmla="*/ 240 h 384"/>
              <a:gd name="T4" fmla="*/ 336 w 336"/>
              <a:gd name="T5" fmla="*/ 0 h 384"/>
              <a:gd name="T6" fmla="*/ 0 60000 65536"/>
              <a:gd name="T7" fmla="*/ 0 60000 65536"/>
              <a:gd name="T8" fmla="*/ 0 60000 65536"/>
              <a:gd name="T9" fmla="*/ 0 w 336"/>
              <a:gd name="T10" fmla="*/ 0 h 384"/>
              <a:gd name="T11" fmla="*/ 336 w 336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6" h="384">
                <a:moveTo>
                  <a:pt x="0" y="384"/>
                </a:moveTo>
                <a:cubicBezTo>
                  <a:pt x="20" y="344"/>
                  <a:pt x="40" y="304"/>
                  <a:pt x="96" y="240"/>
                </a:cubicBezTo>
                <a:cubicBezTo>
                  <a:pt x="152" y="176"/>
                  <a:pt x="244" y="88"/>
                  <a:pt x="33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8" name="Line 86"/>
          <p:cNvSpPr>
            <a:spLocks noChangeShapeType="1"/>
          </p:cNvSpPr>
          <p:nvPr/>
        </p:nvSpPr>
        <p:spPr bwMode="auto">
          <a:xfrm flipV="1">
            <a:off x="3352800" y="40386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39" name="Freeform 87"/>
          <p:cNvSpPr>
            <a:spLocks/>
          </p:cNvSpPr>
          <p:nvPr/>
        </p:nvSpPr>
        <p:spPr bwMode="auto">
          <a:xfrm>
            <a:off x="3657600" y="3810000"/>
            <a:ext cx="228600" cy="685800"/>
          </a:xfrm>
          <a:custGeom>
            <a:avLst/>
            <a:gdLst>
              <a:gd name="T0" fmla="*/ 144 w 144"/>
              <a:gd name="T1" fmla="*/ 432 h 432"/>
              <a:gd name="T2" fmla="*/ 96 w 144"/>
              <a:gd name="T3" fmla="*/ 240 h 432"/>
              <a:gd name="T4" fmla="*/ 0 w 144"/>
              <a:gd name="T5" fmla="*/ 0 h 432"/>
              <a:gd name="T6" fmla="*/ 0 60000 65536"/>
              <a:gd name="T7" fmla="*/ 0 60000 65536"/>
              <a:gd name="T8" fmla="*/ 0 60000 65536"/>
              <a:gd name="T9" fmla="*/ 0 w 144"/>
              <a:gd name="T10" fmla="*/ 0 h 432"/>
              <a:gd name="T11" fmla="*/ 144 w 144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" h="432">
                <a:moveTo>
                  <a:pt x="144" y="432"/>
                </a:moveTo>
                <a:cubicBezTo>
                  <a:pt x="132" y="372"/>
                  <a:pt x="120" y="312"/>
                  <a:pt x="96" y="240"/>
                </a:cubicBezTo>
                <a:cubicBezTo>
                  <a:pt x="72" y="168"/>
                  <a:pt x="36" y="84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0" name="Line 88"/>
          <p:cNvSpPr>
            <a:spLocks noChangeShapeType="1"/>
          </p:cNvSpPr>
          <p:nvPr/>
        </p:nvSpPr>
        <p:spPr bwMode="auto">
          <a:xfrm flipH="1" flipV="1">
            <a:off x="3733800" y="40386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41" name="Freeform 89"/>
          <p:cNvSpPr>
            <a:spLocks/>
          </p:cNvSpPr>
          <p:nvPr/>
        </p:nvSpPr>
        <p:spPr bwMode="auto">
          <a:xfrm>
            <a:off x="4724400" y="3886200"/>
            <a:ext cx="76200" cy="609600"/>
          </a:xfrm>
          <a:custGeom>
            <a:avLst/>
            <a:gdLst>
              <a:gd name="T0" fmla="*/ 48 w 48"/>
              <a:gd name="T1" fmla="*/ 384 h 384"/>
              <a:gd name="T2" fmla="*/ 0 w 48"/>
              <a:gd name="T3" fmla="*/ 192 h 384"/>
              <a:gd name="T4" fmla="*/ 48 w 48"/>
              <a:gd name="T5" fmla="*/ 0 h 384"/>
              <a:gd name="T6" fmla="*/ 0 60000 65536"/>
              <a:gd name="T7" fmla="*/ 0 60000 65536"/>
              <a:gd name="T8" fmla="*/ 0 60000 65536"/>
              <a:gd name="T9" fmla="*/ 0 w 48"/>
              <a:gd name="T10" fmla="*/ 0 h 384"/>
              <a:gd name="T11" fmla="*/ 48 w 48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384">
                <a:moveTo>
                  <a:pt x="48" y="384"/>
                </a:moveTo>
                <a:cubicBezTo>
                  <a:pt x="24" y="320"/>
                  <a:pt x="0" y="256"/>
                  <a:pt x="0" y="192"/>
                </a:cubicBezTo>
                <a:cubicBezTo>
                  <a:pt x="0" y="128"/>
                  <a:pt x="24" y="64"/>
                  <a:pt x="4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2" name="Line 90"/>
          <p:cNvSpPr>
            <a:spLocks noChangeShapeType="1"/>
          </p:cNvSpPr>
          <p:nvPr/>
        </p:nvSpPr>
        <p:spPr bwMode="auto">
          <a:xfrm flipH="1" flipV="1">
            <a:off x="4724400" y="42672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43" name="Freeform 91"/>
          <p:cNvSpPr>
            <a:spLocks/>
          </p:cNvSpPr>
          <p:nvPr/>
        </p:nvSpPr>
        <p:spPr bwMode="auto">
          <a:xfrm>
            <a:off x="3632200" y="5257800"/>
            <a:ext cx="177800" cy="685800"/>
          </a:xfrm>
          <a:custGeom>
            <a:avLst/>
            <a:gdLst>
              <a:gd name="T0" fmla="*/ 112 w 112"/>
              <a:gd name="T1" fmla="*/ 432 h 432"/>
              <a:gd name="T2" fmla="*/ 16 w 112"/>
              <a:gd name="T3" fmla="*/ 240 h 432"/>
              <a:gd name="T4" fmla="*/ 16 w 112"/>
              <a:gd name="T5" fmla="*/ 0 h 432"/>
              <a:gd name="T6" fmla="*/ 0 60000 65536"/>
              <a:gd name="T7" fmla="*/ 0 60000 65536"/>
              <a:gd name="T8" fmla="*/ 0 60000 65536"/>
              <a:gd name="T9" fmla="*/ 0 w 112"/>
              <a:gd name="T10" fmla="*/ 0 h 432"/>
              <a:gd name="T11" fmla="*/ 112 w 112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2" h="432">
                <a:moveTo>
                  <a:pt x="112" y="432"/>
                </a:moveTo>
                <a:cubicBezTo>
                  <a:pt x="72" y="372"/>
                  <a:pt x="32" y="312"/>
                  <a:pt x="16" y="240"/>
                </a:cubicBezTo>
                <a:cubicBezTo>
                  <a:pt x="0" y="168"/>
                  <a:pt x="8" y="84"/>
                  <a:pt x="1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4" name="Line 92"/>
          <p:cNvSpPr>
            <a:spLocks noChangeShapeType="1"/>
          </p:cNvSpPr>
          <p:nvPr/>
        </p:nvSpPr>
        <p:spPr bwMode="auto">
          <a:xfrm flipH="1" flipV="1">
            <a:off x="3657600" y="57150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45" name="Freeform 93"/>
          <p:cNvSpPr>
            <a:spLocks/>
          </p:cNvSpPr>
          <p:nvPr/>
        </p:nvSpPr>
        <p:spPr bwMode="auto">
          <a:xfrm>
            <a:off x="4762500" y="5257800"/>
            <a:ext cx="342900" cy="647700"/>
          </a:xfrm>
          <a:custGeom>
            <a:avLst/>
            <a:gdLst>
              <a:gd name="T0" fmla="*/ 216 w 216"/>
              <a:gd name="T1" fmla="*/ 384 h 408"/>
              <a:gd name="T2" fmla="*/ 168 w 216"/>
              <a:gd name="T3" fmla="*/ 384 h 408"/>
              <a:gd name="T4" fmla="*/ 24 w 216"/>
              <a:gd name="T5" fmla="*/ 240 h 408"/>
              <a:gd name="T6" fmla="*/ 24 w 216"/>
              <a:gd name="T7" fmla="*/ 0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216"/>
              <a:gd name="T13" fmla="*/ 0 h 408"/>
              <a:gd name="T14" fmla="*/ 216 w 216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" h="408">
                <a:moveTo>
                  <a:pt x="216" y="384"/>
                </a:moveTo>
                <a:cubicBezTo>
                  <a:pt x="208" y="396"/>
                  <a:pt x="200" y="408"/>
                  <a:pt x="168" y="384"/>
                </a:cubicBezTo>
                <a:cubicBezTo>
                  <a:pt x="136" y="360"/>
                  <a:pt x="48" y="304"/>
                  <a:pt x="24" y="240"/>
                </a:cubicBezTo>
                <a:cubicBezTo>
                  <a:pt x="0" y="176"/>
                  <a:pt x="12" y="88"/>
                  <a:pt x="2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6" name="Line 94"/>
          <p:cNvSpPr>
            <a:spLocks noChangeShapeType="1"/>
          </p:cNvSpPr>
          <p:nvPr/>
        </p:nvSpPr>
        <p:spPr bwMode="auto">
          <a:xfrm flipH="1" flipV="1">
            <a:off x="4876800" y="5715000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47" name="Text Box 95"/>
          <p:cNvSpPr txBox="1">
            <a:spLocks noChangeArrowheads="1"/>
          </p:cNvSpPr>
          <p:nvPr/>
        </p:nvSpPr>
        <p:spPr bwMode="auto">
          <a:xfrm>
            <a:off x="3108325" y="17367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3648" name="Text Box 96"/>
          <p:cNvSpPr txBox="1">
            <a:spLocks noChangeArrowheads="1"/>
          </p:cNvSpPr>
          <p:nvPr/>
        </p:nvSpPr>
        <p:spPr bwMode="auto">
          <a:xfrm>
            <a:off x="3870325" y="1839913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c</a:t>
            </a:r>
            <a:r>
              <a:rPr lang="en-US" sz="1400" baseline="-25000"/>
              <a:t>1</a:t>
            </a:r>
            <a:endParaRPr lang="en-US" sz="1400"/>
          </a:p>
        </p:txBody>
      </p:sp>
      <p:sp>
        <p:nvSpPr>
          <p:cNvPr id="23649" name="Text Box 97"/>
          <p:cNvSpPr txBox="1">
            <a:spLocks noChangeArrowheads="1"/>
          </p:cNvSpPr>
          <p:nvPr/>
        </p:nvSpPr>
        <p:spPr bwMode="auto">
          <a:xfrm>
            <a:off x="4860925" y="1839913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s</a:t>
            </a:r>
            <a:r>
              <a:rPr lang="en-US" sz="1400" baseline="-25000"/>
              <a:t>1</a:t>
            </a:r>
            <a:endParaRPr lang="en-US" sz="1400"/>
          </a:p>
        </p:txBody>
      </p:sp>
      <p:sp>
        <p:nvSpPr>
          <p:cNvPr id="23650" name="Text Box 98"/>
          <p:cNvSpPr txBox="1">
            <a:spLocks noChangeArrowheads="1"/>
          </p:cNvSpPr>
          <p:nvPr/>
        </p:nvSpPr>
        <p:spPr bwMode="auto">
          <a:xfrm>
            <a:off x="3108325" y="31845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23651" name="Text Box 99"/>
          <p:cNvSpPr txBox="1">
            <a:spLocks noChangeArrowheads="1"/>
          </p:cNvSpPr>
          <p:nvPr/>
        </p:nvSpPr>
        <p:spPr bwMode="auto">
          <a:xfrm>
            <a:off x="3794125" y="3135313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c</a:t>
            </a:r>
            <a:r>
              <a:rPr lang="en-US" sz="1400" baseline="-25000"/>
              <a:t>2</a:t>
            </a:r>
            <a:endParaRPr lang="en-US" sz="1400"/>
          </a:p>
        </p:txBody>
      </p:sp>
      <p:sp>
        <p:nvSpPr>
          <p:cNvPr id="23652" name="Text Box 100"/>
          <p:cNvSpPr txBox="1">
            <a:spLocks noChangeArrowheads="1"/>
          </p:cNvSpPr>
          <p:nvPr/>
        </p:nvSpPr>
        <p:spPr bwMode="auto">
          <a:xfrm>
            <a:off x="4860925" y="31083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23653" name="Text Box 101"/>
          <p:cNvSpPr txBox="1">
            <a:spLocks noChangeArrowheads="1"/>
          </p:cNvSpPr>
          <p:nvPr/>
        </p:nvSpPr>
        <p:spPr bwMode="auto">
          <a:xfrm>
            <a:off x="457200" y="3200400"/>
            <a:ext cx="319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X</a:t>
            </a:r>
          </a:p>
        </p:txBody>
      </p:sp>
      <p:sp>
        <p:nvSpPr>
          <p:cNvPr id="23654" name="Text Box 102"/>
          <p:cNvSpPr txBox="1">
            <a:spLocks noChangeArrowheads="1"/>
          </p:cNvSpPr>
          <p:nvPr/>
        </p:nvSpPr>
        <p:spPr bwMode="auto">
          <a:xfrm>
            <a:off x="3032125" y="45561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23655" name="Text Box 103"/>
          <p:cNvSpPr txBox="1">
            <a:spLocks noChangeArrowheads="1"/>
          </p:cNvSpPr>
          <p:nvPr/>
        </p:nvSpPr>
        <p:spPr bwMode="auto">
          <a:xfrm>
            <a:off x="3794125" y="4583113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c</a:t>
            </a:r>
            <a:r>
              <a:rPr lang="en-US" sz="1400" baseline="-25000"/>
              <a:t>3</a:t>
            </a:r>
            <a:endParaRPr lang="en-US" sz="1400"/>
          </a:p>
        </p:txBody>
      </p:sp>
      <p:sp>
        <p:nvSpPr>
          <p:cNvPr id="23656" name="Text Box 104"/>
          <p:cNvSpPr txBox="1">
            <a:spLocks noChangeArrowheads="1"/>
          </p:cNvSpPr>
          <p:nvPr/>
        </p:nvSpPr>
        <p:spPr bwMode="auto">
          <a:xfrm>
            <a:off x="4632325" y="45561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23657" name="Text Box 105"/>
          <p:cNvSpPr txBox="1">
            <a:spLocks noChangeArrowheads="1"/>
          </p:cNvSpPr>
          <p:nvPr/>
        </p:nvSpPr>
        <p:spPr bwMode="auto">
          <a:xfrm>
            <a:off x="3733800" y="5943600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c</a:t>
            </a:r>
            <a:r>
              <a:rPr lang="en-US" sz="1400" baseline="-25000"/>
              <a:t>4</a:t>
            </a:r>
            <a:endParaRPr lang="en-US" sz="1400"/>
          </a:p>
        </p:txBody>
      </p:sp>
      <p:sp>
        <p:nvSpPr>
          <p:cNvPr id="23658" name="Text Box 106"/>
          <p:cNvSpPr txBox="1">
            <a:spLocks noChangeArrowheads="1"/>
          </p:cNvSpPr>
          <p:nvPr/>
        </p:nvSpPr>
        <p:spPr bwMode="auto">
          <a:xfrm>
            <a:off x="4937125" y="59277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23659" name="Freeform 107"/>
          <p:cNvSpPr>
            <a:spLocks/>
          </p:cNvSpPr>
          <p:nvPr/>
        </p:nvSpPr>
        <p:spPr bwMode="auto">
          <a:xfrm>
            <a:off x="1016000" y="406400"/>
            <a:ext cx="4660900" cy="6248400"/>
          </a:xfrm>
          <a:custGeom>
            <a:avLst/>
            <a:gdLst>
              <a:gd name="T0" fmla="*/ 1088 w 2936"/>
              <a:gd name="T1" fmla="*/ 3824 h 3936"/>
              <a:gd name="T2" fmla="*/ 512 w 2936"/>
              <a:gd name="T3" fmla="*/ 3632 h 3936"/>
              <a:gd name="T4" fmla="*/ 80 w 2936"/>
              <a:gd name="T5" fmla="*/ 2960 h 3936"/>
              <a:gd name="T6" fmla="*/ 32 w 2936"/>
              <a:gd name="T7" fmla="*/ 2384 h 3936"/>
              <a:gd name="T8" fmla="*/ 272 w 2936"/>
              <a:gd name="T9" fmla="*/ 1904 h 3936"/>
              <a:gd name="T10" fmla="*/ 272 w 2936"/>
              <a:gd name="T11" fmla="*/ 1568 h 3936"/>
              <a:gd name="T12" fmla="*/ 128 w 2936"/>
              <a:gd name="T13" fmla="*/ 800 h 3936"/>
              <a:gd name="T14" fmla="*/ 320 w 2936"/>
              <a:gd name="T15" fmla="*/ 224 h 3936"/>
              <a:gd name="T16" fmla="*/ 944 w 2936"/>
              <a:gd name="T17" fmla="*/ 32 h 3936"/>
              <a:gd name="T18" fmla="*/ 2288 w 2936"/>
              <a:gd name="T19" fmla="*/ 32 h 3936"/>
              <a:gd name="T20" fmla="*/ 2720 w 2936"/>
              <a:gd name="T21" fmla="*/ 224 h 3936"/>
              <a:gd name="T22" fmla="*/ 2912 w 2936"/>
              <a:gd name="T23" fmla="*/ 1088 h 3936"/>
              <a:gd name="T24" fmla="*/ 2864 w 2936"/>
              <a:gd name="T25" fmla="*/ 1760 h 3936"/>
              <a:gd name="T26" fmla="*/ 2816 w 2936"/>
              <a:gd name="T27" fmla="*/ 2528 h 3936"/>
              <a:gd name="T28" fmla="*/ 2720 w 2936"/>
              <a:gd name="T29" fmla="*/ 3248 h 3936"/>
              <a:gd name="T30" fmla="*/ 2768 w 2936"/>
              <a:gd name="T31" fmla="*/ 3824 h 3936"/>
              <a:gd name="T32" fmla="*/ 2288 w 2936"/>
              <a:gd name="T33" fmla="*/ 3920 h 3936"/>
              <a:gd name="T34" fmla="*/ 1664 w 2936"/>
              <a:gd name="T35" fmla="*/ 3872 h 39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936"/>
              <a:gd name="T55" fmla="*/ 0 h 3936"/>
              <a:gd name="T56" fmla="*/ 2936 w 2936"/>
              <a:gd name="T57" fmla="*/ 3936 h 39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936" h="3936">
                <a:moveTo>
                  <a:pt x="1088" y="3824"/>
                </a:moveTo>
                <a:cubicBezTo>
                  <a:pt x="884" y="3800"/>
                  <a:pt x="680" y="3776"/>
                  <a:pt x="512" y="3632"/>
                </a:cubicBezTo>
                <a:cubicBezTo>
                  <a:pt x="344" y="3488"/>
                  <a:pt x="160" y="3168"/>
                  <a:pt x="80" y="2960"/>
                </a:cubicBezTo>
                <a:cubicBezTo>
                  <a:pt x="0" y="2752"/>
                  <a:pt x="0" y="2560"/>
                  <a:pt x="32" y="2384"/>
                </a:cubicBezTo>
                <a:cubicBezTo>
                  <a:pt x="64" y="2208"/>
                  <a:pt x="232" y="2040"/>
                  <a:pt x="272" y="1904"/>
                </a:cubicBezTo>
                <a:cubicBezTo>
                  <a:pt x="312" y="1768"/>
                  <a:pt x="296" y="1752"/>
                  <a:pt x="272" y="1568"/>
                </a:cubicBezTo>
                <a:cubicBezTo>
                  <a:pt x="248" y="1384"/>
                  <a:pt x="120" y="1024"/>
                  <a:pt x="128" y="800"/>
                </a:cubicBezTo>
                <a:cubicBezTo>
                  <a:pt x="136" y="576"/>
                  <a:pt x="184" y="352"/>
                  <a:pt x="320" y="224"/>
                </a:cubicBezTo>
                <a:cubicBezTo>
                  <a:pt x="456" y="96"/>
                  <a:pt x="616" y="64"/>
                  <a:pt x="944" y="32"/>
                </a:cubicBezTo>
                <a:cubicBezTo>
                  <a:pt x="1272" y="0"/>
                  <a:pt x="1992" y="0"/>
                  <a:pt x="2288" y="32"/>
                </a:cubicBezTo>
                <a:cubicBezTo>
                  <a:pt x="2584" y="64"/>
                  <a:pt x="2616" y="48"/>
                  <a:pt x="2720" y="224"/>
                </a:cubicBezTo>
                <a:cubicBezTo>
                  <a:pt x="2824" y="400"/>
                  <a:pt x="2888" y="832"/>
                  <a:pt x="2912" y="1088"/>
                </a:cubicBezTo>
                <a:cubicBezTo>
                  <a:pt x="2936" y="1344"/>
                  <a:pt x="2880" y="1520"/>
                  <a:pt x="2864" y="1760"/>
                </a:cubicBezTo>
                <a:cubicBezTo>
                  <a:pt x="2848" y="2000"/>
                  <a:pt x="2840" y="2280"/>
                  <a:pt x="2816" y="2528"/>
                </a:cubicBezTo>
                <a:cubicBezTo>
                  <a:pt x="2792" y="2776"/>
                  <a:pt x="2728" y="3032"/>
                  <a:pt x="2720" y="3248"/>
                </a:cubicBezTo>
                <a:cubicBezTo>
                  <a:pt x="2712" y="3464"/>
                  <a:pt x="2840" y="3712"/>
                  <a:pt x="2768" y="3824"/>
                </a:cubicBezTo>
                <a:cubicBezTo>
                  <a:pt x="2696" y="3936"/>
                  <a:pt x="2472" y="3912"/>
                  <a:pt x="2288" y="3920"/>
                </a:cubicBezTo>
                <a:cubicBezTo>
                  <a:pt x="2104" y="3928"/>
                  <a:pt x="1884" y="3900"/>
                  <a:pt x="1664" y="3872"/>
                </a:cubicBezTo>
              </a:path>
            </a:pathLst>
          </a:custGeom>
          <a:noFill/>
          <a:ln w="9525">
            <a:solidFill>
              <a:srgbClr val="990000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60" name="Line 108"/>
          <p:cNvSpPr>
            <a:spLocks noChangeShapeType="1"/>
          </p:cNvSpPr>
          <p:nvPr/>
        </p:nvSpPr>
        <p:spPr bwMode="auto">
          <a:xfrm>
            <a:off x="2743200" y="6477000"/>
            <a:ext cx="914400" cy="76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9530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b="1" dirty="0" smtClean="0"/>
              <a:t>open system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5 </a:t>
            </a:r>
            <a:r>
              <a:rPr lang="en-US" sz="2400" b="1" dirty="0" err="1" smtClean="0"/>
              <a:t>variabel</a:t>
            </a:r>
            <a:r>
              <a:rPr lang="en-US" sz="2400" b="1" dirty="0" smtClean="0"/>
              <a:t> input</a:t>
            </a:r>
            <a:r>
              <a:rPr lang="en-US" sz="2400" dirty="0" smtClean="0"/>
              <a:t> </a:t>
            </a:r>
            <a:r>
              <a:rPr lang="en-US" sz="2400" dirty="0" err="1" smtClean="0"/>
              <a:t>yaitu</a:t>
            </a:r>
            <a:r>
              <a:rPr lang="en-US" sz="2400" dirty="0" smtClean="0"/>
              <a:t> X </a:t>
            </a:r>
            <a:r>
              <a:rPr lang="en-US" sz="2400" dirty="0" err="1" smtClean="0"/>
              <a:t>dan</a:t>
            </a:r>
            <a:r>
              <a:rPr lang="en-US" sz="2400" dirty="0" smtClean="0"/>
              <a:t> D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,  i=1,2,3,4 </a:t>
            </a:r>
            <a:r>
              <a:rPr lang="en-US" sz="2400" dirty="0" err="1" smtClean="0"/>
              <a:t>serta</a:t>
            </a:r>
            <a:r>
              <a:rPr lang="en-US" sz="2400" dirty="0" smtClean="0"/>
              <a:t> 4 </a:t>
            </a:r>
            <a:r>
              <a:rPr lang="en-US" sz="2400" b="1" dirty="0" err="1" smtClean="0"/>
              <a:t>variabel</a:t>
            </a:r>
            <a:r>
              <a:rPr lang="en-US" sz="2400" b="1" dirty="0" smtClean="0"/>
              <a:t> output</a:t>
            </a:r>
            <a:r>
              <a:rPr lang="en-US" sz="2400" dirty="0" smtClean="0"/>
              <a:t> </a:t>
            </a:r>
            <a:r>
              <a:rPr lang="en-US" sz="2400" dirty="0" err="1" smtClean="0"/>
              <a:t>yaitu</a:t>
            </a:r>
            <a:r>
              <a:rPr lang="en-US" sz="2400" dirty="0" smtClean="0"/>
              <a:t> S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, i=1,2,3,4.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lain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internal </a:t>
            </a:r>
            <a:r>
              <a:rPr lang="en-US" sz="2400" dirty="0" err="1" smtClean="0"/>
              <a:t>sistem</a:t>
            </a:r>
            <a:r>
              <a:rPr lang="en-US" sz="2400" dirty="0" smtClean="0"/>
              <a:t>. 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Parameter </a:t>
            </a:r>
            <a:r>
              <a:rPr lang="en-US" sz="2400" dirty="0" err="1" smtClean="0"/>
              <a:t>sistem</a:t>
            </a:r>
            <a:r>
              <a:rPr lang="en-US" sz="2400" dirty="0" smtClean="0"/>
              <a:t>: </a:t>
            </a:r>
            <a:r>
              <a:rPr lang="en-US" sz="2400" dirty="0" err="1" smtClean="0"/>
              <a:t>c</a:t>
            </a:r>
            <a:r>
              <a:rPr lang="en-US" sz="2400" baseline="-25000" dirty="0" err="1" smtClean="0"/>
              <a:t>j</a:t>
            </a:r>
            <a:r>
              <a:rPr lang="en-US" sz="2400" dirty="0" smtClean="0"/>
              <a:t>, </a:t>
            </a:r>
            <a:r>
              <a:rPr lang="en-US" sz="2400" dirty="0" err="1" smtClean="0"/>
              <a:t>s</a:t>
            </a:r>
            <a:r>
              <a:rPr lang="en-US" sz="2400" baseline="-25000" dirty="0" err="1" smtClean="0"/>
              <a:t>j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T</a:t>
            </a:r>
            <a:r>
              <a:rPr lang="en-US" sz="2400" baseline="-25000" dirty="0" err="1" smtClean="0"/>
              <a:t>j</a:t>
            </a:r>
            <a:r>
              <a:rPr lang="en-US" sz="2400" dirty="0" smtClean="0"/>
              <a:t>, j=1,2,3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c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per unit </a:t>
            </a:r>
            <a:r>
              <a:rPr lang="en-US" sz="2400" i="1" dirty="0" smtClean="0"/>
              <a:t>cheese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s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 : </a:t>
            </a:r>
            <a:r>
              <a:rPr lang="en-US" sz="2400" dirty="0" err="1" smtClean="0"/>
              <a:t>harga</a:t>
            </a:r>
            <a:r>
              <a:rPr lang="en-US" sz="2400" dirty="0" smtClean="0"/>
              <a:t> </a:t>
            </a:r>
            <a:r>
              <a:rPr lang="en-US" sz="2400" dirty="0" err="1" smtClean="0"/>
              <a:t>jual</a:t>
            </a:r>
            <a:r>
              <a:rPr lang="en-US" sz="2400" dirty="0" smtClean="0"/>
              <a:t> per unit </a:t>
            </a:r>
            <a:r>
              <a:rPr lang="en-US" sz="2400" i="1" dirty="0" smtClean="0"/>
              <a:t>cheese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T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 :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kebutuhan</a:t>
            </a:r>
            <a:r>
              <a:rPr lang="en-US" sz="2400" dirty="0" smtClean="0"/>
              <a:t> </a:t>
            </a:r>
            <a:r>
              <a:rPr lang="en-US" sz="2400" dirty="0" err="1" smtClean="0"/>
              <a:t>susu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satu</a:t>
            </a:r>
            <a:r>
              <a:rPr lang="en-US" sz="2400" dirty="0" smtClean="0"/>
              <a:t> unit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i="1" dirty="0" smtClean="0"/>
              <a:t>cheese</a:t>
            </a:r>
            <a:r>
              <a:rPr lang="en-US" sz="2400" dirty="0" smtClean="0"/>
              <a:t> (</a:t>
            </a:r>
            <a:r>
              <a:rPr lang="en-US" sz="2400" b="1" dirty="0" smtClean="0"/>
              <a:t>analog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i="1" dirty="0" smtClean="0"/>
              <a:t>yoghurt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i="1" dirty="0" smtClean="0"/>
              <a:t>cream</a:t>
            </a:r>
            <a:r>
              <a:rPr lang="en-US" sz="2400" dirty="0" smtClean="0"/>
              <a:t>)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c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per unit </a:t>
            </a:r>
            <a:r>
              <a:rPr lang="en-US" sz="2400" dirty="0" err="1" smtClean="0"/>
              <a:t>susu</a:t>
            </a:r>
            <a:r>
              <a:rPr lang="en-US" sz="2400" dirty="0" smtClean="0"/>
              <a:t> </a:t>
            </a:r>
            <a:r>
              <a:rPr lang="en-US" sz="2400" dirty="0" err="1" smtClean="0"/>
              <a:t>sebelum</a:t>
            </a:r>
            <a:r>
              <a:rPr lang="en-US" sz="2400" dirty="0" smtClean="0"/>
              <a:t> </a:t>
            </a:r>
            <a:r>
              <a:rPr lang="en-US" sz="2400" dirty="0" err="1" smtClean="0"/>
              <a:t>diproses</a:t>
            </a:r>
            <a:endParaRPr lang="en-US" sz="2400" dirty="0" smtClean="0"/>
          </a:p>
          <a:p>
            <a:pPr marL="609600" indent="-609600" eaLnBrk="1" hangingPunct="1">
              <a:buFont typeface="Wingdings" pitchFamily="2" charset="2"/>
              <a:buNone/>
            </a:pPr>
            <a:endParaRPr lang="en-US" sz="24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Line 2"/>
          <p:cNvSpPr>
            <a:spLocks noChangeShapeType="1"/>
          </p:cNvSpPr>
          <p:nvPr/>
        </p:nvSpPr>
        <p:spPr bwMode="auto">
          <a:xfrm flipV="1">
            <a:off x="1143000" y="2286000"/>
            <a:ext cx="1295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2438400" y="2286000"/>
            <a:ext cx="1143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3581400" y="34290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>
            <a:off x="5181600" y="3429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 flipV="1">
            <a:off x="5105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 flipV="1">
            <a:off x="1143000" y="3276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 flipV="1">
            <a:off x="2438400" y="2209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9" name="AutoShape 9"/>
          <p:cNvSpPr>
            <a:spLocks noChangeArrowheads="1"/>
          </p:cNvSpPr>
          <p:nvPr/>
        </p:nvSpPr>
        <p:spPr bwMode="auto">
          <a:xfrm flipV="1">
            <a:off x="3581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 flipV="1">
            <a:off x="71628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1" name="AutoShape 11"/>
          <p:cNvSpPr>
            <a:spLocks noChangeArrowheads="1"/>
          </p:cNvSpPr>
          <p:nvPr/>
        </p:nvSpPr>
        <p:spPr bwMode="auto">
          <a:xfrm flipV="1">
            <a:off x="2667000" y="42672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 flipV="1">
            <a:off x="40386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 flipV="1">
            <a:off x="52578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 flipV="1">
            <a:off x="1447800" y="2895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>
            <a:off x="2743200" y="25908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6" name="Line 16"/>
          <p:cNvSpPr>
            <a:spLocks noChangeShapeType="1"/>
          </p:cNvSpPr>
          <p:nvPr/>
        </p:nvSpPr>
        <p:spPr bwMode="auto">
          <a:xfrm>
            <a:off x="4191000" y="3429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7" name="Line 17"/>
          <p:cNvSpPr>
            <a:spLocks noChangeShapeType="1"/>
          </p:cNvSpPr>
          <p:nvPr/>
        </p:nvSpPr>
        <p:spPr bwMode="auto">
          <a:xfrm flipH="1">
            <a:off x="6096000" y="3429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auto">
          <a:xfrm flipV="1">
            <a:off x="2667000" y="3429000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9" name="Line 19"/>
          <p:cNvSpPr>
            <a:spLocks noChangeShapeType="1"/>
          </p:cNvSpPr>
          <p:nvPr/>
        </p:nvSpPr>
        <p:spPr bwMode="auto">
          <a:xfrm flipH="1" flipV="1">
            <a:off x="3581400" y="3429000"/>
            <a:ext cx="533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flipH="1" flipV="1">
            <a:off x="5105400" y="3429000"/>
            <a:ext cx="152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flipV="1">
            <a:off x="5257800" y="3429000"/>
            <a:ext cx="1905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V="1">
            <a:off x="2895600" y="39624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 flipH="1" flipV="1">
            <a:off x="3810000" y="38862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H="1" flipV="1">
            <a:off x="5181600" y="39624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V="1">
            <a:off x="5791200" y="38862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26" name="Freeform 26"/>
          <p:cNvSpPr>
            <a:spLocks/>
          </p:cNvSpPr>
          <p:nvPr/>
        </p:nvSpPr>
        <p:spPr bwMode="auto">
          <a:xfrm>
            <a:off x="1244600" y="1054100"/>
            <a:ext cx="5588000" cy="4749800"/>
          </a:xfrm>
          <a:custGeom>
            <a:avLst/>
            <a:gdLst>
              <a:gd name="T0" fmla="*/ 224 w 3520"/>
              <a:gd name="T1" fmla="*/ 2600 h 2992"/>
              <a:gd name="T2" fmla="*/ 80 w 3520"/>
              <a:gd name="T3" fmla="*/ 2264 h 2992"/>
              <a:gd name="T4" fmla="*/ 416 w 3520"/>
              <a:gd name="T5" fmla="*/ 1832 h 2992"/>
              <a:gd name="T6" fmla="*/ 272 w 3520"/>
              <a:gd name="T7" fmla="*/ 1400 h 2992"/>
              <a:gd name="T8" fmla="*/ 32 w 3520"/>
              <a:gd name="T9" fmla="*/ 776 h 2992"/>
              <a:gd name="T10" fmla="*/ 464 w 3520"/>
              <a:gd name="T11" fmla="*/ 392 h 2992"/>
              <a:gd name="T12" fmla="*/ 1712 w 3520"/>
              <a:gd name="T13" fmla="*/ 392 h 2992"/>
              <a:gd name="T14" fmla="*/ 2816 w 3520"/>
              <a:gd name="T15" fmla="*/ 248 h 2992"/>
              <a:gd name="T16" fmla="*/ 3392 w 3520"/>
              <a:gd name="T17" fmla="*/ 1880 h 2992"/>
              <a:gd name="T18" fmla="*/ 2048 w 3520"/>
              <a:gd name="T19" fmla="*/ 2840 h 2992"/>
              <a:gd name="T20" fmla="*/ 416 w 3520"/>
              <a:gd name="T21" fmla="*/ 2792 h 299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520"/>
              <a:gd name="T34" fmla="*/ 0 h 2992"/>
              <a:gd name="T35" fmla="*/ 3520 w 3520"/>
              <a:gd name="T36" fmla="*/ 2992 h 299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520" h="2992">
                <a:moveTo>
                  <a:pt x="224" y="2600"/>
                </a:moveTo>
                <a:cubicBezTo>
                  <a:pt x="136" y="2496"/>
                  <a:pt x="48" y="2392"/>
                  <a:pt x="80" y="2264"/>
                </a:cubicBezTo>
                <a:cubicBezTo>
                  <a:pt x="112" y="2136"/>
                  <a:pt x="384" y="1976"/>
                  <a:pt x="416" y="1832"/>
                </a:cubicBezTo>
                <a:cubicBezTo>
                  <a:pt x="448" y="1688"/>
                  <a:pt x="336" y="1576"/>
                  <a:pt x="272" y="1400"/>
                </a:cubicBezTo>
                <a:cubicBezTo>
                  <a:pt x="208" y="1224"/>
                  <a:pt x="0" y="944"/>
                  <a:pt x="32" y="776"/>
                </a:cubicBezTo>
                <a:cubicBezTo>
                  <a:pt x="64" y="608"/>
                  <a:pt x="184" y="456"/>
                  <a:pt x="464" y="392"/>
                </a:cubicBezTo>
                <a:cubicBezTo>
                  <a:pt x="744" y="328"/>
                  <a:pt x="1320" y="416"/>
                  <a:pt x="1712" y="392"/>
                </a:cubicBezTo>
                <a:cubicBezTo>
                  <a:pt x="2104" y="368"/>
                  <a:pt x="2536" y="0"/>
                  <a:pt x="2816" y="248"/>
                </a:cubicBezTo>
                <a:cubicBezTo>
                  <a:pt x="3096" y="496"/>
                  <a:pt x="3520" y="1448"/>
                  <a:pt x="3392" y="1880"/>
                </a:cubicBezTo>
                <a:cubicBezTo>
                  <a:pt x="3264" y="2312"/>
                  <a:pt x="2544" y="2688"/>
                  <a:pt x="2048" y="2840"/>
                </a:cubicBezTo>
                <a:cubicBezTo>
                  <a:pt x="1552" y="2992"/>
                  <a:pt x="688" y="2800"/>
                  <a:pt x="416" y="2792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7" name="Line 27"/>
          <p:cNvSpPr>
            <a:spLocks noChangeShapeType="1"/>
          </p:cNvSpPr>
          <p:nvPr/>
        </p:nvSpPr>
        <p:spPr bwMode="auto">
          <a:xfrm>
            <a:off x="1600200" y="51816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746125" y="3108325"/>
            <a:ext cx="319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X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2193925" y="17367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5630" name="Text Box 30"/>
          <p:cNvSpPr txBox="1">
            <a:spLocks noChangeArrowheads="1"/>
          </p:cNvSpPr>
          <p:nvPr/>
        </p:nvSpPr>
        <p:spPr bwMode="auto">
          <a:xfrm>
            <a:off x="3489325" y="28797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5631" name="Text Box 31"/>
          <p:cNvSpPr txBox="1">
            <a:spLocks noChangeArrowheads="1"/>
          </p:cNvSpPr>
          <p:nvPr/>
        </p:nvSpPr>
        <p:spPr bwMode="auto">
          <a:xfrm>
            <a:off x="4937125" y="29559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5632" name="Text Box 32"/>
          <p:cNvSpPr txBox="1">
            <a:spLocks noChangeArrowheads="1"/>
          </p:cNvSpPr>
          <p:nvPr/>
        </p:nvSpPr>
        <p:spPr bwMode="auto">
          <a:xfrm>
            <a:off x="7070725" y="34893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5633" name="Text Box 33"/>
          <p:cNvSpPr txBox="1">
            <a:spLocks noChangeArrowheads="1"/>
          </p:cNvSpPr>
          <p:nvPr/>
        </p:nvSpPr>
        <p:spPr bwMode="auto">
          <a:xfrm>
            <a:off x="2498725" y="44799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5634" name="Text Box 34"/>
          <p:cNvSpPr txBox="1">
            <a:spLocks noChangeArrowheads="1"/>
          </p:cNvSpPr>
          <p:nvPr/>
        </p:nvSpPr>
        <p:spPr bwMode="auto">
          <a:xfrm>
            <a:off x="39465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c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5635" name="Text Box 35"/>
          <p:cNvSpPr txBox="1">
            <a:spLocks noChangeArrowheads="1"/>
          </p:cNvSpPr>
          <p:nvPr/>
        </p:nvSpPr>
        <p:spPr bwMode="auto">
          <a:xfrm>
            <a:off x="50133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5636" name="Text Box 36"/>
          <p:cNvSpPr txBox="1">
            <a:spLocks noChangeArrowheads="1"/>
          </p:cNvSpPr>
          <p:nvPr/>
        </p:nvSpPr>
        <p:spPr bwMode="auto">
          <a:xfrm>
            <a:off x="609600" y="381000"/>
            <a:ext cx="750397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 dirty="0" err="1"/>
              <a:t>Kasus</a:t>
            </a:r>
            <a:r>
              <a:rPr lang="en-US" sz="2000" b="1" dirty="0"/>
              <a:t> </a:t>
            </a:r>
            <a:r>
              <a:rPr lang="en-US" sz="2000" b="1" dirty="0" err="1"/>
              <a:t>harga</a:t>
            </a:r>
            <a:r>
              <a:rPr lang="en-US" sz="2000" b="1" dirty="0"/>
              <a:t> </a:t>
            </a:r>
            <a:r>
              <a:rPr lang="en-US" sz="2000" b="1" dirty="0" err="1"/>
              <a:t>jual</a:t>
            </a:r>
            <a:r>
              <a:rPr lang="en-US" sz="2000" b="1" dirty="0"/>
              <a:t> </a:t>
            </a:r>
            <a:r>
              <a:rPr lang="en-US" sz="2000" b="1" dirty="0" err="1"/>
              <a:t>tetap</a:t>
            </a:r>
            <a:r>
              <a:rPr lang="en-US" sz="2000" b="1" dirty="0"/>
              <a:t> </a:t>
            </a:r>
            <a:r>
              <a:rPr lang="en-US" sz="2000" b="1" dirty="0" err="1"/>
              <a:t>tidak</a:t>
            </a:r>
            <a:r>
              <a:rPr lang="en-US" sz="2000" b="1" dirty="0"/>
              <a:t> </a:t>
            </a:r>
            <a:r>
              <a:rPr lang="en-US" sz="2000" b="1" dirty="0" err="1"/>
              <a:t>dipengaruhi</a:t>
            </a:r>
            <a:r>
              <a:rPr lang="en-US" sz="2000" b="1" dirty="0"/>
              <a:t> </a:t>
            </a:r>
            <a:r>
              <a:rPr lang="en-US" sz="2000" b="1" dirty="0" err="1"/>
              <a:t>jumlah</a:t>
            </a:r>
            <a:r>
              <a:rPr lang="en-US" sz="2000" b="1" dirty="0"/>
              <a:t> yang </a:t>
            </a:r>
            <a:endParaRPr lang="en-US" sz="2000" b="1" dirty="0" smtClean="0"/>
          </a:p>
          <a:p>
            <a:pPr eaLnBrk="1" hangingPunct="1"/>
            <a:r>
              <a:rPr lang="en-US" sz="2000" b="1" dirty="0" err="1" smtClean="0"/>
              <a:t>diproduksi</a:t>
            </a:r>
            <a:endParaRPr lang="en-US" sz="20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Line 2"/>
          <p:cNvSpPr>
            <a:spLocks noChangeShapeType="1"/>
          </p:cNvSpPr>
          <p:nvPr/>
        </p:nvSpPr>
        <p:spPr bwMode="auto">
          <a:xfrm flipV="1">
            <a:off x="1143000" y="2286000"/>
            <a:ext cx="1295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2438400" y="2286000"/>
            <a:ext cx="1143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3581400" y="34290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5181600" y="3429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 flipV="1">
            <a:off x="5105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 flipV="1">
            <a:off x="1143000" y="3276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 flipV="1">
            <a:off x="2438400" y="2209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AutoShape 9"/>
          <p:cNvSpPr>
            <a:spLocks noChangeArrowheads="1"/>
          </p:cNvSpPr>
          <p:nvPr/>
        </p:nvSpPr>
        <p:spPr bwMode="auto">
          <a:xfrm flipV="1">
            <a:off x="3581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 flipV="1">
            <a:off x="71628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 flipV="1">
            <a:off x="2667000" y="42672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 flipV="1">
            <a:off x="40386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 flipV="1">
            <a:off x="52578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8" name="Line 14"/>
          <p:cNvSpPr>
            <a:spLocks noChangeShapeType="1"/>
          </p:cNvSpPr>
          <p:nvPr/>
        </p:nvSpPr>
        <p:spPr bwMode="auto">
          <a:xfrm flipV="1">
            <a:off x="1447800" y="2895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9" name="Line 15"/>
          <p:cNvSpPr>
            <a:spLocks noChangeShapeType="1"/>
          </p:cNvSpPr>
          <p:nvPr/>
        </p:nvSpPr>
        <p:spPr bwMode="auto">
          <a:xfrm>
            <a:off x="2743200" y="25908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>
            <a:off x="4191000" y="3429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 flipH="1">
            <a:off x="6096000" y="3429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 flipV="1">
            <a:off x="2667000" y="3429000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 flipH="1" flipV="1">
            <a:off x="3581400" y="3429000"/>
            <a:ext cx="533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 flipH="1" flipV="1">
            <a:off x="5105400" y="3429000"/>
            <a:ext cx="152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 flipV="1">
            <a:off x="5257800" y="3429000"/>
            <a:ext cx="1905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46" name="Line 22"/>
          <p:cNvSpPr>
            <a:spLocks noChangeShapeType="1"/>
          </p:cNvSpPr>
          <p:nvPr/>
        </p:nvSpPr>
        <p:spPr bwMode="auto">
          <a:xfrm flipV="1">
            <a:off x="2895600" y="39624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47" name="Line 23"/>
          <p:cNvSpPr>
            <a:spLocks noChangeShapeType="1"/>
          </p:cNvSpPr>
          <p:nvPr/>
        </p:nvSpPr>
        <p:spPr bwMode="auto">
          <a:xfrm flipH="1" flipV="1">
            <a:off x="3810000" y="38862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48" name="Line 24"/>
          <p:cNvSpPr>
            <a:spLocks noChangeShapeType="1"/>
          </p:cNvSpPr>
          <p:nvPr/>
        </p:nvSpPr>
        <p:spPr bwMode="auto">
          <a:xfrm flipH="1" flipV="1">
            <a:off x="5181600" y="39624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49" name="Line 25"/>
          <p:cNvSpPr>
            <a:spLocks noChangeShapeType="1"/>
          </p:cNvSpPr>
          <p:nvPr/>
        </p:nvSpPr>
        <p:spPr bwMode="auto">
          <a:xfrm flipV="1">
            <a:off x="5791200" y="38862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50" name="Freeform 26"/>
          <p:cNvSpPr>
            <a:spLocks/>
          </p:cNvSpPr>
          <p:nvPr/>
        </p:nvSpPr>
        <p:spPr bwMode="auto">
          <a:xfrm>
            <a:off x="1244600" y="1054100"/>
            <a:ext cx="5588000" cy="4749800"/>
          </a:xfrm>
          <a:custGeom>
            <a:avLst/>
            <a:gdLst>
              <a:gd name="T0" fmla="*/ 224 w 3520"/>
              <a:gd name="T1" fmla="*/ 2600 h 2992"/>
              <a:gd name="T2" fmla="*/ 80 w 3520"/>
              <a:gd name="T3" fmla="*/ 2264 h 2992"/>
              <a:gd name="T4" fmla="*/ 416 w 3520"/>
              <a:gd name="T5" fmla="*/ 1832 h 2992"/>
              <a:gd name="T6" fmla="*/ 272 w 3520"/>
              <a:gd name="T7" fmla="*/ 1400 h 2992"/>
              <a:gd name="T8" fmla="*/ 32 w 3520"/>
              <a:gd name="T9" fmla="*/ 776 h 2992"/>
              <a:gd name="T10" fmla="*/ 464 w 3520"/>
              <a:gd name="T11" fmla="*/ 392 h 2992"/>
              <a:gd name="T12" fmla="*/ 1712 w 3520"/>
              <a:gd name="T13" fmla="*/ 392 h 2992"/>
              <a:gd name="T14" fmla="*/ 2816 w 3520"/>
              <a:gd name="T15" fmla="*/ 248 h 2992"/>
              <a:gd name="T16" fmla="*/ 3392 w 3520"/>
              <a:gd name="T17" fmla="*/ 1880 h 2992"/>
              <a:gd name="T18" fmla="*/ 2048 w 3520"/>
              <a:gd name="T19" fmla="*/ 2840 h 2992"/>
              <a:gd name="T20" fmla="*/ 416 w 3520"/>
              <a:gd name="T21" fmla="*/ 2792 h 299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520"/>
              <a:gd name="T34" fmla="*/ 0 h 2992"/>
              <a:gd name="T35" fmla="*/ 3520 w 3520"/>
              <a:gd name="T36" fmla="*/ 2992 h 299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520" h="2992">
                <a:moveTo>
                  <a:pt x="224" y="2600"/>
                </a:moveTo>
                <a:cubicBezTo>
                  <a:pt x="136" y="2496"/>
                  <a:pt x="48" y="2392"/>
                  <a:pt x="80" y="2264"/>
                </a:cubicBezTo>
                <a:cubicBezTo>
                  <a:pt x="112" y="2136"/>
                  <a:pt x="384" y="1976"/>
                  <a:pt x="416" y="1832"/>
                </a:cubicBezTo>
                <a:cubicBezTo>
                  <a:pt x="448" y="1688"/>
                  <a:pt x="336" y="1576"/>
                  <a:pt x="272" y="1400"/>
                </a:cubicBezTo>
                <a:cubicBezTo>
                  <a:pt x="208" y="1224"/>
                  <a:pt x="0" y="944"/>
                  <a:pt x="32" y="776"/>
                </a:cubicBezTo>
                <a:cubicBezTo>
                  <a:pt x="64" y="608"/>
                  <a:pt x="184" y="456"/>
                  <a:pt x="464" y="392"/>
                </a:cubicBezTo>
                <a:cubicBezTo>
                  <a:pt x="744" y="328"/>
                  <a:pt x="1320" y="416"/>
                  <a:pt x="1712" y="392"/>
                </a:cubicBezTo>
                <a:cubicBezTo>
                  <a:pt x="2104" y="368"/>
                  <a:pt x="2536" y="0"/>
                  <a:pt x="2816" y="248"/>
                </a:cubicBezTo>
                <a:cubicBezTo>
                  <a:pt x="3096" y="496"/>
                  <a:pt x="3520" y="1448"/>
                  <a:pt x="3392" y="1880"/>
                </a:cubicBezTo>
                <a:cubicBezTo>
                  <a:pt x="3264" y="2312"/>
                  <a:pt x="2544" y="2688"/>
                  <a:pt x="2048" y="2840"/>
                </a:cubicBezTo>
                <a:cubicBezTo>
                  <a:pt x="1552" y="2992"/>
                  <a:pt x="688" y="2800"/>
                  <a:pt x="416" y="2792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51" name="Line 27"/>
          <p:cNvSpPr>
            <a:spLocks noChangeShapeType="1"/>
          </p:cNvSpPr>
          <p:nvPr/>
        </p:nvSpPr>
        <p:spPr bwMode="auto">
          <a:xfrm>
            <a:off x="1600200" y="51816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746125" y="3108325"/>
            <a:ext cx="319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X</a:t>
            </a:r>
          </a:p>
        </p:txBody>
      </p:sp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2193925" y="17367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6654" name="Text Box 30"/>
          <p:cNvSpPr txBox="1">
            <a:spLocks noChangeArrowheads="1"/>
          </p:cNvSpPr>
          <p:nvPr/>
        </p:nvSpPr>
        <p:spPr bwMode="auto">
          <a:xfrm>
            <a:off x="3489325" y="28797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4937125" y="29559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6656" name="Text Box 32"/>
          <p:cNvSpPr txBox="1">
            <a:spLocks noChangeArrowheads="1"/>
          </p:cNvSpPr>
          <p:nvPr/>
        </p:nvSpPr>
        <p:spPr bwMode="auto">
          <a:xfrm>
            <a:off x="7070725" y="34893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6657" name="Text Box 33"/>
          <p:cNvSpPr txBox="1">
            <a:spLocks noChangeArrowheads="1"/>
          </p:cNvSpPr>
          <p:nvPr/>
        </p:nvSpPr>
        <p:spPr bwMode="auto">
          <a:xfrm>
            <a:off x="2498725" y="44799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6658" name="Text Box 34"/>
          <p:cNvSpPr txBox="1">
            <a:spLocks noChangeArrowheads="1"/>
          </p:cNvSpPr>
          <p:nvPr/>
        </p:nvSpPr>
        <p:spPr bwMode="auto">
          <a:xfrm>
            <a:off x="39465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c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6659" name="Text Box 35"/>
          <p:cNvSpPr txBox="1">
            <a:spLocks noChangeArrowheads="1"/>
          </p:cNvSpPr>
          <p:nvPr/>
        </p:nvSpPr>
        <p:spPr bwMode="auto">
          <a:xfrm>
            <a:off x="50133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26660" name="Text Box 36"/>
          <p:cNvSpPr txBox="1">
            <a:spLocks noChangeArrowheads="1"/>
          </p:cNvSpPr>
          <p:nvPr/>
        </p:nvSpPr>
        <p:spPr bwMode="auto">
          <a:xfrm>
            <a:off x="762000" y="381000"/>
            <a:ext cx="7502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 dirty="0" err="1"/>
              <a:t>Kasus</a:t>
            </a:r>
            <a:r>
              <a:rPr lang="en-US" sz="2000" b="1" dirty="0"/>
              <a:t> </a:t>
            </a:r>
            <a:r>
              <a:rPr lang="en-US" sz="2000" b="1" dirty="0" err="1"/>
              <a:t>harga</a:t>
            </a:r>
            <a:r>
              <a:rPr lang="en-US" sz="2000" b="1" dirty="0"/>
              <a:t> </a:t>
            </a:r>
            <a:r>
              <a:rPr lang="en-US" sz="2000" b="1" dirty="0" err="1"/>
              <a:t>jual</a:t>
            </a:r>
            <a:r>
              <a:rPr lang="en-US" sz="2000" b="1" dirty="0"/>
              <a:t> </a:t>
            </a:r>
            <a:r>
              <a:rPr lang="en-US" sz="2000" b="1" dirty="0" err="1"/>
              <a:t>dipengaruhi</a:t>
            </a:r>
            <a:r>
              <a:rPr lang="en-US" sz="2000" b="1" dirty="0"/>
              <a:t> </a:t>
            </a:r>
            <a:r>
              <a:rPr lang="en-US" sz="2000" b="1" dirty="0" err="1"/>
              <a:t>jumlah</a:t>
            </a:r>
            <a:r>
              <a:rPr lang="en-US" sz="2000" b="1" dirty="0"/>
              <a:t> yang </a:t>
            </a:r>
            <a:r>
              <a:rPr lang="en-US" sz="2000" b="1" dirty="0" err="1"/>
              <a:t>diproduksi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eaLnBrk="1" hangingPunct="1"/>
            <a:r>
              <a:rPr lang="en-US" sz="2000" b="1" dirty="0" smtClean="0"/>
              <a:t>Dan </a:t>
            </a:r>
            <a:r>
              <a:rPr lang="en-US" sz="2000" b="1" dirty="0" err="1" smtClean="0"/>
              <a:t>harga</a:t>
            </a:r>
            <a:r>
              <a:rPr lang="en-US" sz="2000" b="1" dirty="0" smtClean="0"/>
              <a:t> </a:t>
            </a:r>
            <a:r>
              <a:rPr lang="en-US" sz="2000" b="1" dirty="0" err="1"/>
              <a:t>jual</a:t>
            </a:r>
            <a:r>
              <a:rPr lang="en-US" sz="2000" b="1" dirty="0"/>
              <a:t> </a:t>
            </a:r>
            <a:r>
              <a:rPr lang="en-US" sz="2000" b="1" dirty="0" err="1"/>
              <a:t>dianggap</a:t>
            </a:r>
            <a:r>
              <a:rPr lang="en-US" sz="2000" b="1" dirty="0"/>
              <a:t> </a:t>
            </a:r>
            <a:r>
              <a:rPr lang="en-US" sz="2000" b="1" dirty="0" err="1"/>
              <a:t>variabel</a:t>
            </a:r>
            <a:endParaRPr lang="en-US" sz="2000" b="1" dirty="0"/>
          </a:p>
        </p:txBody>
      </p:sp>
      <p:sp>
        <p:nvSpPr>
          <p:cNvPr id="26661" name="Line 37"/>
          <p:cNvSpPr>
            <a:spLocks noChangeShapeType="1"/>
          </p:cNvSpPr>
          <p:nvPr/>
        </p:nvSpPr>
        <p:spPr bwMode="auto">
          <a:xfrm flipH="1" flipV="1">
            <a:off x="3581400" y="3429000"/>
            <a:ext cx="1676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62" name="Line 38"/>
          <p:cNvSpPr>
            <a:spLocks noChangeShapeType="1"/>
          </p:cNvSpPr>
          <p:nvPr/>
        </p:nvSpPr>
        <p:spPr bwMode="auto">
          <a:xfrm flipH="1" flipV="1">
            <a:off x="4572000" y="40386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/>
          <a:lstStyle/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/>
              <a:t>Jika ditetapkan jumlah produksi tidak lebih dari demand, maka pembatas (constraint) sistem: 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/>
              <a:t>       Z</a:t>
            </a:r>
            <a:r>
              <a:rPr lang="en-US" sz="2400" baseline="-25000" smtClean="0"/>
              <a:t>i</a:t>
            </a:r>
            <a:r>
              <a:rPr lang="en-US" sz="2400" smtClean="0"/>
              <a:t> </a:t>
            </a:r>
            <a:r>
              <a:rPr lang="en-US" sz="2400" smtClean="0">
                <a:cs typeface="Arial" charset="0"/>
              </a:rPr>
              <a:t>≤ D</a:t>
            </a:r>
            <a:r>
              <a:rPr lang="en-US" sz="2400" baseline="-25000" smtClean="0">
                <a:cs typeface="Arial" charset="0"/>
              </a:rPr>
              <a:t>i</a:t>
            </a:r>
            <a:r>
              <a:rPr lang="en-US" sz="2400" smtClean="0">
                <a:cs typeface="Arial" charset="0"/>
              </a:rPr>
              <a:t> (i=1,2,3,4), dan pembatas lain: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cs typeface="Arial" charset="0"/>
              </a:rPr>
              <a:t>       Y</a:t>
            </a:r>
            <a:r>
              <a:rPr lang="en-US" sz="2400" baseline="-25000" smtClean="0">
                <a:cs typeface="Arial" charset="0"/>
              </a:rPr>
              <a:t>1</a:t>
            </a:r>
            <a:r>
              <a:rPr lang="en-US" sz="2400" smtClean="0">
                <a:cs typeface="Arial" charset="0"/>
              </a:rPr>
              <a:t> + Y</a:t>
            </a:r>
            <a:r>
              <a:rPr lang="en-US" sz="2400" baseline="-25000" smtClean="0">
                <a:cs typeface="Arial" charset="0"/>
              </a:rPr>
              <a:t>2</a:t>
            </a:r>
            <a:r>
              <a:rPr lang="en-US" sz="2400" smtClean="0">
                <a:cs typeface="Arial" charset="0"/>
              </a:rPr>
              <a:t> + Y</a:t>
            </a:r>
            <a:r>
              <a:rPr lang="en-US" sz="2400" baseline="-25000" smtClean="0">
                <a:cs typeface="Arial" charset="0"/>
              </a:rPr>
              <a:t>3</a:t>
            </a:r>
            <a:r>
              <a:rPr lang="en-US" sz="2400" smtClean="0">
                <a:cs typeface="Arial" charset="0"/>
              </a:rPr>
              <a:t> + Y</a:t>
            </a:r>
            <a:r>
              <a:rPr lang="en-US" sz="2400" baseline="-25000" smtClean="0">
                <a:cs typeface="Arial" charset="0"/>
              </a:rPr>
              <a:t>4</a:t>
            </a:r>
            <a:r>
              <a:rPr lang="en-US" sz="2400" smtClean="0">
                <a:cs typeface="Arial" charset="0"/>
              </a:rPr>
              <a:t> &lt; X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cs typeface="Arial" charset="0"/>
              </a:rPr>
              <a:t>Jika semua yang diproduksi terjual dan informasi tentang demand relatif pasti, maka sistem yang dimodelkan adalah </a:t>
            </a:r>
            <a:r>
              <a:rPr lang="en-US" sz="2400" b="1" i="1" smtClean="0">
                <a:cs typeface="Arial" charset="0"/>
              </a:rPr>
              <a:t>Open Deterministic Static System</a:t>
            </a:r>
            <a:r>
              <a:rPr lang="en-US" sz="2400" smtClean="0"/>
              <a:t> 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b="1" smtClean="0"/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/>
              <a:t>Jika jumlah produksi pada minggu ke-i tidak semua terjual dan diperhitungkan untuk produksi dan penjualan minggu ke-(i+1), maka sistem menjadi lebih kompleks</a:t>
            </a:r>
            <a:r>
              <a:rPr lang="en-US" sz="2400" smtClean="0"/>
              <a:t>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4000" smtClean="0"/>
              <a:t>Karakterisasi Sistem 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b="1" dirty="0" err="1" smtClean="0"/>
              <a:t>Deskripsi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Sistem</a:t>
            </a:r>
            <a:r>
              <a:rPr lang="en-US" sz="2800" b="1" dirty="0" smtClean="0"/>
              <a:t>:</a:t>
            </a:r>
          </a:p>
          <a:p>
            <a:pPr marL="609600" indent="-609600" algn="just" eaLnBrk="1" hangingPunct="1">
              <a:buFont typeface="Wingdings" pitchFamily="2" charset="2"/>
              <a:buAutoNum type="arabicPeriod"/>
            </a:pPr>
            <a:r>
              <a:rPr lang="en-US" sz="3200" dirty="0" err="1" smtClean="0"/>
              <a:t>Deskripsi</a:t>
            </a:r>
            <a:r>
              <a:rPr lang="en-US" sz="3200" dirty="0" smtClean="0"/>
              <a:t> total </a:t>
            </a:r>
            <a:r>
              <a:rPr lang="en-US" sz="3200" dirty="0" err="1" smtClean="0"/>
              <a:t>dari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r>
              <a:rPr lang="en-US" sz="3200" dirty="0" smtClean="0"/>
              <a:t>/</a:t>
            </a:r>
            <a:r>
              <a:rPr lang="en-US" sz="3200" dirty="0" err="1" smtClean="0"/>
              <a:t>dunia</a:t>
            </a:r>
            <a:r>
              <a:rPr lang="en-US" sz="3200" dirty="0" smtClean="0"/>
              <a:t> </a:t>
            </a:r>
            <a:r>
              <a:rPr lang="en-US" sz="3200" dirty="0" err="1" smtClean="0"/>
              <a:t>nyata</a:t>
            </a:r>
            <a:r>
              <a:rPr lang="en-US" sz="3200" dirty="0" smtClean="0"/>
              <a:t> – </a:t>
            </a:r>
            <a:r>
              <a:rPr lang="en-US" sz="3200" dirty="0" err="1" smtClean="0"/>
              <a:t>sangat</a:t>
            </a:r>
            <a:r>
              <a:rPr lang="en-US" sz="3200" dirty="0" smtClean="0"/>
              <a:t> </a:t>
            </a:r>
            <a:r>
              <a:rPr lang="en-US" sz="3200" dirty="0" err="1" smtClean="0"/>
              <a:t>kompleks</a:t>
            </a:r>
            <a:r>
              <a:rPr lang="en-US" sz="3200" dirty="0" smtClean="0"/>
              <a:t>. </a:t>
            </a:r>
            <a:r>
              <a:rPr lang="en-US" sz="3200" dirty="0" err="1" smtClean="0"/>
              <a:t>Karena</a:t>
            </a:r>
            <a:r>
              <a:rPr lang="en-US" sz="3200" dirty="0" smtClean="0"/>
              <a:t> </a:t>
            </a:r>
            <a:r>
              <a:rPr lang="en-US" sz="3200" dirty="0" err="1" smtClean="0"/>
              <a:t>sangat</a:t>
            </a:r>
            <a:r>
              <a:rPr lang="en-US" sz="3200" dirty="0" smtClean="0"/>
              <a:t> </a:t>
            </a:r>
            <a:r>
              <a:rPr lang="en-US" sz="3200" dirty="0" err="1" smtClean="0"/>
              <a:t>kompleks</a:t>
            </a:r>
            <a:r>
              <a:rPr lang="en-US" sz="3200" dirty="0" smtClean="0"/>
              <a:t> </a:t>
            </a:r>
            <a:r>
              <a:rPr lang="en-US" sz="3200" dirty="0" err="1" smtClean="0"/>
              <a:t>maka</a:t>
            </a:r>
            <a:r>
              <a:rPr lang="en-US" sz="3200" dirty="0" smtClean="0"/>
              <a:t> </a:t>
            </a:r>
            <a:r>
              <a:rPr lang="en-US" sz="3200" dirty="0" err="1" smtClean="0"/>
              <a:t>sulit</a:t>
            </a:r>
            <a:r>
              <a:rPr lang="en-US" sz="3200" dirty="0" smtClean="0"/>
              <a:t> </a:t>
            </a:r>
            <a:r>
              <a:rPr lang="en-US" sz="3200" dirty="0" err="1" smtClean="0"/>
              <a:t>dikelola</a:t>
            </a:r>
            <a:r>
              <a:rPr lang="en-US" sz="3200" dirty="0" smtClean="0"/>
              <a:t> (</a:t>
            </a:r>
            <a:r>
              <a:rPr lang="en-US" sz="3200" b="1" i="1" dirty="0" err="1" smtClean="0"/>
              <a:t>unmanagable</a:t>
            </a:r>
            <a:r>
              <a:rPr lang="en-US" sz="3200" dirty="0" smtClean="0"/>
              <a:t>)</a:t>
            </a:r>
          </a:p>
          <a:p>
            <a:pPr marL="609600" indent="-609600" algn="just" eaLnBrk="1" hangingPunct="1">
              <a:buFont typeface="Wingdings" pitchFamily="2" charset="2"/>
              <a:buAutoNum type="arabicPeriod"/>
            </a:pPr>
            <a:r>
              <a:rPr lang="en-US" sz="3200" dirty="0" err="1" smtClean="0"/>
              <a:t>Tidak</a:t>
            </a:r>
            <a:r>
              <a:rPr lang="en-US" sz="3200" dirty="0" smtClean="0"/>
              <a:t> </a:t>
            </a:r>
            <a:r>
              <a:rPr lang="en-US" sz="3200" dirty="0" err="1" smtClean="0"/>
              <a:t>semua</a:t>
            </a:r>
            <a:r>
              <a:rPr lang="en-US" sz="3200" dirty="0" smtClean="0"/>
              <a:t> </a:t>
            </a:r>
            <a:r>
              <a:rPr lang="en-US" sz="3200" b="1" dirty="0" err="1" smtClean="0"/>
              <a:t>aspek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</a:t>
            </a:r>
            <a:r>
              <a:rPr lang="en-US" sz="3200" dirty="0" err="1" smtClean="0"/>
              <a:t>elemen</a:t>
            </a:r>
            <a:r>
              <a:rPr lang="en-US" sz="3200" dirty="0" smtClean="0"/>
              <a:t> </a:t>
            </a:r>
            <a:r>
              <a:rPr lang="en-US" sz="3200" dirty="0" err="1" smtClean="0"/>
              <a:t>dari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r>
              <a:rPr lang="en-US" sz="3200" dirty="0" smtClean="0"/>
              <a:t>, </a:t>
            </a:r>
            <a:r>
              <a:rPr lang="en-US" sz="3200" b="1" dirty="0" err="1" smtClean="0"/>
              <a:t>relevan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permasalahan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</a:t>
            </a:r>
            <a:r>
              <a:rPr lang="en-US" sz="3200" dirty="0" err="1" smtClean="0"/>
              <a:t>solusi</a:t>
            </a:r>
            <a:r>
              <a:rPr lang="en-US" sz="3200" dirty="0" smtClean="0"/>
              <a:t> yang </a:t>
            </a:r>
            <a:r>
              <a:rPr lang="en-US" sz="3200" dirty="0" err="1" smtClean="0"/>
              <a:t>diinginkan</a:t>
            </a:r>
            <a:endParaRPr lang="en-US" sz="32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4000" dirty="0" err="1" smtClean="0"/>
              <a:t>Karakterisasi</a:t>
            </a:r>
            <a:r>
              <a:rPr lang="en-US" sz="4000" dirty="0" smtClean="0"/>
              <a:t> </a:t>
            </a:r>
            <a:r>
              <a:rPr lang="en-US" sz="4000" dirty="0" err="1" smtClean="0"/>
              <a:t>Sistem</a:t>
            </a:r>
            <a:r>
              <a:rPr lang="en-US" sz="4000" dirty="0" smtClean="0"/>
              <a:t> 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AutoNum type="arabicPeriod" startAt="3"/>
            </a:pPr>
            <a:r>
              <a:rPr lang="en-US" sz="3200" dirty="0" err="1" smtClean="0"/>
              <a:t>Deskripsi</a:t>
            </a:r>
            <a:r>
              <a:rPr lang="en-US" sz="3200" dirty="0" smtClean="0"/>
              <a:t> </a:t>
            </a:r>
            <a:r>
              <a:rPr lang="en-US" sz="3200" b="1" dirty="0" err="1" smtClean="0"/>
              <a:t>parsial</a:t>
            </a:r>
            <a:r>
              <a:rPr lang="en-US" sz="3200" dirty="0" smtClean="0"/>
              <a:t> </a:t>
            </a:r>
            <a:r>
              <a:rPr lang="en-US" sz="3200" dirty="0" err="1" smtClean="0"/>
              <a:t>sudah</a:t>
            </a:r>
            <a:r>
              <a:rPr lang="en-US" sz="3200" dirty="0" smtClean="0"/>
              <a:t> </a:t>
            </a:r>
            <a:r>
              <a:rPr lang="en-US" sz="3200" dirty="0" err="1" smtClean="0"/>
              <a:t>cukup</a:t>
            </a:r>
            <a:r>
              <a:rPr lang="en-US" sz="3200" dirty="0" smtClean="0"/>
              <a:t> </a:t>
            </a:r>
            <a:r>
              <a:rPr lang="en-US" sz="3200" dirty="0" err="1" smtClean="0"/>
              <a:t>memadai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menjawab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</a:t>
            </a:r>
            <a:r>
              <a:rPr lang="en-US" sz="3200" dirty="0" err="1" smtClean="0"/>
              <a:t>menghasilkan</a:t>
            </a:r>
            <a:r>
              <a:rPr lang="en-US" sz="3200" dirty="0" smtClean="0"/>
              <a:t> </a:t>
            </a:r>
            <a:r>
              <a:rPr lang="en-US" sz="3200" dirty="0" err="1" smtClean="0"/>
              <a:t>solusi</a:t>
            </a:r>
            <a:r>
              <a:rPr lang="en-US" sz="3200" dirty="0" smtClean="0"/>
              <a:t> yang </a:t>
            </a:r>
            <a:r>
              <a:rPr lang="en-US" sz="3200" dirty="0" err="1" smtClean="0"/>
              <a:t>diinginkan</a:t>
            </a:r>
            <a:endParaRPr lang="en-US" sz="3200" dirty="0" smtClean="0"/>
          </a:p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r>
              <a:rPr lang="en-US" sz="3200" dirty="0" err="1" smtClean="0"/>
              <a:t>Deskripsi</a:t>
            </a:r>
            <a:r>
              <a:rPr lang="en-US" sz="3200" dirty="0" smtClean="0"/>
              <a:t> </a:t>
            </a:r>
            <a:r>
              <a:rPr lang="en-US" sz="3200" b="1" dirty="0" err="1" smtClean="0"/>
              <a:t>parsial</a:t>
            </a:r>
            <a:r>
              <a:rPr lang="en-US" sz="3200" dirty="0" smtClean="0"/>
              <a:t> </a:t>
            </a:r>
            <a:r>
              <a:rPr lang="en-US" sz="3200" dirty="0" err="1" smtClean="0"/>
              <a:t>tersebut</a:t>
            </a:r>
            <a:r>
              <a:rPr lang="en-US" sz="3200" dirty="0" smtClean="0"/>
              <a:t> </a:t>
            </a:r>
            <a:r>
              <a:rPr lang="en-US" sz="3200" dirty="0" err="1" smtClean="0"/>
              <a:t>dinamakan</a:t>
            </a:r>
            <a:r>
              <a:rPr lang="en-US" sz="3200" dirty="0" smtClean="0"/>
              <a:t> </a:t>
            </a:r>
            <a:r>
              <a:rPr lang="en-US" sz="3200" b="1" dirty="0" err="1" smtClean="0"/>
              <a:t>Karakterisasi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Sistem</a:t>
            </a:r>
            <a:endParaRPr lang="en-US" sz="3200" b="1" dirty="0" smtClean="0"/>
          </a:p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endParaRPr 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38200"/>
          </a:xfrm>
          <a:noFill/>
        </p:spPr>
        <p:txBody>
          <a:bodyPr/>
          <a:lstStyle/>
          <a:p>
            <a:pPr algn="ctr" eaLnBrk="1" hangingPunct="1"/>
            <a:r>
              <a:rPr lang="en-US" sz="4000" smtClean="0"/>
              <a:t>Review – karakterisasi sistem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/>
          <a:lstStyle/>
          <a:p>
            <a:pPr marL="609600" indent="-60960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err="1" smtClean="0"/>
              <a:t>Beberapa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hal</a:t>
            </a:r>
            <a:r>
              <a:rPr lang="en-US" sz="2800" b="1" dirty="0" smtClean="0"/>
              <a:t> yang </a:t>
            </a:r>
            <a:r>
              <a:rPr lang="en-US" sz="2800" b="1" dirty="0" err="1" smtClean="0"/>
              <a:t>perlu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diingat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kembali</a:t>
            </a:r>
            <a:r>
              <a:rPr lang="en-US" sz="2800" b="1" dirty="0" smtClean="0"/>
              <a:t>:</a:t>
            </a:r>
          </a:p>
          <a:p>
            <a:pPr marL="609600" indent="-609600" algn="just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2800" b="1" dirty="0" err="1" smtClean="0"/>
              <a:t>Sistem</a:t>
            </a:r>
            <a:r>
              <a:rPr lang="en-US" sz="2800" b="1" dirty="0" smtClean="0"/>
              <a:t>/</a:t>
            </a:r>
            <a:r>
              <a:rPr lang="en-US" sz="2800" b="1" dirty="0" err="1" smtClean="0"/>
              <a:t>Variabel</a:t>
            </a:r>
            <a:r>
              <a:rPr lang="en-US" sz="2800" b="1" dirty="0" smtClean="0"/>
              <a:t>/parameter</a:t>
            </a:r>
            <a:r>
              <a:rPr lang="en-US" sz="2800" dirty="0" smtClean="0"/>
              <a:t>. </a:t>
            </a:r>
            <a:r>
              <a:rPr lang="en-US" sz="2800" b="1" dirty="0" err="1" smtClean="0"/>
              <a:t>Variabel</a:t>
            </a:r>
            <a:r>
              <a:rPr lang="en-US" sz="2800" dirty="0" smtClean="0"/>
              <a:t>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atribut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dibutuhkan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menjelaskan</a:t>
            </a:r>
            <a:r>
              <a:rPr lang="en-US" sz="2800" dirty="0" smtClean="0"/>
              <a:t> </a:t>
            </a:r>
            <a:r>
              <a:rPr lang="en-US" sz="2800" dirty="0" err="1" smtClean="0"/>
              <a:t>interaksi</a:t>
            </a:r>
            <a:r>
              <a:rPr lang="en-US" sz="2800" dirty="0" smtClean="0"/>
              <a:t> </a:t>
            </a:r>
            <a:r>
              <a:rPr lang="en-US" sz="2800" dirty="0" err="1" smtClean="0"/>
              <a:t>antar</a:t>
            </a:r>
            <a:r>
              <a:rPr lang="en-US" sz="2800" dirty="0" smtClean="0"/>
              <a:t> </a:t>
            </a:r>
            <a:r>
              <a:rPr lang="en-US" sz="2800" dirty="0" err="1" smtClean="0"/>
              <a:t>elemen</a:t>
            </a:r>
            <a:r>
              <a:rPr lang="en-US" sz="2800" dirty="0" smtClean="0"/>
              <a:t>/ </a:t>
            </a:r>
            <a:r>
              <a:rPr lang="en-US" sz="2800" dirty="0" err="1" smtClean="0"/>
              <a:t>komponen</a:t>
            </a:r>
            <a:r>
              <a:rPr lang="en-US" sz="2800" dirty="0" smtClean="0"/>
              <a:t>. </a:t>
            </a:r>
            <a:r>
              <a:rPr lang="en-US" sz="2800" dirty="0" err="1" smtClean="0"/>
              <a:t>Variabel</a:t>
            </a:r>
            <a:r>
              <a:rPr lang="en-US" sz="2800" dirty="0" smtClean="0"/>
              <a:t>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atribut</a:t>
            </a:r>
            <a:r>
              <a:rPr lang="en-US" sz="2800" dirty="0" smtClean="0"/>
              <a:t> yang </a:t>
            </a:r>
            <a:r>
              <a:rPr lang="en-US" sz="2800" dirty="0" err="1" smtClean="0"/>
              <a:t>mempunyai</a:t>
            </a:r>
            <a:r>
              <a:rPr lang="en-US" sz="2800" dirty="0" smtClean="0"/>
              <a:t> </a:t>
            </a:r>
            <a:r>
              <a:rPr lang="en-US" sz="2800" b="1" dirty="0" smtClean="0"/>
              <a:t>interval </a:t>
            </a:r>
            <a:r>
              <a:rPr lang="en-US" sz="2800" b="1" dirty="0" err="1" smtClean="0"/>
              <a:t>nilai</a:t>
            </a:r>
            <a:r>
              <a:rPr lang="en-US" sz="2800" dirty="0" smtClean="0"/>
              <a:t>. </a:t>
            </a:r>
            <a:r>
              <a:rPr lang="en-US" sz="2800" dirty="0" err="1" smtClean="0"/>
              <a:t>Perubahan</a:t>
            </a:r>
            <a:r>
              <a:rPr lang="en-US" sz="2800" dirty="0" smtClean="0"/>
              <a:t> </a:t>
            </a:r>
            <a:r>
              <a:rPr lang="en-US" sz="2800" dirty="0" err="1" smtClean="0"/>
              <a:t>nilai</a:t>
            </a:r>
            <a:r>
              <a:rPr lang="en-US" sz="2800" dirty="0" smtClean="0"/>
              <a:t> </a:t>
            </a:r>
            <a:r>
              <a:rPr lang="en-US" sz="2800" dirty="0" err="1" smtClean="0"/>
              <a:t>variabel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interval </a:t>
            </a:r>
            <a:r>
              <a:rPr lang="en-US" sz="2800" dirty="0" err="1" smtClean="0"/>
              <a:t>tersebut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menggambarkan</a:t>
            </a:r>
            <a:r>
              <a:rPr lang="en-US" sz="2800" dirty="0" smtClean="0"/>
              <a:t> </a:t>
            </a:r>
            <a:r>
              <a:rPr lang="en-US" sz="2800" dirty="0" err="1" smtClean="0"/>
              <a:t>perilaku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sistem</a:t>
            </a:r>
            <a:r>
              <a:rPr lang="en-US" sz="2800" dirty="0" smtClean="0"/>
              <a:t>. Parameter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atribut</a:t>
            </a:r>
            <a:r>
              <a:rPr lang="en-US" sz="2800" dirty="0" smtClean="0"/>
              <a:t> yang </a:t>
            </a:r>
            <a:r>
              <a:rPr lang="en-US" sz="2800" dirty="0" err="1" smtClean="0"/>
              <a:t>melekat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obyek</a:t>
            </a:r>
            <a:r>
              <a:rPr lang="en-US" sz="2800" dirty="0" smtClean="0"/>
              <a:t>. </a:t>
            </a:r>
          </a:p>
          <a:p>
            <a:pPr marL="609600" indent="-609600" algn="just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2800" b="1" dirty="0" smtClean="0"/>
              <a:t>Batas </a:t>
            </a:r>
            <a:r>
              <a:rPr lang="en-US" sz="2800" b="1" dirty="0" err="1" smtClean="0"/>
              <a:t>sistem</a:t>
            </a:r>
            <a:r>
              <a:rPr lang="en-US" sz="2800" b="1" dirty="0" smtClean="0"/>
              <a:t> – </a:t>
            </a:r>
            <a:r>
              <a:rPr lang="en-US" sz="2800" b="1" dirty="0" err="1" smtClean="0"/>
              <a:t>lingkungan</a:t>
            </a:r>
            <a:r>
              <a:rPr lang="en-US" sz="2800" dirty="0" smtClean="0"/>
              <a:t>. </a:t>
            </a:r>
            <a:r>
              <a:rPr lang="en-US" sz="2800" dirty="0" err="1" smtClean="0"/>
              <a:t>Interaksi</a:t>
            </a:r>
            <a:r>
              <a:rPr lang="en-US" sz="2800" dirty="0" smtClean="0"/>
              <a:t> </a:t>
            </a:r>
            <a:r>
              <a:rPr lang="en-US" sz="2800" dirty="0" err="1" smtClean="0"/>
              <a:t>antara</a:t>
            </a:r>
            <a:r>
              <a:rPr lang="en-US" sz="2800" dirty="0" smtClean="0"/>
              <a:t> </a:t>
            </a:r>
            <a:r>
              <a:rPr lang="en-US" sz="2800" dirty="0" err="1" smtClean="0"/>
              <a:t>sistem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lingkungan</a:t>
            </a:r>
            <a:r>
              <a:rPr lang="en-US" sz="2800" dirty="0" smtClean="0"/>
              <a:t> </a:t>
            </a:r>
            <a:r>
              <a:rPr lang="en-US" sz="2800" dirty="0" err="1" smtClean="0"/>
              <a:t>dijelaskan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</a:t>
            </a:r>
            <a:r>
              <a:rPr lang="en-US" sz="2800" dirty="0" err="1" smtClean="0"/>
              <a:t>variabel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keduanya</a:t>
            </a:r>
            <a:r>
              <a:rPr lang="en-US" sz="2800" dirty="0" smtClean="0"/>
              <a:t>, </a:t>
            </a:r>
            <a:r>
              <a:rPr lang="en-US" sz="2800" b="1" dirty="0" smtClean="0"/>
              <a:t>closed – open</a:t>
            </a:r>
            <a:r>
              <a:rPr lang="en-US" sz="2800" dirty="0" smtClean="0"/>
              <a:t>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38200"/>
          </a:xfrm>
          <a:noFill/>
        </p:spPr>
        <p:txBody>
          <a:bodyPr/>
          <a:lstStyle/>
          <a:p>
            <a:pPr algn="ctr" eaLnBrk="1" hangingPunct="1"/>
            <a:r>
              <a:rPr lang="en-US" sz="4000" smtClean="0"/>
              <a:t>Review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15240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AutoNum type="arabicPeriod" startAt="3"/>
            </a:pPr>
            <a:r>
              <a:rPr lang="en-US" sz="2800" b="1" smtClean="0"/>
              <a:t>Relasi</a:t>
            </a:r>
            <a:r>
              <a:rPr lang="en-US" sz="2800" smtClean="0"/>
              <a:t>. Interaksi antar elemen/komponen dijelaskan melalui hubungan antar variabel dari elemen-elemen tersebut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smtClean="0"/>
          </a:p>
          <a:p>
            <a:pPr marL="609600" indent="-609600" algn="just" eaLnBrk="1" hangingPunct="1">
              <a:buFont typeface="Wingdings" pitchFamily="2" charset="2"/>
              <a:buAutoNum type="arabicPeriod" startAt="3"/>
            </a:pPr>
            <a:endParaRPr lang="en-US" sz="2800" smtClean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2286000" y="3657600"/>
            <a:ext cx="441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 flipH="1">
            <a:off x="4419600" y="3657600"/>
            <a:ext cx="22098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 flipH="1" flipV="1">
            <a:off x="2286000" y="3657600"/>
            <a:ext cx="22098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822325" y="3163888"/>
            <a:ext cx="2023311" cy="461665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 err="1"/>
              <a:t>Advertensi</a:t>
            </a:r>
            <a:r>
              <a:rPr lang="en-US" sz="2400" b="1" dirty="0"/>
              <a:t> </a:t>
            </a:r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6232525" y="3163888"/>
            <a:ext cx="1844675" cy="457200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/>
              <a:t>Penjualan</a:t>
            </a:r>
            <a:r>
              <a:rPr lang="en-US" sz="2400" b="1" dirty="0"/>
              <a:t> </a:t>
            </a:r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3962400" y="5181600"/>
            <a:ext cx="1143000" cy="457200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Profit</a:t>
            </a:r>
          </a:p>
        </p:txBody>
      </p:sp>
      <p:sp>
        <p:nvSpPr>
          <p:cNvPr id="8202" name="AutoShape 11"/>
          <p:cNvSpPr>
            <a:spLocks noChangeArrowheads="1"/>
          </p:cNvSpPr>
          <p:nvPr/>
        </p:nvSpPr>
        <p:spPr bwMode="auto">
          <a:xfrm>
            <a:off x="4038600" y="3581400"/>
            <a:ext cx="976313" cy="152400"/>
          </a:xfrm>
          <a:prstGeom prst="rightArrow">
            <a:avLst>
              <a:gd name="adj1" fmla="val 50000"/>
              <a:gd name="adj2" fmla="val 160156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3" name="AutoShape 12"/>
          <p:cNvSpPr>
            <a:spLocks noChangeArrowheads="1"/>
          </p:cNvSpPr>
          <p:nvPr/>
        </p:nvSpPr>
        <p:spPr bwMode="auto">
          <a:xfrm rot="8688549">
            <a:off x="5105400" y="4267200"/>
            <a:ext cx="976313" cy="152400"/>
          </a:xfrm>
          <a:prstGeom prst="rightArrow">
            <a:avLst>
              <a:gd name="adj1" fmla="val 50000"/>
              <a:gd name="adj2" fmla="val 160156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4" name="AutoShape 13"/>
          <p:cNvSpPr>
            <a:spLocks noChangeArrowheads="1"/>
          </p:cNvSpPr>
          <p:nvPr/>
        </p:nvSpPr>
        <p:spPr bwMode="auto">
          <a:xfrm rot="-8813828">
            <a:off x="2895600" y="4267200"/>
            <a:ext cx="976313" cy="160338"/>
          </a:xfrm>
          <a:prstGeom prst="rightArrow">
            <a:avLst>
              <a:gd name="adj1" fmla="val 50000"/>
              <a:gd name="adj2" fmla="val 152227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noFill/>
        </p:spPr>
        <p:txBody>
          <a:bodyPr/>
          <a:lstStyle/>
          <a:p>
            <a:pPr algn="ctr" eaLnBrk="1" hangingPunct="1"/>
            <a:r>
              <a:rPr lang="en-US" sz="4000" smtClean="0"/>
              <a:t>Review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r>
              <a:rPr lang="en-US" sz="2800" b="1" smtClean="0"/>
              <a:t>Degree of detail</a:t>
            </a:r>
            <a:r>
              <a:rPr lang="en-US" sz="2800" smtClean="0"/>
              <a:t> – “Black Box” atau “White/ Transparent Box”</a:t>
            </a:r>
          </a:p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r>
              <a:rPr lang="en-US" sz="2800" b="1" smtClean="0"/>
              <a:t>Static – Dynamic</a:t>
            </a:r>
          </a:p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r>
              <a:rPr lang="en-US" sz="2800" b="1" smtClean="0"/>
              <a:t>Discrete time – Continuous time</a:t>
            </a:r>
          </a:p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r>
              <a:rPr lang="en-US" sz="2800" b="1" smtClean="0"/>
              <a:t>Deterministic – Stochastic</a:t>
            </a:r>
            <a:r>
              <a:rPr lang="en-US" sz="2800" smtClean="0"/>
              <a:t> </a:t>
            </a:r>
          </a:p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r>
              <a:rPr lang="en-US" sz="2800" smtClean="0"/>
              <a:t>Untuk memperjelas permasalahan – </a:t>
            </a:r>
            <a:r>
              <a:rPr lang="en-US" sz="2800" b="1" smtClean="0"/>
              <a:t>gunakan gambar</a:t>
            </a:r>
            <a:r>
              <a:rPr lang="en-US" sz="2800" smtClean="0"/>
              <a:t>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 fontScale="92500"/>
          </a:bodyPr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sz="2800" b="1" dirty="0" smtClean="0"/>
              <a:t>Kasus1</a:t>
            </a:r>
            <a:r>
              <a:rPr lang="en-US" sz="2800" dirty="0" smtClean="0"/>
              <a:t>. </a:t>
            </a:r>
            <a:r>
              <a:rPr lang="en-US" sz="2400" dirty="0" err="1" smtClean="0"/>
              <a:t>Kecepatan</a:t>
            </a:r>
            <a:r>
              <a:rPr lang="en-US" sz="2400" dirty="0" smtClean="0"/>
              <a:t> </a:t>
            </a:r>
            <a:r>
              <a:rPr lang="en-US" sz="2400" dirty="0" err="1" smtClean="0"/>
              <a:t>Pesawat</a:t>
            </a:r>
            <a:r>
              <a:rPr lang="en-US" sz="2400" dirty="0" smtClean="0"/>
              <a:t> </a:t>
            </a:r>
            <a:r>
              <a:rPr lang="en-US" sz="2400" dirty="0" err="1" smtClean="0"/>
              <a:t>Terbang</a:t>
            </a:r>
            <a:r>
              <a:rPr lang="en-US" sz="2800" dirty="0" smtClean="0"/>
              <a:t> </a:t>
            </a:r>
            <a:r>
              <a:rPr lang="en-US" sz="2400" dirty="0" smtClean="0"/>
              <a:t>(Murthy, </a:t>
            </a:r>
            <a:r>
              <a:rPr lang="en-US" sz="2400" dirty="0" err="1" smtClean="0"/>
              <a:t>hal</a:t>
            </a:r>
            <a:r>
              <a:rPr lang="en-US" sz="2400" dirty="0" smtClean="0"/>
              <a:t>. 15)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err="1" smtClean="0"/>
              <a:t>Perubahan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r>
              <a:rPr lang="en-US" sz="2800" dirty="0" smtClean="0"/>
              <a:t> </a:t>
            </a:r>
            <a:r>
              <a:rPr lang="en-US" sz="2800" dirty="0" err="1" smtClean="0"/>
              <a:t>terjadi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sangat</a:t>
            </a:r>
            <a:r>
              <a:rPr lang="en-US" sz="2800" dirty="0" smtClean="0"/>
              <a:t> </a:t>
            </a:r>
            <a:r>
              <a:rPr lang="en-US" sz="2800" dirty="0" err="1" smtClean="0"/>
              <a:t>cepat</a:t>
            </a:r>
            <a:r>
              <a:rPr lang="en-US" sz="2800" dirty="0" smtClean="0"/>
              <a:t>, </a:t>
            </a:r>
            <a:r>
              <a:rPr lang="en-US" sz="2800" dirty="0" err="1" smtClean="0"/>
              <a:t>sebagai</a:t>
            </a:r>
            <a:r>
              <a:rPr lang="en-US" sz="2800" dirty="0" smtClean="0"/>
              <a:t> </a:t>
            </a:r>
            <a:r>
              <a:rPr lang="en-US" sz="2800" dirty="0" err="1" smtClean="0"/>
              <a:t>contoh</a:t>
            </a:r>
            <a:r>
              <a:rPr lang="en-US" sz="2800" dirty="0" smtClean="0"/>
              <a:t> </a:t>
            </a:r>
            <a:r>
              <a:rPr lang="en-US" sz="2800" dirty="0" err="1" smtClean="0"/>
              <a:t>pertambahan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  <a:r>
              <a:rPr lang="en-US" sz="2800" dirty="0" err="1" smtClean="0"/>
              <a:t>pesawat</a:t>
            </a:r>
            <a:r>
              <a:rPr lang="en-US" sz="2800" dirty="0" smtClean="0"/>
              <a:t> </a:t>
            </a:r>
            <a:r>
              <a:rPr lang="en-US" sz="2800" dirty="0" err="1" smtClean="0"/>
              <a:t>terbang</a:t>
            </a:r>
            <a:r>
              <a:rPr lang="en-US" sz="2800" dirty="0" smtClean="0"/>
              <a:t>. </a:t>
            </a:r>
            <a:r>
              <a:rPr lang="en-US" sz="2800" dirty="0" err="1" smtClean="0"/>
              <a:t>Tabel</a:t>
            </a:r>
            <a:r>
              <a:rPr lang="en-US" sz="2800" dirty="0" smtClean="0"/>
              <a:t> 2.6 </a:t>
            </a:r>
            <a:r>
              <a:rPr lang="en-US" sz="2800" dirty="0" err="1" smtClean="0"/>
              <a:t>menunjukkan</a:t>
            </a:r>
            <a:r>
              <a:rPr lang="en-US" sz="2800" dirty="0" smtClean="0"/>
              <a:t> </a:t>
            </a:r>
            <a:r>
              <a:rPr lang="en-US" sz="2800" dirty="0" err="1" smtClean="0"/>
              <a:t>pertambahan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  <a:r>
              <a:rPr lang="en-US" sz="2800" dirty="0" err="1" smtClean="0"/>
              <a:t>maksimum</a:t>
            </a:r>
            <a:r>
              <a:rPr lang="en-US" sz="2800" dirty="0" smtClean="0"/>
              <a:t> </a:t>
            </a:r>
            <a:r>
              <a:rPr lang="en-US" sz="2800" dirty="0" err="1" smtClean="0"/>
              <a:t>pesawat</a:t>
            </a:r>
            <a:r>
              <a:rPr lang="en-US" sz="2800" dirty="0" smtClean="0"/>
              <a:t> </a:t>
            </a:r>
            <a:r>
              <a:rPr lang="en-US" sz="2800" dirty="0" err="1" smtClean="0"/>
              <a:t>terbang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tahun</a:t>
            </a:r>
            <a:r>
              <a:rPr lang="en-US" sz="2800" dirty="0" smtClean="0"/>
              <a:t> 1906 </a:t>
            </a:r>
            <a:r>
              <a:rPr lang="en-US" sz="2800" dirty="0" err="1" smtClean="0"/>
              <a:t>sampai</a:t>
            </a:r>
            <a:r>
              <a:rPr lang="en-US" sz="2800" dirty="0" smtClean="0"/>
              <a:t> 1965. Perusahaan </a:t>
            </a:r>
            <a:r>
              <a:rPr lang="en-US" sz="2800" dirty="0" err="1" smtClean="0"/>
              <a:t>penerbangan</a:t>
            </a:r>
            <a:r>
              <a:rPr lang="en-US" sz="2800" dirty="0" smtClean="0"/>
              <a:t> </a:t>
            </a:r>
            <a:r>
              <a:rPr lang="en-US" sz="2800" dirty="0" err="1" smtClean="0"/>
              <a:t>ingin</a:t>
            </a:r>
            <a:r>
              <a:rPr lang="en-US" sz="2800" dirty="0" smtClean="0"/>
              <a:t> </a:t>
            </a:r>
            <a:r>
              <a:rPr lang="en-US" sz="2800" dirty="0" err="1" smtClean="0"/>
              <a:t>mengetahui</a:t>
            </a:r>
            <a:r>
              <a:rPr lang="en-US" sz="2800" dirty="0" smtClean="0"/>
              <a:t> </a:t>
            </a:r>
            <a:r>
              <a:rPr lang="en-US" sz="2800" dirty="0" err="1" smtClean="0"/>
              <a:t>kecepatan</a:t>
            </a:r>
            <a:r>
              <a:rPr lang="en-US" sz="2800" dirty="0" smtClean="0"/>
              <a:t> </a:t>
            </a:r>
            <a:r>
              <a:rPr lang="en-US" sz="2800" dirty="0" err="1" smtClean="0"/>
              <a:t>pesawat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tahun</a:t>
            </a:r>
            <a:r>
              <a:rPr lang="en-US" sz="2800" dirty="0" smtClean="0"/>
              <a:t> 2012. 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b="1" dirty="0" err="1" smtClean="0"/>
              <a:t>Permasalahannya</a:t>
            </a:r>
            <a:r>
              <a:rPr lang="en-US" sz="2800" dirty="0" smtClean="0"/>
              <a:t> </a:t>
            </a:r>
            <a:r>
              <a:rPr lang="en-US" sz="2800" b="1" dirty="0" err="1" smtClean="0"/>
              <a:t>adalah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memprediksi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atau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meramalkan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kecepatan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maksimum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pesawat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terbang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pada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tahun</a:t>
            </a:r>
            <a:r>
              <a:rPr lang="en-US" sz="2800" b="1" dirty="0" smtClean="0"/>
              <a:t> 2012. 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Group 2"/>
          <p:cNvGraphicFramePr>
            <a:graphicFrameLocks noGrp="1"/>
          </p:cNvGraphicFramePr>
          <p:nvPr/>
        </p:nvGraphicFramePr>
        <p:xfrm>
          <a:off x="1600200" y="1219200"/>
          <a:ext cx="6096000" cy="4754880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Tahun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Negara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Kecep (mph)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1906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Perancis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25,66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Perancis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Perancis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205,22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1933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304,98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1939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Jerman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463,92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1953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715,75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1955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822,27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1956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Inggris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1132,14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1958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1404,09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Uni Sovyet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1665,90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1965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2070,10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20" name="Text Box 56"/>
          <p:cNvSpPr txBox="1">
            <a:spLocks noChangeArrowheads="1"/>
          </p:cNvSpPr>
          <p:nvPr/>
        </p:nvSpPr>
        <p:spPr bwMode="auto">
          <a:xfrm>
            <a:off x="762000" y="533400"/>
            <a:ext cx="746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dirty="0"/>
              <a:t>Data </a:t>
            </a:r>
            <a:r>
              <a:rPr lang="en-US" sz="2000" dirty="0" err="1"/>
              <a:t>perkembangan</a:t>
            </a:r>
            <a:r>
              <a:rPr lang="en-US" sz="2000" dirty="0"/>
              <a:t> </a:t>
            </a:r>
            <a:r>
              <a:rPr lang="en-US" sz="2000" dirty="0" err="1"/>
              <a:t>kec</a:t>
            </a:r>
            <a:r>
              <a:rPr lang="en-US" sz="2000" dirty="0"/>
              <a:t>. </a:t>
            </a:r>
            <a:r>
              <a:rPr lang="en-US" sz="2000" dirty="0" err="1"/>
              <a:t>Pesawat</a:t>
            </a:r>
            <a:r>
              <a:rPr lang="en-US" sz="2000" dirty="0"/>
              <a:t> </a:t>
            </a:r>
            <a:r>
              <a:rPr lang="en-US" sz="2000" dirty="0" err="1"/>
              <a:t>terbang</a:t>
            </a:r>
            <a:r>
              <a:rPr lang="en-US" sz="2000" dirty="0"/>
              <a:t> </a:t>
            </a:r>
            <a:r>
              <a:rPr lang="en-US" sz="2000" dirty="0" smtClean="0"/>
              <a:t> </a:t>
            </a:r>
            <a:r>
              <a:rPr lang="en-US" sz="2000" dirty="0" err="1" smtClean="0"/>
              <a:t>tahun</a:t>
            </a:r>
            <a:r>
              <a:rPr lang="en-US" sz="2000" dirty="0" smtClean="0"/>
              <a:t> 1906-1965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325</TotalTime>
  <Words>1374</Words>
  <Application>Microsoft Office PowerPoint</Application>
  <PresentationFormat>On-screen Show (4:3)</PresentationFormat>
  <Paragraphs>263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Oriel</vt:lpstr>
      <vt:lpstr>PEMODELAN SISTEM</vt:lpstr>
      <vt:lpstr>PowerPoint Presentation</vt:lpstr>
      <vt:lpstr>Karakterisasi Sistem  </vt:lpstr>
      <vt:lpstr>Karakterisasi Sistem  </vt:lpstr>
      <vt:lpstr>Review – karakterisasi sistem</vt:lpstr>
      <vt:lpstr>Review</vt:lpstr>
      <vt:lpstr>Review</vt:lpstr>
      <vt:lpstr>Karakterisasi Sistem</vt:lpstr>
      <vt:lpstr>PowerPoint Presentation</vt:lpstr>
      <vt:lpstr>Karakterisasi Sistem</vt:lpstr>
      <vt:lpstr>Karakterisasi Sistem</vt:lpstr>
      <vt:lpstr>PowerPoint Presentation</vt:lpstr>
      <vt:lpstr>Karakterisasi Sistem</vt:lpstr>
      <vt:lpstr>Karakterisasi Sistem</vt:lpstr>
      <vt:lpstr>Karakterisasi Sistem</vt:lpstr>
      <vt:lpstr>Karakterisasi Sistem</vt:lpstr>
      <vt:lpstr>PowerPoint Presentation</vt:lpstr>
      <vt:lpstr>Karakterisasi Sistem</vt:lpstr>
      <vt:lpstr>Karakterisasi Sistem</vt:lpstr>
      <vt:lpstr>Karakterisasi Sistem</vt:lpstr>
      <vt:lpstr>Karakterisasi Sistem</vt:lpstr>
      <vt:lpstr>Karakterisasi Sistem</vt:lpstr>
      <vt:lpstr>Karakterisasi Sistem</vt:lpstr>
      <vt:lpstr>Karakterisasi Sistem</vt:lpstr>
      <vt:lpstr>PowerPoint Presentation</vt:lpstr>
      <vt:lpstr>Karakterisasi Sistem</vt:lpstr>
      <vt:lpstr>PowerPoint Presentation</vt:lpstr>
      <vt:lpstr>PowerPoint Presentation</vt:lpstr>
      <vt:lpstr>Karakterisasi Sistem</vt:lpstr>
    </vt:vector>
  </TitlesOfParts>
  <Company>Universitas Islam Indonesia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</cp:lastModifiedBy>
  <cp:revision>36</cp:revision>
  <dcterms:created xsi:type="dcterms:W3CDTF">2010-02-04T10:21:31Z</dcterms:created>
  <dcterms:modified xsi:type="dcterms:W3CDTF">2012-04-23T01:17:43Z</dcterms:modified>
</cp:coreProperties>
</file>