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3" r:id="rId1"/>
  </p:sldMasterIdLst>
  <p:handoutMasterIdLst>
    <p:handoutMasterId r:id="rId28"/>
  </p:handoutMasterIdLst>
  <p:sldIdLst>
    <p:sldId id="257" r:id="rId2"/>
    <p:sldId id="329" r:id="rId3"/>
    <p:sldId id="320" r:id="rId4"/>
    <p:sldId id="321" r:id="rId5"/>
    <p:sldId id="322" r:id="rId6"/>
    <p:sldId id="323" r:id="rId7"/>
    <p:sldId id="324" r:id="rId8"/>
    <p:sldId id="330" r:id="rId9"/>
    <p:sldId id="331" r:id="rId10"/>
    <p:sldId id="332" r:id="rId11"/>
    <p:sldId id="325" r:id="rId12"/>
    <p:sldId id="326" r:id="rId13"/>
    <p:sldId id="333" r:id="rId14"/>
    <p:sldId id="327" r:id="rId15"/>
    <p:sldId id="343" r:id="rId16"/>
    <p:sldId id="334" r:id="rId17"/>
    <p:sldId id="335" r:id="rId18"/>
    <p:sldId id="336" r:id="rId19"/>
    <p:sldId id="337" r:id="rId20"/>
    <p:sldId id="338" r:id="rId21"/>
    <p:sldId id="339" r:id="rId22"/>
    <p:sldId id="340" r:id="rId23"/>
    <p:sldId id="341" r:id="rId24"/>
    <p:sldId id="342" r:id="rId25"/>
    <p:sldId id="344" r:id="rId26"/>
    <p:sldId id="345" r:id="rId27"/>
  </p:sldIdLst>
  <p:sldSz cx="9144000" cy="6858000" type="screen4x3"/>
  <p:notesSz cx="10020300" cy="6888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392"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2130" cy="345604"/>
          </a:xfrm>
          <a:prstGeom prst="rect">
            <a:avLst/>
          </a:prstGeom>
        </p:spPr>
        <p:txBody>
          <a:bodyPr vert="horz" lIns="96616" tIns="48308" rIns="96616" bIns="48308" rtlCol="0"/>
          <a:lstStyle>
            <a:lvl1pPr algn="l">
              <a:defRPr sz="1300"/>
            </a:lvl1pPr>
          </a:lstStyle>
          <a:p>
            <a:endParaRPr lang="id-ID"/>
          </a:p>
        </p:txBody>
      </p:sp>
      <p:sp>
        <p:nvSpPr>
          <p:cNvPr id="3" name="Date Placeholder 2"/>
          <p:cNvSpPr>
            <a:spLocks noGrp="1"/>
          </p:cNvSpPr>
          <p:nvPr>
            <p:ph type="dt" sz="quarter" idx="1"/>
          </p:nvPr>
        </p:nvSpPr>
        <p:spPr>
          <a:xfrm>
            <a:off x="5675851" y="1"/>
            <a:ext cx="4342130" cy="345604"/>
          </a:xfrm>
          <a:prstGeom prst="rect">
            <a:avLst/>
          </a:prstGeom>
        </p:spPr>
        <p:txBody>
          <a:bodyPr vert="horz" lIns="96616" tIns="48308" rIns="96616" bIns="48308" rtlCol="0"/>
          <a:lstStyle>
            <a:lvl1pPr algn="r">
              <a:defRPr sz="1300"/>
            </a:lvl1pPr>
          </a:lstStyle>
          <a:p>
            <a:fld id="{C177DD9E-C8EC-495D-B7EF-E5399E72B96F}" type="datetimeFigureOut">
              <a:rPr lang="id-ID" smtClean="0"/>
              <a:t>17/04/2014</a:t>
            </a:fld>
            <a:endParaRPr lang="id-ID"/>
          </a:p>
        </p:txBody>
      </p:sp>
      <p:sp>
        <p:nvSpPr>
          <p:cNvPr id="4" name="Footer Placeholder 3"/>
          <p:cNvSpPr>
            <a:spLocks noGrp="1"/>
          </p:cNvSpPr>
          <p:nvPr>
            <p:ph type="ftr" sz="quarter" idx="2"/>
          </p:nvPr>
        </p:nvSpPr>
        <p:spPr>
          <a:xfrm>
            <a:off x="0" y="6542560"/>
            <a:ext cx="4342130" cy="345603"/>
          </a:xfrm>
          <a:prstGeom prst="rect">
            <a:avLst/>
          </a:prstGeom>
        </p:spPr>
        <p:txBody>
          <a:bodyPr vert="horz" lIns="96616" tIns="48308" rIns="96616" bIns="48308" rtlCol="0" anchor="b"/>
          <a:lstStyle>
            <a:lvl1pPr algn="l">
              <a:defRPr sz="1300"/>
            </a:lvl1pPr>
          </a:lstStyle>
          <a:p>
            <a:endParaRPr lang="id-ID"/>
          </a:p>
        </p:txBody>
      </p:sp>
      <p:sp>
        <p:nvSpPr>
          <p:cNvPr id="5" name="Slide Number Placeholder 4"/>
          <p:cNvSpPr>
            <a:spLocks noGrp="1"/>
          </p:cNvSpPr>
          <p:nvPr>
            <p:ph type="sldNum" sz="quarter" idx="3"/>
          </p:nvPr>
        </p:nvSpPr>
        <p:spPr>
          <a:xfrm>
            <a:off x="5675851" y="6542560"/>
            <a:ext cx="4342130" cy="345603"/>
          </a:xfrm>
          <a:prstGeom prst="rect">
            <a:avLst/>
          </a:prstGeom>
        </p:spPr>
        <p:txBody>
          <a:bodyPr vert="horz" lIns="96616" tIns="48308" rIns="96616" bIns="48308" rtlCol="0" anchor="b"/>
          <a:lstStyle>
            <a:lvl1pPr algn="r">
              <a:defRPr sz="1300"/>
            </a:lvl1pPr>
          </a:lstStyle>
          <a:p>
            <a:fld id="{4AFB68B7-03F4-4F25-8009-2EF6B1469C09}" type="slidenum">
              <a:rPr lang="id-ID" smtClean="0"/>
              <a:t>‹#›</a:t>
            </a:fld>
            <a:endParaRPr lang="id-ID"/>
          </a:p>
        </p:txBody>
      </p:sp>
    </p:spTree>
    <p:extLst>
      <p:ext uri="{BB962C8B-B14F-4D97-AF65-F5344CB8AC3E}">
        <p14:creationId xmlns:p14="http://schemas.microsoft.com/office/powerpoint/2010/main" val="385673196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4D2E018-137E-4730-BA70-FBB8B1567B2B}" type="datetimeFigureOut">
              <a:rPr lang="en-US" smtClean="0"/>
              <a:pPr/>
              <a:t>4/17/2014</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AA828E25-DB5E-44C5-BA3A-527A58E1026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D2E018-137E-4730-BA70-FBB8B1567B2B}"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828E25-DB5E-44C5-BA3A-527A58E10264}" type="slidenum">
              <a:rPr lang="en-US" smtClean="0"/>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D2E018-137E-4730-BA70-FBB8B1567B2B}"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828E25-DB5E-44C5-BA3A-527A58E10264}" type="slidenum">
              <a:rPr lang="en-US" smtClean="0"/>
              <a:pPr/>
              <a:t>‹#›</a:t>
            </a:fld>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endParaRPr lang="en-US"/>
          </a:p>
        </p:txBody>
      </p:sp>
      <p:sp>
        <p:nvSpPr>
          <p:cNvPr id="4" name="Footer Placeholder 3"/>
          <p:cNvSpPr>
            <a:spLocks noGrp="1"/>
          </p:cNvSpPr>
          <p:nvPr>
            <p:ph type="ftr" sz="quarter" idx="10"/>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1"/>
          </p:nvPr>
        </p:nvSpPr>
        <p:spPr>
          <a:xfrm>
            <a:off x="6553200" y="6248400"/>
            <a:ext cx="2133600" cy="457200"/>
          </a:xfrm>
        </p:spPr>
        <p:txBody>
          <a:bodyPr/>
          <a:lstStyle>
            <a:lvl1pPr>
              <a:defRPr/>
            </a:lvl1pPr>
          </a:lstStyle>
          <a:p>
            <a:fld id="{F2385423-7B26-493C-A4B6-58ECCCD80C89}" type="slidenum">
              <a:rPr lang="en-US"/>
              <a:pPr/>
              <a:t>‹#›</a:t>
            </a:fld>
            <a:endParaRPr lang="en-US"/>
          </a:p>
        </p:txBody>
      </p:sp>
      <p:sp>
        <p:nvSpPr>
          <p:cNvPr id="6" name="Date Placeholder 5"/>
          <p:cNvSpPr>
            <a:spLocks noGrp="1"/>
          </p:cNvSpPr>
          <p:nvPr>
            <p:ph type="dt" sz="half" idx="12"/>
          </p:nvPr>
        </p:nvSpPr>
        <p:spPr>
          <a:xfrm>
            <a:off x="457200" y="6245225"/>
            <a:ext cx="2133600" cy="476250"/>
          </a:xfrm>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E4D2E018-137E-4730-BA70-FBB8B1567B2B}" type="datetimeFigureOut">
              <a:rPr lang="en-US" smtClean="0"/>
              <a:pPr/>
              <a:t>4/17/2014</a:t>
            </a:fld>
            <a:endParaRPr lang="en-US"/>
          </a:p>
        </p:txBody>
      </p:sp>
      <p:sp>
        <p:nvSpPr>
          <p:cNvPr id="9" name="Slide Number Placeholder 8"/>
          <p:cNvSpPr>
            <a:spLocks noGrp="1"/>
          </p:cNvSpPr>
          <p:nvPr>
            <p:ph type="sldNum" sz="quarter" idx="15"/>
          </p:nvPr>
        </p:nvSpPr>
        <p:spPr/>
        <p:txBody>
          <a:bodyPr rtlCol="0"/>
          <a:lstStyle/>
          <a:p>
            <a:fld id="{AA828E25-DB5E-44C5-BA3A-527A58E10264}"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4D2E018-137E-4730-BA70-FBB8B1567B2B}" type="datetimeFigureOut">
              <a:rPr lang="en-US" smtClean="0"/>
              <a:pPr/>
              <a:t>4/17/2014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AA828E25-DB5E-44C5-BA3A-527A58E1026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4D2E018-137E-4730-BA70-FBB8B1567B2B}"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828E25-DB5E-44C5-BA3A-527A58E10264}"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4D2E018-137E-4730-BA70-FBB8B1567B2B}" type="datetimeFigureOut">
              <a:rPr lang="en-US" smtClean="0"/>
              <a:pPr/>
              <a:t>4/17/2014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828E25-DB5E-44C5-BA3A-527A58E10264}"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E4D2E018-137E-4730-BA70-FBB8B1567B2B}" type="datetimeFigureOut">
              <a:rPr lang="en-US" smtClean="0"/>
              <a:pPr/>
              <a:t>4/17/2014</a:t>
            </a:fld>
            <a:endParaRPr lang="en-US"/>
          </a:p>
        </p:txBody>
      </p:sp>
      <p:sp>
        <p:nvSpPr>
          <p:cNvPr id="7" name="Slide Number Placeholder 6"/>
          <p:cNvSpPr>
            <a:spLocks noGrp="1"/>
          </p:cNvSpPr>
          <p:nvPr>
            <p:ph type="sldNum" sz="quarter" idx="11"/>
          </p:nvPr>
        </p:nvSpPr>
        <p:spPr/>
        <p:txBody>
          <a:bodyPr rtlCol="0"/>
          <a:lstStyle/>
          <a:p>
            <a:fld id="{AA828E25-DB5E-44C5-BA3A-527A58E10264}"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D2E018-137E-4730-BA70-FBB8B1567B2B}" type="datetimeFigureOut">
              <a:rPr lang="en-US" smtClean="0"/>
              <a:pPr/>
              <a:t>4/17/2014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828E25-DB5E-44C5-BA3A-527A58E10264}" type="slidenum">
              <a:rPr lang="en-US" smtClean="0"/>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E4D2E018-137E-4730-BA70-FBB8B1567B2B}" type="datetimeFigureOut">
              <a:rPr lang="en-US" smtClean="0"/>
              <a:pPr/>
              <a:t>4/17/2014</a:t>
            </a:fld>
            <a:endParaRPr lang="en-US"/>
          </a:p>
        </p:txBody>
      </p:sp>
      <p:sp>
        <p:nvSpPr>
          <p:cNvPr id="22" name="Slide Number Placeholder 21"/>
          <p:cNvSpPr>
            <a:spLocks noGrp="1"/>
          </p:cNvSpPr>
          <p:nvPr>
            <p:ph type="sldNum" sz="quarter" idx="15"/>
          </p:nvPr>
        </p:nvSpPr>
        <p:spPr/>
        <p:txBody>
          <a:bodyPr rtlCol="0"/>
          <a:lstStyle/>
          <a:p>
            <a:fld id="{AA828E25-DB5E-44C5-BA3A-527A58E10264}"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E4D2E018-137E-4730-BA70-FBB8B1567B2B}" type="datetimeFigureOut">
              <a:rPr lang="en-US" smtClean="0"/>
              <a:pPr/>
              <a:t>4/17/2014</a:t>
            </a:fld>
            <a:endParaRPr lang="en-US"/>
          </a:p>
        </p:txBody>
      </p:sp>
      <p:sp>
        <p:nvSpPr>
          <p:cNvPr id="18" name="Slide Number Placeholder 17"/>
          <p:cNvSpPr>
            <a:spLocks noGrp="1"/>
          </p:cNvSpPr>
          <p:nvPr>
            <p:ph type="sldNum" sz="quarter" idx="11"/>
          </p:nvPr>
        </p:nvSpPr>
        <p:spPr/>
        <p:txBody>
          <a:bodyPr rtlCol="0"/>
          <a:lstStyle/>
          <a:p>
            <a:fld id="{AA828E25-DB5E-44C5-BA3A-527A58E10264}"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4D2E018-137E-4730-BA70-FBB8B1567B2B}" type="datetimeFigureOut">
              <a:rPr lang="en-US" smtClean="0"/>
              <a:pPr/>
              <a:t>4/17/2014</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A828E25-DB5E-44C5-BA3A-527A58E102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124" r:id="rId1"/>
    <p:sldLayoutId id="2147484125" r:id="rId2"/>
    <p:sldLayoutId id="2147484126" r:id="rId3"/>
    <p:sldLayoutId id="2147484127" r:id="rId4"/>
    <p:sldLayoutId id="2147484128" r:id="rId5"/>
    <p:sldLayoutId id="2147484129" r:id="rId6"/>
    <p:sldLayoutId id="2147484130" r:id="rId7"/>
    <p:sldLayoutId id="2147484131" r:id="rId8"/>
    <p:sldLayoutId id="2147484132" r:id="rId9"/>
    <p:sldLayoutId id="2147484133" r:id="rId10"/>
    <p:sldLayoutId id="2147484134" r:id="rId11"/>
    <p:sldLayoutId id="2147484135" r:id="rId12"/>
  </p:sldLayoutIdLst>
  <p:transition>
    <p:wipe dir="r"/>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295400"/>
            <a:ext cx="7772400" cy="2003425"/>
          </a:xfrm>
        </p:spPr>
        <p:txBody>
          <a:bodyPr>
            <a:normAutofit fontScale="90000"/>
          </a:bodyPr>
          <a:lstStyle/>
          <a:p>
            <a:pPr algn="ctr"/>
            <a:r>
              <a:rPr lang="en-US" sz="6600" dirty="0" smtClean="0"/>
              <a:t>PEMODELAN SISTEM</a:t>
            </a:r>
            <a:endParaRPr lang="en-US" sz="6600" dirty="0"/>
          </a:p>
        </p:txBody>
      </p:sp>
      <p:sp>
        <p:nvSpPr>
          <p:cNvPr id="3" name="Subtitle 2"/>
          <p:cNvSpPr>
            <a:spLocks noGrp="1"/>
          </p:cNvSpPr>
          <p:nvPr>
            <p:ph type="subTitle" idx="1"/>
          </p:nvPr>
        </p:nvSpPr>
        <p:spPr>
          <a:xfrm>
            <a:off x="1371600" y="3581400"/>
            <a:ext cx="6400800" cy="1752600"/>
          </a:xfrm>
        </p:spPr>
        <p:txBody>
          <a:bodyPr/>
          <a:lstStyle/>
          <a:p>
            <a:pPr algn="ctr"/>
            <a:r>
              <a:rPr lang="en-US" sz="3200" dirty="0" smtClean="0"/>
              <a:t>***</a:t>
            </a:r>
            <a:endParaRPr lang="id-ID" sz="3200" dirty="0" smtClean="0"/>
          </a:p>
          <a:p>
            <a:pPr algn="ctr"/>
            <a:endParaRPr lang="id-ID" sz="3200" dirty="0"/>
          </a:p>
          <a:p>
            <a:pPr algn="ctr"/>
            <a:r>
              <a:rPr lang="id-ID" sz="3200" smtClean="0"/>
              <a:t>5</a:t>
            </a:r>
            <a:endParaRPr lang="en-US" sz="32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7200" y="228600"/>
            <a:ext cx="8229600" cy="858838"/>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8547" name="Rectangle 3"/>
          <p:cNvSpPr>
            <a:spLocks noGrp="1" noChangeArrowheads="1"/>
          </p:cNvSpPr>
          <p:nvPr>
            <p:ph type="body" idx="1"/>
          </p:nvPr>
        </p:nvSpPr>
        <p:spPr>
          <a:xfrm>
            <a:off x="457200" y="1219200"/>
            <a:ext cx="8229600" cy="5029200"/>
          </a:xfrm>
          <a:noFill/>
        </p:spPr>
        <p:txBody>
          <a:bodyPr>
            <a:normAutofit/>
          </a:bodyPr>
          <a:lstStyle/>
          <a:p>
            <a:pPr marL="609600" indent="-609600" algn="just">
              <a:buFont typeface="Wingdings" pitchFamily="2" charset="2"/>
              <a:buNone/>
            </a:pPr>
            <a:r>
              <a:rPr lang="en-US" sz="3200" dirty="0" err="1"/>
              <a:t>Misal</a:t>
            </a:r>
            <a:r>
              <a:rPr lang="en-US" sz="3200" dirty="0"/>
              <a:t>:</a:t>
            </a:r>
          </a:p>
          <a:p>
            <a:pPr marL="609600" indent="-609600" algn="just">
              <a:buFont typeface="Wingdings" pitchFamily="2" charset="2"/>
              <a:buNone/>
            </a:pPr>
            <a:r>
              <a:rPr lang="en-US" sz="3200" dirty="0" err="1"/>
              <a:t>Menentukan</a:t>
            </a:r>
            <a:r>
              <a:rPr lang="en-US" sz="3200" dirty="0"/>
              <a:t> </a:t>
            </a:r>
            <a:r>
              <a:rPr lang="en-US" sz="3200" dirty="0" err="1"/>
              <a:t>jumlah</a:t>
            </a:r>
            <a:r>
              <a:rPr lang="en-US" sz="3200" dirty="0"/>
              <a:t> </a:t>
            </a:r>
            <a:r>
              <a:rPr lang="en-US" sz="3200" dirty="0" err="1"/>
              <a:t>relatif</a:t>
            </a:r>
            <a:r>
              <a:rPr lang="en-US" sz="3200" dirty="0"/>
              <a:t> </a:t>
            </a:r>
            <a:r>
              <a:rPr lang="en-US" sz="3200" dirty="0" err="1"/>
              <a:t>dari</a:t>
            </a:r>
            <a:r>
              <a:rPr lang="en-US" sz="3200" dirty="0"/>
              <a:t> </a:t>
            </a:r>
            <a:r>
              <a:rPr lang="en-US" sz="3200" dirty="0" err="1"/>
              <a:t>masing-masing</a:t>
            </a:r>
            <a:r>
              <a:rPr lang="en-US" sz="3200" dirty="0"/>
              <a:t> </a:t>
            </a:r>
            <a:r>
              <a:rPr lang="en-US" sz="3200" dirty="0" err="1"/>
              <a:t>produk</a:t>
            </a:r>
            <a:r>
              <a:rPr lang="en-US" sz="3200" dirty="0"/>
              <a:t> yang </a:t>
            </a:r>
            <a:r>
              <a:rPr lang="en-US" sz="3200" dirty="0" err="1"/>
              <a:t>harus</a:t>
            </a:r>
            <a:r>
              <a:rPr lang="en-US" sz="3200" dirty="0"/>
              <a:t> </a:t>
            </a:r>
            <a:r>
              <a:rPr lang="en-US" sz="3200" dirty="0" err="1"/>
              <a:t>disediakan</a:t>
            </a:r>
            <a:r>
              <a:rPr lang="en-US" sz="3200" dirty="0"/>
              <a:t> </a:t>
            </a:r>
            <a:r>
              <a:rPr lang="en-US" sz="3200" dirty="0" err="1"/>
              <a:t>atau</a:t>
            </a:r>
            <a:r>
              <a:rPr lang="en-US" sz="3200" dirty="0"/>
              <a:t> </a:t>
            </a:r>
            <a:r>
              <a:rPr lang="en-US" sz="3200" dirty="0" err="1"/>
              <a:t>diproduksi</a:t>
            </a:r>
            <a:r>
              <a:rPr lang="en-US" sz="3200" dirty="0"/>
              <a:t>, yang </a:t>
            </a:r>
            <a:r>
              <a:rPr lang="en-US" sz="3200" dirty="0" err="1"/>
              <a:t>dapat</a:t>
            </a:r>
            <a:r>
              <a:rPr lang="en-US" sz="3200" dirty="0"/>
              <a:t> </a:t>
            </a:r>
            <a:r>
              <a:rPr lang="en-US" sz="3200" dirty="0" err="1"/>
              <a:t>memaksimumkan</a:t>
            </a:r>
            <a:r>
              <a:rPr lang="en-US" sz="3200" dirty="0"/>
              <a:t> profit (</a:t>
            </a:r>
            <a:r>
              <a:rPr lang="en-US" sz="3200" dirty="0" err="1"/>
              <a:t>sesuai</a:t>
            </a:r>
            <a:r>
              <a:rPr lang="en-US" sz="3200" dirty="0"/>
              <a:t> </a:t>
            </a:r>
            <a:r>
              <a:rPr lang="en-US" sz="3200" dirty="0" err="1"/>
              <a:t>tujuan</a:t>
            </a:r>
            <a:r>
              <a:rPr lang="en-US" sz="3200" dirty="0"/>
              <a:t> </a:t>
            </a:r>
            <a:r>
              <a:rPr lang="en-US" sz="3200" dirty="0" err="1"/>
              <a:t>perusahaan</a:t>
            </a:r>
            <a:r>
              <a:rPr lang="en-US" sz="3200" dirty="0"/>
              <a:t>) </a:t>
            </a: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28600"/>
            <a:ext cx="8229600" cy="630238"/>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1379" name="Rectangle 3"/>
          <p:cNvSpPr>
            <a:spLocks noGrp="1" noChangeArrowheads="1"/>
          </p:cNvSpPr>
          <p:nvPr>
            <p:ph type="body" idx="1"/>
          </p:nvPr>
        </p:nvSpPr>
        <p:spPr>
          <a:xfrm>
            <a:off x="457200" y="990600"/>
            <a:ext cx="8229600" cy="5029200"/>
          </a:xfrm>
          <a:noFill/>
        </p:spPr>
        <p:txBody>
          <a:bodyPr/>
          <a:lstStyle/>
          <a:p>
            <a:pPr marL="609600" indent="-609600">
              <a:buFont typeface="Wingdings" pitchFamily="2" charset="2"/>
              <a:buNone/>
            </a:pPr>
            <a:r>
              <a:rPr lang="en-US" sz="2800" b="1" dirty="0"/>
              <a:t>Kasus2</a:t>
            </a:r>
            <a:r>
              <a:rPr lang="en-US" sz="2800" dirty="0"/>
              <a:t>. </a:t>
            </a:r>
            <a:r>
              <a:rPr lang="en-US" sz="2800" dirty="0" err="1"/>
              <a:t>Tandon</a:t>
            </a:r>
            <a:r>
              <a:rPr lang="en-US" sz="2800" dirty="0"/>
              <a:t> Air (reservoir)</a:t>
            </a:r>
          </a:p>
          <a:p>
            <a:pPr marL="609600" indent="-609600" algn="just">
              <a:buFont typeface="Wingdings" pitchFamily="2" charset="2"/>
              <a:buNone/>
            </a:pPr>
            <a:r>
              <a:rPr lang="en-US" sz="2800" dirty="0" smtClean="0"/>
              <a:t>Di </a:t>
            </a:r>
            <a:r>
              <a:rPr lang="en-US" sz="2800" dirty="0" err="1" smtClean="0"/>
              <a:t>setiap</a:t>
            </a:r>
            <a:r>
              <a:rPr lang="en-US" sz="2800" dirty="0" smtClean="0"/>
              <a:t> </a:t>
            </a:r>
            <a:r>
              <a:rPr lang="en-US" sz="2800" dirty="0" err="1"/>
              <a:t>rumah</a:t>
            </a:r>
            <a:r>
              <a:rPr lang="en-US" sz="2800" dirty="0"/>
              <a:t> di </a:t>
            </a:r>
            <a:r>
              <a:rPr lang="en-US" sz="2800" dirty="0" err="1"/>
              <a:t>kompleks</a:t>
            </a:r>
            <a:r>
              <a:rPr lang="en-US" sz="2800" dirty="0"/>
              <a:t> </a:t>
            </a:r>
            <a:r>
              <a:rPr lang="en-US" sz="2800" dirty="0" err="1"/>
              <a:t>perumahan</a:t>
            </a:r>
            <a:r>
              <a:rPr lang="en-US" sz="2800" dirty="0"/>
              <a:t> </a:t>
            </a:r>
            <a:r>
              <a:rPr lang="en-US" sz="2800" dirty="0" err="1"/>
              <a:t>umumnya</a:t>
            </a:r>
            <a:r>
              <a:rPr lang="en-US" sz="2800" dirty="0"/>
              <a:t> </a:t>
            </a:r>
            <a:r>
              <a:rPr lang="en-US" sz="2800" dirty="0" err="1"/>
              <a:t>mempunyai</a:t>
            </a:r>
            <a:r>
              <a:rPr lang="en-US" sz="2800" dirty="0"/>
              <a:t> </a:t>
            </a:r>
            <a:r>
              <a:rPr lang="en-US" sz="2800" dirty="0" err="1"/>
              <a:t>tandon</a:t>
            </a:r>
            <a:r>
              <a:rPr lang="en-US" sz="2800" dirty="0"/>
              <a:t> air, yang </a:t>
            </a:r>
            <a:r>
              <a:rPr lang="en-US" sz="2800" dirty="0" err="1"/>
              <a:t>digunakan</a:t>
            </a:r>
            <a:r>
              <a:rPr lang="en-US" sz="2800" dirty="0"/>
              <a:t> </a:t>
            </a:r>
            <a:r>
              <a:rPr lang="en-US" sz="2800" dirty="0" err="1"/>
              <a:t>untuk</a:t>
            </a:r>
            <a:r>
              <a:rPr lang="en-US" sz="2800" dirty="0"/>
              <a:t> </a:t>
            </a:r>
            <a:r>
              <a:rPr lang="en-US" sz="2800" dirty="0" err="1"/>
              <a:t>menampung</a:t>
            </a:r>
            <a:r>
              <a:rPr lang="en-US" sz="2800" dirty="0"/>
              <a:t> air yang </a:t>
            </a:r>
            <a:r>
              <a:rPr lang="en-US" sz="2800" dirty="0" err="1"/>
              <a:t>dipompa</a:t>
            </a:r>
            <a:r>
              <a:rPr lang="en-US" sz="2800" dirty="0"/>
              <a:t> </a:t>
            </a:r>
            <a:r>
              <a:rPr lang="en-US" sz="2800" dirty="0" err="1"/>
              <a:t>dari</a:t>
            </a:r>
            <a:r>
              <a:rPr lang="en-US" sz="2800" dirty="0"/>
              <a:t> </a:t>
            </a:r>
            <a:r>
              <a:rPr lang="en-US" sz="2800" dirty="0" err="1"/>
              <a:t>dalam</a:t>
            </a:r>
            <a:r>
              <a:rPr lang="en-US" sz="2800" dirty="0"/>
              <a:t> </a:t>
            </a:r>
            <a:r>
              <a:rPr lang="en-US" sz="2800" dirty="0" err="1"/>
              <a:t>sumur</a:t>
            </a:r>
            <a:r>
              <a:rPr lang="en-US" sz="2800" dirty="0"/>
              <a:t> </a:t>
            </a:r>
            <a:r>
              <a:rPr lang="en-US" sz="2800" dirty="0" err="1"/>
              <a:t>sebelum</a:t>
            </a:r>
            <a:r>
              <a:rPr lang="en-US" sz="2800" dirty="0"/>
              <a:t> </a:t>
            </a:r>
            <a:r>
              <a:rPr lang="en-US" sz="2800" dirty="0" err="1"/>
              <a:t>didistribusikan</a:t>
            </a:r>
            <a:r>
              <a:rPr lang="en-US" sz="2800" dirty="0"/>
              <a:t> </a:t>
            </a:r>
            <a:r>
              <a:rPr lang="en-US" sz="2800" dirty="0" err="1"/>
              <a:t>untuk</a:t>
            </a:r>
            <a:r>
              <a:rPr lang="en-US" sz="2800" dirty="0"/>
              <a:t> </a:t>
            </a:r>
            <a:r>
              <a:rPr lang="en-US" sz="2800" dirty="0" err="1"/>
              <a:t>berbagai</a:t>
            </a:r>
            <a:r>
              <a:rPr lang="en-US" sz="2800" dirty="0"/>
              <a:t> </a:t>
            </a:r>
            <a:r>
              <a:rPr lang="en-US" sz="2800" dirty="0" err="1"/>
              <a:t>kebutuhan</a:t>
            </a:r>
            <a:r>
              <a:rPr lang="en-US" sz="2800" dirty="0"/>
              <a:t> </a:t>
            </a:r>
            <a:r>
              <a:rPr lang="en-US" sz="2800" dirty="0" err="1"/>
              <a:t>rumah</a:t>
            </a:r>
            <a:r>
              <a:rPr lang="en-US" sz="2800" dirty="0"/>
              <a:t> </a:t>
            </a:r>
            <a:r>
              <a:rPr lang="en-US" sz="2800" dirty="0" err="1"/>
              <a:t>tangga</a:t>
            </a:r>
            <a:r>
              <a:rPr lang="en-US" sz="2800" dirty="0"/>
              <a:t>. </a:t>
            </a:r>
            <a:r>
              <a:rPr lang="en-US" sz="2800" dirty="0" err="1"/>
              <a:t>Untuk</a:t>
            </a:r>
            <a:r>
              <a:rPr lang="en-US" sz="2800" dirty="0"/>
              <a:t> </a:t>
            </a:r>
            <a:r>
              <a:rPr lang="en-US" sz="2800" dirty="0" err="1"/>
              <a:t>mengontrol</a:t>
            </a:r>
            <a:r>
              <a:rPr lang="en-US" sz="2800" dirty="0"/>
              <a:t> </a:t>
            </a:r>
            <a:r>
              <a:rPr lang="en-US" sz="2800" dirty="0" err="1"/>
              <a:t>tandon</a:t>
            </a:r>
            <a:r>
              <a:rPr lang="en-US" sz="2800" dirty="0"/>
              <a:t> </a:t>
            </a:r>
            <a:r>
              <a:rPr lang="en-US" sz="2800" dirty="0" err="1"/>
              <a:t>sudah</a:t>
            </a:r>
            <a:r>
              <a:rPr lang="en-US" sz="2800" dirty="0"/>
              <a:t> </a:t>
            </a:r>
            <a:r>
              <a:rPr lang="en-US" sz="2800" dirty="0" err="1"/>
              <a:t>penuh</a:t>
            </a:r>
            <a:r>
              <a:rPr lang="en-US" sz="2800" dirty="0"/>
              <a:t> </a:t>
            </a:r>
            <a:r>
              <a:rPr lang="en-US" sz="2800" dirty="0" err="1"/>
              <a:t>atau</a:t>
            </a:r>
            <a:r>
              <a:rPr lang="en-US" sz="2800" dirty="0"/>
              <a:t> </a:t>
            </a:r>
            <a:r>
              <a:rPr lang="en-US" sz="2800" dirty="0" err="1"/>
              <a:t>belum</a:t>
            </a:r>
            <a:r>
              <a:rPr lang="en-US" sz="2800" dirty="0"/>
              <a:t>, </a:t>
            </a:r>
            <a:r>
              <a:rPr lang="en-US" sz="2800" dirty="0" err="1"/>
              <a:t>digunakan</a:t>
            </a:r>
            <a:r>
              <a:rPr lang="en-US" sz="2800" dirty="0"/>
              <a:t> “radar” yang </a:t>
            </a:r>
            <a:r>
              <a:rPr lang="en-US" sz="2800" dirty="0" err="1"/>
              <a:t>disambungkan</a:t>
            </a:r>
            <a:r>
              <a:rPr lang="en-US" sz="2800" dirty="0"/>
              <a:t> </a:t>
            </a:r>
            <a:r>
              <a:rPr lang="en-US" sz="2800" dirty="0" err="1"/>
              <a:t>dengan</a:t>
            </a:r>
            <a:r>
              <a:rPr lang="en-US" sz="2800" dirty="0"/>
              <a:t> </a:t>
            </a:r>
            <a:r>
              <a:rPr lang="en-US" sz="2800" dirty="0" err="1"/>
              <a:t>aliran</a:t>
            </a:r>
            <a:r>
              <a:rPr lang="en-US" sz="2800" dirty="0"/>
              <a:t> </a:t>
            </a:r>
            <a:r>
              <a:rPr lang="en-US" sz="2800" dirty="0" err="1"/>
              <a:t>listrik</a:t>
            </a:r>
            <a:r>
              <a:rPr lang="en-US" sz="2800" dirty="0"/>
              <a:t> </a:t>
            </a:r>
            <a:r>
              <a:rPr lang="en-US" sz="2800" dirty="0" err="1"/>
              <a:t>sebagai</a:t>
            </a:r>
            <a:r>
              <a:rPr lang="en-US" sz="2800" dirty="0"/>
              <a:t> </a:t>
            </a:r>
            <a:r>
              <a:rPr lang="en-US" sz="2800" dirty="0" err="1"/>
              <a:t>sumber</a:t>
            </a:r>
            <a:r>
              <a:rPr lang="en-US" sz="2800" dirty="0"/>
              <a:t> </a:t>
            </a:r>
            <a:r>
              <a:rPr lang="en-US" sz="2800" dirty="0" err="1"/>
              <a:t>energi</a:t>
            </a:r>
            <a:r>
              <a:rPr lang="en-US" sz="2800" dirty="0"/>
              <a:t>. </a:t>
            </a:r>
            <a:r>
              <a:rPr lang="en-US" sz="2800" dirty="0" err="1"/>
              <a:t>Jika</a:t>
            </a:r>
            <a:r>
              <a:rPr lang="en-US" sz="2800" dirty="0"/>
              <a:t> </a:t>
            </a:r>
            <a:r>
              <a:rPr lang="en-US" sz="2800" dirty="0" err="1"/>
              <a:t>tandon</a:t>
            </a:r>
            <a:r>
              <a:rPr lang="en-US" sz="2800" dirty="0"/>
              <a:t> </a:t>
            </a:r>
            <a:r>
              <a:rPr lang="en-US" sz="2800" dirty="0" err="1"/>
              <a:t>penuh</a:t>
            </a:r>
            <a:r>
              <a:rPr lang="en-US" sz="2800" dirty="0"/>
              <a:t> </a:t>
            </a:r>
            <a:r>
              <a:rPr lang="en-US" sz="2800" dirty="0" err="1"/>
              <a:t>secara</a:t>
            </a:r>
            <a:r>
              <a:rPr lang="en-US" sz="2800" dirty="0"/>
              <a:t> </a:t>
            </a:r>
            <a:r>
              <a:rPr lang="en-US" sz="2800" dirty="0" err="1"/>
              <a:t>otomatis</a:t>
            </a:r>
            <a:r>
              <a:rPr lang="en-US" sz="2800" dirty="0"/>
              <a:t> </a:t>
            </a:r>
            <a:r>
              <a:rPr lang="en-US" sz="2800" dirty="0" err="1"/>
              <a:t>aliran</a:t>
            </a:r>
            <a:r>
              <a:rPr lang="en-US" sz="2800" dirty="0"/>
              <a:t> </a:t>
            </a:r>
            <a:r>
              <a:rPr lang="en-US" sz="2800" dirty="0" err="1"/>
              <a:t>listrik</a:t>
            </a:r>
            <a:r>
              <a:rPr lang="en-US" sz="2800" dirty="0"/>
              <a:t> off, </a:t>
            </a:r>
            <a:r>
              <a:rPr lang="en-US" sz="2800" dirty="0" err="1"/>
              <a:t>dan</a:t>
            </a:r>
            <a:endParaRPr lang="en-US" sz="2800" dirty="0"/>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228600"/>
            <a:ext cx="8229600" cy="762000"/>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2403" name="Rectangle 3"/>
          <p:cNvSpPr>
            <a:spLocks noGrp="1" noChangeArrowheads="1"/>
          </p:cNvSpPr>
          <p:nvPr>
            <p:ph type="body" idx="1"/>
          </p:nvPr>
        </p:nvSpPr>
        <p:spPr>
          <a:xfrm>
            <a:off x="457200" y="1143000"/>
            <a:ext cx="8229600" cy="5105400"/>
          </a:xfrm>
          <a:noFill/>
        </p:spPr>
        <p:txBody>
          <a:bodyPr/>
          <a:lstStyle/>
          <a:p>
            <a:pPr marL="609600" indent="-609600">
              <a:buFont typeface="Wingdings" pitchFamily="2" charset="2"/>
              <a:buNone/>
            </a:pPr>
            <a:r>
              <a:rPr lang="en-US" sz="2800" b="1" dirty="0"/>
              <a:t>Kasus2</a:t>
            </a:r>
            <a:r>
              <a:rPr lang="en-US" sz="2800" dirty="0"/>
              <a:t>. </a:t>
            </a:r>
            <a:r>
              <a:rPr lang="en-US" sz="2800" dirty="0" err="1"/>
              <a:t>Tandon</a:t>
            </a:r>
            <a:r>
              <a:rPr lang="en-US" sz="2800" dirty="0"/>
              <a:t> Air (reservoir)</a:t>
            </a:r>
          </a:p>
          <a:p>
            <a:pPr marL="609600" indent="-609600" algn="just">
              <a:buFont typeface="Wingdings" pitchFamily="2" charset="2"/>
              <a:buNone/>
            </a:pPr>
            <a:r>
              <a:rPr lang="en-US" sz="2800" dirty="0" err="1"/>
              <a:t>jika</a:t>
            </a:r>
            <a:r>
              <a:rPr lang="en-US" sz="2800" dirty="0"/>
              <a:t> </a:t>
            </a:r>
            <a:r>
              <a:rPr lang="en-US" sz="2800" dirty="0" err="1"/>
              <a:t>isi</a:t>
            </a:r>
            <a:r>
              <a:rPr lang="en-US" sz="2800" dirty="0"/>
              <a:t> </a:t>
            </a:r>
            <a:r>
              <a:rPr lang="en-US" sz="2800" dirty="0" err="1"/>
              <a:t>tandon</a:t>
            </a:r>
            <a:r>
              <a:rPr lang="en-US" sz="2800" dirty="0"/>
              <a:t> </a:t>
            </a:r>
            <a:r>
              <a:rPr lang="en-US" sz="2800" dirty="0" err="1"/>
              <a:t>sampai</a:t>
            </a:r>
            <a:r>
              <a:rPr lang="en-US" sz="2800" dirty="0"/>
              <a:t> </a:t>
            </a:r>
            <a:r>
              <a:rPr lang="en-US" sz="2800" dirty="0" err="1"/>
              <a:t>pada</a:t>
            </a:r>
            <a:r>
              <a:rPr lang="en-US" sz="2800" dirty="0"/>
              <a:t> volume </a:t>
            </a:r>
            <a:r>
              <a:rPr lang="en-US" sz="2800" dirty="0" err="1"/>
              <a:t>tertentu</a:t>
            </a:r>
            <a:r>
              <a:rPr lang="en-US" sz="2800" dirty="0"/>
              <a:t> </a:t>
            </a:r>
            <a:r>
              <a:rPr lang="en-US" sz="2800" dirty="0" err="1"/>
              <a:t>maka</a:t>
            </a:r>
            <a:r>
              <a:rPr lang="en-US" sz="2800" dirty="0"/>
              <a:t> </a:t>
            </a:r>
            <a:r>
              <a:rPr lang="en-US" sz="2800" dirty="0" err="1"/>
              <a:t>aliran</a:t>
            </a:r>
            <a:r>
              <a:rPr lang="en-US" sz="2800" dirty="0"/>
              <a:t> </a:t>
            </a:r>
            <a:r>
              <a:rPr lang="en-US" sz="2800" dirty="0" err="1"/>
              <a:t>listrik</a:t>
            </a:r>
            <a:r>
              <a:rPr lang="en-US" sz="2800" dirty="0"/>
              <a:t> on </a:t>
            </a:r>
            <a:r>
              <a:rPr lang="en-US" sz="2800" dirty="0" err="1"/>
              <a:t>lagi</a:t>
            </a:r>
            <a:r>
              <a:rPr lang="en-US" sz="2800" dirty="0"/>
              <a:t> </a:t>
            </a:r>
            <a:r>
              <a:rPr lang="en-US" sz="2800" dirty="0" err="1"/>
              <a:t>sehingga</a:t>
            </a:r>
            <a:r>
              <a:rPr lang="en-US" sz="2800" dirty="0"/>
              <a:t> air </a:t>
            </a:r>
            <a:r>
              <a:rPr lang="en-US" sz="2800" dirty="0" err="1"/>
              <a:t>teralirkan</a:t>
            </a:r>
            <a:r>
              <a:rPr lang="en-US" sz="2800" dirty="0"/>
              <a:t>. </a:t>
            </a:r>
            <a:r>
              <a:rPr lang="en-US" sz="2800" dirty="0" err="1"/>
              <a:t>Umumnya</a:t>
            </a:r>
            <a:r>
              <a:rPr lang="en-US" sz="2800" dirty="0"/>
              <a:t> </a:t>
            </a:r>
            <a:r>
              <a:rPr lang="en-US" sz="2800" dirty="0" err="1"/>
              <a:t>pemilik</a:t>
            </a:r>
            <a:r>
              <a:rPr lang="en-US" sz="2800" dirty="0"/>
              <a:t> </a:t>
            </a:r>
            <a:r>
              <a:rPr lang="en-US" sz="2800" dirty="0" err="1"/>
              <a:t>rumah</a:t>
            </a:r>
            <a:r>
              <a:rPr lang="en-US" sz="2800" dirty="0"/>
              <a:t> </a:t>
            </a:r>
            <a:r>
              <a:rPr lang="en-US" sz="2800" dirty="0" err="1"/>
              <a:t>ingin</a:t>
            </a:r>
            <a:r>
              <a:rPr lang="en-US" sz="2800" dirty="0"/>
              <a:t> </a:t>
            </a:r>
            <a:r>
              <a:rPr lang="en-US" sz="2800" dirty="0" err="1"/>
              <a:t>berhemat</a:t>
            </a:r>
            <a:r>
              <a:rPr lang="en-US" sz="2800" dirty="0"/>
              <a:t> (</a:t>
            </a:r>
            <a:r>
              <a:rPr lang="en-US" sz="2800" dirty="0" err="1"/>
              <a:t>biaya</a:t>
            </a:r>
            <a:r>
              <a:rPr lang="en-US" sz="2800" dirty="0"/>
              <a:t> minimum). </a:t>
            </a:r>
            <a:r>
              <a:rPr lang="en-US" sz="2800" dirty="0" err="1"/>
              <a:t>Permasalahan</a:t>
            </a:r>
            <a:r>
              <a:rPr lang="en-US" sz="2800" dirty="0"/>
              <a:t> </a:t>
            </a:r>
            <a:r>
              <a:rPr lang="en-US" sz="2800" dirty="0" err="1"/>
              <a:t>bagi</a:t>
            </a:r>
            <a:r>
              <a:rPr lang="en-US" sz="2800" dirty="0"/>
              <a:t> </a:t>
            </a:r>
            <a:r>
              <a:rPr lang="en-US" sz="2800" dirty="0" err="1"/>
              <a:t>perusahaan</a:t>
            </a:r>
            <a:r>
              <a:rPr lang="en-US" sz="2800" dirty="0"/>
              <a:t> </a:t>
            </a:r>
            <a:r>
              <a:rPr lang="en-US" sz="2800" dirty="0" err="1"/>
              <a:t>adalah</a:t>
            </a:r>
            <a:r>
              <a:rPr lang="en-US" sz="2800" dirty="0"/>
              <a:t> </a:t>
            </a:r>
            <a:r>
              <a:rPr lang="en-US" sz="2800" dirty="0" err="1"/>
              <a:t>berapa</a:t>
            </a:r>
            <a:r>
              <a:rPr lang="en-US" sz="2800" dirty="0"/>
              <a:t> </a:t>
            </a:r>
            <a:r>
              <a:rPr lang="en-US" sz="2800" dirty="0" err="1"/>
              <a:t>sebaiknya</a:t>
            </a:r>
            <a:r>
              <a:rPr lang="en-US" sz="2800" dirty="0"/>
              <a:t> </a:t>
            </a:r>
            <a:r>
              <a:rPr lang="en-US" sz="2800" dirty="0" err="1"/>
              <a:t>dimensi</a:t>
            </a:r>
            <a:r>
              <a:rPr lang="en-US" sz="2800" dirty="0"/>
              <a:t> </a:t>
            </a:r>
            <a:r>
              <a:rPr lang="en-US" sz="2800" dirty="0" err="1"/>
              <a:t>tandon</a:t>
            </a:r>
            <a:r>
              <a:rPr lang="en-US" sz="2800" dirty="0"/>
              <a:t> </a:t>
            </a:r>
            <a:r>
              <a:rPr lang="en-US" sz="2800" dirty="0" err="1"/>
              <a:t>dan</a:t>
            </a:r>
            <a:r>
              <a:rPr lang="en-US" sz="2800" dirty="0"/>
              <a:t> </a:t>
            </a:r>
            <a:r>
              <a:rPr lang="en-US" sz="2800" dirty="0" err="1"/>
              <a:t>bagaimana</a:t>
            </a:r>
            <a:r>
              <a:rPr lang="en-US" sz="2800" dirty="0"/>
              <a:t> </a:t>
            </a:r>
            <a:r>
              <a:rPr lang="en-US" sz="2800" dirty="0" err="1"/>
              <a:t>mengatur</a:t>
            </a:r>
            <a:r>
              <a:rPr lang="en-US" sz="2800" dirty="0"/>
              <a:t> “</a:t>
            </a:r>
            <a:r>
              <a:rPr lang="en-US" sz="2800" dirty="0" err="1"/>
              <a:t>katrol</a:t>
            </a:r>
            <a:r>
              <a:rPr lang="en-US" sz="2800" dirty="0"/>
              <a:t>” </a:t>
            </a:r>
            <a:r>
              <a:rPr lang="en-US" sz="2800" dirty="0" err="1"/>
              <a:t>pengatur</a:t>
            </a:r>
            <a:r>
              <a:rPr lang="en-US" sz="2800" dirty="0"/>
              <a:t> radar agar </a:t>
            </a:r>
            <a:r>
              <a:rPr lang="en-US" sz="2800" dirty="0" err="1"/>
              <a:t>dapat</a:t>
            </a:r>
            <a:r>
              <a:rPr lang="en-US" sz="2800" dirty="0"/>
              <a:t> </a:t>
            </a:r>
            <a:r>
              <a:rPr lang="en-US" sz="2800" dirty="0" err="1"/>
              <a:t>memenuhi</a:t>
            </a:r>
            <a:r>
              <a:rPr lang="en-US" sz="2800" dirty="0"/>
              <a:t> </a:t>
            </a:r>
            <a:r>
              <a:rPr lang="en-US" sz="2800" dirty="0" err="1"/>
              <a:t>tujuan</a:t>
            </a:r>
            <a:r>
              <a:rPr lang="en-US" sz="2800" dirty="0"/>
              <a:t> </a:t>
            </a:r>
            <a:r>
              <a:rPr lang="en-US" sz="2800" dirty="0" err="1"/>
              <a:t>tersebut</a:t>
            </a:r>
            <a:r>
              <a:rPr lang="en-US" sz="2800" dirty="0"/>
              <a:t>. </a:t>
            </a: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457200"/>
            <a:ext cx="8229600" cy="914400"/>
          </a:xfrm>
        </p:spPr>
        <p:txBody>
          <a:bodyPr/>
          <a:lstStyle/>
          <a:p>
            <a:r>
              <a:rPr lang="en-US" sz="3200"/>
              <a:t>Kasus: </a:t>
            </a:r>
            <a:r>
              <a:rPr lang="en-US" sz="3200" i="1"/>
              <a:t>Tandon Air/Reservoir</a:t>
            </a:r>
          </a:p>
        </p:txBody>
      </p:sp>
      <p:sp>
        <p:nvSpPr>
          <p:cNvPr id="121859" name="Rectangle 3"/>
          <p:cNvSpPr>
            <a:spLocks noGrp="1" noChangeArrowheads="1"/>
          </p:cNvSpPr>
          <p:nvPr>
            <p:ph type="body" idx="1"/>
          </p:nvPr>
        </p:nvSpPr>
        <p:spPr>
          <a:xfrm>
            <a:off x="533400" y="1676400"/>
            <a:ext cx="8229600" cy="4648200"/>
          </a:xfrm>
        </p:spPr>
        <p:txBody>
          <a:bodyPr/>
          <a:lstStyle/>
          <a:p>
            <a:pPr marL="457200" indent="-457200" algn="just">
              <a:lnSpc>
                <a:spcPct val="90000"/>
              </a:lnSpc>
              <a:buFont typeface="Wingdings" pitchFamily="2" charset="2"/>
              <a:buNone/>
            </a:pPr>
            <a:r>
              <a:rPr lang="en-US"/>
              <a:t>.</a:t>
            </a:r>
          </a:p>
        </p:txBody>
      </p:sp>
      <p:sp>
        <p:nvSpPr>
          <p:cNvPr id="121860" name="AutoShape 4"/>
          <p:cNvSpPr>
            <a:spLocks noChangeArrowheads="1"/>
          </p:cNvSpPr>
          <p:nvPr/>
        </p:nvSpPr>
        <p:spPr bwMode="auto">
          <a:xfrm rot="10800000">
            <a:off x="2268538" y="2205038"/>
            <a:ext cx="4608512" cy="3600450"/>
          </a:xfrm>
          <a:prstGeom prst="flowChartOffpageConnector">
            <a:avLst/>
          </a:prstGeom>
          <a:solidFill>
            <a:schemeClr val="accent1"/>
          </a:solidFill>
          <a:ln w="9525">
            <a:solidFill>
              <a:schemeClr val="tx1"/>
            </a:solidFill>
            <a:miter lim="800000"/>
            <a:headEnd/>
            <a:tailEnd/>
          </a:ln>
          <a:effectLst/>
        </p:spPr>
        <p:txBody>
          <a:bodyPr wrap="none" anchor="ctr"/>
          <a:lstStyle/>
          <a:p>
            <a:endParaRPr lang="en-US"/>
          </a:p>
        </p:txBody>
      </p:sp>
      <p:sp>
        <p:nvSpPr>
          <p:cNvPr id="121861" name="AutoShape 5"/>
          <p:cNvSpPr>
            <a:spLocks noChangeArrowheads="1"/>
          </p:cNvSpPr>
          <p:nvPr/>
        </p:nvSpPr>
        <p:spPr bwMode="auto">
          <a:xfrm rot="16200000">
            <a:off x="4392612" y="1663701"/>
            <a:ext cx="358775" cy="1009650"/>
          </a:xfrm>
          <a:prstGeom prst="flowChartDelay">
            <a:avLst/>
          </a:prstGeom>
          <a:solidFill>
            <a:schemeClr val="accent1"/>
          </a:solidFill>
          <a:ln w="9525">
            <a:solidFill>
              <a:schemeClr val="tx1"/>
            </a:solidFill>
            <a:miter lim="800000"/>
            <a:headEnd/>
            <a:tailEnd/>
          </a:ln>
          <a:effectLst/>
        </p:spPr>
        <p:txBody>
          <a:bodyPr wrap="none" anchor="ctr"/>
          <a:lstStyle/>
          <a:p>
            <a:endParaRPr lang="en-US"/>
          </a:p>
        </p:txBody>
      </p:sp>
      <p:sp>
        <p:nvSpPr>
          <p:cNvPr id="121862" name="Rectangle 6"/>
          <p:cNvSpPr>
            <a:spLocks noChangeArrowheads="1"/>
          </p:cNvSpPr>
          <p:nvPr/>
        </p:nvSpPr>
        <p:spPr bwMode="auto">
          <a:xfrm>
            <a:off x="2268538" y="3141663"/>
            <a:ext cx="4608512" cy="2663825"/>
          </a:xfrm>
          <a:prstGeom prst="rect">
            <a:avLst/>
          </a:prstGeom>
          <a:solidFill>
            <a:srgbClr val="FFCCCC"/>
          </a:solidFill>
          <a:ln w="9525">
            <a:solidFill>
              <a:schemeClr val="tx2"/>
            </a:solidFill>
            <a:miter lim="800000"/>
            <a:headEnd/>
            <a:tailEnd/>
          </a:ln>
          <a:effectLst/>
        </p:spPr>
        <p:txBody>
          <a:bodyPr wrap="none" anchor="ctr"/>
          <a:lstStyle/>
          <a:p>
            <a:endParaRPr lang="en-US"/>
          </a:p>
        </p:txBody>
      </p:sp>
      <p:sp>
        <p:nvSpPr>
          <p:cNvPr id="121863" name="AutoShape 7"/>
          <p:cNvSpPr>
            <a:spLocks noChangeArrowheads="1"/>
          </p:cNvSpPr>
          <p:nvPr/>
        </p:nvSpPr>
        <p:spPr bwMode="auto">
          <a:xfrm rot="5400000">
            <a:off x="4717256" y="3786982"/>
            <a:ext cx="428625" cy="144462"/>
          </a:xfrm>
          <a:prstGeom prst="flowChartTerminator">
            <a:avLst/>
          </a:prstGeom>
          <a:solidFill>
            <a:schemeClr val="accent1"/>
          </a:solidFill>
          <a:ln w="9525">
            <a:solidFill>
              <a:schemeClr val="tx1"/>
            </a:solidFill>
            <a:miter lim="800000"/>
            <a:headEnd/>
            <a:tailEnd/>
          </a:ln>
          <a:effectLst/>
        </p:spPr>
        <p:txBody>
          <a:bodyPr wrap="none" anchor="ctr"/>
          <a:lstStyle/>
          <a:p>
            <a:endParaRPr lang="en-US"/>
          </a:p>
        </p:txBody>
      </p:sp>
      <p:sp>
        <p:nvSpPr>
          <p:cNvPr id="121864" name="AutoShape 8"/>
          <p:cNvSpPr>
            <a:spLocks noChangeArrowheads="1"/>
          </p:cNvSpPr>
          <p:nvPr/>
        </p:nvSpPr>
        <p:spPr bwMode="auto">
          <a:xfrm rot="5400000">
            <a:off x="4861719" y="3786981"/>
            <a:ext cx="428625" cy="144463"/>
          </a:xfrm>
          <a:prstGeom prst="flowChartTerminator">
            <a:avLst/>
          </a:prstGeom>
          <a:solidFill>
            <a:srgbClr val="FF0000"/>
          </a:solidFill>
          <a:ln w="9525">
            <a:solidFill>
              <a:schemeClr val="tx1"/>
            </a:solidFill>
            <a:miter lim="800000"/>
            <a:headEnd/>
            <a:tailEnd/>
          </a:ln>
          <a:effectLst/>
        </p:spPr>
        <p:txBody>
          <a:bodyPr wrap="none" anchor="ctr"/>
          <a:lstStyle/>
          <a:p>
            <a:endParaRPr lang="en-US"/>
          </a:p>
        </p:txBody>
      </p:sp>
      <p:sp>
        <p:nvSpPr>
          <p:cNvPr id="121865" name="Line 9"/>
          <p:cNvSpPr>
            <a:spLocks noChangeShapeType="1"/>
          </p:cNvSpPr>
          <p:nvPr/>
        </p:nvSpPr>
        <p:spPr bwMode="auto">
          <a:xfrm>
            <a:off x="5003800" y="2349500"/>
            <a:ext cx="0" cy="719138"/>
          </a:xfrm>
          <a:prstGeom prst="line">
            <a:avLst/>
          </a:prstGeom>
          <a:noFill/>
          <a:ln w="28575">
            <a:solidFill>
              <a:schemeClr val="tx1"/>
            </a:solidFill>
            <a:round/>
            <a:headEnd/>
            <a:tailEnd/>
          </a:ln>
          <a:effectLst/>
        </p:spPr>
        <p:txBody>
          <a:bodyPr/>
          <a:lstStyle/>
          <a:p>
            <a:endParaRPr lang="en-US"/>
          </a:p>
        </p:txBody>
      </p:sp>
      <p:sp>
        <p:nvSpPr>
          <p:cNvPr id="121866" name="Line 10"/>
          <p:cNvSpPr>
            <a:spLocks noChangeShapeType="1"/>
          </p:cNvSpPr>
          <p:nvPr/>
        </p:nvSpPr>
        <p:spPr bwMode="auto">
          <a:xfrm>
            <a:off x="5003800" y="3141663"/>
            <a:ext cx="0" cy="431800"/>
          </a:xfrm>
          <a:prstGeom prst="line">
            <a:avLst/>
          </a:prstGeom>
          <a:noFill/>
          <a:ln w="28575">
            <a:solidFill>
              <a:schemeClr val="tx1"/>
            </a:solidFill>
            <a:prstDash val="dash"/>
            <a:round/>
            <a:headEnd/>
            <a:tailEnd/>
          </a:ln>
          <a:effectLst/>
        </p:spPr>
        <p:txBody>
          <a:bodyPr/>
          <a:lstStyle/>
          <a:p>
            <a:endParaRPr lang="en-US"/>
          </a:p>
        </p:txBody>
      </p:sp>
      <p:sp>
        <p:nvSpPr>
          <p:cNvPr id="121867" name="Line 11"/>
          <p:cNvSpPr>
            <a:spLocks noChangeShapeType="1"/>
          </p:cNvSpPr>
          <p:nvPr/>
        </p:nvSpPr>
        <p:spPr bwMode="auto">
          <a:xfrm flipH="1">
            <a:off x="4932363" y="3500438"/>
            <a:ext cx="71437" cy="144462"/>
          </a:xfrm>
          <a:prstGeom prst="line">
            <a:avLst/>
          </a:prstGeom>
          <a:noFill/>
          <a:ln w="28575">
            <a:solidFill>
              <a:schemeClr val="tx1"/>
            </a:solidFill>
            <a:round/>
            <a:headEnd/>
            <a:tailEnd/>
          </a:ln>
          <a:effectLst/>
        </p:spPr>
        <p:txBody>
          <a:bodyPr/>
          <a:lstStyle/>
          <a:p>
            <a:endParaRPr lang="en-US"/>
          </a:p>
        </p:txBody>
      </p:sp>
      <p:sp>
        <p:nvSpPr>
          <p:cNvPr id="121868" name="Line 12"/>
          <p:cNvSpPr>
            <a:spLocks noChangeShapeType="1"/>
          </p:cNvSpPr>
          <p:nvPr/>
        </p:nvSpPr>
        <p:spPr bwMode="auto">
          <a:xfrm>
            <a:off x="5003800" y="3500438"/>
            <a:ext cx="73025" cy="144462"/>
          </a:xfrm>
          <a:prstGeom prst="line">
            <a:avLst/>
          </a:prstGeom>
          <a:noFill/>
          <a:ln w="28575">
            <a:solidFill>
              <a:schemeClr val="tx1"/>
            </a:solidFill>
            <a:round/>
            <a:headEnd/>
            <a:tailEnd/>
          </a:ln>
          <a:effectLst/>
        </p:spPr>
        <p:txBody>
          <a:bodyPr/>
          <a:lstStyle/>
          <a:p>
            <a:endParaRPr lang="en-US"/>
          </a:p>
        </p:txBody>
      </p:sp>
      <p:sp>
        <p:nvSpPr>
          <p:cNvPr id="121869" name="Oval 13"/>
          <p:cNvSpPr>
            <a:spLocks noChangeArrowheads="1"/>
          </p:cNvSpPr>
          <p:nvPr/>
        </p:nvSpPr>
        <p:spPr bwMode="auto">
          <a:xfrm>
            <a:off x="5003800" y="2276475"/>
            <a:ext cx="144463" cy="144463"/>
          </a:xfrm>
          <a:prstGeom prst="ellipse">
            <a:avLst/>
          </a:prstGeom>
          <a:solidFill>
            <a:srgbClr val="DD0135"/>
          </a:solidFill>
          <a:ln w="9525">
            <a:solidFill>
              <a:schemeClr val="tx1"/>
            </a:solidFill>
            <a:round/>
            <a:headEnd/>
            <a:tailEnd/>
          </a:ln>
          <a:effectLst/>
        </p:spPr>
        <p:txBody>
          <a:bodyPr wrap="none" anchor="ctr"/>
          <a:lstStyle/>
          <a:p>
            <a:endParaRPr lang="en-US"/>
          </a:p>
        </p:txBody>
      </p:sp>
      <p:sp>
        <p:nvSpPr>
          <p:cNvPr id="121870" name="Freeform 14"/>
          <p:cNvSpPr>
            <a:spLocks/>
          </p:cNvSpPr>
          <p:nvPr/>
        </p:nvSpPr>
        <p:spPr bwMode="auto">
          <a:xfrm>
            <a:off x="5076825" y="2120900"/>
            <a:ext cx="3095625" cy="528638"/>
          </a:xfrm>
          <a:custGeom>
            <a:avLst/>
            <a:gdLst/>
            <a:ahLst/>
            <a:cxnLst>
              <a:cxn ang="0">
                <a:pos x="0" y="144"/>
              </a:cxn>
              <a:cxn ang="0">
                <a:pos x="317" y="8"/>
              </a:cxn>
              <a:cxn ang="0">
                <a:pos x="725" y="98"/>
              </a:cxn>
              <a:cxn ang="0">
                <a:pos x="816" y="53"/>
              </a:cxn>
              <a:cxn ang="0">
                <a:pos x="997" y="98"/>
              </a:cxn>
              <a:cxn ang="0">
                <a:pos x="1088" y="53"/>
              </a:cxn>
              <a:cxn ang="0">
                <a:pos x="1179" y="189"/>
              </a:cxn>
              <a:cxn ang="0">
                <a:pos x="1360" y="53"/>
              </a:cxn>
              <a:cxn ang="0">
                <a:pos x="1406" y="234"/>
              </a:cxn>
              <a:cxn ang="0">
                <a:pos x="1678" y="234"/>
              </a:cxn>
              <a:cxn ang="0">
                <a:pos x="1814" y="325"/>
              </a:cxn>
              <a:cxn ang="0">
                <a:pos x="1950" y="280"/>
              </a:cxn>
            </a:cxnLst>
            <a:rect l="0" t="0" r="r" b="b"/>
            <a:pathLst>
              <a:path w="1950" h="333">
                <a:moveTo>
                  <a:pt x="0" y="144"/>
                </a:moveTo>
                <a:cubicBezTo>
                  <a:pt x="98" y="80"/>
                  <a:pt x="196" y="16"/>
                  <a:pt x="317" y="8"/>
                </a:cubicBezTo>
                <a:cubicBezTo>
                  <a:pt x="438" y="0"/>
                  <a:pt x="642" y="91"/>
                  <a:pt x="725" y="98"/>
                </a:cubicBezTo>
                <a:cubicBezTo>
                  <a:pt x="808" y="105"/>
                  <a:pt x="771" y="53"/>
                  <a:pt x="816" y="53"/>
                </a:cubicBezTo>
                <a:cubicBezTo>
                  <a:pt x="861" y="53"/>
                  <a:pt x="952" y="98"/>
                  <a:pt x="997" y="98"/>
                </a:cubicBezTo>
                <a:cubicBezTo>
                  <a:pt x="1042" y="98"/>
                  <a:pt x="1058" y="38"/>
                  <a:pt x="1088" y="53"/>
                </a:cubicBezTo>
                <a:cubicBezTo>
                  <a:pt x="1118" y="68"/>
                  <a:pt x="1134" y="189"/>
                  <a:pt x="1179" y="189"/>
                </a:cubicBezTo>
                <a:cubicBezTo>
                  <a:pt x="1224" y="189"/>
                  <a:pt x="1322" y="46"/>
                  <a:pt x="1360" y="53"/>
                </a:cubicBezTo>
                <a:cubicBezTo>
                  <a:pt x="1398" y="60"/>
                  <a:pt x="1353" y="204"/>
                  <a:pt x="1406" y="234"/>
                </a:cubicBezTo>
                <a:cubicBezTo>
                  <a:pt x="1459" y="264"/>
                  <a:pt x="1610" y="219"/>
                  <a:pt x="1678" y="234"/>
                </a:cubicBezTo>
                <a:cubicBezTo>
                  <a:pt x="1746" y="249"/>
                  <a:pt x="1769" y="317"/>
                  <a:pt x="1814" y="325"/>
                </a:cubicBezTo>
                <a:cubicBezTo>
                  <a:pt x="1859" y="333"/>
                  <a:pt x="1927" y="287"/>
                  <a:pt x="1950" y="280"/>
                </a:cubicBezTo>
              </a:path>
            </a:pathLst>
          </a:custGeom>
          <a:noFill/>
          <a:ln w="28575" cmpd="sng">
            <a:solidFill>
              <a:schemeClr val="tx1"/>
            </a:solidFill>
            <a:round/>
            <a:headEnd/>
            <a:tailEnd/>
          </a:ln>
          <a:effectLst/>
        </p:spPr>
        <p:txBody>
          <a:bodyPr/>
          <a:lstStyle/>
          <a:p>
            <a:endParaRPr lang="en-US"/>
          </a:p>
        </p:txBody>
      </p:sp>
      <p:sp>
        <p:nvSpPr>
          <p:cNvPr id="121871" name="Rectangle 15"/>
          <p:cNvSpPr>
            <a:spLocks noChangeArrowheads="1"/>
          </p:cNvSpPr>
          <p:nvPr/>
        </p:nvSpPr>
        <p:spPr bwMode="auto">
          <a:xfrm>
            <a:off x="8101013" y="2420938"/>
            <a:ext cx="144462" cy="287337"/>
          </a:xfrm>
          <a:prstGeom prst="rect">
            <a:avLst/>
          </a:prstGeom>
          <a:solidFill>
            <a:schemeClr val="tx2"/>
          </a:solidFill>
          <a:ln w="9525">
            <a:solidFill>
              <a:schemeClr val="tx1"/>
            </a:solidFill>
            <a:miter lim="800000"/>
            <a:headEnd/>
            <a:tailEnd/>
          </a:ln>
          <a:effectLst/>
        </p:spPr>
        <p:txBody>
          <a:bodyPr wrap="none" anchor="ctr"/>
          <a:lstStyle/>
          <a:p>
            <a:endParaRPr lang="en-US"/>
          </a:p>
        </p:txBody>
      </p:sp>
      <p:sp>
        <p:nvSpPr>
          <p:cNvPr id="121872" name="Line 16"/>
          <p:cNvSpPr>
            <a:spLocks noChangeShapeType="1"/>
          </p:cNvSpPr>
          <p:nvPr/>
        </p:nvSpPr>
        <p:spPr bwMode="auto">
          <a:xfrm>
            <a:off x="8172450" y="2636838"/>
            <a:ext cx="144463" cy="0"/>
          </a:xfrm>
          <a:prstGeom prst="line">
            <a:avLst/>
          </a:prstGeom>
          <a:noFill/>
          <a:ln w="38100">
            <a:solidFill>
              <a:schemeClr val="tx1"/>
            </a:solidFill>
            <a:round/>
            <a:headEnd/>
            <a:tailEnd/>
          </a:ln>
          <a:effectLst/>
        </p:spPr>
        <p:txBody>
          <a:bodyPr/>
          <a:lstStyle/>
          <a:p>
            <a:endParaRPr lang="en-US"/>
          </a:p>
        </p:txBody>
      </p:sp>
      <p:sp>
        <p:nvSpPr>
          <p:cNvPr id="121873" name="Line 17"/>
          <p:cNvSpPr>
            <a:spLocks noChangeShapeType="1"/>
          </p:cNvSpPr>
          <p:nvPr/>
        </p:nvSpPr>
        <p:spPr bwMode="auto">
          <a:xfrm>
            <a:off x="8172450" y="2492375"/>
            <a:ext cx="144463" cy="0"/>
          </a:xfrm>
          <a:prstGeom prst="line">
            <a:avLst/>
          </a:prstGeom>
          <a:noFill/>
          <a:ln w="38100">
            <a:solidFill>
              <a:schemeClr val="tx1"/>
            </a:solidFill>
            <a:round/>
            <a:headEnd/>
            <a:tailEnd/>
          </a:ln>
          <a:effectLst/>
        </p:spPr>
        <p:txBody>
          <a:bodyPr/>
          <a:lstStyle/>
          <a:p>
            <a:endParaRPr lang="en-US"/>
          </a:p>
        </p:txBody>
      </p:sp>
      <p:sp>
        <p:nvSpPr>
          <p:cNvPr id="121874" name="Text Box 18"/>
          <p:cNvSpPr txBox="1">
            <a:spLocks noChangeArrowheads="1"/>
          </p:cNvSpPr>
          <p:nvPr/>
        </p:nvSpPr>
        <p:spPr bwMode="auto">
          <a:xfrm>
            <a:off x="5148263" y="2276475"/>
            <a:ext cx="869950" cy="366713"/>
          </a:xfrm>
          <a:prstGeom prst="rect">
            <a:avLst/>
          </a:prstGeom>
          <a:noFill/>
          <a:ln w="9525">
            <a:noFill/>
            <a:miter lim="800000"/>
            <a:headEnd/>
            <a:tailEnd/>
          </a:ln>
          <a:effectLst/>
        </p:spPr>
        <p:txBody>
          <a:bodyPr wrap="none">
            <a:spAutoFit/>
          </a:bodyPr>
          <a:lstStyle/>
          <a:p>
            <a:pPr eaLnBrk="1" hangingPunct="1"/>
            <a:r>
              <a:rPr lang="en-US"/>
              <a:t>Radar </a:t>
            </a:r>
          </a:p>
        </p:txBody>
      </p:sp>
      <p:sp>
        <p:nvSpPr>
          <p:cNvPr id="121875" name="Text Box 19"/>
          <p:cNvSpPr txBox="1">
            <a:spLocks noChangeArrowheads="1"/>
          </p:cNvSpPr>
          <p:nvPr/>
        </p:nvSpPr>
        <p:spPr bwMode="auto">
          <a:xfrm>
            <a:off x="4572000" y="4076700"/>
            <a:ext cx="958850" cy="366713"/>
          </a:xfrm>
          <a:prstGeom prst="rect">
            <a:avLst/>
          </a:prstGeom>
          <a:noFill/>
          <a:ln w="9525">
            <a:noFill/>
            <a:miter lim="800000"/>
            <a:headEnd/>
            <a:tailEnd/>
          </a:ln>
          <a:effectLst/>
        </p:spPr>
        <p:txBody>
          <a:bodyPr wrap="none">
            <a:spAutoFit/>
          </a:bodyPr>
          <a:lstStyle/>
          <a:p>
            <a:pPr eaLnBrk="1" hangingPunct="1"/>
            <a:r>
              <a:rPr lang="en-US"/>
              <a:t>Bandul </a:t>
            </a:r>
          </a:p>
        </p:txBody>
      </p:sp>
      <p:sp>
        <p:nvSpPr>
          <p:cNvPr id="121876" name="Text Box 20"/>
          <p:cNvSpPr txBox="1">
            <a:spLocks noChangeArrowheads="1"/>
          </p:cNvSpPr>
          <p:nvPr/>
        </p:nvSpPr>
        <p:spPr bwMode="auto">
          <a:xfrm>
            <a:off x="7524750" y="2781300"/>
            <a:ext cx="844550" cy="366713"/>
          </a:xfrm>
          <a:prstGeom prst="rect">
            <a:avLst/>
          </a:prstGeom>
          <a:noFill/>
          <a:ln w="9525">
            <a:noFill/>
            <a:miter lim="800000"/>
            <a:headEnd/>
            <a:tailEnd/>
          </a:ln>
          <a:effectLst/>
        </p:spPr>
        <p:txBody>
          <a:bodyPr wrap="none">
            <a:spAutoFit/>
          </a:bodyPr>
          <a:lstStyle/>
          <a:p>
            <a:pPr eaLnBrk="1" hangingPunct="1"/>
            <a:r>
              <a:rPr lang="en-US"/>
              <a:t>Listrik </a:t>
            </a:r>
          </a:p>
        </p:txBody>
      </p:sp>
      <p:sp>
        <p:nvSpPr>
          <p:cNvPr id="121877" name="Line 21"/>
          <p:cNvSpPr>
            <a:spLocks noChangeShapeType="1"/>
          </p:cNvSpPr>
          <p:nvPr/>
        </p:nvSpPr>
        <p:spPr bwMode="auto">
          <a:xfrm>
            <a:off x="1187450" y="1844675"/>
            <a:ext cx="3384550" cy="0"/>
          </a:xfrm>
          <a:prstGeom prst="line">
            <a:avLst/>
          </a:prstGeom>
          <a:noFill/>
          <a:ln w="76200" cmpd="tri">
            <a:solidFill>
              <a:srgbClr val="DD0135"/>
            </a:solidFill>
            <a:round/>
            <a:headEnd/>
            <a:tailEnd/>
          </a:ln>
          <a:effectLst/>
        </p:spPr>
        <p:txBody>
          <a:bodyPr/>
          <a:lstStyle/>
          <a:p>
            <a:endParaRPr lang="en-US"/>
          </a:p>
        </p:txBody>
      </p:sp>
      <p:sp>
        <p:nvSpPr>
          <p:cNvPr id="121878" name="Line 22"/>
          <p:cNvSpPr>
            <a:spLocks noChangeShapeType="1"/>
          </p:cNvSpPr>
          <p:nvPr/>
        </p:nvSpPr>
        <p:spPr bwMode="auto">
          <a:xfrm>
            <a:off x="4572000" y="1844675"/>
            <a:ext cx="0" cy="144463"/>
          </a:xfrm>
          <a:prstGeom prst="line">
            <a:avLst/>
          </a:prstGeom>
          <a:noFill/>
          <a:ln w="76200" cmpd="tri">
            <a:solidFill>
              <a:srgbClr val="DD0135"/>
            </a:solidFill>
            <a:round/>
            <a:headEnd/>
            <a:tailEnd/>
          </a:ln>
          <a:effectLst/>
        </p:spPr>
        <p:txBody>
          <a:bodyPr/>
          <a:lstStyle/>
          <a:p>
            <a:endParaRPr lang="en-US"/>
          </a:p>
        </p:txBody>
      </p:sp>
      <p:sp>
        <p:nvSpPr>
          <p:cNvPr id="121879" name="Text Box 23"/>
          <p:cNvSpPr txBox="1">
            <a:spLocks noChangeArrowheads="1"/>
          </p:cNvSpPr>
          <p:nvPr/>
        </p:nvSpPr>
        <p:spPr bwMode="auto">
          <a:xfrm>
            <a:off x="1524000" y="1447800"/>
            <a:ext cx="958850" cy="366713"/>
          </a:xfrm>
          <a:prstGeom prst="rect">
            <a:avLst/>
          </a:prstGeom>
          <a:noFill/>
          <a:ln w="9525">
            <a:noFill/>
            <a:miter lim="800000"/>
            <a:headEnd/>
            <a:tailEnd/>
          </a:ln>
          <a:effectLst/>
        </p:spPr>
        <p:txBody>
          <a:bodyPr wrap="none">
            <a:spAutoFit/>
          </a:bodyPr>
          <a:lstStyle/>
          <a:p>
            <a:pPr eaLnBrk="1" hangingPunct="1"/>
            <a:r>
              <a:rPr lang="en-US"/>
              <a:t>Pipa air</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57200" y="228600"/>
            <a:ext cx="8229600" cy="609600"/>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3427" name="Rectangle 3"/>
          <p:cNvSpPr>
            <a:spLocks noGrp="1" noChangeArrowheads="1"/>
          </p:cNvSpPr>
          <p:nvPr>
            <p:ph type="body" idx="1"/>
          </p:nvPr>
        </p:nvSpPr>
        <p:spPr>
          <a:xfrm>
            <a:off x="457200" y="990600"/>
            <a:ext cx="8229600" cy="5257800"/>
          </a:xfrm>
          <a:noFill/>
        </p:spPr>
        <p:txBody>
          <a:bodyPr>
            <a:normAutofit/>
          </a:bodyPr>
          <a:lstStyle/>
          <a:p>
            <a:pPr marL="609600" indent="-609600">
              <a:buFont typeface="Wingdings" pitchFamily="2" charset="2"/>
              <a:buNone/>
            </a:pPr>
            <a:r>
              <a:rPr lang="en-US" sz="2800" b="1" dirty="0"/>
              <a:t>Kasus3</a:t>
            </a:r>
            <a:r>
              <a:rPr lang="en-US" sz="2800" dirty="0"/>
              <a:t>. </a:t>
            </a:r>
            <a:r>
              <a:rPr lang="en-US" sz="2400" dirty="0" err="1" smtClean="0"/>
              <a:t>Kec</a:t>
            </a:r>
            <a:r>
              <a:rPr lang="en-US" sz="2400" dirty="0" smtClean="0"/>
              <a:t>. </a:t>
            </a:r>
            <a:r>
              <a:rPr lang="en-US" sz="2400" dirty="0" err="1"/>
              <a:t>Pesawat</a:t>
            </a:r>
            <a:r>
              <a:rPr lang="en-US" sz="2400" dirty="0"/>
              <a:t> </a:t>
            </a:r>
            <a:r>
              <a:rPr lang="en-US" sz="2400" dirty="0" err="1"/>
              <a:t>Terbang</a:t>
            </a:r>
            <a:r>
              <a:rPr lang="en-US" sz="2800" dirty="0"/>
              <a:t> </a:t>
            </a:r>
            <a:r>
              <a:rPr lang="en-US" sz="2400" dirty="0"/>
              <a:t>(</a:t>
            </a:r>
            <a:r>
              <a:rPr lang="en-US" sz="2400" dirty="0" smtClean="0"/>
              <a:t>Murthy</a:t>
            </a:r>
            <a:r>
              <a:rPr lang="en-US" sz="2400" dirty="0"/>
              <a:t>, </a:t>
            </a:r>
            <a:r>
              <a:rPr lang="en-US" sz="2400" dirty="0" err="1"/>
              <a:t>hal</a:t>
            </a:r>
            <a:r>
              <a:rPr lang="en-US" sz="2400" dirty="0"/>
              <a:t>. 15)</a:t>
            </a:r>
          </a:p>
          <a:p>
            <a:pPr marL="609600" indent="-609600" algn="just">
              <a:buFont typeface="Wingdings" pitchFamily="2" charset="2"/>
              <a:buNone/>
            </a:pPr>
            <a:r>
              <a:rPr lang="en-US" sz="2800" dirty="0" err="1"/>
              <a:t>Perubahan</a:t>
            </a:r>
            <a:r>
              <a:rPr lang="en-US" sz="2800" dirty="0"/>
              <a:t> </a:t>
            </a:r>
            <a:r>
              <a:rPr lang="en-US" sz="2800" dirty="0" err="1"/>
              <a:t>teknologi</a:t>
            </a:r>
            <a:r>
              <a:rPr lang="en-US" sz="2800" dirty="0"/>
              <a:t> </a:t>
            </a:r>
            <a:r>
              <a:rPr lang="en-US" sz="2800" dirty="0" err="1"/>
              <a:t>terjadi</a:t>
            </a:r>
            <a:r>
              <a:rPr lang="en-US" sz="2800" dirty="0"/>
              <a:t> </a:t>
            </a:r>
            <a:r>
              <a:rPr lang="en-US" sz="2800" dirty="0" err="1"/>
              <a:t>dengan</a:t>
            </a:r>
            <a:r>
              <a:rPr lang="en-US" sz="2800" dirty="0"/>
              <a:t> </a:t>
            </a:r>
            <a:r>
              <a:rPr lang="en-US" sz="2800" dirty="0" err="1"/>
              <a:t>sangat</a:t>
            </a:r>
            <a:r>
              <a:rPr lang="en-US" sz="2800" dirty="0"/>
              <a:t> </a:t>
            </a:r>
            <a:r>
              <a:rPr lang="en-US" sz="2800" dirty="0" err="1"/>
              <a:t>cepat</a:t>
            </a:r>
            <a:r>
              <a:rPr lang="en-US" sz="2800" dirty="0"/>
              <a:t>, </a:t>
            </a:r>
            <a:r>
              <a:rPr lang="en-US" sz="2800" dirty="0" err="1"/>
              <a:t>sebagai</a:t>
            </a:r>
            <a:r>
              <a:rPr lang="en-US" sz="2800" dirty="0"/>
              <a:t> </a:t>
            </a:r>
            <a:r>
              <a:rPr lang="en-US" sz="2800" dirty="0" err="1"/>
              <a:t>contoh</a:t>
            </a:r>
            <a:r>
              <a:rPr lang="en-US" sz="2800" dirty="0"/>
              <a:t> </a:t>
            </a:r>
            <a:r>
              <a:rPr lang="en-US" sz="2800" dirty="0" err="1"/>
              <a:t>pertambahan</a:t>
            </a:r>
            <a:r>
              <a:rPr lang="en-US" sz="2800" dirty="0"/>
              <a:t> </a:t>
            </a:r>
            <a:r>
              <a:rPr lang="en-US" sz="2800" dirty="0" err="1"/>
              <a:t>kecepatan</a:t>
            </a:r>
            <a:r>
              <a:rPr lang="en-US" sz="2800" dirty="0"/>
              <a:t> </a:t>
            </a:r>
            <a:r>
              <a:rPr lang="en-US" sz="2800" dirty="0" err="1"/>
              <a:t>pesawat</a:t>
            </a:r>
            <a:r>
              <a:rPr lang="en-US" sz="2800" dirty="0"/>
              <a:t> </a:t>
            </a:r>
            <a:r>
              <a:rPr lang="en-US" sz="2800" dirty="0" err="1"/>
              <a:t>terbang</a:t>
            </a:r>
            <a:r>
              <a:rPr lang="en-US" sz="2800" dirty="0"/>
              <a:t>. </a:t>
            </a:r>
            <a:r>
              <a:rPr lang="en-US" sz="2800" dirty="0" err="1"/>
              <a:t>Tabel</a:t>
            </a:r>
            <a:r>
              <a:rPr lang="en-US" sz="2800" dirty="0"/>
              <a:t> 2.6 </a:t>
            </a:r>
            <a:r>
              <a:rPr lang="en-US" sz="2800" dirty="0" err="1"/>
              <a:t>menunjukkan</a:t>
            </a:r>
            <a:r>
              <a:rPr lang="en-US" sz="2800" dirty="0"/>
              <a:t> </a:t>
            </a:r>
            <a:r>
              <a:rPr lang="en-US" sz="2800" dirty="0" err="1"/>
              <a:t>pertambahan</a:t>
            </a:r>
            <a:r>
              <a:rPr lang="en-US" sz="2800" dirty="0"/>
              <a:t> </a:t>
            </a:r>
            <a:r>
              <a:rPr lang="en-US" sz="2800" dirty="0" err="1"/>
              <a:t>kecepatan</a:t>
            </a:r>
            <a:r>
              <a:rPr lang="en-US" sz="2800" dirty="0"/>
              <a:t> </a:t>
            </a:r>
            <a:r>
              <a:rPr lang="en-US" sz="2800" dirty="0" err="1"/>
              <a:t>maksimum</a:t>
            </a:r>
            <a:r>
              <a:rPr lang="en-US" sz="2800" dirty="0"/>
              <a:t> </a:t>
            </a:r>
            <a:r>
              <a:rPr lang="en-US" sz="2800" dirty="0" err="1"/>
              <a:t>pesawat</a:t>
            </a:r>
            <a:r>
              <a:rPr lang="en-US" sz="2800" dirty="0"/>
              <a:t> </a:t>
            </a:r>
            <a:r>
              <a:rPr lang="en-US" sz="2800" dirty="0" err="1"/>
              <a:t>terbang</a:t>
            </a:r>
            <a:r>
              <a:rPr lang="en-US" sz="2800" dirty="0"/>
              <a:t> </a:t>
            </a:r>
            <a:r>
              <a:rPr lang="en-US" sz="2800" dirty="0" err="1"/>
              <a:t>dari</a:t>
            </a:r>
            <a:r>
              <a:rPr lang="en-US" sz="2800" dirty="0"/>
              <a:t> </a:t>
            </a:r>
            <a:r>
              <a:rPr lang="en-US" sz="2800" dirty="0" err="1"/>
              <a:t>tahun</a:t>
            </a:r>
            <a:r>
              <a:rPr lang="en-US" sz="2800" dirty="0"/>
              <a:t> 1906 </a:t>
            </a:r>
            <a:r>
              <a:rPr lang="en-US" sz="2800" dirty="0" err="1"/>
              <a:t>sampai</a:t>
            </a:r>
            <a:r>
              <a:rPr lang="en-US" sz="2800" dirty="0"/>
              <a:t> 1965. Perusahaan </a:t>
            </a:r>
            <a:r>
              <a:rPr lang="en-US" sz="2800" dirty="0" err="1"/>
              <a:t>penerbangan</a:t>
            </a:r>
            <a:r>
              <a:rPr lang="en-US" sz="2800" dirty="0"/>
              <a:t> </a:t>
            </a:r>
            <a:r>
              <a:rPr lang="en-US" sz="2800" dirty="0" err="1"/>
              <a:t>ingin</a:t>
            </a:r>
            <a:r>
              <a:rPr lang="en-US" sz="2800" dirty="0"/>
              <a:t> </a:t>
            </a:r>
            <a:r>
              <a:rPr lang="en-US" sz="2800" dirty="0" err="1"/>
              <a:t>mengetahui</a:t>
            </a:r>
            <a:r>
              <a:rPr lang="en-US" sz="2800" dirty="0"/>
              <a:t> </a:t>
            </a:r>
            <a:r>
              <a:rPr lang="en-US" sz="2800" dirty="0" err="1"/>
              <a:t>kecepatan</a:t>
            </a:r>
            <a:r>
              <a:rPr lang="en-US" sz="2800" dirty="0"/>
              <a:t> </a:t>
            </a:r>
            <a:r>
              <a:rPr lang="en-US" sz="2800" dirty="0" err="1"/>
              <a:t>pesawat</a:t>
            </a:r>
            <a:r>
              <a:rPr lang="en-US" sz="2800" dirty="0"/>
              <a:t> </a:t>
            </a:r>
            <a:r>
              <a:rPr lang="en-US" sz="2800" dirty="0" err="1"/>
              <a:t>pada</a:t>
            </a:r>
            <a:r>
              <a:rPr lang="en-US" sz="2800" dirty="0"/>
              <a:t> </a:t>
            </a:r>
            <a:r>
              <a:rPr lang="en-US" sz="2800" dirty="0" err="1"/>
              <a:t>tahun</a:t>
            </a:r>
            <a:r>
              <a:rPr lang="en-US" sz="2800" dirty="0"/>
              <a:t> </a:t>
            </a:r>
            <a:r>
              <a:rPr lang="en-US" sz="2800" dirty="0" smtClean="0"/>
              <a:t>2012. </a:t>
            </a:r>
            <a:r>
              <a:rPr lang="en-US" sz="2800" dirty="0" err="1"/>
              <a:t>Permasalahannya</a:t>
            </a:r>
            <a:r>
              <a:rPr lang="en-US" sz="2800" dirty="0"/>
              <a:t> </a:t>
            </a:r>
            <a:r>
              <a:rPr lang="en-US" sz="2800" dirty="0" err="1"/>
              <a:t>adalah</a:t>
            </a:r>
            <a:r>
              <a:rPr lang="en-US" sz="2800" dirty="0"/>
              <a:t> </a:t>
            </a:r>
            <a:r>
              <a:rPr lang="en-US" sz="2800" dirty="0" err="1"/>
              <a:t>memprediksi</a:t>
            </a:r>
            <a:r>
              <a:rPr lang="en-US" sz="2800" dirty="0"/>
              <a:t> </a:t>
            </a:r>
            <a:r>
              <a:rPr lang="en-US" sz="2800" dirty="0" err="1"/>
              <a:t>kecepatan</a:t>
            </a:r>
            <a:r>
              <a:rPr lang="en-US" sz="2800" dirty="0"/>
              <a:t> </a:t>
            </a:r>
            <a:r>
              <a:rPr lang="en-US" sz="2800" dirty="0" err="1"/>
              <a:t>maksimum</a:t>
            </a:r>
            <a:r>
              <a:rPr lang="en-US" sz="2800" dirty="0"/>
              <a:t> </a:t>
            </a:r>
            <a:r>
              <a:rPr lang="en-US" sz="2800" dirty="0" err="1"/>
              <a:t>pesawat</a:t>
            </a:r>
            <a:r>
              <a:rPr lang="en-US" sz="2800" dirty="0"/>
              <a:t> </a:t>
            </a:r>
            <a:r>
              <a:rPr lang="en-US" sz="2800" dirty="0" err="1"/>
              <a:t>pada</a:t>
            </a:r>
            <a:r>
              <a:rPr lang="en-US" sz="2800" dirty="0"/>
              <a:t> </a:t>
            </a:r>
            <a:r>
              <a:rPr lang="en-US" sz="2800" dirty="0" err="1"/>
              <a:t>tahun</a:t>
            </a:r>
            <a:r>
              <a:rPr lang="en-US" sz="2800" dirty="0"/>
              <a:t> </a:t>
            </a:r>
            <a:r>
              <a:rPr lang="en-US" sz="2800" dirty="0" smtClean="0"/>
              <a:t>2012.  </a:t>
            </a:r>
            <a:endParaRPr lang="en-US" sz="2800" dirty="0"/>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801894804"/>
              </p:ext>
            </p:extLst>
          </p:nvPr>
        </p:nvGraphicFramePr>
        <p:xfrm>
          <a:off x="1524000" y="381000"/>
          <a:ext cx="6096000" cy="593344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en-US" dirty="0" err="1" smtClean="0">
                          <a:solidFill>
                            <a:schemeClr val="tx1"/>
                          </a:solidFill>
                        </a:rPr>
                        <a:t>Tahun</a:t>
                      </a:r>
                      <a:r>
                        <a:rPr lang="en-US" dirty="0" smtClean="0">
                          <a:solidFill>
                            <a:schemeClr val="tx1"/>
                          </a:solidFill>
                        </a:rPr>
                        <a:t> </a:t>
                      </a:r>
                      <a:endParaRPr lang="en-US" dirty="0">
                        <a:solidFill>
                          <a:schemeClr val="tx1"/>
                        </a:solidFill>
                      </a:endParaRPr>
                    </a:p>
                  </a:txBody>
                  <a:tcPr/>
                </a:tc>
                <a:tc>
                  <a:txBody>
                    <a:bodyPr/>
                    <a:lstStyle/>
                    <a:p>
                      <a:pPr algn="ctr"/>
                      <a:r>
                        <a:rPr lang="en-US" dirty="0" smtClean="0">
                          <a:solidFill>
                            <a:schemeClr val="tx1"/>
                          </a:solidFill>
                        </a:rPr>
                        <a:t>Negara </a:t>
                      </a:r>
                      <a:endParaRPr lang="en-US" dirty="0">
                        <a:solidFill>
                          <a:schemeClr val="tx1"/>
                        </a:solidFill>
                      </a:endParaRPr>
                    </a:p>
                  </a:txBody>
                  <a:tcPr/>
                </a:tc>
                <a:tc>
                  <a:txBody>
                    <a:bodyPr/>
                    <a:lstStyle/>
                    <a:p>
                      <a:pPr algn="ctr"/>
                      <a:r>
                        <a:rPr lang="en-US" dirty="0" err="1" smtClean="0">
                          <a:solidFill>
                            <a:schemeClr val="tx1"/>
                          </a:solidFill>
                        </a:rPr>
                        <a:t>Kec</a:t>
                      </a:r>
                      <a:r>
                        <a:rPr lang="en-US" dirty="0" smtClean="0">
                          <a:solidFill>
                            <a:schemeClr val="tx1"/>
                          </a:solidFill>
                        </a:rPr>
                        <a:t>., mph</a:t>
                      </a:r>
                      <a:endParaRPr lang="en-US" dirty="0">
                        <a:solidFill>
                          <a:schemeClr val="tx1"/>
                        </a:solidFill>
                      </a:endParaRPr>
                    </a:p>
                  </a:txBody>
                  <a:tcPr/>
                </a:tc>
              </a:tr>
              <a:tr h="370840">
                <a:tc>
                  <a:txBody>
                    <a:bodyPr/>
                    <a:lstStyle/>
                    <a:p>
                      <a:pPr algn="ctr"/>
                      <a:r>
                        <a:rPr lang="en-US" dirty="0" smtClean="0"/>
                        <a:t>1906</a:t>
                      </a:r>
                      <a:endParaRPr lang="en-US" dirty="0"/>
                    </a:p>
                  </a:txBody>
                  <a:tcPr/>
                </a:tc>
                <a:tc>
                  <a:txBody>
                    <a:bodyPr/>
                    <a:lstStyle/>
                    <a:p>
                      <a:pPr algn="ctr"/>
                      <a:r>
                        <a:rPr lang="en-US" dirty="0" err="1" smtClean="0"/>
                        <a:t>Perancis</a:t>
                      </a:r>
                      <a:endParaRPr lang="en-US" dirty="0"/>
                    </a:p>
                  </a:txBody>
                  <a:tcPr/>
                </a:tc>
                <a:tc>
                  <a:txBody>
                    <a:bodyPr/>
                    <a:lstStyle/>
                    <a:p>
                      <a:pPr algn="ctr"/>
                      <a:r>
                        <a:rPr lang="en-US" dirty="0" smtClean="0"/>
                        <a:t>25,66</a:t>
                      </a:r>
                      <a:endParaRPr lang="en-US" dirty="0"/>
                    </a:p>
                  </a:txBody>
                  <a:tcPr/>
                </a:tc>
              </a:tr>
              <a:tr h="370840">
                <a:tc>
                  <a:txBody>
                    <a:bodyPr/>
                    <a:lstStyle/>
                    <a:p>
                      <a:pPr algn="ctr"/>
                      <a:r>
                        <a:rPr lang="en-US" dirty="0" smtClean="0"/>
                        <a:t>1910</a:t>
                      </a:r>
                      <a:endParaRPr lang="en-US" dirty="0"/>
                    </a:p>
                  </a:txBody>
                  <a:tcPr/>
                </a:tc>
                <a:tc>
                  <a:txBody>
                    <a:bodyPr/>
                    <a:lstStyle/>
                    <a:p>
                      <a:pPr algn="ctr"/>
                      <a:r>
                        <a:rPr lang="en-US" dirty="0" err="1" smtClean="0"/>
                        <a:t>Perancis</a:t>
                      </a:r>
                      <a:endParaRPr lang="en-US" dirty="0"/>
                    </a:p>
                  </a:txBody>
                  <a:tcPr/>
                </a:tc>
                <a:tc>
                  <a:txBody>
                    <a:bodyPr/>
                    <a:lstStyle/>
                    <a:p>
                      <a:pPr algn="ctr"/>
                      <a:r>
                        <a:rPr lang="en-US" dirty="0" smtClean="0"/>
                        <a:t>66,18</a:t>
                      </a:r>
                      <a:endParaRPr lang="en-US" dirty="0"/>
                    </a:p>
                  </a:txBody>
                  <a:tcPr/>
                </a:tc>
              </a:tr>
              <a:tr h="370840">
                <a:tc>
                  <a:txBody>
                    <a:bodyPr/>
                    <a:lstStyle/>
                    <a:p>
                      <a:pPr algn="ctr"/>
                      <a:r>
                        <a:rPr lang="en-US" dirty="0" smtClean="0"/>
                        <a:t>1910</a:t>
                      </a:r>
                      <a:endParaRPr lang="en-US" dirty="0"/>
                    </a:p>
                  </a:txBody>
                  <a:tcPr/>
                </a:tc>
                <a:tc>
                  <a:txBody>
                    <a:bodyPr/>
                    <a:lstStyle/>
                    <a:p>
                      <a:pPr algn="ctr"/>
                      <a:r>
                        <a:rPr lang="en-US" dirty="0" smtClean="0"/>
                        <a:t>USA</a:t>
                      </a:r>
                      <a:endParaRPr lang="en-US" dirty="0"/>
                    </a:p>
                  </a:txBody>
                  <a:tcPr/>
                </a:tc>
                <a:tc>
                  <a:txBody>
                    <a:bodyPr/>
                    <a:lstStyle/>
                    <a:p>
                      <a:pPr algn="ctr"/>
                      <a:r>
                        <a:rPr lang="en-US" dirty="0" smtClean="0"/>
                        <a:t>68,20</a:t>
                      </a:r>
                      <a:endParaRPr lang="en-US" dirty="0"/>
                    </a:p>
                  </a:txBody>
                  <a:tcPr/>
                </a:tc>
              </a:tr>
              <a:tr h="370840">
                <a:tc>
                  <a:txBody>
                    <a:bodyPr/>
                    <a:lstStyle/>
                    <a:p>
                      <a:pPr algn="ctr"/>
                      <a:r>
                        <a:rPr lang="en-US" dirty="0" smtClean="0"/>
                        <a:t>1912</a:t>
                      </a:r>
                      <a:endParaRPr lang="en-US" dirty="0"/>
                    </a:p>
                  </a:txBody>
                  <a:tcPr/>
                </a:tc>
                <a:tc>
                  <a:txBody>
                    <a:bodyPr/>
                    <a:lstStyle/>
                    <a:p>
                      <a:pPr algn="ctr"/>
                      <a:r>
                        <a:rPr lang="en-US" dirty="0" err="1" smtClean="0"/>
                        <a:t>Perancis</a:t>
                      </a:r>
                      <a:endParaRPr lang="en-US" dirty="0"/>
                    </a:p>
                  </a:txBody>
                  <a:tcPr/>
                </a:tc>
                <a:tc>
                  <a:txBody>
                    <a:bodyPr/>
                    <a:lstStyle/>
                    <a:p>
                      <a:pPr algn="ctr"/>
                      <a:r>
                        <a:rPr lang="en-US" dirty="0" smtClean="0"/>
                        <a:t>106,12</a:t>
                      </a:r>
                      <a:endParaRPr lang="en-US" dirty="0"/>
                    </a:p>
                  </a:txBody>
                  <a:tcPr/>
                </a:tc>
              </a:tr>
              <a:tr h="370840">
                <a:tc>
                  <a:txBody>
                    <a:bodyPr/>
                    <a:lstStyle/>
                    <a:p>
                      <a:pPr algn="ctr"/>
                      <a:r>
                        <a:rPr lang="en-US" dirty="0" smtClean="0"/>
                        <a:t>1922</a:t>
                      </a:r>
                      <a:endParaRPr lang="en-US" dirty="0"/>
                    </a:p>
                  </a:txBody>
                  <a:tcPr/>
                </a:tc>
                <a:tc>
                  <a:txBody>
                    <a:bodyPr/>
                    <a:lstStyle/>
                    <a:p>
                      <a:pPr algn="ctr"/>
                      <a:r>
                        <a:rPr lang="en-US" dirty="0" err="1" smtClean="0"/>
                        <a:t>Perancis</a:t>
                      </a:r>
                      <a:endParaRPr lang="en-US" dirty="0"/>
                    </a:p>
                  </a:txBody>
                  <a:tcPr/>
                </a:tc>
                <a:tc>
                  <a:txBody>
                    <a:bodyPr/>
                    <a:lstStyle/>
                    <a:p>
                      <a:pPr algn="ctr"/>
                      <a:r>
                        <a:rPr lang="en-US" dirty="0" smtClean="0"/>
                        <a:t>211,90</a:t>
                      </a:r>
                      <a:endParaRPr lang="en-US" dirty="0"/>
                    </a:p>
                  </a:txBody>
                  <a:tcPr/>
                </a:tc>
              </a:tr>
              <a:tr h="370840">
                <a:tc>
                  <a:txBody>
                    <a:bodyPr/>
                    <a:lstStyle/>
                    <a:p>
                      <a:pPr algn="ctr"/>
                      <a:r>
                        <a:rPr lang="en-US" dirty="0" smtClean="0"/>
                        <a:t>1922</a:t>
                      </a:r>
                      <a:endParaRPr lang="en-US" dirty="0"/>
                    </a:p>
                  </a:txBody>
                  <a:tcPr/>
                </a:tc>
                <a:tc>
                  <a:txBody>
                    <a:bodyPr/>
                    <a:lstStyle/>
                    <a:p>
                      <a:pPr algn="ctr"/>
                      <a:r>
                        <a:rPr lang="en-US" dirty="0" smtClean="0"/>
                        <a:t>USA</a:t>
                      </a:r>
                      <a:endParaRPr lang="en-US" dirty="0"/>
                    </a:p>
                  </a:txBody>
                  <a:tcPr/>
                </a:tc>
                <a:tc>
                  <a:txBody>
                    <a:bodyPr/>
                    <a:lstStyle/>
                    <a:p>
                      <a:pPr algn="ctr"/>
                      <a:r>
                        <a:rPr lang="en-US" dirty="0" smtClean="0"/>
                        <a:t>222,97</a:t>
                      </a:r>
                      <a:endParaRPr lang="en-US" dirty="0"/>
                    </a:p>
                  </a:txBody>
                  <a:tcPr/>
                </a:tc>
              </a:tr>
              <a:tr h="370840">
                <a:tc>
                  <a:txBody>
                    <a:bodyPr/>
                    <a:lstStyle/>
                    <a:p>
                      <a:pPr algn="ctr"/>
                      <a:r>
                        <a:rPr lang="en-US" dirty="0" smtClean="0"/>
                        <a:t>1933</a:t>
                      </a:r>
                      <a:endParaRPr lang="en-US" dirty="0"/>
                    </a:p>
                  </a:txBody>
                  <a:tcPr/>
                </a:tc>
                <a:tc>
                  <a:txBody>
                    <a:bodyPr/>
                    <a:lstStyle/>
                    <a:p>
                      <a:pPr algn="ctr"/>
                      <a:r>
                        <a:rPr lang="en-US" dirty="0" smtClean="0"/>
                        <a:t>USA</a:t>
                      </a:r>
                      <a:endParaRPr lang="en-US" dirty="0"/>
                    </a:p>
                  </a:txBody>
                  <a:tcPr/>
                </a:tc>
                <a:tc>
                  <a:txBody>
                    <a:bodyPr/>
                    <a:lstStyle/>
                    <a:p>
                      <a:pPr algn="ctr"/>
                      <a:r>
                        <a:rPr lang="en-US" dirty="0" smtClean="0"/>
                        <a:t>304,98</a:t>
                      </a:r>
                      <a:endParaRPr lang="en-US" dirty="0"/>
                    </a:p>
                  </a:txBody>
                  <a:tcPr/>
                </a:tc>
              </a:tr>
              <a:tr h="370840">
                <a:tc>
                  <a:txBody>
                    <a:bodyPr/>
                    <a:lstStyle/>
                    <a:p>
                      <a:pPr algn="ctr"/>
                      <a:r>
                        <a:rPr lang="en-US" dirty="0" smtClean="0"/>
                        <a:t>1945</a:t>
                      </a:r>
                      <a:endParaRPr lang="en-US" dirty="0"/>
                    </a:p>
                  </a:txBody>
                  <a:tcPr/>
                </a:tc>
                <a:tc>
                  <a:txBody>
                    <a:bodyPr/>
                    <a:lstStyle/>
                    <a:p>
                      <a:pPr algn="ctr"/>
                      <a:r>
                        <a:rPr lang="en-US" dirty="0" err="1" smtClean="0"/>
                        <a:t>Inggris</a:t>
                      </a:r>
                      <a:endParaRPr lang="en-US" dirty="0"/>
                    </a:p>
                  </a:txBody>
                  <a:tcPr/>
                </a:tc>
                <a:tc>
                  <a:txBody>
                    <a:bodyPr/>
                    <a:lstStyle/>
                    <a:p>
                      <a:pPr algn="ctr"/>
                      <a:r>
                        <a:rPr lang="en-US" dirty="0" smtClean="0"/>
                        <a:t>606,22</a:t>
                      </a:r>
                      <a:endParaRPr lang="en-US" dirty="0"/>
                    </a:p>
                  </a:txBody>
                  <a:tcPr/>
                </a:tc>
              </a:tr>
              <a:tr h="370840">
                <a:tc>
                  <a:txBody>
                    <a:bodyPr/>
                    <a:lstStyle/>
                    <a:p>
                      <a:pPr algn="ctr"/>
                      <a:r>
                        <a:rPr lang="en-US" dirty="0" smtClean="0"/>
                        <a:t>1952</a:t>
                      </a:r>
                      <a:endParaRPr lang="en-US" dirty="0"/>
                    </a:p>
                  </a:txBody>
                  <a:tcPr/>
                </a:tc>
                <a:tc>
                  <a:txBody>
                    <a:bodyPr/>
                    <a:lstStyle/>
                    <a:p>
                      <a:pPr algn="ctr"/>
                      <a:r>
                        <a:rPr lang="en-US" dirty="0" smtClean="0"/>
                        <a:t>USA</a:t>
                      </a:r>
                      <a:endParaRPr lang="en-US" dirty="0"/>
                    </a:p>
                  </a:txBody>
                  <a:tcPr/>
                </a:tc>
                <a:tc>
                  <a:txBody>
                    <a:bodyPr/>
                    <a:lstStyle/>
                    <a:p>
                      <a:pPr algn="ctr"/>
                      <a:r>
                        <a:rPr lang="en-US" dirty="0" smtClean="0"/>
                        <a:t>698,50</a:t>
                      </a:r>
                      <a:endParaRPr lang="en-US" dirty="0"/>
                    </a:p>
                  </a:txBody>
                  <a:tcPr/>
                </a:tc>
              </a:tr>
              <a:tr h="370840">
                <a:tc>
                  <a:txBody>
                    <a:bodyPr/>
                    <a:lstStyle/>
                    <a:p>
                      <a:pPr algn="ctr"/>
                      <a:r>
                        <a:rPr lang="en-US" dirty="0" smtClean="0"/>
                        <a:t>1953</a:t>
                      </a:r>
                      <a:endParaRPr lang="en-US" dirty="0"/>
                    </a:p>
                  </a:txBody>
                  <a:tcPr/>
                </a:tc>
                <a:tc>
                  <a:txBody>
                    <a:bodyPr/>
                    <a:lstStyle/>
                    <a:p>
                      <a:pPr algn="ctr"/>
                      <a:r>
                        <a:rPr lang="en-US" dirty="0" err="1" smtClean="0"/>
                        <a:t>Inggris</a:t>
                      </a:r>
                      <a:endParaRPr lang="en-US" dirty="0"/>
                    </a:p>
                  </a:txBody>
                  <a:tcPr/>
                </a:tc>
                <a:tc>
                  <a:txBody>
                    <a:bodyPr/>
                    <a:lstStyle/>
                    <a:p>
                      <a:pPr algn="ctr"/>
                      <a:r>
                        <a:rPr lang="en-US" dirty="0" smtClean="0"/>
                        <a:t>735,70</a:t>
                      </a:r>
                      <a:endParaRPr lang="en-US" dirty="0"/>
                    </a:p>
                  </a:txBody>
                  <a:tcPr/>
                </a:tc>
              </a:tr>
              <a:tr h="370840">
                <a:tc>
                  <a:txBody>
                    <a:bodyPr/>
                    <a:lstStyle/>
                    <a:p>
                      <a:pPr algn="ctr"/>
                      <a:r>
                        <a:rPr lang="en-US" dirty="0" smtClean="0"/>
                        <a:t>1955</a:t>
                      </a:r>
                      <a:endParaRPr lang="en-US" dirty="0"/>
                    </a:p>
                  </a:txBody>
                  <a:tcPr/>
                </a:tc>
                <a:tc>
                  <a:txBody>
                    <a:bodyPr/>
                    <a:lstStyle/>
                    <a:p>
                      <a:pPr algn="ctr"/>
                      <a:r>
                        <a:rPr lang="en-US" dirty="0" smtClean="0"/>
                        <a:t>USA</a:t>
                      </a:r>
                      <a:endParaRPr lang="en-US" dirty="0"/>
                    </a:p>
                  </a:txBody>
                  <a:tcPr/>
                </a:tc>
                <a:tc>
                  <a:txBody>
                    <a:bodyPr/>
                    <a:lstStyle/>
                    <a:p>
                      <a:pPr algn="ctr"/>
                      <a:r>
                        <a:rPr lang="en-US" dirty="0" smtClean="0"/>
                        <a:t>822,27</a:t>
                      </a:r>
                      <a:endParaRPr lang="en-US" dirty="0"/>
                    </a:p>
                  </a:txBody>
                  <a:tcPr/>
                </a:tc>
              </a:tr>
              <a:tr h="370840">
                <a:tc>
                  <a:txBody>
                    <a:bodyPr/>
                    <a:lstStyle/>
                    <a:p>
                      <a:pPr algn="ctr"/>
                      <a:r>
                        <a:rPr lang="en-US" dirty="0" smtClean="0"/>
                        <a:t>1956</a:t>
                      </a:r>
                      <a:endParaRPr lang="en-US" dirty="0"/>
                    </a:p>
                  </a:txBody>
                  <a:tcPr/>
                </a:tc>
                <a:tc>
                  <a:txBody>
                    <a:bodyPr/>
                    <a:lstStyle/>
                    <a:p>
                      <a:pPr algn="ctr"/>
                      <a:r>
                        <a:rPr lang="en-US" dirty="0" err="1" smtClean="0"/>
                        <a:t>Inggris</a:t>
                      </a:r>
                      <a:endParaRPr lang="en-US" dirty="0"/>
                    </a:p>
                  </a:txBody>
                  <a:tcPr/>
                </a:tc>
                <a:tc>
                  <a:txBody>
                    <a:bodyPr/>
                    <a:lstStyle/>
                    <a:p>
                      <a:pPr algn="ctr"/>
                      <a:r>
                        <a:rPr lang="en-US" dirty="0" smtClean="0"/>
                        <a:t>1132,14</a:t>
                      </a:r>
                      <a:endParaRPr lang="en-US" dirty="0"/>
                    </a:p>
                  </a:txBody>
                  <a:tcPr/>
                </a:tc>
              </a:tr>
              <a:tr h="370840">
                <a:tc>
                  <a:txBody>
                    <a:bodyPr/>
                    <a:lstStyle/>
                    <a:p>
                      <a:pPr algn="ctr"/>
                      <a:r>
                        <a:rPr lang="en-US" dirty="0" smtClean="0"/>
                        <a:t>1959</a:t>
                      </a:r>
                      <a:endParaRPr lang="en-US" dirty="0"/>
                    </a:p>
                  </a:txBody>
                  <a:tcPr/>
                </a:tc>
                <a:tc>
                  <a:txBody>
                    <a:bodyPr/>
                    <a:lstStyle/>
                    <a:p>
                      <a:pPr algn="ctr"/>
                      <a:r>
                        <a:rPr lang="en-US" dirty="0" err="1" smtClean="0"/>
                        <a:t>Uni</a:t>
                      </a:r>
                      <a:r>
                        <a:rPr lang="en-US" dirty="0" smtClean="0"/>
                        <a:t> </a:t>
                      </a:r>
                      <a:r>
                        <a:rPr lang="en-US" dirty="0" err="1" smtClean="0"/>
                        <a:t>Sovyet</a:t>
                      </a:r>
                      <a:endParaRPr lang="en-US" dirty="0"/>
                    </a:p>
                  </a:txBody>
                  <a:tcPr/>
                </a:tc>
                <a:tc>
                  <a:txBody>
                    <a:bodyPr/>
                    <a:lstStyle/>
                    <a:p>
                      <a:pPr algn="ctr"/>
                      <a:r>
                        <a:rPr lang="en-US" dirty="0" smtClean="0"/>
                        <a:t>1483,85</a:t>
                      </a:r>
                      <a:endParaRPr lang="en-US" dirty="0"/>
                    </a:p>
                  </a:txBody>
                  <a:tcPr/>
                </a:tc>
              </a:tr>
              <a:tr h="370840">
                <a:tc>
                  <a:txBody>
                    <a:bodyPr/>
                    <a:lstStyle/>
                    <a:p>
                      <a:pPr algn="ctr"/>
                      <a:r>
                        <a:rPr lang="en-US" dirty="0" smtClean="0"/>
                        <a:t>1962</a:t>
                      </a:r>
                      <a:endParaRPr lang="en-US" dirty="0"/>
                    </a:p>
                  </a:txBody>
                  <a:tcPr/>
                </a:tc>
                <a:tc>
                  <a:txBody>
                    <a:bodyPr/>
                    <a:lstStyle/>
                    <a:p>
                      <a:pPr algn="ctr"/>
                      <a:r>
                        <a:rPr lang="en-US" dirty="0" err="1" smtClean="0"/>
                        <a:t>Uni</a:t>
                      </a:r>
                      <a:r>
                        <a:rPr lang="en-US" dirty="0" smtClean="0"/>
                        <a:t> </a:t>
                      </a:r>
                      <a:r>
                        <a:rPr lang="en-US" dirty="0" err="1" smtClean="0"/>
                        <a:t>Sovyet</a:t>
                      </a:r>
                      <a:endParaRPr lang="en-US" dirty="0"/>
                    </a:p>
                  </a:txBody>
                  <a:tcPr/>
                </a:tc>
                <a:tc>
                  <a:txBody>
                    <a:bodyPr/>
                    <a:lstStyle/>
                    <a:p>
                      <a:pPr algn="ctr"/>
                      <a:r>
                        <a:rPr lang="en-US" dirty="0" smtClean="0"/>
                        <a:t>1665,90</a:t>
                      </a:r>
                      <a:endParaRPr lang="en-US" dirty="0"/>
                    </a:p>
                  </a:txBody>
                  <a:tcPr/>
                </a:tc>
              </a:tr>
              <a:tr h="370840">
                <a:tc>
                  <a:txBody>
                    <a:bodyPr/>
                    <a:lstStyle/>
                    <a:p>
                      <a:pPr algn="ctr"/>
                      <a:r>
                        <a:rPr lang="en-US" dirty="0" smtClean="0"/>
                        <a:t>1965</a:t>
                      </a:r>
                      <a:endParaRPr lang="en-US" dirty="0"/>
                    </a:p>
                  </a:txBody>
                  <a:tcPr/>
                </a:tc>
                <a:tc>
                  <a:txBody>
                    <a:bodyPr/>
                    <a:lstStyle/>
                    <a:p>
                      <a:pPr algn="ctr"/>
                      <a:r>
                        <a:rPr lang="en-US" dirty="0" smtClean="0"/>
                        <a:t>USA</a:t>
                      </a:r>
                      <a:endParaRPr lang="en-US" dirty="0"/>
                    </a:p>
                  </a:txBody>
                  <a:tcPr/>
                </a:tc>
                <a:tc>
                  <a:txBody>
                    <a:bodyPr/>
                    <a:lstStyle/>
                    <a:p>
                      <a:pPr algn="ctr"/>
                      <a:r>
                        <a:rPr lang="en-US" dirty="0" smtClean="0"/>
                        <a:t>2070,10</a:t>
                      </a:r>
                      <a:endParaRPr lang="en-US" dirty="0"/>
                    </a:p>
                  </a:txBody>
                  <a:tcPr/>
                </a:tc>
              </a:tr>
            </a:tbl>
          </a:graphicData>
        </a:graphic>
      </p:graphicFrame>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228600"/>
            <a:ext cx="8229600" cy="782638"/>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9571" name="Rectangle 3"/>
          <p:cNvSpPr>
            <a:spLocks noGrp="1" noChangeArrowheads="1"/>
          </p:cNvSpPr>
          <p:nvPr>
            <p:ph type="body" idx="1"/>
          </p:nvPr>
        </p:nvSpPr>
        <p:spPr>
          <a:xfrm>
            <a:off x="457200" y="1295400"/>
            <a:ext cx="8229600" cy="4953000"/>
          </a:xfrm>
          <a:noFill/>
        </p:spPr>
        <p:txBody>
          <a:bodyPr/>
          <a:lstStyle/>
          <a:p>
            <a:pPr marL="609600" indent="-609600">
              <a:buFont typeface="Wingdings" pitchFamily="2" charset="2"/>
              <a:buNone/>
            </a:pPr>
            <a:r>
              <a:rPr lang="en-US" sz="2800" b="1" dirty="0" err="1"/>
              <a:t>Identifikasi</a:t>
            </a:r>
            <a:r>
              <a:rPr lang="en-US" sz="2800" b="1" dirty="0"/>
              <a:t> </a:t>
            </a:r>
            <a:r>
              <a:rPr lang="en-US" sz="2800" b="1" dirty="0" err="1"/>
              <a:t>masalah</a:t>
            </a:r>
            <a:endParaRPr lang="en-US" sz="2800" b="1" dirty="0"/>
          </a:p>
          <a:p>
            <a:pPr marL="609600" indent="-609600" algn="just"/>
            <a:r>
              <a:rPr lang="en-US" sz="2800" dirty="0"/>
              <a:t>Negara </a:t>
            </a:r>
            <a:r>
              <a:rPr lang="en-US" sz="2800" dirty="0" err="1"/>
              <a:t>mana</a:t>
            </a:r>
            <a:r>
              <a:rPr lang="en-US" sz="2800" dirty="0"/>
              <a:t> yang </a:t>
            </a:r>
            <a:r>
              <a:rPr lang="en-US" sz="2800" dirty="0" err="1"/>
              <a:t>unggul</a:t>
            </a:r>
            <a:r>
              <a:rPr lang="en-US" sz="2800" dirty="0"/>
              <a:t> </a:t>
            </a:r>
            <a:r>
              <a:rPr lang="en-US" sz="2800" dirty="0" err="1"/>
              <a:t>dalam</a:t>
            </a:r>
            <a:r>
              <a:rPr lang="en-US" sz="2800" dirty="0"/>
              <a:t> </a:t>
            </a:r>
            <a:r>
              <a:rPr lang="en-US" sz="2800" dirty="0" err="1"/>
              <a:t>hal</a:t>
            </a:r>
            <a:r>
              <a:rPr lang="en-US" sz="2800" dirty="0"/>
              <a:t> </a:t>
            </a:r>
            <a:r>
              <a:rPr lang="en-US" sz="2800" dirty="0" err="1"/>
              <a:t>teknologi</a:t>
            </a:r>
            <a:r>
              <a:rPr lang="en-US" sz="2800" dirty="0"/>
              <a:t> </a:t>
            </a:r>
            <a:r>
              <a:rPr lang="en-US" sz="2800" dirty="0" err="1"/>
              <a:t>kecepatan</a:t>
            </a:r>
            <a:r>
              <a:rPr lang="en-US" sz="2800" dirty="0"/>
              <a:t> </a:t>
            </a:r>
            <a:r>
              <a:rPr lang="en-US" sz="2800" dirty="0" err="1"/>
              <a:t>pesawat</a:t>
            </a:r>
            <a:r>
              <a:rPr lang="en-US" sz="2800" dirty="0"/>
              <a:t> </a:t>
            </a:r>
            <a:r>
              <a:rPr lang="en-US" sz="2800" dirty="0" err="1"/>
              <a:t>terbang</a:t>
            </a:r>
            <a:r>
              <a:rPr lang="en-US" sz="2800" dirty="0"/>
              <a:t> </a:t>
            </a:r>
            <a:r>
              <a:rPr lang="en-US" sz="2800" dirty="0" err="1"/>
              <a:t>pada</a:t>
            </a:r>
            <a:r>
              <a:rPr lang="en-US" sz="2800" dirty="0"/>
              <a:t> </a:t>
            </a:r>
            <a:r>
              <a:rPr lang="en-US" sz="2800" dirty="0" err="1"/>
              <a:t>tahun</a:t>
            </a:r>
            <a:r>
              <a:rPr lang="en-US" sz="2800" dirty="0"/>
              <a:t> </a:t>
            </a:r>
            <a:r>
              <a:rPr lang="en-US" sz="2800" dirty="0" smtClean="0"/>
              <a:t>2012?</a:t>
            </a:r>
            <a:endParaRPr lang="en-US" sz="2800" dirty="0"/>
          </a:p>
          <a:p>
            <a:pPr marL="609600" indent="-609600" algn="just"/>
            <a:r>
              <a:rPr lang="en-US" sz="2800" dirty="0" err="1"/>
              <a:t>Berapa</a:t>
            </a:r>
            <a:r>
              <a:rPr lang="en-US" sz="2800" dirty="0"/>
              <a:t> </a:t>
            </a:r>
            <a:r>
              <a:rPr lang="en-US" sz="2800" dirty="0" err="1"/>
              <a:t>kecepatan</a:t>
            </a:r>
            <a:r>
              <a:rPr lang="en-US" sz="2800" dirty="0"/>
              <a:t> </a:t>
            </a:r>
            <a:r>
              <a:rPr lang="en-US" sz="2800" dirty="0" err="1"/>
              <a:t>pesawat</a:t>
            </a:r>
            <a:r>
              <a:rPr lang="en-US" sz="2800" dirty="0"/>
              <a:t> </a:t>
            </a:r>
            <a:r>
              <a:rPr lang="en-US" sz="2800" dirty="0" err="1"/>
              <a:t>terbang</a:t>
            </a:r>
            <a:r>
              <a:rPr lang="en-US" sz="2800" dirty="0"/>
              <a:t> </a:t>
            </a:r>
            <a:r>
              <a:rPr lang="en-US" sz="2800" dirty="0" err="1"/>
              <a:t>pada</a:t>
            </a:r>
            <a:r>
              <a:rPr lang="en-US" sz="2800" dirty="0"/>
              <a:t> </a:t>
            </a:r>
            <a:r>
              <a:rPr lang="en-US" sz="2800" dirty="0" err="1"/>
              <a:t>tahun</a:t>
            </a:r>
            <a:r>
              <a:rPr lang="en-US" sz="2800" dirty="0"/>
              <a:t> </a:t>
            </a:r>
            <a:r>
              <a:rPr lang="en-US" sz="2800" dirty="0" smtClean="0"/>
              <a:t>2012?</a:t>
            </a:r>
            <a:endParaRPr lang="en-US" sz="2800" dirty="0"/>
          </a:p>
          <a:p>
            <a:pPr marL="609600" indent="-609600" algn="just">
              <a:buFont typeface="Wingdings" pitchFamily="2" charset="2"/>
              <a:buNone/>
            </a:pPr>
            <a:r>
              <a:rPr lang="en-US" sz="2800" b="1" dirty="0" err="1"/>
              <a:t>Permasalahan</a:t>
            </a:r>
            <a:r>
              <a:rPr lang="en-US" sz="2800" b="1" dirty="0"/>
              <a:t>:</a:t>
            </a:r>
          </a:p>
          <a:p>
            <a:pPr marL="609600" indent="-609600" algn="just">
              <a:buFont typeface="Wingdings" pitchFamily="2" charset="2"/>
              <a:buNone/>
            </a:pPr>
            <a:r>
              <a:rPr lang="en-US" sz="2800" dirty="0"/>
              <a:t>“</a:t>
            </a:r>
            <a:r>
              <a:rPr lang="en-US" sz="2800" dirty="0" err="1"/>
              <a:t>Ingin</a:t>
            </a:r>
            <a:r>
              <a:rPr lang="en-US" sz="2800" dirty="0"/>
              <a:t> </a:t>
            </a:r>
            <a:r>
              <a:rPr lang="en-US" sz="2800" dirty="0" err="1"/>
              <a:t>diprediksi</a:t>
            </a:r>
            <a:r>
              <a:rPr lang="en-US" sz="2800" dirty="0"/>
              <a:t> </a:t>
            </a:r>
            <a:r>
              <a:rPr lang="en-US" sz="2800" dirty="0" err="1"/>
              <a:t>berapa</a:t>
            </a:r>
            <a:r>
              <a:rPr lang="en-US" sz="2800" dirty="0"/>
              <a:t> </a:t>
            </a:r>
            <a:r>
              <a:rPr lang="en-US" sz="2800" dirty="0" err="1"/>
              <a:t>kecepatan</a:t>
            </a:r>
            <a:r>
              <a:rPr lang="en-US" sz="2800" dirty="0"/>
              <a:t> </a:t>
            </a:r>
            <a:r>
              <a:rPr lang="en-US" sz="2800" dirty="0" err="1"/>
              <a:t>pesawat</a:t>
            </a:r>
            <a:r>
              <a:rPr lang="en-US" sz="2800" dirty="0"/>
              <a:t> </a:t>
            </a:r>
            <a:r>
              <a:rPr lang="en-US" sz="2800" dirty="0" err="1"/>
              <a:t>terbang</a:t>
            </a:r>
            <a:r>
              <a:rPr lang="en-US" sz="2800" dirty="0"/>
              <a:t> </a:t>
            </a:r>
            <a:r>
              <a:rPr lang="en-US" sz="2800" dirty="0" err="1"/>
              <a:t>pada</a:t>
            </a:r>
            <a:r>
              <a:rPr lang="en-US" sz="2800" dirty="0"/>
              <a:t> </a:t>
            </a:r>
            <a:r>
              <a:rPr lang="en-US" sz="2800" dirty="0" err="1"/>
              <a:t>tahun</a:t>
            </a:r>
            <a:r>
              <a:rPr lang="en-US" sz="2800" dirty="0"/>
              <a:t> </a:t>
            </a:r>
            <a:r>
              <a:rPr lang="en-US" sz="2800" dirty="0" smtClean="0"/>
              <a:t>2012?</a:t>
            </a:r>
            <a:endParaRPr lang="en-US" sz="2800" dirty="0"/>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457200"/>
            <a:ext cx="8229600" cy="762000"/>
          </a:xfrm>
          <a:noFill/>
        </p:spPr>
        <p:txBody>
          <a:bodyPr/>
          <a:lstStyle/>
          <a:p>
            <a:pPr algn="ctr"/>
            <a:r>
              <a:rPr lang="en-US" sz="3200"/>
              <a:t>Perumusan Permasalahan</a:t>
            </a:r>
          </a:p>
        </p:txBody>
      </p:sp>
      <p:sp>
        <p:nvSpPr>
          <p:cNvPr id="110595" name="Rectangle 3"/>
          <p:cNvSpPr>
            <a:spLocks noGrp="1" noChangeArrowheads="1"/>
          </p:cNvSpPr>
          <p:nvPr>
            <p:ph type="body" idx="1"/>
          </p:nvPr>
        </p:nvSpPr>
        <p:spPr>
          <a:xfrm>
            <a:off x="457200" y="1219200"/>
            <a:ext cx="8229600" cy="5029200"/>
          </a:xfrm>
          <a:noFill/>
        </p:spPr>
        <p:txBody>
          <a:bodyPr/>
          <a:lstStyle/>
          <a:p>
            <a:pPr marL="609600" indent="-609600">
              <a:buFont typeface="Wingdings" pitchFamily="2" charset="2"/>
              <a:buNone/>
            </a:pPr>
            <a:r>
              <a:rPr lang="en-US" sz="2800" b="1"/>
              <a:t>Kasus4</a:t>
            </a:r>
            <a:r>
              <a:rPr lang="en-US" sz="2800"/>
              <a:t>. Demand for soft drinks (Murthy hal 15)</a:t>
            </a:r>
          </a:p>
          <a:p>
            <a:pPr marL="609600" indent="-609600" algn="just">
              <a:buFont typeface="Wingdings" pitchFamily="2" charset="2"/>
              <a:buNone/>
            </a:pPr>
            <a:r>
              <a:rPr lang="en-US" sz="2800"/>
              <a:t>PT. Cool adalah produsen minuman ringan. Perusahaan ingin melakukan perluasan kapasitas untuk memenuhi permintaan pasar dimasa datang. Tabel 2.7 menunjukkan penjualan bulanan selama 5 tahun. </a:t>
            </a:r>
            <a:r>
              <a:rPr lang="en-US" sz="2800" b="1"/>
              <a:t>Permasalahannya</a:t>
            </a:r>
            <a:r>
              <a:rPr lang="en-US" sz="2800"/>
              <a:t> adalah untuk mendapatkan perkiraan yang baik tentang demand di masa datang sehingga perusahaan membuat keputusan yang tepat.</a:t>
            </a: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457200"/>
            <a:ext cx="8229600" cy="762000"/>
          </a:xfrm>
          <a:noFill/>
        </p:spPr>
        <p:txBody>
          <a:bodyPr/>
          <a:lstStyle/>
          <a:p>
            <a:pPr algn="ctr"/>
            <a:r>
              <a:rPr lang="en-US" sz="3200"/>
              <a:t>Perumusan Permasalahan</a:t>
            </a:r>
          </a:p>
        </p:txBody>
      </p:sp>
      <p:sp>
        <p:nvSpPr>
          <p:cNvPr id="111619" name="Rectangle 3"/>
          <p:cNvSpPr>
            <a:spLocks noGrp="1" noChangeArrowheads="1"/>
          </p:cNvSpPr>
          <p:nvPr>
            <p:ph type="body" idx="1"/>
          </p:nvPr>
        </p:nvSpPr>
        <p:spPr>
          <a:xfrm>
            <a:off x="457200" y="1219200"/>
            <a:ext cx="8229600" cy="5029200"/>
          </a:xfrm>
          <a:noFill/>
        </p:spPr>
        <p:txBody>
          <a:bodyPr>
            <a:normAutofit lnSpcReduction="10000"/>
          </a:bodyPr>
          <a:lstStyle/>
          <a:p>
            <a:pPr marL="609600" indent="-609600">
              <a:buFont typeface="Wingdings" pitchFamily="2" charset="2"/>
              <a:buNone/>
            </a:pPr>
            <a:r>
              <a:rPr lang="en-US" sz="2800" b="1"/>
              <a:t>Kasus5</a:t>
            </a:r>
            <a:r>
              <a:rPr lang="en-US" sz="2800"/>
              <a:t>. Penjual Pempek</a:t>
            </a:r>
          </a:p>
          <a:p>
            <a:pPr marL="609600" indent="-609600" algn="just">
              <a:buFont typeface="Wingdings" pitchFamily="2" charset="2"/>
              <a:buNone/>
            </a:pPr>
            <a:r>
              <a:rPr lang="en-US" sz="2800"/>
              <a:t>Pak Amir setiap hari menjual 3 macam pempek yaitu kapal selam, adaan dan tekwan, dengan harga dari masing-masing tipe berbeda. Setiap hari jumlah yang terjual dari ketiga macam pempek tersebut sangat bervariasi. Pak Amir meginginkan untuk memaksimumkan keuntungan setiap harinya. Permasalahannya adalah berapa sebaiknya masing-masing tipe dari pempek tersebut harus disediakan setiap harinya agar tujuan tersebut tercapai</a:t>
            </a: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457200"/>
            <a:ext cx="8229600" cy="858838"/>
          </a:xfrm>
          <a:noFill/>
        </p:spPr>
        <p:txBody>
          <a:bodyPr/>
          <a:lstStyle/>
          <a:p>
            <a:pPr algn="ctr"/>
            <a:r>
              <a:rPr lang="en-US" sz="3200"/>
              <a:t>Perumusan Permasalahan</a:t>
            </a:r>
          </a:p>
        </p:txBody>
      </p:sp>
      <p:sp>
        <p:nvSpPr>
          <p:cNvPr id="112643" name="Rectangle 3"/>
          <p:cNvSpPr>
            <a:spLocks noGrp="1" noChangeArrowheads="1"/>
          </p:cNvSpPr>
          <p:nvPr>
            <p:ph type="body" idx="1"/>
          </p:nvPr>
        </p:nvSpPr>
        <p:spPr>
          <a:xfrm>
            <a:off x="457200" y="1219200"/>
            <a:ext cx="8229600" cy="5029200"/>
          </a:xfrm>
          <a:noFill/>
        </p:spPr>
        <p:txBody>
          <a:bodyPr>
            <a:normAutofit lnSpcReduction="10000"/>
          </a:bodyPr>
          <a:lstStyle/>
          <a:p>
            <a:pPr marL="609600" indent="-609600">
              <a:buFont typeface="Wingdings" pitchFamily="2" charset="2"/>
              <a:buNone/>
            </a:pPr>
            <a:r>
              <a:rPr lang="en-US" sz="2800" b="1"/>
              <a:t>Kasus6</a:t>
            </a:r>
            <a:r>
              <a:rPr lang="en-US" sz="2800"/>
              <a:t>. Penyajian informasi dari pemerintah untuk masyarakat</a:t>
            </a:r>
          </a:p>
          <a:p>
            <a:pPr marL="609600" indent="-609600" algn="just">
              <a:buFont typeface="Wingdings" pitchFamily="2" charset="2"/>
              <a:buNone/>
            </a:pPr>
            <a:r>
              <a:rPr lang="en-US" sz="2800"/>
              <a:t>Pada 2 tahun terakhir pemerintah daerah merasakan bahwa informasi yang disampaikan kepada masyarakat kurang dapat difahami dengan benar oleh masyarakat. Dari hasil identifikasi, faktor utama yang menjadi penyebabnya adalah pola penyajian data yang selalu sama dan general yaitu dalam bentuk informasi tertulis. Padahal masyarakat terutama setelah krisis keuangan tahun 2007</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457200" y="228600"/>
            <a:ext cx="8229600" cy="858838"/>
          </a:xfrm>
          <a:noFill/>
        </p:spPr>
        <p:txBody>
          <a:bodyPr/>
          <a:lstStyle/>
          <a:p>
            <a:pPr algn="ctr"/>
            <a:r>
              <a:rPr lang="en-US" sz="4000" dirty="0" err="1"/>
              <a:t>Formulasi</a:t>
            </a:r>
            <a:r>
              <a:rPr lang="en-US" sz="4000" dirty="0"/>
              <a:t> </a:t>
            </a:r>
            <a:r>
              <a:rPr lang="en-US" sz="4000" dirty="0" err="1"/>
              <a:t>Pemasalahan</a:t>
            </a:r>
            <a:r>
              <a:rPr lang="en-US" sz="4000" dirty="0"/>
              <a:t>  </a:t>
            </a:r>
          </a:p>
        </p:txBody>
      </p:sp>
      <p:sp>
        <p:nvSpPr>
          <p:cNvPr id="119811" name="Rectangle 3"/>
          <p:cNvSpPr>
            <a:spLocks noGrp="1" noChangeArrowheads="1"/>
          </p:cNvSpPr>
          <p:nvPr>
            <p:ph type="body" idx="1"/>
          </p:nvPr>
        </p:nvSpPr>
        <p:spPr>
          <a:xfrm>
            <a:off x="457200" y="1447800"/>
            <a:ext cx="8229600" cy="4800600"/>
          </a:xfrm>
          <a:noFill/>
        </p:spPr>
        <p:txBody>
          <a:bodyPr/>
          <a:lstStyle/>
          <a:p>
            <a:pPr marL="609600" indent="-609600" algn="just">
              <a:buClrTx/>
              <a:buFont typeface="Wingdings" pitchFamily="2" charset="2"/>
              <a:buAutoNum type="arabicPeriod"/>
            </a:pPr>
            <a:r>
              <a:rPr lang="en-US" sz="3600" dirty="0" err="1"/>
              <a:t>Identifikasi</a:t>
            </a:r>
            <a:r>
              <a:rPr lang="en-US" sz="3600" dirty="0"/>
              <a:t> </a:t>
            </a:r>
            <a:r>
              <a:rPr lang="en-US" sz="3600" dirty="0" err="1"/>
              <a:t>masalah</a:t>
            </a:r>
            <a:endParaRPr lang="en-US" sz="3600" dirty="0"/>
          </a:p>
          <a:p>
            <a:pPr marL="609600" indent="-609600" algn="just">
              <a:buClrTx/>
              <a:buFont typeface="Wingdings" pitchFamily="2" charset="2"/>
              <a:buAutoNum type="arabicPeriod"/>
            </a:pPr>
            <a:r>
              <a:rPr lang="en-US" sz="3600" dirty="0" err="1"/>
              <a:t>Pembatasan</a:t>
            </a:r>
            <a:r>
              <a:rPr lang="en-US" sz="3600" dirty="0"/>
              <a:t> </a:t>
            </a:r>
            <a:r>
              <a:rPr lang="en-US" sz="3600" dirty="0" err="1"/>
              <a:t>masalah</a:t>
            </a:r>
            <a:endParaRPr lang="en-US" sz="3600" dirty="0"/>
          </a:p>
          <a:p>
            <a:pPr marL="609600" indent="-609600" algn="just">
              <a:buClrTx/>
              <a:buFont typeface="Wingdings" pitchFamily="2" charset="2"/>
              <a:buAutoNum type="arabicPeriod"/>
            </a:pPr>
            <a:r>
              <a:rPr lang="en-US" sz="3600" dirty="0" err="1"/>
              <a:t>Perumusan</a:t>
            </a:r>
            <a:r>
              <a:rPr lang="en-US" sz="3600" dirty="0"/>
              <a:t> </a:t>
            </a:r>
            <a:r>
              <a:rPr lang="en-US" sz="3600" dirty="0" err="1"/>
              <a:t>masalah</a:t>
            </a:r>
            <a:r>
              <a:rPr lang="en-US" dirty="0"/>
              <a:t> </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457200"/>
            <a:ext cx="8229600" cy="685800"/>
          </a:xfrm>
          <a:noFill/>
        </p:spPr>
        <p:txBody>
          <a:bodyPr/>
          <a:lstStyle/>
          <a:p>
            <a:pPr algn="ctr"/>
            <a:r>
              <a:rPr lang="en-US" sz="3200"/>
              <a:t>Perumusan Permasalahan</a:t>
            </a:r>
          </a:p>
        </p:txBody>
      </p:sp>
      <p:sp>
        <p:nvSpPr>
          <p:cNvPr id="113667" name="Rectangle 3"/>
          <p:cNvSpPr>
            <a:spLocks noGrp="1" noChangeArrowheads="1"/>
          </p:cNvSpPr>
          <p:nvPr>
            <p:ph type="body" idx="1"/>
          </p:nvPr>
        </p:nvSpPr>
        <p:spPr>
          <a:xfrm>
            <a:off x="457200" y="1219200"/>
            <a:ext cx="8229600" cy="5029200"/>
          </a:xfrm>
          <a:noFill/>
        </p:spPr>
        <p:txBody>
          <a:bodyPr>
            <a:normAutofit lnSpcReduction="10000"/>
          </a:bodyPr>
          <a:lstStyle/>
          <a:p>
            <a:pPr marL="609600" indent="-609600" algn="just">
              <a:buFont typeface="Wingdings" pitchFamily="2" charset="2"/>
              <a:buNone/>
            </a:pPr>
            <a:r>
              <a:rPr lang="en-US" sz="2800" b="1" dirty="0"/>
              <a:t>Kasus6</a:t>
            </a:r>
            <a:r>
              <a:rPr lang="en-US" sz="2800" dirty="0"/>
              <a:t>. </a:t>
            </a:r>
            <a:r>
              <a:rPr lang="en-US" sz="2800" dirty="0" err="1"/>
              <a:t>Penyajian</a:t>
            </a:r>
            <a:r>
              <a:rPr lang="en-US" sz="2800" dirty="0"/>
              <a:t> </a:t>
            </a:r>
            <a:r>
              <a:rPr lang="en-US" sz="2800" dirty="0" err="1"/>
              <a:t>informasi</a:t>
            </a:r>
            <a:r>
              <a:rPr lang="en-US" sz="2800" dirty="0"/>
              <a:t> </a:t>
            </a:r>
            <a:r>
              <a:rPr lang="en-US" sz="2800" dirty="0" err="1"/>
              <a:t>dari</a:t>
            </a:r>
            <a:r>
              <a:rPr lang="en-US" sz="2800" dirty="0"/>
              <a:t> </a:t>
            </a:r>
            <a:r>
              <a:rPr lang="en-US" sz="2800" dirty="0" err="1"/>
              <a:t>pemerintah</a:t>
            </a:r>
            <a:r>
              <a:rPr lang="en-US" sz="2800" dirty="0"/>
              <a:t> </a:t>
            </a:r>
            <a:r>
              <a:rPr lang="en-US" sz="2800" dirty="0" err="1"/>
              <a:t>untuk</a:t>
            </a:r>
            <a:r>
              <a:rPr lang="en-US" sz="2800" dirty="0"/>
              <a:t> </a:t>
            </a:r>
            <a:r>
              <a:rPr lang="en-US" sz="2800" dirty="0" err="1"/>
              <a:t>masyarakat</a:t>
            </a:r>
            <a:endParaRPr lang="en-US" sz="2800" dirty="0"/>
          </a:p>
          <a:p>
            <a:pPr marL="609600" indent="-609600" algn="just">
              <a:buFont typeface="Wingdings" pitchFamily="2" charset="2"/>
              <a:buNone/>
            </a:pPr>
            <a:r>
              <a:rPr lang="en-US" sz="2800" dirty="0" err="1" smtClean="0"/>
              <a:t>cenderung</a:t>
            </a:r>
            <a:r>
              <a:rPr lang="en-US" sz="2800" dirty="0" smtClean="0"/>
              <a:t> </a:t>
            </a:r>
            <a:r>
              <a:rPr lang="en-US" sz="2800" dirty="0" err="1"/>
              <a:t>malas</a:t>
            </a:r>
            <a:r>
              <a:rPr lang="en-US" sz="2800" dirty="0"/>
              <a:t> </a:t>
            </a:r>
            <a:r>
              <a:rPr lang="en-US" sz="2800" dirty="0" err="1"/>
              <a:t>membaca</a:t>
            </a:r>
            <a:r>
              <a:rPr lang="en-US" sz="2800" dirty="0"/>
              <a:t>, </a:t>
            </a:r>
            <a:r>
              <a:rPr lang="en-US" sz="2800" dirty="0" err="1"/>
              <a:t>ingin</a:t>
            </a:r>
            <a:r>
              <a:rPr lang="en-US" sz="2800" dirty="0"/>
              <a:t> </a:t>
            </a:r>
            <a:r>
              <a:rPr lang="en-US" sz="2800" dirty="0" err="1"/>
              <a:t>memperoleh</a:t>
            </a:r>
            <a:r>
              <a:rPr lang="en-US" sz="2800" dirty="0"/>
              <a:t>  </a:t>
            </a:r>
            <a:r>
              <a:rPr lang="en-US" sz="2800" dirty="0" err="1"/>
              <a:t>informasi</a:t>
            </a:r>
            <a:r>
              <a:rPr lang="en-US" sz="2800" dirty="0"/>
              <a:t> </a:t>
            </a:r>
            <a:r>
              <a:rPr lang="en-US" sz="2800" dirty="0" err="1"/>
              <a:t>langsung</a:t>
            </a:r>
            <a:r>
              <a:rPr lang="en-US" sz="2800" dirty="0"/>
              <a:t> </a:t>
            </a:r>
            <a:r>
              <a:rPr lang="en-US" sz="2800" dirty="0" err="1"/>
              <a:t>dari</a:t>
            </a:r>
            <a:r>
              <a:rPr lang="en-US" sz="2800" dirty="0"/>
              <a:t> </a:t>
            </a:r>
            <a:r>
              <a:rPr lang="en-US" sz="2800" dirty="0" err="1"/>
              <a:t>pemerintah</a:t>
            </a:r>
            <a:r>
              <a:rPr lang="en-US" sz="2800" dirty="0"/>
              <a:t> </a:t>
            </a:r>
            <a:r>
              <a:rPr lang="en-US" sz="2800" dirty="0" err="1"/>
              <a:t>secara</a:t>
            </a:r>
            <a:r>
              <a:rPr lang="en-US" sz="2800" dirty="0"/>
              <a:t> </a:t>
            </a:r>
            <a:r>
              <a:rPr lang="en-US" sz="2800" dirty="0" err="1"/>
              <a:t>lisan</a:t>
            </a:r>
            <a:r>
              <a:rPr lang="en-US" sz="2800" dirty="0"/>
              <a:t>. </a:t>
            </a:r>
            <a:r>
              <a:rPr lang="en-US" sz="2800" dirty="0" err="1"/>
              <a:t>Tentu</a:t>
            </a:r>
            <a:r>
              <a:rPr lang="en-US" sz="2800" dirty="0"/>
              <a:t> </a:t>
            </a:r>
            <a:r>
              <a:rPr lang="en-US" sz="2800" dirty="0" err="1"/>
              <a:t>cara</a:t>
            </a:r>
            <a:r>
              <a:rPr lang="en-US" sz="2800" dirty="0"/>
              <a:t> </a:t>
            </a:r>
            <a:r>
              <a:rPr lang="en-US" sz="2800" dirty="0" err="1"/>
              <a:t>seperti</a:t>
            </a:r>
            <a:r>
              <a:rPr lang="en-US" sz="2800" dirty="0"/>
              <a:t> </a:t>
            </a:r>
            <a:r>
              <a:rPr lang="en-US" sz="2800" dirty="0" err="1"/>
              <a:t>ini</a:t>
            </a:r>
            <a:r>
              <a:rPr lang="en-US" sz="2800" dirty="0"/>
              <a:t> </a:t>
            </a:r>
            <a:r>
              <a:rPr lang="en-US" sz="2800" dirty="0" err="1"/>
              <a:t>memerlukan</a:t>
            </a:r>
            <a:r>
              <a:rPr lang="en-US" sz="2800" dirty="0"/>
              <a:t> </a:t>
            </a:r>
            <a:r>
              <a:rPr lang="en-US" sz="2800" dirty="0" err="1"/>
              <a:t>biaya</a:t>
            </a:r>
            <a:r>
              <a:rPr lang="en-US" sz="2800" dirty="0"/>
              <a:t> yang </a:t>
            </a:r>
            <a:r>
              <a:rPr lang="en-US" sz="2800" dirty="0" err="1"/>
              <a:t>lebih</a:t>
            </a:r>
            <a:r>
              <a:rPr lang="en-US" sz="2800" dirty="0"/>
              <a:t> </a:t>
            </a:r>
            <a:r>
              <a:rPr lang="en-US" sz="2800" dirty="0" err="1"/>
              <a:t>besar</a:t>
            </a:r>
            <a:r>
              <a:rPr lang="en-US" sz="2800" dirty="0"/>
              <a:t> </a:t>
            </a:r>
            <a:r>
              <a:rPr lang="en-US" sz="2800" dirty="0" err="1"/>
              <a:t>dan</a:t>
            </a:r>
            <a:r>
              <a:rPr lang="en-US" sz="2800" dirty="0"/>
              <a:t> </a:t>
            </a:r>
            <a:r>
              <a:rPr lang="en-US" sz="2800" dirty="0" err="1"/>
              <a:t>relatif</a:t>
            </a:r>
            <a:r>
              <a:rPr lang="en-US" sz="2800" dirty="0"/>
              <a:t> </a:t>
            </a:r>
            <a:r>
              <a:rPr lang="en-US" sz="2800" dirty="0" err="1"/>
              <a:t>menyita</a:t>
            </a:r>
            <a:r>
              <a:rPr lang="en-US" sz="2800" dirty="0"/>
              <a:t> </a:t>
            </a:r>
            <a:r>
              <a:rPr lang="en-US" sz="2800" dirty="0" err="1"/>
              <a:t>waktu</a:t>
            </a:r>
            <a:r>
              <a:rPr lang="en-US" sz="2800" dirty="0"/>
              <a:t> </a:t>
            </a:r>
            <a:r>
              <a:rPr lang="en-US" sz="2800" dirty="0" err="1"/>
              <a:t>pejabat</a:t>
            </a:r>
            <a:r>
              <a:rPr lang="en-US" sz="2800" dirty="0"/>
              <a:t> </a:t>
            </a:r>
            <a:r>
              <a:rPr lang="en-US" sz="2800" dirty="0" err="1"/>
              <a:t>pemerintah</a:t>
            </a:r>
            <a:r>
              <a:rPr lang="en-US" sz="2800" dirty="0"/>
              <a:t>. </a:t>
            </a:r>
            <a:r>
              <a:rPr lang="en-US" sz="2800" dirty="0" err="1" smtClean="0"/>
              <a:t>Permasalahan-nya</a:t>
            </a:r>
            <a:r>
              <a:rPr lang="en-US" sz="2800" dirty="0" smtClean="0"/>
              <a:t> </a:t>
            </a:r>
            <a:r>
              <a:rPr lang="en-US" sz="2800" dirty="0" err="1"/>
              <a:t>adalah</a:t>
            </a:r>
            <a:r>
              <a:rPr lang="en-US" sz="2800" dirty="0"/>
              <a:t> </a:t>
            </a:r>
            <a:r>
              <a:rPr lang="en-US" sz="2800" dirty="0" err="1"/>
              <a:t>bagaimana</a:t>
            </a:r>
            <a:r>
              <a:rPr lang="en-US" sz="2800" dirty="0"/>
              <a:t> </a:t>
            </a:r>
            <a:r>
              <a:rPr lang="en-US" sz="2800" dirty="0" err="1"/>
              <a:t>bentuk</a:t>
            </a:r>
            <a:r>
              <a:rPr lang="en-US" sz="2800" dirty="0"/>
              <a:t> </a:t>
            </a:r>
            <a:r>
              <a:rPr lang="en-US" sz="2800" dirty="0" err="1"/>
              <a:t>atau</a:t>
            </a:r>
            <a:r>
              <a:rPr lang="en-US" sz="2800" dirty="0"/>
              <a:t> </a:t>
            </a:r>
            <a:r>
              <a:rPr lang="en-US" sz="2800" dirty="0" err="1"/>
              <a:t>pola</a:t>
            </a:r>
            <a:r>
              <a:rPr lang="en-US" sz="2800" dirty="0"/>
              <a:t> </a:t>
            </a:r>
            <a:r>
              <a:rPr lang="en-US" sz="2800" dirty="0" err="1"/>
              <a:t>penyajian</a:t>
            </a:r>
            <a:r>
              <a:rPr lang="en-US" sz="2800" dirty="0"/>
              <a:t> </a:t>
            </a:r>
            <a:r>
              <a:rPr lang="en-US" sz="2800" dirty="0" err="1"/>
              <a:t>informasi</a:t>
            </a:r>
            <a:r>
              <a:rPr lang="en-US" sz="2800" dirty="0"/>
              <a:t> yang </a:t>
            </a:r>
            <a:r>
              <a:rPr lang="en-US" sz="2800" dirty="0" err="1"/>
              <a:t>menarik</a:t>
            </a:r>
            <a:r>
              <a:rPr lang="en-US" sz="2800" dirty="0"/>
              <a:t> </a:t>
            </a:r>
            <a:r>
              <a:rPr lang="en-US" sz="2800" dirty="0" err="1"/>
              <a:t>dan</a:t>
            </a:r>
            <a:r>
              <a:rPr lang="en-US" sz="2800" dirty="0"/>
              <a:t> </a:t>
            </a:r>
            <a:r>
              <a:rPr lang="en-US" sz="2800" dirty="0" err="1"/>
              <a:t>cepat</a:t>
            </a:r>
            <a:r>
              <a:rPr lang="en-US" sz="2800" dirty="0"/>
              <a:t> </a:t>
            </a:r>
            <a:r>
              <a:rPr lang="en-US" sz="2800" dirty="0" err="1"/>
              <a:t>difahami</a:t>
            </a:r>
            <a:r>
              <a:rPr lang="en-US" sz="2800" dirty="0"/>
              <a:t> </a:t>
            </a:r>
            <a:r>
              <a:rPr lang="en-US" sz="2800" dirty="0" err="1"/>
              <a:t>oleh</a:t>
            </a:r>
            <a:r>
              <a:rPr lang="en-US" sz="2800" dirty="0"/>
              <a:t> </a:t>
            </a:r>
            <a:r>
              <a:rPr lang="en-US" sz="2800" dirty="0" err="1"/>
              <a:t>masyarakat</a:t>
            </a:r>
            <a:r>
              <a:rPr lang="en-US" sz="2800" dirty="0"/>
              <a:t> agar </a:t>
            </a:r>
            <a:r>
              <a:rPr lang="en-US" sz="2800" dirty="0" err="1"/>
              <a:t>pesan</a:t>
            </a:r>
            <a:r>
              <a:rPr lang="en-US" sz="2800" dirty="0"/>
              <a:t> yang </a:t>
            </a:r>
            <a:r>
              <a:rPr lang="en-US" sz="2800" dirty="0" err="1"/>
              <a:t>ingin</a:t>
            </a:r>
            <a:r>
              <a:rPr lang="en-US" sz="2800" dirty="0"/>
              <a:t> </a:t>
            </a:r>
            <a:r>
              <a:rPr lang="en-US" sz="2800" dirty="0" err="1"/>
              <a:t>disampaikan</a:t>
            </a:r>
            <a:r>
              <a:rPr lang="en-US" sz="2800" dirty="0"/>
              <a:t> </a:t>
            </a:r>
            <a:r>
              <a:rPr lang="en-US" sz="2800" dirty="0" err="1"/>
              <a:t>pemerintah</a:t>
            </a:r>
            <a:r>
              <a:rPr lang="en-US" sz="2800" dirty="0"/>
              <a:t> </a:t>
            </a:r>
            <a:r>
              <a:rPr lang="en-US" sz="2800" dirty="0" err="1"/>
              <a:t>difahami</a:t>
            </a:r>
            <a:r>
              <a:rPr lang="en-US" sz="2800" dirty="0"/>
              <a:t> </a:t>
            </a:r>
            <a:r>
              <a:rPr lang="en-US" sz="2800" dirty="0" err="1"/>
              <a:t>masyarakat</a:t>
            </a:r>
            <a:endParaRPr lang="en-US" sz="2800"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457200"/>
            <a:ext cx="8229600" cy="685800"/>
          </a:xfrm>
          <a:noFill/>
        </p:spPr>
        <p:txBody>
          <a:bodyPr/>
          <a:lstStyle/>
          <a:p>
            <a:pPr algn="ctr"/>
            <a:r>
              <a:rPr lang="en-US" sz="3200"/>
              <a:t>Perumusan Permasalahan</a:t>
            </a:r>
          </a:p>
        </p:txBody>
      </p:sp>
      <p:sp>
        <p:nvSpPr>
          <p:cNvPr id="114691" name="Rectangle 3"/>
          <p:cNvSpPr>
            <a:spLocks noGrp="1" noChangeArrowheads="1"/>
          </p:cNvSpPr>
          <p:nvPr>
            <p:ph type="body" idx="1"/>
          </p:nvPr>
        </p:nvSpPr>
        <p:spPr>
          <a:xfrm>
            <a:off x="457200" y="1219200"/>
            <a:ext cx="8229600" cy="5029200"/>
          </a:xfrm>
          <a:noFill/>
        </p:spPr>
        <p:txBody>
          <a:bodyPr/>
          <a:lstStyle/>
          <a:p>
            <a:pPr marL="609600" indent="-609600" algn="just">
              <a:buFont typeface="Wingdings" pitchFamily="2" charset="2"/>
              <a:buNone/>
            </a:pPr>
            <a:r>
              <a:rPr lang="en-US" sz="2800" b="1"/>
              <a:t>Kasus7</a:t>
            </a:r>
            <a:r>
              <a:rPr lang="en-US" sz="2800"/>
              <a:t>. </a:t>
            </a:r>
            <a:r>
              <a:rPr lang="en-US" sz="2800" b="1"/>
              <a:t>Perencanan produksi</a:t>
            </a:r>
          </a:p>
          <a:p>
            <a:pPr marL="609600" indent="-609600" algn="just">
              <a:buFont typeface="Wingdings" pitchFamily="2" charset="2"/>
              <a:buNone/>
            </a:pPr>
            <a:r>
              <a:rPr lang="en-US" sz="2800"/>
              <a:t>PT. ABC memproduksi beberapa macam produk setiap bulan. Perusahaan menetapkan kebijakan jumlah inventory tertentu agar selalu dapat memenuhi permintaan konsumen. Numun jika permintaan tinggi dan perusahaan tidak mampu memenuhi dengan produksi sendiri, PT. ABC mempunyai perusahaan mitra yang biasa untuk sub kontrak produksi. PT. ABC ingin menyusun model perencanaan produksi</a:t>
            </a:r>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457200"/>
            <a:ext cx="8229600" cy="685800"/>
          </a:xfrm>
          <a:noFill/>
        </p:spPr>
        <p:txBody>
          <a:bodyPr/>
          <a:lstStyle/>
          <a:p>
            <a:pPr algn="ctr"/>
            <a:r>
              <a:rPr lang="en-US" sz="3200"/>
              <a:t>Perumusan Permasalahan</a:t>
            </a:r>
          </a:p>
        </p:txBody>
      </p:sp>
      <p:sp>
        <p:nvSpPr>
          <p:cNvPr id="115715" name="Rectangle 3"/>
          <p:cNvSpPr>
            <a:spLocks noGrp="1" noChangeArrowheads="1"/>
          </p:cNvSpPr>
          <p:nvPr>
            <p:ph type="body" idx="1"/>
          </p:nvPr>
        </p:nvSpPr>
        <p:spPr>
          <a:xfrm>
            <a:off x="457200" y="1219200"/>
            <a:ext cx="8229600" cy="5029200"/>
          </a:xfrm>
          <a:noFill/>
        </p:spPr>
        <p:txBody>
          <a:bodyPr>
            <a:normAutofit/>
          </a:bodyPr>
          <a:lstStyle/>
          <a:p>
            <a:pPr marL="609600" indent="-609600" algn="just">
              <a:buFont typeface="Wingdings" pitchFamily="2" charset="2"/>
              <a:buNone/>
            </a:pPr>
            <a:r>
              <a:rPr lang="en-US" sz="2800" b="1" dirty="0" err="1"/>
              <a:t>Identifikasi</a:t>
            </a:r>
            <a:r>
              <a:rPr lang="en-US" sz="2800" b="1" dirty="0"/>
              <a:t> </a:t>
            </a:r>
            <a:r>
              <a:rPr lang="en-US" sz="2800" b="1" dirty="0" err="1"/>
              <a:t>masalah</a:t>
            </a:r>
            <a:r>
              <a:rPr lang="en-US" sz="2800" b="1" dirty="0"/>
              <a:t>: (</a:t>
            </a:r>
            <a:r>
              <a:rPr lang="en-US" sz="2800" b="1" dirty="0" err="1"/>
              <a:t>antara</a:t>
            </a:r>
            <a:r>
              <a:rPr lang="en-US" sz="2800" b="1" dirty="0"/>
              <a:t> lain)</a:t>
            </a:r>
          </a:p>
          <a:p>
            <a:pPr marL="609600" indent="-609600" algn="just">
              <a:buClrTx/>
              <a:buFont typeface="Wingdings" pitchFamily="2" charset="2"/>
              <a:buAutoNum type="arabicPeriod"/>
            </a:pPr>
            <a:r>
              <a:rPr lang="en-US" sz="2800" dirty="0" err="1"/>
              <a:t>Berapa</a:t>
            </a:r>
            <a:r>
              <a:rPr lang="en-US" sz="2800" dirty="0"/>
              <a:t> </a:t>
            </a:r>
            <a:r>
              <a:rPr lang="en-US" sz="2800" dirty="0" err="1"/>
              <a:t>sebaiknya</a:t>
            </a:r>
            <a:r>
              <a:rPr lang="en-US" sz="2800" dirty="0"/>
              <a:t> </a:t>
            </a:r>
            <a:r>
              <a:rPr lang="en-US" sz="2800" dirty="0" err="1"/>
              <a:t>jumlah</a:t>
            </a:r>
            <a:r>
              <a:rPr lang="en-US" sz="2800" dirty="0"/>
              <a:t> yang </a:t>
            </a:r>
            <a:r>
              <a:rPr lang="en-US" sz="2800" dirty="0" err="1"/>
              <a:t>harus</a:t>
            </a:r>
            <a:r>
              <a:rPr lang="en-US" sz="2800" dirty="0"/>
              <a:t> </a:t>
            </a:r>
            <a:r>
              <a:rPr lang="en-US" sz="2800" dirty="0" err="1"/>
              <a:t>diproduksi</a:t>
            </a:r>
            <a:r>
              <a:rPr lang="en-US" sz="2800" dirty="0"/>
              <a:t> </a:t>
            </a:r>
            <a:r>
              <a:rPr lang="en-US" sz="2800" dirty="0" err="1"/>
              <a:t>untuk</a:t>
            </a:r>
            <a:r>
              <a:rPr lang="en-US" sz="2800" dirty="0"/>
              <a:t> </a:t>
            </a:r>
            <a:r>
              <a:rPr lang="en-US" sz="2800" dirty="0" err="1"/>
              <a:t>masing-masing</a:t>
            </a:r>
            <a:r>
              <a:rPr lang="en-US" sz="2800" dirty="0"/>
              <a:t> </a:t>
            </a:r>
            <a:r>
              <a:rPr lang="en-US" sz="2800" dirty="0" err="1"/>
              <a:t>tipe</a:t>
            </a:r>
            <a:r>
              <a:rPr lang="en-US" sz="2800" dirty="0"/>
              <a:t> </a:t>
            </a:r>
            <a:r>
              <a:rPr lang="en-US" sz="2800" dirty="0" err="1"/>
              <a:t>produk</a:t>
            </a:r>
            <a:r>
              <a:rPr lang="en-US" sz="2800" dirty="0"/>
              <a:t>, yang </a:t>
            </a:r>
            <a:r>
              <a:rPr lang="en-US" sz="2800" dirty="0" err="1"/>
              <a:t>meminimumkan</a:t>
            </a:r>
            <a:r>
              <a:rPr lang="en-US" sz="2800" dirty="0"/>
              <a:t> </a:t>
            </a:r>
            <a:r>
              <a:rPr lang="en-US" sz="2800" dirty="0" err="1"/>
              <a:t>biaya</a:t>
            </a:r>
            <a:r>
              <a:rPr lang="en-US" sz="2800" dirty="0"/>
              <a:t> sub </a:t>
            </a:r>
            <a:r>
              <a:rPr lang="en-US" sz="2800" dirty="0" err="1"/>
              <a:t>kontrak</a:t>
            </a:r>
            <a:r>
              <a:rPr lang="en-US" sz="2800" dirty="0"/>
              <a:t>?</a:t>
            </a:r>
          </a:p>
          <a:p>
            <a:pPr marL="609600" indent="-609600" algn="just">
              <a:buClrTx/>
              <a:buFont typeface="Wingdings" pitchFamily="2" charset="2"/>
              <a:buAutoNum type="arabicPeriod"/>
            </a:pPr>
            <a:r>
              <a:rPr lang="en-US" sz="2800" dirty="0" err="1"/>
              <a:t>Berapa</a:t>
            </a:r>
            <a:r>
              <a:rPr lang="en-US" sz="2800" dirty="0"/>
              <a:t> </a:t>
            </a:r>
            <a:r>
              <a:rPr lang="en-US" sz="2800" dirty="0" err="1"/>
              <a:t>sebaiknya</a:t>
            </a:r>
            <a:r>
              <a:rPr lang="en-US" sz="2800" dirty="0"/>
              <a:t> </a:t>
            </a:r>
            <a:r>
              <a:rPr lang="en-US" sz="2800" dirty="0" err="1"/>
              <a:t>jumlah</a:t>
            </a:r>
            <a:r>
              <a:rPr lang="en-US" sz="2800" dirty="0"/>
              <a:t> yang </a:t>
            </a:r>
            <a:r>
              <a:rPr lang="en-US" sz="2800" dirty="0" err="1"/>
              <a:t>harus</a:t>
            </a:r>
            <a:r>
              <a:rPr lang="en-US" sz="2800" dirty="0"/>
              <a:t> </a:t>
            </a:r>
            <a:r>
              <a:rPr lang="en-US" sz="2800" dirty="0" err="1"/>
              <a:t>diproduksi</a:t>
            </a:r>
            <a:r>
              <a:rPr lang="en-US" sz="2800" dirty="0"/>
              <a:t> </a:t>
            </a:r>
            <a:r>
              <a:rPr lang="en-US" sz="2800" dirty="0" err="1"/>
              <a:t>untuk</a:t>
            </a:r>
            <a:r>
              <a:rPr lang="en-US" sz="2800" dirty="0"/>
              <a:t> </a:t>
            </a:r>
            <a:r>
              <a:rPr lang="en-US" sz="2800" dirty="0" err="1"/>
              <a:t>masing-masing</a:t>
            </a:r>
            <a:r>
              <a:rPr lang="en-US" sz="2800" dirty="0"/>
              <a:t> </a:t>
            </a:r>
            <a:r>
              <a:rPr lang="en-US" sz="2800" dirty="0" err="1"/>
              <a:t>tipe</a:t>
            </a:r>
            <a:r>
              <a:rPr lang="en-US" sz="2800" dirty="0"/>
              <a:t> </a:t>
            </a:r>
            <a:r>
              <a:rPr lang="en-US" sz="2800" dirty="0" err="1"/>
              <a:t>produk</a:t>
            </a:r>
            <a:r>
              <a:rPr lang="en-US" sz="2800" dirty="0"/>
              <a:t>, yang </a:t>
            </a:r>
            <a:r>
              <a:rPr lang="en-US" sz="2800" dirty="0" err="1"/>
              <a:t>meminimumkan</a:t>
            </a:r>
            <a:r>
              <a:rPr lang="en-US" sz="2800" dirty="0"/>
              <a:t> </a:t>
            </a:r>
            <a:r>
              <a:rPr lang="en-US" sz="2800" dirty="0" err="1"/>
              <a:t>biaya</a:t>
            </a:r>
            <a:r>
              <a:rPr lang="en-US" sz="2800" dirty="0"/>
              <a:t> inventory?</a:t>
            </a: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457200" y="457200"/>
            <a:ext cx="8229600" cy="685800"/>
          </a:xfrm>
          <a:noFill/>
        </p:spPr>
        <p:txBody>
          <a:bodyPr/>
          <a:lstStyle/>
          <a:p>
            <a:pPr algn="ctr"/>
            <a:r>
              <a:rPr lang="en-US" sz="3200"/>
              <a:t>Perumusan Permasalahan</a:t>
            </a:r>
          </a:p>
        </p:txBody>
      </p:sp>
      <p:sp>
        <p:nvSpPr>
          <p:cNvPr id="116739" name="Rectangle 3"/>
          <p:cNvSpPr>
            <a:spLocks noGrp="1" noChangeArrowheads="1"/>
          </p:cNvSpPr>
          <p:nvPr>
            <p:ph type="body" idx="1"/>
          </p:nvPr>
        </p:nvSpPr>
        <p:spPr>
          <a:xfrm>
            <a:off x="457200" y="1219200"/>
            <a:ext cx="8229600" cy="5029200"/>
          </a:xfrm>
          <a:noFill/>
        </p:spPr>
        <p:txBody>
          <a:bodyPr>
            <a:normAutofit/>
          </a:bodyPr>
          <a:lstStyle/>
          <a:p>
            <a:pPr marL="609600" indent="-609600" algn="just">
              <a:buFont typeface="Wingdings" pitchFamily="2" charset="2"/>
              <a:buNone/>
            </a:pPr>
            <a:r>
              <a:rPr lang="en-US" sz="2800" b="1" dirty="0" err="1"/>
              <a:t>Kasus</a:t>
            </a:r>
            <a:r>
              <a:rPr lang="en-US" sz="2800" b="1" dirty="0"/>
              <a:t> </a:t>
            </a:r>
            <a:r>
              <a:rPr lang="en-US" sz="2800" b="1" dirty="0" err="1"/>
              <a:t>Persaingan</a:t>
            </a:r>
            <a:r>
              <a:rPr lang="en-US" sz="2800" b="1" dirty="0"/>
              <a:t>:</a:t>
            </a:r>
          </a:p>
          <a:p>
            <a:pPr marL="609600" indent="-609600" algn="just">
              <a:buFont typeface="Wingdings" pitchFamily="2" charset="2"/>
              <a:buNone/>
            </a:pPr>
            <a:r>
              <a:rPr lang="en-US" sz="2800" dirty="0" err="1"/>
              <a:t>Dalam</a:t>
            </a:r>
            <a:r>
              <a:rPr lang="en-US" sz="2800" dirty="0"/>
              <a:t> </a:t>
            </a:r>
            <a:r>
              <a:rPr lang="en-US" sz="2800" dirty="0" err="1"/>
              <a:t>suatu</a:t>
            </a:r>
            <a:r>
              <a:rPr lang="en-US" sz="2800" dirty="0"/>
              <a:t> </a:t>
            </a:r>
            <a:r>
              <a:rPr lang="en-US" sz="2800" dirty="0" err="1"/>
              <a:t>pasar</a:t>
            </a:r>
            <a:r>
              <a:rPr lang="en-US" sz="2800" dirty="0"/>
              <a:t>, </a:t>
            </a:r>
            <a:r>
              <a:rPr lang="en-US" sz="2800" dirty="0" err="1"/>
              <a:t>dapat</a:t>
            </a:r>
            <a:r>
              <a:rPr lang="en-US" sz="2800" dirty="0"/>
              <a:t> </a:t>
            </a:r>
            <a:r>
              <a:rPr lang="en-US" sz="2800" dirty="0" err="1"/>
              <a:t>terdapat</a:t>
            </a:r>
            <a:r>
              <a:rPr lang="en-US" sz="2800" dirty="0"/>
              <a:t> </a:t>
            </a:r>
            <a:r>
              <a:rPr lang="en-US" sz="2800" dirty="0" err="1"/>
              <a:t>lebih</a:t>
            </a:r>
            <a:r>
              <a:rPr lang="en-US" sz="2800" dirty="0"/>
              <a:t> </a:t>
            </a:r>
            <a:r>
              <a:rPr lang="en-US" sz="2800" dirty="0" err="1"/>
              <a:t>dari</a:t>
            </a:r>
            <a:r>
              <a:rPr lang="en-US" sz="2800" dirty="0"/>
              <a:t> </a:t>
            </a:r>
            <a:r>
              <a:rPr lang="en-US" sz="2800" dirty="0" err="1"/>
              <a:t>satu</a:t>
            </a:r>
            <a:r>
              <a:rPr lang="en-US" sz="2800" dirty="0"/>
              <a:t> </a:t>
            </a:r>
            <a:r>
              <a:rPr lang="en-US" sz="2800" dirty="0" err="1"/>
              <a:t>perusahaan</a:t>
            </a:r>
            <a:r>
              <a:rPr lang="en-US" sz="2800" dirty="0"/>
              <a:t> yang </a:t>
            </a:r>
            <a:r>
              <a:rPr lang="en-US" sz="2800" dirty="0" err="1"/>
              <a:t>menjual</a:t>
            </a:r>
            <a:r>
              <a:rPr lang="en-US" sz="2800" dirty="0"/>
              <a:t> </a:t>
            </a:r>
            <a:r>
              <a:rPr lang="en-US" sz="2800" dirty="0" err="1"/>
              <a:t>produk</a:t>
            </a:r>
            <a:r>
              <a:rPr lang="en-US" sz="2800" dirty="0"/>
              <a:t> yang </a:t>
            </a:r>
            <a:r>
              <a:rPr lang="en-US" sz="2800" dirty="0" err="1"/>
              <a:t>sama</a:t>
            </a:r>
            <a:r>
              <a:rPr lang="en-US" sz="2800" dirty="0"/>
              <a:t> </a:t>
            </a:r>
            <a:r>
              <a:rPr lang="en-US" sz="2800" dirty="0" err="1"/>
              <a:t>atau</a:t>
            </a:r>
            <a:r>
              <a:rPr lang="en-US" sz="2800" dirty="0"/>
              <a:t> </a:t>
            </a:r>
            <a:r>
              <a:rPr lang="en-US" sz="2800" dirty="0" err="1"/>
              <a:t>sejenis</a:t>
            </a:r>
            <a:r>
              <a:rPr lang="en-US" sz="2800" dirty="0"/>
              <a:t>.  </a:t>
            </a:r>
            <a:r>
              <a:rPr lang="en-US" sz="2800" dirty="0" err="1"/>
              <a:t>Ingin</a:t>
            </a:r>
            <a:r>
              <a:rPr lang="en-US" sz="2800" dirty="0"/>
              <a:t> </a:t>
            </a:r>
            <a:r>
              <a:rPr lang="en-US" sz="2800" dirty="0" err="1"/>
              <a:t>disusun</a:t>
            </a:r>
            <a:r>
              <a:rPr lang="en-US" sz="2800" dirty="0"/>
              <a:t> model yang </a:t>
            </a:r>
            <a:r>
              <a:rPr lang="en-US" sz="2800" dirty="0" err="1"/>
              <a:t>dapat</a:t>
            </a:r>
            <a:r>
              <a:rPr lang="en-US" sz="2800" dirty="0"/>
              <a:t> </a:t>
            </a:r>
            <a:r>
              <a:rPr lang="en-US" sz="2800" dirty="0" err="1"/>
              <a:t>menggambarkan</a:t>
            </a:r>
            <a:r>
              <a:rPr lang="en-US" sz="2800" dirty="0"/>
              <a:t> </a:t>
            </a:r>
            <a:r>
              <a:rPr lang="en-US" sz="2800" dirty="0" err="1"/>
              <a:t>persaingan</a:t>
            </a:r>
            <a:r>
              <a:rPr lang="en-US" sz="2800" dirty="0"/>
              <a:t> yang </a:t>
            </a:r>
            <a:r>
              <a:rPr lang="en-US" sz="2800" dirty="0" err="1"/>
              <a:t>terjadi</a:t>
            </a:r>
            <a:r>
              <a:rPr lang="en-US" sz="2800" dirty="0"/>
              <a:t> </a:t>
            </a:r>
            <a:r>
              <a:rPr lang="en-US" sz="2800" dirty="0" err="1"/>
              <a:t>dalam</a:t>
            </a:r>
            <a:r>
              <a:rPr lang="en-US" sz="2800" dirty="0"/>
              <a:t> </a:t>
            </a:r>
            <a:r>
              <a:rPr lang="en-US" sz="2800" dirty="0" err="1"/>
              <a:t>pasar</a:t>
            </a:r>
            <a:r>
              <a:rPr lang="en-US" sz="2800" dirty="0"/>
              <a:t> </a:t>
            </a:r>
            <a:r>
              <a:rPr lang="en-US" sz="2800" dirty="0" err="1"/>
              <a:t>tersebut</a:t>
            </a:r>
            <a:endParaRPr lang="en-US" sz="2800" dirty="0"/>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457200" y="381000"/>
            <a:ext cx="8229600" cy="609600"/>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17763" name="Rectangle 3"/>
          <p:cNvSpPr>
            <a:spLocks noGrp="1" noChangeArrowheads="1"/>
          </p:cNvSpPr>
          <p:nvPr>
            <p:ph type="body" idx="1"/>
          </p:nvPr>
        </p:nvSpPr>
        <p:spPr>
          <a:xfrm>
            <a:off x="457200" y="1219200"/>
            <a:ext cx="8229600" cy="5029200"/>
          </a:xfrm>
          <a:noFill/>
        </p:spPr>
        <p:txBody>
          <a:bodyPr/>
          <a:lstStyle/>
          <a:p>
            <a:pPr marL="609600" indent="-609600" algn="just">
              <a:buFont typeface="Wingdings" pitchFamily="2" charset="2"/>
              <a:buNone/>
            </a:pPr>
            <a:r>
              <a:rPr lang="en-US" b="1" dirty="0" err="1"/>
              <a:t>Identifikasi</a:t>
            </a:r>
            <a:r>
              <a:rPr lang="en-US" b="1" dirty="0"/>
              <a:t> </a:t>
            </a:r>
            <a:r>
              <a:rPr lang="en-US" b="1" dirty="0" err="1"/>
              <a:t>masalah</a:t>
            </a:r>
            <a:r>
              <a:rPr lang="en-US" b="1" dirty="0"/>
              <a:t>:</a:t>
            </a:r>
          </a:p>
          <a:p>
            <a:pPr marL="609600" indent="-609600" algn="just">
              <a:buClrTx/>
              <a:buFont typeface="Wingdings" pitchFamily="2" charset="2"/>
              <a:buAutoNum type="arabicPeriod"/>
            </a:pPr>
            <a:r>
              <a:rPr lang="en-US" sz="2800" dirty="0" err="1"/>
              <a:t>Mengembangkan</a:t>
            </a:r>
            <a:r>
              <a:rPr lang="en-US" sz="2800" dirty="0"/>
              <a:t> model </a:t>
            </a:r>
            <a:r>
              <a:rPr lang="en-US" sz="2800" dirty="0" err="1"/>
              <a:t>persaingan</a:t>
            </a:r>
            <a:r>
              <a:rPr lang="en-US" sz="2800" dirty="0"/>
              <a:t> </a:t>
            </a:r>
            <a:r>
              <a:rPr lang="en-US" sz="2800" dirty="0" err="1"/>
              <a:t>duopoli</a:t>
            </a:r>
            <a:r>
              <a:rPr lang="en-US" sz="2800" dirty="0"/>
              <a:t> yang </a:t>
            </a:r>
            <a:r>
              <a:rPr lang="en-US" sz="2800" dirty="0" err="1"/>
              <a:t>dapat</a:t>
            </a:r>
            <a:r>
              <a:rPr lang="en-US" sz="2800" dirty="0"/>
              <a:t> </a:t>
            </a:r>
            <a:r>
              <a:rPr lang="en-US" sz="2800" dirty="0" err="1"/>
              <a:t>memperbesar</a:t>
            </a:r>
            <a:r>
              <a:rPr lang="en-US" sz="2800" dirty="0"/>
              <a:t> </a:t>
            </a:r>
            <a:r>
              <a:rPr lang="en-US" sz="2800" dirty="0" err="1"/>
              <a:t>pangsa</a:t>
            </a:r>
            <a:r>
              <a:rPr lang="en-US" sz="2800" dirty="0"/>
              <a:t> </a:t>
            </a:r>
            <a:r>
              <a:rPr lang="en-US" sz="2800" dirty="0" err="1"/>
              <a:t>pasar</a:t>
            </a:r>
            <a:r>
              <a:rPr lang="en-US" sz="2800" dirty="0"/>
              <a:t> </a:t>
            </a:r>
            <a:r>
              <a:rPr lang="en-US" sz="2800" dirty="0" err="1"/>
              <a:t>perusahaan</a:t>
            </a:r>
            <a:endParaRPr lang="en-US" sz="2800" dirty="0"/>
          </a:p>
          <a:p>
            <a:pPr marL="609600" indent="-609600" algn="just">
              <a:buClrTx/>
              <a:buFont typeface="Wingdings" pitchFamily="2" charset="2"/>
              <a:buAutoNum type="arabicPeriod"/>
            </a:pPr>
            <a:r>
              <a:rPr lang="en-US" sz="2800" dirty="0" err="1"/>
              <a:t>Mengembangkan</a:t>
            </a:r>
            <a:r>
              <a:rPr lang="en-US" sz="2800" dirty="0"/>
              <a:t> model </a:t>
            </a:r>
            <a:r>
              <a:rPr lang="en-US" sz="2800" dirty="0" err="1"/>
              <a:t>persaingan</a:t>
            </a:r>
            <a:r>
              <a:rPr lang="en-US" sz="2800" dirty="0"/>
              <a:t> </a:t>
            </a:r>
            <a:r>
              <a:rPr lang="en-US" sz="2800" dirty="0" err="1"/>
              <a:t>oligopoli</a:t>
            </a:r>
            <a:r>
              <a:rPr lang="en-US" sz="2800" dirty="0"/>
              <a:t> yang </a:t>
            </a:r>
            <a:r>
              <a:rPr lang="en-US" sz="2800" dirty="0" err="1"/>
              <a:t>dapat</a:t>
            </a:r>
            <a:r>
              <a:rPr lang="en-US" sz="2800" dirty="0"/>
              <a:t> </a:t>
            </a:r>
            <a:r>
              <a:rPr lang="en-US" sz="2800" dirty="0" err="1"/>
              <a:t>memperbesar</a:t>
            </a:r>
            <a:r>
              <a:rPr lang="en-US" sz="2800" dirty="0"/>
              <a:t> </a:t>
            </a:r>
            <a:r>
              <a:rPr lang="en-US" sz="2800" dirty="0" err="1"/>
              <a:t>pangsa</a:t>
            </a:r>
            <a:r>
              <a:rPr lang="en-US" sz="2800" dirty="0"/>
              <a:t> </a:t>
            </a:r>
            <a:r>
              <a:rPr lang="en-US" sz="2800" dirty="0" err="1"/>
              <a:t>pasar</a:t>
            </a:r>
            <a:endParaRPr lang="en-US" sz="2800" dirty="0"/>
          </a:p>
          <a:p>
            <a:pPr marL="609600" indent="-609600" algn="just">
              <a:buClrTx/>
              <a:buFont typeface="Wingdings" pitchFamily="2" charset="2"/>
              <a:buAutoNum type="arabicPeriod"/>
            </a:pPr>
            <a:r>
              <a:rPr lang="en-US" sz="2800" dirty="0" err="1"/>
              <a:t>Mengembangkan</a:t>
            </a:r>
            <a:r>
              <a:rPr lang="en-US" sz="2800" dirty="0"/>
              <a:t> model </a:t>
            </a:r>
            <a:r>
              <a:rPr lang="en-US" sz="2800" dirty="0" err="1"/>
              <a:t>persaingan</a:t>
            </a:r>
            <a:r>
              <a:rPr lang="en-US" sz="2800" dirty="0"/>
              <a:t> </a:t>
            </a:r>
            <a:r>
              <a:rPr lang="en-US" sz="2800" dirty="0" err="1"/>
              <a:t>duopoli</a:t>
            </a:r>
            <a:r>
              <a:rPr lang="en-US" sz="2800" dirty="0"/>
              <a:t> yang </a:t>
            </a:r>
            <a:r>
              <a:rPr lang="en-US" sz="2800" dirty="0" err="1"/>
              <a:t>memaksimumkan</a:t>
            </a:r>
            <a:r>
              <a:rPr lang="en-US" sz="2800" dirty="0"/>
              <a:t> profit</a:t>
            </a:r>
          </a:p>
          <a:p>
            <a:pPr marL="609600" indent="-609600" algn="just">
              <a:buClrTx/>
              <a:buFont typeface="Wingdings" pitchFamily="2" charset="2"/>
              <a:buAutoNum type="arabicPeriod"/>
            </a:pPr>
            <a:r>
              <a:rPr lang="en-US" sz="2800" dirty="0" err="1"/>
              <a:t>Mengembangkan</a:t>
            </a:r>
            <a:r>
              <a:rPr lang="en-US" sz="2800" dirty="0"/>
              <a:t> model </a:t>
            </a:r>
            <a:r>
              <a:rPr lang="en-US" sz="2800" dirty="0" err="1"/>
              <a:t>persaingan</a:t>
            </a:r>
            <a:r>
              <a:rPr lang="en-US" sz="2800" dirty="0"/>
              <a:t> </a:t>
            </a:r>
            <a:r>
              <a:rPr lang="en-US" sz="2800" dirty="0" err="1"/>
              <a:t>oligopoli</a:t>
            </a:r>
            <a:r>
              <a:rPr lang="en-US" sz="2800" dirty="0"/>
              <a:t> yang </a:t>
            </a:r>
            <a:r>
              <a:rPr lang="en-US" sz="2800" dirty="0" err="1"/>
              <a:t>memaksimumkan</a:t>
            </a:r>
            <a:r>
              <a:rPr lang="en-US" sz="2800" dirty="0"/>
              <a:t> profit</a:t>
            </a: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381000"/>
            <a:ext cx="8229600" cy="533400"/>
          </a:xfrm>
        </p:spPr>
        <p:txBody>
          <a:bodyPr>
            <a:normAutofit fontScale="90000"/>
          </a:bodyPr>
          <a:lstStyle/>
          <a:p>
            <a:pPr algn="ctr"/>
            <a:r>
              <a:rPr lang="en-US" sz="3800"/>
              <a:t>Formulasi Model- Program Diet</a:t>
            </a:r>
          </a:p>
        </p:txBody>
      </p:sp>
      <p:sp>
        <p:nvSpPr>
          <p:cNvPr id="54275" name="Rectangle 3"/>
          <p:cNvSpPr>
            <a:spLocks noGrp="1" noChangeArrowheads="1"/>
          </p:cNvSpPr>
          <p:nvPr>
            <p:ph type="body" idx="1"/>
          </p:nvPr>
        </p:nvSpPr>
        <p:spPr>
          <a:xfrm>
            <a:off x="609600" y="1066800"/>
            <a:ext cx="7924800" cy="4953000"/>
          </a:xfrm>
        </p:spPr>
        <p:txBody>
          <a:bodyPr/>
          <a:lstStyle/>
          <a:p>
            <a:pPr marL="609600" indent="-609600" algn="just">
              <a:lnSpc>
                <a:spcPct val="80000"/>
              </a:lnSpc>
              <a:buFont typeface="Wingdings" pitchFamily="2" charset="2"/>
              <a:buNone/>
            </a:pPr>
            <a:r>
              <a:rPr lang="en-US" sz="2800">
                <a:latin typeface="Arial Narrow" pitchFamily="34" charset="0"/>
              </a:rPr>
              <a:t>Noni merencanakan program diet berdasarkan empat macam makanan-minuman kesukaannya selama ini yaitu Brownies, Es Cream Coklat, Coca Cola dan Roti Keju. Harga masing-masing makanan tersebut adalah Brownies Rp 5000/potong, Es Cream Rp 2000/gelas, Coca Cola Rp 3000/botol, dan Roti Keju Rp 8000/potong. Untuk program dietnya, setiap hari Noni harus mengkonsumsi minimum 500 kalori, 60 gram coklat, 100 gram gula dan 80 gram lemak. </a:t>
            </a:r>
            <a:r>
              <a:rPr lang="sv-SE" sz="2800">
                <a:latin typeface="Arial Narrow" pitchFamily="34" charset="0"/>
              </a:rPr>
              <a:t>Kandungan nutrisi tiap unit dari masing-masing makanan ditunjukkan tabel berikut:</a:t>
            </a:r>
          </a:p>
          <a:p>
            <a:pPr marL="609600" indent="-609600" algn="just">
              <a:lnSpc>
                <a:spcPct val="80000"/>
              </a:lnSpc>
              <a:buFont typeface="Wingdings" pitchFamily="2" charset="2"/>
              <a:buNone/>
            </a:pPr>
            <a:r>
              <a:rPr lang="sv-SE" sz="2800">
                <a:latin typeface="Arial Narrow" pitchFamily="34" charset="0"/>
              </a:rPr>
              <a:t>Formulasikan model optimasi permasalahan di atas, yang dapat memenuhi kebutuhan nutrisi Noni setiap hari</a:t>
            </a:r>
            <a:endParaRPr lang="en-US" sz="2800">
              <a:latin typeface="Arial Narrow" pitchFamily="34"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457200"/>
            <a:ext cx="8229600" cy="762000"/>
          </a:xfrm>
        </p:spPr>
        <p:txBody>
          <a:bodyPr>
            <a:normAutofit fontScale="90000"/>
          </a:bodyPr>
          <a:lstStyle/>
          <a:p>
            <a:pPr algn="ctr"/>
            <a:r>
              <a:rPr lang="en-US" sz="3800"/>
              <a:t>Formulasi Model – Program Diet </a:t>
            </a:r>
          </a:p>
        </p:txBody>
      </p:sp>
      <p:graphicFrame>
        <p:nvGraphicFramePr>
          <p:cNvPr id="55299" name="Group 3"/>
          <p:cNvGraphicFramePr>
            <a:graphicFrameLocks noGrp="1"/>
          </p:cNvGraphicFramePr>
          <p:nvPr>
            <p:ph idx="1"/>
          </p:nvPr>
        </p:nvGraphicFramePr>
        <p:xfrm>
          <a:off x="457200" y="1828800"/>
          <a:ext cx="8229600" cy="4133852"/>
        </p:xfrm>
        <a:graphic>
          <a:graphicData uri="http://schemas.openxmlformats.org/drawingml/2006/table">
            <a:tbl>
              <a:tblPr/>
              <a:tblGrid>
                <a:gridCol w="1644650"/>
                <a:gridCol w="1520825"/>
                <a:gridCol w="1739900"/>
                <a:gridCol w="1504950"/>
                <a:gridCol w="1819275"/>
              </a:tblGrid>
              <a:tr h="5334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Kalori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Coklat, gram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Gula, gram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Lemak, gram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468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Brownies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400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2</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Es Cream</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200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Coca Cola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150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1</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Roti Keju</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5</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Kebutuhan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80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457200"/>
            <a:ext cx="8229600" cy="858838"/>
          </a:xfrm>
          <a:noFill/>
        </p:spPr>
        <p:txBody>
          <a:bodyPr/>
          <a:lstStyle/>
          <a:p>
            <a:pPr algn="ctr"/>
            <a:r>
              <a:rPr lang="en-US" sz="4000"/>
              <a:t>Identifikasi Masalah  </a:t>
            </a:r>
          </a:p>
        </p:txBody>
      </p:sp>
      <p:sp>
        <p:nvSpPr>
          <p:cNvPr id="96259" name="Rectangle 3"/>
          <p:cNvSpPr>
            <a:spLocks noGrp="1" noChangeArrowheads="1"/>
          </p:cNvSpPr>
          <p:nvPr>
            <p:ph type="body" idx="1"/>
          </p:nvPr>
        </p:nvSpPr>
        <p:spPr>
          <a:xfrm>
            <a:off x="457200" y="1447800"/>
            <a:ext cx="8229600" cy="4800600"/>
          </a:xfrm>
          <a:noFill/>
        </p:spPr>
        <p:txBody>
          <a:bodyPr/>
          <a:lstStyle/>
          <a:p>
            <a:pPr marL="609600" indent="-609600" algn="just">
              <a:buFont typeface="Wingdings" pitchFamily="2" charset="2"/>
              <a:buNone/>
            </a:pPr>
            <a:r>
              <a:rPr lang="en-US" sz="2800" dirty="0" err="1"/>
              <a:t>Jujun</a:t>
            </a:r>
            <a:r>
              <a:rPr lang="en-US" sz="2800" dirty="0"/>
              <a:t> S. </a:t>
            </a:r>
            <a:r>
              <a:rPr lang="en-US" sz="2800" dirty="0" err="1" smtClean="0"/>
              <a:t>Suriasumantri</a:t>
            </a:r>
            <a:r>
              <a:rPr lang="en-US" sz="2800" dirty="0" smtClean="0"/>
              <a:t> </a:t>
            </a:r>
            <a:r>
              <a:rPr lang="en-US" sz="2800" dirty="0"/>
              <a:t>(1985, </a:t>
            </a:r>
            <a:r>
              <a:rPr lang="en-US" sz="2800" dirty="0" err="1"/>
              <a:t>hal</a:t>
            </a:r>
            <a:r>
              <a:rPr lang="en-US" sz="2800" dirty="0"/>
              <a:t>. 309):</a:t>
            </a:r>
          </a:p>
          <a:p>
            <a:pPr marL="609600" indent="-609600" algn="just">
              <a:buFont typeface="Wingdings" pitchFamily="2" charset="2"/>
              <a:buNone/>
            </a:pPr>
            <a:r>
              <a:rPr lang="en-US" sz="2800" b="1" dirty="0" err="1"/>
              <a:t>Identifikasi</a:t>
            </a:r>
            <a:r>
              <a:rPr lang="en-US" sz="2800" b="1" dirty="0"/>
              <a:t> </a:t>
            </a:r>
            <a:r>
              <a:rPr lang="en-US" sz="2800" b="1" dirty="0" err="1"/>
              <a:t>masalah</a:t>
            </a:r>
            <a:r>
              <a:rPr lang="en-US" sz="2800" dirty="0"/>
              <a:t> </a:t>
            </a:r>
            <a:r>
              <a:rPr lang="en-US" sz="2800" dirty="0" err="1"/>
              <a:t>merupakan</a:t>
            </a:r>
            <a:r>
              <a:rPr lang="en-US" sz="2800" dirty="0"/>
              <a:t> </a:t>
            </a:r>
            <a:r>
              <a:rPr lang="en-US" sz="2800" dirty="0" err="1"/>
              <a:t>suatu</a:t>
            </a:r>
            <a:r>
              <a:rPr lang="en-US" sz="2800" dirty="0"/>
              <a:t> </a:t>
            </a:r>
            <a:r>
              <a:rPr lang="en-US" sz="2800" dirty="0" err="1"/>
              <a:t>tahap</a:t>
            </a:r>
            <a:r>
              <a:rPr lang="en-US" sz="2800" dirty="0"/>
              <a:t> </a:t>
            </a:r>
            <a:r>
              <a:rPr lang="en-US" sz="2800" dirty="0" err="1"/>
              <a:t>permulaan</a:t>
            </a:r>
            <a:r>
              <a:rPr lang="en-US" sz="2800" dirty="0"/>
              <a:t> </a:t>
            </a:r>
            <a:r>
              <a:rPr lang="en-US" sz="2800" dirty="0" err="1"/>
              <a:t>dari</a:t>
            </a:r>
            <a:r>
              <a:rPr lang="en-US" sz="2800" dirty="0"/>
              <a:t> </a:t>
            </a:r>
            <a:r>
              <a:rPr lang="en-US" sz="2800" dirty="0" err="1"/>
              <a:t>penguasaan</a:t>
            </a:r>
            <a:r>
              <a:rPr lang="en-US" sz="2800" dirty="0"/>
              <a:t> </a:t>
            </a:r>
            <a:r>
              <a:rPr lang="en-US" sz="2800" dirty="0" err="1"/>
              <a:t>masalah</a:t>
            </a:r>
            <a:r>
              <a:rPr lang="en-US" sz="2800" dirty="0"/>
              <a:t> </a:t>
            </a:r>
            <a:r>
              <a:rPr lang="en-US" sz="2800" dirty="0" err="1"/>
              <a:t>di</a:t>
            </a:r>
            <a:r>
              <a:rPr lang="en-US" sz="2800" dirty="0"/>
              <a:t> </a:t>
            </a:r>
            <a:r>
              <a:rPr lang="en-US" sz="2800" dirty="0" err="1"/>
              <a:t>mana</a:t>
            </a:r>
            <a:r>
              <a:rPr lang="en-US" sz="2800" dirty="0"/>
              <a:t> </a:t>
            </a:r>
            <a:r>
              <a:rPr lang="en-US" sz="2800" dirty="0" err="1"/>
              <a:t>suatu</a:t>
            </a:r>
            <a:r>
              <a:rPr lang="en-US" sz="2800" dirty="0"/>
              <a:t> </a:t>
            </a:r>
            <a:r>
              <a:rPr lang="en-US" sz="2800" dirty="0" err="1"/>
              <a:t>obyek</a:t>
            </a:r>
            <a:r>
              <a:rPr lang="en-US" sz="2800" dirty="0"/>
              <a:t> </a:t>
            </a:r>
            <a:r>
              <a:rPr lang="en-US" sz="2800" dirty="0" err="1"/>
              <a:t>dalam</a:t>
            </a:r>
            <a:r>
              <a:rPr lang="en-US" sz="2800" dirty="0"/>
              <a:t> </a:t>
            </a:r>
            <a:r>
              <a:rPr lang="en-US" sz="2800" dirty="0" err="1"/>
              <a:t>suatu</a:t>
            </a:r>
            <a:r>
              <a:rPr lang="en-US" sz="2800" dirty="0"/>
              <a:t> </a:t>
            </a:r>
            <a:r>
              <a:rPr lang="en-US" sz="2800" dirty="0" err="1"/>
              <a:t>jalinan</a:t>
            </a:r>
            <a:r>
              <a:rPr lang="en-US" sz="2800" dirty="0"/>
              <a:t> </a:t>
            </a:r>
            <a:r>
              <a:rPr lang="en-US" sz="2800" dirty="0" err="1"/>
              <a:t>situasi</a:t>
            </a:r>
            <a:r>
              <a:rPr lang="en-US" sz="2800" dirty="0"/>
              <a:t> </a:t>
            </a:r>
            <a:r>
              <a:rPr lang="en-US" sz="2800" dirty="0" err="1"/>
              <a:t>tertentu</a:t>
            </a:r>
            <a:r>
              <a:rPr lang="en-US" sz="2800" dirty="0"/>
              <a:t> </a:t>
            </a:r>
            <a:r>
              <a:rPr lang="en-US" sz="2800" dirty="0" err="1"/>
              <a:t>dapat</a:t>
            </a:r>
            <a:r>
              <a:rPr lang="en-US" sz="2800" dirty="0"/>
              <a:t> </a:t>
            </a:r>
            <a:r>
              <a:rPr lang="en-US" sz="2800" dirty="0" err="1"/>
              <a:t>dikenali</a:t>
            </a:r>
            <a:r>
              <a:rPr lang="en-US" sz="2800" dirty="0"/>
              <a:t> </a:t>
            </a:r>
            <a:r>
              <a:rPr lang="en-US" sz="2800" dirty="0" err="1"/>
              <a:t>sebagai</a:t>
            </a:r>
            <a:r>
              <a:rPr lang="en-US" sz="2800" dirty="0"/>
              <a:t> </a:t>
            </a:r>
            <a:r>
              <a:rPr lang="en-US" sz="2800" dirty="0" err="1"/>
              <a:t>suatu</a:t>
            </a:r>
            <a:r>
              <a:rPr lang="en-US" sz="2800" dirty="0"/>
              <a:t> </a:t>
            </a:r>
            <a:r>
              <a:rPr lang="en-US" sz="2800" dirty="0" err="1"/>
              <a:t>masalah</a:t>
            </a:r>
            <a:r>
              <a:rPr lang="en-US" sz="2800" dirty="0"/>
              <a:t>.</a:t>
            </a:r>
          </a:p>
          <a:p>
            <a:pPr marL="609600" indent="-609600" algn="just">
              <a:buFont typeface="Wingdings" pitchFamily="2" charset="2"/>
              <a:buNone/>
            </a:pPr>
            <a:r>
              <a:rPr lang="en-US" sz="2800" dirty="0" err="1"/>
              <a:t>Identifikasi</a:t>
            </a:r>
            <a:r>
              <a:rPr lang="en-US" sz="2800" dirty="0"/>
              <a:t> </a:t>
            </a:r>
            <a:r>
              <a:rPr lang="en-US" sz="2800" dirty="0" err="1"/>
              <a:t>masalah</a:t>
            </a:r>
            <a:r>
              <a:rPr lang="en-US" sz="2800" dirty="0"/>
              <a:t> </a:t>
            </a:r>
            <a:r>
              <a:rPr lang="en-US" sz="2800" dirty="0" err="1"/>
              <a:t>merupakan</a:t>
            </a:r>
            <a:r>
              <a:rPr lang="en-US" sz="2800" dirty="0"/>
              <a:t> </a:t>
            </a:r>
            <a:r>
              <a:rPr lang="en-US" sz="2800" b="1" dirty="0" err="1"/>
              <a:t>usaha</a:t>
            </a:r>
            <a:r>
              <a:rPr lang="en-US" sz="2800" b="1" dirty="0"/>
              <a:t> </a:t>
            </a:r>
            <a:r>
              <a:rPr lang="en-US" sz="2800" b="1" dirty="0" err="1"/>
              <a:t>memunculkan</a:t>
            </a:r>
            <a:r>
              <a:rPr lang="en-US" sz="2800" b="1" dirty="0"/>
              <a:t> </a:t>
            </a:r>
            <a:r>
              <a:rPr lang="en-US" sz="2800" b="1" dirty="0" err="1"/>
              <a:t>pertanyaan-pertanyaan</a:t>
            </a:r>
            <a:r>
              <a:rPr lang="en-US" sz="2800" dirty="0"/>
              <a:t> yang </a:t>
            </a:r>
            <a:r>
              <a:rPr lang="en-US" sz="2800" dirty="0" err="1"/>
              <a:t>ingin</a:t>
            </a:r>
            <a:r>
              <a:rPr lang="en-US" sz="2800" dirty="0"/>
              <a:t> </a:t>
            </a:r>
            <a:r>
              <a:rPr lang="en-US" sz="2800" dirty="0" err="1"/>
              <a:t>dijawab</a:t>
            </a:r>
            <a:r>
              <a:rPr lang="en-US" sz="2800" dirty="0"/>
              <a:t> </a:t>
            </a:r>
            <a:r>
              <a:rPr lang="en-US" sz="2800" dirty="0" err="1"/>
              <a:t>dari</a:t>
            </a:r>
            <a:r>
              <a:rPr lang="en-US" sz="2800" dirty="0"/>
              <a:t> </a:t>
            </a:r>
            <a:r>
              <a:rPr lang="en-US" sz="2800" dirty="0" err="1"/>
              <a:t>obyek</a:t>
            </a:r>
            <a:r>
              <a:rPr lang="en-US" sz="2800" dirty="0"/>
              <a:t> </a:t>
            </a:r>
            <a:r>
              <a:rPr lang="en-US" sz="2800" dirty="0" err="1"/>
              <a:t>kajian</a:t>
            </a:r>
            <a:r>
              <a:rPr lang="en-US" sz="2800" dirty="0"/>
              <a:t> </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457200"/>
            <a:ext cx="8229600" cy="858838"/>
          </a:xfrm>
          <a:noFill/>
        </p:spPr>
        <p:txBody>
          <a:bodyPr/>
          <a:lstStyle/>
          <a:p>
            <a:pPr algn="ctr"/>
            <a:r>
              <a:rPr lang="en-US" sz="4000"/>
              <a:t>Pembatasan Masalah  </a:t>
            </a:r>
          </a:p>
        </p:txBody>
      </p:sp>
      <p:sp>
        <p:nvSpPr>
          <p:cNvPr id="97283" name="Rectangle 3"/>
          <p:cNvSpPr>
            <a:spLocks noGrp="1" noChangeArrowheads="1"/>
          </p:cNvSpPr>
          <p:nvPr>
            <p:ph type="body" idx="1"/>
          </p:nvPr>
        </p:nvSpPr>
        <p:spPr>
          <a:xfrm>
            <a:off x="457200" y="1447800"/>
            <a:ext cx="8229600" cy="4800600"/>
          </a:xfrm>
          <a:noFill/>
        </p:spPr>
        <p:txBody>
          <a:bodyPr/>
          <a:lstStyle/>
          <a:p>
            <a:pPr marL="609600" indent="-609600" algn="just">
              <a:buFont typeface="Wingdings" pitchFamily="2" charset="2"/>
              <a:buNone/>
            </a:pPr>
            <a:r>
              <a:rPr lang="en-US" sz="2400" dirty="0" err="1"/>
              <a:t>Jujun</a:t>
            </a:r>
            <a:r>
              <a:rPr lang="en-US" sz="2400" dirty="0"/>
              <a:t> S. </a:t>
            </a:r>
            <a:r>
              <a:rPr lang="en-US" sz="2400" dirty="0" err="1" smtClean="0"/>
              <a:t>Suriasumantri</a:t>
            </a:r>
            <a:r>
              <a:rPr lang="en-US" sz="2400" dirty="0" smtClean="0"/>
              <a:t> </a:t>
            </a:r>
            <a:r>
              <a:rPr lang="en-US" sz="2400" dirty="0"/>
              <a:t>(1985, </a:t>
            </a:r>
            <a:r>
              <a:rPr lang="en-US" sz="2400" dirty="0" err="1"/>
              <a:t>hal</a:t>
            </a:r>
            <a:r>
              <a:rPr lang="en-US" sz="2400" dirty="0"/>
              <a:t>. 311):</a:t>
            </a:r>
          </a:p>
          <a:p>
            <a:pPr marL="609600" indent="-609600" algn="just">
              <a:buFont typeface="Wingdings" pitchFamily="2" charset="2"/>
              <a:buNone/>
            </a:pPr>
            <a:r>
              <a:rPr lang="en-US" sz="2400" b="1" dirty="0" err="1"/>
              <a:t>Pembatasan</a:t>
            </a:r>
            <a:r>
              <a:rPr lang="en-US" sz="2400" b="1" dirty="0"/>
              <a:t> </a:t>
            </a:r>
            <a:r>
              <a:rPr lang="en-US" sz="2400" b="1" dirty="0" err="1"/>
              <a:t>masalah</a:t>
            </a:r>
            <a:r>
              <a:rPr lang="en-US" sz="2400" dirty="0"/>
              <a:t> </a:t>
            </a:r>
            <a:r>
              <a:rPr lang="en-US" sz="2400" dirty="0" err="1"/>
              <a:t>merupakan</a:t>
            </a:r>
            <a:r>
              <a:rPr lang="en-US" sz="2400" dirty="0"/>
              <a:t> </a:t>
            </a:r>
            <a:r>
              <a:rPr lang="en-US" sz="2400" dirty="0" err="1"/>
              <a:t>usaha</a:t>
            </a:r>
            <a:r>
              <a:rPr lang="en-US" sz="2400" dirty="0"/>
              <a:t> </a:t>
            </a:r>
            <a:r>
              <a:rPr lang="en-US" sz="2400" dirty="0" err="1"/>
              <a:t>untuk</a:t>
            </a:r>
            <a:r>
              <a:rPr lang="en-US" sz="2400" dirty="0"/>
              <a:t> </a:t>
            </a:r>
            <a:r>
              <a:rPr lang="en-US" sz="2400" dirty="0" err="1"/>
              <a:t>menetapkan</a:t>
            </a:r>
            <a:r>
              <a:rPr lang="en-US" sz="2400" dirty="0"/>
              <a:t> </a:t>
            </a:r>
            <a:r>
              <a:rPr lang="en-US" sz="2400" b="1" dirty="0" err="1"/>
              <a:t>batas-batas</a:t>
            </a:r>
            <a:r>
              <a:rPr lang="en-US" sz="2400" b="1" dirty="0"/>
              <a:t> </a:t>
            </a:r>
            <a:r>
              <a:rPr lang="en-US" sz="2400" b="1" dirty="0" err="1"/>
              <a:t>permasalahan</a:t>
            </a:r>
            <a:r>
              <a:rPr lang="en-US" sz="2400" dirty="0"/>
              <a:t> </a:t>
            </a:r>
            <a:r>
              <a:rPr lang="en-US" sz="2400" dirty="0" err="1"/>
              <a:t>dengan</a:t>
            </a:r>
            <a:r>
              <a:rPr lang="en-US" sz="2400" dirty="0"/>
              <a:t> </a:t>
            </a:r>
            <a:r>
              <a:rPr lang="en-US" sz="2400" dirty="0" err="1"/>
              <a:t>jelas</a:t>
            </a:r>
            <a:r>
              <a:rPr lang="en-US" sz="2400" dirty="0"/>
              <a:t>, yang </a:t>
            </a:r>
            <a:r>
              <a:rPr lang="en-US" sz="2400" dirty="0" err="1"/>
              <a:t>memungkinkan</a:t>
            </a:r>
            <a:r>
              <a:rPr lang="en-US" sz="2400" dirty="0"/>
              <a:t> </a:t>
            </a:r>
            <a:r>
              <a:rPr lang="en-US" sz="2400" dirty="0" err="1"/>
              <a:t>untuk</a:t>
            </a:r>
            <a:r>
              <a:rPr lang="en-US" sz="2400" dirty="0"/>
              <a:t> </a:t>
            </a:r>
            <a:r>
              <a:rPr lang="en-US" sz="2400" dirty="0" err="1"/>
              <a:t>mengidentifikasi</a:t>
            </a:r>
            <a:r>
              <a:rPr lang="en-US" sz="2400" dirty="0"/>
              <a:t> </a:t>
            </a:r>
            <a:r>
              <a:rPr lang="en-US" sz="2400" b="1" dirty="0" err="1"/>
              <a:t>faktor-faktor</a:t>
            </a:r>
            <a:r>
              <a:rPr lang="en-US" sz="2400" b="1" dirty="0"/>
              <a:t> </a:t>
            </a:r>
            <a:r>
              <a:rPr lang="en-US" sz="2400" b="1" dirty="0" err="1"/>
              <a:t>mana</a:t>
            </a:r>
            <a:r>
              <a:rPr lang="en-US" sz="2400" b="1" dirty="0"/>
              <a:t> </a:t>
            </a:r>
            <a:r>
              <a:rPr lang="en-US" sz="2400" b="1" dirty="0" err="1"/>
              <a:t>saja</a:t>
            </a:r>
            <a:r>
              <a:rPr lang="en-US" sz="2400" dirty="0"/>
              <a:t> yang </a:t>
            </a:r>
            <a:r>
              <a:rPr lang="en-US" sz="2400" dirty="0" err="1"/>
              <a:t>termasuk</a:t>
            </a:r>
            <a:r>
              <a:rPr lang="en-US" sz="2400" dirty="0"/>
              <a:t> </a:t>
            </a:r>
            <a:r>
              <a:rPr lang="en-US" sz="2400" b="1" dirty="0" err="1"/>
              <a:t>dalam</a:t>
            </a:r>
            <a:r>
              <a:rPr lang="en-US" sz="2400" b="1" dirty="0"/>
              <a:t> </a:t>
            </a:r>
            <a:r>
              <a:rPr lang="en-US" sz="2400" b="1" dirty="0" err="1"/>
              <a:t>lingkup</a:t>
            </a:r>
            <a:r>
              <a:rPr lang="en-US" sz="2400" b="1" dirty="0"/>
              <a:t> </a:t>
            </a:r>
            <a:r>
              <a:rPr lang="en-US" sz="2400" b="1" dirty="0" err="1"/>
              <a:t>permasalahan</a:t>
            </a:r>
            <a:r>
              <a:rPr lang="en-US" sz="2400" dirty="0"/>
              <a:t>, </a:t>
            </a:r>
            <a:r>
              <a:rPr lang="en-US" sz="2400" dirty="0" err="1"/>
              <a:t>dan</a:t>
            </a:r>
            <a:r>
              <a:rPr lang="en-US" sz="2400" dirty="0"/>
              <a:t> </a:t>
            </a:r>
            <a:r>
              <a:rPr lang="en-US" sz="2400" dirty="0" err="1"/>
              <a:t>faktor</a:t>
            </a:r>
            <a:r>
              <a:rPr lang="en-US" sz="2400" dirty="0"/>
              <a:t> </a:t>
            </a:r>
            <a:r>
              <a:rPr lang="en-US" sz="2400" dirty="0" err="1"/>
              <a:t>mana</a:t>
            </a:r>
            <a:r>
              <a:rPr lang="en-US" sz="2400" dirty="0"/>
              <a:t> </a:t>
            </a:r>
            <a:r>
              <a:rPr lang="en-US" sz="2400" b="1" dirty="0"/>
              <a:t>yang </a:t>
            </a:r>
            <a:r>
              <a:rPr lang="en-US" sz="2400" b="1" dirty="0" err="1"/>
              <a:t>tidak</a:t>
            </a:r>
            <a:r>
              <a:rPr lang="en-US" sz="2400" dirty="0"/>
              <a:t>. </a:t>
            </a:r>
          </a:p>
          <a:p>
            <a:pPr marL="609600" indent="-609600" algn="just">
              <a:buFont typeface="Wingdings" pitchFamily="2" charset="2"/>
              <a:buNone/>
            </a:pPr>
            <a:r>
              <a:rPr lang="en-US" sz="2400" dirty="0" err="1"/>
              <a:t>Jika</a:t>
            </a:r>
            <a:r>
              <a:rPr lang="en-US" sz="2400" dirty="0"/>
              <a:t> </a:t>
            </a:r>
            <a:r>
              <a:rPr lang="en-US" sz="2400" dirty="0" err="1"/>
              <a:t>ingin</a:t>
            </a:r>
            <a:r>
              <a:rPr lang="en-US" sz="2400" dirty="0"/>
              <a:t> </a:t>
            </a:r>
            <a:r>
              <a:rPr lang="en-US" sz="2400" dirty="0" err="1"/>
              <a:t>dijawab</a:t>
            </a:r>
            <a:r>
              <a:rPr lang="en-US" sz="2400" dirty="0"/>
              <a:t> </a:t>
            </a:r>
            <a:r>
              <a:rPr lang="en-US" sz="2400" dirty="0" err="1"/>
              <a:t>salah</a:t>
            </a:r>
            <a:r>
              <a:rPr lang="en-US" sz="2400" dirty="0"/>
              <a:t> </a:t>
            </a:r>
            <a:r>
              <a:rPr lang="en-US" sz="2400" dirty="0" err="1"/>
              <a:t>satu</a:t>
            </a:r>
            <a:r>
              <a:rPr lang="en-US" sz="2400" dirty="0"/>
              <a:t> </a:t>
            </a:r>
            <a:r>
              <a:rPr lang="en-US" sz="2400" dirty="0" err="1"/>
              <a:t>dari</a:t>
            </a:r>
            <a:r>
              <a:rPr lang="en-US" sz="2400" dirty="0"/>
              <a:t> </a:t>
            </a:r>
            <a:r>
              <a:rPr lang="en-US" sz="2400" dirty="0" err="1"/>
              <a:t>pertanyaan-pertanyaan</a:t>
            </a:r>
            <a:r>
              <a:rPr lang="en-US" sz="2400" dirty="0"/>
              <a:t> yang </a:t>
            </a:r>
            <a:r>
              <a:rPr lang="en-US" sz="2400" dirty="0" err="1"/>
              <a:t>teridentifikasi</a:t>
            </a:r>
            <a:r>
              <a:rPr lang="en-US" sz="2400" dirty="0"/>
              <a:t> </a:t>
            </a:r>
            <a:r>
              <a:rPr lang="en-US" sz="2400" dirty="0" err="1"/>
              <a:t>pada</a:t>
            </a:r>
            <a:r>
              <a:rPr lang="en-US" sz="2400" dirty="0"/>
              <a:t> </a:t>
            </a:r>
            <a:r>
              <a:rPr lang="en-US" sz="2400" dirty="0" err="1"/>
              <a:t>identifikasi</a:t>
            </a:r>
            <a:r>
              <a:rPr lang="en-US" sz="2400" dirty="0"/>
              <a:t> </a:t>
            </a:r>
            <a:r>
              <a:rPr lang="en-US" sz="2400" dirty="0" err="1"/>
              <a:t>masalah</a:t>
            </a:r>
            <a:r>
              <a:rPr lang="en-US" sz="2400" dirty="0"/>
              <a:t>, </a:t>
            </a:r>
            <a:r>
              <a:rPr lang="en-US" sz="2400" dirty="0" err="1"/>
              <a:t>maka</a:t>
            </a:r>
            <a:r>
              <a:rPr lang="en-US" sz="2400" dirty="0"/>
              <a:t> </a:t>
            </a:r>
            <a:r>
              <a:rPr lang="en-US" sz="2400" dirty="0" err="1"/>
              <a:t>lingkup</a:t>
            </a:r>
            <a:r>
              <a:rPr lang="en-US" sz="2400" dirty="0"/>
              <a:t> </a:t>
            </a:r>
            <a:r>
              <a:rPr lang="en-US" sz="2400" dirty="0" err="1"/>
              <a:t>permasalahan</a:t>
            </a:r>
            <a:r>
              <a:rPr lang="en-US" sz="2400" dirty="0"/>
              <a:t> </a:t>
            </a:r>
            <a:r>
              <a:rPr lang="en-US" sz="2400" dirty="0" err="1"/>
              <a:t>cukup</a:t>
            </a:r>
            <a:r>
              <a:rPr lang="en-US" sz="2400" dirty="0"/>
              <a:t> </a:t>
            </a:r>
            <a:r>
              <a:rPr lang="en-US" sz="2400" dirty="0" err="1"/>
              <a:t>dengan</a:t>
            </a:r>
            <a:r>
              <a:rPr lang="en-US" sz="2400" dirty="0"/>
              <a:t> </a:t>
            </a:r>
            <a:r>
              <a:rPr lang="en-US" sz="2400" dirty="0" err="1"/>
              <a:t>mengidentifikasi</a:t>
            </a:r>
            <a:r>
              <a:rPr lang="en-US" sz="2400" dirty="0"/>
              <a:t> </a:t>
            </a:r>
            <a:r>
              <a:rPr lang="en-US" sz="2400" dirty="0" err="1"/>
              <a:t>faktor-faktor</a:t>
            </a:r>
            <a:r>
              <a:rPr lang="en-US" sz="2400" dirty="0"/>
              <a:t> </a:t>
            </a:r>
            <a:r>
              <a:rPr lang="en-US" sz="2400" dirty="0" err="1"/>
              <a:t>disekitar</a:t>
            </a:r>
            <a:r>
              <a:rPr lang="en-US" sz="2400" dirty="0"/>
              <a:t> </a:t>
            </a:r>
            <a:r>
              <a:rPr lang="en-US" sz="2400" dirty="0" err="1"/>
              <a:t>pertanyaan</a:t>
            </a:r>
            <a:r>
              <a:rPr lang="en-US" sz="2400" dirty="0"/>
              <a:t> </a:t>
            </a:r>
            <a:r>
              <a:rPr lang="en-US" sz="2400" dirty="0" err="1"/>
              <a:t>tersebut</a:t>
            </a:r>
            <a:r>
              <a:rPr lang="en-US" sz="2400" dirty="0"/>
              <a:t>  </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457200"/>
            <a:ext cx="8229600" cy="858838"/>
          </a:xfrm>
          <a:noFill/>
        </p:spPr>
        <p:txBody>
          <a:bodyPr/>
          <a:lstStyle/>
          <a:p>
            <a:pPr algn="ctr"/>
            <a:r>
              <a:rPr lang="en-US" sz="4000"/>
              <a:t>Perumusan Masalah  </a:t>
            </a:r>
          </a:p>
        </p:txBody>
      </p:sp>
      <p:sp>
        <p:nvSpPr>
          <p:cNvPr id="98307" name="Rectangle 3"/>
          <p:cNvSpPr>
            <a:spLocks noGrp="1" noChangeArrowheads="1"/>
          </p:cNvSpPr>
          <p:nvPr>
            <p:ph type="body" idx="1"/>
          </p:nvPr>
        </p:nvSpPr>
        <p:spPr>
          <a:xfrm>
            <a:off x="457200" y="1447800"/>
            <a:ext cx="8229600" cy="4800600"/>
          </a:xfrm>
          <a:noFill/>
        </p:spPr>
        <p:txBody>
          <a:bodyPr/>
          <a:lstStyle/>
          <a:p>
            <a:pPr marL="609600" indent="-609600" algn="just">
              <a:buFont typeface="Wingdings" pitchFamily="2" charset="2"/>
              <a:buNone/>
            </a:pPr>
            <a:r>
              <a:rPr lang="en-US" sz="2800" dirty="0" err="1"/>
              <a:t>Jujun</a:t>
            </a:r>
            <a:r>
              <a:rPr lang="en-US" sz="2800" dirty="0"/>
              <a:t> S. </a:t>
            </a:r>
            <a:r>
              <a:rPr lang="en-US" sz="2800" dirty="0" err="1" smtClean="0"/>
              <a:t>Suriasumantri</a:t>
            </a:r>
            <a:r>
              <a:rPr lang="en-US" sz="2800" dirty="0" smtClean="0"/>
              <a:t> </a:t>
            </a:r>
            <a:r>
              <a:rPr lang="en-US" sz="2800" dirty="0"/>
              <a:t>(1985, </a:t>
            </a:r>
            <a:r>
              <a:rPr lang="en-US" sz="2800" dirty="0" err="1"/>
              <a:t>hal</a:t>
            </a:r>
            <a:r>
              <a:rPr lang="en-US" sz="2800" dirty="0"/>
              <a:t>. 312):</a:t>
            </a:r>
          </a:p>
          <a:p>
            <a:pPr marL="609600" indent="-609600" algn="just">
              <a:buFont typeface="Wingdings" pitchFamily="2" charset="2"/>
              <a:buNone/>
            </a:pPr>
            <a:r>
              <a:rPr lang="en-US" sz="2800" b="1" dirty="0" err="1"/>
              <a:t>Perumusan</a:t>
            </a:r>
            <a:r>
              <a:rPr lang="en-US" sz="2800" b="1" dirty="0"/>
              <a:t> </a:t>
            </a:r>
            <a:r>
              <a:rPr lang="en-US" sz="2800" b="1" dirty="0" err="1"/>
              <a:t>masalah</a:t>
            </a:r>
            <a:r>
              <a:rPr lang="en-US" sz="2800" dirty="0"/>
              <a:t> </a:t>
            </a:r>
            <a:r>
              <a:rPr lang="en-US" sz="2800" dirty="0" err="1"/>
              <a:t>merupakan</a:t>
            </a:r>
            <a:r>
              <a:rPr lang="en-US" sz="2800" dirty="0"/>
              <a:t> </a:t>
            </a:r>
            <a:r>
              <a:rPr lang="en-US" sz="2800" dirty="0" err="1"/>
              <a:t>usaha</a:t>
            </a:r>
            <a:r>
              <a:rPr lang="en-US" sz="2800" dirty="0"/>
              <a:t> </a:t>
            </a:r>
            <a:r>
              <a:rPr lang="en-US" sz="2800" dirty="0" err="1"/>
              <a:t>untuk</a:t>
            </a:r>
            <a:r>
              <a:rPr lang="en-US" sz="2800" dirty="0"/>
              <a:t> </a:t>
            </a:r>
            <a:r>
              <a:rPr lang="en-US" sz="2800" dirty="0" err="1"/>
              <a:t>menyatakan</a:t>
            </a:r>
            <a:r>
              <a:rPr lang="en-US" sz="2800" dirty="0"/>
              <a:t> </a:t>
            </a:r>
            <a:r>
              <a:rPr lang="en-US" sz="2800" dirty="0" err="1"/>
              <a:t>secara</a:t>
            </a:r>
            <a:r>
              <a:rPr lang="en-US" sz="2800" dirty="0"/>
              <a:t> </a:t>
            </a:r>
            <a:r>
              <a:rPr lang="en-US" sz="2800" dirty="0" err="1"/>
              <a:t>tersurat</a:t>
            </a:r>
            <a:r>
              <a:rPr lang="en-US" sz="2800" dirty="0"/>
              <a:t> </a:t>
            </a:r>
            <a:r>
              <a:rPr lang="en-US" sz="2800" dirty="0" err="1"/>
              <a:t>pertanyaan-pertanyaan</a:t>
            </a:r>
            <a:r>
              <a:rPr lang="en-US" sz="2800" dirty="0"/>
              <a:t> yang </a:t>
            </a:r>
            <a:r>
              <a:rPr lang="en-US" sz="2800" dirty="0" err="1"/>
              <a:t>ingin</a:t>
            </a:r>
            <a:r>
              <a:rPr lang="en-US" sz="2800" dirty="0"/>
              <a:t> </a:t>
            </a:r>
            <a:r>
              <a:rPr lang="en-US" sz="2800" dirty="0" err="1"/>
              <a:t>dicari</a:t>
            </a:r>
            <a:r>
              <a:rPr lang="en-US" sz="2800" dirty="0"/>
              <a:t> </a:t>
            </a:r>
            <a:r>
              <a:rPr lang="en-US" sz="2800" dirty="0" err="1"/>
              <a:t>jawabannya</a:t>
            </a:r>
            <a:r>
              <a:rPr lang="en-US" sz="2800" dirty="0"/>
              <a:t>.</a:t>
            </a:r>
          </a:p>
          <a:p>
            <a:pPr marL="609600" indent="-609600" algn="just">
              <a:buFont typeface="Wingdings" pitchFamily="2" charset="2"/>
              <a:buNone/>
            </a:pPr>
            <a:r>
              <a:rPr lang="en-US" sz="2800" b="1" dirty="0" err="1"/>
              <a:t>Perumusan</a:t>
            </a:r>
            <a:r>
              <a:rPr lang="en-US" sz="2800" b="1" dirty="0"/>
              <a:t> </a:t>
            </a:r>
            <a:r>
              <a:rPr lang="en-US" sz="2800" b="1" dirty="0" err="1"/>
              <a:t>masalah</a:t>
            </a:r>
            <a:r>
              <a:rPr lang="en-US" sz="2800" dirty="0"/>
              <a:t> </a:t>
            </a:r>
            <a:r>
              <a:rPr lang="en-US" sz="2800" dirty="0" err="1"/>
              <a:t>merupakan</a:t>
            </a:r>
            <a:r>
              <a:rPr lang="en-US" sz="2800" dirty="0"/>
              <a:t> </a:t>
            </a:r>
            <a:r>
              <a:rPr lang="en-US" sz="2800" dirty="0" err="1"/>
              <a:t>pernyataan</a:t>
            </a:r>
            <a:r>
              <a:rPr lang="en-US" sz="2800" dirty="0"/>
              <a:t> </a:t>
            </a:r>
            <a:r>
              <a:rPr lang="en-US" sz="2800" b="1" dirty="0" err="1"/>
              <a:t>lengkap</a:t>
            </a:r>
            <a:r>
              <a:rPr lang="en-US" sz="2800" b="1" dirty="0"/>
              <a:t> </a:t>
            </a:r>
            <a:r>
              <a:rPr lang="en-US" sz="2800" b="1" dirty="0" err="1"/>
              <a:t>dan</a:t>
            </a:r>
            <a:r>
              <a:rPr lang="en-US" sz="2800" b="1" dirty="0"/>
              <a:t> </a:t>
            </a:r>
            <a:r>
              <a:rPr lang="en-US" sz="2800" b="1" dirty="0" err="1"/>
              <a:t>terperinci</a:t>
            </a:r>
            <a:r>
              <a:rPr lang="en-US" sz="2800" dirty="0"/>
              <a:t> </a:t>
            </a:r>
            <a:r>
              <a:rPr lang="en-US" sz="2800" dirty="0" err="1"/>
              <a:t>mengenai</a:t>
            </a:r>
            <a:r>
              <a:rPr lang="en-US" sz="2800" dirty="0"/>
              <a:t> </a:t>
            </a:r>
            <a:r>
              <a:rPr lang="en-US" sz="2800" b="1" dirty="0" err="1"/>
              <a:t>ruang</a:t>
            </a:r>
            <a:r>
              <a:rPr lang="en-US" sz="2800" b="1" dirty="0"/>
              <a:t> </a:t>
            </a:r>
            <a:r>
              <a:rPr lang="en-US" sz="2800" b="1" dirty="0" err="1"/>
              <a:t>lingkup</a:t>
            </a:r>
            <a:r>
              <a:rPr lang="en-US" sz="2800" b="1" dirty="0"/>
              <a:t> </a:t>
            </a:r>
            <a:r>
              <a:rPr lang="en-US" sz="2800" b="1" dirty="0" err="1"/>
              <a:t>permasalahan</a:t>
            </a:r>
            <a:r>
              <a:rPr lang="en-US" sz="2800" dirty="0"/>
              <a:t> yang </a:t>
            </a:r>
            <a:r>
              <a:rPr lang="en-US" sz="2800" b="1" dirty="0" err="1"/>
              <a:t>akan</a:t>
            </a:r>
            <a:r>
              <a:rPr lang="en-US" sz="2800" b="1" dirty="0"/>
              <a:t> </a:t>
            </a:r>
            <a:r>
              <a:rPr lang="en-US" sz="2800" b="1" dirty="0" err="1"/>
              <a:t>diteliti</a:t>
            </a:r>
            <a:r>
              <a:rPr lang="en-US" sz="2800" dirty="0"/>
              <a:t> </a:t>
            </a:r>
            <a:r>
              <a:rPr lang="en-US" sz="2800" dirty="0" err="1"/>
              <a:t>berdasarkan</a:t>
            </a:r>
            <a:r>
              <a:rPr lang="en-US" sz="2800" dirty="0"/>
              <a:t> </a:t>
            </a:r>
            <a:r>
              <a:rPr lang="en-US" sz="2800" dirty="0" err="1"/>
              <a:t>hasil</a:t>
            </a:r>
            <a:r>
              <a:rPr lang="en-US" sz="2800" dirty="0"/>
              <a:t> </a:t>
            </a:r>
            <a:r>
              <a:rPr lang="en-US" sz="2800" dirty="0" err="1"/>
              <a:t>identifikasi</a:t>
            </a:r>
            <a:r>
              <a:rPr lang="en-US" sz="2800" dirty="0"/>
              <a:t> </a:t>
            </a:r>
            <a:r>
              <a:rPr lang="en-US" sz="2800" dirty="0" err="1"/>
              <a:t>dan</a:t>
            </a:r>
            <a:r>
              <a:rPr lang="en-US" sz="2800" dirty="0"/>
              <a:t> </a:t>
            </a:r>
            <a:r>
              <a:rPr lang="en-US" sz="2800" dirty="0" err="1"/>
              <a:t>pembatasan</a:t>
            </a:r>
            <a:r>
              <a:rPr lang="en-US" sz="2800" dirty="0"/>
              <a:t> </a:t>
            </a:r>
            <a:r>
              <a:rPr lang="en-US" sz="2800" dirty="0" err="1"/>
              <a:t>masalah</a:t>
            </a:r>
            <a:endParaRPr lang="en-US" sz="2800" dirty="0"/>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457200" y="457200"/>
            <a:ext cx="8229600" cy="858838"/>
          </a:xfrm>
          <a:noFill/>
        </p:spPr>
        <p:txBody>
          <a:bodyPr/>
          <a:lstStyle/>
          <a:p>
            <a:pPr algn="ctr"/>
            <a:r>
              <a:rPr lang="en-US" sz="4000"/>
              <a:t>Perumusan Masalah  </a:t>
            </a:r>
          </a:p>
        </p:txBody>
      </p:sp>
      <p:sp>
        <p:nvSpPr>
          <p:cNvPr id="99331" name="Rectangle 3"/>
          <p:cNvSpPr>
            <a:spLocks noGrp="1" noChangeArrowheads="1"/>
          </p:cNvSpPr>
          <p:nvPr>
            <p:ph type="body" idx="1"/>
          </p:nvPr>
        </p:nvSpPr>
        <p:spPr>
          <a:xfrm>
            <a:off x="457200" y="1447800"/>
            <a:ext cx="8229600" cy="4800600"/>
          </a:xfrm>
          <a:noFill/>
        </p:spPr>
        <p:txBody>
          <a:bodyPr/>
          <a:lstStyle/>
          <a:p>
            <a:pPr marL="609600" indent="-609600" algn="just">
              <a:buFont typeface="Wingdings" pitchFamily="2" charset="2"/>
              <a:buNone/>
            </a:pPr>
            <a:r>
              <a:rPr lang="en-US" sz="2800" b="1" dirty="0" err="1"/>
              <a:t>Contoh</a:t>
            </a:r>
            <a:r>
              <a:rPr lang="en-US" sz="2800" b="1" dirty="0"/>
              <a:t>:</a:t>
            </a:r>
          </a:p>
          <a:p>
            <a:pPr marL="609600" indent="-609600" algn="just">
              <a:buFont typeface="Wingdings" pitchFamily="2" charset="2"/>
              <a:buNone/>
            </a:pPr>
            <a:r>
              <a:rPr lang="en-US" sz="2800" dirty="0" err="1"/>
              <a:t>Dalam</a:t>
            </a:r>
            <a:r>
              <a:rPr lang="en-US" sz="2800" dirty="0"/>
              <a:t> </a:t>
            </a:r>
            <a:r>
              <a:rPr lang="en-US" sz="2800" dirty="0" err="1"/>
              <a:t>pengajaran</a:t>
            </a:r>
            <a:r>
              <a:rPr lang="en-US" sz="2800" dirty="0"/>
              <a:t> </a:t>
            </a:r>
            <a:r>
              <a:rPr lang="en-US" sz="2800" dirty="0" err="1"/>
              <a:t>mata</a:t>
            </a:r>
            <a:r>
              <a:rPr lang="en-US" sz="2800" dirty="0"/>
              <a:t> </a:t>
            </a:r>
            <a:r>
              <a:rPr lang="en-US" sz="2800" dirty="0" err="1"/>
              <a:t>kuliah</a:t>
            </a:r>
            <a:r>
              <a:rPr lang="en-US" sz="2800" dirty="0"/>
              <a:t> </a:t>
            </a:r>
            <a:r>
              <a:rPr lang="en-US" sz="2800" dirty="0" err="1"/>
              <a:t>Pemodelan</a:t>
            </a:r>
            <a:r>
              <a:rPr lang="en-US" sz="2800" dirty="0"/>
              <a:t> </a:t>
            </a:r>
            <a:r>
              <a:rPr lang="en-US" sz="2800" dirty="0" err="1"/>
              <a:t>Sistem</a:t>
            </a:r>
            <a:r>
              <a:rPr lang="en-US" sz="2800" dirty="0"/>
              <a:t>, </a:t>
            </a:r>
            <a:r>
              <a:rPr lang="en-US" sz="2800" dirty="0" err="1"/>
              <a:t>metode</a:t>
            </a:r>
            <a:r>
              <a:rPr lang="en-US" sz="2800" dirty="0"/>
              <a:t> </a:t>
            </a:r>
            <a:r>
              <a:rPr lang="en-US" sz="2800" dirty="0" err="1"/>
              <a:t>pembelajaran</a:t>
            </a:r>
            <a:r>
              <a:rPr lang="en-US" sz="2800" dirty="0"/>
              <a:t> yang </a:t>
            </a:r>
            <a:r>
              <a:rPr lang="en-US" sz="2800" dirty="0" err="1"/>
              <a:t>manakah</a:t>
            </a:r>
            <a:r>
              <a:rPr lang="en-US" sz="2800" dirty="0"/>
              <a:t>, yang </a:t>
            </a:r>
            <a:r>
              <a:rPr lang="en-US" sz="2800" dirty="0" err="1"/>
              <a:t>dapat</a:t>
            </a:r>
            <a:r>
              <a:rPr lang="en-US" sz="2800" dirty="0"/>
              <a:t> </a:t>
            </a:r>
            <a:r>
              <a:rPr lang="en-US" sz="2800" dirty="0" err="1"/>
              <a:t>memberikan</a:t>
            </a:r>
            <a:r>
              <a:rPr lang="en-US" sz="2800" dirty="0"/>
              <a:t> </a:t>
            </a:r>
            <a:r>
              <a:rPr lang="en-US" sz="2800" dirty="0" err="1"/>
              <a:t>hasil</a:t>
            </a:r>
            <a:r>
              <a:rPr lang="en-US" sz="2800" dirty="0"/>
              <a:t> yang </a:t>
            </a:r>
            <a:r>
              <a:rPr lang="en-US" sz="2800" dirty="0" err="1"/>
              <a:t>lebih</a:t>
            </a:r>
            <a:r>
              <a:rPr lang="en-US" sz="2800" dirty="0"/>
              <a:t> </a:t>
            </a:r>
            <a:r>
              <a:rPr lang="en-US" sz="2800" dirty="0" err="1"/>
              <a:t>baik</a:t>
            </a:r>
            <a:r>
              <a:rPr lang="en-US" sz="2800" dirty="0"/>
              <a:t>?, </a:t>
            </a:r>
            <a:r>
              <a:rPr lang="en-US" sz="2800" dirty="0" err="1"/>
              <a:t>metode</a:t>
            </a:r>
            <a:r>
              <a:rPr lang="en-US" sz="2800" dirty="0"/>
              <a:t> </a:t>
            </a:r>
            <a:r>
              <a:rPr lang="en-US" sz="2800" dirty="0" err="1"/>
              <a:t>kasus</a:t>
            </a:r>
            <a:r>
              <a:rPr lang="en-US" sz="2800" dirty="0"/>
              <a:t>, </a:t>
            </a:r>
            <a:r>
              <a:rPr lang="en-US" sz="2800" dirty="0" err="1"/>
              <a:t>metode</a:t>
            </a:r>
            <a:r>
              <a:rPr lang="en-US" sz="2800" dirty="0"/>
              <a:t> </a:t>
            </a:r>
            <a:r>
              <a:rPr lang="en-US" sz="2800" dirty="0" err="1"/>
              <a:t>ceramah</a:t>
            </a:r>
            <a:r>
              <a:rPr lang="en-US" sz="2800" dirty="0"/>
              <a:t>, </a:t>
            </a:r>
            <a:r>
              <a:rPr lang="en-US" sz="2800" dirty="0" err="1"/>
              <a:t>atau</a:t>
            </a:r>
            <a:r>
              <a:rPr lang="en-US" sz="2800" dirty="0"/>
              <a:t> </a:t>
            </a:r>
            <a:r>
              <a:rPr lang="en-US" sz="2800" dirty="0" err="1"/>
              <a:t>metode</a:t>
            </a:r>
            <a:r>
              <a:rPr lang="en-US" sz="2800" dirty="0"/>
              <a:t> </a:t>
            </a:r>
            <a:r>
              <a:rPr lang="en-US" sz="2800" dirty="0" err="1"/>
              <a:t>kombinasi</a:t>
            </a:r>
            <a:r>
              <a:rPr lang="en-US" sz="2800" dirty="0"/>
              <a:t> </a:t>
            </a:r>
            <a:r>
              <a:rPr lang="en-US" sz="2800" dirty="0" err="1"/>
              <a:t>dari</a:t>
            </a:r>
            <a:r>
              <a:rPr lang="en-US" sz="2800" dirty="0"/>
              <a:t> </a:t>
            </a:r>
            <a:r>
              <a:rPr lang="en-US" sz="2800" dirty="0" err="1"/>
              <a:t>kedua</a:t>
            </a:r>
            <a:r>
              <a:rPr lang="en-US" sz="2800" dirty="0"/>
              <a:t> </a:t>
            </a:r>
            <a:r>
              <a:rPr lang="en-US" sz="2800" dirty="0" err="1"/>
              <a:t>metode</a:t>
            </a:r>
            <a:r>
              <a:rPr lang="en-US" sz="2800" dirty="0"/>
              <a:t> </a:t>
            </a:r>
            <a:r>
              <a:rPr lang="en-US" sz="2800" dirty="0" err="1"/>
              <a:t>tersebut</a:t>
            </a:r>
            <a:r>
              <a:rPr lang="en-US" sz="2800" dirty="0"/>
              <a:t>??</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457200" y="457200"/>
            <a:ext cx="8229600" cy="858838"/>
          </a:xfrm>
          <a:noFill/>
        </p:spPr>
        <p:txBody>
          <a:bodyPr/>
          <a:lstStyle/>
          <a:p>
            <a:pPr algn="ctr"/>
            <a:r>
              <a:rPr lang="en-US" sz="3200"/>
              <a:t>Perumusan Permasalahan</a:t>
            </a:r>
          </a:p>
        </p:txBody>
      </p:sp>
      <p:sp>
        <p:nvSpPr>
          <p:cNvPr id="100355" name="Rectangle 3"/>
          <p:cNvSpPr>
            <a:spLocks noGrp="1" noChangeArrowheads="1"/>
          </p:cNvSpPr>
          <p:nvPr>
            <p:ph type="body" idx="1"/>
          </p:nvPr>
        </p:nvSpPr>
        <p:spPr>
          <a:xfrm>
            <a:off x="457200" y="1371600"/>
            <a:ext cx="8229600" cy="4876800"/>
          </a:xfrm>
          <a:noFill/>
        </p:spPr>
        <p:txBody>
          <a:bodyPr/>
          <a:lstStyle/>
          <a:p>
            <a:pPr marL="609600" indent="-609600">
              <a:buFont typeface="Wingdings" pitchFamily="2" charset="2"/>
              <a:buNone/>
            </a:pPr>
            <a:r>
              <a:rPr lang="en-US" sz="2800" b="1" dirty="0"/>
              <a:t>Kasus1</a:t>
            </a:r>
            <a:r>
              <a:rPr lang="en-US" sz="2800" dirty="0"/>
              <a:t>. Optimal Production (</a:t>
            </a:r>
            <a:r>
              <a:rPr lang="en-US" sz="2800" dirty="0" smtClean="0"/>
              <a:t>Murthy </a:t>
            </a:r>
            <a:r>
              <a:rPr lang="en-US" sz="2800" dirty="0" err="1"/>
              <a:t>hal</a:t>
            </a:r>
            <a:r>
              <a:rPr lang="en-US" sz="2800" dirty="0"/>
              <a:t> 12)</a:t>
            </a:r>
          </a:p>
          <a:p>
            <a:pPr marL="609600" indent="-609600" algn="just">
              <a:buFont typeface="Wingdings" pitchFamily="2" charset="2"/>
              <a:buNone/>
            </a:pPr>
            <a:r>
              <a:rPr lang="en-US" sz="2800" dirty="0" err="1"/>
              <a:t>Susu</a:t>
            </a:r>
            <a:r>
              <a:rPr lang="en-US" sz="2800" dirty="0"/>
              <a:t> </a:t>
            </a:r>
            <a:r>
              <a:rPr lang="en-US" sz="2800" dirty="0" err="1"/>
              <a:t>dapat</a:t>
            </a:r>
            <a:r>
              <a:rPr lang="en-US" sz="2800" dirty="0"/>
              <a:t> </a:t>
            </a:r>
            <a:r>
              <a:rPr lang="en-US" sz="2800" dirty="0" err="1"/>
              <a:t>dikonsumsi</a:t>
            </a:r>
            <a:r>
              <a:rPr lang="en-US" sz="2800" dirty="0"/>
              <a:t> </a:t>
            </a:r>
            <a:r>
              <a:rPr lang="en-US" sz="2800" dirty="0" err="1"/>
              <a:t>langsung</a:t>
            </a:r>
            <a:r>
              <a:rPr lang="en-US" sz="2800" dirty="0"/>
              <a:t> </a:t>
            </a:r>
            <a:r>
              <a:rPr lang="en-US" sz="2800" dirty="0" err="1"/>
              <a:t>atau</a:t>
            </a:r>
            <a:r>
              <a:rPr lang="en-US" sz="2800" dirty="0"/>
              <a:t> </a:t>
            </a:r>
            <a:r>
              <a:rPr lang="en-US" sz="2800" dirty="0" err="1"/>
              <a:t>diproses</a:t>
            </a:r>
            <a:r>
              <a:rPr lang="en-US" sz="2800" dirty="0"/>
              <a:t> </a:t>
            </a:r>
            <a:r>
              <a:rPr lang="en-US" sz="2800" dirty="0" err="1"/>
              <a:t>lagi</a:t>
            </a:r>
            <a:r>
              <a:rPr lang="en-US" sz="2800" dirty="0"/>
              <a:t> </a:t>
            </a:r>
            <a:r>
              <a:rPr lang="en-US" sz="2800" dirty="0" err="1"/>
              <a:t>untuk</a:t>
            </a:r>
            <a:r>
              <a:rPr lang="en-US" sz="2800" dirty="0"/>
              <a:t> </a:t>
            </a:r>
            <a:r>
              <a:rPr lang="en-US" sz="2800" dirty="0" err="1"/>
              <a:t>menghasilkan</a:t>
            </a:r>
            <a:r>
              <a:rPr lang="en-US" sz="2800" dirty="0"/>
              <a:t> </a:t>
            </a:r>
            <a:r>
              <a:rPr lang="en-US" sz="2800" i="1" dirty="0"/>
              <a:t>cream</a:t>
            </a:r>
            <a:r>
              <a:rPr lang="en-US" sz="2800" dirty="0"/>
              <a:t>, </a:t>
            </a:r>
            <a:r>
              <a:rPr lang="en-US" sz="2800" i="1" dirty="0"/>
              <a:t>yoghurt </a:t>
            </a:r>
            <a:r>
              <a:rPr lang="en-US" sz="2800" dirty="0" err="1"/>
              <a:t>dan</a:t>
            </a:r>
            <a:r>
              <a:rPr lang="en-US" sz="2800" i="1" dirty="0"/>
              <a:t> cheese</a:t>
            </a:r>
            <a:r>
              <a:rPr lang="en-US" sz="2800" dirty="0"/>
              <a:t>. PT. Beta </a:t>
            </a:r>
            <a:r>
              <a:rPr lang="en-US" sz="2800" dirty="0" err="1"/>
              <a:t>memproduksi</a:t>
            </a:r>
            <a:r>
              <a:rPr lang="en-US" sz="2800" dirty="0"/>
              <a:t> </a:t>
            </a:r>
            <a:r>
              <a:rPr lang="en-US" sz="2800" dirty="0" err="1"/>
              <a:t>susu</a:t>
            </a:r>
            <a:r>
              <a:rPr lang="en-US" sz="2800" dirty="0"/>
              <a:t> </a:t>
            </a:r>
            <a:r>
              <a:rPr lang="en-US" sz="2800" dirty="0" err="1"/>
              <a:t>untuk</a:t>
            </a:r>
            <a:r>
              <a:rPr lang="en-US" sz="2800" dirty="0"/>
              <a:t> </a:t>
            </a:r>
            <a:r>
              <a:rPr lang="en-US" sz="2800" dirty="0" err="1"/>
              <a:t>suatu</a:t>
            </a:r>
            <a:r>
              <a:rPr lang="en-US" sz="2800" dirty="0"/>
              <a:t> </a:t>
            </a:r>
            <a:r>
              <a:rPr lang="en-US" sz="2800" dirty="0" err="1"/>
              <a:t>daerah</a:t>
            </a:r>
            <a:r>
              <a:rPr lang="en-US" sz="2800" dirty="0"/>
              <a:t> </a:t>
            </a:r>
            <a:r>
              <a:rPr lang="en-US" sz="2800" dirty="0" err="1"/>
              <a:t>tertentu</a:t>
            </a:r>
            <a:r>
              <a:rPr lang="en-US" sz="2800" dirty="0"/>
              <a:t>, </a:t>
            </a:r>
            <a:r>
              <a:rPr lang="en-US" sz="2800" dirty="0" err="1"/>
              <a:t>juga</a:t>
            </a:r>
            <a:r>
              <a:rPr lang="en-US" sz="2800" dirty="0"/>
              <a:t> </a:t>
            </a:r>
            <a:r>
              <a:rPr lang="en-US" sz="2800" dirty="0" err="1"/>
              <a:t>mempunyai</a:t>
            </a:r>
            <a:r>
              <a:rPr lang="en-US" sz="2800" dirty="0"/>
              <a:t> </a:t>
            </a:r>
            <a:r>
              <a:rPr lang="en-US" sz="2800" dirty="0" err="1"/>
              <a:t>pabrik</a:t>
            </a:r>
            <a:r>
              <a:rPr lang="en-US" sz="2800" dirty="0"/>
              <a:t> </a:t>
            </a:r>
            <a:r>
              <a:rPr lang="en-US" sz="2800" dirty="0" err="1"/>
              <a:t>untuk</a:t>
            </a:r>
            <a:r>
              <a:rPr lang="en-US" sz="2800" dirty="0"/>
              <a:t> </a:t>
            </a:r>
            <a:r>
              <a:rPr lang="en-US" sz="2800" dirty="0" err="1"/>
              <a:t>membuat</a:t>
            </a:r>
            <a:r>
              <a:rPr lang="en-US" sz="2800" dirty="0"/>
              <a:t> </a:t>
            </a:r>
            <a:r>
              <a:rPr lang="en-US" sz="2800" dirty="0" err="1"/>
              <a:t>berbagai</a:t>
            </a:r>
            <a:r>
              <a:rPr lang="en-US" sz="2800" dirty="0"/>
              <a:t> </a:t>
            </a:r>
            <a:r>
              <a:rPr lang="en-US" sz="2800" dirty="0" err="1"/>
              <a:t>produk</a:t>
            </a:r>
            <a:r>
              <a:rPr lang="en-US" sz="2800" dirty="0"/>
              <a:t> </a:t>
            </a:r>
            <a:r>
              <a:rPr lang="en-US" sz="2800" dirty="0" err="1"/>
              <a:t>dari</a:t>
            </a:r>
            <a:r>
              <a:rPr lang="en-US" sz="2800" dirty="0"/>
              <a:t> </a:t>
            </a:r>
            <a:r>
              <a:rPr lang="en-US" sz="2800" dirty="0" err="1"/>
              <a:t>susu</a:t>
            </a:r>
            <a:r>
              <a:rPr lang="en-US" sz="2800" dirty="0"/>
              <a:t>. PT. Beta </a:t>
            </a:r>
            <a:r>
              <a:rPr lang="en-US" sz="2800" dirty="0" err="1"/>
              <a:t>ingin</a:t>
            </a:r>
            <a:r>
              <a:rPr lang="en-US" sz="2800" dirty="0"/>
              <a:t> </a:t>
            </a:r>
            <a:r>
              <a:rPr lang="en-US" sz="2800" dirty="0" err="1"/>
              <a:t>memaksimumkan</a:t>
            </a:r>
            <a:r>
              <a:rPr lang="en-US" sz="2800" dirty="0"/>
              <a:t> profit. Problem </a:t>
            </a:r>
            <a:r>
              <a:rPr lang="en-US" sz="2800" dirty="0" err="1"/>
              <a:t>bagi</a:t>
            </a:r>
            <a:r>
              <a:rPr lang="en-US" sz="2800" dirty="0"/>
              <a:t> </a:t>
            </a:r>
            <a:r>
              <a:rPr lang="en-US" sz="2800" dirty="0" err="1"/>
              <a:t>perusahaan</a:t>
            </a:r>
            <a:r>
              <a:rPr lang="en-US" sz="2800" dirty="0"/>
              <a:t> </a:t>
            </a:r>
            <a:r>
              <a:rPr lang="en-US" sz="2800" dirty="0" err="1"/>
              <a:t>adalah</a:t>
            </a:r>
            <a:r>
              <a:rPr lang="en-US" sz="2800" dirty="0"/>
              <a:t> </a:t>
            </a:r>
            <a:r>
              <a:rPr lang="en-US" sz="2800" dirty="0" err="1"/>
              <a:t>menentukan</a:t>
            </a:r>
            <a:r>
              <a:rPr lang="en-US" sz="2800" dirty="0"/>
              <a:t> </a:t>
            </a:r>
            <a:r>
              <a:rPr lang="en-US" sz="2800" dirty="0" err="1"/>
              <a:t>jumlah</a:t>
            </a:r>
            <a:r>
              <a:rPr lang="en-US" sz="2800" dirty="0"/>
              <a:t> </a:t>
            </a:r>
            <a:r>
              <a:rPr lang="en-US" sz="2800" dirty="0" err="1"/>
              <a:t>relatif</a:t>
            </a:r>
            <a:r>
              <a:rPr lang="en-US" sz="2800" dirty="0"/>
              <a:t> </a:t>
            </a:r>
            <a:r>
              <a:rPr lang="en-US" sz="2800" dirty="0" err="1"/>
              <a:t>dari</a:t>
            </a:r>
            <a:r>
              <a:rPr lang="en-US" sz="2800" dirty="0"/>
              <a:t> </a:t>
            </a:r>
            <a:r>
              <a:rPr lang="en-US" sz="2800" dirty="0" err="1"/>
              <a:t>masing-masing</a:t>
            </a:r>
            <a:r>
              <a:rPr lang="en-US" sz="2800" dirty="0"/>
              <a:t> </a:t>
            </a:r>
            <a:r>
              <a:rPr lang="en-US" sz="2800" dirty="0" err="1"/>
              <a:t>produk</a:t>
            </a:r>
            <a:r>
              <a:rPr lang="en-US" sz="2800" dirty="0"/>
              <a:t> </a:t>
            </a:r>
            <a:r>
              <a:rPr lang="en-US" sz="2800" dirty="0" err="1"/>
              <a:t>untuk</a:t>
            </a:r>
            <a:r>
              <a:rPr lang="en-US" sz="2800" dirty="0"/>
              <a:t> </a:t>
            </a:r>
            <a:r>
              <a:rPr lang="en-US" sz="2800" dirty="0" err="1"/>
              <a:t>memenuhi</a:t>
            </a:r>
            <a:r>
              <a:rPr lang="en-US" sz="2800" dirty="0"/>
              <a:t> </a:t>
            </a:r>
            <a:r>
              <a:rPr lang="en-US" sz="2800" dirty="0" err="1"/>
              <a:t>tujuan</a:t>
            </a:r>
            <a:r>
              <a:rPr lang="en-US" sz="2800" dirty="0"/>
              <a:t> </a:t>
            </a:r>
            <a:r>
              <a:rPr lang="en-US" sz="2800" dirty="0" err="1"/>
              <a:t>tersebut</a:t>
            </a:r>
            <a:r>
              <a:rPr lang="en-US" sz="2800" dirty="0"/>
              <a:t>.      </a:t>
            </a: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57200" y="304800"/>
            <a:ext cx="8229600" cy="858838"/>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5475" name="Rectangle 3"/>
          <p:cNvSpPr>
            <a:spLocks noGrp="1" noChangeArrowheads="1"/>
          </p:cNvSpPr>
          <p:nvPr>
            <p:ph type="body" idx="1"/>
          </p:nvPr>
        </p:nvSpPr>
        <p:spPr>
          <a:xfrm>
            <a:off x="457200" y="1371600"/>
            <a:ext cx="8229600" cy="4876800"/>
          </a:xfrm>
          <a:noFill/>
        </p:spPr>
        <p:txBody>
          <a:bodyPr>
            <a:normAutofit lnSpcReduction="10000"/>
          </a:bodyPr>
          <a:lstStyle/>
          <a:p>
            <a:pPr marL="609600" indent="-609600">
              <a:buFont typeface="Wingdings" pitchFamily="2" charset="2"/>
              <a:buNone/>
            </a:pPr>
            <a:r>
              <a:rPr lang="en-US" sz="2800" b="1" dirty="0" err="1"/>
              <a:t>Identifikasi</a:t>
            </a:r>
            <a:r>
              <a:rPr lang="en-US" sz="2800" b="1" dirty="0"/>
              <a:t> </a:t>
            </a:r>
            <a:r>
              <a:rPr lang="en-US" sz="2800" b="1" dirty="0" err="1"/>
              <a:t>masalah</a:t>
            </a:r>
            <a:r>
              <a:rPr lang="en-US" sz="2800" b="1" dirty="0"/>
              <a:t>:</a:t>
            </a:r>
          </a:p>
          <a:p>
            <a:pPr marL="609600" indent="-609600" algn="just">
              <a:buClrTx/>
              <a:buFont typeface="Wingdings" pitchFamily="2" charset="2"/>
              <a:buAutoNum type="arabicPeriod"/>
            </a:pPr>
            <a:r>
              <a:rPr lang="en-US" sz="2800" dirty="0" err="1"/>
              <a:t>Apakah</a:t>
            </a:r>
            <a:r>
              <a:rPr lang="en-US" sz="2800" dirty="0"/>
              <a:t> </a:t>
            </a:r>
            <a:r>
              <a:rPr lang="en-US" sz="2800" dirty="0" err="1"/>
              <a:t>ingin</a:t>
            </a:r>
            <a:r>
              <a:rPr lang="en-US" sz="2800" dirty="0"/>
              <a:t> </a:t>
            </a:r>
            <a:r>
              <a:rPr lang="en-US" sz="2800" dirty="0" err="1"/>
              <a:t>meninjau</a:t>
            </a:r>
            <a:r>
              <a:rPr lang="en-US" sz="2800" dirty="0"/>
              <a:t> </a:t>
            </a:r>
            <a:r>
              <a:rPr lang="en-US" sz="2800" dirty="0" err="1"/>
              <a:t>permasalahan</a:t>
            </a:r>
            <a:r>
              <a:rPr lang="en-US" sz="2800" dirty="0"/>
              <a:t> </a:t>
            </a:r>
            <a:r>
              <a:rPr lang="en-US" sz="2800" dirty="0" err="1"/>
              <a:t>pabrik</a:t>
            </a:r>
            <a:r>
              <a:rPr lang="en-US" sz="2800" dirty="0"/>
              <a:t> </a:t>
            </a:r>
            <a:r>
              <a:rPr lang="en-US" sz="2800" dirty="0" err="1"/>
              <a:t>susu</a:t>
            </a:r>
            <a:r>
              <a:rPr lang="en-US" sz="2800" dirty="0"/>
              <a:t> </a:t>
            </a:r>
            <a:r>
              <a:rPr lang="en-US" sz="2800" dirty="0" err="1"/>
              <a:t>saja</a:t>
            </a:r>
            <a:r>
              <a:rPr lang="en-US" sz="2800" dirty="0"/>
              <a:t>?, </a:t>
            </a:r>
            <a:r>
              <a:rPr lang="en-US" sz="2800" dirty="0" err="1"/>
              <a:t>berapa</a:t>
            </a:r>
            <a:r>
              <a:rPr lang="en-US" sz="2800" dirty="0"/>
              <a:t> </a:t>
            </a:r>
            <a:r>
              <a:rPr lang="en-US" sz="2800" dirty="0" err="1"/>
              <a:t>jumlah</a:t>
            </a:r>
            <a:r>
              <a:rPr lang="en-US" sz="2800" dirty="0"/>
              <a:t> </a:t>
            </a:r>
            <a:r>
              <a:rPr lang="en-US" sz="2800" dirty="0" err="1"/>
              <a:t>susu</a:t>
            </a:r>
            <a:r>
              <a:rPr lang="en-US" sz="2800" dirty="0"/>
              <a:t> yang </a:t>
            </a:r>
            <a:r>
              <a:rPr lang="en-US" sz="2800" dirty="0" err="1"/>
              <a:t>harus</a:t>
            </a:r>
            <a:r>
              <a:rPr lang="en-US" sz="2800" dirty="0"/>
              <a:t> </a:t>
            </a:r>
            <a:r>
              <a:rPr lang="en-US" sz="2800" dirty="0" err="1"/>
              <a:t>diproduksi</a:t>
            </a:r>
            <a:r>
              <a:rPr lang="en-US" sz="2800" dirty="0"/>
              <a:t> </a:t>
            </a:r>
            <a:r>
              <a:rPr lang="en-US" sz="2800" dirty="0" err="1"/>
              <a:t>untuk</a:t>
            </a:r>
            <a:r>
              <a:rPr lang="en-US" sz="2800" dirty="0"/>
              <a:t> </a:t>
            </a:r>
            <a:r>
              <a:rPr lang="en-US" sz="2800" dirty="0" err="1"/>
              <a:t>dijual</a:t>
            </a:r>
            <a:r>
              <a:rPr lang="en-US" sz="2800" dirty="0"/>
              <a:t> </a:t>
            </a:r>
            <a:r>
              <a:rPr lang="en-US" sz="2800" dirty="0" err="1"/>
              <a:t>ke</a:t>
            </a:r>
            <a:r>
              <a:rPr lang="en-US" sz="2800" dirty="0"/>
              <a:t> </a:t>
            </a:r>
            <a:r>
              <a:rPr lang="en-US" sz="2800" dirty="0" err="1"/>
              <a:t>pabrik</a:t>
            </a:r>
            <a:r>
              <a:rPr lang="en-US" sz="2800" dirty="0"/>
              <a:t> yang </a:t>
            </a:r>
            <a:r>
              <a:rPr lang="en-US" sz="2800" dirty="0" err="1"/>
              <a:t>menghasilkan</a:t>
            </a:r>
            <a:r>
              <a:rPr lang="en-US" sz="2800" dirty="0"/>
              <a:t> </a:t>
            </a:r>
            <a:r>
              <a:rPr lang="en-US" sz="2800" dirty="0" err="1"/>
              <a:t>produk</a:t>
            </a:r>
            <a:r>
              <a:rPr lang="en-US" sz="2800" dirty="0"/>
              <a:t> </a:t>
            </a:r>
            <a:r>
              <a:rPr lang="en-US" sz="2800" dirty="0" err="1"/>
              <a:t>dari</a:t>
            </a:r>
            <a:r>
              <a:rPr lang="en-US" sz="2800" dirty="0"/>
              <a:t> </a:t>
            </a:r>
            <a:r>
              <a:rPr lang="en-US" sz="2800" dirty="0" err="1"/>
              <a:t>susu</a:t>
            </a:r>
            <a:r>
              <a:rPr lang="en-US" sz="2800" dirty="0"/>
              <a:t>?</a:t>
            </a:r>
          </a:p>
          <a:p>
            <a:pPr marL="609600" indent="-609600" algn="just">
              <a:buClrTx/>
              <a:buFont typeface="Wingdings" pitchFamily="2" charset="2"/>
              <a:buAutoNum type="arabicPeriod"/>
            </a:pPr>
            <a:r>
              <a:rPr lang="en-US" sz="2800" dirty="0" err="1"/>
              <a:t>Apakah</a:t>
            </a:r>
            <a:r>
              <a:rPr lang="en-US" sz="2800" dirty="0"/>
              <a:t> </a:t>
            </a:r>
            <a:r>
              <a:rPr lang="en-US" sz="2800" dirty="0" err="1"/>
              <a:t>ingin</a:t>
            </a:r>
            <a:r>
              <a:rPr lang="en-US" sz="2800" dirty="0"/>
              <a:t> </a:t>
            </a:r>
            <a:r>
              <a:rPr lang="en-US" sz="2800" dirty="0" err="1"/>
              <a:t>meninjau</a:t>
            </a:r>
            <a:r>
              <a:rPr lang="en-US" sz="2800" dirty="0"/>
              <a:t> </a:t>
            </a:r>
            <a:r>
              <a:rPr lang="en-US" sz="2800" dirty="0" err="1"/>
              <a:t>permasalahan</a:t>
            </a:r>
            <a:r>
              <a:rPr lang="en-US" sz="2800" dirty="0"/>
              <a:t> </a:t>
            </a:r>
            <a:r>
              <a:rPr lang="en-US" sz="2800" dirty="0" err="1"/>
              <a:t>pabrik</a:t>
            </a:r>
            <a:r>
              <a:rPr lang="en-US" sz="2800" dirty="0"/>
              <a:t> yang </a:t>
            </a:r>
            <a:r>
              <a:rPr lang="en-US" sz="2800" dirty="0" err="1"/>
              <a:t>menghasilkan</a:t>
            </a:r>
            <a:r>
              <a:rPr lang="en-US" sz="2800" dirty="0"/>
              <a:t> </a:t>
            </a:r>
            <a:r>
              <a:rPr lang="en-US" sz="2800" dirty="0" err="1"/>
              <a:t>produk</a:t>
            </a:r>
            <a:r>
              <a:rPr lang="en-US" sz="2800" dirty="0"/>
              <a:t> yang </a:t>
            </a:r>
            <a:r>
              <a:rPr lang="en-US" sz="2800" dirty="0" err="1"/>
              <a:t>terbuat</a:t>
            </a:r>
            <a:r>
              <a:rPr lang="en-US" sz="2800" dirty="0"/>
              <a:t> </a:t>
            </a:r>
            <a:r>
              <a:rPr lang="en-US" sz="2800" dirty="0" err="1"/>
              <a:t>dari</a:t>
            </a:r>
            <a:r>
              <a:rPr lang="en-US" sz="2800" dirty="0"/>
              <a:t> </a:t>
            </a:r>
            <a:r>
              <a:rPr lang="en-US" sz="2800" dirty="0" err="1"/>
              <a:t>susu</a:t>
            </a:r>
            <a:r>
              <a:rPr lang="en-US" sz="2800" dirty="0"/>
              <a:t> </a:t>
            </a:r>
            <a:r>
              <a:rPr lang="en-US" sz="2800" dirty="0" err="1"/>
              <a:t>saja</a:t>
            </a:r>
            <a:r>
              <a:rPr lang="en-US" sz="2800" dirty="0"/>
              <a:t>?, </a:t>
            </a:r>
            <a:r>
              <a:rPr lang="en-US" sz="2800" dirty="0" err="1"/>
              <a:t>berapa</a:t>
            </a:r>
            <a:r>
              <a:rPr lang="en-US" sz="2800" dirty="0"/>
              <a:t> </a:t>
            </a:r>
            <a:r>
              <a:rPr lang="en-US" sz="2800" dirty="0" err="1"/>
              <a:t>jumlah</a:t>
            </a:r>
            <a:r>
              <a:rPr lang="en-US" sz="2800" dirty="0"/>
              <a:t> </a:t>
            </a:r>
            <a:r>
              <a:rPr lang="en-US" sz="2800" dirty="0" err="1"/>
              <a:t>masing-masing</a:t>
            </a:r>
            <a:r>
              <a:rPr lang="en-US" sz="2800" dirty="0"/>
              <a:t> </a:t>
            </a:r>
            <a:r>
              <a:rPr lang="en-US" sz="2800" dirty="0" err="1"/>
              <a:t>jenis</a:t>
            </a:r>
            <a:r>
              <a:rPr lang="en-US" sz="2800" dirty="0"/>
              <a:t> </a:t>
            </a:r>
            <a:r>
              <a:rPr lang="en-US" sz="2800" dirty="0" err="1"/>
              <a:t>produk</a:t>
            </a:r>
            <a:r>
              <a:rPr lang="en-US" sz="2800" dirty="0"/>
              <a:t> yang </a:t>
            </a:r>
            <a:r>
              <a:rPr lang="en-US" sz="2800" dirty="0" err="1"/>
              <a:t>harus</a:t>
            </a:r>
            <a:r>
              <a:rPr lang="en-US" sz="2800" dirty="0"/>
              <a:t> </a:t>
            </a:r>
            <a:r>
              <a:rPr lang="en-US" sz="2800" dirty="0" err="1"/>
              <a:t>diproduksi</a:t>
            </a:r>
            <a:r>
              <a:rPr lang="en-US" sz="2800" dirty="0"/>
              <a:t>?</a:t>
            </a:r>
          </a:p>
          <a:p>
            <a:pPr marL="609600" indent="-609600">
              <a:buClrTx/>
              <a:buFont typeface="Wingdings" pitchFamily="2" charset="2"/>
              <a:buAutoNum type="arabicPeriod"/>
            </a:pPr>
            <a:r>
              <a:rPr lang="en-US" sz="2800" dirty="0" err="1"/>
              <a:t>Atau</a:t>
            </a:r>
            <a:r>
              <a:rPr lang="en-US" sz="2800" dirty="0"/>
              <a:t> ….</a:t>
            </a: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228600"/>
            <a:ext cx="8229600" cy="858838"/>
          </a:xfrm>
          <a:noFill/>
        </p:spPr>
        <p:txBody>
          <a:bodyPr/>
          <a:lstStyle/>
          <a:p>
            <a:pPr algn="ctr"/>
            <a:r>
              <a:rPr lang="en-US" sz="3200" dirty="0" err="1"/>
              <a:t>Perumusan</a:t>
            </a:r>
            <a:r>
              <a:rPr lang="en-US" sz="3200" dirty="0"/>
              <a:t> </a:t>
            </a:r>
            <a:r>
              <a:rPr lang="en-US" sz="3200" dirty="0" err="1"/>
              <a:t>Permasalahan</a:t>
            </a:r>
            <a:endParaRPr lang="en-US" sz="3200" dirty="0"/>
          </a:p>
        </p:txBody>
      </p:sp>
      <p:sp>
        <p:nvSpPr>
          <p:cNvPr id="106499" name="Rectangle 3"/>
          <p:cNvSpPr>
            <a:spLocks noGrp="1" noChangeArrowheads="1"/>
          </p:cNvSpPr>
          <p:nvPr>
            <p:ph type="body" idx="1"/>
          </p:nvPr>
        </p:nvSpPr>
        <p:spPr>
          <a:xfrm>
            <a:off x="457200" y="1219200"/>
            <a:ext cx="8229600" cy="5029200"/>
          </a:xfrm>
          <a:noFill/>
        </p:spPr>
        <p:txBody>
          <a:bodyPr>
            <a:normAutofit/>
          </a:bodyPr>
          <a:lstStyle/>
          <a:p>
            <a:pPr marL="609600" indent="-609600">
              <a:buFont typeface="Wingdings" pitchFamily="2" charset="2"/>
              <a:buNone/>
            </a:pPr>
            <a:r>
              <a:rPr lang="en-US" sz="2800" b="1" dirty="0" err="1"/>
              <a:t>Identifikasi</a:t>
            </a:r>
            <a:r>
              <a:rPr lang="en-US" sz="2800" b="1" dirty="0"/>
              <a:t> </a:t>
            </a:r>
            <a:r>
              <a:rPr lang="en-US" sz="2800" b="1" dirty="0" err="1"/>
              <a:t>masalah</a:t>
            </a:r>
            <a:r>
              <a:rPr lang="en-US" sz="2800" b="1" dirty="0"/>
              <a:t>:</a:t>
            </a:r>
          </a:p>
          <a:p>
            <a:pPr marL="609600" indent="-609600" algn="just">
              <a:buClrTx/>
              <a:buFont typeface="Wingdings" pitchFamily="2" charset="2"/>
              <a:buAutoNum type="arabicPeriod" startAt="3"/>
            </a:pPr>
            <a:r>
              <a:rPr lang="en-US" sz="2800" dirty="0" err="1"/>
              <a:t>Jumlah</a:t>
            </a:r>
            <a:r>
              <a:rPr lang="en-US" sz="2800" dirty="0"/>
              <a:t> </a:t>
            </a:r>
            <a:r>
              <a:rPr lang="en-US" sz="2800" dirty="0" err="1"/>
              <a:t>masing-masing</a:t>
            </a:r>
            <a:r>
              <a:rPr lang="en-US" sz="2800" dirty="0"/>
              <a:t> </a:t>
            </a:r>
            <a:r>
              <a:rPr lang="en-US" sz="2800" dirty="0" err="1"/>
              <a:t>produk</a:t>
            </a:r>
            <a:r>
              <a:rPr lang="en-US" sz="2800" dirty="0"/>
              <a:t> yang </a:t>
            </a:r>
            <a:r>
              <a:rPr lang="en-US" sz="2800" dirty="0" err="1"/>
              <a:t>harus</a:t>
            </a:r>
            <a:r>
              <a:rPr lang="en-US" sz="2800" dirty="0"/>
              <a:t> </a:t>
            </a:r>
            <a:r>
              <a:rPr lang="en-US" sz="2800" dirty="0" err="1"/>
              <a:t>disediakan</a:t>
            </a:r>
            <a:r>
              <a:rPr lang="en-US" sz="2800" dirty="0"/>
              <a:t> </a:t>
            </a:r>
            <a:r>
              <a:rPr lang="en-US" sz="2800" dirty="0" err="1"/>
              <a:t>termasuk</a:t>
            </a:r>
            <a:r>
              <a:rPr lang="en-US" sz="2800" dirty="0"/>
              <a:t> </a:t>
            </a:r>
            <a:r>
              <a:rPr lang="en-US" sz="2800" dirty="0" err="1"/>
              <a:t>susu</a:t>
            </a:r>
            <a:r>
              <a:rPr lang="en-US" sz="2800" dirty="0"/>
              <a:t>, yang </a:t>
            </a:r>
            <a:r>
              <a:rPr lang="en-US" sz="2800" dirty="0" err="1"/>
              <a:t>dapat</a:t>
            </a:r>
            <a:r>
              <a:rPr lang="en-US" sz="2800" dirty="0"/>
              <a:t> </a:t>
            </a:r>
            <a:r>
              <a:rPr lang="en-US" sz="2800" dirty="0" err="1"/>
              <a:t>memaksimumkan</a:t>
            </a:r>
            <a:r>
              <a:rPr lang="en-US" sz="2800" dirty="0"/>
              <a:t> </a:t>
            </a:r>
            <a:r>
              <a:rPr lang="en-US" sz="2800" dirty="0" err="1"/>
              <a:t>keuntungan</a:t>
            </a:r>
            <a:r>
              <a:rPr lang="en-US" sz="2800" dirty="0"/>
              <a:t>?</a:t>
            </a:r>
          </a:p>
          <a:p>
            <a:pPr marL="609600" indent="-609600" algn="just">
              <a:buClrTx/>
              <a:buFont typeface="Wingdings" pitchFamily="2" charset="2"/>
              <a:buAutoNum type="arabicPeriod" startAt="3"/>
            </a:pPr>
            <a:r>
              <a:rPr lang="en-US" sz="2800" dirty="0" err="1"/>
              <a:t>Jumlah</a:t>
            </a:r>
            <a:r>
              <a:rPr lang="en-US" sz="2800" dirty="0"/>
              <a:t> </a:t>
            </a:r>
            <a:r>
              <a:rPr lang="en-US" sz="2800" dirty="0" err="1"/>
              <a:t>masing-masing</a:t>
            </a:r>
            <a:r>
              <a:rPr lang="en-US" sz="2800" dirty="0"/>
              <a:t> </a:t>
            </a:r>
            <a:r>
              <a:rPr lang="en-US" sz="2800" dirty="0" err="1"/>
              <a:t>produk</a:t>
            </a:r>
            <a:r>
              <a:rPr lang="en-US" sz="2800" dirty="0"/>
              <a:t> yang </a:t>
            </a:r>
            <a:r>
              <a:rPr lang="en-US" sz="2800" dirty="0" err="1"/>
              <a:t>harus</a:t>
            </a:r>
            <a:r>
              <a:rPr lang="en-US" sz="2800" dirty="0"/>
              <a:t> </a:t>
            </a:r>
            <a:r>
              <a:rPr lang="en-US" sz="2800" dirty="0" err="1"/>
              <a:t>disediakan</a:t>
            </a:r>
            <a:r>
              <a:rPr lang="en-US" sz="2800" dirty="0"/>
              <a:t>, yang </a:t>
            </a:r>
            <a:r>
              <a:rPr lang="en-US" sz="2800" dirty="0" err="1"/>
              <a:t>meminimumkan</a:t>
            </a:r>
            <a:r>
              <a:rPr lang="en-US" sz="2800" dirty="0"/>
              <a:t> </a:t>
            </a:r>
            <a:r>
              <a:rPr lang="en-US" sz="2800" dirty="0" err="1"/>
              <a:t>biaya</a:t>
            </a:r>
            <a:r>
              <a:rPr lang="en-US" sz="2800" dirty="0"/>
              <a:t> </a:t>
            </a:r>
            <a:r>
              <a:rPr lang="en-US" sz="2800" dirty="0" err="1" smtClean="0"/>
              <a:t>persediaan</a:t>
            </a:r>
            <a:r>
              <a:rPr lang="en-US" sz="2800" dirty="0" smtClean="0"/>
              <a:t>? </a:t>
            </a:r>
            <a:r>
              <a:rPr lang="en-US" sz="2800" dirty="0" err="1" smtClean="0"/>
              <a:t>Biaya</a:t>
            </a:r>
            <a:r>
              <a:rPr lang="en-US" sz="2800" dirty="0" smtClean="0"/>
              <a:t> </a:t>
            </a:r>
            <a:r>
              <a:rPr lang="en-US" sz="2800" dirty="0" err="1" smtClean="0"/>
              <a:t>produksi</a:t>
            </a:r>
            <a:r>
              <a:rPr lang="en-US" sz="2800" dirty="0" smtClean="0"/>
              <a:t>? </a:t>
            </a:r>
            <a:r>
              <a:rPr lang="en-US" sz="2800" dirty="0" err="1" smtClean="0"/>
              <a:t>Biaya</a:t>
            </a:r>
            <a:r>
              <a:rPr lang="en-US" sz="2800" dirty="0" smtClean="0"/>
              <a:t> </a:t>
            </a:r>
            <a:r>
              <a:rPr lang="en-US" sz="2800" dirty="0" err="1" smtClean="0"/>
              <a:t>pembelian</a:t>
            </a:r>
            <a:r>
              <a:rPr lang="en-US" sz="2800" dirty="0" smtClean="0"/>
              <a:t> </a:t>
            </a:r>
            <a:r>
              <a:rPr lang="en-US" sz="2800" dirty="0" err="1"/>
              <a:t>bahan</a:t>
            </a:r>
            <a:r>
              <a:rPr lang="en-US" sz="2800" dirty="0"/>
              <a:t> </a:t>
            </a:r>
            <a:r>
              <a:rPr lang="en-US" sz="2800" dirty="0" err="1" smtClean="0"/>
              <a:t>baku</a:t>
            </a:r>
            <a:r>
              <a:rPr lang="en-US" sz="2800" dirty="0" smtClean="0"/>
              <a:t>? </a:t>
            </a:r>
            <a:r>
              <a:rPr lang="en-US" sz="2800" dirty="0" err="1" smtClean="0"/>
              <a:t>Biaya</a:t>
            </a:r>
            <a:r>
              <a:rPr lang="en-US" sz="2800" dirty="0" smtClean="0"/>
              <a:t> </a:t>
            </a:r>
            <a:r>
              <a:rPr lang="en-US" sz="2800" dirty="0" err="1" smtClean="0"/>
              <a:t>operasi</a:t>
            </a:r>
            <a:r>
              <a:rPr lang="en-US" sz="2800" dirty="0" smtClean="0"/>
              <a:t>?</a:t>
            </a:r>
            <a:endParaRPr lang="en-US" sz="2800" dirty="0"/>
          </a:p>
          <a:p>
            <a:pPr marL="609600" indent="-609600" algn="just">
              <a:buClrTx/>
              <a:buFont typeface="Wingdings" pitchFamily="2" charset="2"/>
              <a:buAutoNum type="arabicPeriod" startAt="3"/>
            </a:pPr>
            <a:r>
              <a:rPr lang="en-US" sz="2800" dirty="0"/>
              <a:t>… </a:t>
            </a:r>
            <a:r>
              <a:rPr lang="en-US" sz="2800" dirty="0" err="1" smtClean="0"/>
              <a:t>dsb</a:t>
            </a:r>
            <a:endParaRPr lang="en-US" sz="2800" dirty="0"/>
          </a:p>
        </p:txBody>
      </p:sp>
    </p:spTree>
  </p:cSld>
  <p:clrMapOvr>
    <a:masterClrMapping/>
  </p:clrMapOvr>
  <p:transition>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247</TotalTime>
  <Words>1271</Words>
  <Application>Microsoft Office PowerPoint</Application>
  <PresentationFormat>On-screen Show (4:3)</PresentationFormat>
  <Paragraphs>169</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Arial Narrow</vt:lpstr>
      <vt:lpstr>Calibri</vt:lpstr>
      <vt:lpstr>Century Schoolbook</vt:lpstr>
      <vt:lpstr>Wingdings</vt:lpstr>
      <vt:lpstr>Wingdings 2</vt:lpstr>
      <vt:lpstr>Oriel</vt:lpstr>
      <vt:lpstr>PEMODELAN SISTEM</vt:lpstr>
      <vt:lpstr>Formulasi Pemasalahan  </vt:lpstr>
      <vt:lpstr>Identifikasi Masalah  </vt:lpstr>
      <vt:lpstr>Pembatasan Masalah  </vt:lpstr>
      <vt:lpstr>Perumusan Masalah  </vt:lpstr>
      <vt:lpstr>Perumusan Masalah  </vt:lpstr>
      <vt:lpstr>Perumusan Permasalahan</vt:lpstr>
      <vt:lpstr>Perumusan Permasalahan</vt:lpstr>
      <vt:lpstr>Perumusan Permasalahan</vt:lpstr>
      <vt:lpstr>Perumusan Permasalahan</vt:lpstr>
      <vt:lpstr>Perumusan Permasalahan</vt:lpstr>
      <vt:lpstr>Perumusan Permasalahan</vt:lpstr>
      <vt:lpstr>Kasus: Tandon Air/Reservoir</vt:lpstr>
      <vt:lpstr>Perumusan Permasalahan</vt:lpstr>
      <vt:lpstr>PowerPoint Presentation</vt:lpstr>
      <vt:lpstr>Perumusan Permasalahan</vt:lpstr>
      <vt:lpstr>Perumusan Permasalahan</vt:lpstr>
      <vt:lpstr>Perumusan Permasalahan</vt:lpstr>
      <vt:lpstr>Perumusan Permasalahan</vt:lpstr>
      <vt:lpstr>Perumusan Permasalahan</vt:lpstr>
      <vt:lpstr>Perumusan Permasalahan</vt:lpstr>
      <vt:lpstr>Perumusan Permasalahan</vt:lpstr>
      <vt:lpstr>Perumusan Permasalahan</vt:lpstr>
      <vt:lpstr>Perumusan Permasalahan</vt:lpstr>
      <vt:lpstr>Formulasi Model- Program Diet</vt:lpstr>
      <vt:lpstr>Formulasi Model – Program Diet </vt:lpstr>
    </vt:vector>
  </TitlesOfParts>
  <Company>Universitas Islam Indonesia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PEMODELAN SISTEM</dc:title>
  <dc:creator>Farham HM. Shaleh</dc:creator>
  <cp:lastModifiedBy>al</cp:lastModifiedBy>
  <cp:revision>29</cp:revision>
  <cp:lastPrinted>2014-04-17T00:59:20Z</cp:lastPrinted>
  <dcterms:created xsi:type="dcterms:W3CDTF">2010-02-04T10:21:31Z</dcterms:created>
  <dcterms:modified xsi:type="dcterms:W3CDTF">2014-04-17T01:18:32Z</dcterms:modified>
</cp:coreProperties>
</file>