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0"/>
  </p:notesMasterIdLst>
  <p:sldIdLst>
    <p:sldId id="257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12.wmf"/><Relationship Id="rId7" Type="http://schemas.openxmlformats.org/officeDocument/2006/relationships/image" Target="../media/image33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F1650-3CC8-420D-A20C-40E3D201BB3F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35A5-AD72-4E4E-88C1-8CBD472EE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8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54D340-73D8-4AF3-A5F2-44C4B197DAD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8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32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29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3622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Model </a:t>
            </a:r>
            <a:r>
              <a:rPr lang="en-US" sz="4400" dirty="0" err="1" smtClean="0"/>
              <a:t>optimasi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err="1" smtClean="0"/>
              <a:t>persaingan</a:t>
            </a:r>
            <a:r>
              <a:rPr lang="en-US" sz="4400" dirty="0" smtClean="0"/>
              <a:t> </a:t>
            </a:r>
            <a:r>
              <a:rPr lang="en-US" sz="4400" dirty="0" err="1" smtClean="0"/>
              <a:t>duopoli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486400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400" dirty="0" smtClean="0"/>
              <a:t>…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51054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persaingan</a:t>
            </a:r>
            <a:r>
              <a:rPr lang="en-US" sz="2800" dirty="0"/>
              <a:t> 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ingin</a:t>
            </a:r>
            <a:r>
              <a:rPr lang="en-US" sz="2800" dirty="0"/>
              <a:t> </a:t>
            </a:r>
            <a:r>
              <a:rPr lang="en-US" sz="2800" dirty="0" err="1"/>
              <a:t>memaksimumkan</a:t>
            </a:r>
            <a:r>
              <a:rPr lang="en-US" sz="2800" dirty="0"/>
              <a:t> </a:t>
            </a:r>
            <a:r>
              <a:rPr lang="en-US" sz="2800" dirty="0" err="1"/>
              <a:t>keuntungan</a:t>
            </a:r>
            <a:r>
              <a:rPr lang="en-US" sz="2800" dirty="0"/>
              <a:t>. </a:t>
            </a:r>
            <a:r>
              <a:rPr lang="en-US" sz="2800" dirty="0" err="1"/>
              <a:t>Karena</a:t>
            </a:r>
            <a:r>
              <a:rPr lang="en-US" sz="2800" dirty="0"/>
              <a:t> </a:t>
            </a:r>
            <a:r>
              <a:rPr lang="en-US" sz="2800" dirty="0" err="1"/>
              <a:t>itu</a:t>
            </a:r>
            <a:r>
              <a:rPr lang="en-US" sz="2800" dirty="0"/>
              <a:t> </a:t>
            </a:r>
            <a:r>
              <a:rPr lang="en-US" sz="2800" dirty="0" err="1"/>
              <a:t>kondisi</a:t>
            </a:r>
            <a:r>
              <a:rPr lang="en-US" sz="2800" dirty="0"/>
              <a:t> </a:t>
            </a:r>
            <a:r>
              <a:rPr lang="en-US" sz="2800" dirty="0" err="1"/>
              <a:t>ekstrim</a:t>
            </a:r>
            <a:r>
              <a:rPr lang="en-US" sz="2800" dirty="0"/>
              <a:t> </a:t>
            </a:r>
            <a:r>
              <a:rPr lang="en-US" sz="2800" dirty="0" err="1"/>
              <a:t>diperoleh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diferensial</a:t>
            </a:r>
            <a:r>
              <a:rPr lang="en-US" sz="2800" dirty="0"/>
              <a:t> </a:t>
            </a:r>
            <a:r>
              <a:rPr lang="en-US" sz="2800" dirty="0" err="1"/>
              <a:t>pertama</a:t>
            </a:r>
            <a:r>
              <a:rPr lang="en-US" sz="2800" dirty="0"/>
              <a:t> =0.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(5) </a:t>
            </a:r>
            <a:r>
              <a:rPr lang="en-US" sz="2800" dirty="0" err="1"/>
              <a:t>dan</a:t>
            </a:r>
            <a:r>
              <a:rPr lang="en-US" sz="2800" dirty="0"/>
              <a:t> (6) </a:t>
            </a:r>
            <a:r>
              <a:rPr lang="en-US" sz="2800" dirty="0" err="1"/>
              <a:t>didiferensialkan</a:t>
            </a:r>
            <a:r>
              <a:rPr lang="en-US" sz="2800" dirty="0"/>
              <a:t> </a:t>
            </a:r>
            <a:r>
              <a:rPr lang="en-US" sz="2800" dirty="0" err="1"/>
              <a:t>diperoleh</a:t>
            </a:r>
            <a:r>
              <a:rPr lang="en-US" sz="2800" dirty="0"/>
              <a:t>:</a:t>
            </a:r>
            <a:r>
              <a:rPr lang="en-US" dirty="0"/>
              <a:t> 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762000" y="1143000"/>
          <a:ext cx="4572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0" name="Equation" r:id="rId3" imgW="2324100" imgH="495300" progId="Equation.3">
                  <p:embed/>
                </p:oleObj>
              </mc:Choice>
              <mc:Fallback>
                <p:oleObj name="Equation" r:id="rId3" imgW="2324100" imgH="4953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43000"/>
                        <a:ext cx="45720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1752600" y="2362200"/>
          <a:ext cx="31242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1" name="Equation" r:id="rId5" imgW="1346200" imgH="457200" progId="Equation.3">
                  <p:embed/>
                </p:oleObj>
              </mc:Choice>
              <mc:Fallback>
                <p:oleObj name="Equation" r:id="rId5" imgW="13462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362200"/>
                        <a:ext cx="3124200" cy="1219200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5" name="Rectangle 11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838200" y="3657600"/>
          <a:ext cx="4800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2" name="Equation" r:id="rId7" imgW="2324100" imgH="495300" progId="Equation.3">
                  <p:embed/>
                </p:oleObj>
              </mc:Choice>
              <mc:Fallback>
                <p:oleObj name="Equation" r:id="rId7" imgW="2324100" imgH="495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657600"/>
                        <a:ext cx="48006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7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076" name="Object 12"/>
          <p:cNvGraphicFramePr>
            <a:graphicFrameLocks noChangeAspect="1"/>
          </p:cNvGraphicFramePr>
          <p:nvPr/>
        </p:nvGraphicFramePr>
        <p:xfrm>
          <a:off x="1828800" y="4953000"/>
          <a:ext cx="3200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3" name="Equation" r:id="rId9" imgW="1346200" imgH="457200" progId="Equation.3">
                  <p:embed/>
                </p:oleObj>
              </mc:Choice>
              <mc:Fallback>
                <p:oleObj name="Equation" r:id="rId9" imgW="1346200" imgH="457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953000"/>
                        <a:ext cx="3200400" cy="1219200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8" name="Text Box 14"/>
          <p:cNvSpPr txBox="1">
            <a:spLocks noChangeArrowheads="1"/>
          </p:cNvSpPr>
          <p:nvPr/>
        </p:nvSpPr>
        <p:spPr bwMode="auto">
          <a:xfrm>
            <a:off x="6858000" y="1447800"/>
            <a:ext cx="108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atau </a:t>
            </a:r>
          </a:p>
        </p:txBody>
      </p:sp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8153400" y="25908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(7)</a:t>
            </a:r>
          </a:p>
        </p:txBody>
      </p:sp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6858000" y="3810000"/>
            <a:ext cx="973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atau</a:t>
            </a:r>
          </a:p>
        </p:txBody>
      </p:sp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8137525" y="5197475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(8)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51054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Persamaan</a:t>
            </a:r>
            <a:r>
              <a:rPr lang="en-US" sz="2800" dirty="0"/>
              <a:t> (7) </a:t>
            </a:r>
            <a:r>
              <a:rPr lang="en-US" sz="2800" dirty="0" err="1"/>
              <a:t>dan</a:t>
            </a:r>
            <a:r>
              <a:rPr lang="en-US" sz="2800" dirty="0"/>
              <a:t> (8)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reaksi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atas</a:t>
            </a:r>
            <a:r>
              <a:rPr lang="en-US" sz="2800" dirty="0"/>
              <a:t> target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pesaing</a:t>
            </a:r>
            <a:r>
              <a:rPr lang="en-US" sz="2800" dirty="0"/>
              <a:t>.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(7)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reaksi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 </a:t>
            </a:r>
            <a:r>
              <a:rPr lang="en-US" sz="2800" dirty="0" err="1"/>
              <a:t>atas</a:t>
            </a:r>
            <a:r>
              <a:rPr lang="en-US" sz="2800" dirty="0"/>
              <a:t> target yang </a:t>
            </a:r>
            <a:r>
              <a:rPr lang="en-US" sz="2800" dirty="0" err="1"/>
              <a:t>ditetapkan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memperoleh</a:t>
            </a:r>
            <a:r>
              <a:rPr lang="en-US" sz="2800" dirty="0"/>
              <a:t>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pasarnya</a:t>
            </a:r>
            <a:r>
              <a:rPr lang="en-US" sz="2800" dirty="0"/>
              <a:t> </a:t>
            </a:r>
            <a:r>
              <a:rPr lang="en-US" sz="2800" dirty="0" err="1"/>
              <a:t>sebesar</a:t>
            </a:r>
            <a:r>
              <a:rPr lang="en-US" sz="2800" dirty="0"/>
              <a:t> D</a:t>
            </a:r>
            <a:r>
              <a:rPr lang="en-US" sz="2800" baseline="-25000" dirty="0"/>
              <a:t>B</a:t>
            </a:r>
            <a:r>
              <a:rPr lang="en-US" sz="2800" dirty="0"/>
              <a:t>. Hal yang </a:t>
            </a:r>
            <a:r>
              <a:rPr lang="en-US" sz="2800" dirty="0" err="1"/>
              <a:t>sebaliknya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(8)-</a:t>
            </a:r>
            <a:r>
              <a:rPr lang="en-US" sz="2800" dirty="0" err="1"/>
              <a:t>nya</a:t>
            </a:r>
            <a:r>
              <a:rPr lang="en-US" dirty="0"/>
              <a:t>.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5105400"/>
          </a:xfrm>
        </p:spPr>
        <p:txBody>
          <a:bodyPr/>
          <a:lstStyle/>
          <a:p>
            <a:pPr marL="914400" indent="-914400" algn="just">
              <a:buFont typeface="Wingdings" pitchFamily="2" charset="2"/>
              <a:buNone/>
            </a:pPr>
            <a:r>
              <a:rPr lang="en-US" sz="2800" dirty="0" err="1"/>
              <a:t>Kesetimbangan</a:t>
            </a:r>
            <a:r>
              <a:rPr lang="en-US" sz="2800" dirty="0"/>
              <a:t> </a:t>
            </a:r>
            <a:r>
              <a:rPr lang="en-US" sz="2800" dirty="0" err="1"/>
              <a:t>persaingan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keinginan</a:t>
            </a:r>
            <a:r>
              <a:rPr lang="en-US" sz="2800" dirty="0"/>
              <a:t> 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bersesuaian</a:t>
            </a:r>
            <a:r>
              <a:rPr lang="en-US" sz="2800" dirty="0"/>
              <a:t>,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(7) </a:t>
            </a:r>
            <a:r>
              <a:rPr lang="en-US" sz="2800" dirty="0" err="1"/>
              <a:t>dan</a:t>
            </a:r>
            <a:r>
              <a:rPr lang="en-US" sz="2800" dirty="0"/>
              <a:t> (8) </a:t>
            </a:r>
            <a:r>
              <a:rPr lang="en-US" sz="2800" dirty="0" err="1"/>
              <a:t>berpotongan</a:t>
            </a:r>
            <a:r>
              <a:rPr lang="en-US" sz="2800" dirty="0"/>
              <a:t>.</a:t>
            </a:r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persaingan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ditunjukkan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menggambarkan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(7) </a:t>
            </a:r>
            <a:r>
              <a:rPr lang="en-US" sz="2800" dirty="0" err="1"/>
              <a:t>da</a:t>
            </a:r>
            <a:r>
              <a:rPr lang="en-US" sz="2800" dirty="0"/>
              <a:t> (8)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satu</a:t>
            </a:r>
            <a:r>
              <a:rPr lang="en-US" sz="2800" dirty="0"/>
              <a:t> </a:t>
            </a:r>
            <a:r>
              <a:rPr lang="en-US" sz="2800" dirty="0" err="1"/>
              <a:t>grafik</a:t>
            </a:r>
            <a:r>
              <a:rPr lang="en-US" sz="2800" dirty="0"/>
              <a:t> </a:t>
            </a:r>
            <a:r>
              <a:rPr lang="en-US" sz="2800" dirty="0" err="1"/>
              <a:t>berikut</a:t>
            </a:r>
            <a:r>
              <a:rPr lang="en-US" sz="2800" dirty="0"/>
              <a:t>:</a:t>
            </a:r>
            <a:r>
              <a:rPr lang="en-US" dirty="0"/>
              <a:t> 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Line 3"/>
          <p:cNvSpPr>
            <a:spLocks noChangeShapeType="1"/>
          </p:cNvSpPr>
          <p:nvPr/>
        </p:nvSpPr>
        <p:spPr bwMode="auto">
          <a:xfrm>
            <a:off x="1524000" y="5638800"/>
            <a:ext cx="678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40" name="Line 4"/>
          <p:cNvSpPr>
            <a:spLocks noChangeShapeType="1"/>
          </p:cNvSpPr>
          <p:nvPr/>
        </p:nvSpPr>
        <p:spPr bwMode="auto">
          <a:xfrm flipV="1">
            <a:off x="1524000" y="533400"/>
            <a:ext cx="0" cy="510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838200" y="457200"/>
            <a:ext cx="60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</a:t>
            </a:r>
            <a:r>
              <a:rPr lang="en-US" sz="2800" baseline="-25000"/>
              <a:t>B</a:t>
            </a:r>
            <a:endParaRPr lang="en-US" sz="2800"/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7772400" y="5638800"/>
            <a:ext cx="60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</a:t>
            </a:r>
            <a:r>
              <a:rPr lang="en-US" sz="2800" baseline="-25000"/>
              <a:t>A</a:t>
            </a:r>
            <a:endParaRPr lang="en-US" sz="2800"/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>
            <a:off x="1524000" y="2286000"/>
            <a:ext cx="6248400" cy="3352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47" name="Line 11"/>
          <p:cNvSpPr>
            <a:spLocks noChangeShapeType="1"/>
          </p:cNvSpPr>
          <p:nvPr/>
        </p:nvSpPr>
        <p:spPr bwMode="auto">
          <a:xfrm>
            <a:off x="1524000" y="1143000"/>
            <a:ext cx="4572000" cy="449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 flipH="1">
            <a:off x="1524000" y="37338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49" name="Line 13"/>
          <p:cNvSpPr>
            <a:spLocks noChangeShapeType="1"/>
          </p:cNvSpPr>
          <p:nvPr/>
        </p:nvSpPr>
        <p:spPr bwMode="auto">
          <a:xfrm>
            <a:off x="4114800" y="3733800"/>
            <a:ext cx="0" cy="19050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1127125" y="532288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0</a:t>
            </a: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4098925" y="3163888"/>
            <a:ext cx="179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E (D</a:t>
            </a:r>
            <a:r>
              <a:rPr lang="en-US" sz="2400" baseline="-25000"/>
              <a:t>A</a:t>
            </a:r>
            <a:r>
              <a:rPr lang="en-US" sz="2400"/>
              <a:t>*, D</a:t>
            </a:r>
            <a:r>
              <a:rPr lang="en-US" sz="2400" baseline="-25000"/>
              <a:t>B</a:t>
            </a:r>
            <a:r>
              <a:rPr lang="en-US" sz="2400"/>
              <a:t>*)</a:t>
            </a:r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auto">
          <a:xfrm>
            <a:off x="3810000" y="5638800"/>
            <a:ext cx="739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</a:t>
            </a:r>
            <a:r>
              <a:rPr lang="en-US" sz="2800" baseline="-25000"/>
              <a:t>A</a:t>
            </a:r>
            <a:r>
              <a:rPr lang="en-US" sz="2800"/>
              <a:t>*</a:t>
            </a:r>
          </a:p>
        </p:txBody>
      </p:sp>
      <p:sp>
        <p:nvSpPr>
          <p:cNvPr id="91153" name="Text Box 17"/>
          <p:cNvSpPr txBox="1">
            <a:spLocks noChangeArrowheads="1"/>
          </p:cNvSpPr>
          <p:nvPr/>
        </p:nvSpPr>
        <p:spPr bwMode="auto">
          <a:xfrm>
            <a:off x="762000" y="3505200"/>
            <a:ext cx="739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</a:t>
            </a:r>
            <a:r>
              <a:rPr lang="en-US" sz="2800" baseline="-25000"/>
              <a:t>B</a:t>
            </a:r>
            <a:r>
              <a:rPr lang="en-US" sz="2800"/>
              <a:t>*</a:t>
            </a: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5775325" y="5627688"/>
            <a:ext cx="641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M</a:t>
            </a:r>
            <a:r>
              <a:rPr lang="en-US" sz="2800" baseline="-25000"/>
              <a:t>A</a:t>
            </a:r>
            <a:endParaRPr lang="en-US" sz="2800"/>
          </a:p>
        </p:txBody>
      </p:sp>
      <p:sp>
        <p:nvSpPr>
          <p:cNvPr id="91155" name="Text Box 19"/>
          <p:cNvSpPr txBox="1">
            <a:spLocks noChangeArrowheads="1"/>
          </p:cNvSpPr>
          <p:nvPr/>
        </p:nvSpPr>
        <p:spPr bwMode="auto">
          <a:xfrm>
            <a:off x="746125" y="1970088"/>
            <a:ext cx="641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M</a:t>
            </a:r>
            <a:r>
              <a:rPr lang="en-US" sz="2800" baseline="-25000"/>
              <a:t>B</a:t>
            </a:r>
            <a:endParaRPr lang="en-US" sz="2800"/>
          </a:p>
        </p:txBody>
      </p:sp>
      <p:sp>
        <p:nvSpPr>
          <p:cNvPr id="91156" name="Text Box 20"/>
          <p:cNvSpPr txBox="1">
            <a:spLocks noChangeArrowheads="1"/>
          </p:cNvSpPr>
          <p:nvPr/>
        </p:nvSpPr>
        <p:spPr bwMode="auto">
          <a:xfrm>
            <a:off x="2270125" y="1258888"/>
            <a:ext cx="3983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Fungsi reaksi perusahaan A</a:t>
            </a:r>
          </a:p>
        </p:txBody>
      </p:sp>
      <p:sp>
        <p:nvSpPr>
          <p:cNvPr id="91157" name="Text Box 21"/>
          <p:cNvSpPr txBox="1">
            <a:spLocks noChangeArrowheads="1"/>
          </p:cNvSpPr>
          <p:nvPr/>
        </p:nvSpPr>
        <p:spPr bwMode="auto">
          <a:xfrm>
            <a:off x="5715000" y="3733800"/>
            <a:ext cx="2168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Fungsi reaksi</a:t>
            </a:r>
          </a:p>
          <a:p>
            <a:r>
              <a:rPr lang="en-US" sz="2400"/>
              <a:t> perusahaan B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2133600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Perpotongan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(7) </a:t>
            </a:r>
            <a:r>
              <a:rPr lang="en-US" sz="2800" dirty="0" err="1"/>
              <a:t>kurva</a:t>
            </a:r>
            <a:r>
              <a:rPr lang="en-US" sz="2800" dirty="0"/>
              <a:t> </a:t>
            </a:r>
            <a:r>
              <a:rPr lang="en-US" sz="2800" dirty="0" err="1"/>
              <a:t>reaksi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(8) </a:t>
            </a:r>
            <a:r>
              <a:rPr lang="en-US" sz="2800" dirty="0" err="1"/>
              <a:t>kurva</a:t>
            </a:r>
            <a:r>
              <a:rPr lang="en-US" sz="2800" dirty="0"/>
              <a:t> </a:t>
            </a:r>
            <a:r>
              <a:rPr lang="en-US" sz="2800" dirty="0" err="1"/>
              <a:t>reaksi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 </a:t>
            </a:r>
            <a:r>
              <a:rPr lang="en-US" sz="2800" dirty="0" err="1"/>
              <a:t>menghasilkan</a:t>
            </a:r>
            <a:r>
              <a:rPr lang="en-US" sz="2800" dirty="0"/>
              <a:t>: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1524000" y="3352800"/>
          <a:ext cx="29718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4" name="Equation" r:id="rId3" imgW="1371600" imgH="457200" progId="Equation.3">
                  <p:embed/>
                </p:oleObj>
              </mc:Choice>
              <mc:Fallback>
                <p:oleObj name="Equation" r:id="rId3" imgW="13716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352800"/>
                        <a:ext cx="29718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2167" name="Object 7"/>
          <p:cNvGraphicFramePr>
            <a:graphicFrameLocks noChangeAspect="1"/>
          </p:cNvGraphicFramePr>
          <p:nvPr/>
        </p:nvGraphicFramePr>
        <p:xfrm>
          <a:off x="1524000" y="4724400"/>
          <a:ext cx="3124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5" name="Equation" r:id="rId5" imgW="1371600" imgH="457200" progId="Equation.3">
                  <p:embed/>
                </p:oleObj>
              </mc:Choice>
              <mc:Fallback>
                <p:oleObj name="Equation" r:id="rId5" imgW="13716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724400"/>
                        <a:ext cx="31242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8001000" y="3581400"/>
            <a:ext cx="67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(9)</a:t>
            </a: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7848600" y="49530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(10)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371600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kemudian</a:t>
            </a:r>
            <a:r>
              <a:rPr lang="en-US" sz="2800" dirty="0"/>
              <a:t> </a:t>
            </a:r>
            <a:r>
              <a:rPr lang="en-US" sz="2800" dirty="0" err="1"/>
              <a:t>c</a:t>
            </a:r>
            <a:r>
              <a:rPr lang="en-US" sz="2800" baseline="-25000" dirty="0" err="1"/>
              <a:t>A</a:t>
            </a:r>
            <a:r>
              <a:rPr lang="en-US" sz="2800" dirty="0"/>
              <a:t> = </a:t>
            </a:r>
            <a:r>
              <a:rPr lang="en-US" sz="2800" dirty="0" err="1"/>
              <a:t>c</a:t>
            </a:r>
            <a:r>
              <a:rPr lang="en-US" sz="2800" baseline="-25000" dirty="0" err="1"/>
              <a:t>B</a:t>
            </a:r>
            <a:r>
              <a:rPr lang="en-US" sz="2800" dirty="0"/>
              <a:t> = c, </a:t>
            </a: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dirty="0" err="1"/>
              <a:t>persamaan</a:t>
            </a:r>
            <a:r>
              <a:rPr lang="en-US" sz="2800" dirty="0"/>
              <a:t> (9) </a:t>
            </a:r>
            <a:r>
              <a:rPr lang="en-US" sz="2800" dirty="0" err="1"/>
              <a:t>dan</a:t>
            </a:r>
            <a:r>
              <a:rPr lang="en-US" sz="2800" dirty="0"/>
              <a:t> (10) </a:t>
            </a:r>
            <a:r>
              <a:rPr lang="en-US" sz="2800" dirty="0" err="1"/>
              <a:t>menjadi</a:t>
            </a:r>
            <a:r>
              <a:rPr lang="en-US" sz="2800" dirty="0"/>
              <a:t>: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7772400" y="28956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(11)</a:t>
            </a:r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7772400" y="43434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(12)</a:t>
            </a:r>
          </a:p>
        </p:txBody>
      </p:sp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1524000" y="2514600"/>
          <a:ext cx="2819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8" name="Equation" r:id="rId3" imgW="825500" imgH="457200" progId="Equation.3">
                  <p:embed/>
                </p:oleObj>
              </mc:Choice>
              <mc:Fallback>
                <p:oleObj name="Equation" r:id="rId3" imgW="8255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14600"/>
                        <a:ext cx="28194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8" name="Rectangle 1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197" name="Object 13"/>
          <p:cNvGraphicFramePr>
            <a:graphicFrameLocks noChangeAspect="1"/>
          </p:cNvGraphicFramePr>
          <p:nvPr/>
        </p:nvGraphicFramePr>
        <p:xfrm>
          <a:off x="1600200" y="4038600"/>
          <a:ext cx="25908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9" name="Equation" r:id="rId5" imgW="825500" imgH="457200" progId="Equation.3">
                  <p:embed/>
                </p:oleObj>
              </mc:Choice>
              <mc:Fallback>
                <p:oleObj name="Equation" r:id="rId5" imgW="8255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38600"/>
                        <a:ext cx="25908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752600"/>
          </a:xfrm>
        </p:spPr>
        <p:txBody>
          <a:bodyPr>
            <a:no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en-US" sz="2800" dirty="0" err="1"/>
              <a:t>Sehingga</a:t>
            </a:r>
            <a:r>
              <a:rPr lang="en-US" sz="2800" dirty="0"/>
              <a:t> total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 smtClean="0"/>
              <a:t>yaitu</a:t>
            </a:r>
            <a:r>
              <a:rPr lang="en-US" sz="2800" dirty="0" smtClean="0"/>
              <a:t>:  D </a:t>
            </a:r>
            <a:r>
              <a:rPr lang="en-US" sz="2800" dirty="0"/>
              <a:t>= D</a:t>
            </a:r>
            <a:r>
              <a:rPr lang="en-US" sz="2800" baseline="-25000" dirty="0"/>
              <a:t>A</a:t>
            </a:r>
            <a:r>
              <a:rPr lang="en-US" sz="2800" dirty="0"/>
              <a:t> + D</a:t>
            </a:r>
            <a:r>
              <a:rPr lang="en-US" sz="2800" baseline="-25000" dirty="0"/>
              <a:t>B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harga</a:t>
            </a:r>
            <a:r>
              <a:rPr lang="en-US" sz="2800" dirty="0"/>
              <a:t> </a:t>
            </a:r>
            <a:r>
              <a:rPr lang="en-US" sz="2800" dirty="0" err="1"/>
              <a:t>jual</a:t>
            </a:r>
            <a:r>
              <a:rPr lang="en-US" sz="2800" dirty="0"/>
              <a:t> per unit </a:t>
            </a:r>
            <a:endParaRPr lang="en-US" sz="2800" dirty="0" smtClean="0"/>
          </a:p>
          <a:p>
            <a:pPr marL="0" indent="0" algn="just">
              <a:buFont typeface="Wingdings" pitchFamily="2" charset="2"/>
              <a:buNone/>
            </a:pPr>
            <a:r>
              <a:rPr lang="en-US" sz="2800" dirty="0" smtClean="0"/>
              <a:t>h </a:t>
            </a:r>
            <a:r>
              <a:rPr lang="en-US" sz="2800" dirty="0"/>
              <a:t>= a – </a:t>
            </a:r>
            <a:r>
              <a:rPr lang="en-US" sz="2800" dirty="0" err="1"/>
              <a:t>b.D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: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7772400" y="32766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(13)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7696200" y="47244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(14)</a:t>
            </a:r>
          </a:p>
        </p:txBody>
      </p:sp>
      <p:sp>
        <p:nvSpPr>
          <p:cNvPr id="94221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220" name="Object 12"/>
          <p:cNvGraphicFramePr>
            <a:graphicFrameLocks noChangeAspect="1"/>
          </p:cNvGraphicFramePr>
          <p:nvPr/>
        </p:nvGraphicFramePr>
        <p:xfrm>
          <a:off x="1600200" y="3048000"/>
          <a:ext cx="2514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2" name="Equation" r:id="rId3" imgW="965200" imgH="457200" progId="Equation.3">
                  <p:embed/>
                </p:oleObj>
              </mc:Choice>
              <mc:Fallback>
                <p:oleObj name="Equation" r:id="rId3" imgW="9652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048000"/>
                        <a:ext cx="25146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2" name="Object 14"/>
          <p:cNvGraphicFramePr>
            <a:graphicFrameLocks noChangeAspect="1"/>
          </p:cNvGraphicFramePr>
          <p:nvPr/>
        </p:nvGraphicFramePr>
        <p:xfrm>
          <a:off x="1676400" y="4495800"/>
          <a:ext cx="2362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3" name="Equation" r:id="rId5" imgW="774364" imgH="457002" progId="Equation.3">
                  <p:embed/>
                </p:oleObj>
              </mc:Choice>
              <mc:Fallback>
                <p:oleObj name="Equation" r:id="rId5" imgW="774364" imgH="45700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495800"/>
                        <a:ext cx="23622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7526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pasar</a:t>
            </a:r>
            <a:r>
              <a:rPr lang="en-US" dirty="0"/>
              <a:t> </a:t>
            </a:r>
            <a:r>
              <a:rPr lang="en-US" dirty="0" err="1"/>
              <a:t>monopoli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perusahaan</a:t>
            </a:r>
            <a:r>
              <a:rPr lang="en-US" dirty="0"/>
              <a:t> A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perusahaan</a:t>
            </a:r>
            <a:r>
              <a:rPr lang="en-US" dirty="0"/>
              <a:t> B </a:t>
            </a:r>
            <a:r>
              <a:rPr lang="en-US" dirty="0" err="1"/>
              <a:t>saja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: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7772400" y="32766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(15)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7772400" y="48768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(16)</a:t>
            </a:r>
          </a:p>
        </p:txBody>
      </p:sp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5245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244" name="Object 12"/>
          <p:cNvGraphicFramePr>
            <a:graphicFrameLocks noChangeAspect="1"/>
          </p:cNvGraphicFramePr>
          <p:nvPr/>
        </p:nvGraphicFramePr>
        <p:xfrm>
          <a:off x="1524000" y="2895600"/>
          <a:ext cx="2133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6" name="Equation" r:id="rId3" imgW="825500" imgH="457200" progId="Equation.3">
                  <p:embed/>
                </p:oleObj>
              </mc:Choice>
              <mc:Fallback>
                <p:oleObj name="Equation" r:id="rId3" imgW="8255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895600"/>
                        <a:ext cx="21336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838200" y="4038600"/>
            <a:ext cx="973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atau</a:t>
            </a:r>
          </a:p>
        </p:txBody>
      </p:sp>
      <p:sp>
        <p:nvSpPr>
          <p:cNvPr id="95249" name="Rectangle 1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248" name="Object 16"/>
          <p:cNvGraphicFramePr>
            <a:graphicFrameLocks noChangeAspect="1"/>
          </p:cNvGraphicFramePr>
          <p:nvPr/>
        </p:nvGraphicFramePr>
        <p:xfrm>
          <a:off x="1600200" y="4648200"/>
          <a:ext cx="2057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7" name="Equation" r:id="rId5" imgW="825500" imgH="457200" progId="Equation.3">
                  <p:embed/>
                </p:oleObj>
              </mc:Choice>
              <mc:Fallback>
                <p:oleObj name="Equation" r:id="rId5" imgW="8255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648200"/>
                        <a:ext cx="20574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7526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dirty="0" err="1"/>
              <a:t>Sehingga</a:t>
            </a:r>
            <a:r>
              <a:rPr lang="en-US" dirty="0"/>
              <a:t> total </a:t>
            </a:r>
            <a:r>
              <a:rPr lang="en-US" dirty="0" err="1"/>
              <a:t>pertambahan</a:t>
            </a:r>
            <a:r>
              <a:rPr lang="en-US" dirty="0"/>
              <a:t> volume </a:t>
            </a:r>
            <a:r>
              <a:rPr lang="en-US" dirty="0" err="1"/>
              <a:t>pasar</a:t>
            </a:r>
            <a:r>
              <a:rPr lang="en-US" dirty="0"/>
              <a:t> D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jual</a:t>
            </a:r>
            <a:r>
              <a:rPr lang="en-US" dirty="0"/>
              <a:t> h,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pasar</a:t>
            </a:r>
            <a:r>
              <a:rPr lang="en-US" dirty="0"/>
              <a:t> </a:t>
            </a:r>
            <a:r>
              <a:rPr lang="en-US" dirty="0" err="1"/>
              <a:t>monopoli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: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7772400" y="32766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(17)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7848600" y="4572000"/>
            <a:ext cx="90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(18)</a:t>
            </a:r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271" name="Object 15"/>
          <p:cNvGraphicFramePr>
            <a:graphicFrameLocks noChangeAspect="1"/>
          </p:cNvGraphicFramePr>
          <p:nvPr/>
        </p:nvGraphicFramePr>
        <p:xfrm>
          <a:off x="1447800" y="2971800"/>
          <a:ext cx="2286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0" name="Equation" r:id="rId3" imgW="736600" imgH="457200" progId="Equation.3">
                  <p:embed/>
                </p:oleObj>
              </mc:Choice>
              <mc:Fallback>
                <p:oleObj name="Equation" r:id="rId3" imgW="7366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971800"/>
                        <a:ext cx="22860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4" name="Rectangle 1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273" name="Object 17"/>
          <p:cNvGraphicFramePr>
            <a:graphicFrameLocks noChangeAspect="1"/>
          </p:cNvGraphicFramePr>
          <p:nvPr/>
        </p:nvGraphicFramePr>
        <p:xfrm>
          <a:off x="1524000" y="4343400"/>
          <a:ext cx="2133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1" name="Equation" r:id="rId5" imgW="685502" imgH="444307" progId="Equation.3">
                  <p:embed/>
                </p:oleObj>
              </mc:Choice>
              <mc:Fallback>
                <p:oleObj name="Equation" r:id="rId5" imgW="685502" imgH="44430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343400"/>
                        <a:ext cx="21336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Model – Persaingan Duopoli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4800600"/>
          </a:xfrm>
        </p:spPr>
        <p:txBody>
          <a:bodyPr>
            <a:normAutofit lnSpcReduction="10000"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en-US" sz="3600" dirty="0" err="1"/>
              <a:t>Dua</a:t>
            </a:r>
            <a:r>
              <a:rPr lang="en-US" sz="3600" dirty="0"/>
              <a:t> </a:t>
            </a:r>
            <a:r>
              <a:rPr lang="en-US" sz="3600" dirty="0" err="1"/>
              <a:t>perusahaan</a:t>
            </a:r>
            <a:r>
              <a:rPr lang="en-US" sz="3600" dirty="0"/>
              <a:t>, A </a:t>
            </a:r>
            <a:r>
              <a:rPr lang="en-US" sz="3600" dirty="0" err="1"/>
              <a:t>dan</a:t>
            </a:r>
            <a:r>
              <a:rPr lang="en-US" sz="3600" dirty="0"/>
              <a:t> B </a:t>
            </a:r>
            <a:r>
              <a:rPr lang="en-US" sz="3600" dirty="0" err="1"/>
              <a:t>bersaing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suatu</a:t>
            </a:r>
            <a:r>
              <a:rPr lang="en-US" sz="3600" dirty="0"/>
              <a:t> </a:t>
            </a:r>
            <a:r>
              <a:rPr lang="en-US" sz="3600" dirty="0" err="1"/>
              <a:t>pasar</a:t>
            </a:r>
            <a:r>
              <a:rPr lang="en-US" sz="3600" dirty="0"/>
              <a:t>. </a:t>
            </a:r>
            <a:r>
              <a:rPr lang="en-US" sz="3600" dirty="0" err="1"/>
              <a:t>Kedua</a:t>
            </a:r>
            <a:r>
              <a:rPr lang="en-US" sz="3600" dirty="0"/>
              <a:t> </a:t>
            </a:r>
            <a:r>
              <a:rPr lang="en-US" sz="3600" dirty="0" err="1"/>
              <a:t>perusahaan</a:t>
            </a:r>
            <a:r>
              <a:rPr lang="en-US" sz="3600" dirty="0"/>
              <a:t> </a:t>
            </a:r>
            <a:r>
              <a:rPr lang="en-US" sz="3600" dirty="0" err="1"/>
              <a:t>bersaing</a:t>
            </a:r>
            <a:r>
              <a:rPr lang="en-US" sz="3600" dirty="0"/>
              <a:t> </a:t>
            </a:r>
            <a:r>
              <a:rPr lang="en-US" sz="3600" dirty="0" err="1"/>
              <a:t>memperebut-kan</a:t>
            </a:r>
            <a:r>
              <a:rPr lang="en-US" sz="3600" dirty="0"/>
              <a:t> </a:t>
            </a:r>
            <a:r>
              <a:rPr lang="en-US" sz="3600" dirty="0" err="1"/>
              <a:t>pertumbuhan</a:t>
            </a:r>
            <a:r>
              <a:rPr lang="en-US" sz="3600" dirty="0"/>
              <a:t> volume </a:t>
            </a:r>
            <a:r>
              <a:rPr lang="en-US" sz="3600" dirty="0" err="1"/>
              <a:t>pasar</a:t>
            </a:r>
            <a:r>
              <a:rPr lang="en-US" sz="3600" dirty="0"/>
              <a:t> yang </a:t>
            </a:r>
            <a:r>
              <a:rPr lang="en-US" sz="3600" dirty="0" err="1"/>
              <a:t>cukup</a:t>
            </a:r>
            <a:r>
              <a:rPr lang="en-US" sz="3600" dirty="0"/>
              <a:t> </a:t>
            </a:r>
            <a:r>
              <a:rPr lang="en-US" sz="3600" dirty="0" err="1"/>
              <a:t>atraktif</a:t>
            </a:r>
            <a:r>
              <a:rPr lang="en-US" sz="3600" dirty="0"/>
              <a:t>. </a:t>
            </a:r>
            <a:r>
              <a:rPr lang="en-US" sz="3600" dirty="0" err="1"/>
              <a:t>Ingin</a:t>
            </a:r>
            <a:r>
              <a:rPr lang="en-US" sz="3600" dirty="0"/>
              <a:t> </a:t>
            </a:r>
            <a:r>
              <a:rPr lang="en-US" sz="3600" dirty="0" err="1"/>
              <a:t>disusun</a:t>
            </a:r>
            <a:r>
              <a:rPr lang="en-US" sz="3600" dirty="0"/>
              <a:t> model </a:t>
            </a:r>
            <a:r>
              <a:rPr lang="en-US" sz="3600" dirty="0" err="1"/>
              <a:t>matematik</a:t>
            </a:r>
            <a:r>
              <a:rPr lang="en-US" sz="3600" dirty="0"/>
              <a:t> yang </a:t>
            </a:r>
            <a:r>
              <a:rPr lang="en-US" sz="3600" dirty="0" err="1"/>
              <a:t>meng-gambarkan</a:t>
            </a:r>
            <a:r>
              <a:rPr lang="en-US" sz="3600" dirty="0"/>
              <a:t> </a:t>
            </a:r>
            <a:r>
              <a:rPr lang="en-US" sz="3600" dirty="0" err="1"/>
              <a:t>perilaku</a:t>
            </a:r>
            <a:r>
              <a:rPr lang="en-US" sz="3600" dirty="0"/>
              <a:t> </a:t>
            </a:r>
            <a:r>
              <a:rPr lang="en-US" sz="3600" dirty="0" err="1"/>
              <a:t>persaingan</a:t>
            </a:r>
            <a:r>
              <a:rPr lang="en-US" sz="3600" dirty="0"/>
              <a:t> </a:t>
            </a:r>
            <a:r>
              <a:rPr lang="en-US" sz="3600" dirty="0" err="1"/>
              <a:t>kedua</a:t>
            </a:r>
            <a:r>
              <a:rPr lang="en-US" sz="3600" dirty="0"/>
              <a:t> </a:t>
            </a:r>
            <a:r>
              <a:rPr lang="en-US" sz="3600" dirty="0" err="1"/>
              <a:t>perusahaan</a:t>
            </a:r>
            <a:r>
              <a:rPr lang="en-US" sz="3600" dirty="0"/>
              <a:t> yang </a:t>
            </a:r>
            <a:r>
              <a:rPr lang="en-US" sz="3600" dirty="0" err="1"/>
              <a:t>terjadi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pasar</a:t>
            </a:r>
            <a:r>
              <a:rPr lang="en-US" sz="3600" dirty="0"/>
              <a:t> </a:t>
            </a:r>
            <a:r>
              <a:rPr lang="en-US" sz="3600" dirty="0" err="1"/>
              <a:t>tersebut</a:t>
            </a:r>
            <a:r>
              <a:rPr lang="en-US" sz="36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4724400"/>
          </a:xfrm>
        </p:spPr>
        <p:txBody>
          <a:bodyPr>
            <a:normAutofit/>
          </a:bodyPr>
          <a:lstStyle/>
          <a:p>
            <a:pPr marL="914400" indent="-914400" algn="just">
              <a:buFont typeface="Wingdings" pitchFamily="2" charset="2"/>
              <a:buNone/>
            </a:pP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diperbandingkan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kondisi</a:t>
            </a:r>
            <a:r>
              <a:rPr lang="en-US" sz="2800" dirty="0"/>
              <a:t> </a:t>
            </a:r>
            <a:r>
              <a:rPr lang="en-US" sz="2800" dirty="0" err="1"/>
              <a:t>monopoli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duopoli</a:t>
            </a:r>
            <a:r>
              <a:rPr lang="en-US" sz="2800" dirty="0"/>
              <a:t> </a:t>
            </a:r>
            <a:r>
              <a:rPr lang="en-US" sz="2800" dirty="0" err="1"/>
              <a:t>maka</a:t>
            </a:r>
            <a:r>
              <a:rPr lang="en-US" sz="2800" dirty="0"/>
              <a:t>:</a:t>
            </a:r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monopoli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kecil</a:t>
            </a:r>
            <a:r>
              <a:rPr lang="en-US" sz="2800" dirty="0"/>
              <a:t> </a:t>
            </a:r>
            <a:r>
              <a:rPr lang="en-US" sz="2800" dirty="0" err="1"/>
              <a:t>dibandingkan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duopoli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harga</a:t>
            </a:r>
            <a:r>
              <a:rPr lang="en-US" sz="2800" dirty="0"/>
              <a:t> </a:t>
            </a:r>
            <a:r>
              <a:rPr lang="en-US" sz="2800" dirty="0" err="1"/>
              <a:t>jual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monopoli</a:t>
            </a:r>
            <a:r>
              <a:rPr lang="en-US" sz="2800" dirty="0"/>
              <a:t> 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mahal</a:t>
            </a:r>
            <a:endParaRPr lang="en-US" sz="2800" dirty="0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91" name="Rectangle 11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4724400"/>
          </a:xfrm>
        </p:spPr>
        <p:txBody>
          <a:bodyPr>
            <a:normAutofit/>
          </a:bodyPr>
          <a:lstStyle/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dirty="0" err="1"/>
              <a:t>satu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baru</a:t>
            </a:r>
            <a:r>
              <a:rPr lang="en-US" sz="2800" dirty="0"/>
              <a:t> </a:t>
            </a:r>
            <a:r>
              <a:rPr lang="en-US" sz="2800" dirty="0" err="1"/>
              <a:t>masuk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, </a:t>
            </a:r>
            <a:r>
              <a:rPr lang="en-US" sz="2800" dirty="0" err="1"/>
              <a:t>maka</a:t>
            </a:r>
            <a:r>
              <a:rPr lang="en-US" sz="2800" dirty="0"/>
              <a:t> </a:t>
            </a: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??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en-US" sz="2800" dirty="0" err="1"/>
              <a:t>satu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baru</a:t>
            </a:r>
            <a:r>
              <a:rPr lang="en-US" sz="2800" dirty="0"/>
              <a:t> </a:t>
            </a:r>
            <a:r>
              <a:rPr lang="en-US" sz="2800" dirty="0" err="1"/>
              <a:t>masuk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, </a:t>
            </a:r>
            <a:r>
              <a:rPr lang="en-US" sz="2800" dirty="0" err="1"/>
              <a:t>berarti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berstruktur</a:t>
            </a:r>
            <a:r>
              <a:rPr lang="en-US" sz="2800" dirty="0"/>
              <a:t> </a:t>
            </a:r>
            <a:r>
              <a:rPr lang="en-US" sz="2800" dirty="0" err="1"/>
              <a:t>oligopoli</a:t>
            </a:r>
            <a:r>
              <a:rPr lang="en-US" sz="2800" dirty="0"/>
              <a:t> 3 </a:t>
            </a:r>
            <a:r>
              <a:rPr lang="en-US" sz="2800" dirty="0" err="1"/>
              <a:t>perusahaan</a:t>
            </a: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Notasi</a:t>
            </a:r>
            <a:r>
              <a:rPr lang="en-US" sz="2800" dirty="0"/>
              <a:t> </a:t>
            </a:r>
            <a:r>
              <a:rPr lang="en-US" sz="2800" dirty="0" err="1"/>
              <a:t>tambahan</a:t>
            </a:r>
            <a:r>
              <a:rPr lang="en-US" sz="2800" dirty="0"/>
              <a:t>: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D</a:t>
            </a:r>
            <a:r>
              <a:rPr lang="en-US" sz="2800" baseline="-25000" dirty="0"/>
              <a:t>C</a:t>
            </a:r>
            <a:r>
              <a:rPr lang="en-US" sz="2800" dirty="0"/>
              <a:t> :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perolehan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C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, unit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066800"/>
          </a:xfrm>
        </p:spPr>
        <p:txBody>
          <a:bodyPr/>
          <a:lstStyle/>
          <a:p>
            <a:pPr marL="914400" indent="-914400" algn="just">
              <a:buFont typeface="Wingdings" pitchFamily="2" charset="2"/>
              <a:buNone/>
            </a:pPr>
            <a:r>
              <a:rPr lang="en-US"/>
              <a:t>Fungsi Keuntungan masing-masing perusahaan:</a:t>
            </a:r>
          </a:p>
          <a:p>
            <a:pPr marL="914400" indent="-914400" algn="just">
              <a:buFont typeface="Wingdings" pitchFamily="2" charset="2"/>
              <a:buNone/>
            </a:pPr>
            <a:endParaRPr lang="en-US"/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39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340" name="Object 12"/>
          <p:cNvGraphicFramePr>
            <a:graphicFrameLocks noChangeAspect="1"/>
          </p:cNvGraphicFramePr>
          <p:nvPr/>
        </p:nvGraphicFramePr>
        <p:xfrm>
          <a:off x="685800" y="2590800"/>
          <a:ext cx="281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4" name="Equation" r:id="rId3" imgW="1384300" imgH="241300" progId="Equation.3">
                  <p:embed/>
                </p:oleObj>
              </mc:Choice>
              <mc:Fallback>
                <p:oleObj name="Equation" r:id="rId3" imgW="1384300" imgH="2413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590800"/>
                        <a:ext cx="28194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3" name="Rectangle 1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342" name="Object 14"/>
          <p:cNvGraphicFramePr>
            <a:graphicFrameLocks noChangeAspect="1"/>
          </p:cNvGraphicFramePr>
          <p:nvPr/>
        </p:nvGraphicFramePr>
        <p:xfrm>
          <a:off x="685800" y="3276600"/>
          <a:ext cx="6934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5" name="Equation" r:id="rId5" imgW="3492500" imgH="279400" progId="Equation.3">
                  <p:embed/>
                </p:oleObj>
              </mc:Choice>
              <mc:Fallback>
                <p:oleObj name="Equation" r:id="rId5" imgW="3492500" imgH="279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276600"/>
                        <a:ext cx="69342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5" name="Rectangle 1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344" name="Object 16"/>
          <p:cNvGraphicFramePr>
            <a:graphicFrameLocks noChangeAspect="1"/>
          </p:cNvGraphicFramePr>
          <p:nvPr/>
        </p:nvGraphicFramePr>
        <p:xfrm>
          <a:off x="685800" y="4191000"/>
          <a:ext cx="6858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6" name="Equation" r:id="rId7" imgW="3492500" imgH="279400" progId="Equation.3">
                  <p:embed/>
                </p:oleObj>
              </mc:Choice>
              <mc:Fallback>
                <p:oleObj name="Equation" r:id="rId7" imgW="3492500" imgH="279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191000"/>
                        <a:ext cx="68580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9346" name="Object 18"/>
          <p:cNvGraphicFramePr>
            <a:graphicFrameLocks noChangeAspect="1"/>
          </p:cNvGraphicFramePr>
          <p:nvPr/>
        </p:nvGraphicFramePr>
        <p:xfrm>
          <a:off x="762000" y="5105400"/>
          <a:ext cx="6934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7" name="Equation" r:id="rId9" imgW="3517900" imgH="279400" progId="Equation.3">
                  <p:embed/>
                </p:oleObj>
              </mc:Choice>
              <mc:Fallback>
                <p:oleObj name="Equation" r:id="rId9" imgW="3517900" imgH="279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105400"/>
                        <a:ext cx="69342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8" name="Text Box 20"/>
          <p:cNvSpPr txBox="1">
            <a:spLocks noChangeArrowheads="1"/>
          </p:cNvSpPr>
          <p:nvPr/>
        </p:nvSpPr>
        <p:spPr bwMode="auto">
          <a:xfrm>
            <a:off x="8137525" y="2554288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(19)</a:t>
            </a:r>
          </a:p>
        </p:txBody>
      </p:sp>
      <p:sp>
        <p:nvSpPr>
          <p:cNvPr id="99349" name="Text Box 21"/>
          <p:cNvSpPr txBox="1">
            <a:spLocks noChangeArrowheads="1"/>
          </p:cNvSpPr>
          <p:nvPr/>
        </p:nvSpPr>
        <p:spPr bwMode="auto">
          <a:xfrm>
            <a:off x="8229600" y="5257800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(22)</a:t>
            </a:r>
          </a:p>
        </p:txBody>
      </p:sp>
      <p:sp>
        <p:nvSpPr>
          <p:cNvPr id="99350" name="Text Box 22"/>
          <p:cNvSpPr txBox="1">
            <a:spLocks noChangeArrowheads="1"/>
          </p:cNvSpPr>
          <p:nvPr/>
        </p:nvSpPr>
        <p:spPr bwMode="auto">
          <a:xfrm>
            <a:off x="8229600" y="4343400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(21)</a:t>
            </a:r>
          </a:p>
        </p:txBody>
      </p:sp>
      <p:sp>
        <p:nvSpPr>
          <p:cNvPr id="99351" name="Text Box 23"/>
          <p:cNvSpPr txBox="1">
            <a:spLocks noChangeArrowheads="1"/>
          </p:cNvSpPr>
          <p:nvPr/>
        </p:nvSpPr>
        <p:spPr bwMode="auto">
          <a:xfrm>
            <a:off x="8229600" y="3429000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(20)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0668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persamaan</a:t>
            </a:r>
            <a:r>
              <a:rPr lang="en-US" dirty="0"/>
              <a:t> (20), (21) </a:t>
            </a:r>
            <a:r>
              <a:rPr lang="en-US" dirty="0" err="1"/>
              <a:t>dan</a:t>
            </a:r>
            <a:r>
              <a:rPr lang="en-US" dirty="0"/>
              <a:t> (22), </a:t>
            </a:r>
            <a:r>
              <a:rPr lang="en-US" dirty="0" err="1"/>
              <a:t>masing</a:t>
            </a:r>
            <a:r>
              <a:rPr lang="en-US" dirty="0"/>
              <a:t>- </a:t>
            </a:r>
            <a:r>
              <a:rPr lang="en-US" dirty="0" err="1"/>
              <a:t>masing</a:t>
            </a:r>
            <a:r>
              <a:rPr lang="en-US" dirty="0"/>
              <a:t> </a:t>
            </a:r>
            <a:r>
              <a:rPr lang="en-US" dirty="0" err="1"/>
              <a:t>didiferensialkan</a:t>
            </a:r>
            <a:r>
              <a:rPr lang="en-US" dirty="0"/>
              <a:t>, </a:t>
            </a:r>
            <a:r>
              <a:rPr lang="en-US" dirty="0" err="1"/>
              <a:t>diperoleh</a:t>
            </a:r>
            <a:r>
              <a:rPr lang="en-US" dirty="0"/>
              <a:t>: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3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4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6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68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0372" name="Text Box 20"/>
          <p:cNvSpPr txBox="1">
            <a:spLocks noChangeArrowheads="1"/>
          </p:cNvSpPr>
          <p:nvPr/>
        </p:nvSpPr>
        <p:spPr bwMode="auto">
          <a:xfrm>
            <a:off x="8001000" y="27686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(23)</a:t>
            </a:r>
          </a:p>
        </p:txBody>
      </p:sp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8001000" y="4572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(24)</a:t>
            </a:r>
          </a:p>
        </p:txBody>
      </p:sp>
      <p:sp>
        <p:nvSpPr>
          <p:cNvPr id="100377" name="Rectangle 2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376" name="Object 24"/>
          <p:cNvGraphicFramePr>
            <a:graphicFrameLocks noChangeAspect="1"/>
          </p:cNvGraphicFramePr>
          <p:nvPr/>
        </p:nvGraphicFramePr>
        <p:xfrm>
          <a:off x="685800" y="2438400"/>
          <a:ext cx="4495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8" name="Equation" r:id="rId3" imgW="1689100" imgH="457200" progId="Equation.3">
                  <p:embed/>
                </p:oleObj>
              </mc:Choice>
              <mc:Fallback>
                <p:oleObj name="Equation" r:id="rId3" imgW="16891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438400"/>
                        <a:ext cx="44958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79" name="Rectangle 2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378" name="Object 26"/>
          <p:cNvGraphicFramePr>
            <a:graphicFrameLocks noChangeAspect="1"/>
          </p:cNvGraphicFramePr>
          <p:nvPr/>
        </p:nvGraphicFramePr>
        <p:xfrm>
          <a:off x="685800" y="4114800"/>
          <a:ext cx="45720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9" name="Equation" r:id="rId5" imgW="1689100" imgH="457200" progId="Equation.3">
                  <p:embed/>
                </p:oleObj>
              </mc:Choice>
              <mc:Fallback>
                <p:oleObj name="Equation" r:id="rId5" imgW="16891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114800"/>
                        <a:ext cx="45720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8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89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90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93" name="Text Box 17"/>
          <p:cNvSpPr txBox="1">
            <a:spLocks noChangeArrowheads="1"/>
          </p:cNvSpPr>
          <p:nvPr/>
        </p:nvSpPr>
        <p:spPr bwMode="auto">
          <a:xfrm>
            <a:off x="7772400" y="17526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(25)</a:t>
            </a:r>
          </a:p>
        </p:txBody>
      </p:sp>
      <p:sp>
        <p:nvSpPr>
          <p:cNvPr id="101394" name="Rectangle 1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396" name="Rectangle 2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400" name="Rectangle 2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399" name="Object 23"/>
          <p:cNvGraphicFramePr>
            <a:graphicFrameLocks noChangeAspect="1"/>
          </p:cNvGraphicFramePr>
          <p:nvPr/>
        </p:nvGraphicFramePr>
        <p:xfrm>
          <a:off x="1143000" y="1447800"/>
          <a:ext cx="4572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2" name="Equation" r:id="rId3" imgW="1689100" imgH="457200" progId="Equation.3">
                  <p:embed/>
                </p:oleObj>
              </mc:Choice>
              <mc:Fallback>
                <p:oleObj name="Equation" r:id="rId3" imgW="16891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447800"/>
                        <a:ext cx="4572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01" name="Text Box 25"/>
          <p:cNvSpPr txBox="1">
            <a:spLocks noChangeArrowheads="1"/>
          </p:cNvSpPr>
          <p:nvPr/>
        </p:nvSpPr>
        <p:spPr bwMode="auto">
          <a:xfrm>
            <a:off x="685800" y="3124200"/>
            <a:ext cx="7832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Jika persamaan (23), (24) dan (25) dipotongkan,</a:t>
            </a:r>
          </a:p>
          <a:p>
            <a:r>
              <a:rPr lang="en-US" sz="2800"/>
              <a:t>akan diperoleh:</a:t>
            </a:r>
          </a:p>
        </p:txBody>
      </p:sp>
      <p:sp>
        <p:nvSpPr>
          <p:cNvPr id="101403" name="Rectangle 2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1402" name="Object 26"/>
          <p:cNvGraphicFramePr>
            <a:graphicFrameLocks noChangeAspect="1"/>
          </p:cNvGraphicFramePr>
          <p:nvPr/>
        </p:nvGraphicFramePr>
        <p:xfrm>
          <a:off x="1219200" y="4419600"/>
          <a:ext cx="2438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3" name="Equation" r:id="rId5" imgW="825500" imgH="457200" progId="Equation.3">
                  <p:embed/>
                </p:oleObj>
              </mc:Choice>
              <mc:Fallback>
                <p:oleObj name="Equation" r:id="rId5" imgW="8255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419600"/>
                        <a:ext cx="24384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04" name="Text Box 28"/>
          <p:cNvSpPr txBox="1">
            <a:spLocks noChangeArrowheads="1"/>
          </p:cNvSpPr>
          <p:nvPr/>
        </p:nvSpPr>
        <p:spPr bwMode="auto">
          <a:xfrm>
            <a:off x="7772400" y="48768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(26)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7772400" y="2286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(27)</a:t>
            </a:r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6" name="Rectangle 1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20" name="Rectangle 2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22" name="Text Box 22"/>
          <p:cNvSpPr txBox="1">
            <a:spLocks noChangeArrowheads="1"/>
          </p:cNvSpPr>
          <p:nvPr/>
        </p:nvSpPr>
        <p:spPr bwMode="auto">
          <a:xfrm>
            <a:off x="7772400" y="4191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(28)</a:t>
            </a:r>
          </a:p>
        </p:txBody>
      </p:sp>
      <p:sp>
        <p:nvSpPr>
          <p:cNvPr id="102424" name="Rectangle 2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423" name="Object 23"/>
          <p:cNvGraphicFramePr>
            <a:graphicFrameLocks noChangeAspect="1"/>
          </p:cNvGraphicFramePr>
          <p:nvPr/>
        </p:nvGraphicFramePr>
        <p:xfrm>
          <a:off x="1524000" y="1828800"/>
          <a:ext cx="2438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6" name="Equation" r:id="rId3" imgW="825500" imgH="457200" progId="Equation.3">
                  <p:embed/>
                </p:oleObj>
              </mc:Choice>
              <mc:Fallback>
                <p:oleObj name="Equation" r:id="rId3" imgW="8255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828800"/>
                        <a:ext cx="24384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6" name="Rectangle 2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425" name="Object 25"/>
          <p:cNvGraphicFramePr>
            <a:graphicFrameLocks noChangeAspect="1"/>
          </p:cNvGraphicFramePr>
          <p:nvPr/>
        </p:nvGraphicFramePr>
        <p:xfrm>
          <a:off x="1524000" y="3733800"/>
          <a:ext cx="2590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7" name="Equation" r:id="rId5" imgW="825500" imgH="457200" progId="Equation.3">
                  <p:embed/>
                </p:oleObj>
              </mc:Choice>
              <mc:Fallback>
                <p:oleObj name="Equation" r:id="rId5" imgW="82550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733800"/>
                        <a:ext cx="25908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Pengembangan Model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066800"/>
          </a:xfrm>
        </p:spPr>
        <p:txBody>
          <a:bodyPr/>
          <a:lstStyle/>
          <a:p>
            <a:pPr marL="914400" indent="-914400" algn="just">
              <a:buFont typeface="Wingdings" pitchFamily="2" charset="2"/>
              <a:buNone/>
            </a:pPr>
            <a:r>
              <a:rPr lang="en-US"/>
              <a:t>Sehingga nilai D dan h untuk 3 perusahaan diperoleh:</a:t>
            </a: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3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4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5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6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7" name="Rectangle 1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8001000" y="27686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(29)</a:t>
            </a: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8001000" y="4572000"/>
            <a:ext cx="81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(30)</a:t>
            </a:r>
          </a:p>
        </p:txBody>
      </p:sp>
      <p:sp>
        <p:nvSpPr>
          <p:cNvPr id="105490" name="Rectangle 1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5495" name="Rectangle 2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5494" name="Object 22"/>
          <p:cNvGraphicFramePr>
            <a:graphicFrameLocks noChangeAspect="1"/>
          </p:cNvGraphicFramePr>
          <p:nvPr/>
        </p:nvGraphicFramePr>
        <p:xfrm>
          <a:off x="1600200" y="2514600"/>
          <a:ext cx="2743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0" name="Equation" r:id="rId3" imgW="914400" imgH="457200" progId="Equation.3">
                  <p:embed/>
                </p:oleObj>
              </mc:Choice>
              <mc:Fallback>
                <p:oleObj name="Equation" r:id="rId3" imgW="9144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514600"/>
                        <a:ext cx="27432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97" name="Rectangle 25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5496" name="Object 24"/>
          <p:cNvGraphicFramePr>
            <a:graphicFrameLocks noChangeAspect="1"/>
          </p:cNvGraphicFramePr>
          <p:nvPr/>
        </p:nvGraphicFramePr>
        <p:xfrm>
          <a:off x="1676400" y="4114800"/>
          <a:ext cx="2971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1" name="Equation" r:id="rId5" imgW="761669" imgH="444307" progId="Equation.3">
                  <p:embed/>
                </p:oleObj>
              </mc:Choice>
              <mc:Fallback>
                <p:oleObj name="Equation" r:id="rId5" imgW="761669" imgH="44430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114800"/>
                        <a:ext cx="29718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algn="ctr"/>
            <a:r>
              <a:rPr lang="en-US" sz="2400"/>
              <a:t>Perbandingan Kondisi Monopoli,Duopoli, Oligopoli</a:t>
            </a:r>
            <a:r>
              <a:rPr lang="en-US" sz="3600"/>
              <a:t> 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7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8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39" name="Rectangle 1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42" name="Rectangle 1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492" name="Group 68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752024"/>
        </p:xfrm>
        <a:graphic>
          <a:graphicData uri="http://schemas.openxmlformats.org/drawingml/2006/table">
            <a:tbl>
              <a:tblPr/>
              <a:tblGrid>
                <a:gridCol w="2057400"/>
                <a:gridCol w="2895600"/>
                <a:gridCol w="32766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Monopoli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Duopoli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Oligopoli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5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perusah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494" name="Rectangle 7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493" name="Object 69"/>
          <p:cNvGraphicFramePr>
            <a:graphicFrameLocks noChangeAspect="1"/>
          </p:cNvGraphicFramePr>
          <p:nvPr/>
        </p:nvGraphicFramePr>
        <p:xfrm>
          <a:off x="2743200" y="1676400"/>
          <a:ext cx="1447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4" name="Equation" r:id="rId3" imgW="736600" imgH="457200" progId="Equation.3">
                  <p:embed/>
                </p:oleObj>
              </mc:Choice>
              <mc:Fallback>
                <p:oleObj name="Equation" r:id="rId3" imgW="73660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676400"/>
                        <a:ext cx="14478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96" name="Rectangle 72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495" name="Object 71"/>
          <p:cNvGraphicFramePr>
            <a:graphicFrameLocks noChangeAspect="1"/>
          </p:cNvGraphicFramePr>
          <p:nvPr/>
        </p:nvGraphicFramePr>
        <p:xfrm>
          <a:off x="5562600" y="1752600"/>
          <a:ext cx="1447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5" name="Equation" r:id="rId5" imgW="685502" imgH="444307" progId="Equation.3">
                  <p:embed/>
                </p:oleObj>
              </mc:Choice>
              <mc:Fallback>
                <p:oleObj name="Equation" r:id="rId5" imgW="685502" imgH="44430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752600"/>
                        <a:ext cx="14478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98" name="Rectangle 7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497" name="Object 73"/>
          <p:cNvGraphicFramePr>
            <a:graphicFrameLocks noChangeAspect="1"/>
          </p:cNvGraphicFramePr>
          <p:nvPr/>
        </p:nvGraphicFramePr>
        <p:xfrm>
          <a:off x="2667000" y="2667000"/>
          <a:ext cx="1828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6" name="Equation" r:id="rId7" imgW="965200" imgH="457200" progId="Equation.3">
                  <p:embed/>
                </p:oleObj>
              </mc:Choice>
              <mc:Fallback>
                <p:oleObj name="Equation" r:id="rId7" imgW="965200" imgH="457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667000"/>
                        <a:ext cx="18288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0" name="Rectangle 7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499" name="Object 75"/>
          <p:cNvGraphicFramePr>
            <a:graphicFrameLocks noChangeAspect="1"/>
          </p:cNvGraphicFramePr>
          <p:nvPr/>
        </p:nvGraphicFramePr>
        <p:xfrm>
          <a:off x="5562600" y="2667000"/>
          <a:ext cx="1600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7" name="Equation" r:id="rId9" imgW="774364" imgH="457002" progId="Equation.3">
                  <p:embed/>
                </p:oleObj>
              </mc:Choice>
              <mc:Fallback>
                <p:oleObj name="Equation" r:id="rId9" imgW="774364" imgH="45700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667000"/>
                        <a:ext cx="16002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2" name="Rectangle 7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501" name="Object 77"/>
          <p:cNvGraphicFramePr>
            <a:graphicFrameLocks noChangeAspect="1"/>
          </p:cNvGraphicFramePr>
          <p:nvPr/>
        </p:nvGraphicFramePr>
        <p:xfrm>
          <a:off x="2743200" y="3733800"/>
          <a:ext cx="1752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8" name="Equation" r:id="rId11" imgW="914400" imgH="457200" progId="Equation.3">
                  <p:embed/>
                </p:oleObj>
              </mc:Choice>
              <mc:Fallback>
                <p:oleObj name="Equation" r:id="rId11" imgW="914400" imgH="457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733800"/>
                        <a:ext cx="17526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4" name="Rectangle 80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503" name="Object 79"/>
          <p:cNvGraphicFramePr>
            <a:graphicFrameLocks noChangeAspect="1"/>
          </p:cNvGraphicFramePr>
          <p:nvPr/>
        </p:nvGraphicFramePr>
        <p:xfrm>
          <a:off x="5562600" y="3733800"/>
          <a:ext cx="167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9" name="Equation" r:id="rId13" imgW="761669" imgH="444307" progId="Equation.3">
                  <p:embed/>
                </p:oleObj>
              </mc:Choice>
              <mc:Fallback>
                <p:oleObj name="Equation" r:id="rId13" imgW="761669" imgH="44430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733800"/>
                        <a:ext cx="16764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6" name="Rectangle 82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505" name="Object 81"/>
          <p:cNvGraphicFramePr>
            <a:graphicFrameLocks noChangeAspect="1"/>
          </p:cNvGraphicFramePr>
          <p:nvPr/>
        </p:nvGraphicFramePr>
        <p:xfrm>
          <a:off x="2667000" y="4724400"/>
          <a:ext cx="2286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0" name="Equation" r:id="rId15" imgW="927100" imgH="482600" progId="Equation.3">
                  <p:embed/>
                </p:oleObj>
              </mc:Choice>
              <mc:Fallback>
                <p:oleObj name="Equation" r:id="rId15" imgW="927100" imgH="482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724400"/>
                        <a:ext cx="22860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8" name="Rectangle 8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3507" name="Object 83"/>
          <p:cNvGraphicFramePr>
            <a:graphicFrameLocks noChangeAspect="1"/>
          </p:cNvGraphicFramePr>
          <p:nvPr/>
        </p:nvGraphicFramePr>
        <p:xfrm>
          <a:off x="5562600" y="4724400"/>
          <a:ext cx="1981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1" name="Equation" r:id="rId17" imgW="774364" imgH="457002" progId="Equation.3">
                  <p:embed/>
                </p:oleObj>
              </mc:Choice>
              <mc:Fallback>
                <p:oleObj name="Equation" r:id="rId17" imgW="774364" imgH="457002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724400"/>
                        <a:ext cx="19812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err="1"/>
              <a:t>Misal</a:t>
            </a:r>
            <a:r>
              <a:rPr lang="en-US" sz="2400" dirty="0"/>
              <a:t>: </a:t>
            </a:r>
            <a:r>
              <a:rPr lang="en-US" sz="2400" dirty="0" smtClean="0"/>
              <a:t>a=4 </a:t>
            </a:r>
            <a:r>
              <a:rPr lang="en-US" sz="2400" dirty="0" err="1"/>
              <a:t>dan</a:t>
            </a:r>
            <a:r>
              <a:rPr lang="en-US" sz="2400" dirty="0"/>
              <a:t> c=2</a:t>
            </a:r>
            <a:r>
              <a:rPr lang="en-US" sz="3600" dirty="0"/>
              <a:t> </a:t>
            </a: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5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7" name="Rectangle 11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09" name="Rectangle 13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10" name="Rectangle 14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11" name="Rectangle 1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12" name="Rectangle 1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6562" name="Group 66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3810635"/>
        </p:xfrm>
        <a:graphic>
          <a:graphicData uri="http://schemas.openxmlformats.org/drawingml/2006/table">
            <a:tbl>
              <a:tblPr/>
              <a:tblGrid>
                <a:gridCol w="2057400"/>
                <a:gridCol w="2895600"/>
                <a:gridCol w="32766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Monopoli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1/b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Duopoli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4/3b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8/3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Oligopoli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6/4b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10/4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perusah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2n/b(n+1)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(4+2n)/(n+1)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6539" name="Rectangle 4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41" name="Rectangle 45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43" name="Rectangle 4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45" name="Rectangle 4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47" name="Rectangle 51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49" name="Rectangle 53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51" name="Rectangle 5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53" name="Rectangle 5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6563" name="Text Box 67"/>
          <p:cNvSpPr txBox="1">
            <a:spLocks noChangeArrowheads="1"/>
          </p:cNvSpPr>
          <p:nvPr/>
        </p:nvSpPr>
        <p:spPr bwMode="auto">
          <a:xfrm>
            <a:off x="457200" y="5181600"/>
            <a:ext cx="571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/>
              <a:t>D makin besar dan h makin kecil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Karakterisasi Sistem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924800" cy="4648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Berkaitan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b="1" dirty="0" err="1"/>
              <a:t>waktu</a:t>
            </a:r>
            <a:r>
              <a:rPr lang="en-US" sz="2800" dirty="0"/>
              <a:t>, model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b="1" dirty="0" err="1"/>
              <a:t>statis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b="1" dirty="0" err="1"/>
              <a:t>dinamis</a:t>
            </a:r>
            <a:r>
              <a:rPr lang="en-US" sz="2800" dirty="0"/>
              <a:t>. </a:t>
            </a:r>
            <a:r>
              <a:rPr lang="en-US" sz="2800" dirty="0" err="1"/>
              <a:t>Statis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model </a:t>
            </a:r>
            <a:r>
              <a:rPr lang="en-US" sz="2800" dirty="0" err="1"/>
              <a:t>diformulasikan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diimplementasikan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saat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dinamis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dimodelkan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horison</a:t>
            </a:r>
            <a:r>
              <a:rPr lang="en-US" sz="2800" dirty="0"/>
              <a:t> </a:t>
            </a:r>
            <a:r>
              <a:rPr lang="en-US" sz="2800" dirty="0" err="1"/>
              <a:t>perencanaan</a:t>
            </a:r>
            <a:r>
              <a:rPr lang="en-US" sz="2800" dirty="0"/>
              <a:t> </a:t>
            </a:r>
            <a:r>
              <a:rPr lang="en-US" sz="2800" dirty="0" err="1"/>
              <a:t>tertentu</a:t>
            </a:r>
            <a:r>
              <a:rPr lang="en-US" sz="2800" dirty="0"/>
              <a:t>,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melibatkan</a:t>
            </a:r>
            <a:r>
              <a:rPr lang="en-US" sz="2800" dirty="0"/>
              <a:t> </a:t>
            </a:r>
            <a:r>
              <a:rPr lang="en-US" sz="2800" dirty="0" err="1"/>
              <a:t>pengaruh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uang</a:t>
            </a:r>
            <a:endParaRPr lang="en-US" sz="2800" dirty="0"/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dirty="0" err="1"/>
              <a:t>Perkiraan</a:t>
            </a:r>
            <a:r>
              <a:rPr lang="en-US" sz="2800" dirty="0"/>
              <a:t> volume </a:t>
            </a:r>
            <a:r>
              <a:rPr lang="en-US" sz="2800" dirty="0" err="1"/>
              <a:t>pertumbuhan</a:t>
            </a:r>
            <a:r>
              <a:rPr lang="en-US" sz="2800" dirty="0"/>
              <a:t> </a:t>
            </a:r>
            <a:r>
              <a:rPr lang="en-US" sz="2800" dirty="0" err="1"/>
              <a:t>pasar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dilakukan</a:t>
            </a:r>
            <a:r>
              <a:rPr lang="en-US" sz="2800" dirty="0"/>
              <a:t> - </a:t>
            </a:r>
            <a:r>
              <a:rPr lang="en-US" sz="2800" b="1" dirty="0" err="1"/>
              <a:t>deterministik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Karakterisasi Sistem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848600" cy="4648200"/>
          </a:xfrm>
        </p:spPr>
        <p:txBody>
          <a:bodyPr>
            <a:normAutofit/>
          </a:bodyPr>
          <a:lstStyle/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dilihat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pertumbuhan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, volume yang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diraih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 </a:t>
            </a:r>
            <a:r>
              <a:rPr lang="en-US" sz="2800" dirty="0" err="1"/>
              <a:t>dan</a:t>
            </a:r>
            <a:r>
              <a:rPr lang="en-US" sz="2800" dirty="0"/>
              <a:t> B,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melihat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usaha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 smtClean="0"/>
              <a:t>memperebutkan</a:t>
            </a:r>
            <a:r>
              <a:rPr lang="en-US" sz="2800" dirty="0" smtClean="0"/>
              <a:t> </a:t>
            </a:r>
            <a:r>
              <a:rPr lang="en-US" sz="2800" dirty="0"/>
              <a:t>volume </a:t>
            </a:r>
            <a:r>
              <a:rPr lang="en-US" sz="2800" dirty="0" err="1"/>
              <a:t>pasar</a:t>
            </a:r>
            <a:r>
              <a:rPr lang="en-US" sz="2800" dirty="0"/>
              <a:t> – </a:t>
            </a:r>
            <a:r>
              <a:rPr lang="en-US" sz="2800" b="1" dirty="0"/>
              <a:t>Black Box</a:t>
            </a:r>
          </a:p>
          <a:p>
            <a:pPr marL="609600" indent="-609600" algn="just">
              <a:buFont typeface="Wingdings" pitchFamily="2" charset="2"/>
              <a:buAutoNum type="arabicPeriod" startAt="3"/>
            </a:pPr>
            <a:r>
              <a:rPr lang="en-US" sz="2800" dirty="0" err="1"/>
              <a:t>Tujuan</a:t>
            </a:r>
            <a:r>
              <a:rPr lang="en-US" sz="2800" dirty="0"/>
              <a:t> </a:t>
            </a:r>
            <a:r>
              <a:rPr lang="en-US" sz="2800" dirty="0" err="1"/>
              <a:t>studi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menggambarkan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persaingan</a:t>
            </a:r>
            <a:r>
              <a:rPr lang="en-US" sz="2800" dirty="0"/>
              <a:t> </a:t>
            </a:r>
            <a:r>
              <a:rPr lang="en-US" sz="2800" dirty="0" err="1"/>
              <a:t>duopoli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Notasi yang digunakan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648200"/>
          </a:xfrm>
        </p:spPr>
        <p:txBody>
          <a:bodyPr>
            <a:normAutofit/>
          </a:bodyPr>
          <a:lstStyle/>
          <a:p>
            <a:pPr marL="914400" indent="-914400" algn="just">
              <a:buFont typeface="Wingdings" pitchFamily="2" charset="2"/>
              <a:buNone/>
            </a:pPr>
            <a:r>
              <a:rPr lang="en-US" sz="2800" dirty="0"/>
              <a:t>D :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, unit</a:t>
            </a:r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/>
              <a:t>D</a:t>
            </a:r>
            <a:r>
              <a:rPr lang="en-US" sz="2800" baseline="-25000" dirty="0"/>
              <a:t>A</a:t>
            </a:r>
            <a:r>
              <a:rPr lang="en-US" sz="2800" dirty="0"/>
              <a:t> :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perolehan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, unit</a:t>
            </a:r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/>
              <a:t>D</a:t>
            </a:r>
            <a:r>
              <a:rPr lang="en-US" sz="2800" baseline="-25000" dirty="0"/>
              <a:t>B</a:t>
            </a:r>
            <a:r>
              <a:rPr lang="en-US" sz="2800" dirty="0"/>
              <a:t> :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perolehan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pertambahan</a:t>
            </a:r>
            <a:r>
              <a:rPr lang="en-US" sz="2800" dirty="0"/>
              <a:t> volume </a:t>
            </a:r>
            <a:r>
              <a:rPr lang="en-US" sz="2800" dirty="0" err="1"/>
              <a:t>pasar</a:t>
            </a:r>
            <a:r>
              <a:rPr lang="en-US" sz="2800" dirty="0"/>
              <a:t>, unit</a:t>
            </a:r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/>
              <a:t>P</a:t>
            </a:r>
            <a:r>
              <a:rPr lang="en-US" sz="2800" baseline="-25000" dirty="0"/>
              <a:t>A</a:t>
            </a:r>
            <a:r>
              <a:rPr lang="en-US" sz="2800" dirty="0"/>
              <a:t>  : total </a:t>
            </a:r>
            <a:r>
              <a:rPr lang="en-US" sz="2800" dirty="0" err="1"/>
              <a:t>pemasukan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A, </a:t>
            </a:r>
            <a:r>
              <a:rPr lang="en-US" sz="2800" dirty="0" err="1"/>
              <a:t>Rp</a:t>
            </a:r>
            <a:endParaRPr lang="en-US" sz="2800" dirty="0"/>
          </a:p>
          <a:p>
            <a:pPr marL="914400" indent="-914400" algn="just">
              <a:buFont typeface="Wingdings" pitchFamily="2" charset="2"/>
              <a:buNone/>
            </a:pPr>
            <a:r>
              <a:rPr lang="en-US" sz="2800" dirty="0"/>
              <a:t>P</a:t>
            </a:r>
            <a:r>
              <a:rPr lang="en-US" sz="2800" baseline="-25000" dirty="0"/>
              <a:t>B</a:t>
            </a:r>
            <a:r>
              <a:rPr lang="en-US" sz="2800" dirty="0"/>
              <a:t>  : total </a:t>
            </a:r>
            <a:r>
              <a:rPr lang="en-US" sz="2800" dirty="0" err="1"/>
              <a:t>pemasukan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B, </a:t>
            </a:r>
            <a:r>
              <a:rPr lang="en-US" sz="2800" dirty="0" err="1"/>
              <a:t>Rp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Notasi yang digunakan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648200"/>
          </a:xfrm>
        </p:spPr>
        <p:txBody>
          <a:bodyPr>
            <a:normAutofit/>
          </a:bodyPr>
          <a:lstStyle/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c</a:t>
            </a:r>
            <a:r>
              <a:rPr lang="en-US" sz="2800" baseline="-25000" dirty="0" err="1"/>
              <a:t>A</a:t>
            </a:r>
            <a:r>
              <a:rPr lang="en-US" sz="2800" dirty="0"/>
              <a:t>  </a:t>
            </a:r>
            <a:r>
              <a:rPr lang="en-US" sz="2800" dirty="0" smtClean="0"/>
              <a:t>  :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/>
              <a:t>A, </a:t>
            </a:r>
            <a:r>
              <a:rPr lang="en-US" sz="2800" dirty="0" err="1"/>
              <a:t>Rp</a:t>
            </a:r>
            <a:r>
              <a:rPr lang="en-US" sz="2800" dirty="0"/>
              <a:t>/unit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c</a:t>
            </a:r>
            <a:r>
              <a:rPr lang="en-US" sz="2800" baseline="-25000" dirty="0" err="1"/>
              <a:t>B</a:t>
            </a:r>
            <a:r>
              <a:rPr lang="en-US" sz="2800" dirty="0"/>
              <a:t>  </a:t>
            </a:r>
            <a:r>
              <a:rPr lang="en-US" sz="2800" dirty="0" smtClean="0"/>
              <a:t>  </a:t>
            </a:r>
            <a:r>
              <a:rPr lang="en-US" sz="2800" dirty="0"/>
              <a:t>: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 smtClean="0"/>
              <a:t>perusahaan</a:t>
            </a:r>
            <a:r>
              <a:rPr lang="en-US" sz="2800" dirty="0" smtClean="0"/>
              <a:t> </a:t>
            </a:r>
            <a:r>
              <a:rPr lang="en-US" sz="2800" dirty="0"/>
              <a:t>B, </a:t>
            </a:r>
            <a:r>
              <a:rPr lang="en-US" sz="2800" dirty="0" err="1"/>
              <a:t>Rp</a:t>
            </a:r>
            <a:r>
              <a:rPr lang="en-US" sz="2800" dirty="0"/>
              <a:t>/unit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F</a:t>
            </a:r>
            <a:r>
              <a:rPr lang="en-US" sz="2800" baseline="-25000" dirty="0"/>
              <a:t>A</a:t>
            </a:r>
            <a:r>
              <a:rPr lang="en-US" sz="2800" dirty="0"/>
              <a:t>   :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tetap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A, </a:t>
            </a:r>
            <a:r>
              <a:rPr lang="en-US" sz="2800" dirty="0" err="1"/>
              <a:t>Rp</a:t>
            </a: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F</a:t>
            </a:r>
            <a:r>
              <a:rPr lang="en-US" sz="2800" baseline="-25000" dirty="0"/>
              <a:t>B</a:t>
            </a:r>
            <a:r>
              <a:rPr lang="en-US" sz="2800" dirty="0"/>
              <a:t>   :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tetap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B, </a:t>
            </a:r>
            <a:r>
              <a:rPr lang="en-US" sz="2800" dirty="0" err="1"/>
              <a:t>Rp</a:t>
            </a: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h     : </a:t>
            </a:r>
            <a:r>
              <a:rPr lang="en-US" sz="2800" dirty="0" err="1"/>
              <a:t>harga</a:t>
            </a:r>
            <a:r>
              <a:rPr lang="en-US" sz="2800" dirty="0"/>
              <a:t> </a:t>
            </a:r>
            <a:r>
              <a:rPr lang="en-US" sz="2800" dirty="0" err="1"/>
              <a:t>jual</a:t>
            </a:r>
            <a:r>
              <a:rPr lang="en-US" sz="2800" dirty="0"/>
              <a:t> per unit </a:t>
            </a:r>
            <a:r>
              <a:rPr lang="en-US" sz="2800" dirty="0" err="1"/>
              <a:t>produk</a:t>
            </a:r>
            <a:r>
              <a:rPr lang="en-US" sz="2800" dirty="0"/>
              <a:t>, </a:t>
            </a:r>
            <a:r>
              <a:rPr lang="en-US" sz="2800" dirty="0" err="1" smtClean="0"/>
              <a:t>Rp</a:t>
            </a:r>
            <a:r>
              <a:rPr lang="en-US" sz="2800" dirty="0" smtClean="0"/>
              <a:t>/unit </a:t>
            </a:r>
            <a:r>
              <a:rPr lang="en-US" sz="2800" dirty="0"/>
              <a:t>(</a:t>
            </a:r>
            <a:r>
              <a:rPr lang="en-US" sz="2800" dirty="0" err="1"/>
              <a:t>sama</a:t>
            </a:r>
            <a:r>
              <a:rPr lang="en-US" sz="2800" dirty="0"/>
              <a:t>)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TB</a:t>
            </a:r>
            <a:r>
              <a:rPr lang="en-US" sz="2800" baseline="-25000" dirty="0"/>
              <a:t>A,B</a:t>
            </a:r>
            <a:r>
              <a:rPr lang="en-US" sz="2800" dirty="0"/>
              <a:t>: total </a:t>
            </a:r>
            <a:r>
              <a:rPr lang="en-US" sz="2800" dirty="0" err="1"/>
              <a:t>biaya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 per-</a:t>
            </a:r>
            <a:r>
              <a:rPr lang="en-US" sz="2800" dirty="0" err="1"/>
              <a:t>usahaan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648200"/>
          </a:xfrm>
        </p:spPr>
        <p:txBody>
          <a:bodyPr>
            <a:normAutofit/>
          </a:bodyPr>
          <a:lstStyle/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Keuntungan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A: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 K</a:t>
            </a:r>
            <a:r>
              <a:rPr lang="en-US" sz="2800" baseline="-25000" dirty="0"/>
              <a:t>A</a:t>
            </a:r>
            <a:r>
              <a:rPr lang="en-US" sz="2800" dirty="0"/>
              <a:t> = P</a:t>
            </a:r>
            <a:r>
              <a:rPr lang="en-US" sz="2800" baseline="-25000" dirty="0"/>
              <a:t>A</a:t>
            </a:r>
            <a:r>
              <a:rPr lang="en-US" sz="2800" dirty="0"/>
              <a:t> – TB</a:t>
            </a:r>
            <a:r>
              <a:rPr lang="en-US" sz="2800" baseline="-25000" dirty="0"/>
              <a:t>A</a:t>
            </a:r>
            <a:r>
              <a:rPr lang="en-US" sz="2800" dirty="0"/>
              <a:t>    </a:t>
            </a:r>
            <a:r>
              <a:rPr lang="en-US" sz="2800" dirty="0" err="1"/>
              <a:t>atau</a:t>
            </a: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 K</a:t>
            </a:r>
            <a:r>
              <a:rPr lang="en-US" sz="2800" baseline="-25000" dirty="0"/>
              <a:t>A</a:t>
            </a:r>
            <a:r>
              <a:rPr lang="en-US" sz="2800" dirty="0"/>
              <a:t> = </a:t>
            </a:r>
            <a:r>
              <a:rPr lang="en-US" sz="2800" dirty="0" err="1"/>
              <a:t>h.D</a:t>
            </a:r>
            <a:r>
              <a:rPr lang="en-US" sz="2800" baseline="-25000" dirty="0" err="1"/>
              <a:t>A</a:t>
            </a:r>
            <a:r>
              <a:rPr lang="en-US" sz="2800" dirty="0"/>
              <a:t> – F</a:t>
            </a:r>
            <a:r>
              <a:rPr lang="en-US" sz="2800" baseline="-25000" dirty="0"/>
              <a:t>A</a:t>
            </a:r>
            <a:r>
              <a:rPr lang="en-US" sz="2800" dirty="0"/>
              <a:t> – </a:t>
            </a:r>
            <a:r>
              <a:rPr lang="en-US" sz="2800" dirty="0" err="1"/>
              <a:t>c</a:t>
            </a:r>
            <a:r>
              <a:rPr lang="en-US" sz="2800" baseline="-25000" dirty="0" err="1"/>
              <a:t>A</a:t>
            </a:r>
            <a:r>
              <a:rPr lang="en-US" sz="2800" dirty="0" err="1"/>
              <a:t>.D</a:t>
            </a:r>
            <a:r>
              <a:rPr lang="en-US" sz="2800" baseline="-25000" dirty="0" err="1"/>
              <a:t>A</a:t>
            </a:r>
            <a:r>
              <a:rPr lang="en-US" sz="2800" dirty="0"/>
              <a:t>                      (1)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/>
              <a:t>Keuntungan</a:t>
            </a:r>
            <a:r>
              <a:rPr lang="en-US" sz="2800" dirty="0"/>
              <a:t> </a:t>
            </a:r>
            <a:r>
              <a:rPr lang="en-US" sz="2800" dirty="0" err="1"/>
              <a:t>perusahaan</a:t>
            </a:r>
            <a:r>
              <a:rPr lang="en-US" sz="2800" dirty="0"/>
              <a:t> B: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 K</a:t>
            </a:r>
            <a:r>
              <a:rPr lang="en-US" sz="2800" baseline="-25000" dirty="0"/>
              <a:t>B</a:t>
            </a:r>
            <a:r>
              <a:rPr lang="en-US" sz="2800" dirty="0"/>
              <a:t> = </a:t>
            </a:r>
            <a:r>
              <a:rPr lang="en-US" sz="2800" dirty="0" err="1"/>
              <a:t>h.D</a:t>
            </a:r>
            <a:r>
              <a:rPr lang="en-US" sz="2800" baseline="-25000" dirty="0" err="1"/>
              <a:t>B</a:t>
            </a:r>
            <a:r>
              <a:rPr lang="en-US" sz="2800" dirty="0"/>
              <a:t> – F</a:t>
            </a:r>
            <a:r>
              <a:rPr lang="en-US" sz="2800" baseline="-25000" dirty="0"/>
              <a:t>B</a:t>
            </a:r>
            <a:r>
              <a:rPr lang="en-US" sz="2800" dirty="0"/>
              <a:t> – </a:t>
            </a:r>
            <a:r>
              <a:rPr lang="en-US" sz="2800" dirty="0" err="1"/>
              <a:t>c</a:t>
            </a:r>
            <a:r>
              <a:rPr lang="en-US" sz="2800" baseline="-25000" dirty="0" err="1"/>
              <a:t>B</a:t>
            </a:r>
            <a:r>
              <a:rPr lang="en-US" sz="2800" dirty="0" err="1"/>
              <a:t>.D</a:t>
            </a:r>
            <a:r>
              <a:rPr lang="en-US" sz="2800" baseline="-25000" dirty="0" err="1"/>
              <a:t>B</a:t>
            </a:r>
            <a:r>
              <a:rPr lang="en-US" sz="2800" dirty="0"/>
              <a:t>                      (2)</a:t>
            </a:r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endParaRPr lang="en-US" sz="2800" dirty="0"/>
          </a:p>
          <a:p>
            <a:pPr marL="914400" indent="-91440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         D = D</a:t>
            </a:r>
            <a:r>
              <a:rPr lang="en-US" sz="2800" baseline="-25000" dirty="0"/>
              <a:t>A</a:t>
            </a:r>
            <a:r>
              <a:rPr lang="en-US" sz="2800" dirty="0"/>
              <a:t> + D</a:t>
            </a:r>
            <a:r>
              <a:rPr lang="en-US" sz="2800" baseline="-25000" dirty="0"/>
              <a:t>B</a:t>
            </a:r>
            <a:r>
              <a:rPr lang="en-US" sz="2800" dirty="0"/>
              <a:t>                                      (3)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Konsep Harga Jual</a:t>
            </a: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>
            <a:off x="1981200" y="5410200"/>
            <a:ext cx="594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flipV="1">
            <a:off x="19812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1431925" y="136048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h</a:t>
            </a: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7315200" y="54102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</a:t>
            </a:r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>
            <a:off x="1981200" y="1524000"/>
            <a:ext cx="5410200" cy="388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001" name="Text Box 9"/>
          <p:cNvSpPr txBox="1">
            <a:spLocks noChangeArrowheads="1"/>
          </p:cNvSpPr>
          <p:nvPr/>
        </p:nvSpPr>
        <p:spPr bwMode="auto">
          <a:xfrm>
            <a:off x="4175125" y="2655888"/>
            <a:ext cx="1935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h = a – b.D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/>
            <a:r>
              <a:rPr lang="en-US" sz="3600"/>
              <a:t>Formulasi Model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1447800"/>
          </a:xfrm>
        </p:spPr>
        <p:txBody>
          <a:bodyPr/>
          <a:lstStyle/>
          <a:p>
            <a:pPr marL="914400" indent="-914400" algn="just">
              <a:buFont typeface="Wingdings" pitchFamily="2" charset="2"/>
              <a:buNone/>
            </a:pP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jual</a:t>
            </a:r>
            <a:r>
              <a:rPr lang="en-US" dirty="0"/>
              <a:t>:  h = a – </a:t>
            </a:r>
            <a:r>
              <a:rPr lang="en-US" dirty="0" err="1"/>
              <a:t>b.D</a:t>
            </a:r>
            <a:r>
              <a:rPr lang="en-US" dirty="0"/>
              <a:t>           </a:t>
            </a:r>
            <a:r>
              <a:rPr lang="en-US" dirty="0" smtClean="0"/>
              <a:t>                                      </a:t>
            </a:r>
            <a:r>
              <a:rPr lang="en-US" dirty="0"/>
              <a:t>(4)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dirty="0" err="1"/>
              <a:t>Persamaan</a:t>
            </a:r>
            <a:r>
              <a:rPr lang="en-US" dirty="0"/>
              <a:t> (4) </a:t>
            </a:r>
            <a:r>
              <a:rPr lang="en-US" dirty="0" err="1" smtClean="0"/>
              <a:t>dan</a:t>
            </a:r>
            <a:r>
              <a:rPr lang="en-US" dirty="0" smtClean="0"/>
              <a:t> (3) </a:t>
            </a:r>
            <a:r>
              <a:rPr lang="en-US" dirty="0" err="1" smtClean="0"/>
              <a:t>disubstitusikan</a:t>
            </a:r>
            <a:r>
              <a:rPr lang="en-US" dirty="0" smtClean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 smtClean="0"/>
              <a:t>persamaan</a:t>
            </a:r>
            <a:r>
              <a:rPr lang="en-US" dirty="0" smtClean="0"/>
              <a:t> </a:t>
            </a:r>
            <a:r>
              <a:rPr lang="en-US" dirty="0"/>
              <a:t>(1) </a:t>
            </a:r>
            <a:r>
              <a:rPr lang="en-US" dirty="0" err="1"/>
              <a:t>dan</a:t>
            </a:r>
            <a:r>
              <a:rPr lang="en-US" dirty="0"/>
              <a:t> (2) </a:t>
            </a:r>
            <a:r>
              <a:rPr lang="en-US" dirty="0" err="1"/>
              <a:t>diperoleh</a:t>
            </a:r>
            <a:r>
              <a:rPr lang="en-US" dirty="0"/>
              <a:t>:   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609600" y="3352800"/>
          <a:ext cx="723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6" name="Equation" r:id="rId3" imgW="3009900" imgH="279400" progId="Equation.3">
                  <p:embed/>
                </p:oleObj>
              </mc:Choice>
              <mc:Fallback>
                <p:oleObj name="Equation" r:id="rId3" imgW="3009900" imgH="279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352800"/>
                        <a:ext cx="72390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6022" name="Object 6"/>
          <p:cNvGraphicFramePr>
            <a:graphicFrameLocks noChangeAspect="1"/>
          </p:cNvGraphicFramePr>
          <p:nvPr/>
        </p:nvGraphicFramePr>
        <p:xfrm>
          <a:off x="609600" y="4648200"/>
          <a:ext cx="723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7" name="Equation" r:id="rId5" imgW="3009900" imgH="279400" progId="Equation.3">
                  <p:embed/>
                </p:oleObj>
              </mc:Choice>
              <mc:Fallback>
                <p:oleObj name="Equation" r:id="rId5" imgW="3009900" imgH="279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648200"/>
                        <a:ext cx="72390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8229600" y="3606800"/>
            <a:ext cx="620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(5)</a:t>
            </a: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8213725" y="4789488"/>
            <a:ext cx="620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(6)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446</TotalTime>
  <Words>863</Words>
  <Application>Microsoft Office PowerPoint</Application>
  <PresentationFormat>On-screen Show (4:3)</PresentationFormat>
  <Paragraphs>139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Oriel</vt:lpstr>
      <vt:lpstr>Equation</vt:lpstr>
      <vt:lpstr>Model optimasi persaingan duopoli</vt:lpstr>
      <vt:lpstr>Model – Persaingan Duopoli</vt:lpstr>
      <vt:lpstr>Karakterisasi Sistem</vt:lpstr>
      <vt:lpstr>Karakterisasi Sistem</vt:lpstr>
      <vt:lpstr>Notasi yang digunakan</vt:lpstr>
      <vt:lpstr>Notasi yang digunakan</vt:lpstr>
      <vt:lpstr>Formulasi Model</vt:lpstr>
      <vt:lpstr>Konsep Harga Jual</vt:lpstr>
      <vt:lpstr>Formulasi Model</vt:lpstr>
      <vt:lpstr>Formulasi Model</vt:lpstr>
      <vt:lpstr>Formulasi Model</vt:lpstr>
      <vt:lpstr>Formulasi Model</vt:lpstr>
      <vt:lpstr>Formulasi Model</vt:lpstr>
      <vt:lpstr>PowerPoint Presentation</vt:lpstr>
      <vt:lpstr>Formulasi Model</vt:lpstr>
      <vt:lpstr>Formulasi Model</vt:lpstr>
      <vt:lpstr>Formulasi Model</vt:lpstr>
      <vt:lpstr>Formulasi Model</vt:lpstr>
      <vt:lpstr>Formulasi Model</vt:lpstr>
      <vt:lpstr>Formulasi Model</vt:lpstr>
      <vt:lpstr>Pengembangan Model</vt:lpstr>
      <vt:lpstr>Pengembangan Model</vt:lpstr>
      <vt:lpstr>Pengembangan Model</vt:lpstr>
      <vt:lpstr>Pengembangan Model</vt:lpstr>
      <vt:lpstr>Pengembangan Model</vt:lpstr>
      <vt:lpstr>Pengembangan Model</vt:lpstr>
      <vt:lpstr>Perbandingan Kondisi Monopoli,Duopoli, Oligopoli </vt:lpstr>
      <vt:lpstr>Misal: a=4 dan c=2 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farham</cp:lastModifiedBy>
  <cp:revision>49</cp:revision>
  <dcterms:created xsi:type="dcterms:W3CDTF">2010-02-04T10:21:31Z</dcterms:created>
  <dcterms:modified xsi:type="dcterms:W3CDTF">2012-05-07T04:33:08Z</dcterms:modified>
</cp:coreProperties>
</file>