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3" r:id="rId1"/>
  </p:sldMasterIdLst>
  <p:sldIdLst>
    <p:sldId id="257" r:id="rId2"/>
    <p:sldId id="266" r:id="rId3"/>
    <p:sldId id="267" r:id="rId4"/>
    <p:sldId id="268" r:id="rId5"/>
    <p:sldId id="269" r:id="rId6"/>
    <p:sldId id="270" r:id="rId7"/>
    <p:sldId id="271" r:id="rId8"/>
    <p:sldId id="27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5/8/2011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5/8/2011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5/8/2011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5/8/2011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5/8/2011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5/8/2011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4D2E018-137E-4730-BA70-FBB8B1567B2B}" type="datetimeFigureOut">
              <a:rPr lang="en-US" smtClean="0"/>
              <a:pPr/>
              <a:t>5/8/2011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</p:sldLayoutIdLst>
  <p:transition>
    <p:pull dir="ru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20034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 dirty="0" smtClean="0"/>
              <a:t>Model-model </a:t>
            </a:r>
            <a:r>
              <a:rPr lang="en-US" sz="6600" dirty="0" err="1" smtClean="0"/>
              <a:t>kualitatif</a:t>
            </a: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/>
          <a:p>
            <a:pPr algn="ctr"/>
            <a:r>
              <a:rPr lang="en-US" sz="3200" dirty="0" smtClean="0"/>
              <a:t>***</a:t>
            </a:r>
            <a:endParaRPr lang="en-US" sz="3200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/>
              <a:t>Model </a:t>
            </a:r>
            <a:r>
              <a:rPr lang="en-US" sz="4400" b="1" dirty="0" err="1" smtClean="0"/>
              <a:t>kerangka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teoritis</a:t>
            </a:r>
            <a:endParaRPr lang="en-US" sz="4400" b="1" dirty="0"/>
          </a:p>
        </p:txBody>
      </p:sp>
      <p:sp>
        <p:nvSpPr>
          <p:cNvPr id="6" name="Oval 5"/>
          <p:cNvSpPr/>
          <p:nvPr/>
        </p:nvSpPr>
        <p:spPr>
          <a:xfrm>
            <a:off x="457200" y="3048000"/>
            <a:ext cx="25146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Komitmen</a:t>
            </a:r>
            <a:r>
              <a:rPr lang="en-US" sz="2400" dirty="0" smtClean="0"/>
              <a:t> </a:t>
            </a:r>
            <a:r>
              <a:rPr lang="en-US" sz="2400" dirty="0" err="1" smtClean="0"/>
              <a:t>Profesional</a:t>
            </a:r>
            <a:endParaRPr lang="en-US" sz="2400" dirty="0"/>
          </a:p>
        </p:txBody>
      </p:sp>
      <p:sp>
        <p:nvSpPr>
          <p:cNvPr id="7" name="Oval 6"/>
          <p:cNvSpPr/>
          <p:nvPr/>
        </p:nvSpPr>
        <p:spPr>
          <a:xfrm>
            <a:off x="3276600" y="1447800"/>
            <a:ext cx="25146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Komitmen</a:t>
            </a:r>
            <a:r>
              <a:rPr lang="en-US" sz="2400" dirty="0" smtClean="0"/>
              <a:t> </a:t>
            </a:r>
            <a:r>
              <a:rPr lang="en-US" sz="2400" dirty="0" err="1" smtClean="0"/>
              <a:t>Organisasi</a:t>
            </a:r>
            <a:endParaRPr lang="en-US" sz="2400" dirty="0"/>
          </a:p>
        </p:txBody>
      </p:sp>
      <p:sp>
        <p:nvSpPr>
          <p:cNvPr id="8" name="Oval 7"/>
          <p:cNvSpPr/>
          <p:nvPr/>
        </p:nvSpPr>
        <p:spPr>
          <a:xfrm>
            <a:off x="3352800" y="4953000"/>
            <a:ext cx="2514600" cy="9906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Kepuasan</a:t>
            </a:r>
            <a:r>
              <a:rPr lang="en-US" sz="2400" dirty="0" smtClean="0"/>
              <a:t> </a:t>
            </a:r>
            <a:r>
              <a:rPr lang="en-US" sz="2400" dirty="0" err="1" smtClean="0"/>
              <a:t>Kerja</a:t>
            </a:r>
            <a:endParaRPr lang="en-US" sz="2400" dirty="0"/>
          </a:p>
        </p:txBody>
      </p:sp>
      <p:sp>
        <p:nvSpPr>
          <p:cNvPr id="9" name="Oval 8"/>
          <p:cNvSpPr/>
          <p:nvPr/>
        </p:nvSpPr>
        <p:spPr>
          <a:xfrm>
            <a:off x="6324600" y="3124200"/>
            <a:ext cx="25146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Kinerja</a:t>
            </a:r>
            <a:r>
              <a:rPr lang="en-US" sz="2400" dirty="0" smtClean="0"/>
              <a:t> </a:t>
            </a:r>
            <a:r>
              <a:rPr lang="en-US" sz="2400" dirty="0" err="1" smtClean="0"/>
              <a:t>Kerja</a:t>
            </a:r>
            <a:endParaRPr lang="en-US" sz="2400" dirty="0"/>
          </a:p>
        </p:txBody>
      </p:sp>
      <p:cxnSp>
        <p:nvCxnSpPr>
          <p:cNvPr id="11" name="Straight Arrow Connector 10"/>
          <p:cNvCxnSpPr>
            <a:stCxn id="6" idx="0"/>
            <a:endCxn id="7" idx="2"/>
          </p:cNvCxnSpPr>
          <p:nvPr/>
        </p:nvCxnSpPr>
        <p:spPr>
          <a:xfrm rot="5400000" flipH="1" flipV="1">
            <a:off x="1924050" y="1695450"/>
            <a:ext cx="1143000" cy="15621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6" idx="4"/>
            <a:endCxn id="8" idx="2"/>
          </p:cNvCxnSpPr>
          <p:nvPr/>
        </p:nvCxnSpPr>
        <p:spPr>
          <a:xfrm rot="16200000" flipH="1">
            <a:off x="1790700" y="3886200"/>
            <a:ext cx="1485900" cy="16383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7" idx="6"/>
            <a:endCxn id="9" idx="0"/>
          </p:cNvCxnSpPr>
          <p:nvPr/>
        </p:nvCxnSpPr>
        <p:spPr>
          <a:xfrm>
            <a:off x="5791200" y="1905000"/>
            <a:ext cx="1790700" cy="12192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8" idx="6"/>
            <a:endCxn id="9" idx="4"/>
          </p:cNvCxnSpPr>
          <p:nvPr/>
        </p:nvCxnSpPr>
        <p:spPr>
          <a:xfrm flipV="1">
            <a:off x="5867400" y="4038600"/>
            <a:ext cx="1714500" cy="14097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7" idx="4"/>
            <a:endCxn id="8" idx="0"/>
          </p:cNvCxnSpPr>
          <p:nvPr/>
        </p:nvCxnSpPr>
        <p:spPr>
          <a:xfrm rot="16200000" flipH="1">
            <a:off x="3276600" y="3619500"/>
            <a:ext cx="2590800" cy="762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/>
              <a:t>Model </a:t>
            </a:r>
            <a:r>
              <a:rPr lang="en-US" sz="4400" b="1" dirty="0" err="1" smtClean="0"/>
              <a:t>kerangka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teoritis</a:t>
            </a:r>
            <a:endParaRPr lang="en-US" sz="4400" b="1" dirty="0"/>
          </a:p>
        </p:txBody>
      </p:sp>
      <p:sp>
        <p:nvSpPr>
          <p:cNvPr id="7" name="Oval 6"/>
          <p:cNvSpPr/>
          <p:nvPr/>
        </p:nvSpPr>
        <p:spPr>
          <a:xfrm>
            <a:off x="990600" y="1600200"/>
            <a:ext cx="3352800" cy="1219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Tata </a:t>
            </a:r>
            <a:r>
              <a:rPr lang="en-US" sz="2400" dirty="0" err="1" smtClean="0"/>
              <a:t>Ruang</a:t>
            </a:r>
            <a:r>
              <a:rPr lang="en-US" sz="2400" dirty="0" smtClean="0"/>
              <a:t> Kantor</a:t>
            </a:r>
            <a:endParaRPr lang="en-US" sz="2400" dirty="0"/>
          </a:p>
        </p:txBody>
      </p:sp>
      <p:sp>
        <p:nvSpPr>
          <p:cNvPr id="8" name="Oval 7"/>
          <p:cNvSpPr/>
          <p:nvPr/>
        </p:nvSpPr>
        <p:spPr>
          <a:xfrm>
            <a:off x="990600" y="4419600"/>
            <a:ext cx="3352800" cy="1295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Kepemimpinan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9" name="Oval 8"/>
          <p:cNvSpPr/>
          <p:nvPr/>
        </p:nvSpPr>
        <p:spPr>
          <a:xfrm>
            <a:off x="5791200" y="2971800"/>
            <a:ext cx="2971800" cy="1219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Kelancaran</a:t>
            </a:r>
            <a:r>
              <a:rPr lang="en-US" sz="2400" dirty="0" smtClean="0"/>
              <a:t> </a:t>
            </a:r>
            <a:r>
              <a:rPr lang="en-US" sz="2400" dirty="0" err="1" smtClean="0"/>
              <a:t>Kerja</a:t>
            </a:r>
            <a:endParaRPr lang="en-US" sz="2400" dirty="0"/>
          </a:p>
        </p:txBody>
      </p:sp>
      <p:cxnSp>
        <p:nvCxnSpPr>
          <p:cNvPr id="14" name="Straight Arrow Connector 13"/>
          <p:cNvCxnSpPr>
            <a:stCxn id="7" idx="6"/>
            <a:endCxn id="9" idx="1"/>
          </p:cNvCxnSpPr>
          <p:nvPr/>
        </p:nvCxnSpPr>
        <p:spPr>
          <a:xfrm>
            <a:off x="4343400" y="2209800"/>
            <a:ext cx="1883010" cy="94054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8" idx="6"/>
            <a:endCxn id="9" idx="3"/>
          </p:cNvCxnSpPr>
          <p:nvPr/>
        </p:nvCxnSpPr>
        <p:spPr>
          <a:xfrm flipV="1">
            <a:off x="4343400" y="4012452"/>
            <a:ext cx="1883010" cy="105484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7" idx="4"/>
            <a:endCxn id="8" idx="0"/>
          </p:cNvCxnSpPr>
          <p:nvPr/>
        </p:nvCxnSpPr>
        <p:spPr>
          <a:xfrm rot="5400000">
            <a:off x="1866900" y="3619500"/>
            <a:ext cx="1600200" cy="1588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/>
              <a:t>Model </a:t>
            </a:r>
            <a:r>
              <a:rPr lang="en-US" sz="4400" b="1" dirty="0" err="1" smtClean="0"/>
              <a:t>kerangka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teoritis</a:t>
            </a:r>
            <a:endParaRPr lang="en-US" sz="4400" b="1" dirty="0"/>
          </a:p>
        </p:txBody>
      </p:sp>
      <p:sp>
        <p:nvSpPr>
          <p:cNvPr id="6" name="Oval 5"/>
          <p:cNvSpPr/>
          <p:nvPr/>
        </p:nvSpPr>
        <p:spPr>
          <a:xfrm>
            <a:off x="914400" y="3048000"/>
            <a:ext cx="3352800" cy="9906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Kepemimpinan</a:t>
            </a:r>
            <a:endParaRPr lang="en-US" sz="2400" dirty="0"/>
          </a:p>
        </p:txBody>
      </p:sp>
      <p:sp>
        <p:nvSpPr>
          <p:cNvPr id="7" name="Oval 6"/>
          <p:cNvSpPr/>
          <p:nvPr/>
        </p:nvSpPr>
        <p:spPr>
          <a:xfrm>
            <a:off x="990600" y="1295400"/>
            <a:ext cx="3200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Pemahaman</a:t>
            </a:r>
            <a:r>
              <a:rPr lang="en-US" sz="2400" dirty="0" smtClean="0"/>
              <a:t> </a:t>
            </a:r>
            <a:r>
              <a:rPr lang="en-US" sz="2400" dirty="0" err="1" smtClean="0"/>
              <a:t>Tugas</a:t>
            </a:r>
            <a:endParaRPr lang="en-US" sz="2400" dirty="0"/>
          </a:p>
        </p:txBody>
      </p:sp>
      <p:sp>
        <p:nvSpPr>
          <p:cNvPr id="8" name="Oval 7"/>
          <p:cNvSpPr/>
          <p:nvPr/>
        </p:nvSpPr>
        <p:spPr>
          <a:xfrm>
            <a:off x="914400" y="5181600"/>
            <a:ext cx="3352800" cy="9906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Kepuasan</a:t>
            </a:r>
            <a:r>
              <a:rPr lang="en-US" sz="2400" dirty="0" smtClean="0"/>
              <a:t> </a:t>
            </a:r>
            <a:r>
              <a:rPr lang="en-US" sz="2400" dirty="0" err="1" smtClean="0"/>
              <a:t>Kerja</a:t>
            </a:r>
            <a:endParaRPr lang="en-US" sz="2400" dirty="0"/>
          </a:p>
        </p:txBody>
      </p:sp>
      <p:sp>
        <p:nvSpPr>
          <p:cNvPr id="9" name="Oval 8"/>
          <p:cNvSpPr/>
          <p:nvPr/>
        </p:nvSpPr>
        <p:spPr>
          <a:xfrm>
            <a:off x="6324600" y="3124200"/>
            <a:ext cx="25146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Kinerja</a:t>
            </a:r>
            <a:r>
              <a:rPr lang="en-US" sz="2400" dirty="0" smtClean="0"/>
              <a:t> </a:t>
            </a:r>
            <a:r>
              <a:rPr lang="en-US" sz="2400" dirty="0" err="1" smtClean="0"/>
              <a:t>Kerja</a:t>
            </a:r>
            <a:endParaRPr lang="en-US" sz="2400" dirty="0"/>
          </a:p>
        </p:txBody>
      </p:sp>
      <p:cxnSp>
        <p:nvCxnSpPr>
          <p:cNvPr id="14" name="Straight Arrow Connector 13"/>
          <p:cNvCxnSpPr>
            <a:stCxn id="7" idx="6"/>
            <a:endCxn id="9" idx="1"/>
          </p:cNvCxnSpPr>
          <p:nvPr/>
        </p:nvCxnSpPr>
        <p:spPr>
          <a:xfrm>
            <a:off x="4191000" y="1752600"/>
            <a:ext cx="2501855" cy="150551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8" idx="6"/>
            <a:endCxn id="9" idx="3"/>
          </p:cNvCxnSpPr>
          <p:nvPr/>
        </p:nvCxnSpPr>
        <p:spPr>
          <a:xfrm flipV="1">
            <a:off x="4267200" y="3904689"/>
            <a:ext cx="2425655" cy="177221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6" idx="6"/>
            <a:endCxn id="9" idx="2"/>
          </p:cNvCxnSpPr>
          <p:nvPr/>
        </p:nvCxnSpPr>
        <p:spPr>
          <a:xfrm>
            <a:off x="4267200" y="3543300"/>
            <a:ext cx="2057400" cy="381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7" idx="4"/>
            <a:endCxn id="6" idx="0"/>
          </p:cNvCxnSpPr>
          <p:nvPr/>
        </p:nvCxnSpPr>
        <p:spPr>
          <a:xfrm rot="5400000">
            <a:off x="2171700" y="2628900"/>
            <a:ext cx="838200" cy="1588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6" idx="4"/>
            <a:endCxn id="8" idx="0"/>
          </p:cNvCxnSpPr>
          <p:nvPr/>
        </p:nvCxnSpPr>
        <p:spPr>
          <a:xfrm rot="5400000">
            <a:off x="2019300" y="4610100"/>
            <a:ext cx="1143000" cy="1588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7" idx="2"/>
            <a:endCxn id="8" idx="2"/>
          </p:cNvCxnSpPr>
          <p:nvPr/>
        </p:nvCxnSpPr>
        <p:spPr>
          <a:xfrm rot="10800000" flipV="1">
            <a:off x="914400" y="1752600"/>
            <a:ext cx="76200" cy="3924300"/>
          </a:xfrm>
          <a:prstGeom prst="bentConnector3">
            <a:avLst>
              <a:gd name="adj1" fmla="val 400000"/>
            </a:avLst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/>
              <a:t>Model </a:t>
            </a:r>
            <a:r>
              <a:rPr lang="en-US" sz="4400" b="1" dirty="0" err="1" smtClean="0"/>
              <a:t>kerangka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teoritis</a:t>
            </a:r>
            <a:endParaRPr lang="en-US" sz="4400" b="1" dirty="0"/>
          </a:p>
        </p:txBody>
      </p:sp>
      <p:sp>
        <p:nvSpPr>
          <p:cNvPr id="6" name="Oval 5"/>
          <p:cNvSpPr/>
          <p:nvPr/>
        </p:nvSpPr>
        <p:spPr>
          <a:xfrm>
            <a:off x="2971800" y="3124200"/>
            <a:ext cx="3124200" cy="9906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Motivasi</a:t>
            </a:r>
            <a:r>
              <a:rPr lang="en-US" sz="2400" dirty="0" smtClean="0"/>
              <a:t> </a:t>
            </a:r>
            <a:r>
              <a:rPr lang="en-US" sz="2400" dirty="0" err="1" smtClean="0"/>
              <a:t>Berprestasi</a:t>
            </a:r>
            <a:endParaRPr lang="en-US" sz="2400" dirty="0"/>
          </a:p>
        </p:txBody>
      </p:sp>
      <p:sp>
        <p:nvSpPr>
          <p:cNvPr id="7" name="Oval 6"/>
          <p:cNvSpPr/>
          <p:nvPr/>
        </p:nvSpPr>
        <p:spPr>
          <a:xfrm>
            <a:off x="228600" y="1371600"/>
            <a:ext cx="34290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Tingkat </a:t>
            </a:r>
            <a:r>
              <a:rPr lang="en-US" sz="2400" dirty="0" err="1" smtClean="0"/>
              <a:t>Pendidikan</a:t>
            </a:r>
            <a:endParaRPr lang="en-US" sz="2400" dirty="0"/>
          </a:p>
        </p:txBody>
      </p:sp>
      <p:sp>
        <p:nvSpPr>
          <p:cNvPr id="8" name="Oval 7"/>
          <p:cNvSpPr/>
          <p:nvPr/>
        </p:nvSpPr>
        <p:spPr>
          <a:xfrm>
            <a:off x="228600" y="4876800"/>
            <a:ext cx="3505200" cy="9906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Status </a:t>
            </a:r>
            <a:r>
              <a:rPr lang="en-US" sz="2400" dirty="0" err="1" smtClean="0"/>
              <a:t>Sosial</a:t>
            </a:r>
            <a:r>
              <a:rPr lang="en-US" sz="2400" dirty="0" smtClean="0"/>
              <a:t> </a:t>
            </a:r>
            <a:r>
              <a:rPr lang="en-US" sz="2400" dirty="0" err="1" smtClean="0"/>
              <a:t>Ekonomi</a:t>
            </a:r>
            <a:endParaRPr lang="en-US" sz="2400" dirty="0"/>
          </a:p>
        </p:txBody>
      </p:sp>
      <p:sp>
        <p:nvSpPr>
          <p:cNvPr id="9" name="Oval 8"/>
          <p:cNvSpPr/>
          <p:nvPr/>
        </p:nvSpPr>
        <p:spPr>
          <a:xfrm>
            <a:off x="6477000" y="3124200"/>
            <a:ext cx="2514600" cy="9906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Prestasi</a:t>
            </a:r>
            <a:r>
              <a:rPr lang="en-US" sz="2400" dirty="0" smtClean="0"/>
              <a:t> </a:t>
            </a:r>
            <a:r>
              <a:rPr lang="en-US" sz="2400" dirty="0" err="1" smtClean="0"/>
              <a:t>Kerja</a:t>
            </a:r>
            <a:endParaRPr lang="en-US" sz="2400" dirty="0"/>
          </a:p>
        </p:txBody>
      </p:sp>
      <p:cxnSp>
        <p:nvCxnSpPr>
          <p:cNvPr id="11" name="Straight Arrow Connector 10"/>
          <p:cNvCxnSpPr>
            <a:stCxn id="7" idx="4"/>
            <a:endCxn id="8" idx="0"/>
          </p:cNvCxnSpPr>
          <p:nvPr/>
        </p:nvCxnSpPr>
        <p:spPr>
          <a:xfrm rot="16200000" flipH="1">
            <a:off x="666750" y="3562350"/>
            <a:ext cx="2590800" cy="3810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7" idx="5"/>
            <a:endCxn id="6" idx="0"/>
          </p:cNvCxnSpPr>
          <p:nvPr/>
        </p:nvCxnSpPr>
        <p:spPr>
          <a:xfrm rot="16200000" flipH="1">
            <a:off x="3358612" y="1948911"/>
            <a:ext cx="972111" cy="137846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8" idx="7"/>
            <a:endCxn id="6" idx="4"/>
          </p:cNvCxnSpPr>
          <p:nvPr/>
        </p:nvCxnSpPr>
        <p:spPr>
          <a:xfrm rot="5400000" flipH="1" flipV="1">
            <a:off x="3423652" y="3911623"/>
            <a:ext cx="907070" cy="131342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7" idx="6"/>
            <a:endCxn id="9" idx="1"/>
          </p:cNvCxnSpPr>
          <p:nvPr/>
        </p:nvCxnSpPr>
        <p:spPr>
          <a:xfrm>
            <a:off x="3657600" y="1828800"/>
            <a:ext cx="3187655" cy="144047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8" idx="6"/>
            <a:endCxn id="9" idx="3"/>
          </p:cNvCxnSpPr>
          <p:nvPr/>
        </p:nvCxnSpPr>
        <p:spPr>
          <a:xfrm flipV="1">
            <a:off x="3733800" y="3969730"/>
            <a:ext cx="3111455" cy="140237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6096000" y="3657600"/>
            <a:ext cx="381000" cy="1588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/>
              <a:t>Model </a:t>
            </a:r>
            <a:r>
              <a:rPr lang="en-US" sz="4400" b="1" dirty="0" err="1" smtClean="0"/>
              <a:t>kerangka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teoritis</a:t>
            </a:r>
            <a:endParaRPr lang="en-US" sz="4400" b="1" dirty="0"/>
          </a:p>
        </p:txBody>
      </p:sp>
      <p:sp>
        <p:nvSpPr>
          <p:cNvPr id="7" name="Oval 6"/>
          <p:cNvSpPr/>
          <p:nvPr/>
        </p:nvSpPr>
        <p:spPr>
          <a:xfrm>
            <a:off x="228600" y="1371600"/>
            <a:ext cx="36576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Indikator</a:t>
            </a:r>
            <a:r>
              <a:rPr lang="en-US" sz="2400" dirty="0" smtClean="0"/>
              <a:t> </a:t>
            </a:r>
            <a:r>
              <a:rPr lang="en-US" sz="2400" dirty="0" err="1" smtClean="0"/>
              <a:t>Ekonomi</a:t>
            </a:r>
            <a:r>
              <a:rPr lang="en-US" sz="2400" dirty="0" smtClean="0"/>
              <a:t> </a:t>
            </a:r>
            <a:r>
              <a:rPr lang="en-US" sz="2400" dirty="0" err="1" smtClean="0"/>
              <a:t>Makro</a:t>
            </a:r>
            <a:endParaRPr lang="en-US" sz="2400" dirty="0"/>
          </a:p>
        </p:txBody>
      </p:sp>
      <p:sp>
        <p:nvSpPr>
          <p:cNvPr id="8" name="Oval 7"/>
          <p:cNvSpPr/>
          <p:nvPr/>
        </p:nvSpPr>
        <p:spPr>
          <a:xfrm>
            <a:off x="228600" y="4876800"/>
            <a:ext cx="3810000" cy="9906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Tipe</a:t>
            </a:r>
            <a:r>
              <a:rPr lang="en-US" sz="2400" dirty="0" smtClean="0"/>
              <a:t> </a:t>
            </a:r>
            <a:r>
              <a:rPr lang="en-US" sz="2400" dirty="0" err="1" smtClean="0"/>
              <a:t>Kepemimpinan</a:t>
            </a:r>
            <a:endParaRPr lang="en-US" sz="2400" dirty="0"/>
          </a:p>
        </p:txBody>
      </p:sp>
      <p:sp>
        <p:nvSpPr>
          <p:cNvPr id="9" name="Oval 8"/>
          <p:cNvSpPr/>
          <p:nvPr/>
        </p:nvSpPr>
        <p:spPr>
          <a:xfrm>
            <a:off x="5943600" y="3124200"/>
            <a:ext cx="3048000" cy="1219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Keputusan</a:t>
            </a:r>
            <a:endParaRPr lang="en-US" sz="2400" dirty="0" smtClean="0"/>
          </a:p>
          <a:p>
            <a:pPr algn="ctr"/>
            <a:r>
              <a:rPr lang="en-US" sz="2400" dirty="0" err="1" smtClean="0"/>
              <a:t>Kapasitas</a:t>
            </a:r>
            <a:r>
              <a:rPr lang="en-US" sz="2400" dirty="0" smtClean="0"/>
              <a:t> </a:t>
            </a:r>
            <a:r>
              <a:rPr lang="en-US" sz="2400" dirty="0" err="1" smtClean="0"/>
              <a:t>Produksi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cxnSp>
        <p:nvCxnSpPr>
          <p:cNvPr id="14" name="Straight Arrow Connector 13"/>
          <p:cNvCxnSpPr>
            <a:stCxn id="7" idx="6"/>
            <a:endCxn id="9" idx="2"/>
          </p:cNvCxnSpPr>
          <p:nvPr/>
        </p:nvCxnSpPr>
        <p:spPr>
          <a:xfrm>
            <a:off x="3886200" y="1828800"/>
            <a:ext cx="2057400" cy="1905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8" idx="6"/>
            <a:endCxn id="9" idx="2"/>
          </p:cNvCxnSpPr>
          <p:nvPr/>
        </p:nvCxnSpPr>
        <p:spPr>
          <a:xfrm flipV="1">
            <a:off x="4038600" y="3733800"/>
            <a:ext cx="1905000" cy="16383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err="1" smtClean="0"/>
              <a:t>Kata-kata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kunci</a:t>
            </a:r>
            <a:endParaRPr lang="en-US" sz="4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" y="1143000"/>
            <a:ext cx="80772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dirty="0" smtClean="0"/>
              <a:t>  </a:t>
            </a:r>
            <a:r>
              <a:rPr lang="en-US" sz="2800" dirty="0" err="1" smtClean="0"/>
              <a:t>Produktivitas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 </a:t>
            </a:r>
            <a:r>
              <a:rPr lang="en-US" sz="2800" dirty="0" err="1" smtClean="0"/>
              <a:t>Motivasi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</a:t>
            </a:r>
            <a:r>
              <a:rPr lang="en-US" sz="2800" dirty="0" smtClean="0"/>
              <a:t> </a:t>
            </a:r>
            <a:r>
              <a:rPr lang="en-US" sz="2800" dirty="0" err="1" smtClean="0"/>
              <a:t>Prestasi</a:t>
            </a:r>
            <a:r>
              <a:rPr lang="en-US" sz="2800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 </a:t>
            </a:r>
            <a:r>
              <a:rPr lang="en-US" sz="2800" dirty="0" err="1" smtClean="0"/>
              <a:t>Jenjang</a:t>
            </a:r>
            <a:r>
              <a:rPr lang="en-US" sz="2800" dirty="0" smtClean="0"/>
              <a:t> </a:t>
            </a:r>
            <a:r>
              <a:rPr lang="en-US" sz="2800" dirty="0" err="1" smtClean="0"/>
              <a:t>Karier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 </a:t>
            </a:r>
            <a:r>
              <a:rPr lang="en-US" sz="2800" dirty="0" err="1" smtClean="0"/>
              <a:t>Tipe</a:t>
            </a:r>
            <a:r>
              <a:rPr lang="en-US" sz="2800" dirty="0" smtClean="0"/>
              <a:t> </a:t>
            </a:r>
            <a:r>
              <a:rPr lang="en-US" sz="2800" dirty="0" err="1" smtClean="0"/>
              <a:t>Kepemimpinan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</a:t>
            </a:r>
            <a:r>
              <a:rPr lang="en-US" sz="2800" dirty="0" smtClean="0"/>
              <a:t> </a:t>
            </a:r>
            <a:r>
              <a:rPr lang="en-US" sz="2800" dirty="0" err="1" smtClean="0"/>
              <a:t>Kepuasan</a:t>
            </a:r>
            <a:r>
              <a:rPr lang="en-US" sz="2800" dirty="0" smtClean="0"/>
              <a:t> </a:t>
            </a:r>
            <a:r>
              <a:rPr lang="en-US" sz="2800" dirty="0" err="1" smtClean="0"/>
              <a:t>Kerja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</a:t>
            </a:r>
            <a:r>
              <a:rPr lang="en-US" sz="2800" dirty="0" smtClean="0"/>
              <a:t> Tingkat </a:t>
            </a:r>
            <a:r>
              <a:rPr lang="en-US" sz="2800" dirty="0" err="1" smtClean="0"/>
              <a:t>Pendidikan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</a:t>
            </a:r>
            <a:r>
              <a:rPr lang="en-US" sz="2800" dirty="0" smtClean="0"/>
              <a:t> </a:t>
            </a:r>
            <a:r>
              <a:rPr lang="en-US" sz="2800" dirty="0" err="1" smtClean="0"/>
              <a:t>Indikator</a:t>
            </a:r>
            <a:r>
              <a:rPr lang="en-US" sz="2800" dirty="0" smtClean="0"/>
              <a:t> </a:t>
            </a:r>
            <a:r>
              <a:rPr lang="en-US" sz="2800" dirty="0" err="1" smtClean="0"/>
              <a:t>Ekonomi</a:t>
            </a:r>
            <a:r>
              <a:rPr lang="en-US" sz="2800" dirty="0" smtClean="0"/>
              <a:t> </a:t>
            </a:r>
            <a:r>
              <a:rPr lang="en-US" sz="2800" dirty="0" err="1" smtClean="0"/>
              <a:t>Makro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</a:t>
            </a:r>
            <a:r>
              <a:rPr lang="en-US" sz="2800" dirty="0" smtClean="0"/>
              <a:t> </a:t>
            </a:r>
            <a:r>
              <a:rPr lang="en-US" sz="2800" dirty="0" err="1" smtClean="0"/>
              <a:t>Indikator</a:t>
            </a:r>
            <a:r>
              <a:rPr lang="en-US" sz="2800" dirty="0" smtClean="0"/>
              <a:t> </a:t>
            </a:r>
            <a:r>
              <a:rPr lang="en-US" sz="2800" dirty="0" err="1" smtClean="0"/>
              <a:t>Ekonomi</a:t>
            </a:r>
            <a:r>
              <a:rPr lang="en-US" sz="2800" dirty="0" smtClean="0"/>
              <a:t> </a:t>
            </a:r>
            <a:r>
              <a:rPr lang="en-US" sz="2800" dirty="0" err="1" smtClean="0"/>
              <a:t>Mikro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</a:t>
            </a:r>
            <a:r>
              <a:rPr lang="en-US" sz="2800" dirty="0" smtClean="0"/>
              <a:t> </a:t>
            </a:r>
            <a:r>
              <a:rPr lang="en-US" sz="2800" dirty="0" err="1" smtClean="0"/>
              <a:t>Linkungan</a:t>
            </a:r>
            <a:r>
              <a:rPr lang="en-US" sz="2800" dirty="0" smtClean="0"/>
              <a:t> </a:t>
            </a:r>
            <a:r>
              <a:rPr lang="en-US" sz="2800" dirty="0" err="1" smtClean="0"/>
              <a:t>Kerja</a:t>
            </a:r>
            <a:r>
              <a:rPr lang="en-US" sz="2800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</a:t>
            </a:r>
            <a:r>
              <a:rPr lang="en-US" sz="2800" dirty="0" smtClean="0"/>
              <a:t> </a:t>
            </a:r>
            <a:r>
              <a:rPr lang="en-US" sz="2800" dirty="0" err="1" smtClean="0"/>
              <a:t>Usia</a:t>
            </a:r>
            <a:endParaRPr lang="en-US" sz="2800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err="1" smtClean="0"/>
              <a:t>Kata-kata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kunci</a:t>
            </a:r>
            <a:endParaRPr lang="en-US" sz="4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" y="1143000"/>
            <a:ext cx="80772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dirty="0" smtClean="0"/>
              <a:t>  </a:t>
            </a:r>
            <a:r>
              <a:rPr lang="en-US" sz="2800" dirty="0" err="1" smtClean="0"/>
              <a:t>Gaji</a:t>
            </a:r>
            <a:r>
              <a:rPr lang="en-US" sz="2800" dirty="0" smtClean="0"/>
              <a:t> </a:t>
            </a:r>
            <a:r>
              <a:rPr lang="en-US" sz="2800" dirty="0" err="1" smtClean="0"/>
              <a:t>atau</a:t>
            </a:r>
            <a:r>
              <a:rPr lang="en-US" sz="2800" dirty="0" smtClean="0"/>
              <a:t> </a:t>
            </a:r>
            <a:r>
              <a:rPr lang="en-US" sz="2800" dirty="0" err="1" smtClean="0"/>
              <a:t>Penghasilan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</a:t>
            </a:r>
            <a:r>
              <a:rPr lang="en-US" sz="2800" dirty="0" smtClean="0"/>
              <a:t> </a:t>
            </a:r>
            <a:r>
              <a:rPr lang="en-US" sz="2800" dirty="0" err="1" smtClean="0"/>
              <a:t>Pemahaman</a:t>
            </a:r>
            <a:r>
              <a:rPr lang="en-US" sz="2800" dirty="0" smtClean="0"/>
              <a:t> </a:t>
            </a:r>
            <a:r>
              <a:rPr lang="en-US" sz="2800" dirty="0" err="1" smtClean="0"/>
              <a:t>Tugas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</a:t>
            </a:r>
            <a:r>
              <a:rPr lang="en-US" sz="2800" dirty="0" smtClean="0"/>
              <a:t> Tingkat </a:t>
            </a:r>
            <a:r>
              <a:rPr lang="en-US" sz="2800" dirty="0" err="1" smtClean="0"/>
              <a:t>Persaingan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</a:t>
            </a:r>
            <a:r>
              <a:rPr lang="en-US" sz="2800" dirty="0" smtClean="0"/>
              <a:t> </a:t>
            </a:r>
            <a:r>
              <a:rPr lang="en-US" sz="2800" dirty="0" err="1" smtClean="0"/>
              <a:t>Jender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</a:t>
            </a:r>
            <a:r>
              <a:rPr lang="en-US" sz="2800" dirty="0" smtClean="0"/>
              <a:t> </a:t>
            </a:r>
            <a:r>
              <a:rPr lang="en-US" sz="2800" dirty="0" err="1" smtClean="0"/>
              <a:t>Latar</a:t>
            </a:r>
            <a:r>
              <a:rPr lang="en-US" sz="2800" dirty="0" smtClean="0"/>
              <a:t> </a:t>
            </a:r>
            <a:r>
              <a:rPr lang="en-US" sz="2800" dirty="0" err="1" smtClean="0"/>
              <a:t>Belakang</a:t>
            </a:r>
            <a:r>
              <a:rPr lang="en-US" sz="2800" dirty="0" smtClean="0"/>
              <a:t> </a:t>
            </a:r>
            <a:r>
              <a:rPr lang="en-US" sz="2800" dirty="0" err="1" smtClean="0"/>
              <a:t>Pendidikan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</a:t>
            </a:r>
            <a:r>
              <a:rPr lang="en-US" sz="2800" dirty="0" smtClean="0"/>
              <a:t> </a:t>
            </a:r>
            <a:r>
              <a:rPr lang="en-US" sz="2800" dirty="0" err="1" smtClean="0"/>
              <a:t>Persepsi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</a:t>
            </a:r>
            <a:r>
              <a:rPr lang="en-US" sz="2800" dirty="0" smtClean="0"/>
              <a:t> </a:t>
            </a:r>
            <a:r>
              <a:rPr lang="en-US" sz="2800" dirty="0" err="1" smtClean="0"/>
              <a:t>Pendapat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</a:t>
            </a:r>
            <a:r>
              <a:rPr lang="en-US" sz="2800" dirty="0" smtClean="0"/>
              <a:t> </a:t>
            </a:r>
            <a:r>
              <a:rPr lang="en-US" sz="2800" dirty="0" err="1" smtClean="0"/>
              <a:t>Wibawa</a:t>
            </a:r>
            <a:r>
              <a:rPr lang="en-US" sz="2800" dirty="0" smtClean="0"/>
              <a:t> </a:t>
            </a:r>
            <a:r>
              <a:rPr lang="en-US" sz="2800" dirty="0" err="1" smtClean="0"/>
              <a:t>Pimpinan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 </a:t>
            </a:r>
            <a:r>
              <a:rPr lang="en-US" sz="2800" dirty="0" err="1" smtClean="0"/>
              <a:t>Umur</a:t>
            </a:r>
            <a:r>
              <a:rPr lang="en-US" sz="2800" dirty="0" smtClean="0"/>
              <a:t> </a:t>
            </a:r>
            <a:r>
              <a:rPr lang="en-US" sz="2800" dirty="0" err="1" smtClean="0"/>
              <a:t>Fasilitas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</a:t>
            </a:r>
            <a:r>
              <a:rPr lang="en-US" sz="2800" dirty="0" smtClean="0"/>
              <a:t> </a:t>
            </a:r>
            <a:r>
              <a:rPr lang="en-US" sz="2800" dirty="0" err="1" smtClean="0"/>
              <a:t>Lokasi</a:t>
            </a:r>
            <a:r>
              <a:rPr lang="en-US" sz="2800" dirty="0" smtClean="0"/>
              <a:t> Perusahaan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</a:t>
            </a:r>
            <a:r>
              <a:rPr lang="en-US" sz="2800" dirty="0" smtClean="0"/>
              <a:t> </a:t>
            </a:r>
            <a:r>
              <a:rPr lang="en-US" sz="2800" dirty="0" err="1" smtClean="0"/>
              <a:t>dll</a:t>
            </a:r>
            <a:r>
              <a:rPr lang="en-US" sz="2800" dirty="0" smtClean="0"/>
              <a:t>  </a:t>
            </a:r>
            <a:endParaRPr lang="en-US" sz="2800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126</TotalTime>
  <Words>122</Words>
  <Application>Microsoft Office PowerPoint</Application>
  <PresentationFormat>On-screen Show (4:3)</PresentationFormat>
  <Paragraphs>50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Oriel</vt:lpstr>
      <vt:lpstr>Model-model kualitatif</vt:lpstr>
      <vt:lpstr>Model kerangka teoritis</vt:lpstr>
      <vt:lpstr>Model kerangka teoritis</vt:lpstr>
      <vt:lpstr>Model kerangka teoritis</vt:lpstr>
      <vt:lpstr>Model kerangka teoritis</vt:lpstr>
      <vt:lpstr>Model kerangka teoritis</vt:lpstr>
      <vt:lpstr>Kata-kata kunci</vt:lpstr>
      <vt:lpstr>Kata-kata kunci</vt:lpstr>
    </vt:vector>
  </TitlesOfParts>
  <Company>Universitas Islam Indonesia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PEMODELAN SISTEM</dc:title>
  <dc:creator>Farham HM. Shaleh</dc:creator>
  <cp:lastModifiedBy>Farham HM. Shaleh</cp:lastModifiedBy>
  <cp:revision>12</cp:revision>
  <dcterms:created xsi:type="dcterms:W3CDTF">2010-02-04T10:21:31Z</dcterms:created>
  <dcterms:modified xsi:type="dcterms:W3CDTF">2011-05-08T02:28:20Z</dcterms:modified>
</cp:coreProperties>
</file>