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17"/>
  </p:notesMasterIdLst>
  <p:handoutMasterIdLst>
    <p:handoutMasterId r:id="rId18"/>
  </p:handoutMasterIdLst>
  <p:sldIdLst>
    <p:sldId id="257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</p:sldIdLst>
  <p:sldSz cx="9144000" cy="6858000" type="screen4x3"/>
  <p:notesSz cx="10020300" cy="68881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0907D5D-E054-420E-BC38-2FA1E9353A8A}" type="datetimeFigureOut">
              <a:rPr lang="id-ID" smtClean="0"/>
              <a:t>17/04/2014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A01966C-EC4E-44FD-9635-55A2A20B6AE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746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75851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8D9EB63-580C-4D05-AC0D-5FA1E655EC67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5938"/>
            <a:ext cx="3446462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2030" y="3271878"/>
            <a:ext cx="8016240" cy="309967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75851" y="654256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DEDC7E5-EAAF-40A7-A9FC-8A8F23DE4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8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DC7E5-EAAF-40A7-A9FC-8A8F23DE4E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229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2B5B306-7B40-4A4F-A2A4-90C6CF48D9B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PEMODELAN SISTEM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id-ID" sz="3200" dirty="0" smtClean="0"/>
          </a:p>
          <a:p>
            <a:pPr algn="ctr"/>
            <a:endParaRPr lang="id-ID" sz="3200" dirty="0"/>
          </a:p>
          <a:p>
            <a:pPr algn="ctr"/>
            <a:r>
              <a:rPr lang="id-ID" sz="3200" smtClean="0"/>
              <a:t>3</a:t>
            </a:r>
            <a:endParaRPr lang="en-US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200" dirty="0" err="1"/>
              <a:t>Sistem</a:t>
            </a:r>
            <a:r>
              <a:rPr lang="en-US" sz="3200" dirty="0"/>
              <a:t>: </a:t>
            </a:r>
            <a:r>
              <a:rPr lang="en-US" sz="3200" b="1" dirty="0" err="1"/>
              <a:t>Prodi</a:t>
            </a:r>
            <a:r>
              <a:rPr lang="en-US" sz="3200" b="1" dirty="0"/>
              <a:t> T. </a:t>
            </a:r>
            <a:r>
              <a:rPr lang="en-US" sz="3200" b="1" dirty="0" err="1"/>
              <a:t>Industri</a:t>
            </a:r>
            <a:r>
              <a:rPr lang="en-US" sz="3200" b="1" dirty="0"/>
              <a:t> (PTI)</a:t>
            </a:r>
          </a:p>
        </p:txBody>
      </p:sp>
      <p:sp>
        <p:nvSpPr>
          <p:cNvPr id="65541" name="Oval 5"/>
          <p:cNvSpPr>
            <a:spLocks noChangeArrowheads="1"/>
          </p:cNvSpPr>
          <p:nvPr/>
        </p:nvSpPr>
        <p:spPr bwMode="auto">
          <a:xfrm>
            <a:off x="3657600" y="2362200"/>
            <a:ext cx="1981200" cy="236220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4191000" y="3200400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/>
              <a:t>PTI</a:t>
            </a:r>
          </a:p>
        </p:txBody>
      </p:sp>
      <p:sp>
        <p:nvSpPr>
          <p:cNvPr id="65543" name="Oval 7"/>
          <p:cNvSpPr>
            <a:spLocks noChangeArrowheads="1"/>
          </p:cNvSpPr>
          <p:nvPr/>
        </p:nvSpPr>
        <p:spPr bwMode="auto">
          <a:xfrm>
            <a:off x="2743200" y="1752600"/>
            <a:ext cx="9144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2706687" y="1954213"/>
            <a:ext cx="874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PTK</a:t>
            </a:r>
          </a:p>
        </p:txBody>
      </p:sp>
      <p:sp>
        <p:nvSpPr>
          <p:cNvPr id="65545" name="Oval 9"/>
          <p:cNvSpPr>
            <a:spLocks noChangeArrowheads="1"/>
          </p:cNvSpPr>
          <p:nvPr/>
        </p:nvSpPr>
        <p:spPr bwMode="auto">
          <a:xfrm>
            <a:off x="2438400" y="4572000"/>
            <a:ext cx="9144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6" name="Oval 10"/>
          <p:cNvSpPr>
            <a:spLocks noChangeArrowheads="1"/>
          </p:cNvSpPr>
          <p:nvPr/>
        </p:nvSpPr>
        <p:spPr bwMode="auto">
          <a:xfrm>
            <a:off x="5638800" y="1828800"/>
            <a:ext cx="9144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7" name="Oval 11"/>
          <p:cNvSpPr>
            <a:spLocks noChangeArrowheads="1"/>
          </p:cNvSpPr>
          <p:nvPr/>
        </p:nvSpPr>
        <p:spPr bwMode="auto">
          <a:xfrm>
            <a:off x="5486400" y="4648200"/>
            <a:ext cx="9144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2401887" y="4724400"/>
            <a:ext cx="874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PTE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5562600" y="1981200"/>
            <a:ext cx="954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PTIF</a:t>
            </a: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5410200" y="4876800"/>
            <a:ext cx="935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PTM</a:t>
            </a:r>
          </a:p>
        </p:txBody>
      </p:sp>
      <p:sp>
        <p:nvSpPr>
          <p:cNvPr id="2" name="Oval 1"/>
          <p:cNvSpPr/>
          <p:nvPr/>
        </p:nvSpPr>
        <p:spPr>
          <a:xfrm>
            <a:off x="1905000" y="1066800"/>
            <a:ext cx="5334000" cy="55626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/>
          <a:lstStyle/>
          <a:p>
            <a:pPr algn="ctr"/>
            <a:r>
              <a:rPr lang="en-US" sz="3200" b="1"/>
              <a:t>Elemen-elemen Prodi T. Industri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8153400" cy="5410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Pengelola</a:t>
            </a:r>
            <a:r>
              <a:rPr lang="en-US" sz="2800" dirty="0"/>
              <a:t> </a:t>
            </a:r>
            <a:r>
              <a:rPr lang="en-US" sz="2800" dirty="0" err="1"/>
              <a:t>Prodi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Dosen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Mahasiswa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Administratif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Laboratorium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Kurikulum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Sarana</a:t>
            </a:r>
            <a:r>
              <a:rPr lang="en-US" sz="2800" dirty="0"/>
              <a:t> </a:t>
            </a:r>
            <a:r>
              <a:rPr lang="en-US" sz="2800" dirty="0" err="1"/>
              <a:t>perkuliahan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Regulasi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/>
              <a:t>… </a:t>
            </a:r>
            <a:r>
              <a:rPr lang="en-US" sz="2800" dirty="0" err="1"/>
              <a:t>dst</a:t>
            </a:r>
            <a:r>
              <a:rPr lang="en-US" sz="2800" dirty="0"/>
              <a:t> (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saya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tahu</a:t>
            </a:r>
            <a:r>
              <a:rPr lang="en-US" sz="2800" dirty="0"/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/>
          <a:lstStyle/>
          <a:p>
            <a:pPr algn="ctr"/>
            <a:r>
              <a:rPr lang="en-US" sz="3200" b="1" dirty="0" err="1"/>
              <a:t>Tujuan</a:t>
            </a:r>
            <a:r>
              <a:rPr lang="en-US" sz="3200" b="1" dirty="0"/>
              <a:t> </a:t>
            </a:r>
            <a:r>
              <a:rPr lang="en-US" sz="3200" b="1" dirty="0" err="1"/>
              <a:t>Prodi</a:t>
            </a:r>
            <a:r>
              <a:rPr lang="en-US" sz="3200" b="1" dirty="0"/>
              <a:t> T. </a:t>
            </a:r>
            <a:r>
              <a:rPr lang="en-US" sz="3200" b="1" dirty="0" err="1"/>
              <a:t>Industri</a:t>
            </a:r>
            <a:endParaRPr lang="en-US" sz="3200" b="1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153400" cy="5562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Menghasilkan</a:t>
            </a:r>
            <a:r>
              <a:rPr lang="en-US" sz="2800" dirty="0"/>
              <a:t> </a:t>
            </a:r>
            <a:r>
              <a:rPr lang="en-US" sz="2800" dirty="0" err="1"/>
              <a:t>lulusan</a:t>
            </a:r>
            <a:r>
              <a:rPr lang="en-US" sz="2800" dirty="0"/>
              <a:t> </a:t>
            </a:r>
            <a:r>
              <a:rPr lang="en-US" sz="2800" dirty="0" err="1"/>
              <a:t>Teknik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r>
              <a:rPr lang="en-US" sz="2800" dirty="0"/>
              <a:t> yang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perencanaan</a:t>
            </a:r>
            <a:r>
              <a:rPr lang="en-US" sz="2800" dirty="0"/>
              <a:t>, </a:t>
            </a:r>
            <a:r>
              <a:rPr lang="en-US" sz="2800" dirty="0" err="1"/>
              <a:t>disain</a:t>
            </a:r>
            <a:r>
              <a:rPr lang="en-US" sz="2800" dirty="0"/>
              <a:t>, </a:t>
            </a:r>
            <a:r>
              <a:rPr lang="en-US" sz="2800" dirty="0" err="1"/>
              <a:t>analisis</a:t>
            </a:r>
            <a:r>
              <a:rPr lang="en-US" sz="2800" dirty="0"/>
              <a:t>, </a:t>
            </a:r>
            <a:r>
              <a:rPr lang="en-US" sz="2800" dirty="0" err="1"/>
              <a:t>pengembangan</a:t>
            </a:r>
            <a:r>
              <a:rPr lang="en-US" sz="2800" dirty="0"/>
              <a:t>, </a:t>
            </a:r>
            <a:r>
              <a:rPr lang="en-US" sz="2800" dirty="0" err="1"/>
              <a:t>implementasi</a:t>
            </a:r>
            <a:r>
              <a:rPr lang="en-US" sz="2800" dirty="0"/>
              <a:t>,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perbaikan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r>
              <a:rPr lang="en-US" sz="2800" dirty="0"/>
              <a:t> </a:t>
            </a:r>
            <a:r>
              <a:rPr lang="en-US" sz="2800" dirty="0" err="1"/>
              <a:t>terintegrasi</a:t>
            </a:r>
            <a:r>
              <a:rPr lang="en-US" sz="2800" dirty="0"/>
              <a:t> </a:t>
            </a:r>
            <a:r>
              <a:rPr lang="en-US" sz="2800" dirty="0" err="1"/>
              <a:t>berbasis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Mengembangkan</a:t>
            </a:r>
            <a:r>
              <a:rPr lang="en-US" sz="2800" dirty="0"/>
              <a:t> </a:t>
            </a:r>
            <a:r>
              <a:rPr lang="en-US" sz="2800" dirty="0" err="1"/>
              <a:t>kurikulum</a:t>
            </a:r>
            <a:r>
              <a:rPr lang="en-US" sz="2800" dirty="0"/>
              <a:t> yang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Menciptakan</a:t>
            </a:r>
            <a:r>
              <a:rPr lang="en-US" sz="2800" dirty="0"/>
              <a:t> </a:t>
            </a:r>
            <a:r>
              <a:rPr lang="en-US" sz="2800" dirty="0" err="1"/>
              <a:t>iklim</a:t>
            </a:r>
            <a:r>
              <a:rPr lang="en-US" sz="2800" dirty="0"/>
              <a:t> </a:t>
            </a:r>
            <a:r>
              <a:rPr lang="en-US" sz="2800" dirty="0" err="1"/>
              <a:t>akademik</a:t>
            </a:r>
            <a:r>
              <a:rPr lang="en-US" sz="2800" dirty="0"/>
              <a:t> yang </a:t>
            </a:r>
            <a:r>
              <a:rPr lang="en-US" sz="2800" dirty="0" err="1"/>
              <a:t>kondusif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kegiatan</a:t>
            </a:r>
            <a:r>
              <a:rPr lang="en-US" sz="2800" dirty="0"/>
              <a:t> </a:t>
            </a:r>
            <a:r>
              <a:rPr lang="en-US" sz="2800" dirty="0" err="1"/>
              <a:t>penelitian</a:t>
            </a:r>
            <a:r>
              <a:rPr lang="en-US" sz="2800" dirty="0"/>
              <a:t> yang </a:t>
            </a:r>
            <a:r>
              <a:rPr lang="en-US" sz="2800" dirty="0" err="1"/>
              <a:t>berkualitas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memberikan</a:t>
            </a:r>
            <a:r>
              <a:rPr lang="en-US" sz="2800" dirty="0"/>
              <a:t> </a:t>
            </a:r>
            <a:r>
              <a:rPr lang="en-US" sz="2800" dirty="0" err="1"/>
              <a:t>kontribusi</a:t>
            </a:r>
            <a:r>
              <a:rPr lang="en-US" sz="2800" dirty="0"/>
              <a:t> </a:t>
            </a:r>
            <a:r>
              <a:rPr lang="en-US" sz="2800" dirty="0" err="1"/>
              <a:t>bagi</a:t>
            </a:r>
            <a:r>
              <a:rPr lang="en-US" sz="2800" dirty="0"/>
              <a:t> </a:t>
            </a:r>
            <a:r>
              <a:rPr lang="en-US" sz="2800" dirty="0" err="1"/>
              <a:t>pengembangan</a:t>
            </a:r>
            <a:r>
              <a:rPr lang="en-US" sz="2800" dirty="0"/>
              <a:t> </a:t>
            </a:r>
            <a:r>
              <a:rPr lang="en-US" sz="2800" dirty="0" err="1"/>
              <a:t>ilmu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teknologi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/>
          <a:lstStyle/>
          <a:p>
            <a:pPr algn="ctr"/>
            <a:r>
              <a:rPr lang="en-US" sz="3200" b="1"/>
              <a:t>Tujuan Prodi T. Industri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5"/>
            </a:pP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kemampuan</a:t>
            </a:r>
            <a:r>
              <a:rPr lang="en-US" sz="2800" dirty="0"/>
              <a:t> </a:t>
            </a:r>
            <a:r>
              <a:rPr lang="en-US" sz="2800" i="1" dirty="0"/>
              <a:t>soft skill</a:t>
            </a:r>
            <a:r>
              <a:rPr lang="en-US" sz="2800" dirty="0"/>
              <a:t> </a:t>
            </a:r>
            <a:r>
              <a:rPr lang="en-US" sz="2800" dirty="0" err="1"/>
              <a:t>bagi</a:t>
            </a:r>
            <a:r>
              <a:rPr lang="en-US" sz="2800" dirty="0"/>
              <a:t> </a:t>
            </a:r>
            <a:r>
              <a:rPr lang="en-US" sz="2800" dirty="0" err="1"/>
              <a:t>lulusan</a:t>
            </a:r>
            <a:r>
              <a:rPr lang="en-US" sz="2800" dirty="0"/>
              <a:t> </a:t>
            </a:r>
            <a:r>
              <a:rPr lang="en-US" sz="2800" dirty="0" err="1"/>
              <a:t>berdasarkan</a:t>
            </a:r>
            <a:r>
              <a:rPr lang="en-US" sz="2800" dirty="0"/>
              <a:t> </a:t>
            </a:r>
            <a:r>
              <a:rPr lang="en-US" sz="2800" dirty="0" err="1"/>
              <a:t>risalah</a:t>
            </a:r>
            <a:r>
              <a:rPr lang="en-US" sz="2800" dirty="0"/>
              <a:t> </a:t>
            </a:r>
            <a:r>
              <a:rPr lang="en-US" sz="2800" dirty="0" err="1" smtClean="0"/>
              <a:t>Islamiyah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 startAt="5"/>
            </a:pP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kegiatan</a:t>
            </a:r>
            <a:r>
              <a:rPr lang="en-US" sz="2800" dirty="0"/>
              <a:t> </a:t>
            </a:r>
            <a:r>
              <a:rPr lang="en-US" sz="2800" dirty="0" err="1"/>
              <a:t>pengabdian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berorientasi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pengembangan</a:t>
            </a:r>
            <a:r>
              <a:rPr lang="en-US" sz="2800" dirty="0"/>
              <a:t> </a:t>
            </a:r>
            <a:r>
              <a:rPr lang="en-US" sz="2800" dirty="0" err="1"/>
              <a:t>industri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kesejahteraan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 startAt="5"/>
            </a:pP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kualitas</a:t>
            </a:r>
            <a:r>
              <a:rPr lang="en-US" sz="2800" dirty="0"/>
              <a:t> </a:t>
            </a:r>
            <a:r>
              <a:rPr lang="en-US" sz="2800" dirty="0" err="1"/>
              <a:t>kegiatan</a:t>
            </a:r>
            <a:r>
              <a:rPr lang="en-US" sz="2800" dirty="0"/>
              <a:t> </a:t>
            </a:r>
            <a:r>
              <a:rPr lang="en-US" sz="2800" dirty="0" err="1"/>
              <a:t>dakwah</a:t>
            </a:r>
            <a:r>
              <a:rPr lang="en-US" sz="2800" dirty="0"/>
              <a:t> </a:t>
            </a:r>
            <a:r>
              <a:rPr lang="en-US" sz="2800" dirty="0" err="1" smtClean="0"/>
              <a:t>Islamiyah</a:t>
            </a:r>
            <a:r>
              <a:rPr lang="en-US" sz="2800" dirty="0" smtClean="0"/>
              <a:t> 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 startAt="5"/>
            </a:pP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/>
          <a:lstStyle/>
          <a:p>
            <a:pPr algn="ctr"/>
            <a:r>
              <a:rPr lang="en-US" sz="3200" b="1" dirty="0" err="1"/>
              <a:t>Fungsi</a:t>
            </a:r>
            <a:r>
              <a:rPr lang="en-US" sz="3200" b="1" dirty="0"/>
              <a:t> </a:t>
            </a:r>
            <a:r>
              <a:rPr lang="en-US" sz="3200" b="1" dirty="0" err="1"/>
              <a:t>Tujuan</a:t>
            </a:r>
            <a:r>
              <a:rPr lang="en-US" sz="3200" b="1" dirty="0"/>
              <a:t> – </a:t>
            </a:r>
            <a:r>
              <a:rPr lang="en-US" sz="3200" b="1" dirty="0" err="1"/>
              <a:t>Umum</a:t>
            </a:r>
            <a:r>
              <a:rPr lang="en-US" sz="3200" dirty="0"/>
              <a:t> 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153400" cy="4800600"/>
          </a:xfrm>
        </p:spPr>
        <p:txBody>
          <a:bodyPr/>
          <a:lstStyle/>
          <a:p>
            <a:pPr marL="609600" indent="-609600" algn="just">
              <a:buFont typeface="+mj-lt"/>
              <a:buAutoNum type="arabicPeriod"/>
            </a:pPr>
            <a:r>
              <a:rPr lang="en-US" sz="2800" dirty="0" err="1"/>
              <a:t>Minimasi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, </a:t>
            </a:r>
            <a:r>
              <a:rPr lang="en-US" sz="2800" dirty="0" err="1"/>
              <a:t>minimasi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r>
              <a:rPr lang="en-US" sz="2800" dirty="0"/>
              <a:t>, </a:t>
            </a:r>
            <a:r>
              <a:rPr lang="en-US" sz="2800" dirty="0" err="1"/>
              <a:t>minimasi</a:t>
            </a:r>
            <a:r>
              <a:rPr lang="en-US" sz="2800" dirty="0"/>
              <a:t> </a:t>
            </a:r>
            <a:r>
              <a:rPr lang="en-US" sz="2800" dirty="0" err="1"/>
              <a:t>jarak</a:t>
            </a:r>
            <a:r>
              <a:rPr lang="en-US" sz="2800" dirty="0"/>
              <a:t>, </a:t>
            </a:r>
            <a:r>
              <a:rPr lang="en-US" sz="2800" dirty="0" err="1"/>
              <a:t>minimasi</a:t>
            </a:r>
            <a:r>
              <a:rPr lang="en-US" sz="2800" dirty="0"/>
              <a:t> waste, </a:t>
            </a:r>
            <a:r>
              <a:rPr lang="en-US" sz="2800" dirty="0" err="1"/>
              <a:t>minimasi</a:t>
            </a:r>
            <a:r>
              <a:rPr lang="en-US" sz="2800" dirty="0"/>
              <a:t>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, </a:t>
            </a:r>
            <a:r>
              <a:rPr lang="en-US" sz="2800" dirty="0" err="1"/>
              <a:t>dll</a:t>
            </a:r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lalu</a:t>
            </a:r>
            <a:r>
              <a:rPr lang="en-US" sz="2800" dirty="0" smtClean="0"/>
              <a:t> </a:t>
            </a:r>
            <a:r>
              <a:rPr lang="en-US" sz="2800" dirty="0" err="1" smtClean="0"/>
              <a:t>lupa</a:t>
            </a:r>
            <a:r>
              <a:rPr lang="en-US" sz="2800" dirty="0" smtClean="0"/>
              <a:t>)</a:t>
            </a:r>
            <a:endParaRPr lang="en-US" sz="2800" dirty="0"/>
          </a:p>
          <a:p>
            <a:pPr marL="609600" indent="-609600" algn="just">
              <a:buFont typeface="+mj-lt"/>
              <a:buAutoNum type="arabicPeriod"/>
            </a:pPr>
            <a:r>
              <a:rPr lang="en-US" sz="2800" dirty="0" err="1"/>
              <a:t>Maksimasi</a:t>
            </a:r>
            <a:r>
              <a:rPr lang="en-US" sz="2800" dirty="0"/>
              <a:t> </a:t>
            </a:r>
            <a:r>
              <a:rPr lang="en-US" sz="2800" dirty="0" err="1"/>
              <a:t>keuntungan</a:t>
            </a:r>
            <a:r>
              <a:rPr lang="en-US" sz="2800" dirty="0"/>
              <a:t>, </a:t>
            </a:r>
            <a:r>
              <a:rPr lang="en-US" sz="2800" dirty="0" err="1"/>
              <a:t>maksimasi</a:t>
            </a:r>
            <a:r>
              <a:rPr lang="en-US" sz="2800" dirty="0"/>
              <a:t> </a:t>
            </a:r>
            <a:r>
              <a:rPr lang="en-US" sz="2800" dirty="0" err="1"/>
              <a:t>pendapatan</a:t>
            </a:r>
            <a:r>
              <a:rPr lang="en-US" sz="2800" dirty="0"/>
              <a:t>, </a:t>
            </a:r>
            <a:r>
              <a:rPr lang="en-US" sz="2800" dirty="0" err="1"/>
              <a:t>maksimasi</a:t>
            </a:r>
            <a:r>
              <a:rPr lang="en-US" sz="2800" dirty="0"/>
              <a:t> </a:t>
            </a:r>
            <a:r>
              <a:rPr lang="en-US" sz="2800" dirty="0" err="1"/>
              <a:t>manfaat</a:t>
            </a:r>
            <a:r>
              <a:rPr lang="en-US" sz="2800" dirty="0"/>
              <a:t>, </a:t>
            </a:r>
            <a:r>
              <a:rPr lang="en-US" sz="2800" dirty="0" err="1" smtClean="0"/>
              <a:t>dsb</a:t>
            </a:r>
            <a:r>
              <a:rPr lang="en-US" sz="2800" dirty="0" smtClean="0"/>
              <a:t> (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saya</a:t>
            </a:r>
            <a:r>
              <a:rPr lang="en-US" sz="2800" dirty="0" smtClean="0"/>
              <a:t> </a:t>
            </a:r>
            <a:r>
              <a:rPr lang="en-US" sz="2800" dirty="0" err="1" smtClean="0"/>
              <a:t>bingung</a:t>
            </a:r>
            <a:r>
              <a:rPr lang="en-US" sz="2800" dirty="0" smtClean="0"/>
              <a:t>) 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endParaRPr lang="en-US" sz="2800" dirty="0"/>
          </a:p>
          <a:p>
            <a:pPr marL="609600" indent="-609600" algn="ctr">
              <a:buFont typeface="Wingdings" pitchFamily="2" charset="2"/>
              <a:buNone/>
            </a:pPr>
            <a:r>
              <a:rPr lang="en-US" sz="2800" b="1" dirty="0" err="1"/>
              <a:t>Lalu</a:t>
            </a:r>
            <a:r>
              <a:rPr lang="en-US" sz="2800" b="1" dirty="0"/>
              <a:t> </a:t>
            </a:r>
            <a:r>
              <a:rPr lang="en-US" sz="2800" b="1" dirty="0" err="1"/>
              <a:t>Fungsi</a:t>
            </a:r>
            <a:r>
              <a:rPr lang="en-US" sz="2800" b="1" dirty="0"/>
              <a:t> </a:t>
            </a:r>
            <a:r>
              <a:rPr lang="en-US" sz="2800" b="1" dirty="0" err="1"/>
              <a:t>Tujuan</a:t>
            </a:r>
            <a:r>
              <a:rPr lang="en-US" sz="2800" b="1" dirty="0"/>
              <a:t> </a:t>
            </a:r>
            <a:r>
              <a:rPr lang="en-US" sz="2800" b="1" dirty="0" err="1"/>
              <a:t>Prodi</a:t>
            </a:r>
            <a:r>
              <a:rPr lang="en-US" sz="2800" b="1" dirty="0"/>
              <a:t> TI </a:t>
            </a:r>
            <a:r>
              <a:rPr lang="en-US" sz="2800" b="1" dirty="0" err="1"/>
              <a:t>di</a:t>
            </a:r>
            <a:r>
              <a:rPr lang="en-US" sz="2800" b="1" dirty="0"/>
              <a:t> </a:t>
            </a:r>
            <a:r>
              <a:rPr lang="en-US" sz="2800" b="1" dirty="0" err="1"/>
              <a:t>atas</a:t>
            </a:r>
            <a:r>
              <a:rPr lang="en-US" sz="2800" b="1" dirty="0"/>
              <a:t>???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685800"/>
          </a:xfrm>
        </p:spPr>
        <p:txBody>
          <a:bodyPr/>
          <a:lstStyle/>
          <a:p>
            <a:pPr algn="ctr"/>
            <a:r>
              <a:rPr lang="en-US" sz="3200" dirty="0" err="1"/>
              <a:t>Tujuan</a:t>
            </a:r>
            <a:r>
              <a:rPr lang="en-US" sz="3200" dirty="0"/>
              <a:t> </a:t>
            </a:r>
            <a:r>
              <a:rPr lang="en-US" sz="3200" dirty="0" err="1"/>
              <a:t>Prodi</a:t>
            </a:r>
            <a:r>
              <a:rPr lang="en-US" sz="3200" dirty="0"/>
              <a:t> T. </a:t>
            </a:r>
            <a:r>
              <a:rPr lang="en-US" sz="3200" dirty="0" err="1"/>
              <a:t>Industri</a:t>
            </a:r>
            <a:endParaRPr lang="en-US" sz="3200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8153400" cy="53340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/>
              <a:t>Menghasilkan</a:t>
            </a:r>
            <a:r>
              <a:rPr lang="en-US" sz="3200" dirty="0"/>
              <a:t> </a:t>
            </a:r>
            <a:r>
              <a:rPr lang="en-US" sz="3200" dirty="0" err="1"/>
              <a:t>lulusan</a:t>
            </a:r>
            <a:r>
              <a:rPr lang="en-US" sz="3200" dirty="0"/>
              <a:t> </a:t>
            </a:r>
            <a:r>
              <a:rPr lang="en-US" sz="3200" dirty="0" err="1"/>
              <a:t>Teknik</a:t>
            </a:r>
            <a:r>
              <a:rPr lang="en-US" sz="3200" dirty="0"/>
              <a:t> </a:t>
            </a:r>
            <a:r>
              <a:rPr lang="en-US" sz="3200" dirty="0" err="1"/>
              <a:t>Industri</a:t>
            </a:r>
            <a:r>
              <a:rPr lang="en-US" sz="3200" dirty="0"/>
              <a:t> yang </a:t>
            </a:r>
            <a:r>
              <a:rPr lang="en-US" sz="3200" dirty="0" err="1"/>
              <a:t>mampu</a:t>
            </a:r>
            <a:r>
              <a:rPr lang="en-US" sz="3200" dirty="0"/>
              <a:t>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perencanaan</a:t>
            </a:r>
            <a:r>
              <a:rPr lang="en-US" sz="3200" dirty="0"/>
              <a:t>, </a:t>
            </a:r>
            <a:r>
              <a:rPr lang="en-US" sz="3200" dirty="0" err="1"/>
              <a:t>disain</a:t>
            </a:r>
            <a:r>
              <a:rPr lang="en-US" sz="3200" dirty="0"/>
              <a:t>, </a:t>
            </a:r>
            <a:r>
              <a:rPr lang="en-US" sz="3200" dirty="0" err="1"/>
              <a:t>analisis</a:t>
            </a:r>
            <a:r>
              <a:rPr lang="en-US" sz="3200" dirty="0"/>
              <a:t>, </a:t>
            </a:r>
            <a:r>
              <a:rPr lang="en-US" sz="3200" dirty="0" err="1"/>
              <a:t>pengembangan</a:t>
            </a:r>
            <a:r>
              <a:rPr lang="en-US" sz="3200" dirty="0"/>
              <a:t>, </a:t>
            </a:r>
            <a:r>
              <a:rPr lang="en-US" sz="3200" dirty="0" err="1"/>
              <a:t>implementasi</a:t>
            </a:r>
            <a:r>
              <a:rPr lang="en-US" sz="3200" dirty="0"/>
              <a:t>,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perbaikan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industri</a:t>
            </a:r>
            <a:r>
              <a:rPr lang="en-US" sz="3200" dirty="0"/>
              <a:t> </a:t>
            </a:r>
            <a:r>
              <a:rPr lang="en-US" sz="3200" dirty="0" err="1"/>
              <a:t>terintegrasi</a:t>
            </a:r>
            <a:r>
              <a:rPr lang="en-US" sz="3200" dirty="0"/>
              <a:t> </a:t>
            </a:r>
            <a:r>
              <a:rPr lang="en-US" sz="3200" dirty="0" err="1"/>
              <a:t>berbasis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informasi</a:t>
            </a:r>
            <a:endParaRPr lang="en-US" sz="3200" dirty="0"/>
          </a:p>
          <a:p>
            <a:pPr marL="609600" indent="-609600" algn="just">
              <a:buFont typeface="Wingdings" pitchFamily="2" charset="2"/>
              <a:buNone/>
            </a:pPr>
            <a:endParaRPr lang="en-US" sz="3200" dirty="0" smtClean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3200" dirty="0" err="1" smtClean="0"/>
              <a:t>Fungsi</a:t>
            </a:r>
            <a:r>
              <a:rPr lang="en-US" sz="3200" dirty="0" smtClean="0"/>
              <a:t> </a:t>
            </a:r>
            <a:r>
              <a:rPr lang="en-US" sz="3200" dirty="0" err="1"/>
              <a:t>Tujuan</a:t>
            </a:r>
            <a:r>
              <a:rPr lang="en-US" sz="3200" dirty="0"/>
              <a:t> – </a:t>
            </a:r>
            <a:r>
              <a:rPr lang="en-US" sz="3200" dirty="0" err="1"/>
              <a:t>Elemen</a:t>
            </a:r>
            <a:r>
              <a:rPr lang="en-US" sz="3200" dirty="0"/>
              <a:t> – </a:t>
            </a:r>
            <a:r>
              <a:rPr lang="en-US" sz="3200" dirty="0" err="1"/>
              <a:t>Atribut</a:t>
            </a:r>
            <a:r>
              <a:rPr lang="en-US" sz="3200" dirty="0"/>
              <a:t> ??</a:t>
            </a:r>
          </a:p>
          <a:p>
            <a:pPr marL="609600" indent="-609600" algn="ctr">
              <a:buFont typeface="Wingdings" pitchFamily="2" charset="2"/>
              <a:buNone/>
            </a:pPr>
            <a:r>
              <a:rPr lang="en-US" sz="3200" dirty="0"/>
              <a:t>(</a:t>
            </a:r>
            <a:r>
              <a:rPr lang="en-US" sz="3200" dirty="0" err="1"/>
              <a:t>menarik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 smtClean="0"/>
              <a:t>Skripsi</a:t>
            </a:r>
            <a:r>
              <a:rPr lang="en-US" sz="3200" dirty="0" smtClean="0"/>
              <a:t>???) </a:t>
            </a:r>
            <a:endParaRPr lang="en-US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Beberapa</a:t>
            </a:r>
            <a:r>
              <a:rPr lang="en-US" sz="3200" dirty="0"/>
              <a:t> </a:t>
            </a:r>
            <a:r>
              <a:rPr lang="en-US" sz="3200" dirty="0" err="1"/>
              <a:t>Aspek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Memahami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Aspek</a:t>
            </a:r>
            <a:r>
              <a:rPr lang="en-US" sz="2800" b="1" dirty="0"/>
              <a:t> </a:t>
            </a:r>
            <a:r>
              <a:rPr lang="en-US" sz="2800" b="1" dirty="0" err="1"/>
              <a:t>Struktural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konfigurasi</a:t>
            </a:r>
            <a:r>
              <a:rPr lang="en-US" sz="2800" dirty="0"/>
              <a:t> </a:t>
            </a:r>
            <a:r>
              <a:rPr lang="en-US" sz="2800" dirty="0" err="1"/>
              <a:t>fisik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b="1" dirty="0" err="1"/>
              <a:t>fisik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b="1" dirty="0" err="1"/>
              <a:t>elemen-elemen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b="1" dirty="0" err="1"/>
              <a:t>konfigurasi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b="1" dirty="0" err="1"/>
              <a:t>keterkaitan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juga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mengetahui</a:t>
            </a:r>
            <a:r>
              <a:rPr lang="en-US" sz="2800" dirty="0"/>
              <a:t> </a:t>
            </a:r>
            <a:r>
              <a:rPr lang="en-US" sz="2800" b="1" dirty="0" err="1"/>
              <a:t>batas-batas</a:t>
            </a:r>
            <a:r>
              <a:rPr lang="en-US" sz="2800" dirty="0"/>
              <a:t> (</a:t>
            </a:r>
            <a:r>
              <a:rPr lang="en-US" sz="2800" i="1" dirty="0" smtClean="0"/>
              <a:t>boundaries</a:t>
            </a:r>
            <a:r>
              <a:rPr lang="en-US" sz="2800" dirty="0" smtClean="0"/>
              <a:t>) </a:t>
            </a:r>
            <a:r>
              <a:rPr lang="en-US" sz="2800" dirty="0" err="1"/>
              <a:t>sistem</a:t>
            </a:r>
            <a:r>
              <a:rPr lang="en-US" sz="2800" dirty="0"/>
              <a:t>. Batas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diketahui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b="1" dirty="0" err="1"/>
              <a:t>tujuan</a:t>
            </a:r>
            <a:r>
              <a:rPr lang="en-US" sz="2800" dirty="0"/>
              <a:t>, </a:t>
            </a:r>
            <a:r>
              <a:rPr lang="en-US" sz="2800" b="1" dirty="0" err="1"/>
              <a:t>relevansi-</a:t>
            </a:r>
            <a:r>
              <a:rPr lang="en-US" sz="2800" dirty="0" err="1"/>
              <a:t>nya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b="1" dirty="0" err="1"/>
              <a:t>signifikansi-</a:t>
            </a:r>
            <a:r>
              <a:rPr lang="en-US" sz="2800" dirty="0" err="1"/>
              <a:t>nya</a:t>
            </a:r>
            <a:r>
              <a:rPr lang="en-US" sz="2800" dirty="0"/>
              <a:t>. 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Contoh</a:t>
            </a:r>
            <a:r>
              <a:rPr lang="en-US" sz="2800" dirty="0"/>
              <a:t>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Beberapa</a:t>
            </a:r>
            <a:r>
              <a:rPr lang="en-US" sz="3200" dirty="0"/>
              <a:t> </a:t>
            </a:r>
            <a:r>
              <a:rPr lang="en-US" sz="3200" dirty="0" err="1"/>
              <a:t>Aspek</a:t>
            </a:r>
            <a:r>
              <a:rPr lang="en-US" sz="3200" dirty="0"/>
              <a:t>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Memahami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endParaRPr lang="en-US" sz="3200" dirty="0"/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1981200" y="1219200"/>
            <a:ext cx="5181600" cy="47244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3962400" y="1905000"/>
            <a:ext cx="12192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3048000" y="3733800"/>
            <a:ext cx="12192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>
            <a:off x="5105400" y="3657600"/>
            <a:ext cx="1219200" cy="914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 flipV="1">
            <a:off x="3429000" y="2590800"/>
            <a:ext cx="6096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2" name="Line 10"/>
          <p:cNvSpPr>
            <a:spLocks noChangeShapeType="1"/>
          </p:cNvSpPr>
          <p:nvPr/>
        </p:nvSpPr>
        <p:spPr bwMode="auto">
          <a:xfrm flipH="1">
            <a:off x="3886200" y="2743200"/>
            <a:ext cx="5334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3" name="Line 11"/>
          <p:cNvSpPr>
            <a:spLocks noChangeShapeType="1"/>
          </p:cNvSpPr>
          <p:nvPr/>
        </p:nvSpPr>
        <p:spPr bwMode="auto">
          <a:xfrm>
            <a:off x="5029200" y="2667000"/>
            <a:ext cx="6858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4" name="Line 12"/>
          <p:cNvSpPr>
            <a:spLocks noChangeShapeType="1"/>
          </p:cNvSpPr>
          <p:nvPr/>
        </p:nvSpPr>
        <p:spPr bwMode="auto">
          <a:xfrm>
            <a:off x="4191000" y="39624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5" name="Line 13"/>
          <p:cNvSpPr>
            <a:spLocks noChangeShapeType="1"/>
          </p:cNvSpPr>
          <p:nvPr/>
        </p:nvSpPr>
        <p:spPr bwMode="auto">
          <a:xfrm flipH="1">
            <a:off x="4267200" y="4267200"/>
            <a:ext cx="838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6" name="Line 14"/>
          <p:cNvSpPr>
            <a:spLocks noChangeShapeType="1"/>
          </p:cNvSpPr>
          <p:nvPr/>
        </p:nvSpPr>
        <p:spPr bwMode="auto">
          <a:xfrm flipV="1">
            <a:off x="1066800" y="4267200"/>
            <a:ext cx="1981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4267200" y="21336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E1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5410200" y="38862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E2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3352800" y="39624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E3</a:t>
            </a:r>
          </a:p>
        </p:txBody>
      </p:sp>
      <p:sp>
        <p:nvSpPr>
          <p:cNvPr id="59410" name="Freeform 18"/>
          <p:cNvSpPr>
            <a:spLocks/>
          </p:cNvSpPr>
          <p:nvPr/>
        </p:nvSpPr>
        <p:spPr bwMode="auto">
          <a:xfrm>
            <a:off x="5791200" y="3048000"/>
            <a:ext cx="736600" cy="8382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96" y="48"/>
              </a:cxn>
              <a:cxn ang="0">
                <a:pos x="432" y="96"/>
              </a:cxn>
              <a:cxn ang="0">
                <a:pos x="288" y="528"/>
              </a:cxn>
            </a:cxnLst>
            <a:rect l="0" t="0" r="r" b="b"/>
            <a:pathLst>
              <a:path w="464" h="528">
                <a:moveTo>
                  <a:pt x="0" y="384"/>
                </a:moveTo>
                <a:cubicBezTo>
                  <a:pt x="12" y="240"/>
                  <a:pt x="24" y="96"/>
                  <a:pt x="96" y="48"/>
                </a:cubicBezTo>
                <a:cubicBezTo>
                  <a:pt x="168" y="0"/>
                  <a:pt x="400" y="16"/>
                  <a:pt x="432" y="96"/>
                </a:cubicBezTo>
                <a:cubicBezTo>
                  <a:pt x="464" y="176"/>
                  <a:pt x="312" y="456"/>
                  <a:pt x="288" y="52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11" name="Line 19"/>
          <p:cNvSpPr>
            <a:spLocks noChangeShapeType="1"/>
          </p:cNvSpPr>
          <p:nvPr/>
        </p:nvSpPr>
        <p:spPr bwMode="auto">
          <a:xfrm flipH="1">
            <a:off x="6248400" y="3505200"/>
            <a:ext cx="1524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12" name="Line 20"/>
          <p:cNvSpPr>
            <a:spLocks noChangeShapeType="1"/>
          </p:cNvSpPr>
          <p:nvPr/>
        </p:nvSpPr>
        <p:spPr bwMode="auto">
          <a:xfrm flipV="1">
            <a:off x="6324600" y="3810000"/>
            <a:ext cx="15240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7315200" y="18288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E0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3400" y="1828800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Lingkungan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algn="ctr"/>
            <a:r>
              <a:rPr lang="en-US" sz="4000" b="1"/>
              <a:t>Matriks Karakteristik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200400" cy="4419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000"/>
              <a:t>Relasi antar elemen: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000"/>
          </a:p>
          <a:p>
            <a:pPr marL="609600" indent="-609600" algn="just">
              <a:buFont typeface="Wingdings" pitchFamily="2" charset="2"/>
              <a:buNone/>
            </a:pPr>
            <a:endParaRPr lang="en-US" sz="2000"/>
          </a:p>
          <a:p>
            <a:pPr marL="609600" indent="-609600" algn="just">
              <a:buFont typeface="Wingdings" pitchFamily="2" charset="2"/>
              <a:buNone/>
            </a:pPr>
            <a:endParaRPr lang="en-US" sz="2000"/>
          </a:p>
          <a:p>
            <a:pPr marL="609600" indent="-609600" algn="just">
              <a:buFont typeface="Wingdings" pitchFamily="2" charset="2"/>
              <a:buNone/>
            </a:pPr>
            <a:r>
              <a:rPr lang="en-US"/>
              <a:t>R=r</a:t>
            </a:r>
            <a:r>
              <a:rPr lang="en-US" baseline="-25000"/>
              <a:t>ij</a:t>
            </a:r>
            <a:r>
              <a:rPr lang="en-US"/>
              <a:t> 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1447800" y="3124200"/>
          <a:ext cx="838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3" imgW="253890" imgH="368140" progId="Equation.3">
                  <p:embed/>
                </p:oleObj>
              </mc:Choice>
              <mc:Fallback>
                <p:oleObj name="Equation" r:id="rId3" imgW="253890" imgH="3681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124200"/>
                        <a:ext cx="8382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441325" y="4687888"/>
            <a:ext cx="3333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r</a:t>
            </a:r>
            <a:r>
              <a:rPr lang="en-US" sz="2400" baseline="-25000"/>
              <a:t>ij</a:t>
            </a:r>
            <a:r>
              <a:rPr lang="en-US" sz="2400"/>
              <a:t> =1 ada hubungan</a:t>
            </a:r>
          </a:p>
          <a:p>
            <a:r>
              <a:rPr lang="en-US" sz="2400"/>
              <a:t>r</a:t>
            </a:r>
            <a:r>
              <a:rPr lang="en-US" sz="2400" baseline="-25000"/>
              <a:t>ij</a:t>
            </a:r>
            <a:r>
              <a:rPr lang="en-US" sz="2400"/>
              <a:t> =0 tdk ada hubungan</a:t>
            </a:r>
          </a:p>
        </p:txBody>
      </p:sp>
      <p:graphicFrame>
        <p:nvGraphicFramePr>
          <p:cNvPr id="34868" name="Group 52"/>
          <p:cNvGraphicFramePr>
            <a:graphicFrameLocks noGrp="1"/>
          </p:cNvGraphicFramePr>
          <p:nvPr>
            <p:ph sz="half" idx="2"/>
          </p:nvPr>
        </p:nvGraphicFramePr>
        <p:xfrm>
          <a:off x="4267200" y="1752600"/>
          <a:ext cx="4419600" cy="4114801"/>
        </p:xfrm>
        <a:graphic>
          <a:graphicData uri="http://schemas.openxmlformats.org/drawingml/2006/table">
            <a:tbl>
              <a:tblPr/>
              <a:tblGrid>
                <a:gridCol w="884238"/>
                <a:gridCol w="884237"/>
                <a:gridCol w="882650"/>
                <a:gridCol w="884238"/>
                <a:gridCol w="88423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 b="1" dirty="0" err="1"/>
              <a:t>Sistem</a:t>
            </a:r>
            <a:r>
              <a:rPr lang="en-US" sz="3600" b="1" dirty="0"/>
              <a:t> - </a:t>
            </a:r>
            <a:r>
              <a:rPr lang="en-US" sz="3600" b="1" dirty="0" err="1"/>
              <a:t>Lingkungan</a:t>
            </a:r>
            <a:endParaRPr lang="en-US" sz="3600" b="1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Dilihat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: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en-US" sz="2800" b="1" dirty="0" err="1"/>
              <a:t>Variabel</a:t>
            </a:r>
            <a:r>
              <a:rPr lang="en-US" sz="2800" b="1" dirty="0"/>
              <a:t> </a:t>
            </a:r>
            <a:r>
              <a:rPr lang="en-US" sz="2800" b="1" dirty="0" err="1"/>
              <a:t>eksogen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mempengaruhi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.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umumnya</a:t>
            </a:r>
            <a:r>
              <a:rPr lang="en-US" sz="2800" dirty="0"/>
              <a:t> </a:t>
            </a:r>
            <a:r>
              <a:rPr lang="en-US" sz="2800" dirty="0" err="1"/>
              <a:t>relatif</a:t>
            </a:r>
            <a:r>
              <a:rPr lang="en-US" sz="2800" dirty="0"/>
              <a:t> </a:t>
            </a:r>
            <a:r>
              <a:rPr lang="en-US" sz="2800" dirty="0" err="1"/>
              <a:t>sulit</a:t>
            </a:r>
            <a:r>
              <a:rPr lang="en-US" sz="2800" dirty="0"/>
              <a:t> </a:t>
            </a:r>
            <a:r>
              <a:rPr lang="en-US" sz="2800" dirty="0" err="1"/>
              <a:t>dikendalikan</a:t>
            </a:r>
            <a:r>
              <a:rPr lang="en-US" sz="2800" dirty="0"/>
              <a:t>, </a:t>
            </a:r>
            <a:r>
              <a:rPr lang="en-US" sz="2800" dirty="0" err="1"/>
              <a:t>misal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i="1" dirty="0"/>
              <a:t>demand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en-US" sz="2800" b="1" dirty="0" err="1"/>
              <a:t>Variabel</a:t>
            </a:r>
            <a:r>
              <a:rPr lang="en-US" sz="2800" b="1" dirty="0"/>
              <a:t> endogen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mempengaruhi</a:t>
            </a:r>
            <a:r>
              <a:rPr lang="en-US" sz="2800" dirty="0"/>
              <a:t> </a:t>
            </a: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lain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.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umumnya</a:t>
            </a:r>
            <a:r>
              <a:rPr lang="en-US" sz="2800" dirty="0"/>
              <a:t> </a:t>
            </a:r>
            <a:r>
              <a:rPr lang="en-US" sz="2800" dirty="0" err="1"/>
              <a:t>relatif</a:t>
            </a:r>
            <a:r>
              <a:rPr lang="en-US" sz="2800" dirty="0"/>
              <a:t> </a:t>
            </a:r>
            <a:r>
              <a:rPr lang="en-US" sz="2800" dirty="0" err="1"/>
              <a:t>mudah</a:t>
            </a:r>
            <a:r>
              <a:rPr lang="en-US" sz="2800" dirty="0"/>
              <a:t> </a:t>
            </a:r>
            <a:r>
              <a:rPr lang="en-US" sz="2800" dirty="0" err="1"/>
              <a:t>dikendalikan</a:t>
            </a:r>
            <a:r>
              <a:rPr lang="en-US" sz="2800" dirty="0"/>
              <a:t> </a:t>
            </a:r>
            <a:r>
              <a:rPr lang="en-US" sz="2800" dirty="0" err="1"/>
              <a:t>karena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Beberapa Aspek untuk Memahami Sistem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>
            <a:normAutofit lnSpcReduction="10000"/>
          </a:bodyPr>
          <a:lstStyle/>
          <a:p>
            <a:pPr marL="609600" indent="-609600" algn="just">
              <a:buFont typeface="Wingdings" pitchFamily="2" charset="2"/>
              <a:buAutoNum type="arabicPeriod" startAt="2"/>
            </a:pPr>
            <a:r>
              <a:rPr lang="en-US" sz="2400" b="1" dirty="0" err="1"/>
              <a:t>Aspek</a:t>
            </a:r>
            <a:r>
              <a:rPr lang="en-US" sz="2400" b="1" dirty="0"/>
              <a:t> </a:t>
            </a:r>
            <a:r>
              <a:rPr lang="en-US" sz="2400" b="1" dirty="0" err="1"/>
              <a:t>Fungsional</a:t>
            </a:r>
            <a:r>
              <a:rPr lang="en-US" sz="2400" b="1" dirty="0"/>
              <a:t> </a:t>
            </a:r>
            <a:r>
              <a:rPr lang="en-US" sz="2400" dirty="0" err="1"/>
              <a:t>yaitu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menjawab</a:t>
            </a:r>
            <a:r>
              <a:rPr lang="en-US" sz="2400" b="1" dirty="0"/>
              <a:t> </a:t>
            </a:r>
            <a:r>
              <a:rPr lang="en-US" sz="2400" dirty="0" err="1"/>
              <a:t>seberapa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 </a:t>
            </a:r>
            <a:r>
              <a:rPr lang="en-US" sz="2400" dirty="0" err="1"/>
              <a:t>hubungan</a:t>
            </a:r>
            <a:r>
              <a:rPr lang="en-US" sz="2400" dirty="0"/>
              <a:t> </a:t>
            </a:r>
            <a:r>
              <a:rPr lang="en-US" sz="2400" dirty="0" err="1"/>
              <a:t>antar</a:t>
            </a:r>
            <a:r>
              <a:rPr lang="en-US" sz="2400" dirty="0"/>
              <a:t> </a:t>
            </a:r>
            <a:r>
              <a:rPr lang="en-US" sz="2400" dirty="0" err="1"/>
              <a:t>elemen</a:t>
            </a:r>
            <a:r>
              <a:rPr lang="en-US" sz="2400" dirty="0"/>
              <a:t>.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melakukan</a:t>
            </a:r>
            <a:r>
              <a:rPr lang="en-US" sz="2400" dirty="0"/>
              <a:t> </a:t>
            </a:r>
            <a:r>
              <a:rPr lang="en-US" sz="2400" b="1" dirty="0" err="1"/>
              <a:t>identifikasi</a:t>
            </a:r>
            <a:r>
              <a:rPr lang="en-US" sz="2400" b="1" dirty="0"/>
              <a:t> </a:t>
            </a:r>
            <a:r>
              <a:rPr lang="en-US" sz="2400" b="1" dirty="0" err="1"/>
              <a:t>variabel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fungsi</a:t>
            </a:r>
            <a:r>
              <a:rPr lang="en-US" sz="2400" b="1" dirty="0"/>
              <a:t> </a:t>
            </a:r>
            <a:r>
              <a:rPr lang="en-US" sz="2400" b="1" dirty="0" err="1"/>
              <a:t>tujuan</a:t>
            </a:r>
            <a:r>
              <a:rPr lang="en-US" sz="2400" dirty="0"/>
              <a:t>.</a:t>
            </a:r>
            <a:endParaRPr lang="en-US" sz="2400" b="1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b="1" dirty="0" err="1"/>
              <a:t>Contoh</a:t>
            </a:r>
            <a:r>
              <a:rPr lang="en-US" sz="2400" dirty="0"/>
              <a:t>: </a:t>
            </a:r>
            <a:r>
              <a:rPr lang="en-US" sz="2400" dirty="0" err="1"/>
              <a:t>Parkir</a:t>
            </a:r>
            <a:r>
              <a:rPr lang="en-US" sz="2400" dirty="0"/>
              <a:t> </a:t>
            </a:r>
            <a:r>
              <a:rPr lang="en-US" sz="2400" dirty="0" err="1"/>
              <a:t>Kampus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</a:t>
            </a:r>
            <a:r>
              <a:rPr lang="en-US" sz="2400" dirty="0" err="1"/>
              <a:t>elemen</a:t>
            </a:r>
            <a:r>
              <a:rPr lang="en-US" sz="2400" dirty="0"/>
              <a:t>: -</a:t>
            </a:r>
            <a:r>
              <a:rPr lang="en-US" sz="2400" dirty="0" err="1" smtClean="0"/>
              <a:t>kendaraan</a:t>
            </a:r>
            <a:r>
              <a:rPr lang="en-US" sz="2400" dirty="0" smtClean="0"/>
              <a:t> (</a:t>
            </a:r>
            <a:r>
              <a:rPr lang="en-US" sz="2400" dirty="0" err="1" smtClean="0"/>
              <a:t>jumlah</a:t>
            </a:r>
            <a:r>
              <a:rPr lang="en-US" sz="2400" dirty="0" smtClean="0"/>
              <a:t>)</a:t>
            </a:r>
            <a:endParaRPr lang="en-US" sz="24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       -</a:t>
            </a:r>
            <a:r>
              <a:rPr lang="en-US" sz="2400" dirty="0" err="1"/>
              <a:t>pelataran</a:t>
            </a:r>
            <a:r>
              <a:rPr lang="en-US" sz="2400" dirty="0"/>
              <a:t> </a:t>
            </a:r>
            <a:r>
              <a:rPr lang="en-US" sz="2400" dirty="0" err="1"/>
              <a:t>parkir</a:t>
            </a:r>
            <a:r>
              <a:rPr lang="en-US" sz="2400" dirty="0"/>
              <a:t> (</a:t>
            </a:r>
            <a:r>
              <a:rPr lang="en-US" sz="2400" dirty="0" err="1"/>
              <a:t>biaya</a:t>
            </a:r>
            <a:r>
              <a:rPr lang="en-US" sz="24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       -</a:t>
            </a:r>
            <a:r>
              <a:rPr lang="en-US" sz="2400" dirty="0" err="1"/>
              <a:t>petugas</a:t>
            </a:r>
            <a:r>
              <a:rPr lang="en-US" sz="2400" dirty="0"/>
              <a:t> (</a:t>
            </a:r>
            <a:r>
              <a:rPr lang="en-US" sz="2400" dirty="0" err="1"/>
              <a:t>biaya</a:t>
            </a:r>
            <a:r>
              <a:rPr lang="en-US" sz="24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dirty="0"/>
              <a:t>                     -</a:t>
            </a:r>
            <a:r>
              <a:rPr lang="en-US" sz="2400" dirty="0" err="1"/>
              <a:t>peraturan</a:t>
            </a:r>
            <a:r>
              <a:rPr lang="en-US" sz="2400" dirty="0"/>
              <a:t> (</a:t>
            </a:r>
            <a:r>
              <a:rPr lang="en-US" sz="2400" dirty="0" err="1"/>
              <a:t>biaya</a:t>
            </a:r>
            <a:r>
              <a:rPr lang="en-US" sz="2400" dirty="0"/>
              <a:t>)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400" b="1" dirty="0" err="1"/>
              <a:t>Fungsi</a:t>
            </a:r>
            <a:r>
              <a:rPr lang="en-US" sz="2400" b="1" dirty="0"/>
              <a:t> </a:t>
            </a:r>
            <a:r>
              <a:rPr lang="en-US" sz="2400" b="1" dirty="0" err="1"/>
              <a:t>Tujuan</a:t>
            </a:r>
            <a:r>
              <a:rPr lang="en-US" sz="2400" dirty="0"/>
              <a:t>: 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menentukan</a:t>
            </a:r>
            <a:r>
              <a:rPr lang="en-US" sz="2400" dirty="0"/>
              <a:t> </a:t>
            </a:r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b="1" dirty="0" err="1"/>
              <a:t>elemen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atribut-atributnya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derajat</a:t>
            </a:r>
            <a:r>
              <a:rPr lang="en-US" sz="2400" dirty="0"/>
              <a:t> </a:t>
            </a:r>
            <a:r>
              <a:rPr lang="en-US" sz="2400" dirty="0" err="1"/>
              <a:t>servis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melayani</a:t>
            </a:r>
            <a:r>
              <a:rPr lang="en-US" sz="2400" dirty="0"/>
              <a:t> </a:t>
            </a:r>
            <a:r>
              <a:rPr lang="en-US" sz="2400" dirty="0" err="1"/>
              <a:t>semua</a:t>
            </a:r>
            <a:r>
              <a:rPr lang="en-US" sz="2400" dirty="0"/>
              <a:t> yang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parkir</a:t>
            </a:r>
            <a:endParaRPr lang="en-US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Beberapa Aspek untuk Memahami Sistem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err="1"/>
              <a:t>Tujuan</a:t>
            </a:r>
            <a:r>
              <a:rPr lang="en-US" sz="2800" dirty="0"/>
              <a:t>: </a:t>
            </a:r>
            <a:r>
              <a:rPr lang="en-US" sz="2800" b="1" i="1" dirty="0"/>
              <a:t>minimized cost</a:t>
            </a:r>
            <a:r>
              <a:rPr lang="en-US" sz="2800" dirty="0"/>
              <a:t>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atribut-atributnya</a:t>
            </a:r>
            <a:r>
              <a:rPr lang="en-US" sz="2800" dirty="0"/>
              <a:t> </a:t>
            </a:r>
            <a:r>
              <a:rPr lang="en-US" sz="2800" dirty="0" err="1"/>
              <a:t>diarahkan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biaya</a:t>
            </a:r>
            <a:r>
              <a:rPr lang="en-US" sz="2800" dirty="0"/>
              <a:t> (</a:t>
            </a:r>
            <a:r>
              <a:rPr lang="en-US" sz="2800" i="1" dirty="0"/>
              <a:t>minimized cost</a:t>
            </a:r>
            <a:r>
              <a:rPr lang="en-US" sz="2800" dirty="0"/>
              <a:t>)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err="1"/>
              <a:t>Atribut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b="1" u="sng" dirty="0" err="1"/>
              <a:t>ciri</a:t>
            </a:r>
            <a:r>
              <a:rPr lang="en-US" sz="2800" b="1" u="sng" dirty="0"/>
              <a:t> </a:t>
            </a:r>
            <a:r>
              <a:rPr lang="en-US" sz="2800" b="1" u="sng" dirty="0" err="1"/>
              <a:t>atau</a:t>
            </a:r>
            <a:r>
              <a:rPr lang="en-US" sz="2800" b="1" u="sng" dirty="0"/>
              <a:t> </a:t>
            </a:r>
            <a:r>
              <a:rPr lang="en-US" sz="2800" b="1" u="sng" dirty="0" err="1"/>
              <a:t>karakteristik</a:t>
            </a:r>
            <a:r>
              <a:rPr lang="en-US" sz="2800" b="1" u="sng" dirty="0"/>
              <a:t> </a:t>
            </a:r>
            <a:r>
              <a:rPr lang="en-US" sz="2800" b="1" u="sng" dirty="0" err="1"/>
              <a:t>dari</a:t>
            </a:r>
            <a:r>
              <a:rPr lang="en-US" sz="2800" b="1" u="sng" dirty="0"/>
              <a:t> </a:t>
            </a:r>
            <a:r>
              <a:rPr lang="en-US" sz="2800" b="1" u="sng" dirty="0" err="1"/>
              <a:t>elemen</a:t>
            </a:r>
            <a:r>
              <a:rPr lang="en-US" sz="2800" b="1" u="sng" dirty="0"/>
              <a:t> yang </a:t>
            </a:r>
            <a:r>
              <a:rPr lang="en-US" sz="2800" b="1" u="sng" dirty="0" err="1"/>
              <a:t>mempengaruhi</a:t>
            </a:r>
            <a:r>
              <a:rPr lang="en-US" sz="2800" b="1" u="sng" dirty="0"/>
              <a:t> </a:t>
            </a:r>
            <a:r>
              <a:rPr lang="en-US" sz="2800" b="1" i="1" u="sng" dirty="0" err="1"/>
              <a:t>pencapaian</a:t>
            </a:r>
            <a:r>
              <a:rPr lang="en-US" sz="2800" b="1" i="1" u="sng" dirty="0"/>
              <a:t> </a:t>
            </a:r>
            <a:r>
              <a:rPr lang="en-US" sz="2800" b="1" i="1" u="sng" dirty="0" err="1"/>
              <a:t>tujuan</a:t>
            </a:r>
            <a:endParaRPr lang="en-US" sz="2800" b="1" i="1" u="sng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pelataran</a:t>
            </a:r>
            <a:r>
              <a:rPr lang="en-US" sz="2800" dirty="0"/>
              <a:t>: L x C, L=</a:t>
            </a:r>
            <a:r>
              <a:rPr lang="en-US" sz="2800" dirty="0" err="1"/>
              <a:t>luas</a:t>
            </a:r>
            <a:r>
              <a:rPr lang="en-US" sz="2800" dirty="0"/>
              <a:t>, m</a:t>
            </a:r>
            <a:r>
              <a:rPr lang="en-US" sz="2800" baseline="30000" dirty="0"/>
              <a:t>2</a:t>
            </a:r>
            <a:r>
              <a:rPr lang="en-US" sz="2800" dirty="0"/>
              <a:t>, C=</a:t>
            </a:r>
            <a:r>
              <a:rPr lang="en-US" sz="2800" dirty="0" err="1"/>
              <a:t>biaya</a:t>
            </a:r>
            <a:r>
              <a:rPr lang="en-US" sz="2800" dirty="0"/>
              <a:t>/m</a:t>
            </a:r>
            <a:r>
              <a:rPr lang="en-US" sz="2800" baseline="30000" dirty="0"/>
              <a:t>2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-</a:t>
            </a:r>
            <a:r>
              <a:rPr lang="en-US" sz="2800" dirty="0" err="1"/>
              <a:t>kendaran</a:t>
            </a:r>
            <a:r>
              <a:rPr lang="en-US" sz="2800" dirty="0"/>
              <a:t>: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kendaraan</a:t>
            </a:r>
            <a:r>
              <a:rPr lang="en-US" sz="2800" dirty="0"/>
              <a:t> rata-rata,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</a:t>
            </a:r>
            <a:r>
              <a:rPr lang="en-US" sz="2800" dirty="0" err="1"/>
              <a:t>mobil</a:t>
            </a:r>
            <a:r>
              <a:rPr lang="en-US" sz="2800" dirty="0"/>
              <a:t>=L</a:t>
            </a:r>
            <a:r>
              <a:rPr lang="en-US" sz="2800" baseline="-25000" dirty="0"/>
              <a:t>1</a:t>
            </a:r>
            <a:r>
              <a:rPr lang="en-US" sz="2800" dirty="0"/>
              <a:t> m</a:t>
            </a:r>
            <a:r>
              <a:rPr lang="en-US" sz="2800" baseline="30000" dirty="0"/>
              <a:t>2</a:t>
            </a:r>
            <a:r>
              <a:rPr lang="en-US" sz="2800" dirty="0"/>
              <a:t>, motor=L</a:t>
            </a:r>
            <a:r>
              <a:rPr lang="en-US" sz="2800" baseline="-25000" dirty="0"/>
              <a:t>2</a:t>
            </a:r>
            <a:r>
              <a:rPr lang="en-US" sz="2800" dirty="0"/>
              <a:t> m</a:t>
            </a:r>
            <a:r>
              <a:rPr lang="en-US" sz="2800" baseline="30000" dirty="0"/>
              <a:t>2</a:t>
            </a:r>
            <a:r>
              <a:rPr lang="en-US" sz="2800" dirty="0"/>
              <a:t>, </a:t>
            </a:r>
            <a:r>
              <a:rPr lang="en-US" sz="2800" dirty="0" err="1"/>
              <a:t>sehingga</a:t>
            </a:r>
            <a:r>
              <a:rPr lang="en-US" sz="2800" dirty="0"/>
              <a:t>: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L=M</a:t>
            </a:r>
            <a:r>
              <a:rPr lang="en-US" sz="2800" baseline="-25000" dirty="0"/>
              <a:t>B</a:t>
            </a:r>
            <a:r>
              <a:rPr lang="en-US" sz="2800" dirty="0"/>
              <a:t>.L</a:t>
            </a:r>
            <a:r>
              <a:rPr lang="en-US" sz="2800" baseline="-25000" dirty="0"/>
              <a:t>1</a:t>
            </a:r>
            <a:r>
              <a:rPr lang="en-US" sz="2800" dirty="0"/>
              <a:t> + M</a:t>
            </a:r>
            <a:r>
              <a:rPr lang="en-US" sz="2800" baseline="-25000" dirty="0"/>
              <a:t>T</a:t>
            </a:r>
            <a:r>
              <a:rPr lang="en-US" sz="2800" dirty="0"/>
              <a:t>.L</a:t>
            </a:r>
            <a:r>
              <a:rPr lang="en-US" sz="2800" baseline="-25000" dirty="0"/>
              <a:t>2</a:t>
            </a:r>
            <a:r>
              <a:rPr lang="en-US" sz="2800" dirty="0"/>
              <a:t>, </a:t>
            </a:r>
            <a:r>
              <a:rPr lang="en-US" sz="2800" dirty="0" smtClean="0"/>
              <a:t> M</a:t>
            </a:r>
            <a:r>
              <a:rPr lang="en-US" sz="2800" baseline="-25000" dirty="0" smtClean="0"/>
              <a:t>B</a:t>
            </a:r>
            <a:r>
              <a:rPr lang="en-US" sz="2800" dirty="0" smtClean="0"/>
              <a:t>=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/>
              <a:t>mobil</a:t>
            </a:r>
            <a:r>
              <a:rPr lang="en-US" sz="2800" dirty="0"/>
              <a:t>, 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                            </a:t>
            </a:r>
            <a:r>
              <a:rPr lang="en-US" sz="2800" dirty="0" smtClean="0"/>
              <a:t>    M</a:t>
            </a:r>
            <a:r>
              <a:rPr lang="en-US" sz="2800" baseline="-25000" dirty="0" smtClean="0"/>
              <a:t>T</a:t>
            </a:r>
            <a:r>
              <a:rPr lang="en-US" sz="2800" dirty="0" smtClean="0"/>
              <a:t>=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/>
              <a:t>motor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Pengertian</a:t>
            </a:r>
            <a:r>
              <a:rPr lang="en-US" sz="3200" dirty="0"/>
              <a:t> </a:t>
            </a:r>
            <a:r>
              <a:rPr lang="en-US" sz="3200" dirty="0" err="1"/>
              <a:t>Elemen</a:t>
            </a:r>
            <a:r>
              <a:rPr lang="en-US" sz="3200" dirty="0"/>
              <a:t>, </a:t>
            </a:r>
            <a:r>
              <a:rPr lang="en-US" sz="3200" dirty="0" err="1"/>
              <a:t>Atribut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Relasi</a:t>
            </a:r>
            <a:endParaRPr lang="en-US" sz="3200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>
            <a:normAutofit lnSpcReduction="10000"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obyek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bagian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(sub </a:t>
            </a:r>
            <a:r>
              <a:rPr lang="en-US" sz="2800" dirty="0" err="1"/>
              <a:t>sistem</a:t>
            </a:r>
            <a:r>
              <a:rPr lang="en-US" sz="2800" dirty="0"/>
              <a:t>),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agregasi</a:t>
            </a:r>
            <a:r>
              <a:rPr lang="en-US" sz="2800" dirty="0"/>
              <a:t> (</a:t>
            </a:r>
            <a:r>
              <a:rPr lang="en-US" sz="2800" dirty="0" err="1"/>
              <a:t>pengelompokan</a:t>
            </a:r>
            <a:r>
              <a:rPr lang="en-US" sz="2800" dirty="0"/>
              <a:t>). </a:t>
            </a:r>
            <a:r>
              <a:rPr lang="en-US" sz="2800" b="1" dirty="0" err="1"/>
              <a:t>Pengelompokan</a:t>
            </a:r>
            <a:r>
              <a:rPr lang="en-US" sz="2800" dirty="0"/>
              <a:t> 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berdasar</a:t>
            </a:r>
            <a:r>
              <a:rPr lang="en-US" sz="2800" dirty="0"/>
              <a:t> </a:t>
            </a:r>
            <a:r>
              <a:rPr lang="en-US" sz="2800" b="1" dirty="0" err="1"/>
              <a:t>fungsi</a:t>
            </a:r>
            <a:r>
              <a:rPr lang="en-US" sz="2800" b="1" dirty="0"/>
              <a:t> </a:t>
            </a:r>
            <a:r>
              <a:rPr lang="en-US" sz="2800" b="1" dirty="0" err="1"/>
              <a:t>tujuan</a:t>
            </a:r>
            <a:r>
              <a:rPr lang="en-US" sz="2800" dirty="0"/>
              <a:t>, </a:t>
            </a:r>
            <a:r>
              <a:rPr lang="en-US" sz="2800" dirty="0" err="1"/>
              <a:t>misal</a:t>
            </a:r>
            <a:r>
              <a:rPr lang="en-US" sz="2800" dirty="0"/>
              <a:t> </a:t>
            </a:r>
            <a:r>
              <a:rPr lang="en-US" sz="2800" b="1" dirty="0" err="1"/>
              <a:t>kendaraan</a:t>
            </a:r>
            <a:r>
              <a:rPr lang="en-US" sz="2800" dirty="0"/>
              <a:t> (</a:t>
            </a:r>
            <a:r>
              <a:rPr lang="en-US" sz="2800" dirty="0" err="1"/>
              <a:t>mobil</a:t>
            </a:r>
            <a:r>
              <a:rPr lang="en-US" sz="2800" dirty="0"/>
              <a:t>, motor), </a:t>
            </a:r>
            <a:r>
              <a:rPr lang="en-US" sz="2800" b="1" dirty="0" err="1"/>
              <a:t>pelataran</a:t>
            </a:r>
            <a:r>
              <a:rPr lang="en-US" sz="2800" dirty="0"/>
              <a:t> (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parkir</a:t>
            </a:r>
            <a:r>
              <a:rPr lang="en-US" sz="2800" dirty="0"/>
              <a:t>,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penjaga</a:t>
            </a:r>
            <a:r>
              <a:rPr lang="en-US" sz="2800" dirty="0"/>
              <a:t>,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jalan</a:t>
            </a:r>
            <a:r>
              <a:rPr lang="en-US" sz="2800" dirty="0"/>
              <a:t>) 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Atribut</a:t>
            </a:r>
            <a:r>
              <a:rPr lang="en-US" sz="2800" dirty="0"/>
              <a:t> (</a:t>
            </a:r>
            <a:r>
              <a:rPr lang="en-US" sz="2800" i="1" dirty="0"/>
              <a:t>properties</a:t>
            </a:r>
            <a:r>
              <a:rPr lang="en-US" sz="2800" dirty="0"/>
              <a:t>)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b="1" dirty="0" err="1"/>
              <a:t>ciri-ciri</a:t>
            </a:r>
            <a:r>
              <a:rPr lang="en-US" sz="2800" b="1" dirty="0"/>
              <a:t> </a:t>
            </a:r>
            <a:r>
              <a:rPr lang="en-US" sz="2800" b="1" dirty="0" err="1"/>
              <a:t>elemen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b="1" dirty="0" err="1"/>
              <a:t>ukuran</a:t>
            </a:r>
            <a:r>
              <a:rPr lang="en-US" sz="2800" b="1" dirty="0"/>
              <a:t> yang </a:t>
            </a:r>
            <a:r>
              <a:rPr lang="en-US" sz="2800" b="1" dirty="0" err="1"/>
              <a:t>relevan</a:t>
            </a:r>
            <a:r>
              <a:rPr lang="en-US" sz="2800" dirty="0"/>
              <a:t>. </a:t>
            </a:r>
            <a:r>
              <a:rPr lang="en-US" sz="2800" dirty="0" err="1"/>
              <a:t>Misal</a:t>
            </a:r>
            <a:r>
              <a:rPr lang="en-US" sz="2800" dirty="0"/>
              <a:t>: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mobil</a:t>
            </a:r>
            <a:r>
              <a:rPr lang="en-US" sz="2800" dirty="0"/>
              <a:t>, </a:t>
            </a:r>
            <a:r>
              <a:rPr lang="en-US" sz="2800" dirty="0" err="1"/>
              <a:t>jumlah</a:t>
            </a:r>
            <a:r>
              <a:rPr lang="en-US" sz="2800" dirty="0"/>
              <a:t> motor, </a:t>
            </a:r>
            <a:r>
              <a:rPr lang="en-US" sz="2800" dirty="0" err="1"/>
              <a:t>luas</a:t>
            </a:r>
            <a:r>
              <a:rPr lang="en-US" sz="2800" dirty="0"/>
              <a:t> </a:t>
            </a:r>
            <a:r>
              <a:rPr lang="en-US" sz="2800" dirty="0" err="1"/>
              <a:t>lahan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pos </a:t>
            </a:r>
            <a:r>
              <a:rPr lang="en-US" sz="2800" dirty="0" err="1"/>
              <a:t>jaga</a:t>
            </a:r>
            <a:r>
              <a:rPr lang="en-US" sz="2800" dirty="0"/>
              <a:t>, </a:t>
            </a:r>
            <a:r>
              <a:rPr lang="en-US" sz="2800" dirty="0" err="1"/>
              <a:t>luas</a:t>
            </a:r>
            <a:r>
              <a:rPr lang="en-US" sz="2800" dirty="0"/>
              <a:t> </a:t>
            </a:r>
            <a:r>
              <a:rPr lang="en-US" sz="2800" dirty="0" err="1"/>
              <a:t>lahan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lorong</a:t>
            </a:r>
            <a:r>
              <a:rPr lang="en-US" sz="2800" dirty="0"/>
              <a:t> (</a:t>
            </a:r>
            <a:r>
              <a:rPr lang="en-US" sz="2800" dirty="0" err="1"/>
              <a:t>jalan</a:t>
            </a:r>
            <a:r>
              <a:rPr lang="en-US" sz="2800" dirty="0"/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Pengertian Elemen, Atribut dan Relasi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/>
              <a:t>Relasi</a:t>
            </a:r>
            <a:r>
              <a:rPr lang="en-US" sz="2800"/>
              <a:t> yaitu </a:t>
            </a:r>
            <a:r>
              <a:rPr lang="en-US" sz="2800" b="1"/>
              <a:t>hubungan antar atribut masing-masing elemen</a:t>
            </a:r>
            <a:r>
              <a:rPr lang="en-US" sz="2800"/>
              <a:t>. Misal: </a:t>
            </a:r>
            <a:r>
              <a:rPr lang="en-US" sz="2800" b="1"/>
              <a:t>semakin banyak mobil yang parkir, semakin luas pelataran parkir yang harus disediakan</a:t>
            </a:r>
            <a:r>
              <a:rPr lang="en-US" sz="2800"/>
              <a:t>.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80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/>
              <a:t>Contoh lain:</a:t>
            </a:r>
          </a:p>
          <a:p>
            <a:pPr marL="609600" indent="-609600" algn="just">
              <a:buFont typeface="Wingdings" pitchFamily="2" charset="2"/>
              <a:buAutoNum type="arabicPeriod" startAt="3"/>
            </a:pPr>
            <a:endParaRPr lang="en-US" sz="2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268</TotalTime>
  <Words>637</Words>
  <Application>Microsoft Office PowerPoint</Application>
  <PresentationFormat>On-screen Show (4:3)</PresentationFormat>
  <Paragraphs>112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Schoolbook</vt:lpstr>
      <vt:lpstr>Wingdings</vt:lpstr>
      <vt:lpstr>Wingdings 2</vt:lpstr>
      <vt:lpstr>Oriel</vt:lpstr>
      <vt:lpstr>Equation</vt:lpstr>
      <vt:lpstr>PEMODELAN SISTEM</vt:lpstr>
      <vt:lpstr>Beberapa Aspek untuk Memahami Sistem</vt:lpstr>
      <vt:lpstr>Beberapa Aspek untuk Memahami Sistem</vt:lpstr>
      <vt:lpstr>Matriks Karakteristik</vt:lpstr>
      <vt:lpstr>Sistem - Lingkungan</vt:lpstr>
      <vt:lpstr>Beberapa Aspek untuk Memahami Sistem</vt:lpstr>
      <vt:lpstr>Beberapa Aspek untuk Memahami Sistem</vt:lpstr>
      <vt:lpstr>Pengertian Elemen, Atribut dan Relasi</vt:lpstr>
      <vt:lpstr>Pengertian Elemen, Atribut dan Relasi</vt:lpstr>
      <vt:lpstr>Sistem: Prodi T. Industri (PTI)</vt:lpstr>
      <vt:lpstr>Elemen-elemen Prodi T. Industri</vt:lpstr>
      <vt:lpstr>Tujuan Prodi T. Industri</vt:lpstr>
      <vt:lpstr>Tujuan Prodi T. Industri</vt:lpstr>
      <vt:lpstr>Fungsi Tujuan – Umum </vt:lpstr>
      <vt:lpstr>Tujuan Prodi T. Industri</vt:lpstr>
    </vt:vector>
  </TitlesOfParts>
  <Company>Universitas Islam Indonesia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al</cp:lastModifiedBy>
  <cp:revision>23</cp:revision>
  <cp:lastPrinted>2014-04-17T01:00:04Z</cp:lastPrinted>
  <dcterms:created xsi:type="dcterms:W3CDTF">2010-02-04T10:21:31Z</dcterms:created>
  <dcterms:modified xsi:type="dcterms:W3CDTF">2014-04-17T01:18:46Z</dcterms:modified>
</cp:coreProperties>
</file>