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3" r:id="rId1"/>
  </p:sldMasterIdLst>
  <p:handoutMasterIdLst>
    <p:handoutMasterId r:id="rId26"/>
  </p:handoutMasterIdLst>
  <p:sldIdLst>
    <p:sldId id="257" r:id="rId2"/>
    <p:sldId id="297" r:id="rId3"/>
    <p:sldId id="298" r:id="rId4"/>
    <p:sldId id="299" r:id="rId5"/>
    <p:sldId id="300" r:id="rId6"/>
    <p:sldId id="301" r:id="rId7"/>
    <p:sldId id="302" r:id="rId8"/>
    <p:sldId id="303" r:id="rId9"/>
    <p:sldId id="304" r:id="rId10"/>
    <p:sldId id="305" r:id="rId11"/>
    <p:sldId id="306" r:id="rId12"/>
    <p:sldId id="307" r:id="rId13"/>
    <p:sldId id="308" r:id="rId14"/>
    <p:sldId id="309" r:id="rId15"/>
    <p:sldId id="310" r:id="rId16"/>
    <p:sldId id="311" r:id="rId17"/>
    <p:sldId id="312" r:id="rId18"/>
    <p:sldId id="313" r:id="rId19"/>
    <p:sldId id="314" r:id="rId20"/>
    <p:sldId id="315" r:id="rId21"/>
    <p:sldId id="316" r:id="rId22"/>
    <p:sldId id="317" r:id="rId23"/>
    <p:sldId id="318" r:id="rId24"/>
    <p:sldId id="319" r:id="rId25"/>
  </p:sldIdLst>
  <p:sldSz cx="9144000" cy="6858000" type="screen4x3"/>
  <p:notesSz cx="10020300" cy="68881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92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42130" cy="345604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75851" y="1"/>
            <a:ext cx="4342130" cy="345604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B7954ECB-122C-4EC0-B6F2-A1925972002E}" type="datetimeFigureOut">
              <a:rPr lang="id-ID" smtClean="0"/>
              <a:t>17/04/2014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42560"/>
            <a:ext cx="4342130" cy="345603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75851" y="6542560"/>
            <a:ext cx="4342130" cy="345603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5DDFF973-D686-4E27-8235-1C31D96E4591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357324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4D2E018-137E-4730-BA70-FBB8B1567B2B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4D2E018-137E-4730-BA70-FBB8B1567B2B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4D2E018-137E-4730-BA70-FBB8B1567B2B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25" r:id="rId2"/>
    <p:sldLayoutId id="2147484126" r:id="rId3"/>
    <p:sldLayoutId id="2147484127" r:id="rId4"/>
    <p:sldLayoutId id="2147484128" r:id="rId5"/>
    <p:sldLayoutId id="2147484129" r:id="rId6"/>
    <p:sldLayoutId id="2147484130" r:id="rId7"/>
    <p:sldLayoutId id="2147484131" r:id="rId8"/>
    <p:sldLayoutId id="2147484132" r:id="rId9"/>
    <p:sldLayoutId id="2147484133" r:id="rId10"/>
    <p:sldLayoutId id="2147484134" r:id="rId11"/>
  </p:sldLayoutIdLst>
  <p:transition spd="slow">
    <p:cover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295400"/>
            <a:ext cx="7772400" cy="20034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600" dirty="0" smtClean="0"/>
              <a:t>PEMODELAN SISTEM</a:t>
            </a:r>
            <a:endParaRPr lang="en-US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</p:spPr>
        <p:txBody>
          <a:bodyPr/>
          <a:lstStyle/>
          <a:p>
            <a:pPr algn="ctr"/>
            <a:r>
              <a:rPr lang="en-US" sz="3200" dirty="0" smtClean="0"/>
              <a:t>***</a:t>
            </a:r>
            <a:endParaRPr lang="id-ID" sz="3200" dirty="0" smtClean="0"/>
          </a:p>
          <a:p>
            <a:pPr algn="ctr"/>
            <a:endParaRPr lang="id-ID" sz="3200" dirty="0"/>
          </a:p>
          <a:p>
            <a:pPr algn="ctr"/>
            <a:r>
              <a:rPr lang="id-ID" sz="3200" smtClean="0"/>
              <a:t>4</a:t>
            </a:r>
            <a:endParaRPr lang="en-US" sz="3200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706438"/>
          </a:xfrm>
          <a:noFill/>
        </p:spPr>
        <p:txBody>
          <a:bodyPr>
            <a:normAutofit fontScale="90000"/>
          </a:bodyPr>
          <a:lstStyle/>
          <a:p>
            <a:r>
              <a:rPr lang="en-US" sz="3600" dirty="0" err="1"/>
              <a:t>Sumber</a:t>
            </a:r>
            <a:r>
              <a:rPr lang="en-US" sz="3600" dirty="0"/>
              <a:t> </a:t>
            </a:r>
            <a:r>
              <a:rPr lang="en-US" sz="3600" dirty="0" err="1"/>
              <a:t>dan</a:t>
            </a:r>
            <a:r>
              <a:rPr lang="en-US" sz="3600" dirty="0"/>
              <a:t> </a:t>
            </a:r>
            <a:r>
              <a:rPr lang="en-US" sz="3600" dirty="0" err="1"/>
              <a:t>Munculnya</a:t>
            </a:r>
            <a:r>
              <a:rPr lang="en-US" sz="3600" dirty="0"/>
              <a:t> </a:t>
            </a:r>
            <a:r>
              <a:rPr lang="en-US" sz="3600" dirty="0" err="1"/>
              <a:t>Permasalahan</a:t>
            </a:r>
            <a:r>
              <a:rPr lang="en-US" sz="3600" dirty="0"/>
              <a:t> 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/>
          <a:lstStyle/>
          <a:p>
            <a:pPr marL="609600" indent="-609600" algn="just">
              <a:buClrTx/>
              <a:buFont typeface="Wingdings" pitchFamily="2" charset="2"/>
              <a:buChar char="q"/>
            </a:pPr>
            <a:r>
              <a:rPr lang="en-US" sz="2800" b="1" dirty="0"/>
              <a:t>Dari knowledge</a:t>
            </a:r>
            <a:r>
              <a:rPr lang="en-US" sz="2800" dirty="0"/>
              <a:t>: </a:t>
            </a:r>
            <a:r>
              <a:rPr lang="en-US" sz="2800" dirty="0" err="1"/>
              <a:t>apa</a:t>
            </a:r>
            <a:r>
              <a:rPr lang="en-US" sz="2800" dirty="0"/>
              <a:t> yang </a:t>
            </a:r>
            <a:r>
              <a:rPr lang="en-US" sz="2800" dirty="0" err="1"/>
              <a:t>didapat</a:t>
            </a:r>
            <a:r>
              <a:rPr lang="en-US" sz="2800" dirty="0"/>
              <a:t> </a:t>
            </a:r>
            <a:r>
              <a:rPr lang="en-US" sz="2800" dirty="0" err="1"/>
              <a:t>di</a:t>
            </a:r>
            <a:r>
              <a:rPr lang="en-US" sz="2800" dirty="0"/>
              <a:t> </a:t>
            </a:r>
            <a:r>
              <a:rPr lang="en-US" sz="2800" dirty="0" err="1"/>
              <a:t>kuliah</a:t>
            </a:r>
            <a:r>
              <a:rPr lang="en-US" sz="2800" dirty="0"/>
              <a:t> </a:t>
            </a:r>
            <a:r>
              <a:rPr lang="en-US" sz="2800" dirty="0" err="1"/>
              <a:t>selama</a:t>
            </a:r>
            <a:r>
              <a:rPr lang="en-US" sz="2800" dirty="0"/>
              <a:t> </a:t>
            </a:r>
            <a:r>
              <a:rPr lang="en-US" sz="2800" dirty="0" err="1"/>
              <a:t>ini</a:t>
            </a:r>
            <a:r>
              <a:rPr lang="en-US" sz="2800" dirty="0"/>
              <a:t> 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b="1" dirty="0"/>
              <a:t>A.    </a:t>
            </a:r>
            <a:r>
              <a:rPr lang="en-US" sz="2800" dirty="0" err="1"/>
              <a:t>Kurikuler</a:t>
            </a:r>
            <a:r>
              <a:rPr lang="en-US" sz="2800" dirty="0"/>
              <a:t>:</a:t>
            </a:r>
          </a:p>
          <a:p>
            <a:pPr marL="609600" indent="-609600" algn="just">
              <a:buClrTx/>
              <a:buFontTx/>
              <a:buAutoNum type="arabicPeriod"/>
            </a:pPr>
            <a:r>
              <a:rPr lang="en-US" sz="2800" b="1" dirty="0" err="1"/>
              <a:t>Pengantar</a:t>
            </a:r>
            <a:r>
              <a:rPr lang="en-US" sz="2800" b="1" dirty="0"/>
              <a:t> </a:t>
            </a:r>
            <a:r>
              <a:rPr lang="en-US" sz="2800" b="1" dirty="0" err="1"/>
              <a:t>Bisnis</a:t>
            </a:r>
            <a:r>
              <a:rPr lang="en-US" sz="2800" b="1" dirty="0"/>
              <a:t> </a:t>
            </a:r>
            <a:r>
              <a:rPr lang="en-US" sz="2800" b="1" dirty="0" err="1"/>
              <a:t>dan</a:t>
            </a:r>
            <a:r>
              <a:rPr lang="en-US" sz="2800" b="1" dirty="0"/>
              <a:t> </a:t>
            </a:r>
            <a:r>
              <a:rPr lang="en-US" sz="2800" b="1" dirty="0" err="1"/>
              <a:t>Manajemen</a:t>
            </a:r>
            <a:endParaRPr lang="en-US" sz="2800" b="1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  -</a:t>
            </a:r>
            <a:r>
              <a:rPr lang="en-US" sz="2800" dirty="0" err="1"/>
              <a:t>perbedaan</a:t>
            </a:r>
            <a:r>
              <a:rPr lang="en-US" sz="2800" dirty="0"/>
              <a:t> </a:t>
            </a:r>
            <a:r>
              <a:rPr lang="en-US" sz="2800" dirty="0" err="1"/>
              <a:t>karakter</a:t>
            </a:r>
            <a:r>
              <a:rPr lang="en-US" sz="2800" dirty="0"/>
              <a:t> </a:t>
            </a:r>
            <a:r>
              <a:rPr lang="en-US" sz="2800" dirty="0" err="1"/>
              <a:t>bisnis</a:t>
            </a:r>
            <a:r>
              <a:rPr lang="en-US" sz="2800" dirty="0"/>
              <a:t> (model merger, model </a:t>
            </a:r>
            <a:r>
              <a:rPr lang="en-US" sz="2800" dirty="0" err="1"/>
              <a:t>sinergi</a:t>
            </a:r>
            <a:r>
              <a:rPr lang="en-US" sz="2800" dirty="0"/>
              <a:t>)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  -</a:t>
            </a:r>
            <a:r>
              <a:rPr lang="en-US" sz="2800" dirty="0" err="1"/>
              <a:t>aspek</a:t>
            </a:r>
            <a:r>
              <a:rPr lang="en-US" sz="2800" dirty="0"/>
              <a:t> </a:t>
            </a:r>
            <a:r>
              <a:rPr lang="en-US" sz="2800" dirty="0" err="1"/>
              <a:t>sosial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etika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lingkungan</a:t>
            </a:r>
            <a:r>
              <a:rPr lang="en-US" sz="2800" dirty="0"/>
              <a:t> </a:t>
            </a:r>
            <a:r>
              <a:rPr lang="en-US" sz="2800" dirty="0" err="1"/>
              <a:t>bisnis</a:t>
            </a:r>
            <a:r>
              <a:rPr lang="en-US" sz="2800" dirty="0"/>
              <a:t> (model </a:t>
            </a:r>
            <a:r>
              <a:rPr lang="en-US" sz="2800" dirty="0" err="1"/>
              <a:t>pengembangan</a:t>
            </a:r>
            <a:r>
              <a:rPr lang="en-US" sz="2800" dirty="0"/>
              <a:t> modal </a:t>
            </a:r>
            <a:r>
              <a:rPr lang="en-US" sz="2800" dirty="0" err="1"/>
              <a:t>maya</a:t>
            </a:r>
            <a:r>
              <a:rPr lang="en-US" sz="2800" dirty="0"/>
              <a:t>, </a:t>
            </a:r>
            <a:r>
              <a:rPr lang="en-US" sz="2800" dirty="0" err="1"/>
              <a:t>penataan</a:t>
            </a:r>
            <a:r>
              <a:rPr lang="en-US" sz="2800" dirty="0"/>
              <a:t> </a:t>
            </a:r>
            <a:r>
              <a:rPr lang="en-US" sz="2800" dirty="0" err="1"/>
              <a:t>sistem</a:t>
            </a:r>
            <a:r>
              <a:rPr lang="en-US" sz="2800" dirty="0"/>
              <a:t> </a:t>
            </a:r>
            <a:r>
              <a:rPr lang="en-US" sz="2800" dirty="0" err="1"/>
              <a:t>sosial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sistem</a:t>
            </a:r>
            <a:r>
              <a:rPr lang="en-US" sz="2800" dirty="0"/>
              <a:t> </a:t>
            </a:r>
            <a:r>
              <a:rPr lang="en-US" sz="2800" dirty="0" err="1"/>
              <a:t>etika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perusahaan</a:t>
            </a:r>
            <a:r>
              <a:rPr lang="en-US" sz="2800" dirty="0"/>
              <a:t>)       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09600"/>
          </a:xfrm>
          <a:noFill/>
        </p:spPr>
        <p:txBody>
          <a:bodyPr>
            <a:normAutofit fontScale="90000"/>
          </a:bodyPr>
          <a:lstStyle/>
          <a:p>
            <a:r>
              <a:rPr lang="en-US" sz="3600" dirty="0" err="1"/>
              <a:t>Sumber</a:t>
            </a:r>
            <a:r>
              <a:rPr lang="en-US" sz="3600" dirty="0"/>
              <a:t> </a:t>
            </a:r>
            <a:r>
              <a:rPr lang="en-US" sz="3600" dirty="0" err="1"/>
              <a:t>dan</a:t>
            </a:r>
            <a:r>
              <a:rPr lang="en-US" sz="3600" dirty="0"/>
              <a:t> </a:t>
            </a:r>
            <a:r>
              <a:rPr lang="en-US" sz="3600" dirty="0" err="1"/>
              <a:t>Munculnya</a:t>
            </a:r>
            <a:r>
              <a:rPr lang="en-US" sz="3600" dirty="0"/>
              <a:t> </a:t>
            </a:r>
            <a:r>
              <a:rPr lang="en-US" sz="3600" dirty="0" err="1"/>
              <a:t>Permasalahan</a:t>
            </a:r>
            <a:r>
              <a:rPr lang="en-US" sz="3600" dirty="0"/>
              <a:t> 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229600" cy="5181600"/>
          </a:xfrm>
          <a:noFill/>
        </p:spPr>
        <p:txBody>
          <a:bodyPr>
            <a:normAutofit lnSpcReduction="10000"/>
          </a:bodyPr>
          <a:lstStyle/>
          <a:p>
            <a:pPr marL="609600" indent="-609600" algn="just">
              <a:buFont typeface="Wingdings" pitchFamily="2" charset="2"/>
              <a:buNone/>
            </a:pPr>
            <a:r>
              <a:rPr lang="en-US" dirty="0"/>
              <a:t>     -</a:t>
            </a:r>
            <a:r>
              <a:rPr lang="en-US" sz="2800" dirty="0" err="1"/>
              <a:t>usaha</a:t>
            </a:r>
            <a:r>
              <a:rPr lang="en-US" sz="2800" dirty="0"/>
              <a:t> </a:t>
            </a:r>
            <a:r>
              <a:rPr lang="en-US" sz="2800" dirty="0" err="1"/>
              <a:t>mandiri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pertner</a:t>
            </a:r>
            <a:r>
              <a:rPr lang="en-US" sz="2800" dirty="0"/>
              <a:t> (model </a:t>
            </a:r>
            <a:r>
              <a:rPr lang="en-US" sz="2800" dirty="0" err="1"/>
              <a:t>keputusan</a:t>
            </a:r>
            <a:r>
              <a:rPr lang="en-US" sz="2800" dirty="0"/>
              <a:t> </a:t>
            </a:r>
            <a:r>
              <a:rPr lang="en-US" sz="2800" dirty="0" err="1"/>
              <a:t>analisis</a:t>
            </a:r>
            <a:r>
              <a:rPr lang="en-US" sz="2800" dirty="0"/>
              <a:t> </a:t>
            </a:r>
            <a:r>
              <a:rPr lang="en-US" sz="2800" dirty="0" err="1"/>
              <a:t>bersaing</a:t>
            </a:r>
            <a:r>
              <a:rPr lang="en-US" sz="2800" dirty="0"/>
              <a:t> </a:t>
            </a:r>
            <a:r>
              <a:rPr lang="en-US" sz="2800" dirty="0" err="1"/>
              <a:t>atau</a:t>
            </a:r>
            <a:r>
              <a:rPr lang="en-US" sz="2800" dirty="0"/>
              <a:t> partner)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 -model </a:t>
            </a:r>
            <a:r>
              <a:rPr lang="en-US" sz="2800" dirty="0" err="1"/>
              <a:t>antisipasi</a:t>
            </a:r>
            <a:r>
              <a:rPr lang="en-US" sz="2800" dirty="0"/>
              <a:t> </a:t>
            </a:r>
            <a:r>
              <a:rPr lang="en-US" sz="2800" dirty="0" err="1"/>
              <a:t>perubahan</a:t>
            </a:r>
            <a:r>
              <a:rPr lang="en-US" sz="2800" dirty="0"/>
              <a:t> </a:t>
            </a:r>
            <a:r>
              <a:rPr lang="en-US" sz="2800" dirty="0" err="1"/>
              <a:t>regulasi</a:t>
            </a:r>
            <a:r>
              <a:rPr lang="en-US" sz="2800" dirty="0"/>
              <a:t> </a:t>
            </a:r>
            <a:r>
              <a:rPr lang="en-US" sz="2800" dirty="0" err="1"/>
              <a:t>bisnis</a:t>
            </a:r>
            <a:r>
              <a:rPr lang="en-US" sz="2800" dirty="0"/>
              <a:t> </a:t>
            </a:r>
            <a:r>
              <a:rPr lang="en-US" sz="2800" dirty="0" err="1"/>
              <a:t>pada</a:t>
            </a:r>
            <a:r>
              <a:rPr lang="en-US" sz="2800" dirty="0"/>
              <a:t> </a:t>
            </a:r>
            <a:r>
              <a:rPr lang="en-US" sz="2800" dirty="0" err="1"/>
              <a:t>perusahaan</a:t>
            </a:r>
            <a:r>
              <a:rPr lang="en-US" sz="2800" dirty="0"/>
              <a:t> </a:t>
            </a:r>
            <a:r>
              <a:rPr lang="en-US" sz="2800" dirty="0" err="1"/>
              <a:t>klaster</a:t>
            </a:r>
            <a:r>
              <a:rPr lang="en-US" sz="2800" dirty="0"/>
              <a:t> </a:t>
            </a:r>
            <a:r>
              <a:rPr lang="en-US" sz="2800" dirty="0" err="1"/>
              <a:t>tertentu</a:t>
            </a:r>
            <a:endParaRPr lang="en-US" sz="2800" dirty="0"/>
          </a:p>
          <a:p>
            <a:pPr marL="573088" indent="-573088" algn="just">
              <a:buFont typeface="Wingdings" pitchFamily="2" charset="2"/>
              <a:buNone/>
            </a:pPr>
            <a:r>
              <a:rPr lang="en-US" sz="2800" dirty="0"/>
              <a:t>2. </a:t>
            </a:r>
            <a:r>
              <a:rPr lang="en-US" sz="2800" dirty="0" smtClean="0"/>
              <a:t>  </a:t>
            </a:r>
            <a:r>
              <a:rPr lang="en-US" sz="2800" dirty="0" err="1" smtClean="0"/>
              <a:t>Marketing&amp;Customer</a:t>
            </a:r>
            <a:r>
              <a:rPr lang="en-US" sz="2800" dirty="0" smtClean="0"/>
              <a:t> Relationship</a:t>
            </a:r>
          </a:p>
          <a:p>
            <a:pPr marL="573088" indent="-573088" algn="just">
              <a:buFont typeface="Wingdings" pitchFamily="2" charset="2"/>
              <a:buNone/>
            </a:pPr>
            <a:r>
              <a:rPr lang="en-US" sz="2800" dirty="0" smtClean="0"/>
              <a:t>      Management</a:t>
            </a:r>
            <a:endParaRPr lang="en-US" sz="28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–model CRM </a:t>
            </a:r>
            <a:r>
              <a:rPr lang="en-US" sz="2800" dirty="0" err="1"/>
              <a:t>pada</a:t>
            </a:r>
            <a:r>
              <a:rPr lang="en-US" sz="2800" dirty="0"/>
              <a:t> </a:t>
            </a:r>
            <a:r>
              <a:rPr lang="en-US" sz="2800" dirty="0" err="1"/>
              <a:t>tahap-tahap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i="1" dirty="0"/>
              <a:t>customer life cycle</a:t>
            </a:r>
            <a:r>
              <a:rPr lang="en-US" sz="2800" dirty="0"/>
              <a:t> 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–model </a:t>
            </a:r>
            <a:r>
              <a:rPr lang="en-US" sz="2800" dirty="0" err="1"/>
              <a:t>pelayanan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relasi</a:t>
            </a:r>
            <a:r>
              <a:rPr lang="en-US" sz="2800" dirty="0"/>
              <a:t> </a:t>
            </a:r>
            <a:r>
              <a:rPr lang="en-US" sz="2800" dirty="0" err="1"/>
              <a:t>berbasis</a:t>
            </a:r>
            <a:r>
              <a:rPr lang="en-US" sz="2800" dirty="0"/>
              <a:t> CRM (</a:t>
            </a:r>
            <a:r>
              <a:rPr lang="en-US" sz="2800" dirty="0" err="1"/>
              <a:t>pada</a:t>
            </a:r>
            <a:r>
              <a:rPr lang="en-US" sz="2800" dirty="0"/>
              <a:t> </a:t>
            </a:r>
            <a:r>
              <a:rPr lang="en-US" sz="2800" dirty="0" err="1"/>
              <a:t>industri</a:t>
            </a:r>
            <a:r>
              <a:rPr lang="en-US" sz="2800" dirty="0"/>
              <a:t> </a:t>
            </a:r>
            <a:r>
              <a:rPr lang="en-US" sz="2800" b="1" dirty="0" err="1"/>
              <a:t>jasa</a:t>
            </a:r>
            <a:r>
              <a:rPr lang="en-US" sz="2800" dirty="0"/>
              <a:t>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b="1" dirty="0" err="1"/>
              <a:t>manufaktur</a:t>
            </a:r>
            <a:r>
              <a:rPr lang="en-US" sz="2800" dirty="0"/>
              <a:t>)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–model </a:t>
            </a:r>
            <a:r>
              <a:rPr lang="en-US" sz="2800" dirty="0" err="1"/>
              <a:t>sistem</a:t>
            </a:r>
            <a:r>
              <a:rPr lang="en-US" sz="2800" dirty="0"/>
              <a:t> </a:t>
            </a:r>
            <a:r>
              <a:rPr lang="en-US" sz="2800" dirty="0" err="1"/>
              <a:t>dinamis</a:t>
            </a:r>
            <a:r>
              <a:rPr lang="en-US" sz="2800" dirty="0"/>
              <a:t> CRM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horison</a:t>
            </a:r>
            <a:r>
              <a:rPr lang="en-US" sz="2800" dirty="0"/>
              <a:t> </a:t>
            </a:r>
            <a:r>
              <a:rPr lang="en-US" sz="2800" dirty="0" err="1"/>
              <a:t>ttt</a:t>
            </a:r>
            <a:r>
              <a:rPr lang="en-US" sz="2800" dirty="0"/>
              <a:t>   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706438"/>
          </a:xfrm>
          <a:noFill/>
        </p:spPr>
        <p:txBody>
          <a:bodyPr>
            <a:normAutofit fontScale="90000"/>
          </a:bodyPr>
          <a:lstStyle/>
          <a:p>
            <a:r>
              <a:rPr lang="en-US" sz="3600" dirty="0" err="1"/>
              <a:t>Sumber</a:t>
            </a:r>
            <a:r>
              <a:rPr lang="en-US" sz="3600" dirty="0"/>
              <a:t> </a:t>
            </a:r>
            <a:r>
              <a:rPr lang="en-US" sz="3600" dirty="0" err="1"/>
              <a:t>dan</a:t>
            </a:r>
            <a:r>
              <a:rPr lang="en-US" sz="3600" dirty="0"/>
              <a:t> </a:t>
            </a:r>
            <a:r>
              <a:rPr lang="en-US" sz="3600" dirty="0" err="1"/>
              <a:t>Munculnya</a:t>
            </a:r>
            <a:r>
              <a:rPr lang="en-US" sz="3600" dirty="0"/>
              <a:t> </a:t>
            </a:r>
            <a:r>
              <a:rPr lang="en-US" sz="3600" dirty="0" err="1"/>
              <a:t>Permasalahan</a:t>
            </a:r>
            <a:r>
              <a:rPr lang="en-US" sz="3600" dirty="0"/>
              <a:t> 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/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3.   </a:t>
            </a:r>
            <a:r>
              <a:rPr lang="en-US" sz="3200" b="1" dirty="0" err="1"/>
              <a:t>Riset</a:t>
            </a:r>
            <a:r>
              <a:rPr lang="en-US" sz="3200" b="1" dirty="0"/>
              <a:t> </a:t>
            </a:r>
            <a:r>
              <a:rPr lang="en-US" sz="3200" b="1" dirty="0" err="1"/>
              <a:t>operasi</a:t>
            </a:r>
            <a:endParaRPr lang="en-US" sz="3200" b="1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3200" dirty="0"/>
              <a:t>      -</a:t>
            </a:r>
            <a:r>
              <a:rPr lang="en-US" sz="3200" dirty="0" err="1"/>
              <a:t>formulasi</a:t>
            </a:r>
            <a:r>
              <a:rPr lang="en-US" sz="3200" dirty="0"/>
              <a:t> model </a:t>
            </a:r>
            <a:r>
              <a:rPr lang="en-US" sz="3200" dirty="0" err="1"/>
              <a:t>programa</a:t>
            </a:r>
            <a:r>
              <a:rPr lang="en-US" sz="3200" dirty="0"/>
              <a:t> linier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3200" dirty="0"/>
              <a:t>      -model </a:t>
            </a:r>
            <a:r>
              <a:rPr lang="en-US" sz="3200" dirty="0" err="1"/>
              <a:t>transportasi</a:t>
            </a:r>
            <a:r>
              <a:rPr lang="en-US" sz="3200" dirty="0"/>
              <a:t> </a:t>
            </a:r>
            <a:r>
              <a:rPr lang="en-US" sz="3200" dirty="0" err="1"/>
              <a:t>dan</a:t>
            </a:r>
            <a:r>
              <a:rPr lang="en-US" sz="3200" dirty="0"/>
              <a:t> </a:t>
            </a:r>
            <a:r>
              <a:rPr lang="en-US" sz="3200" dirty="0" err="1"/>
              <a:t>distribusi</a:t>
            </a:r>
            <a:endParaRPr lang="en-US" sz="32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3200" dirty="0"/>
              <a:t>      -model </a:t>
            </a:r>
            <a:r>
              <a:rPr lang="en-US" sz="3200" dirty="0" err="1"/>
              <a:t>programa</a:t>
            </a:r>
            <a:r>
              <a:rPr lang="en-US" sz="3200" dirty="0"/>
              <a:t> </a:t>
            </a:r>
            <a:r>
              <a:rPr lang="en-US" sz="3200" dirty="0" err="1"/>
              <a:t>dinamis</a:t>
            </a:r>
            <a:endParaRPr lang="en-US" sz="32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3200" dirty="0"/>
              <a:t>      -model </a:t>
            </a:r>
            <a:r>
              <a:rPr lang="en-US" sz="3200" dirty="0" err="1"/>
              <a:t>persaingan</a:t>
            </a:r>
            <a:r>
              <a:rPr lang="en-US" sz="3200" dirty="0"/>
              <a:t> (</a:t>
            </a:r>
            <a:r>
              <a:rPr lang="en-US" sz="3200" i="1" dirty="0"/>
              <a:t>game theory</a:t>
            </a:r>
            <a:r>
              <a:rPr lang="en-US" sz="3200" dirty="0"/>
              <a:t>)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3200" dirty="0"/>
              <a:t>      -model </a:t>
            </a:r>
            <a:r>
              <a:rPr lang="en-US" sz="3200" dirty="0" err="1"/>
              <a:t>pohon</a:t>
            </a:r>
            <a:r>
              <a:rPr lang="en-US" sz="3200" dirty="0"/>
              <a:t> </a:t>
            </a:r>
            <a:r>
              <a:rPr lang="en-US" sz="3200" dirty="0" err="1"/>
              <a:t>keputusan</a:t>
            </a:r>
            <a:endParaRPr lang="en-US" sz="32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3200" dirty="0"/>
              <a:t>      -model </a:t>
            </a:r>
            <a:r>
              <a:rPr lang="en-US" sz="3200" dirty="0" err="1"/>
              <a:t>simulasi</a:t>
            </a:r>
            <a:endParaRPr lang="en-US" sz="3200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762000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en-US" sz="3600" dirty="0" err="1"/>
              <a:t>Sumber</a:t>
            </a:r>
            <a:r>
              <a:rPr lang="en-US" sz="3600" dirty="0"/>
              <a:t> </a:t>
            </a:r>
            <a:r>
              <a:rPr lang="en-US" sz="3600" dirty="0" err="1"/>
              <a:t>dan</a:t>
            </a:r>
            <a:r>
              <a:rPr lang="en-US" sz="3600" dirty="0"/>
              <a:t> </a:t>
            </a:r>
            <a:r>
              <a:rPr lang="en-US" sz="3600" dirty="0" err="1"/>
              <a:t>Munculnya</a:t>
            </a:r>
            <a:r>
              <a:rPr lang="en-US" sz="3600" dirty="0"/>
              <a:t> </a:t>
            </a:r>
            <a:r>
              <a:rPr lang="en-US" sz="3600" dirty="0" err="1"/>
              <a:t>Permasalahan</a:t>
            </a:r>
            <a:r>
              <a:rPr lang="en-US" sz="3600" dirty="0"/>
              <a:t> 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/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4.   </a:t>
            </a:r>
            <a:r>
              <a:rPr lang="en-US" sz="3200" b="1" dirty="0"/>
              <a:t>SIM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3200" dirty="0"/>
              <a:t>      -model SIM </a:t>
            </a:r>
            <a:r>
              <a:rPr lang="en-US" sz="3200" dirty="0" err="1"/>
              <a:t>untuk</a:t>
            </a:r>
            <a:r>
              <a:rPr lang="en-US" sz="3200" dirty="0"/>
              <a:t> </a:t>
            </a:r>
            <a:r>
              <a:rPr lang="en-US" sz="3200" dirty="0" err="1"/>
              <a:t>perusahaan</a:t>
            </a:r>
            <a:r>
              <a:rPr lang="en-US" sz="3200" dirty="0"/>
              <a:t> </a:t>
            </a:r>
            <a:r>
              <a:rPr lang="en-US" sz="3200" dirty="0" err="1"/>
              <a:t>publik</a:t>
            </a:r>
            <a:endParaRPr lang="en-US" sz="32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3200" dirty="0"/>
              <a:t>      -model SIM </a:t>
            </a:r>
            <a:r>
              <a:rPr lang="en-US" sz="3200" dirty="0" err="1"/>
              <a:t>berbasis</a:t>
            </a:r>
            <a:r>
              <a:rPr lang="en-US" sz="3200" dirty="0"/>
              <a:t> WEB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3200" dirty="0"/>
              <a:t>      -model DSS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3200" dirty="0"/>
              <a:t>      -model </a:t>
            </a:r>
            <a:r>
              <a:rPr lang="en-US" sz="3200" dirty="0" err="1"/>
              <a:t>Sistem</a:t>
            </a:r>
            <a:r>
              <a:rPr lang="en-US" sz="3200" dirty="0"/>
              <a:t> </a:t>
            </a:r>
            <a:r>
              <a:rPr lang="en-US" sz="3200" dirty="0" err="1"/>
              <a:t>Cerdas</a:t>
            </a:r>
            <a:endParaRPr lang="en-US" sz="3200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762000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en-US" sz="3600" dirty="0" err="1"/>
              <a:t>Sumber</a:t>
            </a:r>
            <a:r>
              <a:rPr lang="en-US" sz="3600" dirty="0"/>
              <a:t> </a:t>
            </a:r>
            <a:r>
              <a:rPr lang="en-US" sz="3600" dirty="0" err="1"/>
              <a:t>dan</a:t>
            </a:r>
            <a:r>
              <a:rPr lang="en-US" sz="3600" dirty="0"/>
              <a:t> </a:t>
            </a:r>
            <a:r>
              <a:rPr lang="en-US" sz="3600" dirty="0" err="1"/>
              <a:t>Munculnya</a:t>
            </a:r>
            <a:r>
              <a:rPr lang="en-US" sz="3600" dirty="0"/>
              <a:t> </a:t>
            </a:r>
            <a:r>
              <a:rPr lang="en-US" sz="3600" dirty="0" err="1"/>
              <a:t>Permasalahan</a:t>
            </a:r>
            <a:r>
              <a:rPr lang="en-US" sz="3600" dirty="0"/>
              <a:t> 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/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5.   </a:t>
            </a:r>
            <a:r>
              <a:rPr lang="en-US" sz="2800" b="1" dirty="0" err="1"/>
              <a:t>Disain</a:t>
            </a:r>
            <a:r>
              <a:rPr lang="en-US" sz="2800" b="1" dirty="0"/>
              <a:t> </a:t>
            </a:r>
            <a:r>
              <a:rPr lang="en-US" sz="2800" b="1" dirty="0" err="1"/>
              <a:t>Produk</a:t>
            </a:r>
            <a:endParaRPr lang="en-US" sz="2800" b="1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 -model </a:t>
            </a:r>
            <a:r>
              <a:rPr lang="en-US" sz="2800" dirty="0" err="1"/>
              <a:t>kandungan</a:t>
            </a:r>
            <a:r>
              <a:rPr lang="en-US" sz="2800" dirty="0"/>
              <a:t> </a:t>
            </a:r>
            <a:r>
              <a:rPr lang="en-US" sz="2800" dirty="0" err="1"/>
              <a:t>nilai</a:t>
            </a:r>
            <a:r>
              <a:rPr lang="en-US" sz="2800" dirty="0"/>
              <a:t> </a:t>
            </a:r>
            <a:r>
              <a:rPr lang="en-US" sz="2800" dirty="0" err="1"/>
              <a:t>produk</a:t>
            </a:r>
            <a:r>
              <a:rPr lang="en-US" sz="2800" dirty="0"/>
              <a:t> </a:t>
            </a:r>
            <a:r>
              <a:rPr lang="en-US" sz="2800" dirty="0" err="1"/>
              <a:t>berbasis</a:t>
            </a:r>
            <a:r>
              <a:rPr lang="en-US" sz="2800" dirty="0"/>
              <a:t> </a:t>
            </a:r>
            <a:r>
              <a:rPr lang="en-US" sz="2800" dirty="0" err="1"/>
              <a:t>preferensi</a:t>
            </a:r>
            <a:r>
              <a:rPr lang="en-US" sz="2800" dirty="0"/>
              <a:t> </a:t>
            </a:r>
            <a:r>
              <a:rPr lang="en-US" sz="2800" dirty="0" err="1"/>
              <a:t>konsumen</a:t>
            </a:r>
            <a:endParaRPr lang="en-US" sz="28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 -model QFD (</a:t>
            </a:r>
            <a:r>
              <a:rPr lang="en-US" sz="2800" i="1" dirty="0"/>
              <a:t>quality function deployment</a:t>
            </a:r>
            <a:r>
              <a:rPr lang="en-US" sz="2800" dirty="0"/>
              <a:t>)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produk-produk</a:t>
            </a:r>
            <a:r>
              <a:rPr lang="en-US" sz="2800" dirty="0"/>
              <a:t> PT. X</a:t>
            </a:r>
          </a:p>
          <a:p>
            <a:pPr marL="609600" indent="-609600" algn="just">
              <a:buClrTx/>
              <a:buFont typeface="Wingdings" pitchFamily="2" charset="2"/>
              <a:buAutoNum type="arabicPeriod" startAt="6"/>
            </a:pPr>
            <a:r>
              <a:rPr lang="en-US" sz="2800" b="1" dirty="0" err="1"/>
              <a:t>Ergonomi</a:t>
            </a:r>
            <a:r>
              <a:rPr lang="en-US" sz="2800" b="1" dirty="0"/>
              <a:t> </a:t>
            </a:r>
            <a:r>
              <a:rPr lang="en-US" sz="2800" b="1" dirty="0" err="1"/>
              <a:t>dan</a:t>
            </a:r>
            <a:r>
              <a:rPr lang="en-US" sz="2800" b="1" dirty="0"/>
              <a:t> </a:t>
            </a:r>
            <a:r>
              <a:rPr lang="en-US" sz="2800" b="1" dirty="0" err="1"/>
              <a:t>Pengukuran</a:t>
            </a:r>
            <a:r>
              <a:rPr lang="en-US" sz="2800" b="1" dirty="0"/>
              <a:t> </a:t>
            </a:r>
            <a:r>
              <a:rPr lang="en-US" sz="2800" b="1" dirty="0" err="1"/>
              <a:t>Kerja</a:t>
            </a:r>
            <a:endParaRPr lang="en-US" sz="2800" b="1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 -model </a:t>
            </a:r>
            <a:r>
              <a:rPr lang="en-US" sz="2800" dirty="0" err="1"/>
              <a:t>produk</a:t>
            </a:r>
            <a:r>
              <a:rPr lang="en-US" sz="2800" dirty="0"/>
              <a:t> x yang </a:t>
            </a:r>
            <a:r>
              <a:rPr lang="en-US" sz="2800" dirty="0" err="1"/>
              <a:t>fleksibel</a:t>
            </a:r>
            <a:endParaRPr lang="en-US" sz="28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 -model </a:t>
            </a:r>
            <a:r>
              <a:rPr lang="en-US" sz="2800" dirty="0" err="1"/>
              <a:t>simulasi</a:t>
            </a:r>
            <a:r>
              <a:rPr lang="en-US" sz="2800" dirty="0"/>
              <a:t> </a:t>
            </a:r>
            <a:r>
              <a:rPr lang="en-US" sz="2800" dirty="0" err="1"/>
              <a:t>disain</a:t>
            </a:r>
            <a:r>
              <a:rPr lang="en-US" sz="2800" dirty="0"/>
              <a:t> </a:t>
            </a:r>
            <a:r>
              <a:rPr lang="en-US" sz="2800" dirty="0" err="1"/>
              <a:t>stasiun</a:t>
            </a:r>
            <a:r>
              <a:rPr lang="en-US" sz="2800" dirty="0"/>
              <a:t> </a:t>
            </a:r>
            <a:r>
              <a:rPr lang="en-US" sz="2800" dirty="0" err="1"/>
              <a:t>kerja</a:t>
            </a:r>
            <a:r>
              <a:rPr lang="en-US" sz="2800" dirty="0"/>
              <a:t> 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762000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en-US" sz="3600" dirty="0" err="1"/>
              <a:t>Sumber</a:t>
            </a:r>
            <a:r>
              <a:rPr lang="en-US" sz="3600" dirty="0"/>
              <a:t> </a:t>
            </a:r>
            <a:r>
              <a:rPr lang="en-US" sz="3600" dirty="0" err="1"/>
              <a:t>dan</a:t>
            </a:r>
            <a:r>
              <a:rPr lang="en-US" sz="3600" dirty="0"/>
              <a:t> </a:t>
            </a:r>
            <a:r>
              <a:rPr lang="en-US" sz="3600" dirty="0" err="1"/>
              <a:t>Munculnya</a:t>
            </a:r>
            <a:r>
              <a:rPr lang="en-US" sz="3600" dirty="0"/>
              <a:t> </a:t>
            </a:r>
            <a:r>
              <a:rPr lang="en-US" sz="3600" dirty="0" err="1"/>
              <a:t>Permasalahan</a:t>
            </a:r>
            <a:r>
              <a:rPr lang="en-US" sz="3600" dirty="0"/>
              <a:t> 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>
            <a:normAutofit/>
          </a:bodyPr>
          <a:lstStyle/>
          <a:p>
            <a:pPr marL="609600" indent="-609600" algn="just">
              <a:buClrTx/>
              <a:buFont typeface="Wingdings" pitchFamily="2" charset="2"/>
              <a:buAutoNum type="arabicPeriod" startAt="7"/>
            </a:pPr>
            <a:r>
              <a:rPr lang="en-US" sz="2800" b="1" dirty="0"/>
              <a:t>PPP/PPC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-model </a:t>
            </a:r>
            <a:r>
              <a:rPr lang="en-US" sz="2800" dirty="0" err="1"/>
              <a:t>peramalan</a:t>
            </a:r>
            <a:endParaRPr lang="en-US" sz="28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-model </a:t>
            </a:r>
            <a:r>
              <a:rPr lang="en-US" sz="2800" dirty="0" err="1"/>
              <a:t>inventori</a:t>
            </a:r>
            <a:endParaRPr lang="en-US" sz="28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-model </a:t>
            </a:r>
            <a:r>
              <a:rPr lang="en-US" sz="2800" dirty="0" err="1"/>
              <a:t>keputusan</a:t>
            </a:r>
            <a:r>
              <a:rPr lang="en-US" sz="2800" dirty="0"/>
              <a:t> </a:t>
            </a:r>
            <a:r>
              <a:rPr lang="en-US" sz="2800" dirty="0" err="1"/>
              <a:t>penjualan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diskon</a:t>
            </a:r>
            <a:endParaRPr lang="en-US" sz="28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-model </a:t>
            </a:r>
            <a:r>
              <a:rPr lang="en-US" sz="2800" dirty="0" err="1"/>
              <a:t>penjadwalan</a:t>
            </a:r>
            <a:r>
              <a:rPr lang="en-US" sz="2800" dirty="0"/>
              <a:t> </a:t>
            </a:r>
            <a:r>
              <a:rPr lang="en-US" sz="2800" dirty="0" err="1"/>
              <a:t>mesin</a:t>
            </a:r>
            <a:endParaRPr lang="en-US" sz="28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-model </a:t>
            </a:r>
            <a:r>
              <a:rPr lang="en-US" sz="2800" dirty="0" err="1"/>
              <a:t>perencanaan</a:t>
            </a:r>
            <a:r>
              <a:rPr lang="en-US" sz="2800" dirty="0"/>
              <a:t> </a:t>
            </a:r>
            <a:r>
              <a:rPr lang="en-US" sz="2800" dirty="0" err="1"/>
              <a:t>proses</a:t>
            </a:r>
            <a:r>
              <a:rPr lang="en-US" sz="2800" dirty="0"/>
              <a:t> </a:t>
            </a:r>
            <a:r>
              <a:rPr lang="en-US" sz="2800" dirty="0" err="1"/>
              <a:t>berbasis</a:t>
            </a:r>
            <a:r>
              <a:rPr lang="en-US" sz="2800" dirty="0"/>
              <a:t> </a:t>
            </a:r>
            <a:r>
              <a:rPr lang="en-US" sz="2800" i="1" dirty="0"/>
              <a:t>feature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762000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en-US" sz="3600" dirty="0" err="1"/>
              <a:t>Sumber</a:t>
            </a:r>
            <a:r>
              <a:rPr lang="en-US" sz="3600" dirty="0"/>
              <a:t> </a:t>
            </a:r>
            <a:r>
              <a:rPr lang="en-US" sz="3600" dirty="0" err="1"/>
              <a:t>dan</a:t>
            </a:r>
            <a:r>
              <a:rPr lang="en-US" sz="3600" dirty="0"/>
              <a:t> </a:t>
            </a:r>
            <a:r>
              <a:rPr lang="en-US" sz="3600" dirty="0" err="1"/>
              <a:t>Munculnya</a:t>
            </a:r>
            <a:r>
              <a:rPr lang="en-US" sz="3600" dirty="0"/>
              <a:t> </a:t>
            </a:r>
            <a:r>
              <a:rPr lang="en-US" sz="3600" dirty="0" err="1"/>
              <a:t>Permasalahan</a:t>
            </a:r>
            <a:r>
              <a:rPr lang="en-US" sz="3600" dirty="0"/>
              <a:t> 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/>
          <a:lstStyle/>
          <a:p>
            <a:pPr marL="609600" indent="-609600" algn="just">
              <a:buFont typeface="Wingdings" pitchFamily="2" charset="2"/>
              <a:buNone/>
            </a:pPr>
            <a:r>
              <a:rPr lang="en-US" dirty="0"/>
              <a:t>B.   </a:t>
            </a:r>
            <a:r>
              <a:rPr lang="en-US" sz="2800" dirty="0"/>
              <a:t>Perusahaan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dirty="0" err="1"/>
              <a:t>industri</a:t>
            </a:r>
            <a:endParaRPr lang="en-US" sz="28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 -model </a:t>
            </a:r>
            <a:r>
              <a:rPr lang="en-US" sz="2800" dirty="0" err="1"/>
              <a:t>penyelesaian</a:t>
            </a:r>
            <a:r>
              <a:rPr lang="en-US" sz="2800" dirty="0"/>
              <a:t> </a:t>
            </a:r>
            <a:r>
              <a:rPr lang="en-US" sz="2800" dirty="0" err="1"/>
              <a:t>kasus</a:t>
            </a:r>
            <a:r>
              <a:rPr lang="en-US" sz="2800" dirty="0"/>
              <a:t> </a:t>
            </a:r>
            <a:r>
              <a:rPr lang="en-US" sz="2800" dirty="0" err="1"/>
              <a:t>di</a:t>
            </a:r>
            <a:r>
              <a:rPr lang="en-US" sz="2800" dirty="0"/>
              <a:t> </a:t>
            </a:r>
            <a:r>
              <a:rPr lang="en-US" sz="2800" dirty="0" err="1"/>
              <a:t>industri</a:t>
            </a:r>
            <a:endParaRPr lang="en-US" sz="28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 -model </a:t>
            </a:r>
            <a:r>
              <a:rPr lang="en-US" sz="2800" dirty="0" err="1"/>
              <a:t>komunikasi</a:t>
            </a:r>
            <a:r>
              <a:rPr lang="en-US" sz="2800" dirty="0"/>
              <a:t> </a:t>
            </a:r>
            <a:r>
              <a:rPr lang="en-US" sz="2800" dirty="0" err="1"/>
              <a:t>struktural</a:t>
            </a:r>
            <a:endParaRPr lang="en-US" sz="28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 -model </a:t>
            </a:r>
            <a:r>
              <a:rPr lang="en-US" sz="2800" dirty="0" err="1"/>
              <a:t>penggajian</a:t>
            </a:r>
            <a:r>
              <a:rPr lang="en-US" sz="2800" dirty="0"/>
              <a:t> </a:t>
            </a:r>
            <a:r>
              <a:rPr lang="en-US" sz="2800" dirty="0" err="1"/>
              <a:t>berbasis</a:t>
            </a:r>
            <a:r>
              <a:rPr lang="en-US" sz="2800" dirty="0"/>
              <a:t> </a:t>
            </a:r>
            <a:r>
              <a:rPr lang="en-US" sz="2800" dirty="0" err="1"/>
              <a:t>kinerja</a:t>
            </a:r>
            <a:endParaRPr lang="en-US" sz="28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 -model </a:t>
            </a:r>
            <a:r>
              <a:rPr lang="en-US" sz="2800" dirty="0" err="1"/>
              <a:t>perencanaan</a:t>
            </a:r>
            <a:r>
              <a:rPr lang="en-US" sz="2800" dirty="0"/>
              <a:t> </a:t>
            </a:r>
            <a:r>
              <a:rPr lang="en-US" sz="2800" dirty="0" err="1"/>
              <a:t>strategis</a:t>
            </a:r>
            <a:r>
              <a:rPr lang="en-US" sz="2800" dirty="0"/>
              <a:t> </a:t>
            </a:r>
            <a:r>
              <a:rPr lang="en-US" sz="2800" dirty="0" err="1"/>
              <a:t>perusahaan</a:t>
            </a:r>
            <a:r>
              <a:rPr lang="en-US" sz="2800" dirty="0"/>
              <a:t> </a:t>
            </a:r>
            <a:r>
              <a:rPr lang="en-US" sz="2800" dirty="0" err="1"/>
              <a:t>berbasis</a:t>
            </a:r>
            <a:r>
              <a:rPr lang="en-US" sz="2800" dirty="0"/>
              <a:t> </a:t>
            </a:r>
            <a:r>
              <a:rPr lang="en-US" sz="2800" i="1" dirty="0"/>
              <a:t>balanced scorecard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6" name="Line 6"/>
          <p:cNvSpPr>
            <a:spLocks noChangeShapeType="1"/>
          </p:cNvSpPr>
          <p:nvPr/>
        </p:nvSpPr>
        <p:spPr bwMode="auto">
          <a:xfrm>
            <a:off x="2133600" y="1676400"/>
            <a:ext cx="4572000" cy="3733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7047" name="Rectangle 7"/>
          <p:cNvSpPr>
            <a:spLocks noChangeArrowheads="1"/>
          </p:cNvSpPr>
          <p:nvPr/>
        </p:nvSpPr>
        <p:spPr bwMode="auto">
          <a:xfrm>
            <a:off x="3581400" y="3276600"/>
            <a:ext cx="1676400" cy="533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/>
              <a:t>PROCESS</a:t>
            </a:r>
          </a:p>
        </p:txBody>
      </p:sp>
      <p:sp>
        <p:nvSpPr>
          <p:cNvPr id="87048" name="Rectangle 8"/>
          <p:cNvSpPr>
            <a:spLocks noChangeArrowheads="1"/>
          </p:cNvSpPr>
          <p:nvPr/>
        </p:nvSpPr>
        <p:spPr bwMode="auto">
          <a:xfrm>
            <a:off x="3581400" y="1295400"/>
            <a:ext cx="1676400" cy="5334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7049" name="Rectangle 9"/>
          <p:cNvSpPr>
            <a:spLocks noChangeArrowheads="1"/>
          </p:cNvSpPr>
          <p:nvPr/>
        </p:nvSpPr>
        <p:spPr bwMode="auto">
          <a:xfrm>
            <a:off x="3581400" y="4876800"/>
            <a:ext cx="1600200" cy="5334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7050" name="Oval 10"/>
          <p:cNvSpPr>
            <a:spLocks noChangeArrowheads="1"/>
          </p:cNvSpPr>
          <p:nvPr/>
        </p:nvSpPr>
        <p:spPr bwMode="auto">
          <a:xfrm>
            <a:off x="1295400" y="3124200"/>
            <a:ext cx="1524000" cy="83820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7051" name="Oval 11"/>
          <p:cNvSpPr>
            <a:spLocks noChangeArrowheads="1"/>
          </p:cNvSpPr>
          <p:nvPr/>
        </p:nvSpPr>
        <p:spPr bwMode="auto">
          <a:xfrm>
            <a:off x="6019800" y="3124200"/>
            <a:ext cx="1524000" cy="83820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7052" name="Text Box 12"/>
          <p:cNvSpPr txBox="1">
            <a:spLocks noChangeArrowheads="1"/>
          </p:cNvSpPr>
          <p:nvPr/>
        </p:nvSpPr>
        <p:spPr bwMode="auto">
          <a:xfrm>
            <a:off x="1524000" y="3352800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INPUT</a:t>
            </a:r>
          </a:p>
        </p:txBody>
      </p:sp>
      <p:sp>
        <p:nvSpPr>
          <p:cNvPr id="87054" name="Text Box 14"/>
          <p:cNvSpPr txBox="1">
            <a:spLocks noChangeArrowheads="1"/>
          </p:cNvSpPr>
          <p:nvPr/>
        </p:nvSpPr>
        <p:spPr bwMode="auto">
          <a:xfrm>
            <a:off x="6019800" y="3276600"/>
            <a:ext cx="1436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OUTPUT</a:t>
            </a:r>
          </a:p>
        </p:txBody>
      </p:sp>
      <p:sp>
        <p:nvSpPr>
          <p:cNvPr id="87055" name="Text Box 15"/>
          <p:cNvSpPr txBox="1">
            <a:spLocks noChangeArrowheads="1"/>
          </p:cNvSpPr>
          <p:nvPr/>
        </p:nvSpPr>
        <p:spPr bwMode="auto">
          <a:xfrm>
            <a:off x="3565525" y="1371600"/>
            <a:ext cx="1743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PLANNING</a:t>
            </a:r>
          </a:p>
        </p:txBody>
      </p:sp>
      <p:sp>
        <p:nvSpPr>
          <p:cNvPr id="87056" name="Text Box 16"/>
          <p:cNvSpPr txBox="1">
            <a:spLocks noChangeArrowheads="1"/>
          </p:cNvSpPr>
          <p:nvPr/>
        </p:nvSpPr>
        <p:spPr bwMode="auto">
          <a:xfrm>
            <a:off x="3581400" y="4876800"/>
            <a:ext cx="167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CONTROL</a:t>
            </a:r>
          </a:p>
        </p:txBody>
      </p:sp>
      <p:sp>
        <p:nvSpPr>
          <p:cNvPr id="87057" name="Line 17"/>
          <p:cNvSpPr>
            <a:spLocks noChangeShapeType="1"/>
          </p:cNvSpPr>
          <p:nvPr/>
        </p:nvSpPr>
        <p:spPr bwMode="auto">
          <a:xfrm>
            <a:off x="2819400" y="3581400"/>
            <a:ext cx="762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7058" name="Line 18"/>
          <p:cNvSpPr>
            <a:spLocks noChangeShapeType="1"/>
          </p:cNvSpPr>
          <p:nvPr/>
        </p:nvSpPr>
        <p:spPr bwMode="auto">
          <a:xfrm>
            <a:off x="5257800" y="3581400"/>
            <a:ext cx="762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7059" name="Line 19"/>
          <p:cNvSpPr>
            <a:spLocks noChangeShapeType="1"/>
          </p:cNvSpPr>
          <p:nvPr/>
        </p:nvSpPr>
        <p:spPr bwMode="auto">
          <a:xfrm>
            <a:off x="4343400" y="1828800"/>
            <a:ext cx="0" cy="1447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7060" name="Line 20"/>
          <p:cNvSpPr>
            <a:spLocks noChangeShapeType="1"/>
          </p:cNvSpPr>
          <p:nvPr/>
        </p:nvSpPr>
        <p:spPr bwMode="auto">
          <a:xfrm>
            <a:off x="4343400" y="3810000"/>
            <a:ext cx="0" cy="1066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7061" name="Text Box 21"/>
          <p:cNvSpPr txBox="1">
            <a:spLocks noChangeArrowheads="1"/>
          </p:cNvSpPr>
          <p:nvPr/>
        </p:nvSpPr>
        <p:spPr bwMode="auto">
          <a:xfrm>
            <a:off x="1676400" y="457200"/>
            <a:ext cx="5487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Flow of Materials, Information and Cost</a:t>
            </a:r>
          </a:p>
        </p:txBody>
      </p:sp>
      <p:sp>
        <p:nvSpPr>
          <p:cNvPr id="87062" name="Text Box 22"/>
          <p:cNvSpPr txBox="1">
            <a:spLocks noChangeArrowheads="1"/>
          </p:cNvSpPr>
          <p:nvPr/>
        </p:nvSpPr>
        <p:spPr bwMode="auto">
          <a:xfrm>
            <a:off x="6308725" y="4684713"/>
            <a:ext cx="1517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Flow of cost</a:t>
            </a:r>
          </a:p>
        </p:txBody>
      </p:sp>
      <p:sp>
        <p:nvSpPr>
          <p:cNvPr id="87063" name="Text Box 23"/>
          <p:cNvSpPr txBox="1">
            <a:spLocks noChangeArrowheads="1"/>
          </p:cNvSpPr>
          <p:nvPr/>
        </p:nvSpPr>
        <p:spPr bwMode="auto">
          <a:xfrm>
            <a:off x="2803525" y="2932113"/>
            <a:ext cx="984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Flow of</a:t>
            </a:r>
          </a:p>
        </p:txBody>
      </p:sp>
      <p:sp>
        <p:nvSpPr>
          <p:cNvPr id="87064" name="Text Box 24"/>
          <p:cNvSpPr txBox="1">
            <a:spLocks noChangeArrowheads="1"/>
          </p:cNvSpPr>
          <p:nvPr/>
        </p:nvSpPr>
        <p:spPr bwMode="auto">
          <a:xfrm>
            <a:off x="4479925" y="2932113"/>
            <a:ext cx="1187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materials</a:t>
            </a:r>
          </a:p>
        </p:txBody>
      </p:sp>
      <p:sp>
        <p:nvSpPr>
          <p:cNvPr id="87065" name="Text Box 25"/>
          <p:cNvSpPr txBox="1">
            <a:spLocks noChangeArrowheads="1"/>
          </p:cNvSpPr>
          <p:nvPr/>
        </p:nvSpPr>
        <p:spPr bwMode="auto">
          <a:xfrm rot="16200000">
            <a:off x="3577432" y="4118768"/>
            <a:ext cx="984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Flow of</a:t>
            </a:r>
          </a:p>
        </p:txBody>
      </p:sp>
      <p:sp>
        <p:nvSpPr>
          <p:cNvPr id="87066" name="Text Box 26"/>
          <p:cNvSpPr txBox="1">
            <a:spLocks noChangeArrowheads="1"/>
          </p:cNvSpPr>
          <p:nvPr/>
        </p:nvSpPr>
        <p:spPr bwMode="auto">
          <a:xfrm rot="16200000">
            <a:off x="3348832" y="2366168"/>
            <a:ext cx="1441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information</a:t>
            </a:r>
          </a:p>
        </p:txBody>
      </p:sp>
      <p:sp>
        <p:nvSpPr>
          <p:cNvPr id="87067" name="Oval 27"/>
          <p:cNvSpPr>
            <a:spLocks noChangeArrowheads="1"/>
          </p:cNvSpPr>
          <p:nvPr/>
        </p:nvSpPr>
        <p:spPr bwMode="auto">
          <a:xfrm>
            <a:off x="685800" y="1066800"/>
            <a:ext cx="7315200" cy="5181600"/>
          </a:xfrm>
          <a:prstGeom prst="ellips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7068" name="Text Box 28"/>
          <p:cNvSpPr txBox="1">
            <a:spLocks noChangeArrowheads="1"/>
          </p:cNvSpPr>
          <p:nvPr/>
        </p:nvSpPr>
        <p:spPr bwMode="auto">
          <a:xfrm>
            <a:off x="6705600" y="1219200"/>
            <a:ext cx="1828800" cy="366713"/>
          </a:xfrm>
          <a:prstGeom prst="rect">
            <a:avLst/>
          </a:prstGeom>
          <a:solidFill>
            <a:srgbClr val="FF99FF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b="1" dirty="0"/>
              <a:t>Environment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858838"/>
          </a:xfrm>
          <a:noFill/>
        </p:spPr>
        <p:txBody>
          <a:bodyPr>
            <a:normAutofit fontScale="90000"/>
          </a:bodyPr>
          <a:lstStyle/>
          <a:p>
            <a:r>
              <a:rPr lang="en-US" sz="3600" dirty="0" err="1"/>
              <a:t>Sumber</a:t>
            </a:r>
            <a:r>
              <a:rPr lang="en-US" sz="3600" dirty="0"/>
              <a:t> </a:t>
            </a:r>
            <a:r>
              <a:rPr lang="en-US" sz="3600" dirty="0" err="1"/>
              <a:t>dan</a:t>
            </a:r>
            <a:r>
              <a:rPr lang="en-US" sz="3600" dirty="0"/>
              <a:t> </a:t>
            </a:r>
            <a:r>
              <a:rPr lang="en-US" sz="3600" dirty="0" err="1"/>
              <a:t>Munculnya</a:t>
            </a:r>
            <a:r>
              <a:rPr lang="en-US" sz="3600" dirty="0"/>
              <a:t> </a:t>
            </a:r>
            <a:r>
              <a:rPr lang="en-US" sz="3600" dirty="0" err="1"/>
              <a:t>Permasalahan</a:t>
            </a:r>
            <a:r>
              <a:rPr lang="en-US" sz="3600" dirty="0"/>
              <a:t> 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953000"/>
          </a:xfrm>
          <a:noFill/>
        </p:spPr>
        <p:txBody>
          <a:bodyPr/>
          <a:lstStyle/>
          <a:p>
            <a:pPr marL="609600" indent="-609600" algn="just">
              <a:lnSpc>
                <a:spcPct val="90000"/>
              </a:lnSpc>
              <a:buClrTx/>
              <a:buFont typeface="Wingdings" pitchFamily="2" charset="2"/>
              <a:buAutoNum type="alphaUcPeriod" startAt="3"/>
            </a:pPr>
            <a:r>
              <a:rPr lang="en-US" sz="2800" dirty="0" err="1"/>
              <a:t>Lingkungan</a:t>
            </a:r>
            <a:r>
              <a:rPr lang="en-US" sz="2800" dirty="0"/>
              <a:t> </a:t>
            </a:r>
            <a:r>
              <a:rPr lang="en-US" sz="2800" dirty="0" err="1"/>
              <a:t>sekitar</a:t>
            </a:r>
            <a:endParaRPr lang="en-US" sz="2800" dirty="0"/>
          </a:p>
          <a:p>
            <a:pPr marL="609600" indent="-6096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dirty="0"/>
              <a:t>     </a:t>
            </a:r>
            <a:r>
              <a:rPr lang="en-US" dirty="0" smtClean="0"/>
              <a:t>  </a:t>
            </a:r>
            <a:r>
              <a:rPr lang="en-US" sz="2800" dirty="0" smtClean="0"/>
              <a:t>-</a:t>
            </a:r>
            <a:r>
              <a:rPr lang="en-US" sz="2800" dirty="0"/>
              <a:t>model </a:t>
            </a:r>
            <a:r>
              <a:rPr lang="en-US" sz="2800" dirty="0" err="1"/>
              <a:t>distribusi</a:t>
            </a:r>
            <a:r>
              <a:rPr lang="en-US" sz="2800" dirty="0"/>
              <a:t> </a:t>
            </a:r>
            <a:r>
              <a:rPr lang="en-US" sz="2800" dirty="0" err="1"/>
              <a:t>logistik</a:t>
            </a:r>
            <a:r>
              <a:rPr lang="en-US" sz="2800" dirty="0"/>
              <a:t> </a:t>
            </a:r>
            <a:r>
              <a:rPr lang="en-US" sz="2800" dirty="0" err="1"/>
              <a:t>pemilu</a:t>
            </a:r>
            <a:endParaRPr lang="en-US" sz="2800" dirty="0"/>
          </a:p>
          <a:p>
            <a:pPr marL="609600" indent="-6096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/>
              <a:t>      -model </a:t>
            </a:r>
            <a:r>
              <a:rPr lang="en-US" sz="2800" dirty="0" err="1"/>
              <a:t>sistem</a:t>
            </a:r>
            <a:r>
              <a:rPr lang="en-US" sz="2800" dirty="0"/>
              <a:t> </a:t>
            </a:r>
            <a:r>
              <a:rPr lang="en-US" sz="2800" dirty="0" err="1"/>
              <a:t>penyajian</a:t>
            </a:r>
            <a:r>
              <a:rPr lang="en-US" sz="2800" dirty="0"/>
              <a:t> </a:t>
            </a:r>
            <a:r>
              <a:rPr lang="en-US" sz="2800" dirty="0" err="1"/>
              <a:t>informasi</a:t>
            </a:r>
            <a:r>
              <a:rPr lang="en-US" sz="2800" dirty="0"/>
              <a:t> </a:t>
            </a:r>
            <a:r>
              <a:rPr lang="en-US" sz="2800" dirty="0" err="1"/>
              <a:t>sosialisasi</a:t>
            </a:r>
            <a:r>
              <a:rPr lang="en-US" sz="2800" dirty="0"/>
              <a:t> </a:t>
            </a:r>
            <a:r>
              <a:rPr lang="en-US" sz="2800" dirty="0" err="1"/>
              <a:t>pemilu</a:t>
            </a:r>
            <a:endParaRPr lang="en-US" sz="2800" dirty="0"/>
          </a:p>
          <a:p>
            <a:pPr marL="609600" indent="-6096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/>
              <a:t>      -model </a:t>
            </a:r>
            <a:r>
              <a:rPr lang="en-US" sz="2800" dirty="0" err="1"/>
              <a:t>pembangunan</a:t>
            </a:r>
            <a:r>
              <a:rPr lang="en-US" sz="2800" dirty="0"/>
              <a:t> UKM </a:t>
            </a:r>
            <a:r>
              <a:rPr lang="en-US" sz="2800" dirty="0" err="1"/>
              <a:t>pasca</a:t>
            </a:r>
            <a:r>
              <a:rPr lang="en-US" sz="2800" dirty="0"/>
              <a:t> </a:t>
            </a:r>
            <a:r>
              <a:rPr lang="en-US" sz="2800" dirty="0" err="1"/>
              <a:t>bencana</a:t>
            </a:r>
            <a:endParaRPr lang="en-US" sz="2800" dirty="0"/>
          </a:p>
          <a:p>
            <a:pPr marL="609600" indent="-6096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/>
              <a:t>      -model </a:t>
            </a:r>
            <a:r>
              <a:rPr lang="en-US" sz="2800" dirty="0" err="1"/>
              <a:t>pengembangan</a:t>
            </a:r>
            <a:r>
              <a:rPr lang="en-US" sz="2800" dirty="0"/>
              <a:t> </a:t>
            </a:r>
            <a:r>
              <a:rPr lang="en-US" sz="2800" dirty="0" err="1"/>
              <a:t>kemampuan</a:t>
            </a:r>
            <a:r>
              <a:rPr lang="en-US" sz="2800" dirty="0"/>
              <a:t> </a:t>
            </a:r>
            <a:r>
              <a:rPr lang="en-US" sz="2800" dirty="0" err="1"/>
              <a:t>adaptasi</a:t>
            </a:r>
            <a:r>
              <a:rPr lang="en-US" sz="2800" dirty="0"/>
              <a:t> </a:t>
            </a:r>
            <a:r>
              <a:rPr lang="en-US" sz="2800" dirty="0" err="1"/>
              <a:t>masyarakat</a:t>
            </a:r>
            <a:r>
              <a:rPr lang="en-US" sz="2800" dirty="0"/>
              <a:t> </a:t>
            </a:r>
            <a:r>
              <a:rPr lang="en-US" sz="2800" dirty="0" err="1"/>
              <a:t>menghadapi</a:t>
            </a:r>
            <a:r>
              <a:rPr lang="en-US" sz="2800" dirty="0"/>
              <a:t> </a:t>
            </a:r>
            <a:r>
              <a:rPr lang="en-US" sz="2800" dirty="0" err="1"/>
              <a:t>krisis</a:t>
            </a:r>
            <a:r>
              <a:rPr lang="en-US" sz="2800" dirty="0"/>
              <a:t> </a:t>
            </a:r>
            <a:r>
              <a:rPr lang="en-US" sz="2800" dirty="0" err="1"/>
              <a:t>keuangan</a:t>
            </a:r>
            <a:r>
              <a:rPr lang="en-US" sz="2800" dirty="0"/>
              <a:t> global</a:t>
            </a:r>
          </a:p>
          <a:p>
            <a:pPr marL="609600" indent="-6096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/>
              <a:t>      -model </a:t>
            </a:r>
            <a:r>
              <a:rPr lang="en-US" sz="2800" dirty="0" err="1"/>
              <a:t>pembangunan</a:t>
            </a:r>
            <a:r>
              <a:rPr lang="en-US" sz="2800" dirty="0"/>
              <a:t> </a:t>
            </a:r>
            <a:r>
              <a:rPr lang="en-US" sz="2800" dirty="0" err="1"/>
              <a:t>ekonomi</a:t>
            </a:r>
            <a:r>
              <a:rPr lang="en-US" sz="2800" dirty="0"/>
              <a:t>/</a:t>
            </a:r>
            <a:r>
              <a:rPr lang="en-US" sz="2800" dirty="0" err="1"/>
              <a:t>industri</a:t>
            </a:r>
            <a:r>
              <a:rPr lang="en-US" sz="2800" dirty="0"/>
              <a:t> </a:t>
            </a:r>
            <a:r>
              <a:rPr lang="en-US" sz="2800" dirty="0" err="1"/>
              <a:t>rakyat</a:t>
            </a:r>
            <a:r>
              <a:rPr lang="en-US" sz="2800" dirty="0"/>
              <a:t> </a:t>
            </a:r>
            <a:r>
              <a:rPr lang="en-US" sz="2800" dirty="0" err="1"/>
              <a:t>saat</a:t>
            </a:r>
            <a:r>
              <a:rPr lang="en-US" sz="2800" dirty="0"/>
              <a:t> </a:t>
            </a:r>
            <a:r>
              <a:rPr lang="en-US" sz="2800" dirty="0" err="1"/>
              <a:t>krisis</a:t>
            </a:r>
            <a:r>
              <a:rPr lang="en-US" sz="2800" dirty="0"/>
              <a:t> </a:t>
            </a:r>
          </a:p>
          <a:p>
            <a:pPr marL="609600" indent="-6096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/>
              <a:t>      </a:t>
            </a:r>
            <a:endParaRPr lang="en-US" sz="2800" i="1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58838"/>
          </a:xfrm>
          <a:noFill/>
        </p:spPr>
        <p:txBody>
          <a:bodyPr>
            <a:normAutofit fontScale="90000"/>
          </a:bodyPr>
          <a:lstStyle/>
          <a:p>
            <a:r>
              <a:rPr lang="en-US" sz="3600" dirty="0" err="1"/>
              <a:t>Sumber</a:t>
            </a:r>
            <a:r>
              <a:rPr lang="en-US" sz="3600" dirty="0"/>
              <a:t> </a:t>
            </a:r>
            <a:r>
              <a:rPr lang="en-US" sz="3600" dirty="0" err="1"/>
              <a:t>dan</a:t>
            </a:r>
            <a:r>
              <a:rPr lang="en-US" sz="3600" dirty="0"/>
              <a:t> </a:t>
            </a:r>
            <a:r>
              <a:rPr lang="en-US" sz="3600" dirty="0" err="1"/>
              <a:t>Munculnya</a:t>
            </a:r>
            <a:r>
              <a:rPr lang="en-US" sz="3600" dirty="0"/>
              <a:t> </a:t>
            </a:r>
            <a:r>
              <a:rPr lang="en-US" sz="3600" dirty="0" err="1"/>
              <a:t>Permasalahan</a:t>
            </a:r>
            <a:r>
              <a:rPr lang="en-US" sz="3600" dirty="0"/>
              <a:t> 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648200"/>
          </a:xfrm>
          <a:noFill/>
        </p:spPr>
        <p:txBody>
          <a:bodyPr/>
          <a:lstStyle/>
          <a:p>
            <a:pPr marL="609600" indent="-609600" algn="just">
              <a:buClr>
                <a:schemeClr val="tx1"/>
              </a:buClr>
              <a:buFont typeface="Wingdings" pitchFamily="2" charset="2"/>
              <a:buChar char="q"/>
            </a:pPr>
            <a:r>
              <a:rPr lang="en-US" sz="2800" dirty="0" err="1"/>
              <a:t>Ketidaksesuaian</a:t>
            </a:r>
            <a:r>
              <a:rPr lang="en-US" sz="2800" dirty="0"/>
              <a:t> </a:t>
            </a:r>
            <a:r>
              <a:rPr lang="en-US" sz="2800" dirty="0" err="1"/>
              <a:t>antara</a:t>
            </a:r>
            <a:r>
              <a:rPr lang="en-US" sz="2800" dirty="0"/>
              <a:t> </a:t>
            </a:r>
            <a:r>
              <a:rPr lang="en-US" sz="2800" dirty="0" err="1"/>
              <a:t>harapan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kenyataan</a:t>
            </a:r>
            <a:endParaRPr lang="en-US" sz="2800" dirty="0"/>
          </a:p>
          <a:p>
            <a:pPr marL="609600" indent="-609600" algn="just">
              <a:buClr>
                <a:schemeClr val="tx1"/>
              </a:buClr>
              <a:buFont typeface="Wingdings" pitchFamily="2" charset="2"/>
              <a:buChar char="q"/>
            </a:pPr>
            <a:r>
              <a:rPr lang="en-US" sz="2800" dirty="0" err="1"/>
              <a:t>Adanya</a:t>
            </a:r>
            <a:r>
              <a:rPr lang="en-US" sz="2800" dirty="0"/>
              <a:t> </a:t>
            </a:r>
            <a:r>
              <a:rPr lang="en-US" sz="2800" dirty="0" err="1"/>
              <a:t>konflik</a:t>
            </a:r>
            <a:endParaRPr lang="en-US" sz="2800" dirty="0"/>
          </a:p>
          <a:p>
            <a:pPr marL="609600" indent="-609600" algn="just">
              <a:buClr>
                <a:schemeClr val="tx1"/>
              </a:buClr>
              <a:buFont typeface="Wingdings" pitchFamily="2" charset="2"/>
              <a:buChar char="q"/>
            </a:pPr>
            <a:r>
              <a:rPr lang="en-US" sz="2800" dirty="0" err="1"/>
              <a:t>Adanya</a:t>
            </a:r>
            <a:r>
              <a:rPr lang="en-US" sz="2800" dirty="0"/>
              <a:t> </a:t>
            </a:r>
            <a:r>
              <a:rPr lang="en-US" sz="2800" dirty="0" err="1"/>
              <a:t>hambatan</a:t>
            </a:r>
            <a:endParaRPr lang="en-US" sz="2800" dirty="0"/>
          </a:p>
          <a:p>
            <a:pPr marL="609600" indent="-609600" algn="just">
              <a:buClr>
                <a:schemeClr val="tx1"/>
              </a:buClr>
              <a:buFont typeface="Wingdings" pitchFamily="2" charset="2"/>
              <a:buChar char="q"/>
            </a:pPr>
            <a:r>
              <a:rPr lang="en-US" sz="2800" dirty="0" err="1"/>
              <a:t>Adanya</a:t>
            </a:r>
            <a:r>
              <a:rPr lang="en-US" sz="2800" dirty="0"/>
              <a:t> </a:t>
            </a:r>
            <a:r>
              <a:rPr lang="en-US" sz="2800" dirty="0" err="1"/>
              <a:t>tujuan</a:t>
            </a:r>
            <a:r>
              <a:rPr lang="en-US" sz="2800" dirty="0"/>
              <a:t> yang </a:t>
            </a:r>
            <a:r>
              <a:rPr lang="en-US" sz="2800" dirty="0" err="1"/>
              <a:t>belum</a:t>
            </a:r>
            <a:r>
              <a:rPr lang="en-US" sz="2800" dirty="0"/>
              <a:t> </a:t>
            </a:r>
            <a:r>
              <a:rPr lang="en-US" sz="2800" dirty="0" err="1"/>
              <a:t>lengkap</a:t>
            </a:r>
            <a:endParaRPr lang="en-US" sz="2800" dirty="0"/>
          </a:p>
          <a:p>
            <a:pPr marL="609600" indent="-609600" algn="just">
              <a:buClr>
                <a:schemeClr val="tx1"/>
              </a:buClr>
              <a:buFont typeface="Wingdings" pitchFamily="2" charset="2"/>
              <a:buChar char="q"/>
            </a:pPr>
            <a:r>
              <a:rPr lang="en-US" sz="2800" dirty="0" err="1"/>
              <a:t>Adanya</a:t>
            </a:r>
            <a:r>
              <a:rPr lang="en-US" sz="2800" dirty="0"/>
              <a:t> </a:t>
            </a:r>
            <a:r>
              <a:rPr lang="en-US" sz="2800" dirty="0" err="1"/>
              <a:t>keinginan</a:t>
            </a:r>
            <a:r>
              <a:rPr lang="en-US" sz="2800" dirty="0"/>
              <a:t> yang </a:t>
            </a:r>
            <a:r>
              <a:rPr lang="en-US" sz="2800" dirty="0" err="1"/>
              <a:t>belum</a:t>
            </a:r>
            <a:r>
              <a:rPr lang="en-US" sz="2800" dirty="0"/>
              <a:t> </a:t>
            </a:r>
            <a:r>
              <a:rPr lang="en-US" sz="2800" dirty="0" err="1"/>
              <a:t>terpenuhi</a:t>
            </a:r>
            <a:endParaRPr lang="en-US" sz="2800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229600" cy="685800"/>
          </a:xfrm>
        </p:spPr>
        <p:txBody>
          <a:bodyPr/>
          <a:lstStyle/>
          <a:p>
            <a:pPr algn="ctr"/>
            <a:r>
              <a:rPr lang="en-US" sz="3200" b="1"/>
              <a:t>Tahap-tahap Pemodelan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43000"/>
            <a:ext cx="8153400" cy="457200"/>
          </a:xfrm>
        </p:spPr>
        <p:txBody>
          <a:bodyPr/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400"/>
              <a:t>Operation Research (Philips, Ravindran, Solberg, p.5)</a:t>
            </a:r>
          </a:p>
        </p:txBody>
      </p:sp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2057400" y="2438400"/>
            <a:ext cx="1371600" cy="762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/>
              <a:t>Real</a:t>
            </a:r>
          </a:p>
          <a:p>
            <a:pPr algn="ctr"/>
            <a:r>
              <a:rPr lang="en-US" sz="2400"/>
              <a:t>System</a:t>
            </a:r>
          </a:p>
        </p:txBody>
      </p:sp>
      <p:sp>
        <p:nvSpPr>
          <p:cNvPr id="70661" name="Rectangle 5"/>
          <p:cNvSpPr>
            <a:spLocks noChangeArrowheads="1"/>
          </p:cNvSpPr>
          <p:nvPr/>
        </p:nvSpPr>
        <p:spPr bwMode="auto">
          <a:xfrm>
            <a:off x="5791200" y="2438400"/>
            <a:ext cx="1371600" cy="762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/>
              <a:t>Model</a:t>
            </a:r>
          </a:p>
        </p:txBody>
      </p:sp>
      <p:sp>
        <p:nvSpPr>
          <p:cNvPr id="70662" name="Rectangle 6"/>
          <p:cNvSpPr>
            <a:spLocks noChangeArrowheads="1"/>
          </p:cNvSpPr>
          <p:nvPr/>
        </p:nvSpPr>
        <p:spPr bwMode="auto">
          <a:xfrm>
            <a:off x="1905000" y="4648200"/>
            <a:ext cx="1828800" cy="762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/>
              <a:t>Real</a:t>
            </a:r>
          </a:p>
          <a:p>
            <a:pPr algn="ctr"/>
            <a:r>
              <a:rPr lang="en-US" sz="2400"/>
              <a:t>Conclusions</a:t>
            </a:r>
          </a:p>
        </p:txBody>
      </p:sp>
      <p:sp>
        <p:nvSpPr>
          <p:cNvPr id="70663" name="Rectangle 7"/>
          <p:cNvSpPr>
            <a:spLocks noChangeArrowheads="1"/>
          </p:cNvSpPr>
          <p:nvPr/>
        </p:nvSpPr>
        <p:spPr bwMode="auto">
          <a:xfrm>
            <a:off x="5638800" y="4648200"/>
            <a:ext cx="1676400" cy="762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/>
              <a:t>Model</a:t>
            </a:r>
          </a:p>
          <a:p>
            <a:pPr algn="ctr"/>
            <a:r>
              <a:rPr lang="en-US" sz="2400"/>
              <a:t>Conclusions</a:t>
            </a:r>
          </a:p>
        </p:txBody>
      </p:sp>
      <p:sp>
        <p:nvSpPr>
          <p:cNvPr id="70669" name="Line 13"/>
          <p:cNvSpPr>
            <a:spLocks noChangeShapeType="1"/>
          </p:cNvSpPr>
          <p:nvPr/>
        </p:nvSpPr>
        <p:spPr bwMode="auto">
          <a:xfrm>
            <a:off x="3429000" y="2819400"/>
            <a:ext cx="2362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0670" name="Line 14"/>
          <p:cNvSpPr>
            <a:spLocks noChangeShapeType="1"/>
          </p:cNvSpPr>
          <p:nvPr/>
        </p:nvSpPr>
        <p:spPr bwMode="auto">
          <a:xfrm>
            <a:off x="6477000" y="3200400"/>
            <a:ext cx="0" cy="1447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0671" name="Line 15"/>
          <p:cNvSpPr>
            <a:spLocks noChangeShapeType="1"/>
          </p:cNvSpPr>
          <p:nvPr/>
        </p:nvSpPr>
        <p:spPr bwMode="auto">
          <a:xfrm flipH="1">
            <a:off x="3733800" y="5029200"/>
            <a:ext cx="1905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0672" name="Line 16"/>
          <p:cNvSpPr>
            <a:spLocks noChangeShapeType="1"/>
          </p:cNvSpPr>
          <p:nvPr/>
        </p:nvSpPr>
        <p:spPr bwMode="auto">
          <a:xfrm>
            <a:off x="2743200" y="3200400"/>
            <a:ext cx="0" cy="14478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0673" name="Text Box 17"/>
          <p:cNvSpPr txBox="1">
            <a:spLocks noChangeArrowheads="1"/>
          </p:cNvSpPr>
          <p:nvPr/>
        </p:nvSpPr>
        <p:spPr bwMode="auto">
          <a:xfrm>
            <a:off x="2971800" y="5791200"/>
            <a:ext cx="3433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The modeling Process</a:t>
            </a:r>
          </a:p>
        </p:txBody>
      </p:sp>
      <p:sp>
        <p:nvSpPr>
          <p:cNvPr id="70674" name="Text Box 18"/>
          <p:cNvSpPr txBox="1">
            <a:spLocks noChangeArrowheads="1"/>
          </p:cNvSpPr>
          <p:nvPr/>
        </p:nvSpPr>
        <p:spPr bwMode="auto">
          <a:xfrm>
            <a:off x="3641725" y="2286000"/>
            <a:ext cx="1795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dirty="0"/>
              <a:t>Formulation</a:t>
            </a:r>
          </a:p>
        </p:txBody>
      </p:sp>
      <p:sp>
        <p:nvSpPr>
          <p:cNvPr id="70675" name="Text Box 19"/>
          <p:cNvSpPr txBox="1">
            <a:spLocks noChangeArrowheads="1"/>
          </p:cNvSpPr>
          <p:nvPr/>
        </p:nvSpPr>
        <p:spPr bwMode="auto">
          <a:xfrm>
            <a:off x="6461125" y="3697288"/>
            <a:ext cx="1558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Deduction</a:t>
            </a:r>
          </a:p>
        </p:txBody>
      </p:sp>
      <p:sp>
        <p:nvSpPr>
          <p:cNvPr id="70676" name="Text Box 20"/>
          <p:cNvSpPr txBox="1">
            <a:spLocks noChangeArrowheads="1"/>
          </p:cNvSpPr>
          <p:nvPr/>
        </p:nvSpPr>
        <p:spPr bwMode="auto">
          <a:xfrm>
            <a:off x="3667125" y="4343400"/>
            <a:ext cx="18192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/>
              <a:t>Interpretation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58838"/>
          </a:xfrm>
          <a:noFill/>
        </p:spPr>
        <p:txBody>
          <a:bodyPr>
            <a:normAutofit fontScale="90000"/>
          </a:bodyPr>
          <a:lstStyle/>
          <a:p>
            <a:r>
              <a:rPr lang="en-US" sz="4000"/>
              <a:t>Pendefinisian Masalah – Asumsi  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800600"/>
          </a:xfrm>
          <a:noFill/>
        </p:spPr>
        <p:txBody>
          <a:bodyPr>
            <a:normAutofit/>
          </a:bodyPr>
          <a:lstStyle/>
          <a:p>
            <a:pPr marL="609600" indent="-609600" algn="just">
              <a:buFont typeface="Wingdings" pitchFamily="2" charset="2"/>
              <a:buNone/>
            </a:pPr>
            <a:r>
              <a:rPr lang="en-US" b="1" dirty="0" err="1"/>
              <a:t>Asumsi</a:t>
            </a:r>
            <a:r>
              <a:rPr lang="en-US" dirty="0"/>
              <a:t>: </a:t>
            </a:r>
            <a:r>
              <a:rPr lang="en-US" dirty="0" err="1"/>
              <a:t>manusia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 </a:t>
            </a:r>
            <a:r>
              <a:rPr lang="en-US" dirty="0" err="1"/>
              <a:t>rasional</a:t>
            </a:r>
            <a:r>
              <a:rPr lang="en-US" dirty="0"/>
              <a:t>. </a:t>
            </a:r>
            <a:r>
              <a:rPr lang="en-US" dirty="0" err="1"/>
              <a:t>Maka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makmur</a:t>
            </a:r>
            <a:r>
              <a:rPr lang="en-US" dirty="0"/>
              <a:t> </a:t>
            </a:r>
            <a:r>
              <a:rPr lang="en-US" dirty="0" err="1"/>
              <a:t>bila</a:t>
            </a:r>
            <a:r>
              <a:rPr lang="en-US" dirty="0"/>
              <a:t>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spesialisasi</a:t>
            </a:r>
            <a:r>
              <a:rPr lang="en-US" dirty="0"/>
              <a:t>. </a:t>
            </a:r>
            <a:r>
              <a:rPr lang="en-US" dirty="0" err="1"/>
              <a:t>Hasil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baik</a:t>
            </a:r>
            <a:r>
              <a:rPr lang="en-US" dirty="0"/>
              <a:t> </a:t>
            </a:r>
            <a:r>
              <a:rPr lang="en-US" dirty="0" err="1"/>
              <a:t>bila</a:t>
            </a:r>
            <a:r>
              <a:rPr lang="en-US" dirty="0"/>
              <a:t> </a:t>
            </a:r>
            <a:r>
              <a:rPr lang="en-US" dirty="0" err="1"/>
              <a:t>metodenya</a:t>
            </a:r>
            <a:r>
              <a:rPr lang="en-US" dirty="0"/>
              <a:t> </a:t>
            </a:r>
            <a:r>
              <a:rPr lang="en-US" dirty="0" err="1"/>
              <a:t>baik</a:t>
            </a:r>
            <a:r>
              <a:rPr lang="en-US" dirty="0"/>
              <a:t> (Taylor). 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dirty="0" err="1"/>
              <a:t>Ternyata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 </a:t>
            </a:r>
            <a:r>
              <a:rPr lang="en-US" b="1" dirty="0" err="1"/>
              <a:t>tidak</a:t>
            </a:r>
            <a:r>
              <a:rPr lang="en-US" b="1" dirty="0"/>
              <a:t> </a:t>
            </a:r>
            <a:r>
              <a:rPr lang="en-US" b="1" dirty="0" err="1"/>
              <a:t>selalu</a:t>
            </a:r>
            <a:r>
              <a:rPr lang="en-US" b="1" dirty="0"/>
              <a:t> </a:t>
            </a:r>
            <a:r>
              <a:rPr lang="en-US" b="1" dirty="0" err="1"/>
              <a:t>rasional</a:t>
            </a:r>
            <a:r>
              <a:rPr lang="en-US" b="1" dirty="0"/>
              <a:t> </a:t>
            </a:r>
            <a:r>
              <a:rPr lang="en-US" dirty="0"/>
              <a:t>(Elton Mayo),</a:t>
            </a:r>
            <a:r>
              <a:rPr lang="en-US" b="1" dirty="0"/>
              <a:t>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organisasi</a:t>
            </a:r>
            <a:r>
              <a:rPr lang="en-US" b="1" dirty="0"/>
              <a:t> non formal </a:t>
            </a:r>
            <a:r>
              <a:rPr lang="en-US" dirty="0"/>
              <a:t>(</a:t>
            </a:r>
            <a:r>
              <a:rPr lang="en-US" dirty="0" err="1"/>
              <a:t>tim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kebesamaan</a:t>
            </a:r>
            <a:r>
              <a:rPr lang="en-US" dirty="0"/>
              <a:t>). </a:t>
            </a:r>
            <a:r>
              <a:rPr lang="en-US" dirty="0" err="1"/>
              <a:t>Jadi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b="1" dirty="0" err="1"/>
              <a:t>mahluk</a:t>
            </a:r>
            <a:r>
              <a:rPr lang="en-US" b="1" dirty="0"/>
              <a:t> </a:t>
            </a:r>
            <a:r>
              <a:rPr lang="en-US" b="1" dirty="0" err="1"/>
              <a:t>sosial</a:t>
            </a:r>
            <a:r>
              <a:rPr lang="en-US" dirty="0"/>
              <a:t>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muncul</a:t>
            </a:r>
            <a:r>
              <a:rPr lang="en-US" dirty="0"/>
              <a:t> </a:t>
            </a:r>
            <a:r>
              <a:rPr lang="en-US" dirty="0" err="1"/>
              <a:t>pendekatan</a:t>
            </a:r>
            <a:r>
              <a:rPr lang="en-US" dirty="0"/>
              <a:t> </a:t>
            </a:r>
            <a:r>
              <a:rPr lang="en-US" dirty="0" err="1"/>
              <a:t>baru</a:t>
            </a:r>
            <a:r>
              <a:rPr lang="en-US" dirty="0"/>
              <a:t>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b="1" dirty="0" err="1"/>
              <a:t>perilaku</a:t>
            </a:r>
            <a:r>
              <a:rPr lang="en-US" dirty="0"/>
              <a:t>. </a:t>
            </a:r>
            <a:r>
              <a:rPr lang="en-US" dirty="0" err="1"/>
              <a:t>Perilaku</a:t>
            </a:r>
            <a:r>
              <a:rPr lang="en-US" dirty="0"/>
              <a:t> </a:t>
            </a:r>
            <a:r>
              <a:rPr lang="en-US" dirty="0" err="1"/>
              <a:t>mengubah</a:t>
            </a:r>
            <a:r>
              <a:rPr lang="en-US" dirty="0"/>
              <a:t> </a:t>
            </a:r>
            <a:r>
              <a:rPr lang="en-US" dirty="0" err="1"/>
              <a:t>asumsi-asumsi</a:t>
            </a:r>
            <a:r>
              <a:rPr lang="en-US" dirty="0"/>
              <a:t>, </a:t>
            </a:r>
            <a:r>
              <a:rPr lang="en-US" dirty="0" err="1"/>
              <a:t>bukan</a:t>
            </a:r>
            <a:r>
              <a:rPr lang="en-US" dirty="0"/>
              <a:t> </a:t>
            </a:r>
            <a:r>
              <a:rPr lang="en-US" b="1" dirty="0" err="1"/>
              <a:t>maksimasi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b="1" dirty="0" err="1"/>
              <a:t>minimasi</a:t>
            </a:r>
            <a:r>
              <a:rPr lang="en-US" dirty="0"/>
              <a:t> </a:t>
            </a:r>
            <a:r>
              <a:rPr lang="en-US" dirty="0" err="1"/>
              <a:t>tetapi</a:t>
            </a:r>
            <a:r>
              <a:rPr lang="en-US" dirty="0"/>
              <a:t> </a:t>
            </a:r>
            <a:r>
              <a:rPr lang="en-US" b="1" dirty="0" err="1"/>
              <a:t>optimasi</a:t>
            </a:r>
            <a:endParaRPr lang="en-US" b="1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dirty="0"/>
              <a:t> </a:t>
            </a:r>
            <a:r>
              <a:rPr lang="en-US" dirty="0" err="1"/>
              <a:t>Teori</a:t>
            </a:r>
            <a:r>
              <a:rPr lang="en-US" dirty="0"/>
              <a:t> </a:t>
            </a:r>
            <a:r>
              <a:rPr lang="en-US" dirty="0" err="1"/>
              <a:t>perilaku</a:t>
            </a:r>
            <a:r>
              <a:rPr lang="en-US" dirty="0"/>
              <a:t> </a:t>
            </a:r>
            <a:r>
              <a:rPr lang="en-US" dirty="0" err="1"/>
              <a:t>memunculkan</a:t>
            </a:r>
            <a:r>
              <a:rPr lang="en-US" dirty="0"/>
              <a:t> </a:t>
            </a:r>
            <a:r>
              <a:rPr lang="en-US" dirty="0" err="1"/>
              <a:t>asumsi</a:t>
            </a:r>
            <a:r>
              <a:rPr lang="en-US" dirty="0"/>
              <a:t> </a:t>
            </a:r>
            <a:r>
              <a:rPr lang="en-US" dirty="0" err="1"/>
              <a:t>bahwa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 </a:t>
            </a:r>
            <a:r>
              <a:rPr lang="en-US" dirty="0" err="1"/>
              <a:t>kompleks</a:t>
            </a:r>
            <a:r>
              <a:rPr lang="en-US" dirty="0"/>
              <a:t>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memunculkan</a:t>
            </a:r>
            <a:r>
              <a:rPr lang="en-US" dirty="0"/>
              <a:t> </a:t>
            </a:r>
            <a:r>
              <a:rPr lang="en-US" b="1" dirty="0" err="1"/>
              <a:t>pendekatan</a:t>
            </a:r>
            <a:r>
              <a:rPr lang="en-US" b="1" dirty="0"/>
              <a:t> </a:t>
            </a:r>
            <a:r>
              <a:rPr lang="en-US" b="1" dirty="0" err="1"/>
              <a:t>sistem</a:t>
            </a:r>
            <a:r>
              <a:rPr lang="en-US" b="1" dirty="0"/>
              <a:t> 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685800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en-US" sz="4000" dirty="0" err="1"/>
              <a:t>Pendefinisian</a:t>
            </a:r>
            <a:r>
              <a:rPr lang="en-US" sz="4000" dirty="0"/>
              <a:t> </a:t>
            </a:r>
            <a:r>
              <a:rPr lang="en-US" sz="4000" dirty="0" err="1"/>
              <a:t>Masalah</a:t>
            </a:r>
            <a:r>
              <a:rPr lang="en-US" sz="4000" dirty="0"/>
              <a:t> – </a:t>
            </a:r>
            <a:r>
              <a:rPr lang="en-US" sz="4000" dirty="0" err="1"/>
              <a:t>Asumsi</a:t>
            </a:r>
            <a:r>
              <a:rPr lang="en-US" sz="4000" dirty="0"/>
              <a:t>  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5257800"/>
          </a:xfrm>
          <a:noFill/>
        </p:spPr>
        <p:txBody>
          <a:bodyPr>
            <a:normAutofit/>
          </a:bodyPr>
          <a:lstStyle/>
          <a:p>
            <a:pPr marL="609600" indent="-609600" algn="just">
              <a:buFont typeface="Wingdings" pitchFamily="2" charset="2"/>
              <a:buNone/>
            </a:pPr>
            <a:r>
              <a:rPr lang="en-US" dirty="0" err="1"/>
              <a:t>Syarat</a:t>
            </a:r>
            <a:r>
              <a:rPr lang="en-US" dirty="0"/>
              <a:t> </a:t>
            </a:r>
            <a:r>
              <a:rPr lang="en-US" dirty="0" err="1"/>
              <a:t>Asumsi</a:t>
            </a:r>
            <a:r>
              <a:rPr lang="en-US" dirty="0"/>
              <a:t>:</a:t>
            </a:r>
          </a:p>
          <a:p>
            <a:pPr marL="609600" indent="-609600" algn="just">
              <a:buFont typeface="Wingdings" pitchFamily="2" charset="2"/>
              <a:buAutoNum type="arabicPeriod"/>
            </a:pPr>
            <a:r>
              <a:rPr lang="en-US" b="1" dirty="0" err="1"/>
              <a:t>Konsistensi</a:t>
            </a:r>
            <a:endParaRPr lang="en-US" b="1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dirty="0"/>
              <a:t>     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model </a:t>
            </a:r>
            <a:r>
              <a:rPr lang="en-US" dirty="0" err="1"/>
              <a:t>mempunyai</a:t>
            </a:r>
            <a:r>
              <a:rPr lang="en-US" dirty="0"/>
              <a:t> asumsi2: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dirty="0"/>
              <a:t>      a. asumsi1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dirty="0"/>
              <a:t>      b. asumsi2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dirty="0"/>
              <a:t>      c. asumsi3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dirty="0"/>
              <a:t>      d. asumsi4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dirty="0" err="1"/>
              <a:t>Keempat</a:t>
            </a:r>
            <a:r>
              <a:rPr lang="en-US" dirty="0"/>
              <a:t> </a:t>
            </a:r>
            <a:r>
              <a:rPr lang="en-US" dirty="0" err="1"/>
              <a:t>asumsi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atas</a:t>
            </a:r>
            <a:r>
              <a:rPr lang="en-US" dirty="0"/>
              <a:t>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saling</a:t>
            </a:r>
            <a:r>
              <a:rPr lang="en-US" dirty="0"/>
              <a:t> </a:t>
            </a:r>
            <a:r>
              <a:rPr lang="en-US" dirty="0" err="1"/>
              <a:t>mengingkari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menggugurkan</a:t>
            </a:r>
            <a:r>
              <a:rPr lang="en-US" dirty="0"/>
              <a:t>. </a:t>
            </a:r>
            <a:r>
              <a:rPr lang="en-US" dirty="0" err="1"/>
              <a:t>Misal</a:t>
            </a:r>
            <a:r>
              <a:rPr lang="en-US" dirty="0"/>
              <a:t>: asumsi4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pengingkaran</a:t>
            </a:r>
            <a:r>
              <a:rPr lang="en-US" dirty="0"/>
              <a:t> asumsi1, </a:t>
            </a:r>
            <a:r>
              <a:rPr lang="en-US" dirty="0" err="1"/>
              <a:t>maka</a:t>
            </a:r>
            <a:r>
              <a:rPr lang="en-US" dirty="0"/>
              <a:t> </a:t>
            </a:r>
            <a:r>
              <a:rPr lang="en-US" dirty="0" err="1"/>
              <a:t>salah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asumsi4 </a:t>
            </a:r>
            <a:r>
              <a:rPr lang="en-US" dirty="0" err="1"/>
              <a:t>atau</a:t>
            </a:r>
            <a:r>
              <a:rPr lang="en-US" dirty="0"/>
              <a:t> asumsi1 </a:t>
            </a:r>
            <a:r>
              <a:rPr lang="en-US" dirty="0" err="1"/>
              <a:t>bukan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asumsi</a:t>
            </a:r>
            <a:endParaRPr lang="en-US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762000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en-US" sz="4000" dirty="0" err="1"/>
              <a:t>Pendefinisian</a:t>
            </a:r>
            <a:r>
              <a:rPr lang="en-US" sz="4000" dirty="0"/>
              <a:t> </a:t>
            </a:r>
            <a:r>
              <a:rPr lang="en-US" sz="4000" dirty="0" err="1"/>
              <a:t>Masalah</a:t>
            </a:r>
            <a:r>
              <a:rPr lang="en-US" sz="4000" dirty="0"/>
              <a:t> – </a:t>
            </a:r>
            <a:r>
              <a:rPr lang="en-US" sz="4000" dirty="0" err="1"/>
              <a:t>Asumsi</a:t>
            </a:r>
            <a:r>
              <a:rPr lang="en-US" sz="4000" dirty="0"/>
              <a:t>  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105400"/>
          </a:xfrm>
          <a:noFill/>
        </p:spPr>
        <p:txBody>
          <a:bodyPr/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400" dirty="0" err="1"/>
              <a:t>Syarat</a:t>
            </a:r>
            <a:r>
              <a:rPr lang="en-US" sz="2400" dirty="0"/>
              <a:t> </a:t>
            </a:r>
            <a:r>
              <a:rPr lang="en-US" sz="2400" dirty="0" err="1"/>
              <a:t>Asumsi</a:t>
            </a:r>
            <a:r>
              <a:rPr lang="en-US" sz="2400" dirty="0"/>
              <a:t>: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b="1" dirty="0"/>
              <a:t>2.   </a:t>
            </a:r>
            <a:r>
              <a:rPr lang="en-US" sz="2400" b="1" dirty="0" err="1"/>
              <a:t>Independensi</a:t>
            </a:r>
            <a:endParaRPr lang="en-US" sz="2400" b="1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/>
              <a:t>      </a:t>
            </a:r>
            <a:r>
              <a:rPr lang="en-US" sz="2400" dirty="0" err="1"/>
              <a:t>Suatu</a:t>
            </a:r>
            <a:r>
              <a:rPr lang="en-US" sz="2400" dirty="0"/>
              <a:t> </a:t>
            </a:r>
            <a:r>
              <a:rPr lang="en-US" sz="2400" dirty="0" err="1"/>
              <a:t>sistem</a:t>
            </a:r>
            <a:r>
              <a:rPr lang="en-US" sz="2400" dirty="0"/>
              <a:t> </a:t>
            </a:r>
            <a:r>
              <a:rPr lang="en-US" sz="2400" dirty="0" err="1"/>
              <a:t>atau</a:t>
            </a:r>
            <a:r>
              <a:rPr lang="en-US" sz="2400" dirty="0"/>
              <a:t> model </a:t>
            </a:r>
            <a:r>
              <a:rPr lang="en-US" sz="2400" dirty="0" err="1"/>
              <a:t>mempunyai</a:t>
            </a:r>
            <a:r>
              <a:rPr lang="en-US" sz="2400" dirty="0"/>
              <a:t> asumsi2: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/>
              <a:t>      a. asumsi1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/>
              <a:t>      b. asumsi2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/>
              <a:t>      c. asumsi3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/>
              <a:t>      d. asumsi4=f(asumsi1, asumsi2)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 err="1"/>
              <a:t>Setiap</a:t>
            </a:r>
            <a:r>
              <a:rPr lang="en-US" sz="2400" dirty="0"/>
              <a:t> </a:t>
            </a:r>
            <a:r>
              <a:rPr lang="en-US" sz="2400" dirty="0" err="1"/>
              <a:t>asumsi</a:t>
            </a:r>
            <a:r>
              <a:rPr lang="en-US" sz="2400" dirty="0"/>
              <a:t> </a:t>
            </a:r>
            <a:r>
              <a:rPr lang="en-US" sz="2400" b="1" dirty="0" err="1"/>
              <a:t>harus</a:t>
            </a:r>
            <a:r>
              <a:rPr lang="en-US" sz="2400" b="1" dirty="0"/>
              <a:t> </a:t>
            </a:r>
            <a:r>
              <a:rPr lang="en-US" sz="2400" b="1" dirty="0" err="1"/>
              <a:t>independen</a:t>
            </a:r>
            <a:r>
              <a:rPr lang="en-US" sz="2400" dirty="0"/>
              <a:t>, </a:t>
            </a:r>
            <a:r>
              <a:rPr lang="en-US" sz="2400" dirty="0" err="1"/>
              <a:t>bukan</a:t>
            </a:r>
            <a:r>
              <a:rPr lang="en-US" sz="2400" dirty="0"/>
              <a:t> </a:t>
            </a:r>
            <a:r>
              <a:rPr lang="en-US" sz="2400" dirty="0" err="1"/>
              <a:t>merupakan</a:t>
            </a:r>
            <a:r>
              <a:rPr lang="en-US" sz="2400" dirty="0"/>
              <a:t> </a:t>
            </a:r>
            <a:r>
              <a:rPr lang="en-US" sz="2400" dirty="0" err="1"/>
              <a:t>bagian</a:t>
            </a:r>
            <a:r>
              <a:rPr lang="en-US" sz="2400" dirty="0"/>
              <a:t> </a:t>
            </a:r>
            <a:r>
              <a:rPr lang="en-US" sz="2400" dirty="0" err="1"/>
              <a:t>dari</a:t>
            </a:r>
            <a:r>
              <a:rPr lang="en-US" sz="2400" dirty="0"/>
              <a:t> </a:t>
            </a:r>
            <a:r>
              <a:rPr lang="en-US" sz="2400" dirty="0" err="1"/>
              <a:t>asumsi</a:t>
            </a:r>
            <a:r>
              <a:rPr lang="en-US" sz="2400" dirty="0"/>
              <a:t> lain. </a:t>
            </a:r>
            <a:r>
              <a:rPr lang="en-US" sz="2400" dirty="0" err="1"/>
              <a:t>Jadi</a:t>
            </a:r>
            <a:r>
              <a:rPr lang="en-US" sz="2400" dirty="0"/>
              <a:t> </a:t>
            </a:r>
            <a:r>
              <a:rPr lang="en-US" sz="2400" dirty="0" err="1"/>
              <a:t>asumsi-asumsi</a:t>
            </a:r>
            <a:r>
              <a:rPr lang="en-US" sz="2400" dirty="0"/>
              <a:t> </a:t>
            </a:r>
            <a:r>
              <a:rPr lang="en-US" sz="2400" dirty="0" err="1"/>
              <a:t>di</a:t>
            </a:r>
            <a:r>
              <a:rPr lang="en-US" sz="2400" dirty="0"/>
              <a:t> </a:t>
            </a:r>
            <a:r>
              <a:rPr lang="en-US" sz="2400" dirty="0" err="1"/>
              <a:t>atas</a:t>
            </a:r>
            <a:r>
              <a:rPr lang="en-US" sz="2400" dirty="0"/>
              <a:t> </a:t>
            </a:r>
            <a:r>
              <a:rPr lang="en-US" sz="2400" dirty="0" err="1"/>
              <a:t>cukup</a:t>
            </a:r>
            <a:r>
              <a:rPr lang="en-US" sz="2400" dirty="0"/>
              <a:t> asumsi1, asumsi2 </a:t>
            </a:r>
            <a:r>
              <a:rPr lang="en-US" sz="2400" dirty="0" err="1"/>
              <a:t>dan</a:t>
            </a:r>
            <a:r>
              <a:rPr lang="en-US" sz="2400" dirty="0"/>
              <a:t> asumsi3 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85800"/>
          </a:xfrm>
          <a:noFill/>
        </p:spPr>
        <p:txBody>
          <a:bodyPr>
            <a:normAutofit fontScale="90000"/>
          </a:bodyPr>
          <a:lstStyle/>
          <a:p>
            <a:r>
              <a:rPr lang="en-US" sz="4000" dirty="0" err="1"/>
              <a:t>Pendefinisian</a:t>
            </a:r>
            <a:r>
              <a:rPr lang="en-US" sz="4000" dirty="0"/>
              <a:t> </a:t>
            </a:r>
            <a:r>
              <a:rPr lang="en-US" sz="4000" dirty="0" err="1"/>
              <a:t>Masalah</a:t>
            </a:r>
            <a:r>
              <a:rPr lang="en-US" sz="4000" dirty="0"/>
              <a:t> – </a:t>
            </a:r>
            <a:r>
              <a:rPr lang="en-US" sz="4000" dirty="0" err="1"/>
              <a:t>Asumsi</a:t>
            </a:r>
            <a:r>
              <a:rPr lang="en-US" sz="4000" dirty="0"/>
              <a:t>  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4800600"/>
          </a:xfrm>
          <a:noFill/>
        </p:spPr>
        <p:txBody>
          <a:bodyPr/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800" dirty="0" err="1"/>
              <a:t>Syarat</a:t>
            </a:r>
            <a:r>
              <a:rPr lang="en-US" sz="2800" dirty="0"/>
              <a:t> </a:t>
            </a:r>
            <a:r>
              <a:rPr lang="en-US" sz="2800" dirty="0" err="1"/>
              <a:t>Asumsi</a:t>
            </a:r>
            <a:r>
              <a:rPr lang="en-US" sz="2800" dirty="0"/>
              <a:t>: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b="1" dirty="0"/>
              <a:t>3.   </a:t>
            </a:r>
            <a:r>
              <a:rPr lang="en-US" sz="2800" b="1" dirty="0" err="1"/>
              <a:t>Ekivalensi</a:t>
            </a:r>
            <a:endParaRPr lang="en-US" sz="2800" b="1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 </a:t>
            </a:r>
            <a:r>
              <a:rPr lang="en-US" sz="2800" dirty="0" err="1"/>
              <a:t>Mengembangkan</a:t>
            </a:r>
            <a:r>
              <a:rPr lang="en-US" sz="2800" dirty="0"/>
              <a:t> model </a:t>
            </a:r>
            <a:r>
              <a:rPr lang="en-US" sz="2800" dirty="0" err="1"/>
              <a:t>dari</a:t>
            </a:r>
            <a:r>
              <a:rPr lang="en-US" sz="2800" dirty="0"/>
              <a:t> model yang </a:t>
            </a:r>
            <a:r>
              <a:rPr lang="en-US" sz="2800" dirty="0" err="1"/>
              <a:t>sudah</a:t>
            </a:r>
            <a:r>
              <a:rPr lang="en-US" sz="2800" dirty="0"/>
              <a:t> </a:t>
            </a:r>
            <a:r>
              <a:rPr lang="en-US" sz="2800" dirty="0" err="1"/>
              <a:t>ada</a:t>
            </a:r>
            <a:r>
              <a:rPr lang="en-US" sz="2800" dirty="0"/>
              <a:t>. </a:t>
            </a:r>
            <a:r>
              <a:rPr lang="en-US" sz="2800" dirty="0" err="1"/>
              <a:t>Setiap</a:t>
            </a:r>
            <a:r>
              <a:rPr lang="en-US" sz="2800" dirty="0"/>
              <a:t> model </a:t>
            </a:r>
            <a:r>
              <a:rPr lang="en-US" sz="2800" dirty="0" err="1"/>
              <a:t>dibangun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asumsi-asumsi</a:t>
            </a:r>
            <a:r>
              <a:rPr lang="en-US" sz="2800" dirty="0"/>
              <a:t> </a:t>
            </a:r>
            <a:r>
              <a:rPr lang="en-US" sz="2800" dirty="0" err="1"/>
              <a:t>sehingga</a:t>
            </a:r>
            <a:r>
              <a:rPr lang="en-US" sz="2800" dirty="0"/>
              <a:t> </a:t>
            </a:r>
            <a:r>
              <a:rPr lang="en-US" sz="2800" dirty="0" err="1"/>
              <a:t>dapat</a:t>
            </a:r>
            <a:r>
              <a:rPr lang="en-US" sz="2800" dirty="0"/>
              <a:t> </a:t>
            </a:r>
            <a:r>
              <a:rPr lang="en-US" sz="2800" dirty="0" err="1"/>
              <a:t>dibuat</a:t>
            </a:r>
            <a:r>
              <a:rPr lang="en-US" sz="2800" dirty="0"/>
              <a:t> model yang </a:t>
            </a:r>
            <a:r>
              <a:rPr lang="en-US" sz="2800" dirty="0" err="1"/>
              <a:t>lebih</a:t>
            </a:r>
            <a:r>
              <a:rPr lang="en-US" sz="2800" dirty="0"/>
              <a:t> </a:t>
            </a:r>
            <a:r>
              <a:rPr lang="en-US" sz="2800" dirty="0" err="1"/>
              <a:t>umum</a:t>
            </a:r>
            <a:r>
              <a:rPr lang="en-US" sz="2800" dirty="0"/>
              <a:t>. 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 -</a:t>
            </a:r>
            <a:r>
              <a:rPr lang="en-US" sz="2800" dirty="0" err="1"/>
              <a:t>apakah</a:t>
            </a:r>
            <a:r>
              <a:rPr lang="en-US" sz="2800" dirty="0"/>
              <a:t> model yang </a:t>
            </a:r>
            <a:r>
              <a:rPr lang="en-US" sz="2800" dirty="0" err="1"/>
              <a:t>kita</a:t>
            </a:r>
            <a:r>
              <a:rPr lang="en-US" sz="2800" dirty="0"/>
              <a:t> </a:t>
            </a:r>
            <a:r>
              <a:rPr lang="en-US" sz="2800" dirty="0" err="1"/>
              <a:t>bangun</a:t>
            </a:r>
            <a:r>
              <a:rPr lang="en-US" sz="2800" dirty="0"/>
              <a:t> </a:t>
            </a:r>
            <a:r>
              <a:rPr lang="en-US" sz="2800" dirty="0" err="1"/>
              <a:t>lebih</a:t>
            </a:r>
            <a:r>
              <a:rPr lang="en-US" sz="2800" dirty="0"/>
              <a:t> </a:t>
            </a:r>
            <a:r>
              <a:rPr lang="en-US" sz="2800" dirty="0" err="1"/>
              <a:t>umum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model yang </a:t>
            </a:r>
            <a:r>
              <a:rPr lang="en-US" sz="2800" dirty="0" err="1"/>
              <a:t>sudah</a:t>
            </a:r>
            <a:r>
              <a:rPr lang="en-US" sz="2800" dirty="0"/>
              <a:t> </a:t>
            </a:r>
            <a:r>
              <a:rPr lang="en-US" sz="2800" dirty="0" err="1"/>
              <a:t>ada</a:t>
            </a:r>
            <a:r>
              <a:rPr lang="en-US" sz="2800" dirty="0"/>
              <a:t>??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 -</a:t>
            </a:r>
            <a:r>
              <a:rPr lang="en-US" sz="2800" dirty="0" err="1"/>
              <a:t>apakah</a:t>
            </a:r>
            <a:r>
              <a:rPr lang="en-US" sz="2800" dirty="0"/>
              <a:t> model </a:t>
            </a:r>
            <a:r>
              <a:rPr lang="en-US" sz="2800" dirty="0" err="1"/>
              <a:t>kita</a:t>
            </a:r>
            <a:r>
              <a:rPr lang="en-US" sz="2800" dirty="0"/>
              <a:t> </a:t>
            </a:r>
            <a:r>
              <a:rPr lang="en-US" sz="2800" dirty="0" err="1"/>
              <a:t>beda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yang </a:t>
            </a:r>
            <a:r>
              <a:rPr lang="en-US" sz="2800" dirty="0" err="1"/>
              <a:t>sudah</a:t>
            </a:r>
            <a:r>
              <a:rPr lang="en-US" sz="2800" dirty="0"/>
              <a:t> </a:t>
            </a:r>
            <a:r>
              <a:rPr lang="en-US" sz="2800" dirty="0" err="1"/>
              <a:t>ada</a:t>
            </a:r>
            <a:r>
              <a:rPr lang="en-US" sz="2800" dirty="0"/>
              <a:t>, </a:t>
            </a:r>
            <a:r>
              <a:rPr lang="en-US" sz="2800" dirty="0" err="1"/>
              <a:t>jika</a:t>
            </a:r>
            <a:r>
              <a:rPr lang="en-US" sz="2800" dirty="0"/>
              <a:t> </a:t>
            </a:r>
            <a:r>
              <a:rPr lang="en-US" sz="2800" dirty="0" err="1"/>
              <a:t>beda</a:t>
            </a:r>
            <a:r>
              <a:rPr lang="en-US" sz="2800" dirty="0"/>
              <a:t> </a:t>
            </a:r>
            <a:r>
              <a:rPr lang="en-US" sz="2800" dirty="0" err="1"/>
              <a:t>dimana</a:t>
            </a:r>
            <a:r>
              <a:rPr lang="en-US" sz="2800" dirty="0"/>
              <a:t> </a:t>
            </a:r>
            <a:r>
              <a:rPr lang="en-US" sz="2800" dirty="0" err="1"/>
              <a:t>letak</a:t>
            </a:r>
            <a:r>
              <a:rPr lang="en-US" sz="2800" dirty="0"/>
              <a:t> </a:t>
            </a:r>
            <a:r>
              <a:rPr lang="en-US" sz="2800" dirty="0" err="1"/>
              <a:t>perbedaannya</a:t>
            </a:r>
            <a:r>
              <a:rPr lang="en-US" sz="2800" dirty="0"/>
              <a:t>?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762000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en-US" sz="4000" dirty="0" err="1"/>
              <a:t>Pendefinisian</a:t>
            </a:r>
            <a:r>
              <a:rPr lang="en-US" sz="4000" dirty="0"/>
              <a:t> </a:t>
            </a:r>
            <a:r>
              <a:rPr lang="en-US" sz="4000" dirty="0" err="1"/>
              <a:t>Masalah</a:t>
            </a:r>
            <a:r>
              <a:rPr lang="en-US" sz="4000" dirty="0"/>
              <a:t> – </a:t>
            </a:r>
            <a:r>
              <a:rPr lang="en-US" sz="4000" dirty="0" err="1"/>
              <a:t>Asumsi</a:t>
            </a:r>
            <a:r>
              <a:rPr lang="en-US" sz="4000" dirty="0"/>
              <a:t>  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105400"/>
          </a:xfrm>
          <a:noFill/>
        </p:spPr>
        <p:txBody>
          <a:bodyPr/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800" dirty="0" err="1"/>
              <a:t>Syarat</a:t>
            </a:r>
            <a:r>
              <a:rPr lang="en-US" sz="2800" dirty="0"/>
              <a:t> </a:t>
            </a:r>
            <a:r>
              <a:rPr lang="en-US" sz="2800" dirty="0" err="1"/>
              <a:t>Asumsi</a:t>
            </a:r>
            <a:r>
              <a:rPr lang="en-US" sz="2800" dirty="0"/>
              <a:t>: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b="1" dirty="0"/>
              <a:t>4.   </a:t>
            </a:r>
            <a:r>
              <a:rPr lang="en-US" sz="2800" b="1" dirty="0" err="1"/>
              <a:t>Relevansi</a:t>
            </a:r>
            <a:endParaRPr lang="en-US" sz="2800" b="1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 </a:t>
            </a:r>
            <a:r>
              <a:rPr lang="en-US" sz="2800" dirty="0" err="1"/>
              <a:t>Walaupun</a:t>
            </a:r>
            <a:r>
              <a:rPr lang="en-US" sz="2800" dirty="0"/>
              <a:t> </a:t>
            </a:r>
            <a:r>
              <a:rPr lang="en-US" sz="2800" dirty="0" err="1"/>
              <a:t>asumsi</a:t>
            </a:r>
            <a:r>
              <a:rPr lang="en-US" sz="2800" dirty="0"/>
              <a:t> yang </a:t>
            </a:r>
            <a:r>
              <a:rPr lang="en-US" sz="2800" dirty="0" err="1"/>
              <a:t>dibuat</a:t>
            </a:r>
            <a:r>
              <a:rPr lang="en-US" sz="2800" dirty="0"/>
              <a:t> </a:t>
            </a:r>
            <a:r>
              <a:rPr lang="en-US" sz="2800" dirty="0" err="1"/>
              <a:t>itu</a:t>
            </a:r>
            <a:r>
              <a:rPr lang="en-US" sz="2800" dirty="0"/>
              <a:t> </a:t>
            </a:r>
            <a:r>
              <a:rPr lang="en-US" sz="2800" dirty="0" err="1"/>
              <a:t>independen</a:t>
            </a:r>
            <a:r>
              <a:rPr lang="en-US" sz="2800" dirty="0"/>
              <a:t>, </a:t>
            </a:r>
            <a:r>
              <a:rPr lang="en-US" sz="2800" dirty="0" err="1"/>
              <a:t>tetapi</a:t>
            </a:r>
            <a:r>
              <a:rPr lang="en-US" sz="2800" dirty="0"/>
              <a:t> </a:t>
            </a:r>
            <a:r>
              <a:rPr lang="en-US" sz="2800" dirty="0" err="1"/>
              <a:t>jika</a:t>
            </a:r>
            <a:r>
              <a:rPr lang="en-US" sz="2800" dirty="0"/>
              <a:t> </a:t>
            </a:r>
            <a:r>
              <a:rPr lang="en-US" sz="2800" dirty="0" err="1"/>
              <a:t>tidak</a:t>
            </a:r>
            <a:r>
              <a:rPr lang="en-US" sz="2800" dirty="0"/>
              <a:t> </a:t>
            </a:r>
            <a:r>
              <a:rPr lang="en-US" sz="2800" dirty="0" err="1"/>
              <a:t>mempengaruhi</a:t>
            </a:r>
            <a:r>
              <a:rPr lang="en-US" sz="2800" dirty="0"/>
              <a:t> model, </a:t>
            </a:r>
            <a:r>
              <a:rPr lang="en-US" sz="2800" dirty="0" err="1"/>
              <a:t>maka</a:t>
            </a:r>
            <a:r>
              <a:rPr lang="en-US" sz="2800" dirty="0"/>
              <a:t> </a:t>
            </a:r>
            <a:r>
              <a:rPr lang="en-US" sz="2800" dirty="0" err="1"/>
              <a:t>asumsi</a:t>
            </a:r>
            <a:r>
              <a:rPr lang="en-US" sz="2800" dirty="0"/>
              <a:t> </a:t>
            </a:r>
            <a:r>
              <a:rPr lang="en-US" sz="2800" dirty="0" err="1"/>
              <a:t>tersebut</a:t>
            </a:r>
            <a:r>
              <a:rPr lang="en-US" sz="2800" dirty="0"/>
              <a:t> </a:t>
            </a:r>
            <a:r>
              <a:rPr lang="en-US" sz="2800" dirty="0" err="1"/>
              <a:t>dihapus</a:t>
            </a:r>
            <a:r>
              <a:rPr lang="en-US" sz="2800" dirty="0"/>
              <a:t> </a:t>
            </a:r>
            <a:r>
              <a:rPr lang="en-US" sz="2800" dirty="0" err="1"/>
              <a:t>saja</a:t>
            </a:r>
            <a:r>
              <a:rPr lang="en-US" sz="2800" dirty="0"/>
              <a:t>. </a:t>
            </a:r>
            <a:r>
              <a:rPr lang="en-US" sz="2800" dirty="0" err="1"/>
              <a:t>Jadi</a:t>
            </a:r>
            <a:r>
              <a:rPr lang="en-US" sz="2800" dirty="0"/>
              <a:t> </a:t>
            </a:r>
            <a:r>
              <a:rPr lang="en-US" sz="2800" dirty="0" err="1"/>
              <a:t>asumsi</a:t>
            </a:r>
            <a:r>
              <a:rPr lang="en-US" sz="2800" dirty="0"/>
              <a:t> </a:t>
            </a:r>
            <a:r>
              <a:rPr lang="en-US" sz="2800" dirty="0" err="1"/>
              <a:t>harus</a:t>
            </a:r>
            <a:r>
              <a:rPr lang="en-US" sz="2800" dirty="0"/>
              <a:t> </a:t>
            </a:r>
            <a:r>
              <a:rPr lang="en-US" sz="2800" dirty="0" err="1"/>
              <a:t>terlibat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membentuk</a:t>
            </a:r>
            <a:r>
              <a:rPr lang="en-US" sz="2800" dirty="0"/>
              <a:t> </a:t>
            </a:r>
            <a:r>
              <a:rPr lang="en-US" sz="2800" dirty="0" err="1"/>
              <a:t>perilaku</a:t>
            </a:r>
            <a:r>
              <a:rPr lang="en-US" sz="2800" dirty="0"/>
              <a:t> model 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229600" cy="685800"/>
          </a:xfrm>
        </p:spPr>
        <p:txBody>
          <a:bodyPr/>
          <a:lstStyle/>
          <a:p>
            <a:pPr algn="ctr"/>
            <a:r>
              <a:rPr lang="en-US" sz="3200" b="1"/>
              <a:t>Tahap-tahap Pemodelan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43000"/>
            <a:ext cx="8153400" cy="457200"/>
          </a:xfrm>
        </p:spPr>
        <p:txBody>
          <a:bodyPr/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400"/>
              <a:t>Operation Research (Philips, Ravindran, Solberg, p.6)</a:t>
            </a:r>
          </a:p>
        </p:txBody>
      </p:sp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1600200" y="2209800"/>
            <a:ext cx="1371600" cy="762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/>
              <a:t>“Real”</a:t>
            </a:r>
          </a:p>
          <a:p>
            <a:pPr algn="ctr"/>
            <a:r>
              <a:rPr lang="en-US" sz="2400"/>
              <a:t>System</a:t>
            </a: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5867400" y="2209800"/>
            <a:ext cx="1676400" cy="762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/>
              <a:t>Hypothesis</a:t>
            </a:r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1371600" y="4648200"/>
            <a:ext cx="1828800" cy="762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/>
              <a:t>“Real”</a:t>
            </a:r>
          </a:p>
          <a:p>
            <a:pPr algn="ctr"/>
            <a:r>
              <a:rPr lang="en-US" sz="2400"/>
              <a:t>Conclusions</a:t>
            </a:r>
          </a:p>
        </p:txBody>
      </p:sp>
      <p:sp>
        <p:nvSpPr>
          <p:cNvPr id="71687" name="Rectangle 7"/>
          <p:cNvSpPr>
            <a:spLocks noChangeArrowheads="1"/>
          </p:cNvSpPr>
          <p:nvPr/>
        </p:nvSpPr>
        <p:spPr bwMode="auto">
          <a:xfrm>
            <a:off x="5867400" y="4648200"/>
            <a:ext cx="1676400" cy="762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/>
              <a:t>Theory</a:t>
            </a:r>
          </a:p>
        </p:txBody>
      </p:sp>
      <p:sp>
        <p:nvSpPr>
          <p:cNvPr id="71688" name="Line 8"/>
          <p:cNvSpPr>
            <a:spLocks noChangeShapeType="1"/>
          </p:cNvSpPr>
          <p:nvPr/>
        </p:nvSpPr>
        <p:spPr bwMode="auto">
          <a:xfrm>
            <a:off x="2971800" y="2438400"/>
            <a:ext cx="2895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689" name="Line 9"/>
          <p:cNvSpPr>
            <a:spLocks noChangeShapeType="1"/>
          </p:cNvSpPr>
          <p:nvPr/>
        </p:nvSpPr>
        <p:spPr bwMode="auto">
          <a:xfrm>
            <a:off x="6705600" y="2971800"/>
            <a:ext cx="0" cy="1676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690" name="Line 10"/>
          <p:cNvSpPr>
            <a:spLocks noChangeShapeType="1"/>
          </p:cNvSpPr>
          <p:nvPr/>
        </p:nvSpPr>
        <p:spPr bwMode="auto">
          <a:xfrm flipH="1">
            <a:off x="3200400" y="5029200"/>
            <a:ext cx="2667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692" name="Text Box 12"/>
          <p:cNvSpPr txBox="1">
            <a:spLocks noChangeArrowheads="1"/>
          </p:cNvSpPr>
          <p:nvPr/>
        </p:nvSpPr>
        <p:spPr bwMode="auto">
          <a:xfrm>
            <a:off x="2971800" y="5791200"/>
            <a:ext cx="3330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The Scientific Method</a:t>
            </a:r>
          </a:p>
        </p:txBody>
      </p:sp>
      <p:sp>
        <p:nvSpPr>
          <p:cNvPr id="71693" name="Text Box 13"/>
          <p:cNvSpPr txBox="1">
            <a:spLocks noChangeArrowheads="1"/>
          </p:cNvSpPr>
          <p:nvPr/>
        </p:nvSpPr>
        <p:spPr bwMode="auto">
          <a:xfrm>
            <a:off x="3581400" y="1676400"/>
            <a:ext cx="17668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/>
              <a:t>Inductive</a:t>
            </a:r>
          </a:p>
          <a:p>
            <a:r>
              <a:rPr lang="en-US" sz="2000"/>
              <a:t>generalization</a:t>
            </a:r>
          </a:p>
        </p:txBody>
      </p:sp>
      <p:sp>
        <p:nvSpPr>
          <p:cNvPr id="71694" name="Text Box 14"/>
          <p:cNvSpPr txBox="1">
            <a:spLocks noChangeArrowheads="1"/>
          </p:cNvSpPr>
          <p:nvPr/>
        </p:nvSpPr>
        <p:spPr bwMode="auto">
          <a:xfrm>
            <a:off x="6705600" y="3581400"/>
            <a:ext cx="15652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/>
              <a:t>Verification</a:t>
            </a:r>
          </a:p>
        </p:txBody>
      </p:sp>
      <p:sp>
        <p:nvSpPr>
          <p:cNvPr id="71695" name="Text Box 15"/>
          <p:cNvSpPr txBox="1">
            <a:spLocks noChangeArrowheads="1"/>
          </p:cNvSpPr>
          <p:nvPr/>
        </p:nvSpPr>
        <p:spPr bwMode="auto">
          <a:xfrm>
            <a:off x="3733800" y="4495800"/>
            <a:ext cx="1566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/>
              <a:t>Application</a:t>
            </a:r>
          </a:p>
        </p:txBody>
      </p:sp>
      <p:sp>
        <p:nvSpPr>
          <p:cNvPr id="71696" name="Text Box 16"/>
          <p:cNvSpPr txBox="1">
            <a:spLocks noChangeArrowheads="1"/>
          </p:cNvSpPr>
          <p:nvPr/>
        </p:nvSpPr>
        <p:spPr bwMode="auto">
          <a:xfrm>
            <a:off x="3717925" y="2779713"/>
            <a:ext cx="1466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Testing and</a:t>
            </a:r>
          </a:p>
          <a:p>
            <a:r>
              <a:rPr lang="en-US" b="1"/>
              <a:t>Revision </a:t>
            </a:r>
          </a:p>
        </p:txBody>
      </p:sp>
      <p:sp>
        <p:nvSpPr>
          <p:cNvPr id="71697" name="Freeform 17"/>
          <p:cNvSpPr>
            <a:spLocks/>
          </p:cNvSpPr>
          <p:nvPr/>
        </p:nvSpPr>
        <p:spPr bwMode="auto">
          <a:xfrm>
            <a:off x="2971800" y="2641600"/>
            <a:ext cx="2895600" cy="177800"/>
          </a:xfrm>
          <a:custGeom>
            <a:avLst/>
            <a:gdLst/>
            <a:ahLst/>
            <a:cxnLst>
              <a:cxn ang="0">
                <a:pos x="0" y="112"/>
              </a:cxn>
              <a:cxn ang="0">
                <a:pos x="240" y="64"/>
              </a:cxn>
              <a:cxn ang="0">
                <a:pos x="672" y="16"/>
              </a:cxn>
              <a:cxn ang="0">
                <a:pos x="1296" y="16"/>
              </a:cxn>
              <a:cxn ang="0">
                <a:pos x="1824" y="112"/>
              </a:cxn>
            </a:cxnLst>
            <a:rect l="0" t="0" r="r" b="b"/>
            <a:pathLst>
              <a:path w="1824" h="112">
                <a:moveTo>
                  <a:pt x="0" y="112"/>
                </a:moveTo>
                <a:cubicBezTo>
                  <a:pt x="64" y="96"/>
                  <a:pt x="128" y="80"/>
                  <a:pt x="240" y="64"/>
                </a:cubicBezTo>
                <a:cubicBezTo>
                  <a:pt x="352" y="48"/>
                  <a:pt x="496" y="24"/>
                  <a:pt x="672" y="16"/>
                </a:cubicBezTo>
                <a:cubicBezTo>
                  <a:pt x="848" y="8"/>
                  <a:pt x="1104" y="0"/>
                  <a:pt x="1296" y="16"/>
                </a:cubicBezTo>
                <a:cubicBezTo>
                  <a:pt x="1488" y="32"/>
                  <a:pt x="1656" y="72"/>
                  <a:pt x="1824" y="11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698" name="Line 18"/>
          <p:cNvSpPr>
            <a:spLocks noChangeShapeType="1"/>
          </p:cNvSpPr>
          <p:nvPr/>
        </p:nvSpPr>
        <p:spPr bwMode="auto">
          <a:xfrm>
            <a:off x="5562600" y="2743200"/>
            <a:ext cx="304800" cy="76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699" name="Freeform 19"/>
          <p:cNvSpPr>
            <a:spLocks/>
          </p:cNvSpPr>
          <p:nvPr/>
        </p:nvSpPr>
        <p:spPr bwMode="auto">
          <a:xfrm>
            <a:off x="2438400" y="2971800"/>
            <a:ext cx="3733800" cy="850900"/>
          </a:xfrm>
          <a:custGeom>
            <a:avLst/>
            <a:gdLst/>
            <a:ahLst/>
            <a:cxnLst>
              <a:cxn ang="0">
                <a:pos x="2352" y="0"/>
              </a:cxn>
              <a:cxn ang="0">
                <a:pos x="1824" y="384"/>
              </a:cxn>
              <a:cxn ang="0">
                <a:pos x="1200" y="528"/>
              </a:cxn>
              <a:cxn ang="0">
                <a:pos x="528" y="432"/>
              </a:cxn>
              <a:cxn ang="0">
                <a:pos x="0" y="0"/>
              </a:cxn>
            </a:cxnLst>
            <a:rect l="0" t="0" r="r" b="b"/>
            <a:pathLst>
              <a:path w="2352" h="536">
                <a:moveTo>
                  <a:pt x="2352" y="0"/>
                </a:moveTo>
                <a:cubicBezTo>
                  <a:pt x="2184" y="148"/>
                  <a:pt x="2016" y="296"/>
                  <a:pt x="1824" y="384"/>
                </a:cubicBezTo>
                <a:cubicBezTo>
                  <a:pt x="1632" y="472"/>
                  <a:pt x="1416" y="520"/>
                  <a:pt x="1200" y="528"/>
                </a:cubicBezTo>
                <a:cubicBezTo>
                  <a:pt x="984" y="536"/>
                  <a:pt x="728" y="520"/>
                  <a:pt x="528" y="432"/>
                </a:cubicBezTo>
                <a:cubicBezTo>
                  <a:pt x="328" y="344"/>
                  <a:pt x="164" y="172"/>
                  <a:pt x="0" y="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700" name="Line 20"/>
          <p:cNvSpPr>
            <a:spLocks noChangeShapeType="1"/>
          </p:cNvSpPr>
          <p:nvPr/>
        </p:nvSpPr>
        <p:spPr bwMode="auto">
          <a:xfrm flipH="1" flipV="1">
            <a:off x="2438400" y="2971800"/>
            <a:ext cx="30480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2209800" y="228600"/>
            <a:ext cx="16764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1400"/>
              <a:t>Sumarizing problem</a:t>
            </a:r>
          </a:p>
          <a:p>
            <a:pPr algn="ctr" eaLnBrk="1" hangingPunct="1"/>
            <a:r>
              <a:rPr lang="en-US" sz="1400"/>
              <a:t> situations</a:t>
            </a:r>
          </a:p>
        </p:txBody>
      </p:sp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2590800" y="762000"/>
            <a:ext cx="16764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1400"/>
              <a:t>Identifying problem</a:t>
            </a:r>
          </a:p>
          <a:p>
            <a:pPr algn="ctr" eaLnBrk="1" hangingPunct="1"/>
            <a:r>
              <a:rPr lang="en-US" sz="1400"/>
              <a:t>for analysis</a:t>
            </a: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5562600" y="5029200"/>
            <a:ext cx="16764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1400"/>
              <a:t>Implementing </a:t>
            </a:r>
          </a:p>
          <a:p>
            <a:pPr algn="ctr" eaLnBrk="1" hangingPunct="1"/>
            <a:r>
              <a:rPr lang="en-US" sz="1400"/>
              <a:t>solution</a:t>
            </a: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2971800" y="1295400"/>
            <a:ext cx="16764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1400"/>
              <a:t>Describing relevant</a:t>
            </a:r>
          </a:p>
          <a:p>
            <a:pPr algn="ctr" eaLnBrk="1" hangingPunct="1"/>
            <a:r>
              <a:rPr lang="en-US" sz="1400"/>
              <a:t>system</a:t>
            </a: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5181600" y="4495800"/>
            <a:ext cx="16764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1400"/>
              <a:t>Establishing control</a:t>
            </a:r>
          </a:p>
          <a:p>
            <a:pPr algn="ctr" eaLnBrk="1" hangingPunct="1"/>
            <a:r>
              <a:rPr lang="en-US" sz="1400"/>
              <a:t>over solution</a:t>
            </a:r>
          </a:p>
        </p:txBody>
      </p:sp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4038600" y="2895600"/>
            <a:ext cx="1752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1400"/>
              <a:t>Validation and</a:t>
            </a:r>
          </a:p>
          <a:p>
            <a:pPr algn="ctr" eaLnBrk="1" hangingPunct="1"/>
            <a:r>
              <a:rPr lang="en-US" sz="1400"/>
              <a:t>performance testing</a:t>
            </a:r>
          </a:p>
        </p:txBody>
      </p:sp>
      <p:sp>
        <p:nvSpPr>
          <p:cNvPr id="72712" name="Rectangle 8"/>
          <p:cNvSpPr>
            <a:spLocks noChangeArrowheads="1"/>
          </p:cNvSpPr>
          <p:nvPr/>
        </p:nvSpPr>
        <p:spPr bwMode="auto">
          <a:xfrm>
            <a:off x="4419600" y="3429000"/>
            <a:ext cx="16764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1400"/>
              <a:t>Analyzing sensitivity</a:t>
            </a:r>
          </a:p>
          <a:p>
            <a:pPr algn="ctr" eaLnBrk="1" hangingPunct="1"/>
            <a:r>
              <a:rPr lang="en-US" sz="1400"/>
              <a:t>of solution</a:t>
            </a:r>
          </a:p>
        </p:txBody>
      </p:sp>
      <p:sp>
        <p:nvSpPr>
          <p:cNvPr id="72713" name="Rectangle 9"/>
          <p:cNvSpPr>
            <a:spLocks noChangeArrowheads="1"/>
          </p:cNvSpPr>
          <p:nvPr/>
        </p:nvSpPr>
        <p:spPr bwMode="auto">
          <a:xfrm>
            <a:off x="3733800" y="2362200"/>
            <a:ext cx="16764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1400"/>
              <a:t>Finding</a:t>
            </a:r>
          </a:p>
          <a:p>
            <a:pPr algn="ctr" eaLnBrk="1" hangingPunct="1"/>
            <a:r>
              <a:rPr lang="en-US" sz="1400"/>
              <a:t>preferred solution</a:t>
            </a:r>
          </a:p>
        </p:txBody>
      </p:sp>
      <p:sp>
        <p:nvSpPr>
          <p:cNvPr id="72714" name="Rectangle 10"/>
          <p:cNvSpPr>
            <a:spLocks noChangeArrowheads="1"/>
          </p:cNvSpPr>
          <p:nvPr/>
        </p:nvSpPr>
        <p:spPr bwMode="auto">
          <a:xfrm>
            <a:off x="4800600" y="3962400"/>
            <a:ext cx="16764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1400"/>
              <a:t>Planning</a:t>
            </a:r>
          </a:p>
          <a:p>
            <a:pPr algn="ctr" eaLnBrk="1" hangingPunct="1"/>
            <a:r>
              <a:rPr lang="en-US" sz="1400"/>
              <a:t>implementation</a:t>
            </a:r>
          </a:p>
        </p:txBody>
      </p:sp>
      <p:sp>
        <p:nvSpPr>
          <p:cNvPr id="72715" name="Rectangle 11"/>
          <p:cNvSpPr>
            <a:spLocks noChangeArrowheads="1"/>
          </p:cNvSpPr>
          <p:nvPr/>
        </p:nvSpPr>
        <p:spPr bwMode="auto">
          <a:xfrm>
            <a:off x="3352800" y="1828800"/>
            <a:ext cx="1752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1400"/>
              <a:t>Building a </a:t>
            </a:r>
          </a:p>
          <a:p>
            <a:pPr algn="ctr" eaLnBrk="1" hangingPunct="1"/>
            <a:r>
              <a:rPr lang="en-US" sz="1400"/>
              <a:t>mathematical model</a:t>
            </a:r>
          </a:p>
        </p:txBody>
      </p:sp>
      <p:sp>
        <p:nvSpPr>
          <p:cNvPr id="72716" name="Rectangle 12"/>
          <p:cNvSpPr>
            <a:spLocks noChangeArrowheads="1"/>
          </p:cNvSpPr>
          <p:nvPr/>
        </p:nvSpPr>
        <p:spPr bwMode="auto">
          <a:xfrm>
            <a:off x="5943600" y="5562600"/>
            <a:ext cx="16764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1400"/>
              <a:t>Following up</a:t>
            </a:r>
          </a:p>
          <a:p>
            <a:pPr algn="ctr" eaLnBrk="1" hangingPunct="1"/>
            <a:r>
              <a:rPr lang="en-US" sz="1400"/>
              <a:t>Solution use</a:t>
            </a:r>
          </a:p>
        </p:txBody>
      </p:sp>
      <p:sp>
        <p:nvSpPr>
          <p:cNvPr id="72717" name="Line 13"/>
          <p:cNvSpPr>
            <a:spLocks noChangeShapeType="1"/>
          </p:cNvSpPr>
          <p:nvPr/>
        </p:nvSpPr>
        <p:spPr bwMode="auto">
          <a:xfrm>
            <a:off x="1371600" y="1905000"/>
            <a:ext cx="152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2718" name="Line 14"/>
          <p:cNvSpPr>
            <a:spLocks noChangeShapeType="1"/>
          </p:cNvSpPr>
          <p:nvPr/>
        </p:nvSpPr>
        <p:spPr bwMode="auto">
          <a:xfrm>
            <a:off x="1371600" y="3962400"/>
            <a:ext cx="2895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2719" name="Text Box 15"/>
          <p:cNvSpPr txBox="1">
            <a:spLocks noChangeArrowheads="1"/>
          </p:cNvSpPr>
          <p:nvPr/>
        </p:nvSpPr>
        <p:spPr bwMode="auto">
          <a:xfrm>
            <a:off x="381000" y="1143000"/>
            <a:ext cx="13906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Formulation</a:t>
            </a:r>
          </a:p>
        </p:txBody>
      </p:sp>
      <p:sp>
        <p:nvSpPr>
          <p:cNvPr id="72720" name="Text Box 16"/>
          <p:cNvSpPr txBox="1">
            <a:spLocks noChangeArrowheads="1"/>
          </p:cNvSpPr>
          <p:nvPr/>
        </p:nvSpPr>
        <p:spPr bwMode="auto">
          <a:xfrm>
            <a:off x="365125" y="2703513"/>
            <a:ext cx="1111250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Modeling</a:t>
            </a:r>
          </a:p>
        </p:txBody>
      </p:sp>
      <p:sp>
        <p:nvSpPr>
          <p:cNvPr id="72721" name="Text Box 17"/>
          <p:cNvSpPr txBox="1">
            <a:spLocks noChangeArrowheads="1"/>
          </p:cNvSpPr>
          <p:nvPr/>
        </p:nvSpPr>
        <p:spPr bwMode="auto">
          <a:xfrm>
            <a:off x="365125" y="4303713"/>
            <a:ext cx="1746250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Implementation</a:t>
            </a:r>
          </a:p>
        </p:txBody>
      </p:sp>
      <p:sp>
        <p:nvSpPr>
          <p:cNvPr id="72722" name="Text Box 18"/>
          <p:cNvSpPr txBox="1">
            <a:spLocks noChangeArrowheads="1"/>
          </p:cNvSpPr>
          <p:nvPr/>
        </p:nvSpPr>
        <p:spPr bwMode="auto">
          <a:xfrm>
            <a:off x="365125" y="6208713"/>
            <a:ext cx="4756150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b="1"/>
              <a:t>OR/MS Methodology (Daellenbach, hal 90)</a:t>
            </a:r>
          </a:p>
        </p:txBody>
      </p:sp>
      <p:sp>
        <p:nvSpPr>
          <p:cNvPr id="72723" name="Text Box 19"/>
          <p:cNvSpPr txBox="1">
            <a:spLocks noChangeArrowheads="1"/>
          </p:cNvSpPr>
          <p:nvPr/>
        </p:nvSpPr>
        <p:spPr bwMode="auto">
          <a:xfrm>
            <a:off x="3946525" y="1889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1</a:t>
            </a:r>
          </a:p>
        </p:txBody>
      </p:sp>
      <p:sp>
        <p:nvSpPr>
          <p:cNvPr id="72724" name="Text Box 20"/>
          <p:cNvSpPr txBox="1">
            <a:spLocks noChangeArrowheads="1"/>
          </p:cNvSpPr>
          <p:nvPr/>
        </p:nvSpPr>
        <p:spPr bwMode="auto">
          <a:xfrm>
            <a:off x="4327525" y="6461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2</a:t>
            </a:r>
          </a:p>
        </p:txBody>
      </p:sp>
      <p:sp>
        <p:nvSpPr>
          <p:cNvPr id="72725" name="Text Box 21"/>
          <p:cNvSpPr txBox="1">
            <a:spLocks noChangeArrowheads="1"/>
          </p:cNvSpPr>
          <p:nvPr/>
        </p:nvSpPr>
        <p:spPr bwMode="auto">
          <a:xfrm>
            <a:off x="4708525" y="12557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3</a:t>
            </a:r>
          </a:p>
        </p:txBody>
      </p:sp>
      <p:sp>
        <p:nvSpPr>
          <p:cNvPr id="72726" name="Text Box 22"/>
          <p:cNvSpPr txBox="1">
            <a:spLocks noChangeArrowheads="1"/>
          </p:cNvSpPr>
          <p:nvPr/>
        </p:nvSpPr>
        <p:spPr bwMode="auto">
          <a:xfrm>
            <a:off x="5165725" y="17891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4</a:t>
            </a:r>
          </a:p>
        </p:txBody>
      </p:sp>
      <p:sp>
        <p:nvSpPr>
          <p:cNvPr id="72727" name="Text Box 23"/>
          <p:cNvSpPr txBox="1">
            <a:spLocks noChangeArrowheads="1"/>
          </p:cNvSpPr>
          <p:nvPr/>
        </p:nvSpPr>
        <p:spPr bwMode="auto">
          <a:xfrm>
            <a:off x="5470525" y="22463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5</a:t>
            </a:r>
          </a:p>
        </p:txBody>
      </p:sp>
      <p:sp>
        <p:nvSpPr>
          <p:cNvPr id="72728" name="Text Box 24"/>
          <p:cNvSpPr txBox="1">
            <a:spLocks noChangeArrowheads="1"/>
          </p:cNvSpPr>
          <p:nvPr/>
        </p:nvSpPr>
        <p:spPr bwMode="auto">
          <a:xfrm>
            <a:off x="5851525" y="27797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6</a:t>
            </a:r>
          </a:p>
        </p:txBody>
      </p:sp>
      <p:sp>
        <p:nvSpPr>
          <p:cNvPr id="72729" name="Text Box 25"/>
          <p:cNvSpPr txBox="1">
            <a:spLocks noChangeArrowheads="1"/>
          </p:cNvSpPr>
          <p:nvPr/>
        </p:nvSpPr>
        <p:spPr bwMode="auto">
          <a:xfrm>
            <a:off x="6156325" y="33893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7</a:t>
            </a:r>
          </a:p>
        </p:txBody>
      </p:sp>
      <p:sp>
        <p:nvSpPr>
          <p:cNvPr id="72730" name="Text Box 26"/>
          <p:cNvSpPr txBox="1">
            <a:spLocks noChangeArrowheads="1"/>
          </p:cNvSpPr>
          <p:nvPr/>
        </p:nvSpPr>
        <p:spPr bwMode="auto">
          <a:xfrm>
            <a:off x="6537325" y="38465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8</a:t>
            </a:r>
          </a:p>
        </p:txBody>
      </p:sp>
      <p:sp>
        <p:nvSpPr>
          <p:cNvPr id="72731" name="Text Box 27"/>
          <p:cNvSpPr txBox="1">
            <a:spLocks noChangeArrowheads="1"/>
          </p:cNvSpPr>
          <p:nvPr/>
        </p:nvSpPr>
        <p:spPr bwMode="auto">
          <a:xfrm>
            <a:off x="6918325" y="43799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9</a:t>
            </a:r>
          </a:p>
        </p:txBody>
      </p:sp>
      <p:sp>
        <p:nvSpPr>
          <p:cNvPr id="72732" name="Text Box 28"/>
          <p:cNvSpPr txBox="1">
            <a:spLocks noChangeArrowheads="1"/>
          </p:cNvSpPr>
          <p:nvPr/>
        </p:nvSpPr>
        <p:spPr bwMode="auto">
          <a:xfrm>
            <a:off x="7299325" y="4989513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10</a:t>
            </a:r>
          </a:p>
        </p:txBody>
      </p:sp>
      <p:sp>
        <p:nvSpPr>
          <p:cNvPr id="72733" name="Text Box 29"/>
          <p:cNvSpPr txBox="1">
            <a:spLocks noChangeArrowheads="1"/>
          </p:cNvSpPr>
          <p:nvPr/>
        </p:nvSpPr>
        <p:spPr bwMode="auto">
          <a:xfrm>
            <a:off x="7604125" y="5446713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11</a:t>
            </a:r>
          </a:p>
        </p:txBody>
      </p:sp>
      <p:sp>
        <p:nvSpPr>
          <p:cNvPr id="72734" name="Line 30"/>
          <p:cNvSpPr>
            <a:spLocks noChangeShapeType="1"/>
          </p:cNvSpPr>
          <p:nvPr/>
        </p:nvSpPr>
        <p:spPr bwMode="auto">
          <a:xfrm>
            <a:off x="5486400" y="15240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2735" name="Text Box 31"/>
          <p:cNvSpPr txBox="1">
            <a:spLocks noChangeArrowheads="1"/>
          </p:cNvSpPr>
          <p:nvPr/>
        </p:nvSpPr>
        <p:spPr bwMode="auto">
          <a:xfrm>
            <a:off x="6308725" y="1331913"/>
            <a:ext cx="1860550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Project Proposal</a:t>
            </a:r>
          </a:p>
        </p:txBody>
      </p:sp>
      <p:sp>
        <p:nvSpPr>
          <p:cNvPr id="72736" name="Line 32"/>
          <p:cNvSpPr>
            <a:spLocks noChangeShapeType="1"/>
          </p:cNvSpPr>
          <p:nvPr/>
        </p:nvSpPr>
        <p:spPr bwMode="auto">
          <a:xfrm>
            <a:off x="6553200" y="35814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2737" name="Text Box 33"/>
          <p:cNvSpPr txBox="1">
            <a:spLocks noChangeArrowheads="1"/>
          </p:cNvSpPr>
          <p:nvPr/>
        </p:nvSpPr>
        <p:spPr bwMode="auto">
          <a:xfrm>
            <a:off x="7239000" y="3352800"/>
            <a:ext cx="16446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Project Report</a:t>
            </a:r>
          </a:p>
        </p:txBody>
      </p:sp>
      <p:sp>
        <p:nvSpPr>
          <p:cNvPr id="72738" name="Text Box 34"/>
          <p:cNvSpPr txBox="1">
            <a:spLocks noChangeArrowheads="1"/>
          </p:cNvSpPr>
          <p:nvPr/>
        </p:nvSpPr>
        <p:spPr bwMode="auto">
          <a:xfrm>
            <a:off x="7772400" y="5003800"/>
            <a:ext cx="1273175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1200" dirty="0"/>
              <a:t>Documentation</a:t>
            </a:r>
          </a:p>
          <a:p>
            <a:pPr eaLnBrk="1" hangingPunct="1"/>
            <a:r>
              <a:rPr lang="en-US" sz="1200" dirty="0"/>
              <a:t>&amp; user’s manual</a:t>
            </a:r>
          </a:p>
        </p:txBody>
      </p:sp>
      <p:sp>
        <p:nvSpPr>
          <p:cNvPr id="72739" name="Text Box 35"/>
          <p:cNvSpPr txBox="1">
            <a:spLocks noChangeArrowheads="1"/>
          </p:cNvSpPr>
          <p:nvPr/>
        </p:nvSpPr>
        <p:spPr bwMode="auto">
          <a:xfrm>
            <a:off x="7756525" y="5802313"/>
            <a:ext cx="1258888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1400" dirty="0"/>
              <a:t>Solution audit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 Box 2"/>
          <p:cNvSpPr txBox="1">
            <a:spLocks noChangeArrowheads="1"/>
          </p:cNvSpPr>
          <p:nvPr/>
        </p:nvSpPr>
        <p:spPr bwMode="auto">
          <a:xfrm>
            <a:off x="228600" y="1524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endParaRPr lang="en-US"/>
          </a:p>
        </p:txBody>
      </p:sp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365125" y="188913"/>
            <a:ext cx="3320140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dirty="0" smtClean="0"/>
              <a:t>Murthy</a:t>
            </a:r>
            <a:r>
              <a:rPr lang="en-US" dirty="0"/>
              <a:t>, Page &amp; Rodin, </a:t>
            </a:r>
            <a:r>
              <a:rPr lang="en-US" dirty="0" err="1"/>
              <a:t>hal</a:t>
            </a:r>
            <a:r>
              <a:rPr lang="en-US" dirty="0"/>
              <a:t>. 4</a:t>
            </a:r>
          </a:p>
        </p:txBody>
      </p:sp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3276600" y="838200"/>
            <a:ext cx="26670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/>
              <a:t>Problem Formulation</a:t>
            </a:r>
          </a:p>
        </p:txBody>
      </p:sp>
      <p:sp>
        <p:nvSpPr>
          <p:cNvPr id="73733" name="Rectangle 5"/>
          <p:cNvSpPr>
            <a:spLocks noChangeArrowheads="1"/>
          </p:cNvSpPr>
          <p:nvPr/>
        </p:nvSpPr>
        <p:spPr bwMode="auto">
          <a:xfrm>
            <a:off x="3276600" y="3276600"/>
            <a:ext cx="26670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/>
              <a:t>Mathematical Analysis</a:t>
            </a:r>
          </a:p>
        </p:txBody>
      </p: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3276600" y="4648200"/>
            <a:ext cx="2667000" cy="914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/>
              <a:t>Interpretation of analysis</a:t>
            </a:r>
          </a:p>
          <a:p>
            <a:pPr algn="ctr" eaLnBrk="1" hangingPunct="1"/>
            <a:r>
              <a:rPr lang="en-US"/>
              <a:t>to obtain solution</a:t>
            </a:r>
          </a:p>
        </p:txBody>
      </p:sp>
      <p:sp>
        <p:nvSpPr>
          <p:cNvPr id="73735" name="Rectangle 7"/>
          <p:cNvSpPr>
            <a:spLocks noChangeArrowheads="1"/>
          </p:cNvSpPr>
          <p:nvPr/>
        </p:nvSpPr>
        <p:spPr bwMode="auto">
          <a:xfrm>
            <a:off x="3276600" y="2057400"/>
            <a:ext cx="26670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/>
              <a:t>Mathematical Description</a:t>
            </a:r>
          </a:p>
        </p:txBody>
      </p:sp>
      <p:sp>
        <p:nvSpPr>
          <p:cNvPr id="73736" name="Text Box 8"/>
          <p:cNvSpPr txBox="1">
            <a:spLocks noChangeArrowheads="1"/>
          </p:cNvSpPr>
          <p:nvPr/>
        </p:nvSpPr>
        <p:spPr bwMode="auto">
          <a:xfrm>
            <a:off x="2133600" y="6096000"/>
            <a:ext cx="46037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Fig.1.1  Problem solving using mathematics</a:t>
            </a:r>
          </a:p>
        </p:txBody>
      </p:sp>
      <p:sp>
        <p:nvSpPr>
          <p:cNvPr id="73737" name="Text Box 9"/>
          <p:cNvSpPr txBox="1">
            <a:spLocks noChangeArrowheads="1"/>
          </p:cNvSpPr>
          <p:nvPr/>
        </p:nvSpPr>
        <p:spPr bwMode="auto">
          <a:xfrm>
            <a:off x="1143000" y="10668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/>
              <a:t>S</a:t>
            </a:r>
          </a:p>
        </p:txBody>
      </p:sp>
      <p:sp>
        <p:nvSpPr>
          <p:cNvPr id="73738" name="Line 10"/>
          <p:cNvSpPr>
            <a:spLocks noChangeShapeType="1"/>
          </p:cNvSpPr>
          <p:nvPr/>
        </p:nvSpPr>
        <p:spPr bwMode="auto">
          <a:xfrm>
            <a:off x="4572000" y="15240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3739" name="Line 11"/>
          <p:cNvSpPr>
            <a:spLocks noChangeShapeType="1"/>
          </p:cNvSpPr>
          <p:nvPr/>
        </p:nvSpPr>
        <p:spPr bwMode="auto">
          <a:xfrm>
            <a:off x="4572000" y="27432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3740" name="Line 12"/>
          <p:cNvSpPr>
            <a:spLocks noChangeShapeType="1"/>
          </p:cNvSpPr>
          <p:nvPr/>
        </p:nvSpPr>
        <p:spPr bwMode="auto">
          <a:xfrm>
            <a:off x="4572000" y="3962400"/>
            <a:ext cx="0" cy="685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3741" name="Text Box 13"/>
          <p:cNvSpPr txBox="1">
            <a:spLocks noChangeArrowheads="1"/>
          </p:cNvSpPr>
          <p:nvPr/>
        </p:nvSpPr>
        <p:spPr bwMode="auto">
          <a:xfrm>
            <a:off x="1143000" y="914400"/>
            <a:ext cx="866775" cy="3762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Step-1</a:t>
            </a:r>
          </a:p>
        </p:txBody>
      </p:sp>
      <p:sp>
        <p:nvSpPr>
          <p:cNvPr id="73742" name="Text Box 14"/>
          <p:cNvSpPr txBox="1">
            <a:spLocks noChangeArrowheads="1"/>
          </p:cNvSpPr>
          <p:nvPr/>
        </p:nvSpPr>
        <p:spPr bwMode="auto">
          <a:xfrm>
            <a:off x="1127125" y="2170113"/>
            <a:ext cx="857250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Step-2</a:t>
            </a:r>
          </a:p>
        </p:txBody>
      </p:sp>
      <p:sp>
        <p:nvSpPr>
          <p:cNvPr id="73743" name="Text Box 15"/>
          <p:cNvSpPr txBox="1">
            <a:spLocks noChangeArrowheads="1"/>
          </p:cNvSpPr>
          <p:nvPr/>
        </p:nvSpPr>
        <p:spPr bwMode="auto">
          <a:xfrm>
            <a:off x="1127125" y="3313113"/>
            <a:ext cx="857250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Step-3</a:t>
            </a:r>
          </a:p>
        </p:txBody>
      </p:sp>
      <p:sp>
        <p:nvSpPr>
          <p:cNvPr id="73744" name="Text Box 16"/>
          <p:cNvSpPr txBox="1">
            <a:spLocks noChangeArrowheads="1"/>
          </p:cNvSpPr>
          <p:nvPr/>
        </p:nvSpPr>
        <p:spPr bwMode="auto">
          <a:xfrm>
            <a:off x="1127125" y="4913313"/>
            <a:ext cx="857250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Step-4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2"/>
          <p:cNvSpPr txBox="1">
            <a:spLocks noChangeArrowheads="1"/>
          </p:cNvSpPr>
          <p:nvPr/>
        </p:nvSpPr>
        <p:spPr bwMode="auto">
          <a:xfrm>
            <a:off x="228600" y="1524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endParaRPr lang="en-US"/>
          </a:p>
        </p:txBody>
      </p:sp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365125" y="188913"/>
            <a:ext cx="3581430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dirty="0" smtClean="0"/>
              <a:t>Murthy</a:t>
            </a:r>
            <a:r>
              <a:rPr lang="en-US" dirty="0"/>
              <a:t>, Page &amp; Rodin, </a:t>
            </a:r>
            <a:r>
              <a:rPr lang="en-US" dirty="0" err="1"/>
              <a:t>hal</a:t>
            </a:r>
            <a:r>
              <a:rPr lang="en-US" dirty="0"/>
              <a:t>. 20</a:t>
            </a:r>
          </a:p>
        </p:txBody>
      </p:sp>
      <p:sp>
        <p:nvSpPr>
          <p:cNvPr id="74756" name="Rectangle 4"/>
          <p:cNvSpPr>
            <a:spLocks noChangeArrowheads="1"/>
          </p:cNvSpPr>
          <p:nvPr/>
        </p:nvSpPr>
        <p:spPr bwMode="auto">
          <a:xfrm>
            <a:off x="4343400" y="914400"/>
            <a:ext cx="26670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/>
              <a:t>Real World</a:t>
            </a:r>
          </a:p>
        </p:txBody>
      </p:sp>
      <p:sp>
        <p:nvSpPr>
          <p:cNvPr id="74757" name="Rectangle 5"/>
          <p:cNvSpPr>
            <a:spLocks noChangeArrowheads="1"/>
          </p:cNvSpPr>
          <p:nvPr/>
        </p:nvSpPr>
        <p:spPr bwMode="auto">
          <a:xfrm>
            <a:off x="4495800" y="3352800"/>
            <a:ext cx="26670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2400" b="1" dirty="0">
                <a:solidFill>
                  <a:srgbClr val="FF0000"/>
                </a:solidFill>
              </a:rPr>
              <a:t>Simplification</a:t>
            </a:r>
          </a:p>
        </p:txBody>
      </p:sp>
      <p:sp>
        <p:nvSpPr>
          <p:cNvPr id="74758" name="Rectangle 6"/>
          <p:cNvSpPr>
            <a:spLocks noChangeArrowheads="1"/>
          </p:cNvSpPr>
          <p:nvPr/>
        </p:nvSpPr>
        <p:spPr bwMode="auto">
          <a:xfrm>
            <a:off x="4495800" y="4724400"/>
            <a:ext cx="2667000" cy="914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/>
              <a:t>System</a:t>
            </a:r>
          </a:p>
          <a:p>
            <a:pPr algn="ctr" eaLnBrk="1" hangingPunct="1"/>
            <a:r>
              <a:rPr lang="en-US"/>
              <a:t>characterization</a:t>
            </a:r>
          </a:p>
        </p:txBody>
      </p:sp>
      <p:sp>
        <p:nvSpPr>
          <p:cNvPr id="74759" name="Rectangle 7"/>
          <p:cNvSpPr>
            <a:spLocks noChangeArrowheads="1"/>
          </p:cNvSpPr>
          <p:nvPr/>
        </p:nvSpPr>
        <p:spPr bwMode="auto">
          <a:xfrm>
            <a:off x="4419600" y="2133600"/>
            <a:ext cx="26670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/>
              <a:t>Total system</a:t>
            </a:r>
          </a:p>
          <a:p>
            <a:pPr algn="ctr" eaLnBrk="1" hangingPunct="1"/>
            <a:r>
              <a:rPr lang="en-US"/>
              <a:t>description</a:t>
            </a:r>
          </a:p>
        </p:txBody>
      </p:sp>
      <p:sp>
        <p:nvSpPr>
          <p:cNvPr id="74760" name="Text Box 8"/>
          <p:cNvSpPr txBox="1">
            <a:spLocks noChangeArrowheads="1"/>
          </p:cNvSpPr>
          <p:nvPr/>
        </p:nvSpPr>
        <p:spPr bwMode="auto">
          <a:xfrm>
            <a:off x="1752600" y="6096000"/>
            <a:ext cx="58864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Fig.3.1  Systems approach to real-world problem solving</a:t>
            </a:r>
          </a:p>
        </p:txBody>
      </p:sp>
      <p:sp>
        <p:nvSpPr>
          <p:cNvPr id="74762" name="Line 10"/>
          <p:cNvSpPr>
            <a:spLocks noChangeShapeType="1"/>
          </p:cNvSpPr>
          <p:nvPr/>
        </p:nvSpPr>
        <p:spPr bwMode="auto">
          <a:xfrm>
            <a:off x="5867400" y="16002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4763" name="Line 11"/>
          <p:cNvSpPr>
            <a:spLocks noChangeShapeType="1"/>
          </p:cNvSpPr>
          <p:nvPr/>
        </p:nvSpPr>
        <p:spPr bwMode="auto">
          <a:xfrm>
            <a:off x="5867400" y="28194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4764" name="Line 12"/>
          <p:cNvSpPr>
            <a:spLocks noChangeShapeType="1"/>
          </p:cNvSpPr>
          <p:nvPr/>
        </p:nvSpPr>
        <p:spPr bwMode="auto">
          <a:xfrm>
            <a:off x="5867400" y="4038600"/>
            <a:ext cx="0" cy="685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4765" name="Rectangle 13"/>
          <p:cNvSpPr>
            <a:spLocks noChangeArrowheads="1"/>
          </p:cNvSpPr>
          <p:nvPr/>
        </p:nvSpPr>
        <p:spPr bwMode="auto">
          <a:xfrm>
            <a:off x="1219200" y="914400"/>
            <a:ext cx="12192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/>
              <a:t>Problem</a:t>
            </a:r>
          </a:p>
        </p:txBody>
      </p:sp>
      <p:sp>
        <p:nvSpPr>
          <p:cNvPr id="74766" name="Rectangle 14"/>
          <p:cNvSpPr>
            <a:spLocks noChangeArrowheads="1"/>
          </p:cNvSpPr>
          <p:nvPr/>
        </p:nvSpPr>
        <p:spPr bwMode="auto">
          <a:xfrm>
            <a:off x="1143000" y="3200400"/>
            <a:ext cx="1295400" cy="914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/>
              <a:t>Goal for</a:t>
            </a:r>
          </a:p>
          <a:p>
            <a:pPr algn="ctr" eaLnBrk="1" hangingPunct="1"/>
            <a:r>
              <a:rPr lang="en-US"/>
              <a:t>study</a:t>
            </a:r>
          </a:p>
        </p:txBody>
      </p:sp>
      <p:sp>
        <p:nvSpPr>
          <p:cNvPr id="74767" name="Line 15"/>
          <p:cNvSpPr>
            <a:spLocks noChangeShapeType="1"/>
          </p:cNvSpPr>
          <p:nvPr/>
        </p:nvSpPr>
        <p:spPr bwMode="auto">
          <a:xfrm>
            <a:off x="2438400" y="1219200"/>
            <a:ext cx="1905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4768" name="Line 16"/>
          <p:cNvSpPr>
            <a:spLocks noChangeShapeType="1"/>
          </p:cNvSpPr>
          <p:nvPr/>
        </p:nvSpPr>
        <p:spPr bwMode="auto">
          <a:xfrm>
            <a:off x="1752600" y="1524000"/>
            <a:ext cx="0" cy="1676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4769" name="Line 17"/>
          <p:cNvSpPr>
            <a:spLocks noChangeShapeType="1"/>
          </p:cNvSpPr>
          <p:nvPr/>
        </p:nvSpPr>
        <p:spPr bwMode="auto">
          <a:xfrm>
            <a:off x="2438400" y="3657600"/>
            <a:ext cx="2057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ext Box 2"/>
          <p:cNvSpPr txBox="1">
            <a:spLocks noChangeArrowheads="1"/>
          </p:cNvSpPr>
          <p:nvPr/>
        </p:nvSpPr>
        <p:spPr bwMode="auto">
          <a:xfrm>
            <a:off x="228600" y="1524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endParaRPr lang="en-US"/>
          </a:p>
        </p:txBody>
      </p:sp>
      <p:sp>
        <p:nvSpPr>
          <p:cNvPr id="75779" name="Text Box 3"/>
          <p:cNvSpPr txBox="1">
            <a:spLocks noChangeArrowheads="1"/>
          </p:cNvSpPr>
          <p:nvPr/>
        </p:nvSpPr>
        <p:spPr bwMode="auto">
          <a:xfrm>
            <a:off x="152400" y="152400"/>
            <a:ext cx="3581430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dirty="0" smtClean="0"/>
              <a:t>Murthy</a:t>
            </a:r>
            <a:r>
              <a:rPr lang="en-US" dirty="0"/>
              <a:t>, Page &amp; Rodin, </a:t>
            </a:r>
            <a:r>
              <a:rPr lang="en-US" dirty="0" err="1"/>
              <a:t>hal</a:t>
            </a:r>
            <a:r>
              <a:rPr lang="en-US" dirty="0"/>
              <a:t>. 59</a:t>
            </a:r>
          </a:p>
        </p:txBody>
      </p:sp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6172200" y="1143000"/>
            <a:ext cx="16764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1600"/>
              <a:t>System</a:t>
            </a:r>
          </a:p>
          <a:p>
            <a:pPr algn="ctr" eaLnBrk="1" hangingPunct="1"/>
            <a:r>
              <a:rPr lang="en-US" sz="1600"/>
              <a:t>characterization</a:t>
            </a:r>
          </a:p>
        </p:txBody>
      </p:sp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6172200" y="3200400"/>
            <a:ext cx="16764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1600"/>
              <a:t>Analysis</a:t>
            </a:r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6172200" y="4038600"/>
            <a:ext cx="16764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1600"/>
              <a:t>Validation</a:t>
            </a:r>
          </a:p>
        </p:txBody>
      </p:sp>
      <p:sp>
        <p:nvSpPr>
          <p:cNvPr id="75783" name="Rectangle 7"/>
          <p:cNvSpPr>
            <a:spLocks noChangeArrowheads="1"/>
          </p:cNvSpPr>
          <p:nvPr/>
        </p:nvSpPr>
        <p:spPr bwMode="auto">
          <a:xfrm>
            <a:off x="6172200" y="2209800"/>
            <a:ext cx="16764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1600"/>
              <a:t>Mathematical </a:t>
            </a:r>
          </a:p>
          <a:p>
            <a:pPr algn="ctr" eaLnBrk="1" hangingPunct="1"/>
            <a:r>
              <a:rPr lang="en-US" sz="1600"/>
              <a:t>model</a:t>
            </a:r>
          </a:p>
        </p:txBody>
      </p:sp>
      <p:sp>
        <p:nvSpPr>
          <p:cNvPr id="75784" name="Text Box 8"/>
          <p:cNvSpPr txBox="1">
            <a:spLocks noChangeArrowheads="1"/>
          </p:cNvSpPr>
          <p:nvPr/>
        </p:nvSpPr>
        <p:spPr bwMode="auto">
          <a:xfrm>
            <a:off x="1752600" y="6248400"/>
            <a:ext cx="53911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Fig.4.2  Mathematical modeling process (simplified)</a:t>
            </a:r>
          </a:p>
        </p:txBody>
      </p:sp>
      <p:sp>
        <p:nvSpPr>
          <p:cNvPr id="75786" name="Rectangle 10"/>
          <p:cNvSpPr>
            <a:spLocks noChangeArrowheads="1"/>
          </p:cNvSpPr>
          <p:nvPr/>
        </p:nvSpPr>
        <p:spPr bwMode="auto">
          <a:xfrm>
            <a:off x="3352800" y="2209800"/>
            <a:ext cx="14478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1600"/>
              <a:t>Mathematical</a:t>
            </a:r>
          </a:p>
          <a:p>
            <a:pPr algn="ctr" eaLnBrk="1" hangingPunct="1"/>
            <a:r>
              <a:rPr lang="en-US" sz="1600"/>
              <a:t>formulation</a:t>
            </a:r>
          </a:p>
        </p:txBody>
      </p:sp>
      <p:sp>
        <p:nvSpPr>
          <p:cNvPr id="75787" name="Rectangle 11"/>
          <p:cNvSpPr>
            <a:spLocks noChangeArrowheads="1"/>
          </p:cNvSpPr>
          <p:nvPr/>
        </p:nvSpPr>
        <p:spPr bwMode="auto">
          <a:xfrm>
            <a:off x="1371600" y="4114800"/>
            <a:ext cx="15240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1600"/>
              <a:t>Make changes</a:t>
            </a:r>
          </a:p>
        </p:txBody>
      </p:sp>
      <p:sp>
        <p:nvSpPr>
          <p:cNvPr id="75788" name="Rectangle 12"/>
          <p:cNvSpPr>
            <a:spLocks noChangeArrowheads="1"/>
          </p:cNvSpPr>
          <p:nvPr/>
        </p:nvSpPr>
        <p:spPr bwMode="auto">
          <a:xfrm>
            <a:off x="3581400" y="228600"/>
            <a:ext cx="12192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1600"/>
              <a:t>Real world</a:t>
            </a:r>
          </a:p>
          <a:p>
            <a:pPr algn="ctr" eaLnBrk="1" hangingPunct="1"/>
            <a:r>
              <a:rPr lang="en-US" sz="1600"/>
              <a:t>problem</a:t>
            </a:r>
          </a:p>
        </p:txBody>
      </p:sp>
      <p:sp>
        <p:nvSpPr>
          <p:cNvPr id="75789" name="Rectangle 13"/>
          <p:cNvSpPr>
            <a:spLocks noChangeArrowheads="1"/>
          </p:cNvSpPr>
          <p:nvPr/>
        </p:nvSpPr>
        <p:spPr bwMode="auto">
          <a:xfrm>
            <a:off x="5105400" y="228600"/>
            <a:ext cx="12192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1600"/>
              <a:t>System</a:t>
            </a:r>
          </a:p>
          <a:p>
            <a:pPr algn="ctr" eaLnBrk="1" hangingPunct="1"/>
            <a:r>
              <a:rPr lang="en-US" sz="1600"/>
              <a:t>approach</a:t>
            </a:r>
          </a:p>
        </p:txBody>
      </p:sp>
      <p:sp>
        <p:nvSpPr>
          <p:cNvPr id="75790" name="Rectangle 14"/>
          <p:cNvSpPr>
            <a:spLocks noChangeArrowheads="1"/>
          </p:cNvSpPr>
          <p:nvPr/>
        </p:nvSpPr>
        <p:spPr bwMode="auto">
          <a:xfrm>
            <a:off x="6629400" y="228600"/>
            <a:ext cx="12192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1600"/>
              <a:t>System/</a:t>
            </a:r>
          </a:p>
          <a:p>
            <a:pPr algn="ctr" eaLnBrk="1" hangingPunct="1"/>
            <a:r>
              <a:rPr lang="en-US" sz="1600"/>
              <a:t>goal</a:t>
            </a:r>
          </a:p>
        </p:txBody>
      </p:sp>
      <p:sp>
        <p:nvSpPr>
          <p:cNvPr id="75791" name="Rectangle 15"/>
          <p:cNvSpPr>
            <a:spLocks noChangeArrowheads="1"/>
          </p:cNvSpPr>
          <p:nvPr/>
        </p:nvSpPr>
        <p:spPr bwMode="auto">
          <a:xfrm>
            <a:off x="5410200" y="5029200"/>
            <a:ext cx="25146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1600"/>
              <a:t>Adequate mathematical </a:t>
            </a:r>
          </a:p>
          <a:p>
            <a:pPr algn="ctr" eaLnBrk="1" hangingPunct="1"/>
            <a:r>
              <a:rPr lang="en-US" sz="1600"/>
              <a:t>model</a:t>
            </a:r>
          </a:p>
        </p:txBody>
      </p:sp>
      <p:sp>
        <p:nvSpPr>
          <p:cNvPr id="75792" name="Rectangle 16"/>
          <p:cNvSpPr>
            <a:spLocks noChangeArrowheads="1"/>
          </p:cNvSpPr>
          <p:nvPr/>
        </p:nvSpPr>
        <p:spPr bwMode="auto">
          <a:xfrm>
            <a:off x="2743200" y="5029200"/>
            <a:ext cx="15240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1600"/>
              <a:t>Validation</a:t>
            </a:r>
          </a:p>
        </p:txBody>
      </p:sp>
      <p:sp>
        <p:nvSpPr>
          <p:cNvPr id="75793" name="Line 17"/>
          <p:cNvSpPr>
            <a:spLocks noChangeShapeType="1"/>
          </p:cNvSpPr>
          <p:nvPr/>
        </p:nvSpPr>
        <p:spPr bwMode="auto">
          <a:xfrm>
            <a:off x="4800600" y="533400"/>
            <a:ext cx="304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5794" name="Line 18"/>
          <p:cNvSpPr>
            <a:spLocks noChangeShapeType="1"/>
          </p:cNvSpPr>
          <p:nvPr/>
        </p:nvSpPr>
        <p:spPr bwMode="auto">
          <a:xfrm>
            <a:off x="6324600" y="533400"/>
            <a:ext cx="304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5795" name="Line 19"/>
          <p:cNvSpPr>
            <a:spLocks noChangeShapeType="1"/>
          </p:cNvSpPr>
          <p:nvPr/>
        </p:nvSpPr>
        <p:spPr bwMode="auto">
          <a:xfrm>
            <a:off x="7010400" y="838200"/>
            <a:ext cx="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5796" name="Line 20"/>
          <p:cNvSpPr>
            <a:spLocks noChangeShapeType="1"/>
          </p:cNvSpPr>
          <p:nvPr/>
        </p:nvSpPr>
        <p:spPr bwMode="auto">
          <a:xfrm>
            <a:off x="7010400" y="1828800"/>
            <a:ext cx="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5797" name="Line 21"/>
          <p:cNvSpPr>
            <a:spLocks noChangeShapeType="1"/>
          </p:cNvSpPr>
          <p:nvPr/>
        </p:nvSpPr>
        <p:spPr bwMode="auto">
          <a:xfrm>
            <a:off x="7010400" y="2819400"/>
            <a:ext cx="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5798" name="Line 22"/>
          <p:cNvSpPr>
            <a:spLocks noChangeShapeType="1"/>
          </p:cNvSpPr>
          <p:nvPr/>
        </p:nvSpPr>
        <p:spPr bwMode="auto">
          <a:xfrm>
            <a:off x="7010400" y="3657600"/>
            <a:ext cx="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5799" name="Line 23"/>
          <p:cNvSpPr>
            <a:spLocks noChangeShapeType="1"/>
          </p:cNvSpPr>
          <p:nvPr/>
        </p:nvSpPr>
        <p:spPr bwMode="auto">
          <a:xfrm>
            <a:off x="7010400" y="4572000"/>
            <a:ext cx="0" cy="45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5800" name="Line 24"/>
          <p:cNvSpPr>
            <a:spLocks noChangeShapeType="1"/>
          </p:cNvSpPr>
          <p:nvPr/>
        </p:nvSpPr>
        <p:spPr bwMode="auto">
          <a:xfrm flipH="1">
            <a:off x="4267200" y="5410200"/>
            <a:ext cx="1143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5801" name="Line 25"/>
          <p:cNvSpPr>
            <a:spLocks noChangeShapeType="1"/>
          </p:cNvSpPr>
          <p:nvPr/>
        </p:nvSpPr>
        <p:spPr bwMode="auto">
          <a:xfrm flipH="1">
            <a:off x="2895600" y="4343400"/>
            <a:ext cx="3276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5802" name="Line 26"/>
          <p:cNvSpPr>
            <a:spLocks noChangeShapeType="1"/>
          </p:cNvSpPr>
          <p:nvPr/>
        </p:nvSpPr>
        <p:spPr bwMode="auto">
          <a:xfrm flipV="1">
            <a:off x="1752600" y="1447800"/>
            <a:ext cx="0" cy="26670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5803" name="Line 27"/>
          <p:cNvSpPr>
            <a:spLocks noChangeShapeType="1"/>
          </p:cNvSpPr>
          <p:nvPr/>
        </p:nvSpPr>
        <p:spPr bwMode="auto">
          <a:xfrm>
            <a:off x="1752600" y="1447800"/>
            <a:ext cx="44196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5804" name="Line 28"/>
          <p:cNvSpPr>
            <a:spLocks noChangeShapeType="1"/>
          </p:cNvSpPr>
          <p:nvPr/>
        </p:nvSpPr>
        <p:spPr bwMode="auto">
          <a:xfrm>
            <a:off x="4800600" y="2514600"/>
            <a:ext cx="13716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5805" name="Line 29"/>
          <p:cNvSpPr>
            <a:spLocks noChangeShapeType="1"/>
          </p:cNvSpPr>
          <p:nvPr/>
        </p:nvSpPr>
        <p:spPr bwMode="auto">
          <a:xfrm flipV="1">
            <a:off x="2209800" y="2438400"/>
            <a:ext cx="0" cy="16764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5806" name="Line 30"/>
          <p:cNvSpPr>
            <a:spLocks noChangeShapeType="1"/>
          </p:cNvSpPr>
          <p:nvPr/>
        </p:nvSpPr>
        <p:spPr bwMode="auto">
          <a:xfrm>
            <a:off x="2209800" y="2438400"/>
            <a:ext cx="11430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5807" name="Text Box 31"/>
          <p:cNvSpPr txBox="1">
            <a:spLocks noChangeArrowheads="1"/>
          </p:cNvSpPr>
          <p:nvPr/>
        </p:nvSpPr>
        <p:spPr bwMode="auto">
          <a:xfrm>
            <a:off x="7985125" y="1255713"/>
            <a:ext cx="857250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Step-1</a:t>
            </a:r>
          </a:p>
        </p:txBody>
      </p:sp>
      <p:sp>
        <p:nvSpPr>
          <p:cNvPr id="75808" name="Text Box 32"/>
          <p:cNvSpPr txBox="1">
            <a:spLocks noChangeArrowheads="1"/>
          </p:cNvSpPr>
          <p:nvPr/>
        </p:nvSpPr>
        <p:spPr bwMode="auto">
          <a:xfrm>
            <a:off x="8077200" y="4114800"/>
            <a:ext cx="8572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Step-4</a:t>
            </a:r>
          </a:p>
        </p:txBody>
      </p:sp>
      <p:sp>
        <p:nvSpPr>
          <p:cNvPr id="75809" name="Text Box 33"/>
          <p:cNvSpPr txBox="1">
            <a:spLocks noChangeArrowheads="1"/>
          </p:cNvSpPr>
          <p:nvPr/>
        </p:nvSpPr>
        <p:spPr bwMode="auto">
          <a:xfrm>
            <a:off x="8077200" y="3200400"/>
            <a:ext cx="8572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Step-3</a:t>
            </a:r>
          </a:p>
        </p:txBody>
      </p:sp>
      <p:sp>
        <p:nvSpPr>
          <p:cNvPr id="75810" name="Text Box 34"/>
          <p:cNvSpPr txBox="1">
            <a:spLocks noChangeArrowheads="1"/>
          </p:cNvSpPr>
          <p:nvPr/>
        </p:nvSpPr>
        <p:spPr bwMode="auto">
          <a:xfrm>
            <a:off x="8077200" y="2286000"/>
            <a:ext cx="8572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Step-2</a:t>
            </a:r>
          </a:p>
        </p:txBody>
      </p:sp>
      <p:sp>
        <p:nvSpPr>
          <p:cNvPr id="75811" name="Text Box 35"/>
          <p:cNvSpPr txBox="1">
            <a:spLocks noChangeArrowheads="1"/>
          </p:cNvSpPr>
          <p:nvPr/>
        </p:nvSpPr>
        <p:spPr bwMode="auto">
          <a:xfrm>
            <a:off x="3946525" y="3946525"/>
            <a:ext cx="1233488" cy="336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No adquate</a:t>
            </a:r>
          </a:p>
        </p:txBody>
      </p:sp>
      <p:sp>
        <p:nvSpPr>
          <p:cNvPr id="75812" name="Text Box 36"/>
          <p:cNvSpPr txBox="1">
            <a:spLocks noChangeArrowheads="1"/>
          </p:cNvSpPr>
          <p:nvPr/>
        </p:nvSpPr>
        <p:spPr bwMode="auto">
          <a:xfrm>
            <a:off x="7146925" y="4632325"/>
            <a:ext cx="1109663" cy="336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Adequate 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762000"/>
          </a:xfrm>
          <a:noFill/>
        </p:spPr>
        <p:txBody>
          <a:bodyPr/>
          <a:lstStyle/>
          <a:p>
            <a:pPr algn="ctr"/>
            <a:r>
              <a:rPr lang="en-US" sz="3200" b="1"/>
              <a:t>Tahap-tahap Pemodelan</a:t>
            </a:r>
            <a:endParaRPr lang="en-US" sz="3600" b="1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876800"/>
          </a:xfrm>
          <a:noFill/>
        </p:spPr>
        <p:txBody>
          <a:bodyPr/>
          <a:lstStyle/>
          <a:p>
            <a:pPr marL="609600" indent="-609600">
              <a:buFont typeface="Wingdings" pitchFamily="2" charset="2"/>
              <a:buNone/>
            </a:pPr>
            <a:r>
              <a:rPr lang="en-US" sz="2400" dirty="0" smtClean="0"/>
              <a:t>Murthy </a:t>
            </a:r>
            <a:r>
              <a:rPr lang="en-US" sz="2400" dirty="0"/>
              <a:t>(1990):</a:t>
            </a:r>
          </a:p>
          <a:p>
            <a:pPr marL="609600" indent="-609600">
              <a:buClrTx/>
              <a:buFontTx/>
              <a:buAutoNum type="arabicPeriod"/>
            </a:pPr>
            <a:r>
              <a:rPr lang="en-US" sz="2400" dirty="0"/>
              <a:t>Problem/System Definition (the starting point)</a:t>
            </a:r>
          </a:p>
          <a:p>
            <a:pPr marL="609600" indent="-609600">
              <a:buClrTx/>
              <a:buFont typeface="Wingdings" pitchFamily="2" charset="2"/>
              <a:buNone/>
            </a:pPr>
            <a:r>
              <a:rPr lang="en-US" sz="2400" dirty="0"/>
              <a:t>        - problem identification</a:t>
            </a:r>
          </a:p>
          <a:p>
            <a:pPr marL="609600" indent="-609600">
              <a:buClrTx/>
              <a:buFont typeface="Wingdings" pitchFamily="2" charset="2"/>
              <a:buNone/>
            </a:pPr>
            <a:r>
              <a:rPr lang="en-US" sz="2400" dirty="0"/>
              <a:t>        - problem formulation</a:t>
            </a:r>
          </a:p>
          <a:p>
            <a:pPr marL="609600" indent="-609600">
              <a:buClrTx/>
              <a:buFont typeface="Wingdings" pitchFamily="2" charset="2"/>
              <a:buNone/>
            </a:pPr>
            <a:r>
              <a:rPr lang="en-US" sz="2400" dirty="0"/>
              <a:t>2.    System Characterization</a:t>
            </a:r>
          </a:p>
          <a:p>
            <a:pPr marL="609600" indent="-609600">
              <a:buClrTx/>
              <a:buFontTx/>
              <a:buAutoNum type="arabicPeriod" startAt="3"/>
            </a:pPr>
            <a:r>
              <a:rPr lang="en-US" sz="2400" dirty="0"/>
              <a:t>Mathematical Modeling</a:t>
            </a:r>
          </a:p>
          <a:p>
            <a:pPr marL="609600" indent="-609600">
              <a:buClrTx/>
              <a:buFontTx/>
              <a:buNone/>
            </a:pPr>
            <a:r>
              <a:rPr lang="en-US" sz="2400" dirty="0"/>
              <a:t>        - mathematical formulations</a:t>
            </a:r>
          </a:p>
          <a:p>
            <a:pPr marL="609600" indent="-609600">
              <a:buClrTx/>
              <a:buFontTx/>
              <a:buNone/>
            </a:pPr>
            <a:r>
              <a:rPr lang="en-US" sz="2400" dirty="0"/>
              <a:t>        - analysis of mathematical formulations</a:t>
            </a:r>
          </a:p>
          <a:p>
            <a:pPr marL="609600" indent="-609600">
              <a:buClrTx/>
              <a:buFontTx/>
              <a:buAutoNum type="arabicPeriod" startAt="4"/>
            </a:pPr>
            <a:r>
              <a:rPr lang="en-US" sz="2400" dirty="0"/>
              <a:t>Parameter Estimation</a:t>
            </a:r>
          </a:p>
          <a:p>
            <a:pPr marL="609600" indent="-609600">
              <a:buClrTx/>
              <a:buFontTx/>
              <a:buAutoNum type="arabicPeriod" startAt="4"/>
            </a:pPr>
            <a:r>
              <a:rPr lang="en-US" sz="2400" dirty="0"/>
              <a:t>Validation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>
            <a:noAutofit/>
          </a:bodyPr>
          <a:lstStyle/>
          <a:p>
            <a:pPr algn="ctr"/>
            <a:r>
              <a:rPr lang="en-US" sz="4400" dirty="0" err="1" smtClean="0"/>
              <a:t>Pendefinisian</a:t>
            </a:r>
            <a:r>
              <a:rPr lang="en-US" sz="4400" dirty="0" smtClean="0"/>
              <a:t> </a:t>
            </a:r>
            <a:r>
              <a:rPr lang="en-US" sz="4400" dirty="0" err="1"/>
              <a:t>Masalah</a:t>
            </a:r>
            <a:endParaRPr lang="en-US" sz="4400" dirty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8153400" cy="4648200"/>
          </a:xfrm>
        </p:spPr>
        <p:txBody>
          <a:bodyPr>
            <a:normAutofit/>
          </a:bodyPr>
          <a:lstStyle/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3200" dirty="0" err="1"/>
              <a:t>Sumber</a:t>
            </a:r>
            <a:r>
              <a:rPr lang="en-US" sz="3200" dirty="0"/>
              <a:t> </a:t>
            </a:r>
            <a:r>
              <a:rPr lang="en-US" sz="3200" dirty="0" err="1"/>
              <a:t>dan</a:t>
            </a:r>
            <a:r>
              <a:rPr lang="en-US" sz="3200" dirty="0"/>
              <a:t> </a:t>
            </a:r>
            <a:r>
              <a:rPr lang="en-US" sz="3200" dirty="0" err="1"/>
              <a:t>munculnya</a:t>
            </a:r>
            <a:r>
              <a:rPr lang="en-US" sz="3200" dirty="0"/>
              <a:t> </a:t>
            </a:r>
            <a:r>
              <a:rPr lang="en-US" sz="3200" dirty="0" err="1"/>
              <a:t>permasalahan</a:t>
            </a:r>
            <a:endParaRPr lang="en-US" sz="3200" dirty="0"/>
          </a:p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3200" dirty="0" err="1"/>
              <a:t>Asumsi</a:t>
            </a:r>
            <a:endParaRPr lang="en-US" sz="3200" dirty="0"/>
          </a:p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3200" dirty="0" err="1"/>
              <a:t>Identifikasi</a:t>
            </a:r>
            <a:r>
              <a:rPr lang="en-US" sz="3200" dirty="0"/>
              <a:t> </a:t>
            </a:r>
            <a:r>
              <a:rPr lang="en-US" sz="3200" dirty="0" err="1"/>
              <a:t>Masalah</a:t>
            </a:r>
            <a:endParaRPr lang="en-US" sz="3200" dirty="0"/>
          </a:p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3200" dirty="0" err="1"/>
              <a:t>Perumusan</a:t>
            </a:r>
            <a:r>
              <a:rPr lang="en-US" sz="3200" dirty="0"/>
              <a:t> </a:t>
            </a:r>
            <a:r>
              <a:rPr lang="en-US" sz="3200" dirty="0" err="1"/>
              <a:t>Masalah</a:t>
            </a:r>
            <a:endParaRPr lang="en-US" sz="3200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206</TotalTime>
  <Words>997</Words>
  <Application>Microsoft Office PowerPoint</Application>
  <PresentationFormat>On-screen Show (4:3)</PresentationFormat>
  <Paragraphs>245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Calibri</vt:lpstr>
      <vt:lpstr>Century Schoolbook</vt:lpstr>
      <vt:lpstr>Wingdings</vt:lpstr>
      <vt:lpstr>Wingdings 2</vt:lpstr>
      <vt:lpstr>Oriel</vt:lpstr>
      <vt:lpstr>PEMODELAN SISTEM</vt:lpstr>
      <vt:lpstr>Tahap-tahap Pemodelan</vt:lpstr>
      <vt:lpstr>Tahap-tahap Pemodelan</vt:lpstr>
      <vt:lpstr>PowerPoint Presentation</vt:lpstr>
      <vt:lpstr>PowerPoint Presentation</vt:lpstr>
      <vt:lpstr>PowerPoint Presentation</vt:lpstr>
      <vt:lpstr>PowerPoint Presentation</vt:lpstr>
      <vt:lpstr>Tahap-tahap Pemodelan</vt:lpstr>
      <vt:lpstr>Pendefinisian Masalah</vt:lpstr>
      <vt:lpstr>Sumber dan Munculnya Permasalahan </vt:lpstr>
      <vt:lpstr>Sumber dan Munculnya Permasalahan </vt:lpstr>
      <vt:lpstr>Sumber dan Munculnya Permasalahan </vt:lpstr>
      <vt:lpstr>Sumber dan Munculnya Permasalahan </vt:lpstr>
      <vt:lpstr>Sumber dan Munculnya Permasalahan </vt:lpstr>
      <vt:lpstr>Sumber dan Munculnya Permasalahan </vt:lpstr>
      <vt:lpstr>Sumber dan Munculnya Permasalahan </vt:lpstr>
      <vt:lpstr>PowerPoint Presentation</vt:lpstr>
      <vt:lpstr>Sumber dan Munculnya Permasalahan </vt:lpstr>
      <vt:lpstr>Sumber dan Munculnya Permasalahan </vt:lpstr>
      <vt:lpstr>Pendefinisian Masalah – Asumsi  </vt:lpstr>
      <vt:lpstr>Pendefinisian Masalah – Asumsi  </vt:lpstr>
      <vt:lpstr>Pendefinisian Masalah – Asumsi  </vt:lpstr>
      <vt:lpstr>Pendefinisian Masalah – Asumsi  </vt:lpstr>
      <vt:lpstr>Pendefinisian Masalah – Asumsi  </vt:lpstr>
    </vt:vector>
  </TitlesOfParts>
  <Company>Universitas Islam Indonesia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PEMODELAN SISTEM</dc:title>
  <dc:creator>Farham HM. Shaleh</dc:creator>
  <cp:lastModifiedBy>al</cp:lastModifiedBy>
  <cp:revision>24</cp:revision>
  <cp:lastPrinted>2014-04-17T00:59:47Z</cp:lastPrinted>
  <dcterms:created xsi:type="dcterms:W3CDTF">2010-02-04T10:21:31Z</dcterms:created>
  <dcterms:modified xsi:type="dcterms:W3CDTF">2014-04-17T01:18:49Z</dcterms:modified>
</cp:coreProperties>
</file>