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0"/>
  </p:notesMasterIdLst>
  <p:sldIdLst>
    <p:sldId id="257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21DA8BA-C4BE-41DD-9465-16E4056E977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9D6C0F1-571F-449D-8475-04F03879C9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6" r:id="rId13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err="1" smtClean="0"/>
              <a:t>Pembentukan</a:t>
            </a:r>
            <a:r>
              <a:rPr lang="en-US" sz="6600" dirty="0" smtClean="0"/>
              <a:t> model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***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Elemen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Atribut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9530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maksimum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atribut</a:t>
            </a:r>
            <a:r>
              <a:rPr lang="en-US" sz="2800" dirty="0"/>
              <a:t> yang </a:t>
            </a:r>
            <a:r>
              <a:rPr lang="en-US" sz="2800" dirty="0" err="1"/>
              <a:t>timbul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keterkaitan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ketiga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pendapatan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atribut</a:t>
            </a:r>
            <a:r>
              <a:rPr lang="en-US" sz="2800" dirty="0"/>
              <a:t> yang </a:t>
            </a:r>
            <a:r>
              <a:rPr lang="en-US" sz="2800" dirty="0" err="1"/>
              <a:t>timbul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keterkaitan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ketiga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model yang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dihasilkan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Keterkaitan</a:t>
            </a:r>
            <a:r>
              <a:rPr lang="en-US" sz="3200" dirty="0"/>
              <a:t> </a:t>
            </a:r>
            <a:r>
              <a:rPr lang="en-US" sz="3200" dirty="0" err="1"/>
              <a:t>Ketiga</a:t>
            </a:r>
            <a:r>
              <a:rPr lang="en-US" sz="3200" dirty="0"/>
              <a:t> </a:t>
            </a:r>
            <a:r>
              <a:rPr lang="en-US" sz="3200" dirty="0" err="1"/>
              <a:t>Elemen</a:t>
            </a:r>
            <a:endParaRPr lang="en-US" sz="3200" dirty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9530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Skema</a:t>
            </a:r>
            <a:r>
              <a:rPr lang="en-US" sz="2800" dirty="0"/>
              <a:t> </a:t>
            </a:r>
            <a:r>
              <a:rPr lang="en-US" sz="2800" dirty="0" err="1"/>
              <a:t>keterkaitan</a:t>
            </a:r>
            <a:r>
              <a:rPr lang="en-US" sz="2800" dirty="0"/>
              <a:t> </a:t>
            </a:r>
            <a:r>
              <a:rPr lang="en-US" sz="2800" dirty="0" err="1"/>
              <a:t>ketiga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endParaRPr lang="en-US" sz="2800" dirty="0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838200" y="2514600"/>
            <a:ext cx="21336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Konsumen</a:t>
            </a:r>
          </a:p>
        </p:txBody>
      </p:sp>
      <p:sp>
        <p:nvSpPr>
          <p:cNvPr id="153605" name="Rectangle 5"/>
          <p:cNvSpPr>
            <a:spLocks noChangeArrowheads="1"/>
          </p:cNvSpPr>
          <p:nvPr/>
        </p:nvSpPr>
        <p:spPr bwMode="auto">
          <a:xfrm>
            <a:off x="838200" y="4648200"/>
            <a:ext cx="21336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Perlengkapan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6477000" y="3429000"/>
            <a:ext cx="1828800" cy="1066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Bakso yang</a:t>
            </a:r>
          </a:p>
          <a:p>
            <a:pPr algn="ctr" eaLnBrk="1" hangingPunct="1"/>
            <a:r>
              <a:rPr lang="en-US" sz="2400"/>
              <a:t>terpilih</a:t>
            </a:r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3810000" y="3657600"/>
            <a:ext cx="14478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Bakso</a:t>
            </a:r>
          </a:p>
        </p:txBody>
      </p:sp>
      <p:sp>
        <p:nvSpPr>
          <p:cNvPr id="153608" name="Line 8"/>
          <p:cNvSpPr>
            <a:spLocks noChangeShapeType="1"/>
          </p:cNvSpPr>
          <p:nvPr/>
        </p:nvSpPr>
        <p:spPr bwMode="auto">
          <a:xfrm>
            <a:off x="2971800" y="2819400"/>
            <a:ext cx="8382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09" name="Line 9"/>
          <p:cNvSpPr>
            <a:spLocks noChangeShapeType="1"/>
          </p:cNvSpPr>
          <p:nvPr/>
        </p:nvSpPr>
        <p:spPr bwMode="auto">
          <a:xfrm flipV="1">
            <a:off x="2971800" y="4038600"/>
            <a:ext cx="83820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10" name="Line 10"/>
          <p:cNvSpPr>
            <a:spLocks noChangeShapeType="1"/>
          </p:cNvSpPr>
          <p:nvPr/>
        </p:nvSpPr>
        <p:spPr bwMode="auto">
          <a:xfrm>
            <a:off x="5257800" y="39624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Identifikasi</a:t>
            </a:r>
            <a:r>
              <a:rPr lang="en-US" sz="3200" dirty="0"/>
              <a:t> </a:t>
            </a:r>
            <a:r>
              <a:rPr lang="en-US" sz="3200" dirty="0" err="1"/>
              <a:t>Variabel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105400"/>
          </a:xfrm>
          <a:noFill/>
        </p:spPr>
        <p:txBody>
          <a:bodyPr/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atribut</a:t>
            </a:r>
            <a:r>
              <a:rPr lang="en-US" sz="2800" dirty="0"/>
              <a:t> yang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dikuantifisir</a:t>
            </a:r>
            <a:r>
              <a:rPr lang="en-US" sz="2800" dirty="0"/>
              <a:t>.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Terdapat</a:t>
            </a:r>
            <a:r>
              <a:rPr lang="en-US" sz="2800" dirty="0"/>
              <a:t> </a:t>
            </a:r>
            <a:r>
              <a:rPr lang="en-US" sz="2800" b="1" dirty="0"/>
              <a:t>3 </a:t>
            </a:r>
            <a:r>
              <a:rPr lang="en-US" sz="2800" b="1" dirty="0" err="1"/>
              <a:t>tipe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model yang </a:t>
            </a:r>
            <a:r>
              <a:rPr lang="en-US" sz="2800" dirty="0" err="1"/>
              <a:t>perlu</a:t>
            </a:r>
            <a:r>
              <a:rPr lang="en-US" sz="2800" dirty="0"/>
              <a:t> </a:t>
            </a:r>
            <a:r>
              <a:rPr lang="en-US" sz="2800" dirty="0" err="1"/>
              <a:t>diidentifikasi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: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b="1" i="1" dirty="0"/>
              <a:t>Dependent variable</a:t>
            </a:r>
            <a:r>
              <a:rPr lang="en-US" sz="2800" dirty="0"/>
              <a:t> (</a:t>
            </a:r>
            <a:r>
              <a:rPr lang="en-US" sz="2800" dirty="0" err="1"/>
              <a:t>ukuran</a:t>
            </a:r>
            <a:r>
              <a:rPr lang="en-US" sz="2800" dirty="0"/>
              <a:t> </a:t>
            </a:r>
            <a:r>
              <a:rPr lang="en-US" sz="2800" dirty="0" err="1"/>
              <a:t>keberhasilan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)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b="1" i="1" dirty="0"/>
              <a:t>Controllable variable</a:t>
            </a:r>
            <a:r>
              <a:rPr lang="en-US" sz="2800" dirty="0"/>
              <a:t> (</a:t>
            </a:r>
            <a:r>
              <a:rPr lang="en-US" sz="2800" dirty="0" err="1"/>
              <a:t>variabel</a:t>
            </a:r>
            <a:r>
              <a:rPr lang="en-US" sz="2800" dirty="0"/>
              <a:t> yang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dikendalikan</a:t>
            </a:r>
            <a:r>
              <a:rPr lang="en-US" sz="2800" dirty="0"/>
              <a:t>) 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b="1" i="1" dirty="0"/>
              <a:t>Uncontrollable variable</a:t>
            </a:r>
            <a:r>
              <a:rPr lang="en-US" sz="2800" dirty="0"/>
              <a:t> (</a:t>
            </a:r>
            <a:r>
              <a:rPr lang="en-US" sz="2800" dirty="0" err="1"/>
              <a:t>variabel</a:t>
            </a:r>
            <a:r>
              <a:rPr lang="en-US" sz="2800" dirty="0"/>
              <a:t> yang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dikendalikan</a:t>
            </a:r>
            <a:r>
              <a:rPr lang="en-US" sz="2800" dirty="0"/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Group 2"/>
          <p:cNvGraphicFramePr>
            <a:graphicFrameLocks noGrp="1"/>
          </p:cNvGraphicFramePr>
          <p:nvPr>
            <p:ph/>
          </p:nvPr>
        </p:nvGraphicFramePr>
        <p:xfrm>
          <a:off x="609600" y="1295400"/>
          <a:ext cx="8229600" cy="4603115"/>
        </p:xfrm>
        <a:graphic>
          <a:graphicData uri="http://schemas.openxmlformats.org/drawingml/2006/table">
            <a:tbl>
              <a:tblPr/>
              <a:tblGrid>
                <a:gridCol w="609600"/>
                <a:gridCol w="1447800"/>
                <a:gridCol w="3962400"/>
                <a:gridCol w="1143000"/>
                <a:gridCol w="106680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Elemen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Atribut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Skala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Satuan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6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Konsumen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Bakso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Perlengka-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Kompleks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-jenis berdasarkan jender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-jenis berdasarkan usia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-jumlah bakso yang harus di-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sediakan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-jumlah mangkok yang harus di-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sediakan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-jumlah bakso yang diminta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-kapasitas maksimum permintaan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-pendapatan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Nominal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Ordinal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Rasio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Rasio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Rasio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Rasio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Rasio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Buah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Buah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Unit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Rupiah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5670" name="Text Box 22"/>
          <p:cNvSpPr txBox="1">
            <a:spLocks noChangeArrowheads="1"/>
          </p:cNvSpPr>
          <p:nvPr/>
        </p:nvSpPr>
        <p:spPr bwMode="auto">
          <a:xfrm>
            <a:off x="609600" y="409575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800" dirty="0" err="1"/>
              <a:t>Identifikasi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formulasi</a:t>
            </a:r>
            <a:r>
              <a:rPr lang="en-US" sz="2800" dirty="0"/>
              <a:t> model yang </a:t>
            </a:r>
            <a:r>
              <a:rPr lang="en-US" sz="2800" dirty="0" err="1"/>
              <a:t>penting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diperhatikan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b="1" dirty="0" err="1"/>
              <a:t>keterkaitan</a:t>
            </a:r>
            <a:r>
              <a:rPr lang="en-US" sz="2800" b="1" dirty="0"/>
              <a:t> </a:t>
            </a:r>
            <a:r>
              <a:rPr lang="en-US" sz="2800" b="1" dirty="0" err="1"/>
              <a:t>antara</a:t>
            </a:r>
            <a:r>
              <a:rPr lang="en-US" sz="2800" b="1" dirty="0"/>
              <a:t> </a:t>
            </a:r>
            <a:r>
              <a:rPr lang="en-US" sz="2800" b="1" dirty="0" err="1"/>
              <a:t>variabel</a:t>
            </a:r>
            <a:r>
              <a:rPr lang="en-US" sz="2800" dirty="0"/>
              <a:t>, </a:t>
            </a:r>
            <a:r>
              <a:rPr lang="en-US" sz="2800" dirty="0" err="1"/>
              <a:t>karena</a:t>
            </a:r>
            <a:r>
              <a:rPr lang="en-US" sz="2800" dirty="0"/>
              <a:t> </a:t>
            </a:r>
            <a:r>
              <a:rPr lang="en-US" sz="2800" b="1" dirty="0"/>
              <a:t>model </a:t>
            </a:r>
            <a:r>
              <a:rPr lang="en-US" sz="2800" b="1" dirty="0" err="1"/>
              <a:t>terbentuk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.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Penentuan</a:t>
            </a:r>
            <a:r>
              <a:rPr lang="en-US" sz="2800" dirty="0"/>
              <a:t>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tahap</a:t>
            </a:r>
            <a:r>
              <a:rPr lang="en-US" sz="2800" dirty="0"/>
              <a:t> </a:t>
            </a:r>
            <a:r>
              <a:rPr lang="en-US" sz="2800" dirty="0" err="1"/>
              <a:t>demi</a:t>
            </a:r>
            <a:r>
              <a:rPr lang="en-US" sz="2800" dirty="0"/>
              <a:t> </a:t>
            </a:r>
            <a:r>
              <a:rPr lang="en-US" sz="2800" dirty="0" err="1"/>
              <a:t>tahap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berikut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Tahap</a:t>
            </a:r>
            <a:r>
              <a:rPr lang="en-US" sz="2800" b="1" dirty="0"/>
              <a:t> 1</a:t>
            </a:r>
            <a:r>
              <a:rPr lang="en-US" sz="2800" dirty="0"/>
              <a:t>: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konsumen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macam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yang </a:t>
            </a:r>
            <a:r>
              <a:rPr lang="en-US" sz="2800" dirty="0" err="1"/>
              <a:t>disediakan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/>
              <a:t>Diagram relasi:</a:t>
            </a: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990600" y="2286000"/>
            <a:ext cx="1066800" cy="4572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S, U</a:t>
            </a:r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685800" y="3733800"/>
            <a:ext cx="1524000" cy="4572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X</a:t>
            </a:r>
            <a:r>
              <a:rPr lang="en-US" sz="2400" baseline="-25000"/>
              <a:t>1</a:t>
            </a:r>
            <a:r>
              <a:rPr lang="en-US" sz="2400"/>
              <a:t>, X</a:t>
            </a:r>
            <a:r>
              <a:rPr lang="en-US" sz="2400" baseline="-25000"/>
              <a:t>2</a:t>
            </a:r>
            <a:r>
              <a:rPr lang="en-US" sz="2400"/>
              <a:t>, X</a:t>
            </a:r>
            <a:r>
              <a:rPr lang="en-US" sz="2400" baseline="-25000"/>
              <a:t>3</a:t>
            </a:r>
            <a:endParaRPr lang="en-US" sz="2400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2895600" y="2286000"/>
            <a:ext cx="762000" cy="4572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K</a:t>
            </a:r>
          </a:p>
        </p:txBody>
      </p:sp>
      <p:sp>
        <p:nvSpPr>
          <p:cNvPr id="157703" name="Rectangle 7"/>
          <p:cNvSpPr>
            <a:spLocks noChangeArrowheads="1"/>
          </p:cNvSpPr>
          <p:nvPr/>
        </p:nvSpPr>
        <p:spPr bwMode="auto">
          <a:xfrm>
            <a:off x="2971800" y="3733800"/>
            <a:ext cx="762000" cy="4572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X</a:t>
            </a:r>
            <a:r>
              <a:rPr lang="en-US" sz="2400" baseline="-25000"/>
              <a:t>i</a:t>
            </a:r>
            <a:endParaRPr lang="en-US" sz="2400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4343400" y="2971800"/>
            <a:ext cx="6858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Q</a:t>
            </a:r>
            <a:r>
              <a:rPr lang="en-US" sz="2400" baseline="-25000"/>
              <a:t>X</a:t>
            </a:r>
            <a:endParaRPr lang="en-US" sz="2400"/>
          </a:p>
        </p:txBody>
      </p:sp>
      <p:sp>
        <p:nvSpPr>
          <p:cNvPr id="157705" name="Line 9"/>
          <p:cNvSpPr>
            <a:spLocks noChangeShapeType="1"/>
          </p:cNvSpPr>
          <p:nvPr/>
        </p:nvSpPr>
        <p:spPr bwMode="auto">
          <a:xfrm>
            <a:off x="2057400" y="2514600"/>
            <a:ext cx="838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7706" name="Line 10"/>
          <p:cNvSpPr>
            <a:spLocks noChangeShapeType="1"/>
          </p:cNvSpPr>
          <p:nvPr/>
        </p:nvSpPr>
        <p:spPr bwMode="auto">
          <a:xfrm>
            <a:off x="2209800" y="39624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7707" name="Line 11"/>
          <p:cNvSpPr>
            <a:spLocks noChangeShapeType="1"/>
          </p:cNvSpPr>
          <p:nvPr/>
        </p:nvSpPr>
        <p:spPr bwMode="auto">
          <a:xfrm>
            <a:off x="3657600" y="2514600"/>
            <a:ext cx="6858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7708" name="Line 12"/>
          <p:cNvSpPr>
            <a:spLocks noChangeShapeType="1"/>
          </p:cNvSpPr>
          <p:nvPr/>
        </p:nvSpPr>
        <p:spPr bwMode="auto">
          <a:xfrm flipV="1">
            <a:off x="3733800" y="3276600"/>
            <a:ext cx="6096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7709" name="Text Box 13"/>
          <p:cNvSpPr txBox="1">
            <a:spLocks noChangeArrowheads="1"/>
          </p:cNvSpPr>
          <p:nvPr/>
        </p:nvSpPr>
        <p:spPr bwMode="auto">
          <a:xfrm>
            <a:off x="5241925" y="1560513"/>
            <a:ext cx="3409950" cy="366236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Dengan:</a:t>
            </a:r>
          </a:p>
          <a:p>
            <a:pPr eaLnBrk="1" hangingPunct="1"/>
            <a:r>
              <a:rPr lang="en-US" b="1"/>
              <a:t>X</a:t>
            </a:r>
            <a:r>
              <a:rPr lang="en-US" b="1" baseline="-25000"/>
              <a:t>1</a:t>
            </a:r>
            <a:r>
              <a:rPr lang="en-US" b="1"/>
              <a:t>,X</a:t>
            </a:r>
            <a:r>
              <a:rPr lang="en-US" b="1" baseline="-25000"/>
              <a:t>2</a:t>
            </a:r>
            <a:r>
              <a:rPr lang="en-US" b="1"/>
              <a:t>,X</a:t>
            </a:r>
            <a:r>
              <a:rPr lang="en-US" b="1" baseline="-25000"/>
              <a:t>3</a:t>
            </a:r>
            <a:r>
              <a:rPr lang="en-US" b="1"/>
              <a:t> : jenis bakso yang di-</a:t>
            </a:r>
          </a:p>
          <a:p>
            <a:pPr eaLnBrk="1" hangingPunct="1"/>
            <a:r>
              <a:rPr lang="en-US" b="1"/>
              <a:t>                sediakan</a:t>
            </a:r>
          </a:p>
          <a:p>
            <a:pPr eaLnBrk="1" hangingPunct="1"/>
            <a:r>
              <a:rPr lang="en-US" b="1"/>
              <a:t>         X</a:t>
            </a:r>
            <a:r>
              <a:rPr lang="en-US" b="1" baseline="-25000"/>
              <a:t>1</a:t>
            </a:r>
            <a:r>
              <a:rPr lang="en-US" b="1"/>
              <a:t> : bakso ikan (BI)</a:t>
            </a:r>
          </a:p>
          <a:p>
            <a:pPr eaLnBrk="1" hangingPunct="1"/>
            <a:r>
              <a:rPr lang="en-US" b="1"/>
              <a:t>         X</a:t>
            </a:r>
            <a:r>
              <a:rPr lang="en-US" b="1" baseline="-25000"/>
              <a:t>2</a:t>
            </a:r>
            <a:r>
              <a:rPr lang="en-US" b="1"/>
              <a:t> : bakso urat (BU)</a:t>
            </a:r>
          </a:p>
          <a:p>
            <a:pPr eaLnBrk="1" hangingPunct="1"/>
            <a:r>
              <a:rPr lang="en-US" b="1"/>
              <a:t>         X</a:t>
            </a:r>
            <a:r>
              <a:rPr lang="en-US" b="1" baseline="-25000"/>
              <a:t>3</a:t>
            </a:r>
            <a:r>
              <a:rPr lang="en-US" b="1"/>
              <a:t> : bakso daging (BD)</a:t>
            </a:r>
          </a:p>
          <a:p>
            <a:pPr eaLnBrk="1" hangingPunct="1"/>
            <a:r>
              <a:rPr lang="en-US" b="1"/>
              <a:t>          S : konsumen berdasar </a:t>
            </a:r>
          </a:p>
          <a:p>
            <a:pPr eaLnBrk="1" hangingPunct="1"/>
            <a:r>
              <a:rPr lang="en-US" b="1"/>
              <a:t>                jender</a:t>
            </a:r>
          </a:p>
          <a:p>
            <a:pPr eaLnBrk="1" hangingPunct="1"/>
            <a:r>
              <a:rPr lang="en-US" b="1"/>
              <a:t>          U : konsumen berdasar</a:t>
            </a:r>
          </a:p>
          <a:p>
            <a:pPr eaLnBrk="1" hangingPunct="1"/>
            <a:r>
              <a:rPr lang="en-US" b="1"/>
              <a:t>               usia</a:t>
            </a:r>
          </a:p>
          <a:p>
            <a:pPr eaLnBrk="1" hangingPunct="1"/>
            <a:r>
              <a:rPr lang="en-US" b="1"/>
              <a:t>          K : konsumen</a:t>
            </a:r>
          </a:p>
          <a:p>
            <a:pPr eaLnBrk="1" hangingPunct="1"/>
            <a:r>
              <a:rPr lang="en-US" b="1"/>
              <a:t>         Q</a:t>
            </a:r>
            <a:r>
              <a:rPr lang="en-US" b="1" baseline="-25000"/>
              <a:t>X</a:t>
            </a:r>
            <a:r>
              <a:rPr lang="en-US" b="1"/>
              <a:t> : jumlah bakso yang</a:t>
            </a:r>
          </a:p>
          <a:p>
            <a:pPr eaLnBrk="1" hangingPunct="1"/>
            <a:r>
              <a:rPr lang="en-US" b="1"/>
              <a:t>                diminta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Dari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ditentukan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:</a:t>
            </a:r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2971800" y="2133600"/>
            <a:ext cx="569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dengan P</a:t>
            </a:r>
            <a:r>
              <a:rPr lang="en-US" sz="2400" baseline="-25000"/>
              <a:t>X</a:t>
            </a:r>
            <a:r>
              <a:rPr lang="en-US" sz="2400"/>
              <a:t> : jenis bakso yang disediakan</a:t>
            </a:r>
          </a:p>
        </p:txBody>
      </p:sp>
      <p:sp>
        <p:nvSpPr>
          <p:cNvPr id="158727" name="Text Box 7"/>
          <p:cNvSpPr txBox="1">
            <a:spLocks noChangeArrowheads="1"/>
          </p:cNvSpPr>
          <p:nvPr/>
        </p:nvSpPr>
        <p:spPr bwMode="auto">
          <a:xfrm>
            <a:off x="304801" y="3087688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400" b="1" dirty="0" err="1"/>
              <a:t>Tahap</a:t>
            </a:r>
            <a:r>
              <a:rPr lang="en-US" sz="2400" b="1" dirty="0"/>
              <a:t> 2</a:t>
            </a:r>
            <a:r>
              <a:rPr lang="en-US" sz="2400" dirty="0"/>
              <a:t>: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relasi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 smtClean="0"/>
              <a:t>mangkok</a:t>
            </a:r>
            <a:r>
              <a:rPr lang="en-US" sz="2400" dirty="0" smtClean="0"/>
              <a:t> yang</a:t>
            </a:r>
          </a:p>
          <a:p>
            <a:pPr eaLnBrk="1" hangingPunct="1"/>
            <a:r>
              <a:rPr lang="en-US" sz="2400" dirty="0" smtClean="0"/>
              <a:t>                 </a:t>
            </a:r>
            <a:r>
              <a:rPr lang="en-US" sz="2400" b="1" dirty="0" err="1" smtClean="0"/>
              <a:t>terpakai</a:t>
            </a:r>
            <a:r>
              <a:rPr lang="en-US" sz="2400" dirty="0" smtClean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</a:t>
            </a:r>
            <a:r>
              <a:rPr lang="en-US" sz="2400" dirty="0" err="1"/>
              <a:t>bakso</a:t>
            </a:r>
            <a:r>
              <a:rPr lang="en-US" sz="2400" dirty="0"/>
              <a:t> yang </a:t>
            </a:r>
            <a:r>
              <a:rPr lang="en-US" sz="2400" b="1" dirty="0" err="1"/>
              <a:t>tersedia</a:t>
            </a:r>
            <a:endParaRPr lang="en-US" sz="2400" b="1" dirty="0"/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1219200" y="4267200"/>
            <a:ext cx="16764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X</a:t>
            </a:r>
            <a:r>
              <a:rPr lang="en-US" sz="2400" baseline="-25000"/>
              <a:t>1</a:t>
            </a:r>
            <a:r>
              <a:rPr lang="en-US" sz="2400"/>
              <a:t>, X</a:t>
            </a:r>
            <a:r>
              <a:rPr lang="en-US" sz="2400" baseline="-25000"/>
              <a:t>2</a:t>
            </a:r>
            <a:r>
              <a:rPr lang="en-US" sz="2400"/>
              <a:t>, X</a:t>
            </a:r>
            <a:r>
              <a:rPr lang="en-US" sz="2400" baseline="-25000"/>
              <a:t>3</a:t>
            </a:r>
            <a:endParaRPr lang="en-US" sz="2400"/>
          </a:p>
        </p:txBody>
      </p:sp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2057400" y="5486400"/>
            <a:ext cx="8382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M</a:t>
            </a: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auto">
          <a:xfrm>
            <a:off x="3886200" y="4953000"/>
            <a:ext cx="7620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AP</a:t>
            </a:r>
          </a:p>
        </p:txBody>
      </p:sp>
      <p:sp>
        <p:nvSpPr>
          <p:cNvPr id="158731" name="Line 11"/>
          <p:cNvSpPr>
            <a:spLocks noChangeShapeType="1"/>
          </p:cNvSpPr>
          <p:nvPr/>
        </p:nvSpPr>
        <p:spPr bwMode="auto">
          <a:xfrm>
            <a:off x="2895600" y="4495800"/>
            <a:ext cx="9906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8732" name="Line 12"/>
          <p:cNvSpPr>
            <a:spLocks noChangeShapeType="1"/>
          </p:cNvSpPr>
          <p:nvPr/>
        </p:nvSpPr>
        <p:spPr bwMode="auto">
          <a:xfrm flipV="1">
            <a:off x="2895600" y="5257800"/>
            <a:ext cx="9906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8733" name="Text Box 13"/>
          <p:cNvSpPr txBox="1">
            <a:spLocks noChangeArrowheads="1"/>
          </p:cNvSpPr>
          <p:nvPr/>
        </p:nvSpPr>
        <p:spPr bwMode="auto">
          <a:xfrm>
            <a:off x="5029200" y="4419600"/>
            <a:ext cx="354965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dengan:</a:t>
            </a:r>
          </a:p>
          <a:p>
            <a:pPr eaLnBrk="1" hangingPunct="1"/>
            <a:r>
              <a:rPr lang="en-US" b="1"/>
              <a:t>       M  : jumlah mangkok yang </a:t>
            </a:r>
          </a:p>
          <a:p>
            <a:pPr eaLnBrk="1" hangingPunct="1"/>
            <a:r>
              <a:rPr lang="en-US" b="1"/>
              <a:t>              terpakai</a:t>
            </a:r>
          </a:p>
          <a:p>
            <a:pPr eaLnBrk="1" hangingPunct="1"/>
            <a:r>
              <a:rPr lang="en-US" b="1"/>
              <a:t>     AP  : alternatif pendapatan</a:t>
            </a:r>
          </a:p>
        </p:txBody>
      </p:sp>
      <p:sp>
        <p:nvSpPr>
          <p:cNvPr id="158735" name="Rectangle 15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58734" name="Object 14"/>
          <p:cNvGraphicFramePr>
            <a:graphicFrameLocks noChangeAspect="1"/>
          </p:cNvGraphicFramePr>
          <p:nvPr/>
        </p:nvGraphicFramePr>
        <p:xfrm>
          <a:off x="838200" y="1981200"/>
          <a:ext cx="1828800" cy="838200"/>
        </p:xfrm>
        <a:graphic>
          <a:graphicData uri="http://schemas.openxmlformats.org/presentationml/2006/ole">
            <p:oleObj spid="_x0000_s1026" name="Equation" r:id="rId3" imgW="1079032" imgH="406224" progId="Equation.3">
              <p:embed/>
            </p:oleObj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Dari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ditentukan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:</a:t>
            </a: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59750" name="Object 6"/>
          <p:cNvGraphicFramePr>
            <a:graphicFrameLocks noChangeAspect="1"/>
          </p:cNvGraphicFramePr>
          <p:nvPr/>
        </p:nvGraphicFramePr>
        <p:xfrm>
          <a:off x="990600" y="1752600"/>
          <a:ext cx="1981200" cy="500063"/>
        </p:xfrm>
        <a:graphic>
          <a:graphicData uri="http://schemas.openxmlformats.org/presentationml/2006/ole">
            <p:oleObj spid="_x0000_s2050" name="Equation" r:id="rId3" imgW="1015559" imgH="253890" progId="Equation.3">
              <p:embed/>
            </p:oleObj>
          </a:graphicData>
        </a:graphic>
      </p:graphicFrame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457200" y="2514600"/>
            <a:ext cx="80994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 dirty="0" err="1"/>
              <a:t>Tahap</a:t>
            </a:r>
            <a:r>
              <a:rPr lang="en-US" sz="2400" b="1" dirty="0"/>
              <a:t> 3</a:t>
            </a:r>
            <a:r>
              <a:rPr lang="en-US" sz="2400" dirty="0"/>
              <a:t>: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relasi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bakso</a:t>
            </a:r>
            <a:r>
              <a:rPr lang="en-US" sz="2400" dirty="0"/>
              <a:t> yang </a:t>
            </a:r>
            <a:r>
              <a:rPr lang="en-US" sz="2400" dirty="0" err="1"/>
              <a:t>di</a:t>
            </a:r>
            <a:r>
              <a:rPr lang="en-US" sz="2400" dirty="0"/>
              <a:t>-   </a:t>
            </a:r>
          </a:p>
          <a:p>
            <a:pPr eaLnBrk="1" hangingPunct="1"/>
            <a:r>
              <a:rPr lang="en-US" sz="2400" dirty="0"/>
              <a:t>               </a:t>
            </a:r>
            <a:r>
              <a:rPr lang="en-US" sz="2400" dirty="0" err="1"/>
              <a:t>minta</a:t>
            </a:r>
            <a:r>
              <a:rPr lang="en-US" sz="2400" dirty="0"/>
              <a:t> (Q</a:t>
            </a:r>
            <a:r>
              <a:rPr lang="en-US" sz="2400" baseline="-25000" dirty="0"/>
              <a:t>X</a:t>
            </a:r>
            <a:r>
              <a:rPr lang="en-US" sz="2400" dirty="0"/>
              <a:t>)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mangkok</a:t>
            </a:r>
            <a:r>
              <a:rPr lang="en-US" sz="2400" dirty="0"/>
              <a:t> </a:t>
            </a:r>
            <a:r>
              <a:rPr lang="en-US" sz="2400" dirty="0" err="1"/>
              <a:t>maksimal</a:t>
            </a:r>
            <a:r>
              <a:rPr lang="en-US" sz="2400" dirty="0"/>
              <a:t> </a:t>
            </a:r>
          </a:p>
          <a:p>
            <a:pPr eaLnBrk="1" hangingPunct="1"/>
            <a:r>
              <a:rPr lang="en-US" sz="2400" dirty="0"/>
              <a:t>               yang </a:t>
            </a:r>
            <a:r>
              <a:rPr lang="en-US" sz="2400" dirty="0" err="1"/>
              <a:t>disediakan</a:t>
            </a:r>
            <a:endParaRPr lang="en-US" sz="2400" dirty="0"/>
          </a:p>
        </p:txBody>
      </p:sp>
      <p:sp>
        <p:nvSpPr>
          <p:cNvPr id="159752" name="Rectangle 8"/>
          <p:cNvSpPr>
            <a:spLocks noChangeArrowheads="1"/>
          </p:cNvSpPr>
          <p:nvPr/>
        </p:nvSpPr>
        <p:spPr bwMode="auto">
          <a:xfrm>
            <a:off x="1371600" y="4267200"/>
            <a:ext cx="8382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Q</a:t>
            </a:r>
            <a:r>
              <a:rPr lang="en-US" sz="2400" baseline="-25000"/>
              <a:t>X</a:t>
            </a:r>
            <a:endParaRPr lang="en-US" sz="2400"/>
          </a:p>
        </p:txBody>
      </p:sp>
      <p:sp>
        <p:nvSpPr>
          <p:cNvPr id="159753" name="Rectangle 9"/>
          <p:cNvSpPr>
            <a:spLocks noChangeArrowheads="1"/>
          </p:cNvSpPr>
          <p:nvPr/>
        </p:nvSpPr>
        <p:spPr bwMode="auto">
          <a:xfrm>
            <a:off x="1371600" y="5562600"/>
            <a:ext cx="8382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J</a:t>
            </a:r>
          </a:p>
        </p:txBody>
      </p:sp>
      <p:sp>
        <p:nvSpPr>
          <p:cNvPr id="159754" name="Rectangle 10"/>
          <p:cNvSpPr>
            <a:spLocks noChangeArrowheads="1"/>
          </p:cNvSpPr>
          <p:nvPr/>
        </p:nvSpPr>
        <p:spPr bwMode="auto">
          <a:xfrm>
            <a:off x="3200400" y="5029200"/>
            <a:ext cx="838200" cy="533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KD</a:t>
            </a:r>
          </a:p>
        </p:txBody>
      </p:sp>
      <p:sp>
        <p:nvSpPr>
          <p:cNvPr id="159755" name="Line 11"/>
          <p:cNvSpPr>
            <a:spLocks noChangeShapeType="1"/>
          </p:cNvSpPr>
          <p:nvPr/>
        </p:nvSpPr>
        <p:spPr bwMode="auto">
          <a:xfrm>
            <a:off x="2209800" y="4495800"/>
            <a:ext cx="9906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56" name="Line 12"/>
          <p:cNvSpPr>
            <a:spLocks noChangeShapeType="1"/>
          </p:cNvSpPr>
          <p:nvPr/>
        </p:nvSpPr>
        <p:spPr bwMode="auto">
          <a:xfrm flipV="1">
            <a:off x="2209800" y="5334000"/>
            <a:ext cx="9906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57" name="Text Box 13"/>
          <p:cNvSpPr txBox="1">
            <a:spLocks noChangeArrowheads="1"/>
          </p:cNvSpPr>
          <p:nvPr/>
        </p:nvSpPr>
        <p:spPr bwMode="auto">
          <a:xfrm>
            <a:off x="4114800" y="4343400"/>
            <a:ext cx="4603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dengan:</a:t>
            </a:r>
          </a:p>
          <a:p>
            <a:pPr eaLnBrk="1" hangingPunct="1"/>
            <a:r>
              <a:rPr lang="en-US" b="1"/>
              <a:t>        J  : jumlah mangkok maksimal yang</a:t>
            </a:r>
          </a:p>
          <a:p>
            <a:pPr eaLnBrk="1" hangingPunct="1"/>
            <a:r>
              <a:rPr lang="en-US" b="1"/>
              <a:t>             disediakan</a:t>
            </a:r>
          </a:p>
          <a:p>
            <a:pPr eaLnBrk="1" hangingPunct="1"/>
            <a:r>
              <a:rPr lang="en-US" b="1"/>
              <a:t>      KD : kapasitas maksimal permintaan</a:t>
            </a:r>
            <a:r>
              <a:rPr lang="en-US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Dari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ditentukan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: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0774" name="Object 6"/>
          <p:cNvGraphicFramePr>
            <a:graphicFrameLocks noChangeAspect="1"/>
          </p:cNvGraphicFramePr>
          <p:nvPr/>
        </p:nvGraphicFramePr>
        <p:xfrm>
          <a:off x="1143000" y="2057400"/>
          <a:ext cx="1676400" cy="457200"/>
        </p:xfrm>
        <a:graphic>
          <a:graphicData uri="http://schemas.openxmlformats.org/presentationml/2006/ole">
            <p:oleObj spid="_x0000_s3074" name="Equation" r:id="rId3" imgW="812447" imgH="215806" progId="Equation.3">
              <p:embed/>
            </p:oleObj>
          </a:graphicData>
        </a:graphic>
      </p:graphicFrame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381000" y="3124200"/>
            <a:ext cx="838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400" b="1" dirty="0" err="1"/>
              <a:t>Tahap</a:t>
            </a:r>
            <a:r>
              <a:rPr lang="en-US" sz="2400" b="1" dirty="0"/>
              <a:t> 4</a:t>
            </a:r>
            <a:r>
              <a:rPr lang="en-US" sz="2400" dirty="0"/>
              <a:t>: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tahapan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ditentukan</a:t>
            </a:r>
            <a:r>
              <a:rPr lang="en-US" sz="2400" dirty="0"/>
              <a:t> </a:t>
            </a:r>
            <a:r>
              <a:rPr lang="en-US" sz="2400" dirty="0" err="1"/>
              <a:t>optimasi</a:t>
            </a:r>
            <a:r>
              <a:rPr lang="en-US" sz="2400" dirty="0"/>
              <a:t> </a:t>
            </a:r>
            <a:r>
              <a:rPr lang="en-US" sz="2400" dirty="0" err="1" smtClean="0"/>
              <a:t>pendapatan</a:t>
            </a:r>
            <a:r>
              <a:rPr lang="en-US" sz="2400" dirty="0" smtClean="0"/>
              <a:t> yang </a:t>
            </a:r>
            <a:r>
              <a:rPr lang="en-US" sz="2400" dirty="0" err="1"/>
              <a:t>diperoleh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mendasarkan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 smtClean="0"/>
              <a:t>relasi</a:t>
            </a:r>
            <a:r>
              <a:rPr lang="en-US" sz="2400" dirty="0" smtClean="0"/>
              <a:t> yang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dibuat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tahap-tahap</a:t>
            </a:r>
            <a:r>
              <a:rPr lang="en-US" sz="2400" dirty="0"/>
              <a:t> </a:t>
            </a:r>
            <a:r>
              <a:rPr lang="en-US" sz="2400" dirty="0" err="1"/>
              <a:t>sebelumnya</a:t>
            </a:r>
            <a:r>
              <a:rPr lang="en-US" sz="2400" dirty="0"/>
              <a:t>.</a:t>
            </a:r>
          </a:p>
          <a:p>
            <a:pPr algn="just" eaLnBrk="1" hangingPunct="1"/>
            <a:r>
              <a:rPr lang="en-US" sz="2400" dirty="0" err="1" smtClean="0"/>
              <a:t>Skema</a:t>
            </a:r>
            <a:r>
              <a:rPr lang="en-US" sz="2400" dirty="0" smtClean="0"/>
              <a:t> </a:t>
            </a:r>
            <a:r>
              <a:rPr lang="en-US" sz="2400" dirty="0" err="1"/>
              <a:t>relasi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tahap</a:t>
            </a:r>
            <a:r>
              <a:rPr lang="en-US" sz="2400" dirty="0"/>
              <a:t> </a:t>
            </a:r>
            <a:r>
              <a:rPr lang="en-US" sz="2400" dirty="0" err="1"/>
              <a:t>optimasi</a:t>
            </a:r>
            <a:r>
              <a:rPr lang="en-US" sz="2400" dirty="0"/>
              <a:t> </a:t>
            </a:r>
            <a:r>
              <a:rPr lang="en-US" sz="2400" dirty="0" err="1"/>
              <a:t>pendapatan</a:t>
            </a:r>
            <a:r>
              <a:rPr lang="en-US" sz="2400" dirty="0"/>
              <a:t> </a:t>
            </a:r>
            <a:r>
              <a:rPr lang="en-US" sz="2400" dirty="0" err="1" smtClean="0"/>
              <a:t>ditunjukkan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seperti</a:t>
            </a:r>
            <a:r>
              <a:rPr lang="en-US" sz="2400" dirty="0" smtClean="0"/>
              <a:t> </a:t>
            </a:r>
            <a:r>
              <a:rPr lang="en-US" sz="2400" dirty="0" err="1"/>
              <a:t>berikut</a:t>
            </a:r>
            <a:r>
              <a:rPr lang="en-US" sz="2400" dirty="0"/>
              <a:t>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1816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Skema</a:t>
            </a:r>
            <a:r>
              <a:rPr lang="en-US" sz="2800" dirty="0"/>
              <a:t>:</a:t>
            </a: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1798" name="Oval 6"/>
          <p:cNvSpPr>
            <a:spLocks noChangeArrowheads="1"/>
          </p:cNvSpPr>
          <p:nvPr/>
        </p:nvSpPr>
        <p:spPr bwMode="auto">
          <a:xfrm>
            <a:off x="3124200" y="1828800"/>
            <a:ext cx="914400" cy="685800"/>
          </a:xfrm>
          <a:prstGeom prst="ellipse">
            <a:avLst/>
          </a:prstGeom>
          <a:solidFill>
            <a:srgbClr val="FF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AP</a:t>
            </a:r>
          </a:p>
        </p:txBody>
      </p:sp>
      <p:sp>
        <p:nvSpPr>
          <p:cNvPr id="161799" name="Oval 7"/>
          <p:cNvSpPr>
            <a:spLocks noChangeArrowheads="1"/>
          </p:cNvSpPr>
          <p:nvPr/>
        </p:nvSpPr>
        <p:spPr bwMode="auto">
          <a:xfrm>
            <a:off x="1524000" y="4267200"/>
            <a:ext cx="914400" cy="685800"/>
          </a:xfrm>
          <a:prstGeom prst="ellipse">
            <a:avLst/>
          </a:prstGeom>
          <a:solidFill>
            <a:srgbClr val="FF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J</a:t>
            </a:r>
          </a:p>
        </p:txBody>
      </p:sp>
      <p:sp>
        <p:nvSpPr>
          <p:cNvPr id="161800" name="Oval 8"/>
          <p:cNvSpPr>
            <a:spLocks noChangeArrowheads="1"/>
          </p:cNvSpPr>
          <p:nvPr/>
        </p:nvSpPr>
        <p:spPr bwMode="auto">
          <a:xfrm>
            <a:off x="1524000" y="2590800"/>
            <a:ext cx="914400" cy="685800"/>
          </a:xfrm>
          <a:prstGeom prst="ellipse">
            <a:avLst/>
          </a:prstGeom>
          <a:solidFill>
            <a:srgbClr val="FF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KD</a:t>
            </a:r>
          </a:p>
        </p:txBody>
      </p:sp>
      <p:sp>
        <p:nvSpPr>
          <p:cNvPr id="161801" name="Oval 9"/>
          <p:cNvSpPr>
            <a:spLocks noChangeArrowheads="1"/>
          </p:cNvSpPr>
          <p:nvPr/>
        </p:nvSpPr>
        <p:spPr bwMode="auto">
          <a:xfrm>
            <a:off x="3276600" y="5105400"/>
            <a:ext cx="914400" cy="685800"/>
          </a:xfrm>
          <a:prstGeom prst="ellipse">
            <a:avLst/>
          </a:prstGeom>
          <a:solidFill>
            <a:srgbClr val="FF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T</a:t>
            </a:r>
            <a:r>
              <a:rPr lang="en-US" sz="2400" baseline="-25000"/>
              <a:t>X</a:t>
            </a:r>
            <a:endParaRPr lang="en-US" sz="2400"/>
          </a:p>
        </p:txBody>
      </p:sp>
      <p:sp>
        <p:nvSpPr>
          <p:cNvPr id="161802" name="Oval 10"/>
          <p:cNvSpPr>
            <a:spLocks noChangeArrowheads="1"/>
          </p:cNvSpPr>
          <p:nvPr/>
        </p:nvSpPr>
        <p:spPr bwMode="auto">
          <a:xfrm>
            <a:off x="5181600" y="3200400"/>
            <a:ext cx="1143000" cy="838200"/>
          </a:xfrm>
          <a:prstGeom prst="ellipse">
            <a:avLst/>
          </a:prstGeom>
          <a:solidFill>
            <a:srgbClr val="FF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TP</a:t>
            </a:r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>
            <a:off x="4038600" y="2209800"/>
            <a:ext cx="12954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4" name="Line 12"/>
          <p:cNvSpPr>
            <a:spLocks noChangeShapeType="1"/>
          </p:cNvSpPr>
          <p:nvPr/>
        </p:nvSpPr>
        <p:spPr bwMode="auto">
          <a:xfrm>
            <a:off x="2438400" y="2971800"/>
            <a:ext cx="27432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5" name="Line 13"/>
          <p:cNvSpPr>
            <a:spLocks noChangeShapeType="1"/>
          </p:cNvSpPr>
          <p:nvPr/>
        </p:nvSpPr>
        <p:spPr bwMode="auto">
          <a:xfrm flipV="1">
            <a:off x="2438400" y="3733800"/>
            <a:ext cx="274320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6" name="Line 14"/>
          <p:cNvSpPr>
            <a:spLocks noChangeShapeType="1"/>
          </p:cNvSpPr>
          <p:nvPr/>
        </p:nvSpPr>
        <p:spPr bwMode="auto">
          <a:xfrm flipV="1">
            <a:off x="4191000" y="3886200"/>
            <a:ext cx="106680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7" name="Text Box 15"/>
          <p:cNvSpPr txBox="1">
            <a:spLocks noChangeArrowheads="1"/>
          </p:cNvSpPr>
          <p:nvPr/>
        </p:nvSpPr>
        <p:spPr bwMode="auto">
          <a:xfrm>
            <a:off x="5943600" y="4800600"/>
            <a:ext cx="2609850" cy="7016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000"/>
              <a:t>TP : total pendapatan</a:t>
            </a:r>
          </a:p>
          <a:p>
            <a:pPr eaLnBrk="1" hangingPunct="1"/>
            <a:r>
              <a:rPr lang="en-US" sz="2000"/>
              <a:t>T</a:t>
            </a:r>
            <a:r>
              <a:rPr lang="en-US" sz="2000" baseline="-25000"/>
              <a:t>X</a:t>
            </a:r>
            <a:r>
              <a:rPr lang="en-US" sz="2000"/>
              <a:t>  : jumlah bakso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Contoh</a:t>
            </a:r>
            <a:r>
              <a:rPr lang="en-US" sz="3200" dirty="0"/>
              <a:t> </a:t>
            </a:r>
            <a:r>
              <a:rPr lang="en-US" sz="3200" dirty="0" err="1" smtClean="0"/>
              <a:t>pembentukan</a:t>
            </a:r>
            <a:r>
              <a:rPr lang="en-US" sz="3200" dirty="0" smtClean="0"/>
              <a:t> model</a:t>
            </a:r>
            <a:endParaRPr lang="en-US" sz="3200" dirty="0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257800"/>
          </a:xfrm>
          <a:noFill/>
        </p:spPr>
        <p:txBody>
          <a:bodyPr/>
          <a:lstStyle/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err="1"/>
              <a:t>Kasus</a:t>
            </a:r>
            <a:r>
              <a:rPr lang="en-US" sz="2800" dirty="0"/>
              <a:t>. </a:t>
            </a:r>
            <a:r>
              <a:rPr lang="en-US" sz="2800" dirty="0" err="1"/>
              <a:t>Penjual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endParaRPr lang="en-US" sz="2800" dirty="0"/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/>
              <a:t>Pak Amir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menjual</a:t>
            </a:r>
            <a:r>
              <a:rPr lang="en-US" sz="2800" dirty="0"/>
              <a:t> 3 </a:t>
            </a:r>
            <a:r>
              <a:rPr lang="en-US" sz="2800" dirty="0" err="1"/>
              <a:t>macam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Ikan</a:t>
            </a:r>
            <a:r>
              <a:rPr lang="en-US" sz="2800" dirty="0"/>
              <a:t> (BI),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Urat</a:t>
            </a:r>
            <a:r>
              <a:rPr lang="en-US" sz="2800" dirty="0"/>
              <a:t> (BU)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Daging</a:t>
            </a:r>
            <a:r>
              <a:rPr lang="en-US" sz="2800" dirty="0"/>
              <a:t> (BD),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harga</a:t>
            </a:r>
            <a:r>
              <a:rPr lang="en-US" sz="2800" dirty="0"/>
              <a:t> </a:t>
            </a:r>
            <a:r>
              <a:rPr lang="en-US" sz="2800" dirty="0" err="1"/>
              <a:t>jual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, BI </a:t>
            </a:r>
            <a:r>
              <a:rPr lang="en-US" sz="2800" dirty="0" err="1"/>
              <a:t>Rp</a:t>
            </a:r>
            <a:r>
              <a:rPr lang="en-US" sz="2800" dirty="0"/>
              <a:t> 5.000 per </a:t>
            </a:r>
            <a:r>
              <a:rPr lang="en-US" sz="2800" dirty="0" err="1"/>
              <a:t>mangkok</a:t>
            </a:r>
            <a:r>
              <a:rPr lang="en-US" sz="2800" dirty="0"/>
              <a:t>, BU </a:t>
            </a:r>
            <a:r>
              <a:rPr lang="en-US" sz="2800" dirty="0" err="1"/>
              <a:t>dan</a:t>
            </a:r>
            <a:r>
              <a:rPr lang="en-US" sz="2800" dirty="0"/>
              <a:t> BD </a:t>
            </a:r>
            <a:r>
              <a:rPr lang="en-US" sz="2800" dirty="0" err="1"/>
              <a:t>Rp</a:t>
            </a:r>
            <a:r>
              <a:rPr lang="en-US" sz="2800" dirty="0"/>
              <a:t> 4.500 per </a:t>
            </a:r>
            <a:r>
              <a:rPr lang="en-US" sz="2800" dirty="0" err="1" smtClean="0"/>
              <a:t>mangkok</a:t>
            </a:r>
            <a:r>
              <a:rPr lang="en-US" sz="2800" dirty="0"/>
              <a:t>.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jumlah</a:t>
            </a:r>
            <a:r>
              <a:rPr lang="en-US" sz="2800" dirty="0"/>
              <a:t> yang </a:t>
            </a:r>
            <a:r>
              <a:rPr lang="en-US" sz="2800" dirty="0" err="1"/>
              <a:t>terjual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ketiga</a:t>
            </a:r>
            <a:r>
              <a:rPr lang="en-US" sz="2800" dirty="0"/>
              <a:t> </a:t>
            </a:r>
            <a:r>
              <a:rPr lang="en-US" sz="2800" dirty="0" err="1"/>
              <a:t>macam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sangat</a:t>
            </a:r>
            <a:r>
              <a:rPr lang="en-US" sz="2800" dirty="0"/>
              <a:t> </a:t>
            </a:r>
            <a:r>
              <a:rPr lang="en-US" sz="2800" dirty="0" err="1"/>
              <a:t>bervariasi</a:t>
            </a:r>
            <a:r>
              <a:rPr lang="en-US" sz="2800" dirty="0"/>
              <a:t>. Pak Amir </a:t>
            </a:r>
            <a:r>
              <a:rPr lang="en-US" sz="2800" dirty="0" err="1"/>
              <a:t>menginginkan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memaksimumkan</a:t>
            </a:r>
            <a:r>
              <a:rPr lang="en-US" sz="2800" dirty="0"/>
              <a:t> </a:t>
            </a:r>
            <a:r>
              <a:rPr lang="en-US" sz="2800" dirty="0" err="1"/>
              <a:t>pendapatan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 smtClean="0"/>
              <a:t>hari</a:t>
            </a:r>
            <a:r>
              <a:rPr lang="en-US" sz="2800" dirty="0" smtClean="0"/>
              <a:t>. </a:t>
            </a:r>
            <a:r>
              <a:rPr lang="en-US" sz="2800" dirty="0" err="1"/>
              <a:t>Permasalahannya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berapa</a:t>
            </a:r>
            <a:r>
              <a:rPr lang="en-US" sz="2800" dirty="0"/>
              <a:t> </a:t>
            </a:r>
            <a:r>
              <a:rPr lang="en-US" sz="2800" dirty="0" err="1"/>
              <a:t>sebaiknya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 </a:t>
            </a:r>
            <a:r>
              <a:rPr lang="en-US" sz="2800" dirty="0" err="1"/>
              <a:t>macam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disediakan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harinya</a:t>
            </a:r>
            <a:r>
              <a:rPr lang="en-US" sz="2800" dirty="0"/>
              <a:t> agar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 smtClean="0"/>
              <a:t>tercapai</a:t>
            </a:r>
            <a:r>
              <a:rPr lang="en-US" sz="2800" dirty="0" smtClean="0"/>
              <a:t>?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2578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Dari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diperoleh</a:t>
            </a:r>
            <a:r>
              <a:rPr lang="en-US" sz="2800" dirty="0"/>
              <a:t>: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2823" name="Object 7"/>
          <p:cNvGraphicFramePr>
            <a:graphicFrameLocks noChangeAspect="1"/>
          </p:cNvGraphicFramePr>
          <p:nvPr/>
        </p:nvGraphicFramePr>
        <p:xfrm>
          <a:off x="990600" y="1752600"/>
          <a:ext cx="4114800" cy="609600"/>
        </p:xfrm>
        <a:graphic>
          <a:graphicData uri="http://schemas.openxmlformats.org/presentationml/2006/ole">
            <p:oleObj spid="_x0000_s4098" name="Equation" r:id="rId3" imgW="1586811" imgH="253890" progId="Equation.3">
              <p:embed/>
            </p:oleObj>
          </a:graphicData>
        </a:graphic>
      </p:graphicFrame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457200" y="26670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atau </a:t>
            </a:r>
          </a:p>
        </p:txBody>
      </p:sp>
      <p:sp>
        <p:nvSpPr>
          <p:cNvPr id="162825" name="Rectangle 9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990600" y="3429000"/>
          <a:ext cx="2057400" cy="609600"/>
        </p:xfrm>
        <a:graphic>
          <a:graphicData uri="http://schemas.openxmlformats.org/presentationml/2006/ole">
            <p:oleObj spid="_x0000_s4099" name="Equation" r:id="rId4" imgW="1028254" imgH="253890" progId="Equation.3">
              <p:embed/>
            </p:oleObj>
          </a:graphicData>
        </a:graphic>
      </p:graphicFrame>
      <p:sp>
        <p:nvSpPr>
          <p:cNvPr id="162827" name="Text Box 11"/>
          <p:cNvSpPr txBox="1">
            <a:spLocks noChangeArrowheads="1"/>
          </p:cNvSpPr>
          <p:nvPr/>
        </p:nvSpPr>
        <p:spPr bwMode="auto">
          <a:xfrm>
            <a:off x="3581400" y="3352800"/>
            <a:ext cx="4575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C</a:t>
            </a:r>
            <a:r>
              <a:rPr lang="en-US" sz="2400" baseline="-25000"/>
              <a:t>X</a:t>
            </a:r>
            <a:r>
              <a:rPr lang="en-US" sz="2400"/>
              <a:t> : harga jual jenis bakso yang </a:t>
            </a:r>
          </a:p>
          <a:p>
            <a:pPr eaLnBrk="1" hangingPunct="1"/>
            <a:r>
              <a:rPr lang="en-US" sz="2400"/>
              <a:t>       disediakan</a:t>
            </a:r>
          </a:p>
        </p:txBody>
      </p:sp>
      <p:sp>
        <p:nvSpPr>
          <p:cNvPr id="162828" name="Text Box 12"/>
          <p:cNvSpPr txBox="1">
            <a:spLocks noChangeArrowheads="1"/>
          </p:cNvSpPr>
          <p:nvPr/>
        </p:nvSpPr>
        <p:spPr bwMode="auto">
          <a:xfrm>
            <a:off x="457200" y="4724400"/>
            <a:ext cx="8172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Dari uraian hubungan-hubungan antara variabel di atas,     </a:t>
            </a:r>
          </a:p>
          <a:p>
            <a:pPr eaLnBrk="1" hangingPunct="1"/>
            <a:r>
              <a:rPr lang="en-US" sz="2400"/>
              <a:t>dapat diformulasikan model yang hendak dibuat yaitu: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/>
              <a:t>Model yang </a:t>
            </a:r>
            <a:r>
              <a:rPr lang="en-US" sz="3200" dirty="0" err="1"/>
              <a:t>Dihasilkan</a:t>
            </a:r>
            <a:endParaRPr lang="en-US" sz="3200" dirty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229600" cy="49069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/>
              <a:t>***FUNGSI TUJUAN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3846" name="Object 6"/>
          <p:cNvGraphicFramePr>
            <a:graphicFrameLocks noChangeAspect="1"/>
          </p:cNvGraphicFramePr>
          <p:nvPr/>
        </p:nvGraphicFramePr>
        <p:xfrm>
          <a:off x="990600" y="1981200"/>
          <a:ext cx="3200400" cy="609600"/>
        </p:xfrm>
        <a:graphic>
          <a:graphicData uri="http://schemas.openxmlformats.org/presentationml/2006/ole">
            <p:oleObj spid="_x0000_s5122" name="Equation" r:id="rId3" imgW="1524000" imgH="254000" progId="Equation.3">
              <p:embed/>
            </p:oleObj>
          </a:graphicData>
        </a:graphic>
      </p:graphicFrame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457200" y="3048000"/>
            <a:ext cx="343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***FUNGSI PEMBATAS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914400" y="3657600"/>
          <a:ext cx="1219200" cy="533400"/>
        </p:xfrm>
        <a:graphic>
          <a:graphicData uri="http://schemas.openxmlformats.org/presentationml/2006/ole">
            <p:oleObj spid="_x0000_s5123" name="Equation" r:id="rId4" imgW="634725" imgH="241195" progId="Equation.3">
              <p:embed/>
            </p:oleObj>
          </a:graphicData>
        </a:graphic>
      </p:graphicFrame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3851" name="Object 11"/>
          <p:cNvGraphicFramePr>
            <a:graphicFrameLocks noChangeAspect="1"/>
          </p:cNvGraphicFramePr>
          <p:nvPr/>
        </p:nvGraphicFramePr>
        <p:xfrm>
          <a:off x="2133600" y="3657600"/>
          <a:ext cx="3886200" cy="533400"/>
        </p:xfrm>
        <a:graphic>
          <a:graphicData uri="http://schemas.openxmlformats.org/presentationml/2006/ole">
            <p:oleObj spid="_x0000_s5124" name="Equation" r:id="rId5" imgW="1459866" imgH="241195" progId="Equation.3">
              <p:embed/>
            </p:oleObj>
          </a:graphicData>
        </a:graphic>
      </p:graphicFrame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3853" name="Object 13"/>
          <p:cNvGraphicFramePr>
            <a:graphicFrameLocks noChangeAspect="1"/>
          </p:cNvGraphicFramePr>
          <p:nvPr/>
        </p:nvGraphicFramePr>
        <p:xfrm>
          <a:off x="914400" y="4495800"/>
          <a:ext cx="5715000" cy="533400"/>
        </p:xfrm>
        <a:graphic>
          <a:graphicData uri="http://schemas.openxmlformats.org/presentationml/2006/ole">
            <p:oleObj spid="_x0000_s5125" name="Equation" r:id="rId6" imgW="2628900" imgH="254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/>
              <a:t>Model yang </a:t>
            </a:r>
            <a:r>
              <a:rPr lang="en-US" sz="3200" dirty="0" err="1"/>
              <a:t>Dihasilkan</a:t>
            </a:r>
            <a:endParaRPr lang="en-US" sz="3200" dirty="0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29600" cy="50593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/>
              <a:t>dengan</a:t>
            </a:r>
            <a:r>
              <a:rPr lang="en-US" sz="24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C</a:t>
            </a:r>
            <a:r>
              <a:rPr lang="en-US" sz="2400" baseline="-25000" dirty="0"/>
              <a:t>X</a:t>
            </a:r>
            <a:r>
              <a:rPr lang="en-US" sz="2400" dirty="0"/>
              <a:t>     : </a:t>
            </a:r>
            <a:r>
              <a:rPr lang="en-US" sz="2400" dirty="0" err="1"/>
              <a:t>harga</a:t>
            </a:r>
            <a:r>
              <a:rPr lang="en-US" sz="2400" dirty="0"/>
              <a:t> </a:t>
            </a:r>
            <a:r>
              <a:rPr lang="en-US" sz="2400" dirty="0" err="1"/>
              <a:t>jual</a:t>
            </a:r>
            <a:r>
              <a:rPr lang="en-US" sz="2400" dirty="0"/>
              <a:t> per unit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masing-masing</a:t>
            </a:r>
            <a:r>
              <a:rPr lang="en-US" sz="2400" dirty="0"/>
              <a:t> </a:t>
            </a:r>
            <a:r>
              <a:rPr lang="en-US" sz="2400" dirty="0" err="1"/>
              <a:t>macam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</a:t>
            </a:r>
            <a:r>
              <a:rPr lang="en-US" sz="2400" dirty="0" err="1"/>
              <a:t>bakso</a:t>
            </a:r>
            <a:r>
              <a:rPr lang="en-US" sz="2400" dirty="0"/>
              <a:t> yang </a:t>
            </a:r>
            <a:r>
              <a:rPr lang="en-US" sz="2400" dirty="0" err="1"/>
              <a:t>disediakan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: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maksimal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masing-masing</a:t>
            </a:r>
            <a:r>
              <a:rPr lang="en-US" sz="2400" dirty="0"/>
              <a:t> </a:t>
            </a:r>
            <a:r>
              <a:rPr lang="en-US" sz="2400" dirty="0" err="1"/>
              <a:t>macam</a:t>
            </a:r>
            <a:r>
              <a:rPr lang="en-US" sz="2400" dirty="0"/>
              <a:t>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</a:t>
            </a:r>
            <a:r>
              <a:rPr lang="en-US" sz="2400" dirty="0" err="1"/>
              <a:t>bakso</a:t>
            </a:r>
            <a:r>
              <a:rPr lang="en-US" sz="2400" dirty="0"/>
              <a:t> yang </a:t>
            </a:r>
            <a:r>
              <a:rPr lang="en-US" sz="2400" dirty="0" err="1"/>
              <a:t>disediakan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j      : </a:t>
            </a:r>
            <a:r>
              <a:rPr lang="en-US" sz="2400" dirty="0" err="1"/>
              <a:t>hari-hari</a:t>
            </a:r>
            <a:r>
              <a:rPr lang="en-US" sz="2400" dirty="0"/>
              <a:t> </a:t>
            </a:r>
            <a:r>
              <a:rPr lang="en-US" sz="2400" dirty="0" err="1"/>
              <a:t>pengamatan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P</a:t>
            </a:r>
            <a:r>
              <a:rPr lang="en-US" sz="2400" baseline="-25000" dirty="0"/>
              <a:t>X</a:t>
            </a:r>
            <a:r>
              <a:rPr lang="en-US" sz="2400" dirty="0"/>
              <a:t>     : </a:t>
            </a:r>
            <a:r>
              <a:rPr lang="en-US" sz="2400" dirty="0" err="1"/>
              <a:t>macam</a:t>
            </a:r>
            <a:r>
              <a:rPr lang="en-US" sz="2400" dirty="0"/>
              <a:t> </a:t>
            </a:r>
            <a:r>
              <a:rPr lang="en-US" sz="2400" dirty="0" err="1"/>
              <a:t>bakso</a:t>
            </a:r>
            <a:r>
              <a:rPr lang="en-US" sz="2400" dirty="0"/>
              <a:t> yang </a:t>
            </a:r>
            <a:r>
              <a:rPr lang="en-US" sz="2400" dirty="0" err="1"/>
              <a:t>disediakan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: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maksimal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maksimal</a:t>
            </a:r>
            <a:r>
              <a:rPr lang="en-US" sz="2400" dirty="0"/>
              <a:t> </a:t>
            </a:r>
            <a:r>
              <a:rPr lang="en-US" sz="2400" dirty="0" err="1" smtClean="0"/>
              <a:t>semua</a:t>
            </a:r>
            <a:endParaRPr lang="en-US" sz="2400" dirty="0" smtClean="0"/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 smtClean="0"/>
              <a:t>             </a:t>
            </a:r>
            <a:r>
              <a:rPr lang="en-US" sz="2400" dirty="0" smtClean="0"/>
              <a:t> </a:t>
            </a:r>
            <a:r>
              <a:rPr lang="en-US" sz="2400" dirty="0" err="1" smtClean="0"/>
              <a:t>macam</a:t>
            </a:r>
            <a:r>
              <a:rPr lang="en-US" sz="2400" dirty="0" smtClean="0"/>
              <a:t> </a:t>
            </a:r>
            <a:r>
              <a:rPr lang="en-US" sz="2400" dirty="0" err="1" smtClean="0"/>
              <a:t>bakso</a:t>
            </a:r>
            <a:r>
              <a:rPr lang="en-US" sz="2400" dirty="0" smtClean="0"/>
              <a:t> </a:t>
            </a:r>
            <a:r>
              <a:rPr lang="en-US" sz="2400" dirty="0"/>
              <a:t>yang </a:t>
            </a:r>
            <a:r>
              <a:rPr lang="en-US" sz="2400" dirty="0" err="1"/>
              <a:t>disediakan</a:t>
            </a:r>
            <a:r>
              <a:rPr lang="en-US" sz="2400" dirty="0"/>
              <a:t>     </a:t>
            </a:r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4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4871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4872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4873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4874" name="Object 10"/>
          <p:cNvGraphicFramePr>
            <a:graphicFrameLocks noChangeAspect="1"/>
          </p:cNvGraphicFramePr>
          <p:nvPr/>
        </p:nvGraphicFramePr>
        <p:xfrm>
          <a:off x="838200" y="2514600"/>
          <a:ext cx="365125" cy="609600"/>
        </p:xfrm>
        <a:graphic>
          <a:graphicData uri="http://schemas.openxmlformats.org/presentationml/2006/ole">
            <p:oleObj spid="_x0000_s6146" name="Equation" r:id="rId3" imgW="190417" imgH="241195" progId="Equation.3">
              <p:embed/>
            </p:oleObj>
          </a:graphicData>
        </a:graphic>
      </p:graphicFrame>
      <p:sp>
        <p:nvSpPr>
          <p:cNvPr id="164875" name="Rectangle 11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838200" y="4343400"/>
          <a:ext cx="365125" cy="457200"/>
        </p:xfrm>
        <a:graphic>
          <a:graphicData uri="http://schemas.openxmlformats.org/presentationml/2006/ole">
            <p:oleObj spid="_x0000_s6147" name="Equation" r:id="rId4" imgW="190417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/>
              <a:t>Model yang </a:t>
            </a:r>
            <a:r>
              <a:rPr lang="en-US" sz="3200" dirty="0" err="1"/>
              <a:t>Dihasilkan</a:t>
            </a:r>
            <a:endParaRPr lang="en-US" sz="3200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229600" cy="51355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Model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***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Max      :   TP = a + b.X</a:t>
            </a:r>
            <a:r>
              <a:rPr lang="en-US" sz="2400" baseline="-25000" dirty="0"/>
              <a:t>1</a:t>
            </a:r>
            <a:r>
              <a:rPr lang="en-US" sz="2400" dirty="0"/>
              <a:t> + c.X</a:t>
            </a:r>
            <a:r>
              <a:rPr lang="en-US" sz="2400" baseline="-25000" dirty="0"/>
              <a:t>2</a:t>
            </a:r>
            <a:r>
              <a:rPr lang="en-US" sz="2400" dirty="0"/>
              <a:t> + d.X</a:t>
            </a:r>
            <a:r>
              <a:rPr lang="en-US" sz="2400" baseline="-25000" dirty="0"/>
              <a:t>3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***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Pembatas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       X</a:t>
            </a:r>
            <a:r>
              <a:rPr lang="en-US" sz="2400" baseline="-25000" dirty="0"/>
              <a:t>1</a:t>
            </a:r>
            <a:r>
              <a:rPr lang="en-US" sz="2400" dirty="0"/>
              <a:t> </a:t>
            </a:r>
            <a:r>
              <a:rPr lang="en-US" sz="2400" dirty="0">
                <a:cs typeface="Arial" charset="0"/>
              </a:rPr>
              <a:t>≤ max (X</a:t>
            </a:r>
            <a:r>
              <a:rPr lang="en-US" sz="2400" baseline="-25000" dirty="0">
                <a:cs typeface="Arial" charset="0"/>
              </a:rPr>
              <a:t>1j</a:t>
            </a:r>
            <a:r>
              <a:rPr lang="en-US" sz="2400" dirty="0">
                <a:cs typeface="Arial" charset="0"/>
              </a:rPr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≤ max (X</a:t>
            </a:r>
            <a:r>
              <a:rPr lang="en-US" sz="2400" baseline="-25000" dirty="0">
                <a:cs typeface="Arial" charset="0"/>
              </a:rPr>
              <a:t>2j</a:t>
            </a:r>
            <a:r>
              <a:rPr lang="en-US" sz="2400" dirty="0">
                <a:cs typeface="Arial" charset="0"/>
              </a:rPr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max (X</a:t>
            </a:r>
            <a:r>
              <a:rPr lang="en-US" sz="2400" baseline="-25000" dirty="0">
                <a:cs typeface="Arial" charset="0"/>
              </a:rPr>
              <a:t>3j</a:t>
            </a:r>
            <a:r>
              <a:rPr lang="en-US" sz="2400" dirty="0">
                <a:cs typeface="Arial" charset="0"/>
              </a:rPr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+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+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max (</a:t>
            </a:r>
            <a:r>
              <a:rPr lang="en-US" sz="2400" dirty="0" err="1">
                <a:cs typeface="Arial" charset="0"/>
              </a:rPr>
              <a:t>X</a:t>
            </a:r>
            <a:r>
              <a:rPr lang="en-US" sz="2400" baseline="-25000" dirty="0" err="1">
                <a:cs typeface="Arial" charset="0"/>
              </a:rPr>
              <a:t>ij</a:t>
            </a:r>
            <a:r>
              <a:rPr lang="en-US" sz="2400" dirty="0">
                <a:cs typeface="Arial" charset="0"/>
              </a:rPr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dengan</a:t>
            </a:r>
            <a:r>
              <a:rPr lang="en-US" sz="24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a,b,c,d</a:t>
            </a:r>
            <a:r>
              <a:rPr lang="en-US" sz="2400" dirty="0">
                <a:cs typeface="Arial" charset="0"/>
              </a:rPr>
              <a:t>  : parameter model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: </a:t>
            </a: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ikan</a:t>
            </a:r>
            <a:r>
              <a:rPr lang="en-US" sz="2400" dirty="0">
                <a:cs typeface="Arial" charset="0"/>
              </a:rPr>
              <a:t>;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 : </a:t>
            </a: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urat</a:t>
            </a:r>
            <a:r>
              <a:rPr lang="en-US" sz="2400" dirty="0">
                <a:cs typeface="Arial" charset="0"/>
              </a:rPr>
              <a:t>; 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: </a:t>
            </a: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daging</a:t>
            </a:r>
            <a:endParaRPr lang="en-US" sz="2400" dirty="0">
              <a:cs typeface="Arial" charset="0"/>
            </a:endParaRP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7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Parametrisasi</a:t>
            </a:r>
            <a:r>
              <a:rPr lang="en-US" sz="3200" dirty="0"/>
              <a:t> Model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14400"/>
            <a:ext cx="8229600" cy="52117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Untuk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menentukan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nilai-nilai</a:t>
            </a:r>
            <a:r>
              <a:rPr lang="en-US" sz="2400" dirty="0">
                <a:cs typeface="Arial" charset="0"/>
              </a:rPr>
              <a:t> parameter model, </a:t>
            </a:r>
            <a:r>
              <a:rPr lang="en-US" sz="2400" dirty="0" err="1">
                <a:cs typeface="Arial" charset="0"/>
              </a:rPr>
              <a:t>harus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dilakukan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pengamatan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sehingga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diperoleh</a:t>
            </a:r>
            <a:r>
              <a:rPr lang="en-US" sz="2400" dirty="0">
                <a:cs typeface="Arial" charset="0"/>
              </a:rPr>
              <a:t> data.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Pengamatan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dilakukan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terhadap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penjualan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Pak Amir </a:t>
            </a:r>
            <a:r>
              <a:rPr lang="en-US" sz="2400" dirty="0" err="1">
                <a:cs typeface="Arial" charset="0"/>
              </a:rPr>
              <a:t>selama</a:t>
            </a:r>
            <a:r>
              <a:rPr lang="en-US" sz="2400" dirty="0">
                <a:cs typeface="Arial" charset="0"/>
              </a:rPr>
              <a:t> 31 </a:t>
            </a:r>
            <a:r>
              <a:rPr lang="en-US" sz="2400" dirty="0" err="1">
                <a:cs typeface="Arial" charset="0"/>
              </a:rPr>
              <a:t>hari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dengan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harga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jual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masing-masing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adalah</a:t>
            </a:r>
            <a:r>
              <a:rPr lang="en-US" sz="24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Ikan</a:t>
            </a:r>
            <a:r>
              <a:rPr lang="en-US" sz="2400" dirty="0">
                <a:cs typeface="Arial" charset="0"/>
              </a:rPr>
              <a:t> (BI)        =</a:t>
            </a:r>
            <a:r>
              <a:rPr lang="en-US" sz="2400" dirty="0" err="1">
                <a:cs typeface="Arial" charset="0"/>
              </a:rPr>
              <a:t>Rp</a:t>
            </a:r>
            <a:r>
              <a:rPr lang="en-US" sz="2400" dirty="0">
                <a:cs typeface="Arial" charset="0"/>
              </a:rPr>
              <a:t> 5.000 per </a:t>
            </a:r>
            <a:r>
              <a:rPr lang="en-US" sz="2400" dirty="0" err="1">
                <a:cs typeface="Arial" charset="0"/>
              </a:rPr>
              <a:t>porsi</a:t>
            </a:r>
            <a:endParaRPr lang="en-US" sz="24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Urat</a:t>
            </a:r>
            <a:r>
              <a:rPr lang="en-US" sz="2400" dirty="0">
                <a:cs typeface="Arial" charset="0"/>
              </a:rPr>
              <a:t> (BU)      </a:t>
            </a:r>
            <a:r>
              <a:rPr lang="en-US" sz="2400" dirty="0" smtClean="0">
                <a:cs typeface="Arial" charset="0"/>
              </a:rPr>
              <a:t> =</a:t>
            </a:r>
            <a:r>
              <a:rPr lang="en-US" sz="2400" dirty="0" err="1">
                <a:cs typeface="Arial" charset="0"/>
              </a:rPr>
              <a:t>Rp</a:t>
            </a:r>
            <a:r>
              <a:rPr lang="en-US" sz="2400" dirty="0">
                <a:cs typeface="Arial" charset="0"/>
              </a:rPr>
              <a:t> 4.500 per </a:t>
            </a:r>
            <a:r>
              <a:rPr lang="en-US" sz="2400" dirty="0" err="1">
                <a:cs typeface="Arial" charset="0"/>
              </a:rPr>
              <a:t>porsi</a:t>
            </a:r>
            <a:endParaRPr lang="en-US" sz="24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Bakso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Daging</a:t>
            </a:r>
            <a:r>
              <a:rPr lang="en-US" sz="2400" dirty="0">
                <a:cs typeface="Arial" charset="0"/>
              </a:rPr>
              <a:t> (BD) </a:t>
            </a:r>
            <a:r>
              <a:rPr lang="en-US" sz="2400" dirty="0" smtClean="0">
                <a:cs typeface="Arial" charset="0"/>
              </a:rPr>
              <a:t>  =</a:t>
            </a:r>
            <a:r>
              <a:rPr lang="en-US" sz="2400" dirty="0" err="1">
                <a:cs typeface="Arial" charset="0"/>
              </a:rPr>
              <a:t>Rp</a:t>
            </a:r>
            <a:r>
              <a:rPr lang="en-US" sz="2400" dirty="0">
                <a:cs typeface="Arial" charset="0"/>
              </a:rPr>
              <a:t> 4.500 per </a:t>
            </a:r>
            <a:r>
              <a:rPr lang="en-US" sz="2400" dirty="0" err="1">
                <a:cs typeface="Arial" charset="0"/>
              </a:rPr>
              <a:t>porsi</a:t>
            </a:r>
            <a:r>
              <a:rPr lang="en-US" sz="2400" dirty="0">
                <a:cs typeface="Arial" charset="0"/>
              </a:rPr>
              <a:t> 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4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Data </a:t>
            </a:r>
            <a:r>
              <a:rPr lang="en-US" sz="2400" dirty="0" err="1">
                <a:cs typeface="Arial" charset="0"/>
              </a:rPr>
              <a:t>pengamatan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pada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tabel</a:t>
            </a:r>
            <a:r>
              <a:rPr lang="en-US" sz="2400" dirty="0">
                <a:cs typeface="Arial" charset="0"/>
              </a:rPr>
              <a:t>.</a:t>
            </a:r>
          </a:p>
        </p:txBody>
      </p:sp>
      <p:sp>
        <p:nvSpPr>
          <p:cNvPr id="166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20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21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 smtClean="0"/>
              <a:t>ParAmetrisasi</a:t>
            </a:r>
            <a:r>
              <a:rPr lang="en-US" sz="3200" dirty="0" smtClean="0"/>
              <a:t> </a:t>
            </a:r>
            <a:r>
              <a:rPr lang="en-US" sz="3200" dirty="0"/>
              <a:t>Model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29600" cy="50593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Model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***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Max      :   TP = a + b.X</a:t>
            </a:r>
            <a:r>
              <a:rPr lang="en-US" sz="2400" baseline="-25000" dirty="0"/>
              <a:t>1</a:t>
            </a:r>
            <a:r>
              <a:rPr lang="en-US" sz="2400" dirty="0"/>
              <a:t> + c.X</a:t>
            </a:r>
            <a:r>
              <a:rPr lang="en-US" sz="2400" baseline="-25000" dirty="0"/>
              <a:t>2</a:t>
            </a:r>
            <a:r>
              <a:rPr lang="en-US" sz="2400" dirty="0"/>
              <a:t> + d.X</a:t>
            </a:r>
            <a:r>
              <a:rPr lang="en-US" sz="2400" baseline="-25000" dirty="0"/>
              <a:t>3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endParaRPr lang="en-US" sz="10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***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Pembatas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       X</a:t>
            </a:r>
            <a:r>
              <a:rPr lang="en-US" sz="2400" baseline="-25000" dirty="0"/>
              <a:t>1</a:t>
            </a:r>
            <a:r>
              <a:rPr lang="en-US" sz="2400" dirty="0"/>
              <a:t> </a:t>
            </a:r>
            <a:r>
              <a:rPr lang="en-US" sz="2400" dirty="0">
                <a:cs typeface="Arial" charset="0"/>
              </a:rPr>
              <a:t>≤ 34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≤ 25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24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+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+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83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,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,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≥ 0</a:t>
            </a:r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7945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 smtClean="0"/>
              <a:t>Parametrisasi</a:t>
            </a:r>
            <a:r>
              <a:rPr lang="en-US" sz="3200" dirty="0" smtClean="0"/>
              <a:t> </a:t>
            </a:r>
            <a:r>
              <a:rPr lang="en-US" sz="3200" dirty="0"/>
              <a:t>Model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229600" cy="51355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Untuk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menentukan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nilai</a:t>
            </a:r>
            <a:r>
              <a:rPr lang="en-US" sz="2800" dirty="0">
                <a:cs typeface="Arial" charset="0"/>
              </a:rPr>
              <a:t> parameter a, b, c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d </a:t>
            </a:r>
            <a:r>
              <a:rPr lang="en-US" sz="2800" dirty="0" err="1">
                <a:cs typeface="Arial" charset="0"/>
              </a:rPr>
              <a:t>dari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Fungsi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Tujuan</a:t>
            </a:r>
            <a:r>
              <a:rPr lang="en-US" sz="2800" dirty="0">
                <a:cs typeface="Arial" charset="0"/>
              </a:rPr>
              <a:t> model, </a:t>
            </a:r>
            <a:r>
              <a:rPr lang="en-US" sz="2800" dirty="0" err="1">
                <a:cs typeface="Arial" charset="0"/>
              </a:rPr>
              <a:t>digunakan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metode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kuadrat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terkecil</a:t>
            </a:r>
            <a:r>
              <a:rPr lang="en-US" sz="2800" dirty="0">
                <a:cs typeface="Arial" charset="0"/>
              </a:rPr>
              <a:t> (</a:t>
            </a:r>
            <a:r>
              <a:rPr lang="en-US" sz="2800" i="1" dirty="0">
                <a:cs typeface="Arial" charset="0"/>
              </a:rPr>
              <a:t>least square</a:t>
            </a:r>
            <a:r>
              <a:rPr lang="en-US" sz="2800" dirty="0">
                <a:cs typeface="Arial" charset="0"/>
              </a:rPr>
              <a:t>). </a:t>
            </a:r>
            <a:r>
              <a:rPr lang="en-US" sz="2800" dirty="0" err="1">
                <a:cs typeface="Arial" charset="0"/>
              </a:rPr>
              <a:t>Dengan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metode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kuadrat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terkecil</a:t>
            </a:r>
            <a:r>
              <a:rPr lang="en-US" sz="2800" dirty="0">
                <a:cs typeface="Arial" charset="0"/>
              </a:rPr>
              <a:t>,  </a:t>
            </a:r>
            <a:r>
              <a:rPr lang="en-US" sz="2800" dirty="0" err="1">
                <a:cs typeface="Arial" charset="0"/>
              </a:rPr>
              <a:t>diperoleh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nilai</a:t>
            </a:r>
            <a:r>
              <a:rPr lang="en-US" sz="2800" dirty="0">
                <a:cs typeface="Arial" charset="0"/>
              </a:rPr>
              <a:t> a, b, c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d </a:t>
            </a:r>
            <a:r>
              <a:rPr lang="en-US" sz="2800" dirty="0" err="1">
                <a:cs typeface="Arial" charset="0"/>
              </a:rPr>
              <a:t>berikut</a:t>
            </a:r>
            <a:r>
              <a:rPr lang="en-US" sz="28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a= – 18.255 ; b=944 ; c=459,5 ; d=931,4 </a:t>
            </a:r>
            <a:r>
              <a:rPr lang="en-US" sz="2800" dirty="0" err="1">
                <a:cs typeface="Arial" charset="0"/>
              </a:rPr>
              <a:t>shg</a:t>
            </a:r>
            <a:r>
              <a:rPr lang="en-US" sz="28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8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TP= – 18.255 + 944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+ 459,5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+ 931,4 X</a:t>
            </a:r>
            <a:r>
              <a:rPr lang="en-US" sz="2800" baseline="-25000" dirty="0">
                <a:cs typeface="Arial" charset="0"/>
              </a:rPr>
              <a:t>3</a:t>
            </a:r>
            <a:endParaRPr lang="en-US" sz="28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endParaRPr lang="en-US" sz="2800" dirty="0">
              <a:cs typeface="Arial" charset="0"/>
            </a:endParaRPr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66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68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69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8970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229600" cy="609599"/>
          </a:xfrm>
          <a:noFill/>
        </p:spPr>
        <p:txBody>
          <a:bodyPr/>
          <a:lstStyle/>
          <a:p>
            <a:pPr algn="ctr"/>
            <a:r>
              <a:rPr lang="en-US" sz="3200" dirty="0"/>
              <a:t>Model yang </a:t>
            </a:r>
            <a:r>
              <a:rPr lang="en-US" sz="3200" dirty="0" err="1"/>
              <a:t>dihasilkan</a:t>
            </a:r>
            <a:endParaRPr lang="en-US" sz="3200" dirty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229600" cy="5211763"/>
          </a:xfrm>
          <a:noFill/>
        </p:spPr>
        <p:txBody>
          <a:bodyPr>
            <a:normAutofit lnSpcReduction="10000"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Dengan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demikian</a:t>
            </a:r>
            <a:r>
              <a:rPr lang="en-US" sz="2400" dirty="0">
                <a:cs typeface="Arial" charset="0"/>
              </a:rPr>
              <a:t> model yang </a:t>
            </a:r>
            <a:r>
              <a:rPr lang="en-US" sz="2400" dirty="0" err="1">
                <a:cs typeface="Arial" charset="0"/>
              </a:rPr>
              <a:t>dihasilkan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adalah</a:t>
            </a:r>
            <a:r>
              <a:rPr lang="en-US" sz="24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Fungsi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Tujuan</a:t>
            </a:r>
            <a:r>
              <a:rPr lang="en-US" sz="24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Max  : TP= – 18.255 + 944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+ 459,5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+ 931,4 X</a:t>
            </a:r>
            <a:r>
              <a:rPr lang="en-US" sz="2400" baseline="-25000" dirty="0">
                <a:cs typeface="Arial" charset="0"/>
              </a:rPr>
              <a:t>3</a:t>
            </a:r>
            <a:endParaRPr lang="en-US" sz="24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endParaRPr lang="en-US" sz="24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>
                <a:cs typeface="Arial" charset="0"/>
              </a:rPr>
              <a:t>Fungsi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Pembatas</a:t>
            </a:r>
            <a:r>
              <a:rPr lang="en-US" sz="24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≤ 34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≤ 25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24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+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+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≤ 83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,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,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≥0 </a:t>
            </a:r>
          </a:p>
          <a:p>
            <a:pPr marL="609600" indent="-609600" algn="ctr">
              <a:buFont typeface="Wingdings" pitchFamily="2" charset="2"/>
              <a:buNone/>
            </a:pPr>
            <a:endParaRPr lang="en-US" sz="2400" b="1" dirty="0" smtClean="0">
              <a:cs typeface="Arial" charset="0"/>
            </a:endParaRPr>
          </a:p>
          <a:p>
            <a:pPr marL="609600" indent="-609600" algn="ctr">
              <a:buFont typeface="Wingdings" pitchFamily="2" charset="2"/>
              <a:buNone/>
            </a:pPr>
            <a:r>
              <a:rPr lang="en-US" sz="2400" b="1" dirty="0" err="1" smtClean="0">
                <a:cs typeface="Arial" charset="0"/>
              </a:rPr>
              <a:t>Apa</a:t>
            </a:r>
            <a:r>
              <a:rPr lang="en-US" sz="2400" b="1" dirty="0" smtClean="0">
                <a:cs typeface="Arial" charset="0"/>
              </a:rPr>
              <a:t> </a:t>
            </a:r>
            <a:r>
              <a:rPr lang="en-US" sz="2400" b="1" dirty="0">
                <a:cs typeface="Arial" charset="0"/>
              </a:rPr>
              <a:t>model yang </a:t>
            </a:r>
            <a:r>
              <a:rPr lang="en-US" sz="2400" b="1" dirty="0" err="1">
                <a:cs typeface="Arial" charset="0"/>
              </a:rPr>
              <a:t>dihasilkan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sesuai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dgn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dunia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nyata</a:t>
            </a:r>
            <a:r>
              <a:rPr lang="en-US" sz="2400" b="1" dirty="0">
                <a:cs typeface="Arial" charset="0"/>
              </a:rPr>
              <a:t>???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0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1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2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4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5" name="Rectangle 13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2046" name="Rectangle 14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/>
              <a:t>Model yang </a:t>
            </a:r>
            <a:r>
              <a:rPr lang="en-US" sz="3200" dirty="0" err="1"/>
              <a:t>dihasilkan</a:t>
            </a:r>
            <a:endParaRPr lang="en-US" sz="3200" dirty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8229600" cy="5059363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Ataukah</a:t>
            </a:r>
            <a:r>
              <a:rPr lang="en-US" sz="2800" dirty="0">
                <a:cs typeface="Arial" charset="0"/>
              </a:rPr>
              <a:t> model yang </a:t>
            </a:r>
            <a:r>
              <a:rPr lang="en-US" sz="2800" dirty="0" err="1">
                <a:cs typeface="Arial" charset="0"/>
              </a:rPr>
              <a:t>seharusnya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spt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berikut</a:t>
            </a:r>
            <a:r>
              <a:rPr lang="en-US" sz="2800" dirty="0">
                <a:cs typeface="Arial" charset="0"/>
              </a:rPr>
              <a:t>: ???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>
                <a:cs typeface="Arial" charset="0"/>
              </a:rPr>
              <a:t>Fungsi</a:t>
            </a:r>
            <a:r>
              <a:rPr lang="en-US" sz="2800" b="1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Tujuan</a:t>
            </a:r>
            <a:r>
              <a:rPr lang="en-US" sz="2800" b="1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Max  : TP= 6000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+ 5000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+ 5000 X</a:t>
            </a:r>
            <a:r>
              <a:rPr lang="en-US" sz="2800" baseline="-25000" dirty="0">
                <a:cs typeface="Arial" charset="0"/>
              </a:rPr>
              <a:t>3</a:t>
            </a:r>
            <a:endParaRPr lang="en-US" sz="28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endParaRPr lang="en-US" sz="1200" dirty="0">
              <a:cs typeface="Arial" charset="0"/>
            </a:endParaRP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Fungsi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Pembatas</a:t>
            </a:r>
            <a:r>
              <a:rPr lang="en-US" sz="2800" dirty="0">
                <a:cs typeface="Arial" charset="0"/>
              </a:rPr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≤ 34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≤ 25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≤ 24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≤ 83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,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,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≥0 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2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5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8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70" name="Rectangle 14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34" name="Group 26"/>
          <p:cNvGraphicFramePr>
            <a:graphicFrameLocks noGrp="1"/>
          </p:cNvGraphicFramePr>
          <p:nvPr>
            <p:ph/>
          </p:nvPr>
        </p:nvGraphicFramePr>
        <p:xfrm>
          <a:off x="1447800" y="685800"/>
          <a:ext cx="6172200" cy="5638801"/>
        </p:xfrm>
        <a:graphic>
          <a:graphicData uri="http://schemas.openxmlformats.org/drawingml/2006/table">
            <a:tbl>
              <a:tblPr/>
              <a:tblGrid>
                <a:gridCol w="566738"/>
                <a:gridCol w="1196975"/>
                <a:gridCol w="1574800"/>
                <a:gridCol w="1309687"/>
                <a:gridCol w="1524000"/>
              </a:tblGrid>
              <a:tr h="3762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Jumlah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bakso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jenis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yang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terjual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unit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Pendapatan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(Rupiah)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BD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8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278.000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329.000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371.000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348.000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329.000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326.000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358.000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340.000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377.000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393.000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409.000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371.000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373.000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413.000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344.000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349.000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5433" name="Text Box 25"/>
          <p:cNvSpPr txBox="1">
            <a:spLocks noChangeArrowheads="1"/>
          </p:cNvSpPr>
          <p:nvPr/>
        </p:nvSpPr>
        <p:spPr bwMode="auto">
          <a:xfrm>
            <a:off x="2286000" y="1524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DATA PENGAMATAN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63" name="Group 31"/>
          <p:cNvGraphicFramePr>
            <a:graphicFrameLocks noGrp="1"/>
          </p:cNvGraphicFramePr>
          <p:nvPr>
            <p:ph/>
          </p:nvPr>
        </p:nvGraphicFramePr>
        <p:xfrm>
          <a:off x="990600" y="762000"/>
          <a:ext cx="6934200" cy="5498592"/>
        </p:xfrm>
        <a:graphic>
          <a:graphicData uri="http://schemas.openxmlformats.org/drawingml/2006/table">
            <a:tbl>
              <a:tblPr/>
              <a:tblGrid>
                <a:gridCol w="1219200"/>
                <a:gridCol w="1447800"/>
                <a:gridCol w="1447800"/>
                <a:gridCol w="1384300"/>
                <a:gridCol w="1435100"/>
              </a:tblGrid>
              <a:tr h="3349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Jumlah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bakso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jenis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yang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terjual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unit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Pendapatan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(Rupiah)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BD (X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386.000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401.000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322.000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256.000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390.000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327.000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354.000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359.000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360.000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307.000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412.000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338.000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343.000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390.000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369.000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Jumlah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11.017.000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6462" name="Text Box 30"/>
          <p:cNvSpPr txBox="1">
            <a:spLocks noChangeArrowheads="1"/>
          </p:cNvSpPr>
          <p:nvPr/>
        </p:nvSpPr>
        <p:spPr bwMode="auto">
          <a:xfrm>
            <a:off x="2971800" y="152400"/>
            <a:ext cx="34900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/>
              <a:t>DATA PENGAMATAN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Identifikasi Permasalahan dan Tujuan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Tiga</a:t>
            </a:r>
            <a:r>
              <a:rPr lang="en-US" sz="2800" b="1" dirty="0"/>
              <a:t> </a:t>
            </a:r>
            <a:r>
              <a:rPr lang="en-US" sz="2800" b="1" dirty="0" err="1"/>
              <a:t>macam</a:t>
            </a:r>
            <a:r>
              <a:rPr lang="en-US" sz="2800" b="1" dirty="0"/>
              <a:t> </a:t>
            </a:r>
            <a:r>
              <a:rPr lang="en-US" sz="2800" b="1" dirty="0" err="1"/>
              <a:t>bakso</a:t>
            </a:r>
            <a:r>
              <a:rPr lang="en-US" sz="2800" dirty="0"/>
              <a:t>: BI, BU </a:t>
            </a:r>
            <a:r>
              <a:rPr lang="en-US" sz="2800" dirty="0" err="1"/>
              <a:t>dan</a:t>
            </a:r>
            <a:r>
              <a:rPr lang="en-US" sz="2800" dirty="0"/>
              <a:t> BD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Keinginan</a:t>
            </a:r>
            <a:r>
              <a:rPr lang="en-US" sz="2800" dirty="0"/>
              <a:t>: </a:t>
            </a:r>
            <a:r>
              <a:rPr lang="en-US" sz="2800" dirty="0" err="1"/>
              <a:t>pendapatan</a:t>
            </a:r>
            <a:r>
              <a:rPr lang="en-US" sz="2800" dirty="0"/>
              <a:t> optimum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Permasalahan</a:t>
            </a:r>
            <a:r>
              <a:rPr lang="en-US" sz="2800" dirty="0"/>
              <a:t>: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menentukan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tingkat</a:t>
            </a:r>
            <a:r>
              <a:rPr lang="en-US" sz="2800" dirty="0"/>
              <a:t> </a:t>
            </a:r>
            <a:r>
              <a:rPr lang="en-US" sz="2800" dirty="0" err="1"/>
              <a:t>kombinasi</a:t>
            </a:r>
            <a:r>
              <a:rPr lang="en-US" sz="2800" dirty="0"/>
              <a:t>  yang </a:t>
            </a:r>
            <a:r>
              <a:rPr lang="en-US" sz="2800" dirty="0" err="1"/>
              <a:t>bagaimanakah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disediakan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Pak Amir agar </a:t>
            </a:r>
            <a:r>
              <a:rPr lang="en-US" sz="2800" dirty="0" err="1" smtClean="0"/>
              <a:t>pendapatan</a:t>
            </a:r>
            <a:r>
              <a:rPr lang="en-US" sz="2800" dirty="0" smtClean="0"/>
              <a:t>  </a:t>
            </a:r>
            <a:r>
              <a:rPr lang="en-US" sz="2800" dirty="0"/>
              <a:t>optimum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Tujuan</a:t>
            </a:r>
            <a:r>
              <a:rPr lang="en-US" sz="2800" b="1" dirty="0"/>
              <a:t>:</a:t>
            </a:r>
            <a:r>
              <a:rPr lang="en-US" sz="2800" dirty="0"/>
              <a:t> </a:t>
            </a:r>
            <a:r>
              <a:rPr lang="en-US" sz="2800" dirty="0" err="1"/>
              <a:t>menghasilkan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model </a:t>
            </a:r>
            <a:r>
              <a:rPr lang="en-US" sz="2800" dirty="0" err="1"/>
              <a:t>optimasi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alat</a:t>
            </a:r>
            <a:r>
              <a:rPr lang="en-US" sz="2800" dirty="0"/>
              <a:t> </a:t>
            </a:r>
            <a:r>
              <a:rPr lang="en-US" sz="2800" dirty="0" err="1"/>
              <a:t>analisa</a:t>
            </a:r>
            <a:r>
              <a:rPr lang="en-US" sz="2800" dirty="0"/>
              <a:t> </a:t>
            </a:r>
            <a:r>
              <a:rPr lang="en-US" sz="2800" dirty="0" err="1"/>
              <a:t>keseharian</a:t>
            </a:r>
            <a:r>
              <a:rPr lang="en-US" sz="2800" dirty="0"/>
              <a:t>,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 smtClean="0"/>
              <a:t>pengembangan</a:t>
            </a:r>
            <a:r>
              <a:rPr lang="en-US" sz="2800" dirty="0" smtClean="0"/>
              <a:t> </a:t>
            </a:r>
            <a:r>
              <a:rPr lang="en-US" sz="2800" dirty="0" err="1"/>
              <a:t>usaha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Pendefinisian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(Model </a:t>
            </a:r>
            <a:r>
              <a:rPr lang="en-US" sz="3200" dirty="0" err="1"/>
              <a:t>Konseptual</a:t>
            </a:r>
            <a:r>
              <a:rPr lang="en-US" sz="3200" dirty="0"/>
              <a:t>)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Skema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auto">
          <a:xfrm>
            <a:off x="1371600" y="2438400"/>
            <a:ext cx="20574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Konsumen</a:t>
            </a:r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auto">
          <a:xfrm>
            <a:off x="5181600" y="3581400"/>
            <a:ext cx="16764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Bakso</a:t>
            </a:r>
          </a:p>
        </p:txBody>
      </p:sp>
      <p:sp>
        <p:nvSpPr>
          <p:cNvPr id="148486" name="Rectangle 6"/>
          <p:cNvSpPr>
            <a:spLocks noChangeArrowheads="1"/>
          </p:cNvSpPr>
          <p:nvPr/>
        </p:nvSpPr>
        <p:spPr bwMode="auto">
          <a:xfrm>
            <a:off x="1371600" y="4724400"/>
            <a:ext cx="20574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/>
              <a:t>Perlengkapan</a:t>
            </a:r>
          </a:p>
        </p:txBody>
      </p:sp>
      <p:sp>
        <p:nvSpPr>
          <p:cNvPr id="148487" name="Line 7"/>
          <p:cNvSpPr>
            <a:spLocks noChangeShapeType="1"/>
          </p:cNvSpPr>
          <p:nvPr/>
        </p:nvSpPr>
        <p:spPr bwMode="auto">
          <a:xfrm>
            <a:off x="3429000" y="2743200"/>
            <a:ext cx="17526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 flipV="1">
            <a:off x="3429000" y="3886200"/>
            <a:ext cx="17526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3200" dirty="0" err="1"/>
              <a:t>Elemen-Elemen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Elemen-elemen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:</a:t>
            </a:r>
          </a:p>
          <a:p>
            <a:pPr marL="609600" indent="-609600" algn="just">
              <a:buClrTx/>
              <a:buFontTx/>
              <a:buAutoNum type="arabicPeriod"/>
            </a:pP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Konsumen</a:t>
            </a:r>
            <a:endParaRPr lang="en-US" sz="2800" dirty="0"/>
          </a:p>
          <a:p>
            <a:pPr marL="609600" indent="-609600" algn="just">
              <a:buClrTx/>
              <a:buFontTx/>
              <a:buAutoNum type="arabicPeriod"/>
            </a:pP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endParaRPr lang="en-US" sz="2800" dirty="0"/>
          </a:p>
          <a:p>
            <a:pPr marL="609600" indent="-609600" algn="just">
              <a:buClrTx/>
              <a:buFontTx/>
              <a:buAutoNum type="arabicPeriod"/>
            </a:pP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Perlengkapan</a:t>
            </a:r>
            <a:endParaRPr lang="en-US" sz="2800" dirty="0"/>
          </a:p>
          <a:p>
            <a:pPr marL="609600" indent="-609600" algn="just">
              <a:buClrTx/>
              <a:buFontTx/>
              <a:buAutoNum type="arabicPeriod"/>
            </a:pP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Kompleks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yang </a:t>
            </a:r>
            <a:r>
              <a:rPr lang="en-US" sz="2800" dirty="0" err="1"/>
              <a:t>terbentuk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konsumen</a:t>
            </a:r>
            <a:r>
              <a:rPr lang="en-US" sz="2800" dirty="0"/>
              <a:t>,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perlengkapan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Elemen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Atribut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81600"/>
          </a:xfrm>
          <a:noFill/>
        </p:spPr>
        <p:txBody>
          <a:bodyPr>
            <a:normAutofit fontScale="92500"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Atribut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endParaRPr lang="en-US" sz="2800" dirty="0"/>
          </a:p>
          <a:p>
            <a:pPr marL="609600" indent="-609600" algn="just">
              <a:buFontTx/>
              <a:buAutoNum type="arabicPeriod"/>
            </a:pPr>
            <a:r>
              <a:rPr lang="en-US" sz="2800" b="1" dirty="0" err="1"/>
              <a:t>Elemen</a:t>
            </a:r>
            <a:r>
              <a:rPr lang="en-US" sz="2800" b="1" dirty="0"/>
              <a:t> </a:t>
            </a:r>
            <a:r>
              <a:rPr lang="en-US" sz="2800" b="1" dirty="0" err="1"/>
              <a:t>Konsumen</a:t>
            </a:r>
            <a:endParaRPr lang="en-US" sz="2800" b="1" dirty="0"/>
          </a:p>
          <a:p>
            <a:pPr marL="609600" indent="-609600" algn="just">
              <a:buFontTx/>
              <a:buNone/>
            </a:pPr>
            <a:r>
              <a:rPr lang="en-US" sz="2800" dirty="0"/>
              <a:t>      </a:t>
            </a:r>
            <a:r>
              <a:rPr lang="en-US" sz="2800" dirty="0" err="1"/>
              <a:t>Ciri-ciri</a:t>
            </a:r>
            <a:r>
              <a:rPr lang="en-US" sz="2800" dirty="0"/>
              <a:t> (</a:t>
            </a:r>
            <a:r>
              <a:rPr lang="en-US" sz="2800" dirty="0" err="1"/>
              <a:t>atribut</a:t>
            </a:r>
            <a:r>
              <a:rPr lang="en-US" sz="2800" dirty="0"/>
              <a:t>)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konsumen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 -</a:t>
            </a:r>
            <a:r>
              <a:rPr lang="en-US" sz="2800" dirty="0" err="1"/>
              <a:t>konsumen</a:t>
            </a:r>
            <a:r>
              <a:rPr lang="en-US" sz="2800" dirty="0"/>
              <a:t> </a:t>
            </a:r>
            <a:r>
              <a:rPr lang="en-US" sz="2800" dirty="0" err="1"/>
              <a:t>berdasarkan</a:t>
            </a:r>
            <a:r>
              <a:rPr lang="en-US" sz="2800" dirty="0"/>
              <a:t> </a:t>
            </a:r>
            <a:r>
              <a:rPr lang="en-US" sz="2800" dirty="0" err="1"/>
              <a:t>jender</a:t>
            </a:r>
            <a:r>
              <a:rPr lang="en-US" sz="2800" dirty="0"/>
              <a:t> (</a:t>
            </a:r>
            <a:r>
              <a:rPr lang="en-US" sz="2800" dirty="0" err="1"/>
              <a:t>laki-laki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wanita</a:t>
            </a:r>
            <a:r>
              <a:rPr lang="en-US" sz="2800" dirty="0"/>
              <a:t>)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 -</a:t>
            </a:r>
            <a:r>
              <a:rPr lang="en-US" sz="2800" dirty="0" err="1"/>
              <a:t>konsumen</a:t>
            </a:r>
            <a:r>
              <a:rPr lang="en-US" sz="2800" dirty="0"/>
              <a:t> </a:t>
            </a:r>
            <a:r>
              <a:rPr lang="en-US" sz="2800" dirty="0" err="1"/>
              <a:t>berdasarkan</a:t>
            </a:r>
            <a:r>
              <a:rPr lang="en-US" sz="2800" dirty="0"/>
              <a:t> </a:t>
            </a:r>
            <a:r>
              <a:rPr lang="en-US" sz="2800" dirty="0" err="1"/>
              <a:t>usia</a:t>
            </a:r>
            <a:r>
              <a:rPr lang="en-US" sz="2800" dirty="0"/>
              <a:t> (</a:t>
            </a:r>
            <a:r>
              <a:rPr lang="en-US" sz="2800" dirty="0" err="1"/>
              <a:t>anak-anak</a:t>
            </a:r>
            <a:r>
              <a:rPr lang="en-US" sz="2800" dirty="0"/>
              <a:t>, </a:t>
            </a:r>
            <a:r>
              <a:rPr lang="en-US" sz="2800" dirty="0" err="1"/>
              <a:t>dewasa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orang</a:t>
            </a:r>
            <a:r>
              <a:rPr lang="en-US" sz="2800" dirty="0"/>
              <a:t> </a:t>
            </a:r>
            <a:r>
              <a:rPr lang="en-US" sz="2800" dirty="0" err="1"/>
              <a:t>tua</a:t>
            </a:r>
            <a:r>
              <a:rPr lang="en-US" sz="2800" dirty="0"/>
              <a:t>)</a:t>
            </a:r>
          </a:p>
          <a:p>
            <a:pPr marL="609600" indent="-609600" algn="just">
              <a:buFontTx/>
              <a:buAutoNum type="arabicPeriod" startAt="2"/>
            </a:pPr>
            <a:r>
              <a:rPr lang="en-US" sz="2800" b="1" dirty="0" err="1"/>
              <a:t>Elemen</a:t>
            </a:r>
            <a:r>
              <a:rPr lang="en-US" sz="2800" b="1" dirty="0"/>
              <a:t> </a:t>
            </a:r>
            <a:r>
              <a:rPr lang="en-US" sz="2800" b="1" dirty="0" err="1"/>
              <a:t>Bakso</a:t>
            </a:r>
            <a:endParaRPr lang="en-US" sz="2800" b="1" dirty="0"/>
          </a:p>
          <a:p>
            <a:pPr marL="609600" indent="-609600" algn="just">
              <a:buFontTx/>
              <a:buNone/>
            </a:pPr>
            <a:r>
              <a:rPr lang="en-US" sz="2800" dirty="0"/>
              <a:t>      </a:t>
            </a:r>
            <a:r>
              <a:rPr lang="en-US" sz="2800" dirty="0" err="1"/>
              <a:t>Atribut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 -</a:t>
            </a:r>
            <a:r>
              <a:rPr lang="en-US" sz="2800" dirty="0" err="1"/>
              <a:t>macam</a:t>
            </a:r>
            <a:r>
              <a:rPr lang="en-US" sz="2800" dirty="0"/>
              <a:t> </a:t>
            </a:r>
            <a:r>
              <a:rPr lang="en-US" sz="2800" dirty="0" err="1"/>
              <a:t>bakso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BI, BU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smtClean="0"/>
              <a:t>BD</a:t>
            </a:r>
          </a:p>
          <a:p>
            <a:pPr marL="609600" indent="-609600" algn="just">
              <a:buFontTx/>
              <a:buNone/>
            </a:pPr>
            <a:r>
              <a:rPr lang="en-US" sz="2800" dirty="0" smtClean="0"/>
              <a:t> 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macam</a:t>
            </a:r>
            <a:r>
              <a:rPr lang="en-US" sz="2800" dirty="0" smtClean="0"/>
              <a:t> </a:t>
            </a:r>
            <a:r>
              <a:rPr lang="en-US" sz="2800" dirty="0" err="1" smtClean="0"/>
              <a:t>bakso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/>
              <a:t>Elemen dan Atribut Sistem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 lnSpcReduction="10000"/>
          </a:bodyPr>
          <a:lstStyle/>
          <a:p>
            <a:pPr marL="609600" indent="-609600" algn="just">
              <a:lnSpc>
                <a:spcPct val="90000"/>
              </a:lnSpc>
              <a:buFontTx/>
              <a:buAutoNum type="arabicPeriod" startAt="2"/>
            </a:pPr>
            <a:r>
              <a:rPr lang="en-US" sz="2800" b="1"/>
              <a:t>Elemen Bakso</a:t>
            </a:r>
          </a:p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/>
              <a:t>      -jumlah bakso yaitu jumlah keseluruhan dari ketiga macam bakso yang harus disediakan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 startAt="3"/>
            </a:pPr>
            <a:r>
              <a:rPr lang="en-US" sz="2800" b="1"/>
              <a:t>Elemen Perlengkapan</a:t>
            </a:r>
          </a:p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/>
              <a:t>      Atribut dari elemen perlengkapan adalah:</a:t>
            </a:r>
          </a:p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/>
              <a:t>      -jumlah mangkok yang harus disediakan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 startAt="4"/>
            </a:pPr>
            <a:r>
              <a:rPr lang="en-US" sz="2800" b="1"/>
              <a:t>Elemen Kompleks</a:t>
            </a:r>
          </a:p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/>
              <a:t>      Atribut dari elemen kompleks adalah:</a:t>
            </a:r>
          </a:p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/>
              <a:t>      -jumlah bakso yang diminta yaitu atribut yang timbul dari keterkaitan antara konsumen dengan bakso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412</TotalTime>
  <Words>1461</Words>
  <Application>Microsoft Office PowerPoint</Application>
  <PresentationFormat>On-screen Show (4:3)</PresentationFormat>
  <Paragraphs>424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Oriel</vt:lpstr>
      <vt:lpstr>Equation</vt:lpstr>
      <vt:lpstr>Pembentukan model</vt:lpstr>
      <vt:lpstr>Contoh pembentukan model</vt:lpstr>
      <vt:lpstr>Slide 3</vt:lpstr>
      <vt:lpstr>Slide 4</vt:lpstr>
      <vt:lpstr>Identifikasi Permasalahan dan Tujuan</vt:lpstr>
      <vt:lpstr>Pendefinisian Sistem (Model Konseptual)</vt:lpstr>
      <vt:lpstr>Elemen-Elemen Sistem</vt:lpstr>
      <vt:lpstr>Elemen dan Atribut Sistem</vt:lpstr>
      <vt:lpstr>Elemen dan Atribut Sistem</vt:lpstr>
      <vt:lpstr>Elemen dan Atribut Sistem</vt:lpstr>
      <vt:lpstr>Keterkaitan Ketiga Elemen</vt:lpstr>
      <vt:lpstr>Identifikasi Variabel Sistem</vt:lpstr>
      <vt:lpstr>Slide 13</vt:lpstr>
      <vt:lpstr>Formulasi Model</vt:lpstr>
      <vt:lpstr>Formulasi Model</vt:lpstr>
      <vt:lpstr>Formulasi Model</vt:lpstr>
      <vt:lpstr>Formulasi Model</vt:lpstr>
      <vt:lpstr>Formulasi Model</vt:lpstr>
      <vt:lpstr>Formulasi Model</vt:lpstr>
      <vt:lpstr>Formulasi Model</vt:lpstr>
      <vt:lpstr>Model yang Dihasilkan</vt:lpstr>
      <vt:lpstr>Model yang Dihasilkan</vt:lpstr>
      <vt:lpstr>Model yang Dihasilkan</vt:lpstr>
      <vt:lpstr>Parametrisasi Model</vt:lpstr>
      <vt:lpstr>ParAmetrisasi Model</vt:lpstr>
      <vt:lpstr>Parametrisasi Model</vt:lpstr>
      <vt:lpstr>Model yang dihasilkan</vt:lpstr>
      <vt:lpstr>Model yang dihasilkan</vt:lpstr>
    </vt:vector>
  </TitlesOfParts>
  <Company>Universitas Islam Indonesia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 HM. Shaleh</cp:lastModifiedBy>
  <cp:revision>38</cp:revision>
  <dcterms:created xsi:type="dcterms:W3CDTF">2010-02-04T10:21:31Z</dcterms:created>
  <dcterms:modified xsi:type="dcterms:W3CDTF">2011-04-24T12:51:45Z</dcterms:modified>
</cp:coreProperties>
</file>