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31"/>
  </p:notesMasterIdLst>
  <p:sldIdLst>
    <p:sldId id="257" r:id="rId2"/>
    <p:sldId id="334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5" r:id="rId13"/>
    <p:sldId id="346" r:id="rId14"/>
    <p:sldId id="347" r:id="rId15"/>
    <p:sldId id="348" r:id="rId16"/>
    <p:sldId id="350" r:id="rId17"/>
    <p:sldId id="349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F1650-3CC8-420D-A20C-40E3D201BB3F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335A5-AD72-4E4E-88C1-8CBD472EE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960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35A5-AD72-4E4E-88C1-8CBD472EEC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BC50E-F121-42B7-8F68-AC62321303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  <p:sldLayoutId id="2147484135" r:id="rId12"/>
  </p:sldLayoutIdLst>
  <p:transition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0034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dirty="0" smtClean="0"/>
              <a:t>Model </a:t>
            </a:r>
            <a:r>
              <a:rPr lang="en-US" sz="6600" dirty="0" err="1" smtClean="0"/>
              <a:t>optimasi</a:t>
            </a:r>
            <a:r>
              <a:rPr lang="en-US" sz="6600" dirty="0" smtClean="0"/>
              <a:t> </a:t>
            </a:r>
            <a:r>
              <a:rPr lang="en-US" sz="6600" dirty="0" err="1" smtClean="0"/>
              <a:t>produksi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***</a:t>
            </a:r>
            <a:endParaRPr lang="en-US" sz="44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685800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Karakterisasi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endParaRPr lang="en-US" sz="3200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181600"/>
          </a:xfrm>
          <a:noFill/>
        </p:spPr>
        <p:txBody>
          <a:bodyPr/>
          <a:lstStyle/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err="1" smtClean="0"/>
              <a:t>Jika</a:t>
            </a:r>
            <a:r>
              <a:rPr lang="en-US" sz="2400" dirty="0" smtClean="0"/>
              <a:t> </a:t>
            </a:r>
            <a:r>
              <a:rPr lang="en-US" sz="2400" dirty="0" err="1" smtClean="0"/>
              <a:t>ditetapkan</a:t>
            </a:r>
            <a:r>
              <a:rPr lang="en-US" sz="2400" dirty="0" smtClean="0"/>
              <a:t>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lebih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demand, </a:t>
            </a:r>
            <a:r>
              <a:rPr lang="en-US" sz="2400" dirty="0" err="1" smtClean="0"/>
              <a:t>maka</a:t>
            </a:r>
            <a:r>
              <a:rPr lang="en-US" sz="2400" dirty="0" smtClean="0"/>
              <a:t> </a:t>
            </a:r>
            <a:r>
              <a:rPr lang="en-US" sz="2400" dirty="0" err="1" smtClean="0"/>
              <a:t>pembatas</a:t>
            </a:r>
            <a:r>
              <a:rPr lang="en-US" sz="2400" dirty="0" smtClean="0"/>
              <a:t> (</a:t>
            </a:r>
            <a:r>
              <a:rPr lang="en-US" sz="2400" i="1" dirty="0" smtClean="0"/>
              <a:t>constraint</a:t>
            </a:r>
            <a:r>
              <a:rPr lang="en-US" sz="2400" dirty="0" smtClean="0"/>
              <a:t>) </a:t>
            </a:r>
            <a:r>
              <a:rPr lang="en-US" sz="2400" dirty="0" err="1" smtClean="0"/>
              <a:t>sistem</a:t>
            </a:r>
            <a:r>
              <a:rPr lang="en-US" sz="2400" dirty="0" smtClean="0"/>
              <a:t>: </a:t>
            </a:r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/>
              <a:t>       </a:t>
            </a:r>
            <a:r>
              <a:rPr lang="en-US" sz="2400" dirty="0" err="1" smtClean="0"/>
              <a:t>Z</a:t>
            </a:r>
            <a:r>
              <a:rPr lang="en-US" sz="2400" baseline="-25000" dirty="0" err="1" smtClean="0"/>
              <a:t>i</a:t>
            </a:r>
            <a:r>
              <a:rPr lang="en-US" sz="2400" dirty="0" smtClean="0"/>
              <a:t> </a:t>
            </a:r>
            <a:r>
              <a:rPr lang="en-US" sz="2400" dirty="0" smtClean="0">
                <a:cs typeface="Arial" charset="0"/>
              </a:rPr>
              <a:t>≤ D</a:t>
            </a:r>
            <a:r>
              <a:rPr lang="en-US" sz="2400" baseline="-25000" dirty="0" smtClean="0">
                <a:cs typeface="Arial" charset="0"/>
              </a:rPr>
              <a:t>i</a:t>
            </a:r>
            <a:r>
              <a:rPr lang="en-US" sz="2400" dirty="0" smtClean="0">
                <a:cs typeface="Arial" charset="0"/>
              </a:rPr>
              <a:t> (</a:t>
            </a:r>
            <a:r>
              <a:rPr lang="en-US" sz="2400" dirty="0" err="1" smtClean="0">
                <a:cs typeface="Arial" charset="0"/>
              </a:rPr>
              <a:t>i</a:t>
            </a:r>
            <a:r>
              <a:rPr lang="en-US" sz="2400" dirty="0" smtClean="0">
                <a:cs typeface="Arial" charset="0"/>
              </a:rPr>
              <a:t>=1,2,3,4), </a:t>
            </a:r>
            <a:r>
              <a:rPr lang="en-US" sz="2400" dirty="0" err="1" smtClean="0">
                <a:cs typeface="Arial" charset="0"/>
              </a:rPr>
              <a:t>dan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pembatas</a:t>
            </a:r>
            <a:r>
              <a:rPr lang="en-US" sz="2400" dirty="0" smtClean="0">
                <a:cs typeface="Arial" charset="0"/>
              </a:rPr>
              <a:t> lain:</a:t>
            </a:r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charset="0"/>
              </a:rPr>
              <a:t>       Y</a:t>
            </a:r>
            <a:r>
              <a:rPr lang="en-US" sz="2400" baseline="-25000" dirty="0" smtClean="0">
                <a:cs typeface="Arial" charset="0"/>
              </a:rPr>
              <a:t>1</a:t>
            </a:r>
            <a:r>
              <a:rPr lang="en-US" sz="2400" dirty="0" smtClean="0">
                <a:cs typeface="Arial" charset="0"/>
              </a:rPr>
              <a:t> + Y</a:t>
            </a:r>
            <a:r>
              <a:rPr lang="en-US" sz="2400" baseline="-25000" dirty="0" smtClean="0">
                <a:cs typeface="Arial" charset="0"/>
              </a:rPr>
              <a:t>2</a:t>
            </a:r>
            <a:r>
              <a:rPr lang="en-US" sz="2400" dirty="0" smtClean="0">
                <a:cs typeface="Arial" charset="0"/>
              </a:rPr>
              <a:t> + Y</a:t>
            </a:r>
            <a:r>
              <a:rPr lang="en-US" sz="2400" baseline="-25000" dirty="0" smtClean="0">
                <a:cs typeface="Arial" charset="0"/>
              </a:rPr>
              <a:t>3</a:t>
            </a:r>
            <a:r>
              <a:rPr lang="en-US" sz="2400" dirty="0" smtClean="0">
                <a:cs typeface="Arial" charset="0"/>
              </a:rPr>
              <a:t> + Y</a:t>
            </a:r>
            <a:r>
              <a:rPr lang="en-US" sz="2400" baseline="-25000" dirty="0" smtClean="0">
                <a:cs typeface="Arial" charset="0"/>
              </a:rPr>
              <a:t>4</a:t>
            </a:r>
            <a:r>
              <a:rPr lang="en-US" sz="2400" dirty="0" smtClean="0">
                <a:cs typeface="Arial" charset="0"/>
              </a:rPr>
              <a:t> &lt; X</a:t>
            </a:r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err="1" smtClean="0">
                <a:cs typeface="Arial" charset="0"/>
              </a:rPr>
              <a:t>Jika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semua</a:t>
            </a:r>
            <a:r>
              <a:rPr lang="en-US" sz="2400" dirty="0" smtClean="0">
                <a:cs typeface="Arial" charset="0"/>
              </a:rPr>
              <a:t> yang </a:t>
            </a:r>
            <a:r>
              <a:rPr lang="en-US" sz="2400" dirty="0" err="1" smtClean="0">
                <a:cs typeface="Arial" charset="0"/>
              </a:rPr>
              <a:t>diproduksi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terjual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dan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informasi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tentang</a:t>
            </a:r>
            <a:r>
              <a:rPr lang="en-US" sz="2400" dirty="0" smtClean="0">
                <a:cs typeface="Arial" charset="0"/>
              </a:rPr>
              <a:t> demand </a:t>
            </a:r>
            <a:r>
              <a:rPr lang="en-US" sz="2400" dirty="0" err="1" smtClean="0">
                <a:cs typeface="Arial" charset="0"/>
              </a:rPr>
              <a:t>relatif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pasti</a:t>
            </a:r>
            <a:r>
              <a:rPr lang="en-US" sz="2400" dirty="0" smtClean="0">
                <a:cs typeface="Arial" charset="0"/>
              </a:rPr>
              <a:t>, </a:t>
            </a:r>
            <a:r>
              <a:rPr lang="en-US" sz="2400" dirty="0" err="1" smtClean="0">
                <a:cs typeface="Arial" charset="0"/>
              </a:rPr>
              <a:t>maka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sistem</a:t>
            </a:r>
            <a:r>
              <a:rPr lang="en-US" sz="2400" dirty="0" smtClean="0">
                <a:cs typeface="Arial" charset="0"/>
              </a:rPr>
              <a:t> yang </a:t>
            </a:r>
            <a:r>
              <a:rPr lang="en-US" sz="2400" dirty="0" err="1" smtClean="0">
                <a:cs typeface="Arial" charset="0"/>
              </a:rPr>
              <a:t>dimodelkan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adalah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b="1" i="1" dirty="0" smtClean="0">
                <a:cs typeface="Arial" charset="0"/>
              </a:rPr>
              <a:t>Open Deterministic Static System</a:t>
            </a:r>
            <a:r>
              <a:rPr lang="en-US" sz="2400" dirty="0" smtClean="0"/>
              <a:t> </a:t>
            </a:r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400" b="1" dirty="0" smtClean="0"/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dirty="0" err="1" smtClean="0"/>
              <a:t>Jika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jumlah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produksi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pada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minggu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ke-i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tidak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semua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terjual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diperhitungkan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untuk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produksi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penjualan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minggu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ke</a:t>
            </a:r>
            <a:r>
              <a:rPr lang="en-US" sz="2400" b="1" dirty="0" smtClean="0"/>
              <a:t>-(i+1), </a:t>
            </a:r>
            <a:r>
              <a:rPr lang="en-US" sz="2400" b="1" dirty="0" err="1" smtClean="0"/>
              <a:t>maka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sistem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menjadi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lebih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kompleks</a:t>
            </a:r>
            <a:r>
              <a:rPr lang="en-US" sz="2400" dirty="0" smtClean="0"/>
              <a:t>.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 eaLnBrk="1" hangingPunct="1"/>
            <a:r>
              <a:rPr lang="en-US" sz="3600" smtClean="0"/>
              <a:t>Formulasi Model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AutoNum type="arabicPeriod"/>
            </a:pP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r>
              <a:rPr lang="en-US" sz="2800" dirty="0" smtClean="0"/>
              <a:t> </a:t>
            </a:r>
            <a:r>
              <a:rPr lang="en-US" sz="2800" i="1" dirty="0" smtClean="0"/>
              <a:t>Cheese</a:t>
            </a:r>
            <a:r>
              <a:rPr lang="en-US" sz="2800" dirty="0" smtClean="0"/>
              <a:t>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                                            (1)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</a:t>
            </a:r>
            <a:r>
              <a:rPr lang="en-US" sz="2800" dirty="0" err="1" smtClean="0"/>
              <a:t>Kebutuhan</a:t>
            </a:r>
            <a:r>
              <a:rPr lang="en-US" sz="2800" dirty="0" smtClean="0"/>
              <a:t> </a:t>
            </a:r>
            <a:r>
              <a:rPr lang="en-US" sz="2800" dirty="0" err="1" smtClean="0"/>
              <a:t>biaya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memproduksi</a:t>
            </a:r>
            <a:r>
              <a:rPr lang="en-US" sz="2800" dirty="0" smtClean="0"/>
              <a:t> </a:t>
            </a:r>
            <a:r>
              <a:rPr lang="en-US" sz="2800" i="1" dirty="0" smtClean="0"/>
              <a:t>Cheese</a:t>
            </a:r>
            <a:r>
              <a:rPr lang="en-US" sz="2800" dirty="0" smtClean="0"/>
              <a:t> </a:t>
            </a:r>
            <a:r>
              <a:rPr lang="en-US" sz="2800" dirty="0" err="1" smtClean="0"/>
              <a:t>adalah</a:t>
            </a:r>
            <a:r>
              <a:rPr lang="en-US" sz="2800" dirty="0" smtClean="0"/>
              <a:t>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c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*Z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= c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*T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                                   (2)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Perusahaan </a:t>
            </a:r>
            <a:r>
              <a:rPr lang="en-US" sz="2800" dirty="0" err="1" smtClean="0"/>
              <a:t>memproduksi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lebih</a:t>
            </a:r>
            <a:r>
              <a:rPr lang="en-US" sz="2800" dirty="0" smtClean="0"/>
              <a:t>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en-US" sz="2800" dirty="0" err="1" smtClean="0"/>
              <a:t>permintaan</a:t>
            </a:r>
            <a:r>
              <a:rPr lang="en-US" sz="2800" dirty="0" smtClean="0"/>
              <a:t> </a:t>
            </a:r>
            <a:r>
              <a:rPr lang="en-US" sz="2800" dirty="0" err="1" smtClean="0"/>
              <a:t>pasar</a:t>
            </a:r>
            <a:r>
              <a:rPr lang="en-US" sz="2800" dirty="0" smtClean="0"/>
              <a:t>, </a:t>
            </a:r>
            <a:r>
              <a:rPr lang="en-US" sz="2800" dirty="0" err="1" smtClean="0"/>
              <a:t>maka</a:t>
            </a:r>
            <a:r>
              <a:rPr lang="en-US" sz="2800" dirty="0" smtClean="0"/>
              <a:t>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</a:t>
            </a:r>
            <a:r>
              <a:rPr lang="en-US" sz="2800" dirty="0" smtClean="0">
                <a:cs typeface="Arial" charset="0"/>
              </a:rPr>
              <a:t>≤ D</a:t>
            </a:r>
            <a:r>
              <a:rPr lang="en-US" sz="2800" baseline="-25000" dirty="0" smtClean="0">
                <a:cs typeface="Arial" charset="0"/>
              </a:rPr>
              <a:t>1</a:t>
            </a:r>
            <a:r>
              <a:rPr lang="en-US" sz="2800" dirty="0" smtClean="0">
                <a:cs typeface="Arial" charset="0"/>
              </a:rPr>
              <a:t>                                     (3)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endParaRPr lang="en-US" sz="2800" dirty="0" smtClean="0">
              <a:cs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 eaLnBrk="1" hangingPunct="1"/>
            <a:r>
              <a:rPr lang="en-US" sz="3600" smtClean="0"/>
              <a:t>Formulasi Model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>
            <a:normAutofit/>
          </a:bodyPr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2.  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r>
              <a:rPr lang="en-US" sz="2800" dirty="0" smtClean="0"/>
              <a:t> Yoghurt: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                                            (4)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c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*Z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= c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*T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                                  (5)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</a:t>
            </a:r>
            <a:r>
              <a:rPr lang="en-US" sz="2800" dirty="0" smtClean="0">
                <a:cs typeface="Arial" charset="0"/>
              </a:rPr>
              <a:t>≤ D</a:t>
            </a:r>
            <a:r>
              <a:rPr lang="en-US" sz="2800" baseline="-25000" dirty="0" smtClean="0">
                <a:cs typeface="Arial" charset="0"/>
              </a:rPr>
              <a:t>2</a:t>
            </a:r>
            <a:r>
              <a:rPr lang="en-US" sz="2800" dirty="0" smtClean="0">
                <a:cs typeface="Arial" charset="0"/>
              </a:rPr>
              <a:t>                                     (6)</a:t>
            </a:r>
          </a:p>
          <a:p>
            <a:pPr marL="609600" indent="-609600" algn="just" eaLnBrk="1" hangingPunct="1">
              <a:buFont typeface="Wingdings" pitchFamily="2" charset="2"/>
              <a:buAutoNum type="arabicPeriod" startAt="3"/>
            </a:pPr>
            <a:r>
              <a:rPr lang="en-US" sz="2800" dirty="0" err="1" smtClean="0">
                <a:cs typeface="Arial" charset="0"/>
              </a:rPr>
              <a:t>Jumlah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produksi</a:t>
            </a:r>
            <a:r>
              <a:rPr lang="en-US" sz="2800" dirty="0" smtClean="0">
                <a:cs typeface="Arial" charset="0"/>
              </a:rPr>
              <a:t> Cream: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>
                <a:cs typeface="Arial" charset="0"/>
              </a:rPr>
              <a:t>               </a:t>
            </a:r>
            <a:r>
              <a:rPr lang="en-US" sz="2800" dirty="0" smtClean="0"/>
              <a:t>Z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                                            (7)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c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*Z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= c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*T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                                  (8)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</a:t>
            </a:r>
            <a:r>
              <a:rPr lang="en-US" sz="2800" dirty="0" smtClean="0">
                <a:cs typeface="Arial" charset="0"/>
              </a:rPr>
              <a:t>≤ D</a:t>
            </a:r>
            <a:r>
              <a:rPr lang="en-US" sz="2800" baseline="-25000" dirty="0" smtClean="0">
                <a:cs typeface="Arial" charset="0"/>
              </a:rPr>
              <a:t>3</a:t>
            </a:r>
            <a:r>
              <a:rPr lang="en-US" sz="2800" dirty="0" smtClean="0">
                <a:cs typeface="Arial" charset="0"/>
              </a:rPr>
              <a:t>                                     (9)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endParaRPr lang="en-US" sz="2800" dirty="0" smtClean="0">
              <a:cs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  <a:noFill/>
        </p:spPr>
        <p:txBody>
          <a:bodyPr/>
          <a:lstStyle/>
          <a:p>
            <a:pPr algn="ctr" eaLnBrk="1" hangingPunct="1"/>
            <a:r>
              <a:rPr lang="en-US" sz="3600" dirty="0" err="1" smtClean="0"/>
              <a:t>Formulasi</a:t>
            </a:r>
            <a:r>
              <a:rPr lang="en-US" sz="3600" dirty="0" smtClean="0"/>
              <a:t> Model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8153400" cy="4800600"/>
          </a:xfrm>
          <a:noFill/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4.  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 </a:t>
            </a:r>
            <a:r>
              <a:rPr lang="en-US" sz="2800" dirty="0" err="1" smtClean="0"/>
              <a:t>proses</a:t>
            </a:r>
            <a:r>
              <a:rPr lang="en-US" sz="2800" dirty="0" smtClean="0"/>
              <a:t>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                                         (10)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c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*Z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= c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*T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                               (11)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               Z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= T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*Y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</a:t>
            </a:r>
            <a:r>
              <a:rPr lang="en-US" sz="2800" dirty="0" smtClean="0">
                <a:cs typeface="Arial" charset="0"/>
              </a:rPr>
              <a:t>≤ D</a:t>
            </a:r>
            <a:r>
              <a:rPr lang="en-US" sz="2800" baseline="-25000" dirty="0" smtClean="0">
                <a:cs typeface="Arial" charset="0"/>
              </a:rPr>
              <a:t>4</a:t>
            </a:r>
            <a:r>
              <a:rPr lang="en-US" sz="2800" dirty="0" smtClean="0">
                <a:cs typeface="Arial" charset="0"/>
              </a:rPr>
              <a:t>                                  (12)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err="1" smtClean="0">
                <a:cs typeface="Arial" charset="0"/>
              </a:rPr>
              <a:t>Maka</a:t>
            </a:r>
            <a:r>
              <a:rPr lang="en-US" sz="2800" dirty="0" smtClean="0">
                <a:cs typeface="Arial" charset="0"/>
              </a:rPr>
              <a:t> total </a:t>
            </a:r>
            <a:r>
              <a:rPr lang="en-US" sz="2800" dirty="0" err="1" smtClean="0">
                <a:cs typeface="Arial" charset="0"/>
              </a:rPr>
              <a:t>biaya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produksi</a:t>
            </a:r>
            <a:r>
              <a:rPr lang="en-US" sz="2800" dirty="0" smtClean="0">
                <a:cs typeface="Arial" charset="0"/>
              </a:rPr>
              <a:t>: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endParaRPr lang="en-US" sz="2800" dirty="0" smtClean="0">
              <a:cs typeface="Arial" charset="0"/>
            </a:endParaRPr>
          </a:p>
          <a:p>
            <a:pPr marL="609600" indent="-609600" algn="just" eaLnBrk="1" hangingPunct="1">
              <a:buFont typeface="Wingdings" pitchFamily="2" charset="2"/>
              <a:buNone/>
            </a:pPr>
            <a:endParaRPr lang="en-US" sz="2800" dirty="0" smtClean="0">
              <a:cs typeface="Arial" charset="0"/>
            </a:endParaRPr>
          </a:p>
          <a:p>
            <a:pPr marL="609600" indent="-609600" algn="just" eaLnBrk="1" hangingPunct="1">
              <a:buFont typeface="Wingdings" pitchFamily="2" charset="2"/>
              <a:buNone/>
            </a:pPr>
            <a:endParaRPr lang="en-US" sz="2800" dirty="0" smtClean="0">
              <a:cs typeface="Arial" charset="0"/>
            </a:endParaRPr>
          </a:p>
          <a:p>
            <a:pPr marL="609600" indent="-609600" algn="just" eaLnBrk="1" hangingPunct="1">
              <a:buFont typeface="Wingdings" pitchFamily="2" charset="2"/>
              <a:buNone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1981200" y="4038600"/>
          <a:ext cx="24384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7" name="Equation" r:id="rId3" imgW="1028254" imgH="495085" progId="Equation.3">
                  <p:embed/>
                </p:oleObj>
              </mc:Choice>
              <mc:Fallback>
                <p:oleObj name="Equation" r:id="rId3" imgW="1028254" imgH="495085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038600"/>
                        <a:ext cx="243840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7680325" y="4256088"/>
            <a:ext cx="81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(13)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  <a:noFill/>
        </p:spPr>
        <p:txBody>
          <a:bodyPr/>
          <a:lstStyle/>
          <a:p>
            <a:pPr algn="ctr" eaLnBrk="1" hangingPunct="1"/>
            <a:r>
              <a:rPr lang="en-US" sz="3600" smtClean="0"/>
              <a:t>Formulasi Model</a:t>
            </a: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054" name="Text Box 8"/>
          <p:cNvSpPr txBox="1">
            <a:spLocks noChangeArrowheads="1"/>
          </p:cNvSpPr>
          <p:nvPr/>
        </p:nvSpPr>
        <p:spPr bwMode="auto">
          <a:xfrm>
            <a:off x="746125" y="1208088"/>
            <a:ext cx="39068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Total Pendapatan (TR):</a:t>
            </a:r>
          </a:p>
        </p:txBody>
      </p:sp>
      <p:sp>
        <p:nvSpPr>
          <p:cNvPr id="2055" name="Rectangle 10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050" name="Object 9"/>
          <p:cNvGraphicFramePr>
            <a:graphicFrameLocks noChangeAspect="1"/>
          </p:cNvGraphicFramePr>
          <p:nvPr/>
        </p:nvGraphicFramePr>
        <p:xfrm>
          <a:off x="1981200" y="1905000"/>
          <a:ext cx="33528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Equation" r:id="rId3" imgW="1663700" imgH="495300" progId="Equation.3">
                  <p:embed/>
                </p:oleObj>
              </mc:Choice>
              <mc:Fallback>
                <p:oleObj name="Equation" r:id="rId3" imgW="1663700" imgH="4953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905000"/>
                        <a:ext cx="335280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11"/>
          <p:cNvSpPr txBox="1">
            <a:spLocks noChangeArrowheads="1"/>
          </p:cNvSpPr>
          <p:nvPr/>
        </p:nvSpPr>
        <p:spPr bwMode="auto">
          <a:xfrm>
            <a:off x="7756525" y="2198688"/>
            <a:ext cx="81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(14)</a:t>
            </a:r>
          </a:p>
        </p:txBody>
      </p:sp>
      <p:sp>
        <p:nvSpPr>
          <p:cNvPr id="2057" name="Text Box 12"/>
          <p:cNvSpPr txBox="1">
            <a:spLocks noChangeArrowheads="1"/>
          </p:cNvSpPr>
          <p:nvPr/>
        </p:nvSpPr>
        <p:spPr bwMode="auto">
          <a:xfrm>
            <a:off x="898525" y="3189288"/>
            <a:ext cx="1590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Kendala:</a:t>
            </a:r>
          </a:p>
        </p:txBody>
      </p:sp>
      <p:sp>
        <p:nvSpPr>
          <p:cNvPr id="2058" name="Rectangle 14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051" name="Object 13"/>
          <p:cNvGraphicFramePr>
            <a:graphicFrameLocks noChangeAspect="1"/>
          </p:cNvGraphicFramePr>
          <p:nvPr/>
        </p:nvGraphicFramePr>
        <p:xfrm>
          <a:off x="2057400" y="3886200"/>
          <a:ext cx="1295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5" name="Equation" r:id="rId5" imgW="710891" imgH="495085" progId="Equation.3">
                  <p:embed/>
                </p:oleObj>
              </mc:Choice>
              <mc:Fallback>
                <p:oleObj name="Equation" r:id="rId5" imgW="710891" imgH="495085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886200"/>
                        <a:ext cx="12954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9" name="Text Box 15"/>
          <p:cNvSpPr txBox="1">
            <a:spLocks noChangeArrowheads="1"/>
          </p:cNvSpPr>
          <p:nvPr/>
        </p:nvSpPr>
        <p:spPr bwMode="auto">
          <a:xfrm>
            <a:off x="7756525" y="3951288"/>
            <a:ext cx="81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(15)</a:t>
            </a:r>
          </a:p>
        </p:txBody>
      </p:sp>
      <p:sp>
        <p:nvSpPr>
          <p:cNvPr id="2060" name="Text Box 16"/>
          <p:cNvSpPr txBox="1">
            <a:spLocks noChangeArrowheads="1"/>
          </p:cNvSpPr>
          <p:nvPr/>
        </p:nvSpPr>
        <p:spPr bwMode="auto">
          <a:xfrm>
            <a:off x="914400" y="4876800"/>
            <a:ext cx="3470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Biaya produksi susu:</a:t>
            </a:r>
          </a:p>
        </p:txBody>
      </p:sp>
      <p:sp>
        <p:nvSpPr>
          <p:cNvPr id="2061" name="Text Box 17"/>
          <p:cNvSpPr txBox="1">
            <a:spLocks noChangeArrowheads="1"/>
          </p:cNvSpPr>
          <p:nvPr/>
        </p:nvSpPr>
        <p:spPr bwMode="auto">
          <a:xfrm>
            <a:off x="5029200" y="4953000"/>
            <a:ext cx="831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c</a:t>
            </a:r>
            <a:r>
              <a:rPr lang="en-US" sz="2800" baseline="-25000"/>
              <a:t>0</a:t>
            </a:r>
            <a:r>
              <a:rPr lang="en-US" sz="2800"/>
              <a:t>.X</a:t>
            </a:r>
          </a:p>
        </p:txBody>
      </p:sp>
      <p:sp>
        <p:nvSpPr>
          <p:cNvPr id="2062" name="Text Box 18"/>
          <p:cNvSpPr txBox="1">
            <a:spLocks noChangeArrowheads="1"/>
          </p:cNvSpPr>
          <p:nvPr/>
        </p:nvSpPr>
        <p:spPr bwMode="auto">
          <a:xfrm>
            <a:off x="7772400" y="4953000"/>
            <a:ext cx="81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(16)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  <a:noFill/>
        </p:spPr>
        <p:txBody>
          <a:bodyPr/>
          <a:lstStyle/>
          <a:p>
            <a:pPr algn="ctr" eaLnBrk="1" hangingPunct="1"/>
            <a:r>
              <a:rPr lang="en-US" sz="3600" smtClean="0"/>
              <a:t>Formulasi Model</a:t>
            </a:r>
          </a:p>
        </p:txBody>
      </p: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78" name="Text Box 4"/>
          <p:cNvSpPr txBox="1">
            <a:spLocks noChangeArrowheads="1"/>
          </p:cNvSpPr>
          <p:nvPr/>
        </p:nvSpPr>
        <p:spPr bwMode="auto">
          <a:xfrm>
            <a:off x="746125" y="1208088"/>
            <a:ext cx="3743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Maka Total Profit, f(Y):</a:t>
            </a:r>
          </a:p>
        </p:txBody>
      </p:sp>
      <p:sp>
        <p:nvSpPr>
          <p:cNvPr id="3079" name="Rectangle 5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7756525" y="2198688"/>
            <a:ext cx="81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(17)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074" name="Object 15"/>
          <p:cNvGraphicFramePr>
            <a:graphicFrameLocks noChangeAspect="1"/>
          </p:cNvGraphicFramePr>
          <p:nvPr/>
        </p:nvGraphicFramePr>
        <p:xfrm>
          <a:off x="838200" y="1828800"/>
          <a:ext cx="45720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8" name="Equation" r:id="rId3" imgW="2070100" imgH="495300" progId="Equation.3">
                  <p:embed/>
                </p:oleObj>
              </mc:Choice>
              <mc:Fallback>
                <p:oleObj name="Equation" r:id="rId3" imgW="2070100" imgH="4953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828800"/>
                        <a:ext cx="4572000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2" name="Text Box 17"/>
          <p:cNvSpPr txBox="1">
            <a:spLocks noChangeArrowheads="1"/>
          </p:cNvSpPr>
          <p:nvPr/>
        </p:nvSpPr>
        <p:spPr bwMode="auto">
          <a:xfrm>
            <a:off x="762000" y="3352800"/>
            <a:ext cx="77343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Dengan fungsi kendala:</a:t>
            </a:r>
          </a:p>
          <a:p>
            <a:r>
              <a:rPr lang="en-US" sz="2800"/>
              <a:t>         T</a:t>
            </a:r>
            <a:r>
              <a:rPr lang="en-US" sz="2800" baseline="-25000"/>
              <a:t>i</a:t>
            </a:r>
            <a:r>
              <a:rPr lang="en-US" sz="2800"/>
              <a:t>*Y</a:t>
            </a:r>
            <a:r>
              <a:rPr lang="en-US" sz="2800" baseline="-25000"/>
              <a:t>i</a:t>
            </a:r>
            <a:r>
              <a:rPr lang="en-US" sz="2800"/>
              <a:t> </a:t>
            </a:r>
            <a:r>
              <a:rPr lang="en-US" sz="2800">
                <a:cs typeface="Arial" charset="0"/>
              </a:rPr>
              <a:t>≤ D</a:t>
            </a:r>
            <a:r>
              <a:rPr lang="en-US" sz="2800" baseline="-25000">
                <a:cs typeface="Arial" charset="0"/>
              </a:rPr>
              <a:t>i</a:t>
            </a:r>
            <a:r>
              <a:rPr lang="en-US" sz="2800">
                <a:cs typeface="Arial" charset="0"/>
              </a:rPr>
              <a:t>                                               (18)</a:t>
            </a:r>
          </a:p>
          <a:p>
            <a:r>
              <a:rPr lang="en-US" sz="2800">
                <a:cs typeface="Arial" charset="0"/>
              </a:rPr>
              <a:t> </a:t>
            </a:r>
          </a:p>
        </p:txBody>
      </p:sp>
      <p:graphicFrame>
        <p:nvGraphicFramePr>
          <p:cNvPr id="3075" name="Object 18"/>
          <p:cNvGraphicFramePr>
            <a:graphicFrameLocks noGrp="1" noChangeAspect="1"/>
          </p:cNvGraphicFramePr>
          <p:nvPr>
            <p:ph idx="1"/>
          </p:nvPr>
        </p:nvGraphicFramePr>
        <p:xfrm>
          <a:off x="1676400" y="4495800"/>
          <a:ext cx="1524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9" name="Equation" r:id="rId5" imgW="710891" imgH="495085" progId="Equation.3">
                  <p:embed/>
                </p:oleObj>
              </mc:Choice>
              <mc:Fallback>
                <p:oleObj name="Equation" r:id="rId5" imgW="710891" imgH="495085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495800"/>
                        <a:ext cx="1524000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3" name="Text Box 20"/>
          <p:cNvSpPr txBox="1">
            <a:spLocks noChangeArrowheads="1"/>
          </p:cNvSpPr>
          <p:nvPr/>
        </p:nvSpPr>
        <p:spPr bwMode="auto">
          <a:xfrm>
            <a:off x="7696200" y="4800600"/>
            <a:ext cx="81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(19)</a:t>
            </a:r>
          </a:p>
        </p:txBody>
      </p:sp>
      <p:sp>
        <p:nvSpPr>
          <p:cNvPr id="3084" name="Text Box 21"/>
          <p:cNvSpPr txBox="1">
            <a:spLocks noChangeArrowheads="1"/>
          </p:cNvSpPr>
          <p:nvPr/>
        </p:nvSpPr>
        <p:spPr bwMode="auto">
          <a:xfrm>
            <a:off x="838200" y="5638800"/>
            <a:ext cx="740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Model diformulasikan dalam bentuk</a:t>
            </a:r>
            <a:r>
              <a:rPr lang="en-US" sz="2400" b="1"/>
              <a:t> Programa Linier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003425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Model </a:t>
            </a:r>
            <a:r>
              <a:rPr lang="en-US" sz="4800" dirty="0" err="1" smtClean="0"/>
              <a:t>optimasi</a:t>
            </a:r>
            <a:r>
              <a:rPr lang="en-US" sz="4800" dirty="0" smtClean="0"/>
              <a:t> </a:t>
            </a:r>
            <a:r>
              <a:rPr lang="en-US" sz="4800" dirty="0" err="1" smtClean="0"/>
              <a:t>perencanaan</a:t>
            </a:r>
            <a:r>
              <a:rPr lang="en-US" sz="4800" dirty="0" smtClean="0"/>
              <a:t> </a:t>
            </a:r>
            <a:r>
              <a:rPr lang="en-US" sz="4800" dirty="0" err="1" smtClean="0"/>
              <a:t>produksi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***</a:t>
            </a:r>
            <a:endParaRPr lang="en-US" sz="44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noFill/>
        </p:spPr>
        <p:txBody>
          <a:bodyPr/>
          <a:lstStyle/>
          <a:p>
            <a:pPr algn="ctr" eaLnBrk="1" hangingPunct="1"/>
            <a:r>
              <a:rPr lang="en-US" sz="3200" smtClean="0"/>
              <a:t>Perumusan Permasalahan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b="1" dirty="0" smtClean="0"/>
              <a:t>Kasus7</a:t>
            </a:r>
            <a:r>
              <a:rPr lang="en-US" sz="2800" dirty="0" smtClean="0"/>
              <a:t>. </a:t>
            </a:r>
            <a:r>
              <a:rPr lang="en-US" sz="2800" b="1" dirty="0" err="1" smtClean="0"/>
              <a:t>Perencanan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produksi</a:t>
            </a:r>
            <a:endParaRPr lang="en-US" sz="2800" b="1" dirty="0" smtClean="0"/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dirty="0" smtClean="0"/>
              <a:t>PT. ABC </a:t>
            </a:r>
            <a:r>
              <a:rPr lang="en-US" sz="2800" dirty="0" err="1" smtClean="0"/>
              <a:t>memproduksi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beberapa</a:t>
            </a:r>
            <a:r>
              <a:rPr lang="en-US" sz="2800" dirty="0" smtClean="0"/>
              <a:t> </a:t>
            </a:r>
            <a:r>
              <a:rPr lang="en-US" sz="2800" dirty="0" err="1" smtClean="0"/>
              <a:t>macam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</a:t>
            </a:r>
            <a:r>
              <a:rPr lang="en-US" sz="2800" dirty="0" err="1" smtClean="0"/>
              <a:t>setiap</a:t>
            </a:r>
            <a:r>
              <a:rPr lang="en-US" sz="2800" dirty="0" smtClean="0"/>
              <a:t> </a:t>
            </a:r>
            <a:r>
              <a:rPr lang="en-US" sz="2800" dirty="0" err="1" smtClean="0"/>
              <a:t>bulan</a:t>
            </a:r>
            <a:r>
              <a:rPr lang="en-US" sz="2800" dirty="0" smtClean="0"/>
              <a:t>. Perusahaan </a:t>
            </a:r>
            <a:r>
              <a:rPr lang="en-US" sz="2800" dirty="0" err="1" smtClean="0"/>
              <a:t>menetapkan</a:t>
            </a:r>
            <a:r>
              <a:rPr lang="en-US" sz="2800" dirty="0" smtClean="0"/>
              <a:t> </a:t>
            </a:r>
            <a:r>
              <a:rPr lang="en-US" sz="2800" dirty="0" err="1" smtClean="0"/>
              <a:t>kebijakan</a:t>
            </a:r>
            <a:r>
              <a:rPr lang="en-US" sz="2800" dirty="0" smtClean="0"/>
              <a:t>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i="1" dirty="0" smtClean="0"/>
              <a:t>inventory</a:t>
            </a:r>
            <a:r>
              <a:rPr lang="en-US" sz="2800" dirty="0" smtClean="0"/>
              <a:t> </a:t>
            </a:r>
            <a:r>
              <a:rPr lang="en-US" sz="2800" dirty="0" err="1" smtClean="0"/>
              <a:t>tertentu</a:t>
            </a:r>
            <a:r>
              <a:rPr lang="en-US" sz="2800" dirty="0" smtClean="0"/>
              <a:t> agar </a:t>
            </a:r>
            <a:r>
              <a:rPr lang="en-US" sz="2800" dirty="0" err="1" smtClean="0"/>
              <a:t>selalu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memenuhi</a:t>
            </a:r>
            <a:r>
              <a:rPr lang="en-US" sz="2800" dirty="0" smtClean="0"/>
              <a:t> </a:t>
            </a:r>
            <a:r>
              <a:rPr lang="en-US" sz="2800" dirty="0" err="1" smtClean="0"/>
              <a:t>permintaan</a:t>
            </a:r>
            <a:r>
              <a:rPr lang="en-US" sz="2800" dirty="0" smtClean="0"/>
              <a:t> </a:t>
            </a:r>
            <a:r>
              <a:rPr lang="en-US" sz="2800" dirty="0" err="1" smtClean="0"/>
              <a:t>konsumen</a:t>
            </a:r>
            <a:r>
              <a:rPr lang="en-US" sz="2800" dirty="0" smtClean="0"/>
              <a:t>. </a:t>
            </a:r>
            <a:r>
              <a:rPr lang="en-US" sz="2800" dirty="0" err="1" smtClean="0"/>
              <a:t>Namun</a:t>
            </a:r>
            <a:r>
              <a:rPr lang="en-US" sz="2800" dirty="0" smtClean="0"/>
              <a:t> </a:t>
            </a:r>
            <a:r>
              <a:rPr lang="en-US" sz="2800" dirty="0" err="1" smtClean="0"/>
              <a:t>jika</a:t>
            </a:r>
            <a:r>
              <a:rPr lang="en-US" sz="2800" dirty="0" smtClean="0"/>
              <a:t> </a:t>
            </a:r>
            <a:r>
              <a:rPr lang="en-US" sz="2800" dirty="0" err="1" smtClean="0"/>
              <a:t>permintaan</a:t>
            </a:r>
            <a:r>
              <a:rPr lang="en-US" sz="2800" dirty="0" smtClean="0"/>
              <a:t> </a:t>
            </a:r>
            <a:r>
              <a:rPr lang="en-US" sz="2800" dirty="0" err="1" smtClean="0"/>
              <a:t>tinggi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perusahaan</a:t>
            </a:r>
            <a:r>
              <a:rPr lang="en-US" sz="2800" dirty="0" smtClean="0"/>
              <a:t>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mampu</a:t>
            </a:r>
            <a:r>
              <a:rPr lang="en-US" sz="2800" dirty="0" smtClean="0"/>
              <a:t> </a:t>
            </a:r>
            <a:r>
              <a:rPr lang="en-US" sz="2800" dirty="0" err="1" smtClean="0"/>
              <a:t>memenuhi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sendiri</a:t>
            </a:r>
            <a:r>
              <a:rPr lang="en-US" sz="2800" dirty="0" smtClean="0"/>
              <a:t>, PT. ABC </a:t>
            </a:r>
            <a:r>
              <a:rPr lang="en-US" sz="2800" dirty="0" err="1" smtClean="0"/>
              <a:t>mempunyai</a:t>
            </a:r>
            <a:r>
              <a:rPr lang="en-US" sz="2800" dirty="0" smtClean="0"/>
              <a:t> </a:t>
            </a:r>
            <a:r>
              <a:rPr lang="en-US" sz="2800" dirty="0" err="1" smtClean="0"/>
              <a:t>perusahaan</a:t>
            </a:r>
            <a:r>
              <a:rPr lang="en-US" sz="2800" dirty="0" smtClean="0"/>
              <a:t> </a:t>
            </a:r>
            <a:r>
              <a:rPr lang="en-US" sz="2800" dirty="0" err="1" smtClean="0"/>
              <a:t>mitra</a:t>
            </a:r>
            <a:r>
              <a:rPr lang="en-US" sz="2800" dirty="0" smtClean="0"/>
              <a:t> yang </a:t>
            </a:r>
            <a:r>
              <a:rPr lang="en-US" sz="2800" dirty="0" err="1" smtClean="0"/>
              <a:t>biasa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sub </a:t>
            </a:r>
            <a:r>
              <a:rPr lang="en-US" sz="2800" dirty="0" err="1" smtClean="0"/>
              <a:t>kontrak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r>
              <a:rPr lang="en-US" sz="2800" dirty="0" smtClean="0"/>
              <a:t>. PT. ABC </a:t>
            </a:r>
            <a:r>
              <a:rPr lang="en-US" sz="2800" dirty="0" err="1" smtClean="0"/>
              <a:t>ingin</a:t>
            </a:r>
            <a:r>
              <a:rPr lang="en-US" sz="2800" dirty="0" smtClean="0"/>
              <a:t> </a:t>
            </a:r>
            <a:r>
              <a:rPr lang="en-US" sz="2800" dirty="0" err="1" smtClean="0"/>
              <a:t>menyusun</a:t>
            </a:r>
            <a:r>
              <a:rPr lang="en-US" sz="2800" dirty="0" smtClean="0"/>
              <a:t> model </a:t>
            </a:r>
            <a:r>
              <a:rPr lang="en-US" sz="2800" dirty="0" err="1" smtClean="0"/>
              <a:t>perencanaan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endParaRPr lang="en-US" sz="2800" dirty="0" smtClean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Perumusan</a:t>
            </a:r>
            <a:r>
              <a:rPr lang="en-US" sz="3200" dirty="0" smtClean="0"/>
              <a:t> </a:t>
            </a:r>
            <a:r>
              <a:rPr lang="en-US" sz="3200" dirty="0" err="1" smtClean="0"/>
              <a:t>Permasalahan</a:t>
            </a:r>
            <a:endParaRPr lang="en-US" sz="3200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077200" cy="5029200"/>
          </a:xfrm>
          <a:noFill/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b="1" dirty="0" err="1" smtClean="0"/>
              <a:t>Identifikasi</a:t>
            </a:r>
            <a:r>
              <a:rPr lang="en-US" b="1" dirty="0" smtClean="0"/>
              <a:t> </a:t>
            </a:r>
            <a:r>
              <a:rPr lang="en-US" b="1" dirty="0" err="1" smtClean="0"/>
              <a:t>masalah</a:t>
            </a:r>
            <a:r>
              <a:rPr lang="en-US" b="1" dirty="0" smtClean="0"/>
              <a:t>: (</a:t>
            </a:r>
            <a:r>
              <a:rPr lang="en-US" b="1" dirty="0" err="1" smtClean="0"/>
              <a:t>antara</a:t>
            </a:r>
            <a:r>
              <a:rPr lang="en-US" b="1" dirty="0" smtClean="0"/>
              <a:t> lain)</a:t>
            </a:r>
          </a:p>
          <a:p>
            <a:pPr marL="609600" indent="-609600" algn="just" eaLnBrk="1" hangingPunct="1">
              <a:buFont typeface="Wingdings" pitchFamily="2" charset="2"/>
              <a:buAutoNum type="arabicPeriod"/>
            </a:pPr>
            <a:r>
              <a:rPr lang="en-US" sz="2800" dirty="0" err="1" smtClean="0"/>
              <a:t>Berapa</a:t>
            </a:r>
            <a:r>
              <a:rPr lang="en-US" sz="2800" dirty="0" smtClean="0"/>
              <a:t> </a:t>
            </a:r>
            <a:r>
              <a:rPr lang="en-US" sz="2800" dirty="0" err="1" smtClean="0"/>
              <a:t>sebaiknya</a:t>
            </a:r>
            <a:r>
              <a:rPr lang="en-US" sz="2800" dirty="0" smtClean="0"/>
              <a:t>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yang </a:t>
            </a:r>
            <a:r>
              <a:rPr lang="en-US" sz="2800" dirty="0" err="1" smtClean="0"/>
              <a:t>harus</a:t>
            </a:r>
            <a:r>
              <a:rPr lang="en-US" sz="2800" dirty="0" smtClean="0"/>
              <a:t> </a:t>
            </a:r>
            <a:r>
              <a:rPr lang="en-US" sz="2800" dirty="0" err="1" smtClean="0"/>
              <a:t>diproduksi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masing-masing</a:t>
            </a:r>
            <a:r>
              <a:rPr lang="en-US" sz="2800" dirty="0" smtClean="0"/>
              <a:t> </a:t>
            </a:r>
            <a:r>
              <a:rPr lang="en-US" sz="2800" dirty="0" err="1" smtClean="0"/>
              <a:t>tipe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, yang </a:t>
            </a:r>
            <a:r>
              <a:rPr lang="en-US" sz="2800" dirty="0" err="1" smtClean="0"/>
              <a:t>meminimumkan</a:t>
            </a:r>
            <a:r>
              <a:rPr lang="en-US" sz="2800" dirty="0" smtClean="0"/>
              <a:t> </a:t>
            </a:r>
            <a:r>
              <a:rPr lang="en-US" sz="2800" dirty="0" err="1" smtClean="0"/>
              <a:t>biaya</a:t>
            </a:r>
            <a:r>
              <a:rPr lang="en-US" sz="2800" dirty="0" smtClean="0"/>
              <a:t> sub </a:t>
            </a:r>
            <a:r>
              <a:rPr lang="en-US" sz="2800" dirty="0" err="1" smtClean="0"/>
              <a:t>kontrak</a:t>
            </a:r>
            <a:r>
              <a:rPr lang="en-US" sz="2800" dirty="0" smtClean="0"/>
              <a:t>?</a:t>
            </a:r>
          </a:p>
          <a:p>
            <a:pPr marL="609600" indent="-609600" algn="just" eaLnBrk="1" hangingPunct="1">
              <a:buFont typeface="Wingdings" pitchFamily="2" charset="2"/>
              <a:buAutoNum type="arabicPeriod"/>
            </a:pPr>
            <a:r>
              <a:rPr lang="en-US" sz="2800" dirty="0" err="1" smtClean="0"/>
              <a:t>Berapa</a:t>
            </a:r>
            <a:r>
              <a:rPr lang="en-US" sz="2800" dirty="0" smtClean="0"/>
              <a:t> </a:t>
            </a:r>
            <a:r>
              <a:rPr lang="en-US" sz="2800" dirty="0" err="1" smtClean="0"/>
              <a:t>sebaiknya</a:t>
            </a:r>
            <a:r>
              <a:rPr lang="en-US" sz="2800" dirty="0" smtClean="0"/>
              <a:t>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yang </a:t>
            </a:r>
            <a:r>
              <a:rPr lang="en-US" sz="2800" dirty="0" err="1" smtClean="0"/>
              <a:t>harus</a:t>
            </a:r>
            <a:r>
              <a:rPr lang="en-US" sz="2800" dirty="0" smtClean="0"/>
              <a:t> </a:t>
            </a:r>
            <a:r>
              <a:rPr lang="en-US" sz="2800" dirty="0" err="1" smtClean="0"/>
              <a:t>diproduksi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masing-masing</a:t>
            </a:r>
            <a:r>
              <a:rPr lang="en-US" sz="2800" dirty="0" smtClean="0"/>
              <a:t> </a:t>
            </a:r>
            <a:r>
              <a:rPr lang="en-US" sz="2800" dirty="0" err="1" smtClean="0"/>
              <a:t>tipe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, yang </a:t>
            </a:r>
            <a:r>
              <a:rPr lang="en-US" sz="2800" dirty="0" err="1" smtClean="0"/>
              <a:t>meminimumkan</a:t>
            </a:r>
            <a:r>
              <a:rPr lang="en-US" sz="2800" dirty="0" smtClean="0"/>
              <a:t> </a:t>
            </a:r>
            <a:r>
              <a:rPr lang="en-US" sz="2800" dirty="0" err="1" smtClean="0"/>
              <a:t>biaya</a:t>
            </a:r>
            <a:r>
              <a:rPr lang="en-US" sz="2800" dirty="0" smtClean="0"/>
              <a:t> inventory?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Karakterisasi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endParaRPr lang="en-US" sz="3200" dirty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>
            <a:normAutofit/>
          </a:bodyPr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b="1" dirty="0" err="1" smtClean="0"/>
              <a:t>Elemen-elemen</a:t>
            </a:r>
            <a:r>
              <a:rPr lang="en-US" sz="2800" b="1" dirty="0" smtClean="0"/>
              <a:t> yang </a:t>
            </a:r>
            <a:r>
              <a:rPr lang="en-US" sz="2800" b="1" dirty="0" err="1" smtClean="0"/>
              <a:t>terlibat</a:t>
            </a:r>
            <a:r>
              <a:rPr lang="en-US" sz="2800" dirty="0" smtClean="0"/>
              <a:t>:</a:t>
            </a:r>
          </a:p>
          <a:p>
            <a:pPr marL="609600" indent="-609600" algn="just" eaLnBrk="1" hangingPunct="1">
              <a:buFont typeface="+mj-lt"/>
              <a:buAutoNum type="arabicPeriod"/>
            </a:pPr>
            <a:r>
              <a:rPr lang="en-US" sz="2800" dirty="0" smtClean="0"/>
              <a:t>Inventory – </a:t>
            </a:r>
            <a:r>
              <a:rPr lang="en-US" sz="2800" dirty="0" err="1" smtClean="0"/>
              <a:t>kebijakan</a:t>
            </a:r>
            <a:r>
              <a:rPr lang="en-US" sz="2800" dirty="0" smtClean="0"/>
              <a:t> inventory</a:t>
            </a:r>
          </a:p>
          <a:p>
            <a:pPr marL="609600" indent="-609600" algn="just" eaLnBrk="1" hangingPunct="1">
              <a:buFont typeface="+mj-lt"/>
              <a:buAutoNum type="arabicPeriod"/>
            </a:pP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permintaan</a:t>
            </a:r>
            <a:r>
              <a:rPr lang="en-US" sz="2800" dirty="0" smtClean="0"/>
              <a:t> – demand</a:t>
            </a:r>
          </a:p>
          <a:p>
            <a:pPr marL="609600" indent="-609600" algn="just" eaLnBrk="1" hangingPunct="1">
              <a:buFont typeface="+mj-lt"/>
              <a:buAutoNum type="arabicPeriod"/>
            </a:pP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</a:t>
            </a:r>
            <a:r>
              <a:rPr lang="en-US" sz="2800" dirty="0" err="1" smtClean="0"/>
              <a:t>dari</a:t>
            </a:r>
            <a:r>
              <a:rPr lang="en-US" sz="2800" dirty="0" smtClean="0"/>
              <a:t> sub </a:t>
            </a:r>
            <a:r>
              <a:rPr lang="en-US" sz="2800" dirty="0" err="1" smtClean="0"/>
              <a:t>kontrak</a:t>
            </a:r>
            <a:endParaRPr lang="en-US" sz="2800" dirty="0" smtClean="0"/>
          </a:p>
          <a:p>
            <a:pPr marL="609600" indent="-609600" algn="just" eaLnBrk="1" hangingPunct="1">
              <a:buFont typeface="+mj-lt"/>
              <a:buAutoNum type="arabicPeriod"/>
            </a:pP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produksi</a:t>
            </a:r>
            <a:endParaRPr lang="en-US" sz="2800" dirty="0" smtClean="0"/>
          </a:p>
          <a:p>
            <a:pPr marL="609600" indent="-609600" algn="just" eaLnBrk="1" hangingPunct="1">
              <a:buFont typeface="+mj-lt"/>
              <a:buAutoNum type="arabicPeriod"/>
            </a:pPr>
            <a:r>
              <a:rPr lang="en-US" sz="2800" dirty="0" err="1" smtClean="0"/>
              <a:t>Struktur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–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komponen</a:t>
            </a:r>
            <a:endParaRPr lang="en-US" sz="2800" dirty="0" smtClean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Karakterisasi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endParaRPr lang="en-US" sz="320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87680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 smtClean="0"/>
              <a:t>Kasus1</a:t>
            </a:r>
            <a:r>
              <a:rPr lang="en-US" sz="2800" dirty="0" smtClean="0"/>
              <a:t>. Optimal Production (Murthy </a:t>
            </a:r>
            <a:r>
              <a:rPr lang="en-US" sz="2800" dirty="0" err="1" smtClean="0"/>
              <a:t>hal</a:t>
            </a:r>
            <a:r>
              <a:rPr lang="en-US" sz="2800" dirty="0" smtClean="0"/>
              <a:t> 12)</a:t>
            </a:r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 smtClean="0"/>
              <a:t>Susu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dikonsumsi</a:t>
            </a:r>
            <a:r>
              <a:rPr lang="en-US" sz="2800" dirty="0" smtClean="0"/>
              <a:t> </a:t>
            </a:r>
            <a:r>
              <a:rPr lang="en-US" sz="2800" dirty="0" err="1" smtClean="0"/>
              <a:t>langsung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diproses</a:t>
            </a:r>
            <a:r>
              <a:rPr lang="en-US" sz="2800" dirty="0" smtClean="0"/>
              <a:t> </a:t>
            </a:r>
            <a:r>
              <a:rPr lang="en-US" sz="2800" dirty="0" err="1" smtClean="0"/>
              <a:t>lagi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menghasilkan</a:t>
            </a:r>
            <a:r>
              <a:rPr lang="en-US" sz="2800" dirty="0" smtClean="0"/>
              <a:t> </a:t>
            </a:r>
            <a:r>
              <a:rPr lang="en-US" sz="2800" i="1" dirty="0" smtClean="0"/>
              <a:t>cream, yoghurt </a:t>
            </a:r>
            <a:r>
              <a:rPr lang="en-US" sz="2800" dirty="0" err="1" smtClean="0"/>
              <a:t>dan</a:t>
            </a:r>
            <a:r>
              <a:rPr lang="en-US" sz="2800" i="1" dirty="0" smtClean="0"/>
              <a:t> cheese</a:t>
            </a:r>
            <a:r>
              <a:rPr lang="en-US" sz="2800" dirty="0" smtClean="0"/>
              <a:t>. </a:t>
            </a:r>
            <a:r>
              <a:rPr lang="en-US" sz="2800" dirty="0" smtClean="0"/>
              <a:t>PT. </a:t>
            </a:r>
            <a:r>
              <a:rPr lang="en-US" sz="2800" dirty="0" smtClean="0"/>
              <a:t>Beta </a:t>
            </a:r>
            <a:r>
              <a:rPr lang="en-US" sz="2800" dirty="0" err="1" smtClean="0"/>
              <a:t>memproduksi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suatu</a:t>
            </a:r>
            <a:r>
              <a:rPr lang="en-US" sz="2800" dirty="0" smtClean="0"/>
              <a:t> </a:t>
            </a:r>
            <a:r>
              <a:rPr lang="en-US" sz="2800" dirty="0" err="1" smtClean="0"/>
              <a:t>daerah</a:t>
            </a:r>
            <a:r>
              <a:rPr lang="en-US" sz="2800" dirty="0" smtClean="0"/>
              <a:t> </a:t>
            </a:r>
            <a:r>
              <a:rPr lang="en-US" sz="2800" dirty="0" err="1" smtClean="0"/>
              <a:t>tertentu</a:t>
            </a:r>
            <a:r>
              <a:rPr lang="en-US" sz="2800" dirty="0" smtClean="0"/>
              <a:t>, </a:t>
            </a:r>
            <a:r>
              <a:rPr lang="en-US" sz="2800" dirty="0" err="1" smtClean="0"/>
              <a:t>juga</a:t>
            </a:r>
            <a:r>
              <a:rPr lang="en-US" sz="2800" dirty="0" smtClean="0"/>
              <a:t> </a:t>
            </a:r>
            <a:r>
              <a:rPr lang="en-US" sz="2800" dirty="0" err="1" smtClean="0"/>
              <a:t>mempunyai</a:t>
            </a:r>
            <a:r>
              <a:rPr lang="en-US" sz="2800" dirty="0" smtClean="0"/>
              <a:t> </a:t>
            </a:r>
            <a:r>
              <a:rPr lang="en-US" sz="2800" dirty="0" err="1" smtClean="0"/>
              <a:t>pabrik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membuat</a:t>
            </a:r>
            <a:r>
              <a:rPr lang="en-US" sz="2800" dirty="0" smtClean="0"/>
              <a:t> </a:t>
            </a:r>
            <a:r>
              <a:rPr lang="en-US" sz="2800" dirty="0" err="1" smtClean="0"/>
              <a:t>berbagai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. PT. Beta </a:t>
            </a:r>
            <a:r>
              <a:rPr lang="en-US" sz="2800" dirty="0" err="1" smtClean="0"/>
              <a:t>ingin</a:t>
            </a:r>
            <a:r>
              <a:rPr lang="en-US" sz="2800" dirty="0" smtClean="0"/>
              <a:t> </a:t>
            </a:r>
            <a:r>
              <a:rPr lang="en-US" sz="2800" dirty="0" err="1" smtClean="0"/>
              <a:t>memaksimumkan</a:t>
            </a:r>
            <a:r>
              <a:rPr lang="en-US" sz="2800" dirty="0" smtClean="0"/>
              <a:t> profit. </a:t>
            </a:r>
          </a:p>
          <a:p>
            <a:pPr marL="60960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 smtClean="0"/>
              <a:t>Problem </a:t>
            </a:r>
            <a:r>
              <a:rPr lang="en-US" sz="2800" b="1" dirty="0" err="1" smtClean="0"/>
              <a:t>bagi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perusahaan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adalah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menentukan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jumlah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relatif</a:t>
            </a:r>
            <a:r>
              <a:rPr lang="en-US" sz="2800" b="1" dirty="0" smtClean="0"/>
              <a:t> yang </a:t>
            </a:r>
            <a:r>
              <a:rPr lang="en-US" sz="2800" b="1" dirty="0" err="1" smtClean="0"/>
              <a:t>diproduksi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dari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masing-masing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produk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untuk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memaksimumkan</a:t>
            </a:r>
            <a:r>
              <a:rPr lang="en-US" sz="2800" b="1" dirty="0" smtClean="0"/>
              <a:t> profit</a:t>
            </a:r>
            <a:r>
              <a:rPr lang="en-US" sz="2800" dirty="0" smtClean="0"/>
              <a:t>     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36600"/>
          </a:xfrm>
        </p:spPr>
        <p:txBody>
          <a:bodyPr/>
          <a:lstStyle/>
          <a:p>
            <a:pPr algn="ctr" eaLnBrk="1" hangingPunct="1"/>
            <a:r>
              <a:rPr lang="en-US" sz="3200" dirty="0" err="1" smtClean="0"/>
              <a:t>Perec</a:t>
            </a:r>
            <a:r>
              <a:rPr lang="en-US" sz="3200" dirty="0" smtClean="0"/>
              <a:t>. </a:t>
            </a:r>
            <a:r>
              <a:rPr lang="en-US" sz="3200" dirty="0" err="1" smtClean="0"/>
              <a:t>Produksi</a:t>
            </a:r>
            <a:r>
              <a:rPr lang="en-US" sz="3200" dirty="0" smtClean="0"/>
              <a:t> SMBP</a:t>
            </a:r>
            <a:r>
              <a:rPr lang="en-US" sz="3600" dirty="0" smtClean="0"/>
              <a:t> </a:t>
            </a:r>
            <a:r>
              <a:rPr lang="en-US" sz="2800" dirty="0" smtClean="0"/>
              <a:t>(</a:t>
            </a:r>
            <a:r>
              <a:rPr lang="en-US" sz="2800" dirty="0" err="1" smtClean="0"/>
              <a:t>Toha</a:t>
            </a:r>
            <a:r>
              <a:rPr lang="en-US" sz="2800" dirty="0" smtClean="0"/>
              <a:t>, 1993b)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762000" y="1219200"/>
            <a:ext cx="7921625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3200" dirty="0" err="1">
                <a:latin typeface="Times New Roman" pitchFamily="18" charset="0"/>
              </a:rPr>
              <a:t>Jika</a:t>
            </a:r>
            <a:r>
              <a:rPr lang="en-US" sz="3200" dirty="0">
                <a:latin typeface="Times New Roman" pitchFamily="18" charset="0"/>
              </a:rPr>
              <a:t>:</a:t>
            </a:r>
          </a:p>
          <a:p>
            <a:pPr eaLnBrk="1" hangingPunct="1"/>
            <a:r>
              <a:rPr lang="en-US" sz="3200" i="1" dirty="0" err="1">
                <a:latin typeface="Times New Roman" pitchFamily="18" charset="0"/>
              </a:rPr>
              <a:t>D</a:t>
            </a:r>
            <a:r>
              <a:rPr lang="en-US" sz="3200" i="1" baseline="-25000" dirty="0" err="1">
                <a:latin typeface="Times New Roman" pitchFamily="18" charset="0"/>
              </a:rPr>
              <a:t>t</a:t>
            </a:r>
            <a:r>
              <a:rPr lang="en-US" sz="3200" i="1" dirty="0">
                <a:latin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</a:rPr>
              <a:t>     : </a:t>
            </a:r>
            <a:r>
              <a:rPr lang="en-US" sz="3200" dirty="0" err="1">
                <a:latin typeface="Times New Roman" pitchFamily="18" charset="0"/>
              </a:rPr>
              <a:t>banyaknya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permintaan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pada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periode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i="1" dirty="0">
                <a:latin typeface="Times New Roman" pitchFamily="18" charset="0"/>
              </a:rPr>
              <a:t>t</a:t>
            </a:r>
            <a:endParaRPr lang="en-US" sz="3200" dirty="0">
              <a:latin typeface="Times New Roman" pitchFamily="18" charset="0"/>
            </a:endParaRPr>
          </a:p>
          <a:p>
            <a:pPr eaLnBrk="1" hangingPunct="1"/>
            <a:r>
              <a:rPr lang="en-US" sz="3200" i="1" dirty="0">
                <a:latin typeface="Times New Roman" pitchFamily="18" charset="0"/>
              </a:rPr>
              <a:t>I</a:t>
            </a:r>
            <a:r>
              <a:rPr lang="en-US" sz="3200" i="1" baseline="-25000" dirty="0">
                <a:latin typeface="Times New Roman" pitchFamily="18" charset="0"/>
              </a:rPr>
              <a:t>t</a:t>
            </a:r>
            <a:r>
              <a:rPr lang="en-US" sz="3200" i="1" dirty="0">
                <a:latin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</a:rPr>
              <a:t>       : </a:t>
            </a:r>
            <a:r>
              <a:rPr lang="en-US" sz="3200" dirty="0" err="1">
                <a:latin typeface="Times New Roman" pitchFamily="18" charset="0"/>
              </a:rPr>
              <a:t>banyakya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produk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jadi</a:t>
            </a:r>
            <a:r>
              <a:rPr lang="en-US" sz="3200" dirty="0">
                <a:latin typeface="Times New Roman" pitchFamily="18" charset="0"/>
              </a:rPr>
              <a:t> yang </a:t>
            </a:r>
            <a:r>
              <a:rPr lang="en-US" sz="3200" dirty="0" err="1">
                <a:latin typeface="Times New Roman" pitchFamily="18" charset="0"/>
              </a:rPr>
              <a:t>disimpan</a:t>
            </a:r>
            <a:r>
              <a:rPr lang="en-US" sz="3200" dirty="0">
                <a:latin typeface="Times New Roman" pitchFamily="18" charset="0"/>
              </a:rPr>
              <a:t> </a:t>
            </a:r>
          </a:p>
          <a:p>
            <a:pPr eaLnBrk="1" hangingPunct="1"/>
            <a:r>
              <a:rPr lang="en-US" sz="3200" dirty="0">
                <a:latin typeface="Times New Roman" pitchFamily="18" charset="0"/>
              </a:rPr>
              <a:t>            </a:t>
            </a:r>
            <a:r>
              <a:rPr lang="en-US" sz="3200" dirty="0" err="1">
                <a:latin typeface="Times New Roman" pitchFamily="18" charset="0"/>
              </a:rPr>
              <a:t>pada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periode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i="1" dirty="0">
                <a:latin typeface="Times New Roman" pitchFamily="18" charset="0"/>
              </a:rPr>
              <a:t>t</a:t>
            </a:r>
          </a:p>
          <a:p>
            <a:pPr eaLnBrk="1" hangingPunct="1"/>
            <a:r>
              <a:rPr lang="en-US" sz="3200" i="1" dirty="0">
                <a:latin typeface="Times New Roman" pitchFamily="18" charset="0"/>
              </a:rPr>
              <a:t>I</a:t>
            </a:r>
            <a:r>
              <a:rPr lang="en-US" sz="3200" i="1" baseline="-25000" dirty="0">
                <a:latin typeface="Times New Roman" pitchFamily="18" charset="0"/>
              </a:rPr>
              <a:t>t-1</a:t>
            </a:r>
            <a:r>
              <a:rPr lang="en-US" sz="3200" i="1" dirty="0">
                <a:latin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</a:rPr>
              <a:t>    : </a:t>
            </a:r>
            <a:r>
              <a:rPr lang="en-US" sz="3200" dirty="0" err="1">
                <a:latin typeface="Times New Roman" pitchFamily="18" charset="0"/>
              </a:rPr>
              <a:t>banyaknya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produk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jadi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dari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periode</a:t>
            </a:r>
            <a:endParaRPr lang="en-US" sz="3200" dirty="0">
              <a:latin typeface="Times New Roman" pitchFamily="18" charset="0"/>
            </a:endParaRPr>
          </a:p>
          <a:p>
            <a:pPr eaLnBrk="1" hangingPunct="1"/>
            <a:r>
              <a:rPr lang="en-US" sz="3200" dirty="0">
                <a:latin typeface="Times New Roman" pitchFamily="18" charset="0"/>
              </a:rPr>
              <a:t>           </a:t>
            </a:r>
            <a:r>
              <a:rPr lang="en-US" sz="3200" dirty="0" err="1">
                <a:latin typeface="Times New Roman" pitchFamily="18" charset="0"/>
              </a:rPr>
              <a:t>sebelumnya</a:t>
            </a:r>
            <a:r>
              <a:rPr lang="en-US" sz="3200" dirty="0">
                <a:latin typeface="Times New Roman" pitchFamily="18" charset="0"/>
              </a:rPr>
              <a:t>, (</a:t>
            </a:r>
            <a:r>
              <a:rPr lang="en-US" sz="3200" i="1" dirty="0">
                <a:latin typeface="Times New Roman" pitchFamily="18" charset="0"/>
              </a:rPr>
              <a:t>t</a:t>
            </a:r>
            <a:r>
              <a:rPr lang="en-US" sz="3200" dirty="0">
                <a:latin typeface="Times New Roman" pitchFamily="18" charset="0"/>
              </a:rPr>
              <a:t>-1)</a:t>
            </a:r>
          </a:p>
          <a:p>
            <a:pPr eaLnBrk="1" hangingPunct="1"/>
            <a:r>
              <a:rPr lang="en-US" sz="3200" i="1" dirty="0">
                <a:latin typeface="Times New Roman" pitchFamily="18" charset="0"/>
              </a:rPr>
              <a:t>P</a:t>
            </a:r>
            <a:r>
              <a:rPr lang="en-US" sz="3200" i="1" baseline="-25000" dirty="0">
                <a:latin typeface="Times New Roman" pitchFamily="18" charset="0"/>
              </a:rPr>
              <a:t>t</a:t>
            </a:r>
            <a:r>
              <a:rPr lang="en-US" sz="3200" i="1" dirty="0">
                <a:latin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</a:rPr>
              <a:t>     : </a:t>
            </a:r>
            <a:r>
              <a:rPr lang="en-US" sz="3200" dirty="0" err="1">
                <a:latin typeface="Times New Roman" pitchFamily="18" charset="0"/>
              </a:rPr>
              <a:t>banyaknya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produksi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pada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periode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i="1" dirty="0">
                <a:latin typeface="Times New Roman" pitchFamily="18" charset="0"/>
              </a:rPr>
              <a:t>t</a:t>
            </a:r>
          </a:p>
          <a:p>
            <a:pPr eaLnBrk="1" hangingPunct="1"/>
            <a:r>
              <a:rPr lang="en-US" sz="3200" i="1" dirty="0">
                <a:latin typeface="Times New Roman" pitchFamily="18" charset="0"/>
              </a:rPr>
              <a:t>B</a:t>
            </a:r>
            <a:r>
              <a:rPr lang="en-US" sz="3200" i="1" baseline="-25000" dirty="0">
                <a:latin typeface="Times New Roman" pitchFamily="18" charset="0"/>
              </a:rPr>
              <a:t>t</a:t>
            </a:r>
            <a:r>
              <a:rPr lang="en-US" sz="3200" i="1" dirty="0">
                <a:latin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</a:rPr>
              <a:t>     : </a:t>
            </a:r>
            <a:r>
              <a:rPr lang="en-US" sz="3200" dirty="0" err="1">
                <a:latin typeface="Times New Roman" pitchFamily="18" charset="0"/>
              </a:rPr>
              <a:t>banyaknya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penerimaan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dari</a:t>
            </a:r>
            <a:r>
              <a:rPr lang="en-US" sz="3200" dirty="0">
                <a:latin typeface="Times New Roman" pitchFamily="18" charset="0"/>
              </a:rPr>
              <a:t> sub-</a:t>
            </a:r>
            <a:r>
              <a:rPr lang="en-US" sz="3200" dirty="0" err="1">
                <a:latin typeface="Times New Roman" pitchFamily="18" charset="0"/>
              </a:rPr>
              <a:t>kontrak</a:t>
            </a:r>
            <a:endParaRPr lang="en-US" sz="3200" dirty="0">
              <a:latin typeface="Times New Roman" pitchFamily="18" charset="0"/>
            </a:endParaRPr>
          </a:p>
          <a:p>
            <a:pPr eaLnBrk="1" hangingPunct="1"/>
            <a:r>
              <a:rPr lang="en-US" sz="3200" dirty="0">
                <a:latin typeface="Times New Roman" pitchFamily="18" charset="0"/>
              </a:rPr>
              <a:t>           </a:t>
            </a:r>
            <a:r>
              <a:rPr lang="en-US" sz="3200" dirty="0" err="1">
                <a:latin typeface="Times New Roman" pitchFamily="18" charset="0"/>
              </a:rPr>
              <a:t>pada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periode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i="1" dirty="0">
                <a:latin typeface="Times New Roman" pitchFamily="18" charset="0"/>
              </a:rPr>
              <a:t>t</a:t>
            </a:r>
            <a:endParaRPr lang="en-US" sz="3200" dirty="0">
              <a:latin typeface="Times New Roman" pitchFamily="18" charset="0"/>
            </a:endParaRPr>
          </a:p>
          <a:p>
            <a:pPr eaLnBrk="1" hangingPunct="1"/>
            <a:r>
              <a:rPr lang="en-US" sz="3200" dirty="0" err="1">
                <a:latin typeface="Times New Roman" pitchFamily="18" charset="0"/>
              </a:rPr>
              <a:t>Maka</a:t>
            </a:r>
            <a:r>
              <a:rPr lang="en-US" sz="3200" dirty="0">
                <a:latin typeface="Times New Roman" pitchFamily="18" charset="0"/>
              </a:rPr>
              <a:t>: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944563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Model Perec. Produksi SMBP</a:t>
            </a:r>
            <a:endParaRPr lang="en-US" sz="2800" smtClean="0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09600" y="1295400"/>
            <a:ext cx="7343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3200">
                <a:latin typeface="Times New Roman" pitchFamily="18" charset="0"/>
              </a:rPr>
              <a:t>Skema sistem digambarkan sebagai berikut:</a:t>
            </a:r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3962400" y="3810000"/>
            <a:ext cx="914400" cy="914400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2800">
                <a:latin typeface="Times New Roman" pitchFamily="18" charset="0"/>
              </a:rPr>
              <a:t>t</a:t>
            </a:r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>
            <a:off x="2362200" y="4267200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4953000" y="4267200"/>
            <a:ext cx="1295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>
            <a:off x="4419600" y="48006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>
            <a:off x="4191000" y="27432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>
            <a:off x="4648200" y="27432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2362200" y="3733800"/>
            <a:ext cx="512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>
                <a:latin typeface="Times New Roman" pitchFamily="18" charset="0"/>
              </a:rPr>
              <a:t>I</a:t>
            </a:r>
            <a:r>
              <a:rPr lang="en-US" sz="2400" i="1" baseline="-25000">
                <a:latin typeface="Times New Roman" pitchFamily="18" charset="0"/>
              </a:rPr>
              <a:t>t-1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6172200" y="381000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>
                <a:latin typeface="Times New Roman" pitchFamily="18" charset="0"/>
              </a:rPr>
              <a:t>I</a:t>
            </a:r>
            <a:r>
              <a:rPr lang="en-US" sz="2400" i="1" baseline="-25000">
                <a:latin typeface="Times New Roman" pitchFamily="18" charset="0"/>
              </a:rPr>
              <a:t>t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4479925" y="5299075"/>
            <a:ext cx="461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>
                <a:latin typeface="Times New Roman" pitchFamily="18" charset="0"/>
              </a:rPr>
              <a:t>D</a:t>
            </a:r>
            <a:r>
              <a:rPr lang="en-US" sz="2400" i="1" baseline="-25000">
                <a:latin typeface="Times New Roman" pitchFamily="18" charset="0"/>
              </a:rPr>
              <a:t>t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3657600" y="2590800"/>
            <a:ext cx="427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>
                <a:latin typeface="Times New Roman" pitchFamily="18" charset="0"/>
              </a:rPr>
              <a:t>P</a:t>
            </a:r>
            <a:r>
              <a:rPr lang="en-US" sz="2400" i="1" baseline="-25000">
                <a:latin typeface="Times New Roman" pitchFamily="18" charset="0"/>
              </a:rPr>
              <a:t>t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4724400" y="2667000"/>
            <a:ext cx="427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>
                <a:latin typeface="Times New Roman" pitchFamily="18" charset="0"/>
              </a:rPr>
              <a:t>B</a:t>
            </a:r>
            <a:r>
              <a:rPr lang="en-US" sz="2400" i="1" baseline="-25000">
                <a:latin typeface="Times New Roman" pitchFamily="18" charset="0"/>
              </a:rPr>
              <a:t>t</a:t>
            </a:r>
            <a:endParaRPr lang="en-US" sz="2400" i="1">
              <a:latin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736600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Perec. Produksi SMBP</a:t>
            </a:r>
            <a:r>
              <a:rPr lang="en-US" sz="3600" smtClean="0"/>
              <a:t> </a:t>
            </a:r>
            <a:endParaRPr lang="en-US" sz="2800" smtClean="0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762000" y="1447800"/>
            <a:ext cx="7921625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sz="2800">
                <a:latin typeface="Times New Roman" pitchFamily="18" charset="0"/>
              </a:rPr>
              <a:t>Apabila pada periode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permintaan pasar sebanyak </a:t>
            </a:r>
            <a:r>
              <a:rPr lang="en-US" sz="2800" i="1">
                <a:latin typeface="Times New Roman" pitchFamily="18" charset="0"/>
              </a:rPr>
              <a:t>D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, maka banyaknya produk jadi yang disimpan pada periode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adalah:</a:t>
            </a:r>
          </a:p>
          <a:p>
            <a:pPr eaLnBrk="1" hangingPunct="1"/>
            <a:endParaRPr lang="en-US" sz="2800">
              <a:latin typeface="Times New Roman" pitchFamily="18" charset="0"/>
            </a:endParaRPr>
          </a:p>
          <a:p>
            <a:pPr eaLnBrk="1" hangingPunct="1"/>
            <a:r>
              <a:rPr lang="en-US" sz="3200">
                <a:latin typeface="Times New Roman" pitchFamily="18" charset="0"/>
              </a:rPr>
              <a:t>               </a:t>
            </a:r>
            <a:r>
              <a:rPr lang="en-US" sz="3200" i="1">
                <a:latin typeface="Times New Roman" pitchFamily="18" charset="0"/>
              </a:rPr>
              <a:t>I</a:t>
            </a:r>
            <a:r>
              <a:rPr lang="en-US" sz="3200" i="1" baseline="-25000">
                <a:latin typeface="Times New Roman" pitchFamily="18" charset="0"/>
              </a:rPr>
              <a:t>t</a:t>
            </a:r>
            <a:r>
              <a:rPr lang="en-US" sz="3200">
                <a:latin typeface="Times New Roman" pitchFamily="18" charset="0"/>
              </a:rPr>
              <a:t> = </a:t>
            </a:r>
            <a:r>
              <a:rPr lang="en-US" sz="3200" i="1">
                <a:latin typeface="Times New Roman" pitchFamily="18" charset="0"/>
              </a:rPr>
              <a:t>I</a:t>
            </a:r>
            <a:r>
              <a:rPr lang="en-US" sz="3200" i="1" baseline="-25000">
                <a:latin typeface="Times New Roman" pitchFamily="18" charset="0"/>
              </a:rPr>
              <a:t>t-1</a:t>
            </a:r>
            <a:r>
              <a:rPr lang="en-US" sz="3200">
                <a:latin typeface="Times New Roman" pitchFamily="18" charset="0"/>
              </a:rPr>
              <a:t> – </a:t>
            </a:r>
            <a:r>
              <a:rPr lang="en-US" sz="3200" i="1">
                <a:latin typeface="Times New Roman" pitchFamily="18" charset="0"/>
              </a:rPr>
              <a:t>D</a:t>
            </a:r>
            <a:r>
              <a:rPr lang="en-US" sz="3200" i="1" baseline="-25000">
                <a:latin typeface="Times New Roman" pitchFamily="18" charset="0"/>
              </a:rPr>
              <a:t>t</a:t>
            </a:r>
            <a:r>
              <a:rPr lang="en-US" sz="3200">
                <a:latin typeface="Times New Roman" pitchFamily="18" charset="0"/>
              </a:rPr>
              <a:t>,   </a:t>
            </a:r>
            <a:r>
              <a:rPr lang="en-US" sz="3200" i="1">
                <a:latin typeface="Times New Roman" pitchFamily="18" charset="0"/>
              </a:rPr>
              <a:t>I</a:t>
            </a:r>
            <a:r>
              <a:rPr lang="en-US" sz="3200" i="1" baseline="-25000">
                <a:latin typeface="Times New Roman" pitchFamily="18" charset="0"/>
              </a:rPr>
              <a:t>t</a:t>
            </a:r>
            <a:r>
              <a:rPr lang="en-US" sz="3200">
                <a:cs typeface="Arial" charset="0"/>
              </a:rPr>
              <a:t>≥0                        (1)</a:t>
            </a:r>
            <a:r>
              <a:rPr lang="en-US" sz="3200">
                <a:latin typeface="Times New Roman" pitchFamily="18" charset="0"/>
              </a:rPr>
              <a:t> </a:t>
            </a:r>
            <a:endParaRPr lang="en-US" sz="3200" i="1">
              <a:latin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944563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Model Perec. Produksi SMBP</a:t>
            </a:r>
            <a:endParaRPr lang="en-US" sz="2800" smtClean="0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762000" y="1524000"/>
            <a:ext cx="76962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sz="2800">
                <a:latin typeface="Times New Roman" pitchFamily="18" charset="0"/>
              </a:rPr>
              <a:t>Apabila sudah direncanakan pada periode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akan ada penerimaan produk jadi dari sub-kontrak sebanyak </a:t>
            </a:r>
            <a:r>
              <a:rPr lang="en-US" sz="2800" i="1">
                <a:latin typeface="Times New Roman" pitchFamily="18" charset="0"/>
              </a:rPr>
              <a:t>B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, maka banyaknya produk jadi yang disimpan pada periode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adalah:</a:t>
            </a:r>
          </a:p>
          <a:p>
            <a:pPr algn="just" eaLnBrk="1" hangingPunct="1"/>
            <a:endParaRPr lang="en-US" sz="2800">
              <a:latin typeface="Times New Roman" pitchFamily="18" charset="0"/>
            </a:endParaRPr>
          </a:p>
          <a:p>
            <a:pPr algn="just" eaLnBrk="1" hangingPunct="1"/>
            <a:r>
              <a:rPr lang="en-US" sz="2800">
                <a:latin typeface="Times New Roman" pitchFamily="18" charset="0"/>
              </a:rPr>
              <a:t>                  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 i="1">
                <a:latin typeface="Times New Roman" pitchFamily="18" charset="0"/>
              </a:rPr>
              <a:t> </a:t>
            </a:r>
            <a:r>
              <a:rPr lang="en-US" sz="2800">
                <a:latin typeface="Times New Roman" pitchFamily="18" charset="0"/>
              </a:rPr>
              <a:t>=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t-1</a:t>
            </a:r>
            <a:r>
              <a:rPr lang="en-US" sz="2800">
                <a:latin typeface="Times New Roman" pitchFamily="18" charset="0"/>
              </a:rPr>
              <a:t> + </a:t>
            </a:r>
            <a:r>
              <a:rPr lang="en-US" sz="2800" i="1">
                <a:latin typeface="Times New Roman" pitchFamily="18" charset="0"/>
              </a:rPr>
              <a:t>B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 i="1">
                <a:latin typeface="Times New Roman" pitchFamily="18" charset="0"/>
              </a:rPr>
              <a:t> </a:t>
            </a:r>
            <a:r>
              <a:rPr lang="en-US" sz="2800">
                <a:latin typeface="Times New Roman" pitchFamily="18" charset="0"/>
              </a:rPr>
              <a:t>– </a:t>
            </a:r>
            <a:r>
              <a:rPr lang="en-US" sz="2800" i="1">
                <a:latin typeface="Times New Roman" pitchFamily="18" charset="0"/>
              </a:rPr>
              <a:t>D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 i="1">
                <a:latin typeface="Times New Roman" pitchFamily="18" charset="0"/>
              </a:rPr>
              <a:t> </a:t>
            </a:r>
            <a:r>
              <a:rPr lang="en-US" sz="2800">
                <a:latin typeface="Times New Roman" pitchFamily="18" charset="0"/>
              </a:rPr>
              <a:t>, 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 </a:t>
            </a:r>
            <a:r>
              <a:rPr lang="en-US" sz="2800">
                <a:cs typeface="Arial" charset="0"/>
              </a:rPr>
              <a:t>≥0                     (2)</a:t>
            </a:r>
          </a:p>
          <a:p>
            <a:pPr algn="just" eaLnBrk="1" hangingPunct="1"/>
            <a:endParaRPr lang="en-US" sz="2800">
              <a:cs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944563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Model Perec. Produksi SMBP</a:t>
            </a:r>
            <a:endParaRPr lang="en-US" sz="2800" smtClean="0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0" y="1778000"/>
            <a:ext cx="78486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sz="2800" dirty="0" err="1">
                <a:latin typeface="Times New Roman" pitchFamily="18" charset="0"/>
              </a:rPr>
              <a:t>Dengan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adanya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kegiatan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produksi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pada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periode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i="1" dirty="0">
                <a:latin typeface="Times New Roman" pitchFamily="18" charset="0"/>
              </a:rPr>
              <a:t>t</a:t>
            </a:r>
            <a:r>
              <a:rPr lang="en-US" sz="2800" dirty="0">
                <a:latin typeface="Times New Roman" pitchFamily="18" charset="0"/>
              </a:rPr>
              <a:t>, yang </a:t>
            </a:r>
            <a:r>
              <a:rPr lang="en-US" sz="2800" dirty="0" err="1">
                <a:latin typeface="Times New Roman" pitchFamily="18" charset="0"/>
              </a:rPr>
              <a:t>akan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menghasilkan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produk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jadi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sebanyak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</a:rPr>
              <a:t>P</a:t>
            </a:r>
            <a:r>
              <a:rPr lang="en-US" sz="2800" i="1" baseline="-25000" dirty="0" err="1">
                <a:latin typeface="Times New Roman" pitchFamily="18" charset="0"/>
              </a:rPr>
              <a:t>t</a:t>
            </a:r>
            <a:r>
              <a:rPr lang="en-US" sz="2800" dirty="0">
                <a:latin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</a:rPr>
              <a:t>maka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banyaknya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produk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jadi</a:t>
            </a:r>
            <a:r>
              <a:rPr lang="en-US" sz="2800" dirty="0">
                <a:latin typeface="Times New Roman" pitchFamily="18" charset="0"/>
              </a:rPr>
              <a:t> yang </a:t>
            </a:r>
            <a:r>
              <a:rPr lang="en-US" sz="2800" dirty="0" err="1">
                <a:latin typeface="Times New Roman" pitchFamily="18" charset="0"/>
              </a:rPr>
              <a:t>disimpan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pada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saat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i="1" dirty="0">
                <a:latin typeface="Times New Roman" pitchFamily="18" charset="0"/>
              </a:rPr>
              <a:t>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adalah</a:t>
            </a:r>
            <a:r>
              <a:rPr lang="en-US" sz="2800" dirty="0">
                <a:latin typeface="Times New Roman" pitchFamily="18" charset="0"/>
              </a:rPr>
              <a:t>: </a:t>
            </a:r>
            <a:endParaRPr lang="en-US" sz="2800" dirty="0" smtClean="0">
              <a:latin typeface="Times New Roman" pitchFamily="18" charset="0"/>
            </a:endParaRPr>
          </a:p>
          <a:p>
            <a:pPr algn="just" eaLnBrk="1" hangingPunct="1"/>
            <a:endParaRPr lang="en-US" sz="2800" dirty="0">
              <a:latin typeface="Times New Roman" pitchFamily="18" charset="0"/>
            </a:endParaRPr>
          </a:p>
          <a:p>
            <a:pPr eaLnBrk="1" hangingPunct="1"/>
            <a:r>
              <a:rPr lang="en-US" sz="2800" dirty="0" smtClean="0">
                <a:latin typeface="Times New Roman" pitchFamily="18" charset="0"/>
              </a:rPr>
              <a:t>                  </a:t>
            </a:r>
            <a:r>
              <a:rPr lang="en-US" sz="2800" i="1" dirty="0" smtClean="0">
                <a:latin typeface="Times New Roman" pitchFamily="18" charset="0"/>
              </a:rPr>
              <a:t> </a:t>
            </a:r>
            <a:r>
              <a:rPr lang="en-US" sz="2800" i="1" dirty="0">
                <a:latin typeface="Times New Roman" pitchFamily="18" charset="0"/>
              </a:rPr>
              <a:t>I</a:t>
            </a:r>
            <a:r>
              <a:rPr lang="en-US" sz="2800" i="1" baseline="-25000" dirty="0">
                <a:latin typeface="Times New Roman" pitchFamily="18" charset="0"/>
              </a:rPr>
              <a:t>t</a:t>
            </a:r>
            <a:r>
              <a:rPr lang="en-US" sz="2800" i="1" dirty="0">
                <a:latin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</a:rPr>
              <a:t>= </a:t>
            </a:r>
            <a:r>
              <a:rPr lang="en-US" sz="2800" i="1" dirty="0">
                <a:latin typeface="Times New Roman" pitchFamily="18" charset="0"/>
              </a:rPr>
              <a:t>I</a:t>
            </a:r>
            <a:r>
              <a:rPr lang="en-US" sz="2800" i="1" baseline="-25000" dirty="0">
                <a:latin typeface="Times New Roman" pitchFamily="18" charset="0"/>
              </a:rPr>
              <a:t>t-1</a:t>
            </a:r>
            <a:r>
              <a:rPr lang="en-US" sz="2800" dirty="0">
                <a:latin typeface="Times New Roman" pitchFamily="18" charset="0"/>
              </a:rPr>
              <a:t> + </a:t>
            </a:r>
            <a:r>
              <a:rPr lang="en-US" sz="2800" i="1" dirty="0" err="1">
                <a:latin typeface="Times New Roman" pitchFamily="18" charset="0"/>
              </a:rPr>
              <a:t>B</a:t>
            </a:r>
            <a:r>
              <a:rPr lang="en-US" sz="2800" i="1" baseline="-25000" dirty="0" err="1">
                <a:latin typeface="Times New Roman" pitchFamily="18" charset="0"/>
              </a:rPr>
              <a:t>t</a:t>
            </a:r>
            <a:r>
              <a:rPr lang="en-US" sz="2800" dirty="0">
                <a:latin typeface="Times New Roman" pitchFamily="18" charset="0"/>
              </a:rPr>
              <a:t> + </a:t>
            </a:r>
            <a:r>
              <a:rPr lang="en-US" sz="2800" i="1" dirty="0" err="1">
                <a:latin typeface="Times New Roman" pitchFamily="18" charset="0"/>
              </a:rPr>
              <a:t>P</a:t>
            </a:r>
            <a:r>
              <a:rPr lang="en-US" sz="2800" i="1" baseline="-25000" dirty="0" err="1">
                <a:latin typeface="Times New Roman" pitchFamily="18" charset="0"/>
              </a:rPr>
              <a:t>t</a:t>
            </a:r>
            <a:r>
              <a:rPr lang="en-US" sz="2800" dirty="0">
                <a:latin typeface="Times New Roman" pitchFamily="18" charset="0"/>
              </a:rPr>
              <a:t> – </a:t>
            </a:r>
            <a:r>
              <a:rPr lang="en-US" sz="2800" i="1" dirty="0" err="1">
                <a:latin typeface="Times New Roman" pitchFamily="18" charset="0"/>
              </a:rPr>
              <a:t>D</a:t>
            </a:r>
            <a:r>
              <a:rPr lang="en-US" sz="2800" i="1" baseline="-25000" dirty="0" err="1">
                <a:latin typeface="Times New Roman" pitchFamily="18" charset="0"/>
              </a:rPr>
              <a:t>t</a:t>
            </a:r>
            <a:r>
              <a:rPr lang="en-US" sz="2800" dirty="0">
                <a:latin typeface="Times New Roman" pitchFamily="18" charset="0"/>
              </a:rPr>
              <a:t> , </a:t>
            </a:r>
            <a:r>
              <a:rPr lang="en-US" sz="2800" i="1" dirty="0">
                <a:latin typeface="Times New Roman" pitchFamily="18" charset="0"/>
              </a:rPr>
              <a:t>I</a:t>
            </a:r>
            <a:r>
              <a:rPr lang="en-US" sz="2800" i="1" baseline="-25000" dirty="0">
                <a:latin typeface="Times New Roman" pitchFamily="18" charset="0"/>
              </a:rPr>
              <a:t>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>
                <a:cs typeface="Arial" charset="0"/>
              </a:rPr>
              <a:t>≥ 0               (3)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944563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Model Perec. Produksi SMBP</a:t>
            </a:r>
            <a:endParaRPr lang="en-US" sz="2800" smtClean="0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762000" y="1549400"/>
            <a:ext cx="77724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800">
                <a:latin typeface="Times New Roman" pitchFamily="18" charset="0"/>
              </a:rPr>
              <a:t>Sehingga apabila ingin ditetapkan suatu rencana produksi, dengan telah diketahui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t-</a:t>
            </a:r>
            <a:r>
              <a:rPr lang="en-US" sz="2800" baseline="-25000">
                <a:latin typeface="Times New Roman" pitchFamily="18" charset="0"/>
              </a:rPr>
              <a:t>1</a:t>
            </a:r>
            <a:r>
              <a:rPr lang="en-US" sz="2800">
                <a:latin typeface="Times New Roman" pitchFamily="18" charset="0"/>
              </a:rPr>
              <a:t>, </a:t>
            </a:r>
            <a:r>
              <a:rPr lang="en-US" sz="2800" i="1">
                <a:latin typeface="Times New Roman" pitchFamily="18" charset="0"/>
              </a:rPr>
              <a:t>B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, </a:t>
            </a:r>
            <a:r>
              <a:rPr lang="en-US" sz="2800" i="1">
                <a:latin typeface="Times New Roman" pitchFamily="18" charset="0"/>
              </a:rPr>
              <a:t>D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, dan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 i="1">
                <a:latin typeface="Times New Roman" pitchFamily="18" charset="0"/>
              </a:rPr>
              <a:t> </a:t>
            </a:r>
            <a:r>
              <a:rPr lang="en-US" sz="2800">
                <a:latin typeface="Times New Roman" pitchFamily="18" charset="0"/>
              </a:rPr>
              <a:t>telah ditetapkan, maka rencana produksi adalah:</a:t>
            </a:r>
          </a:p>
          <a:p>
            <a:pPr eaLnBrk="1" hangingPunct="1"/>
            <a:endParaRPr lang="en-US" sz="2800">
              <a:latin typeface="Times New Roman" pitchFamily="18" charset="0"/>
            </a:endParaRPr>
          </a:p>
          <a:p>
            <a:pPr eaLnBrk="1" hangingPunct="1"/>
            <a:r>
              <a:rPr lang="en-US" sz="2800">
                <a:latin typeface="Times New Roman" pitchFamily="18" charset="0"/>
              </a:rPr>
              <a:t>             </a:t>
            </a:r>
            <a:r>
              <a:rPr lang="en-US" sz="2800" i="1">
                <a:latin typeface="Times New Roman" pitchFamily="18" charset="0"/>
              </a:rPr>
              <a:t>P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= </a:t>
            </a:r>
            <a:r>
              <a:rPr lang="en-US" sz="2800" i="1">
                <a:latin typeface="Times New Roman" pitchFamily="18" charset="0"/>
              </a:rPr>
              <a:t>D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– </a:t>
            </a:r>
            <a:r>
              <a:rPr lang="en-US" sz="2800" i="1">
                <a:latin typeface="Times New Roman" pitchFamily="18" charset="0"/>
              </a:rPr>
              <a:t>B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+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– </a:t>
            </a:r>
            <a:r>
              <a:rPr lang="en-US" sz="2800" i="1">
                <a:latin typeface="Times New Roman" pitchFamily="18" charset="0"/>
              </a:rPr>
              <a:t>I</a:t>
            </a:r>
            <a:r>
              <a:rPr lang="en-US" sz="2800" i="1" baseline="-25000">
                <a:latin typeface="Times New Roman" pitchFamily="18" charset="0"/>
              </a:rPr>
              <a:t>t-1</a:t>
            </a:r>
            <a:r>
              <a:rPr lang="en-US" sz="2800">
                <a:latin typeface="Times New Roman" pitchFamily="18" charset="0"/>
              </a:rPr>
              <a:t>,  </a:t>
            </a:r>
            <a:r>
              <a:rPr lang="en-US" sz="2800" i="1">
                <a:latin typeface="Times New Roman" pitchFamily="18" charset="0"/>
              </a:rPr>
              <a:t>P</a:t>
            </a:r>
            <a:r>
              <a:rPr lang="en-US" sz="2800" i="1" baseline="-25000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 </a:t>
            </a:r>
            <a:r>
              <a:rPr lang="en-US" sz="2800">
                <a:cs typeface="Arial" charset="0"/>
              </a:rPr>
              <a:t>≥ 0</a:t>
            </a:r>
            <a:r>
              <a:rPr lang="en-US" sz="2800">
                <a:latin typeface="Times New Roman" pitchFamily="18" charset="0"/>
              </a:rPr>
              <a:t>                     (4)</a:t>
            </a:r>
          </a:p>
          <a:p>
            <a:pPr eaLnBrk="1" hangingPunct="1"/>
            <a:endParaRPr lang="en-US" sz="2800">
              <a:cs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944563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Model Perec. Produksi SMBP</a:t>
            </a:r>
            <a:endParaRPr lang="en-US" sz="2800" smtClean="0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762000" y="1549400"/>
            <a:ext cx="78486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800" dirty="0" err="1">
                <a:latin typeface="Times New Roman" pitchFamily="18" charset="0"/>
                <a:cs typeface="Arial" charset="0"/>
              </a:rPr>
              <a:t>Karena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untuk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melakukan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produksi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membutuhkan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waktu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produksi</a:t>
            </a:r>
            <a:r>
              <a:rPr lang="en-US" sz="2800" dirty="0">
                <a:latin typeface="Times New Roman" pitchFamily="18" charset="0"/>
                <a:cs typeface="Arial" charset="0"/>
              </a:rPr>
              <a:t> (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production lead time</a:t>
            </a:r>
            <a:r>
              <a:rPr lang="en-US" sz="2800" dirty="0">
                <a:latin typeface="Times New Roman" pitchFamily="18" charset="0"/>
                <a:cs typeface="Arial" charset="0"/>
              </a:rPr>
              <a:t>)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selama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L</a:t>
            </a:r>
            <a:r>
              <a:rPr lang="en-US" sz="2800" dirty="0">
                <a:latin typeface="Times New Roman" pitchFamily="18" charset="0"/>
                <a:cs typeface="Arial" charset="0"/>
              </a:rPr>
              <a:t>&gt;0,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maka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rencana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produksi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menjadi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:</a:t>
            </a:r>
          </a:p>
          <a:p>
            <a:pPr eaLnBrk="1" hangingPunct="1"/>
            <a:endParaRPr lang="en-US" sz="2800" dirty="0">
              <a:latin typeface="Times New Roman" pitchFamily="18" charset="0"/>
              <a:cs typeface="Arial" charset="0"/>
            </a:endParaRPr>
          </a:p>
          <a:p>
            <a:pPr eaLnBrk="1" hangingPunct="1"/>
            <a:r>
              <a:rPr lang="en-US" sz="2800" dirty="0">
                <a:latin typeface="Times New Roman" pitchFamily="18" charset="0"/>
                <a:cs typeface="Arial" charset="0"/>
              </a:rPr>
              <a:t>           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P</a:t>
            </a:r>
            <a:r>
              <a:rPr lang="en-US" sz="2800" i="1" baseline="-25000" dirty="0">
                <a:latin typeface="Times New Roman" pitchFamily="18" charset="0"/>
                <a:cs typeface="Arial" charset="0"/>
              </a:rPr>
              <a:t>t-L</a:t>
            </a:r>
            <a:r>
              <a:rPr lang="en-US" sz="2800" dirty="0">
                <a:latin typeface="Times New Roman" pitchFamily="18" charset="0"/>
                <a:cs typeface="Arial" charset="0"/>
              </a:rPr>
              <a:t> = 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D</a:t>
            </a:r>
            <a:r>
              <a:rPr lang="en-US" sz="2800" i="1" baseline="-25000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dirty="0">
                <a:latin typeface="Times New Roman" pitchFamily="18" charset="0"/>
                <a:cs typeface="Arial" charset="0"/>
              </a:rPr>
              <a:t> –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B</a:t>
            </a:r>
            <a:r>
              <a:rPr lang="en-US" sz="2800" i="1" baseline="-25000" dirty="0">
                <a:latin typeface="Times New Roman" pitchFamily="18" charset="0"/>
                <a:cs typeface="Arial" charset="0"/>
              </a:rPr>
              <a:t>t</a:t>
            </a:r>
            <a:r>
              <a:rPr lang="en-US" sz="2800" dirty="0">
                <a:latin typeface="Times New Roman" pitchFamily="18" charset="0"/>
                <a:cs typeface="Arial" charset="0"/>
              </a:rPr>
              <a:t>  +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I</a:t>
            </a:r>
            <a:r>
              <a:rPr lang="en-US" sz="2800" i="1" baseline="-25000" dirty="0">
                <a:latin typeface="Times New Roman" pitchFamily="18" charset="0"/>
                <a:cs typeface="Arial" charset="0"/>
              </a:rPr>
              <a:t>t</a:t>
            </a:r>
            <a:r>
              <a:rPr lang="en-US" sz="2800" dirty="0">
                <a:latin typeface="Times New Roman" pitchFamily="18" charset="0"/>
                <a:cs typeface="Arial" charset="0"/>
              </a:rPr>
              <a:t> –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I</a:t>
            </a:r>
            <a:r>
              <a:rPr lang="en-US" sz="2800" i="1" baseline="-25000" dirty="0">
                <a:latin typeface="Times New Roman" pitchFamily="18" charset="0"/>
                <a:cs typeface="Arial" charset="0"/>
              </a:rPr>
              <a:t>t-1</a:t>
            </a:r>
            <a:r>
              <a:rPr lang="en-US" sz="2800" dirty="0">
                <a:latin typeface="Times New Roman" pitchFamily="18" charset="0"/>
                <a:cs typeface="Arial" charset="0"/>
              </a:rPr>
              <a:t>,  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P</a:t>
            </a:r>
            <a:r>
              <a:rPr lang="en-US" sz="2800" i="1" baseline="-25000" dirty="0">
                <a:latin typeface="Times New Roman" pitchFamily="18" charset="0"/>
                <a:cs typeface="Arial" charset="0"/>
              </a:rPr>
              <a:t>t-L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cs typeface="Arial" charset="0"/>
              </a:rPr>
              <a:t>≥ 0               (5)</a:t>
            </a:r>
          </a:p>
          <a:p>
            <a:pPr eaLnBrk="1" hangingPunct="1"/>
            <a:endParaRPr lang="en-US" sz="2800" dirty="0">
              <a:cs typeface="Arial" charset="0"/>
            </a:endParaRPr>
          </a:p>
          <a:p>
            <a:pPr eaLnBrk="1" hangingPunct="1"/>
            <a:r>
              <a:rPr lang="en-US" sz="2800" i="1" dirty="0">
                <a:cs typeface="Arial" charset="0"/>
              </a:rPr>
              <a:t>P</a:t>
            </a:r>
            <a:r>
              <a:rPr lang="en-US" sz="2800" i="1" baseline="-25000" dirty="0">
                <a:cs typeface="Arial" charset="0"/>
              </a:rPr>
              <a:t>t-L</a:t>
            </a:r>
            <a:r>
              <a:rPr lang="en-US" sz="2800" dirty="0">
                <a:cs typeface="Arial" charset="0"/>
              </a:rPr>
              <a:t> :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banyaknya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produksi</a:t>
            </a:r>
            <a:r>
              <a:rPr lang="en-US" sz="2800" dirty="0">
                <a:latin typeface="Times New Roman" pitchFamily="18" charset="0"/>
                <a:cs typeface="Arial" charset="0"/>
              </a:rPr>
              <a:t> yang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mulai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dilaksanakan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</a:p>
          <a:p>
            <a:pPr eaLnBrk="1" hangingPunct="1"/>
            <a:r>
              <a:rPr lang="en-US" sz="2800" dirty="0">
                <a:latin typeface="Times New Roman" pitchFamily="18" charset="0"/>
                <a:cs typeface="Arial" charset="0"/>
              </a:rPr>
              <a:t>         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pada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saat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akhir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periode</a:t>
            </a:r>
            <a:r>
              <a:rPr lang="en-US" sz="2800" dirty="0">
                <a:latin typeface="Times New Roman" pitchFamily="18" charset="0"/>
                <a:cs typeface="Arial" charset="0"/>
              </a:rPr>
              <a:t> (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t-L</a:t>
            </a:r>
            <a:r>
              <a:rPr lang="en-US" sz="2800" dirty="0">
                <a:latin typeface="Times New Roman" pitchFamily="18" charset="0"/>
                <a:cs typeface="Arial" charset="0"/>
              </a:rPr>
              <a:t>)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dan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selesai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pada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</a:p>
          <a:p>
            <a:pPr eaLnBrk="1" hangingPunct="1"/>
            <a:r>
              <a:rPr lang="en-US" sz="2800" dirty="0">
                <a:latin typeface="Times New Roman" pitchFamily="18" charset="0"/>
                <a:cs typeface="Arial" charset="0"/>
              </a:rPr>
              <a:t>        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saat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akhir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periode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1"/>
            <a:ext cx="7772400" cy="762000"/>
          </a:xfrm>
        </p:spPr>
        <p:txBody>
          <a:bodyPr/>
          <a:lstStyle/>
          <a:p>
            <a:pPr algn="ctr" eaLnBrk="1" hangingPunct="1"/>
            <a:r>
              <a:rPr lang="en-US" sz="3200" dirty="0" smtClean="0"/>
              <a:t>Model </a:t>
            </a:r>
            <a:r>
              <a:rPr lang="en-US" sz="3200" dirty="0" err="1" smtClean="0"/>
              <a:t>Perec</a:t>
            </a:r>
            <a:r>
              <a:rPr lang="en-US" sz="3200" dirty="0" smtClean="0"/>
              <a:t>. </a:t>
            </a:r>
            <a:r>
              <a:rPr lang="en-US" sz="3200" dirty="0" err="1" smtClean="0"/>
              <a:t>Produksi</a:t>
            </a:r>
            <a:r>
              <a:rPr lang="en-US" sz="3200" dirty="0" smtClean="0"/>
              <a:t> SMBP</a:t>
            </a:r>
            <a:endParaRPr lang="en-US" sz="2800" dirty="0" smtClean="0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33400" y="1143000"/>
            <a:ext cx="817245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400" dirty="0" err="1">
                <a:latin typeface="Times New Roman" pitchFamily="18" charset="0"/>
              </a:rPr>
              <a:t>Apabila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kegiatan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produksinya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melibatkan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lebih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dari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satu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produk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eaLnBrk="1" hangingPunct="1"/>
            <a:r>
              <a:rPr lang="en-US" sz="2400" dirty="0" err="1">
                <a:latin typeface="Times New Roman" pitchFamily="18" charset="0"/>
                <a:cs typeface="Arial" charset="0"/>
              </a:rPr>
              <a:t>atau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komponen</a:t>
            </a:r>
            <a:r>
              <a:rPr lang="en-US" sz="2400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maka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persamaan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produksi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menjadi</a:t>
            </a:r>
            <a:r>
              <a:rPr lang="en-US" sz="2400" dirty="0">
                <a:latin typeface="Times New Roman" pitchFamily="18" charset="0"/>
                <a:cs typeface="Arial" charset="0"/>
              </a:rPr>
              <a:t>:</a:t>
            </a:r>
          </a:p>
          <a:p>
            <a:pPr eaLnBrk="1" hangingPunct="1"/>
            <a:endParaRPr lang="en-US" sz="2400" dirty="0">
              <a:latin typeface="Times New Roman" pitchFamily="18" charset="0"/>
              <a:cs typeface="Arial" charset="0"/>
            </a:endParaRPr>
          </a:p>
          <a:p>
            <a:pPr eaLnBrk="1" hangingPunct="1"/>
            <a:r>
              <a:rPr lang="en-US" sz="2400" dirty="0">
                <a:latin typeface="Times New Roman" pitchFamily="18" charset="0"/>
                <a:cs typeface="Arial" charset="0"/>
              </a:rPr>
              <a:t>           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P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i,t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-Li</a:t>
            </a:r>
            <a:r>
              <a:rPr lang="en-US" sz="2400" dirty="0">
                <a:latin typeface="Times New Roman" pitchFamily="18" charset="0"/>
                <a:cs typeface="Arial" charset="0"/>
              </a:rPr>
              <a:t> =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D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it</a:t>
            </a:r>
            <a:r>
              <a:rPr lang="en-US" sz="2400" dirty="0">
                <a:latin typeface="Times New Roman" pitchFamily="18" charset="0"/>
                <a:cs typeface="Arial" charset="0"/>
              </a:rPr>
              <a:t> – 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B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it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I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it</a:t>
            </a:r>
            <a:r>
              <a:rPr lang="en-US" sz="2400" dirty="0">
                <a:latin typeface="Times New Roman" pitchFamily="18" charset="0"/>
                <a:cs typeface="Arial" charset="0"/>
              </a:rPr>
              <a:t> – 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I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i,t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-1</a:t>
            </a:r>
            <a:r>
              <a:rPr lang="en-US" sz="2400" dirty="0">
                <a:latin typeface="Times New Roman" pitchFamily="18" charset="0"/>
                <a:cs typeface="Arial" charset="0"/>
              </a:rPr>
              <a:t> , 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P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i,t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-Li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cs typeface="Arial" charset="0"/>
              </a:rPr>
              <a:t>≥ 0                      (6)</a:t>
            </a:r>
          </a:p>
          <a:p>
            <a:pPr eaLnBrk="1" hangingPunct="1"/>
            <a:endParaRPr lang="en-US" sz="2400" dirty="0">
              <a:cs typeface="Arial" charset="0"/>
            </a:endParaRPr>
          </a:p>
          <a:p>
            <a:pPr eaLnBrk="1" hangingPunct="1"/>
            <a:r>
              <a:rPr lang="en-US" sz="2400" dirty="0" err="1">
                <a:cs typeface="Arial" charset="0"/>
              </a:rPr>
              <a:t>Dengan</a:t>
            </a:r>
            <a:r>
              <a:rPr lang="en-US" sz="2400" dirty="0">
                <a:cs typeface="Arial" charset="0"/>
              </a:rPr>
              <a:t>:</a:t>
            </a:r>
          </a:p>
          <a:p>
            <a:pPr eaLnBrk="1" hangingPunct="1"/>
            <a:r>
              <a:rPr lang="en-US" sz="2400" i="1" dirty="0" err="1">
                <a:cs typeface="Arial" charset="0"/>
              </a:rPr>
              <a:t>i</a:t>
            </a:r>
            <a:r>
              <a:rPr lang="en-US" sz="2400" dirty="0">
                <a:cs typeface="Arial" charset="0"/>
              </a:rPr>
              <a:t>    : </a:t>
            </a:r>
            <a:r>
              <a:rPr lang="en-US" sz="2400" dirty="0" err="1">
                <a:cs typeface="Arial" charset="0"/>
              </a:rPr>
              <a:t>menyatakan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produk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atau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komponen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ke-</a:t>
            </a:r>
            <a:r>
              <a:rPr lang="en-US" sz="2400" i="1" dirty="0" err="1">
                <a:cs typeface="Arial" charset="0"/>
              </a:rPr>
              <a:t>i</a:t>
            </a:r>
            <a:r>
              <a:rPr lang="en-US" sz="2400" dirty="0">
                <a:cs typeface="Arial" charset="0"/>
              </a:rPr>
              <a:t>, </a:t>
            </a:r>
            <a:r>
              <a:rPr lang="en-US" sz="2400" i="1" dirty="0" err="1">
                <a:cs typeface="Arial" charset="0"/>
              </a:rPr>
              <a:t>i</a:t>
            </a:r>
            <a:r>
              <a:rPr lang="en-US" sz="2400" dirty="0">
                <a:cs typeface="Arial" charset="0"/>
              </a:rPr>
              <a:t>=1,2, </a:t>
            </a:r>
            <a:r>
              <a:rPr lang="en-US" sz="2400" dirty="0" smtClean="0">
                <a:cs typeface="Arial" charset="0"/>
              </a:rPr>
              <a:t>,N</a:t>
            </a:r>
            <a:endParaRPr lang="en-US" sz="2400" dirty="0">
              <a:cs typeface="Arial" charset="0"/>
            </a:endParaRPr>
          </a:p>
          <a:p>
            <a:pPr eaLnBrk="1" hangingPunct="1"/>
            <a:r>
              <a:rPr lang="en-US" sz="2400" i="1" dirty="0">
                <a:cs typeface="Arial" charset="0"/>
              </a:rPr>
              <a:t>N</a:t>
            </a:r>
            <a:r>
              <a:rPr lang="en-US" sz="2400" dirty="0">
                <a:cs typeface="Arial" charset="0"/>
              </a:rPr>
              <a:t>  : </a:t>
            </a:r>
            <a:r>
              <a:rPr lang="en-US" sz="2400" dirty="0" err="1">
                <a:cs typeface="Arial" charset="0"/>
              </a:rPr>
              <a:t>menyatakan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jumlah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jenis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produk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atau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komponen</a:t>
            </a:r>
            <a:endParaRPr lang="en-US" sz="2400" dirty="0">
              <a:cs typeface="Arial" charset="0"/>
            </a:endParaRPr>
          </a:p>
          <a:p>
            <a:pPr marL="573088" indent="-573088" eaLnBrk="1" hangingPunct="1"/>
            <a:r>
              <a:rPr lang="en-US" sz="2400" dirty="0">
                <a:cs typeface="Arial" charset="0"/>
              </a:rPr>
              <a:t>L</a:t>
            </a:r>
            <a:r>
              <a:rPr lang="en-US" sz="2400" baseline="-25000" dirty="0">
                <a:cs typeface="Arial" charset="0"/>
              </a:rPr>
              <a:t>i</a:t>
            </a:r>
            <a:r>
              <a:rPr lang="en-US" sz="2400" dirty="0">
                <a:cs typeface="Arial" charset="0"/>
              </a:rPr>
              <a:t>  : </a:t>
            </a:r>
            <a:r>
              <a:rPr lang="en-US" sz="2400" dirty="0" err="1">
                <a:cs typeface="Arial" charset="0"/>
              </a:rPr>
              <a:t>menyatakan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waktu-produksi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pembuatan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produk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atau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komponen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ke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i="1" dirty="0" err="1">
                <a:cs typeface="Arial" charset="0"/>
              </a:rPr>
              <a:t>i</a:t>
            </a:r>
            <a:r>
              <a:rPr lang="en-US" sz="2400" dirty="0">
                <a:cs typeface="Arial" charset="0"/>
              </a:rPr>
              <a:t>  </a:t>
            </a:r>
          </a:p>
          <a:p>
            <a:pPr eaLnBrk="1" hangingPunct="1"/>
            <a:endParaRPr lang="en-US" sz="2400" dirty="0">
              <a:cs typeface="Arial" charset="0"/>
            </a:endParaRPr>
          </a:p>
          <a:p>
            <a:pPr algn="just" eaLnBrk="1" hangingPunct="1"/>
            <a:r>
              <a:rPr lang="en-US" sz="2400" dirty="0" err="1">
                <a:cs typeface="Arial" charset="0"/>
              </a:rPr>
              <a:t>Persamaan</a:t>
            </a:r>
            <a:r>
              <a:rPr lang="en-US" sz="2400" dirty="0">
                <a:cs typeface="Arial" charset="0"/>
              </a:rPr>
              <a:t> (6) </a:t>
            </a:r>
            <a:r>
              <a:rPr lang="en-US" sz="2400" dirty="0" err="1">
                <a:cs typeface="Arial" charset="0"/>
              </a:rPr>
              <a:t>merupakan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persamaan</a:t>
            </a:r>
            <a:r>
              <a:rPr lang="en-US" sz="2400" dirty="0">
                <a:cs typeface="Arial" charset="0"/>
              </a:rPr>
              <a:t> yang </a:t>
            </a:r>
            <a:r>
              <a:rPr lang="en-US" sz="2400" dirty="0" err="1">
                <a:cs typeface="Arial" charset="0"/>
              </a:rPr>
              <a:t>berlaku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hanya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untuk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produk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atau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komponen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i="1" dirty="0" err="1">
                <a:cs typeface="Arial" charset="0"/>
              </a:rPr>
              <a:t>i</a:t>
            </a:r>
            <a:r>
              <a:rPr lang="en-US" sz="2400" dirty="0">
                <a:cs typeface="Arial" charset="0"/>
              </a:rPr>
              <a:t> yang </a:t>
            </a:r>
            <a:r>
              <a:rPr lang="en-US" sz="2400" dirty="0" err="1">
                <a:cs typeface="Arial" charset="0"/>
              </a:rPr>
              <a:t>saling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 smtClean="0">
                <a:cs typeface="Arial" charset="0"/>
              </a:rPr>
              <a:t>independen</a:t>
            </a:r>
            <a:r>
              <a:rPr lang="en-US" sz="2400" dirty="0" smtClean="0">
                <a:cs typeface="Arial" charset="0"/>
              </a:rPr>
              <a:t>.</a:t>
            </a:r>
            <a:endParaRPr lang="en-US" sz="2400" dirty="0">
              <a:cs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6400"/>
            <a:ext cx="7772400" cy="944563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Model Perec. Produksi SMBP</a:t>
            </a:r>
            <a:endParaRPr lang="en-US" sz="2800" smtClean="0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822325" y="1590675"/>
            <a:ext cx="7788275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sz="2800">
                <a:latin typeface="Times New Roman" pitchFamily="18" charset="0"/>
              </a:rPr>
              <a:t>Berdasarkan pada karakteristik SMBP non-repetitif, dimana persediaan produk atau komponen jadi tidak diinginkan, maka persoalannya adalah meminimumkan persediaan semua produk atau komponen jadi sepanjang horison perencanaan </a:t>
            </a:r>
            <a:r>
              <a:rPr lang="en-US" sz="2800" i="1">
                <a:latin typeface="Times New Roman" pitchFamily="18" charset="0"/>
              </a:rPr>
              <a:t>T</a:t>
            </a:r>
            <a:r>
              <a:rPr lang="en-US" sz="2800">
                <a:latin typeface="Times New Roman" pitchFamily="18" charset="0"/>
              </a:rPr>
              <a:t>. </a:t>
            </a:r>
          </a:p>
          <a:p>
            <a:pPr algn="just" eaLnBrk="1" hangingPunct="1"/>
            <a:r>
              <a:rPr lang="en-US" sz="2800">
                <a:latin typeface="Times New Roman" pitchFamily="18" charset="0"/>
              </a:rPr>
              <a:t>Minimasi ini disebut sebagai minimasi ongkos persediaan. Dengan demikian model optimasinya adalah: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0563"/>
            <a:ext cx="8229600" cy="903287"/>
          </a:xfrm>
        </p:spPr>
        <p:txBody>
          <a:bodyPr/>
          <a:lstStyle/>
          <a:p>
            <a:pPr algn="ctr" eaLnBrk="1" hangingPunct="1"/>
            <a:r>
              <a:rPr lang="en-US" sz="2800" smtClean="0"/>
              <a:t>Model Perec. Produksi SMBP</a:t>
            </a:r>
            <a:endParaRPr lang="en-US" sz="2400" smtClean="0"/>
          </a:p>
        </p:txBody>
      </p:sp>
      <p:sp>
        <p:nvSpPr>
          <p:cNvPr id="4102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  <p:sp>
        <p:nvSpPr>
          <p:cNvPr id="4103" name="Rectangle 4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4" name="Rectangle 5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5" name="Rectangle 6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6" name="Text Box 7"/>
          <p:cNvSpPr txBox="1">
            <a:spLocks noChangeArrowheads="1"/>
          </p:cNvSpPr>
          <p:nvPr/>
        </p:nvSpPr>
        <p:spPr bwMode="auto">
          <a:xfrm>
            <a:off x="990600" y="1752600"/>
            <a:ext cx="142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>
                <a:latin typeface="Times New Roman" pitchFamily="18" charset="0"/>
              </a:rPr>
              <a:t>Minimasi </a:t>
            </a:r>
          </a:p>
        </p:txBody>
      </p:sp>
      <p:sp>
        <p:nvSpPr>
          <p:cNvPr id="4107" name="Rectangle 8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8" name="Text Box 10"/>
          <p:cNvSpPr txBox="1">
            <a:spLocks noChangeArrowheads="1"/>
          </p:cNvSpPr>
          <p:nvPr/>
        </p:nvSpPr>
        <p:spPr bwMode="auto">
          <a:xfrm>
            <a:off x="1066800" y="2590800"/>
            <a:ext cx="3032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>
                <a:latin typeface="Times New Roman" pitchFamily="18" charset="0"/>
              </a:rPr>
              <a:t>dengan memperhatikan</a:t>
            </a:r>
          </a:p>
        </p:txBody>
      </p:sp>
      <p:sp>
        <p:nvSpPr>
          <p:cNvPr id="4109" name="Text Box 11"/>
          <p:cNvSpPr txBox="1">
            <a:spLocks noChangeArrowheads="1"/>
          </p:cNvSpPr>
          <p:nvPr/>
        </p:nvSpPr>
        <p:spPr bwMode="auto">
          <a:xfrm>
            <a:off x="7985125" y="1793875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>
                <a:latin typeface="Times New Roman" pitchFamily="18" charset="0"/>
              </a:rPr>
              <a:t>(9)</a:t>
            </a:r>
          </a:p>
        </p:txBody>
      </p:sp>
      <p:sp>
        <p:nvSpPr>
          <p:cNvPr id="4110" name="Rectangle 12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11" name="Text Box 14"/>
          <p:cNvSpPr txBox="1">
            <a:spLocks noChangeArrowheads="1"/>
          </p:cNvSpPr>
          <p:nvPr/>
        </p:nvSpPr>
        <p:spPr bwMode="auto">
          <a:xfrm>
            <a:off x="7924800" y="3276600"/>
            <a:ext cx="692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>
                <a:latin typeface="Times New Roman" pitchFamily="18" charset="0"/>
              </a:rPr>
              <a:t>(10)</a:t>
            </a:r>
          </a:p>
        </p:txBody>
      </p:sp>
      <p:sp>
        <p:nvSpPr>
          <p:cNvPr id="4112" name="Rectangle 15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098" name="Object 16"/>
          <p:cNvGraphicFramePr>
            <a:graphicFrameLocks noChangeAspect="1"/>
          </p:cNvGraphicFramePr>
          <p:nvPr/>
        </p:nvGraphicFramePr>
        <p:xfrm>
          <a:off x="6400800" y="3429000"/>
          <a:ext cx="838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5" name="Equation" r:id="rId3" imgW="457002" imgH="215806" progId="Equation.3">
                  <p:embed/>
                </p:oleObj>
              </mc:Choice>
              <mc:Fallback>
                <p:oleObj name="Equation" r:id="rId3" imgW="457002" imgH="215806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429000"/>
                        <a:ext cx="8382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2041525" y="4079875"/>
            <a:ext cx="321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>
                <a:latin typeface="Times New Roman" pitchFamily="18" charset="0"/>
              </a:rPr>
              <a:t>I</a:t>
            </a:r>
            <a:r>
              <a:rPr lang="en-US" sz="2400" i="1" baseline="-25000">
                <a:latin typeface="Times New Roman" pitchFamily="18" charset="0"/>
              </a:rPr>
              <a:t>i</a:t>
            </a:r>
            <a:r>
              <a:rPr lang="en-US" sz="2400" baseline="-25000">
                <a:latin typeface="Times New Roman" pitchFamily="18" charset="0"/>
              </a:rPr>
              <a:t>0</a:t>
            </a:r>
            <a:r>
              <a:rPr lang="en-US" sz="2400">
                <a:latin typeface="Times New Roman" pitchFamily="18" charset="0"/>
              </a:rPr>
              <a:t> =</a:t>
            </a:r>
            <a:r>
              <a:rPr lang="en-US" sz="2400" i="1">
                <a:latin typeface="Times New Roman" pitchFamily="18" charset="0"/>
              </a:rPr>
              <a:t>I</a:t>
            </a:r>
            <a:r>
              <a:rPr lang="en-US" sz="2400" i="1" baseline="-25000">
                <a:latin typeface="Times New Roman" pitchFamily="18" charset="0"/>
              </a:rPr>
              <a:t>iT</a:t>
            </a:r>
            <a:r>
              <a:rPr lang="en-US" sz="2400">
                <a:latin typeface="Times New Roman" pitchFamily="18" charset="0"/>
              </a:rPr>
              <a:t> =0, </a:t>
            </a:r>
            <a:r>
              <a:rPr lang="en-US" sz="2400" i="1">
                <a:latin typeface="Times New Roman" pitchFamily="18" charset="0"/>
              </a:rPr>
              <a:t>I</a:t>
            </a:r>
            <a:r>
              <a:rPr lang="en-US" sz="2400" i="1" baseline="-25000">
                <a:latin typeface="Times New Roman" pitchFamily="18" charset="0"/>
              </a:rPr>
              <a:t>it</a:t>
            </a:r>
            <a:r>
              <a:rPr lang="en-US" sz="2400">
                <a:cs typeface="Arial" charset="0"/>
              </a:rPr>
              <a:t>≥0,  </a:t>
            </a:r>
            <a:r>
              <a:rPr lang="en-US" sz="2400" i="1">
                <a:cs typeface="Arial" charset="0"/>
              </a:rPr>
              <a:t>P</a:t>
            </a:r>
            <a:r>
              <a:rPr lang="en-US" sz="2400" i="1" baseline="-25000">
                <a:cs typeface="Arial" charset="0"/>
              </a:rPr>
              <a:t>it</a:t>
            </a:r>
            <a:r>
              <a:rPr lang="en-US" sz="2400">
                <a:cs typeface="Arial" charset="0"/>
              </a:rPr>
              <a:t>≥0,  </a:t>
            </a:r>
          </a:p>
        </p:txBody>
      </p:sp>
      <p:graphicFrame>
        <p:nvGraphicFramePr>
          <p:cNvPr id="4099" name="Object 19"/>
          <p:cNvGraphicFramePr>
            <a:graphicFrameLocks noChangeAspect="1"/>
          </p:cNvGraphicFramePr>
          <p:nvPr/>
        </p:nvGraphicFramePr>
        <p:xfrm>
          <a:off x="5334000" y="4191000"/>
          <a:ext cx="685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6" name="Equation" r:id="rId5" imgW="457002" imgH="215806" progId="Equation.3">
                  <p:embed/>
                </p:oleObj>
              </mc:Choice>
              <mc:Fallback>
                <p:oleObj name="Equation" r:id="rId5" imgW="457002" imgH="215806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4191000"/>
                        <a:ext cx="6858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4" name="Text Box 20"/>
          <p:cNvSpPr txBox="1">
            <a:spLocks noChangeArrowheads="1"/>
          </p:cNvSpPr>
          <p:nvPr/>
        </p:nvSpPr>
        <p:spPr bwMode="auto">
          <a:xfrm>
            <a:off x="7924800" y="4114800"/>
            <a:ext cx="692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>
                <a:latin typeface="Times New Roman" pitchFamily="18" charset="0"/>
              </a:rPr>
              <a:t>(11)</a:t>
            </a:r>
          </a:p>
        </p:txBody>
      </p:sp>
      <p:sp>
        <p:nvSpPr>
          <p:cNvPr id="4115" name="Text Box 21"/>
          <p:cNvSpPr txBox="1">
            <a:spLocks noChangeArrowheads="1"/>
          </p:cNvSpPr>
          <p:nvPr/>
        </p:nvSpPr>
        <p:spPr bwMode="auto">
          <a:xfrm>
            <a:off x="914400" y="4648200"/>
            <a:ext cx="752161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i="1" dirty="0">
                <a:latin typeface="Times New Roman" pitchFamily="18" charset="0"/>
              </a:rPr>
              <a:t>Z</a:t>
            </a:r>
            <a:r>
              <a:rPr lang="en-US" sz="2400" dirty="0">
                <a:latin typeface="Times New Roman" pitchFamily="18" charset="0"/>
              </a:rPr>
              <a:t>  : </a:t>
            </a:r>
            <a:r>
              <a:rPr lang="en-US" sz="2400" dirty="0" err="1">
                <a:latin typeface="Times New Roman" pitchFamily="18" charset="0"/>
              </a:rPr>
              <a:t>ongkos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simpan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seluruh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produk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atau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</a:rPr>
              <a:t>komponen</a:t>
            </a:r>
            <a:endParaRPr lang="en-US" sz="2400" i="1" dirty="0">
              <a:latin typeface="Times New Roman" pitchFamily="18" charset="0"/>
            </a:endParaRPr>
          </a:p>
          <a:p>
            <a:pPr eaLnBrk="1" hangingPunct="1"/>
            <a:r>
              <a:rPr lang="en-US" sz="2400" dirty="0">
                <a:latin typeface="Times New Roman" pitchFamily="18" charset="0"/>
              </a:rPr>
              <a:t>       </a:t>
            </a:r>
            <a:r>
              <a:rPr lang="en-US" sz="2400" dirty="0" err="1">
                <a:latin typeface="Times New Roman" pitchFamily="18" charset="0"/>
              </a:rPr>
              <a:t>sepanjang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horison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</a:rPr>
              <a:t>perencanaan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en-US" sz="2400" i="1" dirty="0">
                <a:latin typeface="Times New Roman" pitchFamily="18" charset="0"/>
              </a:rPr>
              <a:t>t</a:t>
            </a:r>
            <a:r>
              <a:rPr lang="en-US" sz="2400" dirty="0">
                <a:latin typeface="Times New Roman" pitchFamily="18" charset="0"/>
              </a:rPr>
              <a:t>=1,2, …, </a:t>
            </a:r>
            <a:r>
              <a:rPr lang="en-US" sz="2400" i="1" dirty="0">
                <a:latin typeface="Times New Roman" pitchFamily="18" charset="0"/>
              </a:rPr>
              <a:t>T</a:t>
            </a:r>
            <a:r>
              <a:rPr lang="en-US" sz="2400" dirty="0">
                <a:latin typeface="Times New Roman" pitchFamily="18" charset="0"/>
              </a:rPr>
              <a:t>     </a:t>
            </a:r>
          </a:p>
          <a:p>
            <a:pPr eaLnBrk="1" hangingPunct="1"/>
            <a:r>
              <a:rPr lang="en-US" sz="2400" i="1" dirty="0">
                <a:latin typeface="Times New Roman" pitchFamily="18" charset="0"/>
              </a:rPr>
              <a:t>h</a:t>
            </a:r>
            <a:r>
              <a:rPr lang="en-US" sz="2400" i="1" baseline="-25000" dirty="0">
                <a:latin typeface="Times New Roman" pitchFamily="18" charset="0"/>
              </a:rPr>
              <a:t>it</a:t>
            </a:r>
            <a:r>
              <a:rPr lang="en-US" sz="2400" dirty="0">
                <a:latin typeface="Times New Roman" pitchFamily="18" charset="0"/>
              </a:rPr>
              <a:t> : </a:t>
            </a:r>
            <a:r>
              <a:rPr lang="en-US" sz="2400" dirty="0" err="1">
                <a:latin typeface="Times New Roman" pitchFamily="18" charset="0"/>
              </a:rPr>
              <a:t>koefisien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ongkos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simpan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produk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atau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komponen</a:t>
            </a:r>
            <a:r>
              <a:rPr lang="en-US" sz="2400" dirty="0">
                <a:latin typeface="Times New Roman" pitchFamily="18" charset="0"/>
              </a:rPr>
              <a:t>, </a:t>
            </a:r>
            <a:r>
              <a:rPr lang="en-US" sz="2400" i="1" dirty="0">
                <a:latin typeface="Times New Roman" pitchFamily="18" charset="0"/>
              </a:rPr>
              <a:t>h</a:t>
            </a:r>
            <a:r>
              <a:rPr lang="en-US" sz="2400" i="1" baseline="-25000" dirty="0">
                <a:latin typeface="Times New Roman" pitchFamily="18" charset="0"/>
              </a:rPr>
              <a:t>it</a:t>
            </a:r>
            <a:r>
              <a:rPr lang="en-US" sz="2400" dirty="0">
                <a:cs typeface="Arial" charset="0"/>
              </a:rPr>
              <a:t>&gt;0</a:t>
            </a:r>
            <a:r>
              <a:rPr lang="en-US" sz="2400" dirty="0">
                <a:latin typeface="Times New Roman" pitchFamily="18" charset="0"/>
              </a:rPr>
              <a:t> </a:t>
            </a:r>
          </a:p>
        </p:txBody>
      </p:sp>
      <p:sp>
        <p:nvSpPr>
          <p:cNvPr id="4116" name="Rectangle 23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100" name="Object 22"/>
          <p:cNvGraphicFramePr>
            <a:graphicFrameLocks noChangeAspect="1"/>
          </p:cNvGraphicFramePr>
          <p:nvPr/>
        </p:nvGraphicFramePr>
        <p:xfrm>
          <a:off x="2667000" y="1600200"/>
          <a:ext cx="28194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7" name="Equation" r:id="rId7" imgW="1117115" imgH="495085" progId="Equation.3">
                  <p:embed/>
                </p:oleObj>
              </mc:Choice>
              <mc:Fallback>
                <p:oleObj name="Equation" r:id="rId7" imgW="1117115" imgH="495085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600200"/>
                        <a:ext cx="2819400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7" name="Text Box 24"/>
          <p:cNvSpPr txBox="1">
            <a:spLocks noChangeArrowheads="1"/>
          </p:cNvSpPr>
          <p:nvPr/>
        </p:nvSpPr>
        <p:spPr bwMode="auto">
          <a:xfrm>
            <a:off x="2057400" y="3352800"/>
            <a:ext cx="3517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1"/>
              <a:t>D</a:t>
            </a:r>
            <a:r>
              <a:rPr lang="en-US" sz="2400" i="1" baseline="-25000"/>
              <a:t>it</a:t>
            </a:r>
            <a:r>
              <a:rPr lang="en-US" sz="2400"/>
              <a:t> – </a:t>
            </a:r>
            <a:r>
              <a:rPr lang="en-US" sz="2400" i="1"/>
              <a:t>B</a:t>
            </a:r>
            <a:r>
              <a:rPr lang="en-US" sz="2400" i="1" baseline="-25000"/>
              <a:t>it</a:t>
            </a:r>
            <a:r>
              <a:rPr lang="en-US" sz="2400"/>
              <a:t> + </a:t>
            </a:r>
            <a:r>
              <a:rPr lang="en-US" sz="2400" i="1"/>
              <a:t>I</a:t>
            </a:r>
            <a:r>
              <a:rPr lang="en-US" sz="2400" i="1" baseline="-25000"/>
              <a:t>it</a:t>
            </a:r>
            <a:r>
              <a:rPr lang="en-US" sz="2400"/>
              <a:t> – </a:t>
            </a:r>
            <a:r>
              <a:rPr lang="en-US" sz="2400" i="1"/>
              <a:t>I</a:t>
            </a:r>
            <a:r>
              <a:rPr lang="en-US" sz="2400" i="1" baseline="-25000"/>
              <a:t>i,t</a:t>
            </a:r>
            <a:r>
              <a:rPr lang="en-US" sz="2400" baseline="-25000"/>
              <a:t>-1</a:t>
            </a:r>
            <a:r>
              <a:rPr lang="en-US" sz="2400"/>
              <a:t> =</a:t>
            </a:r>
            <a:r>
              <a:rPr lang="en-US" sz="2400" i="1"/>
              <a:t>P</a:t>
            </a:r>
            <a:r>
              <a:rPr lang="en-US" sz="2400" i="1" baseline="-25000"/>
              <a:t>i</a:t>
            </a:r>
            <a:r>
              <a:rPr lang="en-US" sz="2400" baseline="-25000"/>
              <a:t>, </a:t>
            </a:r>
            <a:r>
              <a:rPr lang="en-US" sz="2400" i="1" baseline="-25000"/>
              <a:t>t-Li</a:t>
            </a:r>
            <a:r>
              <a:rPr lang="en-US" sz="2400"/>
              <a:t> 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Karakterisasi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endParaRPr lang="en-US" sz="3200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876800"/>
          </a:xfrm>
          <a:noFill/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en-US" sz="2800" b="1" dirty="0" smtClean="0"/>
              <a:t>Hal-</a:t>
            </a:r>
            <a:r>
              <a:rPr lang="en-US" sz="2800" b="1" dirty="0" err="1" smtClean="0"/>
              <a:t>hal</a:t>
            </a:r>
            <a:r>
              <a:rPr lang="en-US" sz="2800" b="1" dirty="0" smtClean="0"/>
              <a:t> yang </a:t>
            </a:r>
            <a:r>
              <a:rPr lang="en-US" sz="2800" b="1" dirty="0" err="1" smtClean="0"/>
              <a:t>perlu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direview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dari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kasus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ini</a:t>
            </a:r>
            <a:r>
              <a:rPr lang="en-US" sz="2800" b="1" dirty="0" smtClean="0"/>
              <a:t>:</a:t>
            </a:r>
          </a:p>
          <a:p>
            <a:pPr marL="609600" indent="-609600" algn="just" eaLnBrk="1" hangingPunct="1">
              <a:buFontTx/>
              <a:buAutoNum type="arabicPeriod"/>
            </a:pPr>
            <a:r>
              <a:rPr lang="en-US" sz="2800" dirty="0" err="1" smtClean="0"/>
              <a:t>Memaksimumkan</a:t>
            </a:r>
            <a:r>
              <a:rPr lang="en-US" sz="2800" dirty="0" smtClean="0"/>
              <a:t> profit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variasi</a:t>
            </a:r>
            <a:r>
              <a:rPr lang="en-US" sz="2800" dirty="0" smtClean="0"/>
              <a:t>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disediakan</a:t>
            </a:r>
            <a:endParaRPr lang="en-US" sz="2800" dirty="0" smtClean="0"/>
          </a:p>
          <a:p>
            <a:pPr marL="609600" indent="-609600" algn="just" eaLnBrk="1" hangingPunct="1">
              <a:buFontTx/>
              <a:buAutoNum type="arabicPeriod"/>
            </a:pPr>
            <a:r>
              <a:rPr lang="en-US" sz="2800" dirty="0" err="1" smtClean="0"/>
              <a:t>Horison</a:t>
            </a:r>
            <a:r>
              <a:rPr lang="en-US" sz="2800" dirty="0" smtClean="0"/>
              <a:t> (interval)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perusahaan</a:t>
            </a:r>
            <a:r>
              <a:rPr lang="en-US" sz="2800" dirty="0" smtClean="0"/>
              <a:t> </a:t>
            </a:r>
            <a:r>
              <a:rPr lang="en-US" sz="2800" dirty="0" err="1" smtClean="0"/>
              <a:t>ingin</a:t>
            </a:r>
            <a:r>
              <a:rPr lang="en-US" sz="2800" dirty="0" smtClean="0"/>
              <a:t> </a:t>
            </a:r>
            <a:r>
              <a:rPr lang="en-US" sz="2800" dirty="0" err="1" smtClean="0"/>
              <a:t>memaksimumkan</a:t>
            </a:r>
            <a:r>
              <a:rPr lang="en-US" sz="2800" dirty="0" smtClean="0"/>
              <a:t> </a:t>
            </a:r>
            <a:r>
              <a:rPr lang="en-US" sz="2800" dirty="0" err="1" smtClean="0"/>
              <a:t>keuntungan</a:t>
            </a:r>
            <a:r>
              <a:rPr lang="en-US" sz="2800" dirty="0" smtClean="0"/>
              <a:t>. </a:t>
            </a:r>
          </a:p>
          <a:p>
            <a:pPr marL="609600" indent="-609600" algn="just" eaLnBrk="1" hangingPunct="1">
              <a:buFontTx/>
              <a:buNone/>
            </a:pPr>
            <a:r>
              <a:rPr lang="en-US" sz="2800" dirty="0" err="1" smtClean="0"/>
              <a:t>Jika</a:t>
            </a:r>
            <a:r>
              <a:rPr lang="en-US" sz="2800" dirty="0" smtClean="0"/>
              <a:t> </a:t>
            </a:r>
            <a:r>
              <a:rPr lang="en-US" sz="2800" dirty="0" err="1" smtClean="0"/>
              <a:t>waktunya</a:t>
            </a:r>
            <a:r>
              <a:rPr lang="en-US" sz="2800" dirty="0" smtClean="0"/>
              <a:t> </a:t>
            </a:r>
            <a:r>
              <a:rPr lang="en-US" sz="2800" dirty="0" err="1" smtClean="0"/>
              <a:t>cukup</a:t>
            </a:r>
            <a:r>
              <a:rPr lang="en-US" sz="2800" dirty="0" smtClean="0"/>
              <a:t> lama,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dianggap</a:t>
            </a:r>
            <a:r>
              <a:rPr lang="en-US" sz="2800" dirty="0" smtClean="0"/>
              <a:t> </a:t>
            </a:r>
            <a:r>
              <a:rPr lang="en-US" sz="2800" dirty="0" err="1" smtClean="0"/>
              <a:t>tak</a:t>
            </a:r>
            <a:r>
              <a:rPr lang="en-US" sz="2800" dirty="0" smtClean="0"/>
              <a:t> </a:t>
            </a:r>
            <a:r>
              <a:rPr lang="en-US" sz="2800" dirty="0" err="1" smtClean="0"/>
              <a:t>terhingga</a:t>
            </a:r>
            <a:r>
              <a:rPr lang="en-US" sz="2800" dirty="0" smtClean="0"/>
              <a:t>, </a:t>
            </a:r>
            <a:r>
              <a:rPr lang="en-US" sz="2800" dirty="0" err="1" smtClean="0"/>
              <a:t>sehingga</a:t>
            </a:r>
            <a:r>
              <a:rPr lang="en-US" sz="2800" dirty="0" smtClean="0"/>
              <a:t> </a:t>
            </a:r>
            <a:r>
              <a:rPr lang="en-US" sz="2800" dirty="0" err="1" smtClean="0"/>
              <a:t>optimasi</a:t>
            </a:r>
            <a:r>
              <a:rPr lang="en-US" sz="2800" dirty="0" smtClean="0"/>
              <a:t> </a:t>
            </a:r>
            <a:r>
              <a:rPr lang="en-US" sz="2800" dirty="0" err="1" smtClean="0"/>
              <a:t>dilakukan</a:t>
            </a:r>
            <a:r>
              <a:rPr lang="en-US" sz="2800" dirty="0" smtClean="0"/>
              <a:t> </a:t>
            </a:r>
            <a:r>
              <a:rPr lang="en-US" sz="2800" dirty="0" err="1" smtClean="0"/>
              <a:t>tiap</a:t>
            </a:r>
            <a:r>
              <a:rPr lang="en-US" sz="2800" dirty="0" smtClean="0"/>
              <a:t> unit </a:t>
            </a:r>
            <a:r>
              <a:rPr lang="en-US" sz="2800" dirty="0" err="1" smtClean="0"/>
              <a:t>waktu</a:t>
            </a:r>
            <a:r>
              <a:rPr lang="en-US" sz="2800" dirty="0" smtClean="0"/>
              <a:t>.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tak</a:t>
            </a:r>
            <a:r>
              <a:rPr lang="en-US" sz="2800" dirty="0" smtClean="0"/>
              <a:t> </a:t>
            </a:r>
            <a:r>
              <a:rPr lang="en-US" sz="2800" dirty="0" err="1" smtClean="0"/>
              <a:t>terhingga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mengakomodasi</a:t>
            </a:r>
            <a:r>
              <a:rPr lang="en-US" sz="2800" dirty="0" smtClean="0"/>
              <a:t> </a:t>
            </a:r>
            <a:r>
              <a:rPr lang="en-US" sz="2800" dirty="0" err="1" smtClean="0"/>
              <a:t>optimasi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kondisi</a:t>
            </a:r>
            <a:r>
              <a:rPr lang="en-US" sz="2800" dirty="0" smtClean="0"/>
              <a:t> </a:t>
            </a:r>
            <a:r>
              <a:rPr lang="en-US" sz="2800" b="1" i="1" dirty="0" smtClean="0"/>
              <a:t>asymptotic</a:t>
            </a:r>
            <a:r>
              <a:rPr lang="en-US" sz="2800" dirty="0" smtClean="0"/>
              <a:t>.  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smtClean="0"/>
              <a:t>Karakterisasi Sistem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noFill/>
        </p:spPr>
        <p:txBody>
          <a:bodyPr>
            <a:normAutofit lnSpcReduction="10000"/>
          </a:bodyPr>
          <a:lstStyle/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smtClean="0"/>
              <a:t>Jika waktunya cukup pendek, maka waktu menjadi elemen penting dari sistem/model, sehingga pemodelan dilakukan sebagai </a:t>
            </a:r>
            <a:r>
              <a:rPr lang="en-US" sz="2800" b="1" smtClean="0"/>
              <a:t>sistem dinamis</a:t>
            </a:r>
            <a:endParaRPr lang="en-US" sz="2800" smtClean="0"/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800" smtClean="0"/>
              <a:t>3.  Elemen waktu dapat dianggap </a:t>
            </a:r>
            <a:r>
              <a:rPr lang="en-US" sz="2800" b="1" smtClean="0"/>
              <a:t>kontinyu</a:t>
            </a:r>
            <a:r>
              <a:rPr lang="en-US" sz="2800" smtClean="0"/>
              <a:t> atau </a:t>
            </a:r>
            <a:r>
              <a:rPr lang="en-US" sz="2800" b="1" smtClean="0"/>
              <a:t>diskrit</a:t>
            </a:r>
            <a:r>
              <a:rPr lang="en-US" sz="2800" smtClean="0"/>
              <a:t>. Kontinyu terlalu detail, maka karakterisasi sistem digunakan waktu diskrit. Karakterisasi setiap hari, fluktuasinya terlalu tinggi, sedangkan jika setiap bulan terlalu lama, maka diambil karakterisasi untuk waktu setiap minggu.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858838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Karakterisasi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endParaRPr lang="en-US" sz="3200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25780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dirty="0" err="1" smtClean="0"/>
              <a:t>Notasi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digunakan</a:t>
            </a:r>
            <a:r>
              <a:rPr lang="en-US" sz="2800" dirty="0" smtClean="0"/>
              <a:t>: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dirty="0" smtClean="0"/>
              <a:t>X   :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dikirim</a:t>
            </a:r>
            <a:r>
              <a:rPr lang="en-US" sz="2800" dirty="0" smtClean="0"/>
              <a:t> </a:t>
            </a:r>
            <a:r>
              <a:rPr lang="en-US" sz="2800" dirty="0" err="1" smtClean="0"/>
              <a:t>ke</a:t>
            </a:r>
            <a:r>
              <a:rPr lang="en-US" sz="2800" dirty="0" smtClean="0"/>
              <a:t> </a:t>
            </a:r>
            <a:r>
              <a:rPr lang="en-US" sz="2800" dirty="0" err="1" smtClean="0"/>
              <a:t>pabrik</a:t>
            </a:r>
            <a:r>
              <a:rPr lang="en-US" sz="2800" dirty="0" smtClean="0"/>
              <a:t>, liter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dirty="0" smtClean="0"/>
              <a:t>Y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 :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digunakan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memproduksi</a:t>
            </a:r>
            <a:r>
              <a:rPr lang="en-US" sz="2800" dirty="0" smtClean="0"/>
              <a:t> </a:t>
            </a:r>
            <a:r>
              <a:rPr lang="en-US" sz="2800" i="1" dirty="0" smtClean="0"/>
              <a:t>cheese</a:t>
            </a:r>
            <a:r>
              <a:rPr lang="en-US" sz="2800" dirty="0" smtClean="0"/>
              <a:t>, liter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dirty="0" smtClean="0"/>
              <a:t>Z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 :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i="1" dirty="0" smtClean="0"/>
              <a:t>cheese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diproduksi</a:t>
            </a:r>
            <a:r>
              <a:rPr lang="en-US" sz="2800" dirty="0" smtClean="0"/>
              <a:t>, kg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dirty="0" smtClean="0"/>
              <a:t>S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 :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i="1" dirty="0" smtClean="0"/>
              <a:t>cheese</a:t>
            </a:r>
            <a:r>
              <a:rPr lang="en-US" sz="2800" dirty="0" smtClean="0"/>
              <a:t> yang </a:t>
            </a:r>
            <a:r>
              <a:rPr lang="en-US" sz="2800" dirty="0" err="1" smtClean="0"/>
              <a:t>terjual</a:t>
            </a:r>
            <a:r>
              <a:rPr lang="en-US" sz="2800" dirty="0" smtClean="0"/>
              <a:t>, kg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dirty="0" smtClean="0"/>
              <a:t>D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 :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demand </a:t>
            </a:r>
            <a:r>
              <a:rPr lang="en-US" sz="2800" i="1" dirty="0" smtClean="0"/>
              <a:t>cheese</a:t>
            </a:r>
            <a:r>
              <a:rPr lang="en-US" sz="2800" dirty="0" smtClean="0"/>
              <a:t>, kg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 smtClean="0"/>
              <a:t>Analog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i="1" dirty="0" smtClean="0"/>
              <a:t>cheese</a:t>
            </a:r>
            <a:r>
              <a:rPr lang="en-US" sz="2800" dirty="0" smtClean="0"/>
              <a:t>: </a:t>
            </a:r>
            <a:r>
              <a:rPr lang="en-US" sz="2800" i="1" dirty="0" smtClean="0"/>
              <a:t>Yoghurt</a:t>
            </a:r>
            <a:r>
              <a:rPr lang="en-US" sz="2800" dirty="0" smtClean="0"/>
              <a:t> : {Y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, Z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, S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, D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}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dirty="0" smtClean="0"/>
              <a:t>                                        </a:t>
            </a:r>
            <a:r>
              <a:rPr lang="en-US" sz="2800" i="1" dirty="0" smtClean="0"/>
              <a:t>Cream</a:t>
            </a:r>
            <a:r>
              <a:rPr lang="en-US" sz="2800" dirty="0" smtClean="0"/>
              <a:t>   : {Y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, Z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, S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, D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}</a:t>
            </a:r>
          </a:p>
          <a:p>
            <a:pPr marL="609600" indent="-609600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dirty="0" smtClean="0"/>
              <a:t>Y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: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 </a:t>
            </a:r>
            <a:r>
              <a:rPr lang="en-US" sz="2800" dirty="0" err="1" smtClean="0"/>
              <a:t>proses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dijual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bentuk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, liter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dirty="0" smtClean="0"/>
              <a:t>D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  :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demad</a:t>
            </a:r>
            <a:r>
              <a:rPr lang="en-US" sz="2800" dirty="0" smtClean="0"/>
              <a:t> </a:t>
            </a:r>
            <a:r>
              <a:rPr lang="en-US" sz="2800" dirty="0" err="1" smtClean="0"/>
              <a:t>susu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diproses</a:t>
            </a:r>
            <a:r>
              <a:rPr lang="en-US" sz="2800" dirty="0" smtClean="0"/>
              <a:t>, liter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2"/>
          <p:cNvSpPr>
            <a:spLocks noChangeShapeType="1"/>
          </p:cNvSpPr>
          <p:nvPr/>
        </p:nvSpPr>
        <p:spPr bwMode="auto">
          <a:xfrm>
            <a:off x="2590800" y="1143000"/>
            <a:ext cx="365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2590800" y="2514600"/>
            <a:ext cx="373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2590800" y="3886200"/>
            <a:ext cx="373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2590800" y="5334000"/>
            <a:ext cx="3810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 flipV="1">
            <a:off x="838200" y="1143000"/>
            <a:ext cx="175260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 flipV="1">
            <a:off x="838200" y="2514600"/>
            <a:ext cx="17526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>
            <a:off x="838200" y="3352800"/>
            <a:ext cx="1752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838200" y="3352800"/>
            <a:ext cx="175260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8" name="AutoShape 10"/>
          <p:cNvSpPr>
            <a:spLocks noChangeArrowheads="1"/>
          </p:cNvSpPr>
          <p:nvPr/>
        </p:nvSpPr>
        <p:spPr bwMode="auto">
          <a:xfrm>
            <a:off x="2590800" y="1066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>
            <a:off x="3657600" y="1066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>
            <a:off x="4800600" y="1066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AutoShape 13"/>
          <p:cNvSpPr>
            <a:spLocks noChangeArrowheads="1"/>
          </p:cNvSpPr>
          <p:nvPr/>
        </p:nvSpPr>
        <p:spPr bwMode="auto">
          <a:xfrm>
            <a:off x="2590800" y="2438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2" name="AutoShape 14"/>
          <p:cNvSpPr>
            <a:spLocks noChangeArrowheads="1"/>
          </p:cNvSpPr>
          <p:nvPr/>
        </p:nvSpPr>
        <p:spPr bwMode="auto">
          <a:xfrm>
            <a:off x="3657600" y="2438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3" name="AutoShape 15"/>
          <p:cNvSpPr>
            <a:spLocks noChangeArrowheads="1"/>
          </p:cNvSpPr>
          <p:nvPr/>
        </p:nvSpPr>
        <p:spPr bwMode="auto">
          <a:xfrm>
            <a:off x="4800600" y="2438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US" sz="1600"/>
          </a:p>
        </p:txBody>
      </p:sp>
      <p:sp>
        <p:nvSpPr>
          <p:cNvPr id="12304" name="AutoShape 16"/>
          <p:cNvSpPr>
            <a:spLocks noChangeArrowheads="1"/>
          </p:cNvSpPr>
          <p:nvPr/>
        </p:nvSpPr>
        <p:spPr bwMode="auto">
          <a:xfrm>
            <a:off x="2514600" y="38100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5" name="AutoShape 17"/>
          <p:cNvSpPr>
            <a:spLocks noChangeArrowheads="1"/>
          </p:cNvSpPr>
          <p:nvPr/>
        </p:nvSpPr>
        <p:spPr bwMode="auto">
          <a:xfrm>
            <a:off x="3657600" y="38100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6" name="AutoShape 18"/>
          <p:cNvSpPr>
            <a:spLocks noChangeArrowheads="1"/>
          </p:cNvSpPr>
          <p:nvPr/>
        </p:nvSpPr>
        <p:spPr bwMode="auto">
          <a:xfrm>
            <a:off x="4800600" y="38100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7" name="AutoShape 19"/>
          <p:cNvSpPr>
            <a:spLocks noChangeArrowheads="1"/>
          </p:cNvSpPr>
          <p:nvPr/>
        </p:nvSpPr>
        <p:spPr bwMode="auto">
          <a:xfrm>
            <a:off x="2590800" y="5257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8" name="AutoShape 20"/>
          <p:cNvSpPr>
            <a:spLocks noChangeArrowheads="1"/>
          </p:cNvSpPr>
          <p:nvPr/>
        </p:nvSpPr>
        <p:spPr bwMode="auto">
          <a:xfrm>
            <a:off x="3657600" y="5257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9" name="AutoShape 21"/>
          <p:cNvSpPr>
            <a:spLocks noChangeArrowheads="1"/>
          </p:cNvSpPr>
          <p:nvPr/>
        </p:nvSpPr>
        <p:spPr bwMode="auto">
          <a:xfrm>
            <a:off x="4800600" y="5257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0" name="AutoShape 22"/>
          <p:cNvSpPr>
            <a:spLocks noChangeArrowheads="1"/>
          </p:cNvSpPr>
          <p:nvPr/>
        </p:nvSpPr>
        <p:spPr bwMode="auto">
          <a:xfrm>
            <a:off x="6172200" y="1066800"/>
            <a:ext cx="762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1" name="AutoShape 23"/>
          <p:cNvSpPr>
            <a:spLocks noChangeArrowheads="1"/>
          </p:cNvSpPr>
          <p:nvPr/>
        </p:nvSpPr>
        <p:spPr bwMode="auto">
          <a:xfrm>
            <a:off x="6324600" y="2438400"/>
            <a:ext cx="762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2" name="AutoShape 24"/>
          <p:cNvSpPr>
            <a:spLocks noChangeArrowheads="1"/>
          </p:cNvSpPr>
          <p:nvPr/>
        </p:nvSpPr>
        <p:spPr bwMode="auto">
          <a:xfrm>
            <a:off x="6248400" y="3810000"/>
            <a:ext cx="762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3" name="AutoShape 25"/>
          <p:cNvSpPr>
            <a:spLocks noChangeArrowheads="1"/>
          </p:cNvSpPr>
          <p:nvPr/>
        </p:nvSpPr>
        <p:spPr bwMode="auto">
          <a:xfrm>
            <a:off x="6324600" y="5257800"/>
            <a:ext cx="762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>
            <a:off x="4800600" y="1143000"/>
            <a:ext cx="38100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5" name="Line 27"/>
          <p:cNvSpPr>
            <a:spLocks noChangeShapeType="1"/>
          </p:cNvSpPr>
          <p:nvPr/>
        </p:nvSpPr>
        <p:spPr bwMode="auto">
          <a:xfrm>
            <a:off x="4876800" y="2514600"/>
            <a:ext cx="3657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6" name="Line 28"/>
          <p:cNvSpPr>
            <a:spLocks noChangeShapeType="1"/>
          </p:cNvSpPr>
          <p:nvPr/>
        </p:nvSpPr>
        <p:spPr bwMode="auto">
          <a:xfrm flipV="1">
            <a:off x="4876800" y="3352800"/>
            <a:ext cx="3657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7" name="Line 29"/>
          <p:cNvSpPr>
            <a:spLocks noChangeShapeType="1"/>
          </p:cNvSpPr>
          <p:nvPr/>
        </p:nvSpPr>
        <p:spPr bwMode="auto">
          <a:xfrm flipV="1">
            <a:off x="4876800" y="3886200"/>
            <a:ext cx="35814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8" name="Text Box 30"/>
          <p:cNvSpPr txBox="1">
            <a:spLocks noChangeArrowheads="1"/>
          </p:cNvSpPr>
          <p:nvPr/>
        </p:nvSpPr>
        <p:spPr bwMode="auto">
          <a:xfrm>
            <a:off x="2422525" y="7461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Y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2319" name="Text Box 31"/>
          <p:cNvSpPr txBox="1">
            <a:spLocks noChangeArrowheads="1"/>
          </p:cNvSpPr>
          <p:nvPr/>
        </p:nvSpPr>
        <p:spPr bwMode="auto">
          <a:xfrm>
            <a:off x="2498725" y="21177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Y</a:t>
            </a:r>
            <a:r>
              <a:rPr lang="en-US" sz="1600" baseline="-25000"/>
              <a:t>2</a:t>
            </a:r>
            <a:endParaRPr lang="en-US" sz="1600"/>
          </a:p>
        </p:txBody>
      </p:sp>
      <p:sp>
        <p:nvSpPr>
          <p:cNvPr id="12320" name="Text Box 32"/>
          <p:cNvSpPr txBox="1">
            <a:spLocks noChangeArrowheads="1"/>
          </p:cNvSpPr>
          <p:nvPr/>
        </p:nvSpPr>
        <p:spPr bwMode="auto">
          <a:xfrm>
            <a:off x="2346325" y="38703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Y</a:t>
            </a:r>
            <a:r>
              <a:rPr lang="en-US" sz="1600" baseline="-25000"/>
              <a:t>3</a:t>
            </a:r>
            <a:endParaRPr lang="en-US" sz="1600"/>
          </a:p>
        </p:txBody>
      </p:sp>
      <p:sp>
        <p:nvSpPr>
          <p:cNvPr id="12321" name="Text Box 33"/>
          <p:cNvSpPr txBox="1">
            <a:spLocks noChangeArrowheads="1"/>
          </p:cNvSpPr>
          <p:nvPr/>
        </p:nvSpPr>
        <p:spPr bwMode="auto">
          <a:xfrm>
            <a:off x="2422525" y="53943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Y</a:t>
            </a:r>
            <a:r>
              <a:rPr lang="en-US" sz="1600" baseline="-25000"/>
              <a:t>4</a:t>
            </a:r>
            <a:endParaRPr lang="en-US" sz="1600"/>
          </a:p>
        </p:txBody>
      </p:sp>
      <p:sp>
        <p:nvSpPr>
          <p:cNvPr id="12322" name="Text Box 34"/>
          <p:cNvSpPr txBox="1">
            <a:spLocks noChangeArrowheads="1"/>
          </p:cNvSpPr>
          <p:nvPr/>
        </p:nvSpPr>
        <p:spPr bwMode="auto">
          <a:xfrm>
            <a:off x="5943600" y="685800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D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2323" name="Text Box 35"/>
          <p:cNvSpPr txBox="1">
            <a:spLocks noChangeArrowheads="1"/>
          </p:cNvSpPr>
          <p:nvPr/>
        </p:nvSpPr>
        <p:spPr bwMode="auto">
          <a:xfrm>
            <a:off x="3505200" y="762000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Z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2324" name="Text Box 36"/>
          <p:cNvSpPr txBox="1">
            <a:spLocks noChangeArrowheads="1"/>
          </p:cNvSpPr>
          <p:nvPr/>
        </p:nvSpPr>
        <p:spPr bwMode="auto">
          <a:xfrm>
            <a:off x="4632325" y="7461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2325" name="Text Box 37"/>
          <p:cNvSpPr txBox="1">
            <a:spLocks noChangeArrowheads="1"/>
          </p:cNvSpPr>
          <p:nvPr/>
        </p:nvSpPr>
        <p:spPr bwMode="auto">
          <a:xfrm>
            <a:off x="3581400" y="2133600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600"/>
              <a:t>Z</a:t>
            </a:r>
            <a:r>
              <a:rPr lang="en-US" sz="1600" baseline="-25000"/>
              <a:t>2</a:t>
            </a:r>
            <a:endParaRPr lang="en-US" sz="1600"/>
          </a:p>
        </p:txBody>
      </p:sp>
      <p:sp>
        <p:nvSpPr>
          <p:cNvPr id="12326" name="Text Box 38"/>
          <p:cNvSpPr txBox="1">
            <a:spLocks noChangeArrowheads="1"/>
          </p:cNvSpPr>
          <p:nvPr/>
        </p:nvSpPr>
        <p:spPr bwMode="auto">
          <a:xfrm>
            <a:off x="4708525" y="21177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2327" name="Text Box 39"/>
          <p:cNvSpPr txBox="1">
            <a:spLocks noChangeArrowheads="1"/>
          </p:cNvSpPr>
          <p:nvPr/>
        </p:nvSpPr>
        <p:spPr bwMode="auto">
          <a:xfrm>
            <a:off x="3581400" y="3505200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Z</a:t>
            </a:r>
            <a:r>
              <a:rPr lang="en-US" sz="1600" baseline="-25000"/>
              <a:t>3</a:t>
            </a:r>
            <a:endParaRPr lang="en-US" sz="1600"/>
          </a:p>
        </p:txBody>
      </p:sp>
      <p:sp>
        <p:nvSpPr>
          <p:cNvPr id="12328" name="Text Box 40"/>
          <p:cNvSpPr txBox="1">
            <a:spLocks noChangeArrowheads="1"/>
          </p:cNvSpPr>
          <p:nvPr/>
        </p:nvSpPr>
        <p:spPr bwMode="auto">
          <a:xfrm>
            <a:off x="4495800" y="3505200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3</a:t>
            </a:r>
            <a:endParaRPr lang="en-US" sz="1600"/>
          </a:p>
        </p:txBody>
      </p:sp>
      <p:sp>
        <p:nvSpPr>
          <p:cNvPr id="12329" name="Text Box 41"/>
          <p:cNvSpPr txBox="1">
            <a:spLocks noChangeArrowheads="1"/>
          </p:cNvSpPr>
          <p:nvPr/>
        </p:nvSpPr>
        <p:spPr bwMode="auto">
          <a:xfrm>
            <a:off x="3489325" y="49371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Z</a:t>
            </a:r>
            <a:r>
              <a:rPr lang="en-US" sz="1600" baseline="-25000"/>
              <a:t>4</a:t>
            </a:r>
            <a:endParaRPr lang="en-US" sz="1600"/>
          </a:p>
        </p:txBody>
      </p:sp>
      <p:sp>
        <p:nvSpPr>
          <p:cNvPr id="12330" name="Text Box 42"/>
          <p:cNvSpPr txBox="1">
            <a:spLocks noChangeArrowheads="1"/>
          </p:cNvSpPr>
          <p:nvPr/>
        </p:nvSpPr>
        <p:spPr bwMode="auto">
          <a:xfrm>
            <a:off x="4403725" y="49371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4</a:t>
            </a:r>
            <a:endParaRPr lang="en-US" sz="1600"/>
          </a:p>
        </p:txBody>
      </p:sp>
      <p:sp>
        <p:nvSpPr>
          <p:cNvPr id="12331" name="Text Box 43"/>
          <p:cNvSpPr txBox="1">
            <a:spLocks noChangeArrowheads="1"/>
          </p:cNvSpPr>
          <p:nvPr/>
        </p:nvSpPr>
        <p:spPr bwMode="auto">
          <a:xfrm>
            <a:off x="6248400" y="2057400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D</a:t>
            </a:r>
            <a:r>
              <a:rPr lang="en-US" sz="1600" baseline="-25000"/>
              <a:t>2</a:t>
            </a:r>
            <a:endParaRPr lang="en-US" sz="1600"/>
          </a:p>
        </p:txBody>
      </p:sp>
      <p:sp>
        <p:nvSpPr>
          <p:cNvPr id="12332" name="Text Box 44"/>
          <p:cNvSpPr txBox="1">
            <a:spLocks noChangeArrowheads="1"/>
          </p:cNvSpPr>
          <p:nvPr/>
        </p:nvSpPr>
        <p:spPr bwMode="auto">
          <a:xfrm>
            <a:off x="6232525" y="3870325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D</a:t>
            </a:r>
            <a:r>
              <a:rPr lang="en-US" sz="1600" baseline="-25000"/>
              <a:t>3</a:t>
            </a:r>
            <a:endParaRPr lang="en-US" sz="1600"/>
          </a:p>
        </p:txBody>
      </p:sp>
      <p:sp>
        <p:nvSpPr>
          <p:cNvPr id="12333" name="Text Box 45"/>
          <p:cNvSpPr txBox="1">
            <a:spLocks noChangeArrowheads="1"/>
          </p:cNvSpPr>
          <p:nvPr/>
        </p:nvSpPr>
        <p:spPr bwMode="auto">
          <a:xfrm>
            <a:off x="6308725" y="5318125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D</a:t>
            </a:r>
            <a:r>
              <a:rPr lang="en-US" sz="1600" baseline="-25000"/>
              <a:t>4</a:t>
            </a:r>
            <a:endParaRPr lang="en-US" sz="1600"/>
          </a:p>
        </p:txBody>
      </p:sp>
      <p:sp>
        <p:nvSpPr>
          <p:cNvPr id="12334" name="AutoShape 46"/>
          <p:cNvSpPr>
            <a:spLocks noChangeArrowheads="1"/>
          </p:cNvSpPr>
          <p:nvPr/>
        </p:nvSpPr>
        <p:spPr bwMode="auto">
          <a:xfrm>
            <a:off x="3276600" y="1676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35" name="AutoShape 47"/>
          <p:cNvSpPr>
            <a:spLocks noChangeArrowheads="1"/>
          </p:cNvSpPr>
          <p:nvPr/>
        </p:nvSpPr>
        <p:spPr bwMode="auto">
          <a:xfrm>
            <a:off x="3962400" y="17526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36" name="AutoShape 48"/>
          <p:cNvSpPr>
            <a:spLocks noChangeArrowheads="1"/>
          </p:cNvSpPr>
          <p:nvPr/>
        </p:nvSpPr>
        <p:spPr bwMode="auto">
          <a:xfrm>
            <a:off x="4876800" y="17526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37" name="AutoShape 49"/>
          <p:cNvSpPr>
            <a:spLocks noChangeArrowheads="1"/>
          </p:cNvSpPr>
          <p:nvPr/>
        </p:nvSpPr>
        <p:spPr bwMode="auto">
          <a:xfrm>
            <a:off x="3276600" y="30480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38" name="AutoShape 50"/>
          <p:cNvSpPr>
            <a:spLocks noChangeArrowheads="1"/>
          </p:cNvSpPr>
          <p:nvPr/>
        </p:nvSpPr>
        <p:spPr bwMode="auto">
          <a:xfrm>
            <a:off x="3886200" y="30480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39" name="AutoShape 51"/>
          <p:cNvSpPr>
            <a:spLocks noChangeArrowheads="1"/>
          </p:cNvSpPr>
          <p:nvPr/>
        </p:nvSpPr>
        <p:spPr bwMode="auto">
          <a:xfrm>
            <a:off x="3200400" y="44196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40" name="AutoShape 52"/>
          <p:cNvSpPr>
            <a:spLocks noChangeArrowheads="1"/>
          </p:cNvSpPr>
          <p:nvPr/>
        </p:nvSpPr>
        <p:spPr bwMode="auto">
          <a:xfrm>
            <a:off x="3886200" y="4495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41" name="AutoShape 53"/>
          <p:cNvSpPr>
            <a:spLocks noChangeArrowheads="1"/>
          </p:cNvSpPr>
          <p:nvPr/>
        </p:nvSpPr>
        <p:spPr bwMode="auto">
          <a:xfrm>
            <a:off x="4800600" y="4495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42" name="AutoShape 54"/>
          <p:cNvSpPr>
            <a:spLocks noChangeArrowheads="1"/>
          </p:cNvSpPr>
          <p:nvPr/>
        </p:nvSpPr>
        <p:spPr bwMode="auto">
          <a:xfrm>
            <a:off x="3810000" y="5867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43" name="AutoShape 55"/>
          <p:cNvSpPr>
            <a:spLocks noChangeArrowheads="1"/>
          </p:cNvSpPr>
          <p:nvPr/>
        </p:nvSpPr>
        <p:spPr bwMode="auto">
          <a:xfrm>
            <a:off x="5029200" y="5867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44" name="Line 56"/>
          <p:cNvSpPr>
            <a:spLocks noChangeShapeType="1"/>
          </p:cNvSpPr>
          <p:nvPr/>
        </p:nvSpPr>
        <p:spPr bwMode="auto">
          <a:xfrm>
            <a:off x="2895600" y="1143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45" name="Line 57"/>
          <p:cNvSpPr>
            <a:spLocks noChangeShapeType="1"/>
          </p:cNvSpPr>
          <p:nvPr/>
        </p:nvSpPr>
        <p:spPr bwMode="auto">
          <a:xfrm>
            <a:off x="4038600" y="1143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46" name="Line 58"/>
          <p:cNvSpPr>
            <a:spLocks noChangeShapeType="1"/>
          </p:cNvSpPr>
          <p:nvPr/>
        </p:nvSpPr>
        <p:spPr bwMode="auto">
          <a:xfrm flipH="1">
            <a:off x="5562600" y="1143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47" name="Line 59"/>
          <p:cNvSpPr>
            <a:spLocks noChangeShapeType="1"/>
          </p:cNvSpPr>
          <p:nvPr/>
        </p:nvSpPr>
        <p:spPr bwMode="auto">
          <a:xfrm flipH="1">
            <a:off x="5715000" y="2514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48" name="Line 60"/>
          <p:cNvSpPr>
            <a:spLocks noChangeShapeType="1"/>
          </p:cNvSpPr>
          <p:nvPr/>
        </p:nvSpPr>
        <p:spPr bwMode="auto">
          <a:xfrm flipH="1">
            <a:off x="5638800" y="388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49" name="Line 61"/>
          <p:cNvSpPr>
            <a:spLocks noChangeShapeType="1"/>
          </p:cNvSpPr>
          <p:nvPr/>
        </p:nvSpPr>
        <p:spPr bwMode="auto">
          <a:xfrm flipH="1">
            <a:off x="5562600" y="5334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0" name="Line 62"/>
          <p:cNvSpPr>
            <a:spLocks noChangeShapeType="1"/>
          </p:cNvSpPr>
          <p:nvPr/>
        </p:nvSpPr>
        <p:spPr bwMode="auto">
          <a:xfrm flipV="1">
            <a:off x="1371600" y="236220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1" name="Line 63"/>
          <p:cNvSpPr>
            <a:spLocks noChangeShapeType="1"/>
          </p:cNvSpPr>
          <p:nvPr/>
        </p:nvSpPr>
        <p:spPr bwMode="auto">
          <a:xfrm flipV="1">
            <a:off x="1295400" y="2971800"/>
            <a:ext cx="381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2" name="Line 64"/>
          <p:cNvSpPr>
            <a:spLocks noChangeShapeType="1"/>
          </p:cNvSpPr>
          <p:nvPr/>
        </p:nvSpPr>
        <p:spPr bwMode="auto">
          <a:xfrm>
            <a:off x="1295400" y="3505200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3" name="Line 65"/>
          <p:cNvSpPr>
            <a:spLocks noChangeShapeType="1"/>
          </p:cNvSpPr>
          <p:nvPr/>
        </p:nvSpPr>
        <p:spPr bwMode="auto">
          <a:xfrm>
            <a:off x="1219200" y="38100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4" name="Line 66"/>
          <p:cNvSpPr>
            <a:spLocks noChangeShapeType="1"/>
          </p:cNvSpPr>
          <p:nvPr/>
        </p:nvSpPr>
        <p:spPr bwMode="auto">
          <a:xfrm>
            <a:off x="2971800" y="2514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5" name="Line 67"/>
          <p:cNvSpPr>
            <a:spLocks noChangeShapeType="1"/>
          </p:cNvSpPr>
          <p:nvPr/>
        </p:nvSpPr>
        <p:spPr bwMode="auto">
          <a:xfrm>
            <a:off x="4038600" y="2514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6" name="Line 68"/>
          <p:cNvSpPr>
            <a:spLocks noChangeShapeType="1"/>
          </p:cNvSpPr>
          <p:nvPr/>
        </p:nvSpPr>
        <p:spPr bwMode="auto">
          <a:xfrm>
            <a:off x="2971800" y="388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7" name="Line 69"/>
          <p:cNvSpPr>
            <a:spLocks noChangeShapeType="1"/>
          </p:cNvSpPr>
          <p:nvPr/>
        </p:nvSpPr>
        <p:spPr bwMode="auto">
          <a:xfrm>
            <a:off x="4038600" y="3886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8" name="Line 70"/>
          <p:cNvSpPr>
            <a:spLocks noChangeShapeType="1"/>
          </p:cNvSpPr>
          <p:nvPr/>
        </p:nvSpPr>
        <p:spPr bwMode="auto">
          <a:xfrm>
            <a:off x="2971800" y="5334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9" name="Line 71"/>
          <p:cNvSpPr>
            <a:spLocks noChangeShapeType="1"/>
          </p:cNvSpPr>
          <p:nvPr/>
        </p:nvSpPr>
        <p:spPr bwMode="auto">
          <a:xfrm>
            <a:off x="3962400" y="5334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60" name="Freeform 72"/>
          <p:cNvSpPr>
            <a:spLocks/>
          </p:cNvSpPr>
          <p:nvPr/>
        </p:nvSpPr>
        <p:spPr bwMode="auto">
          <a:xfrm>
            <a:off x="3352800" y="1066800"/>
            <a:ext cx="381000" cy="609600"/>
          </a:xfrm>
          <a:custGeom>
            <a:avLst/>
            <a:gdLst>
              <a:gd name="T0" fmla="*/ 0 w 240"/>
              <a:gd name="T1" fmla="*/ 384 h 384"/>
              <a:gd name="T2" fmla="*/ 144 w 240"/>
              <a:gd name="T3" fmla="*/ 192 h 384"/>
              <a:gd name="T4" fmla="*/ 240 w 240"/>
              <a:gd name="T5" fmla="*/ 0 h 384"/>
              <a:gd name="T6" fmla="*/ 0 60000 65536"/>
              <a:gd name="T7" fmla="*/ 0 60000 65536"/>
              <a:gd name="T8" fmla="*/ 0 60000 65536"/>
              <a:gd name="T9" fmla="*/ 0 w 240"/>
              <a:gd name="T10" fmla="*/ 0 h 384"/>
              <a:gd name="T11" fmla="*/ 240 w 240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384">
                <a:moveTo>
                  <a:pt x="0" y="384"/>
                </a:moveTo>
                <a:cubicBezTo>
                  <a:pt x="52" y="320"/>
                  <a:pt x="104" y="256"/>
                  <a:pt x="144" y="192"/>
                </a:cubicBezTo>
                <a:cubicBezTo>
                  <a:pt x="184" y="128"/>
                  <a:pt x="212" y="64"/>
                  <a:pt x="24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61" name="Line 73"/>
          <p:cNvSpPr>
            <a:spLocks noChangeShapeType="1"/>
          </p:cNvSpPr>
          <p:nvPr/>
        </p:nvSpPr>
        <p:spPr bwMode="auto">
          <a:xfrm flipV="1">
            <a:off x="3429000" y="13716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62" name="Freeform 74"/>
          <p:cNvSpPr>
            <a:spLocks/>
          </p:cNvSpPr>
          <p:nvPr/>
        </p:nvSpPr>
        <p:spPr bwMode="auto">
          <a:xfrm>
            <a:off x="3657600" y="1066800"/>
            <a:ext cx="304800" cy="685800"/>
          </a:xfrm>
          <a:custGeom>
            <a:avLst/>
            <a:gdLst>
              <a:gd name="T0" fmla="*/ 192 w 192"/>
              <a:gd name="T1" fmla="*/ 432 h 432"/>
              <a:gd name="T2" fmla="*/ 96 w 192"/>
              <a:gd name="T3" fmla="*/ 192 h 432"/>
              <a:gd name="T4" fmla="*/ 0 w 192"/>
              <a:gd name="T5" fmla="*/ 0 h 432"/>
              <a:gd name="T6" fmla="*/ 0 60000 65536"/>
              <a:gd name="T7" fmla="*/ 0 60000 65536"/>
              <a:gd name="T8" fmla="*/ 0 60000 65536"/>
              <a:gd name="T9" fmla="*/ 0 w 192"/>
              <a:gd name="T10" fmla="*/ 0 h 432"/>
              <a:gd name="T11" fmla="*/ 192 w 192"/>
              <a:gd name="T12" fmla="*/ 432 h 4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432">
                <a:moveTo>
                  <a:pt x="192" y="432"/>
                </a:moveTo>
                <a:cubicBezTo>
                  <a:pt x="160" y="348"/>
                  <a:pt x="128" y="264"/>
                  <a:pt x="96" y="192"/>
                </a:cubicBezTo>
                <a:cubicBezTo>
                  <a:pt x="64" y="120"/>
                  <a:pt x="32" y="60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63" name="Line 75"/>
          <p:cNvSpPr>
            <a:spLocks noChangeShapeType="1"/>
          </p:cNvSpPr>
          <p:nvPr/>
        </p:nvSpPr>
        <p:spPr bwMode="auto">
          <a:xfrm flipH="1" flipV="1">
            <a:off x="3810000" y="1371600"/>
            <a:ext cx="76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64" name="Freeform 76"/>
          <p:cNvSpPr>
            <a:spLocks/>
          </p:cNvSpPr>
          <p:nvPr/>
        </p:nvSpPr>
        <p:spPr bwMode="auto">
          <a:xfrm>
            <a:off x="4787900" y="1066800"/>
            <a:ext cx="88900" cy="685800"/>
          </a:xfrm>
          <a:custGeom>
            <a:avLst/>
            <a:gdLst>
              <a:gd name="T0" fmla="*/ 56 w 56"/>
              <a:gd name="T1" fmla="*/ 432 h 432"/>
              <a:gd name="T2" fmla="*/ 8 w 56"/>
              <a:gd name="T3" fmla="*/ 240 h 432"/>
              <a:gd name="T4" fmla="*/ 8 w 56"/>
              <a:gd name="T5" fmla="*/ 0 h 432"/>
              <a:gd name="T6" fmla="*/ 0 60000 65536"/>
              <a:gd name="T7" fmla="*/ 0 60000 65536"/>
              <a:gd name="T8" fmla="*/ 0 60000 65536"/>
              <a:gd name="T9" fmla="*/ 0 w 56"/>
              <a:gd name="T10" fmla="*/ 0 h 432"/>
              <a:gd name="T11" fmla="*/ 56 w 56"/>
              <a:gd name="T12" fmla="*/ 432 h 4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6" h="432">
                <a:moveTo>
                  <a:pt x="56" y="432"/>
                </a:moveTo>
                <a:cubicBezTo>
                  <a:pt x="36" y="372"/>
                  <a:pt x="16" y="312"/>
                  <a:pt x="8" y="240"/>
                </a:cubicBezTo>
                <a:cubicBezTo>
                  <a:pt x="0" y="168"/>
                  <a:pt x="8" y="40"/>
                  <a:pt x="8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65" name="Line 77"/>
          <p:cNvSpPr>
            <a:spLocks noChangeShapeType="1"/>
          </p:cNvSpPr>
          <p:nvPr/>
        </p:nvSpPr>
        <p:spPr bwMode="auto">
          <a:xfrm flipH="1" flipV="1">
            <a:off x="4800600" y="15240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66" name="Freeform 78"/>
          <p:cNvSpPr>
            <a:spLocks/>
          </p:cNvSpPr>
          <p:nvPr/>
        </p:nvSpPr>
        <p:spPr bwMode="auto">
          <a:xfrm>
            <a:off x="3276600" y="2438400"/>
            <a:ext cx="457200" cy="609600"/>
          </a:xfrm>
          <a:custGeom>
            <a:avLst/>
            <a:gdLst>
              <a:gd name="T0" fmla="*/ 0 w 288"/>
              <a:gd name="T1" fmla="*/ 384 h 384"/>
              <a:gd name="T2" fmla="*/ 192 w 288"/>
              <a:gd name="T3" fmla="*/ 192 h 384"/>
              <a:gd name="T4" fmla="*/ 288 w 288"/>
              <a:gd name="T5" fmla="*/ 0 h 384"/>
              <a:gd name="T6" fmla="*/ 0 60000 65536"/>
              <a:gd name="T7" fmla="*/ 0 60000 65536"/>
              <a:gd name="T8" fmla="*/ 0 60000 65536"/>
              <a:gd name="T9" fmla="*/ 0 w 288"/>
              <a:gd name="T10" fmla="*/ 0 h 384"/>
              <a:gd name="T11" fmla="*/ 288 w 288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384">
                <a:moveTo>
                  <a:pt x="0" y="384"/>
                </a:moveTo>
                <a:cubicBezTo>
                  <a:pt x="72" y="320"/>
                  <a:pt x="144" y="256"/>
                  <a:pt x="192" y="192"/>
                </a:cubicBezTo>
                <a:cubicBezTo>
                  <a:pt x="240" y="128"/>
                  <a:pt x="264" y="64"/>
                  <a:pt x="288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67" name="Line 79"/>
          <p:cNvSpPr>
            <a:spLocks noChangeShapeType="1"/>
          </p:cNvSpPr>
          <p:nvPr/>
        </p:nvSpPr>
        <p:spPr bwMode="auto">
          <a:xfrm flipV="1">
            <a:off x="3352800" y="28194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68" name="Freeform 80"/>
          <p:cNvSpPr>
            <a:spLocks/>
          </p:cNvSpPr>
          <p:nvPr/>
        </p:nvSpPr>
        <p:spPr bwMode="auto">
          <a:xfrm>
            <a:off x="3733800" y="2514600"/>
            <a:ext cx="177800" cy="609600"/>
          </a:xfrm>
          <a:custGeom>
            <a:avLst/>
            <a:gdLst>
              <a:gd name="T0" fmla="*/ 96 w 112"/>
              <a:gd name="T1" fmla="*/ 384 h 384"/>
              <a:gd name="T2" fmla="*/ 96 w 112"/>
              <a:gd name="T3" fmla="*/ 288 h 384"/>
              <a:gd name="T4" fmla="*/ 96 w 112"/>
              <a:gd name="T5" fmla="*/ 192 h 384"/>
              <a:gd name="T6" fmla="*/ 0 w 112"/>
              <a:gd name="T7" fmla="*/ 0 h 384"/>
              <a:gd name="T8" fmla="*/ 0 60000 65536"/>
              <a:gd name="T9" fmla="*/ 0 60000 65536"/>
              <a:gd name="T10" fmla="*/ 0 60000 65536"/>
              <a:gd name="T11" fmla="*/ 0 60000 65536"/>
              <a:gd name="T12" fmla="*/ 0 w 112"/>
              <a:gd name="T13" fmla="*/ 0 h 384"/>
              <a:gd name="T14" fmla="*/ 112 w 112"/>
              <a:gd name="T15" fmla="*/ 384 h 3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2" h="384">
                <a:moveTo>
                  <a:pt x="96" y="384"/>
                </a:moveTo>
                <a:cubicBezTo>
                  <a:pt x="96" y="352"/>
                  <a:pt x="96" y="320"/>
                  <a:pt x="96" y="288"/>
                </a:cubicBezTo>
                <a:cubicBezTo>
                  <a:pt x="96" y="256"/>
                  <a:pt x="112" y="240"/>
                  <a:pt x="96" y="192"/>
                </a:cubicBezTo>
                <a:cubicBezTo>
                  <a:pt x="80" y="144"/>
                  <a:pt x="40" y="72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69" name="Line 81"/>
          <p:cNvSpPr>
            <a:spLocks noChangeShapeType="1"/>
          </p:cNvSpPr>
          <p:nvPr/>
        </p:nvSpPr>
        <p:spPr bwMode="auto">
          <a:xfrm flipH="1" flipV="1">
            <a:off x="3810000" y="26670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70" name="AutoShape 82"/>
          <p:cNvSpPr>
            <a:spLocks noChangeArrowheads="1"/>
          </p:cNvSpPr>
          <p:nvPr/>
        </p:nvSpPr>
        <p:spPr bwMode="auto">
          <a:xfrm>
            <a:off x="4876800" y="31242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71" name="Freeform 83"/>
          <p:cNvSpPr>
            <a:spLocks/>
          </p:cNvSpPr>
          <p:nvPr/>
        </p:nvSpPr>
        <p:spPr bwMode="auto">
          <a:xfrm>
            <a:off x="4724400" y="2438400"/>
            <a:ext cx="152400" cy="762000"/>
          </a:xfrm>
          <a:custGeom>
            <a:avLst/>
            <a:gdLst>
              <a:gd name="T0" fmla="*/ 96 w 96"/>
              <a:gd name="T1" fmla="*/ 480 h 480"/>
              <a:gd name="T2" fmla="*/ 0 w 96"/>
              <a:gd name="T3" fmla="*/ 240 h 480"/>
              <a:gd name="T4" fmla="*/ 96 w 96"/>
              <a:gd name="T5" fmla="*/ 0 h 480"/>
              <a:gd name="T6" fmla="*/ 0 60000 65536"/>
              <a:gd name="T7" fmla="*/ 0 60000 65536"/>
              <a:gd name="T8" fmla="*/ 0 60000 65536"/>
              <a:gd name="T9" fmla="*/ 0 w 96"/>
              <a:gd name="T10" fmla="*/ 0 h 480"/>
              <a:gd name="T11" fmla="*/ 96 w 96"/>
              <a:gd name="T12" fmla="*/ 480 h 4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6" h="480">
                <a:moveTo>
                  <a:pt x="96" y="480"/>
                </a:moveTo>
                <a:cubicBezTo>
                  <a:pt x="48" y="400"/>
                  <a:pt x="0" y="320"/>
                  <a:pt x="0" y="240"/>
                </a:cubicBezTo>
                <a:cubicBezTo>
                  <a:pt x="0" y="160"/>
                  <a:pt x="48" y="80"/>
                  <a:pt x="96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72" name="Line 84"/>
          <p:cNvSpPr>
            <a:spLocks noChangeShapeType="1"/>
          </p:cNvSpPr>
          <p:nvPr/>
        </p:nvSpPr>
        <p:spPr bwMode="auto">
          <a:xfrm flipV="1">
            <a:off x="4724400" y="25908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73" name="Freeform 85"/>
          <p:cNvSpPr>
            <a:spLocks/>
          </p:cNvSpPr>
          <p:nvPr/>
        </p:nvSpPr>
        <p:spPr bwMode="auto">
          <a:xfrm>
            <a:off x="3200400" y="3810000"/>
            <a:ext cx="533400" cy="609600"/>
          </a:xfrm>
          <a:custGeom>
            <a:avLst/>
            <a:gdLst>
              <a:gd name="T0" fmla="*/ 0 w 336"/>
              <a:gd name="T1" fmla="*/ 384 h 384"/>
              <a:gd name="T2" fmla="*/ 96 w 336"/>
              <a:gd name="T3" fmla="*/ 240 h 384"/>
              <a:gd name="T4" fmla="*/ 336 w 336"/>
              <a:gd name="T5" fmla="*/ 0 h 384"/>
              <a:gd name="T6" fmla="*/ 0 60000 65536"/>
              <a:gd name="T7" fmla="*/ 0 60000 65536"/>
              <a:gd name="T8" fmla="*/ 0 60000 65536"/>
              <a:gd name="T9" fmla="*/ 0 w 336"/>
              <a:gd name="T10" fmla="*/ 0 h 384"/>
              <a:gd name="T11" fmla="*/ 336 w 336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6" h="384">
                <a:moveTo>
                  <a:pt x="0" y="384"/>
                </a:moveTo>
                <a:cubicBezTo>
                  <a:pt x="20" y="344"/>
                  <a:pt x="40" y="304"/>
                  <a:pt x="96" y="240"/>
                </a:cubicBezTo>
                <a:cubicBezTo>
                  <a:pt x="152" y="176"/>
                  <a:pt x="244" y="88"/>
                  <a:pt x="336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74" name="Line 86"/>
          <p:cNvSpPr>
            <a:spLocks noChangeShapeType="1"/>
          </p:cNvSpPr>
          <p:nvPr/>
        </p:nvSpPr>
        <p:spPr bwMode="auto">
          <a:xfrm flipV="1">
            <a:off x="3352800" y="40386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75" name="Freeform 87"/>
          <p:cNvSpPr>
            <a:spLocks/>
          </p:cNvSpPr>
          <p:nvPr/>
        </p:nvSpPr>
        <p:spPr bwMode="auto">
          <a:xfrm>
            <a:off x="3657600" y="3810000"/>
            <a:ext cx="228600" cy="685800"/>
          </a:xfrm>
          <a:custGeom>
            <a:avLst/>
            <a:gdLst>
              <a:gd name="T0" fmla="*/ 144 w 144"/>
              <a:gd name="T1" fmla="*/ 432 h 432"/>
              <a:gd name="T2" fmla="*/ 96 w 144"/>
              <a:gd name="T3" fmla="*/ 240 h 432"/>
              <a:gd name="T4" fmla="*/ 0 w 144"/>
              <a:gd name="T5" fmla="*/ 0 h 432"/>
              <a:gd name="T6" fmla="*/ 0 60000 65536"/>
              <a:gd name="T7" fmla="*/ 0 60000 65536"/>
              <a:gd name="T8" fmla="*/ 0 60000 65536"/>
              <a:gd name="T9" fmla="*/ 0 w 144"/>
              <a:gd name="T10" fmla="*/ 0 h 432"/>
              <a:gd name="T11" fmla="*/ 144 w 144"/>
              <a:gd name="T12" fmla="*/ 432 h 4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" h="432">
                <a:moveTo>
                  <a:pt x="144" y="432"/>
                </a:moveTo>
                <a:cubicBezTo>
                  <a:pt x="132" y="372"/>
                  <a:pt x="120" y="312"/>
                  <a:pt x="96" y="240"/>
                </a:cubicBezTo>
                <a:cubicBezTo>
                  <a:pt x="72" y="168"/>
                  <a:pt x="36" y="84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76" name="Line 88"/>
          <p:cNvSpPr>
            <a:spLocks noChangeShapeType="1"/>
          </p:cNvSpPr>
          <p:nvPr/>
        </p:nvSpPr>
        <p:spPr bwMode="auto">
          <a:xfrm flipH="1" flipV="1">
            <a:off x="3733800" y="40386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77" name="Freeform 89"/>
          <p:cNvSpPr>
            <a:spLocks/>
          </p:cNvSpPr>
          <p:nvPr/>
        </p:nvSpPr>
        <p:spPr bwMode="auto">
          <a:xfrm>
            <a:off x="4724400" y="3886200"/>
            <a:ext cx="76200" cy="609600"/>
          </a:xfrm>
          <a:custGeom>
            <a:avLst/>
            <a:gdLst>
              <a:gd name="T0" fmla="*/ 48 w 48"/>
              <a:gd name="T1" fmla="*/ 384 h 384"/>
              <a:gd name="T2" fmla="*/ 0 w 48"/>
              <a:gd name="T3" fmla="*/ 192 h 384"/>
              <a:gd name="T4" fmla="*/ 48 w 48"/>
              <a:gd name="T5" fmla="*/ 0 h 384"/>
              <a:gd name="T6" fmla="*/ 0 60000 65536"/>
              <a:gd name="T7" fmla="*/ 0 60000 65536"/>
              <a:gd name="T8" fmla="*/ 0 60000 65536"/>
              <a:gd name="T9" fmla="*/ 0 w 48"/>
              <a:gd name="T10" fmla="*/ 0 h 384"/>
              <a:gd name="T11" fmla="*/ 48 w 48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384">
                <a:moveTo>
                  <a:pt x="48" y="384"/>
                </a:moveTo>
                <a:cubicBezTo>
                  <a:pt x="24" y="320"/>
                  <a:pt x="0" y="256"/>
                  <a:pt x="0" y="192"/>
                </a:cubicBezTo>
                <a:cubicBezTo>
                  <a:pt x="0" y="128"/>
                  <a:pt x="24" y="64"/>
                  <a:pt x="48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78" name="Line 90"/>
          <p:cNvSpPr>
            <a:spLocks noChangeShapeType="1"/>
          </p:cNvSpPr>
          <p:nvPr/>
        </p:nvSpPr>
        <p:spPr bwMode="auto">
          <a:xfrm flipH="1" flipV="1">
            <a:off x="4724400" y="4267200"/>
            <a:ext cx="76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79" name="Freeform 91"/>
          <p:cNvSpPr>
            <a:spLocks/>
          </p:cNvSpPr>
          <p:nvPr/>
        </p:nvSpPr>
        <p:spPr bwMode="auto">
          <a:xfrm>
            <a:off x="3632200" y="5257800"/>
            <a:ext cx="177800" cy="685800"/>
          </a:xfrm>
          <a:custGeom>
            <a:avLst/>
            <a:gdLst>
              <a:gd name="T0" fmla="*/ 112 w 112"/>
              <a:gd name="T1" fmla="*/ 432 h 432"/>
              <a:gd name="T2" fmla="*/ 16 w 112"/>
              <a:gd name="T3" fmla="*/ 240 h 432"/>
              <a:gd name="T4" fmla="*/ 16 w 112"/>
              <a:gd name="T5" fmla="*/ 0 h 432"/>
              <a:gd name="T6" fmla="*/ 0 60000 65536"/>
              <a:gd name="T7" fmla="*/ 0 60000 65536"/>
              <a:gd name="T8" fmla="*/ 0 60000 65536"/>
              <a:gd name="T9" fmla="*/ 0 w 112"/>
              <a:gd name="T10" fmla="*/ 0 h 432"/>
              <a:gd name="T11" fmla="*/ 112 w 112"/>
              <a:gd name="T12" fmla="*/ 432 h 4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2" h="432">
                <a:moveTo>
                  <a:pt x="112" y="432"/>
                </a:moveTo>
                <a:cubicBezTo>
                  <a:pt x="72" y="372"/>
                  <a:pt x="32" y="312"/>
                  <a:pt x="16" y="240"/>
                </a:cubicBezTo>
                <a:cubicBezTo>
                  <a:pt x="0" y="168"/>
                  <a:pt x="8" y="84"/>
                  <a:pt x="16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80" name="Line 92"/>
          <p:cNvSpPr>
            <a:spLocks noChangeShapeType="1"/>
          </p:cNvSpPr>
          <p:nvPr/>
        </p:nvSpPr>
        <p:spPr bwMode="auto">
          <a:xfrm flipH="1" flipV="1">
            <a:off x="3657600" y="57150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81" name="Freeform 93"/>
          <p:cNvSpPr>
            <a:spLocks/>
          </p:cNvSpPr>
          <p:nvPr/>
        </p:nvSpPr>
        <p:spPr bwMode="auto">
          <a:xfrm>
            <a:off x="4762500" y="5257800"/>
            <a:ext cx="342900" cy="647700"/>
          </a:xfrm>
          <a:custGeom>
            <a:avLst/>
            <a:gdLst>
              <a:gd name="T0" fmla="*/ 216 w 216"/>
              <a:gd name="T1" fmla="*/ 384 h 408"/>
              <a:gd name="T2" fmla="*/ 168 w 216"/>
              <a:gd name="T3" fmla="*/ 384 h 408"/>
              <a:gd name="T4" fmla="*/ 24 w 216"/>
              <a:gd name="T5" fmla="*/ 240 h 408"/>
              <a:gd name="T6" fmla="*/ 24 w 216"/>
              <a:gd name="T7" fmla="*/ 0 h 408"/>
              <a:gd name="T8" fmla="*/ 0 60000 65536"/>
              <a:gd name="T9" fmla="*/ 0 60000 65536"/>
              <a:gd name="T10" fmla="*/ 0 60000 65536"/>
              <a:gd name="T11" fmla="*/ 0 60000 65536"/>
              <a:gd name="T12" fmla="*/ 0 w 216"/>
              <a:gd name="T13" fmla="*/ 0 h 408"/>
              <a:gd name="T14" fmla="*/ 216 w 216"/>
              <a:gd name="T15" fmla="*/ 408 h 4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" h="408">
                <a:moveTo>
                  <a:pt x="216" y="384"/>
                </a:moveTo>
                <a:cubicBezTo>
                  <a:pt x="208" y="396"/>
                  <a:pt x="200" y="408"/>
                  <a:pt x="168" y="384"/>
                </a:cubicBezTo>
                <a:cubicBezTo>
                  <a:pt x="136" y="360"/>
                  <a:pt x="48" y="304"/>
                  <a:pt x="24" y="240"/>
                </a:cubicBezTo>
                <a:cubicBezTo>
                  <a:pt x="0" y="176"/>
                  <a:pt x="12" y="88"/>
                  <a:pt x="2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82" name="Line 94"/>
          <p:cNvSpPr>
            <a:spLocks noChangeShapeType="1"/>
          </p:cNvSpPr>
          <p:nvPr/>
        </p:nvSpPr>
        <p:spPr bwMode="auto">
          <a:xfrm flipH="1" flipV="1">
            <a:off x="4876800" y="5715000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83" name="Text Box 95"/>
          <p:cNvSpPr txBox="1">
            <a:spLocks noChangeArrowheads="1"/>
          </p:cNvSpPr>
          <p:nvPr/>
        </p:nvSpPr>
        <p:spPr bwMode="auto">
          <a:xfrm>
            <a:off x="3108325" y="17367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T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2384" name="Text Box 96"/>
          <p:cNvSpPr txBox="1">
            <a:spLocks noChangeArrowheads="1"/>
          </p:cNvSpPr>
          <p:nvPr/>
        </p:nvSpPr>
        <p:spPr bwMode="auto">
          <a:xfrm>
            <a:off x="3870325" y="1839913"/>
            <a:ext cx="33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400"/>
              <a:t>c</a:t>
            </a:r>
            <a:r>
              <a:rPr lang="en-US" sz="1400" baseline="-25000"/>
              <a:t>1</a:t>
            </a:r>
            <a:endParaRPr lang="en-US" sz="1400"/>
          </a:p>
        </p:txBody>
      </p:sp>
      <p:sp>
        <p:nvSpPr>
          <p:cNvPr id="12385" name="Text Box 97"/>
          <p:cNvSpPr txBox="1">
            <a:spLocks noChangeArrowheads="1"/>
          </p:cNvSpPr>
          <p:nvPr/>
        </p:nvSpPr>
        <p:spPr bwMode="auto">
          <a:xfrm>
            <a:off x="4860925" y="1839913"/>
            <a:ext cx="33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400"/>
              <a:t>s</a:t>
            </a:r>
            <a:r>
              <a:rPr lang="en-US" sz="1400" baseline="-25000"/>
              <a:t>1</a:t>
            </a:r>
            <a:endParaRPr lang="en-US" sz="1400"/>
          </a:p>
        </p:txBody>
      </p:sp>
      <p:sp>
        <p:nvSpPr>
          <p:cNvPr id="12386" name="Text Box 98"/>
          <p:cNvSpPr txBox="1">
            <a:spLocks noChangeArrowheads="1"/>
          </p:cNvSpPr>
          <p:nvPr/>
        </p:nvSpPr>
        <p:spPr bwMode="auto">
          <a:xfrm>
            <a:off x="3108325" y="31845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T</a:t>
            </a:r>
            <a:r>
              <a:rPr lang="en-US" sz="1600" baseline="-25000"/>
              <a:t>2</a:t>
            </a:r>
            <a:endParaRPr lang="en-US" sz="1600"/>
          </a:p>
        </p:txBody>
      </p:sp>
      <p:sp>
        <p:nvSpPr>
          <p:cNvPr id="12387" name="Text Box 99"/>
          <p:cNvSpPr txBox="1">
            <a:spLocks noChangeArrowheads="1"/>
          </p:cNvSpPr>
          <p:nvPr/>
        </p:nvSpPr>
        <p:spPr bwMode="auto">
          <a:xfrm>
            <a:off x="3794125" y="3135313"/>
            <a:ext cx="33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400"/>
              <a:t>c</a:t>
            </a:r>
            <a:r>
              <a:rPr lang="en-US" sz="1400" baseline="-25000"/>
              <a:t>2</a:t>
            </a:r>
            <a:endParaRPr lang="en-US" sz="1400"/>
          </a:p>
        </p:txBody>
      </p:sp>
      <p:sp>
        <p:nvSpPr>
          <p:cNvPr id="12388" name="Text Box 100"/>
          <p:cNvSpPr txBox="1">
            <a:spLocks noChangeArrowheads="1"/>
          </p:cNvSpPr>
          <p:nvPr/>
        </p:nvSpPr>
        <p:spPr bwMode="auto">
          <a:xfrm>
            <a:off x="4860925" y="31083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2</a:t>
            </a:r>
            <a:endParaRPr lang="en-US" sz="1600"/>
          </a:p>
        </p:txBody>
      </p:sp>
      <p:sp>
        <p:nvSpPr>
          <p:cNvPr id="12389" name="Text Box 101"/>
          <p:cNvSpPr txBox="1">
            <a:spLocks noChangeArrowheads="1"/>
          </p:cNvSpPr>
          <p:nvPr/>
        </p:nvSpPr>
        <p:spPr bwMode="auto">
          <a:xfrm>
            <a:off x="457200" y="3200400"/>
            <a:ext cx="319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X</a:t>
            </a:r>
          </a:p>
        </p:txBody>
      </p:sp>
      <p:sp>
        <p:nvSpPr>
          <p:cNvPr id="12390" name="Text Box 102"/>
          <p:cNvSpPr txBox="1">
            <a:spLocks noChangeArrowheads="1"/>
          </p:cNvSpPr>
          <p:nvPr/>
        </p:nvSpPr>
        <p:spPr bwMode="auto">
          <a:xfrm>
            <a:off x="3032125" y="45561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T</a:t>
            </a:r>
            <a:r>
              <a:rPr lang="en-US" sz="1600" baseline="-25000"/>
              <a:t>3</a:t>
            </a:r>
            <a:endParaRPr lang="en-US" sz="1600"/>
          </a:p>
        </p:txBody>
      </p:sp>
      <p:sp>
        <p:nvSpPr>
          <p:cNvPr id="12391" name="Text Box 103"/>
          <p:cNvSpPr txBox="1">
            <a:spLocks noChangeArrowheads="1"/>
          </p:cNvSpPr>
          <p:nvPr/>
        </p:nvSpPr>
        <p:spPr bwMode="auto">
          <a:xfrm>
            <a:off x="3794125" y="4583113"/>
            <a:ext cx="33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400"/>
              <a:t>c</a:t>
            </a:r>
            <a:r>
              <a:rPr lang="en-US" sz="1400" baseline="-25000"/>
              <a:t>3</a:t>
            </a:r>
            <a:endParaRPr lang="en-US" sz="1400"/>
          </a:p>
        </p:txBody>
      </p:sp>
      <p:sp>
        <p:nvSpPr>
          <p:cNvPr id="12392" name="Text Box 104"/>
          <p:cNvSpPr txBox="1">
            <a:spLocks noChangeArrowheads="1"/>
          </p:cNvSpPr>
          <p:nvPr/>
        </p:nvSpPr>
        <p:spPr bwMode="auto">
          <a:xfrm>
            <a:off x="4632325" y="45561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3</a:t>
            </a:r>
            <a:endParaRPr lang="en-US" sz="1600"/>
          </a:p>
        </p:txBody>
      </p:sp>
      <p:sp>
        <p:nvSpPr>
          <p:cNvPr id="12393" name="Text Box 105"/>
          <p:cNvSpPr txBox="1">
            <a:spLocks noChangeArrowheads="1"/>
          </p:cNvSpPr>
          <p:nvPr/>
        </p:nvSpPr>
        <p:spPr bwMode="auto">
          <a:xfrm>
            <a:off x="3733800" y="5943600"/>
            <a:ext cx="33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400"/>
              <a:t>c</a:t>
            </a:r>
            <a:r>
              <a:rPr lang="en-US" sz="1400" baseline="-25000"/>
              <a:t>4</a:t>
            </a:r>
            <a:endParaRPr lang="en-US" sz="1400"/>
          </a:p>
        </p:txBody>
      </p:sp>
      <p:sp>
        <p:nvSpPr>
          <p:cNvPr id="12394" name="Text Box 106"/>
          <p:cNvSpPr txBox="1">
            <a:spLocks noChangeArrowheads="1"/>
          </p:cNvSpPr>
          <p:nvPr/>
        </p:nvSpPr>
        <p:spPr bwMode="auto">
          <a:xfrm>
            <a:off x="4937125" y="59277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4</a:t>
            </a:r>
            <a:endParaRPr lang="en-US" sz="1600"/>
          </a:p>
        </p:txBody>
      </p:sp>
      <p:sp>
        <p:nvSpPr>
          <p:cNvPr id="12395" name="Freeform 107"/>
          <p:cNvSpPr>
            <a:spLocks/>
          </p:cNvSpPr>
          <p:nvPr/>
        </p:nvSpPr>
        <p:spPr bwMode="auto">
          <a:xfrm>
            <a:off x="1016000" y="406400"/>
            <a:ext cx="4660900" cy="6248400"/>
          </a:xfrm>
          <a:custGeom>
            <a:avLst/>
            <a:gdLst>
              <a:gd name="T0" fmla="*/ 1088 w 2936"/>
              <a:gd name="T1" fmla="*/ 3824 h 3936"/>
              <a:gd name="T2" fmla="*/ 512 w 2936"/>
              <a:gd name="T3" fmla="*/ 3632 h 3936"/>
              <a:gd name="T4" fmla="*/ 80 w 2936"/>
              <a:gd name="T5" fmla="*/ 2960 h 3936"/>
              <a:gd name="T6" fmla="*/ 32 w 2936"/>
              <a:gd name="T7" fmla="*/ 2384 h 3936"/>
              <a:gd name="T8" fmla="*/ 272 w 2936"/>
              <a:gd name="T9" fmla="*/ 1904 h 3936"/>
              <a:gd name="T10" fmla="*/ 272 w 2936"/>
              <a:gd name="T11" fmla="*/ 1568 h 3936"/>
              <a:gd name="T12" fmla="*/ 128 w 2936"/>
              <a:gd name="T13" fmla="*/ 800 h 3936"/>
              <a:gd name="T14" fmla="*/ 320 w 2936"/>
              <a:gd name="T15" fmla="*/ 224 h 3936"/>
              <a:gd name="T16" fmla="*/ 944 w 2936"/>
              <a:gd name="T17" fmla="*/ 32 h 3936"/>
              <a:gd name="T18" fmla="*/ 2288 w 2936"/>
              <a:gd name="T19" fmla="*/ 32 h 3936"/>
              <a:gd name="T20" fmla="*/ 2720 w 2936"/>
              <a:gd name="T21" fmla="*/ 224 h 3936"/>
              <a:gd name="T22" fmla="*/ 2912 w 2936"/>
              <a:gd name="T23" fmla="*/ 1088 h 3936"/>
              <a:gd name="T24" fmla="*/ 2864 w 2936"/>
              <a:gd name="T25" fmla="*/ 1760 h 3936"/>
              <a:gd name="T26" fmla="*/ 2816 w 2936"/>
              <a:gd name="T27" fmla="*/ 2528 h 3936"/>
              <a:gd name="T28" fmla="*/ 2720 w 2936"/>
              <a:gd name="T29" fmla="*/ 3248 h 3936"/>
              <a:gd name="T30" fmla="*/ 2768 w 2936"/>
              <a:gd name="T31" fmla="*/ 3824 h 3936"/>
              <a:gd name="T32" fmla="*/ 2288 w 2936"/>
              <a:gd name="T33" fmla="*/ 3920 h 3936"/>
              <a:gd name="T34" fmla="*/ 1664 w 2936"/>
              <a:gd name="T35" fmla="*/ 3872 h 39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936"/>
              <a:gd name="T55" fmla="*/ 0 h 3936"/>
              <a:gd name="T56" fmla="*/ 2936 w 2936"/>
              <a:gd name="T57" fmla="*/ 3936 h 39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936" h="3936">
                <a:moveTo>
                  <a:pt x="1088" y="3824"/>
                </a:moveTo>
                <a:cubicBezTo>
                  <a:pt x="884" y="3800"/>
                  <a:pt x="680" y="3776"/>
                  <a:pt x="512" y="3632"/>
                </a:cubicBezTo>
                <a:cubicBezTo>
                  <a:pt x="344" y="3488"/>
                  <a:pt x="160" y="3168"/>
                  <a:pt x="80" y="2960"/>
                </a:cubicBezTo>
                <a:cubicBezTo>
                  <a:pt x="0" y="2752"/>
                  <a:pt x="0" y="2560"/>
                  <a:pt x="32" y="2384"/>
                </a:cubicBezTo>
                <a:cubicBezTo>
                  <a:pt x="64" y="2208"/>
                  <a:pt x="232" y="2040"/>
                  <a:pt x="272" y="1904"/>
                </a:cubicBezTo>
                <a:cubicBezTo>
                  <a:pt x="312" y="1768"/>
                  <a:pt x="296" y="1752"/>
                  <a:pt x="272" y="1568"/>
                </a:cubicBezTo>
                <a:cubicBezTo>
                  <a:pt x="248" y="1384"/>
                  <a:pt x="120" y="1024"/>
                  <a:pt x="128" y="800"/>
                </a:cubicBezTo>
                <a:cubicBezTo>
                  <a:pt x="136" y="576"/>
                  <a:pt x="184" y="352"/>
                  <a:pt x="320" y="224"/>
                </a:cubicBezTo>
                <a:cubicBezTo>
                  <a:pt x="456" y="96"/>
                  <a:pt x="616" y="64"/>
                  <a:pt x="944" y="32"/>
                </a:cubicBezTo>
                <a:cubicBezTo>
                  <a:pt x="1272" y="0"/>
                  <a:pt x="1992" y="0"/>
                  <a:pt x="2288" y="32"/>
                </a:cubicBezTo>
                <a:cubicBezTo>
                  <a:pt x="2584" y="64"/>
                  <a:pt x="2616" y="48"/>
                  <a:pt x="2720" y="224"/>
                </a:cubicBezTo>
                <a:cubicBezTo>
                  <a:pt x="2824" y="400"/>
                  <a:pt x="2888" y="832"/>
                  <a:pt x="2912" y="1088"/>
                </a:cubicBezTo>
                <a:cubicBezTo>
                  <a:pt x="2936" y="1344"/>
                  <a:pt x="2880" y="1520"/>
                  <a:pt x="2864" y="1760"/>
                </a:cubicBezTo>
                <a:cubicBezTo>
                  <a:pt x="2848" y="2000"/>
                  <a:pt x="2840" y="2280"/>
                  <a:pt x="2816" y="2528"/>
                </a:cubicBezTo>
                <a:cubicBezTo>
                  <a:pt x="2792" y="2776"/>
                  <a:pt x="2728" y="3032"/>
                  <a:pt x="2720" y="3248"/>
                </a:cubicBezTo>
                <a:cubicBezTo>
                  <a:pt x="2712" y="3464"/>
                  <a:pt x="2840" y="3712"/>
                  <a:pt x="2768" y="3824"/>
                </a:cubicBezTo>
                <a:cubicBezTo>
                  <a:pt x="2696" y="3936"/>
                  <a:pt x="2472" y="3912"/>
                  <a:pt x="2288" y="3920"/>
                </a:cubicBezTo>
                <a:cubicBezTo>
                  <a:pt x="2104" y="3928"/>
                  <a:pt x="1884" y="3900"/>
                  <a:pt x="1664" y="3872"/>
                </a:cubicBezTo>
              </a:path>
            </a:pathLst>
          </a:custGeom>
          <a:noFill/>
          <a:ln w="9525">
            <a:solidFill>
              <a:srgbClr val="990000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96" name="Line 108"/>
          <p:cNvSpPr>
            <a:spLocks noChangeShapeType="1"/>
          </p:cNvSpPr>
          <p:nvPr/>
        </p:nvSpPr>
        <p:spPr bwMode="auto">
          <a:xfrm>
            <a:off x="2743200" y="6477000"/>
            <a:ext cx="914400" cy="76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685800"/>
          </a:xfrm>
          <a:noFill/>
        </p:spPr>
        <p:txBody>
          <a:bodyPr/>
          <a:lstStyle/>
          <a:p>
            <a:pPr algn="ctr" eaLnBrk="1" hangingPunct="1"/>
            <a:r>
              <a:rPr lang="en-US" sz="3200" dirty="0" err="1" smtClean="0"/>
              <a:t>Karakterisasi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endParaRPr lang="en-US" sz="3200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181600"/>
          </a:xfrm>
          <a:noFill/>
        </p:spPr>
        <p:txBody>
          <a:bodyPr>
            <a:normAutofit lnSpcReduction="10000"/>
          </a:bodyPr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b="1" dirty="0" smtClean="0"/>
              <a:t>open system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5 </a:t>
            </a:r>
            <a:r>
              <a:rPr lang="en-US" sz="2400" b="1" dirty="0" err="1" smtClean="0"/>
              <a:t>variabel</a:t>
            </a:r>
            <a:r>
              <a:rPr lang="en-US" sz="2400" b="1" dirty="0" smtClean="0"/>
              <a:t> input</a:t>
            </a:r>
            <a:r>
              <a:rPr lang="en-US" sz="2400" dirty="0" smtClean="0"/>
              <a:t> </a:t>
            </a:r>
            <a:r>
              <a:rPr lang="en-US" sz="2400" dirty="0" err="1" smtClean="0"/>
              <a:t>yaitu</a:t>
            </a:r>
            <a:r>
              <a:rPr lang="en-US" sz="2400" dirty="0" smtClean="0"/>
              <a:t> X </a:t>
            </a:r>
            <a:r>
              <a:rPr lang="en-US" sz="2400" dirty="0" err="1" smtClean="0"/>
              <a:t>dan</a:t>
            </a:r>
            <a:r>
              <a:rPr lang="en-US" sz="2400" dirty="0" smtClean="0"/>
              <a:t> D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,  </a:t>
            </a:r>
            <a:r>
              <a:rPr lang="en-US" sz="2400" dirty="0" err="1" smtClean="0"/>
              <a:t>i</a:t>
            </a:r>
            <a:r>
              <a:rPr lang="en-US" sz="2400" dirty="0" smtClean="0"/>
              <a:t>=1,2,3,4 </a:t>
            </a:r>
            <a:r>
              <a:rPr lang="en-US" sz="2400" dirty="0" err="1" smtClean="0"/>
              <a:t>serta</a:t>
            </a:r>
            <a:r>
              <a:rPr lang="en-US" sz="2400" dirty="0" smtClean="0"/>
              <a:t> 4 </a:t>
            </a:r>
            <a:r>
              <a:rPr lang="en-US" sz="2400" b="1" dirty="0" err="1" smtClean="0"/>
              <a:t>variabel</a:t>
            </a:r>
            <a:r>
              <a:rPr lang="en-US" sz="2400" b="1" dirty="0" smtClean="0"/>
              <a:t> output</a:t>
            </a:r>
            <a:r>
              <a:rPr lang="en-US" sz="2400" dirty="0" smtClean="0"/>
              <a:t> </a:t>
            </a:r>
            <a:r>
              <a:rPr lang="en-US" sz="2400" dirty="0" err="1" smtClean="0"/>
              <a:t>yaitu</a:t>
            </a:r>
            <a:r>
              <a:rPr lang="en-US" sz="2400" dirty="0" smtClean="0"/>
              <a:t> 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sz="2400" dirty="0" smtClean="0"/>
              <a:t>       S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, </a:t>
            </a:r>
            <a:r>
              <a:rPr lang="en-US" sz="2400" dirty="0" err="1" smtClean="0"/>
              <a:t>i</a:t>
            </a:r>
            <a:r>
              <a:rPr lang="en-US" sz="2400" dirty="0" smtClean="0"/>
              <a:t>=1,2,3,4. </a:t>
            </a:r>
            <a:r>
              <a:rPr lang="en-US" sz="2400" dirty="0" err="1" smtClean="0"/>
              <a:t>Variabel</a:t>
            </a:r>
            <a:r>
              <a:rPr lang="en-US" sz="2400" dirty="0" smtClean="0"/>
              <a:t> lain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variabel</a:t>
            </a:r>
            <a:r>
              <a:rPr lang="en-US" sz="2400" dirty="0" smtClean="0"/>
              <a:t> internal </a:t>
            </a:r>
            <a:r>
              <a:rPr lang="en-US" sz="2400" dirty="0" err="1" smtClean="0"/>
              <a:t>sistem</a:t>
            </a:r>
            <a:r>
              <a:rPr lang="en-US" sz="2400" dirty="0" smtClean="0"/>
              <a:t>. 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sz="2400" dirty="0" smtClean="0"/>
              <a:t>Parameter </a:t>
            </a:r>
            <a:r>
              <a:rPr lang="en-US" sz="2400" dirty="0" err="1" smtClean="0"/>
              <a:t>sistem</a:t>
            </a:r>
            <a:r>
              <a:rPr lang="en-US" sz="2400" dirty="0" smtClean="0"/>
              <a:t>: </a:t>
            </a:r>
            <a:r>
              <a:rPr lang="en-US" sz="2400" dirty="0" err="1" smtClean="0"/>
              <a:t>c</a:t>
            </a:r>
            <a:r>
              <a:rPr lang="en-US" sz="2400" baseline="-25000" dirty="0" err="1" smtClean="0"/>
              <a:t>j</a:t>
            </a:r>
            <a:r>
              <a:rPr lang="en-US" sz="2400" dirty="0" smtClean="0"/>
              <a:t>, </a:t>
            </a:r>
            <a:r>
              <a:rPr lang="en-US" sz="2400" dirty="0" err="1" smtClean="0"/>
              <a:t>s</a:t>
            </a:r>
            <a:r>
              <a:rPr lang="en-US" sz="2400" baseline="-25000" dirty="0" err="1" smtClean="0"/>
              <a:t>j</a:t>
            </a:r>
            <a:r>
              <a:rPr lang="en-US" sz="2400" dirty="0" smtClean="0"/>
              <a:t>,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T</a:t>
            </a:r>
            <a:r>
              <a:rPr lang="en-US" sz="2400" baseline="-25000" dirty="0" err="1" smtClean="0"/>
              <a:t>j</a:t>
            </a:r>
            <a:r>
              <a:rPr lang="en-US" sz="2400" dirty="0" smtClean="0"/>
              <a:t>, j=1,2,3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sz="2400" dirty="0" smtClean="0"/>
              <a:t>c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  :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 per unit </a:t>
            </a:r>
            <a:r>
              <a:rPr lang="en-US" sz="2400" i="1" dirty="0" smtClean="0"/>
              <a:t>cheese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sz="2400" dirty="0" smtClean="0"/>
              <a:t>s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  : </a:t>
            </a:r>
            <a:r>
              <a:rPr lang="en-US" sz="2400" dirty="0" err="1" smtClean="0"/>
              <a:t>harga</a:t>
            </a:r>
            <a:r>
              <a:rPr lang="en-US" sz="2400" dirty="0" smtClean="0"/>
              <a:t> </a:t>
            </a:r>
            <a:r>
              <a:rPr lang="en-US" sz="2400" dirty="0" err="1" smtClean="0"/>
              <a:t>jual</a:t>
            </a:r>
            <a:r>
              <a:rPr lang="en-US" sz="2400" dirty="0" smtClean="0"/>
              <a:t> per unit </a:t>
            </a:r>
            <a:r>
              <a:rPr lang="en-US" sz="2400" i="1" dirty="0" smtClean="0"/>
              <a:t>cheese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sz="2400" dirty="0" smtClean="0"/>
              <a:t>T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 :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kebutuhan</a:t>
            </a:r>
            <a:r>
              <a:rPr lang="en-US" sz="2400" dirty="0" smtClean="0"/>
              <a:t> unit </a:t>
            </a:r>
            <a:r>
              <a:rPr lang="en-US" sz="2400" dirty="0" err="1" smtClean="0"/>
              <a:t>susu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memproduksi</a:t>
            </a:r>
            <a:r>
              <a:rPr lang="en-US" sz="2400" dirty="0" smtClean="0"/>
              <a:t> </a:t>
            </a:r>
            <a:r>
              <a:rPr lang="en-US" sz="2400" dirty="0" err="1" smtClean="0"/>
              <a:t>satu</a:t>
            </a:r>
            <a:r>
              <a:rPr lang="en-US" sz="2400" dirty="0" smtClean="0"/>
              <a:t> unit </a:t>
            </a:r>
            <a:r>
              <a:rPr lang="en-US" sz="2400" i="1" dirty="0" smtClean="0"/>
              <a:t>cheese</a:t>
            </a:r>
            <a:r>
              <a:rPr lang="en-US" sz="2400" dirty="0" smtClean="0"/>
              <a:t> (</a:t>
            </a:r>
            <a:r>
              <a:rPr lang="en-US" sz="2400" b="1" dirty="0" smtClean="0"/>
              <a:t>analog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i="1" dirty="0" err="1" smtClean="0"/>
              <a:t>yoghurt</a:t>
            </a:r>
            <a:r>
              <a:rPr lang="en-US" sz="2400" dirty="0" err="1" smtClean="0"/>
              <a:t>&amp;</a:t>
            </a:r>
            <a:r>
              <a:rPr lang="en-US" sz="2400" i="1" dirty="0" err="1" smtClean="0"/>
              <a:t>cream</a:t>
            </a:r>
            <a:r>
              <a:rPr lang="en-US" sz="2400" dirty="0" smtClean="0"/>
              <a:t>),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i="1" dirty="0" smtClean="0"/>
              <a:t>cheese</a:t>
            </a:r>
            <a:r>
              <a:rPr lang="en-US" sz="2400" dirty="0" smtClean="0"/>
              <a:t> yang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diproduksi</a:t>
            </a:r>
            <a:r>
              <a:rPr lang="en-US" sz="2400" dirty="0" smtClean="0"/>
              <a:t> </a:t>
            </a:r>
            <a:r>
              <a:rPr lang="en-US" sz="2400" dirty="0" err="1" smtClean="0"/>
              <a:t>tiap</a:t>
            </a:r>
            <a:r>
              <a:rPr lang="en-US" sz="2400" dirty="0" smtClean="0"/>
              <a:t> liter </a:t>
            </a:r>
            <a:r>
              <a:rPr lang="en-US" sz="2400" dirty="0" err="1" smtClean="0"/>
              <a:t>susu</a:t>
            </a:r>
            <a:endParaRPr lang="en-US" sz="2400" dirty="0" smtClean="0"/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sz="2400" dirty="0" smtClean="0"/>
              <a:t>c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  :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 per unit </a:t>
            </a:r>
            <a:r>
              <a:rPr lang="en-US" sz="2400" dirty="0" err="1" smtClean="0"/>
              <a:t>susu</a:t>
            </a:r>
            <a:r>
              <a:rPr lang="en-US" sz="2400" dirty="0" smtClean="0"/>
              <a:t> </a:t>
            </a:r>
            <a:r>
              <a:rPr lang="en-US" sz="2400" dirty="0" err="1" smtClean="0"/>
              <a:t>sebelum</a:t>
            </a:r>
            <a:r>
              <a:rPr lang="en-US" sz="2400" dirty="0" smtClean="0"/>
              <a:t> </a:t>
            </a:r>
            <a:r>
              <a:rPr lang="en-US" sz="2400" dirty="0" err="1" smtClean="0"/>
              <a:t>diproses</a:t>
            </a:r>
            <a:endParaRPr lang="en-US" sz="2400" dirty="0" smtClean="0"/>
          </a:p>
          <a:p>
            <a:pPr marL="609600" indent="-609600" eaLnBrk="1" hangingPunct="1">
              <a:buFont typeface="Wingdings" pitchFamily="2" charset="2"/>
              <a:buNone/>
            </a:pPr>
            <a:endParaRPr lang="en-US" sz="2400" dirty="0" smtClean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2"/>
          <p:cNvSpPr>
            <a:spLocks noChangeShapeType="1"/>
          </p:cNvSpPr>
          <p:nvPr/>
        </p:nvSpPr>
        <p:spPr bwMode="auto">
          <a:xfrm flipV="1">
            <a:off x="1143000" y="2286000"/>
            <a:ext cx="12954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39" name="Line 3"/>
          <p:cNvSpPr>
            <a:spLocks noChangeShapeType="1"/>
          </p:cNvSpPr>
          <p:nvPr/>
        </p:nvSpPr>
        <p:spPr bwMode="auto">
          <a:xfrm>
            <a:off x="2438400" y="2286000"/>
            <a:ext cx="1143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3581400" y="34290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>
            <a:off x="5181600" y="34290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 flipV="1">
            <a:off x="51054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 flipV="1">
            <a:off x="1143000" y="32766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 flipV="1">
            <a:off x="2438400" y="2209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auto">
          <a:xfrm flipV="1">
            <a:off x="35814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auto">
          <a:xfrm flipV="1">
            <a:off x="71628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auto">
          <a:xfrm flipV="1">
            <a:off x="2667000" y="42672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 flipV="1">
            <a:off x="4038600" y="4343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 flipV="1">
            <a:off x="5257800" y="4343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 flipV="1">
            <a:off x="1447800" y="28956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>
            <a:off x="2743200" y="25908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>
            <a:off x="4191000" y="3429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 flipH="1">
            <a:off x="6096000" y="3429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 flipV="1">
            <a:off x="2667000" y="3429000"/>
            <a:ext cx="914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55" name="Line 19"/>
          <p:cNvSpPr>
            <a:spLocks noChangeShapeType="1"/>
          </p:cNvSpPr>
          <p:nvPr/>
        </p:nvSpPr>
        <p:spPr bwMode="auto">
          <a:xfrm flipH="1" flipV="1">
            <a:off x="3581400" y="3429000"/>
            <a:ext cx="533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 flipH="1" flipV="1">
            <a:off x="5105400" y="3429000"/>
            <a:ext cx="152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 flipV="1">
            <a:off x="5257800" y="3429000"/>
            <a:ext cx="19050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 flipV="1">
            <a:off x="2895600" y="39624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59" name="Line 23"/>
          <p:cNvSpPr>
            <a:spLocks noChangeShapeType="1"/>
          </p:cNvSpPr>
          <p:nvPr/>
        </p:nvSpPr>
        <p:spPr bwMode="auto">
          <a:xfrm flipH="1" flipV="1">
            <a:off x="3810000" y="38862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60" name="Line 24"/>
          <p:cNvSpPr>
            <a:spLocks noChangeShapeType="1"/>
          </p:cNvSpPr>
          <p:nvPr/>
        </p:nvSpPr>
        <p:spPr bwMode="auto">
          <a:xfrm flipH="1" flipV="1">
            <a:off x="5181600" y="3962400"/>
            <a:ext cx="76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61" name="Line 25"/>
          <p:cNvSpPr>
            <a:spLocks noChangeShapeType="1"/>
          </p:cNvSpPr>
          <p:nvPr/>
        </p:nvSpPr>
        <p:spPr bwMode="auto">
          <a:xfrm flipV="1">
            <a:off x="5791200" y="3886200"/>
            <a:ext cx="457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62" name="Freeform 26"/>
          <p:cNvSpPr>
            <a:spLocks/>
          </p:cNvSpPr>
          <p:nvPr/>
        </p:nvSpPr>
        <p:spPr bwMode="auto">
          <a:xfrm>
            <a:off x="1244600" y="1054100"/>
            <a:ext cx="5588000" cy="4749800"/>
          </a:xfrm>
          <a:custGeom>
            <a:avLst/>
            <a:gdLst>
              <a:gd name="T0" fmla="*/ 224 w 3520"/>
              <a:gd name="T1" fmla="*/ 2600 h 2992"/>
              <a:gd name="T2" fmla="*/ 80 w 3520"/>
              <a:gd name="T3" fmla="*/ 2264 h 2992"/>
              <a:gd name="T4" fmla="*/ 416 w 3520"/>
              <a:gd name="T5" fmla="*/ 1832 h 2992"/>
              <a:gd name="T6" fmla="*/ 272 w 3520"/>
              <a:gd name="T7" fmla="*/ 1400 h 2992"/>
              <a:gd name="T8" fmla="*/ 32 w 3520"/>
              <a:gd name="T9" fmla="*/ 776 h 2992"/>
              <a:gd name="T10" fmla="*/ 464 w 3520"/>
              <a:gd name="T11" fmla="*/ 392 h 2992"/>
              <a:gd name="T12" fmla="*/ 1712 w 3520"/>
              <a:gd name="T13" fmla="*/ 392 h 2992"/>
              <a:gd name="T14" fmla="*/ 2816 w 3520"/>
              <a:gd name="T15" fmla="*/ 248 h 2992"/>
              <a:gd name="T16" fmla="*/ 3392 w 3520"/>
              <a:gd name="T17" fmla="*/ 1880 h 2992"/>
              <a:gd name="T18" fmla="*/ 2048 w 3520"/>
              <a:gd name="T19" fmla="*/ 2840 h 2992"/>
              <a:gd name="T20" fmla="*/ 416 w 3520"/>
              <a:gd name="T21" fmla="*/ 2792 h 299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520"/>
              <a:gd name="T34" fmla="*/ 0 h 2992"/>
              <a:gd name="T35" fmla="*/ 3520 w 3520"/>
              <a:gd name="T36" fmla="*/ 2992 h 299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520" h="2992">
                <a:moveTo>
                  <a:pt x="224" y="2600"/>
                </a:moveTo>
                <a:cubicBezTo>
                  <a:pt x="136" y="2496"/>
                  <a:pt x="48" y="2392"/>
                  <a:pt x="80" y="2264"/>
                </a:cubicBezTo>
                <a:cubicBezTo>
                  <a:pt x="112" y="2136"/>
                  <a:pt x="384" y="1976"/>
                  <a:pt x="416" y="1832"/>
                </a:cubicBezTo>
                <a:cubicBezTo>
                  <a:pt x="448" y="1688"/>
                  <a:pt x="336" y="1576"/>
                  <a:pt x="272" y="1400"/>
                </a:cubicBezTo>
                <a:cubicBezTo>
                  <a:pt x="208" y="1224"/>
                  <a:pt x="0" y="944"/>
                  <a:pt x="32" y="776"/>
                </a:cubicBezTo>
                <a:cubicBezTo>
                  <a:pt x="64" y="608"/>
                  <a:pt x="184" y="456"/>
                  <a:pt x="464" y="392"/>
                </a:cubicBezTo>
                <a:cubicBezTo>
                  <a:pt x="744" y="328"/>
                  <a:pt x="1320" y="416"/>
                  <a:pt x="1712" y="392"/>
                </a:cubicBezTo>
                <a:cubicBezTo>
                  <a:pt x="2104" y="368"/>
                  <a:pt x="2536" y="0"/>
                  <a:pt x="2816" y="248"/>
                </a:cubicBezTo>
                <a:cubicBezTo>
                  <a:pt x="3096" y="496"/>
                  <a:pt x="3520" y="1448"/>
                  <a:pt x="3392" y="1880"/>
                </a:cubicBezTo>
                <a:cubicBezTo>
                  <a:pt x="3264" y="2312"/>
                  <a:pt x="2544" y="2688"/>
                  <a:pt x="2048" y="2840"/>
                </a:cubicBezTo>
                <a:cubicBezTo>
                  <a:pt x="1552" y="2992"/>
                  <a:pt x="688" y="2800"/>
                  <a:pt x="416" y="2792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63" name="Line 27"/>
          <p:cNvSpPr>
            <a:spLocks noChangeShapeType="1"/>
          </p:cNvSpPr>
          <p:nvPr/>
        </p:nvSpPr>
        <p:spPr bwMode="auto">
          <a:xfrm>
            <a:off x="1600200" y="51816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64" name="Text Box 28"/>
          <p:cNvSpPr txBox="1">
            <a:spLocks noChangeArrowheads="1"/>
          </p:cNvSpPr>
          <p:nvPr/>
        </p:nvSpPr>
        <p:spPr bwMode="auto">
          <a:xfrm>
            <a:off x="746125" y="3108325"/>
            <a:ext cx="319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X</a:t>
            </a:r>
          </a:p>
        </p:txBody>
      </p:sp>
      <p:sp>
        <p:nvSpPr>
          <p:cNvPr id="14365" name="Text Box 29"/>
          <p:cNvSpPr txBox="1">
            <a:spLocks noChangeArrowheads="1"/>
          </p:cNvSpPr>
          <p:nvPr/>
        </p:nvSpPr>
        <p:spPr bwMode="auto">
          <a:xfrm>
            <a:off x="2193925" y="17367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Y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3489325" y="28797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Z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4367" name="Text Box 31"/>
          <p:cNvSpPr txBox="1">
            <a:spLocks noChangeArrowheads="1"/>
          </p:cNvSpPr>
          <p:nvPr/>
        </p:nvSpPr>
        <p:spPr bwMode="auto">
          <a:xfrm>
            <a:off x="4937125" y="29559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4368" name="Text Box 32"/>
          <p:cNvSpPr txBox="1">
            <a:spLocks noChangeArrowheads="1"/>
          </p:cNvSpPr>
          <p:nvPr/>
        </p:nvSpPr>
        <p:spPr bwMode="auto">
          <a:xfrm>
            <a:off x="7070725" y="3489325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D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4369" name="Text Box 33"/>
          <p:cNvSpPr txBox="1">
            <a:spLocks noChangeArrowheads="1"/>
          </p:cNvSpPr>
          <p:nvPr/>
        </p:nvSpPr>
        <p:spPr bwMode="auto">
          <a:xfrm>
            <a:off x="2498725" y="44799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T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4370" name="Text Box 34"/>
          <p:cNvSpPr txBox="1">
            <a:spLocks noChangeArrowheads="1"/>
          </p:cNvSpPr>
          <p:nvPr/>
        </p:nvSpPr>
        <p:spPr bwMode="auto">
          <a:xfrm>
            <a:off x="3946525" y="44799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c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4371" name="Text Box 35"/>
          <p:cNvSpPr txBox="1">
            <a:spLocks noChangeArrowheads="1"/>
          </p:cNvSpPr>
          <p:nvPr/>
        </p:nvSpPr>
        <p:spPr bwMode="auto">
          <a:xfrm>
            <a:off x="5013325" y="44799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4372" name="Text Box 36"/>
          <p:cNvSpPr txBox="1">
            <a:spLocks noChangeArrowheads="1"/>
          </p:cNvSpPr>
          <p:nvPr/>
        </p:nvSpPr>
        <p:spPr bwMode="auto">
          <a:xfrm>
            <a:off x="609600" y="381000"/>
            <a:ext cx="750397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b="1" dirty="0" err="1"/>
              <a:t>Kasus</a:t>
            </a:r>
            <a:r>
              <a:rPr lang="en-US" sz="2000" b="1" dirty="0"/>
              <a:t> </a:t>
            </a:r>
            <a:r>
              <a:rPr lang="en-US" sz="2000" b="1" dirty="0" err="1"/>
              <a:t>harga</a:t>
            </a:r>
            <a:r>
              <a:rPr lang="en-US" sz="2000" b="1" dirty="0"/>
              <a:t> </a:t>
            </a:r>
            <a:r>
              <a:rPr lang="en-US" sz="2000" b="1" dirty="0" err="1"/>
              <a:t>jual</a:t>
            </a:r>
            <a:r>
              <a:rPr lang="en-US" sz="2000" b="1" dirty="0"/>
              <a:t> </a:t>
            </a:r>
            <a:r>
              <a:rPr lang="en-US" sz="2000" b="1" dirty="0" err="1"/>
              <a:t>tetap</a:t>
            </a:r>
            <a:r>
              <a:rPr lang="en-US" sz="2000" b="1" dirty="0"/>
              <a:t> </a:t>
            </a:r>
            <a:r>
              <a:rPr lang="en-US" sz="2000" b="1" dirty="0" err="1"/>
              <a:t>tidak</a:t>
            </a:r>
            <a:r>
              <a:rPr lang="en-US" sz="2000" b="1" dirty="0"/>
              <a:t> </a:t>
            </a:r>
            <a:r>
              <a:rPr lang="en-US" sz="2000" b="1" dirty="0" err="1"/>
              <a:t>dipengaruhi</a:t>
            </a:r>
            <a:r>
              <a:rPr lang="en-US" sz="2000" b="1" dirty="0"/>
              <a:t> </a:t>
            </a:r>
            <a:r>
              <a:rPr lang="en-US" sz="2000" b="1" dirty="0" err="1"/>
              <a:t>jumlah</a:t>
            </a:r>
            <a:r>
              <a:rPr lang="en-US" sz="2000" b="1" dirty="0"/>
              <a:t> yang </a:t>
            </a:r>
            <a:endParaRPr lang="en-US" sz="2000" b="1" dirty="0" smtClean="0"/>
          </a:p>
          <a:p>
            <a:pPr eaLnBrk="1" hangingPunct="1"/>
            <a:r>
              <a:rPr lang="en-US" sz="2000" b="1" dirty="0" err="1" smtClean="0"/>
              <a:t>diproduksi</a:t>
            </a:r>
            <a:endParaRPr lang="en-US" sz="2000" b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2"/>
          <p:cNvSpPr>
            <a:spLocks noChangeShapeType="1"/>
          </p:cNvSpPr>
          <p:nvPr/>
        </p:nvSpPr>
        <p:spPr bwMode="auto">
          <a:xfrm flipV="1">
            <a:off x="1143000" y="2286000"/>
            <a:ext cx="12954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2438400" y="2286000"/>
            <a:ext cx="1143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3581400" y="34290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5181600" y="34290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 flipV="1">
            <a:off x="51054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AutoShape 7"/>
          <p:cNvSpPr>
            <a:spLocks noChangeArrowheads="1"/>
          </p:cNvSpPr>
          <p:nvPr/>
        </p:nvSpPr>
        <p:spPr bwMode="auto">
          <a:xfrm flipV="1">
            <a:off x="1143000" y="32766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8" name="AutoShape 8"/>
          <p:cNvSpPr>
            <a:spLocks noChangeArrowheads="1"/>
          </p:cNvSpPr>
          <p:nvPr/>
        </p:nvSpPr>
        <p:spPr bwMode="auto">
          <a:xfrm flipV="1">
            <a:off x="2438400" y="2209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9" name="AutoShape 9"/>
          <p:cNvSpPr>
            <a:spLocks noChangeArrowheads="1"/>
          </p:cNvSpPr>
          <p:nvPr/>
        </p:nvSpPr>
        <p:spPr bwMode="auto">
          <a:xfrm flipV="1">
            <a:off x="35814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0" name="AutoShape 10"/>
          <p:cNvSpPr>
            <a:spLocks noChangeArrowheads="1"/>
          </p:cNvSpPr>
          <p:nvPr/>
        </p:nvSpPr>
        <p:spPr bwMode="auto">
          <a:xfrm flipV="1">
            <a:off x="7162800" y="33528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1" name="AutoShape 11"/>
          <p:cNvSpPr>
            <a:spLocks noChangeArrowheads="1"/>
          </p:cNvSpPr>
          <p:nvPr/>
        </p:nvSpPr>
        <p:spPr bwMode="auto">
          <a:xfrm flipV="1">
            <a:off x="2667000" y="42672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2" name="AutoShape 12"/>
          <p:cNvSpPr>
            <a:spLocks noChangeArrowheads="1"/>
          </p:cNvSpPr>
          <p:nvPr/>
        </p:nvSpPr>
        <p:spPr bwMode="auto">
          <a:xfrm flipV="1">
            <a:off x="4038600" y="4343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3" name="AutoShape 13"/>
          <p:cNvSpPr>
            <a:spLocks noChangeArrowheads="1"/>
          </p:cNvSpPr>
          <p:nvPr/>
        </p:nvSpPr>
        <p:spPr bwMode="auto">
          <a:xfrm flipV="1">
            <a:off x="5257800" y="4343400"/>
            <a:ext cx="76200" cy="76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V="1">
            <a:off x="1447800" y="28956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2743200" y="25908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>
            <a:off x="4191000" y="3429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 flipH="1">
            <a:off x="6096000" y="3429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8" name="Line 18"/>
          <p:cNvSpPr>
            <a:spLocks noChangeShapeType="1"/>
          </p:cNvSpPr>
          <p:nvPr/>
        </p:nvSpPr>
        <p:spPr bwMode="auto">
          <a:xfrm flipV="1">
            <a:off x="2667000" y="3429000"/>
            <a:ext cx="914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 flipH="1" flipV="1">
            <a:off x="3581400" y="3429000"/>
            <a:ext cx="533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 flipH="1" flipV="1">
            <a:off x="5105400" y="3429000"/>
            <a:ext cx="152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1" name="Line 21"/>
          <p:cNvSpPr>
            <a:spLocks noChangeShapeType="1"/>
          </p:cNvSpPr>
          <p:nvPr/>
        </p:nvSpPr>
        <p:spPr bwMode="auto">
          <a:xfrm flipV="1">
            <a:off x="5257800" y="3429000"/>
            <a:ext cx="19050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2" name="Line 22"/>
          <p:cNvSpPr>
            <a:spLocks noChangeShapeType="1"/>
          </p:cNvSpPr>
          <p:nvPr/>
        </p:nvSpPr>
        <p:spPr bwMode="auto">
          <a:xfrm flipV="1">
            <a:off x="2895600" y="39624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83" name="Line 23"/>
          <p:cNvSpPr>
            <a:spLocks noChangeShapeType="1"/>
          </p:cNvSpPr>
          <p:nvPr/>
        </p:nvSpPr>
        <p:spPr bwMode="auto">
          <a:xfrm flipH="1" flipV="1">
            <a:off x="3810000" y="38862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84" name="Line 24"/>
          <p:cNvSpPr>
            <a:spLocks noChangeShapeType="1"/>
          </p:cNvSpPr>
          <p:nvPr/>
        </p:nvSpPr>
        <p:spPr bwMode="auto">
          <a:xfrm flipH="1" flipV="1">
            <a:off x="5181600" y="3962400"/>
            <a:ext cx="76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85" name="Line 25"/>
          <p:cNvSpPr>
            <a:spLocks noChangeShapeType="1"/>
          </p:cNvSpPr>
          <p:nvPr/>
        </p:nvSpPr>
        <p:spPr bwMode="auto">
          <a:xfrm flipV="1">
            <a:off x="5791200" y="3886200"/>
            <a:ext cx="457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86" name="Freeform 26"/>
          <p:cNvSpPr>
            <a:spLocks/>
          </p:cNvSpPr>
          <p:nvPr/>
        </p:nvSpPr>
        <p:spPr bwMode="auto">
          <a:xfrm>
            <a:off x="1244600" y="1054100"/>
            <a:ext cx="5588000" cy="4749800"/>
          </a:xfrm>
          <a:custGeom>
            <a:avLst/>
            <a:gdLst>
              <a:gd name="T0" fmla="*/ 224 w 3520"/>
              <a:gd name="T1" fmla="*/ 2600 h 2992"/>
              <a:gd name="T2" fmla="*/ 80 w 3520"/>
              <a:gd name="T3" fmla="*/ 2264 h 2992"/>
              <a:gd name="T4" fmla="*/ 416 w 3520"/>
              <a:gd name="T5" fmla="*/ 1832 h 2992"/>
              <a:gd name="T6" fmla="*/ 272 w 3520"/>
              <a:gd name="T7" fmla="*/ 1400 h 2992"/>
              <a:gd name="T8" fmla="*/ 32 w 3520"/>
              <a:gd name="T9" fmla="*/ 776 h 2992"/>
              <a:gd name="T10" fmla="*/ 464 w 3520"/>
              <a:gd name="T11" fmla="*/ 392 h 2992"/>
              <a:gd name="T12" fmla="*/ 1712 w 3520"/>
              <a:gd name="T13" fmla="*/ 392 h 2992"/>
              <a:gd name="T14" fmla="*/ 2816 w 3520"/>
              <a:gd name="T15" fmla="*/ 248 h 2992"/>
              <a:gd name="T16" fmla="*/ 3392 w 3520"/>
              <a:gd name="T17" fmla="*/ 1880 h 2992"/>
              <a:gd name="T18" fmla="*/ 2048 w 3520"/>
              <a:gd name="T19" fmla="*/ 2840 h 2992"/>
              <a:gd name="T20" fmla="*/ 416 w 3520"/>
              <a:gd name="T21" fmla="*/ 2792 h 299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520"/>
              <a:gd name="T34" fmla="*/ 0 h 2992"/>
              <a:gd name="T35" fmla="*/ 3520 w 3520"/>
              <a:gd name="T36" fmla="*/ 2992 h 299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520" h="2992">
                <a:moveTo>
                  <a:pt x="224" y="2600"/>
                </a:moveTo>
                <a:cubicBezTo>
                  <a:pt x="136" y="2496"/>
                  <a:pt x="48" y="2392"/>
                  <a:pt x="80" y="2264"/>
                </a:cubicBezTo>
                <a:cubicBezTo>
                  <a:pt x="112" y="2136"/>
                  <a:pt x="384" y="1976"/>
                  <a:pt x="416" y="1832"/>
                </a:cubicBezTo>
                <a:cubicBezTo>
                  <a:pt x="448" y="1688"/>
                  <a:pt x="336" y="1576"/>
                  <a:pt x="272" y="1400"/>
                </a:cubicBezTo>
                <a:cubicBezTo>
                  <a:pt x="208" y="1224"/>
                  <a:pt x="0" y="944"/>
                  <a:pt x="32" y="776"/>
                </a:cubicBezTo>
                <a:cubicBezTo>
                  <a:pt x="64" y="608"/>
                  <a:pt x="184" y="456"/>
                  <a:pt x="464" y="392"/>
                </a:cubicBezTo>
                <a:cubicBezTo>
                  <a:pt x="744" y="328"/>
                  <a:pt x="1320" y="416"/>
                  <a:pt x="1712" y="392"/>
                </a:cubicBezTo>
                <a:cubicBezTo>
                  <a:pt x="2104" y="368"/>
                  <a:pt x="2536" y="0"/>
                  <a:pt x="2816" y="248"/>
                </a:cubicBezTo>
                <a:cubicBezTo>
                  <a:pt x="3096" y="496"/>
                  <a:pt x="3520" y="1448"/>
                  <a:pt x="3392" y="1880"/>
                </a:cubicBezTo>
                <a:cubicBezTo>
                  <a:pt x="3264" y="2312"/>
                  <a:pt x="2544" y="2688"/>
                  <a:pt x="2048" y="2840"/>
                </a:cubicBezTo>
                <a:cubicBezTo>
                  <a:pt x="1552" y="2992"/>
                  <a:pt x="688" y="2800"/>
                  <a:pt x="416" y="2792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7" name="Line 27"/>
          <p:cNvSpPr>
            <a:spLocks noChangeShapeType="1"/>
          </p:cNvSpPr>
          <p:nvPr/>
        </p:nvSpPr>
        <p:spPr bwMode="auto">
          <a:xfrm>
            <a:off x="1600200" y="51816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746125" y="3108325"/>
            <a:ext cx="319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X</a:t>
            </a:r>
          </a:p>
        </p:txBody>
      </p:sp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2193925" y="17367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Y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3489325" y="28797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Z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4937125" y="2955925"/>
            <a:ext cx="39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7070725" y="3489325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D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2498725" y="4479925"/>
            <a:ext cx="385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T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3946525" y="44799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c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5013325" y="4479925"/>
            <a:ext cx="363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/>
              <a:t>s</a:t>
            </a:r>
            <a:r>
              <a:rPr lang="en-US" sz="1600" baseline="-25000"/>
              <a:t>1</a:t>
            </a:r>
            <a:endParaRPr lang="en-US" sz="1600"/>
          </a:p>
        </p:txBody>
      </p:sp>
      <p:sp>
        <p:nvSpPr>
          <p:cNvPr id="15396" name="Text Box 36"/>
          <p:cNvSpPr txBox="1">
            <a:spLocks noChangeArrowheads="1"/>
          </p:cNvSpPr>
          <p:nvPr/>
        </p:nvSpPr>
        <p:spPr bwMode="auto">
          <a:xfrm>
            <a:off x="990600" y="381000"/>
            <a:ext cx="7181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b="1"/>
              <a:t>Kasus harga jual dipengaruhi jumlah yang diproduksi dan</a:t>
            </a:r>
          </a:p>
          <a:p>
            <a:pPr eaLnBrk="1" hangingPunct="1"/>
            <a:r>
              <a:rPr lang="en-US" sz="2000" b="1"/>
              <a:t>harga jual dianggap variabel</a:t>
            </a:r>
          </a:p>
        </p:txBody>
      </p:sp>
      <p:sp>
        <p:nvSpPr>
          <p:cNvPr id="15397" name="Line 37"/>
          <p:cNvSpPr>
            <a:spLocks noChangeShapeType="1"/>
          </p:cNvSpPr>
          <p:nvPr/>
        </p:nvSpPr>
        <p:spPr bwMode="auto">
          <a:xfrm flipH="1" flipV="1">
            <a:off x="3581400" y="3429000"/>
            <a:ext cx="1676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98" name="Line 38"/>
          <p:cNvSpPr>
            <a:spLocks noChangeShapeType="1"/>
          </p:cNvSpPr>
          <p:nvPr/>
        </p:nvSpPr>
        <p:spPr bwMode="auto">
          <a:xfrm flipH="1" flipV="1">
            <a:off x="4572000" y="4038600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368</TotalTime>
  <Words>1402</Words>
  <Application>Microsoft Office PowerPoint</Application>
  <PresentationFormat>On-screen Show (4:3)</PresentationFormat>
  <Paragraphs>215</Paragraphs>
  <Slides>29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Oriel</vt:lpstr>
      <vt:lpstr>Equation</vt:lpstr>
      <vt:lpstr>Model optimasi produksi</vt:lpstr>
      <vt:lpstr>Karakterisasi Sistem</vt:lpstr>
      <vt:lpstr>Karakterisasi Sistem</vt:lpstr>
      <vt:lpstr>Karakterisasi Sistem</vt:lpstr>
      <vt:lpstr>Karakterisasi Sistem</vt:lpstr>
      <vt:lpstr>PowerPoint Presentation</vt:lpstr>
      <vt:lpstr>Karakterisasi Sistem</vt:lpstr>
      <vt:lpstr>PowerPoint Presentation</vt:lpstr>
      <vt:lpstr>PowerPoint Presentation</vt:lpstr>
      <vt:lpstr>Karakterisasi Sistem</vt:lpstr>
      <vt:lpstr>Formulasi Model</vt:lpstr>
      <vt:lpstr>Formulasi Model</vt:lpstr>
      <vt:lpstr>Formulasi Model</vt:lpstr>
      <vt:lpstr>Formulasi Model</vt:lpstr>
      <vt:lpstr>Formulasi Model</vt:lpstr>
      <vt:lpstr>Model optimasi perencanaan produksi</vt:lpstr>
      <vt:lpstr>Perumusan Permasalahan</vt:lpstr>
      <vt:lpstr>Perumusan Permasalahan</vt:lpstr>
      <vt:lpstr>Karakterisasi Sistem</vt:lpstr>
      <vt:lpstr>Perec. Produksi SMBP (Toha, 1993b)</vt:lpstr>
      <vt:lpstr>Model Perec. Produksi SMBP</vt:lpstr>
      <vt:lpstr>Perec. Produksi SMBP </vt:lpstr>
      <vt:lpstr>Model Perec. Produksi SMBP</vt:lpstr>
      <vt:lpstr>Model Perec. Produksi SMBP</vt:lpstr>
      <vt:lpstr>Model Perec. Produksi SMBP</vt:lpstr>
      <vt:lpstr>Model Perec. Produksi SMBP</vt:lpstr>
      <vt:lpstr>Model Perec. Produksi SMBP</vt:lpstr>
      <vt:lpstr>Model Perec. Produksi SMBP</vt:lpstr>
      <vt:lpstr>Model Perec. Produksi SMBP</vt:lpstr>
    </vt:vector>
  </TitlesOfParts>
  <Company>Universitas Islam Indonesia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farham</cp:lastModifiedBy>
  <cp:revision>43</cp:revision>
  <dcterms:created xsi:type="dcterms:W3CDTF">2010-02-04T10:21:31Z</dcterms:created>
  <dcterms:modified xsi:type="dcterms:W3CDTF">2012-04-30T01:34:35Z</dcterms:modified>
</cp:coreProperties>
</file>