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sldIdLst>
    <p:sldId id="257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10/30/2010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ransition>
    <p:pull dir="ru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95400"/>
            <a:ext cx="8610600" cy="2003425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Model </a:t>
            </a:r>
            <a:r>
              <a:rPr lang="en-US" sz="3600" dirty="0" err="1" smtClean="0"/>
              <a:t>transformasi</a:t>
            </a:r>
            <a:r>
              <a:rPr lang="en-US" sz="3600" dirty="0" smtClean="0"/>
              <a:t> </a:t>
            </a:r>
            <a:r>
              <a:rPr lang="en-US" sz="3600" dirty="0" err="1" smtClean="0"/>
              <a:t>pengetahuan</a:t>
            </a:r>
            <a:r>
              <a:rPr lang="en-US" sz="3600" dirty="0" smtClean="0"/>
              <a:t> </a:t>
            </a:r>
            <a:r>
              <a:rPr lang="en-US" sz="4000" dirty="0" err="1" smtClean="0"/>
              <a:t>dalam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4000" dirty="0" err="1" smtClean="0"/>
              <a:t>tim</a:t>
            </a:r>
            <a:r>
              <a:rPr lang="en-US" sz="4000" dirty="0" smtClean="0"/>
              <a:t> </a:t>
            </a:r>
            <a:r>
              <a:rPr lang="en-US" sz="4000" dirty="0" err="1" smtClean="0"/>
              <a:t>dan</a:t>
            </a:r>
            <a:r>
              <a:rPr lang="en-US" sz="4000" dirty="0" smtClean="0"/>
              <a:t> </a:t>
            </a:r>
            <a:r>
              <a:rPr lang="en-US" sz="4000" dirty="0" err="1" smtClean="0"/>
              <a:t>organisasi</a:t>
            </a:r>
            <a:r>
              <a:rPr lang="en-US" sz="4000" dirty="0" smtClean="0"/>
              <a:t> </a:t>
            </a:r>
            <a:r>
              <a:rPr lang="en-US" sz="4000" dirty="0" err="1" smtClean="0"/>
              <a:t>belajar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/>
          <a:p>
            <a:pPr algn="ctr"/>
            <a:r>
              <a:rPr lang="en-US" sz="3200" dirty="0" smtClean="0"/>
              <a:t>***</a:t>
            </a:r>
            <a:endParaRPr lang="en-US" sz="32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5" name="Oval 15"/>
          <p:cNvSpPr>
            <a:spLocks noChangeArrowheads="1"/>
          </p:cNvSpPr>
          <p:nvPr/>
        </p:nvSpPr>
        <p:spPr bwMode="auto">
          <a:xfrm>
            <a:off x="990600" y="2819400"/>
            <a:ext cx="1371600" cy="1219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/>
              <a:t>DISIPLIN</a:t>
            </a:r>
          </a:p>
          <a:p>
            <a:pPr algn="ctr"/>
            <a:r>
              <a:rPr lang="en-US" sz="1600"/>
              <a:t>PERSONAL</a:t>
            </a:r>
          </a:p>
          <a:p>
            <a:pPr algn="ctr"/>
            <a:r>
              <a:rPr lang="en-US" sz="1600"/>
              <a:t>MASTERY</a:t>
            </a:r>
          </a:p>
        </p:txBody>
      </p:sp>
      <p:sp>
        <p:nvSpPr>
          <p:cNvPr id="143376" name="Oval 16"/>
          <p:cNvSpPr>
            <a:spLocks noChangeArrowheads="1"/>
          </p:cNvSpPr>
          <p:nvPr/>
        </p:nvSpPr>
        <p:spPr bwMode="auto">
          <a:xfrm>
            <a:off x="2819400" y="838200"/>
            <a:ext cx="1219200" cy="1219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/>
              <a:t>DISIPLIN</a:t>
            </a:r>
          </a:p>
          <a:p>
            <a:pPr algn="ctr"/>
            <a:r>
              <a:rPr lang="en-US" sz="1600" dirty="0"/>
              <a:t>BERBAGI</a:t>
            </a:r>
          </a:p>
          <a:p>
            <a:pPr algn="ctr"/>
            <a:r>
              <a:rPr lang="en-US" sz="1600" dirty="0"/>
              <a:t>VISI</a:t>
            </a:r>
          </a:p>
        </p:txBody>
      </p:sp>
      <p:sp>
        <p:nvSpPr>
          <p:cNvPr id="143377" name="Oval 17"/>
          <p:cNvSpPr>
            <a:spLocks noChangeArrowheads="1"/>
          </p:cNvSpPr>
          <p:nvPr/>
        </p:nvSpPr>
        <p:spPr bwMode="auto">
          <a:xfrm>
            <a:off x="2743200" y="4267200"/>
            <a:ext cx="1219200" cy="1219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/>
              <a:t>DISIPLIN</a:t>
            </a:r>
          </a:p>
          <a:p>
            <a:pPr algn="ctr"/>
            <a:r>
              <a:rPr lang="en-US" sz="1600"/>
              <a:t>BERPIKIR</a:t>
            </a:r>
          </a:p>
          <a:p>
            <a:pPr algn="ctr"/>
            <a:r>
              <a:rPr lang="en-US" sz="1600"/>
              <a:t>SISTEMIK</a:t>
            </a:r>
          </a:p>
        </p:txBody>
      </p:sp>
      <p:sp>
        <p:nvSpPr>
          <p:cNvPr id="143378" name="Oval 18"/>
          <p:cNvSpPr>
            <a:spLocks noChangeArrowheads="1"/>
          </p:cNvSpPr>
          <p:nvPr/>
        </p:nvSpPr>
        <p:spPr bwMode="auto">
          <a:xfrm>
            <a:off x="4343400" y="2743200"/>
            <a:ext cx="1219200" cy="1219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/>
              <a:t>DISIPLIN</a:t>
            </a:r>
          </a:p>
          <a:p>
            <a:pPr algn="ctr"/>
            <a:r>
              <a:rPr lang="en-US" sz="1600"/>
              <a:t>MODEL</a:t>
            </a:r>
          </a:p>
          <a:p>
            <a:pPr algn="ctr"/>
            <a:r>
              <a:rPr lang="en-US" sz="1600"/>
              <a:t>MENTAL</a:t>
            </a:r>
          </a:p>
        </p:txBody>
      </p:sp>
      <p:sp>
        <p:nvSpPr>
          <p:cNvPr id="143379" name="Oval 19"/>
          <p:cNvSpPr>
            <a:spLocks noChangeArrowheads="1"/>
          </p:cNvSpPr>
          <p:nvPr/>
        </p:nvSpPr>
        <p:spPr bwMode="auto">
          <a:xfrm>
            <a:off x="6934200" y="2819400"/>
            <a:ext cx="1219200" cy="1219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/>
              <a:t>DISIPLIN</a:t>
            </a:r>
          </a:p>
          <a:p>
            <a:pPr algn="ctr"/>
            <a:r>
              <a:rPr lang="en-US" sz="1600" dirty="0"/>
              <a:t>TIM</a:t>
            </a:r>
          </a:p>
          <a:p>
            <a:pPr algn="ctr"/>
            <a:r>
              <a:rPr lang="en-US" sz="1600" dirty="0"/>
              <a:t>BELAJAR</a:t>
            </a:r>
          </a:p>
        </p:txBody>
      </p:sp>
      <p:sp>
        <p:nvSpPr>
          <p:cNvPr id="143380" name="Line 20"/>
          <p:cNvSpPr>
            <a:spLocks noChangeShapeType="1"/>
          </p:cNvSpPr>
          <p:nvPr/>
        </p:nvSpPr>
        <p:spPr bwMode="auto">
          <a:xfrm flipV="1">
            <a:off x="1676400" y="1676400"/>
            <a:ext cx="1219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81" name="Line 21"/>
          <p:cNvSpPr>
            <a:spLocks noChangeShapeType="1"/>
          </p:cNvSpPr>
          <p:nvPr/>
        </p:nvSpPr>
        <p:spPr bwMode="auto">
          <a:xfrm>
            <a:off x="1905000" y="3886200"/>
            <a:ext cx="914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82" name="Line 22"/>
          <p:cNvSpPr>
            <a:spLocks noChangeShapeType="1"/>
          </p:cNvSpPr>
          <p:nvPr/>
        </p:nvSpPr>
        <p:spPr bwMode="auto">
          <a:xfrm>
            <a:off x="3429000" y="2057400"/>
            <a:ext cx="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83" name="Line 23"/>
          <p:cNvSpPr>
            <a:spLocks noChangeShapeType="1"/>
          </p:cNvSpPr>
          <p:nvPr/>
        </p:nvSpPr>
        <p:spPr bwMode="auto">
          <a:xfrm>
            <a:off x="4038600" y="1600200"/>
            <a:ext cx="32004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84" name="Line 24"/>
          <p:cNvSpPr>
            <a:spLocks noChangeShapeType="1"/>
          </p:cNvSpPr>
          <p:nvPr/>
        </p:nvSpPr>
        <p:spPr bwMode="auto">
          <a:xfrm flipV="1">
            <a:off x="3962400" y="3810000"/>
            <a:ext cx="3124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85" name="Line 25"/>
          <p:cNvSpPr>
            <a:spLocks noChangeShapeType="1"/>
          </p:cNvSpPr>
          <p:nvPr/>
        </p:nvSpPr>
        <p:spPr bwMode="auto">
          <a:xfrm>
            <a:off x="2133600" y="3429000"/>
            <a:ext cx="2209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86" name="Line 26"/>
          <p:cNvSpPr>
            <a:spLocks noChangeShapeType="1"/>
          </p:cNvSpPr>
          <p:nvPr/>
        </p:nvSpPr>
        <p:spPr bwMode="auto">
          <a:xfrm>
            <a:off x="5562600" y="34290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87" name="Line 27"/>
          <p:cNvSpPr>
            <a:spLocks noChangeShapeType="1"/>
          </p:cNvSpPr>
          <p:nvPr/>
        </p:nvSpPr>
        <p:spPr bwMode="auto">
          <a:xfrm flipV="1">
            <a:off x="3733800" y="37338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88" name="Line 28"/>
          <p:cNvSpPr>
            <a:spLocks noChangeShapeType="1"/>
          </p:cNvSpPr>
          <p:nvPr/>
        </p:nvSpPr>
        <p:spPr bwMode="auto">
          <a:xfrm>
            <a:off x="3810000" y="1905000"/>
            <a:ext cx="8382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94" name="Text Box 34"/>
          <p:cNvSpPr txBox="1">
            <a:spLocks noChangeArrowheads="1"/>
          </p:cNvSpPr>
          <p:nvPr/>
        </p:nvSpPr>
        <p:spPr bwMode="auto">
          <a:xfrm>
            <a:off x="1508125" y="5599113"/>
            <a:ext cx="556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/>
              <a:t>MODEL JALUR TRANSFORMASI PENGETAHUAN</a:t>
            </a:r>
          </a:p>
          <a:p>
            <a:pPr algn="ctr"/>
            <a:r>
              <a:rPr lang="en-US" b="1"/>
              <a:t>(Senge, 1990 dan 1994)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/>
          <a:lstStyle/>
          <a:p>
            <a:r>
              <a:rPr lang="en-US" sz="2800" dirty="0" err="1"/>
              <a:t>Kuesioner</a:t>
            </a:r>
            <a:r>
              <a:rPr lang="en-US" sz="2800" dirty="0"/>
              <a:t>: Rasa </a:t>
            </a:r>
            <a:r>
              <a:rPr lang="en-US" sz="2800" dirty="0" err="1"/>
              <a:t>Kompetensi</a:t>
            </a:r>
            <a:r>
              <a:rPr lang="en-US" sz="2800" dirty="0"/>
              <a:t> (</a:t>
            </a:r>
            <a:r>
              <a:rPr lang="en-US" sz="2800" dirty="0" err="1"/>
              <a:t>Skala</a:t>
            </a:r>
            <a:r>
              <a:rPr lang="en-US" sz="2800" dirty="0"/>
              <a:t>: 0 – 100) 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Tx/>
              <a:buAutoNum type="arabicPeriod"/>
            </a:pPr>
            <a:r>
              <a:rPr lang="en-US" b="1" dirty="0" err="1"/>
              <a:t>Saya</a:t>
            </a:r>
            <a:r>
              <a:rPr lang="en-US" b="1" dirty="0"/>
              <a:t> </a:t>
            </a:r>
            <a:r>
              <a:rPr lang="en-US" b="1" dirty="0" err="1"/>
              <a:t>terbiasa</a:t>
            </a:r>
            <a:r>
              <a:rPr lang="en-US" b="1" dirty="0"/>
              <a:t> </a:t>
            </a:r>
            <a:r>
              <a:rPr lang="en-US" b="1" dirty="0" err="1"/>
              <a:t>melaksanakan</a:t>
            </a:r>
            <a:r>
              <a:rPr lang="en-US" b="1" dirty="0"/>
              <a:t> </a:t>
            </a:r>
            <a:r>
              <a:rPr lang="en-US" b="1" dirty="0" err="1"/>
              <a:t>perubahan-perubahan</a:t>
            </a:r>
            <a:r>
              <a:rPr lang="en-US" b="1" dirty="0"/>
              <a:t> yang </a:t>
            </a:r>
            <a:r>
              <a:rPr lang="en-US" b="1" dirty="0" err="1"/>
              <a:t>inovatif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:</a:t>
            </a:r>
          </a:p>
          <a:p>
            <a:pPr marL="609600" indent="-609600" algn="just">
              <a:buFontTx/>
              <a:buNone/>
            </a:pPr>
            <a:r>
              <a:rPr lang="en-US" dirty="0"/>
              <a:t>     -</a:t>
            </a:r>
            <a:r>
              <a:rPr lang="en-US" dirty="0" err="1"/>
              <a:t>bekerja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job description</a:t>
            </a:r>
          </a:p>
          <a:p>
            <a:pPr marL="609600" indent="-609600" algn="just">
              <a:buFontTx/>
              <a:buNone/>
            </a:pPr>
            <a:r>
              <a:rPr lang="en-US" dirty="0"/>
              <a:t>     -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cara-cara</a:t>
            </a:r>
            <a:r>
              <a:rPr lang="en-US" dirty="0"/>
              <a:t> yang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/</a:t>
            </a:r>
            <a:r>
              <a:rPr lang="en-US" dirty="0" err="1"/>
              <a:t>ketentuan</a:t>
            </a:r>
            <a:endParaRPr lang="en-US" dirty="0"/>
          </a:p>
          <a:p>
            <a:pPr marL="609600" indent="-609600" algn="just">
              <a:buFontTx/>
              <a:buNone/>
            </a:pPr>
            <a:r>
              <a:rPr lang="en-US" dirty="0"/>
              <a:t>     -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inovasi</a:t>
            </a:r>
            <a:r>
              <a:rPr lang="en-US" dirty="0"/>
              <a:t> </a:t>
            </a:r>
            <a:r>
              <a:rPr lang="en-US" dirty="0" err="1"/>
              <a:t>kreatif</a:t>
            </a:r>
            <a:r>
              <a:rPr lang="en-US" dirty="0"/>
              <a:t>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meningkatkan</a:t>
            </a:r>
            <a:r>
              <a:rPr lang="en-US" dirty="0"/>
              <a:t> </a:t>
            </a:r>
            <a:r>
              <a:rPr lang="en-US" dirty="0" err="1"/>
              <a:t>performansi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drastis</a:t>
            </a:r>
            <a:endParaRPr lang="en-US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/>
          <a:lstStyle/>
          <a:p>
            <a:r>
              <a:rPr lang="en-US" sz="2800" dirty="0" err="1"/>
              <a:t>Kuesioner</a:t>
            </a:r>
            <a:r>
              <a:rPr lang="en-US" sz="2800" dirty="0"/>
              <a:t>: Rasa </a:t>
            </a:r>
            <a:r>
              <a:rPr lang="en-US" sz="2800" dirty="0" err="1"/>
              <a:t>Kompetensi</a:t>
            </a:r>
            <a:r>
              <a:rPr lang="en-US" sz="2800" dirty="0"/>
              <a:t> (</a:t>
            </a:r>
            <a:r>
              <a:rPr lang="en-US" sz="2800" dirty="0" err="1"/>
              <a:t>Skala</a:t>
            </a:r>
            <a:r>
              <a:rPr lang="en-US" sz="2800" dirty="0"/>
              <a:t>: 0 – 100) 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Tx/>
              <a:buNone/>
            </a:pPr>
            <a:r>
              <a:rPr lang="en-US" sz="2800" dirty="0"/>
              <a:t>2.   </a:t>
            </a:r>
            <a:r>
              <a:rPr lang="en-US" sz="2800" b="1" dirty="0" err="1"/>
              <a:t>Saya</a:t>
            </a:r>
            <a:r>
              <a:rPr lang="en-US" sz="2800" b="1" dirty="0"/>
              <a:t> </a:t>
            </a:r>
            <a:r>
              <a:rPr lang="en-US" sz="2800" b="1" dirty="0" err="1"/>
              <a:t>merasa</a:t>
            </a:r>
            <a:r>
              <a:rPr lang="en-US" sz="2800" b="1" dirty="0"/>
              <a:t> </a:t>
            </a:r>
            <a:r>
              <a:rPr lang="en-US" sz="2800" b="1" dirty="0" err="1"/>
              <a:t>mampu</a:t>
            </a:r>
            <a:r>
              <a:rPr lang="en-US" sz="2800" b="1" dirty="0"/>
              <a:t> </a:t>
            </a:r>
            <a:r>
              <a:rPr lang="en-US" sz="2800" b="1" dirty="0" err="1"/>
              <a:t>melaksanakan</a:t>
            </a:r>
            <a:r>
              <a:rPr lang="en-US" sz="2800" b="1" dirty="0"/>
              <a:t> </a:t>
            </a:r>
            <a:r>
              <a:rPr lang="en-US" sz="2800" b="1" dirty="0" err="1"/>
              <a:t>tugas-tugas</a:t>
            </a:r>
            <a:r>
              <a:rPr lang="en-US" sz="2800" b="1" dirty="0"/>
              <a:t> </a:t>
            </a:r>
            <a:r>
              <a:rPr lang="en-US" sz="2800" b="1" dirty="0" err="1"/>
              <a:t>penting</a:t>
            </a:r>
            <a:r>
              <a:rPr lang="en-US" sz="2800" b="1" dirty="0"/>
              <a:t> </a:t>
            </a:r>
            <a:r>
              <a:rPr lang="en-US" sz="2800" b="1" dirty="0" err="1"/>
              <a:t>dengan</a:t>
            </a:r>
            <a:r>
              <a:rPr lang="en-US" sz="2800" b="1" dirty="0"/>
              <a:t> </a:t>
            </a:r>
            <a:r>
              <a:rPr lang="en-US" sz="2800" b="1" dirty="0" err="1"/>
              <a:t>karakteristik</a:t>
            </a:r>
            <a:r>
              <a:rPr lang="en-US" sz="2800" dirty="0"/>
              <a:t> </a:t>
            </a:r>
            <a:r>
              <a:rPr lang="en-US" sz="2800" dirty="0" err="1"/>
              <a:t>seperti</a:t>
            </a:r>
            <a:r>
              <a:rPr lang="en-US" sz="2800" dirty="0"/>
              <a:t>:</a:t>
            </a:r>
          </a:p>
          <a:p>
            <a:pPr marL="609600" indent="-609600" algn="just">
              <a:buFontTx/>
              <a:buNone/>
            </a:pPr>
            <a:r>
              <a:rPr lang="en-US" sz="2800" dirty="0"/>
              <a:t>     -</a:t>
            </a:r>
            <a:r>
              <a:rPr lang="en-US" sz="2800" dirty="0" err="1"/>
              <a:t>tugas-tugas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diselesaikan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kebanyakan</a:t>
            </a:r>
            <a:r>
              <a:rPr lang="en-US" sz="2800" dirty="0"/>
              <a:t> </a:t>
            </a:r>
            <a:r>
              <a:rPr lang="en-US" sz="2800" dirty="0" err="1"/>
              <a:t>anggota</a:t>
            </a:r>
            <a:r>
              <a:rPr lang="en-US" sz="2800" dirty="0"/>
              <a:t> BPPT</a:t>
            </a:r>
          </a:p>
          <a:p>
            <a:pPr marL="609600" indent="-609600" algn="just">
              <a:buFontTx/>
              <a:buNone/>
            </a:pPr>
            <a:r>
              <a:rPr lang="en-US" sz="2800" dirty="0"/>
              <a:t>     -</a:t>
            </a:r>
            <a:r>
              <a:rPr lang="en-US" sz="2800" dirty="0" err="1"/>
              <a:t>tugas-tugas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diselesaikan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sebagian</a:t>
            </a:r>
            <a:r>
              <a:rPr lang="en-US" sz="2800" dirty="0"/>
              <a:t> </a:t>
            </a:r>
            <a:r>
              <a:rPr lang="en-US" sz="2800" dirty="0" err="1"/>
              <a:t>kecil</a:t>
            </a:r>
            <a:r>
              <a:rPr lang="en-US" sz="2800" dirty="0"/>
              <a:t> </a:t>
            </a:r>
            <a:r>
              <a:rPr lang="en-US" sz="2800" dirty="0" err="1"/>
              <a:t>anggota</a:t>
            </a:r>
            <a:r>
              <a:rPr lang="en-US" sz="2800" dirty="0"/>
              <a:t> BPPT</a:t>
            </a:r>
          </a:p>
          <a:p>
            <a:pPr marL="609600" indent="-609600" algn="just">
              <a:buFontTx/>
              <a:buNone/>
            </a:pPr>
            <a:r>
              <a:rPr lang="en-US" sz="2800" dirty="0"/>
              <a:t>     -</a:t>
            </a:r>
            <a:r>
              <a:rPr lang="en-US" sz="2800" dirty="0" err="1"/>
              <a:t>tugas-tugas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hanya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diselesaikan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pakar</a:t>
            </a:r>
            <a:r>
              <a:rPr lang="en-US" sz="2800" dirty="0"/>
              <a:t> </a:t>
            </a:r>
            <a:r>
              <a:rPr lang="en-US" sz="2800" dirty="0" err="1"/>
              <a:t>dibidangnya</a:t>
            </a:r>
            <a:endParaRPr lang="en-US" sz="2800" dirty="0"/>
          </a:p>
          <a:p>
            <a:pPr marL="609600" indent="-609600">
              <a:buFontTx/>
              <a:buNone/>
            </a:pPr>
            <a:r>
              <a:rPr lang="en-US" sz="2800" dirty="0"/>
              <a:t>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/>
          <a:lstStyle/>
          <a:p>
            <a:r>
              <a:rPr lang="en-US" sz="2800" dirty="0" err="1"/>
              <a:t>Kuesioner</a:t>
            </a:r>
            <a:r>
              <a:rPr lang="en-US" sz="2800" dirty="0"/>
              <a:t>: Rasa </a:t>
            </a:r>
            <a:r>
              <a:rPr lang="en-US" sz="2800" dirty="0" err="1"/>
              <a:t>Kompetensi</a:t>
            </a:r>
            <a:r>
              <a:rPr lang="en-US" sz="2800" dirty="0"/>
              <a:t> (</a:t>
            </a:r>
            <a:r>
              <a:rPr lang="en-US" sz="2800" dirty="0" err="1"/>
              <a:t>Skala</a:t>
            </a:r>
            <a:r>
              <a:rPr lang="en-US" sz="2800" dirty="0"/>
              <a:t>: 0 – 100) 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Tx/>
              <a:buAutoNum type="arabicPeriod" startAt="3"/>
            </a:pP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mengusahakan</a:t>
            </a:r>
            <a:r>
              <a:rPr lang="en-US" sz="2800" dirty="0"/>
              <a:t> agar BPPT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tumbuh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berkembang</a:t>
            </a:r>
            <a:r>
              <a:rPr lang="en-US" sz="2800" dirty="0"/>
              <a:t> </a:t>
            </a:r>
            <a:r>
              <a:rPr lang="en-US" sz="2800" dirty="0" err="1"/>
              <a:t>secara</a:t>
            </a:r>
            <a:r>
              <a:rPr lang="en-US" sz="2800" dirty="0"/>
              <a:t> </a:t>
            </a:r>
            <a:r>
              <a:rPr lang="en-US" sz="2800" dirty="0" err="1"/>
              <a:t>berkelanjutan</a:t>
            </a:r>
            <a:r>
              <a:rPr lang="en-US" sz="2800" dirty="0"/>
              <a:t>, </a:t>
            </a:r>
            <a:r>
              <a:rPr lang="en-US" sz="2800" dirty="0" err="1"/>
              <a:t>saya</a:t>
            </a:r>
            <a:r>
              <a:rPr lang="en-US" sz="2800" dirty="0"/>
              <a:t> </a:t>
            </a:r>
            <a:r>
              <a:rPr lang="en-US" sz="2800" dirty="0" err="1"/>
              <a:t>biasanya</a:t>
            </a:r>
            <a:r>
              <a:rPr lang="en-US" sz="2800" dirty="0"/>
              <a:t>:</a:t>
            </a:r>
          </a:p>
          <a:p>
            <a:pPr marL="609600" indent="-609600" algn="just">
              <a:buFontTx/>
              <a:buNone/>
            </a:pPr>
            <a:r>
              <a:rPr lang="en-US" sz="2800" dirty="0"/>
              <a:t>     -</a:t>
            </a:r>
            <a:r>
              <a:rPr lang="en-US" sz="2800" dirty="0" err="1"/>
              <a:t>berusaha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mengatasi</a:t>
            </a:r>
            <a:r>
              <a:rPr lang="en-US" sz="2800" dirty="0"/>
              <a:t> problem </a:t>
            </a:r>
            <a:r>
              <a:rPr lang="en-US" sz="2800" dirty="0" err="1"/>
              <a:t>masa</a:t>
            </a:r>
            <a:r>
              <a:rPr lang="en-US" sz="2800" dirty="0"/>
              <a:t> </a:t>
            </a:r>
            <a:r>
              <a:rPr lang="en-US" sz="2800" dirty="0" err="1"/>
              <a:t>lalu</a:t>
            </a:r>
            <a:endParaRPr lang="en-US" sz="2800" dirty="0"/>
          </a:p>
          <a:p>
            <a:pPr marL="609600" indent="-609600" algn="just">
              <a:buFontTx/>
              <a:buNone/>
            </a:pPr>
            <a:r>
              <a:rPr lang="en-US" sz="2800" dirty="0"/>
              <a:t>     -</a:t>
            </a:r>
            <a:r>
              <a:rPr lang="en-US" sz="2800" dirty="0" err="1"/>
              <a:t>berusaha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meyelesaikan</a:t>
            </a:r>
            <a:r>
              <a:rPr lang="en-US" sz="2800" dirty="0"/>
              <a:t> </a:t>
            </a:r>
            <a:r>
              <a:rPr lang="en-US" sz="2800" dirty="0" err="1"/>
              <a:t>tugas-tugas</a:t>
            </a:r>
            <a:r>
              <a:rPr lang="en-US" sz="2800" dirty="0"/>
              <a:t> </a:t>
            </a:r>
            <a:r>
              <a:rPr lang="en-US" sz="2800" dirty="0" err="1"/>
              <a:t>rutin</a:t>
            </a:r>
            <a:r>
              <a:rPr lang="en-US" sz="2800" dirty="0"/>
              <a:t> </a:t>
            </a:r>
            <a:r>
              <a:rPr lang="en-US" sz="2800" dirty="0" err="1"/>
              <a:t>harian</a:t>
            </a:r>
            <a:endParaRPr lang="en-US" sz="2800" dirty="0"/>
          </a:p>
          <a:p>
            <a:pPr marL="609600" indent="-609600" algn="just">
              <a:buFontTx/>
              <a:buNone/>
            </a:pPr>
            <a:r>
              <a:rPr lang="en-US" sz="2800" dirty="0"/>
              <a:t>     -</a:t>
            </a:r>
            <a:r>
              <a:rPr lang="en-US" sz="2800" dirty="0" err="1"/>
              <a:t>berusaha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mengantisipasi</a:t>
            </a:r>
            <a:r>
              <a:rPr lang="en-US" sz="2800" dirty="0"/>
              <a:t> </a:t>
            </a:r>
            <a:r>
              <a:rPr lang="en-US" sz="2800" dirty="0" err="1"/>
              <a:t>arah</a:t>
            </a:r>
            <a:r>
              <a:rPr lang="en-US" sz="2800" dirty="0"/>
              <a:t> </a:t>
            </a:r>
            <a:r>
              <a:rPr lang="en-US" sz="2800" dirty="0" err="1"/>
              <a:t>perkembangan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 </a:t>
            </a:r>
            <a:r>
              <a:rPr lang="en-US" sz="2800" dirty="0" err="1"/>
              <a:t>jangka</a:t>
            </a:r>
            <a:r>
              <a:rPr lang="en-US" sz="2800" dirty="0"/>
              <a:t> </a:t>
            </a:r>
            <a:r>
              <a:rPr lang="en-US" sz="2800" dirty="0" err="1"/>
              <a:t>panjang</a:t>
            </a:r>
            <a:r>
              <a:rPr lang="en-US" sz="2800" dirty="0"/>
              <a:t>  </a:t>
            </a:r>
          </a:p>
          <a:p>
            <a:pPr marL="609600" indent="-609600">
              <a:buFontTx/>
              <a:buNone/>
            </a:pPr>
            <a:r>
              <a:rPr lang="en-US" sz="2800" dirty="0"/>
              <a:t>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>
            <a:normAutofit fontScale="90000"/>
          </a:bodyPr>
          <a:lstStyle/>
          <a:p>
            <a:r>
              <a:rPr lang="en-US" sz="2400" dirty="0" err="1"/>
              <a:t>Kuesioner</a:t>
            </a:r>
            <a:r>
              <a:rPr lang="en-US" sz="2400" dirty="0"/>
              <a:t>: Modal Maya </a:t>
            </a:r>
            <a:r>
              <a:rPr lang="en-US" sz="2400" dirty="0" err="1"/>
              <a:t>Organisasi</a:t>
            </a:r>
            <a:r>
              <a:rPr lang="en-US" sz="2400" dirty="0"/>
              <a:t> </a:t>
            </a:r>
            <a:r>
              <a:rPr lang="en-US" sz="2400" dirty="0" err="1"/>
              <a:t>Kami</a:t>
            </a:r>
            <a:r>
              <a:rPr lang="en-US" sz="2400" dirty="0"/>
              <a:t> (</a:t>
            </a:r>
            <a:r>
              <a:rPr lang="en-US" sz="2400" dirty="0" err="1"/>
              <a:t>Skala</a:t>
            </a:r>
            <a:r>
              <a:rPr lang="en-US" sz="2400" dirty="0"/>
              <a:t> 1 – 5) </a:t>
            </a:r>
            <a:r>
              <a:rPr lang="en-US" sz="2800" dirty="0"/>
              <a:t> 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800" dirty="0" err="1"/>
              <a:t>Tentang</a:t>
            </a:r>
            <a:r>
              <a:rPr lang="en-US" sz="2800" dirty="0"/>
              <a:t> </a:t>
            </a:r>
            <a:r>
              <a:rPr lang="en-US" sz="2800" b="1" dirty="0" err="1"/>
              <a:t>Kebiasaan</a:t>
            </a:r>
            <a:r>
              <a:rPr lang="en-US" sz="2800" b="1" dirty="0"/>
              <a:t> </a:t>
            </a:r>
            <a:r>
              <a:rPr lang="en-US" sz="2800" b="1" dirty="0" err="1"/>
              <a:t>Saat</a:t>
            </a:r>
            <a:r>
              <a:rPr lang="en-US" sz="2800" b="1" dirty="0"/>
              <a:t> </a:t>
            </a:r>
            <a:r>
              <a:rPr lang="en-US" sz="2800" b="1" dirty="0" err="1"/>
              <a:t>Bekerja</a:t>
            </a:r>
            <a:r>
              <a:rPr lang="en-US" sz="2800" dirty="0"/>
              <a:t>:</a:t>
            </a:r>
          </a:p>
          <a:p>
            <a:pPr marL="609600" indent="-609600" algn="just">
              <a:buFontTx/>
              <a:buAutoNum type="arabicPeriod"/>
            </a:pPr>
            <a:r>
              <a:rPr lang="en-US" sz="2800" dirty="0" err="1"/>
              <a:t>Saya</a:t>
            </a:r>
            <a:r>
              <a:rPr lang="en-US" sz="2800" dirty="0"/>
              <a:t> </a:t>
            </a:r>
            <a:r>
              <a:rPr lang="en-US" sz="2800" dirty="0" err="1"/>
              <a:t>aktif</a:t>
            </a:r>
            <a:r>
              <a:rPr lang="en-US" sz="2800" dirty="0"/>
              <a:t> </a:t>
            </a:r>
            <a:r>
              <a:rPr lang="en-US" sz="2800" dirty="0" err="1"/>
              <a:t>mendorong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mendukung</a:t>
            </a:r>
            <a:r>
              <a:rPr lang="en-US" sz="2800" dirty="0"/>
              <a:t> </a:t>
            </a:r>
            <a:r>
              <a:rPr lang="en-US" sz="2800" dirty="0" err="1"/>
              <a:t>rekan-rekan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agar </a:t>
            </a:r>
            <a:r>
              <a:rPr lang="en-US" sz="2800" dirty="0" err="1"/>
              <a:t>mereka</a:t>
            </a:r>
            <a:r>
              <a:rPr lang="en-US" sz="2800" dirty="0"/>
              <a:t> </a:t>
            </a:r>
            <a:r>
              <a:rPr lang="en-US" sz="2800" dirty="0" err="1"/>
              <a:t>semangat</a:t>
            </a:r>
            <a:r>
              <a:rPr lang="en-US" sz="2800" dirty="0"/>
              <a:t> </a:t>
            </a:r>
            <a:r>
              <a:rPr lang="en-US" sz="2800" dirty="0" err="1"/>
              <a:t>meningkatkan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keterampilannya</a:t>
            </a:r>
            <a:endParaRPr lang="en-US" sz="2800" dirty="0"/>
          </a:p>
          <a:p>
            <a:pPr marL="609600" indent="-609600" algn="just">
              <a:buFontTx/>
              <a:buAutoNum type="arabicPeriod"/>
            </a:pPr>
            <a:r>
              <a:rPr lang="en-US" sz="2800" dirty="0" err="1"/>
              <a:t>Saya</a:t>
            </a:r>
            <a:r>
              <a:rPr lang="en-US" sz="2800" dirty="0"/>
              <a:t> </a:t>
            </a:r>
            <a:r>
              <a:rPr lang="en-US" sz="2800" dirty="0" err="1"/>
              <a:t>merasa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perlu</a:t>
            </a:r>
            <a:r>
              <a:rPr lang="en-US" sz="2800" dirty="0"/>
              <a:t> </a:t>
            </a:r>
            <a:r>
              <a:rPr lang="en-US" sz="2800" dirty="0" err="1"/>
              <a:t>peduli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permasalahan</a:t>
            </a:r>
            <a:r>
              <a:rPr lang="en-US" sz="2800" dirty="0"/>
              <a:t> </a:t>
            </a:r>
            <a:r>
              <a:rPr lang="en-US" sz="2800" dirty="0" err="1"/>
              <a:t>rekan</a:t>
            </a:r>
            <a:r>
              <a:rPr lang="en-US" sz="2800" dirty="0"/>
              <a:t> </a:t>
            </a:r>
            <a:r>
              <a:rPr lang="en-US" sz="2800" dirty="0" err="1"/>
              <a:t>saya</a:t>
            </a:r>
            <a:endParaRPr lang="en-US" sz="2800" dirty="0"/>
          </a:p>
          <a:p>
            <a:pPr marL="609600" indent="-609600" algn="just">
              <a:buFontTx/>
              <a:buAutoNum type="arabicPeriod"/>
            </a:pPr>
            <a:r>
              <a:rPr lang="en-US" sz="2800" dirty="0" err="1"/>
              <a:t>Saya</a:t>
            </a:r>
            <a:r>
              <a:rPr lang="en-US" sz="2800" dirty="0"/>
              <a:t> </a:t>
            </a:r>
            <a:r>
              <a:rPr lang="en-US" sz="2800" dirty="0" err="1"/>
              <a:t>merasa</a:t>
            </a:r>
            <a:r>
              <a:rPr lang="en-US" sz="2800" dirty="0"/>
              <a:t> </a:t>
            </a:r>
            <a:r>
              <a:rPr lang="en-US" sz="2800" dirty="0" err="1"/>
              <a:t>mampu</a:t>
            </a:r>
            <a:r>
              <a:rPr lang="en-US" sz="2800" dirty="0"/>
              <a:t> </a:t>
            </a:r>
            <a:r>
              <a:rPr lang="en-US" sz="2800" dirty="0" err="1"/>
              <a:t>beradaptasi</a:t>
            </a:r>
            <a:r>
              <a:rPr lang="en-US" sz="2800" dirty="0"/>
              <a:t> </a:t>
            </a:r>
            <a:r>
              <a:rPr lang="en-US" sz="2800" dirty="0" err="1"/>
              <a:t>sesuai</a:t>
            </a:r>
            <a:r>
              <a:rPr lang="en-US" sz="2800" dirty="0"/>
              <a:t> </a:t>
            </a:r>
            <a:r>
              <a:rPr lang="en-US" sz="2800" dirty="0" err="1"/>
              <a:t>perubahan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>
            <a:normAutofit fontScale="90000"/>
          </a:bodyPr>
          <a:lstStyle/>
          <a:p>
            <a:r>
              <a:rPr lang="en-US" sz="2400"/>
              <a:t>Kuesioner: Modal Maya Organisasi Kami (Skala 1 – 5) </a:t>
            </a:r>
            <a:r>
              <a:rPr lang="en-US" sz="2800"/>
              <a:t> 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lnSpc>
                <a:spcPct val="90000"/>
              </a:lnSpc>
              <a:buFontTx/>
              <a:buNone/>
            </a:pPr>
            <a:r>
              <a:rPr lang="en-US" sz="2800" dirty="0" err="1"/>
              <a:t>Tentang</a:t>
            </a:r>
            <a:r>
              <a:rPr lang="en-US" sz="2800" dirty="0"/>
              <a:t> </a:t>
            </a:r>
            <a:r>
              <a:rPr lang="en-US" sz="2800" b="1" dirty="0" err="1"/>
              <a:t>Kebiasaan</a:t>
            </a:r>
            <a:r>
              <a:rPr lang="en-US" sz="2800" b="1" dirty="0"/>
              <a:t> </a:t>
            </a:r>
            <a:r>
              <a:rPr lang="en-US" sz="2800" b="1" u="sng" dirty="0" err="1"/>
              <a:t>Kerjasama</a:t>
            </a:r>
            <a:r>
              <a:rPr lang="en-US" sz="2800" b="1" u="sng" dirty="0"/>
              <a:t> Tim</a:t>
            </a:r>
            <a:r>
              <a:rPr lang="en-US" sz="2800" b="1" dirty="0"/>
              <a:t> , </a:t>
            </a:r>
            <a:r>
              <a:rPr lang="en-US" sz="2800" b="1" dirty="0" err="1"/>
              <a:t>Keadaan</a:t>
            </a:r>
            <a:r>
              <a:rPr lang="en-US" sz="2800" b="1" dirty="0"/>
              <a:t> </a:t>
            </a:r>
            <a:r>
              <a:rPr lang="en-US" sz="2800" b="1" u="sng" dirty="0" err="1"/>
              <a:t>Fasilitas</a:t>
            </a:r>
            <a:r>
              <a:rPr lang="en-US" sz="2800" b="1" dirty="0"/>
              <a:t> </a:t>
            </a:r>
            <a:r>
              <a:rPr lang="en-US" sz="2800" b="1" dirty="0" err="1"/>
              <a:t>dan</a:t>
            </a:r>
            <a:r>
              <a:rPr lang="en-US" sz="2800" b="1" dirty="0"/>
              <a:t> </a:t>
            </a:r>
            <a:r>
              <a:rPr lang="en-US" sz="2800" b="1" dirty="0" err="1"/>
              <a:t>Kondisi</a:t>
            </a:r>
            <a:r>
              <a:rPr lang="en-US" sz="2800" b="1" dirty="0"/>
              <a:t> </a:t>
            </a:r>
            <a:r>
              <a:rPr lang="en-US" sz="2800" b="1" u="sng" dirty="0" err="1"/>
              <a:t>Suasana</a:t>
            </a:r>
            <a:r>
              <a:rPr lang="en-US" sz="2800" b="1" u="sng" dirty="0"/>
              <a:t> </a:t>
            </a:r>
            <a:r>
              <a:rPr lang="en-US" sz="2800" b="1" u="sng" dirty="0" err="1"/>
              <a:t>Kerja</a:t>
            </a:r>
            <a:r>
              <a:rPr lang="en-US" sz="2800" b="1" dirty="0"/>
              <a:t> </a:t>
            </a:r>
            <a:r>
              <a:rPr lang="en-US" sz="2800" b="1" dirty="0" err="1"/>
              <a:t>di</a:t>
            </a:r>
            <a:r>
              <a:rPr lang="en-US" sz="2800" b="1" dirty="0"/>
              <a:t> BPPT </a:t>
            </a:r>
            <a:r>
              <a:rPr lang="en-US" sz="2800" b="1" dirty="0" err="1"/>
              <a:t>saat</a:t>
            </a:r>
            <a:r>
              <a:rPr lang="en-US" sz="2800" b="1" dirty="0"/>
              <a:t> </a:t>
            </a:r>
            <a:r>
              <a:rPr lang="en-US" sz="2800" b="1" dirty="0" err="1"/>
              <a:t>ini</a:t>
            </a:r>
            <a:r>
              <a:rPr lang="en-US" sz="2800" dirty="0"/>
              <a:t>: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en-US" sz="2800" dirty="0" err="1"/>
              <a:t>Anggota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unit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kami</a:t>
            </a:r>
            <a:r>
              <a:rPr lang="en-US" sz="2800" dirty="0"/>
              <a:t> </a:t>
            </a:r>
            <a:r>
              <a:rPr lang="en-US" sz="2800" dirty="0" err="1"/>
              <a:t>aktif</a:t>
            </a:r>
            <a:r>
              <a:rPr lang="en-US" sz="2800" dirty="0"/>
              <a:t> </a:t>
            </a:r>
            <a:r>
              <a:rPr lang="en-US" sz="2800" dirty="0" err="1"/>
              <a:t>berupaya</a:t>
            </a:r>
            <a:r>
              <a:rPr lang="en-US" sz="2800" dirty="0"/>
              <a:t> </a:t>
            </a:r>
            <a:r>
              <a:rPr lang="en-US" sz="2800" dirty="0" err="1"/>
              <a:t>membangun</a:t>
            </a:r>
            <a:r>
              <a:rPr lang="en-US" sz="2800" dirty="0"/>
              <a:t> </a:t>
            </a:r>
            <a:r>
              <a:rPr lang="en-US" sz="2800" dirty="0" err="1"/>
              <a:t>kehidupan</a:t>
            </a:r>
            <a:r>
              <a:rPr lang="en-US" sz="2800" dirty="0"/>
              <a:t> </a:t>
            </a:r>
            <a:r>
              <a:rPr lang="en-US" sz="2800" dirty="0" err="1"/>
              <a:t>berorganisasi</a:t>
            </a:r>
            <a:r>
              <a:rPr lang="en-US" sz="2800" dirty="0"/>
              <a:t> yang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sesuai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lingkungan</a:t>
            </a:r>
            <a:r>
              <a:rPr lang="en-US" sz="2800" dirty="0"/>
              <a:t> </a:t>
            </a:r>
            <a:r>
              <a:rPr lang="en-US" sz="2800" dirty="0" err="1"/>
              <a:t>bisnis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en-US" sz="2800" dirty="0" err="1"/>
              <a:t>Anggota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unit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kami</a:t>
            </a:r>
            <a:r>
              <a:rPr lang="en-US" sz="2800" dirty="0"/>
              <a:t> </a:t>
            </a:r>
            <a:r>
              <a:rPr lang="en-US" sz="2800" dirty="0" err="1"/>
              <a:t>biasa</a:t>
            </a:r>
            <a:r>
              <a:rPr lang="en-US" sz="2800" dirty="0"/>
              <a:t> </a:t>
            </a:r>
            <a:r>
              <a:rPr lang="en-US" sz="2800" dirty="0" err="1"/>
              <a:t>berpikir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bertindak</a:t>
            </a:r>
            <a:r>
              <a:rPr lang="en-US" sz="2800" dirty="0"/>
              <a:t> </a:t>
            </a:r>
            <a:r>
              <a:rPr lang="en-US" sz="2800" dirty="0" err="1"/>
              <a:t>sesuai</a:t>
            </a:r>
            <a:r>
              <a:rPr lang="en-US" sz="2800" dirty="0"/>
              <a:t> </a:t>
            </a:r>
            <a:r>
              <a:rPr lang="en-US" sz="2800" dirty="0" err="1"/>
              <a:t>nilai-nilai</a:t>
            </a:r>
            <a:r>
              <a:rPr lang="en-US" sz="2800" dirty="0"/>
              <a:t>, </a:t>
            </a:r>
            <a:r>
              <a:rPr lang="en-US" sz="2800" dirty="0" err="1"/>
              <a:t>prinsip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norma</a:t>
            </a:r>
            <a:r>
              <a:rPr lang="en-US" sz="2800" dirty="0"/>
              <a:t> yang </a:t>
            </a:r>
            <a:r>
              <a:rPr lang="en-US" sz="2800" dirty="0" err="1"/>
              <a:t>disepakati</a:t>
            </a:r>
            <a:r>
              <a:rPr lang="en-US" sz="2800" dirty="0"/>
              <a:t> </a:t>
            </a:r>
            <a:r>
              <a:rPr lang="en-US" sz="2800" dirty="0" err="1"/>
              <a:t>bersama</a:t>
            </a:r>
            <a:endParaRPr lang="en-US" sz="2800" dirty="0"/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en-US" sz="2800" dirty="0" err="1"/>
              <a:t>Anggota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unit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kami</a:t>
            </a:r>
            <a:r>
              <a:rPr lang="en-US" sz="2800" dirty="0"/>
              <a:t> </a:t>
            </a:r>
            <a:r>
              <a:rPr lang="en-US" sz="2800" dirty="0" err="1"/>
              <a:t>biasa</a:t>
            </a:r>
            <a:r>
              <a:rPr lang="en-US" sz="2800" dirty="0"/>
              <a:t> </a:t>
            </a:r>
            <a:r>
              <a:rPr lang="en-US" sz="2800" dirty="0" err="1"/>
              <a:t>melakukan</a:t>
            </a:r>
            <a:r>
              <a:rPr lang="en-US" sz="2800" dirty="0"/>
              <a:t> dialog </a:t>
            </a:r>
            <a:r>
              <a:rPr lang="en-US" sz="2800" dirty="0" err="1"/>
              <a:t>tentang</a:t>
            </a:r>
            <a:r>
              <a:rPr lang="en-US" sz="2800" dirty="0"/>
              <a:t> </a:t>
            </a:r>
            <a:r>
              <a:rPr lang="en-US" sz="2800" dirty="0" err="1"/>
              <a:t>visi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endParaRPr lang="en-US" sz="28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/>
          <a:lstStyle/>
          <a:p>
            <a:r>
              <a:rPr lang="en-US" sz="2800" b="1" dirty="0" err="1"/>
              <a:t>Kesimpulan</a:t>
            </a:r>
            <a:r>
              <a:rPr lang="en-US" sz="2800" b="1" dirty="0"/>
              <a:t> </a:t>
            </a:r>
            <a:r>
              <a:rPr lang="en-US" sz="2800" b="1" dirty="0" err="1"/>
              <a:t>Penelitian</a:t>
            </a:r>
            <a:endParaRPr lang="en-US" sz="2800" b="1" dirty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 fontScale="92500"/>
          </a:bodyPr>
          <a:lstStyle/>
          <a:p>
            <a:pPr marL="609600" indent="-609600" algn="just">
              <a:buFontTx/>
              <a:buNone/>
            </a:pP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b="1" dirty="0" err="1"/>
              <a:t>merealisasikan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</a:t>
            </a:r>
            <a:r>
              <a:rPr lang="en-US" sz="2800" b="1" dirty="0" err="1"/>
              <a:t>organisasi</a:t>
            </a:r>
            <a:r>
              <a:rPr lang="en-US" sz="2800" b="1" dirty="0"/>
              <a:t> </a:t>
            </a:r>
            <a:r>
              <a:rPr lang="en-US" sz="2800" b="1" dirty="0" err="1"/>
              <a:t>belajar</a:t>
            </a:r>
            <a:r>
              <a:rPr lang="en-US" sz="2800" dirty="0"/>
              <a:t>, </a:t>
            </a:r>
            <a:r>
              <a:rPr lang="en-US" sz="2800" dirty="0" err="1"/>
              <a:t>dibutuhkan</a:t>
            </a:r>
            <a:r>
              <a:rPr lang="en-US" sz="2800" dirty="0"/>
              <a:t> </a:t>
            </a:r>
            <a:r>
              <a:rPr lang="en-US" sz="2800" b="1" dirty="0"/>
              <a:t>4 </a:t>
            </a:r>
            <a:r>
              <a:rPr lang="en-US" sz="2800" b="1" dirty="0" err="1"/>
              <a:t>penghela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 </a:t>
            </a:r>
            <a:r>
              <a:rPr lang="en-US" sz="2800" dirty="0" err="1"/>
              <a:t>yaitu</a:t>
            </a:r>
            <a:r>
              <a:rPr lang="en-US" sz="2800" dirty="0"/>
              <a:t>:</a:t>
            </a:r>
          </a:p>
          <a:p>
            <a:pPr marL="609600" indent="-609600" algn="just">
              <a:buFontTx/>
              <a:buAutoNum type="arabicPeriod"/>
            </a:pPr>
            <a:r>
              <a:rPr lang="en-US" sz="2800" dirty="0" err="1"/>
              <a:t>Manusia</a:t>
            </a:r>
            <a:r>
              <a:rPr lang="en-US" sz="2800" dirty="0"/>
              <a:t> </a:t>
            </a:r>
            <a:r>
              <a:rPr lang="en-US" sz="2800" dirty="0" err="1"/>
              <a:t>Dewasa</a:t>
            </a:r>
            <a:r>
              <a:rPr lang="en-US" sz="2800" dirty="0"/>
              <a:t> – </a:t>
            </a:r>
            <a:r>
              <a:rPr lang="en-US" sz="2800" dirty="0" err="1"/>
              <a:t>yaitu</a:t>
            </a:r>
            <a:r>
              <a:rPr lang="en-US" sz="2800" dirty="0"/>
              <a:t> </a:t>
            </a:r>
            <a:r>
              <a:rPr lang="en-US" sz="2800" dirty="0" err="1"/>
              <a:t>anggota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 yang </a:t>
            </a:r>
            <a:r>
              <a:rPr lang="en-US" sz="2800" dirty="0" err="1"/>
              <a:t>memiliki</a:t>
            </a:r>
            <a:r>
              <a:rPr lang="en-US" sz="2800" dirty="0"/>
              <a:t> </a:t>
            </a:r>
            <a:r>
              <a:rPr lang="en-US" sz="2800" dirty="0" err="1"/>
              <a:t>kedewasaan</a:t>
            </a:r>
            <a:r>
              <a:rPr lang="en-US" sz="2800" dirty="0"/>
              <a:t>, </a:t>
            </a:r>
            <a:r>
              <a:rPr lang="en-US" sz="2800" dirty="0" err="1"/>
              <a:t>baik</a:t>
            </a:r>
            <a:r>
              <a:rPr lang="en-US" sz="2800" dirty="0"/>
              <a:t> </a:t>
            </a:r>
            <a:r>
              <a:rPr lang="en-US" sz="2800" dirty="0" err="1"/>
              <a:t>dewasa</a:t>
            </a:r>
            <a:r>
              <a:rPr lang="en-US" sz="2800" dirty="0"/>
              <a:t> </a:t>
            </a:r>
            <a:r>
              <a:rPr lang="en-US" sz="2800" dirty="0" err="1"/>
              <a:t>secara</a:t>
            </a:r>
            <a:r>
              <a:rPr lang="en-US" sz="2800" dirty="0"/>
              <a:t> </a:t>
            </a:r>
            <a:r>
              <a:rPr lang="en-US" sz="2800" dirty="0" err="1"/>
              <a:t>intelektual</a:t>
            </a:r>
            <a:r>
              <a:rPr lang="en-US" sz="2800" dirty="0"/>
              <a:t>, </a:t>
            </a:r>
            <a:r>
              <a:rPr lang="en-US" sz="2800" dirty="0" err="1"/>
              <a:t>emosional</a:t>
            </a:r>
            <a:r>
              <a:rPr lang="en-US" sz="2800" dirty="0"/>
              <a:t> </a:t>
            </a:r>
            <a:r>
              <a:rPr lang="en-US" sz="2800" dirty="0" err="1"/>
              <a:t>maupun</a:t>
            </a:r>
            <a:r>
              <a:rPr lang="en-US" sz="2800" dirty="0"/>
              <a:t> spiritual, yang </a:t>
            </a:r>
            <a:r>
              <a:rPr lang="en-US" sz="2800" dirty="0" err="1"/>
              <a:t>dihasilkan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/>
              <a:t>belajar</a:t>
            </a:r>
            <a:r>
              <a:rPr lang="en-US" sz="2800" dirty="0"/>
              <a:t> </a:t>
            </a:r>
            <a:r>
              <a:rPr lang="en-US" sz="2800" dirty="0" err="1"/>
              <a:t>mandiri</a:t>
            </a:r>
            <a:endParaRPr lang="en-US" sz="2800" dirty="0"/>
          </a:p>
          <a:p>
            <a:pPr marL="609600" indent="-609600" algn="just">
              <a:buFontTx/>
              <a:buAutoNum type="arabicPeriod"/>
            </a:pPr>
            <a:r>
              <a:rPr lang="en-US" sz="2800" dirty="0" err="1"/>
              <a:t>Jalur</a:t>
            </a:r>
            <a:r>
              <a:rPr lang="en-US" sz="2800" dirty="0"/>
              <a:t> </a:t>
            </a:r>
            <a:r>
              <a:rPr lang="en-US" sz="2800" dirty="0" err="1"/>
              <a:t>Transformasi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 – </a:t>
            </a:r>
            <a:r>
              <a:rPr lang="en-US" sz="2800" dirty="0" err="1"/>
              <a:t>sebagai</a:t>
            </a:r>
            <a:r>
              <a:rPr lang="en-US" sz="2800" dirty="0"/>
              <a:t> media (</a:t>
            </a:r>
            <a:r>
              <a:rPr lang="en-US" sz="2800" b="1" dirty="0"/>
              <a:t>habitat</a:t>
            </a:r>
            <a:r>
              <a:rPr lang="en-US" sz="2800" dirty="0"/>
              <a:t>)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menghantarkan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r>
              <a:rPr lang="en-US" sz="2800" dirty="0"/>
              <a:t> </a:t>
            </a:r>
            <a:r>
              <a:rPr lang="en-US" sz="2800" dirty="0" err="1"/>
              <a:t>menjadi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, </a:t>
            </a:r>
            <a:r>
              <a:rPr lang="en-US" sz="2800" dirty="0" err="1"/>
              <a:t>melalui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/>
              <a:t>berbagi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 yang </a:t>
            </a:r>
            <a:r>
              <a:rPr lang="en-US" sz="2800" dirty="0" err="1"/>
              <a:t>efektif</a:t>
            </a:r>
            <a:r>
              <a:rPr lang="en-US" sz="2800" dirty="0"/>
              <a:t>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/>
          <a:lstStyle/>
          <a:p>
            <a:r>
              <a:rPr lang="en-US" sz="2800" dirty="0" err="1"/>
              <a:t>Kesimpulan</a:t>
            </a:r>
            <a:r>
              <a:rPr lang="en-US" sz="2800" dirty="0"/>
              <a:t> </a:t>
            </a:r>
            <a:r>
              <a:rPr lang="en-US" sz="2800" dirty="0" err="1"/>
              <a:t>Penelitian</a:t>
            </a:r>
            <a:endParaRPr lang="en-US" sz="2800" dirty="0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 lnSpcReduction="10000"/>
          </a:bodyPr>
          <a:lstStyle/>
          <a:p>
            <a:pPr marL="609600" indent="-609600" algn="just">
              <a:lnSpc>
                <a:spcPct val="90000"/>
              </a:lnSpc>
              <a:buFontTx/>
              <a:buAutoNum type="arabicPeriod" startAt="3"/>
            </a:pPr>
            <a:r>
              <a:rPr lang="en-US" sz="2800" dirty="0" err="1"/>
              <a:t>Masyarakat</a:t>
            </a:r>
            <a:r>
              <a:rPr lang="en-US" sz="2800" dirty="0"/>
              <a:t> </a:t>
            </a:r>
            <a:r>
              <a:rPr lang="en-US" sz="2800" dirty="0" err="1"/>
              <a:t>Dewasa</a:t>
            </a:r>
            <a:r>
              <a:rPr lang="en-US" sz="2800" dirty="0"/>
              <a:t> – </a:t>
            </a:r>
            <a:r>
              <a:rPr lang="en-US" sz="2800" dirty="0" err="1"/>
              <a:t>masyarakat</a:t>
            </a:r>
            <a:r>
              <a:rPr lang="en-US" sz="2800" dirty="0"/>
              <a:t> yang </a:t>
            </a:r>
            <a:r>
              <a:rPr lang="en-US" sz="2800" dirty="0" err="1"/>
              <a:t>memiliki</a:t>
            </a:r>
            <a:r>
              <a:rPr lang="en-US" sz="2800" dirty="0"/>
              <a:t> </a:t>
            </a:r>
            <a:r>
              <a:rPr lang="en-US" sz="2800" dirty="0" err="1"/>
              <a:t>kebiasaan</a:t>
            </a:r>
            <a:r>
              <a:rPr lang="en-US" sz="2800" dirty="0"/>
              <a:t> </a:t>
            </a:r>
            <a:r>
              <a:rPr lang="en-US" sz="2800" dirty="0" err="1"/>
              <a:t>berbagi</a:t>
            </a:r>
            <a:r>
              <a:rPr lang="en-US" sz="2800" dirty="0"/>
              <a:t> model mental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berbagi</a:t>
            </a:r>
            <a:r>
              <a:rPr lang="en-US" sz="2800" dirty="0"/>
              <a:t> </a:t>
            </a:r>
            <a:r>
              <a:rPr lang="en-US" sz="2800" dirty="0" err="1"/>
              <a:t>visi</a:t>
            </a:r>
            <a:r>
              <a:rPr lang="en-US" sz="2800" dirty="0"/>
              <a:t>,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akhirnya</a:t>
            </a:r>
            <a:r>
              <a:rPr lang="en-US" sz="2800" dirty="0"/>
              <a:t>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dirty="0" err="1"/>
              <a:t>memiliki</a:t>
            </a:r>
            <a:r>
              <a:rPr lang="en-US" sz="2800" dirty="0"/>
              <a:t> </a:t>
            </a:r>
            <a:r>
              <a:rPr lang="en-US" sz="2800" dirty="0" err="1"/>
              <a:t>kebiasaan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berbagi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,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membangun</a:t>
            </a:r>
            <a:r>
              <a:rPr lang="en-US" sz="2800" dirty="0"/>
              <a:t> modal </a:t>
            </a:r>
            <a:r>
              <a:rPr lang="en-US" sz="2800" dirty="0" err="1"/>
              <a:t>maya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 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 startAt="3"/>
            </a:pPr>
            <a:r>
              <a:rPr lang="en-US" sz="2800" dirty="0" err="1"/>
              <a:t>Pemimpin</a:t>
            </a:r>
            <a:r>
              <a:rPr lang="en-US" sz="2800" dirty="0"/>
              <a:t> Global – </a:t>
            </a:r>
            <a:r>
              <a:rPr lang="en-US" sz="2800" dirty="0" err="1"/>
              <a:t>pemimpin</a:t>
            </a:r>
            <a:r>
              <a:rPr lang="en-US" sz="2800" dirty="0"/>
              <a:t> yang </a:t>
            </a:r>
            <a:r>
              <a:rPr lang="en-US" sz="2800" dirty="0" err="1"/>
              <a:t>mampu</a:t>
            </a:r>
            <a:r>
              <a:rPr lang="en-US" sz="2800" dirty="0"/>
              <a:t> </a:t>
            </a:r>
            <a:r>
              <a:rPr lang="en-US" sz="2800" dirty="0" err="1"/>
              <a:t>mempeluas</a:t>
            </a:r>
            <a:r>
              <a:rPr lang="en-US" sz="2800" dirty="0"/>
              <a:t> “</a:t>
            </a:r>
            <a:r>
              <a:rPr lang="en-US" sz="2800" dirty="0" err="1"/>
              <a:t>jalan</a:t>
            </a:r>
            <a:r>
              <a:rPr lang="en-US" sz="2800" dirty="0"/>
              <a:t>”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kesempatan</a:t>
            </a:r>
            <a:r>
              <a:rPr lang="en-US" sz="2800" dirty="0"/>
              <a:t>, </a:t>
            </a:r>
            <a:r>
              <a:rPr lang="en-US" sz="2800" dirty="0" err="1"/>
              <a:t>sehingga</a:t>
            </a:r>
            <a:r>
              <a:rPr lang="en-US" sz="2800" dirty="0"/>
              <a:t> </a:t>
            </a:r>
            <a:r>
              <a:rPr lang="en-US" sz="2800" dirty="0" err="1"/>
              <a:t>masyarakat</a:t>
            </a:r>
            <a:r>
              <a:rPr lang="en-US" sz="2800" dirty="0"/>
              <a:t> yang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dewasa</a:t>
            </a:r>
            <a:r>
              <a:rPr lang="en-US" sz="2800" dirty="0"/>
              <a:t>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mampu</a:t>
            </a:r>
            <a:r>
              <a:rPr lang="en-US" sz="2800" dirty="0"/>
              <a:t> </a:t>
            </a:r>
            <a:r>
              <a:rPr lang="en-US" sz="2800" dirty="0" err="1"/>
              <a:t>meng</a:t>
            </a:r>
            <a:r>
              <a:rPr lang="en-US" sz="2800" dirty="0"/>
              <a:t>-global-</a:t>
            </a:r>
            <a:r>
              <a:rPr lang="en-US" sz="2800" dirty="0" err="1"/>
              <a:t>kan</a:t>
            </a:r>
            <a:r>
              <a:rPr lang="en-US" sz="2800" dirty="0"/>
              <a:t> rasa </a:t>
            </a:r>
            <a:r>
              <a:rPr lang="en-US" sz="2800" dirty="0" err="1"/>
              <a:t>saling</a:t>
            </a:r>
            <a:r>
              <a:rPr lang="en-US" sz="2800" dirty="0"/>
              <a:t> </a:t>
            </a:r>
            <a:r>
              <a:rPr lang="en-US" sz="2800" dirty="0" err="1"/>
              <a:t>percaya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budaya</a:t>
            </a:r>
            <a:r>
              <a:rPr lang="en-US" sz="2800" dirty="0"/>
              <a:t> </a:t>
            </a:r>
            <a:r>
              <a:rPr lang="en-US" sz="2800" dirty="0" err="1"/>
              <a:t>belajarnya</a:t>
            </a:r>
            <a:r>
              <a:rPr lang="en-US" sz="2800" dirty="0"/>
              <a:t>, </a:t>
            </a:r>
            <a:r>
              <a:rPr lang="en-US" sz="2800" dirty="0" err="1"/>
              <a:t>sehingga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akhirnya</a:t>
            </a:r>
            <a:r>
              <a:rPr lang="en-US" sz="2800" dirty="0"/>
              <a:t> </a:t>
            </a:r>
            <a:r>
              <a:rPr lang="en-US" sz="2800" dirty="0" err="1"/>
              <a:t>mereka</a:t>
            </a:r>
            <a:r>
              <a:rPr lang="en-US" sz="2800" dirty="0"/>
              <a:t>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mampu</a:t>
            </a:r>
            <a:r>
              <a:rPr lang="en-US" sz="2800" dirty="0"/>
              <a:t> </a:t>
            </a:r>
            <a:r>
              <a:rPr lang="en-US" sz="2800" dirty="0" err="1"/>
              <a:t>meng</a:t>
            </a:r>
            <a:r>
              <a:rPr lang="en-US" sz="2800" dirty="0"/>
              <a:t>-global-</a:t>
            </a:r>
            <a:r>
              <a:rPr lang="en-US" sz="2800" dirty="0" err="1"/>
              <a:t>kan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 </a:t>
            </a:r>
            <a:r>
              <a:rPr lang="en-US" sz="2800" dirty="0" err="1"/>
              <a:t>lokalnya</a:t>
            </a:r>
            <a:r>
              <a:rPr lang="en-US" sz="2800" dirty="0"/>
              <a:t>.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3200" dirty="0" err="1"/>
              <a:t>Manajemen</a:t>
            </a:r>
            <a:r>
              <a:rPr lang="en-US" sz="3200" dirty="0"/>
              <a:t> </a:t>
            </a:r>
            <a:r>
              <a:rPr lang="en-US" sz="3200" dirty="0" err="1"/>
              <a:t>Transformasi</a:t>
            </a:r>
            <a:r>
              <a:rPr lang="en-US" sz="3200" dirty="0"/>
              <a:t> </a:t>
            </a:r>
            <a:r>
              <a:rPr lang="en-US" sz="3200" dirty="0" err="1"/>
              <a:t>Pengetahuan</a:t>
            </a:r>
            <a:endParaRPr lang="en-US" sz="3200" dirty="0"/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800" b="1" dirty="0" err="1"/>
              <a:t>Dasar</a:t>
            </a:r>
            <a:r>
              <a:rPr lang="en-US" sz="2800" b="1" dirty="0"/>
              <a:t> </a:t>
            </a:r>
            <a:r>
              <a:rPr lang="en-US" sz="2800" dirty="0"/>
              <a:t>: </a:t>
            </a:r>
            <a:r>
              <a:rPr lang="en-US" sz="2800" dirty="0" err="1"/>
              <a:t>kebutuhan</a:t>
            </a:r>
            <a:r>
              <a:rPr lang="en-US" sz="2800" dirty="0"/>
              <a:t>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b="1" dirty="0" err="1"/>
              <a:t>Organisasi</a:t>
            </a:r>
            <a:r>
              <a:rPr lang="en-US" sz="2800" b="1" dirty="0"/>
              <a:t> </a:t>
            </a:r>
            <a:r>
              <a:rPr lang="en-US" sz="2800" b="1" dirty="0" err="1"/>
              <a:t>Belajar</a:t>
            </a:r>
            <a:endParaRPr lang="en-US" sz="2800" b="1" dirty="0"/>
          </a:p>
          <a:p>
            <a:pPr marL="609600" indent="-609600" algn="just">
              <a:buFontTx/>
              <a:buNone/>
            </a:pPr>
            <a:r>
              <a:rPr lang="en-US" sz="2800" b="1" dirty="0" err="1"/>
              <a:t>Organisasi</a:t>
            </a:r>
            <a:r>
              <a:rPr lang="en-US" sz="2800" b="1" dirty="0"/>
              <a:t> </a:t>
            </a:r>
            <a:r>
              <a:rPr lang="en-US" sz="2800" b="1" dirty="0" err="1"/>
              <a:t>Belajar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“</a:t>
            </a:r>
            <a:r>
              <a:rPr lang="en-US" sz="2800" dirty="0" err="1"/>
              <a:t>organisasi</a:t>
            </a:r>
            <a:r>
              <a:rPr lang="en-US" sz="2800" dirty="0"/>
              <a:t> yang </a:t>
            </a:r>
            <a:r>
              <a:rPr lang="en-US" sz="2800" dirty="0" err="1"/>
              <a:t>mampu</a:t>
            </a:r>
            <a:r>
              <a:rPr lang="en-US" sz="2800" dirty="0"/>
              <a:t> </a:t>
            </a:r>
            <a:r>
              <a:rPr lang="en-US" sz="2800" dirty="0" err="1"/>
              <a:t>melaksanakan</a:t>
            </a:r>
            <a:r>
              <a:rPr lang="en-US" sz="2800" dirty="0"/>
              <a:t> </a:t>
            </a:r>
            <a:r>
              <a:rPr lang="en-US" sz="2800" b="1" dirty="0" err="1"/>
              <a:t>proses</a:t>
            </a:r>
            <a:r>
              <a:rPr lang="en-US" sz="2800" b="1" dirty="0"/>
              <a:t> </a:t>
            </a:r>
            <a:r>
              <a:rPr lang="en-US" sz="2800" b="1" dirty="0" err="1"/>
              <a:t>transformasi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 </a:t>
            </a:r>
            <a:r>
              <a:rPr lang="en-US" sz="2800" dirty="0" err="1"/>
              <a:t>secara</a:t>
            </a:r>
            <a:r>
              <a:rPr lang="en-US" sz="2800" dirty="0"/>
              <a:t> </a:t>
            </a:r>
            <a:r>
              <a:rPr lang="en-US" sz="2800" b="1" dirty="0" err="1"/>
              <a:t>siklikal-berkelanjutan</a:t>
            </a:r>
            <a:r>
              <a:rPr lang="en-US" sz="2800" dirty="0"/>
              <a:t>,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b="1" dirty="0" err="1"/>
              <a:t>pengetahuan</a:t>
            </a:r>
            <a:r>
              <a:rPr lang="en-US" sz="2800" b="1" dirty="0"/>
              <a:t> </a:t>
            </a:r>
            <a:r>
              <a:rPr lang="en-US" sz="2800" b="1" dirty="0" err="1"/>
              <a:t>pekerja</a:t>
            </a:r>
            <a:r>
              <a:rPr lang="en-US" sz="2800" dirty="0"/>
              <a:t> </a:t>
            </a:r>
            <a:r>
              <a:rPr lang="en-US" sz="2800" dirty="0" err="1"/>
              <a:t>sebagai</a:t>
            </a:r>
            <a:r>
              <a:rPr lang="en-US" sz="2800" dirty="0"/>
              <a:t> </a:t>
            </a:r>
            <a:r>
              <a:rPr lang="en-US" sz="2800" dirty="0" err="1"/>
              <a:t>hasil</a:t>
            </a:r>
            <a:r>
              <a:rPr lang="en-US" sz="2800" dirty="0"/>
              <a:t> </a:t>
            </a:r>
            <a:r>
              <a:rPr lang="en-US" sz="2800" b="1" dirty="0" err="1"/>
              <a:t>belajar</a:t>
            </a:r>
            <a:r>
              <a:rPr lang="en-US" sz="2800" b="1" dirty="0"/>
              <a:t> </a:t>
            </a:r>
            <a:r>
              <a:rPr lang="en-US" sz="2800" b="1" dirty="0" err="1"/>
              <a:t>mandiri</a:t>
            </a:r>
            <a:r>
              <a:rPr lang="en-US" sz="2800" dirty="0"/>
              <a:t> </a:t>
            </a:r>
            <a:r>
              <a:rPr lang="en-US" sz="2800" dirty="0" err="1"/>
              <a:t>menjadi</a:t>
            </a:r>
            <a:r>
              <a:rPr lang="en-US" sz="2800" dirty="0"/>
              <a:t> </a:t>
            </a:r>
            <a:r>
              <a:rPr lang="en-US" sz="2800" b="1" dirty="0" err="1"/>
              <a:t>pengetahuan</a:t>
            </a:r>
            <a:r>
              <a:rPr lang="en-US" sz="2800" b="1" dirty="0"/>
              <a:t> </a:t>
            </a:r>
            <a:r>
              <a:rPr lang="en-US" sz="2800" b="1" dirty="0" err="1"/>
              <a:t>organisasi</a:t>
            </a:r>
            <a:r>
              <a:rPr lang="en-US" sz="2800" dirty="0"/>
              <a:t> </a:t>
            </a:r>
            <a:r>
              <a:rPr lang="en-US" sz="2800" dirty="0" err="1"/>
              <a:t>sebagai</a:t>
            </a:r>
            <a:r>
              <a:rPr lang="en-US" sz="2800" dirty="0"/>
              <a:t> </a:t>
            </a:r>
            <a:r>
              <a:rPr lang="en-US" sz="2800" dirty="0" err="1"/>
              <a:t>hasil</a:t>
            </a:r>
            <a:r>
              <a:rPr lang="en-US" sz="2800" dirty="0"/>
              <a:t> </a:t>
            </a:r>
            <a:r>
              <a:rPr lang="en-US" sz="2800" b="1" dirty="0" err="1"/>
              <a:t>belajar</a:t>
            </a:r>
            <a:r>
              <a:rPr lang="en-US" sz="2800" b="1" dirty="0"/>
              <a:t> </a:t>
            </a:r>
            <a:r>
              <a:rPr lang="en-US" sz="2800" b="1" dirty="0" err="1"/>
              <a:t>organisasional</a:t>
            </a:r>
            <a:r>
              <a:rPr lang="en-US" sz="2800" dirty="0"/>
              <a:t>,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menumbuh-kembangkan</a:t>
            </a:r>
            <a:r>
              <a:rPr lang="en-US" sz="2800" dirty="0"/>
              <a:t> </a:t>
            </a:r>
            <a:r>
              <a:rPr lang="en-US" sz="2800" b="1" dirty="0"/>
              <a:t>modal </a:t>
            </a:r>
            <a:r>
              <a:rPr lang="en-US" sz="2800" b="1" dirty="0" err="1"/>
              <a:t>maya</a:t>
            </a:r>
            <a:r>
              <a:rPr lang="en-US" sz="2800" b="1" dirty="0"/>
              <a:t> </a:t>
            </a:r>
            <a:r>
              <a:rPr lang="en-US" sz="2800" b="1" dirty="0" err="1"/>
              <a:t>organisasi</a:t>
            </a:r>
            <a:r>
              <a:rPr lang="en-US" sz="2800" dirty="0"/>
              <a:t>”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70" name="Oval 6"/>
          <p:cNvSpPr>
            <a:spLocks noChangeArrowheads="1"/>
          </p:cNvSpPr>
          <p:nvPr/>
        </p:nvSpPr>
        <p:spPr bwMode="auto">
          <a:xfrm>
            <a:off x="1447800" y="685800"/>
            <a:ext cx="6477000" cy="48768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71" name="Rectangle 7"/>
          <p:cNvSpPr>
            <a:spLocks noChangeArrowheads="1"/>
          </p:cNvSpPr>
          <p:nvPr/>
        </p:nvSpPr>
        <p:spPr bwMode="auto">
          <a:xfrm>
            <a:off x="3505200" y="304800"/>
            <a:ext cx="2286000" cy="914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/>
              <a:t>PENGETAHUAN</a:t>
            </a:r>
          </a:p>
          <a:p>
            <a:pPr algn="ctr"/>
            <a:r>
              <a:rPr lang="en-US" b="1"/>
              <a:t>PEKERJA</a:t>
            </a:r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6629400" y="3200400"/>
            <a:ext cx="2286000" cy="914400"/>
          </a:xfrm>
          <a:prstGeom prst="rect">
            <a:avLst/>
          </a:prstGeom>
          <a:solidFill>
            <a:srgbClr val="FFFF99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/>
              <a:t>PENGETAHUAN</a:t>
            </a:r>
          </a:p>
          <a:p>
            <a:pPr algn="ctr"/>
            <a:r>
              <a:rPr lang="en-US" b="1"/>
              <a:t>ORGANISASI</a:t>
            </a:r>
          </a:p>
        </p:txBody>
      </p:sp>
      <p:sp>
        <p:nvSpPr>
          <p:cNvPr id="139274" name="Rectangle 10"/>
          <p:cNvSpPr>
            <a:spLocks noChangeArrowheads="1"/>
          </p:cNvSpPr>
          <p:nvPr/>
        </p:nvSpPr>
        <p:spPr bwMode="auto">
          <a:xfrm>
            <a:off x="381000" y="3352800"/>
            <a:ext cx="2286000" cy="914400"/>
          </a:xfrm>
          <a:prstGeom prst="rect">
            <a:avLst/>
          </a:prstGeom>
          <a:solidFill>
            <a:srgbClr val="FFFF99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/>
              <a:t>MODAL MAYA</a:t>
            </a:r>
          </a:p>
          <a:p>
            <a:pPr algn="ctr"/>
            <a:r>
              <a:rPr lang="en-US" b="1"/>
              <a:t>ORGANISASI</a:t>
            </a:r>
          </a:p>
        </p:txBody>
      </p:sp>
      <p:sp>
        <p:nvSpPr>
          <p:cNvPr id="139275" name="AutoShape 11"/>
          <p:cNvSpPr>
            <a:spLocks noChangeArrowheads="1"/>
          </p:cNvSpPr>
          <p:nvPr/>
        </p:nvSpPr>
        <p:spPr bwMode="auto">
          <a:xfrm rot="3504958">
            <a:off x="2819400" y="685800"/>
            <a:ext cx="685800" cy="6858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76" name="AutoShape 12"/>
          <p:cNvSpPr>
            <a:spLocks noChangeArrowheads="1"/>
          </p:cNvSpPr>
          <p:nvPr/>
        </p:nvSpPr>
        <p:spPr bwMode="auto">
          <a:xfrm rot="10289512">
            <a:off x="7543800" y="2514600"/>
            <a:ext cx="685800" cy="6858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77" name="AutoShape 13"/>
          <p:cNvSpPr>
            <a:spLocks noChangeArrowheads="1"/>
          </p:cNvSpPr>
          <p:nvPr/>
        </p:nvSpPr>
        <p:spPr bwMode="auto">
          <a:xfrm rot="-23979100">
            <a:off x="1676400" y="4191000"/>
            <a:ext cx="685800" cy="6858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78" name="Text Box 14"/>
          <p:cNvSpPr txBox="1">
            <a:spLocks noChangeArrowheads="1"/>
          </p:cNvSpPr>
          <p:nvPr/>
        </p:nvSpPr>
        <p:spPr bwMode="auto">
          <a:xfrm>
            <a:off x="838200" y="5943600"/>
            <a:ext cx="7588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Proses Transformasi Pengetahuan secara </a:t>
            </a:r>
            <a:r>
              <a:rPr lang="en-US" sz="2000" b="1"/>
              <a:t>siklikal-berkelanjutan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>
            <a:normAutofit fontScale="90000"/>
          </a:bodyPr>
          <a:lstStyle/>
          <a:p>
            <a:r>
              <a:rPr lang="en-US" sz="3200" dirty="0" err="1"/>
              <a:t>Manajemen</a:t>
            </a:r>
            <a:r>
              <a:rPr lang="en-US" sz="3200" dirty="0"/>
              <a:t> </a:t>
            </a:r>
            <a:r>
              <a:rPr lang="en-US" sz="3200" dirty="0" err="1"/>
              <a:t>Transformasi</a:t>
            </a:r>
            <a:r>
              <a:rPr lang="en-US" sz="3200" dirty="0"/>
              <a:t> </a:t>
            </a:r>
            <a:r>
              <a:rPr lang="en-US" sz="3200" dirty="0" err="1"/>
              <a:t>Pengetahuan</a:t>
            </a:r>
            <a:endParaRPr lang="en-US" sz="3200" dirty="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800" b="1" dirty="0" err="1"/>
              <a:t>Penelitian</a:t>
            </a:r>
            <a:r>
              <a:rPr lang="en-US" sz="2800" b="1" dirty="0"/>
              <a:t> </a:t>
            </a:r>
            <a:r>
              <a:rPr lang="en-US" sz="2800" b="1" dirty="0" err="1"/>
              <a:t>berangkat</a:t>
            </a:r>
            <a:r>
              <a:rPr lang="en-US" sz="2800" b="1" dirty="0"/>
              <a:t> </a:t>
            </a:r>
            <a:r>
              <a:rPr lang="en-US" sz="2800" b="1" dirty="0" err="1"/>
              <a:t>dari</a:t>
            </a:r>
            <a:r>
              <a:rPr lang="en-US" sz="2800" b="1" dirty="0"/>
              <a:t> </a:t>
            </a:r>
            <a:r>
              <a:rPr lang="en-US" sz="2800" b="1" dirty="0" err="1"/>
              <a:t>konsep</a:t>
            </a:r>
            <a:r>
              <a:rPr lang="en-US" sz="2800" dirty="0"/>
              <a:t>:</a:t>
            </a:r>
          </a:p>
          <a:p>
            <a:pPr marL="609600" indent="-609600" algn="just"/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/>
              <a:t>belajar</a:t>
            </a:r>
            <a:r>
              <a:rPr lang="en-US" sz="2800" dirty="0"/>
              <a:t> </a:t>
            </a:r>
            <a:r>
              <a:rPr lang="en-US" sz="2800" dirty="0" err="1"/>
              <a:t>tim</a:t>
            </a:r>
            <a:r>
              <a:rPr lang="en-US" sz="2800" dirty="0"/>
              <a:t>/</a:t>
            </a:r>
            <a:r>
              <a:rPr lang="en-US" sz="2800" dirty="0" err="1"/>
              <a:t>organisasi</a:t>
            </a:r>
            <a:r>
              <a:rPr lang="en-US" sz="2800" dirty="0"/>
              <a:t>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b="1" dirty="0" err="1"/>
              <a:t>efektif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para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r>
              <a:rPr lang="en-US" sz="2800" dirty="0"/>
              <a:t> </a:t>
            </a:r>
            <a:r>
              <a:rPr lang="en-US" sz="2800" b="1" dirty="0" err="1"/>
              <a:t>mampu</a:t>
            </a:r>
            <a:r>
              <a:rPr lang="en-US" sz="2800" dirty="0"/>
              <a:t> </a:t>
            </a:r>
            <a:r>
              <a:rPr lang="en-US" sz="2800" dirty="0" err="1"/>
              <a:t>melakukan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b="1" dirty="0" err="1"/>
              <a:t>belajar</a:t>
            </a:r>
            <a:r>
              <a:rPr lang="en-US" sz="2800" b="1" dirty="0"/>
              <a:t> </a:t>
            </a:r>
            <a:r>
              <a:rPr lang="en-US" sz="2800" b="1" dirty="0" err="1"/>
              <a:t>mandiri</a:t>
            </a:r>
            <a:r>
              <a:rPr lang="en-US" sz="2800" dirty="0"/>
              <a:t> – </a:t>
            </a:r>
            <a:r>
              <a:rPr lang="en-US" sz="2800" dirty="0" err="1"/>
              <a:t>melalui</a:t>
            </a:r>
            <a:r>
              <a:rPr lang="en-US" sz="2800" dirty="0"/>
              <a:t> </a:t>
            </a:r>
            <a:r>
              <a:rPr lang="en-US" sz="2800" b="1" dirty="0" err="1"/>
              <a:t>olah</a:t>
            </a:r>
            <a:r>
              <a:rPr lang="en-US" sz="2800" b="1" dirty="0"/>
              <a:t> </a:t>
            </a:r>
            <a:r>
              <a:rPr lang="en-US" sz="2800" b="1" dirty="0" err="1"/>
              <a:t>pikir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b="1" dirty="0" err="1"/>
              <a:t>olah</a:t>
            </a:r>
            <a:r>
              <a:rPr lang="en-US" sz="2800" b="1" dirty="0"/>
              <a:t> </a:t>
            </a:r>
            <a:r>
              <a:rPr lang="en-US" sz="2800" b="1" dirty="0" err="1"/>
              <a:t>kalbu</a:t>
            </a:r>
            <a:r>
              <a:rPr lang="en-US" sz="2800" dirty="0"/>
              <a:t> –yang </a:t>
            </a:r>
            <a:r>
              <a:rPr lang="en-US" sz="2800" dirty="0" err="1"/>
              <a:t>dilanjutkan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b="1" dirty="0" err="1"/>
              <a:t>transformasi</a:t>
            </a:r>
            <a:r>
              <a:rPr lang="en-US" sz="2800" dirty="0"/>
              <a:t> </a:t>
            </a:r>
            <a:r>
              <a:rPr lang="en-US" sz="2800" dirty="0" err="1"/>
              <a:t>pengetahuan</a:t>
            </a:r>
            <a:r>
              <a:rPr lang="en-US" sz="2800" dirty="0"/>
              <a:t> </a:t>
            </a:r>
            <a:r>
              <a:rPr lang="en-US" sz="2800" dirty="0" err="1"/>
              <a:t>para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r>
              <a:rPr lang="en-US" sz="2800" dirty="0"/>
              <a:t> </a:t>
            </a:r>
            <a:r>
              <a:rPr lang="en-US" sz="2800" dirty="0" err="1"/>
              <a:t>menjadi</a:t>
            </a:r>
            <a:r>
              <a:rPr lang="en-US" sz="2800" dirty="0"/>
              <a:t> </a:t>
            </a:r>
            <a:r>
              <a:rPr lang="en-US" sz="2800" b="1" dirty="0" err="1"/>
              <a:t>pengetahuan</a:t>
            </a:r>
            <a:r>
              <a:rPr lang="en-US" sz="2800" b="1" dirty="0"/>
              <a:t> </a:t>
            </a:r>
            <a:r>
              <a:rPr lang="en-US" sz="2800" b="1" dirty="0" err="1"/>
              <a:t>organisasi</a:t>
            </a:r>
            <a:r>
              <a:rPr lang="en-US" sz="2800" dirty="0"/>
              <a:t>.</a:t>
            </a:r>
          </a:p>
          <a:p>
            <a:pPr marL="609600" indent="-609600" algn="just"/>
            <a:r>
              <a:rPr lang="en-US" sz="2800" b="1" dirty="0" err="1"/>
              <a:t>Efektivitas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/>
              <a:t>belajar</a:t>
            </a:r>
            <a:r>
              <a:rPr lang="en-US" sz="2800" dirty="0"/>
              <a:t> </a:t>
            </a:r>
            <a:r>
              <a:rPr lang="en-US" sz="2800" dirty="0" err="1"/>
              <a:t>mandiri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/>
              <a:t>belajar</a:t>
            </a:r>
            <a:r>
              <a:rPr lang="en-US" sz="2800" dirty="0"/>
              <a:t> </a:t>
            </a:r>
            <a:r>
              <a:rPr lang="en-US" sz="2800" dirty="0" err="1"/>
              <a:t>organisasional</a:t>
            </a:r>
            <a:r>
              <a:rPr lang="en-US" sz="2800" dirty="0"/>
              <a:t> </a:t>
            </a:r>
            <a:r>
              <a:rPr lang="en-US" sz="2800" dirty="0" err="1"/>
              <a:t>sangat</a:t>
            </a:r>
            <a:r>
              <a:rPr lang="en-US" sz="2800" dirty="0"/>
              <a:t> </a:t>
            </a:r>
            <a:r>
              <a:rPr lang="en-US" sz="2800" dirty="0" err="1"/>
              <a:t>dipengaruhi</a:t>
            </a:r>
            <a:r>
              <a:rPr lang="en-US" sz="2800" dirty="0"/>
              <a:t> 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kualitas</a:t>
            </a:r>
            <a:r>
              <a:rPr lang="en-US" sz="2800" dirty="0"/>
              <a:t> “</a:t>
            </a:r>
            <a:r>
              <a:rPr lang="en-US" sz="2800" b="1" dirty="0"/>
              <a:t>habitat </a:t>
            </a:r>
            <a:r>
              <a:rPr lang="en-US" sz="2800" b="1" dirty="0" err="1"/>
              <a:t>belajar</a:t>
            </a:r>
            <a:r>
              <a:rPr lang="en-US" sz="2800" dirty="0"/>
              <a:t>”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val 2"/>
          <p:cNvSpPr>
            <a:spLocks noChangeArrowheads="1"/>
          </p:cNvSpPr>
          <p:nvPr/>
        </p:nvSpPr>
        <p:spPr bwMode="auto">
          <a:xfrm>
            <a:off x="3733800" y="2362200"/>
            <a:ext cx="1676400" cy="17526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ORGANISASI</a:t>
            </a:r>
          </a:p>
          <a:p>
            <a:pPr algn="ctr"/>
            <a:r>
              <a:rPr lang="en-US"/>
              <a:t>BELAJAR</a:t>
            </a:r>
          </a:p>
        </p:txBody>
      </p:sp>
      <p:sp>
        <p:nvSpPr>
          <p:cNvPr id="140297" name="Text Box 9"/>
          <p:cNvSpPr txBox="1">
            <a:spLocks noChangeArrowheads="1"/>
          </p:cNvSpPr>
          <p:nvPr/>
        </p:nvSpPr>
        <p:spPr bwMode="auto">
          <a:xfrm>
            <a:off x="1447800" y="5486400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Konsep Pertumbuhan Organisasi Berkelanjutan</a:t>
            </a:r>
          </a:p>
          <a:p>
            <a:r>
              <a:rPr lang="en-US" sz="2400"/>
              <a:t>                             (Tujuan Akhir)</a:t>
            </a:r>
            <a:endParaRPr lang="en-US" sz="2400" b="1"/>
          </a:p>
        </p:txBody>
      </p:sp>
      <p:sp>
        <p:nvSpPr>
          <p:cNvPr id="140299" name="Oval 11"/>
          <p:cNvSpPr>
            <a:spLocks noChangeArrowheads="1"/>
          </p:cNvSpPr>
          <p:nvPr/>
        </p:nvSpPr>
        <p:spPr bwMode="auto">
          <a:xfrm>
            <a:off x="3124200" y="533400"/>
            <a:ext cx="2514600" cy="13716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NILAI TAMBAH</a:t>
            </a:r>
          </a:p>
          <a:p>
            <a:pPr algn="ctr"/>
            <a:r>
              <a:rPr lang="en-US"/>
              <a:t>BAGI</a:t>
            </a:r>
          </a:p>
          <a:p>
            <a:pPr algn="ctr"/>
            <a:r>
              <a:rPr lang="en-US"/>
              <a:t>PELANGGAN</a:t>
            </a:r>
          </a:p>
        </p:txBody>
      </p:sp>
      <p:sp>
        <p:nvSpPr>
          <p:cNvPr id="140300" name="Oval 12"/>
          <p:cNvSpPr>
            <a:spLocks noChangeArrowheads="1"/>
          </p:cNvSpPr>
          <p:nvPr/>
        </p:nvSpPr>
        <p:spPr bwMode="auto">
          <a:xfrm>
            <a:off x="5867400" y="2667000"/>
            <a:ext cx="2438400" cy="13716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NILAI TAMBAH</a:t>
            </a:r>
          </a:p>
          <a:p>
            <a:pPr algn="ctr"/>
            <a:r>
              <a:rPr lang="en-US"/>
              <a:t>BAGI PEMILIK</a:t>
            </a:r>
          </a:p>
        </p:txBody>
      </p:sp>
      <p:sp>
        <p:nvSpPr>
          <p:cNvPr id="140301" name="Oval 13"/>
          <p:cNvSpPr>
            <a:spLocks noChangeArrowheads="1"/>
          </p:cNvSpPr>
          <p:nvPr/>
        </p:nvSpPr>
        <p:spPr bwMode="auto">
          <a:xfrm>
            <a:off x="762000" y="2514600"/>
            <a:ext cx="2438400" cy="14478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NILAI TAMBAH</a:t>
            </a:r>
          </a:p>
          <a:p>
            <a:pPr algn="ctr"/>
            <a:r>
              <a:rPr lang="en-US"/>
              <a:t>BAGI PEKERJA</a:t>
            </a:r>
          </a:p>
        </p:txBody>
      </p:sp>
      <p:sp>
        <p:nvSpPr>
          <p:cNvPr id="140302" name="AutoShape 14"/>
          <p:cNvSpPr>
            <a:spLocks noChangeArrowheads="1"/>
          </p:cNvSpPr>
          <p:nvPr/>
        </p:nvSpPr>
        <p:spPr bwMode="auto">
          <a:xfrm>
            <a:off x="1752600" y="838200"/>
            <a:ext cx="1371600" cy="16002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40303" name="AutoShape 15"/>
          <p:cNvSpPr>
            <a:spLocks noChangeArrowheads="1"/>
          </p:cNvSpPr>
          <p:nvPr/>
        </p:nvSpPr>
        <p:spPr bwMode="auto">
          <a:xfrm rot="5400000">
            <a:off x="5905500" y="800100"/>
            <a:ext cx="1524000" cy="20574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40304" name="AutoShape 16"/>
          <p:cNvSpPr>
            <a:spLocks noChangeArrowheads="1"/>
          </p:cNvSpPr>
          <p:nvPr/>
        </p:nvSpPr>
        <p:spPr bwMode="auto">
          <a:xfrm rot="10800000">
            <a:off x="1143000" y="3886200"/>
            <a:ext cx="7010400" cy="955675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0308" name="AutoShape 20"/>
          <p:cNvSpPr>
            <a:spLocks noChangeArrowheads="1"/>
          </p:cNvSpPr>
          <p:nvPr/>
        </p:nvSpPr>
        <p:spPr bwMode="auto">
          <a:xfrm rot="5953978">
            <a:off x="4381500" y="2235200"/>
            <a:ext cx="303213" cy="239713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0309" name="AutoShape 21"/>
          <p:cNvSpPr>
            <a:spLocks noChangeArrowheads="1"/>
          </p:cNvSpPr>
          <p:nvPr/>
        </p:nvSpPr>
        <p:spPr bwMode="auto">
          <a:xfrm rot="16200000">
            <a:off x="4378325" y="3989388"/>
            <a:ext cx="304800" cy="23495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0311" name="Text Box 23"/>
          <p:cNvSpPr txBox="1">
            <a:spLocks noChangeArrowheads="1"/>
          </p:cNvSpPr>
          <p:nvPr/>
        </p:nvSpPr>
        <p:spPr bwMode="auto">
          <a:xfrm>
            <a:off x="1828800" y="1676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140313" name="Text Box 25"/>
          <p:cNvSpPr txBox="1">
            <a:spLocks noChangeArrowheads="1"/>
          </p:cNvSpPr>
          <p:nvPr/>
        </p:nvSpPr>
        <p:spPr bwMode="auto">
          <a:xfrm>
            <a:off x="6858000" y="1447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140314" name="Text Box 26"/>
          <p:cNvSpPr txBox="1">
            <a:spLocks noChangeArrowheads="1"/>
          </p:cNvSpPr>
          <p:nvPr/>
        </p:nvSpPr>
        <p:spPr bwMode="auto">
          <a:xfrm>
            <a:off x="65532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140315" name="Text Box 27"/>
          <p:cNvSpPr txBox="1">
            <a:spLocks noChangeArrowheads="1"/>
          </p:cNvSpPr>
          <p:nvPr/>
        </p:nvSpPr>
        <p:spPr bwMode="auto">
          <a:xfrm>
            <a:off x="1981200" y="42672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>
            <a:normAutofit fontScale="90000"/>
          </a:bodyPr>
          <a:lstStyle/>
          <a:p>
            <a:r>
              <a:rPr lang="en-US" sz="3200" dirty="0" err="1"/>
              <a:t>Manajemen</a:t>
            </a:r>
            <a:r>
              <a:rPr lang="en-US" sz="3200" dirty="0"/>
              <a:t> </a:t>
            </a:r>
            <a:r>
              <a:rPr lang="en-US" sz="3200" dirty="0" err="1"/>
              <a:t>Transformasi</a:t>
            </a:r>
            <a:r>
              <a:rPr lang="en-US" sz="3200" dirty="0"/>
              <a:t> </a:t>
            </a:r>
            <a:r>
              <a:rPr lang="en-US" sz="3200" dirty="0" err="1"/>
              <a:t>Pengetahuan</a:t>
            </a:r>
            <a:endParaRPr lang="en-US" sz="3200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>
            <a:normAutofit lnSpcReduction="10000"/>
          </a:bodyPr>
          <a:lstStyle/>
          <a:p>
            <a:pPr marL="609600" indent="-609600" algn="just"/>
            <a:r>
              <a:rPr lang="en-US" sz="2800" dirty="0" err="1"/>
              <a:t>Kualitas</a:t>
            </a:r>
            <a:r>
              <a:rPr lang="en-US" sz="2800" dirty="0"/>
              <a:t> “</a:t>
            </a:r>
            <a:r>
              <a:rPr lang="en-US" sz="2800" b="1" dirty="0"/>
              <a:t>habitat </a:t>
            </a:r>
            <a:r>
              <a:rPr lang="en-US" sz="2800" b="1" dirty="0" err="1"/>
              <a:t>belajar</a:t>
            </a:r>
            <a:r>
              <a:rPr lang="en-US" sz="2800" dirty="0"/>
              <a:t>” </a:t>
            </a:r>
            <a:r>
              <a:rPr lang="en-US" sz="2800" dirty="0" err="1"/>
              <a:t>organisasi</a:t>
            </a:r>
            <a:r>
              <a:rPr lang="en-US" sz="2800" dirty="0"/>
              <a:t> </a:t>
            </a:r>
            <a:r>
              <a:rPr lang="en-US" sz="2800" dirty="0" err="1"/>
              <a:t>dipengaruhi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faktor-faktor</a:t>
            </a:r>
            <a:r>
              <a:rPr lang="en-US" sz="2800" dirty="0"/>
              <a:t> </a:t>
            </a:r>
            <a:r>
              <a:rPr lang="en-US" sz="2800" b="1" dirty="0" err="1"/>
              <a:t>relasional</a:t>
            </a:r>
            <a:r>
              <a:rPr lang="en-US" sz="2800" b="1" dirty="0"/>
              <a:t> </a:t>
            </a:r>
            <a:r>
              <a:rPr lang="en-US" sz="2800" b="1" dirty="0" err="1"/>
              <a:t>belajar</a:t>
            </a:r>
            <a:r>
              <a:rPr lang="en-US" sz="2800" dirty="0"/>
              <a:t> (rasa </a:t>
            </a:r>
            <a:r>
              <a:rPr lang="en-US" sz="2800" dirty="0" err="1"/>
              <a:t>saling</a:t>
            </a:r>
            <a:r>
              <a:rPr lang="en-US" sz="2800" dirty="0"/>
              <a:t> </a:t>
            </a:r>
            <a:r>
              <a:rPr lang="en-US" sz="2800" dirty="0" err="1"/>
              <a:t>percaya</a:t>
            </a:r>
            <a:r>
              <a:rPr lang="en-US" sz="2800" dirty="0"/>
              <a:t>, </a:t>
            </a:r>
            <a:r>
              <a:rPr lang="en-US" sz="2800" dirty="0" err="1"/>
              <a:t>budaya</a:t>
            </a:r>
            <a:r>
              <a:rPr lang="en-US" sz="2800" dirty="0"/>
              <a:t> </a:t>
            </a:r>
            <a:r>
              <a:rPr lang="en-US" sz="2800" dirty="0" err="1"/>
              <a:t>belajar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kepemimpinan</a:t>
            </a:r>
            <a:r>
              <a:rPr lang="en-US" sz="2800" dirty="0"/>
              <a:t>)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b="1" dirty="0" err="1"/>
              <a:t>infrakstruktur</a:t>
            </a:r>
            <a:r>
              <a:rPr lang="en-US" sz="2800" b="1" dirty="0"/>
              <a:t> </a:t>
            </a:r>
            <a:r>
              <a:rPr lang="en-US" sz="2800" b="1" dirty="0" err="1"/>
              <a:t>belajar</a:t>
            </a:r>
            <a:r>
              <a:rPr lang="en-US" sz="2800" dirty="0"/>
              <a:t> (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penghargaan</a:t>
            </a:r>
            <a:r>
              <a:rPr lang="en-US" sz="2800" dirty="0"/>
              <a:t>, </a:t>
            </a:r>
            <a:r>
              <a:rPr lang="en-US" sz="2800" dirty="0" err="1"/>
              <a:t>struktur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ketersediaan</a:t>
            </a:r>
            <a:r>
              <a:rPr lang="en-US" sz="2800" dirty="0"/>
              <a:t> </a:t>
            </a:r>
            <a:r>
              <a:rPr lang="en-US" sz="2800" dirty="0" err="1"/>
              <a:t>informasi</a:t>
            </a:r>
            <a:r>
              <a:rPr lang="en-US" sz="2800" dirty="0"/>
              <a:t> </a:t>
            </a:r>
            <a:r>
              <a:rPr lang="en-US" sz="2800" dirty="0" err="1"/>
              <a:t>sistemik</a:t>
            </a:r>
            <a:r>
              <a:rPr lang="en-US" sz="2800" dirty="0"/>
              <a:t>) </a:t>
            </a:r>
          </a:p>
          <a:p>
            <a:pPr marL="609600" indent="-609600" algn="just">
              <a:buFontTx/>
              <a:buNone/>
            </a:pPr>
            <a:r>
              <a:rPr lang="en-US" sz="2800" b="1" dirty="0" err="1"/>
              <a:t>Penelitian</a:t>
            </a:r>
            <a:r>
              <a:rPr lang="en-US" sz="2800" b="1" dirty="0"/>
              <a:t> </a:t>
            </a:r>
            <a:r>
              <a:rPr lang="en-US" sz="2800" b="1" dirty="0" err="1"/>
              <a:t>diarahkan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memahami</a:t>
            </a:r>
            <a:r>
              <a:rPr lang="en-US" sz="2800" dirty="0"/>
              <a:t>:</a:t>
            </a:r>
          </a:p>
          <a:p>
            <a:pPr marL="609600" indent="-609600" algn="just">
              <a:buFontTx/>
              <a:buAutoNum type="arabicPeriod"/>
            </a:pPr>
            <a:r>
              <a:rPr lang="en-US" sz="2800" dirty="0" err="1"/>
              <a:t>Hubungan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kompetensi</a:t>
            </a:r>
            <a:r>
              <a:rPr lang="en-US" sz="2800" dirty="0"/>
              <a:t> </a:t>
            </a:r>
            <a:r>
              <a:rPr lang="en-US" sz="2800" dirty="0" err="1"/>
              <a:t>generik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r>
              <a:rPr lang="en-US" sz="2800" dirty="0"/>
              <a:t> (</a:t>
            </a:r>
            <a:r>
              <a:rPr lang="en-US" sz="2800" dirty="0" err="1"/>
              <a:t>sebagai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independen</a:t>
            </a:r>
            <a:r>
              <a:rPr lang="en-US" sz="2800" dirty="0"/>
              <a:t>) </a:t>
            </a:r>
            <a:r>
              <a:rPr lang="en-US" sz="2800" dirty="0" err="1"/>
              <a:t>dengan</a:t>
            </a:r>
            <a:r>
              <a:rPr lang="en-US" sz="2800" dirty="0"/>
              <a:t> modal </a:t>
            </a:r>
            <a:r>
              <a:rPr lang="en-US" sz="2800" dirty="0" err="1"/>
              <a:t>maya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 (</a:t>
            </a:r>
            <a:r>
              <a:rPr lang="en-US" sz="2800" dirty="0" err="1"/>
              <a:t>sebagai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dependen</a:t>
            </a:r>
            <a:r>
              <a:rPr lang="en-US" sz="2800" dirty="0"/>
              <a:t>) 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</p:spPr>
        <p:txBody>
          <a:bodyPr>
            <a:normAutofit fontScale="90000"/>
          </a:bodyPr>
          <a:lstStyle/>
          <a:p>
            <a:r>
              <a:rPr lang="en-US" sz="3200" dirty="0" err="1"/>
              <a:t>Manajemen</a:t>
            </a:r>
            <a:r>
              <a:rPr lang="en-US" sz="3200" dirty="0"/>
              <a:t> </a:t>
            </a:r>
            <a:r>
              <a:rPr lang="en-US" sz="3200" dirty="0" err="1"/>
              <a:t>Transformasi</a:t>
            </a:r>
            <a:r>
              <a:rPr lang="en-US" sz="3200" dirty="0"/>
              <a:t> </a:t>
            </a:r>
            <a:r>
              <a:rPr lang="en-US" sz="3200" dirty="0" err="1"/>
              <a:t>Pengetahuan</a:t>
            </a:r>
            <a:endParaRPr lang="en-US" sz="3200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  <a:noFill/>
        </p:spPr>
        <p:txBody>
          <a:bodyPr/>
          <a:lstStyle/>
          <a:p>
            <a:pPr marL="609600" indent="-609600" algn="just">
              <a:buFontTx/>
              <a:buAutoNum type="arabicPeriod" startAt="2"/>
            </a:pPr>
            <a:r>
              <a:rPr lang="en-US" sz="2800" dirty="0" err="1"/>
              <a:t>Mengkaji</a:t>
            </a:r>
            <a:r>
              <a:rPr lang="en-US" sz="2800" dirty="0"/>
              <a:t> </a:t>
            </a:r>
            <a:r>
              <a:rPr lang="en-US" sz="2800" dirty="0" err="1"/>
              <a:t>hubungan-pengaruh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faktor-faktor</a:t>
            </a:r>
            <a:r>
              <a:rPr lang="en-US" sz="2800" dirty="0"/>
              <a:t> </a:t>
            </a:r>
            <a:r>
              <a:rPr lang="en-US" sz="2800" b="1" dirty="0" err="1"/>
              <a:t>relasional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b="1" dirty="0" err="1"/>
              <a:t>infrastruktur</a:t>
            </a:r>
            <a:r>
              <a:rPr lang="en-US" sz="2800" dirty="0"/>
              <a:t> </a:t>
            </a:r>
            <a:r>
              <a:rPr lang="en-US" sz="2800" dirty="0" err="1"/>
              <a:t>belajar</a:t>
            </a:r>
            <a:r>
              <a:rPr lang="en-US" sz="2800" dirty="0"/>
              <a:t> </a:t>
            </a:r>
            <a:r>
              <a:rPr lang="en-US" sz="2800" dirty="0" err="1"/>
              <a:t>sebagai</a:t>
            </a:r>
            <a:r>
              <a:rPr lang="en-US" sz="2800" dirty="0"/>
              <a:t> </a:t>
            </a:r>
            <a:r>
              <a:rPr lang="en-US" sz="2800" b="1" dirty="0" err="1"/>
              <a:t>variabel</a:t>
            </a:r>
            <a:r>
              <a:rPr lang="en-US" sz="2800" b="1" dirty="0"/>
              <a:t> moderator</a:t>
            </a:r>
            <a:r>
              <a:rPr lang="en-US" sz="2800" dirty="0"/>
              <a:t> </a:t>
            </a:r>
          </a:p>
          <a:p>
            <a:pPr marL="609600" indent="-609600">
              <a:buFontTx/>
              <a:buNone/>
            </a:pPr>
            <a:endParaRPr lang="en-US" sz="2800" dirty="0"/>
          </a:p>
          <a:p>
            <a:pPr marL="609600" indent="-609600">
              <a:buFontTx/>
              <a:buNone/>
            </a:pPr>
            <a:endParaRPr lang="en-US" sz="28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8" name="AutoShape 6"/>
          <p:cNvSpPr>
            <a:spLocks noChangeArrowheads="1"/>
          </p:cNvSpPr>
          <p:nvPr/>
        </p:nvSpPr>
        <p:spPr bwMode="auto">
          <a:xfrm>
            <a:off x="2819400" y="762000"/>
            <a:ext cx="3352800" cy="1219200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ORGANISASI</a:t>
            </a:r>
          </a:p>
          <a:p>
            <a:pPr algn="ctr"/>
            <a:r>
              <a:rPr lang="en-US" dirty="0"/>
              <a:t>BELAJAR</a:t>
            </a:r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3581400" y="685800"/>
            <a:ext cx="1752600" cy="609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MODAL MAYA</a:t>
            </a:r>
          </a:p>
          <a:p>
            <a:pPr algn="ctr"/>
            <a:r>
              <a:rPr lang="en-US" dirty="0"/>
              <a:t>ORGANISASI</a:t>
            </a:r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 rot="16200000">
            <a:off x="3505200" y="2514600"/>
            <a:ext cx="1752600" cy="685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/>
              <a:t>DISIPLIN TIM</a:t>
            </a:r>
          </a:p>
          <a:p>
            <a:pPr algn="ctr"/>
            <a:r>
              <a:rPr lang="en-US" b="1" dirty="0"/>
              <a:t>BELAJAR</a:t>
            </a:r>
          </a:p>
        </p:txBody>
      </p:sp>
      <p:sp>
        <p:nvSpPr>
          <p:cNvPr id="141322" name="Oval 10"/>
          <p:cNvSpPr>
            <a:spLocks noChangeArrowheads="1"/>
          </p:cNvSpPr>
          <p:nvPr/>
        </p:nvSpPr>
        <p:spPr bwMode="auto">
          <a:xfrm>
            <a:off x="3124200" y="3733800"/>
            <a:ext cx="2438400" cy="1447800"/>
          </a:xfrm>
          <a:prstGeom prst="ellipse">
            <a:avLst/>
          </a:prstGeom>
          <a:solidFill>
            <a:srgbClr val="FFFFCC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JALUR</a:t>
            </a:r>
          </a:p>
          <a:p>
            <a:pPr algn="ctr"/>
            <a:r>
              <a:rPr lang="en-US"/>
              <a:t>TRANSFORMASI</a:t>
            </a:r>
          </a:p>
          <a:p>
            <a:pPr algn="ctr"/>
            <a:r>
              <a:rPr lang="en-US"/>
              <a:t>PENGETAHUAN</a:t>
            </a:r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 rot="16200000">
            <a:off x="5486400" y="3733800"/>
            <a:ext cx="3429000" cy="6858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b="1" dirty="0"/>
              <a:t>PROSES  BELAJAR</a:t>
            </a:r>
          </a:p>
          <a:p>
            <a:pPr algn="ctr"/>
            <a:r>
              <a:rPr lang="en-US" sz="1600" b="1" dirty="0"/>
              <a:t>TIM DAN ORGANISASIONAL</a:t>
            </a:r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2514600" y="3276600"/>
            <a:ext cx="11430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/>
              <a:t>DISIPLIN</a:t>
            </a:r>
          </a:p>
          <a:p>
            <a:pPr algn="ctr"/>
            <a:r>
              <a:rPr lang="en-US" sz="1600"/>
              <a:t>MODEL</a:t>
            </a:r>
          </a:p>
          <a:p>
            <a:pPr algn="ctr"/>
            <a:r>
              <a:rPr lang="en-US" sz="1600"/>
              <a:t>MENTAL</a:t>
            </a:r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2514600" y="4953000"/>
            <a:ext cx="12192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/>
              <a:t>DISIPLIN</a:t>
            </a:r>
          </a:p>
          <a:p>
            <a:pPr algn="ctr"/>
            <a:r>
              <a:rPr lang="en-US" sz="1600"/>
              <a:t>PERSONAL</a:t>
            </a:r>
          </a:p>
          <a:p>
            <a:pPr algn="ctr"/>
            <a:r>
              <a:rPr lang="en-US" sz="1600"/>
              <a:t>MASTERY</a:t>
            </a:r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5029200" y="3276600"/>
            <a:ext cx="11430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/>
              <a:t>DISIPLIN</a:t>
            </a:r>
          </a:p>
          <a:p>
            <a:pPr algn="ctr"/>
            <a:r>
              <a:rPr lang="en-US" sz="1600"/>
              <a:t>BERBAGI</a:t>
            </a:r>
          </a:p>
          <a:p>
            <a:pPr algn="ctr"/>
            <a:r>
              <a:rPr lang="en-US" sz="1600"/>
              <a:t>VISI</a:t>
            </a:r>
          </a:p>
        </p:txBody>
      </p:sp>
      <p:sp>
        <p:nvSpPr>
          <p:cNvPr id="141328" name="Rectangle 16"/>
          <p:cNvSpPr>
            <a:spLocks noChangeArrowheads="1"/>
          </p:cNvSpPr>
          <p:nvPr/>
        </p:nvSpPr>
        <p:spPr bwMode="auto">
          <a:xfrm>
            <a:off x="4953000" y="4953000"/>
            <a:ext cx="11430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/>
              <a:t>DISIPLIN</a:t>
            </a:r>
          </a:p>
          <a:p>
            <a:pPr algn="ctr"/>
            <a:r>
              <a:rPr lang="en-US" sz="1600"/>
              <a:t>BERPIKIR</a:t>
            </a:r>
          </a:p>
          <a:p>
            <a:pPr algn="ctr"/>
            <a:r>
              <a:rPr lang="en-US" sz="1600"/>
              <a:t>SISTEMIK</a:t>
            </a:r>
          </a:p>
        </p:txBody>
      </p:sp>
      <p:sp>
        <p:nvSpPr>
          <p:cNvPr id="141329" name="AutoShape 17"/>
          <p:cNvSpPr>
            <a:spLocks noChangeArrowheads="1"/>
          </p:cNvSpPr>
          <p:nvPr/>
        </p:nvSpPr>
        <p:spPr bwMode="auto">
          <a:xfrm>
            <a:off x="1371600" y="1447800"/>
            <a:ext cx="1905000" cy="1219200"/>
          </a:xfrm>
          <a:prstGeom prst="rightArrow">
            <a:avLst>
              <a:gd name="adj1" fmla="val 50000"/>
              <a:gd name="adj2" fmla="val 390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/>
              <a:t>KEDEWASAAN</a:t>
            </a:r>
          </a:p>
          <a:p>
            <a:pPr algn="ctr"/>
            <a:r>
              <a:rPr lang="en-US" sz="1600"/>
              <a:t>PEKERJA</a:t>
            </a:r>
          </a:p>
        </p:txBody>
      </p:sp>
      <p:sp>
        <p:nvSpPr>
          <p:cNvPr id="141331" name="AutoShape 19"/>
          <p:cNvSpPr>
            <a:spLocks noChangeArrowheads="1"/>
          </p:cNvSpPr>
          <p:nvPr/>
        </p:nvSpPr>
        <p:spPr bwMode="auto">
          <a:xfrm>
            <a:off x="5638800" y="1447800"/>
            <a:ext cx="1905000" cy="1219200"/>
          </a:xfrm>
          <a:prstGeom prst="leftArrow">
            <a:avLst>
              <a:gd name="adj1" fmla="val 50000"/>
              <a:gd name="adj2" fmla="val 390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/>
              <a:t>KEDEWASAAN</a:t>
            </a:r>
          </a:p>
          <a:p>
            <a:pPr algn="ctr"/>
            <a:r>
              <a:rPr lang="en-US" sz="1600"/>
              <a:t>MASYARAKAT</a:t>
            </a:r>
          </a:p>
        </p:txBody>
      </p:sp>
      <p:sp>
        <p:nvSpPr>
          <p:cNvPr id="141345" name="Rectangle 33"/>
          <p:cNvSpPr>
            <a:spLocks noChangeArrowheads="1"/>
          </p:cNvSpPr>
          <p:nvPr/>
        </p:nvSpPr>
        <p:spPr bwMode="auto">
          <a:xfrm rot="16200000">
            <a:off x="0" y="3733800"/>
            <a:ext cx="3429000" cy="6858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b="1"/>
              <a:t>PROSES  BELAJAR</a:t>
            </a:r>
          </a:p>
          <a:p>
            <a:pPr algn="ctr"/>
            <a:r>
              <a:rPr lang="en-US" sz="1600" b="1"/>
              <a:t>INDIVIDUAL</a:t>
            </a:r>
          </a:p>
        </p:txBody>
      </p:sp>
      <p:sp>
        <p:nvSpPr>
          <p:cNvPr id="141348" name="AutoShape 36"/>
          <p:cNvSpPr>
            <a:spLocks noChangeArrowheads="1"/>
          </p:cNvSpPr>
          <p:nvPr/>
        </p:nvSpPr>
        <p:spPr bwMode="auto">
          <a:xfrm>
            <a:off x="5486400" y="4419600"/>
            <a:ext cx="152400" cy="2286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1349" name="AutoShape 37"/>
          <p:cNvSpPr>
            <a:spLocks noChangeArrowheads="1"/>
          </p:cNvSpPr>
          <p:nvPr/>
        </p:nvSpPr>
        <p:spPr bwMode="auto">
          <a:xfrm rot="5734991">
            <a:off x="4337050" y="5038725"/>
            <a:ext cx="236538" cy="217488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1350" name="AutoShape 38"/>
          <p:cNvSpPr>
            <a:spLocks noChangeArrowheads="1"/>
          </p:cNvSpPr>
          <p:nvPr/>
        </p:nvSpPr>
        <p:spPr bwMode="auto">
          <a:xfrm rot="16200000">
            <a:off x="4743450" y="3638550"/>
            <a:ext cx="190500" cy="2286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1351" name="AutoShape 39"/>
          <p:cNvSpPr>
            <a:spLocks noChangeArrowheads="1"/>
          </p:cNvSpPr>
          <p:nvPr/>
        </p:nvSpPr>
        <p:spPr bwMode="auto">
          <a:xfrm rot="14234167">
            <a:off x="3706813" y="3684587"/>
            <a:ext cx="241300" cy="187325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1352" name="AutoShape 40"/>
          <p:cNvSpPr>
            <a:spLocks noChangeArrowheads="1"/>
          </p:cNvSpPr>
          <p:nvPr/>
        </p:nvSpPr>
        <p:spPr bwMode="auto">
          <a:xfrm rot="9299577">
            <a:off x="3048000" y="4495800"/>
            <a:ext cx="228600" cy="2286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1353" name="Text Box 41"/>
          <p:cNvSpPr txBox="1">
            <a:spLocks noChangeArrowheads="1"/>
          </p:cNvSpPr>
          <p:nvPr/>
        </p:nvSpPr>
        <p:spPr bwMode="auto">
          <a:xfrm>
            <a:off x="2438400" y="6172200"/>
            <a:ext cx="413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TIGA PILAR ORGANISASI BELAJAR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55" name="Oval 19"/>
          <p:cNvSpPr>
            <a:spLocks noChangeArrowheads="1"/>
          </p:cNvSpPr>
          <p:nvPr/>
        </p:nvSpPr>
        <p:spPr bwMode="auto">
          <a:xfrm>
            <a:off x="1752600" y="533400"/>
            <a:ext cx="5486400" cy="57912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6" name="Oval 20"/>
          <p:cNvSpPr>
            <a:spLocks noChangeArrowheads="1"/>
          </p:cNvSpPr>
          <p:nvPr/>
        </p:nvSpPr>
        <p:spPr bwMode="auto">
          <a:xfrm>
            <a:off x="2133600" y="2590800"/>
            <a:ext cx="4648200" cy="37338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7" name="Rectangle 21"/>
          <p:cNvSpPr>
            <a:spLocks noChangeArrowheads="1"/>
          </p:cNvSpPr>
          <p:nvPr/>
        </p:nvSpPr>
        <p:spPr bwMode="auto">
          <a:xfrm>
            <a:off x="7696200" y="4800600"/>
            <a:ext cx="1219200" cy="838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/>
              <a:t>DISIPLIN</a:t>
            </a:r>
          </a:p>
          <a:p>
            <a:pPr algn="ctr"/>
            <a:r>
              <a:rPr lang="en-US" sz="1400" dirty="0"/>
              <a:t>PERSONAL</a:t>
            </a:r>
          </a:p>
          <a:p>
            <a:pPr algn="ctr"/>
            <a:r>
              <a:rPr lang="en-US" sz="1400" dirty="0"/>
              <a:t>MASTERY</a:t>
            </a:r>
          </a:p>
        </p:txBody>
      </p:sp>
      <p:sp>
        <p:nvSpPr>
          <p:cNvPr id="142358" name="Rectangle 22"/>
          <p:cNvSpPr>
            <a:spLocks noChangeArrowheads="1"/>
          </p:cNvSpPr>
          <p:nvPr/>
        </p:nvSpPr>
        <p:spPr bwMode="auto">
          <a:xfrm>
            <a:off x="304800" y="4724400"/>
            <a:ext cx="1143000" cy="1219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200" b="1"/>
              <a:t>KUALITAS</a:t>
            </a:r>
          </a:p>
          <a:p>
            <a:pPr algn="ctr"/>
            <a:r>
              <a:rPr lang="en-US" sz="1200" b="1"/>
              <a:t>SPIRITUAL, </a:t>
            </a:r>
          </a:p>
          <a:p>
            <a:pPr algn="ctr"/>
            <a:r>
              <a:rPr lang="en-US" sz="1200" b="1"/>
              <a:t>EMOSIONAL </a:t>
            </a:r>
          </a:p>
          <a:p>
            <a:pPr algn="ctr"/>
            <a:r>
              <a:rPr lang="en-US" sz="1200" b="1"/>
              <a:t>DAN</a:t>
            </a:r>
          </a:p>
          <a:p>
            <a:pPr algn="ctr"/>
            <a:r>
              <a:rPr lang="en-US" sz="1200" b="1"/>
              <a:t>INTELEKTUAL </a:t>
            </a:r>
          </a:p>
          <a:p>
            <a:pPr algn="ctr"/>
            <a:r>
              <a:rPr lang="en-US" sz="1200" b="1"/>
              <a:t>DIRI</a:t>
            </a:r>
          </a:p>
        </p:txBody>
      </p:sp>
      <p:sp>
        <p:nvSpPr>
          <p:cNvPr id="142359" name="Rectangle 23"/>
          <p:cNvSpPr>
            <a:spLocks noChangeArrowheads="1"/>
          </p:cNvSpPr>
          <p:nvPr/>
        </p:nvSpPr>
        <p:spPr bwMode="auto">
          <a:xfrm>
            <a:off x="4343400" y="5867400"/>
            <a:ext cx="1371600" cy="76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/>
              <a:t>KONTEMPLASI/</a:t>
            </a:r>
          </a:p>
          <a:p>
            <a:pPr algn="ctr"/>
            <a:r>
              <a:rPr lang="en-US" sz="1400"/>
              <a:t>OBSERVASI</a:t>
            </a:r>
          </a:p>
        </p:txBody>
      </p:sp>
      <p:sp>
        <p:nvSpPr>
          <p:cNvPr id="142360" name="Rectangle 24"/>
          <p:cNvSpPr>
            <a:spLocks noChangeArrowheads="1"/>
          </p:cNvSpPr>
          <p:nvPr/>
        </p:nvSpPr>
        <p:spPr bwMode="auto">
          <a:xfrm>
            <a:off x="5943600" y="4800600"/>
            <a:ext cx="1371600" cy="838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/>
              <a:t>AKTUALISASI</a:t>
            </a:r>
          </a:p>
          <a:p>
            <a:pPr algn="ctr"/>
            <a:r>
              <a:rPr lang="en-US" sz="1400" dirty="0"/>
              <a:t>KEDEWASAAN</a:t>
            </a:r>
          </a:p>
          <a:p>
            <a:pPr algn="ctr"/>
            <a:r>
              <a:rPr lang="en-US" sz="1400" dirty="0"/>
              <a:t>DIRI</a:t>
            </a:r>
          </a:p>
        </p:txBody>
      </p:sp>
      <p:sp>
        <p:nvSpPr>
          <p:cNvPr id="142361" name="Rectangle 25"/>
          <p:cNvSpPr>
            <a:spLocks noChangeArrowheads="1"/>
          </p:cNvSpPr>
          <p:nvPr/>
        </p:nvSpPr>
        <p:spPr bwMode="auto">
          <a:xfrm>
            <a:off x="1828800" y="4953000"/>
            <a:ext cx="1219200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/>
              <a:t>REFLEKSI</a:t>
            </a:r>
          </a:p>
          <a:p>
            <a:pPr algn="ctr"/>
            <a:r>
              <a:rPr lang="en-US" sz="1400"/>
              <a:t>DIRI</a:t>
            </a:r>
          </a:p>
        </p:txBody>
      </p:sp>
      <p:sp>
        <p:nvSpPr>
          <p:cNvPr id="142362" name="Rectangle 26"/>
          <p:cNvSpPr>
            <a:spLocks noChangeArrowheads="1"/>
          </p:cNvSpPr>
          <p:nvPr/>
        </p:nvSpPr>
        <p:spPr bwMode="auto">
          <a:xfrm>
            <a:off x="3581400" y="2209800"/>
            <a:ext cx="16002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/>
              <a:t>PENYESUAIAN </a:t>
            </a:r>
          </a:p>
          <a:p>
            <a:pPr algn="ctr"/>
            <a:r>
              <a:rPr lang="en-US" sz="1400" dirty="0"/>
              <a:t>CARA PANDANG</a:t>
            </a:r>
          </a:p>
          <a:p>
            <a:pPr algn="ctr"/>
            <a:r>
              <a:rPr lang="en-US" sz="1400" dirty="0"/>
              <a:t>DAN CARA</a:t>
            </a:r>
          </a:p>
          <a:p>
            <a:pPr algn="ctr"/>
            <a:r>
              <a:rPr lang="en-US" sz="1400" dirty="0"/>
              <a:t>BERPIKIR</a:t>
            </a:r>
          </a:p>
        </p:txBody>
      </p:sp>
      <p:sp>
        <p:nvSpPr>
          <p:cNvPr id="142363" name="Oval 27"/>
          <p:cNvSpPr>
            <a:spLocks noChangeArrowheads="1"/>
          </p:cNvSpPr>
          <p:nvPr/>
        </p:nvSpPr>
        <p:spPr bwMode="auto">
          <a:xfrm>
            <a:off x="3810000" y="3657600"/>
            <a:ext cx="106680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/>
              <a:t>OLAH</a:t>
            </a:r>
          </a:p>
          <a:p>
            <a:pPr algn="ctr"/>
            <a:r>
              <a:rPr lang="en-US" sz="1400"/>
              <a:t>PIKIR</a:t>
            </a:r>
          </a:p>
        </p:txBody>
      </p:sp>
      <p:sp>
        <p:nvSpPr>
          <p:cNvPr id="142364" name="Rectangle 28"/>
          <p:cNvSpPr>
            <a:spLocks noChangeArrowheads="1"/>
          </p:cNvSpPr>
          <p:nvPr/>
        </p:nvSpPr>
        <p:spPr bwMode="auto">
          <a:xfrm>
            <a:off x="5334000" y="685800"/>
            <a:ext cx="12192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/>
              <a:t>SPIRIT DAN</a:t>
            </a:r>
          </a:p>
          <a:p>
            <a:pPr algn="ctr"/>
            <a:r>
              <a:rPr lang="en-US" sz="1400" dirty="0"/>
              <a:t>PARADIGMA</a:t>
            </a:r>
          </a:p>
          <a:p>
            <a:pPr algn="ctr"/>
            <a:r>
              <a:rPr lang="en-US" sz="1400" dirty="0"/>
              <a:t>BARU</a:t>
            </a:r>
          </a:p>
        </p:txBody>
      </p:sp>
      <p:sp>
        <p:nvSpPr>
          <p:cNvPr id="142365" name="Rectangle 29"/>
          <p:cNvSpPr>
            <a:spLocks noChangeArrowheads="1"/>
          </p:cNvSpPr>
          <p:nvPr/>
        </p:nvSpPr>
        <p:spPr bwMode="auto">
          <a:xfrm>
            <a:off x="1524000" y="1143000"/>
            <a:ext cx="14478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/>
              <a:t>PENYESUAIAN</a:t>
            </a:r>
          </a:p>
          <a:p>
            <a:pPr algn="ctr"/>
            <a:r>
              <a:rPr lang="en-US" sz="1400"/>
              <a:t>MODEL MENTAL</a:t>
            </a:r>
          </a:p>
          <a:p>
            <a:pPr algn="ctr"/>
            <a:r>
              <a:rPr lang="en-US" sz="1400"/>
              <a:t>DAN VISI DIRI</a:t>
            </a:r>
          </a:p>
        </p:txBody>
      </p:sp>
      <p:sp>
        <p:nvSpPr>
          <p:cNvPr id="142366" name="Rectangle 30"/>
          <p:cNvSpPr>
            <a:spLocks noChangeArrowheads="1"/>
          </p:cNvSpPr>
          <p:nvPr/>
        </p:nvSpPr>
        <p:spPr bwMode="auto">
          <a:xfrm>
            <a:off x="6096000" y="6096000"/>
            <a:ext cx="251460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/>
              <a:t>PERUBAHAN LINGKUNGAN</a:t>
            </a:r>
          </a:p>
          <a:p>
            <a:pPr algn="ctr"/>
            <a:r>
              <a:rPr lang="en-US" sz="1400"/>
              <a:t>KERJA</a:t>
            </a:r>
          </a:p>
        </p:txBody>
      </p:sp>
      <p:sp>
        <p:nvSpPr>
          <p:cNvPr id="142367" name="Oval 31"/>
          <p:cNvSpPr>
            <a:spLocks noChangeArrowheads="1"/>
          </p:cNvSpPr>
          <p:nvPr/>
        </p:nvSpPr>
        <p:spPr bwMode="auto">
          <a:xfrm>
            <a:off x="3810000" y="1066800"/>
            <a:ext cx="990600" cy="990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/>
              <a:t>OLAH</a:t>
            </a:r>
          </a:p>
          <a:p>
            <a:pPr algn="ctr"/>
            <a:r>
              <a:rPr lang="en-US" sz="1400" dirty="0"/>
              <a:t>KALBU</a:t>
            </a:r>
          </a:p>
        </p:txBody>
      </p:sp>
      <p:sp>
        <p:nvSpPr>
          <p:cNvPr id="142379" name="AutoShape 43"/>
          <p:cNvSpPr>
            <a:spLocks noChangeArrowheads="1"/>
          </p:cNvSpPr>
          <p:nvPr/>
        </p:nvSpPr>
        <p:spPr bwMode="auto">
          <a:xfrm>
            <a:off x="1905000" y="2133600"/>
            <a:ext cx="228600" cy="2286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80" name="AutoShape 44"/>
          <p:cNvSpPr>
            <a:spLocks noChangeArrowheads="1"/>
          </p:cNvSpPr>
          <p:nvPr/>
        </p:nvSpPr>
        <p:spPr bwMode="auto">
          <a:xfrm>
            <a:off x="3733800" y="1447800"/>
            <a:ext cx="152400" cy="2286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81" name="AutoShape 45"/>
          <p:cNvSpPr>
            <a:spLocks noChangeArrowheads="1"/>
          </p:cNvSpPr>
          <p:nvPr/>
        </p:nvSpPr>
        <p:spPr bwMode="auto">
          <a:xfrm rot="5616833">
            <a:off x="4991100" y="495300"/>
            <a:ext cx="304800" cy="2286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82" name="AutoShape 46"/>
          <p:cNvSpPr>
            <a:spLocks noChangeArrowheads="1"/>
          </p:cNvSpPr>
          <p:nvPr/>
        </p:nvSpPr>
        <p:spPr bwMode="auto">
          <a:xfrm rot="10129847">
            <a:off x="6553200" y="3740150"/>
            <a:ext cx="228600" cy="2286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83" name="AutoShape 47"/>
          <p:cNvSpPr>
            <a:spLocks noChangeArrowheads="1"/>
          </p:cNvSpPr>
          <p:nvPr/>
        </p:nvSpPr>
        <p:spPr bwMode="auto">
          <a:xfrm rot="12573994">
            <a:off x="7015163" y="4017963"/>
            <a:ext cx="309562" cy="182562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84" name="AutoShape 48"/>
          <p:cNvSpPr>
            <a:spLocks noChangeArrowheads="1"/>
          </p:cNvSpPr>
          <p:nvPr/>
        </p:nvSpPr>
        <p:spPr bwMode="auto">
          <a:xfrm>
            <a:off x="3733800" y="4191000"/>
            <a:ext cx="152400" cy="2286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85" name="AutoShape 49"/>
          <p:cNvSpPr>
            <a:spLocks noChangeArrowheads="1"/>
          </p:cNvSpPr>
          <p:nvPr/>
        </p:nvSpPr>
        <p:spPr bwMode="auto">
          <a:xfrm rot="3998666">
            <a:off x="3008312" y="2782888"/>
            <a:ext cx="309563" cy="230188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86" name="Line 50"/>
          <p:cNvSpPr>
            <a:spLocks noChangeShapeType="1"/>
          </p:cNvSpPr>
          <p:nvPr/>
        </p:nvSpPr>
        <p:spPr bwMode="auto">
          <a:xfrm>
            <a:off x="1447800" y="5334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2387" name="Line 51"/>
          <p:cNvSpPr>
            <a:spLocks noChangeShapeType="1"/>
          </p:cNvSpPr>
          <p:nvPr/>
        </p:nvSpPr>
        <p:spPr bwMode="auto">
          <a:xfrm>
            <a:off x="5715000" y="6324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2388" name="Line 52"/>
          <p:cNvSpPr>
            <a:spLocks noChangeShapeType="1"/>
          </p:cNvSpPr>
          <p:nvPr/>
        </p:nvSpPr>
        <p:spPr bwMode="auto">
          <a:xfrm>
            <a:off x="7315200" y="5181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2389" name="AutoShape 53"/>
          <p:cNvSpPr>
            <a:spLocks noChangeArrowheads="1"/>
          </p:cNvSpPr>
          <p:nvPr/>
        </p:nvSpPr>
        <p:spPr bwMode="auto">
          <a:xfrm rot="17331998" flipH="1">
            <a:off x="2984500" y="5854700"/>
            <a:ext cx="203200" cy="228600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90" name="AutoShape 54"/>
          <p:cNvSpPr>
            <a:spLocks noChangeArrowheads="1"/>
          </p:cNvSpPr>
          <p:nvPr/>
        </p:nvSpPr>
        <p:spPr bwMode="auto">
          <a:xfrm rot="15444401">
            <a:off x="5833269" y="5825331"/>
            <a:ext cx="231775" cy="163513"/>
          </a:xfrm>
          <a:prstGeom prst="flowChartExtra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91" name="Text Box 55"/>
          <p:cNvSpPr txBox="1">
            <a:spLocks noChangeArrowheads="1"/>
          </p:cNvSpPr>
          <p:nvPr/>
        </p:nvSpPr>
        <p:spPr bwMode="auto">
          <a:xfrm>
            <a:off x="212725" y="136525"/>
            <a:ext cx="3259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PROSES BELAJAR INDiVIDUAL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</TotalTime>
  <Words>739</Words>
  <Application>Microsoft Office PowerPoint</Application>
  <PresentationFormat>On-screen Show (4:3)</PresentationFormat>
  <Paragraphs>151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Oriel</vt:lpstr>
      <vt:lpstr>Model transformasi pengetahuan dalam  tim dan organisasi belajar</vt:lpstr>
      <vt:lpstr>Manajemen Transformasi Pengetahuan</vt:lpstr>
      <vt:lpstr>Slide 3</vt:lpstr>
      <vt:lpstr>Manajemen Transformasi Pengetahuan</vt:lpstr>
      <vt:lpstr>Slide 5</vt:lpstr>
      <vt:lpstr>Manajemen Transformasi Pengetahuan</vt:lpstr>
      <vt:lpstr>Manajemen Transformasi Pengetahuan</vt:lpstr>
      <vt:lpstr>Slide 8</vt:lpstr>
      <vt:lpstr>Slide 9</vt:lpstr>
      <vt:lpstr>Slide 10</vt:lpstr>
      <vt:lpstr>Kuesioner: Rasa Kompetensi (Skala: 0 – 100) </vt:lpstr>
      <vt:lpstr>Kuesioner: Rasa Kompetensi (Skala: 0 – 100) </vt:lpstr>
      <vt:lpstr>Kuesioner: Rasa Kompetensi (Skala: 0 – 100) </vt:lpstr>
      <vt:lpstr>Kuesioner: Modal Maya Organisasi Kami (Skala 1 – 5)  </vt:lpstr>
      <vt:lpstr>Kuesioner: Modal Maya Organisasi Kami (Skala 1 – 5)  </vt:lpstr>
      <vt:lpstr>Kesimpulan Penelitian</vt:lpstr>
      <vt:lpstr>Kesimpulan Penelitian</vt:lpstr>
    </vt:vector>
  </TitlesOfParts>
  <Company>Universitas Islam Indonesia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 HM. Shaleh</cp:lastModifiedBy>
  <cp:revision>13</cp:revision>
  <dcterms:created xsi:type="dcterms:W3CDTF">2010-02-04T10:21:31Z</dcterms:created>
  <dcterms:modified xsi:type="dcterms:W3CDTF">2010-10-30T10:23:53Z</dcterms:modified>
</cp:coreProperties>
</file>