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27"/>
  </p:notesMasterIdLst>
  <p:sldIdLst>
    <p:sldId id="257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A20A9-55AE-4F41-BD31-6A0DF93929FC}" type="datetimeFigureOut">
              <a:rPr lang="en-US" smtClean="0"/>
              <a:t>5/7/2013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D9852-860E-4B0A-A825-55F10789F0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82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9852-860E-4B0A-A825-55F10789F0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41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81F9615-2014-421C-BF49-DB3B16DFDB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55E8E01-0216-4C0B-94F6-63B29D95E8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6" r:id="rId13"/>
  </p:sldLayoutIdLst>
  <p:transition>
    <p:push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PEMODELAN SISTEM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id-ID" sz="3200" dirty="0" smtClean="0"/>
          </a:p>
          <a:p>
            <a:pPr algn="ctr"/>
            <a:endParaRPr lang="id-ID" sz="3200" dirty="0"/>
          </a:p>
          <a:p>
            <a:pPr algn="ctr"/>
            <a:r>
              <a:rPr lang="id-ID" sz="3200" smtClean="0"/>
              <a:t>2</a:t>
            </a:r>
            <a:endParaRPr lang="en-US" sz="32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/>
              <a:t>Karakteristik</a:t>
            </a:r>
            <a:r>
              <a:rPr lang="en-US" sz="3200" b="1" dirty="0"/>
              <a:t> Model </a:t>
            </a:r>
            <a:r>
              <a:rPr lang="en-US" sz="3200" b="1" dirty="0" err="1"/>
              <a:t>Matematik</a:t>
            </a:r>
            <a:r>
              <a:rPr lang="en-US" sz="3200" b="1" dirty="0"/>
              <a:t> yang </a:t>
            </a:r>
            <a:r>
              <a:rPr lang="en-US" sz="3200" b="1" dirty="0" err="1"/>
              <a:t>Baik</a:t>
            </a:r>
            <a:endParaRPr lang="en-US" sz="3200" b="1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01000" cy="4648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b="1" dirty="0" err="1"/>
              <a:t>Daellenbach</a:t>
            </a:r>
            <a:r>
              <a:rPr lang="en-US" sz="2800" b="1" dirty="0"/>
              <a:t>, p. 129-131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en-US" sz="2800" b="1" i="1" dirty="0"/>
              <a:t>Simple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mudah</a:t>
            </a:r>
            <a:r>
              <a:rPr lang="en-US" sz="2800" dirty="0"/>
              <a:t> </a:t>
            </a:r>
            <a:r>
              <a:rPr lang="en-US" sz="2800" dirty="0" err="1"/>
              <a:t>difahami</a:t>
            </a:r>
            <a:r>
              <a:rPr lang="en-US" sz="2800" dirty="0"/>
              <a:t> </a:t>
            </a:r>
            <a:r>
              <a:rPr lang="en-US" sz="2800" dirty="0" err="1"/>
              <a:t>khususnya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i="1" dirty="0"/>
              <a:t>user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i="1" dirty="0"/>
              <a:t>decision maker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bahkan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endParaRPr lang="en-US" sz="2800" dirty="0"/>
          </a:p>
          <a:p>
            <a:pPr marL="609600" indent="-609600" algn="just">
              <a:buFont typeface="+mj-lt"/>
              <a:buAutoNum type="arabicPeriod"/>
            </a:pPr>
            <a:r>
              <a:rPr lang="en-US" sz="2800" b="1" i="1" dirty="0"/>
              <a:t>Complete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menurut</a:t>
            </a:r>
            <a:r>
              <a:rPr lang="en-US" sz="2800" dirty="0"/>
              <a:t> </a:t>
            </a:r>
            <a:r>
              <a:rPr lang="en-US" sz="2800" i="1" dirty="0"/>
              <a:t>decision maker</a:t>
            </a:r>
            <a:r>
              <a:rPr lang="en-US" sz="2800" dirty="0"/>
              <a:t> </a:t>
            </a:r>
            <a:r>
              <a:rPr lang="en-US" sz="2800" dirty="0" err="1"/>
              <a:t>telah</a:t>
            </a:r>
            <a:r>
              <a:rPr lang="en-US" sz="2800" dirty="0"/>
              <a:t> </a:t>
            </a:r>
            <a:r>
              <a:rPr lang="en-US" sz="2800" dirty="0" err="1"/>
              <a:t>lengkap</a:t>
            </a:r>
            <a:r>
              <a:rPr lang="en-US" sz="2800" dirty="0"/>
              <a:t> </a:t>
            </a:r>
            <a:r>
              <a:rPr lang="en-US" sz="2800" dirty="0" err="1"/>
              <a:t>mencakup</a:t>
            </a:r>
            <a:r>
              <a:rPr lang="en-US" sz="2800" dirty="0"/>
              <a:t> </a:t>
            </a:r>
            <a:r>
              <a:rPr lang="en-US" sz="2800" dirty="0" err="1"/>
              <a:t>semua</a:t>
            </a:r>
            <a:r>
              <a:rPr lang="en-US" sz="2800" dirty="0"/>
              <a:t> </a:t>
            </a:r>
            <a:r>
              <a:rPr lang="en-US" sz="2800" dirty="0" err="1"/>
              <a:t>aspek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elemen</a:t>
            </a:r>
            <a:r>
              <a:rPr lang="en-US" sz="2800" dirty="0"/>
              <a:t> yang </a:t>
            </a:r>
            <a:r>
              <a:rPr lang="en-US" sz="2800" dirty="0" err="1"/>
              <a:t>diharapkan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diinginkan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problematikanya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/>
              <a:t>Karakteristik</a:t>
            </a:r>
            <a:r>
              <a:rPr lang="en-US" sz="3200" b="1" dirty="0"/>
              <a:t> Model </a:t>
            </a:r>
            <a:r>
              <a:rPr lang="en-US" sz="3200" b="1" dirty="0" err="1"/>
              <a:t>Matematik</a:t>
            </a:r>
            <a:r>
              <a:rPr lang="en-US" sz="3200" b="1" dirty="0"/>
              <a:t> yang </a:t>
            </a:r>
            <a:r>
              <a:rPr lang="en-US" sz="3200" b="1" dirty="0" err="1"/>
              <a:t>Baik</a:t>
            </a:r>
            <a:endParaRPr lang="en-US" sz="3200" b="1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 i="1" dirty="0"/>
              <a:t>Easy to manipulate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mudah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mendapatkan</a:t>
            </a:r>
            <a:r>
              <a:rPr lang="en-US" sz="2800" dirty="0"/>
              <a:t> </a:t>
            </a:r>
            <a:r>
              <a:rPr lang="en-US" sz="2800" dirty="0" err="1"/>
              <a:t>jawaban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model yang </a:t>
            </a:r>
            <a:r>
              <a:rPr lang="en-US" sz="2800" dirty="0" err="1"/>
              <a:t>dihasilkan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 i="1" dirty="0"/>
              <a:t>Adaptive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model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beradaptasi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perubahan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situasi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 i="1" dirty="0"/>
              <a:t>Easy to communicate with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mudah</a:t>
            </a:r>
            <a:r>
              <a:rPr lang="en-US" sz="2800" dirty="0"/>
              <a:t> </a:t>
            </a:r>
            <a:r>
              <a:rPr lang="en-US" sz="2800" dirty="0" err="1"/>
              <a:t>bagi</a:t>
            </a:r>
            <a:r>
              <a:rPr lang="en-US" sz="2800" dirty="0"/>
              <a:t> </a:t>
            </a:r>
            <a:r>
              <a:rPr lang="en-US" sz="2800" i="1" dirty="0"/>
              <a:t>analyst</a:t>
            </a:r>
            <a:r>
              <a:rPr lang="en-US" sz="2800" dirty="0"/>
              <a:t> (</a:t>
            </a:r>
            <a:r>
              <a:rPr lang="en-US" sz="2800" i="1" dirty="0"/>
              <a:t>modeler</a:t>
            </a:r>
            <a:r>
              <a:rPr lang="en-US" sz="2800" dirty="0"/>
              <a:t>)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i="1" dirty="0"/>
              <a:t>decision maker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</a:t>
            </a:r>
            <a:r>
              <a:rPr lang="en-US" sz="2800" dirty="0"/>
              <a:t>-</a:t>
            </a:r>
            <a:r>
              <a:rPr lang="en-US" sz="2800" i="1" dirty="0"/>
              <a:t>up date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mengubah</a:t>
            </a:r>
            <a:r>
              <a:rPr lang="en-US" sz="2800" dirty="0"/>
              <a:t> </a:t>
            </a:r>
            <a:r>
              <a:rPr lang="en-US" sz="2800" i="1" dirty="0"/>
              <a:t>input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cepat</a:t>
            </a:r>
            <a:r>
              <a:rPr lang="en-US" sz="2800" dirty="0"/>
              <a:t> </a:t>
            </a:r>
            <a:r>
              <a:rPr lang="en-US" sz="2800" dirty="0" err="1"/>
              <a:t>mendapatkan</a:t>
            </a:r>
            <a:r>
              <a:rPr lang="en-US" sz="2800" dirty="0"/>
              <a:t> </a:t>
            </a:r>
            <a:r>
              <a:rPr lang="en-US" sz="2800" dirty="0" err="1"/>
              <a:t>jawaban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/>
              <a:t>Karakteristik Model Matematik yang Baik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480060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 startAt="6"/>
            </a:pPr>
            <a:r>
              <a:rPr lang="en-US" sz="2800" b="1" i="1" dirty="0"/>
              <a:t>The model is appropriate for the situation studied</a:t>
            </a:r>
            <a:r>
              <a:rPr lang="en-US" sz="2800" b="1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model </a:t>
            </a:r>
            <a:r>
              <a:rPr lang="en-US" sz="2800" dirty="0" err="1"/>
              <a:t>menghasilkan</a:t>
            </a:r>
            <a:r>
              <a:rPr lang="en-US" sz="2800" dirty="0"/>
              <a:t> output yang </a:t>
            </a:r>
            <a:r>
              <a:rPr lang="en-US" sz="2800" dirty="0" err="1"/>
              <a:t>relevan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b="1" i="1" dirty="0"/>
              <a:t>at the lowest possible cost</a:t>
            </a:r>
            <a:r>
              <a:rPr lang="en-US" sz="2800" dirty="0"/>
              <a:t> and </a:t>
            </a:r>
            <a:r>
              <a:rPr lang="en-US" sz="2800" i="1" dirty="0"/>
              <a:t>in the </a:t>
            </a:r>
            <a:r>
              <a:rPr lang="en-US" sz="2800" b="1" i="1" dirty="0"/>
              <a:t>time frame</a:t>
            </a:r>
            <a:r>
              <a:rPr lang="en-US" sz="2800" dirty="0"/>
              <a:t> required for effective decision making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 startAt="6"/>
            </a:pPr>
            <a:r>
              <a:rPr lang="en-US" sz="2800" b="1" i="1" dirty="0"/>
              <a:t>The model has to produce information</a:t>
            </a:r>
            <a:r>
              <a:rPr lang="en-US" sz="2800" dirty="0"/>
              <a:t> that is </a:t>
            </a:r>
            <a:r>
              <a:rPr lang="en-US" sz="2800" b="1" i="1" dirty="0"/>
              <a:t>relevant</a:t>
            </a:r>
            <a:r>
              <a:rPr lang="en-US" sz="2800" dirty="0"/>
              <a:t> and </a:t>
            </a:r>
            <a:r>
              <a:rPr lang="en-US" sz="2800" b="1" i="1" dirty="0"/>
              <a:t>appropriate</a:t>
            </a:r>
            <a:r>
              <a:rPr lang="en-US" sz="2800" dirty="0"/>
              <a:t> for decision making </a:t>
            </a:r>
            <a:r>
              <a:rPr lang="en-US" sz="2800" dirty="0" err="1"/>
              <a:t>atau</a:t>
            </a:r>
            <a:r>
              <a:rPr lang="en-US" sz="2800" dirty="0"/>
              <a:t> useful for decision making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err="1"/>
              <a:t>Prinsip</a:t>
            </a:r>
            <a:r>
              <a:rPr lang="en-US" sz="3600" b="1" dirty="0"/>
              <a:t> </a:t>
            </a:r>
            <a:r>
              <a:rPr lang="en-US" sz="3600" b="1" dirty="0" err="1"/>
              <a:t>Dasar</a:t>
            </a:r>
            <a:r>
              <a:rPr lang="en-US" sz="3600" b="1" dirty="0"/>
              <a:t> </a:t>
            </a:r>
            <a:r>
              <a:rPr lang="en-US" sz="3600" b="1" dirty="0" err="1"/>
              <a:t>Pengembangan</a:t>
            </a:r>
            <a:r>
              <a:rPr lang="en-US" sz="3600" b="1" dirty="0"/>
              <a:t> Model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924800" cy="48006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Proses</a:t>
            </a:r>
            <a:r>
              <a:rPr lang="en-US" sz="2800" b="1" dirty="0"/>
              <a:t> </a:t>
            </a:r>
            <a:r>
              <a:rPr lang="en-US" sz="2800" b="1" dirty="0" err="1"/>
              <a:t>Elaborasi</a:t>
            </a:r>
            <a:r>
              <a:rPr lang="en-US" sz="2800" dirty="0"/>
              <a:t>: </a:t>
            </a:r>
            <a:r>
              <a:rPr lang="en-US" sz="2800" dirty="0" err="1"/>
              <a:t>mulai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yang </a:t>
            </a:r>
            <a:r>
              <a:rPr lang="en-US" sz="2800" dirty="0" err="1"/>
              <a:t>sederhana</a:t>
            </a:r>
            <a:r>
              <a:rPr lang="en-US" sz="2800" dirty="0"/>
              <a:t> </a:t>
            </a:r>
            <a:r>
              <a:rPr lang="en-US" sz="2800" dirty="0" err="1"/>
              <a:t>dikembangkan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lanjut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</a:t>
            </a:r>
            <a:r>
              <a:rPr lang="en-US" sz="2800" dirty="0" err="1"/>
              <a:t>Misal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a.  </a:t>
            </a:r>
            <a:r>
              <a:rPr lang="en-US" sz="2800" dirty="0" err="1"/>
              <a:t>Metode</a:t>
            </a:r>
            <a:r>
              <a:rPr lang="en-US" sz="2800" dirty="0"/>
              <a:t> </a:t>
            </a:r>
            <a:r>
              <a:rPr lang="en-US" sz="2800" dirty="0" err="1"/>
              <a:t>peramalan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 -Single MA </a:t>
            </a:r>
            <a:r>
              <a:rPr lang="en-US" sz="2800" dirty="0" err="1"/>
              <a:t>ke</a:t>
            </a:r>
            <a:r>
              <a:rPr lang="en-US" sz="2800" dirty="0"/>
              <a:t> Double MA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 -</a:t>
            </a:r>
            <a:r>
              <a:rPr lang="en-US" sz="2800" dirty="0" err="1"/>
              <a:t>pemulusan</a:t>
            </a:r>
            <a:r>
              <a:rPr lang="en-US" sz="2800" dirty="0"/>
              <a:t> </a:t>
            </a:r>
            <a:r>
              <a:rPr lang="en-US" sz="2800" dirty="0" err="1"/>
              <a:t>eksponensial</a:t>
            </a:r>
            <a:r>
              <a:rPr lang="en-US" sz="2800" dirty="0"/>
              <a:t> </a:t>
            </a:r>
            <a:r>
              <a:rPr lang="en-US" sz="2800" dirty="0" err="1"/>
              <a:t>tunggal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  </a:t>
            </a:r>
            <a:r>
              <a:rPr lang="en-US" sz="2800" dirty="0" err="1"/>
              <a:t>pemulusan</a:t>
            </a:r>
            <a:r>
              <a:rPr lang="en-US" sz="2800" dirty="0"/>
              <a:t> </a:t>
            </a:r>
            <a:r>
              <a:rPr lang="en-US" sz="2800" dirty="0" err="1"/>
              <a:t>eksponensial</a:t>
            </a:r>
            <a:r>
              <a:rPr lang="en-US" sz="2800" dirty="0"/>
              <a:t> </a:t>
            </a:r>
            <a:r>
              <a:rPr lang="en-US" sz="2800" dirty="0" err="1"/>
              <a:t>ganda</a:t>
            </a: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/>
              <a:t>       -AR(1) </a:t>
            </a:r>
            <a:r>
              <a:rPr lang="en-US" sz="2800" dirty="0">
                <a:cs typeface="Arial" charset="0"/>
              </a:rPr>
              <a:t>→AR (2) →AR (n)→ARIMA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algn="ctr"/>
            <a:r>
              <a:rPr lang="en-US" sz="3600" b="1"/>
              <a:t>Contoh: kasus inventori</a:t>
            </a:r>
          </a:p>
        </p:txBody>
      </p:sp>
      <p:graphicFrame>
        <p:nvGraphicFramePr>
          <p:cNvPr id="44076" name="Group 44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953001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49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Karakteristik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demand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Making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Daterministik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Probabilistik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Uncertainty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2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Satu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kali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Sanggup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atau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tidak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sanggup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memenuhi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Lakukan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optimasi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sehingga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kondisi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optimum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Dapat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didekati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dengan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minimax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pesimistik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atau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maksimin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optimistik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Berulang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dinamis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Dapat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menggu-nakan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model2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EOQ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Mengeliminir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ketidakpastian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dgn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stok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penyangga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(safety stock)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Tidak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model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analitik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hanya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model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simulasi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5334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/>
              <a:t>Penjadwalan</a:t>
            </a:r>
            <a:endParaRPr lang="en-US" sz="3200" b="1" dirty="0"/>
          </a:p>
        </p:txBody>
      </p:sp>
      <p:graphicFrame>
        <p:nvGraphicFramePr>
          <p:cNvPr id="46238" name="Group 158"/>
          <p:cNvGraphicFramePr>
            <a:graphicFrameLocks noGrp="1"/>
          </p:cNvGraphicFramePr>
          <p:nvPr>
            <p:ph idx="1"/>
          </p:nvPr>
        </p:nvGraphicFramePr>
        <p:xfrm>
          <a:off x="457200" y="647700"/>
          <a:ext cx="8229600" cy="5829300"/>
        </p:xfrm>
        <a:graphic>
          <a:graphicData uri="http://schemas.openxmlformats.org/drawingml/2006/table">
            <a:tbl>
              <a:tblPr/>
              <a:tblGrid>
                <a:gridCol w="1176338"/>
                <a:gridCol w="1174750"/>
                <a:gridCol w="1176337"/>
                <a:gridCol w="1174750"/>
                <a:gridCol w="1176338"/>
                <a:gridCol w="1174750"/>
                <a:gridCol w="1176337"/>
              </a:tblGrid>
              <a:tr h="381000"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 inventory cost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With inventory cost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390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Common due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 due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Common due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 due 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Single stage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Single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Single machine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CSM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MSM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CSMC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MSMC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Heteroge-neous machine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CHM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MHM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CHMC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MHMC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Multiple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Single machine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MISM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 Further Extension (FE)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3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Heteroge-neous machine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MIHM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39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 stage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Single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Flow Shop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CSIF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3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Multiple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/>
              <a:t>Prinsip Dasar Pengembangan Model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480060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 startAt="2"/>
            </a:pPr>
            <a:r>
              <a:rPr lang="en-US" sz="2800" b="1" dirty="0" err="1">
                <a:cs typeface="Arial" charset="0"/>
              </a:rPr>
              <a:t>Proses</a:t>
            </a:r>
            <a:r>
              <a:rPr lang="en-US" sz="2800" b="1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Analogi</a:t>
            </a:r>
            <a:r>
              <a:rPr lang="en-US" sz="2800" dirty="0">
                <a:cs typeface="Arial" charset="0"/>
              </a:rPr>
              <a:t>: </a:t>
            </a:r>
            <a:r>
              <a:rPr lang="en-US" sz="2800" dirty="0" err="1">
                <a:cs typeface="Arial" charset="0"/>
              </a:rPr>
              <a:t>analogi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dengan</a:t>
            </a:r>
            <a:r>
              <a:rPr lang="en-US" sz="2800" dirty="0">
                <a:cs typeface="Arial" charset="0"/>
              </a:rPr>
              <a:t> model-model yang </a:t>
            </a:r>
            <a:r>
              <a:rPr lang="en-US" sz="2800" dirty="0" err="1">
                <a:cs typeface="Arial" charset="0"/>
              </a:rPr>
              <a:t>sudah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ada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atau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dengan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suatu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fenomena</a:t>
            </a:r>
            <a:r>
              <a:rPr lang="en-US" sz="2800" dirty="0">
                <a:cs typeface="Arial" charset="0"/>
              </a:rPr>
              <a:t>. </a:t>
            </a:r>
            <a:r>
              <a:rPr lang="en-US" sz="2800" dirty="0" err="1">
                <a:cs typeface="Arial" charset="0"/>
              </a:rPr>
              <a:t>Proses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ini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mencoba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mengaplikasikan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suatu</a:t>
            </a:r>
            <a:r>
              <a:rPr lang="en-US" sz="2800" dirty="0">
                <a:cs typeface="Arial" charset="0"/>
              </a:rPr>
              <a:t> model </a:t>
            </a:r>
            <a:r>
              <a:rPr lang="en-US" sz="2800" dirty="0" err="1">
                <a:cs typeface="Arial" charset="0"/>
              </a:rPr>
              <a:t>untuk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masalah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tertentu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ke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masalah</a:t>
            </a:r>
            <a:r>
              <a:rPr lang="en-US" sz="2800" dirty="0">
                <a:cs typeface="Arial" charset="0"/>
              </a:rPr>
              <a:t> lain </a:t>
            </a:r>
            <a:r>
              <a:rPr lang="en-US" sz="2800" dirty="0" err="1">
                <a:cs typeface="Arial" charset="0"/>
              </a:rPr>
              <a:t>dengan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karakteristik</a:t>
            </a:r>
            <a:r>
              <a:rPr lang="en-US" sz="2800" dirty="0">
                <a:cs typeface="Arial" charset="0"/>
              </a:rPr>
              <a:t> yang </a:t>
            </a:r>
            <a:r>
              <a:rPr lang="en-US" sz="2800" dirty="0" err="1">
                <a:cs typeface="Arial" charset="0"/>
              </a:rPr>
              <a:t>hampir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sama</a:t>
            </a:r>
            <a:r>
              <a:rPr lang="en-US" sz="2800" dirty="0">
                <a:cs typeface="Arial" charset="0"/>
              </a:rPr>
              <a:t>. </a:t>
            </a:r>
            <a:r>
              <a:rPr lang="en-US" sz="2800" dirty="0" err="1">
                <a:cs typeface="Arial" charset="0"/>
              </a:rPr>
              <a:t>Proses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ini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memerlukan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pengetahuan</a:t>
            </a:r>
            <a:r>
              <a:rPr lang="en-US" sz="2800" dirty="0">
                <a:cs typeface="Arial" charset="0"/>
              </a:rPr>
              <a:t> yang </a:t>
            </a:r>
            <a:r>
              <a:rPr lang="en-US" sz="2800" dirty="0" err="1">
                <a:cs typeface="Arial" charset="0"/>
              </a:rPr>
              <a:t>luas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tentang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i="1" dirty="0">
                <a:cs typeface="Arial" charset="0"/>
              </a:rPr>
              <a:t>body of knowledge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atau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pengalaman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empirik</a:t>
            </a:r>
            <a:r>
              <a:rPr lang="en-US" sz="2800" dirty="0">
                <a:cs typeface="Arial" charset="0"/>
              </a:rPr>
              <a:t>. </a:t>
            </a:r>
            <a:r>
              <a:rPr lang="en-US" sz="2800" dirty="0" err="1">
                <a:cs typeface="Arial" charset="0"/>
              </a:rPr>
              <a:t>Misal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Konstruksi</a:t>
            </a:r>
            <a:r>
              <a:rPr lang="en-US" sz="2800" b="1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Cakar</a:t>
            </a:r>
            <a:r>
              <a:rPr lang="en-US" sz="2800" b="1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Ayam</a:t>
            </a:r>
            <a:endParaRPr lang="en-US" sz="2800" b="1" dirty="0">
              <a:cs typeface="Arial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/>
              <a:t>Prinsip Dasar Pengembangan Model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 dirty="0" err="1">
                <a:cs typeface="Arial" charset="0"/>
              </a:rPr>
              <a:t>Proses</a:t>
            </a:r>
            <a:r>
              <a:rPr lang="en-US" sz="2800" b="1" dirty="0">
                <a:cs typeface="Arial" charset="0"/>
              </a:rPr>
              <a:t> “Refinement</a:t>
            </a:r>
            <a:r>
              <a:rPr lang="en-US" sz="2800" dirty="0">
                <a:cs typeface="Arial" charset="0"/>
              </a:rPr>
              <a:t>”: </a:t>
            </a:r>
            <a:r>
              <a:rPr lang="en-US" sz="2800" dirty="0" err="1">
                <a:cs typeface="Arial" charset="0"/>
              </a:rPr>
              <a:t>yaitu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meninjau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salah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satu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aspek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mendalaminya</a:t>
            </a:r>
            <a:r>
              <a:rPr lang="en-US" sz="2800" dirty="0">
                <a:cs typeface="Arial" charset="0"/>
              </a:rPr>
              <a:t>. </a:t>
            </a:r>
            <a:r>
              <a:rPr lang="en-US" sz="2800" dirty="0" err="1">
                <a:cs typeface="Arial" charset="0"/>
              </a:rPr>
              <a:t>Misal</a:t>
            </a:r>
            <a:r>
              <a:rPr lang="en-US" sz="2800" dirty="0">
                <a:cs typeface="Arial" charset="0"/>
              </a:rPr>
              <a:t>: </a:t>
            </a:r>
            <a:r>
              <a:rPr lang="en-US" sz="2800" dirty="0" err="1">
                <a:cs typeface="Arial" charset="0"/>
              </a:rPr>
              <a:t>suatu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fenomena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dipengaruhi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oleh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faktor</a:t>
            </a:r>
            <a:r>
              <a:rPr lang="en-US" sz="2800" dirty="0">
                <a:cs typeface="Arial" charset="0"/>
              </a:rPr>
              <a:t> A, B, C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D. </a:t>
            </a:r>
            <a:r>
              <a:rPr lang="en-US" sz="2800" dirty="0" err="1">
                <a:cs typeface="Arial" charset="0"/>
              </a:rPr>
              <a:t>Aspek-aspek</a:t>
            </a:r>
            <a:r>
              <a:rPr lang="en-US" sz="2800" dirty="0">
                <a:cs typeface="Arial" charset="0"/>
              </a:rPr>
              <a:t> A, B </a:t>
            </a:r>
            <a:r>
              <a:rPr lang="en-US" sz="2800" dirty="0" err="1">
                <a:cs typeface="Arial" charset="0"/>
              </a:rPr>
              <a:t>dan</a:t>
            </a:r>
            <a:r>
              <a:rPr lang="en-US" sz="2800" dirty="0">
                <a:cs typeface="Arial" charset="0"/>
              </a:rPr>
              <a:t> C </a:t>
            </a:r>
            <a:r>
              <a:rPr lang="en-US" sz="2800" dirty="0" err="1">
                <a:cs typeface="Arial" charset="0"/>
              </a:rPr>
              <a:t>dikondisikan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sedangkan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aspek</a:t>
            </a:r>
            <a:r>
              <a:rPr lang="en-US" sz="2800" dirty="0">
                <a:cs typeface="Arial" charset="0"/>
              </a:rPr>
              <a:t> D </a:t>
            </a:r>
            <a:r>
              <a:rPr lang="en-US" sz="2800" dirty="0" err="1">
                <a:cs typeface="Arial" charset="0"/>
              </a:rPr>
              <a:t>dimanipulasi</a:t>
            </a:r>
            <a:r>
              <a:rPr lang="en-US" sz="2800" dirty="0">
                <a:cs typeface="Arial" charset="0"/>
              </a:rPr>
              <a:t> (</a:t>
            </a:r>
            <a:r>
              <a:rPr lang="en-US" sz="2800" dirty="0" err="1">
                <a:cs typeface="Arial" charset="0"/>
              </a:rPr>
              <a:t>prinsip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b="1" dirty="0" err="1">
                <a:cs typeface="Arial" charset="0"/>
              </a:rPr>
              <a:t>Cateris</a:t>
            </a:r>
            <a:r>
              <a:rPr lang="en-US" sz="2800" b="1" dirty="0">
                <a:cs typeface="Arial" charset="0"/>
              </a:rPr>
              <a:t> Paribus</a:t>
            </a:r>
            <a:r>
              <a:rPr lang="en-US" sz="2800" dirty="0" smtClean="0">
                <a:cs typeface="Arial" charset="0"/>
              </a:rPr>
              <a:t>)</a:t>
            </a:r>
            <a:endParaRPr lang="en-US" b="1" dirty="0">
              <a:cs typeface="Arial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/>
              <a:t>Model yang Dihasilkan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8153400" cy="533400"/>
          </a:xfrm>
        </p:spPr>
        <p:txBody>
          <a:bodyPr>
            <a:normAutofit fontScale="92500"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>
                <a:cs typeface="Arial" charset="0"/>
              </a:rPr>
              <a:t>Model yang dihasilkan bukan satu-satunya tetapi alternatif</a:t>
            </a:r>
          </a:p>
        </p:txBody>
      </p:sp>
      <p:sp>
        <p:nvSpPr>
          <p:cNvPr id="49156" name="Oval 4"/>
          <p:cNvSpPr>
            <a:spLocks noChangeArrowheads="1"/>
          </p:cNvSpPr>
          <p:nvPr/>
        </p:nvSpPr>
        <p:spPr bwMode="auto">
          <a:xfrm>
            <a:off x="838200" y="1752600"/>
            <a:ext cx="1066800" cy="6096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57" name="Oval 5"/>
          <p:cNvSpPr>
            <a:spLocks noChangeArrowheads="1"/>
          </p:cNvSpPr>
          <p:nvPr/>
        </p:nvSpPr>
        <p:spPr bwMode="auto">
          <a:xfrm>
            <a:off x="2133600" y="1752600"/>
            <a:ext cx="1066800" cy="6096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58" name="Oval 6"/>
          <p:cNvSpPr>
            <a:spLocks noChangeArrowheads="1"/>
          </p:cNvSpPr>
          <p:nvPr/>
        </p:nvSpPr>
        <p:spPr bwMode="auto">
          <a:xfrm>
            <a:off x="3429000" y="1752600"/>
            <a:ext cx="1066800" cy="6096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59" name="Oval 7"/>
          <p:cNvSpPr>
            <a:spLocks noChangeArrowheads="1"/>
          </p:cNvSpPr>
          <p:nvPr/>
        </p:nvSpPr>
        <p:spPr bwMode="auto">
          <a:xfrm>
            <a:off x="4800600" y="1752600"/>
            <a:ext cx="1066800" cy="6096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60" name="AutoShape 8"/>
          <p:cNvSpPr>
            <a:spLocks noChangeArrowheads="1"/>
          </p:cNvSpPr>
          <p:nvPr/>
        </p:nvSpPr>
        <p:spPr bwMode="auto">
          <a:xfrm>
            <a:off x="2362200" y="2743200"/>
            <a:ext cx="1524000" cy="18288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3870325" y="2703513"/>
            <a:ext cx="1606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Assessment:</a:t>
            </a:r>
          </a:p>
          <a:p>
            <a:r>
              <a:rPr lang="en-US" b="1"/>
              <a:t>-biaya</a:t>
            </a:r>
          </a:p>
          <a:p>
            <a:r>
              <a:rPr lang="en-US" b="1"/>
              <a:t>-keilmuan</a:t>
            </a:r>
          </a:p>
          <a:p>
            <a:r>
              <a:rPr lang="en-US" b="1"/>
              <a:t>-manfaat</a:t>
            </a:r>
          </a:p>
        </p:txBody>
      </p:sp>
      <p:sp>
        <p:nvSpPr>
          <p:cNvPr id="49164" name="Oval 12"/>
          <p:cNvSpPr>
            <a:spLocks noChangeArrowheads="1"/>
          </p:cNvSpPr>
          <p:nvPr/>
        </p:nvSpPr>
        <p:spPr bwMode="auto">
          <a:xfrm>
            <a:off x="1981200" y="4800600"/>
            <a:ext cx="2514600" cy="762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65" name="Oval 13"/>
          <p:cNvSpPr>
            <a:spLocks noChangeArrowheads="1"/>
          </p:cNvSpPr>
          <p:nvPr/>
        </p:nvSpPr>
        <p:spPr bwMode="auto">
          <a:xfrm>
            <a:off x="5867400" y="4724400"/>
            <a:ext cx="2514600" cy="8382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1143000" y="19050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M1</a:t>
            </a: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2438400" y="19050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M2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3733800" y="19050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M3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5105400" y="19050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M4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2362200" y="4953000"/>
            <a:ext cx="164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Implementasi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6172200" y="4953000"/>
            <a:ext cx="1847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Model Terpakai</a:t>
            </a:r>
          </a:p>
        </p:txBody>
      </p:sp>
      <p:sp>
        <p:nvSpPr>
          <p:cNvPr id="49172" name="AutoShape 20"/>
          <p:cNvSpPr>
            <a:spLocks noChangeArrowheads="1"/>
          </p:cNvSpPr>
          <p:nvPr/>
        </p:nvSpPr>
        <p:spPr bwMode="auto">
          <a:xfrm>
            <a:off x="4953000" y="4648200"/>
            <a:ext cx="609600" cy="1143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pPr algn="ctr"/>
            <a:r>
              <a:rPr lang="en-US" sz="3200" b="1" dirty="0"/>
              <a:t>Model yang </a:t>
            </a:r>
            <a:r>
              <a:rPr lang="en-US" sz="3200" b="1" dirty="0" err="1"/>
              <a:t>Dihasilkan</a:t>
            </a:r>
            <a:endParaRPr lang="en-US" sz="3200" b="1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8229600" cy="533400"/>
          </a:xfrm>
        </p:spPr>
        <p:txBody>
          <a:bodyPr>
            <a:normAutofit fontScale="92500"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400">
                <a:cs typeface="Arial" charset="0"/>
              </a:rPr>
              <a:t>Model yang dihasilkan bukan satu-satunya tetapi alternatif</a:t>
            </a:r>
          </a:p>
        </p:txBody>
      </p:sp>
      <p:graphicFrame>
        <p:nvGraphicFramePr>
          <p:cNvPr id="50232" name="Group 56"/>
          <p:cNvGraphicFramePr>
            <a:graphicFrameLocks noGrp="1"/>
          </p:cNvGraphicFramePr>
          <p:nvPr>
            <p:ph sz="half" idx="2"/>
          </p:nvPr>
        </p:nvGraphicFramePr>
        <p:xfrm>
          <a:off x="914400" y="2209800"/>
          <a:ext cx="7467600" cy="2895600"/>
        </p:xfrm>
        <a:graphic>
          <a:graphicData uri="http://schemas.openxmlformats.org/drawingml/2006/table">
            <a:tbl>
              <a:tblPr/>
              <a:tblGrid>
                <a:gridCol w="2438400"/>
                <a:gridCol w="5029200"/>
              </a:tblGrid>
              <a:tr h="5842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Alternatif model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Parameter, performance 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C1     C2       C3                      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2m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n1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33" name="Text Box 57"/>
          <p:cNvSpPr txBox="1">
            <a:spLocks noChangeArrowheads="1"/>
          </p:cNvSpPr>
          <p:nvPr/>
        </p:nvSpPr>
        <p:spPr bwMode="auto">
          <a:xfrm>
            <a:off x="746125" y="5297488"/>
            <a:ext cx="4792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C1: data, C2: biaya, C3: waktu, dll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3048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PEMODELAN SISTEM</a:t>
            </a:r>
            <a:endParaRPr lang="en-US" sz="4000" dirty="0"/>
          </a:p>
        </p:txBody>
      </p:sp>
      <p:sp>
        <p:nvSpPr>
          <p:cNvPr id="5" name="Oval 4"/>
          <p:cNvSpPr/>
          <p:nvPr/>
        </p:nvSpPr>
        <p:spPr>
          <a:xfrm>
            <a:off x="914400" y="1600200"/>
            <a:ext cx="7391400" cy="3581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PEMODELAN???</a:t>
            </a:r>
          </a:p>
          <a:p>
            <a:pPr algn="ctr"/>
            <a:r>
              <a:rPr lang="en-US" sz="3600" dirty="0" smtClean="0"/>
              <a:t>MEMBUAT MODEL!!!!</a:t>
            </a:r>
          </a:p>
          <a:p>
            <a:pPr algn="ctr"/>
            <a:r>
              <a:rPr lang="en-US" sz="3600" dirty="0" smtClean="0"/>
              <a:t>MODEL APA???</a:t>
            </a:r>
            <a:endParaRPr lang="en-US" sz="36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pPr algn="ctr"/>
            <a:r>
              <a:rPr lang="en-US" sz="3200" b="1" dirty="0" err="1"/>
              <a:t>Klasifikasi</a:t>
            </a:r>
            <a:r>
              <a:rPr lang="en-US" sz="3200" b="1" dirty="0"/>
              <a:t> Model</a:t>
            </a:r>
          </a:p>
        </p:txBody>
      </p:sp>
      <p:graphicFrame>
        <p:nvGraphicFramePr>
          <p:cNvPr id="52325" name="Group 101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424680"/>
        </p:xfrm>
        <a:graphic>
          <a:graphicData uri="http://schemas.openxmlformats.org/drawingml/2006/table">
            <a:tbl>
              <a:tblPr/>
              <a:tblGrid>
                <a:gridCol w="533400"/>
                <a:gridCol w="1981200"/>
                <a:gridCol w="57150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Kriteria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Jenis Fungsi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Fungsi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Deskriptif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menggambarkan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kembali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Prediktif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jika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terjadi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maka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akan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terjadi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Normatif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terkait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dengan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atau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nilai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(bad, good)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Struktur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Ikonik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misal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maket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bangunan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Analog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proses sama tetapi fisik berubah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Simbolik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fisik dan prosesnya berubah, misal model matematik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Dimensi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Satu Dimensi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Multi Dimensi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algn="ctr"/>
            <a:r>
              <a:rPr lang="en-US" sz="3200" b="1"/>
              <a:t>Klasifikasi Model</a:t>
            </a:r>
          </a:p>
        </p:txBody>
      </p:sp>
      <p:graphicFrame>
        <p:nvGraphicFramePr>
          <p:cNvPr id="54315" name="Group 4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779329"/>
        </p:xfrm>
        <a:graphic>
          <a:graphicData uri="http://schemas.openxmlformats.org/drawingml/2006/table">
            <a:tbl>
              <a:tblPr/>
              <a:tblGrid>
                <a:gridCol w="533400"/>
                <a:gridCol w="1981200"/>
                <a:gridCol w="5715000"/>
              </a:tblGrid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Kriteria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Jenis Fungsi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Waktu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bebas waktu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Dinamis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terikat waktu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Informasi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Deterministik,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informasi lengkap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Probabilistik/stokastik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informasi hanya sebagian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Uncertainty (tidak pasti)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tidak ada informasi sama sekali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Derajad keterbukaan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Tertutup,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misal termostat tidak berinteraksi dengan lingkungan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Terbuka,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berinteraksi dengan lingkungan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pPr algn="ctr"/>
            <a:r>
              <a:rPr lang="en-US" sz="3200" b="1"/>
              <a:t>Klasifikasi Model</a:t>
            </a:r>
          </a:p>
        </p:txBody>
      </p:sp>
      <p:graphicFrame>
        <p:nvGraphicFramePr>
          <p:cNvPr id="55406" name="Group 110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5323205"/>
        </p:xfrm>
        <a:graphic>
          <a:graphicData uri="http://schemas.openxmlformats.org/drawingml/2006/table">
            <a:tbl>
              <a:tblPr/>
              <a:tblGrid>
                <a:gridCol w="533400"/>
                <a:gridCol w="1981200"/>
                <a:gridCol w="1447800"/>
                <a:gridCol w="4267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Kriteria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Jenis Fungsi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Derajad jeneralisasi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Khusus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untuk hal tertentu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8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Umum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untuk banyak atau semua hal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413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Derajad kuantifikasi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Kualitatif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Mental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apa yang ada di pikiran atau masih angan-angan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Verbal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sudah terlihat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Kuantitatif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Analitik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model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matematiknya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dapat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langsung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diselesaikan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49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Heuristik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model matematiknya diketahui tetapi diselesaikan dengan algoritma untuk menghemat waktu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Simulasi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hanya diketahui mekanismenya tidak diketahui model matematiknya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229600" cy="609600"/>
          </a:xfrm>
        </p:spPr>
        <p:txBody>
          <a:bodyPr/>
          <a:lstStyle/>
          <a:p>
            <a:pPr algn="ctr"/>
            <a:r>
              <a:rPr lang="en-US" sz="3200" b="1" dirty="0" err="1"/>
              <a:t>Perilaku</a:t>
            </a:r>
            <a:r>
              <a:rPr lang="en-US" sz="3200" b="1" dirty="0"/>
              <a:t> </a:t>
            </a:r>
            <a:r>
              <a:rPr lang="en-US" sz="3200" b="1" dirty="0" err="1"/>
              <a:t>Sistem</a:t>
            </a:r>
            <a:endParaRPr lang="en-US" sz="3200" b="1" dirty="0"/>
          </a:p>
        </p:txBody>
      </p:sp>
      <p:sp>
        <p:nvSpPr>
          <p:cNvPr id="56355" name="Text Box 35"/>
          <p:cNvSpPr txBox="1">
            <a:spLocks noChangeArrowheads="1"/>
          </p:cNvSpPr>
          <p:nvPr/>
        </p:nvSpPr>
        <p:spPr bwMode="auto">
          <a:xfrm>
            <a:off x="533400" y="12192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6356" name="Text Box 36"/>
          <p:cNvSpPr txBox="1">
            <a:spLocks noChangeArrowheads="1"/>
          </p:cNvSpPr>
          <p:nvPr/>
        </p:nvSpPr>
        <p:spPr bwMode="auto">
          <a:xfrm>
            <a:off x="533400" y="1066800"/>
            <a:ext cx="838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r>
              <a:rPr lang="en-US" sz="2400" dirty="0" err="1"/>
              <a:t>Umumnya</a:t>
            </a:r>
            <a:r>
              <a:rPr lang="en-US" sz="2400" dirty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selalu</a:t>
            </a:r>
            <a:r>
              <a:rPr lang="en-US" sz="2400" dirty="0" smtClean="0"/>
              <a:t>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mencapai</a:t>
            </a:r>
            <a:r>
              <a:rPr lang="en-US" sz="2400" dirty="0"/>
              <a:t> </a:t>
            </a:r>
            <a:r>
              <a:rPr lang="en-US" sz="2400" dirty="0" err="1"/>
              <a:t>stabilitas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keseimbangan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perubahan-berubahan</a:t>
            </a:r>
            <a:r>
              <a:rPr lang="en-US" sz="2400" dirty="0"/>
              <a:t> </a:t>
            </a:r>
            <a:r>
              <a:rPr lang="en-US" sz="2400" dirty="0" err="1"/>
              <a:t>terkendali</a:t>
            </a:r>
            <a:r>
              <a:rPr lang="en-US" sz="2400" dirty="0"/>
              <a:t> </a:t>
            </a:r>
            <a:r>
              <a:rPr lang="en-US" sz="2400" dirty="0" err="1"/>
              <a:t>bukan</a:t>
            </a:r>
            <a:r>
              <a:rPr lang="en-US" sz="2400" dirty="0"/>
              <a:t> </a:t>
            </a:r>
            <a:r>
              <a:rPr lang="en-US" sz="2400" dirty="0" err="1"/>
              <a:t>statis</a:t>
            </a:r>
            <a:endParaRPr lang="en-US" dirty="0"/>
          </a:p>
        </p:txBody>
      </p:sp>
      <p:sp>
        <p:nvSpPr>
          <p:cNvPr id="56357" name="Line 37"/>
          <p:cNvSpPr>
            <a:spLocks noChangeShapeType="1"/>
          </p:cNvSpPr>
          <p:nvPr/>
        </p:nvSpPr>
        <p:spPr bwMode="auto">
          <a:xfrm>
            <a:off x="2514600" y="25146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58" name="Line 38"/>
          <p:cNvSpPr>
            <a:spLocks noChangeShapeType="1"/>
          </p:cNvSpPr>
          <p:nvPr/>
        </p:nvSpPr>
        <p:spPr bwMode="auto">
          <a:xfrm>
            <a:off x="2514600" y="5715000"/>
            <a:ext cx="533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59" name="Freeform 39"/>
          <p:cNvSpPr>
            <a:spLocks/>
          </p:cNvSpPr>
          <p:nvPr/>
        </p:nvSpPr>
        <p:spPr bwMode="auto">
          <a:xfrm>
            <a:off x="2514600" y="3810000"/>
            <a:ext cx="3962400" cy="1828800"/>
          </a:xfrm>
          <a:custGeom>
            <a:avLst/>
            <a:gdLst/>
            <a:ahLst/>
            <a:cxnLst>
              <a:cxn ang="0">
                <a:pos x="0" y="1152"/>
              </a:cxn>
              <a:cxn ang="0">
                <a:pos x="192" y="912"/>
              </a:cxn>
              <a:cxn ang="0">
                <a:pos x="528" y="384"/>
              </a:cxn>
              <a:cxn ang="0">
                <a:pos x="768" y="48"/>
              </a:cxn>
              <a:cxn ang="0">
                <a:pos x="864" y="96"/>
              </a:cxn>
              <a:cxn ang="0">
                <a:pos x="960" y="48"/>
              </a:cxn>
              <a:cxn ang="0">
                <a:pos x="1104" y="96"/>
              </a:cxn>
              <a:cxn ang="0">
                <a:pos x="1152" y="48"/>
              </a:cxn>
              <a:cxn ang="0">
                <a:pos x="1296" y="96"/>
              </a:cxn>
              <a:cxn ang="0">
                <a:pos x="1392" y="48"/>
              </a:cxn>
              <a:cxn ang="0">
                <a:pos x="1536" y="96"/>
              </a:cxn>
              <a:cxn ang="0">
                <a:pos x="1728" y="96"/>
              </a:cxn>
              <a:cxn ang="0">
                <a:pos x="1872" y="144"/>
              </a:cxn>
              <a:cxn ang="0">
                <a:pos x="2064" y="96"/>
              </a:cxn>
              <a:cxn ang="0">
                <a:pos x="2208" y="144"/>
              </a:cxn>
              <a:cxn ang="0">
                <a:pos x="2304" y="96"/>
              </a:cxn>
              <a:cxn ang="0">
                <a:pos x="2496" y="144"/>
              </a:cxn>
            </a:cxnLst>
            <a:rect l="0" t="0" r="r" b="b"/>
            <a:pathLst>
              <a:path w="2496" h="1152">
                <a:moveTo>
                  <a:pt x="0" y="1152"/>
                </a:moveTo>
                <a:cubicBezTo>
                  <a:pt x="52" y="1096"/>
                  <a:pt x="104" y="1040"/>
                  <a:pt x="192" y="912"/>
                </a:cubicBezTo>
                <a:cubicBezTo>
                  <a:pt x="280" y="784"/>
                  <a:pt x="432" y="528"/>
                  <a:pt x="528" y="384"/>
                </a:cubicBezTo>
                <a:cubicBezTo>
                  <a:pt x="624" y="240"/>
                  <a:pt x="712" y="96"/>
                  <a:pt x="768" y="48"/>
                </a:cubicBezTo>
                <a:cubicBezTo>
                  <a:pt x="824" y="0"/>
                  <a:pt x="832" y="96"/>
                  <a:pt x="864" y="96"/>
                </a:cubicBezTo>
                <a:cubicBezTo>
                  <a:pt x="896" y="96"/>
                  <a:pt x="920" y="48"/>
                  <a:pt x="960" y="48"/>
                </a:cubicBezTo>
                <a:cubicBezTo>
                  <a:pt x="1000" y="48"/>
                  <a:pt x="1072" y="96"/>
                  <a:pt x="1104" y="96"/>
                </a:cubicBezTo>
                <a:cubicBezTo>
                  <a:pt x="1136" y="96"/>
                  <a:pt x="1120" y="48"/>
                  <a:pt x="1152" y="48"/>
                </a:cubicBezTo>
                <a:cubicBezTo>
                  <a:pt x="1184" y="48"/>
                  <a:pt x="1256" y="96"/>
                  <a:pt x="1296" y="96"/>
                </a:cubicBezTo>
                <a:cubicBezTo>
                  <a:pt x="1336" y="96"/>
                  <a:pt x="1352" y="48"/>
                  <a:pt x="1392" y="48"/>
                </a:cubicBezTo>
                <a:cubicBezTo>
                  <a:pt x="1432" y="48"/>
                  <a:pt x="1480" y="88"/>
                  <a:pt x="1536" y="96"/>
                </a:cubicBezTo>
                <a:cubicBezTo>
                  <a:pt x="1592" y="104"/>
                  <a:pt x="1672" y="88"/>
                  <a:pt x="1728" y="96"/>
                </a:cubicBezTo>
                <a:cubicBezTo>
                  <a:pt x="1784" y="104"/>
                  <a:pt x="1816" y="144"/>
                  <a:pt x="1872" y="144"/>
                </a:cubicBezTo>
                <a:cubicBezTo>
                  <a:pt x="1928" y="144"/>
                  <a:pt x="2008" y="96"/>
                  <a:pt x="2064" y="96"/>
                </a:cubicBezTo>
                <a:cubicBezTo>
                  <a:pt x="2120" y="96"/>
                  <a:pt x="2168" y="144"/>
                  <a:pt x="2208" y="144"/>
                </a:cubicBezTo>
                <a:cubicBezTo>
                  <a:pt x="2248" y="144"/>
                  <a:pt x="2256" y="96"/>
                  <a:pt x="2304" y="96"/>
                </a:cubicBezTo>
                <a:cubicBezTo>
                  <a:pt x="2352" y="96"/>
                  <a:pt x="2424" y="120"/>
                  <a:pt x="2496" y="14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60" name="Line 40"/>
          <p:cNvSpPr>
            <a:spLocks noChangeShapeType="1"/>
          </p:cNvSpPr>
          <p:nvPr/>
        </p:nvSpPr>
        <p:spPr bwMode="auto">
          <a:xfrm>
            <a:off x="3886200" y="3200400"/>
            <a:ext cx="0" cy="2743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61" name="Line 41"/>
          <p:cNvSpPr>
            <a:spLocks noChangeShapeType="1"/>
          </p:cNvSpPr>
          <p:nvPr/>
        </p:nvSpPr>
        <p:spPr bwMode="auto">
          <a:xfrm>
            <a:off x="6324600" y="3200400"/>
            <a:ext cx="0" cy="2743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62" name="Text Box 42"/>
          <p:cNvSpPr txBox="1">
            <a:spLocks noChangeArrowheads="1"/>
          </p:cNvSpPr>
          <p:nvPr/>
        </p:nvSpPr>
        <p:spPr bwMode="auto">
          <a:xfrm>
            <a:off x="2743200" y="5715000"/>
            <a:ext cx="908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transisi</a:t>
            </a:r>
          </a:p>
        </p:txBody>
      </p:sp>
      <p:sp>
        <p:nvSpPr>
          <p:cNvPr id="56363" name="Text Box 43"/>
          <p:cNvSpPr txBox="1">
            <a:spLocks noChangeArrowheads="1"/>
          </p:cNvSpPr>
          <p:nvPr/>
        </p:nvSpPr>
        <p:spPr bwMode="auto">
          <a:xfrm>
            <a:off x="4724400" y="5715000"/>
            <a:ext cx="71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stabil</a:t>
            </a:r>
          </a:p>
        </p:txBody>
      </p:sp>
      <p:sp>
        <p:nvSpPr>
          <p:cNvPr id="56364" name="Text Box 44"/>
          <p:cNvSpPr txBox="1">
            <a:spLocks noChangeArrowheads="1"/>
          </p:cNvSpPr>
          <p:nvPr/>
        </p:nvSpPr>
        <p:spPr bwMode="auto">
          <a:xfrm>
            <a:off x="7604125" y="567531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t</a:t>
            </a:r>
          </a:p>
        </p:txBody>
      </p:sp>
      <p:sp>
        <p:nvSpPr>
          <p:cNvPr id="56365" name="Text Box 45"/>
          <p:cNvSpPr txBox="1">
            <a:spLocks noChangeArrowheads="1"/>
          </p:cNvSpPr>
          <p:nvPr/>
        </p:nvSpPr>
        <p:spPr bwMode="auto">
          <a:xfrm rot="16200000">
            <a:off x="1075532" y="4029868"/>
            <a:ext cx="233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Level of performance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609600"/>
          </a:xfrm>
        </p:spPr>
        <p:txBody>
          <a:bodyPr/>
          <a:lstStyle/>
          <a:p>
            <a:pPr algn="ctr"/>
            <a:r>
              <a:rPr lang="en-US" sz="3200" b="1"/>
              <a:t>Perilaku Sistem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33400" y="12192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533400" y="10668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50000"/>
              </a:spcBef>
            </a:pPr>
            <a:r>
              <a:rPr lang="en-US" sz="2400"/>
              <a:t>2.  Petumbuhan </a:t>
            </a:r>
            <a:r>
              <a:rPr lang="en-US" sz="2400">
                <a:cs typeface="Arial" charset="0"/>
              </a:rPr>
              <a:t>−</a:t>
            </a:r>
            <a:r>
              <a:rPr lang="en-US" sz="2400"/>
              <a:t> kemunduran</a:t>
            </a:r>
            <a:endParaRPr lang="en-US"/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2514600" y="25146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2514600" y="5715000"/>
            <a:ext cx="533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7604125" y="567531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t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 rot="16200000">
            <a:off x="1075532" y="4029868"/>
            <a:ext cx="233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Level of performance</a:t>
            </a:r>
          </a:p>
        </p:txBody>
      </p:sp>
      <p:sp>
        <p:nvSpPr>
          <p:cNvPr id="57358" name="Freeform 14"/>
          <p:cNvSpPr>
            <a:spLocks/>
          </p:cNvSpPr>
          <p:nvPr/>
        </p:nvSpPr>
        <p:spPr bwMode="auto">
          <a:xfrm>
            <a:off x="2514600" y="2514600"/>
            <a:ext cx="4572000" cy="3022600"/>
          </a:xfrm>
          <a:custGeom>
            <a:avLst/>
            <a:gdLst/>
            <a:ahLst/>
            <a:cxnLst>
              <a:cxn ang="0">
                <a:pos x="0" y="1872"/>
              </a:cxn>
              <a:cxn ang="0">
                <a:pos x="336" y="1872"/>
              </a:cxn>
              <a:cxn ang="0">
                <a:pos x="960" y="1680"/>
              </a:cxn>
              <a:cxn ang="0">
                <a:pos x="1728" y="1200"/>
              </a:cxn>
              <a:cxn ang="0">
                <a:pos x="2496" y="528"/>
              </a:cxn>
              <a:cxn ang="0">
                <a:pos x="2880" y="0"/>
              </a:cxn>
            </a:cxnLst>
            <a:rect l="0" t="0" r="r" b="b"/>
            <a:pathLst>
              <a:path w="2880" h="1904">
                <a:moveTo>
                  <a:pt x="0" y="1872"/>
                </a:moveTo>
                <a:cubicBezTo>
                  <a:pt x="88" y="1888"/>
                  <a:pt x="176" y="1904"/>
                  <a:pt x="336" y="1872"/>
                </a:cubicBezTo>
                <a:cubicBezTo>
                  <a:pt x="496" y="1840"/>
                  <a:pt x="728" y="1792"/>
                  <a:pt x="960" y="1680"/>
                </a:cubicBezTo>
                <a:cubicBezTo>
                  <a:pt x="1192" y="1568"/>
                  <a:pt x="1472" y="1392"/>
                  <a:pt x="1728" y="1200"/>
                </a:cubicBezTo>
                <a:cubicBezTo>
                  <a:pt x="1984" y="1008"/>
                  <a:pt x="2304" y="728"/>
                  <a:pt x="2496" y="528"/>
                </a:cubicBezTo>
                <a:cubicBezTo>
                  <a:pt x="2688" y="328"/>
                  <a:pt x="2784" y="164"/>
                  <a:pt x="28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9" name="Freeform 15"/>
          <p:cNvSpPr>
            <a:spLocks/>
          </p:cNvSpPr>
          <p:nvPr/>
        </p:nvSpPr>
        <p:spPr bwMode="auto">
          <a:xfrm>
            <a:off x="2743200" y="2743200"/>
            <a:ext cx="4648200" cy="2590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240"/>
              </a:cxn>
              <a:cxn ang="0">
                <a:pos x="432" y="672"/>
              </a:cxn>
              <a:cxn ang="0">
                <a:pos x="1008" y="1104"/>
              </a:cxn>
              <a:cxn ang="0">
                <a:pos x="1920" y="1440"/>
              </a:cxn>
              <a:cxn ang="0">
                <a:pos x="2928" y="1632"/>
              </a:cxn>
            </a:cxnLst>
            <a:rect l="0" t="0" r="r" b="b"/>
            <a:pathLst>
              <a:path w="2928" h="1632">
                <a:moveTo>
                  <a:pt x="0" y="0"/>
                </a:moveTo>
                <a:cubicBezTo>
                  <a:pt x="36" y="64"/>
                  <a:pt x="72" y="128"/>
                  <a:pt x="144" y="240"/>
                </a:cubicBezTo>
                <a:cubicBezTo>
                  <a:pt x="216" y="352"/>
                  <a:pt x="288" y="528"/>
                  <a:pt x="432" y="672"/>
                </a:cubicBezTo>
                <a:cubicBezTo>
                  <a:pt x="576" y="816"/>
                  <a:pt x="760" y="976"/>
                  <a:pt x="1008" y="1104"/>
                </a:cubicBezTo>
                <a:cubicBezTo>
                  <a:pt x="1256" y="1232"/>
                  <a:pt x="1600" y="1352"/>
                  <a:pt x="1920" y="1440"/>
                </a:cubicBezTo>
                <a:cubicBezTo>
                  <a:pt x="2240" y="1528"/>
                  <a:pt x="2584" y="1580"/>
                  <a:pt x="2928" y="16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 rot="-24268099">
            <a:off x="5369060" y="2746117"/>
            <a:ext cx="184513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err="1"/>
              <a:t>Pertumbuhan</a:t>
            </a:r>
            <a:r>
              <a:rPr lang="en-US" dirty="0"/>
              <a:t> </a:t>
            </a:r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5791200" y="4724400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Kemunduran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609600"/>
          </a:xfrm>
        </p:spPr>
        <p:txBody>
          <a:bodyPr/>
          <a:lstStyle/>
          <a:p>
            <a:pPr algn="ctr"/>
            <a:r>
              <a:rPr lang="en-US" sz="3200" b="1"/>
              <a:t>Perilaku Sistem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33400" y="12192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533400" y="1066800"/>
            <a:ext cx="8382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50000"/>
              </a:spcBef>
            </a:pPr>
            <a:r>
              <a:rPr lang="en-US" sz="2400" dirty="0" err="1" smtClean="0"/>
              <a:t>Pertumbuhan</a:t>
            </a:r>
            <a:r>
              <a:rPr lang="en-US" sz="2400" dirty="0" smtClean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batasnya</a:t>
            </a:r>
            <a:r>
              <a:rPr lang="en-US" sz="2400" dirty="0"/>
              <a:t> </a:t>
            </a:r>
            <a:r>
              <a:rPr lang="en-US" sz="2400" dirty="0" err="1"/>
              <a:t>bukan</a:t>
            </a:r>
            <a:r>
              <a:rPr lang="en-US" sz="2400" dirty="0"/>
              <a:t> </a:t>
            </a:r>
            <a:r>
              <a:rPr lang="en-US" sz="2400" dirty="0" err="1"/>
              <a:t>tak</a:t>
            </a:r>
            <a:r>
              <a:rPr lang="en-US" sz="2400" dirty="0"/>
              <a:t> </a:t>
            </a:r>
            <a:r>
              <a:rPr lang="en-US" sz="2400" dirty="0" err="1"/>
              <a:t>terhingga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hal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kemunduran</a:t>
            </a:r>
            <a:r>
              <a:rPr lang="en-US" sz="2400" dirty="0"/>
              <a:t>)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/>
              <a:t>growth: g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 err="1"/>
              <a:t>Saat</a:t>
            </a:r>
            <a:r>
              <a:rPr lang="en-US" sz="2400" dirty="0"/>
              <a:t> </a:t>
            </a:r>
            <a:r>
              <a:rPr lang="en-US" sz="2400" dirty="0" err="1"/>
              <a:t>awal</a:t>
            </a:r>
            <a:r>
              <a:rPr lang="en-US" sz="2400" dirty="0"/>
              <a:t> (t=0): X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 err="1"/>
              <a:t>Saat</a:t>
            </a:r>
            <a:r>
              <a:rPr lang="en-US" sz="2400" dirty="0"/>
              <a:t> t=1 </a:t>
            </a:r>
            <a:r>
              <a:rPr lang="en-US" sz="2400" dirty="0">
                <a:cs typeface="Arial" charset="0"/>
              </a:rPr>
              <a:t>→ (1+g).X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 err="1">
                <a:cs typeface="Arial" charset="0"/>
              </a:rPr>
              <a:t>Saat</a:t>
            </a:r>
            <a:r>
              <a:rPr lang="en-US" sz="2400" dirty="0">
                <a:cs typeface="Arial" charset="0"/>
              </a:rPr>
              <a:t> t=2 → (1+g)(1+g).X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>
                <a:cs typeface="Arial" charset="0"/>
              </a:rPr>
              <a:t>..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</a:pPr>
            <a:r>
              <a:rPr lang="en-US" sz="2400" dirty="0" err="1">
                <a:cs typeface="Arial" charset="0"/>
              </a:rPr>
              <a:t>Saat</a:t>
            </a:r>
            <a:r>
              <a:rPr lang="en-US" sz="2400" dirty="0">
                <a:cs typeface="Arial" charset="0"/>
              </a:rPr>
              <a:t> t    →  (1+g)</a:t>
            </a:r>
            <a:r>
              <a:rPr lang="en-US" sz="2400" baseline="30000" dirty="0">
                <a:cs typeface="Arial" charset="0"/>
              </a:rPr>
              <a:t>t</a:t>
            </a:r>
            <a:r>
              <a:rPr lang="en-US" sz="2400" dirty="0">
                <a:cs typeface="Arial" charset="0"/>
              </a:rPr>
              <a:t>. X</a:t>
            </a:r>
          </a:p>
          <a:p>
            <a:pPr marL="342900" indent="-342900" algn="just">
              <a:spcBef>
                <a:spcPct val="50000"/>
              </a:spcBef>
            </a:pPr>
            <a:endParaRPr lang="en-US" sz="2400" dirty="0">
              <a:cs typeface="Arial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err="1" smtClean="0"/>
              <a:t>Definisi</a:t>
            </a:r>
            <a:r>
              <a:rPr lang="en-US" sz="4000" b="1" dirty="0" smtClean="0"/>
              <a:t> </a:t>
            </a:r>
            <a:r>
              <a:rPr lang="en-US" sz="4000" b="1" dirty="0"/>
              <a:t>Model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n-US" sz="2800" dirty="0"/>
              <a:t>Model is a representation of a system (Murthy p. 53)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dirty="0" err="1"/>
              <a:t>Jika</a:t>
            </a:r>
            <a:r>
              <a:rPr lang="en-US" sz="2800" dirty="0"/>
              <a:t> system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i="1" dirty="0"/>
              <a:t>real world</a:t>
            </a:r>
            <a:r>
              <a:rPr lang="en-US" sz="2800" dirty="0"/>
              <a:t> </a:t>
            </a:r>
            <a:r>
              <a:rPr lang="en-US" sz="2800" dirty="0" err="1"/>
              <a:t>maka</a:t>
            </a:r>
            <a:r>
              <a:rPr lang="en-US" sz="2800" dirty="0"/>
              <a:t> model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alat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lain yang </a:t>
            </a:r>
            <a:r>
              <a:rPr lang="en-US" sz="2800" dirty="0" err="1"/>
              <a:t>menjelaskan</a:t>
            </a:r>
            <a:r>
              <a:rPr lang="en-US" sz="2800" dirty="0"/>
              <a:t> </a:t>
            </a:r>
            <a:r>
              <a:rPr lang="en-US" sz="2800" i="1" dirty="0"/>
              <a:t>real world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dirty="0" err="1"/>
              <a:t>Misal</a:t>
            </a:r>
            <a:r>
              <a:rPr lang="en-US" sz="2800" dirty="0"/>
              <a:t> </a:t>
            </a:r>
            <a:r>
              <a:rPr lang="en-US" sz="2800" b="1" dirty="0"/>
              <a:t>model</a:t>
            </a:r>
            <a:r>
              <a:rPr lang="en-US" sz="2800" dirty="0"/>
              <a:t> (</a:t>
            </a:r>
            <a:r>
              <a:rPr lang="en-US" sz="2800" dirty="0" err="1"/>
              <a:t>matematik</a:t>
            </a:r>
            <a:r>
              <a:rPr lang="en-US" sz="2800" dirty="0"/>
              <a:t>) </a:t>
            </a:r>
            <a:r>
              <a:rPr lang="en-US" sz="2800" b="1" dirty="0"/>
              <a:t>inventory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i="1" dirty="0"/>
              <a:t>Real</a:t>
            </a:r>
            <a:r>
              <a:rPr lang="en-US" sz="2800" b="1" dirty="0"/>
              <a:t> </a:t>
            </a:r>
            <a:r>
              <a:rPr lang="en-US" sz="2800" b="1" i="1" dirty="0"/>
              <a:t>world</a:t>
            </a:r>
            <a:r>
              <a:rPr lang="en-US" sz="2800" dirty="0"/>
              <a:t>-</a:t>
            </a:r>
            <a:r>
              <a:rPr lang="en-US" sz="2800" dirty="0" err="1"/>
              <a:t>nya</a:t>
            </a:r>
            <a:r>
              <a:rPr lang="en-US" sz="2800" dirty="0"/>
              <a:t>: status </a:t>
            </a:r>
            <a:r>
              <a:rPr lang="en-US" sz="2800" dirty="0" err="1"/>
              <a:t>persediaan</a:t>
            </a:r>
            <a:r>
              <a:rPr lang="en-US" sz="2800" dirty="0"/>
              <a:t> </a:t>
            </a:r>
            <a:r>
              <a:rPr lang="en-US" sz="2800" dirty="0" err="1"/>
              <a:t>barang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endParaRPr lang="en-US" sz="2800" dirty="0"/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/>
              <a:t>Model</a:t>
            </a:r>
            <a:r>
              <a:rPr lang="en-US" sz="2800" dirty="0"/>
              <a:t>–</a:t>
            </a:r>
            <a:r>
              <a:rPr lang="en-US" sz="2800" dirty="0" err="1"/>
              <a:t>nya</a:t>
            </a:r>
            <a:r>
              <a:rPr lang="en-US" sz="2800" dirty="0" smtClean="0"/>
              <a:t>: </a:t>
            </a:r>
            <a:r>
              <a:rPr lang="en-US" sz="2800" dirty="0" err="1" smtClean="0"/>
              <a:t>persamaan</a:t>
            </a:r>
            <a:r>
              <a:rPr lang="en-US" sz="2800" dirty="0" smtClean="0"/>
              <a:t> </a:t>
            </a:r>
            <a:r>
              <a:rPr lang="en-US" sz="2800" dirty="0" err="1" smtClean="0"/>
              <a:t>matematik</a:t>
            </a:r>
            <a:r>
              <a:rPr lang="en-US" sz="2800" dirty="0" smtClean="0"/>
              <a:t> </a:t>
            </a:r>
            <a:r>
              <a:rPr lang="en-US" sz="2800" dirty="0"/>
              <a:t>yang </a:t>
            </a:r>
            <a:r>
              <a:rPr lang="en-US" sz="2800" dirty="0" err="1"/>
              <a:t>menjelaskan</a:t>
            </a:r>
            <a:r>
              <a:rPr lang="en-US" sz="2800" dirty="0"/>
              <a:t> status </a:t>
            </a:r>
            <a:r>
              <a:rPr lang="en-US" sz="2800" dirty="0" err="1"/>
              <a:t>persediaan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1447800" y="762000"/>
            <a:ext cx="4114800" cy="12954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514600" y="942975"/>
            <a:ext cx="2098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Real World/</a:t>
            </a:r>
          </a:p>
          <a:p>
            <a:r>
              <a:rPr lang="en-US" sz="2400" b="1"/>
              <a:t>Problematika</a:t>
            </a:r>
          </a:p>
        </p:txBody>
      </p:sp>
      <p:sp>
        <p:nvSpPr>
          <p:cNvPr id="33800" name="Oval 8"/>
          <p:cNvSpPr>
            <a:spLocks noChangeArrowheads="1"/>
          </p:cNvSpPr>
          <p:nvPr/>
        </p:nvSpPr>
        <p:spPr bwMode="auto">
          <a:xfrm>
            <a:off x="2209800" y="3810000"/>
            <a:ext cx="2743200" cy="12192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971800" y="4191000"/>
            <a:ext cx="1284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MODEL</a:t>
            </a: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1752600" y="1752600"/>
            <a:ext cx="838200" cy="2209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3657600" y="2057400"/>
            <a:ext cx="0" cy="1752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 flipH="1">
            <a:off x="4572000" y="1828800"/>
            <a:ext cx="609600" cy="213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5699125" y="1182688"/>
            <a:ext cx="2200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Sistem konkrit,</a:t>
            </a:r>
          </a:p>
          <a:p>
            <a:r>
              <a:rPr lang="en-US" sz="2400"/>
              <a:t>Sistem abstrak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2514600" y="2590800"/>
            <a:ext cx="220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Transformasi 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838200" y="5334000"/>
            <a:ext cx="593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Proses transformasi sistem menjadi model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/>
          <a:lstStyle/>
          <a:p>
            <a:pPr algn="ctr"/>
            <a:r>
              <a:rPr lang="en-US" sz="3600" b="1" dirty="0" err="1"/>
              <a:t>Proses</a:t>
            </a:r>
            <a:r>
              <a:rPr lang="en-US" sz="3600" b="1" dirty="0"/>
              <a:t> </a:t>
            </a:r>
            <a:r>
              <a:rPr lang="en-US" sz="3600" b="1" dirty="0" err="1"/>
              <a:t>Transformasi</a:t>
            </a:r>
            <a:endParaRPr lang="en-US" sz="3600" b="1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229600" cy="49530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model </a:t>
            </a:r>
            <a:r>
              <a:rPr lang="en-US" sz="2800" dirty="0" err="1"/>
              <a:t>ada</a:t>
            </a:r>
            <a:r>
              <a:rPr lang="en-US" sz="2800" dirty="0"/>
              <a:t> 2 </a:t>
            </a:r>
            <a:r>
              <a:rPr lang="en-US" sz="2800" dirty="0" err="1"/>
              <a:t>yaitu</a:t>
            </a:r>
            <a:r>
              <a:rPr lang="en-US" sz="2800" dirty="0"/>
              <a:t>: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u="sng" dirty="0" err="1"/>
              <a:t>Representas</a:t>
            </a:r>
            <a:r>
              <a:rPr lang="en-US" sz="2800" dirty="0" err="1"/>
              <a:t>i</a:t>
            </a:r>
            <a:r>
              <a:rPr lang="en-US" sz="2800" dirty="0"/>
              <a:t>: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ukuran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dimensi</a:t>
            </a:r>
            <a:r>
              <a:rPr lang="en-US" sz="2800" dirty="0"/>
              <a:t> </a:t>
            </a:r>
            <a:r>
              <a:rPr lang="en-US" sz="2800" dirty="0" err="1"/>
              <a:t>fisik</a:t>
            </a:r>
            <a:r>
              <a:rPr lang="en-US" sz="2800" dirty="0"/>
              <a:t>, </a:t>
            </a:r>
            <a:r>
              <a:rPr lang="en-US" sz="2800" dirty="0" err="1"/>
              <a:t>misal</a:t>
            </a:r>
            <a:r>
              <a:rPr lang="en-US" sz="2800" dirty="0"/>
              <a:t>: </a:t>
            </a:r>
            <a:r>
              <a:rPr lang="en-US" sz="2800" dirty="0" err="1"/>
              <a:t>miniatur</a:t>
            </a:r>
            <a:r>
              <a:rPr lang="en-US" sz="2800" dirty="0"/>
              <a:t> </a:t>
            </a:r>
            <a:r>
              <a:rPr lang="en-US" sz="2800" dirty="0" err="1"/>
              <a:t>pesawat</a:t>
            </a:r>
            <a:r>
              <a:rPr lang="en-US" sz="2800" dirty="0"/>
              <a:t> </a:t>
            </a:r>
            <a:r>
              <a:rPr lang="en-US" sz="2800" dirty="0" err="1"/>
              <a:t>terbang</a:t>
            </a:r>
            <a:r>
              <a:rPr lang="en-US" sz="2800" dirty="0"/>
              <a:t>, </a:t>
            </a:r>
            <a:r>
              <a:rPr lang="en-US" sz="2800" dirty="0" err="1"/>
              <a:t>industri</a:t>
            </a:r>
            <a:r>
              <a:rPr lang="en-US" sz="2800" dirty="0"/>
              <a:t> </a:t>
            </a:r>
            <a:r>
              <a:rPr lang="en-US" sz="2800" dirty="0" err="1"/>
              <a:t>skala</a:t>
            </a:r>
            <a:r>
              <a:rPr lang="en-US" sz="2800" dirty="0"/>
              <a:t> </a:t>
            </a:r>
            <a:r>
              <a:rPr lang="en-US" sz="2800" dirty="0" err="1"/>
              <a:t>laboratorium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u="sng" dirty="0" err="1"/>
              <a:t>Abstraksi</a:t>
            </a:r>
            <a:r>
              <a:rPr lang="en-US" sz="2800" dirty="0"/>
              <a:t>: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karakteristik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sifat–sifatnya</a:t>
            </a:r>
            <a:r>
              <a:rPr lang="en-US" sz="2800" dirty="0"/>
              <a:t>, </a:t>
            </a:r>
            <a:r>
              <a:rPr lang="en-US" sz="2800" dirty="0" err="1"/>
              <a:t>misal</a:t>
            </a:r>
            <a:r>
              <a:rPr lang="en-US" sz="2800" dirty="0"/>
              <a:t> model </a:t>
            </a:r>
            <a:r>
              <a:rPr lang="en-US" sz="2800" dirty="0" err="1"/>
              <a:t>persediaan</a:t>
            </a:r>
            <a:r>
              <a:rPr lang="en-US" sz="2800" dirty="0"/>
              <a:t>.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memperhatikan</a:t>
            </a:r>
            <a:r>
              <a:rPr lang="en-US" sz="2800" dirty="0"/>
              <a:t> model </a:t>
            </a:r>
            <a:r>
              <a:rPr lang="en-US" sz="2800" dirty="0" err="1"/>
              <a:t>matematiknya</a:t>
            </a:r>
            <a:r>
              <a:rPr lang="en-US" sz="2800" dirty="0"/>
              <a:t>, </a:t>
            </a:r>
            <a:r>
              <a:rPr lang="en-US" sz="2800" dirty="0" err="1"/>
              <a:t>sulit</a:t>
            </a:r>
            <a:r>
              <a:rPr lang="en-US" sz="2800" dirty="0"/>
              <a:t> </a:t>
            </a:r>
            <a:r>
              <a:rPr lang="en-US" sz="2800" dirty="0" err="1"/>
              <a:t>diketahui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persediaan</a:t>
            </a:r>
            <a:r>
              <a:rPr lang="en-US" sz="2800" dirty="0"/>
              <a:t> </a:t>
            </a:r>
            <a:r>
              <a:rPr lang="en-US" sz="2800" b="1" u="sng" dirty="0" err="1"/>
              <a:t>barang</a:t>
            </a:r>
            <a:r>
              <a:rPr lang="en-US" sz="2800" b="1" u="sng" dirty="0"/>
              <a:t> </a:t>
            </a:r>
            <a:r>
              <a:rPr lang="en-US" sz="2800" b="1" u="sng" dirty="0" err="1"/>
              <a:t>apa</a:t>
            </a:r>
            <a:r>
              <a:rPr lang="en-US" sz="2800" dirty="0"/>
              <a:t> model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disusun</a:t>
            </a:r>
            <a:r>
              <a:rPr lang="en-US" sz="2800" dirty="0"/>
              <a:t>, </a:t>
            </a:r>
            <a:r>
              <a:rPr lang="en-US" sz="2800" dirty="0" err="1"/>
              <a:t>tetapi</a:t>
            </a:r>
            <a:r>
              <a:rPr lang="en-US" sz="2800" dirty="0"/>
              <a:t>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dikenal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sifat-sifat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karakteristiknya</a:t>
            </a:r>
            <a:r>
              <a:rPr lang="en-US" sz="2800" dirty="0"/>
              <a:t> 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algn="ctr"/>
            <a:r>
              <a:rPr lang="en-US" sz="3600" b="1" dirty="0" err="1"/>
              <a:t>Tujuan</a:t>
            </a:r>
            <a:r>
              <a:rPr lang="en-US" sz="3600" b="1" dirty="0"/>
              <a:t> </a:t>
            </a:r>
            <a:r>
              <a:rPr lang="en-US" sz="3600" b="1" dirty="0" err="1"/>
              <a:t>Proses</a:t>
            </a:r>
            <a:r>
              <a:rPr lang="en-US" sz="3600" b="1" dirty="0"/>
              <a:t> </a:t>
            </a:r>
            <a:r>
              <a:rPr lang="en-US" sz="3600" b="1" dirty="0" err="1"/>
              <a:t>Transformasi</a:t>
            </a:r>
            <a:endParaRPr lang="en-US" sz="3600" b="1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229600" cy="480060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dirty="0"/>
              <a:t>Scientific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mencari</a:t>
            </a:r>
            <a:r>
              <a:rPr lang="en-US" sz="2800" dirty="0"/>
              <a:t> </a:t>
            </a:r>
            <a:r>
              <a:rPr lang="en-US" sz="2800" dirty="0" err="1"/>
              <a:t>konfirmasi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teori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hipotesis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dirty="0" err="1"/>
              <a:t>Manajerial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b="1" i="1" dirty="0"/>
              <a:t>decision making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memberikan</a:t>
            </a:r>
            <a:r>
              <a:rPr lang="en-US" sz="2800" dirty="0"/>
              <a:t> 3 </a:t>
            </a:r>
            <a:r>
              <a:rPr lang="en-US" sz="2800" dirty="0" err="1"/>
              <a:t>hal</a:t>
            </a:r>
            <a:r>
              <a:rPr lang="en-US" sz="2800" dirty="0"/>
              <a:t>: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i="1" dirty="0"/>
              <a:t>Description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menguraikan</a:t>
            </a:r>
            <a:r>
              <a:rPr lang="en-US" sz="2800" dirty="0"/>
              <a:t> </a:t>
            </a:r>
            <a:r>
              <a:rPr lang="en-US" sz="2800" dirty="0" err="1"/>
              <a:t>kembali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i="1" dirty="0"/>
              <a:t>Explanation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penjelasan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mekanisme</a:t>
            </a:r>
            <a:r>
              <a:rPr lang="en-US" sz="2800" dirty="0"/>
              <a:t> yang </a:t>
            </a:r>
            <a:r>
              <a:rPr lang="en-US" sz="2800" dirty="0" err="1"/>
              <a:t>ada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i="1" dirty="0"/>
              <a:t>Prediction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model </a:t>
            </a:r>
            <a:r>
              <a:rPr lang="en-US" sz="2800" dirty="0" err="1"/>
              <a:t>normatif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seharusnya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 b="1" dirty="0" err="1"/>
              <a:t>Perkembangan</a:t>
            </a:r>
            <a:r>
              <a:rPr lang="en-US" sz="3600" b="1" dirty="0"/>
              <a:t> </a:t>
            </a:r>
            <a:r>
              <a:rPr lang="en-US" sz="3600" b="1" dirty="0" err="1"/>
              <a:t>Aliran</a:t>
            </a:r>
            <a:r>
              <a:rPr lang="en-US" sz="3600" b="1" dirty="0"/>
              <a:t> </a:t>
            </a:r>
            <a:r>
              <a:rPr lang="en-US" sz="3600" b="1" dirty="0" err="1"/>
              <a:t>Keilmuan</a:t>
            </a:r>
            <a:endParaRPr lang="en-US" sz="3600" b="1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Rasionalisme</a:t>
            </a:r>
            <a:r>
              <a:rPr lang="en-US" sz="2800" dirty="0"/>
              <a:t>. </a:t>
            </a:r>
            <a:r>
              <a:rPr lang="en-US" sz="2800" dirty="0" err="1"/>
              <a:t>Aliran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menilai</a:t>
            </a:r>
            <a:r>
              <a:rPr lang="en-US" sz="2800" dirty="0"/>
              <a:t> </a:t>
            </a:r>
            <a:r>
              <a:rPr lang="en-US" sz="2800" dirty="0" err="1"/>
              <a:t>sesuatu</a:t>
            </a:r>
            <a:r>
              <a:rPr lang="en-US" sz="2800" dirty="0"/>
              <a:t> </a:t>
            </a:r>
            <a:r>
              <a:rPr lang="en-US" sz="2800" dirty="0" err="1"/>
              <a:t>itu</a:t>
            </a:r>
            <a:r>
              <a:rPr lang="en-US" sz="2800" dirty="0"/>
              <a:t> </a:t>
            </a:r>
            <a:r>
              <a:rPr lang="en-US" sz="2800" dirty="0" err="1"/>
              <a:t>benar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masuk</a:t>
            </a:r>
            <a:r>
              <a:rPr lang="en-US" sz="2800" dirty="0"/>
              <a:t> </a:t>
            </a:r>
            <a:r>
              <a:rPr lang="en-US" sz="2800" dirty="0" err="1"/>
              <a:t>akal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perlu</a:t>
            </a:r>
            <a:r>
              <a:rPr lang="en-US" sz="2800" dirty="0"/>
              <a:t> </a:t>
            </a:r>
            <a:r>
              <a:rPr lang="en-US" sz="2800" dirty="0" err="1"/>
              <a:t>dikonversikan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nyata</a:t>
            </a:r>
            <a:r>
              <a:rPr lang="en-US" sz="2800" dirty="0"/>
              <a:t> </a:t>
            </a:r>
            <a:r>
              <a:rPr lang="en-US" sz="2800" dirty="0" err="1"/>
              <a:t>asal</a:t>
            </a:r>
            <a:r>
              <a:rPr lang="en-US" sz="2800" dirty="0"/>
              <a:t> </a:t>
            </a:r>
            <a:r>
              <a:rPr lang="en-US" sz="2800" dirty="0" err="1"/>
              <a:t>logis</a:t>
            </a:r>
            <a:r>
              <a:rPr lang="en-US" sz="2800" dirty="0"/>
              <a:t>. </a:t>
            </a:r>
            <a:r>
              <a:rPr lang="en-US" sz="2800" dirty="0" err="1"/>
              <a:t>Rasionalis</a:t>
            </a:r>
            <a:r>
              <a:rPr lang="en-US" sz="2800" dirty="0"/>
              <a:t> </a:t>
            </a:r>
            <a:r>
              <a:rPr lang="en-US" sz="2800" dirty="0" err="1"/>
              <a:t>bergerak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kondisi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fenomena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r>
              <a:rPr lang="en-US" sz="2800" dirty="0"/>
              <a:t> yang </a:t>
            </a:r>
            <a:r>
              <a:rPr lang="en-US" sz="2800" dirty="0" err="1"/>
              <a:t>terjadi</a:t>
            </a:r>
            <a:r>
              <a:rPr lang="en-US" sz="2800" dirty="0"/>
              <a:t> (</a:t>
            </a:r>
            <a:r>
              <a:rPr lang="en-US" sz="2800" dirty="0" err="1"/>
              <a:t>hakekat</a:t>
            </a:r>
            <a:r>
              <a:rPr lang="en-US" sz="2800" dirty="0"/>
              <a:t>)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bersifat</a:t>
            </a:r>
            <a:r>
              <a:rPr lang="en-US" sz="2800" dirty="0"/>
              <a:t> </a:t>
            </a:r>
            <a:r>
              <a:rPr lang="en-US" sz="2800" dirty="0" err="1"/>
              <a:t>deduktif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 dirty="0" err="1"/>
              <a:t>Empirisme</a:t>
            </a:r>
            <a:r>
              <a:rPr lang="en-US" sz="2800" dirty="0"/>
              <a:t>. </a:t>
            </a:r>
            <a:r>
              <a:rPr lang="en-US" sz="2800" dirty="0" err="1"/>
              <a:t>Aliran</a:t>
            </a:r>
            <a:r>
              <a:rPr lang="en-US" sz="2800" dirty="0"/>
              <a:t> yang </a:t>
            </a:r>
            <a:r>
              <a:rPr lang="en-US" sz="2800" dirty="0" err="1"/>
              <a:t>selalu</a:t>
            </a:r>
            <a:r>
              <a:rPr lang="en-US" sz="2800" dirty="0"/>
              <a:t> </a:t>
            </a:r>
            <a:r>
              <a:rPr lang="en-US" sz="2800" dirty="0" err="1"/>
              <a:t>berangkat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nyata</a:t>
            </a:r>
            <a:r>
              <a:rPr lang="en-US" sz="2800" dirty="0"/>
              <a:t> (data) </a:t>
            </a:r>
            <a:r>
              <a:rPr lang="en-US" sz="2800" dirty="0" err="1"/>
              <a:t>baru</a:t>
            </a:r>
            <a:r>
              <a:rPr lang="en-US" sz="2800" dirty="0"/>
              <a:t> </a:t>
            </a:r>
            <a:r>
              <a:rPr lang="en-US" sz="2800" dirty="0" err="1"/>
              <a:t>dijeneralisir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yang </a:t>
            </a:r>
            <a:r>
              <a:rPr lang="en-US" sz="2800" dirty="0" err="1"/>
              <a:t>spesifik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yang </a:t>
            </a:r>
            <a:r>
              <a:rPr lang="en-US" sz="2800" dirty="0" err="1"/>
              <a:t>umum</a:t>
            </a:r>
            <a:r>
              <a:rPr lang="en-US" sz="2800" dirty="0"/>
              <a:t>, </a:t>
            </a:r>
            <a:r>
              <a:rPr lang="en-US" sz="2800" dirty="0" err="1"/>
              <a:t>jadi</a:t>
            </a:r>
            <a:r>
              <a:rPr lang="en-US" sz="2800" dirty="0"/>
              <a:t> </a:t>
            </a:r>
            <a:r>
              <a:rPr lang="en-US" sz="2800" dirty="0" err="1"/>
              <a:t>bersifat</a:t>
            </a:r>
            <a:r>
              <a:rPr lang="en-US" sz="2800" dirty="0"/>
              <a:t> </a:t>
            </a:r>
            <a:r>
              <a:rPr lang="en-US" sz="2800" dirty="0" err="1"/>
              <a:t>induktif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 b="1"/>
              <a:t>Perkembangan Aliran Keilmuan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800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b="1" dirty="0" err="1"/>
              <a:t>Positivisme</a:t>
            </a:r>
            <a:r>
              <a:rPr lang="en-US" sz="2800" dirty="0"/>
              <a:t>. </a:t>
            </a:r>
            <a:r>
              <a:rPr lang="en-US" sz="2800" dirty="0" err="1"/>
              <a:t>Aliran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menggunakan</a:t>
            </a:r>
            <a:r>
              <a:rPr lang="en-US" sz="2800" dirty="0"/>
              <a:t> </a:t>
            </a:r>
            <a:r>
              <a:rPr lang="en-US" sz="2800" dirty="0" err="1"/>
              <a:t>kriteria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dirty="0" err="1"/>
              <a:t>manfaatnya</a:t>
            </a:r>
            <a:r>
              <a:rPr lang="en-US" sz="2800" dirty="0"/>
              <a:t> (moral), </a:t>
            </a:r>
            <a:r>
              <a:rPr lang="en-US" sz="2800" i="1" dirty="0"/>
              <a:t>good or bad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b="1" i="1" dirty="0"/>
              <a:t>scientific</a:t>
            </a:r>
            <a:r>
              <a:rPr lang="en-US" sz="2800" dirty="0"/>
              <a:t> </a:t>
            </a:r>
            <a:r>
              <a:rPr lang="en-US" sz="2800" dirty="0" err="1"/>
              <a:t>cukup</a:t>
            </a:r>
            <a:r>
              <a:rPr lang="en-US" sz="2800" dirty="0"/>
              <a:t> </a:t>
            </a:r>
            <a:r>
              <a:rPr lang="en-US" sz="2800" dirty="0" err="1"/>
              <a:t>sampai</a:t>
            </a:r>
            <a:r>
              <a:rPr lang="en-US" sz="2800" dirty="0"/>
              <a:t> </a:t>
            </a:r>
            <a:r>
              <a:rPr lang="en-US" sz="2800" dirty="0" err="1"/>
              <a:t>poin</a:t>
            </a:r>
            <a:r>
              <a:rPr lang="en-US" sz="2800" dirty="0"/>
              <a:t> 2 </a:t>
            </a:r>
            <a:r>
              <a:rPr lang="en-US" sz="2800" dirty="0" err="1"/>
              <a:t>saja</a:t>
            </a:r>
            <a:r>
              <a:rPr lang="en-US" sz="2800" dirty="0"/>
              <a:t>, </a:t>
            </a:r>
            <a:r>
              <a:rPr lang="en-US" sz="2800" dirty="0" err="1"/>
              <a:t>sedangkan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b="1" dirty="0" err="1"/>
              <a:t>manajerial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sampai</a:t>
            </a:r>
            <a:r>
              <a:rPr lang="en-US" sz="2800" dirty="0"/>
              <a:t> </a:t>
            </a:r>
            <a:r>
              <a:rPr lang="en-US" sz="2800" dirty="0" err="1"/>
              <a:t>poin</a:t>
            </a:r>
            <a:r>
              <a:rPr lang="en-US" sz="2800" dirty="0"/>
              <a:t> 3.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err="1"/>
              <a:t>Prinsip</a:t>
            </a:r>
            <a:r>
              <a:rPr lang="en-US" sz="3600" b="1" dirty="0"/>
              <a:t> </a:t>
            </a:r>
            <a:r>
              <a:rPr lang="en-US" sz="3600" b="1" dirty="0" err="1"/>
              <a:t>Dasar</a:t>
            </a:r>
            <a:r>
              <a:rPr lang="en-US" sz="3600" b="1" dirty="0"/>
              <a:t> </a:t>
            </a:r>
            <a:r>
              <a:rPr lang="en-US" sz="3600" b="1" dirty="0" err="1"/>
              <a:t>Pembentukan</a:t>
            </a:r>
            <a:r>
              <a:rPr lang="en-US" sz="3600" b="1" dirty="0"/>
              <a:t> Model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01000" cy="4648200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dirty="0" err="1"/>
              <a:t>Teleologik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konteks</a:t>
            </a:r>
            <a:r>
              <a:rPr lang="en-US" sz="2800" dirty="0"/>
              <a:t> </a:t>
            </a:r>
            <a:r>
              <a:rPr lang="en-US" sz="2800" dirty="0" err="1"/>
              <a:t>apa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sudut</a:t>
            </a:r>
            <a:r>
              <a:rPr lang="en-US" sz="2800" dirty="0"/>
              <a:t> </a:t>
            </a:r>
            <a:r>
              <a:rPr lang="en-US" sz="2800" dirty="0" err="1"/>
              <a:t>pandang</a:t>
            </a:r>
            <a:r>
              <a:rPr lang="en-US" sz="2800" dirty="0"/>
              <a:t> </a:t>
            </a:r>
            <a:r>
              <a:rPr lang="en-US" sz="2800" dirty="0" err="1"/>
              <a:t>mana</a:t>
            </a:r>
            <a:r>
              <a:rPr lang="en-US" sz="2800" dirty="0"/>
              <a:t> problem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dilihat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hal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titik</a:t>
            </a:r>
            <a:r>
              <a:rPr lang="en-US" sz="2800" dirty="0"/>
              <a:t> </a:t>
            </a:r>
            <a:r>
              <a:rPr lang="en-US" sz="2800" dirty="0" err="1"/>
              <a:t>tolak</a:t>
            </a:r>
            <a:r>
              <a:rPr lang="en-US" sz="2800" dirty="0"/>
              <a:t> model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dirty="0" err="1"/>
              <a:t>Holistik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totalitas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semua</a:t>
            </a:r>
            <a:r>
              <a:rPr lang="en-US" sz="2800" dirty="0"/>
              <a:t> </a:t>
            </a:r>
            <a:r>
              <a:rPr lang="en-US" sz="2800" dirty="0" err="1"/>
              <a:t>aspek</a:t>
            </a:r>
            <a:r>
              <a:rPr lang="en-US" sz="2800" dirty="0"/>
              <a:t>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i="1" dirty="0"/>
              <a:t>boundary</a:t>
            </a:r>
            <a:r>
              <a:rPr lang="en-US" sz="2800" dirty="0"/>
              <a:t>,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i="1" dirty="0"/>
              <a:t>environment</a:t>
            </a:r>
          </a:p>
          <a:p>
            <a:pPr marL="609600" indent="-6096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b="1" dirty="0" err="1"/>
              <a:t>Dinamik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mengalami</a:t>
            </a:r>
            <a:r>
              <a:rPr lang="en-US" sz="2800" dirty="0"/>
              <a:t> </a:t>
            </a:r>
            <a:r>
              <a:rPr lang="en-US" sz="2800" dirty="0" err="1"/>
              <a:t>penyempurnaan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kemudian</a:t>
            </a:r>
            <a:r>
              <a:rPr lang="en-US" sz="2800" dirty="0"/>
              <a:t> </a:t>
            </a:r>
            <a:r>
              <a:rPr lang="en-US" sz="2800" dirty="0" err="1"/>
              <a:t>muncul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menemukan</a:t>
            </a:r>
            <a:r>
              <a:rPr lang="en-US" sz="2800" dirty="0"/>
              <a:t> </a:t>
            </a:r>
            <a:r>
              <a:rPr lang="en-US" sz="2800" dirty="0" err="1"/>
              <a:t>fenomena</a:t>
            </a:r>
            <a:r>
              <a:rPr lang="en-US" sz="2800" dirty="0"/>
              <a:t> </a:t>
            </a:r>
            <a:r>
              <a:rPr lang="en-US" sz="2800" dirty="0" err="1"/>
              <a:t>baru</a:t>
            </a:r>
            <a:endParaRPr lang="en-US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217</TotalTime>
  <Words>1130</Words>
  <Application>Microsoft Office PowerPoint</Application>
  <PresentationFormat>On-screen Show (4:3)</PresentationFormat>
  <Paragraphs>218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Oriel</vt:lpstr>
      <vt:lpstr>PEMODELAN SISTEM</vt:lpstr>
      <vt:lpstr>PowerPoint Presentation</vt:lpstr>
      <vt:lpstr>Definisi Model</vt:lpstr>
      <vt:lpstr>PowerPoint Presentation</vt:lpstr>
      <vt:lpstr>Proses Transformasi</vt:lpstr>
      <vt:lpstr>Tujuan Proses Transformasi</vt:lpstr>
      <vt:lpstr>Perkembangan Aliran Keilmuan</vt:lpstr>
      <vt:lpstr>Perkembangan Aliran Keilmuan</vt:lpstr>
      <vt:lpstr>Prinsip Dasar Pembentukan Model</vt:lpstr>
      <vt:lpstr>Karakteristik Model Matematik yang Baik</vt:lpstr>
      <vt:lpstr>Karakteristik Model Matematik yang Baik</vt:lpstr>
      <vt:lpstr>Karakteristik Model Matematik yang Baik</vt:lpstr>
      <vt:lpstr>Prinsip Dasar Pengembangan Model</vt:lpstr>
      <vt:lpstr>Contoh: kasus inventori</vt:lpstr>
      <vt:lpstr>Penjadwalan</vt:lpstr>
      <vt:lpstr>Prinsip Dasar Pengembangan Model</vt:lpstr>
      <vt:lpstr>Prinsip Dasar Pengembangan Model</vt:lpstr>
      <vt:lpstr>Model yang Dihasilkan</vt:lpstr>
      <vt:lpstr>Model yang Dihasilkan</vt:lpstr>
      <vt:lpstr>Klasifikasi Model</vt:lpstr>
      <vt:lpstr>Klasifikasi Model</vt:lpstr>
      <vt:lpstr>Klasifikasi Model</vt:lpstr>
      <vt:lpstr>Perilaku Sistem</vt:lpstr>
      <vt:lpstr>Perilaku Sistem</vt:lpstr>
      <vt:lpstr>Perilaku Sistem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user7</cp:lastModifiedBy>
  <cp:revision>18</cp:revision>
  <dcterms:created xsi:type="dcterms:W3CDTF">2010-02-04T10:21:31Z</dcterms:created>
  <dcterms:modified xsi:type="dcterms:W3CDTF">2013-05-07T02:24:23Z</dcterms:modified>
</cp:coreProperties>
</file>