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17"/>
  </p:notesMasterIdLst>
  <p:sldIdLst>
    <p:sldId id="257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82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65CF496-19F0-4889-88A0-BED5E8421D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3F8080C-AB72-4FF1-9B1E-46612C6013F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6" r:id="rId13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362200"/>
          </a:xfrm>
        </p:spPr>
        <p:txBody>
          <a:bodyPr>
            <a:normAutofit/>
          </a:bodyPr>
          <a:lstStyle/>
          <a:p>
            <a:pPr algn="ctr"/>
            <a:r>
              <a:rPr lang="en-US" sz="4400" dirty="0" err="1" smtClean="0"/>
              <a:t>Pemodelan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err="1" smtClean="0"/>
              <a:t>persamaan</a:t>
            </a:r>
            <a:r>
              <a:rPr lang="en-US" sz="4400" dirty="0" smtClean="0"/>
              <a:t> </a:t>
            </a:r>
            <a:r>
              <a:rPr lang="en-US" sz="4400" dirty="0" err="1" smtClean="0"/>
              <a:t>Aljabar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3276600" y="2743200"/>
            <a:ext cx="23622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V ltr</a:t>
            </a:r>
          </a:p>
        </p:txBody>
      </p:sp>
      <p:sp>
        <p:nvSpPr>
          <p:cNvPr id="180230" name="Line 6"/>
          <p:cNvSpPr>
            <a:spLocks noChangeShapeType="1"/>
          </p:cNvSpPr>
          <p:nvPr/>
        </p:nvSpPr>
        <p:spPr bwMode="auto">
          <a:xfrm flipV="1">
            <a:off x="3276600" y="2438400"/>
            <a:ext cx="0" cy="2209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1" name="Line 7"/>
          <p:cNvSpPr>
            <a:spLocks noChangeShapeType="1"/>
          </p:cNvSpPr>
          <p:nvPr/>
        </p:nvSpPr>
        <p:spPr bwMode="auto">
          <a:xfrm>
            <a:off x="3276600" y="4648200"/>
            <a:ext cx="236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2" name="Line 8"/>
          <p:cNvSpPr>
            <a:spLocks noChangeShapeType="1"/>
          </p:cNvSpPr>
          <p:nvPr/>
        </p:nvSpPr>
        <p:spPr bwMode="auto">
          <a:xfrm flipV="1">
            <a:off x="5638800" y="2438400"/>
            <a:ext cx="0" cy="2209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3" name="Line 9"/>
          <p:cNvSpPr>
            <a:spLocks noChangeShapeType="1"/>
          </p:cNvSpPr>
          <p:nvPr/>
        </p:nvSpPr>
        <p:spPr bwMode="auto">
          <a:xfrm>
            <a:off x="1447800" y="2590800"/>
            <a:ext cx="1828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4" name="Line 10"/>
          <p:cNvSpPr>
            <a:spLocks noChangeShapeType="1"/>
          </p:cNvSpPr>
          <p:nvPr/>
        </p:nvSpPr>
        <p:spPr bwMode="auto">
          <a:xfrm>
            <a:off x="5638800" y="4495800"/>
            <a:ext cx="1828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6" name="Text Box 12"/>
          <p:cNvSpPr txBox="1">
            <a:spLocks noChangeArrowheads="1"/>
          </p:cNvSpPr>
          <p:nvPr/>
        </p:nvSpPr>
        <p:spPr bwMode="auto">
          <a:xfrm>
            <a:off x="1431925" y="2097088"/>
            <a:ext cx="139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k</a:t>
            </a:r>
            <a:r>
              <a:rPr lang="en-US" sz="2400" b="1" baseline="-25000"/>
              <a:t>1</a:t>
            </a:r>
            <a:r>
              <a:rPr lang="en-US" sz="2400" b="1"/>
              <a:t> ltr/dtk</a:t>
            </a:r>
          </a:p>
        </p:txBody>
      </p:sp>
      <p:sp>
        <p:nvSpPr>
          <p:cNvPr id="180237" name="Text Box 13"/>
          <p:cNvSpPr txBox="1">
            <a:spLocks noChangeArrowheads="1"/>
          </p:cNvSpPr>
          <p:nvPr/>
        </p:nvSpPr>
        <p:spPr bwMode="auto">
          <a:xfrm>
            <a:off x="5775325" y="4002088"/>
            <a:ext cx="139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k</a:t>
            </a:r>
            <a:r>
              <a:rPr lang="en-US" sz="2400" b="1" baseline="-25000"/>
              <a:t>2</a:t>
            </a:r>
            <a:r>
              <a:rPr lang="en-US" sz="2400" b="1"/>
              <a:t> ltr/dtk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81259" name="Text Box 11"/>
          <p:cNvSpPr txBox="1">
            <a:spLocks noChangeArrowheads="1"/>
          </p:cNvSpPr>
          <p:nvPr/>
        </p:nvSpPr>
        <p:spPr bwMode="auto">
          <a:xfrm>
            <a:off x="228600" y="1447800"/>
            <a:ext cx="8143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 err="1"/>
              <a:t>Ketika</a:t>
            </a:r>
            <a:r>
              <a:rPr lang="en-US" sz="3200" dirty="0"/>
              <a:t> proses </a:t>
            </a:r>
            <a:r>
              <a:rPr lang="en-US" sz="3200" dirty="0" err="1"/>
              <a:t>sudah</a:t>
            </a:r>
            <a:r>
              <a:rPr lang="en-US" sz="3200" dirty="0"/>
              <a:t> </a:t>
            </a:r>
            <a:r>
              <a:rPr lang="en-US" sz="3200" dirty="0" err="1"/>
              <a:t>berjalan</a:t>
            </a:r>
            <a:r>
              <a:rPr lang="en-US" sz="3200" dirty="0"/>
              <a:t>, </a:t>
            </a:r>
            <a:r>
              <a:rPr lang="en-US" sz="3200" dirty="0" err="1"/>
              <a:t>pada</a:t>
            </a:r>
            <a:r>
              <a:rPr lang="en-US" sz="3200" dirty="0"/>
              <a:t> </a:t>
            </a:r>
            <a:r>
              <a:rPr lang="en-US" sz="3200" dirty="0" err="1"/>
              <a:t>saat</a:t>
            </a:r>
            <a:r>
              <a:rPr lang="en-US" sz="3200" dirty="0"/>
              <a:t> t </a:t>
            </a:r>
          </a:p>
          <a:p>
            <a:r>
              <a:rPr lang="en-US" sz="3200" dirty="0" err="1"/>
              <a:t>maka</a:t>
            </a:r>
            <a:r>
              <a:rPr lang="en-US" sz="3200" dirty="0"/>
              <a:t> volume air </a:t>
            </a:r>
            <a:r>
              <a:rPr lang="en-US" sz="3200" dirty="0" err="1"/>
              <a:t>keruh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adalah</a:t>
            </a:r>
            <a:r>
              <a:rPr lang="en-US" sz="3200" dirty="0"/>
              <a:t>:</a:t>
            </a:r>
          </a:p>
        </p:txBody>
      </p:sp>
      <p:sp>
        <p:nvSpPr>
          <p:cNvPr id="181261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1260" name="Object 12"/>
          <p:cNvGraphicFramePr>
            <a:graphicFrameLocks noChangeAspect="1"/>
          </p:cNvGraphicFramePr>
          <p:nvPr/>
        </p:nvGraphicFramePr>
        <p:xfrm>
          <a:off x="4343400" y="2667000"/>
          <a:ext cx="914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2" name="Equation" r:id="rId3" imgW="241195" imgH="279279" progId="Equation.3">
                  <p:embed/>
                </p:oleObj>
              </mc:Choice>
              <mc:Fallback>
                <p:oleObj name="Equation" r:id="rId3" imgW="241195" imgH="27927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667000"/>
                        <a:ext cx="9144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62" name="Text Box 14"/>
          <p:cNvSpPr txBox="1">
            <a:spLocks noChangeArrowheads="1"/>
          </p:cNvSpPr>
          <p:nvPr/>
        </p:nvSpPr>
        <p:spPr bwMode="auto">
          <a:xfrm>
            <a:off x="228600" y="3657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dirty="0" err="1"/>
              <a:t>Pada</a:t>
            </a:r>
            <a:r>
              <a:rPr lang="en-US" sz="3200" dirty="0"/>
              <a:t> </a:t>
            </a:r>
            <a:r>
              <a:rPr lang="en-US" sz="3200" dirty="0" err="1"/>
              <a:t>saat</a:t>
            </a:r>
            <a:r>
              <a:rPr lang="en-US" sz="3200" dirty="0"/>
              <a:t>  t + </a:t>
            </a:r>
            <a:r>
              <a:rPr lang="el-GR" sz="3200" dirty="0">
                <a:cs typeface="Arial" charset="0"/>
              </a:rPr>
              <a:t>Δ</a:t>
            </a:r>
            <a:r>
              <a:rPr lang="en-US" sz="3200" dirty="0">
                <a:cs typeface="Arial" charset="0"/>
              </a:rPr>
              <a:t>t, </a:t>
            </a:r>
            <a:r>
              <a:rPr lang="en-US" sz="3200" dirty="0" err="1">
                <a:cs typeface="Arial" charset="0"/>
              </a:rPr>
              <a:t>maka</a:t>
            </a:r>
            <a:r>
              <a:rPr lang="en-US" sz="3200" dirty="0">
                <a:cs typeface="Arial" charset="0"/>
              </a:rPr>
              <a:t> volume air </a:t>
            </a:r>
            <a:r>
              <a:rPr lang="en-US" sz="3200" dirty="0" err="1">
                <a:cs typeface="Arial" charset="0"/>
              </a:rPr>
              <a:t>keruh</a:t>
            </a:r>
            <a:endParaRPr lang="en-US" sz="3200" dirty="0">
              <a:cs typeface="Arial" charset="0"/>
            </a:endParaRPr>
          </a:p>
          <a:p>
            <a:r>
              <a:rPr lang="en-US" sz="3200" dirty="0" err="1">
                <a:cs typeface="Arial" charset="0"/>
              </a:rPr>
              <a:t>dalam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tangki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adalah</a:t>
            </a:r>
            <a:r>
              <a:rPr lang="en-US" sz="3200" dirty="0">
                <a:cs typeface="Arial" charset="0"/>
              </a:rPr>
              <a:t>:</a:t>
            </a:r>
            <a:endParaRPr lang="el-GR" sz="3200" dirty="0">
              <a:cs typeface="Arial" charset="0"/>
            </a:endParaRPr>
          </a:p>
        </p:txBody>
      </p:sp>
      <p:sp>
        <p:nvSpPr>
          <p:cNvPr id="181264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1263" name="Object 15"/>
          <p:cNvGraphicFramePr>
            <a:graphicFrameLocks noChangeAspect="1"/>
          </p:cNvGraphicFramePr>
          <p:nvPr/>
        </p:nvGraphicFramePr>
        <p:xfrm>
          <a:off x="4419600" y="4800600"/>
          <a:ext cx="1371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3" name="Equation" r:id="rId5" imgW="419100" imgH="279400" progId="Equation.3">
                  <p:embed/>
                </p:oleObj>
              </mc:Choice>
              <mc:Fallback>
                <p:oleObj name="Equation" r:id="rId5" imgW="419100" imgH="279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800600"/>
                        <a:ext cx="13716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>
            <a:off x="381000" y="1387475"/>
            <a:ext cx="84820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3200" dirty="0" err="1"/>
              <a:t>Maka</a:t>
            </a:r>
            <a:r>
              <a:rPr lang="en-US" sz="3200" dirty="0"/>
              <a:t> </a:t>
            </a:r>
            <a:r>
              <a:rPr lang="en-US" sz="3200" dirty="0" err="1"/>
              <a:t>perubahan</a:t>
            </a:r>
            <a:r>
              <a:rPr lang="en-US" sz="3200" dirty="0"/>
              <a:t> volume air </a:t>
            </a:r>
            <a:r>
              <a:rPr lang="en-US" sz="3200" dirty="0" err="1"/>
              <a:t>keruh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endParaRPr lang="en-US" sz="3200" dirty="0"/>
          </a:p>
          <a:p>
            <a:pPr algn="just"/>
            <a:r>
              <a:rPr lang="en-US" sz="3200" dirty="0" err="1"/>
              <a:t>tangki</a:t>
            </a:r>
            <a:r>
              <a:rPr lang="en-US" sz="3200" dirty="0"/>
              <a:t> = </a:t>
            </a:r>
            <a:r>
              <a:rPr lang="en-US" sz="3200" dirty="0" err="1"/>
              <a:t>kecepatan</a:t>
            </a:r>
            <a:r>
              <a:rPr lang="en-US" sz="3200" dirty="0"/>
              <a:t> air </a:t>
            </a:r>
            <a:r>
              <a:rPr lang="en-US" sz="3200" dirty="0" err="1"/>
              <a:t>bersih</a:t>
            </a:r>
            <a:r>
              <a:rPr lang="en-US" sz="3200" dirty="0"/>
              <a:t> </a:t>
            </a:r>
            <a:r>
              <a:rPr lang="en-US" sz="3200" dirty="0" err="1"/>
              <a:t>masuk</a:t>
            </a:r>
            <a:r>
              <a:rPr lang="en-US" sz="3200" dirty="0"/>
              <a:t> </a:t>
            </a:r>
            <a:r>
              <a:rPr lang="en-US" sz="3200" dirty="0" err="1" smtClean="0"/>
              <a:t>tangki</a:t>
            </a:r>
            <a:r>
              <a:rPr lang="en-US" sz="3200" dirty="0" smtClean="0"/>
              <a:t> </a:t>
            </a:r>
            <a:r>
              <a:rPr lang="en-US" sz="3200" dirty="0" err="1" smtClean="0"/>
              <a:t>dikali</a:t>
            </a:r>
            <a:r>
              <a:rPr lang="en-US" sz="3200" dirty="0" smtClean="0"/>
              <a:t> </a:t>
            </a:r>
            <a:r>
              <a:rPr lang="el-GR" sz="3200" dirty="0">
                <a:cs typeface="Arial" charset="0"/>
              </a:rPr>
              <a:t>Δ</a:t>
            </a:r>
            <a:r>
              <a:rPr lang="en-US" sz="3200" dirty="0" smtClean="0">
                <a:cs typeface="Arial" charset="0"/>
              </a:rPr>
              <a:t>t – </a:t>
            </a:r>
            <a:r>
              <a:rPr lang="en-US" sz="3200" dirty="0" err="1" smtClean="0">
                <a:cs typeface="Arial" charset="0"/>
              </a:rPr>
              <a:t>kecepatan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>
                <a:cs typeface="Arial" charset="0"/>
              </a:rPr>
              <a:t>air </a:t>
            </a:r>
            <a:r>
              <a:rPr lang="en-US" sz="3200" dirty="0" err="1" smtClean="0">
                <a:cs typeface="Arial" charset="0"/>
              </a:rPr>
              <a:t>keruh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keluar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tangki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dikali</a:t>
            </a:r>
            <a:r>
              <a:rPr lang="en-US" sz="3200" dirty="0">
                <a:cs typeface="Arial" charset="0"/>
              </a:rPr>
              <a:t> </a:t>
            </a:r>
            <a:r>
              <a:rPr lang="el-GR" sz="3200" dirty="0">
                <a:cs typeface="Arial" charset="0"/>
              </a:rPr>
              <a:t>Δ</a:t>
            </a:r>
            <a:r>
              <a:rPr lang="en-US" sz="3200" dirty="0">
                <a:cs typeface="Arial" charset="0"/>
              </a:rPr>
              <a:t>t </a:t>
            </a:r>
            <a:r>
              <a:rPr lang="en-US" sz="3200" dirty="0" err="1">
                <a:cs typeface="Arial" charset="0"/>
              </a:rPr>
              <a:t>atau</a:t>
            </a:r>
            <a:r>
              <a:rPr lang="en-US" sz="3200" dirty="0"/>
              <a:t> </a:t>
            </a: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2282" name="Object 10"/>
          <p:cNvGraphicFramePr>
            <a:graphicFrameLocks noChangeAspect="1"/>
          </p:cNvGraphicFramePr>
          <p:nvPr/>
        </p:nvGraphicFramePr>
        <p:xfrm>
          <a:off x="838200" y="3886200"/>
          <a:ext cx="7010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2" name="Equation" r:id="rId3" imgW="2298700" imgH="279400" progId="Equation.3">
                  <p:embed/>
                </p:oleObj>
              </mc:Choice>
              <mc:Fallback>
                <p:oleObj name="Equation" r:id="rId3" imgW="2298700" imgH="279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886200"/>
                        <a:ext cx="70104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85" name="Rectangle 13"/>
          <p:cNvSpPr>
            <a:spLocks noChangeArrowheads="1"/>
          </p:cNvSpPr>
          <p:nvPr/>
        </p:nvSpPr>
        <p:spPr bwMode="auto">
          <a:xfrm>
            <a:off x="3810000" y="5029200"/>
            <a:ext cx="107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/>
              <a:t>atau</a:t>
            </a:r>
          </a:p>
        </p:txBody>
      </p:sp>
      <p:sp>
        <p:nvSpPr>
          <p:cNvPr id="182286" name="Text Box 14"/>
          <p:cNvSpPr txBox="1">
            <a:spLocks noChangeArrowheads="1"/>
          </p:cNvSpPr>
          <p:nvPr/>
        </p:nvSpPr>
        <p:spPr bwMode="auto">
          <a:xfrm>
            <a:off x="8305800" y="41148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(1)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3306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3305" name="Object 9"/>
          <p:cNvGraphicFramePr>
            <a:graphicFrameLocks noChangeAspect="1"/>
          </p:cNvGraphicFramePr>
          <p:nvPr/>
        </p:nvGraphicFramePr>
        <p:xfrm>
          <a:off x="1981200" y="1447800"/>
          <a:ext cx="21336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0" name="Equation" r:id="rId3" imgW="952500" imgH="457200" progId="Equation.3">
                  <p:embed/>
                </p:oleObj>
              </mc:Choice>
              <mc:Fallback>
                <p:oleObj name="Equation" r:id="rId3" imgW="9525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447800"/>
                        <a:ext cx="21336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8077200" y="19812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(2)</a:t>
            </a:r>
          </a:p>
        </p:txBody>
      </p:sp>
      <p:sp>
        <p:nvSpPr>
          <p:cNvPr id="183308" name="Text Box 12"/>
          <p:cNvSpPr txBox="1">
            <a:spLocks noChangeArrowheads="1"/>
          </p:cNvSpPr>
          <p:nvPr/>
        </p:nvSpPr>
        <p:spPr bwMode="auto">
          <a:xfrm>
            <a:off x="746125" y="3087688"/>
            <a:ext cx="5205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Dasar: definisi diferensial          y=f(x)</a:t>
            </a:r>
          </a:p>
        </p:txBody>
      </p:sp>
      <p:sp>
        <p:nvSpPr>
          <p:cNvPr id="183310" name="Rectangle 1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3309" name="Object 13"/>
          <p:cNvGraphicFramePr>
            <a:graphicFrameLocks noChangeAspect="1"/>
          </p:cNvGraphicFramePr>
          <p:nvPr/>
        </p:nvGraphicFramePr>
        <p:xfrm>
          <a:off x="1219200" y="3886200"/>
          <a:ext cx="62484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1" name="Equation" r:id="rId5" imgW="2235200" imgH="457200" progId="Equation.3">
                  <p:embed/>
                </p:oleObj>
              </mc:Choice>
              <mc:Fallback>
                <p:oleObj name="Equation" r:id="rId5" imgW="22352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86200"/>
                        <a:ext cx="6248400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11" name="Text Box 15"/>
          <p:cNvSpPr txBox="1">
            <a:spLocks noChangeArrowheads="1"/>
          </p:cNvSpPr>
          <p:nvPr/>
        </p:nvSpPr>
        <p:spPr bwMode="auto">
          <a:xfrm>
            <a:off x="8153400" y="44196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(3)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4329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8153400" y="24384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(4)</a:t>
            </a:r>
          </a:p>
        </p:txBody>
      </p:sp>
      <p:sp>
        <p:nvSpPr>
          <p:cNvPr id="184332" name="Text Box 12"/>
          <p:cNvSpPr txBox="1">
            <a:spLocks noChangeArrowheads="1"/>
          </p:cNvSpPr>
          <p:nvPr/>
        </p:nvSpPr>
        <p:spPr bwMode="auto">
          <a:xfrm>
            <a:off x="822325" y="1235075"/>
            <a:ext cx="6340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Sehingga Persamaan (2) menjadi;</a:t>
            </a:r>
          </a:p>
        </p:txBody>
      </p:sp>
      <p:sp>
        <p:nvSpPr>
          <p:cNvPr id="184334" name="Rectangle 1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4333" name="Object 13"/>
          <p:cNvGraphicFramePr>
            <a:graphicFrameLocks noChangeAspect="1"/>
          </p:cNvGraphicFramePr>
          <p:nvPr/>
        </p:nvGraphicFramePr>
        <p:xfrm>
          <a:off x="1600200" y="2057400"/>
          <a:ext cx="46482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4" name="Equation" r:id="rId3" imgW="1917700" imgH="457200" progId="Equation.3">
                  <p:embed/>
                </p:oleObj>
              </mc:Choice>
              <mc:Fallback>
                <p:oleObj name="Equation" r:id="rId3" imgW="19177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057400"/>
                        <a:ext cx="46482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35" name="Text Box 15"/>
          <p:cNvSpPr txBox="1">
            <a:spLocks noChangeArrowheads="1"/>
          </p:cNvSpPr>
          <p:nvPr/>
        </p:nvSpPr>
        <p:spPr bwMode="auto">
          <a:xfrm>
            <a:off x="990600" y="3505200"/>
            <a:ext cx="973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atau</a:t>
            </a:r>
          </a:p>
        </p:txBody>
      </p:sp>
      <p:sp>
        <p:nvSpPr>
          <p:cNvPr id="184337" name="Rectangle 17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4336" name="Object 16"/>
          <p:cNvGraphicFramePr>
            <a:graphicFrameLocks noChangeAspect="1"/>
          </p:cNvGraphicFramePr>
          <p:nvPr/>
        </p:nvGraphicFramePr>
        <p:xfrm>
          <a:off x="1752600" y="4114800"/>
          <a:ext cx="47244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5" name="Equation" r:id="rId5" imgW="1396394" imgH="583947" progId="Equation.3">
                  <p:embed/>
                </p:oleObj>
              </mc:Choice>
              <mc:Fallback>
                <p:oleObj name="Equation" r:id="rId5" imgW="1396394" imgH="58394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114800"/>
                        <a:ext cx="4724400" cy="167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38" name="Text Box 18"/>
          <p:cNvSpPr txBox="1">
            <a:spLocks noChangeArrowheads="1"/>
          </p:cNvSpPr>
          <p:nvPr/>
        </p:nvSpPr>
        <p:spPr bwMode="auto">
          <a:xfrm>
            <a:off x="8077200" y="48006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(5)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Pemodelan</a:t>
            </a:r>
            <a:r>
              <a:rPr lang="en-US" sz="3200" dirty="0"/>
              <a:t> Pers. </a:t>
            </a:r>
            <a:r>
              <a:rPr lang="en-US" sz="3200" dirty="0" err="1"/>
              <a:t>Diferensial</a:t>
            </a:r>
            <a:endParaRPr lang="en-US" sz="3200" dirty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0386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Jika</a:t>
            </a:r>
            <a:r>
              <a:rPr lang="en-US" sz="3200" dirty="0"/>
              <a:t> V=80 </a:t>
            </a:r>
            <a:r>
              <a:rPr lang="en-US" sz="3200" dirty="0" err="1"/>
              <a:t>ltr</a:t>
            </a:r>
            <a:r>
              <a:rPr lang="en-US" sz="3200" dirty="0"/>
              <a:t>, k</a:t>
            </a:r>
            <a:r>
              <a:rPr lang="en-US" sz="3200" baseline="-25000" dirty="0"/>
              <a:t>1</a:t>
            </a:r>
            <a:r>
              <a:rPr lang="en-US" sz="3200" dirty="0"/>
              <a:t>= 2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k</a:t>
            </a:r>
            <a:r>
              <a:rPr lang="en-US" sz="3200" baseline="-25000" dirty="0"/>
              <a:t>2</a:t>
            </a:r>
            <a:r>
              <a:rPr lang="en-US" sz="3200" dirty="0"/>
              <a:t>=4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, </a:t>
            </a:r>
            <a:r>
              <a:rPr lang="en-US" sz="3200" dirty="0" err="1" smtClean="0"/>
              <a:t>maka</a:t>
            </a:r>
            <a:r>
              <a:rPr lang="en-US" sz="3200" dirty="0" smtClean="0"/>
              <a:t> </a:t>
            </a:r>
            <a:r>
              <a:rPr lang="en-US" sz="3200" dirty="0"/>
              <a:t>t= ….?. </a:t>
            </a:r>
            <a:endParaRPr lang="en-US" sz="3200" dirty="0" smtClean="0"/>
          </a:p>
          <a:p>
            <a:pPr marL="609600" indent="-609600" algn="just">
              <a:buFont typeface="Wingdings" pitchFamily="2" charset="2"/>
              <a:buNone/>
            </a:pP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 smtClean="0"/>
              <a:t>Bagaimana</a:t>
            </a:r>
            <a:r>
              <a:rPr lang="en-US" sz="3200" dirty="0" smtClean="0"/>
              <a:t> </a:t>
            </a:r>
            <a:r>
              <a:rPr lang="en-US" sz="3200" dirty="0" err="1"/>
              <a:t>jika</a:t>
            </a:r>
            <a:r>
              <a:rPr lang="en-US" sz="3200" dirty="0"/>
              <a:t> k</a:t>
            </a:r>
            <a:r>
              <a:rPr lang="en-US" sz="3200" baseline="-25000" dirty="0"/>
              <a:t>1</a:t>
            </a:r>
            <a:r>
              <a:rPr lang="en-US" sz="3200" dirty="0"/>
              <a:t>=k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en-US" sz="3200" dirty="0" err="1"/>
              <a:t>atau</a:t>
            </a:r>
            <a:r>
              <a:rPr lang="en-US" sz="3200" dirty="0"/>
              <a:t> k</a:t>
            </a:r>
            <a:r>
              <a:rPr lang="en-US" sz="3200" baseline="-25000" dirty="0"/>
              <a:t>1</a:t>
            </a:r>
            <a:r>
              <a:rPr lang="en-US" sz="3200" dirty="0"/>
              <a:t>&gt;k</a:t>
            </a:r>
            <a:r>
              <a:rPr lang="en-US" sz="3200" baseline="-25000" dirty="0"/>
              <a:t>2</a:t>
            </a:r>
            <a:r>
              <a:rPr lang="en-US" sz="3200" dirty="0"/>
              <a:t> ???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Permasalahan – Angkat Berat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Weight Lifting (Murthy hal.10)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kompetisi</a:t>
            </a:r>
            <a:r>
              <a:rPr lang="en-US" sz="2800" dirty="0"/>
              <a:t> </a:t>
            </a:r>
            <a:r>
              <a:rPr lang="en-US" sz="2800" dirty="0" err="1"/>
              <a:t>angkat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, </a:t>
            </a:r>
            <a:r>
              <a:rPr lang="en-US" sz="2800" dirty="0" err="1"/>
              <a:t>peserta</a:t>
            </a:r>
            <a:r>
              <a:rPr lang="en-US" sz="2800" dirty="0"/>
              <a:t> </a:t>
            </a:r>
            <a:r>
              <a:rPr lang="en-US" sz="2800" dirty="0" err="1"/>
              <a:t>dikelompokkan</a:t>
            </a:r>
            <a:r>
              <a:rPr lang="en-US" sz="2800" dirty="0"/>
              <a:t> </a:t>
            </a:r>
            <a:r>
              <a:rPr lang="en-US" sz="2800" dirty="0" smtClean="0"/>
              <a:t>8 </a:t>
            </a:r>
            <a:r>
              <a:rPr lang="en-US" sz="2800" dirty="0" err="1"/>
              <a:t>kelas</a:t>
            </a:r>
            <a:r>
              <a:rPr lang="en-US" sz="2800" dirty="0"/>
              <a:t> </a:t>
            </a:r>
            <a:r>
              <a:rPr lang="en-US" sz="2800" dirty="0" err="1"/>
              <a:t>berdasarkan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/>
              <a:t>badannya</a:t>
            </a:r>
            <a:r>
              <a:rPr lang="en-US" sz="2800" dirty="0"/>
              <a:t>. </a:t>
            </a:r>
            <a:r>
              <a:rPr lang="en-US" sz="2800" dirty="0" err="1"/>
              <a:t>Terdapat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kategori</a:t>
            </a:r>
            <a:r>
              <a:rPr lang="en-US" sz="2800" dirty="0"/>
              <a:t> </a:t>
            </a:r>
            <a:r>
              <a:rPr lang="en-US" sz="2800" dirty="0" err="1"/>
              <a:t>angkatan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i="1" dirty="0"/>
              <a:t>Jerk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i="1" dirty="0"/>
              <a:t>Snatch</a:t>
            </a:r>
            <a:r>
              <a:rPr lang="en-US" sz="2800" dirty="0"/>
              <a:t>. </a:t>
            </a:r>
            <a:r>
              <a:rPr lang="en-US" sz="2800" dirty="0" err="1"/>
              <a:t>Tabel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kejuaraan</a:t>
            </a:r>
            <a:r>
              <a:rPr lang="en-US" sz="2800" dirty="0"/>
              <a:t> </a:t>
            </a:r>
            <a:r>
              <a:rPr lang="en-US" sz="2800" dirty="0" err="1"/>
              <a:t>angkat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 smtClean="0"/>
              <a:t>dunia</a:t>
            </a:r>
            <a:r>
              <a:rPr lang="en-US" sz="2800" dirty="0" smtClean="0"/>
              <a:t> </a:t>
            </a:r>
            <a:r>
              <a:rPr lang="en-US" sz="2800" dirty="0" err="1" smtClean="0"/>
              <a:t>selama</a:t>
            </a:r>
            <a:r>
              <a:rPr lang="en-US" sz="2800" dirty="0" smtClean="0"/>
              <a:t>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ditunjukkan</a:t>
            </a:r>
            <a:r>
              <a:rPr lang="en-US" sz="2800" dirty="0" smtClean="0"/>
              <a:t> </a:t>
            </a:r>
            <a:r>
              <a:rPr lang="en-US" sz="2800" dirty="0" err="1"/>
              <a:t>Tabel</a:t>
            </a:r>
            <a:r>
              <a:rPr lang="en-US" sz="2800" dirty="0"/>
              <a:t> 1. </a:t>
            </a:r>
            <a:r>
              <a:rPr lang="en-US" sz="2800" dirty="0" err="1"/>
              <a:t>Permasalahannya</a:t>
            </a:r>
            <a:r>
              <a:rPr lang="en-US" sz="2800" dirty="0"/>
              <a:t> </a:t>
            </a:r>
            <a:r>
              <a:rPr lang="en-US" sz="2800" dirty="0" err="1"/>
              <a:t>ingin</a:t>
            </a:r>
            <a:r>
              <a:rPr lang="en-US" sz="2800" dirty="0"/>
              <a:t> </a:t>
            </a:r>
            <a:r>
              <a:rPr lang="en-US" sz="2800" dirty="0" err="1"/>
              <a:t>disusun</a:t>
            </a:r>
            <a:r>
              <a:rPr lang="en-US" sz="2800" dirty="0"/>
              <a:t> model yang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memberikan</a:t>
            </a:r>
            <a:r>
              <a:rPr lang="en-US" sz="2800" dirty="0"/>
              <a:t> </a:t>
            </a:r>
            <a:r>
              <a:rPr lang="en-US" sz="2800" dirty="0" err="1"/>
              <a:t>makna</a:t>
            </a:r>
            <a:r>
              <a:rPr lang="en-US" sz="2800" dirty="0"/>
              <a:t> data </a:t>
            </a:r>
            <a:r>
              <a:rPr lang="en-US" sz="2800" dirty="0" err="1"/>
              <a:t>Tabel</a:t>
            </a:r>
            <a:r>
              <a:rPr lang="en-US" sz="2800" dirty="0"/>
              <a:t> 1 </a:t>
            </a:r>
            <a:r>
              <a:rPr lang="en-US" sz="2800" dirty="0" err="1"/>
              <a:t>tersebut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09600"/>
          </a:xfrm>
          <a:noFill/>
        </p:spPr>
        <p:txBody>
          <a:bodyPr/>
          <a:lstStyle/>
          <a:p>
            <a:pPr algn="ctr"/>
            <a:r>
              <a:rPr lang="en-US" sz="3200"/>
              <a:t>Permasalahan – Angkat Berat</a:t>
            </a:r>
          </a:p>
        </p:txBody>
      </p:sp>
      <p:graphicFrame>
        <p:nvGraphicFramePr>
          <p:cNvPr id="171095" name="Group 8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686233"/>
              </p:ext>
            </p:extLst>
          </p:nvPr>
        </p:nvGraphicFramePr>
        <p:xfrm>
          <a:off x="457200" y="1295400"/>
          <a:ext cx="8229600" cy="4579938"/>
        </p:xfrm>
        <a:graphic>
          <a:graphicData uri="http://schemas.openxmlformats.org/drawingml/2006/table">
            <a:tbl>
              <a:tblPr/>
              <a:tblGrid>
                <a:gridCol w="3810000"/>
                <a:gridCol w="1524000"/>
                <a:gridCol w="1447800"/>
                <a:gridCol w="1447800"/>
              </a:tblGrid>
              <a:tr h="4318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badan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tiap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kelas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 angkatan pemenang,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Snatch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Jerk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Terbang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52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 Bantam, 56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Bulu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60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Ringan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67,5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Ringan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75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Ringan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82,5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90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8.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Super, 100 kg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Karakterisasi Sistem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/>
              <a:t>Sistem terdiri dari dua variabel yaitu </a:t>
            </a:r>
            <a:r>
              <a:rPr lang="en-US" sz="2800" b="1"/>
              <a:t>berat badan </a:t>
            </a:r>
            <a:r>
              <a:rPr lang="en-US" sz="2800"/>
              <a:t>dan</a:t>
            </a:r>
            <a:r>
              <a:rPr lang="en-US" sz="2800" b="1"/>
              <a:t> berat angkatan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/>
              <a:t>Berat angkatan dipengaruhi oleh dua faktor yaitu </a:t>
            </a:r>
            <a:r>
              <a:rPr lang="en-US" sz="2800" b="1"/>
              <a:t>internal </a:t>
            </a:r>
            <a:r>
              <a:rPr lang="en-US" sz="2800"/>
              <a:t>dan</a:t>
            </a:r>
            <a:r>
              <a:rPr lang="en-US" sz="2800" b="1"/>
              <a:t> eksternal</a:t>
            </a:r>
            <a:r>
              <a:rPr lang="en-US" sz="2800"/>
              <a:t>. Faktor internal diantaranya kondisi </a:t>
            </a:r>
            <a:r>
              <a:rPr lang="en-US" sz="2800" b="1"/>
              <a:t>fisik </a:t>
            </a:r>
            <a:r>
              <a:rPr lang="en-US" sz="2800"/>
              <a:t>dan</a:t>
            </a:r>
            <a:r>
              <a:rPr lang="en-US" sz="2800" b="1"/>
              <a:t> mental</a:t>
            </a:r>
            <a:r>
              <a:rPr lang="en-US" sz="2800"/>
              <a:t> peserta, sedangkan faktor eksternal diantaranya kondisi </a:t>
            </a:r>
            <a:r>
              <a:rPr lang="en-US" sz="2800" b="1"/>
              <a:t>fisik tempat pertandingan </a:t>
            </a:r>
            <a:r>
              <a:rPr lang="en-US" sz="2800"/>
              <a:t>dan </a:t>
            </a:r>
            <a:r>
              <a:rPr lang="en-US" sz="2800" b="1"/>
              <a:t>dukungan supporter</a:t>
            </a:r>
            <a:r>
              <a:rPr lang="en-US" sz="2800"/>
              <a:t>.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/>
              <a:t>Berkaitan dengan </a:t>
            </a:r>
            <a:r>
              <a:rPr lang="en-US" sz="2800" b="1"/>
              <a:t>waktu</a:t>
            </a:r>
            <a:r>
              <a:rPr lang="en-US" sz="2800"/>
              <a:t>, perkembangan berat angkatan yang juara tidak relevan sehingga sistem – </a:t>
            </a:r>
            <a:r>
              <a:rPr lang="en-US" sz="2800" b="1"/>
              <a:t>statis</a:t>
            </a:r>
            <a:r>
              <a:rPr lang="en-US" sz="2800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Karakterisasi Sistem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/>
              <a:t>Perkiraan berat dapat dilakukan sehingga sistem – </a:t>
            </a:r>
            <a:r>
              <a:rPr lang="en-US" b="1"/>
              <a:t>deterministik</a:t>
            </a:r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/>
              <a:t>Sistem hanya dilihat dari berat badan peserta dan berat angkatan, maka pendekatan digunakan </a:t>
            </a:r>
            <a:r>
              <a:rPr lang="en-US" b="1"/>
              <a:t>black box</a:t>
            </a:r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/>
              <a:t>Tujuan studi adalah membuat model untuk memutuskan </a:t>
            </a:r>
            <a:r>
              <a:rPr lang="en-US" b="1"/>
              <a:t>pemenang</a:t>
            </a:r>
            <a:r>
              <a:rPr lang="en-US"/>
              <a:t> untuk berbagai variasi berat badan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16" name="Object 12"/>
          <p:cNvGraphicFramePr>
            <a:graphicFrameLocks noGrp="1" noChangeAspect="1"/>
          </p:cNvGraphicFramePr>
          <p:nvPr>
            <p:ph/>
          </p:nvPr>
        </p:nvGraphicFramePr>
        <p:xfrm>
          <a:off x="1066800" y="457200"/>
          <a:ext cx="7315200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4" name="Chart" r:id="rId4" imgW="4905375" imgH="2695575" progId="Excel.Sheet.8">
                  <p:embed/>
                </p:oleObj>
              </mc:Choice>
              <mc:Fallback>
                <p:oleObj name="Chart" r:id="rId4" imgW="4905375" imgH="2695575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57200"/>
                        <a:ext cx="7315200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118" name="Text Box 14"/>
          <p:cNvSpPr txBox="1">
            <a:spLocks noChangeArrowheads="1"/>
          </p:cNvSpPr>
          <p:nvPr/>
        </p:nvSpPr>
        <p:spPr bwMode="auto">
          <a:xfrm>
            <a:off x="3962400" y="5791200"/>
            <a:ext cx="153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Berat Badan</a:t>
            </a:r>
          </a:p>
        </p:txBody>
      </p:sp>
      <p:sp>
        <p:nvSpPr>
          <p:cNvPr id="175119" name="Text Box 15"/>
          <p:cNvSpPr txBox="1">
            <a:spLocks noChangeArrowheads="1"/>
          </p:cNvSpPr>
          <p:nvPr/>
        </p:nvSpPr>
        <p:spPr bwMode="auto">
          <a:xfrm rot="16200000">
            <a:off x="-143668" y="3496468"/>
            <a:ext cx="187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Berat Angkatan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 dirty="0" err="1"/>
              <a:t>Formulasi</a:t>
            </a:r>
            <a:r>
              <a:rPr lang="en-US" sz="3200" dirty="0"/>
              <a:t> Model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2438400"/>
          </a:xfrm>
          <a:noFill/>
        </p:spPr>
        <p:txBody>
          <a:bodyPr>
            <a:no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 smtClean="0"/>
              <a:t>Didefinisikan</a:t>
            </a:r>
            <a:r>
              <a:rPr lang="en-US" sz="2800" dirty="0" smtClean="0"/>
              <a:t>: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 smtClean="0"/>
              <a:t>Berat</a:t>
            </a:r>
            <a:r>
              <a:rPr lang="en-US" sz="2800" dirty="0" smtClean="0"/>
              <a:t> </a:t>
            </a:r>
            <a:r>
              <a:rPr lang="en-US" sz="2800" dirty="0" err="1" smtClean="0"/>
              <a:t>angkatan</a:t>
            </a:r>
            <a:r>
              <a:rPr lang="en-US" sz="2800" dirty="0" smtClean="0"/>
              <a:t>= </a:t>
            </a:r>
            <a:r>
              <a:rPr lang="en-US" sz="2800" i="1" dirty="0" smtClean="0"/>
              <a:t>L, </a:t>
            </a:r>
            <a:r>
              <a:rPr lang="en-US" sz="2800" dirty="0" err="1" smtClean="0"/>
              <a:t>dan</a:t>
            </a:r>
            <a:r>
              <a:rPr lang="en-US" sz="2800" i="1" dirty="0" smtClean="0"/>
              <a:t> </a:t>
            </a:r>
            <a:endParaRPr lang="en-US" sz="2800" i="1" dirty="0" smtClean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 smtClean="0"/>
              <a:t>B</a:t>
            </a:r>
            <a:r>
              <a:rPr lang="en-US" sz="2800" dirty="0" err="1" smtClean="0"/>
              <a:t>erat</a:t>
            </a:r>
            <a:r>
              <a:rPr lang="en-US" sz="2800" dirty="0" smtClean="0"/>
              <a:t> </a:t>
            </a:r>
            <a:r>
              <a:rPr lang="en-US" sz="2800" dirty="0" err="1" smtClean="0"/>
              <a:t>badan</a:t>
            </a:r>
            <a:r>
              <a:rPr lang="en-US" sz="2800" dirty="0" smtClean="0"/>
              <a:t>     = </a:t>
            </a:r>
            <a:r>
              <a:rPr lang="en-US" sz="2800" i="1" dirty="0" smtClean="0"/>
              <a:t>W .</a:t>
            </a:r>
            <a:r>
              <a:rPr lang="en-US" sz="2800" dirty="0" smtClean="0"/>
              <a:t> </a:t>
            </a:r>
            <a:endParaRPr lang="en-US" sz="2800" dirty="0"/>
          </a:p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Dianggap</a:t>
            </a:r>
            <a:r>
              <a:rPr lang="en-US" sz="2800" dirty="0"/>
              <a:t> </a:t>
            </a:r>
            <a:r>
              <a:rPr lang="en-US" sz="2800" dirty="0" err="1"/>
              <a:t>hubungan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/>
              <a:t>badan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/>
              <a:t>angkatan</a:t>
            </a:r>
            <a:r>
              <a:rPr lang="en-US" sz="2800" dirty="0"/>
              <a:t> </a:t>
            </a:r>
            <a:r>
              <a:rPr lang="en-US" sz="2800" dirty="0" err="1"/>
              <a:t>dinyatakan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berikut</a:t>
            </a:r>
            <a:r>
              <a:rPr lang="en-US" sz="2800" dirty="0"/>
              <a:t>:</a:t>
            </a: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3048000" y="3397250"/>
            <a:ext cx="1922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i="1" dirty="0"/>
              <a:t>L</a:t>
            </a:r>
            <a:r>
              <a:rPr lang="en-US" sz="3600" dirty="0"/>
              <a:t> = </a:t>
            </a:r>
            <a:r>
              <a:rPr lang="en-US" sz="3600" i="1" dirty="0" err="1"/>
              <a:t>k.W</a:t>
            </a:r>
            <a:r>
              <a:rPr lang="el-GR" sz="3600" i="1" baseline="30000" dirty="0">
                <a:cs typeface="Arial" charset="0"/>
              </a:rPr>
              <a:t>α</a:t>
            </a:r>
            <a:endParaRPr lang="el-GR" sz="3600" i="1" dirty="0">
              <a:cs typeface="Arial" charset="0"/>
            </a:endParaRP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8153400" y="36576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(1)</a:t>
            </a:r>
          </a:p>
        </p:txBody>
      </p:sp>
      <p:sp>
        <p:nvSpPr>
          <p:cNvPr id="176134" name="Text Box 6"/>
          <p:cNvSpPr txBox="1">
            <a:spLocks noChangeArrowheads="1"/>
          </p:cNvSpPr>
          <p:nvPr/>
        </p:nvSpPr>
        <p:spPr bwMode="auto">
          <a:xfrm>
            <a:off x="533400" y="4129088"/>
            <a:ext cx="662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dengan</a:t>
            </a:r>
            <a:r>
              <a:rPr lang="en-US" sz="2800" dirty="0"/>
              <a:t>: </a:t>
            </a:r>
            <a:r>
              <a:rPr lang="en-US" sz="2800" i="1" dirty="0"/>
              <a:t>k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l-GR" sz="2800" i="1" dirty="0">
                <a:cs typeface="Arial" charset="0"/>
              </a:rPr>
              <a:t>α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konstanta</a:t>
            </a:r>
            <a:r>
              <a:rPr lang="en-US" sz="2800" dirty="0">
                <a:cs typeface="Arial" charset="0"/>
              </a:rPr>
              <a:t>, </a:t>
            </a:r>
            <a:r>
              <a:rPr lang="en-US" sz="2800" dirty="0" err="1">
                <a:cs typeface="Arial" charset="0"/>
              </a:rPr>
              <a:t>kemudian</a:t>
            </a:r>
            <a:endParaRPr lang="el-GR" sz="2800" dirty="0">
              <a:cs typeface="Arial" charset="0"/>
            </a:endParaRPr>
          </a:p>
        </p:txBody>
      </p:sp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2438400" y="4800600"/>
            <a:ext cx="434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dirty="0" err="1"/>
              <a:t>ln</a:t>
            </a:r>
            <a:r>
              <a:rPr lang="en-US" sz="3200" dirty="0"/>
              <a:t> </a:t>
            </a:r>
            <a:r>
              <a:rPr lang="en-US" sz="3200" i="1" dirty="0"/>
              <a:t>L</a:t>
            </a:r>
            <a:r>
              <a:rPr lang="en-US" sz="3200" dirty="0"/>
              <a:t> = </a:t>
            </a:r>
            <a:r>
              <a:rPr lang="en-US" sz="3200" dirty="0" err="1"/>
              <a:t>ln</a:t>
            </a:r>
            <a:r>
              <a:rPr lang="en-US" sz="3200" dirty="0"/>
              <a:t> </a:t>
            </a:r>
            <a:r>
              <a:rPr lang="en-US" sz="3200" i="1" dirty="0"/>
              <a:t>k</a:t>
            </a:r>
            <a:r>
              <a:rPr lang="en-US" sz="3200" dirty="0"/>
              <a:t> + </a:t>
            </a:r>
            <a:r>
              <a:rPr lang="el-GR" sz="3200" i="1" dirty="0">
                <a:cs typeface="Arial" charset="0"/>
              </a:rPr>
              <a:t>α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ln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i="1" dirty="0">
                <a:cs typeface="Arial" charset="0"/>
              </a:rPr>
              <a:t>W</a:t>
            </a:r>
            <a:endParaRPr lang="el-GR" sz="3200" i="1" dirty="0">
              <a:cs typeface="Arial" charset="0"/>
            </a:endParaRPr>
          </a:p>
        </p:txBody>
      </p:sp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8153400" y="48006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(2)</a:t>
            </a:r>
          </a:p>
        </p:txBody>
      </p:sp>
      <p:sp>
        <p:nvSpPr>
          <p:cNvPr id="176137" name="Text Box 9"/>
          <p:cNvSpPr txBox="1">
            <a:spLocks noChangeArrowheads="1"/>
          </p:cNvSpPr>
          <p:nvPr/>
        </p:nvSpPr>
        <p:spPr bwMode="auto">
          <a:xfrm>
            <a:off x="609599" y="5562600"/>
            <a:ext cx="81010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i="1" dirty="0">
                <a:cs typeface="Arial" charset="0"/>
              </a:rPr>
              <a:t>k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</a:t>
            </a:r>
            <a:r>
              <a:rPr lang="el-GR" sz="2800" i="1" dirty="0">
                <a:cs typeface="Arial" charset="0"/>
              </a:rPr>
              <a:t>α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dicari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dengan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bantuan</a:t>
            </a:r>
            <a:r>
              <a:rPr lang="en-US" sz="2800" dirty="0">
                <a:cs typeface="Arial" charset="0"/>
              </a:rPr>
              <a:t> data </a:t>
            </a:r>
            <a:r>
              <a:rPr lang="en-US" sz="2800" dirty="0" err="1">
                <a:cs typeface="Arial" charset="0"/>
              </a:rPr>
              <a:t>Tabel</a:t>
            </a:r>
            <a:r>
              <a:rPr lang="en-US" sz="2800" dirty="0">
                <a:cs typeface="Arial" charset="0"/>
              </a:rPr>
              <a:t> 1</a:t>
            </a:r>
            <a:endParaRPr lang="el-GR" sz="2800" dirty="0">
              <a:cs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590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err="1" smtClean="0"/>
              <a:t>Pemodelan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-pers. </a:t>
            </a:r>
            <a:r>
              <a:rPr lang="en-US" sz="4400" dirty="0" err="1" smtClean="0"/>
              <a:t>Differensial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-pers. integral</a:t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/>
            <a:r>
              <a:rPr lang="en-US" sz="3200"/>
              <a:t>Pemodelan Pers. Diferensial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01000" cy="5029200"/>
          </a:xfrm>
          <a:noFill/>
        </p:spPr>
        <p:txBody>
          <a:bodyPr>
            <a:no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en-US" sz="3200" dirty="0" err="1"/>
              <a:t>Suatu</a:t>
            </a:r>
            <a:r>
              <a:rPr lang="en-US" sz="3200" dirty="0"/>
              <a:t>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berpengaduk</a:t>
            </a:r>
            <a:r>
              <a:rPr lang="en-US" sz="3200" dirty="0"/>
              <a:t> </a:t>
            </a:r>
            <a:r>
              <a:rPr lang="en-US" sz="3200" dirty="0" err="1"/>
              <a:t>berisi</a:t>
            </a:r>
            <a:r>
              <a:rPr lang="en-US" sz="3200" dirty="0"/>
              <a:t> air </a:t>
            </a:r>
            <a:r>
              <a:rPr lang="en-US" sz="3200" dirty="0" err="1"/>
              <a:t>keruh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volume V liter.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tersebut</a:t>
            </a:r>
            <a:r>
              <a:rPr lang="en-US" sz="3200" dirty="0"/>
              <a:t> </a:t>
            </a:r>
            <a:r>
              <a:rPr lang="en-US" sz="3200" dirty="0" err="1"/>
              <a:t>ingin</a:t>
            </a:r>
            <a:r>
              <a:rPr lang="en-US" sz="3200" dirty="0"/>
              <a:t> </a:t>
            </a:r>
            <a:r>
              <a:rPr lang="en-US" sz="3200" dirty="0" err="1"/>
              <a:t>dibersihkan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cara</a:t>
            </a:r>
            <a:r>
              <a:rPr lang="en-US" sz="3200" dirty="0"/>
              <a:t>: air </a:t>
            </a:r>
            <a:r>
              <a:rPr lang="en-US" sz="3200" dirty="0" err="1"/>
              <a:t>bersih</a:t>
            </a:r>
            <a:r>
              <a:rPr lang="en-US" sz="3200" dirty="0"/>
              <a:t> </a:t>
            </a:r>
            <a:r>
              <a:rPr lang="en-US" sz="3200" dirty="0" err="1"/>
              <a:t>dialirkan</a:t>
            </a:r>
            <a:r>
              <a:rPr lang="en-US" sz="3200" dirty="0"/>
              <a:t> </a:t>
            </a:r>
            <a:r>
              <a:rPr lang="en-US" sz="3200" dirty="0" err="1"/>
              <a:t>ke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kecepatan</a:t>
            </a:r>
            <a:r>
              <a:rPr lang="en-US" sz="3200" dirty="0"/>
              <a:t> k</a:t>
            </a:r>
            <a:r>
              <a:rPr lang="en-US" sz="3200" baseline="-25000" dirty="0"/>
              <a:t>1</a:t>
            </a:r>
            <a:r>
              <a:rPr lang="en-US" sz="3200" dirty="0"/>
              <a:t>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bagian</a:t>
            </a:r>
            <a:r>
              <a:rPr lang="en-US" sz="3200" dirty="0"/>
              <a:t> </a:t>
            </a:r>
            <a:r>
              <a:rPr lang="en-US" sz="3200" dirty="0" err="1"/>
              <a:t>dasar</a:t>
            </a:r>
            <a:r>
              <a:rPr lang="en-US" sz="3200" dirty="0"/>
              <a:t>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dikeluarkan</a:t>
            </a:r>
            <a:r>
              <a:rPr lang="en-US" sz="3200" dirty="0"/>
              <a:t> air </a:t>
            </a:r>
            <a:r>
              <a:rPr lang="en-US" sz="3200" dirty="0" err="1"/>
              <a:t>keruh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kecepatan</a:t>
            </a:r>
            <a:r>
              <a:rPr lang="en-US" sz="3200" dirty="0"/>
              <a:t> k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. </a:t>
            </a:r>
            <a:r>
              <a:rPr lang="en-US" sz="3200" dirty="0" err="1"/>
              <a:t>Jika</a:t>
            </a:r>
            <a:r>
              <a:rPr lang="en-US" sz="3200" dirty="0"/>
              <a:t> k</a:t>
            </a:r>
            <a:r>
              <a:rPr lang="en-US" sz="3200" baseline="-25000" dirty="0"/>
              <a:t>2</a:t>
            </a:r>
            <a:r>
              <a:rPr lang="en-US" sz="3200" dirty="0"/>
              <a:t>&gt;k</a:t>
            </a:r>
            <a:r>
              <a:rPr lang="en-US" sz="3200" baseline="-25000" dirty="0"/>
              <a:t>1</a:t>
            </a:r>
            <a:r>
              <a:rPr lang="en-US" sz="3200" dirty="0"/>
              <a:t>, </a:t>
            </a:r>
            <a:r>
              <a:rPr lang="en-US" sz="3200" dirty="0" err="1"/>
              <a:t>berapa</a:t>
            </a:r>
            <a:r>
              <a:rPr lang="en-US" sz="3200" dirty="0"/>
              <a:t> lama </a:t>
            </a:r>
            <a:r>
              <a:rPr lang="en-US" sz="3200" dirty="0" err="1"/>
              <a:t>waktu</a:t>
            </a:r>
            <a:r>
              <a:rPr lang="en-US" sz="3200" dirty="0"/>
              <a:t> yang </a:t>
            </a:r>
            <a:r>
              <a:rPr lang="en-US" sz="3200" dirty="0" err="1"/>
              <a:t>dibutuhkan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membersihkan</a:t>
            </a:r>
            <a:r>
              <a:rPr lang="en-US" sz="3200" dirty="0"/>
              <a:t> </a:t>
            </a:r>
            <a:r>
              <a:rPr lang="en-US" sz="3200" dirty="0" err="1"/>
              <a:t>tangki</a:t>
            </a:r>
            <a:r>
              <a:rPr lang="en-US" sz="3200" dirty="0"/>
              <a:t> </a:t>
            </a:r>
            <a:r>
              <a:rPr lang="en-US" sz="3200" dirty="0" err="1"/>
              <a:t>tersebut</a:t>
            </a:r>
            <a:r>
              <a:rPr lang="en-US" sz="3200" dirty="0"/>
              <a:t>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365</TotalTime>
  <Words>517</Words>
  <Application>Microsoft Office PowerPoint</Application>
  <PresentationFormat>On-screen Show (4:3)</PresentationFormat>
  <Paragraphs>95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Oriel</vt:lpstr>
      <vt:lpstr>Chart</vt:lpstr>
      <vt:lpstr>Equation</vt:lpstr>
      <vt:lpstr>Pemodelan persamaan Aljabar</vt:lpstr>
      <vt:lpstr>Permasalahan – Angkat Berat</vt:lpstr>
      <vt:lpstr>Permasalahan – Angkat Berat</vt:lpstr>
      <vt:lpstr>Karakterisasi Sistem</vt:lpstr>
      <vt:lpstr>Karakterisasi Sistem</vt:lpstr>
      <vt:lpstr>PowerPoint Presentation</vt:lpstr>
      <vt:lpstr>Formulasi Model</vt:lpstr>
      <vt:lpstr>Pemodelan -pers. Differensial -pers. integral </vt:lpstr>
      <vt:lpstr>Pemodelan Pers. Diferensial</vt:lpstr>
      <vt:lpstr>Pemodelan Pers. Diferensial</vt:lpstr>
      <vt:lpstr>Pemodelan Pers. Diferensial</vt:lpstr>
      <vt:lpstr>Pemodelan Pers. Diferensial</vt:lpstr>
      <vt:lpstr>Pemodelan Pers. Diferensial</vt:lpstr>
      <vt:lpstr>Pemodelan Pers. Diferensial</vt:lpstr>
      <vt:lpstr>Pemodelan Pers. Diferensial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46</cp:revision>
  <dcterms:created xsi:type="dcterms:W3CDTF">2010-02-04T10:21:31Z</dcterms:created>
  <dcterms:modified xsi:type="dcterms:W3CDTF">2012-05-20T09:44:47Z</dcterms:modified>
</cp:coreProperties>
</file>