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23" r:id="rId1"/>
  </p:sldMasterIdLst>
  <p:notesMasterIdLst>
    <p:notesMasterId r:id="rId23"/>
  </p:notesMasterIdLst>
  <p:sldIdLst>
    <p:sldId id="257" r:id="rId2"/>
    <p:sldId id="343" r:id="rId3"/>
    <p:sldId id="344" r:id="rId4"/>
    <p:sldId id="345" r:id="rId5"/>
    <p:sldId id="346" r:id="rId6"/>
    <p:sldId id="347" r:id="rId7"/>
    <p:sldId id="348" r:id="rId8"/>
    <p:sldId id="350" r:id="rId9"/>
    <p:sldId id="349" r:id="rId10"/>
    <p:sldId id="351" r:id="rId11"/>
    <p:sldId id="352" r:id="rId12"/>
    <p:sldId id="353" r:id="rId13"/>
    <p:sldId id="354" r:id="rId14"/>
    <p:sldId id="355" r:id="rId15"/>
    <p:sldId id="356" r:id="rId16"/>
    <p:sldId id="357" r:id="rId17"/>
    <p:sldId id="358" r:id="rId18"/>
    <p:sldId id="359" r:id="rId19"/>
    <p:sldId id="360" r:id="rId20"/>
    <p:sldId id="361" r:id="rId21"/>
    <p:sldId id="362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2F1650-3CC8-420D-A20C-40E3D201BB3F}" type="datetimeFigureOut">
              <a:rPr lang="en-US" smtClean="0"/>
              <a:pPr/>
              <a:t>4/22/2012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0335A5-AD72-4E4E-88C1-8CBD472EEC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472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335A5-AD72-4E4E-88C1-8CBD472EECD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4D2E018-137E-4730-BA70-FBB8B1567B2B}" type="datetimeFigureOut">
              <a:rPr lang="en-US" smtClean="0"/>
              <a:pPr/>
              <a:t>4/22/2012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4/22/2012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4/22/2012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DBC50E-F121-42B7-8F68-AC62321303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4/22/2012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4D2E018-137E-4730-BA70-FBB8B1567B2B}" type="datetimeFigureOut">
              <a:rPr lang="en-US" smtClean="0"/>
              <a:pPr/>
              <a:t>4/22/2012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4/22/2012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4/22/2012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4/22/2012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4/22/2012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4/22/2012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4/22/2012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4D2E018-137E-4730-BA70-FBB8B1567B2B}" type="datetimeFigureOut">
              <a:rPr lang="en-US" smtClean="0"/>
              <a:pPr/>
              <a:t>4/22/2012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4" r:id="rId1"/>
    <p:sldLayoutId id="2147484125" r:id="rId2"/>
    <p:sldLayoutId id="2147484126" r:id="rId3"/>
    <p:sldLayoutId id="2147484127" r:id="rId4"/>
    <p:sldLayoutId id="2147484128" r:id="rId5"/>
    <p:sldLayoutId id="2147484129" r:id="rId6"/>
    <p:sldLayoutId id="2147484130" r:id="rId7"/>
    <p:sldLayoutId id="2147484131" r:id="rId8"/>
    <p:sldLayoutId id="2147484132" r:id="rId9"/>
    <p:sldLayoutId id="2147484133" r:id="rId10"/>
    <p:sldLayoutId id="2147484134" r:id="rId11"/>
    <p:sldLayoutId id="2147484135" r:id="rId12"/>
  </p:sldLayoutIdLst>
  <p:transition>
    <p:strips dir="rd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6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5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762000"/>
            <a:ext cx="77724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600" dirty="0" err="1" smtClean="0"/>
              <a:t>Pembentukan</a:t>
            </a:r>
            <a:r>
              <a:rPr lang="en-US" sz="6600" dirty="0" smtClean="0"/>
              <a:t/>
            </a:r>
            <a:br>
              <a:rPr lang="en-US" sz="6600" dirty="0" smtClean="0"/>
            </a:br>
            <a:r>
              <a:rPr lang="en-US" sz="6600" dirty="0" smtClean="0"/>
              <a:t>Model </a:t>
            </a:r>
            <a:r>
              <a:rPr lang="en-US" sz="6600" dirty="0" err="1" smtClean="0"/>
              <a:t>optimasi</a:t>
            </a:r>
            <a:r>
              <a:rPr lang="en-US" sz="6600" dirty="0" smtClean="0"/>
              <a:t> </a:t>
            </a:r>
            <a:r>
              <a:rPr lang="en-US" sz="6600" dirty="0" err="1" smtClean="0"/>
              <a:t>produksi</a:t>
            </a:r>
            <a:endParaRPr lang="en-US" sz="6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81400"/>
            <a:ext cx="6400800" cy="1752600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/>
              <a:t>***</a:t>
            </a:r>
            <a:endParaRPr lang="en-US" sz="4400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685800"/>
          </a:xfrm>
          <a:noFill/>
        </p:spPr>
        <p:txBody>
          <a:bodyPr/>
          <a:lstStyle/>
          <a:p>
            <a:pPr algn="ctr" eaLnBrk="1" hangingPunct="1"/>
            <a:r>
              <a:rPr lang="en-US" sz="3200" dirty="0" err="1" smtClean="0"/>
              <a:t>Perumusan</a:t>
            </a:r>
            <a:r>
              <a:rPr lang="en-US" sz="3200" dirty="0" smtClean="0"/>
              <a:t> </a:t>
            </a:r>
            <a:r>
              <a:rPr lang="en-US" sz="3200" dirty="0" err="1" smtClean="0"/>
              <a:t>Permasalahan</a:t>
            </a:r>
            <a:endParaRPr lang="en-US" sz="3200" dirty="0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077200" cy="5029200"/>
          </a:xfrm>
          <a:noFill/>
        </p:spPr>
        <p:txBody>
          <a:bodyPr/>
          <a:lstStyle/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b="1" dirty="0" err="1" smtClean="0"/>
              <a:t>Identifikasi</a:t>
            </a:r>
            <a:r>
              <a:rPr lang="en-US" b="1" dirty="0" smtClean="0"/>
              <a:t> </a:t>
            </a:r>
            <a:r>
              <a:rPr lang="en-US" b="1" dirty="0" err="1" smtClean="0"/>
              <a:t>masalah</a:t>
            </a:r>
            <a:r>
              <a:rPr lang="en-US" b="1" dirty="0" smtClean="0"/>
              <a:t>: (</a:t>
            </a:r>
            <a:r>
              <a:rPr lang="en-US" b="1" dirty="0" err="1" smtClean="0"/>
              <a:t>antara</a:t>
            </a:r>
            <a:r>
              <a:rPr lang="en-US" b="1" dirty="0" smtClean="0"/>
              <a:t> lain)</a:t>
            </a:r>
          </a:p>
          <a:p>
            <a:pPr marL="609600" indent="-609600" algn="just" eaLnBrk="1" hangingPunct="1">
              <a:buFont typeface="Wingdings" pitchFamily="2" charset="2"/>
              <a:buAutoNum type="arabicPeriod"/>
            </a:pPr>
            <a:r>
              <a:rPr lang="en-US" sz="2800" dirty="0" err="1" smtClean="0"/>
              <a:t>Berapa</a:t>
            </a:r>
            <a:r>
              <a:rPr lang="en-US" sz="2800" dirty="0" smtClean="0"/>
              <a:t> </a:t>
            </a:r>
            <a:r>
              <a:rPr lang="en-US" sz="2800" dirty="0" err="1" smtClean="0"/>
              <a:t>sebaiknya</a:t>
            </a:r>
            <a:r>
              <a:rPr lang="en-US" sz="2800" dirty="0" smtClean="0"/>
              <a:t> </a:t>
            </a:r>
            <a:r>
              <a:rPr lang="en-US" sz="2800" dirty="0" err="1" smtClean="0"/>
              <a:t>jumlah</a:t>
            </a:r>
            <a:r>
              <a:rPr lang="en-US" sz="2800" dirty="0" smtClean="0"/>
              <a:t> yang </a:t>
            </a:r>
            <a:r>
              <a:rPr lang="en-US" sz="2800" dirty="0" err="1" smtClean="0"/>
              <a:t>harus</a:t>
            </a:r>
            <a:r>
              <a:rPr lang="en-US" sz="2800" dirty="0" smtClean="0"/>
              <a:t> </a:t>
            </a:r>
            <a:r>
              <a:rPr lang="en-US" sz="2800" dirty="0" err="1" smtClean="0"/>
              <a:t>diproduksi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masing-masing</a:t>
            </a:r>
            <a:r>
              <a:rPr lang="en-US" sz="2800" dirty="0" smtClean="0"/>
              <a:t> </a:t>
            </a:r>
            <a:r>
              <a:rPr lang="en-US" sz="2800" dirty="0" err="1" smtClean="0"/>
              <a:t>tipe</a:t>
            </a:r>
            <a:r>
              <a:rPr lang="en-US" sz="2800" dirty="0" smtClean="0"/>
              <a:t> </a:t>
            </a:r>
            <a:r>
              <a:rPr lang="en-US" sz="2800" dirty="0" err="1" smtClean="0"/>
              <a:t>produk</a:t>
            </a:r>
            <a:r>
              <a:rPr lang="en-US" sz="2800" dirty="0" smtClean="0"/>
              <a:t>, yang </a:t>
            </a:r>
            <a:r>
              <a:rPr lang="en-US" sz="2800" dirty="0" err="1" smtClean="0"/>
              <a:t>meminimumkan</a:t>
            </a:r>
            <a:r>
              <a:rPr lang="en-US" sz="2800" dirty="0" smtClean="0"/>
              <a:t> </a:t>
            </a:r>
            <a:r>
              <a:rPr lang="en-US" sz="2800" dirty="0" err="1" smtClean="0"/>
              <a:t>biaya</a:t>
            </a:r>
            <a:r>
              <a:rPr lang="en-US" sz="2800" dirty="0" smtClean="0"/>
              <a:t> sub </a:t>
            </a:r>
            <a:r>
              <a:rPr lang="en-US" sz="2800" dirty="0" err="1" smtClean="0"/>
              <a:t>kontrak</a:t>
            </a:r>
            <a:r>
              <a:rPr lang="en-US" sz="2800" dirty="0" smtClean="0"/>
              <a:t>?</a:t>
            </a:r>
          </a:p>
          <a:p>
            <a:pPr marL="609600" indent="-609600" algn="just" eaLnBrk="1" hangingPunct="1">
              <a:buFont typeface="Wingdings" pitchFamily="2" charset="2"/>
              <a:buAutoNum type="arabicPeriod"/>
            </a:pPr>
            <a:r>
              <a:rPr lang="en-US" sz="2800" dirty="0" err="1" smtClean="0"/>
              <a:t>Berapa</a:t>
            </a:r>
            <a:r>
              <a:rPr lang="en-US" sz="2800" dirty="0" smtClean="0"/>
              <a:t> </a:t>
            </a:r>
            <a:r>
              <a:rPr lang="en-US" sz="2800" dirty="0" err="1" smtClean="0"/>
              <a:t>sebaiknya</a:t>
            </a:r>
            <a:r>
              <a:rPr lang="en-US" sz="2800" dirty="0" smtClean="0"/>
              <a:t> </a:t>
            </a:r>
            <a:r>
              <a:rPr lang="en-US" sz="2800" dirty="0" err="1" smtClean="0"/>
              <a:t>jumlah</a:t>
            </a:r>
            <a:r>
              <a:rPr lang="en-US" sz="2800" dirty="0" smtClean="0"/>
              <a:t> yang </a:t>
            </a:r>
            <a:r>
              <a:rPr lang="en-US" sz="2800" dirty="0" err="1" smtClean="0"/>
              <a:t>harus</a:t>
            </a:r>
            <a:r>
              <a:rPr lang="en-US" sz="2800" dirty="0" smtClean="0"/>
              <a:t> </a:t>
            </a:r>
            <a:r>
              <a:rPr lang="en-US" sz="2800" dirty="0" err="1" smtClean="0"/>
              <a:t>diproduksi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masing-masing</a:t>
            </a:r>
            <a:r>
              <a:rPr lang="en-US" sz="2800" dirty="0" smtClean="0"/>
              <a:t> </a:t>
            </a:r>
            <a:r>
              <a:rPr lang="en-US" sz="2800" dirty="0" err="1" smtClean="0"/>
              <a:t>tipe</a:t>
            </a:r>
            <a:r>
              <a:rPr lang="en-US" sz="2800" dirty="0" smtClean="0"/>
              <a:t> </a:t>
            </a:r>
            <a:r>
              <a:rPr lang="en-US" sz="2800" dirty="0" err="1" smtClean="0"/>
              <a:t>produk</a:t>
            </a:r>
            <a:r>
              <a:rPr lang="en-US" sz="2800" dirty="0" smtClean="0"/>
              <a:t>, yang </a:t>
            </a:r>
            <a:r>
              <a:rPr lang="en-US" sz="2800" dirty="0" err="1" smtClean="0"/>
              <a:t>meminimumkan</a:t>
            </a:r>
            <a:r>
              <a:rPr lang="en-US" sz="2800" dirty="0" smtClean="0"/>
              <a:t> </a:t>
            </a:r>
            <a:r>
              <a:rPr lang="en-US" sz="2800" dirty="0" err="1" smtClean="0"/>
              <a:t>biaya</a:t>
            </a:r>
            <a:r>
              <a:rPr lang="en-US" sz="2800" dirty="0" smtClean="0"/>
              <a:t> inventory?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685800"/>
          </a:xfrm>
          <a:noFill/>
        </p:spPr>
        <p:txBody>
          <a:bodyPr/>
          <a:lstStyle/>
          <a:p>
            <a:pPr algn="ctr" eaLnBrk="1" hangingPunct="1"/>
            <a:r>
              <a:rPr lang="en-US" sz="3200" dirty="0" err="1" smtClean="0"/>
              <a:t>Karakterisasi</a:t>
            </a:r>
            <a:r>
              <a:rPr lang="en-US" sz="3200" dirty="0" smtClean="0"/>
              <a:t> </a:t>
            </a:r>
            <a:r>
              <a:rPr lang="en-US" sz="3200" dirty="0" err="1" smtClean="0"/>
              <a:t>Sistem</a:t>
            </a:r>
            <a:endParaRPr lang="en-US" sz="3200" dirty="0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029200"/>
          </a:xfrm>
          <a:noFill/>
        </p:spPr>
        <p:txBody>
          <a:bodyPr>
            <a:normAutofit/>
          </a:bodyPr>
          <a:lstStyle/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b="1" dirty="0" err="1" smtClean="0"/>
              <a:t>Elemen-elemen</a:t>
            </a:r>
            <a:r>
              <a:rPr lang="en-US" sz="2800" b="1" dirty="0" smtClean="0"/>
              <a:t> yang </a:t>
            </a:r>
            <a:r>
              <a:rPr lang="en-US" sz="2800" b="1" dirty="0" err="1" smtClean="0"/>
              <a:t>terlibat</a:t>
            </a:r>
            <a:r>
              <a:rPr lang="en-US" sz="2800" dirty="0" smtClean="0"/>
              <a:t>:</a:t>
            </a:r>
          </a:p>
          <a:p>
            <a:pPr marL="609600" indent="-609600" algn="just" eaLnBrk="1" hangingPunct="1">
              <a:buFont typeface="+mj-lt"/>
              <a:buAutoNum type="arabicPeriod"/>
            </a:pPr>
            <a:r>
              <a:rPr lang="en-US" sz="2800" dirty="0" smtClean="0"/>
              <a:t>Inventory – </a:t>
            </a:r>
            <a:r>
              <a:rPr lang="en-US" sz="2800" dirty="0" err="1" smtClean="0"/>
              <a:t>kebijakan</a:t>
            </a:r>
            <a:r>
              <a:rPr lang="en-US" sz="2800" dirty="0" smtClean="0"/>
              <a:t> inventory</a:t>
            </a:r>
          </a:p>
          <a:p>
            <a:pPr marL="609600" indent="-609600" algn="just" eaLnBrk="1" hangingPunct="1">
              <a:buFont typeface="+mj-lt"/>
              <a:buAutoNum type="arabicPeriod"/>
            </a:pPr>
            <a:r>
              <a:rPr lang="en-US" sz="2800" dirty="0" err="1" smtClean="0"/>
              <a:t>Jumlah</a:t>
            </a:r>
            <a:r>
              <a:rPr lang="en-US" sz="2800" dirty="0" smtClean="0"/>
              <a:t> </a:t>
            </a:r>
            <a:r>
              <a:rPr lang="en-US" sz="2800" dirty="0" err="1" smtClean="0"/>
              <a:t>permintaan</a:t>
            </a:r>
            <a:r>
              <a:rPr lang="en-US" sz="2800" dirty="0" smtClean="0"/>
              <a:t> – demand</a:t>
            </a:r>
          </a:p>
          <a:p>
            <a:pPr marL="609600" indent="-609600" algn="just" eaLnBrk="1" hangingPunct="1">
              <a:buFont typeface="+mj-lt"/>
              <a:buAutoNum type="arabicPeriod"/>
            </a:pPr>
            <a:r>
              <a:rPr lang="en-US" sz="2800" dirty="0" err="1" smtClean="0"/>
              <a:t>Jumlah</a:t>
            </a:r>
            <a:r>
              <a:rPr lang="en-US" sz="2800" dirty="0" smtClean="0"/>
              <a:t> </a:t>
            </a:r>
            <a:r>
              <a:rPr lang="en-US" sz="2800" dirty="0" err="1" smtClean="0"/>
              <a:t>produk</a:t>
            </a:r>
            <a:r>
              <a:rPr lang="en-US" sz="2800" dirty="0" smtClean="0"/>
              <a:t> </a:t>
            </a:r>
            <a:r>
              <a:rPr lang="en-US" sz="2800" dirty="0" err="1" smtClean="0"/>
              <a:t>dari</a:t>
            </a:r>
            <a:r>
              <a:rPr lang="en-US" sz="2800" dirty="0" smtClean="0"/>
              <a:t> sub </a:t>
            </a:r>
            <a:r>
              <a:rPr lang="en-US" sz="2800" dirty="0" err="1" smtClean="0"/>
              <a:t>kontrak</a:t>
            </a:r>
            <a:endParaRPr lang="en-US" sz="2800" dirty="0" smtClean="0"/>
          </a:p>
          <a:p>
            <a:pPr marL="609600" indent="-609600" algn="just" eaLnBrk="1" hangingPunct="1">
              <a:buFont typeface="+mj-lt"/>
              <a:buAutoNum type="arabicPeriod"/>
            </a:pPr>
            <a:r>
              <a:rPr lang="en-US" sz="2800" dirty="0" err="1" smtClean="0"/>
              <a:t>Jumlah</a:t>
            </a:r>
            <a:r>
              <a:rPr lang="en-US" sz="2800" dirty="0" smtClean="0"/>
              <a:t> </a:t>
            </a:r>
            <a:r>
              <a:rPr lang="en-US" sz="2800" dirty="0" err="1" smtClean="0"/>
              <a:t>produksi</a:t>
            </a:r>
            <a:endParaRPr lang="en-US" sz="2800" dirty="0" smtClean="0"/>
          </a:p>
          <a:p>
            <a:pPr marL="609600" indent="-609600" algn="just" eaLnBrk="1" hangingPunct="1">
              <a:buFont typeface="+mj-lt"/>
              <a:buAutoNum type="arabicPeriod"/>
            </a:pPr>
            <a:r>
              <a:rPr lang="en-US" sz="2800" dirty="0" err="1" smtClean="0"/>
              <a:t>Struktur</a:t>
            </a:r>
            <a:r>
              <a:rPr lang="en-US" sz="2800" dirty="0" smtClean="0"/>
              <a:t> </a:t>
            </a:r>
            <a:r>
              <a:rPr lang="en-US" sz="2800" dirty="0" err="1" smtClean="0"/>
              <a:t>produk</a:t>
            </a:r>
            <a:r>
              <a:rPr lang="en-US" sz="2800" dirty="0" smtClean="0"/>
              <a:t> – </a:t>
            </a:r>
            <a:r>
              <a:rPr lang="en-US" sz="2800" dirty="0" err="1" smtClean="0"/>
              <a:t>produk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komponen</a:t>
            </a:r>
            <a:endParaRPr lang="en-US" sz="2800" dirty="0" smtClean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736600"/>
          </a:xfrm>
        </p:spPr>
        <p:txBody>
          <a:bodyPr/>
          <a:lstStyle/>
          <a:p>
            <a:pPr algn="ctr" eaLnBrk="1" hangingPunct="1"/>
            <a:r>
              <a:rPr lang="en-US" sz="3200" dirty="0" err="1" smtClean="0"/>
              <a:t>Perec</a:t>
            </a:r>
            <a:r>
              <a:rPr lang="en-US" sz="3200" dirty="0" smtClean="0"/>
              <a:t>. </a:t>
            </a:r>
            <a:r>
              <a:rPr lang="en-US" sz="3200" dirty="0" err="1" smtClean="0"/>
              <a:t>Produksi</a:t>
            </a:r>
            <a:r>
              <a:rPr lang="en-US" sz="3200" dirty="0" smtClean="0"/>
              <a:t> SMBP</a:t>
            </a:r>
            <a:r>
              <a:rPr lang="en-US" sz="3600" dirty="0" smtClean="0"/>
              <a:t> </a:t>
            </a:r>
            <a:r>
              <a:rPr lang="en-US" sz="2800" dirty="0" smtClean="0"/>
              <a:t>(</a:t>
            </a:r>
            <a:r>
              <a:rPr lang="en-US" sz="2800" dirty="0" err="1" smtClean="0"/>
              <a:t>Toha</a:t>
            </a:r>
            <a:r>
              <a:rPr lang="en-US" sz="2800" dirty="0" smtClean="0"/>
              <a:t>, 1993b)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1219200" y="152400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en-US" sz="2800">
              <a:latin typeface="Times New Roman" pitchFamily="18" charset="0"/>
            </a:endParaRP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762000" y="1219200"/>
            <a:ext cx="7921625" cy="519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3200" dirty="0" err="1">
                <a:latin typeface="Times New Roman" pitchFamily="18" charset="0"/>
              </a:rPr>
              <a:t>Jika</a:t>
            </a:r>
            <a:r>
              <a:rPr lang="en-US" sz="3200" dirty="0">
                <a:latin typeface="Times New Roman" pitchFamily="18" charset="0"/>
              </a:rPr>
              <a:t>:</a:t>
            </a:r>
          </a:p>
          <a:p>
            <a:pPr eaLnBrk="1" hangingPunct="1"/>
            <a:r>
              <a:rPr lang="en-US" sz="3200" i="1" dirty="0" err="1">
                <a:latin typeface="Times New Roman" pitchFamily="18" charset="0"/>
              </a:rPr>
              <a:t>D</a:t>
            </a:r>
            <a:r>
              <a:rPr lang="en-US" sz="3200" i="1" baseline="-25000" dirty="0" err="1">
                <a:latin typeface="Times New Roman" pitchFamily="18" charset="0"/>
              </a:rPr>
              <a:t>t</a:t>
            </a:r>
            <a:r>
              <a:rPr lang="en-US" sz="3200" i="1" dirty="0">
                <a:latin typeface="Times New Roman" pitchFamily="18" charset="0"/>
              </a:rPr>
              <a:t> </a:t>
            </a:r>
            <a:r>
              <a:rPr lang="en-US" sz="3200" dirty="0">
                <a:latin typeface="Times New Roman" pitchFamily="18" charset="0"/>
              </a:rPr>
              <a:t>     : </a:t>
            </a:r>
            <a:r>
              <a:rPr lang="en-US" sz="3200" dirty="0" err="1">
                <a:latin typeface="Times New Roman" pitchFamily="18" charset="0"/>
              </a:rPr>
              <a:t>banyaknya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permintaan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pada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periode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i="1" dirty="0">
                <a:latin typeface="Times New Roman" pitchFamily="18" charset="0"/>
              </a:rPr>
              <a:t>t</a:t>
            </a:r>
            <a:endParaRPr lang="en-US" sz="3200" dirty="0">
              <a:latin typeface="Times New Roman" pitchFamily="18" charset="0"/>
            </a:endParaRPr>
          </a:p>
          <a:p>
            <a:pPr eaLnBrk="1" hangingPunct="1"/>
            <a:r>
              <a:rPr lang="en-US" sz="3200" i="1" dirty="0">
                <a:latin typeface="Times New Roman" pitchFamily="18" charset="0"/>
              </a:rPr>
              <a:t>I</a:t>
            </a:r>
            <a:r>
              <a:rPr lang="en-US" sz="3200" i="1" baseline="-25000" dirty="0">
                <a:latin typeface="Times New Roman" pitchFamily="18" charset="0"/>
              </a:rPr>
              <a:t>t</a:t>
            </a:r>
            <a:r>
              <a:rPr lang="en-US" sz="3200" i="1" dirty="0">
                <a:latin typeface="Times New Roman" pitchFamily="18" charset="0"/>
              </a:rPr>
              <a:t> </a:t>
            </a:r>
            <a:r>
              <a:rPr lang="en-US" sz="3200" dirty="0">
                <a:latin typeface="Times New Roman" pitchFamily="18" charset="0"/>
              </a:rPr>
              <a:t>       : </a:t>
            </a:r>
            <a:r>
              <a:rPr lang="en-US" sz="3200" dirty="0" err="1">
                <a:latin typeface="Times New Roman" pitchFamily="18" charset="0"/>
              </a:rPr>
              <a:t>banyakya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produk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jadi</a:t>
            </a:r>
            <a:r>
              <a:rPr lang="en-US" sz="3200" dirty="0">
                <a:latin typeface="Times New Roman" pitchFamily="18" charset="0"/>
              </a:rPr>
              <a:t> yang </a:t>
            </a:r>
            <a:r>
              <a:rPr lang="en-US" sz="3200" dirty="0" err="1">
                <a:latin typeface="Times New Roman" pitchFamily="18" charset="0"/>
              </a:rPr>
              <a:t>disimpan</a:t>
            </a:r>
            <a:r>
              <a:rPr lang="en-US" sz="3200" dirty="0">
                <a:latin typeface="Times New Roman" pitchFamily="18" charset="0"/>
              </a:rPr>
              <a:t> </a:t>
            </a:r>
          </a:p>
          <a:p>
            <a:pPr eaLnBrk="1" hangingPunct="1"/>
            <a:r>
              <a:rPr lang="en-US" sz="3200" dirty="0">
                <a:latin typeface="Times New Roman" pitchFamily="18" charset="0"/>
              </a:rPr>
              <a:t>            </a:t>
            </a:r>
            <a:r>
              <a:rPr lang="en-US" sz="3200" dirty="0" err="1">
                <a:latin typeface="Times New Roman" pitchFamily="18" charset="0"/>
              </a:rPr>
              <a:t>pada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periode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i="1" dirty="0">
                <a:latin typeface="Times New Roman" pitchFamily="18" charset="0"/>
              </a:rPr>
              <a:t>t</a:t>
            </a:r>
          </a:p>
          <a:p>
            <a:pPr eaLnBrk="1" hangingPunct="1"/>
            <a:r>
              <a:rPr lang="en-US" sz="3200" i="1" dirty="0">
                <a:latin typeface="Times New Roman" pitchFamily="18" charset="0"/>
              </a:rPr>
              <a:t>I</a:t>
            </a:r>
            <a:r>
              <a:rPr lang="en-US" sz="3200" i="1" baseline="-25000" dirty="0">
                <a:latin typeface="Times New Roman" pitchFamily="18" charset="0"/>
              </a:rPr>
              <a:t>t-1</a:t>
            </a:r>
            <a:r>
              <a:rPr lang="en-US" sz="3200" i="1" dirty="0">
                <a:latin typeface="Times New Roman" pitchFamily="18" charset="0"/>
              </a:rPr>
              <a:t> </a:t>
            </a:r>
            <a:r>
              <a:rPr lang="en-US" sz="3200" dirty="0">
                <a:latin typeface="Times New Roman" pitchFamily="18" charset="0"/>
              </a:rPr>
              <a:t>    : </a:t>
            </a:r>
            <a:r>
              <a:rPr lang="en-US" sz="3200" dirty="0" err="1">
                <a:latin typeface="Times New Roman" pitchFamily="18" charset="0"/>
              </a:rPr>
              <a:t>banyaknya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produk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jadi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dari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periode</a:t>
            </a:r>
            <a:endParaRPr lang="en-US" sz="3200" dirty="0">
              <a:latin typeface="Times New Roman" pitchFamily="18" charset="0"/>
            </a:endParaRPr>
          </a:p>
          <a:p>
            <a:pPr eaLnBrk="1" hangingPunct="1"/>
            <a:r>
              <a:rPr lang="en-US" sz="3200" dirty="0">
                <a:latin typeface="Times New Roman" pitchFamily="18" charset="0"/>
              </a:rPr>
              <a:t>           </a:t>
            </a:r>
            <a:r>
              <a:rPr lang="en-US" sz="3200" dirty="0" err="1">
                <a:latin typeface="Times New Roman" pitchFamily="18" charset="0"/>
              </a:rPr>
              <a:t>sebelumnya</a:t>
            </a:r>
            <a:r>
              <a:rPr lang="en-US" sz="3200" dirty="0">
                <a:latin typeface="Times New Roman" pitchFamily="18" charset="0"/>
              </a:rPr>
              <a:t>, (</a:t>
            </a:r>
            <a:r>
              <a:rPr lang="en-US" sz="3200" i="1" dirty="0">
                <a:latin typeface="Times New Roman" pitchFamily="18" charset="0"/>
              </a:rPr>
              <a:t>t</a:t>
            </a:r>
            <a:r>
              <a:rPr lang="en-US" sz="3200" dirty="0">
                <a:latin typeface="Times New Roman" pitchFamily="18" charset="0"/>
              </a:rPr>
              <a:t>-1)</a:t>
            </a:r>
          </a:p>
          <a:p>
            <a:pPr eaLnBrk="1" hangingPunct="1"/>
            <a:r>
              <a:rPr lang="en-US" sz="3200" i="1" dirty="0">
                <a:latin typeface="Times New Roman" pitchFamily="18" charset="0"/>
              </a:rPr>
              <a:t>P</a:t>
            </a:r>
            <a:r>
              <a:rPr lang="en-US" sz="3200" i="1" baseline="-25000" dirty="0">
                <a:latin typeface="Times New Roman" pitchFamily="18" charset="0"/>
              </a:rPr>
              <a:t>t</a:t>
            </a:r>
            <a:r>
              <a:rPr lang="en-US" sz="3200" i="1" dirty="0">
                <a:latin typeface="Times New Roman" pitchFamily="18" charset="0"/>
              </a:rPr>
              <a:t> </a:t>
            </a:r>
            <a:r>
              <a:rPr lang="en-US" sz="3200" dirty="0">
                <a:latin typeface="Times New Roman" pitchFamily="18" charset="0"/>
              </a:rPr>
              <a:t>     : </a:t>
            </a:r>
            <a:r>
              <a:rPr lang="en-US" sz="3200" dirty="0" err="1">
                <a:latin typeface="Times New Roman" pitchFamily="18" charset="0"/>
              </a:rPr>
              <a:t>banyaknya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produksi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pada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periode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i="1" dirty="0">
                <a:latin typeface="Times New Roman" pitchFamily="18" charset="0"/>
              </a:rPr>
              <a:t>t</a:t>
            </a:r>
          </a:p>
          <a:p>
            <a:pPr eaLnBrk="1" hangingPunct="1"/>
            <a:r>
              <a:rPr lang="en-US" sz="3200" i="1" dirty="0">
                <a:latin typeface="Times New Roman" pitchFamily="18" charset="0"/>
              </a:rPr>
              <a:t>B</a:t>
            </a:r>
            <a:r>
              <a:rPr lang="en-US" sz="3200" i="1" baseline="-25000" dirty="0">
                <a:latin typeface="Times New Roman" pitchFamily="18" charset="0"/>
              </a:rPr>
              <a:t>t</a:t>
            </a:r>
            <a:r>
              <a:rPr lang="en-US" sz="3200" i="1" dirty="0">
                <a:latin typeface="Times New Roman" pitchFamily="18" charset="0"/>
              </a:rPr>
              <a:t> </a:t>
            </a:r>
            <a:r>
              <a:rPr lang="en-US" sz="3200" dirty="0">
                <a:latin typeface="Times New Roman" pitchFamily="18" charset="0"/>
              </a:rPr>
              <a:t>     : </a:t>
            </a:r>
            <a:r>
              <a:rPr lang="en-US" sz="3200" dirty="0" err="1">
                <a:latin typeface="Times New Roman" pitchFamily="18" charset="0"/>
              </a:rPr>
              <a:t>banyaknya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penerimaan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dari</a:t>
            </a:r>
            <a:r>
              <a:rPr lang="en-US" sz="3200" dirty="0">
                <a:latin typeface="Times New Roman" pitchFamily="18" charset="0"/>
              </a:rPr>
              <a:t> sub-</a:t>
            </a:r>
            <a:r>
              <a:rPr lang="en-US" sz="3200" dirty="0" err="1">
                <a:latin typeface="Times New Roman" pitchFamily="18" charset="0"/>
              </a:rPr>
              <a:t>kontrak</a:t>
            </a:r>
            <a:endParaRPr lang="en-US" sz="3200" dirty="0">
              <a:latin typeface="Times New Roman" pitchFamily="18" charset="0"/>
            </a:endParaRPr>
          </a:p>
          <a:p>
            <a:pPr eaLnBrk="1" hangingPunct="1"/>
            <a:r>
              <a:rPr lang="en-US" sz="3200" dirty="0">
                <a:latin typeface="Times New Roman" pitchFamily="18" charset="0"/>
              </a:rPr>
              <a:t>           </a:t>
            </a:r>
            <a:r>
              <a:rPr lang="en-US" sz="3200" dirty="0" err="1">
                <a:latin typeface="Times New Roman" pitchFamily="18" charset="0"/>
              </a:rPr>
              <a:t>pada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periode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i="1" dirty="0">
                <a:latin typeface="Times New Roman" pitchFamily="18" charset="0"/>
              </a:rPr>
              <a:t>t</a:t>
            </a:r>
            <a:endParaRPr lang="en-US" sz="3200" dirty="0">
              <a:latin typeface="Times New Roman" pitchFamily="18" charset="0"/>
            </a:endParaRPr>
          </a:p>
          <a:p>
            <a:pPr eaLnBrk="1" hangingPunct="1"/>
            <a:r>
              <a:rPr lang="en-US" sz="3200" dirty="0" err="1">
                <a:latin typeface="Times New Roman" pitchFamily="18" charset="0"/>
              </a:rPr>
              <a:t>Maka</a:t>
            </a:r>
            <a:r>
              <a:rPr lang="en-US" sz="3200" dirty="0">
                <a:latin typeface="Times New Roman" pitchFamily="18" charset="0"/>
              </a:rPr>
              <a:t>: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06400"/>
            <a:ext cx="7772400" cy="944563"/>
          </a:xfrm>
        </p:spPr>
        <p:txBody>
          <a:bodyPr/>
          <a:lstStyle/>
          <a:p>
            <a:pPr algn="ctr" eaLnBrk="1" hangingPunct="1"/>
            <a:r>
              <a:rPr lang="en-US" sz="3200" smtClean="0"/>
              <a:t>Model Perec. Produksi SMBP</a:t>
            </a:r>
            <a:endParaRPr lang="en-US" sz="2800" smtClean="0"/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1219200" y="152400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en-US" sz="2800">
              <a:latin typeface="Times New Roman" pitchFamily="18" charset="0"/>
            </a:endParaRP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609600" y="1295400"/>
            <a:ext cx="73437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3200">
                <a:latin typeface="Times New Roman" pitchFamily="18" charset="0"/>
              </a:rPr>
              <a:t>Skema sistem digambarkan sebagai berikut:</a:t>
            </a:r>
          </a:p>
        </p:txBody>
      </p:sp>
      <p:sp>
        <p:nvSpPr>
          <p:cNvPr id="24581" name="Oval 5"/>
          <p:cNvSpPr>
            <a:spLocks noChangeArrowheads="1"/>
          </p:cNvSpPr>
          <p:nvPr/>
        </p:nvSpPr>
        <p:spPr bwMode="auto">
          <a:xfrm>
            <a:off x="3962400" y="3810000"/>
            <a:ext cx="914400" cy="914400"/>
          </a:xfrm>
          <a:prstGeom prst="ellipse">
            <a:avLst/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sz="2800">
                <a:latin typeface="Times New Roman" pitchFamily="18" charset="0"/>
              </a:rPr>
              <a:t>t</a:t>
            </a:r>
          </a:p>
        </p:txBody>
      </p:sp>
      <p:sp>
        <p:nvSpPr>
          <p:cNvPr id="24582" name="Line 6"/>
          <p:cNvSpPr>
            <a:spLocks noChangeShapeType="1"/>
          </p:cNvSpPr>
          <p:nvPr/>
        </p:nvSpPr>
        <p:spPr bwMode="auto">
          <a:xfrm>
            <a:off x="2362200" y="4267200"/>
            <a:ext cx="1524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4583" name="Line 7"/>
          <p:cNvSpPr>
            <a:spLocks noChangeShapeType="1"/>
          </p:cNvSpPr>
          <p:nvPr/>
        </p:nvSpPr>
        <p:spPr bwMode="auto">
          <a:xfrm>
            <a:off x="4953000" y="4267200"/>
            <a:ext cx="1295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4584" name="Line 8"/>
          <p:cNvSpPr>
            <a:spLocks noChangeShapeType="1"/>
          </p:cNvSpPr>
          <p:nvPr/>
        </p:nvSpPr>
        <p:spPr bwMode="auto">
          <a:xfrm>
            <a:off x="4419600" y="4800600"/>
            <a:ext cx="0" cy="990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4585" name="Line 9"/>
          <p:cNvSpPr>
            <a:spLocks noChangeShapeType="1"/>
          </p:cNvSpPr>
          <p:nvPr/>
        </p:nvSpPr>
        <p:spPr bwMode="auto">
          <a:xfrm>
            <a:off x="4191000" y="2743200"/>
            <a:ext cx="0" cy="990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4586" name="Line 10"/>
          <p:cNvSpPr>
            <a:spLocks noChangeShapeType="1"/>
          </p:cNvSpPr>
          <p:nvPr/>
        </p:nvSpPr>
        <p:spPr bwMode="auto">
          <a:xfrm>
            <a:off x="4648200" y="2743200"/>
            <a:ext cx="0" cy="990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2362200" y="3733800"/>
            <a:ext cx="512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400" i="1">
                <a:latin typeface="Times New Roman" pitchFamily="18" charset="0"/>
              </a:rPr>
              <a:t>I</a:t>
            </a:r>
            <a:r>
              <a:rPr lang="en-US" sz="2400" i="1" baseline="-25000">
                <a:latin typeface="Times New Roman" pitchFamily="18" charset="0"/>
              </a:rPr>
              <a:t>t-1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6172200" y="3810000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400" i="1">
                <a:latin typeface="Times New Roman" pitchFamily="18" charset="0"/>
              </a:rPr>
              <a:t>I</a:t>
            </a:r>
            <a:r>
              <a:rPr lang="en-US" sz="2400" i="1" baseline="-25000">
                <a:latin typeface="Times New Roman" pitchFamily="18" charset="0"/>
              </a:rPr>
              <a:t>t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24589" name="Text Box 13"/>
          <p:cNvSpPr txBox="1">
            <a:spLocks noChangeArrowheads="1"/>
          </p:cNvSpPr>
          <p:nvPr/>
        </p:nvSpPr>
        <p:spPr bwMode="auto">
          <a:xfrm>
            <a:off x="4479925" y="5299075"/>
            <a:ext cx="461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400" i="1">
                <a:latin typeface="Times New Roman" pitchFamily="18" charset="0"/>
              </a:rPr>
              <a:t>D</a:t>
            </a:r>
            <a:r>
              <a:rPr lang="en-US" sz="2400" i="1" baseline="-25000">
                <a:latin typeface="Times New Roman" pitchFamily="18" charset="0"/>
              </a:rPr>
              <a:t>t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3657600" y="2590800"/>
            <a:ext cx="4270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400" i="1">
                <a:latin typeface="Times New Roman" pitchFamily="18" charset="0"/>
              </a:rPr>
              <a:t>P</a:t>
            </a:r>
            <a:r>
              <a:rPr lang="en-US" sz="2400" i="1" baseline="-25000">
                <a:latin typeface="Times New Roman" pitchFamily="18" charset="0"/>
              </a:rPr>
              <a:t>t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24591" name="Text Box 15"/>
          <p:cNvSpPr txBox="1">
            <a:spLocks noChangeArrowheads="1"/>
          </p:cNvSpPr>
          <p:nvPr/>
        </p:nvSpPr>
        <p:spPr bwMode="auto">
          <a:xfrm>
            <a:off x="4724400" y="2667000"/>
            <a:ext cx="4270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400" i="1">
                <a:latin typeface="Times New Roman" pitchFamily="18" charset="0"/>
              </a:rPr>
              <a:t>B</a:t>
            </a:r>
            <a:r>
              <a:rPr lang="en-US" sz="2400" i="1" baseline="-25000">
                <a:latin typeface="Times New Roman" pitchFamily="18" charset="0"/>
              </a:rPr>
              <a:t>t</a:t>
            </a:r>
            <a:endParaRPr lang="en-US" sz="2400" i="1">
              <a:latin typeface="Times New Roman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06400"/>
            <a:ext cx="7772400" cy="736600"/>
          </a:xfrm>
        </p:spPr>
        <p:txBody>
          <a:bodyPr/>
          <a:lstStyle/>
          <a:p>
            <a:pPr algn="ctr" eaLnBrk="1" hangingPunct="1"/>
            <a:r>
              <a:rPr lang="en-US" sz="3200" smtClean="0"/>
              <a:t>Perec. Produksi SMBP</a:t>
            </a:r>
            <a:r>
              <a:rPr lang="en-US" sz="3600" smtClean="0"/>
              <a:t> </a:t>
            </a:r>
            <a:endParaRPr lang="en-US" sz="2800" smtClean="0"/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1219200" y="152400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en-US" sz="2800">
              <a:latin typeface="Times New Roman" pitchFamily="18" charset="0"/>
            </a:endParaRP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762000" y="1447800"/>
            <a:ext cx="7921625" cy="228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/>
            <a:r>
              <a:rPr lang="en-US" sz="2800">
                <a:latin typeface="Times New Roman" pitchFamily="18" charset="0"/>
              </a:rPr>
              <a:t>Apabila pada periode </a:t>
            </a:r>
            <a:r>
              <a:rPr lang="en-US" sz="2800" i="1">
                <a:latin typeface="Times New Roman" pitchFamily="18" charset="0"/>
              </a:rPr>
              <a:t>t</a:t>
            </a:r>
            <a:r>
              <a:rPr lang="en-US" sz="2800">
                <a:latin typeface="Times New Roman" pitchFamily="18" charset="0"/>
              </a:rPr>
              <a:t> permintaan pasar sebanyak </a:t>
            </a:r>
            <a:r>
              <a:rPr lang="en-US" sz="2800" i="1">
                <a:latin typeface="Times New Roman" pitchFamily="18" charset="0"/>
              </a:rPr>
              <a:t>D</a:t>
            </a:r>
            <a:r>
              <a:rPr lang="en-US" sz="2800" i="1" baseline="-25000">
                <a:latin typeface="Times New Roman" pitchFamily="18" charset="0"/>
              </a:rPr>
              <a:t>t</a:t>
            </a:r>
            <a:r>
              <a:rPr lang="en-US" sz="2800">
                <a:latin typeface="Times New Roman" pitchFamily="18" charset="0"/>
              </a:rPr>
              <a:t>, maka banyaknya produk jadi yang disimpan pada periode </a:t>
            </a:r>
            <a:r>
              <a:rPr lang="en-US" sz="2800" i="1">
                <a:latin typeface="Times New Roman" pitchFamily="18" charset="0"/>
              </a:rPr>
              <a:t>t</a:t>
            </a:r>
            <a:r>
              <a:rPr lang="en-US" sz="2800">
                <a:latin typeface="Times New Roman" pitchFamily="18" charset="0"/>
              </a:rPr>
              <a:t> adalah:</a:t>
            </a:r>
          </a:p>
          <a:p>
            <a:pPr eaLnBrk="1" hangingPunct="1"/>
            <a:endParaRPr lang="en-US" sz="2800">
              <a:latin typeface="Times New Roman" pitchFamily="18" charset="0"/>
            </a:endParaRPr>
          </a:p>
          <a:p>
            <a:pPr eaLnBrk="1" hangingPunct="1"/>
            <a:r>
              <a:rPr lang="en-US" sz="3200">
                <a:latin typeface="Times New Roman" pitchFamily="18" charset="0"/>
              </a:rPr>
              <a:t>               </a:t>
            </a:r>
            <a:r>
              <a:rPr lang="en-US" sz="3200" i="1">
                <a:latin typeface="Times New Roman" pitchFamily="18" charset="0"/>
              </a:rPr>
              <a:t>I</a:t>
            </a:r>
            <a:r>
              <a:rPr lang="en-US" sz="3200" i="1" baseline="-25000">
                <a:latin typeface="Times New Roman" pitchFamily="18" charset="0"/>
              </a:rPr>
              <a:t>t</a:t>
            </a:r>
            <a:r>
              <a:rPr lang="en-US" sz="3200">
                <a:latin typeface="Times New Roman" pitchFamily="18" charset="0"/>
              </a:rPr>
              <a:t> = </a:t>
            </a:r>
            <a:r>
              <a:rPr lang="en-US" sz="3200" i="1">
                <a:latin typeface="Times New Roman" pitchFamily="18" charset="0"/>
              </a:rPr>
              <a:t>I</a:t>
            </a:r>
            <a:r>
              <a:rPr lang="en-US" sz="3200" i="1" baseline="-25000">
                <a:latin typeface="Times New Roman" pitchFamily="18" charset="0"/>
              </a:rPr>
              <a:t>t-1</a:t>
            </a:r>
            <a:r>
              <a:rPr lang="en-US" sz="3200">
                <a:latin typeface="Times New Roman" pitchFamily="18" charset="0"/>
              </a:rPr>
              <a:t> – </a:t>
            </a:r>
            <a:r>
              <a:rPr lang="en-US" sz="3200" i="1">
                <a:latin typeface="Times New Roman" pitchFamily="18" charset="0"/>
              </a:rPr>
              <a:t>D</a:t>
            </a:r>
            <a:r>
              <a:rPr lang="en-US" sz="3200" i="1" baseline="-25000">
                <a:latin typeface="Times New Roman" pitchFamily="18" charset="0"/>
              </a:rPr>
              <a:t>t</a:t>
            </a:r>
            <a:r>
              <a:rPr lang="en-US" sz="3200">
                <a:latin typeface="Times New Roman" pitchFamily="18" charset="0"/>
              </a:rPr>
              <a:t>,   </a:t>
            </a:r>
            <a:r>
              <a:rPr lang="en-US" sz="3200" i="1">
                <a:latin typeface="Times New Roman" pitchFamily="18" charset="0"/>
              </a:rPr>
              <a:t>I</a:t>
            </a:r>
            <a:r>
              <a:rPr lang="en-US" sz="3200" i="1" baseline="-25000">
                <a:latin typeface="Times New Roman" pitchFamily="18" charset="0"/>
              </a:rPr>
              <a:t>t</a:t>
            </a:r>
            <a:r>
              <a:rPr lang="en-US" sz="3200">
                <a:cs typeface="Arial" charset="0"/>
              </a:rPr>
              <a:t>≥0                        (1)</a:t>
            </a:r>
            <a:r>
              <a:rPr lang="en-US" sz="3200">
                <a:latin typeface="Times New Roman" pitchFamily="18" charset="0"/>
              </a:rPr>
              <a:t> </a:t>
            </a:r>
            <a:endParaRPr lang="en-US" sz="3200" i="1">
              <a:latin typeface="Times New Roman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06400"/>
            <a:ext cx="7772400" cy="944563"/>
          </a:xfrm>
        </p:spPr>
        <p:txBody>
          <a:bodyPr/>
          <a:lstStyle/>
          <a:p>
            <a:pPr algn="ctr" eaLnBrk="1" hangingPunct="1"/>
            <a:r>
              <a:rPr lang="en-US" sz="3200" smtClean="0"/>
              <a:t>Model Perec. Produksi SMBP</a:t>
            </a:r>
            <a:endParaRPr lang="en-US" sz="2800" smtClean="0"/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1219200" y="152400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en-US" sz="2800">
              <a:latin typeface="Times New Roman" pitchFamily="18" charset="0"/>
            </a:endParaRP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762000" y="1524000"/>
            <a:ext cx="7696200" cy="308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/>
            <a:r>
              <a:rPr lang="en-US" sz="2800">
                <a:latin typeface="Times New Roman" pitchFamily="18" charset="0"/>
              </a:rPr>
              <a:t>Apabila sudah direncanakan pada periode </a:t>
            </a:r>
            <a:r>
              <a:rPr lang="en-US" sz="2800" i="1">
                <a:latin typeface="Times New Roman" pitchFamily="18" charset="0"/>
              </a:rPr>
              <a:t>t</a:t>
            </a:r>
            <a:r>
              <a:rPr lang="en-US" sz="2800">
                <a:latin typeface="Times New Roman" pitchFamily="18" charset="0"/>
              </a:rPr>
              <a:t> akan ada penerimaan produk jadi dari sub-kontrak sebanyak </a:t>
            </a:r>
            <a:r>
              <a:rPr lang="en-US" sz="2800" i="1">
                <a:latin typeface="Times New Roman" pitchFamily="18" charset="0"/>
              </a:rPr>
              <a:t>B</a:t>
            </a:r>
            <a:r>
              <a:rPr lang="en-US" sz="2800" i="1" baseline="-25000">
                <a:latin typeface="Times New Roman" pitchFamily="18" charset="0"/>
              </a:rPr>
              <a:t>t</a:t>
            </a:r>
            <a:r>
              <a:rPr lang="en-US" sz="2800">
                <a:latin typeface="Times New Roman" pitchFamily="18" charset="0"/>
              </a:rPr>
              <a:t>, maka banyaknya produk jadi yang disimpan pada periode </a:t>
            </a:r>
            <a:r>
              <a:rPr lang="en-US" sz="2800" i="1">
                <a:latin typeface="Times New Roman" pitchFamily="18" charset="0"/>
              </a:rPr>
              <a:t>t</a:t>
            </a:r>
            <a:r>
              <a:rPr lang="en-US" sz="2800">
                <a:latin typeface="Times New Roman" pitchFamily="18" charset="0"/>
              </a:rPr>
              <a:t> adalah:</a:t>
            </a:r>
          </a:p>
          <a:p>
            <a:pPr algn="just" eaLnBrk="1" hangingPunct="1"/>
            <a:endParaRPr lang="en-US" sz="2800">
              <a:latin typeface="Times New Roman" pitchFamily="18" charset="0"/>
            </a:endParaRPr>
          </a:p>
          <a:p>
            <a:pPr algn="just" eaLnBrk="1" hangingPunct="1"/>
            <a:r>
              <a:rPr lang="en-US" sz="2800">
                <a:latin typeface="Times New Roman" pitchFamily="18" charset="0"/>
              </a:rPr>
              <a:t>                   </a:t>
            </a:r>
            <a:r>
              <a:rPr lang="en-US" sz="2800" i="1">
                <a:latin typeface="Times New Roman" pitchFamily="18" charset="0"/>
              </a:rPr>
              <a:t>I</a:t>
            </a:r>
            <a:r>
              <a:rPr lang="en-US" sz="2800" i="1" baseline="-25000">
                <a:latin typeface="Times New Roman" pitchFamily="18" charset="0"/>
              </a:rPr>
              <a:t>t</a:t>
            </a:r>
            <a:r>
              <a:rPr lang="en-US" sz="2800" i="1">
                <a:latin typeface="Times New Roman" pitchFamily="18" charset="0"/>
              </a:rPr>
              <a:t> </a:t>
            </a:r>
            <a:r>
              <a:rPr lang="en-US" sz="2800">
                <a:latin typeface="Times New Roman" pitchFamily="18" charset="0"/>
              </a:rPr>
              <a:t>= </a:t>
            </a:r>
            <a:r>
              <a:rPr lang="en-US" sz="2800" i="1">
                <a:latin typeface="Times New Roman" pitchFamily="18" charset="0"/>
              </a:rPr>
              <a:t>I</a:t>
            </a:r>
            <a:r>
              <a:rPr lang="en-US" sz="2800" i="1" baseline="-25000">
                <a:latin typeface="Times New Roman" pitchFamily="18" charset="0"/>
              </a:rPr>
              <a:t>t-1</a:t>
            </a:r>
            <a:r>
              <a:rPr lang="en-US" sz="2800">
                <a:latin typeface="Times New Roman" pitchFamily="18" charset="0"/>
              </a:rPr>
              <a:t> + </a:t>
            </a:r>
            <a:r>
              <a:rPr lang="en-US" sz="2800" i="1">
                <a:latin typeface="Times New Roman" pitchFamily="18" charset="0"/>
              </a:rPr>
              <a:t>B</a:t>
            </a:r>
            <a:r>
              <a:rPr lang="en-US" sz="2800" i="1" baseline="-25000">
                <a:latin typeface="Times New Roman" pitchFamily="18" charset="0"/>
              </a:rPr>
              <a:t>t</a:t>
            </a:r>
            <a:r>
              <a:rPr lang="en-US" sz="2800" i="1">
                <a:latin typeface="Times New Roman" pitchFamily="18" charset="0"/>
              </a:rPr>
              <a:t> </a:t>
            </a:r>
            <a:r>
              <a:rPr lang="en-US" sz="2800">
                <a:latin typeface="Times New Roman" pitchFamily="18" charset="0"/>
              </a:rPr>
              <a:t>– </a:t>
            </a:r>
            <a:r>
              <a:rPr lang="en-US" sz="2800" i="1">
                <a:latin typeface="Times New Roman" pitchFamily="18" charset="0"/>
              </a:rPr>
              <a:t>D</a:t>
            </a:r>
            <a:r>
              <a:rPr lang="en-US" sz="2800" i="1" baseline="-25000">
                <a:latin typeface="Times New Roman" pitchFamily="18" charset="0"/>
              </a:rPr>
              <a:t>t</a:t>
            </a:r>
            <a:r>
              <a:rPr lang="en-US" sz="2800" i="1">
                <a:latin typeface="Times New Roman" pitchFamily="18" charset="0"/>
              </a:rPr>
              <a:t> </a:t>
            </a:r>
            <a:r>
              <a:rPr lang="en-US" sz="2800">
                <a:latin typeface="Times New Roman" pitchFamily="18" charset="0"/>
              </a:rPr>
              <a:t>,  </a:t>
            </a:r>
            <a:r>
              <a:rPr lang="en-US" sz="2800" i="1">
                <a:latin typeface="Times New Roman" pitchFamily="18" charset="0"/>
              </a:rPr>
              <a:t>I</a:t>
            </a:r>
            <a:r>
              <a:rPr lang="en-US" sz="2800" i="1" baseline="-25000">
                <a:latin typeface="Times New Roman" pitchFamily="18" charset="0"/>
              </a:rPr>
              <a:t>t </a:t>
            </a:r>
            <a:r>
              <a:rPr lang="en-US" sz="2800">
                <a:cs typeface="Arial" charset="0"/>
              </a:rPr>
              <a:t>≥0                     (2)</a:t>
            </a:r>
          </a:p>
          <a:p>
            <a:pPr algn="just" eaLnBrk="1" hangingPunct="1"/>
            <a:endParaRPr lang="en-US" sz="2800">
              <a:cs typeface="Arial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06400"/>
            <a:ext cx="7772400" cy="944563"/>
          </a:xfrm>
        </p:spPr>
        <p:txBody>
          <a:bodyPr/>
          <a:lstStyle/>
          <a:p>
            <a:pPr algn="ctr" eaLnBrk="1" hangingPunct="1"/>
            <a:r>
              <a:rPr lang="en-US" sz="3200" smtClean="0"/>
              <a:t>Model Perec. Produksi SMBP</a:t>
            </a:r>
            <a:endParaRPr lang="en-US" sz="2800" smtClean="0"/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1219200" y="152400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en-US" sz="2800">
              <a:latin typeface="Times New Roman" pitchFamily="18" charset="0"/>
            </a:endParaRP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762000" y="1778000"/>
            <a:ext cx="7848600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/>
            <a:r>
              <a:rPr lang="en-US" sz="2800">
                <a:latin typeface="Times New Roman" pitchFamily="18" charset="0"/>
              </a:rPr>
              <a:t>Dengan adanya kegiatan produksi pada periode </a:t>
            </a:r>
            <a:r>
              <a:rPr lang="en-US" sz="2800" i="1">
                <a:latin typeface="Times New Roman" pitchFamily="18" charset="0"/>
              </a:rPr>
              <a:t>t</a:t>
            </a:r>
            <a:r>
              <a:rPr lang="en-US" sz="2800">
                <a:latin typeface="Times New Roman" pitchFamily="18" charset="0"/>
              </a:rPr>
              <a:t>, yang akan menghasilkan produk jadi sebanyak </a:t>
            </a:r>
            <a:r>
              <a:rPr lang="en-US" sz="2800" i="1">
                <a:latin typeface="Times New Roman" pitchFamily="18" charset="0"/>
              </a:rPr>
              <a:t>P</a:t>
            </a:r>
            <a:r>
              <a:rPr lang="en-US" sz="2800" i="1" baseline="-25000">
                <a:latin typeface="Times New Roman" pitchFamily="18" charset="0"/>
              </a:rPr>
              <a:t>t</a:t>
            </a:r>
            <a:r>
              <a:rPr lang="en-US" sz="2800">
                <a:latin typeface="Times New Roman" pitchFamily="18" charset="0"/>
              </a:rPr>
              <a:t>, maka banyaknya produk jadi yang disimpan pada saat </a:t>
            </a:r>
            <a:r>
              <a:rPr lang="en-US" sz="2800" i="1">
                <a:latin typeface="Times New Roman" pitchFamily="18" charset="0"/>
              </a:rPr>
              <a:t>t</a:t>
            </a:r>
            <a:r>
              <a:rPr lang="en-US" sz="2800">
                <a:latin typeface="Times New Roman" pitchFamily="18" charset="0"/>
              </a:rPr>
              <a:t> adalah: </a:t>
            </a:r>
          </a:p>
          <a:p>
            <a:pPr eaLnBrk="1" hangingPunct="1"/>
            <a:r>
              <a:rPr lang="en-US" sz="2800">
                <a:latin typeface="Times New Roman" pitchFamily="18" charset="0"/>
              </a:rPr>
              <a:t>                  </a:t>
            </a:r>
            <a:r>
              <a:rPr lang="en-US" sz="2800" i="1">
                <a:latin typeface="Times New Roman" pitchFamily="18" charset="0"/>
              </a:rPr>
              <a:t> I</a:t>
            </a:r>
            <a:r>
              <a:rPr lang="en-US" sz="2800" i="1" baseline="-25000">
                <a:latin typeface="Times New Roman" pitchFamily="18" charset="0"/>
              </a:rPr>
              <a:t>t</a:t>
            </a:r>
            <a:r>
              <a:rPr lang="en-US" sz="2800" i="1">
                <a:latin typeface="Times New Roman" pitchFamily="18" charset="0"/>
              </a:rPr>
              <a:t> </a:t>
            </a:r>
            <a:r>
              <a:rPr lang="en-US" sz="2800">
                <a:latin typeface="Times New Roman" pitchFamily="18" charset="0"/>
              </a:rPr>
              <a:t>= </a:t>
            </a:r>
            <a:r>
              <a:rPr lang="en-US" sz="2800" i="1">
                <a:latin typeface="Times New Roman" pitchFamily="18" charset="0"/>
              </a:rPr>
              <a:t>I</a:t>
            </a:r>
            <a:r>
              <a:rPr lang="en-US" sz="2800" i="1" baseline="-25000">
                <a:latin typeface="Times New Roman" pitchFamily="18" charset="0"/>
              </a:rPr>
              <a:t>t-1</a:t>
            </a:r>
            <a:r>
              <a:rPr lang="en-US" sz="2800">
                <a:latin typeface="Times New Roman" pitchFamily="18" charset="0"/>
              </a:rPr>
              <a:t> + </a:t>
            </a:r>
            <a:r>
              <a:rPr lang="en-US" sz="2800" i="1">
                <a:latin typeface="Times New Roman" pitchFamily="18" charset="0"/>
              </a:rPr>
              <a:t>B</a:t>
            </a:r>
            <a:r>
              <a:rPr lang="en-US" sz="2800" i="1" baseline="-25000">
                <a:latin typeface="Times New Roman" pitchFamily="18" charset="0"/>
              </a:rPr>
              <a:t>t</a:t>
            </a:r>
            <a:r>
              <a:rPr lang="en-US" sz="2800">
                <a:latin typeface="Times New Roman" pitchFamily="18" charset="0"/>
              </a:rPr>
              <a:t> + </a:t>
            </a:r>
            <a:r>
              <a:rPr lang="en-US" sz="2800" i="1">
                <a:latin typeface="Times New Roman" pitchFamily="18" charset="0"/>
              </a:rPr>
              <a:t>P</a:t>
            </a:r>
            <a:r>
              <a:rPr lang="en-US" sz="2800" i="1" baseline="-25000">
                <a:latin typeface="Times New Roman" pitchFamily="18" charset="0"/>
              </a:rPr>
              <a:t>t</a:t>
            </a:r>
            <a:r>
              <a:rPr lang="en-US" sz="2800">
                <a:latin typeface="Times New Roman" pitchFamily="18" charset="0"/>
              </a:rPr>
              <a:t> – </a:t>
            </a:r>
            <a:r>
              <a:rPr lang="en-US" sz="2800" i="1">
                <a:latin typeface="Times New Roman" pitchFamily="18" charset="0"/>
              </a:rPr>
              <a:t>D</a:t>
            </a:r>
            <a:r>
              <a:rPr lang="en-US" sz="2800" i="1" baseline="-25000">
                <a:latin typeface="Times New Roman" pitchFamily="18" charset="0"/>
              </a:rPr>
              <a:t>t</a:t>
            </a:r>
            <a:r>
              <a:rPr lang="en-US" sz="2800">
                <a:latin typeface="Times New Roman" pitchFamily="18" charset="0"/>
              </a:rPr>
              <a:t> , </a:t>
            </a:r>
            <a:r>
              <a:rPr lang="en-US" sz="2800" i="1">
                <a:latin typeface="Times New Roman" pitchFamily="18" charset="0"/>
              </a:rPr>
              <a:t>I</a:t>
            </a:r>
            <a:r>
              <a:rPr lang="en-US" sz="2800" i="1" baseline="-25000">
                <a:latin typeface="Times New Roman" pitchFamily="18" charset="0"/>
              </a:rPr>
              <a:t>t</a:t>
            </a:r>
            <a:r>
              <a:rPr lang="en-US" sz="2800">
                <a:latin typeface="Times New Roman" pitchFamily="18" charset="0"/>
              </a:rPr>
              <a:t> </a:t>
            </a:r>
            <a:r>
              <a:rPr lang="en-US" sz="2800">
                <a:cs typeface="Arial" charset="0"/>
              </a:rPr>
              <a:t>≥ 0               (3)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06400"/>
            <a:ext cx="7772400" cy="944563"/>
          </a:xfrm>
        </p:spPr>
        <p:txBody>
          <a:bodyPr/>
          <a:lstStyle/>
          <a:p>
            <a:pPr algn="ctr" eaLnBrk="1" hangingPunct="1"/>
            <a:r>
              <a:rPr lang="en-US" sz="3200" smtClean="0"/>
              <a:t>Model Perec. Produksi SMBP</a:t>
            </a:r>
            <a:endParaRPr lang="en-US" sz="2800" smtClean="0"/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1219200" y="152400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en-US" sz="2800">
              <a:latin typeface="Times New Roman" pitchFamily="18" charset="0"/>
            </a:endParaRP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762000" y="1549400"/>
            <a:ext cx="7772400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800">
                <a:latin typeface="Times New Roman" pitchFamily="18" charset="0"/>
              </a:rPr>
              <a:t>Sehingga apabila ingin ditetapkan suatu rencana produksi, dengan telah diketahui </a:t>
            </a:r>
            <a:r>
              <a:rPr lang="en-US" sz="2800" i="1">
                <a:latin typeface="Times New Roman" pitchFamily="18" charset="0"/>
              </a:rPr>
              <a:t>I</a:t>
            </a:r>
            <a:r>
              <a:rPr lang="en-US" sz="2800" i="1" baseline="-25000">
                <a:latin typeface="Times New Roman" pitchFamily="18" charset="0"/>
              </a:rPr>
              <a:t>t-</a:t>
            </a:r>
            <a:r>
              <a:rPr lang="en-US" sz="2800" baseline="-25000">
                <a:latin typeface="Times New Roman" pitchFamily="18" charset="0"/>
              </a:rPr>
              <a:t>1</a:t>
            </a:r>
            <a:r>
              <a:rPr lang="en-US" sz="2800">
                <a:latin typeface="Times New Roman" pitchFamily="18" charset="0"/>
              </a:rPr>
              <a:t>, </a:t>
            </a:r>
            <a:r>
              <a:rPr lang="en-US" sz="2800" i="1">
                <a:latin typeface="Times New Roman" pitchFamily="18" charset="0"/>
              </a:rPr>
              <a:t>B</a:t>
            </a:r>
            <a:r>
              <a:rPr lang="en-US" sz="2800" i="1" baseline="-25000">
                <a:latin typeface="Times New Roman" pitchFamily="18" charset="0"/>
              </a:rPr>
              <a:t>t</a:t>
            </a:r>
            <a:r>
              <a:rPr lang="en-US" sz="2800">
                <a:latin typeface="Times New Roman" pitchFamily="18" charset="0"/>
              </a:rPr>
              <a:t>, </a:t>
            </a:r>
            <a:r>
              <a:rPr lang="en-US" sz="2800" i="1">
                <a:latin typeface="Times New Roman" pitchFamily="18" charset="0"/>
              </a:rPr>
              <a:t>D</a:t>
            </a:r>
            <a:r>
              <a:rPr lang="en-US" sz="2800" i="1" baseline="-25000">
                <a:latin typeface="Times New Roman" pitchFamily="18" charset="0"/>
              </a:rPr>
              <a:t>t</a:t>
            </a:r>
            <a:r>
              <a:rPr lang="en-US" sz="2800">
                <a:latin typeface="Times New Roman" pitchFamily="18" charset="0"/>
              </a:rPr>
              <a:t>, dan </a:t>
            </a:r>
            <a:r>
              <a:rPr lang="en-US" sz="2800" i="1">
                <a:latin typeface="Times New Roman" pitchFamily="18" charset="0"/>
              </a:rPr>
              <a:t>I</a:t>
            </a:r>
            <a:r>
              <a:rPr lang="en-US" sz="2800" i="1" baseline="-25000">
                <a:latin typeface="Times New Roman" pitchFamily="18" charset="0"/>
              </a:rPr>
              <a:t>t</a:t>
            </a:r>
            <a:r>
              <a:rPr lang="en-US" sz="2800" i="1">
                <a:latin typeface="Times New Roman" pitchFamily="18" charset="0"/>
              </a:rPr>
              <a:t> </a:t>
            </a:r>
            <a:r>
              <a:rPr lang="en-US" sz="2800">
                <a:latin typeface="Times New Roman" pitchFamily="18" charset="0"/>
              </a:rPr>
              <a:t>telah ditetapkan, maka rencana produksi adalah:</a:t>
            </a:r>
          </a:p>
          <a:p>
            <a:pPr eaLnBrk="1" hangingPunct="1"/>
            <a:endParaRPr lang="en-US" sz="2800">
              <a:latin typeface="Times New Roman" pitchFamily="18" charset="0"/>
            </a:endParaRPr>
          </a:p>
          <a:p>
            <a:pPr eaLnBrk="1" hangingPunct="1"/>
            <a:r>
              <a:rPr lang="en-US" sz="2800">
                <a:latin typeface="Times New Roman" pitchFamily="18" charset="0"/>
              </a:rPr>
              <a:t>             </a:t>
            </a:r>
            <a:r>
              <a:rPr lang="en-US" sz="2800" i="1">
                <a:latin typeface="Times New Roman" pitchFamily="18" charset="0"/>
              </a:rPr>
              <a:t>P</a:t>
            </a:r>
            <a:r>
              <a:rPr lang="en-US" sz="2800" i="1" baseline="-25000">
                <a:latin typeface="Times New Roman" pitchFamily="18" charset="0"/>
              </a:rPr>
              <a:t>t</a:t>
            </a:r>
            <a:r>
              <a:rPr lang="en-US" sz="2800">
                <a:latin typeface="Times New Roman" pitchFamily="18" charset="0"/>
              </a:rPr>
              <a:t> = </a:t>
            </a:r>
            <a:r>
              <a:rPr lang="en-US" sz="2800" i="1">
                <a:latin typeface="Times New Roman" pitchFamily="18" charset="0"/>
              </a:rPr>
              <a:t>D</a:t>
            </a:r>
            <a:r>
              <a:rPr lang="en-US" sz="2800" i="1" baseline="-25000">
                <a:latin typeface="Times New Roman" pitchFamily="18" charset="0"/>
              </a:rPr>
              <a:t>t</a:t>
            </a:r>
            <a:r>
              <a:rPr lang="en-US" sz="2800">
                <a:latin typeface="Times New Roman" pitchFamily="18" charset="0"/>
              </a:rPr>
              <a:t> – </a:t>
            </a:r>
            <a:r>
              <a:rPr lang="en-US" sz="2800" i="1">
                <a:latin typeface="Times New Roman" pitchFamily="18" charset="0"/>
              </a:rPr>
              <a:t>B</a:t>
            </a:r>
            <a:r>
              <a:rPr lang="en-US" sz="2800" i="1" baseline="-25000">
                <a:latin typeface="Times New Roman" pitchFamily="18" charset="0"/>
              </a:rPr>
              <a:t>t</a:t>
            </a:r>
            <a:r>
              <a:rPr lang="en-US" sz="2800">
                <a:latin typeface="Times New Roman" pitchFamily="18" charset="0"/>
              </a:rPr>
              <a:t> + </a:t>
            </a:r>
            <a:r>
              <a:rPr lang="en-US" sz="2800" i="1">
                <a:latin typeface="Times New Roman" pitchFamily="18" charset="0"/>
              </a:rPr>
              <a:t>I</a:t>
            </a:r>
            <a:r>
              <a:rPr lang="en-US" sz="2800" i="1" baseline="-25000">
                <a:latin typeface="Times New Roman" pitchFamily="18" charset="0"/>
              </a:rPr>
              <a:t>t</a:t>
            </a:r>
            <a:r>
              <a:rPr lang="en-US" sz="2800">
                <a:latin typeface="Times New Roman" pitchFamily="18" charset="0"/>
              </a:rPr>
              <a:t> – </a:t>
            </a:r>
            <a:r>
              <a:rPr lang="en-US" sz="2800" i="1">
                <a:latin typeface="Times New Roman" pitchFamily="18" charset="0"/>
              </a:rPr>
              <a:t>I</a:t>
            </a:r>
            <a:r>
              <a:rPr lang="en-US" sz="2800" i="1" baseline="-25000">
                <a:latin typeface="Times New Roman" pitchFamily="18" charset="0"/>
              </a:rPr>
              <a:t>t-1</a:t>
            </a:r>
            <a:r>
              <a:rPr lang="en-US" sz="2800">
                <a:latin typeface="Times New Roman" pitchFamily="18" charset="0"/>
              </a:rPr>
              <a:t>,  </a:t>
            </a:r>
            <a:r>
              <a:rPr lang="en-US" sz="2800" i="1">
                <a:latin typeface="Times New Roman" pitchFamily="18" charset="0"/>
              </a:rPr>
              <a:t>P</a:t>
            </a:r>
            <a:r>
              <a:rPr lang="en-US" sz="2800" i="1" baseline="-25000">
                <a:latin typeface="Times New Roman" pitchFamily="18" charset="0"/>
              </a:rPr>
              <a:t>t</a:t>
            </a:r>
            <a:r>
              <a:rPr lang="en-US" sz="2800">
                <a:latin typeface="Times New Roman" pitchFamily="18" charset="0"/>
              </a:rPr>
              <a:t> </a:t>
            </a:r>
            <a:r>
              <a:rPr lang="en-US" sz="2800">
                <a:cs typeface="Arial" charset="0"/>
              </a:rPr>
              <a:t>≥ 0</a:t>
            </a:r>
            <a:r>
              <a:rPr lang="en-US" sz="2800">
                <a:latin typeface="Times New Roman" pitchFamily="18" charset="0"/>
              </a:rPr>
              <a:t>                     (4)</a:t>
            </a:r>
          </a:p>
          <a:p>
            <a:pPr eaLnBrk="1" hangingPunct="1"/>
            <a:endParaRPr lang="en-US" sz="2800">
              <a:cs typeface="Arial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06400"/>
            <a:ext cx="7772400" cy="944563"/>
          </a:xfrm>
        </p:spPr>
        <p:txBody>
          <a:bodyPr/>
          <a:lstStyle/>
          <a:p>
            <a:pPr algn="ctr" eaLnBrk="1" hangingPunct="1"/>
            <a:r>
              <a:rPr lang="en-US" sz="3200" smtClean="0"/>
              <a:t>Model Perec. Produksi SMBP</a:t>
            </a:r>
            <a:endParaRPr lang="en-US" sz="2800" smtClean="0"/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1219200" y="152400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en-US" sz="2800">
              <a:latin typeface="Times New Roman" pitchFamily="18" charset="0"/>
            </a:endParaRP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762000" y="1549400"/>
            <a:ext cx="78486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800" dirty="0" err="1">
                <a:latin typeface="Times New Roman" pitchFamily="18" charset="0"/>
                <a:cs typeface="Arial" charset="0"/>
              </a:rPr>
              <a:t>Karena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untuk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melakukan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produksi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membutuhkan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waktu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produksi</a:t>
            </a:r>
            <a:r>
              <a:rPr lang="en-US" sz="2800" dirty="0">
                <a:latin typeface="Times New Roman" pitchFamily="18" charset="0"/>
                <a:cs typeface="Arial" charset="0"/>
              </a:rPr>
              <a:t> (</a:t>
            </a:r>
            <a:r>
              <a:rPr lang="en-US" sz="2800" i="1" dirty="0">
                <a:latin typeface="Times New Roman" pitchFamily="18" charset="0"/>
                <a:cs typeface="Arial" charset="0"/>
              </a:rPr>
              <a:t>production lead time</a:t>
            </a:r>
            <a:r>
              <a:rPr lang="en-US" sz="2800" dirty="0">
                <a:latin typeface="Times New Roman" pitchFamily="18" charset="0"/>
                <a:cs typeface="Arial" charset="0"/>
              </a:rPr>
              <a:t>)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selama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i="1" dirty="0">
                <a:latin typeface="Times New Roman" pitchFamily="18" charset="0"/>
                <a:cs typeface="Arial" charset="0"/>
              </a:rPr>
              <a:t>L</a:t>
            </a:r>
            <a:r>
              <a:rPr lang="en-US" sz="2800" dirty="0">
                <a:latin typeface="Times New Roman" pitchFamily="18" charset="0"/>
                <a:cs typeface="Arial" charset="0"/>
              </a:rPr>
              <a:t>&gt;0,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maka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rencana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produksi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menjadi</a:t>
            </a:r>
            <a:r>
              <a:rPr lang="en-US" sz="2800" dirty="0" smtClean="0">
                <a:latin typeface="Times New Roman" pitchFamily="18" charset="0"/>
                <a:cs typeface="Arial" charset="0"/>
              </a:rPr>
              <a:t>:</a:t>
            </a:r>
          </a:p>
          <a:p>
            <a:pPr eaLnBrk="1" hangingPunct="1"/>
            <a:endParaRPr lang="en-US" sz="2800" dirty="0">
              <a:latin typeface="Times New Roman" pitchFamily="18" charset="0"/>
              <a:cs typeface="Arial" charset="0"/>
            </a:endParaRPr>
          </a:p>
          <a:p>
            <a:pPr eaLnBrk="1" hangingPunct="1"/>
            <a:r>
              <a:rPr lang="en-US" sz="2800" dirty="0">
                <a:latin typeface="Times New Roman" pitchFamily="18" charset="0"/>
                <a:cs typeface="Arial" charset="0"/>
              </a:rPr>
              <a:t>            </a:t>
            </a:r>
            <a:r>
              <a:rPr lang="en-US" sz="2800" i="1" dirty="0">
                <a:latin typeface="Times New Roman" pitchFamily="18" charset="0"/>
                <a:cs typeface="Arial" charset="0"/>
              </a:rPr>
              <a:t>P</a:t>
            </a:r>
            <a:r>
              <a:rPr lang="en-US" sz="2800" i="1" baseline="-25000" dirty="0">
                <a:latin typeface="Times New Roman" pitchFamily="18" charset="0"/>
                <a:cs typeface="Arial" charset="0"/>
              </a:rPr>
              <a:t>t-L</a:t>
            </a:r>
            <a:r>
              <a:rPr lang="en-US" sz="2800" dirty="0">
                <a:latin typeface="Times New Roman" pitchFamily="18" charset="0"/>
                <a:cs typeface="Arial" charset="0"/>
              </a:rPr>
              <a:t> = </a:t>
            </a:r>
            <a:r>
              <a:rPr lang="en-US" sz="2800" i="1" dirty="0" err="1">
                <a:latin typeface="Times New Roman" pitchFamily="18" charset="0"/>
                <a:cs typeface="Arial" charset="0"/>
              </a:rPr>
              <a:t>D</a:t>
            </a:r>
            <a:r>
              <a:rPr lang="en-US" sz="2800" i="1" baseline="-25000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800" dirty="0">
                <a:latin typeface="Times New Roman" pitchFamily="18" charset="0"/>
                <a:cs typeface="Arial" charset="0"/>
              </a:rPr>
              <a:t> – </a:t>
            </a:r>
            <a:r>
              <a:rPr lang="en-US" sz="2800" i="1" dirty="0">
                <a:latin typeface="Times New Roman" pitchFamily="18" charset="0"/>
                <a:cs typeface="Arial" charset="0"/>
              </a:rPr>
              <a:t>B</a:t>
            </a:r>
            <a:r>
              <a:rPr lang="en-US" sz="2800" i="1" baseline="-25000" dirty="0">
                <a:latin typeface="Times New Roman" pitchFamily="18" charset="0"/>
                <a:cs typeface="Arial" charset="0"/>
              </a:rPr>
              <a:t>t</a:t>
            </a:r>
            <a:r>
              <a:rPr lang="en-US" sz="2800" dirty="0">
                <a:latin typeface="Times New Roman" pitchFamily="18" charset="0"/>
                <a:cs typeface="Arial" charset="0"/>
              </a:rPr>
              <a:t>  + </a:t>
            </a:r>
            <a:r>
              <a:rPr lang="en-US" sz="2800" i="1" dirty="0">
                <a:latin typeface="Times New Roman" pitchFamily="18" charset="0"/>
                <a:cs typeface="Arial" charset="0"/>
              </a:rPr>
              <a:t>I</a:t>
            </a:r>
            <a:r>
              <a:rPr lang="en-US" sz="2800" i="1" baseline="-25000" dirty="0">
                <a:latin typeface="Times New Roman" pitchFamily="18" charset="0"/>
                <a:cs typeface="Arial" charset="0"/>
              </a:rPr>
              <a:t>t</a:t>
            </a:r>
            <a:r>
              <a:rPr lang="en-US" sz="2800" dirty="0">
                <a:latin typeface="Times New Roman" pitchFamily="18" charset="0"/>
                <a:cs typeface="Arial" charset="0"/>
              </a:rPr>
              <a:t> – </a:t>
            </a:r>
            <a:r>
              <a:rPr lang="en-US" sz="2800" i="1" dirty="0">
                <a:latin typeface="Times New Roman" pitchFamily="18" charset="0"/>
                <a:cs typeface="Arial" charset="0"/>
              </a:rPr>
              <a:t>I</a:t>
            </a:r>
            <a:r>
              <a:rPr lang="en-US" sz="2800" i="1" baseline="-25000" dirty="0">
                <a:latin typeface="Times New Roman" pitchFamily="18" charset="0"/>
                <a:cs typeface="Arial" charset="0"/>
              </a:rPr>
              <a:t>t-1</a:t>
            </a:r>
            <a:r>
              <a:rPr lang="en-US" sz="2800" dirty="0">
                <a:latin typeface="Times New Roman" pitchFamily="18" charset="0"/>
                <a:cs typeface="Arial" charset="0"/>
              </a:rPr>
              <a:t>,   </a:t>
            </a:r>
            <a:r>
              <a:rPr lang="en-US" sz="2800" i="1" dirty="0">
                <a:latin typeface="Times New Roman" pitchFamily="18" charset="0"/>
                <a:cs typeface="Arial" charset="0"/>
              </a:rPr>
              <a:t>P</a:t>
            </a:r>
            <a:r>
              <a:rPr lang="en-US" sz="2800" i="1" baseline="-25000" dirty="0">
                <a:latin typeface="Times New Roman" pitchFamily="18" charset="0"/>
                <a:cs typeface="Arial" charset="0"/>
              </a:rPr>
              <a:t>t-L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>
                <a:cs typeface="Arial" charset="0"/>
              </a:rPr>
              <a:t>≥ 0               (5)</a:t>
            </a:r>
          </a:p>
          <a:p>
            <a:pPr eaLnBrk="1" hangingPunct="1"/>
            <a:endParaRPr lang="en-US" sz="2800" dirty="0">
              <a:cs typeface="Arial" charset="0"/>
            </a:endParaRPr>
          </a:p>
          <a:p>
            <a:pPr eaLnBrk="1" hangingPunct="1"/>
            <a:r>
              <a:rPr lang="en-US" sz="2800" i="1" dirty="0">
                <a:cs typeface="Arial" charset="0"/>
              </a:rPr>
              <a:t>P</a:t>
            </a:r>
            <a:r>
              <a:rPr lang="en-US" sz="2800" i="1" baseline="-25000" dirty="0">
                <a:cs typeface="Arial" charset="0"/>
              </a:rPr>
              <a:t>t-L</a:t>
            </a:r>
            <a:r>
              <a:rPr lang="en-US" sz="2800" dirty="0">
                <a:cs typeface="Arial" charset="0"/>
              </a:rPr>
              <a:t> :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banyaknya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produksi</a:t>
            </a:r>
            <a:r>
              <a:rPr lang="en-US" sz="2800" dirty="0">
                <a:latin typeface="Times New Roman" pitchFamily="18" charset="0"/>
                <a:cs typeface="Arial" charset="0"/>
              </a:rPr>
              <a:t> yang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mulai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dilaksanakan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</a:p>
          <a:p>
            <a:pPr eaLnBrk="1" hangingPunct="1"/>
            <a:r>
              <a:rPr lang="en-US" sz="2800" dirty="0">
                <a:latin typeface="Times New Roman" pitchFamily="18" charset="0"/>
                <a:cs typeface="Arial" charset="0"/>
              </a:rPr>
              <a:t>         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pada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saat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akhir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periode</a:t>
            </a:r>
            <a:r>
              <a:rPr lang="en-US" sz="2800" dirty="0">
                <a:latin typeface="Times New Roman" pitchFamily="18" charset="0"/>
                <a:cs typeface="Arial" charset="0"/>
              </a:rPr>
              <a:t> (</a:t>
            </a:r>
            <a:r>
              <a:rPr lang="en-US" sz="2800" i="1" dirty="0">
                <a:latin typeface="Times New Roman" pitchFamily="18" charset="0"/>
                <a:cs typeface="Arial" charset="0"/>
              </a:rPr>
              <a:t>t-L</a:t>
            </a:r>
            <a:r>
              <a:rPr lang="en-US" sz="2800" dirty="0">
                <a:latin typeface="Times New Roman" pitchFamily="18" charset="0"/>
                <a:cs typeface="Arial" charset="0"/>
              </a:rPr>
              <a:t>)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dan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selesai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pada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</a:p>
          <a:p>
            <a:pPr eaLnBrk="1" hangingPunct="1"/>
            <a:r>
              <a:rPr lang="en-US" sz="2800" dirty="0">
                <a:latin typeface="Times New Roman" pitchFamily="18" charset="0"/>
                <a:cs typeface="Arial" charset="0"/>
              </a:rPr>
              <a:t>        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saat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akhir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periode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i="1" dirty="0">
                <a:latin typeface="Times New Roman" pitchFamily="18" charset="0"/>
                <a:cs typeface="Arial" charset="0"/>
              </a:rPr>
              <a:t>t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1"/>
            <a:ext cx="7772400" cy="762000"/>
          </a:xfrm>
        </p:spPr>
        <p:txBody>
          <a:bodyPr/>
          <a:lstStyle/>
          <a:p>
            <a:pPr algn="ctr" eaLnBrk="1" hangingPunct="1"/>
            <a:r>
              <a:rPr lang="en-US" sz="3200" dirty="0" smtClean="0"/>
              <a:t>Model </a:t>
            </a:r>
            <a:r>
              <a:rPr lang="en-US" sz="3200" dirty="0" err="1" smtClean="0"/>
              <a:t>Perec</a:t>
            </a:r>
            <a:r>
              <a:rPr lang="en-US" sz="3200" dirty="0" smtClean="0"/>
              <a:t>. </a:t>
            </a:r>
            <a:r>
              <a:rPr lang="en-US" sz="3200" dirty="0" err="1" smtClean="0"/>
              <a:t>Produksi</a:t>
            </a:r>
            <a:r>
              <a:rPr lang="en-US" sz="3200" dirty="0" smtClean="0"/>
              <a:t> SMBP</a:t>
            </a:r>
            <a:endParaRPr lang="en-US" sz="2800" dirty="0" smtClean="0"/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1219200" y="152400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en-US" sz="2800">
              <a:latin typeface="Times New Roman" pitchFamily="18" charset="0"/>
            </a:endParaRP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533400" y="1143000"/>
            <a:ext cx="817245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2400" dirty="0" err="1">
                <a:latin typeface="Times New Roman" pitchFamily="18" charset="0"/>
              </a:rPr>
              <a:t>Apabila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kegiatan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produksinya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melibatkan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lebih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dari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satu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produk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eaLnBrk="1" hangingPunct="1"/>
            <a:r>
              <a:rPr lang="en-US" sz="2400" dirty="0" err="1">
                <a:latin typeface="Times New Roman" pitchFamily="18" charset="0"/>
                <a:cs typeface="Arial" charset="0"/>
              </a:rPr>
              <a:t>atau</a:t>
            </a:r>
            <a:r>
              <a:rPr lang="en-US" sz="24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Arial" charset="0"/>
              </a:rPr>
              <a:t>komponen</a:t>
            </a:r>
            <a:r>
              <a:rPr lang="en-US" sz="2400" dirty="0">
                <a:latin typeface="Times New Roman" pitchFamily="18" charset="0"/>
                <a:cs typeface="Arial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Arial" charset="0"/>
              </a:rPr>
              <a:t>maka</a:t>
            </a:r>
            <a:r>
              <a:rPr lang="en-US" sz="24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Arial" charset="0"/>
              </a:rPr>
              <a:t>persamaan</a:t>
            </a:r>
            <a:r>
              <a:rPr lang="en-US" sz="24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Arial" charset="0"/>
              </a:rPr>
              <a:t>produksi</a:t>
            </a:r>
            <a:r>
              <a:rPr lang="en-US" sz="24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Arial" charset="0"/>
              </a:rPr>
              <a:t>menjadi</a:t>
            </a:r>
            <a:r>
              <a:rPr lang="en-US" sz="2400" dirty="0">
                <a:latin typeface="Times New Roman" pitchFamily="18" charset="0"/>
                <a:cs typeface="Arial" charset="0"/>
              </a:rPr>
              <a:t>:</a:t>
            </a:r>
          </a:p>
          <a:p>
            <a:pPr eaLnBrk="1" hangingPunct="1"/>
            <a:endParaRPr lang="en-US" sz="2400" dirty="0">
              <a:latin typeface="Times New Roman" pitchFamily="18" charset="0"/>
              <a:cs typeface="Arial" charset="0"/>
            </a:endParaRPr>
          </a:p>
          <a:p>
            <a:pPr eaLnBrk="1" hangingPunct="1"/>
            <a:r>
              <a:rPr lang="en-US" sz="2400" dirty="0">
                <a:latin typeface="Times New Roman" pitchFamily="18" charset="0"/>
                <a:cs typeface="Arial" charset="0"/>
              </a:rPr>
              <a:t>            </a:t>
            </a:r>
            <a:r>
              <a:rPr lang="en-US" sz="2400" i="1" dirty="0" err="1">
                <a:latin typeface="Times New Roman" pitchFamily="18" charset="0"/>
                <a:cs typeface="Arial" charset="0"/>
              </a:rPr>
              <a:t>P</a:t>
            </a:r>
            <a:r>
              <a:rPr lang="en-US" sz="2400" i="1" baseline="-25000" dirty="0" err="1">
                <a:latin typeface="Times New Roman" pitchFamily="18" charset="0"/>
                <a:cs typeface="Arial" charset="0"/>
              </a:rPr>
              <a:t>i,t</a:t>
            </a:r>
            <a:r>
              <a:rPr lang="en-US" sz="2400" i="1" baseline="-25000" dirty="0">
                <a:latin typeface="Times New Roman" pitchFamily="18" charset="0"/>
                <a:cs typeface="Arial" charset="0"/>
              </a:rPr>
              <a:t>-Li</a:t>
            </a:r>
            <a:r>
              <a:rPr lang="en-US" sz="2400" dirty="0">
                <a:latin typeface="Times New Roman" pitchFamily="18" charset="0"/>
                <a:cs typeface="Arial" charset="0"/>
              </a:rPr>
              <a:t> = </a:t>
            </a:r>
            <a:r>
              <a:rPr lang="en-US" sz="2400" i="1" dirty="0" err="1">
                <a:latin typeface="Times New Roman" pitchFamily="18" charset="0"/>
                <a:cs typeface="Arial" charset="0"/>
              </a:rPr>
              <a:t>D</a:t>
            </a:r>
            <a:r>
              <a:rPr lang="en-US" sz="2400" i="1" baseline="-25000" dirty="0" err="1">
                <a:latin typeface="Times New Roman" pitchFamily="18" charset="0"/>
                <a:cs typeface="Arial" charset="0"/>
              </a:rPr>
              <a:t>it</a:t>
            </a:r>
            <a:r>
              <a:rPr lang="en-US" sz="2400" dirty="0">
                <a:latin typeface="Times New Roman" pitchFamily="18" charset="0"/>
                <a:cs typeface="Arial" charset="0"/>
              </a:rPr>
              <a:t> – </a:t>
            </a:r>
            <a:r>
              <a:rPr lang="en-US" sz="2400" i="1" dirty="0">
                <a:latin typeface="Times New Roman" pitchFamily="18" charset="0"/>
                <a:cs typeface="Arial" charset="0"/>
              </a:rPr>
              <a:t>B</a:t>
            </a:r>
            <a:r>
              <a:rPr lang="en-US" sz="2400" i="1" baseline="-25000" dirty="0">
                <a:latin typeface="Times New Roman" pitchFamily="18" charset="0"/>
                <a:cs typeface="Arial" charset="0"/>
              </a:rPr>
              <a:t>it</a:t>
            </a:r>
            <a:r>
              <a:rPr lang="en-US" sz="2400" dirty="0">
                <a:latin typeface="Times New Roman" pitchFamily="18" charset="0"/>
                <a:cs typeface="Arial" charset="0"/>
              </a:rPr>
              <a:t> + </a:t>
            </a:r>
            <a:r>
              <a:rPr lang="en-US" sz="2400" i="1" dirty="0" err="1">
                <a:latin typeface="Times New Roman" pitchFamily="18" charset="0"/>
                <a:cs typeface="Arial" charset="0"/>
              </a:rPr>
              <a:t>I</a:t>
            </a:r>
            <a:r>
              <a:rPr lang="en-US" sz="2400" i="1" baseline="-25000" dirty="0" err="1">
                <a:latin typeface="Times New Roman" pitchFamily="18" charset="0"/>
                <a:cs typeface="Arial" charset="0"/>
              </a:rPr>
              <a:t>it</a:t>
            </a:r>
            <a:r>
              <a:rPr lang="en-US" sz="2400" dirty="0">
                <a:latin typeface="Times New Roman" pitchFamily="18" charset="0"/>
                <a:cs typeface="Arial" charset="0"/>
              </a:rPr>
              <a:t> – </a:t>
            </a:r>
            <a:r>
              <a:rPr lang="en-US" sz="2400" i="1" dirty="0">
                <a:latin typeface="Times New Roman" pitchFamily="18" charset="0"/>
                <a:cs typeface="Arial" charset="0"/>
              </a:rPr>
              <a:t>I</a:t>
            </a:r>
            <a:r>
              <a:rPr lang="en-US" sz="2400" i="1" baseline="-25000" dirty="0">
                <a:latin typeface="Times New Roman" pitchFamily="18" charset="0"/>
                <a:cs typeface="Arial" charset="0"/>
              </a:rPr>
              <a:t>i,t</a:t>
            </a:r>
            <a:r>
              <a:rPr lang="en-US" sz="2400" baseline="-25000" dirty="0">
                <a:latin typeface="Times New Roman" pitchFamily="18" charset="0"/>
                <a:cs typeface="Arial" charset="0"/>
              </a:rPr>
              <a:t>-1</a:t>
            </a:r>
            <a:r>
              <a:rPr lang="en-US" sz="2400" dirty="0">
                <a:latin typeface="Times New Roman" pitchFamily="18" charset="0"/>
                <a:cs typeface="Arial" charset="0"/>
              </a:rPr>
              <a:t> ,  </a:t>
            </a:r>
            <a:r>
              <a:rPr lang="en-US" sz="2400" i="1" dirty="0" err="1">
                <a:latin typeface="Times New Roman" pitchFamily="18" charset="0"/>
                <a:cs typeface="Arial" charset="0"/>
              </a:rPr>
              <a:t>P</a:t>
            </a:r>
            <a:r>
              <a:rPr lang="en-US" sz="2400" i="1" baseline="-25000" dirty="0" err="1">
                <a:latin typeface="Times New Roman" pitchFamily="18" charset="0"/>
                <a:cs typeface="Arial" charset="0"/>
              </a:rPr>
              <a:t>i,t</a:t>
            </a:r>
            <a:r>
              <a:rPr lang="en-US" sz="2400" i="1" baseline="-25000" dirty="0">
                <a:latin typeface="Times New Roman" pitchFamily="18" charset="0"/>
                <a:cs typeface="Arial" charset="0"/>
              </a:rPr>
              <a:t>-Li</a:t>
            </a:r>
            <a:r>
              <a:rPr lang="en-US" sz="24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>
                <a:cs typeface="Arial" charset="0"/>
              </a:rPr>
              <a:t>≥ 0                      (6)</a:t>
            </a:r>
          </a:p>
          <a:p>
            <a:pPr eaLnBrk="1" hangingPunct="1"/>
            <a:endParaRPr lang="en-US" sz="2400" dirty="0">
              <a:cs typeface="Arial" charset="0"/>
            </a:endParaRPr>
          </a:p>
          <a:p>
            <a:pPr eaLnBrk="1" hangingPunct="1"/>
            <a:r>
              <a:rPr lang="en-US" sz="2400" dirty="0" err="1">
                <a:cs typeface="Arial" charset="0"/>
              </a:rPr>
              <a:t>Dengan</a:t>
            </a:r>
            <a:r>
              <a:rPr lang="en-US" sz="2400" dirty="0">
                <a:cs typeface="Arial" charset="0"/>
              </a:rPr>
              <a:t>:</a:t>
            </a:r>
          </a:p>
          <a:p>
            <a:pPr eaLnBrk="1" hangingPunct="1"/>
            <a:r>
              <a:rPr lang="en-US" sz="2400" i="1" dirty="0" err="1">
                <a:cs typeface="Arial" charset="0"/>
              </a:rPr>
              <a:t>i</a:t>
            </a:r>
            <a:r>
              <a:rPr lang="en-US" sz="2400" dirty="0">
                <a:cs typeface="Arial" charset="0"/>
              </a:rPr>
              <a:t>    : </a:t>
            </a:r>
            <a:r>
              <a:rPr lang="en-US" sz="2400" dirty="0" err="1">
                <a:cs typeface="Arial" charset="0"/>
              </a:rPr>
              <a:t>menyatakan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produk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atau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komponen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ke-</a:t>
            </a:r>
            <a:r>
              <a:rPr lang="en-US" sz="2400" i="1" dirty="0" err="1">
                <a:cs typeface="Arial" charset="0"/>
              </a:rPr>
              <a:t>i</a:t>
            </a:r>
            <a:r>
              <a:rPr lang="en-US" sz="2400" dirty="0">
                <a:cs typeface="Arial" charset="0"/>
              </a:rPr>
              <a:t>, </a:t>
            </a:r>
            <a:r>
              <a:rPr lang="en-US" sz="2400" i="1" dirty="0" err="1">
                <a:cs typeface="Arial" charset="0"/>
              </a:rPr>
              <a:t>i</a:t>
            </a:r>
            <a:r>
              <a:rPr lang="en-US" sz="2400" dirty="0">
                <a:cs typeface="Arial" charset="0"/>
              </a:rPr>
              <a:t>=1,2, </a:t>
            </a:r>
            <a:r>
              <a:rPr lang="en-US" sz="2400" dirty="0" smtClean="0">
                <a:cs typeface="Arial" charset="0"/>
              </a:rPr>
              <a:t>,N</a:t>
            </a:r>
            <a:endParaRPr lang="en-US" sz="2400" dirty="0">
              <a:cs typeface="Arial" charset="0"/>
            </a:endParaRPr>
          </a:p>
          <a:p>
            <a:pPr eaLnBrk="1" hangingPunct="1"/>
            <a:r>
              <a:rPr lang="en-US" sz="2400" i="1" dirty="0">
                <a:cs typeface="Arial" charset="0"/>
              </a:rPr>
              <a:t>N</a:t>
            </a:r>
            <a:r>
              <a:rPr lang="en-US" sz="2400" dirty="0">
                <a:cs typeface="Arial" charset="0"/>
              </a:rPr>
              <a:t>  : </a:t>
            </a:r>
            <a:r>
              <a:rPr lang="en-US" sz="2400" dirty="0" err="1">
                <a:cs typeface="Arial" charset="0"/>
              </a:rPr>
              <a:t>menyatakan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jumlah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jenis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produk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atau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komponen</a:t>
            </a:r>
            <a:endParaRPr lang="en-US" sz="2400" dirty="0">
              <a:cs typeface="Arial" charset="0"/>
            </a:endParaRPr>
          </a:p>
          <a:p>
            <a:pPr marL="573088" indent="-573088" eaLnBrk="1" hangingPunct="1"/>
            <a:r>
              <a:rPr lang="en-US" sz="2400" dirty="0">
                <a:cs typeface="Arial" charset="0"/>
              </a:rPr>
              <a:t>L</a:t>
            </a:r>
            <a:r>
              <a:rPr lang="en-US" sz="2400" baseline="-25000" dirty="0">
                <a:cs typeface="Arial" charset="0"/>
              </a:rPr>
              <a:t>i</a:t>
            </a:r>
            <a:r>
              <a:rPr lang="en-US" sz="2400" dirty="0">
                <a:cs typeface="Arial" charset="0"/>
              </a:rPr>
              <a:t>  : </a:t>
            </a:r>
            <a:r>
              <a:rPr lang="en-US" sz="2400" dirty="0" err="1">
                <a:cs typeface="Arial" charset="0"/>
              </a:rPr>
              <a:t>menyatakan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waktu-produksi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pembuatan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produk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 smtClean="0">
                <a:cs typeface="Arial" charset="0"/>
              </a:rPr>
              <a:t>atau</a:t>
            </a:r>
            <a:r>
              <a:rPr lang="en-US" sz="2400" dirty="0" smtClean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komponen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ke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i="1" dirty="0" err="1">
                <a:cs typeface="Arial" charset="0"/>
              </a:rPr>
              <a:t>i</a:t>
            </a:r>
            <a:r>
              <a:rPr lang="en-US" sz="2400" dirty="0">
                <a:cs typeface="Arial" charset="0"/>
              </a:rPr>
              <a:t>  </a:t>
            </a:r>
          </a:p>
          <a:p>
            <a:pPr eaLnBrk="1" hangingPunct="1"/>
            <a:endParaRPr lang="en-US" sz="2400" dirty="0">
              <a:cs typeface="Arial" charset="0"/>
            </a:endParaRPr>
          </a:p>
          <a:p>
            <a:pPr algn="just" eaLnBrk="1" hangingPunct="1"/>
            <a:r>
              <a:rPr lang="en-US" sz="2400" dirty="0" err="1">
                <a:cs typeface="Arial" charset="0"/>
              </a:rPr>
              <a:t>Persamaan</a:t>
            </a:r>
            <a:r>
              <a:rPr lang="en-US" sz="2400" dirty="0">
                <a:cs typeface="Arial" charset="0"/>
              </a:rPr>
              <a:t> (6) </a:t>
            </a:r>
            <a:r>
              <a:rPr lang="en-US" sz="2400" dirty="0" err="1">
                <a:cs typeface="Arial" charset="0"/>
              </a:rPr>
              <a:t>merupakan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persamaan</a:t>
            </a:r>
            <a:r>
              <a:rPr lang="en-US" sz="2400" dirty="0">
                <a:cs typeface="Arial" charset="0"/>
              </a:rPr>
              <a:t> yang </a:t>
            </a:r>
            <a:r>
              <a:rPr lang="en-US" sz="2400" dirty="0" err="1">
                <a:cs typeface="Arial" charset="0"/>
              </a:rPr>
              <a:t>berlaku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 smtClean="0">
                <a:cs typeface="Arial" charset="0"/>
              </a:rPr>
              <a:t>hanya</a:t>
            </a:r>
            <a:r>
              <a:rPr lang="en-US" sz="2400" dirty="0" smtClean="0">
                <a:cs typeface="Arial" charset="0"/>
              </a:rPr>
              <a:t> </a:t>
            </a:r>
            <a:r>
              <a:rPr lang="en-US" sz="2400" dirty="0" err="1" smtClean="0">
                <a:cs typeface="Arial" charset="0"/>
              </a:rPr>
              <a:t>untuk</a:t>
            </a:r>
            <a:r>
              <a:rPr lang="en-US" sz="2400" dirty="0" smtClean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produk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atau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komponen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i="1" dirty="0" err="1">
                <a:cs typeface="Arial" charset="0"/>
              </a:rPr>
              <a:t>i</a:t>
            </a:r>
            <a:r>
              <a:rPr lang="en-US" sz="2400" dirty="0">
                <a:cs typeface="Arial" charset="0"/>
              </a:rPr>
              <a:t> yang </a:t>
            </a:r>
            <a:r>
              <a:rPr lang="en-US" sz="2400" dirty="0" err="1">
                <a:cs typeface="Arial" charset="0"/>
              </a:rPr>
              <a:t>saling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 smtClean="0">
                <a:cs typeface="Arial" charset="0"/>
              </a:rPr>
              <a:t>independen</a:t>
            </a:r>
            <a:r>
              <a:rPr lang="en-US" sz="2400" dirty="0" smtClean="0">
                <a:cs typeface="Arial" charset="0"/>
              </a:rPr>
              <a:t>.</a:t>
            </a:r>
            <a:endParaRPr lang="en-US" sz="2400" dirty="0">
              <a:cs typeface="Arial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  <a:noFill/>
        </p:spPr>
        <p:txBody>
          <a:bodyPr/>
          <a:lstStyle/>
          <a:p>
            <a:pPr algn="ctr" eaLnBrk="1" hangingPunct="1"/>
            <a:r>
              <a:rPr lang="en-US" sz="3600" smtClean="0"/>
              <a:t>Formulasi Model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800600"/>
          </a:xfrm>
          <a:noFill/>
        </p:spPr>
        <p:txBody>
          <a:bodyPr/>
          <a:lstStyle/>
          <a:p>
            <a:pPr marL="609600" indent="-609600" algn="just" eaLnBrk="1" hangingPunct="1">
              <a:buFont typeface="Wingdings" pitchFamily="2" charset="2"/>
              <a:buAutoNum type="arabicPeriod"/>
            </a:pPr>
            <a:r>
              <a:rPr lang="en-US" sz="2800" dirty="0" err="1" smtClean="0"/>
              <a:t>Jumlah</a:t>
            </a:r>
            <a:r>
              <a:rPr lang="en-US" sz="2800" dirty="0" smtClean="0"/>
              <a:t> </a:t>
            </a:r>
            <a:r>
              <a:rPr lang="en-US" sz="2800" dirty="0" err="1" smtClean="0"/>
              <a:t>produksi</a:t>
            </a:r>
            <a:r>
              <a:rPr lang="en-US" sz="2800" dirty="0" smtClean="0"/>
              <a:t> Cheese: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dirty="0" smtClean="0"/>
              <a:t>               Z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 = T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*Y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                                             (1)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dirty="0" smtClean="0"/>
              <a:t>      </a:t>
            </a:r>
            <a:r>
              <a:rPr lang="en-US" sz="2800" dirty="0" err="1" smtClean="0"/>
              <a:t>Kebutuhan</a:t>
            </a:r>
            <a:r>
              <a:rPr lang="en-US" sz="2800" dirty="0" smtClean="0"/>
              <a:t> </a:t>
            </a:r>
            <a:r>
              <a:rPr lang="en-US" sz="2800" dirty="0" err="1" smtClean="0"/>
              <a:t>biaya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memproduksi</a:t>
            </a:r>
            <a:r>
              <a:rPr lang="en-US" sz="2800" dirty="0" smtClean="0"/>
              <a:t> Cheese </a:t>
            </a:r>
            <a:r>
              <a:rPr lang="en-US" sz="2800" dirty="0" err="1" smtClean="0"/>
              <a:t>adalah</a:t>
            </a:r>
            <a:r>
              <a:rPr lang="en-US" sz="2800" dirty="0" smtClean="0"/>
              <a:t>: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dirty="0" smtClean="0"/>
              <a:t>              c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*Z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 = c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*T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*Y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                                    (2)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dirty="0" smtClean="0"/>
              <a:t>Perusahaan </a:t>
            </a:r>
            <a:r>
              <a:rPr lang="en-US" sz="2800" dirty="0" err="1" smtClean="0"/>
              <a:t>memproduksi</a:t>
            </a:r>
            <a:r>
              <a:rPr lang="en-US" sz="2800" dirty="0" smtClean="0"/>
              <a:t> </a:t>
            </a:r>
            <a:r>
              <a:rPr lang="en-US" sz="2800" dirty="0" err="1" smtClean="0"/>
              <a:t>tidak</a:t>
            </a:r>
            <a:r>
              <a:rPr lang="en-US" sz="2800" dirty="0" smtClean="0"/>
              <a:t> </a:t>
            </a:r>
            <a:r>
              <a:rPr lang="en-US" sz="2800" dirty="0" err="1" smtClean="0"/>
              <a:t>lebih</a:t>
            </a:r>
            <a:r>
              <a:rPr lang="en-US" sz="2800" dirty="0" smtClean="0"/>
              <a:t> </a:t>
            </a:r>
            <a:r>
              <a:rPr lang="en-US" sz="2800" dirty="0" err="1" smtClean="0"/>
              <a:t>dari</a:t>
            </a:r>
            <a:r>
              <a:rPr lang="en-US" sz="2800" dirty="0" smtClean="0"/>
              <a:t> </a:t>
            </a:r>
            <a:r>
              <a:rPr lang="en-US" sz="2800" dirty="0" err="1" smtClean="0"/>
              <a:t>permintaan</a:t>
            </a:r>
            <a:r>
              <a:rPr lang="en-US" sz="2800" dirty="0" smtClean="0"/>
              <a:t> </a:t>
            </a:r>
            <a:r>
              <a:rPr lang="en-US" sz="2800" dirty="0" err="1" smtClean="0"/>
              <a:t>pasar</a:t>
            </a:r>
            <a:r>
              <a:rPr lang="en-US" sz="2800" dirty="0" smtClean="0"/>
              <a:t>, </a:t>
            </a:r>
            <a:r>
              <a:rPr lang="en-US" sz="2800" dirty="0" err="1" smtClean="0"/>
              <a:t>maka</a:t>
            </a:r>
            <a:r>
              <a:rPr lang="en-US" sz="2800" dirty="0" smtClean="0"/>
              <a:t>: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dirty="0" smtClean="0"/>
              <a:t>               Z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 = T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*Y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 </a:t>
            </a:r>
            <a:r>
              <a:rPr lang="en-US" sz="2800" dirty="0" smtClean="0">
                <a:cs typeface="Arial" charset="0"/>
              </a:rPr>
              <a:t>≤ D</a:t>
            </a:r>
            <a:r>
              <a:rPr lang="en-US" sz="2800" baseline="-25000" dirty="0" smtClean="0">
                <a:cs typeface="Arial" charset="0"/>
              </a:rPr>
              <a:t>1</a:t>
            </a:r>
            <a:r>
              <a:rPr lang="en-US" sz="2800" dirty="0" smtClean="0">
                <a:cs typeface="Arial" charset="0"/>
              </a:rPr>
              <a:t>                                     (3)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endParaRPr lang="en-US" sz="2800" dirty="0" smtClean="0">
              <a:cs typeface="Arial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06400"/>
            <a:ext cx="7772400" cy="944563"/>
          </a:xfrm>
        </p:spPr>
        <p:txBody>
          <a:bodyPr/>
          <a:lstStyle/>
          <a:p>
            <a:pPr algn="ctr" eaLnBrk="1" hangingPunct="1"/>
            <a:r>
              <a:rPr lang="en-US" sz="3200" smtClean="0"/>
              <a:t>Model Perec. Produksi SMBP</a:t>
            </a:r>
            <a:endParaRPr lang="en-US" sz="2800" smtClean="0"/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219200" y="152400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en-US" sz="2800">
              <a:latin typeface="Times New Roman" pitchFamily="18" charset="0"/>
            </a:endParaRP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0" y="3167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3167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3167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822325" y="1590675"/>
            <a:ext cx="7788275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/>
            <a:r>
              <a:rPr lang="en-US" sz="2800">
                <a:latin typeface="Times New Roman" pitchFamily="18" charset="0"/>
              </a:rPr>
              <a:t>Berdasarkan pada karakteristik SMBP non-repetitif, dimana persediaan produk atau komponen jadi tidak diinginkan, maka persoalannya adalah meminimumkan persediaan semua produk atau komponen jadi sepanjang horison perencanaan </a:t>
            </a:r>
            <a:r>
              <a:rPr lang="en-US" sz="2800" i="1">
                <a:latin typeface="Times New Roman" pitchFamily="18" charset="0"/>
              </a:rPr>
              <a:t>T</a:t>
            </a:r>
            <a:r>
              <a:rPr lang="en-US" sz="2800">
                <a:latin typeface="Times New Roman" pitchFamily="18" charset="0"/>
              </a:rPr>
              <a:t>. </a:t>
            </a:r>
          </a:p>
          <a:p>
            <a:pPr algn="just" eaLnBrk="1" hangingPunct="1"/>
            <a:r>
              <a:rPr lang="en-US" sz="2800">
                <a:latin typeface="Times New Roman" pitchFamily="18" charset="0"/>
              </a:rPr>
              <a:t>Minimasi ini disebut sebagai minimasi ongkos persediaan. Dengan demikian model optimasinya adalah:</a:t>
            </a: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90563"/>
            <a:ext cx="8229600" cy="903287"/>
          </a:xfrm>
        </p:spPr>
        <p:txBody>
          <a:bodyPr/>
          <a:lstStyle/>
          <a:p>
            <a:pPr algn="ctr" eaLnBrk="1" hangingPunct="1"/>
            <a:r>
              <a:rPr lang="en-US" sz="2800" smtClean="0"/>
              <a:t>Model Perec. Produksi SMBP</a:t>
            </a:r>
            <a:endParaRPr lang="en-US" sz="2400" smtClean="0"/>
          </a:p>
        </p:txBody>
      </p:sp>
      <p:sp>
        <p:nvSpPr>
          <p:cNvPr id="4102" name="Text Box 3"/>
          <p:cNvSpPr txBox="1">
            <a:spLocks noChangeArrowheads="1"/>
          </p:cNvSpPr>
          <p:nvPr/>
        </p:nvSpPr>
        <p:spPr bwMode="auto">
          <a:xfrm>
            <a:off x="1219200" y="152400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en-US" sz="2800">
              <a:latin typeface="Times New Roman" pitchFamily="18" charset="0"/>
            </a:endParaRPr>
          </a:p>
        </p:txBody>
      </p:sp>
      <p:sp>
        <p:nvSpPr>
          <p:cNvPr id="4103" name="Rectangle 4"/>
          <p:cNvSpPr>
            <a:spLocks noChangeArrowheads="1"/>
          </p:cNvSpPr>
          <p:nvPr/>
        </p:nvSpPr>
        <p:spPr bwMode="auto">
          <a:xfrm>
            <a:off x="0" y="3167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104" name="Rectangle 5"/>
          <p:cNvSpPr>
            <a:spLocks noChangeArrowheads="1"/>
          </p:cNvSpPr>
          <p:nvPr/>
        </p:nvSpPr>
        <p:spPr bwMode="auto">
          <a:xfrm>
            <a:off x="0" y="3167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105" name="Rectangle 6"/>
          <p:cNvSpPr>
            <a:spLocks noChangeArrowheads="1"/>
          </p:cNvSpPr>
          <p:nvPr/>
        </p:nvSpPr>
        <p:spPr bwMode="auto">
          <a:xfrm>
            <a:off x="0" y="3167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106" name="Text Box 7"/>
          <p:cNvSpPr txBox="1">
            <a:spLocks noChangeArrowheads="1"/>
          </p:cNvSpPr>
          <p:nvPr/>
        </p:nvSpPr>
        <p:spPr bwMode="auto">
          <a:xfrm>
            <a:off x="990600" y="1752600"/>
            <a:ext cx="1427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400">
                <a:latin typeface="Times New Roman" pitchFamily="18" charset="0"/>
              </a:rPr>
              <a:t>Minimasi </a:t>
            </a:r>
          </a:p>
        </p:txBody>
      </p:sp>
      <p:sp>
        <p:nvSpPr>
          <p:cNvPr id="4107" name="Rectangle 8"/>
          <p:cNvSpPr>
            <a:spLocks noChangeArrowheads="1"/>
          </p:cNvSpPr>
          <p:nvPr/>
        </p:nvSpPr>
        <p:spPr bwMode="auto">
          <a:xfrm>
            <a:off x="0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108" name="Text Box 10"/>
          <p:cNvSpPr txBox="1">
            <a:spLocks noChangeArrowheads="1"/>
          </p:cNvSpPr>
          <p:nvPr/>
        </p:nvSpPr>
        <p:spPr bwMode="auto">
          <a:xfrm>
            <a:off x="1066800" y="2590800"/>
            <a:ext cx="3032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400">
                <a:latin typeface="Times New Roman" pitchFamily="18" charset="0"/>
              </a:rPr>
              <a:t>dengan memperhatikan</a:t>
            </a:r>
          </a:p>
        </p:txBody>
      </p:sp>
      <p:sp>
        <p:nvSpPr>
          <p:cNvPr id="4109" name="Text Box 11"/>
          <p:cNvSpPr txBox="1">
            <a:spLocks noChangeArrowheads="1"/>
          </p:cNvSpPr>
          <p:nvPr/>
        </p:nvSpPr>
        <p:spPr bwMode="auto">
          <a:xfrm>
            <a:off x="7985125" y="1793875"/>
            <a:ext cx="539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400">
                <a:latin typeface="Times New Roman" pitchFamily="18" charset="0"/>
              </a:rPr>
              <a:t>(9)</a:t>
            </a:r>
          </a:p>
        </p:txBody>
      </p:sp>
      <p:sp>
        <p:nvSpPr>
          <p:cNvPr id="4110" name="Rectangle 12"/>
          <p:cNvSpPr>
            <a:spLocks noChangeArrowheads="1"/>
          </p:cNvSpPr>
          <p:nvPr/>
        </p:nvSpPr>
        <p:spPr bwMode="auto">
          <a:xfrm>
            <a:off x="0" y="3167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111" name="Text Box 14"/>
          <p:cNvSpPr txBox="1">
            <a:spLocks noChangeArrowheads="1"/>
          </p:cNvSpPr>
          <p:nvPr/>
        </p:nvSpPr>
        <p:spPr bwMode="auto">
          <a:xfrm>
            <a:off x="7924800" y="3276600"/>
            <a:ext cx="692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400">
                <a:latin typeface="Times New Roman" pitchFamily="18" charset="0"/>
              </a:rPr>
              <a:t>(10)</a:t>
            </a:r>
          </a:p>
        </p:txBody>
      </p:sp>
      <p:sp>
        <p:nvSpPr>
          <p:cNvPr id="4112" name="Rectangle 15"/>
          <p:cNvSpPr>
            <a:spLocks noChangeArrowheads="1"/>
          </p:cNvSpPr>
          <p:nvPr/>
        </p:nvSpPr>
        <p:spPr bwMode="auto">
          <a:xfrm>
            <a:off x="0" y="3319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4098" name="Object 16"/>
          <p:cNvGraphicFramePr>
            <a:graphicFrameLocks noChangeAspect="1"/>
          </p:cNvGraphicFramePr>
          <p:nvPr/>
        </p:nvGraphicFramePr>
        <p:xfrm>
          <a:off x="6400800" y="3429000"/>
          <a:ext cx="838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9" name="Equation" r:id="rId3" imgW="457002" imgH="215806" progId="Equation.3">
                  <p:embed/>
                </p:oleObj>
              </mc:Choice>
              <mc:Fallback>
                <p:oleObj name="Equation" r:id="rId3" imgW="457002" imgH="215806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0800" y="3429000"/>
                        <a:ext cx="838200" cy="30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13" name="Text Box 17"/>
          <p:cNvSpPr txBox="1">
            <a:spLocks noChangeArrowheads="1"/>
          </p:cNvSpPr>
          <p:nvPr/>
        </p:nvSpPr>
        <p:spPr bwMode="auto">
          <a:xfrm>
            <a:off x="2041525" y="4079875"/>
            <a:ext cx="3214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400" i="1">
                <a:latin typeface="Times New Roman" pitchFamily="18" charset="0"/>
              </a:rPr>
              <a:t>I</a:t>
            </a:r>
            <a:r>
              <a:rPr lang="en-US" sz="2400" i="1" baseline="-25000">
                <a:latin typeface="Times New Roman" pitchFamily="18" charset="0"/>
              </a:rPr>
              <a:t>i</a:t>
            </a:r>
            <a:r>
              <a:rPr lang="en-US" sz="2400" baseline="-25000">
                <a:latin typeface="Times New Roman" pitchFamily="18" charset="0"/>
              </a:rPr>
              <a:t>0</a:t>
            </a:r>
            <a:r>
              <a:rPr lang="en-US" sz="2400">
                <a:latin typeface="Times New Roman" pitchFamily="18" charset="0"/>
              </a:rPr>
              <a:t> =</a:t>
            </a:r>
            <a:r>
              <a:rPr lang="en-US" sz="2400" i="1">
                <a:latin typeface="Times New Roman" pitchFamily="18" charset="0"/>
              </a:rPr>
              <a:t>I</a:t>
            </a:r>
            <a:r>
              <a:rPr lang="en-US" sz="2400" i="1" baseline="-25000">
                <a:latin typeface="Times New Roman" pitchFamily="18" charset="0"/>
              </a:rPr>
              <a:t>iT</a:t>
            </a:r>
            <a:r>
              <a:rPr lang="en-US" sz="2400">
                <a:latin typeface="Times New Roman" pitchFamily="18" charset="0"/>
              </a:rPr>
              <a:t> =0, </a:t>
            </a:r>
            <a:r>
              <a:rPr lang="en-US" sz="2400" i="1">
                <a:latin typeface="Times New Roman" pitchFamily="18" charset="0"/>
              </a:rPr>
              <a:t>I</a:t>
            </a:r>
            <a:r>
              <a:rPr lang="en-US" sz="2400" i="1" baseline="-25000">
                <a:latin typeface="Times New Roman" pitchFamily="18" charset="0"/>
              </a:rPr>
              <a:t>it</a:t>
            </a:r>
            <a:r>
              <a:rPr lang="en-US" sz="2400">
                <a:cs typeface="Arial" charset="0"/>
              </a:rPr>
              <a:t>≥0,  </a:t>
            </a:r>
            <a:r>
              <a:rPr lang="en-US" sz="2400" i="1">
                <a:cs typeface="Arial" charset="0"/>
              </a:rPr>
              <a:t>P</a:t>
            </a:r>
            <a:r>
              <a:rPr lang="en-US" sz="2400" i="1" baseline="-25000">
                <a:cs typeface="Arial" charset="0"/>
              </a:rPr>
              <a:t>it</a:t>
            </a:r>
            <a:r>
              <a:rPr lang="en-US" sz="2400">
                <a:cs typeface="Arial" charset="0"/>
              </a:rPr>
              <a:t>≥0,  </a:t>
            </a:r>
          </a:p>
        </p:txBody>
      </p:sp>
      <p:graphicFrame>
        <p:nvGraphicFramePr>
          <p:cNvPr id="4099" name="Object 19"/>
          <p:cNvGraphicFramePr>
            <a:graphicFrameLocks noChangeAspect="1"/>
          </p:cNvGraphicFramePr>
          <p:nvPr/>
        </p:nvGraphicFramePr>
        <p:xfrm>
          <a:off x="5334000" y="4191000"/>
          <a:ext cx="685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0" name="Equation" r:id="rId5" imgW="457002" imgH="215806" progId="Equation.3">
                  <p:embed/>
                </p:oleObj>
              </mc:Choice>
              <mc:Fallback>
                <p:oleObj name="Equation" r:id="rId5" imgW="457002" imgH="215806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0" y="4191000"/>
                        <a:ext cx="685800" cy="30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14" name="Text Box 20"/>
          <p:cNvSpPr txBox="1">
            <a:spLocks noChangeArrowheads="1"/>
          </p:cNvSpPr>
          <p:nvPr/>
        </p:nvSpPr>
        <p:spPr bwMode="auto">
          <a:xfrm>
            <a:off x="7924800" y="4114800"/>
            <a:ext cx="692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400">
                <a:latin typeface="Times New Roman" pitchFamily="18" charset="0"/>
              </a:rPr>
              <a:t>(11)</a:t>
            </a:r>
          </a:p>
        </p:txBody>
      </p:sp>
      <p:sp>
        <p:nvSpPr>
          <p:cNvPr id="4115" name="Text Box 21"/>
          <p:cNvSpPr txBox="1">
            <a:spLocks noChangeArrowheads="1"/>
          </p:cNvSpPr>
          <p:nvPr/>
        </p:nvSpPr>
        <p:spPr bwMode="auto">
          <a:xfrm>
            <a:off x="914400" y="4648200"/>
            <a:ext cx="752161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400" i="1" dirty="0">
                <a:latin typeface="Times New Roman" pitchFamily="18" charset="0"/>
              </a:rPr>
              <a:t>Z</a:t>
            </a:r>
            <a:r>
              <a:rPr lang="en-US" sz="2400" dirty="0">
                <a:latin typeface="Times New Roman" pitchFamily="18" charset="0"/>
              </a:rPr>
              <a:t>  : </a:t>
            </a:r>
            <a:r>
              <a:rPr lang="en-US" sz="2400" dirty="0" err="1">
                <a:latin typeface="Times New Roman" pitchFamily="18" charset="0"/>
              </a:rPr>
              <a:t>ongkos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simpan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seluruh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produk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atau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</a:rPr>
              <a:t>komponen</a:t>
            </a:r>
            <a:endParaRPr lang="en-US" sz="2400" i="1" dirty="0">
              <a:latin typeface="Times New Roman" pitchFamily="18" charset="0"/>
            </a:endParaRPr>
          </a:p>
          <a:p>
            <a:pPr eaLnBrk="1" hangingPunct="1"/>
            <a:r>
              <a:rPr lang="en-US" sz="2400" dirty="0">
                <a:latin typeface="Times New Roman" pitchFamily="18" charset="0"/>
              </a:rPr>
              <a:t>       </a:t>
            </a:r>
            <a:r>
              <a:rPr lang="en-US" sz="2400" dirty="0" err="1">
                <a:latin typeface="Times New Roman" pitchFamily="18" charset="0"/>
              </a:rPr>
              <a:t>sepanjang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horison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</a:rPr>
              <a:t>perencanaan</a:t>
            </a:r>
            <a:r>
              <a:rPr lang="en-US" sz="2400" dirty="0" smtClean="0">
                <a:latin typeface="Times New Roman" pitchFamily="18" charset="0"/>
              </a:rPr>
              <a:t> </a:t>
            </a:r>
            <a:r>
              <a:rPr lang="en-US" sz="2400" i="1" dirty="0">
                <a:latin typeface="Times New Roman" pitchFamily="18" charset="0"/>
              </a:rPr>
              <a:t>t</a:t>
            </a:r>
            <a:r>
              <a:rPr lang="en-US" sz="2400" dirty="0">
                <a:latin typeface="Times New Roman" pitchFamily="18" charset="0"/>
              </a:rPr>
              <a:t>=1,2, …, </a:t>
            </a:r>
            <a:r>
              <a:rPr lang="en-US" sz="2400" i="1" dirty="0">
                <a:latin typeface="Times New Roman" pitchFamily="18" charset="0"/>
              </a:rPr>
              <a:t>T</a:t>
            </a:r>
            <a:r>
              <a:rPr lang="en-US" sz="2400" dirty="0">
                <a:latin typeface="Times New Roman" pitchFamily="18" charset="0"/>
              </a:rPr>
              <a:t>     </a:t>
            </a:r>
          </a:p>
          <a:p>
            <a:pPr eaLnBrk="1" hangingPunct="1"/>
            <a:r>
              <a:rPr lang="en-US" sz="2400" i="1" dirty="0">
                <a:latin typeface="Times New Roman" pitchFamily="18" charset="0"/>
              </a:rPr>
              <a:t>h</a:t>
            </a:r>
            <a:r>
              <a:rPr lang="en-US" sz="2400" i="1" baseline="-25000" dirty="0">
                <a:latin typeface="Times New Roman" pitchFamily="18" charset="0"/>
              </a:rPr>
              <a:t>it</a:t>
            </a:r>
            <a:r>
              <a:rPr lang="en-US" sz="2400" dirty="0">
                <a:latin typeface="Times New Roman" pitchFamily="18" charset="0"/>
              </a:rPr>
              <a:t> : </a:t>
            </a:r>
            <a:r>
              <a:rPr lang="en-US" sz="2400" dirty="0" err="1">
                <a:latin typeface="Times New Roman" pitchFamily="18" charset="0"/>
              </a:rPr>
              <a:t>koefisien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ongkos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simpan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produk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atau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komponen</a:t>
            </a:r>
            <a:r>
              <a:rPr lang="en-US" sz="2400" dirty="0">
                <a:latin typeface="Times New Roman" pitchFamily="18" charset="0"/>
              </a:rPr>
              <a:t>, </a:t>
            </a:r>
            <a:r>
              <a:rPr lang="en-US" sz="2400" i="1" dirty="0">
                <a:latin typeface="Times New Roman" pitchFamily="18" charset="0"/>
              </a:rPr>
              <a:t>h</a:t>
            </a:r>
            <a:r>
              <a:rPr lang="en-US" sz="2400" i="1" baseline="-25000" dirty="0">
                <a:latin typeface="Times New Roman" pitchFamily="18" charset="0"/>
              </a:rPr>
              <a:t>it</a:t>
            </a:r>
            <a:r>
              <a:rPr lang="en-US" sz="2400" dirty="0">
                <a:cs typeface="Arial" charset="0"/>
              </a:rPr>
              <a:t>&gt;0</a:t>
            </a:r>
            <a:r>
              <a:rPr lang="en-US" sz="2400" dirty="0">
                <a:latin typeface="Times New Roman" pitchFamily="18" charset="0"/>
              </a:rPr>
              <a:t> </a:t>
            </a:r>
          </a:p>
        </p:txBody>
      </p:sp>
      <p:sp>
        <p:nvSpPr>
          <p:cNvPr id="4116" name="Rectangle 23"/>
          <p:cNvSpPr>
            <a:spLocks noChangeArrowheads="1"/>
          </p:cNvSpPr>
          <p:nvPr/>
        </p:nvSpPr>
        <p:spPr bwMode="auto">
          <a:xfrm>
            <a:off x="0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4100" name="Object 22"/>
          <p:cNvGraphicFramePr>
            <a:graphicFrameLocks noChangeAspect="1"/>
          </p:cNvGraphicFramePr>
          <p:nvPr/>
        </p:nvGraphicFramePr>
        <p:xfrm>
          <a:off x="2667000" y="1600200"/>
          <a:ext cx="28194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1" name="Equation" r:id="rId7" imgW="1117115" imgH="495085" progId="Equation.3">
                  <p:embed/>
                </p:oleObj>
              </mc:Choice>
              <mc:Fallback>
                <p:oleObj name="Equation" r:id="rId7" imgW="1117115" imgH="495085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1600200"/>
                        <a:ext cx="2819400" cy="990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17" name="Text Box 24"/>
          <p:cNvSpPr txBox="1">
            <a:spLocks noChangeArrowheads="1"/>
          </p:cNvSpPr>
          <p:nvPr/>
        </p:nvSpPr>
        <p:spPr bwMode="auto">
          <a:xfrm>
            <a:off x="2057400" y="3352800"/>
            <a:ext cx="3517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i="1"/>
              <a:t>D</a:t>
            </a:r>
            <a:r>
              <a:rPr lang="en-US" sz="2400" i="1" baseline="-25000"/>
              <a:t>it</a:t>
            </a:r>
            <a:r>
              <a:rPr lang="en-US" sz="2400"/>
              <a:t> – </a:t>
            </a:r>
            <a:r>
              <a:rPr lang="en-US" sz="2400" i="1"/>
              <a:t>B</a:t>
            </a:r>
            <a:r>
              <a:rPr lang="en-US" sz="2400" i="1" baseline="-25000"/>
              <a:t>it</a:t>
            </a:r>
            <a:r>
              <a:rPr lang="en-US" sz="2400"/>
              <a:t> + </a:t>
            </a:r>
            <a:r>
              <a:rPr lang="en-US" sz="2400" i="1"/>
              <a:t>I</a:t>
            </a:r>
            <a:r>
              <a:rPr lang="en-US" sz="2400" i="1" baseline="-25000"/>
              <a:t>it</a:t>
            </a:r>
            <a:r>
              <a:rPr lang="en-US" sz="2400"/>
              <a:t> – </a:t>
            </a:r>
            <a:r>
              <a:rPr lang="en-US" sz="2400" i="1"/>
              <a:t>I</a:t>
            </a:r>
            <a:r>
              <a:rPr lang="en-US" sz="2400" i="1" baseline="-25000"/>
              <a:t>i,t</a:t>
            </a:r>
            <a:r>
              <a:rPr lang="en-US" sz="2400" baseline="-25000"/>
              <a:t>-1</a:t>
            </a:r>
            <a:r>
              <a:rPr lang="en-US" sz="2400"/>
              <a:t> =</a:t>
            </a:r>
            <a:r>
              <a:rPr lang="en-US" sz="2400" i="1"/>
              <a:t>P</a:t>
            </a:r>
            <a:r>
              <a:rPr lang="en-US" sz="2400" i="1" baseline="-25000"/>
              <a:t>i</a:t>
            </a:r>
            <a:r>
              <a:rPr lang="en-US" sz="2400" baseline="-25000"/>
              <a:t>, </a:t>
            </a:r>
            <a:r>
              <a:rPr lang="en-US" sz="2400" i="1" baseline="-25000"/>
              <a:t>t-Li</a:t>
            </a:r>
            <a:r>
              <a:rPr lang="en-US" sz="2400"/>
              <a:t>  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Line 2"/>
          <p:cNvSpPr>
            <a:spLocks noChangeShapeType="1"/>
          </p:cNvSpPr>
          <p:nvPr/>
        </p:nvSpPr>
        <p:spPr bwMode="auto">
          <a:xfrm flipV="1">
            <a:off x="1143000" y="2286000"/>
            <a:ext cx="129540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35" name="Line 3"/>
          <p:cNvSpPr>
            <a:spLocks noChangeShapeType="1"/>
          </p:cNvSpPr>
          <p:nvPr/>
        </p:nvSpPr>
        <p:spPr bwMode="auto">
          <a:xfrm>
            <a:off x="2438400" y="2286000"/>
            <a:ext cx="114300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36" name="Line 4"/>
          <p:cNvSpPr>
            <a:spLocks noChangeShapeType="1"/>
          </p:cNvSpPr>
          <p:nvPr/>
        </p:nvSpPr>
        <p:spPr bwMode="auto">
          <a:xfrm>
            <a:off x="3581400" y="3429000"/>
            <a:ext cx="160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37" name="Line 5"/>
          <p:cNvSpPr>
            <a:spLocks noChangeShapeType="1"/>
          </p:cNvSpPr>
          <p:nvPr/>
        </p:nvSpPr>
        <p:spPr bwMode="auto">
          <a:xfrm>
            <a:off x="5181600" y="3429000"/>
            <a:ext cx="1981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38" name="AutoShape 6"/>
          <p:cNvSpPr>
            <a:spLocks noChangeArrowheads="1"/>
          </p:cNvSpPr>
          <p:nvPr/>
        </p:nvSpPr>
        <p:spPr bwMode="auto">
          <a:xfrm flipV="1">
            <a:off x="5105400" y="33528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39" name="AutoShape 7"/>
          <p:cNvSpPr>
            <a:spLocks noChangeArrowheads="1"/>
          </p:cNvSpPr>
          <p:nvPr/>
        </p:nvSpPr>
        <p:spPr bwMode="auto">
          <a:xfrm flipV="1">
            <a:off x="1143000" y="32766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40" name="AutoShape 8"/>
          <p:cNvSpPr>
            <a:spLocks noChangeArrowheads="1"/>
          </p:cNvSpPr>
          <p:nvPr/>
        </p:nvSpPr>
        <p:spPr bwMode="auto">
          <a:xfrm flipV="1">
            <a:off x="2438400" y="22098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41" name="AutoShape 9"/>
          <p:cNvSpPr>
            <a:spLocks noChangeArrowheads="1"/>
          </p:cNvSpPr>
          <p:nvPr/>
        </p:nvSpPr>
        <p:spPr bwMode="auto">
          <a:xfrm flipV="1">
            <a:off x="3581400" y="33528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42" name="AutoShape 10"/>
          <p:cNvSpPr>
            <a:spLocks noChangeArrowheads="1"/>
          </p:cNvSpPr>
          <p:nvPr/>
        </p:nvSpPr>
        <p:spPr bwMode="auto">
          <a:xfrm flipV="1">
            <a:off x="7162800" y="33528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43" name="AutoShape 11"/>
          <p:cNvSpPr>
            <a:spLocks noChangeArrowheads="1"/>
          </p:cNvSpPr>
          <p:nvPr/>
        </p:nvSpPr>
        <p:spPr bwMode="auto">
          <a:xfrm flipV="1">
            <a:off x="2667000" y="42672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44" name="AutoShape 12"/>
          <p:cNvSpPr>
            <a:spLocks noChangeArrowheads="1"/>
          </p:cNvSpPr>
          <p:nvPr/>
        </p:nvSpPr>
        <p:spPr bwMode="auto">
          <a:xfrm flipV="1">
            <a:off x="4038600" y="43434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45" name="AutoShape 13"/>
          <p:cNvSpPr>
            <a:spLocks noChangeArrowheads="1"/>
          </p:cNvSpPr>
          <p:nvPr/>
        </p:nvSpPr>
        <p:spPr bwMode="auto">
          <a:xfrm flipV="1">
            <a:off x="5257800" y="43434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46" name="Line 14"/>
          <p:cNvSpPr>
            <a:spLocks noChangeShapeType="1"/>
          </p:cNvSpPr>
          <p:nvPr/>
        </p:nvSpPr>
        <p:spPr bwMode="auto">
          <a:xfrm flipV="1">
            <a:off x="1447800" y="2895600"/>
            <a:ext cx="228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447" name="Line 15"/>
          <p:cNvSpPr>
            <a:spLocks noChangeShapeType="1"/>
          </p:cNvSpPr>
          <p:nvPr/>
        </p:nvSpPr>
        <p:spPr bwMode="auto">
          <a:xfrm>
            <a:off x="2743200" y="2590800"/>
            <a:ext cx="228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448" name="Line 16"/>
          <p:cNvSpPr>
            <a:spLocks noChangeShapeType="1"/>
          </p:cNvSpPr>
          <p:nvPr/>
        </p:nvSpPr>
        <p:spPr bwMode="auto">
          <a:xfrm>
            <a:off x="4191000" y="34290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449" name="Line 17"/>
          <p:cNvSpPr>
            <a:spLocks noChangeShapeType="1"/>
          </p:cNvSpPr>
          <p:nvPr/>
        </p:nvSpPr>
        <p:spPr bwMode="auto">
          <a:xfrm flipH="1">
            <a:off x="6096000" y="3429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450" name="Line 18"/>
          <p:cNvSpPr>
            <a:spLocks noChangeShapeType="1"/>
          </p:cNvSpPr>
          <p:nvPr/>
        </p:nvSpPr>
        <p:spPr bwMode="auto">
          <a:xfrm flipV="1">
            <a:off x="2667000" y="3429000"/>
            <a:ext cx="9144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51" name="Line 19"/>
          <p:cNvSpPr>
            <a:spLocks noChangeShapeType="1"/>
          </p:cNvSpPr>
          <p:nvPr/>
        </p:nvSpPr>
        <p:spPr bwMode="auto">
          <a:xfrm flipH="1" flipV="1">
            <a:off x="3581400" y="3429000"/>
            <a:ext cx="5334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52" name="Line 20"/>
          <p:cNvSpPr>
            <a:spLocks noChangeShapeType="1"/>
          </p:cNvSpPr>
          <p:nvPr/>
        </p:nvSpPr>
        <p:spPr bwMode="auto">
          <a:xfrm flipH="1" flipV="1">
            <a:off x="5105400" y="3429000"/>
            <a:ext cx="1524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53" name="Line 22"/>
          <p:cNvSpPr>
            <a:spLocks noChangeShapeType="1"/>
          </p:cNvSpPr>
          <p:nvPr/>
        </p:nvSpPr>
        <p:spPr bwMode="auto">
          <a:xfrm flipV="1">
            <a:off x="2895600" y="3962400"/>
            <a:ext cx="1524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454" name="Line 23"/>
          <p:cNvSpPr>
            <a:spLocks noChangeShapeType="1"/>
          </p:cNvSpPr>
          <p:nvPr/>
        </p:nvSpPr>
        <p:spPr bwMode="auto">
          <a:xfrm flipH="1" flipV="1">
            <a:off x="3810000" y="3886200"/>
            <a:ext cx="1524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455" name="Line 24"/>
          <p:cNvSpPr>
            <a:spLocks noChangeShapeType="1"/>
          </p:cNvSpPr>
          <p:nvPr/>
        </p:nvSpPr>
        <p:spPr bwMode="auto">
          <a:xfrm flipH="1" flipV="1">
            <a:off x="5181600" y="3962400"/>
            <a:ext cx="762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456" name="Freeform 26"/>
          <p:cNvSpPr>
            <a:spLocks/>
          </p:cNvSpPr>
          <p:nvPr/>
        </p:nvSpPr>
        <p:spPr bwMode="auto">
          <a:xfrm>
            <a:off x="1244600" y="1054100"/>
            <a:ext cx="5588000" cy="4749800"/>
          </a:xfrm>
          <a:custGeom>
            <a:avLst/>
            <a:gdLst>
              <a:gd name="T0" fmla="*/ 224 w 3520"/>
              <a:gd name="T1" fmla="*/ 2600 h 2992"/>
              <a:gd name="T2" fmla="*/ 80 w 3520"/>
              <a:gd name="T3" fmla="*/ 2264 h 2992"/>
              <a:gd name="T4" fmla="*/ 416 w 3520"/>
              <a:gd name="T5" fmla="*/ 1832 h 2992"/>
              <a:gd name="T6" fmla="*/ 272 w 3520"/>
              <a:gd name="T7" fmla="*/ 1400 h 2992"/>
              <a:gd name="T8" fmla="*/ 32 w 3520"/>
              <a:gd name="T9" fmla="*/ 776 h 2992"/>
              <a:gd name="T10" fmla="*/ 464 w 3520"/>
              <a:gd name="T11" fmla="*/ 392 h 2992"/>
              <a:gd name="T12" fmla="*/ 1712 w 3520"/>
              <a:gd name="T13" fmla="*/ 392 h 2992"/>
              <a:gd name="T14" fmla="*/ 2816 w 3520"/>
              <a:gd name="T15" fmla="*/ 248 h 2992"/>
              <a:gd name="T16" fmla="*/ 3392 w 3520"/>
              <a:gd name="T17" fmla="*/ 1880 h 2992"/>
              <a:gd name="T18" fmla="*/ 2048 w 3520"/>
              <a:gd name="T19" fmla="*/ 2840 h 2992"/>
              <a:gd name="T20" fmla="*/ 416 w 3520"/>
              <a:gd name="T21" fmla="*/ 2792 h 299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520"/>
              <a:gd name="T34" fmla="*/ 0 h 2992"/>
              <a:gd name="T35" fmla="*/ 3520 w 3520"/>
              <a:gd name="T36" fmla="*/ 2992 h 299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520" h="2992">
                <a:moveTo>
                  <a:pt x="224" y="2600"/>
                </a:moveTo>
                <a:cubicBezTo>
                  <a:pt x="136" y="2496"/>
                  <a:pt x="48" y="2392"/>
                  <a:pt x="80" y="2264"/>
                </a:cubicBezTo>
                <a:cubicBezTo>
                  <a:pt x="112" y="2136"/>
                  <a:pt x="384" y="1976"/>
                  <a:pt x="416" y="1832"/>
                </a:cubicBezTo>
                <a:cubicBezTo>
                  <a:pt x="448" y="1688"/>
                  <a:pt x="336" y="1576"/>
                  <a:pt x="272" y="1400"/>
                </a:cubicBezTo>
                <a:cubicBezTo>
                  <a:pt x="208" y="1224"/>
                  <a:pt x="0" y="944"/>
                  <a:pt x="32" y="776"/>
                </a:cubicBezTo>
                <a:cubicBezTo>
                  <a:pt x="64" y="608"/>
                  <a:pt x="184" y="456"/>
                  <a:pt x="464" y="392"/>
                </a:cubicBezTo>
                <a:cubicBezTo>
                  <a:pt x="744" y="328"/>
                  <a:pt x="1320" y="416"/>
                  <a:pt x="1712" y="392"/>
                </a:cubicBezTo>
                <a:cubicBezTo>
                  <a:pt x="2104" y="368"/>
                  <a:pt x="2536" y="0"/>
                  <a:pt x="2816" y="248"/>
                </a:cubicBezTo>
                <a:cubicBezTo>
                  <a:pt x="3096" y="496"/>
                  <a:pt x="3520" y="1448"/>
                  <a:pt x="3392" y="1880"/>
                </a:cubicBezTo>
                <a:cubicBezTo>
                  <a:pt x="3264" y="2312"/>
                  <a:pt x="2544" y="2688"/>
                  <a:pt x="2048" y="2840"/>
                </a:cubicBezTo>
                <a:cubicBezTo>
                  <a:pt x="1552" y="2992"/>
                  <a:pt x="688" y="2800"/>
                  <a:pt x="416" y="2792"/>
                </a:cubicBezTo>
              </a:path>
            </a:pathLst>
          </a:cu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57" name="Line 27"/>
          <p:cNvSpPr>
            <a:spLocks noChangeShapeType="1"/>
          </p:cNvSpPr>
          <p:nvPr/>
        </p:nvSpPr>
        <p:spPr bwMode="auto">
          <a:xfrm>
            <a:off x="1600200" y="5181600"/>
            <a:ext cx="304800" cy="304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58" name="Text Box 28"/>
          <p:cNvSpPr txBox="1">
            <a:spLocks noChangeArrowheads="1"/>
          </p:cNvSpPr>
          <p:nvPr/>
        </p:nvSpPr>
        <p:spPr bwMode="auto">
          <a:xfrm>
            <a:off x="746125" y="3108325"/>
            <a:ext cx="3190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X</a:t>
            </a:r>
          </a:p>
        </p:txBody>
      </p:sp>
      <p:sp>
        <p:nvSpPr>
          <p:cNvPr id="18459" name="Text Box 29"/>
          <p:cNvSpPr txBox="1">
            <a:spLocks noChangeArrowheads="1"/>
          </p:cNvSpPr>
          <p:nvPr/>
        </p:nvSpPr>
        <p:spPr bwMode="auto">
          <a:xfrm>
            <a:off x="2193925" y="1736725"/>
            <a:ext cx="396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Y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18460" name="Text Box 30"/>
          <p:cNvSpPr txBox="1">
            <a:spLocks noChangeArrowheads="1"/>
          </p:cNvSpPr>
          <p:nvPr/>
        </p:nvSpPr>
        <p:spPr bwMode="auto">
          <a:xfrm>
            <a:off x="3489325" y="2879725"/>
            <a:ext cx="3857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Z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18461" name="Text Box 31"/>
          <p:cNvSpPr txBox="1">
            <a:spLocks noChangeArrowheads="1"/>
          </p:cNvSpPr>
          <p:nvPr/>
        </p:nvSpPr>
        <p:spPr bwMode="auto">
          <a:xfrm>
            <a:off x="4937125" y="2955925"/>
            <a:ext cx="396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S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18462" name="Text Box 32"/>
          <p:cNvSpPr txBox="1">
            <a:spLocks noChangeArrowheads="1"/>
          </p:cNvSpPr>
          <p:nvPr/>
        </p:nvSpPr>
        <p:spPr bwMode="auto">
          <a:xfrm>
            <a:off x="7070725" y="3489325"/>
            <a:ext cx="4079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D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18463" name="Text Box 33"/>
          <p:cNvSpPr txBox="1">
            <a:spLocks noChangeArrowheads="1"/>
          </p:cNvSpPr>
          <p:nvPr/>
        </p:nvSpPr>
        <p:spPr bwMode="auto">
          <a:xfrm>
            <a:off x="2498725" y="4479925"/>
            <a:ext cx="3857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T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18464" name="Text Box 34"/>
          <p:cNvSpPr txBox="1">
            <a:spLocks noChangeArrowheads="1"/>
          </p:cNvSpPr>
          <p:nvPr/>
        </p:nvSpPr>
        <p:spPr bwMode="auto">
          <a:xfrm>
            <a:off x="3946525" y="4479925"/>
            <a:ext cx="3635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c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18465" name="Text Box 35"/>
          <p:cNvSpPr txBox="1">
            <a:spLocks noChangeArrowheads="1"/>
          </p:cNvSpPr>
          <p:nvPr/>
        </p:nvSpPr>
        <p:spPr bwMode="auto">
          <a:xfrm>
            <a:off x="5013325" y="4479925"/>
            <a:ext cx="3635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s</a:t>
            </a:r>
            <a:r>
              <a:rPr lang="en-US" sz="1600" baseline="-25000"/>
              <a:t>1</a:t>
            </a:r>
            <a:endParaRPr lang="en-US" sz="160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  <a:noFill/>
        </p:spPr>
        <p:txBody>
          <a:bodyPr/>
          <a:lstStyle/>
          <a:p>
            <a:pPr algn="ctr" eaLnBrk="1" hangingPunct="1"/>
            <a:r>
              <a:rPr lang="en-US" sz="3600" smtClean="0"/>
              <a:t>Formulasi Model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800600"/>
          </a:xfrm>
          <a:noFill/>
        </p:spPr>
        <p:txBody>
          <a:bodyPr>
            <a:normAutofit/>
          </a:bodyPr>
          <a:lstStyle/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dirty="0" smtClean="0"/>
              <a:t>2.   </a:t>
            </a:r>
            <a:r>
              <a:rPr lang="en-US" sz="2800" dirty="0" err="1" smtClean="0"/>
              <a:t>Jumlah</a:t>
            </a:r>
            <a:r>
              <a:rPr lang="en-US" sz="2800" dirty="0" smtClean="0"/>
              <a:t> </a:t>
            </a:r>
            <a:r>
              <a:rPr lang="en-US" sz="2800" dirty="0" err="1" smtClean="0"/>
              <a:t>produksi</a:t>
            </a:r>
            <a:r>
              <a:rPr lang="en-US" sz="2800" dirty="0" smtClean="0"/>
              <a:t> Yoghurt: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dirty="0" smtClean="0"/>
              <a:t>               Z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 = T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*Y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                                             (4)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dirty="0" smtClean="0"/>
              <a:t>               c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*Z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 = c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*T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*Y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                                   (5)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dirty="0" smtClean="0"/>
              <a:t>               Z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 = T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*Y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 </a:t>
            </a:r>
            <a:r>
              <a:rPr lang="en-US" sz="2800" dirty="0" smtClean="0">
                <a:cs typeface="Arial" charset="0"/>
              </a:rPr>
              <a:t>≤ D</a:t>
            </a:r>
            <a:r>
              <a:rPr lang="en-US" sz="2800" baseline="-25000" dirty="0" smtClean="0">
                <a:cs typeface="Arial" charset="0"/>
              </a:rPr>
              <a:t>2</a:t>
            </a:r>
            <a:r>
              <a:rPr lang="en-US" sz="2800" dirty="0" smtClean="0">
                <a:cs typeface="Arial" charset="0"/>
              </a:rPr>
              <a:t>                                     (6)</a:t>
            </a:r>
          </a:p>
          <a:p>
            <a:pPr marL="609600" indent="-609600" algn="just" eaLnBrk="1" hangingPunct="1">
              <a:buFont typeface="Wingdings" pitchFamily="2" charset="2"/>
              <a:buAutoNum type="arabicPeriod" startAt="3"/>
            </a:pPr>
            <a:r>
              <a:rPr lang="en-US" sz="2800" dirty="0" err="1" smtClean="0">
                <a:cs typeface="Arial" charset="0"/>
              </a:rPr>
              <a:t>Jumlah</a:t>
            </a:r>
            <a:r>
              <a:rPr lang="en-US" sz="2800" dirty="0" smtClean="0">
                <a:cs typeface="Arial" charset="0"/>
              </a:rPr>
              <a:t> </a:t>
            </a:r>
            <a:r>
              <a:rPr lang="en-US" sz="2800" dirty="0" err="1" smtClean="0">
                <a:cs typeface="Arial" charset="0"/>
              </a:rPr>
              <a:t>produksi</a:t>
            </a:r>
            <a:r>
              <a:rPr lang="en-US" sz="2800" dirty="0" smtClean="0">
                <a:cs typeface="Arial" charset="0"/>
              </a:rPr>
              <a:t> Cream: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dirty="0" smtClean="0">
                <a:cs typeface="Arial" charset="0"/>
              </a:rPr>
              <a:t>               </a:t>
            </a:r>
            <a:r>
              <a:rPr lang="en-US" sz="2800" dirty="0" smtClean="0"/>
              <a:t>Z</a:t>
            </a:r>
            <a:r>
              <a:rPr lang="en-US" sz="2800" baseline="-25000" dirty="0" smtClean="0"/>
              <a:t>3</a:t>
            </a:r>
            <a:r>
              <a:rPr lang="en-US" sz="2800" dirty="0" smtClean="0"/>
              <a:t> = T</a:t>
            </a:r>
            <a:r>
              <a:rPr lang="en-US" sz="2800" baseline="-25000" dirty="0" smtClean="0"/>
              <a:t>3</a:t>
            </a:r>
            <a:r>
              <a:rPr lang="en-US" sz="2800" dirty="0" smtClean="0"/>
              <a:t>*Y</a:t>
            </a:r>
            <a:r>
              <a:rPr lang="en-US" sz="2800" baseline="-25000" dirty="0" smtClean="0"/>
              <a:t>3</a:t>
            </a:r>
            <a:r>
              <a:rPr lang="en-US" sz="2800" dirty="0" smtClean="0"/>
              <a:t>                                             (7)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dirty="0" smtClean="0"/>
              <a:t>               c</a:t>
            </a:r>
            <a:r>
              <a:rPr lang="en-US" sz="2800" baseline="-25000" dirty="0" smtClean="0"/>
              <a:t>3</a:t>
            </a:r>
            <a:r>
              <a:rPr lang="en-US" sz="2800" dirty="0" smtClean="0"/>
              <a:t>*Z</a:t>
            </a:r>
            <a:r>
              <a:rPr lang="en-US" sz="2800" baseline="-25000" dirty="0" smtClean="0"/>
              <a:t>3</a:t>
            </a:r>
            <a:r>
              <a:rPr lang="en-US" sz="2800" dirty="0" smtClean="0"/>
              <a:t> = c</a:t>
            </a:r>
            <a:r>
              <a:rPr lang="en-US" sz="2800" baseline="-25000" dirty="0" smtClean="0"/>
              <a:t>3</a:t>
            </a:r>
            <a:r>
              <a:rPr lang="en-US" sz="2800" dirty="0" smtClean="0"/>
              <a:t>*T</a:t>
            </a:r>
            <a:r>
              <a:rPr lang="en-US" sz="2800" baseline="-25000" dirty="0" smtClean="0"/>
              <a:t>3</a:t>
            </a:r>
            <a:r>
              <a:rPr lang="en-US" sz="2800" dirty="0" smtClean="0"/>
              <a:t>*Y</a:t>
            </a:r>
            <a:r>
              <a:rPr lang="en-US" sz="2800" baseline="-25000" dirty="0" smtClean="0"/>
              <a:t>3</a:t>
            </a:r>
            <a:r>
              <a:rPr lang="en-US" sz="2800" dirty="0" smtClean="0"/>
              <a:t>                                   (8)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dirty="0" smtClean="0"/>
              <a:t>               Z</a:t>
            </a:r>
            <a:r>
              <a:rPr lang="en-US" sz="2800" baseline="-25000" dirty="0" smtClean="0"/>
              <a:t>3</a:t>
            </a:r>
            <a:r>
              <a:rPr lang="en-US" sz="2800" dirty="0" smtClean="0"/>
              <a:t> = T</a:t>
            </a:r>
            <a:r>
              <a:rPr lang="en-US" sz="2800" baseline="-25000" dirty="0" smtClean="0"/>
              <a:t>3</a:t>
            </a:r>
            <a:r>
              <a:rPr lang="en-US" sz="2800" dirty="0" smtClean="0"/>
              <a:t>*Y</a:t>
            </a:r>
            <a:r>
              <a:rPr lang="en-US" sz="2800" baseline="-25000" dirty="0" smtClean="0"/>
              <a:t>3</a:t>
            </a:r>
            <a:r>
              <a:rPr lang="en-US" sz="2800" dirty="0" smtClean="0"/>
              <a:t> </a:t>
            </a:r>
            <a:r>
              <a:rPr lang="en-US" sz="2800" dirty="0" smtClean="0">
                <a:cs typeface="Arial" charset="0"/>
              </a:rPr>
              <a:t>≤ D</a:t>
            </a:r>
            <a:r>
              <a:rPr lang="en-US" sz="2800" baseline="-25000" dirty="0" smtClean="0">
                <a:cs typeface="Arial" charset="0"/>
              </a:rPr>
              <a:t>3</a:t>
            </a:r>
            <a:r>
              <a:rPr lang="en-US" sz="2800" dirty="0" smtClean="0">
                <a:cs typeface="Arial" charset="0"/>
              </a:rPr>
              <a:t>                                     (9)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endParaRPr lang="en-US" sz="2800" dirty="0" smtClean="0">
              <a:cs typeface="Arial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762000"/>
          </a:xfrm>
          <a:noFill/>
        </p:spPr>
        <p:txBody>
          <a:bodyPr/>
          <a:lstStyle/>
          <a:p>
            <a:pPr algn="ctr" eaLnBrk="1" hangingPunct="1"/>
            <a:r>
              <a:rPr lang="en-US" sz="3600" smtClean="0"/>
              <a:t>Formulasi Model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371600"/>
            <a:ext cx="8153400" cy="4800600"/>
          </a:xfrm>
          <a:noFill/>
        </p:spPr>
        <p:txBody>
          <a:bodyPr/>
          <a:lstStyle/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dirty="0" smtClean="0"/>
              <a:t>4.   </a:t>
            </a:r>
            <a:r>
              <a:rPr lang="en-US" sz="2800" dirty="0" err="1" smtClean="0"/>
              <a:t>Jumlah</a:t>
            </a:r>
            <a:r>
              <a:rPr lang="en-US" sz="2800" dirty="0" smtClean="0"/>
              <a:t> </a:t>
            </a:r>
            <a:r>
              <a:rPr lang="en-US" sz="2800" dirty="0" err="1" smtClean="0"/>
              <a:t>produksi</a:t>
            </a:r>
            <a:r>
              <a:rPr lang="en-US" sz="2800" dirty="0" smtClean="0"/>
              <a:t> </a:t>
            </a:r>
            <a:r>
              <a:rPr lang="en-US" sz="2800" dirty="0" err="1" smtClean="0"/>
              <a:t>susu</a:t>
            </a:r>
            <a:r>
              <a:rPr lang="en-US" sz="2800" dirty="0" smtClean="0"/>
              <a:t> </a:t>
            </a:r>
            <a:r>
              <a:rPr lang="en-US" sz="2800" dirty="0" err="1" smtClean="0"/>
              <a:t>proses</a:t>
            </a:r>
            <a:r>
              <a:rPr lang="en-US" sz="2800" dirty="0" smtClean="0"/>
              <a:t>: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dirty="0" smtClean="0"/>
              <a:t>               Z</a:t>
            </a:r>
            <a:r>
              <a:rPr lang="en-US" sz="2800" baseline="-25000" dirty="0" smtClean="0"/>
              <a:t>4</a:t>
            </a:r>
            <a:r>
              <a:rPr lang="en-US" sz="2800" dirty="0" smtClean="0"/>
              <a:t> = T</a:t>
            </a:r>
            <a:r>
              <a:rPr lang="en-US" sz="2800" baseline="-25000" dirty="0" smtClean="0"/>
              <a:t>4</a:t>
            </a:r>
            <a:r>
              <a:rPr lang="en-US" sz="2800" dirty="0" smtClean="0"/>
              <a:t>*Y</a:t>
            </a:r>
            <a:r>
              <a:rPr lang="en-US" sz="2800" baseline="-25000" dirty="0" smtClean="0"/>
              <a:t>4</a:t>
            </a:r>
            <a:r>
              <a:rPr lang="en-US" sz="2800" dirty="0" smtClean="0"/>
              <a:t>                                          (10)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dirty="0" smtClean="0"/>
              <a:t>               c</a:t>
            </a:r>
            <a:r>
              <a:rPr lang="en-US" sz="2800" baseline="-25000" dirty="0" smtClean="0"/>
              <a:t>4</a:t>
            </a:r>
            <a:r>
              <a:rPr lang="en-US" sz="2800" dirty="0" smtClean="0"/>
              <a:t>*Z</a:t>
            </a:r>
            <a:r>
              <a:rPr lang="en-US" sz="2800" baseline="-25000" dirty="0" smtClean="0"/>
              <a:t>4</a:t>
            </a:r>
            <a:r>
              <a:rPr lang="en-US" sz="2800" dirty="0" smtClean="0"/>
              <a:t> = c</a:t>
            </a:r>
            <a:r>
              <a:rPr lang="en-US" sz="2800" baseline="-25000" dirty="0" smtClean="0"/>
              <a:t>4</a:t>
            </a:r>
            <a:r>
              <a:rPr lang="en-US" sz="2800" dirty="0" smtClean="0"/>
              <a:t>*T</a:t>
            </a:r>
            <a:r>
              <a:rPr lang="en-US" sz="2800" baseline="-25000" dirty="0" smtClean="0"/>
              <a:t>4</a:t>
            </a:r>
            <a:r>
              <a:rPr lang="en-US" sz="2800" dirty="0" smtClean="0"/>
              <a:t>*Y</a:t>
            </a:r>
            <a:r>
              <a:rPr lang="en-US" sz="2800" baseline="-25000" dirty="0" smtClean="0"/>
              <a:t>4</a:t>
            </a:r>
            <a:r>
              <a:rPr lang="en-US" sz="2800" dirty="0" smtClean="0"/>
              <a:t>                                (11)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dirty="0" smtClean="0"/>
              <a:t>               Z</a:t>
            </a:r>
            <a:r>
              <a:rPr lang="en-US" sz="2800" baseline="-25000" dirty="0" smtClean="0"/>
              <a:t>4</a:t>
            </a:r>
            <a:r>
              <a:rPr lang="en-US" sz="2800" dirty="0" smtClean="0"/>
              <a:t> = T</a:t>
            </a:r>
            <a:r>
              <a:rPr lang="en-US" sz="2800" baseline="-25000" dirty="0" smtClean="0"/>
              <a:t>4</a:t>
            </a:r>
            <a:r>
              <a:rPr lang="en-US" sz="2800" dirty="0" smtClean="0"/>
              <a:t>*Y</a:t>
            </a:r>
            <a:r>
              <a:rPr lang="en-US" sz="2800" baseline="-25000" dirty="0" smtClean="0"/>
              <a:t>4</a:t>
            </a:r>
            <a:r>
              <a:rPr lang="en-US" sz="2800" dirty="0" smtClean="0"/>
              <a:t> </a:t>
            </a:r>
            <a:r>
              <a:rPr lang="en-US" sz="2800" dirty="0" smtClean="0">
                <a:cs typeface="Arial" charset="0"/>
              </a:rPr>
              <a:t>≤ D</a:t>
            </a:r>
            <a:r>
              <a:rPr lang="en-US" sz="2800" baseline="-25000" dirty="0" smtClean="0">
                <a:cs typeface="Arial" charset="0"/>
              </a:rPr>
              <a:t>4</a:t>
            </a:r>
            <a:r>
              <a:rPr lang="en-US" sz="2800" dirty="0" smtClean="0">
                <a:cs typeface="Arial" charset="0"/>
              </a:rPr>
              <a:t>                                  (12)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dirty="0" err="1" smtClean="0">
                <a:cs typeface="Arial" charset="0"/>
              </a:rPr>
              <a:t>Maka</a:t>
            </a:r>
            <a:r>
              <a:rPr lang="en-US" sz="2800" dirty="0" smtClean="0">
                <a:cs typeface="Arial" charset="0"/>
              </a:rPr>
              <a:t> total </a:t>
            </a:r>
            <a:r>
              <a:rPr lang="en-US" sz="2800" dirty="0" err="1" smtClean="0">
                <a:cs typeface="Arial" charset="0"/>
              </a:rPr>
              <a:t>biaya</a:t>
            </a:r>
            <a:r>
              <a:rPr lang="en-US" sz="2800" dirty="0" smtClean="0">
                <a:cs typeface="Arial" charset="0"/>
              </a:rPr>
              <a:t> </a:t>
            </a:r>
            <a:r>
              <a:rPr lang="en-US" sz="2800" dirty="0" err="1" smtClean="0">
                <a:cs typeface="Arial" charset="0"/>
              </a:rPr>
              <a:t>proses</a:t>
            </a:r>
            <a:r>
              <a:rPr lang="en-US" sz="2800" dirty="0" smtClean="0">
                <a:cs typeface="Arial" charset="0"/>
              </a:rPr>
              <a:t> </a:t>
            </a:r>
            <a:r>
              <a:rPr lang="en-US" sz="2800" dirty="0" err="1" smtClean="0">
                <a:cs typeface="Arial" charset="0"/>
              </a:rPr>
              <a:t>produksi</a:t>
            </a:r>
            <a:r>
              <a:rPr lang="en-US" sz="2800" dirty="0" smtClean="0">
                <a:cs typeface="Arial" charset="0"/>
              </a:rPr>
              <a:t>: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endParaRPr lang="en-US" sz="2800" dirty="0" smtClean="0">
              <a:cs typeface="Arial" charset="0"/>
            </a:endParaRPr>
          </a:p>
          <a:p>
            <a:pPr marL="609600" indent="-609600" algn="just" eaLnBrk="1" hangingPunct="1">
              <a:buFont typeface="Wingdings" pitchFamily="2" charset="2"/>
              <a:buNone/>
            </a:pPr>
            <a:endParaRPr lang="en-US" sz="2800" dirty="0" smtClean="0">
              <a:cs typeface="Arial" charset="0"/>
            </a:endParaRPr>
          </a:p>
          <a:p>
            <a:pPr marL="609600" indent="-609600" algn="just" eaLnBrk="1" hangingPunct="1">
              <a:buFont typeface="Wingdings" pitchFamily="2" charset="2"/>
              <a:buNone/>
            </a:pPr>
            <a:endParaRPr lang="en-US" sz="2800" dirty="0" smtClean="0">
              <a:cs typeface="Arial" charset="0"/>
            </a:endParaRPr>
          </a:p>
          <a:p>
            <a:pPr marL="609600" indent="-609600" algn="just" eaLnBrk="1" hangingPunct="1">
              <a:buFont typeface="Wingdings" pitchFamily="2" charset="2"/>
              <a:buNone/>
            </a:pPr>
            <a:endParaRPr lang="en-US" sz="2800" dirty="0" smtClean="0">
              <a:cs typeface="Arial" charset="0"/>
            </a:endParaRPr>
          </a:p>
        </p:txBody>
      </p:sp>
      <p:sp>
        <p:nvSpPr>
          <p:cNvPr id="102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26" name="Object 6"/>
          <p:cNvGraphicFramePr>
            <a:graphicFrameLocks noChangeAspect="1"/>
          </p:cNvGraphicFramePr>
          <p:nvPr/>
        </p:nvGraphicFramePr>
        <p:xfrm>
          <a:off x="1981200" y="4038600"/>
          <a:ext cx="24384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5" name="Equation" r:id="rId3" imgW="1028254" imgH="495085" progId="Equation.3">
                  <p:embed/>
                </p:oleObj>
              </mc:Choice>
              <mc:Fallback>
                <p:oleObj name="Equation" r:id="rId3" imgW="1028254" imgH="495085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4038600"/>
                        <a:ext cx="2438400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0" name="Text Box 9"/>
          <p:cNvSpPr txBox="1">
            <a:spLocks noChangeArrowheads="1"/>
          </p:cNvSpPr>
          <p:nvPr/>
        </p:nvSpPr>
        <p:spPr bwMode="auto">
          <a:xfrm>
            <a:off x="7680325" y="4256088"/>
            <a:ext cx="819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/>
              <a:t>(13)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762000"/>
          </a:xfrm>
          <a:noFill/>
        </p:spPr>
        <p:txBody>
          <a:bodyPr/>
          <a:lstStyle/>
          <a:p>
            <a:pPr algn="ctr" eaLnBrk="1" hangingPunct="1"/>
            <a:r>
              <a:rPr lang="en-US" sz="3600" smtClean="0"/>
              <a:t>Formulasi Model</a:t>
            </a:r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054" name="Text Box 8"/>
          <p:cNvSpPr txBox="1">
            <a:spLocks noChangeArrowheads="1"/>
          </p:cNvSpPr>
          <p:nvPr/>
        </p:nvSpPr>
        <p:spPr bwMode="auto">
          <a:xfrm>
            <a:off x="746125" y="1208088"/>
            <a:ext cx="39068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/>
              <a:t>Total Pendapatan (TR):</a:t>
            </a:r>
          </a:p>
        </p:txBody>
      </p:sp>
      <p:sp>
        <p:nvSpPr>
          <p:cNvPr id="2055" name="Rectangle 10"/>
          <p:cNvSpPr>
            <a:spLocks noChangeArrowheads="1"/>
          </p:cNvSpPr>
          <p:nvPr/>
        </p:nvSpPr>
        <p:spPr bwMode="auto">
          <a:xfrm>
            <a:off x="0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2050" name="Object 9"/>
          <p:cNvGraphicFramePr>
            <a:graphicFrameLocks noChangeAspect="1"/>
          </p:cNvGraphicFramePr>
          <p:nvPr/>
        </p:nvGraphicFramePr>
        <p:xfrm>
          <a:off x="1981200" y="1905000"/>
          <a:ext cx="33528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0" name="Equation" r:id="rId3" imgW="1663700" imgH="495300" progId="Equation.3">
                  <p:embed/>
                </p:oleObj>
              </mc:Choice>
              <mc:Fallback>
                <p:oleObj name="Equation" r:id="rId3" imgW="1663700" imgH="4953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1905000"/>
                        <a:ext cx="3352800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6" name="Text Box 11"/>
          <p:cNvSpPr txBox="1">
            <a:spLocks noChangeArrowheads="1"/>
          </p:cNvSpPr>
          <p:nvPr/>
        </p:nvSpPr>
        <p:spPr bwMode="auto">
          <a:xfrm>
            <a:off x="7756525" y="2198688"/>
            <a:ext cx="819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/>
              <a:t>(14)</a:t>
            </a:r>
          </a:p>
        </p:txBody>
      </p:sp>
      <p:sp>
        <p:nvSpPr>
          <p:cNvPr id="2057" name="Text Box 12"/>
          <p:cNvSpPr txBox="1">
            <a:spLocks noChangeArrowheads="1"/>
          </p:cNvSpPr>
          <p:nvPr/>
        </p:nvSpPr>
        <p:spPr bwMode="auto">
          <a:xfrm>
            <a:off x="898525" y="3189288"/>
            <a:ext cx="15906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/>
              <a:t>Kendala:</a:t>
            </a:r>
          </a:p>
        </p:txBody>
      </p:sp>
      <p:sp>
        <p:nvSpPr>
          <p:cNvPr id="2058" name="Rectangle 14"/>
          <p:cNvSpPr>
            <a:spLocks noChangeArrowheads="1"/>
          </p:cNvSpPr>
          <p:nvPr/>
        </p:nvSpPr>
        <p:spPr bwMode="auto">
          <a:xfrm>
            <a:off x="0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2051" name="Object 13"/>
          <p:cNvGraphicFramePr>
            <a:graphicFrameLocks noChangeAspect="1"/>
          </p:cNvGraphicFramePr>
          <p:nvPr/>
        </p:nvGraphicFramePr>
        <p:xfrm>
          <a:off x="2057400" y="3886200"/>
          <a:ext cx="12954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1" name="Equation" r:id="rId5" imgW="710891" imgH="495085" progId="Equation.3">
                  <p:embed/>
                </p:oleObj>
              </mc:Choice>
              <mc:Fallback>
                <p:oleObj name="Equation" r:id="rId5" imgW="710891" imgH="495085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3886200"/>
                        <a:ext cx="1295400" cy="914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9" name="Text Box 15"/>
          <p:cNvSpPr txBox="1">
            <a:spLocks noChangeArrowheads="1"/>
          </p:cNvSpPr>
          <p:nvPr/>
        </p:nvSpPr>
        <p:spPr bwMode="auto">
          <a:xfrm>
            <a:off x="7756525" y="3951288"/>
            <a:ext cx="819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/>
              <a:t>(15)</a:t>
            </a:r>
          </a:p>
        </p:txBody>
      </p:sp>
      <p:sp>
        <p:nvSpPr>
          <p:cNvPr id="2060" name="Text Box 16"/>
          <p:cNvSpPr txBox="1">
            <a:spLocks noChangeArrowheads="1"/>
          </p:cNvSpPr>
          <p:nvPr/>
        </p:nvSpPr>
        <p:spPr bwMode="auto">
          <a:xfrm>
            <a:off x="914400" y="4876800"/>
            <a:ext cx="34702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/>
              <a:t>Biaya produksi susu:</a:t>
            </a:r>
          </a:p>
        </p:txBody>
      </p:sp>
      <p:sp>
        <p:nvSpPr>
          <p:cNvPr id="2061" name="Text Box 17"/>
          <p:cNvSpPr txBox="1">
            <a:spLocks noChangeArrowheads="1"/>
          </p:cNvSpPr>
          <p:nvPr/>
        </p:nvSpPr>
        <p:spPr bwMode="auto">
          <a:xfrm>
            <a:off x="5029200" y="4953000"/>
            <a:ext cx="831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/>
              <a:t>c</a:t>
            </a:r>
            <a:r>
              <a:rPr lang="en-US" sz="2800" baseline="-25000"/>
              <a:t>0</a:t>
            </a:r>
            <a:r>
              <a:rPr lang="en-US" sz="2800"/>
              <a:t>.X</a:t>
            </a:r>
          </a:p>
        </p:txBody>
      </p:sp>
      <p:sp>
        <p:nvSpPr>
          <p:cNvPr id="2062" name="Text Box 18"/>
          <p:cNvSpPr txBox="1">
            <a:spLocks noChangeArrowheads="1"/>
          </p:cNvSpPr>
          <p:nvPr/>
        </p:nvSpPr>
        <p:spPr bwMode="auto">
          <a:xfrm>
            <a:off x="7772400" y="4953000"/>
            <a:ext cx="819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/>
              <a:t>(16)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14400"/>
          </a:xfrm>
          <a:noFill/>
        </p:spPr>
        <p:txBody>
          <a:bodyPr/>
          <a:lstStyle/>
          <a:p>
            <a:pPr algn="ctr" eaLnBrk="1" hangingPunct="1"/>
            <a:r>
              <a:rPr lang="en-US" sz="3600" smtClean="0"/>
              <a:t>Formulasi Model</a:t>
            </a:r>
          </a:p>
        </p:txBody>
      </p:sp>
      <p:sp>
        <p:nvSpPr>
          <p:cNvPr id="307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078" name="Text Box 4"/>
          <p:cNvSpPr txBox="1">
            <a:spLocks noChangeArrowheads="1"/>
          </p:cNvSpPr>
          <p:nvPr/>
        </p:nvSpPr>
        <p:spPr bwMode="auto">
          <a:xfrm>
            <a:off x="746125" y="1208088"/>
            <a:ext cx="3743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/>
              <a:t>Maka Total Profit, f(Y):</a:t>
            </a:r>
          </a:p>
        </p:txBody>
      </p:sp>
      <p:sp>
        <p:nvSpPr>
          <p:cNvPr id="3079" name="Rectangle 5"/>
          <p:cNvSpPr>
            <a:spLocks noChangeArrowheads="1"/>
          </p:cNvSpPr>
          <p:nvPr/>
        </p:nvSpPr>
        <p:spPr bwMode="auto">
          <a:xfrm>
            <a:off x="0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080" name="Text Box 7"/>
          <p:cNvSpPr txBox="1">
            <a:spLocks noChangeArrowheads="1"/>
          </p:cNvSpPr>
          <p:nvPr/>
        </p:nvSpPr>
        <p:spPr bwMode="auto">
          <a:xfrm>
            <a:off x="7756525" y="2198688"/>
            <a:ext cx="819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/>
              <a:t>(17)</a:t>
            </a:r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0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074" name="Object 15"/>
          <p:cNvGraphicFramePr>
            <a:graphicFrameLocks noChangeAspect="1"/>
          </p:cNvGraphicFramePr>
          <p:nvPr/>
        </p:nvGraphicFramePr>
        <p:xfrm>
          <a:off x="838200" y="1828800"/>
          <a:ext cx="45720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4" name="Equation" r:id="rId3" imgW="2070100" imgH="495300" progId="Equation.3">
                  <p:embed/>
                </p:oleObj>
              </mc:Choice>
              <mc:Fallback>
                <p:oleObj name="Equation" r:id="rId3" imgW="2070100" imgH="4953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1828800"/>
                        <a:ext cx="4572000" cy="1295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2" name="Text Box 17"/>
          <p:cNvSpPr txBox="1">
            <a:spLocks noChangeArrowheads="1"/>
          </p:cNvSpPr>
          <p:nvPr/>
        </p:nvSpPr>
        <p:spPr bwMode="auto">
          <a:xfrm>
            <a:off x="762000" y="3352800"/>
            <a:ext cx="77343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/>
              <a:t>Dengan fungsi kendala:</a:t>
            </a:r>
          </a:p>
          <a:p>
            <a:r>
              <a:rPr lang="en-US" sz="2800"/>
              <a:t>         T</a:t>
            </a:r>
            <a:r>
              <a:rPr lang="en-US" sz="2800" baseline="-25000"/>
              <a:t>i</a:t>
            </a:r>
            <a:r>
              <a:rPr lang="en-US" sz="2800"/>
              <a:t>*Y</a:t>
            </a:r>
            <a:r>
              <a:rPr lang="en-US" sz="2800" baseline="-25000"/>
              <a:t>i</a:t>
            </a:r>
            <a:r>
              <a:rPr lang="en-US" sz="2800"/>
              <a:t> </a:t>
            </a:r>
            <a:r>
              <a:rPr lang="en-US" sz="2800">
                <a:cs typeface="Arial" charset="0"/>
              </a:rPr>
              <a:t>≤ D</a:t>
            </a:r>
            <a:r>
              <a:rPr lang="en-US" sz="2800" baseline="-25000">
                <a:cs typeface="Arial" charset="0"/>
              </a:rPr>
              <a:t>i</a:t>
            </a:r>
            <a:r>
              <a:rPr lang="en-US" sz="2800">
                <a:cs typeface="Arial" charset="0"/>
              </a:rPr>
              <a:t>                                               (18)</a:t>
            </a:r>
          </a:p>
          <a:p>
            <a:r>
              <a:rPr lang="en-US" sz="2800">
                <a:cs typeface="Arial" charset="0"/>
              </a:rPr>
              <a:t> </a:t>
            </a:r>
          </a:p>
        </p:txBody>
      </p:sp>
      <p:graphicFrame>
        <p:nvGraphicFramePr>
          <p:cNvPr id="3075" name="Object 18"/>
          <p:cNvGraphicFramePr>
            <a:graphicFrameLocks noGrp="1" noChangeAspect="1"/>
          </p:cNvGraphicFramePr>
          <p:nvPr>
            <p:ph idx="1"/>
          </p:nvPr>
        </p:nvGraphicFramePr>
        <p:xfrm>
          <a:off x="1676400" y="4495800"/>
          <a:ext cx="15240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5" name="Equation" r:id="rId5" imgW="710891" imgH="495085" progId="Equation.3">
                  <p:embed/>
                </p:oleObj>
              </mc:Choice>
              <mc:Fallback>
                <p:oleObj name="Equation" r:id="rId5" imgW="710891" imgH="495085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4495800"/>
                        <a:ext cx="1524000" cy="1066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3" name="Text Box 20"/>
          <p:cNvSpPr txBox="1">
            <a:spLocks noChangeArrowheads="1"/>
          </p:cNvSpPr>
          <p:nvPr/>
        </p:nvSpPr>
        <p:spPr bwMode="auto">
          <a:xfrm>
            <a:off x="7696200" y="4800600"/>
            <a:ext cx="819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/>
              <a:t>(19)</a:t>
            </a:r>
          </a:p>
        </p:txBody>
      </p:sp>
      <p:sp>
        <p:nvSpPr>
          <p:cNvPr id="3084" name="Text Box 21"/>
          <p:cNvSpPr txBox="1">
            <a:spLocks noChangeArrowheads="1"/>
          </p:cNvSpPr>
          <p:nvPr/>
        </p:nvSpPr>
        <p:spPr bwMode="auto">
          <a:xfrm>
            <a:off x="838200" y="5638800"/>
            <a:ext cx="7405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/>
              <a:t>Model diformulasikan dalam bentuk</a:t>
            </a:r>
            <a:r>
              <a:rPr lang="en-US" sz="2400" b="1"/>
              <a:t> Programa Linier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295400"/>
            <a:ext cx="7772400" cy="2003425"/>
          </a:xfrm>
        </p:spPr>
        <p:txBody>
          <a:bodyPr>
            <a:normAutofit/>
          </a:bodyPr>
          <a:lstStyle/>
          <a:p>
            <a:pPr algn="ctr"/>
            <a:r>
              <a:rPr lang="en-US" sz="4800" dirty="0" smtClean="0"/>
              <a:t>Model </a:t>
            </a:r>
            <a:r>
              <a:rPr lang="en-US" sz="4800" dirty="0" err="1" smtClean="0"/>
              <a:t>optimasi</a:t>
            </a:r>
            <a:r>
              <a:rPr lang="en-US" sz="4800" dirty="0" smtClean="0"/>
              <a:t> </a:t>
            </a:r>
            <a:r>
              <a:rPr lang="en-US" sz="4800" dirty="0" err="1" smtClean="0"/>
              <a:t>perencanaan</a:t>
            </a:r>
            <a:r>
              <a:rPr lang="en-US" sz="4800" dirty="0" smtClean="0"/>
              <a:t> </a:t>
            </a:r>
            <a:r>
              <a:rPr lang="en-US" sz="4800" dirty="0" err="1" smtClean="0"/>
              <a:t>produksi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81400"/>
            <a:ext cx="6400800" cy="1752600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/>
              <a:t>***</a:t>
            </a:r>
            <a:endParaRPr lang="en-US" sz="4400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  <a:noFill/>
        </p:spPr>
        <p:txBody>
          <a:bodyPr/>
          <a:lstStyle/>
          <a:p>
            <a:pPr algn="ctr" eaLnBrk="1" hangingPunct="1"/>
            <a:r>
              <a:rPr lang="en-US" sz="3200" smtClean="0"/>
              <a:t>Perumusan Permasalahan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029200"/>
          </a:xfrm>
          <a:noFill/>
        </p:spPr>
        <p:txBody>
          <a:bodyPr/>
          <a:lstStyle/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b="1" dirty="0" smtClean="0"/>
              <a:t>Kasus7</a:t>
            </a:r>
            <a:r>
              <a:rPr lang="en-US" sz="2800" dirty="0" smtClean="0"/>
              <a:t>. </a:t>
            </a:r>
            <a:r>
              <a:rPr lang="en-US" sz="2800" b="1" dirty="0" err="1" smtClean="0"/>
              <a:t>Perencanan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produksi</a:t>
            </a:r>
            <a:endParaRPr lang="en-US" sz="2800" b="1" dirty="0" smtClean="0"/>
          </a:p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dirty="0" smtClean="0"/>
              <a:t>PT. ABC </a:t>
            </a:r>
            <a:r>
              <a:rPr lang="en-US" sz="2800" dirty="0" err="1" smtClean="0"/>
              <a:t>memproduksi</a:t>
            </a:r>
            <a:r>
              <a:rPr lang="en-US" sz="2800" dirty="0" smtClean="0"/>
              <a:t> </a:t>
            </a:r>
            <a:r>
              <a:rPr lang="en-US" sz="2800" dirty="0" err="1" smtClean="0"/>
              <a:t>beberapa</a:t>
            </a:r>
            <a:r>
              <a:rPr lang="en-US" sz="2800" dirty="0" smtClean="0"/>
              <a:t> </a:t>
            </a:r>
            <a:r>
              <a:rPr lang="en-US" sz="2800" dirty="0" err="1" smtClean="0"/>
              <a:t>macam</a:t>
            </a:r>
            <a:r>
              <a:rPr lang="en-US" sz="2800" dirty="0" smtClean="0"/>
              <a:t> </a:t>
            </a:r>
            <a:r>
              <a:rPr lang="en-US" sz="2800" dirty="0" err="1" smtClean="0"/>
              <a:t>produk</a:t>
            </a:r>
            <a:r>
              <a:rPr lang="en-US" sz="2800" dirty="0" smtClean="0"/>
              <a:t> </a:t>
            </a:r>
            <a:r>
              <a:rPr lang="en-US" sz="2800" dirty="0" err="1" smtClean="0"/>
              <a:t>setiap</a:t>
            </a:r>
            <a:r>
              <a:rPr lang="en-US" sz="2800" dirty="0" smtClean="0"/>
              <a:t> </a:t>
            </a:r>
            <a:r>
              <a:rPr lang="en-US" sz="2800" dirty="0" err="1" smtClean="0"/>
              <a:t>bulan</a:t>
            </a:r>
            <a:r>
              <a:rPr lang="en-US" sz="2800" dirty="0" smtClean="0"/>
              <a:t>. Perusahaan </a:t>
            </a:r>
            <a:r>
              <a:rPr lang="en-US" sz="2800" dirty="0" err="1" smtClean="0"/>
              <a:t>menetapkan</a:t>
            </a:r>
            <a:r>
              <a:rPr lang="en-US" sz="2800" dirty="0" smtClean="0"/>
              <a:t> </a:t>
            </a:r>
            <a:r>
              <a:rPr lang="en-US" sz="2800" dirty="0" err="1" smtClean="0"/>
              <a:t>kebijakan</a:t>
            </a:r>
            <a:r>
              <a:rPr lang="en-US" sz="2800" dirty="0" smtClean="0"/>
              <a:t> </a:t>
            </a:r>
            <a:r>
              <a:rPr lang="en-US" sz="2800" dirty="0" err="1" smtClean="0"/>
              <a:t>jumlah</a:t>
            </a:r>
            <a:r>
              <a:rPr lang="en-US" sz="2800" dirty="0" smtClean="0"/>
              <a:t> </a:t>
            </a:r>
            <a:r>
              <a:rPr lang="en-US" sz="2800" i="1" dirty="0" smtClean="0"/>
              <a:t>inventory</a:t>
            </a:r>
            <a:r>
              <a:rPr lang="en-US" sz="2800" dirty="0" smtClean="0"/>
              <a:t> </a:t>
            </a:r>
            <a:r>
              <a:rPr lang="en-US" sz="2800" dirty="0" err="1" smtClean="0"/>
              <a:t>tertentu</a:t>
            </a:r>
            <a:r>
              <a:rPr lang="en-US" sz="2800" dirty="0" smtClean="0"/>
              <a:t> agar </a:t>
            </a:r>
            <a:r>
              <a:rPr lang="en-US" sz="2800" dirty="0" err="1" smtClean="0"/>
              <a:t>selalu</a:t>
            </a:r>
            <a:r>
              <a:rPr lang="en-US" sz="2800" dirty="0" smtClean="0"/>
              <a:t> </a:t>
            </a:r>
            <a:r>
              <a:rPr lang="en-US" sz="2800" dirty="0" err="1" smtClean="0"/>
              <a:t>dapat</a:t>
            </a:r>
            <a:r>
              <a:rPr lang="en-US" sz="2800" dirty="0" smtClean="0"/>
              <a:t> </a:t>
            </a:r>
            <a:r>
              <a:rPr lang="en-US" sz="2800" dirty="0" err="1" smtClean="0"/>
              <a:t>memenuhi</a:t>
            </a:r>
            <a:r>
              <a:rPr lang="en-US" sz="2800" dirty="0" smtClean="0"/>
              <a:t> </a:t>
            </a:r>
            <a:r>
              <a:rPr lang="en-US" sz="2800" dirty="0" err="1" smtClean="0"/>
              <a:t>permintaan</a:t>
            </a:r>
            <a:r>
              <a:rPr lang="en-US" sz="2800" dirty="0" smtClean="0"/>
              <a:t> </a:t>
            </a:r>
            <a:r>
              <a:rPr lang="en-US" sz="2800" dirty="0" err="1" smtClean="0"/>
              <a:t>konsumen</a:t>
            </a:r>
            <a:r>
              <a:rPr lang="en-US" sz="2800" dirty="0" smtClean="0"/>
              <a:t>. </a:t>
            </a:r>
            <a:r>
              <a:rPr lang="en-US" sz="2800" dirty="0" err="1" smtClean="0"/>
              <a:t>Namun</a:t>
            </a:r>
            <a:r>
              <a:rPr lang="en-US" sz="2800" dirty="0" smtClean="0"/>
              <a:t> </a:t>
            </a:r>
            <a:r>
              <a:rPr lang="en-US" sz="2800" dirty="0" err="1" smtClean="0"/>
              <a:t>jika</a:t>
            </a:r>
            <a:r>
              <a:rPr lang="en-US" sz="2800" dirty="0" smtClean="0"/>
              <a:t> </a:t>
            </a:r>
            <a:r>
              <a:rPr lang="en-US" sz="2800" dirty="0" err="1" smtClean="0"/>
              <a:t>permintaan</a:t>
            </a:r>
            <a:r>
              <a:rPr lang="en-US" sz="2800" dirty="0" smtClean="0"/>
              <a:t> </a:t>
            </a:r>
            <a:r>
              <a:rPr lang="en-US" sz="2800" dirty="0" err="1" smtClean="0"/>
              <a:t>tinggi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perusahaan</a:t>
            </a:r>
            <a:r>
              <a:rPr lang="en-US" sz="2800" dirty="0" smtClean="0"/>
              <a:t> </a:t>
            </a:r>
            <a:r>
              <a:rPr lang="en-US" sz="2800" dirty="0" err="1" smtClean="0"/>
              <a:t>tidak</a:t>
            </a:r>
            <a:r>
              <a:rPr lang="en-US" sz="2800" dirty="0" smtClean="0"/>
              <a:t> </a:t>
            </a:r>
            <a:r>
              <a:rPr lang="en-US" sz="2800" dirty="0" err="1" smtClean="0"/>
              <a:t>mampu</a:t>
            </a:r>
            <a:r>
              <a:rPr lang="en-US" sz="2800" dirty="0" smtClean="0"/>
              <a:t> </a:t>
            </a:r>
            <a:r>
              <a:rPr lang="en-US" sz="2800" dirty="0" err="1" smtClean="0"/>
              <a:t>memenuhi</a:t>
            </a:r>
            <a:r>
              <a:rPr lang="en-US" sz="2800" dirty="0" smtClean="0"/>
              <a:t>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</a:t>
            </a:r>
            <a:r>
              <a:rPr lang="en-US" sz="2800" dirty="0" err="1" smtClean="0"/>
              <a:t>produksi</a:t>
            </a:r>
            <a:r>
              <a:rPr lang="en-US" sz="2800" dirty="0" smtClean="0"/>
              <a:t> </a:t>
            </a:r>
            <a:r>
              <a:rPr lang="en-US" sz="2800" dirty="0" err="1" smtClean="0"/>
              <a:t>sendiri</a:t>
            </a:r>
            <a:r>
              <a:rPr lang="en-US" sz="2800" dirty="0" smtClean="0"/>
              <a:t>, PT. ABC </a:t>
            </a:r>
            <a:r>
              <a:rPr lang="en-US" sz="2800" dirty="0" err="1" smtClean="0"/>
              <a:t>mempunyai</a:t>
            </a:r>
            <a:r>
              <a:rPr lang="en-US" sz="2800" dirty="0" smtClean="0"/>
              <a:t> </a:t>
            </a:r>
            <a:r>
              <a:rPr lang="en-US" sz="2800" dirty="0" err="1" smtClean="0"/>
              <a:t>perusahaan</a:t>
            </a:r>
            <a:r>
              <a:rPr lang="en-US" sz="2800" dirty="0" smtClean="0"/>
              <a:t> </a:t>
            </a:r>
            <a:r>
              <a:rPr lang="en-US" sz="2800" dirty="0" err="1" smtClean="0"/>
              <a:t>mitra</a:t>
            </a:r>
            <a:r>
              <a:rPr lang="en-US" sz="2800" dirty="0" smtClean="0"/>
              <a:t> yang </a:t>
            </a:r>
            <a:r>
              <a:rPr lang="en-US" sz="2800" dirty="0" err="1" smtClean="0"/>
              <a:t>biasa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sub </a:t>
            </a:r>
            <a:r>
              <a:rPr lang="en-US" sz="2800" dirty="0" err="1" smtClean="0"/>
              <a:t>kontrak</a:t>
            </a:r>
            <a:r>
              <a:rPr lang="en-US" sz="2800" dirty="0" smtClean="0"/>
              <a:t> </a:t>
            </a:r>
            <a:r>
              <a:rPr lang="en-US" sz="2800" dirty="0" err="1" smtClean="0"/>
              <a:t>produksi</a:t>
            </a:r>
            <a:r>
              <a:rPr lang="en-US" sz="2800" dirty="0" smtClean="0"/>
              <a:t>. PT. ABC </a:t>
            </a:r>
            <a:r>
              <a:rPr lang="en-US" sz="2800" dirty="0" err="1" smtClean="0"/>
              <a:t>ingin</a:t>
            </a:r>
            <a:r>
              <a:rPr lang="en-US" sz="2800" dirty="0" smtClean="0"/>
              <a:t> </a:t>
            </a:r>
            <a:r>
              <a:rPr lang="en-US" sz="2800" dirty="0" err="1" smtClean="0"/>
              <a:t>menyusun</a:t>
            </a:r>
            <a:r>
              <a:rPr lang="en-US" sz="2800" dirty="0" smtClean="0"/>
              <a:t> model </a:t>
            </a:r>
            <a:r>
              <a:rPr lang="en-US" sz="2800" dirty="0" err="1" smtClean="0"/>
              <a:t>perencanaan</a:t>
            </a:r>
            <a:r>
              <a:rPr lang="en-US" sz="2800" dirty="0" smtClean="0"/>
              <a:t> </a:t>
            </a:r>
            <a:r>
              <a:rPr lang="en-US" sz="2800" dirty="0" err="1" smtClean="0"/>
              <a:t>produksi</a:t>
            </a:r>
            <a:endParaRPr lang="en-US" sz="2800" dirty="0" smtClean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359</TotalTime>
  <Words>879</Words>
  <Application>Microsoft Office PowerPoint</Application>
  <PresentationFormat>On-screen Show (4:3)</PresentationFormat>
  <Paragraphs>136</Paragraphs>
  <Slides>21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Oriel</vt:lpstr>
      <vt:lpstr>Equation</vt:lpstr>
      <vt:lpstr>Pembentukan Model optimasi produksi</vt:lpstr>
      <vt:lpstr>Formulasi Model</vt:lpstr>
      <vt:lpstr>PowerPoint Presentation</vt:lpstr>
      <vt:lpstr>Formulasi Model</vt:lpstr>
      <vt:lpstr>Formulasi Model</vt:lpstr>
      <vt:lpstr>Formulasi Model</vt:lpstr>
      <vt:lpstr>Formulasi Model</vt:lpstr>
      <vt:lpstr>Model optimasi perencanaan produksi</vt:lpstr>
      <vt:lpstr>Perumusan Permasalahan</vt:lpstr>
      <vt:lpstr>Perumusan Permasalahan</vt:lpstr>
      <vt:lpstr>Karakterisasi Sistem</vt:lpstr>
      <vt:lpstr>Perec. Produksi SMBP (Toha, 1993b)</vt:lpstr>
      <vt:lpstr>Model Perec. Produksi SMBP</vt:lpstr>
      <vt:lpstr>Perec. Produksi SMBP </vt:lpstr>
      <vt:lpstr>Model Perec. Produksi SMBP</vt:lpstr>
      <vt:lpstr>Model Perec. Produksi SMBP</vt:lpstr>
      <vt:lpstr>Model Perec. Produksi SMBP</vt:lpstr>
      <vt:lpstr>Model Perec. Produksi SMBP</vt:lpstr>
      <vt:lpstr>Model Perec. Produksi SMBP</vt:lpstr>
      <vt:lpstr>Model Perec. Produksi SMBP</vt:lpstr>
      <vt:lpstr>Model Perec. Produksi SMBP</vt:lpstr>
    </vt:vector>
  </TitlesOfParts>
  <Company>Universitas Islam Indonesia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PEMODELAN SISTEM</dc:title>
  <dc:creator>Farham HM. Shaleh</dc:creator>
  <cp:lastModifiedBy>farham</cp:lastModifiedBy>
  <cp:revision>41</cp:revision>
  <dcterms:created xsi:type="dcterms:W3CDTF">2010-02-04T10:21:31Z</dcterms:created>
  <dcterms:modified xsi:type="dcterms:W3CDTF">2012-04-22T09:35:02Z</dcterms:modified>
</cp:coreProperties>
</file>