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19"/>
  </p:notesMasterIdLst>
  <p:sldIdLst>
    <p:sldId id="257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35A5-AD72-4E4E-88C1-8CBD472EECD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3622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Model </a:t>
            </a:r>
            <a:r>
              <a:rPr lang="en-US" sz="5400" dirty="0" err="1" smtClean="0"/>
              <a:t>ekspansi</a:t>
            </a:r>
            <a:r>
              <a:rPr lang="en-US" sz="5400" dirty="0" smtClean="0"/>
              <a:t> </a:t>
            </a:r>
            <a:r>
              <a:rPr lang="en-US" sz="5400" dirty="0" err="1" smtClean="0"/>
              <a:t>kapasitas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864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458200" cy="6858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81000" y="990600"/>
            <a:ext cx="8305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/>
              <a:t>Dari </a:t>
            </a:r>
            <a:r>
              <a:rPr lang="en-US" sz="2800" dirty="0" err="1"/>
              <a:t>gambar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,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awal</a:t>
            </a:r>
            <a:r>
              <a:rPr lang="en-US" sz="2800" dirty="0"/>
              <a:t> </a:t>
            </a:r>
            <a:r>
              <a:rPr lang="en-US" sz="2800" dirty="0" err="1"/>
              <a:t>sebesar</a:t>
            </a:r>
            <a:r>
              <a:rPr lang="en-US" sz="2800" dirty="0"/>
              <a:t> </a:t>
            </a:r>
            <a:r>
              <a:rPr lang="en-US" sz="2800" i="1" dirty="0"/>
              <a:t>V</a:t>
            </a:r>
            <a:r>
              <a:rPr lang="en-US" sz="2800" baseline="-25000" dirty="0"/>
              <a:t>0</a:t>
            </a:r>
            <a:endParaRPr lang="en-US" sz="2800" dirty="0"/>
          </a:p>
          <a:p>
            <a:r>
              <a:rPr lang="en-US" sz="2800" dirty="0"/>
              <a:t>yang </a:t>
            </a:r>
            <a:r>
              <a:rPr lang="en-US" sz="2800" dirty="0" err="1"/>
              <a:t>digunakan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memenuhi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endParaRPr lang="en-US" sz="2800" dirty="0"/>
          </a:p>
          <a:p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selama</a:t>
            </a:r>
            <a:r>
              <a:rPr lang="en-US" sz="2800" dirty="0"/>
              <a:t> </a:t>
            </a:r>
            <a:r>
              <a:rPr lang="en-US" sz="2800" i="1" dirty="0"/>
              <a:t>T</a:t>
            </a:r>
            <a:r>
              <a:rPr lang="en-US" sz="2800" baseline="-25000" dirty="0"/>
              <a:t>1</a:t>
            </a:r>
            <a:r>
              <a:rPr lang="en-US" sz="2800" dirty="0"/>
              <a:t> </a:t>
            </a:r>
            <a:r>
              <a:rPr lang="en-US" sz="2800" dirty="0" err="1"/>
              <a:t>satuan</a:t>
            </a:r>
            <a:r>
              <a:rPr lang="en-US" sz="2800" dirty="0"/>
              <a:t> </a:t>
            </a:r>
            <a:r>
              <a:rPr lang="en-US" sz="2800" dirty="0" err="1"/>
              <a:t>waktu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 smtClean="0"/>
              <a:t>diformulasi</a:t>
            </a:r>
            <a:endParaRPr lang="en-US" sz="2800" dirty="0"/>
          </a:p>
          <a:p>
            <a:r>
              <a:rPr lang="en-US" sz="2800" dirty="0" err="1"/>
              <a:t>kan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berikut</a:t>
            </a:r>
            <a:r>
              <a:rPr lang="en-US" sz="2800" dirty="0"/>
              <a:t>:  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2895600" y="3048000"/>
          <a:ext cx="2667000" cy="990600"/>
        </p:xfrm>
        <a:graphic>
          <a:graphicData uri="http://schemas.openxmlformats.org/presentationml/2006/ole">
            <p:oleObj spid="_x0000_s156674" name="Equation" r:id="rId3" imgW="838200" imgH="279400" progId="Equation.3">
              <p:embed/>
            </p:oleObj>
          </a:graphicData>
        </a:graphic>
      </p:graphicFrame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8077200" y="32004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(1)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381000" y="3962400"/>
            <a:ext cx="8305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Menurut</a:t>
            </a:r>
            <a:r>
              <a:rPr lang="en-US" sz="2800" dirty="0"/>
              <a:t> Humphreys (1995),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investasi</a:t>
            </a:r>
            <a:r>
              <a:rPr lang="en-US" sz="2800" dirty="0"/>
              <a:t> </a:t>
            </a:r>
          </a:p>
          <a:p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dinyatakan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: </a:t>
            </a: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6090" name="Object 10"/>
          <p:cNvGraphicFramePr>
            <a:graphicFrameLocks noChangeAspect="1"/>
          </p:cNvGraphicFramePr>
          <p:nvPr/>
        </p:nvGraphicFramePr>
        <p:xfrm>
          <a:off x="2971800" y="5029200"/>
          <a:ext cx="3810000" cy="990600"/>
        </p:xfrm>
        <a:graphic>
          <a:graphicData uri="http://schemas.openxmlformats.org/presentationml/2006/ole">
            <p:oleObj spid="_x0000_s156675" name="Equation" r:id="rId4" imgW="939392" imgH="266584" progId="Equation.3">
              <p:embed/>
            </p:oleObj>
          </a:graphicData>
        </a:graphic>
      </p:graphicFrame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8137525" y="5094288"/>
            <a:ext cx="620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7620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784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demikian</a:t>
            </a:r>
            <a:r>
              <a:rPr lang="en-US" sz="2800" dirty="0"/>
              <a:t> </a:t>
            </a:r>
            <a:r>
              <a:rPr lang="en-US" sz="2800" dirty="0" err="1"/>
              <a:t>besarnya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investasi</a:t>
            </a:r>
            <a:r>
              <a:rPr lang="en-US" sz="2800" dirty="0"/>
              <a:t> </a:t>
            </a:r>
          </a:p>
          <a:p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sebesar</a:t>
            </a:r>
            <a:r>
              <a:rPr lang="en-US" sz="2800" dirty="0"/>
              <a:t> V</a:t>
            </a:r>
            <a:r>
              <a:rPr lang="en-US" sz="2800" baseline="-25000" dirty="0"/>
              <a:t>0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: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8229600" y="23622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(3)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7115" name="Object 11"/>
          <p:cNvGraphicFramePr>
            <a:graphicFrameLocks noChangeAspect="1"/>
          </p:cNvGraphicFramePr>
          <p:nvPr/>
        </p:nvGraphicFramePr>
        <p:xfrm>
          <a:off x="838200" y="2209800"/>
          <a:ext cx="6400800" cy="990600"/>
        </p:xfrm>
        <a:graphic>
          <a:graphicData uri="http://schemas.openxmlformats.org/presentationml/2006/ole">
            <p:oleObj spid="_x0000_s157698" name="Equation" r:id="rId3" imgW="2108200" imgH="317500" progId="Equation.3">
              <p:embed/>
            </p:oleObj>
          </a:graphicData>
        </a:graphic>
      </p:graphicFrame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457201" y="3352800"/>
            <a:ext cx="81724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dirty="0" err="1"/>
              <a:t>Selama</a:t>
            </a:r>
            <a:r>
              <a:rPr lang="en-US" sz="2800" dirty="0"/>
              <a:t> </a:t>
            </a:r>
            <a:r>
              <a:rPr lang="en-US" sz="2800" dirty="0" err="1"/>
              <a:t>horison</a:t>
            </a:r>
            <a:r>
              <a:rPr lang="en-US" sz="2800" dirty="0"/>
              <a:t> </a:t>
            </a:r>
            <a:r>
              <a:rPr lang="en-US" sz="2800" dirty="0" err="1"/>
              <a:t>perencanaan</a:t>
            </a:r>
            <a:r>
              <a:rPr lang="en-US" sz="2800" dirty="0"/>
              <a:t> </a:t>
            </a:r>
            <a:r>
              <a:rPr lang="en-US" sz="2800" dirty="0" err="1"/>
              <a:t>dilakukan</a:t>
            </a:r>
            <a:r>
              <a:rPr lang="en-US" sz="2800" dirty="0"/>
              <a:t> (</a:t>
            </a:r>
            <a:r>
              <a:rPr lang="en-US" sz="2800" i="1" dirty="0"/>
              <a:t>n</a:t>
            </a:r>
            <a:r>
              <a:rPr lang="en-US" sz="2800" dirty="0"/>
              <a:t>-1) </a:t>
            </a:r>
          </a:p>
          <a:p>
            <a:pPr algn="just"/>
            <a:r>
              <a:rPr lang="en-US" sz="2800" dirty="0"/>
              <a:t>kali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memenuhi</a:t>
            </a:r>
            <a:r>
              <a:rPr lang="en-US" sz="2800" dirty="0"/>
              <a:t> </a:t>
            </a:r>
            <a:r>
              <a:rPr lang="en-US" sz="2800" i="1" dirty="0"/>
              <a:t>n</a:t>
            </a:r>
            <a:r>
              <a:rPr lang="en-US" sz="2800" dirty="0"/>
              <a:t> </a:t>
            </a:r>
          </a:p>
          <a:p>
            <a:pPr algn="just"/>
            <a:r>
              <a:rPr lang="en-US" sz="2800" dirty="0" err="1"/>
              <a:t>periode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.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smtClean="0"/>
              <a:t>ke-1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memenuhi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 smtClean="0"/>
              <a:t>periode</a:t>
            </a:r>
            <a:r>
              <a:rPr lang="en-US" sz="2800" dirty="0" smtClean="0"/>
              <a:t> </a:t>
            </a:r>
            <a:r>
              <a:rPr lang="en-US" sz="2800" dirty="0" err="1"/>
              <a:t>waktu</a:t>
            </a:r>
            <a:r>
              <a:rPr lang="en-US" sz="2800" dirty="0"/>
              <a:t> ke-2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selama</a:t>
            </a:r>
            <a:r>
              <a:rPr lang="en-US" sz="2800" dirty="0"/>
              <a:t> </a:t>
            </a:r>
            <a:r>
              <a:rPr lang="en-US" sz="2800" i="1" dirty="0"/>
              <a:t>T</a:t>
            </a:r>
            <a:r>
              <a:rPr lang="en-US" sz="2800" baseline="-25000" dirty="0"/>
              <a:t>2</a:t>
            </a:r>
            <a:r>
              <a:rPr lang="en-US" sz="2800" dirty="0"/>
              <a:t> </a:t>
            </a:r>
            <a:r>
              <a:rPr lang="en-US" sz="2800" dirty="0" err="1"/>
              <a:t>satuan</a:t>
            </a:r>
            <a:r>
              <a:rPr lang="en-US" sz="2800" dirty="0"/>
              <a:t> </a:t>
            </a:r>
            <a:r>
              <a:rPr lang="en-US" sz="2800" dirty="0" err="1" smtClean="0"/>
              <a:t>waktu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/>
              <a:t>diformulasikan</a:t>
            </a:r>
            <a:r>
              <a:rPr lang="en-US" sz="2800" dirty="0"/>
              <a:t> </a:t>
            </a:r>
            <a:r>
              <a:rPr lang="en-US" sz="2800" dirty="0" err="1" smtClean="0"/>
              <a:t>sbb</a:t>
            </a:r>
            <a:r>
              <a:rPr lang="en-US" sz="2800" dirty="0" smtClean="0"/>
              <a:t>: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9144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8077200" y="17526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(4)</a:t>
            </a: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8137" name="Object 9"/>
          <p:cNvGraphicFramePr>
            <a:graphicFrameLocks noChangeAspect="1"/>
          </p:cNvGraphicFramePr>
          <p:nvPr/>
        </p:nvGraphicFramePr>
        <p:xfrm>
          <a:off x="1143000" y="1524000"/>
          <a:ext cx="2514600" cy="914400"/>
        </p:xfrm>
        <a:graphic>
          <a:graphicData uri="http://schemas.openxmlformats.org/presentationml/2006/ole">
            <p:oleObj spid="_x0000_s158722" name="Equation" r:id="rId3" imgW="825500" imgH="279400" progId="Equation.3">
              <p:embed/>
            </p:oleObj>
          </a:graphicData>
        </a:graphic>
      </p:graphicFrame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1143000" y="2743200"/>
          <a:ext cx="2667000" cy="914400"/>
        </p:xfrm>
        <a:graphic>
          <a:graphicData uri="http://schemas.openxmlformats.org/presentationml/2006/ole">
            <p:oleObj spid="_x0000_s158723" name="Equation" r:id="rId4" imgW="927100" imgH="279400" progId="Equation.3">
              <p:embed/>
            </p:oleObj>
          </a:graphicData>
        </a:graphic>
      </p:graphicFrame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8077200" y="29718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(5)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533400" y="4038600"/>
            <a:ext cx="8077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dirty="0" err="1"/>
              <a:t>Untuk</a:t>
            </a:r>
            <a:r>
              <a:rPr lang="en-US" sz="2800" dirty="0"/>
              <a:t> (</a:t>
            </a:r>
            <a:r>
              <a:rPr lang="en-US" sz="2800" i="1" dirty="0"/>
              <a:t>n</a:t>
            </a:r>
            <a:r>
              <a:rPr lang="en-US" sz="2800" dirty="0"/>
              <a:t>-1) kali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selama</a:t>
            </a:r>
            <a:r>
              <a:rPr lang="en-US" sz="2800" dirty="0"/>
              <a:t> </a:t>
            </a:r>
          </a:p>
          <a:p>
            <a:r>
              <a:rPr lang="en-US" sz="2800" dirty="0" err="1"/>
              <a:t>horison</a:t>
            </a:r>
            <a:r>
              <a:rPr lang="en-US" sz="2800" dirty="0"/>
              <a:t> </a:t>
            </a:r>
            <a:r>
              <a:rPr lang="en-US" sz="2800" dirty="0" err="1"/>
              <a:t>perencanaan</a:t>
            </a:r>
            <a:r>
              <a:rPr lang="en-US" sz="2800" dirty="0"/>
              <a:t>,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dirty="0" err="1"/>
              <a:t>skematis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endParaRPr lang="en-US" sz="2800" dirty="0"/>
          </a:p>
          <a:p>
            <a:r>
              <a:rPr lang="en-US" sz="2800" dirty="0" err="1"/>
              <a:t>digambarkan</a:t>
            </a:r>
            <a:r>
              <a:rPr lang="en-US" sz="2800" dirty="0"/>
              <a:t>:</a:t>
            </a: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4343400" y="1752600"/>
            <a:ext cx="1927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(kapasitas)</a:t>
            </a:r>
          </a:p>
        </p:txBody>
      </p:sp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4267200" y="2971800"/>
            <a:ext cx="275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(biaya investasi)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9144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1905000" y="5486400"/>
            <a:ext cx="609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8" name="Line 12"/>
          <p:cNvSpPr>
            <a:spLocks noChangeShapeType="1"/>
          </p:cNvSpPr>
          <p:nvPr/>
        </p:nvSpPr>
        <p:spPr bwMode="auto">
          <a:xfrm flipV="1">
            <a:off x="1905000" y="914400"/>
            <a:ext cx="0" cy="457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9" name="Freeform 13"/>
          <p:cNvSpPr>
            <a:spLocks/>
          </p:cNvSpPr>
          <p:nvPr/>
        </p:nvSpPr>
        <p:spPr bwMode="auto">
          <a:xfrm>
            <a:off x="1905000" y="736600"/>
            <a:ext cx="4864100" cy="4483100"/>
          </a:xfrm>
          <a:custGeom>
            <a:avLst/>
            <a:gdLst/>
            <a:ahLst/>
            <a:cxnLst>
              <a:cxn ang="0">
                <a:pos x="0" y="2752"/>
              </a:cxn>
              <a:cxn ang="0">
                <a:pos x="336" y="2752"/>
              </a:cxn>
              <a:cxn ang="0">
                <a:pos x="1200" y="2320"/>
              </a:cxn>
              <a:cxn ang="0">
                <a:pos x="2784" y="352"/>
              </a:cxn>
              <a:cxn ang="0">
                <a:pos x="2880" y="208"/>
              </a:cxn>
            </a:cxnLst>
            <a:rect l="0" t="0" r="r" b="b"/>
            <a:pathLst>
              <a:path w="3064" h="2824">
                <a:moveTo>
                  <a:pt x="0" y="2752"/>
                </a:moveTo>
                <a:cubicBezTo>
                  <a:pt x="68" y="2788"/>
                  <a:pt x="136" y="2824"/>
                  <a:pt x="336" y="2752"/>
                </a:cubicBezTo>
                <a:cubicBezTo>
                  <a:pt x="536" y="2680"/>
                  <a:pt x="792" y="2720"/>
                  <a:pt x="1200" y="2320"/>
                </a:cubicBezTo>
                <a:cubicBezTo>
                  <a:pt x="1608" y="1920"/>
                  <a:pt x="2504" y="704"/>
                  <a:pt x="2784" y="352"/>
                </a:cubicBezTo>
                <a:cubicBezTo>
                  <a:pt x="3064" y="0"/>
                  <a:pt x="2972" y="104"/>
                  <a:pt x="2880" y="208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>
            <a:off x="1905000" y="4876800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>
            <a:off x="3200400" y="48768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2" name="Line 16"/>
          <p:cNvSpPr>
            <a:spLocks noChangeShapeType="1"/>
          </p:cNvSpPr>
          <p:nvPr/>
        </p:nvSpPr>
        <p:spPr bwMode="auto">
          <a:xfrm flipV="1">
            <a:off x="3200400" y="42672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3" name="Line 17"/>
          <p:cNvSpPr>
            <a:spLocks noChangeShapeType="1"/>
          </p:cNvSpPr>
          <p:nvPr/>
        </p:nvSpPr>
        <p:spPr bwMode="auto">
          <a:xfrm>
            <a:off x="3200400" y="4267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4" name="Line 18"/>
          <p:cNvSpPr>
            <a:spLocks noChangeShapeType="1"/>
          </p:cNvSpPr>
          <p:nvPr/>
        </p:nvSpPr>
        <p:spPr bwMode="auto">
          <a:xfrm>
            <a:off x="3962400" y="4267200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5" name="Line 19"/>
          <p:cNvSpPr>
            <a:spLocks noChangeShapeType="1"/>
          </p:cNvSpPr>
          <p:nvPr/>
        </p:nvSpPr>
        <p:spPr bwMode="auto">
          <a:xfrm flipV="1">
            <a:off x="3962400" y="35814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6" name="Line 20"/>
          <p:cNvSpPr>
            <a:spLocks noChangeShapeType="1"/>
          </p:cNvSpPr>
          <p:nvPr/>
        </p:nvSpPr>
        <p:spPr bwMode="auto">
          <a:xfrm>
            <a:off x="3962400" y="35814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4572000" y="3581400"/>
            <a:ext cx="0" cy="1905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 flipV="1">
            <a:off x="4572000" y="29718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4572000" y="29718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 flipV="1">
            <a:off x="5029200" y="24384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5029200" y="24384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 flipV="1">
            <a:off x="5486400" y="17526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5486400" y="17526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 flipV="1">
            <a:off x="5943600" y="12192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>
            <a:off x="5943600" y="12192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>
            <a:off x="6400800" y="1219200"/>
            <a:ext cx="0" cy="42672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7" name="Line 31"/>
          <p:cNvSpPr>
            <a:spLocks noChangeShapeType="1"/>
          </p:cNvSpPr>
          <p:nvPr/>
        </p:nvSpPr>
        <p:spPr bwMode="auto">
          <a:xfrm>
            <a:off x="5029200" y="2895600"/>
            <a:ext cx="0" cy="2590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8" name="Line 32"/>
          <p:cNvSpPr>
            <a:spLocks noChangeShapeType="1"/>
          </p:cNvSpPr>
          <p:nvPr/>
        </p:nvSpPr>
        <p:spPr bwMode="auto">
          <a:xfrm>
            <a:off x="5486400" y="2438400"/>
            <a:ext cx="0" cy="304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09" name="Line 33"/>
          <p:cNvSpPr>
            <a:spLocks noChangeShapeType="1"/>
          </p:cNvSpPr>
          <p:nvPr/>
        </p:nvSpPr>
        <p:spPr bwMode="auto">
          <a:xfrm>
            <a:off x="5943600" y="1752600"/>
            <a:ext cx="0" cy="3733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10" name="Text Box 34"/>
          <p:cNvSpPr txBox="1">
            <a:spLocks noChangeArrowheads="1"/>
          </p:cNvSpPr>
          <p:nvPr/>
        </p:nvSpPr>
        <p:spPr bwMode="auto">
          <a:xfrm>
            <a:off x="7680325" y="5449888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</a:p>
        </p:txBody>
      </p:sp>
      <p:sp>
        <p:nvSpPr>
          <p:cNvPr id="50211" name="Text Box 35"/>
          <p:cNvSpPr txBox="1">
            <a:spLocks noChangeArrowheads="1"/>
          </p:cNvSpPr>
          <p:nvPr/>
        </p:nvSpPr>
        <p:spPr bwMode="auto">
          <a:xfrm>
            <a:off x="1447800" y="6858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i="1"/>
              <a:t>V</a:t>
            </a:r>
          </a:p>
        </p:txBody>
      </p:sp>
      <p:sp>
        <p:nvSpPr>
          <p:cNvPr id="50212" name="Text Box 36"/>
          <p:cNvSpPr txBox="1">
            <a:spLocks noChangeArrowheads="1"/>
          </p:cNvSpPr>
          <p:nvPr/>
        </p:nvSpPr>
        <p:spPr bwMode="auto">
          <a:xfrm>
            <a:off x="2346325" y="5449888"/>
            <a:ext cx="48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baseline="-25000"/>
              <a:t>1</a:t>
            </a:r>
            <a:endParaRPr lang="en-US" sz="2400"/>
          </a:p>
        </p:txBody>
      </p:sp>
      <p:sp>
        <p:nvSpPr>
          <p:cNvPr id="50213" name="Text Box 37"/>
          <p:cNvSpPr txBox="1">
            <a:spLocks noChangeArrowheads="1"/>
          </p:cNvSpPr>
          <p:nvPr/>
        </p:nvSpPr>
        <p:spPr bwMode="auto">
          <a:xfrm>
            <a:off x="3336925" y="5449888"/>
            <a:ext cx="48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baseline="-25000"/>
              <a:t>2</a:t>
            </a:r>
            <a:endParaRPr lang="en-US" sz="2400"/>
          </a:p>
        </p:txBody>
      </p:sp>
      <p:sp>
        <p:nvSpPr>
          <p:cNvPr id="50214" name="Text Box 38"/>
          <p:cNvSpPr txBox="1">
            <a:spLocks noChangeArrowheads="1"/>
          </p:cNvSpPr>
          <p:nvPr/>
        </p:nvSpPr>
        <p:spPr bwMode="auto">
          <a:xfrm>
            <a:off x="4114800" y="5486400"/>
            <a:ext cx="48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baseline="-25000"/>
              <a:t>3</a:t>
            </a:r>
            <a:endParaRPr lang="en-US" sz="2400"/>
          </a:p>
        </p:txBody>
      </p:sp>
      <p:sp>
        <p:nvSpPr>
          <p:cNvPr id="50215" name="Text Box 39"/>
          <p:cNvSpPr txBox="1">
            <a:spLocks noChangeArrowheads="1"/>
          </p:cNvSpPr>
          <p:nvPr/>
        </p:nvSpPr>
        <p:spPr bwMode="auto">
          <a:xfrm>
            <a:off x="6003925" y="5449888"/>
            <a:ext cx="48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baseline="-25000"/>
              <a:t>n</a:t>
            </a:r>
            <a:endParaRPr lang="en-US" sz="2400"/>
          </a:p>
        </p:txBody>
      </p:sp>
      <p:sp>
        <p:nvSpPr>
          <p:cNvPr id="50216" name="Line 40"/>
          <p:cNvSpPr>
            <a:spLocks noChangeShapeType="1"/>
          </p:cNvSpPr>
          <p:nvPr/>
        </p:nvSpPr>
        <p:spPr bwMode="auto">
          <a:xfrm flipH="1">
            <a:off x="1905000" y="42672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17" name="Line 41"/>
          <p:cNvSpPr>
            <a:spLocks noChangeShapeType="1"/>
          </p:cNvSpPr>
          <p:nvPr/>
        </p:nvSpPr>
        <p:spPr bwMode="auto">
          <a:xfrm flipH="1">
            <a:off x="1905000" y="3581400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19" name="Line 43"/>
          <p:cNvSpPr>
            <a:spLocks noChangeShapeType="1"/>
          </p:cNvSpPr>
          <p:nvPr/>
        </p:nvSpPr>
        <p:spPr bwMode="auto">
          <a:xfrm flipH="1">
            <a:off x="1905000" y="1219200"/>
            <a:ext cx="403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220" name="Text Box 44"/>
          <p:cNvSpPr txBox="1">
            <a:spLocks noChangeArrowheads="1"/>
          </p:cNvSpPr>
          <p:nvPr/>
        </p:nvSpPr>
        <p:spPr bwMode="auto">
          <a:xfrm>
            <a:off x="1295400" y="4572000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V</a:t>
            </a:r>
            <a:r>
              <a:rPr lang="en-US" sz="2400" baseline="-25000"/>
              <a:t>0</a:t>
            </a:r>
            <a:endParaRPr lang="en-US" sz="2400"/>
          </a:p>
        </p:txBody>
      </p:sp>
      <p:sp>
        <p:nvSpPr>
          <p:cNvPr id="50221" name="Text Box 45"/>
          <p:cNvSpPr txBox="1">
            <a:spLocks noChangeArrowheads="1"/>
          </p:cNvSpPr>
          <p:nvPr/>
        </p:nvSpPr>
        <p:spPr bwMode="auto">
          <a:xfrm>
            <a:off x="1295400" y="3962400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V</a:t>
            </a:r>
            <a:r>
              <a:rPr lang="en-US" sz="2400" baseline="-25000"/>
              <a:t>1</a:t>
            </a:r>
            <a:endParaRPr lang="en-US" sz="2400"/>
          </a:p>
        </p:txBody>
      </p:sp>
      <p:sp>
        <p:nvSpPr>
          <p:cNvPr id="50222" name="Text Box 46"/>
          <p:cNvSpPr txBox="1">
            <a:spLocks noChangeArrowheads="1"/>
          </p:cNvSpPr>
          <p:nvPr/>
        </p:nvSpPr>
        <p:spPr bwMode="auto">
          <a:xfrm>
            <a:off x="1143000" y="990600"/>
            <a:ext cx="681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V</a:t>
            </a:r>
            <a:r>
              <a:rPr lang="en-US" sz="2400" baseline="-25000"/>
              <a:t>n-1</a:t>
            </a:r>
            <a:endParaRPr lang="en-US" sz="24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9144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8077200" y="32766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(6)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381000" y="1219200"/>
            <a:ext cx="8077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dirty="0" err="1"/>
              <a:t>Selanjutnya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-(</a:t>
            </a:r>
            <a:r>
              <a:rPr lang="en-US" sz="2800" i="1" dirty="0"/>
              <a:t>n</a:t>
            </a:r>
            <a:r>
              <a:rPr lang="en-US" sz="2800" dirty="0"/>
              <a:t>-1)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memenuhi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periode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-</a:t>
            </a:r>
            <a:r>
              <a:rPr lang="en-US" sz="2800" i="1" dirty="0"/>
              <a:t>n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diformulasikan</a:t>
            </a:r>
            <a:r>
              <a:rPr lang="en-US" sz="2800" dirty="0"/>
              <a:t> </a:t>
            </a:r>
            <a:r>
              <a:rPr lang="en-US" sz="2800" dirty="0" err="1"/>
              <a:t>berikut</a:t>
            </a:r>
            <a:r>
              <a:rPr lang="en-US" sz="2800" dirty="0"/>
              <a:t>:</a:t>
            </a: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1295400" y="3048000"/>
          <a:ext cx="3429000" cy="838200"/>
        </p:xfrm>
        <a:graphic>
          <a:graphicData uri="http://schemas.openxmlformats.org/presentationml/2006/ole">
            <p:oleObj spid="_x0000_s159746" name="Equation" r:id="rId4" imgW="1206500" imgH="279400" progId="Equation.3">
              <p:embed/>
            </p:oleObj>
          </a:graphicData>
        </a:graphic>
      </p:graphicFrame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1295400" y="4572000"/>
          <a:ext cx="3505200" cy="838200"/>
        </p:xfrm>
        <a:graphic>
          <a:graphicData uri="http://schemas.openxmlformats.org/presentationml/2006/ole">
            <p:oleObj spid="_x0000_s159747" name="Equation" r:id="rId5" imgW="1308100" imgH="279400" progId="Equation.3">
              <p:embed/>
            </p:oleObj>
          </a:graphicData>
        </a:graphic>
      </p:graphicFrame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8077200" y="47244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(7)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58200" cy="9144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533400" y="1143000"/>
            <a:ext cx="8153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dirty="0" err="1"/>
              <a:t>Selanjutnya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diasumsikan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 interval </a:t>
            </a:r>
            <a:r>
              <a:rPr lang="en-US" sz="2800" dirty="0" err="1"/>
              <a:t>waktu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sama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i="1" dirty="0"/>
              <a:t>T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seluruh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didiskontokan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awal</a:t>
            </a:r>
            <a:r>
              <a:rPr lang="en-US" sz="2800" dirty="0"/>
              <a:t> </a:t>
            </a:r>
            <a:r>
              <a:rPr lang="en-US" sz="2800" dirty="0" err="1"/>
              <a:t>periode</a:t>
            </a:r>
            <a:r>
              <a:rPr lang="en-US" sz="2800" dirty="0"/>
              <a:t> </a:t>
            </a:r>
            <a:r>
              <a:rPr lang="en-US" sz="2800" dirty="0" err="1"/>
              <a:t>maka</a:t>
            </a:r>
            <a:r>
              <a:rPr lang="en-US" sz="2800" dirty="0"/>
              <a:t> </a:t>
            </a:r>
            <a:r>
              <a:rPr lang="en-US" sz="2800" i="1" dirty="0"/>
              <a:t>present value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investasi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: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8305800" y="39624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(8)</a:t>
            </a: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237" name="Object 13"/>
          <p:cNvGraphicFramePr>
            <a:graphicFrameLocks noChangeAspect="1"/>
          </p:cNvGraphicFramePr>
          <p:nvPr/>
        </p:nvGraphicFramePr>
        <p:xfrm>
          <a:off x="533400" y="3886200"/>
          <a:ext cx="7467600" cy="685800"/>
        </p:xfrm>
        <a:graphic>
          <a:graphicData uri="http://schemas.openxmlformats.org/presentationml/2006/ole">
            <p:oleObj spid="_x0000_s160770" name="Equation" r:id="rId3" imgW="3530600" imgH="279400" progId="Equation.3">
              <p:embed/>
            </p:oleObj>
          </a:graphicData>
        </a:graphic>
      </p:graphicFrame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381000" y="4953000"/>
            <a:ext cx="8229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i="1" dirty="0"/>
              <a:t>TDC</a:t>
            </a:r>
            <a:r>
              <a:rPr lang="en-US" sz="2800" dirty="0"/>
              <a:t> : </a:t>
            </a:r>
            <a:r>
              <a:rPr lang="en-US" sz="2800" i="1" dirty="0"/>
              <a:t>Total Discounted Cost</a:t>
            </a:r>
          </a:p>
          <a:p>
            <a:r>
              <a:rPr lang="en-US" sz="2800" i="1" dirty="0" err="1"/>
              <a:t>i</a:t>
            </a:r>
            <a:r>
              <a:rPr lang="en-US" sz="2800" i="1" dirty="0"/>
              <a:t> </a:t>
            </a:r>
            <a:r>
              <a:rPr lang="en-US" sz="2800" dirty="0"/>
              <a:t>       : </a:t>
            </a:r>
            <a:r>
              <a:rPr lang="en-US" sz="2800" dirty="0" err="1"/>
              <a:t>faktor</a:t>
            </a:r>
            <a:r>
              <a:rPr lang="en-US" sz="2800" dirty="0"/>
              <a:t> </a:t>
            </a:r>
            <a:r>
              <a:rPr lang="en-US" sz="2800" dirty="0" err="1"/>
              <a:t>diskonto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 modal (</a:t>
            </a:r>
            <a:r>
              <a:rPr lang="en-US" sz="2800" dirty="0" err="1"/>
              <a:t>persen</a:t>
            </a:r>
            <a:endParaRPr lang="en-US" sz="2800" dirty="0"/>
          </a:p>
          <a:p>
            <a:r>
              <a:rPr lang="en-US" sz="2800" dirty="0"/>
              <a:t>          per </a:t>
            </a:r>
            <a:r>
              <a:rPr lang="en-US" sz="2800" dirty="0" err="1"/>
              <a:t>tahun</a:t>
            </a:r>
            <a:r>
              <a:rPr lang="en-US" sz="2800" dirty="0"/>
              <a:t>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9144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85800" y="137160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800"/>
              <a:t>Untuk </a:t>
            </a:r>
            <a:r>
              <a:rPr lang="en-US" sz="2800" i="1"/>
              <a:t>n</a:t>
            </a:r>
            <a:r>
              <a:rPr lang="en-US" sz="2800"/>
              <a:t> tak terhingga, maka persamaan (8) menjadi: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261" name="Object 13"/>
          <p:cNvGraphicFramePr>
            <a:graphicFrameLocks noChangeAspect="1"/>
          </p:cNvGraphicFramePr>
          <p:nvPr/>
        </p:nvGraphicFramePr>
        <p:xfrm>
          <a:off x="1828800" y="2438400"/>
          <a:ext cx="3810000" cy="1447800"/>
        </p:xfrm>
        <a:graphic>
          <a:graphicData uri="http://schemas.openxmlformats.org/presentationml/2006/ole">
            <p:oleObj spid="_x0000_s161794" name="Equation" r:id="rId3" imgW="1459866" imgH="533169" progId="Equation.3">
              <p:embed/>
            </p:oleObj>
          </a:graphicData>
        </a:graphic>
      </p:graphicFrame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7772400" y="28956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(9)</a:t>
            </a:r>
          </a:p>
        </p:txBody>
      </p:sp>
      <p:sp>
        <p:nvSpPr>
          <p:cNvPr id="53265" name="Text Box 17"/>
          <p:cNvSpPr txBox="1">
            <a:spLocks noChangeArrowheads="1"/>
          </p:cNvSpPr>
          <p:nvPr/>
        </p:nvSpPr>
        <p:spPr bwMode="auto">
          <a:xfrm>
            <a:off x="746125" y="4027488"/>
            <a:ext cx="4441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Ingat Deret Tak Terhingga:</a:t>
            </a:r>
          </a:p>
        </p:txBody>
      </p:sp>
      <p:sp>
        <p:nvSpPr>
          <p:cNvPr id="53267" name="Rectangle 19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266" name="Object 18"/>
          <p:cNvGraphicFramePr>
            <a:graphicFrameLocks noChangeAspect="1"/>
          </p:cNvGraphicFramePr>
          <p:nvPr/>
        </p:nvGraphicFramePr>
        <p:xfrm>
          <a:off x="762000" y="4724400"/>
          <a:ext cx="3810000" cy="1371600"/>
        </p:xfrm>
        <a:graphic>
          <a:graphicData uri="http://schemas.openxmlformats.org/presentationml/2006/ole">
            <p:oleObj spid="_x0000_s161795" name="Equation" r:id="rId4" imgW="1739900" imgH="469900" progId="Equation.3">
              <p:embed/>
            </p:oleObj>
          </a:graphicData>
        </a:graphic>
      </p:graphicFrame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268" name="Object 20"/>
          <p:cNvGraphicFramePr>
            <a:graphicFrameLocks noChangeAspect="1"/>
          </p:cNvGraphicFramePr>
          <p:nvPr/>
        </p:nvGraphicFramePr>
        <p:xfrm>
          <a:off x="4953000" y="4876800"/>
          <a:ext cx="1371600" cy="1143000"/>
        </p:xfrm>
        <a:graphic>
          <a:graphicData uri="http://schemas.openxmlformats.org/presentationml/2006/ole">
            <p:oleObj spid="_x0000_s161796" name="Equation" r:id="rId5" imgW="609336" imgH="495085" progId="Equation.3">
              <p:embed/>
            </p:oleObj>
          </a:graphicData>
        </a:graphic>
      </p:graphicFrame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7010400" y="5181600"/>
            <a:ext cx="881063" cy="579438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r </a:t>
            </a:r>
            <a:r>
              <a:rPr lang="en-US" sz="3200">
                <a:cs typeface="Arial" charset="0"/>
              </a:rPr>
              <a:t>≠1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9144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685800" y="137160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800"/>
              <a:t>Jika persamaan (9) didiferensialkan dan diambil =0, maka diperoleh nilai </a:t>
            </a:r>
            <a:r>
              <a:rPr lang="en-US" sz="2800" i="1"/>
              <a:t>T</a:t>
            </a:r>
            <a:r>
              <a:rPr lang="en-US" sz="2800"/>
              <a:t> optimum berikut: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291" name="Rectangle 19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290" name="Object 18"/>
          <p:cNvGraphicFramePr>
            <a:graphicFrameLocks noChangeAspect="1"/>
          </p:cNvGraphicFramePr>
          <p:nvPr/>
        </p:nvGraphicFramePr>
        <p:xfrm>
          <a:off x="2743200" y="2819400"/>
          <a:ext cx="2667000" cy="1752600"/>
        </p:xfrm>
        <a:graphic>
          <a:graphicData uri="http://schemas.openxmlformats.org/presentationml/2006/ole">
            <p:oleObj spid="_x0000_s162818" name="Equation" r:id="rId3" imgW="762000" imgH="685800" progId="Equation.3">
              <p:embed/>
            </p:oleObj>
          </a:graphicData>
        </a:graphic>
      </p:graphicFrame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7696200" y="35814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(10)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Model – </a:t>
            </a:r>
            <a:r>
              <a:rPr lang="en-US" sz="3200" dirty="0" err="1"/>
              <a:t>Ekspansi</a:t>
            </a:r>
            <a:r>
              <a:rPr lang="en-US" sz="3200" dirty="0"/>
              <a:t> </a:t>
            </a:r>
            <a:r>
              <a:rPr lang="en-US" sz="3200" dirty="0" err="1"/>
              <a:t>Kapasitas</a:t>
            </a:r>
            <a:r>
              <a:rPr lang="en-US" sz="3200" dirty="0"/>
              <a:t> </a:t>
            </a:r>
            <a:r>
              <a:rPr lang="en-US" sz="3200" dirty="0" err="1"/>
              <a:t>Jangka</a:t>
            </a:r>
            <a:r>
              <a:rPr lang="en-US" sz="3600" dirty="0"/>
              <a:t> </a:t>
            </a:r>
            <a:r>
              <a:rPr lang="en-US" sz="3200" dirty="0" err="1"/>
              <a:t>Panjang</a:t>
            </a:r>
            <a:endParaRPr lang="en-US" sz="320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72440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None/>
            </a:pPr>
            <a:r>
              <a:rPr lang="en-US" sz="3200" dirty="0" err="1" smtClean="0"/>
              <a:t>Dalam</a:t>
            </a:r>
            <a:r>
              <a:rPr lang="en-US" sz="3200" dirty="0" smtClean="0"/>
              <a:t> </a:t>
            </a:r>
            <a:r>
              <a:rPr lang="en-US" sz="3200" dirty="0" err="1" smtClean="0"/>
              <a:t>bebarapa</a:t>
            </a:r>
            <a:r>
              <a:rPr lang="en-US" sz="3200" dirty="0" smtClean="0"/>
              <a:t> </a:t>
            </a:r>
            <a:r>
              <a:rPr lang="en-US" sz="3200" dirty="0" err="1" smtClean="0"/>
              <a:t>tahun</a:t>
            </a:r>
            <a:r>
              <a:rPr lang="en-US" sz="3200" dirty="0" smtClean="0"/>
              <a:t> </a:t>
            </a:r>
            <a:r>
              <a:rPr lang="en-US" sz="3200" dirty="0" err="1" smtClean="0"/>
              <a:t>terakhir</a:t>
            </a:r>
            <a:r>
              <a:rPr lang="en-US" sz="3200" dirty="0" smtClean="0"/>
              <a:t> </a:t>
            </a:r>
            <a:r>
              <a:rPr lang="en-US" sz="3200" dirty="0" err="1" smtClean="0"/>
              <a:t>terjadi</a:t>
            </a:r>
            <a:r>
              <a:rPr lang="en-US" sz="3200" dirty="0" smtClean="0"/>
              <a:t> </a:t>
            </a:r>
            <a:r>
              <a:rPr lang="en-US" sz="3200" dirty="0" err="1" smtClean="0"/>
              <a:t>pertumbuhan</a:t>
            </a:r>
            <a:r>
              <a:rPr lang="en-US" sz="3200" dirty="0" smtClean="0"/>
              <a:t> </a:t>
            </a:r>
            <a:r>
              <a:rPr lang="en-US" sz="3200" dirty="0" err="1" smtClean="0"/>
              <a:t>permintaan</a:t>
            </a:r>
            <a:r>
              <a:rPr lang="en-US" sz="3200" dirty="0" smtClean="0"/>
              <a:t> </a:t>
            </a:r>
            <a:r>
              <a:rPr lang="en-US" sz="3200" dirty="0" err="1" smtClean="0"/>
              <a:t>pasar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rata-rata </a:t>
            </a:r>
            <a:r>
              <a:rPr lang="en-US" sz="3200" dirty="0" err="1" smtClean="0"/>
              <a:t>cukup</a:t>
            </a:r>
            <a:r>
              <a:rPr lang="en-US" sz="3200" dirty="0" smtClean="0"/>
              <a:t> </a:t>
            </a:r>
            <a:r>
              <a:rPr lang="en-US" sz="3200" dirty="0" err="1" smtClean="0"/>
              <a:t>tinggi</a:t>
            </a:r>
            <a:r>
              <a:rPr lang="en-US" sz="3200" dirty="0" smtClean="0"/>
              <a:t>. </a:t>
            </a:r>
            <a:r>
              <a:rPr lang="en-US" sz="3200" dirty="0" err="1" smtClean="0"/>
              <a:t>Pertumbuhan</a:t>
            </a:r>
            <a:r>
              <a:rPr lang="en-US" sz="3200" dirty="0" smtClean="0"/>
              <a:t> </a:t>
            </a:r>
            <a:r>
              <a:rPr lang="en-US" sz="3200" dirty="0" err="1"/>
              <a:t>pasar</a:t>
            </a:r>
            <a:r>
              <a:rPr lang="en-US" sz="3200" dirty="0"/>
              <a:t> yang </a:t>
            </a:r>
            <a:r>
              <a:rPr lang="en-US" sz="3200" dirty="0" err="1"/>
              <a:t>terus</a:t>
            </a:r>
            <a:r>
              <a:rPr lang="en-US" sz="3200" dirty="0"/>
              <a:t> </a:t>
            </a:r>
            <a:r>
              <a:rPr lang="en-US" sz="3200" dirty="0" err="1"/>
              <a:t>terjadi</a:t>
            </a:r>
            <a:r>
              <a:rPr lang="en-US" sz="3200" dirty="0"/>
              <a:t> </a:t>
            </a:r>
            <a:r>
              <a:rPr lang="en-US" sz="3200" dirty="0" err="1" smtClean="0"/>
              <a:t>tersebut</a:t>
            </a:r>
            <a:r>
              <a:rPr lang="en-US" sz="3200" dirty="0" smtClean="0"/>
              <a:t> </a:t>
            </a:r>
            <a:r>
              <a:rPr lang="en-US" sz="3200" dirty="0" err="1" smtClean="0"/>
              <a:t>menyebabkan</a:t>
            </a:r>
            <a:r>
              <a:rPr lang="en-US" sz="3200" dirty="0" smtClean="0"/>
              <a:t> </a:t>
            </a:r>
            <a:r>
              <a:rPr lang="en-US" sz="3200" dirty="0" err="1"/>
              <a:t>manajemen</a:t>
            </a:r>
            <a:r>
              <a:rPr lang="en-US" sz="3200" dirty="0"/>
              <a:t> </a:t>
            </a:r>
            <a:r>
              <a:rPr lang="en-US" sz="3200" dirty="0" err="1" smtClean="0"/>
              <a:t>suatu</a:t>
            </a:r>
            <a:r>
              <a:rPr lang="en-US" sz="3200" dirty="0" smtClean="0"/>
              <a:t> </a:t>
            </a:r>
            <a:r>
              <a:rPr lang="en-US" sz="3200" dirty="0" err="1" smtClean="0"/>
              <a:t>perusahaan</a:t>
            </a:r>
            <a:r>
              <a:rPr lang="en-US" sz="3200" dirty="0" smtClean="0"/>
              <a:t> </a:t>
            </a:r>
            <a:r>
              <a:rPr lang="en-US" sz="3200" dirty="0" err="1"/>
              <a:t>berkeinginan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menyusun</a:t>
            </a:r>
            <a:r>
              <a:rPr lang="en-US" sz="3200" dirty="0"/>
              <a:t> </a:t>
            </a:r>
            <a:r>
              <a:rPr lang="en-US" sz="3200" dirty="0" err="1"/>
              <a:t>suatu</a:t>
            </a:r>
            <a:r>
              <a:rPr lang="en-US" sz="3200" dirty="0"/>
              <a:t> </a:t>
            </a:r>
            <a:r>
              <a:rPr lang="en-US" sz="3200" u="sng" dirty="0"/>
              <a:t>model </a:t>
            </a:r>
            <a:r>
              <a:rPr lang="en-US" sz="3200" u="sng" dirty="0" err="1" smtClean="0"/>
              <a:t>matematik</a:t>
            </a:r>
            <a:r>
              <a:rPr lang="en-US" sz="3200" u="sng" dirty="0" smtClean="0"/>
              <a:t> </a:t>
            </a:r>
            <a:r>
              <a:rPr lang="en-US" sz="3200" u="sng" dirty="0" err="1" smtClean="0"/>
              <a:t>perencanaan</a:t>
            </a:r>
            <a:r>
              <a:rPr lang="en-US" sz="3200" u="sng" dirty="0" smtClean="0"/>
              <a:t> </a:t>
            </a:r>
            <a:r>
              <a:rPr lang="en-US" sz="3200" u="sng" dirty="0" err="1"/>
              <a:t>atau</a:t>
            </a:r>
            <a:r>
              <a:rPr lang="en-US" sz="3200" u="sng" dirty="0"/>
              <a:t> </a:t>
            </a:r>
            <a:r>
              <a:rPr lang="en-US" sz="3200" u="sng" dirty="0" err="1"/>
              <a:t>penyesuaian</a:t>
            </a:r>
            <a:r>
              <a:rPr lang="en-US" sz="3200" u="sng" dirty="0"/>
              <a:t> (</a:t>
            </a:r>
            <a:r>
              <a:rPr lang="en-US" sz="3200" u="sng" dirty="0" err="1"/>
              <a:t>ekspansi</a:t>
            </a:r>
            <a:r>
              <a:rPr lang="en-US" sz="3200" u="sng" dirty="0"/>
              <a:t>) </a:t>
            </a:r>
            <a:r>
              <a:rPr lang="en-US" sz="3200" u="sng" dirty="0" err="1"/>
              <a:t>kapasitas</a:t>
            </a:r>
            <a:r>
              <a:rPr lang="en-US" sz="3200" u="sng" dirty="0"/>
              <a:t> </a:t>
            </a:r>
            <a:r>
              <a:rPr lang="en-US" sz="3200" u="sng" dirty="0" err="1"/>
              <a:t>dalam</a:t>
            </a:r>
            <a:r>
              <a:rPr lang="en-US" sz="3200" u="sng" dirty="0"/>
              <a:t> </a:t>
            </a:r>
            <a:r>
              <a:rPr lang="en-US" sz="3200" u="sng" dirty="0" err="1"/>
              <a:t>jangka</a:t>
            </a:r>
            <a:r>
              <a:rPr lang="en-US" sz="3200" u="sng" dirty="0"/>
              <a:t> </a:t>
            </a:r>
            <a:r>
              <a:rPr lang="en-US" sz="3200" u="sng" dirty="0" err="1"/>
              <a:t>panjang</a:t>
            </a:r>
            <a:r>
              <a:rPr lang="en-US" sz="3200" dirty="0"/>
              <a:t>.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Model – </a:t>
            </a:r>
            <a:r>
              <a:rPr lang="en-US" sz="3200" dirty="0" err="1"/>
              <a:t>Ekspansi</a:t>
            </a:r>
            <a:r>
              <a:rPr lang="en-US" sz="3200" dirty="0"/>
              <a:t> </a:t>
            </a:r>
            <a:r>
              <a:rPr lang="en-US" sz="3200" dirty="0" err="1"/>
              <a:t>Kapasitas</a:t>
            </a:r>
            <a:r>
              <a:rPr lang="en-US" sz="3200" dirty="0"/>
              <a:t> </a:t>
            </a:r>
            <a:r>
              <a:rPr lang="en-US" sz="3200" dirty="0" err="1"/>
              <a:t>Jangka</a:t>
            </a:r>
            <a:r>
              <a:rPr lang="en-US" sz="3600" dirty="0"/>
              <a:t> </a:t>
            </a:r>
            <a:r>
              <a:rPr lang="en-US" sz="3200" dirty="0" err="1"/>
              <a:t>Panjang</a:t>
            </a:r>
            <a:endParaRPr lang="en-US" sz="3200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99060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Pola</a:t>
            </a:r>
            <a:r>
              <a:rPr lang="en-US" sz="2800" dirty="0"/>
              <a:t> </a:t>
            </a:r>
            <a:r>
              <a:rPr lang="en-US" sz="2800" dirty="0" err="1"/>
              <a:t>penyesuaian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jangka</a:t>
            </a:r>
            <a:r>
              <a:rPr lang="en-US" sz="2800" dirty="0"/>
              <a:t> </a:t>
            </a:r>
            <a:r>
              <a:rPr lang="en-US" sz="2800" dirty="0" err="1"/>
              <a:t>panjang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:</a:t>
            </a: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V="1">
            <a:off x="3059113" y="1989138"/>
            <a:ext cx="0" cy="3527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3059113" y="5516563"/>
            <a:ext cx="44656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 rot="16200000">
            <a:off x="2113757" y="3583781"/>
            <a:ext cx="125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dirty="0" err="1"/>
              <a:t>Kapasitas</a:t>
            </a:r>
            <a:r>
              <a:rPr lang="en-US" dirty="0"/>
              <a:t> 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588125" y="5589588"/>
            <a:ext cx="9348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000" dirty="0" err="1"/>
              <a:t>waktu</a:t>
            </a:r>
            <a:endParaRPr lang="en-US" sz="2000" dirty="0"/>
          </a:p>
        </p:txBody>
      </p:sp>
      <p:sp>
        <p:nvSpPr>
          <p:cNvPr id="32776" name="Freeform 8"/>
          <p:cNvSpPr>
            <a:spLocks/>
          </p:cNvSpPr>
          <p:nvPr/>
        </p:nvSpPr>
        <p:spPr bwMode="auto">
          <a:xfrm>
            <a:off x="3059113" y="1989138"/>
            <a:ext cx="3529012" cy="3132137"/>
          </a:xfrm>
          <a:custGeom>
            <a:avLst/>
            <a:gdLst/>
            <a:ahLst/>
            <a:cxnLst>
              <a:cxn ang="0">
                <a:pos x="0" y="1950"/>
              </a:cxn>
              <a:cxn ang="0">
                <a:pos x="182" y="1950"/>
              </a:cxn>
              <a:cxn ang="0">
                <a:pos x="499" y="1814"/>
              </a:cxn>
              <a:cxn ang="0">
                <a:pos x="1044" y="1406"/>
              </a:cxn>
              <a:cxn ang="0">
                <a:pos x="1407" y="1043"/>
              </a:cxn>
              <a:cxn ang="0">
                <a:pos x="2223" y="0"/>
              </a:cxn>
            </a:cxnLst>
            <a:rect l="0" t="0" r="r" b="b"/>
            <a:pathLst>
              <a:path w="2223" h="1973">
                <a:moveTo>
                  <a:pt x="0" y="1950"/>
                </a:moveTo>
                <a:cubicBezTo>
                  <a:pt x="49" y="1961"/>
                  <a:pt x="99" y="1973"/>
                  <a:pt x="182" y="1950"/>
                </a:cubicBezTo>
                <a:cubicBezTo>
                  <a:pt x="265" y="1927"/>
                  <a:pt x="355" y="1905"/>
                  <a:pt x="499" y="1814"/>
                </a:cubicBezTo>
                <a:cubicBezTo>
                  <a:pt x="643" y="1723"/>
                  <a:pt x="893" y="1534"/>
                  <a:pt x="1044" y="1406"/>
                </a:cubicBezTo>
                <a:cubicBezTo>
                  <a:pt x="1195" y="1278"/>
                  <a:pt x="1210" y="1277"/>
                  <a:pt x="1407" y="1043"/>
                </a:cubicBezTo>
                <a:cubicBezTo>
                  <a:pt x="1604" y="809"/>
                  <a:pt x="1913" y="404"/>
                  <a:pt x="2223" y="0"/>
                </a:cubicBezTo>
              </a:path>
            </a:pathLst>
          </a:custGeom>
          <a:noFill/>
          <a:ln w="38100" cmpd="sng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3059113" y="4941888"/>
            <a:ext cx="64928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 flipV="1">
            <a:off x="3708400" y="4652963"/>
            <a:ext cx="0" cy="2889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3708400" y="4652963"/>
            <a:ext cx="4318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 flipV="1">
            <a:off x="4140200" y="4292600"/>
            <a:ext cx="0" cy="36036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4140200" y="4292600"/>
            <a:ext cx="503238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 flipV="1">
            <a:off x="4643438" y="3860800"/>
            <a:ext cx="0" cy="431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4643438" y="3860800"/>
            <a:ext cx="5048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4" name="Line 16"/>
          <p:cNvSpPr>
            <a:spLocks noChangeShapeType="1"/>
          </p:cNvSpPr>
          <p:nvPr/>
        </p:nvSpPr>
        <p:spPr bwMode="auto">
          <a:xfrm flipV="1">
            <a:off x="5148263" y="3357563"/>
            <a:ext cx="0" cy="50323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>
            <a:off x="5148263" y="3357563"/>
            <a:ext cx="431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6" name="Line 18"/>
          <p:cNvSpPr>
            <a:spLocks noChangeShapeType="1"/>
          </p:cNvSpPr>
          <p:nvPr/>
        </p:nvSpPr>
        <p:spPr bwMode="auto">
          <a:xfrm flipV="1">
            <a:off x="5580063" y="2636838"/>
            <a:ext cx="0" cy="7207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7" name="Line 19"/>
          <p:cNvSpPr>
            <a:spLocks noChangeShapeType="1"/>
          </p:cNvSpPr>
          <p:nvPr/>
        </p:nvSpPr>
        <p:spPr bwMode="auto">
          <a:xfrm>
            <a:off x="5580063" y="2636838"/>
            <a:ext cx="5048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8" name="Line 20"/>
          <p:cNvSpPr>
            <a:spLocks noChangeShapeType="1"/>
          </p:cNvSpPr>
          <p:nvPr/>
        </p:nvSpPr>
        <p:spPr bwMode="auto">
          <a:xfrm>
            <a:off x="6084888" y="3789363"/>
            <a:ext cx="431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6496050" y="3592513"/>
            <a:ext cx="958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: pola A</a:t>
            </a:r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>
            <a:off x="3059113" y="5084763"/>
            <a:ext cx="11525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 flipV="1">
            <a:off x="4211638" y="4581525"/>
            <a:ext cx="0" cy="5032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4211638" y="4581525"/>
            <a:ext cx="7207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3" name="Line 25"/>
          <p:cNvSpPr>
            <a:spLocks noChangeShapeType="1"/>
          </p:cNvSpPr>
          <p:nvPr/>
        </p:nvSpPr>
        <p:spPr bwMode="auto">
          <a:xfrm flipV="1">
            <a:off x="4932363" y="4005263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>
            <a:off x="4932363" y="4005263"/>
            <a:ext cx="935037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5" name="Line 27"/>
          <p:cNvSpPr>
            <a:spLocks noChangeShapeType="1"/>
          </p:cNvSpPr>
          <p:nvPr/>
        </p:nvSpPr>
        <p:spPr bwMode="auto">
          <a:xfrm flipV="1">
            <a:off x="5867400" y="2924175"/>
            <a:ext cx="0" cy="1081088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6" name="Line 28"/>
          <p:cNvSpPr>
            <a:spLocks noChangeShapeType="1"/>
          </p:cNvSpPr>
          <p:nvPr/>
        </p:nvSpPr>
        <p:spPr bwMode="auto">
          <a:xfrm>
            <a:off x="6084888" y="4149725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7" name="Text Box 29"/>
          <p:cNvSpPr txBox="1">
            <a:spLocks noChangeArrowheads="1"/>
          </p:cNvSpPr>
          <p:nvPr/>
        </p:nvSpPr>
        <p:spPr bwMode="auto">
          <a:xfrm>
            <a:off x="6516688" y="3933825"/>
            <a:ext cx="95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: pola B</a:t>
            </a:r>
          </a:p>
        </p:txBody>
      </p:sp>
      <p:sp>
        <p:nvSpPr>
          <p:cNvPr id="32798" name="Line 30"/>
          <p:cNvSpPr>
            <a:spLocks noChangeShapeType="1"/>
          </p:cNvSpPr>
          <p:nvPr/>
        </p:nvSpPr>
        <p:spPr bwMode="auto">
          <a:xfrm>
            <a:off x="3059113" y="4797425"/>
            <a:ext cx="1441450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99" name="Line 31"/>
          <p:cNvSpPr>
            <a:spLocks noChangeShapeType="1"/>
          </p:cNvSpPr>
          <p:nvPr/>
        </p:nvSpPr>
        <p:spPr bwMode="auto">
          <a:xfrm flipV="1">
            <a:off x="4500563" y="4149725"/>
            <a:ext cx="0" cy="64770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00" name="Line 32"/>
          <p:cNvSpPr>
            <a:spLocks noChangeShapeType="1"/>
          </p:cNvSpPr>
          <p:nvPr/>
        </p:nvSpPr>
        <p:spPr bwMode="auto">
          <a:xfrm>
            <a:off x="4500563" y="4149725"/>
            <a:ext cx="863600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01" name="Line 33"/>
          <p:cNvSpPr>
            <a:spLocks noChangeShapeType="1"/>
          </p:cNvSpPr>
          <p:nvPr/>
        </p:nvSpPr>
        <p:spPr bwMode="auto">
          <a:xfrm flipV="1">
            <a:off x="5364163" y="3068638"/>
            <a:ext cx="0" cy="1081087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02" name="Line 34"/>
          <p:cNvSpPr>
            <a:spLocks noChangeShapeType="1"/>
          </p:cNvSpPr>
          <p:nvPr/>
        </p:nvSpPr>
        <p:spPr bwMode="auto">
          <a:xfrm>
            <a:off x="5364163" y="3068638"/>
            <a:ext cx="1079500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03" name="Line 35"/>
          <p:cNvSpPr>
            <a:spLocks noChangeShapeType="1"/>
          </p:cNvSpPr>
          <p:nvPr/>
        </p:nvSpPr>
        <p:spPr bwMode="auto">
          <a:xfrm>
            <a:off x="6084888" y="4581525"/>
            <a:ext cx="431800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6516688" y="4365625"/>
            <a:ext cx="97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: pola C</a:t>
            </a: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6567488" y="1936750"/>
            <a:ext cx="11865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000" dirty="0"/>
              <a:t>Demand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Model – </a:t>
            </a:r>
            <a:r>
              <a:rPr lang="en-US" sz="3200" dirty="0" err="1"/>
              <a:t>Ekspansi</a:t>
            </a:r>
            <a:r>
              <a:rPr lang="en-US" sz="3200" dirty="0"/>
              <a:t> </a:t>
            </a:r>
            <a:r>
              <a:rPr lang="en-US" sz="3200" dirty="0" err="1"/>
              <a:t>Kapasitas</a:t>
            </a:r>
            <a:r>
              <a:rPr lang="en-US" sz="3200" dirty="0"/>
              <a:t> </a:t>
            </a:r>
            <a:r>
              <a:rPr lang="en-US" sz="3200" dirty="0" err="1"/>
              <a:t>Jangka</a:t>
            </a:r>
            <a:r>
              <a:rPr lang="en-US" sz="3600" dirty="0"/>
              <a:t> </a:t>
            </a:r>
            <a:r>
              <a:rPr lang="en-US" sz="3200" dirty="0" err="1"/>
              <a:t>Panjang</a:t>
            </a:r>
            <a:endParaRPr lang="en-US" sz="3200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87680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en-US" sz="2800" b="1" dirty="0" err="1"/>
              <a:t>Pola</a:t>
            </a:r>
            <a:r>
              <a:rPr lang="en-US" sz="2800" b="1" dirty="0"/>
              <a:t> A</a:t>
            </a:r>
            <a:r>
              <a:rPr lang="en-US" sz="2800" dirty="0"/>
              <a:t>: </a:t>
            </a:r>
            <a:r>
              <a:rPr lang="en-US" sz="2800" dirty="0" err="1"/>
              <a:t>perusahan</a:t>
            </a:r>
            <a:r>
              <a:rPr lang="en-US" sz="2800" dirty="0"/>
              <a:t> </a:t>
            </a:r>
            <a:r>
              <a:rPr lang="en-US" sz="2800" dirty="0" err="1"/>
              <a:t>selalu</a:t>
            </a:r>
            <a:r>
              <a:rPr lang="en-US" sz="2800" dirty="0"/>
              <a:t> </a:t>
            </a:r>
            <a:r>
              <a:rPr lang="en-US" sz="2800" dirty="0" err="1"/>
              <a:t>berusaha</a:t>
            </a:r>
            <a:r>
              <a:rPr lang="en-US" sz="2800" dirty="0"/>
              <a:t> </a:t>
            </a:r>
            <a:r>
              <a:rPr lang="en-US" sz="2800" dirty="0" err="1"/>
              <a:t>memenuhi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sendiri</a:t>
            </a:r>
            <a:r>
              <a:rPr lang="en-US" sz="2800" dirty="0"/>
              <a:t>,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membolehkan</a:t>
            </a:r>
            <a:r>
              <a:rPr lang="en-US" sz="2800" dirty="0"/>
              <a:t> </a:t>
            </a:r>
            <a:r>
              <a:rPr lang="en-US" sz="2800" dirty="0" err="1"/>
              <a:t>terjadi</a:t>
            </a:r>
            <a:r>
              <a:rPr lang="en-US" sz="2800" dirty="0"/>
              <a:t> </a:t>
            </a:r>
            <a:r>
              <a:rPr lang="en-US" sz="2800" dirty="0" err="1"/>
              <a:t>kekurangan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endParaRPr lang="en-US" sz="2800" dirty="0"/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sz="2800" b="1" dirty="0" err="1"/>
              <a:t>Pola</a:t>
            </a:r>
            <a:r>
              <a:rPr lang="en-US" sz="2800" b="1" dirty="0"/>
              <a:t> B</a:t>
            </a:r>
            <a:r>
              <a:rPr lang="en-US" sz="2800" dirty="0"/>
              <a:t>: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membolehkan</a:t>
            </a:r>
            <a:r>
              <a:rPr lang="en-US" sz="2800" dirty="0"/>
              <a:t> </a:t>
            </a:r>
            <a:r>
              <a:rPr lang="en-US" sz="2800" dirty="0" err="1"/>
              <a:t>terjadi</a:t>
            </a:r>
            <a:r>
              <a:rPr lang="en-US" sz="2800" dirty="0"/>
              <a:t> </a:t>
            </a:r>
            <a:r>
              <a:rPr lang="en-US" sz="2800" dirty="0" err="1"/>
              <a:t>kelebihan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(</a:t>
            </a:r>
            <a:r>
              <a:rPr lang="en-US" sz="2800" i="1" dirty="0"/>
              <a:t>make to order</a:t>
            </a:r>
            <a:r>
              <a:rPr lang="en-US" sz="2800" dirty="0"/>
              <a:t>, MTO)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sz="2800" b="1" dirty="0" err="1"/>
              <a:t>Pola</a:t>
            </a:r>
            <a:r>
              <a:rPr lang="en-US" sz="2800" b="1" dirty="0"/>
              <a:t> C</a:t>
            </a:r>
            <a:r>
              <a:rPr lang="en-US" sz="2800" dirty="0"/>
              <a:t>: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membolehkan</a:t>
            </a:r>
            <a:r>
              <a:rPr lang="en-US" sz="2800" dirty="0"/>
              <a:t> </a:t>
            </a:r>
            <a:r>
              <a:rPr lang="en-US" sz="2800" dirty="0" err="1"/>
              <a:t>terjadi</a:t>
            </a:r>
            <a:r>
              <a:rPr lang="en-US" sz="2800" dirty="0"/>
              <a:t> </a:t>
            </a:r>
            <a:r>
              <a:rPr lang="en-US" sz="2800" dirty="0" err="1"/>
              <a:t>kekurangan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kelebihan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9144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953000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 dirty="0" err="1"/>
              <a:t>Asumsi</a:t>
            </a:r>
            <a:r>
              <a:rPr lang="en-US" sz="2800" dirty="0"/>
              <a:t>: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dirty="0" err="1"/>
              <a:t>Pertumbuhan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berpola</a:t>
            </a:r>
            <a:r>
              <a:rPr lang="en-US" sz="2800" dirty="0"/>
              <a:t> </a:t>
            </a:r>
            <a:r>
              <a:rPr lang="en-US" sz="2800" dirty="0" err="1"/>
              <a:t>eksponensial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terus</a:t>
            </a:r>
            <a:r>
              <a:rPr lang="en-US" sz="2800" dirty="0"/>
              <a:t> </a:t>
            </a:r>
            <a:r>
              <a:rPr lang="en-US" sz="2800" dirty="0" err="1"/>
              <a:t>berlanjut</a:t>
            </a:r>
            <a:r>
              <a:rPr lang="en-US" sz="2800" dirty="0"/>
              <a:t> </a:t>
            </a:r>
            <a:r>
              <a:rPr lang="en-US" sz="2800" dirty="0" err="1"/>
              <a:t>selama</a:t>
            </a:r>
            <a:r>
              <a:rPr lang="en-US" sz="2800" dirty="0"/>
              <a:t> </a:t>
            </a:r>
            <a:r>
              <a:rPr lang="en-US" sz="2800" dirty="0" err="1"/>
              <a:t>horison</a:t>
            </a:r>
            <a:r>
              <a:rPr lang="en-US" sz="2800" dirty="0"/>
              <a:t> </a:t>
            </a:r>
            <a:r>
              <a:rPr lang="en-US" sz="2800" dirty="0" err="1"/>
              <a:t>perencanaan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dirty="0" err="1"/>
              <a:t>Pertumbuhan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terjadi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laju</a:t>
            </a:r>
            <a:r>
              <a:rPr lang="en-US" sz="2800" dirty="0"/>
              <a:t> </a:t>
            </a:r>
            <a:r>
              <a:rPr lang="en-US" sz="2800" i="1" dirty="0"/>
              <a:t>g </a:t>
            </a:r>
            <a:r>
              <a:rPr lang="en-US" sz="2800" dirty="0" err="1" smtClean="0"/>
              <a:t>persen</a:t>
            </a:r>
            <a:r>
              <a:rPr lang="en-US" sz="2800" dirty="0" smtClean="0"/>
              <a:t> per </a:t>
            </a:r>
            <a:r>
              <a:rPr lang="en-US" sz="2800" dirty="0" err="1" smtClean="0"/>
              <a:t>perode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dirty="0"/>
              <a:t>Perusahaan </a:t>
            </a:r>
            <a:r>
              <a:rPr lang="en-US" sz="2800" dirty="0" err="1"/>
              <a:t>menetapkan</a:t>
            </a:r>
            <a:r>
              <a:rPr lang="en-US" sz="2800" dirty="0"/>
              <a:t> </a:t>
            </a:r>
            <a:r>
              <a:rPr lang="en-US" sz="2800" dirty="0" err="1"/>
              <a:t>kebijakan</a:t>
            </a:r>
            <a:r>
              <a:rPr lang="en-US" sz="2800" dirty="0"/>
              <a:t> </a:t>
            </a:r>
            <a:r>
              <a:rPr lang="en-US" sz="2800" dirty="0" err="1"/>
              <a:t>penyesuaian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Pola</a:t>
            </a:r>
            <a:r>
              <a:rPr lang="en-US" sz="2800" dirty="0"/>
              <a:t> A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Model – </a:t>
            </a:r>
            <a:r>
              <a:rPr lang="en-US" sz="3200" dirty="0" err="1"/>
              <a:t>Ekspansi</a:t>
            </a:r>
            <a:r>
              <a:rPr lang="en-US" sz="3200" dirty="0"/>
              <a:t> </a:t>
            </a:r>
            <a:r>
              <a:rPr lang="en-US" sz="3200" dirty="0" err="1"/>
              <a:t>Kapasitas</a:t>
            </a:r>
            <a:r>
              <a:rPr lang="en-US" sz="3200" dirty="0"/>
              <a:t> </a:t>
            </a:r>
            <a:r>
              <a:rPr lang="en-US" sz="3200" dirty="0" err="1"/>
              <a:t>Jangka</a:t>
            </a:r>
            <a:r>
              <a:rPr lang="en-US" sz="3600" dirty="0"/>
              <a:t> </a:t>
            </a:r>
            <a:r>
              <a:rPr lang="en-US" sz="3200" dirty="0" err="1"/>
              <a:t>Panjang</a:t>
            </a:r>
            <a:endParaRPr lang="en-US" sz="3200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60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Pola A</a:t>
            </a: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 flipV="1">
            <a:off x="3059113" y="1989138"/>
            <a:ext cx="0" cy="3527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>
            <a:off x="3059113" y="5516563"/>
            <a:ext cx="44656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 rot="16200000">
            <a:off x="2003426" y="3465512"/>
            <a:ext cx="145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Kapasitas 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6588125" y="5564188"/>
            <a:ext cx="903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waktu</a:t>
            </a:r>
          </a:p>
        </p:txBody>
      </p:sp>
      <p:sp>
        <p:nvSpPr>
          <p:cNvPr id="55304" name="Freeform 8"/>
          <p:cNvSpPr>
            <a:spLocks/>
          </p:cNvSpPr>
          <p:nvPr/>
        </p:nvSpPr>
        <p:spPr bwMode="auto">
          <a:xfrm>
            <a:off x="3059113" y="1989138"/>
            <a:ext cx="3529012" cy="3132137"/>
          </a:xfrm>
          <a:custGeom>
            <a:avLst/>
            <a:gdLst/>
            <a:ahLst/>
            <a:cxnLst>
              <a:cxn ang="0">
                <a:pos x="0" y="1950"/>
              </a:cxn>
              <a:cxn ang="0">
                <a:pos x="182" y="1950"/>
              </a:cxn>
              <a:cxn ang="0">
                <a:pos x="499" y="1814"/>
              </a:cxn>
              <a:cxn ang="0">
                <a:pos x="1044" y="1406"/>
              </a:cxn>
              <a:cxn ang="0">
                <a:pos x="1407" y="1043"/>
              </a:cxn>
              <a:cxn ang="0">
                <a:pos x="2223" y="0"/>
              </a:cxn>
            </a:cxnLst>
            <a:rect l="0" t="0" r="r" b="b"/>
            <a:pathLst>
              <a:path w="2223" h="1973">
                <a:moveTo>
                  <a:pt x="0" y="1950"/>
                </a:moveTo>
                <a:cubicBezTo>
                  <a:pt x="49" y="1961"/>
                  <a:pt x="99" y="1973"/>
                  <a:pt x="182" y="1950"/>
                </a:cubicBezTo>
                <a:cubicBezTo>
                  <a:pt x="265" y="1927"/>
                  <a:pt x="355" y="1905"/>
                  <a:pt x="499" y="1814"/>
                </a:cubicBezTo>
                <a:cubicBezTo>
                  <a:pt x="643" y="1723"/>
                  <a:pt x="893" y="1534"/>
                  <a:pt x="1044" y="1406"/>
                </a:cubicBezTo>
                <a:cubicBezTo>
                  <a:pt x="1195" y="1278"/>
                  <a:pt x="1210" y="1277"/>
                  <a:pt x="1407" y="1043"/>
                </a:cubicBezTo>
                <a:cubicBezTo>
                  <a:pt x="1604" y="809"/>
                  <a:pt x="1913" y="404"/>
                  <a:pt x="2223" y="0"/>
                </a:cubicBezTo>
              </a:path>
            </a:pathLst>
          </a:custGeom>
          <a:noFill/>
          <a:ln w="38100" cmpd="sng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3059113" y="4941888"/>
            <a:ext cx="64928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 flipV="1">
            <a:off x="3708400" y="4652963"/>
            <a:ext cx="0" cy="2889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3708400" y="4652963"/>
            <a:ext cx="4318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 flipV="1">
            <a:off x="4140200" y="4292600"/>
            <a:ext cx="0" cy="36036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9" name="Line 13"/>
          <p:cNvSpPr>
            <a:spLocks noChangeShapeType="1"/>
          </p:cNvSpPr>
          <p:nvPr/>
        </p:nvSpPr>
        <p:spPr bwMode="auto">
          <a:xfrm>
            <a:off x="4140200" y="4292600"/>
            <a:ext cx="503238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 flipV="1">
            <a:off x="4643438" y="3860800"/>
            <a:ext cx="0" cy="431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1" name="Line 15"/>
          <p:cNvSpPr>
            <a:spLocks noChangeShapeType="1"/>
          </p:cNvSpPr>
          <p:nvPr/>
        </p:nvSpPr>
        <p:spPr bwMode="auto">
          <a:xfrm>
            <a:off x="4643438" y="3860800"/>
            <a:ext cx="5048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2" name="Line 16"/>
          <p:cNvSpPr>
            <a:spLocks noChangeShapeType="1"/>
          </p:cNvSpPr>
          <p:nvPr/>
        </p:nvSpPr>
        <p:spPr bwMode="auto">
          <a:xfrm flipV="1">
            <a:off x="5148263" y="3357563"/>
            <a:ext cx="0" cy="50323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3" name="Line 17"/>
          <p:cNvSpPr>
            <a:spLocks noChangeShapeType="1"/>
          </p:cNvSpPr>
          <p:nvPr/>
        </p:nvSpPr>
        <p:spPr bwMode="auto">
          <a:xfrm>
            <a:off x="5148263" y="3357563"/>
            <a:ext cx="431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4" name="Line 18"/>
          <p:cNvSpPr>
            <a:spLocks noChangeShapeType="1"/>
          </p:cNvSpPr>
          <p:nvPr/>
        </p:nvSpPr>
        <p:spPr bwMode="auto">
          <a:xfrm flipV="1">
            <a:off x="5580063" y="2636838"/>
            <a:ext cx="0" cy="7207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5" name="Line 19"/>
          <p:cNvSpPr>
            <a:spLocks noChangeShapeType="1"/>
          </p:cNvSpPr>
          <p:nvPr/>
        </p:nvSpPr>
        <p:spPr bwMode="auto">
          <a:xfrm>
            <a:off x="5580063" y="2636838"/>
            <a:ext cx="5048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6" name="Line 20"/>
          <p:cNvSpPr>
            <a:spLocks noChangeShapeType="1"/>
          </p:cNvSpPr>
          <p:nvPr/>
        </p:nvSpPr>
        <p:spPr bwMode="auto">
          <a:xfrm>
            <a:off x="6084888" y="3789363"/>
            <a:ext cx="431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6496050" y="3567113"/>
            <a:ext cx="1087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: </a:t>
            </a:r>
            <a:r>
              <a:rPr lang="en-US" sz="2000" b="1"/>
              <a:t>pola A</a:t>
            </a:r>
          </a:p>
        </p:txBody>
      </p:sp>
      <p:sp>
        <p:nvSpPr>
          <p:cNvPr id="55333" name="Text Box 37"/>
          <p:cNvSpPr txBox="1">
            <a:spLocks noChangeArrowheads="1"/>
          </p:cNvSpPr>
          <p:nvPr/>
        </p:nvSpPr>
        <p:spPr bwMode="auto">
          <a:xfrm>
            <a:off x="6567488" y="1936750"/>
            <a:ext cx="108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Demand</a:t>
            </a:r>
          </a:p>
        </p:txBody>
      </p:sp>
      <p:sp>
        <p:nvSpPr>
          <p:cNvPr id="55334" name="Line 38"/>
          <p:cNvSpPr>
            <a:spLocks noChangeShapeType="1"/>
          </p:cNvSpPr>
          <p:nvPr/>
        </p:nvSpPr>
        <p:spPr bwMode="auto">
          <a:xfrm>
            <a:off x="4114800" y="4648200"/>
            <a:ext cx="0" cy="914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35" name="Line 39"/>
          <p:cNvSpPr>
            <a:spLocks noChangeShapeType="1"/>
          </p:cNvSpPr>
          <p:nvPr/>
        </p:nvSpPr>
        <p:spPr bwMode="auto">
          <a:xfrm>
            <a:off x="4648200" y="4267200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36" name="Text Box 40"/>
          <p:cNvSpPr txBox="1">
            <a:spLocks noChangeArrowheads="1"/>
          </p:cNvSpPr>
          <p:nvPr/>
        </p:nvSpPr>
        <p:spPr bwMode="auto">
          <a:xfrm>
            <a:off x="4191000" y="54864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458200" cy="6858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953000"/>
          </a:xfrm>
        </p:spPr>
        <p:txBody>
          <a:bodyPr/>
          <a:lstStyle/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dirty="0" err="1"/>
              <a:t>Notasi</a:t>
            </a:r>
            <a:r>
              <a:rPr lang="en-US" sz="2800" dirty="0"/>
              <a:t> yang </a:t>
            </a:r>
            <a:r>
              <a:rPr lang="en-US" sz="2800" dirty="0" err="1"/>
              <a:t>digunakan</a:t>
            </a:r>
            <a:r>
              <a:rPr lang="en-US" sz="2800" dirty="0"/>
              <a:t>:</a:t>
            </a:r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V(T)</a:t>
            </a:r>
            <a:r>
              <a:rPr lang="en-US" sz="2800" dirty="0"/>
              <a:t> : </a:t>
            </a:r>
            <a:r>
              <a:rPr lang="en-US" sz="2800" dirty="0" err="1"/>
              <a:t>ukuran</a:t>
            </a:r>
            <a:r>
              <a:rPr lang="en-US" sz="2800" dirty="0"/>
              <a:t> </a:t>
            </a:r>
            <a:r>
              <a:rPr lang="en-US" sz="2800" dirty="0" err="1"/>
              <a:t>penambahan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memenuhi</a:t>
            </a:r>
            <a:r>
              <a:rPr lang="en-US" sz="2800" dirty="0"/>
              <a:t>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selama</a:t>
            </a:r>
            <a:r>
              <a:rPr lang="en-US" sz="2800" dirty="0"/>
              <a:t> </a:t>
            </a:r>
            <a:r>
              <a:rPr lang="en-US" sz="2800" i="1" dirty="0"/>
              <a:t>T</a:t>
            </a:r>
            <a:r>
              <a:rPr lang="en-US" sz="2800" dirty="0"/>
              <a:t> </a:t>
            </a:r>
            <a:r>
              <a:rPr lang="en-US" sz="2800" dirty="0" err="1"/>
              <a:t>satuan</a:t>
            </a:r>
            <a:r>
              <a:rPr lang="en-US" sz="2800" dirty="0"/>
              <a:t> </a:t>
            </a:r>
            <a:r>
              <a:rPr lang="en-US" sz="2800" dirty="0" err="1"/>
              <a:t>waktu</a:t>
            </a:r>
            <a:endParaRPr lang="en-US" sz="2800" dirty="0"/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T</a:t>
            </a:r>
            <a:r>
              <a:rPr lang="en-US" sz="2800" dirty="0"/>
              <a:t>  </a:t>
            </a:r>
            <a:r>
              <a:rPr lang="en-US" sz="2800" dirty="0" smtClean="0"/>
              <a:t>  </a:t>
            </a:r>
            <a:r>
              <a:rPr lang="en-US" sz="2800" dirty="0"/>
              <a:t>: interval </a:t>
            </a:r>
            <a:r>
              <a:rPr lang="en-US" sz="2800" dirty="0" err="1"/>
              <a:t>waktu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endParaRPr lang="en-US" sz="2800" dirty="0"/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C(V</a:t>
            </a:r>
            <a:r>
              <a:rPr lang="en-US" sz="2800" i="1" dirty="0" smtClean="0"/>
              <a:t>) </a:t>
            </a:r>
            <a:r>
              <a:rPr lang="en-US" sz="2800" dirty="0" smtClean="0"/>
              <a:t>: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investasi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 smtClean="0"/>
              <a:t>penambahan</a:t>
            </a:r>
            <a:r>
              <a:rPr lang="en-US" sz="2800" dirty="0" smtClean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sebesar</a:t>
            </a:r>
            <a:r>
              <a:rPr lang="en-US" sz="2800" dirty="0"/>
              <a:t> </a:t>
            </a:r>
            <a:r>
              <a:rPr lang="en-US" sz="2800" i="1" dirty="0"/>
              <a:t>V</a:t>
            </a:r>
            <a:r>
              <a:rPr lang="en-US" sz="2800" dirty="0"/>
              <a:t> </a:t>
            </a:r>
            <a:r>
              <a:rPr lang="en-US" sz="2800" dirty="0" err="1"/>
              <a:t>satuan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endParaRPr lang="en-US" sz="2800" dirty="0"/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K </a:t>
            </a:r>
            <a:r>
              <a:rPr lang="en-US" sz="2800" dirty="0"/>
              <a:t>   : </a:t>
            </a:r>
            <a:r>
              <a:rPr lang="en-US" sz="2800" dirty="0" err="1"/>
              <a:t>koefisien</a:t>
            </a:r>
            <a:r>
              <a:rPr lang="en-US" sz="2800" dirty="0"/>
              <a:t> </a:t>
            </a:r>
            <a:r>
              <a:rPr lang="en-US" sz="2800" dirty="0" err="1"/>
              <a:t>transformasi</a:t>
            </a:r>
            <a:r>
              <a:rPr lang="en-US" sz="2800" dirty="0"/>
              <a:t> </a:t>
            </a:r>
            <a:r>
              <a:rPr lang="en-US" sz="2800" dirty="0" err="1"/>
              <a:t>kapasitas</a:t>
            </a:r>
            <a:r>
              <a:rPr lang="en-US" sz="2800" dirty="0"/>
              <a:t> </a:t>
            </a:r>
            <a:r>
              <a:rPr lang="en-US" sz="2800" dirty="0" err="1"/>
              <a:t>menjadi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investasi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838200"/>
          </a:xfrm>
        </p:spPr>
        <p:txBody>
          <a:bodyPr/>
          <a:lstStyle/>
          <a:p>
            <a:pPr algn="ctr"/>
            <a:r>
              <a:rPr lang="en-US" sz="3600" dirty="0" err="1"/>
              <a:t>Formulasi</a:t>
            </a:r>
            <a:r>
              <a:rPr lang="en-US" sz="3600" dirty="0"/>
              <a:t> Model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k </a:t>
            </a:r>
            <a:r>
              <a:rPr lang="en-US" sz="2800" dirty="0"/>
              <a:t>      : </a:t>
            </a:r>
            <a:r>
              <a:rPr lang="en-US" sz="2800" dirty="0" err="1"/>
              <a:t>koefisien</a:t>
            </a:r>
            <a:r>
              <a:rPr lang="en-US" sz="2800" dirty="0"/>
              <a:t> </a:t>
            </a:r>
            <a:r>
              <a:rPr lang="en-US" sz="2800" dirty="0" err="1"/>
              <a:t>skala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endParaRPr lang="en-US" sz="2800" dirty="0"/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t</a:t>
            </a:r>
            <a:r>
              <a:rPr lang="en-US" sz="2800" dirty="0"/>
              <a:t>  </a:t>
            </a:r>
            <a:r>
              <a:rPr lang="en-US" sz="2800" dirty="0" smtClean="0"/>
              <a:t> : </a:t>
            </a:r>
            <a:r>
              <a:rPr lang="en-US" sz="2800" dirty="0" err="1"/>
              <a:t>periode</a:t>
            </a:r>
            <a:r>
              <a:rPr lang="en-US" sz="2800" dirty="0"/>
              <a:t> </a:t>
            </a:r>
            <a:r>
              <a:rPr lang="en-US" sz="2800" dirty="0" err="1"/>
              <a:t>waktu</a:t>
            </a:r>
            <a:r>
              <a:rPr lang="en-US" sz="2800" dirty="0"/>
              <a:t> </a:t>
            </a:r>
            <a:r>
              <a:rPr lang="en-US" sz="2800" dirty="0" err="1"/>
              <a:t>tinjauan</a:t>
            </a:r>
            <a:r>
              <a:rPr lang="en-US" sz="2800" dirty="0"/>
              <a:t> (</a:t>
            </a:r>
            <a:r>
              <a:rPr lang="en-US" sz="2800" dirty="0" err="1"/>
              <a:t>hari</a:t>
            </a:r>
            <a:r>
              <a:rPr lang="en-US" sz="2800" dirty="0"/>
              <a:t>, </a:t>
            </a:r>
            <a:r>
              <a:rPr lang="en-US" sz="2800" dirty="0" err="1"/>
              <a:t>minggu</a:t>
            </a:r>
            <a:r>
              <a:rPr lang="en-US" sz="2800" dirty="0"/>
              <a:t>, </a:t>
            </a:r>
            <a:r>
              <a:rPr lang="en-US" sz="2800" dirty="0" err="1"/>
              <a:t>bulan</a:t>
            </a:r>
            <a:r>
              <a:rPr lang="en-US" sz="2800" dirty="0"/>
              <a:t>, </a:t>
            </a:r>
            <a:r>
              <a:rPr lang="en-US" sz="2800" dirty="0" err="1"/>
              <a:t>tahun</a:t>
            </a:r>
            <a:r>
              <a:rPr lang="en-US" sz="2800" dirty="0"/>
              <a:t>)</a:t>
            </a:r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d</a:t>
            </a:r>
            <a:r>
              <a:rPr lang="en-US" sz="2800" i="1" baseline="-25000" dirty="0"/>
              <a:t>0</a:t>
            </a:r>
            <a:r>
              <a:rPr lang="en-US" sz="2800" i="1" dirty="0"/>
              <a:t>    </a:t>
            </a:r>
            <a:r>
              <a:rPr lang="en-US" sz="2800" dirty="0"/>
              <a:t> :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saat</a:t>
            </a:r>
            <a:r>
              <a:rPr lang="en-US" sz="2800" dirty="0"/>
              <a:t> </a:t>
            </a:r>
            <a:r>
              <a:rPr lang="en-US" sz="2800" i="1" dirty="0"/>
              <a:t>t</a:t>
            </a:r>
            <a:r>
              <a:rPr lang="en-US" sz="2800" dirty="0"/>
              <a:t>=0</a:t>
            </a:r>
          </a:p>
          <a:p>
            <a:pPr marL="966788" indent="-966788" algn="just">
              <a:lnSpc>
                <a:spcPct val="90000"/>
              </a:lnSpc>
              <a:buFontTx/>
              <a:buNone/>
            </a:pPr>
            <a:r>
              <a:rPr lang="en-US" sz="2800" i="1" dirty="0"/>
              <a:t>d(t)</a:t>
            </a:r>
            <a:r>
              <a:rPr lang="en-US" sz="2800" dirty="0"/>
              <a:t>   : </a:t>
            </a:r>
            <a:r>
              <a:rPr lang="en-US" sz="2800" dirty="0" err="1"/>
              <a:t>permintaan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saat</a:t>
            </a:r>
            <a:r>
              <a:rPr lang="en-US" sz="2800" dirty="0"/>
              <a:t> 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458200" cy="838200"/>
          </a:xfrm>
        </p:spPr>
        <p:txBody>
          <a:bodyPr/>
          <a:lstStyle/>
          <a:p>
            <a:pPr algn="ctr"/>
            <a:r>
              <a:rPr lang="en-US" sz="3600" dirty="0" err="1"/>
              <a:t>Skema</a:t>
            </a:r>
            <a:r>
              <a:rPr lang="en-US" sz="3600" dirty="0"/>
              <a:t> </a:t>
            </a:r>
            <a:r>
              <a:rPr lang="en-US" sz="3600" dirty="0" err="1"/>
              <a:t>Permasalahan</a:t>
            </a:r>
            <a:endParaRPr lang="en-US" sz="3600" dirty="0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2286000" y="5410200"/>
            <a:ext cx="5562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 flipV="1">
            <a:off x="2286000" y="1219200"/>
            <a:ext cx="0" cy="419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63" name="Freeform 7"/>
          <p:cNvSpPr>
            <a:spLocks/>
          </p:cNvSpPr>
          <p:nvPr/>
        </p:nvSpPr>
        <p:spPr bwMode="auto">
          <a:xfrm>
            <a:off x="2286000" y="1447800"/>
            <a:ext cx="4800600" cy="3543300"/>
          </a:xfrm>
          <a:custGeom>
            <a:avLst/>
            <a:gdLst/>
            <a:ahLst/>
            <a:cxnLst>
              <a:cxn ang="0">
                <a:pos x="0" y="2208"/>
              </a:cxn>
              <a:cxn ang="0">
                <a:pos x="240" y="2208"/>
              </a:cxn>
              <a:cxn ang="0">
                <a:pos x="768" y="2064"/>
              </a:cxn>
              <a:cxn ang="0">
                <a:pos x="1536" y="1632"/>
              </a:cxn>
              <a:cxn ang="0">
                <a:pos x="3024" y="0"/>
              </a:cxn>
            </a:cxnLst>
            <a:rect l="0" t="0" r="r" b="b"/>
            <a:pathLst>
              <a:path w="3024" h="2232">
                <a:moveTo>
                  <a:pt x="0" y="2208"/>
                </a:moveTo>
                <a:cubicBezTo>
                  <a:pt x="56" y="2220"/>
                  <a:pt x="112" y="2232"/>
                  <a:pt x="240" y="2208"/>
                </a:cubicBezTo>
                <a:cubicBezTo>
                  <a:pt x="368" y="2184"/>
                  <a:pt x="552" y="2160"/>
                  <a:pt x="768" y="2064"/>
                </a:cubicBezTo>
                <a:cubicBezTo>
                  <a:pt x="984" y="1968"/>
                  <a:pt x="1160" y="1976"/>
                  <a:pt x="1536" y="1632"/>
                </a:cubicBezTo>
                <a:cubicBezTo>
                  <a:pt x="1912" y="1288"/>
                  <a:pt x="2468" y="644"/>
                  <a:pt x="302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7527925" y="5449888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828800" y="13716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V</a:t>
            </a:r>
          </a:p>
        </p:txBody>
      </p:sp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6248400" y="2286000"/>
          <a:ext cx="1752600" cy="609600"/>
        </p:xfrm>
        <a:graphic>
          <a:graphicData uri="http://schemas.openxmlformats.org/presentationml/2006/ole">
            <p:oleObj spid="_x0000_s155650" name="Equation" r:id="rId3" imgW="914400" imgH="279400" progId="Equation.3">
              <p:embed/>
            </p:oleObj>
          </a:graphicData>
        </a:graphic>
      </p:graphicFrame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1736725" y="4611688"/>
            <a:ext cx="466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d</a:t>
            </a:r>
            <a:r>
              <a:rPr lang="en-US" sz="2400" baseline="-25000"/>
              <a:t>0</a:t>
            </a:r>
            <a:endParaRPr lang="en-US" sz="2400"/>
          </a:p>
        </p:txBody>
      </p:sp>
      <p:sp>
        <p:nvSpPr>
          <p:cNvPr id="45070" name="Line 14"/>
          <p:cNvSpPr>
            <a:spLocks noChangeShapeType="1"/>
          </p:cNvSpPr>
          <p:nvPr/>
        </p:nvSpPr>
        <p:spPr bwMode="auto">
          <a:xfrm>
            <a:off x="2286000" y="4419600"/>
            <a:ext cx="1905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71" name="Line 15"/>
          <p:cNvSpPr>
            <a:spLocks noChangeShapeType="1"/>
          </p:cNvSpPr>
          <p:nvPr/>
        </p:nvSpPr>
        <p:spPr bwMode="auto">
          <a:xfrm>
            <a:off x="4191000" y="44196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2133600" y="5410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0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3032125" y="5373688"/>
            <a:ext cx="48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baseline="-25000"/>
              <a:t>1</a:t>
            </a:r>
            <a:endParaRPr lang="en-US" sz="2400"/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1752600" y="4114800"/>
            <a:ext cx="50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/>
              <a:t>V</a:t>
            </a:r>
            <a:r>
              <a:rPr lang="en-US" sz="2400" baseline="-25000"/>
              <a:t>0</a:t>
            </a:r>
            <a:endParaRPr lang="en-US" sz="24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461</TotalTime>
  <Words>531</Words>
  <Application>Microsoft Office PowerPoint</Application>
  <PresentationFormat>On-screen Show (4:3)</PresentationFormat>
  <Paragraphs>99</Paragraphs>
  <Slides>17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Oriel</vt:lpstr>
      <vt:lpstr>Equation</vt:lpstr>
      <vt:lpstr>Model ekspansi kapasitas</vt:lpstr>
      <vt:lpstr>Model – Ekspansi Kapasitas Jangka Panjang</vt:lpstr>
      <vt:lpstr>Model – Ekspansi Kapasitas Jangka Panjang</vt:lpstr>
      <vt:lpstr>Model – Ekspansi Kapasitas Jangka Panjang</vt:lpstr>
      <vt:lpstr>Formulasi Model</vt:lpstr>
      <vt:lpstr>Model – Ekspansi Kapasitas Jangka Panjang</vt:lpstr>
      <vt:lpstr>Formulasi Model</vt:lpstr>
      <vt:lpstr>Formulasi Model</vt:lpstr>
      <vt:lpstr>Skema Permasalahan</vt:lpstr>
      <vt:lpstr>Formulasi Model</vt:lpstr>
      <vt:lpstr>Formulasi Model</vt:lpstr>
      <vt:lpstr>Formulasi Model</vt:lpstr>
      <vt:lpstr>Formulasi Model</vt:lpstr>
      <vt:lpstr>Formulasi Model</vt:lpstr>
      <vt:lpstr>Formulasi Model</vt:lpstr>
      <vt:lpstr>Formulasi Model</vt:lpstr>
      <vt:lpstr>Formulasi Model</vt:lpstr>
    </vt:vector>
  </TitlesOfParts>
  <Company>Universitas Islam Indonesia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 HM. Shaleh</cp:lastModifiedBy>
  <cp:revision>50</cp:revision>
  <dcterms:created xsi:type="dcterms:W3CDTF">2010-02-04T10:21:31Z</dcterms:created>
  <dcterms:modified xsi:type="dcterms:W3CDTF">2010-05-27T08:46:08Z</dcterms:modified>
</cp:coreProperties>
</file>