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15"/>
  </p:notesMasterIdLst>
  <p:sldIdLst>
    <p:sldId id="257" r:id="rId2"/>
    <p:sldId id="341" r:id="rId3"/>
    <p:sldId id="342" r:id="rId4"/>
    <p:sldId id="343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544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2A6CB42-1AE1-467A-941A-6DA6D9922A3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5B1995-523E-466B-BC68-A662B65DC7B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6/3/2012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  <p:sldLayoutId id="2147484136" r:id="rId13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209800"/>
          </a:xfrm>
        </p:spPr>
        <p:txBody>
          <a:bodyPr>
            <a:normAutofit/>
          </a:bodyPr>
          <a:lstStyle/>
          <a:p>
            <a:pPr algn="ctr"/>
            <a:r>
              <a:rPr lang="en-US" sz="6600" b="0" dirty="0" err="1" smtClean="0"/>
              <a:t>Validasi</a:t>
            </a:r>
            <a:r>
              <a:rPr lang="en-US" sz="6600" b="0" dirty="0" smtClean="0"/>
              <a:t> model</a:t>
            </a:r>
            <a:endParaRPr lang="en-US" sz="66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4267200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4400" dirty="0" smtClean="0"/>
              <a:t>…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  <a:noFill/>
        </p:spPr>
        <p:txBody>
          <a:bodyPr/>
          <a:lstStyle/>
          <a:p>
            <a:pPr algn="ctr"/>
            <a:r>
              <a:rPr lang="en-US" sz="4000"/>
              <a:t>Basis Perilaku Model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343400"/>
          </a:xfrm>
          <a:noFill/>
          <a:ln/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 sz="2800" b="1" dirty="0" err="1"/>
              <a:t>Hipotesis</a:t>
            </a:r>
            <a:r>
              <a:rPr lang="en-US" sz="2800" dirty="0"/>
              <a:t> yang </a:t>
            </a:r>
            <a:r>
              <a:rPr lang="en-US" sz="2800" dirty="0" err="1"/>
              <a:t>diuji</a:t>
            </a:r>
            <a:r>
              <a:rPr lang="en-US" sz="2800" dirty="0"/>
              <a:t>: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800" dirty="0"/>
              <a:t>H</a:t>
            </a:r>
            <a:r>
              <a:rPr lang="en-US" sz="2800" baseline="-25000" dirty="0"/>
              <a:t>0</a:t>
            </a:r>
            <a:r>
              <a:rPr lang="en-US" sz="2800" dirty="0"/>
              <a:t> : </a:t>
            </a:r>
            <a:r>
              <a:rPr lang="en-US" sz="2800" dirty="0" err="1"/>
              <a:t>pengamatan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harapan</a:t>
            </a:r>
            <a:r>
              <a:rPr lang="en-US" sz="2800" dirty="0"/>
              <a:t> </a:t>
            </a:r>
            <a:r>
              <a:rPr lang="en-US" sz="2800" dirty="0" err="1"/>
              <a:t>sesuai</a:t>
            </a:r>
            <a:endParaRPr lang="en-US" sz="2800" dirty="0"/>
          </a:p>
          <a:p>
            <a:pPr marL="609600" indent="-609600">
              <a:buFont typeface="Wingdings" pitchFamily="2" charset="2"/>
              <a:buNone/>
            </a:pPr>
            <a:r>
              <a:rPr lang="en-US" sz="2800" dirty="0"/>
              <a:t>H</a:t>
            </a:r>
            <a:r>
              <a:rPr lang="en-US" sz="2800" baseline="-25000" dirty="0"/>
              <a:t>1</a:t>
            </a:r>
            <a:r>
              <a:rPr lang="en-US" sz="2800" dirty="0"/>
              <a:t> : </a:t>
            </a:r>
            <a:r>
              <a:rPr lang="en-US" sz="2800" dirty="0" err="1"/>
              <a:t>pengamatan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harapan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sesuai</a:t>
            </a:r>
            <a:endParaRPr lang="en-US" sz="2800" dirty="0"/>
          </a:p>
          <a:p>
            <a:pPr marL="609600" indent="-609600">
              <a:buFont typeface="Wingdings" pitchFamily="2" charset="2"/>
              <a:buNone/>
            </a:pPr>
            <a:endParaRPr lang="en-US" sz="1400" dirty="0"/>
          </a:p>
          <a:p>
            <a:pPr marL="609600" indent="-609600">
              <a:buFont typeface="Wingdings" pitchFamily="2" charset="2"/>
              <a:buNone/>
            </a:pPr>
            <a:r>
              <a:rPr lang="en-US" sz="2800" b="1" dirty="0" err="1"/>
              <a:t>Kriteria</a:t>
            </a:r>
            <a:r>
              <a:rPr lang="en-US" sz="2800" b="1" dirty="0"/>
              <a:t> </a:t>
            </a:r>
            <a:r>
              <a:rPr lang="en-US" sz="2800" b="1" dirty="0" err="1"/>
              <a:t>keputusan</a:t>
            </a:r>
            <a:r>
              <a:rPr lang="en-US" sz="2800" b="1" dirty="0"/>
              <a:t>: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800" dirty="0" err="1"/>
              <a:t>Terima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: </a:t>
            </a:r>
          </a:p>
          <a:p>
            <a:pPr marL="609600" indent="-609600">
              <a:buFont typeface="Wingdings" pitchFamily="2" charset="2"/>
              <a:buNone/>
            </a:pPr>
            <a:endParaRPr lang="en-US" sz="2800" dirty="0"/>
          </a:p>
          <a:p>
            <a:pPr marL="609600" indent="-609600">
              <a:buFont typeface="Wingdings" pitchFamily="2" charset="2"/>
              <a:buNone/>
            </a:pPr>
            <a:r>
              <a:rPr lang="en-US" sz="2800" dirty="0" err="1"/>
              <a:t>Tolak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: </a:t>
            </a: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4565" name="Rectangle 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4566" name="Object 6"/>
          <p:cNvGraphicFramePr>
            <a:graphicFrameLocks noChangeAspect="1"/>
          </p:cNvGraphicFramePr>
          <p:nvPr/>
        </p:nvGraphicFramePr>
        <p:xfrm>
          <a:off x="3657600" y="3810000"/>
          <a:ext cx="1524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3" imgW="634725" imgH="279279" progId="Equation.3">
                  <p:embed/>
                </p:oleObj>
              </mc:Choice>
              <mc:Fallback>
                <p:oleObj name="Equation" r:id="rId3" imgW="634725" imgH="27927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810000"/>
                        <a:ext cx="15240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6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4568" name="Object 8"/>
          <p:cNvGraphicFramePr>
            <a:graphicFrameLocks noChangeAspect="1"/>
          </p:cNvGraphicFramePr>
          <p:nvPr/>
        </p:nvGraphicFramePr>
        <p:xfrm>
          <a:off x="3657600" y="4724400"/>
          <a:ext cx="1447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5" imgW="634725" imgH="279279" progId="Equation.3">
                  <p:embed/>
                </p:oleObj>
              </mc:Choice>
              <mc:Fallback>
                <p:oleObj name="Equation" r:id="rId5" imgW="634725" imgH="27927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724400"/>
                        <a:ext cx="14478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58838"/>
          </a:xfrm>
          <a:noFill/>
        </p:spPr>
        <p:txBody>
          <a:bodyPr/>
          <a:lstStyle/>
          <a:p>
            <a:pPr algn="ctr"/>
            <a:r>
              <a:rPr lang="en-US" sz="4000"/>
              <a:t>Basis Perilaku Model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  <a:ln/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 sz="2800"/>
              <a:t>Perhitungan:</a:t>
            </a:r>
          </a:p>
        </p:txBody>
      </p:sp>
      <p:sp>
        <p:nvSpPr>
          <p:cNvPr id="1955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5589" name="Rectangle 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55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55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5592" name="Object 8"/>
          <p:cNvGraphicFramePr>
            <a:graphicFrameLocks noChangeAspect="1"/>
          </p:cNvGraphicFramePr>
          <p:nvPr/>
        </p:nvGraphicFramePr>
        <p:xfrm>
          <a:off x="1371600" y="2057400"/>
          <a:ext cx="6172200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3" imgW="2984500" imgH="482600" progId="Equation.3">
                  <p:embed/>
                </p:oleObj>
              </mc:Choice>
              <mc:Fallback>
                <p:oleObj name="Equation" r:id="rId3" imgW="2984500" imgH="482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057400"/>
                        <a:ext cx="6172200" cy="1004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593" name="Rectangle 9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5594" name="Object 10"/>
          <p:cNvGraphicFramePr>
            <a:graphicFrameLocks noChangeAspect="1"/>
          </p:cNvGraphicFramePr>
          <p:nvPr/>
        </p:nvGraphicFramePr>
        <p:xfrm>
          <a:off x="1905000" y="2971800"/>
          <a:ext cx="6324600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5" imgW="3073400" imgH="482600" progId="Equation.3">
                  <p:embed/>
                </p:oleObj>
              </mc:Choice>
              <mc:Fallback>
                <p:oleObj name="Equation" r:id="rId5" imgW="3073400" imgH="482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971800"/>
                        <a:ext cx="6324600" cy="998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595" name="Text Box 11"/>
          <p:cNvSpPr txBox="1">
            <a:spLocks noChangeArrowheads="1"/>
          </p:cNvSpPr>
          <p:nvPr/>
        </p:nvSpPr>
        <p:spPr bwMode="auto">
          <a:xfrm>
            <a:off x="609600" y="4191000"/>
            <a:ext cx="8153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sz="2400" dirty="0" err="1"/>
              <a:t>Derajat</a:t>
            </a:r>
            <a:r>
              <a:rPr lang="en-US" sz="2400" dirty="0"/>
              <a:t> </a:t>
            </a:r>
            <a:r>
              <a:rPr lang="en-US" sz="2400" dirty="0" err="1"/>
              <a:t>kebebasan</a:t>
            </a:r>
            <a:r>
              <a:rPr lang="en-US" sz="2400" dirty="0"/>
              <a:t> (v)=6-1=5, </a:t>
            </a:r>
            <a:r>
              <a:rPr lang="en-US" sz="2400" dirty="0" err="1"/>
              <a:t>maka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Tabel</a:t>
            </a:r>
            <a:r>
              <a:rPr lang="en-US" sz="2400" dirty="0"/>
              <a:t> </a:t>
            </a:r>
            <a:r>
              <a:rPr lang="en-US" sz="2400" dirty="0" err="1" smtClean="0"/>
              <a:t>distribusi</a:t>
            </a:r>
            <a:r>
              <a:rPr lang="en-US" sz="2400" dirty="0" smtClean="0"/>
              <a:t> Chi-</a:t>
            </a:r>
            <a:r>
              <a:rPr lang="en-US" sz="2400" dirty="0" err="1" smtClean="0"/>
              <a:t>kuadrat</a:t>
            </a:r>
            <a:r>
              <a:rPr lang="en-US" sz="2400" dirty="0" smtClean="0"/>
              <a:t> </a:t>
            </a:r>
            <a:r>
              <a:rPr lang="en-US" sz="2400" dirty="0" err="1"/>
              <a:t>diperoleh</a:t>
            </a:r>
            <a:r>
              <a:rPr lang="en-US" sz="2400" dirty="0"/>
              <a:t>:</a:t>
            </a:r>
          </a:p>
        </p:txBody>
      </p:sp>
      <p:sp>
        <p:nvSpPr>
          <p:cNvPr id="195596" name="Rectangle 12"/>
          <p:cNvSpPr>
            <a:spLocks noChangeArrowheads="1"/>
          </p:cNvSpPr>
          <p:nvPr/>
        </p:nvSpPr>
        <p:spPr bwMode="auto">
          <a:xfrm>
            <a:off x="0" y="327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5597" name="Object 13"/>
          <p:cNvGraphicFramePr>
            <a:graphicFrameLocks noChangeAspect="1"/>
          </p:cNvGraphicFramePr>
          <p:nvPr/>
        </p:nvGraphicFramePr>
        <p:xfrm>
          <a:off x="4114800" y="5181600"/>
          <a:ext cx="18288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7" imgW="939392" imgH="304668" progId="Equation.3">
                  <p:embed/>
                </p:oleObj>
              </mc:Choice>
              <mc:Fallback>
                <p:oleObj name="Equation" r:id="rId7" imgW="939392" imgH="304668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5181600"/>
                        <a:ext cx="1828800" cy="592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  <a:noFill/>
        </p:spPr>
        <p:txBody>
          <a:bodyPr/>
          <a:lstStyle/>
          <a:p>
            <a:pPr algn="ctr"/>
            <a:r>
              <a:rPr lang="en-US" sz="4000"/>
              <a:t>Basis Perilaku Model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  <a:ln/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 sz="2800" b="1" dirty="0" err="1"/>
              <a:t>Keputusan</a:t>
            </a:r>
            <a:r>
              <a:rPr lang="en-US" sz="2800" dirty="0"/>
              <a:t>: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800" dirty="0" err="1"/>
              <a:t>Karena</a:t>
            </a:r>
            <a:r>
              <a:rPr lang="en-US" sz="2800" dirty="0"/>
              <a:t>                   , </a:t>
            </a:r>
            <a:r>
              <a:rPr lang="en-US" sz="2800" dirty="0" err="1"/>
              <a:t>maka</a:t>
            </a:r>
            <a:r>
              <a:rPr lang="en-US" sz="2800" dirty="0"/>
              <a:t> H</a:t>
            </a:r>
            <a:r>
              <a:rPr lang="en-US" sz="2800" baseline="-25000" dirty="0"/>
              <a:t>0</a:t>
            </a:r>
            <a:r>
              <a:rPr lang="en-US" sz="2800" dirty="0"/>
              <a:t> </a:t>
            </a:r>
            <a:r>
              <a:rPr lang="en-US" sz="2800" dirty="0" err="1"/>
              <a:t>diterima</a:t>
            </a:r>
            <a:r>
              <a:rPr lang="en-US" sz="2800" dirty="0"/>
              <a:t> </a:t>
            </a:r>
            <a:r>
              <a:rPr lang="en-US" sz="2800" dirty="0" err="1"/>
              <a:t>artinya</a:t>
            </a:r>
            <a:endParaRPr lang="en-US" sz="2800" dirty="0"/>
          </a:p>
          <a:p>
            <a:pPr marL="609600" indent="-609600">
              <a:buFont typeface="Wingdings" pitchFamily="2" charset="2"/>
              <a:buNone/>
            </a:pPr>
            <a:r>
              <a:rPr lang="en-US" sz="2800" dirty="0" err="1"/>
              <a:t>distribusi</a:t>
            </a:r>
            <a:r>
              <a:rPr lang="en-US" sz="2800" dirty="0"/>
              <a:t> </a:t>
            </a:r>
            <a:r>
              <a:rPr lang="en-US" sz="2800" dirty="0" err="1"/>
              <a:t>seragam</a:t>
            </a:r>
            <a:r>
              <a:rPr lang="en-US" sz="2800" dirty="0"/>
              <a:t> (</a:t>
            </a:r>
            <a:r>
              <a:rPr lang="en-US" sz="2800" i="1" dirty="0"/>
              <a:t>uniform</a:t>
            </a:r>
            <a:r>
              <a:rPr lang="en-US" sz="2800" dirty="0"/>
              <a:t>) </a:t>
            </a:r>
          </a:p>
          <a:p>
            <a:pPr marL="609600" indent="-609600">
              <a:buFont typeface="Wingdings" pitchFamily="2" charset="2"/>
              <a:buNone/>
            </a:pPr>
            <a:endParaRPr lang="en-US" sz="2800" dirty="0"/>
          </a:p>
          <a:p>
            <a:pPr marL="609600" indent="-609600">
              <a:buFont typeface="Wingdings" pitchFamily="2" charset="2"/>
              <a:buNone/>
            </a:pPr>
            <a:r>
              <a:rPr lang="en-US" sz="2800" dirty="0"/>
              <a:t>2. </a:t>
            </a:r>
            <a:r>
              <a:rPr lang="en-US" sz="2800" b="1" dirty="0"/>
              <a:t>Effect of Sensor Noise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Kaidah</a:t>
            </a:r>
            <a:r>
              <a:rPr lang="en-US" sz="2800" dirty="0"/>
              <a:t> yang </a:t>
            </a:r>
            <a:r>
              <a:rPr lang="en-US" sz="2800" dirty="0" err="1"/>
              <a:t>digunakan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melihat</a:t>
            </a:r>
            <a:r>
              <a:rPr lang="en-US" sz="2800" dirty="0"/>
              <a:t> </a:t>
            </a:r>
            <a:r>
              <a:rPr lang="en-US" sz="2800" dirty="0" err="1"/>
              <a:t>perbedaan</a:t>
            </a:r>
            <a:r>
              <a:rPr lang="en-US" sz="2800" dirty="0"/>
              <a:t> (noise/error) </a:t>
            </a:r>
            <a:r>
              <a:rPr lang="en-US" sz="2800" dirty="0" err="1"/>
              <a:t>antara</a:t>
            </a:r>
            <a:r>
              <a:rPr lang="en-US" sz="2800" dirty="0"/>
              <a:t> output </a:t>
            </a:r>
            <a:r>
              <a:rPr lang="en-US" sz="2800" dirty="0" err="1"/>
              <a:t>hasil</a:t>
            </a:r>
            <a:r>
              <a:rPr lang="en-US" sz="2800" dirty="0"/>
              <a:t> </a:t>
            </a:r>
            <a:r>
              <a:rPr lang="en-US" sz="2800" dirty="0" err="1"/>
              <a:t>pengukuran</a:t>
            </a:r>
            <a:r>
              <a:rPr lang="en-US" sz="2800" dirty="0"/>
              <a:t> (</a:t>
            </a:r>
            <a:r>
              <a:rPr lang="en-US" sz="2800" dirty="0" err="1"/>
              <a:t>y</a:t>
            </a:r>
            <a:r>
              <a:rPr lang="en-US" sz="2800" baseline="-25000" dirty="0" err="1"/>
              <a:t>p</a:t>
            </a:r>
            <a:r>
              <a:rPr lang="en-US" sz="2800" dirty="0"/>
              <a:t>) </a:t>
            </a:r>
            <a:r>
              <a:rPr lang="en-US" sz="2800" dirty="0" err="1"/>
              <a:t>dan</a:t>
            </a:r>
            <a:r>
              <a:rPr lang="en-US" sz="2800" dirty="0"/>
              <a:t> output  </a:t>
            </a:r>
            <a:r>
              <a:rPr lang="en-US" sz="2800" dirty="0" err="1"/>
              <a:t>sesungguhnya</a:t>
            </a:r>
            <a:r>
              <a:rPr lang="en-US" sz="2800" dirty="0"/>
              <a:t> (</a:t>
            </a:r>
            <a:r>
              <a:rPr lang="en-US" sz="2800" dirty="0" err="1"/>
              <a:t>y</a:t>
            </a:r>
            <a:r>
              <a:rPr lang="en-US" sz="2800" baseline="-25000" dirty="0" err="1"/>
              <a:t>s</a:t>
            </a:r>
            <a:r>
              <a:rPr lang="en-US" sz="2800" dirty="0"/>
              <a:t>)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fungsi</a:t>
            </a:r>
            <a:r>
              <a:rPr lang="en-US" sz="2800" dirty="0"/>
              <a:t>: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800" dirty="0"/>
              <a:t>                </a:t>
            </a:r>
            <a:r>
              <a:rPr lang="en-US" sz="2800" dirty="0" err="1"/>
              <a:t>y</a:t>
            </a:r>
            <a:r>
              <a:rPr lang="en-US" sz="2800" baseline="-25000" dirty="0" err="1"/>
              <a:t>p</a:t>
            </a:r>
            <a:r>
              <a:rPr lang="en-US" sz="2800" dirty="0"/>
              <a:t> = </a:t>
            </a:r>
            <a:r>
              <a:rPr lang="en-US" sz="2800" dirty="0" err="1"/>
              <a:t>y</a:t>
            </a:r>
            <a:r>
              <a:rPr lang="en-US" sz="2800" baseline="-25000" dirty="0" err="1"/>
              <a:t>s</a:t>
            </a:r>
            <a:r>
              <a:rPr lang="en-US" sz="2800" dirty="0" err="1"/>
              <a:t>+v</a:t>
            </a:r>
            <a:r>
              <a:rPr lang="en-US" sz="2800" dirty="0"/>
              <a:t>  , </a:t>
            </a:r>
            <a:r>
              <a:rPr lang="en-US" sz="2800" dirty="0" err="1"/>
              <a:t>dengan</a:t>
            </a:r>
            <a:r>
              <a:rPr lang="en-US" sz="2800" dirty="0"/>
              <a:t> v: </a:t>
            </a:r>
            <a:r>
              <a:rPr lang="en-US" sz="2800" dirty="0" err="1"/>
              <a:t>fungsi</a:t>
            </a:r>
            <a:r>
              <a:rPr lang="en-US" sz="2800" dirty="0"/>
              <a:t> noise</a:t>
            </a: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6613" name="Rectangle 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66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661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6616" name="Rectangle 8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6617" name="Rectangle 9"/>
          <p:cNvSpPr>
            <a:spLocks noChangeArrowheads="1"/>
          </p:cNvSpPr>
          <p:nvPr/>
        </p:nvSpPr>
        <p:spPr bwMode="auto">
          <a:xfrm>
            <a:off x="0" y="327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6618" name="Rectangle 10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6619" name="Object 11"/>
          <p:cNvGraphicFramePr>
            <a:graphicFrameLocks noChangeAspect="1"/>
          </p:cNvGraphicFramePr>
          <p:nvPr/>
        </p:nvGraphicFramePr>
        <p:xfrm>
          <a:off x="1905000" y="1752600"/>
          <a:ext cx="12954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3" imgW="634725" imgH="279279" progId="Equation.3">
                  <p:embed/>
                </p:oleObj>
              </mc:Choice>
              <mc:Fallback>
                <p:oleObj name="Equation" r:id="rId3" imgW="634725" imgH="27927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752600"/>
                        <a:ext cx="1295400" cy="560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/>
          <p:cNvSpPr txBox="1">
            <a:spLocks noChangeArrowheads="1"/>
          </p:cNvSpPr>
          <p:nvPr/>
        </p:nvSpPr>
        <p:spPr bwMode="auto">
          <a:xfrm>
            <a:off x="533401" y="446088"/>
            <a:ext cx="784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dirty="0"/>
              <a:t>v </a:t>
            </a:r>
            <a:r>
              <a:rPr lang="en-US" sz="2800" dirty="0" err="1"/>
              <a:t>diestimasi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Weiner </a:t>
            </a:r>
            <a:r>
              <a:rPr lang="en-US" sz="2800" dirty="0" err="1"/>
              <a:t>dengan</a:t>
            </a:r>
            <a:r>
              <a:rPr lang="en-US" sz="2800" dirty="0"/>
              <a:t>   </a:t>
            </a:r>
          </a:p>
          <a:p>
            <a:pPr algn="just" eaLnBrk="1" hangingPunct="1"/>
            <a:r>
              <a:rPr lang="en-US" sz="2800" dirty="0" err="1"/>
              <a:t>faktor</a:t>
            </a:r>
            <a:r>
              <a:rPr lang="en-US" sz="2800" dirty="0"/>
              <a:t> </a:t>
            </a:r>
            <a:r>
              <a:rPr lang="en-US" sz="2800" dirty="0" err="1"/>
              <a:t>skala</a:t>
            </a:r>
            <a:r>
              <a:rPr lang="en-US" sz="2800" dirty="0"/>
              <a:t> =      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fungsi</a:t>
            </a:r>
            <a:r>
              <a:rPr lang="en-US" sz="2800" dirty="0"/>
              <a:t>:</a:t>
            </a:r>
          </a:p>
        </p:txBody>
      </p:sp>
      <p:graphicFrame>
        <p:nvGraphicFramePr>
          <p:cNvPr id="197635" name="Object 3"/>
          <p:cNvGraphicFramePr>
            <a:graphicFrameLocks noChangeAspect="1"/>
          </p:cNvGraphicFramePr>
          <p:nvPr/>
        </p:nvGraphicFramePr>
        <p:xfrm>
          <a:off x="3200400" y="990600"/>
          <a:ext cx="304800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3" imgW="164957" imgH="152268" progId="Equation.3">
                  <p:embed/>
                </p:oleObj>
              </mc:Choice>
              <mc:Fallback>
                <p:oleObj name="Equation" r:id="rId3" imgW="164957" imgH="152268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990600"/>
                        <a:ext cx="304800" cy="287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746124" y="2859088"/>
            <a:ext cx="4968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sz="2400" dirty="0" err="1"/>
              <a:t>dengan</a:t>
            </a:r>
            <a:r>
              <a:rPr lang="en-US" sz="2400" dirty="0"/>
              <a:t>:</a:t>
            </a:r>
          </a:p>
          <a:p>
            <a:pPr eaLnBrk="1" hangingPunct="1"/>
            <a:r>
              <a:rPr lang="en-US" sz="2400" dirty="0"/>
              <a:t>T  : </a:t>
            </a:r>
            <a:r>
              <a:rPr lang="en-US" sz="2400" dirty="0" err="1"/>
              <a:t>periode</a:t>
            </a:r>
            <a:r>
              <a:rPr lang="en-US" sz="2400" dirty="0"/>
              <a:t> </a:t>
            </a:r>
            <a:r>
              <a:rPr lang="en-US" sz="2400" dirty="0" err="1"/>
              <a:t>waktu</a:t>
            </a:r>
            <a:r>
              <a:rPr lang="en-US" sz="2400" dirty="0"/>
              <a:t> </a:t>
            </a:r>
            <a:r>
              <a:rPr lang="en-US" sz="2400" dirty="0" err="1"/>
              <a:t>pengamatan</a:t>
            </a:r>
            <a:endParaRPr lang="en-US" sz="2400" dirty="0"/>
          </a:p>
          <a:p>
            <a:pPr eaLnBrk="1" hangingPunct="1"/>
            <a:r>
              <a:rPr lang="en-US" sz="2400" b="1" dirty="0"/>
              <a:t>e = </a:t>
            </a:r>
            <a:r>
              <a:rPr lang="en-US" sz="2400" b="1" dirty="0" err="1"/>
              <a:t>y</a:t>
            </a:r>
            <a:r>
              <a:rPr lang="en-US" sz="2400" b="1" baseline="-25000" dirty="0" err="1"/>
              <a:t>s</a:t>
            </a:r>
            <a:r>
              <a:rPr lang="en-US" sz="2400" b="1" dirty="0"/>
              <a:t> - </a:t>
            </a:r>
            <a:r>
              <a:rPr lang="en-US" sz="2400" b="1" dirty="0" err="1"/>
              <a:t>y</a:t>
            </a:r>
            <a:r>
              <a:rPr lang="en-US" sz="2400" b="1" baseline="-25000" dirty="0" err="1"/>
              <a:t>m</a:t>
            </a:r>
            <a:endParaRPr lang="en-US" sz="2400" b="1" dirty="0"/>
          </a:p>
        </p:txBody>
      </p:sp>
      <p:sp>
        <p:nvSpPr>
          <p:cNvPr id="197638" name="Text Box 6"/>
          <p:cNvSpPr txBox="1">
            <a:spLocks noChangeArrowheads="1"/>
          </p:cNvSpPr>
          <p:nvPr/>
        </p:nvSpPr>
        <p:spPr bwMode="auto">
          <a:xfrm>
            <a:off x="822325" y="4230688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/>
              <a:t>Keputusan:</a:t>
            </a:r>
          </a:p>
        </p:txBody>
      </p:sp>
      <p:sp>
        <p:nvSpPr>
          <p:cNvPr id="197639" name="Text Box 7"/>
          <p:cNvSpPr txBox="1">
            <a:spLocks noChangeArrowheads="1"/>
          </p:cNvSpPr>
          <p:nvPr/>
        </p:nvSpPr>
        <p:spPr bwMode="auto">
          <a:xfrm>
            <a:off x="822325" y="4840288"/>
            <a:ext cx="1760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/>
              <a:t>Terima jika:</a:t>
            </a:r>
          </a:p>
        </p:txBody>
      </p:sp>
      <p:sp>
        <p:nvSpPr>
          <p:cNvPr id="197640" name="Text Box 8"/>
          <p:cNvSpPr txBox="1">
            <a:spLocks noChangeArrowheads="1"/>
          </p:cNvSpPr>
          <p:nvPr/>
        </p:nvSpPr>
        <p:spPr bwMode="auto">
          <a:xfrm>
            <a:off x="838200" y="5486400"/>
            <a:ext cx="1557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/>
              <a:t>Tolak jika:</a:t>
            </a:r>
          </a:p>
        </p:txBody>
      </p:sp>
      <p:sp>
        <p:nvSpPr>
          <p:cNvPr id="197641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7642" name="Object 10"/>
          <p:cNvGraphicFramePr>
            <a:graphicFrameLocks noChangeAspect="1"/>
          </p:cNvGraphicFramePr>
          <p:nvPr/>
        </p:nvGraphicFramePr>
        <p:xfrm>
          <a:off x="2667000" y="4648200"/>
          <a:ext cx="22860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5" imgW="888614" imgH="241195" progId="Equation.3">
                  <p:embed/>
                </p:oleObj>
              </mc:Choice>
              <mc:Fallback>
                <p:oleObj name="Equation" r:id="rId5" imgW="888614" imgH="241195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648200"/>
                        <a:ext cx="2286000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7644" name="Object 12"/>
          <p:cNvGraphicFramePr>
            <a:graphicFrameLocks noChangeAspect="1"/>
          </p:cNvGraphicFramePr>
          <p:nvPr/>
        </p:nvGraphicFramePr>
        <p:xfrm>
          <a:off x="2743200" y="5410200"/>
          <a:ext cx="2133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7" imgW="888614" imgH="241195" progId="Equation.3">
                  <p:embed/>
                </p:oleObj>
              </mc:Choice>
              <mc:Fallback>
                <p:oleObj name="Equation" r:id="rId7" imgW="888614" imgH="241195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5410200"/>
                        <a:ext cx="2133600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45" name="Text Box 13"/>
          <p:cNvSpPr txBox="1">
            <a:spLocks noChangeArrowheads="1"/>
          </p:cNvSpPr>
          <p:nvPr/>
        </p:nvSpPr>
        <p:spPr bwMode="auto">
          <a:xfrm>
            <a:off x="5546725" y="4684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en-US"/>
          </a:p>
        </p:txBody>
      </p:sp>
      <p:sp>
        <p:nvSpPr>
          <p:cNvPr id="1976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7647" name="Object 15"/>
          <p:cNvGraphicFramePr>
            <a:graphicFrameLocks noChangeAspect="1"/>
          </p:cNvGraphicFramePr>
          <p:nvPr/>
        </p:nvGraphicFramePr>
        <p:xfrm>
          <a:off x="5486400" y="4724400"/>
          <a:ext cx="365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9" imgW="152334" imgH="190417" progId="Equation.3">
                  <p:embed/>
                </p:oleObj>
              </mc:Choice>
              <mc:Fallback>
                <p:oleObj name="Equation" r:id="rId9" imgW="152334" imgH="190417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724400"/>
                        <a:ext cx="3651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48" name="Text Box 16"/>
          <p:cNvSpPr txBox="1">
            <a:spLocks noChangeArrowheads="1"/>
          </p:cNvSpPr>
          <p:nvPr/>
        </p:nvSpPr>
        <p:spPr bwMode="auto">
          <a:xfrm>
            <a:off x="5851525" y="4687888"/>
            <a:ext cx="27606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/>
              <a:t>: </a:t>
            </a:r>
            <a:r>
              <a:rPr lang="en-US" sz="2400" dirty="0" err="1"/>
              <a:t>bilangan</a:t>
            </a:r>
            <a:r>
              <a:rPr lang="en-US" sz="2400" dirty="0"/>
              <a:t> </a:t>
            </a:r>
            <a:r>
              <a:rPr lang="en-US" sz="2400" dirty="0" err="1"/>
              <a:t>positif</a:t>
            </a:r>
            <a:endParaRPr lang="en-US" sz="2400" dirty="0"/>
          </a:p>
          <a:p>
            <a:pPr eaLnBrk="1" hangingPunct="1"/>
            <a:r>
              <a:rPr lang="en-US" sz="2400" dirty="0"/>
              <a:t>  yang </a:t>
            </a:r>
            <a:r>
              <a:rPr lang="en-US" sz="2400" dirty="0" err="1"/>
              <a:t>kecil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endParaRPr lang="en-US" sz="2400" dirty="0"/>
          </a:p>
          <a:p>
            <a:pPr eaLnBrk="1" hangingPunct="1"/>
            <a:r>
              <a:rPr lang="en-US" sz="2400" dirty="0"/>
              <a:t>  </a:t>
            </a:r>
            <a:r>
              <a:rPr lang="en-US" sz="2400" dirty="0" err="1"/>
              <a:t>ditentukan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endParaRPr lang="en-US" sz="2400" dirty="0"/>
          </a:p>
          <a:p>
            <a:pPr eaLnBrk="1" hangingPunct="1"/>
            <a:r>
              <a:rPr lang="en-US" sz="2400" dirty="0"/>
              <a:t>  </a:t>
            </a:r>
            <a:r>
              <a:rPr lang="en-US" sz="2400" dirty="0" err="1"/>
              <a:t>subyektif</a:t>
            </a:r>
            <a:endParaRPr lang="en-US" sz="2400" dirty="0"/>
          </a:p>
        </p:txBody>
      </p:sp>
      <p:sp>
        <p:nvSpPr>
          <p:cNvPr id="197650" name="Rectangle 18"/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7649" name="Object 17"/>
          <p:cNvGraphicFramePr>
            <a:graphicFrameLocks noChangeAspect="1"/>
          </p:cNvGraphicFramePr>
          <p:nvPr/>
        </p:nvGraphicFramePr>
        <p:xfrm>
          <a:off x="2438400" y="1524000"/>
          <a:ext cx="39624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11" imgW="1612900" imgH="546100" progId="Equation.3">
                  <p:embed/>
                </p:oleObj>
              </mc:Choice>
              <mc:Fallback>
                <p:oleObj name="Equation" r:id="rId11" imgW="1612900" imgH="5461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524000"/>
                        <a:ext cx="3962400" cy="144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50913"/>
          </a:xfrm>
          <a:noFill/>
        </p:spPr>
        <p:txBody>
          <a:bodyPr/>
          <a:lstStyle/>
          <a:p>
            <a:pPr algn="ctr"/>
            <a:r>
              <a:rPr lang="en-US" sz="4000" dirty="0" err="1"/>
              <a:t>Validasi</a:t>
            </a:r>
            <a:r>
              <a:rPr lang="en-US" sz="4000" dirty="0"/>
              <a:t> Model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229600" cy="4602163"/>
          </a:xfrm>
          <a:noFill/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3200" dirty="0" err="1">
                <a:cs typeface="Arial" charset="0"/>
              </a:rPr>
              <a:t>Validasi</a:t>
            </a:r>
            <a:r>
              <a:rPr lang="en-US" sz="3200" dirty="0">
                <a:cs typeface="Arial" charset="0"/>
              </a:rPr>
              <a:t> model </a:t>
            </a:r>
            <a:r>
              <a:rPr lang="en-US" sz="3200" dirty="0" err="1">
                <a:cs typeface="Arial" charset="0"/>
              </a:rPr>
              <a:t>dapat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dirty="0" err="1">
                <a:cs typeface="Arial" charset="0"/>
              </a:rPr>
              <a:t>dilakukan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dirty="0" err="1">
                <a:cs typeface="Arial" charset="0"/>
              </a:rPr>
              <a:t>dengan</a:t>
            </a:r>
            <a:r>
              <a:rPr lang="en-US" sz="3200" dirty="0">
                <a:cs typeface="Arial" charset="0"/>
              </a:rPr>
              <a:t>:</a:t>
            </a:r>
          </a:p>
          <a:p>
            <a:pPr marL="609600" indent="-609600" algn="just">
              <a:buFontTx/>
              <a:buAutoNum type="arabicPeriod"/>
            </a:pPr>
            <a:r>
              <a:rPr lang="en-US" sz="3200" dirty="0" err="1">
                <a:cs typeface="Arial" charset="0"/>
              </a:rPr>
              <a:t>Analisis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dirty="0" err="1">
                <a:cs typeface="Arial" charset="0"/>
              </a:rPr>
              <a:t>dimensi</a:t>
            </a:r>
            <a:r>
              <a:rPr lang="en-US" sz="3200" dirty="0">
                <a:cs typeface="Arial" charset="0"/>
              </a:rPr>
              <a:t> (</a:t>
            </a:r>
            <a:r>
              <a:rPr lang="en-US" sz="3200" dirty="0" err="1">
                <a:cs typeface="Arial" charset="0"/>
              </a:rPr>
              <a:t>sebagai</a:t>
            </a:r>
            <a:r>
              <a:rPr lang="en-US" sz="3200" dirty="0">
                <a:cs typeface="Arial" charset="0"/>
              </a:rPr>
              <a:t> test </a:t>
            </a:r>
            <a:r>
              <a:rPr lang="en-US" sz="3200" dirty="0" err="1">
                <a:cs typeface="Arial" charset="0"/>
              </a:rPr>
              <a:t>awal</a:t>
            </a:r>
            <a:r>
              <a:rPr lang="en-US" sz="3200" dirty="0">
                <a:cs typeface="Arial" charset="0"/>
              </a:rPr>
              <a:t>)</a:t>
            </a:r>
          </a:p>
          <a:p>
            <a:pPr marL="609600" indent="-609600" algn="just">
              <a:buFontTx/>
              <a:buAutoNum type="arabicPeriod"/>
            </a:pPr>
            <a:r>
              <a:rPr lang="en-US" sz="3200" dirty="0">
                <a:cs typeface="Arial" charset="0"/>
              </a:rPr>
              <a:t>Test </a:t>
            </a:r>
            <a:r>
              <a:rPr lang="en-US" sz="3200" dirty="0" err="1">
                <a:cs typeface="Arial" charset="0"/>
              </a:rPr>
              <a:t>kecocokan</a:t>
            </a:r>
            <a:r>
              <a:rPr lang="en-US" sz="3200" dirty="0">
                <a:cs typeface="Arial" charset="0"/>
              </a:rPr>
              <a:t> (</a:t>
            </a:r>
            <a:r>
              <a:rPr lang="en-US" sz="3200" i="1" dirty="0">
                <a:cs typeface="Arial" charset="0"/>
              </a:rPr>
              <a:t>Goodness-of-fit</a:t>
            </a:r>
            <a:r>
              <a:rPr lang="en-US" sz="3200" dirty="0">
                <a:cs typeface="Arial" charset="0"/>
              </a:rPr>
              <a:t>) </a:t>
            </a:r>
          </a:p>
          <a:p>
            <a:pPr marL="609600" indent="-609600" algn="just">
              <a:buFontTx/>
              <a:buAutoNum type="arabicPeriod"/>
            </a:pPr>
            <a:r>
              <a:rPr lang="en-US" sz="3200" i="1" dirty="0">
                <a:cs typeface="Arial" charset="0"/>
              </a:rPr>
              <a:t>Effect of Sensor Noise </a:t>
            </a:r>
            <a:r>
              <a:rPr lang="en-US" sz="3200" dirty="0">
                <a:cs typeface="Arial" charset="0"/>
              </a:rPr>
              <a:t>(</a:t>
            </a:r>
            <a:r>
              <a:rPr lang="en-US" sz="3200" dirty="0" smtClean="0">
                <a:cs typeface="Arial" charset="0"/>
              </a:rPr>
              <a:t>Murthy </a:t>
            </a:r>
            <a:r>
              <a:rPr lang="en-US" sz="3200" dirty="0" err="1">
                <a:cs typeface="Arial" charset="0"/>
              </a:rPr>
              <a:t>hal</a:t>
            </a:r>
            <a:r>
              <a:rPr lang="en-US" sz="3200" dirty="0">
                <a:cs typeface="Arial" charset="0"/>
              </a:rPr>
              <a:t> 221)</a:t>
            </a:r>
          </a:p>
        </p:txBody>
      </p:sp>
      <p:sp>
        <p:nvSpPr>
          <p:cNvPr id="1863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7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74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75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76" name="Rectangle 8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77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78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7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80" name="Rectangle 12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81" name="Rectangle 13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6382" name="Rectangle 14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  <a:noFill/>
        </p:spPr>
        <p:txBody>
          <a:bodyPr/>
          <a:lstStyle/>
          <a:p>
            <a:pPr algn="ctr"/>
            <a:r>
              <a:rPr lang="en-US" sz="4000" dirty="0" err="1"/>
              <a:t>Validasi</a:t>
            </a:r>
            <a:r>
              <a:rPr lang="en-US" sz="4000" dirty="0"/>
              <a:t> Model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419600"/>
          </a:xfrm>
          <a:noFill/>
        </p:spPr>
        <p:txBody>
          <a:bodyPr>
            <a:normAutofit/>
          </a:bodyPr>
          <a:lstStyle/>
          <a:p>
            <a:pPr marL="609600" indent="-609600">
              <a:buFont typeface="Wingdings" pitchFamily="2" charset="2"/>
              <a:buNone/>
            </a:pPr>
            <a:r>
              <a:rPr lang="en-US" sz="3200" dirty="0" err="1"/>
              <a:t>Ada</a:t>
            </a:r>
            <a:r>
              <a:rPr lang="en-US" sz="3200" dirty="0"/>
              <a:t> </a:t>
            </a:r>
            <a:r>
              <a:rPr lang="en-US" sz="3200" b="1" dirty="0"/>
              <a:t>3 </a:t>
            </a:r>
            <a:r>
              <a:rPr lang="en-US" sz="3200" b="1" dirty="0" err="1"/>
              <a:t>pendekatan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validasi</a:t>
            </a:r>
            <a:r>
              <a:rPr lang="en-US" sz="3200" dirty="0"/>
              <a:t> model:</a:t>
            </a:r>
          </a:p>
          <a:p>
            <a:pPr marL="609600" indent="-609600" algn="just">
              <a:buFontTx/>
              <a:buAutoNum type="arabicPeriod"/>
            </a:pPr>
            <a:r>
              <a:rPr lang="en-US" sz="3200" dirty="0" err="1"/>
              <a:t>Pendekatan</a:t>
            </a:r>
            <a:r>
              <a:rPr lang="en-US" sz="3200" dirty="0"/>
              <a:t> </a:t>
            </a:r>
            <a:r>
              <a:rPr lang="en-US" sz="3200" b="1" dirty="0" err="1"/>
              <a:t>berbasis</a:t>
            </a:r>
            <a:r>
              <a:rPr lang="en-US" sz="3200" b="1" dirty="0"/>
              <a:t> </a:t>
            </a:r>
            <a:r>
              <a:rPr lang="en-US" sz="3200" b="1" dirty="0" err="1"/>
              <a:t>asumsi</a:t>
            </a:r>
            <a:endParaRPr lang="en-US" sz="3200" b="1" dirty="0"/>
          </a:p>
          <a:p>
            <a:pPr marL="609600" indent="-609600" algn="just">
              <a:buFontTx/>
              <a:buAutoNum type="arabicPeriod"/>
            </a:pPr>
            <a:r>
              <a:rPr lang="en-US" sz="3200" dirty="0" err="1"/>
              <a:t>Pendekatan</a:t>
            </a:r>
            <a:r>
              <a:rPr lang="en-US" sz="3200" dirty="0"/>
              <a:t> </a:t>
            </a:r>
            <a:r>
              <a:rPr lang="en-US" sz="3200" b="1" dirty="0" err="1"/>
              <a:t>berbasis</a:t>
            </a:r>
            <a:r>
              <a:rPr lang="en-US" sz="3200" b="1" dirty="0"/>
              <a:t> </a:t>
            </a:r>
            <a:r>
              <a:rPr lang="en-US" sz="3200" b="1" dirty="0" err="1"/>
              <a:t>perilaku</a:t>
            </a:r>
            <a:r>
              <a:rPr lang="en-US" sz="3200" b="1" dirty="0"/>
              <a:t> model</a:t>
            </a:r>
            <a:r>
              <a:rPr lang="en-US" sz="3200" dirty="0"/>
              <a:t> (</a:t>
            </a:r>
            <a:r>
              <a:rPr lang="en-US" sz="3200" i="1" dirty="0"/>
              <a:t>model </a:t>
            </a:r>
            <a:r>
              <a:rPr lang="en-US" sz="3200" i="1" dirty="0" err="1"/>
              <a:t>behaviour</a:t>
            </a:r>
            <a:r>
              <a:rPr lang="en-US" sz="3200" dirty="0"/>
              <a:t>)</a:t>
            </a:r>
          </a:p>
          <a:p>
            <a:pPr marL="609600" indent="-609600" algn="just">
              <a:buFontTx/>
              <a:buAutoNum type="arabicPeriod"/>
            </a:pPr>
            <a:r>
              <a:rPr lang="en-US" sz="3200" dirty="0" err="1"/>
              <a:t>Pendekatan</a:t>
            </a:r>
            <a:r>
              <a:rPr lang="en-US" sz="3200" dirty="0"/>
              <a:t> </a:t>
            </a:r>
            <a:r>
              <a:rPr lang="en-US" sz="3200" dirty="0" err="1"/>
              <a:t>berbasis</a:t>
            </a:r>
            <a:r>
              <a:rPr lang="en-US" sz="3200" dirty="0"/>
              <a:t> </a:t>
            </a:r>
            <a:r>
              <a:rPr lang="en-US" sz="3200" b="1" dirty="0" err="1"/>
              <a:t>asumsi</a:t>
            </a:r>
            <a:r>
              <a:rPr lang="en-US" sz="3200" b="1" dirty="0"/>
              <a:t> </a:t>
            </a:r>
            <a:r>
              <a:rPr lang="en-US" sz="3200" b="1" dirty="0" err="1"/>
              <a:t>dan</a:t>
            </a:r>
            <a:r>
              <a:rPr lang="en-US" sz="3200" b="1" dirty="0"/>
              <a:t> </a:t>
            </a:r>
            <a:r>
              <a:rPr lang="en-US" sz="3200" b="1" dirty="0" err="1"/>
              <a:t>perilaku</a:t>
            </a:r>
            <a:r>
              <a:rPr lang="en-US" sz="3200" dirty="0"/>
              <a:t> model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4000" dirty="0"/>
              <a:t>Basis </a:t>
            </a:r>
            <a:r>
              <a:rPr lang="en-US" sz="4000" dirty="0" err="1"/>
              <a:t>Asumsi</a:t>
            </a:r>
            <a:endParaRPr lang="en-US" sz="4000" dirty="0"/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181600"/>
          </a:xfrm>
          <a:noFill/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3200" dirty="0" err="1"/>
              <a:t>Melihat</a:t>
            </a:r>
            <a:r>
              <a:rPr lang="en-US" sz="3200" dirty="0"/>
              <a:t> </a:t>
            </a:r>
            <a:r>
              <a:rPr lang="en-US" sz="3200" dirty="0" err="1"/>
              <a:t>kesesuaian</a:t>
            </a:r>
            <a:r>
              <a:rPr lang="en-US" sz="3200" dirty="0"/>
              <a:t> </a:t>
            </a:r>
            <a:r>
              <a:rPr lang="en-US" sz="3200" dirty="0" err="1"/>
              <a:t>antara</a:t>
            </a:r>
            <a:r>
              <a:rPr lang="en-US" sz="3200" dirty="0"/>
              <a:t> </a:t>
            </a:r>
            <a:r>
              <a:rPr lang="en-US" sz="3200" dirty="0" err="1"/>
              <a:t>asumsi</a:t>
            </a:r>
            <a:r>
              <a:rPr lang="en-US" sz="3200" dirty="0"/>
              <a:t> yang </a:t>
            </a:r>
            <a:r>
              <a:rPr lang="en-US" sz="3200" dirty="0" err="1"/>
              <a:t>digunakan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membangun</a:t>
            </a:r>
            <a:r>
              <a:rPr lang="en-US" sz="3200" dirty="0"/>
              <a:t> model </a:t>
            </a:r>
            <a:r>
              <a:rPr lang="en-US" sz="3200" dirty="0" err="1"/>
              <a:t>dengan</a:t>
            </a:r>
            <a:r>
              <a:rPr lang="en-US" sz="3200" dirty="0"/>
              <a:t> </a:t>
            </a:r>
            <a:r>
              <a:rPr lang="en-US" sz="3200" dirty="0" err="1"/>
              <a:t>perilaku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r>
              <a:rPr lang="en-US" sz="3200" dirty="0"/>
              <a:t> </a:t>
            </a:r>
            <a:r>
              <a:rPr lang="en-US" sz="3200" dirty="0" err="1"/>
              <a:t>nyata</a:t>
            </a:r>
            <a:r>
              <a:rPr lang="en-US" sz="3200" dirty="0"/>
              <a:t>.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3200" b="1" dirty="0" err="1"/>
              <a:t>Contoh-contoh</a:t>
            </a:r>
            <a:r>
              <a:rPr lang="en-US" sz="3200" b="1" dirty="0"/>
              <a:t> </a:t>
            </a:r>
            <a:r>
              <a:rPr lang="en-US" sz="3200" b="1" dirty="0" err="1"/>
              <a:t>asumsi</a:t>
            </a:r>
            <a:r>
              <a:rPr lang="en-US" sz="3200" dirty="0"/>
              <a:t>:</a:t>
            </a:r>
          </a:p>
          <a:p>
            <a:pPr marL="609600" indent="-609600">
              <a:buFontTx/>
              <a:buAutoNum type="arabicPeriod"/>
            </a:pPr>
            <a:r>
              <a:rPr lang="en-US" sz="3200" dirty="0" smtClean="0"/>
              <a:t>Linier </a:t>
            </a:r>
            <a:r>
              <a:rPr lang="en-US" sz="3200" dirty="0" err="1" smtClean="0"/>
              <a:t>vs</a:t>
            </a:r>
            <a:r>
              <a:rPr lang="en-US" sz="3200" dirty="0" smtClean="0"/>
              <a:t> non </a:t>
            </a:r>
            <a:r>
              <a:rPr lang="en-US" sz="3200" dirty="0"/>
              <a:t>linier</a:t>
            </a:r>
          </a:p>
          <a:p>
            <a:pPr marL="609600" indent="-609600">
              <a:buFontTx/>
              <a:buAutoNum type="arabicPeriod"/>
            </a:pPr>
            <a:r>
              <a:rPr lang="en-US" sz="3200" dirty="0" err="1" smtClean="0"/>
              <a:t>Deterministik</a:t>
            </a:r>
            <a:r>
              <a:rPr lang="en-US" sz="3200" dirty="0" smtClean="0"/>
              <a:t> </a:t>
            </a:r>
            <a:r>
              <a:rPr lang="en-US" sz="3200" dirty="0" err="1" smtClean="0"/>
              <a:t>vs</a:t>
            </a:r>
            <a:r>
              <a:rPr lang="en-US" sz="3200" dirty="0" smtClean="0"/>
              <a:t> </a:t>
            </a:r>
            <a:r>
              <a:rPr lang="en-US" sz="3200" dirty="0" err="1" smtClean="0"/>
              <a:t>probabilistik</a:t>
            </a:r>
            <a:endParaRPr lang="en-US" sz="3200" dirty="0"/>
          </a:p>
          <a:p>
            <a:pPr marL="609600" indent="-609600">
              <a:buFontTx/>
              <a:buAutoNum type="arabicPeriod"/>
            </a:pPr>
            <a:r>
              <a:rPr lang="en-US" sz="3200" dirty="0" err="1" smtClean="0"/>
              <a:t>Statis</a:t>
            </a:r>
            <a:r>
              <a:rPr lang="en-US" sz="3200" dirty="0" smtClean="0"/>
              <a:t> </a:t>
            </a:r>
            <a:r>
              <a:rPr lang="en-US" sz="3200" dirty="0" err="1" smtClean="0"/>
              <a:t>vs</a:t>
            </a:r>
            <a:r>
              <a:rPr lang="en-US" sz="3200" dirty="0" smtClean="0"/>
              <a:t> </a:t>
            </a:r>
            <a:r>
              <a:rPr lang="en-US" sz="3200" dirty="0" err="1" smtClean="0"/>
              <a:t>dinamis</a:t>
            </a:r>
            <a:endParaRPr lang="en-US" sz="3200" dirty="0"/>
          </a:p>
          <a:p>
            <a:pPr marL="609600" indent="-609600">
              <a:buFontTx/>
              <a:buAutoNum type="arabicPeriod"/>
            </a:pPr>
            <a:r>
              <a:rPr lang="en-US" sz="3200" dirty="0" err="1"/>
              <a:t>Variabel</a:t>
            </a:r>
            <a:r>
              <a:rPr lang="en-US" sz="3200" dirty="0"/>
              <a:t> </a:t>
            </a:r>
            <a:r>
              <a:rPr lang="en-US" sz="3200" dirty="0" err="1" smtClean="0"/>
              <a:t>diskrit</a:t>
            </a:r>
            <a:r>
              <a:rPr lang="en-US" sz="3200" dirty="0" smtClean="0"/>
              <a:t> </a:t>
            </a:r>
            <a:r>
              <a:rPr lang="en-US" sz="3200" dirty="0" err="1" smtClean="0"/>
              <a:t>vs</a:t>
            </a:r>
            <a:r>
              <a:rPr lang="en-US" sz="3200" dirty="0" smtClean="0"/>
              <a:t> </a:t>
            </a:r>
            <a:r>
              <a:rPr lang="en-US" sz="3200" dirty="0" err="1" smtClean="0"/>
              <a:t>kontinyu</a:t>
            </a:r>
            <a:endParaRPr lang="en-US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858838"/>
          </a:xfrm>
          <a:noFill/>
        </p:spPr>
        <p:txBody>
          <a:bodyPr/>
          <a:lstStyle/>
          <a:p>
            <a:pPr algn="ctr"/>
            <a:r>
              <a:rPr lang="en-US" sz="4000" dirty="0"/>
              <a:t>Basis </a:t>
            </a:r>
            <a:r>
              <a:rPr lang="en-US" sz="4000" dirty="0" err="1"/>
              <a:t>Perilaku</a:t>
            </a:r>
            <a:r>
              <a:rPr lang="en-US" sz="4000" dirty="0"/>
              <a:t> Model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029200"/>
          </a:xfrm>
          <a:noFill/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Melihat</a:t>
            </a:r>
            <a:r>
              <a:rPr lang="en-US" sz="2800" dirty="0"/>
              <a:t> </a:t>
            </a:r>
            <a:r>
              <a:rPr lang="en-US" sz="2800" b="1" dirty="0" err="1"/>
              <a:t>kesesuaian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perilaku</a:t>
            </a:r>
            <a:r>
              <a:rPr lang="en-US" sz="2800" dirty="0"/>
              <a:t> model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perilaku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nyata</a:t>
            </a:r>
            <a:r>
              <a:rPr lang="en-US" sz="2800" dirty="0"/>
              <a:t>. </a:t>
            </a:r>
            <a:r>
              <a:rPr lang="en-US" sz="2800" dirty="0" err="1"/>
              <a:t>Kesesuaian</a:t>
            </a:r>
            <a:r>
              <a:rPr lang="en-US" sz="2800" dirty="0"/>
              <a:t> </a:t>
            </a:r>
            <a:r>
              <a:rPr lang="en-US" sz="2800" dirty="0" err="1"/>
              <a:t>disini</a:t>
            </a:r>
            <a:r>
              <a:rPr lang="en-US" sz="2800" dirty="0"/>
              <a:t> </a:t>
            </a:r>
            <a:r>
              <a:rPr lang="en-US" sz="2800" dirty="0" err="1"/>
              <a:t>diuji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uji</a:t>
            </a:r>
            <a:r>
              <a:rPr lang="en-US" sz="2800" dirty="0"/>
              <a:t> </a:t>
            </a:r>
            <a:r>
              <a:rPr lang="en-US" sz="2800" dirty="0" err="1"/>
              <a:t>statistik</a:t>
            </a:r>
            <a:r>
              <a:rPr lang="en-US" sz="2800" dirty="0"/>
              <a:t>.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hal</a:t>
            </a:r>
            <a:r>
              <a:rPr lang="en-US" sz="2800" dirty="0"/>
              <a:t> </a:t>
            </a:r>
            <a:r>
              <a:rPr lang="en-US" sz="2800" dirty="0" err="1"/>
              <a:t>pendekatan</a:t>
            </a:r>
            <a:r>
              <a:rPr lang="en-US" sz="2800" dirty="0"/>
              <a:t> </a:t>
            </a:r>
            <a:r>
              <a:rPr lang="en-US" sz="2800" dirty="0" err="1"/>
              <a:t>perilaku</a:t>
            </a:r>
            <a:r>
              <a:rPr lang="en-US" sz="2800" dirty="0"/>
              <a:t> model </a:t>
            </a:r>
            <a:r>
              <a:rPr lang="en-US" sz="2800" dirty="0" err="1"/>
              <a:t>ini</a:t>
            </a:r>
            <a:r>
              <a:rPr lang="en-US" sz="2800" dirty="0"/>
              <a:t>, </a:t>
            </a:r>
            <a:r>
              <a:rPr lang="en-US" sz="2800" b="1" dirty="0" err="1"/>
              <a:t>asumsi</a:t>
            </a:r>
            <a:r>
              <a:rPr lang="en-US" sz="2800" dirty="0"/>
              <a:t> yang </a:t>
            </a:r>
            <a:r>
              <a:rPr lang="en-US" sz="2800" dirty="0" err="1"/>
              <a:t>digunakan</a:t>
            </a:r>
            <a:r>
              <a:rPr lang="en-US" sz="2800" dirty="0"/>
              <a:t> </a:t>
            </a:r>
            <a:r>
              <a:rPr lang="en-US" sz="2800" dirty="0" err="1"/>
              <a:t>sebagai</a:t>
            </a:r>
            <a:r>
              <a:rPr lang="en-US" sz="2800" dirty="0"/>
              <a:t> </a:t>
            </a:r>
            <a:r>
              <a:rPr lang="en-US" sz="2800" dirty="0" err="1"/>
              <a:t>dasar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membangun</a:t>
            </a:r>
            <a:r>
              <a:rPr lang="en-US" sz="2800" dirty="0"/>
              <a:t> model, </a:t>
            </a:r>
            <a:r>
              <a:rPr lang="en-US" sz="2800" dirty="0" err="1"/>
              <a:t>dianggap</a:t>
            </a:r>
            <a:r>
              <a:rPr lang="en-US" sz="2800" dirty="0"/>
              <a:t> </a:t>
            </a:r>
            <a:r>
              <a:rPr lang="en-US" sz="2800" b="1" dirty="0" err="1"/>
              <a:t>tidak</a:t>
            </a:r>
            <a:r>
              <a:rPr lang="en-US" sz="2800" b="1" dirty="0"/>
              <a:t> </a:t>
            </a:r>
            <a:r>
              <a:rPr lang="en-US" sz="2800" b="1" dirty="0" err="1"/>
              <a:t>penting</a:t>
            </a:r>
            <a:endParaRPr lang="en-US" sz="2800" b="1" dirty="0"/>
          </a:p>
          <a:p>
            <a:pPr marL="609600" indent="-609600" algn="just">
              <a:buFont typeface="Wingdings" pitchFamily="2" charset="2"/>
              <a:buNone/>
            </a:pP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Uji</a:t>
            </a:r>
            <a:r>
              <a:rPr lang="en-US" sz="2800" dirty="0"/>
              <a:t> </a:t>
            </a:r>
            <a:r>
              <a:rPr lang="en-US" sz="2800" dirty="0" err="1"/>
              <a:t>statistik</a:t>
            </a:r>
            <a:r>
              <a:rPr lang="en-US" sz="2800" dirty="0"/>
              <a:t> yang </a:t>
            </a:r>
            <a:r>
              <a:rPr lang="en-US" sz="2800" dirty="0" err="1"/>
              <a:t>dilakukan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b="1" dirty="0" err="1"/>
              <a:t>uji</a:t>
            </a:r>
            <a:r>
              <a:rPr lang="en-US" sz="2800" b="1" dirty="0"/>
              <a:t> </a:t>
            </a:r>
            <a:r>
              <a:rPr lang="en-US" sz="2800" b="1" dirty="0" err="1"/>
              <a:t>kebaikan</a:t>
            </a:r>
            <a:r>
              <a:rPr lang="en-US" sz="2800" b="1" dirty="0"/>
              <a:t> </a:t>
            </a:r>
            <a:r>
              <a:rPr lang="en-US" sz="2800" b="1" dirty="0" err="1"/>
              <a:t>sesuai</a:t>
            </a:r>
            <a:r>
              <a:rPr lang="en-US" sz="2800" b="1" dirty="0"/>
              <a:t> (</a:t>
            </a:r>
            <a:r>
              <a:rPr lang="en-US" sz="2800" b="1" i="1" dirty="0"/>
              <a:t>goodness-of-fit</a:t>
            </a:r>
            <a:r>
              <a:rPr lang="en-US" sz="2800" b="1" dirty="0"/>
              <a:t>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858838"/>
          </a:xfrm>
          <a:noFill/>
        </p:spPr>
        <p:txBody>
          <a:bodyPr/>
          <a:lstStyle/>
          <a:p>
            <a:pPr algn="ctr"/>
            <a:r>
              <a:rPr lang="en-US" sz="4000" dirty="0"/>
              <a:t>Basis </a:t>
            </a:r>
            <a:r>
              <a:rPr lang="en-US" sz="4000" dirty="0" err="1"/>
              <a:t>Perilaku</a:t>
            </a:r>
            <a:r>
              <a:rPr lang="en-US" sz="4000" dirty="0"/>
              <a:t> Model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800600"/>
          </a:xfrm>
          <a:noFill/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3200" dirty="0" err="1"/>
              <a:t>Satistik</a:t>
            </a:r>
            <a:r>
              <a:rPr lang="en-US" sz="3200" dirty="0"/>
              <a:t> </a:t>
            </a:r>
            <a:r>
              <a:rPr lang="en-US" sz="3200" dirty="0" err="1"/>
              <a:t>uji</a:t>
            </a:r>
            <a:r>
              <a:rPr lang="en-US" sz="3200" dirty="0"/>
              <a:t> yang </a:t>
            </a:r>
            <a:r>
              <a:rPr lang="en-US" sz="3200" dirty="0" err="1"/>
              <a:t>digunakan</a:t>
            </a:r>
            <a:r>
              <a:rPr lang="en-US" sz="3200" dirty="0"/>
              <a:t> </a:t>
            </a:r>
            <a:r>
              <a:rPr lang="en-US" sz="3200" dirty="0" err="1"/>
              <a:t>adalah</a:t>
            </a:r>
            <a:r>
              <a:rPr lang="en-US" sz="3200" dirty="0"/>
              <a:t> </a:t>
            </a:r>
            <a:r>
              <a:rPr lang="en-US" sz="3200" b="1" dirty="0"/>
              <a:t>chi-</a:t>
            </a:r>
            <a:r>
              <a:rPr lang="en-US" sz="3200" b="1" dirty="0" err="1"/>
              <a:t>kuadrat</a:t>
            </a:r>
            <a:r>
              <a:rPr lang="en-US" sz="3200" b="1" dirty="0"/>
              <a:t>.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b="1" dirty="0" err="1"/>
              <a:t>Dasar</a:t>
            </a:r>
            <a:r>
              <a:rPr lang="en-US" sz="3200" dirty="0"/>
              <a:t>: </a:t>
            </a:r>
            <a:r>
              <a:rPr lang="en-US" sz="3200" b="1" i="1" dirty="0"/>
              <a:t>error</a:t>
            </a:r>
            <a:r>
              <a:rPr lang="en-US" sz="3200" dirty="0"/>
              <a:t> (</a:t>
            </a:r>
            <a:r>
              <a:rPr lang="en-US" sz="3200" dirty="0" err="1"/>
              <a:t>variasi</a:t>
            </a:r>
            <a:r>
              <a:rPr lang="en-US" sz="3200" dirty="0"/>
              <a:t>) </a:t>
            </a:r>
            <a:r>
              <a:rPr lang="en-US" sz="3200" dirty="0" err="1"/>
              <a:t>antara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r>
              <a:rPr lang="en-US" sz="3200" dirty="0"/>
              <a:t> </a:t>
            </a:r>
            <a:r>
              <a:rPr lang="en-US" sz="3200" dirty="0" err="1"/>
              <a:t>dengan</a:t>
            </a:r>
            <a:r>
              <a:rPr lang="en-US" sz="3200" dirty="0"/>
              <a:t> model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3200" dirty="0"/>
              <a:t>              </a:t>
            </a:r>
            <a:r>
              <a:rPr lang="en-US" sz="3200" dirty="0" err="1"/>
              <a:t>jika</a:t>
            </a:r>
            <a:r>
              <a:rPr lang="en-US" sz="3200" dirty="0"/>
              <a:t> </a:t>
            </a:r>
            <a:r>
              <a:rPr lang="en-US" sz="3200" dirty="0" err="1"/>
              <a:t>y</a:t>
            </a:r>
            <a:r>
              <a:rPr lang="en-US" sz="3200" baseline="-25000" dirty="0" err="1"/>
              <a:t>S</a:t>
            </a:r>
            <a:r>
              <a:rPr lang="en-US" sz="3200" dirty="0"/>
              <a:t>  : output </a:t>
            </a:r>
            <a:r>
              <a:rPr lang="en-US" sz="3200" dirty="0" err="1"/>
              <a:t>dari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endParaRPr lang="en-US" sz="3200" dirty="0"/>
          </a:p>
          <a:p>
            <a:pPr marL="609600" indent="-609600">
              <a:buFont typeface="Wingdings" pitchFamily="2" charset="2"/>
              <a:buNone/>
            </a:pPr>
            <a:r>
              <a:rPr lang="en-US" sz="3200" dirty="0"/>
              <a:t>                     </a:t>
            </a:r>
            <a:r>
              <a:rPr lang="en-US" sz="3200" dirty="0" err="1"/>
              <a:t>y</a:t>
            </a:r>
            <a:r>
              <a:rPr lang="en-US" sz="3200" baseline="-25000" dirty="0" err="1"/>
              <a:t>m</a:t>
            </a:r>
            <a:r>
              <a:rPr lang="en-US" sz="3200" dirty="0"/>
              <a:t> : output </a:t>
            </a:r>
            <a:r>
              <a:rPr lang="en-US" sz="3200" dirty="0" err="1"/>
              <a:t>dari</a:t>
            </a:r>
            <a:r>
              <a:rPr lang="en-US" sz="3200" dirty="0"/>
              <a:t> model, </a:t>
            </a:r>
            <a:r>
              <a:rPr lang="en-US" sz="3200" dirty="0" err="1"/>
              <a:t>maka</a:t>
            </a:r>
            <a:r>
              <a:rPr lang="en-US" sz="3200" dirty="0"/>
              <a:t>: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3200" dirty="0"/>
              <a:t>              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3200" dirty="0"/>
              <a:t>              error:  </a:t>
            </a:r>
            <a:r>
              <a:rPr lang="en-US" sz="3200" b="1" dirty="0"/>
              <a:t>e = (</a:t>
            </a:r>
            <a:r>
              <a:rPr lang="en-US" sz="3200" b="1" dirty="0" err="1"/>
              <a:t>y</a:t>
            </a:r>
            <a:r>
              <a:rPr lang="en-US" sz="3200" b="1" baseline="-25000" dirty="0" err="1"/>
              <a:t>s</a:t>
            </a:r>
            <a:r>
              <a:rPr lang="en-US" sz="3200" b="1" dirty="0"/>
              <a:t> – </a:t>
            </a:r>
            <a:r>
              <a:rPr lang="en-US" sz="3200" b="1" dirty="0" err="1"/>
              <a:t>y</a:t>
            </a:r>
            <a:r>
              <a:rPr lang="en-US" sz="3200" b="1" baseline="-25000" dirty="0" err="1"/>
              <a:t>m</a:t>
            </a:r>
            <a:r>
              <a:rPr lang="en-US" sz="3200" b="1" dirty="0"/>
              <a:t>)</a:t>
            </a:r>
            <a:r>
              <a:rPr lang="en-US" sz="3200" dirty="0"/>
              <a:t>     </a:t>
            </a:r>
            <a:endParaRPr lang="en-US" sz="32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858838"/>
          </a:xfrm>
          <a:noFill/>
        </p:spPr>
        <p:txBody>
          <a:bodyPr/>
          <a:lstStyle/>
          <a:p>
            <a:pPr algn="ctr"/>
            <a:r>
              <a:rPr lang="en-US" sz="4000" dirty="0"/>
              <a:t>Basis </a:t>
            </a:r>
            <a:r>
              <a:rPr lang="en-US" sz="4000" dirty="0" err="1"/>
              <a:t>Perilaku</a:t>
            </a:r>
            <a:r>
              <a:rPr lang="en-US" sz="4000" dirty="0"/>
              <a:t> Model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495800"/>
          </a:xfrm>
          <a:noFill/>
        </p:spPr>
        <p:txBody>
          <a:bodyPr>
            <a:normAutofit/>
          </a:bodyPr>
          <a:lstStyle/>
          <a:p>
            <a:pPr marL="609600" indent="-609600">
              <a:buFont typeface="Wingdings" pitchFamily="2" charset="2"/>
              <a:buNone/>
            </a:pPr>
            <a:r>
              <a:rPr lang="en-US" sz="3200" dirty="0" err="1"/>
              <a:t>Contoh</a:t>
            </a:r>
            <a:r>
              <a:rPr lang="en-US" sz="3200" dirty="0"/>
              <a:t>: </a:t>
            </a:r>
            <a:r>
              <a:rPr lang="en-US" sz="3200" b="1" dirty="0" err="1"/>
              <a:t>uji</a:t>
            </a:r>
            <a:r>
              <a:rPr lang="en-US" sz="3200" b="1" dirty="0"/>
              <a:t> </a:t>
            </a:r>
            <a:r>
              <a:rPr lang="en-US" sz="3200" b="1" i="1" dirty="0"/>
              <a:t>goodness-of-fit</a:t>
            </a:r>
            <a:endParaRPr lang="en-US" sz="32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 err="1"/>
              <a:t>Jika</a:t>
            </a:r>
            <a:r>
              <a:rPr lang="en-US" sz="3200" dirty="0"/>
              <a:t> </a:t>
            </a:r>
            <a:r>
              <a:rPr lang="en-US" sz="3200" dirty="0" err="1"/>
              <a:t>dadu</a:t>
            </a:r>
            <a:r>
              <a:rPr lang="en-US" sz="3200" dirty="0"/>
              <a:t> </a:t>
            </a:r>
            <a:r>
              <a:rPr lang="en-US" sz="3200" dirty="0" err="1"/>
              <a:t>dilantunkan</a:t>
            </a:r>
            <a:r>
              <a:rPr lang="en-US" sz="3200" dirty="0"/>
              <a:t> 120 kali, </a:t>
            </a:r>
            <a:r>
              <a:rPr lang="en-US" sz="3200" dirty="0" err="1"/>
              <a:t>maka</a:t>
            </a:r>
            <a:r>
              <a:rPr lang="en-US" sz="3200" dirty="0"/>
              <a:t> </a:t>
            </a:r>
            <a:r>
              <a:rPr lang="en-US" sz="3200" dirty="0" err="1"/>
              <a:t>harapan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munculnya</a:t>
            </a:r>
            <a:r>
              <a:rPr lang="en-US" sz="3200" dirty="0"/>
              <a:t> </a:t>
            </a:r>
            <a:r>
              <a:rPr lang="en-US" sz="3200" dirty="0" err="1"/>
              <a:t>setiap</a:t>
            </a:r>
            <a:r>
              <a:rPr lang="en-US" sz="3200" dirty="0"/>
              <a:t> </a:t>
            </a:r>
            <a:r>
              <a:rPr lang="en-US" sz="3200" dirty="0" err="1"/>
              <a:t>angka</a:t>
            </a:r>
            <a:r>
              <a:rPr lang="en-US" sz="3200" dirty="0"/>
              <a:t> (1,2,3,4,5 </a:t>
            </a:r>
            <a:r>
              <a:rPr lang="en-US" sz="3200" dirty="0" err="1"/>
              <a:t>dan</a:t>
            </a:r>
            <a:r>
              <a:rPr lang="en-US" sz="3200" dirty="0"/>
              <a:t> 6) </a:t>
            </a:r>
            <a:r>
              <a:rPr lang="en-US" sz="3200" dirty="0" err="1"/>
              <a:t>adalah</a:t>
            </a:r>
            <a:r>
              <a:rPr lang="en-US" sz="3200" dirty="0"/>
              <a:t> </a:t>
            </a:r>
            <a:r>
              <a:rPr lang="en-US" sz="3200" dirty="0" err="1"/>
              <a:t>masing-masing</a:t>
            </a:r>
            <a:r>
              <a:rPr lang="en-US" sz="3200" dirty="0"/>
              <a:t> 20 kali. </a:t>
            </a:r>
            <a:r>
              <a:rPr lang="en-US" sz="3200" dirty="0" err="1"/>
              <a:t>Jika</a:t>
            </a:r>
            <a:r>
              <a:rPr lang="en-US" sz="3200" dirty="0"/>
              <a:t> </a:t>
            </a:r>
            <a:r>
              <a:rPr lang="en-US" sz="3200" dirty="0" err="1"/>
              <a:t>dadu</a:t>
            </a:r>
            <a:r>
              <a:rPr lang="en-US" sz="3200" dirty="0"/>
              <a:t> </a:t>
            </a:r>
            <a:r>
              <a:rPr lang="en-US" sz="3200" dirty="0" err="1"/>
              <a:t>seimbang</a:t>
            </a:r>
            <a:r>
              <a:rPr lang="en-US" sz="3200" dirty="0"/>
              <a:t>, </a:t>
            </a:r>
            <a:r>
              <a:rPr lang="en-US" sz="3200" dirty="0" err="1"/>
              <a:t>maka</a:t>
            </a:r>
            <a:r>
              <a:rPr lang="en-US" sz="3200" dirty="0"/>
              <a:t> </a:t>
            </a:r>
            <a:r>
              <a:rPr lang="en-US" sz="3200" dirty="0" err="1"/>
              <a:t>harapan</a:t>
            </a:r>
            <a:r>
              <a:rPr lang="en-US" sz="3200" dirty="0"/>
              <a:t> </a:t>
            </a:r>
            <a:r>
              <a:rPr lang="en-US" sz="3200" dirty="0" err="1"/>
              <a:t>ini</a:t>
            </a:r>
            <a:r>
              <a:rPr lang="en-US" sz="3200" dirty="0"/>
              <a:t> </a:t>
            </a:r>
            <a:r>
              <a:rPr lang="en-US" sz="3200" dirty="0" err="1"/>
              <a:t>dapat</a:t>
            </a:r>
            <a:r>
              <a:rPr lang="en-US" sz="3200" dirty="0"/>
              <a:t> </a:t>
            </a:r>
            <a:r>
              <a:rPr lang="en-US" sz="3200" dirty="0" err="1"/>
              <a:t>terpenuhi</a:t>
            </a:r>
            <a:r>
              <a:rPr lang="en-US" sz="3200" dirty="0"/>
              <a:t>.</a:t>
            </a:r>
          </a:p>
          <a:p>
            <a:pPr marL="609600" indent="-609600">
              <a:buFont typeface="Wingdings" pitchFamily="2" charset="2"/>
              <a:buNone/>
            </a:pPr>
            <a:endParaRPr lang="en-US" sz="3200" dirty="0"/>
          </a:p>
          <a:p>
            <a:pPr marL="609600" indent="-609600">
              <a:buFont typeface="Wingdings" pitchFamily="2" charset="2"/>
              <a:buNone/>
            </a:pPr>
            <a:r>
              <a:rPr lang="en-US" sz="3200" dirty="0"/>
              <a:t>Data </a:t>
            </a:r>
            <a:r>
              <a:rPr lang="en-US" sz="3200" dirty="0" err="1"/>
              <a:t>pengamatan</a:t>
            </a:r>
            <a:r>
              <a:rPr lang="en-US" sz="3200" dirty="0"/>
              <a:t>: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Group 2"/>
          <p:cNvGraphicFramePr>
            <a:graphicFrameLocks noGrp="1"/>
          </p:cNvGraphicFramePr>
          <p:nvPr>
            <p:ph/>
          </p:nvPr>
        </p:nvGraphicFramePr>
        <p:xfrm>
          <a:off x="1371600" y="1824038"/>
          <a:ext cx="6172200" cy="2552700"/>
        </p:xfrm>
        <a:graphic>
          <a:graphicData uri="http://schemas.openxmlformats.org/drawingml/2006/table">
            <a:tbl>
              <a:tblPr/>
              <a:tblGrid>
                <a:gridCol w="2209800"/>
                <a:gridCol w="685800"/>
                <a:gridCol w="609600"/>
                <a:gridCol w="685800"/>
                <a:gridCol w="685800"/>
                <a:gridCol w="685800"/>
                <a:gridCol w="6096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angka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Pengamatan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Harapan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2555" name="Text Box 43"/>
          <p:cNvSpPr txBox="1">
            <a:spLocks noChangeArrowheads="1"/>
          </p:cNvSpPr>
          <p:nvPr/>
        </p:nvSpPr>
        <p:spPr bwMode="auto">
          <a:xfrm>
            <a:off x="990600" y="762000"/>
            <a:ext cx="3567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3200" dirty="0"/>
              <a:t>Data </a:t>
            </a:r>
            <a:r>
              <a:rPr lang="en-US" sz="3200" dirty="0" err="1"/>
              <a:t>Pengamatan</a:t>
            </a:r>
            <a:r>
              <a:rPr lang="en-US" sz="3200" dirty="0"/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858838"/>
          </a:xfrm>
          <a:noFill/>
        </p:spPr>
        <p:txBody>
          <a:bodyPr/>
          <a:lstStyle/>
          <a:p>
            <a:pPr algn="ctr"/>
            <a:r>
              <a:rPr lang="en-US" sz="4000" dirty="0"/>
              <a:t>Basis </a:t>
            </a:r>
            <a:r>
              <a:rPr lang="en-US" sz="4000" dirty="0" err="1"/>
              <a:t>Perilaku</a:t>
            </a:r>
            <a:r>
              <a:rPr lang="en-US" sz="4000" dirty="0"/>
              <a:t> Model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876800"/>
          </a:xfrm>
          <a:noFill/>
          <a:ln/>
        </p:spPr>
        <p:txBody>
          <a:bodyPr>
            <a:normAutofit fontScale="92500" lnSpcReduction="10000"/>
          </a:bodyPr>
          <a:lstStyle/>
          <a:p>
            <a:pPr marL="609600" indent="-609600">
              <a:buFont typeface="Wingdings" pitchFamily="2" charset="2"/>
              <a:buNone/>
            </a:pPr>
            <a:r>
              <a:rPr lang="en-US" sz="2400" b="1" dirty="0" err="1"/>
              <a:t>Kaidah</a:t>
            </a:r>
            <a:r>
              <a:rPr lang="en-US" sz="2400" b="1" dirty="0"/>
              <a:t> </a:t>
            </a:r>
            <a:r>
              <a:rPr lang="en-US" sz="2400" b="1" dirty="0" err="1"/>
              <a:t>Uji</a:t>
            </a:r>
            <a:r>
              <a:rPr lang="en-US" sz="2400" dirty="0"/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600" b="1" dirty="0" err="1"/>
              <a:t>Teorema</a:t>
            </a:r>
            <a:r>
              <a:rPr lang="en-US" sz="2600" dirty="0"/>
              <a:t>: </a:t>
            </a:r>
            <a:r>
              <a:rPr lang="en-US" sz="2600" dirty="0" err="1"/>
              <a:t>suatu</a:t>
            </a:r>
            <a:r>
              <a:rPr lang="en-US" sz="2600" dirty="0"/>
              <a:t> </a:t>
            </a:r>
            <a:r>
              <a:rPr lang="en-US" sz="2600" dirty="0" err="1"/>
              <a:t>uji</a:t>
            </a:r>
            <a:r>
              <a:rPr lang="en-US" sz="2600" dirty="0"/>
              <a:t> </a:t>
            </a:r>
            <a:r>
              <a:rPr lang="en-US" sz="2600" dirty="0" err="1"/>
              <a:t>kebaikan-sesuai</a:t>
            </a:r>
            <a:r>
              <a:rPr lang="en-US" sz="2600" dirty="0"/>
              <a:t> </a:t>
            </a:r>
            <a:r>
              <a:rPr lang="en-US" sz="2600" dirty="0" err="1"/>
              <a:t>antara</a:t>
            </a:r>
            <a:r>
              <a:rPr lang="en-US" sz="2600" dirty="0"/>
              <a:t> </a:t>
            </a:r>
            <a:r>
              <a:rPr lang="en-US" sz="2600" dirty="0" err="1"/>
              <a:t>frekuensi</a:t>
            </a:r>
            <a:r>
              <a:rPr lang="en-US" sz="2600" dirty="0"/>
              <a:t> </a:t>
            </a:r>
            <a:r>
              <a:rPr lang="en-US" sz="2600" dirty="0" err="1"/>
              <a:t>pengamatan</a:t>
            </a:r>
            <a:r>
              <a:rPr lang="en-US" sz="2600" dirty="0"/>
              <a:t> </a:t>
            </a:r>
            <a:r>
              <a:rPr lang="en-US" sz="2600" dirty="0" err="1"/>
              <a:t>dan</a:t>
            </a:r>
            <a:r>
              <a:rPr lang="en-US" sz="2600" dirty="0"/>
              <a:t> </a:t>
            </a:r>
            <a:r>
              <a:rPr lang="en-US" sz="2600" dirty="0" err="1"/>
              <a:t>harapan</a:t>
            </a:r>
            <a:r>
              <a:rPr lang="en-US" sz="2600" dirty="0"/>
              <a:t>, </a:t>
            </a:r>
            <a:r>
              <a:rPr lang="en-US" sz="2600" dirty="0" err="1"/>
              <a:t>didasarkan</a:t>
            </a:r>
            <a:r>
              <a:rPr lang="en-US" sz="2600" dirty="0"/>
              <a:t> </a:t>
            </a:r>
            <a:r>
              <a:rPr lang="en-US" sz="2600" dirty="0" err="1"/>
              <a:t>pada</a:t>
            </a:r>
            <a:r>
              <a:rPr lang="en-US" sz="2600" dirty="0"/>
              <a:t> </a:t>
            </a:r>
            <a:r>
              <a:rPr lang="en-US" sz="2600" dirty="0" err="1"/>
              <a:t>besaran</a:t>
            </a:r>
            <a:r>
              <a:rPr lang="en-US" sz="2600" dirty="0"/>
              <a:t>:</a:t>
            </a:r>
          </a:p>
          <a:p>
            <a:pPr marL="609600" indent="-609600">
              <a:buFont typeface="Wingdings" pitchFamily="2" charset="2"/>
              <a:buNone/>
            </a:pPr>
            <a:endParaRPr lang="en-US" sz="2400" dirty="0"/>
          </a:p>
          <a:p>
            <a:pPr marL="609600" indent="-609600">
              <a:buFont typeface="Wingdings" pitchFamily="2" charset="2"/>
              <a:buNone/>
            </a:pPr>
            <a:endParaRPr lang="en-US" sz="2800" dirty="0"/>
          </a:p>
          <a:p>
            <a:pPr marL="609600" indent="-609600">
              <a:buFont typeface="Wingdings" pitchFamily="2" charset="2"/>
              <a:buNone/>
            </a:pPr>
            <a:endParaRPr lang="en-US" sz="2800" dirty="0"/>
          </a:p>
          <a:p>
            <a:pPr marL="609600" indent="-609600">
              <a:buFont typeface="Wingdings" pitchFamily="2" charset="2"/>
              <a:buNone/>
            </a:pP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600" dirty="0" err="1"/>
              <a:t>Bila</a:t>
            </a:r>
            <a:r>
              <a:rPr lang="en-US" sz="2600" dirty="0"/>
              <a:t> </a:t>
            </a:r>
            <a:r>
              <a:rPr lang="en-US" sz="2600" b="1" i="1" dirty="0"/>
              <a:t>X</a:t>
            </a:r>
            <a:r>
              <a:rPr lang="en-US" sz="2600" b="1" baseline="30000" dirty="0"/>
              <a:t>2</a:t>
            </a:r>
            <a:r>
              <a:rPr lang="en-US" sz="2600" dirty="0"/>
              <a:t> </a:t>
            </a:r>
            <a:r>
              <a:rPr lang="en-US" sz="2600" dirty="0" err="1"/>
              <a:t>merupakan</a:t>
            </a:r>
            <a:r>
              <a:rPr lang="en-US" sz="2600" dirty="0"/>
              <a:t> </a:t>
            </a:r>
            <a:r>
              <a:rPr lang="en-US" sz="2600" dirty="0" err="1"/>
              <a:t>nilai</a:t>
            </a:r>
            <a:r>
              <a:rPr lang="en-US" sz="2600" dirty="0"/>
              <a:t> </a:t>
            </a:r>
            <a:r>
              <a:rPr lang="en-US" sz="2600" dirty="0" err="1"/>
              <a:t>variabel</a:t>
            </a:r>
            <a:r>
              <a:rPr lang="en-US" sz="2600" dirty="0"/>
              <a:t> </a:t>
            </a:r>
            <a:r>
              <a:rPr lang="en-US" sz="2600" dirty="0" err="1"/>
              <a:t>acak</a:t>
            </a:r>
            <a:r>
              <a:rPr lang="en-US" sz="2600" dirty="0"/>
              <a:t> </a:t>
            </a:r>
            <a:r>
              <a:rPr lang="en-US" sz="2600" b="1" i="1" dirty="0"/>
              <a:t>X</a:t>
            </a:r>
            <a:r>
              <a:rPr lang="en-US" sz="2600" b="1" baseline="30000" dirty="0"/>
              <a:t>2</a:t>
            </a:r>
            <a:r>
              <a:rPr lang="en-US" sz="2600" b="1" dirty="0"/>
              <a:t> </a:t>
            </a:r>
            <a:r>
              <a:rPr lang="en-US" sz="2600" dirty="0"/>
              <a:t>yang </a:t>
            </a:r>
            <a:r>
              <a:rPr lang="en-US" sz="2600" dirty="0" err="1"/>
              <a:t>distribusi</a:t>
            </a:r>
            <a:r>
              <a:rPr lang="en-US" sz="2600" dirty="0"/>
              <a:t> </a:t>
            </a:r>
            <a:r>
              <a:rPr lang="en-US" sz="2600" dirty="0" err="1"/>
              <a:t>sampelnya</a:t>
            </a:r>
            <a:r>
              <a:rPr lang="en-US" sz="2600" dirty="0"/>
              <a:t> </a:t>
            </a:r>
            <a:r>
              <a:rPr lang="en-US" sz="2600" dirty="0" err="1"/>
              <a:t>dihampiri</a:t>
            </a:r>
            <a:r>
              <a:rPr lang="en-US" sz="2600" dirty="0"/>
              <a:t> </a:t>
            </a:r>
            <a:r>
              <a:rPr lang="en-US" sz="2600" dirty="0" err="1"/>
              <a:t>dengan</a:t>
            </a:r>
            <a:r>
              <a:rPr lang="en-US" sz="2600" dirty="0"/>
              <a:t> </a:t>
            </a:r>
            <a:r>
              <a:rPr lang="en-US" sz="2600" dirty="0" err="1"/>
              <a:t>distribusi</a:t>
            </a:r>
            <a:r>
              <a:rPr lang="en-US" sz="2600" dirty="0"/>
              <a:t> </a:t>
            </a:r>
            <a:r>
              <a:rPr lang="en-US" sz="2600" b="1" dirty="0"/>
              <a:t>chi-</a:t>
            </a:r>
            <a:r>
              <a:rPr lang="en-US" sz="2600" b="1" dirty="0" err="1"/>
              <a:t>kuadrat</a:t>
            </a:r>
            <a:r>
              <a:rPr lang="en-US" sz="2600" dirty="0"/>
              <a:t>, </a:t>
            </a:r>
            <a:r>
              <a:rPr lang="en-US" sz="2600" dirty="0" err="1"/>
              <a:t>dengan</a:t>
            </a:r>
            <a:r>
              <a:rPr lang="en-US" sz="2600" dirty="0"/>
              <a:t> </a:t>
            </a:r>
            <a:r>
              <a:rPr lang="en-US" sz="2600" i="1" dirty="0" err="1"/>
              <a:t>f</a:t>
            </a:r>
            <a:r>
              <a:rPr lang="en-US" sz="2600" i="1" baseline="-25000" dirty="0" err="1"/>
              <a:t>p</a:t>
            </a:r>
            <a:r>
              <a:rPr lang="en-US" sz="2600" dirty="0"/>
              <a:t> </a:t>
            </a:r>
            <a:r>
              <a:rPr lang="en-US" sz="2600" dirty="0" err="1"/>
              <a:t>adalah</a:t>
            </a:r>
            <a:r>
              <a:rPr lang="en-US" sz="2600" dirty="0"/>
              <a:t> </a:t>
            </a:r>
            <a:r>
              <a:rPr lang="en-US" sz="2600" dirty="0" err="1"/>
              <a:t>frekuensi</a:t>
            </a:r>
            <a:r>
              <a:rPr lang="en-US" sz="2600" dirty="0"/>
              <a:t> </a:t>
            </a:r>
            <a:r>
              <a:rPr lang="en-US" sz="2600" dirty="0" err="1"/>
              <a:t>pengamatan</a:t>
            </a:r>
            <a:r>
              <a:rPr lang="en-US" sz="2600" dirty="0"/>
              <a:t> </a:t>
            </a:r>
            <a:r>
              <a:rPr lang="en-US" sz="2600" dirty="0" err="1"/>
              <a:t>ke-i</a:t>
            </a:r>
            <a:r>
              <a:rPr lang="en-US" sz="2600" dirty="0"/>
              <a:t> (</a:t>
            </a:r>
            <a:r>
              <a:rPr lang="en-US" sz="2600" i="1" dirty="0" err="1"/>
              <a:t>i</a:t>
            </a:r>
            <a:r>
              <a:rPr lang="en-US" sz="2600" dirty="0"/>
              <a:t>=1,2, …,  </a:t>
            </a:r>
            <a:r>
              <a:rPr lang="en-US" sz="2600" i="1" dirty="0"/>
              <a:t>k</a:t>
            </a:r>
            <a:r>
              <a:rPr lang="en-US" sz="2600" dirty="0"/>
              <a:t>) </a:t>
            </a:r>
            <a:r>
              <a:rPr lang="en-US" sz="2600" dirty="0" err="1"/>
              <a:t>dan</a:t>
            </a:r>
            <a:r>
              <a:rPr lang="en-US" sz="2600" dirty="0"/>
              <a:t> </a:t>
            </a:r>
            <a:r>
              <a:rPr lang="en-US" sz="2600" i="1" dirty="0" err="1"/>
              <a:t>f</a:t>
            </a:r>
            <a:r>
              <a:rPr lang="en-US" sz="2600" i="1" baseline="-25000" dirty="0" err="1"/>
              <a:t>h</a:t>
            </a:r>
            <a:r>
              <a:rPr lang="en-US" sz="2600" i="1" dirty="0"/>
              <a:t> </a:t>
            </a:r>
            <a:r>
              <a:rPr lang="en-US" sz="2600" dirty="0" err="1"/>
              <a:t>adalah</a:t>
            </a:r>
            <a:r>
              <a:rPr lang="en-US" sz="2600" dirty="0"/>
              <a:t> </a:t>
            </a:r>
            <a:r>
              <a:rPr lang="en-US" sz="2600" dirty="0" err="1"/>
              <a:t>frekuensi</a:t>
            </a:r>
            <a:r>
              <a:rPr lang="en-US" sz="2600" dirty="0"/>
              <a:t> </a:t>
            </a:r>
            <a:r>
              <a:rPr lang="en-US" sz="2600" dirty="0" err="1"/>
              <a:t>harapan</a:t>
            </a:r>
            <a:r>
              <a:rPr lang="en-US" sz="2600" dirty="0"/>
              <a:t>.</a:t>
            </a: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3541" name="Object 5"/>
          <p:cNvGraphicFramePr>
            <a:graphicFrameLocks noChangeAspect="1"/>
          </p:cNvGraphicFramePr>
          <p:nvPr/>
        </p:nvGraphicFramePr>
        <p:xfrm>
          <a:off x="2743200" y="2514600"/>
          <a:ext cx="3352800" cy="14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3" imgW="1384300" imgH="558800" progId="Equation.3">
                  <p:embed/>
                </p:oleObj>
              </mc:Choice>
              <mc:Fallback>
                <p:oleObj name="Equation" r:id="rId3" imgW="1384300" imgH="558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514600"/>
                        <a:ext cx="3352800" cy="1481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397</TotalTime>
  <Words>458</Words>
  <Application>Microsoft Office PowerPoint</Application>
  <PresentationFormat>On-screen Show (4:3)</PresentationFormat>
  <Paragraphs>98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Oriel</vt:lpstr>
      <vt:lpstr>Equation</vt:lpstr>
      <vt:lpstr>Validasi model</vt:lpstr>
      <vt:lpstr>Validasi Model</vt:lpstr>
      <vt:lpstr>Validasi Model</vt:lpstr>
      <vt:lpstr>Basis Asumsi</vt:lpstr>
      <vt:lpstr>Basis Perilaku Model</vt:lpstr>
      <vt:lpstr>Basis Perilaku Model</vt:lpstr>
      <vt:lpstr>Basis Perilaku Model</vt:lpstr>
      <vt:lpstr>PowerPoint Presentation</vt:lpstr>
      <vt:lpstr>Basis Perilaku Model</vt:lpstr>
      <vt:lpstr>Basis Perilaku Model</vt:lpstr>
      <vt:lpstr>Basis Perilaku Model</vt:lpstr>
      <vt:lpstr>Basis Perilaku Model</vt:lpstr>
      <vt:lpstr>PowerPoint Presentation</vt:lpstr>
    </vt:vector>
  </TitlesOfParts>
  <Company>Universitas Islam Indonesia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</cp:lastModifiedBy>
  <cp:revision>56</cp:revision>
  <dcterms:created xsi:type="dcterms:W3CDTF">2010-02-04T10:21:31Z</dcterms:created>
  <dcterms:modified xsi:type="dcterms:W3CDTF">2012-06-03T09:37:24Z</dcterms:modified>
</cp:coreProperties>
</file>