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sldIdLst>
    <p:sldId id="257" r:id="rId2"/>
    <p:sldId id="266" r:id="rId3"/>
    <p:sldId id="267" r:id="rId4"/>
    <p:sldId id="281" r:id="rId5"/>
    <p:sldId id="283" r:id="rId6"/>
    <p:sldId id="280" r:id="rId7"/>
    <p:sldId id="286" r:id="rId8"/>
    <p:sldId id="268" r:id="rId9"/>
    <p:sldId id="284" r:id="rId10"/>
    <p:sldId id="285" r:id="rId11"/>
    <p:sldId id="271" r:id="rId12"/>
    <p:sldId id="275" r:id="rId13"/>
    <p:sldId id="276" r:id="rId14"/>
    <p:sldId id="277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2E018-137E-4730-BA70-FBB8B1567B2B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828E25-DB5E-44C5-BA3A-527A58E102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ransition>
    <p:push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0034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>PEMODELAN SISTEM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algn="ctr"/>
            <a:r>
              <a:rPr lang="en-US" sz="3200" dirty="0" smtClean="0"/>
              <a:t>***</a:t>
            </a:r>
            <a:endParaRPr lang="id-ID" sz="3200" dirty="0" smtClean="0"/>
          </a:p>
          <a:p>
            <a:pPr algn="ctr"/>
            <a:endParaRPr lang="id-ID" sz="3200" dirty="0"/>
          </a:p>
          <a:p>
            <a:pPr algn="ctr"/>
            <a:r>
              <a:rPr lang="id-ID" sz="3200" smtClean="0"/>
              <a:t>1</a:t>
            </a:r>
            <a:endParaRPr lang="en-US" sz="32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z="3600" b="1"/>
              <a:t>Definisi Sistem</a:t>
            </a:r>
            <a:endParaRPr lang="en-US" sz="3600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524000"/>
            <a:ext cx="6248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1295400" y="2514600"/>
            <a:ext cx="1295400" cy="2057400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371600" y="3276600"/>
            <a:ext cx="976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Input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6629400" y="2590800"/>
            <a:ext cx="1295400" cy="2057400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6553200" y="3352800"/>
            <a:ext cx="1252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Output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/>
          <a:lstStyle/>
          <a:p>
            <a:r>
              <a:rPr lang="en-US" sz="3600" b="1"/>
              <a:t>Definisi Sistem</a:t>
            </a:r>
            <a:endParaRPr lang="en-US" sz="3600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457200" y="838200"/>
            <a:ext cx="838200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dirty="0" err="1"/>
              <a:t>Contoh</a:t>
            </a:r>
            <a:r>
              <a:rPr lang="en-US" sz="2800" b="1" dirty="0"/>
              <a:t>:</a:t>
            </a:r>
          </a:p>
          <a:p>
            <a:pPr marL="573088" indent="-573088" algn="just">
              <a:spcBef>
                <a:spcPct val="50000"/>
              </a:spcBef>
              <a:buFontTx/>
              <a:buAutoNum type="arabicPeriod"/>
            </a:pP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surya</a:t>
            </a:r>
            <a:r>
              <a:rPr lang="en-US" sz="2800" dirty="0"/>
              <a:t>: </a:t>
            </a:r>
            <a:r>
              <a:rPr lang="en-US" sz="2800" dirty="0" err="1"/>
              <a:t>terdiri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planet-planet yang </a:t>
            </a:r>
            <a:r>
              <a:rPr lang="en-US" sz="2800" dirty="0" err="1"/>
              <a:t>dihubungkan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gaya</a:t>
            </a:r>
            <a:r>
              <a:rPr lang="en-US" sz="2800" dirty="0"/>
              <a:t> </a:t>
            </a:r>
            <a:r>
              <a:rPr lang="en-US" sz="2800" dirty="0" err="1"/>
              <a:t>gravitasi</a:t>
            </a:r>
            <a:endParaRPr lang="en-US" sz="2800" dirty="0"/>
          </a:p>
          <a:p>
            <a:pPr marL="574675" indent="-574675" algn="just">
              <a:spcBef>
                <a:spcPct val="50000"/>
              </a:spcBef>
              <a:buFontTx/>
              <a:buAutoNum type="arabicPeriod"/>
            </a:pP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listrik</a:t>
            </a:r>
            <a:r>
              <a:rPr lang="en-US" sz="2800" dirty="0"/>
              <a:t>: </a:t>
            </a:r>
            <a:r>
              <a:rPr lang="en-US" sz="2800" dirty="0" err="1"/>
              <a:t>terdiri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berbagai</a:t>
            </a:r>
            <a:r>
              <a:rPr lang="en-US" sz="2800" dirty="0"/>
              <a:t> </a:t>
            </a:r>
            <a:r>
              <a:rPr lang="en-US" sz="2800" dirty="0" err="1"/>
              <a:t>tipe</a:t>
            </a:r>
            <a:r>
              <a:rPr lang="en-US" sz="2800" dirty="0"/>
              <a:t> </a:t>
            </a:r>
            <a:r>
              <a:rPr lang="en-US" sz="2800" dirty="0" err="1"/>
              <a:t>pembangkit</a:t>
            </a:r>
            <a:r>
              <a:rPr lang="en-US" sz="2800" dirty="0"/>
              <a:t> </a:t>
            </a:r>
            <a:r>
              <a:rPr lang="en-US" sz="2800" dirty="0" err="1"/>
              <a:t>listrik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peralatannya</a:t>
            </a:r>
            <a:r>
              <a:rPr lang="en-US" sz="2800" dirty="0"/>
              <a:t>, </a:t>
            </a:r>
            <a:r>
              <a:rPr lang="en-US" sz="2800" dirty="0" err="1"/>
              <a:t>transmisi</a:t>
            </a:r>
            <a:r>
              <a:rPr lang="en-US" sz="2800" dirty="0"/>
              <a:t> </a:t>
            </a:r>
            <a:r>
              <a:rPr lang="en-US" sz="2800" dirty="0" err="1"/>
              <a:t>tegangan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, </a:t>
            </a:r>
            <a:r>
              <a:rPr lang="en-US" sz="2800" dirty="0" err="1"/>
              <a:t>jaringan</a:t>
            </a:r>
            <a:r>
              <a:rPr lang="en-US" sz="2800" dirty="0"/>
              <a:t> </a:t>
            </a:r>
            <a:r>
              <a:rPr lang="en-US" sz="2800" dirty="0" err="1"/>
              <a:t>distribusi</a:t>
            </a:r>
            <a:r>
              <a:rPr lang="en-US" sz="2800" dirty="0"/>
              <a:t> </a:t>
            </a:r>
            <a:r>
              <a:rPr lang="en-US" sz="2800" dirty="0" err="1"/>
              <a:t>listrik</a:t>
            </a:r>
            <a:r>
              <a:rPr lang="en-US" sz="2800" dirty="0"/>
              <a:t> </a:t>
            </a:r>
            <a:r>
              <a:rPr lang="en-US" sz="2800" dirty="0" err="1"/>
              <a:t>lokal</a:t>
            </a:r>
            <a:r>
              <a:rPr lang="en-US" sz="2800" dirty="0"/>
              <a:t>,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berbagai</a:t>
            </a:r>
            <a:r>
              <a:rPr lang="en-US" sz="2800" dirty="0"/>
              <a:t> </a:t>
            </a:r>
            <a:r>
              <a:rPr lang="en-US" sz="2800" dirty="0" err="1"/>
              <a:t>stasiun</a:t>
            </a:r>
            <a:r>
              <a:rPr lang="en-US" sz="2800" dirty="0"/>
              <a:t> </a:t>
            </a:r>
            <a:r>
              <a:rPr lang="en-US" sz="2800" dirty="0" err="1" smtClean="0"/>
              <a:t>pengendali</a:t>
            </a:r>
            <a:endParaRPr lang="en-US" sz="2800" dirty="0"/>
          </a:p>
          <a:p>
            <a:pPr marL="573088" indent="-573088" algn="just">
              <a:spcBef>
                <a:spcPct val="50000"/>
              </a:spcBef>
              <a:buFontTx/>
              <a:buAutoNum type="arabicPeriod"/>
            </a:pP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informasi</a:t>
            </a:r>
            <a:r>
              <a:rPr lang="en-US" sz="2800" dirty="0"/>
              <a:t> </a:t>
            </a:r>
            <a:r>
              <a:rPr lang="en-US" sz="2800" dirty="0" err="1"/>
              <a:t>komputer</a:t>
            </a:r>
            <a:r>
              <a:rPr lang="en-US" sz="2800" dirty="0"/>
              <a:t>: </a:t>
            </a:r>
            <a:r>
              <a:rPr lang="en-US" sz="2800" dirty="0" err="1"/>
              <a:t>terdiri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beberapa</a:t>
            </a:r>
            <a:r>
              <a:rPr lang="en-US" sz="2800" dirty="0"/>
              <a:t> basis data, </a:t>
            </a:r>
            <a:r>
              <a:rPr lang="en-US" sz="2800" dirty="0" err="1"/>
              <a:t>regulasi</a:t>
            </a:r>
            <a:r>
              <a:rPr lang="en-US" sz="2800" dirty="0"/>
              <a:t> </a:t>
            </a:r>
            <a:r>
              <a:rPr lang="en-US" sz="2800" dirty="0" err="1"/>
              <a:t>hubungan</a:t>
            </a:r>
            <a:r>
              <a:rPr lang="en-US" sz="2800" dirty="0"/>
              <a:t> </a:t>
            </a:r>
            <a:r>
              <a:rPr lang="en-US" sz="2800" dirty="0" err="1"/>
              <a:t>antar</a:t>
            </a:r>
            <a:r>
              <a:rPr lang="en-US" sz="2800" dirty="0"/>
              <a:t> basis data, </a:t>
            </a:r>
            <a:r>
              <a:rPr lang="en-US" sz="2800" dirty="0" err="1"/>
              <a:t>metode</a:t>
            </a:r>
            <a:r>
              <a:rPr lang="en-US" sz="2800" dirty="0"/>
              <a:t> </a:t>
            </a:r>
            <a:r>
              <a:rPr lang="en-US" sz="2800" dirty="0" err="1"/>
              <a:t>transformasi</a:t>
            </a:r>
            <a:r>
              <a:rPr lang="en-US" sz="2800" dirty="0"/>
              <a:t> </a:t>
            </a:r>
            <a:r>
              <a:rPr lang="en-US" sz="2800" dirty="0" err="1"/>
              <a:t>menjadi</a:t>
            </a:r>
            <a:r>
              <a:rPr lang="en-US" sz="2800" dirty="0"/>
              <a:t> </a:t>
            </a:r>
            <a:r>
              <a:rPr lang="en-US" sz="2800" dirty="0" err="1"/>
              <a:t>informasi</a:t>
            </a:r>
            <a:r>
              <a:rPr lang="en-US" sz="2800" dirty="0"/>
              <a:t>, </a:t>
            </a:r>
            <a:r>
              <a:rPr lang="en-US" sz="2800" dirty="0" err="1"/>
              <a:t>bentuk</a:t>
            </a:r>
            <a:r>
              <a:rPr lang="en-US" sz="2800" dirty="0"/>
              <a:t> </a:t>
            </a:r>
            <a:r>
              <a:rPr lang="en-US" sz="2800" dirty="0" err="1"/>
              <a:t>penyajian</a:t>
            </a:r>
            <a:r>
              <a:rPr lang="en-US" sz="2800" dirty="0"/>
              <a:t>, </a:t>
            </a:r>
            <a:r>
              <a:rPr lang="en-US" sz="2800" dirty="0" err="1"/>
              <a:t>dll</a:t>
            </a:r>
            <a:r>
              <a:rPr lang="en-US" sz="2800" dirty="0"/>
              <a:t>  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z="3600" b="1"/>
              <a:t>Definisi Sistem</a:t>
            </a:r>
            <a:endParaRPr lang="en-US" sz="3600"/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47800"/>
            <a:ext cx="6858000" cy="4038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r>
              <a:rPr lang="en-US" sz="3600" b="1"/>
              <a:t>Berpikir Sistem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153400" cy="4572000"/>
          </a:xfrm>
        </p:spPr>
        <p:txBody>
          <a:bodyPr>
            <a:normAutofit fontScale="92500" lnSpcReduction="10000"/>
          </a:bodyPr>
          <a:lstStyle/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/>
              <a:t>Berpikir dengan terminologi sistem – mengisolasi permasalahan/kasus yang dihadapi – fokus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/>
              <a:t>Peter Senge (The Fifth Discipline): “describes how our mental models, or personal paradigms, are often developed from </a:t>
            </a:r>
            <a:r>
              <a:rPr lang="en-US" sz="2800" b="1"/>
              <a:t>our tendency to breakdown large problems into smaller manageable parts.</a:t>
            </a:r>
          </a:p>
          <a:p>
            <a:pPr marL="609600" indent="-609600" algn="just">
              <a:buFont typeface="Wingdings" pitchFamily="2" charset="2"/>
              <a:buAutoNum type="arabicPeriod"/>
            </a:pPr>
            <a:r>
              <a:rPr lang="en-US" sz="2800" b="1"/>
              <a:t>Mentally isolating events </a:t>
            </a:r>
            <a:r>
              <a:rPr lang="en-US" sz="2800"/>
              <a:t>and actions, mostly because their causes and effects are often widely separated in time and space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838200"/>
          </a:xfrm>
        </p:spPr>
        <p:txBody>
          <a:bodyPr/>
          <a:lstStyle/>
          <a:p>
            <a:r>
              <a:rPr lang="en-US" sz="3600" b="1" dirty="0" err="1"/>
              <a:t>Berpikir</a:t>
            </a:r>
            <a:r>
              <a:rPr lang="en-US" sz="3600" b="1" dirty="0"/>
              <a:t> </a:t>
            </a:r>
            <a:r>
              <a:rPr lang="en-US" sz="3600" b="1" dirty="0" err="1"/>
              <a:t>Sistem</a:t>
            </a:r>
            <a:endParaRPr lang="en-US" sz="3600" b="1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153400" cy="46482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 sz="3200" b="1" dirty="0" err="1"/>
              <a:t>Bepikir</a:t>
            </a:r>
            <a:r>
              <a:rPr lang="en-US" sz="3200" b="1" dirty="0"/>
              <a:t> </a:t>
            </a:r>
            <a:r>
              <a:rPr lang="en-US" sz="3200" b="1" dirty="0" err="1"/>
              <a:t>sistem</a:t>
            </a:r>
            <a:r>
              <a:rPr lang="en-US" sz="3200" b="1" dirty="0"/>
              <a:t> </a:t>
            </a:r>
            <a:r>
              <a:rPr lang="en-US" sz="3200" b="1" dirty="0" err="1"/>
              <a:t>artinya</a:t>
            </a:r>
            <a:r>
              <a:rPr lang="en-US" sz="3200" b="1" dirty="0"/>
              <a:t> </a:t>
            </a:r>
            <a:r>
              <a:rPr lang="en-US" sz="3200" b="1" dirty="0" err="1"/>
              <a:t>berpikir</a:t>
            </a:r>
            <a:r>
              <a:rPr lang="en-US" sz="3200" b="1" dirty="0"/>
              <a:t> </a:t>
            </a:r>
            <a:r>
              <a:rPr lang="en-US" sz="3200" b="1" dirty="0" err="1"/>
              <a:t>dalam</a:t>
            </a:r>
            <a:r>
              <a:rPr lang="en-US" sz="3200" b="1" dirty="0"/>
              <a:t> </a:t>
            </a:r>
            <a:r>
              <a:rPr lang="en-US" sz="3200" b="1" dirty="0" err="1"/>
              <a:t>terminologi</a:t>
            </a:r>
            <a:r>
              <a:rPr lang="en-US" sz="3200" b="1" dirty="0"/>
              <a:t> </a:t>
            </a:r>
            <a:r>
              <a:rPr lang="en-US" sz="3200" b="1" dirty="0" err="1"/>
              <a:t>sistem</a:t>
            </a:r>
            <a:endParaRPr lang="en-US" sz="3200" b="1" dirty="0"/>
          </a:p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 sz="3200" b="1" dirty="0" err="1"/>
              <a:t>Berpikir</a:t>
            </a:r>
            <a:r>
              <a:rPr lang="en-US" sz="3200" b="1" dirty="0"/>
              <a:t> </a:t>
            </a:r>
            <a:r>
              <a:rPr lang="en-US" sz="3200" b="1" dirty="0" err="1"/>
              <a:t>sistem</a:t>
            </a:r>
            <a:r>
              <a:rPr lang="en-US" sz="3200" b="1" dirty="0"/>
              <a:t> </a:t>
            </a:r>
            <a:r>
              <a:rPr lang="en-US" sz="3200" b="1" dirty="0" err="1"/>
              <a:t>merupakan</a:t>
            </a:r>
            <a:r>
              <a:rPr lang="en-US" sz="3200" b="1" dirty="0"/>
              <a:t> </a:t>
            </a:r>
            <a:r>
              <a:rPr lang="en-US" sz="3200" b="1" dirty="0" err="1"/>
              <a:t>metode</a:t>
            </a:r>
            <a:r>
              <a:rPr lang="en-US" sz="3200" b="1" dirty="0"/>
              <a:t> </a:t>
            </a:r>
            <a:r>
              <a:rPr lang="en-US" sz="3200" b="1" dirty="0" err="1"/>
              <a:t>pendekatan</a:t>
            </a:r>
            <a:r>
              <a:rPr lang="en-US" sz="3200" b="1" dirty="0"/>
              <a:t> </a:t>
            </a:r>
            <a:r>
              <a:rPr lang="en-US" sz="3200" b="1" dirty="0" err="1"/>
              <a:t>pemecahan</a:t>
            </a:r>
            <a:r>
              <a:rPr lang="en-US" sz="3200" b="1" dirty="0"/>
              <a:t> </a:t>
            </a:r>
            <a:r>
              <a:rPr lang="en-US" sz="3200" b="1" dirty="0" err="1"/>
              <a:t>masalah</a:t>
            </a:r>
            <a:endParaRPr lang="en-US" sz="3200" b="1" dirty="0"/>
          </a:p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 sz="3200" b="1" dirty="0" err="1"/>
              <a:t>Berpikir</a:t>
            </a:r>
            <a:r>
              <a:rPr lang="en-US" sz="3200" b="1" dirty="0"/>
              <a:t> </a:t>
            </a:r>
            <a:r>
              <a:rPr lang="en-US" sz="3200" b="1" dirty="0" err="1"/>
              <a:t>sistem</a:t>
            </a:r>
            <a:r>
              <a:rPr lang="en-US" sz="3200" b="1" dirty="0"/>
              <a:t> </a:t>
            </a:r>
            <a:r>
              <a:rPr lang="en-US" sz="3200" b="1" dirty="0" err="1"/>
              <a:t>mengobservasi</a:t>
            </a:r>
            <a:r>
              <a:rPr lang="en-US" sz="3200" b="1" dirty="0"/>
              <a:t> </a:t>
            </a:r>
            <a:r>
              <a:rPr lang="en-US" sz="3200" b="1" dirty="0" err="1"/>
              <a:t>dalam</a:t>
            </a:r>
            <a:r>
              <a:rPr lang="en-US" sz="3200" b="1" dirty="0"/>
              <a:t> </a:t>
            </a:r>
            <a:r>
              <a:rPr lang="en-US" sz="3200" b="1" dirty="0" err="1"/>
              <a:t>bentuk</a:t>
            </a:r>
            <a:r>
              <a:rPr lang="en-US" sz="3200" b="1" dirty="0"/>
              <a:t> </a:t>
            </a:r>
            <a:r>
              <a:rPr lang="en-US" sz="3200" b="1" dirty="0" err="1"/>
              <a:t>aktivitas</a:t>
            </a:r>
            <a:r>
              <a:rPr lang="en-US" sz="3200" b="1" dirty="0"/>
              <a:t> mental – model mental</a:t>
            </a:r>
          </a:p>
          <a:p>
            <a:pPr marL="609600" indent="-609600" algn="just">
              <a:buFont typeface="Wingdings" pitchFamily="2" charset="2"/>
              <a:buNone/>
            </a:pPr>
            <a:endParaRPr lang="en-US" sz="2800" b="1" dirty="0"/>
          </a:p>
          <a:p>
            <a:pPr marL="609600" indent="-609600" algn="just">
              <a:buFont typeface="Wingdings" pitchFamily="2" charset="2"/>
              <a:buAutoNum type="arabicPeriod" startAt="4"/>
            </a:pPr>
            <a:endParaRPr lang="en-US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229600" cy="838200"/>
          </a:xfrm>
        </p:spPr>
        <p:txBody>
          <a:bodyPr/>
          <a:lstStyle/>
          <a:p>
            <a:r>
              <a:rPr lang="en-US" sz="3600" b="1"/>
              <a:t>Sistem – Model Mental </a:t>
            </a: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524000"/>
            <a:ext cx="7467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b="1" dirty="0" err="1"/>
              <a:t>Definisi</a:t>
            </a:r>
            <a:r>
              <a:rPr lang="en-US" b="1" dirty="0"/>
              <a:t> </a:t>
            </a:r>
            <a:r>
              <a:rPr lang="en-US" b="1" dirty="0" err="1"/>
              <a:t>Sistem</a:t>
            </a:r>
            <a:endParaRPr lang="en-US" b="1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153400" cy="47244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dirty="0" err="1"/>
              <a:t>Pemodelan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>
                <a:cs typeface="Arial" charset="0"/>
              </a:rPr>
              <a:t>→</a:t>
            </a:r>
            <a:r>
              <a:rPr lang="en-US" dirty="0"/>
              <a:t> </a:t>
            </a:r>
            <a:r>
              <a:rPr lang="en-US" dirty="0" err="1"/>
              <a:t>memodelkan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</a:p>
          <a:p>
            <a:pPr algn="ctr">
              <a:buFont typeface="Wingdings" pitchFamily="2" charset="2"/>
              <a:buNone/>
            </a:pPr>
            <a:r>
              <a:rPr lang="en-US" sz="4000" b="1" dirty="0"/>
              <a:t>“System </a:t>
            </a:r>
            <a:r>
              <a:rPr lang="en-US" sz="4000" b="1" dirty="0" err="1"/>
              <a:t>Modelling</a:t>
            </a:r>
            <a:r>
              <a:rPr lang="en-US" sz="4000" b="1" dirty="0"/>
              <a:t>”</a:t>
            </a:r>
          </a:p>
          <a:p>
            <a:pPr algn="ctr">
              <a:buFont typeface="Wingdings" pitchFamily="2" charset="2"/>
              <a:buNone/>
            </a:pPr>
            <a:r>
              <a:rPr lang="en-US" sz="4000" b="1" dirty="0"/>
              <a:t>System ???</a:t>
            </a:r>
          </a:p>
          <a:p>
            <a:pPr algn="ctr">
              <a:buFont typeface="Wingdings" pitchFamily="2" charset="2"/>
              <a:buNone/>
            </a:pPr>
            <a:r>
              <a:rPr lang="en-US" sz="4000" b="1" dirty="0" err="1"/>
              <a:t>Modelling</a:t>
            </a:r>
            <a:r>
              <a:rPr lang="en-US" sz="4000" b="1" dirty="0"/>
              <a:t> ???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err="1"/>
              <a:t>Definisi</a:t>
            </a:r>
            <a:r>
              <a:rPr lang="en-US" sz="3600" b="1" dirty="0"/>
              <a:t> </a:t>
            </a:r>
            <a:r>
              <a:rPr lang="en-US" sz="3600" b="1" dirty="0" err="1"/>
              <a:t>Sistem</a:t>
            </a:r>
            <a:r>
              <a:rPr lang="en-US" sz="3600" b="1" dirty="0"/>
              <a:t> (</a:t>
            </a:r>
            <a:r>
              <a:rPr lang="en-US" sz="3600" b="1" dirty="0" err="1"/>
              <a:t>Daellenbach</a:t>
            </a:r>
            <a:r>
              <a:rPr lang="en-US" sz="3600" b="1" dirty="0"/>
              <a:t> p.27)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8153400" cy="5181600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3600" i="1" dirty="0"/>
              <a:t>A system</a:t>
            </a:r>
            <a:r>
              <a:rPr lang="en-US" sz="3600" dirty="0"/>
              <a:t> is an organized assembly of components. “Organized” means that there exist special relationships between the components</a:t>
            </a:r>
          </a:p>
          <a:p>
            <a:pPr marL="457200" indent="-457200" algn="just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3600" i="1" dirty="0"/>
              <a:t>The systems does </a:t>
            </a:r>
            <a:r>
              <a:rPr lang="en-US" sz="3600" i="1" dirty="0" err="1"/>
              <a:t>somethings</a:t>
            </a:r>
            <a:r>
              <a:rPr lang="en-US" sz="3600" dirty="0"/>
              <a:t>, </a:t>
            </a:r>
            <a:r>
              <a:rPr lang="en-US" sz="3600" dirty="0" err="1"/>
              <a:t>i.e</a:t>
            </a:r>
            <a:r>
              <a:rPr lang="en-US" sz="3600" dirty="0"/>
              <a:t>, it exhibits a type of </a:t>
            </a:r>
            <a:r>
              <a:rPr lang="en-US" sz="3600" dirty="0" err="1"/>
              <a:t>behaviour</a:t>
            </a:r>
            <a:r>
              <a:rPr lang="en-US" sz="3600" dirty="0"/>
              <a:t> unique to the </a:t>
            </a:r>
            <a:r>
              <a:rPr lang="en-US" sz="3600" dirty="0" smtClean="0"/>
              <a:t>system</a:t>
            </a:r>
            <a:endParaRPr lang="en-US" sz="36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z="3600" b="1"/>
              <a:t>Definisi Sistem</a:t>
            </a:r>
            <a:endParaRPr lang="en-US" sz="360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24000"/>
            <a:ext cx="6477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352800" y="2743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A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181600" y="25908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B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410200" y="43434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C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429000" y="4419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D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343400" y="35814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E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6477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209800" y="2362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A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4038600" y="2133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B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191000" y="41148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C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2209800" y="4267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D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3200400" y="32766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E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5486400" y="4267200"/>
            <a:ext cx="27955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A : mahasiswa</a:t>
            </a:r>
          </a:p>
          <a:p>
            <a:r>
              <a:rPr lang="en-US" sz="2400"/>
              <a:t>B : dosen</a:t>
            </a:r>
          </a:p>
          <a:p>
            <a:r>
              <a:rPr lang="en-US" sz="2400"/>
              <a:t>C : unit pendukung</a:t>
            </a:r>
          </a:p>
          <a:p>
            <a:r>
              <a:rPr lang="en-US" sz="2400"/>
              <a:t>D : fasilitas pendkg</a:t>
            </a:r>
          </a:p>
          <a:p>
            <a:r>
              <a:rPr lang="en-US" sz="2400"/>
              <a:t>E : Pengelola Prodi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err="1"/>
              <a:t>Definisi</a:t>
            </a:r>
            <a:r>
              <a:rPr lang="en-US" sz="3600" b="1" dirty="0"/>
              <a:t> </a:t>
            </a:r>
            <a:r>
              <a:rPr lang="en-US" sz="3600" b="1" dirty="0" err="1"/>
              <a:t>Sistem</a:t>
            </a:r>
            <a:r>
              <a:rPr lang="en-US" sz="3600" b="1" dirty="0"/>
              <a:t> (</a:t>
            </a:r>
            <a:r>
              <a:rPr lang="en-US" sz="3600" b="1" dirty="0" err="1"/>
              <a:t>Daellenbach</a:t>
            </a:r>
            <a:r>
              <a:rPr lang="en-US" sz="3600" b="1" dirty="0"/>
              <a:t> p.27)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8153400" cy="5181600"/>
          </a:xfrm>
        </p:spPr>
        <p:txBody>
          <a:bodyPr/>
          <a:lstStyle/>
          <a:p>
            <a:pPr marL="514350" indent="-514350" algn="just">
              <a:lnSpc>
                <a:spcPct val="90000"/>
              </a:lnSpc>
              <a:buAutoNum type="arabicPeriod" startAt="3"/>
            </a:pPr>
            <a:r>
              <a:rPr lang="en-US" sz="3200" i="1" dirty="0" smtClean="0"/>
              <a:t>Each component contributes</a:t>
            </a:r>
            <a:r>
              <a:rPr lang="en-US" sz="3200" dirty="0" smtClean="0"/>
              <a:t> towards the </a:t>
            </a:r>
            <a:r>
              <a:rPr lang="en-US" sz="3200" dirty="0" err="1" smtClean="0"/>
              <a:t>behaviour</a:t>
            </a:r>
            <a:r>
              <a:rPr lang="en-US" sz="3200" dirty="0" smtClean="0"/>
              <a:t> of the system and is affected by being in the system. No component has an independent effect on the system. The </a:t>
            </a:r>
            <a:r>
              <a:rPr lang="en-US" sz="3200" dirty="0" err="1" smtClean="0"/>
              <a:t>behaviour</a:t>
            </a:r>
            <a:r>
              <a:rPr lang="en-US" sz="3200" dirty="0" smtClean="0"/>
              <a:t> of the system is changed if any component is removed or leaves</a:t>
            </a:r>
            <a:r>
              <a:rPr lang="en-US" sz="2800" dirty="0" smtClean="0"/>
              <a:t>  </a:t>
            </a:r>
            <a:endParaRPr lang="en-US" sz="2800" i="1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z="3600" b="1"/>
              <a:t>Definisi Sistem</a:t>
            </a:r>
            <a:endParaRPr lang="en-US" sz="360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752600"/>
            <a:ext cx="5867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5410200" y="2667000"/>
            <a:ext cx="609600" cy="2133600"/>
          </a:xfrm>
          <a:prstGeom prst="rightArrow">
            <a:avLst>
              <a:gd name="adj1" fmla="val 50000"/>
              <a:gd name="adj2" fmla="val 25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172200" y="3352800"/>
            <a:ext cx="1987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/>
              <a:t>TUJUAN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438400" y="2895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A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4038600" y="2743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B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4191000" y="43434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C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2438400" y="43434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D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276600" y="35814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644391799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err="1"/>
              <a:t>Definisi</a:t>
            </a:r>
            <a:r>
              <a:rPr lang="en-US" sz="3600" b="1" dirty="0"/>
              <a:t> </a:t>
            </a:r>
            <a:r>
              <a:rPr lang="en-US" sz="3600" b="1" dirty="0" err="1"/>
              <a:t>Sistem</a:t>
            </a:r>
            <a:r>
              <a:rPr lang="en-US" sz="3600" b="1" dirty="0"/>
              <a:t> (</a:t>
            </a:r>
            <a:r>
              <a:rPr lang="en-US" sz="3600" b="1" dirty="0" err="1"/>
              <a:t>Daellenbach</a:t>
            </a:r>
            <a:r>
              <a:rPr lang="en-US" sz="3600" b="1" dirty="0"/>
              <a:t> p.27)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8153400" cy="5181600"/>
          </a:xfrm>
        </p:spPr>
        <p:txBody>
          <a:bodyPr/>
          <a:lstStyle/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 sz="2800" i="1" dirty="0"/>
              <a:t>Groups of components</a:t>
            </a:r>
            <a:r>
              <a:rPr lang="en-US" sz="2800" dirty="0"/>
              <a:t> within the system may by themselves have </a:t>
            </a:r>
            <a:r>
              <a:rPr lang="en-US" sz="2800" dirty="0" smtClean="0"/>
              <a:t>properties </a:t>
            </a:r>
            <a:r>
              <a:rPr lang="en-US" sz="2800" dirty="0"/>
              <a:t>(1), (2), and (3), i.e., they may form subsystems</a:t>
            </a:r>
          </a:p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 sz="2800" dirty="0"/>
              <a:t>The system has </a:t>
            </a:r>
            <a:r>
              <a:rPr lang="en-US" sz="2800" dirty="0" smtClean="0"/>
              <a:t>an </a:t>
            </a:r>
            <a:r>
              <a:rPr lang="en-US" sz="2800" dirty="0"/>
              <a:t>outside – an environment – which provides inputs into the system and receives outputs from the system</a:t>
            </a:r>
          </a:p>
          <a:p>
            <a:pPr marL="609600" indent="-609600" algn="just">
              <a:buFont typeface="Wingdings" pitchFamily="2" charset="2"/>
              <a:buAutoNum type="arabicPeriod" startAt="4"/>
            </a:pPr>
            <a:r>
              <a:rPr lang="en-US" sz="2800" dirty="0"/>
              <a:t>The system has been identified by someone as of special interest</a:t>
            </a:r>
          </a:p>
          <a:p>
            <a:pPr marL="609600" indent="-609600" algn="just">
              <a:buFont typeface="Wingdings" pitchFamily="2" charset="2"/>
              <a:buAutoNum type="arabicPeriod" startAt="4"/>
            </a:pPr>
            <a:endParaRPr lang="en-US" sz="2800" dirty="0"/>
          </a:p>
          <a:p>
            <a:pPr marL="609600" indent="-609600" algn="just">
              <a:buFont typeface="Wingdings" pitchFamily="2" charset="2"/>
              <a:buNone/>
            </a:pPr>
            <a:endParaRPr lang="en-US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r>
              <a:rPr lang="en-US" sz="3200" b="1"/>
              <a:t>Definisi Sistem</a:t>
            </a:r>
            <a:endParaRPr lang="en-US" sz="3200"/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43000" y="914400"/>
            <a:ext cx="6781800" cy="54102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600200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667000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810000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3733800" y="3200400"/>
            <a:ext cx="0" cy="762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4572000" y="2667000"/>
            <a:ext cx="9144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H="1" flipV="1">
            <a:off x="4343400" y="3124200"/>
            <a:ext cx="8382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V="1">
            <a:off x="4533900" y="3962400"/>
            <a:ext cx="8001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94</TotalTime>
  <Words>386</Words>
  <Application>Microsoft Office PowerPoint</Application>
  <PresentationFormat>On-screen Show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Oriel</vt:lpstr>
      <vt:lpstr>PEMODELAN SISTEM</vt:lpstr>
      <vt:lpstr>Definisi Sistem</vt:lpstr>
      <vt:lpstr>Definisi Sistem (Daellenbach p.27)</vt:lpstr>
      <vt:lpstr>Definisi Sistem</vt:lpstr>
      <vt:lpstr>PowerPoint Presentation</vt:lpstr>
      <vt:lpstr>Definisi Sistem (Daellenbach p.27)</vt:lpstr>
      <vt:lpstr>Definisi Sistem</vt:lpstr>
      <vt:lpstr>Definisi Sistem (Daellenbach p.27)</vt:lpstr>
      <vt:lpstr>Definisi Sistem</vt:lpstr>
      <vt:lpstr>Definisi Sistem</vt:lpstr>
      <vt:lpstr>Definisi Sistem</vt:lpstr>
      <vt:lpstr>Definisi Sistem</vt:lpstr>
      <vt:lpstr>Berpikir Sistem</vt:lpstr>
      <vt:lpstr>Berpikir Sistem</vt:lpstr>
      <vt:lpstr>Sistem – Model Mental </vt:lpstr>
    </vt:vector>
  </TitlesOfParts>
  <Company>Universitas Islam Indonesia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PEMODELAN SISTEM</dc:title>
  <dc:creator>Farham HM. Shaleh</dc:creator>
  <cp:lastModifiedBy>user7</cp:lastModifiedBy>
  <cp:revision>12</cp:revision>
  <dcterms:created xsi:type="dcterms:W3CDTF">2010-02-04T10:21:31Z</dcterms:created>
  <dcterms:modified xsi:type="dcterms:W3CDTF">2013-05-07T02:24:34Z</dcterms:modified>
</cp:coreProperties>
</file>