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21"/>
  </p:notesMasterIdLst>
  <p:sldIdLst>
    <p:sldId id="257" r:id="rId2"/>
    <p:sldId id="341" r:id="rId3"/>
    <p:sldId id="342" r:id="rId4"/>
    <p:sldId id="343" r:id="rId5"/>
    <p:sldId id="344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F1650-3CC8-420D-A20C-40E3D201BB3F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335A5-AD72-4E4E-88C1-8CBD472EEC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0F90A4E-84EF-489B-81FA-95C5EA15376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6/6/2010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  <p:sldLayoutId id="2147484135" r:id="rId12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362200"/>
          </a:xfrm>
        </p:spPr>
        <p:txBody>
          <a:bodyPr>
            <a:normAutofit/>
          </a:bodyPr>
          <a:lstStyle/>
          <a:p>
            <a:pPr algn="ctr"/>
            <a:r>
              <a:rPr lang="en-US" sz="5400" dirty="0" err="1" smtClean="0"/>
              <a:t>Parameterisasi</a:t>
            </a:r>
            <a:r>
              <a:rPr lang="en-US" sz="5400" dirty="0" smtClean="0"/>
              <a:t> model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486400"/>
            <a:ext cx="6400800" cy="533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sz="4400" dirty="0" smtClean="0"/>
              <a:t>…</a:t>
            </a:r>
            <a:endParaRPr lang="en-US" sz="4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/>
              <a:t>Parameterisasi</a:t>
            </a:r>
            <a:r>
              <a:rPr lang="en-US" sz="3200" dirty="0"/>
              <a:t> – Model Pers. </a:t>
            </a:r>
            <a:r>
              <a:rPr lang="en-US" sz="3200" dirty="0" err="1"/>
              <a:t>Aljabar</a:t>
            </a:r>
            <a:endParaRPr lang="en-US" sz="3200" dirty="0"/>
          </a:p>
        </p:txBody>
      </p:sp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8072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8073" name="Rectangle 9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8120" name="Text Box 56"/>
          <p:cNvSpPr txBox="1">
            <a:spLocks noChangeArrowheads="1"/>
          </p:cNvSpPr>
          <p:nvPr/>
        </p:nvSpPr>
        <p:spPr bwMode="auto">
          <a:xfrm>
            <a:off x="381000" y="1219200"/>
            <a:ext cx="11031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/>
              <a:t>Data:</a:t>
            </a:r>
          </a:p>
        </p:txBody>
      </p:sp>
      <p:graphicFrame>
        <p:nvGraphicFramePr>
          <p:cNvPr id="88195" name="Group 131"/>
          <p:cNvGraphicFramePr>
            <a:graphicFrameLocks noGrp="1"/>
          </p:cNvGraphicFramePr>
          <p:nvPr>
            <p:ph idx="1"/>
          </p:nvPr>
        </p:nvGraphicFramePr>
        <p:xfrm>
          <a:off x="1219200" y="1981200"/>
          <a:ext cx="6858000" cy="3886204"/>
        </p:xfrm>
        <a:graphic>
          <a:graphicData uri="http://schemas.openxmlformats.org/drawingml/2006/table">
            <a:tbl>
              <a:tblPr/>
              <a:tblGrid>
                <a:gridCol w="838200"/>
                <a:gridCol w="1905000"/>
                <a:gridCol w="1371600"/>
                <a:gridCol w="1371600"/>
                <a:gridCol w="1371600"/>
              </a:tblGrid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L.W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∑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/>
              <a:t>Parameterisasi</a:t>
            </a:r>
            <a:r>
              <a:rPr lang="en-US" sz="3200" dirty="0"/>
              <a:t> – Model Pers. </a:t>
            </a:r>
            <a:r>
              <a:rPr lang="en-US" sz="3200" dirty="0" err="1"/>
              <a:t>Aljabar</a:t>
            </a:r>
            <a:endParaRPr lang="en-US" sz="3200" dirty="0"/>
          </a:p>
        </p:txBody>
      </p:sp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533400" y="1600200"/>
            <a:ext cx="8169275" cy="36009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bentuk</a:t>
            </a:r>
            <a:r>
              <a:rPr lang="en-US" sz="2800" dirty="0"/>
              <a:t> </a:t>
            </a:r>
            <a:r>
              <a:rPr lang="en-US" sz="2800" dirty="0" err="1"/>
              <a:t>eksponensial</a:t>
            </a:r>
            <a:r>
              <a:rPr lang="en-US" sz="2800" dirty="0"/>
              <a:t>, </a:t>
            </a:r>
            <a:r>
              <a:rPr lang="en-US" sz="2800" dirty="0" err="1"/>
              <a:t>dilinierkan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cara</a:t>
            </a:r>
            <a:r>
              <a:rPr lang="en-US" sz="2800" dirty="0"/>
              <a:t> </a:t>
            </a:r>
            <a:r>
              <a:rPr lang="en-US" sz="2800" dirty="0" err="1"/>
              <a:t>dilogaritmakan</a:t>
            </a:r>
            <a:r>
              <a:rPr lang="en-US" sz="2800" dirty="0"/>
              <a:t>:</a:t>
            </a:r>
          </a:p>
          <a:p>
            <a:endParaRPr lang="en-US" sz="2800" dirty="0"/>
          </a:p>
          <a:p>
            <a:r>
              <a:rPr lang="en-US" sz="4000" dirty="0"/>
              <a:t> L = </a:t>
            </a:r>
            <a:r>
              <a:rPr lang="en-US" sz="4000" dirty="0" err="1"/>
              <a:t>a.W</a:t>
            </a:r>
            <a:r>
              <a:rPr lang="en-US" sz="4000" baseline="30000" dirty="0" err="1"/>
              <a:t>b</a:t>
            </a:r>
            <a:endParaRPr lang="en-US" sz="4000" baseline="30000" dirty="0"/>
          </a:p>
          <a:p>
            <a:r>
              <a:rPr lang="en-US" sz="2800" dirty="0" err="1"/>
              <a:t>menjadi</a:t>
            </a:r>
            <a:r>
              <a:rPr lang="en-US" sz="2800" dirty="0"/>
              <a:t>:      </a:t>
            </a:r>
            <a:r>
              <a:rPr lang="en-US" sz="3600" dirty="0" err="1"/>
              <a:t>ln</a:t>
            </a:r>
            <a:r>
              <a:rPr lang="en-US" sz="3600" dirty="0"/>
              <a:t> L = </a:t>
            </a:r>
            <a:r>
              <a:rPr lang="en-US" sz="3600" dirty="0" err="1"/>
              <a:t>ln</a:t>
            </a:r>
            <a:r>
              <a:rPr lang="en-US" sz="3600" dirty="0"/>
              <a:t> a + </a:t>
            </a:r>
            <a:r>
              <a:rPr lang="en-US" sz="3600" dirty="0" err="1"/>
              <a:t>b.ln</a:t>
            </a:r>
            <a:r>
              <a:rPr lang="en-US" sz="3600" dirty="0"/>
              <a:t> W</a:t>
            </a:r>
          </a:p>
          <a:p>
            <a:endParaRPr lang="en-US" sz="2800" dirty="0"/>
          </a:p>
          <a:p>
            <a:r>
              <a:rPr lang="en-US" sz="4000" dirty="0"/>
              <a:t> </a:t>
            </a:r>
            <a:r>
              <a:rPr lang="en-US" sz="4000" dirty="0" err="1"/>
              <a:t>atau</a:t>
            </a:r>
            <a:r>
              <a:rPr lang="en-US" sz="4000" dirty="0"/>
              <a:t>       L’ = A  + b. W’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/>
              <a:t>Tabel</a:t>
            </a:r>
            <a:r>
              <a:rPr lang="en-US" sz="3200" dirty="0"/>
              <a:t> yang </a:t>
            </a:r>
            <a:r>
              <a:rPr lang="en-US" sz="3200" dirty="0" err="1"/>
              <a:t>dibutuhkan</a:t>
            </a:r>
            <a:r>
              <a:rPr lang="en-US" sz="3200" dirty="0"/>
              <a:t>:</a:t>
            </a:r>
          </a:p>
        </p:txBody>
      </p:sp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4336" name="Group 128"/>
          <p:cNvGraphicFramePr>
            <a:graphicFrameLocks noGrp="1"/>
          </p:cNvGraphicFramePr>
          <p:nvPr>
            <p:ph idx="1"/>
          </p:nvPr>
        </p:nvGraphicFramePr>
        <p:xfrm>
          <a:off x="914400" y="1295400"/>
          <a:ext cx="7124700" cy="3962400"/>
        </p:xfrm>
        <a:graphic>
          <a:graphicData uri="http://schemas.openxmlformats.org/drawingml/2006/table">
            <a:tbl>
              <a:tblPr/>
              <a:tblGrid>
                <a:gridCol w="609600"/>
                <a:gridCol w="838200"/>
                <a:gridCol w="990600"/>
                <a:gridCol w="1295400"/>
                <a:gridCol w="1333500"/>
                <a:gridCol w="1028700"/>
                <a:gridCol w="1028700"/>
              </a:tblGrid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ln L=L’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LnW=W’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L’ x W’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(W’)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∑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4337" name="Text Box 129"/>
          <p:cNvSpPr txBox="1">
            <a:spLocks noChangeArrowheads="1"/>
          </p:cNvSpPr>
          <p:nvPr/>
        </p:nvSpPr>
        <p:spPr bwMode="auto">
          <a:xfrm>
            <a:off x="3581400" y="5562600"/>
            <a:ext cx="1276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a = e</a:t>
            </a:r>
            <a:r>
              <a:rPr lang="en-US" sz="3200" baseline="30000"/>
              <a:t>A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/>
              <a:t>Parameterisasi</a:t>
            </a:r>
            <a:r>
              <a:rPr lang="en-US" sz="3200" dirty="0"/>
              <a:t> – Model Pers. </a:t>
            </a:r>
            <a:r>
              <a:rPr lang="en-US" sz="3200" dirty="0" err="1"/>
              <a:t>Aljabar</a:t>
            </a:r>
            <a:endParaRPr lang="en-US" sz="3200" dirty="0"/>
          </a:p>
        </p:txBody>
      </p:sp>
      <p:sp>
        <p:nvSpPr>
          <p:cNvPr id="93187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457200" y="1524000"/>
            <a:ext cx="8093075" cy="32019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bentuk</a:t>
            </a:r>
            <a:r>
              <a:rPr lang="en-US" sz="2800" dirty="0"/>
              <a:t> </a:t>
            </a:r>
            <a:r>
              <a:rPr lang="en-US" sz="2800" dirty="0" err="1"/>
              <a:t>eksponensial</a:t>
            </a:r>
            <a:r>
              <a:rPr lang="en-US" sz="2800" dirty="0"/>
              <a:t>, </a:t>
            </a:r>
            <a:r>
              <a:rPr lang="en-US" sz="2800" dirty="0" err="1"/>
              <a:t>dilinierkan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cara</a:t>
            </a:r>
            <a:r>
              <a:rPr lang="en-US" sz="2800" dirty="0"/>
              <a:t> </a:t>
            </a:r>
            <a:r>
              <a:rPr lang="en-US" sz="2800" dirty="0" err="1"/>
              <a:t>dilogaritmakan</a:t>
            </a:r>
            <a:r>
              <a:rPr lang="en-US" sz="2800" dirty="0"/>
              <a:t>:</a:t>
            </a:r>
          </a:p>
          <a:p>
            <a:endParaRPr lang="en-US" sz="2800" dirty="0"/>
          </a:p>
          <a:p>
            <a:r>
              <a:rPr lang="en-US" sz="4000" dirty="0"/>
              <a:t>L = </a:t>
            </a:r>
            <a:r>
              <a:rPr lang="en-US" sz="4000" dirty="0" err="1"/>
              <a:t>a.e</a:t>
            </a:r>
            <a:r>
              <a:rPr lang="en-US" sz="4000" baseline="30000" dirty="0" err="1"/>
              <a:t>b.W</a:t>
            </a:r>
            <a:endParaRPr lang="en-US" sz="4000" baseline="30000" dirty="0"/>
          </a:p>
          <a:p>
            <a:r>
              <a:rPr lang="en-US" sz="3200" dirty="0" err="1"/>
              <a:t>menjadi</a:t>
            </a:r>
            <a:r>
              <a:rPr lang="en-US" sz="3200" dirty="0"/>
              <a:t>:</a:t>
            </a:r>
            <a:r>
              <a:rPr lang="en-US" sz="4000" dirty="0"/>
              <a:t>  </a:t>
            </a:r>
            <a:r>
              <a:rPr lang="en-US" sz="4000" dirty="0" err="1"/>
              <a:t>ln</a:t>
            </a:r>
            <a:r>
              <a:rPr lang="en-US" sz="4000" dirty="0"/>
              <a:t> L = </a:t>
            </a:r>
            <a:r>
              <a:rPr lang="en-US" sz="4000" dirty="0" err="1"/>
              <a:t>ln</a:t>
            </a:r>
            <a:r>
              <a:rPr lang="en-US" sz="4000" dirty="0"/>
              <a:t> a + </a:t>
            </a:r>
            <a:r>
              <a:rPr lang="en-US" sz="4000" dirty="0" err="1"/>
              <a:t>b.W</a:t>
            </a:r>
            <a:r>
              <a:rPr lang="en-US" sz="4000" dirty="0"/>
              <a:t> </a:t>
            </a:r>
          </a:p>
          <a:p>
            <a:r>
              <a:rPr lang="en-US" sz="4000" dirty="0" err="1"/>
              <a:t>atau</a:t>
            </a:r>
            <a:r>
              <a:rPr lang="en-US" sz="4000" dirty="0"/>
              <a:t>:       L’ = A + b. W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/>
          <a:lstStyle/>
          <a:p>
            <a:pPr algn="ctr"/>
            <a:r>
              <a:rPr lang="en-US" sz="2800" dirty="0" err="1"/>
              <a:t>Tabel</a:t>
            </a:r>
            <a:r>
              <a:rPr lang="en-US" sz="2800" dirty="0"/>
              <a:t> yang </a:t>
            </a:r>
            <a:r>
              <a:rPr lang="en-US" sz="2800" dirty="0" err="1"/>
              <a:t>dibutuhkan</a:t>
            </a:r>
            <a:r>
              <a:rPr lang="en-US" sz="2800" dirty="0"/>
              <a:t>:</a:t>
            </a:r>
          </a:p>
        </p:txBody>
      </p:sp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6352" name="Group 96"/>
          <p:cNvGraphicFramePr>
            <a:graphicFrameLocks noGrp="1"/>
          </p:cNvGraphicFramePr>
          <p:nvPr>
            <p:ph idx="1"/>
          </p:nvPr>
        </p:nvGraphicFramePr>
        <p:xfrm>
          <a:off x="1828800" y="1371600"/>
          <a:ext cx="5791200" cy="3962400"/>
        </p:xfrm>
        <a:graphic>
          <a:graphicData uri="http://schemas.openxmlformats.org/drawingml/2006/table">
            <a:tbl>
              <a:tblPr/>
              <a:tblGrid>
                <a:gridCol w="609600"/>
                <a:gridCol w="838200"/>
                <a:gridCol w="990600"/>
                <a:gridCol w="1295400"/>
                <a:gridCol w="1028700"/>
                <a:gridCol w="1028700"/>
              </a:tblGrid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ln L=L’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L’ x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(W)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∑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6351" name="Text Box 95"/>
          <p:cNvSpPr txBox="1">
            <a:spLocks noChangeArrowheads="1"/>
          </p:cNvSpPr>
          <p:nvPr/>
        </p:nvSpPr>
        <p:spPr bwMode="auto">
          <a:xfrm>
            <a:off x="3581400" y="5562600"/>
            <a:ext cx="1276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a = e</a:t>
            </a:r>
            <a:r>
              <a:rPr lang="en-US" sz="3200" baseline="30000"/>
              <a:t>A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err="1"/>
              <a:t>Parameterisasi</a:t>
            </a:r>
            <a:r>
              <a:rPr lang="en-US" sz="3200" dirty="0"/>
              <a:t> – Model Pers. </a:t>
            </a:r>
            <a:r>
              <a:rPr lang="en-US" sz="3200" dirty="0" err="1"/>
              <a:t>Diferensial</a:t>
            </a:r>
            <a:endParaRPr lang="en-US" sz="3200" dirty="0"/>
          </a:p>
        </p:txBody>
      </p:sp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9099" name="Text Box 11"/>
          <p:cNvSpPr txBox="1">
            <a:spLocks noChangeArrowheads="1"/>
          </p:cNvSpPr>
          <p:nvPr/>
        </p:nvSpPr>
        <p:spPr bwMode="auto">
          <a:xfrm>
            <a:off x="533400" y="1447800"/>
            <a:ext cx="81534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Parameter </a:t>
            </a:r>
            <a:r>
              <a:rPr lang="en-US" sz="3200" dirty="0" err="1"/>
              <a:t>pada</a:t>
            </a:r>
            <a:r>
              <a:rPr lang="en-US" sz="3200" dirty="0"/>
              <a:t> model Pers. </a:t>
            </a:r>
            <a:r>
              <a:rPr lang="en-US" sz="3200" dirty="0" err="1"/>
              <a:t>Diferensial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integral </a:t>
            </a:r>
            <a:r>
              <a:rPr lang="en-US" sz="3200" dirty="0" err="1"/>
              <a:t>ditentukan</a:t>
            </a:r>
            <a:r>
              <a:rPr lang="en-US" sz="3200" dirty="0"/>
              <a:t> </a:t>
            </a:r>
            <a:r>
              <a:rPr lang="en-US" sz="3200" dirty="0" err="1"/>
              <a:t>berdasarkan</a:t>
            </a:r>
            <a:r>
              <a:rPr lang="en-US" sz="3200" dirty="0"/>
              <a:t> </a:t>
            </a:r>
            <a:r>
              <a:rPr lang="en-US" sz="3200" dirty="0" err="1"/>
              <a:t>kondisi</a:t>
            </a:r>
            <a:r>
              <a:rPr lang="en-US" sz="3200" dirty="0"/>
              <a:t> </a:t>
            </a:r>
            <a:r>
              <a:rPr lang="en-US" sz="3200" dirty="0" err="1"/>
              <a:t>batas</a:t>
            </a:r>
            <a:r>
              <a:rPr lang="en-US" sz="3200" dirty="0"/>
              <a:t> (</a:t>
            </a:r>
            <a:r>
              <a:rPr lang="en-US" sz="3200" i="1" dirty="0"/>
              <a:t>boundary condition</a:t>
            </a:r>
            <a:r>
              <a:rPr lang="en-US" sz="3200" dirty="0"/>
              <a:t>)</a:t>
            </a:r>
          </a:p>
          <a:p>
            <a:r>
              <a:rPr lang="en-US" sz="3200" dirty="0" err="1"/>
              <a:t>Contoh</a:t>
            </a:r>
            <a:r>
              <a:rPr lang="en-US" sz="3200" dirty="0"/>
              <a:t>:</a:t>
            </a:r>
          </a:p>
          <a:p>
            <a:pPr>
              <a:buFontTx/>
              <a:buChar char="-"/>
            </a:pPr>
            <a:r>
              <a:rPr lang="en-US" sz="3200" dirty="0" err="1"/>
              <a:t>Pada</a:t>
            </a:r>
            <a:r>
              <a:rPr lang="en-US" sz="3200" dirty="0"/>
              <a:t> </a:t>
            </a:r>
            <a:r>
              <a:rPr lang="en-US" sz="3200" dirty="0" err="1"/>
              <a:t>kasus</a:t>
            </a:r>
            <a:r>
              <a:rPr lang="en-US" sz="3200" dirty="0"/>
              <a:t> </a:t>
            </a:r>
            <a:r>
              <a:rPr lang="en-US" sz="3200" dirty="0" err="1"/>
              <a:t>pembersihan</a:t>
            </a:r>
            <a:r>
              <a:rPr lang="en-US" sz="3200" dirty="0"/>
              <a:t> </a:t>
            </a:r>
            <a:r>
              <a:rPr lang="en-US" sz="3200" dirty="0" err="1"/>
              <a:t>alat</a:t>
            </a:r>
            <a:r>
              <a:rPr lang="en-US" sz="3200" dirty="0"/>
              <a:t> </a:t>
            </a:r>
            <a:r>
              <a:rPr lang="en-US" sz="3200" dirty="0" err="1"/>
              <a:t>proses</a:t>
            </a:r>
            <a:r>
              <a:rPr lang="en-US" sz="3200" dirty="0"/>
              <a:t> </a:t>
            </a:r>
          </a:p>
          <a:p>
            <a:r>
              <a:rPr lang="en-US" sz="3200" dirty="0"/>
              <a:t> </a:t>
            </a:r>
            <a:r>
              <a:rPr lang="en-US" sz="3200" dirty="0" err="1"/>
              <a:t>pabrik</a:t>
            </a:r>
            <a:endParaRPr lang="en-US" sz="3200" dirty="0"/>
          </a:p>
          <a:p>
            <a:r>
              <a:rPr lang="en-US" sz="3200" dirty="0"/>
              <a:t>-</a:t>
            </a:r>
            <a:r>
              <a:rPr lang="en-US" sz="3200" dirty="0" err="1"/>
              <a:t>Aliran</a:t>
            </a:r>
            <a:r>
              <a:rPr lang="en-US" sz="3200" dirty="0"/>
              <a:t> </a:t>
            </a:r>
            <a:r>
              <a:rPr lang="en-US" sz="3200" dirty="0" err="1"/>
              <a:t>panas</a:t>
            </a:r>
            <a:r>
              <a:rPr lang="en-US" sz="3200" dirty="0"/>
              <a:t> </a:t>
            </a:r>
            <a:r>
              <a:rPr lang="en-US" sz="3200" dirty="0" err="1"/>
              <a:t>pada</a:t>
            </a:r>
            <a:r>
              <a:rPr lang="en-US" sz="3200" dirty="0"/>
              <a:t> </a:t>
            </a:r>
            <a:r>
              <a:rPr lang="en-US" sz="3200" dirty="0" err="1"/>
              <a:t>kawat</a:t>
            </a:r>
            <a:r>
              <a:rPr lang="en-US" sz="3200" dirty="0"/>
              <a:t> yang </a:t>
            </a:r>
            <a:r>
              <a:rPr lang="en-US" sz="3200" dirty="0" err="1"/>
              <a:t>diisolasi</a:t>
            </a:r>
            <a:endParaRPr lang="en-US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err="1"/>
              <a:t>Parameterisasi</a:t>
            </a:r>
            <a:r>
              <a:rPr lang="en-US" sz="3600" dirty="0"/>
              <a:t> – Model Pers. Integral</a:t>
            </a:r>
          </a:p>
        </p:txBody>
      </p:sp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762000" y="1600200"/>
            <a:ext cx="7712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dirty="0" err="1"/>
              <a:t>Kasus</a:t>
            </a:r>
            <a:r>
              <a:rPr lang="en-US" sz="3200" dirty="0"/>
              <a:t> </a:t>
            </a:r>
            <a:r>
              <a:rPr lang="en-US" sz="3200" dirty="0" err="1"/>
              <a:t>pembersihan</a:t>
            </a:r>
            <a:r>
              <a:rPr lang="en-US" sz="3200" dirty="0"/>
              <a:t> </a:t>
            </a:r>
            <a:r>
              <a:rPr lang="en-US" sz="3200" dirty="0" err="1"/>
              <a:t>alat</a:t>
            </a:r>
            <a:r>
              <a:rPr lang="en-US" sz="3200" dirty="0"/>
              <a:t> </a:t>
            </a:r>
            <a:r>
              <a:rPr lang="en-US" sz="3200" dirty="0" err="1"/>
              <a:t>proses</a:t>
            </a:r>
            <a:r>
              <a:rPr lang="en-US" sz="3200" dirty="0"/>
              <a:t>:</a:t>
            </a: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0359" name="Object 7"/>
          <p:cNvGraphicFramePr>
            <a:graphicFrameLocks noChangeAspect="1"/>
          </p:cNvGraphicFramePr>
          <p:nvPr>
            <p:ph idx="1"/>
          </p:nvPr>
        </p:nvGraphicFramePr>
        <p:xfrm>
          <a:off x="2057400" y="2590800"/>
          <a:ext cx="4419600" cy="1905000"/>
        </p:xfrm>
        <a:graphic>
          <a:graphicData uri="http://schemas.openxmlformats.org/presentationml/2006/ole">
            <p:oleObj spid="_x0000_s4098" name="Equation" r:id="rId3" imgW="1396394" imgH="583947" progId="Equation.3">
              <p:embed/>
            </p:oleObj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6858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sz="4000" dirty="0" err="1"/>
              <a:t>Pemodelan</a:t>
            </a:r>
            <a:r>
              <a:rPr lang="en-US" sz="4000" dirty="0"/>
              <a:t> Pers. Integral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3429000"/>
          </a:xfrm>
          <a:noFill/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3200" dirty="0" err="1"/>
              <a:t>Jika</a:t>
            </a:r>
            <a:r>
              <a:rPr lang="en-US" sz="3200" dirty="0"/>
              <a:t> V=80 </a:t>
            </a:r>
            <a:r>
              <a:rPr lang="en-US" sz="3200" dirty="0" err="1"/>
              <a:t>ltr</a:t>
            </a:r>
            <a:r>
              <a:rPr lang="en-US" sz="3200" dirty="0"/>
              <a:t>, k</a:t>
            </a:r>
            <a:r>
              <a:rPr lang="en-US" sz="3200" baseline="-25000" dirty="0"/>
              <a:t>1</a:t>
            </a:r>
            <a:r>
              <a:rPr lang="en-US" sz="3200" dirty="0"/>
              <a:t>= 2 </a:t>
            </a:r>
            <a:r>
              <a:rPr lang="en-US" sz="3200" dirty="0" err="1"/>
              <a:t>ltr</a:t>
            </a:r>
            <a:r>
              <a:rPr lang="en-US" sz="3200" dirty="0"/>
              <a:t>/</a:t>
            </a:r>
            <a:r>
              <a:rPr lang="en-US" sz="3200" dirty="0" err="1"/>
              <a:t>dtk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k</a:t>
            </a:r>
            <a:r>
              <a:rPr lang="en-US" sz="3200" baseline="-25000" dirty="0"/>
              <a:t>2</a:t>
            </a:r>
            <a:r>
              <a:rPr lang="en-US" sz="3200" dirty="0"/>
              <a:t>=4 </a:t>
            </a:r>
            <a:r>
              <a:rPr lang="en-US" sz="3200" dirty="0" err="1"/>
              <a:t>ltr</a:t>
            </a:r>
            <a:r>
              <a:rPr lang="en-US" sz="3200" dirty="0"/>
              <a:t>/</a:t>
            </a:r>
            <a:r>
              <a:rPr lang="en-US" sz="3200" dirty="0" err="1"/>
              <a:t>dtk</a:t>
            </a:r>
            <a:r>
              <a:rPr lang="en-US" sz="3200" dirty="0"/>
              <a:t>, </a:t>
            </a:r>
            <a:r>
              <a:rPr lang="en-US" sz="3200" dirty="0" err="1"/>
              <a:t>maka</a:t>
            </a:r>
            <a:r>
              <a:rPr lang="en-US" sz="3200" dirty="0"/>
              <a:t> t= ….?. </a:t>
            </a:r>
            <a:r>
              <a:rPr lang="en-US" sz="3200" dirty="0" err="1"/>
              <a:t>Bagaimana</a:t>
            </a:r>
            <a:r>
              <a:rPr lang="en-US" sz="3200" dirty="0"/>
              <a:t> </a:t>
            </a:r>
            <a:r>
              <a:rPr lang="en-US" sz="3200" dirty="0" err="1"/>
              <a:t>jika</a:t>
            </a:r>
            <a:r>
              <a:rPr lang="en-US" sz="3200" dirty="0"/>
              <a:t> k</a:t>
            </a:r>
            <a:r>
              <a:rPr lang="en-US" sz="3200" baseline="-25000" dirty="0"/>
              <a:t>1</a:t>
            </a:r>
            <a:r>
              <a:rPr lang="en-US" sz="3200" dirty="0"/>
              <a:t>=k</a:t>
            </a:r>
            <a:r>
              <a:rPr lang="en-US" sz="3200" baseline="-25000" dirty="0"/>
              <a:t>2</a:t>
            </a:r>
            <a:r>
              <a:rPr lang="en-US" sz="3200" dirty="0"/>
              <a:t> </a:t>
            </a:r>
            <a:r>
              <a:rPr lang="en-US" sz="3200" dirty="0" err="1"/>
              <a:t>atau</a:t>
            </a:r>
            <a:r>
              <a:rPr lang="en-US" sz="3200" dirty="0"/>
              <a:t> k</a:t>
            </a:r>
            <a:r>
              <a:rPr lang="en-US" sz="3200" baseline="-25000" dirty="0"/>
              <a:t>1</a:t>
            </a:r>
            <a:r>
              <a:rPr lang="en-US" sz="3200" dirty="0"/>
              <a:t>&gt;k</a:t>
            </a:r>
            <a:r>
              <a:rPr lang="en-US" sz="3200" baseline="-25000" dirty="0"/>
              <a:t>2</a:t>
            </a:r>
            <a:r>
              <a:rPr lang="en-US" sz="3200" dirty="0"/>
              <a:t> ???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/>
              <a:t>Parameterisasi – Model Pers. Diferensial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1676400" y="2971800"/>
            <a:ext cx="5410200" cy="990600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50000">
                <a:srgbClr val="FFFFCC">
                  <a:gamma/>
                  <a:shade val="46275"/>
                  <a:invGamma/>
                </a:srgbClr>
              </a:gs>
              <a:gs pos="100000">
                <a:srgbClr val="FFFF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119" name="Line 7"/>
          <p:cNvSpPr>
            <a:spLocks noChangeShapeType="1"/>
          </p:cNvSpPr>
          <p:nvPr/>
        </p:nvSpPr>
        <p:spPr bwMode="auto">
          <a:xfrm>
            <a:off x="1676400" y="38862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0120" name="Line 8"/>
          <p:cNvSpPr>
            <a:spLocks noChangeShapeType="1"/>
          </p:cNvSpPr>
          <p:nvPr/>
        </p:nvSpPr>
        <p:spPr bwMode="auto">
          <a:xfrm>
            <a:off x="7086600" y="38862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0122" name="Line 10"/>
          <p:cNvSpPr>
            <a:spLocks noChangeShapeType="1"/>
          </p:cNvSpPr>
          <p:nvPr/>
        </p:nvSpPr>
        <p:spPr bwMode="auto">
          <a:xfrm>
            <a:off x="1676400" y="48006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0123" name="Text Box 11"/>
          <p:cNvSpPr txBox="1">
            <a:spLocks noChangeArrowheads="1"/>
          </p:cNvSpPr>
          <p:nvPr/>
        </p:nvSpPr>
        <p:spPr bwMode="auto">
          <a:xfrm>
            <a:off x="4098925" y="4306888"/>
            <a:ext cx="1362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L=20 cm</a:t>
            </a:r>
          </a:p>
        </p:txBody>
      </p:sp>
      <p:sp>
        <p:nvSpPr>
          <p:cNvPr id="90124" name="Text Box 12"/>
          <p:cNvSpPr txBox="1">
            <a:spLocks noChangeArrowheads="1"/>
          </p:cNvSpPr>
          <p:nvPr/>
        </p:nvSpPr>
        <p:spPr bwMode="auto">
          <a:xfrm>
            <a:off x="1447800" y="5181600"/>
            <a:ext cx="735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X=0</a:t>
            </a:r>
          </a:p>
        </p:txBody>
      </p:sp>
      <p:sp>
        <p:nvSpPr>
          <p:cNvPr id="90125" name="Text Box 13"/>
          <p:cNvSpPr txBox="1">
            <a:spLocks noChangeArrowheads="1"/>
          </p:cNvSpPr>
          <p:nvPr/>
        </p:nvSpPr>
        <p:spPr bwMode="auto">
          <a:xfrm>
            <a:off x="6705600" y="5257800"/>
            <a:ext cx="735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X=L</a:t>
            </a:r>
          </a:p>
        </p:txBody>
      </p:sp>
      <p:sp>
        <p:nvSpPr>
          <p:cNvPr id="90126" name="Text Box 14"/>
          <p:cNvSpPr txBox="1">
            <a:spLocks noChangeArrowheads="1"/>
          </p:cNvSpPr>
          <p:nvPr/>
        </p:nvSpPr>
        <p:spPr bwMode="auto">
          <a:xfrm>
            <a:off x="1127125" y="2325688"/>
            <a:ext cx="1671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T</a:t>
            </a:r>
            <a:r>
              <a:rPr lang="en-US" sz="2400" baseline="-25000"/>
              <a:t>1</a:t>
            </a:r>
            <a:r>
              <a:rPr lang="en-US" sz="2400"/>
              <a:t> =100 </a:t>
            </a:r>
            <a:r>
              <a:rPr lang="en-US" sz="2400" baseline="30000"/>
              <a:t>0</a:t>
            </a:r>
            <a:r>
              <a:rPr lang="en-US" sz="2400"/>
              <a:t>C</a:t>
            </a:r>
          </a:p>
        </p:txBody>
      </p:sp>
      <p:sp>
        <p:nvSpPr>
          <p:cNvPr id="90127" name="Text Box 15"/>
          <p:cNvSpPr txBox="1">
            <a:spLocks noChangeArrowheads="1"/>
          </p:cNvSpPr>
          <p:nvPr/>
        </p:nvSpPr>
        <p:spPr bwMode="auto">
          <a:xfrm>
            <a:off x="6842125" y="2401888"/>
            <a:ext cx="1585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T</a:t>
            </a:r>
            <a:r>
              <a:rPr lang="en-US" sz="2400" baseline="-25000"/>
              <a:t>2</a:t>
            </a:r>
            <a:r>
              <a:rPr lang="en-US" sz="2400"/>
              <a:t> = 70 </a:t>
            </a:r>
            <a:r>
              <a:rPr lang="en-US" sz="2400" baseline="30000"/>
              <a:t>0</a:t>
            </a:r>
            <a:r>
              <a:rPr lang="en-US" sz="2400"/>
              <a:t>C</a:t>
            </a:r>
          </a:p>
        </p:txBody>
      </p:sp>
      <p:sp>
        <p:nvSpPr>
          <p:cNvPr id="90128" name="Line 16"/>
          <p:cNvSpPr>
            <a:spLocks noChangeShapeType="1"/>
          </p:cNvSpPr>
          <p:nvPr/>
        </p:nvSpPr>
        <p:spPr bwMode="auto">
          <a:xfrm>
            <a:off x="1676400" y="2971800"/>
            <a:ext cx="5410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0129" name="Line 17"/>
          <p:cNvSpPr>
            <a:spLocks noChangeShapeType="1"/>
          </p:cNvSpPr>
          <p:nvPr/>
        </p:nvSpPr>
        <p:spPr bwMode="auto">
          <a:xfrm>
            <a:off x="1676400" y="3962400"/>
            <a:ext cx="5410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0130" name="Text Box 18"/>
          <p:cNvSpPr txBox="1">
            <a:spLocks noChangeArrowheads="1"/>
          </p:cNvSpPr>
          <p:nvPr/>
        </p:nvSpPr>
        <p:spPr bwMode="auto">
          <a:xfrm>
            <a:off x="3733800" y="1524000"/>
            <a:ext cx="1131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isolasi</a:t>
            </a:r>
          </a:p>
        </p:txBody>
      </p:sp>
      <p:sp>
        <p:nvSpPr>
          <p:cNvPr id="90131" name="Line 19"/>
          <p:cNvSpPr>
            <a:spLocks noChangeShapeType="1"/>
          </p:cNvSpPr>
          <p:nvPr/>
        </p:nvSpPr>
        <p:spPr bwMode="auto">
          <a:xfrm>
            <a:off x="4267200" y="19812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err="1"/>
              <a:t>Parameterisasi</a:t>
            </a:r>
            <a:r>
              <a:rPr lang="en-US" sz="3200" dirty="0"/>
              <a:t> – Model Pers. </a:t>
            </a:r>
            <a:r>
              <a:rPr lang="en-US" sz="3200" dirty="0" err="1"/>
              <a:t>Diferensial</a:t>
            </a:r>
            <a:endParaRPr lang="en-US" sz="3200" dirty="0"/>
          </a:p>
        </p:txBody>
      </p:sp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1152" name="Text Box 16"/>
          <p:cNvSpPr txBox="1">
            <a:spLocks noChangeArrowheads="1"/>
          </p:cNvSpPr>
          <p:nvPr/>
        </p:nvSpPr>
        <p:spPr bwMode="auto">
          <a:xfrm>
            <a:off x="381001" y="1387475"/>
            <a:ext cx="8305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200" dirty="0"/>
              <a:t>Model </a:t>
            </a:r>
            <a:r>
              <a:rPr lang="en-US" sz="3200" dirty="0" err="1"/>
              <a:t>matematik</a:t>
            </a:r>
            <a:r>
              <a:rPr lang="en-US" sz="3200" dirty="0"/>
              <a:t> yang </a:t>
            </a:r>
            <a:r>
              <a:rPr lang="en-US" sz="3200" dirty="0" err="1"/>
              <a:t>merepresetasikan</a:t>
            </a:r>
            <a:r>
              <a:rPr lang="en-US" sz="3200" dirty="0"/>
              <a:t> </a:t>
            </a:r>
            <a:r>
              <a:rPr lang="en-US" sz="3200" dirty="0" err="1"/>
              <a:t>distribusi</a:t>
            </a:r>
            <a:r>
              <a:rPr lang="en-US" sz="3200" dirty="0"/>
              <a:t> </a:t>
            </a:r>
            <a:r>
              <a:rPr lang="en-US" sz="3200" dirty="0" err="1"/>
              <a:t>suhu</a:t>
            </a:r>
            <a:r>
              <a:rPr lang="en-US" sz="3200" dirty="0"/>
              <a:t> </a:t>
            </a:r>
            <a:r>
              <a:rPr lang="en-US" sz="3200" dirty="0" err="1"/>
              <a:t>pada</a:t>
            </a:r>
            <a:r>
              <a:rPr lang="en-US" sz="3200" dirty="0"/>
              <a:t> </a:t>
            </a:r>
            <a:r>
              <a:rPr lang="en-US" sz="3200" dirty="0" err="1"/>
              <a:t>kawat</a:t>
            </a:r>
            <a:r>
              <a:rPr lang="en-US" sz="3200" dirty="0"/>
              <a:t> yang </a:t>
            </a:r>
            <a:r>
              <a:rPr lang="en-US" sz="3200" dirty="0" err="1"/>
              <a:t>diisolasi</a:t>
            </a:r>
            <a:r>
              <a:rPr lang="en-US" sz="3200" dirty="0"/>
              <a:t> </a:t>
            </a:r>
            <a:r>
              <a:rPr lang="en-US" sz="3200" dirty="0" err="1"/>
              <a:t>adalah</a:t>
            </a:r>
            <a:r>
              <a:rPr lang="en-US" sz="3200" dirty="0"/>
              <a:t>:</a:t>
            </a:r>
          </a:p>
        </p:txBody>
      </p:sp>
      <p:sp>
        <p:nvSpPr>
          <p:cNvPr id="91154" name="Rectangle 18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1153" name="Object 17"/>
          <p:cNvGraphicFramePr>
            <a:graphicFrameLocks noChangeAspect="1"/>
          </p:cNvGraphicFramePr>
          <p:nvPr/>
        </p:nvGraphicFramePr>
        <p:xfrm>
          <a:off x="3124200" y="3048000"/>
          <a:ext cx="2819400" cy="2057400"/>
        </p:xfrm>
        <a:graphic>
          <a:graphicData uri="http://schemas.openxmlformats.org/presentationml/2006/ole">
            <p:oleObj spid="_x0000_s5122" name="Equation" r:id="rId3" imgW="647419" imgH="482391" progId="Equation.3">
              <p:embed/>
            </p:oleObj>
          </a:graphicData>
        </a:graphic>
      </p:graphicFrame>
      <p:sp>
        <p:nvSpPr>
          <p:cNvPr id="91155" name="Text Box 19"/>
          <p:cNvSpPr txBox="1">
            <a:spLocks noChangeArrowheads="1"/>
          </p:cNvSpPr>
          <p:nvPr/>
        </p:nvSpPr>
        <p:spPr bwMode="auto">
          <a:xfrm>
            <a:off x="304800" y="5410200"/>
            <a:ext cx="82280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err="1"/>
              <a:t>Bagaimana</a:t>
            </a:r>
            <a:r>
              <a:rPr lang="en-US" sz="2800" dirty="0"/>
              <a:t> </a:t>
            </a:r>
            <a:r>
              <a:rPr lang="en-US" sz="2800" dirty="0" err="1"/>
              <a:t>distribusi</a:t>
            </a:r>
            <a:r>
              <a:rPr lang="en-US" sz="2800" dirty="0"/>
              <a:t> </a:t>
            </a:r>
            <a:r>
              <a:rPr lang="en-US" sz="2800" dirty="0" err="1"/>
              <a:t>suhu</a:t>
            </a:r>
            <a:r>
              <a:rPr lang="en-US" sz="2800" dirty="0"/>
              <a:t> </a:t>
            </a:r>
            <a:r>
              <a:rPr lang="en-US" sz="2800" dirty="0" err="1"/>
              <a:t>sepanjang</a:t>
            </a:r>
            <a:r>
              <a:rPr lang="en-US" sz="2800" dirty="0"/>
              <a:t> </a:t>
            </a:r>
            <a:r>
              <a:rPr lang="en-US" sz="2800" dirty="0" err="1"/>
              <a:t>batang</a:t>
            </a:r>
            <a:r>
              <a:rPr lang="en-US" sz="2800" dirty="0"/>
              <a:t>??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685800"/>
          </a:xfrm>
        </p:spPr>
        <p:txBody>
          <a:bodyPr/>
          <a:lstStyle/>
          <a:p>
            <a:pPr algn="ctr"/>
            <a:r>
              <a:rPr lang="en-US" sz="3600" dirty="0" err="1"/>
              <a:t>Parameterisasi</a:t>
            </a:r>
            <a:r>
              <a:rPr lang="en-US" sz="3600" dirty="0"/>
              <a:t> Model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153400" cy="4648200"/>
          </a:xfrm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3200" dirty="0"/>
              <a:t>Model-Model:</a:t>
            </a:r>
          </a:p>
          <a:p>
            <a:pPr marL="609600" indent="-609600" algn="just">
              <a:buFont typeface="+mj-lt"/>
              <a:buAutoNum type="arabicPeriod"/>
            </a:pPr>
            <a:r>
              <a:rPr lang="en-US" sz="3200" dirty="0"/>
              <a:t>Model </a:t>
            </a:r>
            <a:r>
              <a:rPr lang="en-US" sz="3200" dirty="0" err="1"/>
              <a:t>Optimasi</a:t>
            </a:r>
            <a:endParaRPr lang="en-US" sz="3200" dirty="0"/>
          </a:p>
          <a:p>
            <a:pPr marL="609600" indent="-609600" algn="just">
              <a:buFont typeface="+mj-lt"/>
              <a:buAutoNum type="arabicPeriod"/>
            </a:pPr>
            <a:r>
              <a:rPr lang="en-US" sz="3200" dirty="0"/>
              <a:t>Model </a:t>
            </a:r>
            <a:r>
              <a:rPr lang="en-US" sz="3200" dirty="0" err="1"/>
              <a:t>Persamaan</a:t>
            </a:r>
            <a:r>
              <a:rPr lang="en-US" sz="3200" dirty="0"/>
              <a:t> </a:t>
            </a:r>
            <a:r>
              <a:rPr lang="en-US" sz="3200" dirty="0" err="1"/>
              <a:t>Aljabar</a:t>
            </a:r>
            <a:endParaRPr lang="en-US" sz="3200" dirty="0"/>
          </a:p>
          <a:p>
            <a:pPr marL="609600" indent="-609600" algn="just">
              <a:buFont typeface="+mj-lt"/>
              <a:buAutoNum type="arabicPeriod"/>
            </a:pPr>
            <a:r>
              <a:rPr lang="en-US" sz="3200" dirty="0"/>
              <a:t>Model </a:t>
            </a:r>
            <a:r>
              <a:rPr lang="en-US" sz="3200" dirty="0" err="1"/>
              <a:t>Persamaan</a:t>
            </a:r>
            <a:r>
              <a:rPr lang="en-US" sz="3200" dirty="0"/>
              <a:t> </a:t>
            </a:r>
            <a:r>
              <a:rPr lang="en-US" sz="3200" dirty="0" err="1"/>
              <a:t>Diferensial</a:t>
            </a:r>
            <a:endParaRPr lang="en-US" sz="3200" dirty="0"/>
          </a:p>
          <a:p>
            <a:pPr marL="609600" indent="-609600" algn="just">
              <a:buFont typeface="+mj-lt"/>
              <a:buAutoNum type="arabicPeriod"/>
            </a:pPr>
            <a:r>
              <a:rPr lang="en-US" sz="3200" dirty="0"/>
              <a:t>Model </a:t>
            </a:r>
            <a:r>
              <a:rPr lang="en-US" sz="3200" dirty="0" err="1"/>
              <a:t>Persamaan</a:t>
            </a:r>
            <a:r>
              <a:rPr lang="en-US" sz="3200" dirty="0"/>
              <a:t> Integral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/>
          <a:lstStyle/>
          <a:p>
            <a:pPr algn="ctr"/>
            <a:r>
              <a:rPr lang="en-US" sz="3600" dirty="0" err="1"/>
              <a:t>Parameterisasi</a:t>
            </a:r>
            <a:r>
              <a:rPr lang="en-US" sz="3600" dirty="0"/>
              <a:t> – Model </a:t>
            </a:r>
            <a:r>
              <a:rPr lang="en-US" sz="3600" dirty="0" err="1"/>
              <a:t>Optimasi</a:t>
            </a:r>
            <a:endParaRPr lang="en-US" sz="3600" dirty="0"/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822325" y="1187450"/>
            <a:ext cx="7197725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/>
              <a:t>Fungsi Tujuan: </a:t>
            </a:r>
          </a:p>
          <a:p>
            <a:pPr>
              <a:lnSpc>
                <a:spcPct val="150000"/>
              </a:lnSpc>
            </a:pPr>
            <a:r>
              <a:rPr lang="en-US" sz="2800"/>
              <a:t>   Maks (Min):   z = a</a:t>
            </a:r>
            <a:r>
              <a:rPr lang="en-US" sz="2800" baseline="-25000"/>
              <a:t>1</a:t>
            </a:r>
            <a:r>
              <a:rPr lang="en-US" sz="2800"/>
              <a:t>.X</a:t>
            </a:r>
            <a:r>
              <a:rPr lang="en-US" sz="2800" baseline="-25000"/>
              <a:t>1</a:t>
            </a:r>
            <a:r>
              <a:rPr lang="en-US" sz="2800"/>
              <a:t> + a</a:t>
            </a:r>
            <a:r>
              <a:rPr lang="en-US" sz="2800" baseline="-25000"/>
              <a:t>2</a:t>
            </a:r>
            <a:r>
              <a:rPr lang="en-US" sz="2800"/>
              <a:t>.X</a:t>
            </a:r>
            <a:r>
              <a:rPr lang="en-US" sz="2800" baseline="-25000"/>
              <a:t>2</a:t>
            </a:r>
            <a:r>
              <a:rPr lang="en-US" sz="2800"/>
              <a:t> + … + a</a:t>
            </a:r>
            <a:r>
              <a:rPr lang="en-US" sz="2800" baseline="-25000"/>
              <a:t>n</a:t>
            </a:r>
            <a:r>
              <a:rPr lang="en-US" sz="2800"/>
              <a:t>.X</a:t>
            </a:r>
            <a:r>
              <a:rPr lang="en-US" sz="2800" baseline="-25000"/>
              <a:t>n</a:t>
            </a:r>
            <a:endParaRPr lang="en-US" sz="2800"/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822325" y="2655888"/>
            <a:ext cx="27590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Fungsi Kendala: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4327525" y="2940050"/>
            <a:ext cx="22828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/>
              <a:t>X</a:t>
            </a:r>
            <a:r>
              <a:rPr lang="en-US" sz="2800" baseline="-25000"/>
              <a:t>1</a:t>
            </a:r>
            <a:r>
              <a:rPr lang="en-US" sz="2800"/>
              <a:t>  </a:t>
            </a:r>
            <a:r>
              <a:rPr lang="en-US" sz="2800">
                <a:cs typeface="Arial" charset="0"/>
              </a:rPr>
              <a:t>≤ = ≥ b</a:t>
            </a:r>
            <a:r>
              <a:rPr lang="en-US" sz="2800" baseline="-25000">
                <a:cs typeface="Arial" charset="0"/>
              </a:rPr>
              <a:t>1</a:t>
            </a:r>
            <a:endParaRPr lang="en-US" sz="2800">
              <a:cs typeface="Arial" charset="0"/>
            </a:endParaRPr>
          </a:p>
          <a:p>
            <a:pPr>
              <a:lnSpc>
                <a:spcPct val="150000"/>
              </a:lnSpc>
            </a:pPr>
            <a:r>
              <a:rPr lang="en-US" sz="2800">
                <a:cs typeface="Arial" charset="0"/>
              </a:rPr>
              <a:t>X</a:t>
            </a:r>
            <a:r>
              <a:rPr lang="en-US" sz="2800" baseline="-25000">
                <a:cs typeface="Arial" charset="0"/>
              </a:rPr>
              <a:t>2</a:t>
            </a:r>
            <a:r>
              <a:rPr lang="en-US" sz="2800">
                <a:cs typeface="Arial" charset="0"/>
              </a:rPr>
              <a:t>  ≤ = ≥ b</a:t>
            </a:r>
            <a:r>
              <a:rPr lang="en-US" sz="2800" baseline="-25000">
                <a:cs typeface="Arial" charset="0"/>
              </a:rPr>
              <a:t>2</a:t>
            </a:r>
            <a:endParaRPr lang="en-US" sz="2800">
              <a:cs typeface="Arial" charset="0"/>
            </a:endParaRPr>
          </a:p>
          <a:p>
            <a:pPr>
              <a:lnSpc>
                <a:spcPct val="150000"/>
              </a:lnSpc>
            </a:pPr>
            <a:r>
              <a:rPr lang="en-US" sz="2800">
                <a:cs typeface="Arial" charset="0"/>
              </a:rPr>
              <a:t>X</a:t>
            </a:r>
            <a:r>
              <a:rPr lang="en-US" sz="2800" baseline="-25000">
                <a:cs typeface="Arial" charset="0"/>
              </a:rPr>
              <a:t>3</a:t>
            </a:r>
            <a:r>
              <a:rPr lang="en-US" sz="2800">
                <a:cs typeface="Arial" charset="0"/>
              </a:rPr>
              <a:t>  ≤ = ≥ b</a:t>
            </a:r>
            <a:r>
              <a:rPr lang="en-US" sz="2800" baseline="-25000">
                <a:cs typeface="Arial" charset="0"/>
              </a:rPr>
              <a:t>3</a:t>
            </a:r>
            <a:endParaRPr lang="en-US" sz="2800">
              <a:cs typeface="Arial" charset="0"/>
            </a:endParaRPr>
          </a:p>
          <a:p>
            <a:pPr>
              <a:lnSpc>
                <a:spcPct val="150000"/>
              </a:lnSpc>
            </a:pPr>
            <a:r>
              <a:rPr lang="en-US" sz="2800">
                <a:cs typeface="Arial" charset="0"/>
              </a:rPr>
              <a:t>X</a:t>
            </a:r>
            <a:r>
              <a:rPr lang="en-US" sz="2800" baseline="-25000">
                <a:cs typeface="Arial" charset="0"/>
              </a:rPr>
              <a:t>1</a:t>
            </a:r>
            <a:r>
              <a:rPr lang="en-US" sz="2800">
                <a:cs typeface="Arial" charset="0"/>
              </a:rPr>
              <a:t>, X</a:t>
            </a:r>
            <a:r>
              <a:rPr lang="en-US" sz="2800" baseline="-25000">
                <a:cs typeface="Arial" charset="0"/>
              </a:rPr>
              <a:t>2</a:t>
            </a:r>
            <a:r>
              <a:rPr lang="en-US" sz="2800">
                <a:cs typeface="Arial" charset="0"/>
              </a:rPr>
              <a:t>, X</a:t>
            </a:r>
            <a:r>
              <a:rPr lang="en-US" sz="2800" baseline="-25000">
                <a:cs typeface="Arial" charset="0"/>
              </a:rPr>
              <a:t>3</a:t>
            </a:r>
            <a:r>
              <a:rPr lang="en-US" sz="2800">
                <a:cs typeface="Arial" charset="0"/>
              </a:rPr>
              <a:t> ≥ 0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pPr algn="ctr"/>
            <a:r>
              <a:rPr lang="en-US" sz="3200" dirty="0" err="1"/>
              <a:t>Parameterisasi</a:t>
            </a:r>
            <a:r>
              <a:rPr lang="en-US" sz="3200" dirty="0"/>
              <a:t> – Model Pers. </a:t>
            </a:r>
            <a:r>
              <a:rPr lang="en-US" sz="3200" dirty="0" err="1"/>
              <a:t>Aljabar</a:t>
            </a:r>
            <a:endParaRPr lang="en-US" sz="3200" dirty="0"/>
          </a:p>
        </p:txBody>
      </p:sp>
      <p:sp>
        <p:nvSpPr>
          <p:cNvPr id="80903" name="Rectangle 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0902" name="Object 6"/>
          <p:cNvGraphicFramePr>
            <a:graphicFrameLocks noChangeAspect="1"/>
          </p:cNvGraphicFramePr>
          <p:nvPr/>
        </p:nvGraphicFramePr>
        <p:xfrm>
          <a:off x="1219200" y="1676400"/>
          <a:ext cx="3352800" cy="838200"/>
        </p:xfrm>
        <a:graphic>
          <a:graphicData uri="http://schemas.openxmlformats.org/presentationml/2006/ole">
            <p:oleObj spid="_x0000_s1026" name="Equation" r:id="rId3" imgW="876300" imgH="190500" progId="Equation.3">
              <p:embed/>
            </p:oleObj>
          </a:graphicData>
        </a:graphic>
      </p:graphicFrame>
      <p:sp>
        <p:nvSpPr>
          <p:cNvPr id="80905" name="Rectangle 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0904" name="Object 8"/>
          <p:cNvGraphicFramePr>
            <a:graphicFrameLocks noChangeAspect="1"/>
          </p:cNvGraphicFramePr>
          <p:nvPr/>
        </p:nvGraphicFramePr>
        <p:xfrm>
          <a:off x="1219200" y="2743200"/>
          <a:ext cx="3276600" cy="1066800"/>
        </p:xfrm>
        <a:graphic>
          <a:graphicData uri="http://schemas.openxmlformats.org/presentationml/2006/ole">
            <p:oleObj spid="_x0000_s1027" name="Equation" r:id="rId4" imgW="672808" imgH="241195" progId="Equation.3">
              <p:embed/>
            </p:oleObj>
          </a:graphicData>
        </a:graphic>
      </p:graphicFrame>
      <p:graphicFrame>
        <p:nvGraphicFramePr>
          <p:cNvPr id="80906" name="Object 10"/>
          <p:cNvGraphicFramePr>
            <a:graphicFrameLocks noChangeAspect="1"/>
          </p:cNvGraphicFramePr>
          <p:nvPr/>
        </p:nvGraphicFramePr>
        <p:xfrm>
          <a:off x="1219200" y="4038600"/>
          <a:ext cx="3276600" cy="1143000"/>
        </p:xfrm>
        <a:graphic>
          <a:graphicData uri="http://schemas.openxmlformats.org/presentationml/2006/ole">
            <p:oleObj spid="_x0000_s1028" name="Equation" r:id="rId5" imgW="723586" imgH="241195" progId="Equation.3">
              <p:embed/>
            </p:oleObj>
          </a:graphicData>
        </a:graphic>
      </p:graphicFrame>
      <p:sp>
        <p:nvSpPr>
          <p:cNvPr id="80908" name="Text Box 12"/>
          <p:cNvSpPr txBox="1">
            <a:spLocks noChangeArrowheads="1"/>
          </p:cNvSpPr>
          <p:nvPr/>
        </p:nvSpPr>
        <p:spPr bwMode="auto">
          <a:xfrm>
            <a:off x="7848600" y="1905000"/>
            <a:ext cx="620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(1)</a:t>
            </a:r>
          </a:p>
        </p:txBody>
      </p:sp>
      <p:sp>
        <p:nvSpPr>
          <p:cNvPr id="80909" name="Text Box 13"/>
          <p:cNvSpPr txBox="1">
            <a:spLocks noChangeArrowheads="1"/>
          </p:cNvSpPr>
          <p:nvPr/>
        </p:nvSpPr>
        <p:spPr bwMode="auto">
          <a:xfrm>
            <a:off x="7848600" y="3124200"/>
            <a:ext cx="620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(2)</a:t>
            </a:r>
          </a:p>
        </p:txBody>
      </p:sp>
      <p:sp>
        <p:nvSpPr>
          <p:cNvPr id="80910" name="Text Box 14"/>
          <p:cNvSpPr txBox="1">
            <a:spLocks noChangeArrowheads="1"/>
          </p:cNvSpPr>
          <p:nvPr/>
        </p:nvSpPr>
        <p:spPr bwMode="auto">
          <a:xfrm>
            <a:off x="7848600" y="4419600"/>
            <a:ext cx="620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(3)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/>
              <a:t>Parameterisasi</a:t>
            </a:r>
            <a:r>
              <a:rPr lang="en-US" sz="3200" dirty="0"/>
              <a:t> – Model Pers. </a:t>
            </a:r>
            <a:r>
              <a:rPr lang="en-US" sz="3200" dirty="0" err="1"/>
              <a:t>Aljabar</a:t>
            </a:r>
            <a:endParaRPr lang="en-US" sz="3200" dirty="0"/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1931" name="Text Box 11"/>
          <p:cNvSpPr txBox="1">
            <a:spLocks noChangeArrowheads="1"/>
          </p:cNvSpPr>
          <p:nvPr/>
        </p:nvSpPr>
        <p:spPr bwMode="auto">
          <a:xfrm>
            <a:off x="457200" y="1219200"/>
            <a:ext cx="8093075" cy="44012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err="1"/>
              <a:t>Penentuan</a:t>
            </a:r>
            <a:r>
              <a:rPr lang="en-US" sz="2800" dirty="0"/>
              <a:t> parameter a </a:t>
            </a:r>
            <a:r>
              <a:rPr lang="en-US" sz="2800" dirty="0" err="1"/>
              <a:t>dan</a:t>
            </a:r>
            <a:r>
              <a:rPr lang="en-US" sz="2800" dirty="0"/>
              <a:t> b </a:t>
            </a:r>
            <a:r>
              <a:rPr lang="en-US" sz="2800" dirty="0" err="1"/>
              <a:t>menggunakan</a:t>
            </a:r>
            <a:r>
              <a:rPr lang="en-US" sz="2800" dirty="0"/>
              <a:t> </a:t>
            </a:r>
            <a:r>
              <a:rPr lang="en-US" sz="2800" dirty="0" err="1"/>
              <a:t>pendekatan</a:t>
            </a:r>
            <a:r>
              <a:rPr lang="en-US" sz="2800" dirty="0"/>
              <a:t> Least Square.</a:t>
            </a:r>
          </a:p>
          <a:p>
            <a:endParaRPr lang="en-US" sz="2800" dirty="0"/>
          </a:p>
          <a:p>
            <a:r>
              <a:rPr lang="en-US" sz="2800" dirty="0"/>
              <a:t>L     : </a:t>
            </a:r>
            <a:r>
              <a:rPr lang="en-US" sz="2800" dirty="0" err="1"/>
              <a:t>nilai</a:t>
            </a:r>
            <a:r>
              <a:rPr lang="en-US" sz="2800" dirty="0"/>
              <a:t> </a:t>
            </a:r>
            <a:r>
              <a:rPr lang="en-US" sz="2800" dirty="0" err="1"/>
              <a:t>berat</a:t>
            </a:r>
            <a:r>
              <a:rPr lang="en-US" sz="2800" dirty="0"/>
              <a:t> </a:t>
            </a:r>
            <a:r>
              <a:rPr lang="en-US" sz="2800" dirty="0" err="1"/>
              <a:t>angkatan</a:t>
            </a:r>
            <a:r>
              <a:rPr lang="en-US" sz="2800" dirty="0"/>
              <a:t> </a:t>
            </a:r>
            <a:r>
              <a:rPr lang="en-US" sz="2800" dirty="0" err="1"/>
              <a:t>berdasar</a:t>
            </a:r>
            <a:r>
              <a:rPr lang="en-US" sz="2800" dirty="0"/>
              <a:t> </a:t>
            </a:r>
            <a:r>
              <a:rPr lang="en-US" sz="2800" dirty="0" err="1"/>
              <a:t>persamaan</a:t>
            </a:r>
            <a:endParaRPr lang="en-US" sz="2800" dirty="0"/>
          </a:p>
          <a:p>
            <a:r>
              <a:rPr lang="en-US" sz="2800" dirty="0"/>
              <a:t>L’    : </a:t>
            </a:r>
            <a:r>
              <a:rPr lang="en-US" sz="2800" dirty="0" err="1"/>
              <a:t>nilai</a:t>
            </a:r>
            <a:r>
              <a:rPr lang="en-US" sz="2800" dirty="0"/>
              <a:t> </a:t>
            </a:r>
            <a:r>
              <a:rPr lang="en-US" sz="2800" dirty="0" err="1"/>
              <a:t>berat</a:t>
            </a:r>
            <a:r>
              <a:rPr lang="en-US" sz="2800" dirty="0"/>
              <a:t> </a:t>
            </a:r>
            <a:r>
              <a:rPr lang="en-US" sz="2800" dirty="0" err="1"/>
              <a:t>angkatan</a:t>
            </a:r>
            <a:r>
              <a:rPr lang="en-US" sz="2800" dirty="0"/>
              <a:t> </a:t>
            </a:r>
            <a:r>
              <a:rPr lang="en-US" sz="2800" dirty="0" err="1"/>
              <a:t>berdasar</a:t>
            </a:r>
            <a:r>
              <a:rPr lang="en-US" sz="2800" dirty="0"/>
              <a:t> </a:t>
            </a:r>
          </a:p>
          <a:p>
            <a:r>
              <a:rPr lang="en-US" sz="2800" dirty="0"/>
              <a:t>         </a:t>
            </a:r>
            <a:r>
              <a:rPr lang="en-US" sz="2800" dirty="0" err="1"/>
              <a:t>pengamatan</a:t>
            </a:r>
            <a:r>
              <a:rPr lang="en-US" sz="2800" dirty="0"/>
              <a:t>, </a:t>
            </a:r>
          </a:p>
          <a:p>
            <a:endParaRPr lang="en-US" sz="2800" dirty="0"/>
          </a:p>
          <a:p>
            <a:r>
              <a:rPr lang="en-US" sz="2800" dirty="0" err="1"/>
              <a:t>Misal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persamaan</a:t>
            </a:r>
            <a:r>
              <a:rPr lang="en-US" sz="2800" dirty="0"/>
              <a:t>:</a:t>
            </a:r>
          </a:p>
          <a:p>
            <a:endParaRPr lang="en-US" sz="1600" dirty="0"/>
          </a:p>
          <a:p>
            <a:r>
              <a:rPr lang="en-US" sz="2800" dirty="0"/>
              <a:t>              </a:t>
            </a:r>
            <a:r>
              <a:rPr lang="en-US" sz="4000" dirty="0"/>
              <a:t>L  =  a + </a:t>
            </a:r>
            <a:r>
              <a:rPr lang="en-US" sz="4000" dirty="0" err="1"/>
              <a:t>b.W</a:t>
            </a:r>
            <a:endParaRPr lang="en-US" sz="4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/>
              <a:t>Parameterisasi</a:t>
            </a:r>
            <a:r>
              <a:rPr lang="en-US" sz="3200" dirty="0"/>
              <a:t> – Model Pers. </a:t>
            </a:r>
            <a:r>
              <a:rPr lang="en-US" sz="3200" dirty="0" err="1"/>
              <a:t>Aljabar</a:t>
            </a:r>
            <a:endParaRPr lang="en-US" sz="3200" dirty="0"/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950" name="Line 6"/>
          <p:cNvSpPr>
            <a:spLocks noChangeShapeType="1"/>
          </p:cNvSpPr>
          <p:nvPr/>
        </p:nvSpPr>
        <p:spPr bwMode="auto">
          <a:xfrm>
            <a:off x="2362200" y="5334000"/>
            <a:ext cx="563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951" name="Line 7"/>
          <p:cNvSpPr>
            <a:spLocks noChangeShapeType="1"/>
          </p:cNvSpPr>
          <p:nvPr/>
        </p:nvSpPr>
        <p:spPr bwMode="auto">
          <a:xfrm flipV="1">
            <a:off x="2362200" y="1143000"/>
            <a:ext cx="0" cy="419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7299325" y="5322888"/>
            <a:ext cx="5191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W</a:t>
            </a:r>
          </a:p>
        </p:txBody>
      </p:sp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1889125" y="1208088"/>
            <a:ext cx="382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L</a:t>
            </a:r>
          </a:p>
        </p:txBody>
      </p:sp>
      <p:sp>
        <p:nvSpPr>
          <p:cNvPr id="82954" name="Line 10"/>
          <p:cNvSpPr>
            <a:spLocks noChangeShapeType="1"/>
          </p:cNvSpPr>
          <p:nvPr/>
        </p:nvSpPr>
        <p:spPr bwMode="auto">
          <a:xfrm flipV="1">
            <a:off x="2362200" y="1676400"/>
            <a:ext cx="4800600" cy="2895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6248400" y="2590800"/>
            <a:ext cx="202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L = a + b.W</a:t>
            </a:r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2514600" y="388620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/>
              <a:t>x</a:t>
            </a:r>
          </a:p>
        </p:txBody>
      </p:sp>
      <p:sp>
        <p:nvSpPr>
          <p:cNvPr id="82957" name="Text Box 13"/>
          <p:cNvSpPr txBox="1">
            <a:spLocks noChangeArrowheads="1"/>
          </p:cNvSpPr>
          <p:nvPr/>
        </p:nvSpPr>
        <p:spPr bwMode="auto">
          <a:xfrm>
            <a:off x="3184525" y="40751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x</a:t>
            </a:r>
          </a:p>
        </p:txBody>
      </p:sp>
      <p:sp>
        <p:nvSpPr>
          <p:cNvPr id="82958" name="Text Box 14"/>
          <p:cNvSpPr txBox="1">
            <a:spLocks noChangeArrowheads="1"/>
          </p:cNvSpPr>
          <p:nvPr/>
        </p:nvSpPr>
        <p:spPr bwMode="auto">
          <a:xfrm>
            <a:off x="3505200" y="3581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x</a:t>
            </a:r>
          </a:p>
        </p:txBody>
      </p:sp>
      <p:sp>
        <p:nvSpPr>
          <p:cNvPr id="82960" name="Text Box 16"/>
          <p:cNvSpPr txBox="1">
            <a:spLocks noChangeArrowheads="1"/>
          </p:cNvSpPr>
          <p:nvPr/>
        </p:nvSpPr>
        <p:spPr bwMode="auto">
          <a:xfrm>
            <a:off x="4800600" y="30480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x</a:t>
            </a:r>
          </a:p>
        </p:txBody>
      </p:sp>
      <p:sp>
        <p:nvSpPr>
          <p:cNvPr id="82961" name="Text Box 17"/>
          <p:cNvSpPr txBox="1">
            <a:spLocks noChangeArrowheads="1"/>
          </p:cNvSpPr>
          <p:nvPr/>
        </p:nvSpPr>
        <p:spPr bwMode="auto">
          <a:xfrm>
            <a:off x="4343400" y="2819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x</a:t>
            </a:r>
          </a:p>
        </p:txBody>
      </p:sp>
      <p:sp>
        <p:nvSpPr>
          <p:cNvPr id="82962" name="Text Box 18"/>
          <p:cNvSpPr txBox="1">
            <a:spLocks noChangeArrowheads="1"/>
          </p:cNvSpPr>
          <p:nvPr/>
        </p:nvSpPr>
        <p:spPr bwMode="auto">
          <a:xfrm>
            <a:off x="4038600" y="35052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x</a:t>
            </a:r>
          </a:p>
        </p:txBody>
      </p:sp>
      <p:sp>
        <p:nvSpPr>
          <p:cNvPr id="82963" name="Text Box 19"/>
          <p:cNvSpPr txBox="1">
            <a:spLocks noChangeArrowheads="1"/>
          </p:cNvSpPr>
          <p:nvPr/>
        </p:nvSpPr>
        <p:spPr bwMode="auto">
          <a:xfrm>
            <a:off x="5638800" y="2209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x</a:t>
            </a:r>
          </a:p>
        </p:txBody>
      </p:sp>
      <p:sp>
        <p:nvSpPr>
          <p:cNvPr id="82964" name="Text Box 20"/>
          <p:cNvSpPr txBox="1">
            <a:spLocks noChangeArrowheads="1"/>
          </p:cNvSpPr>
          <p:nvPr/>
        </p:nvSpPr>
        <p:spPr bwMode="auto">
          <a:xfrm>
            <a:off x="5486400" y="2590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x</a:t>
            </a:r>
          </a:p>
        </p:txBody>
      </p:sp>
      <p:sp>
        <p:nvSpPr>
          <p:cNvPr id="82965" name="Text Box 21"/>
          <p:cNvSpPr txBox="1">
            <a:spLocks noChangeArrowheads="1"/>
          </p:cNvSpPr>
          <p:nvPr/>
        </p:nvSpPr>
        <p:spPr bwMode="auto">
          <a:xfrm>
            <a:off x="4953000" y="25146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x</a:t>
            </a:r>
          </a:p>
        </p:txBody>
      </p:sp>
      <p:sp>
        <p:nvSpPr>
          <p:cNvPr id="82966" name="Text Box 22"/>
          <p:cNvSpPr txBox="1">
            <a:spLocks noChangeArrowheads="1"/>
          </p:cNvSpPr>
          <p:nvPr/>
        </p:nvSpPr>
        <p:spPr bwMode="auto">
          <a:xfrm>
            <a:off x="6324600" y="19050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x</a:t>
            </a:r>
          </a:p>
        </p:txBody>
      </p:sp>
      <p:sp>
        <p:nvSpPr>
          <p:cNvPr id="82967" name="Text Box 23"/>
          <p:cNvSpPr txBox="1">
            <a:spLocks noChangeArrowheads="1"/>
          </p:cNvSpPr>
          <p:nvPr/>
        </p:nvSpPr>
        <p:spPr bwMode="auto">
          <a:xfrm>
            <a:off x="6705600" y="1676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x</a:t>
            </a:r>
          </a:p>
        </p:txBody>
      </p:sp>
      <p:sp>
        <p:nvSpPr>
          <p:cNvPr id="82968" name="Text Box 24"/>
          <p:cNvSpPr txBox="1">
            <a:spLocks noChangeArrowheads="1"/>
          </p:cNvSpPr>
          <p:nvPr/>
        </p:nvSpPr>
        <p:spPr bwMode="auto">
          <a:xfrm>
            <a:off x="5943600" y="19812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x</a:t>
            </a:r>
          </a:p>
        </p:txBody>
      </p:sp>
      <p:sp>
        <p:nvSpPr>
          <p:cNvPr id="82969" name="Text Box 25"/>
          <p:cNvSpPr txBox="1">
            <a:spLocks noChangeArrowheads="1"/>
          </p:cNvSpPr>
          <p:nvPr/>
        </p:nvSpPr>
        <p:spPr bwMode="auto">
          <a:xfrm>
            <a:off x="3108325" y="1639888"/>
            <a:ext cx="26003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/>
              <a:t>L </a:t>
            </a:r>
            <a:r>
              <a:rPr lang="en-US" sz="2800" dirty="0" err="1"/>
              <a:t>pengamatan</a:t>
            </a:r>
            <a:endParaRPr lang="en-US" sz="2800" dirty="0"/>
          </a:p>
        </p:txBody>
      </p:sp>
      <p:sp>
        <p:nvSpPr>
          <p:cNvPr id="82970" name="Line 26"/>
          <p:cNvSpPr>
            <a:spLocks noChangeShapeType="1"/>
          </p:cNvSpPr>
          <p:nvPr/>
        </p:nvSpPr>
        <p:spPr bwMode="auto">
          <a:xfrm>
            <a:off x="3886200" y="2209800"/>
            <a:ext cx="5334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/>
              <a:t>Parameterisasi</a:t>
            </a:r>
            <a:r>
              <a:rPr lang="en-US" sz="3200" dirty="0"/>
              <a:t> – Model Pers. </a:t>
            </a:r>
            <a:r>
              <a:rPr lang="en-US" sz="3200" dirty="0" err="1"/>
              <a:t>Aljabar</a:t>
            </a:r>
            <a:endParaRPr lang="en-US" sz="3200" dirty="0"/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990600" y="1524000"/>
            <a:ext cx="5732463" cy="579438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e (error) = L’ – L = L’ – a – b.W</a:t>
            </a: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8001000" y="1503363"/>
            <a:ext cx="679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(4)</a:t>
            </a:r>
          </a:p>
        </p:txBody>
      </p:sp>
      <p:sp>
        <p:nvSpPr>
          <p:cNvPr id="83977" name="Rectangle 9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3976" name="Object 8"/>
          <p:cNvGraphicFramePr>
            <a:graphicFrameLocks noChangeAspect="1"/>
          </p:cNvGraphicFramePr>
          <p:nvPr/>
        </p:nvGraphicFramePr>
        <p:xfrm>
          <a:off x="914400" y="2590800"/>
          <a:ext cx="4191000" cy="914400"/>
        </p:xfrm>
        <a:graphic>
          <a:graphicData uri="http://schemas.openxmlformats.org/presentationml/2006/ole">
            <p:oleObj spid="_x0000_s2050" name="Equation" r:id="rId3" imgW="1345616" imgH="266584" progId="Equation.3">
              <p:embed/>
            </p:oleObj>
          </a:graphicData>
        </a:graphic>
      </p:graphicFrame>
      <p:sp>
        <p:nvSpPr>
          <p:cNvPr id="83979" name="Rectangle 11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3978" name="Object 10"/>
          <p:cNvGraphicFramePr>
            <a:graphicFrameLocks noChangeAspect="1"/>
          </p:cNvGraphicFramePr>
          <p:nvPr/>
        </p:nvGraphicFramePr>
        <p:xfrm>
          <a:off x="914400" y="3657600"/>
          <a:ext cx="6477000" cy="1447800"/>
        </p:xfrm>
        <a:graphic>
          <a:graphicData uri="http://schemas.openxmlformats.org/presentationml/2006/ole">
            <p:oleObj spid="_x0000_s2051" name="Equation" r:id="rId4" imgW="2145369" imgH="495085" progId="Equation.3">
              <p:embed/>
            </p:oleObj>
          </a:graphicData>
        </a:graphic>
      </p:graphicFrame>
      <p:sp>
        <p:nvSpPr>
          <p:cNvPr id="83981" name="Text Box 13"/>
          <p:cNvSpPr txBox="1">
            <a:spLocks noChangeArrowheads="1"/>
          </p:cNvSpPr>
          <p:nvPr/>
        </p:nvSpPr>
        <p:spPr bwMode="auto">
          <a:xfrm>
            <a:off x="8077200" y="2667000"/>
            <a:ext cx="679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(5)</a:t>
            </a:r>
          </a:p>
        </p:txBody>
      </p:sp>
      <p:sp>
        <p:nvSpPr>
          <p:cNvPr id="83982" name="Text Box 14"/>
          <p:cNvSpPr txBox="1">
            <a:spLocks noChangeArrowheads="1"/>
          </p:cNvSpPr>
          <p:nvPr/>
        </p:nvSpPr>
        <p:spPr bwMode="auto">
          <a:xfrm>
            <a:off x="8077200" y="4038600"/>
            <a:ext cx="679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(6)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/>
              <a:t>Parameterisasi</a:t>
            </a:r>
            <a:r>
              <a:rPr lang="en-US" sz="3200" dirty="0"/>
              <a:t> – Model Pers. </a:t>
            </a:r>
            <a:r>
              <a:rPr lang="en-US" sz="3200" dirty="0" err="1"/>
              <a:t>Aljabar</a:t>
            </a:r>
            <a:endParaRPr lang="en-US" sz="3200" dirty="0"/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5004" name="Text Box 12"/>
          <p:cNvSpPr txBox="1">
            <a:spLocks noChangeArrowheads="1"/>
          </p:cNvSpPr>
          <p:nvPr/>
        </p:nvSpPr>
        <p:spPr bwMode="auto">
          <a:xfrm>
            <a:off x="8077200" y="2743200"/>
            <a:ext cx="679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(7)</a:t>
            </a:r>
          </a:p>
        </p:txBody>
      </p:sp>
      <p:sp>
        <p:nvSpPr>
          <p:cNvPr id="85006" name="Rectangle 1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5005" name="Object 13"/>
          <p:cNvGraphicFramePr>
            <a:graphicFrameLocks noChangeAspect="1"/>
          </p:cNvGraphicFramePr>
          <p:nvPr/>
        </p:nvGraphicFramePr>
        <p:xfrm>
          <a:off x="990600" y="1371600"/>
          <a:ext cx="1371600" cy="914400"/>
        </p:xfrm>
        <a:graphic>
          <a:graphicData uri="http://schemas.openxmlformats.org/presentationml/2006/ole">
            <p:oleObj spid="_x0000_s3074" name="Equation" r:id="rId3" imgW="533169" imgH="457002" progId="Equation.3">
              <p:embed/>
            </p:oleObj>
          </a:graphicData>
        </a:graphic>
      </p:graphicFrame>
      <p:sp>
        <p:nvSpPr>
          <p:cNvPr id="85008" name="Rectangle 16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5007" name="Object 15"/>
          <p:cNvGraphicFramePr>
            <a:graphicFrameLocks noChangeAspect="1"/>
          </p:cNvGraphicFramePr>
          <p:nvPr/>
        </p:nvGraphicFramePr>
        <p:xfrm>
          <a:off x="990600" y="2438400"/>
          <a:ext cx="3962400" cy="1066800"/>
        </p:xfrm>
        <a:graphic>
          <a:graphicData uri="http://schemas.openxmlformats.org/presentationml/2006/ole">
            <p:oleObj spid="_x0000_s3075" name="Equation" r:id="rId4" imgW="1485255" imgH="495085" progId="Equation.3">
              <p:embed/>
            </p:oleObj>
          </a:graphicData>
        </a:graphic>
      </p:graphicFrame>
      <p:sp>
        <p:nvSpPr>
          <p:cNvPr id="85010" name="Rectangle 1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5009" name="Object 17"/>
          <p:cNvGraphicFramePr>
            <a:graphicFrameLocks noChangeAspect="1"/>
          </p:cNvGraphicFramePr>
          <p:nvPr/>
        </p:nvGraphicFramePr>
        <p:xfrm>
          <a:off x="990600" y="3657600"/>
          <a:ext cx="1447800" cy="914400"/>
        </p:xfrm>
        <a:graphic>
          <a:graphicData uri="http://schemas.openxmlformats.org/presentationml/2006/ole">
            <p:oleObj spid="_x0000_s3076" name="Equation" r:id="rId5" imgW="533169" imgH="457002" progId="Equation.3">
              <p:embed/>
            </p:oleObj>
          </a:graphicData>
        </a:graphic>
      </p:graphicFrame>
      <p:sp>
        <p:nvSpPr>
          <p:cNvPr id="85012" name="Rectangle 20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5011" name="Object 19"/>
          <p:cNvGraphicFramePr>
            <a:graphicFrameLocks noChangeAspect="1"/>
          </p:cNvGraphicFramePr>
          <p:nvPr/>
        </p:nvGraphicFramePr>
        <p:xfrm>
          <a:off x="990600" y="4648200"/>
          <a:ext cx="5791200" cy="1219200"/>
        </p:xfrm>
        <a:graphic>
          <a:graphicData uri="http://schemas.openxmlformats.org/presentationml/2006/ole">
            <p:oleObj spid="_x0000_s3077" name="Equation" r:id="rId6" imgW="2082800" imgH="495300" progId="Equation.3">
              <p:embed/>
            </p:oleObj>
          </a:graphicData>
        </a:graphic>
      </p:graphicFrame>
      <p:sp>
        <p:nvSpPr>
          <p:cNvPr id="85013" name="Text Box 21"/>
          <p:cNvSpPr txBox="1">
            <a:spLocks noChangeArrowheads="1"/>
          </p:cNvSpPr>
          <p:nvPr/>
        </p:nvSpPr>
        <p:spPr bwMode="auto">
          <a:xfrm>
            <a:off x="8077200" y="5029200"/>
            <a:ext cx="679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(8)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/>
              <a:t>Parameterisasi</a:t>
            </a:r>
            <a:r>
              <a:rPr lang="en-US" sz="3200" dirty="0"/>
              <a:t> – Model Pers. </a:t>
            </a:r>
            <a:r>
              <a:rPr lang="en-US" sz="3200" dirty="0" err="1"/>
              <a:t>Aljabar</a:t>
            </a:r>
            <a:endParaRPr lang="en-US" sz="3200" dirty="0"/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6029" name="Rectangle 13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6086" name="Group 70"/>
          <p:cNvGraphicFramePr>
            <a:graphicFrameLocks noGrp="1"/>
          </p:cNvGraphicFramePr>
          <p:nvPr>
            <p:ph idx="1"/>
          </p:nvPr>
        </p:nvGraphicFramePr>
        <p:xfrm>
          <a:off x="2209800" y="1676400"/>
          <a:ext cx="4876800" cy="3962400"/>
        </p:xfrm>
        <a:graphic>
          <a:graphicData uri="http://schemas.openxmlformats.org/drawingml/2006/table">
            <a:tbl>
              <a:tblPr/>
              <a:tblGrid>
                <a:gridCol w="1371600"/>
                <a:gridCol w="1828800"/>
                <a:gridCol w="1676400"/>
              </a:tblGrid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6087" name="Text Box 71"/>
          <p:cNvSpPr txBox="1">
            <a:spLocks noChangeArrowheads="1"/>
          </p:cNvSpPr>
          <p:nvPr/>
        </p:nvSpPr>
        <p:spPr bwMode="auto">
          <a:xfrm>
            <a:off x="441325" y="1487488"/>
            <a:ext cx="13644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dirty="0"/>
              <a:t>Data: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401</TotalTime>
  <Words>477</Words>
  <Application>Microsoft Office PowerPoint</Application>
  <PresentationFormat>On-screen Show (4:3)</PresentationFormat>
  <Paragraphs>136</Paragraphs>
  <Slides>19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Oriel</vt:lpstr>
      <vt:lpstr>Equation</vt:lpstr>
      <vt:lpstr>Parameterisasi model</vt:lpstr>
      <vt:lpstr>Parameterisasi Model</vt:lpstr>
      <vt:lpstr>Parameterisasi – Model Optimasi</vt:lpstr>
      <vt:lpstr>Parameterisasi – Model Pers. Aljabar</vt:lpstr>
      <vt:lpstr>Parameterisasi – Model Pers. Aljabar</vt:lpstr>
      <vt:lpstr>Parameterisasi – Model Pers. Aljabar</vt:lpstr>
      <vt:lpstr>Parameterisasi – Model Pers. Aljabar</vt:lpstr>
      <vt:lpstr>Parameterisasi – Model Pers. Aljabar</vt:lpstr>
      <vt:lpstr>Parameterisasi – Model Pers. Aljabar</vt:lpstr>
      <vt:lpstr>Parameterisasi – Model Pers. Aljabar</vt:lpstr>
      <vt:lpstr>Parameterisasi – Model Pers. Aljabar</vt:lpstr>
      <vt:lpstr>Tabel yang dibutuhkan:</vt:lpstr>
      <vt:lpstr>Parameterisasi – Model Pers. Aljabar</vt:lpstr>
      <vt:lpstr>Tabel yang dibutuhkan:</vt:lpstr>
      <vt:lpstr>Parameterisasi – Model Pers. Diferensial</vt:lpstr>
      <vt:lpstr>Parameterisasi – Model Pers. Integral</vt:lpstr>
      <vt:lpstr>Pemodelan Pers. Integral</vt:lpstr>
      <vt:lpstr>Parameterisasi – Model Pers. Diferensial</vt:lpstr>
      <vt:lpstr>Parameterisasi – Model Pers. Diferensial</vt:lpstr>
    </vt:vector>
  </TitlesOfParts>
  <Company>Universitas Islam Indonesia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Farham HM. Shaleh</cp:lastModifiedBy>
  <cp:revision>55</cp:revision>
  <dcterms:created xsi:type="dcterms:W3CDTF">2010-02-04T10:21:31Z</dcterms:created>
  <dcterms:modified xsi:type="dcterms:W3CDTF">2010-06-06T13:58:19Z</dcterms:modified>
</cp:coreProperties>
</file>