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11"/>
  </p:notesMasterIdLst>
  <p:sldIdLst>
    <p:sldId id="257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882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187C05-550D-4FC6-93C0-1EC7C931FEE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3622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Model </a:t>
            </a:r>
            <a:r>
              <a:rPr lang="en-US" sz="5400" dirty="0" err="1" smtClean="0"/>
              <a:t>penjadwalan</a:t>
            </a:r>
            <a:r>
              <a:rPr lang="en-US" sz="5400" dirty="0" smtClean="0"/>
              <a:t> </a:t>
            </a:r>
            <a:r>
              <a:rPr lang="en-US" sz="5400" dirty="0" err="1" smtClean="0"/>
              <a:t>tenaga</a:t>
            </a:r>
            <a:r>
              <a:rPr lang="en-US" sz="5400" dirty="0" smtClean="0"/>
              <a:t> </a:t>
            </a:r>
            <a:r>
              <a:rPr lang="en-US" sz="5400" dirty="0" err="1" smtClean="0"/>
              <a:t>kerja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r>
              <a:rPr lang="en-US" sz="3600"/>
              <a:t>Model – Penjadwalan Kerja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382000" cy="48006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sz="2800" dirty="0"/>
              <a:t>PT.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Makmur</a:t>
            </a:r>
            <a:r>
              <a:rPr lang="en-US" sz="2800" dirty="0"/>
              <a:t> (KM) </a:t>
            </a:r>
            <a:r>
              <a:rPr lang="en-US" sz="2800" dirty="0" err="1"/>
              <a:t>ingin</a:t>
            </a:r>
            <a:r>
              <a:rPr lang="en-US" sz="2800" dirty="0"/>
              <a:t> </a:t>
            </a:r>
            <a:r>
              <a:rPr lang="en-US" sz="2800" dirty="0" err="1"/>
              <a:t>menjadwalkan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i="1" dirty="0"/>
              <a:t>full time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seminggu</a:t>
            </a:r>
            <a:r>
              <a:rPr lang="en-US" sz="2800" dirty="0"/>
              <a:t> (</a:t>
            </a:r>
            <a:r>
              <a:rPr lang="en-US" sz="2800" dirty="0" err="1"/>
              <a:t>senin</a:t>
            </a:r>
            <a:r>
              <a:rPr lang="en-US" sz="2800" dirty="0"/>
              <a:t> </a:t>
            </a:r>
            <a:r>
              <a:rPr lang="en-US" sz="2800" dirty="0" err="1"/>
              <a:t>sampai</a:t>
            </a:r>
            <a:r>
              <a:rPr lang="en-US" sz="2800" dirty="0"/>
              <a:t> </a:t>
            </a:r>
            <a:r>
              <a:rPr lang="en-US" sz="2800" dirty="0" err="1"/>
              <a:t>minggu</a:t>
            </a:r>
            <a:r>
              <a:rPr lang="en-US" sz="2800" dirty="0"/>
              <a:t>).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kebutuhan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i="1" dirty="0"/>
              <a:t>full time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ditunjukkan</a:t>
            </a:r>
            <a:r>
              <a:rPr lang="en-US" sz="2800" dirty="0"/>
              <a:t> </a:t>
            </a:r>
            <a:r>
              <a:rPr lang="en-US" sz="2800" dirty="0" err="1"/>
              <a:t>Tabel</a:t>
            </a:r>
            <a:r>
              <a:rPr lang="en-US" sz="2800" dirty="0"/>
              <a:t>.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lima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berturut-turut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istirahat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berikutnya</a:t>
            </a:r>
            <a:r>
              <a:rPr lang="en-US" sz="2800" dirty="0"/>
              <a:t>. PT. KM </a:t>
            </a:r>
            <a:r>
              <a:rPr lang="en-US" sz="2800" dirty="0" err="1"/>
              <a:t>ingin</a:t>
            </a:r>
            <a:r>
              <a:rPr lang="en-US" sz="2800" dirty="0"/>
              <a:t> </a:t>
            </a:r>
            <a:r>
              <a:rPr lang="en-US" sz="2800" dirty="0" err="1"/>
              <a:t>meminimumkan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i="1" dirty="0"/>
              <a:t>full time</a:t>
            </a:r>
            <a:r>
              <a:rPr lang="en-US" sz="2800" dirty="0"/>
              <a:t> yang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digaji</a:t>
            </a:r>
            <a:r>
              <a:rPr lang="en-US" sz="2800" dirty="0"/>
              <a:t>. </a:t>
            </a:r>
            <a:r>
              <a:rPr lang="en-US" sz="2800" dirty="0" err="1"/>
              <a:t>Formulasikan</a:t>
            </a:r>
            <a:r>
              <a:rPr lang="en-US" sz="2800" dirty="0"/>
              <a:t> </a:t>
            </a:r>
            <a:r>
              <a:rPr lang="en-US" sz="2800" dirty="0" err="1"/>
              <a:t>permasalahan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Programa</a:t>
            </a:r>
            <a:r>
              <a:rPr lang="en-US" sz="2800" dirty="0"/>
              <a:t> Linier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762000"/>
          </a:xfrm>
        </p:spPr>
        <p:txBody>
          <a:bodyPr/>
          <a:lstStyle/>
          <a:p>
            <a:r>
              <a:rPr lang="en-US" sz="4000" dirty="0"/>
              <a:t>Model – </a:t>
            </a:r>
            <a:r>
              <a:rPr lang="en-US" sz="4000" dirty="0" err="1"/>
              <a:t>Penjadwalan</a:t>
            </a:r>
            <a:r>
              <a:rPr lang="en-US" sz="4000" dirty="0"/>
              <a:t> </a:t>
            </a:r>
            <a:r>
              <a:rPr lang="en-US" sz="4000" dirty="0" err="1"/>
              <a:t>Kerja</a:t>
            </a:r>
            <a:endParaRPr lang="en-US" sz="4000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31188" cy="6858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en-US" sz="2800" dirty="0" err="1"/>
              <a:t>Kebutuhan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endParaRPr lang="en-US" sz="2800" dirty="0"/>
          </a:p>
        </p:txBody>
      </p:sp>
      <p:graphicFrame>
        <p:nvGraphicFramePr>
          <p:cNvPr id="25635" name="Group 35"/>
          <p:cNvGraphicFramePr>
            <a:graphicFrameLocks noGrp="1"/>
          </p:cNvGraphicFramePr>
          <p:nvPr>
            <p:ph sz="half" idx="2"/>
          </p:nvPr>
        </p:nvGraphicFramePr>
        <p:xfrm>
          <a:off x="2286000" y="1676400"/>
          <a:ext cx="4343400" cy="4243070"/>
        </p:xfrm>
        <a:graphic>
          <a:graphicData uri="http://schemas.openxmlformats.org/drawingml/2006/table">
            <a:tbl>
              <a:tblPr/>
              <a:tblGrid>
                <a:gridCol w="1478604"/>
                <a:gridCol w="2864796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Hari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Jlh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tenaga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kerja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Senin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Selasa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Rabu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Kamis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Jum’at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Sabtu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Minggu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Penjadwalan</a:t>
            </a:r>
            <a:r>
              <a:rPr lang="en-US" sz="3200" dirty="0"/>
              <a:t> </a:t>
            </a:r>
            <a:r>
              <a:rPr lang="en-US" sz="3200" dirty="0" err="1"/>
              <a:t>Kerja</a:t>
            </a:r>
            <a:endParaRPr lang="en-US" sz="3200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231188" cy="49530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sz="2800" dirty="0"/>
              <a:t>Data: </a:t>
            </a:r>
          </a:p>
          <a:p>
            <a:pPr algn="just">
              <a:buFontTx/>
              <a:buChar char="-"/>
            </a:pPr>
            <a:r>
              <a:rPr lang="en-US" sz="2800" dirty="0" err="1"/>
              <a:t>Ingin</a:t>
            </a:r>
            <a:r>
              <a:rPr lang="en-US" sz="2800" dirty="0"/>
              <a:t> </a:t>
            </a:r>
            <a:r>
              <a:rPr lang="en-US" sz="2800" dirty="0" err="1"/>
              <a:t>meminimumkan</a:t>
            </a:r>
            <a:r>
              <a:rPr lang="en-US" sz="2800" dirty="0"/>
              <a:t>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digaji</a:t>
            </a:r>
            <a:endParaRPr lang="en-US" sz="2800" dirty="0"/>
          </a:p>
          <a:p>
            <a:pPr algn="just">
              <a:buFontTx/>
              <a:buChar char="-"/>
            </a:pP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5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berturut-turut</a:t>
            </a:r>
            <a:r>
              <a:rPr lang="en-US" sz="2800" dirty="0"/>
              <a:t>, </a:t>
            </a:r>
            <a:r>
              <a:rPr lang="en-US" sz="2800" dirty="0" err="1"/>
              <a:t>kemudian</a:t>
            </a:r>
            <a:r>
              <a:rPr lang="en-US" sz="2800" dirty="0"/>
              <a:t> </a:t>
            </a:r>
            <a:r>
              <a:rPr lang="en-US" sz="2800" dirty="0" err="1"/>
              <a:t>beristirahat</a:t>
            </a:r>
            <a:r>
              <a:rPr lang="en-US" sz="2800" dirty="0"/>
              <a:t> 2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berikutnya</a:t>
            </a:r>
            <a:endParaRPr lang="en-US" sz="2800" dirty="0"/>
          </a:p>
          <a:p>
            <a:pPr algn="just">
              <a:buFontTx/>
              <a:buChar char="-"/>
            </a:pP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kebutuhan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: </a:t>
            </a:r>
            <a:r>
              <a:rPr lang="en-US" sz="2800" dirty="0" err="1"/>
              <a:t>Senin</a:t>
            </a:r>
            <a:r>
              <a:rPr lang="en-US" sz="2800" dirty="0"/>
              <a:t>=17, </a:t>
            </a:r>
            <a:r>
              <a:rPr lang="en-US" sz="2800" dirty="0" err="1"/>
              <a:t>Selasa</a:t>
            </a:r>
            <a:r>
              <a:rPr lang="en-US" sz="2800" dirty="0"/>
              <a:t>=13, </a:t>
            </a:r>
            <a:r>
              <a:rPr lang="en-US" sz="2800" dirty="0" err="1"/>
              <a:t>Rabu</a:t>
            </a:r>
            <a:r>
              <a:rPr lang="en-US" sz="2800" dirty="0"/>
              <a:t>=15, </a:t>
            </a:r>
            <a:r>
              <a:rPr lang="en-US" sz="2800" dirty="0" err="1"/>
              <a:t>Kamis</a:t>
            </a:r>
            <a:r>
              <a:rPr lang="en-US" sz="2800" dirty="0"/>
              <a:t>=19, </a:t>
            </a:r>
            <a:r>
              <a:rPr lang="en-US" sz="2800" dirty="0" err="1"/>
              <a:t>Jum’at</a:t>
            </a:r>
            <a:r>
              <a:rPr lang="en-US" sz="2800" dirty="0"/>
              <a:t>=14, </a:t>
            </a:r>
            <a:r>
              <a:rPr lang="en-US" sz="2800" dirty="0" err="1"/>
              <a:t>Sabtu</a:t>
            </a:r>
            <a:r>
              <a:rPr lang="en-US" sz="2800" dirty="0"/>
              <a:t>=16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Minggu</a:t>
            </a:r>
            <a:r>
              <a:rPr lang="en-US" sz="2800" dirty="0"/>
              <a:t>=11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200"/>
              <a:t>Model – Penjadwalan Kerja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231188" cy="48006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Keputusan</a:t>
            </a:r>
            <a:r>
              <a:rPr lang="en-US" sz="2800" dirty="0"/>
              <a:t>:</a:t>
            </a:r>
          </a:p>
          <a:p>
            <a:pPr algn="just">
              <a:buFontTx/>
              <a:buNone/>
            </a:pPr>
            <a:r>
              <a:rPr lang="en-US" sz="2800" dirty="0"/>
              <a:t>  x</a:t>
            </a:r>
            <a:r>
              <a:rPr lang="en-US" sz="2800" baseline="-25000" dirty="0"/>
              <a:t>i</a:t>
            </a:r>
            <a:r>
              <a:rPr lang="en-US" sz="2800" dirty="0"/>
              <a:t> =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i="1" dirty="0" err="1"/>
              <a:t>i</a:t>
            </a:r>
            <a:r>
              <a:rPr lang="en-US" sz="2800" dirty="0"/>
              <a:t>, </a:t>
            </a:r>
            <a:r>
              <a:rPr lang="en-US" sz="2800" i="1" dirty="0" err="1"/>
              <a:t>i</a:t>
            </a:r>
            <a:r>
              <a:rPr lang="en-US" sz="2800" dirty="0"/>
              <a:t>=1,2, …, 7 (1=</a:t>
            </a:r>
            <a:r>
              <a:rPr lang="en-US" sz="2800" dirty="0" err="1"/>
              <a:t>Senin</a:t>
            </a:r>
            <a:r>
              <a:rPr lang="en-US" sz="2800" dirty="0"/>
              <a:t>, 2=</a:t>
            </a:r>
            <a:r>
              <a:rPr lang="en-US" sz="2800" dirty="0" err="1"/>
              <a:t>Selasa</a:t>
            </a:r>
            <a:r>
              <a:rPr lang="en-US" sz="2800" dirty="0"/>
              <a:t>, 3=</a:t>
            </a:r>
            <a:r>
              <a:rPr lang="en-US" sz="2800" dirty="0" err="1"/>
              <a:t>Rabu</a:t>
            </a:r>
            <a:r>
              <a:rPr lang="en-US" sz="2800" dirty="0"/>
              <a:t>, 4=</a:t>
            </a:r>
            <a:r>
              <a:rPr lang="en-US" sz="2800" dirty="0" err="1"/>
              <a:t>Kamis</a:t>
            </a:r>
            <a:r>
              <a:rPr lang="en-US" sz="2800" dirty="0"/>
              <a:t>, 5=</a:t>
            </a:r>
            <a:r>
              <a:rPr lang="en-US" sz="2800" dirty="0" err="1"/>
              <a:t>Jum’at</a:t>
            </a:r>
            <a:r>
              <a:rPr lang="en-US" sz="2800" dirty="0"/>
              <a:t>, 6=</a:t>
            </a:r>
            <a:r>
              <a:rPr lang="en-US" sz="2800" dirty="0" err="1"/>
              <a:t>Sabtu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7=</a:t>
            </a:r>
            <a:r>
              <a:rPr lang="en-US" sz="2800" dirty="0" err="1"/>
              <a:t>Minggu</a:t>
            </a:r>
            <a:r>
              <a:rPr lang="en-US" sz="2800" dirty="0"/>
              <a:t>)</a:t>
            </a:r>
          </a:p>
          <a:p>
            <a:pPr algn="just">
              <a:buFont typeface="Wingdings" pitchFamily="2" charset="2"/>
              <a:buNone/>
            </a:pPr>
            <a:r>
              <a:rPr lang="en-US" dirty="0">
                <a:cs typeface="Arial" charset="0"/>
              </a:rPr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ctr"/>
            <a:r>
              <a:rPr lang="en-US" sz="3200"/>
              <a:t>Model – Penjadwalan Kerja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90600"/>
            <a:ext cx="7772400" cy="52578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Maka</a:t>
            </a:r>
            <a:r>
              <a:rPr lang="en-US" sz="2800" dirty="0">
                <a:cs typeface="Arial" charset="0"/>
              </a:rPr>
              <a:t>: - </a:t>
            </a:r>
            <a:r>
              <a:rPr lang="en-US" sz="2800" dirty="0" err="1">
                <a:cs typeface="Arial" charset="0"/>
              </a:rPr>
              <a:t>Fungsi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Tujuan</a:t>
            </a:r>
            <a:endParaRPr lang="en-US" sz="2800" dirty="0">
              <a:cs typeface="Arial" charset="0"/>
            </a:endParaRPr>
          </a:p>
          <a:p>
            <a:pPr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min Z =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4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5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6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7</a:t>
            </a:r>
            <a:r>
              <a:rPr lang="en-US" sz="2800" dirty="0">
                <a:cs typeface="Arial" charset="0"/>
              </a:rPr>
              <a:t>   </a:t>
            </a:r>
          </a:p>
          <a:p>
            <a:pPr algn="just"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- </a:t>
            </a:r>
            <a:r>
              <a:rPr lang="en-US" sz="2400" dirty="0" err="1">
                <a:cs typeface="Arial" charset="0"/>
              </a:rPr>
              <a:t>Fungsi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Kendala</a:t>
            </a:r>
            <a:endParaRPr lang="en-US" sz="2400" dirty="0">
              <a:cs typeface="Arial" charset="0"/>
            </a:endParaRP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Senin</a:t>
            </a:r>
            <a:r>
              <a:rPr lang="en-US" sz="2400" dirty="0">
                <a:cs typeface="Arial" charset="0"/>
              </a:rPr>
              <a:t>:           x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                                            </a:t>
            </a:r>
            <a:r>
              <a:rPr lang="en-US" sz="2400" dirty="0" smtClean="0"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≥ 17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Selasa</a:t>
            </a:r>
            <a:r>
              <a:rPr lang="en-US" sz="2400" dirty="0">
                <a:cs typeface="Arial" charset="0"/>
              </a:rPr>
              <a:t>:                 x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                                       ≥ 13  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Rabu</a:t>
            </a:r>
            <a:r>
              <a:rPr lang="en-US" sz="2400" dirty="0">
                <a:cs typeface="Arial" charset="0"/>
              </a:rPr>
              <a:t>:                          x</a:t>
            </a:r>
            <a:r>
              <a:rPr lang="en-US" sz="2400" baseline="-25000" dirty="0">
                <a:cs typeface="Arial" charset="0"/>
              </a:rPr>
              <a:t>3</a:t>
            </a:r>
            <a:r>
              <a:rPr lang="en-US" sz="2400" dirty="0">
                <a:cs typeface="Arial" charset="0"/>
              </a:rPr>
              <a:t>                                ≥ 15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Kamis</a:t>
            </a:r>
            <a:r>
              <a:rPr lang="en-US" sz="2400" dirty="0">
                <a:cs typeface="Arial" charset="0"/>
              </a:rPr>
              <a:t>:                               x</a:t>
            </a:r>
            <a:r>
              <a:rPr lang="en-US" sz="2400" baseline="-25000" dirty="0">
                <a:cs typeface="Arial" charset="0"/>
              </a:rPr>
              <a:t>4</a:t>
            </a:r>
            <a:r>
              <a:rPr lang="en-US" sz="2400" dirty="0">
                <a:cs typeface="Arial" charset="0"/>
              </a:rPr>
              <a:t>                       </a:t>
            </a:r>
            <a:r>
              <a:rPr lang="en-US" sz="2400" dirty="0" smtClean="0"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≥ 19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Jum’at</a:t>
            </a:r>
            <a:r>
              <a:rPr lang="en-US" sz="2400" dirty="0">
                <a:cs typeface="Arial" charset="0"/>
              </a:rPr>
              <a:t>:                                      x</a:t>
            </a:r>
            <a:r>
              <a:rPr lang="en-US" sz="2400" baseline="-25000" dirty="0">
                <a:cs typeface="Arial" charset="0"/>
              </a:rPr>
              <a:t>5</a:t>
            </a:r>
            <a:r>
              <a:rPr lang="en-US" sz="2400" dirty="0">
                <a:cs typeface="Arial" charset="0"/>
              </a:rPr>
              <a:t>              </a:t>
            </a: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>
                <a:cs typeface="Arial" charset="0"/>
              </a:rPr>
              <a:t>≥ 14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Sabtu</a:t>
            </a:r>
            <a:r>
              <a:rPr lang="en-US" sz="2400" dirty="0">
                <a:cs typeface="Arial" charset="0"/>
              </a:rPr>
              <a:t>:                                               x</a:t>
            </a:r>
            <a:r>
              <a:rPr lang="en-US" sz="2400" baseline="-25000" dirty="0">
                <a:cs typeface="Arial" charset="0"/>
              </a:rPr>
              <a:t>6</a:t>
            </a:r>
            <a:r>
              <a:rPr lang="en-US" sz="2400" dirty="0">
                <a:cs typeface="Arial" charset="0"/>
              </a:rPr>
              <a:t>          ≥ 16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</a:t>
            </a:r>
            <a:r>
              <a:rPr lang="en-US" sz="2400" dirty="0" err="1">
                <a:cs typeface="Arial" charset="0"/>
              </a:rPr>
              <a:t>Minggu</a:t>
            </a:r>
            <a:r>
              <a:rPr lang="en-US" sz="2400" dirty="0">
                <a:cs typeface="Arial" charset="0"/>
              </a:rPr>
              <a:t>:                                                   x</a:t>
            </a:r>
            <a:r>
              <a:rPr lang="en-US" sz="2400" baseline="-25000" dirty="0">
                <a:cs typeface="Arial" charset="0"/>
              </a:rPr>
              <a:t>7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≥ 11</a:t>
            </a:r>
          </a:p>
          <a:p>
            <a:pPr algn="just">
              <a:buFont typeface="Wingdings" pitchFamily="2" charset="2"/>
              <a:buNone/>
            </a:pPr>
            <a:r>
              <a:rPr lang="en-US" sz="2400" dirty="0">
                <a:cs typeface="Arial" charset="0"/>
              </a:rPr>
              <a:t>                                                               </a:t>
            </a: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>
                <a:cs typeface="Arial" charset="0"/>
              </a:rPr>
              <a:t>x</a:t>
            </a:r>
            <a:r>
              <a:rPr lang="en-US" sz="2400" baseline="-25000" dirty="0">
                <a:cs typeface="Arial" charset="0"/>
              </a:rPr>
              <a:t>i</a:t>
            </a:r>
            <a:r>
              <a:rPr lang="en-US" sz="2400" dirty="0">
                <a:cs typeface="Arial" charset="0"/>
              </a:rPr>
              <a:t>  </a:t>
            </a:r>
            <a:r>
              <a:rPr lang="en-US" sz="2400" dirty="0" smtClean="0"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≥ </a:t>
            </a:r>
            <a:r>
              <a:rPr lang="en-US" sz="2400" dirty="0" smtClean="0">
                <a:cs typeface="Arial" charset="0"/>
              </a:rPr>
              <a:t> 0</a:t>
            </a:r>
            <a:endParaRPr lang="en-US" sz="2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200"/>
              <a:t>Model – Penjadwalan Kerja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231188" cy="4572000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Keputusan</a:t>
            </a:r>
            <a:r>
              <a:rPr lang="en-US" sz="2800" dirty="0"/>
              <a:t>:</a:t>
            </a:r>
          </a:p>
          <a:p>
            <a:pPr algn="just">
              <a:buFontTx/>
              <a:buNone/>
            </a:pPr>
            <a:r>
              <a:rPr lang="en-US" sz="2800" dirty="0"/>
              <a:t>  x</a:t>
            </a:r>
            <a:r>
              <a:rPr lang="en-US" sz="2800" baseline="-25000" dirty="0"/>
              <a:t>i</a:t>
            </a:r>
            <a:r>
              <a:rPr lang="en-US" sz="2800" dirty="0"/>
              <a:t> =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i="1" dirty="0" err="1">
                <a:solidFill>
                  <a:srgbClr val="FF0000"/>
                </a:solidFill>
              </a:rPr>
              <a:t>mulai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ke-</a:t>
            </a:r>
            <a:r>
              <a:rPr lang="en-US" sz="2800" i="1" dirty="0" err="1"/>
              <a:t>i</a:t>
            </a:r>
            <a:r>
              <a:rPr lang="en-US" sz="2800" dirty="0"/>
              <a:t>, </a:t>
            </a:r>
            <a:r>
              <a:rPr lang="en-US" sz="2800" i="1" dirty="0" err="1"/>
              <a:t>i</a:t>
            </a:r>
            <a:r>
              <a:rPr lang="en-US" sz="2800" dirty="0"/>
              <a:t>=1,2, …, 7 (1=</a:t>
            </a:r>
            <a:r>
              <a:rPr lang="en-US" sz="2800" dirty="0" err="1"/>
              <a:t>Senin</a:t>
            </a:r>
            <a:r>
              <a:rPr lang="en-US" sz="2800" dirty="0"/>
              <a:t>, 2=</a:t>
            </a:r>
            <a:r>
              <a:rPr lang="en-US" sz="2800" dirty="0" err="1"/>
              <a:t>Selasa</a:t>
            </a:r>
            <a:r>
              <a:rPr lang="en-US" sz="2800" dirty="0"/>
              <a:t>, 3=</a:t>
            </a:r>
            <a:r>
              <a:rPr lang="en-US" sz="2800" dirty="0" err="1"/>
              <a:t>Rabu</a:t>
            </a:r>
            <a:r>
              <a:rPr lang="en-US" sz="2800" dirty="0"/>
              <a:t>, 4=</a:t>
            </a:r>
            <a:r>
              <a:rPr lang="en-US" sz="2800" dirty="0" err="1"/>
              <a:t>Kamis</a:t>
            </a:r>
            <a:r>
              <a:rPr lang="en-US" sz="2800" dirty="0"/>
              <a:t>, 5=</a:t>
            </a:r>
            <a:r>
              <a:rPr lang="en-US" sz="2800" dirty="0" err="1"/>
              <a:t>Jum’at</a:t>
            </a:r>
            <a:r>
              <a:rPr lang="en-US" sz="2800" dirty="0"/>
              <a:t>, 6=</a:t>
            </a:r>
            <a:r>
              <a:rPr lang="en-US" sz="2800" dirty="0" err="1"/>
              <a:t>Sabtu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7=</a:t>
            </a:r>
            <a:r>
              <a:rPr lang="en-US" sz="2800" dirty="0" err="1"/>
              <a:t>Minggu</a:t>
            </a:r>
            <a:r>
              <a:rPr lang="en-US" sz="2800" dirty="0"/>
              <a:t>)</a:t>
            </a:r>
          </a:p>
          <a:p>
            <a:pPr algn="just">
              <a:buFontTx/>
              <a:buNone/>
            </a:pPr>
            <a:r>
              <a:rPr lang="en-US" sz="2800" dirty="0"/>
              <a:t>x</a:t>
            </a:r>
            <a:r>
              <a:rPr lang="en-US" sz="2800" baseline="-25000" dirty="0"/>
              <a:t>1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Senin</a:t>
            </a:r>
            <a:r>
              <a:rPr lang="en-US" sz="2800" dirty="0"/>
              <a:t> </a:t>
            </a:r>
            <a:r>
              <a:rPr lang="en-US" sz="2800" dirty="0" err="1"/>
              <a:t>hingga</a:t>
            </a:r>
            <a:r>
              <a:rPr lang="en-US" sz="2800" dirty="0"/>
              <a:t> </a:t>
            </a:r>
            <a:r>
              <a:rPr lang="en-US" sz="2800" dirty="0" err="1" smtClean="0"/>
              <a:t>Jumat</a:t>
            </a:r>
            <a:r>
              <a:rPr lang="en-US" sz="2800" dirty="0" smtClean="0">
                <a:cs typeface="Arial" charset="0"/>
              </a:rPr>
              <a:t>         </a:t>
            </a:r>
            <a:endParaRPr lang="en-US" sz="28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ctr"/>
            <a:r>
              <a:rPr lang="en-US" sz="3200"/>
              <a:t>Model – Penjadwalan Kerja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066800"/>
            <a:ext cx="8231188" cy="51816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800" dirty="0" err="1"/>
              <a:t>Definisi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berarti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:</a:t>
            </a:r>
          </a:p>
          <a:p>
            <a:pPr algn="just">
              <a:buFontTx/>
              <a:buNone/>
            </a:pPr>
            <a:r>
              <a:rPr lang="en-US" sz="2800" dirty="0"/>
              <a:t> -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full time=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mulai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Senin</a:t>
            </a:r>
            <a:r>
              <a:rPr lang="en-US" sz="2800" dirty="0"/>
              <a:t> +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mulai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selasa</a:t>
            </a:r>
            <a:r>
              <a:rPr lang="en-US" sz="2800" dirty="0"/>
              <a:t> + … +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yang </a:t>
            </a:r>
            <a:r>
              <a:rPr lang="en-US" sz="2800" dirty="0" err="1"/>
              <a:t>mulai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minggu</a:t>
            </a:r>
            <a:endParaRPr lang="en-US" sz="2800" dirty="0"/>
          </a:p>
          <a:p>
            <a:pPr algn="just">
              <a:buFontTx/>
              <a:buChar char="-"/>
            </a:pPr>
            <a:r>
              <a:rPr lang="en-US" sz="2800" dirty="0" err="1"/>
              <a:t>Siapa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yang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senin</a:t>
            </a:r>
            <a:r>
              <a:rPr lang="en-US" sz="2800" dirty="0"/>
              <a:t>?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kecuali</a:t>
            </a:r>
            <a:r>
              <a:rPr lang="en-US" sz="2800" dirty="0"/>
              <a:t> yang </a:t>
            </a:r>
            <a:r>
              <a:rPr lang="en-US" sz="2800" dirty="0" err="1"/>
              <a:t>mulai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selasa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rabu</a:t>
            </a:r>
            <a:r>
              <a:rPr lang="en-US" sz="2800" dirty="0"/>
              <a:t> (</a:t>
            </a:r>
            <a:r>
              <a:rPr lang="en-US" sz="2800" dirty="0" err="1"/>
              <a:t>ingat</a:t>
            </a:r>
            <a:r>
              <a:rPr lang="en-US" sz="2800" dirty="0"/>
              <a:t>: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bekerja</a:t>
            </a:r>
            <a:r>
              <a:rPr lang="en-US" sz="2800" dirty="0"/>
              <a:t> 5 </a:t>
            </a:r>
            <a:r>
              <a:rPr lang="en-US" sz="2800" dirty="0" err="1"/>
              <a:t>hari</a:t>
            </a:r>
            <a:r>
              <a:rPr lang="en-US" sz="2800" dirty="0"/>
              <a:t> </a:t>
            </a:r>
            <a:r>
              <a:rPr lang="en-US" sz="2800" dirty="0" err="1"/>
              <a:t>berturut-turut</a:t>
            </a:r>
            <a:r>
              <a:rPr lang="en-US" sz="2800" dirty="0"/>
              <a:t>)</a:t>
            </a:r>
          </a:p>
          <a:p>
            <a:pPr algn="just">
              <a:buFontTx/>
              <a:buNone/>
            </a:pP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dirty="0" err="1"/>
              <a:t>formulasi</a:t>
            </a:r>
            <a:r>
              <a:rPr lang="en-US" sz="2800" dirty="0"/>
              <a:t> </a:t>
            </a:r>
            <a:r>
              <a:rPr lang="en-US" sz="2800" dirty="0" err="1"/>
              <a:t>modelnya</a:t>
            </a:r>
            <a:r>
              <a:rPr lang="en-US" sz="2800" dirty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Penjadwalan</a:t>
            </a:r>
            <a:r>
              <a:rPr lang="en-US" sz="3200" dirty="0"/>
              <a:t> </a:t>
            </a:r>
            <a:r>
              <a:rPr lang="en-US" sz="3200" dirty="0" err="1"/>
              <a:t>Kerja</a:t>
            </a:r>
            <a:endParaRPr lang="en-US" sz="3200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231188" cy="533400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dirty="0" err="1"/>
              <a:t>Fungsi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endParaRPr lang="en-US" sz="2800" dirty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min Z = x</a:t>
            </a:r>
            <a:r>
              <a:rPr lang="en-US" sz="2800" baseline="-25000" dirty="0"/>
              <a:t>1</a:t>
            </a:r>
            <a:r>
              <a:rPr lang="en-US" sz="2800" dirty="0"/>
              <a:t> + x</a:t>
            </a:r>
            <a:r>
              <a:rPr lang="en-US" sz="2800" baseline="-25000" dirty="0"/>
              <a:t>2</a:t>
            </a:r>
            <a:r>
              <a:rPr lang="en-US" sz="2800" dirty="0"/>
              <a:t> + x</a:t>
            </a:r>
            <a:r>
              <a:rPr lang="en-US" sz="2800" baseline="-25000" dirty="0"/>
              <a:t>3</a:t>
            </a:r>
            <a:r>
              <a:rPr lang="en-US" sz="2800" dirty="0"/>
              <a:t> + x</a:t>
            </a:r>
            <a:r>
              <a:rPr lang="en-US" sz="2800" baseline="-25000" dirty="0"/>
              <a:t>4</a:t>
            </a:r>
            <a:r>
              <a:rPr lang="en-US" sz="2800" dirty="0"/>
              <a:t> + x</a:t>
            </a:r>
            <a:r>
              <a:rPr lang="en-US" sz="2800" baseline="-25000" dirty="0"/>
              <a:t>5</a:t>
            </a:r>
            <a:r>
              <a:rPr lang="en-US" sz="2800" dirty="0"/>
              <a:t> + x</a:t>
            </a:r>
            <a:r>
              <a:rPr lang="en-US" sz="2800" baseline="-25000" dirty="0"/>
              <a:t>6</a:t>
            </a:r>
            <a:r>
              <a:rPr lang="en-US" sz="2800" dirty="0"/>
              <a:t> + x</a:t>
            </a:r>
            <a:r>
              <a:rPr lang="en-US" sz="2800" baseline="-25000" dirty="0"/>
              <a:t>7</a:t>
            </a:r>
            <a:endParaRPr lang="en-US" sz="2800" dirty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Fungsi</a:t>
            </a:r>
            <a:r>
              <a:rPr lang="en-US" sz="2800" dirty="0"/>
              <a:t> </a:t>
            </a:r>
            <a:r>
              <a:rPr lang="en-US" sz="2800" dirty="0" err="1"/>
              <a:t>Pembatas</a:t>
            </a:r>
            <a:r>
              <a:rPr lang="en-US" sz="2800" dirty="0"/>
              <a:t>: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Senin</a:t>
            </a:r>
            <a:r>
              <a:rPr lang="en-US" sz="2800" dirty="0"/>
              <a:t>:        x</a:t>
            </a:r>
            <a:r>
              <a:rPr lang="en-US" sz="2800" baseline="-25000" dirty="0"/>
              <a:t>1</a:t>
            </a:r>
            <a:r>
              <a:rPr lang="en-US" sz="2800" dirty="0"/>
              <a:t>              </a:t>
            </a:r>
            <a:r>
              <a:rPr lang="en-US" sz="2800" dirty="0" smtClean="0"/>
              <a:t>  </a:t>
            </a:r>
            <a:r>
              <a:rPr lang="en-US" sz="2800" dirty="0"/>
              <a:t>+ x</a:t>
            </a:r>
            <a:r>
              <a:rPr lang="en-US" sz="2800" baseline="-25000" dirty="0"/>
              <a:t>4</a:t>
            </a:r>
            <a:r>
              <a:rPr lang="en-US" sz="2800" dirty="0"/>
              <a:t> + x</a:t>
            </a:r>
            <a:r>
              <a:rPr lang="en-US" sz="2800" baseline="-25000" dirty="0"/>
              <a:t>5</a:t>
            </a:r>
            <a:r>
              <a:rPr lang="en-US" sz="2800" dirty="0"/>
              <a:t> + x</a:t>
            </a:r>
            <a:r>
              <a:rPr lang="en-US" sz="2800" baseline="-25000" dirty="0"/>
              <a:t>6</a:t>
            </a:r>
            <a:r>
              <a:rPr lang="en-US" sz="2800" dirty="0"/>
              <a:t> + x</a:t>
            </a:r>
            <a:r>
              <a:rPr lang="en-US" sz="2800" baseline="-25000" dirty="0"/>
              <a:t>7</a:t>
            </a:r>
            <a:r>
              <a:rPr lang="en-US" sz="2800" dirty="0"/>
              <a:t> </a:t>
            </a:r>
            <a:r>
              <a:rPr lang="en-US" sz="2800" dirty="0">
                <a:cs typeface="Arial" charset="0"/>
              </a:rPr>
              <a:t>≥ 17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Selasa</a:t>
            </a:r>
            <a:r>
              <a:rPr lang="en-US" sz="2800" dirty="0">
                <a:cs typeface="Arial" charset="0"/>
              </a:rPr>
              <a:t>:      </a:t>
            </a:r>
            <a:r>
              <a:rPr lang="en-US" sz="2800" dirty="0" smtClean="0">
                <a:cs typeface="Arial" charset="0"/>
              </a:rPr>
              <a:t> x</a:t>
            </a:r>
            <a:r>
              <a:rPr lang="en-US" sz="2800" baseline="-25000" dirty="0" smtClean="0">
                <a:cs typeface="Arial" charset="0"/>
              </a:rPr>
              <a:t>1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              </a:t>
            </a:r>
            <a:r>
              <a:rPr lang="en-US" sz="2800" dirty="0" smtClean="0">
                <a:cs typeface="Arial" charset="0"/>
              </a:rPr>
              <a:t> + </a:t>
            </a:r>
            <a:r>
              <a:rPr lang="en-US" sz="2800" dirty="0">
                <a:cs typeface="Arial" charset="0"/>
              </a:rPr>
              <a:t>x</a:t>
            </a:r>
            <a:r>
              <a:rPr lang="en-US" sz="2800" baseline="-25000" dirty="0">
                <a:cs typeface="Arial" charset="0"/>
              </a:rPr>
              <a:t>5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6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7</a:t>
            </a:r>
            <a:r>
              <a:rPr lang="en-US" sz="2800" dirty="0">
                <a:cs typeface="Arial" charset="0"/>
              </a:rPr>
              <a:t> ≥ 13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Rabu</a:t>
            </a:r>
            <a:r>
              <a:rPr lang="en-US" sz="2800" dirty="0">
                <a:cs typeface="Arial" charset="0"/>
              </a:rPr>
              <a:t>:   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             </a:t>
            </a:r>
            <a:r>
              <a:rPr lang="en-US" sz="2800" dirty="0" smtClean="0">
                <a:cs typeface="Arial" charset="0"/>
              </a:rPr>
              <a:t>  </a:t>
            </a:r>
            <a:r>
              <a:rPr lang="en-US" sz="2800" dirty="0">
                <a:cs typeface="Arial" charset="0"/>
              </a:rPr>
              <a:t>+ x</a:t>
            </a:r>
            <a:r>
              <a:rPr lang="en-US" sz="2800" baseline="-25000" dirty="0">
                <a:cs typeface="Arial" charset="0"/>
              </a:rPr>
              <a:t>6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7</a:t>
            </a:r>
            <a:r>
              <a:rPr lang="en-US" sz="2800" dirty="0">
                <a:cs typeface="Arial" charset="0"/>
              </a:rPr>
              <a:t> ≥ 15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Kamis</a:t>
            </a:r>
            <a:r>
              <a:rPr lang="en-US" sz="2800" dirty="0">
                <a:cs typeface="Arial" charset="0"/>
              </a:rPr>
              <a:t>: 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4</a:t>
            </a:r>
            <a:r>
              <a:rPr lang="en-US" sz="2800" dirty="0">
                <a:cs typeface="Arial" charset="0"/>
              </a:rPr>
              <a:t>         </a:t>
            </a:r>
            <a:r>
              <a:rPr lang="en-US" sz="2800" dirty="0" smtClean="0">
                <a:cs typeface="Arial" charset="0"/>
              </a:rPr>
              <a:t>       </a:t>
            </a:r>
            <a:r>
              <a:rPr lang="en-US" sz="2800" dirty="0">
                <a:cs typeface="Arial" charset="0"/>
              </a:rPr>
              <a:t>+ x</a:t>
            </a:r>
            <a:r>
              <a:rPr lang="en-US" sz="2800" baseline="-25000" dirty="0">
                <a:cs typeface="Arial" charset="0"/>
              </a:rPr>
              <a:t>7</a:t>
            </a:r>
            <a:r>
              <a:rPr lang="en-US" sz="2800" dirty="0">
                <a:cs typeface="Arial" charset="0"/>
              </a:rPr>
              <a:t> ≥ 19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Jum’at</a:t>
            </a:r>
            <a:r>
              <a:rPr lang="en-US" sz="2800" dirty="0">
                <a:cs typeface="Arial" charset="0"/>
              </a:rPr>
              <a:t>:      x</a:t>
            </a:r>
            <a:r>
              <a:rPr lang="en-US" sz="2800" baseline="-25000" dirty="0">
                <a:cs typeface="Arial" charset="0"/>
              </a:rPr>
              <a:t>1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4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5</a:t>
            </a:r>
            <a:r>
              <a:rPr lang="en-US" sz="2800" dirty="0">
                <a:cs typeface="Arial" charset="0"/>
              </a:rPr>
              <a:t>       </a:t>
            </a:r>
            <a:r>
              <a:rPr lang="en-US" sz="2800" dirty="0" smtClean="0">
                <a:cs typeface="Arial" charset="0"/>
              </a:rPr>
              <a:t>         </a:t>
            </a:r>
            <a:r>
              <a:rPr lang="en-US" sz="2800" dirty="0">
                <a:cs typeface="Arial" charset="0"/>
              </a:rPr>
              <a:t>≥ 14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Sabtu</a:t>
            </a:r>
            <a:r>
              <a:rPr lang="en-US" sz="2800" dirty="0">
                <a:cs typeface="Arial" charset="0"/>
              </a:rPr>
              <a:t>:               x</a:t>
            </a:r>
            <a:r>
              <a:rPr lang="en-US" sz="2800" baseline="-25000" dirty="0">
                <a:cs typeface="Arial" charset="0"/>
              </a:rPr>
              <a:t>2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4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5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6</a:t>
            </a:r>
            <a:r>
              <a:rPr lang="en-US" sz="2800" dirty="0">
                <a:cs typeface="Arial" charset="0"/>
              </a:rPr>
              <a:t>     </a:t>
            </a:r>
            <a:r>
              <a:rPr lang="en-US" sz="2800" dirty="0" smtClean="0">
                <a:cs typeface="Arial" charset="0"/>
              </a:rPr>
              <a:t>    </a:t>
            </a:r>
            <a:r>
              <a:rPr lang="en-US" sz="2800" dirty="0">
                <a:cs typeface="Arial" charset="0"/>
              </a:rPr>
              <a:t>≥ 16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cs typeface="Arial" charset="0"/>
              </a:rPr>
              <a:t>Minggu</a:t>
            </a:r>
            <a:r>
              <a:rPr lang="en-US" sz="2800" dirty="0">
                <a:cs typeface="Arial" charset="0"/>
              </a:rPr>
              <a:t>:               </a:t>
            </a:r>
            <a:r>
              <a:rPr lang="en-US" sz="2800" dirty="0" smtClean="0">
                <a:cs typeface="Arial" charset="0"/>
              </a:rPr>
              <a:t>    </a:t>
            </a:r>
            <a:r>
              <a:rPr lang="en-US" sz="2800" dirty="0">
                <a:cs typeface="Arial" charset="0"/>
              </a:rPr>
              <a:t>x</a:t>
            </a:r>
            <a:r>
              <a:rPr lang="en-US" sz="2800" baseline="-25000" dirty="0">
                <a:cs typeface="Arial" charset="0"/>
              </a:rPr>
              <a:t>3</a:t>
            </a:r>
            <a:r>
              <a:rPr lang="en-US" sz="2800" dirty="0">
                <a:cs typeface="Arial" charset="0"/>
              </a:rPr>
              <a:t>  + x</a:t>
            </a:r>
            <a:r>
              <a:rPr lang="en-US" sz="2800" baseline="-25000" dirty="0">
                <a:cs typeface="Arial" charset="0"/>
              </a:rPr>
              <a:t>4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5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6</a:t>
            </a:r>
            <a:r>
              <a:rPr lang="en-US" sz="2800" dirty="0">
                <a:cs typeface="Arial" charset="0"/>
              </a:rPr>
              <a:t> + x</a:t>
            </a:r>
            <a:r>
              <a:rPr lang="en-US" sz="2800" baseline="-25000" dirty="0">
                <a:cs typeface="Arial" charset="0"/>
              </a:rPr>
              <a:t>7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≥ </a:t>
            </a:r>
            <a:r>
              <a:rPr lang="en-US" sz="2800" dirty="0">
                <a:cs typeface="Arial" charset="0"/>
              </a:rPr>
              <a:t>11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>
                <a:cs typeface="Arial" charset="0"/>
              </a:rPr>
              <a:t>                                             x</a:t>
            </a:r>
            <a:r>
              <a:rPr lang="en-US" sz="2800" baseline="-25000" dirty="0">
                <a:cs typeface="Arial" charset="0"/>
              </a:rPr>
              <a:t>i</a:t>
            </a:r>
            <a:r>
              <a:rPr lang="en-US" sz="2800" dirty="0">
                <a:cs typeface="Arial" charset="0"/>
              </a:rPr>
              <a:t>≥0, </a:t>
            </a:r>
            <a:r>
              <a:rPr lang="en-US" sz="2800" dirty="0" err="1">
                <a:cs typeface="Arial" charset="0"/>
              </a:rPr>
              <a:t>i</a:t>
            </a:r>
            <a:r>
              <a:rPr lang="en-US" sz="2800" dirty="0">
                <a:cs typeface="Arial" charset="0"/>
              </a:rPr>
              <a:t>=1,2, </a:t>
            </a:r>
            <a:r>
              <a:rPr lang="en-US" sz="2800" dirty="0" smtClean="0">
                <a:cs typeface="Arial" charset="0"/>
              </a:rPr>
              <a:t>…   </a:t>
            </a:r>
            <a:r>
              <a:rPr lang="en-US" sz="2800" dirty="0">
                <a:cs typeface="Arial" charset="0"/>
              </a:rPr>
              <a:t>, 7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380</TotalTime>
  <Words>521</Words>
  <Application>Microsoft Office PowerPoint</Application>
  <PresentationFormat>On-screen Show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Model penjadwalan tenaga kerja</vt:lpstr>
      <vt:lpstr>Model – Penjadwalan Kerja</vt:lpstr>
      <vt:lpstr>Model – Penjadwalan Kerja</vt:lpstr>
      <vt:lpstr>Model – Penjadwalan Kerja</vt:lpstr>
      <vt:lpstr>Model – Penjadwalan Kerja</vt:lpstr>
      <vt:lpstr>Model – Penjadwalan Kerja</vt:lpstr>
      <vt:lpstr>Model – Penjadwalan Kerja</vt:lpstr>
      <vt:lpstr>Model – Penjadwalan Kerja</vt:lpstr>
      <vt:lpstr>Model – Penjadwalan Kerja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53</cp:revision>
  <dcterms:created xsi:type="dcterms:W3CDTF">2010-02-04T10:21:31Z</dcterms:created>
  <dcterms:modified xsi:type="dcterms:W3CDTF">2012-05-27T22:11:02Z</dcterms:modified>
</cp:coreProperties>
</file>