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sldIdLst>
    <p:sldId id="257" r:id="rId2"/>
    <p:sldId id="258" r:id="rId3"/>
    <p:sldId id="294" r:id="rId4"/>
    <p:sldId id="261" r:id="rId5"/>
    <p:sldId id="264" r:id="rId6"/>
    <p:sldId id="265" r:id="rId7"/>
    <p:sldId id="268" r:id="rId8"/>
    <p:sldId id="270" r:id="rId9"/>
    <p:sldId id="271" r:id="rId10"/>
    <p:sldId id="272" r:id="rId11"/>
    <p:sldId id="274" r:id="rId12"/>
    <p:sldId id="275" r:id="rId13"/>
    <p:sldId id="276" r:id="rId14"/>
    <p:sldId id="277" r:id="rId15"/>
    <p:sldId id="278" r:id="rId16"/>
    <p:sldId id="279" r:id="rId17"/>
    <p:sldId id="280" r:id="rId18"/>
    <p:sldId id="281" r:id="rId19"/>
    <p:sldId id="282" r:id="rId20"/>
    <p:sldId id="283" r:id="rId21"/>
    <p:sldId id="284" r:id="rId22"/>
    <p:sldId id="286" r:id="rId23"/>
    <p:sldId id="285" r:id="rId24"/>
    <p:sldId id="287" r:id="rId25"/>
    <p:sldId id="288" r:id="rId26"/>
    <p:sldId id="289" r:id="rId27"/>
    <p:sldId id="290" r:id="rId28"/>
    <p:sldId id="291" r:id="rId29"/>
    <p:sldId id="292" r:id="rId30"/>
    <p:sldId id="295" r:id="rId31"/>
    <p:sldId id="296" r:id="rId32"/>
    <p:sldId id="297" r:id="rId33"/>
    <p:sldId id="298" r:id="rId34"/>
    <p:sldId id="299" r:id="rId35"/>
    <p:sldId id="300" r:id="rId36"/>
    <p:sldId id="303" r:id="rId37"/>
    <p:sldId id="309" r:id="rId38"/>
    <p:sldId id="312" r:id="rId39"/>
    <p:sldId id="313" r:id="rId40"/>
    <p:sldId id="314" r:id="rId41"/>
    <p:sldId id="315" r:id="rId42"/>
    <p:sldId id="317" r:id="rId43"/>
    <p:sldId id="318" r:id="rId44"/>
    <p:sldId id="319" r:id="rId45"/>
    <p:sldId id="320" r:id="rId46"/>
    <p:sldId id="321" r:id="rId47"/>
    <p:sldId id="322" r:id="rId48"/>
    <p:sldId id="323" r:id="rId49"/>
    <p:sldId id="324" r:id="rId50"/>
    <p:sldId id="325" r:id="rId51"/>
    <p:sldId id="326" r:id="rId52"/>
    <p:sldId id="327" r:id="rId53"/>
    <p:sldId id="328" r:id="rId54"/>
    <p:sldId id="329" r:id="rId55"/>
    <p:sldId id="330" r:id="rId56"/>
    <p:sldId id="331" r:id="rId57"/>
    <p:sldId id="332" r:id="rId58"/>
    <p:sldId id="333" r:id="rId59"/>
    <p:sldId id="334" r:id="rId60"/>
    <p:sldId id="335" r:id="rId61"/>
    <p:sldId id="336" r:id="rId62"/>
    <p:sldId id="337" r:id="rId63"/>
    <p:sldId id="338" r:id="rId64"/>
    <p:sldId id="339" r:id="rId65"/>
    <p:sldId id="340" r:id="rId66"/>
    <p:sldId id="341" r:id="rId67"/>
    <p:sldId id="342"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8" autoAdjust="0"/>
  </p:normalViewPr>
  <p:slideViewPr>
    <p:cSldViewPr>
      <p:cViewPr varScale="1">
        <p:scale>
          <a:sx n="69" d="100"/>
          <a:sy n="69" d="100"/>
        </p:scale>
        <p:origin x="-111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3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C29D80-5615-400E-8C17-005BFB79CB2C}" type="datetimeFigureOut">
              <a:rPr lang="id-ID" smtClean="0"/>
              <a:pPr/>
              <a:t>02/04/2012</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83861B-134E-485D-8BD0-804F69A68476}" type="slidenum">
              <a:rPr lang="id-ID" smtClean="0"/>
              <a:pPr/>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FA29B84E-AB0E-47EC-9866-DEFB19BBEF67}" type="slidenum">
              <a:rPr lang="en-US"/>
              <a:pPr/>
              <a:t>1</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id-ID"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D683861B-134E-485D-8BD0-804F69A68476}" type="slidenum">
              <a:rPr lang="id-ID" smtClean="0"/>
              <a:pPr/>
              <a:t>30</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D8BD707-D9CF-40AE-B4C6-C98DA3205C09}" type="datetimeFigureOut">
              <a:rPr lang="en-US" smtClean="0"/>
              <a:pPr/>
              <a:t>4/2/2012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D8BD707-D9CF-40AE-B4C6-C98DA3205C09}" type="datetimeFigureOut">
              <a:rPr lang="en-US" smtClean="0"/>
              <a:pPr/>
              <a:t>4/2/2012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2238"/>
            <a:ext cx="8229600" cy="6008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7"/>
          <p:cNvSpPr>
            <a:spLocks noGrp="1" noChangeArrowheads="1"/>
          </p:cNvSpPr>
          <p:nvPr>
            <p:ph type="sldNum" sz="quarter" idx="12"/>
          </p:nvPr>
        </p:nvSpPr>
        <p:spPr>
          <a:ln/>
        </p:spPr>
        <p:txBody>
          <a:bodyPr/>
          <a:lstStyle>
            <a:lvl1pPr>
              <a:defRPr/>
            </a:lvl1pPr>
          </a:lstStyle>
          <a:p>
            <a:pPr>
              <a:defRPr/>
            </a:pPr>
            <a:fld id="{974C9AB5-3B47-436E-9BCB-358530B7A57E}"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4/2/2012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D8BD707-D9CF-40AE-B4C6-C98DA3205C09}" type="datetimeFigureOut">
              <a:rPr lang="en-US" smtClean="0"/>
              <a:pPr/>
              <a:t>4/2/2012</a:t>
            </a:fld>
            <a:endParaRPr lang="en-US"/>
          </a:p>
        </p:txBody>
      </p:sp>
      <p:sp>
        <p:nvSpPr>
          <p:cNvPr id="10" name="Slide Number Placeholder 9"/>
          <p:cNvSpPr>
            <a:spLocks noGrp="1"/>
          </p:cNvSpPr>
          <p:nvPr>
            <p:ph type="sldNum" sz="quarter" idx="16"/>
          </p:nvPr>
        </p:nvSpPr>
        <p:spPr/>
        <p:txBody>
          <a:bodyPr rtlCol="0"/>
          <a:lstStyle/>
          <a:p>
            <a:fld id="{B6F15528-21DE-4FAA-801E-634DDDAF4B2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D8BD707-D9CF-40AE-B4C6-C98DA3205C09}" type="datetimeFigureOut">
              <a:rPr lang="en-US" smtClean="0"/>
              <a:pPr/>
              <a:t>4/2/2012</a:t>
            </a:fld>
            <a:endParaRPr lang="en-US"/>
          </a:p>
        </p:txBody>
      </p:sp>
      <p:sp>
        <p:nvSpPr>
          <p:cNvPr id="12" name="Slide Number Placeholder 11"/>
          <p:cNvSpPr>
            <a:spLocks noGrp="1"/>
          </p:cNvSpPr>
          <p:nvPr>
            <p:ph type="sldNum" sz="quarter" idx="16"/>
          </p:nvPr>
        </p:nvSpPr>
        <p:spPr/>
        <p:txBody>
          <a:bodyPr rtlCol="0"/>
          <a:lstStyle/>
          <a:p>
            <a:fld id="{B6F15528-21DE-4FAA-801E-634DDDAF4B2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1D8BD707-D9CF-40AE-B4C6-C98DA3205C09}" type="datetimeFigureOut">
              <a:rPr lang="en-US" smtClean="0"/>
              <a:pPr/>
              <a:t>4/2/2012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1D8BD707-D9CF-40AE-B4C6-C98DA3205C09}" type="datetimeFigureOut">
              <a:rPr lang="en-US" smtClean="0"/>
              <a:pPr/>
              <a:t>4/2/2012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3.v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8.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algn="ctr" eaLnBrk="1" hangingPunct="1"/>
            <a:r>
              <a:rPr lang="en-US" sz="4000" dirty="0" smtClean="0">
                <a:solidFill>
                  <a:schemeClr val="tx1">
                    <a:lumMod val="95000"/>
                    <a:lumOff val="5000"/>
                  </a:schemeClr>
                </a:solidFill>
                <a:latin typeface="Tw Cen MT Condensed Extra Bold" pitchFamily="34" charset="0"/>
              </a:rPr>
              <a:t>TEORI ANTRIAN</a:t>
            </a:r>
            <a:endParaRPr lang="en-US" dirty="0" smtClean="0">
              <a:solidFill>
                <a:schemeClr val="tx1">
                  <a:lumMod val="95000"/>
                  <a:lumOff val="5000"/>
                </a:schemeClr>
              </a:solidFill>
            </a:endParaRPr>
          </a:p>
        </p:txBody>
      </p:sp>
      <p:sp>
        <p:nvSpPr>
          <p:cNvPr id="9218" name="Rectangle 16"/>
          <p:cNvSpPr>
            <a:spLocks noGrp="1" noChangeArrowheads="1"/>
          </p:cNvSpPr>
          <p:nvPr>
            <p:ph type="sldNum" sz="quarter" idx="12"/>
          </p:nvPr>
        </p:nvSpPr>
        <p:spPr>
          <a:xfrm>
            <a:off x="0" y="914400"/>
            <a:ext cx="533400" cy="244476"/>
          </a:xfrm>
          <a:noFill/>
        </p:spPr>
        <p:txBody>
          <a:bodyPr>
            <a:normAutofit fontScale="85000" lnSpcReduction="20000"/>
          </a:bodyPr>
          <a:lstStyle/>
          <a:p>
            <a:fld id="{BCEA81E2-B8C1-49F3-907B-BB10DAD6F4A3}" type="slidenum">
              <a:rPr lang="en-US"/>
              <a:pPr/>
              <a:t>1</a:t>
            </a:fld>
            <a:endParaRPr lang="en-US"/>
          </a:p>
        </p:txBody>
      </p:sp>
      <p:sp useBgFill="1">
        <p:nvSpPr>
          <p:cNvPr id="9220" name="Rectangle 3"/>
          <p:cNvSpPr>
            <a:spLocks noGrp="1" noChangeArrowheads="1"/>
          </p:cNvSpPr>
          <p:nvPr>
            <p:ph sz="quarter" idx="1"/>
          </p:nvPr>
        </p:nvSpPr>
        <p:spPr>
          <a:xfrm>
            <a:off x="914400" y="1600200"/>
            <a:ext cx="8004048" cy="4495800"/>
          </a:xfrm>
        </p:spPr>
        <p:txBody>
          <a:bodyPr>
            <a:normAutofit/>
          </a:bodyPr>
          <a:lstStyle/>
          <a:p>
            <a:pPr eaLnBrk="1" hangingPunct="1">
              <a:lnSpc>
                <a:spcPct val="80000"/>
              </a:lnSpc>
            </a:pPr>
            <a:endParaRPr lang="en-US" sz="2400" smtClean="0"/>
          </a:p>
          <a:p>
            <a:pPr eaLnBrk="1" hangingPunct="1">
              <a:lnSpc>
                <a:spcPct val="80000"/>
              </a:lnSpc>
            </a:pPr>
            <a:endParaRPr lang="en-US" sz="2400" smtClean="0"/>
          </a:p>
          <a:p>
            <a:pPr eaLnBrk="1" hangingPunct="1">
              <a:lnSpc>
                <a:spcPct val="80000"/>
              </a:lnSpc>
            </a:pPr>
            <a:r>
              <a:rPr lang="en-US" sz="2400" smtClean="0"/>
              <a:t>                  </a:t>
            </a:r>
          </a:p>
          <a:p>
            <a:pPr eaLnBrk="1" hangingPunct="1">
              <a:lnSpc>
                <a:spcPct val="80000"/>
              </a:lnSpc>
            </a:pPr>
            <a:r>
              <a:rPr lang="en-US" sz="2400" smtClean="0"/>
              <a:t>                              </a:t>
            </a:r>
          </a:p>
        </p:txBody>
      </p:sp>
      <p:grpSp>
        <p:nvGrpSpPr>
          <p:cNvPr id="15" name="Group 14"/>
          <p:cNvGrpSpPr/>
          <p:nvPr/>
        </p:nvGrpSpPr>
        <p:grpSpPr>
          <a:xfrm>
            <a:off x="533400" y="1905000"/>
            <a:ext cx="8077200" cy="3810000"/>
            <a:chOff x="533400" y="1905000"/>
            <a:chExt cx="8077200" cy="3810000"/>
          </a:xfrm>
        </p:grpSpPr>
        <p:grpSp>
          <p:nvGrpSpPr>
            <p:cNvPr id="2" name="Group 10"/>
            <p:cNvGrpSpPr/>
            <p:nvPr/>
          </p:nvGrpSpPr>
          <p:grpSpPr>
            <a:xfrm>
              <a:off x="533400" y="1905000"/>
              <a:ext cx="8077200" cy="3810000"/>
              <a:chOff x="304800" y="1905000"/>
              <a:chExt cx="8077200" cy="3810000"/>
            </a:xfrm>
          </p:grpSpPr>
          <p:pic>
            <p:nvPicPr>
              <p:cNvPr id="9221" name="Picture 4"/>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304800" y="1905000"/>
                <a:ext cx="8077200" cy="3810000"/>
              </a:xfrm>
              <a:prstGeom prst="rect">
                <a:avLst/>
              </a:prstGeom>
              <a:noFill/>
              <a:ln w="9525">
                <a:noFill/>
                <a:miter lim="800000"/>
                <a:headEnd/>
                <a:tailEnd/>
              </a:ln>
            </p:spPr>
          </p:pic>
          <p:sp>
            <p:nvSpPr>
              <p:cNvPr id="9" name="Oval 12"/>
              <p:cNvSpPr>
                <a:spLocks noChangeArrowheads="1"/>
              </p:cNvSpPr>
              <p:nvPr/>
            </p:nvSpPr>
            <p:spPr bwMode="auto">
              <a:xfrm>
                <a:off x="2072898" y="3817442"/>
                <a:ext cx="1115878" cy="1377688"/>
              </a:xfrm>
              <a:prstGeom prst="ellipse">
                <a:avLst/>
              </a:prstGeom>
              <a:noFill/>
              <a:ln w="38100">
                <a:solidFill>
                  <a:srgbClr val="0000FF"/>
                </a:solidFill>
                <a:prstDash val="sysDot"/>
                <a:round/>
                <a:headEnd/>
                <a:tailEnd/>
              </a:ln>
              <a:effectLst/>
            </p:spPr>
            <p:txBody>
              <a:bodyPr wrap="none" anchor="ctr"/>
              <a:lstStyle/>
              <a:p>
                <a:endParaRPr lang="id-ID"/>
              </a:p>
            </p:txBody>
          </p:sp>
        </p:grpSp>
        <p:pic>
          <p:nvPicPr>
            <p:cNvPr id="1026" name="Picture 2"/>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3505200" y="2057400"/>
              <a:ext cx="2667000" cy="1676400"/>
            </a:xfrm>
            <a:prstGeom prst="rect">
              <a:avLst/>
            </a:prstGeom>
            <a:noFill/>
            <a:ln w="9525">
              <a:noFill/>
              <a:miter lim="800000"/>
              <a:headEnd/>
              <a:tailEnd/>
            </a:ln>
          </p:spPr>
        </p:pic>
        <p:pic>
          <p:nvPicPr>
            <p:cNvPr id="4" name="Picture 2"/>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609600" y="2057400"/>
              <a:ext cx="2905125" cy="3505200"/>
            </a:xfrm>
            <a:prstGeom prst="rect">
              <a:avLst/>
            </a:prstGeom>
            <a:noFill/>
            <a:ln w="9525">
              <a:noFill/>
              <a:miter lim="800000"/>
              <a:headEnd/>
              <a:tailEnd/>
            </a:ln>
          </p:spPr>
        </p:pic>
        <p:pic>
          <p:nvPicPr>
            <p:cNvPr id="13" name="Content Placeholder 3" descr="antrian _0.tmp"/>
            <p:cNvPicPr>
              <a:picLocks noChangeAspect="1"/>
            </p:cNvPicPr>
            <p:nvPr/>
          </p:nvPicPr>
          <p:blipFill>
            <a:blip r:embed="rId6" cstate="print">
              <a:duotone>
                <a:prstClr val="black"/>
                <a:schemeClr val="accent4">
                  <a:tint val="45000"/>
                  <a:satMod val="400000"/>
                </a:schemeClr>
              </a:duotone>
            </a:blip>
            <a:srcRect/>
            <a:stretch>
              <a:fillRect/>
            </a:stretch>
          </p:blipFill>
          <p:spPr bwMode="auto">
            <a:xfrm>
              <a:off x="6096001" y="2057400"/>
              <a:ext cx="2438399" cy="1676400"/>
            </a:xfrm>
            <a:prstGeom prst="rect">
              <a:avLst/>
            </a:prstGeom>
            <a:noFill/>
            <a:ln w="9525">
              <a:noFill/>
              <a:miter lim="800000"/>
              <a:headEnd/>
              <a:tailEnd/>
            </a:ln>
          </p:spPr>
        </p:pic>
        <p:pic>
          <p:nvPicPr>
            <p:cNvPr id="2050" name="Picture 2"/>
            <p:cNvPicPr>
              <a:picLocks noChangeAspect="1" noChangeArrowheads="1"/>
            </p:cNvPicPr>
            <p:nvPr/>
          </p:nvPicPr>
          <p:blipFill>
            <a:blip r:embed="rId7" cstate="print">
              <a:duotone>
                <a:prstClr val="black"/>
                <a:schemeClr val="accent4">
                  <a:tint val="45000"/>
                  <a:satMod val="400000"/>
                </a:schemeClr>
              </a:duotone>
            </a:blip>
            <a:srcRect/>
            <a:stretch>
              <a:fillRect/>
            </a:stretch>
          </p:blipFill>
          <p:spPr bwMode="auto">
            <a:xfrm>
              <a:off x="3505200" y="3886200"/>
              <a:ext cx="1905000" cy="1676400"/>
            </a:xfrm>
            <a:prstGeom prst="rect">
              <a:avLst/>
            </a:prstGeom>
            <a:noFill/>
            <a:ln w="9525">
              <a:noFill/>
              <a:miter lim="800000"/>
              <a:headEnd/>
              <a:tailEnd/>
            </a:ln>
          </p:spPr>
        </p:pic>
        <p:pic>
          <p:nvPicPr>
            <p:cNvPr id="3" name="Picture 2"/>
            <p:cNvPicPr>
              <a:picLocks noChangeAspect="1" noChangeArrowheads="1"/>
            </p:cNvPicPr>
            <p:nvPr/>
          </p:nvPicPr>
          <p:blipFill>
            <a:blip r:embed="rId8" cstate="print">
              <a:duotone>
                <a:prstClr val="black"/>
                <a:schemeClr val="tx2">
                  <a:tint val="45000"/>
                  <a:satMod val="400000"/>
                </a:schemeClr>
              </a:duotone>
            </a:blip>
            <a:srcRect/>
            <a:stretch>
              <a:fillRect/>
            </a:stretch>
          </p:blipFill>
          <p:spPr bwMode="auto">
            <a:xfrm>
              <a:off x="3505200" y="3733800"/>
              <a:ext cx="2743200" cy="1828800"/>
            </a:xfrm>
            <a:prstGeom prst="rect">
              <a:avLst/>
            </a:prstGeom>
            <a:noFill/>
            <a:ln w="9525">
              <a:noFill/>
              <a:miter lim="800000"/>
              <a:headEnd/>
              <a:tailEnd/>
            </a:ln>
          </p:spPr>
        </p:pic>
        <p:pic>
          <p:nvPicPr>
            <p:cNvPr id="5" name="Picture 2"/>
            <p:cNvPicPr>
              <a:picLocks noChangeAspect="1" noChangeArrowheads="1"/>
            </p:cNvPicPr>
            <p:nvPr/>
          </p:nvPicPr>
          <p:blipFill>
            <a:blip r:embed="rId9" cstate="print">
              <a:duotone>
                <a:prstClr val="black"/>
                <a:schemeClr val="tx2">
                  <a:tint val="45000"/>
                  <a:satMod val="400000"/>
                </a:schemeClr>
              </a:duotone>
            </a:blip>
            <a:srcRect/>
            <a:stretch>
              <a:fillRect/>
            </a:stretch>
          </p:blipFill>
          <p:spPr bwMode="auto">
            <a:xfrm>
              <a:off x="6248400" y="3886200"/>
              <a:ext cx="2286000" cy="1676400"/>
            </a:xfrm>
            <a:prstGeom prst="rect">
              <a:avLst/>
            </a:prstGeom>
            <a:noFill/>
            <a:ln w="9525">
              <a:noFill/>
              <a:miter lim="800000"/>
              <a:headEnd/>
              <a:tailEnd/>
            </a:ln>
          </p:spPr>
        </p:pic>
        <p:pic>
          <p:nvPicPr>
            <p:cNvPr id="1027" name="Picture 3"/>
            <p:cNvPicPr>
              <a:picLocks noChangeAspect="1" noChangeArrowheads="1"/>
            </p:cNvPicPr>
            <p:nvPr/>
          </p:nvPicPr>
          <p:blipFill>
            <a:blip r:embed="rId10" cstate="print">
              <a:duotone>
                <a:prstClr val="black"/>
                <a:schemeClr val="tx2">
                  <a:tint val="45000"/>
                  <a:satMod val="400000"/>
                </a:schemeClr>
              </a:duotone>
            </a:blip>
            <a:srcRect/>
            <a:stretch>
              <a:fillRect/>
            </a:stretch>
          </p:blipFill>
          <p:spPr bwMode="auto">
            <a:xfrm>
              <a:off x="6096000" y="2057400"/>
              <a:ext cx="2438400" cy="18288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TEORI ANTRIAN</a:t>
            </a:r>
            <a:endParaRPr lang="id-ID" dirty="0"/>
          </a:p>
        </p:txBody>
      </p:sp>
      <p:sp>
        <p:nvSpPr>
          <p:cNvPr id="6" name="Content Placeholder 5"/>
          <p:cNvSpPr>
            <a:spLocks noGrp="1"/>
          </p:cNvSpPr>
          <p:nvPr>
            <p:ph sz="quarter" idx="2"/>
          </p:nvPr>
        </p:nvSpPr>
        <p:spPr/>
        <p:txBody>
          <a:bodyPr>
            <a:normAutofit fontScale="85000" lnSpcReduction="20000"/>
          </a:bodyPr>
          <a:lstStyle/>
          <a:p>
            <a:pPr marL="0" indent="234950" algn="just">
              <a:lnSpc>
                <a:spcPct val="80000"/>
              </a:lnSpc>
              <a:buClr>
                <a:srgbClr val="000000"/>
              </a:buClr>
              <a:buFont typeface="Wingdings" pitchFamily="2" charset="2"/>
              <a:buChar char="q"/>
              <a:tabLst>
                <a:tab pos="0" algn="l"/>
              </a:tabLst>
            </a:pP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ekonomi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dunia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usaha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bisnis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sebagian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besar</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beroperasi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dengan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sumber</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daya</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relatif</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terbatas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sehingga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sering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terjadi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suatu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keadaan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orang-orang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barang-barang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atau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komponen-komponen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harus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menunggu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mendapatkan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jasa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pelayanan</a:t>
            </a:r>
            <a:r>
              <a:rPr lang="en-US" sz="2300" dirty="0" smtClean="0">
                <a:solidFill>
                  <a:srgbClr val="000000"/>
                </a:solidFill>
                <a:latin typeface="Tw Cen MT" pitchFamily="34" charset="0"/>
              </a:rPr>
              <a:t>. </a:t>
            </a:r>
          </a:p>
          <a:p>
            <a:pPr marL="0" indent="234950" algn="just">
              <a:lnSpc>
                <a:spcPct val="80000"/>
              </a:lnSpc>
              <a:buClr>
                <a:srgbClr val="000000"/>
              </a:buClr>
              <a:buFont typeface="Wingdings" pitchFamily="2" charset="2"/>
              <a:buChar char="q"/>
              <a:tabLst>
                <a:tab pos="0" algn="l"/>
              </a:tabLst>
            </a:pPr>
            <a:endParaRPr lang="en-US" sz="2300" dirty="0" smtClean="0">
              <a:solidFill>
                <a:srgbClr val="000000"/>
              </a:solidFill>
              <a:latin typeface="Tw Cen MT" pitchFamily="34" charset="0"/>
            </a:endParaRPr>
          </a:p>
          <a:p>
            <a:pPr marL="0" indent="234950" algn="just">
              <a:lnSpc>
                <a:spcPct val="80000"/>
              </a:lnSpc>
              <a:buClr>
                <a:srgbClr val="000000"/>
              </a:buClr>
              <a:buFont typeface="Wingdings" pitchFamily="2" charset="2"/>
              <a:buChar char="q"/>
              <a:tabLst>
                <a:tab pos="0" algn="l"/>
              </a:tabLst>
            </a:pPr>
            <a:r>
              <a:rPr lang="en-US" sz="2300" dirty="0" err="1" smtClean="0">
                <a:solidFill>
                  <a:srgbClr val="000000"/>
                </a:solidFill>
                <a:latin typeface="Tw Cen MT" pitchFamily="34" charset="0"/>
              </a:rPr>
              <a:t>Garis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garis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tunggu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ini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disebut</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dengan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antrian</a:t>
            </a:r>
            <a:r>
              <a:rPr lang="en-US" sz="2300" dirty="0" smtClean="0">
                <a:solidFill>
                  <a:srgbClr val="000000"/>
                </a:solidFill>
                <a:latin typeface="Tw Cen MT" pitchFamily="34" charset="0"/>
              </a:rPr>
              <a:t> (queues) yang </a:t>
            </a:r>
            <a:r>
              <a:rPr lang="en-US" sz="2300" dirty="0" err="1" smtClean="0">
                <a:solidFill>
                  <a:srgbClr val="000000"/>
                </a:solidFill>
                <a:latin typeface="Tw Cen MT" pitchFamily="34" charset="0"/>
              </a:rPr>
              <a:t>berkembang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karena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fasilitas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pelayanan</a:t>
            </a:r>
            <a:r>
              <a:rPr lang="en-US" sz="2300" dirty="0" smtClean="0">
                <a:solidFill>
                  <a:srgbClr val="000000"/>
                </a:solidFill>
                <a:latin typeface="Tw Cen MT" pitchFamily="34" charset="0"/>
              </a:rPr>
              <a:t> (server) </a:t>
            </a:r>
            <a:r>
              <a:rPr lang="en-US" sz="2300" dirty="0" err="1" smtClean="0">
                <a:solidFill>
                  <a:srgbClr val="000000"/>
                </a:solidFill>
                <a:latin typeface="Tw Cen MT" pitchFamily="34" charset="0"/>
              </a:rPr>
              <a:t>relatif</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mahal</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memenuhi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permintaan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pelayanan</a:t>
            </a:r>
            <a:r>
              <a:rPr lang="en-US" sz="2300" dirty="0" smtClean="0">
                <a:solidFill>
                  <a:srgbClr val="000000"/>
                </a:solidFill>
                <a:latin typeface="Tw Cen MT" pitchFamily="34" charset="0"/>
              </a:rPr>
              <a:t>.</a:t>
            </a:r>
          </a:p>
          <a:p>
            <a:pPr marL="0" indent="0" algn="just">
              <a:tabLst>
                <a:tab pos="0" algn="l"/>
              </a:tabLst>
            </a:pPr>
            <a:endParaRPr lang="id-ID" dirty="0"/>
          </a:p>
        </p:txBody>
      </p:sp>
      <p:sp>
        <p:nvSpPr>
          <p:cNvPr id="8" name="Content Placeholder 7"/>
          <p:cNvSpPr>
            <a:spLocks noGrp="1"/>
          </p:cNvSpPr>
          <p:nvPr>
            <p:ph sz="quarter" idx="4"/>
          </p:nvPr>
        </p:nvSpPr>
        <p:spPr/>
        <p:txBody>
          <a:bodyPr>
            <a:normAutofit fontScale="40000" lnSpcReduction="20000"/>
          </a:bodyPr>
          <a:lstStyle/>
          <a:p>
            <a:pPr marL="166688" indent="-55563" algn="just" eaLnBrk="0" hangingPunct="0">
              <a:buClr>
                <a:srgbClr val="777777"/>
              </a:buClr>
              <a:buFont typeface="Wingdings" pitchFamily="2" charset="2"/>
              <a:buChar char="q"/>
            </a:pPr>
            <a:r>
              <a:rPr lang="en-US" sz="4200" dirty="0" smtClean="0">
                <a:solidFill>
                  <a:srgbClr val="000000"/>
                </a:solidFill>
                <a:latin typeface="Times New Roman" pitchFamily="18" charset="0"/>
              </a:rPr>
              <a:t> </a:t>
            </a:r>
            <a:r>
              <a:rPr lang="en-US" sz="4500" dirty="0" err="1" smtClean="0">
                <a:solidFill>
                  <a:srgbClr val="000000"/>
                </a:solidFill>
              </a:rPr>
              <a:t>Tujuan</a:t>
            </a:r>
            <a:r>
              <a:rPr lang="en-US" sz="4500" dirty="0" smtClean="0">
                <a:solidFill>
                  <a:srgbClr val="000000"/>
                </a:solidFill>
              </a:rPr>
              <a:t> </a:t>
            </a:r>
            <a:r>
              <a:rPr lang="en-US" sz="4500" dirty="0" err="1" smtClean="0">
                <a:solidFill>
                  <a:srgbClr val="000000"/>
                </a:solidFill>
              </a:rPr>
              <a:t>dasar</a:t>
            </a:r>
            <a:r>
              <a:rPr lang="en-US" sz="4500" dirty="0" smtClean="0">
                <a:solidFill>
                  <a:srgbClr val="000000"/>
                </a:solidFill>
              </a:rPr>
              <a:t> model </a:t>
            </a:r>
            <a:r>
              <a:rPr lang="en-US" sz="4500" dirty="0" err="1" smtClean="0">
                <a:solidFill>
                  <a:srgbClr val="000000"/>
                </a:solidFill>
              </a:rPr>
              <a:t>antrian</a:t>
            </a:r>
            <a:r>
              <a:rPr lang="en-US" sz="4500" dirty="0" smtClean="0">
                <a:solidFill>
                  <a:srgbClr val="000000"/>
                </a:solidFill>
              </a:rPr>
              <a:t> : </a:t>
            </a:r>
            <a:r>
              <a:rPr lang="en-US" sz="4500" dirty="0" err="1" smtClean="0">
                <a:solidFill>
                  <a:srgbClr val="000000"/>
                </a:solidFill>
              </a:rPr>
              <a:t>meminimumkan</a:t>
            </a:r>
            <a:r>
              <a:rPr lang="en-US" sz="4500" dirty="0" smtClean="0">
                <a:solidFill>
                  <a:srgbClr val="000000"/>
                </a:solidFill>
              </a:rPr>
              <a:t> total </a:t>
            </a:r>
            <a:r>
              <a:rPr lang="en-US" sz="4500" dirty="0" err="1" smtClean="0">
                <a:solidFill>
                  <a:srgbClr val="000000"/>
                </a:solidFill>
              </a:rPr>
              <a:t>dua</a:t>
            </a:r>
            <a:r>
              <a:rPr lang="en-US" sz="4500" dirty="0" smtClean="0">
                <a:solidFill>
                  <a:srgbClr val="000000"/>
                </a:solidFill>
              </a:rPr>
              <a:t> </a:t>
            </a:r>
            <a:r>
              <a:rPr lang="en-US" sz="4500" dirty="0" err="1" smtClean="0">
                <a:solidFill>
                  <a:srgbClr val="000000"/>
                </a:solidFill>
              </a:rPr>
              <a:t>biaya</a:t>
            </a:r>
            <a:r>
              <a:rPr lang="en-US" sz="4500" dirty="0" smtClean="0">
                <a:solidFill>
                  <a:srgbClr val="000000"/>
                </a:solidFill>
              </a:rPr>
              <a:t>,  </a:t>
            </a:r>
            <a:r>
              <a:rPr lang="en-US" sz="4500" dirty="0" err="1" smtClean="0">
                <a:solidFill>
                  <a:srgbClr val="000000"/>
                </a:solidFill>
              </a:rPr>
              <a:t>yaitu</a:t>
            </a:r>
            <a:r>
              <a:rPr lang="en-US" sz="4500" dirty="0" smtClean="0">
                <a:solidFill>
                  <a:srgbClr val="000000"/>
                </a:solidFill>
              </a:rPr>
              <a:t> </a:t>
            </a:r>
            <a:r>
              <a:rPr lang="en-US" sz="4500" dirty="0" err="1" smtClean="0">
                <a:solidFill>
                  <a:srgbClr val="000000"/>
                </a:solidFill>
              </a:rPr>
              <a:t>biaya</a:t>
            </a:r>
            <a:r>
              <a:rPr lang="en-US" sz="4500" dirty="0" smtClean="0">
                <a:solidFill>
                  <a:srgbClr val="000000"/>
                </a:solidFill>
              </a:rPr>
              <a:t> </a:t>
            </a:r>
            <a:r>
              <a:rPr lang="en-US" sz="4500" dirty="0" err="1" smtClean="0">
                <a:solidFill>
                  <a:srgbClr val="000000"/>
                </a:solidFill>
              </a:rPr>
              <a:t>langsung</a:t>
            </a:r>
            <a:r>
              <a:rPr lang="en-US" sz="4500" dirty="0" smtClean="0">
                <a:solidFill>
                  <a:srgbClr val="000000"/>
                </a:solidFill>
              </a:rPr>
              <a:t> </a:t>
            </a:r>
            <a:r>
              <a:rPr lang="en-US" sz="4500" dirty="0" err="1" smtClean="0">
                <a:solidFill>
                  <a:srgbClr val="000000"/>
                </a:solidFill>
              </a:rPr>
              <a:t>penyediaan</a:t>
            </a:r>
            <a:r>
              <a:rPr lang="en-US" sz="4500" dirty="0" smtClean="0">
                <a:solidFill>
                  <a:srgbClr val="000000"/>
                </a:solidFill>
              </a:rPr>
              <a:t> </a:t>
            </a:r>
            <a:r>
              <a:rPr lang="en-US" sz="4500" dirty="0" err="1" smtClean="0">
                <a:solidFill>
                  <a:srgbClr val="000000"/>
                </a:solidFill>
              </a:rPr>
              <a:t>fasilitas</a:t>
            </a:r>
            <a:r>
              <a:rPr lang="en-US" sz="4500" dirty="0" smtClean="0">
                <a:solidFill>
                  <a:srgbClr val="000000"/>
                </a:solidFill>
              </a:rPr>
              <a:t> </a:t>
            </a:r>
            <a:r>
              <a:rPr lang="en-US" sz="4500" dirty="0" err="1" smtClean="0">
                <a:solidFill>
                  <a:srgbClr val="000000"/>
                </a:solidFill>
              </a:rPr>
              <a:t>pelayanan</a:t>
            </a:r>
            <a:r>
              <a:rPr lang="en-US" sz="4500" dirty="0" smtClean="0">
                <a:solidFill>
                  <a:srgbClr val="000000"/>
                </a:solidFill>
              </a:rPr>
              <a:t> </a:t>
            </a:r>
            <a:r>
              <a:rPr lang="en-US" sz="4500" dirty="0" err="1" smtClean="0">
                <a:solidFill>
                  <a:srgbClr val="000000"/>
                </a:solidFill>
              </a:rPr>
              <a:t>dan</a:t>
            </a:r>
            <a:r>
              <a:rPr lang="en-US" sz="4500" dirty="0" smtClean="0">
                <a:solidFill>
                  <a:srgbClr val="000000"/>
                </a:solidFill>
              </a:rPr>
              <a:t> </a:t>
            </a:r>
            <a:r>
              <a:rPr lang="en-US" sz="4500" dirty="0" err="1" smtClean="0">
                <a:solidFill>
                  <a:srgbClr val="000000"/>
                </a:solidFill>
              </a:rPr>
              <a:t>biaya</a:t>
            </a:r>
            <a:r>
              <a:rPr lang="en-US" sz="4500" dirty="0" smtClean="0">
                <a:solidFill>
                  <a:srgbClr val="000000"/>
                </a:solidFill>
              </a:rPr>
              <a:t> </a:t>
            </a:r>
            <a:r>
              <a:rPr lang="en-US" sz="4500" dirty="0" err="1" smtClean="0">
                <a:solidFill>
                  <a:srgbClr val="000000"/>
                </a:solidFill>
              </a:rPr>
              <a:t>tidak</a:t>
            </a:r>
            <a:r>
              <a:rPr lang="en-US" sz="4500" dirty="0" smtClean="0">
                <a:solidFill>
                  <a:srgbClr val="000000"/>
                </a:solidFill>
              </a:rPr>
              <a:t> </a:t>
            </a:r>
            <a:r>
              <a:rPr lang="en-US" sz="4500" dirty="0" err="1" smtClean="0">
                <a:solidFill>
                  <a:srgbClr val="000000"/>
                </a:solidFill>
              </a:rPr>
              <a:t>langsung</a:t>
            </a:r>
            <a:r>
              <a:rPr lang="en-US" sz="4500" dirty="0" smtClean="0">
                <a:solidFill>
                  <a:srgbClr val="000000"/>
                </a:solidFill>
              </a:rPr>
              <a:t>, yang </a:t>
            </a:r>
            <a:r>
              <a:rPr lang="en-US" sz="4500" dirty="0" err="1" smtClean="0">
                <a:solidFill>
                  <a:srgbClr val="000000"/>
                </a:solidFill>
              </a:rPr>
              <a:t>timbul</a:t>
            </a:r>
            <a:r>
              <a:rPr lang="en-US" sz="4500" dirty="0" smtClean="0">
                <a:solidFill>
                  <a:srgbClr val="000000"/>
                </a:solidFill>
              </a:rPr>
              <a:t> </a:t>
            </a:r>
            <a:r>
              <a:rPr lang="en-US" sz="4500" dirty="0" err="1" smtClean="0">
                <a:solidFill>
                  <a:srgbClr val="000000"/>
                </a:solidFill>
              </a:rPr>
              <a:t>karena</a:t>
            </a:r>
            <a:r>
              <a:rPr lang="en-US" sz="4500" dirty="0" smtClean="0">
                <a:solidFill>
                  <a:srgbClr val="000000"/>
                </a:solidFill>
              </a:rPr>
              <a:t> </a:t>
            </a:r>
            <a:r>
              <a:rPr lang="en-US" sz="4500" dirty="0" err="1" smtClean="0">
                <a:solidFill>
                  <a:srgbClr val="000000"/>
                </a:solidFill>
              </a:rPr>
              <a:t>para</a:t>
            </a:r>
            <a:r>
              <a:rPr lang="en-US" sz="4500" dirty="0" smtClean="0">
                <a:solidFill>
                  <a:srgbClr val="000000"/>
                </a:solidFill>
              </a:rPr>
              <a:t> </a:t>
            </a:r>
            <a:r>
              <a:rPr lang="en-US" sz="4500" dirty="0" err="1" smtClean="0">
                <a:solidFill>
                  <a:srgbClr val="000000"/>
                </a:solidFill>
              </a:rPr>
              <a:t>individu</a:t>
            </a:r>
            <a:r>
              <a:rPr lang="en-US" sz="4500" dirty="0" smtClean="0">
                <a:solidFill>
                  <a:srgbClr val="000000"/>
                </a:solidFill>
              </a:rPr>
              <a:t> </a:t>
            </a:r>
            <a:r>
              <a:rPr lang="en-US" sz="4500" dirty="0" err="1" smtClean="0">
                <a:solidFill>
                  <a:srgbClr val="000000"/>
                </a:solidFill>
              </a:rPr>
              <a:t>harus</a:t>
            </a:r>
            <a:r>
              <a:rPr lang="en-US" sz="4500" dirty="0" smtClean="0">
                <a:solidFill>
                  <a:srgbClr val="000000"/>
                </a:solidFill>
              </a:rPr>
              <a:t> </a:t>
            </a:r>
            <a:r>
              <a:rPr lang="en-US" sz="4500" dirty="0" err="1" smtClean="0">
                <a:solidFill>
                  <a:srgbClr val="000000"/>
                </a:solidFill>
              </a:rPr>
              <a:t>menunggu</a:t>
            </a:r>
            <a:r>
              <a:rPr lang="en-US" sz="4500" dirty="0" smtClean="0">
                <a:solidFill>
                  <a:srgbClr val="000000"/>
                </a:solidFill>
              </a:rPr>
              <a:t> </a:t>
            </a:r>
            <a:r>
              <a:rPr lang="en-US" sz="4500" dirty="0" err="1" smtClean="0">
                <a:solidFill>
                  <a:srgbClr val="000000"/>
                </a:solidFill>
              </a:rPr>
              <a:t>untuk</a:t>
            </a:r>
            <a:r>
              <a:rPr lang="en-US" sz="4500" dirty="0" smtClean="0">
                <a:solidFill>
                  <a:srgbClr val="000000"/>
                </a:solidFill>
              </a:rPr>
              <a:t> </a:t>
            </a:r>
            <a:r>
              <a:rPr lang="en-US" sz="4500" dirty="0" err="1" smtClean="0">
                <a:solidFill>
                  <a:srgbClr val="000000"/>
                </a:solidFill>
              </a:rPr>
              <a:t>dilayani</a:t>
            </a:r>
            <a:r>
              <a:rPr lang="en-US" sz="4500" dirty="0" smtClean="0">
                <a:solidFill>
                  <a:srgbClr val="000000"/>
                </a:solidFill>
              </a:rPr>
              <a:t>. </a:t>
            </a:r>
          </a:p>
          <a:p>
            <a:pPr marL="166688" indent="-55563" algn="just" eaLnBrk="0" hangingPunct="0">
              <a:buClr>
                <a:srgbClr val="777777"/>
              </a:buClr>
              <a:buFont typeface="Wingdings" pitchFamily="2" charset="2"/>
              <a:buChar char="q"/>
            </a:pPr>
            <a:endParaRPr lang="en-US" sz="4500" dirty="0" smtClean="0">
              <a:solidFill>
                <a:srgbClr val="000000"/>
              </a:solidFill>
            </a:endParaRPr>
          </a:p>
          <a:p>
            <a:pPr marL="166688" indent="-55563" algn="just" eaLnBrk="0" hangingPunct="0">
              <a:buClr>
                <a:srgbClr val="777777"/>
              </a:buClr>
              <a:buFont typeface="Wingdings" pitchFamily="2" charset="2"/>
              <a:buChar char="q"/>
            </a:pPr>
            <a:r>
              <a:rPr lang="en-US" sz="4500" dirty="0" smtClean="0">
                <a:solidFill>
                  <a:srgbClr val="000000"/>
                </a:solidFill>
              </a:rPr>
              <a:t>   </a:t>
            </a:r>
            <a:r>
              <a:rPr lang="en-US" sz="4500" dirty="0" err="1" smtClean="0">
                <a:solidFill>
                  <a:srgbClr val="000000"/>
                </a:solidFill>
              </a:rPr>
              <a:t>Bila</a:t>
            </a:r>
            <a:r>
              <a:rPr lang="en-US" sz="4500" dirty="0" smtClean="0">
                <a:solidFill>
                  <a:srgbClr val="000000"/>
                </a:solidFill>
              </a:rPr>
              <a:t> </a:t>
            </a:r>
            <a:r>
              <a:rPr lang="en-US" sz="4500" dirty="0" err="1" smtClean="0">
                <a:solidFill>
                  <a:srgbClr val="000000"/>
                </a:solidFill>
              </a:rPr>
              <a:t>suatu</a:t>
            </a:r>
            <a:r>
              <a:rPr lang="en-US" sz="4500" dirty="0" smtClean="0">
                <a:solidFill>
                  <a:srgbClr val="000000"/>
                </a:solidFill>
              </a:rPr>
              <a:t> </a:t>
            </a:r>
            <a:r>
              <a:rPr lang="en-US" sz="4500" dirty="0" err="1" smtClean="0">
                <a:solidFill>
                  <a:srgbClr val="000000"/>
                </a:solidFill>
              </a:rPr>
              <a:t>sistem</a:t>
            </a:r>
            <a:r>
              <a:rPr lang="en-US" sz="4500" dirty="0" smtClean="0">
                <a:solidFill>
                  <a:srgbClr val="000000"/>
                </a:solidFill>
              </a:rPr>
              <a:t> </a:t>
            </a:r>
            <a:r>
              <a:rPr lang="en-US" sz="4500" dirty="0" err="1" smtClean="0">
                <a:solidFill>
                  <a:srgbClr val="000000"/>
                </a:solidFill>
              </a:rPr>
              <a:t>mempunyai</a:t>
            </a:r>
            <a:r>
              <a:rPr lang="en-US" sz="4500" dirty="0" smtClean="0">
                <a:solidFill>
                  <a:srgbClr val="000000"/>
                </a:solidFill>
              </a:rPr>
              <a:t> </a:t>
            </a:r>
            <a:r>
              <a:rPr lang="en-US" sz="4500" dirty="0" err="1" smtClean="0">
                <a:solidFill>
                  <a:srgbClr val="000000"/>
                </a:solidFill>
              </a:rPr>
              <a:t>fasilitas</a:t>
            </a:r>
            <a:r>
              <a:rPr lang="en-US" sz="4500" dirty="0" smtClean="0">
                <a:solidFill>
                  <a:srgbClr val="000000"/>
                </a:solidFill>
              </a:rPr>
              <a:t> </a:t>
            </a:r>
            <a:r>
              <a:rPr lang="en-US" sz="4500" dirty="0" err="1" smtClean="0">
                <a:solidFill>
                  <a:srgbClr val="000000"/>
                </a:solidFill>
              </a:rPr>
              <a:t>pelayanan</a:t>
            </a:r>
            <a:r>
              <a:rPr lang="en-US" sz="4500" dirty="0" smtClean="0">
                <a:solidFill>
                  <a:srgbClr val="000000"/>
                </a:solidFill>
              </a:rPr>
              <a:t> </a:t>
            </a:r>
            <a:r>
              <a:rPr lang="en-US" sz="4500" dirty="0" err="1" smtClean="0">
                <a:solidFill>
                  <a:srgbClr val="000000"/>
                </a:solidFill>
              </a:rPr>
              <a:t>lebih</a:t>
            </a:r>
            <a:r>
              <a:rPr lang="en-US" sz="4500" dirty="0" smtClean="0">
                <a:solidFill>
                  <a:srgbClr val="000000"/>
                </a:solidFill>
              </a:rPr>
              <a:t> </a:t>
            </a:r>
            <a:r>
              <a:rPr lang="en-US" sz="4500" dirty="0" err="1" smtClean="0">
                <a:solidFill>
                  <a:srgbClr val="000000"/>
                </a:solidFill>
              </a:rPr>
              <a:t>dari</a:t>
            </a:r>
            <a:r>
              <a:rPr lang="en-US" sz="4500" dirty="0" smtClean="0">
                <a:solidFill>
                  <a:srgbClr val="000000"/>
                </a:solidFill>
              </a:rPr>
              <a:t> </a:t>
            </a:r>
            <a:r>
              <a:rPr lang="en-US" sz="4500" dirty="0" err="1" smtClean="0">
                <a:solidFill>
                  <a:srgbClr val="000000"/>
                </a:solidFill>
              </a:rPr>
              <a:t>jumlah</a:t>
            </a:r>
            <a:r>
              <a:rPr lang="en-US" sz="4500" dirty="0" smtClean="0">
                <a:solidFill>
                  <a:srgbClr val="000000"/>
                </a:solidFill>
              </a:rPr>
              <a:t> optimal, </a:t>
            </a:r>
            <a:r>
              <a:rPr lang="en-US" sz="4500" dirty="0" err="1" smtClean="0">
                <a:solidFill>
                  <a:srgbClr val="000000"/>
                </a:solidFill>
              </a:rPr>
              <a:t>maka</a:t>
            </a:r>
            <a:r>
              <a:rPr lang="en-US" sz="4500" dirty="0" smtClean="0">
                <a:solidFill>
                  <a:srgbClr val="000000"/>
                </a:solidFill>
              </a:rPr>
              <a:t> </a:t>
            </a:r>
            <a:r>
              <a:rPr lang="en-US" sz="4500" dirty="0" err="1" smtClean="0">
                <a:solidFill>
                  <a:srgbClr val="000000"/>
                </a:solidFill>
              </a:rPr>
              <a:t>membutuhkan</a:t>
            </a:r>
            <a:r>
              <a:rPr lang="en-US" sz="4500" dirty="0" smtClean="0">
                <a:solidFill>
                  <a:srgbClr val="000000"/>
                </a:solidFill>
              </a:rPr>
              <a:t> </a:t>
            </a:r>
            <a:r>
              <a:rPr lang="en-US" sz="4500" dirty="0" err="1" smtClean="0">
                <a:solidFill>
                  <a:srgbClr val="000000"/>
                </a:solidFill>
              </a:rPr>
              <a:t>investasi</a:t>
            </a:r>
            <a:r>
              <a:rPr lang="en-US" sz="4500" dirty="0" smtClean="0">
                <a:solidFill>
                  <a:srgbClr val="000000"/>
                </a:solidFill>
              </a:rPr>
              <a:t> modal yang </a:t>
            </a:r>
            <a:r>
              <a:rPr lang="en-US" sz="4500" dirty="0" err="1" smtClean="0">
                <a:solidFill>
                  <a:srgbClr val="000000"/>
                </a:solidFill>
              </a:rPr>
              <a:t>berlebihan</a:t>
            </a:r>
            <a:r>
              <a:rPr lang="en-US" sz="4500" dirty="0" smtClean="0">
                <a:solidFill>
                  <a:srgbClr val="000000"/>
                </a:solidFill>
              </a:rPr>
              <a:t>.</a:t>
            </a:r>
          </a:p>
          <a:p>
            <a:pPr marL="166688" indent="-55563" algn="just" eaLnBrk="0" hangingPunct="0">
              <a:buClr>
                <a:srgbClr val="777777"/>
              </a:buClr>
              <a:buFont typeface="Wingdings" pitchFamily="2" charset="2"/>
              <a:buChar char="q"/>
            </a:pPr>
            <a:endParaRPr lang="en-US" sz="4500" dirty="0" smtClean="0">
              <a:solidFill>
                <a:srgbClr val="000000"/>
              </a:solidFill>
            </a:endParaRPr>
          </a:p>
          <a:p>
            <a:pPr marL="166688" indent="-55563" algn="just" eaLnBrk="0" hangingPunct="0">
              <a:buClr>
                <a:srgbClr val="777777"/>
              </a:buClr>
              <a:buFont typeface="Wingdings" pitchFamily="2" charset="2"/>
              <a:buChar char="q"/>
            </a:pPr>
            <a:r>
              <a:rPr lang="en-US" sz="4500" dirty="0" smtClean="0">
                <a:solidFill>
                  <a:srgbClr val="000000"/>
                </a:solidFill>
              </a:rPr>
              <a:t>   </a:t>
            </a:r>
            <a:r>
              <a:rPr lang="en-US" sz="4500" dirty="0" err="1" smtClean="0">
                <a:solidFill>
                  <a:srgbClr val="000000"/>
                </a:solidFill>
              </a:rPr>
              <a:t>Bila</a:t>
            </a:r>
            <a:r>
              <a:rPr lang="en-US" sz="4500" dirty="0" smtClean="0">
                <a:solidFill>
                  <a:srgbClr val="000000"/>
                </a:solidFill>
              </a:rPr>
              <a:t> </a:t>
            </a:r>
            <a:r>
              <a:rPr lang="en-US" sz="4500" dirty="0" err="1" smtClean="0">
                <a:solidFill>
                  <a:srgbClr val="000000"/>
                </a:solidFill>
              </a:rPr>
              <a:t>jumlahnya</a:t>
            </a:r>
            <a:r>
              <a:rPr lang="en-US" sz="4500" dirty="0" smtClean="0">
                <a:solidFill>
                  <a:srgbClr val="000000"/>
                </a:solidFill>
              </a:rPr>
              <a:t> </a:t>
            </a:r>
            <a:r>
              <a:rPr lang="en-US" sz="4500" dirty="0" err="1" smtClean="0">
                <a:solidFill>
                  <a:srgbClr val="000000"/>
                </a:solidFill>
              </a:rPr>
              <a:t>kurang</a:t>
            </a:r>
            <a:r>
              <a:rPr lang="en-US" sz="4500" dirty="0" smtClean="0">
                <a:solidFill>
                  <a:srgbClr val="000000"/>
                </a:solidFill>
              </a:rPr>
              <a:t> </a:t>
            </a:r>
            <a:r>
              <a:rPr lang="en-US" sz="4500" dirty="0" err="1" smtClean="0">
                <a:solidFill>
                  <a:srgbClr val="000000"/>
                </a:solidFill>
              </a:rPr>
              <a:t>dari</a:t>
            </a:r>
            <a:r>
              <a:rPr lang="en-US" sz="4500" dirty="0" smtClean="0">
                <a:solidFill>
                  <a:srgbClr val="000000"/>
                </a:solidFill>
              </a:rPr>
              <a:t> optimal </a:t>
            </a:r>
            <a:r>
              <a:rPr lang="en-US" sz="4500" dirty="0" err="1" smtClean="0">
                <a:solidFill>
                  <a:srgbClr val="000000"/>
                </a:solidFill>
              </a:rPr>
              <a:t>menyebabkan</a:t>
            </a:r>
            <a:r>
              <a:rPr lang="en-US" sz="4500" dirty="0" smtClean="0">
                <a:solidFill>
                  <a:srgbClr val="000000"/>
                </a:solidFill>
              </a:rPr>
              <a:t> </a:t>
            </a:r>
            <a:r>
              <a:rPr lang="en-US" sz="4500" dirty="0" err="1" smtClean="0">
                <a:solidFill>
                  <a:srgbClr val="000000"/>
                </a:solidFill>
              </a:rPr>
              <a:t>tertundanya</a:t>
            </a:r>
            <a:r>
              <a:rPr lang="en-US" sz="4500" dirty="0" smtClean="0">
                <a:solidFill>
                  <a:srgbClr val="000000"/>
                </a:solidFill>
              </a:rPr>
              <a:t> </a:t>
            </a:r>
            <a:r>
              <a:rPr lang="en-US" sz="4500" dirty="0" err="1" smtClean="0">
                <a:solidFill>
                  <a:srgbClr val="000000"/>
                </a:solidFill>
              </a:rPr>
              <a:t>pelayanan</a:t>
            </a:r>
            <a:r>
              <a:rPr lang="en-US" sz="4500" dirty="0" smtClean="0">
                <a:solidFill>
                  <a:srgbClr val="000000"/>
                </a:solidFill>
              </a:rPr>
              <a:t> </a:t>
            </a:r>
          </a:p>
          <a:p>
            <a:endParaRPr lang="id-ID" dirty="0"/>
          </a:p>
        </p:txBody>
      </p:sp>
      <p:sp>
        <p:nvSpPr>
          <p:cNvPr id="5" name="Text Placeholder 4"/>
          <p:cNvSpPr>
            <a:spLocks noGrp="1"/>
          </p:cNvSpPr>
          <p:nvPr>
            <p:ph type="body" sz="quarter" idx="1"/>
          </p:nvPr>
        </p:nvSpPr>
        <p:spPr/>
        <p:txBody>
          <a:bodyPr/>
          <a:lstStyle/>
          <a:p>
            <a:pPr algn="ctr"/>
            <a:r>
              <a:rPr lang="en-US" dirty="0" smtClean="0"/>
              <a:t>ANTRIAN</a:t>
            </a:r>
            <a:endParaRPr lang="id-ID" dirty="0"/>
          </a:p>
        </p:txBody>
      </p:sp>
      <p:sp>
        <p:nvSpPr>
          <p:cNvPr id="7" name="Text Placeholder 6"/>
          <p:cNvSpPr>
            <a:spLocks noGrp="1"/>
          </p:cNvSpPr>
          <p:nvPr>
            <p:ph type="body" sz="quarter" idx="3"/>
          </p:nvPr>
        </p:nvSpPr>
        <p:spPr/>
        <p:txBody>
          <a:bodyPr/>
          <a:lstStyle/>
          <a:p>
            <a:pPr algn="ctr"/>
            <a:r>
              <a:rPr lang="en-US" dirty="0" smtClean="0"/>
              <a:t>TUJUAN</a:t>
            </a:r>
            <a:endParaRPr lang="id-ID"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609600" y="609600"/>
            <a:ext cx="7848600" cy="533400"/>
          </a:xfrm>
        </p:spPr>
        <p:txBody>
          <a:bodyPr/>
          <a:lstStyle/>
          <a:p>
            <a:pPr eaLnBrk="1" hangingPunct="1">
              <a:buClr>
                <a:srgbClr val="777777"/>
              </a:buClr>
              <a:buSzPct val="60000"/>
              <a:buFont typeface="Wingdings" pitchFamily="2" charset="2"/>
              <a:buChar char="q"/>
            </a:pPr>
            <a:r>
              <a:rPr lang="en-US" sz="2100" b="1" dirty="0" err="1" smtClean="0">
                <a:solidFill>
                  <a:srgbClr val="000000"/>
                </a:solidFill>
                <a:latin typeface="Times New Roman" pitchFamily="18" charset="0"/>
              </a:rPr>
              <a:t>Hubungan</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elemen</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biaya</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dalam</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antrian</a:t>
            </a:r>
            <a:endParaRPr lang="en-US" sz="2100" b="1" dirty="0" smtClean="0">
              <a:solidFill>
                <a:srgbClr val="000000"/>
              </a:solidFill>
              <a:latin typeface="Times New Roman" pitchFamily="18" charset="0"/>
            </a:endParaRPr>
          </a:p>
        </p:txBody>
      </p:sp>
      <p:grpSp>
        <p:nvGrpSpPr>
          <p:cNvPr id="2" name="Group 3"/>
          <p:cNvGrpSpPr>
            <a:grpSpLocks/>
          </p:cNvGrpSpPr>
          <p:nvPr/>
        </p:nvGrpSpPr>
        <p:grpSpPr bwMode="auto">
          <a:xfrm>
            <a:off x="762000" y="2057400"/>
            <a:ext cx="7086600" cy="4495800"/>
            <a:chOff x="1080" y="1620"/>
            <a:chExt cx="8640" cy="5760"/>
          </a:xfrm>
        </p:grpSpPr>
        <p:sp>
          <p:nvSpPr>
            <p:cNvPr id="18436" name="Line 4"/>
            <p:cNvSpPr>
              <a:spLocks noChangeShapeType="1"/>
            </p:cNvSpPr>
            <p:nvPr/>
          </p:nvSpPr>
          <p:spPr bwMode="auto">
            <a:xfrm>
              <a:off x="2340" y="1980"/>
              <a:ext cx="0" cy="4320"/>
            </a:xfrm>
            <a:prstGeom prst="line">
              <a:avLst/>
            </a:prstGeom>
            <a:noFill/>
            <a:ln w="9525">
              <a:solidFill>
                <a:srgbClr val="000000"/>
              </a:solidFill>
              <a:round/>
              <a:headEnd/>
              <a:tailEnd/>
            </a:ln>
          </p:spPr>
          <p:txBody>
            <a:bodyPr/>
            <a:lstStyle/>
            <a:p>
              <a:endParaRPr lang="id-ID"/>
            </a:p>
          </p:txBody>
        </p:sp>
        <p:sp>
          <p:nvSpPr>
            <p:cNvPr id="18437" name="Line 5"/>
            <p:cNvSpPr>
              <a:spLocks noChangeShapeType="1"/>
            </p:cNvSpPr>
            <p:nvPr/>
          </p:nvSpPr>
          <p:spPr bwMode="auto">
            <a:xfrm>
              <a:off x="2340" y="6300"/>
              <a:ext cx="5580" cy="0"/>
            </a:xfrm>
            <a:prstGeom prst="line">
              <a:avLst/>
            </a:prstGeom>
            <a:noFill/>
            <a:ln w="9525">
              <a:solidFill>
                <a:srgbClr val="000000"/>
              </a:solidFill>
              <a:round/>
              <a:headEnd/>
              <a:tailEnd/>
            </a:ln>
          </p:spPr>
          <p:txBody>
            <a:bodyPr/>
            <a:lstStyle/>
            <a:p>
              <a:endParaRPr lang="id-ID"/>
            </a:p>
          </p:txBody>
        </p:sp>
        <p:sp>
          <p:nvSpPr>
            <p:cNvPr id="18438" name="Line 6"/>
            <p:cNvSpPr>
              <a:spLocks noChangeShapeType="1"/>
            </p:cNvSpPr>
            <p:nvPr/>
          </p:nvSpPr>
          <p:spPr bwMode="auto">
            <a:xfrm flipV="1">
              <a:off x="3420" y="2700"/>
              <a:ext cx="3960" cy="3060"/>
            </a:xfrm>
            <a:prstGeom prst="line">
              <a:avLst/>
            </a:prstGeom>
            <a:noFill/>
            <a:ln w="9525">
              <a:solidFill>
                <a:srgbClr val="000000"/>
              </a:solidFill>
              <a:round/>
              <a:headEnd/>
              <a:tailEnd/>
            </a:ln>
          </p:spPr>
          <p:txBody>
            <a:bodyPr/>
            <a:lstStyle/>
            <a:p>
              <a:endParaRPr lang="id-ID"/>
            </a:p>
          </p:txBody>
        </p:sp>
        <p:sp>
          <p:nvSpPr>
            <p:cNvPr id="18439" name="Arc 7"/>
            <p:cNvSpPr>
              <a:spLocks/>
            </p:cNvSpPr>
            <p:nvPr/>
          </p:nvSpPr>
          <p:spPr bwMode="auto">
            <a:xfrm rot="10800000">
              <a:off x="3420" y="2340"/>
              <a:ext cx="3960" cy="3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0000"/>
              </a:solidFill>
              <a:round/>
              <a:headEnd/>
              <a:tailEnd/>
            </a:ln>
          </p:spPr>
          <p:txBody>
            <a:bodyPr/>
            <a:lstStyle/>
            <a:p>
              <a:endParaRPr lang="id-ID"/>
            </a:p>
          </p:txBody>
        </p:sp>
        <p:sp>
          <p:nvSpPr>
            <p:cNvPr id="18440" name="Arc 8"/>
            <p:cNvSpPr>
              <a:spLocks/>
            </p:cNvSpPr>
            <p:nvPr/>
          </p:nvSpPr>
          <p:spPr bwMode="auto">
            <a:xfrm rot="11077355" flipH="1">
              <a:off x="4701" y="1836"/>
              <a:ext cx="1137" cy="2160"/>
            </a:xfrm>
            <a:custGeom>
              <a:avLst/>
              <a:gdLst>
                <a:gd name="T0" fmla="*/ 0 w 14291"/>
                <a:gd name="T1" fmla="*/ 0 h 21422"/>
                <a:gd name="T2" fmla="*/ 0 w 14291"/>
                <a:gd name="T3" fmla="*/ 0 h 21422"/>
                <a:gd name="T4" fmla="*/ 0 w 14291"/>
                <a:gd name="T5" fmla="*/ 0 h 21422"/>
                <a:gd name="T6" fmla="*/ 0 60000 65536"/>
                <a:gd name="T7" fmla="*/ 0 60000 65536"/>
                <a:gd name="T8" fmla="*/ 0 60000 65536"/>
                <a:gd name="T9" fmla="*/ 0 w 14291"/>
                <a:gd name="T10" fmla="*/ 0 h 21422"/>
                <a:gd name="T11" fmla="*/ 14291 w 14291"/>
                <a:gd name="T12" fmla="*/ 21422 h 21422"/>
              </a:gdLst>
              <a:ahLst/>
              <a:cxnLst>
                <a:cxn ang="T6">
                  <a:pos x="T0" y="T1"/>
                </a:cxn>
                <a:cxn ang="T7">
                  <a:pos x="T2" y="T3"/>
                </a:cxn>
                <a:cxn ang="T8">
                  <a:pos x="T4" y="T5"/>
                </a:cxn>
              </a:cxnLst>
              <a:rect l="T9" t="T10" r="T11" b="T12"/>
              <a:pathLst>
                <a:path w="14291" h="21422" fill="none" extrusionOk="0">
                  <a:moveTo>
                    <a:pt x="2769" y="0"/>
                  </a:moveTo>
                  <a:cubicBezTo>
                    <a:pt x="7045" y="553"/>
                    <a:pt x="11058" y="2373"/>
                    <a:pt x="14291" y="5225"/>
                  </a:cubicBezTo>
                </a:path>
                <a:path w="14291" h="21422" stroke="0" extrusionOk="0">
                  <a:moveTo>
                    <a:pt x="2769" y="0"/>
                  </a:moveTo>
                  <a:cubicBezTo>
                    <a:pt x="7045" y="553"/>
                    <a:pt x="11058" y="2373"/>
                    <a:pt x="14291" y="5225"/>
                  </a:cubicBezTo>
                  <a:lnTo>
                    <a:pt x="0" y="21422"/>
                  </a:lnTo>
                  <a:close/>
                </a:path>
              </a:pathLst>
            </a:custGeom>
            <a:noFill/>
            <a:ln w="9525">
              <a:solidFill>
                <a:srgbClr val="000000"/>
              </a:solidFill>
              <a:round/>
              <a:headEnd/>
              <a:tailEnd/>
            </a:ln>
          </p:spPr>
          <p:txBody>
            <a:bodyPr/>
            <a:lstStyle/>
            <a:p>
              <a:endParaRPr lang="id-ID"/>
            </a:p>
          </p:txBody>
        </p:sp>
        <p:sp>
          <p:nvSpPr>
            <p:cNvPr id="18441" name="Arc 9"/>
            <p:cNvSpPr>
              <a:spLocks/>
            </p:cNvSpPr>
            <p:nvPr/>
          </p:nvSpPr>
          <p:spPr bwMode="auto">
            <a:xfrm rot="-10522645">
              <a:off x="3721" y="1767"/>
              <a:ext cx="1391" cy="2160"/>
            </a:xfrm>
            <a:custGeom>
              <a:avLst/>
              <a:gdLst>
                <a:gd name="T0" fmla="*/ 0 w 21600"/>
                <a:gd name="T1" fmla="*/ 0 h 21422"/>
                <a:gd name="T2" fmla="*/ 0 w 21600"/>
                <a:gd name="T3" fmla="*/ 0 h 21422"/>
                <a:gd name="T4" fmla="*/ 0 w 21600"/>
                <a:gd name="T5" fmla="*/ 0 h 21422"/>
                <a:gd name="T6" fmla="*/ 0 60000 65536"/>
                <a:gd name="T7" fmla="*/ 0 60000 65536"/>
                <a:gd name="T8" fmla="*/ 0 60000 65536"/>
                <a:gd name="T9" fmla="*/ 0 w 21600"/>
                <a:gd name="T10" fmla="*/ 0 h 21422"/>
                <a:gd name="T11" fmla="*/ 21600 w 21600"/>
                <a:gd name="T12" fmla="*/ 21422 h 21422"/>
              </a:gdLst>
              <a:ahLst/>
              <a:cxnLst>
                <a:cxn ang="T6">
                  <a:pos x="T0" y="T1"/>
                </a:cxn>
                <a:cxn ang="T7">
                  <a:pos x="T2" y="T3"/>
                </a:cxn>
                <a:cxn ang="T8">
                  <a:pos x="T4" y="T5"/>
                </a:cxn>
              </a:cxnLst>
              <a:rect l="T9" t="T10" r="T11" b="T12"/>
              <a:pathLst>
                <a:path w="21600" h="21422" fill="none" extrusionOk="0">
                  <a:moveTo>
                    <a:pt x="2769" y="0"/>
                  </a:moveTo>
                  <a:cubicBezTo>
                    <a:pt x="13538" y="1392"/>
                    <a:pt x="21600" y="10563"/>
                    <a:pt x="21600" y="21422"/>
                  </a:cubicBezTo>
                </a:path>
                <a:path w="21600" h="21422" stroke="0" extrusionOk="0">
                  <a:moveTo>
                    <a:pt x="2769" y="0"/>
                  </a:moveTo>
                  <a:cubicBezTo>
                    <a:pt x="13538" y="1392"/>
                    <a:pt x="21600" y="10563"/>
                    <a:pt x="21600" y="21422"/>
                  </a:cubicBezTo>
                  <a:lnTo>
                    <a:pt x="0" y="21422"/>
                  </a:lnTo>
                  <a:close/>
                </a:path>
              </a:pathLst>
            </a:custGeom>
            <a:noFill/>
            <a:ln w="9525">
              <a:solidFill>
                <a:srgbClr val="000000"/>
              </a:solidFill>
              <a:round/>
              <a:headEnd/>
              <a:tailEnd/>
            </a:ln>
          </p:spPr>
          <p:txBody>
            <a:bodyPr/>
            <a:lstStyle/>
            <a:p>
              <a:endParaRPr lang="id-ID"/>
            </a:p>
          </p:txBody>
        </p:sp>
        <p:sp>
          <p:nvSpPr>
            <p:cNvPr id="18442" name="Line 10"/>
            <p:cNvSpPr>
              <a:spLocks noChangeShapeType="1"/>
            </p:cNvSpPr>
            <p:nvPr/>
          </p:nvSpPr>
          <p:spPr bwMode="auto">
            <a:xfrm flipV="1">
              <a:off x="5800" y="2240"/>
              <a:ext cx="1620" cy="1260"/>
            </a:xfrm>
            <a:prstGeom prst="line">
              <a:avLst/>
            </a:prstGeom>
            <a:noFill/>
            <a:ln w="9525">
              <a:solidFill>
                <a:srgbClr val="000000"/>
              </a:solidFill>
              <a:round/>
              <a:headEnd/>
              <a:tailEnd/>
            </a:ln>
          </p:spPr>
          <p:txBody>
            <a:bodyPr/>
            <a:lstStyle/>
            <a:p>
              <a:endParaRPr lang="id-ID"/>
            </a:p>
          </p:txBody>
        </p:sp>
        <p:sp>
          <p:nvSpPr>
            <p:cNvPr id="18443" name="Line 11"/>
            <p:cNvSpPr>
              <a:spLocks noChangeShapeType="1"/>
            </p:cNvSpPr>
            <p:nvPr/>
          </p:nvSpPr>
          <p:spPr bwMode="auto">
            <a:xfrm>
              <a:off x="4743" y="1980"/>
              <a:ext cx="0" cy="4320"/>
            </a:xfrm>
            <a:prstGeom prst="line">
              <a:avLst/>
            </a:prstGeom>
            <a:noFill/>
            <a:ln w="9525">
              <a:solidFill>
                <a:srgbClr val="000000"/>
              </a:solidFill>
              <a:prstDash val="dash"/>
              <a:round/>
              <a:headEnd/>
              <a:tailEnd/>
            </a:ln>
          </p:spPr>
          <p:txBody>
            <a:bodyPr/>
            <a:lstStyle/>
            <a:p>
              <a:endParaRPr lang="id-ID"/>
            </a:p>
          </p:txBody>
        </p:sp>
        <p:sp>
          <p:nvSpPr>
            <p:cNvPr id="18444" name="Text Box 12"/>
            <p:cNvSpPr txBox="1">
              <a:spLocks noChangeArrowheads="1"/>
            </p:cNvSpPr>
            <p:nvPr/>
          </p:nvSpPr>
          <p:spPr bwMode="auto">
            <a:xfrm>
              <a:off x="1080" y="3240"/>
              <a:ext cx="1080" cy="720"/>
            </a:xfrm>
            <a:prstGeom prst="rect">
              <a:avLst/>
            </a:prstGeom>
            <a:noFill/>
            <a:ln w="9525">
              <a:noFill/>
              <a:miter lim="800000"/>
              <a:headEnd/>
              <a:tailEnd/>
            </a:ln>
          </p:spPr>
          <p:txBody>
            <a:bodyPr/>
            <a:lstStyle/>
            <a:p>
              <a:pPr algn="ctr"/>
              <a:r>
                <a:rPr lang="en-US" sz="2000" b="1">
                  <a:solidFill>
                    <a:srgbClr val="000000"/>
                  </a:solidFill>
                  <a:latin typeface="Times New Roman" pitchFamily="18" charset="0"/>
                </a:rPr>
                <a:t>Biaya</a:t>
              </a:r>
            </a:p>
          </p:txBody>
        </p:sp>
        <p:sp>
          <p:nvSpPr>
            <p:cNvPr id="18445" name="Text Box 13"/>
            <p:cNvSpPr txBox="1">
              <a:spLocks noChangeArrowheads="1"/>
            </p:cNvSpPr>
            <p:nvPr/>
          </p:nvSpPr>
          <p:spPr bwMode="auto">
            <a:xfrm>
              <a:off x="3960" y="6660"/>
              <a:ext cx="234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Tingkat Pelayanan</a:t>
              </a:r>
            </a:p>
          </p:txBody>
        </p:sp>
        <p:sp>
          <p:nvSpPr>
            <p:cNvPr id="18446" name="Text Box 14"/>
            <p:cNvSpPr txBox="1">
              <a:spLocks noChangeArrowheads="1"/>
            </p:cNvSpPr>
            <p:nvPr/>
          </p:nvSpPr>
          <p:spPr bwMode="auto">
            <a:xfrm>
              <a:off x="7560" y="5220"/>
              <a:ext cx="198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Waktu Menunggu</a:t>
              </a:r>
            </a:p>
          </p:txBody>
        </p:sp>
        <p:sp>
          <p:nvSpPr>
            <p:cNvPr id="18447" name="Text Box 15"/>
            <p:cNvSpPr txBox="1">
              <a:spLocks noChangeArrowheads="1"/>
            </p:cNvSpPr>
            <p:nvPr/>
          </p:nvSpPr>
          <p:spPr bwMode="auto">
            <a:xfrm>
              <a:off x="7200" y="2520"/>
              <a:ext cx="252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Pengadaan Pelayanan</a:t>
              </a:r>
            </a:p>
          </p:txBody>
        </p:sp>
        <p:sp>
          <p:nvSpPr>
            <p:cNvPr id="18448" name="Text Box 16"/>
            <p:cNvSpPr txBox="1">
              <a:spLocks noChangeArrowheads="1"/>
            </p:cNvSpPr>
            <p:nvPr/>
          </p:nvSpPr>
          <p:spPr bwMode="auto">
            <a:xfrm>
              <a:off x="6840" y="1620"/>
              <a:ext cx="108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Total Biaya</a:t>
              </a: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600" b="1" dirty="0" smtClean="0"/>
              <a:t> </a:t>
            </a:r>
            <a:br>
              <a:rPr lang="en-US" sz="3600" b="1" dirty="0" smtClean="0"/>
            </a:br>
            <a:r>
              <a:rPr lang="en-US" dirty="0" err="1" smtClean="0">
                <a:solidFill>
                  <a:srgbClr val="000000"/>
                </a:solidFill>
                <a:latin typeface="Tw Cen MT Condensed" pitchFamily="34" charset="0"/>
              </a:rPr>
              <a:t>Komponen</a:t>
            </a:r>
            <a:r>
              <a:rPr lang="en-US" dirty="0" smtClean="0">
                <a:solidFill>
                  <a:srgbClr val="000000"/>
                </a:solidFill>
                <a:latin typeface="Tw Cen MT Condensed" pitchFamily="34" charset="0"/>
              </a:rPr>
              <a:t> </a:t>
            </a:r>
            <a:r>
              <a:rPr lang="en-US" dirty="0" err="1" smtClean="0">
                <a:solidFill>
                  <a:srgbClr val="000000"/>
                </a:solidFill>
                <a:latin typeface="Tw Cen MT Condensed" pitchFamily="34" charset="0"/>
              </a:rPr>
              <a:t>Dasar</a:t>
            </a:r>
            <a:r>
              <a:rPr lang="en-US" dirty="0" smtClean="0">
                <a:solidFill>
                  <a:srgbClr val="000000"/>
                </a:solidFill>
                <a:latin typeface="Tw Cen MT Condensed" pitchFamily="34" charset="0"/>
              </a:rPr>
              <a:t> </a:t>
            </a:r>
            <a:r>
              <a:rPr lang="en-US" dirty="0" err="1" smtClean="0">
                <a:solidFill>
                  <a:srgbClr val="000000"/>
                </a:solidFill>
                <a:latin typeface="Tw Cen MT Condensed" pitchFamily="34" charset="0"/>
              </a:rPr>
              <a:t>Sistem</a:t>
            </a:r>
            <a:r>
              <a:rPr lang="en-US" dirty="0" smtClean="0">
                <a:solidFill>
                  <a:srgbClr val="000000"/>
                </a:solidFill>
                <a:latin typeface="Tw Cen MT Condensed" pitchFamily="34" charset="0"/>
              </a:rPr>
              <a:t> </a:t>
            </a:r>
            <a:r>
              <a:rPr lang="en-US" dirty="0" err="1" smtClean="0">
                <a:solidFill>
                  <a:srgbClr val="000000"/>
                </a:solidFill>
                <a:latin typeface="Tw Cen MT Condensed" pitchFamily="34" charset="0"/>
              </a:rPr>
              <a:t>Antrian</a:t>
            </a:r>
            <a:r>
              <a:rPr lang="en-US" dirty="0" smtClean="0">
                <a:solidFill>
                  <a:srgbClr val="000000"/>
                </a:solidFill>
                <a:latin typeface="Tw Cen MT Condensed" pitchFamily="34" charset="0"/>
              </a:rPr>
              <a:t/>
            </a:r>
            <a:br>
              <a:rPr lang="en-US" dirty="0" smtClean="0">
                <a:solidFill>
                  <a:srgbClr val="000000"/>
                </a:solidFill>
                <a:latin typeface="Tw Cen MT Condensed" pitchFamily="34" charset="0"/>
              </a:rPr>
            </a:br>
            <a:endParaRPr lang="id-ID" dirty="0">
              <a:latin typeface="Tw Cen MT Condensed" pitchFamily="34" charset="0"/>
            </a:endParaRPr>
          </a:p>
        </p:txBody>
      </p:sp>
      <p:sp>
        <p:nvSpPr>
          <p:cNvPr id="3" name="Content Placeholder 2"/>
          <p:cNvSpPr>
            <a:spLocks noGrp="1"/>
          </p:cNvSpPr>
          <p:nvPr>
            <p:ph sz="quarter" idx="2"/>
          </p:nvPr>
        </p:nvSpPr>
        <p:spPr/>
        <p:txBody>
          <a:bodyPr>
            <a:normAutofit/>
          </a:bodyPr>
          <a:lstStyle/>
          <a:p>
            <a:pPr marL="0" indent="0" algn="just" eaLnBrk="0" hangingPunct="0">
              <a:spcBef>
                <a:spcPct val="50000"/>
              </a:spcBef>
              <a:buFont typeface="Wingdings" pitchFamily="2" charset="2"/>
              <a:buChar char="q"/>
            </a:pPr>
            <a:r>
              <a:rPr lang="en-US" sz="1800" dirty="0" smtClean="0">
                <a:solidFill>
                  <a:srgbClr val="000000"/>
                </a:solidFill>
                <a:latin typeface="Times New Roman" pitchFamily="18" charset="0"/>
              </a:rPr>
              <a:t> </a:t>
            </a:r>
            <a:r>
              <a:rPr lang="en-US" sz="2000" dirty="0" err="1" smtClean="0">
                <a:solidFill>
                  <a:srgbClr val="000000"/>
                </a:solidFill>
                <a:latin typeface="Times New Roman" pitchFamily="18" charset="0"/>
              </a:rPr>
              <a:t>Populasi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Masukan</a:t>
            </a:r>
            <a:r>
              <a:rPr lang="en-US" sz="2000" dirty="0" smtClean="0">
                <a:solidFill>
                  <a:srgbClr val="000000"/>
                </a:solidFill>
                <a:latin typeface="Times New Roman" pitchFamily="18" charset="0"/>
              </a:rPr>
              <a:t> (Input </a:t>
            </a:r>
            <a:r>
              <a:rPr lang="en-US" sz="2000" i="1" dirty="0" smtClean="0">
                <a:solidFill>
                  <a:srgbClr val="000000"/>
                </a:solidFill>
                <a:latin typeface="Times New Roman" pitchFamily="18" charset="0"/>
              </a:rPr>
              <a:t>Population), </a:t>
            </a:r>
            <a:r>
              <a:rPr lang="en-US" sz="2000" dirty="0" err="1" smtClean="0">
                <a:solidFill>
                  <a:srgbClr val="000000"/>
                </a:solidFill>
                <a:latin typeface="Times New Roman" pitchFamily="18" charset="0"/>
              </a:rPr>
              <a:t>menggambarkan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banyaknya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pelanggan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potensial</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dapat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memasuki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antrian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yaitu</a:t>
            </a:r>
            <a:r>
              <a:rPr lang="en-US" sz="2000" dirty="0" smtClean="0">
                <a:solidFill>
                  <a:srgbClr val="000000"/>
                </a:solidFill>
                <a:latin typeface="Times New Roman" pitchFamily="18" charset="0"/>
              </a:rPr>
              <a:t> input </a:t>
            </a:r>
            <a:r>
              <a:rPr lang="en-US" sz="2000" dirty="0" err="1" smtClean="0">
                <a:solidFill>
                  <a:srgbClr val="000000"/>
                </a:solidFill>
                <a:latin typeface="Times New Roman" pitchFamily="18" charset="0"/>
              </a:rPr>
              <a:t>populasi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finite input population</a:t>
            </a:r>
            <a:r>
              <a:rPr lang="en-US" sz="2000" dirty="0" smtClean="0">
                <a:solidFill>
                  <a:srgbClr val="000000"/>
                </a:solidFill>
                <a:latin typeface="Times New Roman" pitchFamily="18" charset="0"/>
              </a:rPr>
              <a:t> )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input </a:t>
            </a:r>
            <a:r>
              <a:rPr lang="en-US" sz="2000" dirty="0" err="1" smtClean="0">
                <a:solidFill>
                  <a:srgbClr val="000000"/>
                </a:solidFill>
                <a:latin typeface="Times New Roman" pitchFamily="18" charset="0"/>
              </a:rPr>
              <a:t>populasi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tidak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infinite input population</a:t>
            </a:r>
            <a:r>
              <a:rPr lang="en-US" sz="2000" dirty="0" smtClean="0">
                <a:solidFill>
                  <a:srgbClr val="000000"/>
                </a:solidFill>
                <a:latin typeface="Times New Roman" pitchFamily="18" charset="0"/>
              </a:rPr>
              <a:t>)</a:t>
            </a:r>
          </a:p>
          <a:p>
            <a:pPr algn="just" eaLnBrk="0" hangingPunct="0">
              <a:spcBef>
                <a:spcPct val="50000"/>
              </a:spcBef>
            </a:pPr>
            <a:endParaRPr lang="id-ID" dirty="0"/>
          </a:p>
        </p:txBody>
      </p:sp>
      <p:sp>
        <p:nvSpPr>
          <p:cNvPr id="4" name="Content Placeholder 3"/>
          <p:cNvSpPr>
            <a:spLocks noGrp="1"/>
          </p:cNvSpPr>
          <p:nvPr>
            <p:ph sz="quarter" idx="4"/>
          </p:nvPr>
        </p:nvSpPr>
        <p:spPr/>
        <p:txBody>
          <a:bodyPr>
            <a:normAutofit fontScale="85000" lnSpcReduction="20000"/>
          </a:bodyPr>
          <a:lstStyle/>
          <a:p>
            <a:pPr marL="0" indent="0" algn="just" eaLnBrk="0" hangingPunct="0">
              <a:spcBef>
                <a:spcPct val="50000"/>
              </a:spcBef>
              <a:buFont typeface="Wingdings" pitchFamily="2" charset="2"/>
              <a:buChar char="q"/>
            </a:pPr>
            <a:r>
              <a:rPr lang="en-US" sz="2600" dirty="0" smtClean="0">
                <a:solidFill>
                  <a:srgbClr val="000000"/>
                </a:solidFill>
                <a:latin typeface="Times New Roman" pitchFamily="18" charset="0"/>
              </a:rPr>
              <a:t> </a:t>
            </a:r>
            <a:r>
              <a:rPr lang="en-US" sz="2300" dirty="0" err="1" smtClean="0">
                <a:solidFill>
                  <a:srgbClr val="000000"/>
                </a:solidFill>
                <a:latin typeface="Times New Roman" pitchFamily="18" charset="0"/>
              </a:rPr>
              <a:t>Distribusi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i="1" dirty="0" smtClean="0">
                <a:solidFill>
                  <a:srgbClr val="000000"/>
                </a:solidFill>
                <a:latin typeface="Times New Roman" pitchFamily="18" charset="0"/>
              </a:rPr>
              <a:t>(Arrival Distribution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menggambarkan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bagaimana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pelanggan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memasuki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sistem</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apakah</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pelanggan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datang</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dalam</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waktu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konstan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atau</a:t>
            </a:r>
            <a:r>
              <a:rPr lang="en-US" sz="2300" i="1" dirty="0" smtClean="0">
                <a:solidFill>
                  <a:srgbClr val="000000"/>
                </a:solidFill>
                <a:latin typeface="Times New Roman" pitchFamily="18" charset="0"/>
              </a:rPr>
              <a:t> </a:t>
            </a:r>
            <a:r>
              <a:rPr lang="en-US" sz="2300" dirty="0" smtClean="0">
                <a:solidFill>
                  <a:srgbClr val="000000"/>
                </a:solidFill>
                <a:latin typeface="Times New Roman" pitchFamily="18" charset="0"/>
              </a:rPr>
              <a:t>random (</a:t>
            </a:r>
            <a:r>
              <a:rPr lang="en-US" sz="2300" i="1" dirty="0" smtClean="0">
                <a:solidFill>
                  <a:srgbClr val="000000"/>
                </a:solidFill>
                <a:latin typeface="Times New Roman" pitchFamily="18" charset="0"/>
              </a:rPr>
              <a:t>arrival pattern random</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Distribusi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dapat</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ditetapkan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berdasarkan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salah</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satu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dari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dua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cara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yaitu</a:t>
            </a:r>
            <a:r>
              <a:rPr lang="en-US" sz="2300" dirty="0" smtClean="0">
                <a:solidFill>
                  <a:srgbClr val="000000"/>
                </a:solidFill>
                <a:latin typeface="Times New Roman" pitchFamily="18" charset="0"/>
              </a:rPr>
              <a:t> (1) </a:t>
            </a:r>
            <a:r>
              <a:rPr lang="en-US" sz="2300" dirty="0" err="1" smtClean="0">
                <a:solidFill>
                  <a:srgbClr val="000000"/>
                </a:solidFill>
                <a:latin typeface="Times New Roman" pitchFamily="18" charset="0"/>
              </a:rPr>
              <a:t>berapa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banyak</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pelanggan</a:t>
            </a:r>
            <a:r>
              <a:rPr lang="en-US" sz="2300" dirty="0" smtClean="0">
                <a:solidFill>
                  <a:srgbClr val="000000"/>
                </a:solidFill>
                <a:latin typeface="Times New Roman" pitchFamily="18" charset="0"/>
              </a:rPr>
              <a:t> yang </a:t>
            </a:r>
            <a:r>
              <a:rPr lang="en-US" sz="2300" dirty="0" err="1" smtClean="0">
                <a:solidFill>
                  <a:srgbClr val="000000"/>
                </a:solidFill>
                <a:latin typeface="Times New Roman" pitchFamily="18" charset="0"/>
              </a:rPr>
              <a:t>datang</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persatuan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waktu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atau</a:t>
            </a:r>
            <a:r>
              <a:rPr lang="en-US" sz="2300" dirty="0" smtClean="0">
                <a:solidFill>
                  <a:srgbClr val="000000"/>
                </a:solidFill>
                <a:latin typeface="Times New Roman" pitchFamily="18" charset="0"/>
              </a:rPr>
              <a:t> (2) </a:t>
            </a:r>
            <a:r>
              <a:rPr lang="en-US" sz="2300" dirty="0" err="1" smtClean="0">
                <a:solidFill>
                  <a:srgbClr val="000000"/>
                </a:solidFill>
                <a:latin typeface="Times New Roman" pitchFamily="18" charset="0"/>
              </a:rPr>
              <a:t>berapa</a:t>
            </a:r>
            <a:r>
              <a:rPr lang="en-US" sz="2300" dirty="0" smtClean="0">
                <a:solidFill>
                  <a:srgbClr val="000000"/>
                </a:solidFill>
                <a:latin typeface="Times New Roman" pitchFamily="18" charset="0"/>
              </a:rPr>
              <a:t> lama </a:t>
            </a:r>
            <a:r>
              <a:rPr lang="en-US" sz="2300" dirty="0" err="1" smtClean="0">
                <a:solidFill>
                  <a:srgbClr val="000000"/>
                </a:solidFill>
                <a:latin typeface="Times New Roman" pitchFamily="18" charset="0"/>
              </a:rPr>
              <a:t>jarak</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antara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satu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dengan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berikutnya</a:t>
            </a:r>
            <a:r>
              <a:rPr lang="en-US" sz="2300" dirty="0" smtClean="0">
                <a:solidFill>
                  <a:srgbClr val="000000"/>
                </a:solidFill>
                <a:latin typeface="Times New Roman" pitchFamily="18" charset="0"/>
              </a:rPr>
              <a:t>.</a:t>
            </a:r>
          </a:p>
          <a:p>
            <a:pPr algn="just" eaLnBrk="0" hangingPunct="0">
              <a:spcBef>
                <a:spcPct val="50000"/>
              </a:spcBef>
            </a:pPr>
            <a:endParaRPr lang="en-US" sz="2800" i="1" dirty="0" smtClean="0">
              <a:solidFill>
                <a:srgbClr val="000000"/>
              </a:solidFill>
              <a:latin typeface="Times New Roman" pitchFamily="18" charset="0"/>
            </a:endParaRPr>
          </a:p>
          <a:p>
            <a:endParaRPr lang="id-ID" dirty="0"/>
          </a:p>
        </p:txBody>
      </p:sp>
      <p:sp>
        <p:nvSpPr>
          <p:cNvPr id="5" name="Text Placeholder 4"/>
          <p:cNvSpPr>
            <a:spLocks noGrp="1"/>
          </p:cNvSpPr>
          <p:nvPr>
            <p:ph type="body" sz="quarter" idx="1"/>
          </p:nvPr>
        </p:nvSpPr>
        <p:spPr/>
        <p:txBody>
          <a:bodyPr>
            <a:normAutofit fontScale="62500" lnSpcReduction="20000"/>
          </a:bodyPr>
          <a:lstStyle/>
          <a:p>
            <a:endParaRPr lang="en-US" dirty="0" smtClean="0">
              <a:solidFill>
                <a:srgbClr val="000000"/>
              </a:solidFill>
              <a:latin typeface="Times New Roman" pitchFamily="18" charset="0"/>
            </a:endParaRPr>
          </a:p>
          <a:p>
            <a:pPr marL="457200" indent="-457200" algn="ctr">
              <a:buAutoNum type="alphaLcPeriod"/>
            </a:pPr>
            <a:r>
              <a:rPr lang="en-US" sz="3200" dirty="0" smtClean="0">
                <a:solidFill>
                  <a:srgbClr val="000000"/>
                </a:solidFill>
                <a:latin typeface="Times New Roman" pitchFamily="18" charset="0"/>
                <a:cs typeface="Times New Roman" pitchFamily="18" charset="0"/>
              </a:rPr>
              <a:t>a. </a:t>
            </a:r>
            <a:r>
              <a:rPr lang="en-US" sz="3200" dirty="0" err="1" smtClean="0">
                <a:solidFill>
                  <a:srgbClr val="000000"/>
                </a:solidFill>
                <a:latin typeface="Times New Roman" pitchFamily="18" charset="0"/>
                <a:cs typeface="Times New Roman" pitchFamily="18" charset="0"/>
              </a:rPr>
              <a:t>Populasi</a:t>
            </a:r>
            <a:r>
              <a:rPr lang="en-US" sz="3200" dirty="0" smtClean="0">
                <a:solidFill>
                  <a:srgbClr val="000000"/>
                </a:solidFill>
                <a:latin typeface="Times New Roman" pitchFamily="18" charset="0"/>
                <a:cs typeface="Times New Roman" pitchFamily="18" charset="0"/>
              </a:rPr>
              <a:t> </a:t>
            </a:r>
            <a:r>
              <a:rPr lang="en-US" sz="3400" dirty="0" err="1" smtClean="0">
                <a:solidFill>
                  <a:srgbClr val="000000"/>
                </a:solidFill>
                <a:latin typeface="Times New Roman" pitchFamily="18" charset="0"/>
                <a:cs typeface="Times New Roman" pitchFamily="18" charset="0"/>
              </a:rPr>
              <a:t>Masukan</a:t>
            </a:r>
            <a:r>
              <a:rPr lang="en-US" sz="3400" dirty="0" smtClean="0">
                <a:solidFill>
                  <a:srgbClr val="000000"/>
                </a:solidFill>
                <a:latin typeface="Times New Roman" pitchFamily="18" charset="0"/>
                <a:cs typeface="Times New Roman" pitchFamily="18" charset="0"/>
              </a:rPr>
              <a:t> </a:t>
            </a:r>
          </a:p>
          <a:p>
            <a:endParaRPr lang="id-ID" dirty="0"/>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rgbClr val="000000"/>
              </a:solidFill>
              <a:latin typeface="Times New Roman" pitchFamily="18" charset="0"/>
            </a:endParaRPr>
          </a:p>
          <a:p>
            <a:pPr algn="ctr"/>
            <a:r>
              <a:rPr lang="en-US" sz="2400" dirty="0" smtClean="0">
                <a:solidFill>
                  <a:srgbClr val="000000"/>
                </a:solidFill>
                <a:latin typeface="Times New Roman" pitchFamily="18" charset="0"/>
              </a:rPr>
              <a:t>b. </a:t>
            </a:r>
            <a:r>
              <a:rPr lang="en-US" sz="2400" dirty="0" err="1" smtClean="0">
                <a:solidFill>
                  <a:srgbClr val="000000"/>
                </a:solidFill>
                <a:latin typeface="Times New Roman" pitchFamily="18" charset="0"/>
              </a:rPr>
              <a:t>Distribusi</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Kedatangan</a:t>
            </a:r>
            <a:r>
              <a:rPr lang="en-US" sz="2400" dirty="0" smtClean="0">
                <a:solidFill>
                  <a:srgbClr val="000000"/>
                </a:solidFill>
                <a:latin typeface="Times New Roman" pitchFamily="18" charset="0"/>
              </a:rPr>
              <a:t> </a:t>
            </a:r>
          </a:p>
          <a:p>
            <a:endParaRPr lang="id-ID"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62500" lnSpcReduction="20000"/>
          </a:bodyPr>
          <a:lstStyle/>
          <a:p>
            <a:pPr marL="0" indent="0" algn="just" eaLnBrk="0" hangingPunct="0">
              <a:buFont typeface="Wingdings" pitchFamily="2" charset="2"/>
              <a:buChar char="q"/>
            </a:pP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i="1" dirty="0" smtClean="0">
                <a:solidFill>
                  <a:srgbClr val="000000"/>
                </a:solidFill>
                <a:latin typeface="Times New Roman" pitchFamily="18" charset="0"/>
              </a:rPr>
              <a:t>( Service Time Distribution)</a:t>
            </a:r>
            <a:r>
              <a:rPr lang="en-US" sz="3200" dirty="0" smtClean="0">
                <a:solidFill>
                  <a:srgbClr val="000000"/>
                </a:solidFill>
                <a:latin typeface="Times New Roman" pitchFamily="18" charset="0"/>
              </a:rPr>
              <a:t> , </a:t>
            </a:r>
            <a:r>
              <a:rPr lang="en-US" sz="3200" dirty="0" err="1" smtClean="0">
                <a:solidFill>
                  <a:srgbClr val="000000"/>
                </a:solidFill>
                <a:latin typeface="Times New Roman" pitchFamily="18" charset="0"/>
              </a:rPr>
              <a:t>menggambarkan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bagaimana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apakah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konstan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atau</a:t>
            </a:r>
            <a:r>
              <a:rPr lang="en-US" sz="3200" dirty="0" smtClean="0">
                <a:solidFill>
                  <a:srgbClr val="000000"/>
                </a:solidFill>
                <a:latin typeface="Times New Roman" pitchFamily="18" charset="0"/>
              </a:rPr>
              <a:t> random.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ditetapkan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berdasarkan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salah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dua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yaitu</a:t>
            </a:r>
            <a:r>
              <a:rPr lang="en-US" sz="3200" dirty="0" smtClean="0">
                <a:solidFill>
                  <a:srgbClr val="000000"/>
                </a:solidFill>
                <a:latin typeface="Times New Roman" pitchFamily="18" charset="0"/>
              </a:rPr>
              <a:t> (1) </a:t>
            </a:r>
            <a:r>
              <a:rPr lang="en-US" sz="3200" dirty="0" err="1" smtClean="0">
                <a:solidFill>
                  <a:srgbClr val="000000"/>
                </a:solidFill>
                <a:latin typeface="Times New Roman" pitchFamily="18" charset="0"/>
              </a:rPr>
              <a:t>berapa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banyak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per </a:t>
            </a:r>
            <a:r>
              <a:rPr lang="en-US" sz="3200" dirty="0" err="1" smtClean="0">
                <a:solidFill>
                  <a:srgbClr val="000000"/>
                </a:solidFill>
                <a:latin typeface="Times New Roman" pitchFamily="18" charset="0"/>
              </a:rPr>
              <a:t>satuan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atau</a:t>
            </a:r>
            <a:r>
              <a:rPr lang="en-US" sz="3200" dirty="0" smtClean="0">
                <a:solidFill>
                  <a:srgbClr val="000000"/>
                </a:solidFill>
                <a:latin typeface="Times New Roman" pitchFamily="18" charset="0"/>
              </a:rPr>
              <a:t> (2) </a:t>
            </a:r>
            <a:r>
              <a:rPr lang="en-US" sz="3200" dirty="0" err="1" smtClean="0">
                <a:solidFill>
                  <a:srgbClr val="000000"/>
                </a:solidFill>
                <a:latin typeface="Times New Roman" pitchFamily="18" charset="0"/>
              </a:rPr>
              <a:t>berapa</a:t>
            </a:r>
            <a:r>
              <a:rPr lang="en-US" sz="3200" dirty="0" smtClean="0">
                <a:solidFill>
                  <a:srgbClr val="000000"/>
                </a:solidFill>
                <a:latin typeface="Times New Roman" pitchFamily="18" charset="0"/>
              </a:rPr>
              <a:t> lama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dibutuhkan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untuk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setiap</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a:t>
            </a:r>
          </a:p>
          <a:p>
            <a:endParaRPr lang="id-ID" dirty="0"/>
          </a:p>
        </p:txBody>
      </p:sp>
      <p:sp>
        <p:nvSpPr>
          <p:cNvPr id="4" name="Content Placeholder 3"/>
          <p:cNvSpPr>
            <a:spLocks noGrp="1"/>
          </p:cNvSpPr>
          <p:nvPr>
            <p:ph sz="quarter" idx="4"/>
          </p:nvPr>
        </p:nvSpPr>
        <p:spPr/>
        <p:txBody>
          <a:bodyPr>
            <a:normAutofit fontScale="62500" lnSpcReduction="20000"/>
          </a:bodyPr>
          <a:lstStyle/>
          <a:p>
            <a:pPr marL="0" indent="0" algn="just" eaLnBrk="0" hangingPunct="0">
              <a:buFont typeface="Wingdings" pitchFamily="2" charset="2"/>
              <a:buChar char="q"/>
            </a:pP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Disiplin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i="1" dirty="0" smtClean="0">
                <a:solidFill>
                  <a:srgbClr val="000000"/>
                </a:solidFill>
                <a:latin typeface="Times New Roman" pitchFamily="18" charset="0"/>
              </a:rPr>
              <a:t> (Service </a:t>
            </a:r>
            <a:r>
              <a:rPr lang="en-US" sz="3200" i="1" dirty="0" err="1" smtClean="0">
                <a:solidFill>
                  <a:srgbClr val="000000"/>
                </a:solidFill>
                <a:latin typeface="Times New Roman" pitchFamily="18" charset="0"/>
              </a:rPr>
              <a:t>Dicipline</a:t>
            </a:r>
            <a:r>
              <a:rPr lang="en-US" sz="3200" i="1" dirty="0" smtClean="0">
                <a:solidFill>
                  <a:srgbClr val="000000"/>
                </a:solidFill>
                <a:latin typeface="Times New Roman" pitchFamily="18" charset="0"/>
              </a:rPr>
              <a:t>). </a:t>
            </a:r>
            <a:r>
              <a:rPr lang="en-US" sz="3200" dirty="0" err="1" smtClean="0">
                <a:solidFill>
                  <a:srgbClr val="000000"/>
                </a:solidFill>
                <a:latin typeface="Times New Roman" pitchFamily="18" charset="0"/>
              </a:rPr>
              <a:t>menggambarkan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mana</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akan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terlebih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dahulu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Pedoman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umum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digunakan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disiplin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adalah</a:t>
            </a:r>
            <a:r>
              <a:rPr lang="en-US" sz="3200" dirty="0" smtClean="0">
                <a:solidFill>
                  <a:srgbClr val="000000"/>
                </a:solidFill>
                <a:latin typeface="Times New Roman" pitchFamily="18" charset="0"/>
              </a:rPr>
              <a:t> FCFS (</a:t>
            </a:r>
            <a:r>
              <a:rPr lang="en-US" sz="3200" i="1" dirty="0" smtClean="0">
                <a:solidFill>
                  <a:srgbClr val="000000"/>
                </a:solidFill>
                <a:latin typeface="Times New Roman" pitchFamily="18" charset="0"/>
              </a:rPr>
              <a:t>first come, first served</a:t>
            </a:r>
            <a:r>
              <a:rPr lang="en-US" sz="3200" dirty="0" smtClean="0">
                <a:solidFill>
                  <a:srgbClr val="000000"/>
                </a:solidFill>
                <a:latin typeface="Times New Roman" pitchFamily="18" charset="0"/>
              </a:rPr>
              <a:t>/</a:t>
            </a:r>
            <a:r>
              <a:rPr lang="en-US" sz="3200" dirty="0" err="1" smtClean="0">
                <a:solidFill>
                  <a:srgbClr val="000000"/>
                </a:solidFill>
                <a:latin typeface="Times New Roman" pitchFamily="18" charset="0"/>
              </a:rPr>
              <a:t>pertama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datang</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LCFS (</a:t>
            </a:r>
            <a:r>
              <a:rPr lang="en-US" sz="3200" i="1" dirty="0" smtClean="0">
                <a:solidFill>
                  <a:srgbClr val="000000"/>
                </a:solidFill>
                <a:latin typeface="Times New Roman" pitchFamily="18" charset="0"/>
              </a:rPr>
              <a:t>last come, first served</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terakhir</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datang</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 SIRO(</a:t>
            </a:r>
            <a:r>
              <a:rPr lang="en-US" sz="3200" i="1" dirty="0" smtClean="0">
                <a:solidFill>
                  <a:srgbClr val="000000"/>
                </a:solidFill>
                <a:latin typeface="Times New Roman" pitchFamily="18" charset="0"/>
              </a:rPr>
              <a:t>service in random order</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urutan</a:t>
            </a:r>
            <a:r>
              <a:rPr lang="en-US" sz="3200" dirty="0" smtClean="0">
                <a:solidFill>
                  <a:srgbClr val="000000"/>
                </a:solidFill>
                <a:latin typeface="Times New Roman" pitchFamily="18" charset="0"/>
              </a:rPr>
              <a:t> random) </a:t>
            </a:r>
            <a:r>
              <a:rPr lang="en-US" sz="3200" dirty="0" err="1" smtClean="0">
                <a:solidFill>
                  <a:srgbClr val="000000"/>
                </a:solidFill>
                <a:latin typeface="Times New Roman" pitchFamily="18" charset="0"/>
              </a:rPr>
              <a:t>dan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prioritas</a:t>
            </a:r>
            <a:r>
              <a:rPr lang="en-US" sz="3200" dirty="0" smtClean="0">
                <a:solidFill>
                  <a:srgbClr val="000000"/>
                </a:solidFill>
                <a:latin typeface="Times New Roman" pitchFamily="18" charset="0"/>
              </a:rPr>
              <a:t> (</a:t>
            </a:r>
            <a:r>
              <a:rPr lang="en-US" sz="3200" i="1" dirty="0" smtClean="0">
                <a:solidFill>
                  <a:srgbClr val="000000"/>
                </a:solidFill>
                <a:latin typeface="Times New Roman" pitchFamily="18" charset="0"/>
              </a:rPr>
              <a:t>priority queue</a:t>
            </a:r>
            <a:r>
              <a:rPr lang="en-US" sz="32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lstStyle/>
          <a:p>
            <a:pPr algn="ctr"/>
            <a:r>
              <a:rPr lang="en-US" dirty="0" smtClean="0">
                <a:solidFill>
                  <a:srgbClr val="000000"/>
                </a:solidFill>
                <a:latin typeface="Times New Roman" pitchFamily="18" charset="0"/>
              </a:rPr>
              <a:t>c.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endParaRPr lang="id-ID" dirty="0"/>
          </a:p>
        </p:txBody>
      </p:sp>
      <p:sp>
        <p:nvSpPr>
          <p:cNvPr id="6" name="Text Placeholder 5"/>
          <p:cNvSpPr>
            <a:spLocks noGrp="1"/>
          </p:cNvSpPr>
          <p:nvPr>
            <p:ph type="body" sz="quarter" idx="3"/>
          </p:nvPr>
        </p:nvSpPr>
        <p:spPr/>
        <p:txBody>
          <a:bodyPr/>
          <a:lstStyle/>
          <a:p>
            <a:pPr algn="ctr"/>
            <a:r>
              <a:rPr lang="en-US" dirty="0" smtClean="0">
                <a:solidFill>
                  <a:srgbClr val="000000"/>
                </a:solidFill>
                <a:latin typeface="Times New Roman" pitchFamily="18" charset="0"/>
              </a:rPr>
              <a:t>d. </a:t>
            </a:r>
            <a:r>
              <a:rPr lang="en-US" dirty="0" err="1" smtClean="0">
                <a:solidFill>
                  <a:srgbClr val="000000"/>
                </a:solidFill>
                <a:latin typeface="Times New Roman" pitchFamily="18" charset="0"/>
              </a:rPr>
              <a:t>Disiplin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endParaRPr lang="id-ID"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a:bodyPr>
          <a:lstStyle/>
          <a:p>
            <a:pPr marL="0" indent="0" algn="just" eaLnBrk="0" hangingPunct="0">
              <a:buFont typeface="Wingdings" pitchFamily="2" charset="2"/>
              <a:buChar char="q"/>
            </a:pP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dikelom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pokkan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berdasarkan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jumlah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tersedia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single-channel</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terdiri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saluran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untuk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memasuki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dengan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multiple-channel </a:t>
            </a:r>
            <a:r>
              <a:rPr lang="en-US" sz="2000" dirty="0" smtClean="0">
                <a:solidFill>
                  <a:srgbClr val="000000"/>
                </a:solidFill>
                <a:latin typeface="Times New Roman" pitchFamily="18" charset="0"/>
              </a:rPr>
              <a:t>yang </a:t>
            </a:r>
            <a:r>
              <a:rPr lang="en-US" sz="2000" dirty="0" err="1" smtClean="0">
                <a:solidFill>
                  <a:srgbClr val="000000"/>
                </a:solidFill>
                <a:latin typeface="Times New Roman" pitchFamily="18" charset="0"/>
              </a:rPr>
              <a:t>terdiri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antrian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dengan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dua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lebih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a:t>
            </a:r>
            <a:endParaRPr lang="en-US" sz="2000" dirty="0" smtClean="0"/>
          </a:p>
          <a:p>
            <a:endParaRPr lang="id-ID" sz="2000" dirty="0"/>
          </a:p>
        </p:txBody>
      </p:sp>
      <p:sp>
        <p:nvSpPr>
          <p:cNvPr id="4" name="Content Placeholder 3"/>
          <p:cNvSpPr>
            <a:spLocks noGrp="1"/>
          </p:cNvSpPr>
          <p:nvPr>
            <p:ph sz="quarter" idx="4"/>
          </p:nvPr>
        </p:nvSpPr>
        <p:spPr/>
        <p:txBody>
          <a:bodyPr>
            <a:normAutofit lnSpcReduction="10000"/>
          </a:bodyPr>
          <a:lstStyle/>
          <a:p>
            <a:pPr marL="0" indent="0" algn="just">
              <a:lnSpc>
                <a:spcPct val="80000"/>
              </a:lnSpc>
              <a:buFont typeface="Wingdings" pitchFamily="2" charset="2"/>
              <a:buChar char="q"/>
            </a:pP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Kapasitas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maksimum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jumlah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pelanggan</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diperkenankan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masuk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dalam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Kapasitas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bisa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tidak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a:t>
            </a:r>
          </a:p>
          <a:p>
            <a:pPr marL="0" indent="0" algn="just">
              <a:lnSpc>
                <a:spcPct val="80000"/>
              </a:lnSpc>
              <a:buNone/>
            </a:pPr>
            <a:endParaRPr lang="en-US" sz="2000" b="1" i="1" dirty="0" smtClean="0">
              <a:solidFill>
                <a:srgbClr val="000000"/>
              </a:solidFill>
              <a:latin typeface="Times New Roman" pitchFamily="18" charset="0"/>
            </a:endParaRPr>
          </a:p>
          <a:p>
            <a:pPr marL="0" indent="0" algn="just">
              <a:lnSpc>
                <a:spcPct val="80000"/>
              </a:lnSpc>
              <a:buNone/>
            </a:pPr>
            <a:r>
              <a:rPr lang="en-US" sz="2000" dirty="0" err="1" smtClean="0">
                <a:solidFill>
                  <a:srgbClr val="000000"/>
                </a:solidFill>
                <a:latin typeface="Times New Roman" pitchFamily="18" charset="0"/>
              </a:rPr>
              <a:t>Dua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pertanyaan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berkenaan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dengan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pengumpulan</a:t>
            </a:r>
            <a:r>
              <a:rPr lang="en-US" sz="2000" dirty="0" smtClean="0">
                <a:solidFill>
                  <a:srgbClr val="000000"/>
                </a:solidFill>
                <a:latin typeface="Times New Roman" pitchFamily="18" charset="0"/>
              </a:rPr>
              <a:t> data </a:t>
            </a:r>
            <a:r>
              <a:rPr lang="en-US" sz="2000" dirty="0" err="1" smtClean="0">
                <a:solidFill>
                  <a:srgbClr val="000000"/>
                </a:solidFill>
                <a:latin typeface="Times New Roman" pitchFamily="18" charset="0"/>
              </a:rPr>
              <a:t>kedatangan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waktu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yaitu</a:t>
            </a:r>
            <a:r>
              <a:rPr lang="en-US" sz="2000" dirty="0" smtClean="0">
                <a:solidFill>
                  <a:srgbClr val="000000"/>
                </a:solidFill>
                <a:latin typeface="Times New Roman" pitchFamily="18" charset="0"/>
              </a:rPr>
              <a:t> :</a:t>
            </a:r>
          </a:p>
          <a:p>
            <a:pPr marL="290513" indent="-290513" algn="just">
              <a:lnSpc>
                <a:spcPct val="80000"/>
              </a:lnSpc>
              <a:buClrTx/>
              <a:buSzPct val="90000"/>
              <a:buAutoNum type="arabicPeriod"/>
            </a:pPr>
            <a:r>
              <a:rPr lang="en-US" sz="2000" dirty="0" err="1" smtClean="0">
                <a:solidFill>
                  <a:srgbClr val="000000"/>
                </a:solidFill>
                <a:latin typeface="Times New Roman" pitchFamily="18" charset="0"/>
              </a:rPr>
              <a:t>Kapan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harus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mengamati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tersebut</a:t>
            </a:r>
            <a:endParaRPr lang="en-US" sz="2000" dirty="0" smtClean="0">
              <a:solidFill>
                <a:srgbClr val="000000"/>
              </a:solidFill>
              <a:latin typeface="Times New Roman" pitchFamily="18" charset="0"/>
            </a:endParaRPr>
          </a:p>
          <a:p>
            <a:pPr marL="290513" indent="-290513" algn="just">
              <a:lnSpc>
                <a:spcPct val="80000"/>
              </a:lnSpc>
              <a:buClrTx/>
              <a:buSzPct val="90000"/>
              <a:buAutoNum type="arabicPeriod"/>
            </a:pPr>
            <a:r>
              <a:rPr lang="en-US" sz="2000" dirty="0" err="1" smtClean="0">
                <a:solidFill>
                  <a:srgbClr val="000000"/>
                </a:solidFill>
                <a:latin typeface="Times New Roman" pitchFamily="18" charset="0"/>
              </a:rPr>
              <a:t>Bagaimana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mengumpulkan</a:t>
            </a:r>
            <a:r>
              <a:rPr lang="en-US" sz="2000" dirty="0" smtClean="0">
                <a:solidFill>
                  <a:srgbClr val="000000"/>
                </a:solidFill>
                <a:latin typeface="Times New Roman" pitchFamily="18" charset="0"/>
              </a:rPr>
              <a:t> data</a:t>
            </a:r>
            <a:endParaRPr lang="id-ID" sz="2000" dirty="0"/>
          </a:p>
        </p:txBody>
      </p:sp>
      <p:sp>
        <p:nvSpPr>
          <p:cNvPr id="5" name="Text Placeholder 4"/>
          <p:cNvSpPr>
            <a:spLocks noGrp="1"/>
          </p:cNvSpPr>
          <p:nvPr>
            <p:ph type="body" sz="quarter" idx="1"/>
          </p:nvPr>
        </p:nvSpPr>
        <p:spPr/>
        <p:txBody>
          <a:bodyPr>
            <a:normAutofit fontScale="70000" lnSpcReduction="20000"/>
          </a:bodyPr>
          <a:lstStyle/>
          <a:p>
            <a:endParaRPr lang="en-US" dirty="0" smtClean="0">
              <a:solidFill>
                <a:srgbClr val="000000"/>
              </a:solidFill>
              <a:latin typeface="Times New Roman" pitchFamily="18" charset="0"/>
            </a:endParaRPr>
          </a:p>
          <a:p>
            <a:pPr algn="ctr"/>
            <a:r>
              <a:rPr lang="en-US" sz="2800" dirty="0" smtClean="0">
                <a:solidFill>
                  <a:srgbClr val="000000"/>
                </a:solidFill>
                <a:latin typeface="Times New Roman" pitchFamily="18" charset="0"/>
              </a:rPr>
              <a:t>e. </a:t>
            </a:r>
            <a:r>
              <a:rPr lang="en-US" sz="2800" dirty="0" err="1" smtClean="0">
                <a:solidFill>
                  <a:srgbClr val="000000"/>
                </a:solidFill>
                <a:latin typeface="Times New Roman" pitchFamily="18" charset="0"/>
              </a:rPr>
              <a:t>Fasilitas</a:t>
            </a:r>
            <a:r>
              <a:rPr lang="en-US" sz="2800" dirty="0" smtClean="0">
                <a:solidFill>
                  <a:srgbClr val="000000"/>
                </a:solidFill>
                <a:latin typeface="Times New Roman" pitchFamily="18" charset="0"/>
              </a:rPr>
              <a:t> </a:t>
            </a:r>
            <a:r>
              <a:rPr lang="en-US" sz="2800" dirty="0" err="1" smtClean="0">
                <a:solidFill>
                  <a:srgbClr val="000000"/>
                </a:solidFill>
                <a:latin typeface="Times New Roman" pitchFamily="18" charset="0"/>
              </a:rPr>
              <a:t>Pelayanan</a:t>
            </a:r>
            <a:endParaRPr lang="en-US" sz="2800" dirty="0" smtClean="0">
              <a:solidFill>
                <a:srgbClr val="000000"/>
              </a:solidFill>
              <a:latin typeface="Times New Roman" pitchFamily="18" charset="0"/>
            </a:endParaRPr>
          </a:p>
          <a:p>
            <a:pPr algn="ctr"/>
            <a:endParaRPr lang="id-ID" dirty="0"/>
          </a:p>
        </p:txBody>
      </p:sp>
      <p:sp>
        <p:nvSpPr>
          <p:cNvPr id="6" name="Text Placeholder 5"/>
          <p:cNvSpPr>
            <a:spLocks noGrp="1"/>
          </p:cNvSpPr>
          <p:nvPr>
            <p:ph type="body" sz="quarter" idx="3"/>
          </p:nvPr>
        </p:nvSpPr>
        <p:spPr/>
        <p:txBody>
          <a:bodyPr/>
          <a:lstStyle/>
          <a:p>
            <a:pPr algn="ctr"/>
            <a:r>
              <a:rPr lang="en-US" dirty="0" smtClean="0">
                <a:solidFill>
                  <a:srgbClr val="000000"/>
                </a:solidFill>
                <a:latin typeface="Times New Roman" pitchFamily="18" charset="0"/>
              </a:rPr>
              <a:t>f. </a:t>
            </a:r>
            <a:r>
              <a:rPr lang="en-US" dirty="0" err="1" smtClean="0">
                <a:solidFill>
                  <a:srgbClr val="000000"/>
                </a:solidFill>
                <a:latin typeface="Times New Roman" pitchFamily="18" charset="0"/>
              </a:rPr>
              <a:t>Kapasitas</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Sistem</a:t>
            </a:r>
            <a:endParaRPr lang="id-ID"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0000"/>
                </a:solidFill>
                <a:latin typeface="Times New Roman" pitchFamily="18" charset="0"/>
              </a:rPr>
              <a:t>Model-model </a:t>
            </a:r>
            <a:r>
              <a:rPr lang="en-US" dirty="0" err="1" smtClean="0">
                <a:solidFill>
                  <a:srgbClr val="000000"/>
                </a:solidFill>
                <a:latin typeface="Times New Roman" pitchFamily="18" charset="0"/>
              </a:rPr>
              <a:t>Struktur</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Antrian</a:t>
            </a:r>
            <a:endParaRPr lang="id-ID" dirty="0"/>
          </a:p>
        </p:txBody>
      </p:sp>
      <p:sp>
        <p:nvSpPr>
          <p:cNvPr id="3" name="Content Placeholder 2"/>
          <p:cNvSpPr>
            <a:spLocks noGrp="1"/>
          </p:cNvSpPr>
          <p:nvPr>
            <p:ph sz="quarter" idx="2"/>
          </p:nvPr>
        </p:nvSpPr>
        <p:spPr/>
        <p:txBody>
          <a:bodyPr>
            <a:normAutofit fontScale="32500" lnSpcReduction="20000"/>
          </a:bodyPr>
          <a:lstStyle/>
          <a:p>
            <a:pPr marL="0" indent="0" algn="just"/>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Atas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dasar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sifat</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proses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pelayanannya</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fasilitas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dapat</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diklasifikasikan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berdasarkan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susunan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saluran</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(channel)</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dan</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phase</a:t>
            </a:r>
            <a:r>
              <a:rPr lang="en-US" sz="5500" dirty="0" smtClean="0">
                <a:solidFill>
                  <a:srgbClr val="000000"/>
                </a:solidFill>
                <a:latin typeface="Times New Roman" pitchFamily="18" charset="0"/>
              </a:rPr>
              <a:t> yang </a:t>
            </a:r>
            <a:r>
              <a:rPr lang="en-US" sz="5500" dirty="0" err="1" smtClean="0">
                <a:solidFill>
                  <a:srgbClr val="000000"/>
                </a:solidFill>
                <a:latin typeface="Times New Roman" pitchFamily="18" charset="0"/>
              </a:rPr>
              <a:t>akan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membentuk</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suatu</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struktur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antrian</a:t>
            </a:r>
            <a:r>
              <a:rPr lang="en-US" sz="5500" dirty="0" smtClean="0">
                <a:solidFill>
                  <a:srgbClr val="000000"/>
                </a:solidFill>
                <a:latin typeface="Times New Roman" pitchFamily="18" charset="0"/>
              </a:rPr>
              <a:t> yang </a:t>
            </a:r>
            <a:r>
              <a:rPr lang="en-US" sz="5500" dirty="0" err="1" smtClean="0">
                <a:solidFill>
                  <a:srgbClr val="000000"/>
                </a:solidFill>
                <a:latin typeface="Times New Roman" pitchFamily="18" charset="0"/>
              </a:rPr>
              <a:t>berbeda-beda</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Channel</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menunjukkan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jumlah</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jalur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atau</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tempat</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untuk</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memasuki</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sistem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Phase</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menunjukkan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jumlah</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stasiun-stasiun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dimana</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pelanggan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harus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melaluinya</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sebelum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dikatakan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lengkap</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Empat</a:t>
            </a:r>
            <a:r>
              <a:rPr lang="en-US" sz="5500" dirty="0" smtClean="0">
                <a:solidFill>
                  <a:srgbClr val="000000"/>
                </a:solidFill>
                <a:latin typeface="Times New Roman" pitchFamily="18" charset="0"/>
              </a:rPr>
              <a:t> model </a:t>
            </a:r>
            <a:r>
              <a:rPr lang="en-US" sz="5500" dirty="0" err="1" smtClean="0">
                <a:solidFill>
                  <a:srgbClr val="000000"/>
                </a:solidFill>
                <a:latin typeface="Times New Roman" pitchFamily="18" charset="0"/>
              </a:rPr>
              <a:t>struktur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antrian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dasar</a:t>
            </a:r>
            <a:r>
              <a:rPr lang="en-US" sz="5500" dirty="0" smtClean="0">
                <a:solidFill>
                  <a:srgbClr val="000000"/>
                </a:solidFill>
                <a:latin typeface="Times New Roman" pitchFamily="18" charset="0"/>
              </a:rPr>
              <a:t> yang </a:t>
            </a:r>
            <a:r>
              <a:rPr lang="en-US" sz="5500" dirty="0" err="1" smtClean="0">
                <a:solidFill>
                  <a:srgbClr val="000000"/>
                </a:solidFill>
                <a:latin typeface="Times New Roman" pitchFamily="18" charset="0"/>
              </a:rPr>
              <a:t>umum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terjadi</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dalam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seluruh</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sistem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antrian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adalah</a:t>
            </a:r>
            <a:r>
              <a:rPr lang="en-US" sz="5500" dirty="0" smtClean="0">
                <a:solidFill>
                  <a:srgbClr val="000000"/>
                </a:solidFill>
                <a:latin typeface="Times New Roman" pitchFamily="18" charset="0"/>
              </a:rPr>
              <a:t> :</a:t>
            </a:r>
            <a:endParaRPr lang="en-US" sz="5500" b="1" dirty="0" smtClean="0">
              <a:solidFill>
                <a:srgbClr val="000000"/>
              </a:solidFill>
              <a:latin typeface="Times New Roman" pitchFamily="18" charset="0"/>
            </a:endParaRPr>
          </a:p>
          <a:p>
            <a:endParaRPr lang="id-ID" dirty="0"/>
          </a:p>
        </p:txBody>
      </p:sp>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Struktur</a:t>
            </a:r>
            <a:r>
              <a:rPr lang="en-US" sz="2400" dirty="0" smtClean="0">
                <a:solidFill>
                  <a:schemeClr val="accent1">
                    <a:lumMod val="50000"/>
                  </a:schemeClr>
                </a:solidFill>
              </a:rPr>
              <a:t> </a:t>
            </a:r>
            <a:r>
              <a:rPr lang="en-US" sz="2400" dirty="0" err="1" smtClean="0">
                <a:solidFill>
                  <a:schemeClr val="accent1">
                    <a:lumMod val="50000"/>
                  </a:schemeClr>
                </a:solidFill>
              </a:rPr>
              <a:t>Antrian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lstStyle/>
          <a:p>
            <a:pPr algn="ctr"/>
            <a:r>
              <a:rPr lang="en-US" i="1" dirty="0" smtClean="0">
                <a:solidFill>
                  <a:schemeClr val="tx1">
                    <a:lumMod val="75000"/>
                    <a:lumOff val="25000"/>
                  </a:schemeClr>
                </a:solidFill>
                <a:latin typeface="Times New Roman" pitchFamily="18" charset="0"/>
              </a:rPr>
              <a:t>1. single channel-single phase</a:t>
            </a:r>
            <a:endParaRPr lang="id-ID" dirty="0">
              <a:solidFill>
                <a:schemeClr val="tx1">
                  <a:lumMod val="75000"/>
                  <a:lumOff val="25000"/>
                </a:schemeClr>
              </a:solidFill>
            </a:endParaRPr>
          </a:p>
        </p:txBody>
      </p:sp>
      <p:graphicFrame>
        <p:nvGraphicFramePr>
          <p:cNvPr id="1026" name="Object 4"/>
          <p:cNvGraphicFramePr>
            <a:graphicFrameLocks noChangeAspect="1"/>
          </p:cNvGraphicFramePr>
          <p:nvPr>
            <p:ph sz="quarter" idx="4"/>
          </p:nvPr>
        </p:nvGraphicFramePr>
        <p:xfrm>
          <a:off x="4800600" y="2971800"/>
          <a:ext cx="3886200" cy="2362200"/>
        </p:xfrm>
        <a:graphic>
          <a:graphicData uri="http://schemas.openxmlformats.org/presentationml/2006/ole">
            <p:oleObj spid="_x0000_s1026" r:id="rId3" imgW="6559644" imgH="2341909" progId="">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lstStyle/>
          <a:p>
            <a:pPr algn="ctr"/>
            <a:r>
              <a:rPr lang="en-US" i="1" dirty="0" smtClean="0">
                <a:solidFill>
                  <a:schemeClr val="accent1">
                    <a:lumMod val="50000"/>
                  </a:schemeClr>
                </a:solidFill>
                <a:latin typeface="Times New Roman" pitchFamily="18" charset="0"/>
              </a:rPr>
              <a:t>2. single channel-multi phase</a:t>
            </a:r>
            <a:endParaRPr lang="id-ID" dirty="0">
              <a:solidFill>
                <a:schemeClr val="accent1">
                  <a:lumMod val="50000"/>
                </a:schemeClr>
              </a:solidFill>
            </a:endParaRPr>
          </a:p>
        </p:txBody>
      </p:sp>
      <p:sp>
        <p:nvSpPr>
          <p:cNvPr id="6" name="Text Placeholder 5"/>
          <p:cNvSpPr>
            <a:spLocks noGrp="1"/>
          </p:cNvSpPr>
          <p:nvPr>
            <p:ph type="body" sz="quarter" idx="3"/>
          </p:nvPr>
        </p:nvSpPr>
        <p:spPr/>
        <p:txBody>
          <a:bodyPr/>
          <a:lstStyle/>
          <a:p>
            <a:pPr algn="ctr"/>
            <a:r>
              <a:rPr lang="en-US" i="1" dirty="0" smtClean="0">
                <a:solidFill>
                  <a:schemeClr val="tx1">
                    <a:lumMod val="75000"/>
                    <a:lumOff val="25000"/>
                  </a:schemeClr>
                </a:solidFill>
                <a:latin typeface="Times New Roman" pitchFamily="18" charset="0"/>
              </a:rPr>
              <a:t>3. multi channel-single phase</a:t>
            </a:r>
            <a:endParaRPr lang="id-ID" dirty="0">
              <a:solidFill>
                <a:schemeClr val="tx1">
                  <a:lumMod val="75000"/>
                  <a:lumOff val="25000"/>
                </a:schemeClr>
              </a:solidFill>
            </a:endParaRPr>
          </a:p>
        </p:txBody>
      </p:sp>
      <p:graphicFrame>
        <p:nvGraphicFramePr>
          <p:cNvPr id="2050" name="Object 4"/>
          <p:cNvGraphicFramePr>
            <a:graphicFrameLocks noChangeAspect="1"/>
          </p:cNvGraphicFramePr>
          <p:nvPr>
            <p:ph sz="quarter" idx="2"/>
          </p:nvPr>
        </p:nvGraphicFramePr>
        <p:xfrm>
          <a:off x="609600" y="2971800"/>
          <a:ext cx="3886200" cy="2514600"/>
        </p:xfrm>
        <a:graphic>
          <a:graphicData uri="http://schemas.openxmlformats.org/presentationml/2006/ole">
            <p:oleObj spid="_x0000_s2050" r:id="rId3" imgW="5470376" imgH="2520261" progId="">
              <p:embed/>
            </p:oleObj>
          </a:graphicData>
        </a:graphic>
      </p:graphicFrame>
      <p:graphicFrame>
        <p:nvGraphicFramePr>
          <p:cNvPr id="2051" name="Object 4"/>
          <p:cNvGraphicFramePr>
            <a:graphicFrameLocks noChangeAspect="1"/>
          </p:cNvGraphicFramePr>
          <p:nvPr>
            <p:ph sz="quarter" idx="4"/>
          </p:nvPr>
        </p:nvGraphicFramePr>
        <p:xfrm>
          <a:off x="4876800" y="2971800"/>
          <a:ext cx="3844925" cy="2514600"/>
        </p:xfrm>
        <a:graphic>
          <a:graphicData uri="http://schemas.openxmlformats.org/presentationml/2006/ole">
            <p:oleObj spid="_x0000_s2051" r:id="rId4" imgW="3845705" imgH="1487424" progId="">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4"/>
          </p:nvPr>
        </p:nvSpPr>
        <p:spPr>
          <a:xfrm>
            <a:off x="5791200" y="2438400"/>
            <a:ext cx="2895600" cy="3581400"/>
          </a:xfrm>
        </p:spPr>
        <p:txBody>
          <a:bodyPr>
            <a:normAutofit fontScale="92500" lnSpcReduction="10000"/>
          </a:bodyPr>
          <a:lstStyle/>
          <a:p>
            <a:pPr marL="0" indent="0"/>
            <a:r>
              <a:rPr lang="en-US" sz="2200" dirty="0" smtClean="0"/>
              <a:t> </a:t>
            </a:r>
            <a:r>
              <a:rPr lang="en-US" sz="2000" dirty="0" err="1" smtClean="0"/>
              <a:t>Lakukan</a:t>
            </a:r>
            <a:r>
              <a:rPr lang="en-US" sz="2000" dirty="0" smtClean="0"/>
              <a:t> </a:t>
            </a:r>
            <a:r>
              <a:rPr lang="en-US" sz="2000" dirty="0" err="1" smtClean="0"/>
              <a:t>pengamatan</a:t>
            </a:r>
            <a:r>
              <a:rPr lang="en-US" sz="2000" dirty="0" smtClean="0"/>
              <a:t> </a:t>
            </a:r>
            <a:r>
              <a:rPr lang="en-US" sz="2000" dirty="0" err="1" smtClean="0"/>
              <a:t>dan</a:t>
            </a:r>
            <a:r>
              <a:rPr lang="en-US" sz="2000" dirty="0" smtClean="0"/>
              <a:t> </a:t>
            </a:r>
            <a:r>
              <a:rPr lang="en-US" sz="2000" dirty="0" err="1" smtClean="0"/>
              <a:t>identifikasi</a:t>
            </a:r>
            <a:r>
              <a:rPr lang="en-US" sz="2000" dirty="0" smtClean="0"/>
              <a:t> data (</a:t>
            </a:r>
            <a:r>
              <a:rPr lang="en-US" sz="2000" dirty="0" err="1" smtClean="0"/>
              <a:t>menggunakan</a:t>
            </a:r>
            <a:r>
              <a:rPr lang="en-US" sz="2000" dirty="0" smtClean="0"/>
              <a:t> </a:t>
            </a:r>
            <a:r>
              <a:rPr lang="en-US" sz="2000" dirty="0" err="1" smtClean="0"/>
              <a:t>kaidah</a:t>
            </a:r>
            <a:r>
              <a:rPr lang="en-US" sz="2000" dirty="0" smtClean="0"/>
              <a:t> yang </a:t>
            </a:r>
            <a:r>
              <a:rPr lang="en-US" sz="2000" dirty="0" err="1" smtClean="0"/>
              <a:t>benar</a:t>
            </a:r>
            <a:r>
              <a:rPr lang="en-US" sz="2000" dirty="0" smtClean="0"/>
              <a:t>) :</a:t>
            </a:r>
          </a:p>
          <a:p>
            <a:pPr marL="319088" indent="-84138">
              <a:buNone/>
            </a:pPr>
            <a:r>
              <a:rPr lang="en-US" sz="2000" dirty="0" smtClean="0">
                <a:solidFill>
                  <a:srgbClr val="000000"/>
                </a:solidFill>
                <a:latin typeface="Times New Roman" pitchFamily="18" charset="0"/>
                <a:cs typeface="Times New Roman" pitchFamily="18" charset="0"/>
              </a:rPr>
              <a:t>a. </a:t>
            </a:r>
            <a:r>
              <a:rPr lang="en-US" sz="2000" dirty="0" err="1" smtClean="0">
                <a:solidFill>
                  <a:srgbClr val="000000"/>
                </a:solidFill>
                <a:latin typeface="Times New Roman" pitchFamily="18" charset="0"/>
                <a:cs typeface="Times New Roman" pitchFamily="18" charset="0"/>
              </a:rPr>
              <a:t>Populasi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Masukan</a:t>
            </a:r>
            <a:r>
              <a:rPr lang="en-US" sz="2000" dirty="0" smtClean="0">
                <a:solidFill>
                  <a:srgbClr val="000000"/>
                </a:solidFill>
                <a:latin typeface="Times New Roman" pitchFamily="18" charset="0"/>
                <a:cs typeface="Times New Roman" pitchFamily="18" charset="0"/>
              </a:rPr>
              <a:t> </a:t>
            </a:r>
          </a:p>
          <a:p>
            <a:pPr marL="319088" indent="-84138">
              <a:buNone/>
            </a:pPr>
            <a:r>
              <a:rPr lang="en-US" sz="2000" dirty="0" smtClean="0">
                <a:solidFill>
                  <a:srgbClr val="000000"/>
                </a:solidFill>
                <a:latin typeface="Times New Roman" pitchFamily="18" charset="0"/>
              </a:rPr>
              <a:t>b. </a:t>
            </a:r>
            <a:r>
              <a:rPr lang="en-US" sz="2000" dirty="0" err="1" smtClean="0">
                <a:solidFill>
                  <a:srgbClr val="000000"/>
                </a:solidFill>
                <a:latin typeface="Times New Roman" pitchFamily="18" charset="0"/>
              </a:rPr>
              <a:t>Distribusi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Kedatangan</a:t>
            </a:r>
            <a:r>
              <a:rPr lang="en-US" sz="2000" dirty="0" smtClean="0">
                <a:solidFill>
                  <a:srgbClr val="000000"/>
                </a:solidFill>
                <a:latin typeface="Times New Roman" pitchFamily="18" charset="0"/>
              </a:rPr>
              <a:t> </a:t>
            </a:r>
          </a:p>
          <a:p>
            <a:pPr marL="457200" indent="-222250">
              <a:buNone/>
            </a:pPr>
            <a:r>
              <a:rPr lang="en-US" sz="2000" dirty="0" smtClean="0">
                <a:solidFill>
                  <a:srgbClr val="000000"/>
                </a:solidFill>
                <a:latin typeface="Times New Roman" pitchFamily="18" charset="0"/>
              </a:rPr>
              <a:t>c. </a:t>
            </a:r>
            <a:r>
              <a:rPr lang="en-US" sz="2000" dirty="0" err="1" smtClean="0">
                <a:solidFill>
                  <a:srgbClr val="000000"/>
                </a:solidFill>
                <a:latin typeface="Times New Roman" pitchFamily="18" charset="0"/>
              </a:rPr>
              <a:t>Distribusi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Waktu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endParaRPr lang="en-US" sz="2000" dirty="0" smtClean="0">
              <a:solidFill>
                <a:srgbClr val="000000"/>
              </a:solidFill>
              <a:latin typeface="Times New Roman" pitchFamily="18" charset="0"/>
            </a:endParaRPr>
          </a:p>
          <a:p>
            <a:pPr marL="319088" indent="-84138">
              <a:buNone/>
            </a:pPr>
            <a:r>
              <a:rPr lang="en-US" sz="2000" dirty="0" smtClean="0">
                <a:solidFill>
                  <a:srgbClr val="000000"/>
                </a:solidFill>
                <a:latin typeface="Times New Roman" pitchFamily="18" charset="0"/>
              </a:rPr>
              <a:t>d. </a:t>
            </a:r>
            <a:r>
              <a:rPr lang="en-US" sz="2000" dirty="0" err="1" smtClean="0">
                <a:solidFill>
                  <a:srgbClr val="000000"/>
                </a:solidFill>
                <a:latin typeface="Times New Roman" pitchFamily="18" charset="0"/>
              </a:rPr>
              <a:t>Disiplin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endParaRPr lang="en-US" sz="2000" dirty="0" smtClean="0">
              <a:solidFill>
                <a:srgbClr val="000000"/>
              </a:solidFill>
              <a:latin typeface="Times New Roman" pitchFamily="18" charset="0"/>
            </a:endParaRPr>
          </a:p>
          <a:p>
            <a:pPr marL="319088" indent="-84138">
              <a:buNone/>
            </a:pPr>
            <a:r>
              <a:rPr lang="en-US" sz="2000" dirty="0" smtClean="0">
                <a:solidFill>
                  <a:srgbClr val="000000"/>
                </a:solidFill>
                <a:latin typeface="Times New Roman" pitchFamily="18" charset="0"/>
              </a:rPr>
              <a:t>e.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endParaRPr lang="en-US" sz="2000" dirty="0" smtClean="0">
              <a:solidFill>
                <a:srgbClr val="000000"/>
              </a:solidFill>
              <a:latin typeface="Times New Roman" pitchFamily="18" charset="0"/>
            </a:endParaRPr>
          </a:p>
          <a:p>
            <a:pPr marL="319088" indent="-84138">
              <a:buNone/>
            </a:pPr>
            <a:r>
              <a:rPr lang="en-US" sz="2000" dirty="0" smtClean="0">
                <a:solidFill>
                  <a:srgbClr val="000000"/>
                </a:solidFill>
                <a:latin typeface="Times New Roman" pitchFamily="18" charset="0"/>
              </a:rPr>
              <a:t>f. </a:t>
            </a:r>
            <a:r>
              <a:rPr lang="en-US" sz="2000" dirty="0" err="1" smtClean="0">
                <a:solidFill>
                  <a:srgbClr val="000000"/>
                </a:solidFill>
                <a:latin typeface="Times New Roman" pitchFamily="18" charset="0"/>
              </a:rPr>
              <a:t>Kapasitas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endParaRPr lang="id-ID" sz="2000" dirty="0" smtClean="0"/>
          </a:p>
          <a:p>
            <a:endParaRPr lang="en-US" sz="2000" dirty="0" smtClean="0">
              <a:solidFill>
                <a:srgbClr val="000000"/>
              </a:solidFill>
              <a:latin typeface="Times New Roman" pitchFamily="18" charset="0"/>
            </a:endParaRPr>
          </a:p>
          <a:p>
            <a:endParaRPr lang="id-ID" sz="2000" dirty="0" smtClean="0"/>
          </a:p>
          <a:p>
            <a:endParaRPr lang="id-ID" sz="2000" dirty="0" smtClean="0"/>
          </a:p>
          <a:p>
            <a:endParaRPr lang="en-US" sz="2800" dirty="0" smtClean="0">
              <a:solidFill>
                <a:srgbClr val="000000"/>
              </a:solidFill>
              <a:latin typeface="Times New Roman" pitchFamily="18" charset="0"/>
            </a:endParaRPr>
          </a:p>
          <a:p>
            <a:endParaRPr lang="en-US" sz="2800" dirty="0" smtClean="0">
              <a:solidFill>
                <a:srgbClr val="000000"/>
              </a:solidFill>
              <a:latin typeface="Times New Roman" pitchFamily="18" charset="0"/>
              <a:cs typeface="Times New Roman" pitchFamily="18" charset="0"/>
            </a:endParaRPr>
          </a:p>
          <a:p>
            <a:endParaRPr lang="id-ID" sz="2400" dirty="0"/>
          </a:p>
        </p:txBody>
      </p:sp>
      <p:sp>
        <p:nvSpPr>
          <p:cNvPr id="5" name="Text Placeholder 4"/>
          <p:cNvSpPr>
            <a:spLocks noGrp="1"/>
          </p:cNvSpPr>
          <p:nvPr>
            <p:ph type="body" sz="quarter" idx="1"/>
          </p:nvPr>
        </p:nvSpPr>
        <p:spPr/>
        <p:txBody>
          <a:bodyPr/>
          <a:lstStyle/>
          <a:p>
            <a:pPr algn="ctr"/>
            <a:r>
              <a:rPr lang="en-US" i="1" dirty="0" smtClean="0">
                <a:solidFill>
                  <a:schemeClr val="accent1">
                    <a:lumMod val="50000"/>
                  </a:schemeClr>
                </a:solidFill>
                <a:latin typeface="Times New Roman" pitchFamily="18" charset="0"/>
              </a:rPr>
              <a:t>4. multi channel-multi phase</a:t>
            </a:r>
            <a:r>
              <a:rPr lang="en-US" dirty="0" smtClean="0">
                <a:solidFill>
                  <a:schemeClr val="accent1">
                    <a:lumMod val="50000"/>
                  </a:schemeClr>
                </a:solidFill>
                <a:latin typeface="Times New Roman" pitchFamily="18" charset="0"/>
              </a:rPr>
              <a:t>.</a:t>
            </a: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75000"/>
                    <a:lumOff val="25000"/>
                  </a:schemeClr>
                </a:solidFill>
              </a:rPr>
              <a:t>Tugas</a:t>
            </a:r>
            <a:r>
              <a:rPr lang="en-US" sz="2400" dirty="0" smtClean="0">
                <a:solidFill>
                  <a:schemeClr val="tx1">
                    <a:lumMod val="75000"/>
                    <a:lumOff val="25000"/>
                  </a:schemeClr>
                </a:solidFill>
              </a:rPr>
              <a:t> (1)</a:t>
            </a:r>
            <a:endParaRPr lang="id-ID" sz="2400" dirty="0">
              <a:solidFill>
                <a:schemeClr val="tx1">
                  <a:lumMod val="75000"/>
                  <a:lumOff val="25000"/>
                </a:schemeClr>
              </a:solidFill>
            </a:endParaRPr>
          </a:p>
        </p:txBody>
      </p:sp>
      <p:grpSp>
        <p:nvGrpSpPr>
          <p:cNvPr id="7" name="Group 120"/>
          <p:cNvGrpSpPr>
            <a:grpSpLocks/>
          </p:cNvGrpSpPr>
          <p:nvPr/>
        </p:nvGrpSpPr>
        <p:grpSpPr bwMode="auto">
          <a:xfrm>
            <a:off x="0" y="2895600"/>
            <a:ext cx="5638800" cy="2749550"/>
            <a:chOff x="880" y="1712"/>
            <a:chExt cx="3999" cy="1732"/>
          </a:xfrm>
        </p:grpSpPr>
        <p:sp>
          <p:nvSpPr>
            <p:cNvPr id="8" name="Rectangle 9"/>
            <p:cNvSpPr>
              <a:spLocks noChangeArrowheads="1"/>
            </p:cNvSpPr>
            <p:nvPr/>
          </p:nvSpPr>
          <p:spPr bwMode="auto">
            <a:xfrm>
              <a:off x="1583" y="1984"/>
              <a:ext cx="2915" cy="1460"/>
            </a:xfrm>
            <a:prstGeom prst="rect">
              <a:avLst/>
            </a:prstGeom>
            <a:noFill/>
            <a:ln w="4763" cap="rnd">
              <a:solidFill>
                <a:srgbClr val="000000"/>
              </a:solidFill>
              <a:round/>
              <a:headEnd/>
              <a:tailEnd/>
            </a:ln>
          </p:spPr>
          <p:txBody>
            <a:bodyPr/>
            <a:lstStyle/>
            <a:p>
              <a:endParaRPr lang="id-ID"/>
            </a:p>
          </p:txBody>
        </p:sp>
        <p:sp>
          <p:nvSpPr>
            <p:cNvPr id="9" name="Rectangle 10"/>
            <p:cNvSpPr>
              <a:spLocks noChangeArrowheads="1"/>
            </p:cNvSpPr>
            <p:nvPr/>
          </p:nvSpPr>
          <p:spPr bwMode="auto">
            <a:xfrm>
              <a:off x="1874" y="2471"/>
              <a:ext cx="388" cy="389"/>
            </a:xfrm>
            <a:prstGeom prst="rect">
              <a:avLst/>
            </a:prstGeom>
            <a:solidFill>
              <a:srgbClr val="E8EEF7"/>
            </a:solidFill>
            <a:ln w="9525">
              <a:noFill/>
              <a:miter lim="800000"/>
              <a:headEnd/>
              <a:tailEnd/>
            </a:ln>
          </p:spPr>
          <p:txBody>
            <a:bodyPr/>
            <a:lstStyle/>
            <a:p>
              <a:endParaRPr lang="id-ID"/>
            </a:p>
          </p:txBody>
        </p:sp>
        <p:sp>
          <p:nvSpPr>
            <p:cNvPr id="10" name="Rectangle 11"/>
            <p:cNvSpPr>
              <a:spLocks noChangeArrowheads="1"/>
            </p:cNvSpPr>
            <p:nvPr/>
          </p:nvSpPr>
          <p:spPr bwMode="auto">
            <a:xfrm>
              <a:off x="1874" y="2471"/>
              <a:ext cx="388" cy="389"/>
            </a:xfrm>
            <a:prstGeom prst="rect">
              <a:avLst/>
            </a:prstGeom>
            <a:noFill/>
            <a:ln w="4763" cap="rnd">
              <a:solidFill>
                <a:srgbClr val="000000"/>
              </a:solidFill>
              <a:round/>
              <a:headEnd/>
              <a:tailEnd/>
            </a:ln>
          </p:spPr>
          <p:txBody>
            <a:bodyPr/>
            <a:lstStyle/>
            <a:p>
              <a:endParaRPr lang="id-ID"/>
            </a:p>
          </p:txBody>
        </p:sp>
        <p:sp>
          <p:nvSpPr>
            <p:cNvPr id="11" name="Rectangle 12"/>
            <p:cNvSpPr>
              <a:spLocks noChangeArrowheads="1"/>
            </p:cNvSpPr>
            <p:nvPr/>
          </p:nvSpPr>
          <p:spPr bwMode="auto">
            <a:xfrm>
              <a:off x="2011" y="2588"/>
              <a:ext cx="11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M</a:t>
              </a:r>
              <a:endParaRPr lang="en-US">
                <a:latin typeface="Tahoma" pitchFamily="34" charset="0"/>
              </a:endParaRPr>
            </a:p>
          </p:txBody>
        </p:sp>
        <p:sp>
          <p:nvSpPr>
            <p:cNvPr id="12" name="Rectangle 13"/>
            <p:cNvSpPr>
              <a:spLocks noChangeArrowheads="1"/>
            </p:cNvSpPr>
            <p:nvPr/>
          </p:nvSpPr>
          <p:spPr bwMode="auto">
            <a:xfrm>
              <a:off x="2455" y="2179"/>
              <a:ext cx="388" cy="389"/>
            </a:xfrm>
            <a:prstGeom prst="rect">
              <a:avLst/>
            </a:prstGeom>
            <a:solidFill>
              <a:srgbClr val="E8EEF7"/>
            </a:solidFill>
            <a:ln w="9525">
              <a:noFill/>
              <a:miter lim="800000"/>
              <a:headEnd/>
              <a:tailEnd/>
            </a:ln>
          </p:spPr>
          <p:txBody>
            <a:bodyPr/>
            <a:lstStyle/>
            <a:p>
              <a:endParaRPr lang="id-ID"/>
            </a:p>
          </p:txBody>
        </p:sp>
        <p:sp>
          <p:nvSpPr>
            <p:cNvPr id="13" name="Rectangle 14"/>
            <p:cNvSpPr>
              <a:spLocks noChangeArrowheads="1"/>
            </p:cNvSpPr>
            <p:nvPr/>
          </p:nvSpPr>
          <p:spPr bwMode="auto">
            <a:xfrm>
              <a:off x="2455" y="2179"/>
              <a:ext cx="388" cy="389"/>
            </a:xfrm>
            <a:prstGeom prst="rect">
              <a:avLst/>
            </a:prstGeom>
            <a:noFill/>
            <a:ln w="4763" cap="rnd">
              <a:solidFill>
                <a:srgbClr val="000000"/>
              </a:solidFill>
              <a:round/>
              <a:headEnd/>
              <a:tailEnd/>
            </a:ln>
          </p:spPr>
          <p:txBody>
            <a:bodyPr/>
            <a:lstStyle/>
            <a:p>
              <a:endParaRPr lang="id-ID"/>
            </a:p>
          </p:txBody>
        </p:sp>
        <p:sp>
          <p:nvSpPr>
            <p:cNvPr id="14" name="Rectangle 15"/>
            <p:cNvSpPr>
              <a:spLocks noChangeArrowheads="1"/>
            </p:cNvSpPr>
            <p:nvPr/>
          </p:nvSpPr>
          <p:spPr bwMode="auto">
            <a:xfrm>
              <a:off x="2616" y="2296"/>
              <a:ext cx="7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a:t>
              </a:r>
              <a:endParaRPr lang="en-US">
                <a:latin typeface="Tahoma" pitchFamily="34" charset="0"/>
              </a:endParaRPr>
            </a:p>
          </p:txBody>
        </p:sp>
        <p:sp>
          <p:nvSpPr>
            <p:cNvPr id="15" name="Rectangle 16"/>
            <p:cNvSpPr>
              <a:spLocks noChangeArrowheads="1"/>
            </p:cNvSpPr>
            <p:nvPr/>
          </p:nvSpPr>
          <p:spPr bwMode="auto">
            <a:xfrm>
              <a:off x="3037" y="2179"/>
              <a:ext cx="387" cy="389"/>
            </a:xfrm>
            <a:prstGeom prst="rect">
              <a:avLst/>
            </a:prstGeom>
            <a:solidFill>
              <a:srgbClr val="E8EEF7"/>
            </a:solidFill>
            <a:ln w="9525">
              <a:noFill/>
              <a:miter lim="800000"/>
              <a:headEnd/>
              <a:tailEnd/>
            </a:ln>
          </p:spPr>
          <p:txBody>
            <a:bodyPr/>
            <a:lstStyle/>
            <a:p>
              <a:endParaRPr lang="id-ID"/>
            </a:p>
          </p:txBody>
        </p:sp>
        <p:sp>
          <p:nvSpPr>
            <p:cNvPr id="16" name="Rectangle 17"/>
            <p:cNvSpPr>
              <a:spLocks noChangeArrowheads="1"/>
            </p:cNvSpPr>
            <p:nvPr/>
          </p:nvSpPr>
          <p:spPr bwMode="auto">
            <a:xfrm>
              <a:off x="3024" y="2160"/>
              <a:ext cx="387" cy="389"/>
            </a:xfrm>
            <a:prstGeom prst="rect">
              <a:avLst/>
            </a:prstGeom>
            <a:noFill/>
            <a:ln w="4763" cap="rnd">
              <a:solidFill>
                <a:srgbClr val="000000"/>
              </a:solidFill>
              <a:round/>
              <a:headEnd/>
              <a:tailEnd/>
            </a:ln>
          </p:spPr>
          <p:txBody>
            <a:bodyPr/>
            <a:lstStyle/>
            <a:p>
              <a:endParaRPr lang="id-ID"/>
            </a:p>
          </p:txBody>
        </p:sp>
        <p:sp>
          <p:nvSpPr>
            <p:cNvPr id="17" name="Rectangle 18"/>
            <p:cNvSpPr>
              <a:spLocks noChangeArrowheads="1"/>
            </p:cNvSpPr>
            <p:nvPr/>
          </p:nvSpPr>
          <p:spPr bwMode="auto">
            <a:xfrm>
              <a:off x="3173" y="2296"/>
              <a:ext cx="11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M</a:t>
              </a:r>
              <a:endParaRPr lang="en-US">
                <a:latin typeface="Tahoma" pitchFamily="34" charset="0"/>
              </a:endParaRPr>
            </a:p>
          </p:txBody>
        </p:sp>
        <p:sp>
          <p:nvSpPr>
            <p:cNvPr id="18" name="Rectangle 19"/>
            <p:cNvSpPr>
              <a:spLocks noChangeArrowheads="1"/>
            </p:cNvSpPr>
            <p:nvPr/>
          </p:nvSpPr>
          <p:spPr bwMode="auto">
            <a:xfrm>
              <a:off x="3618" y="2179"/>
              <a:ext cx="388" cy="389"/>
            </a:xfrm>
            <a:prstGeom prst="rect">
              <a:avLst/>
            </a:prstGeom>
            <a:solidFill>
              <a:srgbClr val="E8EEF7"/>
            </a:solidFill>
            <a:ln w="9525">
              <a:noFill/>
              <a:miter lim="800000"/>
              <a:headEnd/>
              <a:tailEnd/>
            </a:ln>
          </p:spPr>
          <p:txBody>
            <a:bodyPr/>
            <a:lstStyle/>
            <a:p>
              <a:endParaRPr lang="id-ID"/>
            </a:p>
          </p:txBody>
        </p:sp>
        <p:sp>
          <p:nvSpPr>
            <p:cNvPr id="19" name="Rectangle 20"/>
            <p:cNvSpPr>
              <a:spLocks noChangeArrowheads="1"/>
            </p:cNvSpPr>
            <p:nvPr/>
          </p:nvSpPr>
          <p:spPr bwMode="auto">
            <a:xfrm>
              <a:off x="3618" y="2179"/>
              <a:ext cx="388" cy="389"/>
            </a:xfrm>
            <a:prstGeom prst="rect">
              <a:avLst/>
            </a:prstGeom>
            <a:noFill/>
            <a:ln w="4763" cap="rnd">
              <a:solidFill>
                <a:srgbClr val="000000"/>
              </a:solidFill>
              <a:round/>
              <a:headEnd/>
              <a:tailEnd/>
            </a:ln>
          </p:spPr>
          <p:txBody>
            <a:bodyPr/>
            <a:lstStyle/>
            <a:p>
              <a:endParaRPr lang="id-ID"/>
            </a:p>
          </p:txBody>
        </p:sp>
        <p:sp>
          <p:nvSpPr>
            <p:cNvPr id="20" name="Rectangle 21"/>
            <p:cNvSpPr>
              <a:spLocks noChangeArrowheads="1"/>
            </p:cNvSpPr>
            <p:nvPr/>
          </p:nvSpPr>
          <p:spPr bwMode="auto">
            <a:xfrm>
              <a:off x="3779" y="2296"/>
              <a:ext cx="71" cy="154"/>
            </a:xfrm>
            <a:prstGeom prst="rect">
              <a:avLst/>
            </a:prstGeom>
            <a:noFill/>
            <a:ln w="9525">
              <a:noFill/>
              <a:miter lim="800000"/>
              <a:headEnd/>
              <a:tailEnd/>
            </a:ln>
          </p:spPr>
          <p:txBody>
            <a:bodyPr wrap="none" lIns="0" tIns="0" rIns="0" bIns="0">
              <a:spAutoFit/>
            </a:bodyPr>
            <a:lstStyle/>
            <a:p>
              <a:pPr eaLnBrk="0" hangingPunct="0"/>
              <a:r>
                <a:rPr lang="en-US" sz="1600" dirty="0">
                  <a:solidFill>
                    <a:srgbClr val="000000"/>
                  </a:solidFill>
                  <a:latin typeface="Times New Roman" pitchFamily="18" charset="0"/>
                </a:rPr>
                <a:t>S</a:t>
              </a:r>
              <a:endParaRPr lang="en-US" dirty="0">
                <a:latin typeface="Tahoma" pitchFamily="34" charset="0"/>
              </a:endParaRPr>
            </a:p>
          </p:txBody>
        </p:sp>
        <p:sp>
          <p:nvSpPr>
            <p:cNvPr id="21" name="Rectangle 22"/>
            <p:cNvSpPr>
              <a:spLocks noChangeArrowheads="1"/>
            </p:cNvSpPr>
            <p:nvPr/>
          </p:nvSpPr>
          <p:spPr bwMode="auto">
            <a:xfrm>
              <a:off x="2455" y="2763"/>
              <a:ext cx="388" cy="389"/>
            </a:xfrm>
            <a:prstGeom prst="rect">
              <a:avLst/>
            </a:prstGeom>
            <a:solidFill>
              <a:srgbClr val="E8EEF7"/>
            </a:solidFill>
            <a:ln w="9525">
              <a:noFill/>
              <a:miter lim="800000"/>
              <a:headEnd/>
              <a:tailEnd/>
            </a:ln>
          </p:spPr>
          <p:txBody>
            <a:bodyPr/>
            <a:lstStyle/>
            <a:p>
              <a:endParaRPr lang="id-ID"/>
            </a:p>
          </p:txBody>
        </p:sp>
        <p:sp>
          <p:nvSpPr>
            <p:cNvPr id="22" name="Rectangle 23"/>
            <p:cNvSpPr>
              <a:spLocks noChangeArrowheads="1"/>
            </p:cNvSpPr>
            <p:nvPr/>
          </p:nvSpPr>
          <p:spPr bwMode="auto">
            <a:xfrm>
              <a:off x="2455" y="2763"/>
              <a:ext cx="388" cy="389"/>
            </a:xfrm>
            <a:prstGeom prst="rect">
              <a:avLst/>
            </a:prstGeom>
            <a:noFill/>
            <a:ln w="4763" cap="rnd">
              <a:solidFill>
                <a:srgbClr val="000000"/>
              </a:solidFill>
              <a:round/>
              <a:headEnd/>
              <a:tailEnd/>
            </a:ln>
          </p:spPr>
          <p:txBody>
            <a:bodyPr/>
            <a:lstStyle/>
            <a:p>
              <a:endParaRPr lang="id-ID"/>
            </a:p>
          </p:txBody>
        </p:sp>
        <p:sp>
          <p:nvSpPr>
            <p:cNvPr id="23" name="Rectangle 24"/>
            <p:cNvSpPr>
              <a:spLocks noChangeArrowheads="1"/>
            </p:cNvSpPr>
            <p:nvPr/>
          </p:nvSpPr>
          <p:spPr bwMode="auto">
            <a:xfrm>
              <a:off x="2616" y="2832"/>
              <a:ext cx="7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a:t>
              </a:r>
              <a:endParaRPr lang="en-US">
                <a:latin typeface="Tahoma" pitchFamily="34" charset="0"/>
              </a:endParaRPr>
            </a:p>
          </p:txBody>
        </p:sp>
        <p:sp>
          <p:nvSpPr>
            <p:cNvPr id="24" name="Rectangle 25"/>
            <p:cNvSpPr>
              <a:spLocks noChangeArrowheads="1"/>
            </p:cNvSpPr>
            <p:nvPr/>
          </p:nvSpPr>
          <p:spPr bwMode="auto">
            <a:xfrm>
              <a:off x="3037" y="2763"/>
              <a:ext cx="387" cy="389"/>
            </a:xfrm>
            <a:prstGeom prst="rect">
              <a:avLst/>
            </a:prstGeom>
            <a:solidFill>
              <a:srgbClr val="E8EEF7"/>
            </a:solidFill>
            <a:ln w="9525">
              <a:noFill/>
              <a:miter lim="800000"/>
              <a:headEnd/>
              <a:tailEnd/>
            </a:ln>
          </p:spPr>
          <p:txBody>
            <a:bodyPr/>
            <a:lstStyle/>
            <a:p>
              <a:endParaRPr lang="id-ID"/>
            </a:p>
          </p:txBody>
        </p:sp>
        <p:sp>
          <p:nvSpPr>
            <p:cNvPr id="25" name="Rectangle 26"/>
            <p:cNvSpPr>
              <a:spLocks noChangeArrowheads="1"/>
            </p:cNvSpPr>
            <p:nvPr/>
          </p:nvSpPr>
          <p:spPr bwMode="auto">
            <a:xfrm>
              <a:off x="3037" y="2763"/>
              <a:ext cx="387" cy="389"/>
            </a:xfrm>
            <a:prstGeom prst="rect">
              <a:avLst/>
            </a:prstGeom>
            <a:noFill/>
            <a:ln w="4763" cap="rnd">
              <a:solidFill>
                <a:srgbClr val="000000"/>
              </a:solidFill>
              <a:round/>
              <a:headEnd/>
              <a:tailEnd/>
            </a:ln>
          </p:spPr>
          <p:txBody>
            <a:bodyPr/>
            <a:lstStyle/>
            <a:p>
              <a:endParaRPr lang="id-ID"/>
            </a:p>
          </p:txBody>
        </p:sp>
        <p:sp>
          <p:nvSpPr>
            <p:cNvPr id="26" name="Rectangle 27"/>
            <p:cNvSpPr>
              <a:spLocks noChangeArrowheads="1"/>
            </p:cNvSpPr>
            <p:nvPr/>
          </p:nvSpPr>
          <p:spPr bwMode="auto">
            <a:xfrm>
              <a:off x="3173" y="2880"/>
              <a:ext cx="11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M</a:t>
              </a:r>
              <a:endParaRPr lang="en-US">
                <a:latin typeface="Tahoma" pitchFamily="34" charset="0"/>
              </a:endParaRPr>
            </a:p>
          </p:txBody>
        </p:sp>
        <p:sp>
          <p:nvSpPr>
            <p:cNvPr id="27" name="Rectangle 28"/>
            <p:cNvSpPr>
              <a:spLocks noChangeArrowheads="1"/>
            </p:cNvSpPr>
            <p:nvPr/>
          </p:nvSpPr>
          <p:spPr bwMode="auto">
            <a:xfrm>
              <a:off x="3618" y="2763"/>
              <a:ext cx="388" cy="389"/>
            </a:xfrm>
            <a:prstGeom prst="rect">
              <a:avLst/>
            </a:prstGeom>
            <a:solidFill>
              <a:srgbClr val="E8EEF7"/>
            </a:solidFill>
            <a:ln w="9525">
              <a:noFill/>
              <a:miter lim="800000"/>
              <a:headEnd/>
              <a:tailEnd/>
            </a:ln>
          </p:spPr>
          <p:txBody>
            <a:bodyPr/>
            <a:lstStyle/>
            <a:p>
              <a:endParaRPr lang="id-ID"/>
            </a:p>
          </p:txBody>
        </p:sp>
        <p:sp>
          <p:nvSpPr>
            <p:cNvPr id="28" name="Rectangle 29"/>
            <p:cNvSpPr>
              <a:spLocks noChangeArrowheads="1"/>
            </p:cNvSpPr>
            <p:nvPr/>
          </p:nvSpPr>
          <p:spPr bwMode="auto">
            <a:xfrm>
              <a:off x="3618" y="2763"/>
              <a:ext cx="388" cy="389"/>
            </a:xfrm>
            <a:prstGeom prst="rect">
              <a:avLst/>
            </a:prstGeom>
            <a:noFill/>
            <a:ln w="4763" cap="rnd">
              <a:solidFill>
                <a:srgbClr val="000000"/>
              </a:solidFill>
              <a:round/>
              <a:headEnd/>
              <a:tailEnd/>
            </a:ln>
          </p:spPr>
          <p:txBody>
            <a:bodyPr/>
            <a:lstStyle/>
            <a:p>
              <a:endParaRPr lang="id-ID"/>
            </a:p>
          </p:txBody>
        </p:sp>
        <p:sp>
          <p:nvSpPr>
            <p:cNvPr id="29" name="Rectangle 30"/>
            <p:cNvSpPr>
              <a:spLocks noChangeArrowheads="1"/>
            </p:cNvSpPr>
            <p:nvPr/>
          </p:nvSpPr>
          <p:spPr bwMode="auto">
            <a:xfrm>
              <a:off x="3779" y="2880"/>
              <a:ext cx="7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a:t>
              </a:r>
              <a:endParaRPr lang="en-US">
                <a:latin typeface="Tahoma" pitchFamily="34" charset="0"/>
              </a:endParaRPr>
            </a:p>
          </p:txBody>
        </p:sp>
        <p:sp>
          <p:nvSpPr>
            <p:cNvPr id="30" name="Freeform 31"/>
            <p:cNvSpPr>
              <a:spLocks/>
            </p:cNvSpPr>
            <p:nvPr/>
          </p:nvSpPr>
          <p:spPr bwMode="auto">
            <a:xfrm>
              <a:off x="4006" y="2374"/>
              <a:ext cx="97" cy="584"/>
            </a:xfrm>
            <a:custGeom>
              <a:avLst/>
              <a:gdLst>
                <a:gd name="T0" fmla="*/ 0 w 97"/>
                <a:gd name="T1" fmla="*/ 0 h 584"/>
                <a:gd name="T2" fmla="*/ 97 w 97"/>
                <a:gd name="T3" fmla="*/ 0 h 584"/>
                <a:gd name="T4" fmla="*/ 97 w 97"/>
                <a:gd name="T5" fmla="*/ 584 h 584"/>
                <a:gd name="T6" fmla="*/ 0 w 97"/>
                <a:gd name="T7" fmla="*/ 584 h 584"/>
                <a:gd name="T8" fmla="*/ 0 60000 65536"/>
                <a:gd name="T9" fmla="*/ 0 60000 65536"/>
                <a:gd name="T10" fmla="*/ 0 60000 65536"/>
                <a:gd name="T11" fmla="*/ 0 60000 65536"/>
                <a:gd name="T12" fmla="*/ 0 w 97"/>
                <a:gd name="T13" fmla="*/ 0 h 584"/>
                <a:gd name="T14" fmla="*/ 97 w 97"/>
                <a:gd name="T15" fmla="*/ 584 h 584"/>
              </a:gdLst>
              <a:ahLst/>
              <a:cxnLst>
                <a:cxn ang="T8">
                  <a:pos x="T0" y="T1"/>
                </a:cxn>
                <a:cxn ang="T9">
                  <a:pos x="T2" y="T3"/>
                </a:cxn>
                <a:cxn ang="T10">
                  <a:pos x="T4" y="T5"/>
                </a:cxn>
                <a:cxn ang="T11">
                  <a:pos x="T6" y="T7"/>
                </a:cxn>
              </a:cxnLst>
              <a:rect l="T12" t="T13" r="T14" b="T15"/>
              <a:pathLst>
                <a:path w="97" h="584">
                  <a:moveTo>
                    <a:pt x="0" y="0"/>
                  </a:moveTo>
                  <a:lnTo>
                    <a:pt x="97" y="0"/>
                  </a:lnTo>
                  <a:lnTo>
                    <a:pt x="97" y="584"/>
                  </a:lnTo>
                  <a:lnTo>
                    <a:pt x="0" y="584"/>
                  </a:lnTo>
                </a:path>
              </a:pathLst>
            </a:custGeom>
            <a:noFill/>
            <a:ln w="4763" cap="rnd">
              <a:solidFill>
                <a:srgbClr val="000000"/>
              </a:solidFill>
              <a:prstDash val="solid"/>
              <a:round/>
              <a:headEnd/>
              <a:tailEnd/>
            </a:ln>
          </p:spPr>
          <p:txBody>
            <a:bodyPr/>
            <a:lstStyle/>
            <a:p>
              <a:endParaRPr lang="id-ID"/>
            </a:p>
          </p:txBody>
        </p:sp>
        <p:sp>
          <p:nvSpPr>
            <p:cNvPr id="31" name="Line 32"/>
            <p:cNvSpPr>
              <a:spLocks noChangeShapeType="1"/>
            </p:cNvSpPr>
            <p:nvPr/>
          </p:nvSpPr>
          <p:spPr bwMode="auto">
            <a:xfrm>
              <a:off x="3424" y="2374"/>
              <a:ext cx="112" cy="1"/>
            </a:xfrm>
            <a:prstGeom prst="line">
              <a:avLst/>
            </a:prstGeom>
            <a:noFill/>
            <a:ln w="4763" cap="rnd">
              <a:solidFill>
                <a:srgbClr val="000000"/>
              </a:solidFill>
              <a:round/>
              <a:headEnd/>
              <a:tailEnd/>
            </a:ln>
          </p:spPr>
          <p:txBody>
            <a:bodyPr/>
            <a:lstStyle/>
            <a:p>
              <a:endParaRPr lang="id-ID"/>
            </a:p>
          </p:txBody>
        </p:sp>
        <p:sp>
          <p:nvSpPr>
            <p:cNvPr id="32" name="Freeform 33"/>
            <p:cNvSpPr>
              <a:spLocks/>
            </p:cNvSpPr>
            <p:nvPr/>
          </p:nvSpPr>
          <p:spPr bwMode="auto">
            <a:xfrm>
              <a:off x="3529" y="2344"/>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3" name="Line 34"/>
            <p:cNvSpPr>
              <a:spLocks noChangeShapeType="1"/>
            </p:cNvSpPr>
            <p:nvPr/>
          </p:nvSpPr>
          <p:spPr bwMode="auto">
            <a:xfrm>
              <a:off x="3424" y="2958"/>
              <a:ext cx="112" cy="1"/>
            </a:xfrm>
            <a:prstGeom prst="line">
              <a:avLst/>
            </a:prstGeom>
            <a:noFill/>
            <a:ln w="4763" cap="rnd">
              <a:solidFill>
                <a:srgbClr val="000000"/>
              </a:solidFill>
              <a:round/>
              <a:headEnd/>
              <a:tailEnd/>
            </a:ln>
          </p:spPr>
          <p:txBody>
            <a:bodyPr/>
            <a:lstStyle/>
            <a:p>
              <a:endParaRPr lang="id-ID"/>
            </a:p>
          </p:txBody>
        </p:sp>
        <p:sp>
          <p:nvSpPr>
            <p:cNvPr id="34" name="Freeform 35"/>
            <p:cNvSpPr>
              <a:spLocks/>
            </p:cNvSpPr>
            <p:nvPr/>
          </p:nvSpPr>
          <p:spPr bwMode="auto">
            <a:xfrm>
              <a:off x="3529" y="2928"/>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5" name="Line 36"/>
            <p:cNvSpPr>
              <a:spLocks noChangeShapeType="1"/>
            </p:cNvSpPr>
            <p:nvPr/>
          </p:nvSpPr>
          <p:spPr bwMode="auto">
            <a:xfrm>
              <a:off x="2843" y="2374"/>
              <a:ext cx="112" cy="1"/>
            </a:xfrm>
            <a:prstGeom prst="line">
              <a:avLst/>
            </a:prstGeom>
            <a:noFill/>
            <a:ln w="4763" cap="rnd">
              <a:solidFill>
                <a:srgbClr val="000000"/>
              </a:solidFill>
              <a:round/>
              <a:headEnd/>
              <a:tailEnd/>
            </a:ln>
          </p:spPr>
          <p:txBody>
            <a:bodyPr/>
            <a:lstStyle/>
            <a:p>
              <a:endParaRPr lang="id-ID"/>
            </a:p>
          </p:txBody>
        </p:sp>
        <p:sp>
          <p:nvSpPr>
            <p:cNvPr id="36" name="Freeform 37"/>
            <p:cNvSpPr>
              <a:spLocks/>
            </p:cNvSpPr>
            <p:nvPr/>
          </p:nvSpPr>
          <p:spPr bwMode="auto">
            <a:xfrm>
              <a:off x="2948" y="2344"/>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7" name="Line 38"/>
            <p:cNvSpPr>
              <a:spLocks noChangeShapeType="1"/>
            </p:cNvSpPr>
            <p:nvPr/>
          </p:nvSpPr>
          <p:spPr bwMode="auto">
            <a:xfrm>
              <a:off x="2843" y="2958"/>
              <a:ext cx="112" cy="1"/>
            </a:xfrm>
            <a:prstGeom prst="line">
              <a:avLst/>
            </a:prstGeom>
            <a:noFill/>
            <a:ln w="4763" cap="rnd">
              <a:solidFill>
                <a:srgbClr val="000000"/>
              </a:solidFill>
              <a:round/>
              <a:headEnd/>
              <a:tailEnd/>
            </a:ln>
          </p:spPr>
          <p:txBody>
            <a:bodyPr/>
            <a:lstStyle/>
            <a:p>
              <a:endParaRPr lang="id-ID"/>
            </a:p>
          </p:txBody>
        </p:sp>
        <p:sp>
          <p:nvSpPr>
            <p:cNvPr id="38" name="Freeform 39"/>
            <p:cNvSpPr>
              <a:spLocks/>
            </p:cNvSpPr>
            <p:nvPr/>
          </p:nvSpPr>
          <p:spPr bwMode="auto">
            <a:xfrm>
              <a:off x="2948" y="2928"/>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9" name="Line 40"/>
            <p:cNvSpPr>
              <a:spLocks noChangeShapeType="1"/>
            </p:cNvSpPr>
            <p:nvPr/>
          </p:nvSpPr>
          <p:spPr bwMode="auto">
            <a:xfrm flipV="1">
              <a:off x="2262" y="2442"/>
              <a:ext cx="148" cy="224"/>
            </a:xfrm>
            <a:prstGeom prst="line">
              <a:avLst/>
            </a:prstGeom>
            <a:noFill/>
            <a:ln w="4763" cap="rnd">
              <a:solidFill>
                <a:srgbClr val="000000"/>
              </a:solidFill>
              <a:round/>
              <a:headEnd/>
              <a:tailEnd/>
            </a:ln>
          </p:spPr>
          <p:txBody>
            <a:bodyPr/>
            <a:lstStyle/>
            <a:p>
              <a:endParaRPr lang="id-ID"/>
            </a:p>
          </p:txBody>
        </p:sp>
        <p:sp>
          <p:nvSpPr>
            <p:cNvPr id="40" name="Freeform 41"/>
            <p:cNvSpPr>
              <a:spLocks/>
            </p:cNvSpPr>
            <p:nvPr/>
          </p:nvSpPr>
          <p:spPr bwMode="auto">
            <a:xfrm>
              <a:off x="2381" y="2374"/>
              <a:ext cx="74" cy="91"/>
            </a:xfrm>
            <a:custGeom>
              <a:avLst/>
              <a:gdLst>
                <a:gd name="T0" fmla="*/ 0 w 74"/>
                <a:gd name="T1" fmla="*/ 58 h 91"/>
                <a:gd name="T2" fmla="*/ 74 w 74"/>
                <a:gd name="T3" fmla="*/ 0 h 91"/>
                <a:gd name="T4" fmla="*/ 50 w 74"/>
                <a:gd name="T5" fmla="*/ 91 h 91"/>
                <a:gd name="T6" fmla="*/ 0 w 74"/>
                <a:gd name="T7" fmla="*/ 58 h 91"/>
                <a:gd name="T8" fmla="*/ 0 60000 65536"/>
                <a:gd name="T9" fmla="*/ 0 60000 65536"/>
                <a:gd name="T10" fmla="*/ 0 60000 65536"/>
                <a:gd name="T11" fmla="*/ 0 60000 65536"/>
                <a:gd name="T12" fmla="*/ 0 w 74"/>
                <a:gd name="T13" fmla="*/ 0 h 91"/>
                <a:gd name="T14" fmla="*/ 74 w 74"/>
                <a:gd name="T15" fmla="*/ 91 h 91"/>
              </a:gdLst>
              <a:ahLst/>
              <a:cxnLst>
                <a:cxn ang="T8">
                  <a:pos x="T0" y="T1"/>
                </a:cxn>
                <a:cxn ang="T9">
                  <a:pos x="T2" y="T3"/>
                </a:cxn>
                <a:cxn ang="T10">
                  <a:pos x="T4" y="T5"/>
                </a:cxn>
                <a:cxn ang="T11">
                  <a:pos x="T6" y="T7"/>
                </a:cxn>
              </a:cxnLst>
              <a:rect l="T12" t="T13" r="T14" b="T15"/>
              <a:pathLst>
                <a:path w="74" h="91">
                  <a:moveTo>
                    <a:pt x="0" y="58"/>
                  </a:moveTo>
                  <a:lnTo>
                    <a:pt x="74" y="0"/>
                  </a:lnTo>
                  <a:lnTo>
                    <a:pt x="50" y="91"/>
                  </a:lnTo>
                  <a:lnTo>
                    <a:pt x="0" y="58"/>
                  </a:lnTo>
                  <a:close/>
                </a:path>
              </a:pathLst>
            </a:custGeom>
            <a:solidFill>
              <a:srgbClr val="000000"/>
            </a:solidFill>
            <a:ln w="9525">
              <a:noFill/>
              <a:round/>
              <a:headEnd/>
              <a:tailEnd/>
            </a:ln>
          </p:spPr>
          <p:txBody>
            <a:bodyPr/>
            <a:lstStyle/>
            <a:p>
              <a:endParaRPr lang="id-ID"/>
            </a:p>
          </p:txBody>
        </p:sp>
        <p:sp>
          <p:nvSpPr>
            <p:cNvPr id="41" name="Line 42"/>
            <p:cNvSpPr>
              <a:spLocks noChangeShapeType="1"/>
            </p:cNvSpPr>
            <p:nvPr/>
          </p:nvSpPr>
          <p:spPr bwMode="auto">
            <a:xfrm>
              <a:off x="2262" y="2666"/>
              <a:ext cx="148" cy="224"/>
            </a:xfrm>
            <a:prstGeom prst="line">
              <a:avLst/>
            </a:prstGeom>
            <a:noFill/>
            <a:ln w="4763" cap="rnd">
              <a:solidFill>
                <a:srgbClr val="000000"/>
              </a:solidFill>
              <a:round/>
              <a:headEnd/>
              <a:tailEnd/>
            </a:ln>
          </p:spPr>
          <p:txBody>
            <a:bodyPr/>
            <a:lstStyle/>
            <a:p>
              <a:endParaRPr lang="id-ID"/>
            </a:p>
          </p:txBody>
        </p:sp>
        <p:sp>
          <p:nvSpPr>
            <p:cNvPr id="42" name="Freeform 43"/>
            <p:cNvSpPr>
              <a:spLocks/>
            </p:cNvSpPr>
            <p:nvPr/>
          </p:nvSpPr>
          <p:spPr bwMode="auto">
            <a:xfrm>
              <a:off x="2381" y="2867"/>
              <a:ext cx="74" cy="91"/>
            </a:xfrm>
            <a:custGeom>
              <a:avLst/>
              <a:gdLst>
                <a:gd name="T0" fmla="*/ 50 w 74"/>
                <a:gd name="T1" fmla="*/ 0 h 91"/>
                <a:gd name="T2" fmla="*/ 74 w 74"/>
                <a:gd name="T3" fmla="*/ 91 h 91"/>
                <a:gd name="T4" fmla="*/ 0 w 74"/>
                <a:gd name="T5" fmla="*/ 33 h 91"/>
                <a:gd name="T6" fmla="*/ 50 w 74"/>
                <a:gd name="T7" fmla="*/ 0 h 91"/>
                <a:gd name="T8" fmla="*/ 0 60000 65536"/>
                <a:gd name="T9" fmla="*/ 0 60000 65536"/>
                <a:gd name="T10" fmla="*/ 0 60000 65536"/>
                <a:gd name="T11" fmla="*/ 0 60000 65536"/>
                <a:gd name="T12" fmla="*/ 0 w 74"/>
                <a:gd name="T13" fmla="*/ 0 h 91"/>
                <a:gd name="T14" fmla="*/ 74 w 74"/>
                <a:gd name="T15" fmla="*/ 91 h 91"/>
              </a:gdLst>
              <a:ahLst/>
              <a:cxnLst>
                <a:cxn ang="T8">
                  <a:pos x="T0" y="T1"/>
                </a:cxn>
                <a:cxn ang="T9">
                  <a:pos x="T2" y="T3"/>
                </a:cxn>
                <a:cxn ang="T10">
                  <a:pos x="T4" y="T5"/>
                </a:cxn>
                <a:cxn ang="T11">
                  <a:pos x="T6" y="T7"/>
                </a:cxn>
              </a:cxnLst>
              <a:rect l="T12" t="T13" r="T14" b="T15"/>
              <a:pathLst>
                <a:path w="74" h="91">
                  <a:moveTo>
                    <a:pt x="50" y="0"/>
                  </a:moveTo>
                  <a:lnTo>
                    <a:pt x="74" y="91"/>
                  </a:lnTo>
                  <a:lnTo>
                    <a:pt x="0" y="33"/>
                  </a:lnTo>
                  <a:lnTo>
                    <a:pt x="50" y="0"/>
                  </a:lnTo>
                  <a:close/>
                </a:path>
              </a:pathLst>
            </a:custGeom>
            <a:solidFill>
              <a:srgbClr val="000000"/>
            </a:solidFill>
            <a:ln w="9525">
              <a:noFill/>
              <a:round/>
              <a:headEnd/>
              <a:tailEnd/>
            </a:ln>
          </p:spPr>
          <p:txBody>
            <a:bodyPr/>
            <a:lstStyle/>
            <a:p>
              <a:endParaRPr lang="id-ID"/>
            </a:p>
          </p:txBody>
        </p:sp>
        <p:sp>
          <p:nvSpPr>
            <p:cNvPr id="43" name="Line 44"/>
            <p:cNvSpPr>
              <a:spLocks noChangeShapeType="1"/>
            </p:cNvSpPr>
            <p:nvPr/>
          </p:nvSpPr>
          <p:spPr bwMode="auto">
            <a:xfrm>
              <a:off x="1389" y="2666"/>
              <a:ext cx="403" cy="1"/>
            </a:xfrm>
            <a:prstGeom prst="line">
              <a:avLst/>
            </a:prstGeom>
            <a:noFill/>
            <a:ln w="4763" cap="rnd">
              <a:solidFill>
                <a:srgbClr val="000000"/>
              </a:solidFill>
              <a:round/>
              <a:headEnd/>
              <a:tailEnd/>
            </a:ln>
          </p:spPr>
          <p:txBody>
            <a:bodyPr/>
            <a:lstStyle/>
            <a:p>
              <a:endParaRPr lang="id-ID"/>
            </a:p>
          </p:txBody>
        </p:sp>
        <p:sp>
          <p:nvSpPr>
            <p:cNvPr id="44" name="Freeform 45"/>
            <p:cNvSpPr>
              <a:spLocks/>
            </p:cNvSpPr>
            <p:nvPr/>
          </p:nvSpPr>
          <p:spPr bwMode="auto">
            <a:xfrm>
              <a:off x="1785" y="2636"/>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45" name="Rectangle 46"/>
            <p:cNvSpPr>
              <a:spLocks noChangeArrowheads="1"/>
            </p:cNvSpPr>
            <p:nvPr/>
          </p:nvSpPr>
          <p:spPr bwMode="auto">
            <a:xfrm>
              <a:off x="2447" y="3221"/>
              <a:ext cx="33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Phase </a:t>
              </a:r>
              <a:endParaRPr lang="en-US">
                <a:latin typeface="Tahoma" pitchFamily="34" charset="0"/>
              </a:endParaRPr>
            </a:p>
          </p:txBody>
        </p:sp>
        <p:sp>
          <p:nvSpPr>
            <p:cNvPr id="46" name="Rectangle 47"/>
            <p:cNvSpPr>
              <a:spLocks noChangeArrowheads="1"/>
            </p:cNvSpPr>
            <p:nvPr/>
          </p:nvSpPr>
          <p:spPr bwMode="auto">
            <a:xfrm>
              <a:off x="2786" y="3221"/>
              <a:ext cx="6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1</a:t>
              </a:r>
              <a:endParaRPr lang="en-US">
                <a:latin typeface="Tahoma" pitchFamily="34" charset="0"/>
              </a:endParaRPr>
            </a:p>
          </p:txBody>
        </p:sp>
        <p:sp>
          <p:nvSpPr>
            <p:cNvPr id="47" name="Rectangle 48"/>
            <p:cNvSpPr>
              <a:spLocks noChangeArrowheads="1"/>
            </p:cNvSpPr>
            <p:nvPr/>
          </p:nvSpPr>
          <p:spPr bwMode="auto">
            <a:xfrm>
              <a:off x="3610" y="3221"/>
              <a:ext cx="33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Phase </a:t>
              </a:r>
              <a:endParaRPr lang="en-US">
                <a:latin typeface="Tahoma" pitchFamily="34" charset="0"/>
              </a:endParaRPr>
            </a:p>
          </p:txBody>
        </p:sp>
        <p:sp>
          <p:nvSpPr>
            <p:cNvPr id="48" name="Rectangle 49"/>
            <p:cNvSpPr>
              <a:spLocks noChangeArrowheads="1"/>
            </p:cNvSpPr>
            <p:nvPr/>
          </p:nvSpPr>
          <p:spPr bwMode="auto">
            <a:xfrm>
              <a:off x="3949" y="3221"/>
              <a:ext cx="6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2</a:t>
              </a:r>
              <a:endParaRPr lang="en-US">
                <a:latin typeface="Tahoma" pitchFamily="34" charset="0"/>
              </a:endParaRPr>
            </a:p>
          </p:txBody>
        </p:sp>
        <p:sp>
          <p:nvSpPr>
            <p:cNvPr id="49" name="Line 50"/>
            <p:cNvSpPr>
              <a:spLocks noChangeShapeType="1"/>
            </p:cNvSpPr>
            <p:nvPr/>
          </p:nvSpPr>
          <p:spPr bwMode="auto">
            <a:xfrm>
              <a:off x="4103" y="2666"/>
              <a:ext cx="305" cy="1"/>
            </a:xfrm>
            <a:prstGeom prst="line">
              <a:avLst/>
            </a:prstGeom>
            <a:noFill/>
            <a:ln w="4763" cap="rnd">
              <a:solidFill>
                <a:srgbClr val="000000"/>
              </a:solidFill>
              <a:round/>
              <a:headEnd/>
              <a:tailEnd/>
            </a:ln>
          </p:spPr>
          <p:txBody>
            <a:bodyPr/>
            <a:lstStyle/>
            <a:p>
              <a:endParaRPr lang="id-ID"/>
            </a:p>
          </p:txBody>
        </p:sp>
        <p:sp>
          <p:nvSpPr>
            <p:cNvPr id="50" name="Freeform 51"/>
            <p:cNvSpPr>
              <a:spLocks/>
            </p:cNvSpPr>
            <p:nvPr/>
          </p:nvSpPr>
          <p:spPr bwMode="auto">
            <a:xfrm>
              <a:off x="4401" y="2636"/>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51" name="Rectangle 52"/>
            <p:cNvSpPr>
              <a:spLocks noChangeArrowheads="1"/>
            </p:cNvSpPr>
            <p:nvPr/>
          </p:nvSpPr>
          <p:spPr bwMode="auto">
            <a:xfrm>
              <a:off x="4530" y="2588"/>
              <a:ext cx="349"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Keluar</a:t>
              </a:r>
              <a:endParaRPr lang="en-US">
                <a:latin typeface="Tahoma" pitchFamily="34" charset="0"/>
              </a:endParaRPr>
            </a:p>
          </p:txBody>
        </p:sp>
        <p:sp>
          <p:nvSpPr>
            <p:cNvPr id="52" name="Rectangle 53"/>
            <p:cNvSpPr>
              <a:spLocks noChangeArrowheads="1"/>
            </p:cNvSpPr>
            <p:nvPr/>
          </p:nvSpPr>
          <p:spPr bwMode="auto">
            <a:xfrm>
              <a:off x="896" y="2564"/>
              <a:ext cx="43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Sumber </a:t>
              </a:r>
              <a:endParaRPr lang="en-US">
                <a:latin typeface="Tahoma" pitchFamily="34" charset="0"/>
              </a:endParaRPr>
            </a:p>
          </p:txBody>
        </p:sp>
        <p:sp>
          <p:nvSpPr>
            <p:cNvPr id="53" name="Rectangle 54"/>
            <p:cNvSpPr>
              <a:spLocks noChangeArrowheads="1"/>
            </p:cNvSpPr>
            <p:nvPr/>
          </p:nvSpPr>
          <p:spPr bwMode="auto">
            <a:xfrm>
              <a:off x="880" y="2718"/>
              <a:ext cx="442"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Populasi</a:t>
              </a:r>
              <a:endParaRPr lang="en-US">
                <a:latin typeface="Tahoma" pitchFamily="34" charset="0"/>
              </a:endParaRPr>
            </a:p>
          </p:txBody>
        </p:sp>
        <p:sp>
          <p:nvSpPr>
            <p:cNvPr id="54" name="Rectangle 55"/>
            <p:cNvSpPr>
              <a:spLocks noChangeArrowheads="1"/>
            </p:cNvSpPr>
            <p:nvPr/>
          </p:nvSpPr>
          <p:spPr bwMode="auto">
            <a:xfrm>
              <a:off x="2600" y="1712"/>
              <a:ext cx="77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Sistem Antrian</a:t>
              </a:r>
              <a:endParaRPr lang="en-US">
                <a:latin typeface="Tahoma" pitchFamily="34" charset="0"/>
              </a:endParaRPr>
            </a:p>
          </p:txBody>
        </p:sp>
        <p:sp>
          <p:nvSpPr>
            <p:cNvPr id="55" name="Line 109"/>
            <p:cNvSpPr>
              <a:spLocks noChangeShapeType="1"/>
            </p:cNvSpPr>
            <p:nvPr/>
          </p:nvSpPr>
          <p:spPr bwMode="auto">
            <a:xfrm>
              <a:off x="2832" y="2400"/>
              <a:ext cx="192" cy="480"/>
            </a:xfrm>
            <a:prstGeom prst="line">
              <a:avLst/>
            </a:prstGeom>
            <a:noFill/>
            <a:ln w="9525">
              <a:solidFill>
                <a:srgbClr val="000000"/>
              </a:solidFill>
              <a:round/>
              <a:headEnd/>
              <a:tailEnd type="triangle" w="med" len="med"/>
            </a:ln>
          </p:spPr>
          <p:txBody>
            <a:bodyPr wrap="none"/>
            <a:lstStyle/>
            <a:p>
              <a:endParaRPr lang="id-ID"/>
            </a:p>
          </p:txBody>
        </p:sp>
        <p:sp>
          <p:nvSpPr>
            <p:cNvPr id="56" name="Line 116"/>
            <p:cNvSpPr>
              <a:spLocks noChangeShapeType="1"/>
            </p:cNvSpPr>
            <p:nvPr/>
          </p:nvSpPr>
          <p:spPr bwMode="auto">
            <a:xfrm>
              <a:off x="3408" y="2400"/>
              <a:ext cx="192" cy="480"/>
            </a:xfrm>
            <a:prstGeom prst="line">
              <a:avLst/>
            </a:prstGeom>
            <a:noFill/>
            <a:ln w="9525">
              <a:solidFill>
                <a:srgbClr val="000000"/>
              </a:solidFill>
              <a:round/>
              <a:headEnd/>
              <a:tailEnd type="triangle" w="med" len="med"/>
            </a:ln>
          </p:spPr>
          <p:txBody>
            <a:bodyPr wrap="none"/>
            <a:lstStyle/>
            <a:p>
              <a:endParaRPr lang="id-ID"/>
            </a:p>
          </p:txBody>
        </p:sp>
        <p:sp>
          <p:nvSpPr>
            <p:cNvPr id="57" name="Line 117"/>
            <p:cNvSpPr>
              <a:spLocks noChangeShapeType="1"/>
            </p:cNvSpPr>
            <p:nvPr/>
          </p:nvSpPr>
          <p:spPr bwMode="auto">
            <a:xfrm flipV="1">
              <a:off x="2832" y="2448"/>
              <a:ext cx="192" cy="432"/>
            </a:xfrm>
            <a:prstGeom prst="line">
              <a:avLst/>
            </a:prstGeom>
            <a:noFill/>
            <a:ln w="9525">
              <a:solidFill>
                <a:srgbClr val="000000"/>
              </a:solidFill>
              <a:round/>
              <a:headEnd/>
              <a:tailEnd type="triangle" w="med" len="med"/>
            </a:ln>
          </p:spPr>
          <p:txBody>
            <a:bodyPr wrap="none"/>
            <a:lstStyle/>
            <a:p>
              <a:endParaRPr lang="id-ID"/>
            </a:p>
          </p:txBody>
        </p:sp>
        <p:sp>
          <p:nvSpPr>
            <p:cNvPr id="58" name="Line 118"/>
            <p:cNvSpPr>
              <a:spLocks noChangeShapeType="1"/>
            </p:cNvSpPr>
            <p:nvPr/>
          </p:nvSpPr>
          <p:spPr bwMode="auto">
            <a:xfrm>
              <a:off x="3408" y="2880"/>
              <a:ext cx="0" cy="0"/>
            </a:xfrm>
            <a:prstGeom prst="line">
              <a:avLst/>
            </a:prstGeom>
            <a:noFill/>
            <a:ln w="9525">
              <a:solidFill>
                <a:schemeClr val="tx1"/>
              </a:solidFill>
              <a:round/>
              <a:headEnd/>
              <a:tailEnd type="triangle" w="med" len="med"/>
            </a:ln>
          </p:spPr>
          <p:txBody>
            <a:bodyPr wrap="none"/>
            <a:lstStyle/>
            <a:p>
              <a:endParaRPr lang="id-ID"/>
            </a:p>
          </p:txBody>
        </p:sp>
        <p:sp>
          <p:nvSpPr>
            <p:cNvPr id="59" name="Line 119"/>
            <p:cNvSpPr>
              <a:spLocks noChangeShapeType="1"/>
            </p:cNvSpPr>
            <p:nvPr/>
          </p:nvSpPr>
          <p:spPr bwMode="auto">
            <a:xfrm flipV="1">
              <a:off x="3408" y="2448"/>
              <a:ext cx="192" cy="432"/>
            </a:xfrm>
            <a:prstGeom prst="line">
              <a:avLst/>
            </a:prstGeom>
            <a:noFill/>
            <a:ln w="9525">
              <a:solidFill>
                <a:srgbClr val="000000"/>
              </a:solidFill>
              <a:round/>
              <a:headEnd/>
              <a:tailEnd type="triangle" w="med" len="med"/>
            </a:ln>
          </p:spPr>
          <p:txBody>
            <a:bodyPr wrap="none"/>
            <a:lstStyle/>
            <a:p>
              <a:endParaRPr lang="id-ID"/>
            </a:p>
          </p:txBody>
        </p:sp>
      </p:grpSp>
      <p:sp>
        <p:nvSpPr>
          <p:cNvPr id="61" name="Content Placeholder 60"/>
          <p:cNvSpPr>
            <a:spLocks noGrp="1"/>
          </p:cNvSpPr>
          <p:nvPr>
            <p:ph sz="quarter" idx="2"/>
          </p:nvPr>
        </p:nvSpPr>
        <p:spPr/>
        <p:txBody>
          <a:bodyPr/>
          <a:lstStyle/>
          <a:p>
            <a:pPr>
              <a:buNone/>
            </a:pPr>
            <a:r>
              <a:rPr lang="en-US" dirty="0" smtClean="0"/>
              <a:t>.</a:t>
            </a:r>
            <a:endParaRPr lang="id-ID"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000000"/>
                </a:solidFill>
                <a:latin typeface="Times New Roman" pitchFamily="18" charset="0"/>
              </a:rPr>
              <a:t/>
            </a:r>
            <a:br>
              <a:rPr lang="en-US" b="1" dirty="0" smtClean="0">
                <a:solidFill>
                  <a:srgbClr val="000000"/>
                </a:solidFill>
                <a:latin typeface="Times New Roman" pitchFamily="18" charset="0"/>
              </a:rPr>
            </a:br>
            <a:r>
              <a:rPr lang="en-US" b="1" dirty="0" err="1" smtClean="0">
                <a:solidFill>
                  <a:srgbClr val="000000"/>
                </a:solidFill>
                <a:latin typeface="Tw Cen MT Condensed" pitchFamily="34" charset="0"/>
              </a:rPr>
              <a:t>Teori</a:t>
            </a:r>
            <a:r>
              <a:rPr lang="en-US" b="1" dirty="0" smtClean="0">
                <a:solidFill>
                  <a:srgbClr val="000000"/>
                </a:solidFill>
                <a:latin typeface="Tw Cen MT Condensed" pitchFamily="34" charset="0"/>
              </a:rPr>
              <a:t> </a:t>
            </a:r>
            <a:r>
              <a:rPr lang="en-US" b="1" dirty="0" err="1" smtClean="0">
                <a:solidFill>
                  <a:srgbClr val="000000"/>
                </a:solidFill>
                <a:latin typeface="Tw Cen MT Condensed" pitchFamily="34" charset="0"/>
              </a:rPr>
              <a:t>Antrian</a:t>
            </a:r>
            <a:r>
              <a:rPr lang="en-US" b="1" dirty="0" smtClean="0">
                <a:solidFill>
                  <a:srgbClr val="000000"/>
                </a:solidFill>
                <a:latin typeface="Tw Cen MT Condensed" pitchFamily="34" charset="0"/>
              </a:rPr>
              <a:t> </a:t>
            </a:r>
            <a:r>
              <a:rPr lang="en-US" b="1" dirty="0" err="1" smtClean="0">
                <a:solidFill>
                  <a:srgbClr val="000000"/>
                </a:solidFill>
                <a:latin typeface="Tw Cen MT Condensed" pitchFamily="34" charset="0"/>
              </a:rPr>
              <a:t>Dalam</a:t>
            </a:r>
            <a:r>
              <a:rPr lang="en-US" b="1" dirty="0" smtClean="0">
                <a:solidFill>
                  <a:srgbClr val="000000"/>
                </a:solidFill>
                <a:latin typeface="Tw Cen MT Condensed" pitchFamily="34" charset="0"/>
              </a:rPr>
              <a:t> </a:t>
            </a:r>
            <a:r>
              <a:rPr lang="en-US" b="1" dirty="0" err="1" smtClean="0">
                <a:solidFill>
                  <a:srgbClr val="000000"/>
                </a:solidFill>
                <a:latin typeface="Tw Cen MT Condensed" pitchFamily="34" charset="0"/>
              </a:rPr>
              <a:t>Praktek</a:t>
            </a:r>
            <a:r>
              <a:rPr lang="en-US" b="1" dirty="0" smtClean="0">
                <a:solidFill>
                  <a:srgbClr val="000000"/>
                </a:solidFill>
                <a:latin typeface="Tw Cen MT Condensed" pitchFamily="34" charset="0"/>
              </a:rPr>
              <a:t/>
            </a:r>
            <a:br>
              <a:rPr lang="en-US" b="1" dirty="0" smtClean="0">
                <a:solidFill>
                  <a:srgbClr val="000000"/>
                </a:solidFill>
                <a:latin typeface="Tw Cen MT Condensed" pitchFamily="34" charset="0"/>
              </a:rPr>
            </a:br>
            <a:endParaRPr lang="id-ID" b="1" dirty="0">
              <a:latin typeface="Tw Cen MT Condensed" pitchFamily="34" charset="0"/>
            </a:endParaRPr>
          </a:p>
        </p:txBody>
      </p:sp>
      <p:sp>
        <p:nvSpPr>
          <p:cNvPr id="3" name="Content Placeholder 2"/>
          <p:cNvSpPr>
            <a:spLocks noGrp="1"/>
          </p:cNvSpPr>
          <p:nvPr>
            <p:ph sz="quarter" idx="2"/>
          </p:nvPr>
        </p:nvSpPr>
        <p:spPr/>
        <p:txBody>
          <a:bodyPr>
            <a:normAutofit fontScale="62500" lnSpcReduction="20000"/>
          </a:bodyPr>
          <a:lstStyle/>
          <a:p>
            <a:pPr marL="342900" indent="-342900" algn="just" eaLnBrk="0" hangingPunct="0">
              <a:spcBef>
                <a:spcPct val="50000"/>
              </a:spcBef>
              <a:buFont typeface="Wingdings" pitchFamily="2" charset="2"/>
              <a:buChar char="q"/>
            </a:pPr>
            <a:r>
              <a:rPr lang="en-US" sz="3200" dirty="0" err="1" smtClean="0">
                <a:solidFill>
                  <a:srgbClr val="000000"/>
                </a:solidFill>
                <a:latin typeface="Times New Roman" pitchFamily="18" charset="0"/>
              </a:rPr>
              <a:t>Penggunaan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teori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praktek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melibatkan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dua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aspek</a:t>
            </a:r>
            <a:r>
              <a:rPr lang="en-US" sz="3200" dirty="0" smtClean="0">
                <a:solidFill>
                  <a:srgbClr val="000000"/>
                </a:solidFill>
                <a:latin typeface="Times New Roman" pitchFamily="18" charset="0"/>
              </a:rPr>
              <a:t> :</a:t>
            </a:r>
          </a:p>
          <a:p>
            <a:pPr marL="346075" indent="-346075" algn="just" eaLnBrk="0" hangingPunct="0">
              <a:spcBef>
                <a:spcPct val="50000"/>
              </a:spcBef>
              <a:buClrTx/>
              <a:buSzPct val="90000"/>
              <a:buFont typeface="+mj-lt"/>
              <a:buAutoNum type="alphaLcPeriod"/>
            </a:pPr>
            <a:r>
              <a:rPr lang="en-US" sz="3200" dirty="0" err="1" smtClean="0">
                <a:solidFill>
                  <a:srgbClr val="000000"/>
                </a:solidFill>
                <a:latin typeface="Times New Roman" pitchFamily="18" charset="0"/>
              </a:rPr>
              <a:t>Pemilihan</a:t>
            </a:r>
            <a:r>
              <a:rPr lang="en-US" sz="3200" dirty="0" smtClean="0">
                <a:solidFill>
                  <a:srgbClr val="000000"/>
                </a:solidFill>
                <a:latin typeface="Times New Roman" pitchFamily="18" charset="0"/>
              </a:rPr>
              <a:t> model yang </a:t>
            </a:r>
            <a:r>
              <a:rPr lang="en-US" sz="3200" dirty="0" err="1" smtClean="0">
                <a:solidFill>
                  <a:srgbClr val="000000"/>
                </a:solidFill>
                <a:latin typeface="Times New Roman" pitchFamily="18" charset="0"/>
              </a:rPr>
              <a:t>sesuai</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akan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mewakili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memadai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dengan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tujuan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menentukan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ukuran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kinerja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tersebut</a:t>
            </a:r>
            <a:r>
              <a:rPr lang="en-US" sz="3200" dirty="0" smtClean="0">
                <a:solidFill>
                  <a:srgbClr val="000000"/>
                </a:solidFill>
                <a:latin typeface="Times New Roman" pitchFamily="18" charset="0"/>
              </a:rPr>
              <a:t>.</a:t>
            </a:r>
          </a:p>
          <a:p>
            <a:pPr marL="346075" indent="-346075" algn="just" eaLnBrk="0" hangingPunct="0">
              <a:spcBef>
                <a:spcPct val="50000"/>
              </a:spcBef>
              <a:buClrTx/>
              <a:buSzPct val="90000"/>
              <a:buFont typeface="+mj-lt"/>
              <a:buAutoNum type="alphaLcPeriod"/>
            </a:pPr>
            <a:r>
              <a:rPr lang="en-US" sz="3200" dirty="0" err="1" smtClean="0">
                <a:solidFill>
                  <a:srgbClr val="000000"/>
                </a:solidFill>
                <a:latin typeface="Times New Roman" pitchFamily="18" charset="0"/>
              </a:rPr>
              <a:t>Penerapan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sebuah</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keputusan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didasari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oleh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ukuran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kinerja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untuk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maksud</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perancangan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sarana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tersebut</a:t>
            </a:r>
            <a:r>
              <a:rPr lang="en-US" sz="3200" dirty="0" smtClean="0">
                <a:solidFill>
                  <a:srgbClr val="000000"/>
                </a:solidFill>
                <a:latin typeface="Times New Roman" pitchFamily="18" charset="0"/>
              </a:rPr>
              <a:t>.</a:t>
            </a:r>
          </a:p>
          <a:p>
            <a:endParaRPr lang="id-ID" dirty="0"/>
          </a:p>
        </p:txBody>
      </p:sp>
      <p:sp>
        <p:nvSpPr>
          <p:cNvPr id="4" name="Content Placeholder 3"/>
          <p:cNvSpPr>
            <a:spLocks noGrp="1"/>
          </p:cNvSpPr>
          <p:nvPr>
            <p:ph sz="quarter" idx="4"/>
          </p:nvPr>
        </p:nvSpPr>
        <p:spPr/>
        <p:txBody>
          <a:bodyPr>
            <a:normAutofit fontScale="70000" lnSpcReduction="20000"/>
          </a:bodyPr>
          <a:lstStyle/>
          <a:p>
            <a:pPr algn="just"/>
            <a:r>
              <a:rPr lang="en-US" sz="3200" dirty="0" err="1" smtClean="0">
                <a:solidFill>
                  <a:srgbClr val="000000"/>
                </a:solidFill>
                <a:latin typeface="Times New Roman" pitchFamily="18" charset="0"/>
              </a:rPr>
              <a:t>Pemilihan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satu</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tertentu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untuk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menganalisis</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situasi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baik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analitis</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maupun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simulasi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terutama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ditentukan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oleh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kedatangan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Penentuan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kedua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ini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dilakukan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dengan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pengamatan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terhadap</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selama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beroperasi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pencatatan</a:t>
            </a:r>
            <a:r>
              <a:rPr lang="en-US" sz="3200" dirty="0" smtClean="0">
                <a:solidFill>
                  <a:srgbClr val="000000"/>
                </a:solidFill>
                <a:latin typeface="Times New Roman" pitchFamily="18" charset="0"/>
              </a:rPr>
              <a:t> data-data yang </a:t>
            </a:r>
            <a:r>
              <a:rPr lang="en-US" sz="3200" dirty="0" err="1" smtClean="0">
                <a:solidFill>
                  <a:srgbClr val="000000"/>
                </a:solidFill>
                <a:latin typeface="Times New Roman" pitchFamily="18" charset="0"/>
              </a:rPr>
              <a:t>bersangkutan</a:t>
            </a:r>
            <a:r>
              <a:rPr lang="en-US" sz="32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Pemilihan</a:t>
            </a:r>
            <a:r>
              <a:rPr lang="en-US" sz="2400" dirty="0" smtClean="0">
                <a:solidFill>
                  <a:schemeClr val="accent1">
                    <a:lumMod val="50000"/>
                  </a:schemeClr>
                </a:solidFill>
              </a:rPr>
              <a:t> Model </a:t>
            </a:r>
            <a:r>
              <a:rPr lang="en-US" sz="2400" dirty="0" err="1" smtClean="0">
                <a:solidFill>
                  <a:schemeClr val="accent1">
                    <a:lumMod val="50000"/>
                  </a:schemeClr>
                </a:solidFill>
              </a:rPr>
              <a:t>Antrian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2">
                    <a:lumMod val="75000"/>
                  </a:schemeClr>
                </a:solidFill>
              </a:rPr>
              <a:t>Analisis</a:t>
            </a:r>
            <a:r>
              <a:rPr lang="en-US" sz="2400" dirty="0" smtClean="0">
                <a:solidFill>
                  <a:schemeClr val="tx2">
                    <a:lumMod val="75000"/>
                  </a:schemeClr>
                </a:solidFill>
              </a:rPr>
              <a:t> </a:t>
            </a:r>
            <a:r>
              <a:rPr lang="en-US" sz="2400" dirty="0" err="1" smtClean="0">
                <a:solidFill>
                  <a:schemeClr val="tx2">
                    <a:lumMod val="75000"/>
                  </a:schemeClr>
                </a:solidFill>
              </a:rPr>
              <a:t>Situasi</a:t>
            </a:r>
            <a:r>
              <a:rPr lang="en-US" sz="2400" dirty="0" smtClean="0">
                <a:solidFill>
                  <a:schemeClr val="tx2">
                    <a:lumMod val="75000"/>
                  </a:schemeClr>
                </a:solidFill>
              </a:rPr>
              <a:t> </a:t>
            </a:r>
            <a:r>
              <a:rPr lang="en-US" sz="2400" dirty="0" err="1" smtClean="0">
                <a:solidFill>
                  <a:schemeClr val="tx2">
                    <a:lumMod val="75000"/>
                  </a:schemeClr>
                </a:solidFill>
              </a:rPr>
              <a:t>Antrian</a:t>
            </a:r>
            <a:endParaRPr lang="id-ID" sz="2400" dirty="0">
              <a:solidFill>
                <a:schemeClr val="tx2">
                  <a:lumMod val="75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ctr"/>
            <a:r>
              <a:rPr lang="en-US" sz="4000" dirty="0" err="1" smtClean="0"/>
              <a:t>Pengumpulan</a:t>
            </a:r>
            <a:r>
              <a:rPr lang="en-US" sz="4000" dirty="0" smtClean="0"/>
              <a:t> Data</a:t>
            </a:r>
            <a:endParaRPr lang="id-ID" sz="4000" dirty="0"/>
          </a:p>
        </p:txBody>
      </p:sp>
      <p:sp>
        <p:nvSpPr>
          <p:cNvPr id="3" name="Content Placeholder 2"/>
          <p:cNvSpPr>
            <a:spLocks noGrp="1"/>
          </p:cNvSpPr>
          <p:nvPr>
            <p:ph sz="quarter" idx="2"/>
          </p:nvPr>
        </p:nvSpPr>
        <p:spPr/>
        <p:txBody>
          <a:bodyPr>
            <a:normAutofit fontScale="40000" lnSpcReduction="20000"/>
          </a:bodyPr>
          <a:lstStyle/>
          <a:p>
            <a:pPr marL="0" indent="0" algn="just">
              <a:spcBef>
                <a:spcPct val="50000"/>
              </a:spcBef>
              <a:buFont typeface="Wingdings" pitchFamily="2" charset="2"/>
              <a:buNone/>
              <a:defRPr/>
            </a:pPr>
            <a:r>
              <a:rPr lang="en-US" sz="4500" dirty="0" err="1" smtClean="0">
                <a:solidFill>
                  <a:srgbClr val="000000"/>
                </a:solidFill>
                <a:latin typeface="Times New Roman" pitchFamily="18" charset="0"/>
              </a:rPr>
              <a:t>Pengumpulan</a:t>
            </a:r>
            <a:r>
              <a:rPr lang="en-US" sz="4500" dirty="0" smtClean="0">
                <a:solidFill>
                  <a:srgbClr val="000000"/>
                </a:solidFill>
                <a:latin typeface="Times New Roman" pitchFamily="18" charset="0"/>
              </a:rPr>
              <a:t> data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 </a:t>
            </a:r>
            <a:r>
              <a:rPr lang="en-US" sz="4500" dirty="0" err="1" smtClean="0">
                <a:solidFill>
                  <a:srgbClr val="000000"/>
                </a:solidFill>
                <a:latin typeface="Times New Roman" pitchFamily="18" charset="0"/>
              </a:rPr>
              <a:t>pelayanan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dapat</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dicapai</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dengan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salah</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satu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dari</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dua</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cara</a:t>
            </a:r>
            <a:r>
              <a:rPr lang="en-US" sz="4500" dirty="0" smtClean="0">
                <a:solidFill>
                  <a:srgbClr val="000000"/>
                </a:solidFill>
                <a:latin typeface="Times New Roman" pitchFamily="18" charset="0"/>
              </a:rPr>
              <a:t>:</a:t>
            </a:r>
          </a:p>
          <a:p>
            <a:pPr algn="just">
              <a:spcBef>
                <a:spcPct val="50000"/>
              </a:spcBef>
              <a:buFont typeface="Wingdings" pitchFamily="2" charset="2"/>
              <a:buNone/>
              <a:defRPr/>
            </a:pPr>
            <a:r>
              <a:rPr lang="en-US" sz="4500" dirty="0" smtClean="0">
                <a:solidFill>
                  <a:srgbClr val="000000"/>
                </a:solidFill>
                <a:latin typeface="Times New Roman" pitchFamily="18" charset="0"/>
              </a:rPr>
              <a:t>a. </a:t>
            </a:r>
            <a:r>
              <a:rPr lang="en-US" sz="4500" dirty="0" err="1" smtClean="0">
                <a:solidFill>
                  <a:srgbClr val="000000"/>
                </a:solidFill>
                <a:latin typeface="Times New Roman" pitchFamily="18" charset="0"/>
              </a:rPr>
              <a:t>Mengukur</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antar</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lamanya</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pelayanan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untuk</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memperoleh</a:t>
            </a:r>
            <a:r>
              <a:rPr lang="en-US" sz="4500" dirty="0" smtClean="0">
                <a:solidFill>
                  <a:srgbClr val="000000"/>
                </a:solidFill>
                <a:latin typeface="Times New Roman" pitchFamily="18" charset="0"/>
              </a:rPr>
              <a:t> data rata-rata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antar</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(1/</a:t>
            </a:r>
            <a:r>
              <a:rPr lang="el-GR" sz="4500" dirty="0" smtClean="0">
                <a:solidFill>
                  <a:srgbClr val="000000"/>
                </a:solidFill>
                <a:latin typeface="Times New Roman" pitchFamily="18" charset="0"/>
              </a:rPr>
              <a:t>λ</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dan</a:t>
            </a:r>
            <a:r>
              <a:rPr lang="en-US" sz="4500" dirty="0" smtClean="0">
                <a:solidFill>
                  <a:srgbClr val="000000"/>
                </a:solidFill>
                <a:latin typeface="Times New Roman" pitchFamily="18" charset="0"/>
              </a:rPr>
              <a:t> data rata-rata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yang </a:t>
            </a:r>
            <a:r>
              <a:rPr lang="en-US" sz="4500" dirty="0" err="1" smtClean="0">
                <a:solidFill>
                  <a:srgbClr val="000000"/>
                </a:solidFill>
                <a:latin typeface="Times New Roman" pitchFamily="18" charset="0"/>
              </a:rPr>
              <a:t>dibutuhkan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untuk</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melayani</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seorang</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pelanggan</a:t>
            </a:r>
            <a:r>
              <a:rPr lang="en-US" sz="4500" dirty="0" smtClean="0">
                <a:solidFill>
                  <a:srgbClr val="000000"/>
                </a:solidFill>
                <a:latin typeface="Times New Roman" pitchFamily="18" charset="0"/>
              </a:rPr>
              <a:t> (1/</a:t>
            </a:r>
            <a:r>
              <a:rPr lang="el-GR" sz="4500" dirty="0" smtClean="0">
                <a:solidFill>
                  <a:srgbClr val="000000"/>
                </a:solidFill>
                <a:latin typeface="Times New Roman" pitchFamily="18" charset="0"/>
              </a:rPr>
              <a:t>μ</a:t>
            </a:r>
            <a:r>
              <a:rPr lang="en-US" sz="4500" dirty="0" smtClean="0">
                <a:solidFill>
                  <a:srgbClr val="000000"/>
                </a:solidFill>
                <a:latin typeface="Times New Roman" pitchFamily="18" charset="0"/>
              </a:rPr>
              <a:t>)</a:t>
            </a:r>
          </a:p>
          <a:p>
            <a:pPr marL="319088" indent="-319088" algn="just">
              <a:spcBef>
                <a:spcPct val="50000"/>
              </a:spcBef>
              <a:buFont typeface="Wingdings" pitchFamily="2" charset="2"/>
              <a:buNone/>
              <a:defRPr/>
            </a:pPr>
            <a:r>
              <a:rPr lang="en-US" sz="4500" dirty="0" smtClean="0">
                <a:solidFill>
                  <a:srgbClr val="000000"/>
                </a:solidFill>
                <a:latin typeface="Times New Roman" pitchFamily="18" charset="0"/>
              </a:rPr>
              <a:t>b. </a:t>
            </a:r>
            <a:r>
              <a:rPr lang="en-US" sz="4500" dirty="0" err="1" smtClean="0">
                <a:solidFill>
                  <a:srgbClr val="000000"/>
                </a:solidFill>
                <a:latin typeface="Times New Roman" pitchFamily="18" charset="0"/>
              </a:rPr>
              <a:t>Menghitung</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jumlah</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pelayanan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selama</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satu</a:t>
            </a:r>
            <a:r>
              <a:rPr lang="en-US" sz="4500" dirty="0" smtClean="0">
                <a:solidFill>
                  <a:srgbClr val="000000"/>
                </a:solidFill>
                <a:latin typeface="Times New Roman" pitchFamily="18" charset="0"/>
              </a:rPr>
              <a:t> unit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yang </a:t>
            </a:r>
            <a:r>
              <a:rPr lang="en-US" sz="4500" dirty="0" err="1" smtClean="0">
                <a:solidFill>
                  <a:srgbClr val="000000"/>
                </a:solidFill>
                <a:latin typeface="Times New Roman" pitchFamily="18" charset="0"/>
              </a:rPr>
              <a:t>dipilih</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untuk</a:t>
            </a:r>
            <a:endParaRPr lang="id-ID" dirty="0"/>
          </a:p>
        </p:txBody>
      </p:sp>
      <p:sp>
        <p:nvSpPr>
          <p:cNvPr id="4" name="Content Placeholder 3"/>
          <p:cNvSpPr>
            <a:spLocks noGrp="1"/>
          </p:cNvSpPr>
          <p:nvPr>
            <p:ph sz="quarter" idx="4"/>
          </p:nvPr>
        </p:nvSpPr>
        <p:spPr/>
        <p:txBody>
          <a:bodyPr>
            <a:normAutofit fontScale="62500" lnSpcReduction="20000"/>
          </a:bodyPr>
          <a:lstStyle/>
          <a:p>
            <a:pPr marL="319088" indent="-28575" algn="just">
              <a:spcBef>
                <a:spcPct val="50000"/>
              </a:spcBef>
              <a:buFont typeface="Wingdings" pitchFamily="2" charset="2"/>
              <a:buNone/>
              <a:defRPr/>
            </a:pPr>
            <a:r>
              <a:rPr lang="en-US" dirty="0" err="1" smtClean="0">
                <a:solidFill>
                  <a:srgbClr val="000000"/>
                </a:solidFill>
                <a:latin typeface="Times New Roman" pitchFamily="18" charset="0"/>
              </a:rPr>
              <a:t>memperoleh</a:t>
            </a:r>
            <a:r>
              <a:rPr lang="en-US" dirty="0" smtClean="0">
                <a:solidFill>
                  <a:srgbClr val="000000"/>
                </a:solidFill>
                <a:latin typeface="Times New Roman" pitchFamily="18" charset="0"/>
              </a:rPr>
              <a:t> data rata-rata </a:t>
            </a:r>
            <a:r>
              <a:rPr lang="en-US" dirty="0" err="1" smtClean="0">
                <a:solidFill>
                  <a:srgbClr val="000000"/>
                </a:solidFill>
                <a:latin typeface="Times New Roman" pitchFamily="18" charset="0"/>
              </a:rPr>
              <a:t>banyaknya</a:t>
            </a:r>
            <a:r>
              <a:rPr lang="en-US" dirty="0" smtClean="0"/>
              <a:t> </a:t>
            </a:r>
            <a:r>
              <a:rPr lang="en-US" dirty="0" err="1" smtClean="0">
                <a:solidFill>
                  <a:srgbClr val="000000"/>
                </a:solidFill>
                <a:latin typeface="Times New Roman" pitchFamily="18" charset="0"/>
              </a:rPr>
              <a:t>pelanggan</a:t>
            </a:r>
            <a:r>
              <a:rPr lang="en-US" dirty="0" smtClean="0">
                <a:solidFill>
                  <a:srgbClr val="000000"/>
                </a:solidFill>
                <a:latin typeface="Times New Roman" pitchFamily="18" charset="0"/>
              </a:rPr>
              <a:t> yang </a:t>
            </a:r>
            <a:r>
              <a:rPr lang="en-US" dirty="0" err="1" smtClean="0">
                <a:solidFill>
                  <a:srgbClr val="000000"/>
                </a:solidFill>
                <a:latin typeface="Times New Roman" pitchFamily="18" charset="0"/>
              </a:rPr>
              <a:t>datang</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persatuan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l-GR" dirty="0" smtClean="0">
                <a:solidFill>
                  <a:srgbClr val="000000"/>
                </a:solidFill>
                <a:latin typeface="Times New Roman" pitchFamily="18" charset="0"/>
              </a:rPr>
              <a:t>λ</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dan</a:t>
            </a:r>
            <a:r>
              <a:rPr lang="en-US" dirty="0" smtClean="0">
                <a:solidFill>
                  <a:srgbClr val="000000"/>
                </a:solidFill>
                <a:latin typeface="Times New Roman" pitchFamily="18" charset="0"/>
              </a:rPr>
              <a:t> rata-rata </a:t>
            </a:r>
            <a:r>
              <a:rPr lang="en-US" dirty="0" err="1" smtClean="0">
                <a:solidFill>
                  <a:srgbClr val="000000"/>
                </a:solidFill>
                <a:latin typeface="Times New Roman" pitchFamily="18" charset="0"/>
              </a:rPr>
              <a:t>banyaknya</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pelanggan</a:t>
            </a:r>
            <a:r>
              <a:rPr lang="en-US" dirty="0" smtClean="0">
                <a:solidFill>
                  <a:srgbClr val="000000"/>
                </a:solidFill>
                <a:latin typeface="Times New Roman" pitchFamily="18" charset="0"/>
              </a:rPr>
              <a:t> yang </a:t>
            </a:r>
            <a:r>
              <a:rPr lang="en-US" dirty="0" err="1" smtClean="0">
                <a:solidFill>
                  <a:srgbClr val="000000"/>
                </a:solidFill>
                <a:latin typeface="Times New Roman" pitchFamily="18" charset="0"/>
              </a:rPr>
              <a:t>selesai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dilayani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persatuan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l-GR" dirty="0" smtClean="0">
                <a:solidFill>
                  <a:srgbClr val="000000"/>
                </a:solidFill>
                <a:latin typeface="Times New Roman" pitchFamily="18" charset="0"/>
              </a:rPr>
              <a:t>μ</a:t>
            </a:r>
            <a:r>
              <a:rPr lang="en-US" dirty="0" smtClean="0">
                <a:solidFill>
                  <a:srgbClr val="000000"/>
                </a:solidFill>
                <a:latin typeface="Times New Roman" pitchFamily="18" charset="0"/>
              </a:rPr>
              <a:t>)</a:t>
            </a:r>
            <a:r>
              <a:rPr lang="en-US" dirty="0" smtClean="0"/>
              <a:t> </a:t>
            </a:r>
            <a:endParaRPr lang="id-ID" dirty="0" smtClean="0"/>
          </a:p>
          <a:p>
            <a:endParaRPr lang="en-US" dirty="0" smtClean="0">
              <a:solidFill>
                <a:srgbClr val="000000"/>
              </a:solidFill>
              <a:latin typeface="Times New Roman" pitchFamily="18" charset="0"/>
            </a:endParaRPr>
          </a:p>
          <a:p>
            <a:pPr algn="just">
              <a:buFont typeface="Wingdings" pitchFamily="2" charset="2"/>
              <a:buChar char="q"/>
            </a:pPr>
            <a:r>
              <a:rPr lang="en-US" dirty="0" err="1" smtClean="0">
                <a:solidFill>
                  <a:srgbClr val="000000"/>
                </a:solidFill>
                <a:latin typeface="Times New Roman" pitchFamily="18" charset="0"/>
              </a:rPr>
              <a:t>Metode</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pertama</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dirancang</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untuk</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menghasilkan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antar</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kedatangan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atau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metode</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kedua</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menghasilkan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jumlah</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kedatangan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atau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persatuan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a:bodyPr>
          <a:lstStyle/>
          <a:p>
            <a:pPr algn="ctr"/>
            <a:r>
              <a:rPr lang="en-US" sz="2400" dirty="0" smtClean="0">
                <a:solidFill>
                  <a:schemeClr val="accent1">
                    <a:lumMod val="50000"/>
                  </a:schemeClr>
                </a:solidFill>
              </a:rPr>
              <a:t>Data </a:t>
            </a:r>
            <a:r>
              <a:rPr lang="en-US" sz="2400" dirty="0" err="1" smtClean="0">
                <a:solidFill>
                  <a:schemeClr val="accent1">
                    <a:lumMod val="50000"/>
                  </a:schemeClr>
                </a:solidFill>
              </a:rPr>
              <a:t>Kedatangan</a:t>
            </a:r>
            <a:r>
              <a:rPr lang="en-US" sz="2400" dirty="0" smtClean="0">
                <a:solidFill>
                  <a:schemeClr val="accent1">
                    <a:lumMod val="50000"/>
                  </a:schemeClr>
                </a:solidFill>
              </a:rPr>
              <a:t>/</a:t>
            </a:r>
            <a:r>
              <a:rPr lang="en-US" sz="2400" dirty="0" err="1" smtClean="0">
                <a:solidFill>
                  <a:schemeClr val="accent1">
                    <a:lumMod val="50000"/>
                  </a:schemeClr>
                </a:solidFill>
              </a:rPr>
              <a:t>Pelayanan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smtClean="0">
                <a:solidFill>
                  <a:schemeClr val="tx1">
                    <a:lumMod val="75000"/>
                    <a:lumOff val="25000"/>
                  </a:schemeClr>
                </a:solidFill>
              </a:rPr>
              <a:t>Data </a:t>
            </a:r>
            <a:r>
              <a:rPr lang="en-US" sz="2400" dirty="0" err="1" smtClean="0">
                <a:solidFill>
                  <a:schemeClr val="tx1">
                    <a:lumMod val="75000"/>
                    <a:lumOff val="25000"/>
                  </a:schemeClr>
                </a:solidFill>
              </a:rPr>
              <a:t>Kedatangan</a:t>
            </a:r>
            <a:r>
              <a:rPr lang="en-US" sz="2400" dirty="0" smtClean="0">
                <a:solidFill>
                  <a:schemeClr val="tx1">
                    <a:lumMod val="75000"/>
                    <a:lumOff val="25000"/>
                  </a:schemeClr>
                </a:solidFill>
              </a:rPr>
              <a:t>/</a:t>
            </a:r>
            <a:r>
              <a:rPr lang="en-US" sz="2400" dirty="0" err="1" smtClean="0">
                <a:solidFill>
                  <a:schemeClr val="tx1">
                    <a:lumMod val="75000"/>
                    <a:lumOff val="25000"/>
                  </a:schemeClr>
                </a:solidFill>
              </a:rPr>
              <a:t>Pelayanan</a:t>
            </a:r>
            <a:endParaRPr lang="id-ID" sz="2400" dirty="0">
              <a:solidFill>
                <a:schemeClr val="tx1">
                  <a:lumMod val="75000"/>
                  <a:lumOff val="2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ILUSTRASI DAN SITUASI ANTRIAN</a:t>
            </a:r>
            <a:endParaRPr lang="id-ID" dirty="0"/>
          </a:p>
        </p:txBody>
      </p:sp>
      <p:sp>
        <p:nvSpPr>
          <p:cNvPr id="9" name="Content Placeholder 8"/>
          <p:cNvSpPr>
            <a:spLocks noGrp="1"/>
          </p:cNvSpPr>
          <p:nvPr>
            <p:ph sz="quarter" idx="2"/>
          </p:nvPr>
        </p:nvSpPr>
        <p:spPr>
          <a:xfrm>
            <a:off x="609600" y="2438400"/>
            <a:ext cx="3886200" cy="3733800"/>
          </a:xfrm>
        </p:spPr>
        <p:txBody>
          <a:bodyPr>
            <a:normAutofit fontScale="85000" lnSpcReduction="10000"/>
          </a:bodyPr>
          <a:lstStyle/>
          <a:p>
            <a:r>
              <a:rPr lang="en-US" dirty="0" err="1" smtClean="0">
                <a:latin typeface="Tw Cen MT Condensed" pitchFamily="34" charset="0"/>
                <a:cs typeface="Times New Roman" pitchFamily="18" charset="0"/>
              </a:rPr>
              <a:t>Ditempat</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kita</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bekerja</a:t>
            </a:r>
            <a:r>
              <a:rPr lang="en-US" dirty="0" smtClean="0">
                <a:latin typeface="Tw Cen MT Condensed" pitchFamily="34" charset="0"/>
                <a:cs typeface="Times New Roman" pitchFamily="18" charset="0"/>
              </a:rPr>
              <a:t>/</a:t>
            </a:r>
            <a:r>
              <a:rPr lang="en-US" dirty="0" err="1" smtClean="0">
                <a:latin typeface="Tw Cen MT Condensed" pitchFamily="34" charset="0"/>
                <a:cs typeface="Times New Roman" pitchFamily="18" charset="0"/>
              </a:rPr>
              <a:t>beraktifitas</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pernahkah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terjadi</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antrian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kapan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terjadi</a:t>
            </a:r>
            <a:r>
              <a:rPr lang="en-US" dirty="0" smtClean="0">
                <a:latin typeface="Tw Cen MT Condensed" pitchFamily="34" charset="0"/>
                <a:cs typeface="Times New Roman" pitchFamily="18" charset="0"/>
              </a:rPr>
              <a:t> ? </a:t>
            </a:r>
            <a:r>
              <a:rPr lang="en-US" dirty="0" err="1" smtClean="0">
                <a:latin typeface="Tw Cen MT Condensed" pitchFamily="34" charset="0"/>
                <a:cs typeface="Times New Roman" pitchFamily="18" charset="0"/>
              </a:rPr>
              <a:t>Mengapa</a:t>
            </a:r>
            <a:r>
              <a:rPr lang="en-US" dirty="0" smtClean="0">
                <a:latin typeface="Tw Cen MT Condensed" pitchFamily="34" charset="0"/>
                <a:cs typeface="Times New Roman" pitchFamily="18" charset="0"/>
              </a:rPr>
              <a:t> ?</a:t>
            </a:r>
          </a:p>
          <a:p>
            <a:r>
              <a:rPr lang="en-US" dirty="0" err="1" smtClean="0">
                <a:latin typeface="Tw Cen MT Condensed" pitchFamily="34" charset="0"/>
                <a:cs typeface="Times New Roman" pitchFamily="18" charset="0"/>
              </a:rPr>
              <a:t>Haruskah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antrian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ditiadakan</a:t>
            </a:r>
            <a:r>
              <a:rPr lang="en-US" dirty="0" smtClean="0">
                <a:latin typeface="Tw Cen MT Condensed" pitchFamily="34" charset="0"/>
                <a:cs typeface="Times New Roman" pitchFamily="18" charset="0"/>
              </a:rPr>
              <a:t> ? </a:t>
            </a:r>
            <a:r>
              <a:rPr lang="en-US" dirty="0" err="1" smtClean="0">
                <a:latin typeface="Tw Cen MT Condensed" pitchFamily="34" charset="0"/>
                <a:cs typeface="Times New Roman" pitchFamily="18" charset="0"/>
              </a:rPr>
              <a:t>Mengapa</a:t>
            </a:r>
            <a:r>
              <a:rPr lang="en-US" dirty="0" smtClean="0">
                <a:latin typeface="Tw Cen MT Condensed" pitchFamily="34" charset="0"/>
                <a:cs typeface="Times New Roman" pitchFamily="18" charset="0"/>
              </a:rPr>
              <a:t> ?</a:t>
            </a:r>
          </a:p>
          <a:p>
            <a:r>
              <a:rPr lang="en-US" dirty="0" err="1" smtClean="0">
                <a:latin typeface="Tw Cen MT Condensed" pitchFamily="34" charset="0"/>
                <a:cs typeface="Times New Roman" pitchFamily="18" charset="0"/>
              </a:rPr>
              <a:t>Sudah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optimalkah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jumlah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fasilitas</a:t>
            </a:r>
            <a:r>
              <a:rPr lang="en-US" dirty="0" smtClean="0">
                <a:latin typeface="Tw Cen MT Condensed" pitchFamily="34" charset="0"/>
                <a:cs typeface="Times New Roman" pitchFamily="18" charset="0"/>
              </a:rPr>
              <a:t> yang </a:t>
            </a:r>
            <a:r>
              <a:rPr lang="en-US" dirty="0" err="1" smtClean="0">
                <a:latin typeface="Tw Cen MT Condensed" pitchFamily="34" charset="0"/>
                <a:cs typeface="Times New Roman" pitchFamily="18" charset="0"/>
              </a:rPr>
              <a:t>ada</a:t>
            </a:r>
            <a:r>
              <a:rPr lang="en-US" dirty="0" smtClean="0">
                <a:latin typeface="Tw Cen MT Condensed" pitchFamily="34" charset="0"/>
                <a:cs typeface="Times New Roman" pitchFamily="18" charset="0"/>
              </a:rPr>
              <a:t> ?, </a:t>
            </a:r>
            <a:r>
              <a:rPr lang="en-US" dirty="0" err="1" smtClean="0">
                <a:latin typeface="Tw Cen MT Condensed" pitchFamily="34" charset="0"/>
                <a:cs typeface="Times New Roman" pitchFamily="18" charset="0"/>
              </a:rPr>
              <a:t>apa</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ukurannya</a:t>
            </a:r>
            <a:r>
              <a:rPr lang="en-US" dirty="0" smtClean="0">
                <a:latin typeface="Tw Cen MT Condensed" pitchFamily="34" charset="0"/>
                <a:cs typeface="Times New Roman" pitchFamily="18" charset="0"/>
              </a:rPr>
              <a:t> ?</a:t>
            </a:r>
          </a:p>
          <a:p>
            <a:r>
              <a:rPr lang="en-US" dirty="0" err="1" smtClean="0">
                <a:latin typeface="Tw Cen MT Condensed" pitchFamily="34" charset="0"/>
                <a:cs typeface="Times New Roman" pitchFamily="18" charset="0"/>
              </a:rPr>
              <a:t>Bagaimana</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disain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sistem</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antrian</a:t>
            </a:r>
            <a:r>
              <a:rPr lang="en-US" dirty="0" smtClean="0">
                <a:latin typeface="Tw Cen MT Condensed" pitchFamily="34" charset="0"/>
                <a:cs typeface="Times New Roman" pitchFamily="18" charset="0"/>
              </a:rPr>
              <a:t> yang optimal ?</a:t>
            </a:r>
          </a:p>
          <a:p>
            <a:endParaRPr lang="id-ID" dirty="0"/>
          </a:p>
        </p:txBody>
      </p:sp>
      <p:sp>
        <p:nvSpPr>
          <p:cNvPr id="8" name="Text Placeholder 7"/>
          <p:cNvSpPr>
            <a:spLocks noGrp="1"/>
          </p:cNvSpPr>
          <p:nvPr>
            <p:ph type="body" sz="quarter" idx="1"/>
          </p:nvPr>
        </p:nvSpPr>
        <p:spPr/>
        <p:txBody>
          <a:bodyPr>
            <a:normAutofit/>
          </a:bodyPr>
          <a:lstStyle/>
          <a:p>
            <a:pPr algn="ctr"/>
            <a:r>
              <a:rPr lang="en-US" sz="2400" dirty="0" err="1" smtClean="0">
                <a:solidFill>
                  <a:schemeClr val="accent1">
                    <a:lumMod val="50000"/>
                  </a:schemeClr>
                </a:solidFill>
              </a:rPr>
              <a:t>Ilustrasi</a:t>
            </a:r>
            <a:r>
              <a:rPr lang="en-US" sz="2400" dirty="0" smtClean="0">
                <a:solidFill>
                  <a:schemeClr val="accent1">
                    <a:lumMod val="50000"/>
                  </a:schemeClr>
                </a:solidFill>
              </a:rPr>
              <a:t> </a:t>
            </a:r>
            <a:r>
              <a:rPr lang="en-US" sz="2400" dirty="0" err="1" smtClean="0">
                <a:solidFill>
                  <a:schemeClr val="accent1">
                    <a:lumMod val="50000"/>
                  </a:schemeClr>
                </a:solidFill>
              </a:rPr>
              <a:t>Permasalahan</a:t>
            </a:r>
            <a:endParaRPr lang="id-ID" sz="2400" dirty="0">
              <a:solidFill>
                <a:schemeClr val="accent1">
                  <a:lumMod val="50000"/>
                </a:schemeClr>
              </a:solidFill>
            </a:endParaRPr>
          </a:p>
        </p:txBody>
      </p:sp>
      <p:sp>
        <p:nvSpPr>
          <p:cNvPr id="10" name="Text Placeholder 9"/>
          <p:cNvSpPr>
            <a:spLocks noGrp="1"/>
          </p:cNvSpPr>
          <p:nvPr>
            <p:ph type="body" sz="quarter" idx="3"/>
          </p:nvPr>
        </p:nvSpPr>
        <p:spPr/>
        <p:txBody>
          <a:bodyPr>
            <a:normAutofit/>
          </a:bodyPr>
          <a:lstStyle/>
          <a:p>
            <a:pPr algn="ctr"/>
            <a:r>
              <a:rPr lang="en-US" sz="2400" dirty="0" err="1" smtClean="0">
                <a:solidFill>
                  <a:schemeClr val="tx1">
                    <a:lumMod val="75000"/>
                    <a:lumOff val="25000"/>
                  </a:schemeClr>
                </a:solidFill>
              </a:rPr>
              <a:t>Situasi</a:t>
            </a:r>
            <a:r>
              <a:rPr lang="en-US" sz="2400" dirty="0" smtClean="0">
                <a:solidFill>
                  <a:schemeClr val="tx1">
                    <a:lumMod val="75000"/>
                    <a:lumOff val="25000"/>
                  </a:schemeClr>
                </a:solidFill>
              </a:rPr>
              <a:t> </a:t>
            </a:r>
            <a:r>
              <a:rPr lang="en-US" sz="2400" dirty="0" err="1" smtClean="0">
                <a:solidFill>
                  <a:schemeClr val="tx1">
                    <a:lumMod val="75000"/>
                    <a:lumOff val="25000"/>
                  </a:schemeClr>
                </a:solidFill>
              </a:rPr>
              <a:t>Antrian</a:t>
            </a:r>
            <a:r>
              <a:rPr lang="en-US" sz="2400" dirty="0" smtClean="0">
                <a:solidFill>
                  <a:schemeClr val="tx1">
                    <a:lumMod val="75000"/>
                    <a:lumOff val="25000"/>
                  </a:schemeClr>
                </a:solidFill>
              </a:rPr>
              <a:t> (1)</a:t>
            </a:r>
            <a:endParaRPr lang="id-ID" sz="2400" dirty="0">
              <a:solidFill>
                <a:schemeClr val="tx1">
                  <a:lumMod val="75000"/>
                  <a:lumOff val="25000"/>
                </a:schemeClr>
              </a:solidFill>
            </a:endParaRPr>
          </a:p>
        </p:txBody>
      </p:sp>
      <p:pic>
        <p:nvPicPr>
          <p:cNvPr id="1027" name="Picture 3"/>
          <p:cNvPicPr>
            <a:picLocks noGrp="1" noChangeAspect="1" noChangeArrowheads="1"/>
          </p:cNvPicPr>
          <p:nvPr>
            <p:ph sz="quarter" idx="4"/>
          </p:nvPr>
        </p:nvPicPr>
        <p:blipFill>
          <a:blip r:embed="rId2" cstate="print">
            <a:grayscl/>
          </a:blip>
          <a:srcRect/>
          <a:stretch>
            <a:fillRect/>
          </a:stretch>
        </p:blipFill>
        <p:spPr bwMode="auto">
          <a:xfrm>
            <a:off x="4800600" y="2590800"/>
            <a:ext cx="3886200" cy="35814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err="1" smtClean="0"/>
              <a:t>Distribusi</a:t>
            </a:r>
            <a:r>
              <a:rPr lang="en-US" dirty="0" smtClean="0"/>
              <a:t> </a:t>
            </a:r>
            <a:r>
              <a:rPr lang="en-US" dirty="0" err="1" smtClean="0"/>
              <a:t>Probabilitas</a:t>
            </a:r>
            <a:endParaRPr lang="id-ID" dirty="0"/>
          </a:p>
        </p:txBody>
      </p:sp>
      <p:sp>
        <p:nvSpPr>
          <p:cNvPr id="3" name="Content Placeholder 2"/>
          <p:cNvSpPr>
            <a:spLocks noGrp="1"/>
          </p:cNvSpPr>
          <p:nvPr>
            <p:ph sz="quarter" idx="2"/>
          </p:nvPr>
        </p:nvSpPr>
        <p:spPr/>
        <p:txBody>
          <a:bodyPr>
            <a:noAutofit/>
          </a:bodyPr>
          <a:lstStyle/>
          <a:p>
            <a:pPr marL="0" indent="0" algn="just">
              <a:lnSpc>
                <a:spcPct val="80000"/>
              </a:lnSpc>
              <a:buFont typeface="Wingdings" pitchFamily="2" charset="2"/>
              <a:buChar char="q"/>
              <a:defRPr/>
            </a:pPr>
            <a:r>
              <a:rPr lang="sv-SE" sz="2000" dirty="0" smtClean="0">
                <a:solidFill>
                  <a:srgbClr val="000000"/>
                </a:solidFill>
                <a:latin typeface="Times New Roman" pitchFamily="18" charset="0"/>
              </a:rPr>
              <a:t> Penentuan bentuk distribusi data sampel merupakan bagian sangat penting dari seluruh tahapan studi. Model distribusi data input akan berdampak pada distribusi data output atau hasil yang akan diinterprestasi dan dianalisa.</a:t>
            </a:r>
          </a:p>
          <a:p>
            <a:pPr marL="0" indent="0" algn="just">
              <a:lnSpc>
                <a:spcPct val="80000"/>
              </a:lnSpc>
              <a:buFont typeface="Wingdings" pitchFamily="2" charset="2"/>
              <a:buChar char="q"/>
              <a:defRPr/>
            </a:pPr>
            <a:r>
              <a:rPr lang="sv-SE" sz="2000" dirty="0" smtClean="0">
                <a:solidFill>
                  <a:srgbClr val="000000"/>
                </a:solidFill>
                <a:latin typeface="Times New Roman" pitchFamily="18" charset="0"/>
              </a:rPr>
              <a:t> Suatu cara yang cepat untuk memeriksa apakah sekumpulan data tertentu sesuai dengan distribusi teoritis tertentu adalah membandingkan secara grafis empiris kumulatif dengan fungsi kepadatan kumulatif  yang bersesuaian  dari distribusi teoritis</a:t>
            </a:r>
            <a:endParaRPr lang="id-ID" sz="2000" dirty="0"/>
          </a:p>
        </p:txBody>
      </p:sp>
      <p:sp>
        <p:nvSpPr>
          <p:cNvPr id="4" name="Content Placeholder 3"/>
          <p:cNvSpPr>
            <a:spLocks noGrp="1"/>
          </p:cNvSpPr>
          <p:nvPr>
            <p:ph sz="quarter" idx="4"/>
          </p:nvPr>
        </p:nvSpPr>
        <p:spPr>
          <a:xfrm>
            <a:off x="4800600" y="2438400"/>
            <a:ext cx="3886200" cy="3886200"/>
          </a:xfrm>
        </p:spPr>
        <p:txBody>
          <a:bodyPr>
            <a:noAutofit/>
          </a:bodyPr>
          <a:lstStyle/>
          <a:p>
            <a:pPr marL="0" indent="0" algn="just">
              <a:lnSpc>
                <a:spcPct val="80000"/>
              </a:lnSpc>
              <a:buNone/>
            </a:pPr>
            <a:r>
              <a:rPr lang="sv-SE" sz="1800" dirty="0" smtClean="0">
                <a:solidFill>
                  <a:srgbClr val="000000"/>
                </a:solidFill>
                <a:latin typeface="Times New Roman" pitchFamily="18" charset="0"/>
              </a:rPr>
              <a:t>yang bersangkutan Jika kedua fungsi tersebut tidak memperlihatkan deviasi yag berlebihan, kemungkinan besar distribusi teoritis itu sesuai dengan sekumpulan data  tersebut.</a:t>
            </a:r>
          </a:p>
          <a:p>
            <a:pPr marL="0" indent="0" algn="just">
              <a:lnSpc>
                <a:spcPct val="80000"/>
              </a:lnSpc>
              <a:buFont typeface="Wingdings" pitchFamily="2" charset="2"/>
              <a:buChar char="q"/>
            </a:pPr>
            <a:r>
              <a:rPr lang="sv-SE" sz="1800" dirty="0" smtClean="0">
                <a:solidFill>
                  <a:srgbClr val="000000"/>
                </a:solidFill>
                <a:latin typeface="Times New Roman" pitchFamily="18" charset="0"/>
              </a:rPr>
              <a:t>  Gagasan untuk membandingkan distribusi empiris dan distribusi teoritis di atas merupakan dasar untuk uji </a:t>
            </a:r>
            <a:r>
              <a:rPr lang="sv-SE" sz="1800" i="1" dirty="0" smtClean="0">
                <a:solidFill>
                  <a:srgbClr val="000000"/>
                </a:solidFill>
                <a:latin typeface="Times New Roman" pitchFamily="18" charset="0"/>
              </a:rPr>
              <a:t>goodness-of-fit Kolmogorov Smirnov</a:t>
            </a:r>
            <a:r>
              <a:rPr lang="sv-SE" sz="1800" dirty="0" smtClean="0">
                <a:solidFill>
                  <a:srgbClr val="000000"/>
                </a:solidFill>
                <a:latin typeface="Times New Roman" pitchFamily="18" charset="0"/>
              </a:rPr>
              <a:t>. Uji ini dapat diterapkan untuk variabel random </a:t>
            </a:r>
            <a:r>
              <a:rPr lang="sv-SE" sz="1800" i="1" dirty="0" smtClean="0">
                <a:solidFill>
                  <a:srgbClr val="000000"/>
                </a:solidFill>
                <a:latin typeface="Times New Roman" pitchFamily="18" charset="0"/>
              </a:rPr>
              <a:t>kontinyu</a:t>
            </a:r>
            <a:r>
              <a:rPr lang="sv-SE" sz="1800" dirty="0" smtClean="0">
                <a:solidFill>
                  <a:srgbClr val="000000"/>
                </a:solidFill>
                <a:latin typeface="Times New Roman" pitchFamily="18" charset="0"/>
              </a:rPr>
              <a:t>, jika tes ini digunakan untuk data yang </a:t>
            </a:r>
            <a:r>
              <a:rPr lang="sv-SE" sz="1800" i="1" dirty="0" smtClean="0">
                <a:solidFill>
                  <a:srgbClr val="000000"/>
                </a:solidFill>
                <a:latin typeface="Times New Roman" pitchFamily="18" charset="0"/>
              </a:rPr>
              <a:t>diskret test, </a:t>
            </a:r>
            <a:r>
              <a:rPr lang="sv-SE" sz="1800" dirty="0" smtClean="0">
                <a:solidFill>
                  <a:srgbClr val="000000"/>
                </a:solidFill>
                <a:latin typeface="Times New Roman" pitchFamily="18" charset="0"/>
              </a:rPr>
              <a:t>maka uji ini masih dapat dipakai hanya saja hasilnya lebih</a:t>
            </a:r>
          </a:p>
          <a:p>
            <a:pPr marL="0" indent="0" algn="just">
              <a:lnSpc>
                <a:spcPct val="80000"/>
              </a:lnSpc>
              <a:buFont typeface="Wingdings" pitchFamily="2" charset="2"/>
              <a:buChar char="q"/>
            </a:pPr>
            <a:r>
              <a:rPr lang="sv-SE" sz="1800" dirty="0" smtClean="0">
                <a:solidFill>
                  <a:srgbClr val="000000"/>
                </a:solidFill>
                <a:latin typeface="Times New Roman" pitchFamily="18" charset="0"/>
              </a:rPr>
              <a:t>  Uji lain yang berlaku baik untuk variabel random </a:t>
            </a:r>
            <a:r>
              <a:rPr lang="sv-SE" sz="1800" i="1" dirty="0" smtClean="0">
                <a:solidFill>
                  <a:srgbClr val="000000"/>
                </a:solidFill>
                <a:latin typeface="Times New Roman" pitchFamily="18" charset="0"/>
              </a:rPr>
              <a:t>diskret </a:t>
            </a:r>
            <a:r>
              <a:rPr lang="sv-SE" sz="1800" dirty="0" smtClean="0">
                <a:solidFill>
                  <a:srgbClr val="000000"/>
                </a:solidFill>
                <a:latin typeface="Times New Roman" pitchFamily="18" charset="0"/>
              </a:rPr>
              <a:t>maupun </a:t>
            </a:r>
            <a:r>
              <a:rPr lang="sv-SE" sz="1800" i="1" dirty="0" smtClean="0">
                <a:solidFill>
                  <a:srgbClr val="000000"/>
                </a:solidFill>
                <a:latin typeface="Times New Roman" pitchFamily="18" charset="0"/>
              </a:rPr>
              <a:t>kontinyu </a:t>
            </a:r>
            <a:r>
              <a:rPr lang="sv-SE" sz="1800" dirty="0" smtClean="0">
                <a:solidFill>
                  <a:srgbClr val="000000"/>
                </a:solidFill>
                <a:latin typeface="Times New Roman" pitchFamily="18" charset="0"/>
              </a:rPr>
              <a:t>adalah uji </a:t>
            </a:r>
            <a:r>
              <a:rPr lang="sv-SE" sz="1800" i="1" dirty="0" smtClean="0">
                <a:solidFill>
                  <a:srgbClr val="000000"/>
                </a:solidFill>
                <a:latin typeface="Times New Roman" pitchFamily="18" charset="0"/>
              </a:rPr>
              <a:t>chi-square</a:t>
            </a:r>
            <a:endParaRPr lang="en-US" sz="1800" i="1" dirty="0" smtClean="0">
              <a:solidFill>
                <a:srgbClr val="000000"/>
              </a:solidFill>
              <a:latin typeface="Times New Roman" pitchFamily="18" charset="0"/>
            </a:endParaRPr>
          </a:p>
          <a:p>
            <a:endParaRPr lang="id-ID" sz="1800" dirty="0"/>
          </a:p>
        </p:txBody>
      </p:sp>
      <p:sp>
        <p:nvSpPr>
          <p:cNvPr id="5" name="Text Placeholder 4"/>
          <p:cNvSpPr>
            <a:spLocks noGrp="1"/>
          </p:cNvSpPr>
          <p:nvPr>
            <p:ph type="body" sz="quarter" idx="1"/>
          </p:nvPr>
        </p:nvSpPr>
        <p:spPr/>
        <p:txBody>
          <a:bodyPr>
            <a:normAutofit fontScale="62500" lnSpcReduction="20000"/>
          </a:bodyPr>
          <a:lstStyle/>
          <a:p>
            <a:endParaRPr lang="sv-SE" dirty="0" smtClean="0">
              <a:solidFill>
                <a:srgbClr val="000000"/>
              </a:solidFill>
              <a:latin typeface="Times New Roman" pitchFamily="18" charset="0"/>
            </a:endParaRPr>
          </a:p>
          <a:p>
            <a:pPr algn="ctr"/>
            <a:r>
              <a:rPr lang="sv-SE" sz="3400" dirty="0" smtClean="0">
                <a:solidFill>
                  <a:schemeClr val="accent1">
                    <a:lumMod val="50000"/>
                  </a:schemeClr>
                </a:solidFill>
                <a:latin typeface="Times New Roman" pitchFamily="18" charset="0"/>
              </a:rPr>
              <a:t>Uji Bentuk Distribusi Data</a:t>
            </a:r>
          </a:p>
          <a:p>
            <a:endParaRPr lang="id-ID" dirty="0"/>
          </a:p>
        </p:txBody>
      </p:sp>
      <p:sp>
        <p:nvSpPr>
          <p:cNvPr id="6" name="Text Placeholder 5"/>
          <p:cNvSpPr>
            <a:spLocks noGrp="1"/>
          </p:cNvSpPr>
          <p:nvPr>
            <p:ph type="body" sz="quarter" idx="3"/>
          </p:nvPr>
        </p:nvSpPr>
        <p:spPr/>
        <p:txBody>
          <a:bodyPr>
            <a:normAutofit fontScale="70000" lnSpcReduction="20000"/>
          </a:bodyPr>
          <a:lstStyle/>
          <a:p>
            <a:endParaRPr lang="sv-SE" dirty="0" smtClean="0">
              <a:solidFill>
                <a:schemeClr val="accent1">
                  <a:lumMod val="50000"/>
                </a:schemeClr>
              </a:solidFill>
              <a:latin typeface="Times New Roman" pitchFamily="18" charset="0"/>
            </a:endParaRPr>
          </a:p>
          <a:p>
            <a:pPr algn="ctr"/>
            <a:r>
              <a:rPr lang="sv-SE" sz="2800" dirty="0" smtClean="0">
                <a:solidFill>
                  <a:schemeClr val="tx1">
                    <a:lumMod val="75000"/>
                    <a:lumOff val="25000"/>
                  </a:schemeClr>
                </a:solidFill>
                <a:latin typeface="Times New Roman" pitchFamily="18" charset="0"/>
              </a:rPr>
              <a:t>Uji Bentuk Distribusi Data</a:t>
            </a:r>
          </a:p>
          <a:p>
            <a:pPr algn="ctr"/>
            <a:endParaRPr lang="id-ID" sz="21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62500" lnSpcReduction="20000"/>
          </a:bodyPr>
          <a:lstStyle/>
          <a:p>
            <a:pPr marL="0" indent="0">
              <a:lnSpc>
                <a:spcPct val="90000"/>
              </a:lnSpc>
              <a:buClr>
                <a:schemeClr val="tx1"/>
              </a:buClr>
              <a:buNone/>
              <a:defRPr/>
            </a:pPr>
            <a:r>
              <a:rPr lang="sv-SE" sz="3200" dirty="0" smtClean="0">
                <a:solidFill>
                  <a:srgbClr val="000000"/>
                </a:solidFill>
                <a:latin typeface="Times New Roman" pitchFamily="18" charset="0"/>
              </a:rPr>
              <a:t>Empat langkah umum untuk uji bentuk distribusi data :</a:t>
            </a:r>
          </a:p>
          <a:p>
            <a:pPr marL="234950" indent="-234950">
              <a:lnSpc>
                <a:spcPct val="90000"/>
              </a:lnSpc>
              <a:buClr>
                <a:srgbClr val="000000"/>
              </a:buClr>
              <a:buNone/>
              <a:defRPr/>
            </a:pPr>
            <a:r>
              <a:rPr lang="sv-SE" sz="3200" dirty="0" smtClean="0">
                <a:solidFill>
                  <a:srgbClr val="000000"/>
                </a:solidFill>
                <a:latin typeface="Times New Roman" pitchFamily="18" charset="0"/>
              </a:rPr>
              <a:t>1. Mengumpulkan data dari sistem riil yang diamati (kapan harus mengamati sistem dan bagaimana mengumpulkan data)</a:t>
            </a:r>
          </a:p>
          <a:p>
            <a:pPr marL="234950" indent="-234950" algn="just">
              <a:lnSpc>
                <a:spcPct val="90000"/>
              </a:lnSpc>
              <a:buClr>
                <a:srgbClr val="000000"/>
              </a:buClr>
              <a:buNone/>
              <a:defRPr/>
            </a:pPr>
            <a:r>
              <a:rPr lang="sv-SE" sz="3200" dirty="0" smtClean="0">
                <a:solidFill>
                  <a:srgbClr val="000000"/>
                </a:solidFill>
                <a:latin typeface="Times New Roman" pitchFamily="18" charset="0"/>
              </a:rPr>
              <a:t>2. Identifikasi distribusi probabilitas menggunakan  histogram data</a:t>
            </a:r>
          </a:p>
          <a:p>
            <a:pPr marL="234950" indent="-234950">
              <a:lnSpc>
                <a:spcPct val="90000"/>
              </a:lnSpc>
              <a:buClr>
                <a:srgbClr val="000000"/>
              </a:buClr>
              <a:buNone/>
              <a:defRPr/>
            </a:pPr>
            <a:r>
              <a:rPr lang="sv-SE" sz="3200" dirty="0" smtClean="0">
                <a:solidFill>
                  <a:srgbClr val="000000"/>
                </a:solidFill>
                <a:latin typeface="Times New Roman" pitchFamily="18" charset="0"/>
              </a:rPr>
              <a:t>3.  Memformulasikan hipotesa jenis distribusi</a:t>
            </a:r>
          </a:p>
          <a:p>
            <a:pPr marL="234950" indent="-234950">
              <a:lnSpc>
                <a:spcPct val="90000"/>
              </a:lnSpc>
              <a:buClr>
                <a:srgbClr val="000000"/>
              </a:buClr>
              <a:buNone/>
              <a:defRPr/>
            </a:pPr>
            <a:r>
              <a:rPr lang="sv-SE" sz="3200" dirty="0" smtClean="0">
                <a:solidFill>
                  <a:srgbClr val="000000"/>
                </a:solidFill>
                <a:latin typeface="Times New Roman" pitchFamily="18" charset="0"/>
              </a:rPr>
              <a:t>4. Menentukan distribusi probabilitas terpilih berdasarkan </a:t>
            </a:r>
          </a:p>
          <a:p>
            <a:pPr marL="234950" indent="-234950">
              <a:lnSpc>
                <a:spcPct val="90000"/>
              </a:lnSpc>
              <a:buClr>
                <a:srgbClr val="000000"/>
              </a:buClr>
              <a:buNone/>
              <a:defRPr/>
            </a:pPr>
            <a:r>
              <a:rPr lang="sv-SE" sz="3200" dirty="0" smtClean="0">
                <a:solidFill>
                  <a:srgbClr val="000000"/>
                </a:solidFill>
                <a:latin typeface="Times New Roman" pitchFamily="18" charset="0"/>
              </a:rPr>
              <a:t>    uji goodness of fit. </a:t>
            </a:r>
            <a:endParaRPr lang="en-US" sz="3200" dirty="0" smtClean="0">
              <a:solidFill>
                <a:srgbClr val="000000"/>
              </a:solidFill>
              <a:latin typeface="Times New Roman" pitchFamily="18" charset="0"/>
            </a:endParaRPr>
          </a:p>
          <a:p>
            <a:endParaRPr lang="id-ID" dirty="0"/>
          </a:p>
        </p:txBody>
      </p:sp>
      <p:graphicFrame>
        <p:nvGraphicFramePr>
          <p:cNvPr id="32770" name="Object 4"/>
          <p:cNvGraphicFramePr>
            <a:graphicFrameLocks noChangeAspect="1"/>
          </p:cNvGraphicFramePr>
          <p:nvPr>
            <p:ph sz="quarter" idx="4"/>
          </p:nvPr>
        </p:nvGraphicFramePr>
        <p:xfrm>
          <a:off x="4800600" y="3505200"/>
          <a:ext cx="3886200" cy="2308225"/>
        </p:xfrm>
        <a:graphic>
          <a:graphicData uri="http://schemas.openxmlformats.org/presentationml/2006/ole">
            <p:oleObj spid="_x0000_s32770" name="Picture" r:id="rId3" imgW="4492800" imgH="3665880" progId="">
              <p:embed/>
            </p:oleObj>
          </a:graphicData>
        </a:graphic>
      </p:graphicFrame>
      <p:sp>
        <p:nvSpPr>
          <p:cNvPr id="9" name="Text Placeholder 8"/>
          <p:cNvSpPr>
            <a:spLocks noGrp="1"/>
          </p:cNvSpPr>
          <p:nvPr>
            <p:ph type="body" sz="quarter" idx="1"/>
          </p:nvPr>
        </p:nvSpPr>
        <p:spPr/>
        <p:txBody>
          <a:bodyPr>
            <a:normAutofit fontScale="70000" lnSpcReduction="20000"/>
          </a:bodyPr>
          <a:lstStyle/>
          <a:p>
            <a:endParaRPr lang="sv-SE" dirty="0" smtClean="0">
              <a:solidFill>
                <a:schemeClr val="tx1">
                  <a:lumMod val="75000"/>
                  <a:lumOff val="25000"/>
                </a:schemeClr>
              </a:solidFill>
              <a:latin typeface="Times New Roman" pitchFamily="18" charset="0"/>
            </a:endParaRPr>
          </a:p>
          <a:p>
            <a:pPr algn="ctr"/>
            <a:r>
              <a:rPr lang="sv-SE" sz="2800" dirty="0" smtClean="0">
                <a:solidFill>
                  <a:schemeClr val="accent1">
                    <a:lumMod val="50000"/>
                  </a:schemeClr>
                </a:solidFill>
                <a:latin typeface="Times New Roman" pitchFamily="18" charset="0"/>
              </a:rPr>
              <a:t>Uji Bentuk Distribusi Data</a:t>
            </a:r>
          </a:p>
          <a:p>
            <a:endParaRPr lang="id-ID" dirty="0"/>
          </a:p>
        </p:txBody>
      </p:sp>
      <p:sp>
        <p:nvSpPr>
          <p:cNvPr id="10" name="Text Placeholder 9"/>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Normal</a:t>
            </a:r>
            <a:endParaRPr lang="id-ID" sz="24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Gamma</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Log Norma</a:t>
            </a:r>
            <a:r>
              <a:rPr lang="en-US" dirty="0" smtClean="0">
                <a:solidFill>
                  <a:schemeClr val="tx1">
                    <a:lumMod val="85000"/>
                    <a:lumOff val="15000"/>
                  </a:schemeClr>
                </a:solidFill>
              </a:rPr>
              <a:t>l</a:t>
            </a:r>
            <a:endParaRPr lang="id-ID"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09600" y="2990751"/>
            <a:ext cx="3886200" cy="2476697"/>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00600" y="3166207"/>
            <a:ext cx="3886200" cy="2243993"/>
          </a:xfr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Beta</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Eksponensial</a:t>
            </a: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09600" y="3010546"/>
            <a:ext cx="3886200" cy="2437108"/>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76800" y="2895600"/>
            <a:ext cx="3886200" cy="2419296"/>
          </a:xfr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Poisson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Triangular</a:t>
            </a: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85800" y="3048000"/>
            <a:ext cx="3886200" cy="2199410"/>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00600" y="3067643"/>
            <a:ext cx="3886200" cy="2322913"/>
          </a:xfr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a:t>
            </a:r>
            <a:r>
              <a:rPr lang="en-US" sz="2400" dirty="0" err="1" smtClean="0">
                <a:solidFill>
                  <a:schemeClr val="accent1">
                    <a:lumMod val="50000"/>
                  </a:schemeClr>
                </a:solidFill>
              </a:rPr>
              <a:t>Seragam</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Weibull</a:t>
            </a: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85800" y="3200400"/>
            <a:ext cx="3886200" cy="2667000"/>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76800" y="3124200"/>
            <a:ext cx="3581400" cy="2362200"/>
          </a:xfr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Rancangan</a:t>
            </a:r>
            <a:r>
              <a:rPr lang="en-US" dirty="0" smtClean="0"/>
              <a:t> </a:t>
            </a:r>
            <a:r>
              <a:rPr lang="en-US" dirty="0" err="1" smtClean="0"/>
              <a:t>Sistem</a:t>
            </a:r>
            <a:r>
              <a:rPr lang="en-US" dirty="0" smtClean="0"/>
              <a:t> </a:t>
            </a:r>
            <a:r>
              <a:rPr lang="en-US" dirty="0" err="1" smtClean="0"/>
              <a:t>Antrian</a:t>
            </a:r>
            <a:endParaRPr lang="id-ID" dirty="0"/>
          </a:p>
        </p:txBody>
      </p:sp>
      <p:sp>
        <p:nvSpPr>
          <p:cNvPr id="3" name="Content Placeholder 2"/>
          <p:cNvSpPr>
            <a:spLocks noGrp="1"/>
          </p:cNvSpPr>
          <p:nvPr>
            <p:ph sz="quarter" idx="2"/>
          </p:nvPr>
        </p:nvSpPr>
        <p:spPr/>
        <p:txBody>
          <a:bodyPr>
            <a:normAutofit fontScale="62500" lnSpcReduction="20000"/>
          </a:bodyPr>
          <a:lstStyle/>
          <a:p>
            <a:pPr algn="just">
              <a:lnSpc>
                <a:spcPct val="80000"/>
              </a:lnSpc>
            </a:pPr>
            <a:r>
              <a:rPr lang="en-US" sz="3200" dirty="0" err="1" smtClean="0">
                <a:solidFill>
                  <a:srgbClr val="000000"/>
                </a:solidFill>
                <a:latin typeface="Times New Roman" pitchFamily="18" charset="0"/>
              </a:rPr>
              <a:t>Pemilihan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satu</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diatas</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hanya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memberikan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ukuran-ukuran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kinerja</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menjabarkan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perilaku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bersangkutan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meliputi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antara</a:t>
            </a:r>
            <a:r>
              <a:rPr lang="en-US" sz="3200" dirty="0" smtClean="0">
                <a:solidFill>
                  <a:srgbClr val="000000"/>
                </a:solidFill>
                <a:latin typeface="Times New Roman" pitchFamily="18" charset="0"/>
              </a:rPr>
              <a:t> lain :</a:t>
            </a:r>
          </a:p>
          <a:p>
            <a:pPr algn="just">
              <a:lnSpc>
                <a:spcPct val="80000"/>
              </a:lnSpc>
              <a:buFont typeface="Wingdings" pitchFamily="2" charset="2"/>
              <a:buNone/>
            </a:pPr>
            <a:r>
              <a:rPr lang="el-GR" sz="3200" dirty="0" smtClean="0">
                <a:solidFill>
                  <a:srgbClr val="000000"/>
                </a:solidFill>
                <a:latin typeface="Times New Roman" pitchFamily="18" charset="0"/>
              </a:rPr>
              <a:t>ρ</a:t>
            </a:r>
            <a:r>
              <a:rPr lang="sv-SE" sz="3200" dirty="0" smtClean="0">
                <a:solidFill>
                  <a:srgbClr val="000000"/>
                </a:solidFill>
                <a:latin typeface="Times New Roman" pitchFamily="18" charset="0"/>
              </a:rPr>
              <a:t>     =   utilitas</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Ls = rata-rata jumlah pelanggan dalam sistem</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Lq = rata-rata jumlah pelanggan dalam antrian</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Ws = rata-rata waktu menunggu dalam sistem</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Wq = rata-rata waktu menunggu dalam antrian</a:t>
            </a:r>
            <a:endParaRPr lang="en-US" sz="3200" dirty="0" smtClean="0">
              <a:solidFill>
                <a:srgbClr val="000000"/>
              </a:solidFill>
              <a:latin typeface="Times New Roman" pitchFamily="18" charset="0"/>
            </a:endParaRPr>
          </a:p>
          <a:p>
            <a:pPr algn="just"/>
            <a:endParaRPr lang="id-ID" dirty="0"/>
          </a:p>
        </p:txBody>
      </p:sp>
      <p:sp>
        <p:nvSpPr>
          <p:cNvPr id="4" name="Content Placeholder 3"/>
          <p:cNvSpPr>
            <a:spLocks noGrp="1"/>
          </p:cNvSpPr>
          <p:nvPr>
            <p:ph sz="quarter" idx="4"/>
          </p:nvPr>
        </p:nvSpPr>
        <p:spPr/>
        <p:txBody>
          <a:bodyPr>
            <a:normAutofit/>
          </a:bodyPr>
          <a:lstStyle/>
          <a:p>
            <a:r>
              <a:rPr lang="en-US" sz="2400" dirty="0" err="1" smtClean="0">
                <a:solidFill>
                  <a:srgbClr val="000000"/>
                </a:solidFill>
                <a:latin typeface="Times New Roman" pitchFamily="18" charset="0"/>
              </a:rPr>
              <a:t>Untuk</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merancang</a:t>
            </a:r>
            <a:r>
              <a:rPr lang="en-US" sz="2400" dirty="0" smtClean="0">
                <a:solidFill>
                  <a:srgbClr val="000000"/>
                </a:solidFill>
                <a:latin typeface="Times New Roman" pitchFamily="18" charset="0"/>
              </a:rPr>
              <a:t> model-model </a:t>
            </a:r>
            <a:r>
              <a:rPr lang="en-US" sz="2400" dirty="0" err="1" smtClean="0">
                <a:solidFill>
                  <a:srgbClr val="000000"/>
                </a:solidFill>
                <a:latin typeface="Times New Roman" pitchFamily="18" charset="0"/>
              </a:rPr>
              <a:t>keputusan</a:t>
            </a:r>
            <a:r>
              <a:rPr lang="en-US" sz="2400" dirty="0" smtClean="0">
                <a:solidFill>
                  <a:srgbClr val="000000"/>
                </a:solidFill>
                <a:latin typeface="Times New Roman" pitchFamily="18" charset="0"/>
              </a:rPr>
              <a:t> yang </a:t>
            </a:r>
            <a:r>
              <a:rPr lang="en-US" sz="2400" dirty="0" err="1" smtClean="0">
                <a:solidFill>
                  <a:srgbClr val="000000"/>
                </a:solidFill>
                <a:latin typeface="Times New Roman" pitchFamily="18" charset="0"/>
              </a:rPr>
              <a:t>dapat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dipergunakan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dalam</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mengoptimumkan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rancangan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sistem</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antrian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dapat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digunakan</a:t>
            </a:r>
            <a:r>
              <a:rPr lang="en-US" sz="2400" dirty="0" smtClean="0">
                <a:solidFill>
                  <a:srgbClr val="000000"/>
                </a:solidFill>
                <a:latin typeface="Times New Roman" pitchFamily="18" charset="0"/>
              </a:rPr>
              <a:t> model </a:t>
            </a:r>
            <a:r>
              <a:rPr lang="en-US" sz="2400" dirty="0" err="1" smtClean="0">
                <a:solidFill>
                  <a:srgbClr val="000000"/>
                </a:solidFill>
                <a:latin typeface="Times New Roman" pitchFamily="18" charset="0"/>
              </a:rPr>
              <a:t>biaya</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atau</a:t>
            </a:r>
            <a:r>
              <a:rPr lang="en-US" sz="2400" dirty="0" smtClean="0">
                <a:solidFill>
                  <a:srgbClr val="000000"/>
                </a:solidFill>
                <a:latin typeface="Times New Roman" pitchFamily="18" charset="0"/>
              </a:rPr>
              <a:t> model </a:t>
            </a:r>
            <a:r>
              <a:rPr lang="en-US" sz="2400" dirty="0" err="1" smtClean="0">
                <a:solidFill>
                  <a:srgbClr val="000000"/>
                </a:solidFill>
                <a:latin typeface="Times New Roman" pitchFamily="18" charset="0"/>
              </a:rPr>
              <a:t>tingkat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aspirasi</a:t>
            </a:r>
            <a:r>
              <a:rPr lang="en-US" sz="24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Ukuran</a:t>
            </a:r>
            <a:r>
              <a:rPr lang="en-US" sz="2400" dirty="0" smtClean="0">
                <a:solidFill>
                  <a:schemeClr val="accent1">
                    <a:lumMod val="50000"/>
                  </a:schemeClr>
                </a:solidFill>
              </a:rPr>
              <a:t> </a:t>
            </a:r>
            <a:r>
              <a:rPr lang="en-US" sz="2400" dirty="0" err="1" smtClean="0">
                <a:solidFill>
                  <a:schemeClr val="accent1">
                    <a:lumMod val="50000"/>
                  </a:schemeClr>
                </a:solidFill>
              </a:rPr>
              <a:t>Kinerja</a:t>
            </a:r>
            <a:r>
              <a:rPr lang="en-US" sz="2400" dirty="0" smtClean="0">
                <a:solidFill>
                  <a:schemeClr val="accent1">
                    <a:lumMod val="50000"/>
                  </a:schemeClr>
                </a:solidFill>
              </a:rPr>
              <a:t> </a:t>
            </a:r>
            <a:r>
              <a:rPr lang="en-US" sz="2400" dirty="0" err="1" smtClean="0">
                <a:solidFill>
                  <a:schemeClr val="accent1">
                    <a:lumMod val="50000"/>
                  </a:schemeClr>
                </a:solidFill>
              </a:rPr>
              <a:t>Sistem</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Optimasi</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Rancangan</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Sistem</a:t>
            </a:r>
            <a:endParaRPr lang="id-ID" sz="2400" dirty="0">
              <a:solidFill>
                <a:schemeClr val="tx1">
                  <a:lumMod val="85000"/>
                  <a:lumOff val="15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Model </a:t>
            </a:r>
            <a:r>
              <a:rPr lang="en-US" dirty="0" err="1" smtClean="0"/>
              <a:t>Keputusan</a:t>
            </a:r>
            <a:r>
              <a:rPr lang="en-US" dirty="0" smtClean="0"/>
              <a:t> </a:t>
            </a:r>
            <a:r>
              <a:rPr lang="en-US" dirty="0" err="1" smtClean="0"/>
              <a:t>Antrian</a:t>
            </a:r>
            <a:endParaRPr lang="id-ID" dirty="0"/>
          </a:p>
        </p:txBody>
      </p:sp>
      <p:sp>
        <p:nvSpPr>
          <p:cNvPr id="3" name="Content Placeholder 2"/>
          <p:cNvSpPr>
            <a:spLocks noGrp="1"/>
          </p:cNvSpPr>
          <p:nvPr>
            <p:ph sz="quarter" idx="2"/>
          </p:nvPr>
        </p:nvSpPr>
        <p:spPr/>
        <p:txBody>
          <a:bodyPr>
            <a:normAutofit/>
          </a:bodyPr>
          <a:lstStyle/>
          <a:p>
            <a:pPr marL="0" indent="0" algn="just" eaLnBrk="0" hangingPunct="0">
              <a:spcBef>
                <a:spcPct val="50000"/>
              </a:spcBef>
              <a:buClrTx/>
              <a:buSzPct val="70000"/>
              <a:buFont typeface="Wingdings" pitchFamily="2" charset="2"/>
              <a:buChar char="q"/>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umum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sebuah</a:t>
            </a:r>
            <a:r>
              <a:rPr lang="en-US" sz="2200" dirty="0" smtClean="0">
                <a:solidFill>
                  <a:srgbClr val="000000"/>
                </a:solidFill>
                <a:latin typeface="Times New Roman" pitchFamily="18" charset="0"/>
              </a:rPr>
              <a:t> model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dasarnya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menyeimbangkan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jenis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bertentangan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yaitu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pengadaan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menunggu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pertama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mencerminkan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sudut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pandang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t>
            </a:r>
            <a:r>
              <a:rPr lang="en-US" sz="2200" dirty="0" smtClean="0">
                <a:solidFill>
                  <a:srgbClr val="000000"/>
                </a:solidFill>
                <a:latin typeface="Times New Roman" pitchFamily="18" charset="0"/>
              </a:rPr>
              <a:t> (server)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mewakili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sudut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pandang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pelanggan</a:t>
            </a:r>
            <a:r>
              <a:rPr lang="en-US" sz="2200" dirty="0" smtClean="0">
                <a:solidFill>
                  <a:srgbClr val="000000"/>
                </a:solidFill>
                <a:latin typeface="Times New Roman" pitchFamily="18" charset="0"/>
              </a:rPr>
              <a:t> (customer).</a:t>
            </a:r>
          </a:p>
          <a:p>
            <a:endParaRPr lang="id-ID" dirty="0"/>
          </a:p>
        </p:txBody>
      </p:sp>
      <p:sp>
        <p:nvSpPr>
          <p:cNvPr id="4" name="Content Placeholder 3"/>
          <p:cNvSpPr>
            <a:spLocks noGrp="1"/>
          </p:cNvSpPr>
          <p:nvPr>
            <p:ph sz="quarter" idx="4"/>
          </p:nvPr>
        </p:nvSpPr>
        <p:spPr/>
        <p:txBody>
          <a:bodyPr>
            <a:normAutofit fontScale="92500" lnSpcReduction="10000"/>
          </a:bodyPr>
          <a:lstStyle/>
          <a:p>
            <a:pPr marL="342900" indent="-342900" algn="just" eaLnBrk="0" hangingPunct="0">
              <a:spcBef>
                <a:spcPct val="50000"/>
              </a:spcBef>
              <a:buClr>
                <a:schemeClr val="tx1"/>
              </a:buClr>
              <a:buSzPct val="70000"/>
              <a:buFont typeface="Wingdings" pitchFamily="2" charset="2"/>
              <a:buChar char="q"/>
              <a:defRPr/>
            </a:pPr>
            <a:r>
              <a:rPr lang="en-US" sz="2200" dirty="0" smtClean="0">
                <a:solidFill>
                  <a:srgbClr val="000000"/>
                </a:solidFill>
                <a:latin typeface="Times New Roman" pitchFamily="18" charset="0"/>
              </a:rPr>
              <a:t>Model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ditetapkan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situasi</a:t>
            </a:r>
            <a:r>
              <a:rPr lang="en-US" sz="2200" dirty="0" smtClean="0">
                <a:solidFill>
                  <a:srgbClr val="000000"/>
                </a:solidFill>
                <a:latin typeface="Times New Roman" pitchFamily="18" charset="0"/>
              </a:rPr>
              <a:t> :</a:t>
            </a:r>
          </a:p>
          <a:p>
            <a:pPr marL="914400" lvl="1" indent="-457200" algn="just" eaLnBrk="0" hangingPunct="0">
              <a:buClrTx/>
              <a:buSzPct val="90000"/>
              <a:buFont typeface="+mj-lt"/>
              <a:buAutoNum type="alphaLcPeriod"/>
              <a:defRPr/>
            </a:pPr>
            <a:r>
              <a:rPr lang="en-US" sz="2200" dirty="0" err="1" smtClean="0">
                <a:solidFill>
                  <a:srgbClr val="000000"/>
                </a:solidFill>
                <a:latin typeface="Times New Roman" pitchFamily="18" charset="0"/>
              </a:rPr>
              <a:t>Berkaitan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penentukan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laju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optimum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sebuah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fasilitas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tunggal</a:t>
            </a:r>
            <a:endParaRPr lang="en-US" sz="2200" dirty="0" smtClean="0">
              <a:solidFill>
                <a:srgbClr val="000000"/>
              </a:solidFill>
              <a:latin typeface="Times New Roman" pitchFamily="18" charset="0"/>
            </a:endParaRPr>
          </a:p>
          <a:p>
            <a:pPr marL="914400" lvl="1" indent="-457200" algn="just" eaLnBrk="0" hangingPunct="0">
              <a:buClrTx/>
              <a:buSzPct val="90000"/>
              <a:buFont typeface="+mj-lt"/>
              <a:buAutoNum type="alphaLcPeriod"/>
              <a:defRPr/>
            </a:pPr>
            <a:r>
              <a:rPr lang="en-US" sz="2200" dirty="0" err="1" smtClean="0">
                <a:solidFill>
                  <a:srgbClr val="000000"/>
                </a:solidFill>
                <a:latin typeface="Times New Roman" pitchFamily="18" charset="0"/>
              </a:rPr>
              <a:t>Berkaitan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penentuan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optimum </a:t>
            </a:r>
            <a:r>
              <a:rPr lang="en-US" sz="2200" dirty="0" err="1" smtClean="0">
                <a:solidFill>
                  <a:srgbClr val="000000"/>
                </a:solidFill>
                <a:latin typeface="Times New Roman" pitchFamily="18" charset="0"/>
              </a:rPr>
              <a:t>pelayan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paralel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suatu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fasilitas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berganda</a:t>
            </a:r>
            <a:r>
              <a:rPr lang="en-US" sz="22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fontScale="62500" lnSpcReduction="20000"/>
          </a:bodyPr>
          <a:lstStyle/>
          <a:p>
            <a:endParaRPr lang="en-US" dirty="0" smtClean="0">
              <a:solidFill>
                <a:srgbClr val="000000"/>
              </a:solidFill>
              <a:latin typeface="Times New Roman" pitchFamily="18" charset="0"/>
            </a:endParaRPr>
          </a:p>
          <a:p>
            <a:pPr algn="ctr"/>
            <a:r>
              <a:rPr lang="en-US" sz="3400" dirty="0" smtClean="0">
                <a:solidFill>
                  <a:schemeClr val="accent1">
                    <a:lumMod val="50000"/>
                  </a:schemeClr>
                </a:solidFill>
                <a:latin typeface="Times New Roman" pitchFamily="18" charset="0"/>
              </a:rPr>
              <a:t>1. Model </a:t>
            </a:r>
            <a:r>
              <a:rPr lang="en-US" sz="3400" dirty="0" err="1" smtClean="0">
                <a:solidFill>
                  <a:schemeClr val="accent1">
                    <a:lumMod val="50000"/>
                  </a:schemeClr>
                </a:solidFill>
                <a:latin typeface="Times New Roman" pitchFamily="18" charset="0"/>
              </a:rPr>
              <a:t>Biaya</a:t>
            </a:r>
            <a:endParaRPr lang="en-US" sz="3400" dirty="0" smtClean="0">
              <a:solidFill>
                <a:schemeClr val="accent1">
                  <a:lumMod val="50000"/>
                </a:schemeClr>
              </a:solidFill>
              <a:latin typeface="Times New Roman" pitchFamily="18" charset="0"/>
            </a:endParaRPr>
          </a:p>
          <a:p>
            <a:endParaRPr lang="id-ID" dirty="0"/>
          </a:p>
        </p:txBody>
      </p:sp>
      <p:sp>
        <p:nvSpPr>
          <p:cNvPr id="8" name="Text Placeholder 7"/>
          <p:cNvSpPr>
            <a:spLocks noGrp="1"/>
          </p:cNvSpPr>
          <p:nvPr>
            <p:ph type="body" sz="quarter" idx="3"/>
          </p:nvPr>
        </p:nvSpPr>
        <p:spPr/>
        <p:txBody>
          <a:bodyPr/>
          <a:lstStyle/>
          <a:p>
            <a:pPr algn="ctr"/>
            <a:r>
              <a:rPr lang="en-US" dirty="0" smtClean="0">
                <a:solidFill>
                  <a:schemeClr val="accent1">
                    <a:lumMod val="50000"/>
                  </a:schemeClr>
                </a:solidFill>
                <a:latin typeface="Times New Roman" pitchFamily="18" charset="0"/>
              </a:rPr>
              <a:t>Model </a:t>
            </a:r>
            <a:r>
              <a:rPr lang="en-US" dirty="0" err="1" smtClean="0">
                <a:solidFill>
                  <a:schemeClr val="accent1">
                    <a:lumMod val="50000"/>
                  </a:schemeClr>
                </a:solidFill>
                <a:latin typeface="Times New Roman" pitchFamily="18" charset="0"/>
              </a:rPr>
              <a:t>Biaya</a:t>
            </a:r>
            <a:r>
              <a:rPr lang="en-US" dirty="0" smtClean="0">
                <a:solidFill>
                  <a:schemeClr val="accent1">
                    <a:lumMod val="50000"/>
                  </a:schemeClr>
                </a:solidFill>
                <a:latin typeface="Times New Roman" pitchFamily="18" charset="0"/>
              </a:rPr>
              <a:t> (</a:t>
            </a:r>
            <a:r>
              <a:rPr lang="en-US" dirty="0" err="1" smtClean="0">
                <a:solidFill>
                  <a:schemeClr val="accent1">
                    <a:lumMod val="50000"/>
                  </a:schemeClr>
                </a:solidFill>
                <a:latin typeface="Times New Roman" pitchFamily="18" charset="0"/>
              </a:rPr>
              <a:t>lanj</a:t>
            </a:r>
            <a:r>
              <a:rPr lang="en-US" dirty="0" smtClean="0">
                <a:solidFill>
                  <a:schemeClr val="accent1">
                    <a:lumMod val="50000"/>
                  </a:schemeClr>
                </a:solidFill>
                <a:latin typeface="Times New Roman" pitchFamily="18" charset="0"/>
              </a:rPr>
              <a:t> … )</a:t>
            </a:r>
            <a:endParaRPr lang="id-ID"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smtClean="0"/>
              <a:t>.</a:t>
            </a:r>
            <a:endParaRPr lang="id-ID" smtClean="0"/>
          </a:p>
        </p:txBody>
      </p:sp>
      <p:grpSp>
        <p:nvGrpSpPr>
          <p:cNvPr id="2" name="Content Placeholder 3"/>
          <p:cNvGrpSpPr>
            <a:grpSpLocks noGrp="1"/>
          </p:cNvGrpSpPr>
          <p:nvPr>
            <p:ph idx="1"/>
          </p:nvPr>
        </p:nvGrpSpPr>
        <p:grpSpPr bwMode="auto">
          <a:xfrm>
            <a:off x="1447800" y="2057177"/>
            <a:ext cx="6324600" cy="3462560"/>
            <a:chOff x="1080" y="1490"/>
            <a:chExt cx="8640" cy="5890"/>
          </a:xfrm>
        </p:grpSpPr>
        <p:sp>
          <p:nvSpPr>
            <p:cNvPr id="43012" name="Line 4"/>
            <p:cNvSpPr>
              <a:spLocks noChangeShapeType="1"/>
            </p:cNvSpPr>
            <p:nvPr/>
          </p:nvSpPr>
          <p:spPr bwMode="auto">
            <a:xfrm>
              <a:off x="2340" y="1980"/>
              <a:ext cx="0" cy="4320"/>
            </a:xfrm>
            <a:prstGeom prst="line">
              <a:avLst/>
            </a:prstGeom>
            <a:noFill/>
            <a:ln w="9525">
              <a:solidFill>
                <a:srgbClr val="000000"/>
              </a:solidFill>
              <a:round/>
              <a:headEnd/>
              <a:tailEnd/>
            </a:ln>
          </p:spPr>
          <p:txBody>
            <a:bodyPr/>
            <a:lstStyle/>
            <a:p>
              <a:endParaRPr lang="id-ID"/>
            </a:p>
          </p:txBody>
        </p:sp>
        <p:sp>
          <p:nvSpPr>
            <p:cNvPr id="43013" name="Line 5"/>
            <p:cNvSpPr>
              <a:spLocks noChangeShapeType="1"/>
            </p:cNvSpPr>
            <p:nvPr/>
          </p:nvSpPr>
          <p:spPr bwMode="auto">
            <a:xfrm>
              <a:off x="2340" y="6300"/>
              <a:ext cx="5580" cy="0"/>
            </a:xfrm>
            <a:prstGeom prst="line">
              <a:avLst/>
            </a:prstGeom>
            <a:noFill/>
            <a:ln w="9525">
              <a:solidFill>
                <a:srgbClr val="000000"/>
              </a:solidFill>
              <a:round/>
              <a:headEnd/>
              <a:tailEnd/>
            </a:ln>
          </p:spPr>
          <p:txBody>
            <a:bodyPr/>
            <a:lstStyle/>
            <a:p>
              <a:endParaRPr lang="id-ID"/>
            </a:p>
          </p:txBody>
        </p:sp>
        <p:sp>
          <p:nvSpPr>
            <p:cNvPr id="43014" name="Line 6"/>
            <p:cNvSpPr>
              <a:spLocks noChangeShapeType="1"/>
            </p:cNvSpPr>
            <p:nvPr/>
          </p:nvSpPr>
          <p:spPr bwMode="auto">
            <a:xfrm flipV="1">
              <a:off x="3420" y="2700"/>
              <a:ext cx="3960" cy="3060"/>
            </a:xfrm>
            <a:prstGeom prst="line">
              <a:avLst/>
            </a:prstGeom>
            <a:noFill/>
            <a:ln w="9525">
              <a:solidFill>
                <a:srgbClr val="000000"/>
              </a:solidFill>
              <a:round/>
              <a:headEnd/>
              <a:tailEnd/>
            </a:ln>
          </p:spPr>
          <p:txBody>
            <a:bodyPr/>
            <a:lstStyle/>
            <a:p>
              <a:endParaRPr lang="id-ID"/>
            </a:p>
          </p:txBody>
        </p:sp>
        <p:sp>
          <p:nvSpPr>
            <p:cNvPr id="43015" name="Arc 7"/>
            <p:cNvSpPr>
              <a:spLocks/>
            </p:cNvSpPr>
            <p:nvPr/>
          </p:nvSpPr>
          <p:spPr bwMode="auto">
            <a:xfrm rot="10800000">
              <a:off x="3420" y="2340"/>
              <a:ext cx="3960" cy="3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0000"/>
              </a:solidFill>
              <a:round/>
              <a:headEnd/>
              <a:tailEnd/>
            </a:ln>
          </p:spPr>
          <p:txBody>
            <a:bodyPr/>
            <a:lstStyle/>
            <a:p>
              <a:endParaRPr lang="id-ID"/>
            </a:p>
          </p:txBody>
        </p:sp>
        <p:sp>
          <p:nvSpPr>
            <p:cNvPr id="43016" name="Arc 8"/>
            <p:cNvSpPr>
              <a:spLocks/>
            </p:cNvSpPr>
            <p:nvPr/>
          </p:nvSpPr>
          <p:spPr bwMode="auto">
            <a:xfrm rot="11077355" flipH="1">
              <a:off x="4701" y="1836"/>
              <a:ext cx="1137" cy="2160"/>
            </a:xfrm>
            <a:custGeom>
              <a:avLst/>
              <a:gdLst>
                <a:gd name="T0" fmla="*/ 0 w 14291"/>
                <a:gd name="T1" fmla="*/ 0 h 21422"/>
                <a:gd name="T2" fmla="*/ 0 w 14291"/>
                <a:gd name="T3" fmla="*/ 0 h 21422"/>
                <a:gd name="T4" fmla="*/ 0 w 14291"/>
                <a:gd name="T5" fmla="*/ 0 h 21422"/>
                <a:gd name="T6" fmla="*/ 0 60000 65536"/>
                <a:gd name="T7" fmla="*/ 0 60000 65536"/>
                <a:gd name="T8" fmla="*/ 0 60000 65536"/>
                <a:gd name="T9" fmla="*/ 0 w 14291"/>
                <a:gd name="T10" fmla="*/ 0 h 21422"/>
                <a:gd name="T11" fmla="*/ 14291 w 14291"/>
                <a:gd name="T12" fmla="*/ 21422 h 21422"/>
              </a:gdLst>
              <a:ahLst/>
              <a:cxnLst>
                <a:cxn ang="T6">
                  <a:pos x="T0" y="T1"/>
                </a:cxn>
                <a:cxn ang="T7">
                  <a:pos x="T2" y="T3"/>
                </a:cxn>
                <a:cxn ang="T8">
                  <a:pos x="T4" y="T5"/>
                </a:cxn>
              </a:cxnLst>
              <a:rect l="T9" t="T10" r="T11" b="T12"/>
              <a:pathLst>
                <a:path w="14291" h="21422" fill="none" extrusionOk="0">
                  <a:moveTo>
                    <a:pt x="2769" y="0"/>
                  </a:moveTo>
                  <a:cubicBezTo>
                    <a:pt x="7045" y="553"/>
                    <a:pt x="11058" y="2373"/>
                    <a:pt x="14291" y="5225"/>
                  </a:cubicBezTo>
                </a:path>
                <a:path w="14291" h="21422" stroke="0" extrusionOk="0">
                  <a:moveTo>
                    <a:pt x="2769" y="0"/>
                  </a:moveTo>
                  <a:cubicBezTo>
                    <a:pt x="7045" y="553"/>
                    <a:pt x="11058" y="2373"/>
                    <a:pt x="14291" y="5225"/>
                  </a:cubicBezTo>
                  <a:lnTo>
                    <a:pt x="0" y="21422"/>
                  </a:lnTo>
                  <a:close/>
                </a:path>
              </a:pathLst>
            </a:custGeom>
            <a:noFill/>
            <a:ln w="9525">
              <a:solidFill>
                <a:srgbClr val="000000"/>
              </a:solidFill>
              <a:round/>
              <a:headEnd/>
              <a:tailEnd/>
            </a:ln>
          </p:spPr>
          <p:txBody>
            <a:bodyPr/>
            <a:lstStyle/>
            <a:p>
              <a:endParaRPr lang="id-ID"/>
            </a:p>
          </p:txBody>
        </p:sp>
        <p:sp>
          <p:nvSpPr>
            <p:cNvPr id="43017" name="Arc 9"/>
            <p:cNvSpPr>
              <a:spLocks/>
            </p:cNvSpPr>
            <p:nvPr/>
          </p:nvSpPr>
          <p:spPr bwMode="auto">
            <a:xfrm rot="-10522645">
              <a:off x="3721" y="1767"/>
              <a:ext cx="1391" cy="2160"/>
            </a:xfrm>
            <a:custGeom>
              <a:avLst/>
              <a:gdLst>
                <a:gd name="T0" fmla="*/ 0 w 21600"/>
                <a:gd name="T1" fmla="*/ 0 h 21422"/>
                <a:gd name="T2" fmla="*/ 0 w 21600"/>
                <a:gd name="T3" fmla="*/ 0 h 21422"/>
                <a:gd name="T4" fmla="*/ 0 w 21600"/>
                <a:gd name="T5" fmla="*/ 0 h 21422"/>
                <a:gd name="T6" fmla="*/ 0 60000 65536"/>
                <a:gd name="T7" fmla="*/ 0 60000 65536"/>
                <a:gd name="T8" fmla="*/ 0 60000 65536"/>
                <a:gd name="T9" fmla="*/ 0 w 21600"/>
                <a:gd name="T10" fmla="*/ 0 h 21422"/>
                <a:gd name="T11" fmla="*/ 21600 w 21600"/>
                <a:gd name="T12" fmla="*/ 21422 h 21422"/>
              </a:gdLst>
              <a:ahLst/>
              <a:cxnLst>
                <a:cxn ang="T6">
                  <a:pos x="T0" y="T1"/>
                </a:cxn>
                <a:cxn ang="T7">
                  <a:pos x="T2" y="T3"/>
                </a:cxn>
                <a:cxn ang="T8">
                  <a:pos x="T4" y="T5"/>
                </a:cxn>
              </a:cxnLst>
              <a:rect l="T9" t="T10" r="T11" b="T12"/>
              <a:pathLst>
                <a:path w="21600" h="21422" fill="none" extrusionOk="0">
                  <a:moveTo>
                    <a:pt x="2769" y="0"/>
                  </a:moveTo>
                  <a:cubicBezTo>
                    <a:pt x="13538" y="1392"/>
                    <a:pt x="21600" y="10563"/>
                    <a:pt x="21600" y="21422"/>
                  </a:cubicBezTo>
                </a:path>
                <a:path w="21600" h="21422" stroke="0" extrusionOk="0">
                  <a:moveTo>
                    <a:pt x="2769" y="0"/>
                  </a:moveTo>
                  <a:cubicBezTo>
                    <a:pt x="13538" y="1392"/>
                    <a:pt x="21600" y="10563"/>
                    <a:pt x="21600" y="21422"/>
                  </a:cubicBezTo>
                  <a:lnTo>
                    <a:pt x="0" y="21422"/>
                  </a:lnTo>
                  <a:close/>
                </a:path>
              </a:pathLst>
            </a:custGeom>
            <a:noFill/>
            <a:ln w="9525">
              <a:solidFill>
                <a:srgbClr val="000000"/>
              </a:solidFill>
              <a:round/>
              <a:headEnd/>
              <a:tailEnd/>
            </a:ln>
          </p:spPr>
          <p:txBody>
            <a:bodyPr/>
            <a:lstStyle/>
            <a:p>
              <a:endParaRPr lang="id-ID"/>
            </a:p>
          </p:txBody>
        </p:sp>
        <p:sp>
          <p:nvSpPr>
            <p:cNvPr id="43018" name="Line 10"/>
            <p:cNvSpPr>
              <a:spLocks noChangeShapeType="1"/>
            </p:cNvSpPr>
            <p:nvPr/>
          </p:nvSpPr>
          <p:spPr bwMode="auto">
            <a:xfrm flipV="1">
              <a:off x="5800" y="2240"/>
              <a:ext cx="1620" cy="1260"/>
            </a:xfrm>
            <a:prstGeom prst="line">
              <a:avLst/>
            </a:prstGeom>
            <a:noFill/>
            <a:ln w="9525">
              <a:solidFill>
                <a:srgbClr val="000000"/>
              </a:solidFill>
              <a:round/>
              <a:headEnd/>
              <a:tailEnd/>
            </a:ln>
          </p:spPr>
          <p:txBody>
            <a:bodyPr/>
            <a:lstStyle/>
            <a:p>
              <a:endParaRPr lang="id-ID"/>
            </a:p>
          </p:txBody>
        </p:sp>
        <p:sp>
          <p:nvSpPr>
            <p:cNvPr id="43019" name="Line 11"/>
            <p:cNvSpPr>
              <a:spLocks noChangeShapeType="1"/>
            </p:cNvSpPr>
            <p:nvPr/>
          </p:nvSpPr>
          <p:spPr bwMode="auto">
            <a:xfrm>
              <a:off x="4743" y="1980"/>
              <a:ext cx="0" cy="4320"/>
            </a:xfrm>
            <a:prstGeom prst="line">
              <a:avLst/>
            </a:prstGeom>
            <a:noFill/>
            <a:ln w="9525">
              <a:solidFill>
                <a:srgbClr val="000000"/>
              </a:solidFill>
              <a:prstDash val="dash"/>
              <a:round/>
              <a:headEnd/>
              <a:tailEnd/>
            </a:ln>
          </p:spPr>
          <p:txBody>
            <a:bodyPr/>
            <a:lstStyle/>
            <a:p>
              <a:endParaRPr lang="id-ID"/>
            </a:p>
          </p:txBody>
        </p:sp>
        <p:sp>
          <p:nvSpPr>
            <p:cNvPr id="43020" name="Text Box 12"/>
            <p:cNvSpPr txBox="1">
              <a:spLocks noChangeArrowheads="1"/>
            </p:cNvSpPr>
            <p:nvPr/>
          </p:nvSpPr>
          <p:spPr bwMode="auto">
            <a:xfrm>
              <a:off x="1080" y="3240"/>
              <a:ext cx="1080" cy="720"/>
            </a:xfrm>
            <a:prstGeom prst="rect">
              <a:avLst/>
            </a:prstGeom>
            <a:noFill/>
            <a:ln w="9525">
              <a:noFill/>
              <a:miter lim="800000"/>
              <a:headEnd/>
              <a:tailEnd/>
            </a:ln>
          </p:spPr>
          <p:txBody>
            <a:bodyPr/>
            <a:lstStyle/>
            <a:p>
              <a:pPr algn="ctr"/>
              <a:r>
                <a:rPr lang="en-US" sz="1600" b="1" dirty="0" err="1">
                  <a:solidFill>
                    <a:srgbClr val="000000"/>
                  </a:solidFill>
                  <a:latin typeface="Times New Roman" pitchFamily="18" charset="0"/>
                </a:rPr>
                <a:t>Biaya</a:t>
              </a:r>
              <a:endParaRPr lang="en-US" sz="1600" b="1" dirty="0">
                <a:solidFill>
                  <a:srgbClr val="000000"/>
                </a:solidFill>
                <a:latin typeface="Times New Roman" pitchFamily="18" charset="0"/>
              </a:endParaRPr>
            </a:p>
          </p:txBody>
        </p:sp>
        <p:sp>
          <p:nvSpPr>
            <p:cNvPr id="43021" name="Text Box 13"/>
            <p:cNvSpPr txBox="1">
              <a:spLocks noChangeArrowheads="1"/>
            </p:cNvSpPr>
            <p:nvPr/>
          </p:nvSpPr>
          <p:spPr bwMode="auto">
            <a:xfrm>
              <a:off x="3960" y="6660"/>
              <a:ext cx="234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Tingkat Pelayanan</a:t>
              </a:r>
            </a:p>
          </p:txBody>
        </p:sp>
        <p:sp>
          <p:nvSpPr>
            <p:cNvPr id="43022" name="Text Box 14"/>
            <p:cNvSpPr txBox="1">
              <a:spLocks noChangeArrowheads="1"/>
            </p:cNvSpPr>
            <p:nvPr/>
          </p:nvSpPr>
          <p:spPr bwMode="auto">
            <a:xfrm>
              <a:off x="7560" y="5220"/>
              <a:ext cx="198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Waktu Menunggu</a:t>
              </a:r>
            </a:p>
          </p:txBody>
        </p:sp>
        <p:sp>
          <p:nvSpPr>
            <p:cNvPr id="43023" name="Text Box 15"/>
            <p:cNvSpPr txBox="1">
              <a:spLocks noChangeArrowheads="1"/>
            </p:cNvSpPr>
            <p:nvPr/>
          </p:nvSpPr>
          <p:spPr bwMode="auto">
            <a:xfrm>
              <a:off x="7200" y="2520"/>
              <a:ext cx="252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Pengadaan Pelayanan</a:t>
              </a:r>
            </a:p>
          </p:txBody>
        </p:sp>
        <p:sp>
          <p:nvSpPr>
            <p:cNvPr id="43024" name="Text Box 16"/>
            <p:cNvSpPr txBox="1">
              <a:spLocks noChangeArrowheads="1"/>
            </p:cNvSpPr>
            <p:nvPr/>
          </p:nvSpPr>
          <p:spPr bwMode="auto">
            <a:xfrm>
              <a:off x="6285" y="1490"/>
              <a:ext cx="1080" cy="720"/>
            </a:xfrm>
            <a:prstGeom prst="rect">
              <a:avLst/>
            </a:prstGeom>
            <a:noFill/>
            <a:ln w="9525">
              <a:noFill/>
              <a:miter lim="800000"/>
              <a:headEnd/>
              <a:tailEnd/>
            </a:ln>
          </p:spPr>
          <p:txBody>
            <a:bodyPr/>
            <a:lstStyle/>
            <a:p>
              <a:pPr algn="ctr"/>
              <a:r>
                <a:rPr lang="en-US" sz="1600" b="1" dirty="0">
                  <a:solidFill>
                    <a:srgbClr val="000000"/>
                  </a:solidFill>
                  <a:latin typeface="Times New Roman" pitchFamily="18" charset="0"/>
                </a:rPr>
                <a:t>Total </a:t>
              </a:r>
              <a:r>
                <a:rPr lang="en-US" sz="1600" b="1" dirty="0" err="1">
                  <a:solidFill>
                    <a:srgbClr val="000000"/>
                  </a:solidFill>
                  <a:latin typeface="Times New Roman" pitchFamily="18" charset="0"/>
                </a:rPr>
                <a:t>Biaya</a:t>
              </a:r>
              <a:endParaRPr lang="en-US" sz="1600" b="1" dirty="0">
                <a:solidFill>
                  <a:srgbClr val="000000"/>
                </a:solidFill>
                <a:latin typeface="Times New Roman" pitchFamily="18" charset="0"/>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77500" lnSpcReduction="20000"/>
          </a:bodyPr>
          <a:lstStyle/>
          <a:p>
            <a:pPr marL="0" lvl="1" indent="0">
              <a:lnSpc>
                <a:spcPct val="90000"/>
              </a:lnSpc>
              <a:buFont typeface="Wingdings" pitchFamily="2" charset="2"/>
              <a:buChar char="q"/>
              <a:defRPr/>
            </a:pPr>
            <a:r>
              <a:rPr lang="sv-SE" dirty="0" smtClean="0">
                <a:solidFill>
                  <a:srgbClr val="000000"/>
                </a:solidFill>
                <a:latin typeface="Times New Roman" pitchFamily="18" charset="0"/>
              </a:rPr>
              <a:t> Model ini berkaitan dengan situasi pelayanan tunggal  (c=1) dimana laju kedatangan λ diketahui, dan laju pelayanan optimum μ ditentukan berdasarkan model biaya yang sesuai.  Jika:</a:t>
            </a:r>
          </a:p>
          <a:p>
            <a:pPr marL="568325" indent="-568325">
              <a:lnSpc>
                <a:spcPct val="90000"/>
              </a:lnSpc>
              <a:buNone/>
              <a:defRPr/>
            </a:pPr>
            <a:r>
              <a:rPr lang="sv-SE" sz="2600" dirty="0" smtClean="0">
                <a:solidFill>
                  <a:srgbClr val="000000"/>
                </a:solidFill>
                <a:latin typeface="Times New Roman" pitchFamily="18" charset="0"/>
              </a:rPr>
              <a:t>EOC (μ) = ekspektasi biaya pengoperasian fasilitas per satuan waktu pada μ tertentu.</a:t>
            </a:r>
          </a:p>
          <a:p>
            <a:pPr marL="568325" indent="-568325">
              <a:lnSpc>
                <a:spcPct val="90000"/>
              </a:lnSpc>
              <a:buNone/>
              <a:defRPr/>
            </a:pPr>
            <a:r>
              <a:rPr lang="sv-SE" sz="2600" dirty="0" smtClean="0">
                <a:solidFill>
                  <a:srgbClr val="000000"/>
                </a:solidFill>
                <a:latin typeface="Times New Roman" pitchFamily="18" charset="0"/>
              </a:rPr>
              <a:t>EWC(μ) = ekspektasi biaya menunggu per satuan waktu pada μ tertentu </a:t>
            </a:r>
          </a:p>
          <a:p>
            <a:pPr marL="568325" indent="-568325">
              <a:lnSpc>
                <a:spcPct val="90000"/>
              </a:lnSpc>
              <a:buNone/>
              <a:defRPr/>
            </a:pPr>
            <a:r>
              <a:rPr lang="sv-SE" sz="2600" dirty="0" smtClean="0">
                <a:solidFill>
                  <a:srgbClr val="000000"/>
                </a:solidFill>
                <a:latin typeface="Times New Roman" pitchFamily="18" charset="0"/>
              </a:rPr>
              <a:t>ETC (</a:t>
            </a:r>
            <a:r>
              <a:rPr lang="el-GR" sz="2600" dirty="0" smtClean="0">
                <a:solidFill>
                  <a:srgbClr val="000000"/>
                </a:solidFill>
                <a:latin typeface="Times New Roman" pitchFamily="18" charset="0"/>
              </a:rPr>
              <a:t>μ</a:t>
            </a:r>
            <a:r>
              <a:rPr lang="en-US" sz="2600" dirty="0" smtClean="0">
                <a:solidFill>
                  <a:srgbClr val="000000"/>
                </a:solidFill>
                <a:latin typeface="Times New Roman" pitchFamily="18" charset="0"/>
              </a:rPr>
              <a:t>) = </a:t>
            </a:r>
            <a:r>
              <a:rPr lang="en-US" sz="2600" dirty="0" err="1" smtClean="0">
                <a:solidFill>
                  <a:srgbClr val="000000"/>
                </a:solidFill>
                <a:latin typeface="Times New Roman" pitchFamily="18" charset="0"/>
              </a:rPr>
              <a:t>ekspektasi</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biaya</a:t>
            </a:r>
            <a:r>
              <a:rPr lang="en-US" sz="2600" dirty="0" smtClean="0">
                <a:solidFill>
                  <a:srgbClr val="000000"/>
                </a:solidFill>
                <a:latin typeface="Times New Roman" pitchFamily="18" charset="0"/>
              </a:rPr>
              <a:t> total </a:t>
            </a:r>
            <a:r>
              <a:rPr lang="en-US" sz="2600" dirty="0" err="1" smtClean="0">
                <a:solidFill>
                  <a:srgbClr val="000000"/>
                </a:solidFill>
                <a:latin typeface="Times New Roman" pitchFamily="18" charset="0"/>
              </a:rPr>
              <a:t>persatuan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waktu</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pada</a:t>
            </a:r>
            <a:r>
              <a:rPr lang="en-US" sz="2600" dirty="0" smtClean="0">
                <a:solidFill>
                  <a:srgbClr val="000000"/>
                </a:solidFill>
                <a:latin typeface="Times New Roman" pitchFamily="18" charset="0"/>
              </a:rPr>
              <a:t> </a:t>
            </a:r>
            <a:r>
              <a:rPr lang="el-GR" sz="2600" dirty="0" smtClean="0">
                <a:solidFill>
                  <a:srgbClr val="000000"/>
                </a:solidFill>
                <a:latin typeface="Times New Roman" pitchFamily="18" charset="0"/>
              </a:rPr>
              <a:t>μ</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tertentu</a:t>
            </a:r>
            <a:endParaRPr lang="sv-SE" sz="2600" dirty="0" smtClean="0">
              <a:solidFill>
                <a:srgbClr val="000000"/>
              </a:solidFill>
              <a:latin typeface="Times New Roman" pitchFamily="18" charset="0"/>
            </a:endParaRPr>
          </a:p>
          <a:p>
            <a:pPr marL="609600" indent="-609600">
              <a:lnSpc>
                <a:spcPct val="90000"/>
              </a:lnSpc>
              <a:buNone/>
              <a:defRPr/>
            </a:pPr>
            <a:endParaRPr lang="sv-SE" sz="2100" dirty="0" smtClean="0">
              <a:solidFill>
                <a:srgbClr val="000000"/>
              </a:solidFill>
              <a:latin typeface="Times New Roman" pitchFamily="18" charset="0"/>
            </a:endParaRPr>
          </a:p>
          <a:p>
            <a:pPr marL="609600" indent="-609600">
              <a:lnSpc>
                <a:spcPct val="90000"/>
              </a:lnSpc>
              <a:buNone/>
              <a:defRPr/>
            </a:pPr>
            <a:endParaRPr lang="id-ID" dirty="0"/>
          </a:p>
        </p:txBody>
      </p:sp>
      <p:sp>
        <p:nvSpPr>
          <p:cNvPr id="4" name="Content Placeholder 3"/>
          <p:cNvSpPr>
            <a:spLocks noGrp="1"/>
          </p:cNvSpPr>
          <p:nvPr>
            <p:ph sz="quarter" idx="4"/>
          </p:nvPr>
        </p:nvSpPr>
        <p:spPr/>
        <p:txBody>
          <a:bodyPr>
            <a:normAutofit fontScale="92500"/>
          </a:bodyPr>
          <a:lstStyle/>
          <a:p>
            <a:pPr algn="ctr">
              <a:buNone/>
            </a:pPr>
            <a:r>
              <a:rPr lang="sv-SE" sz="2400" dirty="0" smtClean="0">
                <a:solidFill>
                  <a:srgbClr val="000000"/>
                </a:solidFill>
                <a:latin typeface="Times New Roman" pitchFamily="18" charset="0"/>
              </a:rPr>
              <a:t>ETC (</a:t>
            </a:r>
            <a:r>
              <a:rPr lang="el-GR" sz="2400" dirty="0" smtClean="0">
                <a:solidFill>
                  <a:srgbClr val="000000"/>
                </a:solidFill>
                <a:latin typeface="Times New Roman" pitchFamily="18" charset="0"/>
              </a:rPr>
              <a:t>μ</a:t>
            </a:r>
            <a:r>
              <a:rPr lang="en-US" sz="2400" dirty="0" smtClean="0">
                <a:solidFill>
                  <a:srgbClr val="000000"/>
                </a:solidFill>
                <a:latin typeface="Times New Roman" pitchFamily="18" charset="0"/>
              </a:rPr>
              <a:t>) = EOC (</a:t>
            </a:r>
            <a:r>
              <a:rPr lang="el-GR" sz="2400" dirty="0" smtClean="0">
                <a:solidFill>
                  <a:srgbClr val="000000"/>
                </a:solidFill>
                <a:latin typeface="Times New Roman" pitchFamily="18" charset="0"/>
              </a:rPr>
              <a:t>μ</a:t>
            </a:r>
            <a:r>
              <a:rPr lang="en-US" sz="2400" dirty="0" smtClean="0">
                <a:solidFill>
                  <a:srgbClr val="000000"/>
                </a:solidFill>
                <a:latin typeface="Times New Roman" pitchFamily="18" charset="0"/>
              </a:rPr>
              <a:t>) + EWC (</a:t>
            </a:r>
            <a:r>
              <a:rPr lang="el-GR" sz="2400" dirty="0" smtClean="0">
                <a:solidFill>
                  <a:srgbClr val="000000"/>
                </a:solidFill>
                <a:latin typeface="Times New Roman" pitchFamily="18" charset="0"/>
              </a:rPr>
              <a:t>μ</a:t>
            </a:r>
            <a:r>
              <a:rPr lang="en-US" sz="2400" dirty="0" smtClean="0">
                <a:solidFill>
                  <a:srgbClr val="000000"/>
                </a:solidFill>
                <a:latin typeface="Times New Roman" pitchFamily="18" charset="0"/>
              </a:rPr>
              <a:t>)</a:t>
            </a:r>
            <a:endParaRPr lang="sv-SE" sz="2400" dirty="0" smtClean="0">
              <a:solidFill>
                <a:srgbClr val="000000"/>
              </a:solidFill>
              <a:latin typeface="Times New Roman" pitchFamily="18" charset="0"/>
            </a:endParaRPr>
          </a:p>
          <a:p>
            <a:pPr marL="0" indent="0">
              <a:buFont typeface="Wingdings" pitchFamily="2" charset="2"/>
              <a:buChar char="q"/>
            </a:pPr>
            <a:r>
              <a:rPr lang="sv-SE" sz="2600" dirty="0" smtClean="0">
                <a:solidFill>
                  <a:srgbClr val="000000"/>
                </a:solidFill>
                <a:latin typeface="Times New Roman" pitchFamily="18" charset="0"/>
              </a:rPr>
              <a:t> </a:t>
            </a:r>
            <a:r>
              <a:rPr lang="sv-SE" sz="2200" dirty="0" smtClean="0">
                <a:solidFill>
                  <a:srgbClr val="000000"/>
                </a:solidFill>
                <a:latin typeface="Times New Roman" pitchFamily="18" charset="0"/>
              </a:rPr>
              <a:t>Bentuk spesifik EOC dan EWC sebagai fungsi dari μ tergantung pada situasi yang bersangkutan. Keduanya dapat linier maupun non linier kontinu maupun diskret. Tingkat pelayanan optimum terjadi ketika jumlah kedua biaya ini minimum.</a:t>
            </a:r>
            <a:endParaRPr lang="id-ID" sz="2200" dirty="0" smtClean="0"/>
          </a:p>
          <a:p>
            <a:endParaRPr lang="id-ID" dirty="0"/>
          </a:p>
        </p:txBody>
      </p:sp>
      <p:sp>
        <p:nvSpPr>
          <p:cNvPr id="5" name="Text Placeholder 4"/>
          <p:cNvSpPr>
            <a:spLocks noGrp="1"/>
          </p:cNvSpPr>
          <p:nvPr>
            <p:ph type="body" sz="quarter" idx="1"/>
          </p:nvPr>
        </p:nvSpPr>
        <p:spPr/>
        <p:txBody>
          <a:bodyPr>
            <a:normAutofit fontScale="70000" lnSpcReduction="20000"/>
          </a:bodyPr>
          <a:lstStyle/>
          <a:p>
            <a:pPr marL="0" lvl="1" indent="0">
              <a:spcBef>
                <a:spcPts val="700"/>
              </a:spcBef>
              <a:buClr>
                <a:schemeClr val="accent2"/>
              </a:buClr>
              <a:buSzPct val="60000"/>
              <a:buNone/>
            </a:pPr>
            <a:endParaRPr lang="sv-SE" sz="2400" b="1" dirty="0" smtClean="0">
              <a:solidFill>
                <a:srgbClr val="000000"/>
              </a:solidFill>
              <a:latin typeface="Times New Roman" pitchFamily="18" charset="0"/>
            </a:endParaRPr>
          </a:p>
          <a:p>
            <a:pPr marL="0" lvl="1" indent="0">
              <a:spcBef>
                <a:spcPts val="700"/>
              </a:spcBef>
              <a:buClr>
                <a:schemeClr val="accent2"/>
              </a:buClr>
              <a:buSzPct val="60000"/>
              <a:buNone/>
            </a:pPr>
            <a:r>
              <a:rPr lang="sv-SE" sz="2400" b="1" dirty="0" smtClean="0">
                <a:solidFill>
                  <a:schemeClr val="accent1">
                    <a:lumMod val="50000"/>
                  </a:schemeClr>
                </a:solidFill>
                <a:latin typeface="Times New Roman" pitchFamily="18" charset="0"/>
              </a:rPr>
              <a:t> 1</a:t>
            </a:r>
            <a:r>
              <a:rPr lang="sv-SE" b="1" dirty="0" smtClean="0">
                <a:solidFill>
                  <a:schemeClr val="accent1">
                    <a:lumMod val="50000"/>
                  </a:schemeClr>
                </a:solidFill>
                <a:latin typeface="Times New Roman" pitchFamily="18" charset="0"/>
              </a:rPr>
              <a:t>a.  Model Laju Pelayanan Optimum</a:t>
            </a:r>
            <a:endParaRPr lang="sv-SE" dirty="0" smtClean="0">
              <a:solidFill>
                <a:schemeClr val="accent1">
                  <a:lumMod val="50000"/>
                </a:schemeClr>
              </a:solidFill>
              <a:latin typeface="Times New Roman" pitchFamily="18" charset="0"/>
            </a:endParaRPr>
          </a:p>
          <a:p>
            <a:endParaRPr lang="id-ID" dirty="0"/>
          </a:p>
        </p:txBody>
      </p:sp>
      <p:sp>
        <p:nvSpPr>
          <p:cNvPr id="6" name="Text Placeholder 5"/>
          <p:cNvSpPr>
            <a:spLocks noGrp="1"/>
          </p:cNvSpPr>
          <p:nvPr>
            <p:ph type="body" sz="quarter" idx="3"/>
          </p:nvPr>
        </p:nvSpPr>
        <p:spPr/>
        <p:txBody>
          <a:bodyPr>
            <a:normAutofit/>
          </a:bodyPr>
          <a:lstStyle/>
          <a:p>
            <a:pPr algn="ctr"/>
            <a:r>
              <a:rPr lang="sv-SE" sz="1800" dirty="0" smtClean="0">
                <a:solidFill>
                  <a:schemeClr val="tx1">
                    <a:lumMod val="85000"/>
                    <a:lumOff val="15000"/>
                  </a:schemeClr>
                </a:solidFill>
                <a:latin typeface="Times New Roman" pitchFamily="18" charset="0"/>
              </a:rPr>
              <a:t>Model Laju Pelayanan Optimum (lanj ....)</a:t>
            </a:r>
            <a:endParaRPr lang="id-ID" sz="1800" dirty="0">
              <a:solidFill>
                <a:schemeClr val="tx1">
                  <a:lumMod val="85000"/>
                  <a:lumOff val="15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fontScale="70000" lnSpcReduction="20000"/>
          </a:bodyPr>
          <a:lstStyle/>
          <a:p>
            <a:endParaRPr lang="en-US" dirty="0" smtClean="0">
              <a:solidFill>
                <a:schemeClr val="tx1">
                  <a:lumMod val="75000"/>
                  <a:lumOff val="25000"/>
                </a:schemeClr>
              </a:solidFill>
            </a:endParaRPr>
          </a:p>
          <a:p>
            <a:pPr algn="ctr"/>
            <a:r>
              <a:rPr lang="en-US" sz="2800" dirty="0" err="1" smtClean="0">
                <a:solidFill>
                  <a:schemeClr val="accent1">
                    <a:lumMod val="50000"/>
                  </a:schemeClr>
                </a:solidFill>
              </a:rPr>
              <a:t>Situasi</a:t>
            </a:r>
            <a:r>
              <a:rPr lang="en-US" sz="2800" dirty="0" smtClean="0">
                <a:solidFill>
                  <a:schemeClr val="accent1">
                    <a:lumMod val="50000"/>
                  </a:schemeClr>
                </a:solidFill>
              </a:rPr>
              <a:t> </a:t>
            </a:r>
            <a:r>
              <a:rPr lang="en-US" sz="2800" dirty="0" err="1" smtClean="0">
                <a:solidFill>
                  <a:schemeClr val="accent1">
                    <a:lumMod val="50000"/>
                  </a:schemeClr>
                </a:solidFill>
              </a:rPr>
              <a:t>Antrian</a:t>
            </a:r>
            <a:r>
              <a:rPr lang="en-US" sz="2800" dirty="0" smtClean="0">
                <a:solidFill>
                  <a:schemeClr val="accent1">
                    <a:lumMod val="50000"/>
                  </a:schemeClr>
                </a:solidFill>
              </a:rPr>
              <a:t> (2)</a:t>
            </a:r>
            <a:endParaRPr lang="id-ID" sz="2800" dirty="0" smtClean="0">
              <a:solidFill>
                <a:schemeClr val="accent1">
                  <a:lumMod val="50000"/>
                </a:schemeClr>
              </a:solidFill>
            </a:endParaRPr>
          </a:p>
          <a:p>
            <a:endParaRPr lang="id-ID" dirty="0"/>
          </a:p>
        </p:txBody>
      </p:sp>
      <p:sp>
        <p:nvSpPr>
          <p:cNvPr id="6" name="Text Placeholder 5"/>
          <p:cNvSpPr>
            <a:spLocks noGrp="1"/>
          </p:cNvSpPr>
          <p:nvPr>
            <p:ph type="body" sz="quarter" idx="3"/>
          </p:nvPr>
        </p:nvSpPr>
        <p:spPr/>
        <p:txBody>
          <a:bodyPr>
            <a:normAutofit fontScale="62500" lnSpcReduction="20000"/>
          </a:bodyPr>
          <a:lstStyle/>
          <a:p>
            <a:endParaRPr lang="en-US" dirty="0" smtClean="0">
              <a:solidFill>
                <a:schemeClr val="tx1">
                  <a:lumMod val="75000"/>
                  <a:lumOff val="25000"/>
                </a:schemeClr>
              </a:solidFill>
            </a:endParaRPr>
          </a:p>
          <a:p>
            <a:pPr algn="ctr"/>
            <a:r>
              <a:rPr lang="en-US" sz="3400" dirty="0" err="1" smtClean="0">
                <a:solidFill>
                  <a:schemeClr val="tx1">
                    <a:lumMod val="75000"/>
                    <a:lumOff val="25000"/>
                  </a:schemeClr>
                </a:solidFill>
              </a:rPr>
              <a:t>Situasi</a:t>
            </a:r>
            <a:r>
              <a:rPr lang="en-US" sz="3400" dirty="0" smtClean="0">
                <a:solidFill>
                  <a:schemeClr val="tx1">
                    <a:lumMod val="75000"/>
                    <a:lumOff val="25000"/>
                  </a:schemeClr>
                </a:solidFill>
              </a:rPr>
              <a:t> </a:t>
            </a:r>
            <a:r>
              <a:rPr lang="en-US" sz="3400" dirty="0" err="1" smtClean="0">
                <a:solidFill>
                  <a:schemeClr val="tx1">
                    <a:lumMod val="75000"/>
                    <a:lumOff val="25000"/>
                  </a:schemeClr>
                </a:solidFill>
              </a:rPr>
              <a:t>Antrian</a:t>
            </a:r>
            <a:r>
              <a:rPr lang="en-US" sz="3400" dirty="0" smtClean="0">
                <a:solidFill>
                  <a:schemeClr val="tx1">
                    <a:lumMod val="75000"/>
                    <a:lumOff val="25000"/>
                  </a:schemeClr>
                </a:solidFill>
              </a:rPr>
              <a:t> (3)</a:t>
            </a:r>
            <a:endParaRPr lang="id-ID" sz="3400" dirty="0" smtClean="0">
              <a:solidFill>
                <a:schemeClr val="tx1">
                  <a:lumMod val="75000"/>
                  <a:lumOff val="25000"/>
                </a:schemeClr>
              </a:solidFill>
            </a:endParaRPr>
          </a:p>
          <a:p>
            <a:endParaRPr lang="id-ID" dirty="0"/>
          </a:p>
        </p:txBody>
      </p:sp>
      <p:pic>
        <p:nvPicPr>
          <p:cNvPr id="36867" name="Picture 3"/>
          <p:cNvPicPr>
            <a:picLocks noGrp="1" noChangeAspect="1" noChangeArrowheads="1"/>
          </p:cNvPicPr>
          <p:nvPr>
            <p:ph sz="quarter" idx="2"/>
          </p:nvPr>
        </p:nvPicPr>
        <p:blipFill>
          <a:blip r:embed="rId2" cstate="print"/>
          <a:srcRect/>
          <a:stretch>
            <a:fillRect/>
          </a:stretch>
        </p:blipFill>
        <p:spPr bwMode="auto">
          <a:xfrm>
            <a:off x="609600" y="2667000"/>
            <a:ext cx="3886200" cy="3352799"/>
          </a:xfrm>
          <a:prstGeom prst="rect">
            <a:avLst/>
          </a:prstGeom>
          <a:noFill/>
        </p:spPr>
      </p:pic>
      <p:pic>
        <p:nvPicPr>
          <p:cNvPr id="36869" name="Picture 5"/>
          <p:cNvPicPr>
            <a:picLocks noGrp="1" noChangeAspect="1" noChangeArrowheads="1"/>
          </p:cNvPicPr>
          <p:nvPr>
            <p:ph sz="quarter" idx="4"/>
          </p:nvPr>
        </p:nvPicPr>
        <p:blipFill>
          <a:blip r:embed="rId3" cstate="print"/>
          <a:srcRect/>
          <a:stretch>
            <a:fillRect/>
          </a:stretch>
        </p:blipFill>
        <p:spPr bwMode="auto">
          <a:xfrm>
            <a:off x="4800600" y="2667000"/>
            <a:ext cx="3886200" cy="33528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77500" lnSpcReduction="20000"/>
          </a:bodyPr>
          <a:lstStyle/>
          <a:p>
            <a:pPr marL="0" indent="0" algn="just">
              <a:lnSpc>
                <a:spcPct val="80000"/>
              </a:lnSpc>
              <a:buFont typeface="Wingdings" pitchFamily="2" charset="2"/>
              <a:buChar char="q"/>
              <a:defRPr/>
            </a:pPr>
            <a:r>
              <a:rPr lang="sv-SE" sz="2800" dirty="0" smtClean="0">
                <a:solidFill>
                  <a:srgbClr val="000000"/>
                </a:solidFill>
                <a:latin typeface="Times New Roman" pitchFamily="18" charset="0"/>
              </a:rPr>
              <a:t>  Model ini berkaitan dengan penentuan jumlah pelayan paralel (c) yang optimum dimana laju kedatangan λ dan laju pelayanan μ, dari sebuah sarana pelayanan  diketahui, dan nilai ETC (c) dapat dirumuskan sebagai berikut:</a:t>
            </a:r>
          </a:p>
          <a:p>
            <a:pPr marL="361950" indent="-361950">
              <a:lnSpc>
                <a:spcPct val="80000"/>
              </a:lnSpc>
              <a:buNone/>
              <a:defRPr/>
            </a:pPr>
            <a:endParaRPr lang="nb-NO" sz="2800" dirty="0" smtClean="0">
              <a:solidFill>
                <a:srgbClr val="000000"/>
              </a:solidFill>
              <a:latin typeface="Times New Roman" pitchFamily="18" charset="0"/>
            </a:endParaRPr>
          </a:p>
          <a:p>
            <a:pPr marL="361950" indent="-361950">
              <a:lnSpc>
                <a:spcPct val="80000"/>
              </a:lnSpc>
              <a:buNone/>
              <a:defRPr/>
            </a:pPr>
            <a:r>
              <a:rPr lang="nb-NO" sz="2600" dirty="0" smtClean="0">
                <a:solidFill>
                  <a:srgbClr val="000000"/>
                </a:solidFill>
                <a:latin typeface="Times New Roman" pitchFamily="18" charset="0"/>
              </a:rPr>
              <a:t>      ETC (c) = EOC (c) + EWC (c)</a:t>
            </a:r>
          </a:p>
          <a:p>
            <a:pPr marL="361950" indent="-361950">
              <a:lnSpc>
                <a:spcPct val="80000"/>
              </a:lnSpc>
              <a:buNone/>
              <a:defRPr/>
            </a:pPr>
            <a:endParaRPr lang="nb-NO" sz="2800" dirty="0" smtClean="0">
              <a:solidFill>
                <a:srgbClr val="000000"/>
              </a:solidFill>
              <a:latin typeface="Times New Roman" pitchFamily="18" charset="0"/>
            </a:endParaRPr>
          </a:p>
          <a:p>
            <a:pPr marL="568325" indent="-568325">
              <a:lnSpc>
                <a:spcPct val="80000"/>
              </a:lnSpc>
              <a:buNone/>
              <a:defRPr/>
            </a:pPr>
            <a:r>
              <a:rPr lang="nb-NO" sz="2800" dirty="0" smtClean="0">
                <a:solidFill>
                  <a:srgbClr val="000000"/>
                </a:solidFill>
                <a:latin typeface="Times New Roman" pitchFamily="18" charset="0"/>
              </a:rPr>
              <a:t>ETC (c) = Ekspekstasi biaya total pada c tertentu</a:t>
            </a:r>
          </a:p>
          <a:p>
            <a:pPr marL="1597025" indent="-1597025">
              <a:lnSpc>
                <a:spcPct val="80000"/>
              </a:lnSpc>
              <a:buNone/>
              <a:defRPr/>
            </a:pPr>
            <a:r>
              <a:rPr lang="nb-NO" sz="2800" dirty="0" smtClean="0">
                <a:solidFill>
                  <a:srgbClr val="000000"/>
                </a:solidFill>
                <a:latin typeface="Times New Roman" pitchFamily="18" charset="0"/>
              </a:rPr>
              <a:t>      </a:t>
            </a:r>
            <a:endParaRPr lang="id-ID" dirty="0"/>
          </a:p>
        </p:txBody>
      </p:sp>
      <p:sp>
        <p:nvSpPr>
          <p:cNvPr id="4" name="Content Placeholder 3"/>
          <p:cNvSpPr>
            <a:spLocks noGrp="1"/>
          </p:cNvSpPr>
          <p:nvPr>
            <p:ph sz="quarter" idx="4"/>
          </p:nvPr>
        </p:nvSpPr>
        <p:spPr/>
        <p:txBody>
          <a:bodyPr>
            <a:normAutofit/>
          </a:bodyPr>
          <a:lstStyle/>
          <a:p>
            <a:pPr marL="692150" indent="-692150">
              <a:lnSpc>
                <a:spcPct val="80000"/>
              </a:lnSpc>
              <a:buNone/>
              <a:defRPr/>
            </a:pPr>
            <a:r>
              <a:rPr lang="nb-NO" sz="2200" dirty="0" smtClean="0">
                <a:solidFill>
                  <a:srgbClr val="000000"/>
                </a:solidFill>
                <a:latin typeface="Times New Roman" pitchFamily="18" charset="0"/>
              </a:rPr>
              <a:t>EOC (c) = Ekspekstasi biaya pengoperasian fasilitas per satuan waktu  pada c tertentu.</a:t>
            </a:r>
          </a:p>
          <a:p>
            <a:pPr marL="692150" indent="-692150">
              <a:lnSpc>
                <a:spcPct val="80000"/>
              </a:lnSpc>
              <a:buNone/>
              <a:defRPr/>
            </a:pPr>
            <a:r>
              <a:rPr lang="nb-NO" sz="2200" dirty="0" smtClean="0">
                <a:solidFill>
                  <a:srgbClr val="000000"/>
                </a:solidFill>
                <a:latin typeface="Times New Roman" pitchFamily="18" charset="0"/>
              </a:rPr>
              <a:t>EWC(c) = Ekspektasi biaya menunggu per satuan waktu  pada c tertentu.</a:t>
            </a:r>
          </a:p>
          <a:p>
            <a:pPr marL="361950" indent="-361950">
              <a:lnSpc>
                <a:spcPct val="80000"/>
              </a:lnSpc>
              <a:buNone/>
              <a:defRPr/>
            </a:pPr>
            <a:r>
              <a:rPr lang="nb-NO" sz="2200" dirty="0" smtClean="0">
                <a:solidFill>
                  <a:srgbClr val="000000"/>
                </a:solidFill>
                <a:latin typeface="Times New Roman" pitchFamily="18" charset="0"/>
              </a:rPr>
              <a:t>c optimal tercapai jika:</a:t>
            </a:r>
          </a:p>
          <a:p>
            <a:pPr marL="361950" indent="-361950">
              <a:lnSpc>
                <a:spcPct val="80000"/>
              </a:lnSpc>
              <a:buNone/>
              <a:defRPr/>
            </a:pPr>
            <a:r>
              <a:rPr lang="nb-NO" sz="2200" b="1" dirty="0" smtClean="0">
                <a:solidFill>
                  <a:srgbClr val="000000"/>
                </a:solidFill>
                <a:latin typeface="Times New Roman" pitchFamily="18" charset="0"/>
              </a:rPr>
              <a:t>   </a:t>
            </a:r>
            <a:r>
              <a:rPr lang="sv-SE" sz="2200" b="1" dirty="0" smtClean="0">
                <a:solidFill>
                  <a:srgbClr val="000000"/>
                </a:solidFill>
                <a:latin typeface="Times New Roman" pitchFamily="18" charset="0"/>
              </a:rPr>
              <a:t> ETC (c-1) ≥  ETC (c) dan</a:t>
            </a:r>
          </a:p>
          <a:p>
            <a:pPr marL="361950" indent="-361950">
              <a:lnSpc>
                <a:spcPct val="80000"/>
              </a:lnSpc>
              <a:buNone/>
              <a:defRPr/>
            </a:pPr>
            <a:r>
              <a:rPr lang="sv-SE" sz="2200" b="1" dirty="0" smtClean="0">
                <a:solidFill>
                  <a:srgbClr val="000000"/>
                </a:solidFill>
                <a:latin typeface="Times New Roman" pitchFamily="18" charset="0"/>
              </a:rPr>
              <a:t>    ETC (c+1) ≥ ETC (c)</a:t>
            </a:r>
          </a:p>
          <a:p>
            <a:endParaRPr lang="id-ID" dirty="0"/>
          </a:p>
        </p:txBody>
      </p:sp>
      <p:sp>
        <p:nvSpPr>
          <p:cNvPr id="5" name="Text Placeholder 4"/>
          <p:cNvSpPr>
            <a:spLocks noGrp="1"/>
          </p:cNvSpPr>
          <p:nvPr>
            <p:ph type="body" sz="quarter" idx="1"/>
          </p:nvPr>
        </p:nvSpPr>
        <p:spPr/>
        <p:txBody>
          <a:bodyPr>
            <a:noAutofit/>
          </a:bodyPr>
          <a:lstStyle/>
          <a:p>
            <a:pPr algn="ctr"/>
            <a:r>
              <a:rPr lang="en-US" sz="1800" dirty="0" smtClean="0">
                <a:solidFill>
                  <a:schemeClr val="accent1">
                    <a:lumMod val="50000"/>
                  </a:schemeClr>
                </a:solidFill>
              </a:rPr>
              <a:t>1b. Model </a:t>
            </a:r>
            <a:r>
              <a:rPr lang="en-US" sz="1800" dirty="0" err="1" smtClean="0">
                <a:solidFill>
                  <a:schemeClr val="accent1">
                    <a:lumMod val="50000"/>
                  </a:schemeClr>
                </a:solidFill>
              </a:rPr>
              <a:t>Jumlah</a:t>
            </a:r>
            <a:r>
              <a:rPr lang="en-US" sz="1800" dirty="0" smtClean="0">
                <a:solidFill>
                  <a:schemeClr val="accent1">
                    <a:lumMod val="50000"/>
                  </a:schemeClr>
                </a:solidFill>
              </a:rPr>
              <a:t> </a:t>
            </a:r>
            <a:r>
              <a:rPr lang="en-US" sz="1800" dirty="0" err="1" smtClean="0">
                <a:solidFill>
                  <a:schemeClr val="accent1">
                    <a:lumMod val="50000"/>
                  </a:schemeClr>
                </a:solidFill>
              </a:rPr>
              <a:t>Pelayan</a:t>
            </a:r>
            <a:r>
              <a:rPr lang="en-US" sz="1800" dirty="0" smtClean="0">
                <a:solidFill>
                  <a:schemeClr val="accent1">
                    <a:lumMod val="50000"/>
                  </a:schemeClr>
                </a:solidFill>
              </a:rPr>
              <a:t> Optimum</a:t>
            </a:r>
            <a:endParaRPr lang="id-ID" sz="1800" dirty="0">
              <a:solidFill>
                <a:schemeClr val="accent1">
                  <a:lumMod val="50000"/>
                </a:schemeClr>
              </a:solidFill>
            </a:endParaRPr>
          </a:p>
        </p:txBody>
      </p:sp>
      <p:sp>
        <p:nvSpPr>
          <p:cNvPr id="6" name="Text Placeholder 5"/>
          <p:cNvSpPr>
            <a:spLocks noGrp="1"/>
          </p:cNvSpPr>
          <p:nvPr>
            <p:ph type="body" sz="quarter" idx="3"/>
          </p:nvPr>
        </p:nvSpPr>
        <p:spPr/>
        <p:txBody>
          <a:bodyPr>
            <a:normAutofit fontScale="25000" lnSpcReduction="20000"/>
          </a:bodyPr>
          <a:lstStyle/>
          <a:p>
            <a:endParaRPr lang="en-US" dirty="0" smtClean="0">
              <a:solidFill>
                <a:schemeClr val="accent1">
                  <a:lumMod val="50000"/>
                </a:schemeClr>
              </a:solidFill>
            </a:endParaRPr>
          </a:p>
          <a:p>
            <a:pPr algn="ctr"/>
            <a:r>
              <a:rPr lang="en-US" sz="7200" dirty="0" smtClean="0">
                <a:solidFill>
                  <a:schemeClr val="bg2">
                    <a:lumMod val="25000"/>
                  </a:schemeClr>
                </a:solidFill>
              </a:rPr>
              <a:t>Model </a:t>
            </a:r>
            <a:r>
              <a:rPr lang="en-US" sz="7200" dirty="0" err="1" smtClean="0">
                <a:solidFill>
                  <a:schemeClr val="bg2">
                    <a:lumMod val="25000"/>
                  </a:schemeClr>
                </a:solidFill>
              </a:rPr>
              <a:t>Jumlah</a:t>
            </a:r>
            <a:r>
              <a:rPr lang="en-US" sz="7200" dirty="0" smtClean="0">
                <a:solidFill>
                  <a:schemeClr val="bg2">
                    <a:lumMod val="25000"/>
                  </a:schemeClr>
                </a:solidFill>
              </a:rPr>
              <a:t> </a:t>
            </a:r>
            <a:r>
              <a:rPr lang="en-US" sz="7200" dirty="0" err="1" smtClean="0">
                <a:solidFill>
                  <a:schemeClr val="bg2">
                    <a:lumMod val="25000"/>
                  </a:schemeClr>
                </a:solidFill>
              </a:rPr>
              <a:t>Pelayan</a:t>
            </a:r>
            <a:r>
              <a:rPr lang="en-US" sz="7200" dirty="0" smtClean="0">
                <a:solidFill>
                  <a:schemeClr val="bg2">
                    <a:lumMod val="25000"/>
                  </a:schemeClr>
                </a:solidFill>
              </a:rPr>
              <a:t> Optimum </a:t>
            </a:r>
          </a:p>
          <a:p>
            <a:pPr algn="ctr"/>
            <a:r>
              <a:rPr lang="en-US" sz="7200" dirty="0" smtClean="0">
                <a:solidFill>
                  <a:schemeClr val="bg2">
                    <a:lumMod val="25000"/>
                  </a:schemeClr>
                </a:solidFill>
              </a:rPr>
              <a:t>(</a:t>
            </a:r>
            <a:r>
              <a:rPr lang="en-US" sz="7200" dirty="0" err="1" smtClean="0">
                <a:solidFill>
                  <a:schemeClr val="bg2">
                    <a:lumMod val="25000"/>
                  </a:schemeClr>
                </a:solidFill>
              </a:rPr>
              <a:t>lanj</a:t>
            </a:r>
            <a:r>
              <a:rPr lang="en-US" sz="7200" dirty="0" smtClean="0">
                <a:solidFill>
                  <a:schemeClr val="bg2">
                    <a:lumMod val="25000"/>
                  </a:schemeClr>
                </a:solidFill>
              </a:rPr>
              <a:t> …)</a:t>
            </a:r>
            <a:endParaRPr lang="id-ID" sz="7200" dirty="0" smtClean="0">
              <a:solidFill>
                <a:schemeClr val="bg2">
                  <a:lumMod val="25000"/>
                </a:schemeClr>
              </a:solidFill>
            </a:endParaRPr>
          </a:p>
          <a:p>
            <a:endParaRPr lang="id-ID"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62500" lnSpcReduction="20000"/>
          </a:bodyPr>
          <a:lstStyle/>
          <a:p>
            <a:pPr>
              <a:lnSpc>
                <a:spcPct val="90000"/>
              </a:lnSpc>
              <a:buNone/>
              <a:defRPr/>
            </a:pPr>
            <a:r>
              <a:rPr lang="sv-SE" sz="3200" dirty="0" smtClean="0">
                <a:solidFill>
                  <a:srgbClr val="000000"/>
                </a:solidFill>
                <a:latin typeface="Times New Roman" pitchFamily="18" charset="0"/>
              </a:rPr>
              <a:t>Jika :</a:t>
            </a:r>
          </a:p>
          <a:p>
            <a:pPr marL="568325" indent="-568325">
              <a:lnSpc>
                <a:spcPct val="90000"/>
              </a:lnSpc>
              <a:buNone/>
              <a:defRPr/>
            </a:pPr>
            <a:r>
              <a:rPr lang="sv-SE" sz="3200" dirty="0" smtClean="0">
                <a:solidFill>
                  <a:srgbClr val="000000"/>
                </a:solidFill>
                <a:latin typeface="Times New Roman" pitchFamily="18" charset="0"/>
              </a:rPr>
              <a:t> C1 = biaya per pelayan tambahan per  satuan waktu</a:t>
            </a:r>
          </a:p>
          <a:p>
            <a:pPr marL="568325" indent="-568325">
              <a:lnSpc>
                <a:spcPct val="90000"/>
              </a:lnSpc>
              <a:buNone/>
              <a:defRPr/>
            </a:pPr>
            <a:r>
              <a:rPr lang="sv-SE" sz="3200" dirty="0" smtClean="0">
                <a:solidFill>
                  <a:srgbClr val="000000"/>
                </a:solidFill>
                <a:latin typeface="Times New Roman" pitchFamily="18" charset="0"/>
              </a:rPr>
              <a:t> C2 = biaya per satuan waktu menunggu per pelanggan</a:t>
            </a:r>
          </a:p>
          <a:p>
            <a:pPr marL="747713" indent="-747713">
              <a:lnSpc>
                <a:spcPct val="90000"/>
              </a:lnSpc>
              <a:buNone/>
              <a:defRPr/>
            </a:pPr>
            <a:r>
              <a:rPr lang="sv-SE" sz="3200" dirty="0" smtClean="0">
                <a:solidFill>
                  <a:srgbClr val="000000"/>
                </a:solidFill>
                <a:latin typeface="Times New Roman" pitchFamily="18" charset="0"/>
              </a:rPr>
              <a:t> Ls(c) = ekspektasi jumlah  pelanggan dalam sistem pada c   tertentu</a:t>
            </a:r>
          </a:p>
          <a:p>
            <a:pPr marL="1481138" indent="-1481138">
              <a:lnSpc>
                <a:spcPct val="90000"/>
              </a:lnSpc>
              <a:buNone/>
              <a:defRPr/>
            </a:pPr>
            <a:endParaRPr lang="sv-SE" sz="3200" dirty="0" smtClean="0">
              <a:solidFill>
                <a:srgbClr val="000000"/>
              </a:solidFill>
              <a:latin typeface="Times New Roman" pitchFamily="18" charset="0"/>
            </a:endParaRPr>
          </a:p>
          <a:p>
            <a:pPr>
              <a:lnSpc>
                <a:spcPct val="90000"/>
              </a:lnSpc>
              <a:buNone/>
              <a:defRPr/>
            </a:pPr>
            <a:r>
              <a:rPr lang="sv-SE" sz="3200" dirty="0" smtClean="0">
                <a:solidFill>
                  <a:srgbClr val="000000"/>
                </a:solidFill>
                <a:latin typeface="Times New Roman" pitchFamily="18" charset="0"/>
              </a:rPr>
              <a:t>      </a:t>
            </a:r>
            <a:r>
              <a:rPr lang="en-US" sz="3200" dirty="0" smtClean="0">
                <a:solidFill>
                  <a:srgbClr val="000000"/>
                </a:solidFill>
                <a:latin typeface="Times New Roman" pitchFamily="18" charset="0"/>
              </a:rPr>
              <a:t>EOC(c)  = C1.c      </a:t>
            </a:r>
          </a:p>
          <a:p>
            <a:pPr>
              <a:lnSpc>
                <a:spcPct val="90000"/>
              </a:lnSpc>
              <a:buNone/>
              <a:defRPr/>
            </a:pPr>
            <a:r>
              <a:rPr lang="en-US" sz="3200" dirty="0" smtClean="0">
                <a:solidFill>
                  <a:srgbClr val="000000"/>
                </a:solidFill>
                <a:latin typeface="Times New Roman" pitchFamily="18" charset="0"/>
              </a:rPr>
              <a:t>  	 EWC(c) = C2 Ls(c)</a:t>
            </a:r>
            <a:endParaRPr lang="sv-SE" sz="3200" dirty="0" smtClean="0">
              <a:solidFill>
                <a:srgbClr val="000000"/>
              </a:solidFill>
              <a:latin typeface="Times New Roman" pitchFamily="18" charset="0"/>
            </a:endParaRPr>
          </a:p>
          <a:p>
            <a:pPr>
              <a:lnSpc>
                <a:spcPct val="90000"/>
              </a:lnSpc>
              <a:buNone/>
              <a:defRPr/>
            </a:pPr>
            <a:endParaRPr lang="en-US" sz="3200" dirty="0" smtClean="0">
              <a:solidFill>
                <a:srgbClr val="000000"/>
              </a:solidFill>
              <a:latin typeface="Times New Roman" pitchFamily="18" charset="0"/>
            </a:endParaRPr>
          </a:p>
          <a:p>
            <a:pPr>
              <a:lnSpc>
                <a:spcPct val="90000"/>
              </a:lnSpc>
              <a:buNone/>
              <a:defRPr/>
            </a:pPr>
            <a:r>
              <a:rPr lang="sv-SE" sz="3200" dirty="0" smtClean="0">
                <a:solidFill>
                  <a:srgbClr val="000000"/>
                </a:solidFill>
                <a:latin typeface="Times New Roman" pitchFamily="18" charset="0"/>
              </a:rPr>
              <a:t> </a:t>
            </a:r>
            <a:endParaRPr lang="id-ID" dirty="0"/>
          </a:p>
        </p:txBody>
      </p:sp>
      <p:sp>
        <p:nvSpPr>
          <p:cNvPr id="4" name="Content Placeholder 3"/>
          <p:cNvSpPr>
            <a:spLocks noGrp="1"/>
          </p:cNvSpPr>
          <p:nvPr>
            <p:ph sz="quarter" idx="4"/>
          </p:nvPr>
        </p:nvSpPr>
        <p:spPr/>
        <p:txBody>
          <a:bodyPr>
            <a:normAutofit/>
          </a:bodyPr>
          <a:lstStyle/>
          <a:p>
            <a:pPr>
              <a:lnSpc>
                <a:spcPct val="90000"/>
              </a:lnSpc>
              <a:buNone/>
              <a:defRPr/>
            </a:pPr>
            <a:r>
              <a:rPr lang="sv-SE" sz="2000" dirty="0" smtClean="0">
                <a:solidFill>
                  <a:srgbClr val="000000"/>
                </a:solidFill>
                <a:latin typeface="Times New Roman" pitchFamily="18" charset="0"/>
              </a:rPr>
              <a:t>Nilai c optimum dapat ditentukan berdasarkan rumus :</a:t>
            </a:r>
          </a:p>
          <a:p>
            <a:pPr>
              <a:lnSpc>
                <a:spcPct val="90000"/>
              </a:lnSpc>
              <a:buNone/>
              <a:defRPr/>
            </a:pPr>
            <a:r>
              <a:rPr lang="sv-SE" sz="2000" dirty="0" smtClean="0">
                <a:solidFill>
                  <a:srgbClr val="000000"/>
                </a:solidFill>
                <a:latin typeface="Times New Roman" pitchFamily="18" charset="0"/>
              </a:rPr>
              <a:t>   </a:t>
            </a:r>
          </a:p>
          <a:p>
            <a:pPr>
              <a:lnSpc>
                <a:spcPct val="90000"/>
              </a:lnSpc>
              <a:buNone/>
              <a:defRPr/>
            </a:pPr>
            <a:r>
              <a:rPr lang="sv-SE" sz="2000" dirty="0" smtClean="0">
                <a:solidFill>
                  <a:srgbClr val="000000"/>
                </a:solidFill>
                <a:latin typeface="Times New Roman" pitchFamily="18" charset="0"/>
              </a:rPr>
              <a:t>         	</a:t>
            </a:r>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Ls(c) – Ls(c+1) ≤ C1/C2 ≤ Ls(c-1)-Ls(c)</a:t>
            </a:r>
          </a:p>
          <a:p>
            <a:pPr>
              <a:lnSpc>
                <a:spcPct val="90000"/>
              </a:lnSpc>
              <a:buNone/>
              <a:defRPr/>
            </a:pPr>
            <a:endParaRPr lang="en-US" sz="2000" b="1" dirty="0" smtClean="0">
              <a:solidFill>
                <a:srgbClr val="000000"/>
              </a:solidFill>
              <a:latin typeface="Times New Roman" pitchFamily="18" charset="0"/>
            </a:endParaRPr>
          </a:p>
          <a:p>
            <a:pPr marL="0" indent="0" algn="just">
              <a:lnSpc>
                <a:spcPct val="90000"/>
              </a:lnSpc>
              <a:buNone/>
              <a:defRPr/>
            </a:pPr>
            <a:r>
              <a:rPr lang="en-US" sz="2000" dirty="0" err="1" smtClean="0">
                <a:solidFill>
                  <a:srgbClr val="000000"/>
                </a:solidFill>
                <a:latin typeface="Times New Roman" pitchFamily="18" charset="0"/>
              </a:rPr>
              <a:t>Nilai</a:t>
            </a:r>
            <a:r>
              <a:rPr lang="en-US" sz="2000" dirty="0" smtClean="0">
                <a:solidFill>
                  <a:srgbClr val="000000"/>
                </a:solidFill>
                <a:latin typeface="Times New Roman" pitchFamily="18" charset="0"/>
              </a:rPr>
              <a:t> Ls(c) </a:t>
            </a:r>
            <a:r>
              <a:rPr lang="en-US" sz="2000" dirty="0" err="1" smtClean="0">
                <a:solidFill>
                  <a:srgbClr val="000000"/>
                </a:solidFill>
                <a:latin typeface="Times New Roman" pitchFamily="18" charset="0"/>
              </a:rPr>
              <a:t>ditentukan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sesuai</a:t>
            </a:r>
            <a:r>
              <a:rPr lang="en-US" sz="2000" dirty="0" smtClean="0">
                <a:solidFill>
                  <a:srgbClr val="000000"/>
                </a:solidFill>
                <a:latin typeface="Times New Roman" pitchFamily="18" charset="0"/>
              </a:rPr>
              <a:t> model </a:t>
            </a:r>
            <a:r>
              <a:rPr lang="en-US" sz="2000" dirty="0" err="1" smtClean="0">
                <a:solidFill>
                  <a:srgbClr val="000000"/>
                </a:solidFill>
                <a:latin typeface="Times New Roman" pitchFamily="18" charset="0"/>
              </a:rPr>
              <a:t>antrian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pelayanannya</a:t>
            </a:r>
            <a:endParaRPr lang="id-ID" sz="2000" dirty="0" smtClean="0"/>
          </a:p>
          <a:p>
            <a:endParaRPr lang="id-ID" sz="2000" dirty="0"/>
          </a:p>
        </p:txBody>
      </p:sp>
      <p:sp>
        <p:nvSpPr>
          <p:cNvPr id="5" name="Text Placeholder 4"/>
          <p:cNvSpPr>
            <a:spLocks noGrp="1"/>
          </p:cNvSpPr>
          <p:nvPr>
            <p:ph type="body" sz="quarter" idx="1"/>
          </p:nvPr>
        </p:nvSpPr>
        <p:spPr/>
        <p:txBody>
          <a:bodyPr>
            <a:normAutofit fontScale="85000" lnSpcReduction="20000"/>
          </a:bodyPr>
          <a:lstStyle/>
          <a:p>
            <a:pPr algn="ctr"/>
            <a:r>
              <a:rPr lang="en-US" dirty="0" smtClean="0">
                <a:solidFill>
                  <a:schemeClr val="accent1">
                    <a:lumMod val="50000"/>
                  </a:schemeClr>
                </a:solidFill>
              </a:rPr>
              <a:t>Model </a:t>
            </a:r>
            <a:r>
              <a:rPr lang="en-US" dirty="0" err="1" smtClean="0">
                <a:solidFill>
                  <a:schemeClr val="accent1">
                    <a:lumMod val="50000"/>
                  </a:schemeClr>
                </a:solidFill>
              </a:rPr>
              <a:t>Jumlah</a:t>
            </a:r>
            <a:r>
              <a:rPr lang="en-US" dirty="0" smtClean="0">
                <a:solidFill>
                  <a:schemeClr val="accent1">
                    <a:lumMod val="50000"/>
                  </a:schemeClr>
                </a:solidFill>
              </a:rPr>
              <a:t> </a:t>
            </a:r>
            <a:r>
              <a:rPr lang="en-US" dirty="0" err="1" smtClean="0">
                <a:solidFill>
                  <a:schemeClr val="accent1">
                    <a:lumMod val="50000"/>
                  </a:schemeClr>
                </a:solidFill>
              </a:rPr>
              <a:t>Pelayan</a:t>
            </a:r>
            <a:r>
              <a:rPr lang="en-US" dirty="0" smtClean="0">
                <a:solidFill>
                  <a:schemeClr val="accent1">
                    <a:lumMod val="50000"/>
                  </a:schemeClr>
                </a:solidFill>
              </a:rPr>
              <a:t> Optimum </a:t>
            </a:r>
          </a:p>
          <a:p>
            <a:pPr algn="ctr"/>
            <a:r>
              <a:rPr lang="en-US" dirty="0" smtClean="0">
                <a:solidFill>
                  <a:schemeClr val="accent1">
                    <a:lumMod val="50000"/>
                  </a:schemeClr>
                </a:solidFill>
              </a:rPr>
              <a:t>(</a:t>
            </a:r>
            <a:r>
              <a:rPr lang="en-US" dirty="0" err="1" smtClean="0">
                <a:solidFill>
                  <a:schemeClr val="accent1">
                    <a:lumMod val="50000"/>
                  </a:schemeClr>
                </a:solidFill>
              </a:rPr>
              <a:t>lanj</a:t>
            </a:r>
            <a:r>
              <a:rPr lang="en-US" dirty="0" smtClean="0">
                <a:solidFill>
                  <a:schemeClr val="accent1">
                    <a:lumMod val="50000"/>
                  </a:schemeClr>
                </a:solidFill>
              </a:rPr>
              <a:t> …)</a:t>
            </a:r>
            <a:endParaRPr lang="id-ID" dirty="0" smtClean="0">
              <a:solidFill>
                <a:schemeClr val="accent1">
                  <a:lumMod val="50000"/>
                </a:schemeClr>
              </a:solidFill>
            </a:endParaRPr>
          </a:p>
        </p:txBody>
      </p:sp>
      <p:sp>
        <p:nvSpPr>
          <p:cNvPr id="6" name="Text Placeholder 5"/>
          <p:cNvSpPr>
            <a:spLocks noGrp="1"/>
          </p:cNvSpPr>
          <p:nvPr>
            <p:ph type="body" sz="quarter" idx="3"/>
          </p:nvPr>
        </p:nvSpPr>
        <p:spPr/>
        <p:txBody>
          <a:bodyPr>
            <a:normAutofit fontScale="25000" lnSpcReduction="20000"/>
          </a:bodyPr>
          <a:lstStyle/>
          <a:p>
            <a:pPr algn="ctr"/>
            <a:endParaRPr lang="en-US" dirty="0" smtClean="0">
              <a:solidFill>
                <a:schemeClr val="bg2">
                  <a:lumMod val="25000"/>
                </a:schemeClr>
              </a:solidFill>
            </a:endParaRPr>
          </a:p>
          <a:p>
            <a:pPr algn="ctr"/>
            <a:r>
              <a:rPr lang="en-US" sz="7200" dirty="0" smtClean="0">
                <a:solidFill>
                  <a:schemeClr val="bg2">
                    <a:lumMod val="25000"/>
                  </a:schemeClr>
                </a:solidFill>
              </a:rPr>
              <a:t>Model </a:t>
            </a:r>
            <a:r>
              <a:rPr lang="en-US" sz="7200" dirty="0" err="1" smtClean="0">
                <a:solidFill>
                  <a:schemeClr val="bg2">
                    <a:lumMod val="25000"/>
                  </a:schemeClr>
                </a:solidFill>
              </a:rPr>
              <a:t>Jumlah</a:t>
            </a:r>
            <a:r>
              <a:rPr lang="en-US" sz="7200" dirty="0" smtClean="0">
                <a:solidFill>
                  <a:schemeClr val="bg2">
                    <a:lumMod val="25000"/>
                  </a:schemeClr>
                </a:solidFill>
              </a:rPr>
              <a:t> </a:t>
            </a:r>
            <a:r>
              <a:rPr lang="en-US" sz="7200" dirty="0" err="1" smtClean="0">
                <a:solidFill>
                  <a:schemeClr val="bg2">
                    <a:lumMod val="25000"/>
                  </a:schemeClr>
                </a:solidFill>
              </a:rPr>
              <a:t>Pelayan</a:t>
            </a:r>
            <a:r>
              <a:rPr lang="en-US" sz="7200" dirty="0" smtClean="0">
                <a:solidFill>
                  <a:schemeClr val="bg2">
                    <a:lumMod val="25000"/>
                  </a:schemeClr>
                </a:solidFill>
              </a:rPr>
              <a:t> Optimum </a:t>
            </a:r>
          </a:p>
          <a:p>
            <a:pPr algn="ctr"/>
            <a:r>
              <a:rPr lang="en-US" sz="7200" dirty="0" smtClean="0">
                <a:solidFill>
                  <a:schemeClr val="bg2">
                    <a:lumMod val="25000"/>
                  </a:schemeClr>
                </a:solidFill>
              </a:rPr>
              <a:t>(</a:t>
            </a:r>
            <a:r>
              <a:rPr lang="en-US" sz="7200" dirty="0" err="1" smtClean="0">
                <a:solidFill>
                  <a:schemeClr val="bg2">
                    <a:lumMod val="25000"/>
                  </a:schemeClr>
                </a:solidFill>
              </a:rPr>
              <a:t>lanj</a:t>
            </a:r>
            <a:r>
              <a:rPr lang="en-US" sz="7200" dirty="0" smtClean="0">
                <a:solidFill>
                  <a:schemeClr val="bg2">
                    <a:lumMod val="25000"/>
                  </a:schemeClr>
                </a:solidFill>
              </a:rPr>
              <a:t> …)</a:t>
            </a:r>
            <a:endParaRPr lang="id-ID" sz="7200" dirty="0" smtClean="0">
              <a:solidFill>
                <a:schemeClr val="bg2">
                  <a:lumMod val="25000"/>
                </a:schemeClr>
              </a:solidFill>
            </a:endParaRPr>
          </a:p>
          <a:p>
            <a:endParaRPr lang="id-ID"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32500" lnSpcReduction="20000"/>
          </a:bodyPr>
          <a:lstStyle/>
          <a:p>
            <a:pPr marL="0" indent="0" algn="just">
              <a:buClr>
                <a:schemeClr val="tx1"/>
              </a:buClr>
              <a:buSzPct val="140000"/>
              <a:buFont typeface="Wingdings" pitchFamily="2" charset="2"/>
              <a:buChar char="q"/>
            </a:pPr>
            <a:r>
              <a:rPr lang="en-US" sz="3200" dirty="0" smtClean="0">
                <a:solidFill>
                  <a:srgbClr val="000000"/>
                </a:solidFill>
                <a:latin typeface="Times New Roman" pitchFamily="18" charset="0"/>
              </a:rPr>
              <a:t>   </a:t>
            </a:r>
            <a:r>
              <a:rPr lang="en-US" sz="6500" dirty="0" smtClean="0">
                <a:solidFill>
                  <a:srgbClr val="000000"/>
                </a:solidFill>
                <a:latin typeface="Times New Roman" pitchFamily="18" charset="0"/>
              </a:rPr>
              <a:t>Model </a:t>
            </a:r>
            <a:r>
              <a:rPr lang="en-US" sz="6500" dirty="0" err="1" smtClean="0">
                <a:solidFill>
                  <a:srgbClr val="000000"/>
                </a:solidFill>
                <a:latin typeface="Times New Roman" pitchFamily="18" charset="0"/>
              </a:rPr>
              <a:t>tingkat</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aspirasi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menyadari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kesulitan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mengestimasi</a:t>
            </a:r>
            <a:r>
              <a:rPr lang="en-US" sz="6500" dirty="0" smtClean="0">
                <a:solidFill>
                  <a:srgbClr val="000000"/>
                </a:solidFill>
                <a:latin typeface="Times New Roman" pitchFamily="18" charset="0"/>
              </a:rPr>
              <a:t> parameter </a:t>
            </a:r>
            <a:r>
              <a:rPr lang="en-US" sz="6500" dirty="0" err="1" smtClean="0">
                <a:solidFill>
                  <a:srgbClr val="000000"/>
                </a:solidFill>
                <a:latin typeface="Times New Roman" pitchFamily="18" charset="0"/>
              </a:rPr>
              <a:t>biaya</a:t>
            </a:r>
            <a:r>
              <a:rPr lang="en-US" sz="6500" dirty="0" smtClean="0">
                <a:solidFill>
                  <a:srgbClr val="000000"/>
                </a:solidFill>
                <a:latin typeface="Times New Roman" pitchFamily="18" charset="0"/>
              </a:rPr>
              <a:t>, model </a:t>
            </a:r>
            <a:r>
              <a:rPr lang="en-US" sz="6500" dirty="0" err="1" smtClean="0">
                <a:solidFill>
                  <a:srgbClr val="000000"/>
                </a:solidFill>
                <a:latin typeface="Times New Roman" pitchFamily="18" charset="0"/>
              </a:rPr>
              <a:t>ini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secara</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langsung</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memanfaatkan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karakteristik</a:t>
            </a:r>
            <a:r>
              <a:rPr lang="en-US" sz="6500" dirty="0" smtClean="0">
                <a:solidFill>
                  <a:srgbClr val="000000"/>
                </a:solidFill>
                <a:latin typeface="Times New Roman" pitchFamily="18" charset="0"/>
              </a:rPr>
              <a:t> yang </a:t>
            </a:r>
            <a:r>
              <a:rPr lang="en-US" sz="6500" dirty="0" err="1" smtClean="0">
                <a:solidFill>
                  <a:srgbClr val="000000"/>
                </a:solidFill>
                <a:latin typeface="Times New Roman" pitchFamily="18" charset="0"/>
              </a:rPr>
              <a:t>terdapat</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sistem</a:t>
            </a:r>
            <a:r>
              <a:rPr lang="en-US" sz="6500" dirty="0" smtClean="0">
                <a:solidFill>
                  <a:srgbClr val="000000"/>
                </a:solidFill>
                <a:latin typeface="Times New Roman" pitchFamily="18" charset="0"/>
              </a:rPr>
              <a:t> yang </a:t>
            </a:r>
            <a:r>
              <a:rPr lang="en-US" sz="6500" dirty="0" err="1" smtClean="0">
                <a:solidFill>
                  <a:srgbClr val="000000"/>
                </a:solidFill>
                <a:latin typeface="Times New Roman" pitchFamily="18" charset="0"/>
              </a:rPr>
              <a:t>bersangkutan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memutuskan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nilai-nilai</a:t>
            </a:r>
            <a:r>
              <a:rPr lang="en-US" sz="6500" dirty="0" smtClean="0">
                <a:solidFill>
                  <a:srgbClr val="000000"/>
                </a:solidFill>
                <a:latin typeface="Times New Roman" pitchFamily="18" charset="0"/>
              </a:rPr>
              <a:t> “optimal” </a:t>
            </a:r>
            <a:r>
              <a:rPr lang="en-US" sz="6500" dirty="0" err="1" smtClean="0">
                <a:solidFill>
                  <a:srgbClr val="000000"/>
                </a:solidFill>
                <a:latin typeface="Times New Roman" pitchFamily="18" charset="0"/>
              </a:rPr>
              <a:t>dari</a:t>
            </a:r>
            <a:r>
              <a:rPr lang="en-US" sz="6500" dirty="0" smtClean="0">
                <a:solidFill>
                  <a:srgbClr val="000000"/>
                </a:solidFill>
                <a:latin typeface="Times New Roman" pitchFamily="18" charset="0"/>
              </a:rPr>
              <a:t> parameter </a:t>
            </a:r>
            <a:r>
              <a:rPr lang="en-US" sz="6500" dirty="0" err="1" smtClean="0">
                <a:solidFill>
                  <a:srgbClr val="000000"/>
                </a:solidFill>
                <a:latin typeface="Times New Roman" pitchFamily="18" charset="0"/>
              </a:rPr>
              <a:t>perancangan</a:t>
            </a:r>
            <a:r>
              <a:rPr lang="en-US" sz="6500" dirty="0" smtClean="0">
                <a:solidFill>
                  <a:srgbClr val="000000"/>
                </a:solidFill>
                <a:latin typeface="Times New Roman" pitchFamily="18" charset="0"/>
              </a:rPr>
              <a:t>. Optimal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arti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memenuhi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tingkat</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aspirasi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tertentu</a:t>
            </a:r>
            <a:r>
              <a:rPr lang="en-US" sz="6500" dirty="0" smtClean="0">
                <a:solidFill>
                  <a:srgbClr val="000000"/>
                </a:solidFill>
                <a:latin typeface="Times New Roman" pitchFamily="18" charset="0"/>
              </a:rPr>
              <a:t> yang </a:t>
            </a:r>
            <a:r>
              <a:rPr lang="en-US" sz="6500" dirty="0" err="1" smtClean="0">
                <a:solidFill>
                  <a:srgbClr val="000000"/>
                </a:solidFill>
                <a:latin typeface="Times New Roman" pitchFamily="18" charset="0"/>
              </a:rPr>
              <a:t>ditentukan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oleh</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pengambil</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keputusan</a:t>
            </a:r>
            <a:r>
              <a:rPr lang="en-US" sz="6500" dirty="0" smtClean="0">
                <a:solidFill>
                  <a:srgbClr val="000000"/>
                </a:solidFill>
                <a:latin typeface="Times New Roman" pitchFamily="18" charset="0"/>
              </a:rPr>
              <a:t>. </a:t>
            </a:r>
            <a:endParaRPr lang="id-ID" sz="6500" dirty="0"/>
          </a:p>
        </p:txBody>
      </p:sp>
      <p:sp>
        <p:nvSpPr>
          <p:cNvPr id="4" name="Content Placeholder 3"/>
          <p:cNvSpPr>
            <a:spLocks noGrp="1"/>
          </p:cNvSpPr>
          <p:nvPr>
            <p:ph sz="quarter" idx="4"/>
          </p:nvPr>
        </p:nvSpPr>
        <p:spPr/>
        <p:txBody>
          <a:bodyPr>
            <a:normAutofit fontScale="92500" lnSpcReduction="10000"/>
          </a:bodyPr>
          <a:lstStyle/>
          <a:p>
            <a:pPr marL="0" indent="0" algn="just">
              <a:buClrTx/>
              <a:buSzPct val="80000"/>
              <a:buFont typeface="Wingdings" pitchFamily="2" charset="2"/>
              <a:buChar char="q"/>
            </a:pPr>
            <a:r>
              <a:rPr lang="en-US" sz="2000" dirty="0" smtClean="0">
                <a:solidFill>
                  <a:srgbClr val="000000"/>
                </a:solidFill>
                <a:latin typeface="Times New Roman" pitchFamily="18" charset="0"/>
              </a:rPr>
              <a:t> Tingkat </a:t>
            </a:r>
            <a:r>
              <a:rPr lang="en-US" sz="2000" dirty="0" err="1" smtClean="0">
                <a:solidFill>
                  <a:srgbClr val="000000"/>
                </a:solidFill>
                <a:latin typeface="Times New Roman" pitchFamily="18" charset="0"/>
              </a:rPr>
              <a:t>aspirasi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didefinisikan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sebagai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batas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nilai-nilai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ukuran</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bertentangan</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ingin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diseimbangkan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oleh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pengambil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keputusan</a:t>
            </a:r>
            <a:r>
              <a:rPr lang="en-US" sz="2000" dirty="0" smtClean="0">
                <a:solidFill>
                  <a:srgbClr val="000000"/>
                </a:solidFill>
                <a:latin typeface="Times New Roman" pitchFamily="18" charset="0"/>
              </a:rPr>
              <a:t>.</a:t>
            </a:r>
          </a:p>
          <a:p>
            <a:pPr marL="0" indent="0" algn="just">
              <a:buClrTx/>
              <a:buSzPct val="80000"/>
              <a:buFont typeface="Wingdings" pitchFamily="2" charset="2"/>
              <a:buChar char="q"/>
              <a:defRPr/>
            </a:pPr>
            <a:r>
              <a:rPr lang="en-US" sz="2000" dirty="0" smtClean="0">
                <a:solidFill>
                  <a:srgbClr val="000000"/>
                </a:solidFill>
                <a:latin typeface="Times New Roman" pitchFamily="18" charset="0"/>
              </a:rPr>
              <a:t> </a:t>
            </a:r>
            <a:r>
              <a:rPr lang="id-ID" sz="2000" dirty="0" smtClean="0">
                <a:solidFill>
                  <a:srgbClr val="000000"/>
                </a:solidFill>
                <a:latin typeface="Times New Roman" pitchFamily="18" charset="0"/>
              </a:rPr>
              <a:t>Dalam model ini ditentukan jumlah pelayanan (c) optimum dari dua ukuran yang bertentangan, yaitu :</a:t>
            </a:r>
          </a:p>
          <a:p>
            <a:pPr marL="234950" indent="-234950" algn="just">
              <a:buClrTx/>
              <a:buSzPct val="80000"/>
              <a:buFontTx/>
              <a:buAutoNum type="arabicPeriod"/>
              <a:defRPr/>
            </a:pPr>
            <a:r>
              <a:rPr lang="id-ID" sz="2000" dirty="0" smtClean="0">
                <a:solidFill>
                  <a:srgbClr val="000000"/>
                </a:solidFill>
                <a:latin typeface="Times New Roman" pitchFamily="18" charset="0"/>
              </a:rPr>
              <a:t>Waktu menunggu dalam sistem (Ws)</a:t>
            </a:r>
          </a:p>
          <a:p>
            <a:pPr marL="234950" indent="-234950" algn="just">
              <a:buClrTx/>
              <a:buSzPct val="80000"/>
              <a:buFontTx/>
              <a:buAutoNum type="arabicPeriod"/>
              <a:defRPr/>
            </a:pPr>
            <a:r>
              <a:rPr lang="id-ID" sz="2000" dirty="0" smtClean="0">
                <a:solidFill>
                  <a:srgbClr val="000000"/>
                </a:solidFill>
                <a:latin typeface="Times New Roman" pitchFamily="18" charset="0"/>
              </a:rPr>
              <a:t>Prosentase waktu menganggur para pelayan (X)</a:t>
            </a:r>
          </a:p>
          <a:p>
            <a:pPr marL="0" indent="0" algn="just">
              <a:buClrTx/>
              <a:buSzPct val="80000"/>
              <a:buFont typeface="Wingdings" pitchFamily="2" charset="2"/>
              <a:buChar char="q"/>
            </a:pPr>
            <a:endParaRPr lang="id-ID" sz="2000" dirty="0"/>
          </a:p>
        </p:txBody>
      </p:sp>
      <p:sp>
        <p:nvSpPr>
          <p:cNvPr id="5" name="Text Placeholder 4"/>
          <p:cNvSpPr>
            <a:spLocks noGrp="1"/>
          </p:cNvSpPr>
          <p:nvPr>
            <p:ph type="body" sz="quarter" idx="1"/>
          </p:nvPr>
        </p:nvSpPr>
        <p:spPr/>
        <p:txBody>
          <a:bodyPr>
            <a:normAutofit fontScale="85000" lnSpcReduction="20000"/>
          </a:bodyPr>
          <a:lstStyle/>
          <a:p>
            <a:endParaRPr lang="en-US" dirty="0" smtClean="0"/>
          </a:p>
          <a:p>
            <a:pPr algn="ctr"/>
            <a:r>
              <a:rPr lang="en-US" sz="2400" dirty="0" smtClean="0">
                <a:solidFill>
                  <a:schemeClr val="accent1">
                    <a:lumMod val="50000"/>
                  </a:schemeClr>
                </a:solidFill>
              </a:rPr>
              <a:t>2. </a:t>
            </a: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endParaRPr lang="en-US" sz="2400" dirty="0" smtClean="0">
              <a:solidFill>
                <a:schemeClr val="accent1">
                  <a:lumMod val="50000"/>
                </a:schemeClr>
              </a:solidFill>
              <a:latin typeface="Times New Roman" pitchFamily="18" charset="0"/>
            </a:endParaRPr>
          </a:p>
          <a:p>
            <a:endParaRPr lang="id-ID" dirty="0"/>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chemeClr val="accent1">
                  <a:lumMod val="50000"/>
                </a:schemeClr>
              </a:solidFill>
            </a:endParaRPr>
          </a:p>
          <a:p>
            <a:pPr algn="ct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r>
              <a:rPr lang="en-US" sz="2400" dirty="0" smtClean="0">
                <a:solidFill>
                  <a:schemeClr val="accent1">
                    <a:lumMod val="50000"/>
                  </a:schemeClr>
                </a:solidFill>
                <a:latin typeface="Times New Roman" pitchFamily="18" charset="0"/>
              </a:rPr>
              <a:t> (</a:t>
            </a:r>
            <a:r>
              <a:rPr lang="en-US" sz="2400" dirty="0" err="1" smtClean="0">
                <a:solidFill>
                  <a:schemeClr val="accent1">
                    <a:lumMod val="50000"/>
                  </a:schemeClr>
                </a:solidFill>
                <a:latin typeface="Times New Roman" pitchFamily="18" charset="0"/>
              </a:rPr>
              <a:t>lanj</a:t>
            </a:r>
            <a:r>
              <a:rPr lang="en-US" sz="2400" dirty="0" smtClean="0">
                <a:solidFill>
                  <a:schemeClr val="accent1">
                    <a:lumMod val="50000"/>
                  </a:schemeClr>
                </a:solidFill>
                <a:latin typeface="Times New Roman" pitchFamily="18" charset="0"/>
              </a:rPr>
              <a:t> …)</a:t>
            </a:r>
          </a:p>
          <a:p>
            <a:endParaRPr lang="id-ID"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55000" lnSpcReduction="20000"/>
          </a:bodyPr>
          <a:lstStyle/>
          <a:p>
            <a:pPr marL="0" indent="0" algn="just">
              <a:buClrTx/>
              <a:buSzPct val="70000"/>
              <a:buFont typeface="Wingdings" pitchFamily="2" charset="2"/>
              <a:buChar char="q"/>
              <a:defRPr/>
            </a:pPr>
            <a:r>
              <a:rPr lang="en-US" sz="3200" dirty="0" smtClean="0">
                <a:solidFill>
                  <a:srgbClr val="000000"/>
                </a:solidFill>
                <a:latin typeface="Times New Roman" pitchFamily="18" charset="0"/>
              </a:rPr>
              <a:t>  </a:t>
            </a:r>
            <a:r>
              <a:rPr lang="id-ID" sz="3200" dirty="0" smtClean="0">
                <a:solidFill>
                  <a:srgbClr val="000000"/>
                </a:solidFill>
                <a:latin typeface="Times New Roman" pitchFamily="18" charset="0"/>
              </a:rPr>
              <a:t>Kedua ukuran ini mencerminkan aspirasi pelanggan dan pelayan. Jika tingkat aspirasi (batas atas) untuk Ws dan X adalah α dan β, maka metode tingkat aspirasi dapat diekspresikan secara matematis sebagai berikut </a:t>
            </a:r>
            <a:r>
              <a:rPr lang="en-US" sz="3200" dirty="0" smtClean="0">
                <a:solidFill>
                  <a:srgbClr val="000000"/>
                </a:solidFill>
                <a:latin typeface="Times New Roman" pitchFamily="18" charset="0"/>
              </a:rPr>
              <a:t>:</a:t>
            </a:r>
            <a:endParaRPr lang="id-ID" sz="3200" dirty="0" smtClean="0">
              <a:solidFill>
                <a:srgbClr val="000000"/>
              </a:solidFill>
              <a:latin typeface="Times New Roman" pitchFamily="18" charset="0"/>
            </a:endParaRPr>
          </a:p>
          <a:p>
            <a:pPr marL="0" indent="0" algn="just">
              <a:buNone/>
              <a:defRPr/>
            </a:pPr>
            <a:r>
              <a:rPr lang="en-US" sz="3200" dirty="0" err="1" smtClean="0">
                <a:solidFill>
                  <a:srgbClr val="000000"/>
                </a:solidFill>
                <a:latin typeface="Times New Roman" pitchFamily="18" charset="0"/>
              </a:rPr>
              <a:t>Tentukan</a:t>
            </a:r>
            <a:r>
              <a:rPr lang="id-ID" sz="3200" dirty="0" smtClean="0">
                <a:solidFill>
                  <a:srgbClr val="000000"/>
                </a:solidFill>
                <a:latin typeface="Times New Roman" pitchFamily="18" charset="0"/>
              </a:rPr>
              <a:t> jumlah pelayan</a:t>
            </a:r>
            <a:r>
              <a:rPr lang="en-US" sz="3200" dirty="0" smtClean="0">
                <a:solidFill>
                  <a:srgbClr val="000000"/>
                </a:solidFill>
                <a:latin typeface="Times New Roman" pitchFamily="18" charset="0"/>
              </a:rPr>
              <a:t> </a:t>
            </a:r>
            <a:r>
              <a:rPr lang="id-ID" sz="3200" dirty="0" smtClean="0">
                <a:solidFill>
                  <a:srgbClr val="000000"/>
                </a:solidFill>
                <a:latin typeface="Times New Roman" pitchFamily="18" charset="0"/>
              </a:rPr>
              <a:t>sedemikian rupa </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sehingga</a:t>
            </a:r>
            <a:r>
              <a:rPr lang="id-ID" sz="3200" dirty="0" smtClean="0">
                <a:solidFill>
                  <a:srgbClr val="000000"/>
                </a:solidFill>
                <a:latin typeface="Times New Roman" pitchFamily="18" charset="0"/>
              </a:rPr>
              <a:t>:</a:t>
            </a:r>
            <a:endParaRPr lang="en-US" sz="3200" dirty="0" smtClean="0">
              <a:solidFill>
                <a:srgbClr val="000000"/>
              </a:solidFill>
              <a:latin typeface="Times New Roman" pitchFamily="18" charset="0"/>
            </a:endParaRPr>
          </a:p>
          <a:p>
            <a:pPr marL="0" indent="0" algn="just">
              <a:buNone/>
              <a:defRPr/>
            </a:pPr>
            <a:endParaRPr lang="en-US" sz="3200" dirty="0" smtClean="0">
              <a:solidFill>
                <a:srgbClr val="000000"/>
              </a:solidFill>
              <a:latin typeface="Times New Roman" pitchFamily="18" charset="0"/>
            </a:endParaRPr>
          </a:p>
          <a:p>
            <a:pPr marL="0" indent="0" algn="just">
              <a:buNone/>
              <a:defRPr/>
            </a:pPr>
            <a:r>
              <a:rPr lang="en-US" sz="3200" dirty="0" smtClean="0">
                <a:solidFill>
                  <a:srgbClr val="000000"/>
                </a:solidFill>
                <a:latin typeface="Times New Roman" pitchFamily="18" charset="0"/>
              </a:rPr>
              <a:t>            </a:t>
            </a:r>
            <a:r>
              <a:rPr lang="id-ID" sz="3200" b="1" dirty="0" smtClean="0">
                <a:solidFill>
                  <a:srgbClr val="000000"/>
                </a:solidFill>
                <a:latin typeface="Times New Roman" pitchFamily="18" charset="0"/>
              </a:rPr>
              <a:t>Ws ≤ α dan X ≤ β</a:t>
            </a:r>
          </a:p>
          <a:p>
            <a:pPr marL="342900" indent="-342900" algn="just">
              <a:defRPr/>
            </a:pPr>
            <a:endParaRPr lang="en-US" sz="3200" dirty="0" smtClean="0">
              <a:solidFill>
                <a:srgbClr val="000000"/>
              </a:solidFill>
              <a:latin typeface="Times New Roman" pitchFamily="18" charset="0"/>
            </a:endParaRPr>
          </a:p>
          <a:p>
            <a:pPr marL="0" indent="0" algn="just">
              <a:buNone/>
              <a:defRPr/>
            </a:pPr>
            <a:r>
              <a:rPr lang="id-ID" sz="3200" dirty="0" smtClean="0">
                <a:solidFill>
                  <a:srgbClr val="000000"/>
                </a:solidFill>
                <a:latin typeface="Times New Roman" pitchFamily="18" charset="0"/>
              </a:rPr>
              <a:t>Atau dapat digambarkan sebagai berikut: </a:t>
            </a:r>
          </a:p>
          <a:p>
            <a:endParaRPr lang="id-ID" dirty="0"/>
          </a:p>
        </p:txBody>
      </p:sp>
      <p:sp>
        <p:nvSpPr>
          <p:cNvPr id="5" name="Text Placeholder 4"/>
          <p:cNvSpPr>
            <a:spLocks noGrp="1"/>
          </p:cNvSpPr>
          <p:nvPr>
            <p:ph type="body" sz="quarter" idx="1"/>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r>
              <a:rPr lang="en-US" sz="2400" dirty="0" smtClean="0">
                <a:solidFill>
                  <a:schemeClr val="accent1">
                    <a:lumMod val="50000"/>
                  </a:schemeClr>
                </a:solidFill>
                <a:latin typeface="Times New Roman" pitchFamily="18" charset="0"/>
              </a:rPr>
              <a:t> (</a:t>
            </a:r>
            <a:r>
              <a:rPr lang="en-US" sz="2400" dirty="0" err="1" smtClean="0">
                <a:solidFill>
                  <a:schemeClr val="accent1">
                    <a:lumMod val="50000"/>
                  </a:schemeClr>
                </a:solidFill>
                <a:latin typeface="Times New Roman" pitchFamily="18" charset="0"/>
              </a:rPr>
              <a:t>lanj</a:t>
            </a:r>
            <a:r>
              <a:rPr lang="en-US" sz="2400" dirty="0" smtClean="0">
                <a:solidFill>
                  <a:schemeClr val="accent1">
                    <a:lumMod val="50000"/>
                  </a:schemeClr>
                </a:solidFill>
                <a:latin typeface="Times New Roman" pitchFamily="18" charset="0"/>
              </a:rPr>
              <a:t> …)</a:t>
            </a:r>
          </a:p>
          <a:p>
            <a:endParaRPr lang="id-ID" dirty="0"/>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tx1">
                    <a:lumMod val="85000"/>
                    <a:lumOff val="15000"/>
                  </a:schemeClr>
                </a:solidFill>
                <a:latin typeface="Times New Roman" pitchFamily="18" charset="0"/>
              </a:rPr>
              <a:t>Model Tingkat </a:t>
            </a:r>
            <a:r>
              <a:rPr lang="en-US" sz="2400" dirty="0" err="1" smtClean="0">
                <a:solidFill>
                  <a:schemeClr val="tx1">
                    <a:lumMod val="85000"/>
                    <a:lumOff val="15000"/>
                  </a:schemeClr>
                </a:solidFill>
                <a:latin typeface="Times New Roman" pitchFamily="18" charset="0"/>
              </a:rPr>
              <a:t>Aspirasi</a:t>
            </a:r>
            <a:r>
              <a:rPr lang="en-US" sz="2400" dirty="0" smtClean="0">
                <a:solidFill>
                  <a:schemeClr val="tx1">
                    <a:lumMod val="85000"/>
                    <a:lumOff val="15000"/>
                  </a:schemeClr>
                </a:solidFill>
                <a:latin typeface="Times New Roman" pitchFamily="18" charset="0"/>
              </a:rPr>
              <a:t> (</a:t>
            </a:r>
            <a:r>
              <a:rPr lang="en-US" sz="2400" dirty="0" err="1" smtClean="0">
                <a:solidFill>
                  <a:schemeClr val="tx1">
                    <a:lumMod val="85000"/>
                    <a:lumOff val="15000"/>
                  </a:schemeClr>
                </a:solidFill>
                <a:latin typeface="Times New Roman" pitchFamily="18" charset="0"/>
              </a:rPr>
              <a:t>lanj</a:t>
            </a:r>
            <a:r>
              <a:rPr lang="en-US" sz="2400" dirty="0" smtClean="0">
                <a:solidFill>
                  <a:schemeClr val="tx1">
                    <a:lumMod val="85000"/>
                    <a:lumOff val="15000"/>
                  </a:schemeClr>
                </a:solidFill>
                <a:latin typeface="Times New Roman" pitchFamily="18" charset="0"/>
              </a:rPr>
              <a:t> …)</a:t>
            </a:r>
          </a:p>
          <a:p>
            <a:pPr algn="ct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4"/>
          </p:nvPr>
        </p:nvPicPr>
        <p:blipFill>
          <a:blip r:embed="rId2" cstate="print"/>
          <a:srcRect/>
          <a:stretch>
            <a:fillRect/>
          </a:stretch>
        </p:blipFill>
        <p:spPr>
          <a:xfrm>
            <a:off x="4800600" y="2667000"/>
            <a:ext cx="3886200" cy="3124200"/>
          </a:xfrm>
          <a:solidFill>
            <a:srgbClr val="FFFFFF"/>
          </a:solid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70000" lnSpcReduction="20000"/>
          </a:bodyPr>
          <a:lstStyle/>
          <a:p>
            <a:pPr algn="ctr">
              <a:buNone/>
              <a:defRPr/>
            </a:pPr>
            <a:r>
              <a:rPr lang="en-US" sz="3200" dirty="0" smtClean="0">
                <a:solidFill>
                  <a:srgbClr val="000000"/>
                </a:solidFill>
                <a:latin typeface="Times New Roman" pitchFamily="18" charset="0"/>
              </a:rPr>
              <a:t> </a:t>
            </a:r>
            <a:r>
              <a:rPr lang="en-US" sz="3200" b="1" dirty="0" smtClean="0">
                <a:solidFill>
                  <a:srgbClr val="000000"/>
                </a:solidFill>
                <a:latin typeface="Times New Roman" pitchFamily="18" charset="0"/>
              </a:rPr>
              <a:t>X = 100(1- </a:t>
            </a:r>
            <a:r>
              <a:rPr lang="sv-SE" sz="3200" b="1" i="1" dirty="0" smtClean="0">
                <a:latin typeface="Times New Roman" pitchFamily="18" charset="0"/>
                <a:cs typeface="Times New Roman" pitchFamily="18" charset="0"/>
              </a:rPr>
              <a:t>λ /c µ</a:t>
            </a:r>
            <a:r>
              <a:rPr lang="sv-SE" sz="3200" b="1" i="1" dirty="0" smtClean="0"/>
              <a:t>)</a:t>
            </a:r>
          </a:p>
          <a:p>
            <a:pPr marL="1944688" indent="-1944688" algn="just">
              <a:buNone/>
              <a:defRPr/>
            </a:pPr>
            <a:r>
              <a:rPr lang="sv-SE" sz="3200" dirty="0" smtClean="0">
                <a:solidFill>
                  <a:srgbClr val="000000"/>
                </a:solidFill>
                <a:latin typeface="Times New Roman" pitchFamily="18" charset="0"/>
              </a:rPr>
              <a:t>dengan : </a:t>
            </a:r>
          </a:p>
          <a:p>
            <a:pPr marL="512763" indent="-512763" algn="just">
              <a:buNone/>
              <a:defRPr/>
            </a:pPr>
            <a:r>
              <a:rPr lang="sv-SE" sz="3200" dirty="0" smtClean="0">
                <a:latin typeface="Times New Roman" pitchFamily="18" charset="0"/>
                <a:cs typeface="Times New Roman" pitchFamily="18" charset="0"/>
              </a:rPr>
              <a:t>λ = rata-rata banyaknya pelanggan yang datang persatuan waktu</a:t>
            </a:r>
          </a:p>
          <a:p>
            <a:pPr marL="512763" indent="-512763" algn="just">
              <a:buNone/>
              <a:defRPr/>
            </a:pPr>
            <a:r>
              <a:rPr lang="sv-SE" sz="3200" dirty="0" smtClean="0">
                <a:latin typeface="Times New Roman" pitchFamily="18" charset="0"/>
                <a:cs typeface="Times New Roman" pitchFamily="18" charset="0"/>
              </a:rPr>
              <a:t>µ = rata-rata banyaknya pelanggan yang selesai dilayani persatuan waktu </a:t>
            </a:r>
            <a:endParaRPr lang="sv-SE" sz="3200" dirty="0" smtClean="0">
              <a:solidFill>
                <a:srgbClr val="000000"/>
              </a:solidFill>
              <a:latin typeface="Times New Roman" pitchFamily="18" charset="0"/>
            </a:endParaRPr>
          </a:p>
          <a:p>
            <a:pPr marL="0" indent="0" algn="just">
              <a:buNone/>
              <a:defRPr/>
            </a:pPr>
            <a:r>
              <a:rPr lang="en-US" sz="3200" dirty="0" err="1" smtClean="0">
                <a:solidFill>
                  <a:srgbClr val="000000"/>
                </a:solidFill>
                <a:latin typeface="Times New Roman" pitchFamily="18" charset="0"/>
              </a:rPr>
              <a:t>Nilai</a:t>
            </a:r>
            <a:r>
              <a:rPr lang="en-US" sz="3200" dirty="0" smtClean="0">
                <a:solidFill>
                  <a:srgbClr val="000000"/>
                </a:solidFill>
                <a:latin typeface="Times New Roman" pitchFamily="18" charset="0"/>
              </a:rPr>
              <a:t> Ws(c)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ditentukan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sesuai</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pelayanannya</a:t>
            </a:r>
            <a:r>
              <a:rPr lang="en-US" sz="3200" dirty="0" smtClean="0">
                <a:solidFill>
                  <a:srgbClr val="000000"/>
                </a:solidFill>
                <a:latin typeface="Times New Roman" pitchFamily="18" charset="0"/>
              </a:rPr>
              <a:t>.</a:t>
            </a:r>
            <a:endParaRPr lang="sv-SE" sz="3200" dirty="0" smtClean="0">
              <a:solidFill>
                <a:srgbClr val="000000"/>
              </a:solidFill>
              <a:latin typeface="Times New Roman" pitchFamily="18" charset="0"/>
            </a:endParaRPr>
          </a:p>
        </p:txBody>
      </p:sp>
      <p:sp>
        <p:nvSpPr>
          <p:cNvPr id="4" name="Content Placeholder 3"/>
          <p:cNvSpPr>
            <a:spLocks noGrp="1"/>
          </p:cNvSpPr>
          <p:nvPr>
            <p:ph sz="quarter" idx="4"/>
          </p:nvPr>
        </p:nvSpPr>
        <p:spPr>
          <a:xfrm>
            <a:off x="4800600" y="2438400"/>
            <a:ext cx="3886200" cy="3733800"/>
          </a:xfrm>
        </p:spPr>
        <p:txBody>
          <a:bodyPr>
            <a:normAutofit fontScale="55000" lnSpcReduction="20000"/>
          </a:bodyPr>
          <a:lstStyle/>
          <a:p>
            <a:pPr marL="0" indent="0">
              <a:buFont typeface="Wingdings" pitchFamily="2" charset="2"/>
              <a:buChar char="q"/>
            </a:pPr>
            <a:r>
              <a:rPr lang="sv-SE" sz="2800" dirty="0" smtClean="0">
                <a:solidFill>
                  <a:srgbClr val="000000"/>
                </a:solidFill>
                <a:latin typeface="Times New Roman" pitchFamily="18" charset="0"/>
              </a:rPr>
              <a:t>  </a:t>
            </a:r>
            <a:r>
              <a:rPr lang="sv-SE" sz="3600" dirty="0" smtClean="0">
                <a:solidFill>
                  <a:srgbClr val="000000"/>
                </a:solidFill>
                <a:latin typeface="Times New Roman" pitchFamily="18" charset="0"/>
              </a:rPr>
              <a:t>Dengan menempatkan </a:t>
            </a:r>
            <a:r>
              <a:rPr lang="en-US" sz="3600" dirty="0" smtClean="0">
                <a:solidFill>
                  <a:srgbClr val="000000"/>
                </a:solidFill>
                <a:latin typeface="Times New Roman" pitchFamily="18" charset="0"/>
              </a:rPr>
              <a:t>α</a:t>
            </a:r>
            <a:r>
              <a:rPr lang="sv-SE" sz="3600" dirty="0" smtClean="0">
                <a:solidFill>
                  <a:srgbClr val="000000"/>
                </a:solidFill>
                <a:latin typeface="Times New Roman" pitchFamily="18" charset="0"/>
              </a:rPr>
              <a:t> dan </a:t>
            </a:r>
            <a:r>
              <a:rPr lang="en-US" sz="3600" dirty="0" smtClean="0">
                <a:solidFill>
                  <a:srgbClr val="000000"/>
                </a:solidFill>
                <a:latin typeface="Times New Roman" pitchFamily="18" charset="0"/>
              </a:rPr>
              <a:t>β</a:t>
            </a:r>
            <a:r>
              <a:rPr lang="sv-SE" sz="3600" dirty="0" smtClean="0">
                <a:solidFill>
                  <a:srgbClr val="000000"/>
                </a:solidFill>
                <a:latin typeface="Times New Roman" pitchFamily="18" charset="0"/>
              </a:rPr>
              <a:t> dalam grafik, maka dapat ditentu kan kisaran c yang dapat diterima dan memenuhi kedua aspirasi tsb.</a:t>
            </a:r>
          </a:p>
          <a:p>
            <a:pPr marL="0" indent="0">
              <a:buFont typeface="Wingdings" pitchFamily="2" charset="2"/>
              <a:buChar char="q"/>
            </a:pPr>
            <a:r>
              <a:rPr lang="sv-SE"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Jika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kedua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tingkat</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aspirasi</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tidak</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dapat</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dipenuhi</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secara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simultan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maka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salah</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satu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atau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kedua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batasan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perlu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dilonggarkan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sebelum</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keputusan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dibuat</a:t>
            </a:r>
            <a:r>
              <a:rPr lang="en-US" sz="3600" dirty="0" smtClean="0">
                <a:solidFill>
                  <a:srgbClr val="000000"/>
                </a:solidFill>
                <a:latin typeface="Times New Roman" pitchFamily="18" charset="0"/>
              </a:rPr>
              <a:t>.</a:t>
            </a:r>
            <a:r>
              <a:rPr lang="sv-SE" sz="3600" dirty="0" smtClean="0">
                <a:solidFill>
                  <a:srgbClr val="000000"/>
                </a:solidFill>
                <a:latin typeface="Times New Roman" pitchFamily="18" charset="0"/>
              </a:rPr>
              <a:t> Untuk membatasi dalam pengambilan keputusan spesifik dapat dihitung parameter biaya C2 yang dihasilkan dari pemilihan c untuk tingkat aspirasi tertentu. </a:t>
            </a:r>
            <a:endParaRPr lang="id-ID" sz="3600" dirty="0" smtClean="0"/>
          </a:p>
          <a:p>
            <a:endParaRPr lang="id-ID" dirty="0"/>
          </a:p>
        </p:txBody>
      </p:sp>
      <p:sp>
        <p:nvSpPr>
          <p:cNvPr id="5" name="Text Placeholder 4"/>
          <p:cNvSpPr>
            <a:spLocks noGrp="1"/>
          </p:cNvSpPr>
          <p:nvPr>
            <p:ph type="body" sz="quarter" idx="1"/>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r>
              <a:rPr lang="en-US" sz="2400" dirty="0" smtClean="0">
                <a:solidFill>
                  <a:schemeClr val="accent1">
                    <a:lumMod val="50000"/>
                  </a:schemeClr>
                </a:solidFill>
                <a:latin typeface="Times New Roman" pitchFamily="18" charset="0"/>
              </a:rPr>
              <a:t> (</a:t>
            </a:r>
            <a:r>
              <a:rPr lang="en-US" sz="2400" dirty="0" err="1" smtClean="0">
                <a:solidFill>
                  <a:schemeClr val="accent1">
                    <a:lumMod val="50000"/>
                  </a:schemeClr>
                </a:solidFill>
                <a:latin typeface="Times New Roman" pitchFamily="18" charset="0"/>
              </a:rPr>
              <a:t>lanj</a:t>
            </a:r>
            <a:r>
              <a:rPr lang="en-US" sz="2400" dirty="0" smtClean="0">
                <a:solidFill>
                  <a:schemeClr val="accent1">
                    <a:lumMod val="50000"/>
                  </a:schemeClr>
                </a:solidFill>
                <a:latin typeface="Times New Roman" pitchFamily="18" charset="0"/>
              </a:rPr>
              <a:t> …)</a:t>
            </a:r>
          </a:p>
          <a:p>
            <a:pPr algn="ct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tx1">
                    <a:lumMod val="85000"/>
                    <a:lumOff val="15000"/>
                  </a:schemeClr>
                </a:solidFill>
                <a:latin typeface="Times New Roman" pitchFamily="18" charset="0"/>
              </a:rPr>
              <a:t>Model Tingkat </a:t>
            </a:r>
            <a:r>
              <a:rPr lang="en-US" sz="2400" dirty="0" err="1" smtClean="0">
                <a:solidFill>
                  <a:schemeClr val="tx1">
                    <a:lumMod val="85000"/>
                    <a:lumOff val="15000"/>
                  </a:schemeClr>
                </a:solidFill>
                <a:latin typeface="Times New Roman" pitchFamily="18" charset="0"/>
              </a:rPr>
              <a:t>Aspirasi</a:t>
            </a:r>
            <a:r>
              <a:rPr lang="en-US" sz="2400" dirty="0" smtClean="0">
                <a:solidFill>
                  <a:schemeClr val="tx1">
                    <a:lumMod val="85000"/>
                    <a:lumOff val="15000"/>
                  </a:schemeClr>
                </a:solidFill>
                <a:latin typeface="Times New Roman" pitchFamily="18" charset="0"/>
              </a:rPr>
              <a:t> (</a:t>
            </a:r>
            <a:r>
              <a:rPr lang="en-US" sz="2400" dirty="0" err="1" smtClean="0">
                <a:solidFill>
                  <a:schemeClr val="tx1">
                    <a:lumMod val="85000"/>
                    <a:lumOff val="15000"/>
                  </a:schemeClr>
                </a:solidFill>
                <a:latin typeface="Times New Roman" pitchFamily="18" charset="0"/>
              </a:rPr>
              <a:t>lanj</a:t>
            </a:r>
            <a:r>
              <a:rPr lang="en-US" sz="2400" dirty="0" smtClean="0">
                <a:solidFill>
                  <a:schemeClr val="tx1">
                    <a:lumMod val="85000"/>
                    <a:lumOff val="15000"/>
                  </a:schemeClr>
                </a:solidFill>
                <a:latin typeface="Times New Roman" pitchFamily="18" charset="0"/>
              </a:rPr>
              <a:t> …)</a:t>
            </a:r>
          </a:p>
          <a:p>
            <a:endParaRPr lang="id-ID"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pPr algn="ctr"/>
            <a:r>
              <a:rPr lang="en-US" dirty="0" smtClean="0">
                <a:solidFill>
                  <a:schemeClr val="accent1">
                    <a:lumMod val="50000"/>
                  </a:schemeClr>
                </a:solidFill>
                <a:latin typeface="Times New Roman" pitchFamily="18" charset="0"/>
              </a:rPr>
              <a:t/>
            </a:r>
            <a:br>
              <a:rPr lang="en-US" dirty="0" smtClean="0">
                <a:solidFill>
                  <a:schemeClr val="accent1">
                    <a:lumMod val="50000"/>
                  </a:schemeClr>
                </a:solidFill>
                <a:latin typeface="Times New Roman" pitchFamily="18" charset="0"/>
              </a:rPr>
            </a:br>
            <a:r>
              <a:rPr lang="en-US" sz="3100" dirty="0" smtClean="0">
                <a:solidFill>
                  <a:schemeClr val="accent1">
                    <a:lumMod val="50000"/>
                  </a:schemeClr>
                </a:solidFill>
                <a:latin typeface="Times New Roman" pitchFamily="18" charset="0"/>
              </a:rPr>
              <a:t>Model Tingkat </a:t>
            </a:r>
            <a:r>
              <a:rPr lang="en-US" sz="3100" dirty="0" err="1" smtClean="0">
                <a:solidFill>
                  <a:schemeClr val="accent1">
                    <a:lumMod val="50000"/>
                  </a:schemeClr>
                </a:solidFill>
                <a:latin typeface="Times New Roman" pitchFamily="18" charset="0"/>
              </a:rPr>
              <a:t>Aspirasi</a:t>
            </a:r>
            <a:r>
              <a:rPr lang="en-US" sz="3100" dirty="0" smtClean="0">
                <a:solidFill>
                  <a:schemeClr val="accent1">
                    <a:lumMod val="50000"/>
                  </a:schemeClr>
                </a:solidFill>
                <a:latin typeface="Times New Roman" pitchFamily="18" charset="0"/>
              </a:rPr>
              <a:t> (</a:t>
            </a:r>
            <a:r>
              <a:rPr lang="en-US" sz="3100" dirty="0" err="1" smtClean="0">
                <a:solidFill>
                  <a:schemeClr val="accent1">
                    <a:lumMod val="50000"/>
                  </a:schemeClr>
                </a:solidFill>
                <a:latin typeface="Times New Roman" pitchFamily="18" charset="0"/>
              </a:rPr>
              <a:t>lanj</a:t>
            </a:r>
            <a:r>
              <a:rPr lang="en-US" sz="3100" dirty="0" smtClean="0">
                <a:solidFill>
                  <a:schemeClr val="accent1">
                    <a:lumMod val="50000"/>
                  </a:schemeClr>
                </a:solidFill>
                <a:latin typeface="Times New Roman" pitchFamily="18" charset="0"/>
              </a:rPr>
              <a:t> …)</a:t>
            </a:r>
            <a:br>
              <a:rPr lang="en-US" sz="3100" dirty="0" smtClean="0">
                <a:solidFill>
                  <a:schemeClr val="accent1">
                    <a:lumMod val="50000"/>
                  </a:schemeClr>
                </a:solidFill>
                <a:latin typeface="Times New Roman" pitchFamily="18" charset="0"/>
              </a:rPr>
            </a:br>
            <a:endParaRPr lang="id-ID" sz="3100" dirty="0"/>
          </a:p>
        </p:txBody>
      </p:sp>
      <p:sp>
        <p:nvSpPr>
          <p:cNvPr id="3" name="Content Placeholder 2"/>
          <p:cNvSpPr>
            <a:spLocks noGrp="1"/>
          </p:cNvSpPr>
          <p:nvPr>
            <p:ph sz="quarter" idx="1"/>
          </p:nvPr>
        </p:nvSpPr>
        <p:spPr>
          <a:xfrm>
            <a:off x="685800" y="1676400"/>
            <a:ext cx="8153400" cy="4495800"/>
          </a:xfrm>
        </p:spPr>
        <p:txBody>
          <a:bodyPr>
            <a:normAutofit lnSpcReduction="10000"/>
          </a:bodyPr>
          <a:lstStyle/>
          <a:p>
            <a:pPr marL="0" indent="0" algn="just">
              <a:buFont typeface="Wingdings" pitchFamily="2" charset="2"/>
              <a:buNone/>
              <a:defRPr/>
            </a:pPr>
            <a:r>
              <a:rPr lang="en-US" sz="2600" dirty="0" smtClean="0">
                <a:solidFill>
                  <a:srgbClr val="000000"/>
                </a:solidFill>
                <a:latin typeface="Times New Roman" pitchFamily="18" charset="0"/>
              </a:rPr>
              <a:t>Hal </a:t>
            </a:r>
            <a:r>
              <a:rPr lang="en-US" sz="2600" dirty="0" err="1" smtClean="0">
                <a:solidFill>
                  <a:srgbClr val="000000"/>
                </a:solidFill>
                <a:latin typeface="Times New Roman" pitchFamily="18" charset="0"/>
              </a:rPr>
              <a:t>ini</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disebabkan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bahwa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pada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umumnya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lebih</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sulit</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untuk</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mengestimasikan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biaya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menunggu</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dibanding</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mengestimasikan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biaya</a:t>
            </a:r>
            <a:r>
              <a:rPr lang="en-US" sz="2600" dirty="0" smtClean="0">
                <a:solidFill>
                  <a:srgbClr val="000000"/>
                </a:solidFill>
                <a:latin typeface="Times New Roman" pitchFamily="18" charset="0"/>
              </a:rPr>
              <a:t> yang </a:t>
            </a:r>
            <a:r>
              <a:rPr lang="en-US" sz="2600" dirty="0" err="1" smtClean="0">
                <a:solidFill>
                  <a:srgbClr val="000000"/>
                </a:solidFill>
                <a:latin typeface="Times New Roman" pitchFamily="18" charset="0"/>
              </a:rPr>
              <a:t>berkaitan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dengan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penambahan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fasilitas</a:t>
            </a:r>
            <a:r>
              <a:rPr lang="en-US" sz="2600" dirty="0" smtClean="0">
                <a:solidFill>
                  <a:srgbClr val="000000"/>
                </a:solidFill>
                <a:latin typeface="Times New Roman" pitchFamily="18" charset="0"/>
              </a:rPr>
              <a:t>/</a:t>
            </a:r>
            <a:r>
              <a:rPr lang="en-US" sz="2600" dirty="0" err="1" smtClean="0">
                <a:solidFill>
                  <a:srgbClr val="000000"/>
                </a:solidFill>
                <a:latin typeface="Times New Roman" pitchFamily="18" charset="0"/>
              </a:rPr>
              <a:t>pelayan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baru</a:t>
            </a:r>
            <a:r>
              <a:rPr lang="en-US" sz="2600" dirty="0" smtClean="0">
                <a:solidFill>
                  <a:srgbClr val="000000"/>
                </a:solidFill>
                <a:latin typeface="Times New Roman" pitchFamily="18" charset="0"/>
              </a:rPr>
              <a:t>.</a:t>
            </a:r>
            <a:endParaRPr lang="sv-SE" sz="2600" dirty="0" smtClean="0">
              <a:solidFill>
                <a:srgbClr val="000000"/>
              </a:solidFill>
              <a:latin typeface="Times New Roman" pitchFamily="18" charset="0"/>
            </a:endParaRPr>
          </a:p>
          <a:p>
            <a:pPr marL="0" indent="0" algn="just">
              <a:buFont typeface="Wingdings" pitchFamily="2" charset="2"/>
              <a:buNone/>
              <a:defRPr/>
            </a:pPr>
            <a:r>
              <a:rPr lang="sv-SE" sz="2600" dirty="0" smtClean="0">
                <a:solidFill>
                  <a:srgbClr val="000000"/>
                </a:solidFill>
                <a:latin typeface="Times New Roman" pitchFamily="18" charset="0"/>
              </a:rPr>
              <a:t>Berdasarkan rumus pada model biaya, maka nilai C2 berada pada kisaran :</a:t>
            </a:r>
          </a:p>
          <a:p>
            <a:pPr algn="just">
              <a:buFont typeface="Wingdings" pitchFamily="2" charset="2"/>
              <a:buNone/>
              <a:defRPr/>
            </a:pPr>
            <a:endParaRPr lang="en-US" sz="2600" dirty="0" smtClean="0">
              <a:solidFill>
                <a:srgbClr val="000000"/>
              </a:solidFill>
              <a:latin typeface="Times New Roman" pitchFamily="18" charset="0"/>
            </a:endParaRPr>
          </a:p>
          <a:p>
            <a:pPr algn="just">
              <a:buFont typeface="Wingdings" pitchFamily="2" charset="2"/>
              <a:buNone/>
              <a:defRPr/>
            </a:pPr>
            <a:endParaRPr lang="en-US" sz="2600" dirty="0" smtClean="0">
              <a:solidFill>
                <a:srgbClr val="000000"/>
              </a:solidFill>
              <a:latin typeface="Times New Roman" pitchFamily="18" charset="0"/>
            </a:endParaRPr>
          </a:p>
          <a:p>
            <a:pPr algn="just">
              <a:buFont typeface="Wingdings" pitchFamily="2" charset="2"/>
              <a:buNone/>
              <a:defRPr/>
            </a:pPr>
            <a:endParaRPr lang="en-US" sz="2600" dirty="0" smtClean="0">
              <a:solidFill>
                <a:srgbClr val="000000"/>
              </a:solidFill>
              <a:latin typeface="Times New Roman" pitchFamily="18" charset="0"/>
            </a:endParaRPr>
          </a:p>
          <a:p>
            <a:pPr marL="0" indent="0" algn="just">
              <a:buFont typeface="Wingdings" pitchFamily="2" charset="2"/>
              <a:buNone/>
              <a:defRPr/>
            </a:pPr>
            <a:r>
              <a:rPr lang="en-US" sz="2600" dirty="0" err="1" smtClean="0">
                <a:solidFill>
                  <a:srgbClr val="000000"/>
                </a:solidFill>
                <a:latin typeface="Times New Roman" pitchFamily="18" charset="0"/>
              </a:rPr>
              <a:t>Nilai</a:t>
            </a:r>
            <a:r>
              <a:rPr lang="en-US" sz="2600" dirty="0" smtClean="0">
                <a:solidFill>
                  <a:srgbClr val="000000"/>
                </a:solidFill>
                <a:latin typeface="Times New Roman" pitchFamily="18" charset="0"/>
              </a:rPr>
              <a:t> Ls(c)) </a:t>
            </a:r>
            <a:r>
              <a:rPr lang="en-US" sz="2600" dirty="0" err="1" smtClean="0">
                <a:solidFill>
                  <a:srgbClr val="000000"/>
                </a:solidFill>
                <a:latin typeface="Times New Roman" pitchFamily="18" charset="0"/>
              </a:rPr>
              <a:t>dapat</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ditentukan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sesuai</a:t>
            </a:r>
            <a:r>
              <a:rPr lang="en-US" sz="2600" dirty="0" smtClean="0">
                <a:solidFill>
                  <a:srgbClr val="000000"/>
                </a:solidFill>
                <a:latin typeface="Times New Roman" pitchFamily="18" charset="0"/>
              </a:rPr>
              <a:t> model </a:t>
            </a:r>
            <a:r>
              <a:rPr lang="en-US" sz="2600" dirty="0" err="1" smtClean="0">
                <a:solidFill>
                  <a:srgbClr val="000000"/>
                </a:solidFill>
                <a:latin typeface="Times New Roman" pitchFamily="18" charset="0"/>
              </a:rPr>
              <a:t>antrian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dari</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sistem</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pelayanannya</a:t>
            </a:r>
            <a:endParaRPr lang="sv-SE" sz="2600" dirty="0" smtClean="0">
              <a:solidFill>
                <a:srgbClr val="000000"/>
              </a:solidFill>
              <a:latin typeface="Times New Roman" pitchFamily="18" charset="0"/>
            </a:endParaRPr>
          </a:p>
          <a:p>
            <a:endParaRPr lang="id-ID" dirty="0"/>
          </a:p>
        </p:txBody>
      </p:sp>
      <p:grpSp>
        <p:nvGrpSpPr>
          <p:cNvPr id="8" name="Group 3"/>
          <p:cNvGrpSpPr>
            <a:grpSpLocks/>
          </p:cNvGrpSpPr>
          <p:nvPr/>
        </p:nvGrpSpPr>
        <p:grpSpPr bwMode="auto">
          <a:xfrm>
            <a:off x="1828800" y="4038600"/>
            <a:ext cx="5867400" cy="925513"/>
            <a:chOff x="1295400" y="5105400"/>
            <a:chExt cx="5867400" cy="925140"/>
          </a:xfrm>
        </p:grpSpPr>
        <p:graphicFrame>
          <p:nvGraphicFramePr>
            <p:cNvPr id="9" name="Object 10"/>
            <p:cNvGraphicFramePr>
              <a:graphicFrameLocks noChangeAspect="1"/>
            </p:cNvGraphicFramePr>
            <p:nvPr/>
          </p:nvGraphicFramePr>
          <p:xfrm>
            <a:off x="1295400" y="5105400"/>
            <a:ext cx="2133600" cy="890229"/>
          </p:xfrm>
          <a:graphic>
            <a:graphicData uri="http://schemas.openxmlformats.org/presentationml/2006/ole">
              <p:oleObj spid="_x0000_s37891" name="Equation" r:id="rId3" imgW="134545" imgH="419038" progId="Equation.3">
                <p:embed/>
              </p:oleObj>
            </a:graphicData>
          </a:graphic>
        </p:graphicFrame>
        <p:graphicFrame>
          <p:nvGraphicFramePr>
            <p:cNvPr id="10" name="Object 9"/>
            <p:cNvGraphicFramePr>
              <a:graphicFrameLocks noChangeAspect="1"/>
            </p:cNvGraphicFramePr>
            <p:nvPr/>
          </p:nvGraphicFramePr>
          <p:xfrm>
            <a:off x="4950178" y="5105400"/>
            <a:ext cx="2212622" cy="925140"/>
          </p:xfrm>
          <a:graphic>
            <a:graphicData uri="http://schemas.openxmlformats.org/presentationml/2006/ole">
              <p:oleObj spid="_x0000_s37892" name="Equation" r:id="rId4" imgW="134545" imgH="419038" progId="Equation.3">
                <p:embed/>
              </p:oleObj>
            </a:graphicData>
          </a:graphic>
        </p:graphicFrame>
        <p:sp>
          <p:nvSpPr>
            <p:cNvPr id="11" name="Rectangle 12"/>
            <p:cNvSpPr>
              <a:spLocks noChangeArrowheads="1"/>
            </p:cNvSpPr>
            <p:nvPr/>
          </p:nvSpPr>
          <p:spPr bwMode="auto">
            <a:xfrm>
              <a:off x="3530600" y="5179815"/>
              <a:ext cx="1346200" cy="523009"/>
            </a:xfrm>
            <a:prstGeom prst="rect">
              <a:avLst/>
            </a:prstGeom>
            <a:noFill/>
            <a:ln w="9525">
              <a:noFill/>
              <a:miter lim="800000"/>
              <a:headEnd/>
              <a:tailEnd/>
            </a:ln>
          </p:spPr>
          <p:txBody>
            <a:bodyPr wrap="square" anchor="ctr">
              <a:spAutoFit/>
            </a:bodyPr>
            <a:lstStyle/>
            <a:p>
              <a:pPr algn="just"/>
              <a:r>
                <a:rPr lang="sv-SE" sz="2800" b="1" dirty="0">
                  <a:solidFill>
                    <a:srgbClr val="000000"/>
                  </a:solidFill>
                  <a:latin typeface="Abadi MT Condensed Light"/>
                  <a:cs typeface="Times New Roman" pitchFamily="18" charset="0"/>
                </a:rPr>
                <a:t>≤</a:t>
              </a:r>
              <a:r>
                <a:rPr lang="sv-SE" sz="2800" b="1" dirty="0">
                  <a:solidFill>
                    <a:srgbClr val="000000"/>
                  </a:solidFill>
                  <a:latin typeface="Times New Roman" pitchFamily="18" charset="0"/>
                  <a:cs typeface="Times New Roman" pitchFamily="18" charset="0"/>
                </a:rPr>
                <a:t> C2 </a:t>
              </a:r>
              <a:r>
                <a:rPr lang="sv-SE" sz="2800" b="1" dirty="0">
                  <a:solidFill>
                    <a:srgbClr val="000000"/>
                  </a:solidFill>
                  <a:latin typeface="Abadi MT Condensed Light"/>
                  <a:cs typeface="Times New Roman" pitchFamily="18" charset="0"/>
                </a:rPr>
                <a:t>≤</a:t>
              </a:r>
              <a:r>
                <a:rPr lang="sv-SE" sz="2800" b="1" dirty="0">
                  <a:latin typeface="Abadi MT Condensed Light"/>
                  <a:cs typeface="Times New Roman" pitchFamily="18" charset="0"/>
                </a:rPr>
                <a:t> </a:t>
              </a:r>
              <a:endParaRPr lang="sv-SE" sz="2800" b="1" dirty="0"/>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sv-SE" b="1" dirty="0" smtClean="0">
                <a:solidFill>
                  <a:srgbClr val="000000"/>
                </a:solidFill>
                <a:latin typeface="Times New Roman" pitchFamily="18" charset="0"/>
              </a:rPr>
              <a:t/>
            </a:r>
            <a:br>
              <a:rPr lang="sv-SE" b="1" dirty="0" smtClean="0">
                <a:solidFill>
                  <a:srgbClr val="000000"/>
                </a:solidFill>
                <a:latin typeface="Times New Roman" pitchFamily="18" charset="0"/>
              </a:rPr>
            </a:br>
            <a:r>
              <a:rPr lang="sv-SE" sz="3600" b="1" dirty="0" smtClean="0">
                <a:solidFill>
                  <a:srgbClr val="000000"/>
                </a:solidFill>
                <a:latin typeface="Times New Roman" pitchFamily="18" charset="0"/>
              </a:rPr>
              <a:t>Model-Model Antrian</a:t>
            </a:r>
            <a:br>
              <a:rPr lang="sv-SE" sz="3600" b="1" dirty="0" smtClean="0">
                <a:solidFill>
                  <a:srgbClr val="000000"/>
                </a:solidFill>
                <a:latin typeface="Times New Roman" pitchFamily="18" charset="0"/>
              </a:rPr>
            </a:br>
            <a:endParaRPr lang="id-ID" sz="3600" dirty="0"/>
          </a:p>
        </p:txBody>
      </p:sp>
      <p:sp>
        <p:nvSpPr>
          <p:cNvPr id="51202" name="Rectangle 3"/>
          <p:cNvSpPr>
            <a:spLocks noGrp="1" noChangeArrowheads="1"/>
          </p:cNvSpPr>
          <p:nvPr>
            <p:ph sz="quarter" idx="1"/>
          </p:nvPr>
        </p:nvSpPr>
        <p:spPr/>
        <p:txBody>
          <a:bodyPr>
            <a:normAutofit/>
          </a:bodyPr>
          <a:lstStyle/>
          <a:p>
            <a:pPr algn="just" eaLnBrk="1" hangingPunct="1">
              <a:buClr>
                <a:schemeClr val="tx1"/>
              </a:buClr>
              <a:buNone/>
            </a:pPr>
            <a:r>
              <a:rPr lang="sv-SE" sz="2400" dirty="0" smtClean="0">
                <a:solidFill>
                  <a:srgbClr val="000000"/>
                </a:solidFill>
                <a:latin typeface="Times New Roman" pitchFamily="18" charset="0"/>
                <a:cs typeface="Times New Roman" pitchFamily="18" charset="0"/>
              </a:rPr>
              <a:t>a)  </a:t>
            </a:r>
            <a:r>
              <a:rPr lang="sv-SE" sz="2200" dirty="0" smtClean="0">
                <a:solidFill>
                  <a:srgbClr val="000000"/>
                </a:solidFill>
                <a:latin typeface="Times New Roman" pitchFamily="18" charset="0"/>
                <a:cs typeface="Times New Roman" pitchFamily="18" charset="0"/>
              </a:rPr>
              <a:t>Model  Matematis</a:t>
            </a:r>
          </a:p>
          <a:p>
            <a:pPr marL="0" indent="401638" algn="just" eaLnBrk="1" hangingPunct="1">
              <a:buClr>
                <a:schemeClr val="tx1"/>
              </a:buClr>
              <a:buNone/>
            </a:pPr>
            <a:r>
              <a:rPr lang="sv-SE" sz="2200" dirty="0" smtClean="0">
                <a:solidFill>
                  <a:srgbClr val="000000"/>
                </a:solidFill>
                <a:latin typeface="Times New Roman" pitchFamily="18" charset="0"/>
                <a:cs typeface="Times New Roman" pitchFamily="18" charset="0"/>
              </a:rPr>
              <a:t>Model matematis dapat digunakan jika distribusi yang diajukan sesuai dengan asumsi ekponensial-poisson yang disyaratkan dalam kebanyakan model-model antrian yang dapat dipergunakan. </a:t>
            </a:r>
          </a:p>
          <a:p>
            <a:pPr algn="just" eaLnBrk="1" hangingPunct="1">
              <a:buClr>
                <a:schemeClr val="tx1"/>
              </a:buClr>
              <a:buNone/>
            </a:pPr>
            <a:r>
              <a:rPr lang="sv-SE" sz="2200" dirty="0" smtClean="0">
                <a:solidFill>
                  <a:srgbClr val="000000"/>
                </a:solidFill>
                <a:latin typeface="Times New Roman" pitchFamily="18" charset="0"/>
                <a:cs typeface="Times New Roman" pitchFamily="18" charset="0"/>
              </a:rPr>
              <a:t>b)  Model Simulasi</a:t>
            </a:r>
          </a:p>
          <a:p>
            <a:pPr marL="0" indent="401638" algn="just">
              <a:buClr>
                <a:schemeClr val="tx1"/>
              </a:buClr>
              <a:buNone/>
            </a:pPr>
            <a:r>
              <a:rPr lang="en-US" sz="2200" dirty="0" smtClean="0">
                <a:solidFill>
                  <a:srgbClr val="000000"/>
                </a:solidFill>
                <a:latin typeface="Times New Roman" pitchFamily="18" charset="0"/>
                <a:cs typeface="Times New Roman" pitchFamily="18" charset="0"/>
              </a:rPr>
              <a:t>Model </a:t>
            </a:r>
            <a:r>
              <a:rPr lang="en-US" sz="2200" dirty="0" err="1" smtClean="0">
                <a:solidFill>
                  <a:srgbClr val="000000"/>
                </a:solidFill>
                <a:latin typeface="Times New Roman" pitchFamily="18" charset="0"/>
                <a:cs typeface="Times New Roman" pitchFamily="18" charset="0"/>
              </a:rPr>
              <a:t>simulasi</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digunakan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dalam</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keadaan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dimana</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kemudahan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matematik</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tidaklah</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fisibel</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simulasi</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merupakan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suatu</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substitusi</a:t>
            </a:r>
            <a:r>
              <a:rPr lang="en-US" sz="2200" dirty="0" smtClean="0">
                <a:solidFill>
                  <a:srgbClr val="000000"/>
                </a:solidFill>
                <a:latin typeface="Times New Roman" pitchFamily="18" charset="0"/>
                <a:cs typeface="Times New Roman" pitchFamily="18" charset="0"/>
              </a:rPr>
              <a:t> yang </a:t>
            </a:r>
            <a:r>
              <a:rPr lang="en-US" sz="2200" dirty="0" err="1" smtClean="0">
                <a:solidFill>
                  <a:srgbClr val="000000"/>
                </a:solidFill>
                <a:latin typeface="Times New Roman" pitchFamily="18" charset="0"/>
                <a:cs typeface="Times New Roman" pitchFamily="18" charset="0"/>
              </a:rPr>
              <a:t>pantas</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untuk</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pengevaluasian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matematis</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dari</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sebuah</a:t>
            </a:r>
            <a:r>
              <a:rPr lang="en-US" sz="2200" dirty="0" smtClean="0">
                <a:solidFill>
                  <a:srgbClr val="000000"/>
                </a:solidFill>
                <a:latin typeface="Times New Roman" pitchFamily="18" charset="0"/>
                <a:cs typeface="Times New Roman" pitchFamily="18" charset="0"/>
              </a:rPr>
              <a:t> model.</a:t>
            </a:r>
          </a:p>
          <a:p>
            <a:pPr marL="0" indent="401638" algn="just">
              <a:buClr>
                <a:schemeClr val="tx1"/>
              </a:buClr>
              <a:buNone/>
            </a:pPr>
            <a:endParaRPr lang="sv-SE" sz="2200" dirty="0" smtClean="0">
              <a:solidFill>
                <a:srgbClr val="000000"/>
              </a:solidFill>
              <a:latin typeface="Times New Roman" pitchFamily="18" charset="0"/>
              <a:cs typeface="Times New Roman" pitchFamily="18" charset="0"/>
            </a:endParaRPr>
          </a:p>
          <a:p>
            <a:pPr algn="just" eaLnBrk="1" hangingPunct="1">
              <a:buClr>
                <a:schemeClr val="tx1"/>
              </a:buClr>
              <a:buFont typeface="Wingdings" pitchFamily="2" charset="2"/>
              <a:buChar char="q"/>
            </a:pPr>
            <a:r>
              <a:rPr lang="it-IT" sz="2200" dirty="0" smtClean="0">
                <a:solidFill>
                  <a:srgbClr val="000000"/>
                </a:solidFill>
                <a:latin typeface="Times New Roman" pitchFamily="18" charset="0"/>
                <a:cs typeface="Times New Roman" pitchFamily="18" charset="0"/>
              </a:rPr>
              <a:t>Dalam mengelompokkan model-model antrian yang berbeda-beda digunakan suatu notasi yang disebut </a:t>
            </a:r>
            <a:r>
              <a:rPr lang="it-IT" sz="2200" i="1" dirty="0" smtClean="0">
                <a:solidFill>
                  <a:srgbClr val="000000"/>
                </a:solidFill>
                <a:latin typeface="Times New Roman" pitchFamily="18" charset="0"/>
                <a:cs typeface="Times New Roman" pitchFamily="18" charset="0"/>
              </a:rPr>
              <a:t>Kendall’s Not</a:t>
            </a:r>
            <a:r>
              <a:rPr lang="it-IT" sz="2400" i="1" dirty="0" smtClean="0">
                <a:solidFill>
                  <a:srgbClr val="000000"/>
                </a:solidFill>
                <a:latin typeface="Times New Roman" pitchFamily="18" charset="0"/>
                <a:cs typeface="Times New Roman" pitchFamily="18" charset="0"/>
              </a:rPr>
              <a:t>ation. </a:t>
            </a:r>
            <a:endParaRPr lang="en-US" sz="2400" dirty="0" smtClean="0">
              <a:solidFill>
                <a:srgbClr val="000000"/>
              </a:solidFill>
              <a:latin typeface="Times New Roman" pitchFamily="18" charset="0"/>
              <a:cs typeface="Times New Roman" pitchFamily="18" charset="0"/>
            </a:endParaRPr>
          </a:p>
          <a:p>
            <a:pPr eaLnBrk="1" hangingPunct="1"/>
            <a:endParaRPr lang="en-US" sz="21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sz="quarter" idx="1"/>
          </p:nvPr>
        </p:nvSpPr>
        <p:spPr/>
        <p:txBody>
          <a:bodyPr>
            <a:normAutofit/>
          </a:bodyPr>
          <a:lstStyle/>
          <a:p>
            <a:pPr eaLnBrk="1" hangingPunct="1">
              <a:lnSpc>
                <a:spcPct val="80000"/>
              </a:lnSpc>
              <a:buFont typeface="Wingdings" pitchFamily="2" charset="2"/>
              <a:buChar char="q"/>
            </a:pPr>
            <a:r>
              <a:rPr lang="nb-NO" sz="2200" dirty="0" smtClean="0">
                <a:solidFill>
                  <a:srgbClr val="000000"/>
                </a:solidFill>
                <a:latin typeface="Times New Roman" pitchFamily="18" charset="0"/>
              </a:rPr>
              <a:t>Notasi Baku Model Antrian</a:t>
            </a:r>
            <a:endParaRPr lang="en-US" sz="2200" dirty="0" smtClean="0">
              <a:solidFill>
                <a:srgbClr val="000000"/>
              </a:solidFill>
              <a:latin typeface="Times New Roman" pitchFamily="18" charset="0"/>
            </a:endParaRPr>
          </a:p>
          <a:p>
            <a:pPr algn="just" eaLnBrk="1" hangingPunct="1">
              <a:lnSpc>
                <a:spcPct val="80000"/>
              </a:lnSpc>
              <a:buFont typeface="Wingdings" pitchFamily="2" charset="2"/>
              <a:buNone/>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Notasi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sesuai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meringkaskan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karakteristik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utama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antrian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paralel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universal </a:t>
            </a:r>
            <a:r>
              <a:rPr lang="en-US" sz="2200" dirty="0" err="1" smtClean="0">
                <a:solidFill>
                  <a:srgbClr val="000000"/>
                </a:solidFill>
                <a:latin typeface="Times New Roman" pitchFamily="18" charset="0"/>
              </a:rPr>
              <a:t>dibakukan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dalam</a:t>
            </a:r>
            <a:r>
              <a:rPr lang="en-US" sz="2200" dirty="0" smtClean="0">
                <a:solidFill>
                  <a:srgbClr val="000000"/>
                </a:solidFill>
                <a:latin typeface="Times New Roman" pitchFamily="18" charset="0"/>
              </a:rPr>
              <a:t> format </a:t>
            </a:r>
            <a:r>
              <a:rPr lang="en-US" sz="2200" dirty="0" err="1" smtClean="0">
                <a:solidFill>
                  <a:srgbClr val="000000"/>
                </a:solidFill>
                <a:latin typeface="Times New Roman" pitchFamily="18" charset="0"/>
              </a:rPr>
              <a:t>berikut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ini</a:t>
            </a:r>
            <a:r>
              <a:rPr lang="en-US" sz="2200" dirty="0" smtClean="0">
                <a:solidFill>
                  <a:srgbClr val="000000"/>
                </a:solidFill>
                <a:latin typeface="Times New Roman" pitchFamily="18" charset="0"/>
              </a:rPr>
              <a:t> :</a:t>
            </a:r>
          </a:p>
          <a:p>
            <a:pPr algn="just" eaLnBrk="1" hangingPunct="1">
              <a:lnSpc>
                <a:spcPct val="80000"/>
              </a:lnSpc>
              <a:buFont typeface="Wingdings" pitchFamily="2" charset="2"/>
              <a:buNone/>
            </a:pPr>
            <a:endParaRPr lang="en-US" sz="2200" dirty="0" smtClean="0">
              <a:solidFill>
                <a:srgbClr val="000000"/>
              </a:solidFill>
              <a:latin typeface="Times New Roman" pitchFamily="18" charset="0"/>
            </a:endParaRPr>
          </a:p>
          <a:p>
            <a:pPr eaLnBrk="1" hangingPunct="1">
              <a:lnSpc>
                <a:spcPct val="80000"/>
              </a:lnSpc>
              <a:buClr>
                <a:schemeClr val="tx1"/>
              </a:buClr>
              <a:buFont typeface="Wingdings" pitchFamily="2" charset="2"/>
              <a:buNone/>
            </a:pPr>
            <a:r>
              <a:rPr lang="en-US" sz="2200" dirty="0" smtClean="0">
                <a:solidFill>
                  <a:srgbClr val="000000"/>
                </a:solidFill>
                <a:latin typeface="Times New Roman" pitchFamily="18" charset="0"/>
              </a:rPr>
              <a:t>      	</a:t>
            </a:r>
            <a:r>
              <a:rPr lang="en-US" sz="2200" b="1" dirty="0" smtClean="0">
                <a:solidFill>
                  <a:srgbClr val="000000"/>
                </a:solidFill>
                <a:latin typeface="Times New Roman" pitchFamily="18" charset="0"/>
              </a:rPr>
              <a:t>                   </a:t>
            </a:r>
            <a:r>
              <a:rPr lang="it-IT" sz="2200" b="1" dirty="0" smtClean="0">
                <a:solidFill>
                  <a:srgbClr val="000000"/>
                </a:solidFill>
                <a:latin typeface="Times New Roman" pitchFamily="18" charset="0"/>
              </a:rPr>
              <a:t>(a / b / c ) : ( d / e / f )</a:t>
            </a:r>
          </a:p>
          <a:p>
            <a:pPr eaLnBrk="1" hangingPunct="1">
              <a:lnSpc>
                <a:spcPct val="80000"/>
              </a:lnSpc>
              <a:buClr>
                <a:schemeClr val="tx1"/>
              </a:buClr>
              <a:buFont typeface="Wingdings" pitchFamily="2" charset="2"/>
              <a:buNone/>
            </a:pPr>
            <a:r>
              <a:rPr lang="it-IT" sz="2200" dirty="0" smtClean="0">
                <a:solidFill>
                  <a:srgbClr val="000000"/>
                </a:solidFill>
                <a:latin typeface="Times New Roman" pitchFamily="18" charset="0"/>
              </a:rPr>
              <a:t>dimana</a:t>
            </a:r>
          </a:p>
          <a:p>
            <a:pPr eaLnBrk="1" hangingPunct="1">
              <a:lnSpc>
                <a:spcPct val="80000"/>
              </a:lnSpc>
              <a:buClr>
                <a:schemeClr val="tx1"/>
              </a:buClr>
              <a:buFont typeface="Wingdings" pitchFamily="2" charset="2"/>
              <a:buNone/>
            </a:pPr>
            <a:r>
              <a:rPr lang="it-IT" sz="2200" dirty="0" smtClean="0">
                <a:solidFill>
                  <a:srgbClr val="000000"/>
                </a:solidFill>
                <a:latin typeface="Times New Roman" pitchFamily="18" charset="0"/>
              </a:rPr>
              <a:t>      a = distribusi kedatangan</a:t>
            </a:r>
          </a:p>
          <a:p>
            <a:pPr eaLnBrk="1" hangingPunct="1">
              <a:lnSpc>
                <a:spcPct val="80000"/>
              </a:lnSpc>
              <a:buFont typeface="Wingdings" pitchFamily="2" charset="2"/>
              <a:buNone/>
            </a:pPr>
            <a:r>
              <a:rPr lang="it-IT" sz="2200" dirty="0" smtClean="0">
                <a:solidFill>
                  <a:srgbClr val="000000"/>
                </a:solidFill>
                <a:latin typeface="Times New Roman" pitchFamily="18" charset="0"/>
              </a:rPr>
              <a:t>      b = distribusi pelayanan</a:t>
            </a:r>
          </a:p>
          <a:p>
            <a:pPr eaLnBrk="1" hangingPunct="1">
              <a:lnSpc>
                <a:spcPct val="80000"/>
              </a:lnSpc>
              <a:buFont typeface="Wingdings" pitchFamily="2" charset="2"/>
              <a:buNone/>
            </a:pPr>
            <a:r>
              <a:rPr lang="it-IT" sz="2200" dirty="0" smtClean="0">
                <a:solidFill>
                  <a:srgbClr val="000000"/>
                </a:solidFill>
                <a:latin typeface="Times New Roman" pitchFamily="18" charset="0"/>
              </a:rPr>
              <a:t>      c = jumlah pelayan paralel (c = 1, 2, ...∞)</a:t>
            </a:r>
          </a:p>
          <a:p>
            <a:pPr eaLnBrk="1" hangingPunct="1">
              <a:lnSpc>
                <a:spcPct val="80000"/>
              </a:lnSpc>
              <a:buFont typeface="Wingdings" pitchFamily="2" charset="2"/>
              <a:buNone/>
            </a:pPr>
            <a:r>
              <a:rPr lang="it-IT" sz="2200" dirty="0" smtClean="0">
                <a:solidFill>
                  <a:srgbClr val="000000"/>
                </a:solidFill>
                <a:latin typeface="Times New Roman" pitchFamily="18" charset="0"/>
              </a:rPr>
              <a:t>      d = disiplin pelayanan ( FCFS, LCFS, SIRO, Prioritas)</a:t>
            </a:r>
            <a:endParaRPr lang="sv-SE" sz="2200" dirty="0" smtClean="0">
              <a:solidFill>
                <a:srgbClr val="000000"/>
              </a:solidFill>
              <a:latin typeface="Times New Roman" pitchFamily="18" charset="0"/>
            </a:endParaRPr>
          </a:p>
          <a:p>
            <a:pPr eaLnBrk="1" hangingPunct="1">
              <a:lnSpc>
                <a:spcPct val="80000"/>
              </a:lnSpc>
              <a:buFont typeface="Wingdings" pitchFamily="2" charset="2"/>
              <a:buNone/>
            </a:pPr>
            <a:r>
              <a:rPr lang="sv-SE" sz="2200" dirty="0" smtClean="0">
                <a:solidFill>
                  <a:srgbClr val="000000"/>
                </a:solidFill>
                <a:latin typeface="Times New Roman" pitchFamily="18" charset="0"/>
              </a:rPr>
              <a:t>      e = jumlah maksimum pelanggan yang diijinkan dalam sistem</a:t>
            </a:r>
            <a:endParaRPr lang="nb-NO" sz="2200" dirty="0" smtClean="0">
              <a:solidFill>
                <a:srgbClr val="000000"/>
              </a:solidFill>
              <a:latin typeface="Times New Roman" pitchFamily="18" charset="0"/>
            </a:endParaRPr>
          </a:p>
          <a:p>
            <a:pPr eaLnBrk="1" hangingPunct="1">
              <a:lnSpc>
                <a:spcPct val="80000"/>
              </a:lnSpc>
              <a:buFont typeface="Wingdings" pitchFamily="2" charset="2"/>
              <a:buNone/>
            </a:pPr>
            <a:r>
              <a:rPr lang="nb-NO" sz="2200" dirty="0" smtClean="0">
                <a:solidFill>
                  <a:srgbClr val="000000"/>
                </a:solidFill>
                <a:latin typeface="Times New Roman" pitchFamily="18" charset="0"/>
              </a:rPr>
              <a:t>      f = ukuran sumber pemanggilan </a:t>
            </a:r>
            <a:endParaRPr lang="en-US" sz="2200" dirty="0" smtClean="0">
              <a:solidFill>
                <a:srgbClr val="000000"/>
              </a:solidFill>
              <a:latin typeface="Times New Roman" pitchFamily="18" charset="0"/>
            </a:endParaRPr>
          </a:p>
          <a:p>
            <a:pPr eaLnBrk="1" hangingPunct="1">
              <a:lnSpc>
                <a:spcPct val="80000"/>
              </a:lnSpc>
            </a:pPr>
            <a:endParaRPr lang="en-US" sz="19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sz="quarter" idx="1"/>
          </p:nvPr>
        </p:nvSpPr>
        <p:spPr/>
        <p:txBody>
          <a:bodyPr/>
          <a:lstStyle/>
          <a:p>
            <a:pPr algn="just" eaLnBrk="1" hangingPunct="1">
              <a:lnSpc>
                <a:spcPct val="80000"/>
              </a:lnSpc>
              <a:buFont typeface="Wingdings" pitchFamily="2" charset="2"/>
              <a:buChar char="q"/>
              <a:defRPr/>
            </a:pPr>
            <a:r>
              <a:rPr lang="nb-NO" sz="2200" dirty="0" smtClean="0">
                <a:solidFill>
                  <a:srgbClr val="000000"/>
                </a:solidFill>
                <a:latin typeface="Times New Roman" pitchFamily="18" charset="0"/>
              </a:rPr>
              <a:t>Notasi baku berikut mengganti simbol a dan b dengan kode </a:t>
            </a:r>
            <a:endParaRPr lang="sv-SE" sz="2200" dirty="0" smtClean="0">
              <a:solidFill>
                <a:srgbClr val="000000"/>
              </a:solidFill>
              <a:latin typeface="Times New Roman" pitchFamily="18" charset="0"/>
            </a:endParaRPr>
          </a:p>
          <a:p>
            <a:pPr marL="682625" indent="-682625" algn="just" eaLnBrk="1" hangingPunct="1">
              <a:lnSpc>
                <a:spcPct val="80000"/>
              </a:lnSpc>
              <a:buFont typeface="Wingdings" pitchFamily="2" charset="2"/>
              <a:buNone/>
              <a:defRPr/>
            </a:pPr>
            <a:r>
              <a:rPr lang="sv-SE" sz="2200" dirty="0" smtClean="0">
                <a:solidFill>
                  <a:srgbClr val="000000"/>
                </a:solidFill>
                <a:latin typeface="Times New Roman" pitchFamily="18" charset="0"/>
              </a:rPr>
              <a:t>M</a:t>
            </a:r>
            <a:r>
              <a:rPr lang="nb-NO" sz="2200" dirty="0" smtClean="0">
                <a:solidFill>
                  <a:srgbClr val="000000"/>
                </a:solidFill>
                <a:latin typeface="Times New Roman" pitchFamily="18" charset="0"/>
              </a:rPr>
              <a:t> = Distribusi kedatangan atau palayanan Poisson (atau Markov, atau distribusi waktu antar kedatangan atau waktu pelayanan eksponensial yang setara)</a:t>
            </a:r>
          </a:p>
          <a:p>
            <a:pPr marL="739775" indent="-739775" algn="just" eaLnBrk="1" hangingPunct="1">
              <a:lnSpc>
                <a:spcPct val="80000"/>
              </a:lnSpc>
              <a:buFont typeface="Wingdings" pitchFamily="2" charset="2"/>
              <a:buNone/>
              <a:defRPr/>
            </a:pPr>
            <a:r>
              <a:rPr lang="nb-NO" sz="2200" dirty="0" smtClean="0">
                <a:solidFill>
                  <a:srgbClr val="000000"/>
                </a:solidFill>
                <a:latin typeface="Times New Roman" pitchFamily="18" charset="0"/>
              </a:rPr>
              <a:t>D  = Waktu antar kedatangan atau waktu pelayanan konstan atau deterministik</a:t>
            </a:r>
          </a:p>
          <a:p>
            <a:pPr marL="798513" indent="-798513" algn="just" eaLnBrk="1" hangingPunct="1">
              <a:lnSpc>
                <a:spcPct val="80000"/>
              </a:lnSpc>
              <a:buFont typeface="Wingdings" pitchFamily="2" charset="2"/>
              <a:buNone/>
              <a:defRPr/>
            </a:pPr>
            <a:r>
              <a:rPr lang="nb-NO" sz="2200" dirty="0" smtClean="0">
                <a:solidFill>
                  <a:srgbClr val="000000"/>
                </a:solidFill>
                <a:latin typeface="Times New Roman" pitchFamily="18" charset="0"/>
              </a:rPr>
              <a:t>Ek = Distribusi erlangian atau gamma dari distribusi antar kedatangan atau waktu pelayanan dengan parameter k.</a:t>
            </a:r>
          </a:p>
          <a:p>
            <a:pPr marL="739775" indent="-739775" algn="just" eaLnBrk="1" hangingPunct="1">
              <a:lnSpc>
                <a:spcPct val="80000"/>
              </a:lnSpc>
              <a:buFont typeface="Wingdings" pitchFamily="2" charset="2"/>
              <a:buNone/>
              <a:defRPr/>
            </a:pPr>
            <a:r>
              <a:rPr lang="nb-NO" sz="2200" dirty="0" smtClean="0">
                <a:solidFill>
                  <a:srgbClr val="000000"/>
                </a:solidFill>
                <a:latin typeface="Times New Roman" pitchFamily="18" charset="0"/>
              </a:rPr>
              <a:t>GI  = Distribusi independen umum dari kedatangan (atau waktu antar kedatangan)</a:t>
            </a:r>
          </a:p>
          <a:p>
            <a:pPr marL="739775" indent="-739775" algn="just" eaLnBrk="1" hangingPunct="1">
              <a:lnSpc>
                <a:spcPct val="80000"/>
              </a:lnSpc>
              <a:buFont typeface="Wingdings" pitchFamily="2" charset="2"/>
              <a:buNone/>
              <a:defRPr/>
            </a:pPr>
            <a:r>
              <a:rPr lang="nb-NO" sz="2200" dirty="0" smtClean="0">
                <a:solidFill>
                  <a:srgbClr val="000000"/>
                </a:solidFill>
                <a:latin typeface="Times New Roman" pitchFamily="18" charset="0"/>
              </a:rPr>
              <a:t>G =  Distribusi umum dari keberangkatan (atau waktu  pelayanan)</a:t>
            </a:r>
            <a:endParaRPr lang="en-US" sz="2200" dirty="0" smtClean="0">
              <a:solidFill>
                <a:srgbClr val="000000"/>
              </a:solidFill>
              <a:latin typeface="Times New Roman" pitchFamily="18" charset="0"/>
            </a:endParaRPr>
          </a:p>
          <a:p>
            <a:pPr eaLnBrk="1" hangingPunct="1">
              <a:lnSpc>
                <a:spcPct val="80000"/>
              </a:lnSpc>
              <a:defRPr/>
            </a:pPr>
            <a:endParaRPr lang="en-US" sz="20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lnSpc>
                <a:spcPct val="90000"/>
              </a:lnSpc>
            </a:pPr>
            <a:r>
              <a:rPr lang="it-IT" sz="3600" dirty="0" smtClean="0">
                <a:solidFill>
                  <a:srgbClr val="000000"/>
                </a:solidFill>
                <a:latin typeface="Times New Roman" pitchFamily="18" charset="0"/>
              </a:rPr>
              <a:t>Model-Model Matematis</a:t>
            </a:r>
          </a:p>
        </p:txBody>
      </p:sp>
      <p:sp>
        <p:nvSpPr>
          <p:cNvPr id="54274" name="Rectangle 3"/>
          <p:cNvSpPr>
            <a:spLocks noGrp="1" noChangeArrowheads="1"/>
          </p:cNvSpPr>
          <p:nvPr>
            <p:ph sz="quarter" idx="1"/>
          </p:nvPr>
        </p:nvSpPr>
        <p:spPr/>
        <p:txBody>
          <a:bodyPr/>
          <a:lstStyle/>
          <a:p>
            <a:pPr eaLnBrk="1" hangingPunct="1">
              <a:lnSpc>
                <a:spcPct val="90000"/>
              </a:lnSpc>
            </a:pPr>
            <a:r>
              <a:rPr lang="it-IT" sz="2400" b="1" dirty="0" smtClean="0">
                <a:solidFill>
                  <a:srgbClr val="000000"/>
                </a:solidFill>
                <a:latin typeface="Times New Roman" pitchFamily="18" charset="0"/>
              </a:rPr>
              <a:t>Antrian Poisson Khusus</a:t>
            </a:r>
            <a:endParaRPr lang="sv-SE" sz="2400" dirty="0" smtClean="0">
              <a:solidFill>
                <a:srgbClr val="000000"/>
              </a:solidFill>
              <a:latin typeface="Times New Roman" pitchFamily="18" charset="0"/>
            </a:endParaRPr>
          </a:p>
          <a:p>
            <a:pPr eaLnBrk="1" hangingPunct="1">
              <a:lnSpc>
                <a:spcPct val="90000"/>
              </a:lnSpc>
              <a:buClr>
                <a:schemeClr val="folHlink"/>
              </a:buClr>
              <a:buFont typeface="Wingdings" pitchFamily="2" charset="2"/>
              <a:buChar char="Ø"/>
            </a:pPr>
            <a:r>
              <a:rPr lang="sv-SE" sz="2400" dirty="0" smtClean="0">
                <a:solidFill>
                  <a:srgbClr val="000000"/>
                </a:solidFill>
                <a:latin typeface="Times New Roman" pitchFamily="18" charset="0"/>
              </a:rPr>
              <a:t>Model 1 : ( M/M/1 ) : (GD/</a:t>
            </a:r>
            <a:r>
              <a:rPr lang="en-US" sz="2400" dirty="0" smtClean="0">
                <a:solidFill>
                  <a:srgbClr val="000000"/>
                </a:solidFill>
                <a:latin typeface="Times New Roman" pitchFamily="18" charset="0"/>
              </a:rPr>
              <a:t>∞</a:t>
            </a:r>
            <a:r>
              <a:rPr lang="sv-SE" sz="2400" dirty="0" smtClean="0">
                <a:solidFill>
                  <a:srgbClr val="000000"/>
                </a:solidFill>
                <a:latin typeface="Times New Roman" pitchFamily="18" charset="0"/>
              </a:rPr>
              <a:t>/</a:t>
            </a:r>
            <a:r>
              <a:rPr lang="en-US" sz="2400" dirty="0" smtClean="0">
                <a:solidFill>
                  <a:srgbClr val="000000"/>
                </a:solidFill>
                <a:latin typeface="Times New Roman" pitchFamily="18" charset="0"/>
              </a:rPr>
              <a:t>∞</a:t>
            </a:r>
            <a:r>
              <a:rPr lang="sv-SE" sz="2400" dirty="0" smtClean="0">
                <a:solidFill>
                  <a:srgbClr val="000000"/>
                </a:solidFill>
                <a:latin typeface="Times New Roman" pitchFamily="18" charset="0"/>
              </a:rPr>
              <a:t>)</a:t>
            </a:r>
            <a:r>
              <a:rPr lang="en-US" sz="2400" dirty="0" smtClean="0">
                <a:solidFill>
                  <a:srgbClr val="000000"/>
                </a:solidFill>
                <a:latin typeface="Times New Roman" pitchFamily="18" charset="0"/>
              </a:rPr>
              <a:t> </a:t>
            </a:r>
          </a:p>
          <a:p>
            <a:pPr eaLnBrk="1" hangingPunct="1">
              <a:lnSpc>
                <a:spcPct val="90000"/>
              </a:lnSpc>
              <a:buClr>
                <a:schemeClr val="folHlink"/>
              </a:buClr>
              <a:buFont typeface="Wingdings" pitchFamily="2" charset="2"/>
              <a:buChar char="Ø"/>
            </a:pPr>
            <a:r>
              <a:rPr lang="en-US" sz="2400" dirty="0" smtClean="0">
                <a:solidFill>
                  <a:srgbClr val="000000"/>
                </a:solidFill>
                <a:latin typeface="Times New Roman" pitchFamily="18" charset="0"/>
              </a:rPr>
              <a:t>Model 2 : ( M/M/1 ) : (GD/N/∞)</a:t>
            </a:r>
          </a:p>
          <a:p>
            <a:pPr eaLnBrk="1" hangingPunct="1">
              <a:lnSpc>
                <a:spcPct val="90000"/>
              </a:lnSpc>
              <a:buClr>
                <a:schemeClr val="folHlink"/>
              </a:buClr>
              <a:buFont typeface="Wingdings" pitchFamily="2" charset="2"/>
              <a:buChar char="Ø"/>
            </a:pPr>
            <a:r>
              <a:rPr lang="sv-SE" sz="2400" dirty="0" smtClean="0">
                <a:solidFill>
                  <a:srgbClr val="000000"/>
                </a:solidFill>
                <a:latin typeface="Times New Roman" pitchFamily="18" charset="0"/>
              </a:rPr>
              <a:t>Model 3 : (M/M/c) : (GD/</a:t>
            </a:r>
            <a:r>
              <a:rPr lang="en-US" sz="2400" dirty="0" smtClean="0">
                <a:solidFill>
                  <a:srgbClr val="000000"/>
                </a:solidFill>
                <a:latin typeface="Times New Roman" pitchFamily="18" charset="0"/>
              </a:rPr>
              <a:t>∞</a:t>
            </a:r>
            <a:r>
              <a:rPr lang="sv-SE" sz="2400" dirty="0" smtClean="0">
                <a:solidFill>
                  <a:srgbClr val="000000"/>
                </a:solidFill>
                <a:latin typeface="Times New Roman" pitchFamily="18" charset="0"/>
              </a:rPr>
              <a:t>/</a:t>
            </a:r>
            <a:r>
              <a:rPr lang="en-US" sz="2400" dirty="0" smtClean="0">
                <a:solidFill>
                  <a:srgbClr val="000000"/>
                </a:solidFill>
                <a:latin typeface="Times New Roman" pitchFamily="18" charset="0"/>
              </a:rPr>
              <a:t>∞)</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Model 4 : (M/M/c) : (GD/N/</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c ≤ N</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Model 5 : (M/M/</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 (GD/</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  Model Swalayan</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Model 6 : (M/M/R) : (GD/K/K), R &lt; K – Model Perbaikan</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                 Mesin</a:t>
            </a:r>
            <a:r>
              <a:rPr lang="en-US" sz="2400" dirty="0" smtClean="0">
                <a:solidFill>
                  <a:srgbClr val="000000"/>
                </a:solidFill>
                <a:latin typeface="Times New Roman" pitchFamily="18" charset="0"/>
              </a:rPr>
              <a:t> </a:t>
            </a:r>
          </a:p>
          <a:p>
            <a:pPr eaLnBrk="1" hangingPunct="1">
              <a:lnSpc>
                <a:spcPct val="90000"/>
              </a:lnSpc>
            </a:pPr>
            <a:r>
              <a:rPr lang="en-US" sz="2400" b="1" dirty="0" err="1" smtClean="0">
                <a:solidFill>
                  <a:srgbClr val="000000"/>
                </a:solidFill>
                <a:latin typeface="Times New Roman" pitchFamily="18" charset="0"/>
              </a:rPr>
              <a:t>Antrian</a:t>
            </a:r>
            <a:r>
              <a:rPr lang="en-US" sz="2400" b="1" dirty="0" smtClean="0">
                <a:solidFill>
                  <a:srgbClr val="000000"/>
                </a:solidFill>
                <a:latin typeface="Times New Roman" pitchFamily="18" charset="0"/>
              </a:rPr>
              <a:t> Non Poisson</a:t>
            </a:r>
            <a:endParaRPr lang="it-IT" sz="2400" b="1" dirty="0" smtClean="0">
              <a:solidFill>
                <a:srgbClr val="000000"/>
              </a:solidFill>
              <a:latin typeface="Times New Roman" pitchFamily="18" charset="0"/>
            </a:endParaRPr>
          </a:p>
          <a:p>
            <a:pPr eaLnBrk="1" hangingPunct="1">
              <a:lnSpc>
                <a:spcPct val="90000"/>
              </a:lnSpc>
              <a:buFont typeface="Wingdings" pitchFamily="2" charset="2"/>
              <a:buNone/>
            </a:pPr>
            <a:endParaRPr lang="en-US" sz="21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fontScale="62500" lnSpcReduction="20000"/>
          </a:bodyPr>
          <a:lstStyle/>
          <a:p>
            <a:endParaRPr lang="en-US" dirty="0" smtClean="0"/>
          </a:p>
          <a:p>
            <a:pPr algn="ctr"/>
            <a:r>
              <a:rPr lang="en-US" sz="3800" dirty="0" err="1" smtClean="0">
                <a:solidFill>
                  <a:schemeClr val="accent1">
                    <a:lumMod val="50000"/>
                  </a:schemeClr>
                </a:solidFill>
              </a:rPr>
              <a:t>Situasi</a:t>
            </a:r>
            <a:r>
              <a:rPr lang="en-US" sz="3800" dirty="0" smtClean="0">
                <a:solidFill>
                  <a:schemeClr val="accent1">
                    <a:lumMod val="50000"/>
                  </a:schemeClr>
                </a:solidFill>
              </a:rPr>
              <a:t> </a:t>
            </a:r>
            <a:r>
              <a:rPr lang="en-US" sz="3800" dirty="0" err="1" smtClean="0">
                <a:solidFill>
                  <a:schemeClr val="accent1">
                    <a:lumMod val="50000"/>
                  </a:schemeClr>
                </a:solidFill>
              </a:rPr>
              <a:t>Antrian</a:t>
            </a:r>
            <a:r>
              <a:rPr lang="en-US" sz="3800" dirty="0" smtClean="0">
                <a:solidFill>
                  <a:schemeClr val="accent1">
                    <a:lumMod val="50000"/>
                  </a:schemeClr>
                </a:solidFill>
              </a:rPr>
              <a:t> (4)</a:t>
            </a:r>
            <a:endParaRPr lang="id-ID" sz="3800" dirty="0" smtClean="0">
              <a:solidFill>
                <a:schemeClr val="accent1">
                  <a:lumMod val="50000"/>
                </a:schemeClr>
              </a:solidFill>
            </a:endParaRPr>
          </a:p>
          <a:p>
            <a:endParaRPr lang="id-ID" dirty="0"/>
          </a:p>
        </p:txBody>
      </p:sp>
      <p:sp>
        <p:nvSpPr>
          <p:cNvPr id="6" name="Text Placeholder 5"/>
          <p:cNvSpPr>
            <a:spLocks noGrp="1"/>
          </p:cNvSpPr>
          <p:nvPr>
            <p:ph type="body" sz="quarter" idx="3"/>
          </p:nvPr>
        </p:nvSpPr>
        <p:spPr/>
        <p:txBody>
          <a:bodyPr>
            <a:normAutofit fontScale="62500" lnSpcReduction="20000"/>
          </a:bodyPr>
          <a:lstStyle/>
          <a:p>
            <a:endParaRPr lang="en-US" dirty="0" smtClean="0"/>
          </a:p>
          <a:p>
            <a:pPr algn="ctr"/>
            <a:r>
              <a:rPr lang="en-US" sz="3800" dirty="0" err="1" smtClean="0">
                <a:solidFill>
                  <a:schemeClr val="tx1">
                    <a:lumMod val="75000"/>
                    <a:lumOff val="25000"/>
                  </a:schemeClr>
                </a:solidFill>
              </a:rPr>
              <a:t>Situasi</a:t>
            </a:r>
            <a:r>
              <a:rPr lang="en-US" sz="3800" dirty="0" smtClean="0">
                <a:solidFill>
                  <a:schemeClr val="tx1">
                    <a:lumMod val="75000"/>
                    <a:lumOff val="25000"/>
                  </a:schemeClr>
                </a:solidFill>
              </a:rPr>
              <a:t> </a:t>
            </a:r>
            <a:r>
              <a:rPr lang="en-US" sz="3800" dirty="0" err="1" smtClean="0">
                <a:solidFill>
                  <a:schemeClr val="tx1">
                    <a:lumMod val="75000"/>
                    <a:lumOff val="25000"/>
                  </a:schemeClr>
                </a:solidFill>
              </a:rPr>
              <a:t>Antrian</a:t>
            </a:r>
            <a:r>
              <a:rPr lang="en-US" sz="3800" dirty="0" smtClean="0">
                <a:solidFill>
                  <a:schemeClr val="tx1">
                    <a:lumMod val="75000"/>
                    <a:lumOff val="25000"/>
                  </a:schemeClr>
                </a:solidFill>
              </a:rPr>
              <a:t> (5)</a:t>
            </a:r>
            <a:endParaRPr lang="id-ID" sz="3800" dirty="0" smtClean="0">
              <a:solidFill>
                <a:schemeClr val="tx1">
                  <a:lumMod val="75000"/>
                  <a:lumOff val="25000"/>
                </a:schemeClr>
              </a:solidFill>
            </a:endParaRPr>
          </a:p>
          <a:p>
            <a:endParaRPr lang="id-ID" dirty="0"/>
          </a:p>
        </p:txBody>
      </p:sp>
      <p:pic>
        <p:nvPicPr>
          <p:cNvPr id="8195" name="Picture 3"/>
          <p:cNvPicPr>
            <a:picLocks noGrp="1" noChangeAspect="1" noChangeArrowheads="1"/>
          </p:cNvPicPr>
          <p:nvPr>
            <p:ph sz="quarter" idx="2"/>
          </p:nvPr>
        </p:nvPicPr>
        <p:blipFill>
          <a:blip r:embed="rId2" cstate="print">
            <a:duotone>
              <a:prstClr val="black"/>
              <a:schemeClr val="accent1">
                <a:tint val="45000"/>
                <a:satMod val="400000"/>
              </a:schemeClr>
            </a:duotone>
          </a:blip>
          <a:srcRect/>
          <a:stretch>
            <a:fillRect/>
          </a:stretch>
        </p:blipFill>
        <p:spPr bwMode="auto">
          <a:xfrm>
            <a:off x="609600" y="2590800"/>
            <a:ext cx="3886200" cy="3810000"/>
          </a:xfrm>
          <a:prstGeom prst="rect">
            <a:avLst/>
          </a:prstGeom>
          <a:noFill/>
        </p:spPr>
      </p:pic>
      <p:pic>
        <p:nvPicPr>
          <p:cNvPr id="8197" name="Picture 5"/>
          <p:cNvPicPr>
            <a:picLocks noGrp="1" noChangeAspect="1" noChangeArrowheads="1"/>
          </p:cNvPicPr>
          <p:nvPr>
            <p:ph sz="quarter" idx="4"/>
          </p:nvPr>
        </p:nvPicPr>
        <p:blipFill>
          <a:blip r:embed="rId3" cstate="print">
            <a:grayscl/>
          </a:blip>
          <a:srcRect/>
          <a:stretch>
            <a:fillRect/>
          </a:stretch>
        </p:blipFill>
        <p:spPr bwMode="auto">
          <a:xfrm>
            <a:off x="4800600" y="2590800"/>
            <a:ext cx="3886200" cy="38100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p:nvPr>
        </p:nvSpPr>
        <p:spPr>
          <a:xfrm>
            <a:off x="457200" y="1752600"/>
            <a:ext cx="8229600" cy="4378325"/>
          </a:xfrm>
        </p:spPr>
        <p:txBody>
          <a:bodyPr/>
          <a:lstStyle/>
          <a:p>
            <a:pPr indent="-284163">
              <a:buFont typeface="Wingdings" pitchFamily="2" charset="2"/>
              <a:buNone/>
              <a:defRPr/>
            </a:pPr>
            <a:r>
              <a:rPr lang="sv-SE" sz="2400" b="1" dirty="0" smtClean="0"/>
              <a:t>Model 1 : (M/M/1) : (GD/</a:t>
            </a:r>
            <a:r>
              <a:rPr lang="sv-SE" sz="2400" dirty="0" smtClean="0">
                <a:cs typeface="Arial" pitchFamily="34" charset="0"/>
              </a:rPr>
              <a:t>∞</a:t>
            </a:r>
            <a:r>
              <a:rPr lang="sv-SE" sz="2400" b="1" dirty="0" smtClean="0"/>
              <a:t>/</a:t>
            </a:r>
            <a:r>
              <a:rPr lang="sv-SE" sz="2400" dirty="0" smtClean="0">
                <a:cs typeface="Arial" pitchFamily="34" charset="0"/>
              </a:rPr>
              <a:t>∞</a:t>
            </a:r>
            <a:r>
              <a:rPr lang="sv-SE" sz="2400" b="1" dirty="0" smtClean="0"/>
              <a:t>)</a:t>
            </a:r>
            <a:endParaRPr lang="en-US" sz="2400" b="1" dirty="0" smtClean="0"/>
          </a:p>
          <a:p>
            <a:pPr indent="1892300">
              <a:buFont typeface="Wingdings" pitchFamily="2" charset="2"/>
              <a:buNone/>
              <a:defRPr/>
            </a:pPr>
            <a:endParaRPr lang="sv-SE" sz="2400" i="1" dirty="0" smtClean="0">
              <a:latin typeface="Times New Roman" pitchFamily="18" charset="0"/>
              <a:cs typeface="Times New Roman" pitchFamily="18" charset="0"/>
            </a:endParaRPr>
          </a:p>
          <a:p>
            <a:pPr indent="803275">
              <a:buFont typeface="Wingdings" pitchFamily="2" charset="2"/>
              <a:buNone/>
              <a:defRPr/>
            </a:pPr>
            <a:r>
              <a:rPr lang="sv-SE" sz="2400" i="1" dirty="0" smtClean="0">
                <a:latin typeface="Times New Roman" pitchFamily="18" charset="0"/>
                <a:cs typeface="Times New Roman" pitchFamily="18" charset="0"/>
              </a:rPr>
              <a:t>ρ = λ /µ</a:t>
            </a:r>
            <a:r>
              <a:rPr lang="en-US" sz="2400" i="1" dirty="0" smtClean="0">
                <a:latin typeface="Times New Roman" pitchFamily="18" charset="0"/>
                <a:cs typeface="Times New Roman" pitchFamily="18" charset="0"/>
              </a:rPr>
              <a:t> </a:t>
            </a:r>
            <a:r>
              <a:rPr lang="sv-SE" sz="2400" i="1" dirty="0" smtClean="0">
                <a:latin typeface="Times New Roman" pitchFamily="18" charset="0"/>
                <a:cs typeface="Times New Roman" pitchFamily="18" charset="0"/>
              </a:rPr>
              <a:t>                       ;  Po = 1 – ρ</a:t>
            </a:r>
          </a:p>
          <a:p>
            <a:pPr indent="803275">
              <a:buFont typeface="Wingdings" pitchFamily="2" charset="2"/>
              <a:buNone/>
              <a:defRPr/>
            </a:pPr>
            <a:r>
              <a:rPr lang="sv-SE" sz="2400" i="1" dirty="0" smtClean="0">
                <a:latin typeface="Times New Roman" pitchFamily="18" charset="0"/>
                <a:cs typeface="Times New Roman" pitchFamily="18" charset="0"/>
              </a:rPr>
              <a:t>Pn = (1 – ρ)  ρ</a:t>
            </a:r>
            <a:r>
              <a:rPr lang="sv-SE" sz="2400" i="1" baseline="30000" dirty="0" smtClean="0">
                <a:latin typeface="Times New Roman" pitchFamily="18" charset="0"/>
                <a:cs typeface="Times New Roman" pitchFamily="18" charset="0"/>
              </a:rPr>
              <a:t>n         </a:t>
            </a:r>
            <a:r>
              <a:rPr lang="sv-SE" sz="2400" i="1" dirty="0" smtClean="0">
                <a:latin typeface="Times New Roman" pitchFamily="18" charset="0"/>
                <a:cs typeface="Times New Roman" pitchFamily="18" charset="0"/>
              </a:rPr>
              <a:t>n = 1,2,.....</a:t>
            </a:r>
          </a:p>
          <a:p>
            <a:pPr indent="803275">
              <a:buFont typeface="Wingdings" pitchFamily="2" charset="2"/>
              <a:buNone/>
              <a:defRPr/>
            </a:pPr>
            <a:r>
              <a:rPr lang="sv-SE" sz="2400" i="1" dirty="0" smtClean="0">
                <a:latin typeface="Times New Roman" pitchFamily="18" charset="0"/>
                <a:cs typeface="Times New Roman" pitchFamily="18" charset="0"/>
              </a:rPr>
              <a:t>Ls  = ρ / ( 1 – ρ)           ;  Lq = ρ</a:t>
            </a:r>
            <a:r>
              <a:rPr lang="sv-SE" sz="2400" i="1" baseline="30000" dirty="0" smtClean="0">
                <a:latin typeface="Times New Roman" pitchFamily="18" charset="0"/>
                <a:cs typeface="Times New Roman" pitchFamily="18" charset="0"/>
              </a:rPr>
              <a:t>2 </a:t>
            </a:r>
            <a:r>
              <a:rPr lang="sv-SE" sz="2400" i="1" dirty="0" smtClean="0">
                <a:latin typeface="Times New Roman" pitchFamily="18" charset="0"/>
                <a:cs typeface="Times New Roman" pitchFamily="18" charset="0"/>
              </a:rPr>
              <a:t>/( 1 – ρ)</a:t>
            </a:r>
          </a:p>
          <a:p>
            <a:pPr indent="803275">
              <a:buFont typeface="Wingdings" pitchFamily="2" charset="2"/>
              <a:buNone/>
              <a:defRPr/>
            </a:pPr>
            <a:r>
              <a:rPr lang="sv-SE" sz="2400" i="1" dirty="0" smtClean="0">
                <a:latin typeface="Times New Roman" pitchFamily="18" charset="0"/>
                <a:cs typeface="Times New Roman" pitchFamily="18" charset="0"/>
              </a:rPr>
              <a:t>Ws = 1/ µ</a:t>
            </a:r>
            <a:r>
              <a:rPr lang="en-US" sz="2400" i="1" dirty="0" smtClean="0">
                <a:latin typeface="Times New Roman" pitchFamily="18" charset="0"/>
                <a:cs typeface="Times New Roman" pitchFamily="18" charset="0"/>
              </a:rPr>
              <a:t> (</a:t>
            </a:r>
            <a:r>
              <a:rPr lang="sv-SE" sz="2400" i="1" dirty="0" smtClean="0">
                <a:latin typeface="Times New Roman" pitchFamily="18" charset="0"/>
                <a:cs typeface="Times New Roman" pitchFamily="18" charset="0"/>
              </a:rPr>
              <a:t>1 – ρ)          ;  Wq = ρ/ µ </a:t>
            </a:r>
            <a:r>
              <a:rPr lang="en-US" sz="2400" i="1" dirty="0" smtClean="0">
                <a:latin typeface="Times New Roman" pitchFamily="18" charset="0"/>
                <a:cs typeface="Times New Roman" pitchFamily="18" charset="0"/>
              </a:rPr>
              <a:t>(</a:t>
            </a:r>
            <a:r>
              <a:rPr lang="sv-SE" sz="2400" i="1" dirty="0" smtClean="0">
                <a:latin typeface="Times New Roman" pitchFamily="18" charset="0"/>
                <a:cs typeface="Times New Roman" pitchFamily="18" charset="0"/>
              </a:rPr>
              <a:t>1 – ρ)</a:t>
            </a:r>
          </a:p>
          <a:p>
            <a:pPr indent="803275">
              <a:buFont typeface="Wingdings" pitchFamily="2" charset="2"/>
              <a:buNone/>
              <a:defRPr/>
            </a:pPr>
            <a:endParaRPr lang="sv-SE" sz="2400" i="1" dirty="0" smtClean="0">
              <a:latin typeface="Times New Roman" pitchFamily="18" charset="0"/>
              <a:cs typeface="Times New Roman" pitchFamily="18" charset="0"/>
            </a:endParaRPr>
          </a:p>
          <a:p>
            <a:pPr indent="803275">
              <a:buFont typeface="Wingdings" pitchFamily="2" charset="2"/>
              <a:buNone/>
              <a:defRPr/>
            </a:pPr>
            <a:r>
              <a:rPr lang="sv-SE" sz="2400" i="1" dirty="0" smtClean="0">
                <a:latin typeface="Times New Roman" pitchFamily="18" charset="0"/>
                <a:cs typeface="Times New Roman" pitchFamily="18" charset="0"/>
              </a:rPr>
              <a:t>Po = probabilitas tidak ada pelanggan dalam sistem</a:t>
            </a:r>
          </a:p>
          <a:p>
            <a:pPr indent="803275">
              <a:buFont typeface="Wingdings" pitchFamily="2" charset="2"/>
              <a:buNone/>
              <a:defRPr/>
            </a:pPr>
            <a:r>
              <a:rPr lang="sv-SE" sz="2400" i="1" dirty="0" smtClean="0">
                <a:latin typeface="Times New Roman" pitchFamily="18" charset="0"/>
                <a:cs typeface="Times New Roman" pitchFamily="18" charset="0"/>
              </a:rPr>
              <a:t>Pn = probabilitas ada n pelanggan dalam sistem</a:t>
            </a:r>
            <a:endParaRPr lang="en-US" sz="2400" i="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sz="quarter" idx="1"/>
          </p:nvPr>
        </p:nvSpPr>
        <p:spPr/>
        <p:txBody>
          <a:bodyPr>
            <a:normAutofit/>
          </a:bodyPr>
          <a:lstStyle/>
          <a:p>
            <a:pPr eaLnBrk="1" hangingPunct="1">
              <a:buFont typeface="Wingdings" pitchFamily="2" charset="2"/>
              <a:buNone/>
            </a:pPr>
            <a:r>
              <a:rPr lang="sv-SE" sz="2400" b="1" dirty="0" smtClean="0"/>
              <a:t>Model 3 : (M/M/c) : (GD/</a:t>
            </a:r>
            <a:r>
              <a:rPr lang="sv-SE" sz="2400" dirty="0" smtClean="0">
                <a:cs typeface="Arial" pitchFamily="34" charset="0"/>
              </a:rPr>
              <a:t>∞</a:t>
            </a:r>
            <a:r>
              <a:rPr lang="sv-SE" sz="2400" b="1" dirty="0" smtClean="0"/>
              <a:t>/</a:t>
            </a:r>
            <a:r>
              <a:rPr lang="sv-SE" sz="2400" dirty="0" smtClean="0">
                <a:cs typeface="Arial" pitchFamily="34" charset="0"/>
              </a:rPr>
              <a:t>∞</a:t>
            </a:r>
            <a:r>
              <a:rPr lang="sv-SE" sz="2400" b="1" dirty="0" smtClean="0"/>
              <a:t>)</a:t>
            </a:r>
            <a:endParaRPr lang="en-US" sz="2400" b="1" dirty="0" smtClean="0"/>
          </a:p>
        </p:txBody>
      </p:sp>
      <p:sp>
        <p:nvSpPr>
          <p:cNvPr id="11269" name="Rectangle 5"/>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1266" name="Object 4"/>
          <p:cNvGraphicFramePr>
            <a:graphicFrameLocks noChangeAspect="1"/>
          </p:cNvGraphicFramePr>
          <p:nvPr/>
        </p:nvGraphicFramePr>
        <p:xfrm>
          <a:off x="1447800" y="2133600"/>
          <a:ext cx="4953000" cy="2081213"/>
        </p:xfrm>
        <a:graphic>
          <a:graphicData uri="http://schemas.openxmlformats.org/presentationml/2006/ole">
            <p:oleObj spid="_x0000_s38914" name="Equation" r:id="rId3" imgW="2247900" imgH="939800" progId="Equation.3">
              <p:embed/>
            </p:oleObj>
          </a:graphicData>
        </a:graphic>
      </p:graphicFrame>
      <p:sp>
        <p:nvSpPr>
          <p:cNvPr id="11270" name="Rectangle 7"/>
          <p:cNvSpPr>
            <a:spLocks noChangeArrowheads="1"/>
          </p:cNvSpPr>
          <p:nvPr/>
        </p:nvSpPr>
        <p:spPr bwMode="auto">
          <a:xfrm>
            <a:off x="0" y="3176588"/>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1267" name="Object 6"/>
          <p:cNvGraphicFramePr>
            <a:graphicFrameLocks noChangeAspect="1"/>
          </p:cNvGraphicFramePr>
          <p:nvPr/>
        </p:nvGraphicFramePr>
        <p:xfrm>
          <a:off x="1371600" y="4384675"/>
          <a:ext cx="3886200" cy="1073150"/>
        </p:xfrm>
        <a:graphic>
          <a:graphicData uri="http://schemas.openxmlformats.org/presentationml/2006/ole">
            <p:oleObj spid="_x0000_s38915" name="Equation" r:id="rId4" imgW="1828800" imgH="508000" progId="Equation.3">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7"/>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sp>
        <p:nvSpPr>
          <p:cNvPr id="12295" name="Rectangle 9"/>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0" name="Object 8"/>
          <p:cNvGraphicFramePr>
            <a:graphicFrameLocks noChangeAspect="1"/>
          </p:cNvGraphicFramePr>
          <p:nvPr/>
        </p:nvGraphicFramePr>
        <p:xfrm>
          <a:off x="1203325" y="1905000"/>
          <a:ext cx="4602163" cy="941388"/>
        </p:xfrm>
        <a:graphic>
          <a:graphicData uri="http://schemas.openxmlformats.org/presentationml/2006/ole">
            <p:oleObj spid="_x0000_s39938" name="Equation" r:id="rId3" imgW="2374560" imgH="482400" progId="Equation.3">
              <p:embed/>
            </p:oleObj>
          </a:graphicData>
        </a:graphic>
      </p:graphicFrame>
      <p:sp>
        <p:nvSpPr>
          <p:cNvPr id="12296" name="Rectangle 11"/>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1" name="Object 10"/>
          <p:cNvGraphicFramePr>
            <a:graphicFrameLocks noChangeAspect="1"/>
          </p:cNvGraphicFramePr>
          <p:nvPr/>
        </p:nvGraphicFramePr>
        <p:xfrm>
          <a:off x="1143000" y="3429000"/>
          <a:ext cx="1828800" cy="461963"/>
        </p:xfrm>
        <a:graphic>
          <a:graphicData uri="http://schemas.openxmlformats.org/presentationml/2006/ole">
            <p:oleObj spid="_x0000_s39939" name="Equation" r:id="rId4" imgW="787058" imgH="203112" progId="Equation.3">
              <p:embed/>
            </p:oleObj>
          </a:graphicData>
        </a:graphic>
      </p:graphicFrame>
      <p:sp>
        <p:nvSpPr>
          <p:cNvPr id="12297" name="Rectangle 12"/>
          <p:cNvSpPr>
            <a:spLocks noChangeArrowheads="1"/>
          </p:cNvSpPr>
          <p:nvPr/>
        </p:nvSpPr>
        <p:spPr bwMode="auto">
          <a:xfrm>
            <a:off x="4648200" y="3352800"/>
            <a:ext cx="1905000" cy="523875"/>
          </a:xfrm>
          <a:prstGeom prst="rect">
            <a:avLst/>
          </a:prstGeom>
          <a:noFill/>
          <a:ln w="9525" algn="ctr">
            <a:noFill/>
            <a:miter lim="800000"/>
            <a:headEnd/>
            <a:tailEnd/>
          </a:ln>
        </p:spPr>
        <p:txBody>
          <a:bodyPr anchor="ctr">
            <a:spAutoFit/>
          </a:bodyPr>
          <a:lstStyle/>
          <a:p>
            <a:r>
              <a:rPr lang="sv-SE" sz="2800" i="1" dirty="0">
                <a:latin typeface="Times New Roman" pitchFamily="18" charset="0"/>
                <a:cs typeface="Times New Roman" pitchFamily="18" charset="0"/>
              </a:rPr>
              <a:t>ρ = λ /µ</a:t>
            </a:r>
            <a:r>
              <a:rPr lang="en-US" sz="2800" i="1" dirty="0">
                <a:latin typeface="Times New Roman" pitchFamily="18" charset="0"/>
                <a:cs typeface="Times New Roman" pitchFamily="18" charset="0"/>
              </a:rPr>
              <a:t> </a:t>
            </a:r>
          </a:p>
        </p:txBody>
      </p:sp>
      <p:sp>
        <p:nvSpPr>
          <p:cNvPr id="12298" name="Rectangle 14"/>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2" name="Object 13"/>
          <p:cNvGraphicFramePr>
            <a:graphicFrameLocks noChangeAspect="1"/>
          </p:cNvGraphicFramePr>
          <p:nvPr/>
        </p:nvGraphicFramePr>
        <p:xfrm>
          <a:off x="1066800" y="4572000"/>
          <a:ext cx="1752600" cy="855663"/>
        </p:xfrm>
        <a:graphic>
          <a:graphicData uri="http://schemas.openxmlformats.org/presentationml/2006/ole">
            <p:oleObj spid="_x0000_s39940" name="Equation" r:id="rId5" imgW="596641" imgH="393529" progId="Equation.3">
              <p:embed/>
            </p:oleObj>
          </a:graphicData>
        </a:graphic>
      </p:graphicFrame>
      <p:sp>
        <p:nvSpPr>
          <p:cNvPr id="12299" name="Rectangle 16"/>
          <p:cNvSpPr>
            <a:spLocks noChangeArrowheads="1"/>
          </p:cNvSpPr>
          <p:nvPr/>
        </p:nvSpPr>
        <p:spPr bwMode="auto">
          <a:xfrm>
            <a:off x="0" y="321945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3" name="Object 15"/>
          <p:cNvGraphicFramePr>
            <a:graphicFrameLocks noChangeAspect="1"/>
          </p:cNvGraphicFramePr>
          <p:nvPr/>
        </p:nvGraphicFramePr>
        <p:xfrm>
          <a:off x="4724400" y="4572000"/>
          <a:ext cx="1676400" cy="828675"/>
        </p:xfrm>
        <a:graphic>
          <a:graphicData uri="http://schemas.openxmlformats.org/presentationml/2006/ole">
            <p:oleObj spid="_x0000_s39941" name="Equation" r:id="rId6" imgW="850531" imgH="418918" progId="Equation.3">
              <p:embed/>
            </p:oleObj>
          </a:graphicData>
        </a:graphic>
      </p:graphicFrame>
      <p:sp>
        <p:nvSpPr>
          <p:cNvPr id="15" name="Content Placeholder 14"/>
          <p:cNvSpPr>
            <a:spLocks noGrp="1"/>
          </p:cNvSpPr>
          <p:nvPr>
            <p:ph sz="quarter" idx="1"/>
          </p:nvPr>
        </p:nvSpPr>
        <p:spPr/>
        <p:txBody>
          <a:bodyPr/>
          <a:lstStyle/>
          <a:p>
            <a:pPr>
              <a:buNone/>
            </a:pPr>
            <a:r>
              <a:rPr lang="en-US" dirty="0" smtClean="0"/>
              <a:t>.</a:t>
            </a:r>
            <a:endParaRPr lang="id-ID"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err="1" smtClean="0"/>
              <a:t>Contoh</a:t>
            </a:r>
            <a:r>
              <a:rPr lang="en-US" sz="4000" dirty="0" smtClean="0"/>
              <a:t> </a:t>
            </a:r>
            <a:r>
              <a:rPr lang="en-US" sz="4000" dirty="0" err="1" smtClean="0"/>
              <a:t>Kasus</a:t>
            </a:r>
            <a:endParaRPr lang="id-ID" sz="4000" dirty="0"/>
          </a:p>
        </p:txBody>
      </p:sp>
      <p:sp>
        <p:nvSpPr>
          <p:cNvPr id="56322" name="Content Placeholder 2"/>
          <p:cNvSpPr>
            <a:spLocks noGrp="1"/>
          </p:cNvSpPr>
          <p:nvPr>
            <p:ph sz="quarter" idx="1"/>
          </p:nvPr>
        </p:nvSpPr>
        <p:spPr/>
        <p:txBody>
          <a:bodyPr/>
          <a:lstStyle/>
          <a:p>
            <a:pPr marL="0" indent="0" algn="just">
              <a:buFont typeface="Wingdings" pitchFamily="2" charset="2"/>
              <a:buNone/>
            </a:pPr>
            <a:r>
              <a:rPr lang="en-US" sz="2000" dirty="0" err="1" smtClean="0">
                <a:latin typeface="Tw Cen MT" pitchFamily="34" charset="0"/>
              </a:rPr>
              <a:t>Contoh</a:t>
            </a:r>
            <a:r>
              <a:rPr lang="en-US" sz="2000" dirty="0" smtClean="0">
                <a:latin typeface="Tw Cen MT" pitchFamily="34" charset="0"/>
              </a:rPr>
              <a:t> 1) </a:t>
            </a:r>
            <a:r>
              <a:rPr lang="en-US" sz="2000" dirty="0" err="1" smtClean="0">
                <a:latin typeface="Tw Cen MT" pitchFamily="34" charset="0"/>
              </a:rPr>
              <a:t>Sebuah</a:t>
            </a:r>
            <a:r>
              <a:rPr lang="en-US" sz="2000" dirty="0" smtClean="0">
                <a:latin typeface="Tw Cen MT" pitchFamily="34" charset="0"/>
              </a:rPr>
              <a:t> </a:t>
            </a:r>
            <a:r>
              <a:rPr lang="en-US" sz="2000" dirty="0" err="1" smtClean="0">
                <a:latin typeface="Tw Cen MT" pitchFamily="34" charset="0"/>
              </a:rPr>
              <a:t>perusahaan</a:t>
            </a:r>
            <a:r>
              <a:rPr lang="en-US" sz="2000" dirty="0" smtClean="0">
                <a:latin typeface="Tw Cen MT" pitchFamily="34" charset="0"/>
              </a:rPr>
              <a:t> </a:t>
            </a:r>
            <a:r>
              <a:rPr lang="en-US" sz="2000" dirty="0" err="1" smtClean="0">
                <a:latin typeface="Tw Cen MT" pitchFamily="34" charset="0"/>
              </a:rPr>
              <a:t>percetakan</a:t>
            </a:r>
            <a:r>
              <a:rPr lang="en-US" sz="2000" dirty="0" smtClean="0">
                <a:latin typeface="Tw Cen MT" pitchFamily="34" charset="0"/>
              </a:rPr>
              <a:t> </a:t>
            </a:r>
            <a:r>
              <a:rPr lang="en-US" sz="2000" dirty="0" err="1" smtClean="0">
                <a:latin typeface="Tw Cen MT" pitchFamily="34" charset="0"/>
              </a:rPr>
              <a:t>sedang</a:t>
            </a:r>
            <a:r>
              <a:rPr lang="en-US" sz="2000" dirty="0" smtClean="0">
                <a:latin typeface="Tw Cen MT" pitchFamily="34" charset="0"/>
              </a:rPr>
              <a:t> </a:t>
            </a:r>
            <a:r>
              <a:rPr lang="en-US" sz="2000" dirty="0" err="1" smtClean="0">
                <a:latin typeface="Tw Cen MT" pitchFamily="34" charset="0"/>
              </a:rPr>
              <a:t>mempertimbang</a:t>
            </a:r>
            <a:r>
              <a:rPr lang="en-US" sz="2000" dirty="0" smtClean="0">
                <a:latin typeface="Tw Cen MT" pitchFamily="34" charset="0"/>
              </a:rPr>
              <a:t> </a:t>
            </a:r>
            <a:r>
              <a:rPr lang="en-US" sz="2000" dirty="0" err="1" smtClean="0">
                <a:latin typeface="Tw Cen MT" pitchFamily="34" charset="0"/>
              </a:rPr>
              <a:t>kan</a:t>
            </a:r>
            <a:r>
              <a:rPr lang="en-US" sz="2000" dirty="0" smtClean="0">
                <a:latin typeface="Tw Cen MT" pitchFamily="34" charset="0"/>
              </a:rPr>
              <a:t> </a:t>
            </a:r>
            <a:r>
              <a:rPr lang="en-US" sz="2000" dirty="0" err="1" smtClean="0">
                <a:latin typeface="Tw Cen MT" pitchFamily="34" charset="0"/>
              </a:rPr>
              <a:t>untuk</a:t>
            </a:r>
            <a:r>
              <a:rPr lang="en-US" sz="2000" dirty="0" smtClean="0">
                <a:latin typeface="Tw Cen MT" pitchFamily="34" charset="0"/>
              </a:rPr>
              <a:t> </a:t>
            </a:r>
            <a:r>
              <a:rPr lang="en-US" sz="2000" dirty="0" err="1" smtClean="0">
                <a:latin typeface="Tw Cen MT" pitchFamily="34" charset="0"/>
              </a:rPr>
              <a:t>membeli</a:t>
            </a:r>
            <a:r>
              <a:rPr lang="en-US" sz="2000" dirty="0" smtClean="0">
                <a:latin typeface="Tw Cen MT" pitchFamily="34" charset="0"/>
              </a:rPr>
              <a:t> </a:t>
            </a:r>
            <a:r>
              <a:rPr lang="en-US" sz="2000" dirty="0" err="1" smtClean="0">
                <a:latin typeface="Tw Cen MT" pitchFamily="34" charset="0"/>
              </a:rPr>
              <a:t>sebuah</a:t>
            </a:r>
            <a:r>
              <a:rPr lang="en-US" sz="2000" dirty="0" smtClean="0">
                <a:latin typeface="Tw Cen MT" pitchFamily="34" charset="0"/>
              </a:rPr>
              <a:t> </a:t>
            </a:r>
            <a:r>
              <a:rPr lang="en-US" sz="2000" dirty="0" err="1" smtClean="0">
                <a:latin typeface="Tw Cen MT" pitchFamily="34" charset="0"/>
              </a:rPr>
              <a:t>mesin</a:t>
            </a:r>
            <a:r>
              <a:rPr lang="en-US" sz="2000" dirty="0" smtClean="0">
                <a:latin typeface="Tw Cen MT" pitchFamily="34" charset="0"/>
              </a:rPr>
              <a:t> </a:t>
            </a:r>
            <a:r>
              <a:rPr lang="en-US" sz="2000" dirty="0" err="1" smtClean="0">
                <a:latin typeface="Tw Cen MT" pitchFamily="34" charset="0"/>
              </a:rPr>
              <a:t>cetak</a:t>
            </a:r>
            <a:r>
              <a:rPr lang="en-US" sz="2000" dirty="0" smtClean="0">
                <a:latin typeface="Tw Cen MT" pitchFamily="34" charset="0"/>
              </a:rPr>
              <a:t> </a:t>
            </a:r>
            <a:r>
              <a:rPr lang="en-US" sz="2000" dirty="0" err="1" smtClean="0">
                <a:latin typeface="Tw Cen MT" pitchFamily="34" charset="0"/>
              </a:rPr>
              <a:t>berkecepatan</a:t>
            </a:r>
            <a:r>
              <a:rPr lang="en-US" sz="2000" dirty="0" smtClean="0">
                <a:latin typeface="Tw Cen MT" pitchFamily="34" charset="0"/>
              </a:rPr>
              <a:t> </a:t>
            </a:r>
            <a:r>
              <a:rPr lang="en-US" sz="2000" dirty="0" err="1" smtClean="0">
                <a:latin typeface="Tw Cen MT" pitchFamily="34" charset="0"/>
              </a:rPr>
              <a:t>tinggi</a:t>
            </a:r>
            <a:r>
              <a:rPr lang="en-US" sz="2000" dirty="0" smtClean="0">
                <a:latin typeface="Tw Cen MT" pitchFamily="34" charset="0"/>
              </a:rPr>
              <a:t> </a:t>
            </a:r>
            <a:r>
              <a:rPr lang="en-US" sz="2000" dirty="0" err="1" smtClean="0">
                <a:latin typeface="Tw Cen MT" pitchFamily="34" charset="0"/>
              </a:rPr>
              <a:t>untuk</a:t>
            </a:r>
            <a:r>
              <a:rPr lang="en-US" sz="2000" dirty="0" smtClean="0">
                <a:latin typeface="Tw Cen MT" pitchFamily="34" charset="0"/>
              </a:rPr>
              <a:t> </a:t>
            </a:r>
            <a:r>
              <a:rPr lang="en-US" sz="2000" dirty="0" err="1" smtClean="0">
                <a:latin typeface="Tw Cen MT" pitchFamily="34" charset="0"/>
              </a:rPr>
              <a:t>memenuhi</a:t>
            </a:r>
            <a:r>
              <a:rPr lang="en-US" sz="2000" dirty="0" smtClean="0">
                <a:latin typeface="Tw Cen MT" pitchFamily="34" charset="0"/>
              </a:rPr>
              <a:t> </a:t>
            </a:r>
            <a:r>
              <a:rPr lang="en-US" sz="2000" dirty="0" err="1" smtClean="0">
                <a:latin typeface="Tw Cen MT" pitchFamily="34" charset="0"/>
              </a:rPr>
              <a:t>peningkatan</a:t>
            </a:r>
            <a:r>
              <a:rPr lang="en-US" sz="2000" dirty="0" smtClean="0">
                <a:latin typeface="Tw Cen MT" pitchFamily="34" charset="0"/>
              </a:rPr>
              <a:t> </a:t>
            </a:r>
            <a:r>
              <a:rPr lang="en-US" sz="2000" dirty="0" err="1" smtClean="0">
                <a:latin typeface="Tw Cen MT" pitchFamily="34" charset="0"/>
              </a:rPr>
              <a:t>permintaan</a:t>
            </a:r>
            <a:r>
              <a:rPr lang="en-US" sz="2000" dirty="0" smtClean="0">
                <a:latin typeface="Tw Cen MT" pitchFamily="34" charset="0"/>
              </a:rPr>
              <a:t> </a:t>
            </a:r>
            <a:r>
              <a:rPr lang="en-US" sz="2000" dirty="0" err="1" smtClean="0">
                <a:latin typeface="Tw Cen MT" pitchFamily="34" charset="0"/>
              </a:rPr>
              <a:t>akan</a:t>
            </a:r>
            <a:r>
              <a:rPr lang="en-US" sz="2000" dirty="0" smtClean="0">
                <a:latin typeface="Tw Cen MT" pitchFamily="34" charset="0"/>
              </a:rPr>
              <a:t> </a:t>
            </a:r>
            <a:r>
              <a:rPr lang="en-US" sz="2000" dirty="0" err="1" smtClean="0">
                <a:latin typeface="Tw Cen MT" pitchFamily="34" charset="0"/>
              </a:rPr>
              <a:t>jasanya</a:t>
            </a:r>
            <a:r>
              <a:rPr lang="en-US" sz="2000" dirty="0" smtClean="0">
                <a:latin typeface="Tw Cen MT" pitchFamily="34" charset="0"/>
              </a:rPr>
              <a:t>. </a:t>
            </a:r>
            <a:r>
              <a:rPr lang="en-US" sz="2000" dirty="0" err="1" smtClean="0">
                <a:latin typeface="Tw Cen MT" pitchFamily="34" charset="0"/>
              </a:rPr>
              <a:t>Pekerjaan</a:t>
            </a:r>
            <a:r>
              <a:rPr lang="en-US" sz="2000" dirty="0" smtClean="0">
                <a:latin typeface="Tw Cen MT" pitchFamily="34" charset="0"/>
              </a:rPr>
              <a:t> </a:t>
            </a:r>
            <a:r>
              <a:rPr lang="en-US" sz="2000" dirty="0" err="1" smtClean="0">
                <a:latin typeface="Tw Cen MT" pitchFamily="34" charset="0"/>
              </a:rPr>
              <a:t>tiba</a:t>
            </a:r>
            <a:r>
              <a:rPr lang="en-US" sz="2000" dirty="0" smtClean="0">
                <a:latin typeface="Tw Cen MT" pitchFamily="34" charset="0"/>
              </a:rPr>
              <a:t> </a:t>
            </a:r>
            <a:r>
              <a:rPr lang="en-US" sz="2000" dirty="0" err="1" smtClean="0">
                <a:latin typeface="Tw Cen MT" pitchFamily="34" charset="0"/>
              </a:rPr>
              <a:t>di</a:t>
            </a:r>
            <a:r>
              <a:rPr lang="en-US" sz="2000" dirty="0" smtClean="0">
                <a:latin typeface="Tw Cen MT" pitchFamily="34" charset="0"/>
              </a:rPr>
              <a:t> </a:t>
            </a:r>
            <a:r>
              <a:rPr lang="en-US" sz="2000" dirty="0" err="1" smtClean="0">
                <a:latin typeface="Tw Cen MT" pitchFamily="34" charset="0"/>
              </a:rPr>
              <a:t>perusahaan</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laju</a:t>
            </a:r>
            <a:r>
              <a:rPr lang="en-US" sz="2000" dirty="0" smtClean="0">
                <a:latin typeface="Tw Cen MT" pitchFamily="34" charset="0"/>
              </a:rPr>
              <a:t> 4 </a:t>
            </a:r>
            <a:r>
              <a:rPr lang="en-US" sz="2000" dirty="0" err="1" smtClean="0">
                <a:latin typeface="Tw Cen MT" pitchFamily="34" charset="0"/>
              </a:rPr>
              <a:t>pekerjaan</a:t>
            </a:r>
            <a:r>
              <a:rPr lang="en-US" sz="2000" dirty="0" smtClean="0">
                <a:latin typeface="Tw Cen MT" pitchFamily="34" charset="0"/>
              </a:rPr>
              <a:t> per 24 jam </a:t>
            </a:r>
            <a:r>
              <a:rPr lang="en-US" sz="2000" dirty="0" err="1" smtClean="0">
                <a:latin typeface="Tw Cen MT" pitchFamily="34" charset="0"/>
              </a:rPr>
              <a:t>dalam</a:t>
            </a:r>
            <a:r>
              <a:rPr lang="en-US" sz="2000" dirty="0" smtClean="0">
                <a:latin typeface="Tw Cen MT" pitchFamily="34" charset="0"/>
              </a:rPr>
              <a:t> </a:t>
            </a:r>
            <a:r>
              <a:rPr lang="en-US" sz="2000" dirty="0" err="1" smtClean="0">
                <a:latin typeface="Tw Cen MT" pitchFamily="34" charset="0"/>
              </a:rPr>
              <a:t>sehari</a:t>
            </a:r>
            <a:r>
              <a:rPr lang="en-US" sz="2000" dirty="0" smtClean="0">
                <a:latin typeface="Tw Cen MT" pitchFamily="34" charset="0"/>
              </a:rPr>
              <a:t> </a:t>
            </a:r>
            <a:r>
              <a:rPr lang="en-US" sz="2000" dirty="0" err="1" smtClean="0">
                <a:latin typeface="Tw Cen MT" pitchFamily="34" charset="0"/>
              </a:rPr>
              <a:t>dan</a:t>
            </a:r>
            <a:r>
              <a:rPr lang="en-US" sz="2000" dirty="0" smtClean="0">
                <a:latin typeface="Tw Cen MT" pitchFamily="34" charset="0"/>
              </a:rPr>
              <a:t> </a:t>
            </a:r>
            <a:r>
              <a:rPr lang="en-US" sz="2000" dirty="0" err="1" smtClean="0">
                <a:latin typeface="Tw Cen MT" pitchFamily="34" charset="0"/>
              </a:rPr>
              <a:t>berdistribusi</a:t>
            </a:r>
            <a:r>
              <a:rPr lang="en-US" sz="2000" dirty="0" smtClean="0">
                <a:latin typeface="Tw Cen MT" pitchFamily="34" charset="0"/>
              </a:rPr>
              <a:t> Poisson. </a:t>
            </a:r>
            <a:r>
              <a:rPr lang="en-US" sz="2000" dirty="0" err="1" smtClean="0">
                <a:latin typeface="Tw Cen MT" pitchFamily="34" charset="0"/>
              </a:rPr>
              <a:t>Ukuran</a:t>
            </a:r>
            <a:r>
              <a:rPr lang="en-US" sz="2000" dirty="0" smtClean="0">
                <a:latin typeface="Tw Cen MT" pitchFamily="34" charset="0"/>
              </a:rPr>
              <a:t> </a:t>
            </a:r>
            <a:r>
              <a:rPr lang="en-US" sz="2000" dirty="0" err="1" smtClean="0">
                <a:latin typeface="Tw Cen MT" pitchFamily="34" charset="0"/>
              </a:rPr>
              <a:t>setiap</a:t>
            </a:r>
            <a:r>
              <a:rPr lang="en-US" sz="2000" dirty="0" smtClean="0">
                <a:latin typeface="Tw Cen MT" pitchFamily="34" charset="0"/>
              </a:rPr>
              <a:t> </a:t>
            </a:r>
            <a:r>
              <a:rPr lang="en-US" sz="2000" dirty="0" err="1" smtClean="0">
                <a:latin typeface="Tw Cen MT" pitchFamily="34" charset="0"/>
              </a:rPr>
              <a:t>pekerjaan</a:t>
            </a:r>
            <a:r>
              <a:rPr lang="en-US" sz="2000" dirty="0" smtClean="0">
                <a:latin typeface="Tw Cen MT" pitchFamily="34" charset="0"/>
              </a:rPr>
              <a:t> </a:t>
            </a:r>
            <a:r>
              <a:rPr lang="en-US" sz="2000" dirty="0" err="1" smtClean="0">
                <a:latin typeface="Tw Cen MT" pitchFamily="34" charset="0"/>
              </a:rPr>
              <a:t>adalah</a:t>
            </a:r>
            <a:r>
              <a:rPr lang="en-US" sz="2000" dirty="0" smtClean="0">
                <a:latin typeface="Tw Cen MT" pitchFamily="34" charset="0"/>
              </a:rPr>
              <a:t> </a:t>
            </a:r>
            <a:r>
              <a:rPr lang="en-US" sz="2000" dirty="0" err="1" smtClean="0">
                <a:latin typeface="Tw Cen MT" pitchFamily="34" charset="0"/>
              </a:rPr>
              <a:t>acak</a:t>
            </a:r>
            <a:r>
              <a:rPr lang="en-US" sz="2000" dirty="0" smtClean="0">
                <a:latin typeface="Tw Cen MT" pitchFamily="34" charset="0"/>
              </a:rPr>
              <a:t>, </a:t>
            </a:r>
            <a:r>
              <a:rPr lang="en-US" sz="2000" dirty="0" err="1" smtClean="0">
                <a:latin typeface="Tw Cen MT" pitchFamily="34" charset="0"/>
              </a:rPr>
              <a:t>tetapi</a:t>
            </a:r>
            <a:r>
              <a:rPr lang="en-US" sz="2000" dirty="0" smtClean="0">
                <a:latin typeface="Tw Cen MT" pitchFamily="34" charset="0"/>
              </a:rPr>
              <a:t> </a:t>
            </a:r>
            <a:r>
              <a:rPr lang="en-US" sz="2000" dirty="0" err="1" smtClean="0">
                <a:latin typeface="Tw Cen MT" pitchFamily="34" charset="0"/>
              </a:rPr>
              <a:t>diperkirakan</a:t>
            </a:r>
            <a:r>
              <a:rPr lang="en-US" sz="2000" dirty="0" smtClean="0">
                <a:latin typeface="Tw Cen MT" pitchFamily="34" charset="0"/>
              </a:rPr>
              <a:t> rata-rata 10.000 </a:t>
            </a:r>
            <a:r>
              <a:rPr lang="en-US" sz="2000" dirty="0" err="1" smtClean="0">
                <a:latin typeface="Tw Cen MT" pitchFamily="34" charset="0"/>
              </a:rPr>
              <a:t>lembar</a:t>
            </a:r>
            <a:r>
              <a:rPr lang="en-US" sz="2000" dirty="0" smtClean="0">
                <a:latin typeface="Tw Cen MT" pitchFamily="34" charset="0"/>
              </a:rPr>
              <a:t> per </a:t>
            </a:r>
            <a:r>
              <a:rPr lang="en-US" sz="2000" dirty="0" err="1" smtClean="0">
                <a:latin typeface="Tw Cen MT" pitchFamily="34" charset="0"/>
              </a:rPr>
              <a:t>pekerjaan</a:t>
            </a:r>
            <a:r>
              <a:rPr lang="en-US" sz="2000" dirty="0" smtClean="0">
                <a:latin typeface="Tw Cen MT" pitchFamily="34" charset="0"/>
              </a:rPr>
              <a:t>. </a:t>
            </a:r>
            <a:r>
              <a:rPr lang="en-US" sz="2000" dirty="0" err="1" smtClean="0">
                <a:latin typeface="Tw Cen MT" pitchFamily="34" charset="0"/>
              </a:rPr>
              <a:t>Kontrak</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pelanggan</a:t>
            </a:r>
            <a:r>
              <a:rPr lang="en-US" sz="2000" dirty="0" smtClean="0">
                <a:latin typeface="Tw Cen MT" pitchFamily="34" charset="0"/>
              </a:rPr>
              <a:t> </a:t>
            </a:r>
            <a:r>
              <a:rPr lang="en-US" sz="2000" dirty="0" err="1" smtClean="0">
                <a:latin typeface="Tw Cen MT" pitchFamily="34" charset="0"/>
              </a:rPr>
              <a:t>disepakati</a:t>
            </a:r>
            <a:r>
              <a:rPr lang="en-US" sz="2000" dirty="0" smtClean="0">
                <a:latin typeface="Tw Cen MT" pitchFamily="34" charset="0"/>
              </a:rPr>
              <a:t> </a:t>
            </a:r>
            <a:r>
              <a:rPr lang="en-US" sz="2000" dirty="0" err="1" smtClean="0">
                <a:latin typeface="Tw Cen MT" pitchFamily="34" charset="0"/>
              </a:rPr>
              <a:t>besarnya</a:t>
            </a:r>
            <a:r>
              <a:rPr lang="en-US" sz="2000" dirty="0" smtClean="0">
                <a:latin typeface="Tw Cen MT" pitchFamily="34" charset="0"/>
              </a:rPr>
              <a:t> </a:t>
            </a:r>
            <a:r>
              <a:rPr lang="en-US" sz="2000" dirty="0" err="1" smtClean="0">
                <a:latin typeface="Tw Cen MT" pitchFamily="34" charset="0"/>
              </a:rPr>
              <a:t>biaya</a:t>
            </a:r>
            <a:r>
              <a:rPr lang="en-US" sz="2000" dirty="0" smtClean="0">
                <a:latin typeface="Tw Cen MT" pitchFamily="34" charset="0"/>
              </a:rPr>
              <a:t> </a:t>
            </a:r>
            <a:r>
              <a:rPr lang="en-US" sz="2000" dirty="0" err="1" smtClean="0">
                <a:latin typeface="Tw Cen MT" pitchFamily="34" charset="0"/>
              </a:rPr>
              <a:t>pinalti</a:t>
            </a:r>
            <a:r>
              <a:rPr lang="en-US" sz="2000" dirty="0" smtClean="0">
                <a:latin typeface="Tw Cen MT" pitchFamily="34" charset="0"/>
              </a:rPr>
              <a:t> </a:t>
            </a:r>
            <a:r>
              <a:rPr lang="en-US" sz="2000" dirty="0" err="1" smtClean="0">
                <a:latin typeface="Tw Cen MT" pitchFamily="34" charset="0"/>
              </a:rPr>
              <a:t>untuk</a:t>
            </a:r>
            <a:r>
              <a:rPr lang="en-US" sz="2000" dirty="0" smtClean="0">
                <a:latin typeface="Tw Cen MT" pitchFamily="34" charset="0"/>
              </a:rPr>
              <a:t> </a:t>
            </a:r>
            <a:r>
              <a:rPr lang="en-US" sz="2000" dirty="0" err="1" smtClean="0">
                <a:latin typeface="Tw Cen MT" pitchFamily="34" charset="0"/>
              </a:rPr>
              <a:t>keterlambatan</a:t>
            </a:r>
            <a:r>
              <a:rPr lang="en-US" sz="2000" dirty="0" smtClean="0">
                <a:latin typeface="Tw Cen MT" pitchFamily="34" charset="0"/>
              </a:rPr>
              <a:t> </a:t>
            </a:r>
            <a:r>
              <a:rPr lang="en-US" sz="2000" dirty="0" err="1" smtClean="0">
                <a:latin typeface="Tw Cen MT" pitchFamily="34" charset="0"/>
              </a:rPr>
              <a:t>dalam</a:t>
            </a:r>
            <a:r>
              <a:rPr lang="en-US" sz="2000" dirty="0" smtClean="0">
                <a:latin typeface="Tw Cen MT" pitchFamily="34" charset="0"/>
              </a:rPr>
              <a:t> </a:t>
            </a:r>
            <a:r>
              <a:rPr lang="en-US" sz="2000" dirty="0" err="1" smtClean="0">
                <a:latin typeface="Tw Cen MT" pitchFamily="34" charset="0"/>
              </a:rPr>
              <a:t>penyelesaian</a:t>
            </a:r>
            <a:r>
              <a:rPr lang="en-US" sz="2000" dirty="0" smtClean="0">
                <a:latin typeface="Tw Cen MT" pitchFamily="34" charset="0"/>
              </a:rPr>
              <a:t>  </a:t>
            </a:r>
            <a:r>
              <a:rPr lang="en-US" sz="2000" dirty="0" err="1" smtClean="0">
                <a:latin typeface="Tw Cen MT" pitchFamily="34" charset="0"/>
              </a:rPr>
              <a:t>sebesar</a:t>
            </a:r>
            <a:r>
              <a:rPr lang="en-US" sz="2000" dirty="0" smtClean="0">
                <a:latin typeface="Tw Cen MT" pitchFamily="34" charset="0"/>
              </a:rPr>
              <a:t> $80 </a:t>
            </a:r>
            <a:r>
              <a:rPr lang="en-US" sz="2000" dirty="0" err="1" smtClean="0">
                <a:latin typeface="Tw Cen MT" pitchFamily="34" charset="0"/>
              </a:rPr>
              <a:t>perhari</a:t>
            </a:r>
            <a:r>
              <a:rPr lang="en-US" sz="2000" dirty="0" smtClean="0">
                <a:latin typeface="Tw Cen MT" pitchFamily="34" charset="0"/>
              </a:rPr>
              <a:t> </a:t>
            </a:r>
            <a:r>
              <a:rPr lang="en-US" sz="2000" dirty="0" err="1" smtClean="0">
                <a:latin typeface="Tw Cen MT" pitchFamily="34" charset="0"/>
              </a:rPr>
              <a:t>perpekerjaan</a:t>
            </a:r>
            <a:r>
              <a:rPr lang="en-US" sz="2000" dirty="0" smtClean="0">
                <a:latin typeface="Tw Cen MT" pitchFamily="34" charset="0"/>
              </a:rPr>
              <a:t>. </a:t>
            </a:r>
            <a:r>
              <a:rPr lang="en-US" sz="2000" dirty="0" err="1" smtClean="0">
                <a:latin typeface="Tw Cen MT" pitchFamily="34" charset="0"/>
              </a:rPr>
              <a:t>Tersedia</a:t>
            </a:r>
            <a:r>
              <a:rPr lang="en-US" sz="2000" dirty="0" smtClean="0">
                <a:latin typeface="Tw Cen MT" pitchFamily="34" charset="0"/>
              </a:rPr>
              <a:t> 4 </a:t>
            </a:r>
            <a:r>
              <a:rPr lang="en-US" sz="2000" dirty="0" err="1" smtClean="0">
                <a:latin typeface="Tw Cen MT" pitchFamily="34" charset="0"/>
              </a:rPr>
              <a:t>alternatif</a:t>
            </a:r>
            <a:r>
              <a:rPr lang="en-US" sz="2000" dirty="0" smtClean="0">
                <a:latin typeface="Tw Cen MT" pitchFamily="34" charset="0"/>
              </a:rPr>
              <a:t> </a:t>
            </a:r>
            <a:r>
              <a:rPr lang="en-US" sz="2000" dirty="0" err="1" smtClean="0">
                <a:latin typeface="Tw Cen MT" pitchFamily="34" charset="0"/>
              </a:rPr>
              <a:t>mesin</a:t>
            </a:r>
            <a:r>
              <a:rPr lang="en-US" sz="2000" dirty="0" smtClean="0">
                <a:latin typeface="Tw Cen MT" pitchFamily="34" charset="0"/>
              </a:rPr>
              <a:t> </a:t>
            </a:r>
            <a:r>
              <a:rPr lang="en-US" sz="2000" dirty="0" err="1" smtClean="0">
                <a:latin typeface="Tw Cen MT" pitchFamily="34" charset="0"/>
              </a:rPr>
              <a:t>cetak</a:t>
            </a:r>
            <a:r>
              <a:rPr lang="en-US" sz="2000" dirty="0" smtClean="0">
                <a:latin typeface="Tw Cen MT" pitchFamily="34" charset="0"/>
              </a:rPr>
              <a:t> </a:t>
            </a:r>
            <a:r>
              <a:rPr lang="en-US" sz="2000" dirty="0" err="1" smtClean="0">
                <a:latin typeface="Tw Cen MT" pitchFamily="34" charset="0"/>
              </a:rPr>
              <a:t>sbb</a:t>
            </a:r>
            <a:r>
              <a:rPr lang="en-US" sz="2000" dirty="0" smtClean="0">
                <a:latin typeface="Tw Cen MT" pitchFamily="34" charset="0"/>
              </a:rPr>
              <a:t> :</a:t>
            </a:r>
          </a:p>
          <a:p>
            <a:pPr marL="0" indent="0" algn="just">
              <a:buFont typeface="Wingdings" pitchFamily="2" charset="2"/>
              <a:buNone/>
            </a:pPr>
            <a:endParaRPr lang="id-ID" sz="2400" dirty="0" smtClean="0">
              <a:latin typeface="Tw Cen MT" pitchFamily="34" charset="0"/>
            </a:endParaRPr>
          </a:p>
        </p:txBody>
      </p:sp>
      <p:graphicFrame>
        <p:nvGraphicFramePr>
          <p:cNvPr id="4" name="Table 3"/>
          <p:cNvGraphicFramePr>
            <a:graphicFrameLocks noGrp="1"/>
          </p:cNvGraphicFramePr>
          <p:nvPr/>
        </p:nvGraphicFramePr>
        <p:xfrm>
          <a:off x="457200" y="4267200"/>
          <a:ext cx="8382000" cy="1854200"/>
        </p:xfrm>
        <a:graphic>
          <a:graphicData uri="http://schemas.openxmlformats.org/drawingml/2006/table">
            <a:tbl>
              <a:tblPr firstRow="1" bandRow="1">
                <a:tableStyleId>{5C22544A-7EE6-4342-B048-85BDC9FD1C3A}</a:tableStyleId>
              </a:tblPr>
              <a:tblGrid>
                <a:gridCol w="2794000"/>
                <a:gridCol w="2540000"/>
                <a:gridCol w="3048000"/>
              </a:tblGrid>
              <a:tr h="370840">
                <a:tc>
                  <a:txBody>
                    <a:bodyPr/>
                    <a:lstStyle/>
                    <a:p>
                      <a:pPr algn="ctr"/>
                      <a:r>
                        <a:rPr lang="en-US" dirty="0" err="1" smtClean="0"/>
                        <a:t>mesin</a:t>
                      </a:r>
                      <a:endParaRPr lang="id-ID" dirty="0"/>
                    </a:p>
                  </a:txBody>
                  <a:tcPr/>
                </a:tc>
                <a:tc>
                  <a:txBody>
                    <a:bodyPr/>
                    <a:lstStyle/>
                    <a:p>
                      <a:pPr algn="ctr"/>
                      <a:r>
                        <a:rPr lang="en-US" dirty="0" err="1" smtClean="0"/>
                        <a:t>Biaya</a:t>
                      </a:r>
                      <a:r>
                        <a:rPr lang="en-US" dirty="0" smtClean="0"/>
                        <a:t> </a:t>
                      </a:r>
                      <a:r>
                        <a:rPr lang="en-US" dirty="0" err="1" smtClean="0"/>
                        <a:t>operasi</a:t>
                      </a:r>
                      <a:r>
                        <a:rPr lang="en-US" dirty="0" smtClean="0"/>
                        <a:t> ($/jam)</a:t>
                      </a:r>
                      <a:endParaRPr lang="id-ID" dirty="0"/>
                    </a:p>
                  </a:txBody>
                  <a:tcPr/>
                </a:tc>
                <a:tc>
                  <a:txBody>
                    <a:bodyPr/>
                    <a:lstStyle/>
                    <a:p>
                      <a:pPr algn="ctr"/>
                      <a:r>
                        <a:rPr lang="en-US" dirty="0" err="1" smtClean="0"/>
                        <a:t>Kecepatan</a:t>
                      </a:r>
                      <a:r>
                        <a:rPr lang="en-US" dirty="0" smtClean="0"/>
                        <a:t> (</a:t>
                      </a:r>
                      <a:r>
                        <a:rPr lang="en-US" dirty="0" err="1" smtClean="0"/>
                        <a:t>lembar</a:t>
                      </a:r>
                      <a:r>
                        <a:rPr lang="en-US" dirty="0" smtClean="0"/>
                        <a:t>/</a:t>
                      </a:r>
                      <a:r>
                        <a:rPr lang="en-US" dirty="0" err="1" smtClean="0"/>
                        <a:t>menit</a:t>
                      </a:r>
                      <a:r>
                        <a:rPr lang="en-US" dirty="0" smtClean="0"/>
                        <a:t>)</a:t>
                      </a:r>
                      <a:endParaRPr lang="id-ID" dirty="0"/>
                    </a:p>
                  </a:txBody>
                  <a:tcPr/>
                </a:tc>
              </a:tr>
              <a:tr h="370840">
                <a:tc>
                  <a:txBody>
                    <a:bodyPr/>
                    <a:lstStyle/>
                    <a:p>
                      <a:pPr algn="ctr"/>
                      <a:r>
                        <a:rPr lang="en-US" dirty="0" smtClean="0"/>
                        <a:t>1</a:t>
                      </a:r>
                      <a:endParaRPr lang="id-ID" dirty="0"/>
                    </a:p>
                  </a:txBody>
                  <a:tcPr/>
                </a:tc>
                <a:tc>
                  <a:txBody>
                    <a:bodyPr/>
                    <a:lstStyle/>
                    <a:p>
                      <a:pPr algn="ctr"/>
                      <a:r>
                        <a:rPr lang="en-US" dirty="0" smtClean="0"/>
                        <a:t>15</a:t>
                      </a:r>
                      <a:endParaRPr lang="id-ID" dirty="0"/>
                    </a:p>
                  </a:txBody>
                  <a:tcPr/>
                </a:tc>
                <a:tc>
                  <a:txBody>
                    <a:bodyPr/>
                    <a:lstStyle/>
                    <a:p>
                      <a:pPr algn="ctr"/>
                      <a:r>
                        <a:rPr lang="en-US" dirty="0" smtClean="0"/>
                        <a:t>30</a:t>
                      </a:r>
                      <a:endParaRPr lang="id-ID" dirty="0"/>
                    </a:p>
                  </a:txBody>
                  <a:tcPr/>
                </a:tc>
              </a:tr>
              <a:tr h="370840">
                <a:tc>
                  <a:txBody>
                    <a:bodyPr/>
                    <a:lstStyle/>
                    <a:p>
                      <a:pPr algn="ctr"/>
                      <a:r>
                        <a:rPr lang="en-US" dirty="0" smtClean="0"/>
                        <a:t>2</a:t>
                      </a:r>
                      <a:endParaRPr lang="id-ID" dirty="0"/>
                    </a:p>
                  </a:txBody>
                  <a:tcPr/>
                </a:tc>
                <a:tc>
                  <a:txBody>
                    <a:bodyPr/>
                    <a:lstStyle/>
                    <a:p>
                      <a:pPr algn="ctr"/>
                      <a:r>
                        <a:rPr lang="en-US" dirty="0" smtClean="0"/>
                        <a:t>20</a:t>
                      </a:r>
                      <a:endParaRPr lang="id-ID" dirty="0"/>
                    </a:p>
                  </a:txBody>
                  <a:tcPr/>
                </a:tc>
                <a:tc>
                  <a:txBody>
                    <a:bodyPr/>
                    <a:lstStyle/>
                    <a:p>
                      <a:pPr algn="ctr"/>
                      <a:r>
                        <a:rPr lang="en-US" dirty="0" smtClean="0"/>
                        <a:t>36</a:t>
                      </a:r>
                      <a:endParaRPr lang="id-ID" dirty="0"/>
                    </a:p>
                  </a:txBody>
                  <a:tcPr/>
                </a:tc>
              </a:tr>
              <a:tr h="370840">
                <a:tc>
                  <a:txBody>
                    <a:bodyPr/>
                    <a:lstStyle/>
                    <a:p>
                      <a:pPr algn="ctr"/>
                      <a:r>
                        <a:rPr lang="en-US" dirty="0" smtClean="0"/>
                        <a:t>3</a:t>
                      </a:r>
                      <a:endParaRPr lang="id-ID" dirty="0"/>
                    </a:p>
                  </a:txBody>
                  <a:tcPr/>
                </a:tc>
                <a:tc>
                  <a:txBody>
                    <a:bodyPr/>
                    <a:lstStyle/>
                    <a:p>
                      <a:pPr algn="ctr"/>
                      <a:r>
                        <a:rPr lang="en-US" dirty="0" smtClean="0"/>
                        <a:t>24</a:t>
                      </a:r>
                      <a:endParaRPr lang="id-ID" dirty="0"/>
                    </a:p>
                  </a:txBody>
                  <a:tcPr/>
                </a:tc>
                <a:tc>
                  <a:txBody>
                    <a:bodyPr/>
                    <a:lstStyle/>
                    <a:p>
                      <a:pPr algn="ctr"/>
                      <a:r>
                        <a:rPr lang="en-US" dirty="0" smtClean="0"/>
                        <a:t>50</a:t>
                      </a:r>
                      <a:endParaRPr lang="id-ID" dirty="0"/>
                    </a:p>
                  </a:txBody>
                  <a:tcPr/>
                </a:tc>
              </a:tr>
              <a:tr h="370840">
                <a:tc>
                  <a:txBody>
                    <a:bodyPr/>
                    <a:lstStyle/>
                    <a:p>
                      <a:pPr algn="ctr"/>
                      <a:r>
                        <a:rPr lang="en-US" dirty="0" smtClean="0"/>
                        <a:t>4</a:t>
                      </a:r>
                      <a:endParaRPr lang="id-ID" dirty="0"/>
                    </a:p>
                  </a:txBody>
                  <a:tcPr/>
                </a:tc>
                <a:tc>
                  <a:txBody>
                    <a:bodyPr/>
                    <a:lstStyle/>
                    <a:p>
                      <a:pPr algn="ctr"/>
                      <a:r>
                        <a:rPr lang="en-US" dirty="0" smtClean="0"/>
                        <a:t>27</a:t>
                      </a:r>
                      <a:endParaRPr lang="id-ID" dirty="0"/>
                    </a:p>
                  </a:txBody>
                  <a:tcPr/>
                </a:tc>
                <a:tc>
                  <a:txBody>
                    <a:bodyPr/>
                    <a:lstStyle/>
                    <a:p>
                      <a:pPr algn="ctr"/>
                      <a:r>
                        <a:rPr lang="en-US" dirty="0" smtClean="0"/>
                        <a:t>66</a:t>
                      </a:r>
                      <a:endParaRPr lang="id-ID" dirty="0"/>
                    </a:p>
                  </a:txBody>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p:nvPr>
        </p:nvSpPr>
        <p:spPr>
          <a:xfrm>
            <a:off x="457200" y="1600200"/>
            <a:ext cx="8305800" cy="4530725"/>
          </a:xfrm>
        </p:spPr>
        <p:txBody>
          <a:bodyPr/>
          <a:lstStyle/>
          <a:p>
            <a:pPr marL="0" indent="0" algn="just">
              <a:buFont typeface="Wingdings" pitchFamily="2" charset="2"/>
              <a:buNone/>
              <a:defRPr/>
            </a:pPr>
            <a:r>
              <a:rPr lang="en-US" sz="2400" dirty="0" err="1" smtClean="0">
                <a:latin typeface="Tw Cen MT" pitchFamily="34" charset="0"/>
              </a:rPr>
              <a:t>Berdasarkan</a:t>
            </a:r>
            <a:r>
              <a:rPr lang="en-US" sz="2400" dirty="0" smtClean="0">
                <a:latin typeface="Tw Cen MT" pitchFamily="34" charset="0"/>
              </a:rPr>
              <a:t> model 1, </a:t>
            </a:r>
            <a:r>
              <a:rPr lang="en-US" sz="2400" dirty="0" err="1" smtClean="0">
                <a:latin typeface="Tw Cen MT" pitchFamily="34" charset="0"/>
              </a:rPr>
              <a:t>menggunakan</a:t>
            </a:r>
            <a:r>
              <a:rPr lang="en-US" sz="2400" dirty="0" smtClean="0">
                <a:latin typeface="Tw Cen MT" pitchFamily="34" charset="0"/>
              </a:rPr>
              <a:t> </a:t>
            </a:r>
            <a:r>
              <a:rPr lang="en-US" sz="2400" dirty="0" err="1" smtClean="0">
                <a:latin typeface="Tw Cen MT" pitchFamily="34" charset="0"/>
              </a:rPr>
              <a:t>laju</a:t>
            </a:r>
            <a:r>
              <a:rPr lang="en-US" sz="2400" dirty="0" smtClean="0">
                <a:latin typeface="Tw Cen MT" pitchFamily="34" charset="0"/>
              </a:rPr>
              <a:t>  </a:t>
            </a:r>
            <a:r>
              <a:rPr lang="en-US" sz="2400" dirty="0" err="1" smtClean="0">
                <a:latin typeface="Tw Cen MT" pitchFamily="34" charset="0"/>
              </a:rPr>
              <a:t>pelayanan</a:t>
            </a:r>
            <a:r>
              <a:rPr lang="en-US" sz="2400" dirty="0" smtClean="0">
                <a:latin typeface="Tw Cen MT" pitchFamily="34" charset="0"/>
              </a:rPr>
              <a:t> optimum, </a:t>
            </a:r>
            <a:r>
              <a:rPr lang="en-US" sz="2400" dirty="0" err="1" smtClean="0">
                <a:latin typeface="Tw Cen MT" pitchFamily="34" charset="0"/>
              </a:rPr>
              <a:t>diperoleh</a:t>
            </a:r>
            <a:r>
              <a:rPr lang="en-US" sz="2400" dirty="0" smtClean="0">
                <a:latin typeface="Tw Cen MT" pitchFamily="34" charset="0"/>
              </a:rPr>
              <a:t> </a:t>
            </a:r>
            <a:r>
              <a:rPr lang="en-US" dirty="0" smtClean="0">
                <a:latin typeface="Tw Cen MT" pitchFamily="34" charset="0"/>
              </a:rPr>
              <a:t>:</a:t>
            </a: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r>
              <a:rPr lang="en-US" sz="2400" dirty="0" err="1" smtClean="0">
                <a:latin typeface="Tw Cen MT" pitchFamily="34" charset="0"/>
              </a:rPr>
              <a:t>Dapat</a:t>
            </a:r>
            <a:r>
              <a:rPr lang="en-US" sz="2400" dirty="0" smtClean="0">
                <a:latin typeface="Tw Cen MT" pitchFamily="34" charset="0"/>
              </a:rPr>
              <a:t> </a:t>
            </a:r>
            <a:r>
              <a:rPr lang="en-US" sz="2400" dirty="0" err="1" smtClean="0">
                <a:latin typeface="Tw Cen MT" pitchFamily="34" charset="0"/>
              </a:rPr>
              <a:t>disimpulkan</a:t>
            </a:r>
            <a:r>
              <a:rPr lang="en-US" sz="2400" dirty="0" smtClean="0">
                <a:latin typeface="Tw Cen MT" pitchFamily="34" charset="0"/>
              </a:rPr>
              <a:t> </a:t>
            </a:r>
            <a:r>
              <a:rPr lang="en-US" sz="2400" dirty="0" err="1" smtClean="0">
                <a:latin typeface="Tw Cen MT" pitchFamily="34" charset="0"/>
              </a:rPr>
              <a:t>bahwa</a:t>
            </a:r>
            <a:r>
              <a:rPr lang="en-US" sz="2400" dirty="0" smtClean="0">
                <a:latin typeface="Tw Cen MT" pitchFamily="34" charset="0"/>
              </a:rPr>
              <a:t> </a:t>
            </a:r>
            <a:r>
              <a:rPr lang="en-US" sz="2400" dirty="0" err="1" smtClean="0">
                <a:latin typeface="Tw Cen MT" pitchFamily="34" charset="0"/>
              </a:rPr>
              <a:t>mesin</a:t>
            </a:r>
            <a:r>
              <a:rPr lang="en-US" sz="2400" dirty="0" smtClean="0">
                <a:latin typeface="Tw Cen MT" pitchFamily="34" charset="0"/>
              </a:rPr>
              <a:t> 3 </a:t>
            </a:r>
            <a:r>
              <a:rPr lang="en-US" sz="2400" dirty="0" err="1" smtClean="0">
                <a:latin typeface="Tw Cen MT" pitchFamily="34" charset="0"/>
              </a:rPr>
              <a:t>adalah</a:t>
            </a:r>
            <a:r>
              <a:rPr lang="en-US" sz="2400" dirty="0" smtClean="0">
                <a:latin typeface="Tw Cen MT" pitchFamily="34" charset="0"/>
              </a:rPr>
              <a:t> </a:t>
            </a:r>
            <a:r>
              <a:rPr lang="en-US" sz="2400" dirty="0" err="1" smtClean="0">
                <a:latin typeface="Tw Cen MT" pitchFamily="34" charset="0"/>
              </a:rPr>
              <a:t>mesin</a:t>
            </a:r>
            <a:r>
              <a:rPr lang="en-US" sz="2400" dirty="0" smtClean="0">
                <a:latin typeface="Tw Cen MT" pitchFamily="34" charset="0"/>
              </a:rPr>
              <a:t> yang </a:t>
            </a:r>
            <a:r>
              <a:rPr lang="en-US" sz="2400" dirty="0" err="1" smtClean="0">
                <a:latin typeface="Tw Cen MT" pitchFamily="34" charset="0"/>
              </a:rPr>
              <a:t>terbaik</a:t>
            </a:r>
            <a:endParaRPr lang="en-US" sz="2400" dirty="0" smtClean="0">
              <a:latin typeface="Tw Cen MT" pitchFamily="34" charset="0"/>
            </a:endParaRPr>
          </a:p>
          <a:p>
            <a:pPr>
              <a:buFont typeface="Wingdings" pitchFamily="2" charset="2"/>
              <a:buNone/>
              <a:defRPr/>
            </a:pPr>
            <a:endParaRPr lang="id-ID" dirty="0">
              <a:latin typeface="Tw Cen MT" pitchFamily="34" charset="0"/>
            </a:endParaRPr>
          </a:p>
        </p:txBody>
      </p:sp>
      <p:graphicFrame>
        <p:nvGraphicFramePr>
          <p:cNvPr id="4" name="Table 3"/>
          <p:cNvGraphicFramePr>
            <a:graphicFrameLocks noGrp="1"/>
          </p:cNvGraphicFramePr>
          <p:nvPr/>
        </p:nvGraphicFramePr>
        <p:xfrm>
          <a:off x="533400" y="2667000"/>
          <a:ext cx="8229600" cy="2153920"/>
        </p:xfrm>
        <a:graphic>
          <a:graphicData uri="http://schemas.openxmlformats.org/drawingml/2006/table">
            <a:tbl>
              <a:tblPr firstRow="1" bandRow="1">
                <a:tableStyleId>{5C22544A-7EE6-4342-B048-85BDC9FD1C3A}</a:tableStyleId>
              </a:tblPr>
              <a:tblGrid>
                <a:gridCol w="1028700"/>
                <a:gridCol w="756968"/>
                <a:gridCol w="1086928"/>
                <a:gridCol w="931653"/>
                <a:gridCol w="1009291"/>
                <a:gridCol w="1086928"/>
                <a:gridCol w="1164566"/>
                <a:gridCol w="1164566"/>
              </a:tblGrid>
              <a:tr h="370840">
                <a:tc>
                  <a:txBody>
                    <a:bodyPr/>
                    <a:lstStyle/>
                    <a:p>
                      <a:pPr algn="ctr"/>
                      <a:r>
                        <a:rPr lang="en-US" dirty="0" err="1" smtClean="0"/>
                        <a:t>Mesin</a:t>
                      </a:r>
                      <a:r>
                        <a:rPr lang="en-US" dirty="0" smtClean="0"/>
                        <a:t> </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sz="2000" i="1" dirty="0" smtClean="0">
                          <a:latin typeface="Times New Roman" pitchFamily="18" charset="0"/>
                          <a:cs typeface="Times New Roman" pitchFamily="18" charset="0"/>
                        </a:rPr>
                        <a:t>λ</a:t>
                      </a:r>
                      <a:endParaRPr lang="en-US" sz="2000" i="1" dirty="0" smtClean="0">
                        <a:latin typeface="Times New Roman" pitchFamily="18" charset="0"/>
                        <a:cs typeface="Times New Roman" pitchFamily="18" charset="0"/>
                      </a:endParaRPr>
                    </a:p>
                    <a:p>
                      <a:pPr algn="ctr"/>
                      <a:endParaRPr lang="id-ID" dirty="0"/>
                    </a:p>
                  </a:txBody>
                  <a:tcPr/>
                </a:tc>
                <a:tc>
                  <a:txBody>
                    <a:bodyPr/>
                    <a:lstStyle/>
                    <a:p>
                      <a:pPr algn="ctr"/>
                      <a:r>
                        <a:rPr lang="sv-SE" sz="2000" i="1" dirty="0" smtClean="0">
                          <a:latin typeface="Times New Roman" pitchFamily="18" charset="0"/>
                          <a:cs typeface="Times New Roman" pitchFamily="18" charset="0"/>
                        </a:rPr>
                        <a:t> 1/µ</a:t>
                      </a:r>
                      <a:r>
                        <a:rPr lang="en-US" sz="2000" i="1" dirty="0" smtClean="0">
                          <a:latin typeface="Times New Roman" pitchFamily="18" charset="0"/>
                          <a:cs typeface="Times New Roman" pitchFamily="18" charset="0"/>
                        </a:rPr>
                        <a:t> </a:t>
                      </a:r>
                      <a:endParaRPr lang="id-ID" sz="2000" dirty="0"/>
                    </a:p>
                  </a:txBody>
                  <a:tcPr/>
                </a:tc>
                <a:tc>
                  <a:txBody>
                    <a:bodyPr/>
                    <a:lstStyle/>
                    <a:p>
                      <a:pPr algn="ctr"/>
                      <a:r>
                        <a:rPr lang="sv-SE" sz="2000" i="1" dirty="0" smtClean="0">
                          <a:latin typeface="Times New Roman" pitchFamily="18" charset="0"/>
                          <a:cs typeface="Times New Roman" pitchFamily="18" charset="0"/>
                        </a:rPr>
                        <a:t>µ</a:t>
                      </a:r>
                      <a:r>
                        <a:rPr lang="en-US" sz="2000" i="1" dirty="0" smtClean="0">
                          <a:latin typeface="Times New Roman" pitchFamily="18" charset="0"/>
                          <a:cs typeface="Times New Roman" pitchFamily="18" charset="0"/>
                        </a:rPr>
                        <a:t> </a:t>
                      </a:r>
                      <a:endParaRPr lang="id-ID" sz="2000" dirty="0"/>
                    </a:p>
                  </a:txBody>
                  <a:tcPr/>
                </a:tc>
                <a:tc>
                  <a:txBody>
                    <a:bodyPr/>
                    <a:lstStyle/>
                    <a:p>
                      <a:pPr algn="ctr"/>
                      <a:r>
                        <a:rPr lang="en-US" dirty="0" smtClean="0"/>
                        <a:t>Ls</a:t>
                      </a:r>
                      <a:endParaRPr lang="id-ID" dirty="0"/>
                    </a:p>
                  </a:txBody>
                  <a:tcPr/>
                </a:tc>
                <a:tc>
                  <a:txBody>
                    <a:bodyPr/>
                    <a:lstStyle/>
                    <a:p>
                      <a:pPr algn="ctr"/>
                      <a:r>
                        <a:rPr lang="en-US" dirty="0" smtClean="0"/>
                        <a:t>EOC</a:t>
                      </a:r>
                      <a:endParaRPr lang="id-ID" dirty="0"/>
                    </a:p>
                  </a:txBody>
                  <a:tcPr/>
                </a:tc>
                <a:tc>
                  <a:txBody>
                    <a:bodyPr/>
                    <a:lstStyle/>
                    <a:p>
                      <a:pPr algn="ctr"/>
                      <a:r>
                        <a:rPr lang="en-US" dirty="0" smtClean="0"/>
                        <a:t>EWC</a:t>
                      </a:r>
                      <a:endParaRPr lang="id-ID" dirty="0"/>
                    </a:p>
                  </a:txBody>
                  <a:tcPr/>
                </a:tc>
                <a:tc>
                  <a:txBody>
                    <a:bodyPr/>
                    <a:lstStyle/>
                    <a:p>
                      <a:pPr algn="ctr"/>
                      <a:r>
                        <a:rPr lang="en-US" dirty="0" smtClean="0"/>
                        <a:t>ETC</a:t>
                      </a:r>
                      <a:endParaRPr lang="id-ID" dirty="0"/>
                    </a:p>
                  </a:txBody>
                  <a:tcPr/>
                </a:tc>
              </a:tr>
              <a:tr h="370840">
                <a:tc>
                  <a:txBody>
                    <a:bodyPr/>
                    <a:lstStyle/>
                    <a:p>
                      <a:pPr algn="ctr"/>
                      <a:r>
                        <a:rPr lang="en-US" dirty="0" smtClean="0"/>
                        <a:t>1</a:t>
                      </a:r>
                      <a:endParaRPr lang="id-ID" dirty="0"/>
                    </a:p>
                  </a:txBody>
                  <a:tcPr/>
                </a:tc>
                <a:tc>
                  <a:txBody>
                    <a:bodyPr/>
                    <a:lstStyle/>
                    <a:p>
                      <a:pPr algn="ctr"/>
                      <a:r>
                        <a:rPr lang="en-US" dirty="0" smtClean="0"/>
                        <a:t>4</a:t>
                      </a:r>
                      <a:endParaRPr lang="id-ID" dirty="0"/>
                    </a:p>
                  </a:txBody>
                  <a:tcPr/>
                </a:tc>
                <a:tc>
                  <a:txBody>
                    <a:bodyPr/>
                    <a:lstStyle/>
                    <a:p>
                      <a:pPr algn="ctr"/>
                      <a:r>
                        <a:rPr lang="en-US" dirty="0" smtClean="0"/>
                        <a:t>5,56</a:t>
                      </a:r>
                      <a:endParaRPr lang="id-ID" dirty="0"/>
                    </a:p>
                  </a:txBody>
                  <a:tcPr/>
                </a:tc>
                <a:tc>
                  <a:txBody>
                    <a:bodyPr/>
                    <a:lstStyle/>
                    <a:p>
                      <a:pPr algn="ctr"/>
                      <a:r>
                        <a:rPr lang="en-US" dirty="0" smtClean="0"/>
                        <a:t>4,32</a:t>
                      </a:r>
                      <a:endParaRPr lang="id-ID" dirty="0"/>
                    </a:p>
                  </a:txBody>
                  <a:tcPr/>
                </a:tc>
                <a:tc>
                  <a:txBody>
                    <a:bodyPr/>
                    <a:lstStyle/>
                    <a:p>
                      <a:pPr algn="ctr"/>
                      <a:r>
                        <a:rPr lang="en-US" dirty="0" smtClean="0"/>
                        <a:t>12,5</a:t>
                      </a:r>
                      <a:endParaRPr lang="id-ID" dirty="0"/>
                    </a:p>
                  </a:txBody>
                  <a:tcPr/>
                </a:tc>
                <a:tc>
                  <a:txBody>
                    <a:bodyPr/>
                    <a:lstStyle/>
                    <a:p>
                      <a:r>
                        <a:rPr lang="en-US" dirty="0" smtClean="0"/>
                        <a:t>$360,00</a:t>
                      </a:r>
                      <a:endParaRPr lang="id-ID" dirty="0"/>
                    </a:p>
                  </a:txBody>
                  <a:tcPr/>
                </a:tc>
                <a:tc>
                  <a:txBody>
                    <a:bodyPr/>
                    <a:lstStyle/>
                    <a:p>
                      <a:r>
                        <a:rPr lang="en-US" dirty="0" smtClean="0"/>
                        <a:t>$1000,00</a:t>
                      </a:r>
                      <a:endParaRPr lang="id-ID" dirty="0"/>
                    </a:p>
                  </a:txBody>
                  <a:tcPr/>
                </a:tc>
                <a:tc>
                  <a:txBody>
                    <a:bodyPr/>
                    <a:lstStyle/>
                    <a:p>
                      <a:r>
                        <a:rPr lang="en-US" dirty="0" smtClean="0"/>
                        <a:t>$1360,00</a:t>
                      </a:r>
                      <a:endParaRPr lang="id-ID" dirty="0"/>
                    </a:p>
                  </a:txBody>
                  <a:tcPr/>
                </a:tc>
              </a:tr>
              <a:tr h="370840">
                <a:tc>
                  <a:txBody>
                    <a:bodyPr/>
                    <a:lstStyle/>
                    <a:p>
                      <a:pPr algn="ctr"/>
                      <a:r>
                        <a:rPr lang="en-US" dirty="0" smtClean="0"/>
                        <a:t>2</a:t>
                      </a:r>
                      <a:endParaRPr lang="id-ID" dirty="0"/>
                    </a:p>
                  </a:txBody>
                  <a:tcPr/>
                </a:tc>
                <a:tc>
                  <a:txBody>
                    <a:bodyPr/>
                    <a:lstStyle/>
                    <a:p>
                      <a:pPr algn="ctr"/>
                      <a:r>
                        <a:rPr lang="en-US" dirty="0" smtClean="0"/>
                        <a:t>4</a:t>
                      </a:r>
                      <a:endParaRPr lang="id-ID" dirty="0"/>
                    </a:p>
                  </a:txBody>
                  <a:tcPr/>
                </a:tc>
                <a:tc>
                  <a:txBody>
                    <a:bodyPr/>
                    <a:lstStyle/>
                    <a:p>
                      <a:pPr algn="ctr"/>
                      <a:r>
                        <a:rPr lang="en-US" dirty="0" smtClean="0"/>
                        <a:t>4,63</a:t>
                      </a:r>
                      <a:endParaRPr lang="id-ID" dirty="0"/>
                    </a:p>
                  </a:txBody>
                  <a:tcPr/>
                </a:tc>
                <a:tc>
                  <a:txBody>
                    <a:bodyPr/>
                    <a:lstStyle/>
                    <a:p>
                      <a:pPr algn="ctr"/>
                      <a:r>
                        <a:rPr lang="en-US" dirty="0" smtClean="0"/>
                        <a:t>5,18</a:t>
                      </a:r>
                      <a:endParaRPr lang="id-ID" dirty="0"/>
                    </a:p>
                  </a:txBody>
                  <a:tcPr/>
                </a:tc>
                <a:tc>
                  <a:txBody>
                    <a:bodyPr/>
                    <a:lstStyle/>
                    <a:p>
                      <a:pPr algn="ctr"/>
                      <a:r>
                        <a:rPr lang="en-US" dirty="0" smtClean="0"/>
                        <a:t>3,39</a:t>
                      </a:r>
                      <a:endParaRPr lang="id-ID" dirty="0"/>
                    </a:p>
                  </a:txBody>
                  <a:tcPr/>
                </a:tc>
                <a:tc>
                  <a:txBody>
                    <a:bodyPr/>
                    <a:lstStyle/>
                    <a:p>
                      <a:r>
                        <a:rPr lang="en-US" dirty="0" smtClean="0"/>
                        <a:t>$480,00</a:t>
                      </a:r>
                      <a:endParaRPr lang="id-ID" dirty="0"/>
                    </a:p>
                  </a:txBody>
                  <a:tcPr/>
                </a:tc>
                <a:tc>
                  <a:txBody>
                    <a:bodyPr/>
                    <a:lstStyle/>
                    <a:p>
                      <a:r>
                        <a:rPr lang="en-US" dirty="0" smtClean="0"/>
                        <a:t>$  271,20</a:t>
                      </a:r>
                      <a:endParaRPr lang="id-ID" dirty="0"/>
                    </a:p>
                  </a:txBody>
                  <a:tcPr/>
                </a:tc>
                <a:tc>
                  <a:txBody>
                    <a:bodyPr/>
                    <a:lstStyle/>
                    <a:p>
                      <a:r>
                        <a:rPr lang="en-US" dirty="0" smtClean="0"/>
                        <a:t>$</a:t>
                      </a:r>
                      <a:r>
                        <a:rPr lang="en-US" baseline="0" dirty="0" smtClean="0"/>
                        <a:t>  751,20</a:t>
                      </a:r>
                      <a:endParaRPr lang="id-ID" dirty="0"/>
                    </a:p>
                  </a:txBody>
                  <a:tcPr/>
                </a:tc>
              </a:tr>
              <a:tr h="370840">
                <a:tc>
                  <a:txBody>
                    <a:bodyPr/>
                    <a:lstStyle/>
                    <a:p>
                      <a:pPr algn="ctr"/>
                      <a:r>
                        <a:rPr lang="en-US" dirty="0" smtClean="0"/>
                        <a:t>3</a:t>
                      </a:r>
                      <a:endParaRPr lang="id-ID" dirty="0"/>
                    </a:p>
                  </a:txBody>
                  <a:tcPr/>
                </a:tc>
                <a:tc>
                  <a:txBody>
                    <a:bodyPr/>
                    <a:lstStyle/>
                    <a:p>
                      <a:pPr algn="ctr"/>
                      <a:r>
                        <a:rPr lang="en-US" dirty="0" smtClean="0"/>
                        <a:t>4</a:t>
                      </a:r>
                      <a:endParaRPr lang="id-ID" dirty="0"/>
                    </a:p>
                  </a:txBody>
                  <a:tcPr/>
                </a:tc>
                <a:tc>
                  <a:txBody>
                    <a:bodyPr/>
                    <a:lstStyle/>
                    <a:p>
                      <a:pPr algn="ctr"/>
                      <a:r>
                        <a:rPr lang="en-US" dirty="0" smtClean="0"/>
                        <a:t>3,33</a:t>
                      </a:r>
                      <a:endParaRPr lang="id-ID" dirty="0"/>
                    </a:p>
                  </a:txBody>
                  <a:tcPr/>
                </a:tc>
                <a:tc>
                  <a:txBody>
                    <a:bodyPr/>
                    <a:lstStyle/>
                    <a:p>
                      <a:pPr algn="ctr"/>
                      <a:r>
                        <a:rPr lang="en-US" dirty="0" smtClean="0"/>
                        <a:t>7,20</a:t>
                      </a:r>
                      <a:endParaRPr lang="id-ID" dirty="0"/>
                    </a:p>
                  </a:txBody>
                  <a:tcPr/>
                </a:tc>
                <a:tc>
                  <a:txBody>
                    <a:bodyPr/>
                    <a:lstStyle/>
                    <a:p>
                      <a:pPr algn="ctr"/>
                      <a:r>
                        <a:rPr lang="en-US" dirty="0" smtClean="0"/>
                        <a:t>1,25</a:t>
                      </a:r>
                      <a:endParaRPr lang="id-ID" dirty="0"/>
                    </a:p>
                  </a:txBody>
                  <a:tcPr/>
                </a:tc>
                <a:tc>
                  <a:txBody>
                    <a:bodyPr/>
                    <a:lstStyle/>
                    <a:p>
                      <a:r>
                        <a:rPr lang="en-US" dirty="0" smtClean="0"/>
                        <a:t>$576,00</a:t>
                      </a:r>
                      <a:endParaRPr lang="id-ID" dirty="0"/>
                    </a:p>
                  </a:txBody>
                  <a:tcPr/>
                </a:tc>
                <a:tc>
                  <a:txBody>
                    <a:bodyPr/>
                    <a:lstStyle/>
                    <a:p>
                      <a:r>
                        <a:rPr lang="en-US" dirty="0" smtClean="0"/>
                        <a:t>$  100,00</a:t>
                      </a:r>
                      <a:endParaRPr lang="id-ID" dirty="0"/>
                    </a:p>
                  </a:txBody>
                  <a:tcPr/>
                </a:tc>
                <a:tc>
                  <a:txBody>
                    <a:bodyPr/>
                    <a:lstStyle/>
                    <a:p>
                      <a:r>
                        <a:rPr lang="en-US" b="1" dirty="0" smtClean="0">
                          <a:solidFill>
                            <a:srgbClr val="003300"/>
                          </a:solidFill>
                        </a:rPr>
                        <a:t>$  676,00</a:t>
                      </a:r>
                      <a:endParaRPr lang="id-ID" b="1" dirty="0">
                        <a:solidFill>
                          <a:srgbClr val="003300"/>
                        </a:solidFill>
                      </a:endParaRPr>
                    </a:p>
                  </a:txBody>
                  <a:tcPr/>
                </a:tc>
              </a:tr>
              <a:tr h="370840">
                <a:tc>
                  <a:txBody>
                    <a:bodyPr/>
                    <a:lstStyle/>
                    <a:p>
                      <a:pPr algn="ctr"/>
                      <a:r>
                        <a:rPr lang="en-US" dirty="0" smtClean="0"/>
                        <a:t>4</a:t>
                      </a:r>
                      <a:endParaRPr lang="id-ID" dirty="0"/>
                    </a:p>
                  </a:txBody>
                  <a:tcPr/>
                </a:tc>
                <a:tc>
                  <a:txBody>
                    <a:bodyPr/>
                    <a:lstStyle/>
                    <a:p>
                      <a:pPr algn="ctr"/>
                      <a:r>
                        <a:rPr lang="en-US" dirty="0" smtClean="0"/>
                        <a:t>4</a:t>
                      </a:r>
                      <a:endParaRPr lang="id-ID" dirty="0"/>
                    </a:p>
                  </a:txBody>
                  <a:tcPr/>
                </a:tc>
                <a:tc>
                  <a:txBody>
                    <a:bodyPr/>
                    <a:lstStyle/>
                    <a:p>
                      <a:pPr algn="ctr"/>
                      <a:r>
                        <a:rPr lang="en-US" dirty="0" smtClean="0"/>
                        <a:t>2,53</a:t>
                      </a:r>
                      <a:endParaRPr lang="id-ID" dirty="0"/>
                    </a:p>
                  </a:txBody>
                  <a:tcPr/>
                </a:tc>
                <a:tc>
                  <a:txBody>
                    <a:bodyPr/>
                    <a:lstStyle/>
                    <a:p>
                      <a:pPr algn="ctr"/>
                      <a:r>
                        <a:rPr lang="en-US" dirty="0" smtClean="0"/>
                        <a:t>9,50</a:t>
                      </a:r>
                      <a:endParaRPr lang="id-ID" dirty="0"/>
                    </a:p>
                  </a:txBody>
                  <a:tcPr/>
                </a:tc>
                <a:tc>
                  <a:txBody>
                    <a:bodyPr/>
                    <a:lstStyle/>
                    <a:p>
                      <a:pPr algn="ctr"/>
                      <a:r>
                        <a:rPr lang="en-US" dirty="0" smtClean="0"/>
                        <a:t>0,73</a:t>
                      </a:r>
                      <a:endParaRPr lang="id-ID" dirty="0"/>
                    </a:p>
                  </a:txBody>
                  <a:tcPr/>
                </a:tc>
                <a:tc>
                  <a:txBody>
                    <a:bodyPr/>
                    <a:lstStyle/>
                    <a:p>
                      <a:r>
                        <a:rPr lang="en-US" dirty="0" smtClean="0"/>
                        <a:t>$648,00</a:t>
                      </a:r>
                      <a:endParaRPr lang="id-ID" dirty="0"/>
                    </a:p>
                  </a:txBody>
                  <a:tcPr/>
                </a:tc>
                <a:tc>
                  <a:txBody>
                    <a:bodyPr/>
                    <a:lstStyle/>
                    <a:p>
                      <a:r>
                        <a:rPr lang="en-US" dirty="0" smtClean="0"/>
                        <a:t>$    58,40</a:t>
                      </a:r>
                      <a:endParaRPr lang="id-ID" dirty="0"/>
                    </a:p>
                  </a:txBody>
                  <a:tcPr/>
                </a:tc>
                <a:tc>
                  <a:txBody>
                    <a:bodyPr/>
                    <a:lstStyle/>
                    <a:p>
                      <a:r>
                        <a:rPr lang="en-US" dirty="0" smtClean="0"/>
                        <a:t>$  706,40</a:t>
                      </a:r>
                      <a:endParaRPr lang="id-ID" dirty="0"/>
                    </a:p>
                  </a:txBody>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2"/>
          <p:cNvSpPr>
            <a:spLocks noGrp="1"/>
          </p:cNvSpPr>
          <p:nvPr>
            <p:ph/>
          </p:nvPr>
        </p:nvSpPr>
        <p:spPr>
          <a:xfrm>
            <a:off x="457200" y="1676400"/>
            <a:ext cx="8229600" cy="4800600"/>
          </a:xfrm>
        </p:spPr>
        <p:txBody>
          <a:bodyPr>
            <a:normAutofit fontScale="92500"/>
          </a:bodyPr>
          <a:lstStyle/>
          <a:p>
            <a:pPr marL="0" indent="0" algn="just">
              <a:buFont typeface="Wingdings" pitchFamily="2" charset="2"/>
              <a:buNone/>
              <a:tabLst>
                <a:tab pos="3208338" algn="l"/>
              </a:tabLst>
            </a:pPr>
            <a:r>
              <a:rPr lang="fi-FI" sz="2200" dirty="0" smtClean="0">
                <a:latin typeface="Times New Roman" pitchFamily="18" charset="0"/>
                <a:cs typeface="Times New Roman" pitchFamily="18" charset="0"/>
              </a:rPr>
              <a:t>Contoh 2) : Dalam rangka membenahi sistem pelayanan agar dapat mengakomodasikan kepentingan pelanggan dan kepentingan perusahaan, sebuah perusahaan jasa melakukan penilaian kinerja sistem pelayanannya. Dapat diidentifikasikan bahwa pada umumnya pelanggan mengharapkan bahwa waktu menunggu dalam sistem maksimal  20 menit dan perusahaan mengharapkan waktu menganggur maksimal 15 %. </a:t>
            </a:r>
            <a:r>
              <a:rPr lang="en-US" sz="2200" dirty="0" err="1" smtClean="0">
                <a:latin typeface="Times New Roman" pitchFamily="18" charset="0"/>
                <a:cs typeface="Times New Roman" pitchFamily="18" charset="0"/>
              </a:rPr>
              <a:t>Untuk</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dapat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menilai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kinerja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sistem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pelayanan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tersebut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dilakukan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pengamataan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waktu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pelayanan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kedatangan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Data yang </a:t>
            </a:r>
            <a:r>
              <a:rPr lang="en-US" sz="2200" dirty="0" err="1" smtClean="0">
                <a:latin typeface="Times New Roman" pitchFamily="18" charset="0"/>
                <a:cs typeface="Times New Roman" pitchFamily="18" charset="0"/>
              </a:rPr>
              <a:t>diambil</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secara</a:t>
            </a:r>
            <a:r>
              <a:rPr lang="en-US" sz="2200" dirty="0" smtClean="0">
                <a:latin typeface="Times New Roman" pitchFamily="18" charset="0"/>
                <a:cs typeface="Times New Roman" pitchFamily="18" charset="0"/>
              </a:rPr>
              <a:t> random </a:t>
            </a:r>
            <a:r>
              <a:rPr lang="en-US" sz="2200" dirty="0" err="1" smtClean="0">
                <a:latin typeface="Times New Roman" pitchFamily="18" charset="0"/>
                <a:cs typeface="Times New Roman" pitchFamily="18" charset="0"/>
              </a:rPr>
              <a:t>pada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tanggal</a:t>
            </a:r>
            <a:r>
              <a:rPr lang="en-US" sz="2200" dirty="0" smtClean="0">
                <a:latin typeface="Times New Roman" pitchFamily="18" charset="0"/>
                <a:cs typeface="Times New Roman" pitchFamily="18" charset="0"/>
              </a:rPr>
              <a:t> 1 </a:t>
            </a:r>
            <a:r>
              <a:rPr lang="en-US" sz="2200" dirty="0" err="1" smtClean="0">
                <a:latin typeface="Times New Roman" pitchFamily="18" charset="0"/>
                <a:cs typeface="Times New Roman" pitchFamily="18" charset="0"/>
              </a:rPr>
              <a:t>Oktober</a:t>
            </a:r>
            <a:r>
              <a:rPr lang="en-US" sz="2200" dirty="0" smtClean="0">
                <a:latin typeface="Times New Roman" pitchFamily="18" charset="0"/>
                <a:cs typeface="Times New Roman" pitchFamily="18" charset="0"/>
              </a:rPr>
              <a:t> s/d 31 </a:t>
            </a:r>
            <a:r>
              <a:rPr lang="en-US" sz="2200" dirty="0" err="1" smtClean="0">
                <a:latin typeface="Times New Roman" pitchFamily="18" charset="0"/>
                <a:cs typeface="Times New Roman" pitchFamily="18" charset="0"/>
              </a:rPr>
              <a:t>Desember</a:t>
            </a:r>
            <a:r>
              <a:rPr lang="en-US" sz="2200" dirty="0" smtClean="0">
                <a:latin typeface="Times New Roman" pitchFamily="18" charset="0"/>
                <a:cs typeface="Times New Roman" pitchFamily="18" charset="0"/>
              </a:rPr>
              <a:t> 2011 </a:t>
            </a:r>
            <a:r>
              <a:rPr lang="en-US" sz="2200" dirty="0" err="1" smtClean="0">
                <a:latin typeface="Times New Roman" pitchFamily="18" charset="0"/>
                <a:cs typeface="Times New Roman" pitchFamily="18" charset="0"/>
              </a:rPr>
              <a:t>terhadap</a:t>
            </a:r>
            <a:r>
              <a:rPr lang="en-US" sz="2200" dirty="0" smtClean="0">
                <a:latin typeface="Times New Roman" pitchFamily="18" charset="0"/>
                <a:cs typeface="Times New Roman" pitchFamily="18" charset="0"/>
              </a:rPr>
              <a:t> 1000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menunjukkan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bahwa</a:t>
            </a:r>
            <a:r>
              <a:rPr lang="en-US" sz="2200" dirty="0" smtClean="0">
                <a:latin typeface="Times New Roman" pitchFamily="18" charset="0"/>
                <a:cs typeface="Times New Roman" pitchFamily="18" charset="0"/>
              </a:rPr>
              <a:t> rata-rata </a:t>
            </a:r>
            <a:r>
              <a:rPr lang="en-US" sz="2200" dirty="0" err="1" smtClean="0">
                <a:latin typeface="Times New Roman" pitchFamily="18" charset="0"/>
                <a:cs typeface="Times New Roman" pitchFamily="18" charset="0"/>
              </a:rPr>
              <a:t>waktu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pelayanan</a:t>
            </a:r>
            <a:r>
              <a:rPr lang="en-US" sz="2200" dirty="0" smtClean="0">
                <a:latin typeface="Times New Roman" pitchFamily="18" charset="0"/>
                <a:cs typeface="Times New Roman" pitchFamily="18" charset="0"/>
              </a:rPr>
              <a:t> yang </a:t>
            </a:r>
            <a:r>
              <a:rPr lang="en-US" sz="2200" dirty="0" err="1" smtClean="0">
                <a:latin typeface="Times New Roman" pitchFamily="18" charset="0"/>
                <a:cs typeface="Times New Roman" pitchFamily="18" charset="0"/>
              </a:rPr>
              <a:t>dibutuhkan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untuk</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melayani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seorang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adalah</a:t>
            </a:r>
            <a:r>
              <a:rPr lang="en-US" sz="2200" dirty="0" smtClean="0">
                <a:latin typeface="Times New Roman" pitchFamily="18" charset="0"/>
                <a:cs typeface="Times New Roman" pitchFamily="18" charset="0"/>
              </a:rPr>
              <a:t> 6 </a:t>
            </a:r>
            <a:r>
              <a:rPr lang="en-US" sz="2200" dirty="0" err="1" smtClean="0">
                <a:latin typeface="Times New Roman" pitchFamily="18" charset="0"/>
                <a:cs typeface="Times New Roman" pitchFamily="18" charset="0"/>
              </a:rPr>
              <a:t>menit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berdistribusi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eksponensial</a:t>
            </a:r>
            <a:r>
              <a:rPr lang="en-US" sz="2200" dirty="0" smtClean="0">
                <a:latin typeface="Times New Roman" pitchFamily="18" charset="0"/>
                <a:cs typeface="Times New Roman" pitchFamily="18" charset="0"/>
              </a:rPr>
              <a:t>. Rata-rata </a:t>
            </a:r>
            <a:r>
              <a:rPr lang="en-US" sz="2200" dirty="0" err="1" smtClean="0">
                <a:latin typeface="Times New Roman" pitchFamily="18" charset="0"/>
                <a:cs typeface="Times New Roman" pitchFamily="18" charset="0"/>
              </a:rPr>
              <a:t>banyaknya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yang </a:t>
            </a:r>
            <a:r>
              <a:rPr lang="en-US" sz="2200" dirty="0" err="1" smtClean="0">
                <a:latin typeface="Times New Roman" pitchFamily="18" charset="0"/>
                <a:cs typeface="Times New Roman" pitchFamily="18" charset="0"/>
              </a:rPr>
              <a:t>datang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perjam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adalah</a:t>
            </a:r>
            <a:r>
              <a:rPr lang="en-US" sz="2200" dirty="0" smtClean="0">
                <a:latin typeface="Times New Roman" pitchFamily="18" charset="0"/>
                <a:cs typeface="Times New Roman" pitchFamily="18" charset="0"/>
              </a:rPr>
              <a:t> 17,5 </a:t>
            </a:r>
            <a:r>
              <a:rPr lang="en-US" sz="2200" dirty="0" err="1" smtClean="0">
                <a:latin typeface="Times New Roman" pitchFamily="18" charset="0"/>
                <a:cs typeface="Times New Roman" pitchFamily="18" charset="0"/>
              </a:rPr>
              <a:t>orang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berdistribusi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poisson</a:t>
            </a:r>
            <a:r>
              <a:rPr lang="en-US" sz="2200" dirty="0" smtClean="0">
                <a:latin typeface="Times New Roman" pitchFamily="18" charset="0"/>
                <a:cs typeface="Times New Roman" pitchFamily="18" charset="0"/>
              </a:rPr>
              <a:t>. Dari </a:t>
            </a:r>
            <a:r>
              <a:rPr lang="en-US" sz="2200" dirty="0" err="1" smtClean="0">
                <a:latin typeface="Times New Roman" pitchFamily="18" charset="0"/>
                <a:cs typeface="Times New Roman" pitchFamily="18" charset="0"/>
              </a:rPr>
              <a:t>bagian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pengadaan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keuangan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diperoleh</a:t>
            </a:r>
            <a:r>
              <a:rPr lang="en-US" sz="2200" dirty="0" smtClean="0">
                <a:latin typeface="Times New Roman" pitchFamily="18" charset="0"/>
                <a:cs typeface="Times New Roman" pitchFamily="18" charset="0"/>
              </a:rPr>
              <a:t> data </a:t>
            </a:r>
            <a:r>
              <a:rPr lang="en-US" sz="2200" dirty="0" err="1" smtClean="0">
                <a:latin typeface="Times New Roman" pitchFamily="18" charset="0"/>
                <a:cs typeface="Times New Roman" pitchFamily="18" charset="0"/>
              </a:rPr>
              <a:t>bahwa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setiap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penambahan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karyawan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baru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membutuhkan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biaya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Rp</a:t>
            </a:r>
            <a:r>
              <a:rPr lang="en-US" sz="2200" dirty="0" smtClean="0">
                <a:latin typeface="Times New Roman" pitchFamily="18" charset="0"/>
                <a:cs typeface="Times New Roman" pitchFamily="18" charset="0"/>
              </a:rPr>
              <a:t> 52.500,-/jam. </a:t>
            </a:r>
            <a:r>
              <a:rPr lang="en-US" sz="2200" dirty="0" err="1" smtClean="0">
                <a:latin typeface="Times New Roman" pitchFamily="18" charset="0"/>
                <a:cs typeface="Times New Roman" pitchFamily="18" charset="0"/>
              </a:rPr>
              <a:t>Berapakah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jumlah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karyawan</a:t>
            </a:r>
            <a:r>
              <a:rPr lang="en-US" sz="2200" dirty="0" smtClean="0">
                <a:latin typeface="Times New Roman" pitchFamily="18" charset="0"/>
                <a:cs typeface="Times New Roman" pitchFamily="18" charset="0"/>
              </a:rPr>
              <a:t> yang optimal ?</a:t>
            </a:r>
          </a:p>
          <a:p>
            <a:pPr marL="0" indent="0">
              <a:tabLst>
                <a:tab pos="3208338" algn="l"/>
              </a:tabLst>
            </a:pPr>
            <a:endParaRPr lang="id-ID" sz="20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sz="quarter" idx="1"/>
          </p:nvPr>
        </p:nvSpPr>
        <p:spPr/>
        <p:txBody>
          <a:bodyPr>
            <a:normAutofit fontScale="70000" lnSpcReduction="20000"/>
          </a:bodyPr>
          <a:lstStyle/>
          <a:p>
            <a:pPr marL="0" indent="0" eaLnBrk="1" hangingPunct="1">
              <a:lnSpc>
                <a:spcPct val="90000"/>
              </a:lnSpc>
              <a:buFont typeface="Wingdings" pitchFamily="2" charset="2"/>
              <a:buNone/>
              <a:defRPr/>
            </a:pPr>
            <a:r>
              <a:rPr lang="sv-SE" dirty="0" smtClean="0">
                <a:latin typeface="Times New Roman" pitchFamily="18" charset="0"/>
              </a:rPr>
              <a:t>Berdasarkan model matematis 1 dan 3, menggunakan  tingkat aspirasi di atas diperoleh :</a:t>
            </a:r>
          </a:p>
          <a:p>
            <a:pPr eaLnBrk="1" hangingPunct="1">
              <a:lnSpc>
                <a:spcPct val="90000"/>
              </a:lnSpc>
              <a:buFont typeface="Wingdings" pitchFamily="2" charset="2"/>
              <a:buNone/>
              <a:defRPr/>
            </a:pPr>
            <a:endParaRPr lang="sv-SE"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en-US" sz="2400" dirty="0" smtClean="0">
              <a:latin typeface="Times New Roman" pitchFamily="18" charset="0"/>
            </a:endParaRPr>
          </a:p>
          <a:p>
            <a:pPr>
              <a:lnSpc>
                <a:spcPct val="90000"/>
              </a:lnSpc>
              <a:buNone/>
              <a:defRPr/>
            </a:pPr>
            <a:r>
              <a:rPr lang="sv-SE" sz="2400" dirty="0" smtClean="0">
                <a:latin typeface="Times New Roman" pitchFamily="18" charset="0"/>
              </a:rPr>
              <a:t>                                    Jika  c = 2 :            </a:t>
            </a:r>
            <a:r>
              <a:rPr lang="sv-SE" sz="2400" dirty="0" smtClean="0">
                <a:latin typeface="Times New Roman" pitchFamily="18" charset="0"/>
                <a:cs typeface="Times New Roman" pitchFamily="18" charset="0"/>
              </a:rPr>
              <a:t>52.500/ </a:t>
            </a:r>
            <a:r>
              <a:rPr lang="id-ID"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52.500/5,25</a:t>
            </a:r>
          </a:p>
          <a:p>
            <a:pPr indent="1601788">
              <a:lnSpc>
                <a:spcPct val="90000"/>
              </a:lnSpc>
              <a:buNone/>
              <a:defRPr/>
            </a:pPr>
            <a:r>
              <a:rPr lang="en-US" sz="2400" dirty="0" smtClean="0">
                <a:latin typeface="Times New Roman" pitchFamily="18" charset="0"/>
                <a:cs typeface="Times New Roman" pitchFamily="18" charset="0"/>
              </a:rPr>
              <a:t>                                             0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10.000</a:t>
            </a:r>
          </a:p>
          <a:p>
            <a:pPr indent="1601788">
              <a:lnSpc>
                <a:spcPct val="90000"/>
              </a:lnSpc>
              <a:buNone/>
              <a:defRPr/>
            </a:pPr>
            <a:r>
              <a:rPr lang="en-US" sz="2400" dirty="0" err="1" smtClean="0">
                <a:latin typeface="Times New Roman" pitchFamily="18" charset="0"/>
                <a:cs typeface="Times New Roman" pitchFamily="18" charset="0"/>
              </a:rPr>
              <a:t>Jika</a:t>
            </a:r>
            <a:r>
              <a:rPr lang="en-US" sz="2400" dirty="0" smtClean="0">
                <a:latin typeface="Times New Roman" pitchFamily="18" charset="0"/>
                <a:cs typeface="Times New Roman" pitchFamily="18" charset="0"/>
              </a:rPr>
              <a:t>  c = 3 :        </a:t>
            </a:r>
            <a:r>
              <a:rPr lang="sv-SE" sz="2400" dirty="0" smtClean="0">
                <a:latin typeface="Times New Roman" pitchFamily="18" charset="0"/>
                <a:cs typeface="Times New Roman" pitchFamily="18" charset="0"/>
              </a:rPr>
              <a:t>52.500/ </a:t>
            </a:r>
            <a:r>
              <a:rPr lang="en-US" sz="2400" dirty="0" smtClean="0">
                <a:latin typeface="Times New Roman" pitchFamily="18" charset="0"/>
                <a:cs typeface="Times New Roman" pitchFamily="18" charset="0"/>
              </a:rPr>
              <a:t>5,25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52.500/0,375</a:t>
            </a:r>
          </a:p>
          <a:p>
            <a:pPr indent="1601788">
              <a:lnSpc>
                <a:spcPct val="90000"/>
              </a:lnSpc>
              <a:buNone/>
              <a:defRPr/>
            </a:pPr>
            <a:r>
              <a:rPr lang="en-US" sz="2400" dirty="0" smtClean="0">
                <a:latin typeface="Times New Roman" pitchFamily="18" charset="0"/>
                <a:cs typeface="Times New Roman" pitchFamily="18" charset="0"/>
              </a:rPr>
              <a:t>                                    10.000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140.000</a:t>
            </a:r>
          </a:p>
          <a:p>
            <a:pPr marL="319088" indent="-319088" eaLnBrk="1" hangingPunct="1">
              <a:lnSpc>
                <a:spcPct val="90000"/>
              </a:lnSpc>
              <a:buFont typeface="Wingdings" pitchFamily="2" charset="2"/>
              <a:buNone/>
              <a:defRPr/>
            </a:pPr>
            <a:endParaRPr lang="en-US" sz="2400" dirty="0" smtClean="0">
              <a:latin typeface="Times New Roman" pitchFamily="18" charset="0"/>
              <a:cs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r>
              <a:rPr lang="sv-SE" sz="2400" dirty="0" smtClean="0">
                <a:latin typeface="Times New Roman" pitchFamily="18" charset="0"/>
              </a:rPr>
              <a:t>                       </a:t>
            </a:r>
          </a:p>
        </p:txBody>
      </p:sp>
      <p:graphicFrame>
        <p:nvGraphicFramePr>
          <p:cNvPr id="3" name="Table 2"/>
          <p:cNvGraphicFramePr>
            <a:graphicFrameLocks noGrp="1"/>
          </p:cNvGraphicFramePr>
          <p:nvPr/>
        </p:nvGraphicFramePr>
        <p:xfrm>
          <a:off x="1752600" y="2286000"/>
          <a:ext cx="6477000" cy="1534160"/>
        </p:xfrm>
        <a:graphic>
          <a:graphicData uri="http://schemas.openxmlformats.org/drawingml/2006/table">
            <a:tbl>
              <a:tblPr firstRow="1" bandRow="1">
                <a:tableStyleId>{5C22544A-7EE6-4342-B048-85BDC9FD1C3A}</a:tableStyleId>
              </a:tblPr>
              <a:tblGrid>
                <a:gridCol w="1752600"/>
                <a:gridCol w="1295400"/>
                <a:gridCol w="1143000"/>
                <a:gridCol w="1143000"/>
                <a:gridCol w="1143000"/>
              </a:tblGrid>
              <a:tr h="370840">
                <a:tc>
                  <a:txBody>
                    <a:bodyPr/>
                    <a:lstStyle/>
                    <a:p>
                      <a:pPr algn="ctr"/>
                      <a:r>
                        <a:rPr lang="en-US" dirty="0" smtClean="0"/>
                        <a:t>c</a:t>
                      </a:r>
                      <a:endParaRPr lang="id-ID" dirty="0"/>
                    </a:p>
                  </a:txBody>
                  <a:tcPr/>
                </a:tc>
                <a:tc>
                  <a:txBody>
                    <a:bodyPr/>
                    <a:lstStyle/>
                    <a:p>
                      <a:pPr algn="ctr"/>
                      <a:r>
                        <a:rPr lang="en-US" dirty="0" smtClean="0"/>
                        <a:t>1</a:t>
                      </a:r>
                      <a:endParaRPr lang="id-ID" dirty="0"/>
                    </a:p>
                  </a:txBody>
                  <a:tcPr/>
                </a:tc>
                <a:tc>
                  <a:txBody>
                    <a:bodyPr/>
                    <a:lstStyle/>
                    <a:p>
                      <a:pPr algn="ctr"/>
                      <a:r>
                        <a:rPr lang="en-US" dirty="0" smtClean="0"/>
                        <a:t>2</a:t>
                      </a:r>
                      <a:endParaRPr lang="id-ID" dirty="0"/>
                    </a:p>
                  </a:txBody>
                  <a:tcPr/>
                </a:tc>
                <a:tc>
                  <a:txBody>
                    <a:bodyPr/>
                    <a:lstStyle/>
                    <a:p>
                      <a:pPr algn="ctr"/>
                      <a:r>
                        <a:rPr lang="en-US" dirty="0" smtClean="0"/>
                        <a:t>3</a:t>
                      </a:r>
                      <a:endParaRPr lang="id-ID" dirty="0"/>
                    </a:p>
                  </a:txBody>
                  <a:tcPr/>
                </a:tc>
                <a:tc>
                  <a:txBody>
                    <a:bodyPr/>
                    <a:lstStyle/>
                    <a:p>
                      <a:pPr algn="ctr"/>
                      <a:r>
                        <a:rPr lang="en-US" dirty="0" smtClean="0"/>
                        <a:t>4</a:t>
                      </a:r>
                      <a:endParaRPr lang="id-ID" dirty="0"/>
                    </a:p>
                  </a:txBody>
                  <a:tcPr/>
                </a:tc>
              </a:tr>
              <a:tr h="370840">
                <a:tc>
                  <a:txBody>
                    <a:bodyPr/>
                    <a:lstStyle/>
                    <a:p>
                      <a:r>
                        <a:rPr lang="en-US" dirty="0" smtClean="0"/>
                        <a:t>Ls (</a:t>
                      </a:r>
                      <a:r>
                        <a:rPr lang="en-US" dirty="0" err="1" smtClean="0"/>
                        <a:t>pelanggan</a:t>
                      </a:r>
                      <a:r>
                        <a:rPr lang="en-US" dirty="0" smtClean="0"/>
                        <a:t>)</a:t>
                      </a:r>
                      <a:endParaRPr lang="id-ID" dirty="0"/>
                    </a:p>
                  </a:txBody>
                  <a:tcPr>
                    <a:solidFill>
                      <a:schemeClr val="accent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t>∞</a:t>
                      </a:r>
                    </a:p>
                  </a:txBody>
                  <a:tcPr>
                    <a:solidFill>
                      <a:schemeClr val="accent3"/>
                    </a:solidFill>
                  </a:tcPr>
                </a:tc>
                <a:tc>
                  <a:txBody>
                    <a:bodyPr/>
                    <a:lstStyle/>
                    <a:p>
                      <a:pPr algn="ctr"/>
                      <a:r>
                        <a:rPr lang="en-US" dirty="0" smtClean="0"/>
                        <a:t>7,467</a:t>
                      </a:r>
                      <a:endParaRPr lang="id-ID" dirty="0"/>
                    </a:p>
                  </a:txBody>
                  <a:tcPr>
                    <a:solidFill>
                      <a:schemeClr val="accent3"/>
                    </a:solidFill>
                  </a:tcPr>
                </a:tc>
                <a:tc>
                  <a:txBody>
                    <a:bodyPr/>
                    <a:lstStyle/>
                    <a:p>
                      <a:pPr algn="ctr"/>
                      <a:r>
                        <a:rPr lang="en-US" b="0" dirty="0" smtClean="0">
                          <a:solidFill>
                            <a:srgbClr val="002060"/>
                          </a:solidFill>
                        </a:rPr>
                        <a:t>2,217</a:t>
                      </a:r>
                      <a:endParaRPr lang="id-ID" b="0" dirty="0">
                        <a:solidFill>
                          <a:srgbClr val="002060"/>
                        </a:solidFill>
                      </a:endParaRPr>
                    </a:p>
                  </a:txBody>
                  <a:tcPr>
                    <a:solidFill>
                      <a:schemeClr val="accent3"/>
                    </a:solidFill>
                  </a:tcPr>
                </a:tc>
                <a:tc>
                  <a:txBody>
                    <a:bodyPr/>
                    <a:lstStyle/>
                    <a:p>
                      <a:pPr algn="ctr"/>
                      <a:r>
                        <a:rPr lang="en-US" dirty="0" smtClean="0"/>
                        <a:t>1,842</a:t>
                      </a:r>
                      <a:endParaRPr lang="id-ID" dirty="0"/>
                    </a:p>
                  </a:txBody>
                  <a:tcPr>
                    <a:solidFill>
                      <a:schemeClr val="accent3"/>
                    </a:solidFill>
                  </a:tcPr>
                </a:tc>
              </a:tr>
              <a:tr h="370840">
                <a:tc>
                  <a:txBody>
                    <a:bodyPr/>
                    <a:lstStyle/>
                    <a:p>
                      <a:r>
                        <a:rPr lang="en-US" dirty="0" smtClean="0"/>
                        <a:t>Ws (</a:t>
                      </a:r>
                      <a:r>
                        <a:rPr lang="en-US" dirty="0" err="1" smtClean="0"/>
                        <a:t>menit</a:t>
                      </a:r>
                      <a:r>
                        <a:rPr lang="en-US" dirty="0" smtClean="0"/>
                        <a:t>)</a:t>
                      </a:r>
                      <a:endParaRPr lang="id-ID" dirty="0"/>
                    </a:p>
                  </a:txBody>
                  <a:tcPr/>
                </a:tc>
                <a:tc>
                  <a:txBody>
                    <a:bodyPr/>
                    <a:lstStyle/>
                    <a:p>
                      <a:pPr algn="ctr"/>
                      <a:r>
                        <a:rPr lang="id-ID" sz="2000" dirty="0" smtClean="0"/>
                        <a:t>∞</a:t>
                      </a:r>
                      <a:endParaRPr lang="id-ID" sz="2000" dirty="0"/>
                    </a:p>
                  </a:txBody>
                  <a:tcPr/>
                </a:tc>
                <a:tc>
                  <a:txBody>
                    <a:bodyPr/>
                    <a:lstStyle/>
                    <a:p>
                      <a:pPr algn="ctr"/>
                      <a:r>
                        <a:rPr lang="en-US" dirty="0" smtClean="0"/>
                        <a:t>25,6</a:t>
                      </a:r>
                      <a:endParaRPr lang="id-ID" dirty="0"/>
                    </a:p>
                  </a:txBody>
                  <a:tcPr/>
                </a:tc>
                <a:tc>
                  <a:txBody>
                    <a:bodyPr/>
                    <a:lstStyle/>
                    <a:p>
                      <a:pPr algn="ctr"/>
                      <a:r>
                        <a:rPr lang="en-US" b="1" dirty="0" smtClean="0">
                          <a:solidFill>
                            <a:srgbClr val="002060"/>
                          </a:solidFill>
                        </a:rPr>
                        <a:t>7,6</a:t>
                      </a:r>
                      <a:endParaRPr lang="id-ID" b="1" dirty="0">
                        <a:solidFill>
                          <a:srgbClr val="002060"/>
                        </a:solidFill>
                      </a:endParaRPr>
                    </a:p>
                  </a:txBody>
                  <a:tcPr>
                    <a:solidFill>
                      <a:srgbClr val="00B050"/>
                    </a:solidFill>
                  </a:tcPr>
                </a:tc>
                <a:tc>
                  <a:txBody>
                    <a:bodyPr/>
                    <a:lstStyle/>
                    <a:p>
                      <a:pPr algn="ctr"/>
                      <a:r>
                        <a:rPr lang="en-US" dirty="0" smtClean="0"/>
                        <a:t>6,3</a:t>
                      </a:r>
                      <a:endParaRPr lang="id-ID" dirty="0"/>
                    </a:p>
                  </a:txBody>
                  <a:tcPr/>
                </a:tc>
              </a:tr>
              <a:tr h="370840">
                <a:tc>
                  <a:txBody>
                    <a:bodyPr/>
                    <a:lstStyle/>
                    <a:p>
                      <a:r>
                        <a:rPr lang="en-US" dirty="0" smtClean="0"/>
                        <a:t>X (%)</a:t>
                      </a:r>
                      <a:endParaRPr lang="id-ID" dirty="0"/>
                    </a:p>
                  </a:txBody>
                  <a:tcPr/>
                </a:tc>
                <a:tc>
                  <a:txBody>
                    <a:bodyPr/>
                    <a:lstStyle/>
                    <a:p>
                      <a:pPr algn="ctr"/>
                      <a:r>
                        <a:rPr lang="en-US" dirty="0" smtClean="0"/>
                        <a:t>0</a:t>
                      </a:r>
                      <a:endParaRPr lang="id-ID" dirty="0"/>
                    </a:p>
                  </a:txBody>
                  <a:tcPr/>
                </a:tc>
                <a:tc>
                  <a:txBody>
                    <a:bodyPr/>
                    <a:lstStyle/>
                    <a:p>
                      <a:pPr algn="ctr"/>
                      <a:r>
                        <a:rPr lang="en-US" b="1" dirty="0" smtClean="0">
                          <a:solidFill>
                            <a:srgbClr val="002060"/>
                          </a:solidFill>
                        </a:rPr>
                        <a:t>12,5</a:t>
                      </a:r>
                      <a:endParaRPr lang="id-ID" b="1" dirty="0">
                        <a:solidFill>
                          <a:srgbClr val="002060"/>
                        </a:solidFill>
                      </a:endParaRPr>
                    </a:p>
                  </a:txBody>
                  <a:tcPr>
                    <a:solidFill>
                      <a:srgbClr val="00B050"/>
                    </a:solidFill>
                  </a:tcPr>
                </a:tc>
                <a:tc>
                  <a:txBody>
                    <a:bodyPr/>
                    <a:lstStyle/>
                    <a:p>
                      <a:pPr algn="ctr"/>
                      <a:r>
                        <a:rPr lang="en-US" dirty="0" smtClean="0"/>
                        <a:t>41,7</a:t>
                      </a:r>
                      <a:endParaRPr lang="id-ID" dirty="0"/>
                    </a:p>
                  </a:txBody>
                  <a:tcPr/>
                </a:tc>
                <a:tc>
                  <a:txBody>
                    <a:bodyPr/>
                    <a:lstStyle/>
                    <a:p>
                      <a:pPr algn="ctr"/>
                      <a:r>
                        <a:rPr lang="en-US" dirty="0" smtClean="0"/>
                        <a:t>56,3</a:t>
                      </a:r>
                      <a:endParaRPr lang="id-ID" dirty="0"/>
                    </a:p>
                  </a:txBody>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2"/>
          <p:cNvSpPr>
            <a:spLocks noGrp="1"/>
          </p:cNvSpPr>
          <p:nvPr>
            <p:ph/>
          </p:nvPr>
        </p:nvSpPr>
        <p:spPr>
          <a:xfrm>
            <a:off x="457200" y="1676400"/>
            <a:ext cx="8229600" cy="4572000"/>
          </a:xfrm>
        </p:spPr>
        <p:txBody>
          <a:bodyPr>
            <a:normAutofit fontScale="92500" lnSpcReduction="20000"/>
          </a:bodyPr>
          <a:lstStyle/>
          <a:p>
            <a:pPr marL="0" indent="0" algn="just">
              <a:buFont typeface="Wingdings" pitchFamily="2" charset="2"/>
              <a:buNone/>
            </a:pPr>
            <a:r>
              <a:rPr lang="en-US" sz="2500" dirty="0" err="1" smtClean="0">
                <a:latin typeface="Tw Cen MT" pitchFamily="34" charset="0"/>
                <a:cs typeface="Times New Roman" pitchFamily="18" charset="0"/>
              </a:rPr>
              <a:t>Dapat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disimpulkan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bahwa</a:t>
            </a:r>
            <a:r>
              <a:rPr lang="en-US" sz="2500" dirty="0" smtClean="0">
                <a:latin typeface="Tw Cen MT" pitchFamily="34" charset="0"/>
                <a:cs typeface="Times New Roman" pitchFamily="18" charset="0"/>
              </a:rPr>
              <a:t> optimal c = 2 </a:t>
            </a:r>
            <a:r>
              <a:rPr lang="en-US" sz="2500" dirty="0" err="1" smtClean="0">
                <a:latin typeface="Tw Cen MT" pitchFamily="34" charset="0"/>
                <a:cs typeface="Times New Roman" pitchFamily="18" charset="0"/>
              </a:rPr>
              <a:t>jika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menunggu</a:t>
            </a:r>
            <a:r>
              <a:rPr lang="en-US" sz="2500" dirty="0" smtClean="0">
                <a:latin typeface="Tw Cen MT" pitchFamily="34" charset="0"/>
                <a:cs typeface="Times New Roman" pitchFamily="18" charset="0"/>
              </a:rPr>
              <a:t>/jam </a:t>
            </a:r>
            <a:r>
              <a:rPr lang="en-US" sz="2500" dirty="0" err="1" smtClean="0">
                <a:latin typeface="Tw Cen MT" pitchFamily="34" charset="0"/>
                <a:cs typeface="Times New Roman" pitchFamily="18" charset="0"/>
              </a:rPr>
              <a:t>sebesar</a:t>
            </a:r>
            <a:r>
              <a:rPr lang="en-US" sz="2500" dirty="0" smtClean="0">
                <a:latin typeface="Tw Cen MT" pitchFamily="34" charset="0"/>
                <a:cs typeface="Times New Roman" pitchFamily="18" charset="0"/>
              </a:rPr>
              <a:t> : 0 ≤ C</a:t>
            </a:r>
            <a:r>
              <a:rPr lang="en-US" sz="2500" baseline="-25000" dirty="0" smtClean="0">
                <a:latin typeface="Tw Cen MT" pitchFamily="34" charset="0"/>
                <a:cs typeface="Times New Roman" pitchFamily="18" charset="0"/>
              </a:rPr>
              <a:t>2 </a:t>
            </a:r>
            <a:r>
              <a:rPr lang="en-US" sz="2500" dirty="0" smtClean="0">
                <a:latin typeface="Tw Cen MT" pitchFamily="34" charset="0"/>
                <a:cs typeface="Times New Roman" pitchFamily="18" charset="0"/>
              </a:rPr>
              <a:t>≤  10.000 </a:t>
            </a:r>
            <a:r>
              <a:rPr lang="en-US" sz="2500" dirty="0" err="1" smtClean="0">
                <a:latin typeface="Tw Cen MT" pitchFamily="34" charset="0"/>
                <a:cs typeface="Times New Roman" pitchFamily="18" charset="0"/>
              </a:rPr>
              <a:t>dan</a:t>
            </a:r>
            <a:r>
              <a:rPr lang="en-US" sz="2500" dirty="0" smtClean="0">
                <a:latin typeface="Tw Cen MT" pitchFamily="34" charset="0"/>
                <a:cs typeface="Times New Roman" pitchFamily="18" charset="0"/>
              </a:rPr>
              <a:t> c = 3 </a:t>
            </a:r>
            <a:r>
              <a:rPr lang="en-US" sz="2500" dirty="0" err="1" smtClean="0">
                <a:latin typeface="Tw Cen MT" pitchFamily="34" charset="0"/>
                <a:cs typeface="Times New Roman" pitchFamily="18" charset="0"/>
              </a:rPr>
              <a:t>jika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menunggu</a:t>
            </a:r>
            <a:r>
              <a:rPr lang="en-US" sz="2500" dirty="0" smtClean="0">
                <a:latin typeface="Tw Cen MT" pitchFamily="34" charset="0"/>
                <a:cs typeface="Times New Roman" pitchFamily="18" charset="0"/>
              </a:rPr>
              <a:t>/jam </a:t>
            </a:r>
            <a:r>
              <a:rPr lang="en-US" sz="2500" dirty="0" err="1" smtClean="0">
                <a:latin typeface="Tw Cen MT" pitchFamily="34" charset="0"/>
                <a:cs typeface="Times New Roman" pitchFamily="18" charset="0"/>
              </a:rPr>
              <a:t>sebesar</a:t>
            </a:r>
            <a:r>
              <a:rPr lang="en-US" sz="2500" dirty="0" smtClean="0">
                <a:latin typeface="Tw Cen MT" pitchFamily="34" charset="0"/>
                <a:cs typeface="Times New Roman" pitchFamily="18" charset="0"/>
              </a:rPr>
              <a:t> :  10.000 ≤ C</a:t>
            </a:r>
            <a:r>
              <a:rPr lang="en-US" sz="2500" baseline="-25000" dirty="0" smtClean="0">
                <a:latin typeface="Tw Cen MT" pitchFamily="34" charset="0"/>
                <a:cs typeface="Times New Roman" pitchFamily="18" charset="0"/>
              </a:rPr>
              <a:t>2 </a:t>
            </a:r>
            <a:r>
              <a:rPr lang="en-US" sz="2500" dirty="0" smtClean="0">
                <a:latin typeface="Tw Cen MT" pitchFamily="34" charset="0"/>
                <a:cs typeface="Times New Roman" pitchFamily="18" charset="0"/>
              </a:rPr>
              <a:t>≤  140.000</a:t>
            </a:r>
          </a:p>
          <a:p>
            <a:pPr marL="0" indent="0" algn="just">
              <a:buFont typeface="Wingdings" pitchFamily="2" charset="2"/>
              <a:buNone/>
            </a:pPr>
            <a:r>
              <a:rPr lang="en-US" sz="2500" dirty="0" err="1" smtClean="0">
                <a:latin typeface="Tw Cen MT" pitchFamily="34" charset="0"/>
                <a:cs typeface="Times New Roman" pitchFamily="18" charset="0"/>
              </a:rPr>
              <a:t>Contoh</a:t>
            </a:r>
            <a:r>
              <a:rPr lang="en-US" sz="2500" dirty="0" smtClean="0">
                <a:latin typeface="Tw Cen MT" pitchFamily="34" charset="0"/>
                <a:cs typeface="Times New Roman" pitchFamily="18" charset="0"/>
              </a:rPr>
              <a:t> 3) </a:t>
            </a:r>
            <a:r>
              <a:rPr lang="en-US" sz="2500" dirty="0" err="1" smtClean="0">
                <a:latin typeface="Tw Cen MT" pitchFamily="34" charset="0"/>
                <a:cs typeface="Times New Roman" pitchFamily="18" charset="0"/>
              </a:rPr>
              <a:t>Permintaan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akan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pertukaran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perkakas</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suatu</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sarana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perlengkapan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pabrik</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terjadi</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sesuai</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distribusi</a:t>
            </a:r>
            <a:r>
              <a:rPr lang="en-US" sz="2500" dirty="0" smtClean="0">
                <a:latin typeface="Tw Cen MT" pitchFamily="34" charset="0"/>
                <a:cs typeface="Times New Roman" pitchFamily="18" charset="0"/>
              </a:rPr>
              <a:t> Poisson </a:t>
            </a:r>
            <a:r>
              <a:rPr lang="en-US" sz="2500" dirty="0" err="1" smtClean="0">
                <a:latin typeface="Tw Cen MT" pitchFamily="34" charset="0"/>
                <a:cs typeface="Times New Roman" pitchFamily="18" charset="0"/>
              </a:rPr>
              <a:t>dengan</a:t>
            </a:r>
            <a:r>
              <a:rPr lang="en-US" sz="2500" dirty="0" smtClean="0">
                <a:latin typeface="Tw Cen MT" pitchFamily="34" charset="0"/>
                <a:cs typeface="Times New Roman" pitchFamily="18" charset="0"/>
              </a:rPr>
              <a:t> rata-rata 17,5 </a:t>
            </a:r>
            <a:r>
              <a:rPr lang="en-US" sz="2500" dirty="0" err="1" smtClean="0">
                <a:latin typeface="Tw Cen MT" pitchFamily="34" charset="0"/>
                <a:cs typeface="Times New Roman" pitchFamily="18" charset="0"/>
              </a:rPr>
              <a:t>permintaan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perjam</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Setiap</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petugas</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sarana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tersebut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dapat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menangani</a:t>
            </a:r>
            <a:r>
              <a:rPr lang="en-US" sz="2500" dirty="0" smtClean="0">
                <a:latin typeface="Tw Cen MT" pitchFamily="34" charset="0"/>
                <a:cs typeface="Times New Roman" pitchFamily="18" charset="0"/>
              </a:rPr>
              <a:t>  rata-rata 10 </a:t>
            </a:r>
            <a:r>
              <a:rPr lang="en-US" sz="2500" dirty="0" err="1" smtClean="0">
                <a:latin typeface="Tw Cen MT" pitchFamily="34" charset="0"/>
                <a:cs typeface="Times New Roman" pitchFamily="18" charset="0"/>
              </a:rPr>
              <a:t>permintaan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perjam</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berdistribusi</a:t>
            </a:r>
            <a:r>
              <a:rPr lang="en-US" sz="2500" dirty="0" smtClean="0">
                <a:latin typeface="Tw Cen MT" pitchFamily="34" charset="0"/>
                <a:cs typeface="Times New Roman" pitchFamily="18" charset="0"/>
              </a:rPr>
              <a:t> Poisson.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penambahan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setiap</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petugas</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baru</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diperkirakan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Rp</a:t>
            </a:r>
            <a:r>
              <a:rPr lang="en-US" sz="2500" dirty="0" smtClean="0">
                <a:latin typeface="Tw Cen MT" pitchFamily="34" charset="0"/>
                <a:cs typeface="Times New Roman" pitchFamily="18" charset="0"/>
              </a:rPr>
              <a:t> 52.500,-/jam.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produksi</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akibat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hilangnya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waktu</a:t>
            </a:r>
            <a:r>
              <a:rPr lang="en-US" sz="2500" dirty="0" smtClean="0">
                <a:latin typeface="Tw Cen MT" pitchFamily="34" charset="0"/>
                <a:cs typeface="Times New Roman" pitchFamily="18" charset="0"/>
              </a:rPr>
              <a:t> ( </a:t>
            </a:r>
            <a:r>
              <a:rPr lang="en-US" sz="2500" dirty="0" err="1" smtClean="0">
                <a:latin typeface="Tw Cen MT" pitchFamily="34" charset="0"/>
                <a:cs typeface="Times New Roman" pitchFamily="18" charset="0"/>
              </a:rPr>
              <a:t>menunggu</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mesin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perjam</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diperkirakan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Rp</a:t>
            </a:r>
            <a:r>
              <a:rPr lang="en-US" sz="2500" dirty="0" smtClean="0">
                <a:latin typeface="Tw Cen MT" pitchFamily="34" charset="0"/>
                <a:cs typeface="Times New Roman" pitchFamily="18" charset="0"/>
              </a:rPr>
              <a:t> 262.500,-. </a:t>
            </a:r>
            <a:r>
              <a:rPr lang="en-US" sz="2500" dirty="0" err="1" smtClean="0">
                <a:latin typeface="Tw Cen MT" pitchFamily="34" charset="0"/>
                <a:cs typeface="Times New Roman" pitchFamily="18" charset="0"/>
              </a:rPr>
              <a:t>Berapa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banyak</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petugas</a:t>
            </a:r>
            <a:r>
              <a:rPr lang="en-US" sz="2500" dirty="0" smtClean="0">
                <a:latin typeface="Tw Cen MT" pitchFamily="34" charset="0"/>
                <a:cs typeface="Times New Roman" pitchFamily="18" charset="0"/>
              </a:rPr>
              <a:t> yang </a:t>
            </a:r>
            <a:r>
              <a:rPr lang="en-US" sz="2500" dirty="0" err="1" smtClean="0">
                <a:latin typeface="Tw Cen MT" pitchFamily="34" charset="0"/>
                <a:cs typeface="Times New Roman" pitchFamily="18" charset="0"/>
              </a:rPr>
              <a:t>seharusnya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sarana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pelayanan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tersebut</a:t>
            </a:r>
            <a:r>
              <a:rPr lang="en-US" sz="2500" dirty="0" smtClean="0">
                <a:latin typeface="Tw Cen MT" pitchFamily="34" charset="0"/>
                <a:cs typeface="Times New Roman" pitchFamily="18" charset="0"/>
              </a:rPr>
              <a:t> ?</a:t>
            </a:r>
          </a:p>
          <a:p>
            <a:pPr marL="0" indent="0" algn="just">
              <a:buFont typeface="Wingdings" pitchFamily="2" charset="2"/>
              <a:buNone/>
            </a:pPr>
            <a:r>
              <a:rPr lang="sv-SE" sz="2500" dirty="0" smtClean="0">
                <a:latin typeface="Tw Cen MT" pitchFamily="34" charset="0"/>
              </a:rPr>
              <a:t>Berdasarkan model matematis 1 dan 3, menggunakan  jumlah pelayan optimum diperoleh :</a:t>
            </a:r>
          </a:p>
          <a:p>
            <a:pPr marL="0" indent="0" algn="just">
              <a:buFont typeface="Wingdings" pitchFamily="2" charset="2"/>
              <a:buNone/>
            </a:pPr>
            <a:endParaRPr lang="id-ID" sz="2400" dirty="0" smtClean="0">
              <a:latin typeface="Tw Cen MT"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sz="quarter" idx="1"/>
          </p:nvPr>
        </p:nvGraphicFramePr>
        <p:xfrm>
          <a:off x="612775" y="1600201"/>
          <a:ext cx="8153400" cy="4632960"/>
        </p:xfrm>
        <a:graphic>
          <a:graphicData uri="http://schemas.openxmlformats.org/drawingml/2006/table">
            <a:tbl>
              <a:tblPr firstRow="1" bandRow="1">
                <a:tableStyleId>{5C22544A-7EE6-4342-B048-85BDC9FD1C3A}</a:tableStyleId>
              </a:tblPr>
              <a:tblGrid>
                <a:gridCol w="1434394"/>
                <a:gridCol w="2491317"/>
                <a:gridCol w="4227689"/>
              </a:tblGrid>
              <a:tr h="430331">
                <a:tc>
                  <a:txBody>
                    <a:bodyPr/>
                    <a:lstStyle/>
                    <a:p>
                      <a:pPr algn="ctr"/>
                      <a:r>
                        <a:rPr lang="en-US" sz="2400" dirty="0" smtClean="0"/>
                        <a:t>c</a:t>
                      </a:r>
                      <a:endParaRPr lang="id-ID" sz="2400" dirty="0"/>
                    </a:p>
                  </a:txBody>
                  <a:tcPr marL="90593" marR="90593"/>
                </a:tc>
                <a:tc>
                  <a:txBody>
                    <a:bodyPr/>
                    <a:lstStyle/>
                    <a:p>
                      <a:pPr algn="ctr"/>
                      <a:r>
                        <a:rPr lang="en-US" sz="2400" dirty="0" smtClean="0"/>
                        <a:t>Ls(c)</a:t>
                      </a:r>
                      <a:endParaRPr lang="id-ID" sz="2400" dirty="0"/>
                    </a:p>
                  </a:txBody>
                  <a:tcPr marL="90593" marR="90593"/>
                </a:tc>
                <a:tc>
                  <a:txBody>
                    <a:bodyPr/>
                    <a:lstStyle/>
                    <a:p>
                      <a:pPr algn="ctr"/>
                      <a:r>
                        <a:rPr lang="en-US" sz="2400" dirty="0" smtClean="0"/>
                        <a:t>Ls(c–1) – Ls(c)</a:t>
                      </a:r>
                      <a:endParaRPr lang="id-ID" sz="2400" dirty="0"/>
                    </a:p>
                  </a:txBody>
                  <a:tcPr marL="90593" marR="90593"/>
                </a:tc>
              </a:tr>
              <a:tr h="381289">
                <a:tc>
                  <a:txBody>
                    <a:bodyPr/>
                    <a:lstStyle/>
                    <a:p>
                      <a:pPr algn="ctr"/>
                      <a:r>
                        <a:rPr lang="en-US" sz="2000" dirty="0" smtClean="0"/>
                        <a:t>1</a:t>
                      </a:r>
                      <a:endParaRPr lang="id-ID" sz="2000" dirty="0"/>
                    </a:p>
                  </a:txBody>
                  <a:tcPr marL="90593" marR="90593"/>
                </a:tc>
                <a:tc>
                  <a:txBody>
                    <a:bodyPr/>
                    <a:lstStyle/>
                    <a:p>
                      <a:pPr algn="ctr"/>
                      <a:r>
                        <a:rPr lang="id-ID" sz="2000" dirty="0" smtClean="0"/>
                        <a:t>∞</a:t>
                      </a:r>
                      <a:endParaRPr lang="id-ID" sz="2000" dirty="0"/>
                    </a:p>
                  </a:txBody>
                  <a:tcPr marL="90593" marR="90593"/>
                </a:tc>
                <a:tc>
                  <a:txBody>
                    <a:bodyPr/>
                    <a:lstStyle/>
                    <a:p>
                      <a:pPr algn="ctr"/>
                      <a:r>
                        <a:rPr lang="en-US" sz="2000" dirty="0" smtClean="0"/>
                        <a:t>-</a:t>
                      </a:r>
                      <a:endParaRPr lang="id-ID" sz="2000" dirty="0"/>
                    </a:p>
                  </a:txBody>
                  <a:tcPr marL="90593" marR="90593"/>
                </a:tc>
              </a:tr>
              <a:tr h="381289">
                <a:tc>
                  <a:txBody>
                    <a:bodyPr/>
                    <a:lstStyle/>
                    <a:p>
                      <a:pPr algn="ctr"/>
                      <a:r>
                        <a:rPr lang="en-US" sz="2000" dirty="0" smtClean="0"/>
                        <a:t>2</a:t>
                      </a:r>
                      <a:endParaRPr lang="id-ID" sz="2000" dirty="0"/>
                    </a:p>
                  </a:txBody>
                  <a:tcPr marL="90593" marR="90593"/>
                </a:tc>
                <a:tc>
                  <a:txBody>
                    <a:bodyPr/>
                    <a:lstStyle/>
                    <a:p>
                      <a:pPr algn="ctr"/>
                      <a:r>
                        <a:rPr lang="en-US" sz="2000" dirty="0" smtClean="0"/>
                        <a:t>7,467</a:t>
                      </a:r>
                      <a:endParaRPr lang="id-ID" sz="2000" dirty="0"/>
                    </a:p>
                  </a:txBody>
                  <a:tcPr marL="90593" marR="90593"/>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t>∞</a:t>
                      </a:r>
                    </a:p>
                  </a:txBody>
                  <a:tcPr marL="90593" marR="90593"/>
                </a:tc>
              </a:tr>
              <a:tr h="381289">
                <a:tc>
                  <a:txBody>
                    <a:bodyPr/>
                    <a:lstStyle/>
                    <a:p>
                      <a:pPr algn="ctr"/>
                      <a:r>
                        <a:rPr lang="en-US" sz="2000" dirty="0" smtClean="0"/>
                        <a:t>3</a:t>
                      </a:r>
                      <a:endParaRPr lang="id-ID" sz="2000" dirty="0"/>
                    </a:p>
                  </a:txBody>
                  <a:tcPr marL="90593" marR="90593"/>
                </a:tc>
                <a:tc>
                  <a:txBody>
                    <a:bodyPr/>
                    <a:lstStyle/>
                    <a:p>
                      <a:pPr algn="ctr"/>
                      <a:r>
                        <a:rPr lang="en-US" sz="2000" dirty="0" smtClean="0"/>
                        <a:t>2,217</a:t>
                      </a:r>
                      <a:endParaRPr lang="id-ID" sz="2000" dirty="0"/>
                    </a:p>
                  </a:txBody>
                  <a:tcPr marL="90593" marR="90593"/>
                </a:tc>
                <a:tc>
                  <a:txBody>
                    <a:bodyPr/>
                    <a:lstStyle/>
                    <a:p>
                      <a:pPr algn="ctr"/>
                      <a:r>
                        <a:rPr lang="en-US" sz="2000" dirty="0" smtClean="0"/>
                        <a:t>5,250</a:t>
                      </a:r>
                      <a:endParaRPr lang="id-ID" sz="2000" dirty="0"/>
                    </a:p>
                  </a:txBody>
                  <a:tcPr marL="90593" marR="90593"/>
                </a:tc>
              </a:tr>
              <a:tr h="381289">
                <a:tc>
                  <a:txBody>
                    <a:bodyPr/>
                    <a:lstStyle/>
                    <a:p>
                      <a:pPr algn="ctr"/>
                      <a:r>
                        <a:rPr lang="en-US" sz="2000" dirty="0" smtClean="0"/>
                        <a:t>4</a:t>
                      </a:r>
                      <a:endParaRPr lang="id-ID" sz="2000" dirty="0"/>
                    </a:p>
                  </a:txBody>
                  <a:tcPr marL="90593" marR="90593"/>
                </a:tc>
                <a:tc>
                  <a:txBody>
                    <a:bodyPr/>
                    <a:lstStyle/>
                    <a:p>
                      <a:pPr algn="ctr"/>
                      <a:r>
                        <a:rPr lang="en-US" sz="2000" dirty="0" smtClean="0"/>
                        <a:t>1,842</a:t>
                      </a:r>
                      <a:endParaRPr lang="id-ID" sz="2000" dirty="0"/>
                    </a:p>
                  </a:txBody>
                  <a:tcPr marL="90593" marR="90593"/>
                </a:tc>
                <a:tc>
                  <a:txBody>
                    <a:bodyPr/>
                    <a:lstStyle/>
                    <a:p>
                      <a:pPr algn="ctr"/>
                      <a:r>
                        <a:rPr lang="en-US" sz="2000" dirty="0" smtClean="0"/>
                        <a:t>0,375</a:t>
                      </a:r>
                      <a:endParaRPr lang="id-ID" sz="2000" dirty="0"/>
                    </a:p>
                  </a:txBody>
                  <a:tcPr marL="90593" marR="90593"/>
                </a:tc>
              </a:tr>
              <a:tr h="381289">
                <a:tc>
                  <a:txBody>
                    <a:bodyPr/>
                    <a:lstStyle/>
                    <a:p>
                      <a:pPr algn="ctr"/>
                      <a:r>
                        <a:rPr lang="en-US" sz="2000" dirty="0" smtClean="0"/>
                        <a:t>5</a:t>
                      </a:r>
                      <a:endParaRPr lang="id-ID" sz="2000" dirty="0"/>
                    </a:p>
                  </a:txBody>
                  <a:tcPr marL="90593" marR="90593"/>
                </a:tc>
                <a:tc>
                  <a:txBody>
                    <a:bodyPr/>
                    <a:lstStyle/>
                    <a:p>
                      <a:pPr algn="ctr"/>
                      <a:r>
                        <a:rPr lang="en-US" sz="2000" dirty="0" smtClean="0"/>
                        <a:t>1,769</a:t>
                      </a:r>
                      <a:endParaRPr lang="id-ID" sz="2000" dirty="0"/>
                    </a:p>
                  </a:txBody>
                  <a:tcPr marL="90593" marR="90593"/>
                </a:tc>
                <a:tc>
                  <a:txBody>
                    <a:bodyPr/>
                    <a:lstStyle/>
                    <a:p>
                      <a:pPr algn="ctr"/>
                      <a:r>
                        <a:rPr lang="en-US" sz="2000" dirty="0" smtClean="0"/>
                        <a:t>0,073</a:t>
                      </a:r>
                      <a:endParaRPr lang="id-ID" sz="2000" dirty="0"/>
                    </a:p>
                  </a:txBody>
                  <a:tcPr marL="90593" marR="90593"/>
                </a:tc>
              </a:tr>
              <a:tr h="2159020">
                <a:tc gridSpan="3">
                  <a:txBody>
                    <a:bodyPr/>
                    <a:lstStyle/>
                    <a:p>
                      <a:pPr algn="just"/>
                      <a:r>
                        <a:rPr lang="en-US" sz="2000" dirty="0" smtClean="0"/>
                        <a:t>C1/C2 = 52.500/262.500 = 0,2</a:t>
                      </a:r>
                      <a:endParaRPr lang="sv-SE" sz="2000" b="1" dirty="0" smtClean="0">
                        <a:solidFill>
                          <a:srgbClr val="000000"/>
                        </a:solidFill>
                        <a:latin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0,073 ≤  0,2 ≤  0,375</a:t>
                      </a:r>
                    </a:p>
                    <a:p>
                      <a:pPr algn="just"/>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Ls(c)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 Ls(c+1) ≤ C1/C2 ≤ Ls(c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1) </a:t>
                      </a:r>
                      <a:r>
                        <a:rPr lang="en-US" sz="2000" b="1" dirty="0" smtClean="0">
                          <a:solidFill>
                            <a:srgbClr val="000000"/>
                          </a:solidFill>
                          <a:latin typeface="Calibri"/>
                          <a:cs typeface="Calibri"/>
                        </a:rPr>
                        <a:t>− </a:t>
                      </a:r>
                      <a:r>
                        <a:rPr lang="en-US" sz="2000" b="1" dirty="0" smtClean="0">
                          <a:solidFill>
                            <a:srgbClr val="000000"/>
                          </a:solidFill>
                          <a:latin typeface="Times New Roman" pitchFamily="18" charset="0"/>
                        </a:rPr>
                        <a:t>Ls(c)</a:t>
                      </a:r>
                    </a:p>
                    <a:p>
                      <a:pPr algn="just"/>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                                          Ls(4)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 Ls(5)  ≤  0,2 ≤  Ls (3)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 Ls(4)</a:t>
                      </a:r>
                    </a:p>
                    <a:p>
                      <a:pPr algn="just"/>
                      <a:endParaRPr lang="en-US" sz="2000" b="1" dirty="0" smtClean="0">
                        <a:solidFill>
                          <a:srgbClr val="000000"/>
                        </a:solidFill>
                        <a:latin typeface="Times New Roman" pitchFamily="18" charset="0"/>
                      </a:endParaRPr>
                    </a:p>
                    <a:p>
                      <a:pPr algn="just"/>
                      <a:r>
                        <a:rPr lang="en-US" sz="2000" b="0" dirty="0" err="1" smtClean="0">
                          <a:solidFill>
                            <a:srgbClr val="000000"/>
                          </a:solidFill>
                          <a:latin typeface="Times New Roman" pitchFamily="18" charset="0"/>
                        </a:rPr>
                        <a:t>Jadi</a:t>
                      </a:r>
                      <a:r>
                        <a:rPr lang="en-US" sz="2000" b="0" dirty="0" smtClean="0">
                          <a:solidFill>
                            <a:srgbClr val="000000"/>
                          </a:solidFill>
                          <a:latin typeface="Times New Roman" pitchFamily="18" charset="0"/>
                        </a:rPr>
                        <a:t>  </a:t>
                      </a:r>
                      <a:r>
                        <a:rPr lang="en-US" sz="2000" b="0" dirty="0" err="1" smtClean="0">
                          <a:solidFill>
                            <a:srgbClr val="000000"/>
                          </a:solidFill>
                          <a:latin typeface="Times New Roman" pitchFamily="18" charset="0"/>
                        </a:rPr>
                        <a:t>jumlah</a:t>
                      </a:r>
                      <a:r>
                        <a:rPr lang="en-US" sz="2000" b="0" dirty="0" smtClean="0">
                          <a:solidFill>
                            <a:srgbClr val="000000"/>
                          </a:solidFill>
                          <a:latin typeface="Times New Roman" pitchFamily="18" charset="0"/>
                        </a:rPr>
                        <a:t> </a:t>
                      </a:r>
                      <a:r>
                        <a:rPr lang="en-US" sz="2000" b="0" dirty="0" err="1" smtClean="0">
                          <a:solidFill>
                            <a:srgbClr val="000000"/>
                          </a:solidFill>
                          <a:latin typeface="Times New Roman" pitchFamily="18" charset="0"/>
                        </a:rPr>
                        <a:t>pelayan</a:t>
                      </a:r>
                      <a:r>
                        <a:rPr lang="en-US" sz="2000" b="0" dirty="0" smtClean="0">
                          <a:solidFill>
                            <a:srgbClr val="000000"/>
                          </a:solidFill>
                          <a:latin typeface="Times New Roman" pitchFamily="18" charset="0"/>
                        </a:rPr>
                        <a:t> optimal (</a:t>
                      </a:r>
                      <a:r>
                        <a:rPr lang="en-US" sz="2000" b="0" baseline="0" dirty="0" smtClean="0">
                          <a:solidFill>
                            <a:srgbClr val="000000"/>
                          </a:solidFill>
                          <a:latin typeface="Times New Roman" pitchFamily="18" charset="0"/>
                        </a:rPr>
                        <a:t> c ) = 4 </a:t>
                      </a:r>
                      <a:r>
                        <a:rPr lang="en-US" sz="2000" b="0" baseline="0" dirty="0" err="1" smtClean="0">
                          <a:solidFill>
                            <a:srgbClr val="000000"/>
                          </a:solidFill>
                          <a:latin typeface="Times New Roman" pitchFamily="18" charset="0"/>
                        </a:rPr>
                        <a:t>petugas</a:t>
                      </a:r>
                      <a:endParaRPr lang="en-US" sz="2000" b="0" dirty="0" smtClean="0"/>
                    </a:p>
                    <a:p>
                      <a:pPr algn="ctr"/>
                      <a:endParaRPr lang="id-ID" dirty="0"/>
                    </a:p>
                  </a:txBody>
                  <a:tcPr marL="90593" marR="90593"/>
                </a:tc>
                <a:tc hMerge="1">
                  <a:txBody>
                    <a:bodyPr/>
                    <a:lstStyle/>
                    <a:p>
                      <a:pPr algn="ctr"/>
                      <a:endParaRPr lang="id-ID" dirty="0"/>
                    </a:p>
                  </a:txBody>
                  <a:tcPr/>
                </a:tc>
                <a:tc hMerge="1">
                  <a:txBody>
                    <a:bodyPr/>
                    <a:lstStyle/>
                    <a:p>
                      <a:pPr algn="ctr"/>
                      <a:endParaRPr lang="id-ID" dirty="0"/>
                    </a:p>
                  </a:txBody>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2648" y="228600"/>
            <a:ext cx="7997952" cy="990600"/>
          </a:xfrm>
        </p:spPr>
        <p:txBody>
          <a:bodyPr>
            <a:normAutofit/>
          </a:bodyPr>
          <a:lstStyle/>
          <a:p>
            <a:pPr algn="ctr"/>
            <a:r>
              <a:rPr lang="en-US" sz="3600" dirty="0" smtClean="0">
                <a:solidFill>
                  <a:srgbClr val="000000"/>
                </a:solidFill>
                <a:latin typeface="Times New Roman" pitchFamily="18" charset="0"/>
              </a:rPr>
              <a:t>Model </a:t>
            </a:r>
            <a:r>
              <a:rPr lang="en-US" sz="3600" dirty="0" err="1" smtClean="0">
                <a:solidFill>
                  <a:srgbClr val="000000"/>
                </a:solidFill>
                <a:latin typeface="Times New Roman" pitchFamily="18" charset="0"/>
              </a:rPr>
              <a:t>Simulasi</a:t>
            </a:r>
            <a:endParaRPr lang="id-ID" sz="3600" dirty="0"/>
          </a:p>
        </p:txBody>
      </p:sp>
      <p:sp>
        <p:nvSpPr>
          <p:cNvPr id="60419" name="Rectangle 3"/>
          <p:cNvSpPr>
            <a:spLocks noGrp="1" noChangeArrowheads="1"/>
          </p:cNvSpPr>
          <p:nvPr>
            <p:ph sz="quarter" idx="1"/>
          </p:nvPr>
        </p:nvSpPr>
        <p:spPr/>
        <p:txBody>
          <a:bodyPr>
            <a:normAutofit/>
          </a:bodyPr>
          <a:lstStyle/>
          <a:p>
            <a:pPr marL="0" indent="623888" algn="just" eaLnBrk="1" hangingPunct="1">
              <a:lnSpc>
                <a:spcPct val="80000"/>
              </a:lnSpc>
              <a:buFont typeface="Wingdings" pitchFamily="2" charset="2"/>
              <a:buNone/>
              <a:defRPr/>
            </a:pP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merupakan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teknik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kuantitatif</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dikembangkan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guna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mempelajari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rentetan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tindakan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alternatif</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melalui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pembuatan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sebuah</a:t>
            </a:r>
            <a:r>
              <a:rPr lang="en-US" sz="2300" dirty="0" smtClean="0">
                <a:solidFill>
                  <a:srgbClr val="000000"/>
                </a:solidFill>
                <a:latin typeface="Tw Cen MT" pitchFamily="34" charset="0"/>
              </a:rPr>
              <a:t> model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kemudian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menghubungkan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sederetan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eksperimen</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berulangkali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meramalkan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sifat-sifat</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selama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periode</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waktu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tertentu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mempelajari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bagaimana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riil</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bereaksi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dengan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perubahan-perubahan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tertentu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kita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dapat</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menghasilkan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perubahan-perubahan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ini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dalam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suatu</a:t>
            </a:r>
            <a:r>
              <a:rPr lang="en-US" sz="2300" dirty="0" smtClean="0">
                <a:solidFill>
                  <a:srgbClr val="000000"/>
                </a:solidFill>
                <a:latin typeface="Tw Cen MT" pitchFamily="34" charset="0"/>
              </a:rPr>
              <a:t> model </a:t>
            </a:r>
            <a:r>
              <a:rPr lang="en-US" sz="2300" dirty="0" err="1" smtClean="0">
                <a:solidFill>
                  <a:srgbClr val="000000"/>
                </a:solidFill>
                <a:latin typeface="Tw Cen MT" pitchFamily="34" charset="0"/>
              </a:rPr>
              <a:t>serta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mensimulasikan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reaksi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sebenarnya</a:t>
            </a:r>
            <a:r>
              <a:rPr lang="en-US" sz="2300" dirty="0" smtClean="0">
                <a:solidFill>
                  <a:srgbClr val="000000"/>
                </a:solidFill>
                <a:latin typeface="Tw Cen MT" pitchFamily="34" charset="0"/>
              </a:rPr>
              <a:t>.</a:t>
            </a:r>
          </a:p>
          <a:p>
            <a:pPr marL="0" indent="0" algn="just" eaLnBrk="1" hangingPunct="1">
              <a:lnSpc>
                <a:spcPct val="80000"/>
              </a:lnSpc>
              <a:buFont typeface="Wingdings" pitchFamily="2" charset="2"/>
              <a:buNone/>
              <a:defRPr/>
            </a:pP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Dalam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keadaan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kemudahan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matematik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tidaklah</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fisibel</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merupakan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suatu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substitusi</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pantas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pengevaluasian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matematis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sebuah</a:t>
            </a:r>
            <a:r>
              <a:rPr lang="en-US" sz="2300" dirty="0" smtClean="0">
                <a:solidFill>
                  <a:srgbClr val="000000"/>
                </a:solidFill>
                <a:latin typeface="Tw Cen MT" pitchFamily="34" charset="0"/>
              </a:rPr>
              <a:t> model. </a:t>
            </a:r>
            <a:r>
              <a:rPr lang="en-US" sz="2300" dirty="0" err="1" smtClean="0">
                <a:solidFill>
                  <a:srgbClr val="000000"/>
                </a:solidFill>
                <a:latin typeface="Tw Cen MT" pitchFamily="34" charset="0"/>
              </a:rPr>
              <a:t>Metode</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Monte Carlo </a:t>
            </a:r>
            <a:r>
              <a:rPr lang="en-US" sz="2300" dirty="0" err="1" smtClean="0">
                <a:solidFill>
                  <a:srgbClr val="000000"/>
                </a:solidFill>
                <a:latin typeface="Tw Cen MT" pitchFamily="34" charset="0"/>
              </a:rPr>
              <a:t>merupakan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teknik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memakai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bilangan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acak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menyelesaikan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masalah-masalah</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mencakup</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keadaan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ketidakpastian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evaluasi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matematis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tidak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mungkin</a:t>
            </a:r>
            <a:r>
              <a:rPr lang="en-US" sz="2300" dirty="0" smtClean="0">
                <a:solidFill>
                  <a:srgbClr val="000000"/>
                </a:solidFill>
                <a:latin typeface="Tw Cen MT" pitchFamily="34" charset="0"/>
              </a:rPr>
              <a:t>.</a:t>
            </a:r>
          </a:p>
          <a:p>
            <a:pPr marL="0" indent="0" algn="just" eaLnBrk="1" hangingPunct="1">
              <a:lnSpc>
                <a:spcPct val="80000"/>
              </a:lnSpc>
              <a:buFont typeface="Wingdings" pitchFamily="2" charset="2"/>
              <a:buNone/>
              <a:defRPr/>
            </a:pPr>
            <a:endParaRPr lang="en-US" sz="24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endParaRPr lang="en-US" sz="2400" dirty="0" smtClean="0">
              <a:solidFill>
                <a:srgbClr val="0000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1524000"/>
            <a:ext cx="8001000" cy="1981200"/>
          </a:xfrm>
        </p:spPr>
        <p:txBody>
          <a:bodyPr>
            <a:normAutofit/>
          </a:bodyPr>
          <a:lstStyle/>
          <a:p>
            <a:r>
              <a:rPr lang="en-US" sz="2000" dirty="0" err="1" smtClean="0"/>
              <a:t>Contoh</a:t>
            </a:r>
            <a:r>
              <a:rPr lang="en-US" sz="2000" dirty="0" smtClean="0"/>
              <a:t> </a:t>
            </a:r>
            <a:r>
              <a:rPr lang="en-US" sz="2000" dirty="0" err="1" smtClean="0"/>
              <a:t>kasus</a:t>
            </a:r>
            <a:r>
              <a:rPr lang="en-US" sz="2000" dirty="0" smtClean="0"/>
              <a:t> :</a:t>
            </a:r>
            <a:br>
              <a:rPr lang="en-US" sz="2000" dirty="0" smtClean="0"/>
            </a:br>
            <a:r>
              <a:rPr lang="en-US" sz="2000" dirty="0" err="1" smtClean="0"/>
              <a:t>Telah</a:t>
            </a:r>
            <a:r>
              <a:rPr lang="en-US" sz="2000" dirty="0" smtClean="0"/>
              <a:t> </a:t>
            </a:r>
            <a:r>
              <a:rPr lang="en-US" sz="2000" dirty="0" err="1" smtClean="0"/>
              <a:t>diidentifikasikan</a:t>
            </a:r>
            <a:r>
              <a:rPr lang="en-US" sz="2000" dirty="0" smtClean="0"/>
              <a:t> </a:t>
            </a:r>
            <a:r>
              <a:rPr lang="en-US" sz="2000" dirty="0" err="1" smtClean="0"/>
              <a:t>bahwa</a:t>
            </a:r>
            <a:r>
              <a:rPr lang="en-US" sz="2000" dirty="0" smtClean="0"/>
              <a:t> </a:t>
            </a:r>
            <a:r>
              <a:rPr lang="en-US" sz="2000" dirty="0" err="1" smtClean="0"/>
              <a:t>banyaknya</a:t>
            </a:r>
            <a:r>
              <a:rPr lang="en-US" sz="2000" dirty="0" smtClean="0"/>
              <a:t> </a:t>
            </a:r>
            <a:r>
              <a:rPr lang="en-US" sz="2000" dirty="0" err="1" smtClean="0"/>
              <a:t>kedatangan</a:t>
            </a:r>
            <a:r>
              <a:rPr lang="en-US" sz="2000" dirty="0" smtClean="0"/>
              <a:t> </a:t>
            </a:r>
            <a:r>
              <a:rPr lang="en-US" sz="2000" dirty="0" err="1" smtClean="0"/>
              <a:t>pelanggan</a:t>
            </a:r>
            <a:r>
              <a:rPr lang="en-US" sz="2000" dirty="0" smtClean="0"/>
              <a:t> </a:t>
            </a:r>
            <a:r>
              <a:rPr lang="en-US" sz="2000" dirty="0" err="1" smtClean="0"/>
              <a:t>ke</a:t>
            </a:r>
            <a:r>
              <a:rPr lang="en-US" sz="2000" dirty="0" smtClean="0"/>
              <a:t> </a:t>
            </a:r>
            <a:r>
              <a:rPr lang="en-US" sz="2000" dirty="0" err="1" smtClean="0"/>
              <a:t>tempat</a:t>
            </a:r>
            <a:r>
              <a:rPr lang="en-US" sz="2000" dirty="0" smtClean="0"/>
              <a:t> </a:t>
            </a:r>
            <a:r>
              <a:rPr lang="en-US" sz="2000" dirty="0" err="1" smtClean="0"/>
              <a:t>pencucian</a:t>
            </a:r>
            <a:r>
              <a:rPr lang="en-US" sz="2000" dirty="0" smtClean="0"/>
              <a:t>  rata-rata 4 </a:t>
            </a:r>
            <a:r>
              <a:rPr lang="en-US" sz="2000" dirty="0" err="1" smtClean="0"/>
              <a:t>kendaraan</a:t>
            </a:r>
            <a:r>
              <a:rPr lang="en-US" sz="2000" dirty="0" smtClean="0"/>
              <a:t> </a:t>
            </a:r>
            <a:r>
              <a:rPr lang="en-US" sz="2000" dirty="0" err="1" smtClean="0"/>
              <a:t>perjam</a:t>
            </a:r>
            <a:r>
              <a:rPr lang="en-US" sz="2000" dirty="0" smtClean="0"/>
              <a:t>, </a:t>
            </a:r>
            <a:r>
              <a:rPr lang="en-US" sz="2000" dirty="0" err="1" smtClean="0"/>
              <a:t>dan</a:t>
            </a:r>
            <a:r>
              <a:rPr lang="en-US" sz="2000" dirty="0" smtClean="0"/>
              <a:t> </a:t>
            </a:r>
            <a:r>
              <a:rPr lang="en-US" sz="2000" dirty="0" err="1" smtClean="0"/>
              <a:t>banyaknya</a:t>
            </a:r>
            <a:r>
              <a:rPr lang="en-US" sz="2000" dirty="0" smtClean="0"/>
              <a:t> </a:t>
            </a:r>
            <a:r>
              <a:rPr lang="en-US" sz="2000" dirty="0" err="1" smtClean="0"/>
              <a:t>kendaraan</a:t>
            </a:r>
            <a:r>
              <a:rPr lang="en-US" sz="2000" dirty="0" smtClean="0"/>
              <a:t> yang </a:t>
            </a:r>
            <a:r>
              <a:rPr lang="en-US" sz="2000" dirty="0" err="1" smtClean="0"/>
              <a:t>bisa</a:t>
            </a:r>
            <a:r>
              <a:rPr lang="en-US" sz="2000" dirty="0" smtClean="0"/>
              <a:t> </a:t>
            </a:r>
            <a:r>
              <a:rPr lang="en-US" sz="2000" dirty="0" err="1" smtClean="0"/>
              <a:t>dilayani</a:t>
            </a:r>
            <a:r>
              <a:rPr lang="en-US" sz="2000" dirty="0" smtClean="0"/>
              <a:t> rata-rata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Jika</a:t>
            </a:r>
            <a:r>
              <a:rPr lang="en-US" sz="2000" dirty="0" smtClean="0"/>
              <a:t> </a:t>
            </a:r>
            <a:r>
              <a:rPr lang="en-US" sz="2000" dirty="0" err="1" smtClean="0"/>
              <a:t>pada</a:t>
            </a:r>
            <a:r>
              <a:rPr lang="en-US" sz="2000" dirty="0" smtClean="0"/>
              <a:t> </a:t>
            </a:r>
            <a:r>
              <a:rPr lang="en-US" sz="2000" dirty="0" err="1" smtClean="0"/>
              <a:t>sistem</a:t>
            </a:r>
            <a:r>
              <a:rPr lang="en-US" sz="2000" dirty="0" smtClean="0"/>
              <a:t> </a:t>
            </a:r>
            <a:r>
              <a:rPr lang="en-US" sz="2000" dirty="0" err="1" smtClean="0"/>
              <a:t>tersebut</a:t>
            </a:r>
            <a:r>
              <a:rPr lang="en-US" sz="2000" dirty="0" smtClean="0"/>
              <a:t> </a:t>
            </a:r>
            <a:r>
              <a:rPr lang="en-US" sz="2000" dirty="0" err="1" smtClean="0"/>
              <a:t>terdapat</a:t>
            </a:r>
            <a:r>
              <a:rPr lang="en-US" sz="2000" dirty="0" smtClean="0"/>
              <a:t> 1 </a:t>
            </a:r>
            <a:r>
              <a:rPr lang="en-US" sz="2000" dirty="0" err="1" smtClean="0"/>
              <a:t>fasilitas</a:t>
            </a:r>
            <a:r>
              <a:rPr lang="en-US" sz="2000" dirty="0" smtClean="0"/>
              <a:t>,  </a:t>
            </a:r>
            <a:r>
              <a:rPr lang="en-US" sz="2000" dirty="0" err="1" smtClean="0"/>
              <a:t>apakah</a:t>
            </a:r>
            <a:r>
              <a:rPr lang="en-US" sz="2000" dirty="0" smtClean="0"/>
              <a:t> </a:t>
            </a:r>
            <a:r>
              <a:rPr lang="en-US" sz="2000" dirty="0" err="1" smtClean="0"/>
              <a:t>pada</a:t>
            </a:r>
            <a:r>
              <a:rPr lang="en-US" sz="2000" dirty="0" smtClean="0"/>
              <a:t> </a:t>
            </a:r>
            <a:r>
              <a:rPr lang="en-US" sz="2000" dirty="0" err="1" smtClean="0"/>
              <a:t>sistem</a:t>
            </a:r>
            <a:r>
              <a:rPr lang="en-US" sz="2000" dirty="0" smtClean="0"/>
              <a:t> </a:t>
            </a:r>
            <a:r>
              <a:rPr lang="en-US" sz="2000" dirty="0" err="1" smtClean="0"/>
              <a:t>ini</a:t>
            </a:r>
            <a:r>
              <a:rPr lang="en-US" sz="2000" dirty="0" smtClean="0"/>
              <a:t> </a:t>
            </a:r>
            <a:r>
              <a:rPr lang="en-US" sz="2000" dirty="0" err="1" smtClean="0"/>
              <a:t>ada</a:t>
            </a:r>
            <a:r>
              <a:rPr lang="en-US" sz="2000" dirty="0" smtClean="0"/>
              <a:t> </a:t>
            </a:r>
            <a:r>
              <a:rPr lang="en-US" sz="2000" dirty="0" err="1" smtClean="0"/>
              <a:t>antrian</a:t>
            </a:r>
            <a:r>
              <a:rPr lang="en-US" sz="2000" dirty="0" smtClean="0"/>
              <a:t> ?. </a:t>
            </a:r>
            <a:r>
              <a:rPr lang="en-US" sz="2000" dirty="0" err="1" smtClean="0"/>
              <a:t>Faktor</a:t>
            </a:r>
            <a:r>
              <a:rPr lang="en-US" sz="2000" dirty="0" smtClean="0"/>
              <a:t> </a:t>
            </a:r>
            <a:r>
              <a:rPr lang="en-US" sz="2000" dirty="0" err="1" smtClean="0"/>
              <a:t>apa</a:t>
            </a:r>
            <a:r>
              <a:rPr lang="en-US" sz="2000" dirty="0" smtClean="0"/>
              <a:t> yang </a:t>
            </a:r>
            <a:r>
              <a:rPr lang="en-US" sz="2000" dirty="0" err="1" smtClean="0"/>
              <a:t>mempengaruhi</a:t>
            </a:r>
            <a:r>
              <a:rPr lang="en-US" sz="2000" dirty="0" smtClean="0"/>
              <a:t> </a:t>
            </a:r>
            <a:r>
              <a:rPr lang="en-US" sz="2000" dirty="0" err="1" smtClean="0"/>
              <a:t>ada</a:t>
            </a:r>
            <a:r>
              <a:rPr lang="en-US" sz="2000" dirty="0" smtClean="0"/>
              <a:t> </a:t>
            </a:r>
            <a:r>
              <a:rPr lang="en-US" sz="2000" dirty="0" err="1" smtClean="0"/>
              <a:t>tidaknya</a:t>
            </a:r>
            <a:r>
              <a:rPr lang="en-US" sz="2000" dirty="0" smtClean="0"/>
              <a:t> </a:t>
            </a:r>
            <a:r>
              <a:rPr lang="en-US" sz="2000" dirty="0" err="1" smtClean="0"/>
              <a:t>antrian</a:t>
            </a:r>
            <a:r>
              <a:rPr lang="en-US" sz="2000" dirty="0" smtClean="0"/>
              <a:t> ?</a:t>
            </a:r>
            <a:endParaRPr lang="id-ID" sz="2000" dirty="0" smtClean="0"/>
          </a:p>
        </p:txBody>
      </p:sp>
      <p:grpSp>
        <p:nvGrpSpPr>
          <p:cNvPr id="2" name="Content Placeholder 3"/>
          <p:cNvGrpSpPr>
            <a:grpSpLocks noGrp="1"/>
          </p:cNvGrpSpPr>
          <p:nvPr>
            <p:ph idx="1"/>
          </p:nvPr>
        </p:nvGrpSpPr>
        <p:grpSpPr bwMode="auto">
          <a:xfrm>
            <a:off x="380910" y="3733800"/>
            <a:ext cx="8305890" cy="2460625"/>
            <a:chOff x="449" y="2832"/>
            <a:chExt cx="4303" cy="1286"/>
          </a:xfrm>
        </p:grpSpPr>
        <p:sp>
          <p:nvSpPr>
            <p:cNvPr id="19460" name="Oval 4"/>
            <p:cNvSpPr>
              <a:spLocks noChangeArrowheads="1"/>
            </p:cNvSpPr>
            <p:nvPr/>
          </p:nvSpPr>
          <p:spPr bwMode="auto">
            <a:xfrm>
              <a:off x="1951" y="3284"/>
              <a:ext cx="208" cy="129"/>
            </a:xfrm>
            <a:prstGeom prst="ellipse">
              <a:avLst/>
            </a:prstGeom>
            <a:noFill/>
            <a:ln w="38100">
              <a:solidFill>
                <a:schemeClr val="tx1"/>
              </a:solidFill>
              <a:round/>
              <a:headEnd/>
              <a:tailEnd/>
            </a:ln>
          </p:spPr>
          <p:txBody>
            <a:bodyPr wrap="none" anchor="ctr"/>
            <a:lstStyle/>
            <a:p>
              <a:pPr eaLnBrk="0" hangingPunct="0"/>
              <a:endParaRPr lang="id-ID">
                <a:latin typeface="Tahoma" pitchFamily="34" charset="0"/>
              </a:endParaRPr>
            </a:p>
          </p:txBody>
        </p:sp>
        <p:sp>
          <p:nvSpPr>
            <p:cNvPr id="19461" name="Oval 5"/>
            <p:cNvSpPr>
              <a:spLocks noChangeArrowheads="1"/>
            </p:cNvSpPr>
            <p:nvPr/>
          </p:nvSpPr>
          <p:spPr bwMode="auto">
            <a:xfrm>
              <a:off x="2228" y="3284"/>
              <a:ext cx="207" cy="129"/>
            </a:xfrm>
            <a:prstGeom prst="ellipse">
              <a:avLst/>
            </a:prstGeom>
            <a:noFill/>
            <a:ln w="38100">
              <a:solidFill>
                <a:schemeClr val="tx1"/>
              </a:solidFill>
              <a:round/>
              <a:headEnd/>
              <a:tailEnd/>
            </a:ln>
          </p:spPr>
          <p:txBody>
            <a:bodyPr wrap="none" anchor="ctr"/>
            <a:lstStyle/>
            <a:p>
              <a:pPr eaLnBrk="0" hangingPunct="0"/>
              <a:endParaRPr lang="id-ID">
                <a:latin typeface="Tahoma" pitchFamily="34" charset="0"/>
              </a:endParaRPr>
            </a:p>
          </p:txBody>
        </p:sp>
        <p:sp>
          <p:nvSpPr>
            <p:cNvPr id="19462" name="Oval 6"/>
            <p:cNvSpPr>
              <a:spLocks noChangeArrowheads="1"/>
            </p:cNvSpPr>
            <p:nvPr/>
          </p:nvSpPr>
          <p:spPr bwMode="auto">
            <a:xfrm>
              <a:off x="2505" y="3284"/>
              <a:ext cx="207" cy="129"/>
            </a:xfrm>
            <a:prstGeom prst="ellipse">
              <a:avLst/>
            </a:prstGeom>
            <a:noFill/>
            <a:ln w="38100">
              <a:solidFill>
                <a:schemeClr val="tx1"/>
              </a:solidFill>
              <a:round/>
              <a:headEnd/>
              <a:tailEnd/>
            </a:ln>
          </p:spPr>
          <p:txBody>
            <a:bodyPr wrap="none" anchor="ctr"/>
            <a:lstStyle/>
            <a:p>
              <a:pPr eaLnBrk="0" hangingPunct="0"/>
              <a:endParaRPr lang="id-ID">
                <a:latin typeface="Tahoma" pitchFamily="34" charset="0"/>
              </a:endParaRPr>
            </a:p>
          </p:txBody>
        </p:sp>
        <p:sp>
          <p:nvSpPr>
            <p:cNvPr id="19463" name="Text Box 9"/>
            <p:cNvSpPr txBox="1">
              <a:spLocks noChangeArrowheads="1"/>
            </p:cNvSpPr>
            <p:nvPr/>
          </p:nvSpPr>
          <p:spPr bwMode="auto">
            <a:xfrm>
              <a:off x="1680" y="3456"/>
              <a:ext cx="1248" cy="161"/>
            </a:xfrm>
            <a:prstGeom prst="rect">
              <a:avLst/>
            </a:prstGeom>
            <a:noFill/>
            <a:ln w="9525">
              <a:noFill/>
              <a:miter lim="800000"/>
              <a:headEnd/>
              <a:tailEnd/>
            </a:ln>
          </p:spPr>
          <p:txBody>
            <a:bodyPr>
              <a:spAutoFit/>
            </a:bodyPr>
            <a:lstStyle/>
            <a:p>
              <a:pPr algn="ctr" eaLnBrk="0" hangingPunct="0"/>
              <a:r>
                <a:rPr lang="en-US" sz="1400" dirty="0" err="1" smtClean="0">
                  <a:latin typeface="Tahoma" pitchFamily="34" charset="0"/>
                </a:rPr>
                <a:t>kendaraan</a:t>
              </a:r>
              <a:endParaRPr lang="en-US" sz="1400" dirty="0">
                <a:latin typeface="Tahoma" pitchFamily="34" charset="0"/>
              </a:endParaRPr>
            </a:p>
          </p:txBody>
        </p:sp>
        <p:sp>
          <p:nvSpPr>
            <p:cNvPr id="10" name="Text Box 18"/>
            <p:cNvSpPr txBox="1">
              <a:spLocks noChangeArrowheads="1"/>
            </p:cNvSpPr>
            <p:nvPr/>
          </p:nvSpPr>
          <p:spPr bwMode="auto">
            <a:xfrm>
              <a:off x="3345" y="3278"/>
              <a:ext cx="255" cy="209"/>
            </a:xfrm>
            <a:prstGeom prst="rect">
              <a:avLst/>
            </a:prstGeom>
            <a:noFill/>
            <a:ln w="38100">
              <a:solidFill>
                <a:schemeClr val="tx1"/>
              </a:solidFill>
              <a:miter lim="800000"/>
              <a:headEnd/>
              <a:tailEnd/>
            </a:ln>
            <a:effectLst/>
          </p:spPr>
          <p:txBody>
            <a:bodyPr>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eaLnBrk="0" hangingPunct="0">
                <a:spcBef>
                  <a:spcPct val="50000"/>
                </a:spcBef>
                <a:defRPr/>
              </a:pPr>
              <a:r>
                <a:rPr lang="en-US" sz="2000" dirty="0" smtClean="0">
                  <a:effectLst>
                    <a:outerShdw blurRad="38100" dist="38100" dir="2700000" algn="tl">
                      <a:srgbClr val="000000"/>
                    </a:outerShdw>
                  </a:effectLst>
                  <a:latin typeface="Tahoma" pitchFamily="34" charset="0"/>
                </a:rPr>
                <a:t>c</a:t>
              </a:r>
              <a:endParaRPr lang="en-US" sz="2000" dirty="0">
                <a:effectLst>
                  <a:outerShdw blurRad="38100" dist="38100" dir="2700000" algn="tl">
                    <a:srgbClr val="000000"/>
                  </a:outerShdw>
                </a:effectLst>
                <a:latin typeface="Tahoma" pitchFamily="34" charset="0"/>
              </a:endParaRPr>
            </a:p>
          </p:txBody>
        </p:sp>
        <p:sp>
          <p:nvSpPr>
            <p:cNvPr id="19465" name="Text Box 21"/>
            <p:cNvSpPr txBox="1">
              <a:spLocks noChangeArrowheads="1"/>
            </p:cNvSpPr>
            <p:nvPr/>
          </p:nvSpPr>
          <p:spPr bwMode="auto">
            <a:xfrm>
              <a:off x="2818" y="3549"/>
              <a:ext cx="1214" cy="338"/>
            </a:xfrm>
            <a:prstGeom prst="rect">
              <a:avLst/>
            </a:prstGeom>
            <a:noFill/>
            <a:ln w="9525">
              <a:noFill/>
              <a:miter lim="800000"/>
              <a:headEnd/>
              <a:tailEnd/>
            </a:ln>
          </p:spPr>
          <p:txBody>
            <a:bodyPr wrap="square">
              <a:spAutoFit/>
            </a:bodyPr>
            <a:lstStyle/>
            <a:p>
              <a:pPr algn="ctr" eaLnBrk="0" hangingPunct="0"/>
              <a:r>
                <a:rPr lang="en-US" sz="1200" dirty="0" smtClean="0">
                  <a:latin typeface="Tahoma" pitchFamily="34" charset="0"/>
                </a:rPr>
                <a:t>1 </a:t>
              </a:r>
              <a:r>
                <a:rPr lang="en-US" sz="1200" dirty="0" err="1" smtClean="0">
                  <a:latin typeface="Tahoma" pitchFamily="34" charset="0"/>
                </a:rPr>
                <a:t>fasilitas</a:t>
              </a:r>
              <a:r>
                <a:rPr lang="en-US" sz="1200" dirty="0" smtClean="0">
                  <a:latin typeface="Tahoma" pitchFamily="34" charset="0"/>
                </a:rPr>
                <a:t> rata-rata </a:t>
              </a:r>
              <a:r>
                <a:rPr lang="en-US" sz="1200" dirty="0" err="1" smtClean="0">
                  <a:latin typeface="Tahoma" pitchFamily="34" charset="0"/>
                </a:rPr>
                <a:t>dapat</a:t>
              </a:r>
              <a:r>
                <a:rPr lang="en-US" sz="1200" dirty="0" smtClean="0">
                  <a:latin typeface="Tahoma" pitchFamily="34" charset="0"/>
                </a:rPr>
                <a:t> </a:t>
              </a:r>
              <a:r>
                <a:rPr lang="en-US" sz="1200" dirty="0" err="1" smtClean="0">
                  <a:latin typeface="Tahoma" pitchFamily="34" charset="0"/>
                </a:rPr>
                <a:t>melayani</a:t>
              </a:r>
              <a:endParaRPr lang="en-US" sz="1200" dirty="0" smtClean="0">
                <a:latin typeface="Tahoma" pitchFamily="34" charset="0"/>
              </a:endParaRPr>
            </a:p>
            <a:p>
              <a:pPr algn="ctr" eaLnBrk="0" hangingPunct="0"/>
              <a:r>
                <a:rPr lang="en-US" sz="1200" dirty="0" smtClean="0">
                  <a:latin typeface="Tahoma" pitchFamily="34" charset="0"/>
                </a:rPr>
                <a:t> 6 </a:t>
              </a:r>
              <a:r>
                <a:rPr lang="en-US" sz="1200" dirty="0" err="1" smtClean="0">
                  <a:latin typeface="Tahoma" pitchFamily="34" charset="0"/>
                </a:rPr>
                <a:t>kendaraan</a:t>
              </a:r>
              <a:r>
                <a:rPr lang="en-US" sz="1200" dirty="0" smtClean="0">
                  <a:latin typeface="Tahoma" pitchFamily="34" charset="0"/>
                </a:rPr>
                <a:t> </a:t>
              </a:r>
              <a:r>
                <a:rPr lang="en-US" sz="1200" dirty="0">
                  <a:latin typeface="Tahoma" pitchFamily="34" charset="0"/>
                </a:rPr>
                <a:t>per jam</a:t>
              </a:r>
            </a:p>
          </p:txBody>
        </p:sp>
        <p:sp>
          <p:nvSpPr>
            <p:cNvPr id="19466" name="Rectangle 11"/>
            <p:cNvSpPr>
              <a:spLocks noChangeArrowheads="1"/>
            </p:cNvSpPr>
            <p:nvPr/>
          </p:nvSpPr>
          <p:spPr bwMode="auto">
            <a:xfrm>
              <a:off x="1502" y="2832"/>
              <a:ext cx="2489" cy="1098"/>
            </a:xfrm>
            <a:prstGeom prst="rect">
              <a:avLst/>
            </a:prstGeom>
            <a:noFill/>
            <a:ln w="28575" cap="rnd">
              <a:solidFill>
                <a:schemeClr val="tx1"/>
              </a:solidFill>
              <a:prstDash val="sysDot"/>
              <a:miter lim="800000"/>
              <a:headEnd/>
              <a:tailEnd/>
            </a:ln>
          </p:spPr>
          <p:txBody>
            <a:bodyPr wrap="none" anchor="ctr"/>
            <a:lstStyle/>
            <a:p>
              <a:pPr eaLnBrk="0" hangingPunct="0"/>
              <a:endParaRPr lang="id-ID">
                <a:latin typeface="Tahoma" pitchFamily="34" charset="0"/>
              </a:endParaRPr>
            </a:p>
          </p:txBody>
        </p:sp>
        <p:sp>
          <p:nvSpPr>
            <p:cNvPr id="19467" name="Text Box 23"/>
            <p:cNvSpPr txBox="1">
              <a:spLocks noChangeArrowheads="1"/>
            </p:cNvSpPr>
            <p:nvPr/>
          </p:nvSpPr>
          <p:spPr bwMode="auto">
            <a:xfrm>
              <a:off x="449" y="3429"/>
              <a:ext cx="1066" cy="273"/>
            </a:xfrm>
            <a:prstGeom prst="rect">
              <a:avLst/>
            </a:prstGeom>
            <a:noFill/>
            <a:ln w="9525">
              <a:noFill/>
              <a:miter lim="800000"/>
              <a:headEnd/>
              <a:tailEnd/>
            </a:ln>
          </p:spPr>
          <p:txBody>
            <a:bodyPr wrap="square">
              <a:spAutoFit/>
            </a:bodyPr>
            <a:lstStyle/>
            <a:p>
              <a:pPr algn="ctr" eaLnBrk="0" hangingPunct="0"/>
              <a:r>
                <a:rPr lang="en-US" sz="1400" dirty="0" err="1" smtClean="0">
                  <a:latin typeface="Tahoma" pitchFamily="34" charset="0"/>
                </a:rPr>
                <a:t>Banyaknya</a:t>
              </a:r>
              <a:r>
                <a:rPr lang="en-US" sz="1400" dirty="0" smtClean="0">
                  <a:latin typeface="Tahoma" pitchFamily="34" charset="0"/>
                </a:rPr>
                <a:t> </a:t>
              </a:r>
              <a:r>
                <a:rPr lang="en-US" sz="1400" dirty="0" err="1" smtClean="0">
                  <a:latin typeface="Tahoma" pitchFamily="34" charset="0"/>
                </a:rPr>
                <a:t>kedatangan</a:t>
              </a:r>
              <a:r>
                <a:rPr lang="en-US" sz="1400" dirty="0" smtClean="0">
                  <a:latin typeface="Tahoma" pitchFamily="34" charset="0"/>
                </a:rPr>
                <a:t> </a:t>
              </a:r>
            </a:p>
            <a:p>
              <a:pPr algn="ctr" eaLnBrk="0" hangingPunct="0"/>
              <a:r>
                <a:rPr lang="en-US" sz="1400" dirty="0" smtClean="0">
                  <a:latin typeface="Tahoma" pitchFamily="34" charset="0"/>
                </a:rPr>
                <a:t> 4 </a:t>
              </a:r>
              <a:r>
                <a:rPr lang="en-US" sz="1400" dirty="0" err="1" smtClean="0">
                  <a:latin typeface="Tahoma" pitchFamily="34" charset="0"/>
                </a:rPr>
                <a:t>kendaraan</a:t>
              </a:r>
              <a:r>
                <a:rPr lang="en-US" sz="1400" dirty="0" smtClean="0">
                  <a:latin typeface="Tahoma" pitchFamily="34" charset="0"/>
                </a:rPr>
                <a:t> per </a:t>
              </a:r>
              <a:r>
                <a:rPr lang="en-US" sz="1400" dirty="0">
                  <a:latin typeface="Tahoma" pitchFamily="34" charset="0"/>
                </a:rPr>
                <a:t>jam</a:t>
              </a:r>
            </a:p>
          </p:txBody>
        </p:sp>
        <p:sp>
          <p:nvSpPr>
            <p:cNvPr id="19468" name="Line 24"/>
            <p:cNvSpPr>
              <a:spLocks noChangeShapeType="1"/>
            </p:cNvSpPr>
            <p:nvPr/>
          </p:nvSpPr>
          <p:spPr bwMode="auto">
            <a:xfrm>
              <a:off x="879" y="3349"/>
              <a:ext cx="519" cy="0"/>
            </a:xfrm>
            <a:prstGeom prst="line">
              <a:avLst/>
            </a:prstGeom>
            <a:noFill/>
            <a:ln w="57150">
              <a:solidFill>
                <a:schemeClr val="tx1"/>
              </a:solidFill>
              <a:round/>
              <a:headEnd/>
              <a:tailEnd type="triangle" w="lg" len="lg"/>
            </a:ln>
          </p:spPr>
          <p:txBody>
            <a:bodyPr/>
            <a:lstStyle/>
            <a:p>
              <a:endParaRPr lang="id-ID"/>
            </a:p>
          </p:txBody>
        </p:sp>
        <p:sp>
          <p:nvSpPr>
            <p:cNvPr id="19469" name="Line 25"/>
            <p:cNvSpPr>
              <a:spLocks noChangeShapeType="1"/>
            </p:cNvSpPr>
            <p:nvPr/>
          </p:nvSpPr>
          <p:spPr bwMode="auto">
            <a:xfrm>
              <a:off x="4060" y="3392"/>
              <a:ext cx="519" cy="0"/>
            </a:xfrm>
            <a:prstGeom prst="line">
              <a:avLst/>
            </a:prstGeom>
            <a:noFill/>
            <a:ln w="57150">
              <a:solidFill>
                <a:schemeClr val="tx1"/>
              </a:solidFill>
              <a:round/>
              <a:headEnd/>
              <a:tailEnd type="triangle" w="lg" len="lg"/>
            </a:ln>
          </p:spPr>
          <p:txBody>
            <a:bodyPr/>
            <a:lstStyle/>
            <a:p>
              <a:endParaRPr lang="id-ID"/>
            </a:p>
          </p:txBody>
        </p:sp>
        <p:sp>
          <p:nvSpPr>
            <p:cNvPr id="19470" name="Text Box 26"/>
            <p:cNvSpPr txBox="1">
              <a:spLocks noChangeArrowheads="1"/>
            </p:cNvSpPr>
            <p:nvPr/>
          </p:nvSpPr>
          <p:spPr bwMode="auto">
            <a:xfrm>
              <a:off x="3957" y="3456"/>
              <a:ext cx="795" cy="273"/>
            </a:xfrm>
            <a:prstGeom prst="rect">
              <a:avLst/>
            </a:prstGeom>
            <a:noFill/>
            <a:ln w="9525">
              <a:noFill/>
              <a:miter lim="800000"/>
              <a:headEnd/>
              <a:tailEnd/>
            </a:ln>
          </p:spPr>
          <p:txBody>
            <a:bodyPr>
              <a:spAutoFit/>
            </a:bodyPr>
            <a:lstStyle/>
            <a:p>
              <a:pPr algn="ctr" eaLnBrk="0" hangingPunct="0"/>
              <a:r>
                <a:rPr lang="en-US" sz="1400" dirty="0" err="1" smtClean="0">
                  <a:latin typeface="Tahoma" pitchFamily="34" charset="0"/>
                </a:rPr>
                <a:t>kendaraan</a:t>
              </a:r>
              <a:r>
                <a:rPr lang="en-US" sz="1400" dirty="0" smtClean="0">
                  <a:latin typeface="Tahoma" pitchFamily="34" charset="0"/>
                </a:rPr>
                <a:t> </a:t>
              </a:r>
              <a:r>
                <a:rPr lang="en-US" sz="1400" dirty="0" err="1">
                  <a:latin typeface="Tahoma" pitchFamily="34" charset="0"/>
                </a:rPr>
                <a:t>Keluar</a:t>
              </a:r>
              <a:endParaRPr lang="en-US" sz="1400" dirty="0">
                <a:latin typeface="Tahoma" pitchFamily="34" charset="0"/>
              </a:endParaRPr>
            </a:p>
          </p:txBody>
        </p:sp>
        <p:sp>
          <p:nvSpPr>
            <p:cNvPr id="19471" name="Text Box 27"/>
            <p:cNvSpPr txBox="1">
              <a:spLocks noChangeArrowheads="1"/>
            </p:cNvSpPr>
            <p:nvPr/>
          </p:nvSpPr>
          <p:spPr bwMode="auto">
            <a:xfrm>
              <a:off x="1951" y="3973"/>
              <a:ext cx="1625" cy="145"/>
            </a:xfrm>
            <a:prstGeom prst="rect">
              <a:avLst/>
            </a:prstGeom>
            <a:noFill/>
            <a:ln w="9525">
              <a:noFill/>
              <a:miter lim="800000"/>
              <a:headEnd/>
              <a:tailEnd/>
            </a:ln>
          </p:spPr>
          <p:txBody>
            <a:bodyPr>
              <a:spAutoFit/>
            </a:bodyPr>
            <a:lstStyle/>
            <a:p>
              <a:pPr algn="ctr" eaLnBrk="0" hangingPunct="0">
                <a:spcBef>
                  <a:spcPct val="50000"/>
                </a:spcBef>
              </a:pPr>
              <a:r>
                <a:rPr lang="en-US" sz="1200" b="1">
                  <a:latin typeface="Tahoma" pitchFamily="34" charset="0"/>
                </a:rPr>
                <a:t>SPBU</a:t>
              </a:r>
            </a:p>
          </p:txBody>
        </p:sp>
        <p:sp>
          <p:nvSpPr>
            <p:cNvPr id="19472" name="Text Box 28"/>
            <p:cNvSpPr txBox="1">
              <a:spLocks noChangeArrowheads="1"/>
            </p:cNvSpPr>
            <p:nvPr/>
          </p:nvSpPr>
          <p:spPr bwMode="auto">
            <a:xfrm>
              <a:off x="2880" y="2928"/>
              <a:ext cx="1152" cy="288"/>
            </a:xfrm>
            <a:prstGeom prst="rect">
              <a:avLst/>
            </a:prstGeom>
            <a:noFill/>
            <a:ln w="9525">
              <a:noFill/>
              <a:miter lim="800000"/>
              <a:headEnd/>
              <a:tailEnd/>
            </a:ln>
          </p:spPr>
          <p:txBody>
            <a:bodyPr>
              <a:spAutoFit/>
            </a:bodyPr>
            <a:lstStyle/>
            <a:p>
              <a:pPr algn="ctr" eaLnBrk="0" hangingPunct="0"/>
              <a:r>
                <a:rPr lang="en-US" sz="1200">
                  <a:latin typeface="Tahoma" pitchFamily="34" charset="0"/>
                </a:rPr>
                <a:t>Fasilitas</a:t>
              </a:r>
            </a:p>
            <a:p>
              <a:pPr algn="ctr" eaLnBrk="0" hangingPunct="0"/>
              <a:r>
                <a:rPr lang="en-US" sz="1200">
                  <a:latin typeface="Tahoma" pitchFamily="34" charset="0"/>
                </a:rPr>
                <a:t>Pelayanan</a:t>
              </a: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381000" y="228600"/>
            <a:ext cx="7543800" cy="838200"/>
          </a:xfrm>
        </p:spPr>
        <p:txBody>
          <a:bodyPr>
            <a:normAutofit/>
          </a:bodyPr>
          <a:lstStyle/>
          <a:p>
            <a:pPr algn="ctr"/>
            <a:r>
              <a:rPr lang="en-US" sz="3200" dirty="0" err="1" smtClean="0"/>
              <a:t>Simulasi</a:t>
            </a:r>
            <a:r>
              <a:rPr lang="en-US" sz="3200" dirty="0" smtClean="0"/>
              <a:t> Monte Carlo</a:t>
            </a:r>
            <a:endParaRPr lang="id-ID" sz="3200" dirty="0" smtClean="0"/>
          </a:p>
        </p:txBody>
      </p:sp>
      <p:sp>
        <p:nvSpPr>
          <p:cNvPr id="3" name="Content Placeholder 2"/>
          <p:cNvSpPr>
            <a:spLocks noGrp="1"/>
          </p:cNvSpPr>
          <p:nvPr>
            <p:ph idx="1"/>
          </p:nvPr>
        </p:nvSpPr>
        <p:spPr>
          <a:xfrm>
            <a:off x="457200" y="1981200"/>
            <a:ext cx="8229600" cy="4191000"/>
          </a:xfrm>
        </p:spPr>
        <p:txBody>
          <a:bodyPr>
            <a:normAutofit fontScale="92500"/>
          </a:bodyPr>
          <a:lstStyle/>
          <a:p>
            <a:pPr algn="just">
              <a:buFont typeface="Wingdings" pitchFamily="2" charset="2"/>
              <a:buChar char="q"/>
              <a:defRPr/>
            </a:pPr>
            <a:r>
              <a:rPr lang="en-US" sz="2400" dirty="0" err="1" smtClean="0">
                <a:latin typeface="Tw Cen MT" pitchFamily="34" charset="0"/>
                <a:cs typeface="Times New Roman" pitchFamily="18" charset="0"/>
              </a:rPr>
              <a:t>Dasar</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simulasi</a:t>
            </a:r>
            <a:r>
              <a:rPr lang="en-US" sz="2400" dirty="0" smtClean="0">
                <a:latin typeface="Tw Cen MT" pitchFamily="34" charset="0"/>
                <a:cs typeface="Times New Roman" pitchFamily="18" charset="0"/>
              </a:rPr>
              <a:t> Monte Carlo </a:t>
            </a:r>
            <a:r>
              <a:rPr lang="en-US" sz="2400" dirty="0" err="1" smtClean="0">
                <a:latin typeface="Tw Cen MT" pitchFamily="34" charset="0"/>
                <a:cs typeface="Times New Roman" pitchFamily="18" charset="0"/>
              </a:rPr>
              <a:t>adalah</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percobaan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pada</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unsur</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peluang</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atau</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bersifat</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probabilistik</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dengan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menggunakan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pengambilan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sampel</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secara</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acak</a:t>
            </a:r>
            <a:r>
              <a:rPr lang="en-US" sz="2400" dirty="0" smtClean="0">
                <a:latin typeface="Tw Cen MT" pitchFamily="34" charset="0"/>
                <a:cs typeface="Times New Roman" pitchFamily="18" charset="0"/>
              </a:rPr>
              <a:t>.</a:t>
            </a:r>
          </a:p>
          <a:p>
            <a:pPr algn="just">
              <a:buFont typeface="Wingdings" pitchFamily="2" charset="2"/>
              <a:buChar char="q"/>
              <a:defRPr/>
            </a:pPr>
            <a:r>
              <a:rPr lang="en-US" sz="2400" dirty="0" err="1" smtClean="0">
                <a:latin typeface="Tw Cen MT" pitchFamily="34" charset="0"/>
                <a:cs typeface="Times New Roman" pitchFamily="18" charset="0"/>
              </a:rPr>
              <a:t>Langkah-langkah</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teknik</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simulasi</a:t>
            </a:r>
            <a:r>
              <a:rPr lang="en-US" sz="2400" dirty="0" smtClean="0">
                <a:latin typeface="Tw Cen MT" pitchFamily="34" charset="0"/>
                <a:cs typeface="Times New Roman" pitchFamily="18" charset="0"/>
              </a:rPr>
              <a:t> Monte Carlo :</a:t>
            </a:r>
          </a:p>
          <a:p>
            <a:pPr marL="682625" indent="-682625" algn="just">
              <a:buFont typeface="Wingdings" pitchFamily="2" charset="2"/>
              <a:buNone/>
              <a:defRPr/>
            </a:pPr>
            <a:r>
              <a:rPr lang="en-US" sz="2400" dirty="0" smtClean="0">
                <a:latin typeface="Tw Cen MT" pitchFamily="34" charset="0"/>
                <a:cs typeface="Times New Roman" pitchFamily="18" charset="0"/>
              </a:rPr>
              <a:t>     1. </a:t>
            </a:r>
            <a:r>
              <a:rPr lang="en-US" sz="2400" dirty="0" err="1" smtClean="0">
                <a:latin typeface="Tw Cen MT" pitchFamily="34" charset="0"/>
                <a:cs typeface="Times New Roman" pitchFamily="18" charset="0"/>
              </a:rPr>
              <a:t>Menetapkan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sebuah</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distribusi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probabilitas</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bagi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variabel</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penting</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2. </a:t>
            </a:r>
            <a:r>
              <a:rPr lang="en-US" sz="2400" dirty="0" err="1" smtClean="0">
                <a:latin typeface="Tw Cen MT" pitchFamily="34" charset="0"/>
                <a:cs typeface="Times New Roman" pitchFamily="18" charset="0"/>
              </a:rPr>
              <a:t>Membuat</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distribusi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probabilitas</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kumulatif</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bagi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setiap</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variabel</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3. </a:t>
            </a:r>
            <a:r>
              <a:rPr lang="en-US" sz="2400" dirty="0" err="1" smtClean="0">
                <a:latin typeface="Tw Cen MT" pitchFamily="34" charset="0"/>
                <a:cs typeface="Times New Roman" pitchFamily="18" charset="0"/>
              </a:rPr>
              <a:t>Menetapkan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sebuah</a:t>
            </a:r>
            <a:r>
              <a:rPr lang="en-US" sz="2400" dirty="0" smtClean="0">
                <a:latin typeface="Tw Cen MT" pitchFamily="34" charset="0"/>
                <a:cs typeface="Times New Roman" pitchFamily="18" charset="0"/>
              </a:rPr>
              <a:t> interval </a:t>
            </a:r>
            <a:r>
              <a:rPr lang="en-US" sz="2400" dirty="0" err="1" smtClean="0">
                <a:latin typeface="Tw Cen MT" pitchFamily="34" charset="0"/>
                <a:cs typeface="Times New Roman" pitchFamily="18" charset="0"/>
              </a:rPr>
              <a:t>bilangan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acak</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bagi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setiap</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variabel</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4. </a:t>
            </a:r>
            <a:r>
              <a:rPr lang="en-US" sz="2400" dirty="0" err="1" smtClean="0">
                <a:latin typeface="Tw Cen MT" pitchFamily="34" charset="0"/>
                <a:cs typeface="Times New Roman" pitchFamily="18" charset="0"/>
              </a:rPr>
              <a:t>Membangkitkan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bilangan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acak</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5. </a:t>
            </a:r>
            <a:r>
              <a:rPr lang="en-US" sz="2400" dirty="0" err="1" smtClean="0">
                <a:latin typeface="Tw Cen MT" pitchFamily="34" charset="0"/>
                <a:cs typeface="Times New Roman" pitchFamily="18" charset="0"/>
              </a:rPr>
              <a:t>Mensimulasikan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serangkaian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percobaan</a:t>
            </a:r>
            <a:endParaRPr lang="id-ID" sz="2400" dirty="0">
              <a:latin typeface="Tw Cen MT"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2"/>
          <p:cNvSpPr>
            <a:spLocks noGrp="1"/>
          </p:cNvSpPr>
          <p:nvPr>
            <p:ph/>
          </p:nvPr>
        </p:nvSpPr>
        <p:spPr>
          <a:xfrm>
            <a:off x="457200" y="1752600"/>
            <a:ext cx="8229600" cy="4724400"/>
          </a:xfrm>
        </p:spPr>
        <p:txBody>
          <a:bodyPr>
            <a:normAutofit/>
          </a:bodyPr>
          <a:lstStyle/>
          <a:p>
            <a:pPr algn="just"/>
            <a:r>
              <a:rPr lang="en-US" sz="2000" dirty="0" err="1" smtClean="0">
                <a:latin typeface="Tw Cen MT" pitchFamily="34" charset="0"/>
              </a:rPr>
              <a:t>Langkah-langkah</a:t>
            </a:r>
            <a:r>
              <a:rPr lang="en-US" sz="2000" dirty="0" smtClean="0">
                <a:latin typeface="Tw Cen MT" pitchFamily="34" charset="0"/>
              </a:rPr>
              <a:t> </a:t>
            </a:r>
            <a:r>
              <a:rPr lang="en-US" sz="2000" dirty="0" err="1" smtClean="0">
                <a:latin typeface="Tw Cen MT" pitchFamily="34" charset="0"/>
              </a:rPr>
              <a:t>di</a:t>
            </a:r>
            <a:r>
              <a:rPr lang="en-US" sz="2000" dirty="0" smtClean="0">
                <a:latin typeface="Tw Cen MT" pitchFamily="34" charset="0"/>
              </a:rPr>
              <a:t> </a:t>
            </a:r>
            <a:r>
              <a:rPr lang="en-US" sz="2000" dirty="0" err="1" smtClean="0">
                <a:latin typeface="Tw Cen MT" pitchFamily="34" charset="0"/>
              </a:rPr>
              <a:t>atas</a:t>
            </a:r>
            <a:r>
              <a:rPr lang="en-US" sz="2000" dirty="0" smtClean="0">
                <a:latin typeface="Tw Cen MT" pitchFamily="34" charset="0"/>
              </a:rPr>
              <a:t> </a:t>
            </a:r>
            <a:r>
              <a:rPr lang="en-US" sz="2000" dirty="0" err="1" smtClean="0">
                <a:latin typeface="Tw Cen MT" pitchFamily="34" charset="0"/>
              </a:rPr>
              <a:t>dapat</a:t>
            </a:r>
            <a:r>
              <a:rPr lang="en-US" sz="2000" dirty="0" smtClean="0">
                <a:latin typeface="Tw Cen MT" pitchFamily="34" charset="0"/>
              </a:rPr>
              <a:t> </a:t>
            </a:r>
            <a:r>
              <a:rPr lang="en-US" sz="2000" dirty="0" err="1" smtClean="0">
                <a:latin typeface="Tw Cen MT" pitchFamily="34" charset="0"/>
              </a:rPr>
              <a:t>dijelaskan</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contoh</a:t>
            </a:r>
            <a:r>
              <a:rPr lang="en-US" sz="2000" dirty="0" smtClean="0">
                <a:latin typeface="Tw Cen MT" pitchFamily="34" charset="0"/>
              </a:rPr>
              <a:t>  </a:t>
            </a:r>
            <a:r>
              <a:rPr lang="en-US" sz="2000" dirty="0" err="1" smtClean="0">
                <a:latin typeface="Tw Cen MT" pitchFamily="34" charset="0"/>
              </a:rPr>
              <a:t>berikut</a:t>
            </a:r>
            <a:r>
              <a:rPr lang="en-US" sz="2000" dirty="0" smtClean="0">
                <a:latin typeface="Tw Cen MT" pitchFamily="34" charset="0"/>
              </a:rPr>
              <a:t> : </a:t>
            </a:r>
            <a:r>
              <a:rPr lang="en-US" sz="2000" dirty="0" err="1" smtClean="0">
                <a:latin typeface="Tw Cen MT" pitchFamily="34" charset="0"/>
              </a:rPr>
              <a:t>berdasarkan</a:t>
            </a:r>
            <a:r>
              <a:rPr lang="en-US" sz="2000" dirty="0" smtClean="0">
                <a:latin typeface="Tw Cen MT" pitchFamily="34" charset="0"/>
              </a:rPr>
              <a:t> </a:t>
            </a:r>
            <a:r>
              <a:rPr lang="en-US" sz="2000" dirty="0" err="1" smtClean="0">
                <a:latin typeface="Tw Cen MT" pitchFamily="34" charset="0"/>
              </a:rPr>
              <a:t>pengamatan</a:t>
            </a:r>
            <a:r>
              <a:rPr lang="en-US" sz="2000" dirty="0" smtClean="0">
                <a:latin typeface="Tw Cen MT" pitchFamily="34" charset="0"/>
              </a:rPr>
              <a:t> yang </a:t>
            </a:r>
            <a:r>
              <a:rPr lang="en-US" sz="2000" dirty="0" err="1" smtClean="0">
                <a:latin typeface="Tw Cen MT" pitchFamily="34" charset="0"/>
              </a:rPr>
              <a:t>dilakukan</a:t>
            </a:r>
            <a:r>
              <a:rPr lang="en-US" sz="2000" dirty="0" smtClean="0">
                <a:latin typeface="Tw Cen MT" pitchFamily="34" charset="0"/>
              </a:rPr>
              <a:t> </a:t>
            </a:r>
            <a:r>
              <a:rPr lang="en-US" sz="2000" dirty="0" err="1" smtClean="0">
                <a:latin typeface="Tw Cen MT" pitchFamily="34" charset="0"/>
              </a:rPr>
              <a:t>secara</a:t>
            </a:r>
            <a:r>
              <a:rPr lang="en-US" sz="2000" dirty="0" smtClean="0">
                <a:latin typeface="Tw Cen MT" pitchFamily="34" charset="0"/>
              </a:rPr>
              <a:t> </a:t>
            </a:r>
            <a:r>
              <a:rPr lang="en-US" sz="2000" dirty="0" err="1" smtClean="0">
                <a:latin typeface="Tw Cen MT" pitchFamily="34" charset="0"/>
              </a:rPr>
              <a:t>acak</a:t>
            </a:r>
            <a:r>
              <a:rPr lang="en-US" sz="2000" dirty="0" smtClean="0">
                <a:latin typeface="Tw Cen MT" pitchFamily="34" charset="0"/>
              </a:rPr>
              <a:t> </a:t>
            </a:r>
            <a:r>
              <a:rPr lang="en-US" sz="2000" dirty="0" err="1" smtClean="0">
                <a:latin typeface="Tw Cen MT" pitchFamily="34" charset="0"/>
              </a:rPr>
              <a:t>tentang</a:t>
            </a:r>
            <a:r>
              <a:rPr lang="en-US" sz="2000" dirty="0" smtClean="0">
                <a:latin typeface="Tw Cen MT" pitchFamily="34" charset="0"/>
              </a:rPr>
              <a:t> </a:t>
            </a:r>
            <a:r>
              <a:rPr lang="en-US" sz="2000" dirty="0" err="1" smtClean="0">
                <a:latin typeface="Tw Cen MT" pitchFamily="34" charset="0"/>
              </a:rPr>
              <a:t>banyaknya</a:t>
            </a:r>
            <a:r>
              <a:rPr lang="en-US" sz="2000" dirty="0" smtClean="0">
                <a:latin typeface="Tw Cen MT" pitchFamily="34" charset="0"/>
              </a:rPr>
              <a:t> </a:t>
            </a:r>
            <a:r>
              <a:rPr lang="en-US" sz="2000" dirty="0" err="1" smtClean="0">
                <a:latin typeface="Tw Cen MT" pitchFamily="34" charset="0"/>
              </a:rPr>
              <a:t>kedatangan</a:t>
            </a:r>
            <a:r>
              <a:rPr lang="en-US" sz="2000" dirty="0" smtClean="0">
                <a:latin typeface="Tw Cen MT" pitchFamily="34" charset="0"/>
              </a:rPr>
              <a:t> </a:t>
            </a:r>
            <a:r>
              <a:rPr lang="en-US" sz="2000" dirty="0" err="1" smtClean="0">
                <a:latin typeface="Tw Cen MT" pitchFamily="34" charset="0"/>
              </a:rPr>
              <a:t>pelanggan</a:t>
            </a:r>
            <a:r>
              <a:rPr lang="en-US" sz="2000" dirty="0" smtClean="0">
                <a:latin typeface="Tw Cen MT" pitchFamily="34" charset="0"/>
              </a:rPr>
              <a:t> </a:t>
            </a:r>
            <a:r>
              <a:rPr lang="en-US" sz="2000" dirty="0" err="1" smtClean="0">
                <a:latin typeface="Tw Cen MT" pitchFamily="34" charset="0"/>
              </a:rPr>
              <a:t>kesuatu</a:t>
            </a:r>
            <a:r>
              <a:rPr lang="en-US" sz="2000" dirty="0" smtClean="0">
                <a:latin typeface="Tw Cen MT" pitchFamily="34" charset="0"/>
              </a:rPr>
              <a:t> </a:t>
            </a:r>
            <a:r>
              <a:rPr lang="en-US" sz="2000" dirty="0" err="1" smtClean="0">
                <a:latin typeface="Tw Cen MT" pitchFamily="34" charset="0"/>
              </a:rPr>
              <a:t>fasilitas</a:t>
            </a:r>
            <a:r>
              <a:rPr lang="en-US" sz="2000" dirty="0" smtClean="0">
                <a:latin typeface="Tw Cen MT" pitchFamily="34" charset="0"/>
              </a:rPr>
              <a:t> </a:t>
            </a:r>
            <a:r>
              <a:rPr lang="en-US" sz="2000" dirty="0" err="1" smtClean="0">
                <a:latin typeface="Tw Cen MT" pitchFamily="34" charset="0"/>
              </a:rPr>
              <a:t>pelayanan</a:t>
            </a:r>
            <a:r>
              <a:rPr lang="en-US" sz="2000" dirty="0" smtClean="0">
                <a:latin typeface="Tw Cen MT" pitchFamily="34" charset="0"/>
              </a:rPr>
              <a:t> </a:t>
            </a:r>
            <a:r>
              <a:rPr lang="en-US" sz="2000" dirty="0" err="1" smtClean="0">
                <a:latin typeface="Tw Cen MT" pitchFamily="34" charset="0"/>
              </a:rPr>
              <a:t>setiap</a:t>
            </a:r>
            <a:r>
              <a:rPr lang="en-US" sz="2000" dirty="0" smtClean="0">
                <a:latin typeface="Tw Cen MT" pitchFamily="34" charset="0"/>
              </a:rPr>
              <a:t> jam </a:t>
            </a:r>
            <a:r>
              <a:rPr lang="en-US" sz="2000" dirty="0" err="1" smtClean="0">
                <a:latin typeface="Tw Cen MT" pitchFamily="34" charset="0"/>
              </a:rPr>
              <a:t>adalah</a:t>
            </a:r>
            <a:r>
              <a:rPr lang="en-US" sz="2000" dirty="0" smtClean="0">
                <a:latin typeface="Tw Cen MT" pitchFamily="34" charset="0"/>
              </a:rPr>
              <a:t> </a:t>
            </a:r>
            <a:r>
              <a:rPr lang="en-US" sz="2000" dirty="0" err="1" smtClean="0">
                <a:latin typeface="Tw Cen MT" pitchFamily="34" charset="0"/>
              </a:rPr>
              <a:t>sbb</a:t>
            </a:r>
            <a:r>
              <a:rPr lang="en-US" sz="2000" dirty="0" smtClean="0">
                <a:latin typeface="Tw Cen MT" pitchFamily="34" charset="0"/>
              </a:rPr>
              <a:t> : </a:t>
            </a:r>
          </a:p>
          <a:p>
            <a:pPr algn="just">
              <a:buFont typeface="Wingdings" pitchFamily="2" charset="2"/>
              <a:buNone/>
            </a:pPr>
            <a:r>
              <a:rPr lang="en-US" sz="2000" dirty="0" err="1" smtClean="0">
                <a:latin typeface="Tw Cen MT" pitchFamily="34" charset="0"/>
              </a:rPr>
              <a:t>Langkah</a:t>
            </a:r>
            <a:r>
              <a:rPr lang="en-US" sz="2000" dirty="0" smtClean="0">
                <a:latin typeface="Tw Cen MT" pitchFamily="34" charset="0"/>
              </a:rPr>
              <a:t> 1, 2</a:t>
            </a:r>
            <a:endParaRPr lang="id-ID" sz="2000" dirty="0" smtClean="0">
              <a:latin typeface="Tw Cen MT" pitchFamily="34" charset="0"/>
            </a:endParaRPr>
          </a:p>
        </p:txBody>
      </p:sp>
      <p:graphicFrame>
        <p:nvGraphicFramePr>
          <p:cNvPr id="4" name="Table 3"/>
          <p:cNvGraphicFramePr>
            <a:graphicFrameLocks noGrp="1"/>
          </p:cNvGraphicFramePr>
          <p:nvPr/>
        </p:nvGraphicFramePr>
        <p:xfrm>
          <a:off x="762000" y="3200400"/>
          <a:ext cx="7924800" cy="3200400"/>
        </p:xfrm>
        <a:graphic>
          <a:graphicData uri="http://schemas.openxmlformats.org/drawingml/2006/table">
            <a:tbl>
              <a:tblPr firstRow="1" bandRow="1">
                <a:tableStyleId>{5C22544A-7EE6-4342-B048-85BDC9FD1C3A}</a:tableStyleId>
              </a:tblPr>
              <a:tblGrid>
                <a:gridCol w="1981200"/>
                <a:gridCol w="1981200"/>
                <a:gridCol w="1981200"/>
                <a:gridCol w="1981200"/>
              </a:tblGrid>
              <a:tr h="548640">
                <a:tc>
                  <a:txBody>
                    <a:bodyPr/>
                    <a:lstStyle/>
                    <a:p>
                      <a:pPr algn="ctr"/>
                      <a:r>
                        <a:rPr lang="en-US" dirty="0" err="1" smtClean="0"/>
                        <a:t>Banyaknya</a:t>
                      </a:r>
                      <a:r>
                        <a:rPr lang="en-US" dirty="0" smtClean="0"/>
                        <a:t> </a:t>
                      </a:r>
                      <a:r>
                        <a:rPr lang="en-US" dirty="0" err="1" smtClean="0"/>
                        <a:t>kedatangan</a:t>
                      </a:r>
                      <a:r>
                        <a:rPr lang="en-US" dirty="0" smtClean="0"/>
                        <a:t>/jam</a:t>
                      </a:r>
                      <a:endParaRPr lang="id-ID" dirty="0"/>
                    </a:p>
                  </a:txBody>
                  <a:tcPr/>
                </a:tc>
                <a:tc>
                  <a:txBody>
                    <a:bodyPr/>
                    <a:lstStyle/>
                    <a:p>
                      <a:pPr algn="ctr"/>
                      <a:r>
                        <a:rPr lang="en-US" dirty="0" err="1" smtClean="0"/>
                        <a:t>Frekwensi</a:t>
                      </a:r>
                      <a:endParaRPr lang="id-ID" dirty="0"/>
                    </a:p>
                  </a:txBody>
                  <a:tcPr/>
                </a:tc>
                <a:tc>
                  <a:txBody>
                    <a:bodyPr/>
                    <a:lstStyle/>
                    <a:p>
                      <a:pPr algn="ctr"/>
                      <a:r>
                        <a:rPr lang="en-US" dirty="0" err="1" smtClean="0"/>
                        <a:t>Peluang</a:t>
                      </a:r>
                      <a:r>
                        <a:rPr lang="en-US" dirty="0" smtClean="0"/>
                        <a:t> </a:t>
                      </a:r>
                      <a:r>
                        <a:rPr lang="en-US" dirty="0" err="1" smtClean="0"/>
                        <a:t>kejadian</a:t>
                      </a:r>
                      <a:endParaRPr lang="id-ID" dirty="0"/>
                    </a:p>
                  </a:txBody>
                  <a:tcPr/>
                </a:tc>
                <a:tc>
                  <a:txBody>
                    <a:bodyPr/>
                    <a:lstStyle/>
                    <a:p>
                      <a:pPr algn="ctr"/>
                      <a:r>
                        <a:rPr lang="en-US" dirty="0" err="1" smtClean="0"/>
                        <a:t>Probabilitas</a:t>
                      </a:r>
                      <a:r>
                        <a:rPr lang="en-US" dirty="0" smtClean="0"/>
                        <a:t> </a:t>
                      </a:r>
                      <a:r>
                        <a:rPr lang="en-US" dirty="0" err="1" smtClean="0"/>
                        <a:t>kumulatif</a:t>
                      </a:r>
                      <a:endParaRPr lang="id-ID" dirty="0"/>
                    </a:p>
                  </a:txBody>
                  <a:tcPr/>
                </a:tc>
              </a:tr>
              <a:tr h="313509">
                <a:tc>
                  <a:txBody>
                    <a:bodyPr/>
                    <a:lstStyle/>
                    <a:p>
                      <a:pPr algn="ctr"/>
                      <a:r>
                        <a:rPr lang="en-US" dirty="0" smtClean="0"/>
                        <a:t>0</a:t>
                      </a:r>
                      <a:endParaRPr lang="id-ID" dirty="0"/>
                    </a:p>
                  </a:txBody>
                  <a:tcPr/>
                </a:tc>
                <a:tc>
                  <a:txBody>
                    <a:bodyPr/>
                    <a:lstStyle/>
                    <a:p>
                      <a:pPr algn="ctr"/>
                      <a:r>
                        <a:rPr lang="en-US" dirty="0" smtClean="0"/>
                        <a:t>10</a:t>
                      </a:r>
                      <a:endParaRPr lang="id-ID" dirty="0"/>
                    </a:p>
                  </a:txBody>
                  <a:tcPr/>
                </a:tc>
                <a:tc>
                  <a:txBody>
                    <a:bodyPr/>
                    <a:lstStyle/>
                    <a:p>
                      <a:pPr algn="ctr"/>
                      <a:r>
                        <a:rPr lang="en-US" dirty="0" smtClean="0"/>
                        <a:t>0,05</a:t>
                      </a:r>
                      <a:endParaRPr lang="id-ID" dirty="0"/>
                    </a:p>
                  </a:txBody>
                  <a:tcPr/>
                </a:tc>
                <a:tc>
                  <a:txBody>
                    <a:bodyPr/>
                    <a:lstStyle/>
                    <a:p>
                      <a:pPr algn="ctr"/>
                      <a:r>
                        <a:rPr lang="en-US" dirty="0" smtClean="0"/>
                        <a:t>0,05</a:t>
                      </a:r>
                      <a:endParaRPr lang="id-ID" dirty="0"/>
                    </a:p>
                  </a:txBody>
                  <a:tcPr/>
                </a:tc>
              </a:tr>
              <a:tr h="313509">
                <a:tc>
                  <a:txBody>
                    <a:bodyPr/>
                    <a:lstStyle/>
                    <a:p>
                      <a:pPr algn="ctr"/>
                      <a:r>
                        <a:rPr lang="en-US" dirty="0" smtClean="0"/>
                        <a:t>1</a:t>
                      </a:r>
                      <a:endParaRPr lang="id-ID" dirty="0"/>
                    </a:p>
                  </a:txBody>
                  <a:tcPr/>
                </a:tc>
                <a:tc>
                  <a:txBody>
                    <a:bodyPr/>
                    <a:lstStyle/>
                    <a:p>
                      <a:pPr algn="ctr"/>
                      <a:r>
                        <a:rPr lang="en-US" dirty="0" smtClean="0"/>
                        <a:t>20</a:t>
                      </a:r>
                      <a:endParaRPr lang="id-ID" dirty="0"/>
                    </a:p>
                  </a:txBody>
                  <a:tcPr/>
                </a:tc>
                <a:tc>
                  <a:txBody>
                    <a:bodyPr/>
                    <a:lstStyle/>
                    <a:p>
                      <a:pPr algn="ctr"/>
                      <a:r>
                        <a:rPr lang="en-US" dirty="0" smtClean="0"/>
                        <a:t>0,10</a:t>
                      </a:r>
                      <a:endParaRPr lang="id-ID" dirty="0"/>
                    </a:p>
                  </a:txBody>
                  <a:tcPr/>
                </a:tc>
                <a:tc>
                  <a:txBody>
                    <a:bodyPr/>
                    <a:lstStyle/>
                    <a:p>
                      <a:pPr algn="ctr"/>
                      <a:r>
                        <a:rPr lang="en-US" dirty="0" smtClean="0"/>
                        <a:t>0,15</a:t>
                      </a:r>
                      <a:endParaRPr lang="id-ID" dirty="0"/>
                    </a:p>
                  </a:txBody>
                  <a:tcPr/>
                </a:tc>
              </a:tr>
              <a:tr h="313509">
                <a:tc>
                  <a:txBody>
                    <a:bodyPr/>
                    <a:lstStyle/>
                    <a:p>
                      <a:pPr algn="ctr"/>
                      <a:r>
                        <a:rPr lang="en-US" dirty="0" smtClean="0"/>
                        <a:t>2</a:t>
                      </a:r>
                      <a:endParaRPr lang="id-ID" dirty="0"/>
                    </a:p>
                  </a:txBody>
                  <a:tcPr/>
                </a:tc>
                <a:tc>
                  <a:txBody>
                    <a:bodyPr/>
                    <a:lstStyle/>
                    <a:p>
                      <a:pPr algn="ctr"/>
                      <a:r>
                        <a:rPr lang="en-US" dirty="0" smtClean="0"/>
                        <a:t>40</a:t>
                      </a:r>
                      <a:endParaRPr lang="id-ID" dirty="0"/>
                    </a:p>
                  </a:txBody>
                  <a:tcPr/>
                </a:tc>
                <a:tc>
                  <a:txBody>
                    <a:bodyPr/>
                    <a:lstStyle/>
                    <a:p>
                      <a:pPr algn="ctr"/>
                      <a:r>
                        <a:rPr lang="en-US" dirty="0" smtClean="0"/>
                        <a:t>0,20</a:t>
                      </a:r>
                      <a:endParaRPr lang="id-ID" dirty="0"/>
                    </a:p>
                  </a:txBody>
                  <a:tcPr/>
                </a:tc>
                <a:tc>
                  <a:txBody>
                    <a:bodyPr/>
                    <a:lstStyle/>
                    <a:p>
                      <a:pPr algn="ctr"/>
                      <a:r>
                        <a:rPr lang="en-US" dirty="0" smtClean="0"/>
                        <a:t>0,35</a:t>
                      </a:r>
                      <a:endParaRPr lang="id-ID" dirty="0"/>
                    </a:p>
                  </a:txBody>
                  <a:tcPr/>
                </a:tc>
              </a:tr>
              <a:tr h="313509">
                <a:tc>
                  <a:txBody>
                    <a:bodyPr/>
                    <a:lstStyle/>
                    <a:p>
                      <a:pPr algn="ctr"/>
                      <a:r>
                        <a:rPr lang="en-US" dirty="0" smtClean="0"/>
                        <a:t>3</a:t>
                      </a:r>
                      <a:endParaRPr lang="id-ID" dirty="0"/>
                    </a:p>
                  </a:txBody>
                  <a:tcPr/>
                </a:tc>
                <a:tc>
                  <a:txBody>
                    <a:bodyPr/>
                    <a:lstStyle/>
                    <a:p>
                      <a:pPr algn="ctr"/>
                      <a:r>
                        <a:rPr lang="en-US" dirty="0" smtClean="0"/>
                        <a:t>60</a:t>
                      </a:r>
                      <a:endParaRPr lang="id-ID" dirty="0"/>
                    </a:p>
                  </a:txBody>
                  <a:tcPr/>
                </a:tc>
                <a:tc>
                  <a:txBody>
                    <a:bodyPr/>
                    <a:lstStyle/>
                    <a:p>
                      <a:pPr algn="ctr"/>
                      <a:r>
                        <a:rPr lang="en-US" dirty="0" smtClean="0"/>
                        <a:t>0,30</a:t>
                      </a:r>
                      <a:endParaRPr lang="id-ID" dirty="0"/>
                    </a:p>
                  </a:txBody>
                  <a:tcPr/>
                </a:tc>
                <a:tc>
                  <a:txBody>
                    <a:bodyPr/>
                    <a:lstStyle/>
                    <a:p>
                      <a:pPr algn="ctr"/>
                      <a:r>
                        <a:rPr lang="en-US" dirty="0" smtClean="0"/>
                        <a:t>0,65</a:t>
                      </a:r>
                      <a:endParaRPr lang="id-ID" dirty="0"/>
                    </a:p>
                  </a:txBody>
                  <a:tcPr/>
                </a:tc>
              </a:tr>
              <a:tr h="313509">
                <a:tc>
                  <a:txBody>
                    <a:bodyPr/>
                    <a:lstStyle/>
                    <a:p>
                      <a:pPr algn="ctr"/>
                      <a:r>
                        <a:rPr lang="en-US" dirty="0" smtClean="0"/>
                        <a:t>4</a:t>
                      </a:r>
                      <a:endParaRPr lang="id-ID" dirty="0"/>
                    </a:p>
                  </a:txBody>
                  <a:tcPr/>
                </a:tc>
                <a:tc>
                  <a:txBody>
                    <a:bodyPr/>
                    <a:lstStyle/>
                    <a:p>
                      <a:pPr algn="ctr"/>
                      <a:r>
                        <a:rPr lang="en-US" dirty="0" smtClean="0"/>
                        <a:t>40</a:t>
                      </a:r>
                      <a:endParaRPr lang="id-ID" dirty="0"/>
                    </a:p>
                  </a:txBody>
                  <a:tcPr/>
                </a:tc>
                <a:tc>
                  <a:txBody>
                    <a:bodyPr/>
                    <a:lstStyle/>
                    <a:p>
                      <a:pPr algn="ctr"/>
                      <a:r>
                        <a:rPr lang="en-US" dirty="0" smtClean="0"/>
                        <a:t>0,20</a:t>
                      </a:r>
                      <a:endParaRPr lang="id-ID" dirty="0"/>
                    </a:p>
                  </a:txBody>
                  <a:tcPr/>
                </a:tc>
                <a:tc>
                  <a:txBody>
                    <a:bodyPr/>
                    <a:lstStyle/>
                    <a:p>
                      <a:pPr algn="ctr"/>
                      <a:r>
                        <a:rPr lang="en-US" dirty="0" smtClean="0"/>
                        <a:t>0,85</a:t>
                      </a:r>
                      <a:endParaRPr lang="id-ID" dirty="0"/>
                    </a:p>
                  </a:txBody>
                  <a:tcPr/>
                </a:tc>
              </a:tr>
              <a:tr h="313509">
                <a:tc>
                  <a:txBody>
                    <a:bodyPr/>
                    <a:lstStyle/>
                    <a:p>
                      <a:pPr algn="ctr"/>
                      <a:r>
                        <a:rPr lang="en-US" dirty="0" smtClean="0"/>
                        <a:t>5</a:t>
                      </a:r>
                      <a:endParaRPr lang="id-ID" dirty="0"/>
                    </a:p>
                  </a:txBody>
                  <a:tcPr/>
                </a:tc>
                <a:tc>
                  <a:txBody>
                    <a:bodyPr/>
                    <a:lstStyle/>
                    <a:p>
                      <a:pPr algn="ctr"/>
                      <a:r>
                        <a:rPr lang="en-US" dirty="0" smtClean="0"/>
                        <a:t>30</a:t>
                      </a:r>
                      <a:endParaRPr lang="id-ID" dirty="0"/>
                    </a:p>
                  </a:txBody>
                  <a:tcPr/>
                </a:tc>
                <a:tc>
                  <a:txBody>
                    <a:bodyPr/>
                    <a:lstStyle/>
                    <a:p>
                      <a:pPr algn="ctr"/>
                      <a:r>
                        <a:rPr lang="en-US" dirty="0" smtClean="0"/>
                        <a:t>0,15</a:t>
                      </a:r>
                      <a:endParaRPr lang="id-ID" dirty="0"/>
                    </a:p>
                  </a:txBody>
                  <a:tcPr/>
                </a:tc>
                <a:tc>
                  <a:txBody>
                    <a:bodyPr/>
                    <a:lstStyle/>
                    <a:p>
                      <a:pPr algn="ctr"/>
                      <a:r>
                        <a:rPr lang="en-US" dirty="0" smtClean="0"/>
                        <a:t>1,00</a:t>
                      </a:r>
                      <a:endParaRPr lang="id-ID" dirty="0"/>
                    </a:p>
                  </a:txBody>
                  <a:tcPr/>
                </a:tc>
              </a:tr>
              <a:tr h="313509">
                <a:tc>
                  <a:txBody>
                    <a:bodyPr/>
                    <a:lstStyle/>
                    <a:p>
                      <a:pPr algn="ctr"/>
                      <a:r>
                        <a:rPr lang="en-US" dirty="0" smtClean="0"/>
                        <a:t>Total</a:t>
                      </a:r>
                      <a:endParaRPr lang="id-ID" dirty="0"/>
                    </a:p>
                  </a:txBody>
                  <a:tcPr/>
                </a:tc>
                <a:tc>
                  <a:txBody>
                    <a:bodyPr/>
                    <a:lstStyle/>
                    <a:p>
                      <a:pPr algn="ctr"/>
                      <a:r>
                        <a:rPr lang="en-US" dirty="0" smtClean="0"/>
                        <a:t>200 </a:t>
                      </a:r>
                      <a:endParaRPr lang="id-ID" dirty="0"/>
                    </a:p>
                  </a:txBody>
                  <a:tcPr/>
                </a:tc>
                <a:tc>
                  <a:txBody>
                    <a:bodyPr/>
                    <a:lstStyle/>
                    <a:p>
                      <a:pPr algn="ctr"/>
                      <a:endParaRPr lang="id-ID" dirty="0"/>
                    </a:p>
                  </a:txBody>
                  <a:tcPr/>
                </a:tc>
                <a:tc>
                  <a:txBody>
                    <a:bodyPr/>
                    <a:lstStyle/>
                    <a:p>
                      <a:pPr algn="ctr"/>
                      <a:endParaRPr lang="id-ID" dirty="0"/>
                    </a:p>
                  </a:txBody>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p:nvPr>
        </p:nvSpPr>
        <p:spPr>
          <a:xfrm>
            <a:off x="609600" y="1447800"/>
            <a:ext cx="8077200" cy="4225925"/>
          </a:xfrm>
        </p:spPr>
        <p:txBody>
          <a:bodyPr>
            <a:normAutofit fontScale="92500" lnSpcReduction="10000"/>
          </a:bodyPr>
          <a:lstStyle/>
          <a:p>
            <a:pPr>
              <a:buFont typeface="Wingdings" pitchFamily="2" charset="2"/>
              <a:buNone/>
              <a:defRPr/>
            </a:pPr>
            <a:r>
              <a:rPr lang="en-US" sz="2400" dirty="0" err="1" smtClean="0">
                <a:latin typeface="Tw Cen MT" pitchFamily="34" charset="0"/>
              </a:rPr>
              <a:t>Langkah</a:t>
            </a:r>
            <a:r>
              <a:rPr lang="en-US" sz="2400" dirty="0" smtClean="0">
                <a:latin typeface="Tw Cen MT" pitchFamily="34" charset="0"/>
              </a:rPr>
              <a:t> 3</a:t>
            </a: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marL="0" indent="0" algn="just">
              <a:buFont typeface="Wingdings" pitchFamily="2" charset="2"/>
              <a:buNone/>
              <a:defRPr/>
            </a:pPr>
            <a:r>
              <a:rPr lang="en-US" sz="2400" dirty="0" err="1" smtClean="0">
                <a:latin typeface="Tw Cen MT" pitchFamily="34" charset="0"/>
              </a:rPr>
              <a:t>Langkah</a:t>
            </a:r>
            <a:r>
              <a:rPr lang="en-US" sz="2400" dirty="0" smtClean="0">
                <a:latin typeface="Tw Cen MT" pitchFamily="34" charset="0"/>
              </a:rPr>
              <a:t> 4, </a:t>
            </a:r>
            <a:r>
              <a:rPr lang="en-US" sz="2400" dirty="0" err="1" smtClean="0">
                <a:latin typeface="Tw Cen MT" pitchFamily="34" charset="0"/>
              </a:rPr>
              <a:t>angka</a:t>
            </a:r>
            <a:r>
              <a:rPr lang="en-US" sz="2400" dirty="0" smtClean="0">
                <a:latin typeface="Tw Cen MT" pitchFamily="34" charset="0"/>
              </a:rPr>
              <a:t> </a:t>
            </a:r>
            <a:r>
              <a:rPr lang="en-US" sz="2400" dirty="0" err="1" smtClean="0">
                <a:latin typeface="Tw Cen MT" pitchFamily="34" charset="0"/>
              </a:rPr>
              <a:t>acak</a:t>
            </a:r>
            <a:r>
              <a:rPr lang="en-US" sz="2400" dirty="0" smtClean="0">
                <a:latin typeface="Tw Cen MT" pitchFamily="34" charset="0"/>
              </a:rPr>
              <a:t> </a:t>
            </a:r>
            <a:r>
              <a:rPr lang="en-US" sz="2400" dirty="0" err="1" smtClean="0">
                <a:latin typeface="Tw Cen MT" pitchFamily="34" charset="0"/>
              </a:rPr>
              <a:t>dapat</a:t>
            </a:r>
            <a:r>
              <a:rPr lang="en-US" sz="2400" dirty="0" smtClean="0">
                <a:latin typeface="Tw Cen MT" pitchFamily="34" charset="0"/>
              </a:rPr>
              <a:t> </a:t>
            </a:r>
            <a:r>
              <a:rPr lang="en-US" sz="2400" dirty="0" err="1" smtClean="0">
                <a:latin typeface="Tw Cen MT" pitchFamily="34" charset="0"/>
              </a:rPr>
              <a:t>diperoleh</a:t>
            </a:r>
            <a:r>
              <a:rPr lang="en-US" sz="2400" dirty="0" smtClean="0">
                <a:latin typeface="Tw Cen MT" pitchFamily="34" charset="0"/>
              </a:rPr>
              <a:t> </a:t>
            </a:r>
            <a:r>
              <a:rPr lang="en-US" sz="2400" dirty="0" err="1" smtClean="0">
                <a:latin typeface="Tw Cen MT" pitchFamily="34" charset="0"/>
              </a:rPr>
              <a:t>dari</a:t>
            </a:r>
            <a:r>
              <a:rPr lang="en-US" sz="2400" dirty="0" smtClean="0">
                <a:latin typeface="Tw Cen MT" pitchFamily="34" charset="0"/>
              </a:rPr>
              <a:t> </a:t>
            </a:r>
            <a:r>
              <a:rPr lang="en-US" sz="2400" dirty="0" err="1" smtClean="0">
                <a:latin typeface="Tw Cen MT" pitchFamily="34" charset="0"/>
              </a:rPr>
              <a:t>tabel</a:t>
            </a:r>
            <a:r>
              <a:rPr lang="en-US" sz="2400" dirty="0" smtClean="0">
                <a:latin typeface="Tw Cen MT" pitchFamily="34" charset="0"/>
              </a:rPr>
              <a:t> </a:t>
            </a:r>
            <a:r>
              <a:rPr lang="en-US" sz="2400" dirty="0" err="1" smtClean="0">
                <a:latin typeface="Tw Cen MT" pitchFamily="34" charset="0"/>
              </a:rPr>
              <a:t>bilangan</a:t>
            </a:r>
            <a:r>
              <a:rPr lang="en-US" sz="2400" dirty="0" smtClean="0">
                <a:latin typeface="Tw Cen MT" pitchFamily="34" charset="0"/>
              </a:rPr>
              <a:t> </a:t>
            </a:r>
            <a:r>
              <a:rPr lang="en-US" sz="2400" dirty="0" err="1" smtClean="0">
                <a:latin typeface="Tw Cen MT" pitchFamily="34" charset="0"/>
              </a:rPr>
              <a:t>acak</a:t>
            </a:r>
            <a:r>
              <a:rPr lang="en-US" sz="2400" dirty="0" smtClean="0">
                <a:latin typeface="Tw Cen MT" pitchFamily="34" charset="0"/>
              </a:rPr>
              <a:t> </a:t>
            </a:r>
            <a:r>
              <a:rPr lang="en-US" sz="2400" dirty="0" err="1" smtClean="0">
                <a:latin typeface="Tw Cen MT" pitchFamily="34" charset="0"/>
              </a:rPr>
              <a:t>atau</a:t>
            </a:r>
            <a:r>
              <a:rPr lang="en-US" sz="2400" dirty="0" smtClean="0">
                <a:latin typeface="Tw Cen MT" pitchFamily="34" charset="0"/>
              </a:rPr>
              <a:t> </a:t>
            </a:r>
            <a:r>
              <a:rPr lang="en-US" sz="2400" dirty="0" err="1" smtClean="0">
                <a:latin typeface="Tw Cen MT" pitchFamily="34" charset="0"/>
              </a:rPr>
              <a:t>dapat</a:t>
            </a:r>
            <a:r>
              <a:rPr lang="en-US" sz="2400" dirty="0" smtClean="0">
                <a:latin typeface="Tw Cen MT" pitchFamily="34" charset="0"/>
              </a:rPr>
              <a:t> </a:t>
            </a:r>
            <a:r>
              <a:rPr lang="en-US" sz="2400" dirty="0" err="1" smtClean="0">
                <a:latin typeface="Tw Cen MT" pitchFamily="34" charset="0"/>
              </a:rPr>
              <a:t>diambil</a:t>
            </a:r>
            <a:r>
              <a:rPr lang="en-US" sz="2400" dirty="0" smtClean="0">
                <a:latin typeface="Tw Cen MT" pitchFamily="34" charset="0"/>
              </a:rPr>
              <a:t> </a:t>
            </a:r>
            <a:r>
              <a:rPr lang="en-US" sz="2400" dirty="0" err="1" smtClean="0">
                <a:latin typeface="Tw Cen MT" pitchFamily="34" charset="0"/>
              </a:rPr>
              <a:t>dari</a:t>
            </a:r>
            <a:r>
              <a:rPr lang="en-US" sz="2400" dirty="0" smtClean="0">
                <a:latin typeface="Tw Cen MT" pitchFamily="34" charset="0"/>
              </a:rPr>
              <a:t> program </a:t>
            </a:r>
            <a:r>
              <a:rPr lang="en-US" sz="2400" dirty="0" err="1" smtClean="0">
                <a:latin typeface="Tw Cen MT" pitchFamily="34" charset="0"/>
              </a:rPr>
              <a:t>komputer</a:t>
            </a: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id-ID" sz="2400" dirty="0">
              <a:latin typeface="Tw Cen MT" pitchFamily="34" charset="0"/>
            </a:endParaRPr>
          </a:p>
        </p:txBody>
      </p:sp>
      <p:graphicFrame>
        <p:nvGraphicFramePr>
          <p:cNvPr id="4" name="Table 3"/>
          <p:cNvGraphicFramePr>
            <a:graphicFrameLocks noGrp="1"/>
          </p:cNvGraphicFramePr>
          <p:nvPr/>
        </p:nvGraphicFramePr>
        <p:xfrm>
          <a:off x="685800" y="1981200"/>
          <a:ext cx="7924800" cy="2930436"/>
        </p:xfrm>
        <a:graphic>
          <a:graphicData uri="http://schemas.openxmlformats.org/drawingml/2006/table">
            <a:tbl>
              <a:tblPr firstRow="1" bandRow="1">
                <a:tableStyleId>{5C22544A-7EE6-4342-B048-85BDC9FD1C3A}</a:tableStyleId>
              </a:tblPr>
              <a:tblGrid>
                <a:gridCol w="1981200"/>
                <a:gridCol w="1981200"/>
                <a:gridCol w="1981200"/>
                <a:gridCol w="1981200"/>
              </a:tblGrid>
              <a:tr h="381726">
                <a:tc>
                  <a:txBody>
                    <a:bodyPr/>
                    <a:lstStyle/>
                    <a:p>
                      <a:pPr algn="ctr"/>
                      <a:r>
                        <a:rPr lang="en-US" dirty="0" err="1" smtClean="0"/>
                        <a:t>Banyaknya</a:t>
                      </a:r>
                      <a:r>
                        <a:rPr lang="en-US" dirty="0" smtClean="0"/>
                        <a:t> </a:t>
                      </a:r>
                      <a:r>
                        <a:rPr lang="en-US" dirty="0" err="1" smtClean="0"/>
                        <a:t>kedatangan</a:t>
                      </a:r>
                      <a:r>
                        <a:rPr lang="en-US" dirty="0" smtClean="0"/>
                        <a:t>/jam</a:t>
                      </a:r>
                      <a:endParaRPr lang="id-ID" dirty="0"/>
                    </a:p>
                  </a:txBody>
                  <a:tcPr/>
                </a:tc>
                <a:tc>
                  <a:txBody>
                    <a:bodyPr/>
                    <a:lstStyle/>
                    <a:p>
                      <a:pPr algn="ctr"/>
                      <a:r>
                        <a:rPr lang="en-US" dirty="0" smtClean="0"/>
                        <a:t>Interval </a:t>
                      </a:r>
                      <a:r>
                        <a:rPr lang="en-US" dirty="0" err="1" smtClean="0"/>
                        <a:t>probabilitas</a:t>
                      </a:r>
                      <a:endParaRPr lang="id-ID" dirty="0"/>
                    </a:p>
                  </a:txBody>
                  <a:tcPr/>
                </a:tc>
                <a:tc>
                  <a:txBody>
                    <a:bodyPr/>
                    <a:lstStyle/>
                    <a:p>
                      <a:pPr algn="ctr"/>
                      <a:r>
                        <a:rPr lang="en-US" dirty="0" err="1" smtClean="0"/>
                        <a:t>Probablitas</a:t>
                      </a:r>
                      <a:r>
                        <a:rPr lang="en-US" dirty="0" smtClean="0"/>
                        <a:t> </a:t>
                      </a:r>
                      <a:r>
                        <a:rPr lang="en-US" smtClean="0"/>
                        <a:t>kumulatif</a:t>
                      </a:r>
                      <a:endParaRPr lang="id-ID" dirty="0"/>
                    </a:p>
                  </a:txBody>
                  <a:tcPr/>
                </a:tc>
                <a:tc>
                  <a:txBody>
                    <a:bodyPr/>
                    <a:lstStyle/>
                    <a:p>
                      <a:pPr algn="ctr"/>
                      <a:r>
                        <a:rPr lang="en-US" dirty="0" err="1" smtClean="0"/>
                        <a:t>Bilangan</a:t>
                      </a:r>
                      <a:r>
                        <a:rPr lang="en-US" dirty="0" smtClean="0"/>
                        <a:t> </a:t>
                      </a:r>
                      <a:r>
                        <a:rPr lang="en-US" dirty="0" err="1" smtClean="0"/>
                        <a:t>acak</a:t>
                      </a:r>
                      <a:endParaRPr lang="id-ID" dirty="0"/>
                    </a:p>
                  </a:txBody>
                  <a:tcPr/>
                </a:tc>
              </a:tr>
              <a:tr h="381726">
                <a:tc>
                  <a:txBody>
                    <a:bodyPr/>
                    <a:lstStyle/>
                    <a:p>
                      <a:pPr algn="ctr"/>
                      <a:r>
                        <a:rPr lang="en-US" dirty="0" smtClean="0"/>
                        <a:t>0</a:t>
                      </a:r>
                      <a:endParaRPr lang="id-ID" dirty="0"/>
                    </a:p>
                  </a:txBody>
                  <a:tcPr/>
                </a:tc>
                <a:tc>
                  <a:txBody>
                    <a:bodyPr/>
                    <a:lstStyle/>
                    <a:p>
                      <a:pPr algn="ctr"/>
                      <a:r>
                        <a:rPr lang="en-US" dirty="0" smtClean="0"/>
                        <a:t>0,05</a:t>
                      </a:r>
                      <a:endParaRPr lang="id-ID" dirty="0"/>
                    </a:p>
                  </a:txBody>
                  <a:tcPr/>
                </a:tc>
                <a:tc>
                  <a:txBody>
                    <a:bodyPr/>
                    <a:lstStyle/>
                    <a:p>
                      <a:pPr algn="ctr"/>
                      <a:r>
                        <a:rPr lang="en-US" dirty="0" smtClean="0"/>
                        <a:t>0,05</a:t>
                      </a:r>
                      <a:endParaRPr lang="id-ID" dirty="0"/>
                    </a:p>
                  </a:txBody>
                  <a:tcPr/>
                </a:tc>
                <a:tc>
                  <a:txBody>
                    <a:bodyPr/>
                    <a:lstStyle/>
                    <a:p>
                      <a:pPr algn="ctr"/>
                      <a:r>
                        <a:rPr lang="en-US" dirty="0" smtClean="0"/>
                        <a:t>01 </a:t>
                      </a:r>
                      <a:r>
                        <a:rPr lang="en-US" dirty="0" err="1" smtClean="0"/>
                        <a:t>hingga</a:t>
                      </a:r>
                      <a:r>
                        <a:rPr lang="en-US" dirty="0" smtClean="0"/>
                        <a:t> 05</a:t>
                      </a:r>
                      <a:endParaRPr lang="id-ID" dirty="0"/>
                    </a:p>
                  </a:txBody>
                  <a:tcPr/>
                </a:tc>
              </a:tr>
              <a:tr h="381726">
                <a:tc>
                  <a:txBody>
                    <a:bodyPr/>
                    <a:lstStyle/>
                    <a:p>
                      <a:pPr algn="ctr"/>
                      <a:r>
                        <a:rPr lang="en-US" dirty="0" smtClean="0"/>
                        <a:t>1</a:t>
                      </a:r>
                      <a:endParaRPr lang="id-ID" dirty="0"/>
                    </a:p>
                  </a:txBody>
                  <a:tcPr/>
                </a:tc>
                <a:tc>
                  <a:txBody>
                    <a:bodyPr/>
                    <a:lstStyle/>
                    <a:p>
                      <a:pPr algn="ctr"/>
                      <a:r>
                        <a:rPr lang="en-US" dirty="0" smtClean="0"/>
                        <a:t>0,10</a:t>
                      </a:r>
                      <a:endParaRPr lang="id-ID" dirty="0"/>
                    </a:p>
                  </a:txBody>
                  <a:tcPr/>
                </a:tc>
                <a:tc>
                  <a:txBody>
                    <a:bodyPr/>
                    <a:lstStyle/>
                    <a:p>
                      <a:pPr algn="ctr"/>
                      <a:r>
                        <a:rPr lang="en-US" dirty="0" smtClean="0"/>
                        <a:t>0,15</a:t>
                      </a:r>
                      <a:endParaRPr lang="id-ID" dirty="0"/>
                    </a:p>
                  </a:txBody>
                  <a:tcPr/>
                </a:tc>
                <a:tc>
                  <a:txBody>
                    <a:bodyPr/>
                    <a:lstStyle/>
                    <a:p>
                      <a:pPr algn="ctr"/>
                      <a:r>
                        <a:rPr lang="en-US" dirty="0" smtClean="0"/>
                        <a:t>06 </a:t>
                      </a:r>
                      <a:r>
                        <a:rPr lang="en-US" dirty="0" err="1" smtClean="0"/>
                        <a:t>hingga</a:t>
                      </a:r>
                      <a:r>
                        <a:rPr lang="en-US" dirty="0" smtClean="0"/>
                        <a:t> 15</a:t>
                      </a:r>
                      <a:endParaRPr lang="id-ID" dirty="0"/>
                    </a:p>
                  </a:txBody>
                  <a:tcPr/>
                </a:tc>
              </a:tr>
              <a:tr h="381726">
                <a:tc>
                  <a:txBody>
                    <a:bodyPr/>
                    <a:lstStyle/>
                    <a:p>
                      <a:pPr algn="ctr"/>
                      <a:r>
                        <a:rPr lang="en-US" dirty="0" smtClean="0"/>
                        <a:t>2</a:t>
                      </a:r>
                      <a:endParaRPr lang="id-ID" dirty="0"/>
                    </a:p>
                  </a:txBody>
                  <a:tcPr/>
                </a:tc>
                <a:tc>
                  <a:txBody>
                    <a:bodyPr/>
                    <a:lstStyle/>
                    <a:p>
                      <a:pPr algn="ctr"/>
                      <a:r>
                        <a:rPr lang="en-US" dirty="0" smtClean="0"/>
                        <a:t>0,20</a:t>
                      </a:r>
                      <a:endParaRPr lang="id-ID" dirty="0"/>
                    </a:p>
                  </a:txBody>
                  <a:tcPr/>
                </a:tc>
                <a:tc>
                  <a:txBody>
                    <a:bodyPr/>
                    <a:lstStyle/>
                    <a:p>
                      <a:pPr algn="ctr"/>
                      <a:r>
                        <a:rPr lang="en-US" dirty="0" smtClean="0"/>
                        <a:t>0,35</a:t>
                      </a:r>
                      <a:endParaRPr lang="id-ID" dirty="0"/>
                    </a:p>
                  </a:txBody>
                  <a:tcPr/>
                </a:tc>
                <a:tc>
                  <a:txBody>
                    <a:bodyPr/>
                    <a:lstStyle/>
                    <a:p>
                      <a:pPr algn="ctr"/>
                      <a:r>
                        <a:rPr lang="en-US" dirty="0" smtClean="0"/>
                        <a:t>16 </a:t>
                      </a:r>
                      <a:r>
                        <a:rPr lang="en-US" dirty="0" err="1" smtClean="0"/>
                        <a:t>hingga</a:t>
                      </a:r>
                      <a:r>
                        <a:rPr lang="en-US" dirty="0" smtClean="0"/>
                        <a:t> 35</a:t>
                      </a:r>
                      <a:endParaRPr lang="id-ID" dirty="0"/>
                    </a:p>
                  </a:txBody>
                  <a:tcPr/>
                </a:tc>
              </a:tr>
              <a:tr h="381726">
                <a:tc>
                  <a:txBody>
                    <a:bodyPr/>
                    <a:lstStyle/>
                    <a:p>
                      <a:pPr algn="ctr"/>
                      <a:r>
                        <a:rPr lang="en-US" dirty="0" smtClean="0"/>
                        <a:t>3</a:t>
                      </a:r>
                      <a:endParaRPr lang="id-ID" dirty="0"/>
                    </a:p>
                  </a:txBody>
                  <a:tcPr/>
                </a:tc>
                <a:tc>
                  <a:txBody>
                    <a:bodyPr/>
                    <a:lstStyle/>
                    <a:p>
                      <a:pPr algn="ctr"/>
                      <a:r>
                        <a:rPr lang="en-US" dirty="0" smtClean="0"/>
                        <a:t>0,30</a:t>
                      </a:r>
                      <a:endParaRPr lang="id-ID" dirty="0"/>
                    </a:p>
                  </a:txBody>
                  <a:tcPr/>
                </a:tc>
                <a:tc>
                  <a:txBody>
                    <a:bodyPr/>
                    <a:lstStyle/>
                    <a:p>
                      <a:pPr algn="ctr"/>
                      <a:r>
                        <a:rPr lang="en-US" dirty="0" smtClean="0"/>
                        <a:t>0,65</a:t>
                      </a:r>
                      <a:endParaRPr lang="id-ID" dirty="0"/>
                    </a:p>
                  </a:txBody>
                  <a:tcPr/>
                </a:tc>
                <a:tc>
                  <a:txBody>
                    <a:bodyPr/>
                    <a:lstStyle/>
                    <a:p>
                      <a:pPr algn="ctr"/>
                      <a:r>
                        <a:rPr lang="en-US" dirty="0" smtClean="0"/>
                        <a:t>36 </a:t>
                      </a:r>
                      <a:r>
                        <a:rPr lang="en-US" dirty="0" err="1" smtClean="0"/>
                        <a:t>hingga</a:t>
                      </a:r>
                      <a:r>
                        <a:rPr lang="en-US" dirty="0" smtClean="0"/>
                        <a:t> 65</a:t>
                      </a:r>
                      <a:endParaRPr lang="id-ID" dirty="0"/>
                    </a:p>
                  </a:txBody>
                  <a:tcPr/>
                </a:tc>
              </a:tr>
              <a:tr h="381726">
                <a:tc>
                  <a:txBody>
                    <a:bodyPr/>
                    <a:lstStyle/>
                    <a:p>
                      <a:pPr algn="ctr"/>
                      <a:r>
                        <a:rPr lang="en-US" dirty="0" smtClean="0"/>
                        <a:t>4</a:t>
                      </a:r>
                      <a:endParaRPr lang="id-ID" dirty="0"/>
                    </a:p>
                  </a:txBody>
                  <a:tcPr/>
                </a:tc>
                <a:tc>
                  <a:txBody>
                    <a:bodyPr/>
                    <a:lstStyle/>
                    <a:p>
                      <a:pPr algn="ctr"/>
                      <a:r>
                        <a:rPr lang="en-US" dirty="0" smtClean="0"/>
                        <a:t>0,20</a:t>
                      </a:r>
                      <a:endParaRPr lang="id-ID" dirty="0"/>
                    </a:p>
                  </a:txBody>
                  <a:tcPr/>
                </a:tc>
                <a:tc>
                  <a:txBody>
                    <a:bodyPr/>
                    <a:lstStyle/>
                    <a:p>
                      <a:pPr algn="ctr"/>
                      <a:r>
                        <a:rPr lang="en-US" dirty="0" smtClean="0"/>
                        <a:t>0,85</a:t>
                      </a:r>
                      <a:endParaRPr lang="id-ID" dirty="0"/>
                    </a:p>
                  </a:txBody>
                  <a:tcPr/>
                </a:tc>
                <a:tc>
                  <a:txBody>
                    <a:bodyPr/>
                    <a:lstStyle/>
                    <a:p>
                      <a:pPr algn="ctr"/>
                      <a:r>
                        <a:rPr lang="en-US" dirty="0" smtClean="0"/>
                        <a:t>66 </a:t>
                      </a:r>
                      <a:r>
                        <a:rPr lang="en-US" dirty="0" err="1" smtClean="0"/>
                        <a:t>hingga</a:t>
                      </a:r>
                      <a:r>
                        <a:rPr lang="en-US" dirty="0" smtClean="0"/>
                        <a:t> 85</a:t>
                      </a:r>
                      <a:endParaRPr lang="id-ID" dirty="0"/>
                    </a:p>
                  </a:txBody>
                  <a:tcPr/>
                </a:tc>
              </a:tr>
              <a:tr h="381726">
                <a:tc>
                  <a:txBody>
                    <a:bodyPr/>
                    <a:lstStyle/>
                    <a:p>
                      <a:pPr algn="ctr"/>
                      <a:r>
                        <a:rPr lang="en-US" dirty="0" smtClean="0"/>
                        <a:t>5</a:t>
                      </a:r>
                      <a:endParaRPr lang="id-ID" dirty="0"/>
                    </a:p>
                  </a:txBody>
                  <a:tcPr/>
                </a:tc>
                <a:tc>
                  <a:txBody>
                    <a:bodyPr/>
                    <a:lstStyle/>
                    <a:p>
                      <a:pPr algn="ctr"/>
                      <a:r>
                        <a:rPr lang="en-US" dirty="0" smtClean="0"/>
                        <a:t>0,15</a:t>
                      </a:r>
                      <a:endParaRPr lang="id-ID" dirty="0"/>
                    </a:p>
                  </a:txBody>
                  <a:tcPr/>
                </a:tc>
                <a:tc>
                  <a:txBody>
                    <a:bodyPr/>
                    <a:lstStyle/>
                    <a:p>
                      <a:pPr algn="ctr"/>
                      <a:r>
                        <a:rPr lang="en-US" dirty="0" smtClean="0"/>
                        <a:t>1,00</a:t>
                      </a:r>
                      <a:endParaRPr lang="id-ID" dirty="0"/>
                    </a:p>
                  </a:txBody>
                  <a:tcPr/>
                </a:tc>
                <a:tc>
                  <a:txBody>
                    <a:bodyPr/>
                    <a:lstStyle/>
                    <a:p>
                      <a:pPr algn="ctr"/>
                      <a:r>
                        <a:rPr lang="en-US" dirty="0" smtClean="0"/>
                        <a:t>86 </a:t>
                      </a:r>
                      <a:r>
                        <a:rPr lang="en-US" dirty="0" err="1" smtClean="0"/>
                        <a:t>hingga</a:t>
                      </a:r>
                      <a:r>
                        <a:rPr lang="en-US" dirty="0" smtClean="0"/>
                        <a:t> 00</a:t>
                      </a:r>
                      <a:endParaRPr lang="id-ID" dirty="0"/>
                    </a:p>
                  </a:txBody>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Content Placeholder 1"/>
          <p:cNvSpPr>
            <a:spLocks noGrp="1"/>
          </p:cNvSpPr>
          <p:nvPr>
            <p:ph/>
          </p:nvPr>
        </p:nvSpPr>
        <p:spPr>
          <a:xfrm>
            <a:off x="457200" y="1600200"/>
            <a:ext cx="8229600" cy="4530725"/>
          </a:xfrm>
        </p:spPr>
        <p:txBody>
          <a:bodyPr/>
          <a:lstStyle/>
          <a:p>
            <a:r>
              <a:rPr lang="en-US" sz="2400" dirty="0" err="1" smtClean="0">
                <a:latin typeface="Tw Cen MT" pitchFamily="34" charset="0"/>
              </a:rPr>
              <a:t>Contoh</a:t>
            </a:r>
            <a:r>
              <a:rPr lang="en-US" sz="2400" dirty="0" smtClean="0">
                <a:latin typeface="Tw Cen MT" pitchFamily="34" charset="0"/>
              </a:rPr>
              <a:t> </a:t>
            </a:r>
            <a:r>
              <a:rPr lang="en-US" sz="2400" dirty="0" err="1" smtClean="0">
                <a:latin typeface="Tw Cen MT" pitchFamily="34" charset="0"/>
              </a:rPr>
              <a:t>tabel</a:t>
            </a:r>
            <a:r>
              <a:rPr lang="en-US" sz="2400" dirty="0" smtClean="0">
                <a:latin typeface="Tw Cen MT" pitchFamily="34" charset="0"/>
              </a:rPr>
              <a:t> </a:t>
            </a:r>
            <a:r>
              <a:rPr lang="en-US" sz="2400" dirty="0" err="1" smtClean="0">
                <a:latin typeface="Tw Cen MT" pitchFamily="34" charset="0"/>
              </a:rPr>
              <a:t>bilangan</a:t>
            </a:r>
            <a:r>
              <a:rPr lang="en-US" sz="2400" dirty="0" smtClean="0">
                <a:latin typeface="Tw Cen MT" pitchFamily="34" charset="0"/>
              </a:rPr>
              <a:t> </a:t>
            </a:r>
            <a:r>
              <a:rPr lang="en-US" sz="2400" dirty="0" err="1" smtClean="0">
                <a:latin typeface="Tw Cen MT" pitchFamily="34" charset="0"/>
              </a:rPr>
              <a:t>acak</a:t>
            </a:r>
            <a:endParaRPr lang="en-US" sz="2400" dirty="0" smtClean="0">
              <a:latin typeface="Tw Cen MT" pitchFamily="34" charset="0"/>
            </a:endParaRPr>
          </a:p>
          <a:p>
            <a:pPr>
              <a:buFont typeface="Wingdings" pitchFamily="2" charset="2"/>
              <a:buNone/>
            </a:pPr>
            <a:endParaRPr lang="id-ID" sz="2400" dirty="0" smtClean="0">
              <a:latin typeface="Tw Cen MT" pitchFamily="34" charset="0"/>
            </a:endParaRPr>
          </a:p>
        </p:txBody>
      </p:sp>
      <p:graphicFrame>
        <p:nvGraphicFramePr>
          <p:cNvPr id="3" name="Table 2"/>
          <p:cNvGraphicFramePr>
            <a:graphicFrameLocks noGrp="1"/>
          </p:cNvGraphicFramePr>
          <p:nvPr/>
        </p:nvGraphicFramePr>
        <p:xfrm>
          <a:off x="914400" y="2133600"/>
          <a:ext cx="7467606" cy="3952245"/>
        </p:xfrm>
        <a:graphic>
          <a:graphicData uri="http://schemas.openxmlformats.org/drawingml/2006/table">
            <a:tbl>
              <a:tblPr firstRow="1" bandRow="1">
                <a:tableStyleId>{BDBED569-4797-4DF1-A0F4-6AAB3CD982D8}</a:tableStyleId>
              </a:tblPr>
              <a:tblGrid>
                <a:gridCol w="414867"/>
                <a:gridCol w="414867"/>
                <a:gridCol w="414867"/>
                <a:gridCol w="414867"/>
                <a:gridCol w="414867"/>
                <a:gridCol w="414867"/>
                <a:gridCol w="414867"/>
                <a:gridCol w="414867"/>
                <a:gridCol w="414867"/>
                <a:gridCol w="414867"/>
                <a:gridCol w="414867"/>
                <a:gridCol w="414867"/>
                <a:gridCol w="414867"/>
                <a:gridCol w="414867"/>
                <a:gridCol w="414867"/>
                <a:gridCol w="414867"/>
                <a:gridCol w="414867"/>
                <a:gridCol w="414867"/>
              </a:tblGrid>
              <a:tr h="359295">
                <a:tc>
                  <a:txBody>
                    <a:bodyPr/>
                    <a:lstStyle/>
                    <a:p>
                      <a:r>
                        <a:rPr lang="en-US" sz="1600" b="1" dirty="0" smtClean="0">
                          <a:solidFill>
                            <a:srgbClr val="00B050"/>
                          </a:solidFill>
                        </a:rPr>
                        <a:t>52</a:t>
                      </a:r>
                      <a:endParaRPr lang="id-ID" sz="1600" b="1" dirty="0">
                        <a:solidFill>
                          <a:srgbClr val="00B050"/>
                        </a:solidFill>
                      </a:endParaRPr>
                    </a:p>
                  </a:txBody>
                  <a:tcPr/>
                </a:tc>
                <a:tc>
                  <a:txBody>
                    <a:bodyPr/>
                    <a:lstStyle/>
                    <a:p>
                      <a:r>
                        <a:rPr lang="en-US" sz="1600" b="1" dirty="0" smtClean="0">
                          <a:solidFill>
                            <a:srgbClr val="00B050"/>
                          </a:solidFill>
                        </a:rPr>
                        <a:t>06</a:t>
                      </a:r>
                      <a:endParaRPr lang="id-ID" sz="1600" b="1" dirty="0">
                        <a:solidFill>
                          <a:srgbClr val="00B050"/>
                        </a:solidFill>
                      </a:endParaRPr>
                    </a:p>
                  </a:txBody>
                  <a:tcPr/>
                </a:tc>
                <a:tc>
                  <a:txBody>
                    <a:bodyPr/>
                    <a:lstStyle/>
                    <a:p>
                      <a:r>
                        <a:rPr lang="en-US" sz="1600" b="1" dirty="0" smtClean="0">
                          <a:solidFill>
                            <a:srgbClr val="00B050"/>
                          </a:solidFill>
                        </a:rPr>
                        <a:t>50</a:t>
                      </a:r>
                      <a:endParaRPr lang="id-ID" sz="1600" b="1" dirty="0">
                        <a:solidFill>
                          <a:srgbClr val="00B050"/>
                        </a:solidFill>
                      </a:endParaRPr>
                    </a:p>
                  </a:txBody>
                  <a:tcPr/>
                </a:tc>
                <a:tc>
                  <a:txBody>
                    <a:bodyPr/>
                    <a:lstStyle/>
                    <a:p>
                      <a:r>
                        <a:rPr lang="en-US" sz="1600" b="1" dirty="0" smtClean="0">
                          <a:solidFill>
                            <a:srgbClr val="00B050"/>
                          </a:solidFill>
                        </a:rPr>
                        <a:t>88</a:t>
                      </a:r>
                      <a:endParaRPr lang="id-ID" sz="1600" b="1" dirty="0">
                        <a:solidFill>
                          <a:srgbClr val="00B050"/>
                        </a:solidFill>
                      </a:endParaRPr>
                    </a:p>
                  </a:txBody>
                  <a:tcPr/>
                </a:tc>
                <a:tc>
                  <a:txBody>
                    <a:bodyPr/>
                    <a:lstStyle/>
                    <a:p>
                      <a:r>
                        <a:rPr lang="en-US" sz="1600" b="1" dirty="0" smtClean="0">
                          <a:solidFill>
                            <a:srgbClr val="00B050"/>
                          </a:solidFill>
                        </a:rPr>
                        <a:t>53</a:t>
                      </a:r>
                      <a:endParaRPr lang="id-ID" sz="1600" b="1" dirty="0">
                        <a:solidFill>
                          <a:srgbClr val="00B050"/>
                        </a:solidFill>
                      </a:endParaRPr>
                    </a:p>
                  </a:txBody>
                  <a:tcPr/>
                </a:tc>
                <a:tc>
                  <a:txBody>
                    <a:bodyPr/>
                    <a:lstStyle/>
                    <a:p>
                      <a:r>
                        <a:rPr lang="en-US" sz="1600" b="1" dirty="0" smtClean="0">
                          <a:solidFill>
                            <a:srgbClr val="C00000"/>
                          </a:solidFill>
                        </a:rPr>
                        <a:t>30</a:t>
                      </a:r>
                      <a:endParaRPr lang="id-ID" sz="1600" b="1" dirty="0">
                        <a:solidFill>
                          <a:srgbClr val="C00000"/>
                        </a:solidFill>
                      </a:endParaRPr>
                    </a:p>
                  </a:txBody>
                  <a:tcPr/>
                </a:tc>
                <a:tc>
                  <a:txBody>
                    <a:bodyPr/>
                    <a:lstStyle/>
                    <a:p>
                      <a:r>
                        <a:rPr lang="en-US" sz="1600" b="1" dirty="0" smtClean="0">
                          <a:solidFill>
                            <a:srgbClr val="C00000"/>
                          </a:solidFill>
                        </a:rPr>
                        <a:t>10</a:t>
                      </a:r>
                      <a:endParaRPr lang="id-ID" sz="1600" b="1" dirty="0">
                        <a:solidFill>
                          <a:srgbClr val="C00000"/>
                        </a:solidFill>
                      </a:endParaRPr>
                    </a:p>
                  </a:txBody>
                  <a:tcPr/>
                </a:tc>
                <a:tc>
                  <a:txBody>
                    <a:bodyPr/>
                    <a:lstStyle/>
                    <a:p>
                      <a:r>
                        <a:rPr lang="en-US" sz="1600" b="1" dirty="0" smtClean="0">
                          <a:solidFill>
                            <a:srgbClr val="C00000"/>
                          </a:solidFill>
                        </a:rPr>
                        <a:t>47</a:t>
                      </a:r>
                      <a:endParaRPr lang="id-ID" sz="1600" b="1" dirty="0">
                        <a:solidFill>
                          <a:srgbClr val="C00000"/>
                        </a:solidFill>
                      </a:endParaRPr>
                    </a:p>
                  </a:txBody>
                  <a:tcPr/>
                </a:tc>
                <a:tc>
                  <a:txBody>
                    <a:bodyPr/>
                    <a:lstStyle/>
                    <a:p>
                      <a:r>
                        <a:rPr lang="en-US" sz="1600" b="1" dirty="0" smtClean="0">
                          <a:solidFill>
                            <a:srgbClr val="C00000"/>
                          </a:solidFill>
                        </a:rPr>
                        <a:t>99</a:t>
                      </a:r>
                      <a:endParaRPr lang="id-ID" sz="1600" b="1" dirty="0">
                        <a:solidFill>
                          <a:srgbClr val="C00000"/>
                        </a:solidFill>
                      </a:endParaRPr>
                    </a:p>
                  </a:txBody>
                  <a:tcPr/>
                </a:tc>
                <a:tc>
                  <a:txBody>
                    <a:bodyPr/>
                    <a:lstStyle/>
                    <a:p>
                      <a:r>
                        <a:rPr lang="en-US" sz="1600" b="1" dirty="0" smtClean="0">
                          <a:solidFill>
                            <a:srgbClr val="C00000"/>
                          </a:solidFill>
                        </a:rPr>
                        <a:t>37</a:t>
                      </a:r>
                      <a:endParaRPr lang="id-ID" sz="1600" b="1" dirty="0">
                        <a:solidFill>
                          <a:srgbClr val="C00000"/>
                        </a:solidFill>
                      </a:endParaRPr>
                    </a:p>
                  </a:txBody>
                  <a:tcPr/>
                </a:tc>
                <a:tc>
                  <a:txBody>
                    <a:bodyPr/>
                    <a:lstStyle/>
                    <a:p>
                      <a:r>
                        <a:rPr lang="en-US" sz="1600" b="1" dirty="0" smtClean="0"/>
                        <a:t>66</a:t>
                      </a:r>
                      <a:endParaRPr lang="id-ID" sz="1600" b="1" dirty="0"/>
                    </a:p>
                  </a:txBody>
                  <a:tcPr/>
                </a:tc>
                <a:tc>
                  <a:txBody>
                    <a:bodyPr/>
                    <a:lstStyle/>
                    <a:p>
                      <a:r>
                        <a:rPr lang="en-US" sz="1600" b="1" dirty="0" smtClean="0"/>
                        <a:t>91</a:t>
                      </a:r>
                      <a:endParaRPr lang="id-ID" sz="1600" b="1" dirty="0"/>
                    </a:p>
                  </a:txBody>
                  <a:tcPr/>
                </a:tc>
                <a:tc>
                  <a:txBody>
                    <a:bodyPr/>
                    <a:lstStyle/>
                    <a:p>
                      <a:r>
                        <a:rPr lang="en-US" sz="1600" b="1" dirty="0" smtClean="0"/>
                        <a:t>35</a:t>
                      </a:r>
                      <a:endParaRPr lang="id-ID" sz="1600" b="1" dirty="0"/>
                    </a:p>
                  </a:txBody>
                  <a:tcPr/>
                </a:tc>
                <a:tc>
                  <a:txBody>
                    <a:bodyPr/>
                    <a:lstStyle/>
                    <a:p>
                      <a:r>
                        <a:rPr lang="en-US" sz="1600" b="1" dirty="0" smtClean="0"/>
                        <a:t>32</a:t>
                      </a:r>
                      <a:endParaRPr lang="id-ID" sz="1600" b="1" dirty="0"/>
                    </a:p>
                  </a:txBody>
                  <a:tcPr/>
                </a:tc>
                <a:tc>
                  <a:txBody>
                    <a:bodyPr/>
                    <a:lstStyle/>
                    <a:p>
                      <a:r>
                        <a:rPr lang="en-US" sz="1600" b="1" dirty="0" smtClean="0"/>
                        <a:t>00</a:t>
                      </a:r>
                      <a:endParaRPr lang="id-ID" sz="1600" b="1" dirty="0"/>
                    </a:p>
                  </a:txBody>
                  <a:tcPr/>
                </a:tc>
                <a:tc>
                  <a:txBody>
                    <a:bodyPr/>
                    <a:lstStyle/>
                    <a:p>
                      <a:r>
                        <a:rPr lang="en-US" sz="1600" b="1" dirty="0" smtClean="0"/>
                        <a:t>84</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07</a:t>
                      </a:r>
                      <a:endParaRPr lang="id-ID" sz="1600" b="1" dirty="0"/>
                    </a:p>
                  </a:txBody>
                  <a:tcPr/>
                </a:tc>
              </a:tr>
              <a:tr h="359295">
                <a:tc>
                  <a:txBody>
                    <a:bodyPr/>
                    <a:lstStyle/>
                    <a:p>
                      <a:r>
                        <a:rPr lang="en-US" sz="1600" b="1" dirty="0" smtClean="0"/>
                        <a:t>37</a:t>
                      </a:r>
                      <a:endParaRPr lang="id-ID" sz="1600" b="1" dirty="0"/>
                    </a:p>
                  </a:txBody>
                  <a:tcPr/>
                </a:tc>
                <a:tc>
                  <a:txBody>
                    <a:bodyPr/>
                    <a:lstStyle/>
                    <a:p>
                      <a:r>
                        <a:rPr lang="en-US" sz="1600" b="1" dirty="0" smtClean="0"/>
                        <a:t>63</a:t>
                      </a:r>
                      <a:endParaRPr lang="id-ID" sz="1600" b="1" dirty="0"/>
                    </a:p>
                  </a:txBody>
                  <a:tcPr/>
                </a:tc>
                <a:tc>
                  <a:txBody>
                    <a:bodyPr/>
                    <a:lstStyle/>
                    <a:p>
                      <a:r>
                        <a:rPr lang="en-US" sz="1600" b="1" dirty="0" smtClean="0"/>
                        <a:t>28</a:t>
                      </a:r>
                      <a:endParaRPr lang="id-ID" sz="1600" b="1" dirty="0"/>
                    </a:p>
                  </a:txBody>
                  <a:tcPr/>
                </a:tc>
                <a:tc>
                  <a:txBody>
                    <a:bodyPr/>
                    <a:lstStyle/>
                    <a:p>
                      <a:r>
                        <a:rPr lang="en-US" sz="1600" b="1" dirty="0" smtClean="0"/>
                        <a:t>02</a:t>
                      </a:r>
                      <a:endParaRPr lang="id-ID" sz="1600" b="1" dirty="0"/>
                    </a:p>
                  </a:txBody>
                  <a:tcPr/>
                </a:tc>
                <a:tc>
                  <a:txBody>
                    <a:bodyPr/>
                    <a:lstStyle/>
                    <a:p>
                      <a:r>
                        <a:rPr lang="en-US" sz="1600" b="1" dirty="0" smtClean="0"/>
                        <a:t>74</a:t>
                      </a:r>
                      <a:endParaRPr lang="id-ID" sz="1600" b="1" dirty="0"/>
                    </a:p>
                  </a:txBody>
                  <a:tcPr/>
                </a:tc>
                <a:tc>
                  <a:txBody>
                    <a:bodyPr/>
                    <a:lstStyle/>
                    <a:p>
                      <a:r>
                        <a:rPr lang="en-US" sz="1600" b="1" dirty="0" smtClean="0"/>
                        <a:t>35</a:t>
                      </a:r>
                      <a:endParaRPr lang="id-ID" sz="1600" b="1" dirty="0"/>
                    </a:p>
                  </a:txBody>
                  <a:tcPr/>
                </a:tc>
                <a:tc>
                  <a:txBody>
                    <a:bodyPr/>
                    <a:lstStyle/>
                    <a:p>
                      <a:r>
                        <a:rPr lang="en-US" sz="1600" b="1" dirty="0" smtClean="0"/>
                        <a:t>24</a:t>
                      </a:r>
                      <a:endParaRPr lang="id-ID" sz="1600" b="1" dirty="0"/>
                    </a:p>
                  </a:txBody>
                  <a:tcPr/>
                </a:tc>
                <a:tc>
                  <a:txBody>
                    <a:bodyPr/>
                    <a:lstStyle/>
                    <a:p>
                      <a:r>
                        <a:rPr lang="en-US" sz="1600" b="1" dirty="0" smtClean="0"/>
                        <a:t>03</a:t>
                      </a:r>
                      <a:endParaRPr lang="id-ID" sz="1600" b="1" dirty="0"/>
                    </a:p>
                  </a:txBody>
                  <a:tcPr/>
                </a:tc>
                <a:tc>
                  <a:txBody>
                    <a:bodyPr/>
                    <a:lstStyle/>
                    <a:p>
                      <a:r>
                        <a:rPr lang="en-US" sz="1600" b="1" dirty="0" smtClean="0"/>
                        <a:t>29</a:t>
                      </a:r>
                      <a:endParaRPr lang="id-ID" sz="1600" b="1" dirty="0"/>
                    </a:p>
                  </a:txBody>
                  <a:tcPr/>
                </a:tc>
                <a:tc>
                  <a:txBody>
                    <a:bodyPr/>
                    <a:lstStyle/>
                    <a:p>
                      <a:r>
                        <a:rPr lang="en-US" sz="1600" b="1" dirty="0" smtClean="0"/>
                        <a:t>60</a:t>
                      </a:r>
                      <a:endParaRPr lang="id-ID" sz="1600" b="1" dirty="0"/>
                    </a:p>
                  </a:txBody>
                  <a:tcPr/>
                </a:tc>
                <a:tc>
                  <a:txBody>
                    <a:bodyPr/>
                    <a:lstStyle/>
                    <a:p>
                      <a:r>
                        <a:rPr lang="en-US" sz="1600" b="1" dirty="0" smtClean="0"/>
                        <a:t>74</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73</a:t>
                      </a:r>
                      <a:endParaRPr lang="id-ID" sz="1600" b="1" dirty="0"/>
                    </a:p>
                  </a:txBody>
                  <a:tcPr/>
                </a:tc>
                <a:tc>
                  <a:txBody>
                    <a:bodyPr/>
                    <a:lstStyle/>
                    <a:p>
                      <a:r>
                        <a:rPr lang="en-US" sz="1600" b="1" dirty="0" smtClean="0"/>
                        <a:t>59</a:t>
                      </a:r>
                      <a:endParaRPr lang="id-ID" sz="1600" b="1" dirty="0"/>
                    </a:p>
                  </a:txBody>
                  <a:tcPr/>
                </a:tc>
                <a:tc>
                  <a:txBody>
                    <a:bodyPr/>
                    <a:lstStyle/>
                    <a:p>
                      <a:r>
                        <a:rPr lang="en-US" sz="1600" b="1" dirty="0" smtClean="0"/>
                        <a:t>55</a:t>
                      </a:r>
                      <a:endParaRPr lang="id-ID" sz="1600" b="1" dirty="0"/>
                    </a:p>
                  </a:txBody>
                  <a:tcPr/>
                </a:tc>
                <a:tc>
                  <a:txBody>
                    <a:bodyPr/>
                    <a:lstStyle/>
                    <a:p>
                      <a:r>
                        <a:rPr lang="en-US" sz="1600" b="1" dirty="0" smtClean="0"/>
                        <a:t>17</a:t>
                      </a:r>
                      <a:endParaRPr lang="id-ID" sz="1600" b="1" dirty="0"/>
                    </a:p>
                  </a:txBody>
                  <a:tcPr/>
                </a:tc>
                <a:tc>
                  <a:txBody>
                    <a:bodyPr/>
                    <a:lstStyle/>
                    <a:p>
                      <a:r>
                        <a:rPr lang="en-US" sz="1600" b="1" dirty="0" smtClean="0"/>
                        <a:t>60</a:t>
                      </a:r>
                      <a:endParaRPr lang="id-ID" sz="1600" b="1" dirty="0"/>
                    </a:p>
                  </a:txBody>
                  <a:tcPr/>
                </a:tc>
              </a:tr>
              <a:tr h="359295">
                <a:tc>
                  <a:txBody>
                    <a:bodyPr/>
                    <a:lstStyle/>
                    <a:p>
                      <a:r>
                        <a:rPr lang="en-US" sz="1600" b="1" dirty="0" smtClean="0"/>
                        <a:t>82</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68</a:t>
                      </a:r>
                      <a:endParaRPr lang="id-ID" sz="1600" b="1" dirty="0"/>
                    </a:p>
                  </a:txBody>
                  <a:tcPr/>
                </a:tc>
                <a:tc>
                  <a:txBody>
                    <a:bodyPr/>
                    <a:lstStyle/>
                    <a:p>
                      <a:r>
                        <a:rPr lang="en-US" sz="1600" b="1" dirty="0" smtClean="0"/>
                        <a:t>28</a:t>
                      </a:r>
                      <a:endParaRPr lang="id-ID" sz="1600" b="1" dirty="0"/>
                    </a:p>
                  </a:txBody>
                  <a:tcPr/>
                </a:tc>
                <a:tc>
                  <a:txBody>
                    <a:bodyPr/>
                    <a:lstStyle/>
                    <a:p>
                      <a:r>
                        <a:rPr lang="en-US" sz="1600" b="1" dirty="0" smtClean="0"/>
                        <a:t>05</a:t>
                      </a:r>
                      <a:endParaRPr lang="id-ID" sz="1600" b="1" dirty="0"/>
                    </a:p>
                  </a:txBody>
                  <a:tcPr/>
                </a:tc>
                <a:tc>
                  <a:txBody>
                    <a:bodyPr/>
                    <a:lstStyle/>
                    <a:p>
                      <a:r>
                        <a:rPr lang="en-US" sz="1600" b="1" dirty="0" smtClean="0"/>
                        <a:t>94</a:t>
                      </a:r>
                      <a:endParaRPr lang="id-ID" sz="1600" b="1" dirty="0"/>
                    </a:p>
                  </a:txBody>
                  <a:tcPr/>
                </a:tc>
                <a:tc>
                  <a:txBody>
                    <a:bodyPr/>
                    <a:lstStyle/>
                    <a:p>
                      <a:r>
                        <a:rPr lang="en-US" sz="1600" b="1" dirty="0" smtClean="0"/>
                        <a:t>03</a:t>
                      </a:r>
                      <a:endParaRPr lang="id-ID" sz="1600" b="1" dirty="0"/>
                    </a:p>
                  </a:txBody>
                  <a:tcPr/>
                </a:tc>
                <a:tc>
                  <a:txBody>
                    <a:bodyPr/>
                    <a:lstStyle/>
                    <a:p>
                      <a:r>
                        <a:rPr lang="en-US" sz="1600" b="1" dirty="0" smtClean="0"/>
                        <a:t>11</a:t>
                      </a:r>
                      <a:endParaRPr lang="id-ID" sz="1600" b="1" dirty="0"/>
                    </a:p>
                  </a:txBody>
                  <a:tcPr/>
                </a:tc>
                <a:tc>
                  <a:txBody>
                    <a:bodyPr/>
                    <a:lstStyle/>
                    <a:p>
                      <a:r>
                        <a:rPr lang="en-US" sz="1600" b="1" dirty="0" smtClean="0"/>
                        <a:t>27</a:t>
                      </a:r>
                      <a:endParaRPr lang="id-ID" sz="1600" b="1" dirty="0"/>
                    </a:p>
                  </a:txBody>
                  <a:tcPr/>
                </a:tc>
                <a:tc>
                  <a:txBody>
                    <a:bodyPr/>
                    <a:lstStyle/>
                    <a:p>
                      <a:r>
                        <a:rPr lang="en-US" sz="1600" b="1" dirty="0" smtClean="0"/>
                        <a:t>79</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87</a:t>
                      </a:r>
                      <a:endParaRPr lang="id-ID" sz="1600" b="1" dirty="0"/>
                    </a:p>
                  </a:txBody>
                  <a:tcPr/>
                </a:tc>
                <a:tc>
                  <a:txBody>
                    <a:bodyPr/>
                    <a:lstStyle/>
                    <a:p>
                      <a:r>
                        <a:rPr lang="en-US" sz="1600" b="1" dirty="0" smtClean="0"/>
                        <a:t>92</a:t>
                      </a:r>
                      <a:endParaRPr lang="id-ID" sz="1600" b="1" dirty="0"/>
                    </a:p>
                  </a:txBody>
                  <a:tcPr/>
                </a:tc>
                <a:tc>
                  <a:txBody>
                    <a:bodyPr/>
                    <a:lstStyle/>
                    <a:p>
                      <a:r>
                        <a:rPr lang="en-US" sz="1600" b="1" dirty="0" smtClean="0"/>
                        <a:t>41</a:t>
                      </a:r>
                      <a:endParaRPr lang="id-ID" sz="1600" b="1" dirty="0"/>
                    </a:p>
                  </a:txBody>
                  <a:tcPr/>
                </a:tc>
                <a:tc>
                  <a:txBody>
                    <a:bodyPr/>
                    <a:lstStyle/>
                    <a:p>
                      <a:r>
                        <a:rPr lang="en-US" sz="1600" b="1" dirty="0" smtClean="0"/>
                        <a:t>09</a:t>
                      </a:r>
                      <a:endParaRPr lang="id-ID" sz="1600" b="1" dirty="0"/>
                    </a:p>
                  </a:txBody>
                  <a:tcPr/>
                </a:tc>
                <a:tc>
                  <a:txBody>
                    <a:bodyPr/>
                    <a:lstStyle/>
                    <a:p>
                      <a:r>
                        <a:rPr lang="en-US" sz="1600" b="1" dirty="0" smtClean="0"/>
                        <a:t>25</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77</a:t>
                      </a:r>
                      <a:endParaRPr lang="id-ID" sz="1600" b="1" dirty="0"/>
                    </a:p>
                  </a:txBody>
                  <a:tcPr/>
                </a:tc>
              </a:tr>
              <a:tr h="359295">
                <a:tc>
                  <a:txBody>
                    <a:bodyPr/>
                    <a:lstStyle/>
                    <a:p>
                      <a:r>
                        <a:rPr lang="en-US" sz="1600" b="1" dirty="0" smtClean="0"/>
                        <a:t>69</a:t>
                      </a:r>
                      <a:endParaRPr lang="id-ID" sz="1600" b="1" dirty="0"/>
                    </a:p>
                  </a:txBody>
                  <a:tcPr/>
                </a:tc>
                <a:tc>
                  <a:txBody>
                    <a:bodyPr/>
                    <a:lstStyle/>
                    <a:p>
                      <a:r>
                        <a:rPr lang="en-US" sz="1600" b="1" dirty="0" smtClean="0"/>
                        <a:t>02</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49</a:t>
                      </a:r>
                      <a:endParaRPr lang="id-ID" sz="1600" b="1" dirty="0"/>
                    </a:p>
                  </a:txBody>
                  <a:tcPr/>
                </a:tc>
                <a:tc>
                  <a:txBody>
                    <a:bodyPr/>
                    <a:lstStyle/>
                    <a:p>
                      <a:r>
                        <a:rPr lang="en-US" sz="1600" b="1" dirty="0" smtClean="0"/>
                        <a:t>71</a:t>
                      </a:r>
                      <a:endParaRPr lang="id-ID" sz="1600" b="1" dirty="0"/>
                    </a:p>
                  </a:txBody>
                  <a:tcPr/>
                </a:tc>
                <a:tc>
                  <a:txBody>
                    <a:bodyPr/>
                    <a:lstStyle/>
                    <a:p>
                      <a:r>
                        <a:rPr lang="en-US" sz="1600" b="1" dirty="0" smtClean="0"/>
                        <a:t>99</a:t>
                      </a:r>
                      <a:endParaRPr lang="id-ID" sz="1600" b="1" dirty="0"/>
                    </a:p>
                  </a:txBody>
                  <a:tcPr/>
                </a:tc>
                <a:tc>
                  <a:txBody>
                    <a:bodyPr/>
                    <a:lstStyle/>
                    <a:p>
                      <a:r>
                        <a:rPr lang="en-US" sz="1600" b="1" dirty="0" smtClean="0"/>
                        <a:t>32</a:t>
                      </a:r>
                      <a:endParaRPr lang="id-ID" sz="1600" b="1" dirty="0"/>
                    </a:p>
                  </a:txBody>
                  <a:tcPr/>
                </a:tc>
                <a:tc>
                  <a:txBody>
                    <a:bodyPr/>
                    <a:lstStyle/>
                    <a:p>
                      <a:r>
                        <a:rPr lang="en-US" sz="1600" b="1" dirty="0" smtClean="0"/>
                        <a:t>10</a:t>
                      </a:r>
                      <a:endParaRPr lang="id-ID" sz="1600" b="1" dirty="0"/>
                    </a:p>
                  </a:txBody>
                  <a:tcPr/>
                </a:tc>
                <a:tc>
                  <a:txBody>
                    <a:bodyPr/>
                    <a:lstStyle/>
                    <a:p>
                      <a:r>
                        <a:rPr lang="en-US" sz="1600" b="1" dirty="0" smtClean="0"/>
                        <a:t>75</a:t>
                      </a:r>
                      <a:endParaRPr lang="id-ID" sz="1600" b="1" dirty="0"/>
                    </a:p>
                  </a:txBody>
                  <a:tcPr/>
                </a:tc>
                <a:tc>
                  <a:txBody>
                    <a:bodyPr/>
                    <a:lstStyle/>
                    <a:p>
                      <a:r>
                        <a:rPr lang="en-US" sz="1600" b="1" dirty="0" smtClean="0"/>
                        <a:t>21</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94</a:t>
                      </a:r>
                      <a:endParaRPr lang="id-ID" sz="1600" b="1" dirty="0"/>
                    </a:p>
                  </a:txBody>
                  <a:tcPr/>
                </a:tc>
                <a:tc>
                  <a:txBody>
                    <a:bodyPr/>
                    <a:lstStyle/>
                    <a:p>
                      <a:r>
                        <a:rPr lang="en-US" sz="1600" b="1" dirty="0" smtClean="0"/>
                        <a:t>38</a:t>
                      </a:r>
                      <a:endParaRPr lang="id-ID" sz="1600" b="1" dirty="0"/>
                    </a:p>
                  </a:txBody>
                  <a:tcPr/>
                </a:tc>
                <a:tc>
                  <a:txBody>
                    <a:bodyPr/>
                    <a:lstStyle/>
                    <a:p>
                      <a:r>
                        <a:rPr lang="en-US" sz="1600" b="1" dirty="0" smtClean="0"/>
                        <a:t>97</a:t>
                      </a:r>
                      <a:endParaRPr lang="id-ID" sz="1600" b="1" dirty="0"/>
                    </a:p>
                  </a:txBody>
                  <a:tcPr/>
                </a:tc>
                <a:tc>
                  <a:txBody>
                    <a:bodyPr/>
                    <a:lstStyle/>
                    <a:p>
                      <a:r>
                        <a:rPr lang="en-US" sz="1600" b="1" dirty="0" smtClean="0"/>
                        <a:t>71</a:t>
                      </a:r>
                      <a:endParaRPr lang="id-ID" sz="1600" b="1" dirty="0"/>
                    </a:p>
                  </a:txBody>
                  <a:tcPr/>
                </a:tc>
                <a:tc>
                  <a:txBody>
                    <a:bodyPr/>
                    <a:lstStyle/>
                    <a:p>
                      <a:r>
                        <a:rPr lang="en-US" sz="1600" b="1" dirty="0" smtClean="0"/>
                        <a:t>72</a:t>
                      </a:r>
                      <a:endParaRPr lang="id-ID" sz="1600" b="1" dirty="0"/>
                    </a:p>
                  </a:txBody>
                  <a:tcPr/>
                </a:tc>
                <a:tc>
                  <a:txBody>
                    <a:bodyPr/>
                    <a:lstStyle/>
                    <a:p>
                      <a:r>
                        <a:rPr lang="en-US" sz="1600" b="1" dirty="0" smtClean="0"/>
                        <a:t>49</a:t>
                      </a:r>
                      <a:endParaRPr lang="id-ID" sz="1600" b="1" dirty="0"/>
                    </a:p>
                  </a:txBody>
                  <a:tcPr/>
                </a:tc>
              </a:tr>
              <a:tr h="359295">
                <a:tc>
                  <a:txBody>
                    <a:bodyPr/>
                    <a:lstStyle/>
                    <a:p>
                      <a:r>
                        <a:rPr lang="en-US" sz="1600" b="1" dirty="0" smtClean="0"/>
                        <a:t>98</a:t>
                      </a:r>
                      <a:endParaRPr lang="id-ID" sz="1600" b="1" dirty="0"/>
                    </a:p>
                  </a:txBody>
                  <a:tcPr/>
                </a:tc>
                <a:tc>
                  <a:txBody>
                    <a:bodyPr/>
                    <a:lstStyle/>
                    <a:p>
                      <a:r>
                        <a:rPr lang="en-US" sz="1600" b="1" dirty="0" smtClean="0"/>
                        <a:t>94</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06</a:t>
                      </a:r>
                      <a:endParaRPr lang="id-ID" sz="1600" b="1" dirty="0"/>
                    </a:p>
                  </a:txBody>
                  <a:tcPr/>
                </a:tc>
                <a:tc>
                  <a:txBody>
                    <a:bodyPr/>
                    <a:lstStyle/>
                    <a:p>
                      <a:r>
                        <a:rPr lang="en-US" sz="1600" b="1" dirty="0" smtClean="0"/>
                        <a:t>78</a:t>
                      </a:r>
                      <a:endParaRPr lang="id-ID" sz="1600" b="1" dirty="0"/>
                    </a:p>
                  </a:txBody>
                  <a:tcPr/>
                </a:tc>
                <a:tc>
                  <a:txBody>
                    <a:bodyPr/>
                    <a:lstStyle/>
                    <a:p>
                      <a:r>
                        <a:rPr lang="en-US" sz="1600" b="1" dirty="0" smtClean="0"/>
                        <a:t>23</a:t>
                      </a:r>
                      <a:endParaRPr lang="id-ID" sz="1600" b="1" dirty="0"/>
                    </a:p>
                  </a:txBody>
                  <a:tcPr/>
                </a:tc>
                <a:tc>
                  <a:txBody>
                    <a:bodyPr/>
                    <a:lstStyle/>
                    <a:p>
                      <a:r>
                        <a:rPr lang="en-US" sz="1600" b="1" dirty="0" smtClean="0"/>
                        <a:t>67</a:t>
                      </a:r>
                      <a:endParaRPr lang="id-ID" sz="1600" b="1" dirty="0"/>
                    </a:p>
                  </a:txBody>
                  <a:tcPr/>
                </a:tc>
                <a:tc>
                  <a:txBody>
                    <a:bodyPr/>
                    <a:lstStyle/>
                    <a:p>
                      <a:r>
                        <a:rPr lang="en-US" sz="1600" b="1" dirty="0" smtClean="0"/>
                        <a:t>89</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29</a:t>
                      </a:r>
                      <a:endParaRPr lang="id-ID" sz="1600" b="1" dirty="0"/>
                    </a:p>
                  </a:txBody>
                  <a:tcPr/>
                </a:tc>
                <a:tc>
                  <a:txBody>
                    <a:bodyPr/>
                    <a:lstStyle/>
                    <a:p>
                      <a:r>
                        <a:rPr lang="en-US" sz="1600" b="1" dirty="0" smtClean="0"/>
                        <a:t>21</a:t>
                      </a:r>
                      <a:endParaRPr lang="id-ID" sz="1600" b="1" dirty="0"/>
                    </a:p>
                  </a:txBody>
                  <a:tcPr/>
                </a:tc>
                <a:tc>
                  <a:txBody>
                    <a:bodyPr/>
                    <a:lstStyle/>
                    <a:p>
                      <a:r>
                        <a:rPr lang="en-US" sz="1600" b="1" dirty="0" smtClean="0"/>
                        <a:t>25</a:t>
                      </a:r>
                      <a:endParaRPr lang="id-ID" sz="1600" b="1" dirty="0"/>
                    </a:p>
                  </a:txBody>
                  <a:tcPr/>
                </a:tc>
                <a:tc>
                  <a:txBody>
                    <a:bodyPr/>
                    <a:lstStyle/>
                    <a:p>
                      <a:r>
                        <a:rPr lang="en-US" sz="1600" b="1" dirty="0" smtClean="0"/>
                        <a:t>73</a:t>
                      </a:r>
                      <a:endParaRPr lang="id-ID" sz="1600" b="1" dirty="0"/>
                    </a:p>
                  </a:txBody>
                  <a:tcPr/>
                </a:tc>
                <a:tc>
                  <a:txBody>
                    <a:bodyPr/>
                    <a:lstStyle/>
                    <a:p>
                      <a:r>
                        <a:rPr lang="en-US" sz="1600" b="1" dirty="0" smtClean="0"/>
                        <a:t>69</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76</a:t>
                      </a:r>
                      <a:endParaRPr lang="id-ID" sz="1600" b="1" dirty="0"/>
                    </a:p>
                  </a:txBody>
                  <a:tcPr/>
                </a:tc>
              </a:tr>
              <a:tr h="359295">
                <a:tc>
                  <a:txBody>
                    <a:bodyPr/>
                    <a:lstStyle/>
                    <a:p>
                      <a:r>
                        <a:rPr lang="en-US" sz="1600" b="1" dirty="0" smtClean="0"/>
                        <a:t>96</a:t>
                      </a:r>
                      <a:endParaRPr lang="id-ID" sz="1600" b="1" dirty="0"/>
                    </a:p>
                  </a:txBody>
                  <a:tcPr/>
                </a:tc>
                <a:tc>
                  <a:txBody>
                    <a:bodyPr/>
                    <a:lstStyle/>
                    <a:p>
                      <a:r>
                        <a:rPr lang="en-US" sz="1600" b="1" dirty="0" smtClean="0"/>
                        <a:t>52</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87</a:t>
                      </a:r>
                      <a:endParaRPr lang="id-ID" sz="1600" b="1" dirty="0"/>
                    </a:p>
                  </a:txBody>
                  <a:tcPr/>
                </a:tc>
                <a:tc>
                  <a:txBody>
                    <a:bodyPr/>
                    <a:lstStyle/>
                    <a:p>
                      <a:r>
                        <a:rPr lang="en-US" sz="1600" b="1" dirty="0" smtClean="0"/>
                        <a:t>49</a:t>
                      </a:r>
                      <a:endParaRPr lang="id-ID" sz="1600" b="1" dirty="0"/>
                    </a:p>
                  </a:txBody>
                  <a:tcPr/>
                </a:tc>
                <a:tc>
                  <a:txBody>
                    <a:bodyPr/>
                    <a:lstStyle/>
                    <a:p>
                      <a:r>
                        <a:rPr lang="en-US" sz="1600" b="1" dirty="0" smtClean="0"/>
                        <a:t>56</a:t>
                      </a:r>
                      <a:endParaRPr lang="id-ID" sz="1600" b="1" dirty="0"/>
                    </a:p>
                  </a:txBody>
                  <a:tcPr/>
                </a:tc>
                <a:tc>
                  <a:txBody>
                    <a:bodyPr/>
                    <a:lstStyle/>
                    <a:p>
                      <a:r>
                        <a:rPr lang="en-US" sz="1600" b="1" dirty="0" smtClean="0"/>
                        <a:t>59</a:t>
                      </a:r>
                      <a:endParaRPr lang="id-ID" sz="1600" b="1" dirty="0"/>
                    </a:p>
                  </a:txBody>
                  <a:tcPr/>
                </a:tc>
                <a:tc>
                  <a:txBody>
                    <a:bodyPr/>
                    <a:lstStyle/>
                    <a:p>
                      <a:r>
                        <a:rPr lang="en-US" sz="1600" b="1" dirty="0" smtClean="0"/>
                        <a:t>23</a:t>
                      </a:r>
                      <a:endParaRPr lang="id-ID" sz="1600" b="1" dirty="0"/>
                    </a:p>
                  </a:txBody>
                  <a:tcPr/>
                </a:tc>
                <a:tc>
                  <a:txBody>
                    <a:bodyPr/>
                    <a:lstStyle/>
                    <a:p>
                      <a:r>
                        <a:rPr lang="en-US" sz="1600" b="1" dirty="0" smtClean="0"/>
                        <a:t>78</a:t>
                      </a:r>
                      <a:endParaRPr lang="id-ID" sz="1600" b="1" dirty="0"/>
                    </a:p>
                  </a:txBody>
                  <a:tcPr/>
                </a:tc>
                <a:tc>
                  <a:txBody>
                    <a:bodyPr/>
                    <a:lstStyle/>
                    <a:p>
                      <a:r>
                        <a:rPr lang="en-US" sz="1600" b="1" dirty="0" smtClean="0"/>
                        <a:t>71</a:t>
                      </a:r>
                      <a:endParaRPr lang="id-ID" sz="1600" b="1" dirty="0"/>
                    </a:p>
                  </a:txBody>
                  <a:tcPr/>
                </a:tc>
                <a:tc>
                  <a:txBody>
                    <a:bodyPr/>
                    <a:lstStyle/>
                    <a:p>
                      <a:r>
                        <a:rPr lang="en-US" sz="1600" b="1" dirty="0" smtClean="0"/>
                        <a:t>72</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01</a:t>
                      </a:r>
                      <a:endParaRPr lang="id-ID" sz="1600" b="1" dirty="0"/>
                    </a:p>
                  </a:txBody>
                  <a:tcPr/>
                </a:tc>
                <a:tc>
                  <a:txBody>
                    <a:bodyPr/>
                    <a:lstStyle/>
                    <a:p>
                      <a:r>
                        <a:rPr lang="en-US" sz="1600" b="1" dirty="0" smtClean="0"/>
                        <a:t>98</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31</a:t>
                      </a:r>
                      <a:endParaRPr lang="id-ID" sz="1600" b="1" dirty="0"/>
                    </a:p>
                  </a:txBody>
                  <a:tcPr/>
                </a:tc>
                <a:tc>
                  <a:txBody>
                    <a:bodyPr/>
                    <a:lstStyle/>
                    <a:p>
                      <a:r>
                        <a:rPr lang="en-US" sz="1600" b="1" dirty="0" smtClean="0"/>
                        <a:t>95</a:t>
                      </a:r>
                      <a:endParaRPr lang="id-ID" sz="1600" b="1" dirty="0"/>
                    </a:p>
                  </a:txBody>
                  <a:tcPr/>
                </a:tc>
              </a:tr>
              <a:tr h="359295">
                <a:tc>
                  <a:txBody>
                    <a:bodyPr/>
                    <a:lstStyle/>
                    <a:p>
                      <a:r>
                        <a:rPr lang="en-US" sz="1600" b="1" dirty="0" smtClean="0"/>
                        <a:t>33</a:t>
                      </a:r>
                      <a:endParaRPr lang="id-ID" sz="1600" b="1" dirty="0"/>
                    </a:p>
                  </a:txBody>
                  <a:tcPr/>
                </a:tc>
                <a:tc>
                  <a:txBody>
                    <a:bodyPr/>
                    <a:lstStyle/>
                    <a:p>
                      <a:r>
                        <a:rPr lang="en-US" sz="1600" b="1" dirty="0" smtClean="0"/>
                        <a:t>69</a:t>
                      </a:r>
                      <a:endParaRPr lang="id-ID" sz="1600" b="1" dirty="0"/>
                    </a:p>
                  </a:txBody>
                  <a:tcPr/>
                </a:tc>
                <a:tc>
                  <a:txBody>
                    <a:bodyPr/>
                    <a:lstStyle/>
                    <a:p>
                      <a:r>
                        <a:rPr lang="en-US" sz="1600" b="1" dirty="0" smtClean="0"/>
                        <a:t>27</a:t>
                      </a:r>
                      <a:endParaRPr lang="id-ID" sz="1600" b="1" dirty="0"/>
                    </a:p>
                  </a:txBody>
                  <a:tcPr/>
                </a:tc>
                <a:tc>
                  <a:txBody>
                    <a:bodyPr/>
                    <a:lstStyle/>
                    <a:p>
                      <a:r>
                        <a:rPr lang="en-US" sz="1600" b="1" dirty="0" smtClean="0"/>
                        <a:t>21</a:t>
                      </a:r>
                      <a:endParaRPr lang="id-ID" sz="1600" b="1" dirty="0"/>
                    </a:p>
                  </a:txBody>
                  <a:tcPr/>
                </a:tc>
                <a:tc>
                  <a:txBody>
                    <a:bodyPr/>
                    <a:lstStyle/>
                    <a:p>
                      <a:r>
                        <a:rPr lang="en-US" sz="1600" b="1" dirty="0" smtClean="0"/>
                        <a:t>11</a:t>
                      </a:r>
                      <a:endParaRPr lang="id-ID" sz="1600" b="1" dirty="0"/>
                    </a:p>
                  </a:txBody>
                  <a:tcPr/>
                </a:tc>
                <a:tc>
                  <a:txBody>
                    <a:bodyPr/>
                    <a:lstStyle/>
                    <a:p>
                      <a:r>
                        <a:rPr lang="en-US" sz="1600" b="1" dirty="0" smtClean="0"/>
                        <a:t>60</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89</a:t>
                      </a:r>
                      <a:endParaRPr lang="id-ID" sz="1600" b="1" dirty="0"/>
                    </a:p>
                  </a:txBody>
                  <a:tcPr/>
                </a:tc>
                <a:tc>
                  <a:txBody>
                    <a:bodyPr/>
                    <a:lstStyle/>
                    <a:p>
                      <a:r>
                        <a:rPr lang="en-US" sz="1600" b="1" dirty="0" smtClean="0"/>
                        <a:t>68</a:t>
                      </a:r>
                      <a:endParaRPr lang="id-ID" sz="1600" b="1" dirty="0"/>
                    </a:p>
                  </a:txBody>
                  <a:tcPr/>
                </a:tc>
                <a:tc>
                  <a:txBody>
                    <a:bodyPr/>
                    <a:lstStyle/>
                    <a:p>
                      <a:r>
                        <a:rPr lang="en-US" sz="1600" b="1" dirty="0" smtClean="0"/>
                        <a:t>48</a:t>
                      </a:r>
                      <a:endParaRPr lang="id-ID" sz="1600" b="1" dirty="0"/>
                    </a:p>
                  </a:txBody>
                  <a:tcPr/>
                </a:tc>
                <a:tc>
                  <a:txBody>
                    <a:bodyPr/>
                    <a:lstStyle/>
                    <a:p>
                      <a:r>
                        <a:rPr lang="en-US" sz="1600" b="1" dirty="0" smtClean="0"/>
                        <a:t>17</a:t>
                      </a:r>
                      <a:endParaRPr lang="id-ID" sz="1600" b="1" dirty="0"/>
                    </a:p>
                  </a:txBody>
                  <a:tcPr/>
                </a:tc>
                <a:tc>
                  <a:txBody>
                    <a:bodyPr/>
                    <a:lstStyle/>
                    <a:p>
                      <a:r>
                        <a:rPr lang="en-US" sz="1600" b="1" dirty="0" smtClean="0"/>
                        <a:t>89</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09</a:t>
                      </a:r>
                      <a:endParaRPr lang="id-ID" sz="1600" b="1" dirty="0"/>
                    </a:p>
                  </a:txBody>
                  <a:tcPr/>
                </a:tc>
                <a:tc>
                  <a:txBody>
                    <a:bodyPr/>
                    <a:lstStyle/>
                    <a:p>
                      <a:r>
                        <a:rPr lang="en-US" sz="1600" b="1" dirty="0" smtClean="0"/>
                        <a:t>93</a:t>
                      </a:r>
                      <a:endParaRPr lang="id-ID" sz="1600" b="1" dirty="0"/>
                    </a:p>
                  </a:txBody>
                  <a:tcPr/>
                </a:tc>
                <a:tc>
                  <a:txBody>
                    <a:bodyPr/>
                    <a:lstStyle/>
                    <a:p>
                      <a:r>
                        <a:rPr lang="en-US" sz="1600" b="1" dirty="0" smtClean="0"/>
                        <a:t>50</a:t>
                      </a:r>
                      <a:endParaRPr lang="id-ID" sz="1600" b="1" dirty="0"/>
                    </a:p>
                  </a:txBody>
                  <a:tcPr/>
                </a:tc>
                <a:tc>
                  <a:txBody>
                    <a:bodyPr/>
                    <a:lstStyle/>
                    <a:p>
                      <a:r>
                        <a:rPr lang="en-US" sz="1600" b="1" dirty="0" smtClean="0"/>
                        <a:t>44</a:t>
                      </a:r>
                      <a:endParaRPr lang="id-ID" sz="1600" b="1" dirty="0"/>
                    </a:p>
                  </a:txBody>
                  <a:tcPr/>
                </a:tc>
                <a:tc>
                  <a:txBody>
                    <a:bodyPr/>
                    <a:lstStyle/>
                    <a:p>
                      <a:r>
                        <a:rPr lang="en-US" sz="1600" b="1" dirty="0" smtClean="0"/>
                        <a:t>51</a:t>
                      </a:r>
                      <a:endParaRPr lang="id-ID" sz="1600" b="1" dirty="0"/>
                    </a:p>
                  </a:txBody>
                  <a:tcPr/>
                </a:tc>
              </a:tr>
              <a:tr h="359295">
                <a:tc>
                  <a:txBody>
                    <a:bodyPr/>
                    <a:lstStyle/>
                    <a:p>
                      <a:r>
                        <a:rPr lang="en-US" sz="1600" b="1" dirty="0" smtClean="0"/>
                        <a:t>50</a:t>
                      </a:r>
                      <a:endParaRPr lang="id-ID" sz="1600" b="1" dirty="0"/>
                    </a:p>
                  </a:txBody>
                  <a:tcPr/>
                </a:tc>
                <a:tc>
                  <a:txBody>
                    <a:bodyPr/>
                    <a:lstStyle/>
                    <a:p>
                      <a:r>
                        <a:rPr lang="en-US" sz="1600" b="1" dirty="0" smtClean="0"/>
                        <a:t>33</a:t>
                      </a:r>
                      <a:endParaRPr lang="id-ID" sz="1600" b="1" dirty="0"/>
                    </a:p>
                  </a:txBody>
                  <a:tcPr/>
                </a:tc>
                <a:tc>
                  <a:txBody>
                    <a:bodyPr/>
                    <a:lstStyle/>
                    <a:p>
                      <a:r>
                        <a:rPr lang="en-US" sz="1600" b="1" dirty="0" smtClean="0"/>
                        <a:t>50</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13</a:t>
                      </a:r>
                      <a:endParaRPr lang="id-ID" sz="1600" b="1" dirty="0"/>
                    </a:p>
                  </a:txBody>
                  <a:tcPr/>
                </a:tc>
                <a:tc>
                  <a:txBody>
                    <a:bodyPr/>
                    <a:lstStyle/>
                    <a:p>
                      <a:r>
                        <a:rPr lang="en-US" sz="1600" b="1" dirty="0" smtClean="0"/>
                        <a:t>44</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64</a:t>
                      </a:r>
                      <a:endParaRPr lang="id-ID" sz="1600" b="1" dirty="0"/>
                    </a:p>
                  </a:txBody>
                  <a:tcPr/>
                </a:tc>
                <a:tc>
                  <a:txBody>
                    <a:bodyPr/>
                    <a:lstStyle/>
                    <a:p>
                      <a:r>
                        <a:rPr lang="en-US" sz="1600" b="1" dirty="0" smtClean="0"/>
                        <a:t>39</a:t>
                      </a:r>
                      <a:endParaRPr lang="id-ID" sz="1600" b="1" dirty="0"/>
                    </a:p>
                  </a:txBody>
                  <a:tcPr/>
                </a:tc>
                <a:tc>
                  <a:txBody>
                    <a:bodyPr/>
                    <a:lstStyle/>
                    <a:p>
                      <a:r>
                        <a:rPr lang="en-US" sz="1600" b="1" dirty="0" smtClean="0"/>
                        <a:t>55</a:t>
                      </a:r>
                      <a:endParaRPr lang="id-ID" sz="1600" b="1" dirty="0"/>
                    </a:p>
                  </a:txBody>
                  <a:tcPr/>
                </a:tc>
                <a:tc>
                  <a:txBody>
                    <a:bodyPr/>
                    <a:lstStyle/>
                    <a:p>
                      <a:r>
                        <a:rPr lang="en-US" sz="1600" b="1" dirty="0" smtClean="0"/>
                        <a:t>29</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64</a:t>
                      </a:r>
                      <a:endParaRPr lang="id-ID" sz="1600" b="1" dirty="0"/>
                    </a:p>
                  </a:txBody>
                  <a:tcPr/>
                </a:tc>
                <a:tc>
                  <a:txBody>
                    <a:bodyPr/>
                    <a:lstStyle/>
                    <a:p>
                      <a:r>
                        <a:rPr lang="en-US" sz="1600" b="1" dirty="0" smtClean="0"/>
                        <a:t>49</a:t>
                      </a:r>
                      <a:endParaRPr lang="id-ID" sz="1600" b="1" dirty="0"/>
                    </a:p>
                  </a:txBody>
                  <a:tcPr/>
                </a:tc>
                <a:tc>
                  <a:txBody>
                    <a:bodyPr/>
                    <a:lstStyle/>
                    <a:p>
                      <a:r>
                        <a:rPr lang="en-US" sz="1600" b="1" dirty="0" smtClean="0"/>
                        <a:t>44</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16</a:t>
                      </a:r>
                      <a:endParaRPr lang="id-ID" sz="1600" b="1" dirty="0"/>
                    </a:p>
                  </a:txBody>
                  <a:tcPr/>
                </a:tc>
              </a:tr>
              <a:tr h="359295">
                <a:tc>
                  <a:txBody>
                    <a:bodyPr/>
                    <a:lstStyle/>
                    <a:p>
                      <a:r>
                        <a:rPr lang="en-US" sz="1600" b="1" dirty="0" smtClean="0"/>
                        <a:t>88</a:t>
                      </a:r>
                      <a:endParaRPr lang="id-ID" sz="1600" b="1" dirty="0"/>
                    </a:p>
                  </a:txBody>
                  <a:tcPr/>
                </a:tc>
                <a:tc>
                  <a:txBody>
                    <a:bodyPr/>
                    <a:lstStyle/>
                    <a:p>
                      <a:r>
                        <a:rPr lang="en-US" sz="1600" b="1" dirty="0" smtClean="0"/>
                        <a:t>32</a:t>
                      </a:r>
                      <a:endParaRPr lang="id-ID" sz="1600" b="1" dirty="0"/>
                    </a:p>
                  </a:txBody>
                  <a:tcPr/>
                </a:tc>
                <a:tc>
                  <a:txBody>
                    <a:bodyPr/>
                    <a:lstStyle/>
                    <a:p>
                      <a:r>
                        <a:rPr lang="en-US" sz="1600" b="1" dirty="0" smtClean="0"/>
                        <a:t>18</a:t>
                      </a:r>
                      <a:endParaRPr lang="id-ID" sz="1600" b="1" dirty="0"/>
                    </a:p>
                  </a:txBody>
                  <a:tcPr/>
                </a:tc>
                <a:tc>
                  <a:txBody>
                    <a:bodyPr/>
                    <a:lstStyle/>
                    <a:p>
                      <a:r>
                        <a:rPr lang="en-US" sz="1600" b="1" dirty="0" smtClean="0"/>
                        <a:t>50</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56</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31</a:t>
                      </a:r>
                      <a:endParaRPr lang="id-ID" sz="1600" b="1" dirty="0"/>
                    </a:p>
                  </a:txBody>
                  <a:tcPr/>
                </a:tc>
                <a:tc>
                  <a:txBody>
                    <a:bodyPr/>
                    <a:lstStyle/>
                    <a:p>
                      <a:r>
                        <a:rPr lang="en-US" sz="1600" b="1" dirty="0" smtClean="0"/>
                        <a:t>15</a:t>
                      </a:r>
                      <a:endParaRPr lang="id-ID" sz="1600" b="1" dirty="0"/>
                    </a:p>
                  </a:txBody>
                  <a:tcPr/>
                </a:tc>
                <a:tc>
                  <a:txBody>
                    <a:bodyPr/>
                    <a:lstStyle/>
                    <a:p>
                      <a:r>
                        <a:rPr lang="en-US" sz="1600" b="1" dirty="0" smtClean="0"/>
                        <a:t>40</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51</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26</a:t>
                      </a:r>
                      <a:endParaRPr lang="id-ID" sz="1600" b="1" dirty="0"/>
                    </a:p>
                  </a:txBody>
                  <a:tcPr/>
                </a:tc>
                <a:tc>
                  <a:txBody>
                    <a:bodyPr/>
                    <a:lstStyle/>
                    <a:p>
                      <a:r>
                        <a:rPr lang="en-US" sz="1600" b="1" dirty="0" smtClean="0"/>
                        <a:t>14</a:t>
                      </a:r>
                      <a:endParaRPr lang="id-ID" sz="1600" b="1" dirty="0"/>
                    </a:p>
                  </a:txBody>
                  <a:tcPr/>
                </a:tc>
              </a:tr>
              <a:tr h="359295">
                <a:tc>
                  <a:txBody>
                    <a:bodyPr/>
                    <a:lstStyle/>
                    <a:p>
                      <a:r>
                        <a:rPr lang="en-US" sz="1600" b="1" dirty="0" smtClean="0"/>
                        <a:t>90</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24</a:t>
                      </a:r>
                      <a:endParaRPr lang="id-ID" sz="1600" b="1" dirty="0"/>
                    </a:p>
                  </a:txBody>
                  <a:tcPr/>
                </a:tc>
                <a:tc>
                  <a:txBody>
                    <a:bodyPr/>
                    <a:lstStyle/>
                    <a:p>
                      <a:r>
                        <a:rPr lang="en-US" sz="1600" b="1" dirty="0" smtClean="0"/>
                        <a:t>69</a:t>
                      </a:r>
                      <a:endParaRPr lang="id-ID" sz="1600" b="1" dirty="0"/>
                    </a:p>
                  </a:txBody>
                  <a:tcPr/>
                </a:tc>
                <a:tc>
                  <a:txBody>
                    <a:bodyPr/>
                    <a:lstStyle/>
                    <a:p>
                      <a:r>
                        <a:rPr lang="en-US" sz="1600" b="1" dirty="0" smtClean="0"/>
                        <a:t>82</a:t>
                      </a:r>
                      <a:endParaRPr lang="id-ID" sz="1600" b="1" dirty="0"/>
                    </a:p>
                  </a:txBody>
                  <a:tcPr/>
                </a:tc>
                <a:tc>
                  <a:txBody>
                    <a:bodyPr/>
                    <a:lstStyle/>
                    <a:p>
                      <a:r>
                        <a:rPr lang="en-US" sz="1600" b="1" dirty="0" smtClean="0"/>
                        <a:t>51</a:t>
                      </a:r>
                      <a:endParaRPr lang="id-ID" sz="1600" b="1" dirty="0"/>
                    </a:p>
                  </a:txBody>
                  <a:tcPr/>
                </a:tc>
                <a:tc>
                  <a:txBody>
                    <a:bodyPr/>
                    <a:lstStyle/>
                    <a:p>
                      <a:r>
                        <a:rPr lang="en-US" sz="1600" b="1" dirty="0" smtClean="0"/>
                        <a:t>74</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35</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01</a:t>
                      </a:r>
                      <a:endParaRPr lang="id-ID" sz="1600" b="1" dirty="0"/>
                    </a:p>
                  </a:txBody>
                  <a:tcPr/>
                </a:tc>
                <a:tc>
                  <a:txBody>
                    <a:bodyPr/>
                    <a:lstStyle/>
                    <a:p>
                      <a:r>
                        <a:rPr lang="en-US" sz="1600" b="1" dirty="0" smtClean="0"/>
                        <a:t>55</a:t>
                      </a:r>
                      <a:endParaRPr lang="id-ID" sz="1600" b="1" dirty="0"/>
                    </a:p>
                  </a:txBody>
                  <a:tcPr/>
                </a:tc>
                <a:tc>
                  <a:txBody>
                    <a:bodyPr/>
                    <a:lstStyle/>
                    <a:p>
                      <a:r>
                        <a:rPr lang="en-US" sz="1600" b="1" dirty="0" smtClean="0"/>
                        <a:t>92</a:t>
                      </a:r>
                      <a:endParaRPr lang="id-ID" sz="1600" b="1" dirty="0"/>
                    </a:p>
                  </a:txBody>
                  <a:tcPr/>
                </a:tc>
                <a:tc>
                  <a:txBody>
                    <a:bodyPr/>
                    <a:lstStyle/>
                    <a:p>
                      <a:r>
                        <a:rPr lang="en-US" sz="1600" b="1" dirty="0" smtClean="0"/>
                        <a:t>64</a:t>
                      </a:r>
                      <a:endParaRPr lang="id-ID" sz="1600" b="1" dirty="0"/>
                    </a:p>
                  </a:txBody>
                  <a:tcPr/>
                </a:tc>
                <a:tc>
                  <a:txBody>
                    <a:bodyPr/>
                    <a:lstStyle/>
                    <a:p>
                      <a:r>
                        <a:rPr lang="en-US" sz="1600" b="1" dirty="0" smtClean="0"/>
                        <a:t>09</a:t>
                      </a:r>
                      <a:endParaRPr lang="id-ID" sz="1600" b="1" dirty="0"/>
                    </a:p>
                  </a:txBody>
                  <a:tcPr/>
                </a:tc>
                <a:tc>
                  <a:txBody>
                    <a:bodyPr/>
                    <a:lstStyle/>
                    <a:p>
                      <a:r>
                        <a:rPr lang="en-US" sz="1600" b="1" dirty="0" smtClean="0"/>
                        <a:t>85</a:t>
                      </a:r>
                      <a:endParaRPr lang="id-ID" sz="1600" b="1" dirty="0"/>
                    </a:p>
                  </a:txBody>
                  <a:tcPr/>
                </a:tc>
              </a:tr>
              <a:tr h="359295">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1"/>
          <p:cNvSpPr>
            <a:spLocks noGrp="1"/>
          </p:cNvSpPr>
          <p:nvPr>
            <p:ph/>
          </p:nvPr>
        </p:nvSpPr>
        <p:spPr>
          <a:xfrm>
            <a:off x="381000" y="1600200"/>
            <a:ext cx="8229600" cy="4800600"/>
          </a:xfrm>
        </p:spPr>
        <p:txBody>
          <a:bodyPr>
            <a:normAutofit/>
          </a:bodyPr>
          <a:lstStyle/>
          <a:p>
            <a:pPr marL="0" indent="0" algn="just">
              <a:buFont typeface="Wingdings" pitchFamily="2" charset="2"/>
              <a:buNone/>
            </a:pPr>
            <a:r>
              <a:rPr lang="en-US" sz="2000" dirty="0" err="1" smtClean="0">
                <a:latin typeface="Tw Cen MT" pitchFamily="34" charset="0"/>
              </a:rPr>
              <a:t>Langkah</a:t>
            </a:r>
            <a:r>
              <a:rPr lang="en-US" sz="2000" dirty="0" smtClean="0">
                <a:latin typeface="Tw Cen MT" pitchFamily="34" charset="0"/>
              </a:rPr>
              <a:t> 5, </a:t>
            </a:r>
            <a:r>
              <a:rPr lang="en-US" sz="2000" dirty="0" err="1" smtClean="0">
                <a:latin typeface="Tw Cen MT" pitchFamily="34" charset="0"/>
              </a:rPr>
              <a:t>hasil</a:t>
            </a:r>
            <a:r>
              <a:rPr lang="en-US" sz="2000" dirty="0" smtClean="0">
                <a:latin typeface="Tw Cen MT" pitchFamily="34" charset="0"/>
              </a:rPr>
              <a:t> </a:t>
            </a:r>
            <a:r>
              <a:rPr lang="en-US" sz="2000" dirty="0" err="1" smtClean="0">
                <a:latin typeface="Tw Cen MT" pitchFamily="34" charset="0"/>
              </a:rPr>
              <a:t>dari</a:t>
            </a:r>
            <a:r>
              <a:rPr lang="en-US" sz="2000" dirty="0" smtClean="0">
                <a:latin typeface="Tw Cen MT" pitchFamily="34" charset="0"/>
              </a:rPr>
              <a:t> </a:t>
            </a:r>
            <a:r>
              <a:rPr lang="en-US" sz="2000" dirty="0" err="1" smtClean="0">
                <a:latin typeface="Tw Cen MT" pitchFamily="34" charset="0"/>
              </a:rPr>
              <a:t>eksperimen</a:t>
            </a:r>
            <a:r>
              <a:rPr lang="en-US" sz="2000" dirty="0" smtClean="0">
                <a:latin typeface="Tw Cen MT" pitchFamily="34" charset="0"/>
              </a:rPr>
              <a:t> </a:t>
            </a:r>
            <a:r>
              <a:rPr lang="en-US" sz="2000" dirty="0" err="1" smtClean="0">
                <a:latin typeface="Tw Cen MT" pitchFamily="34" charset="0"/>
              </a:rPr>
              <a:t>dapat</a:t>
            </a:r>
            <a:r>
              <a:rPr lang="en-US" sz="2000" dirty="0" smtClean="0">
                <a:latin typeface="Tw Cen MT" pitchFamily="34" charset="0"/>
              </a:rPr>
              <a:t> </a:t>
            </a:r>
            <a:r>
              <a:rPr lang="en-US" sz="2000" dirty="0" err="1" smtClean="0">
                <a:latin typeface="Tw Cen MT" pitchFamily="34" charset="0"/>
              </a:rPr>
              <a:t>disimulasikan</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memilih</a:t>
            </a:r>
            <a:r>
              <a:rPr lang="en-US" sz="2000" dirty="0" smtClean="0">
                <a:latin typeface="Tw Cen MT" pitchFamily="34" charset="0"/>
              </a:rPr>
              <a:t> </a:t>
            </a:r>
            <a:r>
              <a:rPr lang="en-US" sz="2000" dirty="0" err="1" smtClean="0">
                <a:latin typeface="Tw Cen MT" pitchFamily="34" charset="0"/>
              </a:rPr>
              <a:t>angka</a:t>
            </a:r>
            <a:r>
              <a:rPr lang="en-US" sz="2000" dirty="0" smtClean="0">
                <a:latin typeface="Tw Cen MT" pitchFamily="34" charset="0"/>
              </a:rPr>
              <a:t> </a:t>
            </a:r>
            <a:r>
              <a:rPr lang="en-US" sz="2000" dirty="0" err="1" smtClean="0">
                <a:latin typeface="Tw Cen MT" pitchFamily="34" charset="0"/>
              </a:rPr>
              <a:t>acak</a:t>
            </a:r>
            <a:r>
              <a:rPr lang="en-US" sz="2000" dirty="0" smtClean="0">
                <a:latin typeface="Tw Cen MT" pitchFamily="34" charset="0"/>
              </a:rPr>
              <a:t> </a:t>
            </a:r>
            <a:r>
              <a:rPr lang="en-US" sz="2000" dirty="0" err="1" smtClean="0">
                <a:latin typeface="Tw Cen MT" pitchFamily="34" charset="0"/>
              </a:rPr>
              <a:t>di</a:t>
            </a:r>
            <a:r>
              <a:rPr lang="en-US" sz="2000" dirty="0" smtClean="0">
                <a:latin typeface="Tw Cen MT" pitchFamily="34" charset="0"/>
              </a:rPr>
              <a:t> </a:t>
            </a:r>
            <a:r>
              <a:rPr lang="en-US" sz="2000" dirty="0" err="1" smtClean="0">
                <a:latin typeface="Tw Cen MT" pitchFamily="34" charset="0"/>
              </a:rPr>
              <a:t>atas</a:t>
            </a:r>
            <a:r>
              <a:rPr lang="en-US" sz="2000" dirty="0" smtClean="0">
                <a:latin typeface="Tw Cen MT" pitchFamily="34" charset="0"/>
              </a:rPr>
              <a:t>. </a:t>
            </a:r>
            <a:r>
              <a:rPr lang="en-US" sz="2000" dirty="0" err="1" smtClean="0">
                <a:latin typeface="Tw Cen MT" pitchFamily="34" charset="0"/>
              </a:rPr>
              <a:t>Percobaan</a:t>
            </a:r>
            <a:r>
              <a:rPr lang="en-US" sz="2000" dirty="0" smtClean="0">
                <a:latin typeface="Tw Cen MT" pitchFamily="34" charset="0"/>
              </a:rPr>
              <a:t> </a:t>
            </a:r>
            <a:r>
              <a:rPr lang="en-US" sz="2000" dirty="0" err="1" smtClean="0">
                <a:latin typeface="Tw Cen MT" pitchFamily="34" charset="0"/>
              </a:rPr>
              <a:t>dapat</a:t>
            </a:r>
            <a:r>
              <a:rPr lang="en-US" sz="2000" dirty="0" smtClean="0">
                <a:latin typeface="Tw Cen MT" pitchFamily="34" charset="0"/>
              </a:rPr>
              <a:t> </a:t>
            </a:r>
            <a:r>
              <a:rPr lang="en-US" sz="2000" dirty="0" err="1" smtClean="0">
                <a:latin typeface="Tw Cen MT" pitchFamily="34" charset="0"/>
              </a:rPr>
              <a:t>dimulai</a:t>
            </a:r>
            <a:r>
              <a:rPr lang="en-US" sz="2000" dirty="0" smtClean="0">
                <a:latin typeface="Tw Cen MT" pitchFamily="34" charset="0"/>
              </a:rPr>
              <a:t> </a:t>
            </a:r>
            <a:r>
              <a:rPr lang="en-US" sz="2000" dirty="0" err="1" smtClean="0">
                <a:latin typeface="Tw Cen MT" pitchFamily="34" charset="0"/>
              </a:rPr>
              <a:t>dari</a:t>
            </a:r>
            <a:r>
              <a:rPr lang="en-US" sz="2000" dirty="0" smtClean="0">
                <a:latin typeface="Tw Cen MT" pitchFamily="34" charset="0"/>
              </a:rPr>
              <a:t> </a:t>
            </a:r>
            <a:r>
              <a:rPr lang="en-US" sz="2000" dirty="0" err="1" smtClean="0">
                <a:latin typeface="Tw Cen MT" pitchFamily="34" charset="0"/>
              </a:rPr>
              <a:t>titik</a:t>
            </a:r>
            <a:r>
              <a:rPr lang="en-US" sz="2000" dirty="0" smtClean="0">
                <a:latin typeface="Tw Cen MT" pitchFamily="34" charset="0"/>
              </a:rPr>
              <a:t> </a:t>
            </a:r>
            <a:r>
              <a:rPr lang="en-US" sz="2000" dirty="0" err="1" smtClean="0">
                <a:latin typeface="Tw Cen MT" pitchFamily="34" charset="0"/>
              </a:rPr>
              <a:t>manapun</a:t>
            </a:r>
            <a:r>
              <a:rPr lang="en-US" sz="2000" dirty="0" smtClean="0">
                <a:latin typeface="Tw Cen MT" pitchFamily="34" charset="0"/>
              </a:rPr>
              <a:t>. </a:t>
            </a:r>
            <a:r>
              <a:rPr lang="en-US" sz="2000" dirty="0" err="1" smtClean="0">
                <a:latin typeface="Tw Cen MT" pitchFamily="34" charset="0"/>
              </a:rPr>
              <a:t>Misal</a:t>
            </a:r>
            <a:r>
              <a:rPr lang="en-US" sz="2000" dirty="0" smtClean="0">
                <a:latin typeface="Tw Cen MT" pitchFamily="34" charset="0"/>
              </a:rPr>
              <a:t> </a:t>
            </a:r>
            <a:r>
              <a:rPr lang="en-US" sz="2000" dirty="0" err="1" smtClean="0">
                <a:latin typeface="Tw Cen MT" pitchFamily="34" charset="0"/>
              </a:rPr>
              <a:t>dimulai</a:t>
            </a:r>
            <a:r>
              <a:rPr lang="en-US" sz="2000" dirty="0" smtClean="0">
                <a:latin typeface="Tw Cen MT" pitchFamily="34" charset="0"/>
              </a:rPr>
              <a:t> </a:t>
            </a:r>
            <a:r>
              <a:rPr lang="en-US" sz="2000" dirty="0" err="1" smtClean="0">
                <a:latin typeface="Tw Cen MT" pitchFamily="34" charset="0"/>
              </a:rPr>
              <a:t>dari</a:t>
            </a:r>
            <a:r>
              <a:rPr lang="en-US" sz="2000" dirty="0" smtClean="0">
                <a:latin typeface="Tw Cen MT" pitchFamily="34" charset="0"/>
              </a:rPr>
              <a:t> </a:t>
            </a:r>
            <a:r>
              <a:rPr lang="en-US" sz="2000" dirty="0" err="1" smtClean="0">
                <a:latin typeface="Tw Cen MT" pitchFamily="34" charset="0"/>
              </a:rPr>
              <a:t>baris</a:t>
            </a:r>
            <a:r>
              <a:rPr lang="en-US" sz="2000" dirty="0" smtClean="0">
                <a:latin typeface="Tw Cen MT" pitchFamily="34" charset="0"/>
              </a:rPr>
              <a:t> 1 </a:t>
            </a:r>
            <a:r>
              <a:rPr lang="en-US" sz="2000" dirty="0" err="1" smtClean="0">
                <a:latin typeface="Tw Cen MT" pitchFamily="34" charset="0"/>
              </a:rPr>
              <a:t>kolom</a:t>
            </a:r>
            <a:r>
              <a:rPr lang="en-US" sz="2000" dirty="0" smtClean="0">
                <a:latin typeface="Tw Cen MT" pitchFamily="34" charset="0"/>
              </a:rPr>
              <a:t> 1 </a:t>
            </a:r>
            <a:r>
              <a:rPr lang="en-US" sz="2000" dirty="0" err="1" smtClean="0">
                <a:latin typeface="Tw Cen MT" pitchFamily="34" charset="0"/>
              </a:rPr>
              <a:t>bergerak</a:t>
            </a:r>
            <a:r>
              <a:rPr lang="en-US" sz="2000" dirty="0" smtClean="0">
                <a:latin typeface="Tw Cen MT" pitchFamily="34" charset="0"/>
              </a:rPr>
              <a:t> </a:t>
            </a:r>
            <a:r>
              <a:rPr lang="en-US" sz="2000" dirty="0" err="1" smtClean="0">
                <a:latin typeface="Tw Cen MT" pitchFamily="34" charset="0"/>
              </a:rPr>
              <a:t>kebawah</a:t>
            </a:r>
            <a:endParaRPr lang="id-ID" sz="2000" dirty="0" smtClean="0">
              <a:latin typeface="Tw Cen MT" pitchFamily="34" charset="0"/>
            </a:endParaRPr>
          </a:p>
        </p:txBody>
      </p:sp>
      <p:graphicFrame>
        <p:nvGraphicFramePr>
          <p:cNvPr id="3" name="Table 2"/>
          <p:cNvGraphicFramePr>
            <a:graphicFrameLocks noGrp="1"/>
          </p:cNvGraphicFramePr>
          <p:nvPr/>
        </p:nvGraphicFramePr>
        <p:xfrm>
          <a:off x="457200" y="2667000"/>
          <a:ext cx="8077200" cy="3733800"/>
        </p:xfrm>
        <a:graphic>
          <a:graphicData uri="http://schemas.openxmlformats.org/drawingml/2006/table">
            <a:tbl>
              <a:tblPr firstRow="1" bandRow="1">
                <a:tableStyleId>{5C22544A-7EE6-4342-B048-85BDC9FD1C3A}</a:tableStyleId>
              </a:tblPr>
              <a:tblGrid>
                <a:gridCol w="2692400"/>
                <a:gridCol w="2692400"/>
                <a:gridCol w="2692400"/>
              </a:tblGrid>
              <a:tr h="311150">
                <a:tc>
                  <a:txBody>
                    <a:bodyPr/>
                    <a:lstStyle/>
                    <a:p>
                      <a:pPr algn="ctr"/>
                      <a:r>
                        <a:rPr lang="en-US" sz="1400" dirty="0" err="1" smtClean="0"/>
                        <a:t>Hari</a:t>
                      </a:r>
                      <a:r>
                        <a:rPr lang="en-US" sz="1400" dirty="0" smtClean="0"/>
                        <a:t> </a:t>
                      </a:r>
                      <a:r>
                        <a:rPr lang="en-US" sz="1400" dirty="0" err="1" smtClean="0"/>
                        <a:t>ke</a:t>
                      </a:r>
                      <a:endParaRPr lang="id-ID" sz="1400" dirty="0"/>
                    </a:p>
                  </a:txBody>
                  <a:tcPr/>
                </a:tc>
                <a:tc>
                  <a:txBody>
                    <a:bodyPr/>
                    <a:lstStyle/>
                    <a:p>
                      <a:pPr algn="ctr"/>
                      <a:r>
                        <a:rPr lang="en-US" sz="1400" dirty="0" err="1" smtClean="0"/>
                        <a:t>Angka</a:t>
                      </a:r>
                      <a:r>
                        <a:rPr lang="en-US" sz="1400" dirty="0" smtClean="0"/>
                        <a:t> </a:t>
                      </a:r>
                      <a:r>
                        <a:rPr lang="en-US" sz="1400" dirty="0" err="1" smtClean="0"/>
                        <a:t>acak</a:t>
                      </a:r>
                      <a:endParaRPr lang="id-ID" sz="1400" dirty="0"/>
                    </a:p>
                  </a:txBody>
                  <a:tcPr/>
                </a:tc>
                <a:tc>
                  <a:txBody>
                    <a:bodyPr/>
                    <a:lstStyle/>
                    <a:p>
                      <a:pPr algn="ctr"/>
                      <a:r>
                        <a:rPr lang="en-US" sz="1400" dirty="0" err="1" smtClean="0"/>
                        <a:t>Banyaknya</a:t>
                      </a:r>
                      <a:r>
                        <a:rPr lang="en-US" sz="1400" dirty="0" smtClean="0"/>
                        <a:t> </a:t>
                      </a:r>
                      <a:r>
                        <a:rPr lang="en-US" sz="1400" dirty="0" err="1" smtClean="0"/>
                        <a:t>kedatangan</a:t>
                      </a:r>
                      <a:r>
                        <a:rPr lang="en-US" sz="1400" dirty="0" smtClean="0"/>
                        <a:t>/jam</a:t>
                      </a:r>
                      <a:endParaRPr lang="id-ID" sz="1400" dirty="0"/>
                    </a:p>
                  </a:txBody>
                  <a:tcPr/>
                </a:tc>
              </a:tr>
              <a:tr h="311150">
                <a:tc>
                  <a:txBody>
                    <a:bodyPr/>
                    <a:lstStyle/>
                    <a:p>
                      <a:pPr algn="ctr"/>
                      <a:r>
                        <a:rPr lang="en-US" sz="1400" dirty="0" smtClean="0"/>
                        <a:t>1</a:t>
                      </a:r>
                      <a:endParaRPr lang="id-ID" sz="1400" dirty="0"/>
                    </a:p>
                  </a:txBody>
                  <a:tcPr/>
                </a:tc>
                <a:tc>
                  <a:txBody>
                    <a:bodyPr/>
                    <a:lstStyle/>
                    <a:p>
                      <a:pPr algn="ctr"/>
                      <a:r>
                        <a:rPr lang="en-US" sz="1400" dirty="0" smtClean="0"/>
                        <a:t>52</a:t>
                      </a:r>
                      <a:endParaRPr lang="id-ID" sz="1400" dirty="0"/>
                    </a:p>
                  </a:txBody>
                  <a:tcPr/>
                </a:tc>
                <a:tc>
                  <a:txBody>
                    <a:bodyPr/>
                    <a:lstStyle/>
                    <a:p>
                      <a:pPr algn="ctr"/>
                      <a:r>
                        <a:rPr lang="en-US" sz="1400" dirty="0" smtClean="0"/>
                        <a:t>3</a:t>
                      </a:r>
                      <a:endParaRPr lang="id-ID" sz="1400" dirty="0"/>
                    </a:p>
                  </a:txBody>
                  <a:tcPr/>
                </a:tc>
              </a:tr>
              <a:tr h="311150">
                <a:tc>
                  <a:txBody>
                    <a:bodyPr/>
                    <a:lstStyle/>
                    <a:p>
                      <a:pPr algn="ctr"/>
                      <a:r>
                        <a:rPr lang="en-US" sz="1400" dirty="0" smtClean="0"/>
                        <a:t>2</a:t>
                      </a:r>
                      <a:endParaRPr lang="id-ID" sz="1400" dirty="0"/>
                    </a:p>
                  </a:txBody>
                  <a:tcPr/>
                </a:tc>
                <a:tc>
                  <a:txBody>
                    <a:bodyPr/>
                    <a:lstStyle/>
                    <a:p>
                      <a:pPr algn="ctr"/>
                      <a:r>
                        <a:rPr lang="en-US" sz="1400" dirty="0" smtClean="0"/>
                        <a:t>37</a:t>
                      </a:r>
                      <a:endParaRPr lang="id-ID" sz="1400" dirty="0"/>
                    </a:p>
                  </a:txBody>
                  <a:tcPr/>
                </a:tc>
                <a:tc>
                  <a:txBody>
                    <a:bodyPr/>
                    <a:lstStyle/>
                    <a:p>
                      <a:pPr algn="ctr"/>
                      <a:r>
                        <a:rPr lang="en-US" sz="1400" dirty="0" smtClean="0"/>
                        <a:t>3</a:t>
                      </a:r>
                      <a:endParaRPr lang="id-ID" sz="1400" dirty="0"/>
                    </a:p>
                  </a:txBody>
                  <a:tcPr/>
                </a:tc>
              </a:tr>
              <a:tr h="311150">
                <a:tc>
                  <a:txBody>
                    <a:bodyPr/>
                    <a:lstStyle/>
                    <a:p>
                      <a:pPr algn="ctr"/>
                      <a:r>
                        <a:rPr lang="en-US" sz="1400" dirty="0" smtClean="0"/>
                        <a:t>3</a:t>
                      </a:r>
                      <a:endParaRPr lang="id-ID" sz="1400" dirty="0"/>
                    </a:p>
                  </a:txBody>
                  <a:tcPr/>
                </a:tc>
                <a:tc>
                  <a:txBody>
                    <a:bodyPr/>
                    <a:lstStyle/>
                    <a:p>
                      <a:pPr algn="ctr"/>
                      <a:r>
                        <a:rPr lang="en-US" sz="1400" dirty="0" smtClean="0"/>
                        <a:t>82</a:t>
                      </a:r>
                      <a:endParaRPr lang="id-ID" sz="1400" dirty="0"/>
                    </a:p>
                  </a:txBody>
                  <a:tcPr/>
                </a:tc>
                <a:tc>
                  <a:txBody>
                    <a:bodyPr/>
                    <a:lstStyle/>
                    <a:p>
                      <a:pPr algn="ctr"/>
                      <a:r>
                        <a:rPr lang="en-US" sz="1400" dirty="0" smtClean="0"/>
                        <a:t>4</a:t>
                      </a:r>
                      <a:endParaRPr lang="id-ID" sz="1400" dirty="0"/>
                    </a:p>
                  </a:txBody>
                  <a:tcPr/>
                </a:tc>
              </a:tr>
              <a:tr h="311150">
                <a:tc>
                  <a:txBody>
                    <a:bodyPr/>
                    <a:lstStyle/>
                    <a:p>
                      <a:pPr algn="ctr"/>
                      <a:r>
                        <a:rPr lang="en-US" sz="1400" dirty="0" smtClean="0"/>
                        <a:t>4</a:t>
                      </a:r>
                      <a:endParaRPr lang="id-ID" sz="1400" dirty="0"/>
                    </a:p>
                  </a:txBody>
                  <a:tcPr/>
                </a:tc>
                <a:tc>
                  <a:txBody>
                    <a:bodyPr/>
                    <a:lstStyle/>
                    <a:p>
                      <a:pPr algn="ctr"/>
                      <a:r>
                        <a:rPr lang="en-US" sz="1400" dirty="0" smtClean="0"/>
                        <a:t>69</a:t>
                      </a:r>
                      <a:endParaRPr lang="id-ID" sz="1400" dirty="0"/>
                    </a:p>
                  </a:txBody>
                  <a:tcPr/>
                </a:tc>
                <a:tc>
                  <a:txBody>
                    <a:bodyPr/>
                    <a:lstStyle/>
                    <a:p>
                      <a:pPr algn="ctr"/>
                      <a:r>
                        <a:rPr lang="en-US" sz="1400" dirty="0" smtClean="0"/>
                        <a:t>4</a:t>
                      </a:r>
                      <a:endParaRPr lang="id-ID" sz="1400" dirty="0"/>
                    </a:p>
                  </a:txBody>
                  <a:tcPr/>
                </a:tc>
              </a:tr>
              <a:tr h="311150">
                <a:tc>
                  <a:txBody>
                    <a:bodyPr/>
                    <a:lstStyle/>
                    <a:p>
                      <a:pPr algn="ctr"/>
                      <a:r>
                        <a:rPr lang="en-US" sz="1400" dirty="0" smtClean="0"/>
                        <a:t>5</a:t>
                      </a:r>
                      <a:endParaRPr lang="id-ID" sz="1400" dirty="0"/>
                    </a:p>
                  </a:txBody>
                  <a:tcPr/>
                </a:tc>
                <a:tc>
                  <a:txBody>
                    <a:bodyPr/>
                    <a:lstStyle/>
                    <a:p>
                      <a:pPr algn="ctr"/>
                      <a:r>
                        <a:rPr lang="en-US" sz="1400" dirty="0" smtClean="0"/>
                        <a:t>98</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6</a:t>
                      </a:r>
                      <a:endParaRPr lang="id-ID" sz="1400" dirty="0"/>
                    </a:p>
                  </a:txBody>
                  <a:tcPr/>
                </a:tc>
                <a:tc>
                  <a:txBody>
                    <a:bodyPr/>
                    <a:lstStyle/>
                    <a:p>
                      <a:pPr algn="ctr"/>
                      <a:r>
                        <a:rPr lang="en-US" sz="1400" dirty="0" smtClean="0"/>
                        <a:t>96</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7</a:t>
                      </a:r>
                      <a:endParaRPr lang="id-ID" sz="1400" dirty="0"/>
                    </a:p>
                  </a:txBody>
                  <a:tcPr/>
                </a:tc>
                <a:tc>
                  <a:txBody>
                    <a:bodyPr/>
                    <a:lstStyle/>
                    <a:p>
                      <a:pPr algn="ctr"/>
                      <a:r>
                        <a:rPr lang="en-US" sz="1400" dirty="0" smtClean="0"/>
                        <a:t>33</a:t>
                      </a:r>
                      <a:endParaRPr lang="id-ID" sz="1400" dirty="0"/>
                    </a:p>
                  </a:txBody>
                  <a:tcPr/>
                </a:tc>
                <a:tc>
                  <a:txBody>
                    <a:bodyPr/>
                    <a:lstStyle/>
                    <a:p>
                      <a:pPr algn="ctr"/>
                      <a:r>
                        <a:rPr lang="en-US" sz="1400" dirty="0" smtClean="0"/>
                        <a:t>2</a:t>
                      </a:r>
                      <a:endParaRPr lang="id-ID" sz="1400" dirty="0"/>
                    </a:p>
                  </a:txBody>
                  <a:tcPr/>
                </a:tc>
              </a:tr>
              <a:tr h="311150">
                <a:tc>
                  <a:txBody>
                    <a:bodyPr/>
                    <a:lstStyle/>
                    <a:p>
                      <a:pPr algn="ctr"/>
                      <a:r>
                        <a:rPr lang="en-US" sz="1400" dirty="0" smtClean="0"/>
                        <a:t>8</a:t>
                      </a:r>
                      <a:endParaRPr lang="id-ID" sz="1400" dirty="0"/>
                    </a:p>
                  </a:txBody>
                  <a:tcPr/>
                </a:tc>
                <a:tc>
                  <a:txBody>
                    <a:bodyPr/>
                    <a:lstStyle/>
                    <a:p>
                      <a:pPr algn="ctr"/>
                      <a:r>
                        <a:rPr lang="en-US" sz="1400" dirty="0" smtClean="0"/>
                        <a:t>50</a:t>
                      </a:r>
                      <a:endParaRPr lang="id-ID" sz="1400" dirty="0"/>
                    </a:p>
                  </a:txBody>
                  <a:tcPr/>
                </a:tc>
                <a:tc>
                  <a:txBody>
                    <a:bodyPr/>
                    <a:lstStyle/>
                    <a:p>
                      <a:pPr algn="ctr"/>
                      <a:r>
                        <a:rPr lang="en-US" sz="1400" dirty="0" smtClean="0"/>
                        <a:t>3</a:t>
                      </a:r>
                      <a:endParaRPr lang="id-ID" sz="1400" dirty="0"/>
                    </a:p>
                  </a:txBody>
                  <a:tcPr/>
                </a:tc>
              </a:tr>
              <a:tr h="311150">
                <a:tc>
                  <a:txBody>
                    <a:bodyPr/>
                    <a:lstStyle/>
                    <a:p>
                      <a:pPr algn="ctr"/>
                      <a:r>
                        <a:rPr lang="en-US" sz="1400" dirty="0" smtClean="0"/>
                        <a:t>9</a:t>
                      </a:r>
                      <a:endParaRPr lang="id-ID" sz="1400" dirty="0"/>
                    </a:p>
                  </a:txBody>
                  <a:tcPr/>
                </a:tc>
                <a:tc>
                  <a:txBody>
                    <a:bodyPr/>
                    <a:lstStyle/>
                    <a:p>
                      <a:pPr algn="ctr"/>
                      <a:r>
                        <a:rPr lang="en-US" sz="1400" dirty="0" smtClean="0"/>
                        <a:t>88</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10</a:t>
                      </a:r>
                      <a:endParaRPr lang="id-ID" sz="1400" dirty="0"/>
                    </a:p>
                  </a:txBody>
                  <a:tcPr/>
                </a:tc>
                <a:tc>
                  <a:txBody>
                    <a:bodyPr/>
                    <a:lstStyle/>
                    <a:p>
                      <a:pPr algn="ctr"/>
                      <a:r>
                        <a:rPr lang="en-US" sz="1400" dirty="0" smtClean="0"/>
                        <a:t>90</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Total</a:t>
                      </a:r>
                      <a:endParaRPr lang="id-ID" sz="1400" dirty="0"/>
                    </a:p>
                  </a:txBody>
                  <a:tcPr/>
                </a:tc>
                <a:tc>
                  <a:txBody>
                    <a:bodyPr/>
                    <a:lstStyle/>
                    <a:p>
                      <a:pPr algn="ctr"/>
                      <a:endParaRPr lang="id-ID" sz="1400" dirty="0"/>
                    </a:p>
                  </a:txBody>
                  <a:tcPr/>
                </a:tc>
                <a:tc>
                  <a:txBody>
                    <a:bodyPr/>
                    <a:lstStyle/>
                    <a:p>
                      <a:pPr algn="ctr"/>
                      <a:r>
                        <a:rPr lang="en-US" sz="1400" dirty="0" smtClean="0"/>
                        <a:t>39</a:t>
                      </a:r>
                      <a:endParaRPr lang="id-ID" sz="1400" dirty="0"/>
                    </a:p>
                  </a:txBody>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447800"/>
            <a:ext cx="8229600" cy="4683125"/>
          </a:xfrm>
        </p:spPr>
        <p:txBody>
          <a:bodyPr/>
          <a:lstStyle/>
          <a:p>
            <a:pPr>
              <a:defRPr/>
            </a:pPr>
            <a:r>
              <a:rPr lang="en-US" sz="2400" b="1" dirty="0" err="1" smtClean="0">
                <a:solidFill>
                  <a:srgbClr val="C00000"/>
                </a:solidFill>
                <a:latin typeface="Tw Cen MT" pitchFamily="34" charset="0"/>
              </a:rPr>
              <a:t>Permasalahan</a:t>
            </a:r>
            <a:endParaRPr lang="en-US" sz="2400" b="1" dirty="0" smtClean="0">
              <a:solidFill>
                <a:srgbClr val="C00000"/>
              </a:solidFill>
              <a:latin typeface="Tw Cen MT" pitchFamily="34" charset="0"/>
            </a:endParaRPr>
          </a:p>
          <a:p>
            <a:pPr marL="0" indent="0" algn="just">
              <a:buFont typeface="Wingdings" pitchFamily="2" charset="2"/>
              <a:buNone/>
              <a:defRPr/>
            </a:pPr>
            <a:r>
              <a:rPr lang="en-US" sz="2400" dirty="0" err="1" smtClean="0">
                <a:latin typeface="Tw Cen MT" pitchFamily="34" charset="0"/>
              </a:rPr>
              <a:t>Berdasarkan</a:t>
            </a:r>
            <a:r>
              <a:rPr lang="en-US" sz="2400" dirty="0" smtClean="0">
                <a:latin typeface="Tw Cen MT" pitchFamily="34" charset="0"/>
              </a:rPr>
              <a:t> data, rata-rata </a:t>
            </a:r>
            <a:r>
              <a:rPr lang="en-US" sz="2400" dirty="0" err="1" smtClean="0">
                <a:latin typeface="Tw Cen MT" pitchFamily="34" charset="0"/>
              </a:rPr>
              <a:t>banyaknya</a:t>
            </a:r>
            <a:r>
              <a:rPr lang="en-US" sz="2400" dirty="0" smtClean="0">
                <a:latin typeface="Tw Cen MT" pitchFamily="34" charset="0"/>
              </a:rPr>
              <a:t> </a:t>
            </a:r>
            <a:r>
              <a:rPr lang="en-US" sz="2400" dirty="0" err="1" smtClean="0">
                <a:latin typeface="Tw Cen MT" pitchFamily="34" charset="0"/>
              </a:rPr>
              <a:t>kedatangan</a:t>
            </a:r>
            <a:r>
              <a:rPr lang="en-US" sz="2400" dirty="0" smtClean="0">
                <a:latin typeface="Tw Cen MT" pitchFamily="34" charset="0"/>
              </a:rPr>
              <a:t> </a:t>
            </a:r>
            <a:r>
              <a:rPr lang="en-US" sz="2400" dirty="0" err="1" smtClean="0">
                <a:latin typeface="Tw Cen MT" pitchFamily="34" charset="0"/>
              </a:rPr>
              <a:t>pelanggan</a:t>
            </a:r>
            <a:r>
              <a:rPr lang="en-US" sz="2400" dirty="0" smtClean="0">
                <a:latin typeface="Tw Cen MT" pitchFamily="34" charset="0"/>
              </a:rPr>
              <a:t> = 2,95 </a:t>
            </a:r>
            <a:r>
              <a:rPr lang="en-US" sz="2400" dirty="0" err="1" smtClean="0">
                <a:latin typeface="Tw Cen MT" pitchFamily="34" charset="0"/>
              </a:rPr>
              <a:t>pelanggan</a:t>
            </a:r>
            <a:r>
              <a:rPr lang="en-US" sz="2400" dirty="0" smtClean="0">
                <a:latin typeface="Tw Cen MT" pitchFamily="34" charset="0"/>
              </a:rPr>
              <a:t>/jam, </a:t>
            </a:r>
            <a:r>
              <a:rPr lang="en-US" sz="2400" dirty="0" err="1" smtClean="0">
                <a:latin typeface="Tw Cen MT" pitchFamily="34" charset="0"/>
              </a:rPr>
              <a:t>sedangkan</a:t>
            </a:r>
            <a:r>
              <a:rPr lang="en-US" sz="2400" dirty="0" smtClean="0">
                <a:latin typeface="Tw Cen MT" pitchFamily="34" charset="0"/>
              </a:rPr>
              <a:t> </a:t>
            </a:r>
            <a:r>
              <a:rPr lang="en-US" sz="2400" dirty="0" err="1" smtClean="0">
                <a:latin typeface="Tw Cen MT" pitchFamily="34" charset="0"/>
              </a:rPr>
              <a:t>hasil</a:t>
            </a:r>
            <a:r>
              <a:rPr lang="en-US" sz="2400" dirty="0" smtClean="0">
                <a:latin typeface="Tw Cen MT" pitchFamily="34" charset="0"/>
              </a:rPr>
              <a:t> </a:t>
            </a:r>
            <a:r>
              <a:rPr lang="en-US" sz="2400" dirty="0" err="1" smtClean="0">
                <a:latin typeface="Tw Cen MT" pitchFamily="34" charset="0"/>
              </a:rPr>
              <a:t>simulasi</a:t>
            </a:r>
            <a:r>
              <a:rPr lang="en-US" sz="2400" dirty="0" smtClean="0">
                <a:latin typeface="Tw Cen MT" pitchFamily="34" charset="0"/>
              </a:rPr>
              <a:t> = 3,9 </a:t>
            </a:r>
            <a:r>
              <a:rPr lang="en-US" sz="2400" dirty="0" err="1" smtClean="0">
                <a:latin typeface="Tw Cen MT" pitchFamily="34" charset="0"/>
              </a:rPr>
              <a:t>pelanggan</a:t>
            </a:r>
            <a:r>
              <a:rPr lang="en-US" sz="2400" dirty="0" smtClean="0">
                <a:latin typeface="Tw Cen MT" pitchFamily="34" charset="0"/>
              </a:rPr>
              <a:t>/jam. </a:t>
            </a:r>
            <a:r>
              <a:rPr lang="en-US" sz="2400" b="1" dirty="0" err="1" smtClean="0">
                <a:solidFill>
                  <a:srgbClr val="003300"/>
                </a:solidFill>
                <a:latin typeface="Tw Cen MT" pitchFamily="34" charset="0"/>
              </a:rPr>
              <a:t>Mengapa</a:t>
            </a:r>
            <a:r>
              <a:rPr lang="en-US" sz="2400" b="1" dirty="0" smtClean="0">
                <a:solidFill>
                  <a:srgbClr val="003300"/>
                </a:solidFill>
                <a:latin typeface="Tw Cen MT" pitchFamily="34" charset="0"/>
              </a:rPr>
              <a:t> </a:t>
            </a:r>
            <a:r>
              <a:rPr lang="en-US" sz="2400" b="1" dirty="0" err="1" smtClean="0">
                <a:solidFill>
                  <a:srgbClr val="003300"/>
                </a:solidFill>
                <a:latin typeface="Tw Cen MT" pitchFamily="34" charset="0"/>
              </a:rPr>
              <a:t>demikian</a:t>
            </a:r>
            <a:r>
              <a:rPr lang="en-US" sz="2400" b="1" dirty="0" smtClean="0">
                <a:solidFill>
                  <a:srgbClr val="003300"/>
                </a:solidFill>
                <a:latin typeface="Tw Cen MT" pitchFamily="34" charset="0"/>
              </a:rPr>
              <a:t> ? </a:t>
            </a:r>
            <a:r>
              <a:rPr lang="en-US" sz="2400" b="1" dirty="0" err="1" smtClean="0">
                <a:solidFill>
                  <a:srgbClr val="003300"/>
                </a:solidFill>
                <a:latin typeface="Tw Cen MT" pitchFamily="34" charset="0"/>
              </a:rPr>
              <a:t>Apa</a:t>
            </a:r>
            <a:r>
              <a:rPr lang="en-US" sz="2400" b="1" dirty="0" smtClean="0">
                <a:solidFill>
                  <a:srgbClr val="003300"/>
                </a:solidFill>
                <a:latin typeface="Tw Cen MT" pitchFamily="34" charset="0"/>
              </a:rPr>
              <a:t> yang </a:t>
            </a:r>
            <a:r>
              <a:rPr lang="en-US" sz="2400" b="1" dirty="0" err="1" smtClean="0">
                <a:solidFill>
                  <a:srgbClr val="003300"/>
                </a:solidFill>
                <a:latin typeface="Tw Cen MT" pitchFamily="34" charset="0"/>
              </a:rPr>
              <a:t>harus</a:t>
            </a:r>
            <a:r>
              <a:rPr lang="en-US" sz="2400" b="1" dirty="0" smtClean="0">
                <a:solidFill>
                  <a:srgbClr val="003300"/>
                </a:solidFill>
                <a:latin typeface="Tw Cen MT" pitchFamily="34" charset="0"/>
              </a:rPr>
              <a:t> </a:t>
            </a:r>
            <a:r>
              <a:rPr lang="en-US" sz="2400" b="1" dirty="0" err="1" smtClean="0">
                <a:solidFill>
                  <a:srgbClr val="003300"/>
                </a:solidFill>
                <a:latin typeface="Tw Cen MT" pitchFamily="34" charset="0"/>
              </a:rPr>
              <a:t>dilakukan</a:t>
            </a:r>
            <a:r>
              <a:rPr lang="en-US" sz="2400" b="1" dirty="0" smtClean="0">
                <a:solidFill>
                  <a:srgbClr val="003300"/>
                </a:solidFill>
                <a:latin typeface="Tw Cen MT" pitchFamily="34" charset="0"/>
              </a:rPr>
              <a:t> ?</a:t>
            </a:r>
            <a:endParaRPr lang="id-ID" sz="2400" b="1" dirty="0">
              <a:solidFill>
                <a:srgbClr val="003300"/>
              </a:solidFill>
              <a:latin typeface="Tw Cen MT"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Content Placeholder 2"/>
          <p:cNvSpPr>
            <a:spLocks noGrp="1"/>
          </p:cNvSpPr>
          <p:nvPr>
            <p:ph/>
          </p:nvPr>
        </p:nvSpPr>
        <p:spPr>
          <a:xfrm>
            <a:off x="457200" y="1676400"/>
            <a:ext cx="8229600" cy="4454525"/>
          </a:xfrm>
        </p:spPr>
        <p:txBody>
          <a:bodyPr>
            <a:normAutofit/>
          </a:bodyPr>
          <a:lstStyle/>
          <a:p>
            <a:pPr algn="just" eaLnBrk="1" hangingPunct="1">
              <a:lnSpc>
                <a:spcPct val="80000"/>
              </a:lnSpc>
              <a:buFont typeface="Wingdings" pitchFamily="2" charset="2"/>
              <a:buNone/>
              <a:defRPr/>
            </a:pPr>
            <a:r>
              <a:rPr lang="en-US" sz="2200" b="1" dirty="0" err="1" smtClean="0">
                <a:solidFill>
                  <a:srgbClr val="000000"/>
                </a:solidFill>
                <a:latin typeface="Times New Roman" pitchFamily="18" charset="0"/>
              </a:rPr>
              <a:t>Contoh</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kasus</a:t>
            </a:r>
            <a:endParaRPr lang="en-US" sz="2200" b="1"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Sebuah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perusahaan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peralatan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mesin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mengoperasikan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persediaan</a:t>
            </a:r>
            <a:r>
              <a:rPr lang="en-US" sz="2200" dirty="0" smtClean="0">
                <a:solidFill>
                  <a:srgbClr val="000000"/>
                </a:solidFill>
                <a:latin typeface="Times New Roman" pitchFamily="18" charset="0"/>
              </a:rPr>
              <a:t> material yang </a:t>
            </a:r>
            <a:r>
              <a:rPr lang="en-US" sz="2200" dirty="0" err="1" smtClean="0">
                <a:solidFill>
                  <a:srgbClr val="000000"/>
                </a:solidFill>
                <a:latin typeface="Times New Roman" pitchFamily="18" charset="0"/>
              </a:rPr>
              <a:t>dilayani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oleh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menggunakan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10 </a:t>
            </a:r>
            <a:r>
              <a:rPr lang="en-US" sz="2200" dirty="0" err="1" smtClean="0">
                <a:solidFill>
                  <a:srgbClr val="000000"/>
                </a:solidFill>
                <a:latin typeface="Times New Roman" pitchFamily="18" charset="0"/>
              </a:rPr>
              <a:t>orang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Sudah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diidentifikasikan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bahwa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distribusi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persatuan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bukan</a:t>
            </a:r>
            <a:r>
              <a:rPr lang="en-US" sz="2200" dirty="0" smtClean="0">
                <a:solidFill>
                  <a:srgbClr val="000000"/>
                </a:solidFill>
                <a:latin typeface="Times New Roman" pitchFamily="18" charset="0"/>
              </a:rPr>
              <a:t> Poisson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distribusi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juga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eksponensial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Oleh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karena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diputuskan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sistem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tersebut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Berdasarkan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pengamatan</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dilakukan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diperoleh</a:t>
            </a:r>
            <a:r>
              <a:rPr lang="en-US" sz="2200" dirty="0" smtClean="0">
                <a:solidFill>
                  <a:srgbClr val="000000"/>
                </a:solidFill>
                <a:latin typeface="Times New Roman" pitchFamily="18" charset="0"/>
              </a:rPr>
              <a:t> data </a:t>
            </a:r>
            <a:r>
              <a:rPr lang="en-US" sz="2200" dirty="0" err="1" smtClean="0">
                <a:solidFill>
                  <a:srgbClr val="000000"/>
                </a:solidFill>
                <a:latin typeface="Times New Roman" pitchFamily="18" charset="0"/>
              </a:rPr>
              <a:t>sbb</a:t>
            </a:r>
            <a:r>
              <a:rPr lang="en-US" sz="2200" dirty="0" smtClean="0">
                <a:solidFill>
                  <a:srgbClr val="000000"/>
                </a:solidFill>
                <a:latin typeface="Times New Roman" pitchFamily="18" charset="0"/>
              </a:rPr>
              <a:t> :</a:t>
            </a:r>
          </a:p>
          <a:p>
            <a:pPr indent="977900" algn="just" eaLnBrk="1" hangingPunct="1">
              <a:lnSpc>
                <a:spcPct val="80000"/>
              </a:lnSpc>
              <a:buFont typeface="Wingdings" pitchFamily="2" charset="2"/>
              <a:buNone/>
              <a:defRPr/>
            </a:pP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Frekwensi</a:t>
            </a:r>
            <a:endParaRPr lang="en-US" sz="2200" dirty="0" smtClean="0">
              <a:solidFill>
                <a:srgbClr val="000000"/>
              </a:solidFill>
              <a:latin typeface="Times New Roman" pitchFamily="18" charset="0"/>
            </a:endParaRP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8                                  15</a:t>
            </a: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9                                  30</a:t>
            </a: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10                                 45</a:t>
            </a: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11                                 60</a:t>
            </a:r>
          </a:p>
          <a:p>
            <a:pPr marL="0" indent="0" algn="just" eaLnBrk="1" hangingPunct="1">
              <a:lnSpc>
                <a:spcPct val="80000"/>
              </a:lnSpc>
              <a:buFont typeface="Wingdings" pitchFamily="2" charset="2"/>
              <a:buNone/>
              <a:defRPr/>
            </a:pPr>
            <a:endParaRPr lang="id-ID" sz="24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sz="quarter" idx="1"/>
          </p:nvPr>
        </p:nvSpPr>
        <p:spPr/>
        <p:txBody>
          <a:bodyPr>
            <a:normAutofit/>
          </a:bodyPr>
          <a:lstStyle/>
          <a:p>
            <a:pPr marL="0" indent="0" algn="just" eaLnBrk="1" hangingPunct="1">
              <a:lnSpc>
                <a:spcPct val="80000"/>
              </a:lnSpc>
              <a:buFont typeface="Wingdings" pitchFamily="2" charset="2"/>
              <a:buNone/>
              <a:defRPr/>
            </a:pP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terjadi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rata-rata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Tingkat </a:t>
            </a:r>
            <a:r>
              <a:rPr lang="en-US" sz="2200" dirty="0" err="1" smtClean="0">
                <a:solidFill>
                  <a:srgbClr val="000000"/>
                </a:solidFill>
                <a:latin typeface="Times New Roman" pitchFamily="18" charset="0"/>
              </a:rPr>
              <a:t>upah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perjam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$ 7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tingkat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upah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perjam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$ 12. Jam </a:t>
            </a:r>
            <a:r>
              <a:rPr lang="en-US" sz="2200" dirty="0" err="1" smtClean="0">
                <a:solidFill>
                  <a:srgbClr val="000000"/>
                </a:solidFill>
                <a:latin typeface="Times New Roman" pitchFamily="18" charset="0"/>
              </a:rPr>
              <a:t>kerja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perhari</a:t>
            </a:r>
            <a:r>
              <a:rPr lang="en-US" sz="2200" dirty="0" smtClean="0">
                <a:solidFill>
                  <a:srgbClr val="000000"/>
                </a:solidFill>
                <a:latin typeface="Times New Roman" pitchFamily="18" charset="0"/>
              </a:rPr>
              <a:t> 8 jam. </a:t>
            </a:r>
            <a:r>
              <a:rPr lang="en-US" sz="2200" dirty="0" err="1" smtClean="0">
                <a:solidFill>
                  <a:srgbClr val="000000"/>
                </a:solidFill>
                <a:latin typeface="Times New Roman" pitchFamily="18" charset="0"/>
              </a:rPr>
              <a:t>Berapakah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yang optimal ?</a:t>
            </a:r>
          </a:p>
          <a:p>
            <a:pPr marL="0" indent="0" algn="just" eaLnBrk="1" hangingPunct="1">
              <a:lnSpc>
                <a:spcPct val="80000"/>
              </a:lnSpc>
              <a:buFont typeface="Wingdings" pitchFamily="2" charset="2"/>
              <a:buNone/>
              <a:defRPr/>
            </a:pPr>
            <a:endParaRPr lang="en-US" sz="22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b="1" dirty="0" err="1" smtClean="0">
                <a:solidFill>
                  <a:srgbClr val="000000"/>
                </a:solidFill>
                <a:latin typeface="Times New Roman" pitchFamily="18" charset="0"/>
              </a:rPr>
              <a:t>Penyelesaian</a:t>
            </a:r>
            <a:r>
              <a:rPr lang="en-US" sz="2200" b="1" dirty="0" smtClean="0">
                <a:solidFill>
                  <a:srgbClr val="000000"/>
                </a:solidFill>
                <a:latin typeface="Times New Roman" pitchFamily="18" charset="0"/>
              </a:rPr>
              <a:t> :</a:t>
            </a:r>
          </a:p>
          <a:p>
            <a:pPr marL="457200" indent="-457200" algn="just" eaLnBrk="1" hangingPunct="1">
              <a:lnSpc>
                <a:spcPct val="80000"/>
              </a:lnSpc>
              <a:buClrTx/>
              <a:buSzPct val="90000"/>
              <a:buFont typeface="+mj-lt"/>
              <a:buAutoNum type="arabicParenR"/>
              <a:defRPr/>
            </a:pPr>
            <a:r>
              <a:rPr lang="en-US" sz="2200" b="1" dirty="0" err="1" smtClean="0">
                <a:solidFill>
                  <a:srgbClr val="000000"/>
                </a:solidFill>
                <a:latin typeface="Times New Roman" pitchFamily="18" charset="0"/>
              </a:rPr>
              <a:t>Mensimulasikan</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kedatangan</a:t>
            </a:r>
            <a:r>
              <a:rPr lang="en-US" sz="2200" b="1" dirty="0" smtClean="0">
                <a:solidFill>
                  <a:srgbClr val="000000"/>
                </a:solidFill>
                <a:latin typeface="Times New Roman" pitchFamily="18" charset="0"/>
              </a:rPr>
              <a:t> :</a:t>
            </a: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menandai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berjumlah</a:t>
            </a:r>
            <a:r>
              <a:rPr lang="en-US" sz="2200" dirty="0" smtClean="0">
                <a:solidFill>
                  <a:srgbClr val="000000"/>
                </a:solidFill>
                <a:latin typeface="Times New Roman" pitchFamily="18" charset="0"/>
              </a:rPr>
              <a:t> 10, </a:t>
            </a:r>
            <a:r>
              <a:rPr lang="en-US" sz="2200" dirty="0" err="1" smtClean="0">
                <a:solidFill>
                  <a:srgbClr val="000000"/>
                </a:solidFill>
                <a:latin typeface="Times New Roman" pitchFamily="18" charset="0"/>
              </a:rPr>
              <a:t>digunakan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( 0,1,2,3,4,5,6,7,8,9). </a:t>
            </a:r>
            <a:r>
              <a:rPr lang="en-US" sz="2200" dirty="0" err="1" smtClean="0">
                <a:solidFill>
                  <a:srgbClr val="000000"/>
                </a:solidFill>
                <a:latin typeface="Times New Roman" pitchFamily="18" charset="0"/>
              </a:rPr>
              <a:t>Dipilih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salah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satu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misal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7. </a:t>
            </a:r>
            <a:r>
              <a:rPr lang="en-US" sz="2200" dirty="0" err="1" smtClean="0">
                <a:solidFill>
                  <a:srgbClr val="000000"/>
                </a:solidFill>
                <a:latin typeface="Times New Roman" pitchFamily="18" charset="0"/>
              </a:rPr>
              <a:t>Simulasi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dipecah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kedalam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mengacu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daftar</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10 digit yang </a:t>
            </a:r>
            <a:r>
              <a:rPr lang="en-US" sz="2200" dirty="0" err="1" smtClean="0">
                <a:solidFill>
                  <a:srgbClr val="000000"/>
                </a:solidFill>
                <a:latin typeface="Times New Roman" pitchFamily="18" charset="0"/>
              </a:rPr>
              <a:t>jumlahnya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berbeda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berbeda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didapatkan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7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10 digit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menunjukkan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pendatang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selama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itu</a:t>
            </a:r>
            <a:endParaRPr lang="en-US" sz="2200" b="1" dirty="0" smtClean="0">
              <a:solidFill>
                <a:srgbClr val="000000"/>
              </a:solidFill>
              <a:latin typeface="Times New Roman" pitchFamily="18" charset="0"/>
            </a:endParaRPr>
          </a:p>
          <a:p>
            <a:pPr eaLnBrk="1" hangingPunct="1">
              <a:lnSpc>
                <a:spcPct val="80000"/>
              </a:lnSpc>
              <a:defRPr/>
            </a:pPr>
            <a:endParaRPr lang="en-US" sz="22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sz="quarter" idx="1"/>
          </p:nvPr>
        </p:nvSpPr>
        <p:spPr/>
        <p:txBody>
          <a:bodyPr/>
          <a:lstStyle/>
          <a:p>
            <a:pPr marL="0" indent="0" algn="just" eaLnBrk="1" hangingPunct="1">
              <a:lnSpc>
                <a:spcPct val="80000"/>
              </a:lnSpc>
              <a:buFont typeface="Wingdings" pitchFamily="2" charset="2"/>
              <a:buNone/>
              <a:defRPr/>
            </a:pPr>
            <a:r>
              <a:rPr lang="en-US" sz="2000" dirty="0" err="1" smtClean="0">
                <a:solidFill>
                  <a:srgbClr val="000000"/>
                </a:solidFill>
                <a:latin typeface="Times New Roman" pitchFamily="18" charset="0"/>
              </a:rPr>
              <a:t>Misal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bilangan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acak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mulai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kolom</a:t>
            </a:r>
            <a:r>
              <a:rPr lang="en-US" sz="2000" dirty="0" smtClean="0">
                <a:solidFill>
                  <a:srgbClr val="000000"/>
                </a:solidFill>
                <a:latin typeface="Times New Roman" pitchFamily="18" charset="0"/>
              </a:rPr>
              <a:t> 1 </a:t>
            </a:r>
            <a:r>
              <a:rPr lang="en-US" sz="2000" dirty="0" err="1" smtClean="0">
                <a:solidFill>
                  <a:srgbClr val="000000"/>
                </a:solidFill>
                <a:latin typeface="Times New Roman" pitchFamily="18" charset="0"/>
              </a:rPr>
              <a:t>baris</a:t>
            </a:r>
            <a:r>
              <a:rPr lang="en-US" sz="2000" dirty="0" smtClean="0">
                <a:solidFill>
                  <a:srgbClr val="000000"/>
                </a:solidFill>
                <a:latin typeface="Times New Roman" pitchFamily="18" charset="0"/>
              </a:rPr>
              <a:t> 1 </a:t>
            </a:r>
            <a:r>
              <a:rPr lang="en-US" sz="2000" dirty="0" err="1" smtClean="0">
                <a:solidFill>
                  <a:srgbClr val="000000"/>
                </a:solidFill>
                <a:latin typeface="Times New Roman" pitchFamily="18" charset="0"/>
              </a:rPr>
              <a:t>dibaca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kiri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kekanan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sbb</a:t>
            </a:r>
            <a:r>
              <a:rPr lang="en-US" sz="2000" dirty="0" smtClean="0">
                <a:solidFill>
                  <a:srgbClr val="000000"/>
                </a:solidFill>
                <a:latin typeface="Times New Roman" pitchFamily="18" charset="0"/>
              </a:rPr>
              <a:t> :</a:t>
            </a:r>
          </a:p>
          <a:p>
            <a:pPr marL="0" indent="0" algn="just" eaLnBrk="1" hangingPunct="1">
              <a:lnSpc>
                <a:spcPct val="80000"/>
              </a:lnSpc>
              <a:buFont typeface="Wingdings" pitchFamily="2" charset="2"/>
              <a:buNone/>
              <a:defRPr/>
            </a:pPr>
            <a:endParaRPr lang="en-US" sz="2000" dirty="0" smtClean="0">
              <a:solidFill>
                <a:srgbClr val="000000"/>
              </a:solidFill>
              <a:latin typeface="Times New Roman" pitchFamily="18" charset="0"/>
            </a:endParaRP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1581922396   2068577984   8262130892   8374856049  4637567488</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0928105582   7295088579   9586111652   7055508767  6472382934</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4112077556   3440672486   1882412963   0684012006  0933147914</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7457477468   5435810788   9670852913   1291265730  4890031305</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0099520858   3090908872   2039593181   5973470495</a:t>
            </a:r>
          </a:p>
          <a:p>
            <a:pPr algn="just" eaLnBrk="1" hangingPunct="1">
              <a:lnSpc>
                <a:spcPct val="80000"/>
              </a:lnSpc>
              <a:buFont typeface="Wingdings" pitchFamily="2" charset="2"/>
              <a:buNone/>
              <a:defRPr/>
            </a:pPr>
            <a:endParaRPr lang="en-US" sz="20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Berdasarkan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bilangan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acak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tersebut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dapat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disimulasikan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jumlah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kedatangan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untuk</a:t>
            </a:r>
            <a:r>
              <a:rPr lang="en-US" sz="2000" dirty="0" smtClean="0">
                <a:solidFill>
                  <a:srgbClr val="000000"/>
                </a:solidFill>
                <a:latin typeface="Times New Roman" pitchFamily="18" charset="0"/>
              </a:rPr>
              <a:t> 24 </a:t>
            </a:r>
            <a:r>
              <a:rPr lang="en-US" sz="2000" dirty="0" err="1" smtClean="0">
                <a:solidFill>
                  <a:srgbClr val="000000"/>
                </a:solidFill>
                <a:latin typeface="Times New Roman" pitchFamily="18" charset="0"/>
              </a:rPr>
              <a:t>periode</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sebagaimana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tabel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kolom</a:t>
            </a:r>
            <a:r>
              <a:rPr lang="en-US" sz="2000" dirty="0" smtClean="0">
                <a:solidFill>
                  <a:srgbClr val="000000"/>
                </a:solidFill>
                <a:latin typeface="Times New Roman" pitchFamily="18" charset="0"/>
              </a:rPr>
              <a:t> 2) </a:t>
            </a:r>
            <a:r>
              <a:rPr lang="en-US" sz="2000" dirty="0" err="1" smtClean="0">
                <a:solidFill>
                  <a:srgbClr val="000000"/>
                </a:solidFill>
                <a:latin typeface="Times New Roman" pitchFamily="18" charset="0"/>
              </a:rPr>
              <a:t>berikut</a:t>
            </a:r>
            <a:r>
              <a:rPr lang="en-US" sz="2000" dirty="0" smtClean="0">
                <a:solidFill>
                  <a:srgbClr val="000000"/>
                </a:solidFill>
                <a:latin typeface="Times New Roman" pitchFamily="18" charset="0"/>
              </a:rPr>
              <a:t>:</a:t>
            </a:r>
          </a:p>
          <a:p>
            <a:pPr eaLnBrk="1" hangingPunct="1">
              <a:lnSpc>
                <a:spcPct val="80000"/>
              </a:lnSpc>
              <a:buFont typeface="Wingdings" pitchFamily="2" charset="2"/>
              <a:buNone/>
              <a:defRPr/>
            </a:pPr>
            <a:endParaRPr lang="en-US" sz="2400" dirty="0" smtClean="0">
              <a:solidFill>
                <a:srgbClr val="000000"/>
              </a:solidFill>
              <a:latin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descr="4"/>
          <p:cNvPicPr>
            <a:picLocks noChangeAspect="1" noChangeArrowheads="1"/>
          </p:cNvPicPr>
          <p:nvPr/>
        </p:nvPicPr>
        <p:blipFill>
          <a:blip r:embed="rId2" cstate="print"/>
          <a:srcRect l="8679" t="4604" r="8861" b="17136"/>
          <a:stretch>
            <a:fillRect/>
          </a:stretch>
        </p:blipFill>
        <p:spPr bwMode="auto">
          <a:xfrm>
            <a:off x="685800" y="381000"/>
            <a:ext cx="7696200" cy="606027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p:txBody>
          <a:bodyPr>
            <a:normAutofit/>
          </a:bodyPr>
          <a:lstStyle/>
          <a:p>
            <a:pPr marL="234950" indent="-234950"/>
            <a:r>
              <a:rPr lang="en-US" sz="2000" dirty="0" err="1" smtClean="0"/>
              <a:t>Alternatif</a:t>
            </a:r>
            <a:r>
              <a:rPr lang="en-US" sz="2000" dirty="0" smtClean="0"/>
              <a:t> 1 : Rata-rata </a:t>
            </a:r>
            <a:r>
              <a:rPr lang="en-US" sz="2000" dirty="0" err="1" smtClean="0"/>
              <a:t>banyaknya</a:t>
            </a:r>
            <a:r>
              <a:rPr lang="en-US" sz="2000" dirty="0" smtClean="0"/>
              <a:t> </a:t>
            </a:r>
            <a:r>
              <a:rPr lang="en-US" sz="2000" dirty="0" err="1" smtClean="0"/>
              <a:t>kedatangan</a:t>
            </a:r>
            <a:r>
              <a:rPr lang="en-US" sz="2000" dirty="0" smtClean="0"/>
              <a:t> 4 </a:t>
            </a:r>
            <a:r>
              <a:rPr lang="en-US" sz="2000" dirty="0" err="1" smtClean="0"/>
              <a:t>kendaraan</a:t>
            </a:r>
            <a:r>
              <a:rPr lang="en-US" sz="2000" dirty="0" smtClean="0"/>
              <a:t> per jam, </a:t>
            </a:r>
            <a:r>
              <a:rPr lang="en-US" sz="2000" dirty="0" err="1" smtClean="0"/>
              <a:t>misal</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menit</a:t>
            </a:r>
            <a:r>
              <a:rPr lang="en-US" sz="2000" dirty="0" smtClean="0"/>
              <a:t> </a:t>
            </a:r>
            <a:r>
              <a:rPr lang="en-US" sz="2000" dirty="0" err="1" smtClean="0"/>
              <a:t>ke</a:t>
            </a:r>
            <a:r>
              <a:rPr lang="en-US" sz="2000" dirty="0" smtClean="0"/>
              <a:t>  5, 20, 35, 50. Rata-rata </a:t>
            </a:r>
            <a:r>
              <a:rPr lang="en-US" sz="2000" dirty="0" err="1" smtClean="0"/>
              <a:t>banyaknya</a:t>
            </a:r>
            <a:r>
              <a:rPr lang="en-US" sz="2000" dirty="0" smtClean="0"/>
              <a:t> </a:t>
            </a:r>
            <a:r>
              <a:rPr lang="en-US" sz="2000" dirty="0" err="1" smtClean="0"/>
              <a:t>pelanggan</a:t>
            </a:r>
            <a:r>
              <a:rPr lang="en-US" sz="2000" dirty="0" smtClean="0"/>
              <a:t> yang </a:t>
            </a:r>
            <a:r>
              <a:rPr lang="en-US" sz="2000" dirty="0" err="1" smtClean="0"/>
              <a:t>selesai</a:t>
            </a:r>
            <a:r>
              <a:rPr lang="en-US" sz="2000" dirty="0" smtClean="0"/>
              <a:t> </a:t>
            </a:r>
            <a:r>
              <a:rPr lang="en-US" sz="2000" dirty="0" err="1" smtClean="0"/>
              <a:t>dilayani</a:t>
            </a:r>
            <a:r>
              <a:rPr lang="en-US" sz="2000" dirty="0" smtClean="0"/>
              <a:t>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misal</a:t>
            </a:r>
            <a:r>
              <a:rPr lang="en-US" sz="2000" dirty="0" smtClean="0"/>
              <a:t> </a:t>
            </a:r>
            <a:r>
              <a:rPr lang="en-US" sz="2000" dirty="0" err="1" smtClean="0"/>
              <a:t>semuanya</a:t>
            </a:r>
            <a:r>
              <a:rPr lang="en-US" sz="2000" dirty="0" smtClean="0"/>
              <a:t> </a:t>
            </a:r>
            <a:r>
              <a:rPr lang="en-US" sz="2000" dirty="0" err="1" smtClean="0"/>
              <a:t>butuh</a:t>
            </a:r>
            <a:r>
              <a:rPr lang="en-US" sz="2000" dirty="0" smtClean="0"/>
              <a:t> </a:t>
            </a:r>
            <a:r>
              <a:rPr lang="en-US" sz="2000" dirty="0" err="1" smtClean="0"/>
              <a:t>waktu</a:t>
            </a:r>
            <a:r>
              <a:rPr lang="en-US" sz="2000" dirty="0" smtClean="0"/>
              <a:t> </a:t>
            </a:r>
            <a:r>
              <a:rPr lang="en-US" sz="2000" dirty="0" err="1" smtClean="0"/>
              <a:t>pelayanan</a:t>
            </a:r>
            <a:r>
              <a:rPr lang="en-US" sz="2000" dirty="0" smtClean="0"/>
              <a:t> 10 </a:t>
            </a:r>
            <a:r>
              <a:rPr lang="en-US" sz="2000" dirty="0" err="1" smtClean="0"/>
              <a:t>menit</a:t>
            </a:r>
            <a:r>
              <a:rPr lang="en-US" sz="2000" dirty="0" smtClean="0"/>
              <a:t>. </a:t>
            </a:r>
            <a:r>
              <a:rPr lang="en-US" sz="2000" dirty="0" err="1" smtClean="0"/>
              <a:t>Jika</a:t>
            </a:r>
            <a:r>
              <a:rPr lang="en-US" sz="2000" dirty="0" smtClean="0"/>
              <a:t> </a:t>
            </a:r>
            <a:r>
              <a:rPr lang="en-US" sz="2000" dirty="0" err="1" smtClean="0"/>
              <a:t>kedatangan</a:t>
            </a:r>
            <a:r>
              <a:rPr lang="en-US" sz="2000" dirty="0" smtClean="0"/>
              <a:t> </a:t>
            </a:r>
            <a:r>
              <a:rPr lang="en-US" sz="2000" dirty="0" err="1" smtClean="0"/>
              <a:t>pertama</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pukul</a:t>
            </a:r>
            <a:r>
              <a:rPr lang="en-US" sz="2000" dirty="0" smtClean="0"/>
              <a:t> 08.05 </a:t>
            </a:r>
            <a:r>
              <a:rPr lang="en-US" sz="2000" dirty="0" err="1" smtClean="0"/>
              <a:t>maka</a:t>
            </a:r>
            <a:r>
              <a:rPr lang="en-US" sz="2000" dirty="0" smtClean="0"/>
              <a:t> </a:t>
            </a:r>
            <a:r>
              <a:rPr lang="en-US" sz="2000" dirty="0" err="1" smtClean="0"/>
              <a:t>lamanya</a:t>
            </a:r>
            <a:r>
              <a:rPr lang="en-US" sz="2000" dirty="0" smtClean="0"/>
              <a:t> </a:t>
            </a:r>
            <a:r>
              <a:rPr lang="en-US" sz="2000" dirty="0" err="1" smtClean="0"/>
              <a:t>antri</a:t>
            </a:r>
            <a:r>
              <a:rPr lang="en-US" sz="2000" dirty="0" smtClean="0"/>
              <a:t> </a:t>
            </a:r>
            <a:r>
              <a:rPr lang="en-US" sz="2000" dirty="0" err="1" smtClean="0"/>
              <a:t>dapat</a:t>
            </a:r>
            <a:r>
              <a:rPr lang="en-US" sz="2000" dirty="0" smtClean="0"/>
              <a:t> </a:t>
            </a:r>
            <a:r>
              <a:rPr lang="en-US" sz="2000" dirty="0" err="1" smtClean="0"/>
              <a:t>ditentukan</a:t>
            </a:r>
            <a:r>
              <a:rPr lang="en-US" sz="2000" dirty="0" smtClean="0"/>
              <a:t> </a:t>
            </a:r>
            <a:r>
              <a:rPr lang="en-US" sz="2000" dirty="0" err="1" smtClean="0"/>
              <a:t>sbb</a:t>
            </a:r>
            <a:r>
              <a:rPr lang="en-US" sz="2000" dirty="0" smtClean="0"/>
              <a:t> :</a:t>
            </a:r>
          </a:p>
          <a:p>
            <a:pPr marL="234950" indent="-234950"/>
            <a:endParaRPr lang="id-ID" sz="2000" dirty="0"/>
          </a:p>
        </p:txBody>
      </p:sp>
      <p:graphicFrame>
        <p:nvGraphicFramePr>
          <p:cNvPr id="11" name="Table 10"/>
          <p:cNvGraphicFramePr>
            <a:graphicFrameLocks noGrp="1"/>
          </p:cNvGraphicFramePr>
          <p:nvPr/>
        </p:nvGraphicFramePr>
        <p:xfrm>
          <a:off x="914400" y="3466969"/>
          <a:ext cx="7848599" cy="2668705"/>
        </p:xfrm>
        <a:graphic>
          <a:graphicData uri="http://schemas.openxmlformats.org/drawingml/2006/table">
            <a:tbl>
              <a:tblPr firstRow="1" bandRow="1">
                <a:tableStyleId>{5C22544A-7EE6-4342-B048-85BDC9FD1C3A}</a:tableStyleId>
              </a:tblPr>
              <a:tblGrid>
                <a:gridCol w="675149"/>
                <a:gridCol w="1434690"/>
                <a:gridCol w="1434690"/>
                <a:gridCol w="1434690"/>
                <a:gridCol w="1434690"/>
                <a:gridCol w="1434690"/>
              </a:tblGrid>
              <a:tr h="581623">
                <a:tc>
                  <a:txBody>
                    <a:bodyPr/>
                    <a:lstStyle/>
                    <a:p>
                      <a:pPr algn="ctr"/>
                      <a:r>
                        <a:rPr lang="en-US" dirty="0" smtClean="0"/>
                        <a:t>No</a:t>
                      </a:r>
                      <a:endParaRPr lang="id-ID" dirty="0"/>
                    </a:p>
                  </a:txBody>
                  <a:tcPr/>
                </a:tc>
                <a:tc>
                  <a:txBody>
                    <a:bodyPr/>
                    <a:lstStyle/>
                    <a:p>
                      <a:pPr algn="ctr"/>
                      <a:r>
                        <a:rPr lang="en-US" dirty="0" smtClean="0"/>
                        <a:t>Jam </a:t>
                      </a:r>
                      <a:r>
                        <a:rPr lang="en-US" dirty="0" err="1" smtClean="0"/>
                        <a:t>Datang</a:t>
                      </a:r>
                      <a:endParaRPr lang="id-ID" dirty="0"/>
                    </a:p>
                  </a:txBody>
                  <a:tcPr/>
                </a:tc>
                <a:tc>
                  <a:txBody>
                    <a:bodyPr/>
                    <a:lstStyle/>
                    <a:p>
                      <a:pPr algn="ctr"/>
                      <a:r>
                        <a:rPr lang="en-US" dirty="0" smtClean="0"/>
                        <a:t>Lama </a:t>
                      </a:r>
                      <a:r>
                        <a:rPr lang="en-US" dirty="0" err="1" smtClean="0"/>
                        <a:t>Pelayanan</a:t>
                      </a:r>
                      <a:endParaRPr lang="id-ID" dirty="0"/>
                    </a:p>
                  </a:txBody>
                  <a:tcPr/>
                </a:tc>
                <a:tc>
                  <a:txBody>
                    <a:bodyPr/>
                    <a:lstStyle/>
                    <a:p>
                      <a:pPr algn="ctr"/>
                      <a:r>
                        <a:rPr lang="en-US" dirty="0" smtClean="0"/>
                        <a:t>Jam </a:t>
                      </a:r>
                      <a:r>
                        <a:rPr lang="en-US" dirty="0" err="1" smtClean="0"/>
                        <a:t>Mulai</a:t>
                      </a:r>
                      <a:r>
                        <a:rPr lang="en-US" dirty="0" smtClean="0"/>
                        <a:t> </a:t>
                      </a:r>
                      <a:r>
                        <a:rPr lang="en-US" dirty="0" err="1" smtClean="0"/>
                        <a:t>Dilayani</a:t>
                      </a:r>
                      <a:endParaRPr lang="id-ID" dirty="0"/>
                    </a:p>
                  </a:txBody>
                  <a:tcPr/>
                </a:tc>
                <a:tc>
                  <a:txBody>
                    <a:bodyPr/>
                    <a:lstStyle/>
                    <a:p>
                      <a:pPr algn="ctr"/>
                      <a:r>
                        <a:rPr lang="en-US" dirty="0" smtClean="0"/>
                        <a:t>Jam </a:t>
                      </a:r>
                      <a:r>
                        <a:rPr lang="en-US" dirty="0" err="1" smtClean="0"/>
                        <a:t>Selesai</a:t>
                      </a:r>
                      <a:r>
                        <a:rPr lang="en-US" dirty="0" smtClean="0"/>
                        <a:t> </a:t>
                      </a:r>
                      <a:r>
                        <a:rPr lang="en-US" dirty="0" err="1" smtClean="0"/>
                        <a:t>Dilayani</a:t>
                      </a:r>
                      <a:endParaRPr lang="id-ID" dirty="0"/>
                    </a:p>
                  </a:txBody>
                  <a:tcPr/>
                </a:tc>
                <a:tc>
                  <a:txBody>
                    <a:bodyPr/>
                    <a:lstStyle/>
                    <a:p>
                      <a:pPr algn="ctr"/>
                      <a:r>
                        <a:rPr lang="en-US" dirty="0" smtClean="0"/>
                        <a:t>Lama </a:t>
                      </a:r>
                      <a:r>
                        <a:rPr lang="en-US" dirty="0" err="1" smtClean="0"/>
                        <a:t>Menunggu</a:t>
                      </a:r>
                      <a:endParaRPr lang="id-ID" dirty="0"/>
                    </a:p>
                  </a:txBody>
                  <a:tcPr/>
                </a:tc>
              </a:tr>
              <a:tr h="332356">
                <a:tc>
                  <a:txBody>
                    <a:bodyPr/>
                    <a:lstStyle/>
                    <a:p>
                      <a:pPr algn="ctr"/>
                      <a:r>
                        <a:rPr lang="en-US" dirty="0" smtClean="0"/>
                        <a:t>1</a:t>
                      </a:r>
                      <a:endParaRPr lang="id-ID" dirty="0"/>
                    </a:p>
                  </a:txBody>
                  <a:tcPr/>
                </a:tc>
                <a:tc>
                  <a:txBody>
                    <a:bodyPr/>
                    <a:lstStyle/>
                    <a:p>
                      <a:pPr algn="ctr"/>
                      <a:r>
                        <a:rPr lang="en-US" dirty="0" smtClean="0"/>
                        <a:t>08.05</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08.05</a:t>
                      </a:r>
                      <a:endParaRPr lang="id-ID" dirty="0"/>
                    </a:p>
                  </a:txBody>
                  <a:tcPr/>
                </a:tc>
                <a:tc>
                  <a:txBody>
                    <a:bodyPr/>
                    <a:lstStyle/>
                    <a:p>
                      <a:pPr algn="ctr"/>
                      <a:r>
                        <a:rPr lang="en-US" dirty="0" smtClean="0"/>
                        <a:t>08.15</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2</a:t>
                      </a:r>
                      <a:endParaRPr lang="id-ID" dirty="0"/>
                    </a:p>
                  </a:txBody>
                  <a:tcPr/>
                </a:tc>
                <a:tc>
                  <a:txBody>
                    <a:bodyPr/>
                    <a:lstStyle/>
                    <a:p>
                      <a:pPr algn="ctr"/>
                      <a:r>
                        <a:rPr lang="en-US" dirty="0" smtClean="0"/>
                        <a:t>08.20</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10 </a:t>
                      </a:r>
                      <a:r>
                        <a:rPr lang="en-US" dirty="0" err="1" smtClean="0"/>
                        <a:t>menit</a:t>
                      </a:r>
                      <a:endParaRPr lang="id-ID" dirty="0" smtClean="0"/>
                    </a:p>
                  </a:txBody>
                  <a:tcPr/>
                </a:tc>
                <a:tc>
                  <a:txBody>
                    <a:bodyPr/>
                    <a:lstStyle/>
                    <a:p>
                      <a:pPr algn="ctr"/>
                      <a:r>
                        <a:rPr lang="en-US" dirty="0" smtClean="0"/>
                        <a:t>08.20</a:t>
                      </a:r>
                      <a:endParaRPr lang="id-ID" dirty="0"/>
                    </a:p>
                  </a:txBody>
                  <a:tcPr/>
                </a:tc>
                <a:tc>
                  <a:txBody>
                    <a:bodyPr/>
                    <a:lstStyle/>
                    <a:p>
                      <a:pPr algn="ctr"/>
                      <a:r>
                        <a:rPr lang="en-US" dirty="0" smtClean="0"/>
                        <a:t>08.30</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3</a:t>
                      </a:r>
                      <a:endParaRPr lang="id-ID" dirty="0"/>
                    </a:p>
                  </a:txBody>
                  <a:tcPr/>
                </a:tc>
                <a:tc>
                  <a:txBody>
                    <a:bodyPr/>
                    <a:lstStyle/>
                    <a:p>
                      <a:pPr algn="ctr"/>
                      <a:r>
                        <a:rPr lang="en-US" dirty="0" smtClean="0"/>
                        <a:t>08.35</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08.35</a:t>
                      </a:r>
                      <a:endParaRPr lang="id-ID" dirty="0"/>
                    </a:p>
                  </a:txBody>
                  <a:tcPr/>
                </a:tc>
                <a:tc>
                  <a:txBody>
                    <a:bodyPr/>
                    <a:lstStyle/>
                    <a:p>
                      <a:pPr algn="ctr"/>
                      <a:r>
                        <a:rPr lang="en-US" dirty="0" smtClean="0"/>
                        <a:t>08.45</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4</a:t>
                      </a:r>
                      <a:endParaRPr lang="id-ID" dirty="0"/>
                    </a:p>
                  </a:txBody>
                  <a:tcPr/>
                </a:tc>
                <a:tc>
                  <a:txBody>
                    <a:bodyPr/>
                    <a:lstStyle/>
                    <a:p>
                      <a:pPr algn="ctr"/>
                      <a:r>
                        <a:rPr lang="en-US" dirty="0" smtClean="0"/>
                        <a:t>08.50</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08.50</a:t>
                      </a:r>
                      <a:endParaRPr lang="id-ID" dirty="0"/>
                    </a:p>
                  </a:txBody>
                  <a:tcPr/>
                </a:tc>
                <a:tc>
                  <a:txBody>
                    <a:bodyPr/>
                    <a:lstStyle/>
                    <a:p>
                      <a:pPr algn="ctr"/>
                      <a:r>
                        <a:rPr lang="en-US" dirty="0" smtClean="0"/>
                        <a:t>09.00</a:t>
                      </a:r>
                      <a:endParaRPr lang="id-ID" dirty="0"/>
                    </a:p>
                  </a:txBody>
                  <a:tcPr/>
                </a:tc>
                <a:tc>
                  <a:txBody>
                    <a:bodyPr/>
                    <a:lstStyle/>
                    <a:p>
                      <a:pPr algn="ctr"/>
                      <a:r>
                        <a:rPr lang="en-US" dirty="0" smtClean="0"/>
                        <a:t>0</a:t>
                      </a:r>
                      <a:endParaRPr lang="id-ID" dirty="0"/>
                    </a:p>
                  </a:txBody>
                  <a:tcPr/>
                </a:tc>
              </a:tr>
              <a:tr h="565585">
                <a:tc>
                  <a:txBody>
                    <a:bodyPr/>
                    <a:lstStyle/>
                    <a:p>
                      <a:pPr algn="ctr"/>
                      <a:r>
                        <a:rPr lang="en-US" dirty="0" smtClean="0"/>
                        <a:t>Total</a:t>
                      </a: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r>
                        <a:rPr lang="en-US" dirty="0" smtClean="0"/>
                        <a:t>0</a:t>
                      </a:r>
                      <a:endParaRPr lang="id-ID" dirty="0"/>
                    </a:p>
                  </a:txBody>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600200"/>
            <a:ext cx="8229600" cy="4759325"/>
          </a:xfrm>
        </p:spPr>
        <p:txBody>
          <a:bodyPr/>
          <a:lstStyle/>
          <a:p>
            <a:pPr marL="457200" indent="-457200" algn="just" eaLnBrk="1" hangingPunct="1">
              <a:lnSpc>
                <a:spcPct val="80000"/>
              </a:lnSpc>
              <a:buClrTx/>
              <a:buSzPct val="90000"/>
              <a:buFont typeface="+mj-lt"/>
              <a:buAutoNum type="arabicParenR" startAt="2"/>
              <a:defRPr/>
            </a:pPr>
            <a:r>
              <a:rPr lang="en-US" sz="2200" b="1" dirty="0" err="1" smtClean="0">
                <a:solidFill>
                  <a:srgbClr val="000000"/>
                </a:solidFill>
                <a:latin typeface="Times New Roman" pitchFamily="18" charset="0"/>
              </a:rPr>
              <a:t>Mensimulasikan</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waktu</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pelayanan</a:t>
            </a:r>
            <a:r>
              <a:rPr lang="en-US" sz="2200" b="1" dirty="0" smtClean="0">
                <a:solidFill>
                  <a:srgbClr val="000000"/>
                </a:solidFill>
                <a:latin typeface="Times New Roman" pitchFamily="18" charset="0"/>
              </a:rPr>
              <a:t> :</a:t>
            </a: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Berdasarkan</a:t>
            </a:r>
            <a:r>
              <a:rPr lang="en-US" sz="2200" dirty="0" smtClean="0">
                <a:solidFill>
                  <a:srgbClr val="000000"/>
                </a:solidFill>
                <a:latin typeface="Times New Roman" pitchFamily="18" charset="0"/>
              </a:rPr>
              <a:t> data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diketahui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bahwa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persentase</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masing-masing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adalah</a:t>
            </a:r>
            <a:r>
              <a:rPr lang="en-US" sz="2200" dirty="0" smtClean="0">
                <a:solidFill>
                  <a:srgbClr val="000000"/>
                </a:solidFill>
                <a:latin typeface="Times New Roman" pitchFamily="18" charset="0"/>
              </a:rPr>
              <a:t> : 8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( 10%), 9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(20%), 10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(30%), 11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(40%). </a:t>
            </a:r>
            <a:r>
              <a:rPr lang="en-US" sz="2200" dirty="0" err="1" smtClean="0">
                <a:solidFill>
                  <a:srgbClr val="000000"/>
                </a:solidFill>
                <a:latin typeface="Times New Roman" pitchFamily="18" charset="0"/>
              </a:rPr>
              <a:t>Sehingga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diasumsikan</a:t>
            </a:r>
            <a:r>
              <a:rPr lang="en-US" sz="2200" dirty="0" smtClean="0">
                <a:solidFill>
                  <a:srgbClr val="000000"/>
                </a:solidFill>
                <a:latin typeface="Times New Roman" pitchFamily="18" charset="0"/>
              </a:rPr>
              <a:t> :</a:t>
            </a:r>
          </a:p>
          <a:p>
            <a:pPr marL="457200" indent="-457200" algn="just" eaLnBrk="1" hangingPunct="1">
              <a:lnSpc>
                <a:spcPct val="80000"/>
              </a:lnSpc>
              <a:buClrTx/>
              <a:buSzPct val="90000"/>
              <a:buFont typeface="+mj-lt"/>
              <a:buAutoNum type="alphaLcParenR"/>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0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8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a:t>
            </a:r>
          </a:p>
          <a:p>
            <a:pPr marL="457200" indent="-457200" algn="just" eaLnBrk="1" hangingPunct="1">
              <a:lnSpc>
                <a:spcPct val="80000"/>
              </a:lnSpc>
              <a:buClrTx/>
              <a:buSzPct val="90000"/>
              <a:buFont typeface="+mj-lt"/>
              <a:buAutoNum type="alphaLcParenR" startAt="2"/>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1,2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9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lphaLcParenR" startAt="3"/>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3,4,5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10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lphaLcParenR" startAt="4"/>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6,7,8,9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11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a:buFont typeface="Wingdings" pitchFamily="2" charset="2"/>
              <a:buNone/>
              <a:defRPr/>
            </a:pPr>
            <a:endParaRPr lang="id-ID"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752600"/>
            <a:ext cx="8229600" cy="4683125"/>
          </a:xfrm>
        </p:spPr>
        <p:txBody>
          <a:bodyPr>
            <a:normAutofit lnSpcReduction="10000"/>
          </a:bodyPr>
          <a:lstStyle/>
          <a:p>
            <a:pPr marL="0" indent="0" algn="just" eaLnBrk="1" hangingPunct="1">
              <a:lnSpc>
                <a:spcPct val="80000"/>
              </a:lnSpc>
              <a:buFont typeface="Wingdings" pitchFamily="2" charset="2"/>
              <a:buNone/>
              <a:defRPr/>
            </a:pPr>
            <a:r>
              <a:rPr lang="en-US" sz="2200" dirty="0" err="1" smtClean="0">
                <a:solidFill>
                  <a:srgbClr val="000000"/>
                </a:solidFill>
                <a:latin typeface="Times New Roman" pitchFamily="18" charset="0"/>
              </a:rPr>
              <a:t>Berdasarkan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tabel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bilangan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dimulai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kolom</a:t>
            </a:r>
            <a:r>
              <a:rPr lang="en-US" sz="2200" dirty="0" smtClean="0">
                <a:solidFill>
                  <a:srgbClr val="000000"/>
                </a:solidFill>
                <a:latin typeface="Times New Roman" pitchFamily="18" charset="0"/>
              </a:rPr>
              <a:t> 1 </a:t>
            </a:r>
            <a:r>
              <a:rPr lang="en-US" sz="2200" dirty="0" err="1" smtClean="0">
                <a:solidFill>
                  <a:srgbClr val="000000"/>
                </a:solidFill>
                <a:latin typeface="Times New Roman" pitchFamily="18" charset="0"/>
              </a:rPr>
              <a:t>baris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a:t>
            </a:r>
            <a:r>
              <a:rPr lang="en-US" sz="2200" dirty="0" smtClean="0">
                <a:solidFill>
                  <a:srgbClr val="000000"/>
                </a:solidFill>
                <a:latin typeface="Times New Roman" pitchFamily="18" charset="0"/>
              </a:rPr>
              <a:t> 4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bawah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dibaca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kiri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kekanan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yaitu</a:t>
            </a:r>
            <a:r>
              <a:rPr lang="en-US" sz="2200" dirty="0" smtClean="0">
                <a:solidFill>
                  <a:srgbClr val="000000"/>
                </a:solidFill>
                <a:latin typeface="Times New Roman" pitchFamily="18" charset="0"/>
              </a:rPr>
              <a:t> : 9846413446    8306646692    06616 )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25 </a:t>
            </a:r>
            <a:r>
              <a:rPr lang="en-US" sz="2200" dirty="0" err="1" smtClean="0">
                <a:solidFill>
                  <a:srgbClr val="000000"/>
                </a:solidFill>
                <a:latin typeface="Times New Roman" pitchFamily="18" charset="0"/>
              </a:rPr>
              <a:t>pelanggan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sebagaimana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tabel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atas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kolom</a:t>
            </a:r>
            <a:r>
              <a:rPr lang="en-US" sz="2200" dirty="0" smtClean="0">
                <a:solidFill>
                  <a:srgbClr val="000000"/>
                </a:solidFill>
                <a:latin typeface="Times New Roman" pitchFamily="18" charset="0"/>
              </a:rPr>
              <a:t> 3):</a:t>
            </a:r>
          </a:p>
          <a:p>
            <a:pPr marL="0" indent="0" algn="just" eaLnBrk="1" hangingPunct="1">
              <a:lnSpc>
                <a:spcPct val="80000"/>
              </a:lnSpc>
              <a:buFont typeface="Wingdings" pitchFamily="2" charset="2"/>
              <a:buNone/>
              <a:defRPr/>
            </a:pP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rabicParenR" startAt="3"/>
              <a:defRPr/>
            </a:pPr>
            <a:r>
              <a:rPr lang="en-US" sz="2200" b="1" dirty="0" err="1" smtClean="0">
                <a:solidFill>
                  <a:srgbClr val="000000"/>
                </a:solidFill>
                <a:latin typeface="Times New Roman" pitchFamily="18" charset="0"/>
              </a:rPr>
              <a:t>Mensimulasikan</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operasi</a:t>
            </a:r>
            <a:endParaRPr lang="en-US" sz="2200" b="1"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Setelah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banyaknya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persatuan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dibutuhkan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maka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seluruh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operasi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merutinkan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simulasi</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dibuat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asumsi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sbb</a:t>
            </a:r>
            <a:r>
              <a:rPr lang="en-US" sz="2200" dirty="0" smtClean="0">
                <a:solidFill>
                  <a:srgbClr val="000000"/>
                </a:solidFill>
                <a:latin typeface="Times New Roman" pitchFamily="18" charset="0"/>
              </a:rPr>
              <a:t>:</a:t>
            </a:r>
          </a:p>
          <a:p>
            <a:pPr marL="406400" indent="-406400" algn="just" eaLnBrk="1" hangingPunct="1">
              <a:lnSpc>
                <a:spcPct val="80000"/>
              </a:lnSpc>
              <a:buClrTx/>
              <a:buSzPct val="90000"/>
              <a:buFont typeface="+mj-lt"/>
              <a:buAutoNum type="alphaLcParenR"/>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Bila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a:t>
            </a:r>
            <a:r>
              <a:rPr lang="en-US" sz="2200" dirty="0" smtClean="0">
                <a:solidFill>
                  <a:srgbClr val="000000"/>
                </a:solidFill>
                <a:latin typeface="Times New Roman" pitchFamily="18" charset="0"/>
              </a:rPr>
              <a:t> 1 </a:t>
            </a:r>
            <a:r>
              <a:rPr lang="en-US" sz="2200" dirty="0" err="1" smtClean="0">
                <a:solidFill>
                  <a:srgbClr val="000000"/>
                </a:solidFill>
                <a:latin typeface="Times New Roman" pitchFamily="18" charset="0"/>
              </a:rPr>
              <a:t>pendatang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diasumsikan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terjadi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awal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marL="406400" indent="-406400" algn="just">
              <a:lnSpc>
                <a:spcPct val="80000"/>
              </a:lnSpc>
              <a:buClrTx/>
              <a:buSzPct val="90000"/>
              <a:buFont typeface="+mj-lt"/>
              <a:buAutoNum type="alphaLcParenR"/>
              <a:defRPr/>
            </a:pPr>
            <a:r>
              <a:rPr lang="en-US" sz="2000" dirty="0" err="1" smtClean="0">
                <a:solidFill>
                  <a:srgbClr val="000000"/>
                </a:solidFill>
                <a:latin typeface="Times New Roman" pitchFamily="18" charset="0"/>
              </a:rPr>
              <a:t>Bila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a:t>
            </a:r>
            <a:r>
              <a:rPr lang="en-US" sz="2000" dirty="0" smtClean="0">
                <a:solidFill>
                  <a:srgbClr val="000000"/>
                </a:solidFill>
                <a:latin typeface="Times New Roman" pitchFamily="18" charset="0"/>
              </a:rPr>
              <a:t> 2 </a:t>
            </a:r>
            <a:r>
              <a:rPr lang="en-US" sz="2000" dirty="0" err="1" smtClean="0">
                <a:solidFill>
                  <a:srgbClr val="000000"/>
                </a:solidFill>
                <a:latin typeface="Times New Roman" pitchFamily="18" charset="0"/>
              </a:rPr>
              <a:t>pendatang</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diasumsikan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terjadi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pada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periode</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menit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a:t>
            </a:r>
            <a:r>
              <a:rPr lang="en-US" sz="2000" dirty="0" smtClean="0">
                <a:solidFill>
                  <a:srgbClr val="000000"/>
                </a:solidFill>
                <a:latin typeface="Times New Roman" pitchFamily="18" charset="0"/>
              </a:rPr>
              <a:t> 3</a:t>
            </a:r>
          </a:p>
          <a:p>
            <a:pPr marL="406400" indent="-406400" algn="just">
              <a:lnSpc>
                <a:spcPct val="80000"/>
              </a:lnSpc>
              <a:buClrTx/>
              <a:buSzPct val="90000"/>
              <a:buFont typeface="+mj-lt"/>
              <a:buAutoNum type="alphaLcParenR"/>
              <a:defRPr/>
            </a:pPr>
            <a:r>
              <a:rPr lang="en-US" sz="2000" dirty="0" err="1" smtClean="0">
                <a:solidFill>
                  <a:srgbClr val="000000"/>
                </a:solidFill>
                <a:latin typeface="Times New Roman" pitchFamily="18" charset="0"/>
              </a:rPr>
              <a:t>Bila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a:t>
            </a:r>
            <a:r>
              <a:rPr lang="en-US" sz="2000" dirty="0" smtClean="0">
                <a:solidFill>
                  <a:srgbClr val="000000"/>
                </a:solidFill>
                <a:latin typeface="Times New Roman" pitchFamily="18" charset="0"/>
              </a:rPr>
              <a:t> 3 </a:t>
            </a:r>
            <a:r>
              <a:rPr lang="en-US" sz="2000" dirty="0" err="1" smtClean="0">
                <a:solidFill>
                  <a:srgbClr val="000000"/>
                </a:solidFill>
                <a:latin typeface="Times New Roman" pitchFamily="18" charset="0"/>
              </a:rPr>
              <a:t>pendatang</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diasumsikan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terjadi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pada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periode</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menit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a:t>
            </a:r>
            <a:r>
              <a:rPr lang="en-US" sz="2000" dirty="0" smtClean="0">
                <a:solidFill>
                  <a:srgbClr val="000000"/>
                </a:solidFill>
                <a:latin typeface="Times New Roman" pitchFamily="18" charset="0"/>
              </a:rPr>
              <a:t> 3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5      </a:t>
            </a: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lphaLcParenR"/>
              <a:defRPr/>
            </a:pPr>
            <a:endParaRPr lang="en-US" sz="2400" dirty="0" smtClean="0">
              <a:solidFill>
                <a:srgbClr val="000000"/>
              </a:solidFill>
              <a:latin typeface="Times New Roman" pitchFamily="18" charset="0"/>
            </a:endParaRPr>
          </a:p>
          <a:p>
            <a:pPr>
              <a:defRPr/>
            </a:pPr>
            <a:endParaRPr lang="id-ID"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sz="quarter" idx="1"/>
          </p:nvPr>
        </p:nvSpPr>
        <p:spPr/>
        <p:txBody>
          <a:bodyPr>
            <a:normAutofit/>
          </a:bodyPr>
          <a:lstStyle/>
          <a:p>
            <a:pPr marL="457200" indent="-457200" algn="just" eaLnBrk="1" hangingPunct="1">
              <a:lnSpc>
                <a:spcPct val="80000"/>
              </a:lnSpc>
              <a:buClrTx/>
              <a:buSzPct val="90000"/>
              <a:buFont typeface="+mj-lt"/>
              <a:buAutoNum type="alphaLcParenR" startAt="3"/>
              <a:defRPr/>
            </a:pPr>
            <a:r>
              <a:rPr lang="en-US" sz="2200" dirty="0" err="1" smtClean="0">
                <a:solidFill>
                  <a:srgbClr val="000000"/>
                </a:solidFill>
                <a:latin typeface="Times New Roman" pitchFamily="18" charset="0"/>
              </a:rPr>
              <a:t>Bila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a:t>
            </a:r>
            <a:r>
              <a:rPr lang="en-US" sz="2200" dirty="0" smtClean="0">
                <a:solidFill>
                  <a:srgbClr val="000000"/>
                </a:solidFill>
                <a:latin typeface="Times New Roman" pitchFamily="18" charset="0"/>
              </a:rPr>
              <a:t> 4 </a:t>
            </a:r>
            <a:r>
              <a:rPr lang="en-US" sz="2200" dirty="0" err="1" smtClean="0">
                <a:solidFill>
                  <a:srgbClr val="000000"/>
                </a:solidFill>
                <a:latin typeface="Times New Roman" pitchFamily="18" charset="0"/>
              </a:rPr>
              <a:t>pendatang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diasumsikan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terjadi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awal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a:t>
            </a:r>
            <a:r>
              <a:rPr lang="en-US" sz="2200" dirty="0" smtClean="0">
                <a:solidFill>
                  <a:srgbClr val="000000"/>
                </a:solidFill>
                <a:latin typeface="Times New Roman" pitchFamily="18" charset="0"/>
              </a:rPr>
              <a:t> 2,3,4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5</a:t>
            </a:r>
          </a:p>
          <a:p>
            <a:pPr marL="457200" indent="-457200" algn="just" eaLnBrk="1" hangingPunct="1">
              <a:lnSpc>
                <a:spcPct val="80000"/>
              </a:lnSpc>
              <a:buClrTx/>
              <a:buSzPct val="90000"/>
              <a:buFont typeface="Wingdings" pitchFamily="2" charset="2"/>
              <a:buNone/>
              <a:defRPr/>
            </a:pPr>
            <a:endParaRPr lang="en-US" sz="22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Penentuan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yang Optimal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dijelaskan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gambar</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operasi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berikut</a:t>
            </a:r>
            <a:r>
              <a:rPr lang="en-US" sz="2200" dirty="0" smtClean="0">
                <a:solidFill>
                  <a:srgbClr val="000000"/>
                </a:solidFill>
                <a:latin typeface="Times New Roman" pitchFamily="18" charset="0"/>
              </a:rPr>
              <a:t> :</a:t>
            </a:r>
            <a:endParaRPr lang="en-US" sz="2200" dirty="0" smtClean="0">
              <a:latin typeface="Times New Roman"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descr="2"/>
          <p:cNvPicPr>
            <a:picLocks noChangeAspect="1" noChangeArrowheads="1"/>
          </p:cNvPicPr>
          <p:nvPr/>
        </p:nvPicPr>
        <p:blipFill>
          <a:blip r:embed="rId2" cstate="print"/>
          <a:srcRect l="7011" t="9207" r="8861" b="21739"/>
          <a:stretch>
            <a:fillRect/>
          </a:stretch>
        </p:blipFill>
        <p:spPr bwMode="auto">
          <a:xfrm>
            <a:off x="609600" y="304800"/>
            <a:ext cx="8077200" cy="624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Grp="1" noChangeAspect="1" noChangeArrowheads="1"/>
          </p:cNvPicPr>
          <p:nvPr>
            <p:ph/>
          </p:nvPr>
        </p:nvPicPr>
        <p:blipFill>
          <a:blip r:embed="rId2" cstate="print"/>
          <a:srcRect/>
          <a:stretch>
            <a:fillRect/>
          </a:stretch>
        </p:blipFill>
        <p:spPr>
          <a:xfrm>
            <a:off x="993775" y="1776413"/>
            <a:ext cx="7156450" cy="4102100"/>
          </a:xfr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Grp="1" noChangeAspect="1" noChangeArrowheads="1"/>
          </p:cNvPicPr>
          <p:nvPr>
            <p:ph/>
          </p:nvPr>
        </p:nvPicPr>
        <p:blipFill>
          <a:blip r:embed="rId2" cstate="print"/>
          <a:srcRect/>
          <a:stretch>
            <a:fillRect/>
          </a:stretch>
        </p:blipFill>
        <p:spPr>
          <a:xfrm>
            <a:off x="685800" y="1905000"/>
            <a:ext cx="7839075" cy="4298950"/>
          </a:xfr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Grp="1" noChangeAspect="1" noChangeArrowheads="1"/>
          </p:cNvPicPr>
          <p:nvPr>
            <p:ph/>
          </p:nvPr>
        </p:nvPicPr>
        <p:blipFill>
          <a:blip r:embed="rId2" cstate="print"/>
          <a:srcRect/>
          <a:stretch>
            <a:fillRect/>
          </a:stretch>
        </p:blipFill>
        <p:spPr>
          <a:xfrm>
            <a:off x="914400" y="1752600"/>
            <a:ext cx="7308850" cy="4333875"/>
          </a:xfr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Content Placeholder 1"/>
          <p:cNvSpPr>
            <a:spLocks noGrp="1"/>
          </p:cNvSpPr>
          <p:nvPr>
            <p:ph/>
          </p:nvPr>
        </p:nvSpPr>
        <p:spPr>
          <a:xfrm>
            <a:off x="457200" y="1752600"/>
            <a:ext cx="8229600" cy="4378325"/>
          </a:xfrm>
        </p:spPr>
        <p:txBody>
          <a:bodyPr>
            <a:normAutofit/>
          </a:bodyPr>
          <a:lstStyle/>
          <a:p>
            <a:pPr marL="0" indent="0" algn="just" eaLnBrk="1" hangingPunct="1">
              <a:lnSpc>
                <a:spcPct val="80000"/>
              </a:lnSpc>
              <a:buFont typeface="Wingdings" pitchFamily="2" charset="2"/>
              <a:buNone/>
            </a:pPr>
            <a:r>
              <a:rPr lang="en-US" sz="2200" dirty="0" smtClean="0">
                <a:solidFill>
                  <a:srgbClr val="000000"/>
                </a:solidFill>
                <a:latin typeface="Times New Roman" pitchFamily="18" charset="0"/>
              </a:rPr>
              <a:t>Total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tunggu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 48menit, </a:t>
            </a:r>
            <a:r>
              <a:rPr lang="en-US" sz="2200" dirty="0" err="1" smtClean="0">
                <a:solidFill>
                  <a:srgbClr val="000000"/>
                </a:solidFill>
                <a:latin typeface="Times New Roman" pitchFamily="18" charset="0"/>
              </a:rPr>
              <a:t>atau</a:t>
            </a:r>
            <a:r>
              <a:rPr lang="en-US" sz="2200" dirty="0" smtClean="0">
                <a:solidFill>
                  <a:srgbClr val="000000"/>
                </a:solidFill>
                <a:latin typeface="Times New Roman" pitchFamily="18" charset="0"/>
              </a:rPr>
              <a:t> 1,92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hilang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perkedatangan</a:t>
            </a:r>
            <a:r>
              <a:rPr lang="en-US" sz="2200" dirty="0" smtClean="0">
                <a:solidFill>
                  <a:srgbClr val="000000"/>
                </a:solidFill>
                <a:latin typeface="Times New Roman" pitchFamily="18" charset="0"/>
              </a:rPr>
              <a:t>. 1 </a:t>
            </a:r>
            <a:r>
              <a:rPr lang="en-US" sz="2200" dirty="0" err="1" smtClean="0">
                <a:solidFill>
                  <a:srgbClr val="000000"/>
                </a:solidFill>
                <a:latin typeface="Times New Roman" pitchFamily="18" charset="0"/>
              </a:rPr>
              <a:t>hari</a:t>
            </a:r>
            <a:r>
              <a:rPr lang="en-US" sz="2200" dirty="0" smtClean="0">
                <a:solidFill>
                  <a:srgbClr val="000000"/>
                </a:solidFill>
                <a:latin typeface="Times New Roman" pitchFamily="18" charset="0"/>
              </a:rPr>
              <a:t> = 8 x 12 </a:t>
            </a:r>
            <a:r>
              <a:rPr lang="en-US" sz="2200" dirty="0" err="1" smtClean="0">
                <a:solidFill>
                  <a:srgbClr val="000000"/>
                </a:solidFill>
                <a:latin typeface="Times New Roman" pitchFamily="18" charset="0"/>
              </a:rPr>
              <a:t>perjalanan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hari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sehingga</a:t>
            </a:r>
            <a:r>
              <a:rPr lang="en-US" sz="2200" dirty="0" smtClean="0">
                <a:solidFill>
                  <a:srgbClr val="000000"/>
                </a:solidFill>
                <a:latin typeface="Times New Roman" pitchFamily="18" charset="0"/>
              </a:rPr>
              <a:t> total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hilang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perhari</a:t>
            </a:r>
            <a:r>
              <a:rPr lang="en-US" sz="2200" dirty="0" smtClean="0">
                <a:solidFill>
                  <a:srgbClr val="000000"/>
                </a:solidFill>
                <a:latin typeface="Times New Roman" pitchFamily="18" charset="0"/>
              </a:rPr>
              <a:t> = 96 x 1,92 = 184,32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Jadi</a:t>
            </a:r>
            <a:r>
              <a:rPr lang="en-US" sz="2200" dirty="0" smtClean="0">
                <a:solidFill>
                  <a:srgbClr val="000000"/>
                </a:solidFill>
                <a:latin typeface="Times New Roman" pitchFamily="18" charset="0"/>
              </a:rPr>
              <a:t> :</a:t>
            </a: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hilang</a:t>
            </a:r>
            <a:r>
              <a:rPr lang="en-US" sz="2200" dirty="0" smtClean="0">
                <a:solidFill>
                  <a:srgbClr val="000000"/>
                </a:solidFill>
                <a:latin typeface="Times New Roman" pitchFamily="18" charset="0"/>
              </a:rPr>
              <a:t> = 184,32/60 x $ 12 = $   36,86</a:t>
            </a: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Gaji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  8 x $7 x 3           = $  168</a:t>
            </a:r>
          </a:p>
          <a:p>
            <a:pPr marL="0" indent="0" algn="just" eaLnBrk="1" hangingPunct="1">
              <a:lnSpc>
                <a:spcPct val="80000"/>
              </a:lnSpc>
              <a:buFont typeface="Wingdings" pitchFamily="2" charset="2"/>
              <a:buNone/>
            </a:pPr>
            <a:r>
              <a:rPr lang="en-US" sz="2200" dirty="0" smtClean="0">
                <a:solidFill>
                  <a:srgbClr val="000000"/>
                </a:solidFill>
                <a:latin typeface="Times New Roman" pitchFamily="18" charset="0"/>
              </a:rPr>
              <a:t>Total                                                                               = $ 204,86</a:t>
            </a:r>
          </a:p>
          <a:p>
            <a:pPr marL="0" indent="0" algn="just" eaLnBrk="1" hangingPunct="1">
              <a:lnSpc>
                <a:spcPct val="80000"/>
              </a:lnSpc>
              <a:buFont typeface="Wingdings" pitchFamily="2" charset="2"/>
              <a:buNone/>
            </a:pPr>
            <a:endParaRPr lang="en-US" sz="2200" dirty="0" smtClean="0">
              <a:solidFill>
                <a:srgbClr val="000000"/>
              </a:solidFill>
              <a:latin typeface="Times New Roman" pitchFamily="18" charset="0"/>
            </a:endParaRP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Bandingkan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ini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2 </a:t>
            </a:r>
            <a:r>
              <a:rPr lang="en-US" sz="2200" dirty="0" err="1" smtClean="0">
                <a:solidFill>
                  <a:srgbClr val="000000"/>
                </a:solidFill>
                <a:latin typeface="Times New Roman" pitchFamily="18" charset="0"/>
              </a:rPr>
              <a:t>atau</a:t>
            </a:r>
            <a:r>
              <a:rPr lang="en-US" sz="2200" dirty="0" smtClean="0">
                <a:solidFill>
                  <a:srgbClr val="000000"/>
                </a:solidFill>
                <a:latin typeface="Times New Roman" pitchFamily="18" charset="0"/>
              </a:rPr>
              <a:t> 4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endParaRPr lang="id-ID" sz="22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a:xfrm>
            <a:off x="612648" y="1600200"/>
            <a:ext cx="8153400" cy="4572000"/>
          </a:xfrm>
        </p:spPr>
        <p:txBody>
          <a:bodyPr>
            <a:normAutofit/>
          </a:bodyPr>
          <a:lstStyle/>
          <a:p>
            <a:pPr marL="234950" indent="-234950"/>
            <a:r>
              <a:rPr lang="en-US" sz="2000" dirty="0" err="1" smtClean="0"/>
              <a:t>Alternatif</a:t>
            </a:r>
            <a:r>
              <a:rPr lang="en-US" sz="2000" dirty="0" smtClean="0"/>
              <a:t>  2 : Rata-rata </a:t>
            </a:r>
            <a:r>
              <a:rPr lang="en-US" sz="2000" dirty="0" err="1" smtClean="0"/>
              <a:t>banyaknya</a:t>
            </a:r>
            <a:r>
              <a:rPr lang="en-US" sz="2000" dirty="0" smtClean="0"/>
              <a:t> </a:t>
            </a:r>
            <a:r>
              <a:rPr lang="en-US" sz="2000" dirty="0" err="1" smtClean="0"/>
              <a:t>kedatangan</a:t>
            </a:r>
            <a:r>
              <a:rPr lang="en-US" sz="2000" dirty="0" smtClean="0"/>
              <a:t> 4 </a:t>
            </a:r>
            <a:r>
              <a:rPr lang="en-US" sz="2000" dirty="0" err="1" smtClean="0"/>
              <a:t>kendaraan</a:t>
            </a:r>
            <a:r>
              <a:rPr lang="en-US" sz="2000" dirty="0" smtClean="0"/>
              <a:t> per jam, </a:t>
            </a:r>
            <a:r>
              <a:rPr lang="en-US" sz="2000" dirty="0" err="1" smtClean="0"/>
              <a:t>misal</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menit</a:t>
            </a:r>
            <a:r>
              <a:rPr lang="en-US" sz="2000" dirty="0" smtClean="0"/>
              <a:t> </a:t>
            </a:r>
            <a:r>
              <a:rPr lang="en-US" sz="2000" dirty="0" err="1" smtClean="0"/>
              <a:t>ke</a:t>
            </a:r>
            <a:r>
              <a:rPr lang="en-US" sz="2000" dirty="0" smtClean="0"/>
              <a:t>  5, 20, 35, 50. Rata-rata </a:t>
            </a:r>
            <a:r>
              <a:rPr lang="en-US" sz="2000" dirty="0" err="1" smtClean="0"/>
              <a:t>banyaknya</a:t>
            </a:r>
            <a:r>
              <a:rPr lang="en-US" sz="2000" dirty="0" smtClean="0"/>
              <a:t> </a:t>
            </a:r>
            <a:r>
              <a:rPr lang="en-US" sz="2000" dirty="0" err="1" smtClean="0"/>
              <a:t>pelanggan</a:t>
            </a:r>
            <a:r>
              <a:rPr lang="en-US" sz="2000" dirty="0" smtClean="0"/>
              <a:t> yang </a:t>
            </a:r>
            <a:r>
              <a:rPr lang="en-US" sz="2000" dirty="0" err="1" smtClean="0"/>
              <a:t>selesai</a:t>
            </a:r>
            <a:r>
              <a:rPr lang="en-US" sz="2000" dirty="0" smtClean="0"/>
              <a:t> </a:t>
            </a:r>
            <a:r>
              <a:rPr lang="en-US" sz="2000" dirty="0" err="1" smtClean="0"/>
              <a:t>dilayani</a:t>
            </a:r>
            <a:r>
              <a:rPr lang="en-US" sz="2000" dirty="0" smtClean="0"/>
              <a:t>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misal</a:t>
            </a:r>
            <a:r>
              <a:rPr lang="en-US" sz="2000" dirty="0" smtClean="0"/>
              <a:t> </a:t>
            </a:r>
            <a:r>
              <a:rPr lang="en-US" sz="2000" dirty="0" err="1" smtClean="0"/>
              <a:t>waktu</a:t>
            </a:r>
            <a:r>
              <a:rPr lang="en-US" sz="2000" dirty="0" smtClean="0"/>
              <a:t> </a:t>
            </a:r>
            <a:r>
              <a:rPr lang="en-US" sz="2000" dirty="0" err="1" smtClean="0"/>
              <a:t>pelayanan</a:t>
            </a:r>
            <a:r>
              <a:rPr lang="en-US" sz="2000" dirty="0" smtClean="0"/>
              <a:t>  </a:t>
            </a:r>
            <a:r>
              <a:rPr lang="en-US" sz="2000" dirty="0" err="1" smtClean="0"/>
              <a:t>masing-masing</a:t>
            </a:r>
            <a:r>
              <a:rPr lang="en-US" sz="2000" dirty="0" smtClean="0"/>
              <a:t> 16 </a:t>
            </a:r>
            <a:r>
              <a:rPr lang="en-US" sz="2000" dirty="0" err="1" smtClean="0"/>
              <a:t>menit</a:t>
            </a:r>
            <a:r>
              <a:rPr lang="en-US" sz="2000" dirty="0" smtClean="0"/>
              <a:t>, 16 </a:t>
            </a:r>
            <a:r>
              <a:rPr lang="en-US" sz="2000" dirty="0" err="1" smtClean="0"/>
              <a:t>menit</a:t>
            </a:r>
            <a:r>
              <a:rPr lang="en-US" sz="2000" dirty="0" smtClean="0"/>
              <a:t>, 5 </a:t>
            </a:r>
            <a:r>
              <a:rPr lang="en-US" sz="2000" dirty="0" err="1" smtClean="0"/>
              <a:t>menit</a:t>
            </a:r>
            <a:r>
              <a:rPr lang="en-US" sz="2000" dirty="0" smtClean="0"/>
              <a:t> </a:t>
            </a:r>
            <a:r>
              <a:rPr lang="en-US" sz="2000" dirty="0" err="1" smtClean="0"/>
              <a:t>dan</a:t>
            </a:r>
            <a:r>
              <a:rPr lang="en-US" sz="2000" dirty="0" smtClean="0"/>
              <a:t> 3 . </a:t>
            </a:r>
            <a:r>
              <a:rPr lang="en-US" sz="2000" dirty="0" err="1" smtClean="0"/>
              <a:t>Jika</a:t>
            </a:r>
            <a:r>
              <a:rPr lang="en-US" sz="2000" dirty="0" smtClean="0"/>
              <a:t> </a:t>
            </a:r>
            <a:r>
              <a:rPr lang="en-US" sz="2000" dirty="0" err="1" smtClean="0"/>
              <a:t>kedatangan</a:t>
            </a:r>
            <a:r>
              <a:rPr lang="en-US" sz="2000" dirty="0" smtClean="0"/>
              <a:t> </a:t>
            </a:r>
            <a:r>
              <a:rPr lang="en-US" sz="2000" dirty="0" err="1" smtClean="0"/>
              <a:t>pertama</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pukul</a:t>
            </a:r>
            <a:r>
              <a:rPr lang="en-US" sz="2000" dirty="0" smtClean="0"/>
              <a:t> 08.05 </a:t>
            </a:r>
            <a:r>
              <a:rPr lang="en-US" sz="2000" dirty="0" err="1" smtClean="0"/>
              <a:t>maka</a:t>
            </a:r>
            <a:r>
              <a:rPr lang="en-US" sz="2000" dirty="0" smtClean="0"/>
              <a:t> </a:t>
            </a:r>
            <a:r>
              <a:rPr lang="en-US" sz="2000" dirty="0" err="1" smtClean="0"/>
              <a:t>lamanya</a:t>
            </a:r>
            <a:r>
              <a:rPr lang="en-US" sz="2000" dirty="0" smtClean="0"/>
              <a:t> </a:t>
            </a:r>
            <a:r>
              <a:rPr lang="en-US" sz="2000" dirty="0" err="1" smtClean="0"/>
              <a:t>antri</a:t>
            </a:r>
            <a:r>
              <a:rPr lang="en-US" sz="2000" dirty="0" smtClean="0"/>
              <a:t> </a:t>
            </a:r>
            <a:r>
              <a:rPr lang="en-US" sz="2000" dirty="0" err="1" smtClean="0"/>
              <a:t>dapat</a:t>
            </a:r>
            <a:r>
              <a:rPr lang="en-US" sz="2000" dirty="0" smtClean="0"/>
              <a:t> </a:t>
            </a:r>
            <a:r>
              <a:rPr lang="en-US" sz="2000" dirty="0" err="1" smtClean="0"/>
              <a:t>ditentukan</a:t>
            </a:r>
            <a:r>
              <a:rPr lang="en-US" sz="2000" dirty="0" smtClean="0"/>
              <a:t> </a:t>
            </a:r>
            <a:r>
              <a:rPr lang="en-US" sz="2000" dirty="0" err="1" smtClean="0"/>
              <a:t>sbb</a:t>
            </a:r>
            <a:r>
              <a:rPr lang="en-US" sz="2000" dirty="0" smtClean="0"/>
              <a:t> :</a:t>
            </a:r>
          </a:p>
          <a:p>
            <a:pPr marL="234950" indent="-234950"/>
            <a:endParaRPr lang="id-ID" sz="2000" dirty="0"/>
          </a:p>
        </p:txBody>
      </p:sp>
      <p:graphicFrame>
        <p:nvGraphicFramePr>
          <p:cNvPr id="11" name="Table 10"/>
          <p:cNvGraphicFramePr>
            <a:graphicFrameLocks noGrp="1"/>
          </p:cNvGraphicFramePr>
          <p:nvPr/>
        </p:nvGraphicFramePr>
        <p:xfrm>
          <a:off x="914400" y="3466969"/>
          <a:ext cx="7848599" cy="2668705"/>
        </p:xfrm>
        <a:graphic>
          <a:graphicData uri="http://schemas.openxmlformats.org/drawingml/2006/table">
            <a:tbl>
              <a:tblPr firstRow="1" bandRow="1">
                <a:tableStyleId>{5C22544A-7EE6-4342-B048-85BDC9FD1C3A}</a:tableStyleId>
              </a:tblPr>
              <a:tblGrid>
                <a:gridCol w="675149"/>
                <a:gridCol w="1434690"/>
                <a:gridCol w="1434690"/>
                <a:gridCol w="1434690"/>
                <a:gridCol w="1434690"/>
                <a:gridCol w="1434690"/>
              </a:tblGrid>
              <a:tr h="581623">
                <a:tc>
                  <a:txBody>
                    <a:bodyPr/>
                    <a:lstStyle/>
                    <a:p>
                      <a:pPr algn="ctr"/>
                      <a:r>
                        <a:rPr lang="en-US" dirty="0" smtClean="0"/>
                        <a:t>No</a:t>
                      </a:r>
                      <a:endParaRPr lang="id-ID" dirty="0"/>
                    </a:p>
                  </a:txBody>
                  <a:tcPr/>
                </a:tc>
                <a:tc>
                  <a:txBody>
                    <a:bodyPr/>
                    <a:lstStyle/>
                    <a:p>
                      <a:pPr algn="ctr"/>
                      <a:r>
                        <a:rPr lang="en-US" dirty="0" smtClean="0"/>
                        <a:t>Jam </a:t>
                      </a:r>
                      <a:r>
                        <a:rPr lang="en-US" dirty="0" err="1" smtClean="0"/>
                        <a:t>Datang</a:t>
                      </a:r>
                      <a:endParaRPr lang="id-ID" dirty="0"/>
                    </a:p>
                  </a:txBody>
                  <a:tcPr/>
                </a:tc>
                <a:tc>
                  <a:txBody>
                    <a:bodyPr/>
                    <a:lstStyle/>
                    <a:p>
                      <a:pPr algn="ctr"/>
                      <a:r>
                        <a:rPr lang="en-US" dirty="0" smtClean="0"/>
                        <a:t>Lama </a:t>
                      </a:r>
                      <a:r>
                        <a:rPr lang="en-US" dirty="0" err="1" smtClean="0"/>
                        <a:t>Pelayanan</a:t>
                      </a:r>
                      <a:endParaRPr lang="id-ID" dirty="0"/>
                    </a:p>
                  </a:txBody>
                  <a:tcPr/>
                </a:tc>
                <a:tc>
                  <a:txBody>
                    <a:bodyPr/>
                    <a:lstStyle/>
                    <a:p>
                      <a:pPr algn="ctr"/>
                      <a:r>
                        <a:rPr lang="en-US" dirty="0" smtClean="0"/>
                        <a:t>Jam </a:t>
                      </a:r>
                      <a:r>
                        <a:rPr lang="en-US" dirty="0" err="1" smtClean="0"/>
                        <a:t>Mulai</a:t>
                      </a:r>
                      <a:r>
                        <a:rPr lang="en-US" dirty="0" smtClean="0"/>
                        <a:t> </a:t>
                      </a:r>
                      <a:r>
                        <a:rPr lang="en-US" dirty="0" err="1" smtClean="0"/>
                        <a:t>Dilayani</a:t>
                      </a:r>
                      <a:endParaRPr lang="id-ID" dirty="0"/>
                    </a:p>
                  </a:txBody>
                  <a:tcPr/>
                </a:tc>
                <a:tc>
                  <a:txBody>
                    <a:bodyPr/>
                    <a:lstStyle/>
                    <a:p>
                      <a:pPr algn="ctr"/>
                      <a:r>
                        <a:rPr lang="en-US" dirty="0" smtClean="0"/>
                        <a:t>Jam </a:t>
                      </a:r>
                      <a:r>
                        <a:rPr lang="en-US" dirty="0" err="1" smtClean="0"/>
                        <a:t>Selesai</a:t>
                      </a:r>
                      <a:r>
                        <a:rPr lang="en-US" dirty="0" smtClean="0"/>
                        <a:t> </a:t>
                      </a:r>
                      <a:r>
                        <a:rPr lang="en-US" dirty="0" err="1" smtClean="0"/>
                        <a:t>Dilayani</a:t>
                      </a:r>
                      <a:endParaRPr lang="id-ID" dirty="0"/>
                    </a:p>
                  </a:txBody>
                  <a:tcPr/>
                </a:tc>
                <a:tc>
                  <a:txBody>
                    <a:bodyPr/>
                    <a:lstStyle/>
                    <a:p>
                      <a:pPr algn="ctr"/>
                      <a:r>
                        <a:rPr lang="en-US" dirty="0" smtClean="0"/>
                        <a:t>Lama </a:t>
                      </a:r>
                      <a:r>
                        <a:rPr lang="en-US" dirty="0" err="1" smtClean="0"/>
                        <a:t>Menunggu</a:t>
                      </a:r>
                      <a:endParaRPr lang="id-ID" dirty="0"/>
                    </a:p>
                  </a:txBody>
                  <a:tcPr/>
                </a:tc>
              </a:tr>
              <a:tr h="332356">
                <a:tc>
                  <a:txBody>
                    <a:bodyPr/>
                    <a:lstStyle/>
                    <a:p>
                      <a:pPr algn="ctr"/>
                      <a:r>
                        <a:rPr lang="en-US" dirty="0" smtClean="0"/>
                        <a:t>1</a:t>
                      </a:r>
                      <a:endParaRPr lang="id-ID" dirty="0"/>
                    </a:p>
                  </a:txBody>
                  <a:tcPr/>
                </a:tc>
                <a:tc>
                  <a:txBody>
                    <a:bodyPr/>
                    <a:lstStyle/>
                    <a:p>
                      <a:pPr algn="ctr"/>
                      <a:r>
                        <a:rPr lang="en-US" dirty="0" smtClean="0"/>
                        <a:t>08.05</a:t>
                      </a:r>
                      <a:endParaRPr lang="id-ID" dirty="0"/>
                    </a:p>
                  </a:txBody>
                  <a:tcPr/>
                </a:tc>
                <a:tc>
                  <a:txBody>
                    <a:bodyPr/>
                    <a:lstStyle/>
                    <a:p>
                      <a:pPr algn="ctr"/>
                      <a:r>
                        <a:rPr lang="en-US" dirty="0" smtClean="0"/>
                        <a:t>16 </a:t>
                      </a:r>
                      <a:r>
                        <a:rPr lang="en-US" dirty="0" err="1" smtClean="0"/>
                        <a:t>menit</a:t>
                      </a:r>
                      <a:endParaRPr lang="id-ID" dirty="0"/>
                    </a:p>
                  </a:txBody>
                  <a:tcPr/>
                </a:tc>
                <a:tc>
                  <a:txBody>
                    <a:bodyPr/>
                    <a:lstStyle/>
                    <a:p>
                      <a:pPr algn="ctr"/>
                      <a:r>
                        <a:rPr lang="en-US" dirty="0" smtClean="0"/>
                        <a:t>08.05</a:t>
                      </a:r>
                      <a:endParaRPr lang="id-ID" dirty="0"/>
                    </a:p>
                  </a:txBody>
                  <a:tcPr/>
                </a:tc>
                <a:tc>
                  <a:txBody>
                    <a:bodyPr/>
                    <a:lstStyle/>
                    <a:p>
                      <a:pPr algn="ctr"/>
                      <a:r>
                        <a:rPr lang="en-US" dirty="0" smtClean="0"/>
                        <a:t>08.21</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2</a:t>
                      </a:r>
                      <a:endParaRPr lang="id-ID" dirty="0"/>
                    </a:p>
                  </a:txBody>
                  <a:tcPr/>
                </a:tc>
                <a:tc>
                  <a:txBody>
                    <a:bodyPr/>
                    <a:lstStyle/>
                    <a:p>
                      <a:pPr algn="ctr"/>
                      <a:r>
                        <a:rPr lang="en-US" dirty="0" smtClean="0"/>
                        <a:t>08.20</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16 </a:t>
                      </a:r>
                      <a:r>
                        <a:rPr lang="en-US" dirty="0" err="1" smtClean="0"/>
                        <a:t>menit</a:t>
                      </a:r>
                      <a:endParaRPr lang="id-ID" dirty="0" smtClean="0"/>
                    </a:p>
                  </a:txBody>
                  <a:tcPr/>
                </a:tc>
                <a:tc>
                  <a:txBody>
                    <a:bodyPr/>
                    <a:lstStyle/>
                    <a:p>
                      <a:pPr algn="ctr"/>
                      <a:r>
                        <a:rPr lang="en-US" dirty="0" smtClean="0"/>
                        <a:t>08.21</a:t>
                      </a:r>
                      <a:endParaRPr lang="id-ID" dirty="0"/>
                    </a:p>
                  </a:txBody>
                  <a:tcPr/>
                </a:tc>
                <a:tc>
                  <a:txBody>
                    <a:bodyPr/>
                    <a:lstStyle/>
                    <a:p>
                      <a:pPr algn="ctr"/>
                      <a:r>
                        <a:rPr lang="en-US" dirty="0" smtClean="0"/>
                        <a:t>08.37</a:t>
                      </a:r>
                      <a:endParaRPr lang="id-ID" dirty="0"/>
                    </a:p>
                  </a:txBody>
                  <a:tcPr/>
                </a:tc>
                <a:tc>
                  <a:txBody>
                    <a:bodyPr/>
                    <a:lstStyle/>
                    <a:p>
                      <a:pPr algn="ctr"/>
                      <a:r>
                        <a:rPr lang="en-US" dirty="0" smtClean="0"/>
                        <a:t>1 </a:t>
                      </a:r>
                      <a:r>
                        <a:rPr lang="en-US" dirty="0" err="1" smtClean="0"/>
                        <a:t>menit</a:t>
                      </a:r>
                      <a:endParaRPr lang="id-ID" dirty="0"/>
                    </a:p>
                  </a:txBody>
                  <a:tcPr/>
                </a:tc>
              </a:tr>
              <a:tr h="332356">
                <a:tc>
                  <a:txBody>
                    <a:bodyPr/>
                    <a:lstStyle/>
                    <a:p>
                      <a:pPr algn="ctr"/>
                      <a:r>
                        <a:rPr lang="en-US" dirty="0" smtClean="0"/>
                        <a:t>3</a:t>
                      </a:r>
                      <a:endParaRPr lang="id-ID" dirty="0"/>
                    </a:p>
                  </a:txBody>
                  <a:tcPr/>
                </a:tc>
                <a:tc>
                  <a:txBody>
                    <a:bodyPr/>
                    <a:lstStyle/>
                    <a:p>
                      <a:pPr algn="ctr"/>
                      <a:r>
                        <a:rPr lang="en-US" dirty="0" smtClean="0"/>
                        <a:t>08.35</a:t>
                      </a:r>
                      <a:endParaRPr lang="id-ID" dirty="0"/>
                    </a:p>
                  </a:txBody>
                  <a:tcPr/>
                </a:tc>
                <a:tc>
                  <a:txBody>
                    <a:bodyPr/>
                    <a:lstStyle/>
                    <a:p>
                      <a:pPr algn="ctr"/>
                      <a:r>
                        <a:rPr lang="en-US" baseline="0" dirty="0" smtClean="0"/>
                        <a:t> 5</a:t>
                      </a:r>
                      <a:r>
                        <a:rPr lang="en-US" dirty="0" smtClean="0"/>
                        <a:t> </a:t>
                      </a:r>
                      <a:r>
                        <a:rPr lang="en-US" dirty="0" err="1" smtClean="0"/>
                        <a:t>menit</a:t>
                      </a:r>
                      <a:endParaRPr lang="id-ID" dirty="0"/>
                    </a:p>
                  </a:txBody>
                  <a:tcPr/>
                </a:tc>
                <a:tc>
                  <a:txBody>
                    <a:bodyPr/>
                    <a:lstStyle/>
                    <a:p>
                      <a:pPr algn="ctr"/>
                      <a:r>
                        <a:rPr lang="en-US" dirty="0" smtClean="0"/>
                        <a:t>08.37</a:t>
                      </a:r>
                      <a:endParaRPr lang="id-ID" dirty="0"/>
                    </a:p>
                  </a:txBody>
                  <a:tcPr/>
                </a:tc>
                <a:tc>
                  <a:txBody>
                    <a:bodyPr/>
                    <a:lstStyle/>
                    <a:p>
                      <a:pPr algn="ctr"/>
                      <a:r>
                        <a:rPr lang="en-US" dirty="0" smtClean="0"/>
                        <a:t>08.42</a:t>
                      </a:r>
                      <a:endParaRPr lang="id-ID" dirty="0"/>
                    </a:p>
                  </a:txBody>
                  <a:tcPr/>
                </a:tc>
                <a:tc>
                  <a:txBody>
                    <a:bodyPr/>
                    <a:lstStyle/>
                    <a:p>
                      <a:pPr algn="ctr"/>
                      <a:r>
                        <a:rPr lang="en-US" dirty="0" smtClean="0"/>
                        <a:t>2 </a:t>
                      </a:r>
                      <a:r>
                        <a:rPr lang="en-US" dirty="0" err="1" smtClean="0"/>
                        <a:t>menit</a:t>
                      </a:r>
                      <a:endParaRPr lang="id-ID" dirty="0"/>
                    </a:p>
                  </a:txBody>
                  <a:tcPr/>
                </a:tc>
              </a:tr>
              <a:tr h="332356">
                <a:tc>
                  <a:txBody>
                    <a:bodyPr/>
                    <a:lstStyle/>
                    <a:p>
                      <a:pPr algn="ctr"/>
                      <a:r>
                        <a:rPr lang="en-US" dirty="0" smtClean="0"/>
                        <a:t>4</a:t>
                      </a:r>
                      <a:endParaRPr lang="id-ID" dirty="0"/>
                    </a:p>
                  </a:txBody>
                  <a:tcPr/>
                </a:tc>
                <a:tc>
                  <a:txBody>
                    <a:bodyPr/>
                    <a:lstStyle/>
                    <a:p>
                      <a:pPr algn="ctr"/>
                      <a:r>
                        <a:rPr lang="en-US" dirty="0" smtClean="0"/>
                        <a:t>08.50</a:t>
                      </a:r>
                      <a:endParaRPr lang="id-ID" dirty="0"/>
                    </a:p>
                  </a:txBody>
                  <a:tcPr/>
                </a:tc>
                <a:tc>
                  <a:txBody>
                    <a:bodyPr/>
                    <a:lstStyle/>
                    <a:p>
                      <a:pPr algn="ctr"/>
                      <a:r>
                        <a:rPr lang="en-US" baseline="0" dirty="0" smtClean="0"/>
                        <a:t> 3</a:t>
                      </a:r>
                      <a:r>
                        <a:rPr lang="en-US" dirty="0" smtClean="0"/>
                        <a:t> </a:t>
                      </a:r>
                      <a:r>
                        <a:rPr lang="en-US" dirty="0" err="1" smtClean="0"/>
                        <a:t>menit</a:t>
                      </a:r>
                      <a:endParaRPr lang="id-ID" dirty="0"/>
                    </a:p>
                  </a:txBody>
                  <a:tcPr/>
                </a:tc>
                <a:tc>
                  <a:txBody>
                    <a:bodyPr/>
                    <a:lstStyle/>
                    <a:p>
                      <a:pPr algn="ctr"/>
                      <a:r>
                        <a:rPr lang="en-US" dirty="0" smtClean="0"/>
                        <a:t>08.50</a:t>
                      </a:r>
                      <a:endParaRPr lang="id-ID" dirty="0"/>
                    </a:p>
                  </a:txBody>
                  <a:tcPr/>
                </a:tc>
                <a:tc>
                  <a:txBody>
                    <a:bodyPr/>
                    <a:lstStyle/>
                    <a:p>
                      <a:pPr algn="ctr"/>
                      <a:r>
                        <a:rPr lang="en-US" dirty="0" smtClean="0"/>
                        <a:t>08.53</a:t>
                      </a:r>
                      <a:endParaRPr lang="id-ID" dirty="0"/>
                    </a:p>
                  </a:txBody>
                  <a:tcPr/>
                </a:tc>
                <a:tc>
                  <a:txBody>
                    <a:bodyPr/>
                    <a:lstStyle/>
                    <a:p>
                      <a:pPr algn="ctr"/>
                      <a:r>
                        <a:rPr lang="en-US" dirty="0" smtClean="0"/>
                        <a:t>0</a:t>
                      </a:r>
                      <a:endParaRPr lang="id-ID" dirty="0"/>
                    </a:p>
                  </a:txBody>
                  <a:tcPr/>
                </a:tc>
              </a:tr>
              <a:tr h="565585">
                <a:tc>
                  <a:txBody>
                    <a:bodyPr/>
                    <a:lstStyle/>
                    <a:p>
                      <a:pPr algn="ctr"/>
                      <a:r>
                        <a:rPr lang="en-US" dirty="0" smtClean="0"/>
                        <a:t>Total</a:t>
                      </a: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r>
                        <a:rPr lang="en-US" dirty="0" smtClean="0"/>
                        <a:t>3 </a:t>
                      </a:r>
                      <a:r>
                        <a:rPr lang="en-US" dirty="0" err="1" smtClean="0"/>
                        <a:t>menit</a:t>
                      </a:r>
                      <a:endParaRPr lang="id-ID"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p:txBody>
          <a:bodyPr>
            <a:normAutofit/>
          </a:bodyPr>
          <a:lstStyle/>
          <a:p>
            <a:pPr marL="234950" indent="-234950"/>
            <a:r>
              <a:rPr lang="en-US" sz="2000" dirty="0" err="1" smtClean="0"/>
              <a:t>Alternatif</a:t>
            </a:r>
            <a:r>
              <a:rPr lang="en-US" sz="2000" dirty="0" smtClean="0"/>
              <a:t> 1 : Rata-rata </a:t>
            </a:r>
            <a:r>
              <a:rPr lang="en-US" sz="2000" dirty="0" err="1" smtClean="0"/>
              <a:t>banyaknya</a:t>
            </a:r>
            <a:r>
              <a:rPr lang="en-US" sz="2000" dirty="0" smtClean="0"/>
              <a:t> </a:t>
            </a:r>
            <a:r>
              <a:rPr lang="en-US" sz="2000" dirty="0" err="1" smtClean="0"/>
              <a:t>kedatangan</a:t>
            </a:r>
            <a:r>
              <a:rPr lang="en-US" sz="2000" dirty="0" smtClean="0"/>
              <a:t> 4 </a:t>
            </a:r>
            <a:r>
              <a:rPr lang="en-US" sz="2000" dirty="0" err="1" smtClean="0"/>
              <a:t>kendaraan</a:t>
            </a:r>
            <a:r>
              <a:rPr lang="en-US" sz="2000" dirty="0" smtClean="0"/>
              <a:t> per jam, </a:t>
            </a:r>
            <a:r>
              <a:rPr lang="en-US" sz="2000" dirty="0" err="1" smtClean="0"/>
              <a:t>misal</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menit</a:t>
            </a:r>
            <a:r>
              <a:rPr lang="en-US" sz="2000" dirty="0" smtClean="0"/>
              <a:t> </a:t>
            </a:r>
            <a:r>
              <a:rPr lang="en-US" sz="2000" dirty="0" err="1" smtClean="0"/>
              <a:t>ke</a:t>
            </a:r>
            <a:r>
              <a:rPr lang="en-US" sz="2000" dirty="0" smtClean="0"/>
              <a:t>  5, 10, 20, 50. Rata-rata </a:t>
            </a:r>
            <a:r>
              <a:rPr lang="en-US" sz="2000" dirty="0" err="1" smtClean="0"/>
              <a:t>banyaknya</a:t>
            </a:r>
            <a:r>
              <a:rPr lang="en-US" sz="2000" dirty="0" smtClean="0"/>
              <a:t> </a:t>
            </a:r>
            <a:r>
              <a:rPr lang="en-US" sz="2000" dirty="0" err="1" smtClean="0"/>
              <a:t>pelanggan</a:t>
            </a:r>
            <a:r>
              <a:rPr lang="en-US" sz="2000" dirty="0" smtClean="0"/>
              <a:t> yang </a:t>
            </a:r>
            <a:r>
              <a:rPr lang="en-US" sz="2000" dirty="0" err="1" smtClean="0"/>
              <a:t>selesai</a:t>
            </a:r>
            <a:r>
              <a:rPr lang="en-US" sz="2000" dirty="0" smtClean="0"/>
              <a:t> </a:t>
            </a:r>
            <a:r>
              <a:rPr lang="en-US" sz="2000" dirty="0" err="1" smtClean="0"/>
              <a:t>dilayani</a:t>
            </a:r>
            <a:r>
              <a:rPr lang="en-US" sz="2000" dirty="0" smtClean="0"/>
              <a:t>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misal</a:t>
            </a:r>
            <a:r>
              <a:rPr lang="en-US" sz="2000" dirty="0" smtClean="0"/>
              <a:t> </a:t>
            </a:r>
            <a:r>
              <a:rPr lang="en-US" sz="2000" dirty="0" err="1" smtClean="0"/>
              <a:t>semuanya</a:t>
            </a:r>
            <a:r>
              <a:rPr lang="en-US" sz="2000" dirty="0" smtClean="0"/>
              <a:t> </a:t>
            </a:r>
            <a:r>
              <a:rPr lang="en-US" sz="2000" dirty="0" err="1" smtClean="0"/>
              <a:t>butuh</a:t>
            </a:r>
            <a:r>
              <a:rPr lang="en-US" sz="2000" dirty="0" smtClean="0"/>
              <a:t> </a:t>
            </a:r>
            <a:r>
              <a:rPr lang="en-US" sz="2000" dirty="0" err="1" smtClean="0"/>
              <a:t>waktu</a:t>
            </a:r>
            <a:r>
              <a:rPr lang="en-US" sz="2000" dirty="0" smtClean="0"/>
              <a:t> </a:t>
            </a:r>
            <a:r>
              <a:rPr lang="en-US" sz="2000" dirty="0" err="1" smtClean="0"/>
              <a:t>pelayanan</a:t>
            </a:r>
            <a:r>
              <a:rPr lang="en-US" sz="2000" dirty="0" smtClean="0"/>
              <a:t> 10 </a:t>
            </a:r>
            <a:r>
              <a:rPr lang="en-US" sz="2000" dirty="0" err="1" smtClean="0"/>
              <a:t>menit</a:t>
            </a:r>
            <a:r>
              <a:rPr lang="en-US" sz="2000" dirty="0" smtClean="0"/>
              <a:t>. </a:t>
            </a:r>
            <a:r>
              <a:rPr lang="en-US" sz="2000" dirty="0" err="1" smtClean="0"/>
              <a:t>Jika</a:t>
            </a:r>
            <a:r>
              <a:rPr lang="en-US" sz="2000" dirty="0" smtClean="0"/>
              <a:t> </a:t>
            </a:r>
            <a:r>
              <a:rPr lang="en-US" sz="2000" dirty="0" err="1" smtClean="0"/>
              <a:t>kedatangan</a:t>
            </a:r>
            <a:r>
              <a:rPr lang="en-US" sz="2000" dirty="0" smtClean="0"/>
              <a:t> </a:t>
            </a:r>
            <a:r>
              <a:rPr lang="en-US" sz="2000" dirty="0" err="1" smtClean="0"/>
              <a:t>pertama</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pukul</a:t>
            </a:r>
            <a:r>
              <a:rPr lang="en-US" sz="2000" dirty="0" smtClean="0"/>
              <a:t> 08.05 </a:t>
            </a:r>
            <a:r>
              <a:rPr lang="en-US" sz="2000" dirty="0" err="1" smtClean="0"/>
              <a:t>maka</a:t>
            </a:r>
            <a:r>
              <a:rPr lang="en-US" sz="2000" dirty="0" smtClean="0"/>
              <a:t> </a:t>
            </a:r>
            <a:r>
              <a:rPr lang="en-US" sz="2000" dirty="0" err="1" smtClean="0"/>
              <a:t>lamanya</a:t>
            </a:r>
            <a:r>
              <a:rPr lang="en-US" sz="2000" dirty="0" smtClean="0"/>
              <a:t> </a:t>
            </a:r>
            <a:r>
              <a:rPr lang="en-US" sz="2000" dirty="0" err="1" smtClean="0"/>
              <a:t>antri</a:t>
            </a:r>
            <a:r>
              <a:rPr lang="en-US" sz="2000" dirty="0" smtClean="0"/>
              <a:t> </a:t>
            </a:r>
            <a:r>
              <a:rPr lang="en-US" sz="2000" dirty="0" err="1" smtClean="0"/>
              <a:t>dapat</a:t>
            </a:r>
            <a:r>
              <a:rPr lang="en-US" sz="2000" dirty="0" smtClean="0"/>
              <a:t> </a:t>
            </a:r>
            <a:r>
              <a:rPr lang="en-US" sz="2000" dirty="0" err="1" smtClean="0"/>
              <a:t>ditentukan</a:t>
            </a:r>
            <a:r>
              <a:rPr lang="en-US" sz="2000" dirty="0" smtClean="0"/>
              <a:t> </a:t>
            </a:r>
            <a:r>
              <a:rPr lang="en-US" sz="2000" dirty="0" err="1" smtClean="0"/>
              <a:t>sbb</a:t>
            </a:r>
            <a:r>
              <a:rPr lang="en-US" sz="2000" dirty="0" smtClean="0"/>
              <a:t> :</a:t>
            </a:r>
          </a:p>
          <a:p>
            <a:pPr marL="234950" indent="-234950"/>
            <a:endParaRPr lang="id-ID" sz="2000" dirty="0"/>
          </a:p>
        </p:txBody>
      </p:sp>
      <p:graphicFrame>
        <p:nvGraphicFramePr>
          <p:cNvPr id="11" name="Table 10"/>
          <p:cNvGraphicFramePr>
            <a:graphicFrameLocks noGrp="1"/>
          </p:cNvGraphicFramePr>
          <p:nvPr/>
        </p:nvGraphicFramePr>
        <p:xfrm>
          <a:off x="914400" y="3466969"/>
          <a:ext cx="7848599" cy="2668705"/>
        </p:xfrm>
        <a:graphic>
          <a:graphicData uri="http://schemas.openxmlformats.org/drawingml/2006/table">
            <a:tbl>
              <a:tblPr firstRow="1" bandRow="1">
                <a:tableStyleId>{5C22544A-7EE6-4342-B048-85BDC9FD1C3A}</a:tableStyleId>
              </a:tblPr>
              <a:tblGrid>
                <a:gridCol w="675149"/>
                <a:gridCol w="1434690"/>
                <a:gridCol w="1434690"/>
                <a:gridCol w="1434690"/>
                <a:gridCol w="1434690"/>
                <a:gridCol w="1434690"/>
              </a:tblGrid>
              <a:tr h="581623">
                <a:tc>
                  <a:txBody>
                    <a:bodyPr/>
                    <a:lstStyle/>
                    <a:p>
                      <a:pPr algn="ctr"/>
                      <a:r>
                        <a:rPr lang="en-US" dirty="0" smtClean="0"/>
                        <a:t>No</a:t>
                      </a:r>
                      <a:endParaRPr lang="id-ID" dirty="0"/>
                    </a:p>
                  </a:txBody>
                  <a:tcPr/>
                </a:tc>
                <a:tc>
                  <a:txBody>
                    <a:bodyPr/>
                    <a:lstStyle/>
                    <a:p>
                      <a:pPr algn="ctr"/>
                      <a:r>
                        <a:rPr lang="en-US" dirty="0" smtClean="0"/>
                        <a:t>Jam </a:t>
                      </a:r>
                      <a:r>
                        <a:rPr lang="en-US" dirty="0" err="1" smtClean="0"/>
                        <a:t>Datang</a:t>
                      </a:r>
                      <a:endParaRPr lang="id-ID" dirty="0"/>
                    </a:p>
                  </a:txBody>
                  <a:tcPr/>
                </a:tc>
                <a:tc>
                  <a:txBody>
                    <a:bodyPr/>
                    <a:lstStyle/>
                    <a:p>
                      <a:pPr algn="ctr"/>
                      <a:r>
                        <a:rPr lang="en-US" dirty="0" smtClean="0"/>
                        <a:t>Lama </a:t>
                      </a:r>
                      <a:r>
                        <a:rPr lang="en-US" dirty="0" err="1" smtClean="0"/>
                        <a:t>Pelayanan</a:t>
                      </a:r>
                      <a:endParaRPr lang="id-ID" dirty="0"/>
                    </a:p>
                  </a:txBody>
                  <a:tcPr/>
                </a:tc>
                <a:tc>
                  <a:txBody>
                    <a:bodyPr/>
                    <a:lstStyle/>
                    <a:p>
                      <a:pPr algn="ctr"/>
                      <a:r>
                        <a:rPr lang="en-US" dirty="0" smtClean="0"/>
                        <a:t>Jam </a:t>
                      </a:r>
                      <a:r>
                        <a:rPr lang="en-US" dirty="0" err="1" smtClean="0"/>
                        <a:t>Mulai</a:t>
                      </a:r>
                      <a:r>
                        <a:rPr lang="en-US" dirty="0" smtClean="0"/>
                        <a:t> </a:t>
                      </a:r>
                      <a:r>
                        <a:rPr lang="en-US" dirty="0" err="1" smtClean="0"/>
                        <a:t>Dilayani</a:t>
                      </a:r>
                      <a:endParaRPr lang="id-ID" dirty="0"/>
                    </a:p>
                  </a:txBody>
                  <a:tcPr/>
                </a:tc>
                <a:tc>
                  <a:txBody>
                    <a:bodyPr/>
                    <a:lstStyle/>
                    <a:p>
                      <a:pPr algn="ctr"/>
                      <a:r>
                        <a:rPr lang="en-US" dirty="0" smtClean="0"/>
                        <a:t>Jam </a:t>
                      </a:r>
                      <a:r>
                        <a:rPr lang="en-US" dirty="0" err="1" smtClean="0"/>
                        <a:t>Selesai</a:t>
                      </a:r>
                      <a:r>
                        <a:rPr lang="en-US" dirty="0" smtClean="0"/>
                        <a:t> </a:t>
                      </a:r>
                      <a:r>
                        <a:rPr lang="en-US" dirty="0" err="1" smtClean="0"/>
                        <a:t>Dilayani</a:t>
                      </a:r>
                      <a:endParaRPr lang="id-ID" dirty="0"/>
                    </a:p>
                  </a:txBody>
                  <a:tcPr/>
                </a:tc>
                <a:tc>
                  <a:txBody>
                    <a:bodyPr/>
                    <a:lstStyle/>
                    <a:p>
                      <a:pPr algn="ctr"/>
                      <a:r>
                        <a:rPr lang="en-US" dirty="0" smtClean="0"/>
                        <a:t>Lama </a:t>
                      </a:r>
                      <a:r>
                        <a:rPr lang="en-US" dirty="0" err="1" smtClean="0"/>
                        <a:t>Menunggu</a:t>
                      </a:r>
                      <a:endParaRPr lang="id-ID" dirty="0"/>
                    </a:p>
                  </a:txBody>
                  <a:tcPr/>
                </a:tc>
              </a:tr>
              <a:tr h="332356">
                <a:tc>
                  <a:txBody>
                    <a:bodyPr/>
                    <a:lstStyle/>
                    <a:p>
                      <a:pPr algn="ctr"/>
                      <a:r>
                        <a:rPr lang="en-US" dirty="0" smtClean="0"/>
                        <a:t>1</a:t>
                      </a:r>
                      <a:endParaRPr lang="id-ID" dirty="0"/>
                    </a:p>
                  </a:txBody>
                  <a:tcPr/>
                </a:tc>
                <a:tc>
                  <a:txBody>
                    <a:bodyPr/>
                    <a:lstStyle/>
                    <a:p>
                      <a:pPr algn="ctr"/>
                      <a:r>
                        <a:rPr lang="en-US" dirty="0" smtClean="0"/>
                        <a:t>08.05</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08.05</a:t>
                      </a:r>
                      <a:endParaRPr lang="id-ID" dirty="0"/>
                    </a:p>
                  </a:txBody>
                  <a:tcPr/>
                </a:tc>
                <a:tc>
                  <a:txBody>
                    <a:bodyPr/>
                    <a:lstStyle/>
                    <a:p>
                      <a:pPr algn="ctr"/>
                      <a:r>
                        <a:rPr lang="en-US" dirty="0" smtClean="0"/>
                        <a:t>08.15</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2</a:t>
                      </a:r>
                      <a:endParaRPr lang="id-ID" dirty="0"/>
                    </a:p>
                  </a:txBody>
                  <a:tcPr/>
                </a:tc>
                <a:tc>
                  <a:txBody>
                    <a:bodyPr/>
                    <a:lstStyle/>
                    <a:p>
                      <a:pPr algn="ctr"/>
                      <a:r>
                        <a:rPr lang="en-US" dirty="0" smtClean="0"/>
                        <a:t>08.10</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10 </a:t>
                      </a:r>
                      <a:r>
                        <a:rPr lang="en-US" dirty="0" err="1" smtClean="0"/>
                        <a:t>menit</a:t>
                      </a:r>
                      <a:endParaRPr lang="id-ID" dirty="0" smtClean="0"/>
                    </a:p>
                  </a:txBody>
                  <a:tcPr/>
                </a:tc>
                <a:tc>
                  <a:txBody>
                    <a:bodyPr/>
                    <a:lstStyle/>
                    <a:p>
                      <a:pPr algn="ctr"/>
                      <a:r>
                        <a:rPr lang="en-US" dirty="0" smtClean="0"/>
                        <a:t>08.15</a:t>
                      </a:r>
                      <a:endParaRPr lang="id-ID" dirty="0"/>
                    </a:p>
                  </a:txBody>
                  <a:tcPr/>
                </a:tc>
                <a:tc>
                  <a:txBody>
                    <a:bodyPr/>
                    <a:lstStyle/>
                    <a:p>
                      <a:pPr algn="ctr"/>
                      <a:r>
                        <a:rPr lang="en-US" dirty="0" smtClean="0"/>
                        <a:t>08.25</a:t>
                      </a:r>
                      <a:endParaRPr lang="id-ID" dirty="0"/>
                    </a:p>
                  </a:txBody>
                  <a:tcPr/>
                </a:tc>
                <a:tc>
                  <a:txBody>
                    <a:bodyPr/>
                    <a:lstStyle/>
                    <a:p>
                      <a:pPr algn="ctr"/>
                      <a:r>
                        <a:rPr lang="en-US" dirty="0" smtClean="0"/>
                        <a:t>5 </a:t>
                      </a:r>
                      <a:r>
                        <a:rPr lang="en-US" dirty="0" err="1" smtClean="0"/>
                        <a:t>menit</a:t>
                      </a:r>
                      <a:endParaRPr lang="id-ID" dirty="0"/>
                    </a:p>
                  </a:txBody>
                  <a:tcPr/>
                </a:tc>
              </a:tr>
              <a:tr h="332356">
                <a:tc>
                  <a:txBody>
                    <a:bodyPr/>
                    <a:lstStyle/>
                    <a:p>
                      <a:pPr algn="ctr"/>
                      <a:r>
                        <a:rPr lang="en-US" dirty="0" smtClean="0"/>
                        <a:t>3</a:t>
                      </a:r>
                      <a:endParaRPr lang="id-ID" dirty="0"/>
                    </a:p>
                  </a:txBody>
                  <a:tcPr/>
                </a:tc>
                <a:tc>
                  <a:txBody>
                    <a:bodyPr/>
                    <a:lstStyle/>
                    <a:p>
                      <a:pPr algn="ctr"/>
                      <a:r>
                        <a:rPr lang="en-US" dirty="0" smtClean="0"/>
                        <a:t>08.20</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08.25</a:t>
                      </a:r>
                      <a:endParaRPr lang="id-ID" dirty="0"/>
                    </a:p>
                  </a:txBody>
                  <a:tcPr/>
                </a:tc>
                <a:tc>
                  <a:txBody>
                    <a:bodyPr/>
                    <a:lstStyle/>
                    <a:p>
                      <a:pPr algn="ctr"/>
                      <a:r>
                        <a:rPr lang="en-US" dirty="0" smtClean="0"/>
                        <a:t>08.35</a:t>
                      </a:r>
                      <a:endParaRPr lang="id-ID" dirty="0"/>
                    </a:p>
                  </a:txBody>
                  <a:tcPr/>
                </a:tc>
                <a:tc>
                  <a:txBody>
                    <a:bodyPr/>
                    <a:lstStyle/>
                    <a:p>
                      <a:pPr algn="ctr"/>
                      <a:r>
                        <a:rPr lang="en-US" dirty="0" smtClean="0"/>
                        <a:t>5 </a:t>
                      </a:r>
                      <a:r>
                        <a:rPr lang="en-US" dirty="0" err="1" smtClean="0"/>
                        <a:t>menit</a:t>
                      </a:r>
                      <a:endParaRPr lang="id-ID" dirty="0"/>
                    </a:p>
                  </a:txBody>
                  <a:tcPr/>
                </a:tc>
              </a:tr>
              <a:tr h="332356">
                <a:tc>
                  <a:txBody>
                    <a:bodyPr/>
                    <a:lstStyle/>
                    <a:p>
                      <a:pPr algn="ctr"/>
                      <a:r>
                        <a:rPr lang="en-US" dirty="0" smtClean="0"/>
                        <a:t>4</a:t>
                      </a:r>
                      <a:endParaRPr lang="id-ID" dirty="0"/>
                    </a:p>
                  </a:txBody>
                  <a:tcPr/>
                </a:tc>
                <a:tc>
                  <a:txBody>
                    <a:bodyPr/>
                    <a:lstStyle/>
                    <a:p>
                      <a:pPr algn="ctr"/>
                      <a:r>
                        <a:rPr lang="en-US" dirty="0" smtClean="0"/>
                        <a:t>08.50</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08.50</a:t>
                      </a:r>
                      <a:endParaRPr lang="id-ID" dirty="0"/>
                    </a:p>
                  </a:txBody>
                  <a:tcPr/>
                </a:tc>
                <a:tc>
                  <a:txBody>
                    <a:bodyPr/>
                    <a:lstStyle/>
                    <a:p>
                      <a:pPr algn="ctr"/>
                      <a:r>
                        <a:rPr lang="en-US" dirty="0" smtClean="0"/>
                        <a:t>09.00</a:t>
                      </a:r>
                      <a:endParaRPr lang="id-ID" dirty="0"/>
                    </a:p>
                  </a:txBody>
                  <a:tcPr/>
                </a:tc>
                <a:tc>
                  <a:txBody>
                    <a:bodyPr/>
                    <a:lstStyle/>
                    <a:p>
                      <a:pPr algn="ctr"/>
                      <a:r>
                        <a:rPr lang="en-US" dirty="0" smtClean="0"/>
                        <a:t>0</a:t>
                      </a:r>
                      <a:endParaRPr lang="id-ID" dirty="0"/>
                    </a:p>
                  </a:txBody>
                  <a:tcPr/>
                </a:tc>
              </a:tr>
              <a:tr h="565585">
                <a:tc>
                  <a:txBody>
                    <a:bodyPr/>
                    <a:lstStyle/>
                    <a:p>
                      <a:pPr algn="ctr"/>
                      <a:r>
                        <a:rPr lang="en-US" dirty="0" smtClean="0"/>
                        <a:t>Total</a:t>
                      </a: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r>
                        <a:rPr lang="en-US" dirty="0" smtClean="0"/>
                        <a:t>10 </a:t>
                      </a:r>
                      <a:r>
                        <a:rPr lang="en-US" dirty="0" err="1" smtClean="0"/>
                        <a:t>menit</a:t>
                      </a:r>
                      <a:endParaRPr lang="id-ID"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r>
              <a:rPr lang="en-US" sz="2400" dirty="0" err="1" smtClean="0"/>
              <a:t>Kesimpulan</a:t>
            </a:r>
            <a:r>
              <a:rPr lang="en-US" sz="2400" dirty="0" smtClean="0"/>
              <a:t> </a:t>
            </a:r>
          </a:p>
          <a:p>
            <a:r>
              <a:rPr lang="en-US" sz="2400" dirty="0" err="1" smtClean="0"/>
              <a:t>Berdasarkan</a:t>
            </a:r>
            <a:r>
              <a:rPr lang="en-US" sz="2400" dirty="0" smtClean="0"/>
              <a:t> </a:t>
            </a:r>
            <a:r>
              <a:rPr lang="en-US" sz="2400" dirty="0" err="1" smtClean="0"/>
              <a:t>contoh</a:t>
            </a:r>
            <a:r>
              <a:rPr lang="en-US" sz="2400" dirty="0" smtClean="0"/>
              <a:t> </a:t>
            </a:r>
            <a:r>
              <a:rPr lang="en-US" sz="2400" dirty="0" err="1" smtClean="0"/>
              <a:t>ilustrasi</a:t>
            </a:r>
            <a:r>
              <a:rPr lang="en-US" sz="2400" dirty="0" smtClean="0"/>
              <a:t> </a:t>
            </a:r>
            <a:r>
              <a:rPr lang="en-US" sz="2400" dirty="0" err="1" smtClean="0"/>
              <a:t>di</a:t>
            </a:r>
            <a:r>
              <a:rPr lang="en-US" sz="2400" dirty="0" smtClean="0"/>
              <a:t> </a:t>
            </a:r>
            <a:r>
              <a:rPr lang="en-US" sz="2400" dirty="0" err="1" smtClean="0"/>
              <a:t>atas</a:t>
            </a:r>
            <a:r>
              <a:rPr lang="en-US" sz="2400" dirty="0" smtClean="0"/>
              <a:t> </a:t>
            </a:r>
            <a:r>
              <a:rPr lang="en-US" sz="2400" dirty="0" err="1" smtClean="0"/>
              <a:t>dapat</a:t>
            </a:r>
            <a:r>
              <a:rPr lang="en-US" sz="2400" dirty="0" smtClean="0"/>
              <a:t> </a:t>
            </a:r>
            <a:r>
              <a:rPr lang="en-US" sz="2400" dirty="0" err="1" smtClean="0"/>
              <a:t>diketahui</a:t>
            </a:r>
            <a:r>
              <a:rPr lang="en-US" sz="2400" dirty="0" smtClean="0"/>
              <a:t> </a:t>
            </a:r>
            <a:r>
              <a:rPr lang="en-US" sz="2400" dirty="0" err="1" smtClean="0"/>
              <a:t>bahwa</a:t>
            </a:r>
            <a:r>
              <a:rPr lang="en-US" sz="2400" dirty="0" smtClean="0"/>
              <a:t> </a:t>
            </a:r>
            <a:r>
              <a:rPr lang="en-US" sz="2400" dirty="0" err="1" smtClean="0"/>
              <a:t>ada</a:t>
            </a:r>
            <a:r>
              <a:rPr lang="en-US" sz="2400" dirty="0" smtClean="0"/>
              <a:t> </a:t>
            </a:r>
            <a:r>
              <a:rPr lang="en-US" sz="2400" dirty="0" err="1" smtClean="0"/>
              <a:t>tidaknya</a:t>
            </a:r>
            <a:r>
              <a:rPr lang="en-US" sz="2400" dirty="0" smtClean="0"/>
              <a:t> </a:t>
            </a:r>
            <a:r>
              <a:rPr lang="en-US" sz="2400" dirty="0" err="1" smtClean="0"/>
              <a:t>suatu</a:t>
            </a:r>
            <a:r>
              <a:rPr lang="en-US" sz="2400" dirty="0" smtClean="0"/>
              <a:t> </a:t>
            </a:r>
            <a:r>
              <a:rPr lang="en-US" sz="2400" dirty="0" err="1" smtClean="0"/>
              <a:t>antrian</a:t>
            </a:r>
            <a:r>
              <a:rPr lang="en-US" sz="2400" dirty="0" smtClean="0"/>
              <a:t> </a:t>
            </a:r>
            <a:r>
              <a:rPr lang="en-US" sz="2400" dirty="0" err="1" smtClean="0"/>
              <a:t>tidak</a:t>
            </a:r>
            <a:r>
              <a:rPr lang="en-US" sz="2400" dirty="0" smtClean="0"/>
              <a:t> </a:t>
            </a:r>
            <a:r>
              <a:rPr lang="en-US" sz="2400" dirty="0" err="1" smtClean="0"/>
              <a:t>hanya</a:t>
            </a:r>
            <a:r>
              <a:rPr lang="en-US" sz="2400" dirty="0" smtClean="0"/>
              <a:t> </a:t>
            </a:r>
            <a:r>
              <a:rPr lang="en-US" sz="2400" dirty="0" err="1" smtClean="0"/>
              <a:t>dipengaruhi</a:t>
            </a:r>
            <a:r>
              <a:rPr lang="en-US" sz="2400" dirty="0" smtClean="0"/>
              <a:t> </a:t>
            </a:r>
            <a:r>
              <a:rPr lang="en-US" sz="2400" dirty="0" err="1" smtClean="0"/>
              <a:t>oleh</a:t>
            </a:r>
            <a:r>
              <a:rPr lang="en-US" sz="2400" dirty="0" smtClean="0"/>
              <a:t> </a:t>
            </a:r>
            <a:r>
              <a:rPr lang="en-US" sz="2400" dirty="0" err="1" smtClean="0"/>
              <a:t>kecepatan</a:t>
            </a:r>
            <a:r>
              <a:rPr lang="en-US" sz="2400" dirty="0" smtClean="0"/>
              <a:t> </a:t>
            </a:r>
            <a:r>
              <a:rPr lang="en-US" sz="2400" dirty="0" err="1" smtClean="0"/>
              <a:t>kedatangan</a:t>
            </a:r>
            <a:r>
              <a:rPr lang="en-US" sz="2400" dirty="0" smtClean="0"/>
              <a:t> </a:t>
            </a:r>
            <a:r>
              <a:rPr lang="en-US" sz="2400" dirty="0" err="1" smtClean="0"/>
              <a:t>maupun</a:t>
            </a:r>
            <a:r>
              <a:rPr lang="en-US" sz="2400" dirty="0" smtClean="0"/>
              <a:t> </a:t>
            </a:r>
            <a:r>
              <a:rPr lang="en-US" sz="2400" dirty="0" err="1" smtClean="0"/>
              <a:t>kecepatan</a:t>
            </a:r>
            <a:r>
              <a:rPr lang="en-US" sz="2400" dirty="0" smtClean="0"/>
              <a:t> </a:t>
            </a:r>
            <a:r>
              <a:rPr lang="en-US" sz="2400" dirty="0" err="1" smtClean="0"/>
              <a:t>pelayanan</a:t>
            </a:r>
            <a:r>
              <a:rPr lang="en-US" sz="2400" dirty="0" smtClean="0"/>
              <a:t>, </a:t>
            </a:r>
            <a:r>
              <a:rPr lang="en-US" sz="2400" dirty="0" err="1" smtClean="0"/>
              <a:t>tetapi</a:t>
            </a:r>
            <a:r>
              <a:rPr lang="en-US" sz="2400" dirty="0" smtClean="0"/>
              <a:t> </a:t>
            </a:r>
            <a:r>
              <a:rPr lang="en-US" sz="2400" dirty="0" err="1" smtClean="0"/>
              <a:t>juga</a:t>
            </a:r>
            <a:r>
              <a:rPr lang="en-US" sz="2400" dirty="0" smtClean="0"/>
              <a:t> </a:t>
            </a:r>
            <a:r>
              <a:rPr lang="en-US" sz="2400" dirty="0" err="1" smtClean="0"/>
              <a:t>oleh</a:t>
            </a:r>
            <a:r>
              <a:rPr lang="en-US" sz="2400" dirty="0" smtClean="0"/>
              <a:t> </a:t>
            </a:r>
            <a:r>
              <a:rPr lang="en-US" sz="2400" dirty="0" err="1" smtClean="0"/>
              <a:t>pola</a:t>
            </a:r>
            <a:r>
              <a:rPr lang="en-US" sz="2400" dirty="0" smtClean="0"/>
              <a:t> </a:t>
            </a:r>
            <a:r>
              <a:rPr lang="en-US" sz="2400" dirty="0" err="1" smtClean="0"/>
              <a:t>kedatangan</a:t>
            </a:r>
            <a:r>
              <a:rPr lang="en-US" sz="2400" dirty="0" smtClean="0"/>
              <a:t> </a:t>
            </a:r>
            <a:r>
              <a:rPr lang="en-US" sz="2400" dirty="0" err="1" smtClean="0"/>
              <a:t>dan</a:t>
            </a:r>
            <a:r>
              <a:rPr lang="en-US" sz="2400" dirty="0" smtClean="0"/>
              <a:t> </a:t>
            </a:r>
            <a:r>
              <a:rPr lang="en-US" sz="2400" dirty="0" err="1" smtClean="0"/>
              <a:t>pelayanan</a:t>
            </a:r>
            <a:r>
              <a:rPr lang="en-US" sz="2400" dirty="0" smtClean="0"/>
              <a:t> </a:t>
            </a:r>
            <a:r>
              <a:rPr lang="en-US" sz="2400" dirty="0" err="1" smtClean="0"/>
              <a:t>serta</a:t>
            </a:r>
            <a:r>
              <a:rPr lang="en-US" sz="2400" dirty="0" smtClean="0"/>
              <a:t> </a:t>
            </a:r>
            <a:r>
              <a:rPr lang="en-US" sz="2400" dirty="0" err="1" smtClean="0"/>
              <a:t>faktor-faktor</a:t>
            </a:r>
            <a:r>
              <a:rPr lang="en-US" sz="2400" dirty="0" smtClean="0"/>
              <a:t> lain yang </a:t>
            </a:r>
            <a:r>
              <a:rPr lang="en-US" sz="2400" dirty="0" err="1" smtClean="0"/>
              <a:t>akan</a:t>
            </a:r>
            <a:r>
              <a:rPr lang="en-US" sz="2400" dirty="0" smtClean="0"/>
              <a:t> </a:t>
            </a:r>
            <a:r>
              <a:rPr lang="en-US" sz="2400" dirty="0" err="1" smtClean="0"/>
              <a:t>dijelaskan</a:t>
            </a:r>
            <a:r>
              <a:rPr lang="en-US" sz="2400" dirty="0" smtClean="0"/>
              <a:t> </a:t>
            </a:r>
            <a:r>
              <a:rPr lang="en-US" sz="2400" dirty="0" err="1" smtClean="0"/>
              <a:t>pada</a:t>
            </a:r>
            <a:r>
              <a:rPr lang="en-US" sz="2400" dirty="0" smtClean="0"/>
              <a:t> model-model </a:t>
            </a:r>
            <a:r>
              <a:rPr lang="en-US" sz="2400" dirty="0" err="1" smtClean="0"/>
              <a:t>antrian</a:t>
            </a:r>
            <a:endParaRPr lang="id-ID" sz="2400"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1026</TotalTime>
  <Words>4546</Words>
  <Application>Microsoft Office PowerPoint</Application>
  <PresentationFormat>On-screen Show (4:3)</PresentationFormat>
  <Paragraphs>890</Paragraphs>
  <Slides>67</Slides>
  <Notes>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67</vt:i4>
      </vt:variant>
    </vt:vector>
  </HeadingPairs>
  <TitlesOfParts>
    <vt:vector size="70" baseType="lpstr">
      <vt:lpstr>Median</vt:lpstr>
      <vt:lpstr>Picture</vt:lpstr>
      <vt:lpstr>Equation</vt:lpstr>
      <vt:lpstr>TEORI ANTRIAN</vt:lpstr>
      <vt:lpstr>ILUSTRASI DAN SITUASI ANTRIAN</vt:lpstr>
      <vt:lpstr>Slide 3</vt:lpstr>
      <vt:lpstr>Slide 4</vt:lpstr>
      <vt:lpstr>Contoh kasus : Telah diidentifikasikan bahwa banyaknya kedatangan pelanggan ke tempat pencucian  rata-rata 4 kendaraan perjam, dan banyaknya kendaraan yang bisa dilayani rata-rata  6 kendaraan perjam.  Jika pada sistem tersebut terdapat 1 fasilitas,  apakah pada sistem ini ada antrian ?. Faktor apa yang mempengaruhi ada tidaknya antrian ?</vt:lpstr>
      <vt:lpstr>Slide 6</vt:lpstr>
      <vt:lpstr>Slide 7</vt:lpstr>
      <vt:lpstr>Slide 8</vt:lpstr>
      <vt:lpstr>Slide 9</vt:lpstr>
      <vt:lpstr>TEORI ANTRIAN</vt:lpstr>
      <vt:lpstr>Slide 11</vt:lpstr>
      <vt:lpstr>  Komponen Dasar Sistem Antrian </vt:lpstr>
      <vt:lpstr>Slide 13</vt:lpstr>
      <vt:lpstr>Slide 14</vt:lpstr>
      <vt:lpstr>Model-model Struktur Antrian</vt:lpstr>
      <vt:lpstr>Slide 16</vt:lpstr>
      <vt:lpstr>Slide 17</vt:lpstr>
      <vt:lpstr> Teori Antrian Dalam Praktek </vt:lpstr>
      <vt:lpstr>Pengumpulan Data</vt:lpstr>
      <vt:lpstr>Distribusi Probabilitas</vt:lpstr>
      <vt:lpstr>Slide 21</vt:lpstr>
      <vt:lpstr>Slide 22</vt:lpstr>
      <vt:lpstr>Slide 23</vt:lpstr>
      <vt:lpstr>Slide 24</vt:lpstr>
      <vt:lpstr>Slide 25</vt:lpstr>
      <vt:lpstr>Rancangan Sistem Antrian</vt:lpstr>
      <vt:lpstr>Model Keputusan Antrian</vt:lpstr>
      <vt:lpstr>.</vt:lpstr>
      <vt:lpstr>Slide 29</vt:lpstr>
      <vt:lpstr>Slide 30</vt:lpstr>
      <vt:lpstr>Slide 31</vt:lpstr>
      <vt:lpstr>Slide 32</vt:lpstr>
      <vt:lpstr>Slide 33</vt:lpstr>
      <vt:lpstr>Slide 34</vt:lpstr>
      <vt:lpstr> Model Tingkat Aspirasi (lanj …) </vt:lpstr>
      <vt:lpstr> Model-Model Antrian </vt:lpstr>
      <vt:lpstr>Slide 37</vt:lpstr>
      <vt:lpstr>Slide 38</vt:lpstr>
      <vt:lpstr>Model-Model Matematis</vt:lpstr>
      <vt:lpstr>Slide 40</vt:lpstr>
      <vt:lpstr>Slide 41</vt:lpstr>
      <vt:lpstr>Slide 42</vt:lpstr>
      <vt:lpstr>Contoh Kasus</vt:lpstr>
      <vt:lpstr>Slide 44</vt:lpstr>
      <vt:lpstr>Slide 45</vt:lpstr>
      <vt:lpstr>Slide 46</vt:lpstr>
      <vt:lpstr>Slide 47</vt:lpstr>
      <vt:lpstr>Slide 48</vt:lpstr>
      <vt:lpstr>Model Simulasi</vt:lpstr>
      <vt:lpstr>Simulasi Monte Carlo</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reza</dc:creator>
  <cp:lastModifiedBy>reza</cp:lastModifiedBy>
  <cp:revision>119</cp:revision>
  <dcterms:created xsi:type="dcterms:W3CDTF">2006-08-16T00:00:00Z</dcterms:created>
  <dcterms:modified xsi:type="dcterms:W3CDTF">2012-04-02T09:59:56Z</dcterms:modified>
</cp:coreProperties>
</file>