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9" r:id="rId2"/>
    <p:sldId id="271" r:id="rId3"/>
    <p:sldId id="273" r:id="rId4"/>
    <p:sldId id="268" r:id="rId5"/>
    <p:sldId id="258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2D9FE-6279-45CC-A297-7B0C500B301F}" type="datetimeFigureOut">
              <a:rPr lang="id-ID" smtClean="0"/>
              <a:pPr/>
              <a:t>27/02/2012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FDCDFA-E971-4037-9E3E-7AE7AADB8B2F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DCDFA-E971-4037-9E3E-7AE7AADB8B2F}" type="slidenum">
              <a:rPr lang="id-ID" smtClean="0"/>
              <a:pPr/>
              <a:t>9</a:t>
            </a:fld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DECISION THEORY &amp; GAMES THEORY</a:t>
            </a:r>
            <a:endParaRPr lang="id-ID" sz="3600" dirty="0"/>
          </a:p>
        </p:txBody>
      </p:sp>
      <p:pic>
        <p:nvPicPr>
          <p:cNvPr id="2050" name="Picture 2" descr="C:\Users\reza\Documents\AA-REZA1\New folder\keputusa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90600" y="1600200"/>
            <a:ext cx="7239000" cy="2371725"/>
          </a:xfrm>
          <a:prstGeom prst="rect">
            <a:avLst/>
          </a:prstGeom>
          <a:noFill/>
        </p:spPr>
      </p:pic>
      <p:pic>
        <p:nvPicPr>
          <p:cNvPr id="5" name="Picture 2" descr="C:\Users\reza\Documents\AA-REZA1\New folder\game_theo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3962400"/>
            <a:ext cx="7239000" cy="1981200"/>
          </a:xfrm>
          <a:prstGeom prst="rect">
            <a:avLst/>
          </a:prstGeom>
          <a:noFill/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667000" y="3352800"/>
          <a:ext cx="9144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</a:tblGrid>
              <a:tr h="13716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lt1"/>
                        </a:solidFill>
                      </a:endParaRPr>
                    </a:p>
                    <a:p>
                      <a:r>
                        <a:rPr lang="en-US" sz="54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&amp;</a:t>
                      </a:r>
                      <a:endParaRPr lang="id-ID" sz="5400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066800"/>
            <a:ext cx="82296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err="1" smtClean="0"/>
              <a:t>Jika</a:t>
            </a:r>
            <a:r>
              <a:rPr lang="en-US" sz="2400" dirty="0" smtClean="0"/>
              <a:t> </a:t>
            </a:r>
            <a:r>
              <a:rPr lang="en-US" sz="2400" dirty="0" err="1" smtClean="0"/>
              <a:t>menggunakan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kriteria</a:t>
            </a:r>
            <a:r>
              <a:rPr lang="en-US" sz="2400" dirty="0" smtClean="0"/>
              <a:t> Expected value </a:t>
            </a:r>
            <a:r>
              <a:rPr lang="en-US" sz="2400" dirty="0" err="1" smtClean="0"/>
              <a:t>diperoleh</a:t>
            </a:r>
            <a:r>
              <a:rPr lang="en-US" sz="2400" dirty="0" smtClean="0"/>
              <a:t> :</a:t>
            </a:r>
          </a:p>
          <a:p>
            <a:pPr indent="114300">
              <a:buNone/>
            </a:pPr>
            <a:r>
              <a:rPr lang="en-US" sz="2400" dirty="0" smtClean="0"/>
              <a:t>EV (A) =   50.000 (0,4) - 10.000 (0,6) = 14.000  </a:t>
            </a:r>
          </a:p>
          <a:p>
            <a:pPr indent="114300">
              <a:buNone/>
            </a:pPr>
            <a:r>
              <a:rPr lang="en-US" sz="2400" dirty="0" smtClean="0"/>
              <a:t>EV (B) =   15.000 (0,4) + 60.000(0,6) = 42.000</a:t>
            </a:r>
          </a:p>
          <a:p>
            <a:pPr indent="114300">
              <a:buNone/>
            </a:pPr>
            <a:r>
              <a:rPr lang="en-US" sz="2400" dirty="0" smtClean="0"/>
              <a:t>EV (C) = 100.000 (0,4) + 10.000(0,6) = 46.000 </a:t>
            </a:r>
            <a:r>
              <a:rPr lang="en-US" sz="2400" b="1" dirty="0" smtClean="0"/>
              <a:t>(</a:t>
            </a:r>
            <a:r>
              <a:rPr lang="en-US" sz="2400" b="1" dirty="0" err="1" smtClean="0"/>
              <a:t>pilih</a:t>
            </a:r>
            <a:r>
              <a:rPr lang="en-US" sz="2400" b="1" dirty="0" smtClean="0"/>
              <a:t> C)</a:t>
            </a:r>
          </a:p>
          <a:p>
            <a:pPr marL="0" indent="0">
              <a:buNone/>
            </a:pPr>
            <a:r>
              <a:rPr lang="en-US" sz="2400" dirty="0" err="1" smtClean="0"/>
              <a:t>Kedua</a:t>
            </a:r>
            <a:r>
              <a:rPr lang="en-US" sz="2400" dirty="0" smtClean="0"/>
              <a:t> </a:t>
            </a:r>
            <a:r>
              <a:rPr lang="en-US" sz="2400" dirty="0" err="1" smtClean="0"/>
              <a:t>kriteria</a:t>
            </a:r>
            <a:r>
              <a:rPr lang="en-US" sz="2400" dirty="0" smtClean="0"/>
              <a:t> </a:t>
            </a:r>
            <a:r>
              <a:rPr lang="en-US" sz="2400" dirty="0" err="1" smtClean="0"/>
              <a:t>selalu</a:t>
            </a:r>
            <a:r>
              <a:rPr lang="en-US" sz="2400" dirty="0" smtClean="0"/>
              <a:t> </a:t>
            </a:r>
            <a:r>
              <a:rPr lang="en-US" sz="2400" dirty="0" err="1" smtClean="0"/>
              <a:t>memberikan</a:t>
            </a:r>
            <a:r>
              <a:rPr lang="en-US" sz="2400" dirty="0" smtClean="0"/>
              <a:t> </a:t>
            </a:r>
            <a:r>
              <a:rPr lang="en-US" sz="2400" dirty="0" err="1" smtClean="0"/>
              <a:t>kesimpulan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sama</a:t>
            </a:r>
            <a:r>
              <a:rPr lang="en-US" sz="2400" dirty="0" smtClean="0"/>
              <a:t>.</a:t>
            </a:r>
            <a:endParaRPr lang="id-ID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9600" y="914400"/>
            <a:ext cx="8229600" cy="51816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sz="2400" i="1" dirty="0" smtClean="0"/>
              <a:t>Expected Value of Perfect Information (EVPI)</a:t>
            </a:r>
          </a:p>
          <a:p>
            <a:pPr marL="514350" indent="-1588" algn="just">
              <a:buNone/>
            </a:pP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pembuatan</a:t>
            </a:r>
            <a:r>
              <a:rPr lang="en-US" sz="2400" dirty="0" smtClean="0"/>
              <a:t> </a:t>
            </a:r>
            <a:r>
              <a:rPr lang="en-US" sz="2400" dirty="0" err="1" smtClean="0"/>
              <a:t>keputusan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suasana</a:t>
            </a:r>
            <a:r>
              <a:rPr lang="en-US" sz="2400" dirty="0" smtClean="0"/>
              <a:t> risk,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yang </a:t>
            </a:r>
            <a:r>
              <a:rPr lang="en-US" sz="2400" dirty="0" err="1" smtClean="0"/>
              <a:t>tersedia</a:t>
            </a:r>
            <a:r>
              <a:rPr lang="en-US" sz="2400" dirty="0" smtClean="0"/>
              <a:t> </a:t>
            </a:r>
            <a:r>
              <a:rPr lang="en-US" sz="2400" dirty="0" err="1" smtClean="0"/>
              <a:t>kurang</a:t>
            </a:r>
            <a:r>
              <a:rPr lang="en-US" sz="2400" dirty="0" smtClean="0"/>
              <a:t> </a:t>
            </a:r>
            <a:r>
              <a:rPr lang="en-US" sz="2400" dirty="0" err="1" smtClean="0"/>
              <a:t>banyak</a:t>
            </a:r>
            <a:r>
              <a:rPr lang="en-US" sz="2400" dirty="0" smtClean="0"/>
              <a:t> </a:t>
            </a:r>
            <a:r>
              <a:rPr lang="en-US" sz="2400" dirty="0" err="1" smtClean="0"/>
              <a:t>dibanding</a:t>
            </a:r>
            <a:r>
              <a:rPr lang="en-US" sz="2400" dirty="0" smtClean="0"/>
              <a:t> </a:t>
            </a:r>
            <a:r>
              <a:rPr lang="en-US" sz="2400" dirty="0" err="1" smtClean="0"/>
              <a:t>keputusan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suasana</a:t>
            </a:r>
            <a:r>
              <a:rPr lang="en-US" sz="2400" dirty="0" smtClean="0"/>
              <a:t> certainty.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hubungannya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teori</a:t>
            </a:r>
            <a:r>
              <a:rPr lang="en-US" sz="2400" dirty="0" smtClean="0"/>
              <a:t> </a:t>
            </a:r>
            <a:r>
              <a:rPr lang="en-US" sz="2400" dirty="0" err="1" smtClean="0"/>
              <a:t>keputusan</a:t>
            </a:r>
            <a:r>
              <a:rPr lang="en-US" sz="2400" dirty="0" smtClean="0"/>
              <a:t>, </a:t>
            </a:r>
            <a:r>
              <a:rPr lang="en-US" sz="2400" dirty="0" err="1" smtClean="0"/>
              <a:t>hal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diartikan</a:t>
            </a:r>
            <a:r>
              <a:rPr lang="en-US" sz="2400" dirty="0" smtClean="0"/>
              <a:t> </a:t>
            </a:r>
            <a:r>
              <a:rPr lang="en-US" sz="2400" dirty="0" err="1" smtClean="0"/>
              <a:t>sebagai</a:t>
            </a:r>
            <a:r>
              <a:rPr lang="en-US" sz="2400" dirty="0" smtClean="0"/>
              <a:t> </a:t>
            </a:r>
            <a:r>
              <a:rPr lang="en-US" sz="2400" dirty="0" err="1" smtClean="0"/>
              <a:t>selisih</a:t>
            </a:r>
            <a:r>
              <a:rPr lang="en-US" sz="2400" dirty="0" smtClean="0"/>
              <a:t> </a:t>
            </a:r>
            <a:r>
              <a:rPr lang="en-US" sz="2400" dirty="0" err="1" smtClean="0"/>
              <a:t>antara</a:t>
            </a:r>
            <a:r>
              <a:rPr lang="en-US" sz="2400" dirty="0" smtClean="0"/>
              <a:t> </a:t>
            </a:r>
            <a:r>
              <a:rPr lang="en-US" sz="2400" dirty="0" err="1" smtClean="0"/>
              <a:t>hasil</a:t>
            </a:r>
            <a:r>
              <a:rPr lang="en-US" sz="2400" dirty="0" smtClean="0"/>
              <a:t> yang </a:t>
            </a:r>
            <a:r>
              <a:rPr lang="en-US" sz="2400" dirty="0" err="1" smtClean="0"/>
              <a:t>berhubungan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probabilitas</a:t>
            </a:r>
            <a:r>
              <a:rPr lang="en-US" sz="2400" dirty="0" smtClean="0"/>
              <a:t> (</a:t>
            </a:r>
            <a:r>
              <a:rPr lang="en-US" sz="2400" i="1" dirty="0" smtClean="0"/>
              <a:t>risk</a:t>
            </a:r>
            <a:r>
              <a:rPr lang="en-US" sz="2400" dirty="0" smtClean="0"/>
              <a:t>)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pengetahuan</a:t>
            </a:r>
            <a:r>
              <a:rPr lang="en-US" sz="2400" dirty="0" smtClean="0"/>
              <a:t> </a:t>
            </a:r>
            <a:r>
              <a:rPr lang="en-US" sz="2400" dirty="0" err="1" smtClean="0"/>
              <a:t>pasti</a:t>
            </a:r>
            <a:r>
              <a:rPr lang="en-US" sz="2400" dirty="0" smtClean="0"/>
              <a:t> </a:t>
            </a:r>
            <a:r>
              <a:rPr lang="en-US" sz="2400" dirty="0" err="1" smtClean="0"/>
              <a:t>dimana</a:t>
            </a:r>
            <a:r>
              <a:rPr lang="en-US" sz="2400" dirty="0" smtClean="0"/>
              <a:t> </a:t>
            </a:r>
            <a:r>
              <a:rPr lang="en-US" sz="2400" dirty="0" err="1" smtClean="0"/>
              <a:t>hasil</a:t>
            </a:r>
            <a:r>
              <a:rPr lang="en-US" sz="2400" dirty="0" smtClean="0"/>
              <a:t>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terjadi</a:t>
            </a:r>
            <a:r>
              <a:rPr lang="en-US" sz="2400" dirty="0" smtClean="0"/>
              <a:t>. </a:t>
            </a:r>
            <a:r>
              <a:rPr lang="en-US" sz="2400" dirty="0" err="1" smtClean="0"/>
              <a:t>Jika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diperoleh</a:t>
            </a:r>
            <a:r>
              <a:rPr lang="en-US" sz="2400" dirty="0" smtClean="0"/>
              <a:t> </a:t>
            </a:r>
            <a:r>
              <a:rPr lang="en-US" sz="2400" dirty="0" err="1" smtClean="0"/>
              <a:t>pengambil</a:t>
            </a:r>
            <a:r>
              <a:rPr lang="en-US" sz="2400" dirty="0" smtClean="0"/>
              <a:t> </a:t>
            </a:r>
            <a:r>
              <a:rPr lang="en-US" sz="2400" dirty="0" err="1" smtClean="0"/>
              <a:t>keputusan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mengubah</a:t>
            </a:r>
            <a:r>
              <a:rPr lang="en-US" sz="2400" dirty="0" smtClean="0"/>
              <a:t> </a:t>
            </a:r>
            <a:r>
              <a:rPr lang="en-US" sz="2400" dirty="0" err="1" smtClean="0"/>
              <a:t>kondisi</a:t>
            </a:r>
            <a:r>
              <a:rPr lang="en-US" sz="2400" dirty="0" smtClean="0"/>
              <a:t> risk </a:t>
            </a:r>
            <a:r>
              <a:rPr lang="en-US" sz="2400" dirty="0" err="1" smtClean="0"/>
              <a:t>menjadi</a:t>
            </a:r>
            <a:r>
              <a:rPr lang="en-US" sz="2400" dirty="0" smtClean="0"/>
              <a:t> </a:t>
            </a:r>
            <a:r>
              <a:rPr lang="en-US" sz="2400" dirty="0" err="1" smtClean="0"/>
              <a:t>pasti</a:t>
            </a:r>
            <a:r>
              <a:rPr lang="en-US" sz="2400" dirty="0" smtClean="0"/>
              <a:t>,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tersebut</a:t>
            </a:r>
            <a:r>
              <a:rPr lang="en-US" sz="2400" dirty="0" smtClean="0"/>
              <a:t> </a:t>
            </a:r>
            <a:r>
              <a:rPr lang="en-US" sz="2400" dirty="0" err="1" smtClean="0"/>
              <a:t>dikatakan</a:t>
            </a:r>
            <a:r>
              <a:rPr lang="en-US" sz="2400" dirty="0" smtClean="0"/>
              <a:t> </a:t>
            </a:r>
            <a:r>
              <a:rPr lang="en-US" sz="2400" dirty="0" err="1" smtClean="0"/>
              <a:t>menjadi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sempurna</a:t>
            </a:r>
            <a:r>
              <a:rPr lang="en-US" sz="2400" dirty="0" smtClean="0"/>
              <a:t>.</a:t>
            </a:r>
          </a:p>
          <a:p>
            <a:pPr marL="514350" indent="-1588" algn="just">
              <a:buNone/>
            </a:pPr>
            <a:r>
              <a:rPr lang="en-US" sz="2400" dirty="0" smtClean="0"/>
              <a:t>Expected Value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suasana</a:t>
            </a:r>
            <a:r>
              <a:rPr lang="en-US" sz="2400" dirty="0" smtClean="0"/>
              <a:t> certainty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:</a:t>
            </a:r>
          </a:p>
          <a:p>
            <a:pPr marL="514350" indent="-1588" algn="just">
              <a:buNone/>
            </a:pPr>
            <a:r>
              <a:rPr lang="en-US" sz="2400" dirty="0" smtClean="0"/>
              <a:t>EV = 0,4 (100.000) + 0,6 (60.000) = 76.000</a:t>
            </a:r>
          </a:p>
          <a:p>
            <a:pPr marL="514350" indent="-1588" algn="just">
              <a:buNone/>
            </a:pPr>
            <a:r>
              <a:rPr lang="en-US" sz="2400" dirty="0" smtClean="0"/>
              <a:t>Expected Value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 </a:t>
            </a:r>
            <a:r>
              <a:rPr lang="en-US" sz="2400" dirty="0" err="1" smtClean="0"/>
              <a:t>sempurna</a:t>
            </a:r>
            <a:r>
              <a:rPr lang="en-US" sz="2400" dirty="0" smtClean="0"/>
              <a:t> = 46.000</a:t>
            </a:r>
          </a:p>
          <a:p>
            <a:pPr marL="514350" indent="-1588" algn="just">
              <a:buNone/>
            </a:pPr>
            <a:endParaRPr lang="id-ID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762000"/>
            <a:ext cx="8229600" cy="452596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400" dirty="0" err="1" smtClean="0"/>
              <a:t>Hasil</a:t>
            </a:r>
            <a:r>
              <a:rPr lang="en-US" sz="2400" dirty="0" smtClean="0"/>
              <a:t> </a:t>
            </a:r>
            <a:r>
              <a:rPr lang="en-US" sz="2400" dirty="0" err="1" smtClean="0"/>
              <a:t>investasi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diharapkan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sempurna</a:t>
            </a:r>
            <a:r>
              <a:rPr lang="en-US" sz="2400" dirty="0" smtClean="0"/>
              <a:t> (76.000)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hasil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diharapkan</a:t>
            </a:r>
            <a:r>
              <a:rPr lang="en-US" sz="2400" dirty="0" smtClean="0"/>
              <a:t> </a:t>
            </a:r>
            <a:r>
              <a:rPr lang="en-US" sz="2400" dirty="0" err="1" smtClean="0"/>
              <a:t>tanpa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sempurna</a:t>
            </a:r>
            <a:r>
              <a:rPr lang="en-US" sz="2400" dirty="0" smtClean="0"/>
              <a:t> (46.000) </a:t>
            </a:r>
            <a:r>
              <a:rPr lang="en-US" sz="2400" dirty="0" err="1" smtClean="0"/>
              <a:t>menghasilkan</a:t>
            </a:r>
            <a:r>
              <a:rPr lang="en-US" sz="2400" dirty="0" smtClean="0"/>
              <a:t> EVPI. EVPI = 76.000 – 46.000 = 30.000. </a:t>
            </a:r>
            <a:r>
              <a:rPr lang="en-US" sz="2400" dirty="0" err="1" smtClean="0"/>
              <a:t>Nilai</a:t>
            </a:r>
            <a:r>
              <a:rPr lang="en-US" sz="2400" dirty="0" smtClean="0"/>
              <a:t> 30.000 </a:t>
            </a:r>
            <a:r>
              <a:rPr lang="en-US" sz="2400" dirty="0" err="1" smtClean="0"/>
              <a:t>merupakan</a:t>
            </a:r>
            <a:r>
              <a:rPr lang="en-US" sz="2400" dirty="0" smtClean="0"/>
              <a:t>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maksimum</a:t>
            </a:r>
            <a:r>
              <a:rPr lang="en-US" sz="2400" dirty="0" smtClean="0"/>
              <a:t> yang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dibayarkan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mendapatkan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sempurna</a:t>
            </a:r>
            <a:r>
              <a:rPr lang="en-US" sz="2400" dirty="0" smtClean="0"/>
              <a:t>. EVPI </a:t>
            </a:r>
            <a:r>
              <a:rPr lang="en-US" sz="2400" dirty="0" err="1" smtClean="0"/>
              <a:t>sama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EOL minimum. Hal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karena</a:t>
            </a:r>
            <a:r>
              <a:rPr lang="en-US" sz="2400" dirty="0" smtClean="0"/>
              <a:t> EOL </a:t>
            </a:r>
            <a:r>
              <a:rPr lang="en-US" sz="2400" dirty="0" err="1" smtClean="0"/>
              <a:t>mengukur</a:t>
            </a:r>
            <a:r>
              <a:rPr lang="en-US" sz="2400" dirty="0" smtClean="0"/>
              <a:t> </a:t>
            </a:r>
            <a:r>
              <a:rPr lang="en-US" sz="2400" dirty="0" err="1" smtClean="0"/>
              <a:t>selisih</a:t>
            </a:r>
            <a:r>
              <a:rPr lang="en-US" sz="2400" dirty="0" smtClean="0"/>
              <a:t> EV </a:t>
            </a:r>
            <a:r>
              <a:rPr lang="en-US" sz="2400" dirty="0" err="1" smtClean="0"/>
              <a:t>terbaik</a:t>
            </a:r>
            <a:r>
              <a:rPr lang="en-US" sz="2400" dirty="0" smtClean="0"/>
              <a:t> </a:t>
            </a:r>
            <a:r>
              <a:rPr lang="en-US" sz="2400" dirty="0" err="1" smtClean="0"/>
              <a:t>keputusan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suasana</a:t>
            </a:r>
            <a:r>
              <a:rPr lang="en-US" sz="2400" dirty="0" smtClean="0"/>
              <a:t> risk </a:t>
            </a:r>
            <a:r>
              <a:rPr lang="en-US" sz="2400" dirty="0" err="1" smtClean="0"/>
              <a:t>dan</a:t>
            </a:r>
            <a:r>
              <a:rPr lang="en-US" sz="2400" dirty="0" smtClean="0"/>
              <a:t> certainty.</a:t>
            </a:r>
          </a:p>
          <a:p>
            <a:pPr marL="0" indent="0" algn="just">
              <a:buNone/>
            </a:pPr>
            <a:r>
              <a:rPr lang="en-US" sz="2400" dirty="0" err="1" smtClean="0"/>
              <a:t>Pengambil</a:t>
            </a:r>
            <a:r>
              <a:rPr lang="en-US" sz="2400" dirty="0" smtClean="0"/>
              <a:t> </a:t>
            </a:r>
            <a:r>
              <a:rPr lang="en-US" sz="2400" dirty="0" err="1" smtClean="0"/>
              <a:t>keputusan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selalu</a:t>
            </a:r>
            <a:r>
              <a:rPr lang="en-US" sz="2400" dirty="0" smtClean="0"/>
              <a:t> </a:t>
            </a:r>
            <a:r>
              <a:rPr lang="en-US" sz="2400" dirty="0" err="1" smtClean="0"/>
              <a:t>memilih</a:t>
            </a:r>
            <a:r>
              <a:rPr lang="en-US" sz="2400" dirty="0" smtClean="0"/>
              <a:t> </a:t>
            </a:r>
            <a:r>
              <a:rPr lang="en-US" sz="2400" dirty="0" err="1" smtClean="0"/>
              <a:t>alternatif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memaksimumkan</a:t>
            </a:r>
            <a:r>
              <a:rPr lang="en-US" sz="2400" dirty="0" smtClean="0"/>
              <a:t>  </a:t>
            </a:r>
            <a:r>
              <a:rPr lang="en-US" sz="2400" i="1" dirty="0" smtClean="0"/>
              <a:t>expected monetary value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keputusannya</a:t>
            </a:r>
            <a:r>
              <a:rPr lang="en-US" sz="2400" dirty="0" smtClean="0"/>
              <a:t>. Hal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karena</a:t>
            </a:r>
            <a:r>
              <a:rPr lang="en-US" sz="2400" dirty="0" smtClean="0"/>
              <a:t> : </a:t>
            </a:r>
          </a:p>
          <a:p>
            <a:pPr marL="457200" indent="-457200" algn="just">
              <a:buAutoNum type="arabicPeriod"/>
            </a:pPr>
            <a:r>
              <a:rPr lang="en-US" sz="2400" dirty="0" err="1" smtClean="0"/>
              <a:t>Orang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selalu</a:t>
            </a:r>
            <a:r>
              <a:rPr lang="en-US" sz="2400" dirty="0" smtClean="0"/>
              <a:t> </a:t>
            </a:r>
            <a:r>
              <a:rPr lang="en-US" sz="2400" dirty="0" err="1" smtClean="0"/>
              <a:t>bersedia</a:t>
            </a:r>
            <a:r>
              <a:rPr lang="en-US" sz="2400" dirty="0" smtClean="0"/>
              <a:t> </a:t>
            </a:r>
            <a:r>
              <a:rPr lang="en-US" sz="2400" dirty="0" err="1" smtClean="0"/>
              <a:t>menerima</a:t>
            </a:r>
            <a:r>
              <a:rPr lang="en-US" sz="2400" dirty="0" smtClean="0"/>
              <a:t> </a:t>
            </a:r>
            <a:r>
              <a:rPr lang="en-US" sz="2400" dirty="0" err="1" smtClean="0"/>
              <a:t>kerugian</a:t>
            </a:r>
            <a:r>
              <a:rPr lang="en-US" sz="2400" dirty="0" smtClean="0"/>
              <a:t> </a:t>
            </a:r>
            <a:r>
              <a:rPr lang="en-US" sz="2400" dirty="0" err="1" smtClean="0"/>
              <a:t>potensial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saat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merealisasikan</a:t>
            </a:r>
            <a:r>
              <a:rPr lang="en-US" sz="2400" dirty="0" smtClean="0"/>
              <a:t> </a:t>
            </a:r>
            <a:r>
              <a:rPr lang="en-US" sz="2400" dirty="0" err="1" smtClean="0"/>
              <a:t>keuntungan</a:t>
            </a:r>
            <a:r>
              <a:rPr lang="en-US" sz="2400" dirty="0" smtClean="0"/>
              <a:t> </a:t>
            </a:r>
            <a:r>
              <a:rPr lang="en-US" sz="2400" dirty="0" err="1" smtClean="0"/>
              <a:t>potensial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jangka</a:t>
            </a:r>
            <a:r>
              <a:rPr lang="en-US" sz="2400" dirty="0" smtClean="0"/>
              <a:t> </a:t>
            </a:r>
            <a:r>
              <a:rPr lang="en-US" sz="2400" dirty="0" err="1" smtClean="0"/>
              <a:t>panjang</a:t>
            </a:r>
            <a:r>
              <a:rPr lang="en-US" sz="2400" dirty="0" smtClean="0"/>
              <a:t> </a:t>
            </a:r>
            <a:r>
              <a:rPr lang="en-US" sz="2400" dirty="0" smtClean="0"/>
              <a:t>(</a:t>
            </a:r>
            <a:r>
              <a:rPr lang="en-US" sz="2400" i="1" dirty="0" smtClean="0"/>
              <a:t>risk avoider</a:t>
            </a:r>
            <a:r>
              <a:rPr lang="en-US" sz="2400" dirty="0" smtClean="0"/>
              <a:t>), </a:t>
            </a:r>
            <a:r>
              <a:rPr lang="en-US" sz="2400" dirty="0" err="1" smtClean="0"/>
              <a:t>dilain</a:t>
            </a:r>
            <a:r>
              <a:rPr lang="en-US" sz="2400" dirty="0" smtClean="0"/>
              <a:t> </a:t>
            </a:r>
            <a:r>
              <a:rPr lang="en-US" sz="2400" dirty="0" err="1" smtClean="0"/>
              <a:t>pihak</a:t>
            </a:r>
            <a:r>
              <a:rPr lang="en-US" sz="2400" dirty="0" smtClean="0"/>
              <a:t> </a:t>
            </a:r>
            <a:r>
              <a:rPr lang="en-US" sz="2400" dirty="0" err="1" smtClean="0"/>
              <a:t>ada</a:t>
            </a:r>
            <a:r>
              <a:rPr lang="en-US" sz="2400" dirty="0" smtClean="0"/>
              <a:t> </a:t>
            </a:r>
            <a:r>
              <a:rPr lang="en-US" sz="2400" i="1" dirty="0" smtClean="0"/>
              <a:t>risk takers </a:t>
            </a:r>
            <a:r>
              <a:rPr lang="en-US" sz="2400" dirty="0" smtClean="0"/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066800"/>
            <a:ext cx="8229600" cy="4419600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sz="2800" dirty="0" err="1" smtClean="0"/>
              <a:t>Adanya</a:t>
            </a:r>
            <a:r>
              <a:rPr lang="en-US" sz="2800" dirty="0" smtClean="0"/>
              <a:t> </a:t>
            </a:r>
            <a:r>
              <a:rPr lang="en-US" sz="2800" dirty="0" err="1" smtClean="0"/>
              <a:t>orang</a:t>
            </a:r>
            <a:r>
              <a:rPr lang="en-US" sz="2800" dirty="0" smtClean="0"/>
              <a:t> yang </a:t>
            </a:r>
            <a:r>
              <a:rPr lang="en-US" sz="2800" dirty="0" err="1" smtClean="0"/>
              <a:t>bersedia</a:t>
            </a:r>
            <a:r>
              <a:rPr lang="en-US" sz="2800" dirty="0" smtClean="0"/>
              <a:t> </a:t>
            </a:r>
            <a:r>
              <a:rPr lang="en-US" sz="2800" dirty="0" err="1" smtClean="0"/>
              <a:t>membayar</a:t>
            </a:r>
            <a:r>
              <a:rPr lang="en-US" sz="2800" dirty="0" smtClean="0"/>
              <a:t> </a:t>
            </a:r>
            <a:r>
              <a:rPr lang="en-US" sz="2800" dirty="0" err="1" smtClean="0"/>
              <a:t>premi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mencegah</a:t>
            </a:r>
            <a:r>
              <a:rPr lang="en-US" sz="2800" dirty="0" smtClean="0"/>
              <a:t> </a:t>
            </a:r>
            <a:r>
              <a:rPr lang="en-US" sz="2800" dirty="0" err="1" smtClean="0"/>
              <a:t>kemungkinan</a:t>
            </a:r>
            <a:r>
              <a:rPr lang="en-US" sz="2800" dirty="0" smtClean="0"/>
              <a:t> </a:t>
            </a:r>
            <a:r>
              <a:rPr lang="en-US" sz="2800" dirty="0" err="1" smtClean="0"/>
              <a:t>kerugian</a:t>
            </a:r>
            <a:r>
              <a:rPr lang="en-US" sz="2800" dirty="0" smtClean="0"/>
              <a:t> </a:t>
            </a:r>
            <a:r>
              <a:rPr lang="en-US" sz="2800" dirty="0" err="1" smtClean="0"/>
              <a:t>potensial</a:t>
            </a:r>
            <a:r>
              <a:rPr lang="en-US" sz="2800" dirty="0" smtClean="0"/>
              <a:t> yang </a:t>
            </a:r>
            <a:r>
              <a:rPr lang="en-US" sz="2800" dirty="0" err="1" smtClean="0"/>
              <a:t>besar</a:t>
            </a:r>
            <a:r>
              <a:rPr lang="en-US" sz="2800" dirty="0" smtClean="0"/>
              <a:t>. </a:t>
            </a:r>
            <a:r>
              <a:rPr lang="en-US" sz="2800" dirty="0" err="1" smtClean="0"/>
              <a:t>Berkaitan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prosedur</a:t>
            </a:r>
            <a:r>
              <a:rPr lang="en-US" sz="2800" dirty="0" smtClean="0"/>
              <a:t> </a:t>
            </a:r>
            <a:r>
              <a:rPr lang="en-US" sz="2800" dirty="0" err="1" smtClean="0"/>
              <a:t>pembayaran</a:t>
            </a:r>
            <a:r>
              <a:rPr lang="en-US" sz="2800" dirty="0" smtClean="0"/>
              <a:t> </a:t>
            </a:r>
            <a:r>
              <a:rPr lang="en-US" sz="2800" dirty="0" err="1" smtClean="0"/>
              <a:t>premi</a:t>
            </a:r>
            <a:r>
              <a:rPr lang="en-US" sz="2800" dirty="0" smtClean="0"/>
              <a:t> </a:t>
            </a:r>
            <a:r>
              <a:rPr lang="en-US" sz="2800" dirty="0" err="1" smtClean="0"/>
              <a:t>asuransi</a:t>
            </a:r>
            <a:r>
              <a:rPr lang="en-US" sz="2800" dirty="0" smtClean="0"/>
              <a:t>, </a:t>
            </a:r>
            <a:r>
              <a:rPr lang="en-US" sz="2800" dirty="0" err="1" smtClean="0"/>
              <a:t>ada</a:t>
            </a:r>
            <a:r>
              <a:rPr lang="en-US" sz="2800" dirty="0" smtClean="0"/>
              <a:t> </a:t>
            </a:r>
            <a:r>
              <a:rPr lang="en-US" sz="2800" dirty="0" err="1" smtClean="0"/>
              <a:t>pihak-pihak</a:t>
            </a:r>
            <a:r>
              <a:rPr lang="en-US" sz="2800" dirty="0" smtClean="0"/>
              <a:t>  yang </a:t>
            </a:r>
            <a:r>
              <a:rPr lang="en-US" sz="2800" dirty="0" err="1" smtClean="0"/>
              <a:t>membayar</a:t>
            </a:r>
            <a:r>
              <a:rPr lang="en-US" sz="2800" dirty="0" smtClean="0"/>
              <a:t> </a:t>
            </a:r>
            <a:r>
              <a:rPr lang="en-US" sz="2800" dirty="0" err="1" smtClean="0"/>
              <a:t>premi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menutup</a:t>
            </a:r>
            <a:r>
              <a:rPr lang="en-US" sz="2800" dirty="0" smtClean="0"/>
              <a:t> </a:t>
            </a:r>
            <a:r>
              <a:rPr lang="en-US" sz="2800" dirty="0" err="1" smtClean="0"/>
              <a:t>kerugian</a:t>
            </a:r>
            <a:r>
              <a:rPr lang="en-US" sz="2800" dirty="0" smtClean="0"/>
              <a:t> </a:t>
            </a:r>
            <a:r>
              <a:rPr lang="en-US" sz="2800" dirty="0" err="1" smtClean="0"/>
              <a:t>rumah</a:t>
            </a:r>
            <a:r>
              <a:rPr lang="en-US" sz="2800" dirty="0" smtClean="0"/>
              <a:t>, </a:t>
            </a:r>
            <a:r>
              <a:rPr lang="en-US" sz="2800" dirty="0" err="1" smtClean="0"/>
              <a:t>mobil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asuransi</a:t>
            </a:r>
            <a:r>
              <a:rPr lang="en-US" sz="2800" dirty="0" smtClean="0"/>
              <a:t> </a:t>
            </a:r>
            <a:r>
              <a:rPr lang="en-US" sz="2800" dirty="0" err="1" smtClean="0"/>
              <a:t>jiwa</a:t>
            </a:r>
            <a:r>
              <a:rPr lang="en-US" sz="2800" dirty="0" smtClean="0"/>
              <a:t>. </a:t>
            </a:r>
            <a:r>
              <a:rPr lang="en-US" sz="2800" dirty="0" smtClean="0"/>
              <a:t> </a:t>
            </a:r>
            <a:r>
              <a:rPr lang="en-US" sz="2800" dirty="0" err="1" smtClean="0"/>
              <a:t>Namun</a:t>
            </a:r>
            <a:r>
              <a:rPr lang="en-US" sz="2800" dirty="0" smtClean="0"/>
              <a:t> </a:t>
            </a:r>
            <a:r>
              <a:rPr lang="en-US" sz="2800" dirty="0" err="1" smtClean="0"/>
              <a:t>harapan</a:t>
            </a:r>
            <a:r>
              <a:rPr lang="en-US" sz="2800" dirty="0" smtClean="0"/>
              <a:t> </a:t>
            </a:r>
            <a:r>
              <a:rPr lang="en-US" sz="2800" dirty="0" err="1" smtClean="0"/>
              <a:t>hasilnya</a:t>
            </a:r>
            <a:r>
              <a:rPr lang="en-US" sz="2800" dirty="0" smtClean="0"/>
              <a:t> </a:t>
            </a:r>
            <a:r>
              <a:rPr lang="en-US" sz="2800" dirty="0" err="1" smtClean="0"/>
              <a:t>negatif</a:t>
            </a:r>
            <a:r>
              <a:rPr lang="en-US" sz="2800" dirty="0" smtClean="0"/>
              <a:t> </a:t>
            </a:r>
            <a:r>
              <a:rPr lang="en-US" sz="2800" dirty="0" err="1" smtClean="0"/>
              <a:t>karena</a:t>
            </a:r>
            <a:r>
              <a:rPr lang="en-US" sz="2800" dirty="0" smtClean="0"/>
              <a:t> </a:t>
            </a:r>
            <a:r>
              <a:rPr lang="en-US" sz="2800" dirty="0" err="1" smtClean="0"/>
              <a:t>perusahaan</a:t>
            </a:r>
            <a:r>
              <a:rPr lang="en-US" sz="2800" dirty="0" smtClean="0"/>
              <a:t> </a:t>
            </a:r>
            <a:r>
              <a:rPr lang="en-US" sz="2800" dirty="0" err="1" smtClean="0"/>
              <a:t>asuransi</a:t>
            </a:r>
            <a:r>
              <a:rPr lang="en-US" sz="2800" dirty="0" smtClean="0"/>
              <a:t> </a:t>
            </a:r>
            <a:r>
              <a:rPr lang="en-US" sz="2800" dirty="0" err="1" smtClean="0"/>
              <a:t>menetapkan</a:t>
            </a:r>
            <a:r>
              <a:rPr lang="en-US" sz="2800" dirty="0" smtClean="0"/>
              <a:t> </a:t>
            </a:r>
            <a:r>
              <a:rPr lang="en-US" sz="2800" dirty="0" err="1" smtClean="0"/>
              <a:t>premi</a:t>
            </a:r>
            <a:r>
              <a:rPr lang="en-US" sz="2800" dirty="0" smtClean="0"/>
              <a:t> yang </a:t>
            </a:r>
            <a:r>
              <a:rPr lang="en-US" sz="2800" dirty="0" err="1" smtClean="0"/>
              <a:t>menjamin</a:t>
            </a:r>
            <a:r>
              <a:rPr lang="en-US" sz="2800" dirty="0" smtClean="0"/>
              <a:t> </a:t>
            </a:r>
            <a:r>
              <a:rPr lang="en-US" sz="2800" dirty="0" err="1" smtClean="0"/>
              <a:t>adanya</a:t>
            </a:r>
            <a:r>
              <a:rPr lang="en-US" sz="2800" dirty="0" smtClean="0"/>
              <a:t> </a:t>
            </a:r>
            <a:r>
              <a:rPr lang="en-US" sz="2800" dirty="0" err="1" smtClean="0"/>
              <a:t>keuntungan</a:t>
            </a:r>
            <a:r>
              <a:rPr lang="en-US" sz="2800" dirty="0" smtClean="0"/>
              <a:t> </a:t>
            </a:r>
            <a:r>
              <a:rPr lang="en-US" sz="2800" dirty="0" err="1" smtClean="0"/>
              <a:t>bagi</a:t>
            </a:r>
            <a:r>
              <a:rPr lang="en-US" sz="2800" dirty="0" smtClean="0"/>
              <a:t> </a:t>
            </a:r>
            <a:r>
              <a:rPr lang="en-US" sz="2800" dirty="0" err="1" smtClean="0"/>
              <a:t>asuransi</a:t>
            </a:r>
            <a:r>
              <a:rPr lang="en-US" sz="2800" dirty="0" smtClean="0"/>
              <a:t>. </a:t>
            </a:r>
            <a:r>
              <a:rPr lang="en-US" sz="2800" dirty="0" err="1" smtClean="0"/>
              <a:t>Tingkah</a:t>
            </a:r>
            <a:r>
              <a:rPr lang="en-US" sz="2800" dirty="0" smtClean="0"/>
              <a:t> </a:t>
            </a:r>
            <a:r>
              <a:rPr lang="en-US" sz="2800" dirty="0" err="1" smtClean="0"/>
              <a:t>laku</a:t>
            </a:r>
            <a:r>
              <a:rPr lang="en-US" sz="2800" dirty="0" smtClean="0"/>
              <a:t> </a:t>
            </a:r>
            <a:r>
              <a:rPr lang="en-US" sz="2800" dirty="0" err="1" smtClean="0"/>
              <a:t>ini</a:t>
            </a:r>
            <a:r>
              <a:rPr lang="en-US" sz="2800" dirty="0" smtClean="0"/>
              <a:t> </a:t>
            </a:r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 smtClean="0"/>
              <a:t>diterangkan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konsep</a:t>
            </a:r>
            <a:r>
              <a:rPr lang="en-US" sz="2800" dirty="0" smtClean="0"/>
              <a:t> </a:t>
            </a:r>
            <a:r>
              <a:rPr lang="en-US" sz="2800" i="1" dirty="0" smtClean="0"/>
              <a:t>utility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didefinisikan</a:t>
            </a:r>
            <a:r>
              <a:rPr lang="en-US" sz="2800" dirty="0" smtClean="0"/>
              <a:t> </a:t>
            </a:r>
            <a:r>
              <a:rPr lang="en-US" sz="2800" dirty="0" err="1" smtClean="0"/>
              <a:t>sebagai</a:t>
            </a:r>
            <a:r>
              <a:rPr lang="en-US" sz="2800" dirty="0" smtClean="0"/>
              <a:t> </a:t>
            </a:r>
            <a:r>
              <a:rPr lang="en-US" sz="2800" dirty="0" err="1" smtClean="0"/>
              <a:t>ukuran</a:t>
            </a:r>
            <a:r>
              <a:rPr lang="en-US" sz="2800" dirty="0" smtClean="0"/>
              <a:t> </a:t>
            </a:r>
            <a:r>
              <a:rPr lang="en-US" sz="2800" dirty="0" err="1" smtClean="0"/>
              <a:t>preferensi</a:t>
            </a:r>
            <a:r>
              <a:rPr lang="en-US" sz="2800" dirty="0" smtClean="0"/>
              <a:t> </a:t>
            </a:r>
            <a:r>
              <a:rPr lang="en-US" sz="2800" dirty="0" err="1" smtClean="0"/>
              <a:t>individu</a:t>
            </a:r>
            <a:r>
              <a:rPr lang="en-US" sz="2800" dirty="0" smtClean="0"/>
              <a:t> </a:t>
            </a:r>
            <a:r>
              <a:rPr lang="en-US" sz="2800" dirty="0" err="1" smtClean="0"/>
              <a:t>akan</a:t>
            </a:r>
            <a:r>
              <a:rPr lang="en-US" sz="2800" dirty="0" smtClean="0"/>
              <a:t> </a:t>
            </a:r>
            <a:r>
              <a:rPr lang="en-US" sz="2800" dirty="0" err="1" smtClean="0"/>
              <a:t>uang</a:t>
            </a:r>
            <a:r>
              <a:rPr lang="en-US" sz="2800" dirty="0" smtClean="0"/>
              <a:t> (yang </a:t>
            </a:r>
            <a:r>
              <a:rPr lang="en-US" sz="2800" dirty="0" err="1" smtClean="0"/>
              <a:t>dihadapkan</a:t>
            </a:r>
            <a:r>
              <a:rPr lang="en-US" sz="2800" dirty="0" smtClean="0"/>
              <a:t> </a:t>
            </a:r>
            <a:r>
              <a:rPr lang="en-US" sz="2800" dirty="0" err="1" smtClean="0"/>
              <a:t>terhadap</a:t>
            </a:r>
            <a:r>
              <a:rPr lang="en-US" sz="2800" dirty="0" smtClean="0"/>
              <a:t> </a:t>
            </a:r>
            <a:r>
              <a:rPr lang="en-US" sz="2800" dirty="0" err="1" smtClean="0"/>
              <a:t>pencegahan</a:t>
            </a:r>
            <a:r>
              <a:rPr lang="en-US" sz="2800" dirty="0" smtClean="0"/>
              <a:t> </a:t>
            </a:r>
            <a:r>
              <a:rPr lang="en-US" sz="2800" dirty="0" err="1" smtClean="0"/>
              <a:t>resiko</a:t>
            </a:r>
            <a:r>
              <a:rPr lang="en-US" sz="2800" dirty="0" smtClean="0"/>
              <a:t>). </a:t>
            </a:r>
            <a:r>
              <a:rPr lang="en-US" sz="2800" dirty="0" err="1" smtClean="0"/>
              <a:t>Sesuai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i="1" dirty="0" smtClean="0"/>
              <a:t>utility</a:t>
            </a:r>
            <a:r>
              <a:rPr lang="en-US" sz="2800" dirty="0" smtClean="0"/>
              <a:t> </a:t>
            </a:r>
            <a:r>
              <a:rPr lang="en-US" sz="2800" dirty="0" err="1" smtClean="0"/>
              <a:t>mereka</a:t>
            </a:r>
            <a:r>
              <a:rPr lang="en-US" sz="2800" dirty="0" smtClean="0"/>
              <a:t>,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suatu</a:t>
            </a:r>
            <a:r>
              <a:rPr lang="en-US" sz="2800" dirty="0" smtClean="0"/>
              <a:t> </a:t>
            </a:r>
            <a:r>
              <a:rPr lang="en-US" sz="2800" dirty="0" err="1" smtClean="0"/>
              <a:t>keputusan</a:t>
            </a:r>
            <a:r>
              <a:rPr lang="en-US" sz="2800" dirty="0" smtClean="0"/>
              <a:t>, </a:t>
            </a:r>
            <a:r>
              <a:rPr lang="en-US" sz="2800" dirty="0" err="1" smtClean="0"/>
              <a:t>seseorang</a:t>
            </a:r>
            <a:r>
              <a:rPr lang="en-US" sz="2800" dirty="0" smtClean="0"/>
              <a:t> </a:t>
            </a:r>
            <a:r>
              <a:rPr lang="en-US" sz="2800" dirty="0" err="1" smtClean="0"/>
              <a:t>akan</a:t>
            </a:r>
            <a:r>
              <a:rPr lang="en-US" sz="2800" dirty="0" smtClean="0"/>
              <a:t> </a:t>
            </a:r>
            <a:r>
              <a:rPr lang="en-US" sz="2800" dirty="0" err="1" smtClean="0"/>
              <a:t>memilih</a:t>
            </a:r>
            <a:r>
              <a:rPr lang="en-US" sz="2800" dirty="0" smtClean="0"/>
              <a:t> </a:t>
            </a:r>
            <a:r>
              <a:rPr lang="en-US" sz="2800" dirty="0" err="1" smtClean="0"/>
              <a:t>alternatif</a:t>
            </a:r>
            <a:r>
              <a:rPr lang="en-US" sz="2800" dirty="0" smtClean="0"/>
              <a:t> yang </a:t>
            </a:r>
            <a:r>
              <a:rPr lang="en-US" sz="2800" dirty="0" err="1" smtClean="0"/>
              <a:t>memaksimumkan</a:t>
            </a:r>
            <a:r>
              <a:rPr lang="en-US" sz="2800" dirty="0" smtClean="0"/>
              <a:t> </a:t>
            </a:r>
            <a:r>
              <a:rPr lang="en-US" sz="2800" i="1" dirty="0" smtClean="0"/>
              <a:t>expected utility </a:t>
            </a:r>
            <a:r>
              <a:rPr lang="en-US" sz="2800" dirty="0" err="1" smtClean="0"/>
              <a:t>nya</a:t>
            </a:r>
            <a:r>
              <a:rPr lang="en-US" sz="2800" dirty="0" smtClean="0"/>
              <a:t>. Utility </a:t>
            </a:r>
            <a:r>
              <a:rPr lang="en-US" sz="2800" dirty="0" err="1" smtClean="0"/>
              <a:t>diukur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meneliti</a:t>
            </a:r>
            <a:r>
              <a:rPr lang="en-US" sz="2800" dirty="0" smtClean="0"/>
              <a:t> </a:t>
            </a:r>
            <a:r>
              <a:rPr lang="en-US" sz="2800" dirty="0" err="1" smtClean="0"/>
              <a:t>suatu</a:t>
            </a:r>
            <a:r>
              <a:rPr lang="en-US" sz="2800" dirty="0" smtClean="0"/>
              <a:t> </a:t>
            </a:r>
            <a:r>
              <a:rPr lang="en-US" sz="2800" dirty="0" err="1" smtClean="0"/>
              <a:t>pola</a:t>
            </a:r>
            <a:r>
              <a:rPr lang="en-US" sz="2800" dirty="0" smtClean="0"/>
              <a:t> </a:t>
            </a:r>
            <a:r>
              <a:rPr lang="en-US" sz="2800" dirty="0" err="1" smtClean="0"/>
              <a:t>keputusan</a:t>
            </a:r>
            <a:r>
              <a:rPr lang="en-US" sz="2800" dirty="0" smtClean="0"/>
              <a:t> </a:t>
            </a:r>
            <a:r>
              <a:rPr lang="en-US" sz="2800" dirty="0" err="1" smtClean="0"/>
              <a:t>pengambil</a:t>
            </a:r>
            <a:r>
              <a:rPr lang="en-US" sz="2800" dirty="0" smtClean="0"/>
              <a:t> </a:t>
            </a:r>
            <a:r>
              <a:rPr lang="en-US" sz="2800" dirty="0" err="1" smtClean="0"/>
              <a:t>keputusan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suasana</a:t>
            </a:r>
            <a:r>
              <a:rPr lang="en-US" sz="2800" dirty="0" smtClean="0"/>
              <a:t> </a:t>
            </a:r>
            <a:r>
              <a:rPr lang="en-US" sz="2800" dirty="0" err="1" smtClean="0"/>
              <a:t>resiko</a:t>
            </a:r>
            <a:r>
              <a:rPr lang="en-US" sz="2800" dirty="0" smtClean="0"/>
              <a:t>.</a:t>
            </a:r>
            <a:endParaRPr lang="id-ID" sz="2800" dirty="0" smtClean="0"/>
          </a:p>
          <a:p>
            <a:endParaRPr lang="id-ID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                                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9" name="Picture 2" descr="C:\Users\reza\Documents\AA-REZA1\New folder\live_dem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66800"/>
            <a:ext cx="3048000" cy="2438400"/>
          </a:xfrm>
          <a:prstGeom prst="rect">
            <a:avLst/>
          </a:prstGeom>
          <a:noFill/>
        </p:spPr>
      </p:pic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3810000" y="1143000"/>
          <a:ext cx="4343400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</a:tblGrid>
              <a:tr h="1828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Lingkungan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dimana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keputusan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dibuat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digolongkan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menjadi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empat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keadaan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:  </a:t>
                      </a:r>
                      <a:r>
                        <a:rPr lang="en-US" sz="2400" b="0" i="1" dirty="0" smtClean="0">
                          <a:solidFill>
                            <a:schemeClr val="tx1"/>
                          </a:solidFill>
                        </a:rPr>
                        <a:t>Certainty, Risk, Uncertainty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i="1" dirty="0" smtClean="0">
                          <a:solidFill>
                            <a:schemeClr val="tx1"/>
                          </a:solidFill>
                        </a:rPr>
                        <a:t>Conflict</a:t>
                      </a:r>
                      <a:endParaRPr lang="id-ID" sz="2400" b="0" i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id-ID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C:\Users\reza\Documents\AA-REZA1\New folder\certain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886200"/>
            <a:ext cx="3048000" cy="2057400"/>
          </a:xfrm>
          <a:prstGeom prst="rect">
            <a:avLst/>
          </a:prstGeom>
          <a:noFill/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14400" y="3733800"/>
          <a:ext cx="365760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/>
              </a:tblGrid>
              <a:tr h="2057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1" dirty="0" smtClean="0">
                          <a:solidFill>
                            <a:schemeClr val="tx1"/>
                          </a:solidFill>
                        </a:rPr>
                        <a:t>Certainty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jika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semua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informasi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yang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diperlukan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untuk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membuat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suatu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keputusan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diketahui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</a:rPr>
                        <a:t>tersedia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2400" b="0" i="1" dirty="0" smtClean="0">
                          <a:solidFill>
                            <a:schemeClr val="tx1"/>
                          </a:solidFill>
                        </a:rPr>
                        <a:t>perfect information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endParaRPr lang="id-ID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4294967295"/>
          </p:nvPr>
        </p:nvSpPr>
        <p:spPr>
          <a:xfrm>
            <a:off x="533400" y="914400"/>
            <a:ext cx="8229600" cy="4525963"/>
          </a:xfrm>
        </p:spPr>
        <p:txBody>
          <a:bodyPr/>
          <a:lstStyle/>
          <a:p>
            <a:endParaRPr lang="en-US" dirty="0" smtClean="0"/>
          </a:p>
          <a:p>
            <a:endParaRPr lang="id-ID" dirty="0"/>
          </a:p>
        </p:txBody>
      </p:sp>
      <p:pic>
        <p:nvPicPr>
          <p:cNvPr id="5" name="Picture 2" descr="C:\Users\reza\Documents\AA-REZA1\New folder\uncertain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381000"/>
            <a:ext cx="2847975" cy="1828800"/>
          </a:xfrm>
          <a:prstGeom prst="rect">
            <a:avLst/>
          </a:prstGeom>
          <a:noFill/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724400" y="457200"/>
          <a:ext cx="4038600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/>
              </a:tblGrid>
              <a:tr h="1219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i="1" dirty="0" smtClean="0">
                          <a:solidFill>
                            <a:schemeClr val="tx1"/>
                          </a:solidFill>
                        </a:rPr>
                        <a:t>Uncertainty 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menunjukkan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keadaan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dimana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probabilitas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kejadian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dalam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suatu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situasi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keputusan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tidak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diketahui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endParaRPr lang="id-ID" sz="2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 descr="C:\Users\reza\Documents\AA-REZA1\New folder\resiko-investas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2133600"/>
            <a:ext cx="2643715" cy="1600200"/>
          </a:xfrm>
          <a:prstGeom prst="rect">
            <a:avLst/>
          </a:prstGeom>
          <a:noFill/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09600" y="2286000"/>
          <a:ext cx="4267200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200"/>
              </a:tblGrid>
              <a:tr h="1600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i="1" dirty="0" smtClean="0">
                          <a:solidFill>
                            <a:schemeClr val="tx1"/>
                          </a:solidFill>
                        </a:rPr>
                        <a:t>Risk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: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jika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informasi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sempurna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tak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tersedia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tetapi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probabilitas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bahwa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hasil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2200" b="0" i="1" dirty="0" smtClean="0">
                          <a:solidFill>
                            <a:schemeClr val="tx1"/>
                          </a:solidFill>
                        </a:rPr>
                        <a:t>outcomes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tertentu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akan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terjadi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dapat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diperkirakan</a:t>
                      </a:r>
                      <a:r>
                        <a:rPr lang="en-US" sz="22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id-ID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85800" y="3962400"/>
          <a:ext cx="7924800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4800"/>
              </a:tblGrid>
              <a:tr h="20574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Dalam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suasana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i="1" dirty="0" smtClean="0">
                          <a:solidFill>
                            <a:schemeClr val="tx1"/>
                          </a:solidFill>
                        </a:rPr>
                        <a:t>risk, outcomes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dari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suatu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situasi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keputusan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didefinisikan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melalui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distribusi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probabilitas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Dalam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i="1" dirty="0" smtClean="0">
                          <a:solidFill>
                            <a:schemeClr val="tx1"/>
                          </a:solidFill>
                        </a:rPr>
                        <a:t>uncertainty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fungsi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probabilitas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tak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dapat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ditentukan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sehingga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i="1" dirty="0" smtClean="0">
                          <a:solidFill>
                            <a:schemeClr val="tx1"/>
                          </a:solidFill>
                        </a:rPr>
                        <a:t>certainty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i="1" dirty="0" smtClean="0">
                          <a:solidFill>
                            <a:schemeClr val="tx1"/>
                          </a:solidFill>
                        </a:rPr>
                        <a:t>uncertainty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menunjukkan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dua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ekstrim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yang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mewakili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tersedianya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informasi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suasana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resiko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adalah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suatu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titik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diantaranya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endParaRPr lang="id-ID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14400"/>
            <a:ext cx="1752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514600" y="990600"/>
          <a:ext cx="5867400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67400"/>
              </a:tblGrid>
              <a:tr h="1905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i="1" dirty="0" smtClean="0">
                          <a:solidFill>
                            <a:schemeClr val="tx1"/>
                          </a:solidFill>
                        </a:rPr>
                        <a:t>Conflict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: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jika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kepentingan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dua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atau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lebih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pengambil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keputusan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berada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dalam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persaingan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Pengambil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keputusan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tidak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hanya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tertarik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pada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tindakan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mereka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tetapi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juga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pada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tindakan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pengambil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keputusan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yang lain.</a:t>
                      </a:r>
                    </a:p>
                    <a:p>
                      <a:endParaRPr lang="id-ID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90600" y="3200400"/>
          <a:ext cx="7315200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0"/>
              </a:tblGrid>
              <a:tr h="1828800">
                <a:tc>
                  <a:txBody>
                    <a:bodyPr/>
                    <a:lstStyle/>
                    <a:p>
                      <a:r>
                        <a:rPr lang="en-US" sz="2200" b="0" i="1" dirty="0" smtClean="0">
                          <a:solidFill>
                            <a:schemeClr val="tx1"/>
                          </a:solidFill>
                        </a:rPr>
                        <a:t>Decision theory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terutama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berhubungan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dengan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pengambilan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keputusan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dalam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keadaan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i="1" dirty="0" smtClean="0">
                          <a:solidFill>
                            <a:schemeClr val="tx1"/>
                          </a:solidFill>
                        </a:rPr>
                        <a:t>risk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i="1" dirty="0" smtClean="0">
                          <a:solidFill>
                            <a:schemeClr val="tx1"/>
                          </a:solidFill>
                        </a:rPr>
                        <a:t>uncertainty</a:t>
                      </a:r>
                    </a:p>
                    <a:p>
                      <a:endParaRPr lang="en-US" sz="22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2200" b="0" i="1" dirty="0" smtClean="0">
                          <a:solidFill>
                            <a:schemeClr val="tx1"/>
                          </a:solidFill>
                        </a:rPr>
                        <a:t>Game theory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berhubungan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dengan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pengambilan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keputusan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dalam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suasana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i="1" dirty="0" smtClean="0">
                          <a:solidFill>
                            <a:schemeClr val="tx1"/>
                          </a:solidFill>
                        </a:rPr>
                        <a:t>conflict</a:t>
                      </a:r>
                      <a:endParaRPr lang="id-ID" sz="2200" b="0" i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id-ID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KEPUTUSAN DALAM SUASANA RESIKO</a:t>
            </a:r>
            <a:endParaRPr lang="id-ID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SzPct val="70000"/>
              <a:buFont typeface="Wingdings" pitchFamily="2" charset="2"/>
              <a:buChar char="q"/>
            </a:pPr>
            <a:endParaRPr lang="en-US" sz="2400" dirty="0" smtClean="0"/>
          </a:p>
        </p:txBody>
      </p:sp>
      <p:pic>
        <p:nvPicPr>
          <p:cNvPr id="4" name="Picture 2" descr="C:\Users\reza\Documents\AA-REZA1\New folder\risk-profit-and-loss-thumb179233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2997200" cy="4419600"/>
          </a:xfrm>
          <a:prstGeom prst="rect">
            <a:avLst/>
          </a:prstGeom>
          <a:noFill/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276600" y="2438400"/>
          <a:ext cx="5257800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/>
              </a:tblGrid>
              <a:tr h="1651000">
                <a:tc>
                  <a:txBody>
                    <a:bodyPr/>
                    <a:lstStyle/>
                    <a:p>
                      <a:pPr marL="346075" indent="-346075">
                        <a:buSzPct val="70000"/>
                        <a:buFont typeface="Wingdings" pitchFamily="2" charset="2"/>
                        <a:buChar char="q"/>
                      </a:pP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Langkah-langkah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pengambilan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keputusan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dalam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suasana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resiko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:</a:t>
                      </a:r>
                    </a:p>
                    <a:p>
                      <a:pPr marL="623888" indent="-277813">
                        <a:buNone/>
                      </a:pP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1.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Identifikasi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tindakan-tindakan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yang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tersedia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layak</a:t>
                      </a:r>
                      <a:endParaRPr lang="en-US" sz="22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623888" indent="-277813">
                        <a:buNone/>
                      </a:pP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2.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Prediksikan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peristiwa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yang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mungkin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probabilitas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terjadinya</a:t>
                      </a:r>
                      <a:endParaRPr lang="en-US" sz="22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623888" indent="-277813">
                        <a:buNone/>
                      </a:pP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3.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Tentukan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pay off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untuk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suatu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tindakan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peristiwa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</a:rPr>
                        <a:t>tertentu</a:t>
                      </a:r>
                      <a:endParaRPr lang="id-ID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err="1" smtClean="0"/>
              <a:t>Contoh</a:t>
            </a:r>
            <a:r>
              <a:rPr lang="en-US" sz="2400" dirty="0" smtClean="0"/>
              <a:t> : </a:t>
            </a:r>
            <a:r>
              <a:rPr lang="en-US" sz="2400" dirty="0" err="1" smtClean="0"/>
              <a:t>Sebuah</a:t>
            </a:r>
            <a:r>
              <a:rPr lang="en-US" sz="2400" dirty="0" smtClean="0"/>
              <a:t> </a:t>
            </a:r>
            <a:r>
              <a:rPr lang="en-US" sz="2400" dirty="0" err="1" smtClean="0"/>
              <a:t>perusahaan</a:t>
            </a:r>
            <a:r>
              <a:rPr lang="en-US" sz="2400" dirty="0" smtClean="0"/>
              <a:t> </a:t>
            </a:r>
            <a:r>
              <a:rPr lang="en-US" sz="2400" dirty="0" err="1" smtClean="0"/>
              <a:t>sedang</a:t>
            </a:r>
            <a:r>
              <a:rPr lang="en-US" sz="2400" dirty="0" smtClean="0"/>
              <a:t> </a:t>
            </a:r>
            <a:r>
              <a:rPr lang="en-US" sz="2400" dirty="0" err="1" smtClean="0"/>
              <a:t>mempertimbangkan</a:t>
            </a:r>
            <a:r>
              <a:rPr lang="en-US" sz="2400" dirty="0" smtClean="0"/>
              <a:t> </a:t>
            </a:r>
            <a:r>
              <a:rPr lang="en-US" sz="2400" dirty="0" err="1" smtClean="0"/>
              <a:t>dua</a:t>
            </a:r>
            <a:r>
              <a:rPr lang="en-US" sz="2400" dirty="0" smtClean="0"/>
              <a:t> </a:t>
            </a:r>
            <a:r>
              <a:rPr lang="en-US" sz="2400" dirty="0" err="1" smtClean="0"/>
              <a:t>alternatif</a:t>
            </a:r>
            <a:r>
              <a:rPr lang="en-US" sz="2400" dirty="0" smtClean="0"/>
              <a:t> </a:t>
            </a:r>
            <a:r>
              <a:rPr lang="en-US" sz="2400" dirty="0" err="1" smtClean="0"/>
              <a:t>investasi</a:t>
            </a:r>
            <a:r>
              <a:rPr lang="en-US" sz="2400" dirty="0" smtClean="0"/>
              <a:t>, A </a:t>
            </a:r>
            <a:r>
              <a:rPr lang="en-US" sz="2400" dirty="0" err="1" smtClean="0"/>
              <a:t>dan</a:t>
            </a:r>
            <a:r>
              <a:rPr lang="en-US" sz="2400" dirty="0" smtClean="0"/>
              <a:t> B yang </a:t>
            </a:r>
            <a:r>
              <a:rPr lang="en-US" sz="2400" dirty="0" err="1" smtClean="0"/>
              <a:t>memiliki</a:t>
            </a:r>
            <a:r>
              <a:rPr lang="en-US" sz="2400" dirty="0" smtClean="0"/>
              <a:t> </a:t>
            </a:r>
            <a:r>
              <a:rPr lang="en-US" sz="2400" dirty="0" err="1" smtClean="0"/>
              <a:t>dua</a:t>
            </a:r>
            <a:r>
              <a:rPr lang="en-US" sz="2400" dirty="0" smtClean="0"/>
              <a:t> </a:t>
            </a:r>
            <a:r>
              <a:rPr lang="en-US" sz="2400" dirty="0" err="1" smtClean="0"/>
              <a:t>kondisi</a:t>
            </a:r>
            <a:r>
              <a:rPr lang="en-US" sz="2400" dirty="0" smtClean="0"/>
              <a:t> </a:t>
            </a:r>
            <a:r>
              <a:rPr lang="en-US" sz="2400" dirty="0" err="1" smtClean="0"/>
              <a:t>finansial</a:t>
            </a:r>
            <a:r>
              <a:rPr lang="en-US" sz="2400" dirty="0" smtClean="0"/>
              <a:t> yang </a:t>
            </a:r>
            <a:r>
              <a:rPr lang="en-US" sz="2400" dirty="0" err="1" smtClean="0"/>
              <a:t>berbeda</a:t>
            </a:r>
            <a:r>
              <a:rPr lang="en-US" sz="2400" dirty="0" smtClean="0"/>
              <a:t>. </a:t>
            </a:r>
            <a:r>
              <a:rPr lang="en-US" sz="2400" dirty="0" err="1" smtClean="0"/>
              <a:t>Setiap</a:t>
            </a:r>
            <a:r>
              <a:rPr lang="en-US" sz="2400" dirty="0" smtClean="0"/>
              <a:t> </a:t>
            </a:r>
            <a:r>
              <a:rPr lang="en-US" sz="2400" dirty="0" err="1" smtClean="0"/>
              <a:t>kondisi</a:t>
            </a:r>
            <a:r>
              <a:rPr lang="en-US" sz="2400" dirty="0" smtClean="0"/>
              <a:t> </a:t>
            </a:r>
            <a:r>
              <a:rPr lang="en-US" sz="2400" dirty="0" err="1" smtClean="0"/>
              <a:t>memiliki</a:t>
            </a:r>
            <a:r>
              <a:rPr lang="en-US" sz="2400" dirty="0" smtClean="0"/>
              <a:t> </a:t>
            </a:r>
            <a:r>
              <a:rPr lang="en-US" sz="2400" dirty="0" err="1" smtClean="0"/>
              <a:t>probabilitas</a:t>
            </a:r>
            <a:r>
              <a:rPr lang="en-US" sz="2400" dirty="0" smtClean="0"/>
              <a:t> </a:t>
            </a:r>
            <a:r>
              <a:rPr lang="en-US" sz="2400" dirty="0" err="1" smtClean="0"/>
              <a:t>kejadian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sama</a:t>
            </a:r>
            <a:r>
              <a:rPr lang="en-US" sz="2400" dirty="0" smtClean="0"/>
              <a:t> (p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=0,5 </a:t>
            </a:r>
            <a:r>
              <a:rPr lang="en-US" sz="2400" dirty="0" err="1" smtClean="0"/>
              <a:t>dan</a:t>
            </a:r>
            <a:r>
              <a:rPr lang="en-US" sz="2400" dirty="0" smtClean="0"/>
              <a:t> p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=0,5). </a:t>
            </a:r>
            <a:r>
              <a:rPr lang="en-US" sz="2400" dirty="0" err="1" smtClean="0"/>
              <a:t>Matrik</a:t>
            </a:r>
            <a:r>
              <a:rPr lang="en-US" sz="2400" dirty="0" smtClean="0"/>
              <a:t> pay off </a:t>
            </a:r>
            <a:r>
              <a:rPr lang="en-US" sz="2400" dirty="0" err="1" smtClean="0"/>
              <a:t>ditunjukkan</a:t>
            </a:r>
            <a:r>
              <a:rPr lang="en-US" sz="2400" dirty="0" smtClean="0"/>
              <a:t> </a:t>
            </a:r>
            <a:r>
              <a:rPr lang="en-US" sz="2400" dirty="0" err="1" smtClean="0"/>
              <a:t>oleh</a:t>
            </a:r>
            <a:r>
              <a:rPr lang="en-US" sz="2400" dirty="0" smtClean="0"/>
              <a:t> </a:t>
            </a:r>
            <a:r>
              <a:rPr lang="en-US" sz="2400" dirty="0" err="1" smtClean="0"/>
              <a:t>tabel</a:t>
            </a:r>
            <a:r>
              <a:rPr lang="en-US" sz="2400" dirty="0" smtClean="0"/>
              <a:t> </a:t>
            </a:r>
            <a:r>
              <a:rPr lang="en-US" sz="2400" dirty="0" err="1" smtClean="0"/>
              <a:t>berikut</a:t>
            </a:r>
            <a:r>
              <a:rPr lang="en-US" sz="2400" dirty="0" smtClean="0"/>
              <a:t> :</a:t>
            </a:r>
            <a:endParaRPr lang="id-ID" sz="2400" dirty="0" smtClean="0"/>
          </a:p>
          <a:p>
            <a:pPr>
              <a:buNone/>
            </a:pPr>
            <a:endParaRPr lang="id-ID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71600" y="3352800"/>
          <a:ext cx="66294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/>
                <a:gridCol w="2209800"/>
                <a:gridCol w="22098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Alternatif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Investasi</a:t>
                      </a:r>
                      <a:endParaRPr lang="id-ID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Peristiwa</a:t>
                      </a:r>
                      <a:endParaRPr lang="id-ID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Kondisi</a:t>
                      </a:r>
                      <a:r>
                        <a:rPr lang="en-US" dirty="0" smtClean="0"/>
                        <a:t> 1 : (p1 = 0,5)</a:t>
                      </a:r>
                      <a:endParaRPr lang="id-ID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Kondisi</a:t>
                      </a:r>
                      <a:r>
                        <a:rPr lang="en-US" dirty="0" smtClean="0"/>
                        <a:t> 2 : (p2=0,5)</a:t>
                      </a:r>
                      <a:endParaRPr lang="id-ID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- 1.000.000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1.060.000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20.000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30.000</a:t>
                      </a:r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600" b="1" dirty="0" err="1" smtClean="0"/>
              <a:t>Kriteria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Pengambilan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Keputusan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Dalam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Suasana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Resiko</a:t>
            </a:r>
            <a:endParaRPr lang="id-ID" sz="2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400" i="1" dirty="0" smtClean="0"/>
              <a:t>Expected Value</a:t>
            </a:r>
          </a:p>
          <a:p>
            <a:pPr marL="457200" indent="-457200">
              <a:buNone/>
            </a:pPr>
            <a:r>
              <a:rPr lang="en-US" sz="2400" dirty="0" smtClean="0"/>
              <a:t>       </a:t>
            </a:r>
            <a:r>
              <a:rPr lang="en-US" sz="2400" i="1" dirty="0" smtClean="0"/>
              <a:t>Expected Value </a:t>
            </a:r>
            <a:r>
              <a:rPr lang="en-US" sz="2400" dirty="0" err="1" smtClean="0"/>
              <a:t>suatu</a:t>
            </a:r>
            <a:r>
              <a:rPr lang="en-US" sz="2400" dirty="0" smtClean="0"/>
              <a:t> </a:t>
            </a:r>
            <a:r>
              <a:rPr lang="en-US" sz="2400" dirty="0" err="1" smtClean="0"/>
              <a:t>tindakan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rata-rata </a:t>
            </a:r>
            <a:r>
              <a:rPr lang="en-US" sz="2400" dirty="0" err="1" smtClean="0"/>
              <a:t>tertimbang</a:t>
            </a:r>
            <a:r>
              <a:rPr lang="en-US" sz="2400" dirty="0" smtClean="0"/>
              <a:t> pay off, </a:t>
            </a:r>
            <a:r>
              <a:rPr lang="en-US" sz="2400" dirty="0" err="1" smtClean="0"/>
              <a:t>yaitu</a:t>
            </a:r>
            <a:r>
              <a:rPr lang="en-US" sz="2400" dirty="0" smtClean="0"/>
              <a:t>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pay off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setiap</a:t>
            </a:r>
            <a:r>
              <a:rPr lang="en-US" sz="2400" dirty="0" smtClean="0"/>
              <a:t> </a:t>
            </a:r>
            <a:r>
              <a:rPr lang="en-US" sz="2400" dirty="0" err="1" smtClean="0"/>
              <a:t>tindakan</a:t>
            </a:r>
            <a:r>
              <a:rPr lang="en-US" sz="2400" dirty="0" smtClean="0"/>
              <a:t> </a:t>
            </a:r>
            <a:r>
              <a:rPr lang="en-US" sz="2400" dirty="0" err="1" smtClean="0"/>
              <a:t>dikalikan</a:t>
            </a:r>
            <a:r>
              <a:rPr lang="en-US" sz="2400" dirty="0" smtClean="0"/>
              <a:t> </a:t>
            </a:r>
            <a:r>
              <a:rPr lang="en-US" sz="2400" dirty="0" err="1" smtClean="0"/>
              <a:t>probabilitas</a:t>
            </a:r>
            <a:r>
              <a:rPr lang="en-US" sz="2400" dirty="0" smtClean="0"/>
              <a:t> </a:t>
            </a:r>
            <a:r>
              <a:rPr lang="en-US" sz="2400" dirty="0" err="1" smtClean="0"/>
              <a:t>peristiwa</a:t>
            </a:r>
            <a:r>
              <a:rPr lang="en-US" sz="2400" dirty="0" smtClean="0"/>
              <a:t> yang </a:t>
            </a:r>
            <a:r>
              <a:rPr lang="en-US" sz="2400" dirty="0" err="1" smtClean="0"/>
              <a:t>bersangkutan</a:t>
            </a:r>
            <a:r>
              <a:rPr lang="en-US" sz="2400" dirty="0" smtClean="0"/>
              <a:t>.</a:t>
            </a:r>
          </a:p>
          <a:p>
            <a:pPr marL="457200" indent="-457200">
              <a:buNone/>
            </a:pPr>
            <a:r>
              <a:rPr lang="en-US" sz="2400" dirty="0" smtClean="0"/>
              <a:t>       EV (A) = - 1.000.000 (0,5) + 1.060.000 (0,5) = 30.000</a:t>
            </a:r>
          </a:p>
          <a:p>
            <a:pPr marL="457200" indent="-457200">
              <a:buNone/>
            </a:pPr>
            <a:r>
              <a:rPr lang="en-US" sz="2400" dirty="0" smtClean="0"/>
              <a:t>       EV (B) =         20.000 (0,5) +       30.000 (0,5) = 25.000</a:t>
            </a:r>
          </a:p>
          <a:p>
            <a:pPr marL="457200" indent="0">
              <a:buNone/>
            </a:pPr>
            <a:r>
              <a:rPr lang="en-US" sz="2400" dirty="0" err="1" smtClean="0"/>
              <a:t>Meskipun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harapan</a:t>
            </a:r>
            <a:r>
              <a:rPr lang="en-US" sz="2400" dirty="0" smtClean="0"/>
              <a:t> </a:t>
            </a:r>
            <a:r>
              <a:rPr lang="en-US" sz="2400" dirty="0" err="1" smtClean="0"/>
              <a:t>rencana</a:t>
            </a:r>
            <a:r>
              <a:rPr lang="en-US" sz="2400" dirty="0" smtClean="0"/>
              <a:t> A  </a:t>
            </a:r>
            <a:r>
              <a:rPr lang="en-US" sz="2400" dirty="0" err="1" smtClean="0"/>
              <a:t>lebih</a:t>
            </a:r>
            <a:r>
              <a:rPr lang="en-US" sz="2400" dirty="0" smtClean="0"/>
              <a:t> </a:t>
            </a:r>
            <a:r>
              <a:rPr lang="en-US" sz="2400" dirty="0" err="1" smtClean="0"/>
              <a:t>besar</a:t>
            </a:r>
            <a:r>
              <a:rPr lang="en-US" sz="2400" dirty="0" smtClean="0"/>
              <a:t> </a:t>
            </a:r>
            <a:r>
              <a:rPr lang="en-US" sz="2400" dirty="0" err="1" smtClean="0"/>
              <a:t>dibanding</a:t>
            </a:r>
            <a:r>
              <a:rPr lang="en-US" sz="2400" dirty="0" smtClean="0"/>
              <a:t> </a:t>
            </a:r>
            <a:r>
              <a:rPr lang="en-US" sz="2400" dirty="0" err="1" smtClean="0"/>
              <a:t>rencana</a:t>
            </a:r>
            <a:r>
              <a:rPr lang="en-US" sz="2400" dirty="0" smtClean="0"/>
              <a:t> B, </a:t>
            </a:r>
            <a:r>
              <a:rPr lang="en-US" sz="2400" dirty="0" err="1" smtClean="0"/>
              <a:t>pengambil</a:t>
            </a:r>
            <a:r>
              <a:rPr lang="en-US" sz="2400" dirty="0" smtClean="0"/>
              <a:t> </a:t>
            </a:r>
            <a:r>
              <a:rPr lang="en-US" sz="2400" dirty="0" err="1" smtClean="0"/>
              <a:t>keputusan</a:t>
            </a:r>
            <a:r>
              <a:rPr lang="en-US" sz="2400" dirty="0" smtClean="0"/>
              <a:t> </a:t>
            </a:r>
            <a:r>
              <a:rPr lang="en-US" sz="2400" dirty="0" err="1" smtClean="0"/>
              <a:t>bisa</a:t>
            </a:r>
            <a:r>
              <a:rPr lang="en-US" sz="2400" dirty="0" smtClean="0"/>
              <a:t> </a:t>
            </a:r>
            <a:r>
              <a:rPr lang="en-US" sz="2400" dirty="0" err="1" smtClean="0"/>
              <a:t>saja</a:t>
            </a:r>
            <a:r>
              <a:rPr lang="en-US" sz="2400" dirty="0" smtClean="0"/>
              <a:t> </a:t>
            </a:r>
            <a:r>
              <a:rPr lang="en-US" sz="2400" dirty="0" err="1" smtClean="0"/>
              <a:t>memilih</a:t>
            </a:r>
            <a:r>
              <a:rPr lang="en-US" sz="2400" dirty="0" smtClean="0"/>
              <a:t> B </a:t>
            </a:r>
            <a:r>
              <a:rPr lang="en-US" sz="2400" dirty="0" err="1" smtClean="0"/>
              <a:t>daripada</a:t>
            </a:r>
            <a:r>
              <a:rPr lang="en-US" sz="2400" dirty="0" smtClean="0"/>
              <a:t> A </a:t>
            </a:r>
            <a:r>
              <a:rPr lang="en-US" sz="2400" dirty="0" err="1" smtClean="0"/>
              <a:t>jika</a:t>
            </a:r>
            <a:r>
              <a:rPr lang="en-US" sz="2400" dirty="0" smtClean="0"/>
              <a:t> </a:t>
            </a:r>
            <a:r>
              <a:rPr lang="en-US" sz="2400" dirty="0" err="1" smtClean="0"/>
              <a:t>pengambil</a:t>
            </a:r>
            <a:r>
              <a:rPr lang="en-US" sz="2400" dirty="0" smtClean="0"/>
              <a:t> </a:t>
            </a:r>
            <a:r>
              <a:rPr lang="en-US" sz="2400" dirty="0" err="1" smtClean="0"/>
              <a:t>keputusan</a:t>
            </a:r>
            <a:r>
              <a:rPr lang="en-US" sz="2400" dirty="0" smtClean="0"/>
              <a:t> </a:t>
            </a:r>
            <a:r>
              <a:rPr lang="en-US" sz="2400" dirty="0" err="1" smtClean="0"/>
              <a:t>memprioritaskan</a:t>
            </a:r>
            <a:r>
              <a:rPr lang="en-US" sz="2400" dirty="0" smtClean="0"/>
              <a:t> </a:t>
            </a:r>
            <a:r>
              <a:rPr lang="en-US" sz="2400" dirty="0" err="1" smtClean="0"/>
              <a:t>mencegah</a:t>
            </a:r>
            <a:r>
              <a:rPr lang="en-US" sz="2400" dirty="0" smtClean="0"/>
              <a:t> </a:t>
            </a:r>
            <a:r>
              <a:rPr lang="en-US" sz="2400" dirty="0" err="1" smtClean="0"/>
              <a:t>kerugian</a:t>
            </a:r>
            <a:r>
              <a:rPr lang="en-US" sz="2400" dirty="0" smtClean="0"/>
              <a:t> </a:t>
            </a:r>
            <a:r>
              <a:rPr lang="en-US" sz="2400" dirty="0" err="1" smtClean="0"/>
              <a:t>potensial</a:t>
            </a:r>
            <a:r>
              <a:rPr lang="en-US" sz="2400" dirty="0" smtClean="0"/>
              <a:t>.</a:t>
            </a:r>
            <a:endParaRPr lang="id-ID" sz="2400" dirty="0" smtClean="0"/>
          </a:p>
          <a:p>
            <a:pPr marL="457200" indent="-457200">
              <a:buAutoNum type="arabicPeriod"/>
            </a:pPr>
            <a:endParaRPr lang="id-ID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9600" y="685800"/>
            <a:ext cx="8229600" cy="54864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US" sz="2400" i="1" dirty="0" smtClean="0"/>
              <a:t>Expected Opportunity Loss (EOL)</a:t>
            </a:r>
          </a:p>
          <a:p>
            <a:pPr marL="457200" indent="-457200">
              <a:buNone/>
            </a:pPr>
            <a:r>
              <a:rPr lang="en-US" sz="2400" dirty="0" smtClean="0"/>
              <a:t>       </a:t>
            </a:r>
            <a:r>
              <a:rPr lang="en-US" sz="2400" dirty="0" err="1" smtClean="0"/>
              <a:t>Prinsip</a:t>
            </a:r>
            <a:r>
              <a:rPr lang="en-US" sz="2400" dirty="0" smtClean="0"/>
              <a:t> </a:t>
            </a:r>
            <a:r>
              <a:rPr lang="en-US" sz="2400" dirty="0" err="1" smtClean="0"/>
              <a:t>dasar</a:t>
            </a:r>
            <a:r>
              <a:rPr lang="en-US" sz="2400" dirty="0" smtClean="0"/>
              <a:t> EOL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meminimumkan</a:t>
            </a:r>
            <a:r>
              <a:rPr lang="en-US" sz="2400" dirty="0" smtClean="0"/>
              <a:t> </a:t>
            </a:r>
            <a:r>
              <a:rPr lang="en-US" sz="2400" dirty="0" err="1" smtClean="0"/>
              <a:t>kerugian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disebabkan</a:t>
            </a:r>
            <a:r>
              <a:rPr lang="en-US" sz="2400" dirty="0" smtClean="0"/>
              <a:t> </a:t>
            </a:r>
            <a:r>
              <a:rPr lang="en-US" sz="2400" dirty="0" err="1" smtClean="0"/>
              <a:t>oleh</a:t>
            </a:r>
            <a:r>
              <a:rPr lang="en-US" sz="2400" dirty="0" smtClean="0"/>
              <a:t> </a:t>
            </a:r>
            <a:r>
              <a:rPr lang="en-US" sz="2400" dirty="0" err="1" smtClean="0"/>
              <a:t>pemilihan</a:t>
            </a:r>
            <a:r>
              <a:rPr lang="en-US" sz="2400" dirty="0" smtClean="0"/>
              <a:t> </a:t>
            </a:r>
            <a:r>
              <a:rPr lang="en-US" sz="2400" dirty="0" err="1" smtClean="0"/>
              <a:t>alternatif</a:t>
            </a:r>
            <a:r>
              <a:rPr lang="en-US" sz="2400" dirty="0" smtClean="0"/>
              <a:t> </a:t>
            </a:r>
            <a:r>
              <a:rPr lang="en-US" sz="2400" dirty="0" err="1" smtClean="0"/>
              <a:t>keputusan</a:t>
            </a:r>
            <a:r>
              <a:rPr lang="en-US" sz="2400" dirty="0" smtClean="0"/>
              <a:t> </a:t>
            </a:r>
            <a:r>
              <a:rPr lang="en-US" sz="2400" dirty="0" err="1" smtClean="0"/>
              <a:t>tertentu</a:t>
            </a:r>
            <a:r>
              <a:rPr lang="en-US" sz="2400" dirty="0" smtClean="0"/>
              <a:t>. </a:t>
            </a:r>
            <a:r>
              <a:rPr lang="en-US" sz="2400" dirty="0" err="1" smtClean="0"/>
              <a:t>Contoh</a:t>
            </a:r>
            <a:r>
              <a:rPr lang="en-US" sz="2400" dirty="0" smtClean="0"/>
              <a:t> : </a:t>
            </a:r>
            <a:r>
              <a:rPr lang="en-US" sz="2400" dirty="0" err="1" smtClean="0"/>
              <a:t>sebuah</a:t>
            </a:r>
            <a:r>
              <a:rPr lang="en-US" sz="2400" dirty="0" smtClean="0"/>
              <a:t> </a:t>
            </a:r>
            <a:r>
              <a:rPr lang="en-US" sz="2400" dirty="0" err="1" smtClean="0"/>
              <a:t>perusahaan</a:t>
            </a:r>
            <a:r>
              <a:rPr lang="en-US" sz="2400" dirty="0" smtClean="0"/>
              <a:t> </a:t>
            </a:r>
            <a:r>
              <a:rPr lang="en-US" sz="2400" dirty="0" err="1" smtClean="0"/>
              <a:t>mempunyai</a:t>
            </a:r>
            <a:r>
              <a:rPr lang="en-US" sz="2400" dirty="0" smtClean="0"/>
              <a:t>  3 </a:t>
            </a:r>
            <a:r>
              <a:rPr lang="en-US" sz="2400" dirty="0" err="1" smtClean="0"/>
              <a:t>alternatif</a:t>
            </a:r>
            <a:r>
              <a:rPr lang="en-US" sz="2400" dirty="0" smtClean="0"/>
              <a:t> </a:t>
            </a:r>
            <a:r>
              <a:rPr lang="en-US" sz="2400" dirty="0" err="1" smtClean="0"/>
              <a:t>investasi</a:t>
            </a:r>
            <a:r>
              <a:rPr lang="en-US" sz="2400" dirty="0" smtClean="0"/>
              <a:t> A, B </a:t>
            </a:r>
            <a:r>
              <a:rPr lang="en-US" sz="2400" dirty="0" err="1" smtClean="0"/>
              <a:t>dan</a:t>
            </a:r>
            <a:r>
              <a:rPr lang="en-US" sz="2400" dirty="0" smtClean="0"/>
              <a:t> C </a:t>
            </a:r>
            <a:r>
              <a:rPr lang="en-US" sz="2400" dirty="0" err="1" smtClean="0"/>
              <a:t>serta</a:t>
            </a:r>
            <a:r>
              <a:rPr lang="en-US" sz="2400" dirty="0" smtClean="0"/>
              <a:t> 2 (</a:t>
            </a:r>
            <a:r>
              <a:rPr lang="en-US" sz="2400" dirty="0" err="1" smtClean="0"/>
              <a:t>dua</a:t>
            </a:r>
            <a:r>
              <a:rPr lang="en-US" sz="2400" dirty="0" smtClean="0"/>
              <a:t>) </a:t>
            </a:r>
            <a:r>
              <a:rPr lang="en-US" sz="2400" dirty="0" err="1" smtClean="0"/>
              <a:t>peristiwa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mencerminkan</a:t>
            </a:r>
            <a:r>
              <a:rPr lang="en-US" sz="2400" dirty="0" smtClean="0"/>
              <a:t> </a:t>
            </a:r>
            <a:r>
              <a:rPr lang="en-US" sz="2400" dirty="0" err="1" smtClean="0"/>
              <a:t>kondisi</a:t>
            </a:r>
            <a:r>
              <a:rPr lang="en-US" sz="2400" dirty="0" smtClean="0"/>
              <a:t> </a:t>
            </a:r>
            <a:r>
              <a:rPr lang="en-US" sz="2400" dirty="0" err="1" smtClean="0"/>
              <a:t>pasar</a:t>
            </a:r>
            <a:r>
              <a:rPr lang="en-US" sz="2400" dirty="0" smtClean="0"/>
              <a:t> yang </a:t>
            </a:r>
            <a:r>
              <a:rPr lang="en-US" sz="2400" dirty="0" err="1" smtClean="0"/>
              <a:t>berlainan</a:t>
            </a:r>
            <a:r>
              <a:rPr lang="en-US" sz="2400" dirty="0" smtClean="0"/>
              <a:t> </a:t>
            </a:r>
            <a:r>
              <a:rPr lang="en-US" sz="2400" dirty="0" err="1" smtClean="0"/>
              <a:t>sbb</a:t>
            </a:r>
            <a:r>
              <a:rPr lang="en-US" sz="2400" dirty="0" smtClean="0"/>
              <a:t>,</a:t>
            </a:r>
          </a:p>
          <a:p>
            <a:pPr marL="457200" indent="-457200">
              <a:buNone/>
            </a:pPr>
            <a:endParaRPr lang="en-US" sz="2400" dirty="0" smtClean="0"/>
          </a:p>
          <a:p>
            <a:pPr marL="457200" indent="-457200">
              <a:buNone/>
            </a:pPr>
            <a:endParaRPr lang="en-US" sz="2400" dirty="0" smtClean="0"/>
          </a:p>
          <a:p>
            <a:pPr marL="457200" indent="-457200">
              <a:buNone/>
            </a:pPr>
            <a:endParaRPr lang="en-US" sz="2400" dirty="0" smtClean="0"/>
          </a:p>
          <a:p>
            <a:pPr marL="457200" indent="-457200">
              <a:buNone/>
            </a:pPr>
            <a:endParaRPr lang="en-US" sz="2400" dirty="0" smtClean="0"/>
          </a:p>
          <a:p>
            <a:pPr marL="457200" indent="-457200">
              <a:buNone/>
            </a:pPr>
            <a:endParaRPr lang="en-US" sz="2400" dirty="0" smtClean="0"/>
          </a:p>
          <a:p>
            <a:pPr marL="457200" indent="0">
              <a:buNone/>
            </a:pPr>
            <a:r>
              <a:rPr lang="en-US" sz="2400" dirty="0" smtClean="0"/>
              <a:t>Opportunity loss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setiap</a:t>
            </a:r>
            <a:r>
              <a:rPr lang="en-US" sz="2400" dirty="0" smtClean="0"/>
              <a:t> </a:t>
            </a:r>
            <a:r>
              <a:rPr lang="en-US" sz="2400" dirty="0" err="1" smtClean="0"/>
              <a:t>peristiwa</a:t>
            </a:r>
            <a:r>
              <a:rPr lang="en-US" sz="2400" dirty="0" smtClean="0"/>
              <a:t> </a:t>
            </a:r>
            <a:r>
              <a:rPr lang="en-US" sz="2400" dirty="0" err="1" smtClean="0"/>
              <a:t>diperoleh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mengurangkan</a:t>
            </a:r>
            <a:r>
              <a:rPr lang="en-US" sz="2400" dirty="0" smtClean="0"/>
              <a:t> pay off </a:t>
            </a:r>
            <a:r>
              <a:rPr lang="en-US" sz="2400" dirty="0" err="1" smtClean="0"/>
              <a:t>terbaik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masing-masing</a:t>
            </a:r>
            <a:r>
              <a:rPr lang="en-US" sz="2400" dirty="0" smtClean="0"/>
              <a:t> pay off</a:t>
            </a:r>
            <a:endParaRPr lang="id-ID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47800" y="3276600"/>
          <a:ext cx="67818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0600"/>
                <a:gridCol w="2260600"/>
                <a:gridCol w="2260600"/>
              </a:tblGrid>
              <a:tr h="370840">
                <a:tc rowSpan="2"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Alternatif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Investasi</a:t>
                      </a:r>
                      <a:endParaRPr lang="id-ID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Peristiwa</a:t>
                      </a:r>
                      <a:endParaRPr lang="id-ID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Kondisi</a:t>
                      </a:r>
                      <a:r>
                        <a:rPr lang="en-US" dirty="0" smtClean="0"/>
                        <a:t> 1 : (p1=0,4)</a:t>
                      </a:r>
                      <a:endParaRPr lang="id-ID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Kondisi</a:t>
                      </a:r>
                      <a:r>
                        <a:rPr lang="en-US" dirty="0" smtClean="0"/>
                        <a:t> 2 : (p2=0,6)</a:t>
                      </a:r>
                      <a:endParaRPr lang="id-ID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50.000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- 10.000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15.000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60.000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100.000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10.000</a:t>
                      </a:r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066800"/>
            <a:ext cx="8305800" cy="49530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3800" dirty="0" smtClean="0"/>
              <a:t>Opportunity loss </a:t>
            </a:r>
            <a:r>
              <a:rPr lang="en-US" sz="3800" dirty="0" err="1" smtClean="0"/>
              <a:t>untuk</a:t>
            </a:r>
            <a:r>
              <a:rPr lang="en-US" sz="3800" dirty="0" smtClean="0"/>
              <a:t> </a:t>
            </a:r>
            <a:r>
              <a:rPr lang="en-US" sz="3800" dirty="0" err="1" smtClean="0"/>
              <a:t>setiap</a:t>
            </a:r>
            <a:r>
              <a:rPr lang="en-US" sz="3800" dirty="0" smtClean="0"/>
              <a:t> </a:t>
            </a:r>
            <a:r>
              <a:rPr lang="en-US" sz="3800" dirty="0" err="1" smtClean="0"/>
              <a:t>alternatif</a:t>
            </a:r>
            <a:r>
              <a:rPr lang="en-US" sz="3800" dirty="0" smtClean="0"/>
              <a:t> </a:t>
            </a:r>
            <a:r>
              <a:rPr lang="en-US" sz="3800" dirty="0" err="1" smtClean="0"/>
              <a:t>ditunjukkan</a:t>
            </a:r>
            <a:r>
              <a:rPr lang="en-US" sz="3800" dirty="0" smtClean="0"/>
              <a:t> </a:t>
            </a:r>
            <a:r>
              <a:rPr lang="en-US" sz="3800" dirty="0" err="1" smtClean="0"/>
              <a:t>oleh</a:t>
            </a:r>
            <a:r>
              <a:rPr lang="en-US" sz="3800" dirty="0" smtClean="0"/>
              <a:t> </a:t>
            </a:r>
            <a:r>
              <a:rPr lang="en-US" sz="3800" dirty="0" err="1" smtClean="0"/>
              <a:t>tabel</a:t>
            </a:r>
            <a:r>
              <a:rPr lang="en-US" sz="3800" dirty="0" smtClean="0"/>
              <a:t> </a:t>
            </a:r>
            <a:r>
              <a:rPr lang="en-US" sz="3800" dirty="0" err="1" smtClean="0"/>
              <a:t>berikut</a:t>
            </a:r>
            <a:r>
              <a:rPr lang="en-US" sz="3800" dirty="0" smtClean="0"/>
              <a:t> :</a:t>
            </a:r>
          </a:p>
          <a:p>
            <a:endParaRPr lang="en-US" sz="3800" dirty="0" smtClean="0"/>
          </a:p>
          <a:p>
            <a:endParaRPr lang="en-US" sz="3800" dirty="0" smtClean="0"/>
          </a:p>
          <a:p>
            <a:endParaRPr lang="en-US" sz="3800" dirty="0" smtClean="0"/>
          </a:p>
          <a:p>
            <a:endParaRPr lang="en-US" sz="3800" dirty="0" smtClean="0"/>
          </a:p>
          <a:p>
            <a:endParaRPr lang="en-US" sz="3800" dirty="0" smtClean="0"/>
          </a:p>
          <a:p>
            <a:pPr>
              <a:buNone/>
            </a:pPr>
            <a:endParaRPr lang="en-US" sz="3800" dirty="0" smtClean="0"/>
          </a:p>
          <a:p>
            <a:pPr>
              <a:buNone/>
            </a:pPr>
            <a:endParaRPr lang="en-US" sz="3800" dirty="0" smtClean="0"/>
          </a:p>
          <a:p>
            <a:pPr>
              <a:buNone/>
            </a:pPr>
            <a:endParaRPr lang="en-US" sz="3800" dirty="0" smtClean="0"/>
          </a:p>
          <a:p>
            <a:pPr>
              <a:buNone/>
            </a:pPr>
            <a:r>
              <a:rPr lang="en-US" sz="3800" dirty="0" smtClean="0"/>
              <a:t>EOL (A) = 50.000 (0,4) +   70.000 (0,6) = 62.000</a:t>
            </a:r>
          </a:p>
          <a:p>
            <a:pPr>
              <a:buNone/>
            </a:pPr>
            <a:r>
              <a:rPr lang="en-US" sz="3800" dirty="0" smtClean="0"/>
              <a:t>EOL (B) = 85.000 (0,4)  +            0 (0,6) = 34.000</a:t>
            </a:r>
          </a:p>
          <a:p>
            <a:pPr>
              <a:buNone/>
            </a:pPr>
            <a:r>
              <a:rPr lang="en-US" sz="3800" dirty="0" smtClean="0"/>
              <a:t>EOL (C) =           0 (0,4)  +  50.000 (0,6) = 30.000 </a:t>
            </a:r>
            <a:r>
              <a:rPr lang="en-US" sz="3800" b="1" dirty="0" smtClean="0"/>
              <a:t>(</a:t>
            </a:r>
            <a:r>
              <a:rPr lang="en-US" sz="3800" b="1" dirty="0" err="1" smtClean="0"/>
              <a:t>pilih</a:t>
            </a:r>
            <a:r>
              <a:rPr lang="en-US" sz="3800" b="1" dirty="0" smtClean="0"/>
              <a:t> C)</a:t>
            </a:r>
          </a:p>
          <a:p>
            <a:pPr>
              <a:buNone/>
            </a:pPr>
            <a:endParaRPr lang="en-US" sz="24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371600" y="2133600"/>
          <a:ext cx="67056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5200"/>
                <a:gridCol w="2235200"/>
                <a:gridCol w="2235200"/>
              </a:tblGrid>
              <a:tr h="355600">
                <a:tc rowSpan="2"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Alternatif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Investasi</a:t>
                      </a:r>
                      <a:endParaRPr lang="id-ID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Peristiwa</a:t>
                      </a:r>
                      <a:endParaRPr lang="id-ID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55600">
                <a:tc vMerge="1"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Kondisi</a:t>
                      </a:r>
                      <a:r>
                        <a:rPr lang="en-US" dirty="0" smtClean="0"/>
                        <a:t> 1 : (p1=0,4)</a:t>
                      </a:r>
                      <a:endParaRPr lang="id-ID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Kondisi</a:t>
                      </a:r>
                      <a:r>
                        <a:rPr lang="en-US" dirty="0" smtClean="0"/>
                        <a:t> 2 : (p2=0,6)</a:t>
                      </a:r>
                      <a:endParaRPr lang="id-ID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50.000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70.000</a:t>
                      </a:r>
                      <a:endParaRPr lang="id-ID" dirty="0"/>
                    </a:p>
                  </a:txBody>
                  <a:tcPr/>
                </a:tc>
              </a:tr>
              <a:tr h="3556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85.000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0</a:t>
                      </a:r>
                      <a:endParaRPr lang="id-ID" dirty="0"/>
                    </a:p>
                  </a:txBody>
                  <a:tcPr/>
                </a:tc>
              </a:tr>
              <a:tr h="3556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50.000</a:t>
                      </a:r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924</Words>
  <Application>Microsoft Office PowerPoint</Application>
  <PresentationFormat>On-screen Show (4:3)</PresentationFormat>
  <Paragraphs>100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DECISION THEORY &amp; GAMES THEORY</vt:lpstr>
      <vt:lpstr>Slide 2</vt:lpstr>
      <vt:lpstr>Slide 3</vt:lpstr>
      <vt:lpstr>Slide 4</vt:lpstr>
      <vt:lpstr>KEPUTUSAN DALAM SUASANA RESIKO</vt:lpstr>
      <vt:lpstr>Slide 6</vt:lpstr>
      <vt:lpstr>Kriteria Pengambilan Keputusan Dalam Suasana Resiko</vt:lpstr>
      <vt:lpstr>Slide 8</vt:lpstr>
      <vt:lpstr>Slide 9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DECISION THEORY DAN GAMES THEORY</dc:title>
  <dc:creator>reza</dc:creator>
  <cp:lastModifiedBy>reza</cp:lastModifiedBy>
  <cp:revision>55</cp:revision>
  <dcterms:created xsi:type="dcterms:W3CDTF">2006-08-16T00:00:00Z</dcterms:created>
  <dcterms:modified xsi:type="dcterms:W3CDTF">2012-02-27T00:23:34Z</dcterms:modified>
</cp:coreProperties>
</file>