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9"/>
  </p:notesMasterIdLst>
  <p:sldIdLst>
    <p:sldId id="256" r:id="rId2"/>
    <p:sldId id="274" r:id="rId3"/>
    <p:sldId id="345" r:id="rId4"/>
    <p:sldId id="346" r:id="rId5"/>
    <p:sldId id="347" r:id="rId6"/>
    <p:sldId id="348" r:id="rId7"/>
    <p:sldId id="435" r:id="rId8"/>
    <p:sldId id="349" r:id="rId9"/>
    <p:sldId id="350" r:id="rId10"/>
    <p:sldId id="359" r:id="rId11"/>
    <p:sldId id="352" r:id="rId12"/>
    <p:sldId id="353" r:id="rId13"/>
    <p:sldId id="357" r:id="rId14"/>
    <p:sldId id="356" r:id="rId15"/>
    <p:sldId id="320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6" r:id="rId30"/>
    <p:sldId id="385" r:id="rId31"/>
    <p:sldId id="387" r:id="rId32"/>
    <p:sldId id="388" r:id="rId33"/>
    <p:sldId id="389" r:id="rId34"/>
    <p:sldId id="390" r:id="rId35"/>
    <p:sldId id="393" r:id="rId36"/>
    <p:sldId id="437" r:id="rId37"/>
    <p:sldId id="438" r:id="rId38"/>
    <p:sldId id="439" r:id="rId39"/>
    <p:sldId id="441" r:id="rId40"/>
    <p:sldId id="442" r:id="rId41"/>
    <p:sldId id="443" r:id="rId42"/>
    <p:sldId id="444" r:id="rId43"/>
    <p:sldId id="394" r:id="rId44"/>
    <p:sldId id="409" r:id="rId45"/>
    <p:sldId id="411" r:id="rId46"/>
    <p:sldId id="412" r:id="rId47"/>
    <p:sldId id="445" r:id="rId48"/>
    <p:sldId id="413" r:id="rId49"/>
    <p:sldId id="415" r:id="rId50"/>
    <p:sldId id="416" r:id="rId51"/>
    <p:sldId id="417" r:id="rId52"/>
    <p:sldId id="418" r:id="rId53"/>
    <p:sldId id="419" r:id="rId54"/>
    <p:sldId id="420" r:id="rId55"/>
    <p:sldId id="422" r:id="rId56"/>
    <p:sldId id="423" r:id="rId57"/>
    <p:sldId id="424" r:id="rId58"/>
    <p:sldId id="425" r:id="rId59"/>
    <p:sldId id="426" r:id="rId60"/>
    <p:sldId id="427" r:id="rId61"/>
    <p:sldId id="428" r:id="rId62"/>
    <p:sldId id="402" r:id="rId63"/>
    <p:sldId id="408" r:id="rId64"/>
    <p:sldId id="403" r:id="rId65"/>
    <p:sldId id="406" r:id="rId66"/>
    <p:sldId id="407" r:id="rId67"/>
    <p:sldId id="326" r:id="rId68"/>
    <p:sldId id="324" r:id="rId69"/>
    <p:sldId id="434" r:id="rId70"/>
    <p:sldId id="328" r:id="rId71"/>
    <p:sldId id="343" r:id="rId72"/>
    <p:sldId id="397" r:id="rId73"/>
    <p:sldId id="398" r:id="rId74"/>
    <p:sldId id="399" r:id="rId75"/>
    <p:sldId id="400" r:id="rId76"/>
    <p:sldId id="446" r:id="rId77"/>
    <p:sldId id="448" r:id="rId7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B8C4FF5-5AAB-405B-B4D3-EC4676208D18}">
          <p14:sldIdLst>
            <p14:sldId id="256"/>
            <p14:sldId id="274"/>
            <p14:sldId id="345"/>
            <p14:sldId id="346"/>
            <p14:sldId id="347"/>
            <p14:sldId id="348"/>
            <p14:sldId id="435"/>
            <p14:sldId id="349"/>
            <p14:sldId id="350"/>
            <p14:sldId id="359"/>
            <p14:sldId id="352"/>
            <p14:sldId id="353"/>
            <p14:sldId id="357"/>
            <p14:sldId id="356"/>
            <p14:sldId id="320"/>
            <p14:sldId id="372"/>
          </p14:sldIdLst>
        </p14:section>
        <p14:section name="Uji kekerasan" id="{C78013ED-DA05-4444-A29E-8DAD6C4E9D62}">
          <p14:sldIdLst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</p14:sldIdLst>
        </p14:section>
        <p14:section name="Ketangguhan" id="{CBBDB046-F6A0-4812-9B36-B6EC646E9AB1}">
          <p14:sldIdLst>
            <p14:sldId id="386"/>
            <p14:sldId id="385"/>
            <p14:sldId id="387"/>
            <p14:sldId id="388"/>
            <p14:sldId id="389"/>
            <p14:sldId id="390"/>
          </p14:sldIdLst>
        </p14:section>
        <p14:section name="keausan" id="{60220E4C-745E-41DF-B612-F405F11EB269}">
          <p14:sldIdLst>
            <p14:sldId id="393"/>
            <p14:sldId id="437"/>
            <p14:sldId id="438"/>
            <p14:sldId id="439"/>
            <p14:sldId id="441"/>
            <p14:sldId id="442"/>
            <p14:sldId id="443"/>
            <p14:sldId id="444"/>
          </p14:sldIdLst>
        </p14:section>
        <p14:section name="uji fatik" id="{956BDC07-F4FA-4D86-ADE0-440FCB9D8923}">
          <p14:sldIdLst>
            <p14:sldId id="394"/>
            <p14:sldId id="409"/>
            <p14:sldId id="411"/>
            <p14:sldId id="412"/>
            <p14:sldId id="445"/>
            <p14:sldId id="413"/>
            <p14:sldId id="415"/>
            <p14:sldId id="416"/>
            <p14:sldId id="417"/>
            <p14:sldId id="418"/>
            <p14:sldId id="419"/>
            <p14:sldId id="420"/>
            <p14:sldId id="422"/>
            <p14:sldId id="423"/>
            <p14:sldId id="424"/>
            <p14:sldId id="425"/>
            <p14:sldId id="426"/>
            <p14:sldId id="427"/>
            <p14:sldId id="428"/>
          </p14:sldIdLst>
        </p14:section>
        <p14:section name="Uji tarik" id="{167EB331-7EA5-4958-90D5-89475C610AB8}">
          <p14:sldIdLst>
            <p14:sldId id="402"/>
            <p14:sldId id="408"/>
            <p14:sldId id="403"/>
            <p14:sldId id="406"/>
            <p14:sldId id="407"/>
            <p14:sldId id="326"/>
            <p14:sldId id="324"/>
            <p14:sldId id="434"/>
            <p14:sldId id="328"/>
            <p14:sldId id="343"/>
            <p14:sldId id="397"/>
            <p14:sldId id="398"/>
            <p14:sldId id="399"/>
            <p14:sldId id="400"/>
            <p14:sldId id="446"/>
            <p14:sldId id="44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686" autoAdjust="0"/>
  </p:normalViewPr>
  <p:slideViewPr>
    <p:cSldViewPr>
      <p:cViewPr>
        <p:scale>
          <a:sx n="66" d="100"/>
          <a:sy n="66" d="100"/>
        </p:scale>
        <p:origin x="-128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04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F7451A-A038-4C15-A229-FA6BDC552A23}" type="doc">
      <dgm:prSet loTypeId="urn:microsoft.com/office/officeart/2005/8/layout/chevron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478A0F-0C97-4FEC-A240-514EA38709FD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26FF7213-AA3F-4312-A72C-495249C8A7CD}" type="parTrans" cxnId="{A90FCB36-95EA-487C-B311-7BC519A1E306}">
      <dgm:prSet/>
      <dgm:spPr/>
      <dgm:t>
        <a:bodyPr/>
        <a:lstStyle/>
        <a:p>
          <a:endParaRPr lang="en-US"/>
        </a:p>
      </dgm:t>
    </dgm:pt>
    <dgm:pt modelId="{D13F26EC-9135-4539-8167-45B4BD81C195}" type="sibTrans" cxnId="{A90FCB36-95EA-487C-B311-7BC519A1E306}">
      <dgm:prSet/>
      <dgm:spPr/>
      <dgm:t>
        <a:bodyPr/>
        <a:lstStyle/>
        <a:p>
          <a:endParaRPr lang="en-US"/>
        </a:p>
      </dgm:t>
    </dgm:pt>
    <dgm:pt modelId="{3CEA6B62-C25C-4D8D-9469-7E34E1238834}">
      <dgm:prSet phldrT="[Text]"/>
      <dgm:spPr/>
      <dgm:t>
        <a:bodyPr/>
        <a:lstStyle/>
        <a:p>
          <a:r>
            <a:rPr lang="en-US" dirty="0" smtClean="0"/>
            <a:t>Talk</a:t>
          </a:r>
          <a:endParaRPr lang="en-US" dirty="0"/>
        </a:p>
      </dgm:t>
    </dgm:pt>
    <dgm:pt modelId="{91473B25-0404-4CFF-9893-C720E37926FD}" type="parTrans" cxnId="{C921C3F7-C8DD-490E-8E2C-0EAE72FA4250}">
      <dgm:prSet/>
      <dgm:spPr/>
      <dgm:t>
        <a:bodyPr/>
        <a:lstStyle/>
        <a:p>
          <a:endParaRPr lang="en-US"/>
        </a:p>
      </dgm:t>
    </dgm:pt>
    <dgm:pt modelId="{FAFA7760-E129-478C-AB19-ABF0518412A2}" type="sibTrans" cxnId="{C921C3F7-C8DD-490E-8E2C-0EAE72FA4250}">
      <dgm:prSet/>
      <dgm:spPr/>
      <dgm:t>
        <a:bodyPr/>
        <a:lstStyle/>
        <a:p>
          <a:endParaRPr lang="en-US"/>
        </a:p>
      </dgm:t>
    </dgm:pt>
    <dgm:pt modelId="{EFA8D2EA-474B-457A-B2CB-FCA1E439B3D7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EAA5DAA7-8770-41A4-B016-2AC1BD8799BB}" type="parTrans" cxnId="{EA1F6590-3323-4B3D-BA32-80152DB45C6A}">
      <dgm:prSet/>
      <dgm:spPr/>
      <dgm:t>
        <a:bodyPr/>
        <a:lstStyle/>
        <a:p>
          <a:endParaRPr lang="en-US"/>
        </a:p>
      </dgm:t>
    </dgm:pt>
    <dgm:pt modelId="{EB902E5B-0DBE-42A9-82F1-D96FF9B46A2D}" type="sibTrans" cxnId="{EA1F6590-3323-4B3D-BA32-80152DB45C6A}">
      <dgm:prSet/>
      <dgm:spPr/>
      <dgm:t>
        <a:bodyPr/>
        <a:lstStyle/>
        <a:p>
          <a:endParaRPr lang="en-US"/>
        </a:p>
      </dgm:t>
    </dgm:pt>
    <dgm:pt modelId="{38448578-4D06-4851-AD12-5B0B11396247}">
      <dgm:prSet phldrT="[Text]"/>
      <dgm:spPr/>
      <dgm:t>
        <a:bodyPr/>
        <a:lstStyle/>
        <a:p>
          <a:r>
            <a:rPr lang="en-US" dirty="0" err="1" smtClean="0"/>
            <a:t>Gipsum</a:t>
          </a:r>
          <a:endParaRPr lang="en-US" dirty="0"/>
        </a:p>
      </dgm:t>
    </dgm:pt>
    <dgm:pt modelId="{DF02E432-1C6E-4492-97C9-04D1353DBD9A}" type="parTrans" cxnId="{A1369504-1C18-4C36-98D1-017B0B2E958D}">
      <dgm:prSet/>
      <dgm:spPr/>
      <dgm:t>
        <a:bodyPr/>
        <a:lstStyle/>
        <a:p>
          <a:endParaRPr lang="en-US"/>
        </a:p>
      </dgm:t>
    </dgm:pt>
    <dgm:pt modelId="{6929CF64-0F94-4893-9C1E-366D4D8D51F4}" type="sibTrans" cxnId="{A1369504-1C18-4C36-98D1-017B0B2E958D}">
      <dgm:prSet/>
      <dgm:spPr/>
      <dgm:t>
        <a:bodyPr/>
        <a:lstStyle/>
        <a:p>
          <a:endParaRPr lang="en-US"/>
        </a:p>
      </dgm:t>
    </dgm:pt>
    <dgm:pt modelId="{858BC697-2AE4-4663-9F90-C37B22A1A537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7EC7BE19-B395-4EF9-8D52-38412D3CA532}" type="parTrans" cxnId="{8AC29411-7E9C-492A-AF80-1F45581355F9}">
      <dgm:prSet/>
      <dgm:spPr/>
      <dgm:t>
        <a:bodyPr/>
        <a:lstStyle/>
        <a:p>
          <a:endParaRPr lang="en-US"/>
        </a:p>
      </dgm:t>
    </dgm:pt>
    <dgm:pt modelId="{52450292-1746-4C73-BF44-896E6EB73917}" type="sibTrans" cxnId="{8AC29411-7E9C-492A-AF80-1F45581355F9}">
      <dgm:prSet/>
      <dgm:spPr/>
      <dgm:t>
        <a:bodyPr/>
        <a:lstStyle/>
        <a:p>
          <a:endParaRPr lang="en-US"/>
        </a:p>
      </dgm:t>
    </dgm:pt>
    <dgm:pt modelId="{35816DFE-B780-483E-92E5-A08287F63965}">
      <dgm:prSet phldrT="[Text]"/>
      <dgm:spPr/>
      <dgm:t>
        <a:bodyPr/>
        <a:lstStyle/>
        <a:p>
          <a:r>
            <a:rPr lang="en-US" dirty="0" smtClean="0"/>
            <a:t>Calcite </a:t>
          </a:r>
          <a:endParaRPr lang="en-US" dirty="0"/>
        </a:p>
      </dgm:t>
    </dgm:pt>
    <dgm:pt modelId="{46B5C457-0497-4AAB-BE61-395C6B03F17E}" type="parTrans" cxnId="{0EE88D5D-E308-4621-8889-5D8C90DEEC56}">
      <dgm:prSet/>
      <dgm:spPr/>
      <dgm:t>
        <a:bodyPr/>
        <a:lstStyle/>
        <a:p>
          <a:endParaRPr lang="en-US"/>
        </a:p>
      </dgm:t>
    </dgm:pt>
    <dgm:pt modelId="{EB5DC1C3-6FE1-4EF0-AE5D-C3F1F1C1F503}" type="sibTrans" cxnId="{0EE88D5D-E308-4621-8889-5D8C90DEEC56}">
      <dgm:prSet/>
      <dgm:spPr/>
      <dgm:t>
        <a:bodyPr/>
        <a:lstStyle/>
        <a:p>
          <a:endParaRPr lang="en-US"/>
        </a:p>
      </dgm:t>
    </dgm:pt>
    <dgm:pt modelId="{88234E1E-466B-426D-BDF9-E3AE3A00767F}">
      <dgm:prSet phldrT="[Text]"/>
      <dgm:spPr/>
      <dgm:t>
        <a:bodyPr/>
        <a:lstStyle/>
        <a:p>
          <a:r>
            <a:rPr lang="en-US" dirty="0" smtClean="0"/>
            <a:t>4</a:t>
          </a:r>
          <a:endParaRPr lang="en-US" dirty="0"/>
        </a:p>
      </dgm:t>
    </dgm:pt>
    <dgm:pt modelId="{7615D94A-1059-48B9-B22B-59A78C64C07B}" type="parTrans" cxnId="{B601405B-8A35-4FD8-B500-43C37CEBDB75}">
      <dgm:prSet/>
      <dgm:spPr/>
      <dgm:t>
        <a:bodyPr/>
        <a:lstStyle/>
        <a:p>
          <a:endParaRPr lang="en-US"/>
        </a:p>
      </dgm:t>
    </dgm:pt>
    <dgm:pt modelId="{E537B3A7-918E-45ED-8AA9-2E8E85EE36E4}" type="sibTrans" cxnId="{B601405B-8A35-4FD8-B500-43C37CEBDB75}">
      <dgm:prSet/>
      <dgm:spPr/>
      <dgm:t>
        <a:bodyPr/>
        <a:lstStyle/>
        <a:p>
          <a:endParaRPr lang="en-US"/>
        </a:p>
      </dgm:t>
    </dgm:pt>
    <dgm:pt modelId="{8BBB67C6-6DCC-4E9B-81DF-01E464E8AAE3}">
      <dgm:prSet phldrT="[Text]"/>
      <dgm:spPr/>
      <dgm:t>
        <a:bodyPr/>
        <a:lstStyle/>
        <a:p>
          <a:r>
            <a:rPr lang="en-US" dirty="0" smtClean="0"/>
            <a:t>5</a:t>
          </a:r>
          <a:endParaRPr lang="en-US" dirty="0"/>
        </a:p>
      </dgm:t>
    </dgm:pt>
    <dgm:pt modelId="{9457FDC9-A5BE-4580-9BB3-1B553C21E9A8}" type="parTrans" cxnId="{31CEE265-B21C-45E9-9C1D-F68F38198A7B}">
      <dgm:prSet/>
      <dgm:spPr/>
      <dgm:t>
        <a:bodyPr/>
        <a:lstStyle/>
        <a:p>
          <a:endParaRPr lang="en-US"/>
        </a:p>
      </dgm:t>
    </dgm:pt>
    <dgm:pt modelId="{9156069E-42F3-4846-8D13-D51D30E24624}" type="sibTrans" cxnId="{31CEE265-B21C-45E9-9C1D-F68F38198A7B}">
      <dgm:prSet/>
      <dgm:spPr/>
      <dgm:t>
        <a:bodyPr/>
        <a:lstStyle/>
        <a:p>
          <a:endParaRPr lang="en-US"/>
        </a:p>
      </dgm:t>
    </dgm:pt>
    <dgm:pt modelId="{5A5644F5-DA78-422D-98F4-8A0D8394D64F}">
      <dgm:prSet phldrT="[Text]"/>
      <dgm:spPr/>
      <dgm:t>
        <a:bodyPr/>
        <a:lstStyle/>
        <a:p>
          <a:r>
            <a:rPr lang="en-US" dirty="0" smtClean="0"/>
            <a:t>Fluorite</a:t>
          </a:r>
          <a:endParaRPr lang="en-US" dirty="0"/>
        </a:p>
      </dgm:t>
    </dgm:pt>
    <dgm:pt modelId="{9DA93584-474F-4915-9B6D-F5876EF65832}" type="parTrans" cxnId="{DC23294D-6B88-433C-87BC-4C3BF95A344D}">
      <dgm:prSet/>
      <dgm:spPr/>
      <dgm:t>
        <a:bodyPr/>
        <a:lstStyle/>
        <a:p>
          <a:endParaRPr lang="en-US"/>
        </a:p>
      </dgm:t>
    </dgm:pt>
    <dgm:pt modelId="{1AC8D13A-94EE-4241-8E05-63223BE2959A}" type="sibTrans" cxnId="{DC23294D-6B88-433C-87BC-4C3BF95A344D}">
      <dgm:prSet/>
      <dgm:spPr/>
      <dgm:t>
        <a:bodyPr/>
        <a:lstStyle/>
        <a:p>
          <a:endParaRPr lang="en-US"/>
        </a:p>
      </dgm:t>
    </dgm:pt>
    <dgm:pt modelId="{8BF472B6-ABBB-416C-A47B-47062449079D}">
      <dgm:prSet phldrT="[Text]"/>
      <dgm:spPr/>
      <dgm:t>
        <a:bodyPr/>
        <a:lstStyle/>
        <a:p>
          <a:r>
            <a:rPr lang="en-US" dirty="0" smtClean="0"/>
            <a:t>6</a:t>
          </a:r>
          <a:endParaRPr lang="en-US" dirty="0"/>
        </a:p>
      </dgm:t>
    </dgm:pt>
    <dgm:pt modelId="{3A7F8C68-5690-4A88-BFC0-8F108B65B6A1}" type="parTrans" cxnId="{245BB933-95E9-4622-B72E-A8F78F0C3FEB}">
      <dgm:prSet/>
      <dgm:spPr/>
      <dgm:t>
        <a:bodyPr/>
        <a:lstStyle/>
        <a:p>
          <a:endParaRPr lang="en-US"/>
        </a:p>
      </dgm:t>
    </dgm:pt>
    <dgm:pt modelId="{7884B23B-F97E-4C84-AFC0-DE5B3CA4DA63}" type="sibTrans" cxnId="{245BB933-95E9-4622-B72E-A8F78F0C3FEB}">
      <dgm:prSet/>
      <dgm:spPr/>
      <dgm:t>
        <a:bodyPr/>
        <a:lstStyle/>
        <a:p>
          <a:endParaRPr lang="en-US"/>
        </a:p>
      </dgm:t>
    </dgm:pt>
    <dgm:pt modelId="{D53C0589-8A5E-48DA-9766-E339BFD299F1}">
      <dgm:prSet phldrT="[Text]"/>
      <dgm:spPr/>
      <dgm:t>
        <a:bodyPr/>
        <a:lstStyle/>
        <a:p>
          <a:r>
            <a:rPr lang="en-US" dirty="0" smtClean="0"/>
            <a:t>7</a:t>
          </a:r>
          <a:endParaRPr lang="en-US" dirty="0"/>
        </a:p>
      </dgm:t>
    </dgm:pt>
    <dgm:pt modelId="{615DC74D-D2A0-4AE6-A5AA-0125CDB9F0CE}" type="parTrans" cxnId="{B923CE56-901C-40C2-9ED8-BF9E1BB07201}">
      <dgm:prSet/>
      <dgm:spPr/>
      <dgm:t>
        <a:bodyPr/>
        <a:lstStyle/>
        <a:p>
          <a:endParaRPr lang="en-US"/>
        </a:p>
      </dgm:t>
    </dgm:pt>
    <dgm:pt modelId="{89A6E1A4-DFDD-47B2-ABF2-43CBE6E3B646}" type="sibTrans" cxnId="{B923CE56-901C-40C2-9ED8-BF9E1BB07201}">
      <dgm:prSet/>
      <dgm:spPr/>
      <dgm:t>
        <a:bodyPr/>
        <a:lstStyle/>
        <a:p>
          <a:endParaRPr lang="en-US"/>
        </a:p>
      </dgm:t>
    </dgm:pt>
    <dgm:pt modelId="{886747D1-ED56-4A41-9B88-9684F1C09408}">
      <dgm:prSet phldrT="[Text]"/>
      <dgm:spPr/>
      <dgm:t>
        <a:bodyPr/>
        <a:lstStyle/>
        <a:p>
          <a:r>
            <a:rPr lang="en-US" dirty="0" smtClean="0"/>
            <a:t>8</a:t>
          </a:r>
          <a:endParaRPr lang="en-US" dirty="0"/>
        </a:p>
      </dgm:t>
    </dgm:pt>
    <dgm:pt modelId="{08FAB920-3887-49A1-9E34-C9277903A5DC}" type="parTrans" cxnId="{666485BB-8C5B-46F4-82E2-BA8C74CD8303}">
      <dgm:prSet/>
      <dgm:spPr/>
      <dgm:t>
        <a:bodyPr/>
        <a:lstStyle/>
        <a:p>
          <a:endParaRPr lang="en-US"/>
        </a:p>
      </dgm:t>
    </dgm:pt>
    <dgm:pt modelId="{60C5838D-4D41-4A16-8021-B6064A3E8ED6}" type="sibTrans" cxnId="{666485BB-8C5B-46F4-82E2-BA8C74CD8303}">
      <dgm:prSet/>
      <dgm:spPr/>
      <dgm:t>
        <a:bodyPr/>
        <a:lstStyle/>
        <a:p>
          <a:endParaRPr lang="en-US"/>
        </a:p>
      </dgm:t>
    </dgm:pt>
    <dgm:pt modelId="{2E753C75-C97F-4C62-943A-D12981DB66C3}">
      <dgm:prSet phldrT="[Text]"/>
      <dgm:spPr/>
      <dgm:t>
        <a:bodyPr/>
        <a:lstStyle/>
        <a:p>
          <a:r>
            <a:rPr lang="en-US" dirty="0" smtClean="0"/>
            <a:t>9</a:t>
          </a:r>
          <a:endParaRPr lang="en-US" dirty="0"/>
        </a:p>
      </dgm:t>
    </dgm:pt>
    <dgm:pt modelId="{F475E8E9-6192-4D70-AC9B-18FDCA399EF5}" type="parTrans" cxnId="{A4CC064D-20C9-45BB-870C-5A9E2F385846}">
      <dgm:prSet/>
      <dgm:spPr/>
      <dgm:t>
        <a:bodyPr/>
        <a:lstStyle/>
        <a:p>
          <a:endParaRPr lang="en-US"/>
        </a:p>
      </dgm:t>
    </dgm:pt>
    <dgm:pt modelId="{10AB9592-36E3-4E9B-BE95-F42F741760CC}" type="sibTrans" cxnId="{A4CC064D-20C9-45BB-870C-5A9E2F385846}">
      <dgm:prSet/>
      <dgm:spPr/>
      <dgm:t>
        <a:bodyPr/>
        <a:lstStyle/>
        <a:p>
          <a:endParaRPr lang="en-US"/>
        </a:p>
      </dgm:t>
    </dgm:pt>
    <dgm:pt modelId="{0567E96C-A5A6-4746-B2B5-A682F80DFA08}">
      <dgm:prSet phldrT="[Text]"/>
      <dgm:spPr/>
      <dgm:t>
        <a:bodyPr/>
        <a:lstStyle/>
        <a:p>
          <a:r>
            <a:rPr lang="en-US" dirty="0" smtClean="0"/>
            <a:t>10</a:t>
          </a:r>
          <a:endParaRPr lang="en-US" dirty="0"/>
        </a:p>
      </dgm:t>
    </dgm:pt>
    <dgm:pt modelId="{736DA56B-8AF7-47FA-AB2C-101F9442798B}" type="parTrans" cxnId="{2533E704-5461-40A1-9298-D0B9C2B27D6C}">
      <dgm:prSet/>
      <dgm:spPr/>
      <dgm:t>
        <a:bodyPr/>
        <a:lstStyle/>
        <a:p>
          <a:endParaRPr lang="en-US"/>
        </a:p>
      </dgm:t>
    </dgm:pt>
    <dgm:pt modelId="{EBCBFD5B-43EF-4417-8AAF-57252B47AD34}" type="sibTrans" cxnId="{2533E704-5461-40A1-9298-D0B9C2B27D6C}">
      <dgm:prSet/>
      <dgm:spPr/>
      <dgm:t>
        <a:bodyPr/>
        <a:lstStyle/>
        <a:p>
          <a:endParaRPr lang="en-US"/>
        </a:p>
      </dgm:t>
    </dgm:pt>
    <dgm:pt modelId="{63757A51-4171-4231-AED9-A6CC3A4969E2}">
      <dgm:prSet phldrT="[Text]"/>
      <dgm:spPr/>
      <dgm:t>
        <a:bodyPr/>
        <a:lstStyle/>
        <a:p>
          <a:r>
            <a:rPr lang="en-US" dirty="0" err="1" smtClean="0"/>
            <a:t>intan</a:t>
          </a:r>
          <a:endParaRPr lang="en-US" dirty="0"/>
        </a:p>
      </dgm:t>
    </dgm:pt>
    <dgm:pt modelId="{116AF9AF-751D-4EEC-8FF5-5F97BEE56126}" type="parTrans" cxnId="{356E2AAD-26BE-4A38-92D4-8E810D828588}">
      <dgm:prSet/>
      <dgm:spPr/>
      <dgm:t>
        <a:bodyPr/>
        <a:lstStyle/>
        <a:p>
          <a:endParaRPr lang="en-US"/>
        </a:p>
      </dgm:t>
    </dgm:pt>
    <dgm:pt modelId="{4F735537-6544-44AB-9883-F01A9A300A66}" type="sibTrans" cxnId="{356E2AAD-26BE-4A38-92D4-8E810D828588}">
      <dgm:prSet/>
      <dgm:spPr/>
      <dgm:t>
        <a:bodyPr/>
        <a:lstStyle/>
        <a:p>
          <a:endParaRPr lang="en-US"/>
        </a:p>
      </dgm:t>
    </dgm:pt>
    <dgm:pt modelId="{194E5D6E-6441-448B-86B1-EAA7500E08BC}">
      <dgm:prSet phldrT="[Text]"/>
      <dgm:spPr/>
      <dgm:t>
        <a:bodyPr/>
        <a:lstStyle/>
        <a:p>
          <a:r>
            <a:rPr lang="en-US" dirty="0" err="1" smtClean="0"/>
            <a:t>Qorundum</a:t>
          </a:r>
          <a:r>
            <a:rPr lang="en-US" dirty="0" smtClean="0"/>
            <a:t> </a:t>
          </a:r>
          <a:endParaRPr lang="en-US" dirty="0"/>
        </a:p>
      </dgm:t>
    </dgm:pt>
    <dgm:pt modelId="{48B56184-C2A2-457A-B298-39A07A25B260}" type="parTrans" cxnId="{1B7302A0-5568-42BA-98BD-0D47E6B4594A}">
      <dgm:prSet/>
      <dgm:spPr/>
      <dgm:t>
        <a:bodyPr/>
        <a:lstStyle/>
        <a:p>
          <a:endParaRPr lang="en-US"/>
        </a:p>
      </dgm:t>
    </dgm:pt>
    <dgm:pt modelId="{24A1E34B-8843-4F85-8DE0-87D78ACF370B}" type="sibTrans" cxnId="{1B7302A0-5568-42BA-98BD-0D47E6B4594A}">
      <dgm:prSet/>
      <dgm:spPr/>
      <dgm:t>
        <a:bodyPr/>
        <a:lstStyle/>
        <a:p>
          <a:endParaRPr lang="en-US"/>
        </a:p>
      </dgm:t>
    </dgm:pt>
    <dgm:pt modelId="{0210556D-731A-4A3B-B4AB-AF7611F4436B}">
      <dgm:prSet phldrT="[Text]"/>
      <dgm:spPr/>
      <dgm:t>
        <a:bodyPr/>
        <a:lstStyle/>
        <a:p>
          <a:r>
            <a:rPr lang="en-US" dirty="0" smtClean="0"/>
            <a:t>Topaz </a:t>
          </a:r>
          <a:endParaRPr lang="en-US" dirty="0"/>
        </a:p>
      </dgm:t>
    </dgm:pt>
    <dgm:pt modelId="{B681CF94-5A5B-4A50-80CB-F68410B1C6D3}" type="parTrans" cxnId="{6014DD93-BB43-48E1-A893-0AB9A42A9A01}">
      <dgm:prSet/>
      <dgm:spPr/>
      <dgm:t>
        <a:bodyPr/>
        <a:lstStyle/>
        <a:p>
          <a:endParaRPr lang="en-US"/>
        </a:p>
      </dgm:t>
    </dgm:pt>
    <dgm:pt modelId="{4F119C9E-19CE-4C58-BB9D-98E013E4340D}" type="sibTrans" cxnId="{6014DD93-BB43-48E1-A893-0AB9A42A9A01}">
      <dgm:prSet/>
      <dgm:spPr/>
      <dgm:t>
        <a:bodyPr/>
        <a:lstStyle/>
        <a:p>
          <a:endParaRPr lang="en-US"/>
        </a:p>
      </dgm:t>
    </dgm:pt>
    <dgm:pt modelId="{2D835C2C-026E-4995-9860-3E337929C776}">
      <dgm:prSet phldrT="[Text]"/>
      <dgm:spPr/>
      <dgm:t>
        <a:bodyPr/>
        <a:lstStyle/>
        <a:p>
          <a:r>
            <a:rPr lang="en-US" dirty="0" smtClean="0"/>
            <a:t>Quartz </a:t>
          </a:r>
          <a:endParaRPr lang="en-US" dirty="0"/>
        </a:p>
      </dgm:t>
    </dgm:pt>
    <dgm:pt modelId="{FFA6A87F-EE35-49A1-A477-951E9EEE5ED1}" type="parTrans" cxnId="{0348B90A-7E69-4696-8769-8151A3DE9B52}">
      <dgm:prSet/>
      <dgm:spPr/>
      <dgm:t>
        <a:bodyPr/>
        <a:lstStyle/>
        <a:p>
          <a:endParaRPr lang="en-US"/>
        </a:p>
      </dgm:t>
    </dgm:pt>
    <dgm:pt modelId="{007AAC76-66E4-4D7F-AC90-8E04F4014D82}" type="sibTrans" cxnId="{0348B90A-7E69-4696-8769-8151A3DE9B52}">
      <dgm:prSet/>
      <dgm:spPr/>
      <dgm:t>
        <a:bodyPr/>
        <a:lstStyle/>
        <a:p>
          <a:endParaRPr lang="en-US"/>
        </a:p>
      </dgm:t>
    </dgm:pt>
    <dgm:pt modelId="{0896F1D2-65E6-4018-A873-3A2BE403DFA0}">
      <dgm:prSet phldrT="[Text]"/>
      <dgm:spPr/>
      <dgm:t>
        <a:bodyPr/>
        <a:lstStyle/>
        <a:p>
          <a:r>
            <a:rPr lang="en-US" dirty="0" smtClean="0"/>
            <a:t>Orthoclase</a:t>
          </a:r>
          <a:endParaRPr lang="en-US" dirty="0"/>
        </a:p>
      </dgm:t>
    </dgm:pt>
    <dgm:pt modelId="{782FC403-4859-4F31-9AC6-60545AFC79D1}" type="parTrans" cxnId="{8E2EEF9C-8A1E-4D3E-8114-8CB134A816CF}">
      <dgm:prSet/>
      <dgm:spPr/>
      <dgm:t>
        <a:bodyPr/>
        <a:lstStyle/>
        <a:p>
          <a:endParaRPr lang="en-US"/>
        </a:p>
      </dgm:t>
    </dgm:pt>
    <dgm:pt modelId="{FC73D988-76CA-48EC-9FD7-6898597A92D9}" type="sibTrans" cxnId="{8E2EEF9C-8A1E-4D3E-8114-8CB134A816CF}">
      <dgm:prSet/>
      <dgm:spPr/>
      <dgm:t>
        <a:bodyPr/>
        <a:lstStyle/>
        <a:p>
          <a:endParaRPr lang="en-US"/>
        </a:p>
      </dgm:t>
    </dgm:pt>
    <dgm:pt modelId="{A675ED05-35FE-4742-B34A-304F7B5833DE}">
      <dgm:prSet phldrT="[Text]"/>
      <dgm:spPr/>
      <dgm:t>
        <a:bodyPr/>
        <a:lstStyle/>
        <a:p>
          <a:r>
            <a:rPr lang="en-US" dirty="0" smtClean="0"/>
            <a:t>Apatite </a:t>
          </a:r>
          <a:endParaRPr lang="en-US" dirty="0"/>
        </a:p>
      </dgm:t>
    </dgm:pt>
    <dgm:pt modelId="{C19CD9E7-515F-45BE-9B4B-671B81AC8866}" type="parTrans" cxnId="{D647590B-7720-4E08-B649-1A6542AC713F}">
      <dgm:prSet/>
      <dgm:spPr/>
      <dgm:t>
        <a:bodyPr/>
        <a:lstStyle/>
        <a:p>
          <a:endParaRPr lang="en-US"/>
        </a:p>
      </dgm:t>
    </dgm:pt>
    <dgm:pt modelId="{3599F8ED-2B27-4B4F-A66F-4F4A9994D7D7}" type="sibTrans" cxnId="{D647590B-7720-4E08-B649-1A6542AC713F}">
      <dgm:prSet/>
      <dgm:spPr/>
      <dgm:t>
        <a:bodyPr/>
        <a:lstStyle/>
        <a:p>
          <a:endParaRPr lang="en-US"/>
        </a:p>
      </dgm:t>
    </dgm:pt>
    <dgm:pt modelId="{CBC2EDC4-DE19-45E7-B7CA-42323D36CDF9}" type="pres">
      <dgm:prSet presAssocID="{0AF7451A-A038-4C15-A229-FA6BDC552A2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7FC26B-887F-4A21-AA86-F8176951D398}" type="pres">
      <dgm:prSet presAssocID="{50478A0F-0C97-4FEC-A240-514EA38709FD}" presName="composite" presStyleCnt="0"/>
      <dgm:spPr/>
    </dgm:pt>
    <dgm:pt modelId="{4E4CDE35-46DE-4662-AE07-74BD42FFF027}" type="pres">
      <dgm:prSet presAssocID="{50478A0F-0C97-4FEC-A240-514EA38709FD}" presName="parentText" presStyleLbl="alignNode1" presStyleIdx="0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BDD83B-C2CD-415F-B7E6-7FAC77B25FEC}" type="pres">
      <dgm:prSet presAssocID="{50478A0F-0C97-4FEC-A240-514EA38709FD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25904D-7EF1-4113-8AAB-10BD7AECDB82}" type="pres">
      <dgm:prSet presAssocID="{D13F26EC-9135-4539-8167-45B4BD81C195}" presName="sp" presStyleCnt="0"/>
      <dgm:spPr/>
    </dgm:pt>
    <dgm:pt modelId="{B5771991-D67C-4AD8-843A-716325E85D7A}" type="pres">
      <dgm:prSet presAssocID="{EFA8D2EA-474B-457A-B2CB-FCA1E439B3D7}" presName="composite" presStyleCnt="0"/>
      <dgm:spPr/>
    </dgm:pt>
    <dgm:pt modelId="{15859FF5-47B9-4EB2-A49E-5B78E9602C87}" type="pres">
      <dgm:prSet presAssocID="{EFA8D2EA-474B-457A-B2CB-FCA1E439B3D7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6707C5-FCE4-4CFD-8B67-99EAE517C987}" type="pres">
      <dgm:prSet presAssocID="{EFA8D2EA-474B-457A-B2CB-FCA1E439B3D7}" presName="descendantText" presStyleLbl="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50EA7-3636-420C-824F-A5FF2FDA5281}" type="pres">
      <dgm:prSet presAssocID="{EB902E5B-0DBE-42A9-82F1-D96FF9B46A2D}" presName="sp" presStyleCnt="0"/>
      <dgm:spPr/>
    </dgm:pt>
    <dgm:pt modelId="{4AF2C65F-2247-48B5-8748-F1CE535BDC13}" type="pres">
      <dgm:prSet presAssocID="{858BC697-2AE4-4663-9F90-C37B22A1A537}" presName="composite" presStyleCnt="0"/>
      <dgm:spPr/>
    </dgm:pt>
    <dgm:pt modelId="{190F3ABB-CC4A-49BD-8CAA-0AF3F34A9BDB}" type="pres">
      <dgm:prSet presAssocID="{858BC697-2AE4-4663-9F90-C37B22A1A537}" presName="parentText" presStyleLbl="alignNode1" presStyleIdx="2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062102-BD65-48A4-94A5-546B6B215C9D}" type="pres">
      <dgm:prSet presAssocID="{858BC697-2AE4-4663-9F90-C37B22A1A537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54AC42-5D17-4A92-B2BD-EFF8A801B087}" type="pres">
      <dgm:prSet presAssocID="{52450292-1746-4C73-BF44-896E6EB73917}" presName="sp" presStyleCnt="0"/>
      <dgm:spPr/>
    </dgm:pt>
    <dgm:pt modelId="{66CF4842-EE48-46E1-AD95-0797A8D0F2C0}" type="pres">
      <dgm:prSet presAssocID="{88234E1E-466B-426D-BDF9-E3AE3A00767F}" presName="composite" presStyleCnt="0"/>
      <dgm:spPr/>
    </dgm:pt>
    <dgm:pt modelId="{52B373D8-7B49-46B3-B962-11CA6964E185}" type="pres">
      <dgm:prSet presAssocID="{88234E1E-466B-426D-BDF9-E3AE3A00767F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E5DAA-B732-43F1-8B5E-2F67110DD124}" type="pres">
      <dgm:prSet presAssocID="{88234E1E-466B-426D-BDF9-E3AE3A00767F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8CF8ED-5E22-4815-87F3-200B5BE96BD3}" type="pres">
      <dgm:prSet presAssocID="{E537B3A7-918E-45ED-8AA9-2E8E85EE36E4}" presName="sp" presStyleCnt="0"/>
      <dgm:spPr/>
    </dgm:pt>
    <dgm:pt modelId="{7FA1A0DC-E2C3-4B9F-8EA9-5A8B122E7A57}" type="pres">
      <dgm:prSet presAssocID="{8BBB67C6-6DCC-4E9B-81DF-01E464E8AAE3}" presName="composite" presStyleCnt="0"/>
      <dgm:spPr/>
    </dgm:pt>
    <dgm:pt modelId="{8AA3753E-6887-481B-9897-E5AE80FEC5E3}" type="pres">
      <dgm:prSet presAssocID="{8BBB67C6-6DCC-4E9B-81DF-01E464E8AAE3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45D225-8EFB-418D-8A77-CD0A62636AF3}" type="pres">
      <dgm:prSet presAssocID="{8BBB67C6-6DCC-4E9B-81DF-01E464E8AAE3}" presName="descendantText" presStyleLbl="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BB90F-4038-43FB-A84D-C1045348BAA1}" type="pres">
      <dgm:prSet presAssocID="{9156069E-42F3-4846-8D13-D51D30E24624}" presName="sp" presStyleCnt="0"/>
      <dgm:spPr/>
    </dgm:pt>
    <dgm:pt modelId="{D7BDAB43-842D-4DCC-9DE0-2D4C39140631}" type="pres">
      <dgm:prSet presAssocID="{8BF472B6-ABBB-416C-A47B-47062449079D}" presName="composite" presStyleCnt="0"/>
      <dgm:spPr/>
    </dgm:pt>
    <dgm:pt modelId="{987A704A-5882-4539-B069-E6987D43EBCB}" type="pres">
      <dgm:prSet presAssocID="{8BF472B6-ABBB-416C-A47B-47062449079D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79467D-36BE-4F7D-8568-7F8B7DDD296E}" type="pres">
      <dgm:prSet presAssocID="{8BF472B6-ABBB-416C-A47B-47062449079D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11C1EA-AE93-4C05-A4D9-98BE47E48291}" type="pres">
      <dgm:prSet presAssocID="{7884B23B-F97E-4C84-AFC0-DE5B3CA4DA63}" presName="sp" presStyleCnt="0"/>
      <dgm:spPr/>
    </dgm:pt>
    <dgm:pt modelId="{5431385F-EE32-4199-8095-827633AB244D}" type="pres">
      <dgm:prSet presAssocID="{D53C0589-8A5E-48DA-9766-E339BFD299F1}" presName="composite" presStyleCnt="0"/>
      <dgm:spPr/>
    </dgm:pt>
    <dgm:pt modelId="{F1C6AB8E-568D-4EAA-842F-1CAA3917FAF8}" type="pres">
      <dgm:prSet presAssocID="{D53C0589-8A5E-48DA-9766-E339BFD299F1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FD8D3-2AF5-4DC8-896F-C88A17877F3A}" type="pres">
      <dgm:prSet presAssocID="{D53C0589-8A5E-48DA-9766-E339BFD299F1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6D0745-F880-47A1-BDCD-168ED22A5167}" type="pres">
      <dgm:prSet presAssocID="{89A6E1A4-DFDD-47B2-ABF2-43CBE6E3B646}" presName="sp" presStyleCnt="0"/>
      <dgm:spPr/>
    </dgm:pt>
    <dgm:pt modelId="{94C8972C-6F36-4983-A2CE-D36378B1331F}" type="pres">
      <dgm:prSet presAssocID="{886747D1-ED56-4A41-9B88-9684F1C09408}" presName="composite" presStyleCnt="0"/>
      <dgm:spPr/>
    </dgm:pt>
    <dgm:pt modelId="{ACD388D6-183B-48CD-9943-76F1E96CCB8F}" type="pres">
      <dgm:prSet presAssocID="{886747D1-ED56-4A41-9B88-9684F1C09408}" presName="parentText" presStyleLbl="alignNode1" presStyleIdx="7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8DCBCF-6AD5-49B7-80E9-DAD9995503C2}" type="pres">
      <dgm:prSet presAssocID="{886747D1-ED56-4A41-9B88-9684F1C09408}" presName="descendantText" presStyleLbl="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9EE29-A9CE-4327-A308-17CC3A8B668A}" type="pres">
      <dgm:prSet presAssocID="{60C5838D-4D41-4A16-8021-B6064A3E8ED6}" presName="sp" presStyleCnt="0"/>
      <dgm:spPr/>
    </dgm:pt>
    <dgm:pt modelId="{47B18802-0CA4-4231-82EE-13B3D3ADA348}" type="pres">
      <dgm:prSet presAssocID="{2E753C75-C97F-4C62-943A-D12981DB66C3}" presName="composite" presStyleCnt="0"/>
      <dgm:spPr/>
    </dgm:pt>
    <dgm:pt modelId="{DAA09542-4236-465A-A6FD-6766E94912B2}" type="pres">
      <dgm:prSet presAssocID="{2E753C75-C97F-4C62-943A-D12981DB66C3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A04F3-4A10-4F09-9016-986FCA0062AC}" type="pres">
      <dgm:prSet presAssocID="{2E753C75-C97F-4C62-943A-D12981DB66C3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E5CFAA-3AC5-493A-BBC9-2DA091369D53}" type="pres">
      <dgm:prSet presAssocID="{10AB9592-36E3-4E9B-BE95-F42F741760CC}" presName="sp" presStyleCnt="0"/>
      <dgm:spPr/>
    </dgm:pt>
    <dgm:pt modelId="{A1946126-5D3C-4ABF-87DD-FAE705CB108A}" type="pres">
      <dgm:prSet presAssocID="{0567E96C-A5A6-4746-B2B5-A682F80DFA08}" presName="composite" presStyleCnt="0"/>
      <dgm:spPr/>
    </dgm:pt>
    <dgm:pt modelId="{C1DF47D9-65D0-4B9C-A9C6-FACD5A5766D6}" type="pres">
      <dgm:prSet presAssocID="{0567E96C-A5A6-4746-B2B5-A682F80DFA08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D33B20-98EC-4968-AD28-86C20029803D}" type="pres">
      <dgm:prSet presAssocID="{0567E96C-A5A6-4746-B2B5-A682F80DFA08}" presName="descendantText" presStyleLbl="alignAcc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2EEF9C-8A1E-4D3E-8114-8CB134A816CF}" srcId="{8BF472B6-ABBB-416C-A47B-47062449079D}" destId="{0896F1D2-65E6-4018-A873-3A2BE403DFA0}" srcOrd="0" destOrd="0" parTransId="{782FC403-4859-4F31-9AC6-60545AFC79D1}" sibTransId="{FC73D988-76CA-48EC-9FD7-6898597A92D9}"/>
    <dgm:cxn modelId="{9ECD28BA-0CC2-4734-A9E6-CC63ED59CAD8}" type="presOf" srcId="{35816DFE-B780-483E-92E5-A08287F63965}" destId="{D6062102-BD65-48A4-94A5-546B6B215C9D}" srcOrd="0" destOrd="0" presId="urn:microsoft.com/office/officeart/2005/8/layout/chevron2"/>
    <dgm:cxn modelId="{70BFCEFC-75C3-4CB9-A5A5-123FBDDD3D81}" type="presOf" srcId="{886747D1-ED56-4A41-9B88-9684F1C09408}" destId="{ACD388D6-183B-48CD-9943-76F1E96CCB8F}" srcOrd="0" destOrd="0" presId="urn:microsoft.com/office/officeart/2005/8/layout/chevron2"/>
    <dgm:cxn modelId="{245BB933-95E9-4622-B72E-A8F78F0C3FEB}" srcId="{0AF7451A-A038-4C15-A229-FA6BDC552A23}" destId="{8BF472B6-ABBB-416C-A47B-47062449079D}" srcOrd="5" destOrd="0" parTransId="{3A7F8C68-5690-4A88-BFC0-8F108B65B6A1}" sibTransId="{7884B23B-F97E-4C84-AFC0-DE5B3CA4DA63}"/>
    <dgm:cxn modelId="{A5772F77-8B55-4EE8-8908-EFB86C7A7AB4}" type="presOf" srcId="{858BC697-2AE4-4663-9F90-C37B22A1A537}" destId="{190F3ABB-CC4A-49BD-8CAA-0AF3F34A9BDB}" srcOrd="0" destOrd="0" presId="urn:microsoft.com/office/officeart/2005/8/layout/chevron2"/>
    <dgm:cxn modelId="{1B7302A0-5568-42BA-98BD-0D47E6B4594A}" srcId="{2E753C75-C97F-4C62-943A-D12981DB66C3}" destId="{194E5D6E-6441-448B-86B1-EAA7500E08BC}" srcOrd="0" destOrd="0" parTransId="{48B56184-C2A2-457A-B298-39A07A25B260}" sibTransId="{24A1E34B-8843-4F85-8DE0-87D78ACF370B}"/>
    <dgm:cxn modelId="{EA1F6590-3323-4B3D-BA32-80152DB45C6A}" srcId="{0AF7451A-A038-4C15-A229-FA6BDC552A23}" destId="{EFA8D2EA-474B-457A-B2CB-FCA1E439B3D7}" srcOrd="1" destOrd="0" parTransId="{EAA5DAA7-8770-41A4-B016-2AC1BD8799BB}" sibTransId="{EB902E5B-0DBE-42A9-82F1-D96FF9B46A2D}"/>
    <dgm:cxn modelId="{8AC29411-7E9C-492A-AF80-1F45581355F9}" srcId="{0AF7451A-A038-4C15-A229-FA6BDC552A23}" destId="{858BC697-2AE4-4663-9F90-C37B22A1A537}" srcOrd="2" destOrd="0" parTransId="{7EC7BE19-B395-4EF9-8D52-38412D3CA532}" sibTransId="{52450292-1746-4C73-BF44-896E6EB73917}"/>
    <dgm:cxn modelId="{DC23294D-6B88-433C-87BC-4C3BF95A344D}" srcId="{88234E1E-466B-426D-BDF9-E3AE3A00767F}" destId="{5A5644F5-DA78-422D-98F4-8A0D8394D64F}" srcOrd="0" destOrd="0" parTransId="{9DA93584-474F-4915-9B6D-F5876EF65832}" sibTransId="{1AC8D13A-94EE-4241-8E05-63223BE2959A}"/>
    <dgm:cxn modelId="{B601405B-8A35-4FD8-B500-43C37CEBDB75}" srcId="{0AF7451A-A038-4C15-A229-FA6BDC552A23}" destId="{88234E1E-466B-426D-BDF9-E3AE3A00767F}" srcOrd="3" destOrd="0" parTransId="{7615D94A-1059-48B9-B22B-59A78C64C07B}" sibTransId="{E537B3A7-918E-45ED-8AA9-2E8E85EE36E4}"/>
    <dgm:cxn modelId="{6014DD93-BB43-48E1-A893-0AB9A42A9A01}" srcId="{886747D1-ED56-4A41-9B88-9684F1C09408}" destId="{0210556D-731A-4A3B-B4AB-AF7611F4436B}" srcOrd="0" destOrd="0" parTransId="{B681CF94-5A5B-4A50-80CB-F68410B1C6D3}" sibTransId="{4F119C9E-19CE-4C58-BB9D-98E013E4340D}"/>
    <dgm:cxn modelId="{356E2AAD-26BE-4A38-92D4-8E810D828588}" srcId="{0567E96C-A5A6-4746-B2B5-A682F80DFA08}" destId="{63757A51-4171-4231-AED9-A6CC3A4969E2}" srcOrd="0" destOrd="0" parTransId="{116AF9AF-751D-4EEC-8FF5-5F97BEE56126}" sibTransId="{4F735537-6544-44AB-9883-F01A9A300A66}"/>
    <dgm:cxn modelId="{279C7EDB-12C7-4A89-B829-6F2BAF3B1AD6}" type="presOf" srcId="{5A5644F5-DA78-422D-98F4-8A0D8394D64F}" destId="{15AE5DAA-B732-43F1-8B5E-2F67110DD124}" srcOrd="0" destOrd="0" presId="urn:microsoft.com/office/officeart/2005/8/layout/chevron2"/>
    <dgm:cxn modelId="{BB2F63BF-56D2-4205-B469-E421D8220CDF}" type="presOf" srcId="{EFA8D2EA-474B-457A-B2CB-FCA1E439B3D7}" destId="{15859FF5-47B9-4EB2-A49E-5B78E9602C87}" srcOrd="0" destOrd="0" presId="urn:microsoft.com/office/officeart/2005/8/layout/chevron2"/>
    <dgm:cxn modelId="{40335A67-816D-44D8-BB85-2ECFEC7C2B45}" type="presOf" srcId="{0567E96C-A5A6-4746-B2B5-A682F80DFA08}" destId="{C1DF47D9-65D0-4B9C-A9C6-FACD5A5766D6}" srcOrd="0" destOrd="0" presId="urn:microsoft.com/office/officeart/2005/8/layout/chevron2"/>
    <dgm:cxn modelId="{05991627-A188-4F61-B5FE-305E3C05E296}" type="presOf" srcId="{50478A0F-0C97-4FEC-A240-514EA38709FD}" destId="{4E4CDE35-46DE-4662-AE07-74BD42FFF027}" srcOrd="0" destOrd="0" presId="urn:microsoft.com/office/officeart/2005/8/layout/chevron2"/>
    <dgm:cxn modelId="{9DE9A345-C82F-416C-BA89-5EE4E1071353}" type="presOf" srcId="{D53C0589-8A5E-48DA-9766-E339BFD299F1}" destId="{F1C6AB8E-568D-4EAA-842F-1CAA3917FAF8}" srcOrd="0" destOrd="0" presId="urn:microsoft.com/office/officeart/2005/8/layout/chevron2"/>
    <dgm:cxn modelId="{34E6893A-00D0-410F-9D36-BF83CC9A084D}" type="presOf" srcId="{0210556D-731A-4A3B-B4AB-AF7611F4436B}" destId="{438DCBCF-6AD5-49B7-80E9-DAD9995503C2}" srcOrd="0" destOrd="0" presId="urn:microsoft.com/office/officeart/2005/8/layout/chevron2"/>
    <dgm:cxn modelId="{666485BB-8C5B-46F4-82E2-BA8C74CD8303}" srcId="{0AF7451A-A038-4C15-A229-FA6BDC552A23}" destId="{886747D1-ED56-4A41-9B88-9684F1C09408}" srcOrd="7" destOrd="0" parTransId="{08FAB920-3887-49A1-9E34-C9277903A5DC}" sibTransId="{60C5838D-4D41-4A16-8021-B6064A3E8ED6}"/>
    <dgm:cxn modelId="{5DFE7EFD-BE24-4629-B910-F0E9E6CB0DBC}" type="presOf" srcId="{3CEA6B62-C25C-4D8D-9469-7E34E1238834}" destId="{4DBDD83B-C2CD-415F-B7E6-7FAC77B25FEC}" srcOrd="0" destOrd="0" presId="urn:microsoft.com/office/officeart/2005/8/layout/chevron2"/>
    <dgm:cxn modelId="{C921C3F7-C8DD-490E-8E2C-0EAE72FA4250}" srcId="{50478A0F-0C97-4FEC-A240-514EA38709FD}" destId="{3CEA6B62-C25C-4D8D-9469-7E34E1238834}" srcOrd="0" destOrd="0" parTransId="{91473B25-0404-4CFF-9893-C720E37926FD}" sibTransId="{FAFA7760-E129-478C-AB19-ABF0518412A2}"/>
    <dgm:cxn modelId="{D647590B-7720-4E08-B649-1A6542AC713F}" srcId="{8BBB67C6-6DCC-4E9B-81DF-01E464E8AAE3}" destId="{A675ED05-35FE-4742-B34A-304F7B5833DE}" srcOrd="0" destOrd="0" parTransId="{C19CD9E7-515F-45BE-9B4B-671B81AC8866}" sibTransId="{3599F8ED-2B27-4B4F-A66F-4F4A9994D7D7}"/>
    <dgm:cxn modelId="{C2B54910-8C7C-4319-889B-4E97C2E65AD0}" type="presOf" srcId="{88234E1E-466B-426D-BDF9-E3AE3A00767F}" destId="{52B373D8-7B49-46B3-B962-11CA6964E185}" srcOrd="0" destOrd="0" presId="urn:microsoft.com/office/officeart/2005/8/layout/chevron2"/>
    <dgm:cxn modelId="{A4CC064D-20C9-45BB-870C-5A9E2F385846}" srcId="{0AF7451A-A038-4C15-A229-FA6BDC552A23}" destId="{2E753C75-C97F-4C62-943A-D12981DB66C3}" srcOrd="8" destOrd="0" parTransId="{F475E8E9-6192-4D70-AC9B-18FDCA399EF5}" sibTransId="{10AB9592-36E3-4E9B-BE95-F42F741760CC}"/>
    <dgm:cxn modelId="{1978728C-5648-4A33-A6D3-4F2211C01242}" type="presOf" srcId="{0AF7451A-A038-4C15-A229-FA6BDC552A23}" destId="{CBC2EDC4-DE19-45E7-B7CA-42323D36CDF9}" srcOrd="0" destOrd="0" presId="urn:microsoft.com/office/officeart/2005/8/layout/chevron2"/>
    <dgm:cxn modelId="{989D5FAA-8678-4687-8C6F-E022553E0A7D}" type="presOf" srcId="{2E753C75-C97F-4C62-943A-D12981DB66C3}" destId="{DAA09542-4236-465A-A6FD-6766E94912B2}" srcOrd="0" destOrd="0" presId="urn:microsoft.com/office/officeart/2005/8/layout/chevron2"/>
    <dgm:cxn modelId="{7C48587C-5DD6-4359-B59B-0C2365E71C9E}" type="presOf" srcId="{38448578-4D06-4851-AD12-5B0B11396247}" destId="{DC6707C5-FCE4-4CFD-8B67-99EAE517C987}" srcOrd="0" destOrd="0" presId="urn:microsoft.com/office/officeart/2005/8/layout/chevron2"/>
    <dgm:cxn modelId="{6178DACE-A0F7-475C-86E2-B6EBDE001252}" type="presOf" srcId="{0896F1D2-65E6-4018-A873-3A2BE403DFA0}" destId="{A079467D-36BE-4F7D-8568-7F8B7DDD296E}" srcOrd="0" destOrd="0" presId="urn:microsoft.com/office/officeart/2005/8/layout/chevron2"/>
    <dgm:cxn modelId="{2533E704-5461-40A1-9298-D0B9C2B27D6C}" srcId="{0AF7451A-A038-4C15-A229-FA6BDC552A23}" destId="{0567E96C-A5A6-4746-B2B5-A682F80DFA08}" srcOrd="9" destOrd="0" parTransId="{736DA56B-8AF7-47FA-AB2C-101F9442798B}" sibTransId="{EBCBFD5B-43EF-4417-8AAF-57252B47AD34}"/>
    <dgm:cxn modelId="{0EE88D5D-E308-4621-8889-5D8C90DEEC56}" srcId="{858BC697-2AE4-4663-9F90-C37B22A1A537}" destId="{35816DFE-B780-483E-92E5-A08287F63965}" srcOrd="0" destOrd="0" parTransId="{46B5C457-0497-4AAB-BE61-395C6B03F17E}" sibTransId="{EB5DC1C3-6FE1-4EF0-AE5D-C3F1F1C1F503}"/>
    <dgm:cxn modelId="{B923CE56-901C-40C2-9ED8-BF9E1BB07201}" srcId="{0AF7451A-A038-4C15-A229-FA6BDC552A23}" destId="{D53C0589-8A5E-48DA-9766-E339BFD299F1}" srcOrd="6" destOrd="0" parTransId="{615DC74D-D2A0-4AE6-A5AA-0125CDB9F0CE}" sibTransId="{89A6E1A4-DFDD-47B2-ABF2-43CBE6E3B646}"/>
    <dgm:cxn modelId="{279E2100-1FD5-4737-B973-3236D8823FB4}" type="presOf" srcId="{8BBB67C6-6DCC-4E9B-81DF-01E464E8AAE3}" destId="{8AA3753E-6887-481B-9897-E5AE80FEC5E3}" srcOrd="0" destOrd="0" presId="urn:microsoft.com/office/officeart/2005/8/layout/chevron2"/>
    <dgm:cxn modelId="{0E703051-4147-40B0-A8EE-7B381183B7F2}" type="presOf" srcId="{A675ED05-35FE-4742-B34A-304F7B5833DE}" destId="{5E45D225-8EFB-418D-8A77-CD0A62636AF3}" srcOrd="0" destOrd="0" presId="urn:microsoft.com/office/officeart/2005/8/layout/chevron2"/>
    <dgm:cxn modelId="{D57F9500-40CE-424D-8FC3-F4A4A00F94C3}" type="presOf" srcId="{8BF472B6-ABBB-416C-A47B-47062449079D}" destId="{987A704A-5882-4539-B069-E6987D43EBCB}" srcOrd="0" destOrd="0" presId="urn:microsoft.com/office/officeart/2005/8/layout/chevron2"/>
    <dgm:cxn modelId="{C96E8250-DB57-407E-9E84-A3D35260BBCA}" type="presOf" srcId="{194E5D6E-6441-448B-86B1-EAA7500E08BC}" destId="{934A04F3-4A10-4F09-9016-986FCA0062AC}" srcOrd="0" destOrd="0" presId="urn:microsoft.com/office/officeart/2005/8/layout/chevron2"/>
    <dgm:cxn modelId="{4EC0B16F-67C3-4A6C-9735-F1839BC04B08}" type="presOf" srcId="{2D835C2C-026E-4995-9860-3E337929C776}" destId="{3E0FD8D3-2AF5-4DC8-896F-C88A17877F3A}" srcOrd="0" destOrd="0" presId="urn:microsoft.com/office/officeart/2005/8/layout/chevron2"/>
    <dgm:cxn modelId="{31CEE265-B21C-45E9-9C1D-F68F38198A7B}" srcId="{0AF7451A-A038-4C15-A229-FA6BDC552A23}" destId="{8BBB67C6-6DCC-4E9B-81DF-01E464E8AAE3}" srcOrd="4" destOrd="0" parTransId="{9457FDC9-A5BE-4580-9BB3-1B553C21E9A8}" sibTransId="{9156069E-42F3-4846-8D13-D51D30E24624}"/>
    <dgm:cxn modelId="{0348B90A-7E69-4696-8769-8151A3DE9B52}" srcId="{D53C0589-8A5E-48DA-9766-E339BFD299F1}" destId="{2D835C2C-026E-4995-9860-3E337929C776}" srcOrd="0" destOrd="0" parTransId="{FFA6A87F-EE35-49A1-A477-951E9EEE5ED1}" sibTransId="{007AAC76-66E4-4D7F-AC90-8E04F4014D82}"/>
    <dgm:cxn modelId="{A1369504-1C18-4C36-98D1-017B0B2E958D}" srcId="{EFA8D2EA-474B-457A-B2CB-FCA1E439B3D7}" destId="{38448578-4D06-4851-AD12-5B0B11396247}" srcOrd="0" destOrd="0" parTransId="{DF02E432-1C6E-4492-97C9-04D1353DBD9A}" sibTransId="{6929CF64-0F94-4893-9C1E-366D4D8D51F4}"/>
    <dgm:cxn modelId="{125B7744-CDB9-44A8-86FE-277FFBFC79C1}" type="presOf" srcId="{63757A51-4171-4231-AED9-A6CC3A4969E2}" destId="{8CD33B20-98EC-4968-AD28-86C20029803D}" srcOrd="0" destOrd="0" presId="urn:microsoft.com/office/officeart/2005/8/layout/chevron2"/>
    <dgm:cxn modelId="{A90FCB36-95EA-487C-B311-7BC519A1E306}" srcId="{0AF7451A-A038-4C15-A229-FA6BDC552A23}" destId="{50478A0F-0C97-4FEC-A240-514EA38709FD}" srcOrd="0" destOrd="0" parTransId="{26FF7213-AA3F-4312-A72C-495249C8A7CD}" sibTransId="{D13F26EC-9135-4539-8167-45B4BD81C195}"/>
    <dgm:cxn modelId="{585ED6C2-60F7-4C57-8248-BEBAF271880C}" type="presParOf" srcId="{CBC2EDC4-DE19-45E7-B7CA-42323D36CDF9}" destId="{C17FC26B-887F-4A21-AA86-F8176951D398}" srcOrd="0" destOrd="0" presId="urn:microsoft.com/office/officeart/2005/8/layout/chevron2"/>
    <dgm:cxn modelId="{857B911E-FA49-41A4-B482-1A3CEC15DBFB}" type="presParOf" srcId="{C17FC26B-887F-4A21-AA86-F8176951D398}" destId="{4E4CDE35-46DE-4662-AE07-74BD42FFF027}" srcOrd="0" destOrd="0" presId="urn:microsoft.com/office/officeart/2005/8/layout/chevron2"/>
    <dgm:cxn modelId="{6672CF99-EF7B-4577-A27D-45CD11F7FFCD}" type="presParOf" srcId="{C17FC26B-887F-4A21-AA86-F8176951D398}" destId="{4DBDD83B-C2CD-415F-B7E6-7FAC77B25FEC}" srcOrd="1" destOrd="0" presId="urn:microsoft.com/office/officeart/2005/8/layout/chevron2"/>
    <dgm:cxn modelId="{F9DFBCCC-985A-401D-9D1D-7DCF786755A2}" type="presParOf" srcId="{CBC2EDC4-DE19-45E7-B7CA-42323D36CDF9}" destId="{C525904D-7EF1-4113-8AAB-10BD7AECDB82}" srcOrd="1" destOrd="0" presId="urn:microsoft.com/office/officeart/2005/8/layout/chevron2"/>
    <dgm:cxn modelId="{30677AE1-86BD-412E-ADD4-BC2549D2E7BE}" type="presParOf" srcId="{CBC2EDC4-DE19-45E7-B7CA-42323D36CDF9}" destId="{B5771991-D67C-4AD8-843A-716325E85D7A}" srcOrd="2" destOrd="0" presId="urn:microsoft.com/office/officeart/2005/8/layout/chevron2"/>
    <dgm:cxn modelId="{C53AA125-0AEE-4CBC-B257-AE5683B7F6D2}" type="presParOf" srcId="{B5771991-D67C-4AD8-843A-716325E85D7A}" destId="{15859FF5-47B9-4EB2-A49E-5B78E9602C87}" srcOrd="0" destOrd="0" presId="urn:microsoft.com/office/officeart/2005/8/layout/chevron2"/>
    <dgm:cxn modelId="{7DFD23CC-A87C-4117-ACA1-664EE50FA1B8}" type="presParOf" srcId="{B5771991-D67C-4AD8-843A-716325E85D7A}" destId="{DC6707C5-FCE4-4CFD-8B67-99EAE517C987}" srcOrd="1" destOrd="0" presId="urn:microsoft.com/office/officeart/2005/8/layout/chevron2"/>
    <dgm:cxn modelId="{DFD2F2DD-8884-40F4-AF66-5A456CB28CFA}" type="presParOf" srcId="{CBC2EDC4-DE19-45E7-B7CA-42323D36CDF9}" destId="{87E50EA7-3636-420C-824F-A5FF2FDA5281}" srcOrd="3" destOrd="0" presId="urn:microsoft.com/office/officeart/2005/8/layout/chevron2"/>
    <dgm:cxn modelId="{EA7F3C68-AC5B-49D5-B0F8-11D831B134FE}" type="presParOf" srcId="{CBC2EDC4-DE19-45E7-B7CA-42323D36CDF9}" destId="{4AF2C65F-2247-48B5-8748-F1CE535BDC13}" srcOrd="4" destOrd="0" presId="urn:microsoft.com/office/officeart/2005/8/layout/chevron2"/>
    <dgm:cxn modelId="{620330EF-910F-4E8E-8CCA-5BA412EE556E}" type="presParOf" srcId="{4AF2C65F-2247-48B5-8748-F1CE535BDC13}" destId="{190F3ABB-CC4A-49BD-8CAA-0AF3F34A9BDB}" srcOrd="0" destOrd="0" presId="urn:microsoft.com/office/officeart/2005/8/layout/chevron2"/>
    <dgm:cxn modelId="{4ED2F294-75C3-4FE6-9725-F8B678AAFBEF}" type="presParOf" srcId="{4AF2C65F-2247-48B5-8748-F1CE535BDC13}" destId="{D6062102-BD65-48A4-94A5-546B6B215C9D}" srcOrd="1" destOrd="0" presId="urn:microsoft.com/office/officeart/2005/8/layout/chevron2"/>
    <dgm:cxn modelId="{39D27682-25EF-4AD9-B878-B50EE80C796D}" type="presParOf" srcId="{CBC2EDC4-DE19-45E7-B7CA-42323D36CDF9}" destId="{BA54AC42-5D17-4A92-B2BD-EFF8A801B087}" srcOrd="5" destOrd="0" presId="urn:microsoft.com/office/officeart/2005/8/layout/chevron2"/>
    <dgm:cxn modelId="{1A844A86-FFF4-4695-A7E8-EFD2A0DF32D9}" type="presParOf" srcId="{CBC2EDC4-DE19-45E7-B7CA-42323D36CDF9}" destId="{66CF4842-EE48-46E1-AD95-0797A8D0F2C0}" srcOrd="6" destOrd="0" presId="urn:microsoft.com/office/officeart/2005/8/layout/chevron2"/>
    <dgm:cxn modelId="{9BEBA493-BC16-49E2-8650-7BC28381AF32}" type="presParOf" srcId="{66CF4842-EE48-46E1-AD95-0797A8D0F2C0}" destId="{52B373D8-7B49-46B3-B962-11CA6964E185}" srcOrd="0" destOrd="0" presId="urn:microsoft.com/office/officeart/2005/8/layout/chevron2"/>
    <dgm:cxn modelId="{35A93D1F-F8FE-4457-B362-0A32E38159C2}" type="presParOf" srcId="{66CF4842-EE48-46E1-AD95-0797A8D0F2C0}" destId="{15AE5DAA-B732-43F1-8B5E-2F67110DD124}" srcOrd="1" destOrd="0" presId="urn:microsoft.com/office/officeart/2005/8/layout/chevron2"/>
    <dgm:cxn modelId="{99416AA8-0164-4618-AF75-946052F039A0}" type="presParOf" srcId="{CBC2EDC4-DE19-45E7-B7CA-42323D36CDF9}" destId="{B28CF8ED-5E22-4815-87F3-200B5BE96BD3}" srcOrd="7" destOrd="0" presId="urn:microsoft.com/office/officeart/2005/8/layout/chevron2"/>
    <dgm:cxn modelId="{EA17A912-E342-4A5F-BFDC-2861E789B381}" type="presParOf" srcId="{CBC2EDC4-DE19-45E7-B7CA-42323D36CDF9}" destId="{7FA1A0DC-E2C3-4B9F-8EA9-5A8B122E7A57}" srcOrd="8" destOrd="0" presId="urn:microsoft.com/office/officeart/2005/8/layout/chevron2"/>
    <dgm:cxn modelId="{ED328821-09F1-4607-A8E3-E4FE0D5DECE1}" type="presParOf" srcId="{7FA1A0DC-E2C3-4B9F-8EA9-5A8B122E7A57}" destId="{8AA3753E-6887-481B-9897-E5AE80FEC5E3}" srcOrd="0" destOrd="0" presId="urn:microsoft.com/office/officeart/2005/8/layout/chevron2"/>
    <dgm:cxn modelId="{5FC12A8A-5406-48FE-A2F7-6D0D94CD54F2}" type="presParOf" srcId="{7FA1A0DC-E2C3-4B9F-8EA9-5A8B122E7A57}" destId="{5E45D225-8EFB-418D-8A77-CD0A62636AF3}" srcOrd="1" destOrd="0" presId="urn:microsoft.com/office/officeart/2005/8/layout/chevron2"/>
    <dgm:cxn modelId="{4E8984C8-B1D4-461C-99EE-A5A7A017A567}" type="presParOf" srcId="{CBC2EDC4-DE19-45E7-B7CA-42323D36CDF9}" destId="{197BB90F-4038-43FB-A84D-C1045348BAA1}" srcOrd="9" destOrd="0" presId="urn:microsoft.com/office/officeart/2005/8/layout/chevron2"/>
    <dgm:cxn modelId="{93DB8BBF-F3DF-4954-ABDA-5CFA80B66637}" type="presParOf" srcId="{CBC2EDC4-DE19-45E7-B7CA-42323D36CDF9}" destId="{D7BDAB43-842D-4DCC-9DE0-2D4C39140631}" srcOrd="10" destOrd="0" presId="urn:microsoft.com/office/officeart/2005/8/layout/chevron2"/>
    <dgm:cxn modelId="{269A4246-E158-4F80-8F7C-CDAC404F3C55}" type="presParOf" srcId="{D7BDAB43-842D-4DCC-9DE0-2D4C39140631}" destId="{987A704A-5882-4539-B069-E6987D43EBCB}" srcOrd="0" destOrd="0" presId="urn:microsoft.com/office/officeart/2005/8/layout/chevron2"/>
    <dgm:cxn modelId="{707B9CAB-4B68-4F98-BF17-0284040F619E}" type="presParOf" srcId="{D7BDAB43-842D-4DCC-9DE0-2D4C39140631}" destId="{A079467D-36BE-4F7D-8568-7F8B7DDD296E}" srcOrd="1" destOrd="0" presId="urn:microsoft.com/office/officeart/2005/8/layout/chevron2"/>
    <dgm:cxn modelId="{A548C831-BBFA-4D72-A7C7-9D246A3C4999}" type="presParOf" srcId="{CBC2EDC4-DE19-45E7-B7CA-42323D36CDF9}" destId="{3B11C1EA-AE93-4C05-A4D9-98BE47E48291}" srcOrd="11" destOrd="0" presId="urn:microsoft.com/office/officeart/2005/8/layout/chevron2"/>
    <dgm:cxn modelId="{DDB84248-E1DD-4F3C-A964-20EAFBD6AEA4}" type="presParOf" srcId="{CBC2EDC4-DE19-45E7-B7CA-42323D36CDF9}" destId="{5431385F-EE32-4199-8095-827633AB244D}" srcOrd="12" destOrd="0" presId="urn:microsoft.com/office/officeart/2005/8/layout/chevron2"/>
    <dgm:cxn modelId="{C79ADBF7-7545-49B3-9E08-0F6F5EC75B67}" type="presParOf" srcId="{5431385F-EE32-4199-8095-827633AB244D}" destId="{F1C6AB8E-568D-4EAA-842F-1CAA3917FAF8}" srcOrd="0" destOrd="0" presId="urn:microsoft.com/office/officeart/2005/8/layout/chevron2"/>
    <dgm:cxn modelId="{E98149CD-01E8-4531-A1A5-DBB940C07CF4}" type="presParOf" srcId="{5431385F-EE32-4199-8095-827633AB244D}" destId="{3E0FD8D3-2AF5-4DC8-896F-C88A17877F3A}" srcOrd="1" destOrd="0" presId="urn:microsoft.com/office/officeart/2005/8/layout/chevron2"/>
    <dgm:cxn modelId="{00FCE884-5708-4FF3-B40B-CE568ABC58FA}" type="presParOf" srcId="{CBC2EDC4-DE19-45E7-B7CA-42323D36CDF9}" destId="{0E6D0745-F880-47A1-BDCD-168ED22A5167}" srcOrd="13" destOrd="0" presId="urn:microsoft.com/office/officeart/2005/8/layout/chevron2"/>
    <dgm:cxn modelId="{DB8EFB72-1B14-44FD-B76C-70ABC025A2A2}" type="presParOf" srcId="{CBC2EDC4-DE19-45E7-B7CA-42323D36CDF9}" destId="{94C8972C-6F36-4983-A2CE-D36378B1331F}" srcOrd="14" destOrd="0" presId="urn:microsoft.com/office/officeart/2005/8/layout/chevron2"/>
    <dgm:cxn modelId="{14050A57-F3FB-44A6-A20A-712AAB3B79FB}" type="presParOf" srcId="{94C8972C-6F36-4983-A2CE-D36378B1331F}" destId="{ACD388D6-183B-48CD-9943-76F1E96CCB8F}" srcOrd="0" destOrd="0" presId="urn:microsoft.com/office/officeart/2005/8/layout/chevron2"/>
    <dgm:cxn modelId="{E16B6BB9-7C40-4F1B-A18A-58D2D1F22461}" type="presParOf" srcId="{94C8972C-6F36-4983-A2CE-D36378B1331F}" destId="{438DCBCF-6AD5-49B7-80E9-DAD9995503C2}" srcOrd="1" destOrd="0" presId="urn:microsoft.com/office/officeart/2005/8/layout/chevron2"/>
    <dgm:cxn modelId="{C0B21FBE-5218-459B-9A13-CE7698149BD9}" type="presParOf" srcId="{CBC2EDC4-DE19-45E7-B7CA-42323D36CDF9}" destId="{A069EE29-A9CE-4327-A308-17CC3A8B668A}" srcOrd="15" destOrd="0" presId="urn:microsoft.com/office/officeart/2005/8/layout/chevron2"/>
    <dgm:cxn modelId="{14C50F99-CCA4-4C8F-AFC7-0FDAB319CF90}" type="presParOf" srcId="{CBC2EDC4-DE19-45E7-B7CA-42323D36CDF9}" destId="{47B18802-0CA4-4231-82EE-13B3D3ADA348}" srcOrd="16" destOrd="0" presId="urn:microsoft.com/office/officeart/2005/8/layout/chevron2"/>
    <dgm:cxn modelId="{68D45FC9-0A08-41F1-A3BB-4C846B92F3C6}" type="presParOf" srcId="{47B18802-0CA4-4231-82EE-13B3D3ADA348}" destId="{DAA09542-4236-465A-A6FD-6766E94912B2}" srcOrd="0" destOrd="0" presId="urn:microsoft.com/office/officeart/2005/8/layout/chevron2"/>
    <dgm:cxn modelId="{05F3EA47-50A6-4F73-94C8-F0A1233F88E6}" type="presParOf" srcId="{47B18802-0CA4-4231-82EE-13B3D3ADA348}" destId="{934A04F3-4A10-4F09-9016-986FCA0062AC}" srcOrd="1" destOrd="0" presId="urn:microsoft.com/office/officeart/2005/8/layout/chevron2"/>
    <dgm:cxn modelId="{1551217F-2904-47E4-9927-9BC7AB38C97F}" type="presParOf" srcId="{CBC2EDC4-DE19-45E7-B7CA-42323D36CDF9}" destId="{1DE5CFAA-3AC5-493A-BBC9-2DA091369D53}" srcOrd="17" destOrd="0" presId="urn:microsoft.com/office/officeart/2005/8/layout/chevron2"/>
    <dgm:cxn modelId="{8C9F1FB7-7E0D-4FE9-AAB4-D75535E49E84}" type="presParOf" srcId="{CBC2EDC4-DE19-45E7-B7CA-42323D36CDF9}" destId="{A1946126-5D3C-4ABF-87DD-FAE705CB108A}" srcOrd="18" destOrd="0" presId="urn:microsoft.com/office/officeart/2005/8/layout/chevron2"/>
    <dgm:cxn modelId="{1B69CF33-8B47-4805-AF11-0A7FBBD96849}" type="presParOf" srcId="{A1946126-5D3C-4ABF-87DD-FAE705CB108A}" destId="{C1DF47D9-65D0-4B9C-A9C6-FACD5A5766D6}" srcOrd="0" destOrd="0" presId="urn:microsoft.com/office/officeart/2005/8/layout/chevron2"/>
    <dgm:cxn modelId="{4ACE38C1-7C00-456D-A239-8813FF1A6180}" type="presParOf" srcId="{A1946126-5D3C-4ABF-87DD-FAE705CB108A}" destId="{8CD33B20-98EC-4968-AD28-86C20029803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CDE35-46DE-4662-AE07-74BD42FFF027}">
      <dsp:nvSpPr>
        <dsp:cNvPr id="0" name=""/>
        <dsp:cNvSpPr/>
      </dsp:nvSpPr>
      <dsp:spPr>
        <a:xfrm rot="5400000">
          <a:off x="-99632" y="100471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1</a:t>
          </a:r>
          <a:endParaRPr lang="en-US" sz="1300" kern="1200" dirty="0"/>
        </a:p>
      </dsp:txBody>
      <dsp:txXfrm rot="-5400000">
        <a:off x="2" y="233315"/>
        <a:ext cx="464953" cy="199266"/>
      </dsp:txXfrm>
    </dsp:sp>
    <dsp:sp modelId="{4DBDD83B-C2CD-415F-B7E6-7FAC77B25FEC}">
      <dsp:nvSpPr>
        <dsp:cNvPr id="0" name=""/>
        <dsp:cNvSpPr/>
      </dsp:nvSpPr>
      <dsp:spPr>
        <a:xfrm rot="5400000">
          <a:off x="3689013" y="-3223221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Talk</a:t>
          </a:r>
          <a:endParaRPr lang="en-US" sz="2500" kern="1200" dirty="0"/>
        </a:p>
      </dsp:txBody>
      <dsp:txXfrm rot="-5400000">
        <a:off x="464953" y="21915"/>
        <a:ext cx="6858786" cy="389590"/>
      </dsp:txXfrm>
    </dsp:sp>
    <dsp:sp modelId="{15859FF5-47B9-4EB2-A49E-5B78E9602C87}">
      <dsp:nvSpPr>
        <dsp:cNvPr id="0" name=""/>
        <dsp:cNvSpPr/>
      </dsp:nvSpPr>
      <dsp:spPr>
        <a:xfrm rot="5400000">
          <a:off x="-99632" y="706558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2</a:t>
          </a:r>
          <a:endParaRPr lang="en-US" sz="1300" kern="1200" dirty="0"/>
        </a:p>
      </dsp:txBody>
      <dsp:txXfrm rot="-5400000">
        <a:off x="2" y="839402"/>
        <a:ext cx="464953" cy="199266"/>
      </dsp:txXfrm>
    </dsp:sp>
    <dsp:sp modelId="{DC6707C5-FCE4-4CFD-8B67-99EAE517C987}">
      <dsp:nvSpPr>
        <dsp:cNvPr id="0" name=""/>
        <dsp:cNvSpPr/>
      </dsp:nvSpPr>
      <dsp:spPr>
        <a:xfrm rot="5400000">
          <a:off x="3689013" y="-2617134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Gipsum</a:t>
          </a:r>
          <a:endParaRPr lang="en-US" sz="2500" kern="1200" dirty="0"/>
        </a:p>
      </dsp:txBody>
      <dsp:txXfrm rot="-5400000">
        <a:off x="464953" y="628002"/>
        <a:ext cx="6858786" cy="389590"/>
      </dsp:txXfrm>
    </dsp:sp>
    <dsp:sp modelId="{190F3ABB-CC4A-49BD-8CAA-0AF3F34A9BDB}">
      <dsp:nvSpPr>
        <dsp:cNvPr id="0" name=""/>
        <dsp:cNvSpPr/>
      </dsp:nvSpPr>
      <dsp:spPr>
        <a:xfrm rot="5400000">
          <a:off x="-99632" y="1312645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3</a:t>
          </a:r>
          <a:endParaRPr lang="en-US" sz="1300" kern="1200" dirty="0"/>
        </a:p>
      </dsp:txBody>
      <dsp:txXfrm rot="-5400000">
        <a:off x="2" y="1445489"/>
        <a:ext cx="464953" cy="199266"/>
      </dsp:txXfrm>
    </dsp:sp>
    <dsp:sp modelId="{D6062102-BD65-48A4-94A5-546B6B215C9D}">
      <dsp:nvSpPr>
        <dsp:cNvPr id="0" name=""/>
        <dsp:cNvSpPr/>
      </dsp:nvSpPr>
      <dsp:spPr>
        <a:xfrm rot="5400000">
          <a:off x="3689013" y="-2011047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Calcite </a:t>
          </a:r>
          <a:endParaRPr lang="en-US" sz="2500" kern="1200" dirty="0"/>
        </a:p>
      </dsp:txBody>
      <dsp:txXfrm rot="-5400000">
        <a:off x="464953" y="1234089"/>
        <a:ext cx="6858786" cy="389590"/>
      </dsp:txXfrm>
    </dsp:sp>
    <dsp:sp modelId="{52B373D8-7B49-46B3-B962-11CA6964E185}">
      <dsp:nvSpPr>
        <dsp:cNvPr id="0" name=""/>
        <dsp:cNvSpPr/>
      </dsp:nvSpPr>
      <dsp:spPr>
        <a:xfrm rot="5400000">
          <a:off x="-99632" y="1918732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4</a:t>
          </a:r>
          <a:endParaRPr lang="en-US" sz="1300" kern="1200" dirty="0"/>
        </a:p>
      </dsp:txBody>
      <dsp:txXfrm rot="-5400000">
        <a:off x="2" y="2051576"/>
        <a:ext cx="464953" cy="199266"/>
      </dsp:txXfrm>
    </dsp:sp>
    <dsp:sp modelId="{15AE5DAA-B732-43F1-8B5E-2F67110DD124}">
      <dsp:nvSpPr>
        <dsp:cNvPr id="0" name=""/>
        <dsp:cNvSpPr/>
      </dsp:nvSpPr>
      <dsp:spPr>
        <a:xfrm rot="5400000">
          <a:off x="3689013" y="-1404960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Fluorite</a:t>
          </a:r>
          <a:endParaRPr lang="en-US" sz="2500" kern="1200" dirty="0"/>
        </a:p>
      </dsp:txBody>
      <dsp:txXfrm rot="-5400000">
        <a:off x="464953" y="1840176"/>
        <a:ext cx="6858786" cy="389590"/>
      </dsp:txXfrm>
    </dsp:sp>
    <dsp:sp modelId="{8AA3753E-6887-481B-9897-E5AE80FEC5E3}">
      <dsp:nvSpPr>
        <dsp:cNvPr id="0" name=""/>
        <dsp:cNvSpPr/>
      </dsp:nvSpPr>
      <dsp:spPr>
        <a:xfrm rot="5400000">
          <a:off x="-99632" y="2524819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5</a:t>
          </a:r>
          <a:endParaRPr lang="en-US" sz="1300" kern="1200" dirty="0"/>
        </a:p>
      </dsp:txBody>
      <dsp:txXfrm rot="-5400000">
        <a:off x="2" y="2657663"/>
        <a:ext cx="464953" cy="199266"/>
      </dsp:txXfrm>
    </dsp:sp>
    <dsp:sp modelId="{5E45D225-8EFB-418D-8A77-CD0A62636AF3}">
      <dsp:nvSpPr>
        <dsp:cNvPr id="0" name=""/>
        <dsp:cNvSpPr/>
      </dsp:nvSpPr>
      <dsp:spPr>
        <a:xfrm rot="5400000">
          <a:off x="3689013" y="-798873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Apatite </a:t>
          </a:r>
          <a:endParaRPr lang="en-US" sz="2500" kern="1200" dirty="0"/>
        </a:p>
      </dsp:txBody>
      <dsp:txXfrm rot="-5400000">
        <a:off x="464953" y="2446263"/>
        <a:ext cx="6858786" cy="389590"/>
      </dsp:txXfrm>
    </dsp:sp>
    <dsp:sp modelId="{987A704A-5882-4539-B069-E6987D43EBCB}">
      <dsp:nvSpPr>
        <dsp:cNvPr id="0" name=""/>
        <dsp:cNvSpPr/>
      </dsp:nvSpPr>
      <dsp:spPr>
        <a:xfrm rot="5400000">
          <a:off x="-99632" y="3130906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6</a:t>
          </a:r>
          <a:endParaRPr lang="en-US" sz="1300" kern="1200" dirty="0"/>
        </a:p>
      </dsp:txBody>
      <dsp:txXfrm rot="-5400000">
        <a:off x="2" y="3263750"/>
        <a:ext cx="464953" cy="199266"/>
      </dsp:txXfrm>
    </dsp:sp>
    <dsp:sp modelId="{A079467D-36BE-4F7D-8568-7F8B7DDD296E}">
      <dsp:nvSpPr>
        <dsp:cNvPr id="0" name=""/>
        <dsp:cNvSpPr/>
      </dsp:nvSpPr>
      <dsp:spPr>
        <a:xfrm rot="5400000">
          <a:off x="3689013" y="-192786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Orthoclase</a:t>
          </a:r>
          <a:endParaRPr lang="en-US" sz="2500" kern="1200" dirty="0"/>
        </a:p>
      </dsp:txBody>
      <dsp:txXfrm rot="-5400000">
        <a:off x="464953" y="3052350"/>
        <a:ext cx="6858786" cy="389590"/>
      </dsp:txXfrm>
    </dsp:sp>
    <dsp:sp modelId="{F1C6AB8E-568D-4EAA-842F-1CAA3917FAF8}">
      <dsp:nvSpPr>
        <dsp:cNvPr id="0" name=""/>
        <dsp:cNvSpPr/>
      </dsp:nvSpPr>
      <dsp:spPr>
        <a:xfrm rot="5400000">
          <a:off x="-99632" y="3736993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7</a:t>
          </a:r>
          <a:endParaRPr lang="en-US" sz="1300" kern="1200" dirty="0"/>
        </a:p>
      </dsp:txBody>
      <dsp:txXfrm rot="-5400000">
        <a:off x="2" y="3869837"/>
        <a:ext cx="464953" cy="199266"/>
      </dsp:txXfrm>
    </dsp:sp>
    <dsp:sp modelId="{3E0FD8D3-2AF5-4DC8-896F-C88A17877F3A}">
      <dsp:nvSpPr>
        <dsp:cNvPr id="0" name=""/>
        <dsp:cNvSpPr/>
      </dsp:nvSpPr>
      <dsp:spPr>
        <a:xfrm rot="5400000">
          <a:off x="3689013" y="413300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Quartz </a:t>
          </a:r>
          <a:endParaRPr lang="en-US" sz="2500" kern="1200" dirty="0"/>
        </a:p>
      </dsp:txBody>
      <dsp:txXfrm rot="-5400000">
        <a:off x="464953" y="3658436"/>
        <a:ext cx="6858786" cy="389590"/>
      </dsp:txXfrm>
    </dsp:sp>
    <dsp:sp modelId="{ACD388D6-183B-48CD-9943-76F1E96CCB8F}">
      <dsp:nvSpPr>
        <dsp:cNvPr id="0" name=""/>
        <dsp:cNvSpPr/>
      </dsp:nvSpPr>
      <dsp:spPr>
        <a:xfrm rot="5400000">
          <a:off x="-99632" y="4343080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8</a:t>
          </a:r>
          <a:endParaRPr lang="en-US" sz="1300" kern="1200" dirty="0"/>
        </a:p>
      </dsp:txBody>
      <dsp:txXfrm rot="-5400000">
        <a:off x="2" y="4475924"/>
        <a:ext cx="464953" cy="199266"/>
      </dsp:txXfrm>
    </dsp:sp>
    <dsp:sp modelId="{438DCBCF-6AD5-49B7-80E9-DAD9995503C2}">
      <dsp:nvSpPr>
        <dsp:cNvPr id="0" name=""/>
        <dsp:cNvSpPr/>
      </dsp:nvSpPr>
      <dsp:spPr>
        <a:xfrm rot="5400000">
          <a:off x="3689013" y="1019387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Topaz </a:t>
          </a:r>
          <a:endParaRPr lang="en-US" sz="2500" kern="1200" dirty="0"/>
        </a:p>
      </dsp:txBody>
      <dsp:txXfrm rot="-5400000">
        <a:off x="464953" y="4264523"/>
        <a:ext cx="6858786" cy="389590"/>
      </dsp:txXfrm>
    </dsp:sp>
    <dsp:sp modelId="{DAA09542-4236-465A-A6FD-6766E94912B2}">
      <dsp:nvSpPr>
        <dsp:cNvPr id="0" name=""/>
        <dsp:cNvSpPr/>
      </dsp:nvSpPr>
      <dsp:spPr>
        <a:xfrm rot="5400000">
          <a:off x="-99632" y="4949167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9</a:t>
          </a:r>
          <a:endParaRPr lang="en-US" sz="1300" kern="1200" dirty="0"/>
        </a:p>
      </dsp:txBody>
      <dsp:txXfrm rot="-5400000">
        <a:off x="2" y="5082011"/>
        <a:ext cx="464953" cy="199266"/>
      </dsp:txXfrm>
    </dsp:sp>
    <dsp:sp modelId="{934A04F3-4A10-4F09-9016-986FCA0062AC}">
      <dsp:nvSpPr>
        <dsp:cNvPr id="0" name=""/>
        <dsp:cNvSpPr/>
      </dsp:nvSpPr>
      <dsp:spPr>
        <a:xfrm rot="5400000">
          <a:off x="3689013" y="1625475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Qorundum</a:t>
          </a:r>
          <a:r>
            <a:rPr lang="en-US" sz="2500" kern="1200" dirty="0" smtClean="0"/>
            <a:t> </a:t>
          </a:r>
          <a:endParaRPr lang="en-US" sz="2500" kern="1200" dirty="0"/>
        </a:p>
      </dsp:txBody>
      <dsp:txXfrm rot="-5400000">
        <a:off x="464953" y="4870611"/>
        <a:ext cx="6858786" cy="389590"/>
      </dsp:txXfrm>
    </dsp:sp>
    <dsp:sp modelId="{C1DF47D9-65D0-4B9C-A9C6-FACD5A5766D6}">
      <dsp:nvSpPr>
        <dsp:cNvPr id="0" name=""/>
        <dsp:cNvSpPr/>
      </dsp:nvSpPr>
      <dsp:spPr>
        <a:xfrm rot="5400000">
          <a:off x="-99632" y="5555254"/>
          <a:ext cx="664219" cy="464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10</a:t>
          </a:r>
          <a:endParaRPr lang="en-US" sz="1300" kern="1200" dirty="0"/>
        </a:p>
      </dsp:txBody>
      <dsp:txXfrm rot="-5400000">
        <a:off x="2" y="5688098"/>
        <a:ext cx="464953" cy="199266"/>
      </dsp:txXfrm>
    </dsp:sp>
    <dsp:sp modelId="{8CD33B20-98EC-4968-AD28-86C20029803D}">
      <dsp:nvSpPr>
        <dsp:cNvPr id="0" name=""/>
        <dsp:cNvSpPr/>
      </dsp:nvSpPr>
      <dsp:spPr>
        <a:xfrm rot="5400000">
          <a:off x="3689013" y="2231562"/>
          <a:ext cx="431742" cy="68798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intan</a:t>
          </a:r>
          <a:endParaRPr lang="en-US" sz="2500" kern="1200" dirty="0"/>
        </a:p>
      </dsp:txBody>
      <dsp:txXfrm rot="-5400000">
        <a:off x="464953" y="5476698"/>
        <a:ext cx="6858786" cy="389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BC592-4E7B-4482-BAE1-777EC53BD5C5}" type="datetimeFigureOut">
              <a:rPr lang="en-US" smtClean="0"/>
              <a:t>3/17/2012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70F68-B8C8-46FF-A409-A25AA703B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616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10" y="211519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399EFFF-C112-4CF7-9F77-F0FB67CD90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43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4A19A34-7486-40D0-B05A-656B7A1ECE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846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4B0699-7DC3-496B-838D-FBC5DE91FE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64807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MATERIAL TEKNIK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11960" y="6556221"/>
            <a:ext cx="3502152" cy="274215"/>
          </a:xfrm>
        </p:spPr>
        <p:txBody>
          <a:bodyPr/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122177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1B2726E-B3F0-444E-9D10-532EDC43DA77}" type="datetimeFigureOut">
              <a:rPr lang="en-GB" smtClean="0"/>
              <a:t>17/03/2012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6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9.w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0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2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2348880"/>
            <a:ext cx="3546728" cy="170216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MATERIAL TEKNIK</a:t>
            </a:r>
            <a:endParaRPr lang="en-GB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1"/>
            <a:ext cx="3309803" cy="520088"/>
          </a:xfrm>
        </p:spPr>
        <p:txBody>
          <a:bodyPr>
            <a:noAutofit/>
          </a:bodyPr>
          <a:lstStyle/>
          <a:p>
            <a:r>
              <a:rPr lang="en-GB" b="1" dirty="0" smtClean="0"/>
              <a:t>PERTEMUAN KE III</a:t>
            </a:r>
          </a:p>
          <a:p>
            <a:r>
              <a:rPr lang="en-GB" b="1" dirty="0" smtClean="0"/>
              <a:t>SIFAT MEKANIK BAHAN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716016" y="5661248"/>
            <a:ext cx="3309803" cy="37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 err="1" smtClean="0"/>
              <a:t>Muchamad</a:t>
            </a:r>
            <a:r>
              <a:rPr lang="en-GB" b="1" dirty="0" smtClean="0"/>
              <a:t> </a:t>
            </a:r>
            <a:r>
              <a:rPr lang="en-GB" b="1" dirty="0" err="1" smtClean="0"/>
              <a:t>Sugarindra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101790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Piston Ring </a:t>
            </a:r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12776"/>
            <a:ext cx="7065233" cy="482453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dirty="0" smtClean="0"/>
              <a:t>Listed </a:t>
            </a:r>
            <a:r>
              <a:rPr lang="en-US" dirty="0"/>
              <a:t>below are some of today's common material used in manufacturing of piston rings and metallic seals:</a:t>
            </a:r>
          </a:p>
          <a:p>
            <a:r>
              <a:rPr lang="en-US" dirty="0"/>
              <a:t>Cast iron</a:t>
            </a:r>
          </a:p>
          <a:p>
            <a:r>
              <a:rPr lang="en-US" dirty="0"/>
              <a:t>Cast iron alloyed for piston rings</a:t>
            </a:r>
          </a:p>
          <a:p>
            <a:r>
              <a:rPr lang="en-US" dirty="0"/>
              <a:t>Nodular cast iron alloyed for piston rings</a:t>
            </a:r>
          </a:p>
          <a:p>
            <a:r>
              <a:rPr lang="en-US" dirty="0"/>
              <a:t>Bronze</a:t>
            </a:r>
          </a:p>
          <a:p>
            <a:r>
              <a:rPr lang="en-US" dirty="0"/>
              <a:t>Aluminum Bronze </a:t>
            </a:r>
          </a:p>
          <a:p>
            <a:r>
              <a:rPr lang="en-US" dirty="0"/>
              <a:t>Phosphor Bronze</a:t>
            </a:r>
          </a:p>
          <a:p>
            <a:r>
              <a:rPr lang="en-US" dirty="0"/>
              <a:t>Steel</a:t>
            </a:r>
          </a:p>
          <a:p>
            <a:r>
              <a:rPr lang="en-US" dirty="0" smtClean="0"/>
              <a:t>Stainless </a:t>
            </a:r>
            <a:r>
              <a:rPr lang="en-US" dirty="0"/>
              <a:t>Steels for use in high </a:t>
            </a:r>
            <a:r>
              <a:rPr lang="en-US" dirty="0" smtClean="0"/>
              <a:t>temperatures</a:t>
            </a:r>
          </a:p>
          <a:p>
            <a:pPr marL="6858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6021288"/>
            <a:ext cx="6406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http://www.hprings.com/article/piston-ring-materials</a:t>
            </a:r>
          </a:p>
        </p:txBody>
      </p:sp>
    </p:spTree>
    <p:extLst>
      <p:ext uri="{BB962C8B-B14F-4D97-AF65-F5344CB8AC3E}">
        <p14:creationId xmlns:p14="http://schemas.microsoft.com/office/powerpoint/2010/main" val="2757279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27629"/>
            <a:ext cx="6624736" cy="525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514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494" y="1052736"/>
            <a:ext cx="5760640" cy="526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5868144" y="3933056"/>
            <a:ext cx="2016224" cy="1008112"/>
          </a:xfrm>
          <a:prstGeom prst="wedgeRoundRectCallout">
            <a:avLst>
              <a:gd name="adj1" fmla="val -65849"/>
              <a:gd name="adj2" fmla="val 72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Alumunium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427382" y="1268760"/>
            <a:ext cx="2016224" cy="1008112"/>
          </a:xfrm>
          <a:prstGeom prst="wedgeRoundRectCallout">
            <a:avLst>
              <a:gd name="adj1" fmla="val 47891"/>
              <a:gd name="adj2" fmla="val 1578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Plastik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5002719" y="87221"/>
            <a:ext cx="2016224" cy="1008112"/>
          </a:xfrm>
          <a:prstGeom prst="wedgeRoundRectCallout">
            <a:avLst>
              <a:gd name="adj1" fmla="val -115520"/>
              <a:gd name="adj2" fmla="val 2039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Polimer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berkomposit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364088" y="2535493"/>
            <a:ext cx="2016224" cy="1008112"/>
          </a:xfrm>
          <a:prstGeom prst="wedgeRoundRectCallout">
            <a:avLst>
              <a:gd name="adj1" fmla="val -83126"/>
              <a:gd name="adj2" fmla="val 72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Besi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tuang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555776" y="476672"/>
            <a:ext cx="2016224" cy="1008112"/>
          </a:xfrm>
          <a:prstGeom prst="wedgeRoundRectCallout">
            <a:avLst>
              <a:gd name="adj1" fmla="val 40692"/>
              <a:gd name="adj2" fmla="val 1635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Besi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tuang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83568" y="4437112"/>
            <a:ext cx="2016224" cy="1008112"/>
          </a:xfrm>
          <a:prstGeom prst="wedgeRoundRectCallout">
            <a:avLst>
              <a:gd name="adj1" fmla="val 123478"/>
              <a:gd name="adj2" fmla="val -336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Alumunium</a:t>
            </a:r>
            <a:r>
              <a:rPr lang="en-US" b="1" dirty="0" smtClean="0">
                <a:solidFill>
                  <a:schemeClr val="tx1"/>
                </a:solidFill>
              </a:rPr>
              <a:t> alloy 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39552" y="2703289"/>
            <a:ext cx="2016224" cy="1008112"/>
          </a:xfrm>
          <a:prstGeom prst="wedgeRoundRectCallout">
            <a:avLst>
              <a:gd name="adj1" fmla="val 108361"/>
              <a:gd name="adj2" fmla="val -1027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Baja </a:t>
            </a:r>
            <a:r>
              <a:rPr lang="en-US" b="1" dirty="0" err="1" smtClean="0">
                <a:solidFill>
                  <a:schemeClr val="tx1"/>
                </a:solidFill>
              </a:rPr>
              <a:t>paduan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5023161" y="1840880"/>
            <a:ext cx="2016224" cy="1008112"/>
          </a:xfrm>
          <a:prstGeom prst="wedgeRoundRectCallout">
            <a:avLst>
              <a:gd name="adj1" fmla="val -65849"/>
              <a:gd name="adj2" fmla="val 72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Alumunium</a:t>
            </a:r>
            <a:r>
              <a:rPr lang="en-US" b="1" dirty="0" smtClean="0">
                <a:solidFill>
                  <a:schemeClr val="tx1"/>
                </a:solidFill>
              </a:rPr>
              <a:t> alloy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595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Blok </a:t>
            </a:r>
            <a:r>
              <a:rPr lang="en-US" dirty="0" err="1" smtClean="0"/>
              <a:t>mesin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96752"/>
            <a:ext cx="7632848" cy="5112568"/>
          </a:xfrm>
        </p:spPr>
        <p:txBody>
          <a:bodyPr>
            <a:normAutofit/>
          </a:bodyPr>
          <a:lstStyle/>
          <a:p>
            <a:r>
              <a:rPr lang="en-US" dirty="0" err="1"/>
              <a:t>Baru-baru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, proses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melahirkan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logam</a:t>
            </a:r>
            <a:r>
              <a:rPr lang="en-US" dirty="0"/>
              <a:t> </a:t>
            </a:r>
            <a:r>
              <a:rPr lang="en-US" dirty="0" err="1"/>
              <a:t>campuran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yang </a:t>
            </a:r>
            <a:r>
              <a:rPr lang="en-US" dirty="0" err="1"/>
              <a:t>cocok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mesin</a:t>
            </a:r>
            <a:r>
              <a:rPr lang="en-US" dirty="0"/>
              <a:t>, </a:t>
            </a:r>
            <a:r>
              <a:rPr lang="en-US" dirty="0" err="1"/>
              <a:t>logam</a:t>
            </a:r>
            <a:r>
              <a:rPr lang="en-US" dirty="0"/>
              <a:t> </a:t>
            </a:r>
            <a:r>
              <a:rPr lang="en-US" dirty="0" err="1"/>
              <a:t>campuran</a:t>
            </a:r>
            <a:r>
              <a:rPr lang="en-US" dirty="0"/>
              <a:t> magnesium AMC-SC1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grafit</a:t>
            </a:r>
            <a:r>
              <a:rPr lang="en-US" dirty="0"/>
              <a:t> </a:t>
            </a:r>
            <a:r>
              <a:rPr lang="en-US" dirty="0" err="1"/>
              <a:t>baja</a:t>
            </a:r>
            <a:r>
              <a:rPr lang="en-US" dirty="0"/>
              <a:t> yang </a:t>
            </a:r>
            <a:r>
              <a:rPr lang="en-US" dirty="0" err="1"/>
              <a:t>dipadatkan</a:t>
            </a:r>
            <a:r>
              <a:rPr lang="en-US" dirty="0"/>
              <a:t> (CGI).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makalah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mendiskusikan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prasyarat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mesin</a:t>
            </a:r>
            <a:r>
              <a:rPr lang="en-US" dirty="0"/>
              <a:t>, proses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memproduksi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sifat-sifat</a:t>
            </a:r>
            <a:r>
              <a:rPr lang="en-US" dirty="0"/>
              <a:t> </a:t>
            </a:r>
            <a:r>
              <a:rPr lang="en-US" dirty="0" err="1"/>
              <a:t>mekanik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campuran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8005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1128713"/>
            <a:ext cx="549592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16" y="1628800"/>
            <a:ext cx="8470121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160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92696"/>
            <a:ext cx="7024744" cy="648072"/>
          </a:xfrm>
        </p:spPr>
        <p:txBody>
          <a:bodyPr>
            <a:normAutofit/>
          </a:bodyPr>
          <a:lstStyle/>
          <a:p>
            <a:pPr algn="l"/>
            <a:r>
              <a:rPr lang="en-US" sz="3200" dirty="0" err="1" smtClean="0"/>
              <a:t>Karakteristik</a:t>
            </a:r>
            <a:r>
              <a:rPr lang="en-US" sz="3200" dirty="0" smtClean="0"/>
              <a:t> material</a:t>
            </a:r>
            <a:endParaRPr lang="en-US" sz="3200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808"/>
            <a:ext cx="5038328" cy="4752528"/>
          </a:xfrm>
        </p:spPr>
        <p:txBody>
          <a:bodyPr>
            <a:normAutofit lnSpcReduction="10000"/>
          </a:bodyPr>
          <a:lstStyle/>
          <a:p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penggunaannya</a:t>
            </a:r>
            <a:r>
              <a:rPr lang="en-US" sz="2000" dirty="0" smtClean="0"/>
              <a:t>, material </a:t>
            </a:r>
            <a:r>
              <a:rPr lang="en-US" sz="2000" dirty="0" err="1" smtClean="0"/>
              <a:t>sering</a:t>
            </a:r>
            <a:r>
              <a:rPr lang="en-US" sz="2000" dirty="0" smtClean="0"/>
              <a:t> </a:t>
            </a:r>
            <a:r>
              <a:rPr lang="en-US" sz="2000" dirty="0" err="1" smtClean="0"/>
              <a:t>mendapatkan</a:t>
            </a:r>
            <a:r>
              <a:rPr lang="en-US" sz="2000" dirty="0" smtClean="0"/>
              <a:t> </a:t>
            </a:r>
            <a:r>
              <a:rPr lang="en-US" sz="2000" dirty="0" err="1" smtClean="0"/>
              <a:t>gaya</a:t>
            </a:r>
            <a:r>
              <a:rPr lang="en-US" sz="2000" dirty="0" smtClean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beban</a:t>
            </a:r>
            <a:r>
              <a:rPr lang="en-US" sz="2000" dirty="0"/>
              <a:t>.</a:t>
            </a:r>
          </a:p>
          <a:p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itu</a:t>
            </a:r>
            <a:r>
              <a:rPr lang="en-US" sz="2000" dirty="0"/>
              <a:t> </a:t>
            </a:r>
            <a:r>
              <a:rPr lang="en-US" sz="2000" dirty="0" err="1"/>
              <a:t>perlu</a:t>
            </a:r>
            <a:r>
              <a:rPr lang="en-US" sz="2000" dirty="0"/>
              <a:t> </a:t>
            </a:r>
            <a:r>
              <a:rPr lang="en-US" sz="2000" dirty="0" err="1" smtClean="0"/>
              <a:t>diketahui</a:t>
            </a:r>
            <a:r>
              <a:rPr lang="en-US" sz="2000" dirty="0" smtClean="0"/>
              <a:t> </a:t>
            </a:r>
            <a:r>
              <a:rPr lang="en-US" sz="2000" dirty="0" err="1" smtClean="0"/>
              <a:t>karakter</a:t>
            </a:r>
            <a:r>
              <a:rPr lang="en-US" sz="2000" dirty="0" smtClean="0"/>
              <a:t> </a:t>
            </a:r>
            <a:r>
              <a:rPr lang="en-US" sz="2000" dirty="0"/>
              <a:t>material agar </a:t>
            </a:r>
            <a:r>
              <a:rPr lang="en-US" sz="2000" dirty="0" err="1"/>
              <a:t>deformasi</a:t>
            </a:r>
            <a:r>
              <a:rPr lang="en-US" sz="2000" dirty="0"/>
              <a:t> </a:t>
            </a:r>
            <a:r>
              <a:rPr lang="en-US" sz="2000" dirty="0" err="1"/>
              <a:t>yg</a:t>
            </a:r>
            <a:r>
              <a:rPr lang="en-US" sz="2000" dirty="0"/>
              <a:t>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 smtClean="0"/>
              <a:t>berlebihan</a:t>
            </a:r>
            <a:r>
              <a:rPr lang="en-US" sz="2000" dirty="0" smtClean="0"/>
              <a:t>,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aman</a:t>
            </a:r>
            <a:r>
              <a:rPr lang="en-US" sz="2000" dirty="0" smtClean="0"/>
              <a:t> di </a:t>
            </a:r>
            <a:r>
              <a:rPr lang="en-US" sz="2000" dirty="0" err="1" smtClean="0"/>
              <a:t>gunakan</a:t>
            </a:r>
            <a:r>
              <a:rPr lang="en-US" sz="2000" dirty="0" smtClean="0"/>
              <a:t>.</a:t>
            </a:r>
            <a:endParaRPr lang="en-US" sz="2000" dirty="0"/>
          </a:p>
          <a:p>
            <a:r>
              <a:rPr lang="en-US" sz="2000" dirty="0" err="1"/>
              <a:t>Karakter</a:t>
            </a:r>
            <a:r>
              <a:rPr lang="en-US" sz="2000" dirty="0"/>
              <a:t> material </a:t>
            </a:r>
            <a:r>
              <a:rPr lang="en-US" sz="2000" dirty="0" err="1"/>
              <a:t>tergantung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:</a:t>
            </a:r>
          </a:p>
          <a:p>
            <a:pPr lvl="1"/>
            <a:r>
              <a:rPr lang="en-US" sz="2000" dirty="0" err="1"/>
              <a:t>Komposisi</a:t>
            </a:r>
            <a:r>
              <a:rPr lang="en-US" sz="2000" dirty="0"/>
              <a:t> </a:t>
            </a:r>
            <a:r>
              <a:rPr lang="en-US" sz="2000" dirty="0" err="1"/>
              <a:t>kimia</a:t>
            </a:r>
            <a:endParaRPr lang="en-US" sz="2000" dirty="0"/>
          </a:p>
          <a:p>
            <a:pPr lvl="1"/>
            <a:r>
              <a:rPr lang="en-US" sz="2000" dirty="0" err="1"/>
              <a:t>Struktur</a:t>
            </a:r>
            <a:r>
              <a:rPr lang="en-US" sz="2000" dirty="0"/>
              <a:t> </a:t>
            </a:r>
            <a:r>
              <a:rPr lang="en-US" sz="2000" dirty="0" err="1"/>
              <a:t>mikro</a:t>
            </a:r>
            <a:endParaRPr lang="en-US" sz="2000" dirty="0"/>
          </a:p>
          <a:p>
            <a:pPr lvl="1"/>
            <a:r>
              <a:rPr lang="en-US" sz="2000" dirty="0" err="1"/>
              <a:t>Sifat</a:t>
            </a:r>
            <a:r>
              <a:rPr lang="en-US" sz="2000" dirty="0"/>
              <a:t> </a:t>
            </a:r>
            <a:r>
              <a:rPr lang="en-US" sz="2000" dirty="0" smtClean="0"/>
              <a:t>material </a:t>
            </a:r>
          </a:p>
          <a:p>
            <a:pPr lvl="2"/>
            <a:r>
              <a:rPr lang="en-US" sz="1800" dirty="0" err="1" smtClean="0"/>
              <a:t>Sifat</a:t>
            </a:r>
            <a:r>
              <a:rPr lang="en-US" sz="1800" dirty="0" smtClean="0"/>
              <a:t> </a:t>
            </a:r>
            <a:r>
              <a:rPr lang="en-US" sz="1800" dirty="0" err="1" smtClean="0"/>
              <a:t>mekanik</a:t>
            </a:r>
            <a:endParaRPr lang="en-US" sz="1800" dirty="0" smtClean="0"/>
          </a:p>
          <a:p>
            <a:pPr lvl="2"/>
            <a:r>
              <a:rPr lang="en-US" sz="1800" dirty="0" err="1" smtClean="0"/>
              <a:t>Sifat</a:t>
            </a:r>
            <a:r>
              <a:rPr lang="en-US" sz="1800" dirty="0" smtClean="0"/>
              <a:t> </a:t>
            </a:r>
            <a:r>
              <a:rPr lang="en-US" sz="1800" dirty="0" err="1" smtClean="0"/>
              <a:t>fisik</a:t>
            </a:r>
            <a:endParaRPr lang="en-US" sz="1800" dirty="0" smtClean="0"/>
          </a:p>
          <a:p>
            <a:pPr lvl="2"/>
            <a:r>
              <a:rPr lang="en-US" sz="1800" dirty="0" err="1" smtClean="0"/>
              <a:t>Sifat</a:t>
            </a:r>
            <a:r>
              <a:rPr lang="en-US" sz="1800" dirty="0" smtClean="0"/>
              <a:t> </a:t>
            </a:r>
            <a:r>
              <a:rPr lang="en-US" sz="1800" dirty="0" err="1" smtClean="0"/>
              <a:t>kimia</a:t>
            </a:r>
            <a:endParaRPr lang="en-US" sz="1800" dirty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6034314" y="3256518"/>
            <a:ext cx="1752600" cy="156966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 b="1" dirty="0"/>
          </a:p>
          <a:p>
            <a:pPr algn="ctr">
              <a:spcBef>
                <a:spcPct val="50000"/>
              </a:spcBef>
            </a:pPr>
            <a:r>
              <a:rPr lang="en-US" sz="2400" b="1" dirty="0" smtClean="0"/>
              <a:t>Material</a:t>
            </a:r>
            <a:endParaRPr lang="en-US" sz="2400" b="1" dirty="0"/>
          </a:p>
          <a:p>
            <a:pPr algn="ctr">
              <a:spcBef>
                <a:spcPct val="50000"/>
              </a:spcBef>
            </a:pPr>
            <a:endParaRPr lang="en-US" sz="2400" b="1" dirty="0"/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6705600" y="2514600"/>
            <a:ext cx="381000" cy="685800"/>
          </a:xfrm>
          <a:prstGeom prst="downArrow">
            <a:avLst>
              <a:gd name="adj1" fmla="val 50000"/>
              <a:gd name="adj2" fmla="val 4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248400" y="2057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Gaya/beban</a:t>
            </a:r>
          </a:p>
        </p:txBody>
      </p:sp>
    </p:spTree>
    <p:extLst>
      <p:ext uri="{BB962C8B-B14F-4D97-AF65-F5344CB8AC3E}">
        <p14:creationId xmlns:p14="http://schemas.microsoft.com/office/powerpoint/2010/main" val="2633097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9" grpId="0" animBg="1"/>
      <p:bldP spid="419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mekanik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137241" cy="4347845"/>
          </a:xfrm>
        </p:spPr>
        <p:txBody>
          <a:bodyPr>
            <a:normAutofit/>
          </a:bodyPr>
          <a:lstStyle/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Kekerasan</a:t>
            </a:r>
            <a:r>
              <a:rPr lang="en-US" sz="2800" dirty="0" smtClean="0"/>
              <a:t> (hardness)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Ketangguhan</a:t>
            </a:r>
            <a:r>
              <a:rPr lang="en-US" sz="2800" dirty="0" smtClean="0"/>
              <a:t> (Toughness)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Keausan</a:t>
            </a:r>
            <a:endParaRPr lang="en-US" sz="2800" dirty="0" smtClean="0"/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Fatik</a:t>
            </a:r>
            <a:r>
              <a:rPr lang="en-US" sz="2800" dirty="0" smtClean="0"/>
              <a:t> (</a:t>
            </a:r>
            <a:r>
              <a:rPr lang="en-US" sz="2800" dirty="0" err="1" smtClean="0"/>
              <a:t>Fatique</a:t>
            </a:r>
            <a:r>
              <a:rPr lang="en-US" sz="2800" dirty="0" smtClean="0"/>
              <a:t>)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Tarik</a:t>
            </a:r>
            <a:endParaRPr lang="en-US" sz="2800" dirty="0" smtClean="0"/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en-US" sz="2800" dirty="0" err="1" smtClean="0"/>
              <a:t>Mulur</a:t>
            </a:r>
            <a:r>
              <a:rPr lang="en-US" sz="2800" dirty="0" smtClean="0"/>
              <a:t> (Creep)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69186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20776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kekerasan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137241" cy="4347845"/>
          </a:xfrm>
        </p:spPr>
        <p:txBody>
          <a:bodyPr/>
          <a:lstStyle/>
          <a:p>
            <a:r>
              <a:rPr lang="en-US" dirty="0" err="1" smtClean="0"/>
              <a:t>Ketahanan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penetrasi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 smtClean="0"/>
              <a:t>permukaannya</a:t>
            </a:r>
            <a:endParaRPr lang="en-US" dirty="0" smtClean="0"/>
          </a:p>
          <a:p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di </a:t>
            </a:r>
            <a:r>
              <a:rPr lang="en-US" dirty="0" err="1" smtClean="0"/>
              <a:t>hubungkan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luluh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tarik</a:t>
            </a:r>
            <a:endParaRPr lang="en-US" dirty="0" smtClean="0"/>
          </a:p>
          <a:p>
            <a:r>
              <a:rPr lang="en-US" dirty="0" err="1" smtClean="0"/>
              <a:t>Meetode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kekerasan</a:t>
            </a:r>
            <a:endParaRPr lang="en-US" dirty="0" smtClean="0"/>
          </a:p>
          <a:p>
            <a:pPr marL="822960" lvl="1" indent="-457200">
              <a:buClrTx/>
              <a:buSzPct val="100000"/>
              <a:buAutoNum type="arabicPeriod"/>
            </a:pPr>
            <a:r>
              <a:rPr lang="en-US" dirty="0" err="1" smtClean="0"/>
              <a:t>Metode</a:t>
            </a:r>
            <a:r>
              <a:rPr lang="en-US" dirty="0" smtClean="0"/>
              <a:t> gores</a:t>
            </a:r>
          </a:p>
          <a:p>
            <a:pPr marL="822960" lvl="1" indent="-457200">
              <a:buClrTx/>
              <a:buSzPct val="100000"/>
              <a:buAutoNum type="arabicPeriod"/>
            </a:pP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elastik</a:t>
            </a:r>
            <a:r>
              <a:rPr lang="en-US" dirty="0"/>
              <a:t> </a:t>
            </a:r>
            <a:r>
              <a:rPr lang="en-US" dirty="0" smtClean="0"/>
              <a:t>/ </a:t>
            </a:r>
            <a:r>
              <a:rPr lang="en-US" dirty="0" err="1" smtClean="0"/>
              <a:t>pantul</a:t>
            </a:r>
            <a:endParaRPr lang="en-US" dirty="0"/>
          </a:p>
          <a:p>
            <a:pPr marL="822960" lvl="1" indent="-457200">
              <a:buClrTx/>
              <a:buSzPct val="100000"/>
              <a:buAutoNum type="arabicPeriod"/>
            </a:pP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indentasi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3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gores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556792"/>
            <a:ext cx="7137241" cy="4275837"/>
          </a:xfrm>
        </p:spPr>
        <p:txBody>
          <a:bodyPr>
            <a:normAutofit/>
          </a:bodyPr>
          <a:lstStyle/>
          <a:p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 </a:t>
            </a:r>
            <a:r>
              <a:rPr lang="en-US" dirty="0" err="1" smtClean="0"/>
              <a:t>metalurgi</a:t>
            </a:r>
            <a:endParaRPr lang="en-US" dirty="0" smtClean="0"/>
          </a:p>
          <a:p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/>
              <a:t>mineralogi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dikenalkan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Friedrich </a:t>
            </a:r>
            <a:r>
              <a:rPr lang="en-US" dirty="0" err="1"/>
              <a:t>Mohs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membagi</a:t>
            </a:r>
            <a:r>
              <a:rPr lang="en-US" dirty="0" smtClean="0"/>
              <a:t> </a:t>
            </a:r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/>
              <a:t>material di </a:t>
            </a:r>
            <a:r>
              <a:rPr lang="en-US" dirty="0" err="1"/>
              <a:t>dunia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Skala</a:t>
            </a:r>
            <a:r>
              <a:rPr lang="en-US" dirty="0" smtClean="0"/>
              <a:t> </a:t>
            </a:r>
            <a:r>
              <a:rPr lang="sv-SE" dirty="0" smtClean="0"/>
              <a:t>Mohs).</a:t>
            </a:r>
          </a:p>
          <a:p>
            <a:r>
              <a:rPr lang="sv-SE" dirty="0" smtClean="0"/>
              <a:t>Nilai 1 paling lunak hingga 10 paling keras </a:t>
            </a:r>
          </a:p>
        </p:txBody>
      </p:sp>
    </p:spTree>
    <p:extLst>
      <p:ext uri="{BB962C8B-B14F-4D97-AF65-F5344CB8AC3E}">
        <p14:creationId xmlns:p14="http://schemas.microsoft.com/office/powerpoint/2010/main" val="2187732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445062"/>
              </p:ext>
            </p:extLst>
          </p:nvPr>
        </p:nvGraphicFramePr>
        <p:xfrm>
          <a:off x="827584" y="404664"/>
          <a:ext cx="73448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0270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632" y="908720"/>
            <a:ext cx="7024744" cy="64807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Standar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kompetensi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menjelaskan</a:t>
            </a:r>
            <a:r>
              <a:rPr lang="en-US" dirty="0" smtClean="0"/>
              <a:t> </a:t>
            </a:r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mekanik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mendesain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mekaniknya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1560" y="1196752"/>
            <a:ext cx="7696200" cy="5334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2315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pantul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/>
              <a:t>material </a:t>
            </a:r>
            <a:r>
              <a:rPr lang="en-US" dirty="0" err="1"/>
              <a:t>ditentukan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i="1" dirty="0" err="1" smtClean="0"/>
              <a:t>Scleroscope</a:t>
            </a:r>
            <a:r>
              <a:rPr lang="en-US" i="1" dirty="0" smtClean="0"/>
              <a:t> </a:t>
            </a:r>
            <a:r>
              <a:rPr lang="en-US" dirty="0" smtClean="0"/>
              <a:t>yang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pantulan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pemukul</a:t>
            </a:r>
            <a:r>
              <a:rPr lang="en-US" dirty="0"/>
              <a:t> (</a:t>
            </a:r>
            <a:r>
              <a:rPr lang="en-US" i="1" dirty="0"/>
              <a:t>hammer)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berat</a:t>
            </a:r>
            <a:r>
              <a:rPr lang="en-US" i="1" dirty="0"/>
              <a:t> </a:t>
            </a:r>
            <a:r>
              <a:rPr lang="en-US" i="1" dirty="0" err="1"/>
              <a:t>tertentu</a:t>
            </a:r>
            <a:r>
              <a:rPr lang="en-US" i="1" dirty="0"/>
              <a:t> </a:t>
            </a:r>
            <a:r>
              <a:rPr lang="en-US" i="1" dirty="0" smtClean="0"/>
              <a:t>yang </a:t>
            </a:r>
            <a:r>
              <a:rPr lang="en-US" dirty="0" err="1" smtClean="0"/>
              <a:t>dijatuhkan</a:t>
            </a:r>
            <a:r>
              <a:rPr lang="en-US" dirty="0" smtClean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ketinggian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uji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pantulan</a:t>
            </a:r>
            <a:r>
              <a:rPr lang="en-US" dirty="0" smtClean="0"/>
              <a:t> (</a:t>
            </a:r>
            <a:r>
              <a:rPr lang="en-US" i="1" dirty="0"/>
              <a:t>rebound) yang </a:t>
            </a:r>
            <a:r>
              <a:rPr lang="en-US" i="1" dirty="0" err="1"/>
              <a:t>dihasilkan</a:t>
            </a:r>
            <a:r>
              <a:rPr lang="en-US" i="1" dirty="0"/>
              <a:t> </a:t>
            </a:r>
            <a:r>
              <a:rPr lang="en-US" i="1" dirty="0" err="1"/>
              <a:t>mewakili</a:t>
            </a:r>
            <a:r>
              <a:rPr lang="en-US" i="1" dirty="0"/>
              <a:t> </a:t>
            </a:r>
            <a:r>
              <a:rPr lang="en-US" i="1" dirty="0" err="1"/>
              <a:t>kekerasan</a:t>
            </a:r>
            <a:r>
              <a:rPr lang="en-US" i="1" dirty="0"/>
              <a:t> </a:t>
            </a:r>
            <a:r>
              <a:rPr lang="en-US" i="1" dirty="0" err="1"/>
              <a:t>benda</a:t>
            </a:r>
            <a:r>
              <a:rPr lang="en-US" i="1" dirty="0"/>
              <a:t> </a:t>
            </a:r>
            <a:r>
              <a:rPr lang="en-US" i="1" dirty="0" err="1"/>
              <a:t>uji</a:t>
            </a:r>
            <a:r>
              <a:rPr lang="en-US" i="1" dirty="0" smtClean="0"/>
              <a:t>.</a:t>
            </a:r>
          </a:p>
          <a:p>
            <a:r>
              <a:rPr lang="en-US" i="1" dirty="0" err="1" smtClean="0"/>
              <a:t>Semakin</a:t>
            </a:r>
            <a:r>
              <a:rPr lang="en-US" i="1" dirty="0" smtClean="0"/>
              <a:t> </a:t>
            </a:r>
            <a:r>
              <a:rPr lang="en-US" i="1" dirty="0" err="1"/>
              <a:t>tinggi</a:t>
            </a:r>
            <a:r>
              <a:rPr lang="en-US" i="1" dirty="0"/>
              <a:t> </a:t>
            </a:r>
            <a:r>
              <a:rPr lang="en-US" i="1" dirty="0" err="1" smtClean="0"/>
              <a:t>pantulan</a:t>
            </a:r>
            <a:r>
              <a:rPr lang="en-US" i="1" dirty="0" smtClean="0"/>
              <a:t> </a:t>
            </a:r>
            <a:r>
              <a:rPr lang="en-US" dirty="0" err="1" smtClean="0"/>
              <a:t>tersebut</a:t>
            </a:r>
            <a:r>
              <a:rPr lang="en-US" dirty="0"/>
              <a:t>, yang </a:t>
            </a:r>
            <a:r>
              <a:rPr lang="en-US" dirty="0" err="1"/>
              <a:t>ditunjukkan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dial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pengukur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kekerasan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uji</a:t>
            </a:r>
            <a:r>
              <a:rPr lang="en-US" dirty="0"/>
              <a:t> </a:t>
            </a:r>
            <a:r>
              <a:rPr lang="en-US" dirty="0" err="1" smtClean="0"/>
              <a:t>dinilai</a:t>
            </a:r>
            <a:r>
              <a:rPr lang="en-US" dirty="0" smtClean="0"/>
              <a:t> </a:t>
            </a:r>
            <a:r>
              <a:rPr lang="en-US" dirty="0" err="1" smtClean="0"/>
              <a:t>semakin</a:t>
            </a:r>
            <a:r>
              <a:rPr lang="en-US" dirty="0" smtClean="0"/>
              <a:t> </a:t>
            </a:r>
            <a:r>
              <a:rPr lang="en-US" dirty="0" err="1"/>
              <a:t>tinggi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9380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identasi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340768"/>
            <a:ext cx="7704856" cy="4968552"/>
          </a:xfrm>
        </p:spPr>
        <p:txBody>
          <a:bodyPr>
            <a:normAutofit/>
          </a:bodyPr>
          <a:lstStyle/>
          <a:p>
            <a:r>
              <a:rPr lang="en-US" sz="2600" dirty="0" err="1"/>
              <a:t>Pengujian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metode</a:t>
            </a:r>
            <a:r>
              <a:rPr lang="en-US" sz="2600" dirty="0"/>
              <a:t> </a:t>
            </a:r>
            <a:r>
              <a:rPr lang="en-US" sz="2600" dirty="0" err="1"/>
              <a:t>ini</a:t>
            </a:r>
            <a:r>
              <a:rPr lang="en-US" sz="2600" dirty="0"/>
              <a:t> </a:t>
            </a:r>
            <a:r>
              <a:rPr lang="en-US" sz="2600" dirty="0" err="1"/>
              <a:t>dilakukan</a:t>
            </a:r>
            <a:r>
              <a:rPr lang="en-US" sz="2600" dirty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penekanan</a:t>
            </a:r>
            <a:r>
              <a:rPr lang="en-US" sz="2600" dirty="0"/>
              <a:t> </a:t>
            </a:r>
            <a:r>
              <a:rPr lang="en-US" sz="2600" dirty="0" err="1"/>
              <a:t>benda</a:t>
            </a:r>
            <a:r>
              <a:rPr lang="en-US" sz="2600" dirty="0"/>
              <a:t> </a:t>
            </a:r>
            <a:r>
              <a:rPr lang="en-US" sz="2600" dirty="0" err="1"/>
              <a:t>uji</a:t>
            </a:r>
            <a:r>
              <a:rPr lang="en-US" sz="2600" dirty="0"/>
              <a:t> </a:t>
            </a:r>
            <a:r>
              <a:rPr lang="en-US" sz="2600" dirty="0" err="1" smtClean="0"/>
              <a:t>dengan</a:t>
            </a:r>
            <a:r>
              <a:rPr lang="en-US" sz="2600" dirty="0" smtClean="0"/>
              <a:t> </a:t>
            </a:r>
            <a:r>
              <a:rPr lang="en-US" sz="2600" dirty="0" err="1" smtClean="0"/>
              <a:t>indentor</a:t>
            </a:r>
            <a:r>
              <a:rPr lang="en-US" sz="2600" dirty="0" smtClean="0"/>
              <a:t> </a:t>
            </a:r>
            <a:r>
              <a:rPr lang="en-US" sz="2600" dirty="0" err="1"/>
              <a:t>dengan</a:t>
            </a:r>
            <a:r>
              <a:rPr lang="en-US" sz="2600" dirty="0"/>
              <a:t> </a:t>
            </a:r>
            <a:r>
              <a:rPr lang="en-US" sz="2600" dirty="0" err="1"/>
              <a:t>gaya</a:t>
            </a:r>
            <a:r>
              <a:rPr lang="en-US" sz="2600" dirty="0"/>
              <a:t> </a:t>
            </a:r>
            <a:r>
              <a:rPr lang="en-US" sz="2600" dirty="0" err="1"/>
              <a:t>tekan</a:t>
            </a:r>
            <a:r>
              <a:rPr lang="en-US" sz="2600" dirty="0"/>
              <a:t> </a:t>
            </a:r>
            <a:r>
              <a:rPr lang="en-US" sz="2600" dirty="0" err="1"/>
              <a:t>dan</a:t>
            </a:r>
            <a:r>
              <a:rPr lang="en-US" sz="2600" dirty="0"/>
              <a:t> </a:t>
            </a:r>
            <a:r>
              <a:rPr lang="en-US" sz="2600" dirty="0" err="1"/>
              <a:t>waktu</a:t>
            </a:r>
            <a:r>
              <a:rPr lang="en-US" sz="2600" dirty="0"/>
              <a:t> </a:t>
            </a:r>
            <a:r>
              <a:rPr lang="en-US" sz="2600" dirty="0" err="1"/>
              <a:t>indentasi</a:t>
            </a:r>
            <a:r>
              <a:rPr lang="en-US" sz="2600" dirty="0"/>
              <a:t> yang </a:t>
            </a:r>
            <a:r>
              <a:rPr lang="en-US" sz="2600" dirty="0" err="1" smtClean="0"/>
              <a:t>ditentukan</a:t>
            </a:r>
            <a:endParaRPr lang="en-US" sz="2600" dirty="0" smtClean="0"/>
          </a:p>
          <a:p>
            <a:r>
              <a:rPr lang="en-US" sz="2600" dirty="0" smtClean="0"/>
              <a:t>Material </a:t>
            </a:r>
            <a:r>
              <a:rPr lang="en-US" sz="2600" dirty="0" err="1" smtClean="0"/>
              <a:t>ditentukan</a:t>
            </a:r>
            <a:r>
              <a:rPr lang="en-US" sz="2600" dirty="0" smtClean="0"/>
              <a:t> </a:t>
            </a:r>
            <a:r>
              <a:rPr lang="en-US" sz="2600" dirty="0" err="1"/>
              <a:t>oleh</a:t>
            </a:r>
            <a:r>
              <a:rPr lang="en-US" sz="2600" dirty="0"/>
              <a:t> </a:t>
            </a:r>
            <a:r>
              <a:rPr lang="en-US" sz="2600" dirty="0" err="1"/>
              <a:t>dalam</a:t>
            </a:r>
            <a:r>
              <a:rPr lang="en-US" sz="2600" dirty="0"/>
              <a:t> </a:t>
            </a:r>
            <a:r>
              <a:rPr lang="en-US" sz="2600" dirty="0" err="1"/>
              <a:t>ataupun</a:t>
            </a:r>
            <a:r>
              <a:rPr lang="en-US" sz="2600" dirty="0"/>
              <a:t> </a:t>
            </a:r>
            <a:r>
              <a:rPr lang="en-US" sz="2600" dirty="0" err="1"/>
              <a:t>luas</a:t>
            </a:r>
            <a:r>
              <a:rPr lang="en-US" sz="2600" dirty="0"/>
              <a:t> area </a:t>
            </a:r>
            <a:r>
              <a:rPr lang="en-US" sz="2600" dirty="0" err="1"/>
              <a:t>indentasi</a:t>
            </a:r>
            <a:r>
              <a:rPr lang="en-US" sz="2600" dirty="0"/>
              <a:t> yang </a:t>
            </a:r>
            <a:r>
              <a:rPr lang="en-US" sz="2600" dirty="0" err="1" smtClean="0"/>
              <a:t>dihasilkan</a:t>
            </a:r>
            <a:endParaRPr lang="en-US" sz="2600" dirty="0" smtClean="0"/>
          </a:p>
          <a:p>
            <a:pPr lvl="1"/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brinell</a:t>
            </a:r>
            <a:endParaRPr lang="en-US" dirty="0" smtClean="0"/>
          </a:p>
          <a:p>
            <a:pPr lvl="1"/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vickers</a:t>
            </a:r>
            <a:endParaRPr lang="en-US" dirty="0" smtClean="0"/>
          </a:p>
          <a:p>
            <a:pPr lvl="1"/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/>
              <a:t>rockwell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31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brinell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3384376" cy="4824536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Diperkenalkan</a:t>
            </a:r>
            <a:r>
              <a:rPr lang="en-US" dirty="0" smtClean="0"/>
              <a:t> J.A</a:t>
            </a:r>
            <a:r>
              <a:rPr lang="en-US" dirty="0"/>
              <a:t>. </a:t>
            </a:r>
            <a:r>
              <a:rPr lang="en-US" dirty="0" err="1"/>
              <a:t>Brinell</a:t>
            </a:r>
            <a:r>
              <a:rPr lang="en-US" dirty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Thn</a:t>
            </a:r>
            <a:r>
              <a:rPr lang="en-US" dirty="0" smtClean="0"/>
              <a:t> 1900.</a:t>
            </a:r>
          </a:p>
          <a:p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/>
              <a:t>kekerasan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memakai</a:t>
            </a:r>
            <a:r>
              <a:rPr lang="en-US" dirty="0"/>
              <a:t> bola </a:t>
            </a:r>
            <a:r>
              <a:rPr lang="en-US" dirty="0" err="1"/>
              <a:t>baja</a:t>
            </a:r>
            <a:r>
              <a:rPr lang="en-US" dirty="0"/>
              <a:t> yang </a:t>
            </a:r>
            <a:r>
              <a:rPr lang="en-US" dirty="0" err="1"/>
              <a:t>diperkeras</a:t>
            </a:r>
            <a:r>
              <a:rPr lang="en-US" dirty="0"/>
              <a:t> (</a:t>
            </a:r>
            <a:r>
              <a:rPr lang="en-US" i="1" dirty="0" smtClean="0"/>
              <a:t>hardened </a:t>
            </a:r>
            <a:r>
              <a:rPr lang="nl-NL" i="1" dirty="0" smtClean="0"/>
              <a:t>steel </a:t>
            </a:r>
            <a:r>
              <a:rPr lang="nl-NL" i="1" dirty="0"/>
              <a:t>ball) dengan beban dan waktu indentasi </a:t>
            </a:r>
            <a:r>
              <a:rPr lang="nl-NL" i="1" dirty="0" smtClean="0"/>
              <a:t>tertentu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222" y="1772816"/>
            <a:ext cx="417607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0612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brinell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4365104"/>
            <a:ext cx="6777317" cy="1467525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P = </a:t>
            </a:r>
            <a:r>
              <a:rPr lang="en-US" dirty="0" err="1" smtClean="0"/>
              <a:t>beban</a:t>
            </a:r>
            <a:r>
              <a:rPr lang="en-US" dirty="0" smtClean="0"/>
              <a:t> (Kg)</a:t>
            </a:r>
          </a:p>
          <a:p>
            <a:pPr marL="68580" indent="0">
              <a:buNone/>
            </a:pPr>
            <a:r>
              <a:rPr lang="en-US" dirty="0" smtClean="0"/>
              <a:t>D = Diameter </a:t>
            </a:r>
            <a:r>
              <a:rPr lang="en-US" dirty="0" err="1" smtClean="0"/>
              <a:t>indentor</a:t>
            </a:r>
            <a:r>
              <a:rPr lang="en-US" dirty="0" smtClean="0"/>
              <a:t> (mm)</a:t>
            </a:r>
          </a:p>
          <a:p>
            <a:pPr marL="68580" indent="0">
              <a:buNone/>
            </a:pPr>
            <a:r>
              <a:rPr lang="en-US" dirty="0" smtClean="0"/>
              <a:t>d = Diameter </a:t>
            </a:r>
            <a:r>
              <a:rPr lang="en-US" dirty="0" err="1" smtClean="0"/>
              <a:t>jejak</a:t>
            </a:r>
            <a:r>
              <a:rPr lang="en-US" dirty="0" smtClean="0"/>
              <a:t> (mm)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33" y="3212976"/>
            <a:ext cx="3240360" cy="70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04234" y="1484784"/>
            <a:ext cx="6777317" cy="14675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penekanan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jejak</a:t>
            </a:r>
            <a:r>
              <a:rPr lang="en-US" dirty="0" smtClean="0"/>
              <a:t> </a:t>
            </a:r>
            <a:r>
              <a:rPr lang="en-US" dirty="0" err="1" smtClean="0"/>
              <a:t>berbentuk</a:t>
            </a:r>
            <a:r>
              <a:rPr lang="en-US" dirty="0" smtClean="0"/>
              <a:t> </a:t>
            </a:r>
            <a:r>
              <a:rPr lang="en-US" dirty="0" err="1" smtClean="0"/>
              <a:t>lingkaran</a:t>
            </a:r>
            <a:r>
              <a:rPr lang="en-US" dirty="0" smtClean="0"/>
              <a:t> </a:t>
            </a:r>
            <a:r>
              <a:rPr lang="en-US" dirty="0" err="1" smtClean="0"/>
              <a:t>bulat</a:t>
            </a:r>
            <a:r>
              <a:rPr lang="en-US" dirty="0" smtClean="0"/>
              <a:t> yang di </a:t>
            </a:r>
            <a:r>
              <a:rPr lang="en-US" dirty="0" err="1" smtClean="0"/>
              <a:t>hitung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mikroskop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penghitung</a:t>
            </a:r>
            <a:r>
              <a:rPr lang="en-US" dirty="0" smtClean="0"/>
              <a:t> </a:t>
            </a:r>
            <a:r>
              <a:rPr lang="en-US" dirty="0" err="1" smtClean="0"/>
              <a:t>jejak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145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brinell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7920880" cy="4347845"/>
          </a:xfrm>
        </p:spPr>
        <p:txBody>
          <a:bodyPr/>
          <a:lstStyle/>
          <a:p>
            <a:pPr marL="68580" indent="0">
              <a:buNone/>
            </a:pPr>
            <a:r>
              <a:rPr lang="en-US" dirty="0" err="1" smtClean="0"/>
              <a:t>Prosedur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Bola </a:t>
            </a:r>
            <a:r>
              <a:rPr lang="en-US" dirty="0" err="1" smtClean="0"/>
              <a:t>baja</a:t>
            </a:r>
            <a:r>
              <a:rPr lang="en-US" dirty="0" smtClean="0"/>
              <a:t> D = 10 mm </a:t>
            </a:r>
            <a:r>
              <a:rPr lang="en-US" dirty="0" smtClean="0">
                <a:sym typeface="Wingdings" pitchFamily="2" charset="2"/>
              </a:rPr>
              <a:t> P = 3000 Kg  10 </a:t>
            </a:r>
            <a:r>
              <a:rPr lang="en-US" dirty="0" err="1" smtClean="0">
                <a:sym typeface="Wingdings" pitchFamily="2" charset="2"/>
              </a:rPr>
              <a:t>dtk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pengujian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logam-logam</a:t>
            </a:r>
            <a:r>
              <a:rPr lang="en-US" dirty="0" smtClean="0">
                <a:sym typeface="Wingdings" pitchFamily="2" charset="2"/>
              </a:rPr>
              <a:t> ferrous</a:t>
            </a:r>
          </a:p>
          <a:p>
            <a:r>
              <a:rPr lang="en-US" dirty="0"/>
              <a:t>Bola </a:t>
            </a:r>
            <a:r>
              <a:rPr lang="en-US" dirty="0" err="1"/>
              <a:t>baja</a:t>
            </a:r>
            <a:r>
              <a:rPr lang="en-US" dirty="0"/>
              <a:t> D = 10 mm </a:t>
            </a:r>
            <a:r>
              <a:rPr lang="en-US" dirty="0">
                <a:sym typeface="Wingdings" pitchFamily="2" charset="2"/>
              </a:rPr>
              <a:t> P = </a:t>
            </a:r>
            <a:r>
              <a:rPr lang="en-US" dirty="0" smtClean="0">
                <a:sym typeface="Wingdings" pitchFamily="2" charset="2"/>
              </a:rPr>
              <a:t>500 Kg  30 </a:t>
            </a:r>
            <a:r>
              <a:rPr lang="en-US" dirty="0" err="1" smtClean="0">
                <a:sym typeface="Wingdings" pitchFamily="2" charset="2"/>
              </a:rPr>
              <a:t>dtk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logam</a:t>
            </a:r>
            <a:r>
              <a:rPr lang="en-US" dirty="0" smtClean="0">
                <a:sym typeface="Wingdings" pitchFamily="2" charset="2"/>
              </a:rPr>
              <a:t> – </a:t>
            </a:r>
            <a:r>
              <a:rPr lang="en-US" dirty="0" err="1" smtClean="0">
                <a:sym typeface="Wingdings" pitchFamily="2" charset="2"/>
              </a:rPr>
              <a:t>logam</a:t>
            </a:r>
            <a:r>
              <a:rPr lang="en-US" dirty="0" smtClean="0">
                <a:sym typeface="Wingdings" pitchFamily="2" charset="2"/>
              </a:rPr>
              <a:t> non ferrous</a:t>
            </a:r>
            <a:endParaRPr lang="en-US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60349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vickers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7" y="1556792"/>
            <a:ext cx="3672408" cy="4275837"/>
          </a:xfrm>
        </p:spPr>
        <p:txBody>
          <a:bodyPr>
            <a:normAutofit/>
          </a:bodyPr>
          <a:lstStyle/>
          <a:p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indentor</a:t>
            </a:r>
            <a:r>
              <a:rPr lang="en-US" dirty="0" smtClean="0"/>
              <a:t> </a:t>
            </a:r>
            <a:r>
              <a:rPr lang="en-US" dirty="0" err="1"/>
              <a:t>intan</a:t>
            </a:r>
            <a:r>
              <a:rPr lang="en-US" dirty="0"/>
              <a:t> </a:t>
            </a:r>
            <a:r>
              <a:rPr lang="en-US" dirty="0" err="1"/>
              <a:t>berbentuk</a:t>
            </a:r>
            <a:r>
              <a:rPr lang="en-US" dirty="0"/>
              <a:t> </a:t>
            </a:r>
            <a:r>
              <a:rPr lang="en-US" dirty="0" err="1" smtClean="0"/>
              <a:t>piramida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sudut</a:t>
            </a:r>
            <a:r>
              <a:rPr lang="en-US" dirty="0" smtClean="0"/>
              <a:t> 136)</a:t>
            </a:r>
            <a:endParaRPr lang="en-US" dirty="0"/>
          </a:p>
          <a:p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/>
              <a:t>pengujian</a:t>
            </a:r>
            <a:r>
              <a:rPr lang="en-US" dirty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Brinell</a:t>
            </a:r>
            <a:endParaRPr lang="en-US" dirty="0" smtClean="0"/>
          </a:p>
          <a:p>
            <a:r>
              <a:rPr lang="en-US" dirty="0" err="1" smtClean="0"/>
              <a:t>Panjang</a:t>
            </a:r>
            <a:r>
              <a:rPr lang="en-US" dirty="0" smtClean="0"/>
              <a:t> diagonal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mikroskop</a:t>
            </a:r>
            <a:r>
              <a:rPr lang="en-US" dirty="0"/>
              <a:t> </a:t>
            </a:r>
            <a:r>
              <a:rPr lang="en-US" dirty="0" err="1"/>
              <a:t>pengujur</a:t>
            </a:r>
            <a:r>
              <a:rPr lang="en-US" dirty="0"/>
              <a:t> </a:t>
            </a:r>
            <a:r>
              <a:rPr lang="en-US" dirty="0" err="1"/>
              <a:t>jejak</a:t>
            </a:r>
            <a:r>
              <a:rPr lang="en-US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760" y="1412776"/>
            <a:ext cx="372427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497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vickers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2323652"/>
            <a:ext cx="3024452" cy="3193579"/>
          </a:xfrm>
        </p:spPr>
        <p:txBody>
          <a:bodyPr>
            <a:normAutofit/>
          </a:bodyPr>
          <a:lstStyle/>
          <a:p>
            <a:r>
              <a:rPr lang="en-US" dirty="0" smtClean="0"/>
              <a:t>d = </a:t>
            </a:r>
            <a:r>
              <a:rPr lang="en-US" dirty="0" err="1" smtClean="0"/>
              <a:t>panjang</a:t>
            </a:r>
            <a:r>
              <a:rPr lang="en-US" dirty="0" smtClean="0"/>
              <a:t> diagonal rata-rata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jejak</a:t>
            </a:r>
            <a:r>
              <a:rPr lang="en-US" dirty="0" smtClean="0"/>
              <a:t> </a:t>
            </a:r>
            <a:r>
              <a:rPr lang="en-US" dirty="0" err="1" smtClean="0"/>
              <a:t>berbentuk</a:t>
            </a:r>
            <a:r>
              <a:rPr lang="en-US" dirty="0" smtClean="0"/>
              <a:t> </a:t>
            </a:r>
            <a:r>
              <a:rPr lang="en-US" dirty="0" err="1" smtClean="0"/>
              <a:t>bujur</a:t>
            </a:r>
            <a:r>
              <a:rPr lang="en-US" dirty="0" smtClean="0"/>
              <a:t> </a:t>
            </a:r>
            <a:r>
              <a:rPr lang="en-US" dirty="0" err="1" smtClean="0"/>
              <a:t>sangkar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40" y="1412776"/>
            <a:ext cx="2030392" cy="7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7719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9372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rockwell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2776"/>
            <a:ext cx="4464496" cy="5256584"/>
          </a:xfrm>
        </p:spPr>
        <p:txBody>
          <a:bodyPr>
            <a:normAutofit/>
          </a:bodyPr>
          <a:lstStyle/>
          <a:p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/>
              <a:t>kekerasan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pembacaan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(</a:t>
            </a:r>
            <a:r>
              <a:rPr lang="en-US" i="1" dirty="0" err="1"/>
              <a:t>directreading</a:t>
            </a:r>
            <a:r>
              <a:rPr lang="en-US" i="1" dirty="0" smtClean="0"/>
              <a:t>)</a:t>
            </a:r>
          </a:p>
          <a:p>
            <a:r>
              <a:rPr lang="en-US" dirty="0" err="1" smtClean="0"/>
              <a:t>Variasi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indentor</a:t>
            </a:r>
            <a:r>
              <a:rPr lang="en-US" dirty="0" smtClean="0"/>
              <a:t> yang </a:t>
            </a:r>
            <a:r>
              <a:rPr lang="en-US" dirty="0" err="1" smtClean="0"/>
              <a:t>banyak</a:t>
            </a:r>
            <a:r>
              <a:rPr lang="en-US" dirty="0" smtClean="0"/>
              <a:t> di </a:t>
            </a:r>
            <a:r>
              <a:rPr lang="en-US" dirty="0" err="1" smtClean="0"/>
              <a:t>gunakan</a:t>
            </a:r>
            <a:r>
              <a:rPr lang="en-US" dirty="0" smtClean="0"/>
              <a:t> a/l:</a:t>
            </a:r>
          </a:p>
          <a:p>
            <a:pPr lvl="1"/>
            <a:r>
              <a:rPr lang="en-US" sz="2000" dirty="0"/>
              <a:t>Rockwell </a:t>
            </a:r>
            <a:r>
              <a:rPr lang="en-US" sz="2000" dirty="0" smtClean="0"/>
              <a:t>B</a:t>
            </a:r>
          </a:p>
          <a:p>
            <a:pPr lvl="2"/>
            <a:r>
              <a:rPr lang="en-US" dirty="0" err="1" smtClean="0"/>
              <a:t>indentor</a:t>
            </a:r>
            <a:r>
              <a:rPr lang="en-US" dirty="0" smtClean="0"/>
              <a:t> bola </a:t>
            </a:r>
            <a:r>
              <a:rPr lang="en-US" dirty="0" err="1" smtClean="0"/>
              <a:t>baja</a:t>
            </a:r>
            <a:r>
              <a:rPr lang="en-US" dirty="0" smtClean="0"/>
              <a:t> </a:t>
            </a:r>
            <a:r>
              <a:rPr lang="en-US" dirty="0" err="1"/>
              <a:t>berdiameter</a:t>
            </a:r>
            <a:r>
              <a:rPr lang="en-US" dirty="0"/>
              <a:t> 1/6 </a:t>
            </a:r>
            <a:r>
              <a:rPr lang="en-US" dirty="0" err="1"/>
              <a:t>inci</a:t>
            </a:r>
            <a:r>
              <a:rPr lang="en-US" dirty="0"/>
              <a:t> </a:t>
            </a:r>
            <a:endParaRPr lang="en-US" dirty="0" smtClean="0"/>
          </a:p>
          <a:p>
            <a:pPr lvl="2"/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/>
              <a:t>100 </a:t>
            </a:r>
            <a:r>
              <a:rPr lang="en-US" dirty="0" smtClean="0"/>
              <a:t>kg</a:t>
            </a:r>
          </a:p>
          <a:p>
            <a:pPr lvl="1"/>
            <a:r>
              <a:rPr lang="en-US" sz="2000" dirty="0" smtClean="0"/>
              <a:t>Rockwell </a:t>
            </a:r>
            <a:r>
              <a:rPr lang="en-US" sz="2000" dirty="0"/>
              <a:t>C </a:t>
            </a:r>
            <a:endParaRPr lang="en-US" sz="2000" dirty="0" smtClean="0"/>
          </a:p>
          <a:p>
            <a:pPr lvl="2"/>
            <a:r>
              <a:rPr lang="en-US" dirty="0" err="1" smtClean="0"/>
              <a:t>indentor</a:t>
            </a:r>
            <a:r>
              <a:rPr lang="en-US" dirty="0" smtClean="0"/>
              <a:t> </a:t>
            </a:r>
            <a:r>
              <a:rPr lang="en-US" dirty="0" err="1" smtClean="0"/>
              <a:t>intan</a:t>
            </a:r>
            <a:r>
              <a:rPr lang="en-US" dirty="0" smtClean="0"/>
              <a:t> </a:t>
            </a:r>
          </a:p>
          <a:p>
            <a:pPr lvl="2"/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/>
              <a:t>150 </a:t>
            </a:r>
            <a:r>
              <a:rPr lang="en-US" dirty="0" smtClean="0"/>
              <a:t>kg</a:t>
            </a:r>
            <a:endParaRPr lang="en-US" sz="24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81894"/>
            <a:ext cx="4048125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557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/>
              <a:t>Skala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uji</a:t>
            </a:r>
            <a:r>
              <a:rPr lang="en-US" sz="2400" dirty="0" smtClean="0"/>
              <a:t> </a:t>
            </a:r>
            <a:r>
              <a:rPr lang="en-US" sz="2400" dirty="0" err="1" smtClean="0"/>
              <a:t>rockwell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7128792" cy="554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498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Ketangguhan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sz="2800" dirty="0" smtClean="0">
                <a:solidFill>
                  <a:schemeClr val="tx1"/>
                </a:solidFill>
              </a:rPr>
              <a:t>Merupakan  ketahanan </a:t>
            </a:r>
            <a:r>
              <a:rPr lang="fi-FI" sz="2800" dirty="0">
                <a:solidFill>
                  <a:schemeClr val="tx1"/>
                </a:solidFill>
              </a:rPr>
              <a:t>bahan terhadap beban kejut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95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7"/>
            <a:ext cx="5570984" cy="536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959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ketangguhan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4032448" cy="4419853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dirty="0" err="1"/>
              <a:t>Pengujian</a:t>
            </a:r>
            <a:r>
              <a:rPr lang="en-US" dirty="0"/>
              <a:t> </a:t>
            </a:r>
            <a:r>
              <a:rPr lang="en-US" dirty="0" err="1"/>
              <a:t>impak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/>
              <a:t>mensimulasikan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operasi</a:t>
            </a:r>
            <a:r>
              <a:rPr lang="en-US" dirty="0"/>
              <a:t> material yang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ditemui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 smtClean="0"/>
              <a:t>perlengkapan</a:t>
            </a:r>
            <a:r>
              <a:rPr lang="en-US" dirty="0" smtClean="0"/>
              <a:t> </a:t>
            </a:r>
            <a:r>
              <a:rPr lang="en-US" dirty="0" err="1" smtClean="0"/>
              <a:t>transportasi</a:t>
            </a:r>
            <a:r>
              <a:rPr lang="en-US" dirty="0" smtClean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konstruksi</a:t>
            </a:r>
            <a:r>
              <a:rPr lang="en-US" dirty="0"/>
              <a:t> </a:t>
            </a:r>
            <a:r>
              <a:rPr lang="en-US" dirty="0" err="1"/>
              <a:t>dimana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selamanya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 smtClean="0"/>
              <a:t>perlahan-lahan</a:t>
            </a:r>
            <a:r>
              <a:rPr lang="en-US" dirty="0" smtClean="0"/>
              <a:t> </a:t>
            </a:r>
            <a:r>
              <a:rPr lang="en-US" dirty="0" err="1" smtClean="0"/>
              <a:t>melainkan</a:t>
            </a:r>
            <a:r>
              <a:rPr lang="en-US" dirty="0" smtClean="0"/>
              <a:t> </a:t>
            </a:r>
            <a:r>
              <a:rPr lang="en-US" dirty="0" err="1"/>
              <a:t>datang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tiba-tiba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3914775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122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ketangguhan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/>
          <a:lstStyle/>
          <a:p>
            <a:r>
              <a:rPr lang="en-US" dirty="0" err="1" smtClean="0"/>
              <a:t>Banyaknya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diserap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terjadinya</a:t>
            </a:r>
            <a:r>
              <a:rPr lang="en-US" dirty="0" smtClean="0"/>
              <a:t> </a:t>
            </a:r>
            <a:r>
              <a:rPr lang="en-US" dirty="0" err="1"/>
              <a:t>perpatahan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i="1" dirty="0" err="1"/>
              <a:t>ketahanan</a:t>
            </a:r>
            <a:r>
              <a:rPr lang="en-US" i="1" dirty="0"/>
              <a:t> </a:t>
            </a:r>
            <a:r>
              <a:rPr lang="en-US" i="1" dirty="0" err="1"/>
              <a:t>impak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</a:t>
            </a:r>
            <a:r>
              <a:rPr lang="en-US" i="1" dirty="0" err="1"/>
              <a:t>ketangguhan</a:t>
            </a:r>
            <a:r>
              <a:rPr lang="en-US" i="1" dirty="0"/>
              <a:t> </a:t>
            </a:r>
            <a:r>
              <a:rPr lang="en-US" i="1" dirty="0" err="1" smtClean="0"/>
              <a:t>bahan</a:t>
            </a:r>
            <a:r>
              <a:rPr lang="en-US" i="1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Energi</a:t>
            </a:r>
            <a:r>
              <a:rPr lang="en-US" dirty="0" smtClean="0"/>
              <a:t> yang </a:t>
            </a:r>
            <a:r>
              <a:rPr lang="en-US" dirty="0" err="1"/>
              <a:t>diserap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uji</a:t>
            </a:r>
            <a:r>
              <a:rPr lang="en-US" dirty="0"/>
              <a:t> </a:t>
            </a:r>
            <a:r>
              <a:rPr lang="en-US" dirty="0" err="1" smtClean="0"/>
              <a:t>dinyatakan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/>
              <a:t>satuan</a:t>
            </a:r>
            <a:r>
              <a:rPr lang="en-US" dirty="0"/>
              <a:t> Joule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dibaca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(</a:t>
            </a:r>
            <a:r>
              <a:rPr lang="en-US" i="1" dirty="0"/>
              <a:t>dial)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363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ketangguhan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124936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 </a:t>
            </a:r>
            <a:r>
              <a:rPr lang="en-US" dirty="0" smtClean="0"/>
              <a:t>=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diserap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smtClean="0"/>
              <a:t>Joule </a:t>
            </a:r>
          </a:p>
          <a:p>
            <a:r>
              <a:rPr lang="en-US" dirty="0" smtClean="0"/>
              <a:t>A =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/>
              <a:t>penampang</a:t>
            </a:r>
            <a:r>
              <a:rPr lang="en-US" dirty="0"/>
              <a:t> </a:t>
            </a:r>
            <a:r>
              <a:rPr lang="en-US" dirty="0" smtClean="0"/>
              <a:t>di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/>
              <a:t>takik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smtClean="0"/>
              <a:t>mm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1902098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922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Ketangguhan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266" y="3789040"/>
            <a:ext cx="6777317" cy="1512168"/>
          </a:xfrm>
        </p:spPr>
        <p:txBody>
          <a:bodyPr>
            <a:normAutofit fontScale="92500" lnSpcReduction="10000"/>
          </a:bodyPr>
          <a:lstStyle/>
          <a:p>
            <a:pPr marL="525780" indent="-457200">
              <a:buAutoNum type="alphaLcPeriod"/>
            </a:pPr>
            <a:r>
              <a:rPr lang="en-US" dirty="0" smtClean="0"/>
              <a:t>Benda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coba</a:t>
            </a:r>
            <a:r>
              <a:rPr lang="en-US" dirty="0" smtClean="0"/>
              <a:t> </a:t>
            </a:r>
            <a:r>
              <a:rPr lang="en-US" dirty="0" err="1" smtClean="0"/>
              <a:t>charpy</a:t>
            </a:r>
            <a:r>
              <a:rPr lang="en-US" dirty="0" smtClean="0"/>
              <a:t> (</a:t>
            </a:r>
            <a:r>
              <a:rPr lang="en-US" dirty="0" err="1" smtClean="0"/>
              <a:t>amerika</a:t>
            </a:r>
            <a:r>
              <a:rPr lang="en-US" dirty="0" smtClean="0"/>
              <a:t>)</a:t>
            </a:r>
          </a:p>
          <a:p>
            <a:pPr marL="538163" lvl="1" indent="0">
              <a:buNone/>
            </a:pPr>
            <a:r>
              <a:rPr lang="en-US" dirty="0" err="1" smtClean="0"/>
              <a:t>Dilakukan</a:t>
            </a:r>
            <a:r>
              <a:rPr lang="en-US" dirty="0" smtClean="0"/>
              <a:t> di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suhu</a:t>
            </a:r>
            <a:endParaRPr lang="en-US" dirty="0" smtClean="0"/>
          </a:p>
          <a:p>
            <a:pPr marL="525780" indent="-457200">
              <a:buAutoNum type="alphaLcPeriod"/>
            </a:pPr>
            <a:r>
              <a:rPr lang="en-US" dirty="0" smtClean="0"/>
              <a:t>Benda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coba</a:t>
            </a:r>
            <a:r>
              <a:rPr lang="en-US" dirty="0" smtClean="0"/>
              <a:t> </a:t>
            </a:r>
            <a:r>
              <a:rPr lang="en-US" dirty="0" err="1" smtClean="0"/>
              <a:t>izod</a:t>
            </a:r>
            <a:r>
              <a:rPr lang="en-US" dirty="0" smtClean="0"/>
              <a:t> (</a:t>
            </a:r>
            <a:r>
              <a:rPr lang="en-US" dirty="0" err="1" smtClean="0"/>
              <a:t>eropa</a:t>
            </a:r>
            <a:r>
              <a:rPr lang="en-US" dirty="0" smtClean="0"/>
              <a:t>)</a:t>
            </a:r>
          </a:p>
          <a:p>
            <a:pPr marL="538163" lvl="1" indent="0">
              <a:buNone/>
            </a:pP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suhu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53244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580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ketangguhan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276873"/>
            <a:ext cx="7416824" cy="4032448"/>
          </a:xfrm>
        </p:spPr>
        <p:txBody>
          <a:bodyPr>
            <a:normAutofit fontScale="85000" lnSpcReduction="20000"/>
          </a:bodyPr>
          <a:lstStyle/>
          <a:p>
            <a:pPr marL="525780" indent="-457200">
              <a:buSzPct val="100000"/>
              <a:buAutoNum type="arabicPeriod"/>
            </a:pPr>
            <a:r>
              <a:rPr lang="en-US" i="1" dirty="0" err="1" smtClean="0"/>
              <a:t>Perpatahan</a:t>
            </a:r>
            <a:r>
              <a:rPr lang="en-US" i="1" dirty="0" smtClean="0"/>
              <a:t> </a:t>
            </a:r>
            <a:r>
              <a:rPr lang="en-US" i="1" dirty="0" err="1" smtClean="0"/>
              <a:t>berserat</a:t>
            </a:r>
            <a:r>
              <a:rPr lang="en-US" i="1" dirty="0" smtClean="0"/>
              <a:t>, </a:t>
            </a:r>
            <a:r>
              <a:rPr lang="en-US" i="1" dirty="0"/>
              <a:t>yang </a:t>
            </a:r>
            <a:r>
              <a:rPr lang="en-US" i="1" dirty="0" err="1"/>
              <a:t>melibatkan</a:t>
            </a:r>
            <a:r>
              <a:rPr lang="en-US" i="1" dirty="0"/>
              <a:t> </a:t>
            </a:r>
            <a:r>
              <a:rPr lang="en-US" i="1" dirty="0" err="1"/>
              <a:t>mekanisme</a:t>
            </a:r>
            <a:r>
              <a:rPr lang="en-US" i="1" dirty="0"/>
              <a:t> </a:t>
            </a:r>
            <a:r>
              <a:rPr lang="en-US" i="1" dirty="0" err="1"/>
              <a:t>pergeseran</a:t>
            </a:r>
            <a:r>
              <a:rPr lang="en-US" i="1" dirty="0"/>
              <a:t> </a:t>
            </a:r>
            <a:r>
              <a:rPr lang="nn-NO" dirty="0" smtClean="0"/>
              <a:t>bidang-bidang </a:t>
            </a:r>
            <a:r>
              <a:rPr lang="nn-NO" dirty="0"/>
              <a:t>kristal di dalam bahan (logam) yang ulet (</a:t>
            </a:r>
            <a:r>
              <a:rPr lang="nn-NO" i="1" dirty="0"/>
              <a:t>ductile). Ditandai </a:t>
            </a:r>
            <a:r>
              <a:rPr lang="nn-NO" i="1" dirty="0" smtClean="0"/>
              <a:t>dengan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/>
              <a:t>patahan</a:t>
            </a:r>
            <a:r>
              <a:rPr lang="en-US" dirty="0"/>
              <a:t> </a:t>
            </a:r>
            <a:r>
              <a:rPr lang="en-US" dirty="0" err="1"/>
              <a:t>berserat</a:t>
            </a:r>
            <a:r>
              <a:rPr lang="en-US" dirty="0"/>
              <a:t> yang </a:t>
            </a:r>
            <a:r>
              <a:rPr lang="en-US" dirty="0" err="1"/>
              <a:t>berbentuk</a:t>
            </a:r>
            <a:r>
              <a:rPr lang="en-US" dirty="0"/>
              <a:t> </a:t>
            </a:r>
            <a:r>
              <a:rPr lang="en-US" dirty="0" err="1"/>
              <a:t>dimpel</a:t>
            </a:r>
            <a:r>
              <a:rPr lang="en-US" dirty="0"/>
              <a:t> yang </a:t>
            </a:r>
            <a:r>
              <a:rPr lang="en-US" dirty="0" err="1"/>
              <a:t>menyerap</a:t>
            </a:r>
            <a:r>
              <a:rPr lang="en-US" dirty="0"/>
              <a:t> </a:t>
            </a:r>
            <a:r>
              <a:rPr lang="en-US" dirty="0" err="1"/>
              <a:t>cahaya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berpenampilan</a:t>
            </a:r>
            <a:r>
              <a:rPr lang="en-US" dirty="0" smtClean="0"/>
              <a:t> </a:t>
            </a:r>
            <a:r>
              <a:rPr lang="en-US" dirty="0" err="1" smtClean="0"/>
              <a:t>buram</a:t>
            </a:r>
            <a:endParaRPr lang="en-US" dirty="0" smtClean="0"/>
          </a:p>
          <a:p>
            <a:pPr marL="525780" indent="-457200">
              <a:buSzPct val="100000"/>
              <a:buAutoNum type="arabicPeriod"/>
            </a:pPr>
            <a:r>
              <a:rPr lang="en-US" dirty="0" err="1"/>
              <a:t>Perpatahan</a:t>
            </a:r>
            <a:r>
              <a:rPr lang="en-US" dirty="0"/>
              <a:t> granular / </a:t>
            </a:r>
            <a:r>
              <a:rPr lang="en-US" dirty="0" err="1"/>
              <a:t>kristalin</a:t>
            </a:r>
            <a:r>
              <a:rPr lang="en-US" dirty="0"/>
              <a:t>, yang </a:t>
            </a:r>
            <a:r>
              <a:rPr lang="en-US" dirty="0" err="1"/>
              <a:t>dihasilkan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 smtClean="0"/>
              <a:t>pembelahan</a:t>
            </a:r>
            <a:r>
              <a:rPr lang="en-US" dirty="0" smtClean="0"/>
              <a:t> (</a:t>
            </a:r>
            <a:r>
              <a:rPr lang="en-US" dirty="0"/>
              <a:t>cleavage)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butir-butir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(</a:t>
            </a:r>
            <a:r>
              <a:rPr lang="en-US" dirty="0" err="1"/>
              <a:t>logam</a:t>
            </a:r>
            <a:r>
              <a:rPr lang="en-US" dirty="0"/>
              <a:t>) yang </a:t>
            </a:r>
            <a:r>
              <a:rPr lang="en-US" dirty="0" err="1"/>
              <a:t>rapuh</a:t>
            </a:r>
            <a:r>
              <a:rPr lang="en-US" dirty="0"/>
              <a:t> (brittle). </a:t>
            </a:r>
            <a:r>
              <a:rPr lang="en-US" dirty="0" err="1"/>
              <a:t>Ditandai</a:t>
            </a:r>
            <a:r>
              <a:rPr lang="en-US" dirty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permukaan</a:t>
            </a:r>
            <a:r>
              <a:rPr lang="en-US" dirty="0" smtClean="0"/>
              <a:t> </a:t>
            </a:r>
            <a:r>
              <a:rPr lang="en-US" dirty="0" err="1"/>
              <a:t>patahan</a:t>
            </a:r>
            <a:r>
              <a:rPr lang="en-US" dirty="0"/>
              <a:t> yang </a:t>
            </a:r>
            <a:r>
              <a:rPr lang="en-US" dirty="0" err="1"/>
              <a:t>datar</a:t>
            </a:r>
            <a:r>
              <a:rPr lang="en-US" dirty="0"/>
              <a:t> yang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pantul</a:t>
            </a:r>
            <a:r>
              <a:rPr lang="en-US" dirty="0"/>
              <a:t> </a:t>
            </a:r>
            <a:r>
              <a:rPr lang="en-US" dirty="0" err="1"/>
              <a:t>cahaya</a:t>
            </a:r>
            <a:r>
              <a:rPr lang="en-US" dirty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mengkilat</a:t>
            </a:r>
            <a:r>
              <a:rPr lang="en-US" dirty="0" smtClean="0"/>
              <a:t>)</a:t>
            </a:r>
          </a:p>
          <a:p>
            <a:pPr marL="525780" indent="-457200">
              <a:buSzPct val="100000"/>
              <a:buAutoNum type="arabicPeriod"/>
            </a:pPr>
            <a:r>
              <a:rPr lang="en-US" dirty="0" err="1"/>
              <a:t>Perpatahan</a:t>
            </a:r>
            <a:r>
              <a:rPr lang="en-US" dirty="0"/>
              <a:t> </a:t>
            </a:r>
            <a:r>
              <a:rPr lang="en-US" dirty="0" err="1"/>
              <a:t>campuran</a:t>
            </a:r>
            <a:r>
              <a:rPr lang="en-US" dirty="0"/>
              <a:t> (</a:t>
            </a:r>
            <a:r>
              <a:rPr lang="en-US" dirty="0" err="1"/>
              <a:t>berserat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granular).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kombinasi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perpatahan</a:t>
            </a:r>
            <a:r>
              <a:rPr lang="en-US" dirty="0" smtClean="0"/>
              <a:t> </a:t>
            </a:r>
            <a:r>
              <a:rPr lang="en-US" dirty="0"/>
              <a:t>di </a:t>
            </a:r>
            <a:r>
              <a:rPr lang="en-US" dirty="0" err="1" smtClean="0"/>
              <a:t>atas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412776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Hasil</a:t>
            </a:r>
            <a:r>
              <a:rPr lang="en-US" sz="2000" dirty="0" smtClean="0"/>
              <a:t> lain </a:t>
            </a:r>
            <a:r>
              <a:rPr lang="en-US" sz="2000" dirty="0" err="1" smtClean="0"/>
              <a:t>pengujian</a:t>
            </a:r>
            <a:r>
              <a:rPr lang="en-US" sz="2000" dirty="0" smtClean="0"/>
              <a:t> </a:t>
            </a:r>
            <a:r>
              <a:rPr lang="en-US" sz="2000" dirty="0" err="1" smtClean="0"/>
              <a:t>impak</a:t>
            </a:r>
            <a:r>
              <a:rPr lang="en-US" sz="2000" dirty="0" smtClean="0"/>
              <a:t> </a:t>
            </a:r>
            <a:r>
              <a:rPr lang="en-US" sz="2000" dirty="0" err="1"/>
              <a:t>Charpy</a:t>
            </a:r>
            <a:r>
              <a:rPr lang="en-US" sz="2000" dirty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penelaahan</a:t>
            </a:r>
            <a:r>
              <a:rPr lang="en-US" sz="2000" dirty="0" smtClean="0"/>
              <a:t> </a:t>
            </a:r>
            <a:r>
              <a:rPr lang="en-US" sz="2000" dirty="0" err="1"/>
              <a:t>permukaan</a:t>
            </a:r>
            <a:r>
              <a:rPr lang="en-US" sz="2000" dirty="0"/>
              <a:t> </a:t>
            </a:r>
            <a:r>
              <a:rPr lang="en-US" sz="2000" dirty="0" err="1" smtClean="0"/>
              <a:t>perpatahan</a:t>
            </a:r>
            <a:r>
              <a:rPr lang="en-US" sz="2000" dirty="0" smtClean="0"/>
              <a:t>, </a:t>
            </a:r>
            <a:r>
              <a:rPr lang="en-US" sz="2000" dirty="0" err="1" smtClean="0"/>
              <a:t>perpatahan</a:t>
            </a:r>
            <a:r>
              <a:rPr lang="en-US" sz="2000" dirty="0" smtClean="0"/>
              <a:t> </a:t>
            </a:r>
            <a:r>
              <a:rPr lang="en-US" sz="2000" dirty="0" err="1" smtClean="0"/>
              <a:t>impak</a:t>
            </a:r>
            <a:r>
              <a:rPr lang="en-US" sz="2000" dirty="0" smtClean="0"/>
              <a:t> di </a:t>
            </a:r>
            <a:r>
              <a:rPr lang="en-US" sz="2000" dirty="0" err="1" smtClean="0"/>
              <a:t>golongkan</a:t>
            </a:r>
            <a:r>
              <a:rPr lang="en-US" sz="2000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71885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1700808"/>
            <a:ext cx="6637468" cy="1362075"/>
          </a:xfrm>
        </p:spPr>
        <p:txBody>
          <a:bodyPr/>
          <a:lstStyle/>
          <a:p>
            <a:r>
              <a:rPr lang="en-US" dirty="0" err="1" smtClean="0"/>
              <a:t>Keausan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3212976"/>
            <a:ext cx="6637467" cy="2952328"/>
          </a:xfrm>
        </p:spPr>
        <p:txBody>
          <a:bodyPr>
            <a:normAutofit/>
          </a:bodyPr>
          <a:lstStyle/>
          <a:p>
            <a:r>
              <a:rPr lang="en-US" sz="2400" dirty="0" err="1">
                <a:solidFill>
                  <a:schemeClr val="tx1"/>
                </a:solidFill>
              </a:rPr>
              <a:t>kehilangan</a:t>
            </a:r>
            <a:r>
              <a:rPr lang="en-US" sz="2400" dirty="0">
                <a:solidFill>
                  <a:schemeClr val="tx1"/>
                </a:solidFill>
              </a:rPr>
              <a:t> material </a:t>
            </a:r>
            <a:r>
              <a:rPr lang="en-US" sz="2400" dirty="0" err="1">
                <a:solidFill>
                  <a:schemeClr val="tx1"/>
                </a:solidFill>
              </a:rPr>
              <a:t>secara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progresif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atau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pemindahan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sejumlah</a:t>
            </a:r>
            <a:r>
              <a:rPr lang="en-US" sz="2400" dirty="0">
                <a:solidFill>
                  <a:schemeClr val="tx1"/>
                </a:solidFill>
              </a:rPr>
              <a:t> material </a:t>
            </a:r>
            <a:r>
              <a:rPr lang="en-US" sz="2400" dirty="0" err="1">
                <a:solidFill>
                  <a:schemeClr val="tx1"/>
                </a:solidFill>
              </a:rPr>
              <a:t>dari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suatu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permukaan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sebagai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suatu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pergerakan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fi-FI" sz="2400" dirty="0" smtClean="0">
                <a:solidFill>
                  <a:schemeClr val="tx1"/>
                </a:solidFill>
              </a:rPr>
              <a:t>relatif </a:t>
            </a:r>
            <a:r>
              <a:rPr lang="fi-FI" sz="2400" dirty="0">
                <a:solidFill>
                  <a:schemeClr val="tx1"/>
                </a:solidFill>
              </a:rPr>
              <a:t>antara permukaan tersebut dan permukaan lainnya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173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01258" y="1268760"/>
            <a:ext cx="6777317" cy="2331621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Keausan</a:t>
            </a:r>
            <a:r>
              <a:rPr lang="en-US" dirty="0"/>
              <a:t>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material, </a:t>
            </a:r>
            <a:r>
              <a:rPr lang="en-US" dirty="0" err="1" smtClean="0"/>
              <a:t>melainkan</a:t>
            </a:r>
            <a:r>
              <a:rPr lang="en-US" dirty="0" smtClean="0"/>
              <a:t> response </a:t>
            </a:r>
            <a:r>
              <a:rPr lang="en-US" dirty="0"/>
              <a:t>material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(</a:t>
            </a:r>
            <a:r>
              <a:rPr lang="en-US" dirty="0" err="1"/>
              <a:t>kontak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keausan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Ogoshi</a:t>
            </a:r>
            <a:r>
              <a:rPr lang="en-US" dirty="0" smtClean="0"/>
              <a:t>: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/>
              <a:t>uji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gesek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 smtClean="0"/>
              <a:t>cincin</a:t>
            </a:r>
            <a:r>
              <a:rPr lang="en-US" dirty="0" smtClean="0"/>
              <a:t> yang </a:t>
            </a:r>
            <a:r>
              <a:rPr lang="en-US" dirty="0" err="1"/>
              <a:t>berputar</a:t>
            </a:r>
            <a:r>
              <a:rPr lang="en-US" dirty="0"/>
              <a:t> (</a:t>
            </a:r>
            <a:r>
              <a:rPr lang="en-US" i="1" dirty="0"/>
              <a:t>revolving disc)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185" y="4028458"/>
            <a:ext cx="39624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143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24" y="1772816"/>
            <a:ext cx="3672408" cy="2952328"/>
          </a:xfrm>
        </p:spPr>
        <p:txBody>
          <a:bodyPr>
            <a:normAutofit/>
          </a:bodyPr>
          <a:lstStyle/>
          <a:p>
            <a:r>
              <a:rPr lang="en-US" dirty="0" smtClean="0"/>
              <a:t>B = </a:t>
            </a:r>
            <a:r>
              <a:rPr lang="en-US" dirty="0" err="1" smtClean="0"/>
              <a:t>tebal</a:t>
            </a:r>
            <a:r>
              <a:rPr lang="en-US" dirty="0" smtClean="0"/>
              <a:t> </a:t>
            </a:r>
            <a:r>
              <a:rPr lang="en-US" dirty="0"/>
              <a:t>revolving disc (mm), </a:t>
            </a:r>
            <a:endParaRPr lang="en-US" dirty="0" smtClean="0"/>
          </a:p>
          <a:p>
            <a:r>
              <a:rPr lang="en-US" dirty="0" smtClean="0"/>
              <a:t>r = </a:t>
            </a:r>
            <a:r>
              <a:rPr lang="en-US" dirty="0" err="1" smtClean="0"/>
              <a:t>jari-jari</a:t>
            </a:r>
            <a:r>
              <a:rPr lang="en-US" dirty="0" smtClean="0"/>
              <a:t> </a:t>
            </a:r>
            <a:r>
              <a:rPr lang="en-US" dirty="0"/>
              <a:t>disc (mm), </a:t>
            </a:r>
            <a:endParaRPr lang="en-US" dirty="0" smtClean="0"/>
          </a:p>
          <a:p>
            <a:r>
              <a:rPr lang="en-US" dirty="0" smtClean="0"/>
              <a:t>b = </a:t>
            </a:r>
            <a:r>
              <a:rPr lang="en-US" dirty="0" err="1" smtClean="0"/>
              <a:t>lebar</a:t>
            </a:r>
            <a:r>
              <a:rPr lang="en-US" dirty="0" smtClean="0"/>
              <a:t> </a:t>
            </a:r>
            <a:r>
              <a:rPr lang="en-US" dirty="0" err="1"/>
              <a:t>celah</a:t>
            </a:r>
            <a:r>
              <a:rPr lang="en-US" dirty="0"/>
              <a:t> </a:t>
            </a:r>
            <a:r>
              <a:rPr lang="en-US" dirty="0" smtClean="0"/>
              <a:t>material yang </a:t>
            </a:r>
            <a:r>
              <a:rPr lang="en-US" dirty="0" err="1"/>
              <a:t>terabrasi</a:t>
            </a:r>
            <a:r>
              <a:rPr lang="en-US" dirty="0"/>
              <a:t> (mm) </a:t>
            </a: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70323"/>
            <a:ext cx="39624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78" y="4365104"/>
            <a:ext cx="2232248" cy="130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084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3543589"/>
            <a:ext cx="7160773" cy="1541595"/>
          </a:xfrm>
        </p:spPr>
        <p:txBody>
          <a:bodyPr>
            <a:normAutofit/>
          </a:bodyPr>
          <a:lstStyle/>
          <a:p>
            <a:r>
              <a:rPr lang="en-US" dirty="0" err="1"/>
              <a:t>Laju</a:t>
            </a:r>
            <a:r>
              <a:rPr lang="en-US" dirty="0"/>
              <a:t> </a:t>
            </a:r>
            <a:r>
              <a:rPr lang="en-US" dirty="0" err="1"/>
              <a:t>keausan</a:t>
            </a:r>
            <a:r>
              <a:rPr lang="en-US" dirty="0"/>
              <a:t> (V)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perbandingan</a:t>
            </a:r>
            <a:r>
              <a:rPr lang="en-US" dirty="0"/>
              <a:t> volume </a:t>
            </a:r>
            <a:r>
              <a:rPr lang="en-US" dirty="0" err="1"/>
              <a:t>terabrasi</a:t>
            </a:r>
            <a:r>
              <a:rPr lang="en-US" dirty="0"/>
              <a:t> (W)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/>
              <a:t>luncur</a:t>
            </a:r>
            <a:r>
              <a:rPr lang="en-US" dirty="0"/>
              <a:t> x</a:t>
            </a: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232248" cy="130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32662"/>
            <a:ext cx="2719340" cy="1157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508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28801"/>
            <a:ext cx="7065233" cy="1656184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Keausan</a:t>
            </a:r>
            <a:r>
              <a:rPr lang="en-US" dirty="0" smtClean="0"/>
              <a:t> adhesive</a:t>
            </a:r>
          </a:p>
          <a:p>
            <a:r>
              <a:rPr lang="en-US" dirty="0" err="1"/>
              <a:t>Laju</a:t>
            </a:r>
            <a:r>
              <a:rPr lang="en-US" dirty="0"/>
              <a:t> </a:t>
            </a:r>
            <a:r>
              <a:rPr lang="en-US" dirty="0" err="1"/>
              <a:t>keausan</a:t>
            </a:r>
            <a:r>
              <a:rPr lang="en-US" dirty="0"/>
              <a:t> (V)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perbandingan</a:t>
            </a:r>
            <a:r>
              <a:rPr lang="en-US" dirty="0"/>
              <a:t> volume </a:t>
            </a:r>
            <a:r>
              <a:rPr lang="en-US" dirty="0" err="1"/>
              <a:t>terabrasi</a:t>
            </a:r>
            <a:r>
              <a:rPr lang="en-US" dirty="0"/>
              <a:t> (W)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</a:t>
            </a:r>
            <a:r>
              <a:rPr lang="en-US" dirty="0" err="1"/>
              <a:t>luncur</a:t>
            </a:r>
            <a:r>
              <a:rPr lang="en-US" dirty="0"/>
              <a:t> x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3789040"/>
            <a:ext cx="438150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957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024744" cy="648072"/>
          </a:xfrm>
        </p:spPr>
        <p:txBody>
          <a:bodyPr>
            <a:noAutofit/>
          </a:bodyPr>
          <a:lstStyle/>
          <a:p>
            <a:r>
              <a:rPr lang="en-US" sz="2800" dirty="0" err="1" smtClean="0"/>
              <a:t>Persyaratan</a:t>
            </a:r>
            <a:r>
              <a:rPr lang="en-US" sz="2800" dirty="0" smtClean="0"/>
              <a:t> material helm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064896" cy="4896544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b="1" dirty="0" err="1"/>
              <a:t>kuat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b="1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/>
              <a:t>berubah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 di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terbuka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suhu</a:t>
            </a:r>
            <a:r>
              <a:rPr lang="en-US" dirty="0"/>
              <a:t> 0 </a:t>
            </a:r>
            <a:r>
              <a:rPr lang="en-US" dirty="0" err="1"/>
              <a:t>derajat</a:t>
            </a:r>
            <a:r>
              <a:rPr lang="en-US" dirty="0"/>
              <a:t> Celsius </a:t>
            </a:r>
            <a:r>
              <a:rPr lang="en-US" dirty="0" err="1"/>
              <a:t>sampai</a:t>
            </a:r>
            <a:r>
              <a:rPr lang="en-US" dirty="0"/>
              <a:t> 55 </a:t>
            </a:r>
            <a:r>
              <a:rPr lang="en-US" dirty="0" err="1"/>
              <a:t>derajat</a:t>
            </a:r>
            <a:r>
              <a:rPr lang="en-US" dirty="0"/>
              <a:t> Celsius </a:t>
            </a:r>
            <a:r>
              <a:rPr lang="en-US" dirty="0" err="1"/>
              <a:t>selama</a:t>
            </a:r>
            <a:r>
              <a:rPr lang="en-US" dirty="0"/>
              <a:t> paling </a:t>
            </a:r>
            <a:r>
              <a:rPr lang="en-US" dirty="0" err="1"/>
              <a:t>sedikit</a:t>
            </a:r>
            <a:r>
              <a:rPr lang="en-US" dirty="0"/>
              <a:t> 4 jam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terpengaruh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radiasi</a:t>
            </a:r>
            <a:r>
              <a:rPr lang="en-US" dirty="0"/>
              <a:t> ultra violet,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tahan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</a:t>
            </a:r>
            <a:r>
              <a:rPr lang="en-US" dirty="0" err="1"/>
              <a:t>bensin</a:t>
            </a:r>
            <a:r>
              <a:rPr lang="en-US" dirty="0"/>
              <a:t>, </a:t>
            </a:r>
            <a:r>
              <a:rPr lang="en-US" dirty="0" err="1"/>
              <a:t>minyak</a:t>
            </a:r>
            <a:r>
              <a:rPr lang="en-US" dirty="0"/>
              <a:t>, </a:t>
            </a:r>
            <a:r>
              <a:rPr lang="en-US" dirty="0" err="1"/>
              <a:t>sabun</a:t>
            </a:r>
            <a:r>
              <a:rPr lang="en-US" dirty="0"/>
              <a:t>, air, </a:t>
            </a:r>
            <a:r>
              <a:rPr lang="en-US" dirty="0" err="1"/>
              <a:t>deterjen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pembersih</a:t>
            </a:r>
            <a:r>
              <a:rPr lang="en-US" dirty="0"/>
              <a:t> </a:t>
            </a:r>
            <a:r>
              <a:rPr lang="en-US" dirty="0" err="1"/>
              <a:t>lainnya</a:t>
            </a:r>
            <a:endParaRPr lang="en-US" dirty="0"/>
          </a:p>
          <a:p>
            <a:endParaRPr lang="en-US" dirty="0"/>
          </a:p>
          <a:p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/>
              <a:t>pelengkap</a:t>
            </a:r>
            <a:r>
              <a:rPr lang="en-US" dirty="0"/>
              <a:t> helm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tahan</a:t>
            </a:r>
            <a:r>
              <a:rPr lang="en-US" dirty="0"/>
              <a:t> </a:t>
            </a:r>
            <a:r>
              <a:rPr lang="en-US" dirty="0" err="1"/>
              <a:t>lapuk</a:t>
            </a:r>
            <a:r>
              <a:rPr lang="en-US" dirty="0"/>
              <a:t>, </a:t>
            </a:r>
            <a:r>
              <a:rPr lang="en-US" dirty="0" err="1"/>
              <a:t>tahan</a:t>
            </a:r>
            <a:r>
              <a:rPr lang="en-US" dirty="0"/>
              <a:t> air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terpengaruh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suhu</a:t>
            </a:r>
            <a:endParaRPr lang="en-US" dirty="0"/>
          </a:p>
          <a:p>
            <a:endParaRPr lang="en-US" dirty="0"/>
          </a:p>
          <a:p>
            <a:r>
              <a:rPr lang="en-US" dirty="0" err="1" smtClean="0"/>
              <a:t>Bahan-bahan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tubuh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terbuat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</a:t>
            </a:r>
            <a:r>
              <a:rPr lang="en-US" dirty="0" err="1"/>
              <a:t>iritasi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penyakit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kulit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benturan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fisik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keringat</a:t>
            </a:r>
            <a:r>
              <a:rPr lang="en-US" dirty="0"/>
              <a:t>, </a:t>
            </a:r>
            <a:r>
              <a:rPr lang="en-US" dirty="0" err="1"/>
              <a:t>minyak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lemak</a:t>
            </a:r>
            <a:r>
              <a:rPr lang="en-US" dirty="0"/>
              <a:t> </a:t>
            </a:r>
            <a:r>
              <a:rPr lang="en-US" dirty="0" err="1" smtClean="0"/>
              <a:t>pemakai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3570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065233" cy="230425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dirty="0"/>
              <a:t>2</a:t>
            </a:r>
            <a:r>
              <a:rPr lang="en-US" dirty="0" smtClean="0"/>
              <a:t>. </a:t>
            </a:r>
            <a:r>
              <a:rPr lang="en-US" dirty="0" err="1" smtClean="0"/>
              <a:t>Keausan</a:t>
            </a:r>
            <a:r>
              <a:rPr lang="en-US" dirty="0" smtClean="0"/>
              <a:t> </a:t>
            </a:r>
            <a:r>
              <a:rPr lang="en-US" dirty="0" err="1" smtClean="0"/>
              <a:t>abrasif</a:t>
            </a:r>
            <a:endParaRPr lang="en-US" dirty="0" smtClean="0"/>
          </a:p>
          <a:p>
            <a:pPr marL="68580" indent="0">
              <a:buNone/>
            </a:pP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partikel</a:t>
            </a:r>
            <a:r>
              <a:rPr lang="en-US" dirty="0"/>
              <a:t> </a:t>
            </a:r>
            <a:r>
              <a:rPr lang="en-US" dirty="0" err="1"/>
              <a:t>keras</a:t>
            </a:r>
            <a:r>
              <a:rPr lang="en-US" dirty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/>
              <a:t>material </a:t>
            </a:r>
            <a:r>
              <a:rPr lang="en-US" dirty="0" err="1" smtClean="0"/>
              <a:t>tertentu</a:t>
            </a:r>
            <a:r>
              <a:rPr lang="en-US" dirty="0" smtClean="0"/>
              <a:t> </a:t>
            </a:r>
            <a:r>
              <a:rPr lang="en-US" dirty="0" err="1" smtClean="0"/>
              <a:t>meluncur</a:t>
            </a:r>
            <a:r>
              <a:rPr lang="en-US" dirty="0" smtClean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material lain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lunak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penetrasi</a:t>
            </a:r>
            <a:r>
              <a:rPr lang="en-US" dirty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pemotongan</a:t>
            </a:r>
            <a:r>
              <a:rPr lang="en-US" dirty="0" smtClean="0"/>
              <a:t> </a:t>
            </a:r>
            <a:r>
              <a:rPr lang="en-US" dirty="0"/>
              <a:t>material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 smtClean="0"/>
              <a:t>lunak</a:t>
            </a:r>
            <a:endParaRPr lang="en-US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88928"/>
            <a:ext cx="463251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546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065233" cy="2304256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Keausan</a:t>
            </a:r>
            <a:r>
              <a:rPr lang="en-US" dirty="0" smtClean="0"/>
              <a:t> </a:t>
            </a:r>
            <a:r>
              <a:rPr lang="en-US" dirty="0" err="1" smtClean="0"/>
              <a:t>lelah</a:t>
            </a:r>
            <a:endParaRPr lang="en-US" dirty="0" smtClean="0"/>
          </a:p>
          <a:p>
            <a:pPr marL="68580" indent="0">
              <a:buNone/>
            </a:pPr>
            <a:r>
              <a:rPr lang="en-US" dirty="0" err="1" smtClean="0"/>
              <a:t>Keausan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mendapatkan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berulang</a:t>
            </a:r>
            <a:r>
              <a:rPr lang="en-US" dirty="0" smtClean="0"/>
              <a:t>, </a:t>
            </a:r>
            <a:r>
              <a:rPr lang="en-US" dirty="0" err="1" smtClean="0"/>
              <a:t>permukaannya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/>
              <a:t>mengarah</a:t>
            </a:r>
            <a:r>
              <a:rPr lang="en-US" dirty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pembentukan</a:t>
            </a:r>
            <a:r>
              <a:rPr lang="en-US" dirty="0" smtClean="0"/>
              <a:t> </a:t>
            </a:r>
            <a:r>
              <a:rPr lang="en-US" dirty="0" err="1"/>
              <a:t>retak-retak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. </a:t>
            </a:r>
            <a:endParaRPr lang="en-US" dirty="0" smtClean="0"/>
          </a:p>
          <a:p>
            <a:pPr marL="68580" indent="0">
              <a:buNone/>
            </a:pPr>
            <a:r>
              <a:rPr lang="en-US" dirty="0" err="1" smtClean="0"/>
              <a:t>Retak-retak</a:t>
            </a:r>
            <a:r>
              <a:rPr lang="en-US" dirty="0" smtClean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akhirnya</a:t>
            </a:r>
            <a:r>
              <a:rPr lang="en-US" dirty="0"/>
              <a:t> </a:t>
            </a:r>
            <a:r>
              <a:rPr lang="en-US" dirty="0" err="1"/>
              <a:t>menyatu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/>
              <a:t>pengelupasan</a:t>
            </a:r>
            <a:r>
              <a:rPr lang="en-US" dirty="0"/>
              <a:t> material. Tingkat </a:t>
            </a:r>
            <a:r>
              <a:rPr lang="en-US" dirty="0" err="1"/>
              <a:t>keausan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tergantung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pembebanan</a:t>
            </a:r>
            <a:endParaRPr lang="en-US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61048"/>
            <a:ext cx="635119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5314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keausan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065233" cy="230425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Keausan</a:t>
            </a:r>
            <a:r>
              <a:rPr lang="en-US" dirty="0" smtClean="0"/>
              <a:t> </a:t>
            </a:r>
            <a:r>
              <a:rPr lang="en-US" dirty="0" err="1" smtClean="0"/>
              <a:t>oksidasi</a:t>
            </a:r>
            <a:r>
              <a:rPr lang="en-US" dirty="0" smtClean="0"/>
              <a:t> 	</a:t>
            </a:r>
          </a:p>
          <a:p>
            <a:pPr marL="68580" indent="0">
              <a:buNone/>
            </a:pP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prinsipnya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dimulai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 smtClean="0"/>
              <a:t>kimiawi</a:t>
            </a:r>
            <a:r>
              <a:rPr lang="en-US" dirty="0" smtClean="0"/>
              <a:t> material </a:t>
            </a:r>
            <a:r>
              <a:rPr lang="en-US" dirty="0"/>
              <a:t>di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lingkungan</a:t>
            </a:r>
            <a:endParaRPr lang="en-US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9040"/>
            <a:ext cx="6048672" cy="251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812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276872"/>
            <a:ext cx="6637468" cy="1362075"/>
          </a:xfrm>
        </p:spPr>
        <p:txBody>
          <a:bodyPr/>
          <a:lstStyle/>
          <a:p>
            <a:r>
              <a:rPr lang="en-US" dirty="0" err="1" smtClean="0"/>
              <a:t>Fatik</a:t>
            </a:r>
            <a:r>
              <a:rPr lang="en-US" dirty="0" smtClean="0"/>
              <a:t> / </a:t>
            </a:r>
            <a:r>
              <a:rPr lang="en-US" dirty="0" err="1" smtClean="0"/>
              <a:t>Fatique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3643243"/>
            <a:ext cx="6637467" cy="1520413"/>
          </a:xfrm>
        </p:spPr>
        <p:txBody>
          <a:bodyPr>
            <a:normAutofit/>
          </a:bodyPr>
          <a:lstStyle/>
          <a:p>
            <a:r>
              <a:rPr lang="fi-FI" sz="2800" dirty="0" smtClean="0">
                <a:solidFill>
                  <a:schemeClr val="tx1"/>
                </a:solidFill>
              </a:rPr>
              <a:t>Ketahanan suatu </a:t>
            </a:r>
            <a:r>
              <a:rPr lang="fi-FI" sz="2800" dirty="0">
                <a:solidFill>
                  <a:schemeClr val="tx1"/>
                </a:solidFill>
              </a:rPr>
              <a:t>material menerima pembebanan </a:t>
            </a:r>
            <a:r>
              <a:rPr lang="fi-FI" sz="2800" dirty="0" smtClean="0">
                <a:solidFill>
                  <a:schemeClr val="tx1"/>
                </a:solidFill>
              </a:rPr>
              <a:t>dinamik</a:t>
            </a:r>
            <a:endParaRPr lang="fi-FI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96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484784"/>
            <a:ext cx="6921217" cy="4347845"/>
          </a:xfrm>
        </p:spPr>
        <p:txBody>
          <a:bodyPr/>
          <a:lstStyle/>
          <a:p>
            <a:r>
              <a:rPr lang="en-US" dirty="0" err="1">
                <a:latin typeface="Book Antiqua" pitchFamily="18" charset="0"/>
                <a:cs typeface="Times New Roman" pitchFamily="18" charset="0"/>
              </a:rPr>
              <a:t>Kelelahan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- </a:t>
            </a:r>
            <a:r>
              <a:rPr lang="en-US" i="1" dirty="0">
                <a:latin typeface="Book Antiqua" pitchFamily="18" charset="0"/>
                <a:cs typeface="Times New Roman" pitchFamily="18" charset="0"/>
              </a:rPr>
              <a:t>fatigue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)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adalah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kegagalan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dibawah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beban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berulang</a:t>
            </a:r>
            <a:endParaRPr lang="en-GB" dirty="0"/>
          </a:p>
          <a:p>
            <a:r>
              <a:rPr lang="en-US" dirty="0" err="1">
                <a:latin typeface="Book Antiqua" pitchFamily="18" charset="0"/>
                <a:cs typeface="Times New Roman" pitchFamily="18" charset="0"/>
              </a:rPr>
              <a:t>Terdapat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tiga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fase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dalam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perpatahan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permulaan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penyebaran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patah</a:t>
            </a:r>
            <a:endParaRPr lang="en-GB" dirty="0"/>
          </a:p>
          <a:p>
            <a:r>
              <a:rPr lang="en-US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bagian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dapat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dikenakan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berbagai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macam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kondisi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pembebanan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termasuk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berfluktuasi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regangan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berfluktuasi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temperatur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berfluktuasi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termal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),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atau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dalam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kondisi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lingkungan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korosif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atau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temperatur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tinggi</a:t>
            </a:r>
            <a:endParaRPr lang="en-US" dirty="0">
              <a:latin typeface="Book Antiqu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38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648"/>
            <a:ext cx="7772400" cy="841375"/>
          </a:xfrm>
        </p:spPr>
        <p:txBody>
          <a:bodyPr/>
          <a:lstStyle/>
          <a:p>
            <a:r>
              <a:rPr lang="en-US" sz="2800" b="1" dirty="0" err="1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029200"/>
          </a:xfrm>
        </p:spPr>
        <p:txBody>
          <a:bodyPr/>
          <a:lstStyle/>
          <a:p>
            <a:pPr marL="68580" indent="0" algn="just">
              <a:lnSpc>
                <a:spcPct val="90000"/>
              </a:lnSpc>
              <a:buNone/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Tiga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jenis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umum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terjadi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diperlihatkan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pada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gambar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1: 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pembalikan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sempurna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gambar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a) –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fluktuasi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berkisar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rata-rata (</a:t>
            </a:r>
            <a:r>
              <a:rPr lang="en-US" sz="2800" i="1" dirty="0">
                <a:latin typeface="Book Antiqua" pitchFamily="18" charset="0"/>
                <a:cs typeface="Times New Roman" pitchFamily="18" charset="0"/>
              </a:rPr>
              <a:t>mean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nol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amplitudo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konstan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; 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pengulangan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gambar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b) –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fluktuasi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berkisar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rata-rata (</a:t>
            </a:r>
            <a:r>
              <a:rPr lang="en-US" sz="2800" i="1" dirty="0">
                <a:latin typeface="Book Antiqua" pitchFamily="18" charset="0"/>
                <a:cs typeface="Times New Roman" pitchFamily="18" charset="0"/>
              </a:rPr>
              <a:t>mean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sama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nol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tetapi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amplitudo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konstan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;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rumit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gambar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c) –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kedua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pertukaran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rata-rata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beban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berubah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bisa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secara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acak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maupun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berpola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tertentu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84389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3509963" y="26527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914400" y="1524000"/>
          <a:ext cx="29718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r:id="rId3" imgW="2123440" imgH="1551940" progId="Visio.Drawing.4">
                  <p:embed/>
                </p:oleObj>
              </mc:Choice>
              <mc:Fallback>
                <p:oleObj r:id="rId3" imgW="2123440" imgH="1551940" progId="Visio.Drawing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524000"/>
                        <a:ext cx="2971800" cy="217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04800" y="1828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400">
                <a:latin typeface="Times New Roman" pitchFamily="18" charset="0"/>
              </a:rPr>
              <a:t>A</a:t>
            </a: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328988" y="26527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59" name="Object 15"/>
          <p:cNvGraphicFramePr>
            <a:graphicFrameLocks noChangeAspect="1"/>
          </p:cNvGraphicFramePr>
          <p:nvPr/>
        </p:nvGraphicFramePr>
        <p:xfrm>
          <a:off x="5029200" y="1905000"/>
          <a:ext cx="2971800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r:id="rId5" imgW="2484120" imgH="1551432" progId="Visio.Drawing.4">
                  <p:embed/>
                </p:oleObj>
              </mc:Choice>
              <mc:Fallback>
                <p:oleObj r:id="rId5" imgW="2484120" imgH="1551432" progId="Visio.Drawing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905000"/>
                        <a:ext cx="2971800" cy="185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4419600" y="1828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400">
                <a:latin typeface="Times New Roman" pitchFamily="18" charset="0"/>
              </a:rPr>
              <a:t>B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3052763" y="26527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62" name="Object 18"/>
          <p:cNvGraphicFramePr>
            <a:graphicFrameLocks noChangeAspect="1"/>
          </p:cNvGraphicFramePr>
          <p:nvPr/>
        </p:nvGraphicFramePr>
        <p:xfrm>
          <a:off x="2362200" y="4114800"/>
          <a:ext cx="4419600" cy="225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1" r:id="rId7" imgW="3035808" imgH="1551432" progId="Visio.Drawing.4">
                  <p:embed/>
                </p:oleObj>
              </mc:Choice>
              <mc:Fallback>
                <p:oleObj r:id="rId7" imgW="3035808" imgH="1551432" progId="Visio.Drawing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14800"/>
                        <a:ext cx="4419600" cy="225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828800" y="43434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400">
                <a:latin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913314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FATIK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628800"/>
            <a:ext cx="6777317" cy="4203829"/>
          </a:xfrm>
        </p:spPr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en-US" dirty="0"/>
              <a:t>Benda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tahan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fatik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dirty="0" err="1"/>
              <a:t>kegagalan</a:t>
            </a:r>
            <a:r>
              <a:rPr lang="en-US" dirty="0"/>
              <a:t> 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kondisi</a:t>
            </a:r>
            <a:endParaRPr lang="en-US" dirty="0"/>
          </a:p>
          <a:p>
            <a:r>
              <a:rPr lang="en-US" dirty="0" err="1" smtClean="0"/>
              <a:t>Pembebanan</a:t>
            </a:r>
            <a:r>
              <a:rPr lang="en-US" dirty="0" smtClean="0"/>
              <a:t> </a:t>
            </a:r>
            <a:r>
              <a:rPr lang="en-US" dirty="0" err="1" smtClean="0"/>
              <a:t>dinamik</a:t>
            </a:r>
            <a:r>
              <a:rPr lang="en-US" dirty="0" smtClean="0"/>
              <a:t>  </a:t>
            </a:r>
            <a:r>
              <a:rPr lang="en-US" dirty="0"/>
              <a:t>(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 smtClean="0"/>
              <a:t>berfluktuasi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kegagalan</a:t>
            </a:r>
            <a:r>
              <a:rPr lang="en-US" dirty="0"/>
              <a:t> </a:t>
            </a:r>
            <a:r>
              <a:rPr lang="en-US" dirty="0" smtClean="0"/>
              <a:t>/</a:t>
            </a:r>
            <a:r>
              <a:rPr lang="en-US" dirty="0" err="1" smtClean="0"/>
              <a:t>patah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tegangan</a:t>
            </a:r>
            <a:r>
              <a:rPr lang="en-US" dirty="0" smtClean="0"/>
              <a:t> </a:t>
            </a:r>
            <a:r>
              <a:rPr lang="en-US" dirty="0" err="1"/>
              <a:t>jauh</a:t>
            </a:r>
            <a:r>
              <a:rPr lang="en-US" dirty="0"/>
              <a:t>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tegangan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 </a:t>
            </a:r>
            <a:r>
              <a:rPr lang="en-US" dirty="0" err="1"/>
              <a:t>membuatnya</a:t>
            </a:r>
            <a:r>
              <a:rPr lang="en-US" dirty="0"/>
              <a:t> </a:t>
            </a:r>
            <a:r>
              <a:rPr lang="en-US" dirty="0" err="1"/>
              <a:t>patah</a:t>
            </a:r>
            <a:r>
              <a:rPr lang="en-US" dirty="0"/>
              <a:t> </a:t>
            </a:r>
            <a:r>
              <a:rPr lang="en-US" dirty="0" err="1" smtClean="0"/>
              <a:t>pada</a:t>
            </a:r>
            <a:r>
              <a:rPr lang="id-ID" dirty="0" smtClean="0"/>
              <a:t> </a:t>
            </a:r>
            <a:r>
              <a:rPr lang="en-US" dirty="0" err="1" smtClean="0"/>
              <a:t>pembebanan</a:t>
            </a:r>
            <a:r>
              <a:rPr lang="en-US" dirty="0" smtClean="0"/>
              <a:t> </a:t>
            </a:r>
            <a:r>
              <a:rPr lang="en-US" dirty="0" err="1"/>
              <a:t>tunggal</a:t>
            </a:r>
            <a:r>
              <a:rPr lang="en-US" dirty="0"/>
              <a:t> ( </a:t>
            </a:r>
            <a:r>
              <a:rPr lang="en-US" dirty="0" err="1"/>
              <a:t>statis</a:t>
            </a:r>
            <a:r>
              <a:rPr lang="en-US" dirty="0"/>
              <a:t> ). </a:t>
            </a:r>
            <a:endParaRPr lang="en-US" dirty="0" smtClean="0"/>
          </a:p>
          <a:p>
            <a:r>
              <a:rPr lang="en-US" dirty="0" err="1" smtClean="0"/>
              <a:t>Kegagalan</a:t>
            </a:r>
            <a:r>
              <a:rPr lang="en-US" dirty="0" smtClean="0"/>
              <a:t> </a:t>
            </a:r>
            <a:r>
              <a:rPr lang="en-US" dirty="0" err="1"/>
              <a:t>fatik</a:t>
            </a:r>
            <a:r>
              <a:rPr lang="en-US" dirty="0"/>
              <a:t>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konsentrasi</a:t>
            </a:r>
            <a:r>
              <a:rPr lang="en-US" dirty="0" smtClean="0"/>
              <a:t> </a:t>
            </a:r>
            <a:r>
              <a:rPr lang="en-US" dirty="0" err="1"/>
              <a:t>tegangannya</a:t>
            </a:r>
            <a:r>
              <a:rPr lang="en-US" dirty="0"/>
              <a:t> </a:t>
            </a:r>
            <a:r>
              <a:rPr lang="en-US" dirty="0" err="1"/>
              <a:t>besar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 </a:t>
            </a:r>
            <a:r>
              <a:rPr lang="en-US" dirty="0" err="1"/>
              <a:t>ujung</a:t>
            </a:r>
            <a:r>
              <a:rPr lang="en-US" dirty="0"/>
              <a:t> yang </a:t>
            </a:r>
            <a:r>
              <a:rPr lang="en-US" dirty="0" err="1"/>
              <a:t>tajam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notch</a:t>
            </a:r>
          </a:p>
        </p:txBody>
      </p:sp>
    </p:spTree>
    <p:extLst>
      <p:ext uri="{BB962C8B-B14F-4D97-AF65-F5344CB8AC3E}">
        <p14:creationId xmlns:p14="http://schemas.microsoft.com/office/powerpoint/2010/main" val="1630843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85800"/>
          </a:xfrm>
        </p:spPr>
        <p:txBody>
          <a:bodyPr/>
          <a:lstStyle/>
          <a:p>
            <a:r>
              <a:rPr lang="id-ID" sz="2500" b="1" dirty="0" smtClean="0">
                <a:latin typeface="Book Antiqua" pitchFamily="18" charset="0"/>
                <a:cs typeface="Times New Roman" pitchFamily="18" charset="0"/>
              </a:rPr>
              <a:t>     </a:t>
            </a:r>
            <a:r>
              <a:rPr lang="id-ID" sz="2800" b="1" dirty="0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r>
              <a:rPr lang="en-US" dirty="0" err="1">
                <a:latin typeface="Book Antiqua" pitchFamily="18" charset="0"/>
                <a:cs typeface="Times New Roman" pitchFamily="18" charset="0"/>
              </a:rPr>
              <a:t>Kegagalan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bermula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prioritas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terhadap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permulaan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Dengan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pengulangan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pembebanan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lokalisasi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daerah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pengembangan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slip/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luncuran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deformasi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plastik</a:t>
            </a:r>
            <a:r>
              <a:rPr lang="en-US" dirty="0" smtClean="0">
                <a:latin typeface="Book Antiqua" pitchFamily="18" charset="0"/>
                <a:cs typeface="Times New Roman" pitchFamily="18" charset="0"/>
              </a:rPr>
              <a:t>)</a:t>
            </a:r>
            <a:endParaRPr lang="en-US" dirty="0">
              <a:latin typeface="Book Antiqu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314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2000"/>
          </a:xfrm>
        </p:spPr>
        <p:txBody>
          <a:bodyPr/>
          <a:lstStyle/>
          <a:p>
            <a:r>
              <a:rPr lang="id-ID" sz="2800" b="1" dirty="0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mula-mula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terbentuk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sepanjang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bidang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slip.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Pertumbuhan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berorientasi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secara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kristalografi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sepanjang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bidang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slip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untuk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jarak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pendek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dianggap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sebagai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Tahap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I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pertumbuhan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endParaRPr lang="en-GB" sz="2800" dirty="0"/>
          </a:p>
          <a:p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Arah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penyebaran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menjadi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lurus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secara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Book Antiqua" pitchFamily="18" charset="0"/>
                <a:cs typeface="Times New Roman" pitchFamily="18" charset="0"/>
              </a:rPr>
              <a:t>makro</a:t>
            </a:r>
            <a:r>
              <a:rPr lang="id-ID" sz="2800" dirty="0" smtClean="0">
                <a:latin typeface="Book Antiqua" pitchFamily="18" charset="0"/>
                <a:cs typeface="Times New Roman" pitchFamily="18" charset="0"/>
              </a:rPr>
              <a:t>s</a:t>
            </a:r>
            <a:r>
              <a:rPr lang="en-US" sz="2800" dirty="0" err="1" smtClean="0">
                <a:latin typeface="Book Antiqua" pitchFamily="18" charset="0"/>
                <a:cs typeface="Times New Roman" pitchFamily="18" charset="0"/>
              </a:rPr>
              <a:t>kopik</a:t>
            </a:r>
            <a:r>
              <a:rPr lang="en-US" sz="2800" dirty="0" smtClean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terhadap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tarik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maksimum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dianggap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sebagai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Tahap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II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penyebaran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hal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itu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merupakan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sebagian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besar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umur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penyebaran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</a:t>
            </a:r>
            <a:r>
              <a:rPr lang="en-GB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276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024744" cy="64807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Persyaratan</a:t>
            </a:r>
            <a:r>
              <a:rPr lang="en-US" sz="3200" dirty="0" smtClean="0"/>
              <a:t> </a:t>
            </a:r>
            <a:r>
              <a:rPr lang="en-US" sz="3200" dirty="0" err="1" smtClean="0"/>
              <a:t>konstruksi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28800"/>
            <a:ext cx="6921333" cy="4085041"/>
          </a:xfrm>
        </p:spPr>
        <p:txBody>
          <a:bodyPr/>
          <a:lstStyle/>
          <a:p>
            <a:r>
              <a:rPr lang="en-US" dirty="0"/>
              <a:t>Helm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b="1" dirty="0" err="1"/>
              <a:t>tempurung</a:t>
            </a:r>
            <a:r>
              <a:rPr lang="en-US" b="1" dirty="0"/>
              <a:t> </a:t>
            </a:r>
            <a:r>
              <a:rPr lang="en-US" b="1" dirty="0" err="1"/>
              <a:t>keras</a:t>
            </a:r>
            <a:r>
              <a:rPr lang="en-US" b="1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 smtClean="0"/>
              <a:t>halus</a:t>
            </a:r>
            <a:endParaRPr lang="en-US" dirty="0" smtClean="0"/>
          </a:p>
          <a:p>
            <a:r>
              <a:rPr lang="en-US" dirty="0" err="1" smtClean="0"/>
              <a:t>lapisan</a:t>
            </a:r>
            <a:r>
              <a:rPr lang="en-US" dirty="0" smtClean="0"/>
              <a:t> </a:t>
            </a:r>
            <a:r>
              <a:rPr lang="en-US" b="1" dirty="0" err="1"/>
              <a:t>peredam</a:t>
            </a:r>
            <a:r>
              <a:rPr lang="en-US" b="1" dirty="0"/>
              <a:t> </a:t>
            </a:r>
            <a:r>
              <a:rPr lang="en-US" b="1" dirty="0" err="1" smtClean="0"/>
              <a:t>benturan</a:t>
            </a:r>
            <a:endParaRPr lang="en-US" b="1" dirty="0"/>
          </a:p>
          <a:p>
            <a:r>
              <a:rPr lang="en-US" b="1" dirty="0" err="1" smtClean="0"/>
              <a:t>tali</a:t>
            </a:r>
            <a:r>
              <a:rPr lang="en-US" b="1" dirty="0" smtClean="0"/>
              <a:t> </a:t>
            </a:r>
            <a:r>
              <a:rPr lang="en-US" b="1" dirty="0" err="1"/>
              <a:t>pengikat</a:t>
            </a:r>
            <a:r>
              <a:rPr lang="en-US" b="1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 smtClean="0"/>
              <a:t>dagu</a:t>
            </a:r>
            <a:endParaRPr lang="en-US" dirty="0" smtClean="0"/>
          </a:p>
          <a:p>
            <a:r>
              <a:rPr lang="en-US" dirty="0" err="1"/>
              <a:t>Tempurung</a:t>
            </a:r>
            <a:r>
              <a:rPr lang="en-US" dirty="0"/>
              <a:t> </a:t>
            </a:r>
            <a:r>
              <a:rPr lang="en-US" dirty="0" err="1"/>
              <a:t>terbuat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keras</a:t>
            </a:r>
            <a:r>
              <a:rPr lang="en-US" dirty="0"/>
              <a:t>,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tebal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homogen</a:t>
            </a:r>
            <a:endParaRPr lang="en-US" dirty="0" smtClean="0"/>
          </a:p>
          <a:p>
            <a:r>
              <a:rPr lang="en-US" dirty="0" err="1" smtClean="0"/>
              <a:t>kemampuannya</a:t>
            </a:r>
            <a:r>
              <a:rPr lang="en-US" dirty="0"/>
              <a:t>,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menyatu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pelindung</a:t>
            </a:r>
            <a:r>
              <a:rPr lang="en-US" dirty="0"/>
              <a:t> </a:t>
            </a:r>
            <a:r>
              <a:rPr lang="en-US" dirty="0" err="1"/>
              <a:t>muka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mata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penguatan</a:t>
            </a:r>
            <a:r>
              <a:rPr lang="en-US" dirty="0"/>
              <a:t> </a:t>
            </a:r>
            <a:r>
              <a:rPr lang="en-US" dirty="0" err="1"/>
              <a:t>setempat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116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85800"/>
          </a:xfrm>
        </p:spPr>
        <p:txBody>
          <a:bodyPr/>
          <a:lstStyle/>
          <a:p>
            <a:r>
              <a:rPr lang="id-ID" sz="2500" b="1" dirty="0" smtClean="0">
                <a:latin typeface="Book Antiqua" pitchFamily="18" charset="0"/>
                <a:cs typeface="Times New Roman" pitchFamily="18" charset="0"/>
              </a:rPr>
              <a:t>  </a:t>
            </a:r>
            <a:r>
              <a:rPr lang="id-ID" sz="2800" b="1" dirty="0" smtClean="0">
                <a:latin typeface="Book Antiqua" pitchFamily="18" charset="0"/>
                <a:cs typeface="Times New Roman" pitchFamily="18" charset="0"/>
              </a:rPr>
              <a:t>fatik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latin typeface="Book Antiqua" pitchFamily="18" charset="0"/>
                <a:cs typeface="Times New Roman" pitchFamily="18" charset="0"/>
              </a:rPr>
              <a:t>Siklus relatif untuk permulaan retak dan penyebarannya tergantung pada tegangan yang dikenakan</a:t>
            </a:r>
            <a:endParaRPr lang="en-GB"/>
          </a:p>
          <a:p>
            <a:pPr>
              <a:lnSpc>
                <a:spcPct val="90000"/>
              </a:lnSpc>
            </a:pPr>
            <a:r>
              <a:rPr lang="en-US">
                <a:latin typeface="Book Antiqua" pitchFamily="18" charset="0"/>
                <a:cs typeface="Times New Roman" pitchFamily="18" charset="0"/>
              </a:rPr>
              <a:t>Ketika tegangan meningkat, fase permulaan retak menurun</a:t>
            </a:r>
            <a:endParaRPr lang="en-GB"/>
          </a:p>
          <a:p>
            <a:pPr>
              <a:lnSpc>
                <a:spcPct val="90000"/>
              </a:lnSpc>
            </a:pPr>
            <a:r>
              <a:rPr lang="en-US">
                <a:latin typeface="Book Antiqua" pitchFamily="18" charset="0"/>
                <a:cs typeface="Times New Roman" pitchFamily="18" charset="0"/>
              </a:rPr>
              <a:t>Pada tegangan-tegangan yang sangat rendah (fatik siklus tinggi), sebagian besar dari umur fatik digunakan untuk memulai suatu retak</a:t>
            </a:r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4543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85800"/>
          </a:xfrm>
        </p:spPr>
        <p:txBody>
          <a:bodyPr/>
          <a:lstStyle/>
          <a:p>
            <a:r>
              <a:rPr lang="en-US" sz="2500" b="1">
                <a:latin typeface="Book Antiqua" pitchFamily="18" charset="0"/>
                <a:cs typeface="Times New Roman" pitchFamily="18" charset="0"/>
              </a:rPr>
              <a:t>Pendahuluan (lanjutan)</a:t>
            </a:r>
            <a:endParaRPr lang="en-GB" sz="2500" b="1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Pada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tegangan-tegangan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sangat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tinggi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rendah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),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retakan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terbentuk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lebih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dini</a:t>
            </a:r>
            <a:endParaRPr lang="en-GB" sz="2800" dirty="0"/>
          </a:p>
          <a:p>
            <a:pPr>
              <a:lnSpc>
                <a:spcPct val="90000"/>
              </a:lnSpc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dapat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dibagi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menjadi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dua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kategori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tinggi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rendah</a:t>
            </a:r>
            <a:endParaRPr lang="en-US" sz="2800" dirty="0">
              <a:latin typeface="Book Antiqua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latin typeface="Book Antiqua" pitchFamily="18" charset="0"/>
                <a:cs typeface="Times New Roman" pitchFamily="18" charset="0"/>
              </a:rPr>
              <a:t>Daerah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rendah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adalah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merupakan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hasil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dari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tegangan-tegangan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sering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cukup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tinggi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untuk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berkembang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menjadi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regangan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plastik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signifikan</a:t>
            </a:r>
            <a:endParaRPr lang="en-US" sz="2800" dirty="0">
              <a:latin typeface="Book Antiqua" pitchFamily="18" charset="0"/>
              <a:cs typeface="Times New Roman" pitchFamily="18" charset="0"/>
            </a:endParaRPr>
          </a:p>
          <a:p>
            <a:pPr marL="68580" indent="0">
              <a:lnSpc>
                <a:spcPct val="90000"/>
              </a:lnSpc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370710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Book Antiqua" pitchFamily="18" charset="0"/>
                <a:cs typeface="Times New Roman" pitchFamily="18" charset="0"/>
              </a:rPr>
              <a:t>Data Tegangan – Siklus</a:t>
            </a:r>
            <a:endParaRPr lang="en-GB" b="1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Book Antiqua" pitchFamily="18" charset="0"/>
                <a:cs typeface="Times New Roman" pitchFamily="18" charset="0"/>
              </a:rPr>
              <a:t>Data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biasanya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disajikan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dalam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bentuk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kurva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id-ID" dirty="0">
                <a:latin typeface="Book Antiqua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– S,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diberikan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(T)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diplot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terhadap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kegagalan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(S)</a:t>
            </a:r>
          </a:p>
          <a:p>
            <a:pPr>
              <a:lnSpc>
                <a:spcPct val="90000"/>
              </a:lnSpc>
            </a:pPr>
            <a:r>
              <a:rPr lang="en-US" dirty="0" err="1">
                <a:latin typeface="Book Antiqua" pitchFamily="18" charset="0"/>
                <a:cs typeface="Times New Roman" pitchFamily="18" charset="0"/>
              </a:rPr>
              <a:t>Dalam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kurva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T-S,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jumlah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total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kegagalan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yaitu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termasuk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untuk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permulaan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ditambah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Book Antiqua" pitchFamily="18" charset="0"/>
                <a:cs typeface="Times New Roman" pitchFamily="18" charset="0"/>
              </a:rPr>
              <a:t>penyebaran</a:t>
            </a:r>
            <a:endParaRPr lang="en-GB" dirty="0">
              <a:latin typeface="Book Antiqu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73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85800"/>
          </a:xfrm>
        </p:spPr>
        <p:txBody>
          <a:bodyPr/>
          <a:lstStyle/>
          <a:p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Data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–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lanjutan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)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872038"/>
            <a:ext cx="8229600" cy="12588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>
                <a:latin typeface="Book Antiqua" pitchFamily="18" charset="0"/>
                <a:cs typeface="Times New Roman" pitchFamily="18" charset="0"/>
              </a:rPr>
              <a:t>Batas ketahanan adalah tegangan dimana tidak akan menyebabkan kegagalan dalam 10</a:t>
            </a:r>
            <a:r>
              <a:rPr lang="en-US" sz="2800" baseline="30000">
                <a:latin typeface="Book Antiqua" pitchFamily="18" charset="0"/>
                <a:cs typeface="Times New Roman" pitchFamily="18" charset="0"/>
              </a:rPr>
              <a:t>7</a:t>
            </a:r>
            <a:r>
              <a:rPr lang="en-US" sz="2800" baseline="-3000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GB" sz="2800"/>
              <a:t> 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409950" y="2528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2133600" y="1371600"/>
          <a:ext cx="4514850" cy="349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r:id="rId3" imgW="3035808" imgH="2350008" progId="Visio.Drawing.4">
                  <p:embed/>
                </p:oleObj>
              </mc:Choice>
              <mc:Fallback>
                <p:oleObj r:id="rId3" imgW="3035808" imgH="2350008" progId="Visio.Drawing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371600"/>
                        <a:ext cx="4514850" cy="3497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0632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2000"/>
          </a:xfrm>
        </p:spPr>
        <p:txBody>
          <a:bodyPr/>
          <a:lstStyle/>
          <a:p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Data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–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Siklus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lanjutan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)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r>
              <a:rPr lang="en-US">
                <a:latin typeface="Book Antiqua" pitchFamily="18" charset="0"/>
                <a:cs typeface="Times New Roman" pitchFamily="18" charset="0"/>
              </a:rPr>
              <a:t>Yang mempengaruhi karakteristik sifat fatik dari bahan</a:t>
            </a:r>
            <a:r>
              <a:rPr lang="en-GB"/>
              <a:t>:</a:t>
            </a:r>
          </a:p>
          <a:p>
            <a:pPr lvl="1"/>
            <a:r>
              <a:rPr lang="en-US">
                <a:latin typeface="Book Antiqua" pitchFamily="18" charset="0"/>
                <a:cs typeface="Times New Roman" pitchFamily="18" charset="0"/>
              </a:rPr>
              <a:t>umur pada suatu tegangan khusus atau batas ketahanan</a:t>
            </a:r>
            <a:endParaRPr lang="en-GB"/>
          </a:p>
          <a:p>
            <a:pPr lvl="1"/>
            <a:r>
              <a:rPr lang="en-US">
                <a:latin typeface="Book Antiqua" pitchFamily="18" charset="0"/>
                <a:cs typeface="Times New Roman" pitchFamily="18" charset="0"/>
              </a:rPr>
              <a:t>kondisi pemakaian</a:t>
            </a:r>
            <a:endParaRPr lang="en-GB"/>
          </a:p>
          <a:p>
            <a:r>
              <a:rPr lang="en-US">
                <a:latin typeface="Book Antiqua" pitchFamily="18" charset="0"/>
                <a:cs typeface="Times New Roman" pitchFamily="18" charset="0"/>
              </a:rPr>
              <a:t>Untuk merancang suatu komponen dimana “tidak terdefinisikan akhirnya” (</a:t>
            </a:r>
            <a:r>
              <a:rPr lang="en-US" i="1">
                <a:latin typeface="Book Antiqua" pitchFamily="18" charset="0"/>
                <a:cs typeface="Times New Roman" pitchFamily="18" charset="0"/>
              </a:rPr>
              <a:t>last indefinitely</a:t>
            </a:r>
            <a:r>
              <a:rPr lang="en-US">
                <a:latin typeface="Book Antiqua" pitchFamily="18" charset="0"/>
                <a:cs typeface="Times New Roman" pitchFamily="18" charset="0"/>
              </a:rPr>
              <a:t>), batas ketahanan harus dipertimbangkan</a:t>
            </a:r>
          </a:p>
        </p:txBody>
      </p:sp>
    </p:spTree>
    <p:extLst>
      <p:ext uri="{BB962C8B-B14F-4D97-AF65-F5344CB8AC3E}">
        <p14:creationId xmlns:p14="http://schemas.microsoft.com/office/powerpoint/2010/main" val="3607135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48680"/>
            <a:ext cx="7772400" cy="1068288"/>
          </a:xfrm>
        </p:spPr>
        <p:txBody>
          <a:bodyPr>
            <a:normAutofit/>
          </a:bodyPr>
          <a:lstStyle/>
          <a:p>
            <a:r>
              <a:rPr lang="en-US" sz="2800" b="1" dirty="0" err="1">
                <a:latin typeface="Book Antiqua" pitchFamily="18" charset="0"/>
                <a:cs typeface="Times New Roman" pitchFamily="18" charset="0"/>
              </a:rPr>
              <a:t>Faktor</a:t>
            </a:r>
            <a:r>
              <a:rPr lang="en-US" sz="28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Book Antiqua" pitchFamily="18" charset="0"/>
                <a:cs typeface="Times New Roman" pitchFamily="18" charset="0"/>
              </a:rPr>
              <a:t>Mekanik</a:t>
            </a:r>
            <a:r>
              <a:rPr lang="en-US" sz="2800" b="1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sz="2800" b="1" dirty="0" err="1">
                <a:latin typeface="Book Antiqua" pitchFamily="18" charset="0"/>
                <a:cs typeface="Times New Roman" pitchFamily="18" charset="0"/>
              </a:rPr>
              <a:t>Mempengaruhi</a:t>
            </a:r>
            <a:r>
              <a:rPr lang="en-US" sz="28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Book Antiqua" pitchFamily="18" charset="0"/>
                <a:cs typeface="Times New Roman" pitchFamily="18" charset="0"/>
              </a:rPr>
              <a:t>Umur</a:t>
            </a:r>
            <a:r>
              <a:rPr lang="en-US" sz="28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Book Antiqua" pitchFamily="18" charset="0"/>
                <a:cs typeface="Times New Roman" pitchFamily="18" charset="0"/>
              </a:rPr>
              <a:t>Fatik</a:t>
            </a:r>
            <a:r>
              <a:rPr lang="en-GB" sz="2800" dirty="0"/>
              <a:t>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2613"/>
            <a:ext cx="8229600" cy="4278312"/>
          </a:xfrm>
        </p:spPr>
        <p:txBody>
          <a:bodyPr/>
          <a:lstStyle/>
          <a:p>
            <a:r>
              <a:rPr lang="en-US" sz="2800" dirty="0" err="1">
                <a:latin typeface="+mj-lt"/>
                <a:cs typeface="Times New Roman" pitchFamily="18" charset="0"/>
              </a:rPr>
              <a:t>Konsentrasi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Tegangan</a:t>
            </a:r>
            <a:r>
              <a:rPr lang="en-GB" sz="2800" dirty="0">
                <a:latin typeface="+mj-lt"/>
              </a:rPr>
              <a:t> </a:t>
            </a:r>
          </a:p>
          <a:p>
            <a:r>
              <a:rPr lang="en-US" sz="2800" dirty="0" err="1">
                <a:cs typeface="Times New Roman" pitchFamily="18" charset="0"/>
              </a:rPr>
              <a:t>Peningkatan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tegangan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menurunkan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umur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fatik</a:t>
            </a:r>
            <a:endParaRPr lang="en-GB" sz="2800" dirty="0"/>
          </a:p>
          <a:p>
            <a:r>
              <a:rPr lang="en-US" sz="2800" dirty="0" err="1">
                <a:cs typeface="Times New Roman" pitchFamily="18" charset="0"/>
              </a:rPr>
              <a:t>Pemicunya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dapat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secara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mekanis</a:t>
            </a:r>
            <a:r>
              <a:rPr lang="en-US" sz="2800" dirty="0">
                <a:cs typeface="Times New Roman" pitchFamily="18" charset="0"/>
              </a:rPr>
              <a:t> (</a:t>
            </a:r>
            <a:r>
              <a:rPr lang="en-US" sz="2800" dirty="0" err="1">
                <a:cs typeface="Times New Roman" pitchFamily="18" charset="0"/>
              </a:rPr>
              <a:t>misal</a:t>
            </a:r>
            <a:r>
              <a:rPr lang="en-US" sz="2800" dirty="0">
                <a:cs typeface="Times New Roman" pitchFamily="18" charset="0"/>
              </a:rPr>
              <a:t>: fillet </a:t>
            </a:r>
            <a:r>
              <a:rPr lang="en-US" sz="2800" dirty="0" err="1">
                <a:cs typeface="Times New Roman" pitchFamily="18" charset="0"/>
              </a:rPr>
              <a:t>atau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alur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pasak</a:t>
            </a:r>
            <a:r>
              <a:rPr lang="en-US" sz="2800" dirty="0">
                <a:cs typeface="Times New Roman" pitchFamily="18" charset="0"/>
              </a:rPr>
              <a:t>) </a:t>
            </a:r>
            <a:r>
              <a:rPr lang="en-US" sz="2800" dirty="0" err="1">
                <a:cs typeface="Times New Roman" pitchFamily="18" charset="0"/>
              </a:rPr>
              <a:t>maupun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metalurgi</a:t>
            </a:r>
            <a:r>
              <a:rPr lang="en-US" sz="2800" dirty="0">
                <a:cs typeface="Times New Roman" pitchFamily="18" charset="0"/>
              </a:rPr>
              <a:t> (</a:t>
            </a:r>
            <a:r>
              <a:rPr lang="en-US" sz="2800" dirty="0" err="1">
                <a:cs typeface="Times New Roman" pitchFamily="18" charset="0"/>
              </a:rPr>
              <a:t>misal</a:t>
            </a:r>
            <a:r>
              <a:rPr lang="en-US" sz="2800" dirty="0">
                <a:cs typeface="Times New Roman" pitchFamily="18" charset="0"/>
              </a:rPr>
              <a:t>; </a:t>
            </a:r>
            <a:r>
              <a:rPr lang="en-US" sz="2800" dirty="0" err="1">
                <a:cs typeface="Times New Roman" pitchFamily="18" charset="0"/>
              </a:rPr>
              <a:t>porositas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atau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inklusi</a:t>
            </a:r>
            <a:r>
              <a:rPr lang="en-US" sz="2800" dirty="0">
                <a:cs typeface="Times New Roman" pitchFamily="18" charset="0"/>
              </a:rPr>
              <a:t>).</a:t>
            </a:r>
          </a:p>
          <a:p>
            <a:r>
              <a:rPr lang="en-US" sz="2800" dirty="0" err="1">
                <a:cs typeface="Times New Roman" pitchFamily="18" charset="0"/>
              </a:rPr>
              <a:t>Kegagalan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fatik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selalu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dimulai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pada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peningkatan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tegangan</a:t>
            </a:r>
            <a:r>
              <a:rPr lang="en-US" sz="2800" dirty="0">
                <a:cs typeface="Times New Roman" pitchFamily="18" charset="0"/>
              </a:rPr>
              <a:t>, </a:t>
            </a:r>
            <a:r>
              <a:rPr lang="en-US" sz="2800" dirty="0" err="1">
                <a:cs typeface="Times New Roman" pitchFamily="18" charset="0"/>
              </a:rPr>
              <a:t>biasanya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pada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atau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dekat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dengan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permukaan</a:t>
            </a:r>
            <a:r>
              <a:rPr lang="en-GB" sz="2800" dirty="0"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4409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r>
              <a:rPr lang="en-US" sz="2500" b="1">
                <a:latin typeface="Book Antiqua" pitchFamily="18" charset="0"/>
                <a:cs typeface="Times New Roman" pitchFamily="18" charset="0"/>
              </a:rPr>
              <a:t>Konsentrasi Tegangan (lanjutan)</a:t>
            </a:r>
            <a:endParaRPr lang="en-GB" sz="2500" b="1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772400" cy="3810000"/>
          </a:xfrm>
        </p:spPr>
        <p:txBody>
          <a:bodyPr/>
          <a:lstStyle/>
          <a:p>
            <a:r>
              <a:rPr lang="en-US">
                <a:cs typeface="Times New Roman" pitchFamily="18" charset="0"/>
              </a:rPr>
              <a:t>Efek dari takikan dievaluasi dengan membandingkan data T-S bertakik dengan tidak bertakik</a:t>
            </a:r>
            <a:endParaRPr lang="en-GB"/>
          </a:p>
          <a:p>
            <a:r>
              <a:rPr lang="en-US">
                <a:cs typeface="Times New Roman" pitchFamily="18" charset="0"/>
              </a:rPr>
              <a:t>Untuk menjelaskan suatu kurva T-S untuk sebuah benda uji bertakik, tegangan jaringan diplot</a:t>
            </a:r>
            <a:endParaRPr lang="en-GB"/>
          </a:p>
          <a:p>
            <a:r>
              <a:rPr lang="en-US">
                <a:cs typeface="Times New Roman" pitchFamily="18" charset="0"/>
              </a:rPr>
              <a:t>faktor takikan fatik (K</a:t>
            </a:r>
            <a:r>
              <a:rPr lang="en-US" baseline="-30000">
                <a:cs typeface="Times New Roman" pitchFamily="18" charset="0"/>
              </a:rPr>
              <a:t>f</a:t>
            </a:r>
            <a:r>
              <a:rPr lang="en-US">
                <a:cs typeface="Times New Roman" pitchFamily="18" charset="0"/>
              </a:rPr>
              <a:t>) </a:t>
            </a:r>
            <a:endParaRPr lang="en-GB">
              <a:cs typeface="Times New Roman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586163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703083"/>
              </p:ext>
            </p:extLst>
          </p:nvPr>
        </p:nvGraphicFramePr>
        <p:xfrm>
          <a:off x="1763688" y="4451573"/>
          <a:ext cx="55626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3" imgW="1968500" imgH="431800" progId="Equation.3">
                  <p:embed/>
                </p:oleObj>
              </mc:Choice>
              <mc:Fallback>
                <p:oleObj name="Equation" r:id="rId3" imgW="1968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4451573"/>
                        <a:ext cx="5562600" cy="1209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4332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864" y="659160"/>
            <a:ext cx="8229600" cy="609600"/>
          </a:xfrm>
        </p:spPr>
        <p:txBody>
          <a:bodyPr/>
          <a:lstStyle/>
          <a:p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Konsentrasi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lanjutan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)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pPr algn="just"/>
            <a:r>
              <a:rPr lang="en-US" sz="2800">
                <a:latin typeface="Book Antiqua" pitchFamily="18" charset="0"/>
                <a:cs typeface="Times New Roman" pitchFamily="18" charset="0"/>
              </a:rPr>
              <a:t>dari K</a:t>
            </a:r>
            <a:r>
              <a:rPr lang="en-US" sz="2800" baseline="-30000">
                <a:latin typeface="Book Antiqua" pitchFamily="18" charset="0"/>
                <a:cs typeface="Times New Roman" pitchFamily="18" charset="0"/>
              </a:rPr>
              <a:t>f</a:t>
            </a:r>
            <a:r>
              <a:rPr lang="en-US" sz="2800">
                <a:latin typeface="Book Antiqua" pitchFamily="18" charset="0"/>
                <a:cs typeface="Times New Roman" pitchFamily="18" charset="0"/>
              </a:rPr>
              <a:t>, sensitifitas takikan, q, dapat dihitung</a:t>
            </a:r>
          </a:p>
          <a:p>
            <a:endParaRPr lang="en-GB" sz="2800"/>
          </a:p>
          <a:p>
            <a:endParaRPr lang="en-GB" sz="2800"/>
          </a:p>
          <a:p>
            <a:endParaRPr lang="en-GB" sz="2800"/>
          </a:p>
          <a:p>
            <a:r>
              <a:rPr lang="en-US" sz="2800">
                <a:latin typeface="Book Antiqua" pitchFamily="18" charset="0"/>
                <a:cs typeface="Times New Roman" pitchFamily="18" charset="0"/>
              </a:rPr>
              <a:t>Dimana K</a:t>
            </a:r>
            <a:r>
              <a:rPr lang="en-US" sz="2800" baseline="-30000">
                <a:latin typeface="Book Antiqua" pitchFamily="18" charset="0"/>
                <a:cs typeface="Times New Roman" pitchFamily="18" charset="0"/>
              </a:rPr>
              <a:t>c</a:t>
            </a:r>
            <a:r>
              <a:rPr lang="en-US" sz="2800">
                <a:latin typeface="Book Antiqua" pitchFamily="18" charset="0"/>
                <a:cs typeface="Times New Roman" pitchFamily="18" charset="0"/>
              </a:rPr>
              <a:t> = faktor konsentrasi tegangan</a:t>
            </a:r>
          </a:p>
          <a:p>
            <a:r>
              <a:rPr lang="en-US" sz="2800">
                <a:latin typeface="Book Antiqua" pitchFamily="18" charset="0"/>
                <a:cs typeface="Times New Roman" pitchFamily="18" charset="0"/>
              </a:rPr>
              <a:t>Meningkatnya kekuatan tarik, jari-jari takikan dan bagian ukuran, dan menurunnya ukuran butir, meningkatkan sensitifitas takikan q</a:t>
            </a:r>
            <a:r>
              <a:rPr lang="en-GB" sz="280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GB" sz="2800">
                <a:latin typeface="Book Antiqua" pitchFamily="18" charset="0"/>
              </a:rPr>
              <a:t>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214813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3581400" y="2286000"/>
          <a:ext cx="1957388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r:id="rId3" imgW="711200" imgH="457200" progId="Equation.3">
                  <p:embed/>
                </p:oleObj>
              </mc:Choice>
              <mc:Fallback>
                <p:oleObj r:id="rId3" imgW="7112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286000"/>
                        <a:ext cx="1957388" cy="125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75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2000"/>
          </a:xfrm>
        </p:spPr>
        <p:txBody>
          <a:bodyPr/>
          <a:lstStyle/>
          <a:p>
            <a:r>
              <a:rPr lang="en-US" sz="2500" b="1">
                <a:latin typeface="Book Antiqua" pitchFamily="18" charset="0"/>
                <a:cs typeface="Times New Roman" pitchFamily="18" charset="0"/>
              </a:rPr>
              <a:t>Konsentrasi Tegangan (lanjutan)</a:t>
            </a:r>
            <a:endParaRPr lang="en-GB" sz="2500" b="1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9144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>
                <a:cs typeface="Times New Roman" pitchFamily="18" charset="0"/>
              </a:rPr>
              <a:t>Efek jari-jari takikan terhadap sensitifitas takikan untuk beberapa bahan</a:t>
            </a:r>
            <a:r>
              <a:rPr lang="en-GB" sz="2800"/>
              <a:t> 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619375" y="1966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139467"/>
              </p:ext>
            </p:extLst>
          </p:nvPr>
        </p:nvGraphicFramePr>
        <p:xfrm>
          <a:off x="1403648" y="2132856"/>
          <a:ext cx="601980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r:id="rId3" imgW="3907536" imgH="2923032" progId="Visio.Drawing.4">
                  <p:embed/>
                </p:oleObj>
              </mc:Choice>
              <mc:Fallback>
                <p:oleObj r:id="rId3" imgW="3907536" imgH="2923032" progId="Visio.Drawing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132856"/>
                        <a:ext cx="6019800" cy="450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3677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82960"/>
            <a:ext cx="8229600" cy="685800"/>
          </a:xfrm>
        </p:spPr>
        <p:txBody>
          <a:bodyPr/>
          <a:lstStyle/>
          <a:p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Konsentrasi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lanjutan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)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r>
              <a:rPr lang="en-US">
                <a:cs typeface="Times New Roman" pitchFamily="18" charset="0"/>
              </a:rPr>
              <a:t>Efek dari kekuatan tarik merupakan kebalikan yang menonjol dalam benda uji yang halus, yaitu dimana meningkatnya kekuatan, meningkatkan umur fatik</a:t>
            </a:r>
            <a:endParaRPr lang="en-GB"/>
          </a:p>
          <a:p>
            <a:r>
              <a:rPr lang="en-US">
                <a:cs typeface="Times New Roman" pitchFamily="18" charset="0"/>
              </a:rPr>
              <a:t>Dalam konsep mekanika perpatahan, ketika peningkatan kekuatan menurunkan ukuran retak kritis, dan kegagalan terjadi pada suatu panjang retak terpendek</a:t>
            </a:r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2337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024744" cy="64807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helm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73443"/>
            <a:ext cx="7065233" cy="470788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Thermal polymer</a:t>
            </a:r>
          </a:p>
          <a:p>
            <a:r>
              <a:rPr lang="en-US" dirty="0" smtClean="0"/>
              <a:t>Fiberglass </a:t>
            </a:r>
            <a:r>
              <a:rPr lang="en-US" dirty="0" err="1" smtClean="0"/>
              <a:t>matrik</a:t>
            </a:r>
            <a:r>
              <a:rPr lang="en-US" dirty="0" smtClean="0"/>
              <a:t> </a:t>
            </a:r>
            <a:r>
              <a:rPr lang="en-US" dirty="0" err="1" smtClean="0"/>
              <a:t>komposit</a:t>
            </a:r>
            <a:endParaRPr lang="en-US" dirty="0" smtClean="0"/>
          </a:p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/>
              <a:t>helm F1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 smtClean="0"/>
              <a:t>lapisan</a:t>
            </a:r>
            <a:r>
              <a:rPr lang="en-US" dirty="0" smtClean="0"/>
              <a:t> 120 </a:t>
            </a:r>
            <a:r>
              <a:rPr lang="en-US" dirty="0"/>
              <a:t>lapis </a:t>
            </a:r>
            <a:r>
              <a:rPr lang="en-US" dirty="0" err="1"/>
              <a:t>serat</a:t>
            </a:r>
            <a:r>
              <a:rPr lang="en-US" dirty="0"/>
              <a:t> T-800 </a:t>
            </a:r>
            <a:r>
              <a:rPr lang="en-US" dirty="0" err="1"/>
              <a:t>berteknologi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ketipisan</a:t>
            </a:r>
            <a:r>
              <a:rPr lang="en-US" dirty="0"/>
              <a:t> 15 kali </a:t>
            </a:r>
            <a:r>
              <a:rPr lang="en-US" dirty="0" err="1"/>
              <a:t>lebih</a:t>
            </a:r>
            <a:r>
              <a:rPr lang="en-US" dirty="0"/>
              <a:t> tipis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rambut</a:t>
            </a:r>
            <a:r>
              <a:rPr lang="en-US" dirty="0"/>
              <a:t> </a:t>
            </a:r>
            <a:r>
              <a:rPr lang="en-US" dirty="0" err="1" smtClean="0"/>
              <a:t>manusia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 smtClean="0"/>
              <a:t>Serat</a:t>
            </a:r>
            <a:r>
              <a:rPr lang="en-US" dirty="0" smtClean="0"/>
              <a:t> </a:t>
            </a:r>
            <a:r>
              <a:rPr lang="en-US" dirty="0" err="1" smtClean="0"/>
              <a:t>aramide</a:t>
            </a:r>
            <a:r>
              <a:rPr lang="en-US" dirty="0"/>
              <a:t>, </a:t>
            </a:r>
            <a:r>
              <a:rPr lang="en-US" dirty="0" err="1"/>
              <a:t>serat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polyethylene. 3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dicampur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aluminium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magnesium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merekatkannya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resin </a:t>
            </a:r>
            <a:r>
              <a:rPr lang="en-US" dirty="0" err="1"/>
              <a:t>epoksi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smtClean="0"/>
              <a:t>helm</a:t>
            </a:r>
          </a:p>
          <a:p>
            <a:r>
              <a:rPr lang="en-US" dirty="0" smtClean="0"/>
              <a:t>Polystyrene minimal </a:t>
            </a:r>
            <a:r>
              <a:rPr lang="en-US" dirty="0" err="1" smtClean="0"/>
              <a:t>setebal</a:t>
            </a:r>
            <a:r>
              <a:rPr lang="en-US" dirty="0" smtClean="0"/>
              <a:t> </a:t>
            </a:r>
            <a:r>
              <a:rPr lang="en-US" dirty="0"/>
              <a:t>2,5 cm yang </a:t>
            </a:r>
            <a:r>
              <a:rPr lang="en-US" dirty="0" err="1"/>
              <a:t>berfungsi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meredam</a:t>
            </a:r>
            <a:r>
              <a:rPr lang="en-US" dirty="0"/>
              <a:t> </a:t>
            </a:r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benturan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809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latin typeface="Book Antiqua" pitchFamily="18" charset="0"/>
                <a:cs typeface="Times New Roman" pitchFamily="18" charset="0"/>
              </a:rPr>
              <a:t>Ukuran Struktur</a:t>
            </a: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cs typeface="Times New Roman" pitchFamily="18" charset="0"/>
              </a:rPr>
              <a:t>Meningkatnya ukuran benda uji, umur fatik kadang-kadang menurun</a:t>
            </a:r>
            <a:endParaRPr lang="en-GB"/>
          </a:p>
          <a:p>
            <a:pPr>
              <a:lnSpc>
                <a:spcPct val="90000"/>
              </a:lnSpc>
            </a:pPr>
            <a:r>
              <a:rPr lang="en-US">
                <a:cs typeface="Times New Roman" pitchFamily="18" charset="0"/>
              </a:rPr>
              <a:t>Kegagalan fatik biasanya dimulai pada permukaan</a:t>
            </a:r>
            <a:endParaRPr lang="en-GB"/>
          </a:p>
          <a:p>
            <a:pPr>
              <a:lnSpc>
                <a:spcPct val="90000"/>
              </a:lnSpc>
            </a:pPr>
            <a:r>
              <a:rPr lang="en-US">
                <a:cs typeface="Times New Roman" pitchFamily="18" charset="0"/>
              </a:rPr>
              <a:t>Penambahan luas permukaan dari benda uji besar meningkatkan kemungkinan dimana terdapat suatu aliran, yang akan memulai kegagalan dan menurunkan waktu untuk memulai retak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971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Ellyawan Arbintarso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Ukuran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Struktur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 (</a:t>
            </a:r>
            <a:r>
              <a:rPr lang="en-US" sz="2500" b="1" dirty="0" err="1">
                <a:latin typeface="Book Antiqua" pitchFamily="18" charset="0"/>
                <a:cs typeface="Times New Roman" pitchFamily="18" charset="0"/>
              </a:rPr>
              <a:t>lanjutan</a:t>
            </a:r>
            <a:r>
              <a:rPr lang="en-US" sz="2500" b="1" dirty="0">
                <a:latin typeface="Book Antiqua" pitchFamily="18" charset="0"/>
                <a:cs typeface="Times New Roman" pitchFamily="18" charset="0"/>
              </a:rPr>
              <a:t>)</a:t>
            </a:r>
            <a:endParaRPr lang="en-GB" sz="2500" b="1" dirty="0"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Peningkatan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ukuran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benda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uji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juga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menurunkan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gradien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tegangan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sehingga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lebih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banyak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bahan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memungkinkan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menegang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lebih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tinggi</a:t>
            </a:r>
            <a:endParaRPr lang="en-GB" sz="2800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latin typeface="Book Antiqua" pitchFamily="18" charset="0"/>
                <a:cs typeface="Times New Roman" pitchFamily="18" charset="0"/>
              </a:rPr>
              <a:t>Data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pengujian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kadang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tidaklah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konsisten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secara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menyeluruh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;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beberapa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peneliti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menuliskan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efek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dari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ukuran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Mungkin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terdapat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suatu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efek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dari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jenis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pengujian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digunakan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Dalam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Baja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Karbon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murni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batang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halus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menunjukkan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efek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dimana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batang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bertakik</a:t>
            </a:r>
            <a:r>
              <a:rPr lang="en-US" sz="2800" dirty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Book Antiqua" pitchFamily="18" charset="0"/>
                <a:cs typeface="Times New Roman" pitchFamily="18" charset="0"/>
              </a:rPr>
              <a:t>berpengaruh</a:t>
            </a:r>
            <a:r>
              <a:rPr lang="en-GB" sz="2800" dirty="0">
                <a:latin typeface="Book Antiqu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0742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3961427" cy="136207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Uji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tarik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3768" y="2581729"/>
            <a:ext cx="5881891" cy="3354893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Merupakan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pengujian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bahan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dimana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bahan</a:t>
            </a:r>
            <a:r>
              <a:rPr lang="en-US" sz="2400" dirty="0" smtClean="0">
                <a:solidFill>
                  <a:schemeClr val="tx1"/>
                </a:solidFill>
              </a:rPr>
              <a:t> di </a:t>
            </a:r>
            <a:r>
              <a:rPr lang="en-US" sz="2400" dirty="0" err="1" smtClean="0">
                <a:solidFill>
                  <a:schemeClr val="tx1"/>
                </a:solidFill>
              </a:rPr>
              <a:t>tarik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pada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masing-masing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ujungnya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kemudian</a:t>
            </a:r>
            <a:r>
              <a:rPr lang="en-US" sz="2400" dirty="0" smtClean="0">
                <a:solidFill>
                  <a:schemeClr val="tx1"/>
                </a:solidFill>
              </a:rPr>
              <a:t> di </a:t>
            </a:r>
            <a:r>
              <a:rPr lang="en-US" sz="2400" dirty="0" err="1" smtClean="0">
                <a:solidFill>
                  <a:schemeClr val="tx1"/>
                </a:solidFill>
              </a:rPr>
              <a:t>berikan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beban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en-US" sz="2400" dirty="0" err="1" smtClean="0">
                <a:solidFill>
                  <a:schemeClr val="tx1"/>
                </a:solidFill>
              </a:rPr>
              <a:t>terjadi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regangan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en-US" sz="2400" dirty="0" err="1" smtClean="0">
                <a:solidFill>
                  <a:schemeClr val="tx1"/>
                </a:solidFill>
              </a:rPr>
              <a:t>mengalami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deformasi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plastis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patah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28700" y="2581729"/>
            <a:ext cx="990600" cy="3276600"/>
            <a:chOff x="838200" y="1981200"/>
            <a:chExt cx="990600" cy="3276600"/>
          </a:xfrm>
        </p:grpSpPr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990600" y="2819400"/>
              <a:ext cx="685800" cy="30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990600" y="4267200"/>
              <a:ext cx="685800" cy="228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990600" y="30480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1676400" y="2971800"/>
              <a:ext cx="0" cy="144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838200" y="3048000"/>
              <a:ext cx="990600" cy="381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838200" y="3962400"/>
              <a:ext cx="990600" cy="381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1828800" y="3200400"/>
              <a:ext cx="0" cy="1066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838200" y="3276600"/>
              <a:ext cx="0" cy="838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V="1">
              <a:off x="1295400" y="23622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>
              <a:off x="1295400" y="4343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1143000" y="1981200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F</a:t>
              </a:r>
            </a:p>
          </p:txBody>
        </p:sp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1066800" y="4800600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8049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tarik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n-NO" dirty="0" smtClean="0"/>
              <a:t>Kekuatan maksimum </a:t>
            </a:r>
            <a:r>
              <a:rPr lang="nn-NO" dirty="0"/>
              <a:t>logam </a:t>
            </a:r>
            <a:endParaRPr lang="nn-NO" dirty="0" smtClean="0"/>
          </a:p>
          <a:p>
            <a:r>
              <a:rPr lang="en-US" dirty="0" err="1" smtClean="0"/>
              <a:t>Regangan</a:t>
            </a:r>
            <a:r>
              <a:rPr lang="en-US" dirty="0" smtClean="0"/>
              <a:t> </a:t>
            </a:r>
            <a:r>
              <a:rPr lang="en-US" dirty="0"/>
              <a:t>(%) yang </a:t>
            </a:r>
            <a:r>
              <a:rPr lang="en-US" dirty="0" err="1"/>
              <a:t>dicapai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logam</a:t>
            </a:r>
            <a:r>
              <a:rPr lang="en-US" dirty="0"/>
              <a:t> </a:t>
            </a:r>
            <a:r>
              <a:rPr lang="en-US" dirty="0" err="1"/>
              <a:t>sewaktu</a:t>
            </a:r>
            <a:r>
              <a:rPr lang="en-US" dirty="0"/>
              <a:t> </a:t>
            </a:r>
            <a:r>
              <a:rPr lang="en-US" dirty="0" err="1"/>
              <a:t>mendapat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.</a:t>
            </a:r>
          </a:p>
          <a:p>
            <a:r>
              <a:rPr lang="en-US" dirty="0" err="1"/>
              <a:t>Ketangguhan</a:t>
            </a:r>
            <a:r>
              <a:rPr lang="en-US" dirty="0"/>
              <a:t> </a:t>
            </a:r>
            <a:r>
              <a:rPr lang="en-US" dirty="0" err="1" smtClean="0"/>
              <a:t>logam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079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Grafik</a:t>
            </a:r>
            <a:r>
              <a:rPr lang="en-US" sz="2800" dirty="0" smtClean="0"/>
              <a:t> </a:t>
            </a:r>
            <a:r>
              <a:rPr lang="en-US" sz="2800" dirty="0" err="1" smtClean="0"/>
              <a:t>tegangan</a:t>
            </a:r>
            <a:r>
              <a:rPr lang="en-US" sz="2800" dirty="0" smtClean="0"/>
              <a:t> </a:t>
            </a:r>
            <a:r>
              <a:rPr lang="en-US" sz="2800" dirty="0" err="1" smtClean="0"/>
              <a:t>regangan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7336411" cy="542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354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Grafik</a:t>
            </a:r>
            <a:r>
              <a:rPr lang="en-US" sz="2800" dirty="0" smtClean="0"/>
              <a:t> </a:t>
            </a:r>
            <a:r>
              <a:rPr lang="en-US" sz="2800" dirty="0" err="1" smtClean="0"/>
              <a:t>tegangan</a:t>
            </a:r>
            <a:r>
              <a:rPr lang="en-US" sz="2800" dirty="0" smtClean="0"/>
              <a:t> </a:t>
            </a:r>
            <a:r>
              <a:rPr lang="en-US" sz="2800" dirty="0" err="1" smtClean="0"/>
              <a:t>regangan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340768"/>
            <a:ext cx="7704856" cy="5112568"/>
          </a:xfrm>
        </p:spPr>
        <p:txBody>
          <a:bodyPr/>
          <a:lstStyle/>
          <a:p>
            <a:r>
              <a:rPr lang="en-US" dirty="0" err="1" smtClean="0"/>
              <a:t>Ketika</a:t>
            </a:r>
            <a:r>
              <a:rPr lang="en-US" i="1" dirty="0" smtClean="0"/>
              <a:t> </a:t>
            </a:r>
            <a:r>
              <a:rPr lang="en-US" dirty="0" err="1" smtClean="0"/>
              <a:t>beban</a:t>
            </a:r>
            <a:r>
              <a:rPr lang="en-US" i="1" dirty="0" smtClean="0"/>
              <a:t> </a:t>
            </a:r>
            <a:r>
              <a:rPr lang="en-US" dirty="0" err="1" smtClean="0"/>
              <a:t>melewati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i="1" dirty="0" smtClean="0"/>
              <a:t> </a:t>
            </a:r>
            <a:r>
              <a:rPr lang="en-US" i="1" dirty="0" err="1" smtClean="0"/>
              <a:t>proporsionalitas</a:t>
            </a:r>
            <a:r>
              <a:rPr lang="en-US" i="1" dirty="0" smtClean="0"/>
              <a:t> </a:t>
            </a:r>
            <a:r>
              <a:rPr lang="en-US" dirty="0" err="1" smtClean="0"/>
              <a:t>objek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regangan</a:t>
            </a:r>
            <a:r>
              <a:rPr lang="en-US" dirty="0" smtClean="0"/>
              <a:t> (</a:t>
            </a:r>
            <a:r>
              <a:rPr lang="en-US" dirty="0" err="1" smtClean="0"/>
              <a:t>titik</a:t>
            </a:r>
            <a:r>
              <a:rPr lang="en-US" dirty="0" smtClean="0"/>
              <a:t> P).</a:t>
            </a:r>
          </a:p>
          <a:p>
            <a:r>
              <a:rPr lang="en-US" dirty="0" err="1" smtClean="0"/>
              <a:t>Jika</a:t>
            </a:r>
            <a:r>
              <a:rPr lang="en-US" i="1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di </a:t>
            </a:r>
            <a:r>
              <a:rPr lang="en-US" dirty="0" err="1" smtClean="0"/>
              <a:t>tambahkan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objek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r>
              <a:rPr lang="en-US" dirty="0" smtClean="0"/>
              <a:t> </a:t>
            </a:r>
            <a:r>
              <a:rPr lang="en-US" dirty="0" err="1" smtClean="0"/>
              <a:t>elastisitas</a:t>
            </a:r>
            <a:r>
              <a:rPr lang="en-US" dirty="0" smtClean="0"/>
              <a:t> (</a:t>
            </a:r>
            <a:r>
              <a:rPr lang="en-US" dirty="0" err="1" smtClean="0"/>
              <a:t>titik</a:t>
            </a:r>
            <a:r>
              <a:rPr lang="en-US" dirty="0" smtClean="0"/>
              <a:t> E)</a:t>
            </a:r>
          </a:p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terus</a:t>
            </a:r>
            <a:r>
              <a:rPr lang="en-US" dirty="0" smtClean="0"/>
              <a:t> di </a:t>
            </a:r>
            <a:r>
              <a:rPr lang="en-US" dirty="0" err="1" smtClean="0"/>
              <a:t>tambahkan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regangan</a:t>
            </a:r>
            <a:r>
              <a:rPr lang="en-US" dirty="0" smtClean="0"/>
              <a:t> </a:t>
            </a:r>
            <a:r>
              <a:rPr lang="en-US" dirty="0" err="1" smtClean="0"/>
              <a:t>bertambah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, </a:t>
            </a:r>
            <a:r>
              <a:rPr lang="en-US" dirty="0" err="1" smtClean="0"/>
              <a:t>namun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menurun</a:t>
            </a:r>
            <a:r>
              <a:rPr lang="en-US" dirty="0" smtClean="0"/>
              <a:t> (</a:t>
            </a:r>
            <a:r>
              <a:rPr lang="en-US" dirty="0" err="1" smtClean="0"/>
              <a:t>titik</a:t>
            </a:r>
            <a:r>
              <a:rPr lang="en-US" dirty="0" smtClean="0"/>
              <a:t> S)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objek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deformasi</a:t>
            </a:r>
            <a:r>
              <a:rPr lang="en-US" dirty="0" smtClean="0"/>
              <a:t> </a:t>
            </a:r>
            <a:r>
              <a:rPr lang="en-US" dirty="0" err="1" smtClean="0"/>
              <a:t>plastis</a:t>
            </a:r>
            <a:endParaRPr lang="en-US" dirty="0" smtClean="0"/>
          </a:p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di </a:t>
            </a:r>
            <a:r>
              <a:rPr lang="en-US" dirty="0" err="1" smtClean="0"/>
              <a:t>tambahkan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(</a:t>
            </a:r>
            <a:r>
              <a:rPr lang="en-US" dirty="0" err="1" smtClean="0"/>
              <a:t>titik</a:t>
            </a:r>
            <a:r>
              <a:rPr lang="en-US" smtClean="0"/>
              <a:t> B</a:t>
            </a:r>
            <a:r>
              <a:rPr lang="en-US" dirty="0" smtClean="0"/>
              <a:t>)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regangan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semakin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akhirnya</a:t>
            </a:r>
            <a:r>
              <a:rPr lang="en-US" dirty="0" smtClean="0"/>
              <a:t> </a:t>
            </a:r>
            <a:r>
              <a:rPr lang="en-US" dirty="0" err="1" smtClean="0"/>
              <a:t>objek</a:t>
            </a:r>
            <a:r>
              <a:rPr lang="en-US" dirty="0" smtClean="0"/>
              <a:t> </a:t>
            </a:r>
            <a:r>
              <a:rPr lang="en-US" dirty="0" err="1" smtClean="0"/>
              <a:t>patah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833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Grafik</a:t>
            </a:r>
            <a:r>
              <a:rPr lang="en-US" sz="2800" dirty="0" smtClean="0"/>
              <a:t> </a:t>
            </a:r>
            <a:r>
              <a:rPr lang="en-US" sz="2800" dirty="0" err="1" smtClean="0"/>
              <a:t>tegangan</a:t>
            </a:r>
            <a:r>
              <a:rPr lang="en-US" sz="2800" dirty="0" smtClean="0"/>
              <a:t> </a:t>
            </a:r>
            <a:r>
              <a:rPr lang="en-US" sz="2800" dirty="0" err="1" smtClean="0"/>
              <a:t>regangan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340768"/>
            <a:ext cx="7704856" cy="5112568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Regangan</a:t>
            </a:r>
            <a:r>
              <a:rPr lang="en-US" dirty="0" smtClean="0"/>
              <a:t> (e): </a:t>
            </a:r>
            <a:r>
              <a:rPr lang="it-IT" dirty="0"/>
              <a:t>besar deformasi perpanjang awal (tanpa satuan</a:t>
            </a:r>
            <a:r>
              <a:rPr lang="it-IT" dirty="0" smtClean="0"/>
              <a:t>)</a:t>
            </a:r>
          </a:p>
          <a:p>
            <a:r>
              <a:rPr lang="en-US" dirty="0" err="1"/>
              <a:t>Tegangan</a:t>
            </a:r>
            <a:r>
              <a:rPr lang="en-US" dirty="0"/>
              <a:t> (s) : </a:t>
            </a:r>
            <a:r>
              <a:rPr lang="en-US" dirty="0" err="1"/>
              <a:t>gaya</a:t>
            </a:r>
            <a:r>
              <a:rPr lang="en-US" dirty="0"/>
              <a:t> per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Mpa</a:t>
            </a:r>
            <a:r>
              <a:rPr lang="en-US" dirty="0"/>
              <a:t>. </a:t>
            </a:r>
          </a:p>
          <a:p>
            <a:r>
              <a:rPr lang="en-US" dirty="0"/>
              <a:t>Elongation : </a:t>
            </a:r>
            <a:r>
              <a:rPr lang="en-US" dirty="0" err="1"/>
              <a:t>pertambahan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pengujian</a:t>
            </a:r>
            <a:r>
              <a:rPr lang="en-US" dirty="0"/>
              <a:t> </a:t>
            </a:r>
            <a:r>
              <a:rPr lang="en-US" dirty="0" err="1"/>
              <a:t>tarik</a:t>
            </a:r>
            <a:r>
              <a:rPr lang="en-US" dirty="0"/>
              <a:t> </a:t>
            </a:r>
            <a:r>
              <a:rPr lang="en-US" dirty="0" smtClean="0"/>
              <a:t>(%).</a:t>
            </a:r>
          </a:p>
          <a:p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tarik</a:t>
            </a:r>
            <a:r>
              <a:rPr lang="en-US" dirty="0"/>
              <a:t> (tensile strength) :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tegangan</a:t>
            </a:r>
            <a:r>
              <a:rPr lang="en-US" dirty="0"/>
              <a:t> (</a:t>
            </a:r>
            <a:r>
              <a:rPr lang="en-US" dirty="0" err="1"/>
              <a:t>gaya</a:t>
            </a:r>
            <a:r>
              <a:rPr lang="en-US" dirty="0"/>
              <a:t>)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unutk</a:t>
            </a:r>
            <a:r>
              <a:rPr lang="en-US" dirty="0"/>
              <a:t> </a:t>
            </a:r>
            <a:r>
              <a:rPr lang="en-US" dirty="0" err="1"/>
              <a:t>mematahkan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memutuskan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uji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leleh</a:t>
            </a:r>
            <a:r>
              <a:rPr lang="en-US" dirty="0"/>
              <a:t> (yield strength) :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tegangan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regangan</a:t>
            </a:r>
            <a:r>
              <a:rPr lang="en-US" dirty="0"/>
              <a:t> </a:t>
            </a:r>
            <a:r>
              <a:rPr lang="en-US" dirty="0" err="1"/>
              <a:t>plastis</a:t>
            </a:r>
            <a:r>
              <a:rPr lang="en-US" dirty="0"/>
              <a:t> 0.2</a:t>
            </a:r>
            <a:r>
              <a:rPr lang="en-US" dirty="0" smtClean="0"/>
              <a:t>%.</a:t>
            </a:r>
            <a:endParaRPr lang="en-US" dirty="0"/>
          </a:p>
          <a:p>
            <a:r>
              <a:rPr lang="en-US" dirty="0" err="1"/>
              <a:t>Keliatan</a:t>
            </a:r>
            <a:r>
              <a:rPr lang="en-US" dirty="0"/>
              <a:t> (ductility) : </a:t>
            </a:r>
            <a:r>
              <a:rPr lang="en-US" dirty="0" err="1"/>
              <a:t>besar</a:t>
            </a:r>
            <a:r>
              <a:rPr lang="en-US" dirty="0"/>
              <a:t> </a:t>
            </a:r>
            <a:r>
              <a:rPr lang="en-US" dirty="0" err="1"/>
              <a:t>regangan</a:t>
            </a:r>
            <a:r>
              <a:rPr lang="en-US" dirty="0"/>
              <a:t> </a:t>
            </a:r>
            <a:r>
              <a:rPr lang="en-US" dirty="0" err="1"/>
              <a:t>maksimal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uji</a:t>
            </a:r>
            <a:r>
              <a:rPr lang="en-US" dirty="0"/>
              <a:t> </a:t>
            </a:r>
            <a:r>
              <a:rPr lang="en-US" dirty="0" err="1"/>
              <a:t>patah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putus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persen</a:t>
            </a:r>
            <a:r>
              <a:rPr lang="en-US" dirty="0"/>
              <a:t> </a:t>
            </a:r>
            <a:r>
              <a:rPr lang="en-US" dirty="0" smtClean="0"/>
              <a:t>(%).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7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Mesin uji tarik (Tensile Test)</a:t>
            </a:r>
          </a:p>
        </p:txBody>
      </p:sp>
      <p:pic>
        <p:nvPicPr>
          <p:cNvPr id="48131" name="Picture 3" descr="http://www.aandd.co.jp/eadhome/html/whatnew/whatphoto/2003/atmp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99592" y="2060848"/>
            <a:ext cx="3500437" cy="4114800"/>
          </a:xfrm>
          <a:noFill/>
          <a:ln/>
        </p:spPr>
      </p:pic>
      <p:grpSp>
        <p:nvGrpSpPr>
          <p:cNvPr id="36" name="Group 35"/>
          <p:cNvGrpSpPr/>
          <p:nvPr/>
        </p:nvGrpSpPr>
        <p:grpSpPr>
          <a:xfrm>
            <a:off x="5940152" y="2312640"/>
            <a:ext cx="990600" cy="3276600"/>
            <a:chOff x="838200" y="1981200"/>
            <a:chExt cx="990600" cy="3276600"/>
          </a:xfrm>
        </p:grpSpPr>
        <p:sp>
          <p:nvSpPr>
            <p:cNvPr id="37" name="Oval 4"/>
            <p:cNvSpPr>
              <a:spLocks noChangeArrowheads="1"/>
            </p:cNvSpPr>
            <p:nvPr/>
          </p:nvSpPr>
          <p:spPr bwMode="auto">
            <a:xfrm>
              <a:off x="990600" y="2819400"/>
              <a:ext cx="685800" cy="30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990600" y="4267200"/>
              <a:ext cx="685800" cy="228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6"/>
            <p:cNvSpPr>
              <a:spLocks noChangeShapeType="1"/>
            </p:cNvSpPr>
            <p:nvPr/>
          </p:nvSpPr>
          <p:spPr bwMode="auto">
            <a:xfrm>
              <a:off x="990600" y="30480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>
              <a:off x="1676400" y="2971800"/>
              <a:ext cx="0" cy="144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838200" y="3048000"/>
              <a:ext cx="990600" cy="381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838200" y="3962400"/>
              <a:ext cx="990600" cy="3810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>
              <a:off x="1828800" y="3200400"/>
              <a:ext cx="0" cy="1066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11"/>
            <p:cNvSpPr>
              <a:spLocks noChangeShapeType="1"/>
            </p:cNvSpPr>
            <p:nvPr/>
          </p:nvSpPr>
          <p:spPr bwMode="auto">
            <a:xfrm>
              <a:off x="838200" y="3276600"/>
              <a:ext cx="0" cy="838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20"/>
            <p:cNvSpPr>
              <a:spLocks noChangeShapeType="1"/>
            </p:cNvSpPr>
            <p:nvPr/>
          </p:nvSpPr>
          <p:spPr bwMode="auto">
            <a:xfrm flipV="1">
              <a:off x="1295400" y="23622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21"/>
            <p:cNvSpPr>
              <a:spLocks noChangeShapeType="1"/>
            </p:cNvSpPr>
            <p:nvPr/>
          </p:nvSpPr>
          <p:spPr bwMode="auto">
            <a:xfrm>
              <a:off x="1295400" y="4343400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 Box 24"/>
            <p:cNvSpPr txBox="1">
              <a:spLocks noChangeArrowheads="1"/>
            </p:cNvSpPr>
            <p:nvPr/>
          </p:nvSpPr>
          <p:spPr bwMode="auto">
            <a:xfrm>
              <a:off x="1143000" y="1981200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F</a:t>
              </a:r>
            </a:p>
          </p:txBody>
        </p:sp>
        <p:sp>
          <p:nvSpPr>
            <p:cNvPr id="48" name="Text Box 25"/>
            <p:cNvSpPr txBox="1">
              <a:spLocks noChangeArrowheads="1"/>
            </p:cNvSpPr>
            <p:nvPr/>
          </p:nvSpPr>
          <p:spPr bwMode="auto">
            <a:xfrm>
              <a:off x="1066800" y="4800600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379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4419600"/>
            <a:ext cx="7918648" cy="1961728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err="1" smtClean="0"/>
              <a:t>Ketika</a:t>
            </a:r>
            <a:r>
              <a:rPr lang="en-US" sz="2800" dirty="0" smtClean="0"/>
              <a:t> di </a:t>
            </a:r>
            <a:r>
              <a:rPr lang="en-US" sz="2800" dirty="0" err="1" smtClean="0"/>
              <a:t>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beban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batas</a:t>
            </a:r>
            <a:r>
              <a:rPr lang="en-US" sz="2800" dirty="0" smtClean="0"/>
              <a:t> </a:t>
            </a:r>
            <a:r>
              <a:rPr lang="en-US" sz="2800" dirty="0" err="1" smtClean="0"/>
              <a:t>tertentu</a:t>
            </a:r>
            <a:r>
              <a:rPr lang="en-US" sz="2800" dirty="0" smtClean="0"/>
              <a:t> </a:t>
            </a:r>
            <a:r>
              <a:rPr lang="en-US" sz="2800" dirty="0" err="1" smtClean="0"/>
              <a:t>objek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mengalamai</a:t>
            </a:r>
            <a:r>
              <a:rPr lang="en-US" sz="2800" dirty="0" smtClean="0"/>
              <a:t> </a:t>
            </a:r>
            <a:r>
              <a:rPr lang="en-US" sz="2800" dirty="0" err="1" smtClean="0"/>
              <a:t>deformasi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elastis</a:t>
            </a:r>
            <a:endParaRPr lang="en-US" sz="2800" dirty="0" smtClean="0"/>
          </a:p>
          <a:p>
            <a:r>
              <a:rPr lang="en-US" sz="2800" dirty="0" err="1" smtClean="0"/>
              <a:t>Ketika</a:t>
            </a:r>
            <a:r>
              <a:rPr lang="en-US" sz="2800" dirty="0" smtClean="0"/>
              <a:t> </a:t>
            </a:r>
            <a:r>
              <a:rPr lang="en-US" sz="2800" dirty="0" err="1" smtClean="0"/>
              <a:t>beban</a:t>
            </a:r>
            <a:r>
              <a:rPr lang="en-US" sz="2800" dirty="0" smtClean="0"/>
              <a:t> di </a:t>
            </a:r>
            <a:r>
              <a:rPr lang="en-US" sz="2800" dirty="0" err="1" smtClean="0"/>
              <a:t>tambahkan</a:t>
            </a:r>
            <a:r>
              <a:rPr lang="en-US" sz="2800" dirty="0" smtClean="0"/>
              <a:t> </a:t>
            </a:r>
            <a:r>
              <a:rPr lang="en-US" sz="2800" dirty="0" err="1" smtClean="0"/>
              <a:t>objek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mengalami</a:t>
            </a:r>
            <a:r>
              <a:rPr lang="en-US" sz="2800" dirty="0" smtClean="0"/>
              <a:t> </a:t>
            </a:r>
            <a:r>
              <a:rPr lang="en-US" sz="2800" dirty="0" err="1" smtClean="0"/>
              <a:t>deformasi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plastis</a:t>
            </a:r>
            <a:endParaRPr lang="en-US" sz="2800" dirty="0" smtClean="0"/>
          </a:p>
          <a:p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beban</a:t>
            </a:r>
            <a:r>
              <a:rPr lang="en-US" sz="2800" dirty="0" smtClean="0"/>
              <a:t> </a:t>
            </a:r>
            <a:r>
              <a:rPr lang="en-US" sz="2800" dirty="0" err="1" smtClean="0"/>
              <a:t>tetap</a:t>
            </a:r>
            <a:r>
              <a:rPr lang="en-US" sz="2800" dirty="0" smtClean="0"/>
              <a:t> di </a:t>
            </a:r>
            <a:r>
              <a:rPr lang="en-US" sz="2800" dirty="0" err="1" smtClean="0"/>
              <a:t>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objek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mengalami</a:t>
            </a:r>
            <a:r>
              <a:rPr lang="en-US" sz="2800" dirty="0" smtClean="0"/>
              <a:t> </a:t>
            </a:r>
            <a:r>
              <a:rPr lang="en-US" sz="2800" dirty="0" err="1" smtClean="0"/>
              <a:t>patah</a:t>
            </a:r>
            <a:endParaRPr lang="en-US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755576" y="2087488"/>
            <a:ext cx="7467600" cy="2133600"/>
            <a:chOff x="838200" y="1828800"/>
            <a:chExt cx="7467600" cy="2133600"/>
          </a:xfrm>
        </p:grpSpPr>
        <p:sp>
          <p:nvSpPr>
            <p:cNvPr id="46084" name="Rectangle 4"/>
            <p:cNvSpPr>
              <a:spLocks noChangeArrowheads="1"/>
            </p:cNvSpPr>
            <p:nvPr/>
          </p:nvSpPr>
          <p:spPr bwMode="auto">
            <a:xfrm>
              <a:off x="5257800" y="2438400"/>
              <a:ext cx="1143000" cy="914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1676400" y="2438400"/>
              <a:ext cx="1143000" cy="914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6" name="Line 6"/>
            <p:cNvSpPr>
              <a:spLocks noChangeShapeType="1"/>
            </p:cNvSpPr>
            <p:nvPr/>
          </p:nvSpPr>
          <p:spPr bwMode="auto">
            <a:xfrm>
              <a:off x="3048000" y="2590800"/>
              <a:ext cx="198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87" name="Line 7"/>
            <p:cNvSpPr>
              <a:spLocks noChangeShapeType="1"/>
            </p:cNvSpPr>
            <p:nvPr/>
          </p:nvSpPr>
          <p:spPr bwMode="auto">
            <a:xfrm>
              <a:off x="3048000" y="3200400"/>
              <a:ext cx="198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88" name="Oval 8"/>
            <p:cNvSpPr>
              <a:spLocks noChangeArrowheads="1"/>
            </p:cNvSpPr>
            <p:nvPr/>
          </p:nvSpPr>
          <p:spPr bwMode="auto">
            <a:xfrm>
              <a:off x="7086600" y="2438400"/>
              <a:ext cx="838200" cy="9144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89" name="Oval 9"/>
            <p:cNvSpPr>
              <a:spLocks noChangeArrowheads="1"/>
            </p:cNvSpPr>
            <p:nvPr/>
          </p:nvSpPr>
          <p:spPr bwMode="auto">
            <a:xfrm>
              <a:off x="7239000" y="2590800"/>
              <a:ext cx="533400" cy="6096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0" name="Line 10"/>
            <p:cNvSpPr>
              <a:spLocks noChangeShapeType="1"/>
            </p:cNvSpPr>
            <p:nvPr/>
          </p:nvSpPr>
          <p:spPr bwMode="auto">
            <a:xfrm>
              <a:off x="838200" y="2895600"/>
              <a:ext cx="7467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1" name="Line 11"/>
            <p:cNvSpPr>
              <a:spLocks noChangeShapeType="1"/>
            </p:cNvSpPr>
            <p:nvPr/>
          </p:nvSpPr>
          <p:spPr bwMode="auto">
            <a:xfrm>
              <a:off x="7467600" y="2133600"/>
              <a:ext cx="0" cy="160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2" name="Freeform 12"/>
            <p:cNvSpPr>
              <a:spLocks/>
            </p:cNvSpPr>
            <p:nvPr/>
          </p:nvSpPr>
          <p:spPr bwMode="auto">
            <a:xfrm>
              <a:off x="2819400" y="3200400"/>
              <a:ext cx="228600" cy="1524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48" y="48"/>
                </a:cxn>
                <a:cxn ang="0">
                  <a:pos x="144" y="0"/>
                </a:cxn>
              </a:cxnLst>
              <a:rect l="0" t="0" r="r" b="b"/>
              <a:pathLst>
                <a:path w="144" h="96">
                  <a:moveTo>
                    <a:pt x="0" y="96"/>
                  </a:moveTo>
                  <a:cubicBezTo>
                    <a:pt x="12" y="80"/>
                    <a:pt x="24" y="64"/>
                    <a:pt x="48" y="48"/>
                  </a:cubicBezTo>
                  <a:cubicBezTo>
                    <a:pt x="72" y="32"/>
                    <a:pt x="120" y="8"/>
                    <a:pt x="14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3" name="Freeform 13"/>
            <p:cNvSpPr>
              <a:spLocks/>
            </p:cNvSpPr>
            <p:nvPr/>
          </p:nvSpPr>
          <p:spPr bwMode="auto">
            <a:xfrm>
              <a:off x="2819400" y="2438400"/>
              <a:ext cx="228600" cy="152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144" y="96"/>
                </a:cxn>
              </a:cxnLst>
              <a:rect l="0" t="0" r="r" b="b"/>
              <a:pathLst>
                <a:path w="144" h="96">
                  <a:moveTo>
                    <a:pt x="0" y="0"/>
                  </a:moveTo>
                  <a:cubicBezTo>
                    <a:pt x="12" y="16"/>
                    <a:pt x="24" y="32"/>
                    <a:pt x="48" y="48"/>
                  </a:cubicBezTo>
                  <a:cubicBezTo>
                    <a:pt x="72" y="64"/>
                    <a:pt x="108" y="80"/>
                    <a:pt x="144" y="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4" name="Freeform 14"/>
            <p:cNvSpPr>
              <a:spLocks/>
            </p:cNvSpPr>
            <p:nvPr/>
          </p:nvSpPr>
          <p:spPr bwMode="auto">
            <a:xfrm>
              <a:off x="5029200" y="3200400"/>
              <a:ext cx="228600" cy="152400"/>
            </a:xfrm>
            <a:custGeom>
              <a:avLst/>
              <a:gdLst/>
              <a:ahLst/>
              <a:cxnLst>
                <a:cxn ang="0">
                  <a:pos x="144" y="96"/>
                </a:cxn>
                <a:cxn ang="0">
                  <a:pos x="96" y="48"/>
                </a:cxn>
                <a:cxn ang="0">
                  <a:pos x="0" y="0"/>
                </a:cxn>
              </a:cxnLst>
              <a:rect l="0" t="0" r="r" b="b"/>
              <a:pathLst>
                <a:path w="144" h="96">
                  <a:moveTo>
                    <a:pt x="144" y="96"/>
                  </a:moveTo>
                  <a:cubicBezTo>
                    <a:pt x="132" y="80"/>
                    <a:pt x="120" y="64"/>
                    <a:pt x="96" y="48"/>
                  </a:cubicBezTo>
                  <a:cubicBezTo>
                    <a:pt x="72" y="32"/>
                    <a:pt x="36" y="1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5" name="Freeform 15"/>
            <p:cNvSpPr>
              <a:spLocks/>
            </p:cNvSpPr>
            <p:nvPr/>
          </p:nvSpPr>
          <p:spPr bwMode="auto">
            <a:xfrm>
              <a:off x="5029200" y="2438400"/>
              <a:ext cx="228600" cy="152400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96" y="48"/>
                </a:cxn>
                <a:cxn ang="0">
                  <a:pos x="0" y="96"/>
                </a:cxn>
              </a:cxnLst>
              <a:rect l="0" t="0" r="r" b="b"/>
              <a:pathLst>
                <a:path w="144" h="96">
                  <a:moveTo>
                    <a:pt x="144" y="0"/>
                  </a:moveTo>
                  <a:cubicBezTo>
                    <a:pt x="132" y="16"/>
                    <a:pt x="120" y="32"/>
                    <a:pt x="96" y="48"/>
                  </a:cubicBezTo>
                  <a:cubicBezTo>
                    <a:pt x="72" y="64"/>
                    <a:pt x="16" y="88"/>
                    <a:pt x="0" y="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6" name="Line 16"/>
            <p:cNvSpPr>
              <a:spLocks noChangeShapeType="1"/>
            </p:cNvSpPr>
            <p:nvPr/>
          </p:nvSpPr>
          <p:spPr bwMode="auto">
            <a:xfrm flipV="1">
              <a:off x="3124200" y="1905000"/>
              <a:ext cx="0" cy="685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7" name="Line 17"/>
            <p:cNvSpPr>
              <a:spLocks noChangeShapeType="1"/>
            </p:cNvSpPr>
            <p:nvPr/>
          </p:nvSpPr>
          <p:spPr bwMode="auto">
            <a:xfrm flipV="1">
              <a:off x="4953000" y="18288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8" name="Line 18"/>
            <p:cNvSpPr>
              <a:spLocks noChangeShapeType="1"/>
            </p:cNvSpPr>
            <p:nvPr/>
          </p:nvSpPr>
          <p:spPr bwMode="auto">
            <a:xfrm>
              <a:off x="3352800" y="2895600"/>
              <a:ext cx="0" cy="838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099" name="Line 19"/>
            <p:cNvSpPr>
              <a:spLocks noChangeShapeType="1"/>
            </p:cNvSpPr>
            <p:nvPr/>
          </p:nvSpPr>
          <p:spPr bwMode="auto">
            <a:xfrm>
              <a:off x="4724400" y="28956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0" name="Line 20"/>
            <p:cNvSpPr>
              <a:spLocks noChangeShapeType="1"/>
            </p:cNvSpPr>
            <p:nvPr/>
          </p:nvSpPr>
          <p:spPr bwMode="auto">
            <a:xfrm>
              <a:off x="6553200" y="24384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1" name="Line 21"/>
            <p:cNvSpPr>
              <a:spLocks noChangeShapeType="1"/>
            </p:cNvSpPr>
            <p:nvPr/>
          </p:nvSpPr>
          <p:spPr bwMode="auto">
            <a:xfrm>
              <a:off x="6553200" y="33528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2" name="Line 22"/>
            <p:cNvSpPr>
              <a:spLocks noChangeShapeType="1"/>
            </p:cNvSpPr>
            <p:nvPr/>
          </p:nvSpPr>
          <p:spPr bwMode="auto">
            <a:xfrm flipH="1">
              <a:off x="3352800" y="35052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3" name="Line 23"/>
            <p:cNvSpPr>
              <a:spLocks noChangeShapeType="1"/>
            </p:cNvSpPr>
            <p:nvPr/>
          </p:nvSpPr>
          <p:spPr bwMode="auto">
            <a:xfrm>
              <a:off x="4419600" y="35052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4" name="Line 24"/>
            <p:cNvSpPr>
              <a:spLocks noChangeShapeType="1"/>
            </p:cNvSpPr>
            <p:nvPr/>
          </p:nvSpPr>
          <p:spPr bwMode="auto">
            <a:xfrm flipH="1">
              <a:off x="3124200" y="220980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5" name="Line 25"/>
            <p:cNvSpPr>
              <a:spLocks noChangeShapeType="1"/>
            </p:cNvSpPr>
            <p:nvPr/>
          </p:nvSpPr>
          <p:spPr bwMode="auto">
            <a:xfrm>
              <a:off x="4495800" y="220980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6" name="Text Box 26"/>
            <p:cNvSpPr txBox="1">
              <a:spLocks noChangeArrowheads="1"/>
            </p:cNvSpPr>
            <p:nvPr/>
          </p:nvSpPr>
          <p:spPr bwMode="auto">
            <a:xfrm>
              <a:off x="3733800" y="1981200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2¼’ </a:t>
              </a:r>
            </a:p>
          </p:txBody>
        </p:sp>
        <p:sp>
          <p:nvSpPr>
            <p:cNvPr id="46107" name="Text Box 27"/>
            <p:cNvSpPr txBox="1">
              <a:spLocks noChangeArrowheads="1"/>
            </p:cNvSpPr>
            <p:nvPr/>
          </p:nvSpPr>
          <p:spPr bwMode="auto">
            <a:xfrm>
              <a:off x="3886200" y="3276600"/>
              <a:ext cx="4572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2’</a:t>
              </a:r>
            </a:p>
          </p:txBody>
        </p:sp>
        <p:sp>
          <p:nvSpPr>
            <p:cNvPr id="46108" name="Line 28"/>
            <p:cNvSpPr>
              <a:spLocks noChangeShapeType="1"/>
            </p:cNvSpPr>
            <p:nvPr/>
          </p:nvSpPr>
          <p:spPr bwMode="auto">
            <a:xfrm flipV="1">
              <a:off x="6781800" y="24384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09" name="Line 29"/>
            <p:cNvSpPr>
              <a:spLocks noChangeShapeType="1"/>
            </p:cNvSpPr>
            <p:nvPr/>
          </p:nvSpPr>
          <p:spPr bwMode="auto">
            <a:xfrm>
              <a:off x="6781800" y="30480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10" name="Text Box 30"/>
            <p:cNvSpPr txBox="1">
              <a:spLocks noChangeArrowheads="1"/>
            </p:cNvSpPr>
            <p:nvPr/>
          </p:nvSpPr>
          <p:spPr bwMode="auto">
            <a:xfrm>
              <a:off x="6477000" y="2667000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</a:t>
              </a:r>
              <a:r>
                <a:rPr lang="en-US"/>
                <a:t>¾’ </a:t>
              </a:r>
            </a:p>
          </p:txBody>
        </p:sp>
        <p:sp>
          <p:nvSpPr>
            <p:cNvPr id="46111" name="Text Box 31"/>
            <p:cNvSpPr txBox="1">
              <a:spLocks noChangeArrowheads="1"/>
            </p:cNvSpPr>
            <p:nvPr/>
          </p:nvSpPr>
          <p:spPr bwMode="auto">
            <a:xfrm>
              <a:off x="3505200" y="2667000"/>
              <a:ext cx="12192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ym typeface="Symbol" pitchFamily="18" charset="2"/>
                </a:rPr>
                <a:t></a:t>
              </a:r>
              <a:r>
                <a:rPr lang="en-US"/>
                <a:t>0,505’</a:t>
              </a:r>
            </a:p>
          </p:txBody>
        </p:sp>
        <p:sp>
          <p:nvSpPr>
            <p:cNvPr id="46112" name="Line 32"/>
            <p:cNvSpPr>
              <a:spLocks noChangeShapeType="1"/>
            </p:cNvSpPr>
            <p:nvPr/>
          </p:nvSpPr>
          <p:spPr bwMode="auto">
            <a:xfrm flipV="1">
              <a:off x="5029200" y="3276600"/>
              <a:ext cx="762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113" name="Text Box 33"/>
            <p:cNvSpPr txBox="1">
              <a:spLocks noChangeArrowheads="1"/>
            </p:cNvSpPr>
            <p:nvPr/>
          </p:nvSpPr>
          <p:spPr bwMode="auto">
            <a:xfrm>
              <a:off x="4876800" y="3505200"/>
              <a:ext cx="990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R 3/8’ 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783958" y="1403484"/>
            <a:ext cx="5036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sampel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uji</a:t>
            </a:r>
            <a:r>
              <a:rPr lang="en-US" sz="2400" dirty="0"/>
              <a:t> </a:t>
            </a:r>
            <a:r>
              <a:rPr lang="en-US" sz="2400" dirty="0" err="1"/>
              <a:t>tarik</a:t>
            </a:r>
            <a:r>
              <a:rPr lang="en-US" sz="2400" dirty="0"/>
              <a:t>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Uji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tarik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4785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26198" y="4293096"/>
            <a:ext cx="7918648" cy="1961728"/>
          </a:xfrm>
        </p:spPr>
        <p:txBody>
          <a:bodyPr>
            <a:normAutofit/>
          </a:bodyPr>
          <a:lstStyle/>
          <a:p>
            <a:r>
              <a:rPr lang="en-US" dirty="0" smtClean="0"/>
              <a:t>Stress = </a:t>
            </a:r>
            <a:r>
              <a:rPr lang="en-US" dirty="0" err="1" smtClean="0"/>
              <a:t>beban</a:t>
            </a:r>
            <a:r>
              <a:rPr lang="en-US" dirty="0" smtClean="0"/>
              <a:t> /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penampang</a:t>
            </a:r>
            <a:endParaRPr lang="en-US" dirty="0" smtClean="0"/>
          </a:p>
          <a:p>
            <a:r>
              <a:rPr lang="en-US" dirty="0" smtClean="0"/>
              <a:t>Strain = </a:t>
            </a:r>
            <a:r>
              <a:rPr lang="en-US" dirty="0" err="1" smtClean="0"/>
              <a:t>pertambahan</a:t>
            </a:r>
            <a:r>
              <a:rPr lang="en-US" dirty="0" smtClean="0"/>
              <a:t> </a:t>
            </a:r>
            <a:r>
              <a:rPr lang="en-US" dirty="0" err="1" smtClean="0"/>
              <a:t>panjang</a:t>
            </a:r>
            <a:r>
              <a:rPr lang="en-US" dirty="0" smtClean="0"/>
              <a:t> / </a:t>
            </a:r>
            <a:r>
              <a:rPr lang="en-US" dirty="0" err="1" smtClean="0"/>
              <a:t>panjang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stress </a:t>
            </a:r>
            <a:r>
              <a:rPr lang="en-US" dirty="0" err="1" smtClean="0"/>
              <a:t>dan</a:t>
            </a:r>
            <a:r>
              <a:rPr lang="en-US" dirty="0" smtClean="0"/>
              <a:t> strain E = modulus </a:t>
            </a:r>
            <a:r>
              <a:rPr lang="en-US" dirty="0" err="1" smtClean="0"/>
              <a:t>elastisitas</a:t>
            </a:r>
            <a:r>
              <a:rPr lang="en-US" dirty="0" smtClean="0"/>
              <a:t> = modulus young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Uji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tarik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10" y="1976994"/>
            <a:ext cx="74390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068960"/>
            <a:ext cx="15548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753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impak</a:t>
            </a:r>
            <a:r>
              <a:rPr lang="en-US" dirty="0" smtClean="0"/>
              <a:t> helm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42029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977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9" name="Group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65290189"/>
              </p:ext>
            </p:extLst>
          </p:nvPr>
        </p:nvGraphicFramePr>
        <p:xfrm>
          <a:off x="685800" y="1268760"/>
          <a:ext cx="7772400" cy="5090160"/>
        </p:xfrm>
        <a:graphic>
          <a:graphicData uri="http://schemas.openxmlformats.org/drawingml/2006/table">
            <a:tbl>
              <a:tblPr/>
              <a:tblGrid>
                <a:gridCol w="1371600"/>
                <a:gridCol w="2514600"/>
                <a:gridCol w="2438400"/>
                <a:gridCol w="14478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Paduan logam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Modulus elastis (104 MPa)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Modulus geser (104 MPa)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Ratio Poisson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Cu-Zn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10,1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11,0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1,7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20,7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Baja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20,7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10,7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16,0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0,28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1211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Patahan (Failure)</a:t>
            </a:r>
          </a:p>
        </p:txBody>
      </p:sp>
      <p:pic>
        <p:nvPicPr>
          <p:cNvPr id="65539" name="Picture 3" descr="http://www.sv.vt.edu/classes/MSE2094_NoteBook/97ClassProj/exper/bailey/www/fi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133600"/>
            <a:ext cx="6477000" cy="2898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2355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Sifat mekanik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484784"/>
            <a:ext cx="6993225" cy="434784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800" dirty="0" err="1"/>
              <a:t>Kekuatan</a:t>
            </a:r>
            <a:r>
              <a:rPr lang="en-US" sz="2800" dirty="0"/>
              <a:t> (strength): </a:t>
            </a:r>
            <a:r>
              <a:rPr lang="en-US" sz="2800" dirty="0" err="1"/>
              <a:t>ukuran</a:t>
            </a:r>
            <a:r>
              <a:rPr lang="en-US" sz="2800" dirty="0"/>
              <a:t> </a:t>
            </a:r>
            <a:r>
              <a:rPr lang="en-US" sz="2800" dirty="0" err="1"/>
              <a:t>besar</a:t>
            </a:r>
            <a:r>
              <a:rPr lang="en-US" sz="2800" dirty="0"/>
              <a:t> </a:t>
            </a:r>
            <a:r>
              <a:rPr lang="en-US" sz="2800" dirty="0" err="1"/>
              <a:t>gaya</a:t>
            </a:r>
            <a:r>
              <a:rPr lang="en-US" sz="2800" dirty="0"/>
              <a:t> yang </a:t>
            </a:r>
            <a:r>
              <a:rPr lang="en-US" sz="2800" dirty="0" err="1"/>
              <a:t>diperlukan</a:t>
            </a:r>
            <a:r>
              <a:rPr lang="en-US" sz="2800" dirty="0"/>
              <a:t> </a:t>
            </a:r>
            <a:r>
              <a:rPr lang="en-US" sz="2800" dirty="0" err="1"/>
              <a:t>utk</a:t>
            </a:r>
            <a:r>
              <a:rPr lang="en-US" sz="2800" dirty="0"/>
              <a:t> </a:t>
            </a:r>
            <a:r>
              <a:rPr lang="en-US" sz="2800" dirty="0" err="1"/>
              <a:t>mematahkan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merusak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Kekuatan</a:t>
            </a:r>
            <a:r>
              <a:rPr lang="en-US" sz="2800" dirty="0"/>
              <a:t> </a:t>
            </a:r>
            <a:r>
              <a:rPr lang="en-US" sz="2800" dirty="0" err="1"/>
              <a:t>luluh</a:t>
            </a:r>
            <a:r>
              <a:rPr lang="en-US" sz="2800" dirty="0"/>
              <a:t> (yield strength): </a:t>
            </a:r>
            <a:r>
              <a:rPr lang="en-US" sz="2800" dirty="0" err="1"/>
              <a:t>kekuatan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deformasi</a:t>
            </a:r>
            <a:r>
              <a:rPr lang="en-US" sz="2800" dirty="0"/>
              <a:t> </a:t>
            </a:r>
            <a:r>
              <a:rPr lang="en-US" sz="2800" dirty="0" err="1"/>
              <a:t>awal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Kekuatan</a:t>
            </a:r>
            <a:r>
              <a:rPr lang="en-US" sz="2800" dirty="0"/>
              <a:t> </a:t>
            </a:r>
            <a:r>
              <a:rPr lang="en-US" sz="2800" dirty="0" err="1"/>
              <a:t>tarik</a:t>
            </a:r>
            <a:r>
              <a:rPr lang="en-US" sz="2800" dirty="0"/>
              <a:t> (Tensile strength): </a:t>
            </a:r>
            <a:r>
              <a:rPr lang="en-US" sz="2800" dirty="0" err="1"/>
              <a:t>kekuatan</a:t>
            </a:r>
            <a:r>
              <a:rPr lang="en-US" sz="2800" dirty="0"/>
              <a:t> </a:t>
            </a:r>
            <a:r>
              <a:rPr lang="en-US" sz="2800" dirty="0" err="1"/>
              <a:t>maksimun</a:t>
            </a:r>
            <a:r>
              <a:rPr lang="en-US" sz="2800" dirty="0"/>
              <a:t> yang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menerima</a:t>
            </a:r>
            <a:r>
              <a:rPr lang="en-US" sz="2800" dirty="0"/>
              <a:t> </a:t>
            </a:r>
            <a:r>
              <a:rPr lang="en-US" sz="2800" dirty="0" err="1"/>
              <a:t>beban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 err="1"/>
              <a:t>Keuletan</a:t>
            </a:r>
            <a:r>
              <a:rPr lang="en-US" sz="2800" dirty="0"/>
              <a:t> (ductility): </a:t>
            </a:r>
            <a:r>
              <a:rPr lang="en-US" sz="2800" dirty="0" err="1"/>
              <a:t>berhubungan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besar</a:t>
            </a:r>
            <a:r>
              <a:rPr lang="en-US" sz="2800" dirty="0"/>
              <a:t> </a:t>
            </a:r>
            <a:r>
              <a:rPr lang="en-US" sz="2800" dirty="0" err="1"/>
              <a:t>regangan</a:t>
            </a:r>
            <a:r>
              <a:rPr lang="en-US" sz="2800" dirty="0"/>
              <a:t> </a:t>
            </a:r>
            <a:r>
              <a:rPr lang="en-US" sz="2800" dirty="0" err="1"/>
              <a:t>sebelum</a:t>
            </a:r>
            <a:r>
              <a:rPr lang="en-US" sz="2800" dirty="0"/>
              <a:t> </a:t>
            </a:r>
            <a:r>
              <a:rPr lang="en-US" sz="2800" dirty="0" err="1"/>
              <a:t>perpatahan</a:t>
            </a: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916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Mekanik</a:t>
            </a:r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84784"/>
            <a:ext cx="7209249" cy="4824536"/>
          </a:xfrm>
        </p:spPr>
        <p:txBody>
          <a:bodyPr>
            <a:normAutofit/>
          </a:bodyPr>
          <a:lstStyle/>
          <a:p>
            <a:r>
              <a:rPr lang="en-US" sz="2800" dirty="0" err="1"/>
              <a:t>Kekerasan</a:t>
            </a:r>
            <a:r>
              <a:rPr lang="en-US" sz="2800" dirty="0"/>
              <a:t> (hardness): </a:t>
            </a:r>
            <a:r>
              <a:rPr lang="en-US" sz="2800" dirty="0" err="1"/>
              <a:t>ketahanan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penetrasi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permukaannya</a:t>
            </a:r>
            <a:endParaRPr lang="en-US" sz="2800" dirty="0"/>
          </a:p>
          <a:p>
            <a:r>
              <a:rPr lang="en-US" sz="2800" dirty="0" err="1"/>
              <a:t>Ketangguhan</a:t>
            </a:r>
            <a:r>
              <a:rPr lang="en-US" sz="2800" dirty="0"/>
              <a:t> (toughness): </a:t>
            </a:r>
            <a:r>
              <a:rPr lang="en-US" sz="2800" dirty="0" err="1"/>
              <a:t>jumlah</a:t>
            </a:r>
            <a:r>
              <a:rPr lang="en-US" sz="2800" dirty="0"/>
              <a:t> </a:t>
            </a:r>
            <a:r>
              <a:rPr lang="en-US" sz="2800" dirty="0" err="1"/>
              <a:t>energi</a:t>
            </a:r>
            <a:r>
              <a:rPr lang="en-US" sz="2800" dirty="0"/>
              <a:t> yang </a:t>
            </a:r>
            <a:r>
              <a:rPr lang="en-US" sz="2800" dirty="0" err="1"/>
              <a:t>mampu</a:t>
            </a:r>
            <a:r>
              <a:rPr lang="en-US" sz="2800" dirty="0"/>
              <a:t> </a:t>
            </a:r>
            <a:r>
              <a:rPr lang="en-US" sz="2800" dirty="0" err="1"/>
              <a:t>diserap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sampai</a:t>
            </a:r>
            <a:r>
              <a:rPr lang="en-US" sz="2800" dirty="0"/>
              <a:t> </a:t>
            </a:r>
            <a:r>
              <a:rPr lang="en-US" sz="2800" dirty="0" err="1"/>
              <a:t>terjadi</a:t>
            </a:r>
            <a:r>
              <a:rPr lang="en-US" sz="2800" dirty="0"/>
              <a:t> </a:t>
            </a:r>
            <a:r>
              <a:rPr lang="en-US" sz="2800" dirty="0" err="1"/>
              <a:t>perpatahan</a:t>
            </a:r>
            <a:endParaRPr lang="en-US" sz="2800" dirty="0"/>
          </a:p>
          <a:p>
            <a:r>
              <a:rPr lang="en-US" sz="2800" dirty="0" err="1" smtClean="0"/>
              <a:t>Kelelahan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dirty="0" err="1"/>
              <a:t>fatique</a:t>
            </a:r>
            <a:r>
              <a:rPr lang="en-US" sz="2800" dirty="0"/>
              <a:t>): </a:t>
            </a:r>
            <a:r>
              <a:rPr lang="en-US" sz="2800" dirty="0" err="1"/>
              <a:t>ketahanan</a:t>
            </a:r>
            <a:r>
              <a:rPr lang="en-US" sz="2800" dirty="0"/>
              <a:t>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pembebanan</a:t>
            </a:r>
            <a:r>
              <a:rPr lang="en-US" sz="2800" dirty="0"/>
              <a:t> </a:t>
            </a:r>
            <a:r>
              <a:rPr lang="en-US" sz="2800" dirty="0" err="1" smtClean="0"/>
              <a:t>dinamik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89811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Mekanik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6993225" cy="5040560"/>
          </a:xfrm>
        </p:spPr>
        <p:txBody>
          <a:bodyPr>
            <a:noAutofit/>
          </a:bodyPr>
          <a:lstStyle/>
          <a:p>
            <a:r>
              <a:rPr lang="en-US" sz="2300" dirty="0" smtClean="0"/>
              <a:t>Creep </a:t>
            </a:r>
            <a:r>
              <a:rPr lang="en-US" sz="2300" dirty="0" err="1" smtClean="0"/>
              <a:t>atau</a:t>
            </a:r>
            <a:r>
              <a:rPr lang="en-US" sz="2300" dirty="0" smtClean="0"/>
              <a:t> </a:t>
            </a:r>
            <a:r>
              <a:rPr lang="en-US" sz="2300" dirty="0" err="1"/>
              <a:t>bahasa</a:t>
            </a:r>
            <a:r>
              <a:rPr lang="en-US" sz="2300" dirty="0"/>
              <a:t> </a:t>
            </a:r>
            <a:r>
              <a:rPr lang="en-US" sz="2300" dirty="0" err="1"/>
              <a:t>lainnya</a:t>
            </a:r>
            <a:r>
              <a:rPr lang="en-US" sz="2300" dirty="0"/>
              <a:t> </a:t>
            </a:r>
            <a:r>
              <a:rPr lang="en-US" sz="2300" dirty="0" err="1"/>
              <a:t>merambat</a:t>
            </a:r>
            <a:r>
              <a:rPr lang="en-US" sz="2300" dirty="0"/>
              <a:t> </a:t>
            </a:r>
            <a:r>
              <a:rPr lang="en-US" sz="2300" dirty="0" err="1"/>
              <a:t>atau</a:t>
            </a:r>
            <a:r>
              <a:rPr lang="en-US" sz="2300" dirty="0"/>
              <a:t> </a:t>
            </a:r>
            <a:r>
              <a:rPr lang="en-US" sz="2300" dirty="0" err="1"/>
              <a:t>merangkak</a:t>
            </a:r>
            <a:r>
              <a:rPr lang="en-US" sz="2300" dirty="0"/>
              <a:t>, </a:t>
            </a:r>
            <a:r>
              <a:rPr lang="en-US" sz="2300" dirty="0" err="1"/>
              <a:t>merupakan</a:t>
            </a:r>
            <a:r>
              <a:rPr lang="en-US" sz="2300" dirty="0"/>
              <a:t> </a:t>
            </a:r>
            <a:r>
              <a:rPr lang="en-US" sz="2300" dirty="0" err="1"/>
              <a:t>kecenderungan</a:t>
            </a:r>
            <a:r>
              <a:rPr lang="en-US" sz="2300" dirty="0"/>
              <a:t> </a:t>
            </a:r>
            <a:r>
              <a:rPr lang="en-US" sz="2300" dirty="0" err="1"/>
              <a:t>suatu</a:t>
            </a:r>
            <a:r>
              <a:rPr lang="en-US" sz="2300" dirty="0"/>
              <a:t> </a:t>
            </a:r>
            <a:r>
              <a:rPr lang="en-US" sz="2300" dirty="0" err="1"/>
              <a:t>logam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mengalami</a:t>
            </a:r>
            <a:r>
              <a:rPr lang="en-US" sz="2300" dirty="0"/>
              <a:t> </a:t>
            </a:r>
            <a:r>
              <a:rPr lang="en-US" sz="2300" dirty="0" err="1"/>
              <a:t>deformasi</a:t>
            </a:r>
            <a:r>
              <a:rPr lang="en-US" sz="2300" dirty="0"/>
              <a:t> </a:t>
            </a:r>
            <a:r>
              <a:rPr lang="en-US" sz="2300" dirty="0" err="1"/>
              <a:t>plastik</a:t>
            </a:r>
            <a:r>
              <a:rPr lang="en-US" sz="2300" dirty="0"/>
              <a:t> yang </a:t>
            </a:r>
            <a:r>
              <a:rPr lang="en-US" sz="2300" dirty="0" err="1"/>
              <a:t>besarnya</a:t>
            </a:r>
            <a:r>
              <a:rPr lang="en-US" sz="2300" dirty="0"/>
              <a:t> </a:t>
            </a:r>
            <a:r>
              <a:rPr lang="en-US" sz="2300" dirty="0" err="1"/>
              <a:t>berubah</a:t>
            </a:r>
            <a:r>
              <a:rPr lang="en-US" sz="2300" dirty="0"/>
              <a:t> </a:t>
            </a:r>
            <a:r>
              <a:rPr lang="en-US" sz="2300" dirty="0" err="1"/>
              <a:t>sesuai</a:t>
            </a:r>
            <a:r>
              <a:rPr lang="en-US" sz="2300" dirty="0"/>
              <a:t> </a:t>
            </a:r>
            <a:r>
              <a:rPr lang="en-US" sz="2300" dirty="0" err="1"/>
              <a:t>dengan</a:t>
            </a:r>
            <a:r>
              <a:rPr lang="en-US" sz="2300" dirty="0"/>
              <a:t> </a:t>
            </a:r>
            <a:r>
              <a:rPr lang="en-US" sz="2300" dirty="0" err="1"/>
              <a:t>fungsi</a:t>
            </a:r>
            <a:r>
              <a:rPr lang="en-US" sz="2300" dirty="0"/>
              <a:t> </a:t>
            </a:r>
            <a:r>
              <a:rPr lang="en-US" sz="2300" dirty="0" err="1"/>
              <a:t>waktu</a:t>
            </a:r>
            <a:r>
              <a:rPr lang="en-US" sz="2300" dirty="0"/>
              <a:t>, </a:t>
            </a:r>
            <a:r>
              <a:rPr lang="en-US" sz="2300" dirty="0" err="1"/>
              <a:t>pada</a:t>
            </a:r>
            <a:r>
              <a:rPr lang="en-US" sz="2300" dirty="0"/>
              <a:t> </a:t>
            </a:r>
            <a:r>
              <a:rPr lang="en-US" sz="2300" dirty="0" err="1"/>
              <a:t>saat</a:t>
            </a:r>
            <a:r>
              <a:rPr lang="en-US" sz="2300" dirty="0"/>
              <a:t> </a:t>
            </a:r>
            <a:r>
              <a:rPr lang="en-US" sz="2300" dirty="0" err="1"/>
              <a:t>bahan</a:t>
            </a:r>
            <a:r>
              <a:rPr lang="en-US" sz="2300" dirty="0"/>
              <a:t> </a:t>
            </a:r>
            <a:r>
              <a:rPr lang="en-US" sz="2300" dirty="0" err="1"/>
              <a:t>atau</a:t>
            </a:r>
            <a:r>
              <a:rPr lang="en-US" sz="2300" dirty="0"/>
              <a:t> </a:t>
            </a:r>
            <a:r>
              <a:rPr lang="en-US" sz="2300" dirty="0" err="1"/>
              <a:t>komponen</a:t>
            </a:r>
            <a:r>
              <a:rPr lang="en-US" sz="2300" dirty="0"/>
              <a:t> </a:t>
            </a:r>
            <a:r>
              <a:rPr lang="en-US" sz="2300" dirty="0" err="1"/>
              <a:t>tersebut</a:t>
            </a:r>
            <a:r>
              <a:rPr lang="en-US" sz="2300" dirty="0"/>
              <a:t> </a:t>
            </a:r>
            <a:r>
              <a:rPr lang="en-US" sz="2300" dirty="0" err="1"/>
              <a:t>tadi</a:t>
            </a:r>
            <a:r>
              <a:rPr lang="en-US" sz="2300" dirty="0"/>
              <a:t> </a:t>
            </a:r>
            <a:r>
              <a:rPr lang="en-US" sz="2300" dirty="0" err="1"/>
              <a:t>menerima</a:t>
            </a:r>
            <a:r>
              <a:rPr lang="en-US" sz="2300" dirty="0"/>
              <a:t> </a:t>
            </a:r>
            <a:r>
              <a:rPr lang="en-US" sz="2300" dirty="0" err="1"/>
              <a:t>beban</a:t>
            </a:r>
            <a:r>
              <a:rPr lang="en-US" sz="2300" dirty="0"/>
              <a:t> yang </a:t>
            </a:r>
            <a:r>
              <a:rPr lang="en-US" sz="2300" dirty="0" err="1"/>
              <a:t>besarnya</a:t>
            </a:r>
            <a:r>
              <a:rPr lang="en-US" sz="2300" dirty="0"/>
              <a:t> </a:t>
            </a:r>
            <a:r>
              <a:rPr lang="en-US" sz="2300" dirty="0" err="1"/>
              <a:t>relatif</a:t>
            </a:r>
            <a:r>
              <a:rPr lang="en-US" sz="2300" dirty="0"/>
              <a:t> </a:t>
            </a:r>
            <a:r>
              <a:rPr lang="en-US" sz="2300" dirty="0" err="1"/>
              <a:t>tetap</a:t>
            </a:r>
            <a:endParaRPr lang="en-US" sz="2300" dirty="0" smtClean="0"/>
          </a:p>
          <a:p>
            <a:r>
              <a:rPr lang="en-US" sz="2300" dirty="0" err="1" smtClean="0"/>
              <a:t>Kekenyalan</a:t>
            </a:r>
            <a:r>
              <a:rPr lang="en-US" sz="2300" dirty="0" smtClean="0"/>
              <a:t> </a:t>
            </a:r>
            <a:r>
              <a:rPr lang="en-US" sz="2300" dirty="0"/>
              <a:t>(</a:t>
            </a:r>
            <a:r>
              <a:rPr lang="en-US" sz="2300" i="1" dirty="0"/>
              <a:t>elasticity</a:t>
            </a:r>
            <a:r>
              <a:rPr lang="en-US" sz="2300" dirty="0"/>
              <a:t>), </a:t>
            </a:r>
            <a:r>
              <a:rPr lang="en-US" sz="2300" dirty="0" err="1"/>
              <a:t>menyatakan</a:t>
            </a:r>
            <a:r>
              <a:rPr lang="en-US" sz="2300" dirty="0"/>
              <a:t> </a:t>
            </a:r>
            <a:r>
              <a:rPr lang="en-US" sz="2300" dirty="0" err="1"/>
              <a:t>kemampuan</a:t>
            </a:r>
            <a:r>
              <a:rPr lang="en-US" sz="2300" dirty="0"/>
              <a:t> </a:t>
            </a:r>
            <a:r>
              <a:rPr lang="en-US" sz="2300" dirty="0" err="1"/>
              <a:t>bahan</a:t>
            </a:r>
            <a:r>
              <a:rPr lang="en-US" sz="2300" dirty="0"/>
              <a:t> </a:t>
            </a:r>
            <a:r>
              <a:rPr lang="en-US" sz="2300" dirty="0" err="1"/>
              <a:t>untuk</a:t>
            </a:r>
            <a:r>
              <a:rPr lang="en-US" sz="2300" dirty="0"/>
              <a:t> </a:t>
            </a:r>
            <a:r>
              <a:rPr lang="en-US" sz="2300" dirty="0" err="1"/>
              <a:t>menerima</a:t>
            </a:r>
            <a:r>
              <a:rPr lang="en-US" sz="2300" dirty="0"/>
              <a:t> </a:t>
            </a:r>
            <a:r>
              <a:rPr lang="en-US" sz="2300" dirty="0" err="1"/>
              <a:t>tegangan</a:t>
            </a:r>
            <a:r>
              <a:rPr lang="en-US" sz="2300" dirty="0"/>
              <a:t> </a:t>
            </a:r>
            <a:r>
              <a:rPr lang="en-US" sz="2300" dirty="0" err="1"/>
              <a:t>tanpa</a:t>
            </a:r>
            <a:r>
              <a:rPr lang="en-US" sz="2300" dirty="0"/>
              <a:t> </a:t>
            </a:r>
            <a:r>
              <a:rPr lang="en-US" sz="2300" dirty="0" err="1"/>
              <a:t>mengakibatkan</a:t>
            </a:r>
            <a:r>
              <a:rPr lang="en-US" sz="2300" dirty="0"/>
              <a:t> </a:t>
            </a:r>
            <a:r>
              <a:rPr lang="en-US" sz="2300" dirty="0" err="1"/>
              <a:t>terjadinya</a:t>
            </a:r>
            <a:r>
              <a:rPr lang="en-US" sz="2300" dirty="0"/>
              <a:t> </a:t>
            </a:r>
            <a:r>
              <a:rPr lang="en-US" sz="2300" dirty="0" err="1"/>
              <a:t>perubahan</a:t>
            </a:r>
            <a:r>
              <a:rPr lang="en-US" sz="2300" dirty="0"/>
              <a:t> </a:t>
            </a:r>
            <a:r>
              <a:rPr lang="en-US" sz="2300" dirty="0" err="1"/>
              <a:t>bentuk</a:t>
            </a:r>
            <a:r>
              <a:rPr lang="en-US" sz="2300" dirty="0"/>
              <a:t> yang </a:t>
            </a:r>
            <a:r>
              <a:rPr lang="en-US" sz="2300" dirty="0" err="1"/>
              <a:t>permanen</a:t>
            </a:r>
            <a:r>
              <a:rPr lang="en-US" sz="2300" dirty="0"/>
              <a:t> </a:t>
            </a:r>
            <a:r>
              <a:rPr lang="en-US" sz="2300" dirty="0" err="1"/>
              <a:t>setelah</a:t>
            </a:r>
            <a:r>
              <a:rPr lang="en-US" sz="2300" dirty="0"/>
              <a:t> </a:t>
            </a:r>
            <a:r>
              <a:rPr lang="en-US" sz="2300" dirty="0" err="1"/>
              <a:t>tegangan</a:t>
            </a:r>
            <a:r>
              <a:rPr lang="en-US" sz="2300" dirty="0"/>
              <a:t> </a:t>
            </a:r>
            <a:r>
              <a:rPr lang="en-US" sz="2300" dirty="0" err="1" smtClean="0"/>
              <a:t>dihilangkan</a:t>
            </a:r>
            <a:endParaRPr lang="en-US" sz="2300" dirty="0" smtClean="0"/>
          </a:p>
        </p:txBody>
      </p:sp>
    </p:spTree>
    <p:extLst>
      <p:ext uri="{BB962C8B-B14F-4D97-AF65-F5344CB8AC3E}">
        <p14:creationId xmlns:p14="http://schemas.microsoft.com/office/powerpoint/2010/main" val="3512020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Mekanik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6993225" cy="5040560"/>
          </a:xfrm>
        </p:spPr>
        <p:txBody>
          <a:bodyPr>
            <a:normAutofit/>
          </a:bodyPr>
          <a:lstStyle/>
          <a:p>
            <a:r>
              <a:rPr lang="en-US" dirty="0" err="1"/>
              <a:t>Kekakuan</a:t>
            </a:r>
            <a:r>
              <a:rPr lang="en-US" dirty="0"/>
              <a:t> (</a:t>
            </a:r>
            <a:r>
              <a:rPr lang="en-US" i="1" dirty="0"/>
              <a:t>stiffness</a:t>
            </a:r>
            <a:r>
              <a:rPr lang="en-US" dirty="0"/>
              <a:t>), </a:t>
            </a:r>
            <a:r>
              <a:rPr lang="en-US" dirty="0" err="1"/>
              <a:t>menyatakan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menerima</a:t>
            </a:r>
            <a:r>
              <a:rPr lang="en-US" dirty="0"/>
              <a:t> </a:t>
            </a:r>
            <a:r>
              <a:rPr lang="en-US" dirty="0" err="1"/>
              <a:t>tegangan</a:t>
            </a:r>
            <a:r>
              <a:rPr lang="en-US" dirty="0"/>
              <a:t>/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mengakibatkan</a:t>
            </a:r>
            <a:r>
              <a:rPr lang="en-US" dirty="0"/>
              <a:t> </a:t>
            </a:r>
            <a:r>
              <a:rPr lang="en-US" dirty="0" err="1"/>
              <a:t>terjadinya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(</a:t>
            </a:r>
            <a:r>
              <a:rPr lang="en-US" dirty="0" err="1"/>
              <a:t>deformasi</a:t>
            </a:r>
            <a:r>
              <a:rPr lang="en-US" dirty="0"/>
              <a:t>)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 smtClean="0"/>
              <a:t>defleksi</a:t>
            </a:r>
            <a:endParaRPr lang="en-US" dirty="0" smtClean="0"/>
          </a:p>
          <a:p>
            <a:r>
              <a:rPr lang="en-US" dirty="0" err="1" smtClean="0"/>
              <a:t>Plastisitas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i="1" dirty="0" smtClean="0"/>
              <a:t>plasticity/ductility</a:t>
            </a:r>
            <a:r>
              <a:rPr lang="en-US" dirty="0" smtClean="0"/>
              <a:t>) </a:t>
            </a:r>
            <a:r>
              <a:rPr lang="en-US" dirty="0" err="1"/>
              <a:t>menyatakan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dirty="0" err="1"/>
              <a:t>sejumlah</a:t>
            </a:r>
            <a:r>
              <a:rPr lang="en-US" dirty="0"/>
              <a:t> </a:t>
            </a:r>
            <a:r>
              <a:rPr lang="en-US" dirty="0" err="1"/>
              <a:t>deformasi</a:t>
            </a:r>
            <a:r>
              <a:rPr lang="en-US" dirty="0"/>
              <a:t> </a:t>
            </a:r>
            <a:r>
              <a:rPr lang="en-US" dirty="0" err="1"/>
              <a:t>plastik</a:t>
            </a:r>
            <a:r>
              <a:rPr lang="en-US" dirty="0"/>
              <a:t> (</a:t>
            </a:r>
            <a:r>
              <a:rPr lang="en-US" dirty="0" err="1"/>
              <a:t>permanen</a:t>
            </a:r>
            <a:r>
              <a:rPr lang="en-US" dirty="0"/>
              <a:t>)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mengakibatkan</a:t>
            </a:r>
            <a:r>
              <a:rPr lang="en-US" dirty="0"/>
              <a:t> </a:t>
            </a:r>
            <a:r>
              <a:rPr lang="en-US" dirty="0" err="1"/>
              <a:t>terjadinya</a:t>
            </a:r>
            <a:r>
              <a:rPr lang="en-US" dirty="0"/>
              <a:t> </a:t>
            </a:r>
            <a:r>
              <a:rPr lang="en-US" dirty="0" err="1"/>
              <a:t>kerusakan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920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tugas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12776"/>
            <a:ext cx="7137241" cy="4419853"/>
          </a:xfrm>
        </p:spPr>
        <p:txBody>
          <a:bodyPr/>
          <a:lstStyle/>
          <a:p>
            <a:r>
              <a:rPr lang="en-US" dirty="0" err="1" smtClean="0"/>
              <a:t>Karakteritik</a:t>
            </a:r>
            <a:r>
              <a:rPr lang="en-US" dirty="0" smtClean="0"/>
              <a:t> material </a:t>
            </a:r>
            <a:r>
              <a:rPr lang="en-US" dirty="0" err="1" smtClean="0"/>
              <a:t>tergantung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3 </a:t>
            </a:r>
            <a:r>
              <a:rPr lang="en-US" dirty="0" err="1" smtClean="0"/>
              <a:t>hal</a:t>
            </a:r>
            <a:r>
              <a:rPr lang="en-US" dirty="0" smtClean="0"/>
              <a:t> (</a:t>
            </a:r>
            <a:r>
              <a:rPr lang="en-US" dirty="0" err="1" smtClean="0"/>
              <a:t>sebutkan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jelaskan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Apa</a:t>
            </a:r>
            <a:r>
              <a:rPr lang="en-US" dirty="0" smtClean="0"/>
              <a:t> </a:t>
            </a:r>
            <a:r>
              <a:rPr lang="en-US" dirty="0" err="1" smtClean="0"/>
              <a:t>pengertian</a:t>
            </a:r>
            <a:r>
              <a:rPr lang="en-US" dirty="0" smtClean="0"/>
              <a:t> </a:t>
            </a:r>
            <a:r>
              <a:rPr lang="en-US" dirty="0" err="1" smtClean="0"/>
              <a:t>perlakuan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(heat </a:t>
            </a:r>
            <a:r>
              <a:rPr lang="en-US" dirty="0" err="1" smtClean="0"/>
              <a:t>tretament</a:t>
            </a:r>
            <a:r>
              <a:rPr lang="en-US" dirty="0" smtClean="0"/>
              <a:t>) </a:t>
            </a:r>
            <a:r>
              <a:rPr lang="en-US" dirty="0" err="1" smtClean="0"/>
              <a:t>dalam</a:t>
            </a:r>
            <a:r>
              <a:rPr lang="en-US" dirty="0" smtClean="0"/>
              <a:t> material </a:t>
            </a:r>
            <a:r>
              <a:rPr lang="en-US" dirty="0" err="1" smtClean="0"/>
              <a:t>teknik</a:t>
            </a:r>
            <a:endParaRPr lang="en-US" dirty="0" smtClean="0"/>
          </a:p>
          <a:p>
            <a:r>
              <a:rPr lang="en-US" dirty="0" smtClean="0"/>
              <a:t>Proses </a:t>
            </a:r>
            <a:r>
              <a:rPr lang="en-US" dirty="0" err="1" smtClean="0"/>
              <a:t>perlakuan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di </a:t>
            </a:r>
            <a:r>
              <a:rPr lang="en-US" dirty="0" err="1" smtClean="0"/>
              <a:t>berikan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memperbaiki</a:t>
            </a:r>
            <a:r>
              <a:rPr lang="en-US" dirty="0" smtClean="0"/>
              <a:t> </a:t>
            </a:r>
            <a:r>
              <a:rPr lang="en-US" dirty="0" err="1" smtClean="0"/>
              <a:t>karakteristik</a:t>
            </a:r>
            <a:r>
              <a:rPr lang="en-US" dirty="0" smtClean="0"/>
              <a:t> material,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yang </a:t>
            </a:r>
            <a:r>
              <a:rPr lang="en-US" dirty="0" err="1" smtClean="0"/>
              <a:t>mempengaruhi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struktur</a:t>
            </a:r>
            <a:r>
              <a:rPr lang="en-US" dirty="0" smtClean="0"/>
              <a:t> </a:t>
            </a:r>
            <a:r>
              <a:rPr lang="en-US" dirty="0" err="1" smtClean="0"/>
              <a:t>mikro</a:t>
            </a:r>
            <a:r>
              <a:rPr lang="en-US" dirty="0" smtClean="0"/>
              <a:t>, </a:t>
            </a:r>
            <a:r>
              <a:rPr lang="en-US" dirty="0" err="1" smtClean="0"/>
              <a:t>jelaskan</a:t>
            </a:r>
            <a:r>
              <a:rPr lang="en-US" dirty="0" smtClean="0"/>
              <a:t> </a:t>
            </a:r>
            <a:r>
              <a:rPr lang="en-US" dirty="0" err="1" smtClean="0"/>
              <a:t>struktur</a:t>
            </a:r>
            <a:r>
              <a:rPr lang="en-US" dirty="0" smtClean="0"/>
              <a:t> </a:t>
            </a:r>
            <a:r>
              <a:rPr lang="en-US" dirty="0" err="1" smtClean="0"/>
              <a:t>fasa-fasa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material </a:t>
            </a:r>
            <a:r>
              <a:rPr lang="en-US" dirty="0" err="1" smtClean="0"/>
              <a:t>logam</a:t>
            </a:r>
            <a:r>
              <a:rPr lang="en-US" dirty="0" smtClean="0"/>
              <a:t> (</a:t>
            </a:r>
            <a:r>
              <a:rPr lang="en-US" dirty="0" err="1" smtClean="0"/>
              <a:t>mengacu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diagram </a:t>
            </a:r>
            <a:r>
              <a:rPr lang="en-US" dirty="0" err="1" smtClean="0"/>
              <a:t>fasa</a:t>
            </a:r>
            <a:r>
              <a:rPr lang="en-US" dirty="0" smtClean="0"/>
              <a:t> Fe3C)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35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Materi selanjutnya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/>
          <a:lstStyle/>
          <a:p>
            <a:r>
              <a:rPr lang="id-ID" dirty="0" smtClean="0"/>
              <a:t>Mencari artikel / materi tentang karakteristik material (besi, baja paduan, besi tuang dll)</a:t>
            </a:r>
          </a:p>
          <a:p>
            <a:r>
              <a:rPr lang="id-ID" dirty="0" smtClean="0"/>
              <a:t>Struktur mikro dari material tersebut</a:t>
            </a:r>
            <a:endParaRPr lang="id-ID" dirty="0" smtClean="0"/>
          </a:p>
          <a:p>
            <a:r>
              <a:rPr lang="id-ID" dirty="0" smtClean="0"/>
              <a:t>Kekuatan tarik, nilai kekerasan, nilai fatik, nilai keausan (tidak harus semuanya)</a:t>
            </a:r>
          </a:p>
          <a:p>
            <a:r>
              <a:rPr lang="id-ID" dirty="0" smtClean="0"/>
              <a:t>Contoh penggunaanya </a:t>
            </a:r>
            <a:r>
              <a:rPr lang="id-ID" smtClean="0"/>
              <a:t>dalam bidang </a:t>
            </a:r>
            <a:r>
              <a:rPr lang="id-ID" dirty="0" smtClean="0"/>
              <a:t>teknik atau yang </a:t>
            </a:r>
            <a:r>
              <a:rPr lang="id-ID" smtClean="0"/>
              <a:t>lain.</a:t>
            </a:r>
            <a:endParaRPr lang="id-ID" dirty="0" smtClean="0"/>
          </a:p>
          <a:p>
            <a:r>
              <a:rPr lang="id-ID" dirty="0" smtClean="0"/>
              <a:t>Di kumpul pertemuan berikutnya</a:t>
            </a:r>
          </a:p>
        </p:txBody>
      </p:sp>
    </p:spTree>
    <p:extLst>
      <p:ext uri="{BB962C8B-B14F-4D97-AF65-F5344CB8AC3E}">
        <p14:creationId xmlns:p14="http://schemas.microsoft.com/office/powerpoint/2010/main" val="3675105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piston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5477594" cy="443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4693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Contoh</a:t>
            </a:r>
            <a:r>
              <a:rPr lang="en-US" sz="2800" dirty="0" smtClean="0"/>
              <a:t> piston </a:t>
            </a:r>
            <a:r>
              <a:rPr lang="en-US" sz="2800" dirty="0" err="1" smtClean="0"/>
              <a:t>jupiter</a:t>
            </a:r>
            <a:r>
              <a:rPr lang="en-US" sz="2800" dirty="0" smtClean="0"/>
              <a:t> mx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704856" cy="5472608"/>
          </a:xfrm>
        </p:spPr>
        <p:txBody>
          <a:bodyPr>
            <a:normAutofit/>
          </a:bodyPr>
          <a:lstStyle/>
          <a:p>
            <a:r>
              <a:rPr lang="en-GB" i="1" dirty="0" err="1"/>
              <a:t>DiaSil</a:t>
            </a:r>
            <a:r>
              <a:rPr lang="en-GB" i="1" dirty="0"/>
              <a:t> </a:t>
            </a:r>
            <a:r>
              <a:rPr lang="en-GB" dirty="0" err="1"/>
              <a:t>Adalah</a:t>
            </a:r>
            <a:r>
              <a:rPr lang="en-GB" dirty="0"/>
              <a:t> </a:t>
            </a:r>
            <a:r>
              <a:rPr lang="en-GB" dirty="0" err="1"/>
              <a:t>singkatan</a:t>
            </a:r>
            <a:r>
              <a:rPr lang="en-GB" dirty="0"/>
              <a:t> </a:t>
            </a:r>
            <a:r>
              <a:rPr lang="en-GB" dirty="0" err="1"/>
              <a:t>dari</a:t>
            </a:r>
            <a:r>
              <a:rPr lang="en-GB" dirty="0"/>
              <a:t> </a:t>
            </a:r>
            <a:r>
              <a:rPr lang="en-GB" i="1" dirty="0"/>
              <a:t>Die Aluminium Silicon</a:t>
            </a:r>
            <a:r>
              <a:rPr lang="en-GB" dirty="0"/>
              <a:t>, </a:t>
            </a:r>
            <a:r>
              <a:rPr lang="en-GB" dirty="0" err="1"/>
              <a:t>yaitu</a:t>
            </a:r>
            <a:r>
              <a:rPr lang="en-GB" dirty="0"/>
              <a:t> material </a:t>
            </a:r>
            <a:r>
              <a:rPr lang="en-GB" dirty="0" err="1"/>
              <a:t>logam</a:t>
            </a:r>
            <a:r>
              <a:rPr lang="en-GB" dirty="0"/>
              <a:t> yang </a:t>
            </a:r>
            <a:r>
              <a:rPr lang="en-GB" dirty="0" err="1"/>
              <a:t>merupakan</a:t>
            </a:r>
            <a:r>
              <a:rPr lang="en-GB" dirty="0"/>
              <a:t> </a:t>
            </a:r>
            <a:r>
              <a:rPr lang="en-GB" dirty="0" err="1"/>
              <a:t>campuran</a:t>
            </a:r>
            <a:r>
              <a:rPr lang="en-GB" dirty="0"/>
              <a:t> aluminium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smtClean="0"/>
              <a:t>silicon</a:t>
            </a:r>
          </a:p>
          <a:p>
            <a:r>
              <a:rPr lang="en-GB" dirty="0" smtClean="0"/>
              <a:t>material </a:t>
            </a:r>
            <a:r>
              <a:rPr lang="en-GB" dirty="0" err="1"/>
              <a:t>ini</a:t>
            </a:r>
            <a:r>
              <a:rPr lang="en-GB" dirty="0"/>
              <a:t> </a:t>
            </a:r>
            <a:r>
              <a:rPr lang="en-GB" dirty="0" err="1"/>
              <a:t>memiliki</a:t>
            </a:r>
            <a:r>
              <a:rPr lang="en-GB" dirty="0"/>
              <a:t> </a:t>
            </a:r>
            <a:r>
              <a:rPr lang="en-GB" dirty="0" err="1"/>
              <a:t>beberapa</a:t>
            </a:r>
            <a:r>
              <a:rPr lang="en-GB" dirty="0"/>
              <a:t> </a:t>
            </a:r>
            <a:r>
              <a:rPr lang="en-GB" dirty="0" err="1"/>
              <a:t>keungulan</a:t>
            </a:r>
            <a:r>
              <a:rPr lang="en-GB" dirty="0"/>
              <a:t> </a:t>
            </a:r>
            <a:r>
              <a:rPr lang="en-GB" dirty="0" err="1"/>
              <a:t>antara</a:t>
            </a:r>
            <a:r>
              <a:rPr lang="en-GB" dirty="0"/>
              <a:t> </a:t>
            </a:r>
            <a:r>
              <a:rPr lang="en-GB" dirty="0" smtClean="0"/>
              <a:t>lain</a:t>
            </a:r>
          </a:p>
          <a:p>
            <a:pPr lvl="1"/>
            <a:r>
              <a:rPr lang="en-GB" dirty="0" smtClean="0"/>
              <a:t>Ramah </a:t>
            </a:r>
            <a:r>
              <a:rPr lang="en-GB" dirty="0" err="1"/>
              <a:t>lingkungan</a:t>
            </a:r>
            <a:r>
              <a:rPr lang="en-GB" dirty="0"/>
              <a:t>, </a:t>
            </a:r>
            <a:r>
              <a:rPr lang="en-GB" dirty="0" err="1"/>
              <a:t>karena</a:t>
            </a:r>
            <a:r>
              <a:rPr lang="en-GB" dirty="0"/>
              <a:t> </a:t>
            </a:r>
            <a:r>
              <a:rPr lang="en-GB" dirty="0" err="1"/>
              <a:t>bukan</a:t>
            </a:r>
            <a:r>
              <a:rPr lang="en-GB" dirty="0"/>
              <a:t> </a:t>
            </a:r>
            <a:r>
              <a:rPr lang="en-GB" dirty="0" err="1"/>
              <a:t>mengunakan</a:t>
            </a:r>
            <a:r>
              <a:rPr lang="en-GB" dirty="0"/>
              <a:t> </a:t>
            </a:r>
            <a:r>
              <a:rPr lang="en-GB" dirty="0" err="1"/>
              <a:t>lapisan</a:t>
            </a:r>
            <a:r>
              <a:rPr lang="en-GB" dirty="0"/>
              <a:t> </a:t>
            </a:r>
            <a:r>
              <a:rPr lang="en-GB" dirty="0" err="1"/>
              <a:t>nikel</a:t>
            </a:r>
            <a:r>
              <a:rPr lang="en-GB" dirty="0"/>
              <a:t> total </a:t>
            </a:r>
            <a:r>
              <a:rPr lang="en-GB" i="1" dirty="0"/>
              <a:t>Die-Cast Aluminium</a:t>
            </a:r>
            <a:r>
              <a:rPr lang="en-GB" dirty="0"/>
              <a:t> (</a:t>
            </a:r>
            <a:r>
              <a:rPr lang="en-GB" dirty="0" err="1"/>
              <a:t>mudah</a:t>
            </a:r>
            <a:r>
              <a:rPr lang="en-GB" dirty="0"/>
              <a:t> </a:t>
            </a:r>
            <a:r>
              <a:rPr lang="en-GB" dirty="0" err="1"/>
              <a:t>didaur</a:t>
            </a:r>
            <a:r>
              <a:rPr lang="en-GB" dirty="0"/>
              <a:t> </a:t>
            </a:r>
            <a:r>
              <a:rPr lang="en-GB" dirty="0" err="1"/>
              <a:t>ulang</a:t>
            </a:r>
            <a:r>
              <a:rPr lang="en-GB" dirty="0"/>
              <a:t>)</a:t>
            </a:r>
            <a:endParaRPr lang="en-US" sz="1800" dirty="0"/>
          </a:p>
          <a:p>
            <a:pPr lvl="1"/>
            <a:r>
              <a:rPr lang="en-GB" dirty="0" err="1" smtClean="0"/>
              <a:t>Memiliki</a:t>
            </a:r>
            <a:r>
              <a:rPr lang="en-GB" dirty="0" smtClean="0"/>
              <a:t> </a:t>
            </a:r>
            <a:r>
              <a:rPr lang="en-GB" dirty="0" err="1" smtClean="0"/>
              <a:t>kemampuan</a:t>
            </a:r>
            <a:r>
              <a:rPr lang="en-GB" dirty="0" smtClean="0"/>
              <a:t> </a:t>
            </a:r>
            <a:r>
              <a:rPr lang="en-GB" dirty="0" err="1"/>
              <a:t>pendinginan</a:t>
            </a:r>
            <a:r>
              <a:rPr lang="en-GB" dirty="0"/>
              <a:t> yang </a:t>
            </a:r>
            <a:r>
              <a:rPr lang="en-GB" dirty="0" err="1" smtClean="0"/>
              <a:t>baik</a:t>
            </a:r>
            <a:endParaRPr lang="en-GB" dirty="0" smtClean="0"/>
          </a:p>
          <a:p>
            <a:pPr lvl="1"/>
            <a:r>
              <a:rPr lang="en-GB" dirty="0" err="1" smtClean="0"/>
              <a:t>Ketahanan</a:t>
            </a:r>
            <a:r>
              <a:rPr lang="en-GB" dirty="0" smtClean="0"/>
              <a:t> </a:t>
            </a:r>
            <a:r>
              <a:rPr lang="en-GB" dirty="0" err="1" smtClean="0"/>
              <a:t>terhadap</a:t>
            </a:r>
            <a:r>
              <a:rPr lang="en-GB" dirty="0" smtClean="0"/>
              <a:t> </a:t>
            </a:r>
            <a:r>
              <a:rPr lang="en-GB" dirty="0" err="1"/>
              <a:t>aus</a:t>
            </a:r>
            <a:r>
              <a:rPr lang="en-GB" dirty="0"/>
              <a:t> yang </a:t>
            </a:r>
            <a:r>
              <a:rPr lang="en-GB" dirty="0" err="1" smtClean="0"/>
              <a:t>tinggi</a:t>
            </a:r>
            <a:endParaRPr lang="en-GB" dirty="0" smtClean="0"/>
          </a:p>
          <a:p>
            <a:pPr lvl="1"/>
            <a:r>
              <a:rPr lang="en-GB" dirty="0" err="1" smtClean="0"/>
              <a:t>Ekonomis</a:t>
            </a:r>
            <a:r>
              <a:rPr lang="en-GB" dirty="0"/>
              <a:t>, </a:t>
            </a:r>
            <a:r>
              <a:rPr lang="en-GB" dirty="0" err="1"/>
              <a:t>tidak</a:t>
            </a:r>
            <a:r>
              <a:rPr lang="en-GB" dirty="0"/>
              <a:t> </a:t>
            </a:r>
            <a:r>
              <a:rPr lang="en-GB" dirty="0" err="1"/>
              <a:t>menggunakan</a:t>
            </a:r>
            <a:r>
              <a:rPr lang="en-GB" dirty="0"/>
              <a:t> liner </a:t>
            </a:r>
            <a:r>
              <a:rPr lang="en-GB" dirty="0" err="1"/>
              <a:t>besi</a:t>
            </a:r>
            <a:r>
              <a:rPr lang="en-GB" dirty="0"/>
              <a:t> </a:t>
            </a:r>
            <a:r>
              <a:rPr lang="en-GB" dirty="0" err="1"/>
              <a:t>sehingga</a:t>
            </a:r>
            <a:r>
              <a:rPr lang="en-GB" dirty="0"/>
              <a:t> </a:t>
            </a:r>
            <a:r>
              <a:rPr lang="en-GB" dirty="0" err="1"/>
              <a:t>nilai</a:t>
            </a:r>
            <a:r>
              <a:rPr lang="en-GB" dirty="0"/>
              <a:t> </a:t>
            </a:r>
            <a:r>
              <a:rPr lang="en-GB" dirty="0" err="1"/>
              <a:t>produktivitasnya</a:t>
            </a:r>
            <a:r>
              <a:rPr lang="en-GB" dirty="0"/>
              <a:t> </a:t>
            </a:r>
            <a:r>
              <a:rPr lang="en-GB" dirty="0" err="1"/>
              <a:t>tinggi</a:t>
            </a:r>
            <a:endParaRPr lang="en-US" sz="1800" dirty="0"/>
          </a:p>
          <a:p>
            <a:pPr lvl="1"/>
            <a:r>
              <a:rPr lang="en-GB" dirty="0" err="1" smtClean="0"/>
              <a:t>Meredam</a:t>
            </a:r>
            <a:r>
              <a:rPr lang="en-GB" dirty="0" smtClean="0"/>
              <a:t> </a:t>
            </a:r>
            <a:r>
              <a:rPr lang="en-GB" dirty="0" err="1" smtClean="0"/>
              <a:t>suara</a:t>
            </a:r>
            <a:r>
              <a:rPr lang="en-GB" dirty="0" smtClean="0"/>
              <a:t> </a:t>
            </a:r>
            <a:r>
              <a:rPr lang="en-GB" dirty="0" err="1"/>
              <a:t>berisik</a:t>
            </a:r>
            <a:r>
              <a:rPr lang="en-GB" dirty="0"/>
              <a:t>, </a:t>
            </a:r>
            <a:r>
              <a:rPr lang="en-GB" dirty="0" err="1"/>
              <a:t>awet</a:t>
            </a:r>
            <a:r>
              <a:rPr lang="en-GB" dirty="0"/>
              <a:t> </a:t>
            </a:r>
            <a:r>
              <a:rPr lang="en-GB" dirty="0" err="1"/>
              <a:t>atau</a:t>
            </a:r>
            <a:r>
              <a:rPr lang="en-GB" dirty="0"/>
              <a:t> </a:t>
            </a:r>
            <a:r>
              <a:rPr lang="en-GB" dirty="0" err="1"/>
              <a:t>tidak</a:t>
            </a:r>
            <a:r>
              <a:rPr lang="en-GB" dirty="0"/>
              <a:t> </a:t>
            </a:r>
            <a:r>
              <a:rPr lang="en-GB" dirty="0" err="1"/>
              <a:t>mudah</a:t>
            </a:r>
            <a:r>
              <a:rPr lang="en-GB" dirty="0"/>
              <a:t> </a:t>
            </a:r>
            <a:r>
              <a:rPr lang="en-GB" dirty="0" err="1"/>
              <a:t>aus</a:t>
            </a:r>
            <a:r>
              <a:rPr lang="en-GB" dirty="0"/>
              <a:t>, </a:t>
            </a:r>
            <a:r>
              <a:rPr lang="en-GB" dirty="0" err="1"/>
              <a:t>pemakaian</a:t>
            </a:r>
            <a:r>
              <a:rPr lang="en-GB" dirty="0"/>
              <a:t> </a:t>
            </a:r>
            <a:r>
              <a:rPr lang="en-GB" dirty="0" err="1"/>
              <a:t>oli</a:t>
            </a:r>
            <a:r>
              <a:rPr lang="en-GB" dirty="0"/>
              <a:t> </a:t>
            </a:r>
            <a:r>
              <a:rPr lang="en-GB" dirty="0" err="1"/>
              <a:t>hemat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43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6885</TotalTime>
  <Words>2820</Words>
  <Application>Microsoft Office PowerPoint</Application>
  <PresentationFormat>On-screen Show (4:3)</PresentationFormat>
  <Paragraphs>383</Paragraphs>
  <Slides>77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77</vt:i4>
      </vt:variant>
    </vt:vector>
  </HeadingPairs>
  <TitlesOfParts>
    <vt:vector size="81" baseType="lpstr">
      <vt:lpstr>Austin</vt:lpstr>
      <vt:lpstr>Visio.Drawing.4</vt:lpstr>
      <vt:lpstr>Equation</vt:lpstr>
      <vt:lpstr>Microsoft Equation 3.0</vt:lpstr>
      <vt:lpstr>MATERIAL TEKNIK</vt:lpstr>
      <vt:lpstr>Standar kompetensi</vt:lpstr>
      <vt:lpstr>PowerPoint Presentation</vt:lpstr>
      <vt:lpstr>Persyaratan material helm</vt:lpstr>
      <vt:lpstr>Persyaratan konstruksi</vt:lpstr>
      <vt:lpstr>Contoh Bahan helm</vt:lpstr>
      <vt:lpstr>Alat uji impak helm</vt:lpstr>
      <vt:lpstr>piston</vt:lpstr>
      <vt:lpstr>Contoh piston jupiter mx</vt:lpstr>
      <vt:lpstr>Piston Ring Materials</vt:lpstr>
      <vt:lpstr>radiator</vt:lpstr>
      <vt:lpstr>PowerPoint Presentation</vt:lpstr>
      <vt:lpstr>Blok mesin</vt:lpstr>
      <vt:lpstr>PowerPoint Presentation</vt:lpstr>
      <vt:lpstr>Karakteristik material</vt:lpstr>
      <vt:lpstr>Sifat mekanik</vt:lpstr>
      <vt:lpstr>kekerasan</vt:lpstr>
      <vt:lpstr>Metode gores</vt:lpstr>
      <vt:lpstr>PowerPoint Presentation</vt:lpstr>
      <vt:lpstr>Metode pantul</vt:lpstr>
      <vt:lpstr>Metode identasi</vt:lpstr>
      <vt:lpstr>Metode brinell</vt:lpstr>
      <vt:lpstr>Metode brinell</vt:lpstr>
      <vt:lpstr>Metode brinell</vt:lpstr>
      <vt:lpstr>Metode vickers</vt:lpstr>
      <vt:lpstr>Metode vickers</vt:lpstr>
      <vt:lpstr>Metode rockwell</vt:lpstr>
      <vt:lpstr>Skala pada metode uji rockwell</vt:lpstr>
      <vt:lpstr>Ketangguhan </vt:lpstr>
      <vt:lpstr>ketangguhan</vt:lpstr>
      <vt:lpstr>ketangguhan</vt:lpstr>
      <vt:lpstr>ketangguhan</vt:lpstr>
      <vt:lpstr>Ketangguhan </vt:lpstr>
      <vt:lpstr>ketangguhan</vt:lpstr>
      <vt:lpstr>Keausan </vt:lpstr>
      <vt:lpstr>keausan</vt:lpstr>
      <vt:lpstr>keausan</vt:lpstr>
      <vt:lpstr>keausan</vt:lpstr>
      <vt:lpstr>Jenis keausan</vt:lpstr>
      <vt:lpstr>Jenis keausan</vt:lpstr>
      <vt:lpstr>Jenis keausan</vt:lpstr>
      <vt:lpstr>Jenis keausan</vt:lpstr>
      <vt:lpstr>Fatik / Fatique </vt:lpstr>
      <vt:lpstr>fatik</vt:lpstr>
      <vt:lpstr>fatik</vt:lpstr>
      <vt:lpstr>fatik</vt:lpstr>
      <vt:lpstr>FATIK</vt:lpstr>
      <vt:lpstr>     FATIK</vt:lpstr>
      <vt:lpstr>FATIK</vt:lpstr>
      <vt:lpstr>  fatik</vt:lpstr>
      <vt:lpstr>Pendahuluan (lanjutan)</vt:lpstr>
      <vt:lpstr>Data Tegangan – Siklus</vt:lpstr>
      <vt:lpstr>Data Tegangan – Siklus (lanjutan)</vt:lpstr>
      <vt:lpstr>Data Tegangan – Siklus (lanjutan)</vt:lpstr>
      <vt:lpstr>Faktor Mekanik yang Mempengaruhi Umur Fatik </vt:lpstr>
      <vt:lpstr>Konsentrasi Tegangan (lanjutan)</vt:lpstr>
      <vt:lpstr>Konsentrasi Tegangan (lanjutan)</vt:lpstr>
      <vt:lpstr>Konsentrasi Tegangan (lanjutan)</vt:lpstr>
      <vt:lpstr>Konsentrasi Tegangan (lanjutan)</vt:lpstr>
      <vt:lpstr>Ukuran Struktur</vt:lpstr>
      <vt:lpstr>Ukuran Struktur (lanjutan)</vt:lpstr>
      <vt:lpstr>Uji tarik </vt:lpstr>
      <vt:lpstr>Uji tarik</vt:lpstr>
      <vt:lpstr>Grafik tegangan regangan</vt:lpstr>
      <vt:lpstr>Grafik tegangan regangan</vt:lpstr>
      <vt:lpstr>Grafik tegangan regangan</vt:lpstr>
      <vt:lpstr>Mesin uji tarik (Tensile Test)</vt:lpstr>
      <vt:lpstr>Uji tarik</vt:lpstr>
      <vt:lpstr>Uji tarik</vt:lpstr>
      <vt:lpstr>PowerPoint Presentation</vt:lpstr>
      <vt:lpstr>Patahan (Failure)</vt:lpstr>
      <vt:lpstr>Sifat mekanik</vt:lpstr>
      <vt:lpstr>Sifat Mekanik</vt:lpstr>
      <vt:lpstr>Sifat Mekanik</vt:lpstr>
      <vt:lpstr>Sifat Mekanik</vt:lpstr>
      <vt:lpstr>tugas</vt:lpstr>
      <vt:lpstr>Materi selanjutnya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 TEKNIK</dc:title>
  <dc:creator>BugsTc</dc:creator>
  <cp:lastModifiedBy>ismail - [2010]</cp:lastModifiedBy>
  <cp:revision>165</cp:revision>
  <dcterms:created xsi:type="dcterms:W3CDTF">2012-01-13T07:07:02Z</dcterms:created>
  <dcterms:modified xsi:type="dcterms:W3CDTF">2012-03-17T02:36:40Z</dcterms:modified>
</cp:coreProperties>
</file>