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4" r:id="rId13"/>
    <p:sldId id="268" r:id="rId14"/>
    <p:sldId id="269" r:id="rId15"/>
    <p:sldId id="273" r:id="rId16"/>
    <p:sldId id="277" r:id="rId17"/>
    <p:sldId id="270" r:id="rId18"/>
    <p:sldId id="282" r:id="rId19"/>
    <p:sldId id="301" r:id="rId20"/>
    <p:sldId id="300" r:id="rId21"/>
    <p:sldId id="302" r:id="rId22"/>
    <p:sldId id="298" r:id="rId23"/>
    <p:sldId id="299" r:id="rId24"/>
    <p:sldId id="276" r:id="rId25"/>
    <p:sldId id="278" r:id="rId26"/>
    <p:sldId id="283" r:id="rId27"/>
    <p:sldId id="284" r:id="rId28"/>
    <p:sldId id="285" r:id="rId29"/>
    <p:sldId id="286" r:id="rId30"/>
    <p:sldId id="287" r:id="rId31"/>
    <p:sldId id="288" r:id="rId32"/>
    <p:sldId id="289" r:id="rId33"/>
    <p:sldId id="290" r:id="rId34"/>
    <p:sldId id="291" r:id="rId35"/>
    <p:sldId id="292" r:id="rId36"/>
    <p:sldId id="293" r:id="rId37"/>
    <p:sldId id="295" r:id="rId38"/>
    <p:sldId id="296" r:id="rId39"/>
    <p:sldId id="297" r:id="rId40"/>
    <p:sldId id="294" r:id="rId41"/>
    <p:sldId id="303" r:id="rId42"/>
    <p:sldId id="307" r:id="rId43"/>
    <p:sldId id="308" r:id="rId44"/>
    <p:sldId id="309" r:id="rId45"/>
    <p:sldId id="310" r:id="rId46"/>
    <p:sldId id="311" r:id="rId47"/>
    <p:sldId id="30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200" y="-2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defRPr sz="66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1B2726E-B3F0-444E-9D10-532EDC43DA77}" type="datetimeFigureOut">
              <a:rPr lang="en-GB" smtClean="0"/>
              <a:t>22/03/2012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5042F9-84CD-4323-87A9-180388C391EC}" type="slidenum">
              <a:rPr lang="en-GB" smtClean="0"/>
              <a:t>‹#›</a:t>
            </a:fld>
            <a:endParaRPr lang="en-GB"/>
          </a:p>
        </p:txBody>
      </p:sp>
      <p:pic>
        <p:nvPicPr>
          <p:cNvPr id="7" name="Picture 16" descr="logo_uii_warna"/>
          <p:cNvPicPr>
            <a:picLocks noChangeAspect="1" noChangeArrowheads="1"/>
          </p:cNvPicPr>
          <p:nvPr userDrawn="1"/>
        </p:nvPicPr>
        <p:blipFill>
          <a:blip r:embed="rId2" cstate="print"/>
          <a:srcRect/>
          <a:stretch>
            <a:fillRect/>
          </a:stretch>
        </p:blipFill>
        <p:spPr bwMode="auto">
          <a:xfrm>
            <a:off x="213210" y="211519"/>
            <a:ext cx="1200300" cy="1616403"/>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B2726E-B3F0-444E-9D10-532EDC43DA77}" type="datetimeFigureOut">
              <a:rPr lang="en-GB" smtClean="0"/>
              <a:t>22/03/2012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B2726E-B3F0-444E-9D10-532EDC43DA77}" type="datetimeFigureOut">
              <a:rPr lang="en-GB" smtClean="0"/>
              <a:t>22/03/2012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defRPr sz="36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1">
                <a:latin typeface="Verdana" pitchFamily="34" charset="0"/>
                <a:ea typeface="Verdana" pitchFamily="34" charset="0"/>
                <a:cs typeface="Verdana" pitchFamily="34" charset="0"/>
              </a:defRPr>
            </a:lvl1pPr>
            <a:lvl2pPr>
              <a:defRPr sz="2100">
                <a:latin typeface="Verdana" pitchFamily="34" charset="0"/>
                <a:ea typeface="Verdana" pitchFamily="34" charset="0"/>
                <a:cs typeface="Verdana" pitchFamily="34" charset="0"/>
              </a:defRPr>
            </a:lvl2pPr>
            <a:lvl3pPr>
              <a:defRPr sz="2000">
                <a:latin typeface="Verdana" pitchFamily="34" charset="0"/>
                <a:ea typeface="Verdana" pitchFamily="34" charset="0"/>
                <a:cs typeface="Verdana" pitchFamily="34" charset="0"/>
              </a:defRPr>
            </a:lvl3pPr>
            <a:lvl4pPr>
              <a:defRPr>
                <a:latin typeface="Verdana" pitchFamily="34" charset="0"/>
                <a:ea typeface="Verdana" pitchFamily="34" charset="0"/>
                <a:cs typeface="Verdana" pitchFamily="34" charset="0"/>
              </a:defRPr>
            </a:lvl4pPr>
            <a:lvl5pPr>
              <a:defRPr>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r>
              <a:rPr lang="en-GB" dirty="0" smtClean="0"/>
              <a:t>MATERIAL TEKNIK</a:t>
            </a:r>
            <a:endParaRPr lang="en-GB" dirty="0"/>
          </a:p>
        </p:txBody>
      </p:sp>
      <p:sp>
        <p:nvSpPr>
          <p:cNvPr id="5" name="Footer Placeholder 4"/>
          <p:cNvSpPr>
            <a:spLocks noGrp="1"/>
          </p:cNvSpPr>
          <p:nvPr>
            <p:ph type="ftr" sz="quarter" idx="11"/>
          </p:nvPr>
        </p:nvSpPr>
        <p:spPr/>
        <p:txBody>
          <a:bodyPr/>
          <a:lstStyle/>
          <a:p>
            <a:r>
              <a:rPr lang="en-GB" smtClean="0"/>
              <a:t>1</a:t>
            </a:r>
            <a:endParaRPr lang="en-GB" dirty="0"/>
          </a:p>
        </p:txBody>
      </p:sp>
      <p:sp>
        <p:nvSpPr>
          <p:cNvPr id="6" name="Slide Number Placeholder 5"/>
          <p:cNvSpPr>
            <a:spLocks noGrp="1"/>
          </p:cNvSpPr>
          <p:nvPr>
            <p:ph type="sldNum" sz="quarter" idx="12"/>
          </p:nvPr>
        </p:nvSpPr>
        <p:spPr/>
        <p:txBody>
          <a:bodyPr/>
          <a:lstStyle/>
          <a:p>
            <a:fld id="{185042F9-84CD-4323-87A9-180388C391EC}" type="slidenum">
              <a:rPr lang="en-GB" smtClean="0"/>
              <a:t>‹#›</a:t>
            </a:fld>
            <a:endParaRPr lang="en-GB" dirty="0"/>
          </a:p>
        </p:txBody>
      </p:sp>
      <p:pic>
        <p:nvPicPr>
          <p:cNvPr id="7" name="Picture 16" descr="logo_uii_warna"/>
          <p:cNvPicPr>
            <a:picLocks noChangeAspect="1" noChangeArrowheads="1"/>
          </p:cNvPicPr>
          <p:nvPr userDrawn="1"/>
        </p:nvPicPr>
        <p:blipFill>
          <a:blip r:embed="rId2" cstate="print"/>
          <a:srcRect/>
          <a:stretch>
            <a:fillRect/>
          </a:stretch>
        </p:blipFill>
        <p:spPr bwMode="auto">
          <a:xfrm>
            <a:off x="179512" y="5574929"/>
            <a:ext cx="864096" cy="1163649"/>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B2726E-B3F0-444E-9D10-532EDC43DA77}" type="datetimeFigureOut">
              <a:rPr lang="en-GB" smtClean="0"/>
              <a:t>22/03/2012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B2726E-B3F0-444E-9D10-532EDC43DA77}" type="datetimeFigureOut">
              <a:rPr lang="en-GB" smtClean="0"/>
              <a:t>22/03/2012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B2726E-B3F0-444E-9D10-532EDC43DA77}" type="datetimeFigureOut">
              <a:rPr lang="en-GB" smtClean="0"/>
              <a:t>22/03/2012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B2726E-B3F0-444E-9D10-532EDC43DA77}" type="datetimeFigureOut">
              <a:rPr lang="en-GB" smtClean="0"/>
              <a:t>22/03/2012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2726E-B3F0-444E-9D10-532EDC43DA77}" type="datetimeFigureOut">
              <a:rPr lang="en-GB" smtClean="0"/>
              <a:t>22/03/2012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85042F9-84CD-4323-87A9-180388C391EC}"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B2726E-B3F0-444E-9D10-532EDC43DA77}" type="datetimeFigureOut">
              <a:rPr lang="en-GB" smtClean="0"/>
              <a:t>22/03/2012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5042F9-84CD-4323-87A9-180388C391EC}" type="slidenum">
              <a:rPr lang="en-GB" smtClean="0"/>
              <a:t>‹#›</a:t>
            </a:fld>
            <a:endParaRPr lang="en-GB"/>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C1B2726E-B3F0-444E-9D10-532EDC43DA77}" type="datetimeFigureOut">
              <a:rPr lang="en-GB" smtClean="0"/>
              <a:t>22/03/2012</a:t>
            </a:fld>
            <a:endParaRPr lang="en-GB"/>
          </a:p>
        </p:txBody>
      </p:sp>
      <p:sp>
        <p:nvSpPr>
          <p:cNvPr id="9" name="Slide Number Placeholder 8"/>
          <p:cNvSpPr>
            <a:spLocks noGrp="1"/>
          </p:cNvSpPr>
          <p:nvPr>
            <p:ph type="sldNum" sz="quarter" idx="11"/>
          </p:nvPr>
        </p:nvSpPr>
        <p:spPr/>
        <p:txBody>
          <a:bodyPr/>
          <a:lstStyle/>
          <a:p>
            <a:fld id="{185042F9-84CD-4323-87A9-180388C391EC}" type="slidenum">
              <a:rPr lang="en-GB" smtClean="0"/>
              <a:t>‹#›</a:t>
            </a:fld>
            <a:endParaRPr lang="en-GB"/>
          </a:p>
        </p:txBody>
      </p:sp>
      <p:sp>
        <p:nvSpPr>
          <p:cNvPr id="10" name="Footer Placeholder 9"/>
          <p:cNvSpPr>
            <a:spLocks noGrp="1"/>
          </p:cNvSpPr>
          <p:nvPr>
            <p:ph type="ftr" sz="quarter" idx="12"/>
          </p:nvPr>
        </p:nvSpPr>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185042F9-84CD-4323-87A9-180388C391EC}" type="slidenum">
              <a:rPr lang="en-GB" smtClean="0"/>
              <a:t>‹#›</a:t>
            </a:fld>
            <a:endParaRPr lang="en-GB"/>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GB"/>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C1B2726E-B3F0-444E-9D10-532EDC43DA77}" type="datetimeFigureOut">
              <a:rPr lang="en-GB" smtClean="0"/>
              <a:t>22/03/2012</a:t>
            </a:fld>
            <a:endParaRPr lang="en-GB"/>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industrialheating.com/Articles/Cover_Story/93096f835cbb7010VgnVCM100000f932a8c0____"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lh5.googleusercontent.com/-8zxN3fvuCcY/TY3ilUwqG3I/AAAAAAAAAN8/Hipo2YoFuT8/s1600/DIAGRAM++CCT.png"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lh4.googleusercontent.com/-EuUcPqy4IFE/TY3hHiXocaI/AAAAAAAAAN4/Dy69L43aIFU/s1600/New+Picture.png" TargetMode="External"/><Relationship Id="rId1" Type="http://schemas.openxmlformats.org/officeDocument/2006/relationships/slideLayout" Target="../slideLayouts/slideLayout2.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16016" y="2348880"/>
            <a:ext cx="3546728" cy="170216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MATERIAL TEKNIK</a:t>
            </a:r>
            <a:endParaRPr lang="en-GB"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Subtitle 2"/>
          <p:cNvSpPr>
            <a:spLocks noGrp="1"/>
          </p:cNvSpPr>
          <p:nvPr>
            <p:ph type="subTitle" idx="1"/>
          </p:nvPr>
        </p:nvSpPr>
        <p:spPr>
          <a:xfrm>
            <a:off x="4733365" y="4421081"/>
            <a:ext cx="3309803" cy="520088"/>
          </a:xfrm>
        </p:spPr>
        <p:txBody>
          <a:bodyPr>
            <a:noAutofit/>
          </a:bodyPr>
          <a:lstStyle/>
          <a:p>
            <a:r>
              <a:rPr lang="en-GB" b="1" dirty="0" smtClean="0"/>
              <a:t>PERLAKUAN </a:t>
            </a:r>
            <a:r>
              <a:rPr lang="en-GB" b="1" dirty="0" smtClean="0"/>
              <a:t>PANAS</a:t>
            </a:r>
          </a:p>
        </p:txBody>
      </p:sp>
      <p:sp>
        <p:nvSpPr>
          <p:cNvPr id="4" name="Subtitle 2"/>
          <p:cNvSpPr txBox="1">
            <a:spLocks/>
          </p:cNvSpPr>
          <p:nvPr/>
        </p:nvSpPr>
        <p:spPr>
          <a:xfrm>
            <a:off x="4790589" y="4797152"/>
            <a:ext cx="3309803" cy="376072"/>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r>
              <a:rPr lang="en-GB" b="1" dirty="0" err="1" smtClean="0"/>
              <a:t>Muchamad</a:t>
            </a:r>
            <a:r>
              <a:rPr lang="en-GB" b="1" dirty="0" smtClean="0"/>
              <a:t> </a:t>
            </a:r>
            <a:r>
              <a:rPr lang="en-GB" b="1" dirty="0" err="1" smtClean="0"/>
              <a:t>Sugarindra</a:t>
            </a:r>
            <a:endParaRPr lang="en-GB" b="1" dirty="0" smtClean="0"/>
          </a:p>
        </p:txBody>
      </p:sp>
    </p:spTree>
    <p:extLst>
      <p:ext uri="{BB962C8B-B14F-4D97-AF65-F5344CB8AC3E}">
        <p14:creationId xmlns:p14="http://schemas.microsoft.com/office/powerpoint/2010/main" val="310179065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7620000" cy="1143000"/>
          </a:xfrm>
        </p:spPr>
        <p:txBody>
          <a:bodyPr/>
          <a:lstStyle/>
          <a:p>
            <a:r>
              <a:rPr lang="id-ID" sz="3200" dirty="0"/>
              <a:t>Struktur kristal</a:t>
            </a:r>
          </a:p>
        </p:txBody>
      </p:sp>
      <p:sp>
        <p:nvSpPr>
          <p:cNvPr id="3" name="Content Placeholder 2"/>
          <p:cNvSpPr>
            <a:spLocks noGrp="1"/>
          </p:cNvSpPr>
          <p:nvPr>
            <p:ph idx="1"/>
          </p:nvPr>
        </p:nvSpPr>
        <p:spPr>
          <a:xfrm>
            <a:off x="4139952" y="248444"/>
            <a:ext cx="4402832" cy="6276900"/>
          </a:xfrm>
        </p:spPr>
        <p:txBody>
          <a:bodyPr>
            <a:normAutofit fontScale="85000" lnSpcReduction="10000"/>
          </a:bodyPr>
          <a:lstStyle/>
          <a:p>
            <a:r>
              <a:rPr lang="id-ID" dirty="0" smtClean="0"/>
              <a:t>BESI</a:t>
            </a:r>
            <a:r>
              <a:rPr lang="id-ID" b="0" dirty="0" smtClean="0"/>
              <a:t>, pada </a:t>
            </a:r>
            <a:r>
              <a:rPr lang="id-ID" b="0" dirty="0"/>
              <a:t>batas kelarutan maksimum karbon 0,025%C pada temperature 723 Derajat Celcius berfasa besi </a:t>
            </a:r>
            <a:r>
              <a:rPr lang="id-ID" b="0" i="1" dirty="0"/>
              <a:t>alpha</a:t>
            </a:r>
            <a:r>
              <a:rPr lang="id-ID" b="0" dirty="0"/>
              <a:t> yang berstruktruk </a:t>
            </a:r>
            <a:r>
              <a:rPr lang="id-ID" dirty="0"/>
              <a:t>Kristal BCC </a:t>
            </a:r>
            <a:r>
              <a:rPr lang="id-ID" b="0" dirty="0"/>
              <a:t>sedang pada batas kelarutan maksimum karbon 2%C pada temperatur 1130 derajat celcius dia berfasa besi </a:t>
            </a:r>
            <a:r>
              <a:rPr lang="id-ID" b="0" i="1" dirty="0"/>
              <a:t>gamma</a:t>
            </a:r>
            <a:r>
              <a:rPr lang="id-ID" b="0" dirty="0"/>
              <a:t> (</a:t>
            </a:r>
            <a:r>
              <a:rPr lang="id-ID" b="0" i="1" dirty="0"/>
              <a:t>Austenite</a:t>
            </a:r>
            <a:r>
              <a:rPr lang="id-ID" b="0" dirty="0"/>
              <a:t>) yang berstruktur </a:t>
            </a:r>
            <a:r>
              <a:rPr lang="id-ID" dirty="0"/>
              <a:t>Kristal FCC</a:t>
            </a:r>
            <a:r>
              <a:rPr lang="id-ID" b="0" dirty="0"/>
              <a:t>. Dan pada batas kelarutan maksimum karbon 0,1% C pada temperature 1493 Derajat </a:t>
            </a:r>
            <a:r>
              <a:rPr lang="id-ID" b="0" i="1" dirty="0"/>
              <a:t>Celcius </a:t>
            </a:r>
            <a:r>
              <a:rPr lang="id-ID" b="0" dirty="0"/>
              <a:t>berfasa besi delta yang berstruktur </a:t>
            </a:r>
            <a:r>
              <a:rPr lang="id-ID" dirty="0"/>
              <a:t>Kristal </a:t>
            </a:r>
            <a:r>
              <a:rPr lang="id-ID" dirty="0" smtClean="0"/>
              <a:t>BCC</a:t>
            </a:r>
          </a:p>
          <a:p>
            <a:endParaRPr lang="id-ID" b="0" dirty="0" smtClean="0"/>
          </a:p>
          <a:p>
            <a:r>
              <a:rPr lang="id-ID" b="0" dirty="0" smtClean="0"/>
              <a:t>Jika </a:t>
            </a:r>
            <a:r>
              <a:rPr lang="id-ID" b="0" dirty="0"/>
              <a:t>material mempunyai lebih dari satu </a:t>
            </a:r>
            <a:r>
              <a:rPr lang="id-ID" b="0" dirty="0" smtClean="0"/>
              <a:t>kristal dalam </a:t>
            </a:r>
            <a:r>
              <a:rPr lang="id-ID" b="0" dirty="0"/>
              <a:t>keadaan padat yang tergantung </a:t>
            </a:r>
            <a:r>
              <a:rPr lang="id-ID" b="0" dirty="0" smtClean="0"/>
              <a:t>pada </a:t>
            </a:r>
            <a:r>
              <a:rPr lang="id-ID" dirty="0" smtClean="0"/>
              <a:t>temperature</a:t>
            </a:r>
            <a:r>
              <a:rPr lang="id-ID" b="0" dirty="0" smtClean="0"/>
              <a:t> disebut </a:t>
            </a:r>
            <a:r>
              <a:rPr lang="id-ID" b="0" dirty="0"/>
              <a:t>dengan </a:t>
            </a:r>
            <a:r>
              <a:rPr lang="id-ID" i="1" dirty="0" smtClean="0"/>
              <a:t>Allotropy</a:t>
            </a:r>
            <a:endParaRPr lang="id-ID" dirty="0"/>
          </a:p>
        </p:txBody>
      </p:sp>
      <p:pic>
        <p:nvPicPr>
          <p:cNvPr id="3074" name="Picture 2" descr="http://3.bp.blogspot.com/_TF4Lc5PRc4U/SDgqTLqsWmI/AAAAAAAAA38/AVKxiv7wnM4/s320/Gambar+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84784"/>
            <a:ext cx="3960440" cy="4855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008697"/>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Struktur </a:t>
            </a:r>
            <a:r>
              <a:rPr lang="id-ID" dirty="0" smtClean="0"/>
              <a:t>mikro</a:t>
            </a:r>
            <a:endParaRPr lang="id-ID" dirty="0"/>
          </a:p>
        </p:txBody>
      </p:sp>
      <p:sp>
        <p:nvSpPr>
          <p:cNvPr id="3" name="Content Placeholder 2"/>
          <p:cNvSpPr>
            <a:spLocks noGrp="1"/>
          </p:cNvSpPr>
          <p:nvPr>
            <p:ph idx="1"/>
          </p:nvPr>
        </p:nvSpPr>
        <p:spPr>
          <a:xfrm>
            <a:off x="3275856" y="1412776"/>
            <a:ext cx="5688632" cy="2620888"/>
          </a:xfrm>
        </p:spPr>
        <p:txBody>
          <a:bodyPr>
            <a:normAutofit fontScale="92500" lnSpcReduction="10000"/>
          </a:bodyPr>
          <a:lstStyle/>
          <a:p>
            <a:pPr marL="114300" indent="0">
              <a:buNone/>
            </a:pPr>
            <a:r>
              <a:rPr lang="en-US" dirty="0"/>
              <a:t>Delta Iron (Delta Ferrite)</a:t>
            </a:r>
            <a:endParaRPr lang="id-ID" dirty="0" smtClean="0"/>
          </a:p>
          <a:p>
            <a:r>
              <a:rPr lang="en-US" sz="2600" b="0" dirty="0" err="1"/>
              <a:t>fasa</a:t>
            </a:r>
            <a:r>
              <a:rPr lang="en-US" sz="2600" b="0" dirty="0"/>
              <a:t> yang </a:t>
            </a:r>
            <a:r>
              <a:rPr lang="en-US" sz="2600" b="0" dirty="0" err="1"/>
              <a:t>terbentuk</a:t>
            </a:r>
            <a:r>
              <a:rPr lang="en-US" sz="2600" b="0" dirty="0"/>
              <a:t> </a:t>
            </a:r>
            <a:r>
              <a:rPr lang="en-US" sz="2600" b="0" dirty="0" err="1"/>
              <a:t>dan</a:t>
            </a:r>
            <a:r>
              <a:rPr lang="en-US" sz="2600" b="0" dirty="0"/>
              <a:t> </a:t>
            </a:r>
            <a:r>
              <a:rPr lang="en-US" sz="2600" b="0" dirty="0" err="1"/>
              <a:t>stabil</a:t>
            </a:r>
            <a:r>
              <a:rPr lang="en-US" sz="2600" b="0" dirty="0"/>
              <a:t> </a:t>
            </a:r>
            <a:r>
              <a:rPr lang="en-US" sz="2600" b="0" dirty="0" err="1"/>
              <a:t>pada</a:t>
            </a:r>
            <a:r>
              <a:rPr lang="en-US" sz="2600" b="0" dirty="0"/>
              <a:t> </a:t>
            </a:r>
            <a:r>
              <a:rPr lang="en-US" sz="2600" b="0" dirty="0" err="1"/>
              <a:t>temperatur</a:t>
            </a:r>
            <a:r>
              <a:rPr lang="en-US" sz="2600" b="0" dirty="0"/>
              <a:t> </a:t>
            </a:r>
            <a:r>
              <a:rPr lang="en-US" sz="2600" b="0" dirty="0" err="1"/>
              <a:t>sekitar</a:t>
            </a:r>
            <a:r>
              <a:rPr lang="en-US" sz="2600" b="0" dirty="0"/>
              <a:t> 1500 º</a:t>
            </a:r>
            <a:r>
              <a:rPr lang="id-ID" sz="2600" b="0" dirty="0"/>
              <a:t>C</a:t>
            </a:r>
            <a:r>
              <a:rPr lang="en-US" sz="2600" b="0" dirty="0" smtClean="0"/>
              <a:t>. </a:t>
            </a:r>
            <a:endParaRPr lang="id-ID" sz="2600" b="0" dirty="0" smtClean="0"/>
          </a:p>
          <a:p>
            <a:r>
              <a:rPr lang="en-US" sz="2600" b="0" dirty="0" err="1" smtClean="0"/>
              <a:t>Pada</a:t>
            </a:r>
            <a:r>
              <a:rPr lang="en-US" sz="2600" b="0" dirty="0" smtClean="0"/>
              <a:t> </a:t>
            </a:r>
            <a:r>
              <a:rPr lang="en-US" sz="2600" b="0" dirty="0" err="1"/>
              <a:t>daerah</a:t>
            </a:r>
            <a:r>
              <a:rPr lang="en-US" sz="2600" b="0" dirty="0"/>
              <a:t> </a:t>
            </a:r>
            <a:r>
              <a:rPr lang="en-US" sz="2600" b="0" dirty="0" err="1"/>
              <a:t>ini</a:t>
            </a:r>
            <a:r>
              <a:rPr lang="en-US" sz="2600" b="0" dirty="0"/>
              <a:t>, </a:t>
            </a:r>
            <a:r>
              <a:rPr lang="en-US" sz="2600" b="0" dirty="0" err="1"/>
              <a:t>karbon</a:t>
            </a:r>
            <a:r>
              <a:rPr lang="en-US" sz="2600" b="0" dirty="0"/>
              <a:t> yang </a:t>
            </a:r>
            <a:r>
              <a:rPr lang="en-US" sz="2600" b="0" dirty="0" err="1"/>
              <a:t>bisa</a:t>
            </a:r>
            <a:r>
              <a:rPr lang="en-US" sz="2600" b="0" dirty="0"/>
              <a:t> </a:t>
            </a:r>
            <a:r>
              <a:rPr lang="en-US" sz="2600" b="0" dirty="0" err="1"/>
              <a:t>menjadi</a:t>
            </a:r>
            <a:r>
              <a:rPr lang="en-US" sz="2600" b="0" dirty="0"/>
              <a:t> </a:t>
            </a:r>
            <a:r>
              <a:rPr lang="en-US" sz="2600" b="0" dirty="0" err="1"/>
              <a:t>interstisi</a:t>
            </a:r>
            <a:r>
              <a:rPr lang="en-US" sz="2600" b="0" dirty="0"/>
              <a:t> </a:t>
            </a:r>
            <a:r>
              <a:rPr lang="en-US" sz="2600" b="0" dirty="0" err="1"/>
              <a:t>didalam</a:t>
            </a:r>
            <a:r>
              <a:rPr lang="en-US" sz="2600" b="0" dirty="0"/>
              <a:t> </a:t>
            </a:r>
            <a:r>
              <a:rPr lang="en-US" sz="2600" b="0" dirty="0" err="1"/>
              <a:t>besi</a:t>
            </a:r>
            <a:r>
              <a:rPr lang="en-US" sz="2600" b="0" dirty="0"/>
              <a:t> </a:t>
            </a:r>
            <a:r>
              <a:rPr lang="en-US" sz="2600" b="0" dirty="0" err="1"/>
              <a:t>maksimal</a:t>
            </a:r>
            <a:r>
              <a:rPr lang="en-US" sz="2600" b="0" dirty="0"/>
              <a:t> </a:t>
            </a:r>
            <a:r>
              <a:rPr lang="en-US" sz="2600" b="0" dirty="0" err="1"/>
              <a:t>sekitar</a:t>
            </a:r>
            <a:r>
              <a:rPr lang="en-US" sz="2600" b="0" dirty="0"/>
              <a:t> 0.09%. . </a:t>
            </a:r>
            <a:endParaRPr lang="id-ID" sz="2600" b="0" dirty="0" smtClean="0"/>
          </a:p>
        </p:txBody>
      </p:sp>
      <p:sp>
        <p:nvSpPr>
          <p:cNvPr id="5" name="Content Placeholder 2"/>
          <p:cNvSpPr txBox="1">
            <a:spLocks/>
          </p:cNvSpPr>
          <p:nvPr/>
        </p:nvSpPr>
        <p:spPr>
          <a:xfrm>
            <a:off x="755576" y="4077072"/>
            <a:ext cx="7848872" cy="2528664"/>
          </a:xfrm>
          <a:prstGeom prst="rect">
            <a:avLst/>
          </a:prstGeom>
        </p:spPr>
        <p:txBody>
          <a:bodyPr vert="horz" lIns="91440" tIns="45720" rIns="91440" bIns="45720" rtlCol="0">
            <a:normAutofit fontScale="92500" lnSpcReduction="20000"/>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Font typeface="Arial" pitchFamily="34" charset="0"/>
              <a:buNone/>
            </a:pPr>
            <a:r>
              <a:rPr lang="id-ID" dirty="0" smtClean="0"/>
              <a:t>FERIT</a:t>
            </a:r>
          </a:p>
          <a:p>
            <a:r>
              <a:rPr lang="es-CO" sz="2300" b="0" dirty="0" err="1"/>
              <a:t>Fasa</a:t>
            </a:r>
            <a:r>
              <a:rPr lang="es-CO" sz="2300" b="0" dirty="0"/>
              <a:t> delta </a:t>
            </a:r>
            <a:r>
              <a:rPr lang="es-CO" sz="2300" b="0" dirty="0" err="1"/>
              <a:t>ini</a:t>
            </a:r>
            <a:r>
              <a:rPr lang="es-CO" sz="2300" b="0" dirty="0"/>
              <a:t> </a:t>
            </a:r>
            <a:r>
              <a:rPr lang="es-CO" sz="2300" b="0" dirty="0" err="1"/>
              <a:t>cenderung</a:t>
            </a:r>
            <a:r>
              <a:rPr lang="es-CO" sz="2300" b="0" dirty="0"/>
              <a:t> </a:t>
            </a:r>
            <a:r>
              <a:rPr lang="es-CO" sz="2300" b="0" dirty="0" err="1"/>
              <a:t>lunak</a:t>
            </a:r>
            <a:r>
              <a:rPr lang="es-CO" sz="2300" b="0" dirty="0"/>
              <a:t> dan </a:t>
            </a:r>
            <a:r>
              <a:rPr lang="es-CO" sz="2300" b="0" dirty="0" err="1"/>
              <a:t>tidak</a:t>
            </a:r>
            <a:r>
              <a:rPr lang="es-CO" sz="2300" b="0" dirty="0"/>
              <a:t> </a:t>
            </a:r>
            <a:r>
              <a:rPr lang="es-CO" sz="2300" b="0" dirty="0" err="1"/>
              <a:t>stabil</a:t>
            </a:r>
            <a:r>
              <a:rPr lang="es-CO" sz="2300" b="0" dirty="0"/>
              <a:t> pada </a:t>
            </a:r>
            <a:r>
              <a:rPr lang="es-CO" sz="2300" b="0" dirty="0" err="1"/>
              <a:t>suhu</a:t>
            </a:r>
            <a:r>
              <a:rPr lang="es-CO" sz="2300" b="0" dirty="0"/>
              <a:t> </a:t>
            </a:r>
            <a:r>
              <a:rPr lang="es-CO" sz="2300" b="0" dirty="0" err="1"/>
              <a:t>kamar</a:t>
            </a:r>
            <a:r>
              <a:rPr lang="es-CO" sz="2300" b="0" dirty="0"/>
              <a:t>. </a:t>
            </a:r>
            <a:endParaRPr lang="id-ID" sz="2300" b="0" dirty="0" smtClean="0"/>
          </a:p>
          <a:p>
            <a:r>
              <a:rPr lang="es-CO" sz="2300" b="0" dirty="0" err="1" smtClean="0"/>
              <a:t>Struktur</a:t>
            </a:r>
            <a:r>
              <a:rPr lang="es-CO" sz="2300" b="0" dirty="0" smtClean="0"/>
              <a:t> </a:t>
            </a:r>
            <a:r>
              <a:rPr lang="es-CO" sz="2300" b="0" dirty="0" err="1"/>
              <a:t>kristal</a:t>
            </a:r>
            <a:r>
              <a:rPr lang="es-CO" sz="2300" b="0" dirty="0"/>
              <a:t> yang </a:t>
            </a:r>
            <a:r>
              <a:rPr lang="es-CO" sz="2300" b="0" dirty="0" err="1"/>
              <a:t>terbentuk</a:t>
            </a:r>
            <a:r>
              <a:rPr lang="es-CO" sz="2300" b="0" dirty="0"/>
              <a:t> </a:t>
            </a:r>
            <a:r>
              <a:rPr lang="es-CO" sz="2300" b="0" dirty="0" err="1"/>
              <a:t>adalah</a:t>
            </a:r>
            <a:r>
              <a:rPr lang="es-CO" sz="2300" b="0" dirty="0"/>
              <a:t> BCC. </a:t>
            </a:r>
            <a:endParaRPr lang="id-ID" sz="2300" b="0" dirty="0" smtClean="0"/>
          </a:p>
          <a:p>
            <a:r>
              <a:rPr lang="es-CO" sz="2300" b="0" dirty="0" smtClean="0"/>
              <a:t>Gambar </a:t>
            </a:r>
            <a:r>
              <a:rPr lang="es-CO" sz="2300" b="0" dirty="0" err="1" smtClean="0"/>
              <a:t>menunjukkan</a:t>
            </a:r>
            <a:r>
              <a:rPr lang="es-CO" sz="2300" b="0" dirty="0" smtClean="0"/>
              <a:t> </a:t>
            </a:r>
            <a:r>
              <a:rPr lang="es-CO" sz="2300" b="0" dirty="0"/>
              <a:t>gambar </a:t>
            </a:r>
            <a:r>
              <a:rPr lang="es-CO" sz="2300" b="0" dirty="0" err="1"/>
              <a:t>struktur</a:t>
            </a:r>
            <a:r>
              <a:rPr lang="es-CO" sz="2300" b="0" dirty="0"/>
              <a:t> </a:t>
            </a:r>
            <a:r>
              <a:rPr lang="es-CO" sz="2300" b="0" dirty="0" err="1"/>
              <a:t>mikro</a:t>
            </a:r>
            <a:r>
              <a:rPr lang="es-CO" sz="2300" b="0" dirty="0"/>
              <a:t> Delta </a:t>
            </a:r>
            <a:r>
              <a:rPr lang="es-CO" sz="2300" b="0" dirty="0" err="1"/>
              <a:t>Iron</a:t>
            </a:r>
            <a:r>
              <a:rPr lang="es-CO" sz="2300" b="0" dirty="0"/>
              <a:t> yang di </a:t>
            </a:r>
            <a:r>
              <a:rPr lang="es-CO" sz="2300" b="0" dirty="0" err="1"/>
              <a:t>etching</a:t>
            </a:r>
            <a:r>
              <a:rPr lang="es-CO" sz="2300" b="0" dirty="0"/>
              <a:t> </a:t>
            </a:r>
            <a:r>
              <a:rPr lang="id-ID" sz="2300" b="0" dirty="0" smtClean="0"/>
              <a:t>(</a:t>
            </a:r>
            <a:r>
              <a:rPr lang="id-ID" sz="2400" b="0" dirty="0"/>
              <a:t>proses menggerus logam</a:t>
            </a:r>
            <a:r>
              <a:rPr lang="id-ID" sz="2300" b="0" dirty="0" smtClean="0"/>
              <a:t>) </a:t>
            </a:r>
            <a:r>
              <a:rPr lang="es-CO" sz="2300" b="0" dirty="0" err="1" smtClean="0"/>
              <a:t>menggunakan</a:t>
            </a:r>
            <a:r>
              <a:rPr lang="es-CO" sz="2300" b="0" dirty="0" smtClean="0"/>
              <a:t> </a:t>
            </a:r>
            <a:r>
              <a:rPr lang="es-CO" sz="2300" b="0" dirty="0" err="1"/>
              <a:t>teknik</a:t>
            </a:r>
            <a:r>
              <a:rPr lang="es-CO" sz="2300" b="0" dirty="0"/>
              <a:t> </a:t>
            </a:r>
            <a:r>
              <a:rPr lang="es-CO" sz="2300" b="0" dirty="0" err="1"/>
              <a:t>metalurgi</a:t>
            </a:r>
            <a:r>
              <a:rPr lang="es-CO" sz="2300" b="0" dirty="0"/>
              <a:t> </a:t>
            </a:r>
            <a:r>
              <a:rPr lang="es-CO" sz="2300" b="0" dirty="0" err="1"/>
              <a:t>khusus</a:t>
            </a:r>
            <a:r>
              <a:rPr lang="es-CO" sz="2300" b="0" dirty="0"/>
              <a:t> pada baja </a:t>
            </a:r>
            <a:r>
              <a:rPr lang="es-CO" sz="2300" b="0" dirty="0" err="1"/>
              <a:t>stainless</a:t>
            </a:r>
            <a:r>
              <a:rPr lang="es-CO" sz="2300" b="0" dirty="0"/>
              <a:t> </a:t>
            </a:r>
            <a:r>
              <a:rPr lang="es-CO" sz="2300" b="0" dirty="0" err="1"/>
              <a:t>steel</a:t>
            </a:r>
            <a:r>
              <a:rPr lang="es-CO" sz="2300" b="0" dirty="0"/>
              <a:t>.</a:t>
            </a:r>
            <a:endParaRPr lang="id-ID" sz="2300" b="0" dirty="0"/>
          </a:p>
        </p:txBody>
      </p:sp>
      <p:pic>
        <p:nvPicPr>
          <p:cNvPr id="6" name="Picture 5" descr="http://www.industrialheating.com/Articles/Cover_Story/93096f835cbb7010VgnVCM100000f932a8c0____">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467544" y="1556792"/>
            <a:ext cx="2448272" cy="2088232"/>
          </a:xfrm>
          <a:prstGeom prst="rect">
            <a:avLst/>
          </a:prstGeom>
          <a:noFill/>
          <a:ln>
            <a:noFill/>
          </a:ln>
        </p:spPr>
      </p:pic>
    </p:spTree>
    <p:extLst>
      <p:ext uri="{BB962C8B-B14F-4D97-AF65-F5344CB8AC3E}">
        <p14:creationId xmlns:p14="http://schemas.microsoft.com/office/powerpoint/2010/main" val="1180003058"/>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Struktur </a:t>
            </a:r>
            <a:r>
              <a:rPr lang="id-ID" dirty="0" smtClean="0"/>
              <a:t>mikro</a:t>
            </a:r>
            <a:endParaRPr lang="id-ID" dirty="0"/>
          </a:p>
        </p:txBody>
      </p:sp>
      <p:sp>
        <p:nvSpPr>
          <p:cNvPr id="3" name="Content Placeholder 2"/>
          <p:cNvSpPr>
            <a:spLocks noGrp="1"/>
          </p:cNvSpPr>
          <p:nvPr>
            <p:ph idx="1"/>
          </p:nvPr>
        </p:nvSpPr>
        <p:spPr>
          <a:xfrm>
            <a:off x="3275856" y="1412776"/>
            <a:ext cx="5688632" cy="2620888"/>
          </a:xfrm>
        </p:spPr>
        <p:txBody>
          <a:bodyPr>
            <a:normAutofit fontScale="92500" lnSpcReduction="20000"/>
          </a:bodyPr>
          <a:lstStyle/>
          <a:p>
            <a:pPr marL="114300" indent="0">
              <a:buNone/>
            </a:pPr>
            <a:r>
              <a:rPr lang="id-ID" dirty="0" smtClean="0"/>
              <a:t>FERIT</a:t>
            </a:r>
          </a:p>
          <a:p>
            <a:r>
              <a:rPr lang="en-US" sz="2600" b="0" dirty="0"/>
              <a:t>Ferrite (α) </a:t>
            </a:r>
            <a:r>
              <a:rPr lang="en-US" sz="2600" b="0" dirty="0" err="1"/>
              <a:t>merupakan</a:t>
            </a:r>
            <a:r>
              <a:rPr lang="en-US" sz="2600" b="0" dirty="0"/>
              <a:t> </a:t>
            </a:r>
            <a:r>
              <a:rPr lang="en-US" sz="2600" b="0" dirty="0" err="1"/>
              <a:t>fasa</a:t>
            </a:r>
            <a:r>
              <a:rPr lang="en-US" sz="2600" b="0" dirty="0"/>
              <a:t> yang </a:t>
            </a:r>
            <a:r>
              <a:rPr lang="en-US" sz="2600" b="0" dirty="0" err="1"/>
              <a:t>terbentuk</a:t>
            </a:r>
            <a:r>
              <a:rPr lang="en-US" sz="2600" b="0" dirty="0"/>
              <a:t> </a:t>
            </a:r>
            <a:r>
              <a:rPr lang="en-US" sz="2600" b="0" dirty="0" err="1"/>
              <a:t>pada</a:t>
            </a:r>
            <a:r>
              <a:rPr lang="en-US" sz="2600" b="0" dirty="0"/>
              <a:t> </a:t>
            </a:r>
            <a:r>
              <a:rPr lang="en-US" sz="2600" b="0" dirty="0" err="1"/>
              <a:t>temperatur</a:t>
            </a:r>
            <a:r>
              <a:rPr lang="en-US" sz="2600" b="0" dirty="0"/>
              <a:t> </a:t>
            </a:r>
            <a:r>
              <a:rPr lang="en-US" sz="2600" b="0" dirty="0" smtClean="0"/>
              <a:t>±300-723</a:t>
            </a:r>
            <a:r>
              <a:rPr lang="id-ID" sz="2600" b="0" dirty="0" smtClean="0"/>
              <a:t> </a:t>
            </a:r>
            <a:r>
              <a:rPr lang="en-US" sz="2600" b="0" dirty="0" smtClean="0"/>
              <a:t>º</a:t>
            </a:r>
            <a:r>
              <a:rPr lang="id-ID" sz="2600" b="0" dirty="0" smtClean="0"/>
              <a:t>C</a:t>
            </a:r>
            <a:r>
              <a:rPr lang="en-US" sz="2600" b="0" dirty="0" smtClean="0"/>
              <a:t>. </a:t>
            </a:r>
            <a:endParaRPr lang="id-ID" sz="2600" b="0" dirty="0" smtClean="0"/>
          </a:p>
          <a:p>
            <a:r>
              <a:rPr lang="en-US" sz="2600" b="0" dirty="0" err="1" smtClean="0"/>
              <a:t>Pada</a:t>
            </a:r>
            <a:r>
              <a:rPr lang="en-US" sz="2600" b="0" dirty="0" smtClean="0"/>
              <a:t> </a:t>
            </a:r>
            <a:r>
              <a:rPr lang="en-US" sz="2600" b="0" dirty="0" err="1"/>
              <a:t>daerah</a:t>
            </a:r>
            <a:r>
              <a:rPr lang="en-US" sz="2600" b="0" dirty="0"/>
              <a:t> </a:t>
            </a:r>
            <a:r>
              <a:rPr lang="en-US" sz="2600" b="0" dirty="0" err="1"/>
              <a:t>ini</a:t>
            </a:r>
            <a:r>
              <a:rPr lang="en-US" sz="2600" b="0" dirty="0"/>
              <a:t>, </a:t>
            </a:r>
            <a:r>
              <a:rPr lang="en-US" sz="2600" b="0" dirty="0" err="1"/>
              <a:t>kelarutan</a:t>
            </a:r>
            <a:r>
              <a:rPr lang="en-US" sz="2600" b="0" dirty="0"/>
              <a:t> </a:t>
            </a:r>
            <a:r>
              <a:rPr lang="en-US" sz="2600" b="0" dirty="0" err="1"/>
              <a:t>karbon</a:t>
            </a:r>
            <a:r>
              <a:rPr lang="en-US" sz="2600" b="0" dirty="0"/>
              <a:t> </a:t>
            </a:r>
            <a:r>
              <a:rPr lang="id-ID" sz="2600" b="0" dirty="0" smtClean="0"/>
              <a:t>max = </a:t>
            </a:r>
            <a:r>
              <a:rPr lang="en-US" sz="2600" b="0" dirty="0" smtClean="0"/>
              <a:t>0,025</a:t>
            </a:r>
            <a:r>
              <a:rPr lang="en-US" sz="2600" b="0" dirty="0"/>
              <a:t>% </a:t>
            </a:r>
            <a:r>
              <a:rPr lang="en-US" sz="2600" b="0" dirty="0" err="1"/>
              <a:t>pada</a:t>
            </a:r>
            <a:r>
              <a:rPr lang="en-US" sz="2600" b="0" dirty="0"/>
              <a:t> </a:t>
            </a:r>
            <a:r>
              <a:rPr lang="en-US" sz="2600" b="0" dirty="0" err="1"/>
              <a:t>temperatur</a:t>
            </a:r>
            <a:r>
              <a:rPr lang="en-US" sz="2600" b="0" dirty="0"/>
              <a:t> 725 º</a:t>
            </a:r>
            <a:r>
              <a:rPr lang="id-ID" sz="2600" b="0" dirty="0"/>
              <a:t>C</a:t>
            </a:r>
            <a:r>
              <a:rPr lang="en-US" sz="2600" b="0" dirty="0" smtClean="0"/>
              <a:t>, </a:t>
            </a:r>
            <a:r>
              <a:rPr lang="en-US" sz="2600" b="0" dirty="0" err="1"/>
              <a:t>dan</a:t>
            </a:r>
            <a:r>
              <a:rPr lang="en-US" sz="2600" b="0" dirty="0"/>
              <a:t> </a:t>
            </a:r>
            <a:r>
              <a:rPr lang="en-US" sz="2600" b="0" dirty="0" err="1"/>
              <a:t>turun</a:t>
            </a:r>
            <a:r>
              <a:rPr lang="en-US" sz="2600" b="0" dirty="0"/>
              <a:t> </a:t>
            </a:r>
            <a:r>
              <a:rPr lang="en-US" sz="2600" b="0" dirty="0" err="1"/>
              <a:t>drastis</a:t>
            </a:r>
            <a:r>
              <a:rPr lang="en-US" sz="2600" b="0" dirty="0"/>
              <a:t> </a:t>
            </a:r>
            <a:r>
              <a:rPr lang="en-US" sz="2600" b="0" dirty="0" err="1"/>
              <a:t>menjadi</a:t>
            </a:r>
            <a:r>
              <a:rPr lang="en-US" sz="2600" b="0" dirty="0"/>
              <a:t> 0% </a:t>
            </a:r>
            <a:r>
              <a:rPr lang="en-US" sz="2600" b="0" dirty="0" err="1"/>
              <a:t>pada</a:t>
            </a:r>
            <a:r>
              <a:rPr lang="en-US" sz="2600" b="0" dirty="0"/>
              <a:t> </a:t>
            </a:r>
            <a:r>
              <a:rPr lang="en-US" sz="2600" b="0" dirty="0" smtClean="0"/>
              <a:t>0</a:t>
            </a:r>
            <a:r>
              <a:rPr lang="en-US" sz="2600" b="0" dirty="0"/>
              <a:t> º</a:t>
            </a:r>
            <a:r>
              <a:rPr lang="id-ID" sz="2600" b="0" dirty="0"/>
              <a:t>C</a:t>
            </a:r>
            <a:r>
              <a:rPr lang="en-US" sz="2600" b="0" dirty="0" smtClean="0"/>
              <a:t>. </a:t>
            </a:r>
            <a:endParaRPr lang="id-ID" sz="2600" b="0" dirty="0" smtClean="0"/>
          </a:p>
        </p:txBody>
      </p:sp>
      <p:pic>
        <p:nvPicPr>
          <p:cNvPr id="4" name="Picture 3" descr="http://www.industrialheating.com/IH/2001/01/Files/Images/8343.gif"/>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26234"/>
            <a:ext cx="2338070" cy="1802765"/>
          </a:xfrm>
          <a:prstGeom prst="rect">
            <a:avLst/>
          </a:prstGeom>
          <a:noFill/>
          <a:ln>
            <a:noFill/>
          </a:ln>
        </p:spPr>
      </p:pic>
      <p:sp>
        <p:nvSpPr>
          <p:cNvPr id="5" name="Content Placeholder 2"/>
          <p:cNvSpPr txBox="1">
            <a:spLocks/>
          </p:cNvSpPr>
          <p:nvPr/>
        </p:nvSpPr>
        <p:spPr>
          <a:xfrm>
            <a:off x="35496" y="4077072"/>
            <a:ext cx="7848872" cy="2528664"/>
          </a:xfrm>
          <a:prstGeom prst="rect">
            <a:avLst/>
          </a:prstGeom>
        </p:spPr>
        <p:txBody>
          <a:bodyPr vert="horz" lIns="91440" tIns="45720" rIns="91440" bIns="45720" rtlCol="0">
            <a:normAutofit fontScale="85000" lnSpcReduction="20000"/>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Font typeface="Arial" pitchFamily="34" charset="0"/>
              <a:buNone/>
            </a:pPr>
            <a:r>
              <a:rPr lang="id-ID" dirty="0" smtClean="0"/>
              <a:t>FERIT</a:t>
            </a:r>
          </a:p>
          <a:p>
            <a:r>
              <a:rPr lang="es-CO" sz="2300" b="0" dirty="0" err="1" smtClean="0"/>
              <a:t>Fasa</a:t>
            </a:r>
            <a:r>
              <a:rPr lang="es-CO" sz="2300" b="0" dirty="0" smtClean="0"/>
              <a:t> </a:t>
            </a:r>
            <a:r>
              <a:rPr lang="es-CO" sz="2300" b="0" dirty="0" err="1" smtClean="0"/>
              <a:t>ini</a:t>
            </a:r>
            <a:r>
              <a:rPr lang="es-CO" sz="2300" b="0" dirty="0" smtClean="0"/>
              <a:t> </a:t>
            </a:r>
            <a:r>
              <a:rPr lang="es-CO" sz="2300" b="0" dirty="0" err="1" smtClean="0"/>
              <a:t>biasa</a:t>
            </a:r>
            <a:r>
              <a:rPr lang="es-CO" sz="2300" b="0" dirty="0" smtClean="0"/>
              <a:t> </a:t>
            </a:r>
            <a:r>
              <a:rPr lang="es-CO" sz="2300" b="0" dirty="0" err="1" smtClean="0"/>
              <a:t>terjadi</a:t>
            </a:r>
            <a:r>
              <a:rPr lang="es-CO" sz="2300" b="0" dirty="0" smtClean="0"/>
              <a:t> </a:t>
            </a:r>
            <a:r>
              <a:rPr lang="es-CO" sz="2300" b="0" dirty="0" err="1" smtClean="0"/>
              <a:t>bersamaan</a:t>
            </a:r>
            <a:r>
              <a:rPr lang="es-CO" sz="2300" b="0" dirty="0" smtClean="0"/>
              <a:t> </a:t>
            </a:r>
            <a:r>
              <a:rPr lang="es-CO" sz="2300" b="0" dirty="0" err="1" smtClean="0"/>
              <a:t>dengan</a:t>
            </a:r>
            <a:r>
              <a:rPr lang="es-CO" sz="2300" b="0" dirty="0" smtClean="0"/>
              <a:t> </a:t>
            </a:r>
            <a:r>
              <a:rPr lang="es-CO" sz="2300" i="1" dirty="0" err="1" smtClean="0"/>
              <a:t>cementite</a:t>
            </a:r>
            <a:r>
              <a:rPr lang="es-CO" sz="2300" b="0" dirty="0" smtClean="0"/>
              <a:t>, </a:t>
            </a:r>
            <a:r>
              <a:rPr lang="es-CO" sz="2300" b="0" dirty="0" err="1" smtClean="0"/>
              <a:t>membentuk</a:t>
            </a:r>
            <a:r>
              <a:rPr lang="es-CO" sz="2300" b="0" dirty="0" smtClean="0"/>
              <a:t> </a:t>
            </a:r>
            <a:r>
              <a:rPr lang="es-CO" sz="2300" i="1" dirty="0" err="1" smtClean="0"/>
              <a:t>pearlite</a:t>
            </a:r>
            <a:r>
              <a:rPr lang="es-CO" sz="2300" b="0" dirty="0" smtClean="0"/>
              <a:t> pada </a:t>
            </a:r>
            <a:r>
              <a:rPr lang="es-CO" sz="2300" b="0" dirty="0" err="1" smtClean="0"/>
              <a:t>pendinginan</a:t>
            </a:r>
            <a:r>
              <a:rPr lang="es-CO" sz="2300" b="0" dirty="0" smtClean="0"/>
              <a:t> </a:t>
            </a:r>
            <a:r>
              <a:rPr lang="es-CO" sz="2300" b="0" dirty="0" err="1" smtClean="0"/>
              <a:t>lambat</a:t>
            </a:r>
            <a:r>
              <a:rPr lang="es-CO" sz="2300" b="0" dirty="0" smtClean="0"/>
              <a:t>. </a:t>
            </a:r>
            <a:endParaRPr lang="id-ID" sz="2300" b="0" dirty="0" smtClean="0"/>
          </a:p>
          <a:p>
            <a:r>
              <a:rPr lang="es-CO" sz="2300" b="0" dirty="0" err="1" smtClean="0"/>
              <a:t>Fasa</a:t>
            </a:r>
            <a:r>
              <a:rPr lang="es-CO" sz="2300" b="0" dirty="0" smtClean="0"/>
              <a:t> </a:t>
            </a:r>
            <a:r>
              <a:rPr lang="es-CO" sz="2300" b="0" dirty="0" err="1" smtClean="0"/>
              <a:t>ini</a:t>
            </a:r>
            <a:r>
              <a:rPr lang="es-CO" sz="2300" b="0" dirty="0" smtClean="0"/>
              <a:t> </a:t>
            </a:r>
            <a:r>
              <a:rPr lang="es-CO" sz="2300" b="0" dirty="0" err="1" smtClean="0"/>
              <a:t>lunak</a:t>
            </a:r>
            <a:r>
              <a:rPr lang="es-CO" sz="2300" b="0" dirty="0" smtClean="0"/>
              <a:t>, dan </a:t>
            </a:r>
            <a:r>
              <a:rPr lang="es-CO" sz="2300" b="0" dirty="0" err="1" smtClean="0"/>
              <a:t>memberikan</a:t>
            </a:r>
            <a:r>
              <a:rPr lang="es-CO" sz="2300" b="0" dirty="0" smtClean="0"/>
              <a:t> </a:t>
            </a:r>
            <a:r>
              <a:rPr lang="es-CO" sz="2300" b="0" dirty="0" err="1" smtClean="0"/>
              <a:t>kemampuan</a:t>
            </a:r>
            <a:r>
              <a:rPr lang="es-CO" sz="2300" b="0" dirty="0" smtClean="0"/>
              <a:t> </a:t>
            </a:r>
            <a:r>
              <a:rPr lang="es-CO" sz="2300" b="0" dirty="0" err="1" smtClean="0"/>
              <a:t>bentuk</a:t>
            </a:r>
            <a:r>
              <a:rPr lang="es-CO" sz="2300" b="0" dirty="0" smtClean="0"/>
              <a:t> pada </a:t>
            </a:r>
            <a:r>
              <a:rPr lang="es-CO" sz="2300" b="0" dirty="0" err="1" smtClean="0"/>
              <a:t>logam</a:t>
            </a:r>
            <a:r>
              <a:rPr lang="es-CO" sz="2300" b="0" dirty="0" smtClean="0"/>
              <a:t>. </a:t>
            </a:r>
            <a:endParaRPr lang="id-ID" sz="2300" b="0" dirty="0" smtClean="0"/>
          </a:p>
          <a:p>
            <a:r>
              <a:rPr lang="es-CO" sz="2300" b="0" dirty="0" smtClean="0"/>
              <a:t>Gambar </a:t>
            </a:r>
            <a:r>
              <a:rPr lang="es-CO" sz="2300" b="0" dirty="0" err="1" smtClean="0"/>
              <a:t>menunjukkan</a:t>
            </a:r>
            <a:r>
              <a:rPr lang="es-CO" sz="2300" b="0" dirty="0" smtClean="0"/>
              <a:t> </a:t>
            </a:r>
            <a:r>
              <a:rPr lang="es-CO" sz="2300" b="0" dirty="0" err="1" smtClean="0"/>
              <a:t>struktur</a:t>
            </a:r>
            <a:r>
              <a:rPr lang="es-CO" sz="2300" b="0" dirty="0" smtClean="0"/>
              <a:t> </a:t>
            </a:r>
            <a:r>
              <a:rPr lang="es-CO" sz="2300" b="0" dirty="0" err="1" smtClean="0"/>
              <a:t>fasa</a:t>
            </a:r>
            <a:r>
              <a:rPr lang="es-CO" sz="2300" b="0" dirty="0" smtClean="0"/>
              <a:t> </a:t>
            </a:r>
            <a:r>
              <a:rPr lang="es-CO" sz="2300" dirty="0" err="1" smtClean="0"/>
              <a:t>ferrite</a:t>
            </a:r>
            <a:r>
              <a:rPr lang="es-CO" sz="2300" b="0" dirty="0" smtClean="0"/>
              <a:t> yang </a:t>
            </a:r>
            <a:r>
              <a:rPr lang="es-CO" sz="2300" b="0" dirty="0" err="1" smtClean="0"/>
              <a:t>berwarna</a:t>
            </a:r>
            <a:r>
              <a:rPr lang="es-CO" sz="2300" b="0" dirty="0" smtClean="0"/>
              <a:t> </a:t>
            </a:r>
            <a:r>
              <a:rPr lang="es-CO" sz="2300" b="0" dirty="0" err="1" smtClean="0"/>
              <a:t>hitam</a:t>
            </a:r>
            <a:r>
              <a:rPr lang="es-CO" sz="2300" b="0" dirty="0" smtClean="0"/>
              <a:t>, dan </a:t>
            </a:r>
            <a:r>
              <a:rPr lang="es-CO" sz="2300" b="0" dirty="0" err="1" smtClean="0"/>
              <a:t>austenite</a:t>
            </a:r>
            <a:r>
              <a:rPr lang="es-CO" sz="2300" b="0" dirty="0" smtClean="0"/>
              <a:t> yang </a:t>
            </a:r>
            <a:r>
              <a:rPr lang="es-CO" sz="2300" b="0" dirty="0" err="1" smtClean="0"/>
              <a:t>berwarna</a:t>
            </a:r>
            <a:r>
              <a:rPr lang="es-CO" sz="2300" b="0" dirty="0" smtClean="0"/>
              <a:t> </a:t>
            </a:r>
            <a:r>
              <a:rPr lang="es-CO" sz="2300" b="0" dirty="0" err="1" smtClean="0"/>
              <a:t>putih</a:t>
            </a:r>
            <a:r>
              <a:rPr lang="es-CO" sz="2300" b="0" dirty="0" smtClean="0"/>
              <a:t>. </a:t>
            </a:r>
            <a:endParaRPr lang="id-ID" sz="2300" b="0" dirty="0" smtClean="0"/>
          </a:p>
          <a:p>
            <a:r>
              <a:rPr lang="es-CO" sz="2300" b="0" dirty="0" err="1" smtClean="0"/>
              <a:t>Hal</a:t>
            </a:r>
            <a:r>
              <a:rPr lang="es-CO" sz="2300" b="0" dirty="0" smtClean="0"/>
              <a:t> </a:t>
            </a:r>
            <a:r>
              <a:rPr lang="es-CO" sz="2300" b="0" dirty="0" err="1" smtClean="0"/>
              <a:t>ini</a:t>
            </a:r>
            <a:r>
              <a:rPr lang="es-CO" sz="2300" b="0" dirty="0" smtClean="0"/>
              <a:t> </a:t>
            </a:r>
            <a:r>
              <a:rPr lang="es-CO" sz="2300" b="0" dirty="0" err="1" smtClean="0"/>
              <a:t>menunjukkan</a:t>
            </a:r>
            <a:r>
              <a:rPr lang="es-CO" sz="2300" b="0" dirty="0" smtClean="0"/>
              <a:t> </a:t>
            </a:r>
            <a:r>
              <a:rPr lang="es-CO" sz="2300" b="0" dirty="0" err="1" smtClean="0"/>
              <a:t>bahwa</a:t>
            </a:r>
            <a:r>
              <a:rPr lang="es-CO" sz="2300" b="0" dirty="0" smtClean="0"/>
              <a:t>, </a:t>
            </a:r>
            <a:r>
              <a:rPr lang="es-CO" sz="2300" b="0" dirty="0" err="1" smtClean="0"/>
              <a:t>selain</a:t>
            </a:r>
            <a:r>
              <a:rPr lang="es-CO" sz="2300" b="0" dirty="0" smtClean="0"/>
              <a:t> </a:t>
            </a:r>
            <a:r>
              <a:rPr lang="es-CO" sz="2300" b="0" dirty="0" err="1" smtClean="0"/>
              <a:t>lunak</a:t>
            </a:r>
            <a:r>
              <a:rPr lang="es-CO" sz="2300" b="0" dirty="0" smtClean="0"/>
              <a:t>, </a:t>
            </a:r>
            <a:r>
              <a:rPr lang="es-CO" sz="2300" b="0" dirty="0" err="1" smtClean="0"/>
              <a:t>ferrite</a:t>
            </a:r>
            <a:r>
              <a:rPr lang="es-CO" sz="2300" b="0" dirty="0" smtClean="0"/>
              <a:t> </a:t>
            </a:r>
            <a:r>
              <a:rPr lang="es-CO" sz="2300" b="0" dirty="0" err="1" smtClean="0"/>
              <a:t>sendiri</a:t>
            </a:r>
            <a:r>
              <a:rPr lang="es-CO" sz="2300" b="0" dirty="0" smtClean="0"/>
              <a:t> </a:t>
            </a:r>
            <a:r>
              <a:rPr lang="es-CO" sz="2300" b="0" dirty="0" err="1" smtClean="0"/>
              <a:t>cenderung</a:t>
            </a:r>
            <a:r>
              <a:rPr lang="es-CO" sz="2300" b="0" dirty="0" smtClean="0"/>
              <a:t> </a:t>
            </a:r>
            <a:r>
              <a:rPr lang="es-CO" sz="2300" b="0" dirty="0" err="1" smtClean="0"/>
              <a:t>lebih</a:t>
            </a:r>
            <a:r>
              <a:rPr lang="es-CO" sz="2300" b="0" dirty="0" smtClean="0"/>
              <a:t> </a:t>
            </a:r>
            <a:r>
              <a:rPr lang="es-CO" sz="2300" b="0" dirty="0" err="1" smtClean="0"/>
              <a:t>mudah</a:t>
            </a:r>
            <a:r>
              <a:rPr lang="es-CO" sz="2300" b="0" dirty="0" smtClean="0"/>
              <a:t> </a:t>
            </a:r>
            <a:r>
              <a:rPr lang="es-CO" sz="2300" b="0" dirty="0" err="1" smtClean="0"/>
              <a:t>berkarat</a:t>
            </a:r>
            <a:r>
              <a:rPr lang="es-CO" sz="2300" b="0" dirty="0" smtClean="0"/>
              <a:t> </a:t>
            </a:r>
            <a:r>
              <a:rPr lang="es-CO" sz="2300" b="0" dirty="0" err="1" smtClean="0"/>
              <a:t>dibandingkan</a:t>
            </a:r>
            <a:r>
              <a:rPr lang="es-CO" sz="2300" b="0" dirty="0" smtClean="0"/>
              <a:t> </a:t>
            </a:r>
            <a:r>
              <a:rPr lang="es-CO" sz="2300" b="0" dirty="0" err="1" smtClean="0"/>
              <a:t>austenite</a:t>
            </a:r>
            <a:endParaRPr lang="id-ID" sz="2300" b="0" dirty="0"/>
          </a:p>
        </p:txBody>
      </p:sp>
    </p:spTree>
    <p:extLst>
      <p:ext uri="{BB962C8B-B14F-4D97-AF65-F5344CB8AC3E}">
        <p14:creationId xmlns:p14="http://schemas.microsoft.com/office/powerpoint/2010/main" val="3447496670"/>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Struktur </a:t>
            </a:r>
            <a:r>
              <a:rPr lang="id-ID" dirty="0" smtClean="0"/>
              <a:t>mikro</a:t>
            </a:r>
            <a:endParaRPr lang="id-ID" dirty="0"/>
          </a:p>
        </p:txBody>
      </p:sp>
      <p:sp>
        <p:nvSpPr>
          <p:cNvPr id="3" name="Content Placeholder 2"/>
          <p:cNvSpPr>
            <a:spLocks noGrp="1"/>
          </p:cNvSpPr>
          <p:nvPr>
            <p:ph idx="1"/>
          </p:nvPr>
        </p:nvSpPr>
        <p:spPr>
          <a:xfrm>
            <a:off x="3275856" y="1412776"/>
            <a:ext cx="5688632" cy="2620888"/>
          </a:xfrm>
        </p:spPr>
        <p:txBody>
          <a:bodyPr>
            <a:normAutofit/>
          </a:bodyPr>
          <a:lstStyle/>
          <a:p>
            <a:pPr marL="114300" indent="0">
              <a:buNone/>
            </a:pPr>
            <a:r>
              <a:rPr lang="id-ID" dirty="0" smtClean="0"/>
              <a:t>CEMENTIT </a:t>
            </a:r>
          </a:p>
          <a:p>
            <a:r>
              <a:rPr lang="en-US" sz="2600" b="0" dirty="0"/>
              <a:t>Cementite </a:t>
            </a:r>
            <a:r>
              <a:rPr lang="en-US" sz="2600" b="0" dirty="0" err="1"/>
              <a:t>merupakan</a:t>
            </a:r>
            <a:r>
              <a:rPr lang="en-US" sz="2600" b="0" dirty="0"/>
              <a:t> </a:t>
            </a:r>
            <a:r>
              <a:rPr lang="en-US" sz="2600" b="0" dirty="0" err="1"/>
              <a:t>fasa</a:t>
            </a:r>
            <a:r>
              <a:rPr lang="en-US" sz="2600" b="0" dirty="0"/>
              <a:t> </a:t>
            </a:r>
            <a:r>
              <a:rPr lang="en-US" sz="2600" b="0" dirty="0" err="1"/>
              <a:t>intermetalik</a:t>
            </a:r>
            <a:r>
              <a:rPr lang="en-US" sz="2600" b="0" dirty="0"/>
              <a:t> yang </a:t>
            </a:r>
            <a:r>
              <a:rPr lang="en-US" sz="2600" b="0" dirty="0" err="1"/>
              <a:t>terbentuk</a:t>
            </a:r>
            <a:r>
              <a:rPr lang="en-US" sz="2600" b="0" dirty="0"/>
              <a:t> </a:t>
            </a:r>
            <a:r>
              <a:rPr lang="en-US" sz="2600" b="0" dirty="0" err="1"/>
              <a:t>pada</a:t>
            </a:r>
            <a:r>
              <a:rPr lang="en-US" sz="2600" b="0" dirty="0"/>
              <a:t> </a:t>
            </a:r>
            <a:r>
              <a:rPr lang="en-US" sz="2600" b="0" dirty="0" err="1"/>
              <a:t>logam</a:t>
            </a:r>
            <a:r>
              <a:rPr lang="en-US" sz="2600" b="0" dirty="0"/>
              <a:t> </a:t>
            </a:r>
            <a:r>
              <a:rPr lang="en-US" sz="2600" b="0" dirty="0" err="1"/>
              <a:t>dengan</a:t>
            </a:r>
            <a:r>
              <a:rPr lang="en-US" sz="2600" b="0" dirty="0"/>
              <a:t> </a:t>
            </a:r>
            <a:r>
              <a:rPr lang="en-US" sz="2600" b="0" dirty="0" err="1"/>
              <a:t>kelarutan</a:t>
            </a:r>
            <a:r>
              <a:rPr lang="en-US" sz="2600" b="0" dirty="0"/>
              <a:t> </a:t>
            </a:r>
            <a:r>
              <a:rPr lang="en-US" sz="2600" b="0" dirty="0" err="1"/>
              <a:t>karbon</a:t>
            </a:r>
            <a:r>
              <a:rPr lang="en-US" sz="2600" b="0" dirty="0"/>
              <a:t> </a:t>
            </a:r>
            <a:r>
              <a:rPr lang="en-US" sz="2600" b="0" dirty="0" err="1"/>
              <a:t>maksimal</a:t>
            </a:r>
            <a:r>
              <a:rPr lang="en-US" sz="2600" b="0" dirty="0"/>
              <a:t> 6,67 </a:t>
            </a:r>
            <a:r>
              <a:rPr lang="en-US" sz="2600" b="0" dirty="0" smtClean="0"/>
              <a:t>%. </a:t>
            </a:r>
            <a:endParaRPr lang="id-ID" sz="2600" b="0" dirty="0" smtClean="0"/>
          </a:p>
        </p:txBody>
      </p:sp>
      <p:sp>
        <p:nvSpPr>
          <p:cNvPr id="5" name="Content Placeholder 2"/>
          <p:cNvSpPr txBox="1">
            <a:spLocks/>
          </p:cNvSpPr>
          <p:nvPr/>
        </p:nvSpPr>
        <p:spPr>
          <a:xfrm>
            <a:off x="35496" y="4077072"/>
            <a:ext cx="7848872" cy="2528664"/>
          </a:xfrm>
          <a:prstGeom prst="rect">
            <a:avLst/>
          </a:prstGeom>
        </p:spPr>
        <p:txBody>
          <a:bodyPr vert="horz" lIns="91440" tIns="45720" rIns="91440" bIns="45720" rtlCol="0">
            <a:normAutofit fontScale="92500"/>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dirty="0"/>
              <a:t>CEMENTIT</a:t>
            </a:r>
            <a:endParaRPr lang="id-ID" dirty="0" smtClean="0"/>
          </a:p>
          <a:p>
            <a:r>
              <a:rPr lang="es-CO" sz="2300" b="0" dirty="0" err="1" smtClean="0"/>
              <a:t>Kelarutan</a:t>
            </a:r>
            <a:r>
              <a:rPr lang="es-CO" sz="2300" b="0" dirty="0" smtClean="0"/>
              <a:t> </a:t>
            </a:r>
            <a:r>
              <a:rPr lang="es-CO" sz="2300" b="0" dirty="0" err="1" smtClean="0"/>
              <a:t>karbon</a:t>
            </a:r>
            <a:r>
              <a:rPr lang="es-CO" sz="2300" b="0" dirty="0" smtClean="0"/>
              <a:t> yang </a:t>
            </a:r>
            <a:r>
              <a:rPr lang="es-CO" sz="2300" b="0" dirty="0" err="1" smtClean="0"/>
              <a:t>tinggi</a:t>
            </a:r>
            <a:r>
              <a:rPr lang="es-CO" sz="2300" b="0" dirty="0" smtClean="0"/>
              <a:t> </a:t>
            </a:r>
            <a:r>
              <a:rPr lang="es-CO" sz="2300" b="0" dirty="0" err="1" smtClean="0"/>
              <a:t>memberikan</a:t>
            </a:r>
            <a:r>
              <a:rPr lang="es-CO" sz="2300" b="0" dirty="0" smtClean="0"/>
              <a:t> </a:t>
            </a:r>
            <a:r>
              <a:rPr lang="es-CO" sz="2300" b="0" dirty="0" err="1" smtClean="0"/>
              <a:t>sifat</a:t>
            </a:r>
            <a:r>
              <a:rPr lang="es-CO" sz="2300" b="0" dirty="0" smtClean="0"/>
              <a:t> </a:t>
            </a:r>
            <a:r>
              <a:rPr lang="es-CO" sz="2300" b="0" dirty="0" err="1" smtClean="0"/>
              <a:t>keras</a:t>
            </a:r>
            <a:r>
              <a:rPr lang="es-CO" sz="2300" b="0" dirty="0" smtClean="0"/>
              <a:t> pada </a:t>
            </a:r>
            <a:r>
              <a:rPr lang="es-CO" sz="2300" b="0" dirty="0" err="1" smtClean="0"/>
              <a:t>fasa</a:t>
            </a:r>
            <a:r>
              <a:rPr lang="es-CO" sz="2300" b="0" dirty="0" smtClean="0"/>
              <a:t> </a:t>
            </a:r>
            <a:r>
              <a:rPr lang="es-CO" sz="2300" b="0" dirty="0" err="1" smtClean="0"/>
              <a:t>ini</a:t>
            </a:r>
            <a:r>
              <a:rPr lang="es-CO" sz="2300" b="0" dirty="0" smtClean="0"/>
              <a:t>, dan </a:t>
            </a:r>
            <a:r>
              <a:rPr lang="es-CO" sz="2300" b="0" dirty="0" err="1" smtClean="0"/>
              <a:t>berkontribusi</a:t>
            </a:r>
            <a:r>
              <a:rPr lang="es-CO" sz="2300" b="0" dirty="0" smtClean="0"/>
              <a:t> </a:t>
            </a:r>
            <a:r>
              <a:rPr lang="es-CO" sz="2300" b="0" dirty="0" err="1" smtClean="0"/>
              <a:t>bersama</a:t>
            </a:r>
            <a:r>
              <a:rPr lang="es-CO" sz="2300" b="0" dirty="0" smtClean="0"/>
              <a:t> </a:t>
            </a:r>
            <a:r>
              <a:rPr lang="es-CO" sz="2300" b="0" dirty="0" err="1" smtClean="0"/>
              <a:t>dengan</a:t>
            </a:r>
            <a:r>
              <a:rPr lang="es-CO" sz="2300" b="0" dirty="0" smtClean="0"/>
              <a:t> </a:t>
            </a:r>
            <a:r>
              <a:rPr lang="es-CO" sz="2300" b="0" dirty="0" err="1" smtClean="0"/>
              <a:t>ferrite</a:t>
            </a:r>
            <a:r>
              <a:rPr lang="es-CO" sz="2300" b="0" dirty="0" smtClean="0"/>
              <a:t> </a:t>
            </a:r>
            <a:r>
              <a:rPr lang="es-CO" sz="2300" b="0" dirty="0" err="1" smtClean="0"/>
              <a:t>untuk</a:t>
            </a:r>
            <a:r>
              <a:rPr lang="es-CO" sz="2300" b="0" dirty="0" smtClean="0"/>
              <a:t> </a:t>
            </a:r>
            <a:r>
              <a:rPr lang="es-CO" sz="2300" b="0" dirty="0" err="1" smtClean="0"/>
              <a:t>menentukan</a:t>
            </a:r>
            <a:r>
              <a:rPr lang="es-CO" sz="2300" b="0" dirty="0" smtClean="0"/>
              <a:t> </a:t>
            </a:r>
            <a:r>
              <a:rPr lang="es-CO" sz="2300" b="0" dirty="0" err="1" smtClean="0"/>
              <a:t>kekuatan</a:t>
            </a:r>
            <a:r>
              <a:rPr lang="es-CO" sz="2300" b="0" dirty="0" smtClean="0"/>
              <a:t> </a:t>
            </a:r>
            <a:r>
              <a:rPr lang="es-CO" sz="2300" b="0" dirty="0" err="1" smtClean="0"/>
              <a:t>dari</a:t>
            </a:r>
            <a:r>
              <a:rPr lang="es-CO" sz="2300" b="0" dirty="0" smtClean="0"/>
              <a:t> </a:t>
            </a:r>
            <a:r>
              <a:rPr lang="es-CO" sz="2300" b="0" dirty="0" err="1" smtClean="0"/>
              <a:t>suatu</a:t>
            </a:r>
            <a:r>
              <a:rPr lang="es-CO" sz="2300" b="0" dirty="0" smtClean="0"/>
              <a:t> </a:t>
            </a:r>
            <a:r>
              <a:rPr lang="es-CO" sz="2300" b="0" dirty="0" err="1" smtClean="0"/>
              <a:t>logam</a:t>
            </a:r>
            <a:endParaRPr lang="id-ID" sz="2300" b="0" dirty="0" smtClean="0"/>
          </a:p>
          <a:p>
            <a:r>
              <a:rPr lang="id-ID" sz="2300" b="0" dirty="0" smtClean="0"/>
              <a:t>Gambar menunjukkan </a:t>
            </a:r>
            <a:r>
              <a:rPr lang="id-ID" sz="2300" b="0" dirty="0"/>
              <a:t>fasa cementite </a:t>
            </a:r>
            <a:r>
              <a:rPr lang="id-ID" sz="2300" b="0" dirty="0" smtClean="0"/>
              <a:t>dari </a:t>
            </a:r>
            <a:r>
              <a:rPr lang="id-ID" sz="2300" b="0" dirty="0"/>
              <a:t>proses pendinginan lambat baja cor putih</a:t>
            </a:r>
            <a:r>
              <a:rPr lang="id-ID" sz="2300" b="0" dirty="0" smtClean="0"/>
              <a:t>.</a:t>
            </a:r>
          </a:p>
          <a:p>
            <a:r>
              <a:rPr lang="id-ID" sz="2300" b="0" dirty="0" smtClean="0"/>
              <a:t>Mempunyai sifat </a:t>
            </a:r>
            <a:r>
              <a:rPr lang="sv-SE" sz="2300" b="0" dirty="0" smtClean="0"/>
              <a:t>keras </a:t>
            </a:r>
            <a:r>
              <a:rPr lang="sv-SE" sz="2300" b="0" dirty="0"/>
              <a:t>tapi bersifat getas</a:t>
            </a:r>
            <a:endParaRPr lang="id-ID" sz="2300" b="0" dirty="0"/>
          </a:p>
        </p:txBody>
      </p:sp>
      <p:pic>
        <p:nvPicPr>
          <p:cNvPr id="6" name="Picture 5" descr="http://www.industrialheating.com/IH/2001/01/Files/Images/8345.gif"/>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28800"/>
            <a:ext cx="2338070" cy="1819910"/>
          </a:xfrm>
          <a:prstGeom prst="rect">
            <a:avLst/>
          </a:prstGeom>
          <a:noFill/>
          <a:ln>
            <a:noFill/>
          </a:ln>
        </p:spPr>
      </p:pic>
    </p:spTree>
    <p:extLst>
      <p:ext uri="{BB962C8B-B14F-4D97-AF65-F5344CB8AC3E}">
        <p14:creationId xmlns:p14="http://schemas.microsoft.com/office/powerpoint/2010/main" val="287978903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Struktur </a:t>
            </a:r>
            <a:r>
              <a:rPr lang="id-ID" dirty="0" smtClean="0"/>
              <a:t>mikro</a:t>
            </a:r>
            <a:endParaRPr lang="id-ID" dirty="0"/>
          </a:p>
        </p:txBody>
      </p:sp>
      <p:sp>
        <p:nvSpPr>
          <p:cNvPr id="3" name="Content Placeholder 2"/>
          <p:cNvSpPr>
            <a:spLocks noGrp="1"/>
          </p:cNvSpPr>
          <p:nvPr>
            <p:ph idx="1"/>
          </p:nvPr>
        </p:nvSpPr>
        <p:spPr>
          <a:xfrm>
            <a:off x="3275856" y="1412776"/>
            <a:ext cx="5688632" cy="2620888"/>
          </a:xfrm>
        </p:spPr>
        <p:txBody>
          <a:bodyPr>
            <a:normAutofit fontScale="92500" lnSpcReduction="10000"/>
          </a:bodyPr>
          <a:lstStyle/>
          <a:p>
            <a:pPr marL="114300" indent="0">
              <a:buNone/>
            </a:pPr>
            <a:r>
              <a:rPr lang="id-ID" dirty="0" smtClean="0"/>
              <a:t>PEARLIT </a:t>
            </a:r>
            <a:r>
              <a:rPr lang="en-US" dirty="0"/>
              <a:t>(α + Fe</a:t>
            </a:r>
            <a:r>
              <a:rPr lang="en-US" baseline="-25000" dirty="0"/>
              <a:t>3</a:t>
            </a:r>
            <a:r>
              <a:rPr lang="en-US" dirty="0"/>
              <a:t>C)</a:t>
            </a:r>
            <a:endParaRPr lang="id-ID" dirty="0" smtClean="0"/>
          </a:p>
          <a:p>
            <a:r>
              <a:rPr lang="en-US" sz="2600" b="0" dirty="0"/>
              <a:t>Pearlite </a:t>
            </a:r>
            <a:r>
              <a:rPr lang="en-US" sz="2600" b="0" dirty="0" err="1"/>
              <a:t>merupakan</a:t>
            </a:r>
            <a:r>
              <a:rPr lang="en-US" sz="2600" b="0" dirty="0"/>
              <a:t> </a:t>
            </a:r>
            <a:r>
              <a:rPr lang="en-US" sz="2600" b="0" dirty="0" err="1"/>
              <a:t>satu</a:t>
            </a:r>
            <a:r>
              <a:rPr lang="en-US" sz="2600" b="0" dirty="0"/>
              <a:t> </a:t>
            </a:r>
            <a:r>
              <a:rPr lang="en-US" sz="2600" b="0" dirty="0" err="1"/>
              <a:t>fasa</a:t>
            </a:r>
            <a:r>
              <a:rPr lang="en-US" sz="2600" b="0" dirty="0"/>
              <a:t> yang </a:t>
            </a:r>
            <a:r>
              <a:rPr lang="en-US" sz="2600" b="0" dirty="0" err="1"/>
              <a:t>terbentuk</a:t>
            </a:r>
            <a:r>
              <a:rPr lang="en-US" sz="2600" b="0" dirty="0"/>
              <a:t> </a:t>
            </a:r>
            <a:r>
              <a:rPr lang="en-US" sz="2600" b="0" dirty="0" err="1"/>
              <a:t>dari</a:t>
            </a:r>
            <a:r>
              <a:rPr lang="en-US" sz="2600" b="0" dirty="0"/>
              <a:t> </a:t>
            </a:r>
            <a:r>
              <a:rPr lang="en-US" sz="2600" b="0" dirty="0" err="1"/>
              <a:t>gabungan</a:t>
            </a:r>
            <a:r>
              <a:rPr lang="en-US" sz="2600" b="0" dirty="0"/>
              <a:t> </a:t>
            </a:r>
            <a:r>
              <a:rPr lang="en-US" sz="2600" b="0" dirty="0" err="1"/>
              <a:t>dua</a:t>
            </a:r>
            <a:r>
              <a:rPr lang="en-US" sz="2600" b="0" dirty="0"/>
              <a:t> </a:t>
            </a:r>
            <a:r>
              <a:rPr lang="en-US" sz="2600" b="0" dirty="0" err="1"/>
              <a:t>fasa</a:t>
            </a:r>
            <a:r>
              <a:rPr lang="en-US" sz="2600" b="0" dirty="0"/>
              <a:t>, Ferrite </a:t>
            </a:r>
            <a:r>
              <a:rPr lang="en-US" sz="2600" b="0" dirty="0" err="1"/>
              <a:t>dan</a:t>
            </a:r>
            <a:r>
              <a:rPr lang="en-US" sz="2600" b="0" dirty="0"/>
              <a:t> Cementite. </a:t>
            </a:r>
            <a:endParaRPr lang="id-ID" sz="2600" b="0" dirty="0" smtClean="0"/>
          </a:p>
          <a:p>
            <a:r>
              <a:rPr lang="en-US" sz="2600" b="0" dirty="0" smtClean="0"/>
              <a:t>Pearlite </a:t>
            </a:r>
            <a:r>
              <a:rPr lang="en-US" sz="2600" b="0" dirty="0" err="1"/>
              <a:t>dianggap</a:t>
            </a:r>
            <a:r>
              <a:rPr lang="en-US" sz="2600" b="0" dirty="0"/>
              <a:t> </a:t>
            </a:r>
            <a:r>
              <a:rPr lang="en-US" sz="2600" b="0" dirty="0" err="1"/>
              <a:t>sebagai</a:t>
            </a:r>
            <a:r>
              <a:rPr lang="en-US" sz="2600" b="0" dirty="0"/>
              <a:t> </a:t>
            </a:r>
            <a:r>
              <a:rPr lang="en-US" sz="2600" b="0" dirty="0" err="1"/>
              <a:t>satu</a:t>
            </a:r>
            <a:r>
              <a:rPr lang="en-US" sz="2600" b="0" dirty="0"/>
              <a:t> </a:t>
            </a:r>
            <a:r>
              <a:rPr lang="en-US" sz="2600" b="0" dirty="0" err="1"/>
              <a:t>fasa</a:t>
            </a:r>
            <a:r>
              <a:rPr lang="en-US" sz="2600" b="0" dirty="0"/>
              <a:t> </a:t>
            </a:r>
            <a:r>
              <a:rPr lang="en-US" sz="2600" b="0" dirty="0" err="1" smtClean="0"/>
              <a:t>sendiri</a:t>
            </a:r>
            <a:r>
              <a:rPr lang="id-ID" sz="2600" b="0" dirty="0" smtClean="0"/>
              <a:t> </a:t>
            </a:r>
            <a:r>
              <a:rPr lang="sv-SE" sz="2600" b="0" dirty="0" smtClean="0"/>
              <a:t>karena </a:t>
            </a:r>
            <a:r>
              <a:rPr lang="sv-SE" sz="2600" b="0" dirty="0"/>
              <a:t>memberikan kontribusi sifat yang seragam</a:t>
            </a:r>
            <a:endParaRPr lang="id-ID" sz="2600" b="0" dirty="0" smtClean="0"/>
          </a:p>
          <a:p>
            <a:endParaRPr lang="id-ID" sz="2600" b="0" dirty="0" smtClean="0"/>
          </a:p>
        </p:txBody>
      </p:sp>
      <p:sp>
        <p:nvSpPr>
          <p:cNvPr id="5" name="Content Placeholder 2"/>
          <p:cNvSpPr txBox="1">
            <a:spLocks/>
          </p:cNvSpPr>
          <p:nvPr/>
        </p:nvSpPr>
        <p:spPr>
          <a:xfrm>
            <a:off x="35496" y="4077072"/>
            <a:ext cx="7848872" cy="2528664"/>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Font typeface="Arial" pitchFamily="34" charset="0"/>
              <a:buNone/>
            </a:pPr>
            <a:endParaRPr lang="id-ID" sz="2300" b="0" dirty="0"/>
          </a:p>
        </p:txBody>
      </p:sp>
      <p:pic>
        <p:nvPicPr>
          <p:cNvPr id="7" name="Picture 6" descr="http://www.industrialheating.com/IH/2001/01/Files/Images/8347.gif"/>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17344"/>
            <a:ext cx="2448272" cy="1955672"/>
          </a:xfrm>
          <a:prstGeom prst="rect">
            <a:avLst/>
          </a:prstGeom>
          <a:noFill/>
          <a:ln>
            <a:noFill/>
          </a:ln>
        </p:spPr>
      </p:pic>
      <p:sp>
        <p:nvSpPr>
          <p:cNvPr id="6" name="Content Placeholder 2"/>
          <p:cNvSpPr txBox="1">
            <a:spLocks/>
          </p:cNvSpPr>
          <p:nvPr/>
        </p:nvSpPr>
        <p:spPr>
          <a:xfrm>
            <a:off x="446832" y="3984848"/>
            <a:ext cx="5688632" cy="2620888"/>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Font typeface="Arial" pitchFamily="34" charset="0"/>
              <a:buNone/>
            </a:pPr>
            <a:r>
              <a:rPr lang="id-ID" dirty="0" smtClean="0"/>
              <a:t>PEARLIT </a:t>
            </a:r>
            <a:r>
              <a:rPr lang="en-US" dirty="0" smtClean="0"/>
              <a:t>(α + Fe</a:t>
            </a:r>
            <a:r>
              <a:rPr lang="en-US" baseline="-25000" dirty="0" smtClean="0"/>
              <a:t>3</a:t>
            </a:r>
            <a:r>
              <a:rPr lang="en-US" dirty="0" smtClean="0"/>
              <a:t>C)</a:t>
            </a:r>
            <a:endParaRPr lang="id-ID" dirty="0" smtClean="0"/>
          </a:p>
          <a:p>
            <a:r>
              <a:rPr lang="id-ID" sz="2600" b="0" dirty="0" smtClean="0"/>
              <a:t>Perlit </a:t>
            </a:r>
            <a:r>
              <a:rPr lang="id-ID" sz="2600" b="0" dirty="0"/>
              <a:t>hanya dapat terjadi di bawah </a:t>
            </a:r>
            <a:r>
              <a:rPr lang="id-ID" sz="2600" b="0" dirty="0" smtClean="0"/>
              <a:t>723</a:t>
            </a:r>
            <a:r>
              <a:rPr lang="en-US" sz="2600" b="0" dirty="0" smtClean="0"/>
              <a:t>º</a:t>
            </a:r>
            <a:r>
              <a:rPr lang="id-ID" sz="2600" b="0" dirty="0" smtClean="0"/>
              <a:t> C. </a:t>
            </a:r>
          </a:p>
          <a:p>
            <a:r>
              <a:rPr lang="id-ID" sz="2600" b="0" dirty="0" smtClean="0"/>
              <a:t>Sifatnya </a:t>
            </a:r>
            <a:r>
              <a:rPr lang="id-ID" sz="2600" b="0" dirty="0"/>
              <a:t>kuat dan tahan terhadap korosi serta kandungan karbonnya 0,83%</a:t>
            </a:r>
            <a:endParaRPr lang="id-ID" sz="2600" b="0" dirty="0" smtClean="0"/>
          </a:p>
        </p:txBody>
      </p:sp>
    </p:spTree>
    <p:extLst>
      <p:ext uri="{BB962C8B-B14F-4D97-AF65-F5344CB8AC3E}">
        <p14:creationId xmlns:p14="http://schemas.microsoft.com/office/powerpoint/2010/main" val="4021343359"/>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Struktur </a:t>
            </a:r>
            <a:r>
              <a:rPr lang="id-ID" dirty="0" smtClean="0"/>
              <a:t>mikro</a:t>
            </a:r>
            <a:endParaRPr lang="id-ID" dirty="0"/>
          </a:p>
        </p:txBody>
      </p:sp>
      <p:sp>
        <p:nvSpPr>
          <p:cNvPr id="3" name="Content Placeholder 2"/>
          <p:cNvSpPr>
            <a:spLocks noGrp="1"/>
          </p:cNvSpPr>
          <p:nvPr>
            <p:ph idx="1"/>
          </p:nvPr>
        </p:nvSpPr>
        <p:spPr>
          <a:xfrm>
            <a:off x="3275856" y="1412776"/>
            <a:ext cx="5688632" cy="2620888"/>
          </a:xfrm>
        </p:spPr>
        <p:txBody>
          <a:bodyPr>
            <a:normAutofit fontScale="92500" lnSpcReduction="20000"/>
          </a:bodyPr>
          <a:lstStyle/>
          <a:p>
            <a:pPr marL="114300" indent="0">
              <a:buNone/>
            </a:pPr>
            <a:r>
              <a:rPr lang="en-US" dirty="0"/>
              <a:t>Austenite (γ)</a:t>
            </a:r>
            <a:endParaRPr lang="id-ID" dirty="0" smtClean="0"/>
          </a:p>
          <a:p>
            <a:r>
              <a:rPr lang="en-US" sz="2600" b="0" dirty="0"/>
              <a:t>Gamma Iron </a:t>
            </a:r>
            <a:r>
              <a:rPr lang="en-US" sz="2600" b="0" dirty="0" err="1"/>
              <a:t>merupakan</a:t>
            </a:r>
            <a:r>
              <a:rPr lang="en-US" sz="2600" b="0" dirty="0"/>
              <a:t> </a:t>
            </a:r>
            <a:r>
              <a:rPr lang="en-US" sz="2600" b="0" dirty="0" err="1"/>
              <a:t>fasa</a:t>
            </a:r>
            <a:r>
              <a:rPr lang="en-US" sz="2600" b="0" dirty="0"/>
              <a:t> yang </a:t>
            </a:r>
            <a:r>
              <a:rPr lang="en-US" sz="2600" b="0" dirty="0" err="1"/>
              <a:t>terbentuk</a:t>
            </a:r>
            <a:r>
              <a:rPr lang="en-US" sz="2600" b="0" dirty="0"/>
              <a:t> </a:t>
            </a:r>
            <a:r>
              <a:rPr lang="en-US" sz="2600" b="0" dirty="0" err="1"/>
              <a:t>pada</a:t>
            </a:r>
            <a:r>
              <a:rPr lang="en-US" sz="2600" b="0" dirty="0"/>
              <a:t> </a:t>
            </a:r>
            <a:r>
              <a:rPr lang="en-US" sz="2600" b="0" dirty="0" err="1" smtClean="0"/>
              <a:t>temperatur</a:t>
            </a:r>
            <a:r>
              <a:rPr lang="en-US" sz="2600" b="0" dirty="0" smtClean="0"/>
              <a:t> </a:t>
            </a:r>
            <a:r>
              <a:rPr lang="en-US" sz="2600" b="0" dirty="0"/>
              <a:t>1140 º</a:t>
            </a:r>
            <a:r>
              <a:rPr lang="id-ID" sz="2600" b="0" dirty="0"/>
              <a:t>C</a:t>
            </a:r>
            <a:r>
              <a:rPr lang="en-US" sz="2600" b="0" dirty="0" smtClean="0"/>
              <a:t>, </a:t>
            </a:r>
            <a:r>
              <a:rPr lang="en-US" sz="2600" b="0" dirty="0" err="1"/>
              <a:t>dengan</a:t>
            </a:r>
            <a:r>
              <a:rPr lang="en-US" sz="2600" b="0" dirty="0"/>
              <a:t> </a:t>
            </a:r>
            <a:r>
              <a:rPr lang="en-US" sz="2600" b="0" dirty="0" err="1"/>
              <a:t>kelarutan</a:t>
            </a:r>
            <a:r>
              <a:rPr lang="en-US" sz="2600" b="0" dirty="0"/>
              <a:t> </a:t>
            </a:r>
            <a:r>
              <a:rPr lang="en-US" sz="2600" b="0" dirty="0" err="1"/>
              <a:t>karbon</a:t>
            </a:r>
            <a:r>
              <a:rPr lang="en-US" sz="2600" b="0" dirty="0"/>
              <a:t> 2,08%. </a:t>
            </a:r>
            <a:endParaRPr lang="id-ID" sz="2600" b="0" dirty="0" smtClean="0"/>
          </a:p>
          <a:p>
            <a:r>
              <a:rPr lang="en-US" sz="2600" b="0" dirty="0" err="1" smtClean="0"/>
              <a:t>Kelarutan</a:t>
            </a:r>
            <a:r>
              <a:rPr lang="en-US" sz="2600" b="0" dirty="0" smtClean="0"/>
              <a:t> </a:t>
            </a:r>
            <a:r>
              <a:rPr lang="en-US" sz="2600" b="0" dirty="0" err="1"/>
              <a:t>karbon</a:t>
            </a:r>
            <a:r>
              <a:rPr lang="en-US" sz="2600" b="0" dirty="0"/>
              <a:t> </a:t>
            </a:r>
            <a:r>
              <a:rPr lang="en-US" sz="2600" b="0" dirty="0" err="1"/>
              <a:t>akan</a:t>
            </a:r>
            <a:r>
              <a:rPr lang="en-US" sz="2600" b="0" dirty="0"/>
              <a:t> </a:t>
            </a:r>
            <a:r>
              <a:rPr lang="en-US" sz="2600" b="0" dirty="0" err="1"/>
              <a:t>turun</a:t>
            </a:r>
            <a:r>
              <a:rPr lang="en-US" sz="2600" b="0" dirty="0"/>
              <a:t> </a:t>
            </a:r>
            <a:r>
              <a:rPr lang="en-US" sz="2600" b="0" dirty="0" err="1"/>
              <a:t>menjadi</a:t>
            </a:r>
            <a:r>
              <a:rPr lang="en-US" sz="2600" b="0" dirty="0"/>
              <a:t> o,08% </a:t>
            </a:r>
            <a:r>
              <a:rPr lang="en-US" sz="2600" b="0" dirty="0" err="1"/>
              <a:t>pada</a:t>
            </a:r>
            <a:r>
              <a:rPr lang="en-US" sz="2600" b="0" dirty="0"/>
              <a:t> 723 </a:t>
            </a:r>
            <a:r>
              <a:rPr lang="en-US" sz="2600" b="0" dirty="0" err="1"/>
              <a:t>derajat</a:t>
            </a:r>
            <a:r>
              <a:rPr lang="en-US" sz="2600" b="0" dirty="0"/>
              <a:t> </a:t>
            </a:r>
            <a:r>
              <a:rPr lang="en-US" sz="2600" b="0" dirty="0" err="1"/>
              <a:t>celcius</a:t>
            </a:r>
            <a:r>
              <a:rPr lang="en-US" sz="2600" b="0" dirty="0"/>
              <a:t>.</a:t>
            </a:r>
            <a:endParaRPr lang="id-ID" sz="2600" b="0" dirty="0" smtClean="0"/>
          </a:p>
        </p:txBody>
      </p:sp>
      <p:sp>
        <p:nvSpPr>
          <p:cNvPr id="5" name="Content Placeholder 2"/>
          <p:cNvSpPr txBox="1">
            <a:spLocks/>
          </p:cNvSpPr>
          <p:nvPr/>
        </p:nvSpPr>
        <p:spPr>
          <a:xfrm>
            <a:off x="35496" y="4077072"/>
            <a:ext cx="7848872" cy="2528664"/>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Font typeface="Arial" pitchFamily="34" charset="0"/>
              <a:buNone/>
            </a:pPr>
            <a:endParaRPr lang="id-ID" sz="2300" b="0" dirty="0"/>
          </a:p>
        </p:txBody>
      </p:sp>
      <p:sp>
        <p:nvSpPr>
          <p:cNvPr id="6" name="Content Placeholder 2"/>
          <p:cNvSpPr txBox="1">
            <a:spLocks/>
          </p:cNvSpPr>
          <p:nvPr/>
        </p:nvSpPr>
        <p:spPr>
          <a:xfrm>
            <a:off x="446832" y="3984848"/>
            <a:ext cx="5688632" cy="2620888"/>
          </a:xfrm>
          <a:prstGeom prst="rect">
            <a:avLst/>
          </a:prstGeom>
        </p:spPr>
        <p:txBody>
          <a:bodyPr vert="horz" lIns="91440" tIns="45720" rIns="91440" bIns="45720" rtlCol="0">
            <a:normAutofit lnSpcReduction="10000"/>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en-US" dirty="0"/>
              <a:t>Austenite (γ)</a:t>
            </a:r>
            <a:endParaRPr lang="id-ID" dirty="0"/>
          </a:p>
          <a:p>
            <a:r>
              <a:rPr lang="id-ID" sz="2600" b="0" dirty="0" smtClean="0"/>
              <a:t>Berupa larutan </a:t>
            </a:r>
            <a:r>
              <a:rPr lang="id-ID" sz="2600" b="0" dirty="0"/>
              <a:t>padat </a:t>
            </a:r>
            <a:r>
              <a:rPr lang="id-ID" sz="2600" b="0" dirty="0" smtClean="0"/>
              <a:t>intersisi </a:t>
            </a:r>
            <a:r>
              <a:rPr lang="id-ID" sz="2600" b="0" dirty="0"/>
              <a:t>antara karbon dan besi yang mempunyai sel satuan BCC yang stabil pada temperatur 912°C dengan sifat yang lunak tapi ulet</a:t>
            </a:r>
            <a:endParaRPr lang="id-ID" sz="2600" b="0" dirty="0" smtClean="0"/>
          </a:p>
        </p:txBody>
      </p:sp>
      <p:pic>
        <p:nvPicPr>
          <p:cNvPr id="1026" name="Picture 2" descr="austen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700807"/>
            <a:ext cx="2857500" cy="2066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751087"/>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2800" dirty="0" smtClean="0"/>
              <a:t>Efek pada struktur mikro dan ukuran butir</a:t>
            </a:r>
            <a:endParaRPr lang="id-ID" sz="2800" dirty="0"/>
          </a:p>
        </p:txBody>
      </p:sp>
      <p:sp>
        <p:nvSpPr>
          <p:cNvPr id="3" name="Content Placeholder 2"/>
          <p:cNvSpPr>
            <a:spLocks noGrp="1"/>
          </p:cNvSpPr>
          <p:nvPr>
            <p:ph idx="1"/>
          </p:nvPr>
        </p:nvSpPr>
        <p:spPr/>
        <p:txBody>
          <a:bodyPr>
            <a:normAutofit lnSpcReduction="10000"/>
          </a:bodyPr>
          <a:lstStyle/>
          <a:p>
            <a:r>
              <a:rPr lang="id-ID" b="0" dirty="0"/>
              <a:t>Pada proses pembuatannya, komposisi kimia yang dibutuhkan diperoleh ketika baja dalam bentuk fasa cair pada suhu yang tinggi</a:t>
            </a:r>
            <a:r>
              <a:rPr lang="id-ID" b="0" dirty="0" smtClean="0"/>
              <a:t>.</a:t>
            </a:r>
          </a:p>
          <a:p>
            <a:r>
              <a:rPr lang="id-ID" b="0" dirty="0"/>
              <a:t>Pada saat proses pendinginan dari suhu lelehnya, baja mulai berubah menjadi fasa padat pada suhu </a:t>
            </a:r>
            <a:r>
              <a:rPr lang="id-ID" b="0" dirty="0" smtClean="0"/>
              <a:t>1350</a:t>
            </a:r>
            <a:r>
              <a:rPr lang="en-US" sz="2400" b="0" dirty="0"/>
              <a:t> º</a:t>
            </a:r>
            <a:r>
              <a:rPr lang="id-ID" sz="2400" b="0" dirty="0"/>
              <a:t>C</a:t>
            </a:r>
            <a:r>
              <a:rPr lang="id-ID" b="0" dirty="0" smtClean="0"/>
              <a:t>, </a:t>
            </a:r>
            <a:r>
              <a:rPr lang="id-ID" b="0" dirty="0"/>
              <a:t>pada fasa ini lah berlangsung perubahan struktur mikro</a:t>
            </a:r>
            <a:r>
              <a:rPr lang="id-ID" b="0" dirty="0" smtClean="0"/>
              <a:t>.</a:t>
            </a:r>
            <a:endParaRPr lang="id-ID" b="0" dirty="0"/>
          </a:p>
          <a:p>
            <a:r>
              <a:rPr lang="id-ID" b="0" dirty="0"/>
              <a:t>Bila proses pendinginan dilakukan secara perlahan, maka akan dapat dicapai tiap jenis struktur mikro yang seimbang sesuai dengan komposisi kimia dan suhu baja. </a:t>
            </a:r>
            <a:endParaRPr lang="id-ID" b="0" dirty="0" smtClean="0"/>
          </a:p>
          <a:p>
            <a:r>
              <a:rPr lang="id-ID" b="0" dirty="0" smtClean="0"/>
              <a:t>Perubahan </a:t>
            </a:r>
            <a:r>
              <a:rPr lang="id-ID" b="0" dirty="0"/>
              <a:t>struktur mikro pada berbagai suhu dan kadar karbon dapat dilihat pada Diagram Fase Keseimbangan (Equilibrium Phase Diagram).</a:t>
            </a:r>
          </a:p>
          <a:p>
            <a:endParaRPr lang="id-ID" b="0" dirty="0"/>
          </a:p>
        </p:txBody>
      </p:sp>
    </p:spTree>
    <p:extLst>
      <p:ext uri="{BB962C8B-B14F-4D97-AF65-F5344CB8AC3E}">
        <p14:creationId xmlns:p14="http://schemas.microsoft.com/office/powerpoint/2010/main" val="3247690552"/>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id-ID" dirty="0"/>
          </a:p>
        </p:txBody>
      </p:sp>
      <p:pic>
        <p:nvPicPr>
          <p:cNvPr id="2052" name="Picture 4" descr="http://blog.ub.ac.id/salsabilavelina/files/2012/03/Fe3C.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4566"/>
            <a:ext cx="8136904" cy="6696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1366412"/>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id-ID" dirty="0" smtClean="0"/>
              <a:t>Diagaram fasa fe3c</a:t>
            </a:r>
            <a:endParaRPr lang="id-ID" dirty="0"/>
          </a:p>
        </p:txBody>
      </p:sp>
      <p:sp>
        <p:nvSpPr>
          <p:cNvPr id="3" name="Content Placeholder 2"/>
          <p:cNvSpPr>
            <a:spLocks noGrp="1"/>
          </p:cNvSpPr>
          <p:nvPr>
            <p:ph idx="1"/>
          </p:nvPr>
        </p:nvSpPr>
        <p:spPr>
          <a:xfrm>
            <a:off x="457200" y="1600200"/>
            <a:ext cx="7931224" cy="4800600"/>
          </a:xfrm>
        </p:spPr>
        <p:txBody>
          <a:bodyPr/>
          <a:lstStyle/>
          <a:p>
            <a:r>
              <a:rPr lang="id-ID" b="0" dirty="0"/>
              <a:t>Pada baja karbon, ada baja karbon yang kandungan karbonnya rendah (dibawah 0,8%) dan tinggi (diatas 0,8</a:t>
            </a:r>
            <a:r>
              <a:rPr lang="id-ID" b="0" dirty="0" smtClean="0"/>
              <a:t>%). Maksimum kandungan karbon 2% </a:t>
            </a:r>
          </a:p>
          <a:p>
            <a:r>
              <a:rPr lang="sv-SE" b="0" dirty="0" smtClean="0"/>
              <a:t>Baja dengan </a:t>
            </a:r>
            <a:r>
              <a:rPr lang="sv-SE" b="0" dirty="0"/>
              <a:t>kandungan karbon </a:t>
            </a:r>
            <a:r>
              <a:rPr lang="id-ID" b="0" dirty="0" smtClean="0"/>
              <a:t>sampai dengan 2</a:t>
            </a:r>
            <a:r>
              <a:rPr lang="sv-SE" b="0" dirty="0" smtClean="0"/>
              <a:t>% </a:t>
            </a:r>
            <a:r>
              <a:rPr lang="sv-SE" b="0" dirty="0"/>
              <a:t>disebut baja saja (steel</a:t>
            </a:r>
            <a:r>
              <a:rPr lang="sv-SE" b="0" dirty="0" smtClean="0"/>
              <a:t>)</a:t>
            </a:r>
            <a:endParaRPr lang="id-ID" b="0" dirty="0" smtClean="0"/>
          </a:p>
          <a:p>
            <a:r>
              <a:rPr lang="id-ID" b="0" dirty="0" smtClean="0"/>
              <a:t>baja dengan kandungan karbon dari 2 % sampai 6,7 % di sebut dengn besi tuang (cast iron)</a:t>
            </a:r>
            <a:endParaRPr lang="id-ID" b="0" dirty="0"/>
          </a:p>
        </p:txBody>
      </p:sp>
    </p:spTree>
    <p:extLst>
      <p:ext uri="{BB962C8B-B14F-4D97-AF65-F5344CB8AC3E}">
        <p14:creationId xmlns:p14="http://schemas.microsoft.com/office/powerpoint/2010/main" val="2593920026"/>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Kategori Perlakuan panas</a:t>
            </a:r>
            <a:endParaRPr lang="id-ID" dirty="0"/>
          </a:p>
        </p:txBody>
      </p:sp>
      <p:sp>
        <p:nvSpPr>
          <p:cNvPr id="3" name="Content Placeholder 2"/>
          <p:cNvSpPr>
            <a:spLocks noGrp="1"/>
          </p:cNvSpPr>
          <p:nvPr>
            <p:ph idx="1"/>
          </p:nvPr>
        </p:nvSpPr>
        <p:spPr>
          <a:xfrm>
            <a:off x="457200" y="1600200"/>
            <a:ext cx="7859216" cy="4800600"/>
          </a:xfrm>
        </p:spPr>
        <p:txBody>
          <a:bodyPr>
            <a:normAutofit/>
          </a:bodyPr>
          <a:lstStyle/>
          <a:p>
            <a:pPr marL="457200" lvl="1" indent="-457200">
              <a:buAutoNum type="arabicPeriod"/>
            </a:pPr>
            <a:r>
              <a:rPr lang="id-ID" dirty="0" smtClean="0"/>
              <a:t>Near </a:t>
            </a:r>
            <a:r>
              <a:rPr lang="id-ID" dirty="0"/>
              <a:t>Equilibrium (Mendekati Kesetimbangan</a:t>
            </a:r>
            <a:r>
              <a:rPr lang="id-ID" dirty="0" smtClean="0"/>
              <a:t>)</a:t>
            </a:r>
          </a:p>
          <a:p>
            <a:pPr marL="454025" lvl="1" indent="0">
              <a:buNone/>
            </a:pPr>
            <a:r>
              <a:rPr lang="id-ID" dirty="0" smtClean="0"/>
              <a:t>Tujuan </a:t>
            </a:r>
            <a:r>
              <a:rPr lang="id-ID" dirty="0" smtClean="0">
                <a:sym typeface="Wingdings" pitchFamily="2" charset="2"/>
              </a:rPr>
              <a:t> </a:t>
            </a:r>
            <a:r>
              <a:rPr lang="id-ID" dirty="0" smtClean="0"/>
              <a:t>melunakkan </a:t>
            </a:r>
            <a:r>
              <a:rPr lang="id-ID" dirty="0"/>
              <a:t>struktur kristal, menghaluskan butir, menghilangkan tegangan dalam dan memperbaiki machineability. </a:t>
            </a:r>
            <a:endParaRPr lang="id-ID" dirty="0" smtClean="0"/>
          </a:p>
          <a:p>
            <a:pPr marL="454025" lvl="1" indent="0">
              <a:buNone/>
            </a:pPr>
            <a:r>
              <a:rPr lang="id-ID" dirty="0" smtClean="0"/>
              <a:t>Jenis </a:t>
            </a:r>
            <a:r>
              <a:rPr lang="id-ID" dirty="0" smtClean="0">
                <a:sym typeface="Wingdings" pitchFamily="2" charset="2"/>
              </a:rPr>
              <a:t> </a:t>
            </a:r>
            <a:r>
              <a:rPr lang="id-ID" dirty="0" smtClean="0"/>
              <a:t>Full </a:t>
            </a:r>
            <a:r>
              <a:rPr lang="id-ID" dirty="0"/>
              <a:t>Annealing (annealing), Stress relief Annealing, Process annealing, Spheroidizing, Normalizing dan Homogenizing.</a:t>
            </a:r>
            <a:endParaRPr lang="id-ID" dirty="0" smtClean="0"/>
          </a:p>
          <a:p>
            <a:pPr marL="457200" lvl="1" indent="-457200">
              <a:buFont typeface="+mj-lt"/>
              <a:buAutoNum type="arabicPeriod" startAt="2"/>
            </a:pPr>
            <a:r>
              <a:rPr lang="nn-NO" dirty="0" smtClean="0"/>
              <a:t>Non </a:t>
            </a:r>
            <a:r>
              <a:rPr lang="nn-NO" dirty="0"/>
              <a:t>Equilirium (Tidak setimbang</a:t>
            </a:r>
            <a:r>
              <a:rPr lang="nn-NO" dirty="0" smtClean="0"/>
              <a:t>)</a:t>
            </a:r>
            <a:endParaRPr lang="id-ID" dirty="0" smtClean="0"/>
          </a:p>
          <a:p>
            <a:pPr marL="454025" lvl="1" indent="0">
              <a:buNone/>
            </a:pPr>
            <a:r>
              <a:rPr lang="id-ID" dirty="0"/>
              <a:t>Tujuan </a:t>
            </a:r>
            <a:r>
              <a:rPr lang="id-ID" dirty="0" smtClean="0">
                <a:sym typeface="Wingdings" pitchFamily="2" charset="2"/>
              </a:rPr>
              <a:t> </a:t>
            </a:r>
            <a:r>
              <a:rPr lang="id-ID" dirty="0" smtClean="0"/>
              <a:t>mendapatkan </a:t>
            </a:r>
            <a:r>
              <a:rPr lang="id-ID" dirty="0"/>
              <a:t>kekerasan dan kekuatan yang lebih tinggi. </a:t>
            </a:r>
            <a:endParaRPr lang="id-ID" dirty="0" smtClean="0"/>
          </a:p>
          <a:p>
            <a:pPr marL="454025" lvl="1" indent="0">
              <a:buNone/>
            </a:pPr>
            <a:r>
              <a:rPr lang="id-ID" dirty="0" smtClean="0"/>
              <a:t>Jenis </a:t>
            </a:r>
            <a:r>
              <a:rPr lang="id-ID" dirty="0" smtClean="0">
                <a:sym typeface="Wingdings" pitchFamily="2" charset="2"/>
              </a:rPr>
              <a:t></a:t>
            </a:r>
            <a:r>
              <a:rPr lang="id-ID" dirty="0" smtClean="0"/>
              <a:t> </a:t>
            </a:r>
            <a:r>
              <a:rPr lang="id-ID" dirty="0"/>
              <a:t>Martempering, Austempering, Surface Hardening (Carburizing, Nitriding, Cyaniding, Flame hardening, Induction hardening)</a:t>
            </a:r>
          </a:p>
        </p:txBody>
      </p:sp>
    </p:spTree>
    <p:extLst>
      <p:ext uri="{BB962C8B-B14F-4D97-AF65-F5344CB8AC3E}">
        <p14:creationId xmlns:p14="http://schemas.microsoft.com/office/powerpoint/2010/main" val="1793712735"/>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id-ID" dirty="0" smtClean="0"/>
              <a:t>Standar kompetensi</a:t>
            </a:r>
            <a:endParaRPr lang="en-US" dirty="0"/>
          </a:p>
        </p:txBody>
      </p:sp>
      <p:sp>
        <p:nvSpPr>
          <p:cNvPr id="3" name="Content Placeholder 2"/>
          <p:cNvSpPr>
            <a:spLocks noGrp="1"/>
          </p:cNvSpPr>
          <p:nvPr>
            <p:ph idx="1"/>
          </p:nvPr>
        </p:nvSpPr>
        <p:spPr/>
        <p:txBody>
          <a:bodyPr>
            <a:normAutofit/>
          </a:bodyPr>
          <a:lstStyle/>
          <a:p>
            <a:pPr marL="114300" indent="0" algn="ctr">
              <a:buNone/>
            </a:pPr>
            <a:endParaRPr lang="id-ID" sz="2800" dirty="0" smtClean="0"/>
          </a:p>
          <a:p>
            <a:pPr marL="114300" indent="0" algn="ctr">
              <a:buNone/>
            </a:pPr>
            <a:endParaRPr lang="id-ID" sz="2800" dirty="0"/>
          </a:p>
          <a:p>
            <a:pPr marL="114300" indent="0" algn="ctr">
              <a:buNone/>
            </a:pPr>
            <a:endParaRPr lang="id-ID" sz="2800" dirty="0" smtClean="0"/>
          </a:p>
          <a:p>
            <a:pPr marL="114300" indent="0" algn="ctr">
              <a:buNone/>
            </a:pPr>
            <a:r>
              <a:rPr lang="id-ID" sz="2800" dirty="0" smtClean="0"/>
              <a:t>Mahasiswa mampu menjelaskan fungsi dan tujuan perlakuan panas pada material</a:t>
            </a:r>
            <a:endParaRPr lang="en-US" sz="2800" dirty="0"/>
          </a:p>
        </p:txBody>
      </p:sp>
    </p:spTree>
    <p:extLst>
      <p:ext uri="{BB962C8B-B14F-4D97-AF65-F5344CB8AC3E}">
        <p14:creationId xmlns:p14="http://schemas.microsoft.com/office/powerpoint/2010/main" val="4239079748"/>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Beberapa proses perlakuan panas</a:t>
            </a:r>
            <a:endParaRPr lang="id-ID" sz="3200" dirty="0"/>
          </a:p>
        </p:txBody>
      </p:sp>
      <p:sp>
        <p:nvSpPr>
          <p:cNvPr id="4" name="Rectangle 5"/>
          <p:cNvSpPr>
            <a:spLocks noChangeArrowheads="1"/>
          </p:cNvSpPr>
          <p:nvPr/>
        </p:nvSpPr>
        <p:spPr bwMode="auto">
          <a:xfrm>
            <a:off x="166936" y="1700882"/>
            <a:ext cx="7505700"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800" dirty="0" smtClean="0">
                <a:solidFill>
                  <a:schemeClr val="hlink"/>
                </a:solidFill>
                <a:latin typeface="Comic Sans MS" pitchFamily="66" charset="0"/>
              </a:rPr>
              <a:t>Full Annealing</a:t>
            </a:r>
            <a:endParaRPr lang="id-ID" sz="2000" dirty="0">
              <a:solidFill>
                <a:schemeClr val="hlink"/>
              </a:solidFill>
              <a:latin typeface="Comic Sans MS" pitchFamily="66" charset="0"/>
            </a:endParaRPr>
          </a:p>
        </p:txBody>
      </p:sp>
      <p:sp>
        <p:nvSpPr>
          <p:cNvPr id="5" name="Rectangle 6"/>
          <p:cNvSpPr>
            <a:spLocks noChangeArrowheads="1"/>
          </p:cNvSpPr>
          <p:nvPr/>
        </p:nvSpPr>
        <p:spPr bwMode="auto">
          <a:xfrm>
            <a:off x="395536" y="2164432"/>
            <a:ext cx="7467600" cy="13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dirty="0"/>
              <a:t>proses perlakuan panas untuk menghasilkan perlite yang kasar (coarse pearlite) tetapi lunak dengan pemanasan sampai austenitisasi dan didinginkan dengan dapur, memperbaiki ukuran butir serta dalam beberapa hal juga memperbaiki </a:t>
            </a:r>
            <a:r>
              <a:rPr lang="id-ID" sz="2400" dirty="0" smtClean="0"/>
              <a:t>machinibility</a:t>
            </a:r>
          </a:p>
          <a:p>
            <a:pPr algn="just">
              <a:spcBef>
                <a:spcPct val="20000"/>
              </a:spcBef>
            </a:pPr>
            <a:endParaRPr lang="id-ID" sz="2400" b="0" dirty="0">
              <a:solidFill>
                <a:srgbClr val="000099"/>
              </a:solidFill>
            </a:endParaRPr>
          </a:p>
        </p:txBody>
      </p:sp>
    </p:spTree>
    <p:extLst>
      <p:ext uri="{BB962C8B-B14F-4D97-AF65-F5344CB8AC3E}">
        <p14:creationId xmlns:p14="http://schemas.microsoft.com/office/powerpoint/2010/main" val="3813184342"/>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Beberapa proses perlakuan panas</a:t>
            </a:r>
            <a:endParaRPr lang="id-ID" sz="3200" dirty="0"/>
          </a:p>
        </p:txBody>
      </p:sp>
      <p:sp>
        <p:nvSpPr>
          <p:cNvPr id="4" name="Rectangle 5"/>
          <p:cNvSpPr>
            <a:spLocks noChangeArrowheads="1"/>
          </p:cNvSpPr>
          <p:nvPr/>
        </p:nvSpPr>
        <p:spPr bwMode="auto">
          <a:xfrm>
            <a:off x="166936" y="1700882"/>
            <a:ext cx="7505700"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800" dirty="0">
                <a:solidFill>
                  <a:schemeClr val="hlink"/>
                </a:solidFill>
                <a:latin typeface="Comic Sans MS" pitchFamily="66" charset="0"/>
              </a:rPr>
              <a:t>Annealing</a:t>
            </a:r>
            <a:endParaRPr lang="id-ID" sz="2000" dirty="0">
              <a:solidFill>
                <a:schemeClr val="hlink"/>
              </a:solidFill>
              <a:latin typeface="Comic Sans MS" pitchFamily="66" charset="0"/>
            </a:endParaRPr>
          </a:p>
        </p:txBody>
      </p:sp>
      <p:sp>
        <p:nvSpPr>
          <p:cNvPr id="5" name="Rectangle 6"/>
          <p:cNvSpPr>
            <a:spLocks noChangeArrowheads="1"/>
          </p:cNvSpPr>
          <p:nvPr/>
        </p:nvSpPr>
        <p:spPr bwMode="auto">
          <a:xfrm>
            <a:off x="395536" y="2164432"/>
            <a:ext cx="7467600" cy="13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b="0" dirty="0">
                <a:solidFill>
                  <a:srgbClr val="000099"/>
                </a:solidFill>
              </a:rPr>
              <a:t>Memanaskan suatu bahan hingga diatas suhu transformasi (723 C) kemudian didinginkan dengan perlahan-lahan.</a:t>
            </a:r>
          </a:p>
          <a:p>
            <a:pPr algn="just">
              <a:spcBef>
                <a:spcPct val="20000"/>
              </a:spcBef>
            </a:pPr>
            <a:r>
              <a:rPr lang="id-ID" sz="2400" b="0" dirty="0" smtClean="0">
                <a:solidFill>
                  <a:srgbClr val="000099"/>
                </a:solidFill>
              </a:rPr>
              <a:t>Tujuannya adalah untuk melunakan bahan, menghilangkan tegangan sisa dan memperbaiki butir-butir.</a:t>
            </a:r>
            <a:endParaRPr lang="id-ID" sz="2400" b="0" dirty="0">
              <a:solidFill>
                <a:srgbClr val="000099"/>
              </a:solidFill>
            </a:endParaRPr>
          </a:p>
        </p:txBody>
      </p:sp>
      <p:sp>
        <p:nvSpPr>
          <p:cNvPr id="8" name="Rectangle 5"/>
          <p:cNvSpPr>
            <a:spLocks noChangeArrowheads="1"/>
          </p:cNvSpPr>
          <p:nvPr/>
        </p:nvSpPr>
        <p:spPr bwMode="auto">
          <a:xfrm>
            <a:off x="692224" y="3861122"/>
            <a:ext cx="7505700"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800" dirty="0" smtClean="0">
                <a:solidFill>
                  <a:schemeClr val="hlink"/>
                </a:solidFill>
                <a:latin typeface="Comic Sans MS" pitchFamily="66" charset="0"/>
              </a:rPr>
              <a:t>Normalizing</a:t>
            </a:r>
            <a:endParaRPr lang="id-ID" sz="2000" dirty="0">
              <a:solidFill>
                <a:schemeClr val="hlink"/>
              </a:solidFill>
              <a:latin typeface="Comic Sans MS" pitchFamily="66" charset="0"/>
            </a:endParaRPr>
          </a:p>
        </p:txBody>
      </p:sp>
      <p:sp>
        <p:nvSpPr>
          <p:cNvPr id="9" name="Rectangle 6"/>
          <p:cNvSpPr>
            <a:spLocks noChangeArrowheads="1"/>
          </p:cNvSpPr>
          <p:nvPr/>
        </p:nvSpPr>
        <p:spPr bwMode="auto">
          <a:xfrm>
            <a:off x="920824" y="4324672"/>
            <a:ext cx="7467600" cy="1336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dirty="0"/>
              <a:t>Pengerjaan ini dilakukan dengan memanaskan baja hingga menjadi fasa austenit penuh dan didinginkan di udara (pendinginan tungku) hingga mencapai suhu kamar. Fasa yang dihasilkan berstruktur ferrite dan pearlite tergantung komposisi unsure karbon.</a:t>
            </a:r>
            <a:endParaRPr lang="id-ID" sz="2400" b="0" dirty="0">
              <a:solidFill>
                <a:srgbClr val="000099"/>
              </a:solidFill>
            </a:endParaRPr>
          </a:p>
        </p:txBody>
      </p:sp>
    </p:spTree>
    <p:extLst>
      <p:ext uri="{BB962C8B-B14F-4D97-AF65-F5344CB8AC3E}">
        <p14:creationId xmlns:p14="http://schemas.microsoft.com/office/powerpoint/2010/main" val="3208851723"/>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Beberapa proses perlakuan panas</a:t>
            </a:r>
            <a:endParaRPr lang="id-ID" sz="3200" dirty="0"/>
          </a:p>
        </p:txBody>
      </p:sp>
      <p:sp>
        <p:nvSpPr>
          <p:cNvPr id="8" name="Rectangle 8"/>
          <p:cNvSpPr>
            <a:spLocks noChangeArrowheads="1"/>
          </p:cNvSpPr>
          <p:nvPr/>
        </p:nvSpPr>
        <p:spPr bwMode="auto">
          <a:xfrm>
            <a:off x="323528" y="1813782"/>
            <a:ext cx="7317626"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800" dirty="0">
                <a:solidFill>
                  <a:schemeClr val="hlink"/>
                </a:solidFill>
                <a:latin typeface="Comic Sans MS" pitchFamily="66" charset="0"/>
              </a:rPr>
              <a:t>Stress Reliveing</a:t>
            </a:r>
          </a:p>
        </p:txBody>
      </p:sp>
      <p:sp>
        <p:nvSpPr>
          <p:cNvPr id="9" name="Rectangle 9"/>
          <p:cNvSpPr>
            <a:spLocks noChangeArrowheads="1"/>
          </p:cNvSpPr>
          <p:nvPr/>
        </p:nvSpPr>
        <p:spPr bwMode="auto">
          <a:xfrm>
            <a:off x="548747" y="2389846"/>
            <a:ext cx="7280481"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b="0" dirty="0">
                <a:solidFill>
                  <a:srgbClr val="000099"/>
                </a:solidFill>
              </a:rPr>
              <a:t>Yaitu proses menghilangkan tegangan sisa dari suatu bahan dengan memanaskan kemudian ditahan beberapa waktu lalu dilakukan dengan pendinginan perlahan-lahan</a:t>
            </a:r>
            <a:r>
              <a:rPr lang="id-ID" sz="2400" b="0" dirty="0" smtClean="0">
                <a:solidFill>
                  <a:srgbClr val="000099"/>
                </a:solidFill>
              </a:rPr>
              <a:t>. Tujuannya </a:t>
            </a:r>
            <a:r>
              <a:rPr lang="id-ID" sz="2400" b="0" dirty="0">
                <a:solidFill>
                  <a:srgbClr val="000099"/>
                </a:solidFill>
              </a:rPr>
              <a:t>adalah untuk menghilangkan tegangan sisa selama proses fabrikasi.</a:t>
            </a:r>
          </a:p>
        </p:txBody>
      </p:sp>
      <p:sp>
        <p:nvSpPr>
          <p:cNvPr id="10" name="Rectangle 8"/>
          <p:cNvSpPr>
            <a:spLocks noChangeArrowheads="1"/>
          </p:cNvSpPr>
          <p:nvPr/>
        </p:nvSpPr>
        <p:spPr bwMode="auto">
          <a:xfrm>
            <a:off x="962405" y="4488904"/>
            <a:ext cx="7317626"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800" dirty="0" smtClean="0">
                <a:solidFill>
                  <a:schemeClr val="hlink"/>
                </a:solidFill>
                <a:latin typeface="Comic Sans MS" pitchFamily="66" charset="0"/>
              </a:rPr>
              <a:t>Sperodizing</a:t>
            </a:r>
            <a:endParaRPr lang="id-ID" sz="2800" dirty="0">
              <a:solidFill>
                <a:schemeClr val="hlink"/>
              </a:solidFill>
              <a:latin typeface="Comic Sans MS" pitchFamily="66" charset="0"/>
            </a:endParaRPr>
          </a:p>
        </p:txBody>
      </p:sp>
      <p:sp>
        <p:nvSpPr>
          <p:cNvPr id="11" name="Rectangle 9"/>
          <p:cNvSpPr>
            <a:spLocks noChangeArrowheads="1"/>
          </p:cNvSpPr>
          <p:nvPr/>
        </p:nvSpPr>
        <p:spPr bwMode="auto">
          <a:xfrm>
            <a:off x="1187624" y="5064968"/>
            <a:ext cx="7280481"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dirty="0"/>
              <a:t>Perlakuan pemanasan untuk menhasilkan karbida yang berbentuk bulat (globular) di dalam logam </a:t>
            </a:r>
            <a:r>
              <a:rPr lang="id-ID" sz="2400" dirty="0" smtClean="0"/>
              <a:t>baja</a:t>
            </a:r>
            <a:endParaRPr lang="id-ID" sz="2400" b="0" dirty="0">
              <a:solidFill>
                <a:srgbClr val="000099"/>
              </a:solidFill>
            </a:endParaRPr>
          </a:p>
        </p:txBody>
      </p:sp>
    </p:spTree>
    <p:extLst>
      <p:ext uri="{BB962C8B-B14F-4D97-AF65-F5344CB8AC3E}">
        <p14:creationId xmlns:p14="http://schemas.microsoft.com/office/powerpoint/2010/main" val="3404851998"/>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Beberapa proses perlakuan panas</a:t>
            </a:r>
          </a:p>
        </p:txBody>
      </p:sp>
      <p:sp>
        <p:nvSpPr>
          <p:cNvPr id="4" name="Rectangle 8"/>
          <p:cNvSpPr>
            <a:spLocks noChangeArrowheads="1"/>
          </p:cNvSpPr>
          <p:nvPr/>
        </p:nvSpPr>
        <p:spPr bwMode="auto">
          <a:xfrm>
            <a:off x="344288" y="1784754"/>
            <a:ext cx="7317626"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800" dirty="0" smtClean="0">
                <a:solidFill>
                  <a:schemeClr val="hlink"/>
                </a:solidFill>
                <a:latin typeface="Comic Sans MS" pitchFamily="66" charset="0"/>
              </a:rPr>
              <a:t>Tempering</a:t>
            </a:r>
            <a:endParaRPr lang="id-ID" sz="2800" dirty="0">
              <a:solidFill>
                <a:schemeClr val="hlink"/>
              </a:solidFill>
              <a:latin typeface="Comic Sans MS" pitchFamily="66" charset="0"/>
            </a:endParaRPr>
          </a:p>
        </p:txBody>
      </p:sp>
      <p:sp>
        <p:nvSpPr>
          <p:cNvPr id="5" name="Rectangle 9"/>
          <p:cNvSpPr>
            <a:spLocks noChangeArrowheads="1"/>
          </p:cNvSpPr>
          <p:nvPr/>
        </p:nvSpPr>
        <p:spPr bwMode="auto">
          <a:xfrm>
            <a:off x="569507" y="2360818"/>
            <a:ext cx="7280481"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dirty="0"/>
              <a:t>Perlakuan pemanasan kembali logam baja yang telah dikeraskan (quenching) dengan pencelupan cepat. Suhu pemanasan adalah agak rendah dibawah suhu transformasi eutectoid (lihat diagram fasa biner Fe-C). Tujuan utama yaitu mengurangi nilai kekerasan logam sehingga keuletan (ductility) logam akan naik. Beberapa variabel penting dalam perlakuan temper adalah temperatur, waktu pemanasan dan lain-lain</a:t>
            </a:r>
            <a:r>
              <a:rPr lang="id-ID" sz="2400" dirty="0" smtClean="0"/>
              <a:t>.</a:t>
            </a:r>
            <a:endParaRPr lang="id-ID" sz="2400" b="0" dirty="0">
              <a:solidFill>
                <a:srgbClr val="000099"/>
              </a:solidFill>
            </a:endParaRPr>
          </a:p>
        </p:txBody>
      </p:sp>
    </p:spTree>
    <p:extLst>
      <p:ext uri="{BB962C8B-B14F-4D97-AF65-F5344CB8AC3E}">
        <p14:creationId xmlns:p14="http://schemas.microsoft.com/office/powerpoint/2010/main" val="1231816944"/>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Beberapa proses perlakuan panas</a:t>
            </a:r>
            <a:endParaRPr lang="id-ID" sz="3200" dirty="0"/>
          </a:p>
        </p:txBody>
      </p:sp>
      <p:sp>
        <p:nvSpPr>
          <p:cNvPr id="8" name="Rectangle 4"/>
          <p:cNvSpPr>
            <a:spLocks noChangeArrowheads="1"/>
          </p:cNvSpPr>
          <p:nvPr/>
        </p:nvSpPr>
        <p:spPr bwMode="auto">
          <a:xfrm>
            <a:off x="457200" y="1484784"/>
            <a:ext cx="7505700"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400" dirty="0" smtClean="0">
                <a:solidFill>
                  <a:schemeClr val="hlink"/>
                </a:solidFill>
                <a:latin typeface="Comic Sans MS" pitchFamily="66" charset="0"/>
              </a:rPr>
              <a:t>Quenching </a:t>
            </a:r>
            <a:endParaRPr lang="id-ID" sz="2000" dirty="0">
              <a:solidFill>
                <a:schemeClr val="hlink"/>
              </a:solidFill>
              <a:latin typeface="Comic Sans MS" pitchFamily="66" charset="0"/>
            </a:endParaRPr>
          </a:p>
        </p:txBody>
      </p:sp>
      <p:sp>
        <p:nvSpPr>
          <p:cNvPr id="9" name="Rectangle 5"/>
          <p:cNvSpPr>
            <a:spLocks noChangeArrowheads="1"/>
          </p:cNvSpPr>
          <p:nvPr/>
        </p:nvSpPr>
        <p:spPr bwMode="auto">
          <a:xfrm>
            <a:off x="914400" y="1865784"/>
            <a:ext cx="74676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dirty="0">
                <a:solidFill>
                  <a:srgbClr val="000099"/>
                </a:solidFill>
              </a:rPr>
              <a:t>Memanaskan suatu bahan hingga diatas suhu transformasi (723 C) kemudian didinginkan secara cepat, melalui media pendingin seperti air, oli atau media pendingin lainnya</a:t>
            </a:r>
          </a:p>
          <a:p>
            <a:pPr algn="just">
              <a:spcBef>
                <a:spcPct val="20000"/>
              </a:spcBef>
            </a:pPr>
            <a:r>
              <a:rPr lang="id-ID" sz="2400" dirty="0">
                <a:solidFill>
                  <a:srgbClr val="000099"/>
                </a:solidFill>
              </a:rPr>
              <a:t>Tujuannya adalah untuk mengeraskan bahan.</a:t>
            </a:r>
          </a:p>
        </p:txBody>
      </p:sp>
      <p:sp>
        <p:nvSpPr>
          <p:cNvPr id="10" name="Rectangle 6"/>
          <p:cNvSpPr>
            <a:spLocks noChangeArrowheads="1"/>
          </p:cNvSpPr>
          <p:nvPr/>
        </p:nvSpPr>
        <p:spPr bwMode="auto">
          <a:xfrm>
            <a:off x="319608" y="3821123"/>
            <a:ext cx="7084462"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349250" indent="-349250">
              <a:spcBef>
                <a:spcPct val="20000"/>
              </a:spcBef>
              <a:buFontTx/>
              <a:buChar char="•"/>
            </a:pPr>
            <a:r>
              <a:rPr lang="id-ID" sz="2400" dirty="0">
                <a:solidFill>
                  <a:schemeClr val="hlink"/>
                </a:solidFill>
                <a:latin typeface="Comic Sans MS" pitchFamily="66" charset="0"/>
              </a:rPr>
              <a:t>Aging (Precipitation Hardening)</a:t>
            </a:r>
          </a:p>
        </p:txBody>
      </p:sp>
      <p:sp>
        <p:nvSpPr>
          <p:cNvPr id="11" name="Rectangle 7"/>
          <p:cNvSpPr>
            <a:spLocks noChangeArrowheads="1"/>
          </p:cNvSpPr>
          <p:nvPr/>
        </p:nvSpPr>
        <p:spPr bwMode="auto">
          <a:xfrm>
            <a:off x="776808" y="4336504"/>
            <a:ext cx="70485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just">
              <a:spcBef>
                <a:spcPct val="20000"/>
              </a:spcBef>
            </a:pPr>
            <a:r>
              <a:rPr lang="id-ID" sz="2400" dirty="0">
                <a:solidFill>
                  <a:srgbClr val="000099"/>
                </a:solidFill>
              </a:rPr>
              <a:t>Proses pemanasan kembali bahan yang telah dikeraskan, Suhu pemanasannya relatif rendah yaitu dibawah suhu transformasi eutektoid.</a:t>
            </a:r>
          </a:p>
          <a:p>
            <a:pPr algn="just">
              <a:spcBef>
                <a:spcPct val="20000"/>
              </a:spcBef>
            </a:pPr>
            <a:r>
              <a:rPr lang="id-ID" sz="2400" dirty="0">
                <a:solidFill>
                  <a:srgbClr val="000099"/>
                </a:solidFill>
              </a:rPr>
              <a:t>Tujuannya adalah untuk mengurangi kekerasan bahan sehingga keuletan (ketangguhan) bahan tersebut dapat naik.</a:t>
            </a:r>
          </a:p>
        </p:txBody>
      </p:sp>
    </p:spTree>
    <p:extLst>
      <p:ext uri="{BB962C8B-B14F-4D97-AF65-F5344CB8AC3E}">
        <p14:creationId xmlns:p14="http://schemas.microsoft.com/office/powerpoint/2010/main" val="109206337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Perlakuan panas</a:t>
            </a:r>
            <a:endParaRPr lang="id-ID" dirty="0"/>
          </a:p>
        </p:txBody>
      </p:sp>
      <p:sp>
        <p:nvSpPr>
          <p:cNvPr id="3" name="Content Placeholder 2"/>
          <p:cNvSpPr>
            <a:spLocks noGrp="1"/>
          </p:cNvSpPr>
          <p:nvPr>
            <p:ph idx="1"/>
          </p:nvPr>
        </p:nvSpPr>
        <p:spPr/>
        <p:txBody>
          <a:bodyPr>
            <a:normAutofit/>
          </a:bodyPr>
          <a:lstStyle/>
          <a:p>
            <a:r>
              <a:rPr lang="id-ID" sz="2300" b="0" dirty="0"/>
              <a:t>Proses memanaskan dan mendinginkan suatu bahan untuk mendapatkan perubahan fasa (struktur) guna meningkatkan kemampuan bahan tersebut sehingga bertambah daya guna teknik dari bahan tersebut</a:t>
            </a:r>
          </a:p>
          <a:p>
            <a:r>
              <a:rPr lang="id-ID" sz="2300" b="0" dirty="0" smtClean="0"/>
              <a:t>Dari diagram fas Fe3C dapat di lihat perubahan struktur mikro pada suhu-suhu tertentu</a:t>
            </a:r>
          </a:p>
          <a:p>
            <a:r>
              <a:rPr lang="id-ID" sz="2300" b="0" dirty="0" smtClean="0"/>
              <a:t>Dalam proses pendinginan ada pendinginan lambat dan pendinginan cepat, hal ini juga akan mempengaruhi struktur mikro yang terbentuk</a:t>
            </a:r>
            <a:endParaRPr lang="id-ID" sz="2300" b="0" dirty="0"/>
          </a:p>
        </p:txBody>
      </p:sp>
    </p:spTree>
    <p:extLst>
      <p:ext uri="{BB962C8B-B14F-4D97-AF65-F5344CB8AC3E}">
        <p14:creationId xmlns:p14="http://schemas.microsoft.com/office/powerpoint/2010/main" val="752852768"/>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Pengaruh pendinginan</a:t>
            </a:r>
            <a:endParaRPr lang="id-ID" dirty="0"/>
          </a:p>
        </p:txBody>
      </p:sp>
      <p:sp>
        <p:nvSpPr>
          <p:cNvPr id="3" name="Content Placeholder 2"/>
          <p:cNvSpPr>
            <a:spLocks noGrp="1"/>
          </p:cNvSpPr>
          <p:nvPr>
            <p:ph idx="1"/>
          </p:nvPr>
        </p:nvSpPr>
        <p:spPr>
          <a:xfrm>
            <a:off x="5580112" y="1600200"/>
            <a:ext cx="2497088" cy="4637112"/>
          </a:xfrm>
        </p:spPr>
        <p:txBody>
          <a:bodyPr>
            <a:normAutofit/>
          </a:bodyPr>
          <a:lstStyle/>
          <a:p>
            <a:r>
              <a:rPr lang="en-US" b="0" dirty="0" err="1"/>
              <a:t>Pengaruh</a:t>
            </a:r>
            <a:r>
              <a:rPr lang="en-US" b="0" dirty="0"/>
              <a:t> </a:t>
            </a:r>
            <a:r>
              <a:rPr lang="en-US" b="0" dirty="0" err="1"/>
              <a:t>kecepatan</a:t>
            </a:r>
            <a:r>
              <a:rPr lang="en-US" b="0" dirty="0"/>
              <a:t> </a:t>
            </a:r>
            <a:r>
              <a:rPr lang="en-US" b="0" dirty="0" err="1"/>
              <a:t>pendinginan</a:t>
            </a:r>
            <a:r>
              <a:rPr lang="en-US" b="0" dirty="0"/>
              <a:t> </a:t>
            </a:r>
            <a:r>
              <a:rPr lang="en-US" b="0" dirty="0" err="1" smtClean="0"/>
              <a:t>terhadap</a:t>
            </a:r>
            <a:r>
              <a:rPr lang="en-US" b="0" dirty="0" smtClean="0"/>
              <a:t> </a:t>
            </a:r>
            <a:r>
              <a:rPr lang="en-US" b="0" dirty="0" err="1"/>
              <a:t>struktur</a:t>
            </a:r>
            <a:r>
              <a:rPr lang="en-US" b="0" dirty="0"/>
              <a:t> </a:t>
            </a:r>
            <a:r>
              <a:rPr lang="en-US" b="0" dirty="0" err="1"/>
              <a:t>mikro</a:t>
            </a:r>
            <a:r>
              <a:rPr lang="en-US" b="0" dirty="0"/>
              <a:t> yang </a:t>
            </a:r>
            <a:r>
              <a:rPr lang="en-US" b="0" dirty="0" err="1"/>
              <a:t>terbentuk</a:t>
            </a:r>
            <a:r>
              <a:rPr lang="en-US" b="0" dirty="0"/>
              <a:t> </a:t>
            </a:r>
            <a:r>
              <a:rPr lang="en-US" b="0" dirty="0" err="1"/>
              <a:t>dapat</a:t>
            </a:r>
            <a:r>
              <a:rPr lang="en-US" b="0" dirty="0"/>
              <a:t> </a:t>
            </a:r>
            <a:r>
              <a:rPr lang="en-US" b="0" dirty="0" err="1"/>
              <a:t>dilihat</a:t>
            </a:r>
            <a:r>
              <a:rPr lang="en-US" b="0" dirty="0"/>
              <a:t> </a:t>
            </a:r>
            <a:r>
              <a:rPr lang="en-US" b="0" dirty="0" err="1"/>
              <a:t>dari</a:t>
            </a:r>
            <a:r>
              <a:rPr lang="en-US" b="0" dirty="0"/>
              <a:t> diagram </a:t>
            </a:r>
            <a:r>
              <a:rPr lang="en-US" b="0" dirty="0" err="1"/>
              <a:t>Continuos</a:t>
            </a:r>
            <a:r>
              <a:rPr lang="en-US" b="0" dirty="0"/>
              <a:t> Cooling Transformation Diagram</a:t>
            </a:r>
            <a:endParaRPr lang="id-ID" b="0" dirty="0"/>
          </a:p>
        </p:txBody>
      </p:sp>
      <p:pic>
        <p:nvPicPr>
          <p:cNvPr id="4" name="Picture 3" descr="https://lh5.googleusercontent.com/-8zxN3fvuCcY/TY3ilUwqG3I/AAAAAAAAAN8/Hipo2YoFuT8/s320/DIAGRAM++CCT.png">
            <a:hlinkClick r:id="rId2"/>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1700808"/>
            <a:ext cx="5256584" cy="49685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0299313"/>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Pengaruh pendinginan</a:t>
            </a:r>
          </a:p>
        </p:txBody>
      </p:sp>
      <p:sp>
        <p:nvSpPr>
          <p:cNvPr id="3" name="Content Placeholder 2"/>
          <p:cNvSpPr>
            <a:spLocks noGrp="1"/>
          </p:cNvSpPr>
          <p:nvPr>
            <p:ph idx="1"/>
          </p:nvPr>
        </p:nvSpPr>
        <p:spPr/>
        <p:txBody>
          <a:bodyPr/>
          <a:lstStyle/>
          <a:p>
            <a:pPr lvl="0"/>
            <a:r>
              <a:rPr lang="es-CO" b="0" dirty="0"/>
              <a:t>Pada </a:t>
            </a:r>
            <a:r>
              <a:rPr lang="es-CO" b="0" dirty="0" err="1"/>
              <a:t>proses</a:t>
            </a:r>
            <a:r>
              <a:rPr lang="es-CO" b="0" dirty="0"/>
              <a:t> </a:t>
            </a:r>
            <a:r>
              <a:rPr lang="es-CO" b="0" dirty="0" err="1"/>
              <a:t>pendinginan</a:t>
            </a:r>
            <a:r>
              <a:rPr lang="es-CO" b="0" dirty="0"/>
              <a:t> secara </a:t>
            </a:r>
            <a:r>
              <a:rPr lang="es-CO" b="0" dirty="0" err="1"/>
              <a:t>perlahan</a:t>
            </a:r>
            <a:r>
              <a:rPr lang="es-CO" b="0" dirty="0"/>
              <a:t> </a:t>
            </a:r>
            <a:r>
              <a:rPr lang="es-CO" b="0" dirty="0" err="1"/>
              <a:t>seperti</a:t>
            </a:r>
            <a:r>
              <a:rPr lang="es-CO" b="0" dirty="0"/>
              <a:t> pada </a:t>
            </a:r>
            <a:r>
              <a:rPr lang="es-CO" b="0" dirty="0" err="1"/>
              <a:t>garis</a:t>
            </a:r>
            <a:r>
              <a:rPr lang="es-CO" b="0" dirty="0"/>
              <a:t> (a) </a:t>
            </a:r>
            <a:r>
              <a:rPr lang="es-CO" b="0" dirty="0" err="1"/>
              <a:t>akan</a:t>
            </a:r>
            <a:r>
              <a:rPr lang="es-CO" b="0" dirty="0"/>
              <a:t> </a:t>
            </a:r>
            <a:r>
              <a:rPr lang="es-CO" b="0" dirty="0" err="1"/>
              <a:t>menghasilkan</a:t>
            </a:r>
            <a:r>
              <a:rPr lang="es-CO" b="0" dirty="0"/>
              <a:t> </a:t>
            </a:r>
            <a:r>
              <a:rPr lang="es-CO" b="0" dirty="0" err="1"/>
              <a:t>struktur</a:t>
            </a:r>
            <a:r>
              <a:rPr lang="es-CO" b="0" dirty="0"/>
              <a:t> </a:t>
            </a:r>
            <a:r>
              <a:rPr lang="es-CO" b="0" dirty="0" err="1"/>
              <a:t>mikro</a:t>
            </a:r>
            <a:r>
              <a:rPr lang="es-CO" b="0" dirty="0"/>
              <a:t> </a:t>
            </a:r>
            <a:r>
              <a:rPr lang="es-CO" b="0" dirty="0" err="1"/>
              <a:t>perlit</a:t>
            </a:r>
            <a:r>
              <a:rPr lang="es-CO" b="0" dirty="0"/>
              <a:t> dan </a:t>
            </a:r>
            <a:r>
              <a:rPr lang="es-CO" b="0" dirty="0" err="1"/>
              <a:t>ferlit</a:t>
            </a:r>
            <a:r>
              <a:rPr lang="es-CO" b="0" dirty="0"/>
              <a:t>. </a:t>
            </a:r>
            <a:endParaRPr lang="id-ID" b="0" dirty="0"/>
          </a:p>
          <a:p>
            <a:pPr lvl="0"/>
            <a:r>
              <a:rPr lang="en-US" b="0" dirty="0" err="1"/>
              <a:t>Pada</a:t>
            </a:r>
            <a:r>
              <a:rPr lang="en-US" b="0" dirty="0"/>
              <a:t> proses </a:t>
            </a:r>
            <a:r>
              <a:rPr lang="en-US" b="0" dirty="0" err="1"/>
              <a:t>pendinginan</a:t>
            </a:r>
            <a:r>
              <a:rPr lang="en-US" b="0" dirty="0"/>
              <a:t> </a:t>
            </a:r>
            <a:r>
              <a:rPr lang="en-US" b="0" dirty="0" err="1"/>
              <a:t>sedang</a:t>
            </a:r>
            <a:r>
              <a:rPr lang="en-US" b="0" dirty="0"/>
              <a:t>, </a:t>
            </a:r>
            <a:r>
              <a:rPr lang="en-US" b="0" dirty="0" err="1"/>
              <a:t>seperti</a:t>
            </a:r>
            <a:r>
              <a:rPr lang="en-US" b="0" dirty="0"/>
              <a:t>, </a:t>
            </a:r>
            <a:r>
              <a:rPr lang="en-US" b="0" dirty="0" err="1"/>
              <a:t>pada</a:t>
            </a:r>
            <a:r>
              <a:rPr lang="en-US" b="0" dirty="0"/>
              <a:t> </a:t>
            </a:r>
            <a:r>
              <a:rPr lang="en-US" b="0" dirty="0" err="1"/>
              <a:t>garis</a:t>
            </a:r>
            <a:r>
              <a:rPr lang="en-US" b="0" dirty="0"/>
              <a:t> (b) </a:t>
            </a:r>
            <a:r>
              <a:rPr lang="en-US" b="0" dirty="0" err="1"/>
              <a:t>akan</a:t>
            </a:r>
            <a:r>
              <a:rPr lang="en-US" b="0" dirty="0"/>
              <a:t> </a:t>
            </a:r>
            <a:r>
              <a:rPr lang="en-US" b="0" dirty="0" err="1"/>
              <a:t>menghasilkan</a:t>
            </a:r>
            <a:r>
              <a:rPr lang="en-US" b="0" dirty="0"/>
              <a:t> </a:t>
            </a:r>
            <a:r>
              <a:rPr lang="en-US" b="0" dirty="0" err="1"/>
              <a:t>struktur</a:t>
            </a:r>
            <a:r>
              <a:rPr lang="en-US" b="0" dirty="0"/>
              <a:t> </a:t>
            </a:r>
            <a:r>
              <a:rPr lang="en-US" b="0" dirty="0" err="1"/>
              <a:t>mikro</a:t>
            </a:r>
            <a:r>
              <a:rPr lang="en-US" b="0" dirty="0"/>
              <a:t> </a:t>
            </a:r>
            <a:r>
              <a:rPr lang="en-US" b="0" dirty="0" err="1"/>
              <a:t>perlit</a:t>
            </a:r>
            <a:r>
              <a:rPr lang="en-US" b="0" dirty="0"/>
              <a:t> </a:t>
            </a:r>
            <a:r>
              <a:rPr lang="en-US" b="0" dirty="0" err="1"/>
              <a:t>dan</a:t>
            </a:r>
            <a:r>
              <a:rPr lang="en-US" b="0" dirty="0"/>
              <a:t> </a:t>
            </a:r>
            <a:r>
              <a:rPr lang="en-US" b="0" dirty="0" err="1"/>
              <a:t>bainit</a:t>
            </a:r>
            <a:r>
              <a:rPr lang="en-US" b="0" dirty="0"/>
              <a:t>. </a:t>
            </a:r>
            <a:endParaRPr lang="id-ID" b="0" dirty="0"/>
          </a:p>
          <a:p>
            <a:r>
              <a:rPr lang="en-US" b="0" dirty="0" err="1"/>
              <a:t>Pada</a:t>
            </a:r>
            <a:r>
              <a:rPr lang="en-US" b="0" dirty="0"/>
              <a:t> proses </a:t>
            </a:r>
            <a:r>
              <a:rPr lang="en-US" b="0" dirty="0" err="1"/>
              <a:t>pendinginan</a:t>
            </a:r>
            <a:r>
              <a:rPr lang="en-US" b="0" dirty="0"/>
              <a:t> </a:t>
            </a:r>
            <a:r>
              <a:rPr lang="en-US" b="0" dirty="0" err="1"/>
              <a:t>cepat</a:t>
            </a:r>
            <a:r>
              <a:rPr lang="en-US" b="0" dirty="0"/>
              <a:t>, </a:t>
            </a:r>
            <a:r>
              <a:rPr lang="en-US" b="0" dirty="0" err="1"/>
              <a:t>seperti</a:t>
            </a:r>
            <a:r>
              <a:rPr lang="en-US" b="0" dirty="0"/>
              <a:t> </a:t>
            </a:r>
            <a:r>
              <a:rPr lang="en-US" b="0" dirty="0" err="1"/>
              <a:t>garis</a:t>
            </a:r>
            <a:r>
              <a:rPr lang="en-US" b="0" dirty="0"/>
              <a:t> ( c ) </a:t>
            </a:r>
            <a:r>
              <a:rPr lang="en-US" b="0" dirty="0" err="1"/>
              <a:t>akan</a:t>
            </a:r>
            <a:r>
              <a:rPr lang="en-US" b="0" dirty="0"/>
              <a:t> </a:t>
            </a:r>
            <a:r>
              <a:rPr lang="en-US" b="0" dirty="0" err="1"/>
              <a:t>menghasilkan</a:t>
            </a:r>
            <a:r>
              <a:rPr lang="en-US" b="0" dirty="0"/>
              <a:t> </a:t>
            </a:r>
            <a:r>
              <a:rPr lang="en-US" b="0" dirty="0" err="1"/>
              <a:t>struktur</a:t>
            </a:r>
            <a:r>
              <a:rPr lang="en-US" b="0" dirty="0"/>
              <a:t> </a:t>
            </a:r>
            <a:r>
              <a:rPr lang="en-US" b="0" dirty="0" err="1"/>
              <a:t>mikro</a:t>
            </a:r>
            <a:r>
              <a:rPr lang="en-US" b="0" dirty="0"/>
              <a:t> </a:t>
            </a:r>
            <a:r>
              <a:rPr lang="en-US" b="0" dirty="0" err="1"/>
              <a:t>martensit</a:t>
            </a:r>
            <a:r>
              <a:rPr lang="en-US" b="0" dirty="0"/>
              <a:t>. </a:t>
            </a:r>
            <a:endParaRPr lang="id-ID" b="0" dirty="0"/>
          </a:p>
        </p:txBody>
      </p:sp>
    </p:spTree>
    <p:extLst>
      <p:ext uri="{BB962C8B-B14F-4D97-AF65-F5344CB8AC3E}">
        <p14:creationId xmlns:p14="http://schemas.microsoft.com/office/powerpoint/2010/main" val="2223066849"/>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Pengaruh pendinginan</a:t>
            </a:r>
          </a:p>
        </p:txBody>
      </p:sp>
      <p:sp>
        <p:nvSpPr>
          <p:cNvPr id="3" name="Content Placeholder 2"/>
          <p:cNvSpPr>
            <a:spLocks noGrp="1"/>
          </p:cNvSpPr>
          <p:nvPr>
            <p:ph idx="1"/>
          </p:nvPr>
        </p:nvSpPr>
        <p:spPr>
          <a:xfrm>
            <a:off x="5436096" y="1870442"/>
            <a:ext cx="2641104" cy="4800600"/>
          </a:xfrm>
        </p:spPr>
        <p:txBody>
          <a:bodyPr>
            <a:normAutofit fontScale="92500" lnSpcReduction="20000"/>
          </a:bodyPr>
          <a:lstStyle/>
          <a:p>
            <a:r>
              <a:rPr lang="id-ID" b="0" dirty="0"/>
              <a:t>Jika suatu baja didinginkan dari suhu yang lebih tinggi dan kemudian </a:t>
            </a:r>
            <a:r>
              <a:rPr lang="id-ID" dirty="0"/>
              <a:t>ditahan pada suhu yang lebih rendah</a:t>
            </a:r>
            <a:r>
              <a:rPr lang="id-ID" b="0" dirty="0"/>
              <a:t> selama waktu tertentu, maka akan menghasilkan struktur mikro yang berbeda. Hal ini dapat dilihat pada diagram: </a:t>
            </a:r>
            <a:r>
              <a:rPr lang="id-ID" dirty="0"/>
              <a:t>Isothermal Tranformation Diagram</a:t>
            </a:r>
          </a:p>
        </p:txBody>
      </p:sp>
      <p:pic>
        <p:nvPicPr>
          <p:cNvPr id="4" name="Picture 3" descr="https://lh4.googleusercontent.com/-EuUcPqy4IFE/TY3hHiXocaI/AAAAAAAAAN4/Dy69L43aIFU/s320/New+Picture.png">
            <a:hlinkClick r:id="rId2"/>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1844824"/>
            <a:ext cx="5256584" cy="48262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9225729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Pengaruh pendinginan</a:t>
            </a:r>
          </a:p>
        </p:txBody>
      </p:sp>
      <p:sp>
        <p:nvSpPr>
          <p:cNvPr id="3" name="Content Placeholder 2"/>
          <p:cNvSpPr>
            <a:spLocks noGrp="1"/>
          </p:cNvSpPr>
          <p:nvPr>
            <p:ph idx="1"/>
          </p:nvPr>
        </p:nvSpPr>
        <p:spPr>
          <a:xfrm>
            <a:off x="457200" y="1600200"/>
            <a:ext cx="7931224" cy="5141168"/>
          </a:xfrm>
        </p:spPr>
        <p:txBody>
          <a:bodyPr>
            <a:noAutofit/>
          </a:bodyPr>
          <a:lstStyle/>
          <a:p>
            <a:r>
              <a:rPr lang="id-ID" sz="2100" b="0" dirty="0"/>
              <a:t>Pada kandungan karbon mencapai 6.67% terbentuk struktur mikro dinamakan </a:t>
            </a:r>
            <a:r>
              <a:rPr lang="id-ID" sz="2100" dirty="0"/>
              <a:t>Sementit Fe</a:t>
            </a:r>
            <a:r>
              <a:rPr lang="id-ID" sz="2100" baseline="-25000" dirty="0"/>
              <a:t>3</a:t>
            </a:r>
            <a:r>
              <a:rPr lang="id-ID" sz="2100" dirty="0"/>
              <a:t>C (dapat dilihat pada garis vertical paling kanan).</a:t>
            </a:r>
            <a:endParaRPr lang="id-ID" sz="2100" b="0" dirty="0"/>
          </a:p>
          <a:p>
            <a:pPr lvl="1"/>
            <a:r>
              <a:rPr lang="id-ID" dirty="0"/>
              <a:t>Sifat – sifat cementitte: sangat keras dan sangat getas</a:t>
            </a:r>
          </a:p>
          <a:p>
            <a:r>
              <a:rPr lang="id-ID" sz="2100" b="0" dirty="0"/>
              <a:t>Pada sisi kiri diagram dimana pada kandungan karbon yang sangat rendah, pada suhu kamar terbentuk struktur mikro </a:t>
            </a:r>
            <a:r>
              <a:rPr lang="id-ID" sz="2100" dirty="0"/>
              <a:t>ferit</a:t>
            </a:r>
            <a:r>
              <a:rPr lang="id-ID" sz="2100" b="0" dirty="0"/>
              <a:t>. </a:t>
            </a:r>
          </a:p>
          <a:p>
            <a:r>
              <a:rPr lang="id-ID" sz="2100" b="0" dirty="0"/>
              <a:t>Pada baja dengan kadar karbon 0.83%, struktur mikro yang terbentuk adalah </a:t>
            </a:r>
            <a:r>
              <a:rPr lang="id-ID" sz="2100" dirty="0"/>
              <a:t>Perlit</a:t>
            </a:r>
            <a:r>
              <a:rPr lang="id-ID" sz="2100" b="0" dirty="0"/>
              <a:t>, kondisi suhu dan kadar karbon ini dinamakan titik Eutectoid. </a:t>
            </a:r>
          </a:p>
          <a:p>
            <a:r>
              <a:rPr lang="id-ID" sz="2100" b="0" dirty="0"/>
              <a:t>Pada baja dengan kandungan </a:t>
            </a:r>
            <a:r>
              <a:rPr lang="id-ID" sz="2100" dirty="0"/>
              <a:t>karbon rendah sampai dengan titik</a:t>
            </a:r>
            <a:r>
              <a:rPr lang="id-ID" sz="2100" b="0" dirty="0"/>
              <a:t> </a:t>
            </a:r>
            <a:r>
              <a:rPr lang="id-ID" sz="2100" dirty="0"/>
              <a:t>eutectoid</a:t>
            </a:r>
            <a:r>
              <a:rPr lang="id-ID" sz="2100" b="0" dirty="0"/>
              <a:t>, struktur mikro yang terbentuk adalah </a:t>
            </a:r>
            <a:r>
              <a:rPr lang="id-ID" sz="2100" dirty="0"/>
              <a:t>campuran antara ferit dan perlit.</a:t>
            </a:r>
            <a:r>
              <a:rPr lang="id-ID" sz="2100" b="0" dirty="0"/>
              <a:t> </a:t>
            </a:r>
          </a:p>
        </p:txBody>
      </p:sp>
    </p:spTree>
    <p:extLst>
      <p:ext uri="{BB962C8B-B14F-4D97-AF65-F5344CB8AC3E}">
        <p14:creationId xmlns:p14="http://schemas.microsoft.com/office/powerpoint/2010/main" val="3951381405"/>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Perlakuaan panas</a:t>
            </a:r>
            <a:endParaRPr lang="id-ID" dirty="0"/>
          </a:p>
        </p:txBody>
      </p:sp>
      <p:sp>
        <p:nvSpPr>
          <p:cNvPr id="3" name="Content Placeholder 2"/>
          <p:cNvSpPr>
            <a:spLocks noGrp="1"/>
          </p:cNvSpPr>
          <p:nvPr>
            <p:ph idx="1"/>
          </p:nvPr>
        </p:nvSpPr>
        <p:spPr/>
        <p:txBody>
          <a:bodyPr/>
          <a:lstStyle/>
          <a:p>
            <a:r>
              <a:rPr lang="id-ID" dirty="0" smtClean="0"/>
              <a:t>Merupakan salah satu cara untuk memperbaiki sifat material</a:t>
            </a:r>
          </a:p>
          <a:p>
            <a:r>
              <a:rPr lang="id-ID" dirty="0"/>
              <a:t>Proses memanaskan dan mendinginkan suatu bahan untuk mendapatkan perubahan fasa (struktur) guna meningkatkan kemampuan bahan tersebut sehingga bertambah daya guna teknik dari bahan </a:t>
            </a:r>
            <a:r>
              <a:rPr lang="id-ID" dirty="0" smtClean="0"/>
              <a:t>tersebut</a:t>
            </a:r>
          </a:p>
          <a:p>
            <a:endParaRPr lang="id-ID" dirty="0"/>
          </a:p>
        </p:txBody>
      </p:sp>
    </p:spTree>
    <p:extLst>
      <p:ext uri="{BB962C8B-B14F-4D97-AF65-F5344CB8AC3E}">
        <p14:creationId xmlns:p14="http://schemas.microsoft.com/office/powerpoint/2010/main" val="2883543363"/>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Pengaruh pendinginan</a:t>
            </a:r>
            <a:endParaRPr lang="id-ID" b="0" dirty="0"/>
          </a:p>
        </p:txBody>
      </p:sp>
      <p:sp>
        <p:nvSpPr>
          <p:cNvPr id="3" name="Content Placeholder 2"/>
          <p:cNvSpPr>
            <a:spLocks noGrp="1"/>
          </p:cNvSpPr>
          <p:nvPr>
            <p:ph idx="1"/>
          </p:nvPr>
        </p:nvSpPr>
        <p:spPr/>
        <p:txBody>
          <a:bodyPr/>
          <a:lstStyle/>
          <a:p>
            <a:r>
              <a:rPr lang="id-ID" sz="2400" b="0" dirty="0"/>
              <a:t>Pada baja dengan kandungan </a:t>
            </a:r>
            <a:r>
              <a:rPr lang="id-ID" sz="2400" dirty="0"/>
              <a:t>titik eutectoid sampai dengan</a:t>
            </a:r>
            <a:r>
              <a:rPr lang="id-ID" sz="2400" b="0" dirty="0"/>
              <a:t> </a:t>
            </a:r>
            <a:r>
              <a:rPr lang="id-ID" sz="2400" dirty="0"/>
              <a:t>6.67%</a:t>
            </a:r>
            <a:r>
              <a:rPr lang="id-ID" sz="2400" b="0" dirty="0"/>
              <a:t>, struktur mikro yang terbentuk adalah </a:t>
            </a:r>
            <a:r>
              <a:rPr lang="id-ID" sz="2400" dirty="0"/>
              <a:t>campuran antara perlit dan sementit.</a:t>
            </a:r>
            <a:r>
              <a:rPr lang="id-ID" sz="2400" b="0" dirty="0"/>
              <a:t> </a:t>
            </a:r>
          </a:p>
          <a:p>
            <a:r>
              <a:rPr lang="id-ID" sz="2400" b="0" dirty="0"/>
              <a:t>Pada saat pendinginan dari suhu leleh baja dengan kadar karbon rendah, akan terbentuk struktur mikro </a:t>
            </a:r>
            <a:r>
              <a:rPr lang="id-ID" sz="2400" dirty="0"/>
              <a:t>Ferit Delta</a:t>
            </a:r>
            <a:r>
              <a:rPr lang="id-ID" sz="2400" b="0" dirty="0"/>
              <a:t> lalu menjadi struktur mikro </a:t>
            </a:r>
            <a:r>
              <a:rPr lang="id-ID" sz="2400" dirty="0"/>
              <a:t>Austenit</a:t>
            </a:r>
            <a:r>
              <a:rPr lang="id-ID" sz="2400" b="0" dirty="0"/>
              <a:t>. </a:t>
            </a:r>
          </a:p>
          <a:p>
            <a:r>
              <a:rPr lang="id-ID" sz="2400" b="0" dirty="0"/>
              <a:t>Pada baja dengan kadar karbon yang lebih tinggi, suhu leleh turun dengan naiknya kadar karbon, peralihan bentuk langsung dari leleh menjadi </a:t>
            </a:r>
            <a:r>
              <a:rPr lang="id-ID" sz="2400" dirty="0"/>
              <a:t>Austenit</a:t>
            </a:r>
            <a:r>
              <a:rPr lang="id-ID" sz="2000" b="0" dirty="0"/>
              <a:t>.</a:t>
            </a:r>
          </a:p>
          <a:p>
            <a:endParaRPr lang="id-ID" dirty="0"/>
          </a:p>
        </p:txBody>
      </p:sp>
    </p:spTree>
    <p:extLst>
      <p:ext uri="{BB962C8B-B14F-4D97-AF65-F5344CB8AC3E}">
        <p14:creationId xmlns:p14="http://schemas.microsoft.com/office/powerpoint/2010/main" val="273890025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Jenis Media pendingin</a:t>
            </a:r>
            <a:endParaRPr lang="id-ID" dirty="0"/>
          </a:p>
        </p:txBody>
      </p:sp>
      <p:sp>
        <p:nvSpPr>
          <p:cNvPr id="3" name="Content Placeholder 2"/>
          <p:cNvSpPr>
            <a:spLocks noGrp="1"/>
          </p:cNvSpPr>
          <p:nvPr>
            <p:ph idx="1"/>
          </p:nvPr>
        </p:nvSpPr>
        <p:spPr/>
        <p:txBody>
          <a:bodyPr>
            <a:normAutofit/>
          </a:bodyPr>
          <a:lstStyle/>
          <a:p>
            <a:pPr marL="114300" lvl="0" indent="0">
              <a:buNone/>
            </a:pPr>
            <a:r>
              <a:rPr lang="id-ID" dirty="0" smtClean="0"/>
              <a:t>1. Air </a:t>
            </a:r>
            <a:r>
              <a:rPr lang="id-ID" dirty="0"/>
              <a:t>Garam ( r = 1025 kg/m</a:t>
            </a:r>
            <a:r>
              <a:rPr lang="id-ID" baseline="30000" dirty="0"/>
              <a:t>3</a:t>
            </a:r>
            <a:r>
              <a:rPr lang="id-ID" dirty="0"/>
              <a:t>)</a:t>
            </a:r>
          </a:p>
          <a:p>
            <a:pPr lvl="0"/>
            <a:r>
              <a:rPr lang="id-ID" b="0" dirty="0"/>
              <a:t>Laju pendinginan lebih sepat dari media pendinginan yang lain. Hal ini disebabkan karena massa jenisnya yang lebih besar dari media pendingin lain. Butiran kristal mampu menyerap menghasilkan martensit bersifat keras dan getas</a:t>
            </a:r>
          </a:p>
          <a:p>
            <a:pPr marL="114300" indent="0">
              <a:buNone/>
            </a:pPr>
            <a:r>
              <a:rPr lang="id-ID" dirty="0" smtClean="0"/>
              <a:t>2. Air </a:t>
            </a:r>
            <a:r>
              <a:rPr lang="id-ID" dirty="0"/>
              <a:t>Biasa ( r = 998 kg/m</a:t>
            </a:r>
            <a:r>
              <a:rPr lang="id-ID" baseline="30000" dirty="0"/>
              <a:t>3</a:t>
            </a:r>
            <a:r>
              <a:rPr lang="id-ID" dirty="0" smtClean="0"/>
              <a:t>)</a:t>
            </a:r>
          </a:p>
          <a:p>
            <a:pPr marL="361950" indent="0">
              <a:buNone/>
            </a:pPr>
            <a:r>
              <a:rPr lang="id-ID" b="0" dirty="0" smtClean="0"/>
              <a:t>Massa </a:t>
            </a:r>
            <a:r>
              <a:rPr lang="id-ID" b="0" dirty="0"/>
              <a:t>jenis air lebih rendah dari pada air garam sehingga laju pendinginannya lebih lambat dibandingkan dengan air garam. Hal ini disebabkan karena jarak antara atom-atom di dalam air lebih rapat dan menghasilkan struktur martensit yang buirannya lebih besar</a:t>
            </a:r>
          </a:p>
        </p:txBody>
      </p:sp>
    </p:spTree>
    <p:extLst>
      <p:ext uri="{BB962C8B-B14F-4D97-AF65-F5344CB8AC3E}">
        <p14:creationId xmlns:p14="http://schemas.microsoft.com/office/powerpoint/2010/main" val="3335653394"/>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Jenis Media pendingin</a:t>
            </a:r>
          </a:p>
        </p:txBody>
      </p:sp>
      <p:sp>
        <p:nvSpPr>
          <p:cNvPr id="3" name="Content Placeholder 2"/>
          <p:cNvSpPr>
            <a:spLocks noGrp="1"/>
          </p:cNvSpPr>
          <p:nvPr>
            <p:ph idx="1"/>
          </p:nvPr>
        </p:nvSpPr>
        <p:spPr/>
        <p:txBody>
          <a:bodyPr/>
          <a:lstStyle/>
          <a:p>
            <a:pPr marL="114300" lvl="0" indent="0">
              <a:buNone/>
            </a:pPr>
            <a:r>
              <a:rPr lang="id-ID" dirty="0" smtClean="0"/>
              <a:t>3. Oli</a:t>
            </a:r>
          </a:p>
          <a:p>
            <a:pPr lvl="0"/>
            <a:r>
              <a:rPr lang="id-ID" b="0" dirty="0" smtClean="0"/>
              <a:t>Pendinginan </a:t>
            </a:r>
            <a:r>
              <a:rPr lang="id-ID" b="0" dirty="0"/>
              <a:t>lebih lambat karena karena massa jenisnya lebih kecil dibandingkan dengan air dan air garam sehigga laju pendinginannya lebih lambat dibanding keduanya. Menghasilan struktur ferit dan pearlit bahkan lebih cepat dibandingkan solar</a:t>
            </a:r>
            <a:r>
              <a:rPr lang="id-ID" b="0" dirty="0" smtClean="0"/>
              <a:t>.</a:t>
            </a:r>
          </a:p>
          <a:p>
            <a:pPr marL="114300" lvl="0" indent="0">
              <a:buNone/>
            </a:pPr>
            <a:r>
              <a:rPr lang="id-ID" dirty="0" smtClean="0"/>
              <a:t>4. Udara</a:t>
            </a:r>
            <a:endParaRPr lang="id-ID" dirty="0"/>
          </a:p>
          <a:p>
            <a:r>
              <a:rPr lang="id-ID" b="0" dirty="0"/>
              <a:t>Struktur yang dihasilkan lunak dan kuat di mana laju pendinginan sangat lambat, karena udara memiliki massa jenis paling kecil</a:t>
            </a:r>
          </a:p>
          <a:p>
            <a:pPr lvl="0"/>
            <a:endParaRPr lang="id-ID" b="0" dirty="0" smtClean="0"/>
          </a:p>
          <a:p>
            <a:endParaRPr lang="id-ID" b="0" dirty="0"/>
          </a:p>
        </p:txBody>
      </p:sp>
    </p:spTree>
    <p:extLst>
      <p:ext uri="{BB962C8B-B14F-4D97-AF65-F5344CB8AC3E}">
        <p14:creationId xmlns:p14="http://schemas.microsoft.com/office/powerpoint/2010/main" val="711014175"/>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a:t>
            </a:r>
            <a:endParaRPr lang="id-ID" sz="3200" dirty="0"/>
          </a:p>
        </p:txBody>
      </p:sp>
      <p:sp>
        <p:nvSpPr>
          <p:cNvPr id="4" name="Content Placeholder 3"/>
          <p:cNvSpPr>
            <a:spLocks noGrp="1"/>
          </p:cNvSpPr>
          <p:nvPr>
            <p:ph idx="1"/>
          </p:nvPr>
        </p:nvSpPr>
        <p:spPr>
          <a:xfrm>
            <a:off x="683568" y="2420888"/>
            <a:ext cx="7620000" cy="4104456"/>
          </a:xfrm>
        </p:spPr>
        <p:txBody>
          <a:bodyPr/>
          <a:lstStyle/>
          <a:p>
            <a:pPr marL="114300" indent="0">
              <a:buNone/>
            </a:pPr>
            <a:r>
              <a:rPr lang="id-ID" dirty="0"/>
              <a:t>a</a:t>
            </a:r>
            <a:r>
              <a:rPr lang="id-ID" dirty="0" smtClean="0"/>
              <a:t>. </a:t>
            </a:r>
            <a:r>
              <a:rPr lang="en-US" dirty="0" err="1" smtClean="0"/>
              <a:t>Karburasi</a:t>
            </a:r>
            <a:endParaRPr lang="id-ID" dirty="0"/>
          </a:p>
          <a:p>
            <a:r>
              <a:rPr lang="en-US" b="0" dirty="0" err="1"/>
              <a:t>Dimaksudkan</a:t>
            </a:r>
            <a:r>
              <a:rPr lang="en-US" b="0" dirty="0"/>
              <a:t> </a:t>
            </a:r>
            <a:r>
              <a:rPr lang="en-US" b="0" dirty="0" err="1"/>
              <a:t>untuk</a:t>
            </a:r>
            <a:r>
              <a:rPr lang="en-US" b="0" dirty="0"/>
              <a:t> </a:t>
            </a:r>
            <a:r>
              <a:rPr lang="en-US" b="0" dirty="0" err="1"/>
              <a:t>mengeraskan</a:t>
            </a:r>
            <a:r>
              <a:rPr lang="en-US" b="0" dirty="0"/>
              <a:t> </a:t>
            </a:r>
            <a:r>
              <a:rPr lang="en-US" b="0" dirty="0" err="1"/>
              <a:t>permukaan</a:t>
            </a:r>
            <a:r>
              <a:rPr lang="en-US" b="0" dirty="0"/>
              <a:t> </a:t>
            </a:r>
            <a:r>
              <a:rPr lang="en-US" b="0" dirty="0" err="1"/>
              <a:t>dengan</a:t>
            </a:r>
            <a:r>
              <a:rPr lang="en-US" b="0" dirty="0"/>
              <a:t> </a:t>
            </a:r>
            <a:r>
              <a:rPr lang="en-US" b="0" dirty="0" err="1"/>
              <a:t>memanaskan</a:t>
            </a:r>
            <a:r>
              <a:rPr lang="en-US" b="0" dirty="0"/>
              <a:t> </a:t>
            </a:r>
            <a:r>
              <a:rPr lang="en-US" b="0" dirty="0" err="1"/>
              <a:t>bahan</a:t>
            </a:r>
            <a:r>
              <a:rPr lang="en-US" b="0" dirty="0"/>
              <a:t> </a:t>
            </a:r>
            <a:r>
              <a:rPr lang="en-US" b="0" dirty="0" err="1"/>
              <a:t>dalam</a:t>
            </a:r>
            <a:r>
              <a:rPr lang="en-US" b="0" dirty="0"/>
              <a:t> </a:t>
            </a:r>
            <a:r>
              <a:rPr lang="en-US" b="0" dirty="0" err="1"/>
              <a:t>lingkungan</a:t>
            </a:r>
            <a:r>
              <a:rPr lang="en-US" b="0" dirty="0"/>
              <a:t> </a:t>
            </a:r>
            <a:r>
              <a:rPr lang="en-US" b="0" dirty="0" err="1"/>
              <a:t>karbon</a:t>
            </a:r>
            <a:r>
              <a:rPr lang="en-US" b="0" dirty="0"/>
              <a:t>, </a:t>
            </a:r>
            <a:r>
              <a:rPr lang="en-US" b="0" dirty="0" err="1"/>
              <a:t>lalu</a:t>
            </a:r>
            <a:r>
              <a:rPr lang="en-US" b="0" dirty="0"/>
              <a:t> </a:t>
            </a:r>
            <a:r>
              <a:rPr lang="en-US" b="0" dirty="0" err="1"/>
              <a:t>dibiarkan</a:t>
            </a:r>
            <a:r>
              <a:rPr lang="en-US" b="0" dirty="0"/>
              <a:t> </a:t>
            </a:r>
            <a:r>
              <a:rPr lang="en-US" b="0" dirty="0" err="1"/>
              <a:t>beberapa</a:t>
            </a:r>
            <a:r>
              <a:rPr lang="en-US" b="0" dirty="0"/>
              <a:t> </a:t>
            </a:r>
            <a:r>
              <a:rPr lang="en-US" b="0" dirty="0" err="1"/>
              <a:t>waktu</a:t>
            </a:r>
            <a:r>
              <a:rPr lang="en-US" b="0" dirty="0"/>
              <a:t> </a:t>
            </a:r>
            <a:r>
              <a:rPr lang="en-US" b="0" dirty="0" err="1"/>
              <a:t>pada</a:t>
            </a:r>
            <a:r>
              <a:rPr lang="en-US" b="0" dirty="0"/>
              <a:t> </a:t>
            </a:r>
            <a:r>
              <a:rPr lang="en-US" b="0" dirty="0" err="1"/>
              <a:t>suhu</a:t>
            </a:r>
            <a:r>
              <a:rPr lang="en-US" b="0" dirty="0"/>
              <a:t> </a:t>
            </a:r>
            <a:r>
              <a:rPr lang="en-US" b="0" dirty="0" err="1"/>
              <a:t>tersebut</a:t>
            </a:r>
            <a:r>
              <a:rPr lang="en-US" b="0" dirty="0"/>
              <a:t> </a:t>
            </a:r>
            <a:r>
              <a:rPr lang="en-US" b="0" dirty="0" err="1"/>
              <a:t>dan</a:t>
            </a:r>
            <a:r>
              <a:rPr lang="en-US" b="0" dirty="0"/>
              <a:t> </a:t>
            </a:r>
            <a:r>
              <a:rPr lang="en-US" b="0" dirty="0" err="1"/>
              <a:t>kemudian</a:t>
            </a:r>
            <a:r>
              <a:rPr lang="en-US" b="0" dirty="0"/>
              <a:t> </a:t>
            </a:r>
            <a:r>
              <a:rPr lang="en-US" b="0" dirty="0" err="1"/>
              <a:t>didinginkan</a:t>
            </a:r>
            <a:r>
              <a:rPr lang="en-US" b="0" dirty="0"/>
              <a:t>. </a:t>
            </a:r>
            <a:r>
              <a:rPr lang="es-CO" b="0" dirty="0" err="1"/>
              <a:t>Tujuan</a:t>
            </a:r>
            <a:r>
              <a:rPr lang="es-CO" b="0" dirty="0"/>
              <a:t> </a:t>
            </a:r>
            <a:r>
              <a:rPr lang="es-CO" b="0" dirty="0" err="1"/>
              <a:t>dari</a:t>
            </a:r>
            <a:r>
              <a:rPr lang="es-CO" b="0" dirty="0"/>
              <a:t> </a:t>
            </a:r>
            <a:r>
              <a:rPr lang="es-CO" b="0" dirty="0" err="1"/>
              <a:t>pengerjaan</a:t>
            </a:r>
            <a:r>
              <a:rPr lang="es-CO" b="0" dirty="0"/>
              <a:t> panas </a:t>
            </a:r>
            <a:r>
              <a:rPr lang="es-CO" b="0" dirty="0" err="1"/>
              <a:t>itu</a:t>
            </a:r>
            <a:r>
              <a:rPr lang="es-CO" b="0" dirty="0"/>
              <a:t> </a:t>
            </a:r>
            <a:r>
              <a:rPr lang="es-CO" b="0" dirty="0" err="1"/>
              <a:t>adalah</a:t>
            </a:r>
            <a:r>
              <a:rPr lang="es-CO" b="0" dirty="0"/>
              <a:t> </a:t>
            </a:r>
            <a:r>
              <a:rPr lang="es-CO" b="0" dirty="0" err="1"/>
              <a:t>untuk</a:t>
            </a:r>
            <a:r>
              <a:rPr lang="es-CO" b="0" dirty="0"/>
              <a:t> </a:t>
            </a:r>
            <a:r>
              <a:rPr lang="es-CO" b="0" dirty="0" err="1"/>
              <a:t>memberi</a:t>
            </a:r>
            <a:r>
              <a:rPr lang="es-CO" b="0" dirty="0"/>
              <a:t> </a:t>
            </a:r>
            <a:r>
              <a:rPr lang="es-CO" b="0" dirty="0" err="1"/>
              <a:t>lapisan</a:t>
            </a:r>
            <a:r>
              <a:rPr lang="es-CO" b="0" dirty="0"/>
              <a:t> </a:t>
            </a:r>
            <a:r>
              <a:rPr lang="es-CO" b="0" dirty="0" err="1"/>
              <a:t>luar</a:t>
            </a:r>
            <a:r>
              <a:rPr lang="es-CO" b="0" dirty="0"/>
              <a:t> pada </a:t>
            </a:r>
            <a:r>
              <a:rPr lang="es-CO" b="0" dirty="0" err="1"/>
              <a:t>benda</a:t>
            </a:r>
            <a:r>
              <a:rPr lang="es-CO" b="0" dirty="0"/>
              <a:t> </a:t>
            </a:r>
            <a:r>
              <a:rPr lang="es-CO" b="0" dirty="0" err="1"/>
              <a:t>kerja</a:t>
            </a:r>
            <a:r>
              <a:rPr lang="es-CO" b="0" dirty="0"/>
              <a:t> yang </a:t>
            </a:r>
            <a:r>
              <a:rPr lang="es-CO" b="0" dirty="0" err="1"/>
              <a:t>akan</a:t>
            </a:r>
            <a:r>
              <a:rPr lang="es-CO" b="0" dirty="0"/>
              <a:t> </a:t>
            </a:r>
            <a:r>
              <a:rPr lang="es-CO" b="0" dirty="0" err="1"/>
              <a:t>disepuh</a:t>
            </a:r>
            <a:r>
              <a:rPr lang="es-CO" b="0" dirty="0"/>
              <a:t> </a:t>
            </a:r>
            <a:r>
              <a:rPr lang="es-CO" b="0" dirty="0" err="1"/>
              <a:t>keras</a:t>
            </a:r>
            <a:r>
              <a:rPr lang="es-CO" b="0" dirty="0"/>
              <a:t>. </a:t>
            </a:r>
            <a:r>
              <a:rPr lang="de-DE" b="0" dirty="0"/>
              <a:t>Hal ini mungkin karena pada suhu tersebut karbon dapat meresap ke dalam lapisan luar benda kerja. Lapisan luar benda kerja yang telah mengambil karbon dinamakan lapisan karbonasi.</a:t>
            </a:r>
            <a:endParaRPr lang="id-ID" b="0" dirty="0"/>
          </a:p>
          <a:p>
            <a:endParaRPr lang="id-ID" b="0" dirty="0"/>
          </a:p>
        </p:txBody>
      </p:sp>
      <p:sp>
        <p:nvSpPr>
          <p:cNvPr id="5" name="Content Placeholder 3"/>
          <p:cNvSpPr txBox="1">
            <a:spLocks/>
          </p:cNvSpPr>
          <p:nvPr/>
        </p:nvSpPr>
        <p:spPr>
          <a:xfrm>
            <a:off x="323528" y="1596988"/>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smtClean="0"/>
              <a:t>1. Pengerasan permukaan</a:t>
            </a:r>
            <a:endParaRPr lang="id-ID" sz="2400" dirty="0"/>
          </a:p>
        </p:txBody>
      </p:sp>
    </p:spTree>
    <p:extLst>
      <p:ext uri="{BB962C8B-B14F-4D97-AF65-F5344CB8AC3E}">
        <p14:creationId xmlns:p14="http://schemas.microsoft.com/office/powerpoint/2010/main" val="175420441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 permukaan</a:t>
            </a:r>
            <a:endParaRPr lang="id-ID" sz="3200" dirty="0"/>
          </a:p>
        </p:txBody>
      </p:sp>
      <p:sp>
        <p:nvSpPr>
          <p:cNvPr id="4" name="Content Placeholder 3"/>
          <p:cNvSpPr>
            <a:spLocks noGrp="1"/>
          </p:cNvSpPr>
          <p:nvPr>
            <p:ph idx="1"/>
          </p:nvPr>
        </p:nvSpPr>
        <p:spPr>
          <a:xfrm>
            <a:off x="467544" y="2348880"/>
            <a:ext cx="7620000" cy="2188840"/>
          </a:xfrm>
        </p:spPr>
        <p:txBody>
          <a:bodyPr/>
          <a:lstStyle/>
          <a:p>
            <a:pPr marL="114300" indent="0">
              <a:buNone/>
            </a:pPr>
            <a:r>
              <a:rPr lang="id-ID" dirty="0"/>
              <a:t>b</a:t>
            </a:r>
            <a:r>
              <a:rPr lang="id-ID" dirty="0" smtClean="0"/>
              <a:t>. </a:t>
            </a:r>
            <a:r>
              <a:rPr lang="es-CO" dirty="0" err="1" smtClean="0"/>
              <a:t>Karbonitriding</a:t>
            </a:r>
            <a:endParaRPr lang="id-ID" dirty="0"/>
          </a:p>
          <a:p>
            <a:r>
              <a:rPr lang="es-CO" b="0" dirty="0" err="1"/>
              <a:t>Karbonitriding</a:t>
            </a:r>
            <a:r>
              <a:rPr lang="es-CO" b="0" dirty="0"/>
              <a:t> (</a:t>
            </a:r>
            <a:r>
              <a:rPr lang="es-CO" b="0" dirty="0" err="1"/>
              <a:t>Sianida</a:t>
            </a:r>
            <a:r>
              <a:rPr lang="es-CO" b="0" dirty="0"/>
              <a:t> </a:t>
            </a:r>
            <a:r>
              <a:rPr lang="es-CO" b="0" dirty="0" err="1"/>
              <a:t>kering</a:t>
            </a:r>
            <a:r>
              <a:rPr lang="es-CO" b="0" dirty="0"/>
              <a:t>) </a:t>
            </a:r>
            <a:r>
              <a:rPr lang="es-CO" b="0" dirty="0" err="1"/>
              <a:t>adalah</a:t>
            </a:r>
            <a:r>
              <a:rPr lang="es-CO" b="0" dirty="0"/>
              <a:t> </a:t>
            </a:r>
            <a:r>
              <a:rPr lang="es-CO" b="0" dirty="0" err="1"/>
              <a:t>suatu</a:t>
            </a:r>
            <a:r>
              <a:rPr lang="es-CO" b="0" dirty="0"/>
              <a:t> </a:t>
            </a:r>
            <a:r>
              <a:rPr lang="es-CO" b="0" dirty="0" err="1"/>
              <a:t>proses</a:t>
            </a:r>
            <a:r>
              <a:rPr lang="es-CO" b="0" dirty="0"/>
              <a:t> </a:t>
            </a:r>
            <a:r>
              <a:rPr lang="es-CO" b="0" dirty="0" err="1"/>
              <a:t>pengerasan</a:t>
            </a:r>
            <a:r>
              <a:rPr lang="es-CO" b="0" dirty="0"/>
              <a:t> </a:t>
            </a:r>
            <a:r>
              <a:rPr lang="es-CO" b="0" dirty="0" err="1"/>
              <a:t>permukaan</a:t>
            </a:r>
            <a:r>
              <a:rPr lang="es-CO" b="0" dirty="0"/>
              <a:t> di mana baja </a:t>
            </a:r>
            <a:r>
              <a:rPr lang="es-CO" b="0" dirty="0" err="1"/>
              <a:t>dipanaskan</a:t>
            </a:r>
            <a:r>
              <a:rPr lang="es-CO" b="0" dirty="0"/>
              <a:t> di atas </a:t>
            </a:r>
            <a:r>
              <a:rPr lang="es-CO" b="0" dirty="0" err="1"/>
              <a:t>suhu</a:t>
            </a:r>
            <a:r>
              <a:rPr lang="es-CO" b="0" dirty="0"/>
              <a:t> </a:t>
            </a:r>
            <a:r>
              <a:rPr lang="es-CO" b="0" dirty="0" err="1"/>
              <a:t>kritis</a:t>
            </a:r>
            <a:r>
              <a:rPr lang="es-CO" b="0" dirty="0"/>
              <a:t> </a:t>
            </a:r>
            <a:r>
              <a:rPr lang="es-CO" b="0" dirty="0" err="1"/>
              <a:t>dalam</a:t>
            </a:r>
            <a:r>
              <a:rPr lang="es-CO" b="0" dirty="0"/>
              <a:t> </a:t>
            </a:r>
            <a:r>
              <a:rPr lang="es-CO" b="0" dirty="0" err="1"/>
              <a:t>lingkungan</a:t>
            </a:r>
            <a:r>
              <a:rPr lang="es-CO" b="0" dirty="0"/>
              <a:t> gas dan </a:t>
            </a:r>
            <a:r>
              <a:rPr lang="es-CO" b="0" dirty="0" err="1"/>
              <a:t>terjadi</a:t>
            </a:r>
            <a:r>
              <a:rPr lang="es-CO" b="0" dirty="0"/>
              <a:t> </a:t>
            </a:r>
            <a:r>
              <a:rPr lang="es-CO" b="0" dirty="0" err="1"/>
              <a:t>penyerapak</a:t>
            </a:r>
            <a:r>
              <a:rPr lang="es-CO" b="0" dirty="0"/>
              <a:t> </a:t>
            </a:r>
            <a:r>
              <a:rPr lang="es-CO" b="0" dirty="0" err="1"/>
              <a:t>karbon</a:t>
            </a:r>
            <a:r>
              <a:rPr lang="es-CO" b="0" dirty="0"/>
              <a:t> dan </a:t>
            </a:r>
            <a:r>
              <a:rPr lang="es-CO" b="0" dirty="0" err="1"/>
              <a:t>nitrogen</a:t>
            </a:r>
            <a:r>
              <a:rPr lang="es-CO" b="0" dirty="0"/>
              <a:t>.</a:t>
            </a:r>
            <a:endParaRPr lang="id-ID" b="0" dirty="0"/>
          </a:p>
        </p:txBody>
      </p:sp>
      <p:sp>
        <p:nvSpPr>
          <p:cNvPr id="5" name="Content Placeholder 3"/>
          <p:cNvSpPr txBox="1">
            <a:spLocks/>
          </p:cNvSpPr>
          <p:nvPr/>
        </p:nvSpPr>
        <p:spPr>
          <a:xfrm>
            <a:off x="335923" y="1624709"/>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smtClean="0"/>
              <a:t>1. Pengerasan permukaan</a:t>
            </a:r>
            <a:endParaRPr lang="id-ID" sz="2400" dirty="0"/>
          </a:p>
        </p:txBody>
      </p:sp>
    </p:spTree>
    <p:extLst>
      <p:ext uri="{BB962C8B-B14F-4D97-AF65-F5344CB8AC3E}">
        <p14:creationId xmlns:p14="http://schemas.microsoft.com/office/powerpoint/2010/main" val="1992763018"/>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 permukaan</a:t>
            </a:r>
            <a:endParaRPr lang="id-ID" sz="3200" dirty="0"/>
          </a:p>
        </p:txBody>
      </p:sp>
      <p:sp>
        <p:nvSpPr>
          <p:cNvPr id="4" name="Content Placeholder 3"/>
          <p:cNvSpPr>
            <a:spLocks noGrp="1"/>
          </p:cNvSpPr>
          <p:nvPr>
            <p:ph idx="1"/>
          </p:nvPr>
        </p:nvSpPr>
        <p:spPr>
          <a:xfrm>
            <a:off x="611560" y="2204864"/>
            <a:ext cx="7620000" cy="3773016"/>
          </a:xfrm>
        </p:spPr>
        <p:txBody>
          <a:bodyPr/>
          <a:lstStyle/>
          <a:p>
            <a:pPr marL="114300" indent="0">
              <a:buNone/>
            </a:pPr>
            <a:r>
              <a:rPr lang="id-ID" dirty="0"/>
              <a:t>c</a:t>
            </a:r>
            <a:r>
              <a:rPr lang="id-ID" dirty="0" smtClean="0"/>
              <a:t>. </a:t>
            </a:r>
            <a:r>
              <a:rPr lang="es-CO" dirty="0" err="1" smtClean="0"/>
              <a:t>Cyaniding</a:t>
            </a:r>
            <a:endParaRPr lang="id-ID" dirty="0"/>
          </a:p>
          <a:p>
            <a:r>
              <a:rPr lang="es-CO" b="0" dirty="0" err="1"/>
              <a:t>Cyaniding</a:t>
            </a:r>
            <a:r>
              <a:rPr lang="es-CO" b="0" dirty="0"/>
              <a:t> </a:t>
            </a:r>
            <a:r>
              <a:rPr lang="es-CO" b="0" dirty="0" err="1"/>
              <a:t>atau</a:t>
            </a:r>
            <a:r>
              <a:rPr lang="es-CO" b="0" dirty="0"/>
              <a:t> </a:t>
            </a:r>
            <a:r>
              <a:rPr lang="es-CO" b="0" dirty="0" err="1"/>
              <a:t>karbonitriding</a:t>
            </a:r>
            <a:r>
              <a:rPr lang="es-CO" b="0" dirty="0"/>
              <a:t> cair </a:t>
            </a:r>
            <a:r>
              <a:rPr lang="es-CO" b="0" dirty="0" err="1"/>
              <a:t>merupakan</a:t>
            </a:r>
            <a:r>
              <a:rPr lang="es-CO" b="0" dirty="0"/>
              <a:t> </a:t>
            </a:r>
            <a:r>
              <a:rPr lang="es-CO" b="0" dirty="0" err="1"/>
              <a:t>proses</a:t>
            </a:r>
            <a:r>
              <a:rPr lang="es-CO" b="0" dirty="0"/>
              <a:t> dimana </a:t>
            </a:r>
            <a:r>
              <a:rPr lang="es-CO" b="0" dirty="0" err="1"/>
              <a:t>terjadi</a:t>
            </a:r>
            <a:r>
              <a:rPr lang="es-CO" b="0" dirty="0"/>
              <a:t> </a:t>
            </a:r>
            <a:r>
              <a:rPr lang="es-CO" b="0" dirty="0" err="1"/>
              <a:t>absorbsi</a:t>
            </a:r>
            <a:r>
              <a:rPr lang="es-CO" b="0" dirty="0"/>
              <a:t> </a:t>
            </a:r>
            <a:r>
              <a:rPr lang="es-CO" b="0" dirty="0" err="1"/>
              <a:t>karbon</a:t>
            </a:r>
            <a:r>
              <a:rPr lang="es-CO" b="0" dirty="0"/>
              <a:t> dan </a:t>
            </a:r>
            <a:r>
              <a:rPr lang="es-CO" b="0" dirty="0" err="1"/>
              <a:t>nitrogen</a:t>
            </a:r>
            <a:r>
              <a:rPr lang="es-CO" b="0" dirty="0"/>
              <a:t> </a:t>
            </a:r>
            <a:r>
              <a:rPr lang="es-CO" b="0" dirty="0" err="1"/>
              <a:t>untuk</a:t>
            </a:r>
            <a:r>
              <a:rPr lang="es-CO" b="0" dirty="0"/>
              <a:t> </a:t>
            </a:r>
            <a:r>
              <a:rPr lang="es-CO" b="0" dirty="0" err="1"/>
              <a:t>memperoleh</a:t>
            </a:r>
            <a:r>
              <a:rPr lang="es-CO" b="0" dirty="0"/>
              <a:t> </a:t>
            </a:r>
            <a:r>
              <a:rPr lang="es-CO" b="0" dirty="0" err="1"/>
              <a:t>permukaan</a:t>
            </a:r>
            <a:r>
              <a:rPr lang="es-CO" b="0" dirty="0"/>
              <a:t> yang </a:t>
            </a:r>
            <a:r>
              <a:rPr lang="es-CO" b="0" dirty="0" err="1"/>
              <a:t>keras</a:t>
            </a:r>
            <a:r>
              <a:rPr lang="es-CO" b="0" dirty="0"/>
              <a:t> pada baja </a:t>
            </a:r>
            <a:r>
              <a:rPr lang="es-CO" b="0" dirty="0" err="1"/>
              <a:t>karbon</a:t>
            </a:r>
            <a:r>
              <a:rPr lang="es-CO" b="0" dirty="0"/>
              <a:t> </a:t>
            </a:r>
            <a:r>
              <a:rPr lang="es-CO" b="0" dirty="0" err="1"/>
              <a:t>rendah</a:t>
            </a:r>
            <a:r>
              <a:rPr lang="es-CO" b="0" dirty="0"/>
              <a:t> yang </a:t>
            </a:r>
            <a:r>
              <a:rPr lang="es-CO" b="0" dirty="0" err="1"/>
              <a:t>sulit</a:t>
            </a:r>
            <a:r>
              <a:rPr lang="es-CO" b="0" dirty="0"/>
              <a:t> </a:t>
            </a:r>
            <a:r>
              <a:rPr lang="es-CO" b="0" dirty="0" err="1"/>
              <a:t>dikeraskan</a:t>
            </a:r>
            <a:r>
              <a:rPr lang="es-CO" b="0" dirty="0"/>
              <a:t>. </a:t>
            </a:r>
            <a:r>
              <a:rPr lang="es-CO" b="0" dirty="0" err="1"/>
              <a:t>Proses</a:t>
            </a:r>
            <a:r>
              <a:rPr lang="es-CO" b="0" dirty="0"/>
              <a:t> </a:t>
            </a:r>
            <a:r>
              <a:rPr lang="es-CO" b="0" dirty="0" err="1"/>
              <a:t>ini</a:t>
            </a:r>
            <a:r>
              <a:rPr lang="es-CO" b="0" dirty="0"/>
              <a:t> </a:t>
            </a:r>
            <a:r>
              <a:rPr lang="es-CO" b="0" dirty="0" err="1"/>
              <a:t>dilakukan</a:t>
            </a:r>
            <a:r>
              <a:rPr lang="es-CO" b="0" dirty="0"/>
              <a:t> </a:t>
            </a:r>
            <a:r>
              <a:rPr lang="es-CO" b="0" dirty="0" err="1"/>
              <a:t>dengan</a:t>
            </a:r>
            <a:r>
              <a:rPr lang="es-CO" b="0" dirty="0"/>
              <a:t> </a:t>
            </a:r>
            <a:r>
              <a:rPr lang="es-CO" b="0" dirty="0" err="1"/>
              <a:t>rendaman</a:t>
            </a:r>
            <a:r>
              <a:rPr lang="es-CO" b="0" dirty="0"/>
              <a:t> air </a:t>
            </a:r>
            <a:r>
              <a:rPr lang="es-CO" b="0" dirty="0" err="1"/>
              <a:t>garam</a:t>
            </a:r>
            <a:r>
              <a:rPr lang="es-CO" b="0" dirty="0"/>
              <a:t> yang </a:t>
            </a:r>
            <a:r>
              <a:rPr lang="es-CO" b="0" dirty="0" err="1"/>
              <a:t>terdiri</a:t>
            </a:r>
            <a:r>
              <a:rPr lang="es-CO" b="0" dirty="0"/>
              <a:t> </a:t>
            </a:r>
            <a:r>
              <a:rPr lang="es-CO" b="0" dirty="0" err="1"/>
              <a:t>dari</a:t>
            </a:r>
            <a:r>
              <a:rPr lang="es-CO" b="0" dirty="0"/>
              <a:t> </a:t>
            </a:r>
            <a:r>
              <a:rPr lang="es-CO" b="0" dirty="0" err="1"/>
              <a:t>Karbonat</a:t>
            </a:r>
            <a:r>
              <a:rPr lang="es-CO" b="0" dirty="0"/>
              <a:t> </a:t>
            </a:r>
            <a:r>
              <a:rPr lang="es-CO" b="0" dirty="0" err="1"/>
              <a:t>Natrium</a:t>
            </a:r>
            <a:r>
              <a:rPr lang="es-CO" b="0" dirty="0"/>
              <a:t> (</a:t>
            </a:r>
            <a:r>
              <a:rPr lang="es-CO" b="0" dirty="0" err="1"/>
              <a:t>Sodium</a:t>
            </a:r>
            <a:r>
              <a:rPr lang="es-CO" b="0" dirty="0"/>
              <a:t>) dan </a:t>
            </a:r>
            <a:r>
              <a:rPr lang="es-CO" b="0" dirty="0" err="1"/>
              <a:t>Sianida</a:t>
            </a:r>
            <a:r>
              <a:rPr lang="es-CO" b="0" dirty="0"/>
              <a:t> </a:t>
            </a:r>
            <a:r>
              <a:rPr lang="es-CO" b="0" dirty="0" err="1"/>
              <a:t>Natrium</a:t>
            </a:r>
            <a:r>
              <a:rPr lang="es-CO" b="0" dirty="0"/>
              <a:t> yang </a:t>
            </a:r>
            <a:r>
              <a:rPr lang="es-CO" b="0" dirty="0" err="1"/>
              <a:t>dicampur</a:t>
            </a:r>
            <a:r>
              <a:rPr lang="es-CO" b="0" dirty="0"/>
              <a:t> </a:t>
            </a:r>
            <a:r>
              <a:rPr lang="es-CO" b="0" dirty="0" err="1"/>
              <a:t>dengan</a:t>
            </a:r>
            <a:r>
              <a:rPr lang="es-CO" b="0" dirty="0"/>
              <a:t> </a:t>
            </a:r>
            <a:r>
              <a:rPr lang="es-CO" b="0" dirty="0" err="1"/>
              <a:t>salah</a:t>
            </a:r>
            <a:r>
              <a:rPr lang="es-CO" b="0" dirty="0"/>
              <a:t> </a:t>
            </a:r>
            <a:r>
              <a:rPr lang="es-CO" b="0" dirty="0" err="1"/>
              <a:t>satu</a:t>
            </a:r>
            <a:r>
              <a:rPr lang="es-CO" b="0" dirty="0"/>
              <a:t> </a:t>
            </a:r>
            <a:r>
              <a:rPr lang="es-CO" b="0" dirty="0" err="1"/>
              <a:t>bahan</a:t>
            </a:r>
            <a:r>
              <a:rPr lang="es-CO" b="0" dirty="0"/>
              <a:t> </a:t>
            </a:r>
            <a:r>
              <a:rPr lang="es-CO" b="0" dirty="0" err="1"/>
              <a:t>klorid</a:t>
            </a:r>
            <a:r>
              <a:rPr lang="es-CO" b="0" dirty="0"/>
              <a:t> </a:t>
            </a:r>
            <a:r>
              <a:rPr lang="es-CO" b="0" dirty="0" err="1"/>
              <a:t>natrium</a:t>
            </a:r>
            <a:r>
              <a:rPr lang="es-CO" b="0" dirty="0"/>
              <a:t> dan </a:t>
            </a:r>
            <a:r>
              <a:rPr lang="es-CO" b="0" dirty="0" err="1"/>
              <a:t>klorid</a:t>
            </a:r>
            <a:r>
              <a:rPr lang="es-CO" b="0" dirty="0"/>
              <a:t> </a:t>
            </a:r>
            <a:r>
              <a:rPr lang="es-CO" b="0" dirty="0" err="1"/>
              <a:t>barium</a:t>
            </a:r>
            <a:r>
              <a:rPr lang="es-CO" b="0" dirty="0"/>
              <a:t>, </a:t>
            </a:r>
            <a:r>
              <a:rPr lang="es-CO" b="0" dirty="0" err="1"/>
              <a:t>tebal</a:t>
            </a:r>
            <a:r>
              <a:rPr lang="es-CO" b="0" dirty="0"/>
              <a:t> </a:t>
            </a:r>
            <a:r>
              <a:rPr lang="es-CO" b="0" dirty="0" err="1"/>
              <a:t>lapisan</a:t>
            </a:r>
            <a:r>
              <a:rPr lang="es-CO" b="0" dirty="0"/>
              <a:t> </a:t>
            </a:r>
            <a:r>
              <a:rPr lang="es-CO" b="0" dirty="0" err="1"/>
              <a:t>sekitar</a:t>
            </a:r>
            <a:r>
              <a:rPr lang="es-CO" b="0" dirty="0"/>
              <a:t> 0,3 </a:t>
            </a:r>
            <a:r>
              <a:rPr lang="es-CO" b="0" dirty="0" err="1"/>
              <a:t>mm.</a:t>
            </a:r>
            <a:endParaRPr lang="id-ID" b="0" dirty="0"/>
          </a:p>
        </p:txBody>
      </p:sp>
      <p:sp>
        <p:nvSpPr>
          <p:cNvPr id="5" name="Content Placeholder 3"/>
          <p:cNvSpPr txBox="1">
            <a:spLocks/>
          </p:cNvSpPr>
          <p:nvPr/>
        </p:nvSpPr>
        <p:spPr>
          <a:xfrm>
            <a:off x="323528" y="1596988"/>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smtClean="0"/>
              <a:t>1. Pengerasan permukaan</a:t>
            </a:r>
            <a:endParaRPr lang="id-ID" sz="2400" dirty="0"/>
          </a:p>
        </p:txBody>
      </p:sp>
    </p:spTree>
    <p:extLst>
      <p:ext uri="{BB962C8B-B14F-4D97-AF65-F5344CB8AC3E}">
        <p14:creationId xmlns:p14="http://schemas.microsoft.com/office/powerpoint/2010/main" val="237597924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 permukaan</a:t>
            </a:r>
            <a:endParaRPr lang="id-ID" sz="3200" dirty="0"/>
          </a:p>
        </p:txBody>
      </p:sp>
      <p:sp>
        <p:nvSpPr>
          <p:cNvPr id="4" name="Content Placeholder 3"/>
          <p:cNvSpPr>
            <a:spLocks noGrp="1"/>
          </p:cNvSpPr>
          <p:nvPr>
            <p:ph idx="1"/>
          </p:nvPr>
        </p:nvSpPr>
        <p:spPr>
          <a:xfrm>
            <a:off x="755576" y="2204864"/>
            <a:ext cx="7620000" cy="3340968"/>
          </a:xfrm>
        </p:spPr>
        <p:txBody>
          <a:bodyPr/>
          <a:lstStyle/>
          <a:p>
            <a:pPr marL="114300" indent="0">
              <a:buNone/>
            </a:pPr>
            <a:r>
              <a:rPr lang="id-ID" dirty="0"/>
              <a:t>d</a:t>
            </a:r>
            <a:r>
              <a:rPr lang="id-ID" dirty="0" smtClean="0"/>
              <a:t>. </a:t>
            </a:r>
            <a:r>
              <a:rPr lang="es-CO" dirty="0" err="1" smtClean="0"/>
              <a:t>Nitriding</a:t>
            </a:r>
            <a:endParaRPr lang="id-ID" dirty="0"/>
          </a:p>
          <a:p>
            <a:r>
              <a:rPr lang="es-CO" b="0" dirty="0" err="1"/>
              <a:t>Nitriding</a:t>
            </a:r>
            <a:r>
              <a:rPr lang="es-CO" b="0" dirty="0"/>
              <a:t> </a:t>
            </a:r>
            <a:r>
              <a:rPr lang="es-CO" b="0" dirty="0" err="1"/>
              <a:t>adalah</a:t>
            </a:r>
            <a:r>
              <a:rPr lang="es-CO" b="0" dirty="0"/>
              <a:t> </a:t>
            </a:r>
            <a:r>
              <a:rPr lang="es-CO" b="0" dirty="0" err="1"/>
              <a:t>suatu</a:t>
            </a:r>
            <a:r>
              <a:rPr lang="es-CO" b="0" dirty="0"/>
              <a:t> </a:t>
            </a:r>
            <a:r>
              <a:rPr lang="es-CO" b="0" dirty="0" err="1"/>
              <a:t>proses</a:t>
            </a:r>
            <a:r>
              <a:rPr lang="es-CO" b="0" dirty="0"/>
              <a:t> </a:t>
            </a:r>
            <a:r>
              <a:rPr lang="es-CO" b="0" dirty="0" err="1"/>
              <a:t>pengerasan</a:t>
            </a:r>
            <a:r>
              <a:rPr lang="es-CO" b="0" dirty="0"/>
              <a:t> </a:t>
            </a:r>
            <a:r>
              <a:rPr lang="es-CO" b="0" dirty="0" err="1"/>
              <a:t>permukaan</a:t>
            </a:r>
            <a:r>
              <a:rPr lang="es-CO" b="0" dirty="0"/>
              <a:t> </a:t>
            </a:r>
            <a:r>
              <a:rPr lang="es-CO" b="0" dirty="0" err="1"/>
              <a:t>dalam</a:t>
            </a:r>
            <a:r>
              <a:rPr lang="es-CO" b="0" dirty="0"/>
              <a:t> </a:t>
            </a:r>
            <a:r>
              <a:rPr lang="es-CO" b="0" dirty="0" err="1"/>
              <a:t>hal</a:t>
            </a:r>
            <a:r>
              <a:rPr lang="es-CO" b="0" dirty="0"/>
              <a:t> </a:t>
            </a:r>
            <a:r>
              <a:rPr lang="es-CO" b="0" dirty="0" err="1"/>
              <a:t>ini</a:t>
            </a:r>
            <a:r>
              <a:rPr lang="es-CO" b="0" dirty="0"/>
              <a:t> baja </a:t>
            </a:r>
            <a:r>
              <a:rPr lang="es-CO" b="0" dirty="0" err="1"/>
              <a:t>paduan</a:t>
            </a:r>
            <a:r>
              <a:rPr lang="es-CO" b="0" dirty="0"/>
              <a:t> </a:t>
            </a:r>
            <a:r>
              <a:rPr lang="es-CO" b="0" dirty="0" err="1"/>
              <a:t>special</a:t>
            </a:r>
            <a:r>
              <a:rPr lang="es-CO" b="0" dirty="0"/>
              <a:t> </a:t>
            </a:r>
            <a:r>
              <a:rPr lang="es-CO" b="0" dirty="0" err="1"/>
              <a:t>dipanaskan</a:t>
            </a:r>
            <a:r>
              <a:rPr lang="es-CO" b="0" dirty="0"/>
              <a:t> </a:t>
            </a:r>
            <a:r>
              <a:rPr lang="es-CO" b="0" dirty="0" err="1"/>
              <a:t>untuk</a:t>
            </a:r>
            <a:r>
              <a:rPr lang="es-CO" b="0" dirty="0"/>
              <a:t> </a:t>
            </a:r>
            <a:r>
              <a:rPr lang="es-CO" b="0" dirty="0" err="1"/>
              <a:t>waktu</a:t>
            </a:r>
            <a:r>
              <a:rPr lang="es-CO" b="0" dirty="0"/>
              <a:t> yang lama </a:t>
            </a:r>
            <a:r>
              <a:rPr lang="es-CO" b="0" dirty="0" err="1"/>
              <a:t>dalam</a:t>
            </a:r>
            <a:r>
              <a:rPr lang="es-CO" b="0" dirty="0"/>
              <a:t> </a:t>
            </a:r>
            <a:r>
              <a:rPr lang="es-CO" b="0" dirty="0" err="1"/>
              <a:t>suatu</a:t>
            </a:r>
            <a:r>
              <a:rPr lang="es-CO" b="0" dirty="0"/>
              <a:t> </a:t>
            </a:r>
            <a:r>
              <a:rPr lang="es-CO" b="0" dirty="0" err="1"/>
              <a:t>atmosfer</a:t>
            </a:r>
            <a:r>
              <a:rPr lang="es-CO" b="0" dirty="0"/>
              <a:t> </a:t>
            </a:r>
            <a:r>
              <a:rPr lang="es-CO" b="0" dirty="0" err="1"/>
              <a:t>dari</a:t>
            </a:r>
            <a:r>
              <a:rPr lang="es-CO" b="0" dirty="0"/>
              <a:t> gas </a:t>
            </a:r>
            <a:r>
              <a:rPr lang="es-CO" b="0" dirty="0" err="1"/>
              <a:t>nitrogen</a:t>
            </a:r>
            <a:r>
              <a:rPr lang="es-CO" b="0" dirty="0"/>
              <a:t>. Baja </a:t>
            </a:r>
            <a:r>
              <a:rPr lang="es-CO" b="0" dirty="0" err="1"/>
              <a:t>dipanaskan</a:t>
            </a:r>
            <a:r>
              <a:rPr lang="es-CO" b="0" dirty="0"/>
              <a:t> </a:t>
            </a:r>
            <a:r>
              <a:rPr lang="es-CO" b="0" dirty="0" err="1"/>
              <a:t>samapi</a:t>
            </a:r>
            <a:r>
              <a:rPr lang="es-CO" b="0" dirty="0"/>
              <a:t> 510oC </a:t>
            </a:r>
            <a:r>
              <a:rPr lang="es-CO" b="0" dirty="0" err="1"/>
              <a:t>dalam</a:t>
            </a:r>
            <a:r>
              <a:rPr lang="es-CO" b="0" dirty="0"/>
              <a:t> </a:t>
            </a:r>
            <a:r>
              <a:rPr lang="es-CO" b="0" dirty="0" err="1"/>
              <a:t>lingkungan</a:t>
            </a:r>
            <a:r>
              <a:rPr lang="es-CO" b="0" dirty="0"/>
              <a:t> gas </a:t>
            </a:r>
            <a:r>
              <a:rPr lang="es-CO" b="0" dirty="0" err="1"/>
              <a:t>ammonia</a:t>
            </a:r>
            <a:r>
              <a:rPr lang="es-CO" b="0" dirty="0"/>
              <a:t>. </a:t>
            </a:r>
            <a:r>
              <a:rPr lang="es-CO" b="0" dirty="0" err="1"/>
              <a:t>Nitride</a:t>
            </a:r>
            <a:r>
              <a:rPr lang="es-CO" b="0" dirty="0"/>
              <a:t> yang </a:t>
            </a:r>
            <a:r>
              <a:rPr lang="es-CO" b="0" dirty="0" err="1"/>
              <a:t>diserap</a:t>
            </a:r>
            <a:r>
              <a:rPr lang="es-CO" b="0" dirty="0"/>
              <a:t> </a:t>
            </a:r>
            <a:r>
              <a:rPr lang="es-CO" b="0" dirty="0" err="1"/>
              <a:t>oleh</a:t>
            </a:r>
            <a:r>
              <a:rPr lang="es-CO" b="0" dirty="0"/>
              <a:t> </a:t>
            </a:r>
            <a:r>
              <a:rPr lang="es-CO" b="0" dirty="0" err="1"/>
              <a:t>logam</a:t>
            </a:r>
            <a:r>
              <a:rPr lang="es-CO" b="0" dirty="0"/>
              <a:t> </a:t>
            </a:r>
            <a:r>
              <a:rPr lang="es-CO" b="0" dirty="0" err="1"/>
              <a:t>akan</a:t>
            </a:r>
            <a:r>
              <a:rPr lang="es-CO" b="0" dirty="0"/>
              <a:t> </a:t>
            </a:r>
            <a:r>
              <a:rPr lang="es-CO" b="0" dirty="0" err="1"/>
              <a:t>membentuk</a:t>
            </a:r>
            <a:r>
              <a:rPr lang="es-CO" b="0" dirty="0"/>
              <a:t> </a:t>
            </a:r>
            <a:r>
              <a:rPr lang="es-CO" b="0" dirty="0" err="1"/>
              <a:t>nitride</a:t>
            </a:r>
            <a:r>
              <a:rPr lang="es-CO" b="0" dirty="0"/>
              <a:t> yang </a:t>
            </a:r>
            <a:r>
              <a:rPr lang="es-CO" b="0" dirty="0" err="1"/>
              <a:t>keras</a:t>
            </a:r>
            <a:r>
              <a:rPr lang="es-CO" b="0" dirty="0"/>
              <a:t> yang </a:t>
            </a:r>
            <a:r>
              <a:rPr lang="es-CO" b="0" dirty="0" err="1"/>
              <a:t>tersebar</a:t>
            </a:r>
            <a:r>
              <a:rPr lang="es-CO" b="0" dirty="0"/>
              <a:t> rata pada </a:t>
            </a:r>
            <a:r>
              <a:rPr lang="es-CO" b="0" dirty="0" err="1"/>
              <a:t>permukaan</a:t>
            </a:r>
            <a:r>
              <a:rPr lang="es-CO" b="0" dirty="0"/>
              <a:t> </a:t>
            </a:r>
            <a:r>
              <a:rPr lang="es-CO" b="0" dirty="0" err="1"/>
              <a:t>logam</a:t>
            </a:r>
            <a:r>
              <a:rPr lang="es-CO" b="0" dirty="0"/>
              <a:t>.</a:t>
            </a:r>
            <a:endParaRPr lang="id-ID" b="0" dirty="0"/>
          </a:p>
        </p:txBody>
      </p:sp>
      <p:sp>
        <p:nvSpPr>
          <p:cNvPr id="5" name="Content Placeholder 3"/>
          <p:cNvSpPr txBox="1">
            <a:spLocks/>
          </p:cNvSpPr>
          <p:nvPr/>
        </p:nvSpPr>
        <p:spPr>
          <a:xfrm>
            <a:off x="323528" y="1596988"/>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smtClean="0"/>
              <a:t>1. Pengerasan permukaan</a:t>
            </a:r>
            <a:endParaRPr lang="id-ID" sz="2400" dirty="0"/>
          </a:p>
        </p:txBody>
      </p:sp>
    </p:spTree>
    <p:extLst>
      <p:ext uri="{BB962C8B-B14F-4D97-AF65-F5344CB8AC3E}">
        <p14:creationId xmlns:p14="http://schemas.microsoft.com/office/powerpoint/2010/main" val="1383971907"/>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 permukaan</a:t>
            </a:r>
            <a:endParaRPr lang="id-ID" sz="3200" dirty="0"/>
          </a:p>
        </p:txBody>
      </p:sp>
      <p:sp>
        <p:nvSpPr>
          <p:cNvPr id="4" name="Content Placeholder 3"/>
          <p:cNvSpPr>
            <a:spLocks noGrp="1"/>
          </p:cNvSpPr>
          <p:nvPr>
            <p:ph idx="1"/>
          </p:nvPr>
        </p:nvSpPr>
        <p:spPr>
          <a:xfrm>
            <a:off x="755576" y="2204864"/>
            <a:ext cx="7620000" cy="3340968"/>
          </a:xfrm>
        </p:spPr>
        <p:txBody>
          <a:bodyPr>
            <a:normAutofit/>
          </a:bodyPr>
          <a:lstStyle/>
          <a:p>
            <a:pPr marL="114300" indent="0">
              <a:buNone/>
            </a:pPr>
            <a:r>
              <a:rPr lang="es-CO" b="0" dirty="0" err="1"/>
              <a:t>Penggunaan</a:t>
            </a:r>
            <a:r>
              <a:rPr lang="es-CO" b="0" dirty="0"/>
              <a:t> </a:t>
            </a:r>
            <a:r>
              <a:rPr lang="es-CO" b="0" dirty="0" err="1" smtClean="0"/>
              <a:t>aru</a:t>
            </a:r>
            <a:r>
              <a:rPr lang="id-ID" b="0" dirty="0" smtClean="0"/>
              <a:t>s</a:t>
            </a:r>
            <a:r>
              <a:rPr lang="es-CO" b="0" dirty="0" smtClean="0"/>
              <a:t> </a:t>
            </a:r>
            <a:r>
              <a:rPr lang="es-CO" b="0" dirty="0" err="1"/>
              <a:t>listrik</a:t>
            </a:r>
            <a:r>
              <a:rPr lang="es-CO" b="0" dirty="0"/>
              <a:t> </a:t>
            </a:r>
            <a:r>
              <a:rPr lang="es-CO" b="0" dirty="0" err="1"/>
              <a:t>untuk</a:t>
            </a:r>
            <a:r>
              <a:rPr lang="es-CO" b="0" dirty="0"/>
              <a:t> </a:t>
            </a:r>
            <a:r>
              <a:rPr lang="es-CO" b="0" dirty="0" err="1"/>
              <a:t>pencairan</a:t>
            </a:r>
            <a:r>
              <a:rPr lang="es-CO" b="0" dirty="0"/>
              <a:t> </a:t>
            </a:r>
            <a:r>
              <a:rPr lang="es-CO" b="0" dirty="0" err="1"/>
              <a:t>logam</a:t>
            </a:r>
            <a:r>
              <a:rPr lang="es-CO" b="0" dirty="0"/>
              <a:t>, </a:t>
            </a:r>
            <a:r>
              <a:rPr lang="es-CO" b="0" dirty="0" smtClean="0"/>
              <a:t>pen</a:t>
            </a:r>
            <a:r>
              <a:rPr lang="id-ID" b="0" dirty="0" smtClean="0"/>
              <a:t>g</a:t>
            </a:r>
            <a:r>
              <a:rPr lang="es-CO" b="0" dirty="0" err="1" smtClean="0"/>
              <a:t>erasan</a:t>
            </a:r>
            <a:r>
              <a:rPr lang="es-CO" b="0" dirty="0" smtClean="0"/>
              <a:t> </a:t>
            </a:r>
            <a:r>
              <a:rPr lang="es-CO" b="0" dirty="0"/>
              <a:t>dan </a:t>
            </a:r>
            <a:r>
              <a:rPr lang="es-CO" b="0" dirty="0" err="1"/>
              <a:t>perlakuan</a:t>
            </a:r>
            <a:r>
              <a:rPr lang="es-CO" b="0" dirty="0"/>
              <a:t> panas </a:t>
            </a:r>
            <a:r>
              <a:rPr lang="es-CO" b="0" dirty="0" err="1"/>
              <a:t>lainnya</a:t>
            </a:r>
            <a:r>
              <a:rPr lang="es-CO" b="0" dirty="0"/>
              <a:t>. </a:t>
            </a:r>
            <a:endParaRPr lang="id-ID" b="0" dirty="0" smtClean="0"/>
          </a:p>
          <a:p>
            <a:pPr marL="114300" indent="0">
              <a:buNone/>
            </a:pPr>
            <a:r>
              <a:rPr lang="de-DE" b="0" dirty="0" smtClean="0"/>
              <a:t>Arus </a:t>
            </a:r>
            <a:r>
              <a:rPr lang="de-DE" b="0" dirty="0"/>
              <a:t>bolak-balik berfrekuensi tinggi berasal dari pembangkit, konventer merkuri, osilator spark atau asilator tabung. Frekueni pada umumnya tidak melebihi 500.000 Hz untuk benda yang tipis digunakan frekuensi </a:t>
            </a:r>
            <a:r>
              <a:rPr lang="de-DE" b="0" dirty="0" smtClean="0"/>
              <a:t>tingg</a:t>
            </a:r>
            <a:r>
              <a:rPr lang="id-ID" b="0" dirty="0" smtClean="0"/>
              <a:t>i</a:t>
            </a:r>
            <a:r>
              <a:rPr lang="de-DE" b="0" dirty="0" smtClean="0"/>
              <a:t>, </a:t>
            </a:r>
            <a:r>
              <a:rPr lang="de-DE" b="0" dirty="0"/>
              <a:t>sedangkan untuk benda-benda berukuran sedang atau tebal digunakan frekuensi rendah.</a:t>
            </a:r>
            <a:endParaRPr lang="id-ID" b="0" dirty="0"/>
          </a:p>
        </p:txBody>
      </p:sp>
      <p:sp>
        <p:nvSpPr>
          <p:cNvPr id="5" name="Content Placeholder 3"/>
          <p:cNvSpPr txBox="1">
            <a:spLocks/>
          </p:cNvSpPr>
          <p:nvPr/>
        </p:nvSpPr>
        <p:spPr>
          <a:xfrm>
            <a:off x="323528" y="1596988"/>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a:t>2</a:t>
            </a:r>
            <a:r>
              <a:rPr lang="id-ID" sz="2400" dirty="0" smtClean="0"/>
              <a:t>. </a:t>
            </a:r>
            <a:r>
              <a:rPr lang="es-CO" sz="2400" dirty="0" err="1"/>
              <a:t>Pengerasan</a:t>
            </a:r>
            <a:r>
              <a:rPr lang="es-CO" sz="2400" dirty="0"/>
              <a:t> </a:t>
            </a:r>
            <a:r>
              <a:rPr lang="es-CO" sz="2400" dirty="0" err="1"/>
              <a:t>Induksi</a:t>
            </a:r>
            <a:endParaRPr lang="id-ID" sz="2400" dirty="0"/>
          </a:p>
        </p:txBody>
      </p:sp>
    </p:spTree>
    <p:extLst>
      <p:ext uri="{BB962C8B-B14F-4D97-AF65-F5344CB8AC3E}">
        <p14:creationId xmlns:p14="http://schemas.microsoft.com/office/powerpoint/2010/main" val="3548252227"/>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 permukaan</a:t>
            </a:r>
            <a:endParaRPr lang="id-ID" sz="3200" dirty="0"/>
          </a:p>
        </p:txBody>
      </p:sp>
      <p:sp>
        <p:nvSpPr>
          <p:cNvPr id="4" name="Content Placeholder 3"/>
          <p:cNvSpPr>
            <a:spLocks noGrp="1"/>
          </p:cNvSpPr>
          <p:nvPr>
            <p:ph idx="1"/>
          </p:nvPr>
        </p:nvSpPr>
        <p:spPr>
          <a:xfrm>
            <a:off x="971600" y="2204864"/>
            <a:ext cx="7403976" cy="4320480"/>
          </a:xfrm>
        </p:spPr>
        <p:txBody>
          <a:bodyPr>
            <a:normAutofit fontScale="92500"/>
          </a:bodyPr>
          <a:lstStyle/>
          <a:p>
            <a:pPr marL="114300" indent="0">
              <a:buNone/>
            </a:pPr>
            <a:r>
              <a:rPr lang="de-DE" b="0" dirty="0" smtClean="0"/>
              <a:t>pemanasan </a:t>
            </a:r>
            <a:r>
              <a:rPr lang="de-DE" b="0" dirty="0"/>
              <a:t>yang cepat disusul dengan pencelupan permukaan, tebal lapisan yang mengeras tergantung pada kemampuan pengerasan bahan. </a:t>
            </a:r>
            <a:r>
              <a:rPr lang="es-CO" b="0" dirty="0" err="1"/>
              <a:t>Karena</a:t>
            </a:r>
            <a:r>
              <a:rPr lang="es-CO" b="0" dirty="0"/>
              <a:t> </a:t>
            </a:r>
            <a:r>
              <a:rPr lang="es-CO" b="0" dirty="0" err="1"/>
              <a:t>selama</a:t>
            </a:r>
            <a:r>
              <a:rPr lang="es-CO" b="0" dirty="0"/>
              <a:t> </a:t>
            </a:r>
            <a:r>
              <a:rPr lang="es-CO" b="0" dirty="0" err="1"/>
              <a:t>proses</a:t>
            </a:r>
            <a:r>
              <a:rPr lang="es-CO" b="0" dirty="0"/>
              <a:t> </a:t>
            </a:r>
            <a:r>
              <a:rPr lang="es-CO" b="0" dirty="0" smtClean="0"/>
              <a:t>pen</a:t>
            </a:r>
            <a:r>
              <a:rPr lang="id-ID" b="0" dirty="0" smtClean="0"/>
              <a:t>g</a:t>
            </a:r>
            <a:r>
              <a:rPr lang="es-CO" b="0" dirty="0" err="1" smtClean="0"/>
              <a:t>erasan</a:t>
            </a:r>
            <a:r>
              <a:rPr lang="es-CO" b="0" dirty="0" smtClean="0"/>
              <a:t> </a:t>
            </a:r>
            <a:r>
              <a:rPr lang="es-CO" b="0" dirty="0" err="1"/>
              <a:t>tidak</a:t>
            </a:r>
            <a:r>
              <a:rPr lang="es-CO" b="0" dirty="0"/>
              <a:t> </a:t>
            </a:r>
            <a:r>
              <a:rPr lang="es-CO" b="0" dirty="0" err="1"/>
              <a:t>ada</a:t>
            </a:r>
            <a:r>
              <a:rPr lang="es-CO" b="0" dirty="0"/>
              <a:t> </a:t>
            </a:r>
            <a:r>
              <a:rPr lang="es-CO" b="0" dirty="0" err="1"/>
              <a:t>penambahan</a:t>
            </a:r>
            <a:r>
              <a:rPr lang="es-CO" b="0" dirty="0"/>
              <a:t> </a:t>
            </a:r>
            <a:r>
              <a:rPr lang="es-CO" b="0" dirty="0" err="1"/>
              <a:t>unsur-unsur</a:t>
            </a:r>
            <a:r>
              <a:rPr lang="es-CO" b="0" dirty="0"/>
              <a:t> </a:t>
            </a:r>
            <a:r>
              <a:rPr lang="es-CO" b="0" dirty="0" err="1"/>
              <a:t>lainnya</a:t>
            </a:r>
            <a:r>
              <a:rPr lang="es-CO" b="0" dirty="0"/>
              <a:t>. </a:t>
            </a:r>
            <a:endParaRPr lang="id-ID" b="0" dirty="0" smtClean="0"/>
          </a:p>
          <a:p>
            <a:pPr marL="114300" indent="0">
              <a:buNone/>
            </a:pPr>
            <a:r>
              <a:rPr lang="es-CO" b="0" dirty="0" err="1" smtClean="0"/>
              <a:t>Pemanasan</a:t>
            </a:r>
            <a:r>
              <a:rPr lang="es-CO" b="0" dirty="0" smtClean="0"/>
              <a:t> </a:t>
            </a:r>
            <a:r>
              <a:rPr lang="es-CO" b="0" dirty="0" err="1"/>
              <a:t>dilakukan</a:t>
            </a:r>
            <a:r>
              <a:rPr lang="es-CO" b="0" dirty="0"/>
              <a:t> </a:t>
            </a:r>
            <a:r>
              <a:rPr lang="es-CO" b="0" dirty="0" err="1"/>
              <a:t>dengan</a:t>
            </a:r>
            <a:r>
              <a:rPr lang="es-CO" b="0" dirty="0"/>
              <a:t> </a:t>
            </a:r>
            <a:r>
              <a:rPr lang="es-CO" b="0" dirty="0" err="1"/>
              <a:t>nyala</a:t>
            </a:r>
            <a:r>
              <a:rPr lang="es-CO" b="0" dirty="0"/>
              <a:t> </a:t>
            </a:r>
            <a:r>
              <a:rPr lang="es-CO" b="0" dirty="0" err="1"/>
              <a:t>oksiasilaen</a:t>
            </a:r>
            <a:r>
              <a:rPr lang="es-CO" b="0" dirty="0"/>
              <a:t> yang </a:t>
            </a:r>
            <a:r>
              <a:rPr lang="es-CO" b="0" dirty="0" err="1"/>
              <a:t>dibiarkan</a:t>
            </a:r>
            <a:r>
              <a:rPr lang="es-CO" b="0" dirty="0"/>
              <a:t> </a:t>
            </a:r>
            <a:r>
              <a:rPr lang="es-CO" b="0" dirty="0" err="1"/>
              <a:t>memanasi</a:t>
            </a:r>
            <a:r>
              <a:rPr lang="es-CO" b="0" dirty="0"/>
              <a:t> </a:t>
            </a:r>
            <a:r>
              <a:rPr lang="es-CO" b="0" dirty="0" err="1"/>
              <a:t>permukaan</a:t>
            </a:r>
            <a:r>
              <a:rPr lang="es-CO" b="0" dirty="0"/>
              <a:t> </a:t>
            </a:r>
            <a:r>
              <a:rPr lang="es-CO" b="0" dirty="0" err="1"/>
              <a:t>logam</a:t>
            </a:r>
            <a:r>
              <a:rPr lang="es-CO" b="0" dirty="0"/>
              <a:t> </a:t>
            </a:r>
            <a:r>
              <a:rPr lang="es-CO" b="0" dirty="0" err="1"/>
              <a:t>sampai</a:t>
            </a:r>
            <a:r>
              <a:rPr lang="es-CO" b="0" dirty="0"/>
              <a:t> </a:t>
            </a:r>
            <a:r>
              <a:rPr lang="es-CO" b="0" dirty="0" err="1"/>
              <a:t>mencapai</a:t>
            </a:r>
            <a:r>
              <a:rPr lang="es-CO" b="0" dirty="0"/>
              <a:t> </a:t>
            </a:r>
            <a:r>
              <a:rPr lang="es-CO" b="0" dirty="0" err="1"/>
              <a:t>suhu</a:t>
            </a:r>
            <a:r>
              <a:rPr lang="es-CO" b="0" dirty="0"/>
              <a:t> </a:t>
            </a:r>
            <a:r>
              <a:rPr lang="es-CO" b="0" dirty="0" err="1"/>
              <a:t>kritis</a:t>
            </a:r>
            <a:r>
              <a:rPr lang="es-CO" b="0" dirty="0"/>
              <a:t>. Pada </a:t>
            </a:r>
            <a:r>
              <a:rPr lang="es-CO" b="0" dirty="0" err="1"/>
              <a:t>alat</a:t>
            </a:r>
            <a:r>
              <a:rPr lang="es-CO" b="0" dirty="0"/>
              <a:t> </a:t>
            </a:r>
            <a:r>
              <a:rPr lang="es-CO" b="0" dirty="0" err="1"/>
              <a:t>dipanaskan</a:t>
            </a:r>
            <a:r>
              <a:rPr lang="es-CO" b="0" dirty="0"/>
              <a:t> </a:t>
            </a:r>
            <a:r>
              <a:rPr lang="es-CO" b="0" dirty="0" err="1"/>
              <a:t>aliran</a:t>
            </a:r>
            <a:r>
              <a:rPr lang="es-CO" b="0" dirty="0"/>
              <a:t> air </a:t>
            </a:r>
            <a:r>
              <a:rPr lang="es-CO" b="0" dirty="0" err="1"/>
              <a:t>pendingin</a:t>
            </a:r>
            <a:r>
              <a:rPr lang="es-CO" b="0" dirty="0"/>
              <a:t> </a:t>
            </a:r>
            <a:r>
              <a:rPr lang="es-CO" b="0" dirty="0" err="1"/>
              <a:t>sehingga</a:t>
            </a:r>
            <a:r>
              <a:rPr lang="es-CO" b="0" dirty="0"/>
              <a:t> </a:t>
            </a:r>
            <a:r>
              <a:rPr lang="es-CO" b="0" dirty="0" smtClean="0"/>
              <a:t>se</a:t>
            </a:r>
            <a:r>
              <a:rPr lang="id-ID" b="0" dirty="0" smtClean="0"/>
              <a:t>g</a:t>
            </a:r>
            <a:r>
              <a:rPr lang="es-CO" b="0" dirty="0" smtClean="0"/>
              <a:t>era </a:t>
            </a:r>
            <a:r>
              <a:rPr lang="es-CO" b="0" dirty="0" err="1"/>
              <a:t>setelah</a:t>
            </a:r>
            <a:r>
              <a:rPr lang="es-CO" b="0" dirty="0"/>
              <a:t> </a:t>
            </a:r>
            <a:r>
              <a:rPr lang="es-CO" b="0" dirty="0" err="1"/>
              <a:t>suhu</a:t>
            </a:r>
            <a:r>
              <a:rPr lang="es-CO" b="0" dirty="0"/>
              <a:t> yang </a:t>
            </a:r>
            <a:r>
              <a:rPr lang="es-CO" b="0" dirty="0" err="1"/>
              <a:t>diinginkan</a:t>
            </a:r>
            <a:r>
              <a:rPr lang="es-CO" b="0" dirty="0"/>
              <a:t> </a:t>
            </a:r>
            <a:r>
              <a:rPr lang="es-CO" b="0" dirty="0" err="1"/>
              <a:t>tercapai</a:t>
            </a:r>
            <a:r>
              <a:rPr lang="es-CO" b="0" dirty="0"/>
              <a:t> , </a:t>
            </a:r>
            <a:r>
              <a:rPr lang="es-CO" b="0" dirty="0" err="1"/>
              <a:t>permukan</a:t>
            </a:r>
            <a:r>
              <a:rPr lang="es-CO" b="0" dirty="0"/>
              <a:t> </a:t>
            </a:r>
            <a:r>
              <a:rPr lang="es-CO" b="0" dirty="0" err="1"/>
              <a:t>langsung</a:t>
            </a:r>
            <a:r>
              <a:rPr lang="es-CO" b="0" dirty="0"/>
              <a:t> </a:t>
            </a:r>
            <a:r>
              <a:rPr lang="es-CO" b="0" dirty="0" err="1"/>
              <a:t>disemprot</a:t>
            </a:r>
            <a:r>
              <a:rPr lang="es-CO" b="0" dirty="0"/>
              <a:t> </a:t>
            </a:r>
            <a:r>
              <a:rPr lang="es-CO" b="0" dirty="0" err="1"/>
              <a:t>dengan</a:t>
            </a:r>
            <a:r>
              <a:rPr lang="es-CO" b="0" dirty="0"/>
              <a:t> </a:t>
            </a:r>
            <a:r>
              <a:rPr lang="es-CO" b="0" dirty="0" err="1" smtClean="0"/>
              <a:t>ai</a:t>
            </a:r>
            <a:r>
              <a:rPr lang="id-ID" b="0" dirty="0" smtClean="0"/>
              <a:t>r</a:t>
            </a:r>
            <a:r>
              <a:rPr lang="es-CO" b="0" dirty="0" smtClean="0"/>
              <a:t>. </a:t>
            </a:r>
            <a:r>
              <a:rPr lang="es-CO" b="0" dirty="0" err="1"/>
              <a:t>Bila</a:t>
            </a:r>
            <a:r>
              <a:rPr lang="es-CO" b="0" dirty="0"/>
              <a:t> </a:t>
            </a:r>
            <a:r>
              <a:rPr lang="es-CO" b="0" dirty="0" err="1"/>
              <a:t>dikendalikan</a:t>
            </a:r>
            <a:r>
              <a:rPr lang="es-CO" b="0" dirty="0"/>
              <a:t> </a:t>
            </a:r>
            <a:r>
              <a:rPr lang="es-CO" b="0" dirty="0" err="1"/>
              <a:t>dengan</a:t>
            </a:r>
            <a:r>
              <a:rPr lang="es-CO" b="0" dirty="0"/>
              <a:t> </a:t>
            </a:r>
            <a:r>
              <a:rPr lang="es-CO" b="0" dirty="0" err="1"/>
              <a:t>baik</a:t>
            </a:r>
            <a:r>
              <a:rPr lang="es-CO" b="0" dirty="0"/>
              <a:t>, </a:t>
            </a:r>
            <a:r>
              <a:rPr lang="es-CO" b="0" dirty="0" err="1"/>
              <a:t>bagian</a:t>
            </a:r>
            <a:r>
              <a:rPr lang="es-CO" b="0" dirty="0"/>
              <a:t> </a:t>
            </a:r>
            <a:r>
              <a:rPr lang="es-CO" b="0" dirty="0" err="1"/>
              <a:t>dalam</a:t>
            </a:r>
            <a:r>
              <a:rPr lang="es-CO" b="0" dirty="0"/>
              <a:t> </a:t>
            </a:r>
            <a:r>
              <a:rPr lang="es-CO" b="0" dirty="0" err="1"/>
              <a:t>tidak</a:t>
            </a:r>
            <a:r>
              <a:rPr lang="es-CO" b="0" dirty="0"/>
              <a:t> </a:t>
            </a:r>
            <a:r>
              <a:rPr lang="es-CO" b="0" dirty="0" err="1"/>
              <a:t>berpengaruh</a:t>
            </a:r>
            <a:r>
              <a:rPr lang="es-CO" b="0" dirty="0"/>
              <a:t>. </a:t>
            </a:r>
            <a:r>
              <a:rPr lang="es-CO" b="0" dirty="0" err="1"/>
              <a:t>Tebal</a:t>
            </a:r>
            <a:r>
              <a:rPr lang="es-CO" b="0" dirty="0"/>
              <a:t> </a:t>
            </a:r>
            <a:r>
              <a:rPr lang="es-CO" b="0" dirty="0" err="1"/>
              <a:t>lapisan</a:t>
            </a:r>
            <a:r>
              <a:rPr lang="es-CO" b="0" dirty="0"/>
              <a:t> yang </a:t>
            </a:r>
            <a:r>
              <a:rPr lang="es-CO" b="0" dirty="0" err="1"/>
              <a:t>keras</a:t>
            </a:r>
            <a:r>
              <a:rPr lang="es-CO" b="0" dirty="0"/>
              <a:t> </a:t>
            </a:r>
            <a:r>
              <a:rPr lang="es-CO" b="0" dirty="0" err="1"/>
              <a:t>tergantung</a:t>
            </a:r>
            <a:r>
              <a:rPr lang="es-CO" b="0" dirty="0"/>
              <a:t> pada </a:t>
            </a:r>
            <a:r>
              <a:rPr lang="es-CO" b="0" dirty="0" err="1"/>
              <a:t>waktu</a:t>
            </a:r>
            <a:r>
              <a:rPr lang="es-CO" b="0" dirty="0"/>
              <a:t> </a:t>
            </a:r>
            <a:r>
              <a:rPr lang="es-CO" b="0" dirty="0" err="1"/>
              <a:t>pemanasan</a:t>
            </a:r>
            <a:r>
              <a:rPr lang="es-CO" b="0" dirty="0"/>
              <a:t> pada </a:t>
            </a:r>
            <a:r>
              <a:rPr lang="es-CO" b="0" dirty="0" err="1"/>
              <a:t>suhu</a:t>
            </a:r>
            <a:r>
              <a:rPr lang="es-CO" b="0" dirty="0"/>
              <a:t> </a:t>
            </a:r>
            <a:r>
              <a:rPr lang="es-CO" b="0" dirty="0" err="1"/>
              <a:t>nyala</a:t>
            </a:r>
            <a:r>
              <a:rPr lang="es-CO" b="0" dirty="0"/>
              <a:t>.</a:t>
            </a:r>
            <a:endParaRPr lang="id-ID" b="0" dirty="0"/>
          </a:p>
        </p:txBody>
      </p:sp>
      <p:sp>
        <p:nvSpPr>
          <p:cNvPr id="5" name="Content Placeholder 3"/>
          <p:cNvSpPr txBox="1">
            <a:spLocks/>
          </p:cNvSpPr>
          <p:nvPr/>
        </p:nvSpPr>
        <p:spPr>
          <a:xfrm>
            <a:off x="323528" y="1596988"/>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smtClean="0"/>
              <a:t>3. </a:t>
            </a:r>
            <a:r>
              <a:rPr lang="de-DE" sz="2400" dirty="0"/>
              <a:t>Pengerasan Nyala</a:t>
            </a:r>
            <a:endParaRPr lang="id-ID" sz="2400" dirty="0"/>
          </a:p>
        </p:txBody>
      </p:sp>
    </p:spTree>
    <p:extLst>
      <p:ext uri="{BB962C8B-B14F-4D97-AF65-F5344CB8AC3E}">
        <p14:creationId xmlns:p14="http://schemas.microsoft.com/office/powerpoint/2010/main" val="1642369835"/>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smtClean="0"/>
              <a:t>Jenis-jenis pengerasan permukaan</a:t>
            </a:r>
            <a:endParaRPr lang="id-ID" sz="3200" dirty="0"/>
          </a:p>
        </p:txBody>
      </p:sp>
      <p:sp>
        <p:nvSpPr>
          <p:cNvPr id="4" name="Content Placeholder 3"/>
          <p:cNvSpPr>
            <a:spLocks noGrp="1"/>
          </p:cNvSpPr>
          <p:nvPr>
            <p:ph idx="1"/>
          </p:nvPr>
        </p:nvSpPr>
        <p:spPr>
          <a:xfrm>
            <a:off x="971600" y="2204864"/>
            <a:ext cx="7403976" cy="4320480"/>
          </a:xfrm>
        </p:spPr>
        <p:txBody>
          <a:bodyPr>
            <a:normAutofit fontScale="85000" lnSpcReduction="20000"/>
          </a:bodyPr>
          <a:lstStyle/>
          <a:p>
            <a:r>
              <a:rPr lang="es-CO" b="0" dirty="0" err="1"/>
              <a:t>Pengerasan</a:t>
            </a:r>
            <a:r>
              <a:rPr lang="es-CO" b="0" dirty="0"/>
              <a:t> </a:t>
            </a:r>
            <a:r>
              <a:rPr lang="es-CO" b="0" dirty="0" err="1"/>
              <a:t>endapan</a:t>
            </a:r>
            <a:r>
              <a:rPr lang="es-CO" b="0" dirty="0"/>
              <a:t> </a:t>
            </a:r>
            <a:r>
              <a:rPr lang="es-CO" b="0" dirty="0" err="1"/>
              <a:t>hanya</a:t>
            </a:r>
            <a:r>
              <a:rPr lang="es-CO" b="0" dirty="0"/>
              <a:t> </a:t>
            </a:r>
            <a:r>
              <a:rPr lang="es-CO" b="0" dirty="0" err="1"/>
              <a:t>dapat</a:t>
            </a:r>
            <a:r>
              <a:rPr lang="es-CO" b="0" dirty="0"/>
              <a:t> </a:t>
            </a:r>
            <a:r>
              <a:rPr lang="es-CO" b="0" dirty="0" err="1"/>
              <a:t>diterapkan</a:t>
            </a:r>
            <a:r>
              <a:rPr lang="es-CO" b="0" dirty="0"/>
              <a:t> pada </a:t>
            </a:r>
            <a:r>
              <a:rPr lang="es-CO" b="0" dirty="0" err="1"/>
              <a:t>paduan</a:t>
            </a:r>
            <a:r>
              <a:rPr lang="es-CO" b="0" dirty="0"/>
              <a:t> dimana </a:t>
            </a:r>
            <a:r>
              <a:rPr lang="es-CO" b="0" dirty="0" err="1"/>
              <a:t>daya</a:t>
            </a:r>
            <a:r>
              <a:rPr lang="es-CO" b="0" dirty="0"/>
              <a:t> </a:t>
            </a:r>
            <a:r>
              <a:rPr lang="es-CO" b="0" dirty="0" err="1"/>
              <a:t>larut</a:t>
            </a:r>
            <a:r>
              <a:rPr lang="es-CO" b="0" dirty="0"/>
              <a:t> </a:t>
            </a:r>
            <a:r>
              <a:rPr lang="es-CO" b="0" dirty="0" err="1"/>
              <a:t>suatu</a:t>
            </a:r>
            <a:r>
              <a:rPr lang="es-CO" b="0" dirty="0"/>
              <a:t> </a:t>
            </a:r>
            <a:r>
              <a:rPr lang="es-CO" b="0" dirty="0" err="1"/>
              <a:t>komponen</a:t>
            </a:r>
            <a:r>
              <a:rPr lang="es-CO" b="0" dirty="0"/>
              <a:t> </a:t>
            </a:r>
            <a:r>
              <a:rPr lang="es-CO" b="0" dirty="0" err="1"/>
              <a:t>berkurang</a:t>
            </a:r>
            <a:r>
              <a:rPr lang="es-CO" b="0" dirty="0"/>
              <a:t> </a:t>
            </a:r>
            <a:r>
              <a:rPr lang="es-CO" b="0" dirty="0" err="1"/>
              <a:t>dengan</a:t>
            </a:r>
            <a:r>
              <a:rPr lang="es-CO" b="0" dirty="0"/>
              <a:t> </a:t>
            </a:r>
            <a:r>
              <a:rPr lang="es-CO" b="0" dirty="0" err="1"/>
              <a:t>menurunnya</a:t>
            </a:r>
            <a:r>
              <a:rPr lang="es-CO" b="0" dirty="0"/>
              <a:t> </a:t>
            </a:r>
            <a:r>
              <a:rPr lang="es-CO" b="0" dirty="0" err="1"/>
              <a:t>suhu</a:t>
            </a:r>
            <a:r>
              <a:rPr lang="es-CO" b="0" dirty="0"/>
              <a:t>. </a:t>
            </a:r>
            <a:r>
              <a:rPr lang="es-CO" b="0" dirty="0" err="1"/>
              <a:t>Paduan</a:t>
            </a:r>
            <a:r>
              <a:rPr lang="es-CO" b="0" dirty="0"/>
              <a:t> </a:t>
            </a:r>
            <a:r>
              <a:rPr lang="es-CO" b="0" dirty="0" err="1"/>
              <a:t>dipanaskan</a:t>
            </a:r>
            <a:r>
              <a:rPr lang="es-CO" b="0" dirty="0"/>
              <a:t> </a:t>
            </a:r>
            <a:r>
              <a:rPr lang="es-CO" b="0" dirty="0" err="1"/>
              <a:t>beberapa</a:t>
            </a:r>
            <a:r>
              <a:rPr lang="es-CO" b="0" dirty="0"/>
              <a:t> lama </a:t>
            </a:r>
            <a:r>
              <a:rPr lang="es-CO" b="0" dirty="0" err="1"/>
              <a:t>sehingga</a:t>
            </a:r>
            <a:r>
              <a:rPr lang="es-CO" b="0" dirty="0"/>
              <a:t> </a:t>
            </a:r>
            <a:r>
              <a:rPr lang="es-CO" b="0" dirty="0" err="1"/>
              <a:t>terbentuk</a:t>
            </a:r>
            <a:r>
              <a:rPr lang="es-CO" b="0" dirty="0"/>
              <a:t> </a:t>
            </a:r>
            <a:r>
              <a:rPr lang="es-CO" b="0" dirty="0" err="1"/>
              <a:t>paduan</a:t>
            </a:r>
            <a:r>
              <a:rPr lang="es-CO" b="0" dirty="0"/>
              <a:t> yang </a:t>
            </a:r>
            <a:r>
              <a:rPr lang="es-CO" b="0" dirty="0" err="1"/>
              <a:t>homogen</a:t>
            </a:r>
            <a:r>
              <a:rPr lang="es-CO" b="0" dirty="0"/>
              <a:t> </a:t>
            </a:r>
            <a:r>
              <a:rPr lang="es-CO" b="0" dirty="0" err="1"/>
              <a:t>kemudian</a:t>
            </a:r>
            <a:r>
              <a:rPr lang="es-CO" b="0" dirty="0"/>
              <a:t> </a:t>
            </a:r>
            <a:r>
              <a:rPr lang="es-CO" b="0" dirty="0" err="1"/>
              <a:t>didinginkan</a:t>
            </a:r>
            <a:r>
              <a:rPr lang="es-CO" b="0" dirty="0"/>
              <a:t> </a:t>
            </a:r>
            <a:r>
              <a:rPr lang="es-CO" b="0" dirty="0" err="1"/>
              <a:t>dengan</a:t>
            </a:r>
            <a:r>
              <a:rPr lang="es-CO" b="0" dirty="0"/>
              <a:t> </a:t>
            </a:r>
            <a:r>
              <a:rPr lang="es-CO" b="0" dirty="0" err="1"/>
              <a:t>cepat</a:t>
            </a:r>
            <a:r>
              <a:rPr lang="es-CO" b="0" dirty="0"/>
              <a:t> </a:t>
            </a:r>
            <a:r>
              <a:rPr lang="es-CO" b="0" dirty="0" err="1"/>
              <a:t>sampai</a:t>
            </a:r>
            <a:r>
              <a:rPr lang="es-CO" b="0" dirty="0"/>
              <a:t> </a:t>
            </a:r>
            <a:r>
              <a:rPr lang="es-CO" b="0" dirty="0" err="1"/>
              <a:t>suhu</a:t>
            </a:r>
            <a:r>
              <a:rPr lang="es-CO" b="0" dirty="0"/>
              <a:t> </a:t>
            </a:r>
            <a:r>
              <a:rPr lang="es-CO" b="0" dirty="0" err="1"/>
              <a:t>ruang</a:t>
            </a:r>
            <a:r>
              <a:rPr lang="es-CO" b="0" dirty="0"/>
              <a:t>.</a:t>
            </a:r>
            <a:endParaRPr lang="id-ID" b="0" dirty="0"/>
          </a:p>
          <a:p>
            <a:r>
              <a:rPr lang="es-CO" b="0" dirty="0" err="1" smtClean="0"/>
              <a:t>Paduan</a:t>
            </a:r>
            <a:r>
              <a:rPr lang="es-CO" b="0" dirty="0" smtClean="0"/>
              <a:t> </a:t>
            </a:r>
            <a:r>
              <a:rPr lang="es-CO" b="0" dirty="0" err="1"/>
              <a:t>masih</a:t>
            </a:r>
            <a:r>
              <a:rPr lang="es-CO" b="0" dirty="0"/>
              <a:t> </a:t>
            </a:r>
            <a:r>
              <a:rPr lang="es-CO" b="0" dirty="0" err="1"/>
              <a:t>berupa</a:t>
            </a:r>
            <a:r>
              <a:rPr lang="es-CO" b="0" dirty="0"/>
              <a:t> </a:t>
            </a:r>
            <a:r>
              <a:rPr lang="es-CO" b="0" dirty="0" err="1"/>
              <a:t>larutan</a:t>
            </a:r>
            <a:r>
              <a:rPr lang="es-CO" b="0" dirty="0"/>
              <a:t> </a:t>
            </a:r>
            <a:r>
              <a:rPr lang="es-CO" b="0" dirty="0" err="1"/>
              <a:t>padat</a:t>
            </a:r>
            <a:r>
              <a:rPr lang="es-CO" b="0" dirty="0"/>
              <a:t> yang </a:t>
            </a:r>
            <a:r>
              <a:rPr lang="es-CO" b="0" dirty="0" err="1"/>
              <a:t>lewat</a:t>
            </a:r>
            <a:r>
              <a:rPr lang="es-CO" b="0" dirty="0"/>
              <a:t> </a:t>
            </a:r>
            <a:r>
              <a:rPr lang="es-CO" b="0" dirty="0" err="1"/>
              <a:t>jenuh</a:t>
            </a:r>
            <a:r>
              <a:rPr lang="es-CO" b="0" dirty="0"/>
              <a:t>, </a:t>
            </a:r>
            <a:r>
              <a:rPr lang="es-CO" b="0" dirty="0" err="1"/>
              <a:t>suatu</a:t>
            </a:r>
            <a:r>
              <a:rPr lang="es-CO" b="0" dirty="0"/>
              <a:t> </a:t>
            </a:r>
            <a:r>
              <a:rPr lang="es-CO" b="0" dirty="0" err="1"/>
              <a:t>keadaan</a:t>
            </a:r>
            <a:r>
              <a:rPr lang="es-CO" b="0" dirty="0"/>
              <a:t> </a:t>
            </a:r>
            <a:r>
              <a:rPr lang="es-CO" b="0" dirty="0" err="1"/>
              <a:t>tidak</a:t>
            </a:r>
            <a:r>
              <a:rPr lang="es-CO" b="0" dirty="0"/>
              <a:t> </a:t>
            </a:r>
            <a:r>
              <a:rPr lang="es-CO" b="0" dirty="0" err="1"/>
              <a:t>stabil</a:t>
            </a:r>
            <a:r>
              <a:rPr lang="es-CO" b="0" dirty="0"/>
              <a:t>, Al2Cu </a:t>
            </a:r>
            <a:r>
              <a:rPr lang="es-CO" b="0" dirty="0" err="1" smtClean="0"/>
              <a:t>akan</a:t>
            </a:r>
            <a:r>
              <a:rPr lang="id-ID" b="0" dirty="0" smtClean="0"/>
              <a:t> </a:t>
            </a:r>
            <a:r>
              <a:rPr lang="es-CO" b="0" dirty="0" err="1" smtClean="0"/>
              <a:t>mulai</a:t>
            </a:r>
            <a:r>
              <a:rPr lang="es-CO" b="0" dirty="0" smtClean="0"/>
              <a:t> </a:t>
            </a:r>
            <a:r>
              <a:rPr lang="es-CO" b="0" dirty="0" err="1"/>
              <a:t>mengendap</a:t>
            </a:r>
            <a:r>
              <a:rPr lang="es-CO" b="0" dirty="0"/>
              <a:t> </a:t>
            </a:r>
            <a:r>
              <a:rPr lang="es-CO" b="0" dirty="0" err="1"/>
              <a:t>bila</a:t>
            </a:r>
            <a:r>
              <a:rPr lang="es-CO" b="0" dirty="0"/>
              <a:t> </a:t>
            </a:r>
            <a:r>
              <a:rPr lang="es-CO" b="0" dirty="0" err="1"/>
              <a:t>dibiarkan</a:t>
            </a:r>
            <a:r>
              <a:rPr lang="es-CO" b="0" dirty="0"/>
              <a:t> pada </a:t>
            </a:r>
            <a:r>
              <a:rPr lang="es-CO" b="0" dirty="0" err="1"/>
              <a:t>suhu</a:t>
            </a:r>
            <a:r>
              <a:rPr lang="es-CO" b="0" dirty="0"/>
              <a:t> </a:t>
            </a:r>
            <a:r>
              <a:rPr lang="es-CO" b="0" dirty="0" err="1"/>
              <a:t>ruang</a:t>
            </a:r>
            <a:r>
              <a:rPr lang="es-CO" b="0" dirty="0"/>
              <a:t>. </a:t>
            </a:r>
            <a:r>
              <a:rPr lang="es-CO" b="0" dirty="0" err="1"/>
              <a:t>Proses</a:t>
            </a:r>
            <a:r>
              <a:rPr lang="es-CO" b="0" dirty="0"/>
              <a:t> </a:t>
            </a:r>
            <a:r>
              <a:rPr lang="es-CO" b="0" dirty="0" err="1"/>
              <a:t>ini</a:t>
            </a:r>
            <a:r>
              <a:rPr lang="es-CO" b="0" dirty="0"/>
              <a:t> </a:t>
            </a:r>
            <a:r>
              <a:rPr lang="es-CO" b="0" dirty="0" err="1"/>
              <a:t>disebut</a:t>
            </a:r>
            <a:r>
              <a:rPr lang="es-CO" b="0" dirty="0"/>
              <a:t> </a:t>
            </a:r>
            <a:r>
              <a:rPr lang="es-CO" b="0" dirty="0" err="1"/>
              <a:t>proses</a:t>
            </a:r>
            <a:r>
              <a:rPr lang="es-CO" b="0" dirty="0"/>
              <a:t> </a:t>
            </a:r>
            <a:r>
              <a:rPr lang="es-CO" b="0" dirty="0" err="1"/>
              <a:t>pengerasan</a:t>
            </a:r>
            <a:r>
              <a:rPr lang="es-CO" b="0" dirty="0"/>
              <a:t> </a:t>
            </a:r>
            <a:r>
              <a:rPr lang="es-CO" b="0" dirty="0" err="1"/>
              <a:t>sepuh</a:t>
            </a:r>
            <a:r>
              <a:rPr lang="es-CO" b="0" dirty="0"/>
              <a:t> </a:t>
            </a:r>
            <a:r>
              <a:rPr lang="es-CO" b="0" dirty="0" err="1"/>
              <a:t>alamiah</a:t>
            </a:r>
            <a:r>
              <a:rPr lang="es-CO" b="0" dirty="0"/>
              <a:t>. </a:t>
            </a:r>
            <a:r>
              <a:rPr lang="de-DE" b="0" dirty="0"/>
              <a:t>Partikel yang mengendap dari larutan padat terbentuk pada batas butir dan bidang geser, menghasilkan hambatan sehingga pergeseran atau slip antar partikel/kristal berkurang. Kekerasan akan berkurang dan bertambah dengan semakin berkurangnya atau bertambahnya besar partikel diiringi meningkatnya kerapuhan dan berkurangnya kekuatan.</a:t>
            </a:r>
            <a:endParaRPr lang="id-ID" b="0" dirty="0"/>
          </a:p>
        </p:txBody>
      </p:sp>
      <p:sp>
        <p:nvSpPr>
          <p:cNvPr id="5" name="Content Placeholder 3"/>
          <p:cNvSpPr txBox="1">
            <a:spLocks/>
          </p:cNvSpPr>
          <p:nvPr/>
        </p:nvSpPr>
        <p:spPr>
          <a:xfrm>
            <a:off x="323528" y="1484784"/>
            <a:ext cx="7620000" cy="607876"/>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b="1" kern="1200">
                <a:solidFill>
                  <a:schemeClr val="tx1"/>
                </a:solidFill>
                <a:latin typeface="Verdana" pitchFamily="34" charset="0"/>
                <a:ea typeface="Verdana" pitchFamily="34" charset="0"/>
                <a:cs typeface="Verdana" pitchFamily="34" charset="0"/>
              </a:defRPr>
            </a:lvl1pPr>
            <a:lvl2pPr marL="640080" indent="-228600" algn="l" defTabSz="914400" rtl="0" eaLnBrk="1" latinLnBrk="0" hangingPunct="1">
              <a:spcBef>
                <a:spcPct val="20000"/>
              </a:spcBef>
              <a:buClr>
                <a:schemeClr val="accent2"/>
              </a:buClr>
              <a:buFont typeface="Arial" pitchFamily="34" charset="0"/>
              <a:buChar char="•"/>
              <a:defRPr sz="2100" kern="1200">
                <a:solidFill>
                  <a:schemeClr val="tx1"/>
                </a:solidFill>
                <a:latin typeface="Verdana" pitchFamily="34" charset="0"/>
                <a:ea typeface="Verdana" pitchFamily="34" charset="0"/>
                <a:cs typeface="Verdana" pitchFamily="34" charset="0"/>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Verdana" pitchFamily="34" charset="0"/>
                <a:ea typeface="Verdana" pitchFamily="34" charset="0"/>
                <a:cs typeface="Verdana" pitchFamily="34" charset="0"/>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Verdana" pitchFamily="34" charset="0"/>
                <a:ea typeface="Verdana" pitchFamily="34" charset="0"/>
                <a:cs typeface="Verdana" pitchFamily="34" charset="0"/>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114300" indent="0">
              <a:buNone/>
            </a:pPr>
            <a:r>
              <a:rPr lang="id-ID" sz="2400" dirty="0" smtClean="0"/>
              <a:t>3. </a:t>
            </a:r>
            <a:r>
              <a:rPr lang="de-DE" sz="2400" dirty="0"/>
              <a:t>Pengerasan </a:t>
            </a:r>
            <a:r>
              <a:rPr lang="es-CO" sz="2400" dirty="0" err="1"/>
              <a:t>Endapan</a:t>
            </a:r>
            <a:endParaRPr lang="id-ID" sz="2400" dirty="0"/>
          </a:p>
        </p:txBody>
      </p:sp>
    </p:spTree>
    <p:extLst>
      <p:ext uri="{BB962C8B-B14F-4D97-AF65-F5344CB8AC3E}">
        <p14:creationId xmlns:p14="http://schemas.microsoft.com/office/powerpoint/2010/main" val="4145836823"/>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tujuan</a:t>
            </a:r>
            <a:endParaRPr lang="id-ID" dirty="0"/>
          </a:p>
        </p:txBody>
      </p:sp>
      <p:sp>
        <p:nvSpPr>
          <p:cNvPr id="3" name="Content Placeholder 2"/>
          <p:cNvSpPr>
            <a:spLocks noGrp="1"/>
          </p:cNvSpPr>
          <p:nvPr>
            <p:ph idx="1"/>
          </p:nvPr>
        </p:nvSpPr>
        <p:spPr/>
        <p:txBody>
          <a:bodyPr/>
          <a:lstStyle/>
          <a:p>
            <a:pPr marL="114300" indent="0" algn="just">
              <a:buNone/>
            </a:pPr>
            <a:r>
              <a:rPr lang="id-ID" sz="2400" dirty="0"/>
              <a:t>Untuk mencapai struktur dan sifat mekanis yang dikehendaki dari bahan </a:t>
            </a:r>
            <a:r>
              <a:rPr lang="id-ID" sz="2400" dirty="0" smtClean="0"/>
              <a:t>tersebut, seperti:</a:t>
            </a:r>
          </a:p>
          <a:p>
            <a:pPr marL="114300" indent="0">
              <a:buNone/>
            </a:pPr>
            <a:endParaRPr lang="id-ID" dirty="0"/>
          </a:p>
          <a:p>
            <a:pPr marL="571500" indent="-457200">
              <a:buFont typeface="+mj-lt"/>
              <a:buAutoNum type="arabicParenR"/>
            </a:pPr>
            <a:r>
              <a:rPr lang="fi-FI" dirty="0" smtClean="0"/>
              <a:t>Mengeraskan</a:t>
            </a:r>
            <a:endParaRPr lang="fi-FI" dirty="0"/>
          </a:p>
          <a:p>
            <a:pPr marL="571500" indent="-457200">
              <a:buFont typeface="+mj-lt"/>
              <a:buAutoNum type="arabicParenR"/>
            </a:pPr>
            <a:r>
              <a:rPr lang="fi-FI" dirty="0"/>
              <a:t>Melunakan</a:t>
            </a:r>
          </a:p>
          <a:p>
            <a:pPr marL="571500" indent="-457200">
              <a:buFont typeface="+mj-lt"/>
              <a:buAutoNum type="arabicParenR"/>
            </a:pPr>
            <a:r>
              <a:rPr lang="fi-FI" dirty="0"/>
              <a:t>Menghilangkan tegangan sisa</a:t>
            </a:r>
          </a:p>
          <a:p>
            <a:pPr marL="571500" indent="-457200">
              <a:buFont typeface="+mj-lt"/>
              <a:buAutoNum type="arabicParenR"/>
            </a:pPr>
            <a:r>
              <a:rPr lang="fi-FI" dirty="0"/>
              <a:t>Menaikan  ketangguhan</a:t>
            </a:r>
          </a:p>
          <a:p>
            <a:endParaRPr lang="id-ID" dirty="0"/>
          </a:p>
        </p:txBody>
      </p:sp>
    </p:spTree>
    <p:extLst>
      <p:ext uri="{BB962C8B-B14F-4D97-AF65-F5344CB8AC3E}">
        <p14:creationId xmlns:p14="http://schemas.microsoft.com/office/powerpoint/2010/main" val="3426942116"/>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id-ID" dirty="0" smtClean="0"/>
              <a:t>Pengerjaan logam </a:t>
            </a:r>
            <a:endParaRPr lang="id-ID" dirty="0"/>
          </a:p>
        </p:txBody>
      </p:sp>
      <p:sp>
        <p:nvSpPr>
          <p:cNvPr id="5" name="Subtitle 4"/>
          <p:cNvSpPr>
            <a:spLocks noGrp="1"/>
          </p:cNvSpPr>
          <p:nvPr>
            <p:ph type="subTitle" idx="1"/>
          </p:nvPr>
        </p:nvSpPr>
        <p:spPr/>
        <p:txBody>
          <a:bodyPr/>
          <a:lstStyle/>
          <a:p>
            <a:endParaRPr lang="id-ID"/>
          </a:p>
        </p:txBody>
      </p:sp>
    </p:spTree>
    <p:extLst>
      <p:ext uri="{BB962C8B-B14F-4D97-AF65-F5344CB8AC3E}">
        <p14:creationId xmlns:p14="http://schemas.microsoft.com/office/powerpoint/2010/main" val="964164485"/>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Pembuatan baja</a:t>
            </a:r>
            <a:endParaRPr lang="id-ID" dirty="0"/>
          </a:p>
        </p:txBody>
      </p:sp>
      <p:sp>
        <p:nvSpPr>
          <p:cNvPr id="83" name="Content Placeholder 82"/>
          <p:cNvSpPr>
            <a:spLocks noGrp="1"/>
          </p:cNvSpPr>
          <p:nvPr>
            <p:ph idx="1"/>
          </p:nvPr>
        </p:nvSpPr>
        <p:spPr>
          <a:xfrm>
            <a:off x="3923928" y="5131510"/>
            <a:ext cx="4320480" cy="1419515"/>
          </a:xfrm>
        </p:spPr>
        <p:style>
          <a:lnRef idx="2">
            <a:schemeClr val="accent2"/>
          </a:lnRef>
          <a:fillRef idx="1">
            <a:schemeClr val="lt1"/>
          </a:fillRef>
          <a:effectRef idx="0">
            <a:schemeClr val="accent2"/>
          </a:effectRef>
          <a:fontRef idx="minor">
            <a:schemeClr val="dk1"/>
          </a:fontRef>
        </p:style>
        <p:txBody>
          <a:bodyPr/>
          <a:lstStyle/>
          <a:p>
            <a:pPr marL="571500" indent="-457200">
              <a:buAutoNum type="arabicPeriod"/>
            </a:pPr>
            <a:r>
              <a:rPr lang="id-ID" dirty="0" smtClean="0"/>
              <a:t>Dapur baja oksigen</a:t>
            </a:r>
          </a:p>
          <a:p>
            <a:pPr marL="571500" indent="-457200">
              <a:buAutoNum type="arabicPeriod"/>
            </a:pPr>
            <a:r>
              <a:rPr lang="id-ID" dirty="0" smtClean="0"/>
              <a:t>Dapur baja terbuka</a:t>
            </a:r>
          </a:p>
          <a:p>
            <a:pPr marL="571500" indent="-457200">
              <a:buAutoNum type="arabicPeriod"/>
            </a:pPr>
            <a:r>
              <a:rPr lang="id-ID" dirty="0" smtClean="0"/>
              <a:t>Dapur baja listrik</a:t>
            </a:r>
          </a:p>
        </p:txBody>
      </p:sp>
      <p:sp>
        <p:nvSpPr>
          <p:cNvPr id="54" name="Rounded Rectangle 53"/>
          <p:cNvSpPr/>
          <p:nvPr/>
        </p:nvSpPr>
        <p:spPr>
          <a:xfrm>
            <a:off x="427263" y="1314579"/>
            <a:ext cx="1152128"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Biji besi</a:t>
            </a:r>
            <a:endParaRPr lang="id-ID" dirty="0"/>
          </a:p>
        </p:txBody>
      </p:sp>
      <p:sp>
        <p:nvSpPr>
          <p:cNvPr id="55" name="Rounded Rectangle 54"/>
          <p:cNvSpPr/>
          <p:nvPr/>
        </p:nvSpPr>
        <p:spPr>
          <a:xfrm>
            <a:off x="1743488" y="1349152"/>
            <a:ext cx="1152128"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Kokas </a:t>
            </a:r>
            <a:endParaRPr lang="id-ID" dirty="0"/>
          </a:p>
        </p:txBody>
      </p:sp>
      <p:sp>
        <p:nvSpPr>
          <p:cNvPr id="56" name="Rounded Rectangle 55"/>
          <p:cNvSpPr/>
          <p:nvPr/>
        </p:nvSpPr>
        <p:spPr>
          <a:xfrm>
            <a:off x="3066205" y="1370743"/>
            <a:ext cx="1152128"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Batu kapur</a:t>
            </a:r>
            <a:endParaRPr lang="id-ID" dirty="0"/>
          </a:p>
        </p:txBody>
      </p:sp>
      <p:sp>
        <p:nvSpPr>
          <p:cNvPr id="58" name="Can 57"/>
          <p:cNvSpPr/>
          <p:nvPr/>
        </p:nvSpPr>
        <p:spPr>
          <a:xfrm>
            <a:off x="1763569" y="2439031"/>
            <a:ext cx="1132047" cy="115212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Dapur</a:t>
            </a:r>
          </a:p>
          <a:p>
            <a:pPr algn="ctr"/>
            <a:r>
              <a:rPr lang="id-ID" dirty="0" smtClean="0"/>
              <a:t>Tinggi</a:t>
            </a:r>
            <a:endParaRPr lang="id-ID" dirty="0"/>
          </a:p>
        </p:txBody>
      </p:sp>
      <p:cxnSp>
        <p:nvCxnSpPr>
          <p:cNvPr id="60" name="Straight Arrow Connector 59"/>
          <p:cNvCxnSpPr>
            <a:stCxn id="54" idx="2"/>
            <a:endCxn id="58" idx="1"/>
          </p:cNvCxnSpPr>
          <p:nvPr/>
        </p:nvCxnSpPr>
        <p:spPr>
          <a:xfrm>
            <a:off x="1003327" y="1890643"/>
            <a:ext cx="1326266" cy="5483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55" idx="2"/>
            <a:endCxn id="58" idx="1"/>
          </p:cNvCxnSpPr>
          <p:nvPr/>
        </p:nvCxnSpPr>
        <p:spPr>
          <a:xfrm>
            <a:off x="2319552" y="1925216"/>
            <a:ext cx="10041" cy="51381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56" idx="2"/>
            <a:endCxn id="58" idx="1"/>
          </p:cNvCxnSpPr>
          <p:nvPr/>
        </p:nvCxnSpPr>
        <p:spPr>
          <a:xfrm flipH="1">
            <a:off x="2329593" y="1946807"/>
            <a:ext cx="1312676" cy="49222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304683" y="2830429"/>
            <a:ext cx="1274708" cy="369332"/>
          </a:xfrm>
          <a:prstGeom prst="rect">
            <a:avLst/>
          </a:prstGeom>
          <a:noFill/>
        </p:spPr>
        <p:txBody>
          <a:bodyPr wrap="none" rtlCol="0">
            <a:spAutoFit/>
          </a:bodyPr>
          <a:lstStyle/>
          <a:p>
            <a:r>
              <a:rPr lang="id-ID" b="1" dirty="0" smtClean="0"/>
              <a:t>± 20.000</a:t>
            </a:r>
            <a:r>
              <a:rPr lang="en-US" b="1" dirty="0" smtClean="0"/>
              <a:t>º</a:t>
            </a:r>
            <a:r>
              <a:rPr lang="id-ID" b="1" dirty="0" smtClean="0"/>
              <a:t> </a:t>
            </a:r>
            <a:r>
              <a:rPr lang="id-ID" b="1" dirty="0"/>
              <a:t>C</a:t>
            </a:r>
          </a:p>
        </p:txBody>
      </p:sp>
      <p:sp>
        <p:nvSpPr>
          <p:cNvPr id="75" name="Trapezoid 74"/>
          <p:cNvSpPr/>
          <p:nvPr/>
        </p:nvSpPr>
        <p:spPr>
          <a:xfrm rot="10800000">
            <a:off x="1802807" y="3861048"/>
            <a:ext cx="1054766" cy="864096"/>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77" name="Straight Arrow Connector 76"/>
          <p:cNvCxnSpPr>
            <a:stCxn id="58" idx="3"/>
            <a:endCxn id="75" idx="2"/>
          </p:cNvCxnSpPr>
          <p:nvPr/>
        </p:nvCxnSpPr>
        <p:spPr>
          <a:xfrm>
            <a:off x="2329593" y="3591159"/>
            <a:ext cx="597" cy="26988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296925" y="3801814"/>
            <a:ext cx="1282466" cy="923330"/>
          </a:xfrm>
          <a:prstGeom prst="rect">
            <a:avLst/>
          </a:prstGeom>
          <a:noFill/>
        </p:spPr>
        <p:txBody>
          <a:bodyPr wrap="none" rtlCol="0">
            <a:spAutoFit/>
          </a:bodyPr>
          <a:lstStyle/>
          <a:p>
            <a:pPr algn="ctr"/>
            <a:r>
              <a:rPr lang="id-ID" b="1" dirty="0" smtClean="0"/>
              <a:t>Cairan besi </a:t>
            </a:r>
          </a:p>
          <a:p>
            <a:pPr algn="ctr"/>
            <a:r>
              <a:rPr lang="id-ID" b="1" dirty="0" smtClean="0"/>
              <a:t>&amp; kerak</a:t>
            </a:r>
          </a:p>
          <a:p>
            <a:pPr algn="ctr"/>
            <a:r>
              <a:rPr lang="id-ID" b="1" dirty="0" smtClean="0"/>
              <a:t>Besi kasar</a:t>
            </a:r>
            <a:endParaRPr lang="id-ID" b="1" dirty="0"/>
          </a:p>
        </p:txBody>
      </p:sp>
      <p:cxnSp>
        <p:nvCxnSpPr>
          <p:cNvPr id="81" name="Straight Arrow Connector 80"/>
          <p:cNvCxnSpPr>
            <a:stCxn id="75" idx="0"/>
          </p:cNvCxnSpPr>
          <p:nvPr/>
        </p:nvCxnSpPr>
        <p:spPr>
          <a:xfrm>
            <a:off x="2330190" y="4725144"/>
            <a:ext cx="0" cy="64807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82" name="Rounded Rectangle 81"/>
          <p:cNvSpPr/>
          <p:nvPr/>
        </p:nvSpPr>
        <p:spPr>
          <a:xfrm>
            <a:off x="1155287" y="5373216"/>
            <a:ext cx="2328529"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t>Proses pembuatan baja</a:t>
            </a:r>
            <a:endParaRPr lang="id-ID" b="1" dirty="0"/>
          </a:p>
        </p:txBody>
      </p:sp>
      <p:cxnSp>
        <p:nvCxnSpPr>
          <p:cNvPr id="85" name="Straight Arrow Connector 84"/>
          <p:cNvCxnSpPr>
            <a:stCxn id="82" idx="3"/>
            <a:endCxn id="83" idx="1"/>
          </p:cNvCxnSpPr>
          <p:nvPr/>
        </p:nvCxnSpPr>
        <p:spPr>
          <a:xfrm>
            <a:off x="3483816" y="5841268"/>
            <a:ext cx="44011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561909"/>
            <a:ext cx="3168352" cy="4487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8147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circle(in)">
                                      <p:cBhvr>
                                        <p:cTn id="7" dur="2000"/>
                                        <p:tgtEl>
                                          <p:spTgt spid="54"/>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749"/>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circle(in)">
                                      <p:cBhvr>
                                        <p:cTn id="15" dur="2000"/>
                                        <p:tgtEl>
                                          <p:spTgt spid="55"/>
                                        </p:tgtEl>
                                      </p:cBhvr>
                                    </p:animEffec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circle(in)">
                                      <p:cBhvr>
                                        <p:cTn id="23" dur="2000"/>
                                        <p:tgtEl>
                                          <p:spTgt spid="56"/>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Pengerjaan logam</a:t>
            </a:r>
            <a:endParaRPr lang="id-ID" dirty="0"/>
          </a:p>
        </p:txBody>
      </p:sp>
      <p:pic>
        <p:nvPicPr>
          <p:cNvPr id="2050" name="Picture 2" descr="http://www.custompartnet.com/wu/images/sheet-metal/roll-form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916832"/>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a:lstStyle/>
          <a:p>
            <a:r>
              <a:rPr lang="id-ID" dirty="0" smtClean="0"/>
              <a:t>Pengecoran</a:t>
            </a:r>
          </a:p>
          <a:p>
            <a:r>
              <a:rPr lang="id-ID" dirty="0" smtClean="0"/>
              <a:t>Pengerjaan lanjutan</a:t>
            </a:r>
          </a:p>
          <a:p>
            <a:pPr lvl="1"/>
            <a:r>
              <a:rPr lang="id-ID" dirty="0" smtClean="0"/>
              <a:t>Pengerolan</a:t>
            </a:r>
          </a:p>
          <a:p>
            <a:pPr lvl="1"/>
            <a:r>
              <a:rPr lang="id-ID" dirty="0" smtClean="0"/>
              <a:t>Tempa</a:t>
            </a:r>
          </a:p>
          <a:p>
            <a:pPr lvl="1"/>
            <a:r>
              <a:rPr lang="id-ID" dirty="0" smtClean="0"/>
              <a:t>dll</a:t>
            </a:r>
            <a:endParaRPr lang="id-ID" dirty="0"/>
          </a:p>
        </p:txBody>
      </p:sp>
    </p:spTree>
    <p:extLst>
      <p:ext uri="{BB962C8B-B14F-4D97-AF65-F5344CB8AC3E}">
        <p14:creationId xmlns:p14="http://schemas.microsoft.com/office/powerpoint/2010/main" val="3628031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Proses pengerjaan logam</a:t>
            </a:r>
            <a:endParaRPr lang="id-ID" dirty="0"/>
          </a:p>
        </p:txBody>
      </p:sp>
      <p:sp>
        <p:nvSpPr>
          <p:cNvPr id="3" name="Content Placeholder 2"/>
          <p:cNvSpPr>
            <a:spLocks noGrp="1"/>
          </p:cNvSpPr>
          <p:nvPr>
            <p:ph idx="1"/>
          </p:nvPr>
        </p:nvSpPr>
        <p:spPr/>
        <p:txBody>
          <a:bodyPr>
            <a:normAutofit lnSpcReduction="10000"/>
          </a:bodyPr>
          <a:lstStyle/>
          <a:p>
            <a:r>
              <a:rPr lang="id-ID" dirty="0" smtClean="0"/>
              <a:t>Pengerjaan panas (hot working)</a:t>
            </a:r>
          </a:p>
          <a:p>
            <a:pPr lvl="1"/>
            <a:r>
              <a:rPr lang="id-ID" dirty="0"/>
              <a:t>material (logam) terlebih dahulu dipanaskan sampai diatas tempeteratur rekristalisasi, sehingga sifat – sifat material akan berubah, disini sifat material secara umum akan lebih ulet, lebih mudah dibentuk (tekanan lebih ringan), dan bentuk – bentuk yang lebih sulit akan lebih mudah dikerjakan</a:t>
            </a:r>
            <a:endParaRPr lang="id-ID" dirty="0" smtClean="0"/>
          </a:p>
          <a:p>
            <a:r>
              <a:rPr lang="id-ID" dirty="0" smtClean="0"/>
              <a:t>Pengerjaan dingin (cold working)</a:t>
            </a:r>
          </a:p>
          <a:p>
            <a:pPr lvl="1"/>
            <a:r>
              <a:rPr lang="id-ID" dirty="0"/>
              <a:t>dilaksanakan dibawah temperature rekristalisasi. Pengerjaan dingin dilaksanakan untuk memperoleh bentuk yang lebih teliti (toleransi kecil), penampang permukaan (surface finished) yang lebih halus dan sifat – sifat fisik tertentu lainnya</a:t>
            </a:r>
            <a:endParaRPr lang="id-ID" dirty="0" smtClean="0"/>
          </a:p>
          <a:p>
            <a:endParaRPr lang="id-ID" dirty="0"/>
          </a:p>
        </p:txBody>
      </p:sp>
    </p:spTree>
    <p:extLst>
      <p:ext uri="{BB962C8B-B14F-4D97-AF65-F5344CB8AC3E}">
        <p14:creationId xmlns:p14="http://schemas.microsoft.com/office/powerpoint/2010/main" val="2666235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Pengerjaan panas</a:t>
            </a:r>
            <a:endParaRPr lang="id-ID" dirty="0"/>
          </a:p>
        </p:txBody>
      </p:sp>
      <p:sp>
        <p:nvSpPr>
          <p:cNvPr id="3" name="Content Placeholder 2"/>
          <p:cNvSpPr>
            <a:spLocks noGrp="1"/>
          </p:cNvSpPr>
          <p:nvPr>
            <p:ph idx="1"/>
          </p:nvPr>
        </p:nvSpPr>
        <p:spPr>
          <a:xfrm>
            <a:off x="1187624" y="1600200"/>
            <a:ext cx="6889576" cy="4800600"/>
          </a:xfrm>
        </p:spPr>
        <p:txBody>
          <a:bodyPr>
            <a:normAutofit fontScale="92500"/>
          </a:bodyPr>
          <a:lstStyle/>
          <a:p>
            <a:r>
              <a:rPr lang="id-ID" b="0" dirty="0" smtClean="0"/>
              <a:t>Pengerolan </a:t>
            </a:r>
            <a:r>
              <a:rPr lang="id-ID" b="0" dirty="0"/>
              <a:t>(rolling).</a:t>
            </a:r>
          </a:p>
          <a:p>
            <a:r>
              <a:rPr lang="id-ID" b="0" dirty="0" smtClean="0"/>
              <a:t>Penempaan </a:t>
            </a:r>
            <a:r>
              <a:rPr lang="id-ID" b="0" dirty="0"/>
              <a:t>(forging).</a:t>
            </a:r>
          </a:p>
          <a:p>
            <a:pPr marL="361950" indent="0">
              <a:buNone/>
            </a:pPr>
            <a:r>
              <a:rPr lang="id-ID" b="0" dirty="0"/>
              <a:t>1. Penempaan palu.</a:t>
            </a:r>
          </a:p>
          <a:p>
            <a:pPr marL="361950" indent="0">
              <a:buNone/>
            </a:pPr>
            <a:r>
              <a:rPr lang="id-ID" b="0" dirty="0"/>
              <a:t>2. Penempaan timpa.</a:t>
            </a:r>
          </a:p>
          <a:p>
            <a:pPr marL="361950" indent="0">
              <a:buNone/>
            </a:pPr>
            <a:r>
              <a:rPr lang="id-ID" b="0" dirty="0"/>
              <a:t>3. Penempaan upset.</a:t>
            </a:r>
          </a:p>
          <a:p>
            <a:pPr marL="361950" indent="0">
              <a:buNone/>
            </a:pPr>
            <a:r>
              <a:rPr lang="id-ID" b="0" dirty="0"/>
              <a:t>4. Penempaan tekan,Penempaan press.</a:t>
            </a:r>
          </a:p>
          <a:p>
            <a:pPr marL="361950" indent="0">
              <a:buNone/>
            </a:pPr>
            <a:r>
              <a:rPr lang="id-ID" b="0" dirty="0"/>
              <a:t>5. Penempaan rol.</a:t>
            </a:r>
          </a:p>
          <a:p>
            <a:pPr marL="361950" indent="0">
              <a:buNone/>
            </a:pPr>
            <a:r>
              <a:rPr lang="id-ID" b="0" dirty="0"/>
              <a:t>6. Penempaan dingin.</a:t>
            </a:r>
          </a:p>
          <a:p>
            <a:r>
              <a:rPr lang="id-ID" b="0" dirty="0" smtClean="0"/>
              <a:t>Ekstrusi</a:t>
            </a:r>
            <a:r>
              <a:rPr lang="id-ID" b="0" dirty="0"/>
              <a:t>.</a:t>
            </a:r>
          </a:p>
          <a:p>
            <a:r>
              <a:rPr lang="id-ID" b="0" dirty="0" smtClean="0"/>
              <a:t>Pembuatan </a:t>
            </a:r>
            <a:r>
              <a:rPr lang="id-ID" b="0" dirty="0"/>
              <a:t>pipa dan tabung.</a:t>
            </a:r>
          </a:p>
          <a:p>
            <a:r>
              <a:rPr lang="id-ID" b="0" dirty="0" smtClean="0"/>
              <a:t>Penarikan</a:t>
            </a:r>
            <a:r>
              <a:rPr lang="id-ID" b="0" dirty="0"/>
              <a:t>.</a:t>
            </a:r>
          </a:p>
          <a:p>
            <a:r>
              <a:rPr lang="id-ID" b="0" dirty="0" smtClean="0"/>
              <a:t>Pemutaran </a:t>
            </a:r>
            <a:r>
              <a:rPr lang="id-ID" b="0" dirty="0"/>
              <a:t>panas.</a:t>
            </a:r>
          </a:p>
          <a:p>
            <a:r>
              <a:rPr lang="id-ID" b="0" dirty="0" smtClean="0"/>
              <a:t>Cara </a:t>
            </a:r>
            <a:r>
              <a:rPr lang="id-ID" b="0" dirty="0"/>
              <a:t>khusus.</a:t>
            </a:r>
            <a:endParaRPr lang="id-ID" b="0" dirty="0"/>
          </a:p>
        </p:txBody>
      </p:sp>
    </p:spTree>
    <p:extLst>
      <p:ext uri="{BB962C8B-B14F-4D97-AF65-F5344CB8AC3E}">
        <p14:creationId xmlns:p14="http://schemas.microsoft.com/office/powerpoint/2010/main" val="37809344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keuntungan</a:t>
            </a:r>
            <a:endParaRPr lang="id-ID" dirty="0"/>
          </a:p>
        </p:txBody>
      </p:sp>
      <p:sp>
        <p:nvSpPr>
          <p:cNvPr id="3" name="Content Placeholder 2"/>
          <p:cNvSpPr>
            <a:spLocks noGrp="1"/>
          </p:cNvSpPr>
          <p:nvPr>
            <p:ph idx="1"/>
          </p:nvPr>
        </p:nvSpPr>
        <p:spPr/>
        <p:txBody>
          <a:bodyPr>
            <a:normAutofit fontScale="92500" lnSpcReduction="10000"/>
          </a:bodyPr>
          <a:lstStyle/>
          <a:p>
            <a:r>
              <a:rPr lang="id-ID" b="0" dirty="0"/>
              <a:t>Porositas dalam logam dapat dikurangi. Batangan hasil cor biasanya </a:t>
            </a:r>
            <a:r>
              <a:rPr lang="id-ID" b="0" dirty="0" smtClean="0"/>
              <a:t>memiliki banyak </a:t>
            </a:r>
            <a:r>
              <a:rPr lang="id-ID" b="0" dirty="0"/>
              <a:t>lubang berisi udara. Lubang tersebut akan tertekan dan hilang akibat </a:t>
            </a:r>
            <a:r>
              <a:rPr lang="id-ID" b="0" dirty="0" smtClean="0"/>
              <a:t>gaya kerja </a:t>
            </a:r>
            <a:r>
              <a:rPr lang="id-ID" b="0" dirty="0"/>
              <a:t>yang tinggi.</a:t>
            </a:r>
          </a:p>
          <a:p>
            <a:r>
              <a:rPr lang="id-ID" b="0" dirty="0" smtClean="0"/>
              <a:t>Sifat </a:t>
            </a:r>
            <a:r>
              <a:rPr lang="id-ID" b="0" dirty="0"/>
              <a:t>fisis logam akan meningkat, diakibatkan adanya penghalusan butir logam. </a:t>
            </a:r>
          </a:p>
          <a:p>
            <a:r>
              <a:rPr lang="id-ID" b="0" dirty="0" smtClean="0"/>
              <a:t>Jumlah </a:t>
            </a:r>
            <a:r>
              <a:rPr lang="id-ID" b="0" dirty="0"/>
              <a:t>energi untuk menghasilkan kerja dalam mengubah bentuk baja </a:t>
            </a:r>
            <a:r>
              <a:rPr lang="id-ID" b="0" dirty="0" smtClean="0"/>
              <a:t>lebih sedikit </a:t>
            </a:r>
            <a:r>
              <a:rPr lang="id-ID" b="0" dirty="0"/>
              <a:t>ketimbang proses pembentukan dingin. </a:t>
            </a:r>
          </a:p>
          <a:p>
            <a:r>
              <a:rPr lang="id-ID" b="0" dirty="0" smtClean="0"/>
              <a:t>Ketidakmurnian </a:t>
            </a:r>
            <a:r>
              <a:rPr lang="id-ID" b="0" dirty="0"/>
              <a:t>dalam bentuk inklusi terpecah-pecah dan tersebar dalam logam.</a:t>
            </a:r>
          </a:p>
          <a:p>
            <a:r>
              <a:rPr lang="id-ID" b="0" dirty="0" smtClean="0"/>
              <a:t>Butir </a:t>
            </a:r>
            <a:r>
              <a:rPr lang="id-ID" b="0" dirty="0"/>
              <a:t>yang kasar dan butir berbentuk kolum di perhalus.karena hal ini </a:t>
            </a:r>
            <a:r>
              <a:rPr lang="id-ID" b="0" dirty="0" smtClean="0"/>
              <a:t>berlangsung di </a:t>
            </a:r>
            <a:r>
              <a:rPr lang="id-ID" b="0" dirty="0"/>
              <a:t>daerah rekristalisasi,pengerjaan panas berlangsung terus sampai limit </a:t>
            </a:r>
            <a:r>
              <a:rPr lang="id-ID" b="0" dirty="0" smtClean="0"/>
              <a:t>bawah tercapai </a:t>
            </a:r>
            <a:r>
              <a:rPr lang="id-ID" b="0" dirty="0"/>
              <a:t>dan menghasilkan struktur butir yang halus.</a:t>
            </a:r>
            <a:endParaRPr lang="id-ID" b="0" dirty="0"/>
          </a:p>
        </p:txBody>
      </p:sp>
    </p:spTree>
    <p:extLst>
      <p:ext uri="{BB962C8B-B14F-4D97-AF65-F5344CB8AC3E}">
        <p14:creationId xmlns:p14="http://schemas.microsoft.com/office/powerpoint/2010/main" val="3210094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Pengerjaan dingin</a:t>
            </a:r>
            <a:endParaRPr lang="id-ID" dirty="0"/>
          </a:p>
        </p:txBody>
      </p:sp>
      <p:sp>
        <p:nvSpPr>
          <p:cNvPr id="3" name="Content Placeholder 2"/>
          <p:cNvSpPr>
            <a:spLocks noGrp="1"/>
          </p:cNvSpPr>
          <p:nvPr>
            <p:ph idx="1"/>
          </p:nvPr>
        </p:nvSpPr>
        <p:spPr/>
        <p:txBody>
          <a:bodyPr/>
          <a:lstStyle/>
          <a:p>
            <a:r>
              <a:rPr lang="id-ID" dirty="0" smtClean="0"/>
              <a:t>Penarikan</a:t>
            </a:r>
          </a:p>
          <a:p>
            <a:r>
              <a:rPr lang="id-ID" dirty="0" smtClean="0"/>
              <a:t>Penekanan</a:t>
            </a:r>
          </a:p>
          <a:p>
            <a:r>
              <a:rPr lang="id-ID" dirty="0" smtClean="0"/>
              <a:t>Pelengkungan</a:t>
            </a:r>
          </a:p>
          <a:p>
            <a:r>
              <a:rPr lang="id-ID" dirty="0" smtClean="0"/>
              <a:t>Pengguntingan</a:t>
            </a:r>
          </a:p>
          <a:p>
            <a:r>
              <a:rPr lang="id-ID" dirty="0" smtClean="0"/>
              <a:t>Penumbukan peluru</a:t>
            </a:r>
            <a:endParaRPr lang="id-ID" dirty="0"/>
          </a:p>
        </p:txBody>
      </p:sp>
    </p:spTree>
    <p:extLst>
      <p:ext uri="{BB962C8B-B14F-4D97-AF65-F5344CB8AC3E}">
        <p14:creationId xmlns:p14="http://schemas.microsoft.com/office/powerpoint/2010/main" val="387477830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tugas</a:t>
            </a:r>
            <a:endParaRPr lang="id-ID" dirty="0"/>
          </a:p>
        </p:txBody>
      </p:sp>
      <p:sp>
        <p:nvSpPr>
          <p:cNvPr id="3" name="Content Placeholder 2"/>
          <p:cNvSpPr>
            <a:spLocks noGrp="1"/>
          </p:cNvSpPr>
          <p:nvPr>
            <p:ph idx="1"/>
          </p:nvPr>
        </p:nvSpPr>
        <p:spPr/>
        <p:txBody>
          <a:bodyPr/>
          <a:lstStyle/>
          <a:p>
            <a:r>
              <a:rPr lang="id-ID" dirty="0" smtClean="0"/>
              <a:t>Sebutkan dan jelaskan proses pengecoran dan tekniknya</a:t>
            </a:r>
          </a:p>
          <a:p>
            <a:r>
              <a:rPr lang="id-ID" dirty="0" smtClean="0"/>
              <a:t>Sebutkan dan jelaskan proses-proses pengerjaan/pembentukan logam</a:t>
            </a:r>
          </a:p>
          <a:p>
            <a:r>
              <a:rPr lang="id-ID" dirty="0" smtClean="0"/>
              <a:t>Keuntungan pengerjaan panas dan dingin</a:t>
            </a:r>
          </a:p>
          <a:p>
            <a:r>
              <a:rPr lang="id-ID" smtClean="0"/>
              <a:t>Jelaskan proses (salah satu) pengerjaan panas dan dingin serta jelaskan dari perubahan sifat mekanik maupun fisik (BERIKAN CONTOH)</a:t>
            </a:r>
          </a:p>
          <a:p>
            <a:endParaRPr lang="id-ID" dirty="0" smtClean="0"/>
          </a:p>
          <a:p>
            <a:endParaRPr lang="id-ID" dirty="0"/>
          </a:p>
        </p:txBody>
      </p:sp>
    </p:spTree>
    <p:extLst>
      <p:ext uri="{BB962C8B-B14F-4D97-AF65-F5344CB8AC3E}">
        <p14:creationId xmlns:p14="http://schemas.microsoft.com/office/powerpoint/2010/main" val="3707067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Struktur mikro material</a:t>
            </a:r>
            <a:endParaRPr lang="id-ID"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98" y="2615216"/>
            <a:ext cx="4277245" cy="2529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4572000" y="1600200"/>
            <a:ext cx="4032448" cy="4800600"/>
          </a:xfrm>
        </p:spPr>
        <p:txBody>
          <a:bodyPr/>
          <a:lstStyle/>
          <a:p>
            <a:r>
              <a:rPr lang="id-ID" dirty="0" smtClean="0"/>
              <a:t>Salah satu hal yang mempengaruhi karaktersitik material adalah struktur mikro material</a:t>
            </a:r>
          </a:p>
          <a:p>
            <a:endParaRPr lang="id-ID" dirty="0" smtClean="0"/>
          </a:p>
          <a:p>
            <a:pPr marL="114300" indent="0">
              <a:buNone/>
            </a:pPr>
            <a:r>
              <a:rPr lang="id-ID" dirty="0" smtClean="0">
                <a:sym typeface="Wingdings" pitchFamily="2" charset="2"/>
              </a:rPr>
              <a:t>BUTIR dan KRISTAL </a:t>
            </a:r>
          </a:p>
          <a:p>
            <a:pPr marL="114300" indent="0">
              <a:buNone/>
            </a:pPr>
            <a:r>
              <a:rPr lang="id-ID" dirty="0">
                <a:sym typeface="Wingdings" pitchFamily="2" charset="2"/>
              </a:rPr>
              <a:t> </a:t>
            </a:r>
            <a:r>
              <a:rPr lang="id-ID" dirty="0" smtClean="0">
                <a:sym typeface="Wingdings" pitchFamily="2" charset="2"/>
              </a:rPr>
              <a:t>  dalam material</a:t>
            </a:r>
            <a:endParaRPr lang="id-ID" dirty="0"/>
          </a:p>
        </p:txBody>
      </p:sp>
    </p:spTree>
    <p:extLst>
      <p:ext uri="{BB962C8B-B14F-4D97-AF65-F5344CB8AC3E}">
        <p14:creationId xmlns:p14="http://schemas.microsoft.com/office/powerpoint/2010/main" val="1613446451"/>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Struktur mikro</a:t>
            </a:r>
            <a:endParaRPr lang="id-ID" dirty="0"/>
          </a:p>
        </p:txBody>
      </p:sp>
      <p:sp>
        <p:nvSpPr>
          <p:cNvPr id="3" name="Content Placeholder 2"/>
          <p:cNvSpPr>
            <a:spLocks noGrp="1"/>
          </p:cNvSpPr>
          <p:nvPr>
            <p:ph idx="1"/>
          </p:nvPr>
        </p:nvSpPr>
        <p:spPr>
          <a:xfrm>
            <a:off x="457200" y="1600200"/>
            <a:ext cx="7931224" cy="4800600"/>
          </a:xfrm>
        </p:spPr>
        <p:txBody>
          <a:bodyPr>
            <a:normAutofit/>
          </a:bodyPr>
          <a:lstStyle/>
          <a:p>
            <a:r>
              <a:rPr lang="id-ID" sz="2400" b="0" dirty="0"/>
              <a:t>Unsur Fe dan C </a:t>
            </a:r>
            <a:r>
              <a:rPr lang="id-ID" sz="2400" b="0" dirty="0" smtClean="0"/>
              <a:t>menyusun </a:t>
            </a:r>
            <a:r>
              <a:rPr lang="id-ID" sz="2400" b="0" dirty="0"/>
              <a:t>diri dalam suatu struktur berulang dalam pola tiga dimensi yang dinamakan </a:t>
            </a:r>
            <a:r>
              <a:rPr lang="id-ID" sz="2400" b="0" dirty="0" smtClean="0"/>
              <a:t>dengan</a:t>
            </a:r>
            <a:r>
              <a:rPr lang="id-ID" sz="2400" b="0" dirty="0"/>
              <a:t> </a:t>
            </a:r>
            <a:r>
              <a:rPr lang="id-ID" sz="2400" dirty="0" smtClean="0"/>
              <a:t>KRISTAL</a:t>
            </a:r>
            <a:r>
              <a:rPr lang="id-ID" sz="2400" b="0" dirty="0" smtClean="0"/>
              <a:t>.</a:t>
            </a:r>
            <a:r>
              <a:rPr lang="id-ID" sz="2400" b="0" dirty="0"/>
              <a:t> </a:t>
            </a:r>
            <a:endParaRPr lang="id-ID" sz="2400" b="0" dirty="0" smtClean="0"/>
          </a:p>
          <a:p>
            <a:r>
              <a:rPr lang="id-ID" sz="2400" b="0" dirty="0" smtClean="0"/>
              <a:t>Kristal-kristal</a:t>
            </a:r>
            <a:r>
              <a:rPr lang="id-ID" sz="2400" b="0" dirty="0"/>
              <a:t> yang berorientasi (arah pengulangan / </a:t>
            </a:r>
            <a:r>
              <a:rPr lang="id-ID" sz="2400" b="0" dirty="0" smtClean="0"/>
              <a:t>susunan)</a:t>
            </a:r>
            <a:r>
              <a:rPr lang="id-ID" sz="2400" b="0" dirty="0"/>
              <a:t> sama disebut </a:t>
            </a:r>
            <a:r>
              <a:rPr lang="id-ID" sz="2400" b="0" dirty="0" smtClean="0"/>
              <a:t>sebagai </a:t>
            </a:r>
            <a:r>
              <a:rPr lang="id-ID" sz="2400" dirty="0" smtClean="0"/>
              <a:t>BUTIR</a:t>
            </a:r>
            <a:r>
              <a:rPr lang="id-ID" sz="2400" b="0" dirty="0" smtClean="0"/>
              <a:t>.</a:t>
            </a:r>
          </a:p>
          <a:p>
            <a:r>
              <a:rPr lang="id-ID" sz="2400" b="0" dirty="0" smtClean="0"/>
              <a:t>Susunan</a:t>
            </a:r>
            <a:r>
              <a:rPr lang="id-ID" sz="2400" b="0" dirty="0"/>
              <a:t> kumpulan butir satu dengan yang lain pada suatu </a:t>
            </a:r>
            <a:r>
              <a:rPr lang="id-ID" sz="2400" b="0" dirty="0" smtClean="0"/>
              <a:t>fasa tertentu</a:t>
            </a:r>
            <a:r>
              <a:rPr lang="id-ID" sz="2400" b="0" dirty="0"/>
              <a:t> dinamakan </a:t>
            </a:r>
            <a:r>
              <a:rPr lang="id-ID" sz="2400" b="0" dirty="0" smtClean="0"/>
              <a:t>Struktur MIKRO</a:t>
            </a:r>
          </a:p>
          <a:p>
            <a:pPr marL="114300" indent="0">
              <a:buNone/>
            </a:pPr>
            <a:r>
              <a:rPr lang="id-ID" sz="2400" b="0" dirty="0" smtClean="0">
                <a:sym typeface="Wingdings" pitchFamily="2" charset="2"/>
              </a:rPr>
              <a:t></a:t>
            </a:r>
            <a:r>
              <a:rPr lang="id-ID" sz="2400" b="0" dirty="0" smtClean="0"/>
              <a:t>contoh </a:t>
            </a:r>
            <a:r>
              <a:rPr lang="id-ID" sz="2400" b="0" dirty="0"/>
              <a:t>struktur mikro </a:t>
            </a:r>
            <a:r>
              <a:rPr lang="id-ID" sz="2400" b="0" dirty="0" smtClean="0"/>
              <a:t>antara lain</a:t>
            </a:r>
            <a:r>
              <a:rPr lang="id-ID" sz="2400" b="0" dirty="0"/>
              <a:t>: </a:t>
            </a:r>
            <a:endParaRPr lang="id-ID" sz="2400" b="0" dirty="0" smtClean="0"/>
          </a:p>
          <a:p>
            <a:pPr marL="114300" indent="0">
              <a:buNone/>
            </a:pPr>
            <a:r>
              <a:rPr lang="id-ID" sz="2400" b="0" dirty="0"/>
              <a:t> </a:t>
            </a:r>
            <a:r>
              <a:rPr lang="id-ID" sz="2400" b="0" dirty="0" smtClean="0"/>
              <a:t>  ferit</a:t>
            </a:r>
            <a:r>
              <a:rPr lang="id-ID" sz="2400" b="0" dirty="0"/>
              <a:t>, perlit dan sementit.</a:t>
            </a:r>
          </a:p>
        </p:txBody>
      </p:sp>
    </p:spTree>
    <p:extLst>
      <p:ext uri="{BB962C8B-B14F-4D97-AF65-F5344CB8AC3E}">
        <p14:creationId xmlns:p14="http://schemas.microsoft.com/office/powerpoint/2010/main" val="2246856460"/>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Struktur kristal</a:t>
            </a:r>
            <a:endParaRPr lang="id-ID" dirty="0"/>
          </a:p>
        </p:txBody>
      </p:sp>
      <p:sp>
        <p:nvSpPr>
          <p:cNvPr id="3" name="Content Placeholder 2"/>
          <p:cNvSpPr>
            <a:spLocks noGrp="1"/>
          </p:cNvSpPr>
          <p:nvPr>
            <p:ph idx="1"/>
          </p:nvPr>
        </p:nvSpPr>
        <p:spPr>
          <a:xfrm>
            <a:off x="1362472" y="5013176"/>
            <a:ext cx="6995120" cy="1387624"/>
          </a:xfrm>
        </p:spPr>
        <p:txBody>
          <a:bodyPr>
            <a:normAutofit/>
          </a:bodyPr>
          <a:lstStyle/>
          <a:p>
            <a:r>
              <a:rPr lang="id-ID" sz="1800" dirty="0" smtClean="0"/>
              <a:t>Struktur kristal logam</a:t>
            </a:r>
          </a:p>
          <a:p>
            <a:pPr marL="457200" indent="-342900">
              <a:buAutoNum type="arabicPeriod"/>
            </a:pPr>
            <a:r>
              <a:rPr lang="id-ID" sz="1800" dirty="0" smtClean="0"/>
              <a:t>BCC (body center cubic)</a:t>
            </a:r>
          </a:p>
          <a:p>
            <a:pPr marL="457200" indent="-342900">
              <a:buAutoNum type="arabicPeriod"/>
            </a:pPr>
            <a:r>
              <a:rPr lang="id-ID" sz="1800" dirty="0" smtClean="0"/>
              <a:t>FCC (face center cubic)</a:t>
            </a:r>
            <a:endParaRPr lang="id-ID" sz="1800" dirty="0"/>
          </a:p>
        </p:txBody>
      </p:sp>
      <p:pic>
        <p:nvPicPr>
          <p:cNvPr id="2050" name="Picture 2" descr="http://3.bp.blogspot.com/_TF4Lc5PRc4U/SDgsrLqsWsI/AAAAAAAAA4s/S4fb6g0TxEA/s320/Gambar+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651" y="1700808"/>
            <a:ext cx="2857500" cy="30480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3.bp.blogspot.com/_TF4Lc5PRc4U/SDgrsLqsWpI/AAAAAAAAA4U/FINt1m54bBQ/s320/Gambar+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700806"/>
            <a:ext cx="274320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428240"/>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Body center cubic</a:t>
            </a:r>
            <a:endParaRPr lang="id-ID" dirty="0"/>
          </a:p>
        </p:txBody>
      </p:sp>
      <p:sp>
        <p:nvSpPr>
          <p:cNvPr id="3" name="Content Placeholder 2"/>
          <p:cNvSpPr>
            <a:spLocks noGrp="1"/>
          </p:cNvSpPr>
          <p:nvPr>
            <p:ph idx="1"/>
          </p:nvPr>
        </p:nvSpPr>
        <p:spPr>
          <a:xfrm>
            <a:off x="3563888" y="1556792"/>
            <a:ext cx="5112568" cy="4800600"/>
          </a:xfrm>
        </p:spPr>
        <p:txBody>
          <a:bodyPr>
            <a:normAutofit/>
          </a:bodyPr>
          <a:lstStyle/>
          <a:p>
            <a:r>
              <a:rPr lang="id-ID" b="0" dirty="0" smtClean="0"/>
              <a:t>Kristal </a:t>
            </a:r>
            <a:r>
              <a:rPr lang="id-ID" b="0" dirty="0"/>
              <a:t>ini dimiliki oleh : </a:t>
            </a:r>
            <a:r>
              <a:rPr lang="id-ID" b="0" i="1" dirty="0"/>
              <a:t>Crom</a:t>
            </a:r>
            <a:r>
              <a:rPr lang="id-ID" b="0" dirty="0"/>
              <a:t> (Cr), Besi </a:t>
            </a:r>
            <a:r>
              <a:rPr lang="id-ID" b="0" i="1" dirty="0"/>
              <a:t>Alpha, Molebdenum</a:t>
            </a:r>
            <a:r>
              <a:rPr lang="id-ID" b="0" dirty="0"/>
              <a:t> (Mo), </a:t>
            </a:r>
            <a:r>
              <a:rPr lang="id-ID" b="0" i="1" dirty="0"/>
              <a:t>Tantalum</a:t>
            </a:r>
            <a:r>
              <a:rPr lang="id-ID" b="0" dirty="0"/>
              <a:t> (Ta), dll. </a:t>
            </a:r>
            <a:endParaRPr lang="id-ID" b="0" dirty="0" smtClean="0"/>
          </a:p>
          <a:p>
            <a:r>
              <a:rPr lang="id-ID" b="0" dirty="0" smtClean="0"/>
              <a:t>BCC mempunyai</a:t>
            </a:r>
            <a:r>
              <a:rPr lang="id-ID" b="0" i="1" dirty="0"/>
              <a:t> Number of atoms per unit cell</a:t>
            </a:r>
            <a:r>
              <a:rPr lang="id-ID" b="0" dirty="0"/>
              <a:t> (n), dimana n = 1 + (8 x 1/8) = 2. </a:t>
            </a:r>
            <a:endParaRPr lang="id-ID" b="0" dirty="0" smtClean="0"/>
          </a:p>
          <a:p>
            <a:r>
              <a:rPr lang="id-ID" b="0" dirty="0" smtClean="0"/>
              <a:t>BCC juga mempunyai</a:t>
            </a:r>
            <a:r>
              <a:rPr lang="id-ID" b="0" dirty="0"/>
              <a:t> </a:t>
            </a:r>
            <a:r>
              <a:rPr lang="id-ID" b="0" i="1" dirty="0"/>
              <a:t>Coordination Number</a:t>
            </a:r>
            <a:r>
              <a:rPr lang="id-ID" b="0" dirty="0"/>
              <a:t> (CN) sejumlah = 8, CN ialah jumlah atom-atom tetangganya yang mengelilinginya</a:t>
            </a:r>
            <a:endParaRPr lang="id-ID" dirty="0"/>
          </a:p>
        </p:txBody>
      </p:sp>
      <p:pic>
        <p:nvPicPr>
          <p:cNvPr id="4" name="Picture 2" descr="http://3.bp.blogspot.com/_TF4Lc5PRc4U/SDgsrLqsWsI/AAAAAAAAA4s/S4fb6g0TxEA/s320/Gambar+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081" y="1684288"/>
            <a:ext cx="285750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13194"/>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Face centered cubic</a:t>
            </a:r>
            <a:endParaRPr lang="id-ID" dirty="0"/>
          </a:p>
        </p:txBody>
      </p:sp>
      <p:sp>
        <p:nvSpPr>
          <p:cNvPr id="3" name="Content Placeholder 2"/>
          <p:cNvSpPr>
            <a:spLocks noGrp="1"/>
          </p:cNvSpPr>
          <p:nvPr>
            <p:ph idx="1"/>
          </p:nvPr>
        </p:nvSpPr>
        <p:spPr>
          <a:xfrm>
            <a:off x="3707904" y="1600200"/>
            <a:ext cx="4369296" cy="4800600"/>
          </a:xfrm>
        </p:spPr>
        <p:txBody>
          <a:bodyPr>
            <a:normAutofit/>
          </a:bodyPr>
          <a:lstStyle/>
          <a:p>
            <a:r>
              <a:rPr lang="id-ID" b="0" dirty="0" smtClean="0"/>
              <a:t>Umumnya </a:t>
            </a:r>
            <a:r>
              <a:rPr lang="id-ID" b="0" dirty="0"/>
              <a:t>struktrur Kristal ini dimiliki oleh : Alumunium, Besi </a:t>
            </a:r>
            <a:r>
              <a:rPr lang="id-ID" b="0" i="1" dirty="0"/>
              <a:t>Gamma, Timbal, Nickel, Platina</a:t>
            </a:r>
            <a:r>
              <a:rPr lang="id-ID" b="0" dirty="0"/>
              <a:t>, Ag, dll. </a:t>
            </a:r>
            <a:endParaRPr lang="id-ID" b="0" dirty="0" smtClean="0"/>
          </a:p>
          <a:p>
            <a:r>
              <a:rPr lang="id-ID" b="0" dirty="0" smtClean="0"/>
              <a:t>FCC </a:t>
            </a:r>
            <a:r>
              <a:rPr lang="id-ID" b="0" dirty="0"/>
              <a:t>ini mempunyai Number of atoms per unit cell (n), dimana n = (6 x ½) + (8 x 1/8) = 4. </a:t>
            </a:r>
            <a:endParaRPr lang="id-ID" b="0" dirty="0" smtClean="0"/>
          </a:p>
          <a:p>
            <a:r>
              <a:rPr lang="id-ID" b="0" dirty="0" smtClean="0"/>
              <a:t>FCC </a:t>
            </a:r>
            <a:r>
              <a:rPr lang="id-ID" b="0" dirty="0"/>
              <a:t>juga mempunyai </a:t>
            </a:r>
            <a:r>
              <a:rPr lang="id-ID" b="0" i="1" dirty="0"/>
              <a:t>Coordination Number</a:t>
            </a:r>
            <a:r>
              <a:rPr lang="id-ID" b="0" dirty="0"/>
              <a:t> (CN) sejumlah = 12</a:t>
            </a:r>
            <a:endParaRPr lang="id-ID" dirty="0"/>
          </a:p>
        </p:txBody>
      </p:sp>
      <p:pic>
        <p:nvPicPr>
          <p:cNvPr id="4" name="Picture 4" descr="http://3.bp.blogspot.com/_TF4Lc5PRc4U/SDgrsLqsWpI/AAAAAAAAA4U/FINt1m54bBQ/s320/Gambar+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698237"/>
            <a:ext cx="3048253" cy="3386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0891668"/>
      </p:ext>
    </p:extLst>
  </p:cSld>
  <p:clrMapOvr>
    <a:masterClrMapping/>
  </p:clrMapOvr>
  <mc:AlternateContent xmlns:mc="http://schemas.openxmlformats.org/markup-compatibility/2006">
    <mc:Choice xmlns:p14="http://schemas.microsoft.com/office/powerpoint/2010/main" Requires="p14">
      <p:transition spd="slow" p14:dur="3000">
        <p14:revea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2287</TotalTime>
  <Words>2268</Words>
  <Application>Microsoft Office PowerPoint</Application>
  <PresentationFormat>On-screen Show (4:3)</PresentationFormat>
  <Paragraphs>239</Paragraphs>
  <Slides>47</Slides>
  <Notes>0</Notes>
  <HiddenSlides>1</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Adjacency</vt:lpstr>
      <vt:lpstr>MATERIAL TEKNIK</vt:lpstr>
      <vt:lpstr>Standar kompetensi</vt:lpstr>
      <vt:lpstr>Perlakuaan panas</vt:lpstr>
      <vt:lpstr>tujuan</vt:lpstr>
      <vt:lpstr>Struktur mikro material</vt:lpstr>
      <vt:lpstr>Struktur mikro</vt:lpstr>
      <vt:lpstr>Struktur kristal</vt:lpstr>
      <vt:lpstr>Body center cubic</vt:lpstr>
      <vt:lpstr>Face centered cubic</vt:lpstr>
      <vt:lpstr>Struktur kristal</vt:lpstr>
      <vt:lpstr>Struktur mikro</vt:lpstr>
      <vt:lpstr>Struktur mikro</vt:lpstr>
      <vt:lpstr>Struktur mikro</vt:lpstr>
      <vt:lpstr>Struktur mikro</vt:lpstr>
      <vt:lpstr>Struktur mikro</vt:lpstr>
      <vt:lpstr>Efek pada struktur mikro dan ukuran butir</vt:lpstr>
      <vt:lpstr>PowerPoint Presentation</vt:lpstr>
      <vt:lpstr>Diagaram fasa fe3c</vt:lpstr>
      <vt:lpstr>Kategori Perlakuan panas</vt:lpstr>
      <vt:lpstr>Beberapa proses perlakuan panas</vt:lpstr>
      <vt:lpstr>Beberapa proses perlakuan panas</vt:lpstr>
      <vt:lpstr>Beberapa proses perlakuan panas</vt:lpstr>
      <vt:lpstr>Beberapa proses perlakuan panas</vt:lpstr>
      <vt:lpstr>Beberapa proses perlakuan panas</vt:lpstr>
      <vt:lpstr>Perlakuan panas</vt:lpstr>
      <vt:lpstr>Pengaruh pendinginan</vt:lpstr>
      <vt:lpstr>Pengaruh pendinginan</vt:lpstr>
      <vt:lpstr>Pengaruh pendinginan</vt:lpstr>
      <vt:lpstr>Pengaruh pendinginan</vt:lpstr>
      <vt:lpstr>Pengaruh pendinginan</vt:lpstr>
      <vt:lpstr>Jenis Media pendingin</vt:lpstr>
      <vt:lpstr>Jenis Media pendingin</vt:lpstr>
      <vt:lpstr>Jenis-jenis pengerasan</vt:lpstr>
      <vt:lpstr>Jenis-jenis pengerasan permukaan</vt:lpstr>
      <vt:lpstr>Jenis-jenis pengerasan permukaan</vt:lpstr>
      <vt:lpstr>Jenis-jenis pengerasan permukaan</vt:lpstr>
      <vt:lpstr>Jenis-jenis pengerasan permukaan</vt:lpstr>
      <vt:lpstr>Jenis-jenis pengerasan permukaan</vt:lpstr>
      <vt:lpstr>Jenis-jenis pengerasan permukaan</vt:lpstr>
      <vt:lpstr>Pengerjaan logam </vt:lpstr>
      <vt:lpstr>Pembuatan baja</vt:lpstr>
      <vt:lpstr>Pengerjaan logam</vt:lpstr>
      <vt:lpstr>Proses pengerjaan logam</vt:lpstr>
      <vt:lpstr>Pengerjaan panas</vt:lpstr>
      <vt:lpstr>keuntungan</vt:lpstr>
      <vt:lpstr>Pengerjaan dingin</vt:lpstr>
      <vt:lpstr>tugas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MATERIAL TEKNIK</dc:title>
  <dc:creator>BugsTc</dc:creator>
  <cp:lastModifiedBy>ismail - [2010]</cp:lastModifiedBy>
  <cp:revision>100</cp:revision>
  <dcterms:created xsi:type="dcterms:W3CDTF">2012-01-13T07:07:02Z</dcterms:created>
  <dcterms:modified xsi:type="dcterms:W3CDTF">2012-03-22T09:18:08Z</dcterms:modified>
</cp:coreProperties>
</file>