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ms-office.legacyDiagramTex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1"/>
  </p:notesMasterIdLst>
  <p:sldIdLst>
    <p:sldId id="256" r:id="rId2"/>
    <p:sldId id="287" r:id="rId3"/>
    <p:sldId id="280" r:id="rId4"/>
    <p:sldId id="264" r:id="rId5"/>
    <p:sldId id="269" r:id="rId6"/>
    <p:sldId id="295" r:id="rId7"/>
    <p:sldId id="293" r:id="rId8"/>
    <p:sldId id="294" r:id="rId9"/>
    <p:sldId id="296" r:id="rId10"/>
    <p:sldId id="298" r:id="rId11"/>
    <p:sldId id="299" r:id="rId12"/>
    <p:sldId id="260" r:id="rId13"/>
    <p:sldId id="278" r:id="rId14"/>
    <p:sldId id="285" r:id="rId15"/>
    <p:sldId id="281" r:id="rId16"/>
    <p:sldId id="284" r:id="rId17"/>
    <p:sldId id="276" r:id="rId18"/>
    <p:sldId id="271" r:id="rId19"/>
    <p:sldId id="272" r:id="rId20"/>
    <p:sldId id="273" r:id="rId21"/>
    <p:sldId id="274" r:id="rId22"/>
    <p:sldId id="275" r:id="rId23"/>
    <p:sldId id="261" r:id="rId24"/>
    <p:sldId id="257" r:id="rId25"/>
    <p:sldId id="263" r:id="rId26"/>
    <p:sldId id="258" r:id="rId27"/>
    <p:sldId id="268" r:id="rId28"/>
    <p:sldId id="282" r:id="rId29"/>
    <p:sldId id="283" r:id="rId30"/>
    <p:sldId id="300" r:id="rId31"/>
    <p:sldId id="286" r:id="rId32"/>
    <p:sldId id="303" r:id="rId33"/>
    <p:sldId id="304" r:id="rId34"/>
    <p:sldId id="301" r:id="rId35"/>
    <p:sldId id="302" r:id="rId36"/>
    <p:sldId id="266" r:id="rId37"/>
    <p:sldId id="279" r:id="rId38"/>
    <p:sldId id="262" r:id="rId39"/>
    <p:sldId id="265" r:id="rId40"/>
    <p:sldId id="267" r:id="rId41"/>
    <p:sldId id="288" r:id="rId42"/>
    <p:sldId id="289" r:id="rId43"/>
    <p:sldId id="292" r:id="rId44"/>
    <p:sldId id="305" r:id="rId45"/>
    <p:sldId id="308" r:id="rId46"/>
    <p:sldId id="306" r:id="rId47"/>
    <p:sldId id="307" r:id="rId48"/>
    <p:sldId id="290" r:id="rId49"/>
    <p:sldId id="291" r:id="rId5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microsoft.com/office/2006/relationships/legacyDocTextInfo" Target="legacyDocTextInfo.bin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6E2C0C-9D87-4683-8901-A28584403DC2}" type="datetimeFigureOut">
              <a:rPr lang="en-US" smtClean="0"/>
              <a:pPr/>
              <a:t>1/2/2014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74F689-86F2-4EDF-8599-DA2463A5849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74F689-86F2-4EDF-8599-DA2463A58491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74F689-86F2-4EDF-8599-DA2463A58491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804367-D116-431C-83B3-398891EDD5A0}" type="slidenum">
              <a:rPr lang="id-ID" smtClean="0"/>
              <a:pPr/>
              <a:t>41</a:t>
            </a:fld>
            <a:endParaRPr lang="id-ID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74F689-86F2-4EDF-8599-DA2463A58491}" type="slidenum">
              <a:rPr lang="en-US" smtClean="0"/>
              <a:pPr/>
              <a:t>47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89374-4CC8-41C5-B73F-D9012C35D624}" type="datetimeFigureOut">
              <a:rPr lang="en-US" smtClean="0"/>
              <a:pPr/>
              <a:t>1/2/2014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1BBF3-B37A-492C-AD86-3340F67751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89374-4CC8-41C5-B73F-D9012C35D624}" type="datetimeFigureOut">
              <a:rPr lang="en-US" smtClean="0"/>
              <a:pPr/>
              <a:t>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1BBF3-B37A-492C-AD86-3340F67751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89374-4CC8-41C5-B73F-D9012C35D624}" type="datetimeFigureOut">
              <a:rPr lang="en-US" smtClean="0"/>
              <a:pPr/>
              <a:t>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1BBF3-B37A-492C-AD86-3340F67751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167F67-99EE-4BB6-9B65-F98F75219C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3A0E9D-0396-4F23-9B06-2291927621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89374-4CC8-41C5-B73F-D9012C35D624}" type="datetimeFigureOut">
              <a:rPr lang="en-US" smtClean="0"/>
              <a:pPr/>
              <a:t>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1BBF3-B37A-492C-AD86-3340F67751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89374-4CC8-41C5-B73F-D9012C35D624}" type="datetimeFigureOut">
              <a:rPr lang="en-US" smtClean="0"/>
              <a:pPr/>
              <a:t>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1BBF3-B37A-492C-AD86-3340F67751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89374-4CC8-41C5-B73F-D9012C35D624}" type="datetimeFigureOut">
              <a:rPr lang="en-US" smtClean="0"/>
              <a:pPr/>
              <a:t>1/2/2014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1BBF3-B37A-492C-AD86-3340F67751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89374-4CC8-41C5-B73F-D9012C35D624}" type="datetimeFigureOut">
              <a:rPr lang="en-US" smtClean="0"/>
              <a:pPr/>
              <a:t>1/2/2014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1BBF3-B37A-492C-AD86-3340F67751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89374-4CC8-41C5-B73F-D9012C35D624}" type="datetimeFigureOut">
              <a:rPr lang="en-US" smtClean="0"/>
              <a:pPr/>
              <a:t>1/2/2014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91BBF3-B37A-492C-AD86-3340F677510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89374-4CC8-41C5-B73F-D9012C35D624}" type="datetimeFigureOut">
              <a:rPr lang="en-US" smtClean="0"/>
              <a:pPr/>
              <a:t>1/2/2014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1BBF3-B37A-492C-AD86-3340F67751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89374-4CC8-41C5-B73F-D9012C35D624}" type="datetimeFigureOut">
              <a:rPr lang="en-US" smtClean="0"/>
              <a:pPr/>
              <a:t>1/2/2014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EC91BBF3-B37A-492C-AD86-3340F67751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28D89374-4CC8-41C5-B73F-D9012C35D624}" type="datetimeFigureOut">
              <a:rPr lang="en-US" smtClean="0"/>
              <a:pPr/>
              <a:t>1/2/2014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1BBF3-B37A-492C-AD86-3340F67751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28D89374-4CC8-41C5-B73F-D9012C35D624}" type="datetimeFigureOut">
              <a:rPr lang="en-US" smtClean="0"/>
              <a:pPr/>
              <a:t>1/2/2014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EC91BBF3-B37A-492C-AD86-3340F677510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200" y="1066800"/>
            <a:ext cx="5715000" cy="2301240"/>
          </a:xfrm>
        </p:spPr>
        <p:txBody>
          <a:bodyPr/>
          <a:lstStyle/>
          <a:p>
            <a:r>
              <a:rPr lang="en-US" dirty="0" smtClean="0"/>
              <a:t>TRAINING MANAGEMENT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21502" y="2895600"/>
            <a:ext cx="5236698" cy="2971800"/>
          </a:xfrm>
        </p:spPr>
        <p:txBody>
          <a:bodyPr/>
          <a:lstStyle/>
          <a:p>
            <a:r>
              <a:rPr lang="en-US" dirty="0" smtClean="0"/>
              <a:t>A  STRATEGIC PLAN OF TRAINING DESIGN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Presented by</a:t>
            </a:r>
          </a:p>
          <a:p>
            <a:r>
              <a:rPr lang="en-US" dirty="0" err="1" smtClean="0"/>
              <a:t>Syafaruddin</a:t>
            </a:r>
            <a:r>
              <a:rPr lang="en-US" dirty="0" smtClean="0"/>
              <a:t>  </a:t>
            </a:r>
            <a:r>
              <a:rPr lang="en-US" dirty="0" err="1" smtClean="0"/>
              <a:t>Alwi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21506" name="AutoShape 2" descr="data:image/jpeg;base64,/9j/4AAQSkZJRgABAQAAAQABAAD/2wCEAAkGBwgHBgkIBwgKCgkLDRYPDQwMDRsUFRAWIB0iIiAdHx8kKDQsJCYxJx8fLT0tMTU3Ojo6Iys/RD84QzQ5OjcBCgoKDQwNGg8PGjclHyU3Nzc3Nzc3Nzc3Nzc3Nzc3Nzc3Nzc3Nzc3Nzc3Nzc3Nzc3Nzc3Nzc3Nzc3Nzc3Nzc3N//AABEIAFoAUgMBEQACEQEDEQH/xAAcAAABBQEBAQAAAAAAAAAAAAAGAAMEBQcCAQj/xAA9EAABAwMCAgYHBQcFAQAAAAABAgMEAAURBhIhMQcTUXGBkRQiMkFDYaF0krLB0RUlMzZCc6JSYmNywhf/xAAbAQACAwEBAQAAAAAAAAAAAAAABAECBQMGB//EADURAAICAQIDBQUHBAMAAAAAAAECAAMRBCEFEjETIjJBcTNRYYHRFCM0kaGxwQZC4fBDRFP/2gAMAwEAAhEDEQA/ADzXOsJNnmRrRZYyZF0lAFIUMhAJwOHDJJB9+BjJp3S6UWqbLDhRFb7yhCINzGYcjW1sjz599dguxmILz6G0AZDiRlIOAOHP3mpddK5Vas5JEhWvQFn6Ynmm+kK3LtEZzUFwYZnPrXlCG1YQncQnOM7RjHM/Opv0NgcisZAkVatSg5zuYT3rUNqscdt+5zEMoc/hgAqK+4DJPfSldNlpwgzGHtRBljIsfWVgkWx24t3FBisqSl1RQrKCo4GU4yMn34q7aW5X5Cu8qL6yvMDtJE3Ulng22NcZU5DcOTjqXSlRC8jI4AZ5CqpRY7lANxLG1AOYnaR5WsbBEMlMi4oQqNjrUlC8pJ5DGOJ7qsumubGF6yrX1rnJnN31nYLO6hqfPSh1aQrYhClkAjIJwDjxqa9LdYMqsH1FaHBMkuamszdpRdlT2/QVq2B4AkbuwgDIPfVBRYX5Mby3apy82dozH1hYJN0TbGLk0uUo7UpAVgnsCsYz8s1ZtLcqc5XaVXUVs3KDvL2uE7TLNcLXp/pDtmoZLS1wVJSkqSM4ICkkd+DkdvGtbSgXaZqR1mdqD2d62HpCO66rsl5sF3i22al942yQ5sCFDCQjBzkDtHClU09tdis42yJ3e+uytgp8jAb9nQv/AI96d6Mz6V6Tnrtg3/xdvPny4Voc7fbuXO2P4ifIv2XON41d3JMa86WmLktRkKtUfqJElve2hQQc5HeR3ZBorCmuxcZ7x2HWDk86HpsJdWLT4u9xvqlXy3T1zYRQ8iEnCUrJBQvs4FPn31wtvKKg5CMHbM7JUHZu8DkeUorAt7UUvTenX0r22511UkHltCt2D4Db40zaBStlw/uAxOFZ7QpWfKX9ptMG69Kd+TcozcltlJWlt1O5O71Bkj38CaWssevRpynGf8zuiK2pbmjGnJFstWuNSJ1IqO04pSupVJA29XuJwM9qSjA7BU3rZZp6+y6fCVqKJc4sg42lQ0JenmkrRBcubXo4UOzdn6bB4U1/2UB643nD/gY+WYRast0OAvRDkKM0wtS29ym04KuLZ49vEnzpbTOzi4Mc/wCmd7kVTXgTWqyZpQW1BqSBDuDlqu0EvxloSSdqVg57Umm6NI7p2lZ3mZqeI1UW9lYNp1Y2NIvKUq0xbclx1BQtAaSlaknmkgjOD2cqi/7UNrCcTtRdpbfZkS7Frt/oXoXoMb0TOeo6lOzOc524xz40t2j55s7xvkXGMbRSrVb5cNEOVBjuxkABDK2gUpxwGB7qFsdTzKcGBRSMETm22e22rf8As2BHilfBRabCSrvNS9jv4zmQtap4Ridx7XAjSVyo8KM1IXne620lKlZOTkgZOTUF2IwTtJCKDkCdNQIbMpyWzFYbku8HHktgLX3nmeQqCzEYJ2khQDnEYuVktd0Whdxt8aStAwlTrYUQOzNXS2yvwMRKtWjeIRi6GwQLciNc0wGYSPYYeSkI4dif0FTWLXbKZJlXNSLhsAQTn6705JnwYcS2CepLyG2XHGUpQ1lQGU7hkY4cgOQpxdBeqszHG0WOrqZgqjM0Ks6PTLOkT+ZF/wBlH51u8O9h8zPJ8Z/E/IQYJ4U/MoSbF1febXgR5q1IHw3vXT9eI8CKXs0dNnUb/Daamm1mor2DZHx3hDa+lljcG7vb1o7XYp3D7pOR5mkbeFkb1t+c26uIA+MflDWz6ost5wLfcGXHD8JR2r+6cGs+zT21eJY6lyWeEydNuMOAjfNktMj3b1YJ7h76olbPsozC26uoZdgIMXHpAgM5TAYdkq/1K9RH6/Snq+G2tu5xMq7jVK+zBP6QTumsb3PBS3JEVs/0xxtP3jx8sU/XoKE6jPrMy3i19nQ4HwgtIZW84px1SluK9pSzknvNOhQowBFe3JOSZ7aYuLzAOOUlr8Qql3sm9DGdNbm1fUT6Ery09bMs6RP5kV/ZR+dbnDvYfMzyvGfxPyEEpDu1JrRmbWuTKp0OvqIaQpXcOVEdQKgyxnbVneXxeWlA7BxNRmDatBsu8mtW2K3zRvPavj9KgxZtVYfPEmqUpStyiVK7TxNQAB0nAsWOSZ5RInlEiKphJNqSP2rC+0N/iFUtP3behjGmP3yeo/ebjXl57mZ10gWS6ybqZsOEuQwWkglogqGP9vM+Fa2g1NSV8jnBmDxPQ3XW9ooyMQCIbS6pt9BS6n2kOAgjwNaykN0mK9dqbEYkhCgAMYo3nA584+h1GMKR5VUgyQR5idbGl+yrB7DVckScA9JwthY48x8qsDIKkRogjmKmVxPKiE9ohL6waeusmbGfRDcQyh1Kyt31BgEHhnifClNRqqVQrzbzR0eh1D2K/LsD5zW68/PXzMtcavvFg1WpiC82qP1CFFh1AUnJzk54Ecu2uLuVaek4bw2jVaXmcb5O4nDXSFZLs2ljU1mA/wCRKQ6lPz9yh4ZrpXqCh7pxOGq/pxsHlIYfHY/SPo0rpq+JLmmbyG3Mfwd/WAd6VYWPOtKrilg8W88trOBBDhlKn9JT3HR2oLdlQjJmtD+qKrJx/wBTg+Wa0a+IUP1OPWYlvCLV3XeURe2OFp1KmnU+02tJSod4NOAhh3ZmWUPWdxH23lDkrn7qggec5jmG0u4OnrzcwC1CLaD8R71B9eJ8BSlmqprO7Z9I7ToNTd0XHrLtOjbdbWRI1DdmmkDmAsNp7tyufkKRs4m39gx6zX03AOY98kn3CRHtbaSsHqWS3qmPJ4B1KNo8Vr9byBrPt1VlniOZ6PS8B7MZChf1Moj0kX66XeEw11EKO5KaSpDKdylJKwCCpXf7gKX5zNM8PqrQk7nBm1V1mJMT6V/5wX9mb/OlrfFPZ8D/AAnzMDFGqgTStsxGSohQUkkFJyCOYNdBtMq1ubaEVn17qO1FKW55ksj4UsdYPP2vrV+YzPs0VNnlj0hdG6R7LeG0x9TWT5dY2kPJT88HCk+Ga6JcazlTiIWcHazZO9JCtY6RsCdtgtipLuODgSUjuK15V9KtbrHs8TEy+l/plxuVCfqYO3fpHv8AP3IjOtwGj7mE5V95X5YpXtDN2ngmmr3bvH4/SCUl56U8XpTzj7p5rdWVK8zVebMeFCoOVRgRkiplWrkuyp/fVt+1s/jFSDvFb6/um9D+0+lqYnjJifSycawX9mb/ADrhYO9PYcFbGj+ZgSok8AKgYnexmbZREhlSj7hRzCQmjdt22j6IaiM43VUkxldNUnXeIoKOBGKrkxteUeGLNRLRUSMRYFEMTkipzKlcyZZR++rd9ra/GKkdYvqU+5f0P7T6RpyfPYE600AnUc03Bi4KjyerSjYtAUggd2COfzrmyZOZqaPiTaevsyMiZ1dtC6jtQKlwDKaHxIh6z/H2vpXM1mbmn4vQ22cesHCopWUKBStJwpJGCO8VTlmmmoVhtHEOqR7KiKrvOuVaPJlkjDqQqiHJ7p1iO5yJQanaHeWcrjqTxSQR30Ylg/lGFer7XColxvLi1aWvd3wYVueLZ+K6OrR5nn4ZqwQmI38R0tHjff3DeHGn+i92PJjy7rcEhbS0uBqMnIyDkZUr9K6LV75iavjwdSlSddsn6TS67TzeJ7RJiohK662K1XhG25wGJHYpafWHcocR4GowJ0rusrOUOIE3bongu7l2ec9EV7m3h1qPPgr6mqlBNKni9qeMZgXd9CajtW5SoPpbQ+JDPWf4+19K5mszXo4vS/U49ZFtOlb9diPRLa+lGeLryerSPFWM+Gar2Zjb8U01Q7zfIbw2tHRUvCV3i4kdrMUf+lfpXRa/fMu/j/8A4p8z9BDO0aSsVoKVw7e11o+K566/M5x4VcKBMfUa/U6j2j/xLwDFWicVEIqIRUQiohFRCKiER5UQng5USBPaJMVEIqIRUQioh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08" name="AutoShape 4" descr="data:image/jpeg;base64,/9j/4AAQSkZJRgABAQAAAQABAAD/2wCEAAkGBwgHBgkIBwgKCgkLDRYPDQwMDRsUFRAWIB0iIiAdHx8kKDQsJCYxJx8fLT0tMTU3Ojo6Iys/RD84QzQ5OjcBCgoKDQwNGg8PGjclHyU3Nzc3Nzc3Nzc3Nzc3Nzc3Nzc3Nzc3Nzc3Nzc3Nzc3Nzc3Nzc3Nzc3Nzc3Nzc3Nzc3N//AABEIAFoAUgMBEQACEQEDEQH/xAAcAAABBQEBAQAAAAAAAAAAAAAGAAMEBQcCAQj/xAA9EAABAwMCAgYHBQcFAQAAAAABAgMEAAURBhIhMQcTUXGBkRQiMkFDYaF0krLB0RUlMzZCc6JSYmNywhf/xAAbAQACAwEBAQAAAAAAAAAAAAAABAECBQMGB//EADURAAICAQIDBQUHBAMAAAAAAAECAAMRBCEFEjETIjJBcTNRYYHRFCM0kaGxwQZC4fBDRFP/2gAMAwEAAhEDEQA/ADzXOsJNnmRrRZYyZF0lAFIUMhAJwOHDJJB9+BjJp3S6UWqbLDhRFb7yhCINzGYcjW1sjz599dguxmILz6G0AZDiRlIOAOHP3mpddK5Vas5JEhWvQFn6Ynmm+kK3LtEZzUFwYZnPrXlCG1YQncQnOM7RjHM/Opv0NgcisZAkVatSg5zuYT3rUNqscdt+5zEMoc/hgAqK+4DJPfSldNlpwgzGHtRBljIsfWVgkWx24t3FBisqSl1RQrKCo4GU4yMn34q7aW5X5Cu8qL6yvMDtJE3Ulng22NcZU5DcOTjqXSlRC8jI4AZ5CqpRY7lANxLG1AOYnaR5WsbBEMlMi4oQqNjrUlC8pJ5DGOJ7qsumubGF6yrX1rnJnN31nYLO6hqfPSh1aQrYhClkAjIJwDjxqa9LdYMqsH1FaHBMkuamszdpRdlT2/QVq2B4AkbuwgDIPfVBRYX5Mby3apy82dozH1hYJN0TbGLk0uUo7UpAVgnsCsYz8s1ZtLcqc5XaVXUVs3KDvL2uE7TLNcLXp/pDtmoZLS1wVJSkqSM4ICkkd+DkdvGtbSgXaZqR1mdqD2d62HpCO66rsl5sF3i22al942yQ5sCFDCQjBzkDtHClU09tdis42yJ3e+uytgp8jAb9nQv/AI96d6Mz6V6Tnrtg3/xdvPny4Voc7fbuXO2P4ifIv2XON41d3JMa86WmLktRkKtUfqJElve2hQQc5HeR3ZBorCmuxcZ7x2HWDk86HpsJdWLT4u9xvqlXy3T1zYRQ8iEnCUrJBQvs4FPn31wtvKKg5CMHbM7JUHZu8DkeUorAt7UUvTenX0r22511UkHltCt2D4Db40zaBStlw/uAxOFZ7QpWfKX9ptMG69Kd+TcozcltlJWlt1O5O71Bkj38CaWssevRpynGf8zuiK2pbmjGnJFstWuNSJ1IqO04pSupVJA29XuJwM9qSjA7BU3rZZp6+y6fCVqKJc4sg42lQ0JenmkrRBcubXo4UOzdn6bB4U1/2UB643nD/gY+WYRast0OAvRDkKM0wtS29ym04KuLZ49vEnzpbTOzi4Mc/wCmd7kVTXgTWqyZpQW1BqSBDuDlqu0EvxloSSdqVg57Umm6NI7p2lZ3mZqeI1UW9lYNp1Y2NIvKUq0xbclx1BQtAaSlaknmkgjOD2cqi/7UNrCcTtRdpbfZkS7Frt/oXoXoMb0TOeo6lOzOc524xz40t2j55s7xvkXGMbRSrVb5cNEOVBjuxkABDK2gUpxwGB7qFsdTzKcGBRSMETm22e22rf8As2BHilfBRabCSrvNS9jv4zmQtap4Ridx7XAjSVyo8KM1IXne620lKlZOTkgZOTUF2IwTtJCKDkCdNQIbMpyWzFYbku8HHktgLX3nmeQqCzEYJ2khQDnEYuVktd0Whdxt8aStAwlTrYUQOzNXS2yvwMRKtWjeIRi6GwQLciNc0wGYSPYYeSkI4dif0FTWLXbKZJlXNSLhsAQTn6705JnwYcS2CepLyG2XHGUpQ1lQGU7hkY4cgOQpxdBeqszHG0WOrqZgqjM0Ks6PTLOkT+ZF/wBlH51u8O9h8zPJ8Z/E/IQYJ4U/MoSbF1febXgR5q1IHw3vXT9eI8CKXs0dNnUb/Daamm1mor2DZHx3hDa+lljcG7vb1o7XYp3D7pOR5mkbeFkb1t+c26uIA+MflDWz6ost5wLfcGXHD8JR2r+6cGs+zT21eJY6lyWeEydNuMOAjfNktMj3b1YJ7h76olbPsozC26uoZdgIMXHpAgM5TAYdkq/1K9RH6/Snq+G2tu5xMq7jVK+zBP6QTumsb3PBS3JEVs/0xxtP3jx8sU/XoKE6jPrMy3i19nQ4HwgtIZW84px1SluK9pSzknvNOhQowBFe3JOSZ7aYuLzAOOUlr8Qql3sm9DGdNbm1fUT6Ery09bMs6RP5kV/ZR+dbnDvYfMzyvGfxPyEEpDu1JrRmbWuTKp0OvqIaQpXcOVEdQKgyxnbVneXxeWlA7BxNRmDatBsu8mtW2K3zRvPavj9KgxZtVYfPEmqUpStyiVK7TxNQAB0nAsWOSZ5RInlEiKphJNqSP2rC+0N/iFUtP3behjGmP3yeo/ebjXl57mZ10gWS6ybqZsOEuQwWkglogqGP9vM+Fa2g1NSV8jnBmDxPQ3XW9ooyMQCIbS6pt9BS6n2kOAgjwNaykN0mK9dqbEYkhCgAMYo3nA584+h1GMKR5VUgyQR5idbGl+yrB7DVckScA9JwthY48x8qsDIKkRogjmKmVxPKiE9ohL6waeusmbGfRDcQyh1Kyt31BgEHhnifClNRqqVQrzbzR0eh1D2K/LsD5zW68/PXzMtcavvFg1WpiC82qP1CFFh1AUnJzk54Ecu2uLuVaek4bw2jVaXmcb5O4nDXSFZLs2ljU1mA/wCRKQ6lPz9yh4ZrpXqCh7pxOGq/pxsHlIYfHY/SPo0rpq+JLmmbyG3Mfwd/WAd6VYWPOtKrilg8W88trOBBDhlKn9JT3HR2oLdlQjJmtD+qKrJx/wBTg+Wa0a+IUP1OPWYlvCLV3XeURe2OFp1KmnU+02tJSod4NOAhh3ZmWUPWdxH23lDkrn7qggec5jmG0u4OnrzcwC1CLaD8R71B9eJ8BSlmqprO7Z9I7ToNTd0XHrLtOjbdbWRI1DdmmkDmAsNp7tyufkKRs4m39gx6zX03AOY98kn3CRHtbaSsHqWS3qmPJ4B1KNo8Vr9byBrPt1VlniOZ6PS8B7MZChf1Moj0kX66XeEw11EKO5KaSpDKdylJKwCCpXf7gKX5zNM8PqrQk7nBm1V1mJMT6V/5wX9mb/OlrfFPZ8D/AAnzMDFGqgTStsxGSohQUkkFJyCOYNdBtMq1ubaEVn17qO1FKW55ksj4UsdYPP2vrV+YzPs0VNnlj0hdG6R7LeG0x9TWT5dY2kPJT88HCk+Ga6JcazlTiIWcHazZO9JCtY6RsCdtgtipLuODgSUjuK15V9KtbrHs8TEy+l/plxuVCfqYO3fpHv8AP3IjOtwGj7mE5V95X5YpXtDN2ngmmr3bvH4/SCUl56U8XpTzj7p5rdWVK8zVebMeFCoOVRgRkiplWrkuyp/fVt+1s/jFSDvFb6/um9D+0+lqYnjJifSycawX9mb/ADrhYO9PYcFbGj+ZgSok8AKgYnexmbZREhlSj7hRzCQmjdt22j6IaiM43VUkxldNUnXeIoKOBGKrkxteUeGLNRLRUSMRYFEMTkipzKlcyZZR++rd9ra/GKkdYvqU+5f0P7T6RpyfPYE600AnUc03Bi4KjyerSjYtAUggd2COfzrmyZOZqaPiTaevsyMiZ1dtC6jtQKlwDKaHxIh6z/H2vpXM1mbmn4vQ22cesHCopWUKBStJwpJGCO8VTlmmmoVhtHEOqR7KiKrvOuVaPJlkjDqQqiHJ7p1iO5yJQanaHeWcrjqTxSQR30Ylg/lGFer7XColxvLi1aWvd3wYVueLZ+K6OrR5nn4ZqwQmI38R0tHjff3DeHGn+i92PJjy7rcEhbS0uBqMnIyDkZUr9K6LV75iavjwdSlSddsn6TS67TzeJ7RJiohK662K1XhG25wGJHYpafWHcocR4GowJ0rusrOUOIE3bongu7l2ec9EV7m3h1qPPgr6mqlBNKni9qeMZgXd9CajtW5SoPpbQ+JDPWf4+19K5mszXo4vS/U49ZFtOlb9diPRLa+lGeLryerSPFWM+Gar2Zjb8U01Q7zfIbw2tHRUvCV3i4kdrMUf+lfpXRa/fMu/j/8A4p8z9BDO0aSsVoKVw7e11o+K566/M5x4VcKBMfUa/U6j2j/xLwDFWicVEIqIRUQiohFRCKiER5UQng5USBPaJMVEIqIRUQioh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10" name="AutoShape 6" descr="data:image/jpeg;base64,/9j/4AAQSkZJRgABAQAAAQABAAD/2wCEAAkGBwgHBgkIBwgKCgkLDRYPDQwMDRsUFRAWIB0iIiAdHx8kKDQsJCYxJx8fLT0tMTU3Ojo6Iys/RD84QzQ5OjcBCgoKDQwNGg8PGjclHyU3Nzc3Nzc3Nzc3Nzc3Nzc3Nzc3Nzc3Nzc3Nzc3Nzc3Nzc3Nzc3Nzc3Nzc3Nzc3Nzc3N//AABEIAFoAkQMBIgACEQEDEQH/xAAbAAACAgMBAAAAAAAAAAAAAAAFBgMEAAECB//EAEAQAAIBAwMBBQUGAwMNAAAAAAECAwAEEQUSITEGE0FRYRQicYGRIzJCUmKhkrHBFRbxBzM0NUNTVHSis8PR4f/EABkBAAMBAQEAAAAAAAAAAAAAAAIDBAUBAP/EACgRAAICAgICAQMEAwAAAAAAAAECAAMREgQhEzFBBRQiI1Gh0QYycf/aAAwDAQACEQMRAD8Aeu9Xy+tb70eBHzqp3gK8lfka3nyx9a1dZk7S8HJHhXaPVFZNvkKk75cAk80JWGGl3vPPFb7zA6VTSVG/EK7MoHFDrC2k/fcdMHyrBLmq6yEnk8V2zAnwr2s9tmSO5PQZqHvSg5FaKg/jNRN7h5bIogsEtNPOWOdpqSCUEbSoqtJMnPOPnUPtSj7vWj1yIG0Cdp49WjvTc2skaWqd3sXewZnBOcAcZxjFENOubi1t5v7RlywAkkZm3HaR1OM+VBdcurq8bfbtIYY2UYQE56kk/QftVd1ltBdJKrLFerthZ/uEMQp+QzQqh2OxnXYYGsbLfUopZniWaOSSIKWAOeDnB/Y/SiBuYpFHAzSXozMonlc8vIEBxyQEBAPwJYelEhcOPu5PypvjzF+TEOs5PRsD0rnvI1PXNBva5cYwa49qk9a74pzyQ730fkKygXtT+RrK94p7yzsZ/wB5j51Io8pwaDe1MPGuva28KbpFBxDgLAf5ypklAAy2fjS8t63makF+Txu+lc8eZ7yCMO5W6GsDY8aBJdsSNu76Y/nVhLiV+uB+9Aa4QshcP+rFb74/noUrysThsgcY6VKvI95z8qWuGGRGsSnRl0zH89RvKx461W6H7xPxqRZmC48KPWDtmUtU1WPTkLy200oXBPdgHr/hQs9pIJ5RBDYXBaSIyIQeHXGQVOOcjP0pot9NsNWtrmK/iBDADeCVYZBHUc1zJ2T0gSxtaxB540+z76WUquG8fe/U37DwFR3WurYBl9FVbJkiK0+sQPpM8ot7i1Qy7ZHxkpwMcEdMcVWijs9WuLNu/uQgjUohiDhh0Vs5x1GfXHjT5b9mdNDmOTSrUW8mDJuYsxxkj8R9P3qeDs9pWn7Vtbf3Vy6xDGARjAXjj/4KWLXz2Yw01/Aihp17pllpvdzxvbOskkhjmXa20uzZxnOMZA+FGLVrW9RntGJQeaED6+NWLy0CxRCezMabQDu43v5nB54/rXNvMQiLnp7v04qytmZc5kNyqrYxOe4UH7oPrWjEviox8K6uWuoYkF9gSnJHAHuknHT0xVAzsDknIpi5IzEvgHEubIvyisqp7V6CsosGBkQAZB+WtCXbyEU8eNUBN5Guu+/VVDKGGDFKWByIQEqZG6FCPnVoSRCEP3TonQEEHmg3fcda7aQmBAOgdv5CkuoGMRiljnIhUTp+GTn1FbmvHit5HRkZ1UkLnrQMyPnr+9bSeRG3YU+homrJHRgLZg9rD3tkgOTjwx9Ph55rBev51SvmZrVO8ZFkCgpjIJB8KpRRyytgM38VT8ADwDYx/wBRJHIIUQ57a3nXJvT+ahjW1wn4m+ZqpM00Z5Z/4qtUIfUhZrFHYj72VuDKl772FGznGfzUdR83Q5z7rZ4+H1ryqx1SexuI5o1R3Rtw73JHQj+tGYu2Nw0geWyhEmTgwsUByQeRznp5+NZ/I4tjOSo6mnxebUlYDnueih+V5PP6ag7wPMhXB4YYHUcilPXtYnh0eLUhJDAzhkEIlJJPx4qHsx2ju7juLX2C39pnjDRgXgCsvPPicnHPwFZ7MFJU/E0QwKhh8wt2wuY7VYZJbiOMuwSNGbG44Ynk8fvS3Hdu1wUZ8ZII9PCpu0k8mvwbbnT4wEGUMdwB76kg4Gf1AfOridk9TjeKR4+8X8QBHTr/AEqvicqvBVjjEzuTXY7goJVv5GtpBE9ytwABh1ORVNr4fKrOt2ElvJut7WSKBfd99w2D8aAPcEE5UceJNaNOrKCJBezpYcwr7ev5a3Qf2n0X61lO0En8xgkzkcijulaW9yC8oLjgqqSbd2evOD0FK3eZ4FWrfUbyCPu4J3VM7iq9Cf69Kjd2I/GataoD+Qjbe6XZRRNMi3SpnG3vFOCTgVWnsCEEduGdTGsiSOQqjdg4J8wOPnXc15ri2CvJYRykojN3lqCOehG3HTPT1+NQe03FxbWiNEtvNOzgiGEL04wR15HI+XhWVZynC7E/M1q+PUTgL8Ti4skivJ4iY1QkLGXmIKn8XUAGr1poMzwNKj27qDnLvnH0NYlvqiBUE67O54MrkHcAcZB+P7CoNUeWxtUZ3t5bkAbVaHdznlsAf18K8vKvwf2/7PNxKC2cfxLuraJc2Nt7TNNA8cUIyGUqZceAO48n+tS6dZ3ml36zXHsDxxy++hdzjAyR9zjrnn0qst1Fe3EkNnaJIo5LO23dx6eNQ6kZl2zXNlIxj53RSlyfjkc9B9BSl5D6696w346b79bR0mvLeTWYnfTVkgkiyRFIrHnoQPEHzxS5fabLe38jRWwih3naryLyPln6UOGoorxmG+vDsVC0eQ4C5+5g+Hp9KrK6tFHGkTsu8gBUBJyTx4VymxlbpjPWVVkdgGEv7u91bzTzzJtCnCZ98EYzwdoPGf2qotjZAxqk8oaXbsdxtUA55OfUDxraW120aSSb7aNWKnceCOhxmgGta5PZatNb20CTwRgbGx4Y54OccmqvurlJOcyb7XjkY17jXedmRf8AZ5jLqcZlGSI4sSEkYJ28jnAakPTtMka1E9p7UXYEIVi46jJyPLIB+IqvL2i1BLRVm1G4VGyAFJIFdaN2ruNM9l7m9+yt27xIGBxuJ5JGMEnA+lSlrGJLGPVEUYUR+7N9kB/ZU97qE8/fxpukhZGUqN37n3QcetSmXtG90SJi8DYk2vGgypGR0A2j51Tvu339qxNOwt1llUbUaAsGGRnkMCOg86H3va3UnimjTUbdkICbY7LuzgDryfA+p8/SpHFhfoRyqmIWuNWa70FXnuobe2iiIAZ5AZH/AEjkZ60qy3OWJPQnNB59Umvgsl4S7qyqkfOOMeHlxVhnLMWOBnnitnglkzkzK5yq2Opd9pHlWVQ3itVd5TM/wD9pz3vqKcuxHZ6LVO7urgu/es8cccbBcBdoZySD4uAAB8xSPwfxN/FXo3Y6+TTey1pN7LBPvvZnbvQc5UIBg+HFTnZ/xX3Knda1Lt6EadMbTre4Sc3EqJLCsSxSqxYe6vOOmOnIqDV7Sx1S4hdtSmTu4y6iOBidw2tk8frQY8zihsvaEXEqCxubexlUYjS5sRKgIGBh48EY9VIqe01Ge2tcapd6dNKzPvjsLIMGVyC4Ltge8QCeD0qY8Ntv9TmOH1BQudxidQ2dzaidbXVTPIFbYk0B3BhvJBPQH3G4/TSHc6hcrrUduPZ7mOU7pJWQAouMnJHkAevlT/a6/JeXrQQ6dbW1usEz5A3SEiJ8c8DxPh4mkDR7e8la5f2NUtrlSC7L3bAZJ4J558akv4/27YPWRmXcXl/cpsveDj1GfSrBYYu9G5JJC5Yh+oJOM5yOlXJ1ligLtckr0w8QYnp5EeVVLNpN7RpcKx97CqC2PvdT8x4V1dXyRCKO4mh5YMoL8tg8jHU8eVcS2knVW7jLK7R+TCU5EtEkLxwmV2KHcCFCAeHQ1qCR4ghto44sAM3u7sZOOrev86oWmr2T3yW7Su7OSrybdqrgfMkc+nShWr6xdxXs9tARFHG2xWCYJGcjOeemKYoBfX5ii2F2+IyXWpyJaQveXbR8lSEwgk4/KMfH6UnatDeXdi11pNqZ7aJ9tw+BuViB08cf+6ry3c106d/IXx6AY+lepdkoIv7qXcRXYbhd24DG7I6A/wAvUnwxXeT+ioIgUN5GnhV1duYljaIK48+v0ofuJbOea9uu+zdtqehAXS/bwjPugblGcY9RigPZf/JtHq+ooLkyJbhvtD0I6+npikLYGjyMRJsL6GK2iSQtvA59OeKLtdacIreYygyFgJIlTjG3z8c4/em7tD/koFl7TJZzs8a47pWXBX0znGPWkiy0Oee6ER3BVyxOMgYo1sB9GCQRLWhW0dzdy3U4cbDlRnAA8q1eSgTybM7c8UehtFtNKI6MycADHTI5/alS7b7d/jVHHbsmTXjOJJ31ZVXcK1VHkMVpLoZm6KD8TT7oMlgOyFjHqM9xbl7q42SRxCRVxszuGc/SvPSxJOSTThZEnshpOf8Ai7r/AMdJttatd19iW8DiU8u8U3DKnMYodMuJFLaW9rqKAZItH+0A9Yzhv2NSx6bdmDv7qIWMGcGW9YQr/wBXJ+QpPlJDBhwwJII8KyOaW5QT3MrzTdO8kYs2Pia6PrFwXGBmVj/COLbZsLCFHxHjR5tJGom3t7uS8ungmAaOLZCv2bZyzcn5Chj26pE6NDYZAGWaQHaMgZ5x19fOqPZn/Wj/APK3H/Zej9l79hab/ezaKTnnJ92srmcu5/1CZUv0zj8BvBUOvcDz3CWjmFPZhKo95C3DPgHHA8iOeaDao9s7tpmpSRrPHIRG6fhJOcEkdOR/iKl7UxRx9pkCRooC8BVAx7tR3sENx2pulnijlAckB1DYO0edKoyHDD2RmJuIZSpHWZknZ+O1EVxZXbl1ysgeP8WfDA448DQzXLfvZbu8S5Eiq4znlznjnHAp+nATRLp0AV9hbcODk+PxpW15FTRLoIoUExE4GMnK0yvlOb1B9/3As49YpbA6ipbsA5LZxjw9eK9K7K6sE01Ylm4xkqfHpn16npz1HnXmEH+29EJHp0p67Pe9bWxPJbG4nxrQ5Q2XuZ1A1PUakuh9qgYFmG5h4sKO9knjVmC+6ZMHC9PjSPA77C25t21ec8079nQDHYsQNxEmT4nis7GJQDkw5raJLbyJgnchBUNjPlz4c4rzNdPFoZzJ3YjLZH6s89PDwp7lA3IMDBkcY9PKkzXyROuCRlRnHjXaz+Rnn9QRrL7bFsEGBW/LyM+OK88vMK5yoGeQQeDTXfuxU5Y9fP8ASaTrn/SGHrV9PQkzdmcbh5isrMVlOzO4n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12" name="AutoShape 8" descr="data:image/jpeg;base64,/9j/4AAQSkZJRgABAQAAAQABAAD/2wCEAAkGBxMTEhQUEhQUFBUVFBQUFBUUFRQVFxQUFBUXFhQUFhYYHCggGBolHBQUITEhJSorLi4uFx8zODMsNygtLisBCgoKDg0OGhAQGywkICQsLCwsLCwsLCwsLCwsLCwsLCwsLCwsLCwsLCwsLCwsLCwsLCwsLCwsLCwsLCwsLCwsLP/AABEIAOwA1gMBEQACEQEDEQH/xAAcAAABBAMBAAAAAAAAAAAAAAAAAQIDBgQFBwj/xABEEAACAgEBBAUIBwYFBAMBAAABAgADEQQFBhIhBzFBUZETImFxc4GSoTI0QlJiscEkNXJ0srMUIzOC8FOi0fFDZNIV/8QAGwEAAgMBAQEAAAAAAAAAAAAAAAECAwQFBgf/xAAtEQACAgEEAQMDBAMBAQEAAAAAAQIDEQQSITEFMjNxE0FRIiM0YRQVsYFCcv/aAAwDAQACEQMRAD8A7hABDE2/sGF9zSbU3u0WnPDbegYdarl2HrCg498vhpbZ9IpnfCPbNYnSVs4nHlXHpNVmPHEs/wADUfgh/l1Fi2XtWnUJ5SixbFzjK9h7iOsHnM865w/TIvhYpLgg2nvDptPgXXIhJAC5yxJOAOEc5KNc2spEHZBPGTZyBauhYgCABAAgAQAIAEACABAAgAQAIAEACABAAgAQAIAEACACEwzzgWeDkPSLvy72PptM/CinhsdTgu3aqnsUdRI652NFolt3zOZqtRL0xKFs/Z9t78FFb2tjJCDOB3k9QE6MrY1L9XBihXOZvn6PdoAZ8gD+EOhb8x+cp/z6fyW/4thf9z9m2abZF/GrV2MuodgeTAhSozj0KJytTYrNQsdHQoi4VM49pWJdCSSeJOZJJPnjrJ653LYbanwcqDcrOT01ZeqDLMqjvYgDxM8vhvo7qlGK5Fp1CuMoysO9SCPlFJOPaJKcX0SxZJDXcAZJAHeTiCyxZS7MH/8At6bPD5enPd5WvPqxmT+lP8EfqQ/JnK2ZD5J8C5gyO5CxZJCEwXYZX3DMbeAyn0GYshlCM2OZ5D0xifHYyu4N9Eg+og8/dHJYFGSaFtuVRliFHexAHiYRTl0Enjsw6dtadjhb6WPcLEJ8AZL6U12iKtg/uZ4aQ++CzP3DMADMYlz0QW6ytThnRT3FgPzjUJPpEHYlxklR84IwQe0dWJF8PDJx5WR8Bmp3q15o0eotHWlTFf4sYX5kS2iClYkV2vbW2eb37+vr/OepbxHH4PP5blyehdydgrpNNWgADsA9rDrZyOfPuHID1TzOpvds3+DvUVqMUWCZ8F/Brt4h+yaj2Fv9Bk6fUs/kqsWIM820vwkHllSCM94ORn0cp6uSU1hnn08PJutrHXasNqba73Q5PFwua1Gc4UYwFEyQdFb2xxk0T+rLkxdgbat0lq21MRggsn2XX7SsPV88SzUURnHohTbKLPQd21q103+IY4r8kLc/hKhhj08xPOKqTt2ffJ2vqJV7jhO8e8+o19vNmClgK6VJxz+jyH0m5jJneq00KoZZyLLp2SwjK1XR5ra6TaalwF4iisDYBjJyMcz6Ioa3T52jejtxlk24e+FuluWt3Lad2CsrEnyZY4DJnq5nnFrNHGcd0SWn1MoPD6M7pZ0j1awWK7hLqw2AxA4081gMHtHCZT4/bKO1ronrN0ZZz2bjoX2oW/xFLsWPm2rkknHJW6/Tw+Mp8lUo4klgs0Njk2mZHTNtIpVRUjFS7mw4JB4UGB1elhIeLqUpOUlwT1tm3CRV+jDR2X65GZ3KUg2MOJiCcFUB95z/ALZs1+yFWMLLM+i3Tk+TT733uut1KixwBc/Uzcufrl9EK5Uxyiq6yUbHyLt7eS3UJTSGYV11IgUE+e4XDse0/wDiKrTV1zcmErpzjhMuPR5tUaPZuqusBHDd5qkFSzGtAqjPef1mHVVfVvUYGuix11vcUTa+2NTrbc2M1jM2ErUnhXJwFRPf19c6UKa6Y9GGVk7HjJk7T3O1lFXlbaCE5EkYYqD2sB1SuGqplLaiT01sVk224m+1umtSu52fTsQuGPF5In7SnrC94/KVavRxlHMVyWafUyUv1PgunTC5GjqZWII1C8wSORR+73TB46K+o01k2a6T+mmjmOw94r9MbTWzF7KjUpJLcJLL5yj73m8p1rdLVN5awc6F81wmYu1dn6lcWamu4cfU9qtliefWe3rk6p1Se2Apwn6mWrov3ksq1KadmLVXErwsSeB8ZUr3ZxgzLr9NHY5Jcl+kvakk3wdsE4J2CvdINJfZ2qA6/J5+Ehj8hNGl96JTqPaZ57B7e7n+s9NjKZwV2enNmalbKq3U5V0VgfQQJ5Ocdsmj0UPSjKkSRrt4/quo9hb/AEGWVetfJCz0M83UKCyg9RZR7icH856mfEWefhy0j02mnUKEAAULwgdmMYx6p5Nye7OeTv7I7MHmra1QS+5FGAt1qr6lsYCeoqTlWmzgz9TSOl70ahhu/pQD9NNMh/h4c4/7ROVp451j/wDTpXSxp18I5tsjaDae5LlVWas8QDglc4xk4InXtrjNOLeDmxm4tNFwPSvrO2rT/DZ/+5hfi4LlM1rWyfDKJc2SxwBnJwOoZOcD/nZOh6VhGPOTr+/OgOo2RRd9umuq49/CawLPzz/tnD0tmy9r8nU1Fe+lP8FG6Ndf5LaFOeQs4qT/AL8cP/cqzo6+vdS/6MWjntsRldK20PKa91HVSi1j0MRxt82HhIeNrxVknrZZswXboe2X5PStcRzvfI9mmQvieI++YPI27rNv4Nmir2wz+TmO+n1/Ve2edbR80xObqfcZ03oo2DUmlXUFQ1tvEeI4OEDEKB3dU5Ovubs2Z6OlpKYqO5mH0124p06Dqe1mOO0onm5+Iyzxabm5fgr1yxBYKv0S6VX2gCwzwU2WLn7wKLn14czX5KbVXBRo0pWHbrqFZSrAFWBBB7QRggzgRlJNM60kmmeYtRRwsy9fCzLnvwSM+E9VDM4Js89J4k8HUN/Ly+xdG7dbGkn1+TacnRx26mSOjqXmmJWOi7TK+0awwzwq7jP3lHIzb5CclTkzaOKlZydV6QtMrbO1IYZ4ayw9DL1H1zi6SUo2rB09Qo/TZw/dtsazTH/7FPzsUfrPR6lZql8M41XuL5PSgnlj0KI9TSHRlYZVgVI7wRg/KCeGmiMlmODzlvLsR9JqHpcdRyjffQk8JHu5e6en01ysgmjhX17JYLJuT0gNpEFNymykfQ4T59Yz9EZ619H/AKmTV6De90ezRRrHDiXRc36U9CBkeWJ+6K8fPOJh/wBdca/86s2dW211mzbr1UoDVqBwtzI4Qw549Ezup13KLLPqKdLaODaP6afxL/Us9JP0P4OJH1L5PUE8oejXR5n279Z1H8xd/caepo9tHnbfWzq+r2W2o2DSiDLLRTYoHaa8Ejw4pxoz2atv+zqSju0+P6OTbJ1SVXV2Oi2qreejDIZe0EHt5+M7d0N8G0+TlweJJM65oNobCsUMF0ad62VrWwPdhlGfdkTgyhqovHJ1Yy07X2yMG0diPdXRVTRY1jhBwUAqCe0sVxj1Zkvp6mMXKWROVMpJLBeb9EjUtVwgIUNfCByCleHAHqmKM2pbjZOOYtHm/UVNptQy/aoux76rMg/9onpoNW1HAea5hqbH1OoZut77SQPxWNyHzk4xjVX8Cy5zPRuytEtNNdS9VaKg9wnlrJ7puTPQQjtikef99fr+q9s89JpPYicPU+4zsvRt+7dP/C39bThaz3mdXS+0jV9L2zTboxYvM0WB25f/ABlSr+GVPulvjrNluH9yvW1uVeUcx3K2yNJq0tfPBhq7MdYVsZPLuIB907GrolbHajnaezZLJ1zbO/Wjqoayu5LXK/5aKSSzHqBA+j78dU4Vektc8NHUt1EdhwrT0vY6ouWewhRjrZm/5meif6I8nIUd8uDrPShpPJbM09X3LKk+FGE42hlu1DZ0NUsVJFU6Jv3insrPyE3eS9n/ANM2i9w6rv7+79V7F/ynF0vux+Tp6j22cJ3b+uab+Yp/uLPSan2p/BxavcXyj0oJ5Y9CEhnIZwareDd6jWV8F65xzVgcMh71P6dUvqvnVLMSqyuFi5OZbT6JtQpPkLa7F7A+UYD04yD8p1q/KQfrRzp6GS9JgV9GGvJ5ilR3mzPy4Zb/ALKj8EP8KZ0PdfdazT6G3TPYrG3ymCoPCnlE4cenvnK1OpjZbvSN9NDhXtKnp+iW5WU/4ms4Kn/SbsIJ+16Jsl5JOOMGb/Caa5Os9k5B0lnByvaHRTbZbbYNTWBZY7geTY442LY+l6Z1qvIqMUsHNnoW3nJ0XYGzjp9NTSWDGqtULAYB4QBnHZOZbPfNy/LOhXDbFIpm9nRklztbpnFTsSWRgSjMesjH0e3xm7T+QdaxJZMl2jUnlFRfox14OAKSO8WY/TM2/wCxqaMj0VmTc7v9GGoS2uy65E4GV8JlmJU5xk4A6vnKLvJRcHFF1Wiakm2dYnHOmc93v6OG1epa+u5a+MLxKULZYDHFkHtGJ0dPrvpQ2tGK7R75bkyHdfo0bTamu6y5LBWSQoRlPERgHJJ6pK7yCsg4pEK9G4SydHnMwdA5lt3owtv1F1w1CKLHZwDWxxnszmdWryKhWo46Ofbo3ObeS87rbKOl0tVDMHNYILAEA5JPUfXOfdZ9Se42VVfThtNnbWGBBAIIIIPUQesGQTw8k2srBy/eLoqyxfRuqgknyVmcAnsR+weidSjyXGJnPt0WfSaGvox15PnClR3m0keGJrl5GlLgp/wrH2X3czcGvRt5WxvK3YwGxhU7+EfrOZqddK7j7GyjSqt5ZsN+d3G11C1K4rIsV8kFuQBGMA+mV6a5VS3YJ6ir6iwaHc3o+s0eqW9rkcBGXhCMp84deSTL9VrlbDbgo0+ldcslw3i2edRprqAwU2VsgYgkDPbgTDTZsmpfg2Ww3xaOfbL6LLarqrTqKz5OxLCPJsM8DBsfS9E6dvk1ODjjswQ0LjJSydSE5R0TD2vrfI0vbji4F4sZxnHpk64b5KJXfZ9KDl+DS7N3201mAzGonsfq+Icpps0FsVwsmGny1M3hvBYqb1YcSsrA9qkEeImNwceGjoxshL0skzFj+iQQ6+wnkIYHyLGAkBoWAgiwAmItqDkI0gwLGAmIAEBiwEEQchAAjASLsWAhtQ+QzAMBHgYRcCyYW0trUUDiutSsfiYDwHWZZCqU/SiudsIP9RVLOkrTG6umhXtNliV8eOBBxsFzz5nr7pr/ANfZscpdGf8AzYOSjEu6zCbTVb2/U7/ZmX6X3omPX/x5/BxyejbecHic4J9JrLKzmt3Q/hYgeGefvkXTXNcothfbDlMsmzt+70wLVWwd/wBBvHqPhMdnjIz9LwdOjzFkPUslo2dvtprOTFqj3WDl8Q5TBZoLYf2danytFn9FhovVxlCGHepBHiJjcXHhrB0Y2xl6XkmiJBAAgAQAIAEACABAAgAQAIAEACABAAiwGTC1+1aaRxW2Ig/EwB8OuWQrnJ4SKp21w5bKftXpP06ZFFb3HvPmJ4nmfCba/Hzl3wYrPIxj6eSk7Y3/ANddkBxSp7KgQ3vcknwxOjVoKod8mKeunMqd7FjxOWZj1sxLE+snmZsVda6RQ7ZPszd2x+2aX+Yp/uLIan2ZfDLamt8flHpETyx6E1O9v1O/2Zl2l96Jk1/8efwccnpTxAkQCxgGYDJtLrrKjmt2Q/hYj/3ITrrn61kuqvsr9Mmiw6DpA1FfKwLaB281bxHL5TFZ42MvTwdajy1keJLJZ9mb/wCkswHY0sf+oOWe7iHKc+3QWw65OtT5Gqzvgs2n1CuOJGVge1SCPETI4tcNG1WQl0yUGIkLAAgAQAIAEACACQyDCGRcmLrtpVVDNlip/EceA7ZZGuUukVTvrh6mVXafSHSmRSjWnvPmr4nn8psq8fOXq4Odd5atekqG1d9dZbyDiod1XI/Eefhib6/Hwj3yc6zyc59PBWLuJjxMSx72JJ8TNsYRj0jG7ZS7ZEUkw3ERriwizcMauA1Izd3U/a9N/MU/3FlOo9qXwy+iX7kflHooTzB6dmp3t+p3+zMu0vvRMuv/AI8/g45PSs8QJEARhgDHgaInMNq+5NIxrHj+C6JjWPDkuhFDdLtK2k8VNj1n8DEZ9Y6jI2VwsWJI11zlHplr2R0paqvAuRLxyyc+TfHrAwfCYLPGVy5i8HRq10lxLku2yOkvQ3YDsaG7rRhfjHmznWaG2HSybIauEuy26fUq6hkYMp6ipBB94mSSce0XqcZdEoMimiYZjHgMwFgxtZtGqoZsdU9ZH5ScK5T6RTbqK6lmbKxtHf8ApXIpVrT3nzF+YyfcJsr0E33wcy7zNcfQslW2jvjqrc4fyansQc/iPOdCvQVw5fJyLvJ3z6eCv2sWOWPEe9sk+JmyMYxXCMUrZT5kxjLJ7iKY0pAkpIjKQHu5GNXAe4jNUCe8YaoElIzNgJ+1af29X9xZTqPal8M0aeX7sflHoATzB61mp3t+p3+zMu0vvRMuv/jz+Djk9KzxAkACAxrmSGjGseBckYlrwLooxbHgaIox3MCxDIEwEOUDMnZ+0baG4qbHrbvRsdXeOo9fbK511z9SLK7JQ6LvsPpN1q4Fta6gcuePJv4gYPhMFvjq5cx4NK8i4cSwW5+kSvgBWl+PHNWK4H+4HnMq8ZLPLI2ebrS/SivbR3x1VucMK17k6/iPObatBXH1HJv8pdZ6Xg0FjliSxJJ6yeZ8TNsYQj0c+UpS7eRpk9wkkETYCRAEAFEaEIRHkExvDDI8jSkMksjGSBNSMvYVf7Tp/bVf1iU6j2pfDNGll+9H5R3eeYPZs1G9v1O/2Zl2l96Jl1/8efwccnpWeIEggQhMkMgseBbGJi2PAujExLHgXxRjWNAuiiPMCzodXSzdQJgRlOKM+jY7H6R4fR2wM09Yo8Lkzqtm1r2ZPpP6QM0tTORlgYHIY9Uiylzb7CBAIgCABAAgAQAIAEACAIIxhAAxGgMzYi/tNHtqv6xKtR7UvhmjS+9D5X/Tt08we5XZqd7fqd/szLtL70TJr/48/g43PSniQJjQYIXaMmkYtrwL4IxbHgX4IfJs30QT6oMsUox5ZkVbJY/SIX5mRyVz1cV6TOp2ZWvZxek/+IGaeqkzMCY6uXqgZ9zl2IYZASA8i5iIiQAIAEACABAAgAQAIAEACABAAjyBm7E+sUe2r/rEqvf7cvhl+l96Hyv+nbZ5k92uzU72/U7/AGZl2l96Jk1/8efwcbM9Ng8SRu0MEoogck9UZasIaNIT1nEB/VSJk0ijsz64EXc/sZKqB1cvVFkqcm+x6iIXCJFqkdxJRHGmG4lsz0Masw3EGmiJljyGBuIyIQDAkAwEAwEQBAAgAQAIAEACABAAgBm7E+sUe1r/AKxK7/bl8Mv0vvQ+V/07bPMnu12aveqtm0l6qCzGs4A6zLdM0rYtmXWQc6JJHELtYAxXBBHWCCCPWDPTRkn0eRellH1IRbsyRF14JlsgQ2McDAgLmJiHZiAA0AJFthgMky6iRaJxngkFgMiWbk0HADFlkcDGpj3C2kT1GSTItEZSSIjSIAJAQRAEACABAAgAQAWAAYxmw3eoZ9RVwKzcNtZbhGeEBgSSeyUaicVXJZ+zNWlrm7otJ9o7SJ5o9v8AcUmAGv2jsijUDF1SWD8QyR6j1iThbOD/AEvBXOmE/UiobU6MKW56ex6T2K2bFz7zxfMzdX5SceJrKMNvja5ekqG09y9dRk+T8sv3qjxH18HWPnN1evrn3wc63xs10aI3kEqwKsOsMCCPcZujOD6Zz5USj2iZLx3yTKXDJMtsRU4Dg0CO0dmAgzEwFDRASC4xbR7iVL4nEmpcEocRYwSTX3FKAxDcEyJqO6T3ENpG1MNxFxI2WCeRNYG4jEBEAEgAoEAzgm0uke04rRnP4RmVStjHtlkKpz6iWTZ24mofBsK1D0+c3gOXzmOzyFcfTydOjw90vXwWjZu5Gmr5sDae9zyz/COXjMNmvtn1wdWrxNNfq5ZYqKFQAKoUDqAGBMcpSbyzpQjCKxFE0RM1G9urerR6iytirpWzKR2EdRifRp0dcbb4Ql02c52V0p3pgaitLR3phH94yR+Uqjb+T0Wo8DW2/pPH9Pkueyd/tFfgeV8kx5cF2EOe7OcHxklNNnEv8Zqav/nPwWat1IyCCO8HIk8nPlFx9SwYm0tkUXjF1SWD8Sgkeo9YlkLJQ5TKp1Qn2U3anRhQ2Tp7HpPYrf5ifPn85vr8nOPElkx2+NhLmJUtp7la6jn5MXL305bl6VxxfKdCrXUz4bwzm2+MmujRf4nhPCwKkdasMEesHnNalGXTOfPTSj2TJqI8MzuslWyHZFwJA0MEGmLmAsBEAvFE+QJFtMWESUmiVb5HaPcPNwiwPJFY8cUwbX3Iy0lhlba+xLptJZYcVozn8IJ+fZITshDtllVU7PSsli2duJqH/wBQrUPXxN4CY7PI1r08nTp8RdPmXBaNm7kaWvBcG097nl7lGB+c59mvslwng69XiaK+ZLJYqdOiDCqFHcoA/KZZScu2b4QhDiKI9br6qVLW2JWo7XYKPmZAujGUnwim7X6UdHVkVcd7dhUBU97t1+4GRbNdehsly+Cr0dJGr1GqorXgpre6pGCjLFWsUEcbejuAhuNctBCFbk+0jsgkzjmh36/d+q9i/wCUH0bfG/yofJwATHwe9+7aDEeUSxnsztm7Y1GnOabrK/QGPD8B5Q3MyW6Km31RyXDZPSjemBfWto+8nmP4ZwflLo2fk5Go8FU+anj5Lrsjf7Q34HlPJMfs3DgPuPUfGTUk+ji3+M1FT6yv6LMlqsMqQQe0HI8RHg58ljhmFtLY1GoGLqksH4lBI9R6xLYWzh6WUyphPsqG1ejClsnT2PSfunz0/Rh4zdX5GyPq5MdvjYPmJUdp7ma+jJ8mLlH2qTxcvSpw35zow8hVZ3x8nNs8dOPRof8AEFThwVPaGBU+BmqLUllGCdEl2jIS8d8ZQ4MlFkXZU48jgYYFgcICFhlCJ9LpbLDitGc/hBMrnZCKzJltdU5vEUWTZ24uoswbCtQ7efE3gOXiZis8jCPpOpT4e2TzPGCz7O3H01eCwNp/GRj4QBOfbr7ZdHVp8VTH1clip06IMIqqO5QAPlMkpSl2zowrhDpYI9ZrqqV4rbFrUdrsF/OR6LVCU3winbY6T9HXkVcd7fhACe9m/QGKUjbV4yyXL4KRtbpL1tuRWUoU/wDTGXH+9v0AkNx0avG1R9XJUdZqrLW4rXexu92Zj85HJqjVCPSIIiUuTY7t/XNL/MUf3FjXZRev25fDPSol/wBjzRod+/3fqvYt+UH0bfHfyofJwETEe+QsBiGADTJFUhhP/rlHyUSljgztm7a1Gn50XWV+hT5vw8x8pZHKObdTVZ6o/wDpctkdK96YGoqS0drJ5j+vhPIye45V3jYv0Mu2x+kHQ38vK+Sb7to4Ofob6J8ZLJgs0lkOy0VuGAIOR1gg5Bh2ZnlcMxNp7Ho1AxdUln8Sgkeo9YlkbrIellUq4z7RTdqdGFDZOnsek9in/MT5+cPGbavI2L1GK3x8ZdFS2nuVrqOfkxcv3qTk49KHn4To1+Rqlwzm3eMnHlGp0VVtjFEqsZwcFQrZHr5cvfNUra0s5ML0ljeMFv2XuJqbMG0rSPSeJvAch4zBZ5GuPXJqq8RZPvgtmzNx9NXguDaR2ueWf4RymC3X2T64OpR4umvvksdGnRBhFVR3KAB8pjc3Lls3xrjDiKI9bra6l4rHVB3sQB85HKRfCE5vCRT9q9J2kryKuK9vwjhX4m6/cDF9RHQq8XdPvgpW2OkrWW5FfDQv4ObfEw/LEr+odWrxFcPU8lR1Wqssbisd7G73Ysfn1e6Ldk2/RrhxFYIcRZHsYhgG0SBXtDECLibHdwftel/mKP7ixrso1C/al8M9Jy/7HlzQ79/u/Vexb8oPo2eO/lQ+TgImI98ggNCGBGUhpMkZ5SGkySM05EZMZmmxJIpEzAiZ2zNtajTn9nuer0KfN9XA2R8o08EJ0ws9RdtkdK964GoqS0cvOQ+Tbw5g/KTUjBZoIv0l42N0gaG/A8r5Jz9m0FOfoY+afGSyYrdJbDotNbggEEHPURzBjMuxrsWIMIx9Zrq6l4rXVF72IUfOHBZXVKx4hHJUNr9JukryKg17D7vmL8TDmPUDISmjqUeFvsf6uCl7W6R9ZbkVlaFP3BxN8TDl7hKXa/sdirwdNfreWVLV6h7W4rHaxvvOST8+qLe2dGFVcFiCIcQJbQxAjtEgJxExBEXEMSQtokCvaBECLibHdsftmm/mKf7ixrso1K/Zl8M9Iy88gaHfv936r2LflB9G3x38qHycBExHvcgYwbGkx4KZSGEyWDPKQxjGkZ5sbGZ2xCYyIkAwEBrCFzHwJoXhzyx7osjUHLpGy2RtTU6c/wCRa9feAfN96nlD6jRb/rPqrMkWLVdIWvdAvlFXsLogDH1kk/ICRlYyyrwmng8yTZWtTqXsbisZnbvYlj4nqkNzOpCqEFiKwRYifJLaIYgCPIsIIZFgQwyQwGI0LAhEYmhI8kcCYhkhtDEWSLibHdv63pv5in+4slF8lGqj+zP4f/D0hNB4o0O/f7v1XsW/KD6Nvjv5UPk4DMZ70aY0iub4Gx4M0pDCZLBnlIaZJIokxsMFXOQEAyKIsk4xcukPWoyLkaYaKUvUPFIi3GuGjiux+IsmlQjHpCwyWZYsTEEQBAAgLAQFgQiAYExAMBiNMMBHkTQQyR2iGGSGBMQE0bDd0ftem/mKf7iyUezNq4/sT+H/AMPR80/Y8IaHfz936r2L/lE+jb47+VD5OAGZUe8k8DSY0Z5y4GEyRmlIYTJGeUhAIs4IKM5+kclRg5GmGlnLsmWiR3GyGkrj2SCr0RGhKEekO8lIsN+RjLECkECYQAIAEACABAAgAQAIAECLExABDAAgR2hJINpsN3vrem/mKf7iycezPrF+xP4f/D0bNH2PnzNDv3+79V7FopdG3x/8qHyefj/zwmY9vKWOBsDNLkTgJgC0+4ctYgXx0kEPEiy9QjHocDESJBZARIlgkhNGShUxlTyhWoBiEpMgs0vdAnuIGqIgWKfBHiJj3ZEiAIEhYAEACABAAgAQASABAAIgJmfu6P2vTfzFP9xZOHqMus/jz/8Ay/8Ah6Nmr7Hz1mt3k2e2o0t1KkBrK2QE9QzBrJfprfpWqx/Y4jtjcrXafJakuo+3V54+EecPCUShhnpo+Tps5zyV0Hn6R1jtHrkdprhYpdDg0MGiNuBeKRLd6FBhgamLDBZkMwwGQiyS+w8NDJHCJF1BEMiaWDITVA9cMlewmWwGMi00NakGAKTiQvpT2QwWKZC1JhglvIysME000JE0NsIhZCAwgARgEMCbwJECaZLp9O7sFrUux+yoJPyklFvohZOEFmTRc91tw9YbarbFWpUsR/PYFiEYNgKPV24k4Qe7k4mt8tR9OVcecrB2QTQeRw8gRAa/sImgNVtbdzS6n/WpRz97GGH+4c4mi2u+yD/Syk7X6JkOTprmQ9i2jjX4usfOLab6vJzj6ik7W3J12n+lSbFH26vPHvA5jwkdh1KfIVT/APor3F2dvd2+EhKODoRtT6Y7MjgtjahQYFimmOkS1SDMBqSCGCYuYYHwKHMYtpMmoI9MMicE+ydNV3wyVuv8EwcGGSOGNegGA8tEFmmgyUX+SA1xYLBhWBIIgJNNQ9h4a1Z27kBY+AkorL4KrLYVrMngtWyejrW3c3C0L32Hib4FPL3kSz6bOZqPO0Q4hyXPZXRjpa8G4vefSeFfhXr98s+lE4mo81dZxHguOh2fVSvDVWiDuUAf86pKK28I5M7Z2PMmZMZWEB4FgAQAIAEAGlYDNXtXdvS6kHy1KMT9rhAb4hzkZLJOFtkOmUja/RNWcnTXNX3JaONfcwwfHMjtOjT5SUH+pZKTtfcrXafJelnUfap/zBjvIHMeEjtOnX5KE+yv5OcHII6wesesdkjtNsNRnocGiawXxsHcURfGwAYEtwsiTUuAiHnIZgMcr90A2kovMkiLiKboxYwFFT2Nw1q7t91FLHwHMQCy2mtZk8Fn2V0ea27BcLQvb5Q5b4V/UyX0mcq/zNNfoeS67J6MtLXzuLXnuY8KfCP1lkIJLk42o87qLOI8It+i2fVSOGpEQdyqB+UmopdHJnbOz1NmUBGV4wLAYQAIAEACABAAgAQAIAEACABADUbX3b0up/1qK3P3uEBx6nGDDBdXfbX02Una3RNWcnTXMh7FtAZfVxDmPnIyijdV5Wa4aKTtfcnXafJekuo+1TmweAHF4iQcDp0+Qrn28Ff4iCR2jrHb4SGDdG+L6Y7Mi4miN3AoMTiWwsFzFgnHcS6ah3OK1aw9yKWPgI9jCeohD1vBbNldHOsuwXC0r32HLfAv6mTjU2jm6jzWnr4hyy6bJ6MtLXg2l7m/FhV9yr+plka8dnF1Hm77F+nj4LfodnVUrw1V11juRVX8hLMI5U7rLHmbb+TKxArFgAQAIAEACABAAgAQAIAEACABAAgAQAIAGIByEAEIgBqtrbtaXUj/ADqUY/e4QGHqYc4sFsLpw6ZR9sdEtZydNcyfgsHEvxDBHvzI7TfV5Nx4kjQaPou1rOQ7VIoP0+LiyO8KP1xDZk2vy1aXC5Llsfov0lfO4ve3c3mp7lXnj1kw2Iw2eVvn6eC4aHZtVK8NVaVqOoIoUfKSwc+dtk3mbyZWIyHAYgAsACABAAgAQAIAEACABAAgAQAIAEACABAAgAQAIAEACABABDEJsQCCFgdGSQQAIAEACABAAgAQAIAEACABAAgB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PENGEMBANGAN SDM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>
            <a:normAutofit/>
          </a:bodyPr>
          <a:lstStyle/>
          <a:p>
            <a:r>
              <a:rPr lang="en-US" dirty="0" err="1" smtClean="0"/>
              <a:t>Disesuaikan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strategi</a:t>
            </a:r>
            <a:r>
              <a:rPr lang="en-US" dirty="0" smtClean="0"/>
              <a:t> </a:t>
            </a:r>
            <a:r>
              <a:rPr lang="en-US" dirty="0" err="1" smtClean="0"/>
              <a:t>bisnis</a:t>
            </a:r>
            <a:r>
              <a:rPr lang="en-US" dirty="0" smtClean="0"/>
              <a:t> </a:t>
            </a:r>
          </a:p>
          <a:p>
            <a:r>
              <a:rPr lang="en-US" dirty="0" smtClean="0"/>
              <a:t>yang </a:t>
            </a:r>
            <a:r>
              <a:rPr lang="en-US" dirty="0" err="1" smtClean="0"/>
              <a:t>didasarkan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Corporate Strategic Scenario (“CSS”), </a:t>
            </a:r>
          </a:p>
          <a:p>
            <a:r>
              <a:rPr lang="en-US" dirty="0" smtClean="0"/>
              <a:t>Master Plan for Human Capital (“MPHC”)</a:t>
            </a:r>
          </a:p>
          <a:p>
            <a:r>
              <a:rPr lang="en-US" dirty="0" smtClean="0"/>
              <a:t>Training Needs Analysis (“TNA”), </a:t>
            </a:r>
          </a:p>
          <a:p>
            <a:r>
              <a:rPr lang="en-US" dirty="0" err="1" smtClean="0"/>
              <a:t>Transformasi</a:t>
            </a:r>
            <a:r>
              <a:rPr lang="en-US" dirty="0" smtClean="0"/>
              <a:t> </a:t>
            </a:r>
            <a:r>
              <a:rPr lang="en-US" dirty="0" err="1" smtClean="0"/>
              <a:t>organisasi</a:t>
            </a:r>
            <a:r>
              <a:rPr lang="en-US" dirty="0" smtClean="0"/>
              <a:t>  </a:t>
            </a:r>
          </a:p>
          <a:p>
            <a:r>
              <a:rPr lang="en-US" dirty="0" err="1" smtClean="0"/>
              <a:t>Pertumbuhan</a:t>
            </a:r>
            <a:r>
              <a:rPr lang="en-US" dirty="0" smtClean="0"/>
              <a:t> </a:t>
            </a:r>
            <a:r>
              <a:rPr lang="en-US" dirty="0" err="1" smtClean="0"/>
              <a:t>keuangan</a:t>
            </a:r>
            <a:r>
              <a:rPr lang="en-US" dirty="0" smtClean="0"/>
              <a:t> </a:t>
            </a:r>
            <a:r>
              <a:rPr lang="en-US" dirty="0" err="1" smtClean="0"/>
              <a:t>perusahaan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FOKUS PELATIHAN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153400" cy="4525963"/>
          </a:xfrm>
          <a:ln>
            <a:solidFill>
              <a:schemeClr val="accent1"/>
            </a:solidFill>
          </a:ln>
        </p:spPr>
        <p:txBody>
          <a:bodyPr>
            <a:normAutofit fontScale="70000" lnSpcReduction="20000"/>
          </a:bodyPr>
          <a:lstStyle/>
          <a:p>
            <a:pPr>
              <a:lnSpc>
                <a:spcPct val="170000"/>
              </a:lnSpc>
            </a:pPr>
            <a:r>
              <a:rPr lang="en-US" dirty="0" err="1" smtClean="0"/>
              <a:t>Peningkatan</a:t>
            </a:r>
            <a:r>
              <a:rPr lang="en-US" dirty="0" smtClean="0"/>
              <a:t> </a:t>
            </a:r>
            <a:r>
              <a:rPr lang="en-US" dirty="0" err="1" smtClean="0"/>
              <a:t>kompetensi</a:t>
            </a:r>
            <a:r>
              <a:rPr lang="en-US" dirty="0" smtClean="0"/>
              <a:t> </a:t>
            </a:r>
            <a:r>
              <a:rPr lang="en-US" dirty="0" err="1" smtClean="0"/>
              <a:t>karyawan</a:t>
            </a:r>
            <a:r>
              <a:rPr lang="en-US" dirty="0" smtClean="0"/>
              <a:t> 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bidang</a:t>
            </a:r>
            <a:r>
              <a:rPr lang="en-US" dirty="0" smtClean="0"/>
              <a:t> </a:t>
            </a:r>
            <a:r>
              <a:rPr lang="en-US" dirty="0" err="1" smtClean="0"/>
              <a:t>teknologi</a:t>
            </a:r>
            <a:r>
              <a:rPr lang="en-US" dirty="0" smtClean="0"/>
              <a:t>, </a:t>
            </a:r>
            <a:r>
              <a:rPr lang="en-US" dirty="0" err="1" smtClean="0"/>
              <a:t>pemasaran</a:t>
            </a:r>
            <a:r>
              <a:rPr lang="en-US" dirty="0" smtClean="0"/>
              <a:t> &amp; </a:t>
            </a:r>
            <a:r>
              <a:rPr lang="en-US" dirty="0" err="1" smtClean="0"/>
              <a:t>manajemen</a:t>
            </a:r>
            <a:r>
              <a:rPr lang="en-US" dirty="0" smtClean="0"/>
              <a:t> </a:t>
            </a:r>
            <a:r>
              <a:rPr lang="en-US" dirty="0" err="1" smtClean="0"/>
              <a:t>telekomunikasi</a:t>
            </a:r>
            <a:r>
              <a:rPr lang="en-US" dirty="0" smtClean="0"/>
              <a:t>, </a:t>
            </a:r>
            <a:r>
              <a:rPr lang="en-US" dirty="0" err="1" smtClean="0"/>
              <a:t>informasi</a:t>
            </a:r>
            <a:r>
              <a:rPr lang="en-US" dirty="0" smtClean="0"/>
              <a:t>  </a:t>
            </a:r>
            <a:r>
              <a:rPr lang="en-US" dirty="0" err="1" smtClean="0"/>
              <a:t>bisnis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pengembangan</a:t>
            </a:r>
            <a:r>
              <a:rPr lang="en-US" dirty="0" smtClean="0"/>
              <a:t> new wave    </a:t>
            </a:r>
            <a:r>
              <a:rPr lang="en-US" dirty="0" err="1" smtClean="0"/>
              <a:t>sejalan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visi</a:t>
            </a:r>
            <a:r>
              <a:rPr lang="en-US" dirty="0" smtClean="0"/>
              <a:t> </a:t>
            </a:r>
            <a:r>
              <a:rPr lang="en-US" dirty="0" err="1" smtClean="0"/>
              <a:t>kami</a:t>
            </a:r>
            <a:r>
              <a:rPr lang="en-US" dirty="0" smtClean="0"/>
              <a:t> </a:t>
            </a:r>
            <a:r>
              <a:rPr lang="en-US" dirty="0" err="1" smtClean="0"/>
              <a:t>menjadi</a:t>
            </a:r>
            <a:r>
              <a:rPr lang="en-US" dirty="0" smtClean="0"/>
              <a:t> </a:t>
            </a:r>
          </a:p>
          <a:p>
            <a:pPr>
              <a:lnSpc>
                <a:spcPct val="170000"/>
              </a:lnSpc>
              <a:buNone/>
            </a:pPr>
            <a:r>
              <a:rPr lang="en-US" dirty="0" smtClean="0"/>
              <a:t>     m a r </a:t>
            </a:r>
            <a:r>
              <a:rPr lang="en-US" dirty="0" err="1" smtClean="0"/>
              <a:t>ke</a:t>
            </a:r>
            <a:r>
              <a:rPr lang="en-US" dirty="0" smtClean="0"/>
              <a:t> t  l e a d e r  d a l a m  b </a:t>
            </a:r>
            <a:r>
              <a:rPr lang="en-US" dirty="0" err="1" smtClean="0"/>
              <a:t>i</a:t>
            </a:r>
            <a:r>
              <a:rPr lang="en-US" dirty="0" smtClean="0"/>
              <a:t> d a n g </a:t>
            </a:r>
            <a:r>
              <a:rPr lang="en-US" dirty="0" err="1" smtClean="0"/>
              <a:t>InfoComm</a:t>
            </a:r>
            <a:r>
              <a:rPr lang="en-US" dirty="0" smtClean="0"/>
              <a:t>. </a:t>
            </a:r>
          </a:p>
          <a:p>
            <a:endParaRPr lang="en-US" dirty="0" smtClean="0"/>
          </a:p>
          <a:p>
            <a:pPr>
              <a:lnSpc>
                <a:spcPct val="170000"/>
              </a:lnSpc>
            </a:pPr>
            <a:r>
              <a:rPr lang="en-US" dirty="0" err="1" smtClean="0"/>
              <a:t>Berbagai</a:t>
            </a:r>
            <a:r>
              <a:rPr lang="en-US" dirty="0" smtClean="0"/>
              <a:t> </a:t>
            </a:r>
            <a:r>
              <a:rPr lang="en-US" dirty="0" err="1" smtClean="0"/>
              <a:t>kerja</a:t>
            </a:r>
            <a:r>
              <a:rPr lang="en-US" dirty="0" smtClean="0"/>
              <a:t> </a:t>
            </a:r>
            <a:r>
              <a:rPr lang="en-US" dirty="0" err="1" smtClean="0"/>
              <a:t>sama</a:t>
            </a:r>
            <a:r>
              <a:rPr lang="en-US" dirty="0" smtClean="0"/>
              <a:t> 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lembaga</a:t>
            </a:r>
            <a:r>
              <a:rPr lang="en-US" dirty="0" smtClean="0"/>
              <a:t> </a:t>
            </a:r>
            <a:r>
              <a:rPr lang="en-US" dirty="0" err="1" smtClean="0"/>
              <a:t>terkemuka</a:t>
            </a:r>
            <a:r>
              <a:rPr lang="en-US" dirty="0" smtClean="0"/>
              <a:t> yang </a:t>
            </a:r>
            <a:r>
              <a:rPr lang="en-US" dirty="0" err="1" smtClean="0"/>
              <a:t>terkait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industri</a:t>
            </a:r>
            <a:r>
              <a:rPr lang="en-US" dirty="0" smtClean="0"/>
              <a:t> 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mendukung</a:t>
            </a:r>
            <a:r>
              <a:rPr lang="en-US" dirty="0" smtClean="0"/>
              <a:t> program  </a:t>
            </a:r>
            <a:r>
              <a:rPr lang="en-US" dirty="0" err="1" smtClean="0"/>
              <a:t>pelatihan</a:t>
            </a:r>
            <a:r>
              <a:rPr lang="en-US" dirty="0" smtClean="0"/>
              <a:t> </a:t>
            </a:r>
            <a:r>
              <a:rPr lang="en-US" dirty="0" err="1" smtClean="0"/>
              <a:t>baik</a:t>
            </a:r>
            <a:r>
              <a:rPr lang="en-US" dirty="0" smtClean="0"/>
              <a:t> yang </a:t>
            </a:r>
            <a:r>
              <a:rPr lang="en-US" dirty="0" err="1" smtClean="0"/>
              <a:t>dilaksanakan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maupun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luar</a:t>
            </a:r>
            <a:r>
              <a:rPr lang="en-US" dirty="0" smtClean="0"/>
              <a:t> </a:t>
            </a:r>
            <a:r>
              <a:rPr lang="en-US" dirty="0" err="1" smtClean="0"/>
              <a:t>negeri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dirty="0" smtClean="0"/>
              <a:t>TALENT DEVELOPMENT SYSTEM</a:t>
            </a:r>
            <a:endParaRPr lang="en-US" dirty="0"/>
          </a:p>
        </p:txBody>
      </p:sp>
      <p:pic>
        <p:nvPicPr>
          <p:cNvPr id="6147" name="Picture 2" descr="http://t1.gstatic.com/images?q=tbn:ANd9GcTLAQl3XYDDYk_W85cHvklUBZ2fuIDRWOcjOEQ7FDRurm_9kHR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1295400"/>
            <a:ext cx="6172200" cy="51054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title"/>
          </p:nvPr>
        </p:nvSpPr>
        <p:spPr>
          <a:ln>
            <a:solidFill>
              <a:srgbClr val="FFFF00"/>
            </a:solidFill>
          </a:ln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000" smtClean="0">
                <a:solidFill>
                  <a:schemeClr val="tx1"/>
                </a:solidFill>
              </a:rPr>
              <a:t>Training, Education and Development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ln>
            <a:solidFill>
              <a:srgbClr val="FFFF00"/>
            </a:solidFill>
          </a:ln>
        </p:spPr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en-US" sz="2800" dirty="0" smtClean="0">
                <a:solidFill>
                  <a:srgbClr val="FFFF00"/>
                </a:solidFill>
              </a:rPr>
              <a:t>TRAINING</a:t>
            </a:r>
            <a:r>
              <a:rPr lang="en-US" sz="2800" dirty="0" smtClean="0">
                <a:solidFill>
                  <a:schemeClr val="bg1"/>
                </a:solidFill>
              </a:rPr>
              <a:t>, </a:t>
            </a:r>
            <a:r>
              <a:rPr lang="en-US" sz="2800" dirty="0" smtClean="0"/>
              <a:t>produce measurable improvement in skill</a:t>
            </a:r>
            <a:r>
              <a:rPr lang="id-ID" sz="2800" dirty="0" smtClean="0"/>
              <a:t>s</a:t>
            </a:r>
            <a:r>
              <a:rPr lang="en-US" sz="2800" dirty="0" smtClean="0"/>
              <a:t>, knowledge or attitude that can be used in the individual’s current job</a:t>
            </a:r>
          </a:p>
          <a:p>
            <a:pPr eaLnBrk="1" hangingPunct="1">
              <a:defRPr/>
            </a:pPr>
            <a:r>
              <a:rPr lang="en-US" sz="2800" dirty="0" smtClean="0">
                <a:solidFill>
                  <a:srgbClr val="FFFF00"/>
                </a:solidFill>
              </a:rPr>
              <a:t>EDUCATION</a:t>
            </a:r>
            <a:r>
              <a:rPr lang="en-US" sz="2800" dirty="0" smtClean="0">
                <a:solidFill>
                  <a:schemeClr val="bg1"/>
                </a:solidFill>
              </a:rPr>
              <a:t>, </a:t>
            </a:r>
            <a:r>
              <a:rPr lang="en-US" sz="2800" dirty="0" smtClean="0"/>
              <a:t>this is learning that lead to improve skills, knowledge or attitudes applicable to a future job</a:t>
            </a:r>
          </a:p>
          <a:p>
            <a:pPr eaLnBrk="1" hangingPunct="1">
              <a:defRPr/>
            </a:pPr>
            <a:r>
              <a:rPr lang="en-US" sz="2800" dirty="0" smtClean="0">
                <a:solidFill>
                  <a:srgbClr val="FFFF00"/>
                </a:solidFill>
              </a:rPr>
              <a:t>DEVELOPMENT</a:t>
            </a:r>
            <a:r>
              <a:rPr lang="en-US" sz="2800" dirty="0" smtClean="0">
                <a:solidFill>
                  <a:schemeClr val="bg1"/>
                </a:solidFill>
              </a:rPr>
              <a:t>, </a:t>
            </a:r>
            <a:r>
              <a:rPr lang="en-US" sz="2800" dirty="0" smtClean="0"/>
              <a:t>this is broader, Long term learning that is not job-related (for unforeseen future)</a:t>
            </a:r>
          </a:p>
          <a:p>
            <a:pPr eaLnBrk="1" hangingPunct="1">
              <a:defRPr/>
            </a:pPr>
            <a:endParaRPr lang="en-US" sz="28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Learning </a:t>
            </a:r>
            <a:r>
              <a:rPr lang="id-ID" smtClean="0"/>
              <a:t>and</a:t>
            </a:r>
            <a:r>
              <a:rPr lang="en-US" smtClean="0"/>
              <a:t> T</a:t>
            </a:r>
            <a:r>
              <a:rPr lang="id-ID" smtClean="0"/>
              <a:t>raining</a:t>
            </a:r>
            <a:r>
              <a:rPr lang="en-US" smtClean="0"/>
              <a:t> Model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981200"/>
            <a:ext cx="7924800" cy="4114800"/>
          </a:xfrm>
          <a:solidFill>
            <a:schemeClr val="bg1">
              <a:lumMod val="50000"/>
            </a:schemeClr>
          </a:solidFill>
          <a:ln>
            <a:solidFill>
              <a:srgbClr val="99CC0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Management</a:t>
            </a: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533400" y="14478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endParaRPr lang="id-ID" sz="3200">
              <a:effectLst>
                <a:outerShdw blurRad="38100" dist="38100" dir="2700000" algn="tl">
                  <a:srgbClr val="000000"/>
                </a:outerShdw>
              </a:effectLst>
              <a:latin typeface="Tahoma" charset="0"/>
            </a:endParaRPr>
          </a:p>
        </p:txBody>
      </p:sp>
      <p:sp>
        <p:nvSpPr>
          <p:cNvPr id="2" name="Oval 6"/>
          <p:cNvSpPr>
            <a:spLocks noChangeArrowheads="1"/>
          </p:cNvSpPr>
          <p:nvPr/>
        </p:nvSpPr>
        <p:spPr bwMode="auto">
          <a:xfrm>
            <a:off x="3810000" y="2286000"/>
            <a:ext cx="2590800" cy="2819400"/>
          </a:xfrm>
          <a:prstGeom prst="ellipse">
            <a:avLst/>
          </a:prstGeom>
          <a:noFill/>
          <a:ln w="57150">
            <a:solidFill>
              <a:srgbClr val="99CC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8198" name="Oval 7"/>
          <p:cNvSpPr>
            <a:spLocks noChangeArrowheads="1"/>
          </p:cNvSpPr>
          <p:nvPr/>
        </p:nvSpPr>
        <p:spPr bwMode="auto">
          <a:xfrm>
            <a:off x="2743200" y="2209800"/>
            <a:ext cx="2590800" cy="2819400"/>
          </a:xfrm>
          <a:prstGeom prst="ellips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8199" name="Text Box 9"/>
          <p:cNvSpPr txBox="1">
            <a:spLocks noChangeArrowheads="1"/>
          </p:cNvSpPr>
          <p:nvPr/>
        </p:nvSpPr>
        <p:spPr bwMode="auto">
          <a:xfrm>
            <a:off x="6880225" y="2724150"/>
            <a:ext cx="1408113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/>
              <a:t>T</a:t>
            </a:r>
            <a:r>
              <a:rPr lang="id-ID" sz="2800"/>
              <a:t>raining</a:t>
            </a:r>
            <a:endParaRPr lang="en-US" sz="2800"/>
          </a:p>
          <a:p>
            <a:r>
              <a:rPr lang="en-US" sz="2800"/>
              <a:t>Model</a:t>
            </a:r>
          </a:p>
        </p:txBody>
      </p:sp>
      <p:sp>
        <p:nvSpPr>
          <p:cNvPr id="8200" name="Text Box 10"/>
          <p:cNvSpPr txBox="1">
            <a:spLocks noChangeArrowheads="1"/>
          </p:cNvSpPr>
          <p:nvPr/>
        </p:nvSpPr>
        <p:spPr bwMode="auto">
          <a:xfrm>
            <a:off x="1127125" y="3028950"/>
            <a:ext cx="164941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/>
              <a:t>Learning </a:t>
            </a:r>
          </a:p>
          <a:p>
            <a:r>
              <a:rPr lang="en-US" sz="2800"/>
              <a:t>Model</a:t>
            </a:r>
          </a:p>
        </p:txBody>
      </p:sp>
      <p:sp>
        <p:nvSpPr>
          <p:cNvPr id="8201" name="Line 11"/>
          <p:cNvSpPr>
            <a:spLocks noChangeShapeType="1"/>
          </p:cNvSpPr>
          <p:nvPr/>
        </p:nvSpPr>
        <p:spPr bwMode="auto">
          <a:xfrm flipH="1">
            <a:off x="5943600" y="3124200"/>
            <a:ext cx="762000" cy="457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202" name="Line 12"/>
          <p:cNvSpPr>
            <a:spLocks noChangeShapeType="1"/>
          </p:cNvSpPr>
          <p:nvPr/>
        </p:nvSpPr>
        <p:spPr bwMode="auto">
          <a:xfrm>
            <a:off x="2514600" y="3733800"/>
            <a:ext cx="7620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203" name="Text Box 13"/>
          <p:cNvSpPr txBox="1">
            <a:spLocks noChangeArrowheads="1"/>
          </p:cNvSpPr>
          <p:nvPr/>
        </p:nvSpPr>
        <p:spPr bwMode="auto">
          <a:xfrm>
            <a:off x="3763963" y="3257550"/>
            <a:ext cx="1662112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d-ID" sz="2800"/>
              <a:t>Output of </a:t>
            </a:r>
          </a:p>
          <a:p>
            <a:r>
              <a:rPr lang="id-ID" sz="2800"/>
              <a:t>Learning</a:t>
            </a:r>
            <a:endParaRPr lang="en-US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4000" smtClean="0"/>
              <a:t>TRAINING AND LEARNING CONCEPTS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>
          <a:solidFill>
            <a:schemeClr val="bg1"/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/>
            <a:r>
              <a:rPr lang="en-US" sz="2400" dirty="0" smtClean="0"/>
              <a:t>TRAINING</a:t>
            </a:r>
          </a:p>
          <a:p>
            <a:pPr eaLnBrk="1" hangingPunct="1"/>
            <a:endParaRPr lang="en-US" sz="2400" dirty="0" smtClean="0"/>
          </a:p>
          <a:p>
            <a:pPr eaLnBrk="1" hangingPunct="1"/>
            <a:r>
              <a:rPr lang="en-US" sz="2400" dirty="0" smtClean="0"/>
              <a:t>Individual based</a:t>
            </a:r>
          </a:p>
          <a:p>
            <a:pPr eaLnBrk="1" hangingPunct="1"/>
            <a:r>
              <a:rPr lang="en-US" sz="2400" dirty="0" smtClean="0"/>
              <a:t>Knowledge emphasis</a:t>
            </a:r>
          </a:p>
          <a:p>
            <a:pPr eaLnBrk="1" hangingPunct="1"/>
            <a:r>
              <a:rPr lang="en-US" sz="2400" dirty="0" smtClean="0"/>
              <a:t>Input oriented</a:t>
            </a:r>
          </a:p>
          <a:p>
            <a:pPr eaLnBrk="1" hangingPunct="1"/>
            <a:r>
              <a:rPr lang="en-US" sz="2400" dirty="0" smtClean="0"/>
              <a:t>Class room based</a:t>
            </a:r>
          </a:p>
          <a:p>
            <a:pPr eaLnBrk="1" hangingPunct="1"/>
            <a:r>
              <a:rPr lang="en-US" sz="2400" dirty="0" smtClean="0"/>
              <a:t>Focus on past</a:t>
            </a:r>
          </a:p>
          <a:p>
            <a:pPr eaLnBrk="1" hangingPunct="1"/>
            <a:r>
              <a:rPr lang="en-US" sz="2400" dirty="0" smtClean="0"/>
              <a:t>Trainer led</a:t>
            </a:r>
          </a:p>
          <a:p>
            <a:pPr eaLnBrk="1" hangingPunct="1"/>
            <a:r>
              <a:rPr lang="en-US" sz="2400" dirty="0" smtClean="0"/>
              <a:t>Standard cases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body" sz="half" idx="2"/>
          </p:nvPr>
        </p:nvSpPr>
        <p:spPr>
          <a:solidFill>
            <a:srgbClr val="002060"/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/>
            <a:r>
              <a:rPr lang="en-US" sz="2400" dirty="0" smtClean="0"/>
              <a:t>ACTION LEARNING</a:t>
            </a:r>
          </a:p>
          <a:p>
            <a:pPr eaLnBrk="1" hangingPunct="1"/>
            <a:endParaRPr lang="en-US" sz="2400" dirty="0" smtClean="0"/>
          </a:p>
          <a:p>
            <a:pPr eaLnBrk="1" hangingPunct="1"/>
            <a:r>
              <a:rPr lang="en-US" sz="2400" dirty="0" smtClean="0"/>
              <a:t>Group based</a:t>
            </a:r>
          </a:p>
          <a:p>
            <a:pPr eaLnBrk="1" hangingPunct="1"/>
            <a:r>
              <a:rPr lang="en-US" sz="2400" dirty="0" smtClean="0"/>
              <a:t>Skills emphasis</a:t>
            </a:r>
          </a:p>
          <a:p>
            <a:pPr eaLnBrk="1" hangingPunct="1"/>
            <a:r>
              <a:rPr lang="en-US" sz="2400" dirty="0" smtClean="0"/>
              <a:t>Output oriented</a:t>
            </a:r>
          </a:p>
          <a:p>
            <a:pPr eaLnBrk="1" hangingPunct="1"/>
            <a:r>
              <a:rPr lang="en-US" sz="2400" dirty="0" smtClean="0"/>
              <a:t>Work based</a:t>
            </a:r>
          </a:p>
          <a:p>
            <a:pPr eaLnBrk="1" hangingPunct="1"/>
            <a:r>
              <a:rPr lang="en-US" sz="2400" dirty="0" smtClean="0"/>
              <a:t>Focus on present/future</a:t>
            </a:r>
          </a:p>
          <a:p>
            <a:pPr eaLnBrk="1" hangingPunct="1"/>
            <a:r>
              <a:rPr lang="en-US" sz="2400" dirty="0" smtClean="0"/>
              <a:t>Participants led</a:t>
            </a:r>
          </a:p>
          <a:p>
            <a:pPr eaLnBrk="1" hangingPunct="1"/>
            <a:r>
              <a:rPr lang="en-US" sz="2400" dirty="0" smtClean="0"/>
              <a:t>Real cases</a:t>
            </a:r>
          </a:p>
          <a:p>
            <a:pPr eaLnBrk="1" hangingPunct="1"/>
            <a:endParaRPr lang="en-US" sz="2400" dirty="0" smtClean="0"/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1066800" y="6324600"/>
            <a:ext cx="2590800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>
                <a:latin typeface="Arial" charset="0"/>
              </a:rPr>
              <a:t>Margerison,  1991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d-ID" smtClean="0"/>
              <a:t>TRAINING AND LEARNING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solidFill>
            <a:schemeClr val="bg1">
              <a:lumMod val="75000"/>
            </a:schemeClr>
          </a:solidFill>
          <a:ln>
            <a:solidFill>
              <a:srgbClr val="FFFF0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id-ID" dirty="0" smtClean="0"/>
              <a:t>Training can be viewed as a planned and structured process-usually characterized by an individual acting as a trainer which attempt to accelerate and structure such learning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noFill/>
          <a:ln>
            <a:solidFill>
              <a:srgbClr val="92D05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id-ID" dirty="0" smtClean="0"/>
              <a:t>Learning is not just adding to what you know. It also concerns skills, emotional development, motivation, social behavior and personality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dirty="0" smtClean="0"/>
              <a:t>STRATEGIC  MODEL OF TRAINING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143000"/>
            <a:ext cx="8839200" cy="5334000"/>
          </a:xfrm>
          <a:ln>
            <a:solidFill>
              <a:schemeClr val="hlink"/>
            </a:solidFill>
          </a:ln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>
                <a:solidFill>
                  <a:srgbClr val="FFFF00"/>
                </a:solidFill>
              </a:rPr>
              <a:t>Strategic Approach</a:t>
            </a:r>
          </a:p>
        </p:txBody>
      </p:sp>
      <p:sp>
        <p:nvSpPr>
          <p:cNvPr id="16388" name="Oval 4"/>
          <p:cNvSpPr>
            <a:spLocks noChangeArrowheads="1"/>
          </p:cNvSpPr>
          <p:nvPr/>
        </p:nvSpPr>
        <p:spPr bwMode="auto">
          <a:xfrm>
            <a:off x="2895600" y="1905000"/>
            <a:ext cx="3200400" cy="3352800"/>
          </a:xfrm>
          <a:prstGeom prst="ellipse">
            <a:avLst/>
          </a:prstGeom>
          <a:noFill/>
          <a:ln w="28575">
            <a:solidFill>
              <a:srgbClr val="FFFF0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5851525" y="2036763"/>
            <a:ext cx="305558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 err="1" smtClean="0"/>
              <a:t>Kebutuhan</a:t>
            </a:r>
            <a:r>
              <a:rPr lang="en-US" sz="2400" dirty="0" smtClean="0"/>
              <a:t>  </a:t>
            </a:r>
            <a:r>
              <a:rPr lang="en-US" sz="2400" dirty="0" err="1" smtClean="0"/>
              <a:t>kompetensi</a:t>
            </a:r>
            <a:endParaRPr lang="en-US" sz="2400" dirty="0"/>
          </a:p>
          <a:p>
            <a:r>
              <a:rPr lang="en-US" sz="2400" dirty="0" smtClean="0"/>
              <a:t>SDM 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tuntutan</a:t>
            </a:r>
            <a:endParaRPr lang="en-US" sz="2400" dirty="0" smtClean="0"/>
          </a:p>
          <a:p>
            <a:r>
              <a:rPr lang="en-US" sz="2400" dirty="0" err="1" smtClean="0"/>
              <a:t>organisasi</a:t>
            </a:r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6248400" y="3581400"/>
            <a:ext cx="25146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/>
              <a:t>Design &amp;</a:t>
            </a:r>
          </a:p>
          <a:p>
            <a:r>
              <a:rPr lang="en-US" sz="2400" dirty="0" smtClean="0"/>
              <a:t> </a:t>
            </a:r>
            <a:r>
              <a:rPr lang="en-US" sz="2400" dirty="0" err="1" smtClean="0"/>
              <a:t>Implementasi</a:t>
            </a:r>
            <a:r>
              <a:rPr lang="en-US" sz="2400" dirty="0" smtClean="0"/>
              <a:t> </a:t>
            </a:r>
            <a:endParaRPr lang="en-US" sz="2400" dirty="0"/>
          </a:p>
          <a:p>
            <a:r>
              <a:rPr lang="en-US" sz="2400" dirty="0"/>
              <a:t>training yang</a:t>
            </a:r>
          </a:p>
          <a:p>
            <a:r>
              <a:rPr lang="en-US" sz="2400" dirty="0" err="1"/>
              <a:t>efektif</a:t>
            </a:r>
            <a:endParaRPr lang="en-US" sz="2400" dirty="0"/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3724275" y="4924425"/>
            <a:ext cx="260032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 err="1"/>
              <a:t>Perubahan</a:t>
            </a:r>
            <a:r>
              <a:rPr lang="en-US" sz="2400" dirty="0"/>
              <a:t> </a:t>
            </a:r>
          </a:p>
          <a:p>
            <a:r>
              <a:rPr lang="en-US" sz="2400" dirty="0" err="1"/>
              <a:t>pengetahuan</a:t>
            </a:r>
            <a:endParaRPr lang="en-US" sz="2400" dirty="0"/>
          </a:p>
          <a:p>
            <a:r>
              <a:rPr lang="en-US" sz="2400" dirty="0" err="1"/>
              <a:t>keahlian</a:t>
            </a:r>
            <a:r>
              <a:rPr lang="en-US" sz="2400" dirty="0"/>
              <a:t> </a:t>
            </a:r>
            <a:r>
              <a:rPr lang="en-US" sz="2400" dirty="0" err="1"/>
              <a:t>dan</a:t>
            </a:r>
            <a:r>
              <a:rPr lang="en-US" sz="2400" dirty="0"/>
              <a:t> </a:t>
            </a:r>
            <a:r>
              <a:rPr lang="en-US" sz="2400" dirty="0" err="1"/>
              <a:t>sikap</a:t>
            </a:r>
            <a:endParaRPr lang="en-US" sz="2400" dirty="0"/>
          </a:p>
          <a:p>
            <a:r>
              <a:rPr lang="en-US" sz="2400" dirty="0" err="1"/>
              <a:t>individu</a:t>
            </a:r>
            <a:r>
              <a:rPr lang="en-US" sz="2400" dirty="0"/>
              <a:t> </a:t>
            </a:r>
            <a:r>
              <a:rPr lang="en-US" sz="2400" dirty="0" err="1"/>
              <a:t>hasil</a:t>
            </a:r>
            <a:r>
              <a:rPr lang="en-US" sz="2400" dirty="0"/>
              <a:t> </a:t>
            </a:r>
            <a:r>
              <a:rPr lang="en-US" sz="2400" dirty="0" err="1"/>
              <a:t>belajar</a:t>
            </a:r>
            <a:endParaRPr lang="en-US" sz="2400" dirty="0"/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304800" y="3886200"/>
            <a:ext cx="271462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/>
              <a:t>Peningkatan </a:t>
            </a:r>
          </a:p>
          <a:p>
            <a:r>
              <a:rPr lang="en-US" sz="2400"/>
              <a:t>prestasi  kerja sebagai</a:t>
            </a:r>
          </a:p>
          <a:p>
            <a:r>
              <a:rPr lang="en-US" sz="2400"/>
              <a:t>hasil belajar</a:t>
            </a:r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282575" y="2057400"/>
            <a:ext cx="3013075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/>
              <a:t>Peningkatan efektivitas</a:t>
            </a:r>
          </a:p>
          <a:p>
            <a:r>
              <a:rPr lang="en-US" sz="2400"/>
              <a:t>organisasi  dipengaruhi</a:t>
            </a:r>
          </a:p>
          <a:p>
            <a:r>
              <a:rPr lang="en-US" sz="2400"/>
              <a:t>oleh peningkatan </a:t>
            </a:r>
          </a:p>
          <a:p>
            <a:r>
              <a:rPr lang="en-US" sz="2400"/>
              <a:t>kinerja</a:t>
            </a:r>
          </a:p>
          <a:p>
            <a:endParaRPr lang="en-US" sz="2400"/>
          </a:p>
        </p:txBody>
      </p:sp>
      <p:sp>
        <p:nvSpPr>
          <p:cNvPr id="16394" name="Text Box 12"/>
          <p:cNvSpPr txBox="1">
            <a:spLocks noChangeArrowheads="1"/>
          </p:cNvSpPr>
          <p:nvPr/>
        </p:nvSpPr>
        <p:spPr bwMode="auto">
          <a:xfrm>
            <a:off x="2543175" y="3016250"/>
            <a:ext cx="3648691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         </a:t>
            </a:r>
            <a:r>
              <a:rPr lang="en-US" sz="2800" dirty="0">
                <a:solidFill>
                  <a:srgbClr val="FFFF00"/>
                </a:solidFill>
              </a:rPr>
              <a:t>VISI </a:t>
            </a:r>
            <a:r>
              <a:rPr lang="en-US" sz="2800" dirty="0" err="1">
                <a:solidFill>
                  <a:srgbClr val="FFFF00"/>
                </a:solidFill>
              </a:rPr>
              <a:t>dan</a:t>
            </a:r>
            <a:r>
              <a:rPr lang="en-US" sz="2800" dirty="0">
                <a:solidFill>
                  <a:srgbClr val="FFFF00"/>
                </a:solidFill>
              </a:rPr>
              <a:t> TUJUAN</a:t>
            </a:r>
          </a:p>
          <a:p>
            <a:r>
              <a:rPr lang="en-US" sz="2800" dirty="0">
                <a:solidFill>
                  <a:srgbClr val="FFFF00"/>
                </a:solidFill>
              </a:rPr>
              <a:t>          ORGANISASI</a:t>
            </a:r>
          </a:p>
        </p:txBody>
      </p:sp>
      <p:sp>
        <p:nvSpPr>
          <p:cNvPr id="16395" name="Text Box 13"/>
          <p:cNvSpPr txBox="1">
            <a:spLocks noChangeArrowheads="1"/>
          </p:cNvSpPr>
          <p:nvPr/>
        </p:nvSpPr>
        <p:spPr bwMode="auto">
          <a:xfrm>
            <a:off x="3505200" y="1524000"/>
            <a:ext cx="18478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/>
              <a:t>Strategi Bisnis</a:t>
            </a:r>
          </a:p>
        </p:txBody>
      </p:sp>
      <p:sp>
        <p:nvSpPr>
          <p:cNvPr id="16396" name="Line 14"/>
          <p:cNvSpPr>
            <a:spLocks noChangeShapeType="1"/>
          </p:cNvSpPr>
          <p:nvPr/>
        </p:nvSpPr>
        <p:spPr bwMode="auto">
          <a:xfrm>
            <a:off x="5334000" y="2133600"/>
            <a:ext cx="152400" cy="762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397" name="Line 15"/>
          <p:cNvSpPr>
            <a:spLocks noChangeShapeType="1"/>
          </p:cNvSpPr>
          <p:nvPr/>
        </p:nvSpPr>
        <p:spPr bwMode="auto">
          <a:xfrm>
            <a:off x="6096000" y="3505200"/>
            <a:ext cx="0" cy="304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398" name="Line 16"/>
          <p:cNvSpPr>
            <a:spLocks noChangeShapeType="1"/>
          </p:cNvSpPr>
          <p:nvPr/>
        </p:nvSpPr>
        <p:spPr bwMode="auto">
          <a:xfrm flipH="1">
            <a:off x="5334000" y="4800600"/>
            <a:ext cx="228600" cy="1524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399" name="Line 17"/>
          <p:cNvSpPr>
            <a:spLocks noChangeShapeType="1"/>
          </p:cNvSpPr>
          <p:nvPr/>
        </p:nvSpPr>
        <p:spPr bwMode="auto">
          <a:xfrm flipH="1" flipV="1">
            <a:off x="3200400" y="4648200"/>
            <a:ext cx="228600" cy="1524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400" name="Line 18"/>
          <p:cNvSpPr>
            <a:spLocks noChangeShapeType="1"/>
          </p:cNvSpPr>
          <p:nvPr/>
        </p:nvSpPr>
        <p:spPr bwMode="auto">
          <a:xfrm flipH="1" flipV="1">
            <a:off x="2895600" y="3505200"/>
            <a:ext cx="76200" cy="304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401" name="Line 19"/>
          <p:cNvSpPr>
            <a:spLocks noChangeShapeType="1"/>
          </p:cNvSpPr>
          <p:nvPr/>
        </p:nvSpPr>
        <p:spPr bwMode="auto">
          <a:xfrm flipV="1">
            <a:off x="3276600" y="2209800"/>
            <a:ext cx="228600" cy="2286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76200"/>
            <a:ext cx="8534400" cy="381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2800" dirty="0" smtClean="0">
                <a:solidFill>
                  <a:schemeClr val="tx1"/>
                </a:solidFill>
              </a:rPr>
              <a:t>Training Framework </a:t>
            </a:r>
          </a:p>
        </p:txBody>
      </p:sp>
      <p:graphicFrame>
        <p:nvGraphicFramePr>
          <p:cNvPr id="2126" name="Group 78"/>
          <p:cNvGraphicFramePr>
            <a:graphicFrameLocks noGrp="1"/>
          </p:cNvGraphicFramePr>
          <p:nvPr>
            <p:ph type="tbl" idx="1"/>
          </p:nvPr>
        </p:nvGraphicFramePr>
        <p:xfrm>
          <a:off x="152400" y="609600"/>
          <a:ext cx="8839200" cy="6080760"/>
        </p:xfrm>
        <a:graphic>
          <a:graphicData uri="http://schemas.openxmlformats.org/drawingml/2006/table">
            <a:tbl>
              <a:tblPr/>
              <a:tblGrid>
                <a:gridCol w="1600200"/>
                <a:gridCol w="1346200"/>
                <a:gridCol w="1473200"/>
                <a:gridCol w="1473200"/>
                <a:gridCol w="1473200"/>
                <a:gridCol w="1473200"/>
              </a:tblGrid>
              <a:tr h="990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Program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Tujuan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New Employee Training (NET)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Advanced Employee Training (AET)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Executive Enhancement Training (EET)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Advanced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Executive Training (AET)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89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Training Program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Peningkatan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 skill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terkait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dengan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kebutuhan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jabatan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sekarang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Fokus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Company profile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Company regulation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Skills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terkait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tugas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/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Jabatan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(Job description/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 specification/skill)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Company Culture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Fokus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Team work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(Cross Functional competences)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Human Relation at work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Fokus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Service management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Team building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Managerial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  (Focus on  a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    job)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Risk Management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Fokus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Integrating vision to operational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Strategic plan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1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Development program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Peningkatan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 knowledge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terkait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 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kebutuhan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kedepan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Fokus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Customer service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Products knowledge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Fokus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Problem solving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Leadership (basis)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Fokus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Leadership (advance)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TQM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Informasional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 technology/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knowledge management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Fokus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Visionary leadership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Managing change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Building learning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  organization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457200"/>
          </a:xfrm>
        </p:spPr>
        <p:txBody>
          <a:bodyPr/>
          <a:lstStyle/>
          <a:p>
            <a:pPr eaLnBrk="1" hangingPunct="1">
              <a:defRPr/>
            </a:pPr>
            <a:r>
              <a:rPr lang="en-US" sz="2000" b="1" smtClean="0"/>
              <a:t>New Employee Training Program (NET)</a:t>
            </a:r>
          </a:p>
        </p:txBody>
      </p:sp>
      <p:graphicFrame>
        <p:nvGraphicFramePr>
          <p:cNvPr id="7245" name="Group 77"/>
          <p:cNvGraphicFramePr>
            <a:graphicFrameLocks noGrp="1"/>
          </p:cNvGraphicFramePr>
          <p:nvPr>
            <p:ph type="tbl" idx="1"/>
          </p:nvPr>
        </p:nvGraphicFramePr>
        <p:xfrm>
          <a:off x="304800" y="990600"/>
          <a:ext cx="8534400" cy="5638800"/>
        </p:xfrm>
        <a:graphic>
          <a:graphicData uri="http://schemas.openxmlformats.org/drawingml/2006/table">
            <a:tbl>
              <a:tblPr/>
              <a:tblGrid>
                <a:gridCol w="2133600"/>
                <a:gridCol w="2468282"/>
                <a:gridCol w="2259106"/>
                <a:gridCol w="1673412"/>
              </a:tblGrid>
              <a:tr h="4877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Materi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Tujuan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Metode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Trainer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05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Fokus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Company profile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Company regulation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Skills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terkait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 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tugas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/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Jabatan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(Job description/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 specification/skill)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Company Culture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Agar trainee memahami: visi, misi, nilai-nilai dan tujuan perusahaan.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Tata tertib dan ketentuan-ketentuan dalam perusahaan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Tugas, kewajiban, tanggungjawab dalam jabatan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Spesifikasi jabatan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Standar keberhasilan dan reward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Keahlian technikal  terkait jabatan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Memahami tentang nilai-nilai yang berlaku dalam perusahaan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Ceramah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dan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diskusi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kelas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Outbound training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Job Training/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Magang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Ceramah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/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diskusi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kelas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Para Direktur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Direktur SDM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Manajer/Supervisor terkait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Supervisor SDM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80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Fokus: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Customer service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Products knowledge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Agar trainee memahami: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Aspek penting dalam service management dan customer relation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Karakteristik produk-produk yang menjadi andalan perusahaan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Ceramah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dan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diskusi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kelas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Pemagangan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Peninjauan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lapangan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Supervisor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terkait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External expert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Supervisor 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terkait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74638"/>
            <a:ext cx="7467600" cy="1143000"/>
          </a:xfrm>
          <a:ln>
            <a:solidFill>
              <a:schemeClr val="tx1"/>
            </a:solidFill>
          </a:ln>
        </p:spPr>
        <p:txBody>
          <a:bodyPr/>
          <a:lstStyle/>
          <a:p>
            <a:pPr eaLnBrk="1" hangingPunct="1"/>
            <a:r>
              <a:rPr lang="en-US" smtClean="0"/>
              <a:t>PROBLEM KRITIKAL HRD</a:t>
            </a:r>
          </a:p>
        </p:txBody>
      </p:sp>
      <p:sp>
        <p:nvSpPr>
          <p:cNvPr id="1331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762000" y="1981200"/>
            <a:ext cx="7924800" cy="4114800"/>
          </a:xfrm>
          <a:ln>
            <a:solidFill>
              <a:srgbClr val="FF0000"/>
            </a:solidFill>
          </a:ln>
        </p:spPr>
        <p:txBody>
          <a:bodyPr/>
          <a:lstStyle/>
          <a:p>
            <a:pPr eaLnBrk="1" hangingPunct="1"/>
            <a:r>
              <a:rPr lang="id-ID" sz="3200" dirty="0" smtClean="0"/>
              <a:t>Linda Hill (1998) dari </a:t>
            </a:r>
            <a:r>
              <a:rPr lang="id-ID" sz="3200" i="1" dirty="0" smtClean="0"/>
              <a:t>Harvard Business  school</a:t>
            </a:r>
            <a:r>
              <a:rPr lang="id-ID" sz="3200" dirty="0" smtClean="0"/>
              <a:t> </a:t>
            </a:r>
            <a:r>
              <a:rPr lang="en-US" sz="3200" dirty="0" err="1" smtClean="0"/>
              <a:t>mengemukakan</a:t>
            </a:r>
            <a:r>
              <a:rPr lang="id-ID" sz="3200" dirty="0" smtClean="0"/>
              <a:t> bahwa </a:t>
            </a:r>
            <a:r>
              <a:rPr lang="en-US" sz="3200" dirty="0" err="1" smtClean="0"/>
              <a:t>pe</a:t>
            </a:r>
            <a:r>
              <a:rPr lang="id-ID" sz="3200" dirty="0" smtClean="0"/>
              <a:t>ngembangan manager generasi baru adalah tantangan strategis yang kritikal bagi organisasi. </a:t>
            </a:r>
            <a:endParaRPr lang="en-US" sz="3200" dirty="0" smtClean="0"/>
          </a:p>
          <a:p>
            <a:pPr eaLnBrk="1" hangingPunct="1"/>
            <a:r>
              <a:rPr lang="en-US" sz="3200" dirty="0" err="1" smtClean="0">
                <a:solidFill>
                  <a:srgbClr val="FFFF00"/>
                </a:solidFill>
              </a:rPr>
              <a:t>Faktor-faktor</a:t>
            </a:r>
            <a:r>
              <a:rPr lang="en-US" sz="3200" dirty="0" smtClean="0">
                <a:solidFill>
                  <a:srgbClr val="FFFF00"/>
                </a:solidFill>
              </a:rPr>
              <a:t> yang </a:t>
            </a:r>
            <a:r>
              <a:rPr lang="en-US" sz="3200" dirty="0" err="1" smtClean="0">
                <a:solidFill>
                  <a:srgbClr val="FFFF00"/>
                </a:solidFill>
              </a:rPr>
              <a:t>menentukan</a:t>
            </a:r>
            <a:r>
              <a:rPr lang="en-US" sz="3200" dirty="0" smtClean="0">
                <a:solidFill>
                  <a:srgbClr val="FFFF00"/>
                </a:solidFill>
              </a:rPr>
              <a:t>: Leadership, </a:t>
            </a:r>
            <a:r>
              <a:rPr lang="en-US" sz="3200" dirty="0" err="1" smtClean="0">
                <a:solidFill>
                  <a:srgbClr val="FFFF00"/>
                </a:solidFill>
              </a:rPr>
              <a:t>Kultur</a:t>
            </a:r>
            <a:r>
              <a:rPr lang="en-US" sz="3200" dirty="0" smtClean="0">
                <a:solidFill>
                  <a:srgbClr val="FFFF00"/>
                </a:solidFill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</a:rPr>
              <a:t>dan</a:t>
            </a:r>
            <a:r>
              <a:rPr lang="en-US" sz="3200" dirty="0" smtClean="0">
                <a:solidFill>
                  <a:srgbClr val="FFFF00"/>
                </a:solidFill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</a:rPr>
              <a:t>Sistem</a:t>
            </a:r>
            <a:r>
              <a:rPr lang="en-US" sz="3200" dirty="0" smtClean="0">
                <a:solidFill>
                  <a:srgbClr val="FFFF00"/>
                </a:solidFill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</a:rPr>
              <a:t>Pengembangan</a:t>
            </a:r>
            <a:r>
              <a:rPr lang="id-ID" sz="3200" dirty="0" smtClean="0">
                <a:solidFill>
                  <a:srgbClr val="FFFF00"/>
                </a:solidFill>
              </a:rPr>
              <a:t>, Training &amp; Education</a:t>
            </a:r>
            <a:endParaRPr lang="en-US" sz="3200" dirty="0" smtClean="0">
              <a:solidFill>
                <a:srgbClr val="FFFF00"/>
              </a:solidFill>
            </a:endParaRPr>
          </a:p>
          <a:p>
            <a:pPr eaLnBrk="1" hangingPunct="1"/>
            <a:endParaRPr lang="en-US" sz="3200" dirty="0" smtClean="0">
              <a:solidFill>
                <a:schemeClr val="fol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457200"/>
          </a:xfrm>
        </p:spPr>
        <p:txBody>
          <a:bodyPr/>
          <a:lstStyle/>
          <a:p>
            <a:pPr eaLnBrk="1" hangingPunct="1">
              <a:defRPr/>
            </a:pPr>
            <a:r>
              <a:rPr lang="en-US" sz="2000" b="1" smtClean="0"/>
              <a:t>Advanced Employee Training Program (AET)</a:t>
            </a:r>
          </a:p>
        </p:txBody>
      </p:sp>
      <p:graphicFrame>
        <p:nvGraphicFramePr>
          <p:cNvPr id="8244" name="Group 52"/>
          <p:cNvGraphicFramePr>
            <a:graphicFrameLocks noGrp="1"/>
          </p:cNvGraphicFramePr>
          <p:nvPr>
            <p:ph type="tbl" idx="1"/>
          </p:nvPr>
        </p:nvGraphicFramePr>
        <p:xfrm>
          <a:off x="228600" y="990600"/>
          <a:ext cx="8458200" cy="5321808"/>
        </p:xfrm>
        <a:graphic>
          <a:graphicData uri="http://schemas.openxmlformats.org/drawingml/2006/table">
            <a:tbl>
              <a:tblPr/>
              <a:tblGrid>
                <a:gridCol w="2114550"/>
                <a:gridCol w="2281238"/>
                <a:gridCol w="2155825"/>
                <a:gridCol w="1906587"/>
              </a:tblGrid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Materi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Tujuan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Metode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Trainer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Fokus: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Team work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(Cross Functional competences)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Human Relation at work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Trainee memahami/menguasai bagaimana prinsip-prinsip bekerja sebagai satu tim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Mengenali interaksi tanggung jawab antar bidang dalam perusahaan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Bagaimana interaksi sosial/kerjasama yang sinergis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Komunikasi sosial yang perlu dibangun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Classical training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(Ceramah/diskusi)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Outboud training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Classical training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(Ceramah/diskusi)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Outboud training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Direktur dalam bidang terkait/manajer/supervisor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External trainer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Manajer/Supervisor terkait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External trainee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Fokus: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Problem solving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Leadership (basis)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Mengetahui/menguasai cara-cara mengenali msalah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dan model pengambilan keputusan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Teori-teori praktis kepemimpinan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Classical training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(Ceramah/diskusi)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Workshop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Classical training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(Ceramah/diskusi)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Extensive training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External expert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Group Leader dan Supervisor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External Training Institution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Direktur SDM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3048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2000" b="1" smtClean="0"/>
              <a:t>Executive Enhancement Training (EET)</a:t>
            </a:r>
          </a:p>
        </p:txBody>
      </p:sp>
      <p:graphicFrame>
        <p:nvGraphicFramePr>
          <p:cNvPr id="9279" name="Group 63"/>
          <p:cNvGraphicFramePr>
            <a:graphicFrameLocks noGrp="1"/>
          </p:cNvGraphicFramePr>
          <p:nvPr>
            <p:ph type="tbl" idx="1"/>
          </p:nvPr>
        </p:nvGraphicFramePr>
        <p:xfrm>
          <a:off x="304800" y="609600"/>
          <a:ext cx="8534400" cy="6199632"/>
        </p:xfrm>
        <a:graphic>
          <a:graphicData uri="http://schemas.openxmlformats.org/drawingml/2006/table">
            <a:tbl>
              <a:tblPr/>
              <a:tblGrid>
                <a:gridCol w="1981200"/>
                <a:gridCol w="3124200"/>
                <a:gridCol w="1905000"/>
                <a:gridCol w="1524000"/>
              </a:tblGrid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Materi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Tujuan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Metode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Trainer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Fokus: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Service management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Team building/Quality Circle)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Managerialship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  (Focus on  a job)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Risk Management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Trainee memahami, menguasai dan mampu menerapkan bagaimana mengelola bisnis berbasis pelayanan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Peningkatan kemampuan bekerja sebagai satu tim mempertahankan rantai kualitas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Peningkatan kemampuan mengelola resources dalam perusahaan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Mendalami fungsi-fungsi manajemen dalam kaitan dengan jabatan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Mengetahui  apa resiko yang dihadapi dan bagaimnana meinimumkan resiko dalam tugas jabatan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Extensive training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In house training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Outbound training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AMT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Workshop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External Expert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External Expert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Group leader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Fokus: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Leadership (advance)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TQM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Knowledge management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Peningkatan kemampuan kepemimpinan dalam kultur berbasis kompetensi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Mengenali konsep TQM dan penerapannya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Memahami peran teknologi informasi dalam menunjang keberhasilan tugas jabatan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Kemampuan mengelola informasi sebagai input pengambilan keputusan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In house training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Intensive training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Extensive Training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External Expert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3048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2000" b="1" smtClean="0"/>
              <a:t>Advanced Executive Training (AET)</a:t>
            </a:r>
          </a:p>
        </p:txBody>
      </p:sp>
      <p:graphicFrame>
        <p:nvGraphicFramePr>
          <p:cNvPr id="10294" name="Group 54"/>
          <p:cNvGraphicFramePr>
            <a:graphicFrameLocks noGrp="1"/>
          </p:cNvGraphicFramePr>
          <p:nvPr>
            <p:ph type="tbl" idx="1"/>
          </p:nvPr>
        </p:nvGraphicFramePr>
        <p:xfrm>
          <a:off x="381000" y="762000"/>
          <a:ext cx="8458200" cy="5486400"/>
        </p:xfrm>
        <a:graphic>
          <a:graphicData uri="http://schemas.openxmlformats.org/drawingml/2006/table">
            <a:tbl>
              <a:tblPr/>
              <a:tblGrid>
                <a:gridCol w="1993900"/>
                <a:gridCol w="2324100"/>
                <a:gridCol w="2112963"/>
                <a:gridCol w="2027237"/>
              </a:tblGrid>
              <a:tr h="752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Materi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Tujuan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Metode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Trainer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92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Fokus: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Strategic plan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Integrating vision to operational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Peningkatan kemampuan menyusun rencana  bisnis strategis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Peningkatan kemampuan menterjemahkan visi kedalam program operasional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Workshop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Workshop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Group leader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External Expert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1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Fokus: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Visionary leadership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Managing change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Building learning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  organization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Pengembangan kemampuan kepemimpinan transformasional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Memahamkan bagaimana perubahan harus disikapi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Bagaimana mengelola perubahan dengan sukses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Peningkatan kemampuan membangun kultur organisasi yang dinamis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Mengetahui kompetensi SDM apa yang diperlukan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Outbound training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Extensive training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In House training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External expert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3400" dirty="0" smtClean="0"/>
              <a:t>COMPETENCY-BASED DEVELOPMENT AND CONTINUOUS LEARNING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2590800" y="1676400"/>
            <a:ext cx="6096000" cy="4876800"/>
          </a:xfrm>
          <a:noFill/>
        </p:spPr>
        <p:txBody>
          <a:bodyPr>
            <a:normAutofit fontScale="850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800" dirty="0" smtClean="0">
                <a:solidFill>
                  <a:srgbClr val="FFFF00"/>
                </a:solidFill>
              </a:rPr>
              <a:t>This approach involves the identification of gap between existing employee competencies and competence requirements for positions or tasks those employees may undertake in future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sz="2800" dirty="0" smtClean="0">
              <a:solidFill>
                <a:srgbClr val="FFFF0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800" dirty="0" smtClean="0">
                <a:solidFill>
                  <a:srgbClr val="FFFF00"/>
                </a:solidFill>
              </a:rPr>
              <a:t>Learning as a relatively permanent change in behavior that occurs as  a result of practice or experience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sz="2800" dirty="0" smtClean="0">
              <a:solidFill>
                <a:srgbClr val="FFFF0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800" dirty="0" smtClean="0">
                <a:solidFill>
                  <a:srgbClr val="FFFF00"/>
                </a:solidFill>
              </a:rPr>
              <a:t>This permanent change may take place informally or through planned </a:t>
            </a:r>
          </a:p>
          <a:p>
            <a:pPr marL="274320" indent="-274320"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800" dirty="0" smtClean="0">
                <a:solidFill>
                  <a:srgbClr val="FFFF00"/>
                </a:solidFill>
              </a:rPr>
              <a:t>training interventions</a:t>
            </a:r>
          </a:p>
        </p:txBody>
      </p:sp>
      <p:pic>
        <p:nvPicPr>
          <p:cNvPr id="4098" name="Picture 2" descr="https://encrypted-tbn2.gstatic.com/images?q=tbn:ANd9GcSYWG5J8G2rBRH-XlFr0efbGjpDBwzPmPD92bgf4w-Eg43y2dhMh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1866899"/>
            <a:ext cx="2266950" cy="415290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1625"/>
            <a:ext cx="7772400" cy="1111250"/>
          </a:xfrm>
          <a:noFill/>
          <a:ln>
            <a:noFill/>
          </a:ln>
        </p:spPr>
        <p:txBody>
          <a:bodyPr/>
          <a:lstStyle/>
          <a:p>
            <a:pPr>
              <a:defRPr/>
            </a:pPr>
            <a:r>
              <a:rPr lang="en-US" sz="3200" dirty="0">
                <a:solidFill>
                  <a:srgbClr val="FFC000"/>
                </a:solidFill>
              </a:rPr>
              <a:t>MODEL OF RELATIONSHIP AMONG  STRATEGIES</a:t>
            </a:r>
          </a:p>
        </p:txBody>
      </p:sp>
      <p:sp>
        <p:nvSpPr>
          <p:cNvPr id="12291" name="Oval 3"/>
          <p:cNvSpPr>
            <a:spLocks noChangeArrowheads="1"/>
          </p:cNvSpPr>
          <p:nvPr/>
        </p:nvSpPr>
        <p:spPr bwMode="auto">
          <a:xfrm>
            <a:off x="1600200" y="2514600"/>
            <a:ext cx="3886200" cy="3886200"/>
          </a:xfrm>
          <a:prstGeom prst="ellips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en-US" dirty="0"/>
          </a:p>
          <a:p>
            <a:pPr algn="ctr" eaLnBrk="1" hangingPunct="1"/>
            <a:endParaRPr lang="en-US" dirty="0"/>
          </a:p>
          <a:p>
            <a:pPr algn="ctr" eaLnBrk="1" hangingPunct="1"/>
            <a:endParaRPr lang="en-US" dirty="0"/>
          </a:p>
          <a:p>
            <a:pPr algn="ctr" eaLnBrk="1" hangingPunct="1"/>
            <a:endParaRPr lang="en-US" dirty="0"/>
          </a:p>
          <a:p>
            <a:pPr algn="ctr" eaLnBrk="1" hangingPunct="1"/>
            <a:endParaRPr lang="en-US" dirty="0"/>
          </a:p>
          <a:p>
            <a:pPr algn="ctr" eaLnBrk="1" hangingPunct="1"/>
            <a:endParaRPr lang="en-US" dirty="0"/>
          </a:p>
          <a:p>
            <a:pPr algn="ctr" eaLnBrk="1" hangingPunct="1"/>
            <a:endParaRPr lang="en-US" dirty="0"/>
          </a:p>
          <a:p>
            <a:pPr algn="ctr" eaLnBrk="1" hangingPunct="1"/>
            <a:endParaRPr lang="en-US" dirty="0"/>
          </a:p>
          <a:p>
            <a:pPr algn="ctr" eaLnBrk="1" hangingPunct="1"/>
            <a:r>
              <a:rPr lang="en-US" sz="2400" dirty="0"/>
              <a:t>Human</a:t>
            </a:r>
          </a:p>
          <a:p>
            <a:pPr algn="ctr" eaLnBrk="1" hangingPunct="1"/>
            <a:r>
              <a:rPr lang="en-US" sz="2400" dirty="0"/>
              <a:t>Resources </a:t>
            </a:r>
          </a:p>
          <a:p>
            <a:pPr algn="ctr" eaLnBrk="1" hangingPunct="1"/>
            <a:r>
              <a:rPr lang="id-ID" sz="2400" dirty="0" smtClean="0"/>
              <a:t>Plan</a:t>
            </a:r>
            <a:endParaRPr lang="en-US" sz="2400" dirty="0"/>
          </a:p>
        </p:txBody>
      </p:sp>
      <p:sp>
        <p:nvSpPr>
          <p:cNvPr id="12292" name="Oval 4"/>
          <p:cNvSpPr>
            <a:spLocks noChangeArrowheads="1"/>
          </p:cNvSpPr>
          <p:nvPr/>
        </p:nvSpPr>
        <p:spPr bwMode="auto">
          <a:xfrm>
            <a:off x="2895600" y="1447800"/>
            <a:ext cx="3657600" cy="37338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US" sz="2400"/>
              <a:t>Organizational </a:t>
            </a:r>
          </a:p>
          <a:p>
            <a:pPr algn="ctr" eaLnBrk="1" hangingPunct="1"/>
            <a:r>
              <a:rPr lang="en-US" sz="2400"/>
              <a:t>Strategy</a:t>
            </a:r>
          </a:p>
          <a:p>
            <a:pPr algn="ctr" eaLnBrk="1" hangingPunct="1"/>
            <a:endParaRPr lang="en-US" sz="2400"/>
          </a:p>
          <a:p>
            <a:pPr algn="ctr" eaLnBrk="1" hangingPunct="1"/>
            <a:endParaRPr lang="en-US"/>
          </a:p>
          <a:p>
            <a:pPr algn="ctr" eaLnBrk="1" hangingPunct="1"/>
            <a:endParaRPr lang="en-US"/>
          </a:p>
          <a:p>
            <a:pPr algn="ctr" eaLnBrk="1" hangingPunct="1"/>
            <a:endParaRPr lang="en-US"/>
          </a:p>
          <a:p>
            <a:pPr algn="ctr" eaLnBrk="1" hangingPunct="1"/>
            <a:endParaRPr lang="en-US"/>
          </a:p>
          <a:p>
            <a:pPr algn="ctr" eaLnBrk="1" hangingPunct="1"/>
            <a:endParaRPr lang="en-US"/>
          </a:p>
        </p:txBody>
      </p:sp>
      <p:sp>
        <p:nvSpPr>
          <p:cNvPr id="12293" name="Oval 5"/>
          <p:cNvSpPr>
            <a:spLocks noChangeArrowheads="1"/>
          </p:cNvSpPr>
          <p:nvPr/>
        </p:nvSpPr>
        <p:spPr bwMode="auto">
          <a:xfrm>
            <a:off x="4114800" y="2590800"/>
            <a:ext cx="3886200" cy="3962400"/>
          </a:xfrm>
          <a:prstGeom prst="ellipse">
            <a:avLst/>
          </a:prstGeom>
          <a:noFill/>
          <a:ln w="38100">
            <a:solidFill>
              <a:srgbClr val="CC00FF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US"/>
              <a:t>                 </a:t>
            </a:r>
          </a:p>
          <a:p>
            <a:pPr algn="ctr" eaLnBrk="1" hangingPunct="1"/>
            <a:endParaRPr lang="en-US"/>
          </a:p>
          <a:p>
            <a:pPr algn="ctr" eaLnBrk="1" hangingPunct="1"/>
            <a:endParaRPr lang="en-US"/>
          </a:p>
          <a:p>
            <a:pPr algn="ctr" eaLnBrk="1" hangingPunct="1"/>
            <a:endParaRPr lang="en-US"/>
          </a:p>
          <a:p>
            <a:pPr algn="ctr" eaLnBrk="1" hangingPunct="1"/>
            <a:endParaRPr lang="en-US"/>
          </a:p>
          <a:p>
            <a:pPr algn="ctr" eaLnBrk="1" hangingPunct="1"/>
            <a:endParaRPr lang="en-US"/>
          </a:p>
          <a:p>
            <a:pPr algn="ctr" eaLnBrk="1" hangingPunct="1"/>
            <a:endParaRPr lang="en-US"/>
          </a:p>
          <a:p>
            <a:pPr algn="ctr" eaLnBrk="1" hangingPunct="1"/>
            <a:endParaRPr lang="en-US"/>
          </a:p>
          <a:p>
            <a:pPr algn="ctr" eaLnBrk="1" hangingPunct="1"/>
            <a:endParaRPr lang="en-US"/>
          </a:p>
          <a:p>
            <a:pPr algn="ctr" eaLnBrk="1" hangingPunct="1"/>
            <a:r>
              <a:rPr lang="en-US"/>
              <a:t>            </a:t>
            </a:r>
            <a:r>
              <a:rPr lang="en-US" sz="2400"/>
              <a:t>Organizational </a:t>
            </a:r>
          </a:p>
          <a:p>
            <a:pPr algn="ctr" eaLnBrk="1" hangingPunct="1"/>
            <a:r>
              <a:rPr lang="en-US" sz="2400"/>
              <a:t>        Development</a:t>
            </a: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3962400" y="3962400"/>
            <a:ext cx="1828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US" sz="2800"/>
              <a:t>Change</a:t>
            </a:r>
          </a:p>
        </p:txBody>
      </p:sp>
      <p:pic>
        <p:nvPicPr>
          <p:cNvPr id="8194" name="Picture 2" descr="https://encrypted-tbn1.gstatic.com/images?q=tbn:ANd9GcTgU1ziQrZtFamQsJz7FD84OlRKUaGSHJoplhCTeAkoeaqMESnXy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1581149"/>
            <a:ext cx="2466975" cy="29908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4572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id-ID" sz="3200" dirty="0" smtClean="0"/>
              <a:t>Business Strategy and Training</a:t>
            </a:r>
            <a:endParaRPr lang="id-ID" sz="32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57200" y="1219200"/>
          <a:ext cx="8229600" cy="473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1176421">
                <a:tc>
                  <a:txBody>
                    <a:bodyPr/>
                    <a:lstStyle/>
                    <a:p>
                      <a:r>
                        <a:rPr lang="id-ID" sz="2400" dirty="0" smtClean="0">
                          <a:solidFill>
                            <a:srgbClr val="FFFF00"/>
                          </a:solidFill>
                        </a:rPr>
                        <a:t>Speed Strategy</a:t>
                      </a:r>
                      <a:endParaRPr lang="id-ID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d-ID" sz="2000" dirty="0" smtClean="0">
                          <a:solidFill>
                            <a:srgbClr val="FFFF00"/>
                          </a:solidFill>
                        </a:rPr>
                        <a:t>Focus on time </a:t>
                      </a:r>
                      <a:r>
                        <a:rPr lang="en-US" sz="2000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id-ID" sz="2000" dirty="0" smtClean="0">
                          <a:solidFill>
                            <a:srgbClr val="FFFF00"/>
                          </a:solidFill>
                        </a:rPr>
                        <a:t>based compet</a:t>
                      </a:r>
                      <a:r>
                        <a:rPr lang="en-US" sz="2000" dirty="0" err="1" smtClean="0">
                          <a:solidFill>
                            <a:srgbClr val="FFFF00"/>
                          </a:solidFill>
                        </a:rPr>
                        <a:t>ition</a:t>
                      </a:r>
                      <a:endParaRPr lang="id-ID" sz="20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d-ID" sz="2000" dirty="0" smtClean="0">
                          <a:solidFill>
                            <a:srgbClr val="FFFF00"/>
                          </a:solidFill>
                        </a:rPr>
                        <a:t>Training in team process &amp; streamlined production method</a:t>
                      </a:r>
                      <a:endParaRPr lang="id-ID" sz="20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1176421">
                <a:tc>
                  <a:txBody>
                    <a:bodyPr/>
                    <a:lstStyle/>
                    <a:p>
                      <a:r>
                        <a:rPr lang="id-ID" sz="2400" dirty="0" smtClean="0"/>
                        <a:t>Innovation strategy</a:t>
                      </a:r>
                      <a:endParaRPr lang="id-ID" sz="24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d-ID" sz="2000" dirty="0" smtClean="0"/>
                        <a:t>Focus on people so</a:t>
                      </a:r>
                      <a:r>
                        <a:rPr lang="id-ID" sz="2000" baseline="0" dirty="0" smtClean="0"/>
                        <a:t> that they </a:t>
                      </a:r>
                      <a:r>
                        <a:rPr lang="id-ID" sz="2000" dirty="0" smtClean="0"/>
                        <a:t>work faster</a:t>
                      </a:r>
                      <a:endParaRPr lang="id-ID" sz="20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d-ID" sz="2000" dirty="0" smtClean="0"/>
                        <a:t>Training on new  developments in technology &amp; services</a:t>
                      </a:r>
                      <a:endParaRPr lang="id-ID" sz="20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1058779">
                <a:tc>
                  <a:txBody>
                    <a:bodyPr/>
                    <a:lstStyle/>
                    <a:p>
                      <a:r>
                        <a:rPr lang="id-ID" sz="2400" dirty="0" smtClean="0"/>
                        <a:t>Quality enhancement strategy</a:t>
                      </a:r>
                      <a:endParaRPr lang="id-ID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000" dirty="0" smtClean="0"/>
                        <a:t>Focus  on people so that they</a:t>
                      </a:r>
                      <a:r>
                        <a:rPr lang="id-ID" sz="2000" baseline="0" dirty="0" smtClean="0"/>
                        <a:t>  </a:t>
                      </a:r>
                      <a:r>
                        <a:rPr lang="id-ID" sz="2000" dirty="0" smtClean="0"/>
                        <a:t>work smarter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000" dirty="0" smtClean="0"/>
                        <a:t>Training in high level of services</a:t>
                      </a:r>
                      <a:endParaRPr lang="id-ID" sz="2000" dirty="0"/>
                    </a:p>
                  </a:txBody>
                  <a:tcPr/>
                </a:tc>
              </a:tr>
              <a:tr h="1058779">
                <a:tc>
                  <a:txBody>
                    <a:bodyPr/>
                    <a:lstStyle/>
                    <a:p>
                      <a:r>
                        <a:rPr lang="id-ID" sz="2400" dirty="0" smtClean="0"/>
                        <a:t>Cost reduction strategy</a:t>
                      </a:r>
                      <a:endParaRPr lang="id-ID" sz="2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d-ID" sz="2000" dirty="0" smtClean="0"/>
                        <a:t>Focus on pe</a:t>
                      </a:r>
                      <a:r>
                        <a:rPr lang="en-US" sz="2000" dirty="0" smtClean="0"/>
                        <a:t>o</a:t>
                      </a:r>
                      <a:r>
                        <a:rPr lang="id-ID" sz="2000" dirty="0" smtClean="0"/>
                        <a:t>ple so that they work harder</a:t>
                      </a:r>
                      <a:endParaRPr lang="id-ID" sz="20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d-ID" sz="2000" dirty="0" smtClean="0"/>
                        <a:t>Training for multiskills of individual</a:t>
                      </a:r>
                      <a:endParaRPr lang="id-ID" sz="20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2060"/>
          </a:solidFill>
        </p:spPr>
        <p:txBody>
          <a:bodyPr/>
          <a:lstStyle/>
          <a:p>
            <a:r>
              <a:rPr lang="id-ID" dirty="0" smtClean="0">
                <a:solidFill>
                  <a:srgbClr val="FFC000"/>
                </a:solidFill>
              </a:rPr>
              <a:t> Integrated Training Plan</a:t>
            </a:r>
            <a:endParaRPr lang="id-ID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  <a:ln>
            <a:solidFill>
              <a:srgbClr val="FFFF00"/>
            </a:solidFill>
          </a:ln>
        </p:spPr>
        <p:txBody>
          <a:bodyPr>
            <a:normAutofit fontScale="85000" lnSpcReduction="10000"/>
          </a:bodyPr>
          <a:lstStyle/>
          <a:p>
            <a:r>
              <a:rPr lang="id-ID" dirty="0" smtClean="0"/>
              <a:t>The planning of human resource  mean that the planning of an integrated  approach to training naturally follows</a:t>
            </a:r>
            <a:r>
              <a:rPr lang="en-US" dirty="0" smtClean="0"/>
              <a:t> STRATEGY</a:t>
            </a:r>
            <a:endParaRPr lang="id-ID" dirty="0" smtClean="0"/>
          </a:p>
          <a:p>
            <a:endParaRPr lang="id-ID" dirty="0" smtClean="0"/>
          </a:p>
          <a:p>
            <a:r>
              <a:rPr lang="id-ID" dirty="0" smtClean="0"/>
              <a:t>Education and training particularly taken together with employee  development are at the center of planning for human  resource</a:t>
            </a:r>
          </a:p>
          <a:p>
            <a:endParaRPr lang="id-ID" dirty="0" smtClean="0"/>
          </a:p>
          <a:p>
            <a:r>
              <a:rPr lang="id-ID" dirty="0" smtClean="0"/>
              <a:t>For education and training to be set in a strategic framework</a:t>
            </a:r>
          </a:p>
          <a:p>
            <a:endParaRPr lang="id-ID" dirty="0" smtClean="0"/>
          </a:p>
          <a:p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STRATEGI </a:t>
            </a:r>
            <a:r>
              <a:rPr lang="id-ID" smtClean="0"/>
              <a:t> </a:t>
            </a:r>
            <a:r>
              <a:rPr lang="en-US" smtClean="0"/>
              <a:t>TRAINING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8500" y="1665288"/>
            <a:ext cx="7772400" cy="4430712"/>
          </a:xfrm>
          <a:solidFill>
            <a:schemeClr val="bg1"/>
          </a:solidFill>
          <a:ln>
            <a:solidFill>
              <a:schemeClr val="hlink"/>
            </a:solidFill>
          </a:ln>
        </p:spPr>
        <p:txBody>
          <a:bodyPr/>
          <a:lstStyle/>
          <a:p>
            <a:pPr eaLnBrk="1" hangingPunct="1"/>
            <a:r>
              <a:rPr lang="en-US" smtClean="0"/>
              <a:t>Training on the job</a:t>
            </a:r>
          </a:p>
          <a:p>
            <a:pPr eaLnBrk="1" hangingPunct="1"/>
            <a:r>
              <a:rPr lang="en-US" smtClean="0"/>
              <a:t>Planned organization experienced</a:t>
            </a:r>
          </a:p>
          <a:p>
            <a:pPr eaLnBrk="1" hangingPunct="1"/>
            <a:r>
              <a:rPr lang="en-US" smtClean="0"/>
              <a:t>In-house training</a:t>
            </a:r>
          </a:p>
          <a:p>
            <a:pPr eaLnBrk="1" hangingPunct="1"/>
            <a:r>
              <a:rPr lang="en-US" smtClean="0"/>
              <a:t>Planned experienced outside the organization</a:t>
            </a:r>
          </a:p>
          <a:p>
            <a:pPr eaLnBrk="1" hangingPunct="1"/>
            <a:r>
              <a:rPr lang="en-US" smtClean="0"/>
              <a:t>External training</a:t>
            </a:r>
          </a:p>
          <a:p>
            <a:pPr eaLnBrk="1" hangingPunct="1"/>
            <a:r>
              <a:rPr lang="en-US" smtClean="0"/>
              <a:t>Self-managed learning</a:t>
            </a:r>
          </a:p>
          <a:p>
            <a:pPr eaLnBrk="1" hangingPunct="1"/>
            <a:endParaRPr lang="en-US" smtClean="0"/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1203325" y="6080125"/>
            <a:ext cx="19859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(</a:t>
            </a:r>
            <a:r>
              <a:rPr lang="en-US" sz="2000"/>
              <a:t>Barrington, 1999)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TRAINING &amp; KONSEP BALANCED SCORECARD</a:t>
            </a:r>
            <a:endParaRPr lang="en-US" sz="32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04801" y="990600"/>
          <a:ext cx="8534400" cy="57156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53033"/>
                <a:gridCol w="5781367"/>
              </a:tblGrid>
              <a:tr h="989019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PERSPEKTIF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2800" dirty="0" err="1" smtClean="0">
                          <a:solidFill>
                            <a:schemeClr val="bg1"/>
                          </a:solidFill>
                        </a:rPr>
                        <a:t>Kerangka</a:t>
                      </a:r>
                      <a:r>
                        <a:rPr lang="en-US" sz="28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bg1"/>
                          </a:solidFill>
                        </a:rPr>
                        <a:t>Berfikir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994365">
                <a:tc>
                  <a:txBody>
                    <a:bodyPr/>
                    <a:lstStyle/>
                    <a:p>
                      <a:r>
                        <a:rPr lang="en-US" sz="2800" dirty="0" err="1" smtClean="0">
                          <a:solidFill>
                            <a:srgbClr val="FFFF00"/>
                          </a:solidFill>
                        </a:rPr>
                        <a:t>Finansial</a:t>
                      </a:r>
                      <a:endParaRPr lang="en-US" sz="28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FFFF00"/>
                          </a:solidFill>
                        </a:rPr>
                        <a:t> Profit, </a:t>
                      </a:r>
                      <a:r>
                        <a:rPr lang="en-US" sz="2400" dirty="0" err="1" smtClean="0">
                          <a:solidFill>
                            <a:srgbClr val="FFFF00"/>
                          </a:solidFill>
                        </a:rPr>
                        <a:t>Pertumbuhan</a:t>
                      </a:r>
                      <a:r>
                        <a:rPr lang="en-US" sz="2400" baseline="0" dirty="0" smtClean="0">
                          <a:solidFill>
                            <a:srgbClr val="FFFF00"/>
                          </a:solidFill>
                        </a:rPr>
                        <a:t> profit, </a:t>
                      </a:r>
                      <a:r>
                        <a:rPr lang="en-US" sz="2400" dirty="0" smtClean="0">
                          <a:solidFill>
                            <a:srgbClr val="FFFF00"/>
                          </a:solidFill>
                        </a:rPr>
                        <a:t>Dividend/share</a:t>
                      </a:r>
                      <a:endParaRPr lang="en-US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989019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rgbClr val="FFFF00"/>
                          </a:solidFill>
                        </a:rPr>
                        <a:t>Customer</a:t>
                      </a:r>
                      <a:endParaRPr lang="en-US" sz="28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err="1" smtClean="0">
                          <a:solidFill>
                            <a:srgbClr val="FFFF00"/>
                          </a:solidFill>
                        </a:rPr>
                        <a:t>Kepuasan</a:t>
                      </a:r>
                      <a:r>
                        <a:rPr lang="en-US" sz="2400" dirty="0" smtClean="0">
                          <a:solidFill>
                            <a:srgbClr val="FFFF00"/>
                          </a:solidFill>
                        </a:rPr>
                        <a:t>, </a:t>
                      </a:r>
                      <a:r>
                        <a:rPr lang="en-US" sz="2400" dirty="0" err="1" smtClean="0">
                          <a:solidFill>
                            <a:srgbClr val="FFFF00"/>
                          </a:solidFill>
                        </a:rPr>
                        <a:t>loyalitas</a:t>
                      </a:r>
                      <a:r>
                        <a:rPr lang="en-US" sz="2400" dirty="0" smtClean="0">
                          <a:solidFill>
                            <a:srgbClr val="FFFF00"/>
                          </a:solidFill>
                        </a:rPr>
                        <a:t>, </a:t>
                      </a:r>
                      <a:r>
                        <a:rPr lang="en-US" sz="2400" dirty="0" err="1" smtClean="0">
                          <a:solidFill>
                            <a:srgbClr val="FFFF00"/>
                          </a:solidFill>
                        </a:rPr>
                        <a:t>nilai</a:t>
                      </a:r>
                      <a:r>
                        <a:rPr lang="en-US" sz="2400" dirty="0" smtClean="0">
                          <a:solidFill>
                            <a:srgbClr val="FFFF00"/>
                          </a:solidFill>
                        </a:rPr>
                        <a:t>,</a:t>
                      </a:r>
                      <a:r>
                        <a:rPr lang="en-US" sz="2400" baseline="0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rgbClr val="FFFF00"/>
                          </a:solidFill>
                        </a:rPr>
                        <a:t>frequensi</a:t>
                      </a:r>
                      <a:r>
                        <a:rPr lang="en-US" sz="2400" baseline="0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rgbClr val="FFFF00"/>
                          </a:solidFill>
                        </a:rPr>
                        <a:t>berulang</a:t>
                      </a:r>
                      <a:r>
                        <a:rPr lang="en-US" sz="2400" baseline="0" dirty="0" smtClean="0">
                          <a:solidFill>
                            <a:srgbClr val="FFFF00"/>
                          </a:solidFill>
                        </a:rPr>
                        <a:t>, zero complain</a:t>
                      </a:r>
                      <a:endParaRPr lang="en-US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994365">
                <a:tc>
                  <a:txBody>
                    <a:bodyPr/>
                    <a:lstStyle/>
                    <a:p>
                      <a:r>
                        <a:rPr lang="en-US" sz="2800" dirty="0" err="1" smtClean="0">
                          <a:solidFill>
                            <a:schemeClr val="tx1"/>
                          </a:solidFill>
                        </a:rPr>
                        <a:t>Proses</a:t>
                      </a:r>
                      <a:r>
                        <a:rPr lang="en-US" sz="2800" dirty="0" smtClean="0">
                          <a:solidFill>
                            <a:schemeClr val="tx1"/>
                          </a:solidFill>
                        </a:rPr>
                        <a:t> Internal </a:t>
                      </a:r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Time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</a:rPr>
                        <a:t> d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elivery, service excellence,     supply chain, IT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</a:rPr>
                        <a:t> system in service, distribution channel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1443433">
                <a:tc>
                  <a:txBody>
                    <a:bodyPr/>
                    <a:lstStyle/>
                    <a:p>
                      <a:r>
                        <a:rPr lang="en-US" sz="2800" dirty="0" err="1" smtClean="0">
                          <a:solidFill>
                            <a:schemeClr val="tx1"/>
                          </a:solidFill>
                        </a:rPr>
                        <a:t>Pertumbuhan</a:t>
                      </a:r>
                      <a:r>
                        <a:rPr lang="en-US" sz="2800" dirty="0" smtClean="0">
                          <a:solidFill>
                            <a:schemeClr val="tx1"/>
                          </a:solidFill>
                        </a:rPr>
                        <a:t>/</a:t>
                      </a:r>
                    </a:p>
                    <a:p>
                      <a:r>
                        <a:rPr lang="en-US" sz="2800" dirty="0" smtClean="0">
                          <a:solidFill>
                            <a:schemeClr val="tx1"/>
                          </a:solidFill>
                        </a:rPr>
                        <a:t>Learning</a:t>
                      </a:r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HR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</a:rPr>
                        <a:t> Information 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 system, intensive training, Culture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</a:rPr>
                        <a:t> change,  performance appraisal system, HR certification,  CSR, respond to environment change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4114800" y="533400"/>
            <a:ext cx="3733800" cy="1447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</a:pPr>
            <a:r>
              <a:rPr lang="en-US" sz="2000" b="1" dirty="0" smtClean="0">
                <a:solidFill>
                  <a:schemeClr val="bg2"/>
                </a:solidFill>
              </a:rPr>
              <a:t>Best overall profit margin</a:t>
            </a:r>
          </a:p>
          <a:p>
            <a:pPr>
              <a:lnSpc>
                <a:spcPct val="90000"/>
              </a:lnSpc>
            </a:pPr>
            <a:r>
              <a:rPr lang="en-US" sz="2000" b="1" dirty="0" smtClean="0">
                <a:solidFill>
                  <a:schemeClr val="bg2"/>
                </a:solidFill>
              </a:rPr>
              <a:t>Best year-to-year</a:t>
            </a:r>
          </a:p>
          <a:p>
            <a:pPr>
              <a:lnSpc>
                <a:spcPct val="90000"/>
              </a:lnSpc>
            </a:pPr>
            <a:r>
              <a:rPr lang="en-US" sz="2000" b="1" dirty="0" smtClean="0">
                <a:solidFill>
                  <a:schemeClr val="bg2"/>
                </a:solidFill>
              </a:rPr>
              <a:t> profit growth</a:t>
            </a:r>
            <a:endParaRPr lang="en-US" sz="2000" b="1" dirty="0">
              <a:solidFill>
                <a:schemeClr val="bg2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156262" y="2057400"/>
            <a:ext cx="3692338" cy="1200329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b="1" dirty="0" smtClean="0">
                <a:solidFill>
                  <a:schemeClr val="bg2"/>
                </a:solidFill>
              </a:rPr>
              <a:t>Best year –to-year  </a:t>
            </a:r>
          </a:p>
          <a:p>
            <a:pPr>
              <a:lnSpc>
                <a:spcPct val="90000"/>
              </a:lnSpc>
            </a:pPr>
            <a:r>
              <a:rPr lang="en-US" sz="2000" b="1" dirty="0" smtClean="0">
                <a:solidFill>
                  <a:schemeClr val="bg2"/>
                </a:solidFill>
              </a:rPr>
              <a:t>revenue growth</a:t>
            </a:r>
          </a:p>
          <a:p>
            <a:pPr>
              <a:lnSpc>
                <a:spcPct val="90000"/>
              </a:lnSpc>
            </a:pPr>
            <a:r>
              <a:rPr lang="en-US" sz="2000" b="1" dirty="0" smtClean="0">
                <a:solidFill>
                  <a:schemeClr val="bg2"/>
                </a:solidFill>
              </a:rPr>
              <a:t> </a:t>
            </a:r>
          </a:p>
          <a:p>
            <a:pPr>
              <a:lnSpc>
                <a:spcPct val="90000"/>
              </a:lnSpc>
            </a:pPr>
            <a:r>
              <a:rPr lang="en-US" sz="2000" b="1" dirty="0" smtClean="0">
                <a:solidFill>
                  <a:schemeClr val="bg2"/>
                </a:solidFill>
              </a:rPr>
              <a:t>Best customer satisfaction</a:t>
            </a:r>
            <a:endParaRPr lang="en-US" sz="2000" b="1" dirty="0">
              <a:solidFill>
                <a:schemeClr val="bg2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191000" y="3352800"/>
            <a:ext cx="3657600" cy="12192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</a:pPr>
            <a:r>
              <a:rPr lang="en-US" sz="2000" b="1" dirty="0" smtClean="0">
                <a:solidFill>
                  <a:srgbClr val="FFFF00"/>
                </a:solidFill>
              </a:rPr>
              <a:t>Best product</a:t>
            </a:r>
            <a:r>
              <a:rPr lang="id-ID" sz="2000" b="1" dirty="0" smtClean="0">
                <a:solidFill>
                  <a:srgbClr val="FFFF00"/>
                </a:solidFill>
              </a:rPr>
              <a:t>/service</a:t>
            </a:r>
            <a:r>
              <a:rPr lang="en-US" sz="2000" b="1" dirty="0" smtClean="0">
                <a:solidFill>
                  <a:srgbClr val="FFFF00"/>
                </a:solidFill>
              </a:rPr>
              <a:t> quality</a:t>
            </a:r>
          </a:p>
          <a:p>
            <a:pPr>
              <a:lnSpc>
                <a:spcPct val="90000"/>
              </a:lnSpc>
            </a:pPr>
            <a:r>
              <a:rPr lang="en-US" sz="2000" b="1" dirty="0" smtClean="0">
                <a:solidFill>
                  <a:srgbClr val="FFFF00"/>
                </a:solidFill>
              </a:rPr>
              <a:t>Lowest product r</a:t>
            </a:r>
            <a:r>
              <a:rPr lang="id-ID" sz="2000" b="1" dirty="0" smtClean="0">
                <a:solidFill>
                  <a:srgbClr val="FFFF00"/>
                </a:solidFill>
              </a:rPr>
              <a:t>isk</a:t>
            </a:r>
            <a:endParaRPr lang="en-US" sz="2000" b="1" dirty="0">
              <a:solidFill>
                <a:srgbClr val="FFFF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191000" y="4648200"/>
            <a:ext cx="3657600" cy="1524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</a:pPr>
            <a:r>
              <a:rPr lang="en-US" sz="2000" b="1" dirty="0" smtClean="0">
                <a:solidFill>
                  <a:schemeClr val="bg1"/>
                </a:solidFill>
              </a:rPr>
              <a:t>Highest employee  competence , contributions</a:t>
            </a:r>
          </a:p>
          <a:p>
            <a:pPr>
              <a:lnSpc>
                <a:spcPct val="90000"/>
              </a:lnSpc>
            </a:pPr>
            <a:r>
              <a:rPr lang="en-US" sz="2000" b="1" dirty="0" smtClean="0">
                <a:solidFill>
                  <a:schemeClr val="bg1"/>
                </a:solidFill>
              </a:rPr>
              <a:t>satisfaction and retention</a:t>
            </a:r>
          </a:p>
          <a:p>
            <a:pPr>
              <a:lnSpc>
                <a:spcPct val="90000"/>
              </a:lnSpc>
            </a:pPr>
            <a:endParaRPr lang="en-US" b="1" dirty="0" smtClean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2000" b="1" dirty="0" smtClean="0">
                <a:solidFill>
                  <a:schemeClr val="bg1"/>
                </a:solidFill>
              </a:rPr>
              <a:t>Best compensation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533400" y="381000"/>
            <a:ext cx="1752600" cy="1600200"/>
          </a:xfrm>
          <a:prstGeom prst="ellipse">
            <a:avLst/>
          </a:prstGeom>
          <a:noFill/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Financial</a:t>
            </a:r>
          </a:p>
          <a:p>
            <a:pPr algn="ctr"/>
            <a:r>
              <a:rPr lang="en-US" dirty="0" smtClean="0"/>
              <a:t>Dept</a:t>
            </a:r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533400" y="1524000"/>
            <a:ext cx="1752600" cy="1600200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Marketing</a:t>
            </a:r>
          </a:p>
          <a:p>
            <a:pPr algn="ctr"/>
            <a:r>
              <a:rPr lang="en-US" dirty="0" smtClean="0"/>
              <a:t>Dept</a:t>
            </a:r>
            <a:endParaRPr lang="en-US" dirty="0"/>
          </a:p>
        </p:txBody>
      </p:sp>
      <p:sp>
        <p:nvSpPr>
          <p:cNvPr id="12" name="Oval 11"/>
          <p:cNvSpPr/>
          <p:nvPr/>
        </p:nvSpPr>
        <p:spPr>
          <a:xfrm>
            <a:off x="457200" y="2819400"/>
            <a:ext cx="1905000" cy="16002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Production</a:t>
            </a:r>
          </a:p>
          <a:p>
            <a:pPr algn="ctr"/>
            <a:r>
              <a:rPr lang="en-US" dirty="0" smtClean="0"/>
              <a:t>Dept</a:t>
            </a:r>
            <a:endParaRPr lang="en-US" dirty="0"/>
          </a:p>
        </p:txBody>
      </p:sp>
      <p:sp>
        <p:nvSpPr>
          <p:cNvPr id="13" name="Oval 12"/>
          <p:cNvSpPr/>
          <p:nvPr/>
        </p:nvSpPr>
        <p:spPr>
          <a:xfrm>
            <a:off x="609600" y="4114800"/>
            <a:ext cx="1676400" cy="152400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HR Dept</a:t>
            </a:r>
            <a:endParaRPr lang="en-US" dirty="0"/>
          </a:p>
        </p:txBody>
      </p:sp>
      <p:cxnSp>
        <p:nvCxnSpPr>
          <p:cNvPr id="15" name="Straight Arrow Connector 14"/>
          <p:cNvCxnSpPr>
            <a:stCxn id="10" idx="6"/>
          </p:cNvCxnSpPr>
          <p:nvPr/>
        </p:nvCxnSpPr>
        <p:spPr>
          <a:xfrm flipV="1">
            <a:off x="2286000" y="1144588"/>
            <a:ext cx="1676400" cy="3651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11" idx="6"/>
          </p:cNvCxnSpPr>
          <p:nvPr/>
        </p:nvCxnSpPr>
        <p:spPr>
          <a:xfrm flipV="1">
            <a:off x="2286000" y="2286000"/>
            <a:ext cx="1752600" cy="381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11" idx="6"/>
          </p:cNvCxnSpPr>
          <p:nvPr/>
        </p:nvCxnSpPr>
        <p:spPr>
          <a:xfrm flipV="1">
            <a:off x="2286000" y="1524000"/>
            <a:ext cx="1676400" cy="8001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12" idx="6"/>
          </p:cNvCxnSpPr>
          <p:nvPr/>
        </p:nvCxnSpPr>
        <p:spPr>
          <a:xfrm flipV="1">
            <a:off x="2362200" y="3581400"/>
            <a:ext cx="1752600" cy="381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13" idx="6"/>
          </p:cNvCxnSpPr>
          <p:nvPr/>
        </p:nvCxnSpPr>
        <p:spPr>
          <a:xfrm>
            <a:off x="2286000" y="4876800"/>
            <a:ext cx="17526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stCxn id="12" idx="6"/>
          </p:cNvCxnSpPr>
          <p:nvPr/>
        </p:nvCxnSpPr>
        <p:spPr>
          <a:xfrm flipV="1">
            <a:off x="2362200" y="2667000"/>
            <a:ext cx="1676400" cy="9525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259027" y="76200"/>
            <a:ext cx="9893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Goals</a:t>
            </a:r>
            <a:endParaRPr lang="en-US" sz="2400" dirty="0"/>
          </a:p>
        </p:txBody>
      </p:sp>
      <p:cxnSp>
        <p:nvCxnSpPr>
          <p:cNvPr id="36" name="Straight Arrow Connector 35"/>
          <p:cNvCxnSpPr>
            <a:stCxn id="13" idx="6"/>
            <a:endCxn id="7" idx="1"/>
          </p:cNvCxnSpPr>
          <p:nvPr/>
        </p:nvCxnSpPr>
        <p:spPr>
          <a:xfrm flipV="1">
            <a:off x="2286000" y="3962400"/>
            <a:ext cx="1905000" cy="9144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val 36"/>
          <p:cNvSpPr/>
          <p:nvPr/>
        </p:nvSpPr>
        <p:spPr>
          <a:xfrm>
            <a:off x="7696200" y="762000"/>
            <a:ext cx="990600" cy="9906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KPI</a:t>
            </a:r>
            <a:endParaRPr lang="en-US" sz="2400" dirty="0"/>
          </a:p>
        </p:txBody>
      </p:sp>
      <p:sp>
        <p:nvSpPr>
          <p:cNvPr id="38" name="Oval 37"/>
          <p:cNvSpPr/>
          <p:nvPr/>
        </p:nvSpPr>
        <p:spPr>
          <a:xfrm>
            <a:off x="7696200" y="2133600"/>
            <a:ext cx="990600" cy="99060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KPI</a:t>
            </a:r>
            <a:endParaRPr lang="en-US" sz="2400" dirty="0"/>
          </a:p>
        </p:txBody>
      </p:sp>
      <p:sp>
        <p:nvSpPr>
          <p:cNvPr id="39" name="Oval 38"/>
          <p:cNvSpPr/>
          <p:nvPr/>
        </p:nvSpPr>
        <p:spPr>
          <a:xfrm>
            <a:off x="7696200" y="3429000"/>
            <a:ext cx="990600" cy="9906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KPI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40" name="Oval 39"/>
          <p:cNvSpPr/>
          <p:nvPr/>
        </p:nvSpPr>
        <p:spPr>
          <a:xfrm>
            <a:off x="7696200" y="4800600"/>
            <a:ext cx="990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bg2"/>
                </a:solidFill>
              </a:rPr>
              <a:t>KPI</a:t>
            </a:r>
            <a:endParaRPr lang="en-US" sz="2400" dirty="0">
              <a:solidFill>
                <a:schemeClr val="bg2"/>
              </a:solidFill>
            </a:endParaRPr>
          </a:p>
        </p:txBody>
      </p:sp>
      <p:cxnSp>
        <p:nvCxnSpPr>
          <p:cNvPr id="25" name="Straight Arrow Connector 24"/>
          <p:cNvCxnSpPr>
            <a:stCxn id="13" idx="6"/>
          </p:cNvCxnSpPr>
          <p:nvPr/>
        </p:nvCxnSpPr>
        <p:spPr>
          <a:xfrm flipV="1">
            <a:off x="2286000" y="2895600"/>
            <a:ext cx="1752600" cy="1981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196752"/>
          <a:ext cx="8229600" cy="5470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6528"/>
                <a:gridCol w="2448272"/>
                <a:gridCol w="1872208"/>
                <a:gridCol w="2242592"/>
              </a:tblGrid>
              <a:tr h="502652">
                <a:tc>
                  <a:txBody>
                    <a:bodyPr/>
                    <a:lstStyle/>
                    <a:p>
                      <a:r>
                        <a:rPr lang="id-ID" sz="2400" dirty="0" smtClean="0">
                          <a:solidFill>
                            <a:schemeClr val="tx1"/>
                          </a:solidFill>
                        </a:rPr>
                        <a:t>Variable</a:t>
                      </a:r>
                      <a:endParaRPr lang="id-ID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d-ID" sz="2400" dirty="0" smtClean="0">
                          <a:solidFill>
                            <a:schemeClr val="tx1"/>
                          </a:solidFill>
                        </a:rPr>
                        <a:t>Defender</a:t>
                      </a:r>
                      <a:endParaRPr lang="id-ID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d-ID" sz="2400" dirty="0" smtClean="0">
                          <a:solidFill>
                            <a:schemeClr val="tx1"/>
                          </a:solidFill>
                        </a:rPr>
                        <a:t>Prospector</a:t>
                      </a:r>
                      <a:endParaRPr lang="id-ID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d-ID" sz="2400" dirty="0" smtClean="0">
                          <a:solidFill>
                            <a:schemeClr val="tx1"/>
                          </a:solidFill>
                        </a:rPr>
                        <a:t>Analyzer</a:t>
                      </a:r>
                      <a:endParaRPr lang="id-ID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4825940">
                <a:tc>
                  <a:txBody>
                    <a:bodyPr/>
                    <a:lstStyle/>
                    <a:p>
                      <a:r>
                        <a:rPr lang="id-ID" sz="2000" dirty="0" smtClean="0">
                          <a:solidFill>
                            <a:schemeClr val="tx1"/>
                          </a:solidFill>
                        </a:rPr>
                        <a:t>Time frame</a:t>
                      </a:r>
                    </a:p>
                    <a:p>
                      <a:endParaRPr lang="id-ID" sz="20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id-ID" sz="2000" dirty="0" smtClean="0">
                          <a:solidFill>
                            <a:schemeClr val="tx1"/>
                          </a:solidFill>
                        </a:rPr>
                        <a:t>Career Plan</a:t>
                      </a:r>
                    </a:p>
                    <a:p>
                      <a:endParaRPr lang="id-ID" sz="20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id-ID" sz="2000" dirty="0" smtClean="0">
                          <a:solidFill>
                            <a:schemeClr val="tx1"/>
                          </a:solidFill>
                        </a:rPr>
                        <a:t>Plan orientation</a:t>
                      </a:r>
                    </a:p>
                    <a:p>
                      <a:endParaRPr lang="id-ID" sz="20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id-ID" sz="2000" dirty="0" smtClean="0">
                          <a:solidFill>
                            <a:schemeClr val="tx1"/>
                          </a:solidFill>
                        </a:rPr>
                        <a:t>Performance</a:t>
                      </a:r>
                      <a:r>
                        <a:rPr lang="id-ID" sz="2000" baseline="0" dirty="0" smtClean="0">
                          <a:solidFill>
                            <a:schemeClr val="tx1"/>
                          </a:solidFill>
                        </a:rPr>
                        <a:t> evaluation</a:t>
                      </a:r>
                    </a:p>
                    <a:p>
                      <a:endParaRPr lang="id-ID" sz="20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id-ID" sz="2000" baseline="0" dirty="0" smtClean="0">
                          <a:solidFill>
                            <a:schemeClr val="tx1"/>
                          </a:solidFill>
                        </a:rPr>
                        <a:t>Selection </a:t>
                      </a:r>
                    </a:p>
                    <a:p>
                      <a:endParaRPr lang="id-ID" sz="20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id-ID" sz="2000" baseline="0" dirty="0" smtClean="0">
                          <a:solidFill>
                            <a:schemeClr val="tx1"/>
                          </a:solidFill>
                        </a:rPr>
                        <a:t>Strategy</a:t>
                      </a:r>
                    </a:p>
                    <a:p>
                      <a:endParaRPr lang="id-ID" sz="20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id-ID" sz="2000" baseline="0" dirty="0" smtClean="0">
                          <a:solidFill>
                            <a:schemeClr val="tx1"/>
                          </a:solidFill>
                        </a:rPr>
                        <a:t>Recruitment</a:t>
                      </a:r>
                    </a:p>
                    <a:p>
                      <a:endParaRPr lang="id-ID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d-ID" sz="2000" dirty="0" smtClean="0">
                          <a:solidFill>
                            <a:schemeClr val="tx1"/>
                          </a:solidFill>
                        </a:rPr>
                        <a:t>Long-term</a:t>
                      </a:r>
                    </a:p>
                    <a:p>
                      <a:endParaRPr lang="id-ID" sz="20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id-ID" sz="2000" dirty="0" smtClean="0">
                          <a:solidFill>
                            <a:schemeClr val="tx1"/>
                          </a:solidFill>
                        </a:rPr>
                        <a:t>Very important </a:t>
                      </a:r>
                    </a:p>
                    <a:p>
                      <a:endParaRPr lang="id-ID" sz="20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id-ID" sz="2000" dirty="0" smtClean="0">
                          <a:solidFill>
                            <a:schemeClr val="tx1"/>
                          </a:solidFill>
                        </a:rPr>
                        <a:t>Succession</a:t>
                      </a:r>
                    </a:p>
                    <a:p>
                      <a:endParaRPr lang="id-ID" sz="200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id-ID" sz="20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id-ID" sz="2000" dirty="0" smtClean="0">
                          <a:solidFill>
                            <a:schemeClr val="tx1"/>
                          </a:solidFill>
                        </a:rPr>
                        <a:t>Behavior </a:t>
                      </a:r>
                    </a:p>
                    <a:p>
                      <a:endParaRPr lang="id-ID" sz="200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id-ID" sz="20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id-ID" sz="2000" dirty="0" smtClean="0">
                          <a:solidFill>
                            <a:schemeClr val="tx1"/>
                          </a:solidFill>
                        </a:rPr>
                        <a:t>Talent and ability</a:t>
                      </a:r>
                    </a:p>
                    <a:p>
                      <a:endParaRPr lang="id-ID" sz="20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id-ID" sz="2000" dirty="0" smtClean="0">
                          <a:solidFill>
                            <a:schemeClr val="tx1"/>
                          </a:solidFill>
                        </a:rPr>
                        <a:t>Long-life employment</a:t>
                      </a:r>
                    </a:p>
                    <a:p>
                      <a:r>
                        <a:rPr lang="id-ID" sz="2000" dirty="0" smtClean="0">
                          <a:solidFill>
                            <a:schemeClr val="tx1"/>
                          </a:solidFill>
                        </a:rPr>
                        <a:t>Career oriented</a:t>
                      </a:r>
                      <a:endParaRPr lang="id-ID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d-ID" sz="2000" dirty="0" smtClean="0">
                          <a:solidFill>
                            <a:schemeClr val="tx1"/>
                          </a:solidFill>
                        </a:rPr>
                        <a:t>Short-term</a:t>
                      </a:r>
                    </a:p>
                    <a:p>
                      <a:endParaRPr lang="id-ID" sz="20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id-ID" sz="2000" dirty="0" smtClean="0">
                          <a:solidFill>
                            <a:schemeClr val="tx1"/>
                          </a:solidFill>
                        </a:rPr>
                        <a:t>Less Important </a:t>
                      </a:r>
                    </a:p>
                    <a:p>
                      <a:endParaRPr lang="id-ID" sz="20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id-ID" sz="2000" dirty="0" smtClean="0">
                          <a:solidFill>
                            <a:schemeClr val="tx1"/>
                          </a:solidFill>
                        </a:rPr>
                        <a:t>Replacement</a:t>
                      </a:r>
                    </a:p>
                    <a:p>
                      <a:endParaRPr lang="id-ID" sz="200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id-ID" sz="20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id-ID" sz="2000" dirty="0" smtClean="0">
                          <a:solidFill>
                            <a:schemeClr val="tx1"/>
                          </a:solidFill>
                        </a:rPr>
                        <a:t>Achievement  </a:t>
                      </a:r>
                    </a:p>
                    <a:p>
                      <a:endParaRPr lang="id-ID" sz="200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id-ID" sz="20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id-ID" sz="2000" dirty="0" smtClean="0">
                          <a:solidFill>
                            <a:schemeClr val="tx1"/>
                          </a:solidFill>
                        </a:rPr>
                        <a:t>Skills  </a:t>
                      </a:r>
                    </a:p>
                    <a:p>
                      <a:endParaRPr lang="id-ID" sz="20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2000" dirty="0" smtClean="0">
                          <a:solidFill>
                            <a:schemeClr val="tx1"/>
                          </a:solidFill>
                        </a:rPr>
                        <a:t>Long-life employable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2000" dirty="0" smtClean="0">
                          <a:solidFill>
                            <a:schemeClr val="tx1"/>
                          </a:solidFill>
                        </a:rPr>
                        <a:t>Outsourcing</a:t>
                      </a:r>
                    </a:p>
                    <a:p>
                      <a:endParaRPr lang="id-ID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d-ID" sz="2000" dirty="0" smtClean="0">
                          <a:solidFill>
                            <a:schemeClr val="tx1"/>
                          </a:solidFill>
                        </a:rPr>
                        <a:t>Combination</a:t>
                      </a:r>
                    </a:p>
                    <a:p>
                      <a:endParaRPr lang="id-ID" sz="20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id-ID" sz="2000" dirty="0" smtClean="0">
                          <a:solidFill>
                            <a:schemeClr val="tx1"/>
                          </a:solidFill>
                        </a:rPr>
                        <a:t>Very important</a:t>
                      </a:r>
                    </a:p>
                    <a:p>
                      <a:r>
                        <a:rPr lang="id-ID" sz="2000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</a:p>
                    <a:p>
                      <a:r>
                        <a:rPr lang="id-ID" sz="2000" dirty="0" smtClean="0">
                          <a:solidFill>
                            <a:schemeClr val="tx1"/>
                          </a:solidFill>
                        </a:rPr>
                        <a:t>Succession</a:t>
                      </a:r>
                    </a:p>
                    <a:p>
                      <a:endParaRPr lang="id-ID" sz="200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id-ID" sz="20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id-ID" sz="2000" dirty="0" smtClean="0">
                          <a:solidFill>
                            <a:schemeClr val="tx1"/>
                          </a:solidFill>
                        </a:rPr>
                        <a:t>Behavior </a:t>
                      </a:r>
                    </a:p>
                    <a:p>
                      <a:endParaRPr lang="id-ID" sz="200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id-ID" sz="20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id-ID" sz="2000" dirty="0" smtClean="0">
                          <a:solidFill>
                            <a:schemeClr val="tx1"/>
                          </a:solidFill>
                        </a:rPr>
                        <a:t>Talent and ability</a:t>
                      </a:r>
                    </a:p>
                    <a:p>
                      <a:endParaRPr lang="id-ID" sz="20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id-ID" sz="2000" dirty="0" smtClean="0">
                          <a:solidFill>
                            <a:schemeClr val="tx1"/>
                          </a:solidFill>
                        </a:rPr>
                        <a:t>Combination</a:t>
                      </a:r>
                    </a:p>
                    <a:p>
                      <a:endParaRPr lang="id-ID" sz="20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id-ID" sz="2000" dirty="0" smtClean="0">
                          <a:solidFill>
                            <a:schemeClr val="tx1"/>
                          </a:solidFill>
                        </a:rPr>
                        <a:t>Combination</a:t>
                      </a:r>
                    </a:p>
                    <a:p>
                      <a:endParaRPr lang="id-ID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96720"/>
          </a:xfrm>
        </p:spPr>
        <p:txBody>
          <a:bodyPr>
            <a:normAutofit/>
          </a:bodyPr>
          <a:lstStyle/>
          <a:p>
            <a:r>
              <a:rPr lang="id-ID" dirty="0" smtClean="0"/>
              <a:t>Strategic Human Resource Plan</a:t>
            </a: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7470648" cy="5334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</a:t>
            </a:r>
            <a:r>
              <a:rPr lang="en-US" sz="2800" dirty="0" smtClean="0"/>
              <a:t>Training Design </a:t>
            </a:r>
            <a:r>
              <a:rPr lang="en-US" sz="2800" dirty="0" err="1" smtClean="0"/>
              <a:t>Berbasis</a:t>
            </a:r>
            <a:r>
              <a:rPr lang="en-US" sz="2800" dirty="0" smtClean="0"/>
              <a:t> KPI</a:t>
            </a:r>
            <a:endParaRPr lang="en-US" sz="28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152400" y="533400"/>
          <a:ext cx="8839200" cy="6223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0974"/>
                <a:gridCol w="1579884"/>
                <a:gridCol w="1593542"/>
                <a:gridCol w="1600200"/>
                <a:gridCol w="2514600"/>
              </a:tblGrid>
              <a:tr h="73660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Strategi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Subyek</a:t>
                      </a:r>
                      <a:endParaRPr lang="en-US" dirty="0" smtClean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Tujuan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aseline="0" dirty="0" smtClean="0"/>
                        <a:t> KPI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Inisiatif-Inisiatif</a:t>
                      </a:r>
                      <a:endParaRPr lang="en-US" dirty="0"/>
                    </a:p>
                  </a:txBody>
                  <a:tcPr>
                    <a:noFill/>
                  </a:tcPr>
                </a:tc>
              </a:tr>
              <a:tr h="113665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FF00"/>
                          </a:solidFill>
                        </a:rPr>
                        <a:t>Empower</a:t>
                      </a:r>
                    </a:p>
                    <a:p>
                      <a:r>
                        <a:rPr lang="en-US" dirty="0" err="1" smtClean="0">
                          <a:solidFill>
                            <a:srgbClr val="FFFF00"/>
                          </a:solidFill>
                        </a:rPr>
                        <a:t>ment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FFFF00"/>
                          </a:solidFill>
                        </a:rPr>
                        <a:t>Pengambilan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FFFF00"/>
                          </a:solidFill>
                        </a:rPr>
                        <a:t>keputusan</a:t>
                      </a:r>
                      <a:endParaRPr lang="en-US" dirty="0" smtClean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FFFF00"/>
                          </a:solidFill>
                        </a:rPr>
                        <a:t>Meningkatan</a:t>
                      </a:r>
                      <a:r>
                        <a:rPr lang="en-US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en-US" dirty="0" err="1" smtClean="0">
                          <a:solidFill>
                            <a:srgbClr val="FFFF00"/>
                          </a:solidFill>
                        </a:rPr>
                        <a:t>kemampuan</a:t>
                      </a:r>
                      <a:endParaRPr lang="en-US" dirty="0" smtClean="0">
                        <a:solidFill>
                          <a:srgbClr val="FFFF00"/>
                        </a:solidFill>
                      </a:endParaRPr>
                    </a:p>
                    <a:p>
                      <a:r>
                        <a:rPr lang="en-US" dirty="0" smtClean="0">
                          <a:solidFill>
                            <a:srgbClr val="FFFF00"/>
                          </a:solidFill>
                        </a:rPr>
                        <a:t>problem-solving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FFFF00"/>
                          </a:solidFill>
                        </a:rPr>
                        <a:t>Dapat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FFFF00"/>
                          </a:solidFill>
                        </a:rPr>
                        <a:t>menyelesai</a:t>
                      </a:r>
                      <a:endParaRPr lang="en-US" baseline="0" dirty="0" smtClean="0">
                        <a:solidFill>
                          <a:srgbClr val="FFFF00"/>
                        </a:solidFill>
                      </a:endParaRPr>
                    </a:p>
                    <a:p>
                      <a:r>
                        <a:rPr lang="en-US" baseline="0" dirty="0" err="1" smtClean="0">
                          <a:solidFill>
                            <a:srgbClr val="FFFF00"/>
                          </a:solidFill>
                        </a:rPr>
                        <a:t>kan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FFFF00"/>
                          </a:solidFill>
                        </a:rPr>
                        <a:t>setiap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FFFF00"/>
                          </a:solidFill>
                        </a:rPr>
                        <a:t>masalah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</a:rPr>
                        <a:t> yang </a:t>
                      </a:r>
                      <a:r>
                        <a:rPr lang="en-US" baseline="0" dirty="0" err="1" smtClean="0">
                          <a:solidFill>
                            <a:srgbClr val="FFFF00"/>
                          </a:solidFill>
                        </a:rPr>
                        <a:t>melekat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FFFF00"/>
                          </a:solidFill>
                        </a:rPr>
                        <a:t>pada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FFFF00"/>
                          </a:solidFill>
                        </a:rPr>
                        <a:t>tugas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FFFF00"/>
                          </a:solidFill>
                        </a:rPr>
                        <a:t>Pelatihan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FFFF00"/>
                          </a:solidFill>
                        </a:rPr>
                        <a:t>bagi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FFFF00"/>
                          </a:solidFill>
                        </a:rPr>
                        <a:t>Kepala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FFFF00"/>
                          </a:solidFill>
                        </a:rPr>
                        <a:t>bagian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</a:rPr>
                        <a:t>  </a:t>
                      </a:r>
                      <a:r>
                        <a:rPr lang="en-US" baseline="0" dirty="0" err="1" smtClean="0">
                          <a:solidFill>
                            <a:srgbClr val="FFFF00"/>
                          </a:solidFill>
                        </a:rPr>
                        <a:t>dengan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FFFF00"/>
                          </a:solidFill>
                        </a:rPr>
                        <a:t>metode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</a:rPr>
                        <a:t>  training &amp; action learning (</a:t>
                      </a:r>
                      <a:r>
                        <a:rPr lang="en-US" baseline="0" dirty="0" err="1" smtClean="0">
                          <a:solidFill>
                            <a:srgbClr val="FFFF00"/>
                          </a:solidFill>
                        </a:rPr>
                        <a:t>teori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</a:rPr>
                        <a:t>, </a:t>
                      </a:r>
                      <a:r>
                        <a:rPr lang="en-US" baseline="0" dirty="0" err="1" smtClean="0">
                          <a:solidFill>
                            <a:srgbClr val="FFFF00"/>
                          </a:solidFill>
                        </a:rPr>
                        <a:t>simulasi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</a:rPr>
                        <a:t>, real case)</a:t>
                      </a:r>
                    </a:p>
                    <a:p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113665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FF00"/>
                          </a:solidFill>
                        </a:rPr>
                        <a:t>Empower</a:t>
                      </a:r>
                    </a:p>
                    <a:p>
                      <a:r>
                        <a:rPr lang="en-US" dirty="0" err="1" smtClean="0">
                          <a:solidFill>
                            <a:srgbClr val="FFFF00"/>
                          </a:solidFill>
                        </a:rPr>
                        <a:t>ment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 smtClean="0">
                        <a:solidFill>
                          <a:srgbClr val="FFFF00"/>
                        </a:solidFill>
                      </a:endParaRPr>
                    </a:p>
                    <a:p>
                      <a:r>
                        <a:rPr lang="en-US" dirty="0" err="1" smtClean="0">
                          <a:solidFill>
                            <a:srgbClr val="FFFF00"/>
                          </a:solidFill>
                        </a:rPr>
                        <a:t>Manajemen</a:t>
                      </a:r>
                      <a:endParaRPr lang="en-US" dirty="0" smtClean="0">
                        <a:solidFill>
                          <a:srgbClr val="FFFF00"/>
                        </a:solidFill>
                      </a:endParaRPr>
                    </a:p>
                    <a:p>
                      <a:r>
                        <a:rPr lang="en-US" dirty="0" err="1" smtClean="0">
                          <a:solidFill>
                            <a:srgbClr val="FFFF00"/>
                          </a:solidFill>
                        </a:rPr>
                        <a:t>Risiko</a:t>
                      </a:r>
                      <a:r>
                        <a:rPr lang="en-US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FFFF00"/>
                          </a:solidFill>
                        </a:rPr>
                        <a:t>Meningkat</a:t>
                      </a:r>
                      <a:endParaRPr lang="en-US" dirty="0" smtClean="0">
                        <a:solidFill>
                          <a:srgbClr val="FFFF00"/>
                        </a:solidFill>
                      </a:endParaRPr>
                    </a:p>
                    <a:p>
                      <a:r>
                        <a:rPr lang="en-US" dirty="0" err="1" smtClean="0">
                          <a:solidFill>
                            <a:srgbClr val="FFFF00"/>
                          </a:solidFill>
                        </a:rPr>
                        <a:t>kan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FFFF00"/>
                          </a:solidFill>
                        </a:rPr>
                        <a:t>kemampuan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FFFF00"/>
                          </a:solidFill>
                        </a:rPr>
                        <a:t>analisis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FFFF00"/>
                          </a:solidFill>
                        </a:rPr>
                        <a:t>risiko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FFFF00"/>
                          </a:solidFill>
                        </a:rPr>
                        <a:t>Dapat</a:t>
                      </a:r>
                      <a:r>
                        <a:rPr lang="en-US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en-US" dirty="0" err="1" smtClean="0">
                          <a:solidFill>
                            <a:srgbClr val="FFFF00"/>
                          </a:solidFill>
                        </a:rPr>
                        <a:t>mengkaji</a:t>
                      </a:r>
                      <a:r>
                        <a:rPr lang="en-US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en-US" dirty="0" err="1" smtClean="0">
                          <a:solidFill>
                            <a:srgbClr val="FFFF00"/>
                          </a:solidFill>
                        </a:rPr>
                        <a:t>potensi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FFFF00"/>
                          </a:solidFill>
                        </a:rPr>
                        <a:t>risiko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FFFF00"/>
                          </a:solidFill>
                        </a:rPr>
                        <a:t>dan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FFFF00"/>
                          </a:solidFill>
                        </a:rPr>
                        <a:t>cara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FFFF00"/>
                          </a:solidFill>
                        </a:rPr>
                        <a:t>pengendali</a:t>
                      </a:r>
                      <a:endParaRPr lang="en-US" baseline="0" dirty="0" smtClean="0">
                        <a:solidFill>
                          <a:srgbClr val="FFFF00"/>
                        </a:solidFill>
                      </a:endParaRPr>
                    </a:p>
                    <a:p>
                      <a:r>
                        <a:rPr lang="en-US" baseline="0" dirty="0" smtClean="0">
                          <a:solidFill>
                            <a:srgbClr val="FFFF00"/>
                          </a:solidFill>
                        </a:rPr>
                        <a:t>an </a:t>
                      </a:r>
                      <a:r>
                        <a:rPr lang="en-US" baseline="0" dirty="0" err="1" smtClean="0">
                          <a:solidFill>
                            <a:srgbClr val="FFFF00"/>
                          </a:solidFill>
                        </a:rPr>
                        <a:t>secara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FFFF00"/>
                          </a:solidFill>
                        </a:rPr>
                        <a:t>tepat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FF00"/>
                          </a:solidFill>
                        </a:rPr>
                        <a:t>In-house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</a:rPr>
                        <a:t> training </a:t>
                      </a:r>
                      <a:r>
                        <a:rPr lang="en-US" baseline="0" dirty="0" err="1" smtClean="0">
                          <a:solidFill>
                            <a:srgbClr val="FFFF00"/>
                          </a:solidFill>
                        </a:rPr>
                        <a:t>bagi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FFFF00"/>
                          </a:solidFill>
                        </a:rPr>
                        <a:t>manajer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</a:rPr>
                        <a:t>  </a:t>
                      </a:r>
                      <a:r>
                        <a:rPr lang="en-US" baseline="0" dirty="0" err="1" smtClean="0">
                          <a:solidFill>
                            <a:srgbClr val="FFFF00"/>
                          </a:solidFill>
                        </a:rPr>
                        <a:t>operasional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</a:rPr>
                        <a:t>, </a:t>
                      </a:r>
                      <a:r>
                        <a:rPr lang="en-US" baseline="0" dirty="0" err="1" smtClean="0">
                          <a:solidFill>
                            <a:srgbClr val="FFFF00"/>
                          </a:solidFill>
                        </a:rPr>
                        <a:t>dan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FFFF00"/>
                          </a:solidFill>
                        </a:rPr>
                        <a:t>keuangan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</a:rPr>
                        <a:t>  </a:t>
                      </a:r>
                      <a:r>
                        <a:rPr lang="en-US" baseline="0" dirty="0" err="1" smtClean="0">
                          <a:solidFill>
                            <a:srgbClr val="FFFF00"/>
                          </a:solidFill>
                        </a:rPr>
                        <a:t>bekerjasama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FFFF00"/>
                          </a:solidFill>
                        </a:rPr>
                        <a:t>dengan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</a:rPr>
                        <a:t> provider </a:t>
                      </a:r>
                      <a:r>
                        <a:rPr lang="en-US" baseline="0" dirty="0" err="1" smtClean="0">
                          <a:solidFill>
                            <a:srgbClr val="FFFF00"/>
                          </a:solidFill>
                        </a:rPr>
                        <a:t>profesional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</a:rPr>
                        <a:t>  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113665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FFFF00"/>
                          </a:solidFill>
                        </a:rPr>
                        <a:t>Sosialisasi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FFFF00"/>
                          </a:solidFill>
                        </a:rPr>
                        <a:t>Perubahan</a:t>
                      </a:r>
                      <a:r>
                        <a:rPr lang="en-US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en-US" dirty="0" err="1" smtClean="0">
                          <a:solidFill>
                            <a:srgbClr val="FFFF00"/>
                          </a:solidFill>
                        </a:rPr>
                        <a:t>lingkungan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</a:rPr>
                        <a:t> global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FFFF00"/>
                          </a:solidFill>
                        </a:rPr>
                        <a:t>Pemahaman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</a:rPr>
                        <a:t>  yang </a:t>
                      </a:r>
                      <a:r>
                        <a:rPr lang="en-US" baseline="0" dirty="0" err="1" smtClean="0">
                          <a:solidFill>
                            <a:srgbClr val="FFFF00"/>
                          </a:solidFill>
                        </a:rPr>
                        <a:t>jelas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FFFF00"/>
                          </a:solidFill>
                        </a:rPr>
                        <a:t>dampak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FFFF00"/>
                          </a:solidFill>
                        </a:rPr>
                        <a:t>terhadap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FFFF00"/>
                          </a:solidFill>
                        </a:rPr>
                        <a:t>perusahaan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FFFF00"/>
                          </a:solidFill>
                        </a:rPr>
                        <a:t>Karyawan</a:t>
                      </a:r>
                      <a:r>
                        <a:rPr lang="en-US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en-US" dirty="0" err="1" smtClean="0">
                          <a:solidFill>
                            <a:srgbClr val="FFFF00"/>
                          </a:solidFill>
                        </a:rPr>
                        <a:t>dapat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</a:rPr>
                        <a:t>  </a:t>
                      </a:r>
                      <a:r>
                        <a:rPr lang="en-US" baseline="0" dirty="0" err="1" smtClean="0">
                          <a:solidFill>
                            <a:srgbClr val="FFFF00"/>
                          </a:solidFill>
                        </a:rPr>
                        <a:t>menganalisis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FFFF00"/>
                          </a:solidFill>
                        </a:rPr>
                        <a:t>dampak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FFFF00"/>
                          </a:solidFill>
                        </a:rPr>
                        <a:t>terkait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FFFF00"/>
                          </a:solidFill>
                        </a:rPr>
                        <a:t>jabatan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FF00"/>
                          </a:solidFill>
                        </a:rPr>
                        <a:t>In-house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</a:rPr>
                        <a:t> training </a:t>
                      </a:r>
                      <a:r>
                        <a:rPr lang="en-US" baseline="0" dirty="0" err="1" smtClean="0">
                          <a:solidFill>
                            <a:srgbClr val="FFFF00"/>
                          </a:solidFill>
                        </a:rPr>
                        <a:t>bagi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FFFF00"/>
                          </a:solidFill>
                        </a:rPr>
                        <a:t>semua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FFFF00"/>
                          </a:solidFill>
                        </a:rPr>
                        <a:t>manajer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</a:rPr>
                        <a:t>   </a:t>
                      </a:r>
                      <a:r>
                        <a:rPr lang="en-US" baseline="0" dirty="0" err="1" smtClean="0">
                          <a:solidFill>
                            <a:srgbClr val="FFFF00"/>
                          </a:solidFill>
                        </a:rPr>
                        <a:t>dengan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FFFF00"/>
                          </a:solidFill>
                        </a:rPr>
                        <a:t>mengundang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</a:rPr>
                        <a:t> external expert 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00400" y="833735"/>
            <a:ext cx="2137765" cy="46166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Need Analysis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32787" y="1639669"/>
            <a:ext cx="1958613" cy="646331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Training Material </a:t>
            </a:r>
          </a:p>
          <a:p>
            <a:r>
              <a:rPr lang="en-US" dirty="0" smtClean="0"/>
              <a:t>Design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715000" y="2895600"/>
            <a:ext cx="2462534" cy="830997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Pilot Training to </a:t>
            </a:r>
          </a:p>
          <a:p>
            <a:r>
              <a:rPr lang="en-US" sz="2400" dirty="0" smtClean="0">
                <a:solidFill>
                  <a:schemeClr val="bg1"/>
                </a:solidFill>
              </a:rPr>
              <a:t>Decision Makers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24400" y="4191000"/>
            <a:ext cx="1372299" cy="830997"/>
          </a:xfrm>
          <a:prstGeom prst="rect">
            <a:avLst/>
          </a:prstGeom>
          <a:solidFill>
            <a:srgbClr val="002060"/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/>
              <a:t>Training </a:t>
            </a:r>
          </a:p>
          <a:p>
            <a:r>
              <a:rPr lang="en-US" sz="2400" dirty="0" smtClean="0"/>
              <a:t>Delivery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1322219" y="4114800"/>
            <a:ext cx="2549096" cy="830997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/>
              <a:t>Evaluation based</a:t>
            </a:r>
          </a:p>
          <a:p>
            <a:r>
              <a:rPr lang="en-US" sz="2400" dirty="0" smtClean="0"/>
              <a:t> on Outcomes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304800" y="2819400"/>
            <a:ext cx="2632452" cy="830997"/>
          </a:xfrm>
          <a:prstGeom prst="rect">
            <a:avLst/>
          </a:prstGeom>
          <a:solidFill>
            <a:srgbClr val="C00000"/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/>
              <a:t>Feed back Report</a:t>
            </a:r>
          </a:p>
          <a:p>
            <a:r>
              <a:rPr lang="en-US" sz="2400" dirty="0" smtClean="0"/>
              <a:t> to Management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762000" y="1600200"/>
            <a:ext cx="2324675" cy="830997"/>
          </a:xfrm>
          <a:prstGeom prst="rect">
            <a:avLst/>
          </a:prstGeom>
          <a:solidFill>
            <a:srgbClr val="002060"/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/>
              <a:t>Reflection-Gap </a:t>
            </a:r>
          </a:p>
          <a:p>
            <a:r>
              <a:rPr lang="en-US" sz="2400" dirty="0" smtClean="0"/>
              <a:t>Analysis</a:t>
            </a:r>
            <a:endParaRPr lang="en-US" sz="2400" dirty="0"/>
          </a:p>
        </p:txBody>
      </p:sp>
      <p:sp>
        <p:nvSpPr>
          <p:cNvPr id="14" name="Oval 13"/>
          <p:cNvSpPr/>
          <p:nvPr/>
        </p:nvSpPr>
        <p:spPr>
          <a:xfrm>
            <a:off x="2743200" y="1219200"/>
            <a:ext cx="3048000" cy="3276600"/>
          </a:xfrm>
          <a:prstGeom prst="ellipse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048000" y="2438400"/>
            <a:ext cx="24345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THE TRAINING </a:t>
            </a:r>
          </a:p>
          <a:p>
            <a:pPr algn="ctr"/>
            <a:r>
              <a:rPr lang="en-US" sz="2400" dirty="0" smtClean="0"/>
              <a:t>CYCLE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CARA MENYUSUN SILABUS TRAINING</a:t>
            </a:r>
            <a:endParaRPr 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838201" y="1524000"/>
            <a:ext cx="2971799" cy="1200329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 </a:t>
            </a:r>
            <a:r>
              <a:rPr lang="en-US" sz="2400" dirty="0" err="1" smtClean="0"/>
              <a:t>Kemampuan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endParaRPr lang="en-US" sz="2400" dirty="0" smtClean="0"/>
          </a:p>
          <a:p>
            <a:r>
              <a:rPr lang="en-US" sz="2400" dirty="0" smtClean="0"/>
              <a:t> </a:t>
            </a:r>
            <a:r>
              <a:rPr lang="en-US" sz="2400" dirty="0" err="1" smtClean="0"/>
              <a:t>Keahlian</a:t>
            </a:r>
            <a:r>
              <a:rPr lang="en-US" sz="2400" dirty="0" smtClean="0"/>
              <a:t> </a:t>
            </a:r>
            <a:r>
              <a:rPr lang="en-US" sz="2400" dirty="0" err="1" smtClean="0"/>
              <a:t>apa</a:t>
            </a:r>
            <a:r>
              <a:rPr lang="en-US" sz="2400" dirty="0" smtClean="0"/>
              <a:t> yang </a:t>
            </a:r>
          </a:p>
          <a:p>
            <a:r>
              <a:rPr lang="en-US" sz="2400" dirty="0" err="1" smtClean="0"/>
              <a:t>ingin</a:t>
            </a:r>
            <a:r>
              <a:rPr lang="en-US" sz="2400" dirty="0" smtClean="0"/>
              <a:t> </a:t>
            </a:r>
            <a:r>
              <a:rPr lang="en-US" sz="2400" dirty="0" err="1" smtClean="0"/>
              <a:t>diperoleh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676400" y="3048000"/>
            <a:ext cx="2632452" cy="830997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en-US" sz="2400" dirty="0" err="1" smtClean="0"/>
              <a:t>Indikator</a:t>
            </a:r>
            <a:r>
              <a:rPr lang="en-US" sz="2400" dirty="0" smtClean="0"/>
              <a:t> </a:t>
            </a:r>
            <a:r>
              <a:rPr lang="en-US" sz="2400" dirty="0" err="1" smtClean="0"/>
              <a:t>Indikator</a:t>
            </a:r>
            <a:endParaRPr lang="en-US" sz="2400" dirty="0" smtClean="0"/>
          </a:p>
          <a:p>
            <a:r>
              <a:rPr lang="en-US" sz="2400" dirty="0" err="1" smtClean="0"/>
              <a:t>Pencapaian</a:t>
            </a:r>
            <a:r>
              <a:rPr lang="en-US" sz="2400" dirty="0" smtClean="0"/>
              <a:t> 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2667000" y="4191000"/>
            <a:ext cx="4209807" cy="1200329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chemeClr val="bg1"/>
                </a:solidFill>
              </a:rPr>
              <a:t>Apa</a:t>
            </a:r>
            <a:r>
              <a:rPr lang="en-US" sz="2400" dirty="0" smtClean="0">
                <a:solidFill>
                  <a:schemeClr val="bg1"/>
                </a:solidFill>
              </a:rPr>
              <a:t> yang </a:t>
            </a:r>
            <a:r>
              <a:rPr lang="en-US" sz="2400" dirty="0" err="1" smtClean="0">
                <a:solidFill>
                  <a:schemeClr val="bg1"/>
                </a:solidFill>
              </a:rPr>
              <a:t>harus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diketahui</a:t>
            </a:r>
            <a:endParaRPr lang="en-US" sz="2400" dirty="0" smtClean="0">
              <a:solidFill>
                <a:schemeClr val="bg1"/>
              </a:solidFill>
            </a:endParaRPr>
          </a:p>
          <a:p>
            <a:r>
              <a:rPr lang="en-US" sz="2400" dirty="0" smtClean="0">
                <a:solidFill>
                  <a:schemeClr val="bg1"/>
                </a:solidFill>
              </a:rPr>
              <a:t>Agar </a:t>
            </a:r>
            <a:r>
              <a:rPr lang="en-US" sz="2400" dirty="0" err="1" smtClean="0">
                <a:solidFill>
                  <a:schemeClr val="bg1"/>
                </a:solidFill>
              </a:rPr>
              <a:t>menguasai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kemampuan</a:t>
            </a:r>
            <a:endParaRPr lang="en-US" sz="2400" dirty="0" smtClean="0">
              <a:solidFill>
                <a:schemeClr val="bg1"/>
              </a:solidFill>
            </a:endParaRPr>
          </a:p>
          <a:p>
            <a:r>
              <a:rPr lang="en-US" sz="2400" dirty="0" err="1" smtClean="0">
                <a:solidFill>
                  <a:schemeClr val="bg1"/>
                </a:solidFill>
              </a:rPr>
              <a:t>dan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keahlian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itu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62400" y="5715000"/>
            <a:ext cx="4463081" cy="46166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chemeClr val="bg1"/>
                </a:solidFill>
              </a:rPr>
              <a:t>Susun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materi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secara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sistematis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Curved Right Arrow 6"/>
          <p:cNvSpPr/>
          <p:nvPr/>
        </p:nvSpPr>
        <p:spPr>
          <a:xfrm>
            <a:off x="762000" y="2667000"/>
            <a:ext cx="762000" cy="121920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Curved Right Arrow 7"/>
          <p:cNvSpPr/>
          <p:nvPr/>
        </p:nvSpPr>
        <p:spPr>
          <a:xfrm>
            <a:off x="1828800" y="3810000"/>
            <a:ext cx="762000" cy="121920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Curved Right Arrow 8"/>
          <p:cNvSpPr/>
          <p:nvPr/>
        </p:nvSpPr>
        <p:spPr>
          <a:xfrm>
            <a:off x="3352800" y="5334000"/>
            <a:ext cx="533400" cy="91440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2400" y="152400"/>
            <a:ext cx="55629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/>
              <a:t>Topik</a:t>
            </a:r>
            <a:r>
              <a:rPr lang="en-US" sz="2800" dirty="0" smtClean="0"/>
              <a:t> </a:t>
            </a:r>
            <a:r>
              <a:rPr lang="en-US" sz="2800" dirty="0" err="1" smtClean="0"/>
              <a:t>Pelatihan</a:t>
            </a:r>
            <a:r>
              <a:rPr lang="en-US" sz="2800" dirty="0" smtClean="0"/>
              <a:t>:  Decision Making</a:t>
            </a:r>
            <a:endParaRPr lang="en-US" sz="28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28600" y="838200"/>
          <a:ext cx="8610600" cy="5923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52650"/>
                <a:gridCol w="2152650"/>
                <a:gridCol w="2152650"/>
                <a:gridCol w="2152650"/>
              </a:tblGrid>
              <a:tr h="89408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Kemampuan</a:t>
                      </a:r>
                      <a:r>
                        <a:rPr lang="en-US" dirty="0" smtClean="0"/>
                        <a:t> yang </a:t>
                      </a:r>
                      <a:r>
                        <a:rPr lang="en-US" dirty="0" err="1" smtClean="0"/>
                        <a:t>diharapkan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Indikator</a:t>
                      </a:r>
                      <a:r>
                        <a:rPr lang="en-US" dirty="0" smtClean="0"/>
                        <a:t> </a:t>
                      </a:r>
                    </a:p>
                    <a:p>
                      <a:r>
                        <a:rPr lang="en-US" dirty="0" err="1" smtClean="0"/>
                        <a:t>Capaian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Apa</a:t>
                      </a:r>
                      <a:r>
                        <a:rPr lang="en-US" dirty="0" smtClean="0"/>
                        <a:t> yang </a:t>
                      </a:r>
                      <a:r>
                        <a:rPr lang="en-US" dirty="0" err="1" smtClean="0"/>
                        <a:t>harus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diketahui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Materi</a:t>
                      </a:r>
                      <a:endParaRPr lang="en-US" dirty="0"/>
                    </a:p>
                  </a:txBody>
                  <a:tcPr>
                    <a:noFill/>
                  </a:tcPr>
                </a:tc>
              </a:tr>
              <a:tr h="89408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Identifikasi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chemeClr val="tx1"/>
                          </a:solidFill>
                        </a:rPr>
                        <a:t>masalah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Dapat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merumuskan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masalah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secara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akurat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Cara </a:t>
                      </a: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membedakan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real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 problem </a:t>
                      </a:r>
                      <a:r>
                        <a:rPr lang="en-US" baseline="0" dirty="0" err="1" smtClean="0">
                          <a:solidFill>
                            <a:schemeClr val="tx1"/>
                          </a:solidFill>
                        </a:rPr>
                        <a:t>dan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 problem </a:t>
                      </a:r>
                      <a:r>
                        <a:rPr lang="en-US" baseline="0" dirty="0" err="1" smtClean="0">
                          <a:solidFill>
                            <a:schemeClr val="tx1"/>
                          </a:solidFill>
                        </a:rPr>
                        <a:t>semu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Metode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chemeClr val="tx1"/>
                          </a:solidFill>
                        </a:rPr>
                        <a:t>identifikasi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chemeClr val="tx1"/>
                          </a:solidFill>
                        </a:rPr>
                        <a:t>dan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en-US" baseline="0" dirty="0" err="1" smtClean="0">
                          <a:solidFill>
                            <a:schemeClr val="tx1"/>
                          </a:solidFill>
                        </a:rPr>
                        <a:t>Analisis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chemeClr val="tx1"/>
                          </a:solidFill>
                        </a:rPr>
                        <a:t>masalah</a:t>
                      </a:r>
                      <a:endParaRPr lang="en-US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US" dirty="0"/>
                    </a:p>
                  </a:txBody>
                  <a:tcPr>
                    <a:noFill/>
                  </a:tcPr>
                </a:tc>
              </a:tr>
              <a:tr h="89408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Mengetahui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berbagai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strategi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 decision making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Dapat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menerapkan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chemeClr val="tx1"/>
                          </a:solidFill>
                        </a:rPr>
                        <a:t>setiap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chemeClr val="tx1"/>
                          </a:solidFill>
                        </a:rPr>
                        <a:t>strategi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Cara  </a:t>
                      </a: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kerja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en-US" baseline="0" dirty="0" err="1" smtClean="0">
                          <a:solidFill>
                            <a:schemeClr val="tx1"/>
                          </a:solidFill>
                        </a:rPr>
                        <a:t>dua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chemeClr val="tx1"/>
                          </a:solidFill>
                        </a:rPr>
                        <a:t>strategi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  yang </a:t>
                      </a:r>
                      <a:r>
                        <a:rPr lang="en-US" baseline="0" dirty="0" err="1" smtClean="0">
                          <a:solidFill>
                            <a:schemeClr val="tx1"/>
                          </a:solidFill>
                        </a:rPr>
                        <a:t>umum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chemeClr val="tx1"/>
                          </a:solidFill>
                        </a:rPr>
                        <a:t>digunakan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Decision tree</a:t>
                      </a:r>
                    </a:p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Management by objectives</a:t>
                      </a:r>
                    </a:p>
                    <a:p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dan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Simulasi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89408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Mengetahui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berbagai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gaya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pengambilan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keputusan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Menjelaskan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tiga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gaya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pengambilan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keputusan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Karakteristik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chemeClr val="tx1"/>
                          </a:solidFill>
                        </a:rPr>
                        <a:t>setiap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chemeClr val="tx1"/>
                          </a:solidFill>
                        </a:rPr>
                        <a:t>gaya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chemeClr val="tx1"/>
                          </a:solidFill>
                        </a:rPr>
                        <a:t>dan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 output yang </a:t>
                      </a:r>
                      <a:r>
                        <a:rPr lang="en-US" baseline="0" dirty="0" err="1" smtClean="0">
                          <a:solidFill>
                            <a:schemeClr val="tx1"/>
                          </a:solidFill>
                        </a:rPr>
                        <a:t>dihasilkan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Gaya reflective</a:t>
                      </a:r>
                    </a:p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Gaya reflexive</a:t>
                      </a:r>
                    </a:p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Gaya </a:t>
                      </a: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konsisten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89408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Mengetahui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model </a:t>
                      </a: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model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pengambilan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keputusan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Dapat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menjelaskan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en-US" baseline="0" dirty="0" err="1" smtClean="0">
                          <a:solidFill>
                            <a:schemeClr val="tx1"/>
                          </a:solidFill>
                        </a:rPr>
                        <a:t>empat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  model </a:t>
                      </a:r>
                      <a:r>
                        <a:rPr lang="en-US" baseline="0" dirty="0" err="1" smtClean="0">
                          <a:solidFill>
                            <a:schemeClr val="tx1"/>
                          </a:solidFill>
                        </a:rPr>
                        <a:t>pengambilan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chemeClr val="tx1"/>
                          </a:solidFill>
                        </a:rPr>
                        <a:t>keputusan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Cara </a:t>
                      </a: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menggunakan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setiap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model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Model-model: </a:t>
                      </a:r>
                    </a:p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Competing</a:t>
                      </a:r>
                    </a:p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Collaborating</a:t>
                      </a:r>
                    </a:p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Avoiding</a:t>
                      </a:r>
                    </a:p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Compromising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000" smtClean="0"/>
              <a:t/>
            </a:r>
            <a:br>
              <a:rPr lang="en-US" sz="4000" smtClean="0"/>
            </a:br>
            <a:r>
              <a:rPr lang="en-US" sz="4000" smtClean="0"/>
              <a:t>DESIGNING TRAINING</a:t>
            </a:r>
            <a:br>
              <a:rPr lang="en-US" sz="4000" smtClean="0"/>
            </a:br>
            <a:endParaRPr lang="en-US" sz="4000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4754563"/>
          </a:xfrm>
          <a:ln>
            <a:solidFill>
              <a:schemeClr val="hlink"/>
            </a:solidFill>
          </a:ln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mtClean="0"/>
              <a:t>Tujuan pembelajaran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mtClean="0"/>
              <a:t> Siklus pembelajaran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mtClean="0"/>
              <a:t>Gaya pembelajaran dan motivasi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mtClean="0"/>
              <a:t>Gaya trainer dan keahlian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mtClean="0"/>
              <a:t>Lingkungan pembelajaran (sumber belajar dan peralatan)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mtClean="0"/>
              <a:t>Waktu dn sumber keuangan yang tersedia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mtClean="0"/>
              <a:t>HRD policy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mtClean="0"/>
              <a:t>Faktor usia dan perbedaan kultural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mtClean="0"/>
          </a:p>
          <a:p>
            <a:pPr eaLnBrk="1" hangingPunct="1">
              <a:lnSpc>
                <a:spcPct val="90000"/>
              </a:lnSpc>
              <a:defRPr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524000" y="1397000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857250" y="142875"/>
          <a:ext cx="7572428" cy="6553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86280"/>
                <a:gridCol w="3286148"/>
              </a:tblGrid>
              <a:tr h="370840">
                <a:tc>
                  <a:txBody>
                    <a:bodyPr/>
                    <a:lstStyle/>
                    <a:p>
                      <a:r>
                        <a:rPr lang="id-ID" sz="2400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Competences</a:t>
                      </a:r>
                      <a:r>
                        <a:rPr lang="id-ID" sz="2400" baseline="0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Needs</a:t>
                      </a:r>
                      <a:endParaRPr lang="id-ID" sz="240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400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Rating Scale</a:t>
                      </a:r>
                      <a:endParaRPr lang="id-ID" sz="240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646238">
                <a:tc>
                  <a:txBody>
                    <a:bodyPr/>
                    <a:lstStyle/>
                    <a:p>
                      <a:r>
                        <a:rPr lang="id-ID" sz="2800" dirty="0" smtClean="0">
                          <a:solidFill>
                            <a:schemeClr val="tx1"/>
                          </a:solidFill>
                        </a:rPr>
                        <a:t>Conceptual Skills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id-ID" sz="2400" dirty="0" smtClean="0">
                          <a:solidFill>
                            <a:schemeClr val="tx1"/>
                          </a:solidFill>
                        </a:rPr>
                        <a:t>Decision making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id-ID" sz="2400" dirty="0" smtClean="0">
                          <a:solidFill>
                            <a:schemeClr val="tx1"/>
                          </a:solidFill>
                        </a:rPr>
                        <a:t>Making Strategic plan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id-ID" sz="2400" dirty="0" smtClean="0">
                          <a:solidFill>
                            <a:schemeClr val="tx1"/>
                          </a:solidFill>
                        </a:rPr>
                        <a:t>Problems</a:t>
                      </a:r>
                      <a:r>
                        <a:rPr lang="id-ID" sz="2400" baseline="0" dirty="0" smtClean="0">
                          <a:solidFill>
                            <a:schemeClr val="tx1"/>
                          </a:solidFill>
                        </a:rPr>
                        <a:t> solving</a:t>
                      </a:r>
                      <a:endParaRPr lang="id-ID" sz="2400" dirty="0" smtClean="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id-ID" sz="2400" dirty="0" smtClean="0">
                          <a:solidFill>
                            <a:schemeClr val="tx1"/>
                          </a:solidFill>
                        </a:rPr>
                        <a:t>Managing conflicts</a:t>
                      </a:r>
                      <a:endParaRPr lang="id-ID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endParaRPr lang="id-ID" sz="24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id-ID" sz="2400" dirty="0" smtClean="0">
                          <a:solidFill>
                            <a:schemeClr val="tx1"/>
                          </a:solidFill>
                        </a:rPr>
                        <a:t>    1          2         3    </a:t>
                      </a:r>
                    </a:p>
                    <a:p>
                      <a:r>
                        <a:rPr lang="id-ID" sz="2400" dirty="0" smtClean="0">
                          <a:solidFill>
                            <a:schemeClr val="tx1"/>
                          </a:solidFill>
                        </a:rPr>
                        <a:t>    1          2         3    </a:t>
                      </a:r>
                    </a:p>
                    <a:p>
                      <a:r>
                        <a:rPr lang="id-ID" sz="2400" dirty="0" smtClean="0">
                          <a:solidFill>
                            <a:schemeClr val="tx1"/>
                          </a:solidFill>
                        </a:rPr>
                        <a:t>    1          2         3    </a:t>
                      </a:r>
                    </a:p>
                    <a:p>
                      <a:r>
                        <a:rPr lang="id-ID" sz="2400" dirty="0" smtClean="0">
                          <a:solidFill>
                            <a:schemeClr val="tx1"/>
                          </a:solidFill>
                        </a:rPr>
                        <a:t>     </a:t>
                      </a:r>
                      <a:endParaRPr lang="id-ID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sz="2800" dirty="0" smtClean="0">
                          <a:solidFill>
                            <a:srgbClr val="FFFF00"/>
                          </a:solidFill>
                        </a:rPr>
                        <a:t>Human Skills</a:t>
                      </a:r>
                    </a:p>
                    <a:p>
                      <a:r>
                        <a:rPr lang="id-ID" sz="2400" dirty="0" smtClean="0"/>
                        <a:t>Communication</a:t>
                      </a:r>
                    </a:p>
                    <a:p>
                      <a:r>
                        <a:rPr lang="id-ID" sz="2400" dirty="0" smtClean="0"/>
                        <a:t>Body language</a:t>
                      </a:r>
                    </a:p>
                    <a:p>
                      <a:r>
                        <a:rPr lang="id-ID" sz="2400" dirty="0" smtClean="0"/>
                        <a:t>Leadership</a:t>
                      </a:r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d-ID" sz="2400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</a:p>
                    <a:p>
                      <a:r>
                        <a:rPr lang="id-ID" sz="2400" dirty="0" smtClean="0">
                          <a:solidFill>
                            <a:srgbClr val="FFFF00"/>
                          </a:solidFill>
                        </a:rPr>
                        <a:t>     1         2       3     </a:t>
                      </a:r>
                    </a:p>
                    <a:p>
                      <a:r>
                        <a:rPr lang="id-ID" sz="2400" dirty="0" smtClean="0">
                          <a:solidFill>
                            <a:srgbClr val="FFFF00"/>
                          </a:solidFill>
                        </a:rPr>
                        <a:t>     1         2       3        </a:t>
                      </a:r>
                    </a:p>
                    <a:p>
                      <a:r>
                        <a:rPr lang="id-ID" sz="2400" dirty="0" smtClean="0">
                          <a:solidFill>
                            <a:srgbClr val="FFFF00"/>
                          </a:solidFill>
                        </a:rPr>
                        <a:t>     1         2       3     </a:t>
                      </a:r>
                      <a:endParaRPr lang="id-ID" sz="2400" dirty="0"/>
                    </a:p>
                  </a:txBody>
                  <a:tcPr>
                    <a:solidFill>
                      <a:srgbClr val="002060"/>
                    </a:solidFill>
                  </a:tcPr>
                </a:tc>
              </a:tr>
              <a:tr h="833470">
                <a:tc>
                  <a:txBody>
                    <a:bodyPr/>
                    <a:lstStyle/>
                    <a:p>
                      <a:r>
                        <a:rPr lang="id-ID" sz="2800" dirty="0" smtClean="0">
                          <a:solidFill>
                            <a:srgbClr val="FFFF00"/>
                          </a:solidFill>
                        </a:rPr>
                        <a:t>Technical Skills</a:t>
                      </a:r>
                    </a:p>
                    <a:p>
                      <a:r>
                        <a:rPr lang="id-ID" sz="2400" dirty="0" smtClean="0"/>
                        <a:t>Computer  </a:t>
                      </a:r>
                    </a:p>
                    <a:p>
                      <a:r>
                        <a:rPr lang="id-ID" sz="2400" smtClean="0"/>
                        <a:t>Financial  Analysis</a:t>
                      </a:r>
                      <a:endParaRPr lang="id-ID" sz="2400" dirty="0"/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endParaRPr lang="id-ID" dirty="0" smtClean="0"/>
                    </a:p>
                    <a:p>
                      <a:r>
                        <a:rPr lang="id-ID" sz="1800" dirty="0" smtClean="0">
                          <a:solidFill>
                            <a:srgbClr val="FFFF00"/>
                          </a:solidFill>
                        </a:rPr>
                        <a:t>      </a:t>
                      </a:r>
                      <a:r>
                        <a:rPr lang="id-ID" sz="2400" smtClean="0">
                          <a:solidFill>
                            <a:srgbClr val="FFFF00"/>
                          </a:solidFill>
                        </a:rPr>
                        <a:t>1         2        </a:t>
                      </a:r>
                      <a:r>
                        <a:rPr lang="id-ID" sz="2400" dirty="0" smtClean="0">
                          <a:solidFill>
                            <a:srgbClr val="FFFF00"/>
                          </a:solidFill>
                        </a:rPr>
                        <a:t>3      </a:t>
                      </a:r>
                    </a:p>
                    <a:p>
                      <a:r>
                        <a:rPr lang="id-ID" sz="2400" dirty="0" smtClean="0">
                          <a:solidFill>
                            <a:srgbClr val="FFFF00"/>
                          </a:solidFill>
                        </a:rPr>
                        <a:t>     1         2        3   </a:t>
                      </a:r>
                      <a:endParaRPr lang="id-ID" sz="2400" dirty="0"/>
                    </a:p>
                  </a:txBody>
                  <a:tcPr>
                    <a:solidFill>
                      <a:srgbClr val="00206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sz="2800" dirty="0" smtClean="0">
                          <a:solidFill>
                            <a:srgbClr val="FFFF00"/>
                          </a:solidFill>
                        </a:rPr>
                        <a:t>Supporting</a:t>
                      </a:r>
                      <a:r>
                        <a:rPr lang="id-ID" sz="2800" baseline="0" dirty="0" smtClean="0">
                          <a:solidFill>
                            <a:srgbClr val="FFFF00"/>
                          </a:solidFill>
                        </a:rPr>
                        <a:t> Skills</a:t>
                      </a:r>
                    </a:p>
                    <a:p>
                      <a:r>
                        <a:rPr lang="id-ID" sz="2400" baseline="0" dirty="0" smtClean="0"/>
                        <a:t>English Language</a:t>
                      </a:r>
                    </a:p>
                    <a:p>
                      <a:r>
                        <a:rPr lang="id-ID" sz="2400" dirty="0" smtClean="0"/>
                        <a:t>Arabic Language</a:t>
                      </a:r>
                      <a:endParaRPr lang="id-ID" sz="2400" dirty="0"/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d-ID" sz="1800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</a:p>
                    <a:p>
                      <a:r>
                        <a:rPr lang="id-ID" sz="2400" dirty="0" smtClean="0">
                          <a:solidFill>
                            <a:srgbClr val="FFFF00"/>
                          </a:solidFill>
                        </a:rPr>
                        <a:t>     1    </a:t>
                      </a:r>
                      <a:r>
                        <a:rPr lang="id-ID" sz="2400" baseline="0" dirty="0" smtClean="0">
                          <a:solidFill>
                            <a:srgbClr val="FFFF00"/>
                          </a:solidFill>
                        </a:rPr>
                        <a:t>    </a:t>
                      </a:r>
                      <a:r>
                        <a:rPr lang="id-ID" sz="2400" dirty="0" smtClean="0">
                          <a:solidFill>
                            <a:srgbClr val="FFFF00"/>
                          </a:solidFill>
                        </a:rPr>
                        <a:t>2       3   </a:t>
                      </a:r>
                    </a:p>
                    <a:p>
                      <a:r>
                        <a:rPr lang="id-ID" sz="2400" dirty="0" smtClean="0">
                          <a:solidFill>
                            <a:srgbClr val="FFFF00"/>
                          </a:solidFill>
                        </a:rPr>
                        <a:t>     1        2       3    </a:t>
                      </a:r>
                      <a:endParaRPr lang="id-ID" sz="2400" dirty="0"/>
                    </a:p>
                  </a:txBody>
                  <a:tcPr>
                    <a:solidFill>
                      <a:srgbClr val="00206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4000" smtClean="0"/>
              <a:t>IDENTIFICATION OF   TRAINING NEEDS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8500" y="1665288"/>
            <a:ext cx="7772400" cy="4506912"/>
          </a:xfrm>
          <a:solidFill>
            <a:schemeClr val="bg1"/>
          </a:solidFill>
          <a:ln>
            <a:solidFill>
              <a:schemeClr val="hlink"/>
            </a:solidFill>
          </a:ln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mtClean="0">
                <a:solidFill>
                  <a:srgbClr val="FFFF00"/>
                </a:solidFill>
              </a:rPr>
              <a:t>Job Analysis 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Interview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Observation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Self evaluation</a:t>
            </a:r>
          </a:p>
          <a:p>
            <a:pPr eaLnBrk="1" hangingPunct="1">
              <a:lnSpc>
                <a:spcPct val="80000"/>
              </a:lnSpc>
            </a:pPr>
            <a:endParaRPr lang="en-US" sz="28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800" smtClean="0">
                <a:solidFill>
                  <a:srgbClr val="FFFF00"/>
                </a:solidFill>
              </a:rPr>
              <a:t>Organizational Reasoning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Change in policy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Objectives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New technology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New legislation </a:t>
            </a:r>
          </a:p>
          <a:p>
            <a:pPr eaLnBrk="1" hangingPunct="1">
              <a:lnSpc>
                <a:spcPct val="80000"/>
              </a:lnSpc>
            </a:pPr>
            <a:endParaRPr lang="en-US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200" smtClean="0"/>
              <a:t>ANALISIS KEBUTUHAN ORGANISASI, TUGAS DAN INDIVIDU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600200"/>
            <a:ext cx="8686800" cy="4525963"/>
          </a:xfrm>
          <a:ln>
            <a:solidFill>
              <a:schemeClr val="hlink"/>
            </a:solidFill>
          </a:ln>
        </p:spPr>
        <p:txBody>
          <a:bodyPr/>
          <a:lstStyle/>
          <a:p>
            <a:pPr eaLnBrk="1" hangingPunct="1">
              <a:defRPr/>
            </a:pPr>
            <a:endParaRPr lang="id-ID" smtClean="0"/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609600" y="2444750"/>
            <a:ext cx="2987675" cy="830997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dirty="0" err="1"/>
              <a:t>Analisis</a:t>
            </a:r>
            <a:r>
              <a:rPr lang="en-US" sz="2400" dirty="0"/>
              <a:t> </a:t>
            </a:r>
            <a:r>
              <a:rPr lang="en-US" sz="2400" dirty="0" err="1"/>
              <a:t>kebutuhan</a:t>
            </a:r>
            <a:endParaRPr lang="en-US" sz="2400" dirty="0"/>
          </a:p>
          <a:p>
            <a:r>
              <a:rPr lang="en-US" sz="2400" dirty="0" smtClean="0"/>
              <a:t>Training </a:t>
            </a:r>
            <a:r>
              <a:rPr lang="en-US" sz="2400" dirty="0" err="1" smtClean="0"/>
              <a:t>Korporasi</a:t>
            </a:r>
            <a:endParaRPr lang="en-US" sz="2400" dirty="0"/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647700" y="3740150"/>
            <a:ext cx="3009900" cy="83185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dirty="0" err="1"/>
              <a:t>Analisis</a:t>
            </a:r>
            <a:r>
              <a:rPr lang="en-US" sz="2400" dirty="0"/>
              <a:t> </a:t>
            </a:r>
            <a:r>
              <a:rPr lang="en-US" sz="2400" dirty="0" err="1"/>
              <a:t>kebutuhan</a:t>
            </a:r>
            <a:r>
              <a:rPr lang="en-US" sz="2400" dirty="0"/>
              <a:t> </a:t>
            </a:r>
            <a:r>
              <a:rPr lang="en-US" sz="2400" dirty="0" err="1" smtClean="0"/>
              <a:t>Tugas</a:t>
            </a:r>
            <a:endParaRPr lang="en-US" sz="2400" dirty="0"/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685800" y="5105400"/>
            <a:ext cx="2971800" cy="83185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Analisis kebutuhan</a:t>
            </a:r>
          </a:p>
          <a:p>
            <a:r>
              <a:rPr lang="en-US" sz="2400"/>
              <a:t>individu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3581400" y="2454275"/>
            <a:ext cx="5678157" cy="830997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 err="1"/>
              <a:t>Menentukan</a:t>
            </a:r>
            <a:r>
              <a:rPr lang="en-US" sz="2400" dirty="0"/>
              <a:t> </a:t>
            </a:r>
            <a:r>
              <a:rPr lang="en-US" sz="2400" dirty="0" err="1"/>
              <a:t>kontek</a:t>
            </a:r>
            <a:r>
              <a:rPr lang="en-US" sz="2400" dirty="0"/>
              <a:t> </a:t>
            </a:r>
            <a:r>
              <a:rPr lang="en-US" sz="2400" dirty="0" err="1"/>
              <a:t>kebutuhan</a:t>
            </a:r>
            <a:r>
              <a:rPr lang="en-US" sz="2400" dirty="0"/>
              <a:t> training</a:t>
            </a:r>
          </a:p>
          <a:p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dirty="0" err="1"/>
              <a:t>visi</a:t>
            </a:r>
            <a:r>
              <a:rPr lang="en-US" sz="2400" dirty="0" smtClean="0"/>
              <a:t>, </a:t>
            </a:r>
            <a:r>
              <a:rPr lang="en-US" sz="2400" dirty="0" err="1"/>
              <a:t>tuju</a:t>
            </a:r>
            <a:r>
              <a:rPr lang="id-ID" sz="2400" dirty="0"/>
              <a:t>a</a:t>
            </a:r>
            <a:r>
              <a:rPr lang="en-US" sz="2400" dirty="0"/>
              <a:t>n, </a:t>
            </a:r>
            <a:r>
              <a:rPr lang="en-US" sz="2400" dirty="0" err="1"/>
              <a:t>strategi</a:t>
            </a:r>
            <a:r>
              <a:rPr lang="en-US" sz="2400" dirty="0"/>
              <a:t> </a:t>
            </a:r>
            <a:r>
              <a:rPr lang="en-US" sz="2400" dirty="0" err="1"/>
              <a:t>dan</a:t>
            </a:r>
            <a:r>
              <a:rPr lang="en-US" sz="2400" dirty="0"/>
              <a:t> </a:t>
            </a:r>
            <a:r>
              <a:rPr lang="en-US" sz="2400" dirty="0" err="1"/>
              <a:t>taktik</a:t>
            </a:r>
            <a:endParaRPr lang="en-US" sz="2400" dirty="0"/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3657600" y="3636963"/>
            <a:ext cx="4664075" cy="1196975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/>
              <a:t>Menentukan kebutuhan kemampuan, </a:t>
            </a:r>
          </a:p>
          <a:p>
            <a:r>
              <a:rPr lang="en-US" sz="2400"/>
              <a:t>keahlian pengetahuan dalam kaitan </a:t>
            </a:r>
          </a:p>
          <a:p>
            <a:r>
              <a:rPr lang="en-US" sz="2400"/>
              <a:t>tuntutan jabatan</a:t>
            </a: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3641725" y="5035550"/>
            <a:ext cx="5184433" cy="830997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 err="1"/>
              <a:t>Menentukan</a:t>
            </a:r>
            <a:r>
              <a:rPr lang="en-US" sz="2400" dirty="0"/>
              <a:t> gap </a:t>
            </a:r>
            <a:r>
              <a:rPr lang="en-US" sz="2400" dirty="0" err="1"/>
              <a:t>antara</a:t>
            </a:r>
            <a:r>
              <a:rPr lang="en-US" sz="2400" dirty="0"/>
              <a:t> </a:t>
            </a:r>
            <a:r>
              <a:rPr lang="en-US" sz="2400" dirty="0" err="1"/>
              <a:t>kompetensi</a:t>
            </a:r>
            <a:r>
              <a:rPr lang="en-US" sz="2400" dirty="0"/>
              <a:t> </a:t>
            </a:r>
            <a:endParaRPr lang="en-US" sz="2400" dirty="0" smtClean="0"/>
          </a:p>
          <a:p>
            <a:r>
              <a:rPr lang="en-US" sz="2400" dirty="0" err="1" smtClean="0"/>
              <a:t>saat</a:t>
            </a:r>
            <a:r>
              <a:rPr lang="en-US" sz="2400" dirty="0" smtClean="0"/>
              <a:t> </a:t>
            </a:r>
            <a:r>
              <a:rPr lang="en-US" sz="2400" dirty="0" err="1"/>
              <a:t>ini</a:t>
            </a:r>
            <a:r>
              <a:rPr lang="en-US" sz="2400" dirty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/>
              <a:t>kebutuhan</a:t>
            </a:r>
            <a:r>
              <a:rPr lang="en-US" sz="2400" dirty="0"/>
              <a:t> </a:t>
            </a:r>
            <a:r>
              <a:rPr lang="en-US" sz="2400" dirty="0" err="1"/>
              <a:t>tugas</a:t>
            </a:r>
            <a:endParaRPr lang="en-US" sz="2400" dirty="0"/>
          </a:p>
        </p:txBody>
      </p:sp>
      <p:sp>
        <p:nvSpPr>
          <p:cNvPr id="9226" name="AutoShape 10"/>
          <p:cNvSpPr>
            <a:spLocks noChangeArrowheads="1"/>
          </p:cNvSpPr>
          <p:nvPr/>
        </p:nvSpPr>
        <p:spPr bwMode="auto">
          <a:xfrm>
            <a:off x="1905000" y="3352800"/>
            <a:ext cx="381000" cy="304800"/>
          </a:xfrm>
          <a:prstGeom prst="downArrow">
            <a:avLst>
              <a:gd name="adj1" fmla="val 50000"/>
              <a:gd name="adj2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id-ID"/>
          </a:p>
        </p:txBody>
      </p:sp>
      <p:sp>
        <p:nvSpPr>
          <p:cNvPr id="9227" name="AutoShape 11"/>
          <p:cNvSpPr>
            <a:spLocks noChangeArrowheads="1"/>
          </p:cNvSpPr>
          <p:nvPr/>
        </p:nvSpPr>
        <p:spPr bwMode="auto">
          <a:xfrm>
            <a:off x="1981200" y="4648200"/>
            <a:ext cx="3810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smtClean="0"/>
              <a:t>FACTORS EFFECTIVE TRAINING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en-US" sz="2800" smtClean="0"/>
          </a:p>
          <a:p>
            <a:pPr eaLnBrk="1" hangingPunct="1">
              <a:defRPr/>
            </a:pPr>
            <a:endParaRPr lang="en-US" sz="2800" smtClean="0"/>
          </a:p>
        </p:txBody>
      </p:sp>
      <p:graphicFrame>
        <p:nvGraphicFramePr>
          <p:cNvPr id="2050" name="Diagram 4"/>
          <p:cNvGraphicFramePr>
            <a:graphicFrameLocks/>
          </p:cNvGraphicFramePr>
          <p:nvPr>
            <p:ph sz="half" idx="2"/>
          </p:nvPr>
        </p:nvGraphicFramePr>
        <p:xfrm>
          <a:off x="1447800" y="1600200"/>
          <a:ext cx="7239000" cy="4525963"/>
        </p:xfrm>
        <a:graphic>
          <a:graphicData uri="http://schemas.openxmlformats.org/drawingml/2006/compatibility">
            <com:legacyDrawing xmlns:com="http://schemas.openxmlformats.org/drawingml/2006/compatibility" spid="_x0000_s1026"/>
          </a:graphicData>
        </a:graphic>
      </p:graphicFrame>
      <p:sp>
        <p:nvSpPr>
          <p:cNvPr id="2060" name="Text Box 12"/>
          <p:cNvSpPr txBox="1">
            <a:spLocks noChangeArrowheads="1"/>
          </p:cNvSpPr>
          <p:nvPr/>
        </p:nvSpPr>
        <p:spPr bwMode="auto">
          <a:xfrm>
            <a:off x="4332287" y="3417888"/>
            <a:ext cx="168751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latin typeface="Arial" charset="0"/>
              </a:rPr>
              <a:t>Quality of</a:t>
            </a:r>
          </a:p>
          <a:p>
            <a:r>
              <a:rPr lang="en-US" sz="2800">
                <a:latin typeface="Arial" charset="0"/>
              </a:rPr>
              <a:t>Training</a:t>
            </a:r>
          </a:p>
        </p:txBody>
      </p:sp>
      <p:pic>
        <p:nvPicPr>
          <p:cNvPr id="1035" name="Picture 11" descr="https://encrypted-tbn0.gstatic.com/images?q=tbn:ANd9GcQ0KsVfQLIuPlKzZq4r6Usm1jd2MU128yPQCeeg4G-y0wDZBnF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1524000"/>
            <a:ext cx="2619375" cy="2590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/>
              <a:t>FACTORS EFFECTIVE LEARNING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8500" y="1665288"/>
            <a:ext cx="7772400" cy="4430712"/>
          </a:xfrm>
          <a:blipFill dpi="0" rotWithShape="1">
            <a:blip r:embed="rId2"/>
            <a:srcRect/>
            <a:tile tx="0" ty="0" sx="100000" sy="100000" flip="none" algn="tl"/>
          </a:blip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>
                <a:solidFill>
                  <a:schemeClr val="bg2"/>
                </a:solidFill>
              </a:rPr>
              <a:t>Organizational culture</a:t>
            </a:r>
          </a:p>
          <a:p>
            <a:pPr eaLnBrk="1" hangingPunct="1">
              <a:lnSpc>
                <a:spcPct val="90000"/>
              </a:lnSpc>
            </a:pPr>
            <a:endParaRPr lang="en-US" sz="2800" smtClean="0">
              <a:solidFill>
                <a:schemeClr val="bg2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sz="2800" smtClean="0">
                <a:solidFill>
                  <a:schemeClr val="bg2"/>
                </a:solidFill>
              </a:rPr>
              <a:t>Group and social processes</a:t>
            </a:r>
          </a:p>
          <a:p>
            <a:pPr eaLnBrk="1" hangingPunct="1">
              <a:lnSpc>
                <a:spcPct val="90000"/>
              </a:lnSpc>
            </a:pPr>
            <a:endParaRPr lang="en-US" sz="2800" smtClean="0">
              <a:solidFill>
                <a:schemeClr val="bg2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sz="2800" smtClean="0">
                <a:solidFill>
                  <a:schemeClr val="bg2"/>
                </a:solidFill>
              </a:rPr>
              <a:t>Individual learning styles </a:t>
            </a:r>
          </a:p>
          <a:p>
            <a:pPr eaLnBrk="1" hangingPunct="1">
              <a:lnSpc>
                <a:spcPct val="90000"/>
              </a:lnSpc>
            </a:pPr>
            <a:endParaRPr lang="en-US" sz="2800" smtClean="0">
              <a:solidFill>
                <a:schemeClr val="bg2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sz="2800" smtClean="0">
                <a:solidFill>
                  <a:schemeClr val="bg2"/>
                </a:solidFill>
              </a:rPr>
              <a:t>Personality </a:t>
            </a:r>
          </a:p>
          <a:p>
            <a:pPr eaLnBrk="1" hangingPunct="1">
              <a:lnSpc>
                <a:spcPct val="90000"/>
              </a:lnSpc>
            </a:pPr>
            <a:endParaRPr lang="en-US" sz="2800" smtClean="0">
              <a:solidFill>
                <a:schemeClr val="bg2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sz="2800" smtClean="0">
                <a:solidFill>
                  <a:schemeClr val="bg2"/>
                </a:solidFill>
              </a:rPr>
              <a:t>Learning opportunities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3200" dirty="0" smtClean="0"/>
              <a:t>KEBIJAKAN </a:t>
            </a:r>
            <a:r>
              <a:rPr lang="en-US" sz="3200" dirty="0" err="1" smtClean="0"/>
              <a:t>dan</a:t>
            </a:r>
            <a:r>
              <a:rPr lang="en-US" sz="3200" dirty="0" smtClean="0"/>
              <a:t> STRATEGI  SDM PT. CHEVRON</a:t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077200" cy="5638800"/>
          </a:xfrm>
          <a:ln>
            <a:solidFill>
              <a:srgbClr val="FFFF00"/>
            </a:solidFill>
          </a:ln>
        </p:spPr>
        <p:txBody>
          <a:bodyPr>
            <a:normAutofit fontScale="25000" lnSpcReduction="20000"/>
          </a:bodyPr>
          <a:lstStyle/>
          <a:p>
            <a:r>
              <a:rPr lang="en-US" sz="9600" dirty="0" smtClean="0"/>
              <a:t>“</a:t>
            </a:r>
            <a:r>
              <a:rPr lang="en-US" sz="9600" dirty="0" err="1" smtClean="0">
                <a:latin typeface="Aharoni" pitchFamily="2" charset="-79"/>
                <a:cs typeface="Aharoni" pitchFamily="2" charset="-79"/>
              </a:rPr>
              <a:t>Kami</a:t>
            </a:r>
            <a:r>
              <a:rPr lang="en-US" sz="96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9600" dirty="0" err="1" smtClean="0">
                <a:latin typeface="Aharoni" pitchFamily="2" charset="-79"/>
                <a:cs typeface="Aharoni" pitchFamily="2" charset="-79"/>
              </a:rPr>
              <a:t>Berinvestasi</a:t>
            </a:r>
            <a:r>
              <a:rPr lang="en-US" sz="96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9600" dirty="0" err="1" smtClean="0">
                <a:latin typeface="Aharoni" pitchFamily="2" charset="-79"/>
                <a:cs typeface="Aharoni" pitchFamily="2" charset="-79"/>
              </a:rPr>
              <a:t>Pada</a:t>
            </a:r>
            <a:r>
              <a:rPr lang="en-US" sz="9600" dirty="0" smtClean="0">
                <a:latin typeface="Aharoni" pitchFamily="2" charset="-79"/>
                <a:cs typeface="Aharoni" pitchFamily="2" charset="-79"/>
              </a:rPr>
              <a:t> </a:t>
            </a:r>
            <a:br>
              <a:rPr lang="en-US" sz="9600" dirty="0" smtClean="0">
                <a:latin typeface="Aharoni" pitchFamily="2" charset="-79"/>
                <a:cs typeface="Aharoni" pitchFamily="2" charset="-79"/>
              </a:rPr>
            </a:br>
            <a:r>
              <a:rPr lang="en-US" sz="9600" dirty="0" err="1" smtClean="0">
                <a:latin typeface="Aharoni" pitchFamily="2" charset="-79"/>
                <a:cs typeface="Aharoni" pitchFamily="2" charset="-79"/>
              </a:rPr>
              <a:t>Sumber</a:t>
            </a:r>
            <a:r>
              <a:rPr lang="en-US" sz="96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9600" dirty="0" err="1" smtClean="0">
                <a:latin typeface="Aharoni" pitchFamily="2" charset="-79"/>
                <a:cs typeface="Aharoni" pitchFamily="2" charset="-79"/>
              </a:rPr>
              <a:t>Daya</a:t>
            </a:r>
            <a:r>
              <a:rPr lang="en-US" sz="96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9600" dirty="0" err="1" smtClean="0">
                <a:latin typeface="Aharoni" pitchFamily="2" charset="-79"/>
                <a:cs typeface="Aharoni" pitchFamily="2" charset="-79"/>
              </a:rPr>
              <a:t>Manusia</a:t>
            </a:r>
            <a:r>
              <a:rPr lang="en-US" sz="9600" dirty="0" smtClean="0">
                <a:latin typeface="Aharoni" pitchFamily="2" charset="-79"/>
                <a:cs typeface="Aharoni" pitchFamily="2" charset="-79"/>
              </a:rPr>
              <a:t>”</a:t>
            </a:r>
          </a:p>
          <a:p>
            <a:endParaRPr lang="en-US" dirty="0" smtClean="0">
              <a:latin typeface="Aharoni" pitchFamily="2" charset="-79"/>
              <a:cs typeface="Aharoni" pitchFamily="2" charset="-79"/>
            </a:endParaRPr>
          </a:p>
          <a:p>
            <a:pPr>
              <a:lnSpc>
                <a:spcPct val="170000"/>
              </a:lnSpc>
            </a:pP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Anda</a:t>
            </a:r>
            <a:r>
              <a:rPr lang="en-US" sz="72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akan</a:t>
            </a:r>
            <a:r>
              <a:rPr lang="en-US" sz="72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memiliki</a:t>
            </a:r>
            <a:r>
              <a:rPr lang="en-US" sz="72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kesempatan</a:t>
            </a:r>
            <a:r>
              <a:rPr lang="en-US" sz="72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untuk</a:t>
            </a:r>
            <a:r>
              <a:rPr lang="en-US" sz="72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menjelajahi</a:t>
            </a:r>
            <a:r>
              <a:rPr lang="en-US" sz="72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arah</a:t>
            </a:r>
            <a:r>
              <a:rPr lang="en-US" sz="72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baru</a:t>
            </a:r>
            <a:r>
              <a:rPr lang="en-US" sz="72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dalam</a:t>
            </a:r>
            <a:r>
              <a:rPr lang="en-US" sz="72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perusahaan</a:t>
            </a:r>
            <a:endParaRPr lang="en-US" sz="7200" dirty="0" smtClean="0">
              <a:latin typeface="Aharoni" pitchFamily="2" charset="-79"/>
              <a:cs typeface="Aharoni" pitchFamily="2" charset="-79"/>
            </a:endParaRPr>
          </a:p>
          <a:p>
            <a:pPr>
              <a:lnSpc>
                <a:spcPct val="170000"/>
              </a:lnSpc>
            </a:pP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Menerapkan</a:t>
            </a:r>
            <a:r>
              <a:rPr lang="en-US" sz="72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keahlian</a:t>
            </a:r>
            <a:r>
              <a:rPr lang="en-US" sz="72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Anda</a:t>
            </a:r>
            <a:r>
              <a:rPr lang="en-US" sz="72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di</a:t>
            </a:r>
            <a:r>
              <a:rPr lang="en-US" sz="72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seluruh</a:t>
            </a:r>
            <a:r>
              <a:rPr lang="en-US" sz="72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spektrum</a:t>
            </a:r>
            <a:r>
              <a:rPr lang="en-US" sz="72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penuh</a:t>
            </a:r>
            <a:r>
              <a:rPr lang="en-US" sz="72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dari</a:t>
            </a:r>
            <a:r>
              <a:rPr lang="en-US" sz="72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bisnis</a:t>
            </a:r>
            <a:r>
              <a:rPr lang="en-US" sz="72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energi</a:t>
            </a:r>
            <a:r>
              <a:rPr lang="en-US" sz="7200" dirty="0" smtClean="0">
                <a:latin typeface="Aharoni" pitchFamily="2" charset="-79"/>
                <a:cs typeface="Aharoni" pitchFamily="2" charset="-79"/>
              </a:rPr>
              <a:t> - </a:t>
            </a: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dari</a:t>
            </a:r>
            <a:r>
              <a:rPr lang="en-US" sz="72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produksi</a:t>
            </a:r>
            <a:r>
              <a:rPr lang="en-US" sz="72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minyak</a:t>
            </a:r>
            <a:r>
              <a:rPr lang="en-US" sz="72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hulu</a:t>
            </a:r>
            <a:r>
              <a:rPr lang="en-US" sz="72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dan</a:t>
            </a:r>
            <a:r>
              <a:rPr lang="en-US" sz="72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hilir</a:t>
            </a:r>
            <a:r>
              <a:rPr lang="en-US" sz="7200" dirty="0" smtClean="0">
                <a:latin typeface="Aharoni" pitchFamily="2" charset="-79"/>
                <a:cs typeface="Aharoni" pitchFamily="2" charset="-79"/>
              </a:rPr>
              <a:t>, </a:t>
            </a: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untuk</a:t>
            </a:r>
            <a:r>
              <a:rPr lang="en-US" sz="7200" dirty="0" smtClean="0">
                <a:latin typeface="Aharoni" pitchFamily="2" charset="-79"/>
                <a:cs typeface="Aharoni" pitchFamily="2" charset="-79"/>
              </a:rPr>
              <a:t> </a:t>
            </a: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energi</a:t>
            </a:r>
            <a:r>
              <a:rPr lang="en-US" sz="72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terbaru</a:t>
            </a:r>
            <a:r>
              <a:rPr lang="en-US" sz="72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dan</a:t>
            </a:r>
            <a:r>
              <a:rPr lang="en-US" sz="72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solusi</a:t>
            </a:r>
            <a:r>
              <a:rPr lang="en-US" sz="72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muncul</a:t>
            </a:r>
            <a:r>
              <a:rPr lang="en-US" sz="72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untuk</a:t>
            </a:r>
            <a:r>
              <a:rPr lang="en-US" sz="72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penjualan</a:t>
            </a:r>
            <a:r>
              <a:rPr lang="en-US" sz="72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dan</a:t>
            </a:r>
            <a:r>
              <a:rPr lang="en-US" sz="72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pemasaran</a:t>
            </a:r>
            <a:r>
              <a:rPr lang="en-US" sz="7200" dirty="0" smtClean="0">
                <a:latin typeface="Aharoni" pitchFamily="2" charset="-79"/>
                <a:cs typeface="Aharoni" pitchFamily="2" charset="-79"/>
              </a:rPr>
              <a:t>. </a:t>
            </a:r>
          </a:p>
          <a:p>
            <a:pPr>
              <a:lnSpc>
                <a:spcPct val="170000"/>
              </a:lnSpc>
            </a:pPr>
            <a:r>
              <a:rPr lang="en-US" sz="7200" dirty="0" smtClean="0">
                <a:latin typeface="Aharoni" pitchFamily="2" charset="-79"/>
                <a:cs typeface="Aharoni" pitchFamily="2" charset="-79"/>
              </a:rPr>
              <a:t>Chevron </a:t>
            </a: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menawarkan</a:t>
            </a:r>
            <a:r>
              <a:rPr lang="en-US" sz="72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melanjutkan</a:t>
            </a:r>
            <a:r>
              <a:rPr lang="en-US" sz="72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pendidikan</a:t>
            </a:r>
            <a:r>
              <a:rPr lang="en-US" sz="72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dan</a:t>
            </a:r>
            <a:r>
              <a:rPr lang="en-US" sz="72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pelatihan</a:t>
            </a:r>
            <a:r>
              <a:rPr lang="en-US" sz="72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untuk</a:t>
            </a:r>
            <a:r>
              <a:rPr lang="en-US" sz="72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membantu</a:t>
            </a:r>
            <a:r>
              <a:rPr lang="en-US" sz="72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Anda</a:t>
            </a:r>
            <a:r>
              <a:rPr lang="en-US" sz="72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mengembangkan</a:t>
            </a:r>
            <a:r>
              <a:rPr lang="en-US" sz="72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keterampilan</a:t>
            </a:r>
            <a:r>
              <a:rPr lang="en-US" sz="7200" dirty="0" smtClean="0">
                <a:latin typeface="Aharoni" pitchFamily="2" charset="-79"/>
                <a:cs typeface="Aharoni" pitchFamily="2" charset="-79"/>
              </a:rPr>
              <a:t> SDM </a:t>
            </a: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dan</a:t>
            </a:r>
            <a:r>
              <a:rPr lang="en-US" sz="72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mengembangkan</a:t>
            </a:r>
            <a:r>
              <a:rPr lang="en-US" sz="72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karir</a:t>
            </a:r>
            <a:r>
              <a:rPr lang="en-US" sz="7200" dirty="0" smtClean="0">
                <a:latin typeface="Aharoni" pitchFamily="2" charset="-79"/>
                <a:cs typeface="Aharoni" pitchFamily="2" charset="-79"/>
              </a:rPr>
              <a:t>  </a:t>
            </a: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di</a:t>
            </a:r>
            <a:r>
              <a:rPr lang="en-US" sz="72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tempat</a:t>
            </a:r>
            <a:r>
              <a:rPr lang="en-US" sz="72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kerja</a:t>
            </a:r>
            <a:r>
              <a:rPr lang="en-US" sz="7200" dirty="0" smtClean="0">
                <a:latin typeface="Aharoni" pitchFamily="2" charset="-79"/>
                <a:cs typeface="Aharoni" pitchFamily="2" charset="-79"/>
              </a:rPr>
              <a:t> yang </a:t>
            </a: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benar-benar</a:t>
            </a:r>
            <a:r>
              <a:rPr lang="en-US" sz="7200" dirty="0" smtClean="0">
                <a:latin typeface="Aharoni" pitchFamily="2" charset="-79"/>
                <a:cs typeface="Aharoni" pitchFamily="2" charset="-79"/>
              </a:rPr>
              <a:t> global </a:t>
            </a: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dankolaboratif</a:t>
            </a:r>
            <a:r>
              <a:rPr lang="en-US" sz="7200" dirty="0" smtClean="0">
                <a:latin typeface="Aharoni" pitchFamily="2" charset="-79"/>
                <a:cs typeface="Aharoni" pitchFamily="2" charset="-79"/>
              </a:rPr>
              <a:t>.</a:t>
            </a:r>
          </a:p>
          <a:p>
            <a:pPr>
              <a:lnSpc>
                <a:spcPct val="170000"/>
              </a:lnSpc>
            </a:pP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Pelatihan</a:t>
            </a:r>
            <a:r>
              <a:rPr lang="en-US" sz="72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dan</a:t>
            </a:r>
            <a:r>
              <a:rPr lang="en-US" sz="7200" dirty="0" smtClean="0">
                <a:latin typeface="Aharoni" pitchFamily="2" charset="-79"/>
                <a:cs typeface="Aharoni" pitchFamily="2" charset="-79"/>
              </a:rPr>
              <a:t> program </a:t>
            </a: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pengembangan</a:t>
            </a:r>
            <a:r>
              <a:rPr lang="en-US" sz="7200" dirty="0" smtClean="0">
                <a:latin typeface="Aharoni" pitchFamily="2" charset="-79"/>
                <a:cs typeface="Aharoni" pitchFamily="2" charset="-79"/>
              </a:rPr>
              <a:t> chevron </a:t>
            </a:r>
            <a:r>
              <a:rPr lang="en-US" sz="7200" dirty="0" err="1" smtClean="0">
                <a:latin typeface="Aharoni" pitchFamily="2" charset="-79"/>
                <a:cs typeface="Aharoni" pitchFamily="2" charset="-79"/>
              </a:rPr>
              <a:t>dimula</a:t>
            </a:r>
            <a:r>
              <a:rPr lang="en-US" sz="6400" dirty="0" err="1" smtClean="0">
                <a:latin typeface="Aharoni" pitchFamily="2" charset="-79"/>
                <a:cs typeface="Aharoni" pitchFamily="2" charset="-79"/>
              </a:rPr>
              <a:t>i</a:t>
            </a:r>
            <a:r>
              <a:rPr lang="en-US" sz="64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6400" dirty="0" err="1" smtClean="0">
                <a:latin typeface="Aharoni" pitchFamily="2" charset="-79"/>
                <a:cs typeface="Aharoni" pitchFamily="2" charset="-79"/>
              </a:rPr>
              <a:t>pada</a:t>
            </a:r>
            <a:r>
              <a:rPr lang="en-US" sz="64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6400" dirty="0" err="1" smtClean="0">
                <a:latin typeface="Aharoni" pitchFamily="2" charset="-79"/>
                <a:cs typeface="Aharoni" pitchFamily="2" charset="-79"/>
              </a:rPr>
              <a:t>hari</a:t>
            </a:r>
            <a:r>
              <a:rPr lang="en-US" sz="64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6400" dirty="0" err="1" smtClean="0">
                <a:latin typeface="Aharoni" pitchFamily="2" charset="-79"/>
                <a:cs typeface="Aharoni" pitchFamily="2" charset="-79"/>
              </a:rPr>
              <a:t>pertama</a:t>
            </a:r>
            <a:r>
              <a:rPr lang="en-US" sz="6400" dirty="0" smtClean="0">
                <a:latin typeface="Aharoni" pitchFamily="2" charset="-79"/>
                <a:cs typeface="Aharoni" pitchFamily="2" charset="-79"/>
              </a:rPr>
              <a:t>  </a:t>
            </a:r>
            <a:r>
              <a:rPr lang="en-US" sz="6400" dirty="0" err="1" smtClean="0">
                <a:latin typeface="Aharoni" pitchFamily="2" charset="-79"/>
                <a:cs typeface="Aharoni" pitchFamily="2" charset="-79"/>
              </a:rPr>
              <a:t>Anda</a:t>
            </a:r>
            <a:r>
              <a:rPr lang="en-US" sz="64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6400" dirty="0" err="1" smtClean="0">
                <a:latin typeface="Aharoni" pitchFamily="2" charset="-79"/>
                <a:cs typeface="Aharoni" pitchFamily="2" charset="-79"/>
              </a:rPr>
              <a:t>bekerja</a:t>
            </a:r>
            <a:r>
              <a:rPr lang="en-US" sz="64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6400" dirty="0" err="1" smtClean="0">
                <a:latin typeface="Aharoni" pitchFamily="2" charset="-79"/>
                <a:cs typeface="Aharoni" pitchFamily="2" charset="-79"/>
              </a:rPr>
              <a:t>dan</a:t>
            </a:r>
            <a:r>
              <a:rPr lang="en-US" sz="64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6400" dirty="0" err="1" smtClean="0">
                <a:latin typeface="Aharoni" pitchFamily="2" charset="-79"/>
                <a:cs typeface="Aharoni" pitchFamily="2" charset="-79"/>
              </a:rPr>
              <a:t>melanjutkan</a:t>
            </a:r>
            <a:r>
              <a:rPr lang="en-US" sz="64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6400" dirty="0" err="1" smtClean="0">
                <a:latin typeface="Aharoni" pitchFamily="2" charset="-79"/>
                <a:cs typeface="Aharoni" pitchFamily="2" charset="-79"/>
              </a:rPr>
              <a:t>sepanjang</a:t>
            </a:r>
            <a:r>
              <a:rPr lang="en-US" sz="64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6400" dirty="0" err="1" smtClean="0">
                <a:latin typeface="Aharoni" pitchFamily="2" charset="-79"/>
                <a:cs typeface="Aharoni" pitchFamily="2" charset="-79"/>
              </a:rPr>
              <a:t>karir</a:t>
            </a:r>
            <a:r>
              <a:rPr lang="en-US" sz="64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6400" dirty="0" err="1" smtClean="0">
                <a:latin typeface="Aharoni" pitchFamily="2" charset="-79"/>
                <a:cs typeface="Aharoni" pitchFamily="2" charset="-79"/>
              </a:rPr>
              <a:t>Anda</a:t>
            </a:r>
            <a:endParaRPr lang="en-US" sz="6400" dirty="0" smtClean="0">
              <a:latin typeface="Aharoni" pitchFamily="2" charset="-79"/>
              <a:cs typeface="Aharoni" pitchFamily="2" charset="-79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BENEFITS OF TRAINING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Increased motivation of employee</a:t>
            </a:r>
          </a:p>
          <a:p>
            <a:pPr eaLnBrk="1" hangingPunct="1">
              <a:defRPr/>
            </a:pPr>
            <a:r>
              <a:rPr lang="en-US" smtClean="0"/>
              <a:t>Recognition</a:t>
            </a:r>
          </a:p>
          <a:p>
            <a:pPr eaLnBrk="1" hangingPunct="1">
              <a:defRPr/>
            </a:pPr>
            <a:r>
              <a:rPr lang="en-US" smtClean="0"/>
              <a:t>Enhanced responsibility</a:t>
            </a:r>
          </a:p>
          <a:p>
            <a:pPr eaLnBrk="1" hangingPunct="1">
              <a:defRPr/>
            </a:pPr>
            <a:r>
              <a:rPr lang="en-US" smtClean="0"/>
              <a:t>Implication for pay and promotion</a:t>
            </a:r>
          </a:p>
          <a:p>
            <a:pPr eaLnBrk="1" hangingPunct="1">
              <a:defRPr/>
            </a:pPr>
            <a:r>
              <a:rPr lang="en-US" smtClean="0"/>
              <a:t>Personal satisfaction</a:t>
            </a:r>
          </a:p>
          <a:p>
            <a:pPr eaLnBrk="1" hangingPunct="1">
              <a:defRPr/>
            </a:pPr>
            <a:r>
              <a:rPr lang="en-US" smtClean="0"/>
              <a:t>Career opportunity</a:t>
            </a:r>
          </a:p>
          <a:p>
            <a:pPr eaLnBrk="1" hangingPunct="1">
              <a:defRPr/>
            </a:pPr>
            <a:r>
              <a:rPr lang="en-US" smtClean="0"/>
              <a:t>Improve availability of talented staff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dirty="0" smtClean="0"/>
              <a:t>Empat LEVEL pendekatan terhadap evaluasi pelatihan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r>
              <a:rPr lang="id-ID" dirty="0" smtClean="0"/>
              <a:t>Reaksi</a:t>
            </a:r>
          </a:p>
          <a:p>
            <a:endParaRPr lang="id-ID" dirty="0" smtClean="0"/>
          </a:p>
          <a:p>
            <a:r>
              <a:rPr lang="id-ID" dirty="0" smtClean="0"/>
              <a:t>Pembelajaran</a:t>
            </a:r>
          </a:p>
          <a:p>
            <a:endParaRPr lang="id-ID" dirty="0" smtClean="0"/>
          </a:p>
          <a:p>
            <a:r>
              <a:rPr lang="id-ID" dirty="0" smtClean="0"/>
              <a:t>Aplikasi/Perilaku</a:t>
            </a:r>
          </a:p>
          <a:p>
            <a:endParaRPr lang="id-ID" dirty="0" smtClean="0"/>
          </a:p>
          <a:p>
            <a:r>
              <a:rPr lang="id-ID" dirty="0" smtClean="0"/>
              <a:t>Hasil</a:t>
            </a: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28596" y="428604"/>
          <a:ext cx="8429682" cy="610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28892"/>
                <a:gridCol w="3190896"/>
                <a:gridCol w="2809894"/>
              </a:tblGrid>
              <a:tr h="970153">
                <a:tc>
                  <a:txBody>
                    <a:bodyPr/>
                    <a:lstStyle/>
                    <a:p>
                      <a:r>
                        <a:rPr lang="id-ID" sz="2400" dirty="0" smtClean="0"/>
                        <a:t>Levels</a:t>
                      </a:r>
                      <a:endParaRPr lang="id-ID" sz="24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d-ID" sz="2400" dirty="0" smtClean="0"/>
                        <a:t>Apa yang ingin diketahui</a:t>
                      </a:r>
                      <a:endParaRPr lang="id-ID" sz="24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d-ID" sz="2400" dirty="0" smtClean="0"/>
                        <a:t>Kapan  Diperoleh</a:t>
                      </a:r>
                      <a:endParaRPr lang="id-ID" sz="24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1530177">
                <a:tc>
                  <a:txBody>
                    <a:bodyPr/>
                    <a:lstStyle/>
                    <a:p>
                      <a:r>
                        <a:rPr lang="id-ID" sz="2000" dirty="0" smtClean="0">
                          <a:latin typeface="Arial" pitchFamily="34" charset="0"/>
                          <a:cs typeface="Arial" pitchFamily="34" charset="0"/>
                        </a:rPr>
                        <a:t>Reaksi</a:t>
                      </a:r>
                      <a:endParaRPr lang="id-ID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000" dirty="0" smtClean="0">
                          <a:latin typeface="Arial" pitchFamily="34" charset="0"/>
                          <a:cs typeface="Arial" pitchFamily="34" charset="0"/>
                        </a:rPr>
                        <a:t>Apakah partisipan menyukai program ?</a:t>
                      </a:r>
                    </a:p>
                    <a:p>
                      <a:r>
                        <a:rPr lang="id-ID" sz="2000" dirty="0" smtClean="0">
                          <a:latin typeface="Arial" pitchFamily="34" charset="0"/>
                          <a:cs typeface="Arial" pitchFamily="34" charset="0"/>
                        </a:rPr>
                        <a:t>(mengukur perasaan trainee)</a:t>
                      </a:r>
                      <a:endParaRPr lang="id-ID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000" dirty="0" smtClean="0">
                          <a:latin typeface="Arial" pitchFamily="34" charset="0"/>
                          <a:cs typeface="Arial" pitchFamily="34" charset="0"/>
                        </a:rPr>
                        <a:t>Ketika training selesai</a:t>
                      </a:r>
                    </a:p>
                    <a:p>
                      <a:r>
                        <a:rPr lang="id-ID" sz="2000" dirty="0" smtClean="0">
                          <a:latin typeface="Arial" pitchFamily="34" charset="0"/>
                          <a:cs typeface="Arial" pitchFamily="34" charset="0"/>
                        </a:rPr>
                        <a:t>(Komentar tertulis dalam form tertentu yang bisa ditabulasi)</a:t>
                      </a:r>
                      <a:endParaRPr lang="id-ID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500215">
                <a:tc>
                  <a:txBody>
                    <a:bodyPr/>
                    <a:lstStyle/>
                    <a:p>
                      <a:r>
                        <a:rPr lang="id-ID" sz="2000" dirty="0" smtClean="0"/>
                        <a:t>Pembelajaran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000" baseline="0" dirty="0" smtClean="0">
                          <a:latin typeface="Arial" pitchFamily="34" charset="0"/>
                          <a:cs typeface="Arial" pitchFamily="34" charset="0"/>
                        </a:rPr>
                        <a:t>Apakah terjadi perubahan sikap, knowledge, skills atas materi yang dipelajari?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000" dirty="0" smtClean="0">
                          <a:latin typeface="Arial" pitchFamily="34" charset="0"/>
                          <a:cs typeface="Arial" pitchFamily="34" charset="0"/>
                        </a:rPr>
                        <a:t>Setelah training atau course selesai</a:t>
                      </a:r>
                      <a:endParaRPr lang="id-ID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133728">
                <a:tc>
                  <a:txBody>
                    <a:bodyPr/>
                    <a:lstStyle/>
                    <a:p>
                      <a:r>
                        <a:rPr lang="id-ID" sz="2000" dirty="0" smtClean="0"/>
                        <a:t>Aplikasi/</a:t>
                      </a:r>
                      <a:r>
                        <a:rPr lang="id-ID" sz="2000" baseline="0" dirty="0" smtClean="0"/>
                        <a:t> Perilaku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000" dirty="0" smtClean="0">
                          <a:latin typeface="Arial" pitchFamily="34" charset="0"/>
                          <a:cs typeface="Arial" pitchFamily="34" charset="0"/>
                        </a:rPr>
                        <a:t> Perubahan perilaku dalam jabatan (know how of what to do and how to do it)</a:t>
                      </a:r>
                      <a:endParaRPr lang="id-ID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000" dirty="0" smtClean="0">
                          <a:latin typeface="Arial" pitchFamily="34" charset="0"/>
                          <a:cs typeface="Arial" pitchFamily="34" charset="0"/>
                        </a:rPr>
                        <a:t>Sebelum dan sesudah training</a:t>
                      </a:r>
                      <a:endParaRPr lang="id-ID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790174">
                <a:tc>
                  <a:txBody>
                    <a:bodyPr/>
                    <a:lstStyle/>
                    <a:p>
                      <a:r>
                        <a:rPr lang="id-ID" b="0" dirty="0" smtClean="0"/>
                        <a:t>Hasil</a:t>
                      </a:r>
                      <a:endParaRPr lang="id-ID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000" b="0" dirty="0" smtClean="0">
                          <a:latin typeface="Arial" pitchFamily="34" charset="0"/>
                          <a:cs typeface="Arial" pitchFamily="34" charset="0"/>
                        </a:rPr>
                        <a:t>Tangible</a:t>
                      </a:r>
                      <a:r>
                        <a:rPr lang="id-ID" sz="2000" b="0" baseline="0" dirty="0" smtClean="0">
                          <a:latin typeface="Arial" pitchFamily="34" charset="0"/>
                          <a:cs typeface="Arial" pitchFamily="34" charset="0"/>
                        </a:rPr>
                        <a:t> result (cost, kualitas, kuantitas)</a:t>
                      </a:r>
                      <a:endParaRPr lang="id-ID" sz="20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000" b="0" dirty="0" smtClean="0">
                          <a:latin typeface="Arial" pitchFamily="34" charset="0"/>
                          <a:cs typeface="Arial" pitchFamily="34" charset="0"/>
                        </a:rPr>
                        <a:t>Sebelum dan sesudah training</a:t>
                      </a:r>
                      <a:endParaRPr lang="id-ID" sz="20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AREAS OF FEED BACK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id-ID" dirty="0" smtClean="0">
                <a:solidFill>
                  <a:schemeClr val="tx2"/>
                </a:solidFill>
              </a:rPr>
              <a:t>Program content</a:t>
            </a:r>
          </a:p>
          <a:p>
            <a:r>
              <a:rPr lang="id-ID" dirty="0" smtClean="0">
                <a:solidFill>
                  <a:schemeClr val="tx2"/>
                </a:solidFill>
              </a:rPr>
              <a:t>Instructor/speaker</a:t>
            </a:r>
          </a:p>
          <a:p>
            <a:r>
              <a:rPr lang="id-ID" dirty="0" smtClean="0">
                <a:solidFill>
                  <a:schemeClr val="tx2"/>
                </a:solidFill>
              </a:rPr>
              <a:t>Facilities</a:t>
            </a:r>
          </a:p>
          <a:p>
            <a:r>
              <a:rPr lang="id-ID" dirty="0" smtClean="0">
                <a:solidFill>
                  <a:schemeClr val="tx2"/>
                </a:solidFill>
              </a:rPr>
              <a:t>Instructional materials</a:t>
            </a:r>
          </a:p>
          <a:p>
            <a:r>
              <a:rPr lang="id-ID" dirty="0" smtClean="0">
                <a:solidFill>
                  <a:schemeClr val="tx2"/>
                </a:solidFill>
              </a:rPr>
              <a:t>Method of presentation </a:t>
            </a:r>
          </a:p>
          <a:p>
            <a:r>
              <a:rPr lang="id-ID" dirty="0" smtClean="0">
                <a:solidFill>
                  <a:schemeClr val="tx2"/>
                </a:solidFill>
              </a:rPr>
              <a:t>Programme relevance</a:t>
            </a:r>
          </a:p>
          <a:p>
            <a:r>
              <a:rPr lang="id-ID" dirty="0" smtClean="0">
                <a:solidFill>
                  <a:schemeClr val="tx2"/>
                </a:solidFill>
              </a:rPr>
              <a:t>General evaluation</a:t>
            </a:r>
            <a:endParaRPr lang="id-ID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7467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 </a:t>
            </a:r>
            <a:r>
              <a:rPr lang="en-US" sz="3600" dirty="0" smtClean="0"/>
              <a:t>Return on Training Investment</a:t>
            </a:r>
            <a:br>
              <a:rPr lang="en-US" sz="3600" dirty="0" smtClean="0"/>
            </a:br>
            <a:r>
              <a:rPr lang="en-US" sz="3600" dirty="0" smtClean="0"/>
              <a:t>(ROTI)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7467600" cy="4754563"/>
          </a:xfrm>
          <a:ln>
            <a:solidFill>
              <a:schemeClr val="accent1"/>
            </a:solidFill>
          </a:ln>
        </p:spPr>
        <p:txBody>
          <a:bodyPr>
            <a:normAutofit fontScale="92500" lnSpcReduction="10000"/>
          </a:bodyPr>
          <a:lstStyle/>
          <a:p>
            <a:r>
              <a:rPr lang="en-US" dirty="0" err="1" smtClean="0"/>
              <a:t>Metode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menjelaskan</a:t>
            </a:r>
            <a:r>
              <a:rPr lang="en-US" dirty="0" smtClean="0"/>
              <a:t> </a:t>
            </a:r>
            <a:r>
              <a:rPr lang="en-US" dirty="0" err="1" smtClean="0"/>
              <a:t>tentang</a:t>
            </a:r>
            <a:r>
              <a:rPr lang="en-US" dirty="0" smtClean="0"/>
              <a:t> </a:t>
            </a:r>
            <a:r>
              <a:rPr lang="en-US" dirty="0" err="1" smtClean="0"/>
              <a:t>persentase</a:t>
            </a:r>
            <a:r>
              <a:rPr lang="en-US" dirty="0" smtClean="0"/>
              <a:t> return (benefit) yang </a:t>
            </a:r>
            <a:r>
              <a:rPr lang="en-US" dirty="0" err="1" smtClean="0"/>
              <a:t>dihasilkan</a:t>
            </a:r>
            <a:r>
              <a:rPr lang="en-US" dirty="0" smtClean="0"/>
              <a:t> </a:t>
            </a:r>
            <a:r>
              <a:rPr lang="en-US" dirty="0" err="1" smtClean="0"/>
              <a:t>selama</a:t>
            </a:r>
            <a:r>
              <a:rPr lang="en-US" dirty="0" smtClean="0"/>
              <a:t> </a:t>
            </a:r>
            <a:r>
              <a:rPr lang="en-US" dirty="0" err="1" smtClean="0"/>
              <a:t>periode</a:t>
            </a:r>
            <a:r>
              <a:rPr lang="en-US" dirty="0" smtClean="0"/>
              <a:t> </a:t>
            </a:r>
            <a:r>
              <a:rPr lang="en-US" dirty="0" err="1" smtClean="0"/>
              <a:t>tertentu</a:t>
            </a:r>
            <a:r>
              <a:rPr lang="en-US" dirty="0" smtClean="0"/>
              <a:t> </a:t>
            </a:r>
            <a:r>
              <a:rPr lang="en-US" dirty="0" err="1" smtClean="0"/>
              <a:t>sebagai</a:t>
            </a:r>
            <a:r>
              <a:rPr lang="en-US" dirty="0" smtClean="0"/>
              <a:t> </a:t>
            </a:r>
            <a:r>
              <a:rPr lang="en-US" dirty="0" err="1" smtClean="0"/>
              <a:t>hasil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investasi</a:t>
            </a:r>
            <a:r>
              <a:rPr lang="en-US" dirty="0" smtClean="0"/>
              <a:t> program training</a:t>
            </a:r>
          </a:p>
          <a:p>
            <a:endParaRPr lang="en-US" dirty="0" smtClean="0"/>
          </a:p>
          <a:p>
            <a:r>
              <a:rPr lang="en-US" dirty="0" err="1" smtClean="0"/>
              <a:t>Metode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berbasis</a:t>
            </a:r>
            <a:r>
              <a:rPr lang="en-US" dirty="0" smtClean="0"/>
              <a:t> </a:t>
            </a:r>
            <a:r>
              <a:rPr lang="en-US" dirty="0" err="1" smtClean="0"/>
              <a:t>anggapan</a:t>
            </a:r>
            <a:r>
              <a:rPr lang="en-US" dirty="0" smtClean="0"/>
              <a:t> </a:t>
            </a:r>
            <a:r>
              <a:rPr lang="en-US" dirty="0" err="1" smtClean="0"/>
              <a:t>ada</a:t>
            </a:r>
            <a:r>
              <a:rPr lang="en-US" dirty="0" smtClean="0"/>
              <a:t> </a:t>
            </a:r>
            <a:r>
              <a:rPr lang="en-US" dirty="0" err="1" smtClean="0"/>
              <a:t>manfaat</a:t>
            </a:r>
            <a:r>
              <a:rPr lang="en-US" dirty="0" smtClean="0"/>
              <a:t> yang </a:t>
            </a:r>
            <a:r>
              <a:rPr lang="en-US" dirty="0" err="1" smtClean="0"/>
              <a:t>berkelanjutan</a:t>
            </a:r>
            <a:r>
              <a:rPr lang="en-US" dirty="0" smtClean="0"/>
              <a:t> </a:t>
            </a:r>
            <a:r>
              <a:rPr lang="en-US" dirty="0" err="1" smtClean="0"/>
              <a:t>sebagai</a:t>
            </a:r>
            <a:r>
              <a:rPr lang="en-US" dirty="0" smtClean="0"/>
              <a:t> </a:t>
            </a:r>
            <a:r>
              <a:rPr lang="en-US" dirty="0" err="1" smtClean="0"/>
              <a:t>hasil</a:t>
            </a:r>
            <a:r>
              <a:rPr lang="en-US" dirty="0" smtClean="0"/>
              <a:t> training yang </a:t>
            </a:r>
            <a:r>
              <a:rPr lang="en-US" dirty="0" err="1" smtClean="0"/>
              <a:t>diikuti</a:t>
            </a:r>
            <a:r>
              <a:rPr lang="en-US" dirty="0" smtClean="0"/>
              <a:t> </a:t>
            </a:r>
            <a:r>
              <a:rPr lang="en-US" dirty="0" err="1" smtClean="0"/>
              <a:t>oleh</a:t>
            </a:r>
            <a:r>
              <a:rPr lang="en-US" dirty="0" smtClean="0"/>
              <a:t> </a:t>
            </a:r>
            <a:r>
              <a:rPr lang="en-US" dirty="0" err="1" smtClean="0"/>
              <a:t>peserta</a:t>
            </a:r>
            <a:r>
              <a:rPr lang="en-US" dirty="0" smtClean="0"/>
              <a:t> </a:t>
            </a:r>
          </a:p>
          <a:p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% ROI </a:t>
            </a:r>
            <a:r>
              <a:rPr lang="en-US" dirty="0" err="1" smtClean="0">
                <a:solidFill>
                  <a:srgbClr val="FFFF00"/>
                </a:solidFill>
              </a:rPr>
              <a:t>diperoleh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dari</a:t>
            </a:r>
            <a:r>
              <a:rPr lang="en-US" dirty="0" smtClean="0">
                <a:solidFill>
                  <a:srgbClr val="FFFF00"/>
                </a:solidFill>
              </a:rPr>
              <a:t> (Benefit/Cost of training) x 100%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86050" y="925281"/>
            <a:ext cx="2916183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err="1" smtClean="0"/>
              <a:t>Menilai</a:t>
            </a:r>
            <a:r>
              <a:rPr lang="en-US" dirty="0" smtClean="0"/>
              <a:t> </a:t>
            </a:r>
            <a:r>
              <a:rPr lang="en-US" dirty="0" err="1" smtClean="0"/>
              <a:t>Kebutuhan</a:t>
            </a:r>
            <a:r>
              <a:rPr lang="en-US" dirty="0" smtClean="0"/>
              <a:t> training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572132" y="2071678"/>
            <a:ext cx="1176925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err="1" smtClean="0"/>
              <a:t>Mendesain</a:t>
            </a:r>
            <a:endParaRPr lang="en-US" dirty="0" smtClean="0"/>
          </a:p>
          <a:p>
            <a:r>
              <a:rPr lang="en-US" dirty="0" smtClean="0"/>
              <a:t>training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929190" y="3571876"/>
            <a:ext cx="1697709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err="1" smtClean="0"/>
              <a:t>Menghantarkan</a:t>
            </a:r>
            <a:r>
              <a:rPr lang="en-US" dirty="0" smtClean="0"/>
              <a:t> </a:t>
            </a:r>
          </a:p>
          <a:p>
            <a:r>
              <a:rPr lang="en-US" dirty="0" smtClean="0"/>
              <a:t>training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857356" y="2139727"/>
            <a:ext cx="915828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err="1" smtClean="0"/>
              <a:t>Evaluasi</a:t>
            </a:r>
            <a:endParaRPr lang="en-US" dirty="0" smtClean="0"/>
          </a:p>
          <a:p>
            <a:r>
              <a:rPr lang="en-US" dirty="0" smtClean="0"/>
              <a:t>training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899812" y="2285992"/>
            <a:ext cx="720069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dirty="0" smtClean="0"/>
              <a:t>ROI</a:t>
            </a:r>
            <a:endParaRPr lang="en-US" sz="2800" dirty="0"/>
          </a:p>
        </p:txBody>
      </p:sp>
      <p:cxnSp>
        <p:nvCxnSpPr>
          <p:cNvPr id="8" name="Straight Arrow Connector 7"/>
          <p:cNvCxnSpPr>
            <a:stCxn id="5" idx="0"/>
            <a:endCxn id="2" idx="1"/>
          </p:cNvCxnSpPr>
          <p:nvPr/>
        </p:nvCxnSpPr>
        <p:spPr>
          <a:xfrm rot="5400000" flipH="1" flipV="1">
            <a:off x="2035770" y="1389447"/>
            <a:ext cx="1029780" cy="4707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stCxn id="2" idx="3"/>
            <a:endCxn id="3" idx="0"/>
          </p:cNvCxnSpPr>
          <p:nvPr/>
        </p:nvCxnSpPr>
        <p:spPr>
          <a:xfrm>
            <a:off x="5702233" y="1109947"/>
            <a:ext cx="458362" cy="96173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3" idx="2"/>
            <a:endCxn id="4" idx="0"/>
          </p:cNvCxnSpPr>
          <p:nvPr/>
        </p:nvCxnSpPr>
        <p:spPr>
          <a:xfrm rot="5400000">
            <a:off x="5542387" y="2953667"/>
            <a:ext cx="853867" cy="3825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4" idx="1"/>
            <a:endCxn id="5" idx="2"/>
          </p:cNvCxnSpPr>
          <p:nvPr/>
        </p:nvCxnSpPr>
        <p:spPr>
          <a:xfrm rot="10800000">
            <a:off x="2315270" y="2786058"/>
            <a:ext cx="2613920" cy="11089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5" idx="3"/>
            <a:endCxn id="6" idx="1"/>
          </p:cNvCxnSpPr>
          <p:nvPr/>
        </p:nvCxnSpPr>
        <p:spPr>
          <a:xfrm>
            <a:off x="2773184" y="2462893"/>
            <a:ext cx="1126628" cy="8470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6" idx="3"/>
          </p:cNvCxnSpPr>
          <p:nvPr/>
        </p:nvCxnSpPr>
        <p:spPr>
          <a:xfrm flipV="1">
            <a:off x="4619881" y="2428868"/>
            <a:ext cx="880813" cy="11873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10800000" flipV="1">
            <a:off x="2143108" y="2857496"/>
            <a:ext cx="2143140" cy="164307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5400000">
            <a:off x="3536546" y="3607198"/>
            <a:ext cx="1500198" cy="7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304800" y="4500570"/>
            <a:ext cx="1766870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err="1" smtClean="0"/>
              <a:t>Mendefinisikan</a:t>
            </a:r>
            <a:endParaRPr lang="en-US" dirty="0" smtClean="0"/>
          </a:p>
          <a:p>
            <a:r>
              <a:rPr lang="en-US" dirty="0" err="1" smtClean="0"/>
              <a:t>Tujuan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evaluasi</a:t>
            </a:r>
            <a:r>
              <a:rPr lang="en-US" dirty="0" smtClean="0"/>
              <a:t> ROI 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2714612" y="4500570"/>
            <a:ext cx="994375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err="1" smtClean="0"/>
              <a:t>Memilih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Kriteria</a:t>
            </a:r>
            <a:r>
              <a:rPr lang="en-US" dirty="0" smtClean="0"/>
              <a:t> </a:t>
            </a:r>
          </a:p>
          <a:p>
            <a:r>
              <a:rPr lang="en-US" dirty="0" smtClean="0"/>
              <a:t> </a:t>
            </a:r>
            <a:r>
              <a:rPr lang="en-US" dirty="0" err="1" smtClean="0"/>
              <a:t>evaluasi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6595149" y="4568619"/>
            <a:ext cx="1048685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err="1" smtClean="0"/>
              <a:t>Membuat</a:t>
            </a:r>
            <a:endParaRPr lang="en-US" dirty="0" smtClean="0"/>
          </a:p>
          <a:p>
            <a:r>
              <a:rPr lang="en-US" dirty="0" err="1" smtClean="0"/>
              <a:t>Laporan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4130240" y="4500570"/>
            <a:ext cx="1799082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err="1" smtClean="0"/>
              <a:t>Membangun</a:t>
            </a:r>
            <a:r>
              <a:rPr lang="en-US" dirty="0" smtClean="0"/>
              <a:t> </a:t>
            </a:r>
          </a:p>
          <a:p>
            <a:r>
              <a:rPr lang="en-US" dirty="0" smtClean="0"/>
              <a:t>Model &amp; </a:t>
            </a:r>
            <a:r>
              <a:rPr lang="en-US" dirty="0" err="1" smtClean="0"/>
              <a:t>evaluasi</a:t>
            </a:r>
            <a:endParaRPr lang="en-US" dirty="0" smtClean="0"/>
          </a:p>
          <a:p>
            <a:r>
              <a:rPr lang="en-US" dirty="0" smtClean="0"/>
              <a:t>data</a:t>
            </a:r>
            <a:endParaRPr lang="en-US" dirty="0"/>
          </a:p>
        </p:txBody>
      </p:sp>
      <p:sp>
        <p:nvSpPr>
          <p:cNvPr id="27" name="Right Arrow 26"/>
          <p:cNvSpPr/>
          <p:nvPr/>
        </p:nvSpPr>
        <p:spPr>
          <a:xfrm>
            <a:off x="2143108" y="4857760"/>
            <a:ext cx="357190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ight Arrow 27"/>
          <p:cNvSpPr/>
          <p:nvPr/>
        </p:nvSpPr>
        <p:spPr>
          <a:xfrm>
            <a:off x="3786182" y="4857760"/>
            <a:ext cx="285752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ight Arrow 28"/>
          <p:cNvSpPr/>
          <p:nvPr/>
        </p:nvSpPr>
        <p:spPr>
          <a:xfrm>
            <a:off x="6072198" y="4857760"/>
            <a:ext cx="285752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1571604" y="285728"/>
            <a:ext cx="6124596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  ROI DALAM SIKLUS TRAINING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243718" y="5371943"/>
            <a:ext cx="261456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Meliputi</a:t>
            </a:r>
            <a:r>
              <a:rPr lang="en-US" dirty="0" smtClean="0"/>
              <a:t> ROI training yang </a:t>
            </a:r>
            <a:r>
              <a:rPr lang="en-US" dirty="0" err="1" smtClean="0"/>
              <a:t>dievaluasi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plan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perubahan</a:t>
            </a:r>
            <a:r>
              <a:rPr lang="en-US" dirty="0" smtClean="0"/>
              <a:t> training design</a:t>
            </a:r>
          </a:p>
          <a:p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4343400" y="5486400"/>
            <a:ext cx="17341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Perlu</a:t>
            </a:r>
            <a:r>
              <a:rPr lang="en-US" dirty="0" smtClean="0"/>
              <a:t> </a:t>
            </a:r>
            <a:r>
              <a:rPr lang="en-US" dirty="0" err="1" smtClean="0"/>
              <a:t>diisolasi</a:t>
            </a:r>
            <a:endParaRPr lang="en-US" dirty="0" smtClean="0"/>
          </a:p>
          <a:p>
            <a:r>
              <a:rPr lang="en-US" dirty="0" err="1" smtClean="0"/>
              <a:t>impak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efek</a:t>
            </a:r>
            <a:r>
              <a:rPr lang="en-US" dirty="0" smtClean="0"/>
              <a:t> non training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2057400" y="5429071"/>
            <a:ext cx="209980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Klasifikasikan</a:t>
            </a:r>
            <a:endParaRPr lang="en-US" dirty="0" smtClean="0"/>
          </a:p>
          <a:p>
            <a:r>
              <a:rPr lang="en-US" dirty="0" smtClean="0"/>
              <a:t>Hard (accounting)</a:t>
            </a:r>
          </a:p>
          <a:p>
            <a:r>
              <a:rPr lang="en-US" dirty="0" smtClean="0"/>
              <a:t>&amp; soft data (</a:t>
            </a:r>
            <a:r>
              <a:rPr lang="en-US" dirty="0" err="1" smtClean="0"/>
              <a:t>konversi</a:t>
            </a:r>
            <a:endParaRPr lang="en-US" dirty="0" smtClean="0"/>
          </a:p>
          <a:p>
            <a:r>
              <a:rPr lang="en-US" dirty="0" err="1" smtClean="0"/>
              <a:t>ke</a:t>
            </a:r>
            <a:r>
              <a:rPr lang="en-US" dirty="0" smtClean="0"/>
              <a:t> </a:t>
            </a:r>
            <a:r>
              <a:rPr lang="en-US" dirty="0" err="1" smtClean="0"/>
              <a:t>nilai</a:t>
            </a:r>
            <a:r>
              <a:rPr lang="en-US" dirty="0" smtClean="0"/>
              <a:t> </a:t>
            </a:r>
            <a:r>
              <a:rPr lang="en-US" dirty="0" err="1" smtClean="0"/>
              <a:t>uang</a:t>
            </a:r>
            <a:r>
              <a:rPr lang="en-US" dirty="0" smtClean="0"/>
              <a:t>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 </a:t>
            </a:r>
            <a:r>
              <a:rPr lang="en-US" dirty="0" err="1" smtClean="0"/>
              <a:t>Manfaat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Problem Model ROI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85000" lnSpcReduction="10000"/>
          </a:bodyPr>
          <a:lstStyle/>
          <a:p>
            <a:r>
              <a:rPr lang="en-US" dirty="0" err="1" smtClean="0"/>
              <a:t>Manfaat</a:t>
            </a:r>
            <a:r>
              <a:rPr lang="en-US" dirty="0" smtClean="0"/>
              <a:t> training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 </a:t>
            </a:r>
            <a:r>
              <a:rPr lang="en-US" dirty="0" err="1" smtClean="0"/>
              <a:t>diukur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reaksi</a:t>
            </a:r>
            <a:r>
              <a:rPr lang="en-US" dirty="0" smtClean="0"/>
              <a:t> </a:t>
            </a:r>
            <a:r>
              <a:rPr lang="en-US" dirty="0" err="1" smtClean="0"/>
              <a:t>peserta</a:t>
            </a:r>
            <a:r>
              <a:rPr lang="en-US" dirty="0" smtClean="0"/>
              <a:t>, </a:t>
            </a:r>
            <a:r>
              <a:rPr lang="en-US" dirty="0" err="1" smtClean="0"/>
              <a:t>jumlah</a:t>
            </a:r>
            <a:r>
              <a:rPr lang="en-US" dirty="0" smtClean="0"/>
              <a:t> </a:t>
            </a:r>
            <a:r>
              <a:rPr lang="en-US" dirty="0" err="1" smtClean="0"/>
              <a:t>pelajaran</a:t>
            </a:r>
            <a:r>
              <a:rPr lang="en-US" dirty="0" smtClean="0"/>
              <a:t> yang </a:t>
            </a:r>
            <a:r>
              <a:rPr lang="en-US" dirty="0" err="1" smtClean="0"/>
              <a:t>didapat</a:t>
            </a:r>
            <a:r>
              <a:rPr lang="en-US" dirty="0" smtClean="0"/>
              <a:t>,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perubahan</a:t>
            </a:r>
            <a:r>
              <a:rPr lang="en-US" dirty="0" smtClean="0"/>
              <a:t> </a:t>
            </a:r>
            <a:r>
              <a:rPr lang="en-US" dirty="0" err="1" smtClean="0"/>
              <a:t>perilaku</a:t>
            </a:r>
            <a:r>
              <a:rPr lang="en-US" dirty="0" smtClean="0"/>
              <a:t> </a:t>
            </a:r>
            <a:r>
              <a:rPr lang="en-US" dirty="0" err="1" smtClean="0"/>
              <a:t>pasca</a:t>
            </a:r>
            <a:r>
              <a:rPr lang="en-US" dirty="0" smtClean="0"/>
              <a:t> training.</a:t>
            </a:r>
          </a:p>
          <a:p>
            <a:endParaRPr lang="en-US" dirty="0" smtClean="0"/>
          </a:p>
          <a:p>
            <a:r>
              <a:rPr lang="en-US" dirty="0" err="1" smtClean="0"/>
              <a:t>Manfaat</a:t>
            </a:r>
            <a:r>
              <a:rPr lang="en-US" dirty="0" smtClean="0"/>
              <a:t> yang </a:t>
            </a:r>
            <a:r>
              <a:rPr lang="en-US" dirty="0" err="1" smtClean="0"/>
              <a:t>terukur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peningkatan</a:t>
            </a:r>
            <a:r>
              <a:rPr lang="en-US" dirty="0" smtClean="0"/>
              <a:t> performance yang </a:t>
            </a:r>
            <a:r>
              <a:rPr lang="en-US" dirty="0" err="1" smtClean="0"/>
              <a:t>salah</a:t>
            </a:r>
            <a:r>
              <a:rPr lang="en-US" dirty="0" smtClean="0"/>
              <a:t> </a:t>
            </a:r>
            <a:r>
              <a:rPr lang="en-US" dirty="0" err="1" smtClean="0"/>
              <a:t>satunya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menghitung</a:t>
            </a:r>
            <a:r>
              <a:rPr lang="en-US" dirty="0" smtClean="0"/>
              <a:t> ROI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investasi</a:t>
            </a:r>
            <a:r>
              <a:rPr lang="en-US" dirty="0" smtClean="0"/>
              <a:t> training</a:t>
            </a:r>
          </a:p>
          <a:p>
            <a:endParaRPr lang="en-US" dirty="0" smtClean="0"/>
          </a:p>
          <a:p>
            <a:r>
              <a:rPr lang="en-US" dirty="0" err="1" smtClean="0"/>
              <a:t>Problemya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semua</a:t>
            </a:r>
            <a:r>
              <a:rPr lang="en-US" dirty="0" smtClean="0"/>
              <a:t> </a:t>
            </a:r>
            <a:r>
              <a:rPr lang="en-US" dirty="0" err="1" smtClean="0"/>
              <a:t>manfaat</a:t>
            </a:r>
            <a:r>
              <a:rPr lang="en-US" dirty="0" smtClean="0"/>
              <a:t> </a:t>
            </a:r>
            <a:r>
              <a:rPr lang="en-US" dirty="0" err="1" smtClean="0"/>
              <a:t>bersifat</a:t>
            </a:r>
            <a:r>
              <a:rPr lang="en-US" dirty="0" smtClean="0"/>
              <a:t> quantifiable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62000" y="152400"/>
            <a:ext cx="2925801" cy="830997"/>
          </a:xfrm>
          <a:prstGeom prst="rect">
            <a:avLst/>
          </a:prstGeom>
          <a:solidFill>
            <a:srgbClr val="C00000"/>
          </a:solidFill>
        </p:spPr>
        <p:txBody>
          <a:bodyPr wrap="none" rtlCol="0">
            <a:spAutoFit/>
          </a:bodyPr>
          <a:lstStyle/>
          <a:p>
            <a:r>
              <a:rPr lang="en-US" sz="2400" dirty="0" err="1" smtClean="0"/>
              <a:t>Contoh</a:t>
            </a:r>
            <a:r>
              <a:rPr lang="en-US" sz="2400" dirty="0" smtClean="0"/>
              <a:t> </a:t>
            </a:r>
            <a:r>
              <a:rPr lang="en-US" sz="2400" dirty="0" err="1" smtClean="0"/>
              <a:t>Perhitungan</a:t>
            </a:r>
            <a:endParaRPr lang="en-US" sz="2400" dirty="0" smtClean="0"/>
          </a:p>
          <a:p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371600" y="1143000"/>
            <a:ext cx="5892960" cy="830997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chemeClr val="bg1"/>
                </a:solidFill>
              </a:rPr>
              <a:t>Pelatihan</a:t>
            </a:r>
            <a:r>
              <a:rPr lang="en-US" sz="2400" dirty="0" smtClean="0">
                <a:solidFill>
                  <a:schemeClr val="bg1"/>
                </a:solidFill>
              </a:rPr>
              <a:t>  </a:t>
            </a:r>
            <a:r>
              <a:rPr lang="en-US" sz="2400" dirty="0" err="1" smtClean="0">
                <a:solidFill>
                  <a:schemeClr val="bg1"/>
                </a:solidFill>
              </a:rPr>
              <a:t>Pengoperasian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mesin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dan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</a:p>
          <a:p>
            <a:r>
              <a:rPr lang="en-US" sz="2400" dirty="0" err="1" smtClean="0">
                <a:solidFill>
                  <a:schemeClr val="bg1"/>
                </a:solidFill>
              </a:rPr>
              <a:t>penggunaan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alat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pelindung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dengan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benar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2209800"/>
            <a:ext cx="8573181" cy="461665"/>
          </a:xfrm>
          <a:prstGeom prst="rect">
            <a:avLst/>
          </a:prstGeom>
          <a:solidFill>
            <a:srgbClr val="C00000"/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/>
              <a:t>Data: </a:t>
            </a:r>
            <a:r>
              <a:rPr lang="en-US" sz="2400" dirty="0" err="1" smtClean="0"/>
              <a:t>Selama</a:t>
            </a:r>
            <a:r>
              <a:rPr lang="en-US" sz="2400" dirty="0" smtClean="0"/>
              <a:t> </a:t>
            </a:r>
            <a:r>
              <a:rPr lang="en-US" sz="2400" dirty="0" err="1" smtClean="0"/>
              <a:t>tahun</a:t>
            </a:r>
            <a:r>
              <a:rPr lang="en-US" sz="2400" dirty="0" smtClean="0"/>
              <a:t>  2012 accident rate 20% </a:t>
            </a:r>
            <a:r>
              <a:rPr lang="en-US" sz="2400" dirty="0" err="1" smtClean="0"/>
              <a:t>dari</a:t>
            </a:r>
            <a:r>
              <a:rPr lang="en-US" sz="2400" dirty="0" smtClean="0"/>
              <a:t> 30 operator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152400" y="2895600"/>
            <a:ext cx="8839200" cy="3785652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Cost of accident rate per </a:t>
            </a:r>
            <a:r>
              <a:rPr lang="en-US" sz="2400" dirty="0" err="1" smtClean="0"/>
              <a:t>orang</a:t>
            </a:r>
            <a:r>
              <a:rPr lang="en-US" sz="2400" dirty="0" smtClean="0"/>
              <a:t> average  </a:t>
            </a:r>
            <a:r>
              <a:rPr lang="en-US" sz="2400" dirty="0" err="1" smtClean="0"/>
              <a:t>Rp</a:t>
            </a:r>
            <a:r>
              <a:rPr lang="en-US" sz="2400" dirty="0" smtClean="0"/>
              <a:t>. 10.000.000</a:t>
            </a:r>
          </a:p>
          <a:p>
            <a:r>
              <a:rPr lang="en-US" sz="2400" dirty="0" smtClean="0"/>
              <a:t>Total cost= (20%x30) x </a:t>
            </a:r>
            <a:r>
              <a:rPr lang="en-US" sz="2400" dirty="0" err="1" smtClean="0"/>
              <a:t>Rp</a:t>
            </a:r>
            <a:r>
              <a:rPr lang="en-US" sz="2400" dirty="0" smtClean="0"/>
              <a:t>. 10.000.000 = </a:t>
            </a:r>
            <a:r>
              <a:rPr lang="en-US" sz="2400" dirty="0" err="1" smtClean="0"/>
              <a:t>Rp</a:t>
            </a:r>
            <a:r>
              <a:rPr lang="en-US" sz="2400" dirty="0" smtClean="0"/>
              <a:t> 60 </a:t>
            </a:r>
            <a:r>
              <a:rPr lang="en-US" sz="2400" dirty="0" err="1" smtClean="0"/>
              <a:t>juta</a:t>
            </a:r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err="1" smtClean="0"/>
              <a:t>Biaya</a:t>
            </a:r>
            <a:r>
              <a:rPr lang="en-US" sz="2400" dirty="0" smtClean="0"/>
              <a:t> training </a:t>
            </a:r>
            <a:r>
              <a:rPr lang="en-US" sz="2400" dirty="0" err="1" smtClean="0"/>
              <a:t>tahun</a:t>
            </a:r>
            <a:r>
              <a:rPr lang="en-US" sz="2400" dirty="0" smtClean="0"/>
              <a:t> 2012  </a:t>
            </a:r>
            <a:r>
              <a:rPr lang="en-US" sz="2400" dirty="0" err="1" smtClean="0"/>
              <a:t>untuk</a:t>
            </a:r>
            <a:r>
              <a:rPr lang="en-US" sz="2400" dirty="0" smtClean="0"/>
              <a:t> 30 operator  </a:t>
            </a:r>
            <a:r>
              <a:rPr lang="en-US" sz="2400" dirty="0" err="1" smtClean="0"/>
              <a:t>Rp</a:t>
            </a:r>
            <a:r>
              <a:rPr lang="en-US" sz="2400" dirty="0" smtClean="0"/>
              <a:t>. 20.000.000</a:t>
            </a:r>
          </a:p>
          <a:p>
            <a:endParaRPr lang="en-US" sz="2400" dirty="0" smtClean="0"/>
          </a:p>
          <a:p>
            <a:r>
              <a:rPr lang="en-US" sz="2400" dirty="0" smtClean="0"/>
              <a:t>Accident rate </a:t>
            </a:r>
            <a:r>
              <a:rPr lang="en-US" sz="2400" dirty="0" err="1" smtClean="0"/>
              <a:t>pasca</a:t>
            </a:r>
            <a:r>
              <a:rPr lang="en-US" sz="2400" dirty="0" smtClean="0"/>
              <a:t> training </a:t>
            </a:r>
            <a:r>
              <a:rPr lang="en-US" sz="2400" dirty="0" err="1" smtClean="0"/>
              <a:t>tahun</a:t>
            </a:r>
            <a:r>
              <a:rPr lang="en-US" sz="2400" dirty="0" smtClean="0"/>
              <a:t> 2013 = 2 </a:t>
            </a:r>
            <a:r>
              <a:rPr lang="en-US" sz="2400" dirty="0" err="1" smtClean="0"/>
              <a:t>orang</a:t>
            </a:r>
            <a:r>
              <a:rPr lang="en-US" sz="2400" dirty="0" smtClean="0"/>
              <a:t> (6,6%)</a:t>
            </a:r>
          </a:p>
          <a:p>
            <a:r>
              <a:rPr lang="en-US" sz="2400" dirty="0" err="1" smtClean="0"/>
              <a:t>Berarti</a:t>
            </a:r>
            <a:r>
              <a:rPr lang="en-US" sz="2400" dirty="0" smtClean="0"/>
              <a:t> </a:t>
            </a:r>
            <a:r>
              <a:rPr lang="en-US" sz="2400" dirty="0" err="1" smtClean="0"/>
              <a:t>penghematan</a:t>
            </a:r>
            <a:r>
              <a:rPr lang="en-US" sz="2400" dirty="0" smtClean="0"/>
              <a:t> cost of accident rate =  </a:t>
            </a:r>
            <a:r>
              <a:rPr lang="en-US" sz="2400" dirty="0" err="1" smtClean="0"/>
              <a:t>Rp</a:t>
            </a:r>
            <a:r>
              <a:rPr lang="en-US" sz="2400" dirty="0" smtClean="0"/>
              <a:t>. 40.000.000</a:t>
            </a:r>
          </a:p>
          <a:p>
            <a:endParaRPr lang="en-US" sz="2400" dirty="0" smtClean="0"/>
          </a:p>
          <a:p>
            <a:r>
              <a:rPr lang="en-US" sz="2400" dirty="0" smtClean="0"/>
              <a:t>ROTI=  (Rp.40.000.000/ </a:t>
            </a:r>
            <a:r>
              <a:rPr lang="en-US" sz="2400" dirty="0" err="1" smtClean="0"/>
              <a:t>Rp</a:t>
            </a:r>
            <a:r>
              <a:rPr lang="en-US" sz="2400" dirty="0" smtClean="0"/>
              <a:t>. 20.000.000)  100%=200% (B/C ratio=2.0)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dirty="0" smtClean="0"/>
              <a:t>               </a:t>
            </a:r>
            <a:r>
              <a:rPr lang="id-ID" sz="3100" dirty="0" smtClean="0"/>
              <a:t>Nominal Group tehnique </a:t>
            </a:r>
            <a:br>
              <a:rPr lang="id-ID" sz="3100" dirty="0" smtClean="0"/>
            </a:br>
            <a:r>
              <a:rPr lang="id-ID" sz="3100" dirty="0" smtClean="0"/>
              <a:t>                                 Hard Data</a:t>
            </a:r>
            <a:endParaRPr lang="id-ID" sz="31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357158" y="1571612"/>
          <a:ext cx="8501122" cy="50412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61445"/>
                <a:gridCol w="4139677"/>
              </a:tblGrid>
              <a:tr h="2643206">
                <a:tc>
                  <a:txBody>
                    <a:bodyPr/>
                    <a:lstStyle/>
                    <a:p>
                      <a:r>
                        <a:rPr lang="id-ID" sz="24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Out put</a:t>
                      </a:r>
                    </a:p>
                    <a:p>
                      <a:r>
                        <a:rPr lang="id-ID" sz="20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Items sold</a:t>
                      </a:r>
                    </a:p>
                    <a:p>
                      <a:r>
                        <a:rPr lang="id-ID" sz="20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Money collected</a:t>
                      </a:r>
                    </a:p>
                    <a:p>
                      <a:r>
                        <a:rPr lang="id-ID" sz="20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Productivity</a:t>
                      </a:r>
                    </a:p>
                    <a:p>
                      <a:r>
                        <a:rPr lang="id-ID" sz="20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Customers visited</a:t>
                      </a:r>
                    </a:p>
                    <a:p>
                      <a:r>
                        <a:rPr lang="id-ID" sz="20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Task completed</a:t>
                      </a:r>
                    </a:p>
                    <a:p>
                      <a:endParaRPr lang="id-ID" sz="24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d-ID" sz="24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Time</a:t>
                      </a:r>
                    </a:p>
                    <a:p>
                      <a:r>
                        <a:rPr lang="id-ID" sz="20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Time to project completion</a:t>
                      </a:r>
                    </a:p>
                    <a:p>
                      <a:r>
                        <a:rPr lang="id-ID" sz="20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Processing time</a:t>
                      </a:r>
                    </a:p>
                    <a:p>
                      <a:r>
                        <a:rPr lang="id-ID" sz="20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Order response</a:t>
                      </a:r>
                    </a:p>
                    <a:p>
                      <a:r>
                        <a:rPr lang="id-ID" sz="20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Lost time day</a:t>
                      </a:r>
                    </a:p>
                    <a:p>
                      <a:r>
                        <a:rPr lang="id-ID" sz="20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Training time</a:t>
                      </a:r>
                    </a:p>
                    <a:p>
                      <a:r>
                        <a:rPr lang="id-ID" sz="2000" dirty="0" smtClean="0">
                          <a:solidFill>
                            <a:schemeClr val="tx2"/>
                          </a:solidFill>
                          <a:latin typeface="Arial" pitchFamily="34" charset="0"/>
                          <a:cs typeface="Arial" pitchFamily="34" charset="0"/>
                        </a:rPr>
                        <a:t>Late reporting</a:t>
                      </a:r>
                      <a:endParaRPr lang="id-ID" sz="2000" dirty="0">
                        <a:solidFill>
                          <a:schemeClr val="tx2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2398093">
                <a:tc>
                  <a:txBody>
                    <a:bodyPr/>
                    <a:lstStyle/>
                    <a:p>
                      <a:r>
                        <a:rPr lang="id-ID" sz="2400" dirty="0" smtClean="0">
                          <a:latin typeface="Arial" pitchFamily="34" charset="0"/>
                          <a:cs typeface="Arial" pitchFamily="34" charset="0"/>
                        </a:rPr>
                        <a:t>Cost</a:t>
                      </a:r>
                    </a:p>
                    <a:p>
                      <a:r>
                        <a:rPr lang="id-ID" sz="2000" dirty="0" smtClean="0">
                          <a:latin typeface="Arial" pitchFamily="34" charset="0"/>
                          <a:cs typeface="Arial" pitchFamily="34" charset="0"/>
                        </a:rPr>
                        <a:t>Fixed cost</a:t>
                      </a:r>
                    </a:p>
                    <a:p>
                      <a:r>
                        <a:rPr lang="id-ID" sz="2000" dirty="0" smtClean="0">
                          <a:latin typeface="Arial" pitchFamily="34" charset="0"/>
                          <a:cs typeface="Arial" pitchFamily="34" charset="0"/>
                        </a:rPr>
                        <a:t>Variable cost</a:t>
                      </a:r>
                    </a:p>
                    <a:p>
                      <a:r>
                        <a:rPr lang="id-ID" sz="2000" dirty="0" smtClean="0">
                          <a:latin typeface="Arial" pitchFamily="34" charset="0"/>
                          <a:cs typeface="Arial" pitchFamily="34" charset="0"/>
                        </a:rPr>
                        <a:t>Overhead cost</a:t>
                      </a:r>
                    </a:p>
                    <a:p>
                      <a:r>
                        <a:rPr lang="id-ID" sz="2000" dirty="0" smtClean="0">
                          <a:latin typeface="Arial" pitchFamily="34" charset="0"/>
                          <a:cs typeface="Arial" pitchFamily="34" charset="0"/>
                        </a:rPr>
                        <a:t>Operating cost Accident cost</a:t>
                      </a:r>
                    </a:p>
                    <a:p>
                      <a:r>
                        <a:rPr lang="id-ID" sz="2000" dirty="0" smtClean="0">
                          <a:latin typeface="Arial" pitchFamily="34" charset="0"/>
                          <a:cs typeface="Arial" pitchFamily="34" charset="0"/>
                        </a:rPr>
                        <a:t>Sales expense</a:t>
                      </a:r>
                    </a:p>
                    <a:p>
                      <a:endParaRPr lang="id-ID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400" dirty="0" smtClean="0">
                          <a:latin typeface="Arial" pitchFamily="34" charset="0"/>
                          <a:cs typeface="Arial" pitchFamily="34" charset="0"/>
                        </a:rPr>
                        <a:t>Quality</a:t>
                      </a:r>
                    </a:p>
                    <a:p>
                      <a:r>
                        <a:rPr lang="id-ID" sz="2000" dirty="0" smtClean="0">
                          <a:latin typeface="Arial" pitchFamily="34" charset="0"/>
                          <a:cs typeface="Arial" pitchFamily="34" charset="0"/>
                        </a:rPr>
                        <a:t>Waste</a:t>
                      </a:r>
                    </a:p>
                    <a:p>
                      <a:r>
                        <a:rPr lang="id-ID" sz="2000" dirty="0" smtClean="0">
                          <a:latin typeface="Arial" pitchFamily="34" charset="0"/>
                          <a:cs typeface="Arial" pitchFamily="34" charset="0"/>
                        </a:rPr>
                        <a:t>Rejects</a:t>
                      </a:r>
                    </a:p>
                    <a:p>
                      <a:r>
                        <a:rPr lang="id-ID" sz="2000" dirty="0" smtClean="0">
                          <a:latin typeface="Arial" pitchFamily="34" charset="0"/>
                          <a:cs typeface="Arial" pitchFamily="34" charset="0"/>
                        </a:rPr>
                        <a:t>Rework </a:t>
                      </a:r>
                    </a:p>
                    <a:p>
                      <a:r>
                        <a:rPr lang="id-ID" sz="2000" dirty="0" smtClean="0">
                          <a:latin typeface="Arial" pitchFamily="34" charset="0"/>
                          <a:cs typeface="Arial" pitchFamily="34" charset="0"/>
                        </a:rPr>
                        <a:t>Product defects</a:t>
                      </a:r>
                    </a:p>
                    <a:p>
                      <a:r>
                        <a:rPr lang="id-ID" sz="2000" dirty="0" smtClean="0">
                          <a:latin typeface="Arial" pitchFamily="34" charset="0"/>
                          <a:cs typeface="Arial" pitchFamily="34" charset="0"/>
                        </a:rPr>
                        <a:t>Deviation from standard</a:t>
                      </a:r>
                    </a:p>
                    <a:p>
                      <a:r>
                        <a:rPr lang="id-ID" sz="2000" dirty="0" smtClean="0">
                          <a:latin typeface="Arial" pitchFamily="34" charset="0"/>
                          <a:cs typeface="Arial" pitchFamily="34" charset="0"/>
                        </a:rPr>
                        <a:t>Number  of accidents</a:t>
                      </a:r>
                      <a:endParaRPr lang="id-ID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480" y="214290"/>
            <a:ext cx="8686800" cy="841248"/>
          </a:xfrm>
        </p:spPr>
        <p:txBody>
          <a:bodyPr/>
          <a:lstStyle/>
          <a:p>
            <a:r>
              <a:rPr lang="id-ID" dirty="0" smtClean="0"/>
              <a:t>                              SOFT DATA</a:t>
            </a:r>
            <a:endParaRPr lang="id-ID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28596" y="1142984"/>
          <a:ext cx="8358246" cy="557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8309"/>
                <a:gridCol w="4239937"/>
              </a:tblGrid>
              <a:tr h="1643073">
                <a:tc>
                  <a:txBody>
                    <a:bodyPr/>
                    <a:lstStyle/>
                    <a:p>
                      <a:r>
                        <a:rPr lang="id-ID" sz="2400" b="0" dirty="0" smtClean="0">
                          <a:solidFill>
                            <a:schemeClr val="tx2"/>
                          </a:solidFill>
                        </a:rPr>
                        <a:t>Work Habit</a:t>
                      </a:r>
                    </a:p>
                    <a:p>
                      <a:r>
                        <a:rPr lang="id-ID" sz="2000" b="0" dirty="0" smtClean="0">
                          <a:solidFill>
                            <a:schemeClr val="tx2"/>
                          </a:solidFill>
                        </a:rPr>
                        <a:t>Absenteesm</a:t>
                      </a:r>
                    </a:p>
                    <a:p>
                      <a:r>
                        <a:rPr lang="id-ID" sz="2000" b="0" dirty="0" smtClean="0">
                          <a:solidFill>
                            <a:schemeClr val="tx2"/>
                          </a:solidFill>
                        </a:rPr>
                        <a:t>Delay</a:t>
                      </a:r>
                      <a:r>
                        <a:rPr lang="id-ID" sz="2000" b="0" baseline="0" dirty="0" smtClean="0">
                          <a:solidFill>
                            <a:schemeClr val="tx2"/>
                          </a:solidFill>
                        </a:rPr>
                        <a:t> of works</a:t>
                      </a:r>
                    </a:p>
                    <a:p>
                      <a:r>
                        <a:rPr lang="id-ID" sz="2000" b="0" baseline="0" dirty="0" smtClean="0">
                          <a:solidFill>
                            <a:schemeClr val="tx2"/>
                          </a:solidFill>
                        </a:rPr>
                        <a:t>Tardines</a:t>
                      </a:r>
                    </a:p>
                    <a:p>
                      <a:endParaRPr lang="id-ID" sz="2000" b="0" baseline="0" dirty="0" smtClean="0">
                        <a:solidFill>
                          <a:schemeClr val="tx2"/>
                        </a:solidFill>
                      </a:endParaRPr>
                    </a:p>
                    <a:p>
                      <a:endParaRPr lang="id-ID" b="0" dirty="0" smtClean="0">
                        <a:solidFill>
                          <a:schemeClr val="tx2"/>
                        </a:solidFill>
                      </a:endParaRPr>
                    </a:p>
                    <a:p>
                      <a:endParaRPr lang="id-ID" b="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d-ID" sz="2400" b="0" dirty="0" smtClean="0">
                          <a:solidFill>
                            <a:schemeClr val="tx2"/>
                          </a:solidFill>
                        </a:rPr>
                        <a:t>New</a:t>
                      </a:r>
                      <a:r>
                        <a:rPr lang="id-ID" sz="2400" b="0" baseline="0" dirty="0" smtClean="0">
                          <a:solidFill>
                            <a:schemeClr val="tx2"/>
                          </a:solidFill>
                        </a:rPr>
                        <a:t> Skills</a:t>
                      </a:r>
                    </a:p>
                    <a:p>
                      <a:r>
                        <a:rPr lang="id-ID" b="0" baseline="0" dirty="0" smtClean="0">
                          <a:solidFill>
                            <a:schemeClr val="tx2"/>
                          </a:solidFill>
                        </a:rPr>
                        <a:t>Decision made</a:t>
                      </a:r>
                    </a:p>
                    <a:p>
                      <a:r>
                        <a:rPr lang="id-ID" b="0" baseline="0" dirty="0" smtClean="0">
                          <a:solidFill>
                            <a:schemeClr val="tx2"/>
                          </a:solidFill>
                        </a:rPr>
                        <a:t>Problems solved</a:t>
                      </a:r>
                    </a:p>
                    <a:p>
                      <a:r>
                        <a:rPr lang="id-ID" b="0" baseline="0" dirty="0" smtClean="0">
                          <a:solidFill>
                            <a:schemeClr val="tx2"/>
                          </a:solidFill>
                        </a:rPr>
                        <a:t>Conflicts avoided</a:t>
                      </a:r>
                      <a:endParaRPr lang="id-ID" b="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1673543">
                <a:tc>
                  <a:txBody>
                    <a:bodyPr/>
                    <a:lstStyle/>
                    <a:p>
                      <a:r>
                        <a:rPr lang="id-ID" sz="2400" dirty="0" smtClean="0"/>
                        <a:t>Work Climate</a:t>
                      </a:r>
                    </a:p>
                    <a:p>
                      <a:r>
                        <a:rPr lang="id-ID" sz="2000" dirty="0" smtClean="0"/>
                        <a:t>Number of grievances</a:t>
                      </a:r>
                    </a:p>
                    <a:p>
                      <a:r>
                        <a:rPr lang="id-ID" sz="2000" dirty="0" smtClean="0"/>
                        <a:t>Employee complaints</a:t>
                      </a:r>
                    </a:p>
                    <a:p>
                      <a:r>
                        <a:rPr lang="id-ID" sz="2000" dirty="0" smtClean="0"/>
                        <a:t>Job satisfaction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400" dirty="0" smtClean="0"/>
                        <a:t>Development/Advancement</a:t>
                      </a:r>
                    </a:p>
                    <a:p>
                      <a:r>
                        <a:rPr lang="id-ID" sz="2000" dirty="0" smtClean="0"/>
                        <a:t>Number of promotions</a:t>
                      </a:r>
                    </a:p>
                    <a:p>
                      <a:r>
                        <a:rPr lang="id-ID" sz="2000" dirty="0" smtClean="0"/>
                        <a:t>Number of training attended</a:t>
                      </a:r>
                    </a:p>
                    <a:p>
                      <a:r>
                        <a:rPr lang="id-ID" sz="2000" dirty="0" smtClean="0"/>
                        <a:t>Increase in job appraisal ratings</a:t>
                      </a:r>
                    </a:p>
                    <a:p>
                      <a:r>
                        <a:rPr lang="id-ID" sz="2000" dirty="0" smtClean="0"/>
                        <a:t>Increased job effectiveness</a:t>
                      </a:r>
                      <a:endParaRPr lang="id-ID" sz="2000" dirty="0"/>
                    </a:p>
                  </a:txBody>
                  <a:tcPr/>
                </a:tc>
              </a:tr>
              <a:tr h="1673543">
                <a:tc>
                  <a:txBody>
                    <a:bodyPr/>
                    <a:lstStyle/>
                    <a:p>
                      <a:r>
                        <a:rPr lang="id-ID" sz="2400" dirty="0" smtClean="0"/>
                        <a:t>Attitudes/Feeling</a:t>
                      </a:r>
                    </a:p>
                    <a:p>
                      <a:r>
                        <a:rPr lang="id-ID" sz="2000" dirty="0" smtClean="0"/>
                        <a:t>Favorable</a:t>
                      </a:r>
                      <a:r>
                        <a:rPr lang="id-ID" sz="2000" baseline="0" dirty="0" smtClean="0"/>
                        <a:t> reaction</a:t>
                      </a:r>
                    </a:p>
                    <a:p>
                      <a:r>
                        <a:rPr lang="id-ID" sz="2000" baseline="0" dirty="0" smtClean="0"/>
                        <a:t>Attitude change</a:t>
                      </a:r>
                    </a:p>
                    <a:p>
                      <a:r>
                        <a:rPr lang="id-ID" sz="2000" baseline="0" dirty="0" smtClean="0"/>
                        <a:t>Employee loyalty</a:t>
                      </a:r>
                    </a:p>
                    <a:p>
                      <a:r>
                        <a:rPr lang="id-ID" sz="2000" baseline="0" dirty="0" smtClean="0"/>
                        <a:t>Increased confidence</a:t>
                      </a:r>
                      <a:endParaRPr lang="id-ID" sz="20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d-ID" sz="2400" dirty="0" smtClean="0"/>
                        <a:t>Initiative</a:t>
                      </a:r>
                    </a:p>
                    <a:p>
                      <a:r>
                        <a:rPr lang="id-ID" sz="2000" dirty="0" smtClean="0"/>
                        <a:t>Implementation</a:t>
                      </a:r>
                      <a:r>
                        <a:rPr lang="id-ID" sz="2000" baseline="0" dirty="0" smtClean="0"/>
                        <a:t> of new ideas</a:t>
                      </a:r>
                    </a:p>
                    <a:p>
                      <a:r>
                        <a:rPr lang="id-ID" sz="2000" baseline="0" dirty="0" smtClean="0"/>
                        <a:t>Successful completion project</a:t>
                      </a:r>
                    </a:p>
                    <a:p>
                      <a:r>
                        <a:rPr lang="id-ID" sz="2000" baseline="0" dirty="0" smtClean="0"/>
                        <a:t>Work accompli</a:t>
                      </a:r>
                      <a:r>
                        <a:rPr lang="id-ID" baseline="0" dirty="0" smtClean="0"/>
                        <a:t>shment</a:t>
                      </a:r>
                      <a:endParaRPr lang="id-ID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3600" b="1" dirty="0" err="1" smtClean="0"/>
              <a:t>Pertamina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Siapkan</a:t>
            </a:r>
            <a:r>
              <a:rPr lang="en-US" sz="3600" b="1" dirty="0" smtClean="0"/>
              <a:t> SDM </a:t>
            </a:r>
            <a:r>
              <a:rPr lang="en-US" sz="3600" b="1" dirty="0" err="1" smtClean="0"/>
              <a:t>Kelas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Dunia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Melalui</a:t>
            </a:r>
            <a:r>
              <a:rPr lang="en-US" sz="3600" b="1" dirty="0" smtClean="0"/>
              <a:t> PCU (</a:t>
            </a:r>
            <a:r>
              <a:rPr lang="en-US" sz="3600" b="1" dirty="0" err="1" smtClean="0"/>
              <a:t>pembanding</a:t>
            </a:r>
            <a:r>
              <a:rPr lang="en-US" sz="3600" b="1" dirty="0" smtClean="0"/>
              <a:t>)</a:t>
            </a:r>
            <a:r>
              <a:rPr lang="en-US" b="1" dirty="0" smtClean="0"/>
              <a:t/>
            </a:r>
            <a:br>
              <a:rPr lang="en-US" b="1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PT </a:t>
            </a:r>
            <a:r>
              <a:rPr lang="en-US" dirty="0" err="1" smtClean="0"/>
              <a:t>Pertamina</a:t>
            </a:r>
            <a:r>
              <a:rPr lang="en-US" dirty="0" smtClean="0"/>
              <a:t> (</a:t>
            </a:r>
            <a:r>
              <a:rPr lang="en-US" dirty="0" err="1" smtClean="0"/>
              <a:t>Persero</a:t>
            </a:r>
            <a:r>
              <a:rPr lang="en-US" dirty="0" smtClean="0"/>
              <a:t>) </a:t>
            </a:r>
            <a:r>
              <a:rPr lang="en-US" dirty="0" err="1" smtClean="0"/>
              <a:t>siapkan</a:t>
            </a:r>
            <a:r>
              <a:rPr lang="en-US" dirty="0" smtClean="0"/>
              <a:t> </a:t>
            </a:r>
            <a:r>
              <a:rPr lang="en-US" dirty="0" err="1" smtClean="0"/>
              <a:t>Sumber</a:t>
            </a:r>
            <a:r>
              <a:rPr lang="en-US" dirty="0" smtClean="0"/>
              <a:t> </a:t>
            </a:r>
            <a:r>
              <a:rPr lang="en-US" dirty="0" err="1" smtClean="0"/>
              <a:t>Daya</a:t>
            </a:r>
            <a:r>
              <a:rPr lang="en-US" dirty="0" smtClean="0"/>
              <a:t> </a:t>
            </a:r>
            <a:r>
              <a:rPr lang="en-US" dirty="0" err="1" smtClean="0"/>
              <a:t>Manusia</a:t>
            </a:r>
            <a:r>
              <a:rPr lang="en-US" dirty="0" smtClean="0"/>
              <a:t> </a:t>
            </a:r>
            <a:r>
              <a:rPr lang="en-US" dirty="0" err="1" smtClean="0"/>
              <a:t>kelas</a:t>
            </a:r>
            <a:r>
              <a:rPr lang="en-US" dirty="0" smtClean="0"/>
              <a:t> </a:t>
            </a:r>
            <a:r>
              <a:rPr lang="en-US" dirty="0" err="1" smtClean="0"/>
              <a:t>dunia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mendirikan</a:t>
            </a:r>
            <a:r>
              <a:rPr lang="en-US" dirty="0" smtClean="0"/>
              <a:t> </a:t>
            </a:r>
            <a:r>
              <a:rPr lang="en-US" dirty="0" err="1" smtClean="0"/>
              <a:t>Pertamina</a:t>
            </a:r>
            <a:r>
              <a:rPr lang="en-US" dirty="0" smtClean="0"/>
              <a:t> Corporate University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menjadi</a:t>
            </a:r>
            <a:r>
              <a:rPr lang="en-US" dirty="0" smtClean="0"/>
              <a:t> </a:t>
            </a:r>
            <a:r>
              <a:rPr lang="en-US" dirty="0" err="1" smtClean="0"/>
              <a:t>perusahaan</a:t>
            </a:r>
            <a:r>
              <a:rPr lang="en-US" dirty="0" smtClean="0"/>
              <a:t> </a:t>
            </a:r>
            <a:r>
              <a:rPr lang="en-US" dirty="0" err="1" smtClean="0"/>
              <a:t>energi</a:t>
            </a:r>
            <a:r>
              <a:rPr lang="en-US" dirty="0" smtClean="0"/>
              <a:t> </a:t>
            </a:r>
            <a:r>
              <a:rPr lang="en-US" dirty="0" err="1" smtClean="0"/>
              <a:t>kelas</a:t>
            </a:r>
            <a:r>
              <a:rPr lang="en-US" dirty="0" smtClean="0"/>
              <a:t> </a:t>
            </a:r>
            <a:r>
              <a:rPr lang="en-US" dirty="0" err="1" smtClean="0"/>
              <a:t>dunia</a:t>
            </a:r>
            <a:r>
              <a:rPr lang="en-US" dirty="0" smtClean="0"/>
              <a:t>. </a:t>
            </a:r>
          </a:p>
          <a:p>
            <a:endParaRPr lang="en-US" dirty="0" smtClean="0"/>
          </a:p>
          <a:p>
            <a:r>
              <a:rPr lang="en-US" dirty="0" err="1" smtClean="0"/>
              <a:t>Bisnis</a:t>
            </a:r>
            <a:r>
              <a:rPr lang="en-US" dirty="0" smtClean="0"/>
              <a:t> </a:t>
            </a:r>
            <a:r>
              <a:rPr lang="en-US" dirty="0" err="1" smtClean="0"/>
              <a:t>minyak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gas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masa</a:t>
            </a:r>
            <a:r>
              <a:rPr lang="en-US" dirty="0" smtClean="0"/>
              <a:t> </a:t>
            </a:r>
            <a:r>
              <a:rPr lang="en-US" dirty="0" err="1" smtClean="0"/>
              <a:t>mendatang</a:t>
            </a:r>
            <a:r>
              <a:rPr lang="en-US" dirty="0" smtClean="0"/>
              <a:t>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dinamis</a:t>
            </a:r>
            <a:r>
              <a:rPr lang="en-US" dirty="0" smtClean="0"/>
              <a:t> </a:t>
            </a:r>
            <a:r>
              <a:rPr lang="en-US" dirty="0" err="1" smtClean="0"/>
              <a:t>sehingga</a:t>
            </a:r>
            <a:r>
              <a:rPr lang="en-US" dirty="0" smtClean="0"/>
              <a:t> </a:t>
            </a:r>
            <a:r>
              <a:rPr lang="en-US" dirty="0" err="1" smtClean="0"/>
              <a:t>perlu</a:t>
            </a:r>
            <a:r>
              <a:rPr lang="en-US" dirty="0" smtClean="0"/>
              <a:t> </a:t>
            </a:r>
            <a:r>
              <a:rPr lang="en-US" dirty="0" err="1" smtClean="0"/>
              <a:t>transformasi</a:t>
            </a:r>
            <a:r>
              <a:rPr lang="en-US" dirty="0" smtClean="0"/>
              <a:t> </a:t>
            </a:r>
            <a:r>
              <a:rPr lang="en-US" dirty="0" err="1" smtClean="0"/>
              <a:t>pengembangan</a:t>
            </a:r>
            <a:r>
              <a:rPr lang="en-US" dirty="0" smtClean="0"/>
              <a:t> </a:t>
            </a:r>
            <a:r>
              <a:rPr lang="en-US" dirty="0" err="1" smtClean="0"/>
              <a:t>strategis</a:t>
            </a:r>
            <a:r>
              <a:rPr lang="en-US" dirty="0" smtClean="0"/>
              <a:t> SDM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terukur</a:t>
            </a:r>
            <a:r>
              <a:rPr lang="en-US" dirty="0" smtClean="0"/>
              <a:t>. </a:t>
            </a:r>
          </a:p>
          <a:p>
            <a:endParaRPr lang="en-US" dirty="0" smtClean="0"/>
          </a:p>
          <a:p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pengembangan</a:t>
            </a:r>
            <a:r>
              <a:rPr lang="en-US" dirty="0" smtClean="0"/>
              <a:t> </a:t>
            </a:r>
            <a:r>
              <a:rPr lang="en-US" dirty="0" err="1" smtClean="0"/>
              <a:t>visi</a:t>
            </a:r>
            <a:r>
              <a:rPr lang="en-US" dirty="0" smtClean="0"/>
              <a:t> </a:t>
            </a:r>
            <a:r>
              <a:rPr lang="en-US" dirty="0" err="1" smtClean="0"/>
              <a:t>Pertamina</a:t>
            </a:r>
            <a:r>
              <a:rPr lang="en-US" dirty="0" smtClean="0"/>
              <a:t> </a:t>
            </a:r>
            <a:r>
              <a:rPr lang="en-US" dirty="0" err="1" smtClean="0"/>
              <a:t>menjadi</a:t>
            </a:r>
            <a:r>
              <a:rPr lang="en-US" dirty="0" smtClean="0"/>
              <a:t> </a:t>
            </a:r>
            <a:r>
              <a:rPr lang="en-US" dirty="0" err="1" smtClean="0"/>
              <a:t>perusahaan</a:t>
            </a:r>
            <a:r>
              <a:rPr lang="en-US" dirty="0" smtClean="0"/>
              <a:t> </a:t>
            </a:r>
            <a:r>
              <a:rPr lang="en-US" dirty="0" err="1" smtClean="0"/>
              <a:t>kelas</a:t>
            </a:r>
            <a:r>
              <a:rPr lang="en-US" dirty="0" smtClean="0"/>
              <a:t> </a:t>
            </a:r>
            <a:r>
              <a:rPr lang="en-US" dirty="0" err="1" smtClean="0"/>
              <a:t>dunia</a:t>
            </a:r>
            <a:r>
              <a:rPr lang="en-US" dirty="0" smtClean="0"/>
              <a:t> </a:t>
            </a:r>
            <a:r>
              <a:rPr lang="en-US" dirty="0" err="1" smtClean="0"/>
              <a:t>perlu</a:t>
            </a:r>
            <a:r>
              <a:rPr lang="en-US" dirty="0" smtClean="0"/>
              <a:t> </a:t>
            </a:r>
            <a:r>
              <a:rPr lang="en-US" dirty="0" err="1" smtClean="0"/>
              <a:t>pemimpin</a:t>
            </a:r>
            <a:r>
              <a:rPr lang="en-US" dirty="0" smtClean="0"/>
              <a:t> </a:t>
            </a:r>
            <a:r>
              <a:rPr lang="en-US" dirty="0" err="1" smtClean="0"/>
              <a:t>masa</a:t>
            </a:r>
            <a:r>
              <a:rPr lang="en-US" dirty="0" smtClean="0"/>
              <a:t> </a:t>
            </a:r>
            <a:r>
              <a:rPr lang="en-US" dirty="0" err="1" smtClean="0"/>
              <a:t>depan</a:t>
            </a:r>
            <a:r>
              <a:rPr lang="en-US" dirty="0" smtClean="0"/>
              <a:t> yang </a:t>
            </a:r>
            <a:r>
              <a:rPr lang="en-US" dirty="0" err="1" smtClean="0"/>
              <a:t>berkualitas</a:t>
            </a:r>
            <a:r>
              <a:rPr lang="en-US" dirty="0" smtClean="0"/>
              <a:t>. 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 </a:t>
            </a:r>
            <a:r>
              <a:rPr lang="en-US" sz="4000" dirty="0" smtClean="0"/>
              <a:t>SINERGI FUNGSI SDM  DAN FUNGSI BISNIS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rgbClr val="FFFF00"/>
            </a:solidFill>
          </a:ln>
        </p:spPr>
        <p:txBody>
          <a:bodyPr>
            <a:normAutofit fontScale="92500" lnSpcReduction="20000"/>
          </a:bodyPr>
          <a:lstStyle/>
          <a:p>
            <a:r>
              <a:rPr lang="en-US" dirty="0" err="1" smtClean="0"/>
              <a:t>Membangun</a:t>
            </a:r>
            <a:r>
              <a:rPr lang="en-US" dirty="0" smtClean="0"/>
              <a:t> </a:t>
            </a:r>
            <a:r>
              <a:rPr lang="en-US" dirty="0" err="1" smtClean="0"/>
              <a:t>sinergi</a:t>
            </a:r>
            <a:r>
              <a:rPr lang="en-US" dirty="0" smtClean="0"/>
              <a:t> </a:t>
            </a:r>
            <a:r>
              <a:rPr lang="en-US" dirty="0" err="1" smtClean="0"/>
              <a:t>antara</a:t>
            </a:r>
            <a:r>
              <a:rPr lang="en-US" dirty="0" smtClean="0"/>
              <a:t> </a:t>
            </a:r>
            <a:r>
              <a:rPr lang="en-US" dirty="0" err="1" smtClean="0"/>
              <a:t>bagian</a:t>
            </a:r>
            <a:r>
              <a:rPr lang="en-US" dirty="0" smtClean="0"/>
              <a:t> SDM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fungsi</a:t>
            </a:r>
            <a:r>
              <a:rPr lang="en-US" dirty="0" smtClean="0"/>
              <a:t> </a:t>
            </a:r>
            <a:r>
              <a:rPr lang="en-US" dirty="0" err="1" smtClean="0"/>
              <a:t>bisnis</a:t>
            </a:r>
            <a:r>
              <a:rPr lang="en-US" dirty="0" smtClean="0"/>
              <a:t> yang </a:t>
            </a:r>
            <a:r>
              <a:rPr lang="en-US" dirty="0" err="1" smtClean="0"/>
              <a:t>menjadi</a:t>
            </a:r>
            <a:r>
              <a:rPr lang="en-US" dirty="0" smtClean="0"/>
              <a:t> </a:t>
            </a:r>
            <a:r>
              <a:rPr lang="en-US" dirty="0" err="1" smtClean="0"/>
              <a:t>titik</a:t>
            </a:r>
            <a:r>
              <a:rPr lang="en-US" dirty="0" smtClean="0"/>
              <a:t> </a:t>
            </a:r>
            <a:r>
              <a:rPr lang="en-US" dirty="0" err="1" smtClean="0"/>
              <a:t>fokus</a:t>
            </a:r>
            <a:r>
              <a:rPr lang="en-US" dirty="0" smtClean="0"/>
              <a:t> corporate university. 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"</a:t>
            </a:r>
            <a:r>
              <a:rPr lang="en-US" dirty="0" err="1" smtClean="0"/>
              <a:t>Tanggung</a:t>
            </a:r>
            <a:r>
              <a:rPr lang="en-US" dirty="0" smtClean="0"/>
              <a:t> </a:t>
            </a:r>
            <a:r>
              <a:rPr lang="en-US" dirty="0" err="1" smtClean="0"/>
              <a:t>jawab</a:t>
            </a:r>
            <a:r>
              <a:rPr lang="en-US" dirty="0" smtClean="0"/>
              <a:t> </a:t>
            </a:r>
            <a:r>
              <a:rPr lang="en-US" dirty="0" err="1" smtClean="0"/>
              <a:t>pengembangan</a:t>
            </a:r>
            <a:r>
              <a:rPr lang="en-US" dirty="0" smtClean="0"/>
              <a:t> SDM </a:t>
            </a:r>
            <a:r>
              <a:rPr lang="en-US" dirty="0" err="1" smtClean="0"/>
              <a:t>selama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bagian</a:t>
            </a:r>
            <a:r>
              <a:rPr lang="en-US" dirty="0" smtClean="0"/>
              <a:t> SDM </a:t>
            </a:r>
            <a:r>
              <a:rPr lang="en-US" dirty="0" err="1" smtClean="0"/>
              <a:t>semata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lagi</a:t>
            </a:r>
            <a:r>
              <a:rPr lang="en-US" dirty="0" smtClean="0"/>
              <a:t> </a:t>
            </a:r>
            <a:r>
              <a:rPr lang="en-US" dirty="0" err="1" smtClean="0"/>
              <a:t>berlaku</a:t>
            </a:r>
            <a:r>
              <a:rPr lang="en-US" dirty="0" smtClean="0"/>
              <a:t>," . 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err="1" smtClean="0"/>
              <a:t>Penyusunan</a:t>
            </a:r>
            <a:r>
              <a:rPr lang="en-US" dirty="0" smtClean="0"/>
              <a:t> </a:t>
            </a:r>
            <a:r>
              <a:rPr lang="en-US" dirty="0" err="1" smtClean="0"/>
              <a:t>modul</a:t>
            </a:r>
            <a:r>
              <a:rPr lang="en-US" dirty="0" smtClean="0"/>
              <a:t> </a:t>
            </a:r>
            <a:r>
              <a:rPr lang="en-US" dirty="0" err="1" smtClean="0"/>
              <a:t>pembelajarannya</a:t>
            </a:r>
            <a:r>
              <a:rPr lang="en-US" dirty="0" smtClean="0"/>
              <a:t> </a:t>
            </a:r>
            <a:r>
              <a:rPr lang="en-US" dirty="0" err="1" smtClean="0"/>
              <a:t>bekerjasama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beberapa</a:t>
            </a:r>
            <a:r>
              <a:rPr lang="en-US" dirty="0" smtClean="0"/>
              <a:t> </a:t>
            </a:r>
            <a:r>
              <a:rPr lang="en-US" dirty="0" err="1" smtClean="0"/>
              <a:t>pihak</a:t>
            </a:r>
            <a:r>
              <a:rPr lang="en-US" dirty="0" smtClean="0"/>
              <a:t> </a:t>
            </a:r>
            <a:r>
              <a:rPr lang="en-US" dirty="0" err="1" smtClean="0"/>
              <a:t>antara</a:t>
            </a:r>
            <a:r>
              <a:rPr lang="en-US" dirty="0" smtClean="0"/>
              <a:t> lain, UI, UGM, Oakland University, </a:t>
            </a:r>
            <a:r>
              <a:rPr lang="en-US" dirty="0" err="1" smtClean="0"/>
              <a:t>dan</a:t>
            </a:r>
            <a:r>
              <a:rPr lang="en-US" dirty="0" smtClean="0"/>
              <a:t> ITB. 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STRATEGI SDM PT. KRAKATAU DAYA LISTRIK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7467600" cy="4754563"/>
          </a:xfrm>
          <a:ln>
            <a:solidFill>
              <a:srgbClr val="FFFF00"/>
            </a:solidFill>
          </a:ln>
        </p:spPr>
        <p:txBody>
          <a:bodyPr>
            <a:normAutofit fontScale="77500" lnSpcReduction="20000"/>
          </a:bodyPr>
          <a:lstStyle/>
          <a:p>
            <a:r>
              <a:rPr lang="en-US" dirty="0" err="1" smtClean="0"/>
              <a:t>Menerapkan</a:t>
            </a:r>
            <a:r>
              <a:rPr lang="en-US" dirty="0" smtClean="0"/>
              <a:t> HCM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standar</a:t>
            </a:r>
            <a:r>
              <a:rPr lang="en-US" dirty="0" smtClean="0"/>
              <a:t> </a:t>
            </a:r>
            <a:r>
              <a:rPr lang="en-US" dirty="0" err="1" smtClean="0"/>
              <a:t>pengelolaan</a:t>
            </a:r>
            <a:r>
              <a:rPr lang="en-US" dirty="0" smtClean="0"/>
              <a:t> </a:t>
            </a:r>
            <a:r>
              <a:rPr lang="en-US" dirty="0" err="1" smtClean="0"/>
              <a:t>sumber</a:t>
            </a:r>
            <a:r>
              <a:rPr lang="en-US" dirty="0" smtClean="0"/>
              <a:t> </a:t>
            </a:r>
            <a:r>
              <a:rPr lang="en-US" dirty="0" err="1" smtClean="0"/>
              <a:t>daya</a:t>
            </a:r>
            <a:r>
              <a:rPr lang="en-US" dirty="0" smtClean="0"/>
              <a:t> </a:t>
            </a:r>
            <a:r>
              <a:rPr lang="en-US" dirty="0" err="1" smtClean="0"/>
              <a:t>manusia-nya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Mengombinasikan</a:t>
            </a:r>
            <a:r>
              <a:rPr lang="en-US" dirty="0" smtClean="0"/>
              <a:t> </a:t>
            </a:r>
            <a:r>
              <a:rPr lang="en-US" dirty="0" err="1" smtClean="0"/>
              <a:t>antara</a:t>
            </a:r>
            <a:r>
              <a:rPr lang="en-US" dirty="0" smtClean="0"/>
              <a:t> competency based human resources management </a:t>
            </a:r>
            <a:r>
              <a:rPr lang="en-US" dirty="0" err="1" smtClean="0"/>
              <a:t>dengan</a:t>
            </a:r>
            <a:r>
              <a:rPr lang="en-US" dirty="0" smtClean="0"/>
              <a:t> talent based human resources management </a:t>
            </a:r>
            <a:r>
              <a:rPr lang="en-US" dirty="0" err="1" smtClean="0"/>
              <a:t>sehingga</a:t>
            </a:r>
            <a:r>
              <a:rPr lang="en-US" dirty="0" smtClean="0"/>
              <a:t> </a:t>
            </a:r>
            <a:r>
              <a:rPr lang="en-US" dirty="0" err="1" smtClean="0"/>
              <a:t>bakat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kompetensi</a:t>
            </a:r>
            <a:r>
              <a:rPr lang="en-US" dirty="0" smtClean="0"/>
              <a:t> </a:t>
            </a:r>
            <a:r>
              <a:rPr lang="en-US" dirty="0" err="1" smtClean="0"/>
              <a:t>bisa</a:t>
            </a:r>
            <a:r>
              <a:rPr lang="en-US" dirty="0" smtClean="0"/>
              <a:t> </a:t>
            </a:r>
            <a:r>
              <a:rPr lang="en-US" dirty="0" err="1" smtClean="0"/>
              <a:t>klop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Divisi</a:t>
            </a:r>
            <a:r>
              <a:rPr lang="en-US" dirty="0" smtClean="0"/>
              <a:t> SDM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Umum</a:t>
            </a:r>
            <a:r>
              <a:rPr lang="en-US" dirty="0" smtClean="0"/>
              <a:t> </a:t>
            </a:r>
            <a:r>
              <a:rPr lang="en-US" dirty="0" err="1" smtClean="0"/>
              <a:t>sudah</a:t>
            </a:r>
            <a:r>
              <a:rPr lang="en-US" dirty="0" smtClean="0"/>
              <a:t> </a:t>
            </a:r>
            <a:r>
              <a:rPr lang="en-US" dirty="0" err="1" smtClean="0"/>
              <a:t>mulai</a:t>
            </a:r>
            <a:r>
              <a:rPr lang="en-US" dirty="0" smtClean="0"/>
              <a:t> </a:t>
            </a:r>
            <a:r>
              <a:rPr lang="en-US" dirty="0" err="1" smtClean="0"/>
              <a:t>membangun</a:t>
            </a:r>
            <a:r>
              <a:rPr lang="en-US" dirty="0" smtClean="0"/>
              <a:t> </a:t>
            </a:r>
            <a:r>
              <a:rPr lang="en-US" dirty="0" err="1" smtClean="0"/>
              <a:t>manajemen</a:t>
            </a:r>
            <a:r>
              <a:rPr lang="en-US" dirty="0" smtClean="0"/>
              <a:t> Human Capital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menerapkan</a:t>
            </a:r>
            <a:r>
              <a:rPr lang="en-US" dirty="0" smtClean="0"/>
              <a:t> Key Performance Management (KPM)/ Key Performance Indicators (KPI).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mengarah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implementasi</a:t>
            </a:r>
            <a:r>
              <a:rPr lang="en-US" dirty="0" smtClean="0"/>
              <a:t> Human Capital Management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 HUMAN CAPITAL MANAGEMENT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rgbClr val="FFFF00"/>
            </a:solidFill>
          </a:ln>
        </p:spPr>
        <p:txBody>
          <a:bodyPr>
            <a:normAutofit fontScale="92500" lnSpcReduction="20000"/>
          </a:bodyPr>
          <a:lstStyle/>
          <a:p>
            <a:r>
              <a:rPr lang="en-US" dirty="0" err="1" smtClean="0"/>
              <a:t>Sistem</a:t>
            </a:r>
            <a:r>
              <a:rPr lang="en-US" dirty="0" smtClean="0"/>
              <a:t> </a:t>
            </a:r>
            <a:r>
              <a:rPr lang="en-US" dirty="0" err="1" smtClean="0"/>
              <a:t>berupa</a:t>
            </a:r>
            <a:r>
              <a:rPr lang="en-US" dirty="0" smtClean="0"/>
              <a:t> </a:t>
            </a:r>
            <a:r>
              <a:rPr lang="en-US" dirty="0" err="1" smtClean="0"/>
              <a:t>pemetaan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analisis</a:t>
            </a:r>
            <a:r>
              <a:rPr lang="en-US" dirty="0" smtClean="0"/>
              <a:t> Human Capital yang </a:t>
            </a:r>
            <a:r>
              <a:rPr lang="en-US" dirty="0" err="1" smtClean="0"/>
              <a:t>mensinkronisasi</a:t>
            </a:r>
            <a:r>
              <a:rPr lang="en-US" dirty="0" smtClean="0"/>
              <a:t> </a:t>
            </a:r>
            <a:r>
              <a:rPr lang="en-US" dirty="0" err="1" smtClean="0"/>
              <a:t>antara</a:t>
            </a:r>
            <a:r>
              <a:rPr lang="en-US" dirty="0" smtClean="0"/>
              <a:t> Personal Profile Analysis (PPA) </a:t>
            </a:r>
            <a:r>
              <a:rPr lang="en-US" dirty="0" err="1" smtClean="0"/>
              <a:t>dengan</a:t>
            </a:r>
            <a:r>
              <a:rPr lang="en-US" dirty="0" smtClean="0"/>
              <a:t> Human Job Analysis (HJA) </a:t>
            </a:r>
            <a:r>
              <a:rPr lang="en-US" dirty="0" err="1" smtClean="0"/>
              <a:t>memakai</a:t>
            </a:r>
            <a:r>
              <a:rPr lang="en-US" dirty="0" smtClean="0"/>
              <a:t> </a:t>
            </a:r>
            <a:r>
              <a:rPr lang="en-US" dirty="0" err="1" smtClean="0"/>
              <a:t>grafik</a:t>
            </a:r>
            <a:r>
              <a:rPr lang="en-US" dirty="0" smtClean="0"/>
              <a:t> Dominance, Influence, Steadiness and Compliance (DISC).</a:t>
            </a:r>
          </a:p>
          <a:p>
            <a:endParaRPr lang="en-US" dirty="0" smtClean="0"/>
          </a:p>
          <a:p>
            <a:r>
              <a:rPr lang="en-US" dirty="0" smtClean="0"/>
              <a:t> </a:t>
            </a:r>
            <a:r>
              <a:rPr lang="en-US" dirty="0" err="1" smtClean="0"/>
              <a:t>Jenis</a:t>
            </a:r>
            <a:r>
              <a:rPr lang="en-US" dirty="0" smtClean="0"/>
              <a:t> </a:t>
            </a:r>
            <a:r>
              <a:rPr lang="en-US" dirty="0" err="1" smtClean="0"/>
              <a:t>tolok</a:t>
            </a:r>
            <a:r>
              <a:rPr lang="en-US" dirty="0" smtClean="0"/>
              <a:t> </a:t>
            </a:r>
            <a:r>
              <a:rPr lang="en-US" dirty="0" err="1" smtClean="0"/>
              <a:t>ukur</a:t>
            </a:r>
            <a:r>
              <a:rPr lang="en-US" dirty="0" smtClean="0"/>
              <a:t> </a:t>
            </a:r>
            <a:r>
              <a:rPr lang="en-US" dirty="0" err="1" smtClean="0"/>
              <a:t>diatas</a:t>
            </a:r>
            <a:r>
              <a:rPr lang="en-US" dirty="0" smtClean="0"/>
              <a:t> </a:t>
            </a:r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metode</a:t>
            </a:r>
            <a:r>
              <a:rPr lang="en-US" dirty="0" smtClean="0"/>
              <a:t> yang </a:t>
            </a:r>
            <a:r>
              <a:rPr lang="en-US" dirty="0" err="1" smtClean="0"/>
              <a:t>diperkenalkan</a:t>
            </a:r>
            <a:r>
              <a:rPr lang="en-US" dirty="0" smtClean="0"/>
              <a:t> </a:t>
            </a:r>
            <a:r>
              <a:rPr lang="en-US" dirty="0" err="1" smtClean="0"/>
              <a:t>oleh</a:t>
            </a:r>
            <a:r>
              <a:rPr lang="en-US" dirty="0" smtClean="0"/>
              <a:t> Thomas Consultant </a:t>
            </a:r>
            <a:r>
              <a:rPr lang="en-US" dirty="0" err="1" smtClean="0"/>
              <a:t>asal</a:t>
            </a:r>
            <a:r>
              <a:rPr lang="en-US" dirty="0" smtClean="0"/>
              <a:t> </a:t>
            </a:r>
            <a:r>
              <a:rPr lang="en-US" dirty="0" err="1" smtClean="0"/>
              <a:t>Amerika</a:t>
            </a:r>
            <a:r>
              <a:rPr lang="en-US" dirty="0" smtClean="0"/>
              <a:t> </a:t>
            </a:r>
            <a:r>
              <a:rPr lang="en-US" dirty="0" err="1" smtClean="0"/>
              <a:t>Serikat</a:t>
            </a:r>
            <a:r>
              <a:rPr lang="en-US" dirty="0" smtClean="0"/>
              <a:t> </a:t>
            </a:r>
            <a:r>
              <a:rPr lang="en-US" dirty="0" err="1" smtClean="0"/>
              <a:t>saat</a:t>
            </a:r>
            <a:r>
              <a:rPr lang="en-US" dirty="0" smtClean="0"/>
              <a:t> </a:t>
            </a:r>
            <a:r>
              <a:rPr lang="en-US" dirty="0" err="1" smtClean="0"/>
              <a:t>divisi</a:t>
            </a:r>
            <a:r>
              <a:rPr lang="en-US" dirty="0" smtClean="0"/>
              <a:t> </a:t>
            </a:r>
            <a:r>
              <a:rPr lang="en-US" dirty="0" err="1" smtClean="0"/>
              <a:t>pengembangan</a:t>
            </a:r>
            <a:r>
              <a:rPr lang="en-US" dirty="0" smtClean="0"/>
              <a:t> </a:t>
            </a:r>
            <a:r>
              <a:rPr lang="en-US" dirty="0" err="1" smtClean="0"/>
              <a:t>manusia</a:t>
            </a:r>
            <a:r>
              <a:rPr lang="en-US" dirty="0" smtClean="0"/>
              <a:t> </a:t>
            </a:r>
            <a:r>
              <a:rPr lang="en-US" dirty="0" err="1" smtClean="0"/>
              <a:t>masih</a:t>
            </a:r>
            <a:r>
              <a:rPr lang="en-US" dirty="0" smtClean="0"/>
              <a:t> </a:t>
            </a:r>
            <a:r>
              <a:rPr lang="en-US" dirty="0" err="1" smtClean="0"/>
              <a:t>berstatus</a:t>
            </a:r>
            <a:r>
              <a:rPr lang="en-US" dirty="0" smtClean="0"/>
              <a:t> SDM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Umum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STRATEGI SDM PT. TELKOM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848600" cy="4525963"/>
          </a:xfrm>
          <a:ln>
            <a:solidFill>
              <a:schemeClr val="accent1"/>
            </a:solidFill>
          </a:ln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TELKOM </a:t>
            </a:r>
            <a:r>
              <a:rPr lang="en-US" dirty="0" err="1" smtClean="0"/>
              <a:t>memberdayakan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mengelola</a:t>
            </a:r>
            <a:r>
              <a:rPr lang="en-US" dirty="0" smtClean="0"/>
              <a:t> SDM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melakukan</a:t>
            </a:r>
            <a:r>
              <a:rPr lang="en-US" dirty="0" smtClean="0"/>
              <a:t> </a:t>
            </a:r>
            <a:r>
              <a:rPr lang="en-US" dirty="0" err="1" smtClean="0"/>
              <a:t>perubahan</a:t>
            </a:r>
            <a:r>
              <a:rPr lang="en-US" dirty="0" smtClean="0"/>
              <a:t> </a:t>
            </a:r>
            <a:r>
              <a:rPr lang="en-US" dirty="0" err="1" smtClean="0"/>
              <a:t>mendasar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konsep</a:t>
            </a:r>
            <a:r>
              <a:rPr lang="en-US" dirty="0" smtClean="0"/>
              <a:t> SDM </a:t>
            </a:r>
            <a:r>
              <a:rPr lang="en-US" dirty="0" err="1" smtClean="0"/>
              <a:t>ke</a:t>
            </a:r>
            <a:r>
              <a:rPr lang="en-US" dirty="0" smtClean="0"/>
              <a:t> </a:t>
            </a:r>
            <a:r>
              <a:rPr lang="en-US" dirty="0" err="1" smtClean="0"/>
              <a:t>konsep</a:t>
            </a:r>
            <a:r>
              <a:rPr lang="en-US" dirty="0" smtClean="0"/>
              <a:t> Human Capital</a:t>
            </a:r>
          </a:p>
          <a:p>
            <a:endParaRPr lang="en-US" dirty="0" smtClean="0"/>
          </a:p>
          <a:p>
            <a:r>
              <a:rPr lang="en-US" dirty="0" err="1" smtClean="0"/>
              <a:t>Tujuan</a:t>
            </a:r>
            <a:r>
              <a:rPr lang="en-US" dirty="0" smtClean="0"/>
              <a:t> </a:t>
            </a:r>
            <a:r>
              <a:rPr lang="en-US" dirty="0" err="1" smtClean="0"/>
              <a:t>perubahan</a:t>
            </a:r>
            <a:r>
              <a:rPr lang="en-US" dirty="0" smtClean="0"/>
              <a:t> </a:t>
            </a:r>
            <a:r>
              <a:rPr lang="en-US" dirty="0" err="1" smtClean="0"/>
              <a:t>konsep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human resources </a:t>
            </a:r>
            <a:r>
              <a:rPr lang="en-US" dirty="0" err="1" smtClean="0"/>
              <a:t>ke</a:t>
            </a:r>
            <a:r>
              <a:rPr lang="en-US" dirty="0" smtClean="0"/>
              <a:t> human capital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memberikan</a:t>
            </a:r>
            <a:r>
              <a:rPr lang="en-US" dirty="0" smtClean="0"/>
              <a:t> </a:t>
            </a:r>
            <a:r>
              <a:rPr lang="en-US" dirty="0" err="1" smtClean="0"/>
              <a:t>kesempatan</a:t>
            </a:r>
            <a:r>
              <a:rPr lang="en-US" dirty="0" smtClean="0"/>
              <a:t> </a:t>
            </a:r>
            <a:r>
              <a:rPr lang="en-US" dirty="0" err="1" smtClean="0"/>
              <a:t>berkarir</a:t>
            </a:r>
            <a:r>
              <a:rPr lang="en-US" dirty="0" smtClean="0"/>
              <a:t> yang </a:t>
            </a:r>
            <a:r>
              <a:rPr lang="en-US" dirty="0" err="1" smtClean="0"/>
              <a:t>lebih</a:t>
            </a:r>
            <a:r>
              <a:rPr lang="en-US" dirty="0" smtClean="0"/>
              <a:t> </a:t>
            </a:r>
            <a:r>
              <a:rPr lang="en-US" dirty="0" err="1" smtClean="0"/>
              <a:t>luas</a:t>
            </a:r>
            <a:r>
              <a:rPr lang="en-US" dirty="0" smtClean="0"/>
              <a:t> </a:t>
            </a:r>
            <a:r>
              <a:rPr lang="en-US" dirty="0" err="1" smtClean="0"/>
              <a:t>bagi</a:t>
            </a:r>
            <a:r>
              <a:rPr lang="en-US" dirty="0" smtClean="0"/>
              <a:t> </a:t>
            </a:r>
            <a:r>
              <a:rPr lang="en-US" dirty="0" err="1" smtClean="0"/>
              <a:t>karyawan</a:t>
            </a:r>
            <a:r>
              <a:rPr lang="en-US" dirty="0" smtClean="0"/>
              <a:t> yang </a:t>
            </a:r>
            <a:r>
              <a:rPr lang="en-US" dirty="0" err="1" smtClean="0"/>
              <a:t>berkinerja</a:t>
            </a:r>
            <a:r>
              <a:rPr lang="en-US" dirty="0" smtClean="0"/>
              <a:t> </a:t>
            </a:r>
            <a:r>
              <a:rPr lang="en-US" dirty="0" err="1" smtClean="0"/>
              <a:t>baik</a:t>
            </a:r>
            <a:r>
              <a:rPr lang="en-US" dirty="0" smtClean="0"/>
              <a:t>, </a:t>
            </a:r>
            <a:r>
              <a:rPr lang="en-US" dirty="0" err="1" smtClean="0"/>
              <a:t>sehingga</a:t>
            </a:r>
            <a:r>
              <a:rPr lang="en-US" dirty="0" smtClean="0"/>
              <a:t> </a:t>
            </a:r>
            <a:r>
              <a:rPr lang="en-US" dirty="0" err="1" smtClean="0"/>
              <a:t>kualitas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profesionalisme</a:t>
            </a:r>
            <a:r>
              <a:rPr lang="en-US" dirty="0" smtClean="0"/>
              <a:t> </a:t>
            </a:r>
            <a:r>
              <a:rPr lang="en-US" dirty="0" err="1" smtClean="0"/>
              <a:t>karyawan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dikembangkan</a:t>
            </a:r>
            <a:r>
              <a:rPr lang="en-US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550</TotalTime>
  <Words>2616</Words>
  <Application>Microsoft Office PowerPoint</Application>
  <PresentationFormat>On-screen Show (4:3)</PresentationFormat>
  <Paragraphs>896</Paragraphs>
  <Slides>49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0" baseType="lpstr">
      <vt:lpstr>Technic</vt:lpstr>
      <vt:lpstr>TRAINING MANAGEMENT</vt:lpstr>
      <vt:lpstr>PROBLEM KRITIKAL HRD</vt:lpstr>
      <vt:lpstr>Strategic Human Resource Plan</vt:lpstr>
      <vt:lpstr>KEBIJAKAN dan STRATEGI  SDM PT. CHEVRON  </vt:lpstr>
      <vt:lpstr>Pertamina Siapkan SDM Kelas Dunia Melalui PCU (pembanding) </vt:lpstr>
      <vt:lpstr> SINERGI FUNGSI SDM  DAN FUNGSI BISNIS</vt:lpstr>
      <vt:lpstr>STRATEGI SDM PT. KRAKATAU DAYA LISTRIK</vt:lpstr>
      <vt:lpstr> HUMAN CAPITAL MANAGEMENT</vt:lpstr>
      <vt:lpstr> STRATEGI SDM PT. TELKOM</vt:lpstr>
      <vt:lpstr>PENGEMBANGAN SDM </vt:lpstr>
      <vt:lpstr> FOKUS PELATIHAN</vt:lpstr>
      <vt:lpstr>TALENT DEVELOPMENT SYSTEM</vt:lpstr>
      <vt:lpstr>Training, Education and Development</vt:lpstr>
      <vt:lpstr>Learning and Training Model</vt:lpstr>
      <vt:lpstr>TRAINING AND LEARNING CONCEPTS</vt:lpstr>
      <vt:lpstr>TRAINING AND LEARNING</vt:lpstr>
      <vt:lpstr>STRATEGIC  MODEL OF TRAINING</vt:lpstr>
      <vt:lpstr>Training Framework </vt:lpstr>
      <vt:lpstr>New Employee Training Program (NET)</vt:lpstr>
      <vt:lpstr>Advanced Employee Training Program (AET)</vt:lpstr>
      <vt:lpstr>Executive Enhancement Training (EET)</vt:lpstr>
      <vt:lpstr>Advanced Executive Training (AET)</vt:lpstr>
      <vt:lpstr>COMPETENCY-BASED DEVELOPMENT AND CONTINUOUS LEARNING</vt:lpstr>
      <vt:lpstr>MODEL OF RELATIONSHIP AMONG  STRATEGIES</vt:lpstr>
      <vt:lpstr>Business Strategy and Training</vt:lpstr>
      <vt:lpstr> Integrated Training Plan</vt:lpstr>
      <vt:lpstr>STRATEGI  TRAINING</vt:lpstr>
      <vt:lpstr>TRAINING &amp; KONSEP BALANCED SCORECARD</vt:lpstr>
      <vt:lpstr> </vt:lpstr>
      <vt:lpstr> Training Design Berbasis KPI</vt:lpstr>
      <vt:lpstr>Slide 31</vt:lpstr>
      <vt:lpstr>CARA MENYUSUN SILABUS TRAINING</vt:lpstr>
      <vt:lpstr>Slide 33</vt:lpstr>
      <vt:lpstr> DESIGNING TRAINING </vt:lpstr>
      <vt:lpstr>Slide 35</vt:lpstr>
      <vt:lpstr>IDENTIFICATION OF   TRAINING NEEDS</vt:lpstr>
      <vt:lpstr>ANALISIS KEBUTUHAN ORGANISASI, TUGAS DAN INDIVIDU</vt:lpstr>
      <vt:lpstr>FACTORS EFFECTIVE TRAINING</vt:lpstr>
      <vt:lpstr>FACTORS EFFECTIVE LEARNING</vt:lpstr>
      <vt:lpstr>BENEFITS OF TRAINING</vt:lpstr>
      <vt:lpstr>Empat LEVEL pendekatan terhadap evaluasi pelatihan</vt:lpstr>
      <vt:lpstr>Slide 42</vt:lpstr>
      <vt:lpstr>AREAS OF FEED BACK</vt:lpstr>
      <vt:lpstr> Return on Training Investment (ROTI)</vt:lpstr>
      <vt:lpstr>Slide 45</vt:lpstr>
      <vt:lpstr> Manfaat dan Problem Model ROI</vt:lpstr>
      <vt:lpstr>Slide 47</vt:lpstr>
      <vt:lpstr>               Nominal Group tehnique                                   Hard Data</vt:lpstr>
      <vt:lpstr>                              SOFT DATA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MANAGEMENT</dc:title>
  <dc:creator>Ahmad</dc:creator>
  <cp:lastModifiedBy>Ahmad</cp:lastModifiedBy>
  <cp:revision>36</cp:revision>
  <dcterms:created xsi:type="dcterms:W3CDTF">2013-12-25T09:18:46Z</dcterms:created>
  <dcterms:modified xsi:type="dcterms:W3CDTF">2014-01-02T14:09:56Z</dcterms:modified>
</cp:coreProperties>
</file>