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1" r:id="rId8"/>
    <p:sldId id="267" r:id="rId9"/>
    <p:sldId id="264" r:id="rId10"/>
    <p:sldId id="265" r:id="rId11"/>
    <p:sldId id="266" r:id="rId12"/>
    <p:sldId id="262" r:id="rId13"/>
    <p:sldId id="263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6EF31A04-373E-4646-B783-660AF40A002D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4F8719A-158D-43D3-9D96-6A7894460C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31A04-373E-4646-B783-660AF40A002D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8719A-158D-43D3-9D96-6A7894460C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6EF31A04-373E-4646-B783-660AF40A002D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A4F8719A-158D-43D3-9D96-6A7894460C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31A04-373E-4646-B783-660AF40A002D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F8719A-158D-43D3-9D96-6A7894460C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31A04-373E-4646-B783-660AF40A002D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A4F8719A-158D-43D3-9D96-6A7894460C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EF31A04-373E-4646-B783-660AF40A002D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4F8719A-158D-43D3-9D96-6A7894460C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EF31A04-373E-4646-B783-660AF40A002D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4F8719A-158D-43D3-9D96-6A7894460C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31A04-373E-4646-B783-660AF40A002D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F8719A-158D-43D3-9D96-6A7894460C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31A04-373E-4646-B783-660AF40A002D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4F8719A-158D-43D3-9D96-6A7894460C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31A04-373E-4646-B783-660AF40A002D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F8719A-158D-43D3-9D96-6A7894460C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6EF31A04-373E-4646-B783-660AF40A002D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A4F8719A-158D-43D3-9D96-6A7894460C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EF31A04-373E-4646-B783-660AF40A002D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F8719A-158D-43D3-9D96-6A7894460C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1066800"/>
            <a:ext cx="6477000" cy="1828800"/>
          </a:xfrm>
        </p:spPr>
        <p:txBody>
          <a:bodyPr/>
          <a:lstStyle/>
          <a:p>
            <a:pPr algn="ctr"/>
            <a:r>
              <a:rPr lang="en-US" dirty="0" smtClean="0"/>
              <a:t>EVALUASI PROGRAM TRAINING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733800"/>
            <a:ext cx="6705600" cy="11430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Return on Training Investment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Presented by:</a:t>
            </a:r>
          </a:p>
          <a:p>
            <a:pPr algn="ctr"/>
            <a:endParaRPr lang="en-US" sz="3200" dirty="0" smtClean="0"/>
          </a:p>
          <a:p>
            <a:pPr algn="ctr"/>
            <a:r>
              <a:rPr lang="en-US" sz="3200" dirty="0" err="1" smtClean="0"/>
              <a:t>Syafaruddin</a:t>
            </a:r>
            <a:r>
              <a:rPr lang="en-US" sz="3200" dirty="0" smtClean="0"/>
              <a:t> </a:t>
            </a:r>
            <a:r>
              <a:rPr lang="en-US" sz="3200" dirty="0" err="1" smtClean="0"/>
              <a:t>Alwi</a:t>
            </a:r>
            <a:endParaRPr lang="en-US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28599" y="1754190"/>
          <a:ext cx="8686800" cy="4722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360"/>
                <a:gridCol w="1737360"/>
                <a:gridCol w="1737360"/>
                <a:gridCol w="1737360"/>
                <a:gridCol w="1737360"/>
              </a:tblGrid>
              <a:tr h="678048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Kondisi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Level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Level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Level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Level 5</a:t>
                      </a:r>
                      <a:endParaRPr lang="en-US" dirty="0"/>
                    </a:p>
                  </a:txBody>
                  <a:tcPr/>
                </a:tc>
              </a:tr>
              <a:tr h="4044762">
                <a:tc>
                  <a:txBody>
                    <a:bodyPr/>
                    <a:lstStyle/>
                    <a:p>
                      <a:r>
                        <a:rPr lang="en-US" dirty="0" smtClean="0"/>
                        <a:t>Employee </a:t>
                      </a:r>
                      <a:r>
                        <a:rPr lang="en-US" dirty="0" err="1" smtClean="0"/>
                        <a:t>berpartisipasi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dalam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suatu</a:t>
                      </a:r>
                      <a:r>
                        <a:rPr lang="en-US" baseline="0" dirty="0" smtClean="0"/>
                        <a:t> training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Peserta</a:t>
                      </a:r>
                      <a:r>
                        <a:rPr lang="en-US" dirty="0" smtClean="0"/>
                        <a:t>  </a:t>
                      </a:r>
                      <a:r>
                        <a:rPr lang="en-US" dirty="0" err="1" smtClean="0"/>
                        <a:t>memperoleh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manfaat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dari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pelatihan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senang</a:t>
                      </a:r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r>
                        <a:rPr lang="en-US" dirty="0" err="1" smtClean="0"/>
                        <a:t>Reaksi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peserta</a:t>
                      </a:r>
                      <a:endParaRPr lang="en-US" dirty="0" smtClean="0"/>
                    </a:p>
                    <a:p>
                      <a:r>
                        <a:rPr lang="en-US" dirty="0" err="1" smtClean="0"/>
                        <a:t>setelah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mengikuti</a:t>
                      </a:r>
                      <a:r>
                        <a:rPr lang="en-US" dirty="0" smtClean="0"/>
                        <a:t> training &amp;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sejauhmana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mereka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puas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Peserta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belajar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pengetahuan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baru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keahlian</a:t>
                      </a:r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Pre test-post test </a:t>
                      </a:r>
                      <a:r>
                        <a:rPr lang="en-US" dirty="0" err="1" smtClean="0"/>
                        <a:t>mengetahui</a:t>
                      </a:r>
                      <a:endParaRPr lang="en-US" dirty="0" smtClean="0"/>
                    </a:p>
                    <a:p>
                      <a:r>
                        <a:rPr lang="en-US" dirty="0" err="1" smtClean="0"/>
                        <a:t>hasil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belajar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Peserta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menerapkan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pengetahuan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keahlian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ditempat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ker</a:t>
                      </a:r>
                      <a:endParaRPr lang="en-US" baseline="0" dirty="0" smtClean="0"/>
                    </a:p>
                    <a:p>
                      <a:r>
                        <a:rPr lang="en-US" baseline="0" dirty="0" err="1" smtClean="0"/>
                        <a:t>ja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endParaRPr lang="en-US" baseline="0" dirty="0" smtClean="0"/>
                    </a:p>
                    <a:p>
                      <a:r>
                        <a:rPr lang="en-US" dirty="0" err="1" smtClean="0"/>
                        <a:t>Perubahan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perilaku</a:t>
                      </a:r>
                      <a:r>
                        <a:rPr lang="en-US" baseline="0" dirty="0" smtClean="0"/>
                        <a:t>, </a:t>
                      </a:r>
                    </a:p>
                    <a:p>
                      <a:r>
                        <a:rPr lang="en-US" baseline="0" dirty="0" err="1" smtClean="0"/>
                        <a:t>kualitas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hasil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kerja</a:t>
                      </a:r>
                      <a:r>
                        <a:rPr lang="en-US" baseline="0" dirty="0" smtClean="0"/>
                        <a:t>  </a:t>
                      </a:r>
                      <a:r>
                        <a:rPr lang="en-US" baseline="0" dirty="0" err="1" smtClean="0"/>
                        <a:t>setelah</a:t>
                      </a:r>
                      <a:r>
                        <a:rPr lang="en-US" baseline="0" dirty="0" smtClean="0"/>
                        <a:t> training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Kinerja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organisasi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lebih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efektif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endParaRPr lang="en-US" baseline="0" dirty="0" smtClean="0"/>
                    </a:p>
                    <a:p>
                      <a:endParaRPr lang="en-US" baseline="0" dirty="0" smtClean="0"/>
                    </a:p>
                    <a:p>
                      <a:endParaRPr lang="en-US" baseline="0" dirty="0" smtClean="0"/>
                    </a:p>
                    <a:p>
                      <a:endParaRPr lang="en-US" baseline="0" dirty="0" smtClean="0"/>
                    </a:p>
                    <a:p>
                      <a:r>
                        <a:rPr lang="en-US" dirty="0" err="1" smtClean="0"/>
                        <a:t>Efek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terhadap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performansi</a:t>
                      </a:r>
                      <a:endParaRPr lang="en-US" dirty="0" smtClean="0"/>
                    </a:p>
                    <a:p>
                      <a:r>
                        <a:rPr lang="en-US" dirty="0" err="1" smtClean="0"/>
                        <a:t>organisasi</a:t>
                      </a:r>
                      <a:r>
                        <a:rPr lang="en-US" dirty="0" smtClean="0"/>
                        <a:t> </a:t>
                      </a:r>
                    </a:p>
                    <a:p>
                      <a:r>
                        <a:rPr lang="en-US" dirty="0" smtClean="0"/>
                        <a:t>(ROI on total asset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lihat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Dupont</a:t>
                      </a:r>
                      <a:r>
                        <a:rPr lang="en-US" baseline="0" dirty="0" smtClean="0"/>
                        <a:t> system)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50935" y="1048392"/>
            <a:ext cx="7650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Diagram   </a:t>
            </a:r>
            <a:r>
              <a:rPr lang="en-US" sz="2800" dirty="0" err="1" smtClean="0"/>
              <a:t>Empat</a:t>
            </a:r>
            <a:r>
              <a:rPr lang="en-US" sz="2800" dirty="0" smtClean="0"/>
              <a:t> Level   </a:t>
            </a:r>
            <a:r>
              <a:rPr lang="en-US" sz="2800" dirty="0" err="1" smtClean="0"/>
              <a:t>Kickpatrick’sModel</a:t>
            </a:r>
            <a:r>
              <a:rPr lang="en-US" sz="2800" dirty="0" smtClean="0"/>
              <a:t> 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DUPONT SYSTEM</a:t>
            </a:r>
            <a:endParaRPr lang="id-ID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3717032"/>
            <a:ext cx="529312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id-ID" dirty="0" smtClean="0"/>
              <a:t>ROI</a:t>
            </a:r>
            <a:endParaRPr lang="id-ID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2710661"/>
            <a:ext cx="821059" cy="64633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id-ID" dirty="0" smtClean="0"/>
              <a:t>Profit</a:t>
            </a:r>
          </a:p>
          <a:p>
            <a:r>
              <a:rPr lang="id-ID" dirty="0" smtClean="0"/>
              <a:t>margin</a:t>
            </a:r>
            <a:endParaRPr lang="id-ID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4726885"/>
            <a:ext cx="1147430" cy="64633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id-ID" dirty="0" smtClean="0"/>
              <a:t>Operating</a:t>
            </a:r>
          </a:p>
          <a:p>
            <a:r>
              <a:rPr lang="id-ID" dirty="0" smtClean="0"/>
              <a:t>Assets TO</a:t>
            </a:r>
            <a:endParaRPr lang="id-ID" dirty="0"/>
          </a:p>
        </p:txBody>
      </p:sp>
      <p:sp>
        <p:nvSpPr>
          <p:cNvPr id="6" name="TextBox 5"/>
          <p:cNvSpPr txBox="1"/>
          <p:nvPr/>
        </p:nvSpPr>
        <p:spPr>
          <a:xfrm>
            <a:off x="2636064" y="2420888"/>
            <a:ext cx="567784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id-ID" dirty="0" smtClean="0"/>
              <a:t>NOI</a:t>
            </a:r>
            <a:endParaRPr lang="id-ID" dirty="0"/>
          </a:p>
        </p:txBody>
      </p:sp>
      <p:sp>
        <p:nvSpPr>
          <p:cNvPr id="7" name="TextBox 6"/>
          <p:cNvSpPr txBox="1"/>
          <p:nvPr/>
        </p:nvSpPr>
        <p:spPr>
          <a:xfrm>
            <a:off x="2627784" y="3356993"/>
            <a:ext cx="1224136" cy="64633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id-ID" dirty="0" smtClean="0"/>
              <a:t>Sales</a:t>
            </a:r>
          </a:p>
          <a:p>
            <a:r>
              <a:rPr lang="id-ID" dirty="0" smtClean="0"/>
              <a:t>revenues </a:t>
            </a:r>
            <a:endParaRPr lang="id-ID" dirty="0"/>
          </a:p>
        </p:txBody>
      </p:sp>
      <p:sp>
        <p:nvSpPr>
          <p:cNvPr id="8" name="TextBox 7"/>
          <p:cNvSpPr txBox="1"/>
          <p:nvPr/>
        </p:nvSpPr>
        <p:spPr>
          <a:xfrm>
            <a:off x="2627784" y="2852936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( : )</a:t>
            </a:r>
            <a:endParaRPr lang="id-ID" dirty="0"/>
          </a:p>
        </p:txBody>
      </p:sp>
      <p:sp>
        <p:nvSpPr>
          <p:cNvPr id="9" name="TextBox 8"/>
          <p:cNvSpPr txBox="1"/>
          <p:nvPr/>
        </p:nvSpPr>
        <p:spPr>
          <a:xfrm>
            <a:off x="5292080" y="4798893"/>
            <a:ext cx="1038041" cy="646331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id-ID" dirty="0" smtClean="0"/>
              <a:t>Working </a:t>
            </a:r>
          </a:p>
          <a:p>
            <a:r>
              <a:rPr lang="id-ID" dirty="0" smtClean="0"/>
              <a:t>capital</a:t>
            </a:r>
            <a:endParaRPr lang="id-ID" dirty="0"/>
          </a:p>
        </p:txBody>
      </p:sp>
      <p:sp>
        <p:nvSpPr>
          <p:cNvPr id="10" name="TextBox 9"/>
          <p:cNvSpPr txBox="1"/>
          <p:nvPr/>
        </p:nvSpPr>
        <p:spPr>
          <a:xfrm>
            <a:off x="5292080" y="5879013"/>
            <a:ext cx="753924" cy="646331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id-ID" dirty="0" smtClean="0"/>
              <a:t>Fixed </a:t>
            </a:r>
          </a:p>
          <a:p>
            <a:r>
              <a:rPr lang="id-ID" dirty="0" smtClean="0"/>
              <a:t>assets</a:t>
            </a:r>
            <a:endParaRPr lang="id-ID" dirty="0"/>
          </a:p>
        </p:txBody>
      </p:sp>
      <p:sp>
        <p:nvSpPr>
          <p:cNvPr id="11" name="TextBox 10"/>
          <p:cNvSpPr txBox="1"/>
          <p:nvPr/>
        </p:nvSpPr>
        <p:spPr>
          <a:xfrm>
            <a:off x="3362684" y="5013176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( : )</a:t>
            </a:r>
            <a:endParaRPr lang="id-ID" dirty="0"/>
          </a:p>
        </p:txBody>
      </p:sp>
      <p:sp>
        <p:nvSpPr>
          <p:cNvPr id="12" name="TextBox 11"/>
          <p:cNvSpPr txBox="1"/>
          <p:nvPr/>
        </p:nvSpPr>
        <p:spPr>
          <a:xfrm>
            <a:off x="4191144" y="1772816"/>
            <a:ext cx="1532984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id-ID" dirty="0" smtClean="0"/>
              <a:t>Sales revenues</a:t>
            </a:r>
            <a:endParaRPr lang="id-ID" dirty="0"/>
          </a:p>
        </p:txBody>
      </p:sp>
      <p:sp>
        <p:nvSpPr>
          <p:cNvPr id="13" name="TextBox 12"/>
          <p:cNvSpPr txBox="1"/>
          <p:nvPr/>
        </p:nvSpPr>
        <p:spPr>
          <a:xfrm>
            <a:off x="4247447" y="2843644"/>
            <a:ext cx="1618713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id-ID" dirty="0" smtClean="0"/>
              <a:t>Operating  cost</a:t>
            </a:r>
            <a:endParaRPr lang="id-ID" dirty="0"/>
          </a:p>
        </p:txBody>
      </p:sp>
      <p:sp>
        <p:nvSpPr>
          <p:cNvPr id="14" name="TextBox 13"/>
          <p:cNvSpPr txBox="1"/>
          <p:nvPr/>
        </p:nvSpPr>
        <p:spPr>
          <a:xfrm>
            <a:off x="4499992" y="2348880"/>
            <a:ext cx="514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( - )</a:t>
            </a:r>
            <a:endParaRPr lang="id-ID" dirty="0"/>
          </a:p>
        </p:txBody>
      </p:sp>
      <p:cxnSp>
        <p:nvCxnSpPr>
          <p:cNvPr id="17" name="Straight Arrow Connector 16"/>
          <p:cNvCxnSpPr>
            <a:stCxn id="3" idx="0"/>
            <a:endCxn id="4" idx="1"/>
          </p:cNvCxnSpPr>
          <p:nvPr/>
        </p:nvCxnSpPr>
        <p:spPr>
          <a:xfrm flipV="1">
            <a:off x="660192" y="3033827"/>
            <a:ext cx="527432" cy="68320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3" idx="2"/>
          </p:cNvCxnSpPr>
          <p:nvPr/>
        </p:nvCxnSpPr>
        <p:spPr>
          <a:xfrm>
            <a:off x="660192" y="4086364"/>
            <a:ext cx="671448" cy="63878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354347" y="3789040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( x )</a:t>
            </a:r>
            <a:endParaRPr lang="id-ID" dirty="0"/>
          </a:p>
        </p:txBody>
      </p:sp>
      <p:cxnSp>
        <p:nvCxnSpPr>
          <p:cNvPr id="22" name="Straight Arrow Connector 21"/>
          <p:cNvCxnSpPr>
            <a:stCxn id="4" idx="3"/>
            <a:endCxn id="6" idx="1"/>
          </p:cNvCxnSpPr>
          <p:nvPr/>
        </p:nvCxnSpPr>
        <p:spPr>
          <a:xfrm flipV="1">
            <a:off x="2008683" y="2605554"/>
            <a:ext cx="627381" cy="42827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4" idx="3"/>
            <a:endCxn id="7" idx="1"/>
          </p:cNvCxnSpPr>
          <p:nvPr/>
        </p:nvCxnSpPr>
        <p:spPr>
          <a:xfrm>
            <a:off x="2008683" y="3033827"/>
            <a:ext cx="619101" cy="6463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5" idx="3"/>
            <a:endCxn id="33" idx="1"/>
          </p:cNvCxnSpPr>
          <p:nvPr/>
        </p:nvCxnSpPr>
        <p:spPr>
          <a:xfrm flipV="1">
            <a:off x="2263046" y="4693786"/>
            <a:ext cx="652770" cy="3562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2339752" y="5157192"/>
            <a:ext cx="436746" cy="68320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6" idx="3"/>
            <a:endCxn id="12" idx="1"/>
          </p:cNvCxnSpPr>
          <p:nvPr/>
        </p:nvCxnSpPr>
        <p:spPr>
          <a:xfrm flipV="1">
            <a:off x="3203848" y="1957482"/>
            <a:ext cx="987296" cy="6480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6" idx="3"/>
            <a:endCxn id="13" idx="1"/>
          </p:cNvCxnSpPr>
          <p:nvPr/>
        </p:nvCxnSpPr>
        <p:spPr>
          <a:xfrm>
            <a:off x="3203848" y="2605554"/>
            <a:ext cx="1043599" cy="4227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771565" y="4665910"/>
            <a:ext cx="1256819" cy="92333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id-ID" dirty="0" smtClean="0"/>
              <a:t>Cash</a:t>
            </a:r>
          </a:p>
          <a:p>
            <a:r>
              <a:rPr lang="id-ID" dirty="0" smtClean="0"/>
              <a:t>Receivables</a:t>
            </a:r>
          </a:p>
          <a:p>
            <a:r>
              <a:rPr lang="id-ID" dirty="0" smtClean="0"/>
              <a:t>Inventories</a:t>
            </a:r>
            <a:endParaRPr lang="id-ID" dirty="0"/>
          </a:p>
        </p:txBody>
      </p:sp>
      <p:cxnSp>
        <p:nvCxnSpPr>
          <p:cNvPr id="41" name="Straight Arrow Connector 40"/>
          <p:cNvCxnSpPr>
            <a:stCxn id="9" idx="3"/>
            <a:endCxn id="39" idx="1"/>
          </p:cNvCxnSpPr>
          <p:nvPr/>
        </p:nvCxnSpPr>
        <p:spPr>
          <a:xfrm>
            <a:off x="6330121" y="5122059"/>
            <a:ext cx="441444" cy="551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780090" y="5746030"/>
            <a:ext cx="1032270" cy="92333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id-ID" dirty="0" smtClean="0"/>
              <a:t>Land</a:t>
            </a:r>
          </a:p>
          <a:p>
            <a:r>
              <a:rPr lang="id-ID" dirty="0" smtClean="0"/>
              <a:t>Building</a:t>
            </a:r>
          </a:p>
          <a:p>
            <a:r>
              <a:rPr lang="id-ID" dirty="0" smtClean="0"/>
              <a:t>Machines</a:t>
            </a:r>
            <a:endParaRPr lang="id-ID" dirty="0"/>
          </a:p>
        </p:txBody>
      </p:sp>
      <p:cxnSp>
        <p:nvCxnSpPr>
          <p:cNvPr id="44" name="Straight Arrow Connector 43"/>
          <p:cNvCxnSpPr>
            <a:stCxn id="10" idx="3"/>
            <a:endCxn id="42" idx="1"/>
          </p:cNvCxnSpPr>
          <p:nvPr/>
        </p:nvCxnSpPr>
        <p:spPr>
          <a:xfrm>
            <a:off x="6046004" y="6202179"/>
            <a:ext cx="734086" cy="551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444208" y="2564904"/>
            <a:ext cx="1901931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d-ID" dirty="0" smtClean="0"/>
              <a:t>Cost of goods sold</a:t>
            </a:r>
          </a:p>
          <a:p>
            <a:r>
              <a:rPr lang="id-ID" dirty="0" smtClean="0"/>
              <a:t>Administrative &amp;</a:t>
            </a:r>
          </a:p>
          <a:p>
            <a:r>
              <a:rPr lang="id-ID" dirty="0" smtClean="0"/>
              <a:t>Selling expenses</a:t>
            </a:r>
            <a:endParaRPr lang="id-ID" dirty="0"/>
          </a:p>
        </p:txBody>
      </p:sp>
      <p:cxnSp>
        <p:nvCxnSpPr>
          <p:cNvPr id="49" name="Straight Arrow Connector 48"/>
          <p:cNvCxnSpPr>
            <a:stCxn id="13" idx="3"/>
            <a:endCxn id="45" idx="1"/>
          </p:cNvCxnSpPr>
          <p:nvPr/>
        </p:nvCxnSpPr>
        <p:spPr>
          <a:xfrm flipV="1">
            <a:off x="5866160" y="3026569"/>
            <a:ext cx="578048" cy="17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915816" y="4509120"/>
            <a:ext cx="1532984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id-ID" dirty="0" smtClean="0"/>
              <a:t>Sales revenues</a:t>
            </a:r>
            <a:endParaRPr lang="id-ID" dirty="0"/>
          </a:p>
        </p:txBody>
      </p:sp>
      <p:sp>
        <p:nvSpPr>
          <p:cNvPr id="35" name="TextBox 34"/>
          <p:cNvSpPr txBox="1"/>
          <p:nvPr/>
        </p:nvSpPr>
        <p:spPr>
          <a:xfrm>
            <a:off x="2843808" y="5661248"/>
            <a:ext cx="1746953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id-ID" dirty="0" smtClean="0"/>
              <a:t>Operating assets</a:t>
            </a:r>
            <a:endParaRPr lang="id-ID" dirty="0"/>
          </a:p>
        </p:txBody>
      </p:sp>
      <p:sp>
        <p:nvSpPr>
          <p:cNvPr id="36" name="TextBox 35"/>
          <p:cNvSpPr txBox="1"/>
          <p:nvPr/>
        </p:nvSpPr>
        <p:spPr>
          <a:xfrm>
            <a:off x="5476564" y="5517232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(+)</a:t>
            </a:r>
            <a:endParaRPr lang="id-ID" dirty="0"/>
          </a:p>
        </p:txBody>
      </p:sp>
      <p:cxnSp>
        <p:nvCxnSpPr>
          <p:cNvPr id="38" name="Straight Arrow Connector 37"/>
          <p:cNvCxnSpPr>
            <a:stCxn id="35" idx="3"/>
            <a:endCxn id="9" idx="1"/>
          </p:cNvCxnSpPr>
          <p:nvPr/>
        </p:nvCxnSpPr>
        <p:spPr>
          <a:xfrm flipV="1">
            <a:off x="4590761" y="5122059"/>
            <a:ext cx="701319" cy="7238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endCxn id="10" idx="1"/>
          </p:cNvCxnSpPr>
          <p:nvPr/>
        </p:nvCxnSpPr>
        <p:spPr>
          <a:xfrm>
            <a:off x="4644008" y="5949280"/>
            <a:ext cx="648072" cy="2528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KEBERHASILAN  EVALUASI  ROI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 Agar </a:t>
            </a:r>
            <a:r>
              <a:rPr lang="en-US" dirty="0" err="1" smtClean="0"/>
              <a:t>sukses</a:t>
            </a:r>
            <a:r>
              <a:rPr lang="en-US" dirty="0" smtClean="0"/>
              <a:t> </a:t>
            </a:r>
            <a:r>
              <a:rPr lang="en-US" dirty="0" err="1" smtClean="0"/>
              <a:t>melaksanakan</a:t>
            </a:r>
            <a:r>
              <a:rPr lang="en-US" dirty="0" smtClean="0"/>
              <a:t> </a:t>
            </a:r>
            <a:r>
              <a:rPr lang="en-US" dirty="0" err="1" smtClean="0"/>
              <a:t>evaluasi</a:t>
            </a:r>
            <a:r>
              <a:rPr lang="en-US" dirty="0" smtClean="0"/>
              <a:t>  ROI, </a:t>
            </a:r>
            <a:r>
              <a:rPr lang="en-US" dirty="0" err="1" smtClean="0"/>
              <a:t>diperlukan</a:t>
            </a:r>
            <a:r>
              <a:rPr lang="en-US" dirty="0" smtClean="0"/>
              <a:t> </a:t>
            </a:r>
            <a:r>
              <a:rPr lang="en-US" dirty="0" err="1" smtClean="0"/>
              <a:t>pemahaman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r>
              <a:rPr lang="en-US" dirty="0" smtClean="0"/>
              <a:t> </a:t>
            </a:r>
            <a:r>
              <a:rPr lang="en-US" dirty="0" err="1" smtClean="0"/>
              <a:t>evaluasi</a:t>
            </a:r>
            <a:r>
              <a:rPr lang="en-US" dirty="0" smtClean="0"/>
              <a:t> ROI </a:t>
            </a:r>
            <a:r>
              <a:rPr lang="en-US" dirty="0" err="1" smtClean="0"/>
              <a:t>bukan</a:t>
            </a:r>
            <a:r>
              <a:rPr lang="en-US" dirty="0" smtClean="0"/>
              <a:t> audit </a:t>
            </a:r>
            <a:r>
              <a:rPr lang="en-US" dirty="0" err="1" smtClean="0"/>
              <a:t>kebelakang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training  </a:t>
            </a:r>
            <a:r>
              <a:rPr lang="en-US" dirty="0" err="1" smtClean="0"/>
              <a:t>tetapi</a:t>
            </a:r>
            <a:r>
              <a:rPr lang="en-US" dirty="0" smtClean="0"/>
              <a:t> </a:t>
            </a:r>
            <a:r>
              <a:rPr lang="en-US" dirty="0" err="1" smtClean="0"/>
              <a:t>alat</a:t>
            </a:r>
            <a:r>
              <a:rPr lang="en-US" dirty="0" smtClean="0"/>
              <a:t> agar training </a:t>
            </a:r>
            <a:r>
              <a:rPr lang="en-US" dirty="0" err="1" smtClean="0"/>
              <a:t>selanjutnya</a:t>
            </a:r>
            <a:r>
              <a:rPr lang="en-US" dirty="0" smtClean="0"/>
              <a:t> </a:t>
            </a:r>
            <a:r>
              <a:rPr lang="en-US" i="1" dirty="0" smtClean="0"/>
              <a:t>targeted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efektif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prinsip</a:t>
            </a:r>
            <a:r>
              <a:rPr lang="en-US" dirty="0" smtClean="0"/>
              <a:t> </a:t>
            </a:r>
            <a:r>
              <a:rPr lang="en-US" dirty="0" err="1" smtClean="0"/>
              <a:t>bukan</a:t>
            </a:r>
            <a:r>
              <a:rPr lang="en-US" dirty="0" smtClean="0"/>
              <a:t> </a:t>
            </a:r>
            <a:r>
              <a:rPr lang="en-US" i="1" dirty="0" smtClean="0"/>
              <a:t>cost saving </a:t>
            </a:r>
            <a:r>
              <a:rPr lang="en-US" dirty="0" err="1" smtClean="0"/>
              <a:t>melainkan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evaluasi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i="1" dirty="0" smtClean="0"/>
              <a:t>re-engineering</a:t>
            </a:r>
            <a:r>
              <a:rPr lang="en-US" dirty="0" smtClean="0"/>
              <a:t> program training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pengembangan</a:t>
            </a:r>
            <a:r>
              <a:rPr lang="en-US" dirty="0" smtClean="0"/>
              <a:t> </a:t>
            </a:r>
            <a:r>
              <a:rPr lang="en-US" dirty="0" err="1" smtClean="0"/>
              <a:t>guna</a:t>
            </a:r>
            <a:r>
              <a:rPr lang="en-US" dirty="0" smtClean="0"/>
              <a:t> </a:t>
            </a:r>
            <a:r>
              <a:rPr lang="en-US" dirty="0" err="1" smtClean="0"/>
              <a:t>memenuhi</a:t>
            </a:r>
            <a:r>
              <a:rPr lang="en-US" dirty="0" smtClean="0"/>
              <a:t> </a:t>
            </a:r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ekonomi</a:t>
            </a:r>
            <a:r>
              <a:rPr lang="en-US" dirty="0" smtClean="0"/>
              <a:t> global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925281"/>
            <a:ext cx="1898790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Menilai</a:t>
            </a:r>
            <a:endParaRPr lang="en-US" dirty="0" smtClean="0"/>
          </a:p>
          <a:p>
            <a:r>
              <a:rPr lang="en-US" dirty="0" err="1" smtClean="0"/>
              <a:t>Kebutuhan</a:t>
            </a:r>
            <a:r>
              <a:rPr lang="en-US" dirty="0" smtClean="0"/>
              <a:t> training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572132" y="2071678"/>
            <a:ext cx="1176925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Mendesain</a:t>
            </a:r>
            <a:endParaRPr lang="en-US" dirty="0" smtClean="0"/>
          </a:p>
          <a:p>
            <a:r>
              <a:rPr lang="en-US" dirty="0" smtClean="0"/>
              <a:t>training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929190" y="3571876"/>
            <a:ext cx="1697709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Menghantarkan</a:t>
            </a:r>
            <a:r>
              <a:rPr lang="en-US" dirty="0" smtClean="0"/>
              <a:t> </a:t>
            </a:r>
          </a:p>
          <a:p>
            <a:r>
              <a:rPr lang="en-US" dirty="0" smtClean="0"/>
              <a:t>training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857356" y="2139727"/>
            <a:ext cx="915828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Evaluasi</a:t>
            </a:r>
            <a:endParaRPr lang="en-US" dirty="0" smtClean="0"/>
          </a:p>
          <a:p>
            <a:r>
              <a:rPr lang="en-US" dirty="0" smtClean="0"/>
              <a:t>training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99812" y="2285992"/>
            <a:ext cx="720069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ROI</a:t>
            </a:r>
            <a:endParaRPr lang="en-US" sz="2800" dirty="0"/>
          </a:p>
        </p:txBody>
      </p:sp>
      <p:cxnSp>
        <p:nvCxnSpPr>
          <p:cNvPr id="8" name="Straight Arrow Connector 7"/>
          <p:cNvCxnSpPr>
            <a:stCxn id="5" idx="0"/>
            <a:endCxn id="2" idx="1"/>
          </p:cNvCxnSpPr>
          <p:nvPr/>
        </p:nvCxnSpPr>
        <p:spPr>
          <a:xfrm rot="5400000" flipH="1" flipV="1">
            <a:off x="2105020" y="1458697"/>
            <a:ext cx="891280" cy="470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2" idx="3"/>
            <a:endCxn id="3" idx="0"/>
          </p:cNvCxnSpPr>
          <p:nvPr/>
        </p:nvCxnSpPr>
        <p:spPr>
          <a:xfrm>
            <a:off x="4684840" y="1248447"/>
            <a:ext cx="1475755" cy="8232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3" idx="2"/>
            <a:endCxn id="4" idx="0"/>
          </p:cNvCxnSpPr>
          <p:nvPr/>
        </p:nvCxnSpPr>
        <p:spPr>
          <a:xfrm rot="5400000">
            <a:off x="5542387" y="2953667"/>
            <a:ext cx="853867" cy="382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4" idx="1"/>
            <a:endCxn id="5" idx="2"/>
          </p:cNvCxnSpPr>
          <p:nvPr/>
        </p:nvCxnSpPr>
        <p:spPr>
          <a:xfrm rot="10800000">
            <a:off x="2315270" y="2786058"/>
            <a:ext cx="2613920" cy="11089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5" idx="3"/>
            <a:endCxn id="6" idx="1"/>
          </p:cNvCxnSpPr>
          <p:nvPr/>
        </p:nvCxnSpPr>
        <p:spPr>
          <a:xfrm>
            <a:off x="2773184" y="2462893"/>
            <a:ext cx="1126628" cy="847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6" idx="3"/>
          </p:cNvCxnSpPr>
          <p:nvPr/>
        </p:nvCxnSpPr>
        <p:spPr>
          <a:xfrm flipV="1">
            <a:off x="4619881" y="2428868"/>
            <a:ext cx="880813" cy="1187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 flipV="1">
            <a:off x="2143108" y="2857496"/>
            <a:ext cx="2143140" cy="16430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>
            <a:off x="3536546" y="3607198"/>
            <a:ext cx="1500198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28596" y="4500570"/>
            <a:ext cx="1643074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 smtClean="0"/>
              <a:t>Mendefinisikan</a:t>
            </a:r>
            <a:endParaRPr lang="en-US" dirty="0" smtClean="0"/>
          </a:p>
          <a:p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evaluasi</a:t>
            </a:r>
            <a:r>
              <a:rPr lang="en-US" dirty="0" smtClean="0"/>
              <a:t> ROI 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714612" y="4500570"/>
            <a:ext cx="994375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Memilih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Kriteria</a:t>
            </a:r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evaluasi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595149" y="4568619"/>
            <a:ext cx="1048685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Membuat</a:t>
            </a:r>
            <a:endParaRPr lang="en-US" dirty="0" smtClean="0"/>
          </a:p>
          <a:p>
            <a:r>
              <a:rPr lang="en-US" dirty="0" err="1" smtClean="0"/>
              <a:t>Laporan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4130240" y="4500570"/>
            <a:ext cx="1799082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Membangun</a:t>
            </a:r>
            <a:r>
              <a:rPr lang="en-US" dirty="0" smtClean="0"/>
              <a:t> </a:t>
            </a:r>
          </a:p>
          <a:p>
            <a:r>
              <a:rPr lang="en-US" dirty="0" smtClean="0"/>
              <a:t>Model &amp; </a:t>
            </a:r>
            <a:r>
              <a:rPr lang="en-US" dirty="0" err="1" smtClean="0"/>
              <a:t>evaluasi</a:t>
            </a:r>
            <a:endParaRPr lang="en-US" dirty="0" smtClean="0"/>
          </a:p>
          <a:p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27" name="Right Arrow 26"/>
          <p:cNvSpPr/>
          <p:nvPr/>
        </p:nvSpPr>
        <p:spPr>
          <a:xfrm>
            <a:off x="2143108" y="4857760"/>
            <a:ext cx="35719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>
            <a:off x="3786182" y="4857760"/>
            <a:ext cx="285752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Arrow 28"/>
          <p:cNvSpPr/>
          <p:nvPr/>
        </p:nvSpPr>
        <p:spPr>
          <a:xfrm>
            <a:off x="6072198" y="4857760"/>
            <a:ext cx="285752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571604" y="285728"/>
            <a:ext cx="4876400" cy="52322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  ROI DALAM SIKLUS TRAINING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43718" y="5371943"/>
            <a:ext cx="26145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Meliputi</a:t>
            </a:r>
            <a:r>
              <a:rPr lang="en-US" dirty="0" smtClean="0"/>
              <a:t> ROI training yang</a:t>
            </a:r>
          </a:p>
          <a:p>
            <a:r>
              <a:rPr lang="en-US" dirty="0" err="1" smtClean="0"/>
              <a:t>dievaluasi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plan </a:t>
            </a:r>
            <a:r>
              <a:rPr lang="en-US" dirty="0" err="1" smtClean="0"/>
              <a:t>untuk</a:t>
            </a:r>
            <a:endParaRPr lang="en-US" dirty="0" smtClean="0"/>
          </a:p>
          <a:p>
            <a:r>
              <a:rPr lang="en-US" dirty="0" err="1" smtClean="0"/>
              <a:t>perubahan</a:t>
            </a:r>
            <a:r>
              <a:rPr lang="en-US" dirty="0" smtClean="0"/>
              <a:t> training design</a:t>
            </a:r>
          </a:p>
          <a:p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4480945" y="5648942"/>
            <a:ext cx="17341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diisolasi</a:t>
            </a:r>
            <a:endParaRPr lang="en-US" dirty="0" smtClean="0"/>
          </a:p>
          <a:p>
            <a:r>
              <a:rPr lang="en-US" dirty="0" err="1" smtClean="0"/>
              <a:t>impak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efek</a:t>
            </a:r>
            <a:r>
              <a:rPr lang="en-US" dirty="0" smtClean="0"/>
              <a:t> non training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2428860" y="5572140"/>
            <a:ext cx="20998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Klasifikasikan</a:t>
            </a:r>
            <a:endParaRPr lang="en-US" dirty="0" smtClean="0"/>
          </a:p>
          <a:p>
            <a:r>
              <a:rPr lang="en-US" dirty="0" smtClean="0"/>
              <a:t>Hard (accounting)</a:t>
            </a:r>
          </a:p>
          <a:p>
            <a:r>
              <a:rPr lang="en-US" dirty="0" smtClean="0"/>
              <a:t>&amp; soft data (</a:t>
            </a:r>
            <a:r>
              <a:rPr lang="en-US" dirty="0" err="1" smtClean="0"/>
              <a:t>konversi</a:t>
            </a:r>
            <a:endParaRPr lang="en-US" dirty="0" smtClean="0"/>
          </a:p>
          <a:p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uang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2060"/>
          </a:solidFill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</a:rPr>
              <a:t>Contoh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Perhitungan</a:t>
            </a:r>
            <a:r>
              <a:rPr lang="en-US" sz="3200" dirty="0" smtClean="0">
                <a:solidFill>
                  <a:schemeClr val="bg1"/>
                </a:solidFill>
              </a:rPr>
              <a:t> ROI 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en-US" sz="2400" dirty="0" err="1" smtClean="0"/>
              <a:t>Semua</a:t>
            </a:r>
            <a:r>
              <a:rPr lang="en-US" sz="2400" dirty="0" smtClean="0"/>
              <a:t> employee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semua</a:t>
            </a:r>
            <a:r>
              <a:rPr lang="en-US" sz="2400" dirty="0" smtClean="0"/>
              <a:t> </a:t>
            </a:r>
            <a:r>
              <a:rPr lang="en-US" sz="2400" dirty="0" err="1" smtClean="0"/>
              <a:t>fungsi</a:t>
            </a:r>
            <a:r>
              <a:rPr lang="en-US" sz="2400" dirty="0" smtClean="0"/>
              <a:t> yang </a:t>
            </a:r>
            <a:r>
              <a:rPr lang="en-US" sz="2400" dirty="0" err="1" smtClean="0"/>
              <a:t>terlibat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pelayanan</a:t>
            </a:r>
            <a:r>
              <a:rPr lang="en-US" sz="2400" dirty="0" smtClean="0"/>
              <a:t>  executive floor  </a:t>
            </a:r>
            <a:r>
              <a:rPr lang="en-US" sz="2400" dirty="0" err="1" smtClean="0"/>
              <a:t>dan</a:t>
            </a:r>
            <a:r>
              <a:rPr lang="en-US" sz="2400" dirty="0" smtClean="0"/>
              <a:t> VIP class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sebuah</a:t>
            </a:r>
            <a:r>
              <a:rPr lang="en-US" sz="2400" dirty="0" smtClean="0"/>
              <a:t> </a:t>
            </a:r>
            <a:r>
              <a:rPr lang="en-US" sz="2400" dirty="0" err="1" smtClean="0"/>
              <a:t>rumah</a:t>
            </a:r>
            <a:r>
              <a:rPr lang="en-US" sz="2400" dirty="0" smtClean="0"/>
              <a:t> </a:t>
            </a:r>
            <a:r>
              <a:rPr lang="en-US" sz="2400" dirty="0" err="1" smtClean="0"/>
              <a:t>sakit</a:t>
            </a:r>
            <a:r>
              <a:rPr lang="en-US" sz="2400" dirty="0" smtClean="0"/>
              <a:t>  </a:t>
            </a:r>
            <a:r>
              <a:rPr lang="en-US" sz="2400" dirty="0" err="1" smtClean="0"/>
              <a:t>mengikuti</a:t>
            </a:r>
            <a:r>
              <a:rPr lang="en-US" sz="2400" dirty="0" smtClean="0"/>
              <a:t> </a:t>
            </a:r>
            <a:r>
              <a:rPr lang="en-US" sz="2400" i="1" dirty="0" smtClean="0"/>
              <a:t>training customer service   </a:t>
            </a:r>
            <a:r>
              <a:rPr lang="en-US" sz="2400" dirty="0" smtClean="0"/>
              <a:t>yang </a:t>
            </a:r>
            <a:r>
              <a:rPr lang="en-US" sz="2400" dirty="0" err="1" smtClean="0"/>
              <a:t>dilaksanakan</a:t>
            </a:r>
            <a:r>
              <a:rPr lang="en-US" sz="2400" dirty="0" smtClean="0"/>
              <a:t> </a:t>
            </a:r>
            <a:r>
              <a:rPr lang="en-US" sz="2400" dirty="0" err="1" smtClean="0"/>
              <a:t>oleh</a:t>
            </a:r>
            <a:r>
              <a:rPr lang="en-US" sz="2400" dirty="0" smtClean="0"/>
              <a:t> SIMAC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tujuan</a:t>
            </a:r>
            <a:r>
              <a:rPr lang="en-US" sz="2400" i="1" dirty="0" smtClean="0"/>
              <a:t>:</a:t>
            </a:r>
          </a:p>
          <a:p>
            <a:r>
              <a:rPr lang="en-US" sz="2400" dirty="0" err="1" smtClean="0"/>
              <a:t>Meningkatkan</a:t>
            </a:r>
            <a:r>
              <a:rPr lang="en-US" sz="2400" dirty="0" smtClean="0"/>
              <a:t> </a:t>
            </a:r>
            <a:r>
              <a:rPr lang="en-US" sz="2400" dirty="0" err="1" smtClean="0"/>
              <a:t>kualitas</a:t>
            </a:r>
            <a:r>
              <a:rPr lang="en-US" sz="2400" dirty="0" smtClean="0"/>
              <a:t> </a:t>
            </a:r>
            <a:r>
              <a:rPr lang="en-US" sz="2400" dirty="0" err="1" smtClean="0"/>
              <a:t>profesionalitas</a:t>
            </a:r>
            <a:r>
              <a:rPr lang="en-US" sz="2400" dirty="0" smtClean="0"/>
              <a:t> </a:t>
            </a:r>
            <a:r>
              <a:rPr lang="en-US" sz="2400" dirty="0" err="1" smtClean="0"/>
              <a:t>pelayanan</a:t>
            </a:r>
            <a:endParaRPr lang="en-US" sz="2400" dirty="0" smtClean="0"/>
          </a:p>
          <a:p>
            <a:r>
              <a:rPr lang="en-US" sz="2400" dirty="0" err="1" smtClean="0"/>
              <a:t>Meningkatkan</a:t>
            </a:r>
            <a:r>
              <a:rPr lang="en-US" sz="2400" dirty="0" smtClean="0"/>
              <a:t> </a:t>
            </a:r>
            <a:r>
              <a:rPr lang="en-US" sz="2400" dirty="0" err="1" smtClean="0"/>
              <a:t>kepuasan</a:t>
            </a:r>
            <a:r>
              <a:rPr lang="en-US" sz="2400" dirty="0" smtClean="0"/>
              <a:t> </a:t>
            </a:r>
            <a:r>
              <a:rPr lang="en-US" sz="2400" i="1" dirty="0" smtClean="0"/>
              <a:t>customers</a:t>
            </a:r>
          </a:p>
          <a:p>
            <a:r>
              <a:rPr lang="en-US" sz="2400" dirty="0" err="1" smtClean="0"/>
              <a:t>Mengurangi</a:t>
            </a:r>
            <a:r>
              <a:rPr lang="en-US" sz="2400" dirty="0" smtClean="0"/>
              <a:t> </a:t>
            </a:r>
            <a:r>
              <a:rPr lang="en-US" sz="2400" dirty="0" err="1" smtClean="0"/>
              <a:t>tingkat</a:t>
            </a:r>
            <a:r>
              <a:rPr lang="en-US" sz="2400" dirty="0" smtClean="0"/>
              <a:t> </a:t>
            </a:r>
            <a:r>
              <a:rPr lang="en-US" sz="2400" dirty="0" err="1" smtClean="0"/>
              <a:t>komplain</a:t>
            </a:r>
            <a:r>
              <a:rPr lang="en-US" sz="2400" dirty="0" smtClean="0"/>
              <a:t> </a:t>
            </a:r>
            <a:r>
              <a:rPr lang="en-US" sz="2400" i="1" dirty="0" smtClean="0"/>
              <a:t>customers</a:t>
            </a:r>
          </a:p>
          <a:p>
            <a:r>
              <a:rPr lang="en-US" sz="2400" dirty="0" err="1" smtClean="0"/>
              <a:t>Meningkatkan</a:t>
            </a:r>
            <a:r>
              <a:rPr lang="en-US" sz="2400" dirty="0" smtClean="0"/>
              <a:t> </a:t>
            </a:r>
            <a:r>
              <a:rPr lang="en-US" sz="2400" i="1" dirty="0" smtClean="0"/>
              <a:t>customers loyalty </a:t>
            </a:r>
          </a:p>
          <a:p>
            <a:r>
              <a:rPr lang="en-US" sz="2400" dirty="0" err="1" smtClean="0"/>
              <a:t>Tercapainya</a:t>
            </a:r>
            <a:r>
              <a:rPr lang="en-US" sz="2400" dirty="0" smtClean="0"/>
              <a:t> </a:t>
            </a:r>
            <a:r>
              <a:rPr lang="en-US" sz="2400" dirty="0" err="1" smtClean="0"/>
              <a:t>tujuan</a:t>
            </a:r>
            <a:r>
              <a:rPr lang="en-US" sz="2400" dirty="0" smtClean="0"/>
              <a:t> </a:t>
            </a:r>
            <a:r>
              <a:rPr lang="en-US" sz="2400" dirty="0" err="1" smtClean="0"/>
              <a:t>seperti</a:t>
            </a:r>
            <a:r>
              <a:rPr lang="en-US" sz="2400" dirty="0" smtClean="0"/>
              <a:t> </a:t>
            </a:r>
            <a:r>
              <a:rPr lang="en-US" sz="2400" dirty="0" err="1" smtClean="0"/>
              <a:t>itu</a:t>
            </a:r>
            <a:r>
              <a:rPr lang="en-US" sz="2400" dirty="0" smtClean="0"/>
              <a:t>, </a:t>
            </a:r>
            <a:r>
              <a:rPr lang="en-US" sz="2400" dirty="0" err="1" smtClean="0"/>
              <a:t>ditargetkan</a:t>
            </a:r>
            <a:r>
              <a:rPr lang="en-US" sz="2400" dirty="0" smtClean="0"/>
              <a:t> 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tahun</a:t>
            </a:r>
            <a:r>
              <a:rPr lang="en-US" sz="2400" dirty="0" smtClean="0"/>
              <a:t> 2010 </a:t>
            </a:r>
            <a:r>
              <a:rPr lang="en-US" sz="2400" dirty="0" err="1" smtClean="0"/>
              <a:t>meningkatkan</a:t>
            </a:r>
            <a:r>
              <a:rPr lang="en-US" sz="2400" dirty="0" smtClean="0"/>
              <a:t> </a:t>
            </a:r>
            <a:r>
              <a:rPr lang="en-US" sz="2400" i="1" dirty="0" smtClean="0"/>
              <a:t>sales revenues  Executive Floor</a:t>
            </a:r>
            <a:r>
              <a:rPr lang="en-US" sz="2400" dirty="0" smtClean="0"/>
              <a:t>  </a:t>
            </a:r>
            <a:r>
              <a:rPr lang="en-US" sz="2400" dirty="0" err="1" smtClean="0"/>
              <a:t>dan</a:t>
            </a:r>
            <a:r>
              <a:rPr lang="en-US" sz="2400" dirty="0" smtClean="0"/>
              <a:t> VIP class  </a:t>
            </a:r>
            <a:r>
              <a:rPr lang="en-US" sz="2400" dirty="0" err="1" smtClean="0"/>
              <a:t>menjadi</a:t>
            </a:r>
            <a:r>
              <a:rPr lang="en-US" sz="2400" dirty="0" smtClean="0"/>
              <a:t> </a:t>
            </a:r>
            <a:r>
              <a:rPr lang="en-US" sz="2400" dirty="0" err="1" smtClean="0"/>
              <a:t>sebesar</a:t>
            </a:r>
            <a:r>
              <a:rPr lang="en-US" sz="2400" dirty="0" smtClean="0"/>
              <a:t> 30% </a:t>
            </a:r>
            <a:r>
              <a:rPr lang="en-US" sz="2400" dirty="0" err="1" smtClean="0"/>
              <a:t>dari</a:t>
            </a:r>
            <a:r>
              <a:rPr lang="en-US" sz="2400" dirty="0" smtClean="0"/>
              <a:t> total sales </a:t>
            </a:r>
            <a:r>
              <a:rPr lang="en-US" sz="2400" dirty="0" err="1" smtClean="0"/>
              <a:t>perusahaan</a:t>
            </a:r>
            <a:r>
              <a:rPr lang="en-US" sz="2400" dirty="0" smtClean="0"/>
              <a:t>  </a:t>
            </a:r>
            <a:r>
              <a:rPr lang="en-US" sz="2400" dirty="0" err="1" smtClean="0"/>
              <a:t>tahun</a:t>
            </a:r>
            <a:r>
              <a:rPr lang="en-US" sz="2400" dirty="0" smtClean="0"/>
              <a:t> 2011.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sz="3200" dirty="0" smtClean="0"/>
              <a:t>TRAINING BUDGET </a:t>
            </a:r>
            <a:r>
              <a:rPr lang="en-US" sz="3200" dirty="0" err="1" smtClean="0"/>
              <a:t>dan</a:t>
            </a:r>
            <a:r>
              <a:rPr lang="en-US" sz="3200" dirty="0" smtClean="0"/>
              <a:t> ROTI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Total budget training yang </a:t>
            </a:r>
            <a:r>
              <a:rPr lang="en-US" dirty="0" err="1" smtClean="0"/>
              <a:t>disetujui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HRD Manager </a:t>
            </a:r>
            <a:r>
              <a:rPr lang="en-US" dirty="0" err="1" smtClean="0"/>
              <a:t>sebesar</a:t>
            </a:r>
            <a:r>
              <a:rPr lang="en-US" dirty="0" smtClean="0"/>
              <a:t> </a:t>
            </a:r>
            <a:r>
              <a:rPr lang="en-US" dirty="0" err="1" smtClean="0"/>
              <a:t>Rp</a:t>
            </a:r>
            <a:r>
              <a:rPr lang="en-US" dirty="0" smtClean="0"/>
              <a:t> 100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SDM Executive Floor </a:t>
            </a:r>
            <a:r>
              <a:rPr lang="en-US" dirty="0" err="1" smtClean="0"/>
              <a:t>dan</a:t>
            </a:r>
            <a:r>
              <a:rPr lang="en-US" dirty="0" smtClean="0"/>
              <a:t> VIP class. </a:t>
            </a:r>
          </a:p>
          <a:p>
            <a:r>
              <a:rPr lang="en-US" dirty="0" smtClean="0"/>
              <a:t>Data </a:t>
            </a:r>
            <a:r>
              <a:rPr lang="en-US" dirty="0" err="1" smtClean="0"/>
              <a:t>keuangan</a:t>
            </a:r>
            <a:r>
              <a:rPr lang="en-US" dirty="0" smtClean="0"/>
              <a:t> (</a:t>
            </a:r>
            <a:r>
              <a:rPr lang="en-US" i="1" dirty="0" smtClean="0"/>
              <a:t>profit and loss statement</a:t>
            </a:r>
            <a:r>
              <a:rPr lang="en-US" dirty="0" smtClean="0"/>
              <a:t>) </a:t>
            </a:r>
            <a:r>
              <a:rPr lang="en-US" dirty="0" err="1" smtClean="0"/>
              <a:t>akhir</a:t>
            </a:r>
            <a:r>
              <a:rPr lang="en-US" dirty="0" smtClean="0"/>
              <a:t> </a:t>
            </a:r>
            <a:r>
              <a:rPr lang="en-US" dirty="0" err="1" smtClean="0"/>
              <a:t>tahun</a:t>
            </a:r>
            <a:r>
              <a:rPr lang="en-US" dirty="0" smtClean="0"/>
              <a:t> 2011 </a:t>
            </a:r>
            <a:r>
              <a:rPr lang="en-US" dirty="0" err="1" smtClean="0"/>
              <a:t>menunjukkan</a:t>
            </a:r>
            <a:r>
              <a:rPr lang="en-US" dirty="0" smtClean="0"/>
              <a:t> </a:t>
            </a:r>
            <a:r>
              <a:rPr lang="en-US" i="1" dirty="0" smtClean="0"/>
              <a:t>Sales </a:t>
            </a:r>
            <a:r>
              <a:rPr lang="en-US" i="1" dirty="0" err="1" smtClean="0"/>
              <a:t>Rp</a:t>
            </a:r>
            <a:r>
              <a:rPr lang="en-US" i="1" dirty="0" smtClean="0"/>
              <a:t>. 4 </a:t>
            </a:r>
            <a:r>
              <a:rPr lang="en-US" i="1" dirty="0" err="1" smtClean="0"/>
              <a:t>miliar</a:t>
            </a:r>
            <a:r>
              <a:rPr lang="en-US" i="1" dirty="0" smtClean="0"/>
              <a:t> </a:t>
            </a:r>
            <a:r>
              <a:rPr lang="en-US" i="1" dirty="0" err="1" smtClean="0"/>
              <a:t>dan</a:t>
            </a:r>
            <a:r>
              <a:rPr lang="en-US" i="1" dirty="0" smtClean="0"/>
              <a:t> net profit </a:t>
            </a:r>
            <a:r>
              <a:rPr lang="en-US" i="1" dirty="0" err="1" smtClean="0"/>
              <a:t>Rp</a:t>
            </a:r>
            <a:r>
              <a:rPr lang="en-US" i="1" dirty="0" smtClean="0"/>
              <a:t> 1 </a:t>
            </a:r>
            <a:r>
              <a:rPr lang="en-US" i="1" dirty="0" err="1" smtClean="0"/>
              <a:t>miliar</a:t>
            </a:r>
            <a:r>
              <a:rPr lang="en-US" i="1" dirty="0" smtClean="0"/>
              <a:t> </a:t>
            </a:r>
          </a:p>
          <a:p>
            <a:r>
              <a:rPr lang="en-US" dirty="0" smtClean="0"/>
              <a:t>ROI in training:</a:t>
            </a:r>
          </a:p>
          <a:p>
            <a:r>
              <a:rPr lang="en-US" dirty="0" smtClean="0"/>
              <a:t>Profit margin </a:t>
            </a:r>
            <a:r>
              <a:rPr lang="en-US" dirty="0" err="1" smtClean="0"/>
              <a:t>perusahaan</a:t>
            </a:r>
            <a:r>
              <a:rPr lang="en-US" dirty="0" smtClean="0"/>
              <a:t>  25% (</a:t>
            </a:r>
            <a:r>
              <a:rPr lang="en-US" dirty="0" err="1" smtClean="0"/>
              <a:t>Rp</a:t>
            </a:r>
            <a:r>
              <a:rPr lang="en-US" dirty="0" smtClean="0"/>
              <a:t> 1miliar: </a:t>
            </a:r>
            <a:r>
              <a:rPr lang="en-US" dirty="0" err="1" smtClean="0"/>
              <a:t>Rp</a:t>
            </a:r>
            <a:r>
              <a:rPr lang="en-US" dirty="0" smtClean="0"/>
              <a:t> 4 </a:t>
            </a:r>
            <a:r>
              <a:rPr lang="en-US" dirty="0" err="1" smtClean="0"/>
              <a:t>miliar</a:t>
            </a:r>
            <a:r>
              <a:rPr lang="en-US" dirty="0" smtClean="0"/>
              <a:t>)</a:t>
            </a:r>
          </a:p>
          <a:p>
            <a:r>
              <a:rPr lang="en-US" dirty="0" smtClean="0"/>
              <a:t>Sales revenues Executive  floors  (30% x </a:t>
            </a:r>
            <a:r>
              <a:rPr lang="en-US" dirty="0" err="1" smtClean="0"/>
              <a:t>Rp</a:t>
            </a:r>
            <a:r>
              <a:rPr lang="en-US" dirty="0" smtClean="0"/>
              <a:t> 4 </a:t>
            </a:r>
            <a:r>
              <a:rPr lang="en-US" dirty="0" err="1" smtClean="0"/>
              <a:t>miliar</a:t>
            </a:r>
            <a:r>
              <a:rPr lang="en-US" dirty="0" smtClean="0"/>
              <a:t>)= </a:t>
            </a:r>
            <a:r>
              <a:rPr lang="en-US" dirty="0" err="1" smtClean="0"/>
              <a:t>Rp</a:t>
            </a:r>
            <a:r>
              <a:rPr lang="en-US" dirty="0" smtClean="0"/>
              <a:t> 1,2 </a:t>
            </a:r>
            <a:r>
              <a:rPr lang="en-US" dirty="0" err="1" smtClean="0"/>
              <a:t>miliar</a:t>
            </a:r>
            <a:r>
              <a:rPr lang="en-US" dirty="0" smtClean="0"/>
              <a:t>. Profit margin 25% x  Rp1,2 </a:t>
            </a:r>
            <a:r>
              <a:rPr lang="en-US" dirty="0" err="1" smtClean="0"/>
              <a:t>miliar</a:t>
            </a:r>
            <a:r>
              <a:rPr lang="en-US" dirty="0" smtClean="0"/>
              <a:t> = </a:t>
            </a:r>
            <a:r>
              <a:rPr lang="en-US" dirty="0" err="1" smtClean="0"/>
              <a:t>Rp</a:t>
            </a:r>
            <a:r>
              <a:rPr lang="en-US" dirty="0" smtClean="0"/>
              <a:t> 300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i="1" dirty="0" smtClean="0"/>
              <a:t>Cost of training </a:t>
            </a:r>
            <a:r>
              <a:rPr lang="en-US" dirty="0" smtClean="0"/>
              <a:t>(</a:t>
            </a:r>
            <a:r>
              <a:rPr lang="en-US" dirty="0" err="1" smtClean="0"/>
              <a:t>investasi</a:t>
            </a:r>
            <a:r>
              <a:rPr lang="en-US" dirty="0" smtClean="0"/>
              <a:t>) </a:t>
            </a:r>
            <a:r>
              <a:rPr lang="en-US" dirty="0" err="1" smtClean="0"/>
              <a:t>Rp</a:t>
            </a:r>
            <a:r>
              <a:rPr lang="en-US" dirty="0" smtClean="0"/>
              <a:t> 100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ROI in training = (300 </a:t>
            </a:r>
            <a:r>
              <a:rPr lang="en-US" dirty="0" err="1" smtClean="0"/>
              <a:t>jt</a:t>
            </a:r>
            <a:r>
              <a:rPr lang="en-US" dirty="0" smtClean="0"/>
              <a:t> : 100 </a:t>
            </a:r>
            <a:r>
              <a:rPr lang="en-US" dirty="0" err="1" smtClean="0"/>
              <a:t>jt</a:t>
            </a:r>
            <a:r>
              <a:rPr lang="en-US" dirty="0" smtClean="0"/>
              <a:t>) x 100% =  300% </a:t>
            </a:r>
          </a:p>
          <a:p>
            <a:r>
              <a:rPr lang="en-US" dirty="0" smtClean="0"/>
              <a:t>Benefit cost ratio= 300:100= 3,0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 MENGAPA TRAINING PENTING?</a:t>
            </a:r>
            <a:endParaRPr lang="id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solidFill>
            <a:srgbClr val="002060"/>
          </a:solidFill>
        </p:spPr>
        <p:txBody>
          <a:bodyPr/>
          <a:lstStyle/>
          <a:p>
            <a:r>
              <a:rPr lang="id-ID" dirty="0" smtClean="0"/>
              <a:t>Tujuannya adalah meningkatkan kualitas kontribusi orang terhadap  pencapaian  target dan tujuan jabatannya dan  organisasi</a:t>
            </a:r>
            <a:endParaRPr lang="id-ID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id-ID" dirty="0" smtClean="0"/>
              <a:t>Training adalah suatu cara untuk meningkatkan kualitas kompetensi orang terkait tuntutan  spesifikasi jabatan dan deskripsi jabatan yang menjadi tanggungjawabnya saat ini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en-US" smtClean="0"/>
              <a:t>PROBLEM KRITIKAL HRD</a:t>
            </a:r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62000" y="1981200"/>
            <a:ext cx="7924800" cy="4114800"/>
          </a:xfrm>
          <a:ln>
            <a:solidFill>
              <a:srgbClr val="FF0000"/>
            </a:solidFill>
          </a:ln>
        </p:spPr>
        <p:txBody>
          <a:bodyPr/>
          <a:lstStyle/>
          <a:p>
            <a:pPr eaLnBrk="1" hangingPunct="1"/>
            <a:r>
              <a:rPr lang="id-ID" sz="3200" dirty="0" smtClean="0"/>
              <a:t>Linda Hill (1998) dari </a:t>
            </a:r>
            <a:r>
              <a:rPr lang="id-ID" sz="3200" i="1" dirty="0" smtClean="0"/>
              <a:t>Harvard Business  school</a:t>
            </a:r>
            <a:r>
              <a:rPr lang="id-ID" sz="3200" dirty="0" smtClean="0"/>
              <a:t> </a:t>
            </a:r>
            <a:r>
              <a:rPr lang="en-US" sz="3200" dirty="0" err="1" smtClean="0"/>
              <a:t>mengemukakan</a:t>
            </a:r>
            <a:r>
              <a:rPr lang="id-ID" sz="3200" dirty="0" smtClean="0"/>
              <a:t> bahwa </a:t>
            </a:r>
            <a:r>
              <a:rPr lang="en-US" sz="3200" dirty="0" err="1" smtClean="0"/>
              <a:t>pe</a:t>
            </a:r>
            <a:r>
              <a:rPr lang="id-ID" sz="3200" dirty="0" smtClean="0"/>
              <a:t>ngembangan manager generasi baru adalah tantangan strategis yang kritikal bagi organisasi. </a:t>
            </a:r>
            <a:endParaRPr lang="en-US" sz="3200" dirty="0" smtClean="0"/>
          </a:p>
          <a:p>
            <a:pPr eaLnBrk="1" hangingPunct="1"/>
            <a:r>
              <a:rPr lang="en-US" sz="3200" dirty="0" err="1" smtClean="0">
                <a:solidFill>
                  <a:schemeClr val="folHlink"/>
                </a:solidFill>
              </a:rPr>
              <a:t>Faktor-faktor</a:t>
            </a:r>
            <a:r>
              <a:rPr lang="en-US" sz="3200" dirty="0" smtClean="0">
                <a:solidFill>
                  <a:schemeClr val="folHlink"/>
                </a:solidFill>
              </a:rPr>
              <a:t> yang </a:t>
            </a:r>
            <a:r>
              <a:rPr lang="en-US" sz="3200" dirty="0" err="1" smtClean="0">
                <a:solidFill>
                  <a:schemeClr val="folHlink"/>
                </a:solidFill>
              </a:rPr>
              <a:t>menentukan</a:t>
            </a:r>
            <a:r>
              <a:rPr lang="en-US" sz="3200" dirty="0" smtClean="0">
                <a:solidFill>
                  <a:schemeClr val="folHlink"/>
                </a:solidFill>
              </a:rPr>
              <a:t>: Leadership, </a:t>
            </a:r>
            <a:r>
              <a:rPr lang="en-US" sz="3200" dirty="0" err="1" smtClean="0">
                <a:solidFill>
                  <a:schemeClr val="folHlink"/>
                </a:solidFill>
              </a:rPr>
              <a:t>Kultur</a:t>
            </a:r>
            <a:r>
              <a:rPr lang="en-US" sz="3200" dirty="0" smtClean="0">
                <a:solidFill>
                  <a:schemeClr val="folHlink"/>
                </a:solidFill>
              </a:rPr>
              <a:t> </a:t>
            </a:r>
            <a:r>
              <a:rPr lang="en-US" sz="3200" dirty="0" err="1" smtClean="0">
                <a:solidFill>
                  <a:schemeClr val="folHlink"/>
                </a:solidFill>
              </a:rPr>
              <a:t>dan</a:t>
            </a:r>
            <a:r>
              <a:rPr lang="en-US" sz="3200" dirty="0" smtClean="0">
                <a:solidFill>
                  <a:schemeClr val="folHlink"/>
                </a:solidFill>
              </a:rPr>
              <a:t> </a:t>
            </a:r>
            <a:r>
              <a:rPr lang="en-US" sz="3200" dirty="0" err="1" smtClean="0">
                <a:solidFill>
                  <a:schemeClr val="folHlink"/>
                </a:solidFill>
              </a:rPr>
              <a:t>Sistem</a:t>
            </a:r>
            <a:r>
              <a:rPr lang="en-US" sz="3200" dirty="0" smtClean="0">
                <a:solidFill>
                  <a:schemeClr val="folHlink"/>
                </a:solidFill>
              </a:rPr>
              <a:t> </a:t>
            </a:r>
            <a:r>
              <a:rPr lang="en-US" sz="3200" dirty="0" err="1" smtClean="0">
                <a:solidFill>
                  <a:schemeClr val="folHlink"/>
                </a:solidFill>
              </a:rPr>
              <a:t>Pengembangan</a:t>
            </a:r>
            <a:r>
              <a:rPr lang="id-ID" sz="3200" dirty="0" smtClean="0">
                <a:solidFill>
                  <a:schemeClr val="folHlink"/>
                </a:solidFill>
              </a:rPr>
              <a:t>, Training &amp; Education</a:t>
            </a:r>
            <a:endParaRPr lang="en-US" sz="3200" dirty="0" smtClean="0">
              <a:solidFill>
                <a:schemeClr val="folHlink"/>
              </a:solidFill>
            </a:endParaRPr>
          </a:p>
          <a:p>
            <a:pPr eaLnBrk="1" hangingPunct="1"/>
            <a:endParaRPr lang="en-US" sz="3200" dirty="0" smtClean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88459"/>
            <a:ext cx="8229600" cy="4792869"/>
          </a:xfrm>
          <a:solidFill>
            <a:srgbClr val="002060"/>
          </a:solidFill>
          <a:ln>
            <a:solidFill>
              <a:srgbClr val="FFFF00"/>
            </a:solidFill>
          </a:ln>
        </p:spPr>
        <p:txBody>
          <a:bodyPr/>
          <a:lstStyle/>
          <a:p>
            <a:r>
              <a:rPr lang="id-ID" dirty="0" smtClean="0">
                <a:solidFill>
                  <a:schemeClr val="bg1"/>
                </a:solidFill>
              </a:rPr>
              <a:t>In considering investment in human resource in terms of hiring or development of current employee in order to persue given strategies, there must be a method for evaluating the financial attractiveness of such investment</a:t>
            </a:r>
          </a:p>
          <a:p>
            <a:endParaRPr lang="id-ID" dirty="0" smtClean="0">
              <a:solidFill>
                <a:schemeClr val="bg1"/>
              </a:solidFill>
            </a:endParaRPr>
          </a:p>
          <a:p>
            <a:r>
              <a:rPr lang="id-ID" dirty="0" smtClean="0">
                <a:solidFill>
                  <a:schemeClr val="bg1"/>
                </a:solidFill>
              </a:rPr>
              <a:t>Utility theory attemps to determine the economic value of human resource programs, activities and procedure</a:t>
            </a:r>
            <a:endParaRPr lang="id-ID" dirty="0">
              <a:solidFill>
                <a:schemeClr val="bg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UTILITY THEORY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ln>
            <a:solidFill>
              <a:srgbClr val="00B050"/>
            </a:solidFill>
          </a:ln>
        </p:spPr>
        <p:txBody>
          <a:bodyPr/>
          <a:lstStyle/>
          <a:p>
            <a:r>
              <a:rPr lang="id-ID" sz="3200" smtClean="0"/>
              <a:t>HUMAN RESOURCE INVESTMENT EVALUATION</a:t>
            </a:r>
          </a:p>
        </p:txBody>
      </p:sp>
      <p:cxnSp>
        <p:nvCxnSpPr>
          <p:cNvPr id="4" name="Straight Connector 3"/>
          <p:cNvCxnSpPr/>
          <p:nvPr/>
        </p:nvCxnSpPr>
        <p:spPr>
          <a:xfrm rot="16200000" flipH="1">
            <a:off x="-392906" y="3964781"/>
            <a:ext cx="4000500" cy="7143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643063" y="6000750"/>
            <a:ext cx="5786437" cy="7143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2071688" y="4357688"/>
            <a:ext cx="1285875" cy="64293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357563" y="3929063"/>
            <a:ext cx="2143125" cy="42862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5500688" y="3500438"/>
            <a:ext cx="1643062" cy="42862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2133600" y="4929188"/>
            <a:ext cx="1285875" cy="35718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3419872" y="4155355"/>
            <a:ext cx="2000250" cy="78581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5436096" y="4071938"/>
            <a:ext cx="1785937" cy="7143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9" name="TextBox 19"/>
          <p:cNvSpPr txBox="1">
            <a:spLocks noChangeArrowheads="1"/>
          </p:cNvSpPr>
          <p:nvPr/>
        </p:nvSpPr>
        <p:spPr bwMode="auto">
          <a:xfrm>
            <a:off x="5643563" y="2857500"/>
            <a:ext cx="24511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d-ID" sz="2000"/>
              <a:t>Trend of Revenue </a:t>
            </a:r>
          </a:p>
          <a:p>
            <a:r>
              <a:rPr lang="id-ID" sz="2000"/>
              <a:t>per employee</a:t>
            </a:r>
          </a:p>
        </p:txBody>
      </p:sp>
      <p:sp>
        <p:nvSpPr>
          <p:cNvPr id="7180" name="TextBox 20"/>
          <p:cNvSpPr txBox="1">
            <a:spLocks noChangeArrowheads="1"/>
          </p:cNvSpPr>
          <p:nvPr/>
        </p:nvSpPr>
        <p:spPr bwMode="auto">
          <a:xfrm>
            <a:off x="6248400" y="4419600"/>
            <a:ext cx="19510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d-ID" sz="2000"/>
              <a:t>Trend of cost</a:t>
            </a:r>
          </a:p>
          <a:p>
            <a:r>
              <a:rPr lang="id-ID" sz="2000"/>
              <a:t> per employee</a:t>
            </a:r>
          </a:p>
        </p:txBody>
      </p:sp>
      <p:sp>
        <p:nvSpPr>
          <p:cNvPr id="7181" name="TextBox 21"/>
          <p:cNvSpPr txBox="1">
            <a:spLocks noChangeArrowheads="1"/>
          </p:cNvSpPr>
          <p:nvPr/>
        </p:nvSpPr>
        <p:spPr bwMode="auto">
          <a:xfrm>
            <a:off x="6643688" y="6215063"/>
            <a:ext cx="965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d-ID" sz="2000"/>
              <a:t>Period</a:t>
            </a:r>
          </a:p>
        </p:txBody>
      </p:sp>
      <p:sp>
        <p:nvSpPr>
          <p:cNvPr id="7182" name="TextBox 22"/>
          <p:cNvSpPr txBox="1">
            <a:spLocks noChangeArrowheads="1"/>
          </p:cNvSpPr>
          <p:nvPr/>
        </p:nvSpPr>
        <p:spPr bwMode="auto">
          <a:xfrm>
            <a:off x="428625" y="2428875"/>
            <a:ext cx="13589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d-ID" sz="2000"/>
              <a:t>Revenue/</a:t>
            </a:r>
          </a:p>
          <a:p>
            <a:r>
              <a:rPr lang="id-ID" sz="2000"/>
              <a:t>cost</a:t>
            </a:r>
          </a:p>
        </p:txBody>
      </p:sp>
      <p:sp>
        <p:nvSpPr>
          <p:cNvPr id="16" name="Oval 15"/>
          <p:cNvSpPr/>
          <p:nvPr/>
        </p:nvSpPr>
        <p:spPr bwMode="auto">
          <a:xfrm>
            <a:off x="3352800" y="4267200"/>
            <a:ext cx="152400" cy="2286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334000" y="3810000"/>
            <a:ext cx="152400" cy="2286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3429000" y="4797152"/>
            <a:ext cx="152400" cy="152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351512" y="4077072"/>
            <a:ext cx="228600" cy="152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id-ID" smtClean="0"/>
              <a:t>Return on Human Resource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762000" y="2590800"/>
            <a:ext cx="7772400" cy="4038600"/>
          </a:xfrm>
          <a:solidFill>
            <a:schemeClr val="bg1"/>
          </a:solidFill>
        </p:spPr>
        <p:txBody>
          <a:bodyPr/>
          <a:lstStyle/>
          <a:p>
            <a:pPr>
              <a:defRPr/>
            </a:pPr>
            <a:r>
              <a:rPr lang="id-ID" sz="2800" dirty="0" smtClean="0">
                <a:latin typeface="Arial" pitchFamily="34" charset="0"/>
                <a:cs typeface="Arial" pitchFamily="34" charset="0"/>
              </a:rPr>
              <a:t>(Earning/ employee : Cost/Employee) x 100%</a:t>
            </a:r>
          </a:p>
          <a:p>
            <a:pPr>
              <a:defRPr/>
            </a:pPr>
            <a:r>
              <a:rPr lang="id-ID" dirty="0" smtClean="0">
                <a:latin typeface="Arial" pitchFamily="34" charset="0"/>
                <a:cs typeface="Arial" pitchFamily="34" charset="0"/>
              </a:rPr>
              <a:t>Cost (salary, incentif, training, other) </a:t>
            </a:r>
          </a:p>
          <a:p>
            <a:pPr>
              <a:defRPr/>
            </a:pPr>
            <a:r>
              <a:rPr lang="id-ID" sz="2800" dirty="0" smtClean="0">
                <a:latin typeface="Arial" pitchFamily="34" charset="0"/>
                <a:cs typeface="Arial" pitchFamily="34" charset="0"/>
              </a:rPr>
              <a:t>Cost/employee per year : </a:t>
            </a:r>
          </a:p>
          <a:p>
            <a:pPr>
              <a:defRPr/>
            </a:pPr>
            <a:r>
              <a:rPr lang="id-ID" sz="2800" dirty="0" smtClean="0">
                <a:latin typeface="Arial" pitchFamily="34" charset="0"/>
                <a:cs typeface="Arial" pitchFamily="34" charset="0"/>
              </a:rPr>
              <a:t>                                        Rp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10</a:t>
            </a:r>
            <a:r>
              <a:rPr lang="id-ID" sz="2800" dirty="0" smtClean="0">
                <a:latin typeface="Arial" pitchFamily="34" charset="0"/>
                <a:cs typeface="Arial" pitchFamily="34" charset="0"/>
              </a:rPr>
              <a:t>.000.000  (1)</a:t>
            </a:r>
          </a:p>
          <a:p>
            <a:pPr>
              <a:buFontTx/>
              <a:buNone/>
              <a:defRPr/>
            </a:pPr>
            <a:r>
              <a:rPr lang="id-ID" sz="2800" dirty="0" smtClean="0">
                <a:latin typeface="Arial" pitchFamily="34" charset="0"/>
                <a:cs typeface="Arial" pitchFamily="34" charset="0"/>
              </a:rPr>
              <a:t>   Earning/employee           Rp  2.000.000 (2)</a:t>
            </a:r>
          </a:p>
          <a:p>
            <a:pPr>
              <a:buFontTx/>
              <a:buNone/>
              <a:defRPr/>
            </a:pPr>
            <a:endParaRPr lang="id-ID" sz="2800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None/>
              <a:defRPr/>
            </a:pPr>
            <a:r>
              <a:rPr lang="id-ID" sz="2800" dirty="0" smtClean="0">
                <a:latin typeface="Arial" pitchFamily="34" charset="0"/>
                <a:cs typeface="Arial" pitchFamily="34" charset="0"/>
              </a:rPr>
              <a:t>   #Return on Employee (RoE) =  (2): (1) = 20%</a:t>
            </a:r>
          </a:p>
        </p:txBody>
      </p:sp>
      <p:sp>
        <p:nvSpPr>
          <p:cNvPr id="33796" name="TextBox 3"/>
          <p:cNvSpPr txBox="1">
            <a:spLocks noChangeArrowheads="1"/>
          </p:cNvSpPr>
          <p:nvPr/>
        </p:nvSpPr>
        <p:spPr bwMode="auto">
          <a:xfrm>
            <a:off x="1828800" y="1676400"/>
            <a:ext cx="5791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 sz="3600"/>
              <a:t>RETURN ON  EMPLOYEE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WHAT IS ROI</a:t>
            </a:r>
            <a:r>
              <a:rPr lang="en-US" dirty="0" smtClean="0"/>
              <a:t> in Training</a:t>
            </a:r>
            <a:r>
              <a:rPr lang="id-ID" dirty="0" smtClean="0"/>
              <a:t>?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id-ID" dirty="0" smtClean="0"/>
              <a:t>Return on invest</a:t>
            </a:r>
            <a:r>
              <a:rPr lang="en-US" dirty="0" smtClean="0"/>
              <a:t>m</a:t>
            </a:r>
            <a:r>
              <a:rPr lang="id-ID" dirty="0" smtClean="0"/>
              <a:t>ent dalam training dan pengembangan diartikan pengukuran semua perolehan  nilai ekonomi (return) yang dihasilkan dari investasi dalam T &amp; D programs</a:t>
            </a:r>
          </a:p>
          <a:p>
            <a:endParaRPr lang="id-ID" dirty="0" smtClean="0"/>
          </a:p>
          <a:p>
            <a:r>
              <a:rPr lang="id-ID" i="1" dirty="0" smtClean="0"/>
              <a:t>Return</a:t>
            </a:r>
            <a:r>
              <a:rPr lang="id-ID" dirty="0" smtClean="0"/>
              <a:t> kemudian dibandingkan dengan cost sesungguhnya dari program untuk menentukan </a:t>
            </a:r>
            <a:r>
              <a:rPr lang="id-ID" i="1" dirty="0" smtClean="0"/>
              <a:t>annual rate of return </a:t>
            </a:r>
            <a:r>
              <a:rPr lang="id-ID" dirty="0" smtClean="0"/>
              <a:t>atas investasi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MEMAHAMI TUJUAN ROI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tujuan-tujuan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semua</a:t>
            </a:r>
            <a:r>
              <a:rPr lang="en-US" dirty="0" smtClean="0"/>
              <a:t> 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jelas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terukur</a:t>
            </a:r>
            <a:r>
              <a:rPr lang="en-US" dirty="0" smtClean="0"/>
              <a:t>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kesempatan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sukses</a:t>
            </a:r>
            <a:r>
              <a:rPr lang="en-US" dirty="0" smtClean="0"/>
              <a:t> </a:t>
            </a:r>
            <a:r>
              <a:rPr lang="en-US" dirty="0" err="1" smtClean="0"/>
              <a:t>meningkat</a:t>
            </a:r>
            <a:endParaRPr lang="en-US" dirty="0" smtClean="0"/>
          </a:p>
          <a:p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evaluasi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menyajikan</a:t>
            </a:r>
            <a:r>
              <a:rPr lang="en-US" dirty="0" smtClean="0"/>
              <a:t>  data yang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implikasi</a:t>
            </a:r>
            <a:r>
              <a:rPr lang="en-US" dirty="0" smtClean="0"/>
              <a:t> </a:t>
            </a: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i="1" dirty="0" smtClean="0"/>
              <a:t>board strategy </a:t>
            </a:r>
          </a:p>
          <a:p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kerjasama</a:t>
            </a:r>
            <a:r>
              <a:rPr lang="en-US" dirty="0" smtClean="0"/>
              <a:t> </a:t>
            </a:r>
            <a:r>
              <a:rPr lang="en-US" dirty="0" err="1" smtClean="0"/>
              <a:t>antar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(</a:t>
            </a:r>
            <a:r>
              <a:rPr lang="en-US" i="1" dirty="0" smtClean="0"/>
              <a:t>cross-functions cooperation</a:t>
            </a:r>
            <a:r>
              <a:rPr lang="en-US" dirty="0" smtClean="0"/>
              <a:t>) </a:t>
            </a:r>
            <a:r>
              <a:rPr lang="en-US" dirty="0" err="1" smtClean="0"/>
              <a:t>antara</a:t>
            </a:r>
            <a:r>
              <a:rPr lang="en-US" dirty="0" smtClean="0"/>
              <a:t> HR </a:t>
            </a:r>
            <a:r>
              <a:rPr lang="en-US" dirty="0" err="1" smtClean="0"/>
              <a:t>departement</a:t>
            </a:r>
            <a:r>
              <a:rPr lang="en-US" dirty="0" smtClean="0"/>
              <a:t>, accounting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departemen</a:t>
            </a:r>
            <a:r>
              <a:rPr lang="en-US" dirty="0" smtClean="0"/>
              <a:t> </a:t>
            </a:r>
            <a:r>
              <a:rPr lang="en-US" dirty="0" err="1" smtClean="0"/>
              <a:t>lainnya</a:t>
            </a:r>
            <a:r>
              <a:rPr lang="en-US" dirty="0" smtClean="0"/>
              <a:t> (</a:t>
            </a:r>
            <a:r>
              <a:rPr lang="en-US" dirty="0" err="1" smtClean="0"/>
              <a:t>misal</a:t>
            </a:r>
            <a:r>
              <a:rPr lang="en-US" dirty="0" smtClean="0"/>
              <a:t> IT function)</a:t>
            </a:r>
          </a:p>
          <a:p>
            <a:r>
              <a:rPr lang="en-US" dirty="0" err="1" smtClean="0"/>
              <a:t>Profil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HR </a:t>
            </a:r>
            <a:r>
              <a:rPr lang="en-US" dirty="0" err="1" smtClean="0"/>
              <a:t>departement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strategic partner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i="1" dirty="0" smtClean="0"/>
              <a:t>re-enforced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PENDEKATAN ROI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err="1" smtClean="0"/>
              <a:t>Pendekatan</a:t>
            </a:r>
            <a:r>
              <a:rPr lang="en-US" dirty="0" smtClean="0"/>
              <a:t> ROI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mengevaluasi</a:t>
            </a:r>
            <a:r>
              <a:rPr lang="en-US" dirty="0" smtClean="0"/>
              <a:t> </a:t>
            </a:r>
            <a:r>
              <a:rPr lang="en-US" dirty="0" err="1" smtClean="0"/>
              <a:t>manfaat</a:t>
            </a:r>
            <a:r>
              <a:rPr lang="en-US" dirty="0" smtClean="0"/>
              <a:t> training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konsep</a:t>
            </a:r>
            <a:r>
              <a:rPr lang="en-US" dirty="0" smtClean="0"/>
              <a:t> </a:t>
            </a:r>
            <a:r>
              <a:rPr lang="en-US" dirty="0" err="1" smtClean="0"/>
              <a:t>baru</a:t>
            </a:r>
            <a:r>
              <a:rPr lang="en-US" dirty="0" smtClean="0"/>
              <a:t> yang </a:t>
            </a:r>
            <a:r>
              <a:rPr lang="en-US" dirty="0" err="1" smtClean="0"/>
              <a:t>diperkenalkan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Donald </a:t>
            </a:r>
            <a:r>
              <a:rPr lang="en-US" dirty="0" err="1" smtClean="0"/>
              <a:t>Kickpatrick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Kickpatrick</a:t>
            </a:r>
            <a:r>
              <a:rPr lang="en-US" dirty="0" smtClean="0"/>
              <a:t> </a:t>
            </a:r>
            <a:r>
              <a:rPr lang="en-US" dirty="0" err="1" smtClean="0"/>
              <a:t>menyatakan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r>
              <a:rPr lang="en-US" dirty="0" smtClean="0"/>
              <a:t> </a:t>
            </a:r>
            <a:r>
              <a:rPr lang="en-US" dirty="0" err="1" smtClean="0"/>
              <a:t>manfaat</a:t>
            </a:r>
            <a:r>
              <a:rPr lang="en-US" dirty="0" smtClean="0"/>
              <a:t> </a:t>
            </a:r>
            <a:r>
              <a:rPr lang="en-US" dirty="0" err="1" smtClean="0"/>
              <a:t>jangka</a:t>
            </a:r>
            <a:r>
              <a:rPr lang="en-US" dirty="0" smtClean="0"/>
              <a:t> </a:t>
            </a:r>
            <a:r>
              <a:rPr lang="en-US" dirty="0" err="1" smtClean="0"/>
              <a:t>panjang</a:t>
            </a:r>
            <a:r>
              <a:rPr lang="en-US" dirty="0" smtClean="0"/>
              <a:t> (</a:t>
            </a:r>
            <a:r>
              <a:rPr lang="en-US" i="1" dirty="0" smtClean="0"/>
              <a:t>outcome</a:t>
            </a:r>
            <a:r>
              <a:rPr lang="en-US" dirty="0" smtClean="0"/>
              <a:t>) </a:t>
            </a:r>
            <a:r>
              <a:rPr lang="en-US" dirty="0" err="1" smtClean="0"/>
              <a:t>dari</a:t>
            </a:r>
            <a:r>
              <a:rPr lang="en-US" dirty="0" smtClean="0"/>
              <a:t> training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dievaluasi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dirty="0" err="1" smtClean="0"/>
              <a:t>empat</a:t>
            </a:r>
            <a:r>
              <a:rPr lang="en-US" dirty="0" smtClean="0"/>
              <a:t> </a:t>
            </a:r>
            <a:r>
              <a:rPr lang="en-US" dirty="0" err="1" smtClean="0"/>
              <a:t>tingkatan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17</TotalTime>
  <Words>813</Words>
  <Application>Microsoft Office PowerPoint</Application>
  <PresentationFormat>On-screen Show (4:3)</PresentationFormat>
  <Paragraphs>158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Median</vt:lpstr>
      <vt:lpstr>EVALUASI PROGRAM TRAINING</vt:lpstr>
      <vt:lpstr> MENGAPA TRAINING PENTING?</vt:lpstr>
      <vt:lpstr>PROBLEM KRITIKAL HRD</vt:lpstr>
      <vt:lpstr>UTILITY THEORY</vt:lpstr>
      <vt:lpstr>HUMAN RESOURCE INVESTMENT EVALUATION</vt:lpstr>
      <vt:lpstr>Return on Human Resource</vt:lpstr>
      <vt:lpstr>WHAT IS ROI in Training?</vt:lpstr>
      <vt:lpstr> MEMAHAMI TUJUAN ROI</vt:lpstr>
      <vt:lpstr>PENDEKATAN ROI</vt:lpstr>
      <vt:lpstr>Slide 10</vt:lpstr>
      <vt:lpstr>DUPONT SYSTEM</vt:lpstr>
      <vt:lpstr>KEBERHASILAN  EVALUASI  ROI</vt:lpstr>
      <vt:lpstr>Slide 13</vt:lpstr>
      <vt:lpstr>Contoh Perhitungan ROI </vt:lpstr>
      <vt:lpstr> TRAINING BUDGET dan ROTI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EVALUASI PROGRAM TRAINING</dc:title>
  <dc:creator>Ahmad</dc:creator>
  <cp:lastModifiedBy>Ahmad</cp:lastModifiedBy>
  <cp:revision>2</cp:revision>
  <dcterms:created xsi:type="dcterms:W3CDTF">2013-11-14T15:03:08Z</dcterms:created>
  <dcterms:modified xsi:type="dcterms:W3CDTF">2014-01-02T14:13:06Z</dcterms:modified>
</cp:coreProperties>
</file>