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6"/>
  </p:notesMasterIdLst>
  <p:sldIdLst>
    <p:sldId id="256" r:id="rId3"/>
    <p:sldId id="259" r:id="rId4"/>
    <p:sldId id="264" r:id="rId5"/>
    <p:sldId id="258" r:id="rId6"/>
    <p:sldId id="265" r:id="rId7"/>
    <p:sldId id="266" r:id="rId8"/>
    <p:sldId id="267" r:id="rId9"/>
    <p:sldId id="268" r:id="rId10"/>
    <p:sldId id="269" r:id="rId11"/>
    <p:sldId id="270" r:id="rId12"/>
    <p:sldId id="271" r:id="rId13"/>
    <p:sldId id="272" r:id="rId14"/>
    <p:sldId id="257" r:id="rId15"/>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6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DB9F1D-B996-4BA0-9039-613E6AF2E072}" type="datetimeFigureOut">
              <a:rPr lang="fr-FR" smtClean="0"/>
              <a:pPr/>
              <a:t>27/12/2013</a:t>
            </a:fld>
            <a:endParaRPr lang="fr-CA"/>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7CA053-64A5-468B-A4AC-F179676E72A7}" type="slidenum">
              <a:rPr lang="fr-CA" smtClean="0"/>
              <a:pPr/>
              <a:t>‹#›</a:t>
            </a:fld>
            <a:endParaRPr lang="fr-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fld id="{3F7CA053-64A5-468B-A4AC-F179676E72A7}" type="slidenum">
              <a:rPr lang="fr-CA" smtClean="0"/>
              <a:pPr/>
              <a:t>13</a:t>
            </a:fld>
            <a:endParaRPr lang="fr-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731D72F5-4AE0-4F91-84F6-6991E5097B28}" type="datetimeFigureOut">
              <a:rPr lang="fr-FR"/>
              <a:pPr>
                <a:defRPr/>
              </a:pPr>
              <a:t>27/12/2013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48FEE943-70E4-4D3E-825C-4798AC1A2B57}" type="slidenum">
              <a:rPr lang="fr-CA"/>
              <a:pPr>
                <a:defRPr/>
              </a:pPr>
              <a:t>‹#›</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F8166A6B-ED90-47A0-950D-EB3F0A3126B0}" type="datetimeFigureOut">
              <a:rPr lang="fr-FR"/>
              <a:pPr>
                <a:defRPr/>
              </a:pPr>
              <a:t>27/12/2013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1ECBBB40-65F0-4BF8-8D3D-1B302F8A3BAB}" type="slidenum">
              <a:rPr lang="fr-CA"/>
              <a:pPr>
                <a:defRPr/>
              </a:pPr>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277C806-A72D-4184-8CE5-0A37A3C18176}" type="datetimeFigureOut">
              <a:rPr lang="fr-FR"/>
              <a:pPr>
                <a:defRPr/>
              </a:pPr>
              <a:t>27/12/2013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AB693CD3-4225-4A12-B5AE-87BC6FCDDB91}" type="slidenum">
              <a:rPr lang="fr-CA"/>
              <a:pPr>
                <a:defRPr/>
              </a:pPr>
              <a:t>‹#›</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pPr>
                <a:defRPr/>
              </a:pPr>
              <a:t>27/12/2013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pPr>
                <a:defRPr/>
              </a:pPr>
              <a:t>‹#›</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EF6A30C4-9E91-4046-886F-CD5B013B801B}" type="datetimeFigureOut">
              <a:rPr lang="fr-FR"/>
              <a:pPr>
                <a:defRPr/>
              </a:pPr>
              <a:t>27/12/2013</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9A3CA66E-1B18-41FC-BBBF-2CB9C82AD7A3}" type="slidenum">
              <a:rPr lang="fr-CA"/>
              <a:pPr>
                <a:defRPr/>
              </a:pPr>
              <a:t>‹#›</a:t>
            </a:fld>
            <a:endParaRPr lang="fr-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EAD40F04-595E-4771-B172-1E0CB2E92B51}" type="datetimeFigureOut">
              <a:rPr lang="fr-FR"/>
              <a:pPr>
                <a:defRPr/>
              </a:pPr>
              <a:t>27/12/2013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E04C8491-D6A5-4A04-824C-DF1A16BB6700}" type="slidenum">
              <a:rPr lang="fr-CA"/>
              <a:pPr>
                <a:defRPr/>
              </a:pPr>
              <a:t>‹#›</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F004A7B5-1140-411B-9CDA-69B3E22C73FB}" type="datetimeFigureOut">
              <a:rPr lang="fr-FR"/>
              <a:pPr>
                <a:defRPr/>
              </a:pPr>
              <a:t>27/12/2013</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943E9991-5BA6-4B12-89DE-1BA775F62054}" type="slidenum">
              <a:rPr lang="fr-CA"/>
              <a:pPr>
                <a:defRPr/>
              </a:pPr>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E5E8AAFD-4299-4BA3-BEF4-9CA24F6A9A84}" type="datetimeFigureOut">
              <a:rPr lang="fr-FR"/>
              <a:pPr>
                <a:defRPr/>
              </a:pPr>
              <a:t>27/12/2013</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9E87D73C-2031-492E-B38E-C491368C13D0}" type="slidenum">
              <a:rPr lang="fr-CA"/>
              <a:pPr>
                <a:defRPr/>
              </a:pPr>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926DA9-818E-4FA1-AB8E-0D8F32C1D27D}" type="datetimeFigureOut">
              <a:rPr lang="fr-FR"/>
              <a:pPr>
                <a:defRPr/>
              </a:pPr>
              <a:t>27/12/2013</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0D3E873A-DAA7-4191-B399-30D6BF291953}" type="slidenum">
              <a:rPr lang="fr-CA"/>
              <a:pPr>
                <a:defRPr/>
              </a:pPr>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0F7AEDC2-A054-4FE4-98B1-11429BA579DC}" type="datetimeFigureOut">
              <a:rPr lang="fr-FR"/>
              <a:pPr>
                <a:defRPr/>
              </a:pPr>
              <a:t>27/12/2013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B51ED0E2-7683-4C20-B6CB-652102D06959}" type="slidenum">
              <a:rPr lang="fr-CA"/>
              <a:pPr>
                <a:defRPr/>
              </a:pPr>
              <a:t>‹#›</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98E6AF50-9A6C-4838-B1B8-C0406834832C}" type="datetimeFigureOut">
              <a:rPr lang="fr-FR"/>
              <a:pPr>
                <a:defRPr/>
              </a:pPr>
              <a:t>27/12/2013</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E9FC8D11-3B1C-4630-A092-1A20EFFA3475}" type="slidenum">
              <a:rPr lang="fr-CA"/>
              <a:pPr>
                <a:defRPr/>
              </a:pPr>
              <a:t>‹#›</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pPr>
                <a:defRPr/>
              </a:pPr>
              <a:t>27/12/2013</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pPr>
                <a:defRPr/>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www.documentingexcellence.com/stat_tool/reliabilityvalidity.htm" TargetMode="External"/><Relationship Id="rId5" Type="http://schemas.openxmlformats.org/officeDocument/2006/relationships/image" Target="../media/image11.gif"/><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hyperlink" Target="http://www.shell-livewire.org/home/business-library/employing-people/recruitment-and-selection/Attracting-applicants/"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naukrihub.com/recruitment/sources-of-recruitment.html" TargetMode="Externa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mysitehr.webs.com/recruitmentneeds.ht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533400" y="304800"/>
            <a:ext cx="7772400" cy="1470025"/>
          </a:xfrm>
        </p:spPr>
        <p:txBody>
          <a:bodyPr rtlCol="0">
            <a:normAutofit/>
          </a:bodyPr>
          <a:lstStyle/>
          <a:p>
            <a:pPr fontAlgn="auto">
              <a:spcAft>
                <a:spcPts val="0"/>
              </a:spcAft>
              <a:defRPr/>
            </a:pPr>
            <a:r>
              <a:rPr lang="fr-CA" dirty="0" err="1" smtClean="0">
                <a:solidFill>
                  <a:schemeClr val="tx1">
                    <a:lumMod val="75000"/>
                    <a:lumOff val="25000"/>
                  </a:schemeClr>
                </a:solidFill>
              </a:rPr>
              <a:t>Recruitment</a:t>
            </a:r>
            <a:r>
              <a:rPr lang="fr-CA" dirty="0" smtClean="0">
                <a:solidFill>
                  <a:schemeClr val="tx1">
                    <a:lumMod val="75000"/>
                    <a:lumOff val="25000"/>
                  </a:schemeClr>
                </a:solidFill>
              </a:rPr>
              <a:t> &amp; </a:t>
            </a:r>
            <a:r>
              <a:rPr lang="fr-CA" dirty="0" err="1" smtClean="0">
                <a:solidFill>
                  <a:schemeClr val="tx1">
                    <a:lumMod val="75000"/>
                    <a:lumOff val="25000"/>
                  </a:schemeClr>
                </a:solidFill>
              </a:rPr>
              <a:t>Selection</a:t>
            </a:r>
            <a:endParaRPr lang="fr-CA" dirty="0" smtClean="0">
              <a:solidFill>
                <a:schemeClr val="tx1">
                  <a:lumMod val="75000"/>
                  <a:lumOff val="25000"/>
                </a:schemeClr>
              </a:solidFill>
            </a:endParaRPr>
          </a:p>
        </p:txBody>
      </p:sp>
      <p:sp>
        <p:nvSpPr>
          <p:cNvPr id="3" name="Sous-titre 2"/>
          <p:cNvSpPr>
            <a:spLocks noGrp="1"/>
          </p:cNvSpPr>
          <p:nvPr>
            <p:ph type="subTitle" idx="1"/>
          </p:nvPr>
        </p:nvSpPr>
        <p:spPr>
          <a:xfrm>
            <a:off x="1385888" y="2981316"/>
            <a:ext cx="6400800" cy="523884"/>
          </a:xfrm>
        </p:spPr>
        <p:txBody>
          <a:bodyPr rtlCol="0">
            <a:normAutofit/>
          </a:bodyPr>
          <a:lstStyle/>
          <a:p>
            <a:pPr fontAlgn="auto">
              <a:spcAft>
                <a:spcPts val="0"/>
              </a:spcAft>
              <a:buFont typeface="Arial" pitchFamily="34" charset="0"/>
              <a:buNone/>
              <a:defRPr/>
            </a:pPr>
            <a:r>
              <a:rPr lang="fr-CA" sz="2800" dirty="0" err="1" smtClean="0">
                <a:solidFill>
                  <a:schemeClr val="tx1">
                    <a:lumMod val="75000"/>
                    <a:lumOff val="25000"/>
                  </a:schemeClr>
                </a:solidFill>
                <a:latin typeface="Adobe Fan Heiti Std B" pitchFamily="34" charset="-128"/>
                <a:ea typeface="Adobe Fan Heiti Std B" pitchFamily="34" charset="-128"/>
              </a:rPr>
              <a:t>Human</a:t>
            </a:r>
            <a:r>
              <a:rPr lang="fr-CA" sz="2800" dirty="0" smtClean="0">
                <a:solidFill>
                  <a:schemeClr val="tx1">
                    <a:lumMod val="75000"/>
                    <a:lumOff val="25000"/>
                  </a:schemeClr>
                </a:solidFill>
                <a:latin typeface="Adobe Fan Heiti Std B" pitchFamily="34" charset="-128"/>
                <a:ea typeface="Adobe Fan Heiti Std B" pitchFamily="34" charset="-128"/>
              </a:rPr>
              <a:t> Resource Management</a:t>
            </a:r>
          </a:p>
        </p:txBody>
      </p:sp>
      <p:sp>
        <p:nvSpPr>
          <p:cNvPr id="5" name="TextBox 4"/>
          <p:cNvSpPr txBox="1"/>
          <p:nvPr/>
        </p:nvSpPr>
        <p:spPr>
          <a:xfrm>
            <a:off x="76200" y="6428601"/>
            <a:ext cx="4953000" cy="276999"/>
          </a:xfrm>
          <a:prstGeom prst="rect">
            <a:avLst/>
          </a:prstGeom>
          <a:noFill/>
        </p:spPr>
        <p:txBody>
          <a:bodyPr wrap="square" rtlCol="0">
            <a:spAutoFit/>
          </a:bodyPr>
          <a:lstStyle/>
          <a:p>
            <a:r>
              <a:rPr lang="en-US" sz="1200" b="1" i="1" dirty="0" smtClean="0"/>
              <a:t>Presentation Slide Edited by </a:t>
            </a:r>
            <a:r>
              <a:rPr lang="en-US" sz="1200" b="1" i="1" dirty="0" err="1" smtClean="0"/>
              <a:t>Nashrullah</a:t>
            </a:r>
            <a:r>
              <a:rPr lang="en-US" sz="1200" b="1" i="1" dirty="0" smtClean="0"/>
              <a:t> </a:t>
            </a:r>
            <a:r>
              <a:rPr lang="en-US" sz="1200" b="1" i="1" dirty="0" err="1" smtClean="0"/>
              <a:t>Setiawan</a:t>
            </a:r>
            <a:r>
              <a:rPr lang="en-US" sz="1200" b="1" i="1" dirty="0" smtClean="0"/>
              <a:t>, ST., </a:t>
            </a:r>
            <a:r>
              <a:rPr lang="en-US" sz="1200" b="1" i="1" dirty="0" err="1" smtClean="0"/>
              <a:t>MSc</a:t>
            </a:r>
            <a:r>
              <a:rPr lang="en-US" sz="1200" b="1" i="1" dirty="0" smtClean="0"/>
              <a:t>.</a:t>
            </a:r>
            <a:endParaRPr lang="en-US" sz="1200" b="1"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
        <p:nvSpPr>
          <p:cNvPr id="4" name="Rectangle 3"/>
          <p:cNvSpPr/>
          <p:nvPr/>
        </p:nvSpPr>
        <p:spPr>
          <a:xfrm>
            <a:off x="0" y="138291"/>
            <a:ext cx="8839200" cy="6186309"/>
          </a:xfrm>
          <a:prstGeom prst="rect">
            <a:avLst/>
          </a:prstGeom>
        </p:spPr>
        <p:txBody>
          <a:bodyPr wrap="square">
            <a:spAutoFit/>
          </a:bodyPr>
          <a:lstStyle/>
          <a:p>
            <a:r>
              <a:rPr lang="en-US" dirty="0" smtClean="0"/>
              <a:t>The major challenges faced by the HR in recruitment are:</a:t>
            </a:r>
            <a:br>
              <a:rPr lang="en-US" dirty="0" smtClean="0"/>
            </a:br>
            <a:r>
              <a:rPr lang="en-US" dirty="0" smtClean="0"/>
              <a:t/>
            </a:r>
            <a:br>
              <a:rPr lang="en-US" dirty="0" smtClean="0"/>
            </a:br>
            <a:r>
              <a:rPr lang="en-US" dirty="0" smtClean="0"/>
              <a:t>Adaptability to globalization – The HR professionals are expected and required to keep in tune with the changing times, i.e. the changes taking place across the globe. HR should maintain the timeliness of the process</a:t>
            </a:r>
          </a:p>
          <a:p>
            <a:r>
              <a:rPr lang="en-US" dirty="0" smtClean="0"/>
              <a:t/>
            </a:r>
            <a:br>
              <a:rPr lang="en-US" dirty="0" smtClean="0"/>
            </a:br>
            <a:r>
              <a:rPr lang="en-US" dirty="0" smtClean="0"/>
              <a:t/>
            </a:r>
            <a:br>
              <a:rPr lang="en-US" dirty="0" smtClean="0"/>
            </a:br>
            <a:r>
              <a:rPr lang="en-US" dirty="0" smtClean="0"/>
              <a:t>Lack of motivation – Recruitment is considered to be a thankless job. Even if the </a:t>
            </a:r>
            <a:r>
              <a:rPr lang="en-US" dirty="0" err="1" smtClean="0"/>
              <a:t>organisation</a:t>
            </a:r>
            <a:r>
              <a:rPr lang="en-US" dirty="0" smtClean="0"/>
              <a:t> is achieving results, HR department or professionals are not thanked for recruiting the right employees and performers.</a:t>
            </a:r>
          </a:p>
          <a:p>
            <a:r>
              <a:rPr lang="en-US" dirty="0" smtClean="0"/>
              <a:t/>
            </a:r>
            <a:br>
              <a:rPr lang="en-US" dirty="0" smtClean="0"/>
            </a:br>
            <a:r>
              <a:rPr lang="en-US" dirty="0" smtClean="0"/>
              <a:t/>
            </a:r>
            <a:br>
              <a:rPr lang="en-US" dirty="0" smtClean="0"/>
            </a:br>
            <a:r>
              <a:rPr lang="en-US" dirty="0" smtClean="0"/>
              <a:t>Process analysis – The immediacy and speed of the recruitment process are the main concerns of the HR in recruitment. The process should be flexible, adaptive and responsive to the immediate requirements. The recruitment process should also be cost effective.</a:t>
            </a:r>
          </a:p>
          <a:p>
            <a:r>
              <a:rPr lang="en-US" dirty="0" smtClean="0"/>
              <a:t/>
            </a:r>
            <a:br>
              <a:rPr lang="en-US" dirty="0" smtClean="0"/>
            </a:br>
            <a:r>
              <a:rPr lang="en-US" dirty="0" smtClean="0"/>
              <a:t/>
            </a:r>
            <a:br>
              <a:rPr lang="en-US" dirty="0" smtClean="0"/>
            </a:br>
            <a:r>
              <a:rPr lang="en-US" dirty="0" smtClean="0"/>
              <a:t>Strategic prioritization – The emerging new systems are both an opportunity as well as a challenge for the HR professionals. Therefore, reviewing staffing needs and prioritizing the tasks to meet the changes in the market has become a challenge for the recruitment professionals.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
        <p:nvSpPr>
          <p:cNvPr id="5" name="Rectangle 4"/>
          <p:cNvSpPr/>
          <p:nvPr/>
        </p:nvSpPr>
        <p:spPr>
          <a:xfrm>
            <a:off x="2743200" y="228600"/>
            <a:ext cx="2621230" cy="369332"/>
          </a:xfrm>
          <a:prstGeom prst="rect">
            <a:avLst/>
          </a:prstGeom>
        </p:spPr>
        <p:txBody>
          <a:bodyPr wrap="none">
            <a:spAutoFit/>
          </a:bodyPr>
          <a:lstStyle/>
          <a:p>
            <a:r>
              <a:rPr lang="en-US" b="1" dirty="0" smtClean="0"/>
              <a:t>Forms Of Recruitment</a:t>
            </a:r>
            <a:endParaRPr lang="en-US" dirty="0"/>
          </a:p>
        </p:txBody>
      </p:sp>
      <p:sp>
        <p:nvSpPr>
          <p:cNvPr id="6" name="Rectangle 5"/>
          <p:cNvSpPr/>
          <p:nvPr/>
        </p:nvSpPr>
        <p:spPr>
          <a:xfrm>
            <a:off x="2819400" y="1295400"/>
            <a:ext cx="4572000" cy="2862322"/>
          </a:xfrm>
          <a:prstGeom prst="rect">
            <a:avLst/>
          </a:prstGeom>
        </p:spPr>
        <p:txBody>
          <a:bodyPr>
            <a:spAutoFit/>
          </a:bodyPr>
          <a:lstStyle/>
          <a:p>
            <a:r>
              <a:rPr lang="en-US" dirty="0" smtClean="0"/>
              <a:t>The </a:t>
            </a:r>
            <a:r>
              <a:rPr lang="en-US" dirty="0" err="1" smtClean="0"/>
              <a:t>organisations</a:t>
            </a:r>
            <a:r>
              <a:rPr lang="en-US" dirty="0" smtClean="0"/>
              <a:t> differ in terms of their size, business, processes and practices. A few decisions by the recruitment professionals can affect the productivity and efficiency of the </a:t>
            </a:r>
            <a:r>
              <a:rPr lang="en-US" dirty="0" err="1" smtClean="0"/>
              <a:t>organisation</a:t>
            </a:r>
            <a:r>
              <a:rPr lang="en-US" dirty="0" smtClean="0"/>
              <a:t>. </a:t>
            </a:r>
            <a:r>
              <a:rPr lang="en-US" dirty="0" err="1" smtClean="0"/>
              <a:t>Organisations</a:t>
            </a:r>
            <a:r>
              <a:rPr lang="en-US" dirty="0" smtClean="0"/>
              <a:t> adopt different forms of recruitment practices according to the specific needs of the </a:t>
            </a:r>
            <a:r>
              <a:rPr lang="en-US" dirty="0" err="1" smtClean="0"/>
              <a:t>organisation</a:t>
            </a:r>
            <a:r>
              <a:rPr lang="en-US" dirty="0" smtClean="0"/>
              <a:t>.</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graphicFrame>
        <p:nvGraphicFramePr>
          <p:cNvPr id="7" name="Table 6"/>
          <p:cNvGraphicFramePr>
            <a:graphicFrameLocks noGrp="1"/>
          </p:cNvGraphicFramePr>
          <p:nvPr/>
        </p:nvGraphicFramePr>
        <p:xfrm>
          <a:off x="1524000" y="3246120"/>
          <a:ext cx="6096000" cy="365760"/>
        </p:xfrm>
        <a:graphic>
          <a:graphicData uri="http://schemas.openxmlformats.org/drawingml/2006/table">
            <a:tbl>
              <a:tblPr/>
              <a:tblGrid>
                <a:gridCol w="6096000"/>
              </a:tblGrid>
              <a:tr h="0">
                <a:tc>
                  <a:txBody>
                    <a:bodyPr/>
                    <a:lstStyle/>
                    <a:p>
                      <a:pPr algn="r"/>
                      <a:endParaRPr lang="en-US" dirty="0"/>
                    </a:p>
                  </a:txBody>
                  <a:tcPr anchor="ctr">
                    <a:lnL>
                      <a:noFill/>
                    </a:lnL>
                    <a:lnR>
                      <a:noFill/>
                    </a:lnR>
                    <a:lnT>
                      <a:noFill/>
                    </a:lnT>
                    <a:lnB>
                      <a:noFill/>
                    </a:lnB>
                  </a:tcPr>
                </a:tc>
              </a:tr>
            </a:tbl>
          </a:graphicData>
        </a:graphic>
      </p:graphicFrame>
      <p:sp>
        <p:nvSpPr>
          <p:cNvPr id="25601" name="Rectangle 1"/>
          <p:cNvSpPr>
            <a:spLocks noChangeArrowheads="1"/>
          </p:cNvSpPr>
          <p:nvPr/>
        </p:nvSpPr>
        <p:spPr bwMode="auto">
          <a:xfrm>
            <a:off x="228600" y="152400"/>
            <a:ext cx="8610600"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Char char="•"/>
              <a:tabLst/>
            </a:pPr>
            <a:r>
              <a:rPr kumimoji="0" lang="en-US" sz="1400" b="1" i="0" u="none" strike="noStrike" cap="none" normalizeH="0" baseline="0" dirty="0" smtClean="0">
                <a:ln>
                  <a:noFill/>
                </a:ln>
                <a:solidFill>
                  <a:srgbClr val="313234"/>
                </a:solidFill>
                <a:effectLst/>
                <a:latin typeface="Verdana" pitchFamily="34" charset="0"/>
                <a:cs typeface="Arial" pitchFamily="34" charset="0"/>
              </a:rPr>
              <a:t>CENTRALIZED</a:t>
            </a:r>
            <a:r>
              <a:rPr kumimoji="0" lang="en-US" sz="1400" b="1" i="0" u="none" strike="noStrike" cap="none" normalizeH="0" dirty="0" smtClean="0">
                <a:ln>
                  <a:noFill/>
                </a:ln>
                <a:solidFill>
                  <a:srgbClr val="313234"/>
                </a:solidFill>
                <a:effectLst/>
                <a:latin typeface="Verdana" pitchFamily="34" charset="0"/>
                <a:cs typeface="Arial" pitchFamily="34" charset="0"/>
              </a:rPr>
              <a:t> </a:t>
            </a:r>
            <a:r>
              <a:rPr kumimoji="0" lang="en-US" sz="1400" b="1" i="0" u="none" strike="noStrike" cap="none" normalizeH="0" baseline="0" dirty="0" smtClean="0">
                <a:ln>
                  <a:noFill/>
                </a:ln>
                <a:solidFill>
                  <a:srgbClr val="313234"/>
                </a:solidFill>
                <a:effectLst/>
                <a:latin typeface="Verdana" pitchFamily="34" charset="0"/>
                <a:cs typeface="Arial" pitchFamily="34" charset="0"/>
              </a:rPr>
              <a:t>RECRUITMENT</a:t>
            </a:r>
            <a:r>
              <a:rPr kumimoji="0" lang="en-US" sz="1400" b="0" i="0" u="none" strike="noStrike" cap="none" normalizeH="0" baseline="0" dirty="0" smtClean="0">
                <a:ln>
                  <a:noFill/>
                </a:ln>
                <a:solidFill>
                  <a:srgbClr val="313234"/>
                </a:solidFill>
                <a:effectLst/>
                <a:latin typeface="Verdana" pitchFamily="34" charset="0"/>
                <a:cs typeface="Arial" pitchFamily="34" charset="0"/>
              </a:rPr>
              <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The recruitment practices of an </a:t>
            </a:r>
            <a:r>
              <a:rPr kumimoji="0" lang="en-US" sz="1400" b="0" i="0" u="none" strike="noStrike" cap="none" normalizeH="0" baseline="0" dirty="0" err="1" smtClean="0">
                <a:ln>
                  <a:noFill/>
                </a:ln>
                <a:solidFill>
                  <a:srgbClr val="313234"/>
                </a:solidFill>
                <a:effectLst/>
                <a:latin typeface="Verdana" pitchFamily="34" charset="0"/>
                <a:cs typeface="Arial" pitchFamily="34" charset="0"/>
              </a:rPr>
              <a:t>organisation</a:t>
            </a:r>
            <a:r>
              <a:rPr kumimoji="0" lang="en-US" sz="1400" b="0" i="0" u="none" strike="noStrike" cap="none" normalizeH="0" baseline="0" dirty="0" smtClean="0">
                <a:ln>
                  <a:noFill/>
                </a:ln>
                <a:solidFill>
                  <a:srgbClr val="313234"/>
                </a:solidFill>
                <a:effectLst/>
                <a:latin typeface="Verdana" pitchFamily="34" charset="0"/>
                <a:cs typeface="Arial" pitchFamily="34" charset="0"/>
              </a:rPr>
              <a:t> are centralized when the HR / recruitment department at the head office performs all functions of recruitment. Recruitment decisions for all the business verticals and departments of an </a:t>
            </a:r>
            <a:r>
              <a:rPr kumimoji="0" lang="en-US" sz="1400" b="0" i="0" u="none" strike="noStrike" cap="none" normalizeH="0" baseline="0" dirty="0" err="1" smtClean="0">
                <a:ln>
                  <a:noFill/>
                </a:ln>
                <a:solidFill>
                  <a:srgbClr val="313234"/>
                </a:solidFill>
                <a:effectLst/>
                <a:latin typeface="Verdana" pitchFamily="34" charset="0"/>
                <a:cs typeface="Arial" pitchFamily="34" charset="0"/>
              </a:rPr>
              <a:t>organisation</a:t>
            </a:r>
            <a:r>
              <a:rPr kumimoji="0" lang="en-US" sz="1400" b="0" i="0" u="none" strike="noStrike" cap="none" normalizeH="0" baseline="0" dirty="0" smtClean="0">
                <a:ln>
                  <a:noFill/>
                </a:ln>
                <a:solidFill>
                  <a:srgbClr val="313234"/>
                </a:solidFill>
                <a:effectLst/>
                <a:latin typeface="Verdana" pitchFamily="34" charset="0"/>
                <a:cs typeface="Arial" pitchFamily="34" charset="0"/>
              </a:rPr>
              <a:t> are carried out by the one central HR (or recruitment) department. Centralized from of recruitment is commonly seen in government </a:t>
            </a:r>
            <a:r>
              <a:rPr kumimoji="0" lang="en-US" sz="1400" b="0" i="0" u="none" strike="noStrike" cap="none" normalizeH="0" baseline="0" dirty="0" err="1" smtClean="0">
                <a:ln>
                  <a:noFill/>
                </a:ln>
                <a:solidFill>
                  <a:srgbClr val="313234"/>
                </a:solidFill>
                <a:effectLst/>
                <a:latin typeface="Verdana" pitchFamily="34" charset="0"/>
                <a:cs typeface="Arial" pitchFamily="34" charset="0"/>
              </a:rPr>
              <a:t>organisations</a:t>
            </a:r>
            <a:r>
              <a:rPr kumimoji="0" lang="en-US" sz="1400" b="0" i="0" u="none" strike="noStrike" cap="none" normalizeH="0" baseline="0" dirty="0" smtClean="0">
                <a:ln>
                  <a:noFill/>
                </a:ln>
                <a:solidFill>
                  <a:srgbClr val="313234"/>
                </a:solidFill>
                <a:effectLst/>
                <a:latin typeface="Verdana" pitchFamily="34" charset="0"/>
                <a:cs typeface="Arial" pitchFamily="34" charset="0"/>
              </a:rPr>
              <a:t>.</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Benefits of the centralized form of recruitment are</a:t>
            </a:r>
            <a:r>
              <a:rPr kumimoji="0" lang="en-US" sz="1400" b="0" i="0" u="none" strike="noStrike" cap="none" normalizeH="0" baseline="0" dirty="0" smtClean="0">
                <a:ln>
                  <a:noFill/>
                </a:ln>
                <a:solidFill>
                  <a:srgbClr val="313234"/>
                </a:solidFill>
                <a:effectLst/>
                <a:latin typeface="Verdana" pitchFamily="34" charset="0"/>
                <a:cs typeface="Arial" pitchFamily="34" charset="0"/>
              </a:rPr>
              <a:t>:</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Reduces administration </a:t>
            </a:r>
            <a:r>
              <a:rPr kumimoji="0" lang="en-US" sz="1400" b="0" i="0" u="none" strike="noStrike" cap="none" normalizeH="0" baseline="0" dirty="0" smtClean="0">
                <a:ln>
                  <a:noFill/>
                </a:ln>
                <a:solidFill>
                  <a:srgbClr val="313234"/>
                </a:solidFill>
                <a:effectLst/>
                <a:latin typeface="Verdana" pitchFamily="34" charset="0"/>
                <a:cs typeface="Arial" pitchFamily="34" charset="0"/>
              </a:rPr>
              <a:t>costs</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Better utilization of </a:t>
            </a:r>
            <a:r>
              <a:rPr kumimoji="0" lang="en-US" sz="1400" b="0" i="0" u="none" strike="noStrike" cap="none" normalizeH="0" baseline="0" dirty="0" smtClean="0">
                <a:ln>
                  <a:noFill/>
                </a:ln>
                <a:solidFill>
                  <a:srgbClr val="313234"/>
                </a:solidFill>
                <a:effectLst/>
                <a:latin typeface="Verdana" pitchFamily="34" charset="0"/>
                <a:cs typeface="Arial" pitchFamily="34" charset="0"/>
              </a:rPr>
              <a:t>specialists</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Uniformity in </a:t>
            </a:r>
            <a:r>
              <a:rPr kumimoji="0" lang="en-US" sz="1400" b="0" i="0" u="none" strike="noStrike" cap="none" normalizeH="0" baseline="0" dirty="0" smtClean="0">
                <a:ln>
                  <a:noFill/>
                </a:ln>
                <a:solidFill>
                  <a:srgbClr val="313234"/>
                </a:solidFill>
                <a:effectLst/>
                <a:latin typeface="Verdana" pitchFamily="34" charset="0"/>
                <a:cs typeface="Arial" pitchFamily="34" charset="0"/>
              </a:rPr>
              <a:t>recruitment</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Interchangeability of </a:t>
            </a:r>
            <a:r>
              <a:rPr kumimoji="0" lang="en-US" sz="1400" b="0" i="0" u="none" strike="noStrike" cap="none" normalizeH="0" baseline="0" dirty="0" smtClean="0">
                <a:ln>
                  <a:noFill/>
                </a:ln>
                <a:solidFill>
                  <a:srgbClr val="313234"/>
                </a:solidFill>
                <a:effectLst/>
                <a:latin typeface="Verdana" pitchFamily="34" charset="0"/>
                <a:cs typeface="Arial" pitchFamily="34" charset="0"/>
              </a:rPr>
              <a:t>staff</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Reduces </a:t>
            </a:r>
            <a:r>
              <a:rPr kumimoji="0" lang="en-US" sz="1400" b="0" i="0" u="none" strike="noStrike" cap="none" normalizeH="0" baseline="0" dirty="0" smtClean="0">
                <a:ln>
                  <a:noFill/>
                </a:ln>
                <a:solidFill>
                  <a:srgbClr val="313234"/>
                </a:solidFill>
                <a:effectLst/>
                <a:latin typeface="Verdana" pitchFamily="34" charset="0"/>
                <a:cs typeface="Arial" pitchFamily="34" charset="0"/>
              </a:rPr>
              <a:t>favoritism</a:t>
            </a: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313234"/>
                </a:solidFill>
                <a:effectLst/>
                <a:latin typeface="Verdana" pitchFamily="34" charset="0"/>
                <a:cs typeface="Arial" pitchFamily="34" charset="0"/>
              </a:rPr>
              <a:t>Every department sends requisitions for recruitment to their central </a:t>
            </a:r>
            <a:r>
              <a:rPr kumimoji="0" lang="en-US" sz="1400" b="0" i="0" u="none" strike="noStrike" cap="none" normalizeH="0" baseline="0" dirty="0" smtClean="0">
                <a:ln>
                  <a:noFill/>
                </a:ln>
                <a:solidFill>
                  <a:srgbClr val="313234"/>
                </a:solidFill>
                <a:effectLst/>
                <a:latin typeface="Verdana" pitchFamily="34" charset="0"/>
                <a:cs typeface="Arial" pitchFamily="34" charset="0"/>
              </a:rPr>
              <a:t>office </a:t>
            </a:r>
          </a:p>
          <a:p>
            <a:pPr marL="0" marR="0" lvl="0" indent="0" defTabSz="914400" rtl="0" eaLnBrk="0" fontAlgn="base" latinLnBrk="0" hangingPunct="0">
              <a:lnSpc>
                <a:spcPct val="100000"/>
              </a:lnSpc>
              <a:spcBef>
                <a:spcPct val="0"/>
              </a:spcBef>
              <a:spcAft>
                <a:spcPct val="0"/>
              </a:spcAft>
              <a:buClrTx/>
              <a:buSzTx/>
              <a:buFontTx/>
              <a:buChar char="•"/>
              <a:tabLst/>
            </a:pPr>
            <a:endParaRPr kumimoji="0" lang="en-US" sz="1400" b="0" i="0" u="none" strike="noStrike" cap="none" normalizeH="0" baseline="0" dirty="0" smtClean="0">
              <a:ln>
                <a:noFill/>
              </a:ln>
              <a:solidFill>
                <a:srgbClr val="313234"/>
              </a:solidFill>
              <a:effectLst/>
              <a:latin typeface="Verdana"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400" b="1" i="0" u="none" strike="noStrike" cap="none" normalizeH="0" baseline="0" dirty="0" smtClean="0">
                <a:ln>
                  <a:noFill/>
                </a:ln>
                <a:solidFill>
                  <a:srgbClr val="313234"/>
                </a:solidFill>
                <a:effectLst/>
                <a:latin typeface="Verdana" pitchFamily="34" charset="0"/>
                <a:cs typeface="Arial" pitchFamily="34" charset="0"/>
              </a:rPr>
              <a:t>DECENTRALIZED RECRUITMENT</a:t>
            </a:r>
            <a:r>
              <a:rPr kumimoji="0" lang="en-US" sz="1400" b="0" i="0" u="none" strike="noStrike" cap="none" normalizeH="0" baseline="0" dirty="0" smtClean="0">
                <a:ln>
                  <a:noFill/>
                </a:ln>
                <a:solidFill>
                  <a:srgbClr val="313234"/>
                </a:solidFill>
                <a:effectLst/>
                <a:latin typeface="Verdana" pitchFamily="34" charset="0"/>
                <a:cs typeface="Arial" pitchFamily="34" charset="0"/>
              </a:rPr>
              <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
            </a:r>
            <a:br>
              <a:rPr kumimoji="0" lang="en-US" sz="1400" b="0" i="0" u="none" strike="noStrike" cap="none" normalizeH="0" baseline="0" dirty="0" smtClean="0">
                <a:ln>
                  <a:noFill/>
                </a:ln>
                <a:solidFill>
                  <a:srgbClr val="313234"/>
                </a:solidFill>
                <a:effectLst/>
                <a:latin typeface="Verdana" pitchFamily="34" charset="0"/>
                <a:cs typeface="Arial" pitchFamily="34" charset="0"/>
              </a:rPr>
            </a:br>
            <a:r>
              <a:rPr kumimoji="0" lang="en-US" sz="1400" b="0" i="0" u="none" strike="noStrike" cap="none" normalizeH="0" baseline="0" dirty="0" smtClean="0">
                <a:ln>
                  <a:noFill/>
                </a:ln>
                <a:solidFill>
                  <a:srgbClr val="313234"/>
                </a:solidFill>
                <a:effectLst/>
                <a:latin typeface="Verdana" pitchFamily="34" charset="0"/>
                <a:cs typeface="Arial" pitchFamily="34" charset="0"/>
              </a:rPr>
              <a:t>Decentralized recruitment practices are most commonly seen in the case of conglomerates operating in different and diverse business areas. With diverse and geographically spread business areas and offices, it becomes important to understand the needs of each department and frame the recruitment policies and procedures accordingly. Each department carries out its own recruitment. Choice between the two will depend upon management philosophy and needs of particular organization. In some cases combination of both is used. Lower level staffs as well as top level executives are recruited in a decentralized manner.</a:t>
            </a:r>
            <a:r>
              <a:rPr kumimoji="0" lang="en-US" sz="14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152400"/>
            <a:ext cx="8229600" cy="685800"/>
          </a:xfrm>
        </p:spPr>
        <p:txBody>
          <a:bodyPr rtlCol="0">
            <a:normAutofit/>
          </a:bodyPr>
          <a:lstStyle/>
          <a:p>
            <a:pPr fontAlgn="auto">
              <a:spcAft>
                <a:spcPts val="0"/>
              </a:spcAft>
              <a:defRPr/>
            </a:pPr>
            <a:r>
              <a:rPr lang="fr-CA" sz="3200" b="1" dirty="0" err="1" smtClean="0">
                <a:solidFill>
                  <a:schemeClr val="tx1">
                    <a:lumMod val="75000"/>
                    <a:lumOff val="25000"/>
                  </a:schemeClr>
                </a:solidFill>
              </a:rPr>
              <a:t>Validity</a:t>
            </a:r>
            <a:r>
              <a:rPr lang="fr-CA" sz="3200" b="1" dirty="0" smtClean="0">
                <a:solidFill>
                  <a:schemeClr val="tx1">
                    <a:lumMod val="75000"/>
                    <a:lumOff val="25000"/>
                  </a:schemeClr>
                </a:solidFill>
              </a:rPr>
              <a:t> &amp; </a:t>
            </a:r>
            <a:r>
              <a:rPr lang="fr-CA" sz="3200" b="1" dirty="0" err="1" smtClean="0">
                <a:solidFill>
                  <a:schemeClr val="tx1">
                    <a:lumMod val="75000"/>
                    <a:lumOff val="25000"/>
                  </a:schemeClr>
                </a:solidFill>
              </a:rPr>
              <a:t>Reliability</a:t>
            </a:r>
            <a:endParaRPr lang="fr-CA" sz="3200" b="1" dirty="0" smtClean="0">
              <a:solidFill>
                <a:schemeClr val="tx1">
                  <a:lumMod val="75000"/>
                  <a:lumOff val="25000"/>
                </a:schemeClr>
              </a:solidFill>
            </a:endParaRPr>
          </a:p>
        </p:txBody>
      </p:sp>
      <p:sp>
        <p:nvSpPr>
          <p:cNvPr id="2050" name="AutoShape 2" descr="data:image/jpeg;base64,/9j/4AAQSkZJRgABAQAAAQABAAD/2wCEAAkGBxQTEhQUEhQVFhQXFhYXGRgWFxweFhcWFxQXHBUWFh8YHCggHBwlHBkdITEhJSksLi4uGCAzODMtNygtLisBCgoKDg0OGhAQGywkICQ0LCwsLDQsLCwwLCwsLC8sLCwsLCwsLCwsLCwsLCwsLCwsLCwsLCwsLCwsLCwsLCwsLP/AABEIAJQBVAMBEQACEQEDEQH/xAAcAAACAgMBAQAAAAAAAAAAAAAABgEFAgMEBwj/xABIEAACAQIEAggCBwUGBAUFAAABAgMAEQQFEiEGMQcTIkFRYXGRgaEUIzJCUmKxU3KCksEVJDNDorIXwtHSY5Oj4fAWNFSDpP/EABoBAQACAwEAAAAAAAAAAAAAAAADBAECBQb/xAA2EQABAwIEAwQKAwADAQEAAAABAAIDBBEFEiExE0FRInGR0QYUMmGBobHB4fAVI0IkM1LxQ//aAAwDAQACEQMRAD8A9xoiKIiiIoiKIiiIoiKIiiIoiKIiiIoiKIiiIoiKIiiIoiKIiiIoiKIooiKIpoiweiLCi2RRFK0WFtosLE0RYkURY0WVKiiLM0WFjqoimiKVFEQ/KiLXRZWaNRYWdERREURFERRFFEReiIoimiIoiKIiiIoiKIiiIoiiiIoimiIoiKIiiIoiKIiiIoii9EWNEWJWizdRRFKiiLbRYWstRZsgNRLKaLCyFEWLURYUWUCiLaDRYUGiLWRRZQKIt1FhFERRFBNESxm3HGHiJSLViJBzEVtI/ec9kelyagfOxvvXSpsKnmGY9kdT5bqhbjHGyHsRwx35DtSN79kH2qLjvOwXRGE0sf8A2PPyCgZ3mYNyykeBwzAe+qnFl6J6jQbZj4jyW3D8c4lD9bBHIvf1TFXHwe4PuKz6w4e0Fh2DQv8A+p/jr9Ez5JxRh8T2UfTJ3xyDTIPQH7Q8xcVOyVr9iuTU0M1P7bdOu4V1UipqaIiiIoiKIubH4+OFC8rqiDmzGw+dYJAFyt443yOysFyk/HdIF9sLAzj9pKerT1Ckaz8QKrOqR/kLsw4I+15nZfdufJcJ4kzCTdOqH7kLMPm1a8WU7BT/AMfQtHacfEIHEeYR7uYj+/Cyj5NTiyjcJ/HULtnnxC7cB0gW2xUBQftIj1iepWwcfAGtm1I/0LKCbBH2vC4O92x8k45fj45kDwuroe9Tceh8D5VZDgRcLjSRPjdleLFdNZWiKIiiIoiKIqXO+J8PhTpke8h5RoNUh+A5DzNhUb5Gs3VumoZqj2Bp12CVsRxziXP1UEcS9xlYs5/hSwHuarmoJ9kLrswaJmssnhp9VqOdZmdwygeAw7Ee+qnFl6fJZNDQD/R8R5KV4wxsZs8cMluYIaNvftAe1BO8bhDhVK//AK3keBV7lPG+HlISUNBIeQl+yf3XHZPpcGpmTtdpsufU4TPCLjtDqPLdNIqZcxBNEWqiyiiKUoizJosbpWzfjeCMlIQcRINiI/sA+DOeyPQXNQPna3QarqU2EzzDMey33+W6oW4qx0psiwx+AVWkYepuL+wqIzyHYLofxlLGP7Hm/wAAp/tTMuer/wDnNv1pxJVj1Sg2zfMeSyh4yxkZtJHFKBzAvG/zuPht60E7xuEOE00n/W/7/RMeS8X4fEEJcxS/s5RYn90/Zb4Gp2TNeuXU4bPB2iLjqP36rzPpI6RJnlOHwUjJGjWMkZs8jjmFI3Cg7bc/SonzG9gr1Lh7RHnlGpXpXR7iZpMBA2JJMtiGJ+1sxA1fmta96midmbdcuraGykN2TJUirKaIteImVFZ3IVVBJJ2AA5k1gkLLWlxsNyvLM34jmzKQw4fWuGvay7PN4ljzVPLw5+AovldK7KzZerpsPioIxNUav6dPMppyXg2KJAZbGw+yNkX18anjga3dcqqxaWY2ZoF0S8U4KHsRnWQbEQpqAI8WHZvtbnWxlY1Qsw+qm7RHiuZOO4ybGCcDxtGR7K5PyrUVLehU5wWYDRwPj5KlTj7DYvMfoH0RiGQlZXOklghbTpIuB3atXPuqXsuF1RInpn5dQQkrCySS61x0a4SXrtOHjYlZWIJ/widyVNhq2BJFt6ry0/Nq69FjGuSbY/uqe+DuNGEgwmNPbO0cp21/kk7g3cD38jvzxDOScj91nEsJa1nrFP7PMdPwvQhVxedU0RFEVFxbxLHgotbdp22jjB3drfJR3n+pFRSyiMXKvUFBJWS5G7cz0CRcqyrEZjL1+IN7cif8OIfhjXvPn7mqrWPmOZy789RT4czhQi55nme/yTquWYTBprlKD88pG58gdvgBVoMZGLrgvqKmqdYX7guabjjDj/DjmkA/CgUH06wrWpqGqZmEVDvasO/8XUQ8dYc/4kc0YPeyBgB4nqy1BUMO6SYRUM1bY9x87LHASZdmQc4WRHKEBmjupUm9rggXBsbG3ca3dE1wVWGtmhOhStm2U4jLpevw5sTsSB2JRe+iRfHz9jVR7HRHM1eigqafEWcKYWPLqO7yTxwlxNHjYtS9mRbCSMndG/qpsbH+oIq1FKJG3C4GIUElHJkftyPVXwqVUVNEUGiLz/jLjNusOFwZGsbSSjfR+VPFvPu9eVSafXKzdehw3CQ5nrFR7PIdfwseHuDVRDLiGKLu73PaPezyseXeTSOn5uStxjXJCLAfuitcDxRliRhsPLG43FogXk28QBqH8Vr1MXMYuZHDU1RJFz9FD8eRg2GHnYeP1YHszg/KtDUt96tNwWYi5cB7tfJLWUcUYibNJkxTRrl5UiJZUUdqy6QGtfVe99TW8K2EzHKB+H1UV3AadR+3TPnXB0UqExWFx9k7o3/T4Vq+BrtlNS4rLC6z9R80qZTxBNlkggnDNhrgWbd4b8ip+8nl7ecDJXROyv2XWqKCHEIzNT6P6dfIr1KCZXVWQhlYAgjcEEbEVeBuLrybmlpsd1JFZRRRZWEsqoCzEKqi5JNgAOZNYJ5oAXGwXmGccQzZnIYMOGXDX02GzzeOrvVPLw5+AovldKcrNl6unoIsPjE1R7fTp5lNeScHRRKDNY2F9I2RfXxqeOBrRquTV4tLM4hmg+a3z8WYOHsRHWRcWhW6gjuLfZv8a2MzG6KGPDqqbtEW95/brjXj5O/C4gDxvF/SStPWW9CrP8JLb22/PyXfhs/wWKsjEBjsEmXSx/d1bH4GpBIx+iqPo6qn7VjbqPwk/pRyKODCmRPvMqBG3sW71PPYA1BPE0DMF1cKxCWR/Df4pUy7AR5bEMTiQGxTD6qL9lcbMfz2/l9arE8gpZXuqX5WeyOfVUmS5/j3xca4WSQO8txGp7BJtfUORFhuT3CpogRo1R1MMTWEvX0tV9ea7llRF5Z0rcQM8i4GG+5QyW5szHsR+nIn1FUaqQ34bV6rAKJjWuq5dm7fDmmrh3KosuwpeUgELqdz3flH/wA3JqeKNsTNVya2qlr6izeewSrLmOIzSTSqlYeaxXsLdzzkc/3eQ8zVfO6Y2Gy7Daanw6PNJq/92801ZfwdEgHWsWPgOyg/r86nbA0brkzYvM89jRdpyLBnbSvwff8AWt+GxVxW1IN7lIXSBkOKimwy4HDmeKViJCwv1e4tdgRoFrnUe8Dfx1MDVYZi0txcD36clwpDA2Mw4zNGcwuFilZiHjIbUsc/44w24J33N7g1DHMWnK9X6zDGTxesU/eQPt5Ll4kzNMxlxvUQSRvhDdybdtQ5Utt9ltr99xv3VmqhuMw3CxgWI8N/Al9l2i9C6NeJDi8PpkN5obKx72UjsOfWxB8wakppeI3XdUsZw/1So7Psu1Hkm+rC5C04zErGjSObIilmJ7gBcmsEgC5WzGF7g1u5XjmUrJm2YtK9xGu9vwRg9hB5nc+tzXNbeeS52C9rOW4TQhjfbd9fwmfpA42OVfR4MPhxK0itYarBAtgvZUEm5Plex3roEhosF5BjXzPDnAm51K5sk4fnxbdfM5N/8xxufKNeSr6W+POqjI3yauXoKitgo28KEa/u56rHjLhHFB8L9AdAge8/WuASNS22IsVtquBvVgRMC478RqZDofBN03DGFkB0i3mjX+RuKyYmFYbiFSzc+KRp+CTll5cGSgvcuhNx5SKSQU8uXpzqGYSN7QK6OHyUcoMTmgE/uh5Ju4X4iTHxvDMoEyi0ifdYcusS/wB0+HMH3qSKUSCx3VSvoJKJ4e09k7H7H3pAzmOTKcwWaO5ja5t+NOTofMbH1sapuvBJcbFeip3MxWiMbvbavY8FillRJEN0dQynxBFxXSBB1C8U9jmOLXbhb6ytUodJHEhwmG0xm0011Q96gW1v8AbDzIqvUS5G6bldbBqD1ufteyNT5JJ6E5sPiHnNmMsOk9oDTZiQGBvz277c/bSCDIMzt1axfFhUHhQgho0VzxTxM2LZ8Jhr9USY3ZRdpTyZI/Be4tzPd41iSck5WLekwpkcXGqeew93vXXwn0cR4ePSxKgnUVU3Nz+Jj5ADapeEXG71SOINhBZTiw6lMgyLCDYqt/N9/wBa24bFX9dqTrcrjx/B0Tj6pip8D2kPvv8AOtHU7SNFYhxaZh7eq8+PGD5TjhhGV2U2LxjdAGBIaEkgqe+1rehua0AfELnZWpn0tc4MYCHnY8r9D5r0DP8ALIcxwoeIglkJRh6fZPx7u4ipJGNlaqdHUy4fUWdpY6hKfRXn7RytgZiRu3V3+66/bj+NiQPI+NV6WQg8Ny6+P0TXNFXFsd/Nep1fXlFGmiLy7pW4gLOMDDc7qZLc2Y2Mce3wJ9VqhVym/DC9X6P0LQDVy7DbzTVw5lMWXYUvKQCF1SOe78o/6d5qxGxsTNVyK6qkr6izeugSrPmeIzSXSgZYfuxXsCt9pJyOf7vIbczVcvdMbDZdhlLBh0eeSxd+6DzTXl3B0SD61ix8B2UH9asNgaN1yZ8XlkPY0C7v7HwZ7OmO/k+/61tkYq3rVUNblVWb8FKynqT/AAPup9DzHxvUb6cHZXafGHtNpRcJdnxbYWEJiHV2DgwrKSeobcanYXOnfbY6fkKrpHAZCVbMTKiXNTtIFtbc+4ft0s51wDmEgkxMzRMAC9lcszLa/wBWAtiPiK34DmtJUsFfTZmwtuL6X80zdCjYcLLGEUYgdov954zytfkAdiBtuD31JSyBwI5qtj9I+F7XXu07d69Sq2vPLTjMQI43dvsopY+ii5oTYXWzGlzg0c1490c4Y4zMJMTJvpLSG/43bsj0Av6WFc+nHEkLyvZYzJ6pQsp2aXVj0sZs0k8WCjJsCrOB952P1an0G/xHhW1W8kiMKD0epmsjfVPG233Tlh0hyzBl3+6AWI+07nko+OwFWQGwsXEkfLiNTZvPb3BK2GkxWZOxv2B925ESA8l/M1u/9AargvmOmy7EkdLhzQDq75/gKxfgRwLq8Wod2m3sa39WPIqsMbaTZzdEm8ZLiTH9DlxEkCCRGY7tpXcXBBu0e97X+6OVrVo2Z0ZyvU8uHw1kXFp9/wB5dV19IfBGKaPDTQ4gPDh8NGkuokSSlOcuwOvUttidrczerEzWlhNlycOllZUMYHEC6aejHMxisG8clmkjOhyeboQerLeO11ufwmtKZ+dmqs43Seq1WZmgOoShwu5wGcdSTZHcw+RWQgxfG+kfE1Wi/rmy8l2sQtW4YJubftoV7SK6S8UkPpgzMx4RYlNjM9j+4nab56R8aq1b8rLdV3vR6m4tVmOzdfJbujnALhsB1z2GsGV28FAuPgFH61mmaGR3UeM1DqmsLBy0CUOFImzPMJZpblB2iD3Jc9XGPgP18arR/wB0pcdl265zcOoWRM9o/pKduMOKRhdMENhKVuTbaJOQNu9j3D4+RtTzZNG7rh4ZhpqiZZPZHzKqsDwvPiAJJmAvuDLdnPnY8vSomwvfq4q5LiVPTEsib4aIx3Cs+HBkhINt7xXV/UW50MLmatSLEqeoOWZv3CtODeKfpOqCaxlC3BsLSpyJtyDDa45b38hJDNn7J3VTE8NNLaWP2T8ivNulXh94J1MMjRK9yrISCBfdNiOR3A9KidaCS9tCuhA1+KUfDzWc0+KfeN8rE2VoysZGijjdXb7TAKNRPmVualqG549Fz8HnNNWBp2Oh/e9T0P5n1mEaIneFyB+4/aX53HwrFI+7LdFJ6Q0/Cqsw2dqnyrS4K8W4uf6bnAg+4rLCPRRqlPlvqHwrnTf2TBq9phv/AA8NdNzdr5Jq4+xEWX4Rkw0aRS4k6C0aBSQF7bsVAJNtgefaqxUycNmi4uCUnrVVd2w1KoOBs6weCkw8M5IxOJRWj7HYRHvo1N3FiD8LXrWljyszFTY5WmacxM2GnxVnjeJJsdL1WF1CK5ChTYyAc3c9y+A8Od72GjpnSOysViLD4qOLi1G/093eqrIIsPjMTPhY5V+kQ6tYMR0nQ4RyrHnZiByF77Xrf1YncqA40xps1ui0DB5llmNeZptWGa+iLUxibYdi1rIRbmN/XetnvMTQFDT0ra+Zzs1vdzT1PgsNmmGE6Rp1pUhJGQdbGwJBQm1wL3BF7G9bm0rNFVYH4fVAOGo+i8t4Mw+M/tSGGPFPDFHIzPFqbQ+hvrY9P2SWUWueXPnUFK8C8Z3XXx+ldIG1bbZSAPirfpNwpwuOjxEWxa0g8OsjIve3iLX+NRVIySB4VzBJPWqN9O/Wy9dwmIDojjkyhh6MLiuiDovHvblcW9FsxE4RGdtgqlj5BRc0Oi1a0ucAOa8d6PcOcZmL4iQXsWlN/wATk6B8Bf2Fc6AcSUuK9li7/VKBlO3c/bdWnSxnDPLFgo72urOB95mP1aH0G/xFb1bySIwq/o9StYx9XJy2+6cMvgiy3Bl5PurqcjmzHko+OwFWGhsTLlcaeSTEKqzeZsO5KsGIxWZO1tkH3bkRIDyDfibz/QVXBfMdNl2HxUuHMGbV3z/AVKwT+0/7MC3lC6tei0d+r1+trbavGpPVveqwxtpOrdEwnNZcAjrNIbnYIDrCAGxkHeBb7o9gagdK5nZusupo614MDdvh8F28WcORy4IyQ9twvWa++VSLm/6jwtU0kDeH2VBhdc+nqsr9AdCOi09E+dmfDvh5Ddobab98TX0j4EEelqzSSZm2PJSekFEIJxIzZ31SrGP7PzpbbI0gFv8Aw5tregY/6agA4c/uK6rz69hNz7Tft+F7VeukvFKh48k05diz4xMP5tj+tRzewVcw4Xqox7wlLoXQdVM3eZLeyJ/3Gq9EOwSuz6TOPHa33D6lUeD+uz9tW9sRJ/6SMF/2ioh2qlXXO4eCi3PzVx004wgYaMHs3eQjxK2C+1z71vWnQBV/RiMZ5JOgsmvCyrgstEirfRCJCB95yoJJ9SasN/riv0XHlDquuLSd3W7tUl5d0jy9cms6kZ1UqFAsGYDs2F9r95NVGVbi7XZegqvR6JsJLdCB1V70tYVTg+t++jKL+KvsR+h+FTVjbsuub6OzObVZORv8l2cBTddlUYfcBHi3/CpKge21bwdqIXVbFGiHEHZet/uk/occpi5477GPf1R7A/M+9V6TRzguz6R9uCJ/P8Lk6ROxmsbLsfqW+Kymx+Q9qxUaTBbYSc2GyNPv+i9qrorxq8j6bpfrcMvcI5D8WZQf9orn1v8Aleu9FxpKe77pp4ofqsnkC/sVT4Gyn5VZl0iK4tAOJXtJ/wDV/mq/oZgAw0r97S/JVAA/X3qKiHYKv+kshdUhvQJQ4MziPMs4eTcprZxqHNYxaP8AQG3lWDEePc81u2vYMMMcYII08Sn7j7ixsIY449mdSxawNgDawvtet6icx2AVbBsLbWZnv2HJRwDxY2LMkcm7IFYNYC4JIINhalNMZL3TGcLbR5SznySjxH/dc6iMewMkT2HhKdLr8d/eoJOxOLLr0h9Zwl4fyv8AJXfTZJGuGgLMqt11lBO5BRr2+VT1TC5ui5Po/UsgqCHmwIsrjhJutyeEN+yZPgrsg+QqSI/1C6q1wDK91v8A0lHoSlP0jEL4xIT6q5A/3Gq1HoXBdr0lGZkT16/V9eRXivAfbzeV23IadviZLfoa58Gs5K9jihyYVGO5dnTJJqxWHj7urJ/mcD+lKzVzQtfRwZIZX/uiYukDAQpl5nEMZmjjjiSQqNaK7BSFNrjZj71ZmJbEbLjYYwS17Q7qT4arDoiwqjCtL99nK37wqbAe+9R0bbMurfpHMXVPD5D7pZxPFqw4ueTDxRRMXZXKxpqk0ud5DbUbkX5j3qF9W4OIHJdGl9H4nwBzzqRfxT/JOuOy3rGXT1kRe34XUHcfxCrZ/sjv1Xn2h1HW5Wn2Tb4JU6FsczfSoyeyDHIo8C2oN+i/Oq9Ebghdj0niaHRyDc6H5Kozj6nPoyn3sRD/AOoVRvkTWjxlqAQrMB4uDuDuQPy1V500RjqoW7w9vdT/ANKlrR2AqPoy+07x1CaOA5dWX4U/+EB/Lcf0qeI3YFyMQblqZB71lxxIVy/FkfsXH8wsf1pKbMKxQNDqmMHqEo9CsY0Tt3lwPgEB/wCY1Xoh2Su16TOvKwdAqlU63iBtW4E5P/lx2X2sPao96hWw7h4MLc/NXfTRjCseHjB2Ls589Ast/wCapK1xDQAqnozEDM955BduVcU4LBQx4Yyr9J6jrzHY3YlC5u1rAkDYXvYelTxjJGLLk1jzU1jrnc27gknLOk6VExGLxU0b6nMUMMKJrVRuSWtqtbcajzv5CtXPc4ho06qN0AYHO3aDoQm/jTDQyZUmIiBF1jlBYWdhKBfX52bl5VHPE0Rro4HUuFYG8jorHovxJky5QxvoZ0F/wg3A+ANqkpnXiCix2MR1rrc7FJnRp9Xm0sa/ZtOnwV7j9KrU2kpAXZxs8TD45Dvp9FHTCunFxsOZj/2ubfrWar/saVj0fOaklZ3/AEXsOHfUit4qD7i9XxqvIPFnEKo47i1ZfiwP2Lt/KNX9K0lF2EKzQvy1MbveEidDmNAWaO++pW+DLb/lFVqM6ELueksfbZJ7rKqzZvomdmRtlaUOD+WVLMfgSfao39ie6uU3/JwkxjcfY3TL0sZaZ8MkyC5hJLAfs2HaPwIB9L1PVx5m3C5mAVTYZyx+ztPisuCeJosThhh5iNap1bK3+YgUDUPHbn50gla9uUrTFaGWmnMzNib36LZl3BODgmEw6xip1KruCinuI2BNvMmtm08bTdRTY1VTR8I/kpf6SeJxPowsB19saiu+p+Sxr4m597VBVSZuw1dXBKIwA1MummicMCPoGWBXtqSIs3hrNyw9zarDRw47LiyuNZXXHM/JKnQ1hzrxM7cgqpfxYks3sAP5qr0bd3LsekkgAjiHJVHG03XZrGi7nXBF/E0g293rWU5pxZT4eOFhb3O538l7oK6K8avI+m+K0uFbuZJV+Ksh/wCaqFaNivV+jDwDI3u+6YsymE+TSm4/+26y55dhNZ+amrJ7cXeuMx3qtbd3I6+KXehXPUdJola9m1j4gA/MD+ao6YFl2OV3G5Y6ktqIjcbfFVueqctzXr1W0buZBYfaVwBKvqCT8qhlLo5c3JdGhZHWYeYRbN+2TvmWFwmZwozHUBurowDqTzHI/EEd1WnMZMFwoZ6rDpCBp1HIoyvCYTLInYNpB3Z5GBdrchsB47ACjGMiCxUVNTiDxcXtyC894TzBs3zUz6GWOJ1dtXcif4a7d5I5etROhcZQ5dGLEoo8PdC0EHbx3Vx03iGX6Oj7uhZhY7hTsQfIm38tbVExYABuocFw5lU4ulvYfVNmX/3TKYw2xSDUfIkFiPc1uOzFqqkn91b2eZSt0IQfX4l+5YkX4sxP/J86r0Y3K7PpK8AMYvX6vLyi8L4Tl6jN3RtiZJ4/jqLD/aPeudGcs5uvZVo42FNLeVj4K46ZYDrw0w5WZL+YIZf6+xresbazlX9G5AeJEeaaMSBmGWFVIvJEpW/c4sVB9GFvhVgjiR6LkMc6irbnkfkk7o14lGHL4Wc6LtddW2l+TI3hv871WppA3sOXbxyiNQ0VMWvXzTFmXBODnmMx6xSx1MqOAjkm5J2JF++xFTupmOOYrkw41VQx8IHbxC18Z8SxYXCnDwlQ5Tq1RfuJa1z4bcvGtZ5WsZlClwuhlqp+LJ7N7k9Vh0TZcYcNJO4IMxFr7fVpqCnfxJJ8xasUjMrbnmt/SCqE04jbs36pbwTfTM7Vl3VZQ9/yw8j6FgPeoB257hdOX/iYVlO7h9fwrXpjxoIhjvvqZvgot+rVLWnQBVPRqPtvfytZO3AsBTL8Kp2PVKT/ABdr+tWYhZgC4dc/PUPd71PG8JbL8WBz6l2/lGr+lJBdpWKJ4ZUMceoSL0N40Dro/NX9wVP6CqtGd2rvekrO0x45iyrs8l+i54ZG2UyK9/ySJpY/Alv5a0f2J7lWaUes4UY27i/iE09KeXmfCLLGLmFtZA5mMiz29Nj6A1PVMzMuFysCqhBU5Xf60+KX+C48BiirYiNTjI4zFqZiNcekqGAvYsFNr8x7UppQ5uU7rONYc+KYysHZOvcq7ibo9GEiR8sV5ZBKpKTFGXSATezKAd9PPuvUxjBdmXOjrZGQmFoFjv1Xfx3xS0mGhwxKmYrGcQI90WQKLxr/AB93lVWqlB7AXdwGgcx3rEosBt5py4Yg+g5col7JCtI9+4tckfAbfCrETeHHquTXSmsrSW8zYJM6KImlx02IPJUcn9+V729g1VaUXeXLuY+8R0zIP3RcfSriOtxiou5CKtvzO5IHtalSbygLbBBw6GSQ+/6L22GPSqr4AD2Fqv7LxzjckrLERB1ZW5MCp9CLGs2QGxuvAsimbLsxaKTYK7RMT+AsND+ltLehNc1h4Uuq9pO0V+Hgjca+G6c+knIjioVxEQvLECCo+/GdzbxI5jyJ8qsVEWdtxuuPgteKeUxv2P1XPwHxgsqCCdhrAsCeUi8u/wC93Ed9Yp5g4ZXKTFsMdC/jQ6tPyXPnvR6rMZMHIEJN9DX0gn8DDdR5WNYkpQTdpW1Jjpa3hztzBVZ4SzR+w8vY/NOxX2Fz8qj4Ep0JVz+VoG9prNe5M3DPB8ODPXSv1kqg2JFkTxKjxt94/Kp4qdsepXKrsXlq/wCtgsOiWuN+JWxki4bDXdSwHZ/zHvsB+Uc7+V+QqCeXiHI1dbC6FtHGambQ/ROuX4dMswGliCVUvIfxOeYHxso8hVpoEMa4U8j8Qq9Bv9Ej9G+DbGZn1zi4j1Tue7WSRGvuSR+5VSnaXvLiu7jUraelbA3novcxXRXj0jdL2VGXA9You0DdZ/ARpk9gdX8NQVDMzF1cHqeBUi+x0S90Z5uksL4WWzABhpbcPE+zKR3gXsfJqjpZLty9Fdx+kyycduzt+9L+dZU2UYxZcOtoGYsnPTY/biY/pfutztUc2dkmZW8N9XqqM050P7qnSDMsFm8DJqDabXttJExvYi42Ox33BsedWy0SN1Xn4p5KOYmM7fNLGJ4ExkLE4WYFfJzG/wAbbH1vVT1Z7fZK77Mbpph/ezVcmU8LTY1mMuLjYRtpfTL1rq3ge4H40FM9x7RR+N00Lf6GJ5RsLleHISyjn4ySP5+J+Q8qsktiauI1k+ITaDyCSeH8HJmmOM0oPUoQz/hspukI9e/yvyuKqRtM0mY7L0VZLHh1JwI/aP6SmDpTzwCIQKd5LE27kUg/MgfAGpqp9m5QudgFKXzGd2w+qveiDK+qwPWsO1Oxk/gHZT3A1fxVJTsysVLGajjVJtsNE81OuUvDekvCNhMyE6bCXTMvhrSwkHyBP79c+paWvDgvYYLK2eldTu7vgnfGQx5ngdKkdoB4z+GQcr+hup8iatOAlYuDE+SgqteW/ckjgriRsFI2GxN0XUR2v8t+8H8p53+PfVWCThnI5d7FKIVsYqId/r+Uz8TcIQ409bGwjlI3YC6P4Fx42+8PnU8tO1+o3XIocWlpOw4XHRLH/wBJZonYSXscuzOwW3obH5VBwJRoCut/K0D+05mvcrPI+j0Kwkxkgc3v1a30k/nY7t6bVJHSgG7lTq8eJbkgGULq474vWKNoICOsI0kryjW3l963Id1ZnmDRlatcJwx0zxNN7I+a29GuRHDQtiJV0yyiyg81i2Iv4aiLkeAFZpo8gudytMbruPIIo9Q36pN4kxTZjj1iiNwzCFD5XOt/Tm3oKrvPFlsF2KZgoKEududV73BAEVVXkoCj0AsK6IXiy65uVnJCGUqdwwIPoRY1lYBsbrwHJZzl2YvHIbKjtExP4Duj+2lvSua08KXXZe1mb6/h4y7jX4hOvSRkn0mBZ4heWIG4G5eM/aA8SOY+NWamLO24XGwWu9Xl4b9j8lycA8XrIi4edhrAspPJ1tYDf73dbvrWnmuMrt1Li+GOjfx4fZPyWrPuj5WYyYNxGb36trhAfyMN19LGsSUoJu3RZo8dLW5JxmCpn4ZzVhoZ20+LYi6+wJPyqPgzbXVw4jhw7Qbr3Jj4S4Liw5WaZhJKNwLdhCO8A7sfM+1TxUwYblcytxmSoHDjFgqjj/ivr/7rh7sCwDFd9RuLItue/P2qGolzdhq6GD4dwB6zPp0H3TZw3l65dgj1hAcgySnwNvs/Abet6sRMEbNVx66odXVPZ7gkPhaNsfmyOw7IkMzflSM3QH46RVSL+yXMvQYg4UdAIRva3mveK6S8Wpoi8x6YOFS6/TYRdkXTKo74xciQea338vSqtTFmFxuu5g1fwH8N2xVPwDxkAFgnaxFhG55EdysfHwNaQTf5crWLYX/+8O3MLt4n4ESYmXCkRyHdkP2GPiPwn5elby0wdq1QUGNPhHDl1CX487zHBdmaN2UbDWtxYeDrzHqTUIklj0Oq6DqXDqvtMNj+8itn/EmY7CJL+rH5Vn1p/RR/wVMNTIfktRhzLMDpKssRO+oaIx77t86wRLLupWyYfQas1d4/hOXDvD0GXqZGYNLp7UrbKo7wo7h8zVmOJsYuuJWYhNWuygadEjcZcTNjJFihDGPUAoH2pXOwNvkB51VlkMrso2Xew+jZQRmWX2vovW+j/hn6DhQjbzSHXKRy1ECyjyUbe576uxMyNsvMV1W6plLztyTPUiprCWMMCrC4IIIPIg8xRZBsbr5/4kymXKsaDHcR3LwtzDJfeNvMcj5WNc6VhjdmavZUNTHXU/Bl3/dU+5Xm2HzHDmOQAgga4ye0h7ivfz5MKtMe2Vq8/U001BNcbcj7km4ngLEYFzLl7M6k37J+tA8CDs49Pao5WS3u0q/QVVCWlkrLX33/AEIXjvFRDTPEL8jqVkJ7t+72qMVEjdwrRweilN432+aoeGse2G60YGEgykXtqkIC30gX8Lnc3p6xIdggweijN3vv4Jjy7g3F4t+txrtGv5rGQjwUck+PtRtO95u9JsWp6ZmSmCbszzXD5dhxHGoAA7CA9p2/E3fz5sasue2Jq48FPPiE2Y/Erz/h3Kpc1xp6wnRfXMw5Kn3UXwJtpHxPdVSNhlfmcu/XVEdDTcGPdfQMMYVQqgBVAAA5AAWAFdFeNJJNyszRYSxx9w0MdhSi2EyduIn8YG6nyYbex7qjlZnbZXKGqNNKHjbmvJODuJWwcjRShghazqR2onGxNv1FUopDEcp2XqK+jZXxCWL2vqnviHh+DMEWRWCyaezKu4Ze4N+IfMVakibKLrgUdfNQvyEadEmLBmWXmwVmiB+6NcZ9Ldpfl8arWli2XbdJh9cLv0d4fhbf+JEw2MSX9WHyrb1p/RRfwVMdRJ9FrkzzMcZ2YY3Cn9mthbzduXuK1L5pNApGUuHUnae65/eiv+GOBUhZZsURJIDdYx9hT4k/ePf4etSxUwbq5c+vxp8w4cIsFy8fcYizQQMCSCHcclHei+fiaxPP/lqmwnCzfjzbch91adEHC5QHGzLZnGmEHmIz9p/VuQ8vWtqeLKLndV8Zr+O/ht2C9PAq0uEsqIvL+l/hcuv02IEsgCyqOZj7n9Vvv5elVqmLMLhdzBq/gP4btiqngDjAALh5msRtG5OzDuRvMdxqOnm/y5WcXwzUzw7cwuzijgVZ2abCkRyHdoz9hm7yp+6T7elbS0+btNUNBjLoRw5tQl6PiDMMF2J42Kj9ot7ejrzHxNRCSaPQroPo8Pq+0x1ienkVuPSbJ+yT+c1t60/oov4GC/8A2fRcYxOY489WiMIzzAGhLeLM25Hlf4VqTLJopI20FD2jqfFOfC/CcWC+tkYSTgfa5JH46b+W2o/KrEUDY9TuuTX4rLVnIwWHTqlPjri76QTDCbxAi7D/ADGHID8t/eq88pecrV18Lw5tK3jze106L0Xow4XOEw/WSi081mcHmigdiP1F7nzPlVqGPI1cHE601MpPIbJzqZc5ZURQwvRF5Hx30ZMGafALcEkvB3g95h/7fbwqrNT31au/h2LmIZJduqUsk4yxGGPVvd1XYpJcOnkCdx6GoWzPj0K6c+H0tZ22Gx9yb8F0i4dh9YJIz5rqX3Xf3FTipYd1yZMCqGasIK7W44wYF+sHwRr/AKVtx41CMLrTpYqqzDpIiFxEjufFrKv9T8qjdVgbBWocAkOsjgEo4rNMXmMojQNISdoowdC+beA82NQEyTHVdVraTD23G/zXqvAHR8uDtPOVkxJG1vsRAg3CX3LG9i3tbe9yKEMXna/En1Jts1PdTLmKaIooirOIsiixkLQzrdTuCPtIwvZ0PcRf+nKtXNDhYqWGZ0Lw9q8N4k4VxeWSdYNTRA9meMHYeEgH2T8jVF8LmG7V6ulxOGpZw5grLKOkZlAE6a/zxmxPqDtf2rZlURo4KvPgTH6wu+CYoOPsI3N2U+Dof6XFTCojK57sHq2ba9yJ+PcIvJy3kiG/zsPnQ1EYRuD1b9x4pdzbpGYgiBNH5pDcj0A2v71C6qJ9kLowYExhvM74Kt4c4XxeZydYdSxk9qeQGx8ox94+mwrVkLnm7lPU4nDSs4cIXuXDuRRYOFYYFso3JP2nbvdz3k/+1XmtDRYLyk0zpn53FWlbKJQaIsaIkjj7gFcb9dCVjxIFrn7EoHIPbkfBqhlhDwulQYi+mPULyjDZli8ulMbq0bX3jkHYbzXuP7ymqf8AZEV6NwpMQbc79eabsv6SIzYSxuh8Vsy/0PyqdtU3mFypsAkGsbgVarxxhCL9YPijX/SpOPGqpwutGliuPG9IuHUWQSSHyXSPdt/lWhqmDZTR4FUPN3kBKGd8ZYjE/VoCitsEjuXfyuNz6CoHSvk0C60GH0tJ25Dc/vJNHA3RozFZ8cNKghlg7yRYgy+X5ffwqaKntqVzcQxcydiPbqvWwKtLgrYhrK1WRoiwIoncvIePOjVkLz4BdSfabDqO0viYQOY79Ht4VUmp76tXocOxgs7Eu3VK+RcaT4f6t/rFXYq9xInkCdx6GoWzPj0K6NRh1NVjPGbH3JywPSFhnFn1xnwZbj4Fb/O1WG1LDuuPLglTHqzXuXceMMJz61P5Tf8AStuLF1UH8fXH/JVLmfSDArXiDyH00r7nf5Vqalo2ViPA53G8ht9Up5rxHicc4iUMdR7MMQJJ/etufjtVdz3yHRdmKnpKBuY6nqvRej7o5+jsuJxlmmG6RjdYj3En7zj2HnsasxQBmp3XDxHFHVHZbsvSasLjooimiIoigiiKmz7hbCYsf3iFGb8drSD0Zd/hWrmB26miqJIj2CkbHdD8BJMOKlQb9l1VwPAA9k29b1A6naV1I8Znbvqq5Oh+S/axi6fKI3+bVr6qOqnOOyW9lXWVdEeEQgzyzTH8JsiH4Lv/AKqkbAwKnNi1Q8W2T5lWUwYdNGHiSNfBFAv5seZPmamDQNlzXyOebuN13CsrRFERREURFEWLoCCCLg9x5URJuedGuAnuRGYHPfAQv+mxX5VE6JrlehxCePZyVMT0PfssYf44v6ht6iNK1dFmOSjcIwvQ9+0xh/gi/wCrbUFM1Yfjkp2Casj6NcBAQShnYd85Df6bBflUrYmNXOmxCeXcpyRAAAAABsAOQHlUqpE3WdERRFiTRFF6IiiLjzPKocQmieJJV8HUG3mL8j5isEA7rdkjmG7TZImadEmEckwSzQn8IIdPZt/9VQugYV0osWqGC26pZOh6S/Zxi6fOI3+TVH6qFcGOyW2XfgeiCEEddipXG2yKqA+IJOo29q2FO0KCTGZ3baJ2yLhfCYQf3eFFb8ZGqQ+rNv8ACpmsA2C5sk8kmrirmtlCpoiyjrKwVkaLCxJoiL0RUWf8JYPF7zwqX/aL2ZP5l3Pob1o5jXbqeGpliPZNkiZh0Ppv9HxbjwEqBvmtv0qB1M0rqxY1M32tVwf8IJ//AMqL/wAtv+6tfVW9VP8Az0n/AJVtlvQ/CCDiMTLJ+VFCKfEE7m3pY1I2naFUmxiZ+2ifsj4ew2EW2GhSPaxYDtt+8x7R+JqYNA2XMkmfIe2bq2rZRKKIiiKaIiiLBmos2VZm2bRwW63VuGOwvZUF3Y27gN60c8N3ViGB0t8q24rHxxqGZtiyLtubyMAlx3XJrJIC0bG9xsB+hRPmUSR9YxOnsG33hrYKtx6kUzC11kRPLso/bKfp0evRqF9Bkv8Ad0hgCb8uZpcXsscN1r29y61rKjK2K1ZWqyoiKIiiKCaIuQ45TKYt9QQOdttLMQN/VTWubWyl4TsmfleylZUPJl9x42/Xas3CxZw5LlxebQxkhm3EfWbC+pQwU6bczqYC35hWpcBupY4JJBcDnb47/ZTis0iTSCSS2q2nfdFLMDbkbCslwCwyGRyMRmcaSdWSS2nVYC9hqVd/DdhWMwGiCFzm5raLfhcwjcXR1YHvBHjb9QR8KyHAhaPhew2cCCuwGtlEsWai2AWNYWUURQXtS6xa6rMFncUxsjH/ADOYsB1TBXvfluR6jetWvB2VmWlki9odPmuoYyO7KHUsih2UG7BText4GxrOYXUQjfYabmw71py7NYplLKSLaftjSe2oZOfiCKw1wIW8sEkRsflrtoUYbMYpC2kkaWZSWFhqR2Rhc/mU0Dgdlh8L2WvzsfHVapc2iVZnLWEOrWLb9gAsQOZG9YLwAT0W7aaRzmtA1da3xVhFMD3i/wD85+FbAqBzSFsrK1WxRWVgoNFhYVhbKvzXNkgC69XaJA0qSdkZjy/KpNaueG7qeGndKTl5Kf7QiCdY0ihNIe7G1lPIm/IUzDdY4Ly7KBcrZgsbHLr0NfQxU+N15keXnWQQVq+N7LXG658rzuCcXRiOyjDWNJKyX0EX8bH2rAe0reanki3+Wuy2YfM4nLgG2hmUlthdXKEXPmDQOB2WHwvZa43sfEXWuXO4kE7FtoL9ZtvYIrkqO/ssOVC9ov7ls2lkc5oA9rb6KzinDciLi1xfcX5XrYFV3NIW2srVFERRFBoix01hZVLn+Ww4gqHlCsmpbArcNKAEJB77jYHnWj2tdoVap5pYRdo0P2XNJwkhdmMj3Zw/oRIrkeFiV+ArXhDe6m/kHZQ3KNPKy5BwtCQi/SSbIIVF0P8AhGMsAO8jqtxva5+GOEOvuUpr5NTktc5ufO/ms34YhJZTP2ybEAqO2XEoGkch2fs94ufOsmIHS60bXSAhwboP/n33TJgQgQIjBurAQ73IKqNm87WO++9SjoqEmYnMRa+q32rK0WQosKaIiiLVNIFBZiAoBJJNgAOZJPIU0WWgk2CqcxyQTM7iVlWSERMFtul2IKnmD2udRllzdWo6kxtDLbG/xXDPwejXPWuHJJLKFAvpQLZbWGkoreov31qYQeanZiL2/wCR+n9Hct5yqCcQdXKCMPZfq2VgVGkhHtf7yK3qtZytdax2UYnlhzZm2zdR9Poq9+E4ZNa/SCzMHU2Klr9W0bmw+8NYv529K04LTcXVj+QkaWuyWtr9x9Ftk4ag1SsZ7AXL3K9gGVZjrPO11+9yU1twxcm6i9ckcGtDe736W0/HNbcFw8oliKOrRxa72I1Fi2qNGCi1l1E357igjFxbksyVjix2Yau+XW3fsmW9qmXOWFYWymiKDRFjaiyl6bhmFbu0pQWAJJAUt1qurG+17gKR94WFRcJo5q+K6Vxyht/K1vz7l05VkEcZkMcmovH1T8jYhna+3K3WHs+Fh3VlsYGyilrHvtmGxuPl5Lhl4RhCLH1rKLiwJA1EQ6HHcSSov5b91a8EDmphiEpcXZb6fU3WMvDEJSRvpBCSmxa66TrmkYKCed2kt52HxcIW3QV0mcdjUC3gLfZTNwvC4bVPs5dQRpHbkTqyL822H2fH02GJvVG18oIIbqLdeWqt8syRYHldWYmQ3Nzy3Jt7k1u1liSqs1U6VrWkWsrRBUirLZRYWDUWQsGNYWyqM+yJcUIwzEaGLDYG942Qg38mJ9QK0fGH6FWqaqdTklvNcWI4RjbXeRyHUjexIYoi6rkb7Rg25XufTXghSjEHi2g08yfuuzAcPLFL1wc6iJb7AA9YUO9vDRt6mthGAbqGSrc9uQjTRU8XCmGEahcR2FjU/aXSVClTISDyI7wQBbbmaj4TRsVb/kJyTdmu23xsuubhyJWYmcr1hY2JUAjrHkYb8wNXsL1twwOaiFc827N7AD5AfZc44Mg3QzteRGsOzqI+jrCXHewC2NuV2B8K14LdrqT+TlvnDdjfnbe9ldZXkKwSvIrMS9/tHlqbUe/ffl4VI2PKSVUnqzKwMItZXAqRVFNERRFFEQaIlnMOH5GxBnjZVJki1X+9HGFPh9oMLjyJ8ahcw5rhdKOsYIRE4XsD4k+S0x5Fii0TSTaurkiYjrG7ZVXEj3t2dWoHRy7Nu+scN2lys+tQAODW7gjYaai3h1WWL4em66R43UKTdBqZSpkKdebryP1dwfzNWTG7MSEZVx8MNeO/4ez9VpTIMYO0JlEh06nuSSVwzoGIsL/WFWt5VjI+2+qOqacu9ns9Pjf6K44by6SFZetILSS69mLf5ca7lgCTdT8q3jaW3VernZKW5BoBb5k/dXFSKogURTREURcebYYyQTRrbU8boL8rshAv5b1q9uZpCmgkEcrXnkQfAqpfAYtjDZ1jCBAwVyR2WUsfsjVqUFbHle9aFrjZWGywDNcXvf5jTwOvvRlmVYlJbyzFohqsNTE7Aqmq/O4NzfvAoGuvqdFmWeAxgMbY9fr+PcqvCcMYmKMiOVVcrEpcHfShkugso7N2DAm5O4O1acNw2KndWwvIzt018dNV0yZHig10kUAvMWszKSJJIipGkbMArfzVnI8fNYFVTkdtutm2+AIK5X4axbCQNKt5ItDnWbO30bq+0NNvt2bVz286wY3kG5W7a2na9pDdAbgdBe+/2W7EZFOsjymRrBJlURu2pdSQ9WVUbEhkbb81ZyEElaCqicwR5elye8317iPBX+TRSLAnXG8pBZ97gMxJKjyW9h6VK29tVRncwynhjs8l2VlRqaIooiKIuHO8u+kQmLYhmS4PLSHUt8bA1q9uYWU9NPwZM/uPzCpo8jxarZZhe7m4YjcsuiRgB2jpBup2ua0DHjmrLqmncb5f223u15rJsglGHKBx1q4h5Y3ZmOzs22+69h2Ww9e+scMhtuaeuRmXNbsloBHcB9xdc78PYjaMOvUr1YVdTWtFLEymxBsdKsDbYkiscN17clIauEjNbtHn3g3+a2Q5HiesiMkgZEkD21NtaWVibWsxKso35aLd9ZyOuNVoKmFrHAN1IIv3geFtfFNgqdctSBRZWVFhYURYWrC3RRYVVm2FneSEwuFRWBfcgsNS3G2xGnVse+24rR4cSLK1BJE1rg8XJGneqyLJsaOc+pdSsVMjAkfW3AYC6jeM2HPQR31pkf1Vg1NNe+S2nTu5c+fig8MSdVhEDJeOMRS87PGCrWXbftIBv3M1DGbALDK1ge8kHXUe47fQrW2QYtt2lXUOsKnWx0M8DJ2bi4Gsg27hQMdzKOqae1mt7/fqu7LsmnXFLNK4ZVSVR2iTZ+q0gAiwtoNyOdwayGOzXJWklTEYDGwWJIPhfzTJUy56iiKaIiiIoiKIiiIoiKIiiIoiKIiiIoiKIiiIoiKIiiIoiKIoNEWNEWJFYWwKKLKiiKbURbAKytEGiLWTWFuooimiLJTWVqVnRYUGiLGiIIos3WNqws3WSrWVi6zosIoiKIiiIoiKIiiIoiKIiiIoiKIiiIoiKIiiIoiKIiiIoiKIiiIoiKIiiKDRFjREURRaizdFqJdZKKLBWVEWL0QLCsLdFERRECiFbaytFjREURRREURZCiIvREXoiL0RF6Ipoii9EU0RFERREURFERREURFERREURFERREURFERREURFERREURYmiIoiiiIoimiLKiIoiwNEWNYW6KIiiIFEK0ZyrnDzCO/WGKQJpNm16Dp0nuN7VlaKowWZ4kzCKRF0kMwcKynQgAJZS5Kkuyhb3uEc+FBuiqo89xMUERZHZuwJWkikJVmKKbABbgkn7OwNuYO14QMc8i/dqEvZdcedYssB1KgHR2jHJuDMqs5X7v1ZLaC1x51oYYwL31+CarHCZzjbJqhB2S6lHDX0wa7tqtzkkPLlCR33GDFHc6rGqiTOccUOmJQxjNrRyG0mmcg9oi4BSMWtuZL3tWRFFff5j3LFytmNzDFibWikoIxZQDpZ9GIO4K6huI7i5I7I3uTWGMjLbE/tx+UuVs/tvFWP1QvaPlFLa5Riw3sT2go5dnVc3sRWOFGef0S6x/trFl2HUgKqsSTG5uwlYKFNxf6vS23M3G3dngx23S6z/tnE6yOqBQGKzCKUM4YDrDpOy73Fi3Z073uKwImW317wl1nNnM+rsRG19gYZL220Atew1C92t2LWIN6wIWW1PzS625HmOJkdRNGqqVvsjLZtETWJZiObuv8A+vzrEjGAdkrKv6rrKKyiKIiiIoiKIiiIoiKIiiIoiKIiiIoiKIiiIoiKIooiDRFFERREURSKIpoig0RY0RYmsLcIoiiiLNKysFZGi1WDDeiyFjTmtlNLJZC86IVsotEURFERREURFERRFNEX/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data:image/jpeg;base64,/9j/4AAQSkZJRgABAQAAAQABAAD/2wCEAAkGBxQTEhQUEhQVFhQXFhYXGRgWFxweFhcWFxQXHBUWFh8YHCggHBwlHBkdITEhJSksLi4uGCAzODMtNygtLisBCgoKDg0OGhAQGywkICQ0LCwsLDQsLCwwLCwsLC8sLCwsLCwsLCwsLCwsLCwsLCwsLCwsLCwsLCwsLCwsLCwsLP/AABEIAJQBVAMBEQACEQEDEQH/xAAcAAACAgMBAQAAAAAAAAAAAAAABgEFAgMEBwj/xABIEAACAQIEAggCBwUGBAUFAAABAgMAEQQFEiEGMQcTIkFRYXGRgaEUIzJCUmKxU3KCksEVJDNDorIXwtHSY5Oj4fAWNFSDpP/EABoBAQACAwEAAAAAAAAAAAAAAAADBAECBQb/xAA2EQABAwIEAwQKAwADAQEAAAABAAIDBBEFEiExE0FRInGR0QYUMmGBobHB4fAVI0IkM1LxQ//aAAwDAQACEQMRAD8A9xoiKIiiIoiKIiiIoiKIiiIoiKIiiIoiKIiiIoiKIiiIoiKIiiIoiKIooiKIpoiweiLCi2RRFK0WFtosLE0RYkURY0WVKiiLM0WFjqoimiKVFEQ/KiLXRZWaNRYWdERREURFERRFFEReiIoimiIoiKIiiIoiKIiiIoiiiIoimiIoiKIiiIoiKIiiIoii9EWNEWJWizdRRFKiiLbRYWstRZsgNRLKaLCyFEWLURYUWUCiLaDRYUGiLWRRZQKIt1FhFERRFBNESxm3HGHiJSLViJBzEVtI/ec9kelyagfOxvvXSpsKnmGY9kdT5bqhbjHGyHsRwx35DtSN79kH2qLjvOwXRGE0sf8A2PPyCgZ3mYNyykeBwzAe+qnFl6J6jQbZj4jyW3D8c4lD9bBHIvf1TFXHwe4PuKz6w4e0Fh2DQv8A+p/jr9Ez5JxRh8T2UfTJ3xyDTIPQH7Q8xcVOyVr9iuTU0M1P7bdOu4V1UipqaIiiIoiKIubH4+OFC8rqiDmzGw+dYJAFyt443yOysFyk/HdIF9sLAzj9pKerT1Ckaz8QKrOqR/kLsw4I+15nZfdufJcJ4kzCTdOqH7kLMPm1a8WU7BT/AMfQtHacfEIHEeYR7uYj+/Cyj5NTiyjcJ/HULtnnxC7cB0gW2xUBQftIj1iepWwcfAGtm1I/0LKCbBH2vC4O92x8k45fj45kDwuroe9Tceh8D5VZDgRcLjSRPjdleLFdNZWiKIiiIoiKIqXO+J8PhTpke8h5RoNUh+A5DzNhUb5Gs3VumoZqj2Bp12CVsRxziXP1UEcS9xlYs5/hSwHuarmoJ9kLrswaJmssnhp9VqOdZmdwygeAw7Ee+qnFl6fJZNDQD/R8R5KV4wxsZs8cMluYIaNvftAe1BO8bhDhVK//AK3keBV7lPG+HlISUNBIeQl+yf3XHZPpcGpmTtdpsufU4TPCLjtDqPLdNIqZcxBNEWqiyiiKUoizJosbpWzfjeCMlIQcRINiI/sA+DOeyPQXNQPna3QarqU2EzzDMey33+W6oW4qx0psiwx+AVWkYepuL+wqIzyHYLofxlLGP7Hm/wAAp/tTMuer/wDnNv1pxJVj1Sg2zfMeSyh4yxkZtJHFKBzAvG/zuPht60E7xuEOE00n/W/7/RMeS8X4fEEJcxS/s5RYn90/Zb4Gp2TNeuXU4bPB2iLjqP36rzPpI6RJnlOHwUjJGjWMkZs8jjmFI3Cg7bc/SonzG9gr1Lh7RHnlGpXpXR7iZpMBA2JJMtiGJ+1sxA1fmta96midmbdcuraGykN2TJUirKaIteImVFZ3IVVBJJ2AA5k1gkLLWlxsNyvLM34jmzKQw4fWuGvay7PN4ljzVPLw5+AovldK7KzZerpsPioIxNUav6dPMppyXg2KJAZbGw+yNkX18anjga3dcqqxaWY2ZoF0S8U4KHsRnWQbEQpqAI8WHZvtbnWxlY1Qsw+qm7RHiuZOO4ybGCcDxtGR7K5PyrUVLehU5wWYDRwPj5KlTj7DYvMfoH0RiGQlZXOklghbTpIuB3atXPuqXsuF1RInpn5dQQkrCySS61x0a4SXrtOHjYlZWIJ/widyVNhq2BJFt6ry0/Nq69FjGuSbY/uqe+DuNGEgwmNPbO0cp21/kk7g3cD38jvzxDOScj91nEsJa1nrFP7PMdPwvQhVxedU0RFEVFxbxLHgotbdp22jjB3drfJR3n+pFRSyiMXKvUFBJWS5G7cz0CRcqyrEZjL1+IN7cif8OIfhjXvPn7mqrWPmOZy789RT4czhQi55nme/yTquWYTBprlKD88pG58gdvgBVoMZGLrgvqKmqdYX7guabjjDj/DjmkA/CgUH06wrWpqGqZmEVDvasO/8XUQ8dYc/4kc0YPeyBgB4nqy1BUMO6SYRUM1bY9x87LHASZdmQc4WRHKEBmjupUm9rggXBsbG3ca3dE1wVWGtmhOhStm2U4jLpevw5sTsSB2JRe+iRfHz9jVR7HRHM1eigqafEWcKYWPLqO7yTxwlxNHjYtS9mRbCSMndG/qpsbH+oIq1FKJG3C4GIUElHJkftyPVXwqVUVNEUGiLz/jLjNusOFwZGsbSSjfR+VPFvPu9eVSafXKzdehw3CQ5nrFR7PIdfwseHuDVRDLiGKLu73PaPezyseXeTSOn5uStxjXJCLAfuitcDxRliRhsPLG43FogXk28QBqH8Vr1MXMYuZHDU1RJFz9FD8eRg2GHnYeP1YHszg/KtDUt96tNwWYi5cB7tfJLWUcUYibNJkxTRrl5UiJZUUdqy6QGtfVe99TW8K2EzHKB+H1UV3AadR+3TPnXB0UqExWFx9k7o3/T4Vq+BrtlNS4rLC6z9R80qZTxBNlkggnDNhrgWbd4b8ip+8nl7ecDJXROyv2XWqKCHEIzNT6P6dfIr1KCZXVWQhlYAgjcEEbEVeBuLrybmlpsd1JFZRRRZWEsqoCzEKqi5JNgAOZNYJ5oAXGwXmGccQzZnIYMOGXDX02GzzeOrvVPLw5+AovldKcrNl6unoIsPjE1R7fTp5lNeScHRRKDNY2F9I2RfXxqeOBrRquTV4tLM4hmg+a3z8WYOHsRHWRcWhW6gjuLfZv8a2MzG6KGPDqqbtEW95/brjXj5O/C4gDxvF/SStPWW9CrP8JLb22/PyXfhs/wWKsjEBjsEmXSx/d1bH4GpBIx+iqPo6qn7VjbqPwk/pRyKODCmRPvMqBG3sW71PPYA1BPE0DMF1cKxCWR/Df4pUy7AR5bEMTiQGxTD6qL9lcbMfz2/l9arE8gpZXuqX5WeyOfVUmS5/j3xca4WSQO8txGp7BJtfUORFhuT3CpogRo1R1MMTWEvX0tV9ea7llRF5Z0rcQM8i4GG+5QyW5szHsR+nIn1FUaqQ34bV6rAKJjWuq5dm7fDmmrh3KosuwpeUgELqdz3flH/wA3JqeKNsTNVya2qlr6izeewSrLmOIzSTSqlYeaxXsLdzzkc/3eQ8zVfO6Y2Gy7Daanw6PNJq/92801ZfwdEgHWsWPgOyg/r86nbA0brkzYvM89jRdpyLBnbSvwff8AWt+GxVxW1IN7lIXSBkOKimwy4HDmeKViJCwv1e4tdgRoFrnUe8Dfx1MDVYZi0txcD36clwpDA2Mw4zNGcwuFilZiHjIbUsc/44w24J33N7g1DHMWnK9X6zDGTxesU/eQPt5Ll4kzNMxlxvUQSRvhDdybdtQ5Utt9ltr99xv3VmqhuMw3CxgWI8N/Al9l2i9C6NeJDi8PpkN5obKx72UjsOfWxB8wakppeI3XdUsZw/1So7Psu1Hkm+rC5C04zErGjSObIilmJ7gBcmsEgC5WzGF7g1u5XjmUrJm2YtK9xGu9vwRg9hB5nc+tzXNbeeS52C9rOW4TQhjfbd9fwmfpA42OVfR4MPhxK0itYarBAtgvZUEm5Plex3roEhosF5BjXzPDnAm51K5sk4fnxbdfM5N/8xxufKNeSr6W+POqjI3yauXoKitgo28KEa/u56rHjLhHFB8L9AdAge8/WuASNS22IsVtquBvVgRMC478RqZDofBN03DGFkB0i3mjX+RuKyYmFYbiFSzc+KRp+CTll5cGSgvcuhNx5SKSQU8uXpzqGYSN7QK6OHyUcoMTmgE/uh5Ju4X4iTHxvDMoEyi0ifdYcusS/wB0+HMH3qSKUSCx3VSvoJKJ4e09k7H7H3pAzmOTKcwWaO5ja5t+NOTofMbH1sapuvBJcbFeip3MxWiMbvbavY8FillRJEN0dQynxBFxXSBB1C8U9jmOLXbhb6ytUodJHEhwmG0xm0011Q96gW1v8AbDzIqvUS5G6bldbBqD1ufteyNT5JJ6E5sPiHnNmMsOk9oDTZiQGBvz277c/bSCDIMzt1axfFhUHhQgho0VzxTxM2LZ8Jhr9USY3ZRdpTyZI/Be4tzPd41iSck5WLekwpkcXGqeew93vXXwn0cR4ePSxKgnUVU3Nz+Jj5ADapeEXG71SOINhBZTiw6lMgyLCDYqt/N9/wBa24bFX9dqTrcrjx/B0Tj6pip8D2kPvv8AOtHU7SNFYhxaZh7eq8+PGD5TjhhGV2U2LxjdAGBIaEkgqe+1rehua0AfELnZWpn0tc4MYCHnY8r9D5r0DP8ALIcxwoeIglkJRh6fZPx7u4ipJGNlaqdHUy4fUWdpY6hKfRXn7RytgZiRu3V3+66/bj+NiQPI+NV6WQg8Ny6+P0TXNFXFsd/Nep1fXlFGmiLy7pW4gLOMDDc7qZLc2Y2Mce3wJ9VqhVym/DC9X6P0LQDVy7DbzTVw5lMWXYUvKQCF1SOe78o/6d5qxGxsTNVyK6qkr6izeugSrPmeIzSXSgZYfuxXsCt9pJyOf7vIbczVcvdMbDZdhlLBh0eeSxd+6DzTXl3B0SD61ix8B2UH9asNgaN1yZ8XlkPY0C7v7HwZ7OmO/k+/61tkYq3rVUNblVWb8FKynqT/AAPup9DzHxvUb6cHZXafGHtNpRcJdnxbYWEJiHV2DgwrKSeobcanYXOnfbY6fkKrpHAZCVbMTKiXNTtIFtbc+4ft0s51wDmEgkxMzRMAC9lcszLa/wBWAtiPiK34DmtJUsFfTZmwtuL6X80zdCjYcLLGEUYgdov954zytfkAdiBtuD31JSyBwI5qtj9I+F7XXu07d69Sq2vPLTjMQI43dvsopY+ii5oTYXWzGlzg0c1490c4Y4zMJMTJvpLSG/43bsj0Av6WFc+nHEkLyvZYzJ6pQsp2aXVj0sZs0k8WCjJsCrOB952P1an0G/xHhW1W8kiMKD0epmsjfVPG233Tlh0hyzBl3+6AWI+07nko+OwFWQGwsXEkfLiNTZvPb3BK2GkxWZOxv2B925ESA8l/M1u/9AargvmOmy7EkdLhzQDq75/gKxfgRwLq8Wod2m3sa39WPIqsMbaTZzdEm8ZLiTH9DlxEkCCRGY7tpXcXBBu0e97X+6OVrVo2Z0ZyvU8uHw1kXFp9/wB5dV19IfBGKaPDTQ4gPDh8NGkuokSSlOcuwOvUttidrczerEzWlhNlycOllZUMYHEC6aejHMxisG8clmkjOhyeboQerLeO11ufwmtKZ+dmqs43Seq1WZmgOoShwu5wGcdSTZHcw+RWQgxfG+kfE1Wi/rmy8l2sQtW4YJubftoV7SK6S8UkPpgzMx4RYlNjM9j+4nab56R8aq1b8rLdV3vR6m4tVmOzdfJbujnALhsB1z2GsGV28FAuPgFH61mmaGR3UeM1DqmsLBy0CUOFImzPMJZpblB2iD3Jc9XGPgP18arR/wB0pcdl265zcOoWRM9o/pKduMOKRhdMENhKVuTbaJOQNu9j3D4+RtTzZNG7rh4ZhpqiZZPZHzKqsDwvPiAJJmAvuDLdnPnY8vSomwvfq4q5LiVPTEsib4aIx3Cs+HBkhINt7xXV/UW50MLmatSLEqeoOWZv3CtODeKfpOqCaxlC3BsLSpyJtyDDa45b38hJDNn7J3VTE8NNLaWP2T8ivNulXh94J1MMjRK9yrISCBfdNiOR3A9KidaCS9tCuhA1+KUfDzWc0+KfeN8rE2VoysZGijjdXb7TAKNRPmVualqG549Fz8HnNNWBp2Oh/e9T0P5n1mEaIneFyB+4/aX53HwrFI+7LdFJ6Q0/Cqsw2dqnyrS4K8W4uf6bnAg+4rLCPRRqlPlvqHwrnTf2TBq9phv/AA8NdNzdr5Jq4+xEWX4Rkw0aRS4k6C0aBSQF7bsVAJNtgefaqxUycNmi4uCUnrVVd2w1KoOBs6weCkw8M5IxOJRWj7HYRHvo1N3FiD8LXrWljyszFTY5WmacxM2GnxVnjeJJsdL1WF1CK5ChTYyAc3c9y+A8Od72GjpnSOysViLD4qOLi1G/093eqrIIsPjMTPhY5V+kQ6tYMR0nQ4RyrHnZiByF77Xrf1YncqA40xps1ui0DB5llmNeZptWGa+iLUxibYdi1rIRbmN/XetnvMTQFDT0ra+Zzs1vdzT1PgsNmmGE6Rp1pUhJGQdbGwJBQm1wL3BF7G9bm0rNFVYH4fVAOGo+i8t4Mw+M/tSGGPFPDFHIzPFqbQ+hvrY9P2SWUWueXPnUFK8C8Z3XXx+ldIG1bbZSAPirfpNwpwuOjxEWxa0g8OsjIve3iLX+NRVIySB4VzBJPWqN9O/Wy9dwmIDojjkyhh6MLiuiDovHvblcW9FsxE4RGdtgqlj5BRc0Oi1a0ucAOa8d6PcOcZmL4iQXsWlN/wATk6B8Bf2Fc6AcSUuK9li7/VKBlO3c/bdWnSxnDPLFgo72urOB95mP1aH0G/xFb1bySIwq/o9StYx9XJy2+6cMvgiy3Bl5PurqcjmzHko+OwFWGhsTLlcaeSTEKqzeZsO5KsGIxWZO1tkH3bkRIDyDfibz/QVXBfMdNl2HxUuHMGbV3z/AVKwT+0/7MC3lC6tei0d+r1+trbavGpPVveqwxtpOrdEwnNZcAjrNIbnYIDrCAGxkHeBb7o9gagdK5nZusupo614MDdvh8F28WcORy4IyQ9twvWa++VSLm/6jwtU0kDeH2VBhdc+nqsr9AdCOi09E+dmfDvh5Ddobab98TX0j4EEelqzSSZm2PJSekFEIJxIzZ31SrGP7PzpbbI0gFv8Aw5tregY/6agA4c/uK6rz69hNz7Tft+F7VeukvFKh48k05diz4xMP5tj+tRzewVcw4Xqox7wlLoXQdVM3eZLeyJ/3Gq9EOwSuz6TOPHa33D6lUeD+uz9tW9sRJ/6SMF/2ioh2qlXXO4eCi3PzVx004wgYaMHs3eQjxK2C+1z71vWnQBV/RiMZ5JOgsmvCyrgstEirfRCJCB95yoJJ9SasN/riv0XHlDquuLSd3W7tUl5d0jy9cms6kZ1UqFAsGYDs2F9r95NVGVbi7XZegqvR6JsJLdCB1V70tYVTg+t++jKL+KvsR+h+FTVjbsuub6OzObVZORv8l2cBTddlUYfcBHi3/CpKge21bwdqIXVbFGiHEHZet/uk/occpi5477GPf1R7A/M+9V6TRzguz6R9uCJ/P8Lk6ROxmsbLsfqW+Kymx+Q9qxUaTBbYSc2GyNPv+i9qrorxq8j6bpfrcMvcI5D8WZQf9orn1v8Aleu9FxpKe77pp4ofqsnkC/sVT4Gyn5VZl0iK4tAOJXtJ/wDV/mq/oZgAw0r97S/JVAA/X3qKiHYKv+kshdUhvQJQ4MziPMs4eTcprZxqHNYxaP8AQG3lWDEePc81u2vYMMMcYII08Sn7j7ixsIY449mdSxawNgDawvtet6icx2AVbBsLbWZnv2HJRwDxY2LMkcm7IFYNYC4JIINhalNMZL3TGcLbR5SznySjxH/dc6iMewMkT2HhKdLr8d/eoJOxOLLr0h9Zwl4fyv8AJXfTZJGuGgLMqt11lBO5BRr2+VT1TC5ui5Po/UsgqCHmwIsrjhJutyeEN+yZPgrsg+QqSI/1C6q1wDK91v8A0lHoSlP0jEL4xIT6q5A/3Gq1HoXBdr0lGZkT16/V9eRXivAfbzeV23IadviZLfoa58Gs5K9jihyYVGO5dnTJJqxWHj7urJ/mcD+lKzVzQtfRwZIZX/uiYukDAQpl5nEMZmjjjiSQqNaK7BSFNrjZj71ZmJbEbLjYYwS17Q7qT4arDoiwqjCtL99nK37wqbAe+9R0bbMurfpHMXVPD5D7pZxPFqw4ueTDxRRMXZXKxpqk0ud5DbUbkX5j3qF9W4OIHJdGl9H4nwBzzqRfxT/JOuOy3rGXT1kRe34XUHcfxCrZ/sjv1Xn2h1HW5Wn2Tb4JU6FsczfSoyeyDHIo8C2oN+i/Oq9Ebghdj0niaHRyDc6H5Kozj6nPoyn3sRD/AOoVRvkTWjxlqAQrMB4uDuDuQPy1V500RjqoW7w9vdT/ANKlrR2AqPoy+07x1CaOA5dWX4U/+EB/Lcf0qeI3YFyMQblqZB71lxxIVy/FkfsXH8wsf1pKbMKxQNDqmMHqEo9CsY0Tt3lwPgEB/wCY1Xoh2Su16TOvKwdAqlU63iBtW4E5P/lx2X2sPao96hWw7h4MLc/NXfTRjCseHjB2Ls589Ast/wCapK1xDQAqnozEDM955BduVcU4LBQx4Yyr9J6jrzHY3YlC5u1rAkDYXvYelTxjJGLLk1jzU1jrnc27gknLOk6VExGLxU0b6nMUMMKJrVRuSWtqtbcajzv5CtXPc4ho06qN0AYHO3aDoQm/jTDQyZUmIiBF1jlBYWdhKBfX52bl5VHPE0Rro4HUuFYG8jorHovxJky5QxvoZ0F/wg3A+ANqkpnXiCix2MR1rrc7FJnRp9Xm0sa/ZtOnwV7j9KrU2kpAXZxs8TD45Dvp9FHTCunFxsOZj/2ubfrWar/saVj0fOaklZ3/AEXsOHfUit4qD7i9XxqvIPFnEKo47i1ZfiwP2Lt/KNX9K0lF2EKzQvy1MbveEidDmNAWaO++pW+DLb/lFVqM6ELueksfbZJ7rKqzZvomdmRtlaUOD+WVLMfgSfao39ie6uU3/JwkxjcfY3TL0sZaZ8MkyC5hJLAfs2HaPwIB9L1PVx5m3C5mAVTYZyx+ztPisuCeJosThhh5iNap1bK3+YgUDUPHbn50gla9uUrTFaGWmnMzNib36LZl3BODgmEw6xip1KruCinuI2BNvMmtm08bTdRTY1VTR8I/kpf6SeJxPowsB19saiu+p+Sxr4m597VBVSZuw1dXBKIwA1MummicMCPoGWBXtqSIs3hrNyw9zarDRw47LiyuNZXXHM/JKnQ1hzrxM7cgqpfxYks3sAP5qr0bd3LsekkgAjiHJVHG03XZrGi7nXBF/E0g293rWU5pxZT4eOFhb3O538l7oK6K8avI+m+K0uFbuZJV+Ksh/wCaqFaNivV+jDwDI3u+6YsymE+TSm4/+26y55dhNZ+amrJ7cXeuMx3qtbd3I6+KXehXPUdJola9m1j4gA/MD+ao6YFl2OV3G5Y6ktqIjcbfFVueqctzXr1W0buZBYfaVwBKvqCT8qhlLo5c3JdGhZHWYeYRbN+2TvmWFwmZwozHUBurowDqTzHI/EEd1WnMZMFwoZ6rDpCBp1HIoyvCYTLInYNpB3Z5GBdrchsB47ACjGMiCxUVNTiDxcXtyC894TzBs3zUz6GWOJ1dtXcif4a7d5I5etROhcZQ5dGLEoo8PdC0EHbx3Vx03iGX6Oj7uhZhY7hTsQfIm38tbVExYABuocFw5lU4ulvYfVNmX/3TKYw2xSDUfIkFiPc1uOzFqqkn91b2eZSt0IQfX4l+5YkX4sxP/J86r0Y3K7PpK8AMYvX6vLyi8L4Tl6jN3RtiZJ4/jqLD/aPeudGcs5uvZVo42FNLeVj4K46ZYDrw0w5WZL+YIZf6+xresbazlX9G5AeJEeaaMSBmGWFVIvJEpW/c4sVB9GFvhVgjiR6LkMc6irbnkfkk7o14lGHL4Wc6LtddW2l+TI3hv871WppA3sOXbxyiNQ0VMWvXzTFmXBODnmMx6xSx1MqOAjkm5J2JF++xFTupmOOYrkw41VQx8IHbxC18Z8SxYXCnDwlQ5Tq1RfuJa1z4bcvGtZ5WsZlClwuhlqp+LJ7N7k9Vh0TZcYcNJO4IMxFr7fVpqCnfxJJ8xasUjMrbnmt/SCqE04jbs36pbwTfTM7Vl3VZQ9/yw8j6FgPeoB257hdOX/iYVlO7h9fwrXpjxoIhjvvqZvgot+rVLWnQBVPRqPtvfytZO3AsBTL8Kp2PVKT/ABdr+tWYhZgC4dc/PUPd71PG8JbL8WBz6l2/lGr+lJBdpWKJ4ZUMceoSL0N40Dro/NX9wVP6CqtGd2rvekrO0x45iyrs8l+i54ZG2UyK9/ySJpY/Alv5a0f2J7lWaUes4UY27i/iE09KeXmfCLLGLmFtZA5mMiz29Nj6A1PVMzMuFysCqhBU5Xf60+KX+C48BiirYiNTjI4zFqZiNcekqGAvYsFNr8x7UppQ5uU7rONYc+KYysHZOvcq7ibo9GEiR8sV5ZBKpKTFGXSATezKAd9PPuvUxjBdmXOjrZGQmFoFjv1Xfx3xS0mGhwxKmYrGcQI90WQKLxr/AB93lVWqlB7AXdwGgcx3rEosBt5py4Yg+g5col7JCtI9+4tckfAbfCrETeHHquTXSmsrSW8zYJM6KImlx02IPJUcn9+V729g1VaUXeXLuY+8R0zIP3RcfSriOtxiou5CKtvzO5IHtalSbygLbBBw6GSQ+/6L22GPSqr4AD2Fqv7LxzjckrLERB1ZW5MCp9CLGs2QGxuvAsimbLsxaKTYK7RMT+AsND+ltLehNc1h4Uuq9pO0V+Hgjca+G6c+knIjioVxEQvLECCo+/GdzbxI5jyJ8qsVEWdtxuuPgteKeUxv2P1XPwHxgsqCCdhrAsCeUi8u/wC93Ed9Yp5g4ZXKTFsMdC/jQ6tPyXPnvR6rMZMHIEJN9DX0gn8DDdR5WNYkpQTdpW1Jjpa3hztzBVZ4SzR+w8vY/NOxX2Fz8qj4Ep0JVz+VoG9prNe5M3DPB8ODPXSv1kqg2JFkTxKjxt94/Kp4qdsepXKrsXlq/wCtgsOiWuN+JWxki4bDXdSwHZ/zHvsB+Uc7+V+QqCeXiHI1dbC6FtHGambQ/ROuX4dMswGliCVUvIfxOeYHxso8hVpoEMa4U8j8Qq9Bv9Ej9G+DbGZn1zi4j1Tue7WSRGvuSR+5VSnaXvLiu7jUraelbA3novcxXRXj0jdL2VGXA9You0DdZ/ARpk9gdX8NQVDMzF1cHqeBUi+x0S90Z5uksL4WWzABhpbcPE+zKR3gXsfJqjpZLty9Fdx+kyycduzt+9L+dZU2UYxZcOtoGYsnPTY/biY/pfutztUc2dkmZW8N9XqqM050P7qnSDMsFm8DJqDabXttJExvYi42Ox33BsedWy0SN1Xn4p5KOYmM7fNLGJ4ExkLE4WYFfJzG/wAbbH1vVT1Z7fZK77Mbpph/ezVcmU8LTY1mMuLjYRtpfTL1rq3ge4H40FM9x7RR+N00Lf6GJ5RsLleHISyjn4ySP5+J+Q8qsktiauI1k+ITaDyCSeH8HJmmOM0oPUoQz/hspukI9e/yvyuKqRtM0mY7L0VZLHh1JwI/aP6SmDpTzwCIQKd5LE27kUg/MgfAGpqp9m5QudgFKXzGd2w+qveiDK+qwPWsO1Oxk/gHZT3A1fxVJTsysVLGajjVJtsNE81OuUvDekvCNhMyE6bCXTMvhrSwkHyBP79c+paWvDgvYYLK2eldTu7vgnfGQx5ngdKkdoB4z+GQcr+hup8iatOAlYuDE+SgqteW/ckjgriRsFI2GxN0XUR2v8t+8H8p53+PfVWCThnI5d7FKIVsYqId/r+Uz8TcIQ409bGwjlI3YC6P4Fx42+8PnU8tO1+o3XIocWlpOw4XHRLH/wBJZonYSXscuzOwW3obH5VBwJRoCut/K0D+05mvcrPI+j0Kwkxkgc3v1a30k/nY7t6bVJHSgG7lTq8eJbkgGULq474vWKNoICOsI0kryjW3l963Id1ZnmDRlatcJwx0zxNN7I+a29GuRHDQtiJV0yyiyg81i2Iv4aiLkeAFZpo8gudytMbruPIIo9Q36pN4kxTZjj1iiNwzCFD5XOt/Tm3oKrvPFlsF2KZgoKEududV73BAEVVXkoCj0AsK6IXiy65uVnJCGUqdwwIPoRY1lYBsbrwHJZzl2YvHIbKjtExP4Duj+2lvSua08KXXZe1mb6/h4y7jX4hOvSRkn0mBZ4heWIG4G5eM/aA8SOY+NWamLO24XGwWu9Xl4b9j8lycA8XrIi4edhrAspPJ1tYDf73dbvrWnmuMrt1Li+GOjfx4fZPyWrPuj5WYyYNxGb36trhAfyMN19LGsSUoJu3RZo8dLW5JxmCpn4ZzVhoZ20+LYi6+wJPyqPgzbXVw4jhw7Qbr3Jj4S4Liw5WaZhJKNwLdhCO8A7sfM+1TxUwYblcytxmSoHDjFgqjj/ivr/7rh7sCwDFd9RuLItue/P2qGolzdhq6GD4dwB6zPp0H3TZw3l65dgj1hAcgySnwNvs/Abet6sRMEbNVx66odXVPZ7gkPhaNsfmyOw7IkMzflSM3QH46RVSL+yXMvQYg4UdAIRva3mveK6S8Wpoi8x6YOFS6/TYRdkXTKo74xciQea338vSqtTFmFxuu5g1fwH8N2xVPwDxkAFgnaxFhG55EdysfHwNaQTf5crWLYX/+8O3MLt4n4ESYmXCkRyHdkP2GPiPwn5elby0wdq1QUGNPhHDl1CX487zHBdmaN2UbDWtxYeDrzHqTUIklj0Oq6DqXDqvtMNj+8itn/EmY7CJL+rH5Vn1p/RR/wVMNTIfktRhzLMDpKssRO+oaIx77t86wRLLupWyYfQas1d4/hOXDvD0GXqZGYNLp7UrbKo7wo7h8zVmOJsYuuJWYhNWuygadEjcZcTNjJFihDGPUAoH2pXOwNvkB51VlkMrso2Xew+jZQRmWX2vovW+j/hn6DhQjbzSHXKRy1ECyjyUbe576uxMyNsvMV1W6plLztyTPUiprCWMMCrC4IIIPIg8xRZBsbr5/4kymXKsaDHcR3LwtzDJfeNvMcj5WNc6VhjdmavZUNTHXU/Bl3/dU+5Xm2HzHDmOQAgga4ye0h7ivfz5MKtMe2Vq8/U001BNcbcj7km4ngLEYFzLl7M6k37J+tA8CDs49Pao5WS3u0q/QVVCWlkrLX33/AEIXjvFRDTPEL8jqVkJ7t+72qMVEjdwrRweilN432+aoeGse2G60YGEgykXtqkIC30gX8Lnc3p6xIdggweijN3vv4Jjy7g3F4t+txrtGv5rGQjwUck+PtRtO95u9JsWp6ZmSmCbszzXD5dhxHGoAA7CA9p2/E3fz5sasue2Jq48FPPiE2Y/Erz/h3Kpc1xp6wnRfXMw5Kn3UXwJtpHxPdVSNhlfmcu/XVEdDTcGPdfQMMYVQqgBVAAA5AAWAFdFeNJJNyszRYSxx9w0MdhSi2EyduIn8YG6nyYbex7qjlZnbZXKGqNNKHjbmvJODuJWwcjRShghazqR2onGxNv1FUopDEcp2XqK+jZXxCWL2vqnviHh+DMEWRWCyaezKu4Ze4N+IfMVakibKLrgUdfNQvyEadEmLBmWXmwVmiB+6NcZ9Ldpfl8arWli2XbdJh9cLv0d4fhbf+JEw2MSX9WHyrb1p/RRfwVMdRJ9FrkzzMcZ2YY3Cn9mthbzduXuK1L5pNApGUuHUnae65/eiv+GOBUhZZsURJIDdYx9hT4k/ePf4etSxUwbq5c+vxp8w4cIsFy8fcYizQQMCSCHcclHei+fiaxPP/lqmwnCzfjzbch91adEHC5QHGzLZnGmEHmIz9p/VuQ8vWtqeLKLndV8Zr+O/ht2C9PAq0uEsqIvL+l/hcuv02IEsgCyqOZj7n9Vvv5elVqmLMLhdzBq/gP4btiqngDjAALh5msRtG5OzDuRvMdxqOnm/y5WcXwzUzw7cwuzijgVZ2abCkRyHdoz9hm7yp+6T7elbS0+btNUNBjLoRw5tQl6PiDMMF2J42Kj9ot7ejrzHxNRCSaPQroPo8Pq+0x1ienkVuPSbJ+yT+c1t60/oov4GC/8A2fRcYxOY489WiMIzzAGhLeLM25Hlf4VqTLJopI20FD2jqfFOfC/CcWC+tkYSTgfa5JH46b+W2o/KrEUDY9TuuTX4rLVnIwWHTqlPjri76QTDCbxAi7D/ADGHID8t/eq88pecrV18Lw5tK3jze106L0Xow4XOEw/WSi081mcHmigdiP1F7nzPlVqGPI1cHE601MpPIbJzqZc5ZURQwvRF5Hx30ZMGafALcEkvB3g95h/7fbwqrNT31au/h2LmIZJduqUsk4yxGGPVvd1XYpJcOnkCdx6GoWzPj0K6c+H0tZ22Gx9yb8F0i4dh9YJIz5rqX3Xf3FTipYd1yZMCqGasIK7W44wYF+sHwRr/AKVtx41CMLrTpYqqzDpIiFxEjufFrKv9T8qjdVgbBWocAkOsjgEo4rNMXmMojQNISdoowdC+beA82NQEyTHVdVraTD23G/zXqvAHR8uDtPOVkxJG1vsRAg3CX3LG9i3tbe9yKEMXna/En1Jts1PdTLmKaIooirOIsiixkLQzrdTuCPtIwvZ0PcRf+nKtXNDhYqWGZ0Lw9q8N4k4VxeWSdYNTRA9meMHYeEgH2T8jVF8LmG7V6ulxOGpZw5grLKOkZlAE6a/zxmxPqDtf2rZlURo4KvPgTH6wu+CYoOPsI3N2U+Dof6XFTCojK57sHq2ba9yJ+PcIvJy3kiG/zsPnQ1EYRuD1b9x4pdzbpGYgiBNH5pDcj0A2v71C6qJ9kLowYExhvM74Kt4c4XxeZydYdSxk9qeQGx8ox94+mwrVkLnm7lPU4nDSs4cIXuXDuRRYOFYYFso3JP2nbvdz3k/+1XmtDRYLyk0zpn53FWlbKJQaIsaIkjj7gFcb9dCVjxIFrn7EoHIPbkfBqhlhDwulQYi+mPULyjDZli8ulMbq0bX3jkHYbzXuP7ymqf8AZEV6NwpMQbc79eabsv6SIzYSxuh8Vsy/0PyqdtU3mFypsAkGsbgVarxxhCL9YPijX/SpOPGqpwutGliuPG9IuHUWQSSHyXSPdt/lWhqmDZTR4FUPN3kBKGd8ZYjE/VoCitsEjuXfyuNz6CoHSvk0C60GH0tJ25Dc/vJNHA3RozFZ8cNKghlg7yRYgy+X5ffwqaKntqVzcQxcydiPbqvWwKtLgrYhrK1WRoiwIoncvIePOjVkLz4BdSfabDqO0viYQOY79Ht4VUmp76tXocOxgs7Eu3VK+RcaT4f6t/rFXYq9xInkCdx6GoWzPj0K6NRh1NVjPGbH3JywPSFhnFn1xnwZbj4Fb/O1WG1LDuuPLglTHqzXuXceMMJz61P5Tf8AStuLF1UH8fXH/JVLmfSDArXiDyH00r7nf5Vqalo2ViPA53G8ht9Up5rxHicc4iUMdR7MMQJJ/etufjtVdz3yHRdmKnpKBuY6nqvRej7o5+jsuJxlmmG6RjdYj3En7zj2HnsasxQBmp3XDxHFHVHZbsvSasLjooimiIoigiiKmz7hbCYsf3iFGb8drSD0Zd/hWrmB26miqJIj2CkbHdD8BJMOKlQb9l1VwPAA9k29b1A6naV1I8Znbvqq5Oh+S/axi6fKI3+bVr6qOqnOOyW9lXWVdEeEQgzyzTH8JsiH4Lv/AKqkbAwKnNi1Q8W2T5lWUwYdNGHiSNfBFAv5seZPmamDQNlzXyOebuN13CsrRFERREURFEWLoCCCLg9x5URJuedGuAnuRGYHPfAQv+mxX5VE6JrlehxCePZyVMT0PfssYf44v6ht6iNK1dFmOSjcIwvQ9+0xh/gi/wCrbUFM1Yfjkp2Casj6NcBAQShnYd85Df6bBflUrYmNXOmxCeXcpyRAAAAABsAOQHlUqpE3WdERRFiTRFF6IiiLjzPKocQmieJJV8HUG3mL8j5isEA7rdkjmG7TZImadEmEckwSzQn8IIdPZt/9VQugYV0osWqGC26pZOh6S/Zxi6fOI3+TVH6qFcGOyW2XfgeiCEEddipXG2yKqA+IJOo29q2FO0KCTGZ3baJ2yLhfCYQf3eFFb8ZGqQ+rNv8ACpmsA2C5sk8kmrirmtlCpoiyjrKwVkaLCxJoiL0RUWf8JYPF7zwqX/aL2ZP5l3Pob1o5jXbqeGpliPZNkiZh0Ppv9HxbjwEqBvmtv0qB1M0rqxY1M32tVwf8IJ//AMqL/wAtv+6tfVW9VP8Az0n/AJVtlvQ/CCDiMTLJ+VFCKfEE7m3pY1I2naFUmxiZ+2ifsj4ew2EW2GhSPaxYDtt+8x7R+JqYNA2XMkmfIe2bq2rZRKKIiiKaIiiLBmos2VZm2bRwW63VuGOwvZUF3Y27gN60c8N3ViGB0t8q24rHxxqGZtiyLtubyMAlx3XJrJIC0bG9xsB+hRPmUSR9YxOnsG33hrYKtx6kUzC11kRPLso/bKfp0evRqF9Bkv8Ad0hgCb8uZpcXsscN1r29y61rKjK2K1ZWqyoiKIiiKCaIuQ45TKYt9QQOdttLMQN/VTWubWyl4TsmfleylZUPJl9x42/Xas3CxZw5LlxebQxkhm3EfWbC+pQwU6bczqYC35hWpcBupY4JJBcDnb47/ZTis0iTSCSS2q2nfdFLMDbkbCslwCwyGRyMRmcaSdWSS2nVYC9hqVd/DdhWMwGiCFzm5raLfhcwjcXR1YHvBHjb9QR8KyHAhaPhew2cCCuwGtlEsWai2AWNYWUURQXtS6xa6rMFncUxsjH/ADOYsB1TBXvfluR6jetWvB2VmWlki9odPmuoYyO7KHUsih2UG7BText4GxrOYXUQjfYabmw71py7NYplLKSLaftjSe2oZOfiCKw1wIW8sEkRsflrtoUYbMYpC2kkaWZSWFhqR2Rhc/mU0Dgdlh8L2WvzsfHVapc2iVZnLWEOrWLb9gAsQOZG9YLwAT0W7aaRzmtA1da3xVhFMD3i/wD85+FbAqBzSFsrK1WxRWVgoNFhYVhbKvzXNkgC69XaJA0qSdkZjy/KpNaueG7qeGndKTl5Kf7QiCdY0ihNIe7G1lPIm/IUzDdY4Ly7KBcrZgsbHLr0NfQxU+N15keXnWQQVq+N7LXG658rzuCcXRiOyjDWNJKyX0EX8bH2rAe0reanki3+Wuy2YfM4nLgG2hmUlthdXKEXPmDQOB2WHwvZa43sfEXWuXO4kE7FtoL9ZtvYIrkqO/ssOVC9ov7ls2lkc5oA9rb6KzinDciLi1xfcX5XrYFV3NIW2srVFERRFBoix01hZVLn+Ww4gqHlCsmpbArcNKAEJB77jYHnWj2tdoVap5pYRdo0P2XNJwkhdmMj3Zw/oRIrkeFiV+ArXhDe6m/kHZQ3KNPKy5BwtCQi/SSbIIVF0P8AhGMsAO8jqtxva5+GOEOvuUpr5NTktc5ufO/ms34YhJZTP2ybEAqO2XEoGkch2fs94ufOsmIHS60bXSAhwboP/n33TJgQgQIjBurAQ73IKqNm87WO++9SjoqEmYnMRa+q32rK0WQosKaIiiLVNIFBZiAoBJJNgAOZJPIU0WWgk2CqcxyQTM7iVlWSERMFtul2IKnmD2udRllzdWo6kxtDLbG/xXDPwejXPWuHJJLKFAvpQLZbWGkoreov31qYQeanZiL2/wCR+n9Hct5yqCcQdXKCMPZfq2VgVGkhHtf7yK3qtZytdax2UYnlhzZm2zdR9Poq9+E4ZNa/SCzMHU2Klr9W0bmw+8NYv529K04LTcXVj+QkaWuyWtr9x9Ftk4ag1SsZ7AXL3K9gGVZjrPO11+9yU1twxcm6i9ckcGtDe736W0/HNbcFw8oliKOrRxa72I1Fi2qNGCi1l1E357igjFxbksyVjix2Yau+XW3fsmW9qmXOWFYWymiKDRFjaiyl6bhmFbu0pQWAJJAUt1qurG+17gKR94WFRcJo5q+K6Vxyht/K1vz7l05VkEcZkMcmovH1T8jYhna+3K3WHs+Fh3VlsYGyilrHvtmGxuPl5Lhl4RhCLH1rKLiwJA1EQ6HHcSSov5b91a8EDmphiEpcXZb6fU3WMvDEJSRvpBCSmxa66TrmkYKCed2kt52HxcIW3QV0mcdjUC3gLfZTNwvC4bVPs5dQRpHbkTqyL822H2fH02GJvVG18oIIbqLdeWqt8syRYHldWYmQ3Nzy3Jt7k1u1liSqs1U6VrWkWsrRBUirLZRYWDUWQsGNYWyqM+yJcUIwzEaGLDYG942Qg38mJ9QK0fGH6FWqaqdTklvNcWI4RjbXeRyHUjexIYoi6rkb7Rg25XufTXghSjEHi2g08yfuuzAcPLFL1wc6iJb7AA9YUO9vDRt6mthGAbqGSrc9uQjTRU8XCmGEahcR2FjU/aXSVClTISDyI7wQBbbmaj4TRsVb/kJyTdmu23xsuubhyJWYmcr1hY2JUAjrHkYb8wNXsL1twwOaiFc827N7AD5AfZc44Mg3QzteRGsOzqI+jrCXHewC2NuV2B8K14LdrqT+TlvnDdjfnbe9ldZXkKwSvIrMS9/tHlqbUe/ffl4VI2PKSVUnqzKwMItZXAqRVFNERRFFEQaIlnMOH5GxBnjZVJki1X+9HGFPh9oMLjyJ8ahcw5rhdKOsYIRE4XsD4k+S0x5Fii0TSTaurkiYjrG7ZVXEj3t2dWoHRy7Nu+scN2lys+tQAODW7gjYaai3h1WWL4em66R43UKTdBqZSpkKdebryP1dwfzNWTG7MSEZVx8MNeO/4ez9VpTIMYO0JlEh06nuSSVwzoGIsL/WFWt5VjI+2+qOqacu9ns9Pjf6K44by6SFZetILSS69mLf5ca7lgCTdT8q3jaW3VernZKW5BoBb5k/dXFSKogURTREURcebYYyQTRrbU8boL8rshAv5b1q9uZpCmgkEcrXnkQfAqpfAYtjDZ1jCBAwVyR2WUsfsjVqUFbHle9aFrjZWGywDNcXvf5jTwOvvRlmVYlJbyzFohqsNTE7Aqmq/O4NzfvAoGuvqdFmWeAxgMbY9fr+PcqvCcMYmKMiOVVcrEpcHfShkugso7N2DAm5O4O1acNw2KndWwvIzt018dNV0yZHig10kUAvMWszKSJJIipGkbMArfzVnI8fNYFVTkdtutm2+AIK5X4axbCQNKt5ItDnWbO30bq+0NNvt2bVz286wY3kG5W7a2na9pDdAbgdBe+/2W7EZFOsjymRrBJlURu2pdSQ9WVUbEhkbb81ZyEElaCqicwR5elye8317iPBX+TRSLAnXG8pBZ97gMxJKjyW9h6VK29tVRncwynhjs8l2VlRqaIooiKIuHO8u+kQmLYhmS4PLSHUt8bA1q9uYWU9NPwZM/uPzCpo8jxarZZhe7m4YjcsuiRgB2jpBup2ua0DHjmrLqmncb5f223u15rJsglGHKBx1q4h5Y3ZmOzs22+69h2Ww9e+scMhtuaeuRmXNbsloBHcB9xdc78PYjaMOvUr1YVdTWtFLEymxBsdKsDbYkiscN17clIauEjNbtHn3g3+a2Q5HiesiMkgZEkD21NtaWVibWsxKso35aLd9ZyOuNVoKmFrHAN1IIv3geFtfFNgqdctSBRZWVFhYURYWrC3RRYVVm2FneSEwuFRWBfcgsNS3G2xGnVse+24rR4cSLK1BJE1rg8XJGneqyLJsaOc+pdSsVMjAkfW3AYC6jeM2HPQR31pkf1Vg1NNe+S2nTu5c+fig8MSdVhEDJeOMRS87PGCrWXbftIBv3M1DGbALDK1ge8kHXUe47fQrW2QYtt2lXUOsKnWx0M8DJ2bi4Gsg27hQMdzKOqae1mt7/fqu7LsmnXFLNK4ZVSVR2iTZ+q0gAiwtoNyOdwayGOzXJWklTEYDGwWJIPhfzTJUy56iiKaIiiIoiKIiiIoiKIiiIoiKIiiIoiKIiiIoiKIiiIoiKIoNEWNEWJFYWwKKLKiiKbURbAKytEGiLWTWFuooimiLJTWVqVnRYUGiLGiIIos3WNqws3WSrWVi6zosIoiKIiiIoiKIiiIoiKIiiIoiKIiiIoiKIiiIoiKIiiIoiKIiiIoiKIiiKDRFjREURRaizdFqJdZKKLBWVEWL0QLCsLdFERRECiFbaytFjREURRREURZCiIvREXoiL0RF6Ipoii9EU0RFERREURFERREURFERREURFERREURFERREURFERREURYmiIoiiiIoimiLKiIoiwNEWNYW6KIiiIFEK0ZyrnDzCO/WGKQJpNm16Dp0nuN7VlaKowWZ4kzCKRF0kMwcKynQgAJZS5Kkuyhb3uEc+FBuiqo89xMUERZHZuwJWkikJVmKKbABbgkn7OwNuYO14QMc8i/dqEvZdcedYssB1KgHR2jHJuDMqs5X7v1ZLaC1x51oYYwL31+CarHCZzjbJqhB2S6lHDX0wa7tqtzkkPLlCR33GDFHc6rGqiTOccUOmJQxjNrRyG0mmcg9oi4BSMWtuZL3tWRFFff5j3LFytmNzDFibWikoIxZQDpZ9GIO4K6huI7i5I7I3uTWGMjLbE/tx+UuVs/tvFWP1QvaPlFLa5Riw3sT2go5dnVc3sRWOFGef0S6x/trFl2HUgKqsSTG5uwlYKFNxf6vS23M3G3dngx23S6z/tnE6yOqBQGKzCKUM4YDrDpOy73Fi3Z073uKwImW317wl1nNnM+rsRG19gYZL220Atew1C92t2LWIN6wIWW1PzS625HmOJkdRNGqqVvsjLZtETWJZiObuv8A+vzrEjGAdkrKv6rrKKyiKIiiIoiKIiiIoiKIiiIoiKIiiIoiKIiiIoiKIooiDRFFERREURSKIpoig0RY0RYmsLcIoiiiLNKysFZGi1WDDeiyFjTmtlNLJZC86IVsotEURFERREURFERRFNEX/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data:image/jpeg;base64,/9j/4AAQSkZJRgABAQAAAQABAAD/2wCEAAkGBxQTEhQUEhQVFhQXFhYXGRgWFxweFhcWFxQXHBUWFh8YHCggHBwlHBkdITEhJSksLi4uGCAzODMtNygtLisBCgoKDg0OGhAQGywkICQ0LCwsLDQsLCwwLCwsLC8sLCwsLCwsLCwsLCwsLCwsLCwsLCwsLCwsLCwsLCwsLCwsLP/AABEIAJQBVAMBEQACEQEDEQH/xAAcAAACAgMBAQAAAAAAAAAAAAAABgEFAgMEBwj/xABIEAACAQIEAggCBwUGBAUFAAABAgMAEQQFEiEGMQcTIkFRYXGRgaEUIzJCUmKxU3KCksEVJDNDorIXwtHSY5Oj4fAWNFSDpP/EABoBAQACAwEAAAAAAAAAAAAAAAADBAECBQb/xAA2EQABAwIEAwQKAwADAQEAAAABAAIDBBEFEiExE0FRInGR0QYUMmGBobHB4fAVI0IkM1LxQ//aAAwDAQACEQMRAD8A9xoiKIiiIoiKIiiIoiKIiiIoiKIiiIoiKIiiIoiKIiiIoiKIiiIoiKIooiKIpoiweiLCi2RRFK0WFtosLE0RYkURY0WVKiiLM0WFjqoimiKVFEQ/KiLXRZWaNRYWdERREURFERRFFEReiIoimiIoiKIiiIoiKIiiIoiiiIoimiIoiKIiiIoiKIiiIoii9EWNEWJWizdRRFKiiLbRYWstRZsgNRLKaLCyFEWLURYUWUCiLaDRYUGiLWRRZQKIt1FhFERRFBNESxm3HGHiJSLViJBzEVtI/ec9kelyagfOxvvXSpsKnmGY9kdT5bqhbjHGyHsRwx35DtSN79kH2qLjvOwXRGE0sf8A2PPyCgZ3mYNyykeBwzAe+qnFl6J6jQbZj4jyW3D8c4lD9bBHIvf1TFXHwe4PuKz6w4e0Fh2DQv8A+p/jr9Ez5JxRh8T2UfTJ3xyDTIPQH7Q8xcVOyVr9iuTU0M1P7bdOu4V1UipqaIiiIoiKIubH4+OFC8rqiDmzGw+dYJAFyt443yOysFyk/HdIF9sLAzj9pKerT1Ckaz8QKrOqR/kLsw4I+15nZfdufJcJ4kzCTdOqH7kLMPm1a8WU7BT/AMfQtHacfEIHEeYR7uYj+/Cyj5NTiyjcJ/HULtnnxC7cB0gW2xUBQftIj1iepWwcfAGtm1I/0LKCbBH2vC4O92x8k45fj45kDwuroe9Tceh8D5VZDgRcLjSRPjdleLFdNZWiKIiiIoiKIqXO+J8PhTpke8h5RoNUh+A5DzNhUb5Gs3VumoZqj2Bp12CVsRxziXP1UEcS9xlYs5/hSwHuarmoJ9kLrswaJmssnhp9VqOdZmdwygeAw7Ee+qnFl6fJZNDQD/R8R5KV4wxsZs8cMluYIaNvftAe1BO8bhDhVK//AK3keBV7lPG+HlISUNBIeQl+yf3XHZPpcGpmTtdpsufU4TPCLjtDqPLdNIqZcxBNEWqiyiiKUoizJosbpWzfjeCMlIQcRINiI/sA+DOeyPQXNQPna3QarqU2EzzDMey33+W6oW4qx0psiwx+AVWkYepuL+wqIzyHYLofxlLGP7Hm/wAAp/tTMuer/wDnNv1pxJVj1Sg2zfMeSyh4yxkZtJHFKBzAvG/zuPht60E7xuEOE00n/W/7/RMeS8X4fEEJcxS/s5RYn90/Zb4Gp2TNeuXU4bPB2iLjqP36rzPpI6RJnlOHwUjJGjWMkZs8jjmFI3Cg7bc/SonzG9gr1Lh7RHnlGpXpXR7iZpMBA2JJMtiGJ+1sxA1fmta96midmbdcuraGykN2TJUirKaIteImVFZ3IVVBJJ2AA5k1gkLLWlxsNyvLM34jmzKQw4fWuGvay7PN4ljzVPLw5+AovldK7KzZerpsPioIxNUav6dPMppyXg2KJAZbGw+yNkX18anjga3dcqqxaWY2ZoF0S8U4KHsRnWQbEQpqAI8WHZvtbnWxlY1Qsw+qm7RHiuZOO4ybGCcDxtGR7K5PyrUVLehU5wWYDRwPj5KlTj7DYvMfoH0RiGQlZXOklghbTpIuB3atXPuqXsuF1RInpn5dQQkrCySS61x0a4SXrtOHjYlZWIJ/widyVNhq2BJFt6ry0/Nq69FjGuSbY/uqe+DuNGEgwmNPbO0cp21/kk7g3cD38jvzxDOScj91nEsJa1nrFP7PMdPwvQhVxedU0RFEVFxbxLHgotbdp22jjB3drfJR3n+pFRSyiMXKvUFBJWS5G7cz0CRcqyrEZjL1+IN7cif8OIfhjXvPn7mqrWPmOZy789RT4czhQi55nme/yTquWYTBprlKD88pG58gdvgBVoMZGLrgvqKmqdYX7guabjjDj/DjmkA/CgUH06wrWpqGqZmEVDvasO/8XUQ8dYc/4kc0YPeyBgB4nqy1BUMO6SYRUM1bY9x87LHASZdmQc4WRHKEBmjupUm9rggXBsbG3ca3dE1wVWGtmhOhStm2U4jLpevw5sTsSB2JRe+iRfHz9jVR7HRHM1eigqafEWcKYWPLqO7yTxwlxNHjYtS9mRbCSMndG/qpsbH+oIq1FKJG3C4GIUElHJkftyPVXwqVUVNEUGiLz/jLjNusOFwZGsbSSjfR+VPFvPu9eVSafXKzdehw3CQ5nrFR7PIdfwseHuDVRDLiGKLu73PaPezyseXeTSOn5uStxjXJCLAfuitcDxRliRhsPLG43FogXk28QBqH8Vr1MXMYuZHDU1RJFz9FD8eRg2GHnYeP1YHszg/KtDUt96tNwWYi5cB7tfJLWUcUYibNJkxTRrl5UiJZUUdqy6QGtfVe99TW8K2EzHKB+H1UV3AadR+3TPnXB0UqExWFx9k7o3/T4Vq+BrtlNS4rLC6z9R80qZTxBNlkggnDNhrgWbd4b8ip+8nl7ecDJXROyv2XWqKCHEIzNT6P6dfIr1KCZXVWQhlYAgjcEEbEVeBuLrybmlpsd1JFZRRRZWEsqoCzEKqi5JNgAOZNYJ5oAXGwXmGccQzZnIYMOGXDX02GzzeOrvVPLw5+AovldKcrNl6unoIsPjE1R7fTp5lNeScHRRKDNY2F9I2RfXxqeOBrRquTV4tLM4hmg+a3z8WYOHsRHWRcWhW6gjuLfZv8a2MzG6KGPDqqbtEW95/brjXj5O/C4gDxvF/SStPWW9CrP8JLb22/PyXfhs/wWKsjEBjsEmXSx/d1bH4GpBIx+iqPo6qn7VjbqPwk/pRyKODCmRPvMqBG3sW71PPYA1BPE0DMF1cKxCWR/Df4pUy7AR5bEMTiQGxTD6qL9lcbMfz2/l9arE8gpZXuqX5WeyOfVUmS5/j3xca4WSQO8txGp7BJtfUORFhuT3CpogRo1R1MMTWEvX0tV9ea7llRF5Z0rcQM8i4GG+5QyW5szHsR+nIn1FUaqQ34bV6rAKJjWuq5dm7fDmmrh3KosuwpeUgELqdz3flH/wA3JqeKNsTNVya2qlr6izeewSrLmOIzSTSqlYeaxXsLdzzkc/3eQ8zVfO6Y2Gy7Daanw6PNJq/92801ZfwdEgHWsWPgOyg/r86nbA0brkzYvM89jRdpyLBnbSvwff8AWt+GxVxW1IN7lIXSBkOKimwy4HDmeKViJCwv1e4tdgRoFrnUe8Dfx1MDVYZi0txcD36clwpDA2Mw4zNGcwuFilZiHjIbUsc/44w24J33N7g1DHMWnK9X6zDGTxesU/eQPt5Ll4kzNMxlxvUQSRvhDdybdtQ5Utt9ltr99xv3VmqhuMw3CxgWI8N/Al9l2i9C6NeJDi8PpkN5obKx72UjsOfWxB8wakppeI3XdUsZw/1So7Psu1Hkm+rC5C04zErGjSObIilmJ7gBcmsEgC5WzGF7g1u5XjmUrJm2YtK9xGu9vwRg9hB5nc+tzXNbeeS52C9rOW4TQhjfbd9fwmfpA42OVfR4MPhxK0itYarBAtgvZUEm5Plex3roEhosF5BjXzPDnAm51K5sk4fnxbdfM5N/8xxufKNeSr6W+POqjI3yauXoKitgo28KEa/u56rHjLhHFB8L9AdAge8/WuASNS22IsVtquBvVgRMC478RqZDofBN03DGFkB0i3mjX+RuKyYmFYbiFSzc+KRp+CTll5cGSgvcuhNx5SKSQU8uXpzqGYSN7QK6OHyUcoMTmgE/uh5Ju4X4iTHxvDMoEyi0ifdYcusS/wB0+HMH3qSKUSCx3VSvoJKJ4e09k7H7H3pAzmOTKcwWaO5ja5t+NOTofMbH1sapuvBJcbFeip3MxWiMbvbavY8FillRJEN0dQynxBFxXSBB1C8U9jmOLXbhb6ytUodJHEhwmG0xm0011Q96gW1v8AbDzIqvUS5G6bldbBqD1ufteyNT5JJ6E5sPiHnNmMsOk9oDTZiQGBvz277c/bSCDIMzt1axfFhUHhQgho0VzxTxM2LZ8Jhr9USY3ZRdpTyZI/Be4tzPd41iSck5WLekwpkcXGqeew93vXXwn0cR4ePSxKgnUVU3Nz+Jj5ADapeEXG71SOINhBZTiw6lMgyLCDYqt/N9/wBa24bFX9dqTrcrjx/B0Tj6pip8D2kPvv8AOtHU7SNFYhxaZh7eq8+PGD5TjhhGV2U2LxjdAGBIaEkgqe+1rehua0AfELnZWpn0tc4MYCHnY8r9D5r0DP8ALIcxwoeIglkJRh6fZPx7u4ipJGNlaqdHUy4fUWdpY6hKfRXn7RytgZiRu3V3+66/bj+NiQPI+NV6WQg8Ny6+P0TXNFXFsd/Nep1fXlFGmiLy7pW4gLOMDDc7qZLc2Y2Mce3wJ9VqhVym/DC9X6P0LQDVy7DbzTVw5lMWXYUvKQCF1SOe78o/6d5qxGxsTNVyK6qkr6izeugSrPmeIzSXSgZYfuxXsCt9pJyOf7vIbczVcvdMbDZdhlLBh0eeSxd+6DzTXl3B0SD61ix8B2UH9asNgaN1yZ8XlkPY0C7v7HwZ7OmO/k+/61tkYq3rVUNblVWb8FKynqT/AAPup9DzHxvUb6cHZXafGHtNpRcJdnxbYWEJiHV2DgwrKSeobcanYXOnfbY6fkKrpHAZCVbMTKiXNTtIFtbc+4ft0s51wDmEgkxMzRMAC9lcszLa/wBWAtiPiK34DmtJUsFfTZmwtuL6X80zdCjYcLLGEUYgdov954zytfkAdiBtuD31JSyBwI5qtj9I+F7XXu07d69Sq2vPLTjMQI43dvsopY+ii5oTYXWzGlzg0c1490c4Y4zMJMTJvpLSG/43bsj0Av6WFc+nHEkLyvZYzJ6pQsp2aXVj0sZs0k8WCjJsCrOB952P1an0G/xHhW1W8kiMKD0epmsjfVPG233Tlh0hyzBl3+6AWI+07nko+OwFWQGwsXEkfLiNTZvPb3BK2GkxWZOxv2B925ESA8l/M1u/9AargvmOmy7EkdLhzQDq75/gKxfgRwLq8Wod2m3sa39WPIqsMbaTZzdEm8ZLiTH9DlxEkCCRGY7tpXcXBBu0e97X+6OVrVo2Z0ZyvU8uHw1kXFp9/wB5dV19IfBGKaPDTQ4gPDh8NGkuokSSlOcuwOvUttidrczerEzWlhNlycOllZUMYHEC6aejHMxisG8clmkjOhyeboQerLeO11ufwmtKZ+dmqs43Seq1WZmgOoShwu5wGcdSTZHcw+RWQgxfG+kfE1Wi/rmy8l2sQtW4YJubftoV7SK6S8UkPpgzMx4RYlNjM9j+4nab56R8aq1b8rLdV3vR6m4tVmOzdfJbujnALhsB1z2GsGV28FAuPgFH61mmaGR3UeM1DqmsLBy0CUOFImzPMJZpblB2iD3Jc9XGPgP18arR/wB0pcdl265zcOoWRM9o/pKduMOKRhdMENhKVuTbaJOQNu9j3D4+RtTzZNG7rh4ZhpqiZZPZHzKqsDwvPiAJJmAvuDLdnPnY8vSomwvfq4q5LiVPTEsib4aIx3Cs+HBkhINt7xXV/UW50MLmatSLEqeoOWZv3CtODeKfpOqCaxlC3BsLSpyJtyDDa45b38hJDNn7J3VTE8NNLaWP2T8ivNulXh94J1MMjRK9yrISCBfdNiOR3A9KidaCS9tCuhA1+KUfDzWc0+KfeN8rE2VoysZGijjdXb7TAKNRPmVualqG549Fz8HnNNWBp2Oh/e9T0P5n1mEaIneFyB+4/aX53HwrFI+7LdFJ6Q0/Cqsw2dqnyrS4K8W4uf6bnAg+4rLCPRRqlPlvqHwrnTf2TBq9phv/AA8NdNzdr5Jq4+xEWX4Rkw0aRS4k6C0aBSQF7bsVAJNtgefaqxUycNmi4uCUnrVVd2w1KoOBs6weCkw8M5IxOJRWj7HYRHvo1N3FiD8LXrWljyszFTY5WmacxM2GnxVnjeJJsdL1WF1CK5ChTYyAc3c9y+A8Od72GjpnSOysViLD4qOLi1G/093eqrIIsPjMTPhY5V+kQ6tYMR0nQ4RyrHnZiByF77Xrf1YncqA40xps1ui0DB5llmNeZptWGa+iLUxibYdi1rIRbmN/XetnvMTQFDT0ra+Zzs1vdzT1PgsNmmGE6Rp1pUhJGQdbGwJBQm1wL3BF7G9bm0rNFVYH4fVAOGo+i8t4Mw+M/tSGGPFPDFHIzPFqbQ+hvrY9P2SWUWueXPnUFK8C8Z3XXx+ldIG1bbZSAPirfpNwpwuOjxEWxa0g8OsjIve3iLX+NRVIySB4VzBJPWqN9O/Wy9dwmIDojjkyhh6MLiuiDovHvblcW9FsxE4RGdtgqlj5BRc0Oi1a0ucAOa8d6PcOcZmL4iQXsWlN/wATk6B8Bf2Fc6AcSUuK9li7/VKBlO3c/bdWnSxnDPLFgo72urOB95mP1aH0G/xFb1bySIwq/o9StYx9XJy2+6cMvgiy3Bl5PurqcjmzHko+OwFWGhsTLlcaeSTEKqzeZsO5KsGIxWZO1tkH3bkRIDyDfibz/QVXBfMdNl2HxUuHMGbV3z/AVKwT+0/7MC3lC6tei0d+r1+trbavGpPVveqwxtpOrdEwnNZcAjrNIbnYIDrCAGxkHeBb7o9gagdK5nZusupo614MDdvh8F28WcORy4IyQ9twvWa++VSLm/6jwtU0kDeH2VBhdc+nqsr9AdCOi09E+dmfDvh5Ddobab98TX0j4EEelqzSSZm2PJSekFEIJxIzZ31SrGP7PzpbbI0gFv8Aw5tregY/6agA4c/uK6rz69hNz7Tft+F7VeukvFKh48k05diz4xMP5tj+tRzewVcw4Xqox7wlLoXQdVM3eZLeyJ/3Gq9EOwSuz6TOPHa33D6lUeD+uz9tW9sRJ/6SMF/2ioh2qlXXO4eCi3PzVx004wgYaMHs3eQjxK2C+1z71vWnQBV/RiMZ5JOgsmvCyrgstEirfRCJCB95yoJJ9SasN/riv0XHlDquuLSd3W7tUl5d0jy9cms6kZ1UqFAsGYDs2F9r95NVGVbi7XZegqvR6JsJLdCB1V70tYVTg+t++jKL+KvsR+h+FTVjbsuub6OzObVZORv8l2cBTddlUYfcBHi3/CpKge21bwdqIXVbFGiHEHZet/uk/occpi5477GPf1R7A/M+9V6TRzguz6R9uCJ/P8Lk6ROxmsbLsfqW+Kymx+Q9qxUaTBbYSc2GyNPv+i9qrorxq8j6bpfrcMvcI5D8WZQf9orn1v8Aleu9FxpKe77pp4ofqsnkC/sVT4Gyn5VZl0iK4tAOJXtJ/wDV/mq/oZgAw0r97S/JVAA/X3qKiHYKv+kshdUhvQJQ4MziPMs4eTcprZxqHNYxaP8AQG3lWDEePc81u2vYMMMcYII08Sn7j7ixsIY449mdSxawNgDawvtet6icx2AVbBsLbWZnv2HJRwDxY2LMkcm7IFYNYC4JIINhalNMZL3TGcLbR5SznySjxH/dc6iMewMkT2HhKdLr8d/eoJOxOLLr0h9Zwl4fyv8AJXfTZJGuGgLMqt11lBO5BRr2+VT1TC5ui5Po/UsgqCHmwIsrjhJutyeEN+yZPgrsg+QqSI/1C6q1wDK91v8A0lHoSlP0jEL4xIT6q5A/3Gq1HoXBdr0lGZkT16/V9eRXivAfbzeV23IadviZLfoa58Gs5K9jihyYVGO5dnTJJqxWHj7urJ/mcD+lKzVzQtfRwZIZX/uiYukDAQpl5nEMZmjjjiSQqNaK7BSFNrjZj71ZmJbEbLjYYwS17Q7qT4arDoiwqjCtL99nK37wqbAe+9R0bbMurfpHMXVPD5D7pZxPFqw4ueTDxRRMXZXKxpqk0ud5DbUbkX5j3qF9W4OIHJdGl9H4nwBzzqRfxT/JOuOy3rGXT1kRe34XUHcfxCrZ/sjv1Xn2h1HW5Wn2Tb4JU6FsczfSoyeyDHIo8C2oN+i/Oq9Ebghdj0niaHRyDc6H5Kozj6nPoyn3sRD/AOoVRvkTWjxlqAQrMB4uDuDuQPy1V500RjqoW7w9vdT/ANKlrR2AqPoy+07x1CaOA5dWX4U/+EB/Lcf0qeI3YFyMQblqZB71lxxIVy/FkfsXH8wsf1pKbMKxQNDqmMHqEo9CsY0Tt3lwPgEB/wCY1Xoh2Su16TOvKwdAqlU63iBtW4E5P/lx2X2sPao96hWw7h4MLc/NXfTRjCseHjB2Ls589Ast/wCapK1xDQAqnozEDM955BduVcU4LBQx4Yyr9J6jrzHY3YlC5u1rAkDYXvYelTxjJGLLk1jzU1jrnc27gknLOk6VExGLxU0b6nMUMMKJrVRuSWtqtbcajzv5CtXPc4ho06qN0AYHO3aDoQm/jTDQyZUmIiBF1jlBYWdhKBfX52bl5VHPE0Rro4HUuFYG8jorHovxJky5QxvoZ0F/wg3A+ANqkpnXiCix2MR1rrc7FJnRp9Xm0sa/ZtOnwV7j9KrU2kpAXZxs8TD45Dvp9FHTCunFxsOZj/2ubfrWar/saVj0fOaklZ3/AEXsOHfUit4qD7i9XxqvIPFnEKo47i1ZfiwP2Lt/KNX9K0lF2EKzQvy1MbveEidDmNAWaO++pW+DLb/lFVqM6ELueksfbZJ7rKqzZvomdmRtlaUOD+WVLMfgSfao39ie6uU3/JwkxjcfY3TL0sZaZ8MkyC5hJLAfs2HaPwIB9L1PVx5m3C5mAVTYZyx+ztPisuCeJosThhh5iNap1bK3+YgUDUPHbn50gla9uUrTFaGWmnMzNib36LZl3BODgmEw6xip1KruCinuI2BNvMmtm08bTdRTY1VTR8I/kpf6SeJxPowsB19saiu+p+Sxr4m597VBVSZuw1dXBKIwA1MummicMCPoGWBXtqSIs3hrNyw9zarDRw47LiyuNZXXHM/JKnQ1hzrxM7cgqpfxYks3sAP5qr0bd3LsekkgAjiHJVHG03XZrGi7nXBF/E0g293rWU5pxZT4eOFhb3O538l7oK6K8avI+m+K0uFbuZJV+Ksh/wCaqFaNivV+jDwDI3u+6YsymE+TSm4/+26y55dhNZ+amrJ7cXeuMx3qtbd3I6+KXehXPUdJola9m1j4gA/MD+ao6YFl2OV3G5Y6ktqIjcbfFVueqctzXr1W0buZBYfaVwBKvqCT8qhlLo5c3JdGhZHWYeYRbN+2TvmWFwmZwozHUBurowDqTzHI/EEd1WnMZMFwoZ6rDpCBp1HIoyvCYTLInYNpB3Z5GBdrchsB47ACjGMiCxUVNTiDxcXtyC894TzBs3zUz6GWOJ1dtXcif4a7d5I5etROhcZQ5dGLEoo8PdC0EHbx3Vx03iGX6Oj7uhZhY7hTsQfIm38tbVExYABuocFw5lU4ulvYfVNmX/3TKYw2xSDUfIkFiPc1uOzFqqkn91b2eZSt0IQfX4l+5YkX4sxP/J86r0Y3K7PpK8AMYvX6vLyi8L4Tl6jN3RtiZJ4/jqLD/aPeudGcs5uvZVo42FNLeVj4K46ZYDrw0w5WZL+YIZf6+xresbazlX9G5AeJEeaaMSBmGWFVIvJEpW/c4sVB9GFvhVgjiR6LkMc6irbnkfkk7o14lGHL4Wc6LtddW2l+TI3hv871WppA3sOXbxyiNQ0VMWvXzTFmXBODnmMx6xSx1MqOAjkm5J2JF++xFTupmOOYrkw41VQx8IHbxC18Z8SxYXCnDwlQ5Tq1RfuJa1z4bcvGtZ5WsZlClwuhlqp+LJ7N7k9Vh0TZcYcNJO4IMxFr7fVpqCnfxJJ8xasUjMrbnmt/SCqE04jbs36pbwTfTM7Vl3VZQ9/yw8j6FgPeoB257hdOX/iYVlO7h9fwrXpjxoIhjvvqZvgot+rVLWnQBVPRqPtvfytZO3AsBTL8Kp2PVKT/ABdr+tWYhZgC4dc/PUPd71PG8JbL8WBz6l2/lGr+lJBdpWKJ4ZUMceoSL0N40Dro/NX9wVP6CqtGd2rvekrO0x45iyrs8l+i54ZG2UyK9/ySJpY/Alv5a0f2J7lWaUes4UY27i/iE09KeXmfCLLGLmFtZA5mMiz29Nj6A1PVMzMuFysCqhBU5Xf60+KX+C48BiirYiNTjI4zFqZiNcekqGAvYsFNr8x7UppQ5uU7rONYc+KYysHZOvcq7ibo9GEiR8sV5ZBKpKTFGXSATezKAd9PPuvUxjBdmXOjrZGQmFoFjv1Xfx3xS0mGhwxKmYrGcQI90WQKLxr/AB93lVWqlB7AXdwGgcx3rEosBt5py4Yg+g5col7JCtI9+4tckfAbfCrETeHHquTXSmsrSW8zYJM6KImlx02IPJUcn9+V729g1VaUXeXLuY+8R0zIP3RcfSriOtxiou5CKtvzO5IHtalSbygLbBBw6GSQ+/6L22GPSqr4AD2Fqv7LxzjckrLERB1ZW5MCp9CLGs2QGxuvAsimbLsxaKTYK7RMT+AsND+ltLehNc1h4Uuq9pO0V+Hgjca+G6c+knIjioVxEQvLECCo+/GdzbxI5jyJ8qsVEWdtxuuPgteKeUxv2P1XPwHxgsqCCdhrAsCeUi8u/wC93Ed9Yp5g4ZXKTFsMdC/jQ6tPyXPnvR6rMZMHIEJN9DX0gn8DDdR5WNYkpQTdpW1Jjpa3hztzBVZ4SzR+w8vY/NOxX2Fz8qj4Ep0JVz+VoG9prNe5M3DPB8ODPXSv1kqg2JFkTxKjxt94/Kp4qdsepXKrsXlq/wCtgsOiWuN+JWxki4bDXdSwHZ/zHvsB+Uc7+V+QqCeXiHI1dbC6FtHGambQ/ROuX4dMswGliCVUvIfxOeYHxso8hVpoEMa4U8j8Qq9Bv9Ej9G+DbGZn1zi4j1Tue7WSRGvuSR+5VSnaXvLiu7jUraelbA3novcxXRXj0jdL2VGXA9You0DdZ/ARpk9gdX8NQVDMzF1cHqeBUi+x0S90Z5uksL4WWzABhpbcPE+zKR3gXsfJqjpZLty9Fdx+kyycduzt+9L+dZU2UYxZcOtoGYsnPTY/biY/pfutztUc2dkmZW8N9XqqM050P7qnSDMsFm8DJqDabXttJExvYi42Ox33BsedWy0SN1Xn4p5KOYmM7fNLGJ4ExkLE4WYFfJzG/wAbbH1vVT1Z7fZK77Mbpph/ezVcmU8LTY1mMuLjYRtpfTL1rq3ge4H40FM9x7RR+N00Lf6GJ5RsLleHISyjn4ySP5+J+Q8qsktiauI1k+ITaDyCSeH8HJmmOM0oPUoQz/hspukI9e/yvyuKqRtM0mY7L0VZLHh1JwI/aP6SmDpTzwCIQKd5LE27kUg/MgfAGpqp9m5QudgFKXzGd2w+qveiDK+qwPWsO1Oxk/gHZT3A1fxVJTsysVLGajjVJtsNE81OuUvDekvCNhMyE6bCXTMvhrSwkHyBP79c+paWvDgvYYLK2eldTu7vgnfGQx5ngdKkdoB4z+GQcr+hup8iatOAlYuDE+SgqteW/ckjgriRsFI2GxN0XUR2v8t+8H8p53+PfVWCThnI5d7FKIVsYqId/r+Uz8TcIQ409bGwjlI3YC6P4Fx42+8PnU8tO1+o3XIocWlpOw4XHRLH/wBJZonYSXscuzOwW3obH5VBwJRoCut/K0D+05mvcrPI+j0Kwkxkgc3v1a30k/nY7t6bVJHSgG7lTq8eJbkgGULq474vWKNoICOsI0kryjW3l963Id1ZnmDRlatcJwx0zxNN7I+a29GuRHDQtiJV0yyiyg81i2Iv4aiLkeAFZpo8gudytMbruPIIo9Q36pN4kxTZjj1iiNwzCFD5XOt/Tm3oKrvPFlsF2KZgoKEududV73BAEVVXkoCj0AsK6IXiy65uVnJCGUqdwwIPoRY1lYBsbrwHJZzl2YvHIbKjtExP4Duj+2lvSua08KXXZe1mb6/h4y7jX4hOvSRkn0mBZ4heWIG4G5eM/aA8SOY+NWamLO24XGwWu9Xl4b9j8lycA8XrIi4edhrAspPJ1tYDf73dbvrWnmuMrt1Li+GOjfx4fZPyWrPuj5WYyYNxGb36trhAfyMN19LGsSUoJu3RZo8dLW5JxmCpn4ZzVhoZ20+LYi6+wJPyqPgzbXVw4jhw7Qbr3Jj4S4Liw5WaZhJKNwLdhCO8A7sfM+1TxUwYblcytxmSoHDjFgqjj/ivr/7rh7sCwDFd9RuLItue/P2qGolzdhq6GD4dwB6zPp0H3TZw3l65dgj1hAcgySnwNvs/Abet6sRMEbNVx66odXVPZ7gkPhaNsfmyOw7IkMzflSM3QH46RVSL+yXMvQYg4UdAIRva3mveK6S8Wpoi8x6YOFS6/TYRdkXTKo74xciQea338vSqtTFmFxuu5g1fwH8N2xVPwDxkAFgnaxFhG55EdysfHwNaQTf5crWLYX/+8O3MLt4n4ESYmXCkRyHdkP2GPiPwn5elby0wdq1QUGNPhHDl1CX487zHBdmaN2UbDWtxYeDrzHqTUIklj0Oq6DqXDqvtMNj+8itn/EmY7CJL+rH5Vn1p/RR/wVMNTIfktRhzLMDpKssRO+oaIx77t86wRLLupWyYfQas1d4/hOXDvD0GXqZGYNLp7UrbKo7wo7h8zVmOJsYuuJWYhNWuygadEjcZcTNjJFihDGPUAoH2pXOwNvkB51VlkMrso2Xew+jZQRmWX2vovW+j/hn6DhQjbzSHXKRy1ECyjyUbe576uxMyNsvMV1W6plLztyTPUiprCWMMCrC4IIIPIg8xRZBsbr5/4kymXKsaDHcR3LwtzDJfeNvMcj5WNc6VhjdmavZUNTHXU/Bl3/dU+5Xm2HzHDmOQAgga4ye0h7ivfz5MKtMe2Vq8/U001BNcbcj7km4ngLEYFzLl7M6k37J+tA8CDs49Pao5WS3u0q/QVVCWlkrLX33/AEIXjvFRDTPEL8jqVkJ7t+72qMVEjdwrRweilN432+aoeGse2G60YGEgykXtqkIC30gX8Lnc3p6xIdggweijN3vv4Jjy7g3F4t+txrtGv5rGQjwUck+PtRtO95u9JsWp6ZmSmCbszzXD5dhxHGoAA7CA9p2/E3fz5sasue2Jq48FPPiE2Y/Erz/h3Kpc1xp6wnRfXMw5Kn3UXwJtpHxPdVSNhlfmcu/XVEdDTcGPdfQMMYVQqgBVAAA5AAWAFdFeNJJNyszRYSxx9w0MdhSi2EyduIn8YG6nyYbex7qjlZnbZXKGqNNKHjbmvJODuJWwcjRShghazqR2onGxNv1FUopDEcp2XqK+jZXxCWL2vqnviHh+DMEWRWCyaezKu4Ze4N+IfMVakibKLrgUdfNQvyEadEmLBmWXmwVmiB+6NcZ9Ldpfl8arWli2XbdJh9cLv0d4fhbf+JEw2MSX9WHyrb1p/RRfwVMdRJ9FrkzzMcZ2YY3Cn9mthbzduXuK1L5pNApGUuHUnae65/eiv+GOBUhZZsURJIDdYx9hT4k/ePf4etSxUwbq5c+vxp8w4cIsFy8fcYizQQMCSCHcclHei+fiaxPP/lqmwnCzfjzbch91adEHC5QHGzLZnGmEHmIz9p/VuQ8vWtqeLKLndV8Zr+O/ht2C9PAq0uEsqIvL+l/hcuv02IEsgCyqOZj7n9Vvv5elVqmLMLhdzBq/gP4btiqngDjAALh5msRtG5OzDuRvMdxqOnm/y5WcXwzUzw7cwuzijgVZ2abCkRyHdoz9hm7yp+6T7elbS0+btNUNBjLoRw5tQl6PiDMMF2J42Kj9ot7ejrzHxNRCSaPQroPo8Pq+0x1ienkVuPSbJ+yT+c1t60/oov4GC/8A2fRcYxOY489WiMIzzAGhLeLM25Hlf4VqTLJopI20FD2jqfFOfC/CcWC+tkYSTgfa5JH46b+W2o/KrEUDY9TuuTX4rLVnIwWHTqlPjri76QTDCbxAi7D/ADGHID8t/eq88pecrV18Lw5tK3jze106L0Xow4XOEw/WSi081mcHmigdiP1F7nzPlVqGPI1cHE601MpPIbJzqZc5ZURQwvRF5Hx30ZMGafALcEkvB3g95h/7fbwqrNT31au/h2LmIZJduqUsk4yxGGPVvd1XYpJcOnkCdx6GoWzPj0K6c+H0tZ22Gx9yb8F0i4dh9YJIz5rqX3Xf3FTipYd1yZMCqGasIK7W44wYF+sHwRr/AKVtx41CMLrTpYqqzDpIiFxEjufFrKv9T8qjdVgbBWocAkOsjgEo4rNMXmMojQNISdoowdC+beA82NQEyTHVdVraTD23G/zXqvAHR8uDtPOVkxJG1vsRAg3CX3LG9i3tbe9yKEMXna/En1Jts1PdTLmKaIooirOIsiixkLQzrdTuCPtIwvZ0PcRf+nKtXNDhYqWGZ0Lw9q8N4k4VxeWSdYNTRA9meMHYeEgH2T8jVF8LmG7V6ulxOGpZw5grLKOkZlAE6a/zxmxPqDtf2rZlURo4KvPgTH6wu+CYoOPsI3N2U+Dof6XFTCojK57sHq2ba9yJ+PcIvJy3kiG/zsPnQ1EYRuD1b9x4pdzbpGYgiBNH5pDcj0A2v71C6qJ9kLowYExhvM74Kt4c4XxeZydYdSxk9qeQGx8ox94+mwrVkLnm7lPU4nDSs4cIXuXDuRRYOFYYFso3JP2nbvdz3k/+1XmtDRYLyk0zpn53FWlbKJQaIsaIkjj7gFcb9dCVjxIFrn7EoHIPbkfBqhlhDwulQYi+mPULyjDZli8ulMbq0bX3jkHYbzXuP7ymqf8AZEV6NwpMQbc79eabsv6SIzYSxuh8Vsy/0PyqdtU3mFypsAkGsbgVarxxhCL9YPijX/SpOPGqpwutGliuPG9IuHUWQSSHyXSPdt/lWhqmDZTR4FUPN3kBKGd8ZYjE/VoCitsEjuXfyuNz6CoHSvk0C60GH0tJ25Dc/vJNHA3RozFZ8cNKghlg7yRYgy+X5ffwqaKntqVzcQxcydiPbqvWwKtLgrYhrK1WRoiwIoncvIePOjVkLz4BdSfabDqO0viYQOY79Ht4VUmp76tXocOxgs7Eu3VK+RcaT4f6t/rFXYq9xInkCdx6GoWzPj0K6NRh1NVjPGbH3JywPSFhnFn1xnwZbj4Fb/O1WG1LDuuPLglTHqzXuXceMMJz61P5Tf8AStuLF1UH8fXH/JVLmfSDArXiDyH00r7nf5Vqalo2ViPA53G8ht9Up5rxHicc4iUMdR7MMQJJ/etufjtVdz3yHRdmKnpKBuY6nqvRej7o5+jsuJxlmmG6RjdYj3En7zj2HnsasxQBmp3XDxHFHVHZbsvSasLjooimiIoigiiKmz7hbCYsf3iFGb8drSD0Zd/hWrmB26miqJIj2CkbHdD8BJMOKlQb9l1VwPAA9k29b1A6naV1I8Znbvqq5Oh+S/axi6fKI3+bVr6qOqnOOyW9lXWVdEeEQgzyzTH8JsiH4Lv/AKqkbAwKnNi1Q8W2T5lWUwYdNGHiSNfBFAv5seZPmamDQNlzXyOebuN13CsrRFERREURFEWLoCCCLg9x5URJuedGuAnuRGYHPfAQv+mxX5VE6JrlehxCePZyVMT0PfssYf44v6ht6iNK1dFmOSjcIwvQ9+0xh/gi/wCrbUFM1Yfjkp2Casj6NcBAQShnYd85Df6bBflUrYmNXOmxCeXcpyRAAAAABsAOQHlUqpE3WdERRFiTRFF6IiiLjzPKocQmieJJV8HUG3mL8j5isEA7rdkjmG7TZImadEmEckwSzQn8IIdPZt/9VQugYV0osWqGC26pZOh6S/Zxi6fOI3+TVH6qFcGOyW2XfgeiCEEddipXG2yKqA+IJOo29q2FO0KCTGZ3baJ2yLhfCYQf3eFFb8ZGqQ+rNv8ACpmsA2C5sk8kmrirmtlCpoiyjrKwVkaLCxJoiL0RUWf8JYPF7zwqX/aL2ZP5l3Pob1o5jXbqeGpliPZNkiZh0Ppv9HxbjwEqBvmtv0qB1M0rqxY1M32tVwf8IJ//AMqL/wAtv+6tfVW9VP8Az0n/AJVtlvQ/CCDiMTLJ+VFCKfEE7m3pY1I2naFUmxiZ+2ifsj4ew2EW2GhSPaxYDtt+8x7R+JqYNA2XMkmfIe2bq2rZRKKIiiKaIiiLBmos2VZm2bRwW63VuGOwvZUF3Y27gN60c8N3ViGB0t8q24rHxxqGZtiyLtubyMAlx3XJrJIC0bG9xsB+hRPmUSR9YxOnsG33hrYKtx6kUzC11kRPLso/bKfp0evRqF9Bkv8Ad0hgCb8uZpcXsscN1r29y61rKjK2K1ZWqyoiKIiiKCaIuQ45TKYt9QQOdttLMQN/VTWubWyl4TsmfleylZUPJl9x42/Xas3CxZw5LlxebQxkhm3EfWbC+pQwU6bczqYC35hWpcBupY4JJBcDnb47/ZTis0iTSCSS2q2nfdFLMDbkbCslwCwyGRyMRmcaSdWSS2nVYC9hqVd/DdhWMwGiCFzm5raLfhcwjcXR1YHvBHjb9QR8KyHAhaPhew2cCCuwGtlEsWai2AWNYWUURQXtS6xa6rMFncUxsjH/ADOYsB1TBXvfluR6jetWvB2VmWlki9odPmuoYyO7KHUsih2UG7BText4GxrOYXUQjfYabmw71py7NYplLKSLaftjSe2oZOfiCKw1wIW8sEkRsflrtoUYbMYpC2kkaWZSWFhqR2Rhc/mU0Dgdlh8L2WvzsfHVapc2iVZnLWEOrWLb9gAsQOZG9YLwAT0W7aaRzmtA1da3xVhFMD3i/wD85+FbAqBzSFsrK1WxRWVgoNFhYVhbKvzXNkgC69XaJA0qSdkZjy/KpNaueG7qeGndKTl5Kf7QiCdY0ihNIe7G1lPIm/IUzDdY4Ly7KBcrZgsbHLr0NfQxU+N15keXnWQQVq+N7LXG658rzuCcXRiOyjDWNJKyX0EX8bH2rAe0reanki3+Wuy2YfM4nLgG2hmUlthdXKEXPmDQOB2WHwvZa43sfEXWuXO4kE7FtoL9ZtvYIrkqO/ssOVC9ov7ls2lkc5oA9rb6KzinDciLi1xfcX5XrYFV3NIW2srVFERRFBoix01hZVLn+Ww4gqHlCsmpbArcNKAEJB77jYHnWj2tdoVap5pYRdo0P2XNJwkhdmMj3Zw/oRIrkeFiV+ArXhDe6m/kHZQ3KNPKy5BwtCQi/SSbIIVF0P8AhGMsAO8jqtxva5+GOEOvuUpr5NTktc5ufO/ms34YhJZTP2ybEAqO2XEoGkch2fs94ufOsmIHS60bXSAhwboP/n33TJgQgQIjBurAQ73IKqNm87WO++9SjoqEmYnMRa+q32rK0WQosKaIiiLVNIFBZiAoBJJNgAOZJPIU0WWgk2CqcxyQTM7iVlWSERMFtul2IKnmD2udRllzdWo6kxtDLbG/xXDPwejXPWuHJJLKFAvpQLZbWGkoreov31qYQeanZiL2/wCR+n9Hct5yqCcQdXKCMPZfq2VgVGkhHtf7yK3qtZytdax2UYnlhzZm2zdR9Poq9+E4ZNa/SCzMHU2Klr9W0bmw+8NYv529K04LTcXVj+QkaWuyWtr9x9Ftk4ag1SsZ7AXL3K9gGVZjrPO11+9yU1twxcm6i9ckcGtDe736W0/HNbcFw8oliKOrRxa72I1Fi2qNGCi1l1E357igjFxbksyVjix2Yau+XW3fsmW9qmXOWFYWymiKDRFjaiyl6bhmFbu0pQWAJJAUt1qurG+17gKR94WFRcJo5q+K6Vxyht/K1vz7l05VkEcZkMcmovH1T8jYhna+3K3WHs+Fh3VlsYGyilrHvtmGxuPl5Lhl4RhCLH1rKLiwJA1EQ6HHcSSov5b91a8EDmphiEpcXZb6fU3WMvDEJSRvpBCSmxa66TrmkYKCed2kt52HxcIW3QV0mcdjUC3gLfZTNwvC4bVPs5dQRpHbkTqyL822H2fH02GJvVG18oIIbqLdeWqt8syRYHldWYmQ3Nzy3Jt7k1u1liSqs1U6VrWkWsrRBUirLZRYWDUWQsGNYWyqM+yJcUIwzEaGLDYG942Qg38mJ9QK0fGH6FWqaqdTklvNcWI4RjbXeRyHUjexIYoi6rkb7Rg25XufTXghSjEHi2g08yfuuzAcPLFL1wc6iJb7AA9YUO9vDRt6mthGAbqGSrc9uQjTRU8XCmGEahcR2FjU/aXSVClTISDyI7wQBbbmaj4TRsVb/kJyTdmu23xsuubhyJWYmcr1hY2JUAjrHkYb8wNXsL1twwOaiFc827N7AD5AfZc44Mg3QzteRGsOzqI+jrCXHewC2NuV2B8K14LdrqT+TlvnDdjfnbe9ldZXkKwSvIrMS9/tHlqbUe/ffl4VI2PKSVUnqzKwMItZXAqRVFNERRFFEQaIlnMOH5GxBnjZVJki1X+9HGFPh9oMLjyJ8ahcw5rhdKOsYIRE4XsD4k+S0x5Fii0TSTaurkiYjrG7ZVXEj3t2dWoHRy7Nu+scN2lys+tQAODW7gjYaai3h1WWL4em66R43UKTdBqZSpkKdebryP1dwfzNWTG7MSEZVx8MNeO/4ez9VpTIMYO0JlEh06nuSSVwzoGIsL/WFWt5VjI+2+qOqacu9ns9Pjf6K44by6SFZetILSS69mLf5ca7lgCTdT8q3jaW3VernZKW5BoBb5k/dXFSKogURTREURcebYYyQTRrbU8boL8rshAv5b1q9uZpCmgkEcrXnkQfAqpfAYtjDZ1jCBAwVyR2WUsfsjVqUFbHle9aFrjZWGywDNcXvf5jTwOvvRlmVYlJbyzFohqsNTE7Aqmq/O4NzfvAoGuvqdFmWeAxgMbY9fr+PcqvCcMYmKMiOVVcrEpcHfShkugso7N2DAm5O4O1acNw2KndWwvIzt018dNV0yZHig10kUAvMWszKSJJIipGkbMArfzVnI8fNYFVTkdtutm2+AIK5X4axbCQNKt5ItDnWbO30bq+0NNvt2bVz286wY3kG5W7a2na9pDdAbgdBe+/2W7EZFOsjymRrBJlURu2pdSQ9WVUbEhkbb81ZyEElaCqicwR5elye8317iPBX+TRSLAnXG8pBZ97gMxJKjyW9h6VK29tVRncwynhjs8l2VlRqaIooiKIuHO8u+kQmLYhmS4PLSHUt8bA1q9uYWU9NPwZM/uPzCpo8jxarZZhe7m4YjcsuiRgB2jpBup2ua0DHjmrLqmncb5f223u15rJsglGHKBx1q4h5Y3ZmOzs22+69h2Ww9e+scMhtuaeuRmXNbsloBHcB9xdc78PYjaMOvUr1YVdTWtFLEymxBsdKsDbYkiscN17clIauEjNbtHn3g3+a2Q5HiesiMkgZEkD21NtaWVibWsxKso35aLd9ZyOuNVoKmFrHAN1IIv3geFtfFNgqdctSBRZWVFhYURYWrC3RRYVVm2FneSEwuFRWBfcgsNS3G2xGnVse+24rR4cSLK1BJE1rg8XJGneqyLJsaOc+pdSsVMjAkfW3AYC6jeM2HPQR31pkf1Vg1NNe+S2nTu5c+fig8MSdVhEDJeOMRS87PGCrWXbftIBv3M1DGbALDK1ge8kHXUe47fQrW2QYtt2lXUOsKnWx0M8DJ2bi4Gsg27hQMdzKOqae1mt7/fqu7LsmnXFLNK4ZVSVR2iTZ+q0gAiwtoNyOdwayGOzXJWklTEYDGwWJIPhfzTJUy56iiKaIiiIoiKIiiIoiKIiiIoiKIiiIoiKIiiIoiKIiiIoiKIoNEWNEWJFYWwKKLKiiKbURbAKytEGiLWTWFuooimiLJTWVqVnRYUGiLGiIIos3WNqws3WSrWVi6zosIoiKIiiIoiKIiiIoiKIiiIoiKIiiIoiKIiiIoiKIiiIoiKIiiIoiKIiiKDRFjREURRaizdFqJdZKKLBWVEWL0QLCsLdFERRECiFbaytFjREURRREURZCiIvREXoiL0RF6Ipoii9EU0RFERREURFERREURFERREURFERREURFERREURFERREURYmiIoiiiIoimiLKiIoiwNEWNYW6KIiiIFEK0ZyrnDzCO/WGKQJpNm16Dp0nuN7VlaKowWZ4kzCKRF0kMwcKynQgAJZS5Kkuyhb3uEc+FBuiqo89xMUERZHZuwJWkikJVmKKbABbgkn7OwNuYO14QMc8i/dqEvZdcedYssB1KgHR2jHJuDMqs5X7v1ZLaC1x51oYYwL31+CarHCZzjbJqhB2S6lHDX0wa7tqtzkkPLlCR33GDFHc6rGqiTOccUOmJQxjNrRyG0mmcg9oi4BSMWtuZL3tWRFFff5j3LFytmNzDFibWikoIxZQDpZ9GIO4K6huI7i5I7I3uTWGMjLbE/tx+UuVs/tvFWP1QvaPlFLa5Riw3sT2go5dnVc3sRWOFGef0S6x/trFl2HUgKqsSTG5uwlYKFNxf6vS23M3G3dngx23S6z/tnE6yOqBQGKzCKUM4YDrDpOy73Fi3Z073uKwImW317wl1nNnM+rsRG19gYZL220Atew1C92t2LWIN6wIWW1PzS625HmOJkdRNGqqVvsjLZtETWJZiObuv8A+vzrEjGAdkrKv6rrKKyiKIiiIoiKIiiIoiKIiiIoiKIiiIoiKIiiIoiKIooiDRFFERREURSKIpoig0RY0RYmsLcIoiiiLNKysFZGi1WDDeiyFjTmtlNLJZC86IVsotEURFERREURFERRFNEX/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6" name="Picture 8" descr="http://www.documentingexcellence.com/stat_tool/images/targets4.jpg"/>
          <p:cNvPicPr>
            <a:picLocks noChangeAspect="1" noChangeArrowheads="1"/>
          </p:cNvPicPr>
          <p:nvPr/>
        </p:nvPicPr>
        <p:blipFill>
          <a:blip r:embed="rId4"/>
          <a:srcRect/>
          <a:stretch>
            <a:fillRect/>
          </a:stretch>
        </p:blipFill>
        <p:spPr bwMode="auto">
          <a:xfrm>
            <a:off x="1828800" y="838200"/>
            <a:ext cx="5943600" cy="1981200"/>
          </a:xfrm>
          <a:prstGeom prst="rect">
            <a:avLst/>
          </a:prstGeom>
          <a:noFill/>
        </p:spPr>
      </p:pic>
      <p:graphicFrame>
        <p:nvGraphicFramePr>
          <p:cNvPr id="9" name="Table 8"/>
          <p:cNvGraphicFramePr>
            <a:graphicFrameLocks noGrp="1"/>
          </p:cNvGraphicFramePr>
          <p:nvPr/>
        </p:nvGraphicFramePr>
        <p:xfrm>
          <a:off x="-152400" y="2946401"/>
          <a:ext cx="9067800" cy="4063999"/>
        </p:xfrm>
        <a:graphic>
          <a:graphicData uri="http://schemas.openxmlformats.org/drawingml/2006/table">
            <a:tbl>
              <a:tblPr/>
              <a:tblGrid>
                <a:gridCol w="558426"/>
                <a:gridCol w="8509374"/>
              </a:tblGrid>
              <a:tr h="1083733">
                <a:tc>
                  <a:txBody>
                    <a:bodyPr/>
                    <a:lstStyle/>
                    <a:p>
                      <a:pPr algn="just"/>
                      <a:endParaRPr lang="en-US" sz="1800" dirty="0"/>
                    </a:p>
                  </a:txBody>
                  <a:tcPr marL="0" marR="0" marT="0" marB="0" anchor="ctr">
                    <a:lnL>
                      <a:noFill/>
                    </a:lnL>
                    <a:lnR>
                      <a:noFill/>
                    </a:lnR>
                    <a:lnT>
                      <a:noFill/>
                    </a:lnT>
                    <a:lnB>
                      <a:noFill/>
                    </a:lnB>
                  </a:tcPr>
                </a:tc>
                <a:tc>
                  <a:txBody>
                    <a:bodyPr/>
                    <a:lstStyle/>
                    <a:p>
                      <a:pPr algn="just"/>
                      <a:r>
                        <a:rPr lang="en-US" sz="1800" b="1" dirty="0"/>
                        <a:t>Reliable, not Valid:  </a:t>
                      </a:r>
                      <a:r>
                        <a:rPr lang="en-US" sz="1800" dirty="0"/>
                        <a:t>When measurements are consistent (clustered), but  they don't hit the target they are reliable but not valid.  This missing the target usually indicates that the concepts requires substantial rethinking.</a:t>
                      </a:r>
                    </a:p>
                  </a:txBody>
                  <a:tcPr marL="0" marR="0" marT="0" marB="0">
                    <a:lnL>
                      <a:noFill/>
                    </a:lnL>
                    <a:lnR>
                      <a:noFill/>
                    </a:lnR>
                    <a:lnT>
                      <a:noFill/>
                    </a:lnT>
                    <a:lnB>
                      <a:noFill/>
                    </a:lnB>
                  </a:tcPr>
                </a:tc>
              </a:tr>
              <a:tr h="1083733">
                <a:tc>
                  <a:txBody>
                    <a:bodyPr/>
                    <a:lstStyle/>
                    <a:p>
                      <a:pPr algn="just"/>
                      <a:endParaRPr lang="en-US" sz="1800"/>
                    </a:p>
                  </a:txBody>
                  <a:tcPr marL="0" marR="0" marT="0" marB="0" anchor="ctr">
                    <a:lnL>
                      <a:noFill/>
                    </a:lnL>
                    <a:lnR>
                      <a:noFill/>
                    </a:lnR>
                    <a:lnT>
                      <a:noFill/>
                    </a:lnT>
                    <a:lnB>
                      <a:noFill/>
                    </a:lnB>
                  </a:tcPr>
                </a:tc>
                <a:tc>
                  <a:txBody>
                    <a:bodyPr/>
                    <a:lstStyle/>
                    <a:p>
                      <a:pPr algn="just"/>
                      <a:r>
                        <a:rPr lang="en-US" sz="1800" b="1"/>
                        <a:t>Valid, not reliable:  </a:t>
                      </a:r>
                      <a:r>
                        <a:rPr lang="en-US" sz="1800"/>
                        <a:t>When measures are scattered widely around the target but they are not tightly clustered they valid, but not reliable.  This wide spread indicates that the indicators are not focused on the core concepts.</a:t>
                      </a:r>
                    </a:p>
                  </a:txBody>
                  <a:tcPr marL="0" marR="0" marT="0" marB="0">
                    <a:lnL>
                      <a:noFill/>
                    </a:lnL>
                    <a:lnR>
                      <a:noFill/>
                    </a:lnR>
                    <a:lnT>
                      <a:noFill/>
                    </a:lnT>
                    <a:lnB>
                      <a:noFill/>
                    </a:lnB>
                  </a:tcPr>
                </a:tc>
              </a:tr>
              <a:tr h="1083733">
                <a:tc>
                  <a:txBody>
                    <a:bodyPr/>
                    <a:lstStyle/>
                    <a:p>
                      <a:pPr algn="just"/>
                      <a:endParaRPr lang="en-US" sz="1800"/>
                    </a:p>
                  </a:txBody>
                  <a:tcPr marL="0" marR="0" marT="0" marB="0" anchor="ctr">
                    <a:lnL>
                      <a:noFill/>
                    </a:lnL>
                    <a:lnR>
                      <a:noFill/>
                    </a:lnR>
                    <a:lnT>
                      <a:noFill/>
                    </a:lnT>
                    <a:lnB>
                      <a:noFill/>
                    </a:lnB>
                  </a:tcPr>
                </a:tc>
                <a:tc>
                  <a:txBody>
                    <a:bodyPr/>
                    <a:lstStyle/>
                    <a:p>
                      <a:pPr algn="just"/>
                      <a:r>
                        <a:rPr lang="en-US" sz="1800" b="1"/>
                        <a:t>Neither Valid, nor Reliable:</a:t>
                      </a:r>
                      <a:r>
                        <a:rPr lang="en-US" sz="1800"/>
                        <a:t>  When measures are scattered but not focused around a core concept they are neither valid nor reliable.   This missing the target without clustering indicates that the entire tool needs to be rethought.</a:t>
                      </a:r>
                    </a:p>
                  </a:txBody>
                  <a:tcPr marL="0" marR="0" marT="0" marB="0">
                    <a:lnL>
                      <a:noFill/>
                    </a:lnL>
                    <a:lnR>
                      <a:noFill/>
                    </a:lnR>
                    <a:lnT>
                      <a:noFill/>
                    </a:lnT>
                    <a:lnB>
                      <a:noFill/>
                    </a:lnB>
                  </a:tcPr>
                </a:tc>
              </a:tr>
              <a:tr h="812800">
                <a:tc>
                  <a:txBody>
                    <a:bodyPr/>
                    <a:lstStyle/>
                    <a:p>
                      <a:pPr algn="just"/>
                      <a:endParaRPr lang="en-US" sz="1800"/>
                    </a:p>
                  </a:txBody>
                  <a:tcPr marL="0" marR="0" marT="0" marB="0" anchor="ctr">
                    <a:lnL>
                      <a:noFill/>
                    </a:lnL>
                    <a:lnR>
                      <a:noFill/>
                    </a:lnR>
                    <a:lnT>
                      <a:noFill/>
                    </a:lnT>
                    <a:lnB>
                      <a:noFill/>
                    </a:lnB>
                  </a:tcPr>
                </a:tc>
                <a:tc>
                  <a:txBody>
                    <a:bodyPr/>
                    <a:lstStyle/>
                    <a:p>
                      <a:pPr algn="just"/>
                      <a:r>
                        <a:rPr lang="en-US" sz="1800" b="1" dirty="0"/>
                        <a:t>Both Valid and Reliable:</a:t>
                      </a:r>
                      <a:r>
                        <a:rPr lang="en-US" sz="1800" dirty="0"/>
                        <a:t>  The measurements are consistent and tightly focused around the core concept.  This indicates that the tool is a solid measure of the concept.</a:t>
                      </a:r>
                    </a:p>
                  </a:txBody>
                  <a:tcPr marL="0" marR="0" marT="0" marB="0">
                    <a:lnL>
                      <a:noFill/>
                    </a:lnL>
                    <a:lnR>
                      <a:noFill/>
                    </a:lnR>
                    <a:lnT>
                      <a:noFill/>
                    </a:lnT>
                    <a:lnB>
                      <a:noFill/>
                    </a:lnB>
                  </a:tcPr>
                </a:tc>
              </a:tr>
            </a:tbl>
          </a:graphicData>
        </a:graphic>
      </p:graphicFrame>
      <p:pic>
        <p:nvPicPr>
          <p:cNvPr id="2057" name="Picture 9" descr="bullet"/>
          <p:cNvPicPr>
            <a:picLocks noChangeAspect="1" noChangeArrowheads="1"/>
          </p:cNvPicPr>
          <p:nvPr/>
        </p:nvPicPr>
        <p:blipFill>
          <a:blip r:embed="rId5"/>
          <a:srcRect/>
          <a:stretch>
            <a:fillRect/>
          </a:stretch>
        </p:blipFill>
        <p:spPr bwMode="auto">
          <a:xfrm>
            <a:off x="0" y="0"/>
            <a:ext cx="142875" cy="142875"/>
          </a:xfrm>
          <a:prstGeom prst="rect">
            <a:avLst/>
          </a:prstGeom>
          <a:noFill/>
        </p:spPr>
      </p:pic>
      <p:pic>
        <p:nvPicPr>
          <p:cNvPr id="2058" name="Picture 10" descr="bullet"/>
          <p:cNvPicPr>
            <a:picLocks noChangeAspect="1" noChangeArrowheads="1"/>
          </p:cNvPicPr>
          <p:nvPr/>
        </p:nvPicPr>
        <p:blipFill>
          <a:blip r:embed="rId5"/>
          <a:srcRect/>
          <a:stretch>
            <a:fillRect/>
          </a:stretch>
        </p:blipFill>
        <p:spPr bwMode="auto">
          <a:xfrm>
            <a:off x="0" y="0"/>
            <a:ext cx="142875" cy="142875"/>
          </a:xfrm>
          <a:prstGeom prst="rect">
            <a:avLst/>
          </a:prstGeom>
          <a:noFill/>
        </p:spPr>
      </p:pic>
      <p:pic>
        <p:nvPicPr>
          <p:cNvPr id="2059" name="Picture 11" descr="bullet"/>
          <p:cNvPicPr>
            <a:picLocks noChangeAspect="1" noChangeArrowheads="1"/>
          </p:cNvPicPr>
          <p:nvPr/>
        </p:nvPicPr>
        <p:blipFill>
          <a:blip r:embed="rId5"/>
          <a:srcRect/>
          <a:stretch>
            <a:fillRect/>
          </a:stretch>
        </p:blipFill>
        <p:spPr bwMode="auto">
          <a:xfrm>
            <a:off x="0" y="0"/>
            <a:ext cx="142875" cy="142875"/>
          </a:xfrm>
          <a:prstGeom prst="rect">
            <a:avLst/>
          </a:prstGeom>
          <a:noFill/>
        </p:spPr>
      </p:pic>
      <p:pic>
        <p:nvPicPr>
          <p:cNvPr id="2060" name="Picture 12" descr="bullet"/>
          <p:cNvPicPr>
            <a:picLocks noChangeAspect="1" noChangeArrowheads="1"/>
          </p:cNvPicPr>
          <p:nvPr/>
        </p:nvPicPr>
        <p:blipFill>
          <a:blip r:embed="rId5"/>
          <a:srcRect/>
          <a:stretch>
            <a:fillRect/>
          </a:stretch>
        </p:blipFill>
        <p:spPr bwMode="auto">
          <a:xfrm>
            <a:off x="0" y="0"/>
            <a:ext cx="142875" cy="142875"/>
          </a:xfrm>
          <a:prstGeom prst="rect">
            <a:avLst/>
          </a:prstGeom>
          <a:noFill/>
        </p:spPr>
      </p:pic>
      <p:sp>
        <p:nvSpPr>
          <p:cNvPr id="20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4"/>
          <p:cNvSpPr/>
          <p:nvPr/>
        </p:nvSpPr>
        <p:spPr>
          <a:xfrm>
            <a:off x="685800" y="2667000"/>
            <a:ext cx="6858000" cy="261610"/>
          </a:xfrm>
          <a:prstGeom prst="rect">
            <a:avLst/>
          </a:prstGeom>
        </p:spPr>
        <p:txBody>
          <a:bodyPr wrap="square">
            <a:spAutoFit/>
          </a:bodyPr>
          <a:lstStyle/>
          <a:p>
            <a:pPr algn="ctr"/>
            <a:r>
              <a:rPr lang="en-US" sz="1100" dirty="0" smtClean="0">
                <a:hlinkClick r:id="rId6"/>
              </a:rPr>
              <a:t>http://www.documentingexcellence.com/stat_tool/reliabilityvalidity.htm</a:t>
            </a:r>
            <a:endParaRPr lang="en-US" sz="11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28625" y="285750"/>
            <a:ext cx="8229600" cy="857234"/>
          </a:xfrm>
        </p:spPr>
        <p:txBody>
          <a:bodyPr rtlCol="0">
            <a:normAutofit/>
          </a:bodyPr>
          <a:lstStyle/>
          <a:p>
            <a:pPr fontAlgn="auto">
              <a:spcAft>
                <a:spcPts val="0"/>
              </a:spcAft>
              <a:defRPr/>
            </a:pPr>
            <a:r>
              <a:rPr lang="fr-CA" dirty="0" err="1" smtClean="0">
                <a:solidFill>
                  <a:schemeClr val="tx1">
                    <a:lumMod val="75000"/>
                    <a:lumOff val="25000"/>
                  </a:schemeClr>
                </a:solidFill>
              </a:rPr>
              <a:t>Recruitment</a:t>
            </a:r>
            <a:r>
              <a:rPr lang="fr-CA" dirty="0" smtClean="0">
                <a:solidFill>
                  <a:schemeClr val="tx1">
                    <a:lumMod val="75000"/>
                    <a:lumOff val="25000"/>
                  </a:schemeClr>
                </a:solidFill>
              </a:rPr>
              <a:t> &amp; </a:t>
            </a:r>
            <a:r>
              <a:rPr lang="fr-CA" dirty="0" err="1" smtClean="0">
                <a:solidFill>
                  <a:schemeClr val="tx1">
                    <a:lumMod val="75000"/>
                    <a:lumOff val="25000"/>
                  </a:schemeClr>
                </a:solidFill>
              </a:rPr>
              <a:t>Selection</a:t>
            </a:r>
            <a:endParaRPr lang="fr-CA" dirty="0" smtClean="0">
              <a:solidFill>
                <a:schemeClr val="tx1">
                  <a:lumMod val="75000"/>
                  <a:lumOff val="25000"/>
                </a:schemeClr>
              </a:solidFill>
            </a:endParaRPr>
          </a:p>
        </p:txBody>
      </p:sp>
      <p:pic>
        <p:nvPicPr>
          <p:cNvPr id="4098" name="Picture 2" descr="https://encrypted-tbn1.gstatic.com/images?q=tbn:ANd9GcQ3hfE6T6Zeo2z2XqCygEje6BwGmxtqja4HTF5ojYW_aThJ6_GZ"/>
          <p:cNvPicPr>
            <a:picLocks noChangeAspect="1" noChangeArrowheads="1"/>
          </p:cNvPicPr>
          <p:nvPr/>
        </p:nvPicPr>
        <p:blipFill>
          <a:blip r:embed="rId3"/>
          <a:srcRect/>
          <a:stretch>
            <a:fillRect/>
          </a:stretch>
        </p:blipFill>
        <p:spPr bwMode="auto">
          <a:xfrm>
            <a:off x="6400800" y="1752600"/>
            <a:ext cx="2743200" cy="4572000"/>
          </a:xfrm>
          <a:prstGeom prst="rect">
            <a:avLst/>
          </a:prstGeom>
          <a:noFill/>
        </p:spPr>
      </p:pic>
      <p:sp>
        <p:nvSpPr>
          <p:cNvPr id="7" name="Rectangle 3"/>
          <p:cNvSpPr txBox="1">
            <a:spLocks noChangeArrowheads="1"/>
          </p:cNvSpPr>
          <p:nvPr/>
        </p:nvSpPr>
        <p:spPr bwMode="auto">
          <a:xfrm>
            <a:off x="381000" y="1981200"/>
            <a:ext cx="66294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1200" cap="none" spc="0" normalizeH="0" baseline="0" noProof="0" dirty="0" smtClean="0">
                <a:ln>
                  <a:noFill/>
                </a:ln>
                <a:solidFill>
                  <a:schemeClr val="tx2">
                    <a:lumMod val="75000"/>
                  </a:schemeClr>
                </a:solidFill>
                <a:effectLst/>
                <a:uLnTx/>
                <a:uFillTx/>
                <a:latin typeface="+mn-lt"/>
                <a:ea typeface="+mn-ea"/>
                <a:cs typeface="+mn-cs"/>
              </a:rPr>
              <a:t>Recruitment </a:t>
            </a:r>
          </a:p>
          <a:p>
            <a:pPr marL="457200" marR="0" lvl="0" indent="-457200" algn="just"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GB" sz="2400" b="1" i="0" u="none" strike="noStrike" kern="1200" cap="none" spc="0" normalizeH="0" baseline="0" noProof="0" dirty="0" smtClean="0">
                <a:ln>
                  <a:noFill/>
                </a:ln>
                <a:solidFill>
                  <a:schemeClr val="tx2">
                    <a:lumMod val="75000"/>
                  </a:schemeClr>
                </a:solidFill>
                <a:effectLst/>
                <a:uLnTx/>
                <a:uFillTx/>
                <a:latin typeface="+mn-lt"/>
                <a:ea typeface="+mn-ea"/>
                <a:cs typeface="+mn-cs"/>
              </a:rPr>
              <a:t>is the process of generating a pool of capable people to apply for</a:t>
            </a:r>
            <a:r>
              <a:rPr kumimoji="0" lang="en-GB" sz="2400" b="1" i="0" u="none" strike="noStrike" kern="1200" cap="none" spc="0" normalizeH="0" noProof="0" dirty="0" smtClean="0">
                <a:ln>
                  <a:noFill/>
                </a:ln>
                <a:solidFill>
                  <a:schemeClr val="tx2">
                    <a:lumMod val="75000"/>
                  </a:schemeClr>
                </a:solidFill>
                <a:effectLst/>
                <a:uLnTx/>
                <a:uFillTx/>
                <a:latin typeface="+mn-lt"/>
                <a:ea typeface="+mn-ea"/>
                <a:cs typeface="+mn-cs"/>
              </a:rPr>
              <a:t> </a:t>
            </a:r>
            <a:r>
              <a:rPr kumimoji="0" lang="en-GB" sz="2400" b="1" i="0" u="none" strike="noStrike" kern="1200" cap="none" spc="0" normalizeH="0" baseline="0" noProof="0" dirty="0" smtClean="0">
                <a:ln>
                  <a:noFill/>
                </a:ln>
                <a:solidFill>
                  <a:schemeClr val="tx2">
                    <a:lumMod val="75000"/>
                  </a:schemeClr>
                </a:solidFill>
                <a:effectLst/>
                <a:uLnTx/>
                <a:uFillTx/>
                <a:latin typeface="+mn-lt"/>
                <a:ea typeface="+mn-ea"/>
                <a:cs typeface="+mn-cs"/>
              </a:rPr>
              <a:t>employment to an organization. </a:t>
            </a:r>
          </a:p>
          <a:p>
            <a:pPr marL="342900" marR="0" lvl="0" indent="-342900" algn="just" defTabSz="914400" rtl="0" eaLnBrk="1" fontAlgn="base" latinLnBrk="0" hangingPunct="1">
              <a:lnSpc>
                <a:spcPct val="100000"/>
              </a:lnSpc>
              <a:spcBef>
                <a:spcPct val="20000"/>
              </a:spcBef>
              <a:spcAft>
                <a:spcPct val="0"/>
              </a:spcAft>
              <a:buClrTx/>
              <a:buSzTx/>
              <a:buFontTx/>
              <a:buNone/>
              <a:tabLst/>
              <a:defRPr/>
            </a:pPr>
            <a:endParaRPr kumimoji="0" lang="en-GB" sz="2200" b="1" i="1" u="none" strike="noStrike" kern="1200" cap="none" spc="0" normalizeH="0" baseline="0" noProof="0" dirty="0" smtClean="0">
              <a:ln>
                <a:noFill/>
              </a:ln>
              <a:solidFill>
                <a:schemeClr val="tx2">
                  <a:lumMod val="75000"/>
                </a:schemeClr>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1200" cap="none" spc="0" normalizeH="0" baseline="0" noProof="0" dirty="0" smtClean="0">
                <a:ln>
                  <a:noFill/>
                </a:ln>
                <a:solidFill>
                  <a:schemeClr val="tx2">
                    <a:lumMod val="75000"/>
                  </a:schemeClr>
                </a:solidFill>
                <a:effectLst/>
                <a:uLnTx/>
                <a:uFillTx/>
                <a:latin typeface="+mn-lt"/>
                <a:ea typeface="+mn-ea"/>
                <a:cs typeface="+mn-cs"/>
              </a:rPr>
              <a:t>Selection</a:t>
            </a:r>
            <a:r>
              <a:rPr kumimoji="0" lang="en-GB" sz="2400" b="1" i="0" u="none" strike="noStrike" kern="1200" cap="none" spc="0" normalizeH="0" baseline="0" noProof="0" dirty="0" smtClean="0">
                <a:ln>
                  <a:noFill/>
                </a:ln>
                <a:solidFill>
                  <a:schemeClr val="tx2">
                    <a:lumMod val="75000"/>
                  </a:schemeClr>
                </a:solidFill>
                <a:effectLst/>
                <a:uLnTx/>
                <a:uFillTx/>
                <a:latin typeface="+mn-lt"/>
                <a:ea typeface="+mn-ea"/>
                <a:cs typeface="+mn-cs"/>
              </a:rPr>
              <a:t> </a:t>
            </a:r>
          </a:p>
          <a:p>
            <a:pPr marL="342900" marR="0" lvl="0" indent="-342900" algn="just"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GB" sz="2400" b="1" i="0" u="none" strike="noStrike" kern="1200" cap="none" spc="0" normalizeH="0" baseline="0" noProof="0" dirty="0" smtClean="0">
                <a:ln>
                  <a:noFill/>
                </a:ln>
                <a:solidFill>
                  <a:schemeClr val="tx2">
                    <a:lumMod val="75000"/>
                  </a:schemeClr>
                </a:solidFill>
                <a:effectLst/>
                <a:uLnTx/>
                <a:uFillTx/>
                <a:latin typeface="+mn-lt"/>
                <a:ea typeface="+mn-ea"/>
                <a:cs typeface="+mn-cs"/>
              </a:rPr>
              <a:t>is the process by which managers and others use specific instruments to choose from a pool of applicants a person or persons most likely to succeed in the job(s), given management goals and legal requirements.</a:t>
            </a:r>
            <a:endParaRPr kumimoji="0" lang="en-GB" sz="2400" b="1" i="1" u="none" strike="noStrike" kern="1200" cap="none" spc="0" normalizeH="0" baseline="0" noProof="0" dirty="0">
              <a:ln>
                <a:noFill/>
              </a:ln>
              <a:solidFill>
                <a:schemeClr val="tx2">
                  <a:lumMod val="75000"/>
                </a:schemeClr>
              </a:solidFill>
              <a:effectLst/>
              <a:uLnTx/>
              <a:uFillTx/>
              <a:latin typeface="+mn-lt"/>
              <a:ea typeface="+mn-ea"/>
              <a:cs typeface="+mn-cs"/>
            </a:endParaRPr>
          </a:p>
        </p:txBody>
      </p:sp>
      <p:sp>
        <p:nvSpPr>
          <p:cNvPr id="8" name="Footer Placeholder 3"/>
          <p:cNvSpPr>
            <a:spLocks noGrp="1"/>
          </p:cNvSpPr>
          <p:nvPr>
            <p:ph type="ftr" sz="quarter" idx="10"/>
          </p:nvPr>
        </p:nvSpPr>
        <p:spPr>
          <a:xfrm>
            <a:off x="0" y="6400800"/>
            <a:ext cx="9144000" cy="457200"/>
          </a:xfrm>
        </p:spPr>
        <p:txBody>
          <a:bodyPr/>
          <a:lstStyle/>
          <a:p>
            <a:pPr algn="ctr"/>
            <a:r>
              <a:rPr lang="en-GB" dirty="0" smtClean="0"/>
              <a:t>Source: Web </a:t>
            </a:r>
            <a:r>
              <a:rPr lang="en-GB" dirty="0"/>
              <a:t>support material for </a:t>
            </a:r>
            <a:r>
              <a:rPr lang="en-GB" i="1" dirty="0"/>
              <a:t>Human Resource Management: Theory and Practice</a:t>
            </a:r>
            <a:r>
              <a:rPr lang="en-GB" dirty="0"/>
              <a:t>, Third Edition</a:t>
            </a:r>
          </a:p>
          <a:p>
            <a:pPr algn="ctr"/>
            <a:r>
              <a:rPr lang="en-GB" dirty="0"/>
              <a:t>© John Bratton and Jeffrey Gold 2003, published by Palgrave Macmillan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28625" y="285750"/>
            <a:ext cx="8229600" cy="857234"/>
          </a:xfrm>
        </p:spPr>
        <p:txBody>
          <a:bodyPr rtlCol="0">
            <a:normAutofit/>
          </a:bodyPr>
          <a:lstStyle/>
          <a:p>
            <a:pPr fontAlgn="auto">
              <a:spcAft>
                <a:spcPts val="0"/>
              </a:spcAft>
              <a:defRPr/>
            </a:pPr>
            <a:r>
              <a:rPr lang="fr-CA" dirty="0" err="1" smtClean="0">
                <a:solidFill>
                  <a:schemeClr val="tx1">
                    <a:lumMod val="75000"/>
                    <a:lumOff val="25000"/>
                  </a:schemeClr>
                </a:solidFill>
              </a:rPr>
              <a:t>Recruitment</a:t>
            </a:r>
            <a:r>
              <a:rPr lang="fr-CA" dirty="0" smtClean="0">
                <a:solidFill>
                  <a:schemeClr val="tx1">
                    <a:lumMod val="75000"/>
                    <a:lumOff val="25000"/>
                  </a:schemeClr>
                </a:solidFill>
              </a:rPr>
              <a:t> &amp; </a:t>
            </a:r>
            <a:r>
              <a:rPr lang="fr-CA" dirty="0" err="1" smtClean="0">
                <a:solidFill>
                  <a:schemeClr val="tx1">
                    <a:lumMod val="75000"/>
                    <a:lumOff val="25000"/>
                  </a:schemeClr>
                </a:solidFill>
              </a:rPr>
              <a:t>Selection</a:t>
            </a:r>
            <a:r>
              <a:rPr lang="fr-CA" dirty="0" smtClean="0">
                <a:solidFill>
                  <a:schemeClr val="tx1">
                    <a:lumMod val="75000"/>
                    <a:lumOff val="25000"/>
                  </a:schemeClr>
                </a:solidFill>
              </a:rPr>
              <a:t> Stages</a:t>
            </a:r>
          </a:p>
        </p:txBody>
      </p:sp>
      <p:sp>
        <p:nvSpPr>
          <p:cNvPr id="8" name="Footer Placeholder 3"/>
          <p:cNvSpPr>
            <a:spLocks noGrp="1"/>
          </p:cNvSpPr>
          <p:nvPr>
            <p:ph type="ftr" sz="quarter" idx="10"/>
          </p:nvPr>
        </p:nvSpPr>
        <p:spPr>
          <a:xfrm>
            <a:off x="0" y="6400800"/>
            <a:ext cx="9144000" cy="457200"/>
          </a:xfrm>
        </p:spPr>
        <p:txBody>
          <a:bodyPr/>
          <a:lstStyle/>
          <a:p>
            <a:pPr algn="ctr"/>
            <a:r>
              <a:rPr lang="en-GB" dirty="0" smtClean="0"/>
              <a:t>Source: Web </a:t>
            </a:r>
            <a:r>
              <a:rPr lang="en-GB" dirty="0"/>
              <a:t>support material for </a:t>
            </a:r>
            <a:r>
              <a:rPr lang="en-GB" i="1" dirty="0"/>
              <a:t>Human Resource Management: Theory and Practice</a:t>
            </a:r>
            <a:r>
              <a:rPr lang="en-GB" dirty="0"/>
              <a:t>, Third Edition</a:t>
            </a:r>
          </a:p>
          <a:p>
            <a:pPr algn="ctr"/>
            <a:r>
              <a:rPr lang="en-GB" dirty="0"/>
              <a:t>© John Bratton and Jeffrey Gold 2003, published by Palgrave Macmillan</a:t>
            </a:r>
          </a:p>
        </p:txBody>
      </p:sp>
      <p:pic>
        <p:nvPicPr>
          <p:cNvPr id="6" name="Picture 3"/>
          <p:cNvPicPr>
            <a:picLocks noChangeAspect="1" noChangeArrowheads="1"/>
          </p:cNvPicPr>
          <p:nvPr/>
        </p:nvPicPr>
        <p:blipFill>
          <a:blip r:embed="rId3"/>
          <a:srcRect/>
          <a:stretch>
            <a:fillRect/>
          </a:stretch>
        </p:blipFill>
        <p:spPr bwMode="auto">
          <a:xfrm>
            <a:off x="1752600" y="1525587"/>
            <a:ext cx="5715000" cy="4875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743200" y="0"/>
            <a:ext cx="5410200" cy="685800"/>
          </a:xfrm>
        </p:spPr>
        <p:txBody>
          <a:bodyPr rtlCol="0">
            <a:normAutofit fontScale="90000"/>
          </a:bodyPr>
          <a:lstStyle/>
          <a:p>
            <a:pPr algn="just" fontAlgn="auto">
              <a:spcAft>
                <a:spcPts val="0"/>
              </a:spcAft>
              <a:defRPr/>
            </a:pPr>
            <a:r>
              <a:rPr lang="en-US" sz="2400" dirty="0" smtClean="0"/>
              <a:t>Another recruitment and selection process </a:t>
            </a:r>
            <a:endParaRPr lang="fr-CA" sz="2400" dirty="0" smtClean="0">
              <a:solidFill>
                <a:schemeClr val="tx1">
                  <a:lumMod val="75000"/>
                  <a:lumOff val="25000"/>
                </a:schemeClr>
              </a:solidFill>
            </a:endParaRPr>
          </a:p>
        </p:txBody>
      </p:sp>
      <p:pic>
        <p:nvPicPr>
          <p:cNvPr id="3074" name="Picture 2" descr="Flowchart summarising the recruitment and selection process, from receiving applications to arranging for a candidate to join"/>
          <p:cNvPicPr>
            <a:picLocks noChangeAspect="1" noChangeArrowheads="1"/>
          </p:cNvPicPr>
          <p:nvPr/>
        </p:nvPicPr>
        <p:blipFill>
          <a:blip r:embed="rId3"/>
          <a:srcRect/>
          <a:stretch>
            <a:fillRect/>
          </a:stretch>
        </p:blipFill>
        <p:spPr bwMode="auto">
          <a:xfrm>
            <a:off x="3048000" y="689216"/>
            <a:ext cx="5562600" cy="5811928"/>
          </a:xfrm>
          <a:prstGeom prst="rect">
            <a:avLst/>
          </a:prstGeom>
          <a:noFill/>
        </p:spPr>
      </p:pic>
      <p:sp>
        <p:nvSpPr>
          <p:cNvPr id="6" name="Rectangle 5"/>
          <p:cNvSpPr/>
          <p:nvPr/>
        </p:nvSpPr>
        <p:spPr>
          <a:xfrm>
            <a:off x="2133600" y="6535579"/>
            <a:ext cx="7086600" cy="246221"/>
          </a:xfrm>
          <a:prstGeom prst="rect">
            <a:avLst/>
          </a:prstGeom>
          <a:noFill/>
          <a:ln>
            <a:noFill/>
          </a:ln>
        </p:spPr>
        <p:style>
          <a:lnRef idx="3">
            <a:schemeClr val="lt1"/>
          </a:lnRef>
          <a:fillRef idx="1001">
            <a:schemeClr val="lt1"/>
          </a:fillRef>
          <a:effectRef idx="1">
            <a:schemeClr val="accent5"/>
          </a:effectRef>
          <a:fontRef idx="minor">
            <a:schemeClr val="lt1"/>
          </a:fontRef>
        </p:style>
        <p:txBody>
          <a:bodyPr wrap="square">
            <a:spAutoFit/>
          </a:bodyPr>
          <a:lstStyle/>
          <a:p>
            <a:pPr algn="r"/>
            <a:r>
              <a:rPr lang="en-US" sz="1000" dirty="0" smtClean="0">
                <a:hlinkClick r:id="rId4"/>
              </a:rPr>
              <a:t>Source: http://www.shell-livewire.org/home/business-library/employing-people/recruitment-and-selection/Attracting-applicants/</a:t>
            </a:r>
            <a:endParaRPr lang="en-US" sz="1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579563" y="0"/>
            <a:ext cx="7488237" cy="12557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cs typeface="+mj-cs"/>
              </a:rPr>
              <a:t>The Needs</a:t>
            </a:r>
            <a:r>
              <a:rPr kumimoji="0" lang="en-US" sz="2400" b="1" i="0" u="none" strike="noStrike" kern="1200" cap="none" spc="0" normalizeH="0" noProof="0" dirty="0" smtClean="0">
                <a:ln>
                  <a:noFill/>
                </a:ln>
                <a:solidFill>
                  <a:srgbClr val="0070C0"/>
                </a:solidFill>
                <a:effectLst/>
                <a:uLnTx/>
                <a:uFillTx/>
                <a:latin typeface="Adobe Heiti Std R" pitchFamily="34" charset="-128"/>
                <a:ea typeface="Adobe Heiti Std R" pitchFamily="34" charset="-128"/>
                <a:cs typeface="+mj-cs"/>
              </a:rPr>
              <a:t> For </a:t>
            </a:r>
            <a:r>
              <a:rPr kumimoji="0" lang="en-US" sz="24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cs typeface="+mj-cs"/>
              </a:rPr>
              <a:t>Recruitment </a:t>
            </a:r>
          </a:p>
        </p:txBody>
      </p:sp>
      <p:sp>
        <p:nvSpPr>
          <p:cNvPr id="7" name="Rectangle 3"/>
          <p:cNvSpPr txBox="1">
            <a:spLocks noChangeArrowheads="1"/>
          </p:cNvSpPr>
          <p:nvPr/>
        </p:nvSpPr>
        <p:spPr bwMode="auto">
          <a:xfrm>
            <a:off x="566737" y="1052513"/>
            <a:ext cx="8424863" cy="5805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defTabSz="914400" rtl="0" eaLnBrk="1" fontAlgn="base" latinLnBrk="0" hangingPunct="1">
              <a:lnSpc>
                <a:spcPct val="150000"/>
              </a:lnSpc>
              <a:spcBef>
                <a:spcPct val="20000"/>
              </a:spcBef>
              <a:spcAft>
                <a:spcPct val="0"/>
              </a:spcAft>
              <a:buClrTx/>
              <a:buSzTx/>
              <a:buFont typeface="+mj-lt"/>
              <a:buAutoNum type="arabicPeriod"/>
              <a:tabLst/>
              <a:defRPr/>
            </a:pP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PLANNED</a:t>
            </a:r>
            <a:b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the needs arising from changes in organization and retirement policy.</a:t>
            </a:r>
            <a:r>
              <a:rPr kumimoji="0" lang="en-IN" sz="2000" b="1" i="0" u="none" strike="noStrike" kern="1200" cap="none" spc="0" normalizeH="0" noProof="0" dirty="0" smtClean="0">
                <a:ln>
                  <a:noFill/>
                </a:ln>
                <a:solidFill>
                  <a:srgbClr val="0070C0"/>
                </a:solidFill>
                <a:effectLst/>
                <a:uLnTx/>
                <a:uFillTx/>
                <a:latin typeface="Adobe Heiti Std R" pitchFamily="34" charset="-128"/>
                <a:ea typeface="Adobe Heiti Std R" pitchFamily="34" charset="-128"/>
              </a:rPr>
              <a:t> </a:t>
            </a:r>
          </a:p>
          <a:p>
            <a:pPr marL="457200" marR="0" lvl="0" indent="-457200" defTabSz="914400" rtl="0" eaLnBrk="1" fontAlgn="base" latinLnBrk="0" hangingPunct="1">
              <a:lnSpc>
                <a:spcPct val="150000"/>
              </a:lnSpc>
              <a:spcBef>
                <a:spcPct val="20000"/>
              </a:spcBef>
              <a:spcAft>
                <a:spcPct val="0"/>
              </a:spcAft>
              <a:buClrTx/>
              <a:buSzTx/>
              <a:buFont typeface="+mj-lt"/>
              <a:buAutoNum type="arabicPeriod"/>
              <a:tabLst/>
              <a:defRPr/>
            </a:pP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ANTICIPATED</a:t>
            </a:r>
            <a:b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Anticipated needs are those movements in personnel, which an organization can predict by studying trends in internal and external environment.</a:t>
            </a:r>
            <a:r>
              <a:rPr kumimoji="0" lang="en-IN" sz="2000" b="1" i="0" u="none" strike="noStrike" kern="1200" cap="none" spc="0" normalizeH="0" noProof="0" dirty="0" smtClean="0">
                <a:ln>
                  <a:noFill/>
                </a:ln>
                <a:solidFill>
                  <a:srgbClr val="0070C0"/>
                </a:solidFill>
                <a:effectLst/>
                <a:uLnTx/>
                <a:uFillTx/>
                <a:latin typeface="Adobe Heiti Std R" pitchFamily="34" charset="-128"/>
                <a:ea typeface="Adobe Heiti Std R" pitchFamily="34" charset="-128"/>
              </a:rPr>
              <a:t> </a:t>
            </a:r>
          </a:p>
          <a:p>
            <a:pPr marL="457200" marR="0" lvl="0" indent="-457200" defTabSz="914400" rtl="0" eaLnBrk="1" fontAlgn="base" latinLnBrk="0" hangingPunct="1">
              <a:lnSpc>
                <a:spcPct val="150000"/>
              </a:lnSpc>
              <a:spcBef>
                <a:spcPct val="20000"/>
              </a:spcBef>
              <a:spcAft>
                <a:spcPct val="0"/>
              </a:spcAft>
              <a:buClrTx/>
              <a:buSzTx/>
              <a:buFont typeface="+mj-lt"/>
              <a:buAutoNum type="arabicPeriod"/>
              <a:tabLst/>
              <a:defRPr/>
            </a:pP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UNEXPECTED</a:t>
            </a:r>
            <a:b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IN"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Resignation, deaths, accidents, illness give rise to unexpected needs.</a:t>
            </a:r>
            <a: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
            </a:r>
            <a:b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
            </a:r>
            <a:b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
            </a:r>
            <a:b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
            </a:r>
            <a:b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t/>
            </a:r>
            <a:br>
              <a:rPr kumimoji="0" lang="en-US" sz="2000" b="1" i="0" u="none" strike="noStrike" kern="1200" cap="none" spc="0" normalizeH="0" baseline="0" noProof="0" dirty="0" smtClean="0">
                <a:ln>
                  <a:noFill/>
                </a:ln>
                <a:solidFill>
                  <a:srgbClr val="0070C0"/>
                </a:solidFill>
                <a:effectLst/>
                <a:uLnTx/>
                <a:uFillTx/>
                <a:latin typeface="Adobe Heiti Std R" pitchFamily="34" charset="-128"/>
                <a:ea typeface="Adobe Heiti Std R" pitchFamily="34" charset="-128"/>
              </a:rPr>
            </a:br>
            <a:endParaRPr kumimoji="0" lang="en-US" sz="2000" b="1" i="0" u="none" strike="noStrike" kern="1200" cap="none" spc="0" normalizeH="0" baseline="0" noProof="0" dirty="0">
              <a:ln>
                <a:noFill/>
              </a:ln>
              <a:solidFill>
                <a:srgbClr val="0070C0"/>
              </a:solidFill>
              <a:effectLst/>
              <a:uLnTx/>
              <a:uFillTx/>
              <a:latin typeface="Adobe Heiti Std R" pitchFamily="34" charset="-128"/>
              <a:ea typeface="Adobe Heiti Std R" pitchFamily="34" charset="-128"/>
            </a:endParaRPr>
          </a:p>
        </p:txBody>
      </p:sp>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6" name="Rectangle 5"/>
          <p:cNvSpPr/>
          <p:nvPr/>
        </p:nvSpPr>
        <p:spPr>
          <a:xfrm>
            <a:off x="990600" y="228600"/>
            <a:ext cx="7848600" cy="1692771"/>
          </a:xfrm>
          <a:prstGeom prst="rect">
            <a:avLst/>
          </a:prstGeom>
        </p:spPr>
        <p:txBody>
          <a:bodyPr wrap="square">
            <a:spAutoFit/>
          </a:bodyPr>
          <a:lstStyle/>
          <a:p>
            <a:pPr algn="just"/>
            <a:r>
              <a:rPr lang="en-US" sz="3200" b="1" dirty="0" smtClean="0"/>
              <a:t>Sources of Recruitment</a:t>
            </a:r>
          </a:p>
          <a:p>
            <a:pPr algn="just"/>
            <a:endParaRPr lang="en-US" b="1" dirty="0" smtClean="0"/>
          </a:p>
          <a:p>
            <a:pPr algn="just"/>
            <a:r>
              <a:rPr lang="en-US" b="1" dirty="0" smtClean="0"/>
              <a:t>Every organization has the option of choosing the candidates for its recruitment processes from two kinds of sources: internal and external sources. </a:t>
            </a:r>
            <a:endParaRPr lang="en-US" dirty="0"/>
          </a:p>
        </p:txBody>
      </p:sp>
      <p:sp>
        <p:nvSpPr>
          <p:cNvPr id="10" name="Rectangle 9"/>
          <p:cNvSpPr/>
          <p:nvPr/>
        </p:nvSpPr>
        <p:spPr>
          <a:xfrm>
            <a:off x="2743200" y="6596390"/>
            <a:ext cx="6858000" cy="261610"/>
          </a:xfrm>
          <a:prstGeom prst="rect">
            <a:avLst/>
          </a:prstGeom>
        </p:spPr>
        <p:txBody>
          <a:bodyPr wrap="square">
            <a:spAutoFit/>
          </a:bodyPr>
          <a:lstStyle/>
          <a:p>
            <a:r>
              <a:rPr lang="en-US" sz="1100" dirty="0" smtClean="0">
                <a:hlinkClick r:id="rId3"/>
              </a:rPr>
              <a:t>http://www.naukrihub.com/recruitment/sources-of-recruitment.html</a:t>
            </a:r>
            <a:endParaRPr lang="en-US" sz="1100" dirty="0"/>
          </a:p>
        </p:txBody>
      </p:sp>
      <p:grpSp>
        <p:nvGrpSpPr>
          <p:cNvPr id="12" name="Group 11"/>
          <p:cNvGrpSpPr/>
          <p:nvPr/>
        </p:nvGrpSpPr>
        <p:grpSpPr>
          <a:xfrm>
            <a:off x="2590800" y="1916668"/>
            <a:ext cx="6339014" cy="4636532"/>
            <a:chOff x="2590800" y="1916668"/>
            <a:chExt cx="6339014" cy="4636532"/>
          </a:xfrm>
        </p:grpSpPr>
        <p:pic>
          <p:nvPicPr>
            <p:cNvPr id="22530" name="Picture 2" descr="Sources of Recruitment"/>
            <p:cNvPicPr>
              <a:picLocks noChangeAspect="1" noChangeArrowheads="1"/>
            </p:cNvPicPr>
            <p:nvPr/>
          </p:nvPicPr>
          <p:blipFill>
            <a:blip r:embed="rId4"/>
            <a:srcRect/>
            <a:stretch>
              <a:fillRect/>
            </a:stretch>
          </p:blipFill>
          <p:spPr bwMode="auto">
            <a:xfrm>
              <a:off x="2590800" y="2438400"/>
              <a:ext cx="6339014" cy="4114800"/>
            </a:xfrm>
            <a:prstGeom prst="rect">
              <a:avLst/>
            </a:prstGeom>
            <a:noFill/>
          </p:spPr>
        </p:pic>
        <p:sp>
          <p:nvSpPr>
            <p:cNvPr id="11" name="TextBox 10"/>
            <p:cNvSpPr txBox="1"/>
            <p:nvPr/>
          </p:nvSpPr>
          <p:spPr>
            <a:xfrm>
              <a:off x="4343400" y="1916668"/>
              <a:ext cx="2819400" cy="369332"/>
            </a:xfrm>
            <a:prstGeom prst="rect">
              <a:avLst/>
            </a:prstGeom>
            <a:noFill/>
          </p:spPr>
          <p:txBody>
            <a:bodyPr wrap="square" rtlCol="0">
              <a:spAutoFit/>
            </a:bodyPr>
            <a:lstStyle/>
            <a:p>
              <a:pPr algn="ctr"/>
              <a:r>
                <a:rPr lang="en-US" b="1" dirty="0" smtClean="0"/>
                <a:t>Sources of Recruitment</a:t>
              </a:r>
              <a:endParaRPr lang="en-US" b="1"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
        <p:nvSpPr>
          <p:cNvPr id="8" name="Rectangle 7"/>
          <p:cNvSpPr/>
          <p:nvPr/>
        </p:nvSpPr>
        <p:spPr>
          <a:xfrm>
            <a:off x="1676400" y="101025"/>
            <a:ext cx="6042808" cy="584775"/>
          </a:xfrm>
          <a:prstGeom prst="rect">
            <a:avLst/>
          </a:prstGeom>
        </p:spPr>
        <p:txBody>
          <a:bodyPr wrap="none">
            <a:spAutoFit/>
          </a:bodyPr>
          <a:lstStyle/>
          <a:p>
            <a:r>
              <a:rPr lang="en-US" sz="3200" b="1" dirty="0" smtClean="0"/>
              <a:t>Factors Affecting Recruitment</a:t>
            </a:r>
            <a:endParaRPr lang="en-US" sz="3200" dirty="0"/>
          </a:p>
        </p:txBody>
      </p:sp>
      <p:sp>
        <p:nvSpPr>
          <p:cNvPr id="10" name="Rectangle 9"/>
          <p:cNvSpPr/>
          <p:nvPr/>
        </p:nvSpPr>
        <p:spPr>
          <a:xfrm>
            <a:off x="381000" y="1009471"/>
            <a:ext cx="8534400" cy="1200329"/>
          </a:xfrm>
          <a:prstGeom prst="rect">
            <a:avLst/>
          </a:prstGeom>
        </p:spPr>
        <p:txBody>
          <a:bodyPr wrap="square">
            <a:spAutoFit/>
          </a:bodyPr>
          <a:lstStyle/>
          <a:p>
            <a:pPr algn="just"/>
            <a:r>
              <a:rPr lang="en-US" dirty="0" smtClean="0"/>
              <a:t>The recruitment function of the </a:t>
            </a:r>
            <a:r>
              <a:rPr lang="en-US" dirty="0" err="1" smtClean="0"/>
              <a:t>organisations</a:t>
            </a:r>
            <a:r>
              <a:rPr lang="en-US" dirty="0" smtClean="0"/>
              <a:t> is affected and governed by a mix of various internal and external forces. The internal forces or factors are the factors that can be controlled by the </a:t>
            </a:r>
            <a:r>
              <a:rPr lang="en-US" dirty="0" err="1" smtClean="0"/>
              <a:t>organisation</a:t>
            </a:r>
            <a:r>
              <a:rPr lang="en-US" dirty="0" smtClean="0"/>
              <a:t>. And the external factors are those factors which cannot be controlled by the </a:t>
            </a:r>
            <a:r>
              <a:rPr lang="en-US" dirty="0" err="1" smtClean="0"/>
              <a:t>organisation</a:t>
            </a:r>
            <a:r>
              <a:rPr lang="en-US" dirty="0" smtClean="0"/>
              <a:t>. </a:t>
            </a:r>
            <a:endParaRPr lang="en-US" dirty="0"/>
          </a:p>
        </p:txBody>
      </p:sp>
      <p:grpSp>
        <p:nvGrpSpPr>
          <p:cNvPr id="12" name="Group 11"/>
          <p:cNvGrpSpPr/>
          <p:nvPr/>
        </p:nvGrpSpPr>
        <p:grpSpPr>
          <a:xfrm>
            <a:off x="2667000" y="2286000"/>
            <a:ext cx="6172200" cy="4191000"/>
            <a:chOff x="2667000" y="2286000"/>
            <a:chExt cx="6172200" cy="4191000"/>
          </a:xfrm>
        </p:grpSpPr>
        <p:pic>
          <p:nvPicPr>
            <p:cNvPr id="21506" name="Picture 2" descr="Factors Affecting Recruitment"/>
            <p:cNvPicPr>
              <a:picLocks noChangeAspect="1" noChangeArrowheads="1"/>
            </p:cNvPicPr>
            <p:nvPr/>
          </p:nvPicPr>
          <p:blipFill>
            <a:blip r:embed="rId4"/>
            <a:srcRect/>
            <a:stretch>
              <a:fillRect/>
            </a:stretch>
          </p:blipFill>
          <p:spPr bwMode="auto">
            <a:xfrm>
              <a:off x="2667000" y="2714897"/>
              <a:ext cx="6172200" cy="3762103"/>
            </a:xfrm>
            <a:prstGeom prst="rect">
              <a:avLst/>
            </a:prstGeom>
            <a:noFill/>
          </p:spPr>
        </p:pic>
        <p:sp>
          <p:nvSpPr>
            <p:cNvPr id="11" name="Rectangle 10"/>
            <p:cNvSpPr/>
            <p:nvPr/>
          </p:nvSpPr>
          <p:spPr>
            <a:xfrm>
              <a:off x="3962400" y="2286000"/>
              <a:ext cx="3484672" cy="369332"/>
            </a:xfrm>
            <a:prstGeom prst="rect">
              <a:avLst/>
            </a:prstGeom>
          </p:spPr>
          <p:txBody>
            <a:bodyPr wrap="none">
              <a:spAutoFit/>
            </a:bodyPr>
            <a:lstStyle/>
            <a:p>
              <a:r>
                <a:rPr lang="en-US" b="1" dirty="0" smtClean="0"/>
                <a:t>Factors Affecting Recruitment</a:t>
              </a:r>
              <a:endParaRPr lang="en-US" dirty="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
        <p:nvSpPr>
          <p:cNvPr id="5" name="Rectangle 4"/>
          <p:cNvSpPr/>
          <p:nvPr/>
        </p:nvSpPr>
        <p:spPr>
          <a:xfrm>
            <a:off x="2438400" y="152400"/>
            <a:ext cx="6400800" cy="830997"/>
          </a:xfrm>
          <a:prstGeom prst="rect">
            <a:avLst/>
          </a:prstGeom>
        </p:spPr>
        <p:txBody>
          <a:bodyPr wrap="square">
            <a:spAutoFit/>
          </a:bodyPr>
          <a:lstStyle/>
          <a:p>
            <a:r>
              <a:rPr lang="en-US" sz="2400" b="1" dirty="0" smtClean="0"/>
              <a:t>FACTORS AFFECTING RECRUITMENT POLICY</a:t>
            </a:r>
            <a:endParaRPr lang="en-US" sz="2400" dirty="0"/>
          </a:p>
        </p:txBody>
      </p:sp>
      <p:sp>
        <p:nvSpPr>
          <p:cNvPr id="6" name="Rectangle 5"/>
          <p:cNvSpPr/>
          <p:nvPr/>
        </p:nvSpPr>
        <p:spPr>
          <a:xfrm>
            <a:off x="2286000" y="1219200"/>
            <a:ext cx="6477000" cy="3728649"/>
          </a:xfrm>
          <a:prstGeom prst="rect">
            <a:avLst/>
          </a:prstGeom>
        </p:spPr>
        <p:txBody>
          <a:bodyPr wrap="square">
            <a:spAutoFit/>
          </a:bodyPr>
          <a:lstStyle/>
          <a:p>
            <a:pPr marL="342900" indent="-342900" algn="just">
              <a:lnSpc>
                <a:spcPct val="150000"/>
              </a:lnSpc>
              <a:buFont typeface="Arial" pitchFamily="34" charset="0"/>
              <a:buChar char="•"/>
            </a:pPr>
            <a:r>
              <a:rPr lang="en-US" sz="2000" dirty="0" smtClean="0"/>
              <a:t>Organizational objectives</a:t>
            </a:r>
          </a:p>
          <a:p>
            <a:pPr marL="342900" indent="-342900" algn="just">
              <a:lnSpc>
                <a:spcPct val="150000"/>
              </a:lnSpc>
              <a:buFont typeface="Arial" pitchFamily="34" charset="0"/>
              <a:buChar char="•"/>
            </a:pPr>
            <a:r>
              <a:rPr lang="en-US" sz="2000" dirty="0" smtClean="0"/>
              <a:t>Personnel policies of the organization and its competitors.</a:t>
            </a:r>
          </a:p>
          <a:p>
            <a:pPr marL="342900" indent="-342900" algn="just">
              <a:lnSpc>
                <a:spcPct val="150000"/>
              </a:lnSpc>
              <a:buFont typeface="Arial" pitchFamily="34" charset="0"/>
              <a:buChar char="•"/>
            </a:pPr>
            <a:r>
              <a:rPr lang="en-US" sz="2000" dirty="0" smtClean="0"/>
              <a:t>Government policies on reservations.</a:t>
            </a:r>
          </a:p>
          <a:p>
            <a:pPr marL="342900" indent="-342900" algn="just">
              <a:lnSpc>
                <a:spcPct val="150000"/>
              </a:lnSpc>
              <a:buFont typeface="Arial" pitchFamily="34" charset="0"/>
              <a:buChar char="•"/>
            </a:pPr>
            <a:r>
              <a:rPr lang="en-US" sz="2000" dirty="0" smtClean="0"/>
              <a:t>Preferred sources of recruitment.</a:t>
            </a:r>
          </a:p>
          <a:p>
            <a:pPr marL="342900" indent="-342900" algn="just">
              <a:lnSpc>
                <a:spcPct val="150000"/>
              </a:lnSpc>
              <a:buFont typeface="Arial" pitchFamily="34" charset="0"/>
              <a:buChar char="•"/>
            </a:pPr>
            <a:r>
              <a:rPr lang="en-US" sz="2000" dirty="0" smtClean="0"/>
              <a:t>Need of the organization.</a:t>
            </a:r>
          </a:p>
          <a:p>
            <a:pPr marL="342900" indent="-342900" algn="just">
              <a:lnSpc>
                <a:spcPct val="150000"/>
              </a:lnSpc>
              <a:buFont typeface="Arial" pitchFamily="34" charset="0"/>
              <a:buChar char="•"/>
            </a:pPr>
            <a:r>
              <a:rPr lang="en-US" sz="2000" dirty="0" smtClean="0"/>
              <a:t>Recruitment costs and financial implications.</a:t>
            </a:r>
          </a:p>
          <a:p>
            <a:pPr marL="342900" indent="-342900" algn="just">
              <a:lnSpc>
                <a:spcPct val="150000"/>
              </a:lnSpc>
              <a:buFont typeface="Arial" pitchFamily="34" charset="0"/>
              <a:buChar char="•"/>
            </a:pPr>
            <a:endParaRPr 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9" name="Rectangle 8"/>
          <p:cNvSpPr/>
          <p:nvPr/>
        </p:nvSpPr>
        <p:spPr>
          <a:xfrm>
            <a:off x="2819400" y="6504801"/>
            <a:ext cx="5638800" cy="276999"/>
          </a:xfrm>
          <a:prstGeom prst="rect">
            <a:avLst/>
          </a:prstGeom>
        </p:spPr>
        <p:txBody>
          <a:bodyPr wrap="square">
            <a:spAutoFit/>
          </a:bodyPr>
          <a:lstStyle/>
          <a:p>
            <a:r>
              <a:rPr lang="en-US" sz="1200" dirty="0" smtClean="0">
                <a:hlinkClick r:id="rId3"/>
              </a:rPr>
              <a:t>http://mysitehr.webs.com/recruitmentneeds.htm</a:t>
            </a:r>
            <a:endParaRPr lang="en-US" sz="1200" dirty="0"/>
          </a:p>
        </p:txBody>
      </p:sp>
      <p:sp>
        <p:nvSpPr>
          <p:cNvPr id="7" name="Rectangle 6"/>
          <p:cNvSpPr/>
          <p:nvPr/>
        </p:nvSpPr>
        <p:spPr>
          <a:xfrm>
            <a:off x="304800" y="223421"/>
            <a:ext cx="8534400" cy="4770537"/>
          </a:xfrm>
          <a:prstGeom prst="rect">
            <a:avLst/>
          </a:prstGeom>
        </p:spPr>
        <p:txBody>
          <a:bodyPr wrap="square">
            <a:spAutoFit/>
          </a:bodyPr>
          <a:lstStyle/>
          <a:p>
            <a:r>
              <a:rPr lang="en-US" sz="1600" b="1" dirty="0" smtClean="0"/>
              <a:t>A recruitment policy of an </a:t>
            </a:r>
            <a:r>
              <a:rPr lang="en-US" sz="1600" b="1" dirty="0" err="1" smtClean="0"/>
              <a:t>organisation</a:t>
            </a:r>
            <a:r>
              <a:rPr lang="en-US" sz="1600" b="1" dirty="0" smtClean="0"/>
              <a:t> should be such that:</a:t>
            </a:r>
            <a:r>
              <a:rPr lang="en-US" sz="1600" dirty="0" smtClean="0"/>
              <a:t/>
            </a:r>
            <a:br>
              <a:rPr lang="en-US" sz="1600" dirty="0" smtClean="0"/>
            </a:br>
            <a:r>
              <a:rPr lang="en-US" sz="1600" dirty="0" smtClean="0"/>
              <a:t/>
            </a:r>
            <a:br>
              <a:rPr lang="en-US" sz="1600" dirty="0" smtClean="0"/>
            </a:br>
            <a:r>
              <a:rPr lang="en-US" sz="1600" dirty="0" smtClean="0"/>
              <a:t>It should focus on recruiting the best potential people.</a:t>
            </a:r>
          </a:p>
          <a:p>
            <a:r>
              <a:rPr lang="en-US" sz="1600" dirty="0" smtClean="0"/>
              <a:t/>
            </a:r>
            <a:br>
              <a:rPr lang="en-US" sz="1600" dirty="0" smtClean="0"/>
            </a:br>
            <a:r>
              <a:rPr lang="en-US" sz="1600" dirty="0" smtClean="0"/>
              <a:t>To ensure that every applicant and employee is treated equally with dignity and respect.</a:t>
            </a:r>
          </a:p>
          <a:p>
            <a:r>
              <a:rPr lang="en-US" sz="1600" dirty="0" smtClean="0"/>
              <a:t/>
            </a:r>
            <a:br>
              <a:rPr lang="en-US" sz="1600" dirty="0" smtClean="0"/>
            </a:br>
            <a:r>
              <a:rPr lang="en-US" sz="1600" dirty="0" smtClean="0"/>
              <a:t>Unbiased policy.</a:t>
            </a:r>
          </a:p>
          <a:p>
            <a:r>
              <a:rPr lang="en-US" sz="1600" dirty="0" smtClean="0"/>
              <a:t/>
            </a:r>
            <a:br>
              <a:rPr lang="en-US" sz="1600" dirty="0" smtClean="0"/>
            </a:br>
            <a:r>
              <a:rPr lang="en-US" sz="1600" dirty="0" smtClean="0"/>
              <a:t>To aid and encourage employees in realizing their full potential.</a:t>
            </a:r>
          </a:p>
          <a:p>
            <a:r>
              <a:rPr lang="en-US" sz="1600" dirty="0" smtClean="0"/>
              <a:t/>
            </a:r>
            <a:br>
              <a:rPr lang="en-US" sz="1600" dirty="0" smtClean="0"/>
            </a:br>
            <a:r>
              <a:rPr lang="en-US" sz="1600" dirty="0" smtClean="0"/>
              <a:t>Transparent, task oriented and merit based selection.</a:t>
            </a:r>
          </a:p>
          <a:p>
            <a:r>
              <a:rPr lang="en-US" sz="1600" dirty="0" smtClean="0"/>
              <a:t/>
            </a:r>
            <a:br>
              <a:rPr lang="en-US" sz="1600" dirty="0" smtClean="0"/>
            </a:br>
            <a:r>
              <a:rPr lang="en-US" sz="1600" dirty="0" err="1" smtClean="0"/>
              <a:t>Weightage</a:t>
            </a:r>
            <a:r>
              <a:rPr lang="en-US" sz="1600" dirty="0" smtClean="0"/>
              <a:t> during selection given to factors that suit organization needs.</a:t>
            </a:r>
          </a:p>
          <a:p>
            <a:r>
              <a:rPr lang="en-US" sz="1600" dirty="0" smtClean="0"/>
              <a:t/>
            </a:r>
            <a:br>
              <a:rPr lang="en-US" sz="1600" dirty="0" smtClean="0"/>
            </a:br>
            <a:r>
              <a:rPr lang="en-US" sz="1600" dirty="0" smtClean="0"/>
              <a:t>Optimization of manpower at the time of selection process.</a:t>
            </a:r>
          </a:p>
          <a:p>
            <a:r>
              <a:rPr lang="en-US" sz="1600" dirty="0" smtClean="0"/>
              <a:t/>
            </a:r>
            <a:br>
              <a:rPr lang="en-US" sz="1600" dirty="0" smtClean="0"/>
            </a:br>
            <a:r>
              <a:rPr lang="en-US" sz="1600" dirty="0" smtClean="0"/>
              <a:t>Defining the competent authority to approve each selection.</a:t>
            </a:r>
          </a:p>
          <a:p>
            <a:r>
              <a:rPr lang="en-US" sz="1600" dirty="0" smtClean="0"/>
              <a:t/>
            </a:r>
            <a:br>
              <a:rPr lang="en-US" sz="1600" dirty="0" smtClean="0"/>
            </a:br>
            <a:r>
              <a:rPr lang="en-US" sz="1600" dirty="0" smtClean="0"/>
              <a:t>Integrates employee needs with the </a:t>
            </a:r>
            <a:r>
              <a:rPr lang="en-US" sz="1600" dirty="0" err="1" smtClean="0"/>
              <a:t>organisational</a:t>
            </a:r>
            <a:r>
              <a:rPr lang="en-US" sz="1600" dirty="0" smtClean="0"/>
              <a:t> needs.</a:t>
            </a:r>
            <a:endParaRPr lang="en-US" sz="1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W_ColorPencil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6D81CFD-CA74-45F2-9DAF-01B752EE31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TW_ColorPencils</Template>
  <TotalTime>1707</TotalTime>
  <Words>401</Words>
  <Application>Microsoft Office PowerPoint</Application>
  <PresentationFormat>On-screen Show (4:3)</PresentationFormat>
  <Paragraphs>74</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TW_ColorPencils</vt:lpstr>
      <vt:lpstr>Recruitment &amp; Selection</vt:lpstr>
      <vt:lpstr>Recruitment &amp; Selection</vt:lpstr>
      <vt:lpstr>Recruitment &amp; Selection Stages</vt:lpstr>
      <vt:lpstr>Another recruitment and selection process </vt:lpstr>
      <vt:lpstr>Slide 5</vt:lpstr>
      <vt:lpstr>Slide 6</vt:lpstr>
      <vt:lpstr>Slide 7</vt:lpstr>
      <vt:lpstr>Slide 8</vt:lpstr>
      <vt:lpstr>Slide 9</vt:lpstr>
      <vt:lpstr>Slide 10</vt:lpstr>
      <vt:lpstr>Slide 11</vt:lpstr>
      <vt:lpstr>Slide 12</vt:lpstr>
      <vt:lpstr>Validity &amp; Reliability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Sony Vaio</dc:creator>
  <cp:lastModifiedBy>Sony Vaio</cp:lastModifiedBy>
  <cp:revision>25</cp:revision>
  <dcterms:created xsi:type="dcterms:W3CDTF">2013-12-26T03:44:04Z</dcterms:created>
  <dcterms:modified xsi:type="dcterms:W3CDTF">2013-12-27T09:57:00Z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TC103814939990</vt:lpwstr>
  </property>
</Properties>
</file>