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sldIdLst>
    <p:sldId id="256" r:id="rId2"/>
    <p:sldId id="337" r:id="rId3"/>
    <p:sldId id="316" r:id="rId4"/>
    <p:sldId id="317" r:id="rId5"/>
    <p:sldId id="336" r:id="rId6"/>
    <p:sldId id="320" r:id="rId7"/>
    <p:sldId id="318" r:id="rId8"/>
    <p:sldId id="324" r:id="rId9"/>
    <p:sldId id="321" r:id="rId10"/>
    <p:sldId id="323" r:id="rId11"/>
    <p:sldId id="313" r:id="rId12"/>
    <p:sldId id="277" r:id="rId13"/>
    <p:sldId id="303" r:id="rId14"/>
    <p:sldId id="266" r:id="rId15"/>
    <p:sldId id="262" r:id="rId16"/>
    <p:sldId id="263" r:id="rId17"/>
    <p:sldId id="264" r:id="rId18"/>
    <p:sldId id="282" r:id="rId19"/>
    <p:sldId id="311" r:id="rId20"/>
    <p:sldId id="307" r:id="rId21"/>
    <p:sldId id="325" r:id="rId22"/>
    <p:sldId id="283" r:id="rId23"/>
    <p:sldId id="326" r:id="rId24"/>
    <p:sldId id="327" r:id="rId25"/>
    <p:sldId id="306" r:id="rId26"/>
    <p:sldId id="309" r:id="rId27"/>
    <p:sldId id="310" r:id="rId28"/>
    <p:sldId id="284" r:id="rId29"/>
    <p:sldId id="274" r:id="rId30"/>
    <p:sldId id="331" r:id="rId31"/>
    <p:sldId id="286" r:id="rId32"/>
    <p:sldId id="312" r:id="rId33"/>
    <p:sldId id="287" r:id="rId34"/>
    <p:sldId id="297" r:id="rId35"/>
    <p:sldId id="296" r:id="rId36"/>
    <p:sldId id="332" r:id="rId37"/>
    <p:sldId id="257" r:id="rId38"/>
    <p:sldId id="258" r:id="rId39"/>
    <p:sldId id="280" r:id="rId40"/>
    <p:sldId id="281" r:id="rId41"/>
    <p:sldId id="333" r:id="rId42"/>
    <p:sldId id="334" r:id="rId43"/>
    <p:sldId id="335" r:id="rId44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722" autoAdjust="0"/>
    <p:restoredTop sz="94660"/>
  </p:normalViewPr>
  <p:slideViewPr>
    <p:cSldViewPr>
      <p:cViewPr>
        <p:scale>
          <a:sx n="66" d="100"/>
          <a:sy n="66" d="100"/>
        </p:scale>
        <p:origin x="-1620" y="-420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505FEF-645F-40C4-AC07-C80956F1A05F}" type="datetimeFigureOut">
              <a:rPr lang="id-ID" smtClean="0"/>
              <a:pPr/>
              <a:t>02/01/2014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96154F-0090-47C0-B6B2-F39BF494A6CA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6154F-0090-47C0-B6B2-F39BF494A6CA}" type="slidenum">
              <a:rPr lang="id-ID" smtClean="0"/>
              <a:pPr/>
              <a:t>29</a:t>
            </a:fld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6154F-0090-47C0-B6B2-F39BF494A6CA}" type="slidenum">
              <a:rPr lang="id-ID" smtClean="0"/>
              <a:pPr/>
              <a:t>30</a:t>
            </a:fld>
            <a:endParaRPr lang="id-ID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6154F-0090-47C0-B6B2-F39BF494A6CA}" type="slidenum">
              <a:rPr lang="id-ID" smtClean="0"/>
              <a:pPr/>
              <a:t>35</a:t>
            </a:fld>
            <a:endParaRPr lang="id-ID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6154F-0090-47C0-B6B2-F39BF494A6CA}" type="slidenum">
              <a:rPr lang="id-ID" smtClean="0"/>
              <a:pPr/>
              <a:t>36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1358A-D1A7-42DD-85A1-B6FAB333A69C}" type="datetimeFigureOut">
              <a:rPr lang="id-ID" smtClean="0"/>
              <a:pPr/>
              <a:t>02/01/2014</a:t>
            </a:fld>
            <a:endParaRPr lang="id-ID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14B5-2EBC-4442-80EA-2003C36880D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1358A-D1A7-42DD-85A1-B6FAB333A69C}" type="datetimeFigureOut">
              <a:rPr lang="id-ID" smtClean="0"/>
              <a:pPr/>
              <a:t>02/01/2014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14B5-2EBC-4442-80EA-2003C36880D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1358A-D1A7-42DD-85A1-B6FAB333A69C}" type="datetimeFigureOut">
              <a:rPr lang="id-ID" smtClean="0"/>
              <a:pPr/>
              <a:t>02/01/2014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14B5-2EBC-4442-80EA-2003C36880D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1358A-D1A7-42DD-85A1-B6FAB333A69C}" type="datetimeFigureOut">
              <a:rPr lang="id-ID" smtClean="0"/>
              <a:pPr/>
              <a:t>02/01/2014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14B5-2EBC-4442-80EA-2003C36880D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1358A-D1A7-42DD-85A1-B6FAB333A69C}" type="datetimeFigureOut">
              <a:rPr lang="id-ID" smtClean="0"/>
              <a:pPr/>
              <a:t>02/01/2014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14B5-2EBC-4442-80EA-2003C36880D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1358A-D1A7-42DD-85A1-B6FAB333A69C}" type="datetimeFigureOut">
              <a:rPr lang="id-ID" smtClean="0"/>
              <a:pPr/>
              <a:t>02/01/2014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14B5-2EBC-4442-80EA-2003C36880D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1358A-D1A7-42DD-85A1-B6FAB333A69C}" type="datetimeFigureOut">
              <a:rPr lang="id-ID" smtClean="0"/>
              <a:pPr/>
              <a:t>02/01/2014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14B5-2EBC-4442-80EA-2003C36880D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1358A-D1A7-42DD-85A1-B6FAB333A69C}" type="datetimeFigureOut">
              <a:rPr lang="id-ID" smtClean="0"/>
              <a:pPr/>
              <a:t>02/01/2014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14B5-2EBC-4442-80EA-2003C36880D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1358A-D1A7-42DD-85A1-B6FAB333A69C}" type="datetimeFigureOut">
              <a:rPr lang="id-ID" smtClean="0"/>
              <a:pPr/>
              <a:t>02/01/2014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14B5-2EBC-4442-80EA-2003C36880D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1358A-D1A7-42DD-85A1-B6FAB333A69C}" type="datetimeFigureOut">
              <a:rPr lang="id-ID" smtClean="0"/>
              <a:pPr/>
              <a:t>02/01/2014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14B5-2EBC-4442-80EA-2003C36880D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1358A-D1A7-42DD-85A1-B6FAB333A69C}" type="datetimeFigureOut">
              <a:rPr lang="id-ID" smtClean="0"/>
              <a:pPr/>
              <a:t>02/01/2014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57C14B5-2EBC-4442-80EA-2003C36880D9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C21358A-D1A7-42DD-85A1-B6FAB333A69C}" type="datetimeFigureOut">
              <a:rPr lang="id-ID" smtClean="0"/>
              <a:pPr/>
              <a:t>02/01/2014</a:t>
            </a:fld>
            <a:endParaRPr lang="id-ID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57C14B5-2EBC-4442-80EA-2003C36880D9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log.viva.co.id/news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643998" cy="928694"/>
          </a:xfrm>
          <a:solidFill>
            <a:srgbClr val="0070C0"/>
          </a:solidFill>
        </p:spPr>
        <p:txBody>
          <a:bodyPr>
            <a:normAutofit/>
          </a:bodyPr>
          <a:lstStyle/>
          <a:p>
            <a:pPr algn="ctr"/>
            <a:r>
              <a:rPr lang="id-ID" sz="4000" dirty="0" smtClean="0">
                <a:solidFill>
                  <a:srgbClr val="FFFF00"/>
                </a:solidFill>
              </a:rPr>
              <a:t>COMPENSATION </a:t>
            </a:r>
            <a:r>
              <a:rPr sz="4000" smtClean="0">
                <a:solidFill>
                  <a:srgbClr val="FFFF00"/>
                </a:solidFill>
              </a:rPr>
              <a:t>  </a:t>
            </a:r>
            <a:r>
              <a:rPr lang="en-US" sz="4000" dirty="0" smtClean="0">
                <a:solidFill>
                  <a:srgbClr val="FFFF00"/>
                </a:solidFill>
              </a:rPr>
              <a:t>MANAGEMENT</a:t>
            </a:r>
            <a:endParaRPr lang="id-ID" sz="40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2546" y="3033722"/>
            <a:ext cx="6480048" cy="2824170"/>
          </a:xfrm>
        </p:spPr>
        <p:txBody>
          <a:bodyPr>
            <a:normAutofit fontScale="92500" lnSpcReduction="10000"/>
          </a:bodyPr>
          <a:lstStyle/>
          <a:p>
            <a:r>
              <a:rPr lang="id-ID" sz="2800" dirty="0" smtClean="0"/>
              <a:t>A  STRATEGY </a:t>
            </a:r>
            <a:r>
              <a:rPr lang="en-US" sz="2800" dirty="0" smtClean="0"/>
              <a:t> </a:t>
            </a:r>
            <a:r>
              <a:rPr lang="id-ID" sz="2800" dirty="0" smtClean="0"/>
              <a:t>FOR </a:t>
            </a:r>
            <a:r>
              <a:rPr lang="en-US" sz="2800" dirty="0" smtClean="0"/>
              <a:t> MOTIVATION &amp;</a:t>
            </a:r>
          </a:p>
          <a:p>
            <a:r>
              <a:rPr lang="id-ID" sz="2800" dirty="0" smtClean="0"/>
              <a:t>PERFORMANCE IMPROVEMENT</a:t>
            </a:r>
          </a:p>
          <a:p>
            <a:endParaRPr lang="id-ID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Lecturer</a:t>
            </a:r>
          </a:p>
          <a:p>
            <a:r>
              <a:rPr lang="id-ID" sz="2800" dirty="0" smtClean="0"/>
              <a:t>Syafaruddin Alwi</a:t>
            </a:r>
            <a:endParaRPr lang="id-ID" sz="2800" dirty="0"/>
          </a:p>
        </p:txBody>
      </p:sp>
      <p:pic>
        <p:nvPicPr>
          <p:cNvPr id="39938" name="Picture 2" descr="http://www.shapia.com/images/Portfolio_small/Payroll%20Management%20Syste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451" y="1428736"/>
            <a:ext cx="3130541" cy="5000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295400"/>
          </a:xfrm>
          <a:solidFill>
            <a:schemeClr val="tx2"/>
          </a:solidFill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chemeClr val="bg1"/>
                </a:solidFill>
              </a:rPr>
              <a:t>Human Resource MANAGEMENT Practices</a:t>
            </a:r>
          </a:p>
        </p:txBody>
      </p:sp>
      <p:graphicFrame>
        <p:nvGraphicFramePr>
          <p:cNvPr id="2157" name="Group 109"/>
          <p:cNvGraphicFramePr>
            <a:graphicFrameLocks noGrp="1"/>
          </p:cNvGraphicFramePr>
          <p:nvPr/>
        </p:nvGraphicFramePr>
        <p:xfrm>
          <a:off x="228600" y="1676400"/>
          <a:ext cx="8763000" cy="4610989"/>
        </p:xfrm>
        <a:graphic>
          <a:graphicData uri="http://schemas.openxmlformats.org/drawingml/2006/table">
            <a:tbl>
              <a:tblPr/>
              <a:tblGrid>
                <a:gridCol w="2549525"/>
                <a:gridCol w="1946275"/>
                <a:gridCol w="2133600"/>
                <a:gridCol w="2133600"/>
              </a:tblGrid>
              <a:tr h="1219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              Strategy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Paradigm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Recruitment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Career Development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Compensation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1355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LONGLIFE EMPLOYMENT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Focus on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potential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abilities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Based on loyalty, seniority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Strictly based on firm policy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00CC"/>
                    </a:solidFill>
                  </a:tcPr>
                </a:tc>
              </a:tr>
              <a:tr h="165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LONGLIFE EMPLOYABLE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Focus 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experience, competence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Based on commitment  competence, individual needs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Based on ability, achievement and market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74" name="Rectangle 99"/>
          <p:cNvSpPr>
            <a:spLocks noChangeArrowheads="1"/>
          </p:cNvSpPr>
          <p:nvPr/>
        </p:nvSpPr>
        <p:spPr bwMode="auto">
          <a:xfrm>
            <a:off x="304800" y="6324600"/>
            <a:ext cx="693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b="1"/>
              <a:t>Syafaruddin Alwi:  Collected from view cases of organizations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://www.compensation.co.za/images/job-grading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http://www.compensation.co.za/images/job-gradin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214423"/>
            <a:ext cx="8358246" cy="371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285852" y="9286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82296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INTEGRATED  PERFORMANCE  EVALUATION  AND COMPENSATION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28600" y="3048000"/>
            <a:ext cx="2362200" cy="1295400"/>
          </a:xfrm>
          <a:prstGeom prst="rect">
            <a:avLst/>
          </a:prstGeom>
          <a:solidFill>
            <a:srgbClr val="7030A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Job Analysis</a:t>
            </a:r>
          </a:p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Job description</a:t>
            </a:r>
          </a:p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Job specification</a:t>
            </a:r>
            <a:endParaRPr lang="en-US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276600" y="3276600"/>
            <a:ext cx="2133600" cy="1066800"/>
          </a:xfrm>
          <a:prstGeom prst="rect">
            <a:avLst/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Performance</a:t>
            </a:r>
          </a:p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standard</a:t>
            </a:r>
            <a:endParaRPr lang="en-US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6096000" y="3048000"/>
            <a:ext cx="2819400" cy="1981200"/>
          </a:xfrm>
          <a:prstGeom prst="rect">
            <a:avLst/>
          </a:prstGeom>
          <a:solidFill>
            <a:srgbClr val="6600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</a:rPr>
              <a:t>Appraisal system: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</a:endParaRPr>
          </a:p>
          <a:p>
            <a:pPr algn="ctr" eaLnBrk="1" hangingPunct="1">
              <a:buFontTx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Attributes</a:t>
            </a:r>
            <a:endParaRPr lang="en-US" sz="2400" dirty="0">
              <a:solidFill>
                <a:schemeClr val="bg1"/>
              </a:solidFill>
              <a:latin typeface="Times New Roman" pitchFamily="18" charset="0"/>
            </a:endParaRPr>
          </a:p>
          <a:p>
            <a:pPr algn="ctr" eaLnBrk="1" hangingPunct="1">
              <a:buFontTx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Behavior</a:t>
            </a:r>
            <a:endParaRPr lang="en-US" sz="2400" dirty="0">
              <a:solidFill>
                <a:schemeClr val="bg1"/>
              </a:solidFill>
              <a:latin typeface="Times New Roman" pitchFamily="18" charset="0"/>
            </a:endParaRPr>
          </a:p>
          <a:p>
            <a:pPr algn="ctr" eaLnBrk="1" hangingPunct="1">
              <a:buFontTx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Results</a:t>
            </a:r>
            <a:endParaRPr lang="en-US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590800" y="1524000"/>
            <a:ext cx="3200400" cy="114300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2400" dirty="0" smtClean="0">
                <a:latin typeface="Times New Roman" pitchFamily="18" charset="0"/>
              </a:rPr>
              <a:t>Assessment process</a:t>
            </a:r>
            <a:endParaRPr lang="en-US" sz="2400" dirty="0">
              <a:latin typeface="Times New Roman" pitchFamily="18" charset="0"/>
            </a:endParaRPr>
          </a:p>
          <a:p>
            <a:pPr algn="ctr" eaLnBrk="1" hangingPunct="1"/>
            <a:endParaRPr lang="en-US" sz="2400" dirty="0">
              <a:latin typeface="Times New Roman" pitchFamily="18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3286116" y="4881578"/>
            <a:ext cx="2209800" cy="762000"/>
          </a:xfrm>
          <a:prstGeom prst="rect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Actual </a:t>
            </a:r>
          </a:p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performance</a:t>
            </a:r>
            <a:endParaRPr lang="en-US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 flipV="1">
            <a:off x="1219200" y="2133600"/>
            <a:ext cx="0" cy="914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>
            <a:off x="1219200" y="2209800"/>
            <a:ext cx="1295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 flipV="1">
            <a:off x="7315200" y="2362200"/>
            <a:ext cx="0" cy="609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 flipH="1">
            <a:off x="5791200" y="2362200"/>
            <a:ext cx="1524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4343400" y="2667000"/>
            <a:ext cx="0" cy="60960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>
            <a:off x="2590800" y="3810000"/>
            <a:ext cx="685800" cy="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 flipH="1">
            <a:off x="5410200" y="3886200"/>
            <a:ext cx="685800" cy="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4419600" y="4343400"/>
            <a:ext cx="0" cy="53340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3352800" y="5867400"/>
            <a:ext cx="2057400" cy="838200"/>
          </a:xfrm>
          <a:prstGeom prst="rect">
            <a:avLst/>
          </a:prstGeom>
          <a:solidFill>
            <a:srgbClr val="00206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Development</a:t>
            </a:r>
            <a:endParaRPr lang="en-US" sz="2400" dirty="0">
              <a:solidFill>
                <a:schemeClr val="bg1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Compensation</a:t>
            </a:r>
            <a:endParaRPr lang="en-US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4419600" y="5638800"/>
            <a:ext cx="0" cy="228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 flipH="1">
            <a:off x="1295400" y="5334000"/>
            <a:ext cx="1981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6163" name="Line 19"/>
          <p:cNvSpPr>
            <a:spLocks noChangeShapeType="1"/>
          </p:cNvSpPr>
          <p:nvPr/>
        </p:nvSpPr>
        <p:spPr bwMode="auto">
          <a:xfrm flipV="1">
            <a:off x="1295400" y="4343400"/>
            <a:ext cx="0" cy="990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6164" name="Line 20"/>
          <p:cNvSpPr>
            <a:spLocks noChangeShapeType="1"/>
          </p:cNvSpPr>
          <p:nvPr/>
        </p:nvSpPr>
        <p:spPr bwMode="auto">
          <a:xfrm>
            <a:off x="7391400" y="5029200"/>
            <a:ext cx="0" cy="304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6165" name="Line 21"/>
          <p:cNvSpPr>
            <a:spLocks noChangeShapeType="1"/>
          </p:cNvSpPr>
          <p:nvPr/>
        </p:nvSpPr>
        <p:spPr bwMode="auto">
          <a:xfrm flipH="1">
            <a:off x="5486400" y="5334000"/>
            <a:ext cx="1905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1295400" y="5257800"/>
            <a:ext cx="1905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2400" dirty="0" smtClean="0">
                <a:latin typeface="Times New Roman" pitchFamily="18" charset="0"/>
              </a:rPr>
              <a:t>Feedback</a:t>
            </a:r>
            <a:endParaRPr lang="en-US" sz="2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0"/>
          </a:xfrm>
        </p:spPr>
        <p:txBody>
          <a:bodyPr/>
          <a:lstStyle/>
          <a:p>
            <a:r>
              <a:rPr lang="id-ID" dirty="0" smtClean="0"/>
              <a:t>COMPENSATION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2" y="1600200"/>
            <a:ext cx="3657600" cy="4525963"/>
          </a:xfrm>
          <a:solidFill>
            <a:srgbClr val="002060"/>
          </a:solidFill>
          <a:ln>
            <a:solidFill>
              <a:srgbClr val="002060"/>
            </a:solidFill>
          </a:ln>
        </p:spPr>
        <p:txBody>
          <a:bodyPr/>
          <a:lstStyle/>
          <a:p>
            <a:r>
              <a:rPr lang="id-ID" dirty="0" smtClean="0">
                <a:solidFill>
                  <a:schemeClr val="bg1"/>
                </a:solidFill>
              </a:rPr>
              <a:t>Direct cash payment</a:t>
            </a:r>
          </a:p>
          <a:p>
            <a:endParaRPr lang="id-ID" dirty="0" smtClean="0">
              <a:solidFill>
                <a:schemeClr val="bg1"/>
              </a:solidFill>
            </a:endParaRPr>
          </a:p>
          <a:p>
            <a:pPr lvl="2"/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Wage and Salary</a:t>
            </a:r>
          </a:p>
          <a:p>
            <a:r>
              <a:rPr lang="id-ID" dirty="0" smtClean="0">
                <a:solidFill>
                  <a:schemeClr val="bg1"/>
                </a:solidFill>
              </a:rPr>
              <a:t>Bonuses</a:t>
            </a:r>
          </a:p>
          <a:p>
            <a:r>
              <a:rPr lang="id-ID" dirty="0" smtClean="0">
                <a:solidFill>
                  <a:schemeClr val="bg1"/>
                </a:solidFill>
              </a:rPr>
              <a:t>Sales incentive</a:t>
            </a:r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3490" y="1600200"/>
            <a:ext cx="3657600" cy="4525963"/>
          </a:xfrm>
          <a:solidFill>
            <a:srgbClr val="7030A0"/>
          </a:solidFill>
        </p:spPr>
        <p:txBody>
          <a:bodyPr/>
          <a:lstStyle/>
          <a:p>
            <a:r>
              <a:rPr lang="id-ID" dirty="0" smtClean="0">
                <a:solidFill>
                  <a:srgbClr val="FFFF00"/>
                </a:solidFill>
              </a:rPr>
              <a:t>Indirect cash payment</a:t>
            </a:r>
          </a:p>
          <a:p>
            <a:endParaRPr lang="id-ID" dirty="0" smtClean="0">
              <a:solidFill>
                <a:srgbClr val="FFFF00"/>
              </a:solidFill>
            </a:endParaRPr>
          </a:p>
          <a:p>
            <a:r>
              <a:rPr lang="id-ID" dirty="0" smtClean="0">
                <a:solidFill>
                  <a:srgbClr val="FFFF00"/>
                </a:solidFill>
              </a:rPr>
              <a:t> Benefit</a:t>
            </a:r>
          </a:p>
          <a:p>
            <a:r>
              <a:rPr lang="id-ID" dirty="0" smtClean="0">
                <a:solidFill>
                  <a:srgbClr val="FFFF00"/>
                </a:solidFill>
              </a:rPr>
              <a:t>stock option</a:t>
            </a:r>
          </a:p>
          <a:p>
            <a:r>
              <a:rPr lang="id-ID" dirty="0" smtClean="0">
                <a:solidFill>
                  <a:srgbClr val="FFFF00"/>
                </a:solidFill>
              </a:rPr>
              <a:t>Medical insurance</a:t>
            </a:r>
          </a:p>
          <a:p>
            <a:r>
              <a:rPr lang="id-ID" dirty="0" smtClean="0">
                <a:solidFill>
                  <a:srgbClr val="FFFF00"/>
                </a:solidFill>
              </a:rPr>
              <a:t>Pension plan</a:t>
            </a:r>
            <a:endParaRPr lang="id-ID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143000"/>
          </a:xfrm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id-ID" sz="3200" dirty="0" smtClean="0"/>
              <a:t>The Basic Concept Compensation and Benefit</a:t>
            </a: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00200"/>
            <a:ext cx="8358246" cy="4525963"/>
          </a:xfrm>
          <a:solidFill>
            <a:srgbClr val="002060"/>
          </a:solidFill>
        </p:spPr>
        <p:txBody>
          <a:bodyPr>
            <a:normAutofit fontScale="92500"/>
          </a:bodyPr>
          <a:lstStyle/>
          <a:p>
            <a:r>
              <a:rPr lang="id-ID" b="1" dirty="0" smtClean="0">
                <a:solidFill>
                  <a:srgbClr val="FFFF00"/>
                </a:solidFill>
              </a:rPr>
              <a:t>Guaranteed </a:t>
            </a:r>
          </a:p>
          <a:p>
            <a:r>
              <a:rPr lang="id-ID" dirty="0" smtClean="0">
                <a:solidFill>
                  <a:schemeClr val="bg2"/>
                </a:solidFill>
              </a:rPr>
              <a:t>The most common form of guaranteed pay is the basic salary.</a:t>
            </a:r>
          </a:p>
          <a:p>
            <a:r>
              <a:rPr lang="id-ID" dirty="0" smtClean="0">
                <a:solidFill>
                  <a:srgbClr val="FFFF00"/>
                </a:solidFill>
              </a:rPr>
              <a:t> </a:t>
            </a:r>
            <a:r>
              <a:rPr lang="id-ID" b="1" dirty="0" smtClean="0">
                <a:solidFill>
                  <a:srgbClr val="FFFF00"/>
                </a:solidFill>
              </a:rPr>
              <a:t>Variable pay</a:t>
            </a:r>
            <a:r>
              <a:rPr lang="id-ID" dirty="0" smtClean="0">
                <a:solidFill>
                  <a:srgbClr val="FFFF00"/>
                </a:solidFill>
              </a:rPr>
              <a:t> </a:t>
            </a:r>
          </a:p>
          <a:p>
            <a:r>
              <a:rPr lang="id-ID" dirty="0" smtClean="0">
                <a:solidFill>
                  <a:schemeClr val="bg2"/>
                </a:solidFill>
              </a:rPr>
              <a:t>The most common forms are bonuses and sales incentives</a:t>
            </a:r>
            <a:r>
              <a:rPr lang="id-ID" dirty="0" smtClean="0"/>
              <a:t>.</a:t>
            </a:r>
          </a:p>
          <a:p>
            <a:r>
              <a:rPr lang="id-ID" dirty="0" smtClean="0">
                <a:solidFill>
                  <a:srgbClr val="FFFF00"/>
                </a:solidFill>
              </a:rPr>
              <a:t> </a:t>
            </a:r>
            <a:r>
              <a:rPr lang="id-ID" b="1" dirty="0" smtClean="0">
                <a:solidFill>
                  <a:srgbClr val="FFFF00"/>
                </a:solidFill>
              </a:rPr>
              <a:t>Benefits</a:t>
            </a:r>
          </a:p>
          <a:p>
            <a:r>
              <a:rPr lang="id-ID" dirty="0" smtClean="0"/>
              <a:t> </a:t>
            </a:r>
            <a:r>
              <a:rPr lang="id-ID" dirty="0" smtClean="0">
                <a:solidFill>
                  <a:schemeClr val="bg2"/>
                </a:solidFill>
              </a:rPr>
              <a:t>The nost common, medical insurance, company car, and more</a:t>
            </a:r>
            <a:r>
              <a:rPr lang="id-ID" dirty="0" smtClean="0"/>
              <a:t>.</a:t>
            </a:r>
          </a:p>
          <a:p>
            <a:r>
              <a:rPr lang="id-ID" dirty="0" smtClean="0">
                <a:solidFill>
                  <a:srgbClr val="FFFF00"/>
                </a:solidFill>
              </a:rPr>
              <a:t> </a:t>
            </a:r>
            <a:r>
              <a:rPr lang="id-ID" b="1" dirty="0" smtClean="0">
                <a:solidFill>
                  <a:srgbClr val="FFFF00"/>
                </a:solidFill>
              </a:rPr>
              <a:t>Equity-based compensation</a:t>
            </a:r>
          </a:p>
          <a:p>
            <a:r>
              <a:rPr lang="id-ID" dirty="0" smtClean="0"/>
              <a:t> </a:t>
            </a:r>
            <a:r>
              <a:rPr lang="id-ID" dirty="0" smtClean="0">
                <a:solidFill>
                  <a:schemeClr val="bg2"/>
                </a:solidFill>
              </a:rPr>
              <a:t>The most common examples are </a:t>
            </a:r>
            <a:r>
              <a:rPr lang="en-US" dirty="0" smtClean="0">
                <a:solidFill>
                  <a:schemeClr val="bg2"/>
                </a:solidFill>
              </a:rPr>
              <a:t>stock option</a:t>
            </a:r>
            <a:r>
              <a:rPr lang="id-ID" dirty="0" smtClean="0">
                <a:solidFill>
                  <a:schemeClr val="bg1"/>
                </a:solidFill>
              </a:rPr>
              <a:t>.</a:t>
            </a:r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3200" dirty="0" smtClean="0"/>
              <a:t>MAYOR PHASES of COMPENSATION MANAGEMENT</a:t>
            </a:r>
            <a:endParaRPr lang="id-ID" sz="32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solidFill>
            <a:srgbClr val="002060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id-ID" dirty="0" smtClean="0">
                <a:solidFill>
                  <a:srgbClr val="FFFF00"/>
                </a:solidFill>
              </a:rPr>
              <a:t>Job Analysis</a:t>
            </a:r>
          </a:p>
          <a:p>
            <a:endParaRPr lang="id-ID" dirty="0" smtClean="0">
              <a:solidFill>
                <a:srgbClr val="FFFF00"/>
              </a:solidFill>
            </a:endParaRPr>
          </a:p>
          <a:p>
            <a:r>
              <a:rPr lang="id-ID" dirty="0" smtClean="0">
                <a:solidFill>
                  <a:srgbClr val="FFFF00"/>
                </a:solidFill>
              </a:rPr>
              <a:t>Job Evaluation</a:t>
            </a:r>
          </a:p>
          <a:p>
            <a:endParaRPr lang="id-ID" dirty="0" smtClean="0">
              <a:solidFill>
                <a:srgbClr val="FFFF00"/>
              </a:solidFill>
            </a:endParaRPr>
          </a:p>
          <a:p>
            <a:r>
              <a:rPr lang="id-ID" dirty="0" smtClean="0">
                <a:solidFill>
                  <a:srgbClr val="FFFF00"/>
                </a:solidFill>
              </a:rPr>
              <a:t>Wage and Salary  Survey</a:t>
            </a:r>
          </a:p>
          <a:p>
            <a:endParaRPr lang="id-ID" dirty="0" smtClean="0">
              <a:solidFill>
                <a:srgbClr val="FFFF00"/>
              </a:solidFill>
            </a:endParaRPr>
          </a:p>
          <a:p>
            <a:r>
              <a:rPr lang="id-ID" dirty="0" smtClean="0">
                <a:solidFill>
                  <a:srgbClr val="FFFF00"/>
                </a:solidFill>
              </a:rPr>
              <a:t>Pricing Job (Macth between Job Evaluation and Labor market)</a:t>
            </a:r>
            <a:endParaRPr lang="id-ID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Job Analysis</a:t>
            </a:r>
            <a:endParaRPr lang="id-ID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solidFill>
            <a:srgbClr val="002060"/>
          </a:solidFill>
        </p:spPr>
        <p:txBody>
          <a:bodyPr/>
          <a:lstStyle/>
          <a:p>
            <a:r>
              <a:rPr lang="id-ID" dirty="0" smtClean="0">
                <a:solidFill>
                  <a:schemeClr val="bg1"/>
                </a:solidFill>
              </a:rPr>
              <a:t>Position Description</a:t>
            </a:r>
          </a:p>
          <a:p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Job Description</a:t>
            </a:r>
          </a:p>
          <a:p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Job Standard</a:t>
            </a:r>
            <a:endParaRPr lang="id-ID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Job  Evaluation</a:t>
            </a:r>
            <a:endParaRPr lang="id-ID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solidFill>
            <a:srgbClr val="002060"/>
          </a:solidFill>
        </p:spPr>
        <p:txBody>
          <a:bodyPr/>
          <a:lstStyle/>
          <a:p>
            <a:r>
              <a:rPr lang="id-ID" dirty="0" smtClean="0">
                <a:solidFill>
                  <a:schemeClr val="bg1"/>
                </a:solidFill>
              </a:rPr>
              <a:t>Job Ranking</a:t>
            </a:r>
          </a:p>
          <a:p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Job Grading</a:t>
            </a:r>
          </a:p>
          <a:p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Factor Comparison</a:t>
            </a:r>
          </a:p>
          <a:p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Point system</a:t>
            </a:r>
            <a:endParaRPr lang="id-ID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Job Ranking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2060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To determine job level</a:t>
            </a:r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subjectively based on</a:t>
            </a:r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a relative comparison of a job</a:t>
            </a:r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to another job in the firm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This method is the simplest and  least precise method of job evaluation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id-ID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28595" y="719876"/>
          <a:ext cx="8286810" cy="4280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362"/>
                <a:gridCol w="1657362"/>
                <a:gridCol w="1657362"/>
                <a:gridCol w="1814525"/>
                <a:gridCol w="1500199"/>
              </a:tblGrid>
              <a:tr h="603240">
                <a:tc>
                  <a:txBody>
                    <a:bodyPr/>
                    <a:lstStyle/>
                    <a:p>
                      <a:r>
                        <a:rPr lang="en-US" dirty="0" smtClean="0"/>
                        <a:t>Job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Experience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Education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Complexity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Total</a:t>
                      </a:r>
                      <a:endParaRPr lang="id-ID" dirty="0"/>
                    </a:p>
                  </a:txBody>
                  <a:tcPr/>
                </a:tc>
              </a:tr>
              <a:tr h="367752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Computer</a:t>
                      </a:r>
                      <a:endParaRPr lang="id-ID" sz="2000" dirty="0" smtClean="0"/>
                    </a:p>
                    <a:p>
                      <a:r>
                        <a:rPr lang="id-ID" sz="2000" dirty="0" smtClean="0"/>
                        <a:t>Operator </a:t>
                      </a:r>
                    </a:p>
                    <a:p>
                      <a:endParaRPr lang="id-ID" sz="2400" dirty="0" smtClean="0"/>
                    </a:p>
                    <a:p>
                      <a:r>
                        <a:rPr lang="en-US" sz="2400" dirty="0" smtClean="0"/>
                        <a:t>Computer</a:t>
                      </a:r>
                    </a:p>
                    <a:p>
                      <a:r>
                        <a:rPr lang="id-ID" sz="2400" dirty="0" smtClean="0"/>
                        <a:t>Programer </a:t>
                      </a:r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System</a:t>
                      </a:r>
                    </a:p>
                    <a:p>
                      <a:r>
                        <a:rPr lang="id-ID" sz="2400" dirty="0" smtClean="0"/>
                        <a:t>Analyst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40</a:t>
                      </a:r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40</a:t>
                      </a:r>
                    </a:p>
                    <a:p>
                      <a:endParaRPr lang="id-ID" sz="2400" dirty="0" smtClean="0"/>
                    </a:p>
                    <a:p>
                      <a:endParaRPr lang="en-US" sz="2400" dirty="0" smtClean="0"/>
                    </a:p>
                    <a:p>
                      <a:r>
                        <a:rPr lang="id-ID" sz="2400" dirty="0" smtClean="0"/>
                        <a:t>65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30</a:t>
                      </a:r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50</a:t>
                      </a:r>
                    </a:p>
                    <a:p>
                      <a:endParaRPr lang="id-ID" sz="2400" dirty="0" smtClean="0"/>
                    </a:p>
                    <a:p>
                      <a:endParaRPr lang="en-US" sz="2400" dirty="0" smtClean="0"/>
                    </a:p>
                    <a:p>
                      <a:r>
                        <a:rPr lang="id-ID" sz="2400" dirty="0" smtClean="0"/>
                        <a:t>60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40</a:t>
                      </a:r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65</a:t>
                      </a:r>
                    </a:p>
                    <a:p>
                      <a:endParaRPr lang="id-ID" sz="2400" dirty="0" smtClean="0"/>
                    </a:p>
                    <a:p>
                      <a:endParaRPr lang="en-US" sz="2400" dirty="0" smtClean="0"/>
                    </a:p>
                    <a:p>
                      <a:r>
                        <a:rPr lang="id-ID" sz="2400" dirty="0" smtClean="0"/>
                        <a:t>85</a:t>
                      </a:r>
                    </a:p>
                    <a:p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110</a:t>
                      </a:r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155</a:t>
                      </a:r>
                    </a:p>
                    <a:p>
                      <a:endParaRPr lang="id-ID" sz="2400" dirty="0" smtClean="0"/>
                    </a:p>
                    <a:p>
                      <a:endParaRPr lang="en-US" sz="2400" dirty="0" smtClean="0"/>
                    </a:p>
                    <a:p>
                      <a:r>
                        <a:rPr lang="id-ID" sz="2400" dirty="0" smtClean="0"/>
                        <a:t>210</a:t>
                      </a:r>
                      <a:endParaRPr lang="id-ID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28663" y="5143512"/>
            <a:ext cx="73581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Job Rangking ;   System analyst  (91%) </a:t>
            </a:r>
            <a:r>
              <a:rPr lang="en-US" sz="2400" dirty="0" smtClean="0"/>
              <a:t>is higher</a:t>
            </a:r>
            <a:r>
              <a:rPr lang="id-ID" sz="2400" dirty="0" smtClean="0"/>
              <a:t> </a:t>
            </a:r>
            <a:r>
              <a:rPr lang="en-US" sz="2400" dirty="0" smtClean="0"/>
              <a:t>than</a:t>
            </a:r>
            <a:r>
              <a:rPr lang="id-ID" sz="2400" dirty="0" smtClean="0"/>
              <a:t> Programmer.  Programmer (41%) </a:t>
            </a:r>
            <a:r>
              <a:rPr lang="en-US" sz="2400" dirty="0" smtClean="0"/>
              <a:t>is higher than </a:t>
            </a:r>
            <a:r>
              <a:rPr lang="id-ID" sz="2400" dirty="0" smtClean="0"/>
              <a:t>Computer operator    Note; (210/110 -1)=91%  (155/110-1=41%)</a:t>
            </a:r>
            <a:endParaRPr lang="id-ID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71414"/>
            <a:ext cx="37048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 smtClean="0"/>
              <a:t>Compensable Factors</a:t>
            </a:r>
            <a:endParaRPr lang="id-ID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3200" dirty="0" smtClean="0"/>
              <a:t>APPROACH TO MANAGING PERFORMANCE</a:t>
            </a: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428736"/>
            <a:ext cx="7467600" cy="5072098"/>
          </a:xfrm>
          <a:solidFill>
            <a:srgbClr val="002060"/>
          </a:solidFill>
        </p:spPr>
        <p:txBody>
          <a:bodyPr/>
          <a:lstStyle/>
          <a:p>
            <a:r>
              <a:rPr lang="id-ID" dirty="0" smtClean="0">
                <a:solidFill>
                  <a:schemeClr val="bg1"/>
                </a:solidFill>
              </a:rPr>
              <a:t>Individual motivation</a:t>
            </a:r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714348" y="2571744"/>
            <a:ext cx="3643338" cy="35719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800" dirty="0"/>
          </a:p>
        </p:txBody>
      </p:sp>
      <p:sp>
        <p:nvSpPr>
          <p:cNvPr id="5" name="Oval 4"/>
          <p:cNvSpPr/>
          <p:nvPr/>
        </p:nvSpPr>
        <p:spPr>
          <a:xfrm>
            <a:off x="3071802" y="2571744"/>
            <a:ext cx="3571900" cy="357190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800" dirty="0"/>
          </a:p>
        </p:txBody>
      </p:sp>
      <p:cxnSp>
        <p:nvCxnSpPr>
          <p:cNvPr id="7" name="Elbow Connector 6"/>
          <p:cNvCxnSpPr/>
          <p:nvPr/>
        </p:nvCxnSpPr>
        <p:spPr>
          <a:xfrm rot="16200000" flipH="1">
            <a:off x="2500298" y="2571744"/>
            <a:ext cx="1928826" cy="642942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28728" y="3786190"/>
            <a:ext cx="15055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 smtClean="0">
                <a:solidFill>
                  <a:schemeClr val="bg1"/>
                </a:solidFill>
              </a:rPr>
              <a:t>Human </a:t>
            </a:r>
          </a:p>
          <a:p>
            <a:r>
              <a:rPr lang="id-ID" sz="2800" dirty="0" smtClean="0">
                <a:solidFill>
                  <a:schemeClr val="bg1"/>
                </a:solidFill>
              </a:rPr>
              <a:t>Relation</a:t>
            </a:r>
            <a:endParaRPr lang="id-ID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7686" y="3500438"/>
            <a:ext cx="2172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</a:rPr>
              <a:t>Compensation</a:t>
            </a:r>
            <a:endParaRPr lang="id-ID" sz="2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4678" y="3857628"/>
            <a:ext cx="10967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dirty="0" smtClean="0">
                <a:solidFill>
                  <a:srgbClr val="FFFF00"/>
                </a:solidFill>
              </a:rPr>
              <a:t>High</a:t>
            </a:r>
          </a:p>
          <a:p>
            <a:r>
              <a:rPr lang="id-ID" sz="2000" dirty="0" smtClean="0">
                <a:solidFill>
                  <a:srgbClr val="FFFF00"/>
                </a:solidFill>
              </a:rPr>
              <a:t>Medium</a:t>
            </a:r>
          </a:p>
          <a:p>
            <a:r>
              <a:rPr lang="id-ID" sz="2000" dirty="0" smtClean="0">
                <a:solidFill>
                  <a:srgbClr val="FFFF00"/>
                </a:solidFill>
              </a:rPr>
              <a:t>Low</a:t>
            </a:r>
            <a:endParaRPr lang="id-ID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Job Grading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2060"/>
          </a:solidFill>
        </p:spPr>
        <p:txBody>
          <a:bodyPr/>
          <a:lstStyle/>
          <a:p>
            <a:r>
              <a:rPr lang="id-ID" dirty="0" smtClean="0">
                <a:solidFill>
                  <a:schemeClr val="bg1"/>
                </a:solidFill>
              </a:rPr>
              <a:t>Job Grading </a:t>
            </a:r>
            <a:r>
              <a:rPr lang="en-US" dirty="0" smtClean="0">
                <a:solidFill>
                  <a:schemeClr val="bg1"/>
                </a:solidFill>
              </a:rPr>
              <a:t>or </a:t>
            </a:r>
            <a:r>
              <a:rPr lang="id-ID" dirty="0" smtClean="0">
                <a:solidFill>
                  <a:schemeClr val="bg1"/>
                </a:solidFill>
              </a:rPr>
              <a:t> job classification</a:t>
            </a:r>
            <a:r>
              <a:rPr lang="en-US" dirty="0" smtClean="0">
                <a:solidFill>
                  <a:schemeClr val="bg1"/>
                </a:solidFill>
              </a:rPr>
              <a:t>,</a:t>
            </a:r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is slightly more sophisticated than job ranking but still not very precise 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 Each  job based on  a grade that closely related to job description standard</a:t>
            </a:r>
            <a:endParaRPr lang="id-ID" dirty="0" smtClean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Job Grading or Classifications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1971660" cy="5357850"/>
          </a:xfrm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en-US" sz="2800" dirty="0" smtClean="0"/>
              <a:t>Job </a:t>
            </a:r>
            <a:r>
              <a:rPr lang="id-ID" sz="2800" dirty="0" smtClean="0"/>
              <a:t>Grade </a:t>
            </a:r>
          </a:p>
          <a:p>
            <a:endParaRPr lang="en-US" dirty="0" smtClean="0"/>
          </a:p>
          <a:p>
            <a:r>
              <a:rPr lang="id-ID" dirty="0" smtClean="0"/>
              <a:t>I</a:t>
            </a:r>
          </a:p>
          <a:p>
            <a:endParaRPr lang="id-ID" dirty="0" smtClean="0"/>
          </a:p>
          <a:p>
            <a:r>
              <a:rPr lang="id-ID" dirty="0" smtClean="0"/>
              <a:t>II</a:t>
            </a:r>
          </a:p>
          <a:p>
            <a:endParaRPr lang="id-ID" dirty="0" smtClean="0"/>
          </a:p>
          <a:p>
            <a:endParaRPr lang="en-US" dirty="0" smtClean="0"/>
          </a:p>
          <a:p>
            <a:r>
              <a:rPr lang="id-ID" dirty="0" smtClean="0"/>
              <a:t>III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IV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V</a:t>
            </a: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28860" y="1142984"/>
            <a:ext cx="6429420" cy="5357850"/>
          </a:xfrm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id-ID" sz="3300" dirty="0" smtClean="0"/>
              <a:t>Standar</a:t>
            </a:r>
            <a:r>
              <a:rPr lang="en-US" sz="3300" dirty="0" smtClean="0"/>
              <a:t>d  De</a:t>
            </a:r>
            <a:r>
              <a:rPr lang="id-ID" sz="3300" dirty="0" smtClean="0"/>
              <a:t>s</a:t>
            </a:r>
            <a:r>
              <a:rPr lang="en-US" sz="3300" dirty="0" err="1" smtClean="0"/>
              <a:t>criptions</a:t>
            </a:r>
            <a:endParaRPr lang="id-ID" sz="3300" dirty="0" smtClean="0"/>
          </a:p>
          <a:p>
            <a:endParaRPr lang="en-US" dirty="0" smtClean="0"/>
          </a:p>
          <a:p>
            <a:r>
              <a:rPr lang="en-US" dirty="0" smtClean="0"/>
              <a:t>Work is simple and routine</a:t>
            </a:r>
            <a:r>
              <a:rPr lang="id-ID" dirty="0" smtClean="0"/>
              <a:t>, </a:t>
            </a:r>
            <a:r>
              <a:rPr lang="en-US" dirty="0" smtClean="0"/>
              <a:t>no physical  risk,</a:t>
            </a:r>
            <a:r>
              <a:rPr lang="id-ID" dirty="0" smtClean="0"/>
              <a:t>  </a:t>
            </a:r>
            <a:r>
              <a:rPr lang="en-US" dirty="0" smtClean="0"/>
              <a:t>low </a:t>
            </a:r>
            <a:r>
              <a:rPr lang="id-ID" dirty="0" smtClean="0"/>
              <a:t>skill</a:t>
            </a:r>
            <a:r>
              <a:rPr lang="en-US" dirty="0" smtClean="0"/>
              <a:t>s</a:t>
            </a:r>
            <a:r>
              <a:rPr lang="id-ID" dirty="0" smtClean="0"/>
              <a:t> </a:t>
            </a:r>
          </a:p>
          <a:p>
            <a:r>
              <a:rPr lang="en-US" dirty="0" smtClean="0"/>
              <a:t>Work is simple, need innovation</a:t>
            </a:r>
            <a:r>
              <a:rPr lang="id-ID" dirty="0" smtClean="0"/>
              <a:t> </a:t>
            </a:r>
            <a:r>
              <a:rPr lang="en-US" dirty="0" smtClean="0"/>
              <a:t>and low physical risk, need specific skills</a:t>
            </a:r>
            <a:r>
              <a:rPr lang="id-ID" dirty="0" smtClean="0"/>
              <a:t> </a:t>
            </a:r>
            <a:r>
              <a:rPr lang="en-US" dirty="0" smtClean="0"/>
              <a:t> (Clerk-typist I)</a:t>
            </a:r>
          </a:p>
          <a:p>
            <a:endParaRPr lang="en-US" dirty="0" smtClean="0"/>
          </a:p>
          <a:p>
            <a:r>
              <a:rPr lang="en-US" dirty="0" smtClean="0"/>
              <a:t>Work is simple, done under general supervisor, minimum responsibility, need initiative (Clerk – typist II)</a:t>
            </a:r>
            <a:endParaRPr lang="id-ID" dirty="0" smtClean="0"/>
          </a:p>
          <a:p>
            <a:endParaRPr lang="en-US" dirty="0" smtClean="0"/>
          </a:p>
          <a:p>
            <a:r>
              <a:rPr lang="en-US" dirty="0" smtClean="0"/>
              <a:t>Work is moderately complex, high level of skill, responsible for safety, need high initiative (Machine operator) </a:t>
            </a:r>
          </a:p>
          <a:p>
            <a:endParaRPr lang="en-US" dirty="0" smtClean="0"/>
          </a:p>
          <a:p>
            <a:r>
              <a:rPr lang="en-US" dirty="0" smtClean="0"/>
              <a:t>Work is more complex</a:t>
            </a:r>
            <a:r>
              <a:rPr lang="id-ID" dirty="0" smtClean="0"/>
              <a:t>, </a:t>
            </a:r>
            <a:r>
              <a:rPr lang="en-US" dirty="0" smtClean="0"/>
              <a:t>need  mental strong and high risk</a:t>
            </a:r>
            <a:r>
              <a:rPr lang="id-ID" dirty="0" smtClean="0"/>
              <a:t>, </a:t>
            </a:r>
            <a:r>
              <a:rPr lang="en-US" dirty="0" smtClean="0"/>
              <a:t>need specific </a:t>
            </a:r>
            <a:r>
              <a:rPr lang="id-ID" dirty="0" smtClean="0"/>
              <a:t>skill</a:t>
            </a:r>
            <a:r>
              <a:rPr lang="en-US" dirty="0" smtClean="0"/>
              <a:t>s</a:t>
            </a:r>
            <a:r>
              <a:rPr lang="id-ID" dirty="0" smtClean="0"/>
              <a:t> </a:t>
            </a:r>
            <a:r>
              <a:rPr lang="en-US" dirty="0" smtClean="0"/>
              <a:t>(Machine operator II)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896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Factor </a:t>
            </a:r>
            <a:r>
              <a:rPr lang="en-US" dirty="0" smtClean="0"/>
              <a:t>of </a:t>
            </a:r>
            <a:r>
              <a:rPr lang="id-ID" dirty="0" smtClean="0"/>
              <a:t>Comparison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3536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To compare  critical factors  or </a:t>
            </a:r>
            <a:r>
              <a:rPr lang="id-ID" dirty="0" smtClean="0">
                <a:solidFill>
                  <a:schemeClr val="bg1"/>
                </a:solidFill>
              </a:rPr>
              <a:t>compensable factor</a:t>
            </a:r>
            <a:r>
              <a:rPr lang="en-US" dirty="0" smtClean="0">
                <a:solidFill>
                  <a:schemeClr val="bg1"/>
                </a:solidFill>
              </a:rPr>
              <a:t>s</a:t>
            </a:r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in a job </a:t>
            </a:r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Compensable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id-ID" dirty="0" smtClean="0">
                <a:solidFill>
                  <a:schemeClr val="bg1"/>
                </a:solidFill>
              </a:rPr>
              <a:t> factor</a:t>
            </a:r>
            <a:r>
              <a:rPr lang="en-US" dirty="0" smtClean="0">
                <a:solidFill>
                  <a:schemeClr val="bg1"/>
                </a:solidFill>
              </a:rPr>
              <a:t>s</a:t>
            </a:r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as the job </a:t>
            </a:r>
            <a:r>
              <a:rPr lang="id-ID" dirty="0" smtClean="0">
                <a:solidFill>
                  <a:schemeClr val="bg1"/>
                </a:solidFill>
              </a:rPr>
              <a:t> elemen</a:t>
            </a:r>
            <a:r>
              <a:rPr lang="en-US" dirty="0" smtClean="0">
                <a:solidFill>
                  <a:schemeClr val="bg1"/>
                </a:solidFill>
              </a:rPr>
              <a:t>t must be compared with another job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Compensable factor such as:                   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                     Responsibility, Experience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                     Skill, Complexity  (job difficulty)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                     Mental effort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                     Physical effort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                     Working condition</a:t>
            </a:r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28794" y="3714752"/>
            <a:ext cx="5572164" cy="250033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Compensable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en-US" dirty="0" smtClean="0"/>
              <a:t>A point factor system is intended to put structure to a job or job class's value or relative pay worth, from that particular organization or employer's point of view. </a:t>
            </a:r>
          </a:p>
          <a:p>
            <a:r>
              <a:rPr lang="en-US" dirty="0" smtClean="0"/>
              <a:t>Point factor systems do not evaluate PEOPLE; they evaluate POSITIONS.</a:t>
            </a:r>
          </a:p>
          <a:p>
            <a:r>
              <a:rPr lang="en-US" dirty="0" smtClean="0"/>
              <a:t>Point factors are also called “compensable factors.” A compensable factor is any particular skill, responsibility, effort or physical demand for which an employer is willing to pay an employee</a:t>
            </a:r>
          </a:p>
          <a:p>
            <a:r>
              <a:rPr lang="en-US" dirty="0" smtClean="0"/>
              <a:t>Typically an employer’s compensable factors encompass four major categories:  Skill, Responsibility, Effort and Working Condition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71472" y="785794"/>
          <a:ext cx="7929618" cy="4970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7203"/>
                <a:gridCol w="5092415"/>
              </a:tblGrid>
              <a:tr h="655759">
                <a:tc>
                  <a:txBody>
                    <a:bodyPr/>
                    <a:lstStyle/>
                    <a:p>
                      <a:r>
                        <a:rPr lang="en-US" dirty="0" smtClean="0"/>
                        <a:t>Compensable</a:t>
                      </a:r>
                      <a:r>
                        <a:rPr lang="en-US" baseline="0" dirty="0" smtClean="0"/>
                        <a:t> Factors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Descriptions</a:t>
                      </a:r>
                      <a:endParaRPr lang="en-US" dirty="0"/>
                    </a:p>
                  </a:txBody>
                  <a:tcPr/>
                </a:tc>
              </a:tr>
              <a:tr h="950483">
                <a:tc>
                  <a:txBody>
                    <a:bodyPr/>
                    <a:lstStyle/>
                    <a:p>
                      <a:r>
                        <a:rPr lang="en-US" dirty="0" smtClean="0"/>
                        <a:t>Skills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Experience,  Education/Training</a:t>
                      </a: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Ability,  Knowledge </a:t>
                      </a:r>
                      <a:endParaRPr lang="en-US" dirty="0"/>
                    </a:p>
                  </a:txBody>
                  <a:tcPr/>
                </a:tc>
              </a:tr>
              <a:tr h="950483">
                <a:tc>
                  <a:txBody>
                    <a:bodyPr/>
                    <a:lstStyle/>
                    <a:p>
                      <a:r>
                        <a:rPr lang="en-US" dirty="0" smtClean="0"/>
                        <a:t>Responsibility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Supervisory</a:t>
                      </a: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Freedom of Action</a:t>
                      </a: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Scope and Effect </a:t>
                      </a:r>
                      <a:endParaRPr lang="en-US" dirty="0"/>
                    </a:p>
                  </a:txBody>
                  <a:tcPr/>
                </a:tc>
              </a:tr>
              <a:tr h="950483">
                <a:tc>
                  <a:txBody>
                    <a:bodyPr/>
                    <a:lstStyle/>
                    <a:p>
                      <a:r>
                        <a:rPr lang="en-US" dirty="0" smtClean="0"/>
                        <a:t>Effort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Mental ,  </a:t>
                      </a: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Physical</a:t>
                      </a: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Complexity ,  External Contacts </a:t>
                      </a:r>
                      <a:endParaRPr lang="en-US" dirty="0"/>
                    </a:p>
                  </a:txBody>
                  <a:tcPr/>
                </a:tc>
              </a:tr>
              <a:tr h="1422015">
                <a:tc>
                  <a:txBody>
                    <a:bodyPr/>
                    <a:lstStyle/>
                    <a:p>
                      <a:r>
                        <a:rPr lang="en-US" dirty="0" smtClean="0"/>
                        <a:t>Working  conditions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Hazards</a:t>
                      </a: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Physical demands</a:t>
                      </a:r>
                    </a:p>
                    <a:p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Extremes in environment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00100" y="6000768"/>
            <a:ext cx="4707186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Note: Compensable factors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diberi</a:t>
            </a:r>
            <a:r>
              <a:rPr lang="en-US" dirty="0" smtClean="0"/>
              <a:t>  </a:t>
            </a:r>
            <a:r>
              <a:rPr lang="en-US" dirty="0" err="1" smtClean="0"/>
              <a:t>bobot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diperlukan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job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The Steps of Comparison Method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14282" y="1397000"/>
          <a:ext cx="8715436" cy="499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5470"/>
                <a:gridCol w="5199966"/>
              </a:tblGrid>
              <a:tr h="97595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Step I: </a:t>
                      </a:r>
                    </a:p>
                    <a:p>
                      <a:r>
                        <a:rPr lang="en-US" sz="2000" dirty="0" smtClean="0"/>
                        <a:t>Determine the critical </a:t>
                      </a:r>
                    </a:p>
                    <a:p>
                      <a:r>
                        <a:rPr lang="en-US" sz="2000" dirty="0" smtClean="0"/>
                        <a:t>factor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Analis</a:t>
                      </a:r>
                      <a:r>
                        <a:rPr lang="en-US" baseline="0" dirty="0" smtClean="0"/>
                        <a:t>   </a:t>
                      </a:r>
                      <a:r>
                        <a:rPr lang="en-US" baseline="0" dirty="0" err="1" smtClean="0"/>
                        <a:t>harus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menentukan</a:t>
                      </a:r>
                      <a:r>
                        <a:rPr lang="en-US" baseline="0" dirty="0" smtClean="0"/>
                        <a:t> compensable factors yang </a:t>
                      </a:r>
                      <a:r>
                        <a:rPr lang="en-US" baseline="0" dirty="0" err="1" smtClean="0"/>
                        <a:t>penting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melekat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pada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jabatan</a:t>
                      </a:r>
                      <a:endParaRPr lang="en-US" dirty="0"/>
                    </a:p>
                  </a:txBody>
                  <a:tcPr/>
                </a:tc>
              </a:tr>
              <a:tr h="97595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Step 2:</a:t>
                      </a:r>
                    </a:p>
                    <a:p>
                      <a:r>
                        <a:rPr lang="en-US" sz="2000" dirty="0" smtClean="0"/>
                        <a:t>Determine</a:t>
                      </a:r>
                      <a:r>
                        <a:rPr lang="en-US" sz="2000" baseline="0" dirty="0" smtClean="0"/>
                        <a:t> key jobs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Menentukan</a:t>
                      </a:r>
                      <a:r>
                        <a:rPr lang="en-US" dirty="0" smtClean="0"/>
                        <a:t>  key jobs yang </a:t>
                      </a:r>
                      <a:r>
                        <a:rPr lang="en-US" dirty="0" err="1" smtClean="0"/>
                        <a:t>secara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umum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melekat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organisasi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atau</a:t>
                      </a:r>
                      <a:r>
                        <a:rPr lang="en-US" baseline="0" dirty="0" smtClean="0"/>
                        <a:t> labor market agar  </a:t>
                      </a:r>
                      <a:r>
                        <a:rPr lang="en-US" baseline="0" dirty="0" err="1" smtClean="0"/>
                        <a:t>mudah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membanding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dengan</a:t>
                      </a:r>
                      <a:r>
                        <a:rPr lang="en-US" baseline="0" dirty="0" smtClean="0"/>
                        <a:t> market rate 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1016544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Step 3:</a:t>
                      </a:r>
                    </a:p>
                    <a:p>
                      <a:r>
                        <a:rPr lang="en-US" sz="2000" dirty="0" smtClean="0"/>
                        <a:t>Apportion</a:t>
                      </a:r>
                      <a:r>
                        <a:rPr lang="en-US" sz="2000" baseline="0" dirty="0" smtClean="0"/>
                        <a:t> current wage </a:t>
                      </a:r>
                    </a:p>
                    <a:p>
                      <a:r>
                        <a:rPr lang="en-US" sz="2000" baseline="0" dirty="0" smtClean="0"/>
                        <a:t>for key jobs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Panitia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evaluasi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jabatan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mengalokasikan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bagian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dari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setiap</a:t>
                      </a:r>
                      <a:r>
                        <a:rPr lang="en-US" dirty="0" smtClean="0"/>
                        <a:t> rate  </a:t>
                      </a:r>
                      <a:r>
                        <a:rPr lang="en-US" dirty="0" err="1" smtClean="0"/>
                        <a:t>dari</a:t>
                      </a:r>
                      <a:r>
                        <a:rPr lang="en-US" dirty="0" smtClean="0"/>
                        <a:t> key job </a:t>
                      </a:r>
                      <a:r>
                        <a:rPr lang="en-US" dirty="0" err="1" smtClean="0"/>
                        <a:t>saat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kedalam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setiap</a:t>
                      </a:r>
                      <a:r>
                        <a:rPr lang="en-US" dirty="0" smtClean="0"/>
                        <a:t> critical factor</a:t>
                      </a:r>
                      <a:endParaRPr lang="en-US" dirty="0"/>
                    </a:p>
                  </a:txBody>
                  <a:tcPr/>
                </a:tc>
              </a:tr>
              <a:tr h="1016544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Step 4:</a:t>
                      </a:r>
                    </a:p>
                    <a:p>
                      <a:r>
                        <a:rPr lang="en-US" sz="2000" dirty="0" smtClean="0"/>
                        <a:t>Place key jobs on factor  of  a comparison chart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Setelah</a:t>
                      </a:r>
                      <a:r>
                        <a:rPr lang="en-US" dirty="0" smtClean="0"/>
                        <a:t> compensable</a:t>
                      </a:r>
                      <a:r>
                        <a:rPr lang="en-US" baseline="0" dirty="0" smtClean="0"/>
                        <a:t> factor </a:t>
                      </a:r>
                      <a:r>
                        <a:rPr lang="en-US" baseline="0" dirty="0" err="1" smtClean="0"/>
                        <a:t>setiap</a:t>
                      </a:r>
                      <a:r>
                        <a:rPr lang="en-US" baseline="0" dirty="0" smtClean="0"/>
                        <a:t> key jobs </a:t>
                      </a:r>
                      <a:r>
                        <a:rPr lang="en-US" baseline="0" dirty="0" err="1" smtClean="0"/>
                        <a:t>ditetapkan</a:t>
                      </a:r>
                      <a:r>
                        <a:rPr lang="en-US" baseline="0" dirty="0" smtClean="0"/>
                        <a:t>  </a:t>
                      </a:r>
                      <a:r>
                        <a:rPr lang="en-US" baseline="0" dirty="0" err="1" smtClean="0"/>
                        <a:t>dalam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proporsi</a:t>
                      </a:r>
                      <a:r>
                        <a:rPr lang="en-US" baseline="0" dirty="0" smtClean="0"/>
                        <a:t> wage rate, </a:t>
                      </a:r>
                      <a:r>
                        <a:rPr lang="en-US" baseline="0" dirty="0" err="1" smtClean="0"/>
                        <a:t>kemudian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ditransformasikan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kedalam</a:t>
                      </a:r>
                      <a:r>
                        <a:rPr lang="en-US" baseline="0" dirty="0" smtClean="0"/>
                        <a:t>  comparison chart</a:t>
                      </a:r>
                      <a:endParaRPr lang="en-US" dirty="0"/>
                    </a:p>
                  </a:txBody>
                  <a:tcPr/>
                </a:tc>
              </a:tr>
              <a:tr h="97595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Step 5:</a:t>
                      </a:r>
                    </a:p>
                    <a:p>
                      <a:r>
                        <a:rPr lang="en-US" sz="2000" dirty="0" smtClean="0"/>
                        <a:t>Evaluate  other jobs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Setiap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compansable</a:t>
                      </a:r>
                      <a:r>
                        <a:rPr lang="en-US" baseline="0" dirty="0" smtClean="0"/>
                        <a:t> factor  </a:t>
                      </a:r>
                      <a:r>
                        <a:rPr lang="en-US" baseline="0" dirty="0" err="1" smtClean="0"/>
                        <a:t>dibandingkan</a:t>
                      </a:r>
                      <a:r>
                        <a:rPr lang="en-US" baseline="0" dirty="0" smtClean="0"/>
                        <a:t> 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disesuaikan</a:t>
                      </a:r>
                      <a:r>
                        <a:rPr lang="en-US" baseline="0" dirty="0" smtClean="0"/>
                        <a:t>  </a:t>
                      </a:r>
                      <a:r>
                        <a:rPr lang="en-US" baseline="0" dirty="0" err="1" smtClean="0"/>
                        <a:t>dengan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skala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pada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setiap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kolom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510334"/>
          </a:xfrm>
          <a:solidFill>
            <a:srgbClr val="002060"/>
          </a:solidFill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 FACTOR COMPARISON CHART</a:t>
            </a:r>
            <a:endParaRPr lang="en-US" sz="3200" dirty="0">
              <a:solidFill>
                <a:srgbClr val="FFFF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28595" y="785794"/>
          <a:ext cx="8358245" cy="5423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1"/>
                <a:gridCol w="1928826"/>
                <a:gridCol w="2014550"/>
                <a:gridCol w="1671649"/>
                <a:gridCol w="1671649"/>
              </a:tblGrid>
              <a:tr h="571504">
                <a:tc>
                  <a:txBody>
                    <a:bodyPr/>
                    <a:lstStyle/>
                    <a:p>
                      <a:r>
                        <a:rPr lang="en-US" dirty="0" smtClean="0"/>
                        <a:t>Rate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Responsibility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</a:t>
                      </a:r>
                      <a:r>
                        <a:rPr lang="en-US" baseline="0" dirty="0" smtClean="0"/>
                        <a:t> effort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Mental effort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Skill</a:t>
                      </a:r>
                      <a:endParaRPr lang="en-US" dirty="0"/>
                    </a:p>
                  </a:txBody>
                  <a:tcPr/>
                </a:tc>
              </a:tr>
              <a:tr h="1061446">
                <a:tc>
                  <a:txBody>
                    <a:bodyPr/>
                    <a:lstStyle/>
                    <a:p>
                      <a:r>
                        <a:rPr lang="en-US" dirty="0" smtClean="0"/>
                        <a:t>4.00</a:t>
                      </a:r>
                    </a:p>
                    <a:p>
                      <a:r>
                        <a:rPr lang="en-US" dirty="0" smtClean="0"/>
                        <a:t>----</a:t>
                      </a:r>
                    </a:p>
                    <a:p>
                      <a:r>
                        <a:rPr lang="en-US" dirty="0" smtClean="0"/>
                        <a:t>----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------</a:t>
                      </a:r>
                    </a:p>
                    <a:p>
                      <a:r>
                        <a:rPr lang="en-US" dirty="0" smtClean="0"/>
                        <a:t>------</a:t>
                      </a:r>
                    </a:p>
                    <a:p>
                      <a:r>
                        <a:rPr lang="en-US" dirty="0" smtClean="0"/>
                        <a:t>Machinist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-----</a:t>
                      </a:r>
                    </a:p>
                    <a:p>
                      <a:r>
                        <a:rPr lang="en-US" dirty="0" smtClean="0"/>
                        <a:t>-----</a:t>
                      </a:r>
                    </a:p>
                    <a:p>
                      <a:r>
                        <a:rPr lang="en-US" dirty="0" smtClean="0"/>
                        <a:t>-----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-----</a:t>
                      </a:r>
                    </a:p>
                    <a:p>
                      <a:r>
                        <a:rPr lang="en-US" dirty="0" smtClean="0"/>
                        <a:t>-----</a:t>
                      </a:r>
                    </a:p>
                    <a:p>
                      <a:r>
                        <a:rPr lang="en-US" dirty="0" smtClean="0"/>
                        <a:t>-----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Machinist</a:t>
                      </a:r>
                    </a:p>
                    <a:p>
                      <a:r>
                        <a:rPr lang="en-US" dirty="0" smtClean="0"/>
                        <a:t>------</a:t>
                      </a:r>
                    </a:p>
                    <a:p>
                      <a:r>
                        <a:rPr lang="en-US" dirty="0" smtClean="0"/>
                        <a:t>------</a:t>
                      </a:r>
                      <a:endParaRPr lang="en-US" dirty="0"/>
                    </a:p>
                  </a:txBody>
                  <a:tcPr/>
                </a:tc>
              </a:tr>
              <a:tr h="1061446">
                <a:tc>
                  <a:txBody>
                    <a:bodyPr/>
                    <a:lstStyle/>
                    <a:p>
                      <a:r>
                        <a:rPr lang="en-US" dirty="0" smtClean="0"/>
                        <a:t> 3.00</a:t>
                      </a:r>
                    </a:p>
                    <a:p>
                      <a:r>
                        <a:rPr lang="en-US" dirty="0" smtClean="0"/>
                        <a:t>----</a:t>
                      </a:r>
                    </a:p>
                    <a:p>
                      <a:r>
                        <a:rPr lang="en-US" dirty="0" smtClean="0"/>
                        <a:t>2.50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------</a:t>
                      </a:r>
                    </a:p>
                    <a:p>
                      <a:r>
                        <a:rPr lang="en-US" dirty="0" smtClean="0"/>
                        <a:t>------</a:t>
                      </a:r>
                    </a:p>
                    <a:p>
                      <a:r>
                        <a:rPr lang="en-US" dirty="0" smtClean="0"/>
                        <a:t>Mechanic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Machinist</a:t>
                      </a:r>
                    </a:p>
                    <a:p>
                      <a:r>
                        <a:rPr lang="en-US" dirty="0" smtClean="0"/>
                        <a:t>Janitor</a:t>
                      </a:r>
                    </a:p>
                    <a:p>
                      <a:r>
                        <a:rPr lang="en-US" dirty="0" smtClean="0"/>
                        <a:t>-----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Machinist</a:t>
                      </a:r>
                    </a:p>
                    <a:p>
                      <a:r>
                        <a:rPr lang="en-US" dirty="0" smtClean="0"/>
                        <a:t>------</a:t>
                      </a:r>
                    </a:p>
                    <a:p>
                      <a:r>
                        <a:rPr lang="en-US" dirty="0" smtClean="0"/>
                        <a:t>Mechanic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Mechanic</a:t>
                      </a:r>
                    </a:p>
                    <a:p>
                      <a:r>
                        <a:rPr lang="en-US" dirty="0" smtClean="0"/>
                        <a:t>------</a:t>
                      </a:r>
                    </a:p>
                    <a:p>
                      <a:r>
                        <a:rPr lang="en-US" dirty="0" smtClean="0"/>
                        <a:t>------</a:t>
                      </a:r>
                      <a:endParaRPr lang="en-US" dirty="0"/>
                    </a:p>
                  </a:txBody>
                  <a:tcPr/>
                </a:tc>
              </a:tr>
              <a:tr h="1061446">
                <a:tc>
                  <a:txBody>
                    <a:bodyPr/>
                    <a:lstStyle/>
                    <a:p>
                      <a:r>
                        <a:rPr lang="en-US" dirty="0" smtClean="0"/>
                        <a:t>2.00</a:t>
                      </a:r>
                    </a:p>
                    <a:p>
                      <a:r>
                        <a:rPr lang="en-US" dirty="0" smtClean="0"/>
                        <a:t>----</a:t>
                      </a:r>
                    </a:p>
                    <a:p>
                      <a:r>
                        <a:rPr lang="en-US" dirty="0" smtClean="0"/>
                        <a:t>1,50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Forklift driver</a:t>
                      </a:r>
                    </a:p>
                    <a:p>
                      <a:r>
                        <a:rPr lang="en-US" dirty="0" smtClean="0"/>
                        <a:t>File clerk</a:t>
                      </a:r>
                    </a:p>
                    <a:p>
                      <a:r>
                        <a:rPr lang="en-US" dirty="0" smtClean="0"/>
                        <a:t>------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Forklift driver</a:t>
                      </a:r>
                    </a:p>
                    <a:p>
                      <a:r>
                        <a:rPr lang="en-US" baseline="0" dirty="0" smtClean="0"/>
                        <a:t>-----</a:t>
                      </a:r>
                    </a:p>
                    <a:p>
                      <a:r>
                        <a:rPr lang="en-US" baseline="0" dirty="0" smtClean="0"/>
                        <a:t>Mechanic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-----</a:t>
                      </a:r>
                    </a:p>
                    <a:p>
                      <a:r>
                        <a:rPr lang="en-US" dirty="0" smtClean="0"/>
                        <a:t>-----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Forklift driver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Forklift driver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File clerk</a:t>
                      </a:r>
                      <a:endParaRPr lang="en-US" dirty="0"/>
                    </a:p>
                  </a:txBody>
                  <a:tcPr/>
                </a:tc>
              </a:tr>
              <a:tr h="1540694">
                <a:tc>
                  <a:txBody>
                    <a:bodyPr/>
                    <a:lstStyle/>
                    <a:p>
                      <a:r>
                        <a:rPr lang="en-US" dirty="0" smtClean="0"/>
                        <a:t>1.00</a:t>
                      </a:r>
                    </a:p>
                    <a:p>
                      <a:r>
                        <a:rPr lang="en-US" dirty="0" smtClean="0"/>
                        <a:t>----</a:t>
                      </a:r>
                    </a:p>
                    <a:p>
                      <a:r>
                        <a:rPr lang="en-US" dirty="0" smtClean="0"/>
                        <a:t>0.50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------</a:t>
                      </a:r>
                    </a:p>
                    <a:p>
                      <a:r>
                        <a:rPr lang="en-US" dirty="0" smtClean="0"/>
                        <a:t>Janitor</a:t>
                      </a:r>
                    </a:p>
                    <a:p>
                      <a:r>
                        <a:rPr lang="en-US" dirty="0" smtClean="0"/>
                        <a:t>-----</a:t>
                      </a:r>
                    </a:p>
                    <a:p>
                      <a:r>
                        <a:rPr lang="en-US" dirty="0" smtClean="0"/>
                        <a:t>-----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File clerk</a:t>
                      </a:r>
                    </a:p>
                    <a:p>
                      <a:r>
                        <a:rPr lang="en-US" dirty="0" smtClean="0"/>
                        <a:t>------</a:t>
                      </a:r>
                    </a:p>
                    <a:p>
                      <a:r>
                        <a:rPr lang="en-US" dirty="0" smtClean="0"/>
                        <a:t>------</a:t>
                      </a:r>
                    </a:p>
                    <a:p>
                      <a:r>
                        <a:rPr lang="en-US" dirty="0" smtClean="0"/>
                        <a:t>-----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File</a:t>
                      </a:r>
                      <a:r>
                        <a:rPr lang="en-US" baseline="0" dirty="0" smtClean="0"/>
                        <a:t> clerk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-----</a:t>
                      </a:r>
                    </a:p>
                    <a:p>
                      <a:r>
                        <a:rPr lang="en-US" dirty="0" smtClean="0"/>
                        <a:t>Janitor</a:t>
                      </a:r>
                    </a:p>
                    <a:p>
                      <a:r>
                        <a:rPr lang="en-US" dirty="0" smtClean="0"/>
                        <a:t>-----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------</a:t>
                      </a:r>
                    </a:p>
                    <a:p>
                      <a:r>
                        <a:rPr lang="en-US" dirty="0" smtClean="0"/>
                        <a:t>Janitor</a:t>
                      </a:r>
                    </a:p>
                    <a:p>
                      <a:r>
                        <a:rPr lang="en-US" dirty="0" smtClean="0"/>
                        <a:t>------</a:t>
                      </a:r>
                    </a:p>
                    <a:p>
                      <a:r>
                        <a:rPr lang="en-US" dirty="0" smtClean="0"/>
                        <a:t>------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305800" cy="571504"/>
          </a:xfrm>
        </p:spPr>
        <p:txBody>
          <a:bodyPr>
            <a:noAutofit/>
          </a:bodyPr>
          <a:lstStyle/>
          <a:p>
            <a:r>
              <a:rPr lang="en-US" sz="3200" dirty="0" smtClean="0"/>
              <a:t>The Apportionment of Wage for Key Jobs</a:t>
            </a:r>
            <a:br>
              <a:rPr lang="en-US" sz="3200" dirty="0" smtClean="0"/>
            </a:b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0035" y="1397000"/>
          <a:ext cx="6786609" cy="496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1649"/>
                <a:gridCol w="1328746"/>
                <a:gridCol w="1285884"/>
                <a:gridCol w="1357322"/>
                <a:gridCol w="1143008"/>
              </a:tblGrid>
              <a:tr h="992192">
                <a:tc>
                  <a:txBody>
                    <a:bodyPr/>
                    <a:lstStyle/>
                    <a:p>
                      <a:r>
                        <a:rPr lang="en-US" dirty="0" smtClean="0"/>
                        <a:t>Critical Factors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Mechanic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Machinist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File Clerk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Forklift </a:t>
                      </a:r>
                    </a:p>
                    <a:p>
                      <a:r>
                        <a:rPr lang="en-US" dirty="0" smtClean="0"/>
                        <a:t>driver</a:t>
                      </a:r>
                      <a:endParaRPr lang="en-US" dirty="0"/>
                    </a:p>
                  </a:txBody>
                  <a:tcPr/>
                </a:tc>
              </a:tr>
              <a:tr h="992192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Responsibilty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2.50</a:t>
                      </a:r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2.00</a:t>
                      </a:r>
                      <a:endParaRPr lang="en-US" dirty="0"/>
                    </a:p>
                  </a:txBody>
                  <a:tcPr/>
                </a:tc>
              </a:tr>
              <a:tr h="992192"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</a:t>
                      </a:r>
                      <a:r>
                        <a:rPr lang="en-US" baseline="0" dirty="0" smtClean="0"/>
                        <a:t> effort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2.00</a:t>
                      </a:r>
                      <a:endParaRPr lang="en-US" dirty="0"/>
                    </a:p>
                  </a:txBody>
                  <a:tcPr/>
                </a:tc>
              </a:tr>
              <a:tr h="992192">
                <a:tc>
                  <a:txBody>
                    <a:bodyPr/>
                    <a:lstStyle/>
                    <a:p>
                      <a:r>
                        <a:rPr lang="en-US" dirty="0" smtClean="0"/>
                        <a:t>Mental effort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1.5</a:t>
                      </a:r>
                      <a:endParaRPr lang="en-US" dirty="0"/>
                    </a:p>
                  </a:txBody>
                  <a:tcPr/>
                </a:tc>
              </a:tr>
              <a:tr h="992192">
                <a:tc>
                  <a:txBody>
                    <a:bodyPr/>
                    <a:lstStyle/>
                    <a:p>
                      <a:r>
                        <a:rPr lang="en-US" dirty="0" smtClean="0"/>
                        <a:t>Skills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3.00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9.50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4.00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13.25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1.50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5.20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2.00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7.50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286644" y="1414450"/>
          <a:ext cx="1333488" cy="488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3488"/>
              </a:tblGrid>
              <a:tr h="942980">
                <a:tc>
                  <a:txBody>
                    <a:bodyPr/>
                    <a:lstStyle/>
                    <a:p>
                      <a:r>
                        <a:rPr lang="en-US" dirty="0" smtClean="0"/>
                        <a:t>Janitor</a:t>
                      </a:r>
                      <a:endParaRPr lang="en-US" dirty="0"/>
                    </a:p>
                  </a:txBody>
                  <a:tcPr/>
                </a:tc>
              </a:tr>
              <a:tr h="985844">
                <a:tc>
                  <a:txBody>
                    <a:bodyPr/>
                    <a:lstStyle/>
                    <a:p>
                      <a:r>
                        <a:rPr lang="en-US" dirty="0" smtClean="0"/>
                        <a:t>0.75</a:t>
                      </a:r>
                      <a:endParaRPr lang="en-US" dirty="0"/>
                    </a:p>
                  </a:txBody>
                  <a:tcPr/>
                </a:tc>
              </a:tr>
              <a:tr h="985844">
                <a:tc>
                  <a:txBody>
                    <a:bodyPr/>
                    <a:lstStyle/>
                    <a:p>
                      <a:r>
                        <a:rPr lang="en-US" dirty="0" smtClean="0"/>
                        <a:t>2.75</a:t>
                      </a:r>
                      <a:endParaRPr lang="en-US" dirty="0"/>
                    </a:p>
                  </a:txBody>
                  <a:tcPr/>
                </a:tc>
              </a:tr>
              <a:tr h="985844">
                <a:tc>
                  <a:txBody>
                    <a:bodyPr/>
                    <a:lstStyle/>
                    <a:p>
                      <a:r>
                        <a:rPr lang="en-US" dirty="0" smtClean="0"/>
                        <a:t>0.50</a:t>
                      </a:r>
                      <a:endParaRPr lang="en-US" dirty="0"/>
                    </a:p>
                  </a:txBody>
                  <a:tcPr/>
                </a:tc>
              </a:tr>
              <a:tr h="985844">
                <a:tc>
                  <a:txBody>
                    <a:bodyPr/>
                    <a:lstStyle/>
                    <a:p>
                      <a:r>
                        <a:rPr lang="en-US" dirty="0" smtClean="0"/>
                        <a:t>0.75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4.75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857225" y="1285860"/>
          <a:ext cx="7643865" cy="5143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7045"/>
                <a:gridCol w="1408771"/>
                <a:gridCol w="1330506"/>
                <a:gridCol w="1173976"/>
                <a:gridCol w="1643567"/>
              </a:tblGrid>
              <a:tr h="998978">
                <a:tc>
                  <a:txBody>
                    <a:bodyPr/>
                    <a:lstStyle/>
                    <a:p>
                      <a:r>
                        <a:rPr lang="en-US" dirty="0" smtClean="0"/>
                        <a:t>Critical</a:t>
                      </a:r>
                      <a:r>
                        <a:rPr lang="en-US" baseline="0" dirty="0" smtClean="0"/>
                        <a:t> Factors</a:t>
                      </a:r>
                      <a:endParaRPr lang="id-ID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Teller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Account</a:t>
                      </a:r>
                    </a:p>
                    <a:p>
                      <a:r>
                        <a:rPr lang="id-ID" dirty="0" smtClean="0"/>
                        <a:t>officer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Credit </a:t>
                      </a:r>
                      <a:r>
                        <a:rPr lang="id-ID" dirty="0" smtClean="0"/>
                        <a:t>Analis</a:t>
                      </a:r>
                      <a:r>
                        <a:rPr lang="en-US" dirty="0" smtClean="0"/>
                        <a:t>t</a:t>
                      </a:r>
                      <a:endParaRPr lang="id-ID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Financial</a:t>
                      </a:r>
                    </a:p>
                    <a:p>
                      <a:r>
                        <a:rPr lang="id-ID" dirty="0" smtClean="0"/>
                        <a:t>Auditor</a:t>
                      </a:r>
                    </a:p>
                    <a:p>
                      <a:endParaRPr lang="id-ID" dirty="0"/>
                    </a:p>
                  </a:txBody>
                  <a:tcPr/>
                </a:tc>
              </a:tr>
              <a:tr h="4144558">
                <a:tc>
                  <a:txBody>
                    <a:bodyPr/>
                    <a:lstStyle/>
                    <a:p>
                      <a:r>
                        <a:rPr lang="en-US" dirty="0" smtClean="0"/>
                        <a:t>Responsibility</a:t>
                      </a:r>
                      <a:endParaRPr lang="id-ID" dirty="0" smtClean="0"/>
                    </a:p>
                    <a:p>
                      <a:endParaRPr lang="id-ID" dirty="0" smtClean="0"/>
                    </a:p>
                    <a:p>
                      <a:r>
                        <a:rPr lang="en-US" dirty="0" smtClean="0"/>
                        <a:t>Skills</a:t>
                      </a:r>
                      <a:endParaRPr lang="id-ID" dirty="0" smtClean="0"/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Mental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en-US" dirty="0" smtClean="0"/>
                        <a:t>Complexity</a:t>
                      </a:r>
                      <a:endParaRPr lang="id-ID" dirty="0" smtClean="0"/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Total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Salary rate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$1.80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3.00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1.50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0.50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$ 6.80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$6.80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$3.20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3.40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2.50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0.70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$ 9.80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$9.80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2.50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3.60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2.50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1.00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$</a:t>
                      </a:r>
                      <a:r>
                        <a:rPr lang="id-ID" baseline="0" dirty="0" smtClean="0"/>
                        <a:t> 9.60</a:t>
                      </a:r>
                    </a:p>
                    <a:p>
                      <a:endParaRPr lang="id-ID" baseline="0" dirty="0" smtClean="0"/>
                    </a:p>
                    <a:p>
                      <a:r>
                        <a:rPr lang="id-ID" baseline="0" dirty="0" smtClean="0"/>
                        <a:t>$9.60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3.50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3.70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3.00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1.50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$ 11.70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$11.70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41953" y="642918"/>
            <a:ext cx="7416261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/>
              <a:t>The Apportionment of Wage for Key Jobs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28595" y="1040226"/>
          <a:ext cx="8286810" cy="431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362"/>
                <a:gridCol w="1657362"/>
                <a:gridCol w="1657362"/>
                <a:gridCol w="1814525"/>
                <a:gridCol w="1500199"/>
              </a:tblGrid>
              <a:tr h="603240">
                <a:tc>
                  <a:txBody>
                    <a:bodyPr/>
                    <a:lstStyle/>
                    <a:p>
                      <a:r>
                        <a:rPr lang="id-ID" dirty="0" smtClean="0"/>
                        <a:t>J</a:t>
                      </a:r>
                      <a:r>
                        <a:rPr lang="en-US" dirty="0" smtClean="0"/>
                        <a:t>ob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Job</a:t>
                      </a:r>
                      <a:r>
                        <a:rPr lang="id-ID" baseline="0" dirty="0" smtClean="0"/>
                        <a:t> evalu</a:t>
                      </a:r>
                      <a:r>
                        <a:rPr lang="en-US" baseline="0" dirty="0" err="1" smtClean="0"/>
                        <a:t>ation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Survey</a:t>
                      </a:r>
                      <a:r>
                        <a:rPr lang="id-ID" baseline="0" dirty="0" smtClean="0"/>
                        <a:t> 1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Survey2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Survey*</a:t>
                      </a:r>
                      <a:r>
                        <a:rPr lang="id-ID" baseline="0" dirty="0" smtClean="0"/>
                        <a:t> composite</a:t>
                      </a:r>
                      <a:endParaRPr lang="id-ID" dirty="0"/>
                    </a:p>
                  </a:txBody>
                  <a:tcPr/>
                </a:tc>
              </a:tr>
              <a:tr h="3677520"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en-US" sz="2400" dirty="0" smtClean="0"/>
                        <a:t>Computer</a:t>
                      </a:r>
                    </a:p>
                    <a:p>
                      <a:r>
                        <a:rPr lang="id-ID" sz="2400" dirty="0" smtClean="0"/>
                        <a:t>Operator </a:t>
                      </a:r>
                    </a:p>
                    <a:p>
                      <a:endParaRPr lang="id-ID" sz="2400" dirty="0" smtClean="0"/>
                    </a:p>
                    <a:p>
                      <a:r>
                        <a:rPr lang="en-US" sz="2400" dirty="0" smtClean="0"/>
                        <a:t>Computer</a:t>
                      </a:r>
                    </a:p>
                    <a:p>
                      <a:r>
                        <a:rPr lang="id-ID" sz="2400" dirty="0" smtClean="0"/>
                        <a:t>Programer </a:t>
                      </a:r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System</a:t>
                      </a:r>
                    </a:p>
                    <a:p>
                      <a:r>
                        <a:rPr lang="id-ID" sz="2400" dirty="0" smtClean="0"/>
                        <a:t>Analyst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110</a:t>
                      </a:r>
                    </a:p>
                    <a:p>
                      <a:endParaRPr lang="id-ID" sz="2400" dirty="0" smtClean="0"/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155</a:t>
                      </a:r>
                    </a:p>
                    <a:p>
                      <a:endParaRPr lang="id-ID" sz="2400" dirty="0" smtClean="0"/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210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$2,012</a:t>
                      </a:r>
                    </a:p>
                    <a:p>
                      <a:endParaRPr lang="id-ID" sz="2400" dirty="0" smtClean="0"/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$2,916</a:t>
                      </a:r>
                    </a:p>
                    <a:p>
                      <a:endParaRPr lang="id-ID" sz="2400" dirty="0" smtClean="0"/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$4,275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$1,731</a:t>
                      </a:r>
                    </a:p>
                    <a:p>
                      <a:endParaRPr lang="id-ID" sz="2400" dirty="0" smtClean="0"/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$2,589</a:t>
                      </a:r>
                    </a:p>
                    <a:p>
                      <a:endParaRPr lang="id-ID" sz="2400" dirty="0" smtClean="0"/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$3,854</a:t>
                      </a:r>
                    </a:p>
                    <a:p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$1,919</a:t>
                      </a:r>
                    </a:p>
                    <a:p>
                      <a:endParaRPr lang="id-ID" sz="2400" dirty="0" smtClean="0"/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$2,807</a:t>
                      </a:r>
                    </a:p>
                    <a:p>
                      <a:endParaRPr lang="id-ID" sz="2400" dirty="0" smtClean="0"/>
                    </a:p>
                    <a:p>
                      <a:endParaRPr lang="id-ID" sz="2400" dirty="0" smtClean="0"/>
                    </a:p>
                    <a:p>
                      <a:r>
                        <a:rPr lang="id-ID" sz="2400" dirty="0" smtClean="0"/>
                        <a:t>$4,134</a:t>
                      </a:r>
                      <a:endParaRPr lang="id-ID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28663" y="5539103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*Survey composite:  2/3xS1 +1/3xS2</a:t>
            </a:r>
            <a:endParaRPr lang="id-ID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428604"/>
            <a:ext cx="26805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 smtClean="0"/>
              <a:t>Pay Mid  Points</a:t>
            </a:r>
            <a:endParaRPr lang="id-ID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INFLUENCED FACTORS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dirty="0" smtClean="0"/>
              <a:t>Corporate </a:t>
            </a:r>
            <a:r>
              <a:rPr lang="id-ID" dirty="0" smtClean="0"/>
              <a:t>Policy </a:t>
            </a:r>
          </a:p>
          <a:p>
            <a:r>
              <a:rPr lang="en-US" dirty="0" smtClean="0"/>
              <a:t>Corporate culture</a:t>
            </a:r>
            <a:endParaRPr lang="id-ID" dirty="0" smtClean="0"/>
          </a:p>
          <a:p>
            <a:r>
              <a:rPr lang="en-US" dirty="0" smtClean="0"/>
              <a:t>Organizational structure</a:t>
            </a:r>
          </a:p>
          <a:p>
            <a:r>
              <a:rPr lang="id-ID" dirty="0" smtClean="0"/>
              <a:t>Economic environment</a:t>
            </a:r>
          </a:p>
          <a:p>
            <a:r>
              <a:rPr lang="id-ID" dirty="0" smtClean="0"/>
              <a:t>Industrial environment</a:t>
            </a:r>
          </a:p>
          <a:p>
            <a:r>
              <a:rPr lang="id-ID" dirty="0" smtClean="0"/>
              <a:t>Labor market</a:t>
            </a:r>
          </a:p>
          <a:p>
            <a:r>
              <a:rPr lang="id-ID" dirty="0" smtClean="0"/>
              <a:t>Bargaining labor union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28596" y="1040226"/>
          <a:ext cx="828681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362"/>
                <a:gridCol w="1657362"/>
                <a:gridCol w="1657362"/>
                <a:gridCol w="1814525"/>
                <a:gridCol w="1500199"/>
              </a:tblGrid>
              <a:tr h="603240">
                <a:tc>
                  <a:txBody>
                    <a:bodyPr/>
                    <a:lstStyle/>
                    <a:p>
                      <a:r>
                        <a:rPr lang="id-ID" dirty="0" smtClean="0"/>
                        <a:t>J</a:t>
                      </a:r>
                      <a:r>
                        <a:rPr lang="en-US" dirty="0" smtClean="0"/>
                        <a:t>ob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Job</a:t>
                      </a:r>
                      <a:r>
                        <a:rPr lang="id-ID" baseline="0" dirty="0" smtClean="0"/>
                        <a:t> evalu</a:t>
                      </a:r>
                      <a:r>
                        <a:rPr lang="en-US" baseline="0" dirty="0" err="1" smtClean="0"/>
                        <a:t>ation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Survey</a:t>
                      </a:r>
                      <a:r>
                        <a:rPr lang="id-ID" baseline="0" dirty="0" smtClean="0"/>
                        <a:t> 1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Survey2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Survey*</a:t>
                      </a:r>
                      <a:r>
                        <a:rPr lang="id-ID" baseline="0" dirty="0" smtClean="0"/>
                        <a:t> composite</a:t>
                      </a:r>
                      <a:endParaRPr lang="id-ID" dirty="0"/>
                    </a:p>
                  </a:txBody>
                  <a:tcPr/>
                </a:tc>
              </a:tr>
              <a:tr h="3677520">
                <a:tc>
                  <a:txBody>
                    <a:bodyPr/>
                    <a:lstStyle/>
                    <a:p>
                      <a:endParaRPr lang="en-US" sz="1800" dirty="0" smtClean="0"/>
                    </a:p>
                    <a:p>
                      <a:r>
                        <a:rPr lang="en-US" sz="1800" dirty="0" smtClean="0"/>
                        <a:t>Senior Finance Manager : </a:t>
                      </a:r>
                    </a:p>
                    <a:p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r>
                        <a:rPr lang="en-US" sz="1800" dirty="0" smtClean="0"/>
                        <a:t>Financial Controller :                               </a:t>
                      </a:r>
                    </a:p>
                    <a:p>
                      <a:r>
                        <a:rPr lang="en-US" sz="1800" dirty="0" smtClean="0"/>
                        <a:t>Finance Director : </a:t>
                      </a:r>
                    </a:p>
                    <a:p>
                      <a:r>
                        <a:rPr lang="en-US" sz="1800" dirty="0" smtClean="0"/>
                        <a:t>.</a:t>
                      </a:r>
                    </a:p>
                    <a:p>
                      <a:endParaRPr lang="id-ID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400" dirty="0" smtClean="0"/>
                    </a:p>
                    <a:p>
                      <a:r>
                        <a:rPr lang="en-US" sz="2400" dirty="0" smtClean="0"/>
                        <a:t>Grade</a:t>
                      </a:r>
                      <a:r>
                        <a:rPr lang="en-US" sz="2400" baseline="0" dirty="0" smtClean="0"/>
                        <a:t> 1</a:t>
                      </a:r>
                      <a:endParaRPr lang="id-ID" sz="2400" dirty="0" smtClean="0"/>
                    </a:p>
                    <a:p>
                      <a:endParaRPr lang="id-ID" sz="2400" dirty="0" smtClean="0"/>
                    </a:p>
                    <a:p>
                      <a:endParaRPr lang="id-ID" sz="2400" dirty="0" smtClean="0"/>
                    </a:p>
                    <a:p>
                      <a:r>
                        <a:rPr lang="en-US" sz="2400" dirty="0" smtClean="0"/>
                        <a:t>Grade</a:t>
                      </a:r>
                      <a:r>
                        <a:rPr lang="en-US" sz="2400" baseline="0" dirty="0" smtClean="0"/>
                        <a:t> 2</a:t>
                      </a:r>
                      <a:endParaRPr lang="id-ID" sz="2400" dirty="0" smtClean="0"/>
                    </a:p>
                    <a:p>
                      <a:endParaRPr lang="id-ID" sz="2400" dirty="0" smtClean="0"/>
                    </a:p>
                    <a:p>
                      <a:endParaRPr lang="id-ID" sz="2400" dirty="0" smtClean="0"/>
                    </a:p>
                    <a:p>
                      <a:r>
                        <a:rPr lang="en-US" sz="2400" dirty="0" smtClean="0"/>
                        <a:t>Grade</a:t>
                      </a:r>
                      <a:r>
                        <a:rPr lang="en-US" sz="2400" baseline="0" dirty="0" smtClean="0"/>
                        <a:t> 3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 smtClean="0"/>
                    </a:p>
                    <a:p>
                      <a:r>
                        <a:rPr lang="en-US" sz="2400" dirty="0" smtClean="0"/>
                        <a:t>30</a:t>
                      </a:r>
                    </a:p>
                    <a:p>
                      <a:endParaRPr lang="en-US" sz="2400" dirty="0" smtClean="0"/>
                    </a:p>
                    <a:p>
                      <a:endParaRPr lang="en-US" sz="2400" dirty="0" smtClean="0"/>
                    </a:p>
                    <a:p>
                      <a:r>
                        <a:rPr lang="en-US" sz="2400" dirty="0" smtClean="0"/>
                        <a:t>40  </a:t>
                      </a:r>
                    </a:p>
                    <a:p>
                      <a:endParaRPr lang="en-US" sz="2400" dirty="0" smtClean="0"/>
                    </a:p>
                    <a:p>
                      <a:endParaRPr lang="en-US" sz="2400" dirty="0" smtClean="0"/>
                    </a:p>
                    <a:p>
                      <a:r>
                        <a:rPr lang="en-US" sz="2400" dirty="0" smtClean="0"/>
                        <a:t>80</a:t>
                      </a:r>
                      <a:endParaRPr lang="id-ID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 smtClean="0"/>
                    </a:p>
                    <a:p>
                      <a:r>
                        <a:rPr lang="en-US" sz="2400" dirty="0" smtClean="0"/>
                        <a:t>40</a:t>
                      </a:r>
                    </a:p>
                    <a:p>
                      <a:endParaRPr lang="en-US" sz="2400" dirty="0" smtClean="0"/>
                    </a:p>
                    <a:p>
                      <a:endParaRPr lang="en-US" sz="2400" dirty="0" smtClean="0"/>
                    </a:p>
                    <a:p>
                      <a:r>
                        <a:rPr lang="en-US" sz="2400" dirty="0" smtClean="0"/>
                        <a:t>80</a:t>
                      </a:r>
                      <a:endParaRPr lang="id-ID" sz="2400" dirty="0" smtClean="0"/>
                    </a:p>
                    <a:p>
                      <a:endParaRPr lang="id-ID" sz="2400" dirty="0" smtClean="0"/>
                    </a:p>
                    <a:p>
                      <a:endParaRPr lang="en-US" sz="2400" dirty="0" smtClean="0"/>
                    </a:p>
                    <a:p>
                      <a:r>
                        <a:rPr lang="en-US" sz="2400" dirty="0" smtClean="0"/>
                        <a:t>150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4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28663" y="5539103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*Survey composite:  2/3xS1 +1/3xS2</a:t>
            </a:r>
            <a:endParaRPr lang="id-ID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428604"/>
            <a:ext cx="26805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 smtClean="0"/>
              <a:t>Pay Mid  Points</a:t>
            </a:r>
            <a:endParaRPr lang="id-ID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 Points System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id-ID" dirty="0" smtClean="0"/>
              <a:t>Points system </a:t>
            </a:r>
            <a:r>
              <a:rPr lang="en-US" dirty="0" smtClean="0"/>
              <a:t>is better than </a:t>
            </a:r>
            <a:r>
              <a:rPr lang="id-ID" dirty="0" smtClean="0"/>
              <a:t>factor comparison method</a:t>
            </a:r>
            <a:r>
              <a:rPr lang="en-US" dirty="0" smtClean="0"/>
              <a:t> and more precise because more detail</a:t>
            </a:r>
            <a:endParaRPr lang="id-ID" dirty="0" smtClean="0"/>
          </a:p>
          <a:p>
            <a:endParaRPr lang="en-US" dirty="0" smtClean="0"/>
          </a:p>
          <a:p>
            <a:r>
              <a:rPr lang="en-US" dirty="0" smtClean="0"/>
              <a:t>This m</a:t>
            </a:r>
            <a:r>
              <a:rPr lang="id-ID" dirty="0" smtClean="0"/>
              <a:t>etode </a:t>
            </a:r>
            <a:r>
              <a:rPr lang="en-US" dirty="0" smtClean="0"/>
              <a:t>uses a </a:t>
            </a:r>
            <a:r>
              <a:rPr lang="id-ID" dirty="0" smtClean="0"/>
              <a:t>critical</a:t>
            </a:r>
            <a:r>
              <a:rPr lang="en-US" dirty="0" smtClean="0"/>
              <a:t> </a:t>
            </a:r>
            <a:r>
              <a:rPr lang="id-ID" dirty="0" smtClean="0"/>
              <a:t> factor </a:t>
            </a:r>
            <a:r>
              <a:rPr lang="en-US" dirty="0" smtClean="0"/>
              <a:t>but it is allocated to more detailed matrix</a:t>
            </a:r>
          </a:p>
          <a:p>
            <a:endParaRPr lang="en-US" dirty="0" smtClean="0"/>
          </a:p>
          <a:p>
            <a:r>
              <a:rPr lang="en-US" dirty="0" smtClean="0"/>
              <a:t>This system evaluate the compensable factors of each job  by using points</a:t>
            </a:r>
          </a:p>
          <a:p>
            <a:endParaRPr lang="id-ID" dirty="0" smtClean="0"/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Six Steps of The Points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Determine  critical  factors</a:t>
            </a:r>
          </a:p>
          <a:p>
            <a:r>
              <a:rPr lang="en-US" dirty="0" smtClean="0"/>
              <a:t>Determine the levels of factors</a:t>
            </a:r>
          </a:p>
          <a:p>
            <a:r>
              <a:rPr lang="en-US" dirty="0" smtClean="0"/>
              <a:t>Allocate points to </a:t>
            </a:r>
            <a:r>
              <a:rPr lang="en-US" dirty="0" err="1" smtClean="0"/>
              <a:t>subfactors</a:t>
            </a:r>
            <a:endParaRPr lang="en-US" dirty="0" smtClean="0"/>
          </a:p>
          <a:p>
            <a:r>
              <a:rPr lang="en-US" dirty="0" smtClean="0"/>
              <a:t>Allocate points to levels</a:t>
            </a:r>
          </a:p>
          <a:p>
            <a:r>
              <a:rPr lang="en-US" dirty="0" smtClean="0"/>
              <a:t>Develop the point </a:t>
            </a:r>
            <a:r>
              <a:rPr lang="en-US" dirty="0" err="1" smtClean="0"/>
              <a:t>mannual</a:t>
            </a:r>
            <a:endParaRPr lang="en-US" dirty="0" smtClean="0"/>
          </a:p>
          <a:p>
            <a:r>
              <a:rPr lang="en-US" dirty="0" smtClean="0"/>
              <a:t>Apply the point system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85788" y="642918"/>
          <a:ext cx="7500988" cy="5857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38"/>
                <a:gridCol w="1607356"/>
                <a:gridCol w="1875247"/>
                <a:gridCol w="1875247"/>
              </a:tblGrid>
              <a:tr h="1155384">
                <a:tc>
                  <a:txBody>
                    <a:bodyPr/>
                    <a:lstStyle/>
                    <a:p>
                      <a:r>
                        <a:rPr lang="id-ID" dirty="0" smtClean="0"/>
                        <a:t>Critical factors</a:t>
                      </a:r>
                      <a:endParaRPr lang="id-ID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Level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Low    I</a:t>
                      </a:r>
                      <a:endParaRPr lang="id-ID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Level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Moderat    II</a:t>
                      </a:r>
                      <a:endParaRPr lang="id-ID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Level</a:t>
                      </a:r>
                    </a:p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High  III</a:t>
                      </a:r>
                      <a:endParaRPr lang="id-ID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4702532">
                <a:tc>
                  <a:txBody>
                    <a:bodyPr/>
                    <a:lstStyle/>
                    <a:p>
                      <a:r>
                        <a:rPr lang="id-ID" dirty="0" smtClean="0"/>
                        <a:t>1</a:t>
                      </a:r>
                      <a:r>
                        <a:rPr lang="id-ID" sz="2000" dirty="0" smtClean="0"/>
                        <a:t>. Responsibility</a:t>
                      </a:r>
                    </a:p>
                    <a:p>
                      <a:r>
                        <a:rPr lang="id-ID" dirty="0" smtClean="0"/>
                        <a:t>    Safety</a:t>
                      </a:r>
                    </a:p>
                    <a:p>
                      <a:r>
                        <a:rPr lang="id-ID" dirty="0" smtClean="0"/>
                        <a:t>    Quality</a:t>
                      </a:r>
                    </a:p>
                    <a:p>
                      <a:r>
                        <a:rPr lang="id-ID" dirty="0" smtClean="0"/>
                        <a:t>2. </a:t>
                      </a:r>
                      <a:r>
                        <a:rPr lang="id-ID" sz="2000" dirty="0" smtClean="0"/>
                        <a:t>Skill</a:t>
                      </a:r>
                    </a:p>
                    <a:p>
                      <a:r>
                        <a:rPr lang="id-ID" dirty="0" smtClean="0"/>
                        <a:t>    Experience</a:t>
                      </a:r>
                    </a:p>
                    <a:p>
                      <a:r>
                        <a:rPr lang="id-ID" dirty="0" smtClean="0"/>
                        <a:t>    Training</a:t>
                      </a:r>
                    </a:p>
                    <a:p>
                      <a:r>
                        <a:rPr lang="id-ID" dirty="0" smtClean="0"/>
                        <a:t>3</a:t>
                      </a:r>
                      <a:r>
                        <a:rPr lang="id-ID" sz="2000" dirty="0" smtClean="0"/>
                        <a:t>. Effort</a:t>
                      </a:r>
                    </a:p>
                    <a:p>
                      <a:r>
                        <a:rPr lang="id-ID" dirty="0" smtClean="0"/>
                        <a:t>    </a:t>
                      </a:r>
                      <a:r>
                        <a:rPr lang="en-US" dirty="0" smtClean="0"/>
                        <a:t> </a:t>
                      </a:r>
                      <a:r>
                        <a:rPr lang="id-ID" dirty="0" smtClean="0"/>
                        <a:t>Physical</a:t>
                      </a:r>
                    </a:p>
                    <a:p>
                      <a:r>
                        <a:rPr lang="id-ID" dirty="0" smtClean="0"/>
                        <a:t>     Mental</a:t>
                      </a:r>
                    </a:p>
                    <a:p>
                      <a:r>
                        <a:rPr lang="id-ID" dirty="0" smtClean="0"/>
                        <a:t>4. </a:t>
                      </a:r>
                      <a:r>
                        <a:rPr lang="id-ID" sz="2000" dirty="0" smtClean="0"/>
                        <a:t>Risk</a:t>
                      </a:r>
                    </a:p>
                    <a:p>
                      <a:r>
                        <a:rPr lang="id-ID" dirty="0" smtClean="0"/>
                        <a:t>   </a:t>
                      </a:r>
                      <a:r>
                        <a:rPr lang="en-US" dirty="0" smtClean="0"/>
                        <a:t>   </a:t>
                      </a:r>
                      <a:r>
                        <a:rPr lang="id-ID" dirty="0" smtClean="0"/>
                        <a:t> Safety</a:t>
                      </a:r>
                    </a:p>
                    <a:p>
                      <a:r>
                        <a:rPr lang="id-ID" dirty="0" smtClean="0"/>
                        <a:t>    Zero Defect</a:t>
                      </a:r>
                    </a:p>
                    <a:p>
                      <a:r>
                        <a:rPr lang="id-ID" dirty="0" smtClean="0"/>
                        <a:t>                             </a:t>
                      </a:r>
                      <a:r>
                        <a:rPr lang="id-ID" baseline="0" dirty="0" smtClean="0"/>
                        <a:t>     </a:t>
                      </a:r>
                      <a:endParaRPr lang="en-US" baseline="0" dirty="0" smtClean="0"/>
                    </a:p>
                    <a:p>
                      <a:r>
                        <a:rPr lang="id-ID" sz="2000" dirty="0" smtClean="0"/>
                        <a:t>Total points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 smtClean="0"/>
                    </a:p>
                    <a:p>
                      <a:r>
                        <a:rPr lang="id-ID" sz="1800" dirty="0" smtClean="0"/>
                        <a:t>50</a:t>
                      </a:r>
                    </a:p>
                    <a:p>
                      <a:r>
                        <a:rPr lang="id-ID" sz="1800" dirty="0" smtClean="0"/>
                        <a:t>40</a:t>
                      </a:r>
                    </a:p>
                    <a:p>
                      <a:endParaRPr lang="id-ID" sz="1800" dirty="0" smtClean="0"/>
                    </a:p>
                    <a:p>
                      <a:r>
                        <a:rPr lang="id-ID" sz="1800" dirty="0" smtClean="0"/>
                        <a:t>20</a:t>
                      </a:r>
                    </a:p>
                    <a:p>
                      <a:r>
                        <a:rPr lang="id-ID" sz="1800" dirty="0" smtClean="0"/>
                        <a:t>40</a:t>
                      </a:r>
                    </a:p>
                    <a:p>
                      <a:endParaRPr lang="id-ID" sz="1800" dirty="0" smtClean="0"/>
                    </a:p>
                    <a:p>
                      <a:r>
                        <a:rPr lang="id-ID" sz="1800" dirty="0" smtClean="0"/>
                        <a:t>50</a:t>
                      </a:r>
                    </a:p>
                    <a:p>
                      <a:r>
                        <a:rPr lang="id-ID" sz="1800" dirty="0" smtClean="0"/>
                        <a:t>70</a:t>
                      </a:r>
                    </a:p>
                    <a:p>
                      <a:endParaRPr lang="en-US" sz="1800" dirty="0" smtClean="0"/>
                    </a:p>
                    <a:p>
                      <a:r>
                        <a:rPr lang="id-ID" sz="1800" dirty="0" smtClean="0"/>
                        <a:t>40</a:t>
                      </a:r>
                    </a:p>
                    <a:p>
                      <a:r>
                        <a:rPr lang="id-ID" sz="1800" dirty="0" smtClean="0"/>
                        <a:t>40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 smtClean="0"/>
                    </a:p>
                    <a:p>
                      <a:r>
                        <a:rPr lang="id-ID" sz="1800" dirty="0" smtClean="0"/>
                        <a:t>75</a:t>
                      </a:r>
                    </a:p>
                    <a:p>
                      <a:r>
                        <a:rPr lang="id-ID" sz="1800" dirty="0" smtClean="0"/>
                        <a:t>60</a:t>
                      </a:r>
                    </a:p>
                    <a:p>
                      <a:endParaRPr lang="id-ID" sz="1800" dirty="0" smtClean="0"/>
                    </a:p>
                    <a:p>
                      <a:r>
                        <a:rPr lang="id-ID" sz="1800" dirty="0" smtClean="0"/>
                        <a:t>35</a:t>
                      </a:r>
                    </a:p>
                    <a:p>
                      <a:r>
                        <a:rPr lang="id-ID" sz="1800" dirty="0" smtClean="0"/>
                        <a:t>50</a:t>
                      </a:r>
                    </a:p>
                    <a:p>
                      <a:endParaRPr lang="id-ID" sz="1800" dirty="0" smtClean="0"/>
                    </a:p>
                    <a:p>
                      <a:r>
                        <a:rPr lang="id-ID" sz="1800" dirty="0" smtClean="0"/>
                        <a:t>75</a:t>
                      </a:r>
                    </a:p>
                    <a:p>
                      <a:r>
                        <a:rPr lang="id-ID" sz="1800" dirty="0" smtClean="0"/>
                        <a:t>105</a:t>
                      </a:r>
                    </a:p>
                    <a:p>
                      <a:endParaRPr lang="id-ID" sz="1800" dirty="0" smtClean="0"/>
                    </a:p>
                    <a:p>
                      <a:r>
                        <a:rPr lang="id-ID" sz="1800" dirty="0" smtClean="0"/>
                        <a:t>60</a:t>
                      </a:r>
                    </a:p>
                    <a:p>
                      <a:r>
                        <a:rPr lang="id-ID" sz="1800" dirty="0" smtClean="0"/>
                        <a:t>60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800" dirty="0" smtClean="0"/>
                    </a:p>
                    <a:p>
                      <a:r>
                        <a:rPr lang="id-ID" sz="1800" dirty="0" smtClean="0"/>
                        <a:t>100</a:t>
                      </a:r>
                    </a:p>
                    <a:p>
                      <a:r>
                        <a:rPr lang="id-ID" sz="1800" dirty="0" smtClean="0"/>
                        <a:t>75</a:t>
                      </a:r>
                    </a:p>
                    <a:p>
                      <a:endParaRPr lang="id-ID" sz="1800" dirty="0" smtClean="0"/>
                    </a:p>
                    <a:p>
                      <a:r>
                        <a:rPr lang="id-ID" sz="1800" dirty="0" smtClean="0"/>
                        <a:t>50</a:t>
                      </a:r>
                    </a:p>
                    <a:p>
                      <a:r>
                        <a:rPr lang="id-ID" sz="1800" dirty="0" smtClean="0"/>
                        <a:t>75</a:t>
                      </a:r>
                    </a:p>
                    <a:p>
                      <a:endParaRPr lang="id-ID" sz="1800" dirty="0" smtClean="0"/>
                    </a:p>
                    <a:p>
                      <a:r>
                        <a:rPr lang="id-ID" sz="1800" dirty="0" smtClean="0"/>
                        <a:t>100</a:t>
                      </a:r>
                    </a:p>
                    <a:p>
                      <a:r>
                        <a:rPr lang="id-ID" sz="1800" dirty="0" smtClean="0"/>
                        <a:t>150</a:t>
                      </a:r>
                    </a:p>
                    <a:p>
                      <a:endParaRPr lang="id-ID" sz="1800" dirty="0" smtClean="0"/>
                    </a:p>
                    <a:p>
                      <a:r>
                        <a:rPr lang="id-ID" sz="1800" dirty="0" smtClean="0"/>
                        <a:t>75</a:t>
                      </a:r>
                    </a:p>
                    <a:p>
                      <a:r>
                        <a:rPr lang="id-ID" sz="1800" dirty="0" smtClean="0"/>
                        <a:t>75</a:t>
                      </a:r>
                    </a:p>
                    <a:p>
                      <a:endParaRPr lang="id-ID" sz="1800" dirty="0" smtClean="0"/>
                    </a:p>
                    <a:p>
                      <a:r>
                        <a:rPr lang="id-ID" sz="1800" dirty="0" smtClean="0"/>
                        <a:t>700</a:t>
                      </a:r>
                      <a:endParaRPr lang="id-ID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2910" y="142852"/>
            <a:ext cx="35589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dirty="0" smtClean="0"/>
              <a:t>Points System Matrix</a:t>
            </a:r>
            <a:endParaRPr lang="id-ID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43000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COMPA –RATIOS  (Monitoring Cost)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86766" cy="4525963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Compensation factors</a:t>
            </a:r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influenced cost of compensation because expected compensation is not equal to reality</a:t>
            </a:r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C-R  </a:t>
            </a:r>
            <a:r>
              <a:rPr lang="en-US" dirty="0" smtClean="0">
                <a:solidFill>
                  <a:schemeClr val="bg1"/>
                </a:solidFill>
              </a:rPr>
              <a:t>show at what level of </a:t>
            </a:r>
            <a:r>
              <a:rPr lang="id-ID" dirty="0" smtClean="0">
                <a:solidFill>
                  <a:schemeClr val="bg1"/>
                </a:solidFill>
              </a:rPr>
              <a:t>actual pay </a:t>
            </a:r>
            <a:r>
              <a:rPr lang="en-US" dirty="0" smtClean="0">
                <a:solidFill>
                  <a:schemeClr val="bg1"/>
                </a:solidFill>
              </a:rPr>
              <a:t>c</a:t>
            </a:r>
            <a:r>
              <a:rPr lang="id-ID" dirty="0" smtClean="0">
                <a:solidFill>
                  <a:schemeClr val="bg1"/>
                </a:solidFill>
              </a:rPr>
              <a:t>onsisten</a:t>
            </a:r>
            <a:r>
              <a:rPr lang="en-US" dirty="0" smtClean="0">
                <a:solidFill>
                  <a:schemeClr val="bg1"/>
                </a:solidFill>
              </a:rPr>
              <a:t>t</a:t>
            </a:r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with</a:t>
            </a:r>
            <a:r>
              <a:rPr lang="id-ID" dirty="0" smtClean="0">
                <a:solidFill>
                  <a:schemeClr val="bg1"/>
                </a:solidFill>
              </a:rPr>
              <a:t> pay policy</a:t>
            </a:r>
          </a:p>
          <a:p>
            <a:r>
              <a:rPr lang="id-ID" dirty="0" smtClean="0">
                <a:solidFill>
                  <a:schemeClr val="bg1"/>
                </a:solidFill>
              </a:rPr>
              <a:t>C-R&lt;1  </a:t>
            </a:r>
            <a:r>
              <a:rPr lang="en-US" dirty="0" smtClean="0">
                <a:solidFill>
                  <a:schemeClr val="bg1"/>
                </a:solidFill>
              </a:rPr>
              <a:t>means</a:t>
            </a:r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c</a:t>
            </a:r>
            <a:r>
              <a:rPr lang="id-ID" dirty="0" smtClean="0">
                <a:solidFill>
                  <a:schemeClr val="bg1"/>
                </a:solidFill>
              </a:rPr>
              <a:t>ompensa</a:t>
            </a:r>
            <a:r>
              <a:rPr lang="en-US" dirty="0" err="1" smtClean="0">
                <a:solidFill>
                  <a:schemeClr val="bg1"/>
                </a:solidFill>
              </a:rPr>
              <a:t>tion</a:t>
            </a:r>
            <a:r>
              <a:rPr lang="en-US" dirty="0" smtClean="0">
                <a:solidFill>
                  <a:schemeClr val="bg1"/>
                </a:solidFill>
              </a:rPr>
              <a:t> lower than</a:t>
            </a:r>
            <a:r>
              <a:rPr lang="id-ID" dirty="0" smtClean="0">
                <a:solidFill>
                  <a:schemeClr val="bg1"/>
                </a:solidFill>
              </a:rPr>
              <a:t> pay policy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r>
              <a:rPr lang="id-ID" dirty="0" smtClean="0">
                <a:solidFill>
                  <a:schemeClr val="bg1"/>
                </a:solidFill>
              </a:rPr>
              <a:t> C-R&gt;1 </a:t>
            </a:r>
            <a:r>
              <a:rPr lang="en-US" dirty="0" smtClean="0">
                <a:solidFill>
                  <a:schemeClr val="bg1"/>
                </a:solidFill>
              </a:rPr>
              <a:t>means that </a:t>
            </a:r>
            <a:r>
              <a:rPr lang="en-US" dirty="0" err="1" smtClean="0">
                <a:solidFill>
                  <a:schemeClr val="bg1"/>
                </a:solidFill>
              </a:rPr>
              <a:t>compens</a:t>
            </a:r>
            <a:r>
              <a:rPr lang="id-ID" dirty="0" smtClean="0">
                <a:solidFill>
                  <a:schemeClr val="bg1"/>
                </a:solidFill>
              </a:rPr>
              <a:t>a</a:t>
            </a:r>
            <a:r>
              <a:rPr lang="en-US" dirty="0" smtClean="0">
                <a:solidFill>
                  <a:schemeClr val="bg1"/>
                </a:solidFill>
              </a:rPr>
              <a:t>t</a:t>
            </a:r>
            <a:r>
              <a:rPr lang="id-ID" dirty="0" smtClean="0">
                <a:solidFill>
                  <a:schemeClr val="bg1"/>
                </a:solidFill>
              </a:rPr>
              <a:t>i</a:t>
            </a:r>
            <a:r>
              <a:rPr lang="en-US" dirty="0" smtClean="0">
                <a:solidFill>
                  <a:schemeClr val="bg1"/>
                </a:solidFill>
              </a:rPr>
              <a:t>on</a:t>
            </a:r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higher than</a:t>
            </a:r>
            <a:r>
              <a:rPr lang="id-ID" dirty="0" smtClean="0">
                <a:solidFill>
                  <a:schemeClr val="bg1"/>
                </a:solidFill>
              </a:rPr>
              <a:t> pay policy </a:t>
            </a:r>
            <a:endParaRPr lang="id-ID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186766" cy="785818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COMPA-RATIOS FOR TWO GRADES</a:t>
            </a:r>
            <a:endParaRPr lang="id-ID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42908" y="928670"/>
          <a:ext cx="7858180" cy="5103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32"/>
                <a:gridCol w="1714512"/>
                <a:gridCol w="1678791"/>
                <a:gridCol w="1964545"/>
              </a:tblGrid>
              <a:tr h="855839">
                <a:tc>
                  <a:txBody>
                    <a:bodyPr/>
                    <a:lstStyle/>
                    <a:p>
                      <a:r>
                        <a:rPr lang="id-ID" dirty="0" smtClean="0"/>
                        <a:t>Job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Pay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Midpoint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Employee Compa-Ratios</a:t>
                      </a:r>
                      <a:endParaRPr lang="id-ID" dirty="0"/>
                    </a:p>
                  </a:txBody>
                  <a:tcPr/>
                </a:tc>
              </a:tr>
              <a:tr h="1956203">
                <a:tc>
                  <a:txBody>
                    <a:bodyPr/>
                    <a:lstStyle/>
                    <a:p>
                      <a:r>
                        <a:rPr lang="id-ID" dirty="0" smtClean="0"/>
                        <a:t>Grade I</a:t>
                      </a:r>
                    </a:p>
                    <a:p>
                      <a:r>
                        <a:rPr lang="id-ID" dirty="0" smtClean="0"/>
                        <a:t>Engineering tech</a:t>
                      </a:r>
                    </a:p>
                    <a:p>
                      <a:r>
                        <a:rPr lang="id-ID" dirty="0" smtClean="0"/>
                        <a:t>Computer Programer</a:t>
                      </a:r>
                    </a:p>
                    <a:p>
                      <a:r>
                        <a:rPr lang="id-ID" dirty="0" smtClean="0"/>
                        <a:t>Engineering tech</a:t>
                      </a:r>
                      <a:r>
                        <a:rPr lang="id-ID" baseline="0" dirty="0" smtClean="0"/>
                        <a:t> 1</a:t>
                      </a:r>
                    </a:p>
                    <a:p>
                      <a:r>
                        <a:rPr lang="id-ID" baseline="0" dirty="0" smtClean="0"/>
                        <a:t>Engineering 3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$2,306</a:t>
                      </a:r>
                    </a:p>
                    <a:p>
                      <a:r>
                        <a:rPr lang="id-ID" dirty="0" smtClean="0"/>
                        <a:t>2,066</a:t>
                      </a:r>
                    </a:p>
                    <a:p>
                      <a:r>
                        <a:rPr lang="id-ID" dirty="0" smtClean="0"/>
                        <a:t>2,523</a:t>
                      </a:r>
                    </a:p>
                    <a:p>
                      <a:r>
                        <a:rPr lang="id-ID" dirty="0" smtClean="0"/>
                        <a:t>2,414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2,175</a:t>
                      </a:r>
                    </a:p>
                    <a:p>
                      <a:r>
                        <a:rPr lang="id-ID" dirty="0" smtClean="0"/>
                        <a:t>2,175</a:t>
                      </a:r>
                    </a:p>
                    <a:p>
                      <a:r>
                        <a:rPr lang="id-ID" dirty="0" smtClean="0"/>
                        <a:t>2,175</a:t>
                      </a:r>
                    </a:p>
                    <a:p>
                      <a:r>
                        <a:rPr lang="id-ID" dirty="0" smtClean="0"/>
                        <a:t>2,175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1,06</a:t>
                      </a:r>
                    </a:p>
                    <a:p>
                      <a:r>
                        <a:rPr lang="id-ID" dirty="0" smtClean="0"/>
                        <a:t>0,95</a:t>
                      </a:r>
                    </a:p>
                    <a:p>
                      <a:r>
                        <a:rPr lang="id-ID" dirty="0" smtClean="0"/>
                        <a:t>1.16</a:t>
                      </a:r>
                    </a:p>
                    <a:p>
                      <a:r>
                        <a:rPr lang="id-ID" dirty="0" smtClean="0"/>
                        <a:t>1.11</a:t>
                      </a:r>
                      <a:endParaRPr lang="id-ID" dirty="0"/>
                    </a:p>
                  </a:txBody>
                  <a:tcPr/>
                </a:tc>
              </a:tr>
              <a:tr h="702378">
                <a:tc>
                  <a:txBody>
                    <a:bodyPr/>
                    <a:lstStyle/>
                    <a:p>
                      <a:endParaRPr lang="id-ID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1" dirty="0" smtClean="0"/>
                        <a:t>1.07</a:t>
                      </a:r>
                      <a:endParaRPr lang="id-ID" b="1" dirty="0"/>
                    </a:p>
                  </a:txBody>
                  <a:tcPr/>
                </a:tc>
              </a:tr>
              <a:tr h="1589415">
                <a:tc>
                  <a:txBody>
                    <a:bodyPr/>
                    <a:lstStyle/>
                    <a:p>
                      <a:r>
                        <a:rPr lang="id-ID" dirty="0" smtClean="0"/>
                        <a:t>Grade 2</a:t>
                      </a:r>
                    </a:p>
                    <a:p>
                      <a:r>
                        <a:rPr lang="id-ID" dirty="0" smtClean="0"/>
                        <a:t>Computer Programer</a:t>
                      </a:r>
                    </a:p>
                    <a:p>
                      <a:r>
                        <a:rPr lang="id-ID" dirty="0" smtClean="0"/>
                        <a:t>Accountant</a:t>
                      </a:r>
                    </a:p>
                    <a:p>
                      <a:r>
                        <a:rPr lang="id-ID" dirty="0" smtClean="0"/>
                        <a:t>Accountant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$3,906</a:t>
                      </a:r>
                    </a:p>
                    <a:p>
                      <a:r>
                        <a:rPr lang="id-ID" dirty="0" smtClean="0"/>
                        <a:t>3,773</a:t>
                      </a:r>
                    </a:p>
                    <a:p>
                      <a:r>
                        <a:rPr lang="id-ID" dirty="0" smtClean="0"/>
                        <a:t>3,674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3,310</a:t>
                      </a:r>
                    </a:p>
                    <a:p>
                      <a:r>
                        <a:rPr lang="id-ID" dirty="0" smtClean="0"/>
                        <a:t>3,310</a:t>
                      </a:r>
                    </a:p>
                    <a:p>
                      <a:r>
                        <a:rPr lang="id-ID" dirty="0" smtClean="0"/>
                        <a:t>3,310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1.18</a:t>
                      </a:r>
                    </a:p>
                    <a:p>
                      <a:r>
                        <a:rPr lang="id-ID" dirty="0" smtClean="0"/>
                        <a:t>1.14</a:t>
                      </a:r>
                    </a:p>
                    <a:p>
                      <a:r>
                        <a:rPr lang="id-ID" dirty="0" smtClean="0"/>
                        <a:t>1.11</a:t>
                      </a:r>
                    </a:p>
                    <a:p>
                      <a:r>
                        <a:rPr lang="id-ID" b="1" dirty="0" smtClean="0"/>
                        <a:t>1.15</a:t>
                      </a:r>
                      <a:endParaRPr lang="id-ID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71472" y="6357958"/>
            <a:ext cx="6866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Grade CR:  Actual average pay for grade/Pay midpoint for grade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4"/>
            <a:ext cx="8186766" cy="714380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COMPA-RATIOS FOR TWO GRADES</a:t>
            </a:r>
            <a:endParaRPr lang="id-ID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85720" y="785795"/>
          <a:ext cx="8572559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6148"/>
                <a:gridCol w="1785950"/>
                <a:gridCol w="1357322"/>
                <a:gridCol w="2143139"/>
              </a:tblGrid>
              <a:tr h="632762">
                <a:tc>
                  <a:txBody>
                    <a:bodyPr/>
                    <a:lstStyle/>
                    <a:p>
                      <a:r>
                        <a:rPr lang="id-ID" dirty="0" smtClean="0"/>
                        <a:t>Job</a:t>
                      </a:r>
                      <a:r>
                        <a:rPr lang="en-US" dirty="0" smtClean="0"/>
                        <a:t>s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Pay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Midpoint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Employee Compa-Ratios</a:t>
                      </a:r>
                      <a:endParaRPr lang="id-ID" dirty="0"/>
                    </a:p>
                  </a:txBody>
                  <a:tcPr/>
                </a:tc>
              </a:tr>
              <a:tr h="1695019"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Grade I</a:t>
                      </a:r>
                      <a:r>
                        <a:rPr lang="en-US" sz="2400" dirty="0" smtClean="0"/>
                        <a:t>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 </a:t>
                      </a:r>
                      <a:r>
                        <a:rPr lang="en-US" sz="2400" b="0" dirty="0" smtClean="0"/>
                        <a:t> Employee</a:t>
                      </a:r>
                      <a:endParaRPr lang="id-ID" sz="2400" b="0" dirty="0" smtClean="0"/>
                    </a:p>
                    <a:p>
                      <a:r>
                        <a:rPr lang="en-US" sz="2400" b="0" dirty="0" smtClean="0"/>
                        <a:t> Administrator                                   </a:t>
                      </a:r>
                    </a:p>
                    <a:p>
                      <a:r>
                        <a:rPr lang="en-US" sz="2400" b="0" dirty="0" smtClean="0"/>
                        <a:t> Staff </a:t>
                      </a:r>
                      <a:endParaRPr lang="id-ID" sz="24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err="1" smtClean="0"/>
                        <a:t>Rp</a:t>
                      </a:r>
                      <a:r>
                        <a:rPr lang="en-US" sz="2400" baseline="0" dirty="0" smtClean="0"/>
                        <a:t> 1, 5  </a:t>
                      </a:r>
                    </a:p>
                    <a:p>
                      <a:r>
                        <a:rPr lang="en-US" sz="2400" dirty="0" err="1" smtClean="0"/>
                        <a:t>Rp</a:t>
                      </a:r>
                      <a:r>
                        <a:rPr lang="en-US" sz="2400" dirty="0" smtClean="0"/>
                        <a:t> 2,1</a:t>
                      </a:r>
                      <a:endParaRPr lang="en-US" sz="24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/>
                        <a:t>Rp</a:t>
                      </a:r>
                      <a:r>
                        <a:rPr lang="en-US" sz="2400" dirty="0" smtClean="0"/>
                        <a:t> 4,6</a:t>
                      </a:r>
                    </a:p>
                    <a:p>
                      <a:endParaRPr lang="en-US" sz="24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 smtClean="0"/>
                    </a:p>
                    <a:p>
                      <a:r>
                        <a:rPr lang="id-ID" sz="2400" dirty="0" smtClean="0"/>
                        <a:t>2,</a:t>
                      </a:r>
                      <a:r>
                        <a:rPr lang="en-US" sz="2400" dirty="0" smtClean="0"/>
                        <a:t>250</a:t>
                      </a:r>
                      <a:endParaRPr lang="id-ID" sz="2400" dirty="0" smtClean="0"/>
                    </a:p>
                    <a:p>
                      <a:r>
                        <a:rPr lang="id-ID" sz="2400" dirty="0" smtClean="0"/>
                        <a:t>2,</a:t>
                      </a:r>
                      <a:r>
                        <a:rPr lang="en-US" sz="2400" dirty="0" smtClean="0"/>
                        <a:t>250</a:t>
                      </a:r>
                      <a:endParaRPr lang="id-ID" sz="2400" dirty="0" smtClean="0"/>
                    </a:p>
                    <a:p>
                      <a:r>
                        <a:rPr lang="id-ID" sz="2400" dirty="0" smtClean="0"/>
                        <a:t>2,</a:t>
                      </a:r>
                      <a:r>
                        <a:rPr lang="en-US" sz="2400" dirty="0" smtClean="0"/>
                        <a:t>250</a:t>
                      </a:r>
                      <a:endParaRPr lang="id-ID" sz="2400" dirty="0" smtClean="0"/>
                    </a:p>
                    <a:p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 smtClean="0"/>
                    </a:p>
                  </a:txBody>
                  <a:tcPr/>
                </a:tc>
              </a:tr>
              <a:tr h="403576">
                <a:tc>
                  <a:txBody>
                    <a:bodyPr/>
                    <a:lstStyle/>
                    <a:p>
                      <a:endParaRPr lang="id-ID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b="1" dirty="0"/>
                    </a:p>
                  </a:txBody>
                  <a:tcPr/>
                </a:tc>
              </a:tr>
              <a:tr h="2340741"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Grade 2</a:t>
                      </a:r>
                      <a:endParaRPr lang="en-US" sz="2400" dirty="0" smtClean="0"/>
                    </a:p>
                    <a:p>
                      <a:r>
                        <a:rPr lang="en-US" sz="2400" baseline="0" dirty="0" smtClean="0"/>
                        <a:t>Head of Department </a:t>
                      </a:r>
                      <a:r>
                        <a:rPr lang="en-US" sz="2400" dirty="0" smtClean="0"/>
                        <a:t>                                                            </a:t>
                      </a:r>
                    </a:p>
                    <a:p>
                      <a:r>
                        <a:rPr lang="en-US" sz="2400" dirty="0" smtClean="0"/>
                        <a:t>Deputy of Head Dept</a:t>
                      </a:r>
                    </a:p>
                    <a:p>
                      <a:r>
                        <a:rPr lang="en-US" sz="2400" dirty="0" smtClean="0"/>
                        <a:t>Chief  of Section               </a:t>
                      </a:r>
                    </a:p>
                    <a:p>
                      <a:r>
                        <a:rPr lang="en-US" sz="2400" dirty="0" smtClean="0"/>
                        <a:t>                               </a:t>
                      </a:r>
                    </a:p>
                    <a:p>
                      <a:endParaRPr lang="en-US" sz="2400" dirty="0" smtClean="0"/>
                    </a:p>
                    <a:p>
                      <a:endParaRPr lang="id-ID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 smtClean="0"/>
                    </a:p>
                    <a:p>
                      <a:r>
                        <a:rPr lang="en-US" sz="2400" dirty="0" err="1" smtClean="0"/>
                        <a:t>Rp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baseline="0" dirty="0" smtClean="0"/>
                        <a:t> 20,9</a:t>
                      </a:r>
                      <a:endParaRPr lang="en-US" sz="2400" dirty="0" smtClean="0"/>
                    </a:p>
                    <a:p>
                      <a:r>
                        <a:rPr lang="en-US" sz="2400" dirty="0" err="1" smtClean="0"/>
                        <a:t>Rp</a:t>
                      </a:r>
                      <a:r>
                        <a:rPr lang="en-US" sz="2400" dirty="0" smtClean="0"/>
                        <a:t> 12,4</a:t>
                      </a:r>
                    </a:p>
                    <a:p>
                      <a:r>
                        <a:rPr lang="en-US" sz="2400" dirty="0" err="1" smtClean="0"/>
                        <a:t>Rp</a:t>
                      </a:r>
                      <a:r>
                        <a:rPr lang="en-US" sz="2400" dirty="0" smtClean="0"/>
                        <a:t> 8,3</a:t>
                      </a:r>
                      <a:endParaRPr lang="id-ID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400" dirty="0" smtClean="0"/>
                    </a:p>
                    <a:p>
                      <a:r>
                        <a:rPr lang="en-US" sz="2400" dirty="0" smtClean="0"/>
                        <a:t>7</a:t>
                      </a:r>
                      <a:r>
                        <a:rPr lang="id-ID" sz="2400" dirty="0" smtClean="0"/>
                        <a:t>,3</a:t>
                      </a:r>
                      <a:r>
                        <a:rPr lang="en-US" sz="2400" dirty="0" smtClean="0"/>
                        <a:t>00</a:t>
                      </a:r>
                      <a:endParaRPr lang="id-ID" sz="2400" dirty="0" smtClean="0"/>
                    </a:p>
                    <a:p>
                      <a:r>
                        <a:rPr lang="en-US" sz="2400" dirty="0" smtClean="0"/>
                        <a:t>7</a:t>
                      </a:r>
                      <a:r>
                        <a:rPr lang="id-ID" sz="2400" dirty="0" smtClean="0"/>
                        <a:t>,3</a:t>
                      </a:r>
                      <a:r>
                        <a:rPr lang="en-US" sz="2400" dirty="0" smtClean="0"/>
                        <a:t>00</a:t>
                      </a:r>
                      <a:endParaRPr lang="id-ID" sz="2400" dirty="0" smtClean="0"/>
                    </a:p>
                    <a:p>
                      <a:r>
                        <a:rPr lang="en-US" sz="2400" dirty="0" smtClean="0"/>
                        <a:t>7</a:t>
                      </a:r>
                      <a:r>
                        <a:rPr lang="id-ID" sz="2400" dirty="0" smtClean="0"/>
                        <a:t>,3</a:t>
                      </a:r>
                      <a:r>
                        <a:rPr lang="en-US" sz="2400" dirty="0" smtClean="0"/>
                        <a:t>00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endParaRPr lang="id-ID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2910" y="6417254"/>
            <a:ext cx="6794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Grade CR:  Actual average pay for grade/Pay midpoint for grade</a:t>
            </a:r>
            <a:endParaRPr lang="id-ID" dirty="0"/>
          </a:p>
        </p:txBody>
      </p:sp>
      <p:sp>
        <p:nvSpPr>
          <p:cNvPr id="5" name="Rectangle 4"/>
          <p:cNvSpPr/>
          <p:nvPr/>
        </p:nvSpPr>
        <p:spPr>
          <a:xfrm>
            <a:off x="7215206" y="2928934"/>
            <a:ext cx="928694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215206" y="5500702"/>
            <a:ext cx="1000132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>
            <a:off x="2428860" y="1500174"/>
            <a:ext cx="4286280" cy="36433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 smtClean="0"/>
              <a:t>To Energize</a:t>
            </a:r>
          </a:p>
          <a:p>
            <a:pPr algn="ctr"/>
            <a:r>
              <a:rPr lang="id-ID" sz="2400" dirty="0" smtClean="0"/>
              <a:t>Employee</a:t>
            </a:r>
          </a:p>
          <a:p>
            <a:pPr algn="ctr"/>
            <a:r>
              <a:rPr lang="id-ID" sz="2400" dirty="0" smtClean="0"/>
              <a:t>Motivation</a:t>
            </a:r>
          </a:p>
          <a:p>
            <a:pPr algn="ctr"/>
            <a:endParaRPr lang="id-ID" sz="2400" dirty="0"/>
          </a:p>
          <a:p>
            <a:pPr algn="ctr"/>
            <a:r>
              <a:rPr lang="id-ID" sz="2400" dirty="0" smtClean="0"/>
              <a:t> </a:t>
            </a:r>
            <a:endParaRPr lang="id-ID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428992" y="642918"/>
            <a:ext cx="29241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 smtClean="0"/>
              <a:t>Define Performance</a:t>
            </a:r>
          </a:p>
          <a:p>
            <a:r>
              <a:rPr lang="id-ID" sz="2400" dirty="0" smtClean="0"/>
              <a:t>Set  Objectives</a:t>
            </a:r>
            <a:endParaRPr lang="id-ID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5214950"/>
            <a:ext cx="19479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 smtClean="0"/>
              <a:t>Encourage </a:t>
            </a:r>
          </a:p>
          <a:p>
            <a:r>
              <a:rPr lang="id-ID" sz="2400" dirty="0" smtClean="0"/>
              <a:t>Performance</a:t>
            </a:r>
            <a:endParaRPr lang="id-ID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715140" y="5214950"/>
            <a:ext cx="19479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 smtClean="0"/>
              <a:t>Facilitate </a:t>
            </a:r>
          </a:p>
          <a:p>
            <a:r>
              <a:rPr lang="id-ID" sz="2400" dirty="0" smtClean="0"/>
              <a:t>Performance</a:t>
            </a:r>
            <a:endParaRPr lang="id-ID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2857496"/>
            <a:ext cx="26500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dirty="0" smtClean="0"/>
              <a:t>Provide timely reward</a:t>
            </a:r>
          </a:p>
          <a:p>
            <a:r>
              <a:rPr lang="id-ID" sz="2000" dirty="0" smtClean="0"/>
              <a:t>That are valued by</a:t>
            </a:r>
          </a:p>
          <a:p>
            <a:r>
              <a:rPr lang="id-ID" sz="2000" dirty="0" smtClean="0"/>
              <a:t> employee</a:t>
            </a:r>
            <a:endParaRPr lang="id-ID" sz="2000" dirty="0"/>
          </a:p>
        </p:txBody>
      </p:sp>
      <p:cxnSp>
        <p:nvCxnSpPr>
          <p:cNvPr id="8" name="Elbow Connector 7"/>
          <p:cNvCxnSpPr/>
          <p:nvPr/>
        </p:nvCxnSpPr>
        <p:spPr>
          <a:xfrm rot="16200000" flipH="1">
            <a:off x="1428728" y="4143380"/>
            <a:ext cx="1000132" cy="57150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929454" y="3571876"/>
            <a:ext cx="1225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dirty="0" smtClean="0"/>
              <a:t>Provide </a:t>
            </a:r>
          </a:p>
          <a:p>
            <a:r>
              <a:rPr lang="id-ID" sz="2000" dirty="0" smtClean="0"/>
              <a:t>resources</a:t>
            </a:r>
            <a:endParaRPr lang="id-ID" sz="2000" dirty="0"/>
          </a:p>
        </p:txBody>
      </p:sp>
      <p:cxnSp>
        <p:nvCxnSpPr>
          <p:cNvPr id="13" name="Elbow Connector 12"/>
          <p:cNvCxnSpPr/>
          <p:nvPr/>
        </p:nvCxnSpPr>
        <p:spPr>
          <a:xfrm rot="16200000" flipH="1">
            <a:off x="7250925" y="4607727"/>
            <a:ext cx="785818" cy="28575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Encourage Performance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ln>
            <a:noFill/>
          </a:ln>
        </p:spPr>
        <p:txBody>
          <a:bodyPr>
            <a:normAutofit lnSpcReduction="10000"/>
          </a:bodyPr>
          <a:lstStyle/>
          <a:p>
            <a:endParaRPr lang="id-ID" sz="2800" dirty="0" smtClean="0">
              <a:solidFill>
                <a:srgbClr val="FFFF00"/>
              </a:solidFill>
            </a:endParaRPr>
          </a:p>
          <a:p>
            <a:endParaRPr lang="id-ID" sz="2800" dirty="0" smtClean="0">
              <a:solidFill>
                <a:srgbClr val="FFFF00"/>
              </a:solidFill>
            </a:endParaRPr>
          </a:p>
          <a:p>
            <a:r>
              <a:rPr lang="id-ID" sz="2800" dirty="0" smtClean="0"/>
              <a:t>Rewarding</a:t>
            </a:r>
            <a:endParaRPr lang="id-ID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solidFill>
            <a:srgbClr val="0070C0"/>
          </a:solid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id-ID" dirty="0" smtClean="0">
                <a:solidFill>
                  <a:schemeClr val="bg1"/>
                </a:solidFill>
              </a:rPr>
              <a:t>Value of rewards</a:t>
            </a:r>
          </a:p>
          <a:p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Amount of rewards</a:t>
            </a:r>
          </a:p>
          <a:p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Time of rewards</a:t>
            </a:r>
          </a:p>
          <a:p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Likelihood of rewards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    (possibility)</a:t>
            </a:r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Equity or fairness of rewards</a:t>
            </a:r>
            <a:endParaRPr lang="id-ID" dirty="0">
              <a:solidFill>
                <a:schemeClr val="bg1"/>
              </a:solidFill>
            </a:endParaRPr>
          </a:p>
        </p:txBody>
      </p:sp>
      <p:cxnSp>
        <p:nvCxnSpPr>
          <p:cNvPr id="15" name="Elbow Connector 14"/>
          <p:cNvCxnSpPr/>
          <p:nvPr/>
        </p:nvCxnSpPr>
        <p:spPr>
          <a:xfrm>
            <a:off x="1000100" y="3429000"/>
            <a:ext cx="3214710" cy="857256"/>
          </a:xfrm>
          <a:prstGeom prst="bentConnector3">
            <a:avLst>
              <a:gd name="adj1" fmla="val 50000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BONUS PLAN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329642" cy="4911741"/>
          </a:xfrm>
          <a:solidFill>
            <a:srgbClr val="002060"/>
          </a:solidFill>
        </p:spPr>
        <p:txBody>
          <a:bodyPr>
            <a:normAutofit fontScale="40000" lnSpcReduction="20000"/>
          </a:bodyPr>
          <a:lstStyle/>
          <a:p>
            <a:r>
              <a:rPr lang="id-ID" sz="6000" dirty="0" smtClean="0">
                <a:solidFill>
                  <a:schemeClr val="bg1"/>
                </a:solidFill>
              </a:rPr>
              <a:t>Bonus plans are </a:t>
            </a:r>
            <a:r>
              <a:rPr lang="id-ID" sz="6000" i="1" dirty="0" smtClean="0">
                <a:solidFill>
                  <a:schemeClr val="bg1"/>
                </a:solidFill>
              </a:rPr>
              <a:t>variable pay</a:t>
            </a:r>
            <a:r>
              <a:rPr lang="id-ID" sz="6000" dirty="0" smtClean="0">
                <a:solidFill>
                  <a:schemeClr val="bg1"/>
                </a:solidFill>
              </a:rPr>
              <a:t> plans. They have three classic objectives:</a:t>
            </a:r>
            <a:r>
              <a:rPr lang="id-ID" sz="5100" dirty="0" smtClean="0">
                <a:solidFill>
                  <a:schemeClr val="bg1"/>
                </a:solidFill>
              </a:rPr>
              <a:t/>
            </a:r>
            <a:br>
              <a:rPr lang="id-ID" sz="5100" dirty="0" smtClean="0">
                <a:solidFill>
                  <a:schemeClr val="bg1"/>
                </a:solidFill>
              </a:rPr>
            </a:br>
            <a:endParaRPr lang="id-ID" sz="5100" dirty="0" smtClean="0">
              <a:solidFill>
                <a:schemeClr val="bg1"/>
              </a:solidFill>
            </a:endParaRPr>
          </a:p>
          <a:p>
            <a:r>
              <a:rPr lang="id-ID" sz="3800" dirty="0" smtClean="0">
                <a:solidFill>
                  <a:schemeClr val="bg1"/>
                </a:solidFill>
              </a:rPr>
              <a:t> </a:t>
            </a:r>
            <a:r>
              <a:rPr lang="id-ID" sz="6000" b="1" dirty="0" smtClean="0">
                <a:solidFill>
                  <a:schemeClr val="bg1"/>
                </a:solidFill>
              </a:rPr>
              <a:t>Adjust labor cost to financial results</a:t>
            </a:r>
            <a:r>
              <a:rPr lang="id-ID" sz="6000" dirty="0" smtClean="0">
                <a:solidFill>
                  <a:schemeClr val="bg1"/>
                </a:solidFill>
              </a:rPr>
              <a:t> – the basic idea is to create a bonus plan where the company is paying more bonuses in ‘</a:t>
            </a:r>
            <a:r>
              <a:rPr lang="id-ID" sz="6000" i="1" dirty="0" smtClean="0">
                <a:solidFill>
                  <a:schemeClr val="bg1"/>
                </a:solidFill>
              </a:rPr>
              <a:t>good times</a:t>
            </a:r>
            <a:r>
              <a:rPr lang="id-ID" sz="6000" dirty="0" smtClean="0">
                <a:solidFill>
                  <a:schemeClr val="bg1"/>
                </a:solidFill>
              </a:rPr>
              <a:t>’ and less (or no) bonuses in ‘</a:t>
            </a:r>
            <a:r>
              <a:rPr lang="id-ID" sz="6000" i="1" dirty="0" smtClean="0">
                <a:solidFill>
                  <a:schemeClr val="bg1"/>
                </a:solidFill>
              </a:rPr>
              <a:t>bad times</a:t>
            </a:r>
            <a:r>
              <a:rPr lang="id-ID" sz="6000" dirty="0" smtClean="0">
                <a:solidFill>
                  <a:schemeClr val="bg1"/>
                </a:solidFill>
              </a:rPr>
              <a:t>’. </a:t>
            </a:r>
            <a:br>
              <a:rPr lang="id-ID" sz="6000" dirty="0" smtClean="0">
                <a:solidFill>
                  <a:schemeClr val="bg1"/>
                </a:solidFill>
              </a:rPr>
            </a:br>
            <a:endParaRPr lang="id-ID" sz="6000" dirty="0" smtClean="0">
              <a:solidFill>
                <a:schemeClr val="bg1"/>
              </a:solidFill>
            </a:endParaRPr>
          </a:p>
          <a:p>
            <a:r>
              <a:rPr lang="id-ID" sz="6000" dirty="0" smtClean="0">
                <a:solidFill>
                  <a:schemeClr val="bg1"/>
                </a:solidFill>
              </a:rPr>
              <a:t> </a:t>
            </a:r>
            <a:r>
              <a:rPr lang="id-ID" sz="6000" b="1" dirty="0" smtClean="0">
                <a:solidFill>
                  <a:schemeClr val="bg1"/>
                </a:solidFill>
              </a:rPr>
              <a:t>Drive employee performance</a:t>
            </a:r>
            <a:r>
              <a:rPr lang="id-ID" sz="6000" dirty="0" smtClean="0">
                <a:solidFill>
                  <a:schemeClr val="bg1"/>
                </a:solidFill>
              </a:rPr>
              <a:t> – the basic idea is that if an employee knows that his/her bonus depend on the occurrence of a specific event (or paid according to performance, or if a certain goal is achieved. In other words, the bonus is creating an incentive to improve business performance (as defined through the bonus plan).</a:t>
            </a:r>
            <a:br>
              <a:rPr lang="id-ID" sz="6000" dirty="0" smtClean="0">
                <a:solidFill>
                  <a:schemeClr val="bg1"/>
                </a:solidFill>
              </a:rPr>
            </a:br>
            <a:r>
              <a:rPr lang="id-ID" sz="6000" dirty="0" smtClean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642910" y="642918"/>
          <a:ext cx="7858180" cy="5391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6"/>
                <a:gridCol w="5214974"/>
              </a:tblGrid>
              <a:tr h="606095">
                <a:tc>
                  <a:txBody>
                    <a:bodyPr/>
                    <a:lstStyle/>
                    <a:p>
                      <a:r>
                        <a:rPr lang="en-US" dirty="0" smtClean="0"/>
                        <a:t>INFLUENCED  FACTORS</a:t>
                      </a:r>
                      <a:endParaRPr lang="en-US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DESCRIPTIONs</a:t>
                      </a:r>
                      <a:endParaRPr lang="en-US" dirty="0"/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88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Corporate </a:t>
                      </a:r>
                      <a:r>
                        <a:rPr lang="id-ID" dirty="0" smtClean="0">
                          <a:solidFill>
                            <a:schemeClr val="bg1"/>
                          </a:solidFill>
                        </a:rPr>
                        <a:t>Policy </a:t>
                      </a:r>
                    </a:p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based compensation</a:t>
                      </a:r>
                    </a:p>
                    <a:p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Normative standard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88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Corporate culture</a:t>
                      </a:r>
                      <a:endParaRPr lang="id-ID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Flexible versus  rigidity 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88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Organizational structure</a:t>
                      </a:r>
                    </a:p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Hierarchical versus adhocracy </a:t>
                      </a:r>
                      <a:endParaRPr lang="en-US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88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>
                          <a:solidFill>
                            <a:schemeClr val="bg1"/>
                          </a:solidFill>
                        </a:rPr>
                        <a:t>Economic environment</a:t>
                      </a:r>
                    </a:p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Inflation ,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 deflation and investment  growth, political  and  social condition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88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>
                          <a:solidFill>
                            <a:schemeClr val="bg1"/>
                          </a:solidFill>
                        </a:rPr>
                        <a:t>Industrial environment</a:t>
                      </a:r>
                    </a:p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Competition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 in industry will give impact to reward system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88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>
                          <a:solidFill>
                            <a:schemeClr val="bg1"/>
                          </a:solidFill>
                        </a:rPr>
                        <a:t>Labor market</a:t>
                      </a:r>
                    </a:p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The balance between demand and  labor supply 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88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>
                          <a:solidFill>
                            <a:schemeClr val="bg1"/>
                          </a:solidFill>
                        </a:rPr>
                        <a:t>Bargaining labor union</a:t>
                      </a:r>
                    </a:p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Power and claiming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value of labor  union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186766" cy="5626121"/>
          </a:xfrm>
          <a:solidFill>
            <a:srgbClr val="C00000"/>
          </a:solidFill>
        </p:spPr>
        <p:txBody>
          <a:bodyPr>
            <a:normAutofit fontScale="77500" lnSpcReduction="20000"/>
          </a:bodyPr>
          <a:lstStyle/>
          <a:p>
            <a:r>
              <a:rPr lang="id-ID" sz="3600" dirty="0" smtClean="0"/>
              <a:t> </a:t>
            </a:r>
            <a:r>
              <a:rPr lang="id-ID" sz="3600" b="1" dirty="0" smtClean="0">
                <a:solidFill>
                  <a:schemeClr val="bg1"/>
                </a:solidFill>
              </a:rPr>
              <a:t>Employee retention</a:t>
            </a:r>
            <a:r>
              <a:rPr lang="id-ID" sz="3600" dirty="0" smtClean="0">
                <a:solidFill>
                  <a:schemeClr val="bg1"/>
                </a:solidFill>
              </a:rPr>
              <a:t> </a:t>
            </a:r>
          </a:p>
          <a:p>
            <a:endParaRPr lang="id-ID" dirty="0" smtClean="0">
              <a:solidFill>
                <a:schemeClr val="bg1"/>
              </a:solidFill>
            </a:endParaRPr>
          </a:p>
          <a:p>
            <a:r>
              <a:rPr lang="id-ID" dirty="0" smtClean="0">
                <a:solidFill>
                  <a:schemeClr val="bg1"/>
                </a:solidFill>
              </a:rPr>
              <a:t> </a:t>
            </a:r>
            <a:r>
              <a:rPr lang="id-ID" sz="3100" dirty="0" smtClean="0">
                <a:solidFill>
                  <a:schemeClr val="bg1"/>
                </a:solidFill>
              </a:rPr>
              <a:t>Retention is not a primary objective of bonus plans, yet bonuses are thought  to bring value with employee retention as well, for three reasons: </a:t>
            </a:r>
          </a:p>
          <a:p>
            <a:pPr>
              <a:buNone/>
            </a:pPr>
            <a:r>
              <a:rPr lang="id-ID" sz="32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3200" dirty="0" smtClean="0">
                <a:solidFill>
                  <a:schemeClr val="bg1"/>
                </a:solidFill>
              </a:rPr>
              <a:t>A</a:t>
            </a:r>
            <a:r>
              <a:rPr lang="id-ID" sz="3200" dirty="0" smtClean="0">
                <a:solidFill>
                  <a:schemeClr val="bg1"/>
                </a:solidFill>
              </a:rPr>
              <a:t> well designed bonus plan is paying more money to better performers</a:t>
            </a:r>
          </a:p>
          <a:p>
            <a:endParaRPr lang="id-ID" sz="3200" dirty="0" smtClean="0">
              <a:solidFill>
                <a:schemeClr val="bg1"/>
              </a:solidFill>
            </a:endParaRPr>
          </a:p>
          <a:p>
            <a:r>
              <a:rPr lang="id-ID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I</a:t>
            </a:r>
            <a:r>
              <a:rPr lang="id-ID" sz="3200" dirty="0" smtClean="0">
                <a:solidFill>
                  <a:schemeClr val="bg1"/>
                </a:solidFill>
              </a:rPr>
              <a:t>f the bonus is paid annually, employee is less inclined to leave the company before bonus payout; often the reason for leaving . </a:t>
            </a:r>
          </a:p>
          <a:p>
            <a:endParaRPr lang="id-ID" sz="3200" i="1" dirty="0" smtClean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E</a:t>
            </a:r>
            <a:r>
              <a:rPr lang="id-ID" sz="3200" dirty="0" smtClean="0">
                <a:solidFill>
                  <a:schemeClr val="bg1"/>
                </a:solidFill>
              </a:rPr>
              <a:t>mployees paid more are more satisfied with their job (all other things being equal) thus less inclined to leave their employer.</a:t>
            </a:r>
          </a:p>
          <a:p>
            <a:endParaRPr lang="id-ID" sz="3200" dirty="0" smtClean="0"/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</a:t>
            </a:r>
            <a:r>
              <a:rPr lang="en-US" dirty="0" err="1" smtClean="0"/>
              <a:t>Gaji</a:t>
            </a:r>
            <a:r>
              <a:rPr lang="en-US" dirty="0" smtClean="0"/>
              <a:t> </a:t>
            </a:r>
            <a:r>
              <a:rPr lang="en-US" dirty="0" err="1" smtClean="0"/>
              <a:t>Pegawai</a:t>
            </a:r>
            <a:r>
              <a:rPr lang="en-US" dirty="0" smtClean="0"/>
              <a:t> BI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  <a:solidFill>
            <a:srgbClr val="FFC000"/>
          </a:solidFill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endParaRPr lang="en-US" sz="3000" dirty="0" smtClean="0"/>
          </a:p>
          <a:p>
            <a:r>
              <a:rPr lang="en-US" sz="3000" dirty="0" smtClean="0"/>
              <a:t>No   </a:t>
            </a:r>
            <a:r>
              <a:rPr lang="en-US" sz="3000" dirty="0" err="1" smtClean="0"/>
              <a:t>Jabatan</a:t>
            </a:r>
            <a:r>
              <a:rPr lang="en-US" sz="3000" dirty="0" smtClean="0"/>
              <a:t>                                </a:t>
            </a:r>
            <a:r>
              <a:rPr lang="en-US" sz="3000" dirty="0" err="1" smtClean="0"/>
              <a:t>Besar</a:t>
            </a:r>
            <a:r>
              <a:rPr lang="en-US" sz="3000" dirty="0" smtClean="0"/>
              <a:t> </a:t>
            </a:r>
            <a:r>
              <a:rPr lang="en-US" sz="3000" dirty="0" err="1" smtClean="0"/>
              <a:t>Gaji</a:t>
            </a:r>
            <a:r>
              <a:rPr lang="en-US" sz="3000" dirty="0" smtClean="0"/>
              <a:t> </a:t>
            </a:r>
            <a:r>
              <a:rPr lang="en-US" sz="3000" dirty="0" err="1" smtClean="0"/>
              <a:t>Pokok</a:t>
            </a:r>
            <a:endParaRPr lang="en-US" sz="3000" dirty="0" smtClean="0"/>
          </a:p>
          <a:p>
            <a:r>
              <a:rPr lang="en-US" dirty="0" smtClean="0"/>
              <a:t>1       </a:t>
            </a:r>
            <a:r>
              <a:rPr lang="en-US" dirty="0" err="1" smtClean="0"/>
              <a:t>Gubernur</a:t>
            </a:r>
            <a:r>
              <a:rPr lang="en-US" dirty="0" smtClean="0"/>
              <a:t> BI                                </a:t>
            </a:r>
            <a:r>
              <a:rPr lang="en-US" dirty="0" err="1" smtClean="0"/>
              <a:t>Rp</a:t>
            </a:r>
            <a:r>
              <a:rPr lang="en-US" dirty="0" smtClean="0"/>
              <a:t> 41,1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2      </a:t>
            </a:r>
            <a:r>
              <a:rPr lang="en-US" dirty="0" err="1" smtClean="0"/>
              <a:t>Deputi</a:t>
            </a:r>
            <a:r>
              <a:rPr lang="en-US" dirty="0" smtClean="0"/>
              <a:t> </a:t>
            </a:r>
            <a:r>
              <a:rPr lang="en-US" dirty="0" err="1" smtClean="0"/>
              <a:t>Gubernur</a:t>
            </a:r>
            <a:r>
              <a:rPr lang="en-US" dirty="0" smtClean="0"/>
              <a:t> Senior BI       </a:t>
            </a:r>
            <a:r>
              <a:rPr lang="en-US" dirty="0" err="1" smtClean="0"/>
              <a:t>Rp</a:t>
            </a:r>
            <a:r>
              <a:rPr lang="en-US" dirty="0" smtClean="0"/>
              <a:t> 35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3      </a:t>
            </a:r>
            <a:r>
              <a:rPr lang="en-US" dirty="0" err="1" smtClean="0"/>
              <a:t>Deputi</a:t>
            </a:r>
            <a:r>
              <a:rPr lang="en-US" dirty="0" smtClean="0"/>
              <a:t> </a:t>
            </a:r>
            <a:r>
              <a:rPr lang="en-US" dirty="0" err="1" smtClean="0"/>
              <a:t>Gubernur</a:t>
            </a:r>
            <a:r>
              <a:rPr lang="en-US" dirty="0" smtClean="0"/>
              <a:t>                        </a:t>
            </a:r>
            <a:r>
              <a:rPr lang="en-US" dirty="0" err="1" smtClean="0"/>
              <a:t>Rp</a:t>
            </a:r>
            <a:r>
              <a:rPr lang="en-US" dirty="0" smtClean="0"/>
              <a:t> 31,9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4      </a:t>
            </a:r>
            <a:r>
              <a:rPr lang="en-US" dirty="0" err="1" smtClean="0"/>
              <a:t>Direktur</a:t>
            </a:r>
            <a:r>
              <a:rPr lang="en-US" dirty="0" smtClean="0"/>
              <a:t>                                       </a:t>
            </a:r>
            <a:r>
              <a:rPr lang="en-US" dirty="0" err="1" smtClean="0"/>
              <a:t>Rp</a:t>
            </a:r>
            <a:r>
              <a:rPr lang="en-US" dirty="0" smtClean="0"/>
              <a:t> 12-36,6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5      </a:t>
            </a:r>
            <a:r>
              <a:rPr lang="en-US" dirty="0" err="1" smtClean="0"/>
              <a:t>Deputi</a:t>
            </a:r>
            <a:r>
              <a:rPr lang="en-US" dirty="0" smtClean="0"/>
              <a:t> </a:t>
            </a:r>
            <a:r>
              <a:rPr lang="en-US" dirty="0" err="1" smtClean="0"/>
              <a:t>Direktur</a:t>
            </a:r>
            <a:r>
              <a:rPr lang="en-US" dirty="0" smtClean="0"/>
              <a:t>                           </a:t>
            </a:r>
            <a:r>
              <a:rPr lang="en-US" dirty="0" err="1" smtClean="0"/>
              <a:t>Rp</a:t>
            </a:r>
            <a:r>
              <a:rPr lang="en-US" dirty="0" smtClean="0"/>
              <a:t> 6,9-20,4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6     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                             </a:t>
            </a:r>
            <a:r>
              <a:rPr lang="en-US" dirty="0" err="1" smtClean="0"/>
              <a:t>Rp</a:t>
            </a:r>
            <a:r>
              <a:rPr lang="en-US" dirty="0" smtClean="0"/>
              <a:t> 5,6-20,9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7      </a:t>
            </a:r>
            <a:r>
              <a:rPr lang="en-US" dirty="0" err="1" smtClean="0"/>
              <a:t>Deputi</a:t>
            </a:r>
            <a:r>
              <a:rPr lang="en-US" dirty="0" smtClean="0"/>
              <a:t>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                </a:t>
            </a:r>
            <a:r>
              <a:rPr lang="en-US" dirty="0" err="1" smtClean="0"/>
              <a:t>Rp</a:t>
            </a:r>
            <a:r>
              <a:rPr lang="en-US" dirty="0" smtClean="0"/>
              <a:t> 3,1-12,4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8     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Seksi</a:t>
            </a:r>
            <a:r>
              <a:rPr lang="en-US" dirty="0" smtClean="0"/>
              <a:t>                                 </a:t>
            </a:r>
            <a:r>
              <a:rPr lang="en-US" dirty="0" err="1" smtClean="0"/>
              <a:t>Rp</a:t>
            </a:r>
            <a:r>
              <a:rPr lang="en-US" dirty="0" smtClean="0"/>
              <a:t> 2,1-8,3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9      Staff                                               </a:t>
            </a:r>
            <a:r>
              <a:rPr lang="en-US" dirty="0" err="1" smtClean="0"/>
              <a:t>Rp</a:t>
            </a:r>
            <a:r>
              <a:rPr lang="en-US" dirty="0" smtClean="0"/>
              <a:t> 1,7-4,6 juta10</a:t>
            </a:r>
          </a:p>
          <a:p>
            <a:r>
              <a:rPr lang="en-US" dirty="0" smtClean="0"/>
              <a:t>10    </a:t>
            </a:r>
            <a:r>
              <a:rPr lang="en-US" dirty="0" err="1" smtClean="0"/>
              <a:t>Pegawai</a:t>
            </a:r>
            <a:r>
              <a:rPr lang="en-US" dirty="0" smtClean="0"/>
              <a:t> TU                                   </a:t>
            </a:r>
            <a:r>
              <a:rPr lang="en-US" dirty="0" err="1" smtClean="0"/>
              <a:t>Rp</a:t>
            </a:r>
            <a:r>
              <a:rPr lang="en-US" dirty="0" smtClean="0"/>
              <a:t> 800 ribu-Rp2,1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11     </a:t>
            </a:r>
            <a:r>
              <a:rPr lang="en-US" dirty="0" err="1" smtClean="0"/>
              <a:t>Pegawai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r>
              <a:rPr lang="en-US" dirty="0" smtClean="0"/>
              <a:t>                              </a:t>
            </a:r>
            <a:r>
              <a:rPr lang="en-US" dirty="0" err="1" smtClean="0"/>
              <a:t>Rp</a:t>
            </a:r>
            <a:r>
              <a:rPr lang="en-US" dirty="0" smtClean="0"/>
              <a:t> 500 ribu-Rp1,4 </a:t>
            </a:r>
            <a:r>
              <a:rPr lang="en-US" dirty="0" err="1" smtClean="0"/>
              <a:t>juta</a:t>
            </a: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14414" y="6345816"/>
            <a:ext cx="27428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http://log.viva.co.id/news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8229600" cy="71438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sz="3600" dirty="0" err="1" smtClean="0"/>
              <a:t>Gaji</a:t>
            </a:r>
            <a:r>
              <a:rPr lang="en-US" sz="3600" dirty="0" smtClean="0"/>
              <a:t> S1 </a:t>
            </a:r>
            <a:r>
              <a:rPr lang="en-US" sz="3600" dirty="0" err="1" smtClean="0"/>
              <a:t>di</a:t>
            </a:r>
            <a:r>
              <a:rPr lang="en-US" sz="3600" dirty="0" smtClean="0"/>
              <a:t> Bank </a:t>
            </a:r>
            <a:r>
              <a:rPr lang="en-US" sz="3600" dirty="0" err="1" smtClean="0"/>
              <a:t>untuk</a:t>
            </a:r>
            <a:r>
              <a:rPr lang="en-US" sz="3600" dirty="0" smtClean="0"/>
              <a:t> level General Operation 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000660"/>
          </a:xfrm>
          <a:solidFill>
            <a:schemeClr val="bg1"/>
          </a:solidFill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Customer Service Officer                            Rp3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s.d</a:t>
            </a:r>
            <a:r>
              <a:rPr lang="en-US" dirty="0" smtClean="0"/>
              <a:t> 6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Debit Recovery Officer                                Rp1,75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s.d</a:t>
            </a:r>
            <a:r>
              <a:rPr lang="en-US" dirty="0" smtClean="0"/>
              <a:t> 3,75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Bank Teller                                                    Rp2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s.d</a:t>
            </a:r>
            <a:r>
              <a:rPr lang="en-US" dirty="0" smtClean="0"/>
              <a:t> 2,8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Bank Auditor                                                Rp3,5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s.d</a:t>
            </a:r>
            <a:r>
              <a:rPr lang="en-US" dirty="0" smtClean="0"/>
              <a:t> 6,25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Compliance Officer                                      Rp3,5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s.d</a:t>
            </a:r>
            <a:r>
              <a:rPr lang="en-US" dirty="0" smtClean="0"/>
              <a:t> 5,9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Equities Dealer                                             Rp3,5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s.d</a:t>
            </a:r>
            <a:r>
              <a:rPr lang="en-US" dirty="0" smtClean="0"/>
              <a:t> 6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FX Dealer                                                      Rp2,5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s.d</a:t>
            </a:r>
            <a:r>
              <a:rPr lang="en-US" dirty="0" smtClean="0"/>
              <a:t> 3,5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Personal Financial Consultant                    Rp3juta </a:t>
            </a:r>
            <a:r>
              <a:rPr lang="en-US" dirty="0" err="1" smtClean="0"/>
              <a:t>s.d</a:t>
            </a:r>
            <a:r>
              <a:rPr lang="en-US" dirty="0" smtClean="0"/>
              <a:t> 5,5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Settlement Officer                                        Rp.4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s.d</a:t>
            </a:r>
            <a:r>
              <a:rPr lang="en-US" dirty="0" smtClean="0"/>
              <a:t> 7juta</a:t>
            </a:r>
          </a:p>
          <a:p>
            <a:r>
              <a:rPr lang="en-US" dirty="0" smtClean="0"/>
              <a:t>Loans Clerk                                                   </a:t>
            </a:r>
            <a:r>
              <a:rPr lang="en-US" dirty="0" err="1" smtClean="0"/>
              <a:t>Rp</a:t>
            </a:r>
            <a:r>
              <a:rPr lang="en-US" dirty="0" smtClean="0"/>
              <a:t> 1,75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s.d</a:t>
            </a:r>
            <a:r>
              <a:rPr lang="en-US" dirty="0" smtClean="0"/>
              <a:t> 3,5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Operations Officer                                       Rp1,75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s.d</a:t>
            </a:r>
            <a:r>
              <a:rPr lang="en-US" dirty="0" smtClean="0"/>
              <a:t> 3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Trade Finance Officer                                  </a:t>
            </a:r>
            <a:r>
              <a:rPr lang="en-US" dirty="0" err="1" smtClean="0"/>
              <a:t>Rp</a:t>
            </a:r>
            <a:r>
              <a:rPr lang="en-US" dirty="0" smtClean="0"/>
              <a:t> 2,75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s.d</a:t>
            </a:r>
            <a:r>
              <a:rPr lang="en-US" dirty="0" smtClean="0"/>
              <a:t> 4,5 </a:t>
            </a:r>
            <a:r>
              <a:rPr lang="en-US" dirty="0" err="1" smtClean="0"/>
              <a:t>juta</a:t>
            </a:r>
            <a:endParaRPr lang="en-US" dirty="0" smtClean="0"/>
          </a:p>
          <a:p>
            <a:r>
              <a:rPr lang="en-US" dirty="0" smtClean="0"/>
              <a:t>Trade Finance Clerk                                     Rp2,5 </a:t>
            </a:r>
            <a:r>
              <a:rPr lang="en-US" dirty="0" err="1" smtClean="0"/>
              <a:t>juta</a:t>
            </a:r>
            <a:r>
              <a:rPr lang="en-US" dirty="0" smtClean="0"/>
              <a:t> </a:t>
            </a:r>
            <a:r>
              <a:rPr lang="en-US" dirty="0" err="1" smtClean="0"/>
              <a:t>s.d</a:t>
            </a:r>
            <a:r>
              <a:rPr lang="en-US" dirty="0" smtClean="0"/>
              <a:t> 3,5 </a:t>
            </a:r>
            <a:r>
              <a:rPr lang="en-US" dirty="0" err="1" smtClean="0"/>
              <a:t>juta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429256" y="1500174"/>
            <a:ext cx="3286148" cy="4929222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34" y="751344"/>
            <a:ext cx="8001056" cy="606319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err="1" smtClean="0"/>
              <a:t>Gaji</a:t>
            </a:r>
            <a:r>
              <a:rPr lang="en-US" sz="2400" dirty="0" smtClean="0"/>
              <a:t> S1 </a:t>
            </a:r>
            <a:r>
              <a:rPr lang="en-US" sz="2400" dirty="0" err="1" smtClean="0"/>
              <a:t>di</a:t>
            </a:r>
            <a:r>
              <a:rPr lang="en-US" sz="2400" dirty="0" smtClean="0"/>
              <a:t> bank </a:t>
            </a:r>
            <a:r>
              <a:rPr lang="en-US" sz="2400" dirty="0" err="1" smtClean="0"/>
              <a:t>untuk</a:t>
            </a:r>
            <a:r>
              <a:rPr lang="en-US" sz="2400" dirty="0" smtClean="0"/>
              <a:t> level Back Office Corporate Actions :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000" dirty="0" smtClean="0"/>
              <a:t>Analyst :                                                    Rp8 </a:t>
            </a:r>
            <a:r>
              <a:rPr lang="en-US" sz="2000" dirty="0" err="1" smtClean="0"/>
              <a:t>juta</a:t>
            </a:r>
            <a:r>
              <a:rPr lang="en-US" sz="2000" dirty="0" smtClean="0"/>
              <a:t> </a:t>
            </a:r>
            <a:r>
              <a:rPr lang="en-US" sz="2000" dirty="0" err="1" smtClean="0"/>
              <a:t>s.d</a:t>
            </a:r>
            <a:r>
              <a:rPr lang="en-US" sz="2000" dirty="0" smtClean="0"/>
              <a:t> 10 </a:t>
            </a:r>
            <a:r>
              <a:rPr lang="en-US" sz="2000" dirty="0" err="1" smtClean="0"/>
              <a:t>juta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Director :                                                  Rp45 </a:t>
            </a:r>
            <a:r>
              <a:rPr lang="en-US" sz="2000" dirty="0" err="1" smtClean="0"/>
              <a:t>juta</a:t>
            </a:r>
            <a:r>
              <a:rPr lang="en-US" sz="2000" dirty="0" smtClean="0"/>
              <a:t> </a:t>
            </a:r>
            <a:r>
              <a:rPr lang="en-US" sz="2000" dirty="0" err="1" smtClean="0"/>
              <a:t>s.d</a:t>
            </a:r>
            <a:r>
              <a:rPr lang="en-US" sz="2000" dirty="0" smtClean="0"/>
              <a:t> 55 </a:t>
            </a:r>
            <a:r>
              <a:rPr lang="en-US" sz="2000" dirty="0" err="1" smtClean="0"/>
              <a:t>juta</a:t>
            </a:r>
            <a:endParaRPr lang="en-US" sz="2000" dirty="0" smtClean="0"/>
          </a:p>
          <a:p>
            <a:r>
              <a:rPr lang="en-US" sz="2000" dirty="0" smtClean="0"/>
              <a:t>Associate Director :                                 Rp30 </a:t>
            </a:r>
            <a:r>
              <a:rPr lang="en-US" sz="2000" dirty="0" err="1" smtClean="0"/>
              <a:t>juta</a:t>
            </a:r>
            <a:r>
              <a:rPr lang="en-US" sz="2000" dirty="0" smtClean="0"/>
              <a:t> </a:t>
            </a:r>
            <a:r>
              <a:rPr lang="en-US" sz="2000" dirty="0" err="1" smtClean="0"/>
              <a:t>s.d</a:t>
            </a:r>
            <a:r>
              <a:rPr lang="en-US" sz="2000" dirty="0" smtClean="0"/>
              <a:t> 40 </a:t>
            </a:r>
            <a:r>
              <a:rPr lang="en-US" sz="2000" dirty="0" err="1" smtClean="0"/>
              <a:t>juta</a:t>
            </a:r>
            <a:endParaRPr lang="en-US" sz="2000" dirty="0" smtClean="0"/>
          </a:p>
          <a:p>
            <a:endParaRPr lang="en-US" dirty="0" smtClean="0"/>
          </a:p>
          <a:p>
            <a:r>
              <a:rPr lang="en-US" sz="2400" dirty="0" err="1" smtClean="0"/>
              <a:t>Gaji</a:t>
            </a:r>
            <a:r>
              <a:rPr lang="en-US" sz="2400" dirty="0" smtClean="0"/>
              <a:t> S1 </a:t>
            </a:r>
            <a:r>
              <a:rPr lang="en-US" sz="2400" dirty="0" err="1" smtClean="0"/>
              <a:t>di</a:t>
            </a:r>
            <a:r>
              <a:rPr lang="en-US" sz="2400" dirty="0" smtClean="0"/>
              <a:t> bank </a:t>
            </a:r>
            <a:r>
              <a:rPr lang="en-US" sz="2400" dirty="0" err="1" smtClean="0"/>
              <a:t>untuk</a:t>
            </a:r>
            <a:r>
              <a:rPr lang="en-US" sz="2400" dirty="0" smtClean="0"/>
              <a:t> level Middle Office Credit :</a:t>
            </a:r>
          </a:p>
          <a:p>
            <a:r>
              <a:rPr lang="en-US" sz="2000" dirty="0" smtClean="0"/>
              <a:t>Senior Associate Degree :                        Rp20 </a:t>
            </a:r>
            <a:r>
              <a:rPr lang="en-US" sz="2000" dirty="0" err="1" smtClean="0"/>
              <a:t>juta</a:t>
            </a:r>
            <a:r>
              <a:rPr lang="en-US" sz="2000" dirty="0" smtClean="0"/>
              <a:t> </a:t>
            </a:r>
            <a:r>
              <a:rPr lang="en-US" sz="2000" dirty="0" err="1" smtClean="0"/>
              <a:t>s.d</a:t>
            </a:r>
            <a:r>
              <a:rPr lang="en-US" sz="2000" dirty="0" smtClean="0"/>
              <a:t> 25 </a:t>
            </a:r>
            <a:r>
              <a:rPr lang="en-US" sz="2000" dirty="0" err="1" smtClean="0"/>
              <a:t>juta</a:t>
            </a:r>
            <a:endParaRPr lang="en-US" sz="2000" dirty="0" smtClean="0"/>
          </a:p>
          <a:p>
            <a:r>
              <a:rPr lang="en-US" sz="2000" dirty="0" smtClean="0"/>
              <a:t>Vice President Degree :                            Rp30juta </a:t>
            </a:r>
            <a:r>
              <a:rPr lang="en-US" sz="2000" dirty="0" err="1" smtClean="0"/>
              <a:t>s.d</a:t>
            </a:r>
            <a:r>
              <a:rPr lang="en-US" sz="2000" dirty="0" smtClean="0"/>
              <a:t> </a:t>
            </a:r>
            <a:r>
              <a:rPr lang="en-US" sz="2000" dirty="0" err="1" smtClean="0"/>
              <a:t>Rp</a:t>
            </a:r>
            <a:r>
              <a:rPr lang="en-US" sz="2000" dirty="0" smtClean="0"/>
              <a:t> 40juta.</a:t>
            </a:r>
          </a:p>
          <a:p>
            <a:r>
              <a:rPr lang="en-US" sz="2000" dirty="0" smtClean="0"/>
              <a:t>Senior Vice President :                             Rp40 </a:t>
            </a:r>
            <a:r>
              <a:rPr lang="en-US" sz="2000" dirty="0" err="1" smtClean="0"/>
              <a:t>juta</a:t>
            </a:r>
            <a:r>
              <a:rPr lang="en-US" sz="2000" dirty="0" smtClean="0"/>
              <a:t> </a:t>
            </a:r>
            <a:r>
              <a:rPr lang="en-US" sz="2000" dirty="0" err="1" smtClean="0"/>
              <a:t>s.d</a:t>
            </a:r>
            <a:r>
              <a:rPr lang="en-US" sz="2000" dirty="0" smtClean="0"/>
              <a:t> 45 </a:t>
            </a:r>
            <a:r>
              <a:rPr lang="en-US" sz="2000" dirty="0" err="1" smtClean="0"/>
              <a:t>juta</a:t>
            </a:r>
            <a:endParaRPr lang="en-US" sz="2000" dirty="0" smtClean="0"/>
          </a:p>
          <a:p>
            <a:r>
              <a:rPr lang="en-US" sz="2000" dirty="0" smtClean="0"/>
              <a:t>Head of Credit :                                        Rp45 </a:t>
            </a:r>
            <a:r>
              <a:rPr lang="en-US" sz="2000" dirty="0" err="1" smtClean="0"/>
              <a:t>juta</a:t>
            </a:r>
            <a:r>
              <a:rPr lang="en-US" sz="2000" dirty="0" smtClean="0"/>
              <a:t> </a:t>
            </a:r>
            <a:r>
              <a:rPr lang="en-US" sz="2000" dirty="0" err="1" smtClean="0"/>
              <a:t>s.d</a:t>
            </a:r>
            <a:r>
              <a:rPr lang="en-US" sz="2000" dirty="0" smtClean="0"/>
              <a:t> 70 </a:t>
            </a:r>
            <a:r>
              <a:rPr lang="en-US" sz="2000" dirty="0" err="1" smtClean="0"/>
              <a:t>juta</a:t>
            </a:r>
            <a:endParaRPr lang="en-US" sz="2000" dirty="0" smtClean="0"/>
          </a:p>
          <a:p>
            <a:endParaRPr lang="en-US" dirty="0" smtClean="0"/>
          </a:p>
          <a:p>
            <a:r>
              <a:rPr lang="en-US" sz="2400" dirty="0" err="1" smtClean="0"/>
              <a:t>Gaji</a:t>
            </a:r>
            <a:r>
              <a:rPr lang="en-US" sz="2400" dirty="0" smtClean="0"/>
              <a:t> S1 </a:t>
            </a:r>
            <a:r>
              <a:rPr lang="en-US" sz="2400" dirty="0" err="1" smtClean="0"/>
              <a:t>di</a:t>
            </a:r>
            <a:r>
              <a:rPr lang="en-US" sz="2400" dirty="0" smtClean="0"/>
              <a:t> bank </a:t>
            </a:r>
            <a:r>
              <a:rPr lang="en-US" sz="2400" dirty="0" err="1" smtClean="0"/>
              <a:t>untuk</a:t>
            </a:r>
            <a:r>
              <a:rPr lang="en-US" sz="2400" dirty="0" smtClean="0"/>
              <a:t> level Accounting &amp; Finance  :</a:t>
            </a:r>
          </a:p>
          <a:p>
            <a:r>
              <a:rPr lang="en-US" sz="2000" dirty="0" smtClean="0"/>
              <a:t>Senior Finance Manager :                        Rp30 </a:t>
            </a:r>
            <a:r>
              <a:rPr lang="en-US" sz="2000" dirty="0" err="1" smtClean="0"/>
              <a:t>juta</a:t>
            </a:r>
            <a:r>
              <a:rPr lang="en-US" sz="2000" dirty="0" smtClean="0"/>
              <a:t> </a:t>
            </a:r>
            <a:r>
              <a:rPr lang="en-US" sz="2000" dirty="0" err="1" smtClean="0"/>
              <a:t>s.d</a:t>
            </a:r>
            <a:r>
              <a:rPr lang="en-US" sz="2000" dirty="0" smtClean="0"/>
              <a:t> 40 </a:t>
            </a:r>
            <a:r>
              <a:rPr lang="en-US" sz="2000" dirty="0" err="1" smtClean="0"/>
              <a:t>juta</a:t>
            </a:r>
            <a:endParaRPr lang="en-US" sz="2000" dirty="0" smtClean="0"/>
          </a:p>
          <a:p>
            <a:r>
              <a:rPr lang="en-US" sz="2000" dirty="0" smtClean="0"/>
              <a:t>Financial Controller :                               Rp40 </a:t>
            </a:r>
            <a:r>
              <a:rPr lang="en-US" sz="2000" dirty="0" err="1" smtClean="0"/>
              <a:t>juta</a:t>
            </a:r>
            <a:r>
              <a:rPr lang="en-US" sz="2000" dirty="0" smtClean="0"/>
              <a:t> </a:t>
            </a:r>
            <a:r>
              <a:rPr lang="en-US" sz="2000" dirty="0" err="1" smtClean="0"/>
              <a:t>s.d</a:t>
            </a:r>
            <a:r>
              <a:rPr lang="en-US" sz="2000" dirty="0" smtClean="0"/>
              <a:t> 80 </a:t>
            </a:r>
            <a:r>
              <a:rPr lang="en-US" sz="2000" dirty="0" err="1" smtClean="0"/>
              <a:t>juta</a:t>
            </a:r>
            <a:endParaRPr lang="en-US" sz="2000" dirty="0" smtClean="0"/>
          </a:p>
          <a:p>
            <a:r>
              <a:rPr lang="en-US" sz="2000" dirty="0" smtClean="0"/>
              <a:t>Finance Director :                                     Rp80 </a:t>
            </a:r>
            <a:r>
              <a:rPr lang="en-US" sz="2000" dirty="0" err="1" smtClean="0"/>
              <a:t>juta</a:t>
            </a:r>
            <a:r>
              <a:rPr lang="en-US" sz="2000" dirty="0" smtClean="0"/>
              <a:t> </a:t>
            </a:r>
            <a:r>
              <a:rPr lang="en-US" sz="2000" dirty="0" err="1" smtClean="0"/>
              <a:t>s.d</a:t>
            </a:r>
            <a:r>
              <a:rPr lang="en-US" sz="2000" dirty="0" smtClean="0"/>
              <a:t> 150 </a:t>
            </a:r>
            <a:r>
              <a:rPr lang="en-US" sz="2000" dirty="0" err="1" smtClean="0"/>
              <a:t>juta</a:t>
            </a:r>
            <a:endParaRPr lang="en-US" sz="2000" dirty="0" smtClean="0"/>
          </a:p>
          <a:p>
            <a:r>
              <a:rPr lang="en-US" sz="2000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(blogspot.com/2013)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Equity theory and Openness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 </a:t>
            </a:r>
            <a:r>
              <a:rPr lang="en-US" sz="3600" dirty="0" smtClean="0">
                <a:solidFill>
                  <a:schemeClr val="bg1"/>
                </a:solidFill>
              </a:rPr>
              <a:t>Compensation problems</a:t>
            </a:r>
            <a:r>
              <a:rPr lang="id-ID" sz="3600" dirty="0" smtClean="0">
                <a:solidFill>
                  <a:schemeClr val="bg1"/>
                </a:solidFill>
              </a:rPr>
              <a:t>: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How to determine the balance of employee contribution and compensation payment?</a:t>
            </a:r>
            <a:endParaRPr lang="id-ID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What are the philosophy, values and methods that effective to be used by a company</a:t>
            </a:r>
            <a:r>
              <a:rPr lang="id-ID" dirty="0" smtClean="0">
                <a:solidFill>
                  <a:schemeClr val="bg1"/>
                </a:solidFill>
              </a:rPr>
              <a:t>?</a:t>
            </a:r>
            <a:endParaRPr lang="id-ID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Philosophy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  <a:ln>
            <a:solidFill>
              <a:schemeClr val="accent1"/>
            </a:solidFill>
          </a:ln>
        </p:spPr>
        <p:txBody>
          <a:bodyPr/>
          <a:lstStyle/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What is company assumption about employee?  As 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Factor of productivity?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Assets?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Human capital?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Partner?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d-ID" sz="3600" dirty="0" smtClean="0"/>
              <a:t> </a:t>
            </a:r>
            <a:r>
              <a:rPr lang="en-US" sz="3600" dirty="0" smtClean="0"/>
              <a:t>PHILOSOPHY OF </a:t>
            </a:r>
            <a:r>
              <a:rPr lang="id-ID" sz="3600" dirty="0" smtClean="0"/>
              <a:t>MANA</a:t>
            </a:r>
            <a:r>
              <a:rPr lang="en-US" sz="3600" dirty="0" smtClean="0"/>
              <a:t>G</a:t>
            </a:r>
            <a:r>
              <a:rPr lang="id-ID" sz="3600" dirty="0" smtClean="0"/>
              <a:t>EMEN</a:t>
            </a:r>
            <a:r>
              <a:rPr lang="en-US" sz="3600" dirty="0" smtClean="0"/>
              <a:t>T</a:t>
            </a:r>
            <a:r>
              <a:rPr lang="id-ID" sz="3600" dirty="0" smtClean="0"/>
              <a:t> </a:t>
            </a:r>
            <a:r>
              <a:rPr lang="en-US" sz="3600" dirty="0" smtClean="0"/>
              <a:t> &amp; </a:t>
            </a:r>
            <a:r>
              <a:rPr lang="id-ID" sz="3600" dirty="0" smtClean="0"/>
              <a:t> </a:t>
            </a:r>
            <a:r>
              <a:rPr lang="en-US" sz="3600" dirty="0" smtClean="0"/>
              <a:t>COMPENSATION</a:t>
            </a:r>
            <a:endParaRPr lang="id-ID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People are partner and  human capital</a:t>
            </a:r>
            <a:endParaRPr lang="id-ID" sz="2400" dirty="0" smtClean="0">
              <a:solidFill>
                <a:schemeClr val="bg1"/>
              </a:solidFill>
            </a:endParaRPr>
          </a:p>
          <a:p>
            <a:endParaRPr lang="id-ID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Compensation systems are potentially based on market competition, performance, </a:t>
            </a:r>
            <a:r>
              <a:rPr lang="id-ID" sz="2400" dirty="0" smtClean="0">
                <a:solidFill>
                  <a:schemeClr val="bg1"/>
                </a:solidFill>
              </a:rPr>
              <a:t>profit sharing, stock options</a:t>
            </a:r>
          </a:p>
          <a:p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People are productivity factor and assets</a:t>
            </a:r>
            <a:endParaRPr lang="id-ID" sz="2400" dirty="0" smtClean="0">
              <a:solidFill>
                <a:schemeClr val="bg1"/>
              </a:solidFill>
            </a:endParaRP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Compensation systems are potentially based on minimum standard, </a:t>
            </a:r>
            <a:r>
              <a:rPr lang="id-ID" sz="2400" dirty="0" smtClean="0">
                <a:solidFill>
                  <a:schemeClr val="bg1"/>
                </a:solidFill>
              </a:rPr>
              <a:t>labor supply </a:t>
            </a:r>
            <a:r>
              <a:rPr lang="en-US" sz="2400" dirty="0" smtClean="0">
                <a:solidFill>
                  <a:schemeClr val="bg1"/>
                </a:solidFill>
              </a:rPr>
              <a:t>and</a:t>
            </a:r>
            <a:r>
              <a:rPr lang="id-ID" sz="2400" dirty="0" smtClean="0">
                <a:solidFill>
                  <a:schemeClr val="bg1"/>
                </a:solidFill>
              </a:rPr>
              <a:t> demand,</a:t>
            </a: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Normative </a:t>
            </a:r>
            <a:r>
              <a:rPr lang="id-ID" sz="2400" dirty="0" smtClean="0">
                <a:solidFill>
                  <a:schemeClr val="bg1"/>
                </a:solidFill>
              </a:rPr>
              <a:t> standar</a:t>
            </a:r>
            <a:r>
              <a:rPr lang="en-US" sz="2400" dirty="0" smtClean="0">
                <a:solidFill>
                  <a:schemeClr val="bg1"/>
                </a:solidFill>
              </a:rPr>
              <a:t>d of compensation</a:t>
            </a:r>
            <a:r>
              <a:rPr lang="id-ID" sz="2400" dirty="0" smtClean="0">
                <a:solidFill>
                  <a:schemeClr val="bg1"/>
                </a:solidFill>
              </a:rPr>
              <a:t> </a:t>
            </a:r>
            <a:endParaRPr lang="id-ID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id-ID" dirty="0" smtClean="0"/>
              <a:t> </a:t>
            </a:r>
            <a:r>
              <a:rPr lang="en-US" dirty="0" smtClean="0"/>
              <a:t>C</a:t>
            </a:r>
            <a:r>
              <a:rPr lang="id-ID" sz="3600" dirty="0" smtClean="0"/>
              <a:t>ON</a:t>
            </a:r>
            <a:r>
              <a:rPr lang="en-US" sz="3600" dirty="0" smtClean="0"/>
              <a:t>C</a:t>
            </a:r>
            <a:r>
              <a:rPr lang="id-ID" sz="3600" dirty="0" smtClean="0"/>
              <a:t>EP</a:t>
            </a:r>
            <a:r>
              <a:rPr lang="en-US" sz="3600" dirty="0" smtClean="0"/>
              <a:t>T</a:t>
            </a:r>
            <a:r>
              <a:rPr lang="id-ID" sz="3600" dirty="0" smtClean="0"/>
              <a:t> </a:t>
            </a:r>
            <a:r>
              <a:rPr lang="en-US" sz="3600" dirty="0" smtClean="0"/>
              <a:t>OF EQUITY</a:t>
            </a:r>
            <a:br>
              <a:rPr lang="en-US" sz="3600" dirty="0" smtClean="0"/>
            </a:br>
            <a:r>
              <a:rPr lang="id-ID" sz="3600" dirty="0" smtClean="0"/>
              <a:t>(Equity Based Pay Systems)</a:t>
            </a:r>
            <a:endParaRPr lang="id-ID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86766" cy="4525963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id-ID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I</a:t>
            </a:r>
            <a:r>
              <a:rPr lang="id-ID" dirty="0" smtClean="0">
                <a:solidFill>
                  <a:srgbClr val="FFFF00"/>
                </a:solidFill>
              </a:rPr>
              <a:t>nternal</a:t>
            </a:r>
            <a:r>
              <a:rPr lang="en-US" dirty="0" smtClean="0">
                <a:solidFill>
                  <a:srgbClr val="FFFF00"/>
                </a:solidFill>
              </a:rPr>
              <a:t> equity</a:t>
            </a:r>
            <a:r>
              <a:rPr lang="id-ID" dirty="0" smtClean="0"/>
              <a:t>: </a:t>
            </a:r>
            <a:r>
              <a:rPr lang="en-US" dirty="0" smtClean="0">
                <a:solidFill>
                  <a:schemeClr val="bg1"/>
                </a:solidFill>
              </a:rPr>
              <a:t>Relatively comparison inter-job of individual in organization</a:t>
            </a:r>
            <a:endParaRPr lang="id-ID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Ex</a:t>
            </a:r>
            <a:r>
              <a:rPr lang="id-ID" dirty="0" smtClean="0">
                <a:solidFill>
                  <a:srgbClr val="FFFF00"/>
                </a:solidFill>
              </a:rPr>
              <a:t>ternal</a:t>
            </a:r>
            <a:r>
              <a:rPr lang="en-US" dirty="0" smtClean="0">
                <a:solidFill>
                  <a:srgbClr val="FFFF00"/>
                </a:solidFill>
              </a:rPr>
              <a:t> equity: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Relatively comparison with market pay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id-ID" dirty="0" smtClean="0">
                <a:solidFill>
                  <a:srgbClr val="FFFF00"/>
                </a:solidFill>
              </a:rPr>
              <a:t>Individual</a:t>
            </a:r>
            <a:r>
              <a:rPr lang="en-US" dirty="0" smtClean="0">
                <a:solidFill>
                  <a:srgbClr val="FFFF00"/>
                </a:solidFill>
              </a:rPr>
              <a:t> equity</a:t>
            </a:r>
            <a:r>
              <a:rPr lang="id-ID" dirty="0" smtClean="0">
                <a:solidFill>
                  <a:schemeClr val="bg1"/>
                </a:solidFill>
              </a:rPr>
              <a:t>: </a:t>
            </a:r>
            <a:r>
              <a:rPr lang="en-US" dirty="0" smtClean="0">
                <a:solidFill>
                  <a:schemeClr val="bg1"/>
                </a:solidFill>
              </a:rPr>
              <a:t>Relatively comparison inter-individual at the same job</a:t>
            </a:r>
            <a:endParaRPr lang="id-ID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THE BALANCING  BETWEEN  COMPENSATION AND  CONTRIBUTION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228600" y="3200400"/>
            <a:ext cx="4343400" cy="3048000"/>
          </a:xfrm>
          <a:prstGeom prst="ellipse">
            <a:avLst/>
          </a:prstGeom>
          <a:solidFill>
            <a:srgbClr val="00206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 dirty="0" smtClean="0">
                <a:solidFill>
                  <a:srgbClr val="FFFF00"/>
                </a:solidFill>
              </a:rPr>
              <a:t>Company gives:</a:t>
            </a:r>
            <a:endParaRPr lang="en-US" b="0" dirty="0">
              <a:solidFill>
                <a:srgbClr val="FFFF00"/>
              </a:solidFill>
            </a:endParaRPr>
          </a:p>
          <a:p>
            <a:pPr algn="ctr">
              <a:buFontTx/>
              <a:buChar char="•"/>
            </a:pPr>
            <a:r>
              <a:rPr lang="en-US" b="0" dirty="0" smtClean="0">
                <a:solidFill>
                  <a:schemeClr val="bg1"/>
                </a:solidFill>
              </a:rPr>
              <a:t>Best compensation</a:t>
            </a:r>
            <a:endParaRPr lang="en-US" b="0" dirty="0">
              <a:solidFill>
                <a:schemeClr val="bg1"/>
              </a:solidFill>
            </a:endParaRPr>
          </a:p>
          <a:p>
            <a:pPr algn="ctr">
              <a:buFontTx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Benefit</a:t>
            </a:r>
            <a:endParaRPr lang="en-US" b="0" dirty="0">
              <a:solidFill>
                <a:schemeClr val="bg1"/>
              </a:solidFill>
            </a:endParaRPr>
          </a:p>
          <a:p>
            <a:pPr algn="ctr">
              <a:buFontTx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Healthy </a:t>
            </a:r>
            <a:endParaRPr lang="en-US" b="0" dirty="0">
              <a:solidFill>
                <a:schemeClr val="bg1"/>
              </a:solidFill>
            </a:endParaRPr>
          </a:p>
          <a:p>
            <a:pPr algn="ctr">
              <a:buFontTx/>
              <a:buChar char="•"/>
            </a:pPr>
            <a:r>
              <a:rPr lang="en-US" b="0" dirty="0" smtClean="0">
                <a:solidFill>
                  <a:schemeClr val="bg1"/>
                </a:solidFill>
              </a:rPr>
              <a:t>Protection</a:t>
            </a:r>
            <a:endParaRPr lang="en-US" b="0" dirty="0">
              <a:solidFill>
                <a:schemeClr val="bg1"/>
              </a:solidFill>
            </a:endParaRPr>
          </a:p>
          <a:p>
            <a:pPr algn="ctr">
              <a:buFontTx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Career</a:t>
            </a:r>
            <a:endParaRPr lang="en-US" b="0" dirty="0">
              <a:solidFill>
                <a:schemeClr val="bg1"/>
              </a:solidFill>
            </a:endParaRPr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4648200" y="3200400"/>
            <a:ext cx="4114800" cy="3200400"/>
          </a:xfrm>
          <a:prstGeom prst="ellipse">
            <a:avLst/>
          </a:prstGeom>
          <a:gradFill rotWithShape="0">
            <a:gsLst>
              <a:gs pos="0">
                <a:srgbClr val="6600CC">
                  <a:gamma/>
                  <a:shade val="46275"/>
                  <a:invGamma/>
                </a:srgbClr>
              </a:gs>
              <a:gs pos="50000">
                <a:srgbClr val="6600CC"/>
              </a:gs>
              <a:gs pos="100000">
                <a:srgbClr val="6600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Employee contributions:</a:t>
            </a:r>
            <a:endParaRPr lang="en-US" b="0" dirty="0">
              <a:solidFill>
                <a:srgbClr val="FFFF00"/>
              </a:solidFill>
            </a:endParaRPr>
          </a:p>
          <a:p>
            <a:pPr algn="ctr">
              <a:buFontTx/>
              <a:buChar char="•"/>
            </a:pPr>
            <a:r>
              <a:rPr lang="en-US" b="0" dirty="0" smtClean="0">
                <a:solidFill>
                  <a:srgbClr val="FFFF00"/>
                </a:solidFill>
              </a:rPr>
              <a:t>Productivity</a:t>
            </a:r>
          </a:p>
          <a:p>
            <a:pPr algn="ctr">
              <a:buFontTx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Commitment and loyalty</a:t>
            </a:r>
            <a:endParaRPr lang="en-US" b="0" dirty="0">
              <a:solidFill>
                <a:srgbClr val="FFFF00"/>
              </a:solidFill>
            </a:endParaRPr>
          </a:p>
          <a:p>
            <a:pPr algn="ctr">
              <a:buFontTx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Effort</a:t>
            </a:r>
            <a:endParaRPr lang="en-US" b="0" dirty="0">
              <a:solidFill>
                <a:srgbClr val="FFFF00"/>
              </a:solidFill>
            </a:endParaRPr>
          </a:p>
          <a:p>
            <a:pPr algn="ctr">
              <a:buFontTx/>
              <a:buChar char="•"/>
            </a:pPr>
            <a:r>
              <a:rPr lang="en-US" b="0" dirty="0" smtClean="0">
                <a:solidFill>
                  <a:srgbClr val="FFFF00"/>
                </a:solidFill>
              </a:rPr>
              <a:t>Competence</a:t>
            </a:r>
            <a:endParaRPr lang="en-US" b="0" dirty="0">
              <a:solidFill>
                <a:srgbClr val="FFFF00"/>
              </a:solidFill>
            </a:endParaRPr>
          </a:p>
          <a:p>
            <a:pPr algn="ctr">
              <a:buFontTx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Achievement</a:t>
            </a:r>
          </a:p>
          <a:p>
            <a:pPr algn="ctr">
              <a:buFontTx/>
              <a:buChar char="•"/>
            </a:pPr>
            <a:r>
              <a:rPr lang="en-US" b="0" dirty="0" smtClean="0">
                <a:solidFill>
                  <a:srgbClr val="FFFF00"/>
                </a:solidFill>
              </a:rPr>
              <a:t>Motivation</a:t>
            </a:r>
            <a:endParaRPr lang="en-US" b="0" dirty="0">
              <a:solidFill>
                <a:srgbClr val="FFFF00"/>
              </a:solidFill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733800" y="4267200"/>
            <a:ext cx="1676400" cy="838200"/>
          </a:xfrm>
          <a:prstGeom prst="leftRightArrow">
            <a:avLst>
              <a:gd name="adj1" fmla="val 50000"/>
              <a:gd name="adj2" fmla="val 4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3200400" y="1981200"/>
            <a:ext cx="2743200" cy="838200"/>
          </a:xfrm>
          <a:prstGeom prst="rect">
            <a:avLst/>
          </a:prstGeom>
          <a:solidFill>
            <a:srgbClr val="66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Company existence</a:t>
            </a:r>
            <a:endParaRPr lang="en-US" b="0" dirty="0">
              <a:solidFill>
                <a:srgbClr val="FFFF00"/>
              </a:solidFill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4038600" y="2971800"/>
            <a:ext cx="990600" cy="1143000"/>
          </a:xfrm>
          <a:prstGeom prst="upDownArrow">
            <a:avLst>
              <a:gd name="adj1" fmla="val 50000"/>
              <a:gd name="adj2" fmla="val 230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5943600" y="1600200"/>
            <a:ext cx="1524000" cy="1600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7467600" y="1524000"/>
            <a:ext cx="990600" cy="1524000"/>
          </a:xfrm>
          <a:prstGeom prst="rect">
            <a:avLst/>
          </a:prstGeom>
          <a:solidFill>
            <a:srgbClr val="66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 dirty="0" smtClean="0">
                <a:solidFill>
                  <a:srgbClr val="FFFF00"/>
                </a:solidFill>
              </a:rPr>
              <a:t>Vision</a:t>
            </a:r>
          </a:p>
          <a:p>
            <a:pPr algn="ctr"/>
            <a:r>
              <a:rPr lang="en-US" dirty="0" smtClean="0">
                <a:solidFill>
                  <a:srgbClr val="FFFF00"/>
                </a:solidFill>
              </a:rPr>
              <a:t>Mission</a:t>
            </a:r>
          </a:p>
          <a:p>
            <a:pPr algn="ctr"/>
            <a:r>
              <a:rPr lang="en-US" b="0" dirty="0" smtClean="0">
                <a:solidFill>
                  <a:srgbClr val="FFFF00"/>
                </a:solidFill>
              </a:rPr>
              <a:t>Goals</a:t>
            </a:r>
            <a:endParaRPr lang="en-US" b="0" dirty="0">
              <a:solidFill>
                <a:srgbClr val="FFFF00"/>
              </a:solidFill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914400" y="1981200"/>
            <a:ext cx="2286000" cy="838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0">
                <a:solidFill>
                  <a:schemeClr val="bg1"/>
                </a:solidFill>
              </a:rPr>
              <a:t>Winning spirit</a:t>
            </a: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6096000" y="2209800"/>
            <a:ext cx="11430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 dirty="0"/>
              <a:t>Passion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2415</TotalTime>
  <Words>1938</Words>
  <Application>Microsoft Office PowerPoint</Application>
  <PresentationFormat>On-screen Show (4:3)</PresentationFormat>
  <Paragraphs>811</Paragraphs>
  <Slides>43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Flow</vt:lpstr>
      <vt:lpstr>COMPENSATION   MANAGEMENT</vt:lpstr>
      <vt:lpstr>APPROACH TO MANAGING PERFORMANCE</vt:lpstr>
      <vt:lpstr>INFLUENCED FACTORS</vt:lpstr>
      <vt:lpstr>Slide 4</vt:lpstr>
      <vt:lpstr>Equity theory and Openness</vt:lpstr>
      <vt:lpstr>Philosophy</vt:lpstr>
      <vt:lpstr> PHILOSOPHY OF MANAGEMENT  &amp;  COMPENSATION</vt:lpstr>
      <vt:lpstr> CONCEPT OF EQUITY (Equity Based Pay Systems)</vt:lpstr>
      <vt:lpstr>THE BALANCING  BETWEEN  COMPENSATION AND  CONTRIBUTION</vt:lpstr>
      <vt:lpstr>Human Resource MANAGEMENT Practices</vt:lpstr>
      <vt:lpstr>Slide 11</vt:lpstr>
      <vt:lpstr>INTEGRATED  PERFORMANCE  EVALUATION  AND COMPENSATION</vt:lpstr>
      <vt:lpstr>COMPENSATION</vt:lpstr>
      <vt:lpstr>The Basic Concept Compensation and Benefit</vt:lpstr>
      <vt:lpstr>MAYOR PHASES of COMPENSATION MANAGEMENT</vt:lpstr>
      <vt:lpstr>Job Analysis</vt:lpstr>
      <vt:lpstr>Job  Evaluation</vt:lpstr>
      <vt:lpstr>Job Ranking</vt:lpstr>
      <vt:lpstr>Slide 19</vt:lpstr>
      <vt:lpstr>Job Grading</vt:lpstr>
      <vt:lpstr>Job Grading or Classifications</vt:lpstr>
      <vt:lpstr>Factor of Comparison</vt:lpstr>
      <vt:lpstr>Compensable factors</vt:lpstr>
      <vt:lpstr>Slide 24</vt:lpstr>
      <vt:lpstr> The Steps of Comparison Method</vt:lpstr>
      <vt:lpstr>A FACTOR COMPARISON CHART</vt:lpstr>
      <vt:lpstr>The Apportionment of Wage for Key Jobs </vt:lpstr>
      <vt:lpstr>Slide 28</vt:lpstr>
      <vt:lpstr>Slide 29</vt:lpstr>
      <vt:lpstr>Slide 30</vt:lpstr>
      <vt:lpstr> Points System</vt:lpstr>
      <vt:lpstr> Six Steps of The Points system</vt:lpstr>
      <vt:lpstr>Slide 33</vt:lpstr>
      <vt:lpstr>COMPA –RATIOS  (Monitoring Cost)</vt:lpstr>
      <vt:lpstr>COMPA-RATIOS FOR TWO GRADES</vt:lpstr>
      <vt:lpstr>COMPA-RATIOS FOR TWO GRADES</vt:lpstr>
      <vt:lpstr>Slide 37</vt:lpstr>
      <vt:lpstr>Encourage Performance</vt:lpstr>
      <vt:lpstr>BONUS PLAN</vt:lpstr>
      <vt:lpstr>Slide 40</vt:lpstr>
      <vt:lpstr>  Gaji Pegawai BI</vt:lpstr>
      <vt:lpstr>Gaji S1 di Bank untuk level General Operation :  </vt:lpstr>
      <vt:lpstr>Slide 43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COMPENSATION AND BENEFIT</dc:title>
  <dc:creator>Toshiba</dc:creator>
  <cp:lastModifiedBy>Ahmad</cp:lastModifiedBy>
  <cp:revision>72</cp:revision>
  <dcterms:created xsi:type="dcterms:W3CDTF">2011-12-26T01:08:23Z</dcterms:created>
  <dcterms:modified xsi:type="dcterms:W3CDTF">2014-01-02T14:00:28Z</dcterms:modified>
</cp:coreProperties>
</file>