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68" r:id="rId3"/>
    <p:sldId id="258" r:id="rId4"/>
    <p:sldId id="260" r:id="rId5"/>
    <p:sldId id="261" r:id="rId6"/>
    <p:sldId id="262" r:id="rId7"/>
    <p:sldId id="269" r:id="rId8"/>
    <p:sldId id="264" r:id="rId9"/>
    <p:sldId id="270" r:id="rId10"/>
    <p:sldId id="278" r:id="rId11"/>
    <p:sldId id="272" r:id="rId12"/>
    <p:sldId id="283" r:id="rId13"/>
    <p:sldId id="279" r:id="rId14"/>
    <p:sldId id="280" r:id="rId15"/>
    <p:sldId id="284" r:id="rId16"/>
    <p:sldId id="281" r:id="rId17"/>
    <p:sldId id="282" r:id="rId18"/>
    <p:sldId id="277" r:id="rId19"/>
    <p:sldId id="294" r:id="rId20"/>
    <p:sldId id="266" r:id="rId21"/>
    <p:sldId id="292" r:id="rId22"/>
    <p:sldId id="293" r:id="rId23"/>
    <p:sldId id="285" r:id="rId24"/>
    <p:sldId id="286" r:id="rId25"/>
    <p:sldId id="287" r:id="rId26"/>
    <p:sldId id="288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89330-4470-4533-8793-681758581F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A68C4-1713-4C92-BC79-75741EF456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0BFD9-365C-40D8-B0A5-7C08084C4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38314D07-EB05-47C5-99F7-608609D0DA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6513E958-849C-4232-967B-328D193E1C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98589-A549-4932-99D2-1A4E2E96E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780A59-060C-4E18-AF2A-5DD3D0A437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1384E-B363-441B-B51E-F5D864D1CF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A2F7E4-542F-450B-ACD0-A136780AB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2B08E-D30D-4F4B-A955-C674D74D1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EFAB81-036B-4616-A7E0-EB409EA69D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5F880-1A9B-402C-81C6-5778477B7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FB6DFAE-5DB0-406C-9ED2-A7D25669D4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7BEA69F-2316-403E-8C86-5C5C7372D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Risk &amp; Return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07950"/>
            <a:ext cx="8229600" cy="1143000"/>
          </a:xfrm>
        </p:spPr>
        <p:txBody>
          <a:bodyPr/>
          <a:lstStyle/>
          <a:p>
            <a:r>
              <a:rPr lang="en-US" sz="3200" b="0">
                <a:latin typeface="Castellar" pitchFamily="18" charset="0"/>
              </a:rPr>
              <a:t>PENGUKURAN </a:t>
            </a:r>
            <a:br>
              <a:rPr lang="en-US" sz="3200" b="0">
                <a:latin typeface="Castellar" pitchFamily="18" charset="0"/>
              </a:rPr>
            </a:br>
            <a:r>
              <a:rPr lang="en-US" sz="3200" b="0">
                <a:latin typeface="Castellar" pitchFamily="18" charset="0"/>
              </a:rPr>
              <a:t>RISIKO TUNGGAL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084263"/>
            <a:ext cx="8229600" cy="5276850"/>
          </a:xfrm>
        </p:spPr>
        <p:txBody>
          <a:bodyPr/>
          <a:lstStyle/>
          <a:p>
            <a:pPr marL="0" indent="0" defTabSz="962025">
              <a:lnSpc>
                <a:spcPct val="90000"/>
              </a:lnSpc>
              <a:buFont typeface="Wingdings" pitchFamily="2" charset="2"/>
              <a:buNone/>
            </a:pPr>
            <a:endParaRPr lang="en-US" sz="2700" b="1" u="sng"/>
          </a:p>
          <a:p>
            <a:pPr marL="0" indent="0" defTabSz="962025">
              <a:lnSpc>
                <a:spcPct val="90000"/>
              </a:lnSpc>
              <a:buFont typeface="Wingdings" pitchFamily="2" charset="2"/>
              <a:buNone/>
            </a:pPr>
            <a:r>
              <a:rPr lang="en-US" sz="2700" b="1" u="sng"/>
              <a:t>Tiga cara mengukur risiko tunggal: (Stand Alone Risk)</a:t>
            </a:r>
          </a:p>
          <a:p>
            <a:pPr marL="0" indent="0" defTabSz="962025">
              <a:lnSpc>
                <a:spcPct val="90000"/>
              </a:lnSpc>
              <a:buFont typeface="Wingdings" pitchFamily="2" charset="2"/>
              <a:buNone/>
            </a:pPr>
            <a:endParaRPr lang="en-US" sz="2700" b="1" u="sng"/>
          </a:p>
          <a:p>
            <a:pPr marL="0" indent="0" defTabSz="962025">
              <a:lnSpc>
                <a:spcPct val="90000"/>
              </a:lnSpc>
              <a:buFontTx/>
              <a:buAutoNum type="arabicPeriod"/>
            </a:pPr>
            <a:r>
              <a:rPr lang="en-US" sz="2700"/>
              <a:t>Return yang diharapkan (Expected Return)</a:t>
            </a:r>
          </a:p>
          <a:p>
            <a:pPr marL="0" indent="0" defTabSz="962025">
              <a:lnSpc>
                <a:spcPct val="90000"/>
              </a:lnSpc>
              <a:buFontTx/>
              <a:buAutoNum type="arabicPeriod"/>
            </a:pPr>
            <a:r>
              <a:rPr lang="en-US" sz="2700"/>
              <a:t>Deviasi standar return</a:t>
            </a:r>
          </a:p>
          <a:p>
            <a:pPr marL="0" indent="0" defTabSz="962025">
              <a:lnSpc>
                <a:spcPct val="90000"/>
              </a:lnSpc>
              <a:buFontTx/>
              <a:buAutoNum type="arabicPeriod"/>
            </a:pPr>
            <a:r>
              <a:rPr lang="en-US" sz="2700"/>
              <a:t>Koefisien variasi</a:t>
            </a:r>
          </a:p>
          <a:p>
            <a:pPr marL="0" indent="0" defTabSz="962025">
              <a:lnSpc>
                <a:spcPct val="90000"/>
              </a:lnSpc>
              <a:buFont typeface="Wingdings" pitchFamily="2" charset="2"/>
              <a:buNone/>
            </a:pPr>
            <a:endParaRPr lang="en-US" sz="27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 u="sng"/>
              <a:t>Distribusi Probabilitas:</a:t>
            </a:r>
            <a:r>
              <a:rPr lang="en-US"/>
              <a:t> suatu daftar semua kemungkinan nilai beserta masing-masing probabilitas terjadinya.</a:t>
            </a:r>
          </a:p>
          <a:p>
            <a:pPr>
              <a:lnSpc>
                <a:spcPct val="90000"/>
              </a:lnSpc>
            </a:pPr>
            <a:r>
              <a:rPr lang="en-US"/>
              <a:t>Semakin rapat distribusi probabilitas, semakin besar kemungkinan nilai return yang sebenarnya sama dengan nilai return yang diharapkan. Oleh karena itu, semakin rapat distribusi probabilitas, semakin kecil risiko suatu aset.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1. Return Yang Diharapkan (Expected Return)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Merupakan rata2 tertimbang dari distribusi probabilitas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           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		k = </a:t>
            </a:r>
            <a:r>
              <a:rPr lang="en-US">
                <a:cs typeface="Arial" charset="0"/>
              </a:rPr>
              <a:t>∑ k</a:t>
            </a:r>
            <a:r>
              <a:rPr lang="en-US" sz="2400">
                <a:cs typeface="Arial" charset="0"/>
              </a:rPr>
              <a:t>i</a:t>
            </a:r>
            <a:r>
              <a:rPr lang="en-US">
                <a:cs typeface="Arial" charset="0"/>
              </a:rPr>
              <a:t>. p</a:t>
            </a:r>
            <a:r>
              <a:rPr lang="en-US" sz="2400">
                <a:cs typeface="Arial" charset="0"/>
              </a:rPr>
              <a:t>i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cs typeface="Arial" charset="0"/>
              </a:rPr>
              <a:t>		        i = 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cs typeface="Arial" charset="0"/>
              </a:rPr>
              <a:t> k = tingkat keuntungan yang diharapkan (expected return)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cs typeface="Arial" charset="0"/>
              </a:rPr>
              <a:t> ki = tingkat keuntungan pada kondisi I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cs typeface="Arial" charset="0"/>
              </a:rPr>
              <a:t> pi = probabilitas kondisi i terjadi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17500"/>
            <a:ext cx="8385175" cy="1003300"/>
          </a:xfrm>
        </p:spPr>
        <p:txBody>
          <a:bodyPr/>
          <a:lstStyle/>
          <a:p>
            <a:r>
              <a:rPr lang="en-US" sz="2400" b="0"/>
              <a:t>CONTOH PENGUKURAN </a:t>
            </a:r>
            <a:br>
              <a:rPr lang="en-US" sz="2400" b="0"/>
            </a:br>
            <a:r>
              <a:rPr lang="en-US" sz="2400" b="0"/>
              <a:t>RISIKO TUNGGAL DGN RETURN YG DIHARAPKAN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61950" y="3038475"/>
            <a:ext cx="8882063" cy="16129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Return yg diharapkan: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/>
              <a:t> Wings: 	R = (100%x0.3) + (15%x0.4) + (-70%x0.3)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/>
              <a:t>		   	    = 15%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/>
              <a:t>Indofood:	R = (20%x0.3) + (15%x0.4) + (10%x0.3)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/>
              <a:t>		       	    = 15%</a:t>
            </a:r>
          </a:p>
        </p:txBody>
      </p:sp>
      <p:graphicFrame>
        <p:nvGraphicFramePr>
          <p:cNvPr id="25636" name="Group 36"/>
          <p:cNvGraphicFramePr>
            <a:graphicFrameLocks noGrp="1"/>
          </p:cNvGraphicFramePr>
          <p:nvPr>
            <p:ph sz="half" idx="2"/>
          </p:nvPr>
        </p:nvGraphicFramePr>
        <p:xfrm>
          <a:off x="468313" y="1557338"/>
          <a:ext cx="8120062" cy="2024064"/>
        </p:xfrm>
        <a:graphic>
          <a:graphicData uri="http://schemas.openxmlformats.org/drawingml/2006/table">
            <a:tbl>
              <a:tblPr/>
              <a:tblGrid>
                <a:gridCol w="2032000"/>
                <a:gridCol w="2027237"/>
                <a:gridCol w="1855788"/>
                <a:gridCol w="2205037"/>
              </a:tblGrid>
              <a:tr h="293688">
                <a:tc rowSpan="2"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Keadaan</a:t>
                      </a:r>
                    </a:p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Ekonomi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Probabilitas</a:t>
                      </a:r>
                    </a:p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Kejadian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Rate of Return on Stock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PT Wings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PT Indofood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Booming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Normal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Resesi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(70)%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620713"/>
            <a:ext cx="8686800" cy="1104900"/>
          </a:xfrm>
        </p:spPr>
        <p:txBody>
          <a:bodyPr/>
          <a:lstStyle/>
          <a:p>
            <a:r>
              <a:rPr lang="en-US" sz="4200" b="0"/>
              <a:t>2. DEVIASI STANDAR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989138"/>
            <a:ext cx="8686800" cy="2930525"/>
          </a:xfrm>
        </p:spPr>
        <p:txBody>
          <a:bodyPr/>
          <a:lstStyle/>
          <a:p>
            <a:pPr marL="0" indent="0" defTabSz="962025">
              <a:lnSpc>
                <a:spcPct val="90000"/>
              </a:lnSpc>
            </a:pPr>
            <a:r>
              <a:rPr lang="en-US" sz="2400"/>
              <a:t> Untuk mengukur kerapatan distribusi probabilitas, digunakan deviasi standar (</a:t>
            </a:r>
            <a:r>
              <a:rPr lang="el-GR" sz="2400">
                <a:cs typeface="Arial" charset="0"/>
              </a:rPr>
              <a:t>σ</a:t>
            </a:r>
            <a:r>
              <a:rPr lang="en-US" sz="2400">
                <a:cs typeface="Arial" charset="0"/>
              </a:rPr>
              <a:t>)</a:t>
            </a:r>
          </a:p>
          <a:p>
            <a:pPr marL="0" indent="0" defTabSz="962025">
              <a:lnSpc>
                <a:spcPct val="90000"/>
              </a:lnSpc>
              <a:buFont typeface="Wingdings" pitchFamily="2" charset="2"/>
              <a:buNone/>
            </a:pPr>
            <a:endParaRPr lang="en-US" sz="2400">
              <a:cs typeface="Arial" charset="0"/>
            </a:endParaRPr>
          </a:p>
          <a:p>
            <a:pPr marL="0" indent="0" defTabSz="962025"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cs typeface="Arial" charset="0"/>
              </a:rPr>
              <a:t> </a:t>
            </a:r>
            <a:r>
              <a:rPr lang="el-GR" sz="2400">
                <a:cs typeface="Arial" charset="0"/>
              </a:rPr>
              <a:t>σ</a:t>
            </a:r>
            <a:r>
              <a:rPr lang="en-US" sz="2400">
                <a:cs typeface="Arial" charset="0"/>
              </a:rPr>
              <a:t> = √ ∑ (ki – k )</a:t>
            </a:r>
            <a:r>
              <a:rPr lang="en-US" sz="2400" baseline="30000">
                <a:cs typeface="Arial" charset="0"/>
              </a:rPr>
              <a:t>2</a:t>
            </a:r>
            <a:r>
              <a:rPr lang="en-US" sz="2400">
                <a:cs typeface="Arial" charset="0"/>
              </a:rPr>
              <a:t> . p i</a:t>
            </a:r>
            <a:endParaRPr lang="en-US" sz="2400" baseline="30000">
              <a:cs typeface="Arial" charset="0"/>
            </a:endParaRPr>
          </a:p>
          <a:p>
            <a:pPr marL="0" indent="0" defTabSz="962025">
              <a:lnSpc>
                <a:spcPct val="90000"/>
              </a:lnSpc>
              <a:buFont typeface="Wingdings" pitchFamily="2" charset="2"/>
              <a:buNone/>
            </a:pPr>
            <a:endParaRPr lang="en-US" sz="2400">
              <a:cs typeface="Arial" charset="0"/>
            </a:endParaRPr>
          </a:p>
          <a:p>
            <a:pPr marL="0" indent="0" defTabSz="962025">
              <a:lnSpc>
                <a:spcPct val="90000"/>
              </a:lnSpc>
            </a:pPr>
            <a:r>
              <a:rPr lang="en-US" sz="2400">
                <a:cs typeface="Arial" charset="0"/>
              </a:rPr>
              <a:t> Semakin kecil deviasi standar, semakin rapat distribusi probabilitas. Sebagai akibatnya semakin kecil risiko.</a:t>
            </a:r>
          </a:p>
          <a:p>
            <a:pPr marL="0" indent="0" defTabSz="962025">
              <a:lnSpc>
                <a:spcPct val="90000"/>
              </a:lnSpc>
              <a:buFont typeface="Wingdings" pitchFamily="2" charset="2"/>
              <a:buNone/>
            </a:pPr>
            <a:endParaRPr lang="el-GR" sz="2400"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1" name="Rectangle 15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Contoh Deviasi Standar</a:t>
            </a:r>
          </a:p>
        </p:txBody>
      </p:sp>
      <p:graphicFrame>
        <p:nvGraphicFramePr>
          <p:cNvPr id="30884" name="Group 164"/>
          <p:cNvGraphicFramePr>
            <a:graphicFrameLocks noGrp="1"/>
          </p:cNvGraphicFramePr>
          <p:nvPr>
            <p:ph type="tbl" idx="1"/>
          </p:nvPr>
        </p:nvGraphicFramePr>
        <p:xfrm>
          <a:off x="838200" y="1905000"/>
          <a:ext cx="8007350" cy="4243071"/>
        </p:xfrm>
        <a:graphic>
          <a:graphicData uri="http://schemas.openxmlformats.org/drawingml/2006/table">
            <a:tbl>
              <a:tblPr/>
              <a:tblGrid>
                <a:gridCol w="2308225"/>
                <a:gridCol w="1898650"/>
                <a:gridCol w="2106613"/>
                <a:gridCol w="1693862"/>
              </a:tblGrid>
              <a:tr h="955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Probabilitas Kejadian (pi)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Rate of Return PT Wings (ki)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(ki - k)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(ki - k)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x pi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100%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0,723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0,217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15%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0,023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0,009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-70%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0,490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0,147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0,373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Standar Deviasi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61,053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Expected Return ( k 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15%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88900"/>
            <a:ext cx="8229600" cy="1144588"/>
          </a:xfrm>
          <a:noFill/>
          <a:ln/>
        </p:spPr>
        <p:txBody>
          <a:bodyPr lIns="96259" tIns="48129" rIns="96259" bIns="48129"/>
          <a:lstStyle/>
          <a:p>
            <a:r>
              <a:rPr lang="en-US" sz="4000"/>
              <a:t/>
            </a:r>
            <a:br>
              <a:rPr lang="en-US" sz="4000"/>
            </a:br>
            <a:r>
              <a:rPr lang="en-US" sz="4000"/>
              <a:t>KOEFISIEN VARIASI</a:t>
            </a:r>
          </a:p>
        </p:txBody>
      </p:sp>
      <p:sp>
        <p:nvSpPr>
          <p:cNvPr id="27651" name="Text Box 3"/>
          <p:cNvSpPr txBox="1">
            <a:spLocks noGrp="1" noChangeArrowheads="1"/>
          </p:cNvSpPr>
          <p:nvPr>
            <p:ph idx="1"/>
          </p:nvPr>
        </p:nvSpPr>
        <p:spPr>
          <a:xfrm>
            <a:off x="611188" y="1700213"/>
            <a:ext cx="8229600" cy="4608512"/>
          </a:xfrm>
          <a:noFill/>
          <a:ln/>
        </p:spPr>
        <p:txBody>
          <a:bodyPr lIns="96259" tIns="48129" rIns="96259" bIns="48129"/>
          <a:lstStyle/>
          <a:p>
            <a:r>
              <a:rPr lang="en-US" sz="2800"/>
              <a:t>Terdapat dua pilihan investasi, yaitu A dengan return yg diharapkan lebih tinggi dan B mempunyai deviasi standar lebih rendah.</a:t>
            </a:r>
            <a:r>
              <a:rPr lang="en-US"/>
              <a:t> </a:t>
            </a:r>
          </a:p>
          <a:p>
            <a:pPr algn="ctr">
              <a:buFont typeface="Wingdings" pitchFamily="2" charset="2"/>
              <a:buNone/>
            </a:pPr>
            <a:endParaRPr lang="en-US"/>
          </a:p>
          <a:p>
            <a:pPr algn="ctr">
              <a:buFont typeface="Wingdings" pitchFamily="2" charset="2"/>
              <a:buNone/>
            </a:pPr>
            <a:r>
              <a:rPr lang="en-US"/>
              <a:t>CV = </a:t>
            </a:r>
            <a:r>
              <a:rPr lang="el-GR">
                <a:cs typeface="Arial" charset="0"/>
              </a:rPr>
              <a:t>σ</a:t>
            </a:r>
            <a:r>
              <a:rPr lang="en-US">
                <a:cs typeface="Arial" charset="0"/>
              </a:rPr>
              <a:t>/ k </a:t>
            </a:r>
          </a:p>
          <a:p>
            <a:pPr algn="ctr">
              <a:buFont typeface="Wingdings" pitchFamily="2" charset="2"/>
              <a:buNone/>
            </a:pPr>
            <a:endParaRPr lang="en-US"/>
          </a:p>
          <a:p>
            <a:r>
              <a:rPr lang="en-US" sz="2400"/>
              <a:t>KV menunjukkan risiko per unit of return dan menunjukkan perbandingan yang berarti ketika return yg diharapkan untuk dua pilihan investasi tidak sama.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US" sz="1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88900"/>
            <a:ext cx="8229600" cy="1144588"/>
          </a:xfrm>
          <a:noFill/>
          <a:ln/>
        </p:spPr>
        <p:txBody>
          <a:bodyPr lIns="96259" tIns="48129" rIns="96259" bIns="48129"/>
          <a:lstStyle/>
          <a:p>
            <a:r>
              <a:rPr lang="en-US" sz="3600"/>
              <a:t>KOEFISIEN VARIASI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9223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62025" eaLnBrk="1" hangingPunct="1"/>
            <a:r>
              <a:rPr lang="en-US" sz="2800" b="1"/>
              <a:t>Cnth: Apabila terdapat 2 proyek, A&amp;B. </a:t>
            </a:r>
          </a:p>
        </p:txBody>
      </p:sp>
      <p:graphicFrame>
        <p:nvGraphicFramePr>
          <p:cNvPr id="28701" name="Group 29"/>
          <p:cNvGraphicFramePr>
            <a:graphicFrameLocks noGrp="1"/>
          </p:cNvGraphicFramePr>
          <p:nvPr/>
        </p:nvGraphicFramePr>
        <p:xfrm>
          <a:off x="395288" y="1916113"/>
          <a:ext cx="8208962" cy="2029968"/>
        </p:xfrm>
        <a:graphic>
          <a:graphicData uri="http://schemas.openxmlformats.org/drawingml/2006/table">
            <a:tbl>
              <a:tblPr/>
              <a:tblGrid>
                <a:gridCol w="4051300"/>
                <a:gridCol w="2132012"/>
                <a:gridCol w="2025650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Return yg diharapkan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Deviasi standar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Koefisien Variasi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= 0.25</a:t>
                      </a:r>
                    </a:p>
                    <a:p>
                      <a:pPr marL="0" marR="0" lvl="0" indent="0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= 0.37</a:t>
                      </a:r>
                      <a:endParaRPr kumimoji="0" lang="en-US" sz="21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Text Box 27"/>
          <p:cNvSpPr txBox="1">
            <a:spLocks noChangeArrowheads="1"/>
          </p:cNvSpPr>
          <p:nvPr/>
        </p:nvSpPr>
        <p:spPr bwMode="auto">
          <a:xfrm>
            <a:off x="468313" y="4221163"/>
            <a:ext cx="8220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62025" eaLnBrk="1" hangingPunct="1"/>
            <a:r>
              <a:rPr lang="en-US" sz="2800" b="1"/>
              <a:t>0.37 &gt; 0.25 berarti proyek B lebih berisiko daripada proyek 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INVESTASI PORTFOLIO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1341438"/>
            <a:ext cx="8351837" cy="5040312"/>
          </a:xfrm>
        </p:spPr>
        <p:txBody>
          <a:bodyPr/>
          <a:lstStyle/>
          <a:p>
            <a:r>
              <a:rPr lang="en-US"/>
              <a:t> </a:t>
            </a:r>
            <a:r>
              <a:rPr lang="en-US" u="sng"/>
              <a:t>Portfolio:</a:t>
            </a:r>
            <a:r>
              <a:rPr lang="en-US"/>
              <a:t> suatu kombinasi dua atau lebih investasi. Contoh: portfolio si Otong terdiri saham telkom, saham Indosat, saham Indofood.</a:t>
            </a:r>
          </a:p>
          <a:p>
            <a:r>
              <a:rPr lang="en-US" u="sng"/>
              <a:t> Tujuan portfolio: </a:t>
            </a:r>
            <a:r>
              <a:rPr lang="en-US"/>
              <a:t>meminimumkan risiko dengan cara diversifikasi.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INVESTASI PORTFOLIO</a:t>
            </a:r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Aset dalam suatu portfolio lebih kecil risikonya dibanding jika asset itu hanya dipegang tunggal</a:t>
            </a:r>
          </a:p>
          <a:p>
            <a:pPr>
              <a:lnSpc>
                <a:spcPct val="80000"/>
              </a:lnSpc>
            </a:pPr>
            <a:r>
              <a:rPr lang="en-US" sz="2800"/>
              <a:t> Dari kacamata investor, yg terpenting adalah </a:t>
            </a:r>
            <a:r>
              <a:rPr lang="en-US" sz="2800" u="sng"/>
              <a:t>return dan risiko keseluruhan dari portfolio yg dia miliki</a:t>
            </a:r>
            <a:r>
              <a:rPr lang="en-US" sz="2800"/>
              <a:t>, bukan masing-masing asset di dalam portfolio tsb. </a:t>
            </a:r>
          </a:p>
          <a:p>
            <a:pPr>
              <a:lnSpc>
                <a:spcPct val="80000"/>
              </a:lnSpc>
            </a:pPr>
            <a:r>
              <a:rPr lang="en-US" sz="2800"/>
              <a:t> Oleh karena itu, investor menganalisa bagaimana risiko dan return suatu asset tunggal mempengaruhi risiko dan return portfolio dimana aset itu berada.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836613"/>
            <a:ext cx="8228012" cy="1141412"/>
          </a:xfrm>
        </p:spPr>
        <p:txBody>
          <a:bodyPr/>
          <a:lstStyle/>
          <a:p>
            <a:r>
              <a:rPr lang="en-US" b="0">
                <a:latin typeface="Castellar" pitchFamily="18" charset="0"/>
              </a:rPr>
              <a:t>KONSEP DASAR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1557338"/>
            <a:ext cx="8228012" cy="4908550"/>
          </a:xfrm>
        </p:spPr>
        <p:txBody>
          <a:bodyPr/>
          <a:lstStyle/>
          <a:p>
            <a:pPr marL="360363" indent="-360363" defTabSz="962025"/>
            <a:endParaRPr lang="en-US"/>
          </a:p>
          <a:p>
            <a:pPr marL="360363" indent="-360363" defTabSz="962025"/>
            <a:r>
              <a:rPr lang="en-US"/>
              <a:t>Konsep dasar: Investor menyukai return dan tidak menyukai risiko:</a:t>
            </a:r>
          </a:p>
          <a:p>
            <a:pPr marL="360363" indent="-360363" defTabSz="962025">
              <a:buFont typeface="Wingdings" pitchFamily="2" charset="2"/>
              <a:buNone/>
            </a:pPr>
            <a:r>
              <a:rPr lang="en-US"/>
              <a:t>	</a:t>
            </a:r>
          </a:p>
          <a:p>
            <a:pPr marL="360363" indent="-360363" algn="ctr" defTabSz="962025">
              <a:buFont typeface="Wingdings" pitchFamily="2" charset="2"/>
              <a:buNone/>
            </a:pPr>
            <a:r>
              <a:rPr lang="en-US" sz="3600"/>
              <a:t>High risk, High return. </a:t>
            </a:r>
          </a:p>
          <a:p>
            <a:pPr marL="360363" indent="-360363" algn="ctr" defTabSz="962025">
              <a:buFont typeface="Wingdings" pitchFamily="2" charset="2"/>
              <a:buNone/>
            </a:pPr>
            <a:r>
              <a:rPr lang="en-US" sz="3600"/>
              <a:t>Low risk, low return</a:t>
            </a:r>
          </a:p>
          <a:p>
            <a:pPr marL="360363" indent="-360363" defTabSz="962025">
              <a:buFont typeface="Wingdings" pitchFamily="2" charset="2"/>
              <a:buNone/>
            </a:pPr>
            <a:endParaRPr lang="en-US" sz="3600"/>
          </a:p>
          <a:p>
            <a:pPr marL="360363" indent="-360363" defTabSz="962025">
              <a:buFont typeface="Wingdings" pitchFamily="2" charset="2"/>
              <a:buNone/>
            </a:pPr>
            <a:r>
              <a:rPr lang="en-US"/>
              <a:t>	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835150" y="3716338"/>
            <a:ext cx="5613400" cy="1368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PORTFOLIO RETURNS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000"/>
              <a:t> Return yang diharapkan dari suatu portfolio adalah rata2 tertimbang (weighted average) dari semua return yang diharapkan dari sekuritas2 dalam portfolio:</a:t>
            </a:r>
          </a:p>
          <a:p>
            <a:pPr>
              <a:buFont typeface="Wingdings" pitchFamily="2" charset="2"/>
              <a:buNone/>
            </a:pPr>
            <a:endParaRPr lang="en-US" sz="3000"/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2195513" y="4076700"/>
          <a:ext cx="5305425" cy="1495425"/>
        </p:xfrm>
        <a:graphic>
          <a:graphicData uri="http://schemas.openxmlformats.org/presentationml/2006/ole">
            <p:oleObj spid="_x0000_s12292" name="Equation" r:id="rId3" imgW="5308560" imgH="149832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1905000"/>
            <a:ext cx="7550150" cy="4191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/>
              <a:t>Contoh:</a:t>
            </a:r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r>
              <a:rPr lang="en-US" sz="2400"/>
              <a:t>Berapakah return yg diharapkan dari portfolio ini?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Kp = w</a:t>
            </a:r>
            <a:r>
              <a:rPr lang="en-US" sz="2400" baseline="-25000"/>
              <a:t>1</a:t>
            </a:r>
            <a:r>
              <a:rPr lang="en-US" sz="2400"/>
              <a:t>k</a:t>
            </a:r>
            <a:r>
              <a:rPr lang="en-US" sz="2400" baseline="-25000"/>
              <a:t>1</a:t>
            </a:r>
            <a:r>
              <a:rPr lang="en-US" sz="2400"/>
              <a:t>+w</a:t>
            </a:r>
            <a:r>
              <a:rPr lang="en-US" sz="2400" baseline="-25000"/>
              <a:t>2</a:t>
            </a:r>
            <a:r>
              <a:rPr lang="en-US" sz="2000"/>
              <a:t>k</a:t>
            </a:r>
            <a:r>
              <a:rPr lang="en-US" sz="2400" baseline="-25000"/>
              <a:t>2</a:t>
            </a:r>
            <a:r>
              <a:rPr lang="en-US" sz="2400"/>
              <a:t>+w</a:t>
            </a:r>
            <a:r>
              <a:rPr lang="en-US" sz="2400" baseline="-25000"/>
              <a:t>3</a:t>
            </a:r>
            <a:r>
              <a:rPr lang="en-US" sz="2400"/>
              <a:t>k</a:t>
            </a:r>
            <a:r>
              <a:rPr lang="en-US" sz="2400" baseline="-25000"/>
              <a:t>3</a:t>
            </a:r>
            <a:r>
              <a:rPr lang="en-US" sz="2400"/>
              <a:t>+w</a:t>
            </a:r>
            <a:r>
              <a:rPr lang="en-US" sz="2400" baseline="-25000"/>
              <a:t>4</a:t>
            </a:r>
            <a:r>
              <a:rPr lang="en-US" sz="2400"/>
              <a:t>k</a:t>
            </a:r>
            <a:r>
              <a:rPr lang="en-US" sz="2400" baseline="-25000"/>
              <a:t>4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	  = 0,25(14%)+0,25(13%)+0,25(20%)+0,25(18%)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	  = 16,25 %</a:t>
            </a:r>
          </a:p>
        </p:txBody>
      </p:sp>
      <p:graphicFrame>
        <p:nvGraphicFramePr>
          <p:cNvPr id="45129" name="Object 73"/>
          <p:cNvGraphicFramePr>
            <a:graphicFrameLocks noChangeAspect="1"/>
          </p:cNvGraphicFramePr>
          <p:nvPr>
            <p:ph sz="half" idx="2"/>
          </p:nvPr>
        </p:nvGraphicFramePr>
        <p:xfrm>
          <a:off x="2611438" y="2133600"/>
          <a:ext cx="4206875" cy="1655763"/>
        </p:xfrm>
        <a:graphic>
          <a:graphicData uri="http://schemas.openxmlformats.org/presentationml/2006/ole">
            <p:oleObj spid="_x0000_s45129" name="Worksheet" r:id="rId3" imgW="3000375" imgH="11811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Portfolio Risk</a:t>
            </a: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Diukur dgn deviasi standar portfolio</a:t>
            </a:r>
          </a:p>
          <a:p>
            <a:pPr>
              <a:lnSpc>
                <a:spcPct val="90000"/>
              </a:lnSpc>
            </a:pPr>
            <a:r>
              <a:rPr lang="en-US" sz="2800"/>
              <a:t>Tetapi, tidak dihitung/dicari dengan menggunakan rata2 tertimbang deviasi standar masing2 sekuritas dalam portfolio</a:t>
            </a:r>
          </a:p>
          <a:p>
            <a:pPr>
              <a:lnSpc>
                <a:spcPct val="90000"/>
              </a:lnSpc>
            </a:pPr>
            <a:r>
              <a:rPr lang="en-US" sz="2800"/>
              <a:t>Apabila menggunakan itu, berarti mengabaikan korelasi antara sekuritas2 yang ada di dalam portfolio</a:t>
            </a:r>
          </a:p>
          <a:p>
            <a:pPr>
              <a:lnSpc>
                <a:spcPct val="90000"/>
              </a:lnSpc>
            </a:pPr>
            <a:r>
              <a:rPr lang="en-US" sz="2800"/>
              <a:t>Korelasi antara sekuritas2 tsb mempengaruhi besarnya deviasi standar portfolio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00013"/>
            <a:ext cx="8385175" cy="1431926"/>
          </a:xfrm>
        </p:spPr>
        <p:txBody>
          <a:bodyPr/>
          <a:lstStyle/>
          <a:p>
            <a:r>
              <a:rPr lang="en-US" sz="3200"/>
              <a:t>MARKET AND DIVERSIFIABLE RISK</a:t>
            </a: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981075"/>
            <a:ext cx="8007350" cy="4191000"/>
          </a:xfrm>
        </p:spPr>
        <p:txBody>
          <a:bodyPr/>
          <a:lstStyle/>
          <a:p>
            <a:r>
              <a:rPr lang="en-US" sz="1900"/>
              <a:t>Dalam suatu kondisi-kondisi tertentu, mengkombinasikan sekuritas dalam portfolio mengurangi risiko tapi tidak menghilangkan risiko</a:t>
            </a:r>
          </a:p>
          <a:p>
            <a:r>
              <a:rPr lang="en-US" sz="1900"/>
              <a:t>Apa yg terjadi apabila kita memasukkan lebih dari dua saham di portfolio?</a:t>
            </a:r>
          </a:p>
          <a:p>
            <a:pPr>
              <a:buFont typeface="Wingdings" pitchFamily="2" charset="2"/>
              <a:buNone/>
            </a:pPr>
            <a:r>
              <a:rPr lang="en-US" sz="1900"/>
              <a:t>Market and diversifiable risk:</a:t>
            </a:r>
          </a:p>
          <a:p>
            <a:endParaRPr lang="en-US" sz="180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4268788" y="2212975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4116388" y="4346575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 rot="16200000">
            <a:off x="2493169" y="3226594"/>
            <a:ext cx="269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/>
              <a:t>Deviasi Standar Portfolio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4497388" y="4346575"/>
            <a:ext cx="37607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Jumlah Sekuritas Dalam Portfolio</a:t>
            </a:r>
          </a:p>
        </p:txBody>
      </p:sp>
      <p:sp>
        <p:nvSpPr>
          <p:cNvPr id="36872" name="Freeform 8"/>
          <p:cNvSpPr>
            <a:spLocks/>
          </p:cNvSpPr>
          <p:nvPr/>
        </p:nvSpPr>
        <p:spPr bwMode="auto">
          <a:xfrm>
            <a:off x="4268788" y="2289175"/>
            <a:ext cx="4038600" cy="129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8" y="480"/>
              </a:cxn>
              <a:cxn ang="0">
                <a:pos x="2304" y="720"/>
              </a:cxn>
            </a:cxnLst>
            <a:rect l="0" t="0" r="r" b="b"/>
            <a:pathLst>
              <a:path w="2304" h="720">
                <a:moveTo>
                  <a:pt x="0" y="0"/>
                </a:moveTo>
                <a:cubicBezTo>
                  <a:pt x="192" y="180"/>
                  <a:pt x="384" y="360"/>
                  <a:pt x="768" y="480"/>
                </a:cubicBezTo>
                <a:cubicBezTo>
                  <a:pt x="1152" y="600"/>
                  <a:pt x="2008" y="680"/>
                  <a:pt x="2304" y="72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4344988" y="3508375"/>
            <a:ext cx="3962400" cy="76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4802188" y="2822575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5259388" y="305117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6097588" y="36607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4797425" y="3584575"/>
            <a:ext cx="842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Risiko</a:t>
            </a:r>
          </a:p>
          <a:p>
            <a:pPr defTabSz="962025" eaLnBrk="1" hangingPunct="1"/>
            <a:r>
              <a:rPr lang="en-US" sz="1900"/>
              <a:t>Total</a:t>
            </a: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945188" y="2365375"/>
            <a:ext cx="2209800" cy="457200"/>
          </a:xfrm>
          <a:prstGeom prst="borderCallout1">
            <a:avLst>
              <a:gd name="adj1" fmla="val 25000"/>
              <a:gd name="adj2" fmla="val -3449"/>
              <a:gd name="adj3" fmla="val 183333"/>
              <a:gd name="adj4" fmla="val -2758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defTabSz="962025" eaLnBrk="1" hangingPunct="1"/>
            <a:r>
              <a:rPr lang="en-US" sz="1900"/>
              <a:t>Diversifiable Risk</a:t>
            </a: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6783388" y="3736975"/>
            <a:ext cx="1676400" cy="419100"/>
          </a:xfrm>
          <a:prstGeom prst="borderCallout1">
            <a:avLst>
              <a:gd name="adj1" fmla="val 27273"/>
              <a:gd name="adj2" fmla="val -4546"/>
              <a:gd name="adj3" fmla="val 27273"/>
              <a:gd name="adj4" fmla="val -4090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defTabSz="962025" eaLnBrk="1" hangingPunct="1"/>
            <a:r>
              <a:rPr lang="en-US" sz="1900"/>
              <a:t>Market Risk</a:t>
            </a:r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539750" y="4784725"/>
            <a:ext cx="82089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Risiko dari portfolio akan berkurang seiring dengan bertambahnya jumlah saham di portfolio</a:t>
            </a:r>
          </a:p>
          <a:p>
            <a:endParaRPr lang="en-US"/>
          </a:p>
          <a:p>
            <a:r>
              <a:rPr lang="en-US"/>
              <a:t>In the real world, dimana koefisien korelasi diantara saham-saham individu pada umumnya positive tapi kurang dari 1, beberapa risiko, tidak semuanya, dapat dihilangkan.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2388"/>
            <a:ext cx="8385175" cy="1431925"/>
          </a:xfrm>
        </p:spPr>
        <p:txBody>
          <a:bodyPr/>
          <a:lstStyle/>
          <a:p>
            <a:r>
              <a:rPr lang="en-US"/>
              <a:t>CAPM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341438"/>
            <a:ext cx="8569325" cy="52562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400"/>
              <a:t>Digunakan untuk menganalisa risk dan rates of return. </a:t>
            </a:r>
          </a:p>
          <a:p>
            <a:pPr>
              <a:buFont typeface="Wingdings" pitchFamily="2" charset="2"/>
              <a:buNone/>
            </a:pPr>
            <a:r>
              <a:rPr lang="en-US" sz="3400" b="1"/>
              <a:t>Kesimpulan dari CAPM</a:t>
            </a:r>
            <a:r>
              <a:rPr lang="en-US" sz="3400"/>
              <a:t>: risiko yg relevant dari suatu saham adalah kontribusi risiko saham tersebut pada risiko portfolio</a:t>
            </a:r>
          </a:p>
          <a:p>
            <a:pPr>
              <a:buFont typeface="Wingdings" pitchFamily="2" charset="2"/>
              <a:buNone/>
            </a:pPr>
            <a:endParaRPr lang="en-US" sz="3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BETA DALAM CAPM</a:t>
            </a: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600"/>
              <a:t> Konsep dari Beta dalam CAPM</a:t>
            </a:r>
          </a:p>
          <a:p>
            <a:r>
              <a:rPr lang="en-US" sz="2600"/>
              <a:t> Koefisien Beta adalah jumlah risiko dari suatu saham yang dikontribusikan untuk portfolio pasar</a:t>
            </a:r>
          </a:p>
          <a:p>
            <a:r>
              <a:rPr lang="en-US" sz="2600"/>
              <a:t> Saham dengan deviasi standar tinggi akan mempunyai beta yg tinggi pula. Oleh karena itu, saham dengan stand alone tinggi akan mengkontribusikan banyak risiko untuk portfolio</a:t>
            </a:r>
          </a:p>
          <a:p>
            <a:r>
              <a:rPr lang="en-US" sz="2600"/>
              <a:t> Beta mengukur volatilitas suatu saham relatif dengan saham rata2.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BETA DALAM CAPM</a:t>
            </a: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2886075" y="2097088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1590675" y="4154488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 flipH="1">
            <a:off x="2581275" y="2173288"/>
            <a:ext cx="167640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 flipH="1">
            <a:off x="2047875" y="2706688"/>
            <a:ext cx="24384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 flipV="1">
            <a:off x="1895475" y="3011488"/>
            <a:ext cx="2895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3327400" y="4111625"/>
            <a:ext cx="352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200"/>
              <a:t>10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581275" y="3468688"/>
            <a:ext cx="352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200"/>
              <a:t>10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047875" y="4108450"/>
            <a:ext cx="403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200"/>
              <a:t>-10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559050" y="4535488"/>
            <a:ext cx="403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200"/>
              <a:t>-10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4233863" y="2065338"/>
            <a:ext cx="223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600"/>
              <a:t>Stok H, High Risk, b=2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62463" y="2446338"/>
            <a:ext cx="2562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600"/>
              <a:t>Stok A, Average Risk, b=1</a:t>
            </a: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4767263" y="2903538"/>
            <a:ext cx="2325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600"/>
              <a:t>Stok L, Low Risk, b=0.5</a:t>
            </a: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 rot="16200000">
            <a:off x="1582737" y="2860676"/>
            <a:ext cx="1641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600"/>
              <a:t>Return on Stock</a:t>
            </a:r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3114675" y="4335463"/>
            <a:ext cx="32591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600"/>
              <a:t>Return on Market / Portfolio Pasar</a:t>
            </a:r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474663" y="5321300"/>
            <a:ext cx="8489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62025" eaLnBrk="1" hangingPunct="1">
              <a:buFontTx/>
              <a:buChar char="•"/>
            </a:pPr>
            <a:r>
              <a:rPr lang="en-US"/>
              <a:t> Stok A mempunyai risiko pasar yg sama dgn portfolio pasar</a:t>
            </a:r>
          </a:p>
          <a:p>
            <a:pPr defTabSz="962025" eaLnBrk="1" hangingPunct="1">
              <a:buFontTx/>
              <a:buChar char="•"/>
            </a:pPr>
            <a:r>
              <a:rPr lang="en-US"/>
              <a:t> Stok H mempunyai risiko pasar yg lebih besar dari pada portfolio pasar</a:t>
            </a:r>
          </a:p>
          <a:p>
            <a:pPr defTabSz="962025" eaLnBrk="1" hangingPunct="1">
              <a:buFontTx/>
              <a:buChar char="•"/>
            </a:pPr>
            <a:r>
              <a:rPr lang="en-US"/>
              <a:t> Stok L mempunyai risiko pasar yg lebih kecil daripada portfolio pasar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SECURITY MARKET LINE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5505450"/>
            <a:ext cx="7694613" cy="10191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300"/>
              <a:t>Market Risk Premium, RPm, menunjukkan premium yang diminta investor karena menanggung risiko dari stock rata2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2084388" y="2344738"/>
            <a:ext cx="1587" cy="2643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2008188" y="4835525"/>
            <a:ext cx="33528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3170238" y="4987925"/>
            <a:ext cx="2266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Risiko Pasar (Beta)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 rot="16200000">
            <a:off x="17462" y="3473451"/>
            <a:ext cx="2671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62025" eaLnBrk="1" hangingPunct="1"/>
            <a:r>
              <a:rPr lang="en-US"/>
              <a:t>Return yg diharapkan</a:t>
            </a:r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>
            <a:off x="2084388" y="4149725"/>
            <a:ext cx="30480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69" name="Line 9"/>
          <p:cNvSpPr>
            <a:spLocks noChangeShapeType="1"/>
          </p:cNvSpPr>
          <p:nvPr/>
        </p:nvSpPr>
        <p:spPr bwMode="auto">
          <a:xfrm>
            <a:off x="2084388" y="2930525"/>
            <a:ext cx="20574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4141788" y="2930525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3836988" y="4759325"/>
            <a:ext cx="520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1.0</a:t>
            </a:r>
          </a:p>
        </p:txBody>
      </p:sp>
      <p:sp>
        <p:nvSpPr>
          <p:cNvPr id="40972" name="AutoShape 12"/>
          <p:cNvSpPr>
            <a:spLocks/>
          </p:cNvSpPr>
          <p:nvPr/>
        </p:nvSpPr>
        <p:spPr bwMode="auto">
          <a:xfrm>
            <a:off x="5284788" y="2549525"/>
            <a:ext cx="76200" cy="1524000"/>
          </a:xfrm>
          <a:prstGeom prst="rightBrace">
            <a:avLst>
              <a:gd name="adj1" fmla="val 1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3" name="AutoShape 13"/>
          <p:cNvSpPr>
            <a:spLocks/>
          </p:cNvSpPr>
          <p:nvPr/>
        </p:nvSpPr>
        <p:spPr bwMode="auto">
          <a:xfrm>
            <a:off x="5284788" y="4225925"/>
            <a:ext cx="76200" cy="533400"/>
          </a:xfrm>
          <a:prstGeom prst="righ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1550988" y="3844925"/>
            <a:ext cx="565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K</a:t>
            </a:r>
            <a:r>
              <a:rPr lang="en-US" sz="1900" baseline="-25000"/>
              <a:t>RF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1677988" y="2701925"/>
            <a:ext cx="48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K</a:t>
            </a:r>
            <a:r>
              <a:rPr lang="en-US" sz="1900" baseline="-25000"/>
              <a:t>M</a:t>
            </a: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3763963" y="2678113"/>
            <a:ext cx="6064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R</a:t>
            </a:r>
            <a:r>
              <a:rPr lang="en-US" sz="1900" baseline="-25000"/>
              <a:t>PM</a:t>
            </a:r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4583113" y="2320925"/>
            <a:ext cx="68103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SML</a:t>
            </a: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5421313" y="2830513"/>
            <a:ext cx="1152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Premium</a:t>
            </a:r>
          </a:p>
          <a:p>
            <a:pPr defTabSz="962025" eaLnBrk="1" hangingPunct="1"/>
            <a:r>
              <a:rPr lang="en-US" sz="1900"/>
              <a:t>Risiko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5284788" y="4149725"/>
            <a:ext cx="17192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Tingkat bunga</a:t>
            </a:r>
          </a:p>
          <a:p>
            <a:pPr defTabSz="962025" eaLnBrk="1" hangingPunct="1"/>
            <a:r>
              <a:rPr lang="en-US" sz="1900"/>
              <a:t>Bebas risiko</a:t>
            </a:r>
          </a:p>
        </p:txBody>
      </p:sp>
      <p:sp>
        <p:nvSpPr>
          <p:cNvPr id="40980" name="Line 20"/>
          <p:cNvSpPr>
            <a:spLocks noChangeShapeType="1"/>
          </p:cNvSpPr>
          <p:nvPr/>
        </p:nvSpPr>
        <p:spPr bwMode="auto">
          <a:xfrm>
            <a:off x="2084388" y="3616325"/>
            <a:ext cx="9144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81" name="Line 21"/>
          <p:cNvSpPr>
            <a:spLocks noChangeShapeType="1"/>
          </p:cNvSpPr>
          <p:nvPr/>
        </p:nvSpPr>
        <p:spPr bwMode="auto">
          <a:xfrm>
            <a:off x="2998788" y="3616325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82" name="Text Box 22"/>
          <p:cNvSpPr txBox="1">
            <a:spLocks noChangeArrowheads="1"/>
          </p:cNvSpPr>
          <p:nvPr/>
        </p:nvSpPr>
        <p:spPr bwMode="auto">
          <a:xfrm>
            <a:off x="2770188" y="4759325"/>
            <a:ext cx="520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0.5</a:t>
            </a:r>
          </a:p>
        </p:txBody>
      </p:sp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1724025" y="3387725"/>
            <a:ext cx="4365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900"/>
              <a:t>K</a:t>
            </a:r>
            <a:r>
              <a:rPr lang="en-US" sz="1900" baseline="-25000"/>
              <a:t>L</a:t>
            </a:r>
          </a:p>
        </p:txBody>
      </p:sp>
      <p:sp>
        <p:nvSpPr>
          <p:cNvPr id="40984" name="Text Box 24"/>
          <p:cNvSpPr txBox="1">
            <a:spLocks noChangeArrowheads="1"/>
          </p:cNvSpPr>
          <p:nvPr/>
        </p:nvSpPr>
        <p:spPr bwMode="auto">
          <a:xfrm>
            <a:off x="831850" y="1484313"/>
            <a:ext cx="7627938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62025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900"/>
              <a:t>Hubungan antara rate of return yang diminta dengan risiko pasar suatu sekuritas</a:t>
            </a:r>
          </a:p>
          <a:p>
            <a:pPr defTabSz="962025" eaLnBrk="1" hangingPunct="1"/>
            <a:endParaRPr lang="en-US" sz="1900"/>
          </a:p>
        </p:txBody>
      </p:sp>
      <p:sp>
        <p:nvSpPr>
          <p:cNvPr id="40985" name="Line 25"/>
          <p:cNvSpPr>
            <a:spLocks noChangeShapeType="1"/>
          </p:cNvSpPr>
          <p:nvPr/>
        </p:nvSpPr>
        <p:spPr bwMode="auto">
          <a:xfrm flipV="1">
            <a:off x="2084388" y="2625725"/>
            <a:ext cx="26670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86" name="AutoShape 26"/>
          <p:cNvSpPr>
            <a:spLocks/>
          </p:cNvSpPr>
          <p:nvPr/>
        </p:nvSpPr>
        <p:spPr bwMode="auto">
          <a:xfrm>
            <a:off x="3074988" y="3616325"/>
            <a:ext cx="76200" cy="533400"/>
          </a:xfrm>
          <a:prstGeom prst="righ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auto">
          <a:xfrm>
            <a:off x="3074988" y="3616325"/>
            <a:ext cx="113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200"/>
              <a:t>Safe Stock’s </a:t>
            </a:r>
          </a:p>
          <a:p>
            <a:pPr defTabSz="962025" eaLnBrk="1" hangingPunct="1"/>
            <a:r>
              <a:rPr lang="en-US" sz="1200"/>
              <a:t>Risk Premium</a:t>
            </a:r>
          </a:p>
        </p:txBody>
      </p:sp>
      <p:sp>
        <p:nvSpPr>
          <p:cNvPr id="40988" name="AutoShape 28"/>
          <p:cNvSpPr>
            <a:spLocks/>
          </p:cNvSpPr>
          <p:nvPr/>
        </p:nvSpPr>
        <p:spPr bwMode="auto">
          <a:xfrm>
            <a:off x="4217988" y="3006725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9" name="Text Box 29"/>
          <p:cNvSpPr txBox="1">
            <a:spLocks noChangeArrowheads="1"/>
          </p:cNvSpPr>
          <p:nvPr/>
        </p:nvSpPr>
        <p:spPr bwMode="auto">
          <a:xfrm>
            <a:off x="4354513" y="3094038"/>
            <a:ext cx="8937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62025" eaLnBrk="1" hangingPunct="1"/>
            <a:r>
              <a:rPr lang="en-US" sz="1400"/>
              <a:t>Market</a:t>
            </a:r>
          </a:p>
          <a:p>
            <a:pPr defTabSz="962025" eaLnBrk="1" hangingPunct="1"/>
            <a:r>
              <a:rPr lang="en-US" sz="1400"/>
              <a:t>Risk</a:t>
            </a:r>
          </a:p>
          <a:p>
            <a:pPr defTabSz="962025" eaLnBrk="1" hangingPunct="1"/>
            <a:r>
              <a:rPr lang="en-US" sz="1400"/>
              <a:t>Premium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SECURITY MARKET LINE</a:t>
            </a: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68338" y="1760538"/>
            <a:ext cx="8007350" cy="4764087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/>
              <a:t>R</a:t>
            </a:r>
            <a:r>
              <a:rPr lang="en-US" sz="2600" b="1" baseline="-25000"/>
              <a:t>PM</a:t>
            </a:r>
            <a:r>
              <a:rPr lang="en-US" sz="2600" b="1"/>
              <a:t> = K</a:t>
            </a:r>
            <a:r>
              <a:rPr lang="en-US" sz="2600" b="1" baseline="-25000"/>
              <a:t>M</a:t>
            </a:r>
            <a:r>
              <a:rPr lang="en-US" sz="2600" b="1"/>
              <a:t> – K</a:t>
            </a:r>
            <a:r>
              <a:rPr lang="en-US" sz="2600" b="1" baseline="-25000"/>
              <a:t>RF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/>
              <a:t>Risk Premium untuk stock i: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/>
              <a:t>R</a:t>
            </a:r>
            <a:r>
              <a:rPr lang="en-US" sz="2600" b="1" baseline="-25000"/>
              <a:t>Pi</a:t>
            </a:r>
            <a:r>
              <a:rPr lang="en-US" sz="2600" b="1"/>
              <a:t> = (R</a:t>
            </a:r>
            <a:r>
              <a:rPr lang="en-US" sz="2600" b="1" baseline="-25000"/>
              <a:t>PM</a:t>
            </a:r>
            <a:r>
              <a:rPr lang="en-US" sz="2600" b="1"/>
              <a:t>) b</a:t>
            </a:r>
            <a:r>
              <a:rPr lang="en-US" sz="2600" b="1" baseline="-25000"/>
              <a:t>i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300"/>
              <a:t>Persamaan SML: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300" b="1"/>
              <a:t>Required rate of return on stock i =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300"/>
              <a:t>Risk free rate+(Market risk premium)(stock’s i beta)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3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/>
              <a:t>K</a:t>
            </a:r>
            <a:r>
              <a:rPr lang="en-US" sz="2600" b="1" baseline="-25000"/>
              <a:t>i</a:t>
            </a:r>
            <a:r>
              <a:rPr lang="en-US" sz="2600" b="1"/>
              <a:t> = K</a:t>
            </a:r>
            <a:r>
              <a:rPr lang="en-US" sz="2600" b="1" baseline="-25000"/>
              <a:t>RF</a:t>
            </a:r>
            <a:r>
              <a:rPr lang="en-US" sz="2600" b="1"/>
              <a:t> + (K</a:t>
            </a:r>
            <a:r>
              <a:rPr lang="en-US" sz="2600" b="1" baseline="-25000"/>
              <a:t>M</a:t>
            </a:r>
            <a:r>
              <a:rPr lang="en-US" sz="2600" b="1"/>
              <a:t>-K</a:t>
            </a:r>
            <a:r>
              <a:rPr lang="en-US" sz="2600" b="1" baseline="-25000"/>
              <a:t>RF</a:t>
            </a:r>
            <a:r>
              <a:rPr lang="en-US" sz="2600" b="1"/>
              <a:t>) b</a:t>
            </a:r>
            <a:r>
              <a:rPr lang="en-US" sz="2600" b="1" baseline="-25000"/>
              <a:t>i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6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500"/>
              <a:t>Semakin besar beta suatu sekuritas, maka semakin besar risiko pasarnya dan semakin besar pula return yang diinginkan investor</a:t>
            </a:r>
            <a:endParaRPr lang="en-US" sz="240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95288" y="1412875"/>
            <a:ext cx="8280400" cy="3600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-171450"/>
            <a:ext cx="8385175" cy="1431925"/>
          </a:xfrm>
        </p:spPr>
        <p:txBody>
          <a:bodyPr/>
          <a:lstStyle/>
          <a:p>
            <a:r>
              <a:rPr lang="en-US" b="0"/>
              <a:t>CONTOH SOAL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981075"/>
            <a:ext cx="8424862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PT MTV: Return yg diharapkan dari obligasi pemerintah (risk free rate) adalah 8%, return yg diharapkan portfolio pasar adalah 12%. Berapa rate of return yg diharapkan pada saham PT MTV apabila beta adalah 1.4?</a:t>
            </a:r>
          </a:p>
          <a:p>
            <a:pPr>
              <a:buFont typeface="Wingdings" pitchFamily="2" charset="2"/>
              <a:buNone/>
            </a:pPr>
            <a:r>
              <a:rPr lang="en-US" sz="2600" b="1"/>
              <a:t>K</a:t>
            </a:r>
            <a:r>
              <a:rPr lang="en-US" sz="2600" b="1" baseline="-25000"/>
              <a:t>RF</a:t>
            </a:r>
            <a:r>
              <a:rPr lang="en-US" sz="2600" b="1"/>
              <a:t> = 8%, K</a:t>
            </a:r>
            <a:r>
              <a:rPr lang="en-US" sz="2600" b="1" baseline="-25000"/>
              <a:t>M</a:t>
            </a:r>
            <a:r>
              <a:rPr lang="en-US" sz="2600" b="1"/>
              <a:t> = 12%, b = 1.4</a:t>
            </a:r>
          </a:p>
          <a:p>
            <a:pPr>
              <a:buFont typeface="Wingdings" pitchFamily="2" charset="2"/>
              <a:buNone/>
            </a:pPr>
            <a:r>
              <a:rPr lang="en-US" sz="2600" b="1"/>
              <a:t>K</a:t>
            </a:r>
            <a:r>
              <a:rPr lang="en-US" sz="2600" b="1" baseline="-25000"/>
              <a:t>MTV</a:t>
            </a:r>
            <a:r>
              <a:rPr lang="en-US" sz="2600" b="1"/>
              <a:t> = 8% + (12%-8%)1.4 = 13.6%</a:t>
            </a:r>
          </a:p>
          <a:p>
            <a:pPr>
              <a:buFont typeface="Wingdings" pitchFamily="2" charset="2"/>
              <a:buNone/>
            </a:pPr>
            <a:endParaRPr lang="en-US" sz="2300" b="1"/>
          </a:p>
          <a:p>
            <a:pPr>
              <a:buFont typeface="Wingdings" pitchFamily="2" charset="2"/>
              <a:buNone/>
            </a:pPr>
            <a:r>
              <a:rPr lang="en-US" sz="3000"/>
              <a:t>Semakin tinggi beta suatu sekuritas, semakin tinggi risiko pasar sehingga semakin tinggi pula return yg diminta oleh investor untuk sekuritas yang bersangkutan </a:t>
            </a:r>
            <a:r>
              <a:rPr lang="en-US" sz="3000">
                <a:sym typeface="Wingdings" pitchFamily="2" charset="2"/>
              </a:rPr>
              <a:t> lihat rumus</a:t>
            </a:r>
            <a:endParaRPr lang="en-US" sz="3000"/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1905000"/>
            <a:ext cx="8377237" cy="4191000"/>
          </a:xfrm>
        </p:spPr>
        <p:txBody>
          <a:bodyPr/>
          <a:lstStyle/>
          <a:p>
            <a:r>
              <a:rPr lang="en-US"/>
              <a:t>Risiko dari suatu aset dapat dilihat dgn 2 cara: </a:t>
            </a:r>
          </a:p>
          <a:p>
            <a:pPr>
              <a:buFont typeface="Wingdings" pitchFamily="2" charset="2"/>
              <a:buNone/>
            </a:pPr>
            <a:r>
              <a:rPr lang="en-US"/>
              <a:t>	1) on a stand alone basis ( risiko tunggal )</a:t>
            </a:r>
          </a:p>
          <a:p>
            <a:pPr>
              <a:buFont typeface="Wingdings" pitchFamily="2" charset="2"/>
              <a:buNone/>
            </a:pPr>
            <a:r>
              <a:rPr lang="en-US"/>
              <a:t>	2) in a portfolio context ( risiko aset dalam suatu portfolio) 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Dua Tipe Risiko Dalam Portfolio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Dalam konteks portfolio, risiko dari suatu aset dibagi menjadi dua komponen: </a:t>
            </a:r>
          </a:p>
          <a:p>
            <a:pPr>
              <a:buFont typeface="Wingdings" pitchFamily="2" charset="2"/>
              <a:buNone/>
            </a:pPr>
            <a:r>
              <a:rPr lang="en-US"/>
              <a:t>	1) Diversifiable risk </a:t>
            </a:r>
          </a:p>
          <a:p>
            <a:pPr>
              <a:buFont typeface="Wingdings" pitchFamily="2" charset="2"/>
              <a:buNone/>
            </a:pPr>
            <a:r>
              <a:rPr lang="en-US"/>
              <a:t>	2) Market risk. Only market risk is relevant because diversifiable risk can be eliminated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sz="4000"/>
              <a:t/>
            </a:r>
            <a:br>
              <a:rPr lang="en-US" sz="4000"/>
            </a:br>
            <a:r>
              <a:rPr lang="en-US" sz="4000"/>
              <a:t>1.Diversifiable risk </a:t>
            </a:r>
            <a:br>
              <a:rPr lang="en-US" sz="4000"/>
            </a:br>
            <a:endParaRPr lang="en-US" sz="4000"/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Disebabkan oleh kejadian2 random seperti mogok kerja,sukses atau gagalnya marketing program. </a:t>
            </a:r>
          </a:p>
          <a:p>
            <a:r>
              <a:rPr lang="en-US"/>
              <a:t>Efeknya thd portfolio dapat dihilangkan dengan diversifikasi.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r>
              <a:rPr lang="en-US" sz="4000"/>
              <a:t>2. Market Risk </a:t>
            </a:r>
            <a:br>
              <a:rPr lang="en-US" sz="4000"/>
            </a:br>
            <a:endParaRPr lang="en-US" sz="4000"/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Disebabkan oleh faktor2 yang mempengaruhi hampir semua perusahaan seperti inflasi,naiknya harga bbm, perang,resesi, dll.</a:t>
            </a:r>
          </a:p>
          <a:p>
            <a:pPr>
              <a:buFontTx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6850" y="157163"/>
            <a:ext cx="8686800" cy="957262"/>
          </a:xfrm>
        </p:spPr>
        <p:txBody>
          <a:bodyPr/>
          <a:lstStyle/>
          <a:p>
            <a:r>
              <a:rPr lang="en-US" sz="4000" b="0" dirty="0">
                <a:latin typeface="Castellar" pitchFamily="18" charset="0"/>
              </a:rPr>
              <a:t/>
            </a:r>
            <a:br>
              <a:rPr lang="en-US" sz="4000" b="0" dirty="0">
                <a:latin typeface="Castellar" pitchFamily="18" charset="0"/>
              </a:rPr>
            </a:br>
            <a:r>
              <a:rPr lang="en-US" sz="4000" b="0" dirty="0">
                <a:latin typeface="Castellar" pitchFamily="18" charset="0"/>
              </a:rPr>
              <a:t/>
            </a:r>
            <a:br>
              <a:rPr lang="en-US" sz="4000" b="0" dirty="0">
                <a:latin typeface="Castellar" pitchFamily="18" charset="0"/>
              </a:rPr>
            </a:br>
            <a:r>
              <a:rPr lang="en-US" sz="4000" b="0" dirty="0">
                <a:latin typeface="Castellar" pitchFamily="18" charset="0"/>
              </a:rPr>
              <a:t>INVESTMENT RETURN</a:t>
            </a:r>
            <a:br>
              <a:rPr lang="en-US" sz="4000" b="0" dirty="0">
                <a:latin typeface="Castellar" pitchFamily="18" charset="0"/>
              </a:rPr>
            </a:br>
            <a:endParaRPr lang="en-US" sz="4000" b="0" dirty="0">
              <a:latin typeface="Castellar" pitchFamily="18" charset="0"/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14348" y="2214554"/>
            <a:ext cx="8229600" cy="4806950"/>
          </a:xfrm>
        </p:spPr>
        <p:txBody>
          <a:bodyPr/>
          <a:lstStyle/>
          <a:p>
            <a:pPr marL="0" indent="0" defTabSz="962025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err="1"/>
              <a:t>Salah</a:t>
            </a:r>
            <a:r>
              <a:rPr lang="en-US" sz="2400" dirty="0"/>
              <a:t> </a:t>
            </a:r>
            <a:r>
              <a:rPr lang="en-US" sz="2400" dirty="0" err="1"/>
              <a:t>satu</a:t>
            </a:r>
            <a:r>
              <a:rPr lang="en-US" sz="2400" dirty="0"/>
              <a:t> </a:t>
            </a:r>
            <a:r>
              <a:rPr lang="en-US" sz="2400" dirty="0" err="1"/>
              <a:t>cara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menghitung</a:t>
            </a:r>
            <a:r>
              <a:rPr lang="en-US" sz="2400" dirty="0"/>
              <a:t> return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suatu</a:t>
            </a:r>
            <a:r>
              <a:rPr lang="en-US" sz="2400" dirty="0"/>
              <a:t> </a:t>
            </a:r>
            <a:r>
              <a:rPr lang="en-US" sz="2400" dirty="0" err="1"/>
              <a:t>investasi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</a:p>
          <a:p>
            <a:pPr marL="0" indent="0" defTabSz="962025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in dollar terms:</a:t>
            </a:r>
          </a:p>
          <a:p>
            <a:pPr marL="0" indent="0" defTabSz="962025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 marL="0" indent="0" defTabSz="962025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dollar return = amount received – amount invested</a:t>
            </a:r>
          </a:p>
          <a:p>
            <a:pPr marL="0" indent="0" defTabSz="962025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 marL="0" indent="0" defTabSz="962025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err="1"/>
              <a:t>Tapi</a:t>
            </a:r>
            <a:r>
              <a:rPr lang="en-US" sz="2400" dirty="0"/>
              <a:t> </a:t>
            </a:r>
            <a:r>
              <a:rPr lang="en-US" sz="2400" dirty="0" err="1"/>
              <a:t>ada</a:t>
            </a:r>
            <a:r>
              <a:rPr lang="en-US" sz="2400" dirty="0"/>
              <a:t> 2 </a:t>
            </a:r>
            <a:r>
              <a:rPr lang="en-US" sz="2400" dirty="0" err="1"/>
              <a:t>masalah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dollar terms:</a:t>
            </a:r>
          </a:p>
          <a:p>
            <a:pPr marL="0" indent="0" defTabSz="962025">
              <a:lnSpc>
                <a:spcPct val="80000"/>
              </a:lnSpc>
              <a:buFontTx/>
              <a:buAutoNum type="arabicParenR"/>
            </a:pPr>
            <a:r>
              <a:rPr lang="en-US" sz="2400" dirty="0"/>
              <a:t> </a:t>
            </a:r>
            <a:r>
              <a:rPr lang="en-US" sz="2400" dirty="0" err="1"/>
              <a:t>Besarnya</a:t>
            </a:r>
            <a:r>
              <a:rPr lang="en-US" sz="2400" dirty="0"/>
              <a:t> </a:t>
            </a:r>
            <a:r>
              <a:rPr lang="en-US" sz="2400" dirty="0" err="1"/>
              <a:t>perubahan</a:t>
            </a:r>
            <a:r>
              <a:rPr lang="en-US" sz="2400" dirty="0"/>
              <a:t> </a:t>
            </a:r>
            <a:r>
              <a:rPr lang="en-US" sz="2400" dirty="0" err="1"/>
              <a:t>investasi</a:t>
            </a:r>
            <a:r>
              <a:rPr lang="en-US" sz="2400" dirty="0"/>
              <a:t>. </a:t>
            </a:r>
          </a:p>
          <a:p>
            <a:pPr marL="0" indent="0" defTabSz="962025">
              <a:lnSpc>
                <a:spcPct val="80000"/>
              </a:lnSpc>
              <a:buFontTx/>
              <a:buAutoNum type="arabicParenR"/>
            </a:pPr>
            <a:r>
              <a:rPr lang="en-US" sz="2400" dirty="0"/>
              <a:t> </a:t>
            </a:r>
            <a:r>
              <a:rPr lang="en-US" sz="2400" dirty="0" err="1"/>
              <a:t>Waktu</a:t>
            </a:r>
            <a:r>
              <a:rPr lang="en-US" sz="2400" dirty="0"/>
              <a:t> </a:t>
            </a:r>
            <a:r>
              <a:rPr lang="en-US" sz="2400" dirty="0" err="1"/>
              <a:t>sampai</a:t>
            </a:r>
            <a:r>
              <a:rPr lang="en-US" sz="2400" dirty="0"/>
              <a:t> </a:t>
            </a:r>
            <a:r>
              <a:rPr lang="en-US" sz="2400" dirty="0" err="1"/>
              <a:t>kita</a:t>
            </a:r>
            <a:r>
              <a:rPr lang="en-US" sz="2400" dirty="0"/>
              <a:t> </a:t>
            </a:r>
            <a:r>
              <a:rPr lang="en-US" sz="2400" dirty="0" err="1"/>
              <a:t>mendapatkan</a:t>
            </a:r>
            <a:r>
              <a:rPr lang="en-US" sz="2400" dirty="0"/>
              <a:t> return (timing). </a:t>
            </a:r>
          </a:p>
          <a:p>
            <a:pPr marL="0" indent="0" defTabSz="962025">
              <a:lnSpc>
                <a:spcPct val="8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Sebagai solusi dari masalah ini kita memakai rate of return atau % returns.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Rate of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Return = </a:t>
            </a:r>
            <a:r>
              <a:rPr lang="en-US" sz="2400" b="1" u="sng"/>
              <a:t>(Amount received – Amount invested)</a:t>
            </a:r>
            <a:r>
              <a:rPr lang="en-US" sz="2400" b="1"/>
              <a:t>  			Amount invested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Rate of return umumnya banyak dipakai untuk mengukur kinerja dari suatu investasi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50825" y="2924175"/>
            <a:ext cx="8424863" cy="18002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9525"/>
            <a:ext cx="8229600" cy="1143000"/>
          </a:xfrm>
        </p:spPr>
        <p:txBody>
          <a:bodyPr/>
          <a:lstStyle/>
          <a:p>
            <a:r>
              <a:rPr lang="en-US" b="0">
                <a:latin typeface="Castellar" pitchFamily="18" charset="0"/>
              </a:rPr>
              <a:t>DEFINISI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889000"/>
            <a:ext cx="8229600" cy="5813425"/>
          </a:xfrm>
        </p:spPr>
        <p:txBody>
          <a:bodyPr/>
          <a:lstStyle/>
          <a:p>
            <a:r>
              <a:rPr lang="en-US" sz="3100">
                <a:solidFill>
                  <a:srgbClr val="FF0000"/>
                </a:solidFill>
              </a:rPr>
              <a:t>Return</a:t>
            </a:r>
            <a:r>
              <a:rPr lang="en-US" sz="3100"/>
              <a:t> adalah keuntungan atau aliran kas bersih yang diperoleh dari suatu investasi</a:t>
            </a:r>
          </a:p>
          <a:p>
            <a:pPr>
              <a:buFont typeface="Wingdings" pitchFamily="2" charset="2"/>
              <a:buNone/>
            </a:pPr>
            <a:endParaRPr lang="en-US" sz="3100"/>
          </a:p>
          <a:p>
            <a:r>
              <a:rPr lang="en-US" sz="3100">
                <a:solidFill>
                  <a:srgbClr val="FF0000"/>
                </a:solidFill>
              </a:rPr>
              <a:t>Risiko</a:t>
            </a:r>
            <a:r>
              <a:rPr lang="en-US" sz="3100"/>
              <a:t> adalah kemungkinan bahwa return sesungguhnya dari suatu investasi akan </a:t>
            </a:r>
            <a:r>
              <a:rPr lang="en-US" sz="3100" i="1"/>
              <a:t>tidak sesuai</a:t>
            </a:r>
            <a:r>
              <a:rPr lang="en-US" sz="3100"/>
              <a:t> dari return yg diharapkan</a:t>
            </a:r>
          </a:p>
          <a:p>
            <a:endParaRPr lang="en-US" sz="3100"/>
          </a:p>
          <a:p>
            <a:r>
              <a:rPr lang="en-US" sz="3100"/>
              <a:t>Risiko menunjukkan </a:t>
            </a:r>
            <a:r>
              <a:rPr lang="en-US" sz="3100" i="1"/>
              <a:t>variabilitas</a:t>
            </a:r>
            <a:r>
              <a:rPr lang="en-US" sz="3100"/>
              <a:t> return dari yang diharapkan sehingga makin bervariasi return, makin tinggi pula risiko dari suatu aset.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495</TotalTime>
  <Words>1191</Words>
  <Application>Microsoft Office PowerPoint</Application>
  <PresentationFormat>On-screen Show (4:3)</PresentationFormat>
  <Paragraphs>235</Paragraphs>
  <Slides>29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Times New Roman</vt:lpstr>
      <vt:lpstr>Wingdings</vt:lpstr>
      <vt:lpstr>Castellar</vt:lpstr>
      <vt:lpstr>Metro</vt:lpstr>
      <vt:lpstr>Microsoft Equation 3.0</vt:lpstr>
      <vt:lpstr>Microsoft Office Excel Worksheet</vt:lpstr>
      <vt:lpstr>Risk &amp; Return</vt:lpstr>
      <vt:lpstr>KONSEP DASAR</vt:lpstr>
      <vt:lpstr>Slide 3</vt:lpstr>
      <vt:lpstr>Dua Tipe Risiko Dalam Portfolio</vt:lpstr>
      <vt:lpstr> 1.Diversifiable risk  </vt:lpstr>
      <vt:lpstr> 2. Market Risk  </vt:lpstr>
      <vt:lpstr>  INVESTMENT RETURN </vt:lpstr>
      <vt:lpstr>Slide 8</vt:lpstr>
      <vt:lpstr>DEFINISI</vt:lpstr>
      <vt:lpstr>PENGUKURAN  RISIKO TUNGGAL</vt:lpstr>
      <vt:lpstr>Slide 11</vt:lpstr>
      <vt:lpstr>1. Return Yang Diharapkan (Expected Return)</vt:lpstr>
      <vt:lpstr>CONTOH PENGUKURAN  RISIKO TUNGGAL DGN RETURN YG DIHARAPKAN</vt:lpstr>
      <vt:lpstr>2. DEVIASI STANDAR</vt:lpstr>
      <vt:lpstr>Contoh Deviasi Standar</vt:lpstr>
      <vt:lpstr> KOEFISIEN VARIASI</vt:lpstr>
      <vt:lpstr>KOEFISIEN VARIASI</vt:lpstr>
      <vt:lpstr>INVESTASI PORTFOLIO</vt:lpstr>
      <vt:lpstr>INVESTASI PORTFOLIO</vt:lpstr>
      <vt:lpstr>PORTFOLIO RETURNS</vt:lpstr>
      <vt:lpstr>Slide 21</vt:lpstr>
      <vt:lpstr>Portfolio Risk</vt:lpstr>
      <vt:lpstr>MARKET AND DIVERSIFIABLE RISK</vt:lpstr>
      <vt:lpstr>CAPM</vt:lpstr>
      <vt:lpstr>BETA DALAM CAPM</vt:lpstr>
      <vt:lpstr>BETA DALAM CAPM</vt:lpstr>
      <vt:lpstr>SECURITY MARKET LINE</vt:lpstr>
      <vt:lpstr>SECURITY MARKET LINE</vt:lpstr>
      <vt:lpstr>CONTOH SOAL</vt:lpstr>
    </vt:vector>
  </TitlesOfParts>
  <Company>House of Ribs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Alvin</dc:creator>
  <cp:lastModifiedBy>Irdiyanto</cp:lastModifiedBy>
  <cp:revision>16</cp:revision>
  <dcterms:created xsi:type="dcterms:W3CDTF">2007-03-06T00:41:04Z</dcterms:created>
  <dcterms:modified xsi:type="dcterms:W3CDTF">2013-10-21T00:33:22Z</dcterms:modified>
</cp:coreProperties>
</file>