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7" r:id="rId23"/>
    <p:sldId id="277" r:id="rId24"/>
    <p:sldId id="278" r:id="rId25"/>
    <p:sldId id="280" r:id="rId26"/>
    <p:sldId id="281" r:id="rId27"/>
    <p:sldId id="282" r:id="rId28"/>
    <p:sldId id="283" r:id="rId29"/>
    <p:sldId id="284" r:id="rId30"/>
    <p:sldId id="288" r:id="rId31"/>
    <p:sldId id="289" r:id="rId32"/>
    <p:sldId id="291" r:id="rId33"/>
    <p:sldId id="290" r:id="rId34"/>
    <p:sldId id="292" r:id="rId35"/>
    <p:sldId id="293" r:id="rId36"/>
    <p:sldId id="294" r:id="rId37"/>
    <p:sldId id="295" r:id="rId38"/>
    <p:sldId id="296" r:id="rId39"/>
    <p:sldId id="297" r:id="rId40"/>
    <p:sldId id="298" r:id="rId41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8A47-643B-41AF-86A5-81DC5A0A939D}" type="datetimeFigureOut">
              <a:rPr lang="id-ID" smtClean="0"/>
              <a:pPr/>
              <a:t>04/11/2013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56CDE2E-C09A-436F-B82A-148BD0F249DF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8A47-643B-41AF-86A5-81DC5A0A939D}" type="datetimeFigureOut">
              <a:rPr lang="id-ID" smtClean="0"/>
              <a:pPr/>
              <a:t>04/11/2013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DE2E-C09A-436F-B82A-148BD0F249D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8A47-643B-41AF-86A5-81DC5A0A939D}" type="datetimeFigureOut">
              <a:rPr lang="id-ID" smtClean="0"/>
              <a:pPr/>
              <a:t>04/11/2013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DE2E-C09A-436F-B82A-148BD0F249D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8A47-643B-41AF-86A5-81DC5A0A939D}" type="datetimeFigureOut">
              <a:rPr lang="id-ID" smtClean="0"/>
              <a:pPr/>
              <a:t>04/11/2013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DE2E-C09A-436F-B82A-148BD0F249D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8A47-643B-41AF-86A5-81DC5A0A939D}" type="datetimeFigureOut">
              <a:rPr lang="id-ID" smtClean="0"/>
              <a:pPr/>
              <a:t>04/11/2013</a:t>
            </a:fld>
            <a:endParaRPr lang="id-ID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DE2E-C09A-436F-B82A-148BD0F249DF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8A47-643B-41AF-86A5-81DC5A0A939D}" type="datetimeFigureOut">
              <a:rPr lang="id-ID" smtClean="0"/>
              <a:pPr/>
              <a:t>04/11/2013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DE2E-C09A-436F-B82A-148BD0F249D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8A47-643B-41AF-86A5-81DC5A0A939D}" type="datetimeFigureOut">
              <a:rPr lang="id-ID" smtClean="0"/>
              <a:pPr/>
              <a:t>04/11/2013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DE2E-C09A-436F-B82A-148BD0F249D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8A47-643B-41AF-86A5-81DC5A0A939D}" type="datetimeFigureOut">
              <a:rPr lang="id-ID" smtClean="0"/>
              <a:pPr/>
              <a:t>04/11/2013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DE2E-C09A-436F-B82A-148BD0F249D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8A47-643B-41AF-86A5-81DC5A0A939D}" type="datetimeFigureOut">
              <a:rPr lang="id-ID" smtClean="0"/>
              <a:pPr/>
              <a:t>04/11/2013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DE2E-C09A-436F-B82A-148BD0F249D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8A47-643B-41AF-86A5-81DC5A0A939D}" type="datetimeFigureOut">
              <a:rPr lang="id-ID" smtClean="0"/>
              <a:pPr/>
              <a:t>04/11/2013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DE2E-C09A-436F-B82A-148BD0F249DF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8A47-643B-41AF-86A5-81DC5A0A939D}" type="datetimeFigureOut">
              <a:rPr lang="id-ID" smtClean="0"/>
              <a:pPr/>
              <a:t>04/11/2013</a:t>
            </a:fld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DE2E-C09A-436F-B82A-148BD0F249DF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ED28A47-643B-41AF-86A5-81DC5A0A939D}" type="datetimeFigureOut">
              <a:rPr lang="id-ID" smtClean="0"/>
              <a:pPr/>
              <a:t>04/11/2013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56CDE2E-C09A-436F-B82A-148BD0F249DF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RETURN AKTIVA TUNGGAL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xmlns="" val="992026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/>
              <a:t>Indeks kemakmuran kumulatif ini menunjukkan kemakmuran akhir yang diperoleh </a:t>
            </a:r>
            <a:r>
              <a:rPr lang="id-ID" dirty="0" smtClean="0"/>
              <a:t>dalam</a:t>
            </a:r>
            <a:r>
              <a:rPr lang="en-US" dirty="0" smtClean="0"/>
              <a:t> </a:t>
            </a:r>
            <a:r>
              <a:rPr lang="id-ID" dirty="0" smtClean="0"/>
              <a:t>suatu </a:t>
            </a:r>
            <a:r>
              <a:rPr lang="id-ID" dirty="0"/>
              <a:t>periode tertentu. </a:t>
            </a:r>
            <a:endParaRPr lang="en-US" dirty="0" smtClean="0"/>
          </a:p>
          <a:p>
            <a:r>
              <a:rPr lang="en-US" dirty="0" err="1" smtClean="0"/>
              <a:t>Berbeda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total return yang </a:t>
            </a:r>
            <a:r>
              <a:rPr lang="en-US" dirty="0" err="1" smtClean="0"/>
              <a:t>mengukur</a:t>
            </a:r>
            <a:r>
              <a:rPr lang="en-US" dirty="0" smtClean="0"/>
              <a:t> total </a:t>
            </a:r>
            <a:r>
              <a:rPr lang="en-US" dirty="0" err="1" smtClean="0"/>
              <a:t>kemakmuran</a:t>
            </a:r>
            <a:r>
              <a:rPr lang="en-US" dirty="0" smtClean="0"/>
              <a:t> yang </a:t>
            </a:r>
            <a:r>
              <a:rPr lang="en-US" dirty="0" err="1" smtClean="0"/>
              <a:t>diperoleh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, </a:t>
            </a:r>
            <a:r>
              <a:rPr lang="en-US" dirty="0" err="1" smtClean="0"/>
              <a:t>kumulatif</a:t>
            </a:r>
            <a:r>
              <a:rPr lang="en-US" dirty="0" smtClean="0"/>
              <a:t> return </a:t>
            </a:r>
            <a:r>
              <a:rPr lang="en-US" dirty="0" err="1" smtClean="0"/>
              <a:t>mengukur</a:t>
            </a:r>
            <a:r>
              <a:rPr lang="en-US" dirty="0"/>
              <a:t> </a:t>
            </a:r>
            <a:r>
              <a:rPr lang="en-US" dirty="0" err="1" smtClean="0"/>
              <a:t>kemakmuran</a:t>
            </a:r>
            <a:r>
              <a:rPr lang="en-US" dirty="0" smtClean="0"/>
              <a:t> yang </a:t>
            </a:r>
            <a:r>
              <a:rPr lang="en-US" dirty="0" err="1" smtClean="0"/>
              <a:t>diperoleh</a:t>
            </a:r>
            <a:r>
              <a:rPr lang="en-US" dirty="0" smtClean="0"/>
              <a:t> </a:t>
            </a:r>
            <a:r>
              <a:rPr lang="en-US" dirty="0" err="1" smtClean="0"/>
              <a:t>sejak</a:t>
            </a:r>
            <a:r>
              <a:rPr lang="en-US" dirty="0" smtClean="0"/>
              <a:t> </a:t>
            </a:r>
            <a:r>
              <a:rPr lang="en-US" dirty="0" err="1" smtClean="0"/>
              <a:t>awal</a:t>
            </a:r>
            <a:r>
              <a:rPr lang="en-US" dirty="0" smtClean="0"/>
              <a:t> </a:t>
            </a:r>
            <a:r>
              <a:rPr lang="en-US" dirty="0" err="1" smtClean="0"/>
              <a:t>periode</a:t>
            </a:r>
            <a:r>
              <a:rPr lang="en-US" dirty="0" smtClean="0"/>
              <a:t> </a:t>
            </a:r>
            <a:r>
              <a:rPr lang="en-US" dirty="0" err="1" smtClean="0"/>
              <a:t>sampai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akhir</a:t>
            </a:r>
            <a:r>
              <a:rPr lang="en-US" dirty="0" smtClean="0"/>
              <a:t> </a:t>
            </a:r>
            <a:r>
              <a:rPr lang="en-US" dirty="0" err="1" smtClean="0"/>
              <a:t>dipertahankannya</a:t>
            </a:r>
            <a:r>
              <a:rPr lang="en-US" dirty="0" smtClean="0"/>
              <a:t> </a:t>
            </a:r>
            <a:r>
              <a:rPr lang="en-US" dirty="0" err="1" smtClean="0"/>
              <a:t>investasi</a:t>
            </a:r>
            <a:r>
              <a:rPr lang="en-US" dirty="0" smtClean="0"/>
              <a:t>.</a:t>
            </a:r>
            <a:endParaRPr lang="id-ID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Kumulatif</a:t>
            </a:r>
            <a:r>
              <a:rPr lang="en-US" dirty="0" smtClean="0"/>
              <a:t> return/</a:t>
            </a:r>
            <a:r>
              <a:rPr lang="en-US" dirty="0" err="1" smtClean="0"/>
              <a:t>Indeks</a:t>
            </a:r>
            <a:r>
              <a:rPr lang="en-US" dirty="0" smtClean="0"/>
              <a:t> </a:t>
            </a:r>
            <a:r>
              <a:rPr lang="en-US" dirty="0" err="1" smtClean="0"/>
              <a:t>kemakmuran</a:t>
            </a:r>
            <a:r>
              <a:rPr lang="en-US" dirty="0" smtClean="0"/>
              <a:t> </a:t>
            </a:r>
            <a:r>
              <a:rPr lang="en-US" dirty="0" err="1" smtClean="0"/>
              <a:t>kumulatif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xmlns="" val="1807940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Kumulatif</a:t>
            </a:r>
            <a:r>
              <a:rPr lang="en-US" dirty="0" smtClean="0"/>
              <a:t> return/</a:t>
            </a:r>
            <a:r>
              <a:rPr lang="en-US" dirty="0" err="1" smtClean="0"/>
              <a:t>Indeks</a:t>
            </a:r>
            <a:r>
              <a:rPr lang="en-US" dirty="0" smtClean="0"/>
              <a:t> </a:t>
            </a:r>
            <a:r>
              <a:rPr lang="en-US" dirty="0" err="1" smtClean="0"/>
              <a:t>kemakmuran</a:t>
            </a:r>
            <a:r>
              <a:rPr lang="en-US" dirty="0" smtClean="0"/>
              <a:t> </a:t>
            </a:r>
            <a:r>
              <a:rPr lang="en-US" dirty="0" err="1" smtClean="0"/>
              <a:t>kumulatif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348880"/>
            <a:ext cx="8363272" cy="3777283"/>
          </a:xfrm>
        </p:spPr>
        <p:txBody>
          <a:bodyPr/>
          <a:lstStyle/>
          <a:p>
            <a:r>
              <a:rPr lang="id-ID" dirty="0"/>
              <a:t>Keterangan :</a:t>
            </a:r>
          </a:p>
          <a:p>
            <a:r>
              <a:rPr lang="id-ID" dirty="0"/>
              <a:t>CWIn = cumulative wealth index pada akhir periode n / indeks kemakmuran </a:t>
            </a:r>
            <a:r>
              <a:rPr lang="id-ID" dirty="0" smtClean="0"/>
              <a:t>kumulatif,</a:t>
            </a:r>
            <a:r>
              <a:rPr lang="en-US" dirty="0" smtClean="0"/>
              <a:t> </a:t>
            </a:r>
            <a:r>
              <a:rPr lang="id-ID" dirty="0" smtClean="0"/>
              <a:t>mulai </a:t>
            </a:r>
            <a:r>
              <a:rPr lang="id-ID" dirty="0"/>
              <a:t>dari periode </a:t>
            </a:r>
            <a:r>
              <a:rPr lang="en-US" dirty="0" smtClean="0"/>
              <a:t>I </a:t>
            </a:r>
            <a:r>
              <a:rPr lang="id-ID" dirty="0" smtClean="0"/>
              <a:t>sampai </a:t>
            </a:r>
            <a:r>
              <a:rPr lang="id-ID" dirty="0"/>
              <a:t>ke n</a:t>
            </a:r>
          </a:p>
          <a:p>
            <a:r>
              <a:rPr lang="id-ID" dirty="0"/>
              <a:t>WIo = index value awal , yaitu 1 / kekayaan awal</a:t>
            </a:r>
          </a:p>
          <a:p>
            <a:r>
              <a:rPr lang="id-ID" dirty="0"/>
              <a:t>TRn = periodik total return dalam bentuk </a:t>
            </a:r>
            <a:r>
              <a:rPr lang="id-ID" dirty="0" smtClean="0"/>
              <a:t>de</a:t>
            </a:r>
            <a:r>
              <a:rPr lang="en-US" dirty="0" smtClean="0"/>
              <a:t>s</a:t>
            </a:r>
            <a:r>
              <a:rPr lang="id-ID" dirty="0" smtClean="0"/>
              <a:t>imal </a:t>
            </a:r>
            <a:r>
              <a:rPr lang="id-ID" dirty="0"/>
              <a:t>/ return periode ke-t, mulai dari </a:t>
            </a:r>
            <a:r>
              <a:rPr lang="id-ID" dirty="0" smtClean="0"/>
              <a:t>awal</a:t>
            </a:r>
            <a:r>
              <a:rPr lang="en-US" dirty="0" smtClean="0"/>
              <a:t> </a:t>
            </a:r>
            <a:r>
              <a:rPr lang="id-ID" dirty="0" smtClean="0"/>
              <a:t>periode </a:t>
            </a:r>
            <a:r>
              <a:rPr lang="id-ID" dirty="0"/>
              <a:t>(t = 1) sampai ke akhir periode (t = n)</a:t>
            </a:r>
          </a:p>
          <a:p>
            <a:endParaRPr lang="id-ID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6300787" cy="71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19643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83616306"/>
              </p:ext>
            </p:extLst>
          </p:nvPr>
        </p:nvGraphicFramePr>
        <p:xfrm>
          <a:off x="323526" y="1700807"/>
          <a:ext cx="8568955" cy="3816423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1651847"/>
                <a:gridCol w="1961567"/>
                <a:gridCol w="1651847"/>
                <a:gridCol w="1651847"/>
                <a:gridCol w="1651847"/>
              </a:tblGrid>
              <a:tr h="11813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 dirty="0">
                          <a:effectLst/>
                        </a:rPr>
                        <a:t>Periode</a:t>
                      </a:r>
                      <a:endParaRPr lang="id-ID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Harga Saham (Pt)</a:t>
                      </a:r>
                      <a:endParaRPr lang="id-ID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Dividen (Dt)</a:t>
                      </a:r>
                      <a:endParaRPr lang="id-ID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 dirty="0">
                          <a:effectLst/>
                        </a:rPr>
                        <a:t>Return (Rt)</a:t>
                      </a:r>
                      <a:endParaRPr lang="id-ID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IKK</a:t>
                      </a:r>
                      <a:endParaRPr lang="id-ID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39174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2000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1750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100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 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1,000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39174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2001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1755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100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0,060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 dirty="0" smtClean="0">
                          <a:effectLst/>
                        </a:rPr>
                        <a:t>1,060</a:t>
                      </a:r>
                      <a:r>
                        <a:rPr lang="en-US" sz="2400" u="none" strike="noStrike" baseline="30000" dirty="0" smtClean="0">
                          <a:effectLst/>
                        </a:rPr>
                        <a:t>a)</a:t>
                      </a:r>
                      <a:endParaRPr lang="id-ID" sz="2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39174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2002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1790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100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0,077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 dirty="0" smtClean="0">
                          <a:effectLst/>
                        </a:rPr>
                        <a:t>1,142</a:t>
                      </a:r>
                      <a:r>
                        <a:rPr lang="en-US" sz="2400" u="none" strike="noStrike" baseline="30000" dirty="0" smtClean="0">
                          <a:effectLst/>
                        </a:rPr>
                        <a:t>b)</a:t>
                      </a:r>
                      <a:endParaRPr lang="id-ID" sz="2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39174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2003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1810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150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0,095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1,250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39174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2004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2010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150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0,193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1,492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39174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2005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1905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200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0,047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 dirty="0">
                          <a:effectLst/>
                        </a:rPr>
                        <a:t>1,562</a:t>
                      </a:r>
                      <a:endParaRPr lang="id-ID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5733256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US" dirty="0" smtClean="0"/>
              <a:t>IKK </a:t>
            </a:r>
            <a:r>
              <a:rPr lang="en-US" baseline="-25000" dirty="0" smtClean="0"/>
              <a:t>2001 </a:t>
            </a:r>
            <a:r>
              <a:rPr lang="en-US" dirty="0" smtClean="0"/>
              <a:t>= 1,000 x (1 + 0,060) = 1,060</a:t>
            </a:r>
          </a:p>
          <a:p>
            <a:pPr marL="342900" indent="-342900">
              <a:buAutoNum type="alphaLcParenR"/>
            </a:pPr>
            <a:r>
              <a:rPr lang="en-US" dirty="0" smtClean="0"/>
              <a:t>IKK </a:t>
            </a:r>
            <a:r>
              <a:rPr lang="en-US" baseline="-25000" dirty="0" smtClean="0"/>
              <a:t>2002 </a:t>
            </a:r>
            <a:r>
              <a:rPr lang="en-US" dirty="0" smtClean="0"/>
              <a:t>= 1,060 x (1 + 0,077) = 1,142</a:t>
            </a:r>
            <a:endParaRPr lang="id-ID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Kumulatif</a:t>
            </a:r>
            <a:r>
              <a:rPr lang="en-US" dirty="0" smtClean="0"/>
              <a:t> return/</a:t>
            </a:r>
            <a:r>
              <a:rPr lang="en-US" dirty="0" err="1" smtClean="0"/>
              <a:t>Indeks</a:t>
            </a:r>
            <a:r>
              <a:rPr lang="en-US" dirty="0" smtClean="0"/>
              <a:t> </a:t>
            </a:r>
            <a:r>
              <a:rPr lang="en-US" dirty="0" err="1" smtClean="0"/>
              <a:t>kemakmuran</a:t>
            </a:r>
            <a:r>
              <a:rPr lang="en-US" dirty="0" smtClean="0"/>
              <a:t> </a:t>
            </a:r>
            <a:r>
              <a:rPr lang="en-US" dirty="0" err="1" smtClean="0"/>
              <a:t>kumulatif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xmlns="" val="80560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 </a:t>
            </a:r>
            <a:r>
              <a:rPr lang="en-US" dirty="0" err="1" smtClean="0"/>
              <a:t>disesuaikan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/>
              <a:t>Semua return yang telah dibahas </a:t>
            </a:r>
            <a:r>
              <a:rPr lang="en-US" dirty="0" err="1" smtClean="0"/>
              <a:t>sebelumnya</a:t>
            </a:r>
            <a:r>
              <a:rPr lang="en-US" dirty="0" smtClean="0"/>
              <a:t> </a:t>
            </a:r>
            <a:r>
              <a:rPr lang="id-ID" dirty="0" smtClean="0"/>
              <a:t>mengukur </a:t>
            </a:r>
            <a:r>
              <a:rPr lang="id-ID" dirty="0"/>
              <a:t>jumlah satuan mata uang atau perubahan jumlahnya tetapi </a:t>
            </a:r>
            <a:r>
              <a:rPr lang="id-ID" dirty="0" smtClean="0"/>
              <a:t>tidak</a:t>
            </a:r>
            <a:r>
              <a:rPr lang="en-US" dirty="0" smtClean="0"/>
              <a:t> </a:t>
            </a:r>
            <a:r>
              <a:rPr lang="id-ID" dirty="0" smtClean="0"/>
              <a:t>menyebutkan </a:t>
            </a:r>
            <a:r>
              <a:rPr lang="id-ID" dirty="0"/>
              <a:t>tentang kekuatan pembelian dari satuan mata uang tersebut. </a:t>
            </a:r>
            <a:endParaRPr lang="en-US" dirty="0" smtClean="0"/>
          </a:p>
          <a:p>
            <a:r>
              <a:rPr lang="id-ID" dirty="0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mempertimbangkan</a:t>
            </a:r>
            <a:r>
              <a:rPr lang="en-US" dirty="0" smtClean="0"/>
              <a:t> </a:t>
            </a:r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pembelian</a:t>
            </a:r>
            <a:r>
              <a:rPr lang="en-US" dirty="0" smtClean="0"/>
              <a:t> </a:t>
            </a:r>
            <a:r>
              <a:rPr lang="en-US" dirty="0" err="1" smtClean="0"/>
              <a:t>satuan</a:t>
            </a:r>
            <a:r>
              <a:rPr lang="en-US" dirty="0" smtClean="0"/>
              <a:t> </a:t>
            </a:r>
            <a:r>
              <a:rPr lang="en-US" dirty="0" err="1" smtClean="0"/>
              <a:t>mata</a:t>
            </a:r>
            <a:r>
              <a:rPr lang="en-US" dirty="0" smtClean="0"/>
              <a:t> </a:t>
            </a:r>
            <a:r>
              <a:rPr lang="en-US" dirty="0" err="1" smtClean="0"/>
              <a:t>uang</a:t>
            </a:r>
            <a:r>
              <a:rPr lang="en-US" dirty="0" smtClean="0"/>
              <a:t>,</a:t>
            </a:r>
            <a:r>
              <a:rPr lang="id-ID" dirty="0" smtClean="0"/>
              <a:t> </a:t>
            </a:r>
            <a:r>
              <a:rPr lang="id-ID" dirty="0"/>
              <a:t>perlu mempertimbangkan </a:t>
            </a:r>
            <a:r>
              <a:rPr lang="id-ID" i="1" dirty="0"/>
              <a:t>real return</a:t>
            </a:r>
            <a:r>
              <a:rPr lang="id-ID" dirty="0"/>
              <a:t>, atau </a:t>
            </a:r>
            <a:r>
              <a:rPr lang="id-ID" i="1" dirty="0" smtClean="0"/>
              <a:t>inflation-adjusted </a:t>
            </a:r>
            <a:r>
              <a:rPr lang="id-ID" i="1" dirty="0"/>
              <a:t>returns</a:t>
            </a:r>
            <a:r>
              <a:rPr lang="id-ID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800848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282" y="2780929"/>
            <a:ext cx="8229600" cy="1728192"/>
          </a:xfrm>
        </p:spPr>
        <p:txBody>
          <a:bodyPr/>
          <a:lstStyle/>
          <a:p>
            <a:pPr marL="114300" indent="0">
              <a:buNone/>
            </a:pPr>
            <a:r>
              <a:rPr lang="en-US" dirty="0" err="1"/>
              <a:t>Keterangan</a:t>
            </a:r>
            <a:r>
              <a:rPr lang="en-US" dirty="0"/>
              <a:t> :</a:t>
            </a:r>
          </a:p>
          <a:p>
            <a:r>
              <a:rPr lang="en-US" dirty="0"/>
              <a:t>TR(</a:t>
            </a:r>
            <a:r>
              <a:rPr lang="en-US" dirty="0" err="1"/>
              <a:t>ia</a:t>
            </a:r>
            <a:r>
              <a:rPr lang="en-US" dirty="0"/>
              <a:t>) = </a:t>
            </a:r>
            <a:r>
              <a:rPr lang="en-US" i="1" dirty="0"/>
              <a:t>the inflation – adjusted total return</a:t>
            </a:r>
          </a:p>
          <a:p>
            <a:r>
              <a:rPr lang="en-US" dirty="0"/>
              <a:t>IF = </a:t>
            </a:r>
            <a:r>
              <a:rPr lang="en-US" dirty="0" err="1"/>
              <a:t>tarif</a:t>
            </a:r>
            <a:r>
              <a:rPr lang="en-US" dirty="0"/>
              <a:t> </a:t>
            </a:r>
            <a:r>
              <a:rPr lang="en-US" dirty="0" err="1"/>
              <a:t>inflasi</a:t>
            </a:r>
            <a:endParaRPr lang="en-US" dirty="0"/>
          </a:p>
          <a:p>
            <a:endParaRPr lang="id-ID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661391"/>
            <a:ext cx="2730500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 </a:t>
            </a:r>
            <a:r>
              <a:rPr lang="en-US" dirty="0" err="1" smtClean="0"/>
              <a:t>disesuaikan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xmlns="" val="2313789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kasus</a:t>
            </a:r>
            <a:r>
              <a:rPr lang="en-US" dirty="0" smtClean="0"/>
              <a:t>:</a:t>
            </a:r>
            <a:endParaRPr lang="id-ID" dirty="0"/>
          </a:p>
          <a:p>
            <a:pPr marL="114300" indent="0">
              <a:buNone/>
            </a:pPr>
            <a:r>
              <a:rPr lang="id-ID" dirty="0"/>
              <a:t>Return sebesar 17% yang diterima setahun dari sebuah surat berharga jika </a:t>
            </a:r>
            <a:r>
              <a:rPr lang="id-ID" dirty="0" smtClean="0"/>
              <a:t>disesuaikan</a:t>
            </a:r>
            <a:r>
              <a:rPr lang="en-US" dirty="0" smtClean="0"/>
              <a:t> </a:t>
            </a:r>
            <a:r>
              <a:rPr lang="id-ID" dirty="0" smtClean="0"/>
              <a:t>dengan </a:t>
            </a:r>
            <a:r>
              <a:rPr lang="id-ID" dirty="0"/>
              <a:t>tingkat inflasi sebesar 5 % untuk tahun yang sama, akan memberikan return </a:t>
            </a:r>
            <a:r>
              <a:rPr lang="id-ID" dirty="0" smtClean="0"/>
              <a:t>ri</a:t>
            </a:r>
            <a:r>
              <a:rPr lang="en-US" dirty="0" smtClean="0"/>
              <a:t>i</a:t>
            </a:r>
            <a:r>
              <a:rPr lang="id-ID" dirty="0" smtClean="0"/>
              <a:t>l</a:t>
            </a:r>
            <a:r>
              <a:rPr lang="en-US" dirty="0" smtClean="0"/>
              <a:t> </a:t>
            </a:r>
            <a:r>
              <a:rPr lang="id-ID" dirty="0" smtClean="0"/>
              <a:t>sebesar:</a:t>
            </a:r>
            <a:endParaRPr lang="id-ID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id-ID" dirty="0" smtClean="0"/>
              <a:t>TR(ia</a:t>
            </a:r>
            <a:r>
              <a:rPr lang="id-ID" dirty="0"/>
              <a:t>) = [(</a:t>
            </a:r>
            <a:r>
              <a:rPr lang="id-ID" dirty="0" smtClean="0"/>
              <a:t>1+0</a:t>
            </a:r>
            <a:r>
              <a:rPr lang="en-US" dirty="0" smtClean="0"/>
              <a:t>,</a:t>
            </a:r>
            <a:r>
              <a:rPr lang="id-ID" dirty="0" smtClean="0"/>
              <a:t>17</a:t>
            </a:r>
            <a:r>
              <a:rPr lang="id-ID" dirty="0"/>
              <a:t>)/(</a:t>
            </a:r>
            <a:r>
              <a:rPr lang="id-ID" dirty="0" smtClean="0"/>
              <a:t>1+0</a:t>
            </a:r>
            <a:r>
              <a:rPr lang="en-US" dirty="0" smtClean="0"/>
              <a:t>,</a:t>
            </a:r>
            <a:r>
              <a:rPr lang="id-ID" dirty="0" smtClean="0"/>
              <a:t>05</a:t>
            </a:r>
            <a:r>
              <a:rPr lang="id-ID" dirty="0"/>
              <a:t>)]-1</a:t>
            </a:r>
          </a:p>
          <a:p>
            <a:pPr marL="114300" indent="0">
              <a:buNone/>
            </a:pPr>
            <a:r>
              <a:rPr lang="en-US" dirty="0" smtClean="0"/>
              <a:t>           </a:t>
            </a:r>
            <a:r>
              <a:rPr lang="id-ID" dirty="0" smtClean="0"/>
              <a:t>= 0</a:t>
            </a:r>
            <a:r>
              <a:rPr lang="en-US" dirty="0" smtClean="0"/>
              <a:t>,</a:t>
            </a:r>
            <a:r>
              <a:rPr lang="id-ID" dirty="0" smtClean="0"/>
              <a:t>114 </a:t>
            </a:r>
            <a:r>
              <a:rPr lang="id-ID" dirty="0"/>
              <a:t>atau </a:t>
            </a:r>
            <a:r>
              <a:rPr lang="id-ID" dirty="0" smtClean="0"/>
              <a:t>11</a:t>
            </a:r>
            <a:r>
              <a:rPr lang="en-US" dirty="0" smtClean="0"/>
              <a:t>,</a:t>
            </a:r>
            <a:r>
              <a:rPr lang="id-ID" dirty="0" smtClean="0"/>
              <a:t>4%.</a:t>
            </a:r>
            <a:endParaRPr lang="id-ID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 </a:t>
            </a:r>
            <a:r>
              <a:rPr lang="en-US" dirty="0" err="1" smtClean="0"/>
              <a:t>disesuaikan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xmlns="" val="11258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RETURN </a:t>
            </a:r>
            <a:r>
              <a:rPr lang="en-US" dirty="0" err="1" smtClean="0"/>
              <a:t>ekspektasi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xmlns="" val="4143355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Berdasar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ekspektasi</a:t>
            </a:r>
            <a:r>
              <a:rPr lang="en-US" dirty="0" smtClean="0"/>
              <a:t>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depan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ketidakpastian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return yang </a:t>
            </a:r>
            <a:r>
              <a:rPr lang="en-US" dirty="0" err="1" smtClean="0"/>
              <a:t>diperoleh</a:t>
            </a:r>
            <a:r>
              <a:rPr lang="en-US" dirty="0" smtClean="0"/>
              <a:t>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mendatang</a:t>
            </a:r>
            <a:endParaRPr lang="en-US" dirty="0" smtClean="0"/>
          </a:p>
          <a:p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diantisipasi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depan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probabilitas</a:t>
            </a:r>
            <a:r>
              <a:rPr lang="en-US" dirty="0" smtClean="0"/>
              <a:t> </a:t>
            </a:r>
            <a:r>
              <a:rPr lang="en-US" dirty="0" err="1" smtClean="0"/>
              <a:t>kemungkinan</a:t>
            </a:r>
            <a:r>
              <a:rPr lang="en-US" dirty="0" smtClean="0"/>
              <a:t> </a:t>
            </a:r>
            <a:r>
              <a:rPr lang="en-US" dirty="0" err="1" smtClean="0"/>
              <a:t>terjadinya</a:t>
            </a:r>
            <a:r>
              <a:rPr lang="en-US" dirty="0" smtClean="0"/>
              <a:t>.</a:t>
            </a:r>
          </a:p>
          <a:p>
            <a:r>
              <a:rPr lang="en-US" dirty="0"/>
              <a:t>Return </a:t>
            </a:r>
            <a:r>
              <a:rPr lang="en-US" dirty="0" err="1"/>
              <a:t>ekspetasi</a:t>
            </a:r>
            <a:r>
              <a:rPr lang="en-US" dirty="0"/>
              <a:t> </a:t>
            </a:r>
            <a:r>
              <a:rPr lang="en-US" dirty="0" err="1"/>
              <a:t>dihitung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>
                <a:sym typeface="Wingdings" pitchFamily="2" charset="2"/>
              </a:rPr>
              <a:t> rata-rata </a:t>
            </a:r>
            <a:r>
              <a:rPr lang="en-US" dirty="0" err="1">
                <a:sym typeface="Wingdings" pitchFamily="2" charset="2"/>
              </a:rPr>
              <a:t>tertimbang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berbagai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tingkat</a:t>
            </a:r>
            <a:r>
              <a:rPr lang="en-US" dirty="0">
                <a:sym typeface="Wingdings" pitchFamily="2" charset="2"/>
              </a:rPr>
              <a:t> return </a:t>
            </a:r>
            <a:r>
              <a:rPr lang="en-US" dirty="0" err="1">
                <a:sym typeface="Wingdings" pitchFamily="2" charset="2"/>
              </a:rPr>
              <a:t>dengan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probabilitas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keterjadian</a:t>
            </a:r>
            <a:r>
              <a:rPr lang="en-US" dirty="0">
                <a:sym typeface="Wingdings" pitchFamily="2" charset="2"/>
              </a:rPr>
              <a:t> di </a:t>
            </a:r>
            <a:r>
              <a:rPr lang="en-US" dirty="0" err="1">
                <a:sym typeface="Wingdings" pitchFamily="2" charset="2"/>
              </a:rPr>
              <a:t>masa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depan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sebagai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faktor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penimbangnya</a:t>
            </a:r>
            <a:endParaRPr lang="id-ID" dirty="0"/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xmlns="" val="2752111746"/>
              </p:ext>
            </p:extLst>
          </p:nvPr>
        </p:nvGraphicFramePr>
        <p:xfrm>
          <a:off x="3563888" y="5085184"/>
          <a:ext cx="3097212" cy="1316037"/>
        </p:xfrm>
        <a:graphic>
          <a:graphicData uri="http://schemas.openxmlformats.org/presentationml/2006/ole">
            <p:oleObj spid="_x0000_s10254" name="Equation" r:id="rId3" imgW="1016000" imgH="4318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375119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06814231"/>
              </p:ext>
            </p:extLst>
          </p:nvPr>
        </p:nvGraphicFramePr>
        <p:xfrm>
          <a:off x="611560" y="1844824"/>
          <a:ext cx="7920881" cy="2438023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2734111"/>
                <a:gridCol w="2774319"/>
                <a:gridCol w="2412451"/>
              </a:tblGrid>
              <a:tr h="731767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000" u="none" strike="noStrike" dirty="0">
                          <a:effectLst/>
                        </a:rPr>
                        <a:t>Kondisi Ekonomi (j)</a:t>
                      </a:r>
                      <a:endParaRPr lang="id-ID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000" u="none" strike="noStrike">
                          <a:effectLst/>
                        </a:rPr>
                        <a:t>Hasil Masa Depan (R</a:t>
                      </a:r>
                      <a:r>
                        <a:rPr lang="id-ID" sz="2000" u="none" strike="noStrike" baseline="-25000">
                          <a:effectLst/>
                        </a:rPr>
                        <a:t>ij</a:t>
                      </a:r>
                      <a:r>
                        <a:rPr lang="id-ID" sz="2000" u="none" strike="noStrike">
                          <a:effectLst/>
                        </a:rPr>
                        <a:t>)</a:t>
                      </a:r>
                      <a:endParaRPr lang="id-ID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000" u="none" strike="noStrike">
                          <a:effectLst/>
                        </a:rPr>
                        <a:t>Probabilitas (p</a:t>
                      </a:r>
                      <a:r>
                        <a:rPr lang="id-ID" sz="2000" u="none" strike="noStrike" baseline="-25000">
                          <a:effectLst/>
                        </a:rPr>
                        <a:t>j</a:t>
                      </a:r>
                      <a:r>
                        <a:rPr lang="id-ID" sz="2000" u="none" strike="noStrike">
                          <a:effectLst/>
                        </a:rPr>
                        <a:t>)</a:t>
                      </a:r>
                      <a:endParaRPr lang="id-ID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32621">
                <a:tc>
                  <a:txBody>
                    <a:bodyPr/>
                    <a:lstStyle/>
                    <a:p>
                      <a:pPr algn="l" fontAlgn="b"/>
                      <a:r>
                        <a:rPr lang="id-ID" sz="2000" u="none" strike="noStrike">
                          <a:effectLst/>
                        </a:rPr>
                        <a:t>Resesi</a:t>
                      </a:r>
                      <a:endParaRPr lang="id-ID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2000" u="none" strike="noStrike" dirty="0">
                          <a:effectLst/>
                        </a:rPr>
                        <a:t>-0,09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2000" u="none" strike="noStrike">
                          <a:effectLst/>
                        </a:rPr>
                        <a:t>0,10</a:t>
                      </a:r>
                      <a:endParaRPr lang="id-ID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5772">
                <a:tc>
                  <a:txBody>
                    <a:bodyPr/>
                    <a:lstStyle/>
                    <a:p>
                      <a:pPr algn="l" fontAlgn="b"/>
                      <a:r>
                        <a:rPr lang="id-ID" sz="2000" u="none" strike="noStrike" dirty="0">
                          <a:effectLst/>
                        </a:rPr>
                        <a:t>Cukup Resesi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2000" u="none" strike="noStrike" dirty="0">
                          <a:effectLst/>
                        </a:rPr>
                        <a:t>-0,05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2000" u="none" strike="noStrike">
                          <a:effectLst/>
                        </a:rPr>
                        <a:t>0,15</a:t>
                      </a:r>
                      <a:endParaRPr lang="id-ID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32621">
                <a:tc>
                  <a:txBody>
                    <a:bodyPr/>
                    <a:lstStyle/>
                    <a:p>
                      <a:pPr algn="l" fontAlgn="b"/>
                      <a:r>
                        <a:rPr lang="id-ID" sz="2000" u="none" strike="noStrike">
                          <a:effectLst/>
                        </a:rPr>
                        <a:t>Normal</a:t>
                      </a:r>
                      <a:endParaRPr lang="id-ID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2000" u="none" strike="noStrike" dirty="0">
                          <a:effectLst/>
                        </a:rPr>
                        <a:t>0,15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2000" u="none" strike="noStrike">
                          <a:effectLst/>
                        </a:rPr>
                        <a:t>0,25</a:t>
                      </a:r>
                      <a:endParaRPr lang="id-ID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32621">
                <a:tc>
                  <a:txBody>
                    <a:bodyPr/>
                    <a:lstStyle/>
                    <a:p>
                      <a:pPr algn="l" fontAlgn="b"/>
                      <a:r>
                        <a:rPr lang="id-ID" sz="2000" u="none" strike="noStrike">
                          <a:effectLst/>
                        </a:rPr>
                        <a:t>Baik</a:t>
                      </a:r>
                      <a:endParaRPr lang="id-ID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2000" u="none" strike="noStrike" dirty="0">
                          <a:effectLst/>
                        </a:rPr>
                        <a:t>0,25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2000" u="none" strike="noStrike">
                          <a:effectLst/>
                        </a:rPr>
                        <a:t>0,20</a:t>
                      </a:r>
                      <a:endParaRPr lang="id-ID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32621">
                <a:tc>
                  <a:txBody>
                    <a:bodyPr/>
                    <a:lstStyle/>
                    <a:p>
                      <a:pPr algn="l" fontAlgn="b"/>
                      <a:r>
                        <a:rPr lang="id-ID" sz="2000" u="none" strike="noStrike">
                          <a:effectLst/>
                        </a:rPr>
                        <a:t>Sangat Baik</a:t>
                      </a:r>
                      <a:endParaRPr lang="id-ID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2000" u="none" strike="noStrike" dirty="0">
                          <a:effectLst/>
                        </a:rPr>
                        <a:t>0,27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2000" u="none" strike="noStrike" dirty="0">
                          <a:effectLst/>
                        </a:rPr>
                        <a:t>0,30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4653136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E(</a:t>
            </a:r>
            <a:r>
              <a:rPr lang="en-US" sz="2000" dirty="0" err="1" smtClean="0"/>
              <a:t>R</a:t>
            </a:r>
            <a:r>
              <a:rPr lang="en-US" sz="2000" baseline="-25000" dirty="0" err="1" smtClean="0"/>
              <a:t>i</a:t>
            </a:r>
            <a:r>
              <a:rPr lang="en-US" sz="2000" dirty="0" smtClean="0"/>
              <a:t>) = -0,09 (0,10) – 0,05 (0,15) + 0,15 (0,25) + 0,25 (0,20) + 0,27 (0,30)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= 0,152 = 15,2%</a:t>
            </a:r>
            <a:endParaRPr lang="id-ID" sz="20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Berdasar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ekspektasi</a:t>
            </a:r>
            <a:r>
              <a:rPr lang="en-US" dirty="0" smtClean="0"/>
              <a:t>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depan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xmlns="" val="3625067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Berdasar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historis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mengantisipasi</a:t>
            </a:r>
            <a:r>
              <a:rPr lang="en-US" dirty="0" smtClean="0"/>
              <a:t> </a:t>
            </a:r>
            <a:r>
              <a:rPr lang="en-US" dirty="0" err="1" smtClean="0"/>
              <a:t>kelemahan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ekspektasi</a:t>
            </a:r>
            <a:r>
              <a:rPr lang="en-US" dirty="0" smtClean="0"/>
              <a:t>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depan</a:t>
            </a:r>
            <a:r>
              <a:rPr lang="en-US" dirty="0" smtClean="0"/>
              <a:t>,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mudah</a:t>
            </a:r>
            <a:r>
              <a:rPr lang="en-US" dirty="0" smtClean="0"/>
              <a:t> </a:t>
            </a:r>
            <a:r>
              <a:rPr lang="en-US" dirty="0" err="1" smtClean="0"/>
              <a:t>diterapkan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subjektif</a:t>
            </a:r>
            <a:r>
              <a:rPr lang="en-US" dirty="0" smtClean="0"/>
              <a:t>,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akurat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 smtClean="0"/>
              <a:t>Metoda</a:t>
            </a:r>
            <a:r>
              <a:rPr lang="en-US" dirty="0" smtClean="0"/>
              <a:t> yang 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Metoda</a:t>
            </a:r>
            <a:r>
              <a:rPr lang="en-US" dirty="0" smtClean="0"/>
              <a:t> rata-rata (</a:t>
            </a:r>
            <a:r>
              <a:rPr lang="en-US" i="1" dirty="0" smtClean="0"/>
              <a:t>mean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Metoda</a:t>
            </a:r>
            <a:r>
              <a:rPr lang="en-US" dirty="0" smtClean="0"/>
              <a:t> </a:t>
            </a:r>
            <a:r>
              <a:rPr lang="en-US" dirty="0" err="1" smtClean="0"/>
              <a:t>tren</a:t>
            </a:r>
            <a:endParaRPr lang="en-US" dirty="0" smtClean="0"/>
          </a:p>
          <a:p>
            <a:pPr lvl="1"/>
            <a:r>
              <a:rPr lang="en-US" dirty="0" err="1" smtClean="0"/>
              <a:t>Metoda</a:t>
            </a:r>
            <a:r>
              <a:rPr lang="en-US" dirty="0" smtClean="0"/>
              <a:t> </a:t>
            </a:r>
            <a:r>
              <a:rPr lang="en-US" dirty="0" err="1" smtClean="0"/>
              <a:t>jalan</a:t>
            </a:r>
            <a:r>
              <a:rPr lang="en-US" dirty="0" smtClean="0"/>
              <a:t> </a:t>
            </a:r>
            <a:r>
              <a:rPr lang="en-US" dirty="0" err="1" smtClean="0"/>
              <a:t>acak</a:t>
            </a:r>
            <a:r>
              <a:rPr lang="en-US" dirty="0" smtClean="0"/>
              <a:t> (</a:t>
            </a:r>
            <a:r>
              <a:rPr lang="en-US" i="1" dirty="0" smtClean="0"/>
              <a:t>random walk</a:t>
            </a:r>
            <a:r>
              <a:rPr lang="en-US" dirty="0" smtClean="0"/>
              <a:t>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xmlns="" val="1241936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RETURN REALISASI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xmlns="" val="922487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RISIKO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xmlns="" val="4133186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risiko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Penyimpangan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deviasi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outcome yang </a:t>
            </a:r>
            <a:r>
              <a:rPr lang="en-US" dirty="0" err="1" smtClean="0"/>
              <a:t>diterima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yang </a:t>
            </a:r>
            <a:r>
              <a:rPr lang="en-US" dirty="0" err="1" smtClean="0"/>
              <a:t>diekpektasi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Variabilitas</a:t>
            </a:r>
            <a:r>
              <a:rPr lang="en-US" dirty="0" smtClean="0"/>
              <a:t> return </a:t>
            </a:r>
            <a:r>
              <a:rPr lang="en-US" dirty="0" err="1" smtClean="0"/>
              <a:t>terhadap</a:t>
            </a:r>
            <a:r>
              <a:rPr lang="en-US" dirty="0" smtClean="0"/>
              <a:t> return yang </a:t>
            </a:r>
            <a:r>
              <a:rPr lang="en-US" dirty="0" err="1" smtClean="0"/>
              <a:t>diharapkan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Metoda</a:t>
            </a:r>
            <a:r>
              <a:rPr lang="en-US" dirty="0" smtClean="0"/>
              <a:t> </a:t>
            </a:r>
            <a:r>
              <a:rPr lang="en-US" dirty="0" err="1" smtClean="0"/>
              <a:t>penghitungan</a:t>
            </a:r>
            <a:r>
              <a:rPr lang="en-US" dirty="0" smtClean="0"/>
              <a:t> yang 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deviasi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varian</a:t>
            </a:r>
            <a:r>
              <a:rPr lang="en-US" dirty="0" smtClean="0"/>
              <a:t> (</a:t>
            </a:r>
            <a:r>
              <a:rPr lang="en-US" i="1" dirty="0" smtClean="0"/>
              <a:t>variance</a:t>
            </a:r>
            <a:r>
              <a:rPr lang="en-US" dirty="0" smtClean="0"/>
              <a:t>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xmlns="" val="2741063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930159"/>
          </a:xfrm>
        </p:spPr>
        <p:txBody>
          <a:bodyPr/>
          <a:lstStyle/>
          <a:p>
            <a:r>
              <a:rPr lang="en-US" dirty="0" err="1" smtClean="0"/>
              <a:t>Menghitung</a:t>
            </a:r>
            <a:r>
              <a:rPr lang="en-US" dirty="0" smtClean="0"/>
              <a:t> </a:t>
            </a:r>
            <a:r>
              <a:rPr lang="en-US" dirty="0" err="1" smtClean="0"/>
              <a:t>risiko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data </a:t>
            </a:r>
            <a:r>
              <a:rPr lang="en-US" dirty="0" err="1" smtClean="0"/>
              <a:t>probabilitas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xmlns="" val="3546019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Penghitungan</a:t>
            </a:r>
            <a:r>
              <a:rPr lang="en-US" dirty="0" smtClean="0"/>
              <a:t> </a:t>
            </a:r>
            <a:r>
              <a:rPr lang="en-US" dirty="0" err="1" smtClean="0"/>
              <a:t>varian</a:t>
            </a:r>
            <a:endParaRPr lang="id-ID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979" y="2348880"/>
            <a:ext cx="8003461" cy="2138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09499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Penghitungan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 smtClean="0"/>
              <a:t> </a:t>
            </a:r>
            <a:r>
              <a:rPr lang="en-US" dirty="0" err="1" smtClean="0"/>
              <a:t>deviasi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668287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id-ID" sz="2800" dirty="0"/>
              <a:t>Formula = √ Varian 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6717" y="2838450"/>
            <a:ext cx="8027732" cy="2314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53657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3908648"/>
          </a:xfrm>
        </p:spPr>
        <p:txBody>
          <a:bodyPr/>
          <a:lstStyle/>
          <a:p>
            <a:pPr marL="3175" indent="0">
              <a:buNone/>
            </a:pPr>
            <a:r>
              <a:rPr lang="en-US" dirty="0" err="1" smtClean="0"/>
              <a:t>Bp</a:t>
            </a:r>
            <a:r>
              <a:rPr lang="en-US" dirty="0" smtClean="0"/>
              <a:t> </a:t>
            </a:r>
            <a:r>
              <a:rPr lang="en-US" dirty="0" err="1" smtClean="0"/>
              <a:t>Tukino</a:t>
            </a:r>
            <a:r>
              <a:rPr lang="id-ID" dirty="0" smtClean="0"/>
              <a:t>  </a:t>
            </a:r>
            <a:r>
              <a:rPr lang="id-ID" dirty="0"/>
              <a:t>menghadapi 2 macam investasi antara membeli saham A dan saham B dengan probabilitas masing-masing </a:t>
            </a:r>
            <a:r>
              <a:rPr lang="id-ID" dirty="0" smtClean="0"/>
              <a:t>adalah</a:t>
            </a:r>
            <a:endParaRPr lang="en-US" dirty="0" smtClean="0"/>
          </a:p>
          <a:p>
            <a:pPr marL="114300" indent="0">
              <a:buNone/>
            </a:pPr>
            <a:endParaRPr lang="id-ID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24944"/>
            <a:ext cx="6912768" cy="2593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5661248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/>
              <a:t>Berdasarkan data diatas sebaiknya </a:t>
            </a:r>
            <a:r>
              <a:rPr lang="en-US" sz="2400" dirty="0" err="1" smtClean="0"/>
              <a:t>Bp</a:t>
            </a:r>
            <a:r>
              <a:rPr lang="en-US" sz="2400" dirty="0" smtClean="0"/>
              <a:t> </a:t>
            </a:r>
            <a:r>
              <a:rPr lang="en-US" sz="2400" dirty="0" err="1" smtClean="0"/>
              <a:t>Tukino</a:t>
            </a:r>
            <a:r>
              <a:rPr lang="id-ID" sz="2400" dirty="0" smtClean="0"/>
              <a:t> </a:t>
            </a:r>
            <a:r>
              <a:rPr lang="id-ID" sz="2400" dirty="0"/>
              <a:t>memilih saham A atau B sebagai kesempatan berinvestasi ? </a:t>
            </a:r>
          </a:p>
        </p:txBody>
      </p:sp>
    </p:spTree>
    <p:extLst>
      <p:ext uri="{BB962C8B-B14F-4D97-AF65-F5344CB8AC3E}">
        <p14:creationId xmlns:p14="http://schemas.microsoft.com/office/powerpoint/2010/main" xmlns="" val="1941329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pembahasan</a:t>
            </a:r>
            <a:endParaRPr lang="id-ID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08920"/>
            <a:ext cx="8303571" cy="23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1916832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1. </a:t>
            </a:r>
            <a:r>
              <a:rPr lang="en-US" sz="2800" dirty="0" err="1" smtClean="0"/>
              <a:t>Menghitung</a:t>
            </a:r>
            <a:r>
              <a:rPr lang="en-US" sz="2800" dirty="0" smtClean="0"/>
              <a:t> return </a:t>
            </a:r>
            <a:r>
              <a:rPr lang="en-US" sz="2800" dirty="0" err="1" smtClean="0"/>
              <a:t>ekspektasi</a:t>
            </a:r>
            <a:endParaRPr lang="id-ID" sz="2800" dirty="0"/>
          </a:p>
        </p:txBody>
      </p:sp>
    </p:spTree>
    <p:extLst>
      <p:ext uri="{BB962C8B-B14F-4D97-AF65-F5344CB8AC3E}">
        <p14:creationId xmlns:p14="http://schemas.microsoft.com/office/powerpoint/2010/main" xmlns="" val="107019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pembahasan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740295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800" dirty="0" smtClean="0"/>
              <a:t>2. </a:t>
            </a:r>
            <a:r>
              <a:rPr lang="en-US" sz="2800" dirty="0" err="1" smtClean="0"/>
              <a:t>Menghitung</a:t>
            </a:r>
            <a:r>
              <a:rPr lang="en-US" sz="2800" dirty="0" smtClean="0"/>
              <a:t> </a:t>
            </a:r>
            <a:r>
              <a:rPr lang="en-US" sz="2800" dirty="0" err="1" smtClean="0"/>
              <a:t>varian</a:t>
            </a:r>
            <a:endParaRPr lang="id-ID" sz="28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539" y="2467545"/>
            <a:ext cx="8615941" cy="2537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44683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pembahasan</a:t>
            </a:r>
            <a:endParaRPr lang="id-ID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47974"/>
            <a:ext cx="7592597" cy="2381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1772816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3. </a:t>
            </a:r>
            <a:r>
              <a:rPr lang="en-US" sz="2800" dirty="0" err="1" smtClean="0"/>
              <a:t>Menghitung</a:t>
            </a:r>
            <a:r>
              <a:rPr lang="en-US" sz="2800" dirty="0" smtClean="0"/>
              <a:t> </a:t>
            </a:r>
            <a:r>
              <a:rPr lang="en-US" sz="2800" dirty="0" err="1" smtClean="0"/>
              <a:t>Standar</a:t>
            </a:r>
            <a:r>
              <a:rPr lang="en-US" sz="2800" dirty="0" smtClean="0"/>
              <a:t> </a:t>
            </a:r>
            <a:r>
              <a:rPr lang="en-US" sz="2800" dirty="0" err="1" smtClean="0"/>
              <a:t>deviasi</a:t>
            </a:r>
            <a:endParaRPr lang="id-ID" sz="2800" dirty="0"/>
          </a:p>
        </p:txBody>
      </p:sp>
    </p:spTree>
    <p:extLst>
      <p:ext uri="{BB962C8B-B14F-4D97-AF65-F5344CB8AC3E}">
        <p14:creationId xmlns:p14="http://schemas.microsoft.com/office/powerpoint/2010/main" xmlns="" val="1092901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pembahasan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05064"/>
            <a:ext cx="8229600" cy="2121099"/>
          </a:xfrm>
        </p:spPr>
        <p:txBody>
          <a:bodyPr/>
          <a:lstStyle/>
          <a:p>
            <a:pPr marL="114300" indent="0">
              <a:buNone/>
            </a:pPr>
            <a:r>
              <a:rPr lang="id-ID" dirty="0"/>
              <a:t>Berdasarkan hasil </a:t>
            </a:r>
            <a:r>
              <a:rPr lang="en-US" dirty="0" err="1" smtClean="0"/>
              <a:t>tersebut</a:t>
            </a:r>
            <a:r>
              <a:rPr lang="en-US" dirty="0" smtClean="0"/>
              <a:t>,</a:t>
            </a:r>
            <a:r>
              <a:rPr lang="id-ID" dirty="0" smtClean="0"/>
              <a:t> </a:t>
            </a:r>
            <a:r>
              <a:rPr lang="id-ID" dirty="0"/>
              <a:t>sebaiknya </a:t>
            </a:r>
            <a:r>
              <a:rPr lang="en-US" dirty="0" err="1" smtClean="0"/>
              <a:t>Bp</a:t>
            </a:r>
            <a:r>
              <a:rPr lang="en-US" dirty="0" smtClean="0"/>
              <a:t> </a:t>
            </a:r>
            <a:r>
              <a:rPr lang="en-US" dirty="0" err="1" smtClean="0"/>
              <a:t>Tukino</a:t>
            </a:r>
            <a:r>
              <a:rPr lang="en-US" dirty="0" smtClean="0"/>
              <a:t> </a:t>
            </a:r>
            <a:r>
              <a:rPr lang="id-ID" dirty="0" smtClean="0"/>
              <a:t>memilih </a:t>
            </a:r>
            <a:r>
              <a:rPr lang="id-ID" dirty="0"/>
              <a:t>saham B, karena dengan return 15% sama dengan return saham A, tetapi memiliki tingkat </a:t>
            </a:r>
            <a:r>
              <a:rPr lang="id-ID" dirty="0" smtClean="0"/>
              <a:t>r</a:t>
            </a:r>
            <a:r>
              <a:rPr lang="en-US" dirty="0" smtClean="0"/>
              <a:t>i</a:t>
            </a:r>
            <a:r>
              <a:rPr lang="id-ID" dirty="0" smtClean="0"/>
              <a:t>siko </a:t>
            </a:r>
            <a:r>
              <a:rPr lang="id-ID" dirty="0"/>
              <a:t>yang rendah yaitu hanya 3,38%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07559513"/>
              </p:ext>
            </p:extLst>
          </p:nvPr>
        </p:nvGraphicFramePr>
        <p:xfrm>
          <a:off x="539552" y="1916832"/>
          <a:ext cx="8280921" cy="2016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3312368"/>
                <a:gridCol w="3240361"/>
              </a:tblGrid>
              <a:tr h="672075">
                <a:tc>
                  <a:txBody>
                    <a:bodyPr/>
                    <a:lstStyle/>
                    <a:p>
                      <a:pPr algn="ctr"/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Saham</a:t>
                      </a:r>
                      <a:r>
                        <a:rPr lang="en-US" sz="2800" dirty="0" smtClean="0"/>
                        <a:t> A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Saham</a:t>
                      </a:r>
                      <a:r>
                        <a:rPr lang="en-US" sz="2800" dirty="0" smtClean="0"/>
                        <a:t> B</a:t>
                      </a:r>
                      <a:endParaRPr lang="id-ID" sz="2800" dirty="0"/>
                    </a:p>
                  </a:txBody>
                  <a:tcPr/>
                </a:tc>
              </a:tr>
              <a:tr h="67207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E</a:t>
                      </a:r>
                      <a:r>
                        <a:rPr lang="en-US" sz="2800" baseline="0" dirty="0" smtClean="0"/>
                        <a:t>(R)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15%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15%</a:t>
                      </a:r>
                      <a:endParaRPr lang="id-ID" sz="2800" dirty="0"/>
                    </a:p>
                  </a:txBody>
                  <a:tcPr/>
                </a:tc>
              </a:tr>
              <a:tr h="672075"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/>
                        <a:t>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65,84%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3,38%</a:t>
                      </a:r>
                      <a:endParaRPr lang="id-ID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44316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Return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2036440"/>
          </a:xfrm>
        </p:spPr>
        <p:txBody>
          <a:bodyPr>
            <a:normAutofit/>
          </a:bodyPr>
          <a:lstStyle/>
          <a:p>
            <a:r>
              <a:rPr lang="en-US" dirty="0" smtClean="0"/>
              <a:t>Merupakan return keseluruhan </a:t>
            </a:r>
            <a:r>
              <a:rPr lang="id-ID" dirty="0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investasi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suati</a:t>
            </a:r>
            <a:r>
              <a:rPr lang="en-US" dirty="0" smtClean="0"/>
              <a:t> </a:t>
            </a:r>
            <a:r>
              <a:rPr lang="en-US" dirty="0" err="1" smtClean="0"/>
              <a:t>periode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 smtClean="0"/>
              <a:t>Terdiri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capital gain (loss) </a:t>
            </a:r>
            <a:r>
              <a:rPr lang="en-US" dirty="0" err="1" smtClean="0"/>
              <a:t>dan</a:t>
            </a:r>
            <a:r>
              <a:rPr lang="en-US" dirty="0" smtClean="0"/>
              <a:t> yield</a:t>
            </a:r>
          </a:p>
          <a:p>
            <a:endParaRPr lang="en-US" dirty="0" smtClean="0"/>
          </a:p>
          <a:p>
            <a:endParaRPr lang="id-ID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1259632" y="4179794"/>
                <a:ext cx="6048672" cy="13288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𝑇𝑜𝑡𝑎𝑙</m:t>
                      </m:r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𝑅𝑒𝑡𝑢𝑟𝑛</m:t>
                      </m:r>
                      <m:r>
                        <a:rPr lang="en-US" sz="28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2800" b="0" i="1" baseline="-25000" smtClean="0">
                              <a:latin typeface="Cambria Math"/>
                            </a:rPr>
                            <m:t>𝑡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 −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𝑃𝑡</m:t>
                          </m:r>
                          <m:r>
                            <a:rPr lang="en-US" sz="2800" b="0" i="1" baseline="-25000" smtClean="0">
                              <a:latin typeface="Cambria Math"/>
                            </a:rPr>
                            <m:t>−1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𝐷𝑡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2800" b="0" i="1" baseline="-25000" smtClean="0">
                              <a:latin typeface="Cambria Math"/>
                            </a:rPr>
                            <m:t>𝑡</m:t>
                          </m:r>
                          <m:r>
                            <a:rPr lang="en-US" sz="2800" b="0" i="1" baseline="-25000" smtClean="0">
                              <a:latin typeface="Cambria Math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  <a:p>
                <a:endParaRPr lang="id-ID" sz="28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4179794"/>
                <a:ext cx="6048672" cy="132889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d-ID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02838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930159"/>
          </a:xfrm>
        </p:spPr>
        <p:txBody>
          <a:bodyPr/>
          <a:lstStyle/>
          <a:p>
            <a:r>
              <a:rPr lang="en-US" dirty="0" err="1" smtClean="0"/>
              <a:t>Menghitung</a:t>
            </a:r>
            <a:r>
              <a:rPr lang="en-US" dirty="0" smtClean="0"/>
              <a:t> </a:t>
            </a:r>
            <a:r>
              <a:rPr lang="en-US" dirty="0" err="1" smtClean="0"/>
              <a:t>risiko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data time series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xmlns="" val="3863426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Penghitungan</a:t>
            </a:r>
            <a:r>
              <a:rPr lang="en-US" dirty="0" smtClean="0"/>
              <a:t> return </a:t>
            </a:r>
            <a:r>
              <a:rPr lang="en-US" dirty="0" err="1" smtClean="0"/>
              <a:t>ekspektasi</a:t>
            </a:r>
            <a:endParaRPr lang="id-ID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7920880" cy="3163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43079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Penghitungan</a:t>
            </a:r>
            <a:r>
              <a:rPr lang="en-US" dirty="0" smtClean="0"/>
              <a:t> </a:t>
            </a:r>
            <a:r>
              <a:rPr lang="en-US" dirty="0" err="1" smtClean="0"/>
              <a:t>varian</a:t>
            </a:r>
            <a:endParaRPr lang="id-ID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0594" y="2492896"/>
            <a:ext cx="8101699" cy="1953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99055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Penghitungan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 smtClean="0"/>
              <a:t> </a:t>
            </a:r>
            <a:r>
              <a:rPr lang="en-US" dirty="0" err="1" smtClean="0"/>
              <a:t>deviasi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668287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id-ID" sz="2800" dirty="0"/>
              <a:t>Formula = √ Varian 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539552" y="2492896"/>
                <a:ext cx="7704856" cy="17686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𝑆𝐷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t-BR" sz="28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nary>
                            <m:naryPr>
                              <m:chr m:val="∑"/>
                              <m:ctrlPr>
                                <a:rPr lang="pt-BR" sz="2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2800" b="0" i="1" smtClean="0">
                                  <a:latin typeface="Cambria Math"/>
                                </a:rPr>
                                <m:t>𝑇</m:t>
                              </m:r>
                              <m:r>
                                <a:rPr lang="pt-BR" sz="28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pt-BR" sz="2800" i="1">
                                  <a:latin typeface="Cambria Math"/>
                                </a:rPr>
                                <m:t>𝑛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sz="28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pt-BR" sz="280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(</m:t>
                                      </m:r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𝐾𝑖</m:t>
                                      </m:r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 −</m:t>
                                      </m:r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𝐸</m:t>
                                      </m:r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(</m:t>
                                      </m:r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𝑅</m:t>
                                      </m:r>
                                      <m:sSup>
                                        <m:sSupPr>
                                          <m:ctrlPr>
                                            <a:rPr lang="pt-BR" sz="2800" i="1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800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e>
                                        <m:sup>
                                          <m:r>
                                            <a:rPr lang="pt-BR" sz="2800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num>
                                <m:den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 −1</m:t>
                                  </m:r>
                                </m:den>
                              </m:f>
                            </m:e>
                          </m:nary>
                        </m:e>
                      </m:rad>
                    </m:oMath>
                  </m:oMathPara>
                </a14:m>
                <a:endParaRPr lang="id-ID" sz="28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492896"/>
                <a:ext cx="7704856" cy="176862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d-ID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115697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72744"/>
          </a:xfrm>
        </p:spPr>
        <p:txBody>
          <a:bodyPr/>
          <a:lstStyle/>
          <a:p>
            <a:pPr marL="114300" indent="0">
              <a:buNone/>
            </a:pPr>
            <a:r>
              <a:rPr lang="en-US" dirty="0" smtClean="0"/>
              <a:t>Ada 2 </a:t>
            </a:r>
            <a:r>
              <a:rPr lang="en-US" dirty="0" err="1" smtClean="0"/>
              <a:t>kesempatan</a:t>
            </a:r>
            <a:r>
              <a:rPr lang="en-US" dirty="0" smtClean="0"/>
              <a:t> </a:t>
            </a:r>
            <a:r>
              <a:rPr lang="en-US" dirty="0" err="1" smtClean="0"/>
              <a:t>investasi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proyek</a:t>
            </a:r>
            <a:r>
              <a:rPr lang="en-US" dirty="0" smtClean="0"/>
              <a:t> A </a:t>
            </a:r>
            <a:r>
              <a:rPr lang="en-US" dirty="0" err="1" smtClean="0"/>
              <a:t>dan</a:t>
            </a:r>
            <a:r>
              <a:rPr lang="en-US" dirty="0" smtClean="0"/>
              <a:t> B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tahun</a:t>
            </a:r>
            <a:r>
              <a:rPr lang="en-US" dirty="0" smtClean="0"/>
              <a:t> 2011 – 2015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ramalan</a:t>
            </a:r>
            <a:r>
              <a:rPr lang="en-US" dirty="0" smtClean="0"/>
              <a:t> return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berikut</a:t>
            </a:r>
            <a:r>
              <a:rPr lang="en-US" dirty="0" smtClean="0"/>
              <a:t>:</a:t>
            </a:r>
          </a:p>
          <a:p>
            <a:pPr marL="114300" indent="0">
              <a:buNone/>
            </a:pPr>
            <a:endParaRPr lang="id-ID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58856484"/>
              </p:ext>
            </p:extLst>
          </p:nvPr>
        </p:nvGraphicFramePr>
        <p:xfrm>
          <a:off x="755576" y="3140968"/>
          <a:ext cx="7632849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4283"/>
                <a:gridCol w="2544283"/>
                <a:gridCol w="2544283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Tahun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Proyek</a:t>
                      </a:r>
                      <a:r>
                        <a:rPr lang="en-US" sz="2800" dirty="0" smtClean="0"/>
                        <a:t> A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Proyek</a:t>
                      </a:r>
                      <a:r>
                        <a:rPr lang="en-US" sz="2800" dirty="0" smtClean="0"/>
                        <a:t> B</a:t>
                      </a:r>
                      <a:endParaRPr lang="id-ID" sz="28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2011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8%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16%</a:t>
                      </a:r>
                      <a:endParaRPr lang="id-ID" sz="28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2012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10%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14%</a:t>
                      </a:r>
                      <a:endParaRPr lang="id-ID" sz="28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2013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12%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12%</a:t>
                      </a:r>
                      <a:endParaRPr lang="id-ID" sz="28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2014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14%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10%</a:t>
                      </a:r>
                      <a:endParaRPr lang="id-ID" sz="28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2015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16%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8%</a:t>
                      </a:r>
                      <a:endParaRPr lang="id-ID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17790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pembahasan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812304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800" dirty="0" smtClean="0"/>
              <a:t>1. </a:t>
            </a:r>
            <a:r>
              <a:rPr lang="en-US" sz="2800" dirty="0" err="1" smtClean="0"/>
              <a:t>Menghitung</a:t>
            </a:r>
            <a:r>
              <a:rPr lang="en-US" sz="2800" dirty="0" smtClean="0"/>
              <a:t> return </a:t>
            </a:r>
            <a:r>
              <a:rPr lang="en-US" sz="2800" dirty="0" err="1" smtClean="0"/>
              <a:t>ekspektasi</a:t>
            </a:r>
            <a:endParaRPr lang="id-ID" sz="2800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950" y="2771378"/>
            <a:ext cx="8135497" cy="3079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73053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pembahasan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740296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800" dirty="0" smtClean="0"/>
              <a:t>2. </a:t>
            </a:r>
            <a:r>
              <a:rPr lang="en-US" sz="2800" dirty="0" err="1" smtClean="0"/>
              <a:t>Menghitung</a:t>
            </a:r>
            <a:r>
              <a:rPr lang="en-US" sz="2800" dirty="0" smtClean="0"/>
              <a:t> </a:t>
            </a:r>
            <a:r>
              <a:rPr lang="en-US" sz="2800" dirty="0" err="1" smtClean="0"/>
              <a:t>varian</a:t>
            </a:r>
            <a:endParaRPr lang="id-ID" sz="28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8138" y="2358752"/>
            <a:ext cx="8467725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14647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pembahasan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812304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800" dirty="0" smtClean="0"/>
              <a:t>3. </a:t>
            </a:r>
            <a:r>
              <a:rPr lang="en-US" sz="2800" dirty="0" err="1" smtClean="0"/>
              <a:t>Menghitung</a:t>
            </a:r>
            <a:r>
              <a:rPr lang="en-US" sz="2800" dirty="0" smtClean="0"/>
              <a:t> </a:t>
            </a:r>
            <a:r>
              <a:rPr lang="en-US" sz="2800" dirty="0" err="1" smtClean="0"/>
              <a:t>standar</a:t>
            </a:r>
            <a:r>
              <a:rPr lang="en-US" sz="2800" dirty="0" smtClean="0"/>
              <a:t> </a:t>
            </a:r>
            <a:r>
              <a:rPr lang="en-US" sz="2800" dirty="0" err="1" smtClean="0"/>
              <a:t>deviasi</a:t>
            </a:r>
            <a:endParaRPr lang="id-ID" sz="28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014663"/>
            <a:ext cx="6984776" cy="167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0242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pembahasan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id-ID" sz="2800" i="1" dirty="0"/>
              <a:t>Selama lima tahun berinvestasi ternyata menghasilkan expected return A dan B sebesar </a:t>
            </a:r>
            <a:r>
              <a:rPr lang="id-ID" sz="2800" i="1" dirty="0" smtClean="0"/>
              <a:t>1</a:t>
            </a:r>
            <a:r>
              <a:rPr lang="en-US" sz="2800" i="1" dirty="0" smtClean="0"/>
              <a:t>2</a:t>
            </a:r>
            <a:r>
              <a:rPr lang="id-ID" sz="2800" i="1" dirty="0" smtClean="0"/>
              <a:t>% </a:t>
            </a:r>
            <a:r>
              <a:rPr lang="id-ID" sz="2800" i="1" dirty="0"/>
              <a:t>dengan tingkat resiko 3,16%. </a:t>
            </a:r>
            <a:endParaRPr lang="en-US" sz="2800" i="1" dirty="0" smtClean="0"/>
          </a:p>
          <a:p>
            <a:pPr marL="114300" indent="0">
              <a:buNone/>
            </a:pPr>
            <a:r>
              <a:rPr lang="id-ID" sz="2800" i="1" dirty="0" smtClean="0"/>
              <a:t>Karena </a:t>
            </a:r>
            <a:r>
              <a:rPr lang="id-ID" sz="2800" i="1" dirty="0"/>
              <a:t>sama maka investor boleh memilih kesempatan investasi A atau B. </a:t>
            </a:r>
            <a:endParaRPr lang="id-ID" sz="2800" dirty="0"/>
          </a:p>
        </p:txBody>
      </p:sp>
    </p:spTree>
    <p:extLst>
      <p:ext uri="{BB962C8B-B14F-4D97-AF65-F5344CB8AC3E}">
        <p14:creationId xmlns:p14="http://schemas.microsoft.com/office/powerpoint/2010/main" xmlns="" val="3033657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Penghitungan</a:t>
            </a:r>
            <a:r>
              <a:rPr lang="en-US" dirty="0" smtClean="0"/>
              <a:t> </a:t>
            </a:r>
            <a:r>
              <a:rPr lang="en-US" dirty="0" err="1" smtClean="0"/>
              <a:t>koefisien</a:t>
            </a:r>
            <a:r>
              <a:rPr lang="en-US" dirty="0" smtClean="0"/>
              <a:t> </a:t>
            </a:r>
            <a:r>
              <a:rPr lang="en-US" dirty="0" err="1" smtClean="0"/>
              <a:t>variasi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>
            <a:normAutofit/>
          </a:bodyPr>
          <a:lstStyle/>
          <a:p>
            <a:r>
              <a:rPr lang="id-ID" sz="3200" i="1" dirty="0"/>
              <a:t>Semakin tinggi nilai koefisien variasi berarti </a:t>
            </a:r>
            <a:r>
              <a:rPr lang="id-ID" sz="3200" i="1" dirty="0" smtClean="0"/>
              <a:t>r</a:t>
            </a:r>
            <a:r>
              <a:rPr lang="en-US" sz="3200" i="1" dirty="0" smtClean="0"/>
              <a:t>i</a:t>
            </a:r>
            <a:r>
              <a:rPr lang="id-ID" sz="3200" i="1" dirty="0" smtClean="0"/>
              <a:t>sikonya </a:t>
            </a:r>
            <a:r>
              <a:rPr lang="id-ID" sz="3200" i="1" dirty="0"/>
              <a:t>juga semakin </a:t>
            </a:r>
            <a:r>
              <a:rPr lang="id-ID" sz="3200" i="1" dirty="0" smtClean="0"/>
              <a:t>besar.</a:t>
            </a:r>
            <a:endParaRPr lang="en-US" sz="3200" i="1" dirty="0" smtClean="0"/>
          </a:p>
          <a:p>
            <a:endParaRPr lang="en-US" sz="3200" i="1" dirty="0"/>
          </a:p>
          <a:p>
            <a:r>
              <a:rPr lang="id-ID" sz="3200" i="1" dirty="0" smtClean="0"/>
              <a:t>Begitu </a:t>
            </a:r>
            <a:r>
              <a:rPr lang="id-ID" sz="3200" i="1" dirty="0"/>
              <a:t>juga sebaliknya. </a:t>
            </a:r>
            <a:endParaRPr lang="id-ID" sz="32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7920880" cy="1220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82822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Return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id-ID" dirty="0"/>
              <a:t>Contoh soal 1:</a:t>
            </a:r>
          </a:p>
          <a:p>
            <a:pPr marL="114300" indent="0">
              <a:buNone/>
            </a:pPr>
            <a:r>
              <a:rPr lang="id-ID" dirty="0"/>
              <a:t>Dividen setahun yang dibayarkan adalah sebesar </a:t>
            </a:r>
            <a:r>
              <a:rPr lang="id-ID" dirty="0" smtClean="0"/>
              <a:t>Rp120. </a:t>
            </a:r>
            <a:r>
              <a:rPr lang="id-ID" dirty="0"/>
              <a:t>Harga saham bulan </a:t>
            </a:r>
            <a:r>
              <a:rPr lang="id-ID" dirty="0" smtClean="0"/>
              <a:t>kemarin</a:t>
            </a:r>
            <a:r>
              <a:rPr lang="en-US" dirty="0" smtClean="0"/>
              <a:t> </a:t>
            </a:r>
            <a:r>
              <a:rPr lang="id-ID" dirty="0" smtClean="0"/>
              <a:t>adalah </a:t>
            </a:r>
            <a:r>
              <a:rPr lang="id-ID" dirty="0"/>
              <a:t>sebesar </a:t>
            </a:r>
            <a:r>
              <a:rPr lang="id-ID" dirty="0" smtClean="0"/>
              <a:t>Rp1</a:t>
            </a:r>
            <a:r>
              <a:rPr lang="en-US" dirty="0" smtClean="0"/>
              <a:t>.</a:t>
            </a:r>
            <a:r>
              <a:rPr lang="id-ID" dirty="0" smtClean="0"/>
              <a:t>010, </a:t>
            </a:r>
            <a:r>
              <a:rPr lang="id-ID" dirty="0"/>
              <a:t>dan </a:t>
            </a:r>
            <a:r>
              <a:rPr lang="en-US" dirty="0" smtClean="0"/>
              <a:t>b</a:t>
            </a:r>
            <a:r>
              <a:rPr lang="id-ID" dirty="0" smtClean="0"/>
              <a:t>ulan </a:t>
            </a:r>
            <a:r>
              <a:rPr lang="id-ID" dirty="0"/>
              <a:t>ini adalah sebesar </a:t>
            </a:r>
            <a:r>
              <a:rPr lang="id-ID" dirty="0" smtClean="0"/>
              <a:t>Rp1</a:t>
            </a:r>
            <a:r>
              <a:rPr lang="en-US" dirty="0" smtClean="0"/>
              <a:t>.</a:t>
            </a:r>
            <a:r>
              <a:rPr lang="id-ID" dirty="0" smtClean="0"/>
              <a:t>100. </a:t>
            </a:r>
            <a:r>
              <a:rPr lang="id-ID" dirty="0"/>
              <a:t>Return total bulan </a:t>
            </a:r>
            <a:r>
              <a:rPr lang="id-ID" dirty="0" smtClean="0"/>
              <a:t>ini</a:t>
            </a:r>
            <a:r>
              <a:rPr lang="en-US" dirty="0" smtClean="0"/>
              <a:t> </a:t>
            </a:r>
            <a:r>
              <a:rPr lang="id-ID" dirty="0" smtClean="0"/>
              <a:t>sebesar:</a:t>
            </a:r>
            <a:endParaRPr lang="id-ID" dirty="0"/>
          </a:p>
          <a:p>
            <a:endParaRPr lang="id-ID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05064"/>
            <a:ext cx="5856287" cy="149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78036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contoh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24027516"/>
              </p:ext>
            </p:extLst>
          </p:nvPr>
        </p:nvGraphicFramePr>
        <p:xfrm>
          <a:off x="457200" y="1752600"/>
          <a:ext cx="8280921" cy="2016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3312368"/>
                <a:gridCol w="3240361"/>
              </a:tblGrid>
              <a:tr h="672075">
                <a:tc>
                  <a:txBody>
                    <a:bodyPr/>
                    <a:lstStyle/>
                    <a:p>
                      <a:pPr algn="ctr"/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Saham</a:t>
                      </a:r>
                      <a:r>
                        <a:rPr lang="en-US" sz="2800" dirty="0" smtClean="0"/>
                        <a:t> A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Saham</a:t>
                      </a:r>
                      <a:r>
                        <a:rPr lang="en-US" sz="2800" dirty="0" smtClean="0"/>
                        <a:t> B</a:t>
                      </a:r>
                      <a:endParaRPr lang="id-ID" sz="2800" dirty="0"/>
                    </a:p>
                  </a:txBody>
                  <a:tcPr/>
                </a:tc>
              </a:tr>
              <a:tr h="67207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E</a:t>
                      </a:r>
                      <a:r>
                        <a:rPr lang="en-US" sz="2800" baseline="0" dirty="0" smtClean="0"/>
                        <a:t>(R)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15%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20%</a:t>
                      </a:r>
                      <a:endParaRPr lang="id-ID" sz="2800" dirty="0"/>
                    </a:p>
                  </a:txBody>
                  <a:tcPr/>
                </a:tc>
              </a:tr>
              <a:tr h="672075"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/>
                        <a:t>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5,84%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8,38%</a:t>
                      </a:r>
                      <a:endParaRPr lang="id-ID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4005064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CV</a:t>
            </a:r>
            <a:r>
              <a:rPr lang="en-US" sz="2800" baseline="-25000" dirty="0" smtClean="0"/>
              <a:t>A</a:t>
            </a:r>
            <a:r>
              <a:rPr lang="en-US" sz="2800" dirty="0" smtClean="0"/>
              <a:t> = 5,84% / 15% = 38,93%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CV</a:t>
            </a:r>
            <a:r>
              <a:rPr lang="en-US" sz="2800" baseline="-25000" dirty="0" smtClean="0"/>
              <a:t>B</a:t>
            </a:r>
            <a:r>
              <a:rPr lang="en-US" sz="2800" dirty="0" smtClean="0"/>
              <a:t> = 8,38% / 20% = 41,90% </a:t>
            </a:r>
            <a:endParaRPr lang="id-ID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5229200"/>
            <a:ext cx="828092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Nilai</a:t>
            </a:r>
            <a:r>
              <a:rPr lang="en-US" sz="2600" dirty="0" smtClean="0"/>
              <a:t> CV </a:t>
            </a:r>
            <a:r>
              <a:rPr lang="en-US" sz="2600" dirty="0" err="1" smtClean="0"/>
              <a:t>untuk</a:t>
            </a:r>
            <a:r>
              <a:rPr lang="en-US" sz="2600" dirty="0" smtClean="0"/>
              <a:t> </a:t>
            </a:r>
            <a:r>
              <a:rPr lang="en-US" sz="2600" dirty="0" err="1" smtClean="0"/>
              <a:t>saham</a:t>
            </a:r>
            <a:r>
              <a:rPr lang="en-US" sz="2600" dirty="0" smtClean="0"/>
              <a:t> A </a:t>
            </a:r>
            <a:r>
              <a:rPr lang="en-US" sz="2600" dirty="0" err="1" smtClean="0"/>
              <a:t>lebih</a:t>
            </a:r>
            <a:r>
              <a:rPr lang="en-US" sz="2600" dirty="0" smtClean="0"/>
              <a:t> </a:t>
            </a:r>
            <a:r>
              <a:rPr lang="en-US" sz="2600" dirty="0" err="1" smtClean="0"/>
              <a:t>kecil</a:t>
            </a:r>
            <a:r>
              <a:rPr lang="en-US" sz="2600" dirty="0" smtClean="0"/>
              <a:t> </a:t>
            </a:r>
            <a:r>
              <a:rPr lang="en-US" sz="2600" dirty="0" err="1" smtClean="0"/>
              <a:t>dibandingkan</a:t>
            </a:r>
            <a:r>
              <a:rPr lang="en-US" sz="2600" dirty="0" smtClean="0"/>
              <a:t> CV </a:t>
            </a:r>
            <a:r>
              <a:rPr lang="en-US" sz="2600" dirty="0" err="1" smtClean="0"/>
              <a:t>saham</a:t>
            </a:r>
            <a:r>
              <a:rPr lang="en-US" sz="2600" dirty="0" smtClean="0"/>
              <a:t> B. </a:t>
            </a:r>
            <a:r>
              <a:rPr lang="en-US" sz="2600" dirty="0" err="1" smtClean="0"/>
              <a:t>Ini</a:t>
            </a:r>
            <a:r>
              <a:rPr lang="en-US" sz="2600" dirty="0" smtClean="0"/>
              <a:t> </a:t>
            </a:r>
            <a:r>
              <a:rPr lang="en-US" sz="2600" dirty="0" err="1" smtClean="0"/>
              <a:t>berarti</a:t>
            </a:r>
            <a:r>
              <a:rPr lang="en-US" sz="2600" dirty="0" smtClean="0"/>
              <a:t> </a:t>
            </a:r>
            <a:r>
              <a:rPr lang="en-US" sz="2600" dirty="0" err="1" smtClean="0"/>
              <a:t>saham</a:t>
            </a:r>
            <a:r>
              <a:rPr lang="en-US" sz="2600" dirty="0" smtClean="0"/>
              <a:t> A </a:t>
            </a:r>
            <a:r>
              <a:rPr lang="en-US" sz="2600" dirty="0" err="1" smtClean="0"/>
              <a:t>mempunyai</a:t>
            </a:r>
            <a:r>
              <a:rPr lang="en-US" sz="2600" dirty="0" smtClean="0"/>
              <a:t> </a:t>
            </a:r>
            <a:r>
              <a:rPr lang="en-US" sz="2600" dirty="0" err="1" smtClean="0"/>
              <a:t>kinerja</a:t>
            </a:r>
            <a:r>
              <a:rPr lang="en-US" sz="2600" dirty="0" smtClean="0"/>
              <a:t> yang </a:t>
            </a:r>
            <a:r>
              <a:rPr lang="en-US" sz="2600" dirty="0" err="1" smtClean="0"/>
              <a:t>lebih</a:t>
            </a:r>
            <a:r>
              <a:rPr lang="en-US" sz="2600" dirty="0" smtClean="0"/>
              <a:t> </a:t>
            </a:r>
            <a:r>
              <a:rPr lang="en-US" sz="2600" dirty="0" err="1" smtClean="0"/>
              <a:t>baik</a:t>
            </a:r>
            <a:r>
              <a:rPr lang="en-US" sz="2600" dirty="0" smtClean="0"/>
              <a:t> </a:t>
            </a:r>
            <a:r>
              <a:rPr lang="en-US" sz="2600" dirty="0" err="1" smtClean="0"/>
              <a:t>dibandingkan</a:t>
            </a:r>
            <a:r>
              <a:rPr lang="en-US" sz="2600" dirty="0" smtClean="0"/>
              <a:t> </a:t>
            </a:r>
            <a:r>
              <a:rPr lang="en-US" sz="2600" dirty="0" err="1" smtClean="0"/>
              <a:t>saham</a:t>
            </a:r>
            <a:r>
              <a:rPr lang="en-US" sz="2600" dirty="0" smtClean="0"/>
              <a:t> B.</a:t>
            </a:r>
            <a:endParaRPr lang="id-ID" sz="2600" dirty="0"/>
          </a:p>
        </p:txBody>
      </p:sp>
    </p:spTree>
    <p:extLst>
      <p:ext uri="{BB962C8B-B14F-4D97-AF65-F5344CB8AC3E}">
        <p14:creationId xmlns:p14="http://schemas.microsoft.com/office/powerpoint/2010/main" xmlns="" val="3004238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id-ID" dirty="0"/>
              <a:t>Contoh soal 2 :</a:t>
            </a:r>
          </a:p>
          <a:p>
            <a:pPr marL="114300" indent="0">
              <a:buNone/>
            </a:pPr>
            <a:r>
              <a:rPr lang="id-ID" dirty="0"/>
              <a:t>Dividen setahun yang dibayarkan adalah sebesar </a:t>
            </a:r>
            <a:r>
              <a:rPr lang="id-ID" dirty="0" smtClean="0"/>
              <a:t>Rp120. </a:t>
            </a:r>
            <a:r>
              <a:rPr lang="id-ID" dirty="0"/>
              <a:t>Harga saham minggu </a:t>
            </a:r>
            <a:r>
              <a:rPr lang="id-ID" dirty="0" smtClean="0"/>
              <a:t>kemarin</a:t>
            </a:r>
            <a:r>
              <a:rPr lang="en-US" dirty="0" smtClean="0"/>
              <a:t> </a:t>
            </a:r>
            <a:r>
              <a:rPr lang="id-ID" dirty="0" smtClean="0"/>
              <a:t>adalah </a:t>
            </a:r>
            <a:r>
              <a:rPr lang="id-ID" dirty="0"/>
              <a:t>sebesar </a:t>
            </a:r>
            <a:r>
              <a:rPr lang="id-ID" dirty="0" smtClean="0"/>
              <a:t>Rp1</a:t>
            </a:r>
            <a:r>
              <a:rPr lang="en-US" dirty="0" smtClean="0"/>
              <a:t>.</a:t>
            </a:r>
            <a:r>
              <a:rPr lang="id-ID" dirty="0" smtClean="0"/>
              <a:t>050 </a:t>
            </a:r>
            <a:r>
              <a:rPr lang="id-ID" dirty="0"/>
              <a:t>dan minggu ini adalah sebesar </a:t>
            </a:r>
            <a:r>
              <a:rPr lang="id-ID" dirty="0" smtClean="0"/>
              <a:t>Rp1</a:t>
            </a:r>
            <a:r>
              <a:rPr lang="en-US" dirty="0" smtClean="0"/>
              <a:t>.</a:t>
            </a:r>
            <a:r>
              <a:rPr lang="id-ID" dirty="0" smtClean="0"/>
              <a:t>100. </a:t>
            </a:r>
            <a:r>
              <a:rPr lang="id-ID" dirty="0"/>
              <a:t>Return total </a:t>
            </a:r>
            <a:r>
              <a:rPr lang="id-ID" dirty="0" smtClean="0"/>
              <a:t>minggu</a:t>
            </a:r>
            <a:r>
              <a:rPr lang="en-US" dirty="0" smtClean="0"/>
              <a:t> </a:t>
            </a:r>
            <a:r>
              <a:rPr lang="id-ID" dirty="0" smtClean="0"/>
              <a:t>ini </a:t>
            </a:r>
            <a:r>
              <a:rPr lang="id-ID" dirty="0"/>
              <a:t>adalah </a:t>
            </a:r>
            <a:r>
              <a:rPr lang="id-ID" dirty="0" smtClean="0"/>
              <a:t>sebesar:</a:t>
            </a:r>
            <a:endParaRPr lang="id-ID" dirty="0"/>
          </a:p>
          <a:p>
            <a:endParaRPr lang="id-ID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Return</a:t>
            </a:r>
            <a:endParaRPr lang="id-ID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933056"/>
            <a:ext cx="6122987" cy="154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23210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</a:t>
            </a:r>
            <a:r>
              <a:rPr lang="en-US" dirty="0"/>
              <a:t> Return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17801738"/>
              </p:ext>
            </p:extLst>
          </p:nvPr>
        </p:nvGraphicFramePr>
        <p:xfrm>
          <a:off x="323525" y="1772816"/>
          <a:ext cx="8424938" cy="3987855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2011926"/>
                <a:gridCol w="2389160"/>
                <a:gridCol w="2011926"/>
                <a:gridCol w="2011926"/>
              </a:tblGrid>
              <a:tr h="83555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 dirty="0">
                          <a:effectLst/>
                        </a:rPr>
                        <a:t>Periode</a:t>
                      </a:r>
                      <a:endParaRPr lang="id-ID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>
                          <a:effectLst/>
                        </a:rPr>
                        <a:t>Harga Saham (Pt)</a:t>
                      </a:r>
                      <a:endParaRPr lang="id-ID" sz="2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>
                          <a:effectLst/>
                        </a:rPr>
                        <a:t>Dividen (Dt)</a:t>
                      </a:r>
                      <a:endParaRPr lang="id-ID" sz="2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>
                          <a:effectLst/>
                        </a:rPr>
                        <a:t>Return (Rt)</a:t>
                      </a:r>
                      <a:endParaRPr lang="id-ID" sz="2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20815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 dirty="0">
                          <a:effectLst/>
                        </a:rPr>
                        <a:t>2000</a:t>
                      </a:r>
                      <a:endParaRPr lang="id-ID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 dirty="0">
                          <a:effectLst/>
                        </a:rPr>
                        <a:t>1750</a:t>
                      </a:r>
                      <a:endParaRPr lang="id-ID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>
                          <a:effectLst/>
                        </a:rPr>
                        <a:t>100</a:t>
                      </a:r>
                      <a:endParaRPr lang="id-ID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>
                          <a:effectLst/>
                        </a:rPr>
                        <a:t> </a:t>
                      </a:r>
                      <a:endParaRPr lang="id-ID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20815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>
                          <a:effectLst/>
                        </a:rPr>
                        <a:t>2001</a:t>
                      </a:r>
                      <a:endParaRPr lang="id-ID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 dirty="0">
                          <a:effectLst/>
                        </a:rPr>
                        <a:t>1755</a:t>
                      </a:r>
                      <a:endParaRPr lang="id-ID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>
                          <a:effectLst/>
                        </a:rPr>
                        <a:t>100</a:t>
                      </a:r>
                      <a:endParaRPr lang="id-ID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 dirty="0" smtClean="0">
                          <a:effectLst/>
                        </a:rPr>
                        <a:t>0,060</a:t>
                      </a:r>
                      <a:r>
                        <a:rPr lang="en-US" sz="2800" u="none" strike="noStrike" baseline="30000" dirty="0" smtClean="0">
                          <a:effectLst/>
                        </a:rPr>
                        <a:t>*)</a:t>
                      </a:r>
                      <a:endParaRPr lang="id-ID" sz="28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20815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>
                          <a:effectLst/>
                        </a:rPr>
                        <a:t>2002</a:t>
                      </a:r>
                      <a:endParaRPr lang="id-ID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 dirty="0">
                          <a:effectLst/>
                        </a:rPr>
                        <a:t>1790</a:t>
                      </a:r>
                      <a:endParaRPr lang="id-ID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 dirty="0">
                          <a:effectLst/>
                        </a:rPr>
                        <a:t>100</a:t>
                      </a:r>
                      <a:endParaRPr lang="id-ID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>
                          <a:effectLst/>
                        </a:rPr>
                        <a:t>0,077</a:t>
                      </a:r>
                      <a:endParaRPr lang="id-ID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20815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>
                          <a:effectLst/>
                        </a:rPr>
                        <a:t>2003</a:t>
                      </a:r>
                      <a:endParaRPr lang="id-ID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>
                          <a:effectLst/>
                        </a:rPr>
                        <a:t>1810</a:t>
                      </a:r>
                      <a:endParaRPr lang="id-ID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>
                          <a:effectLst/>
                        </a:rPr>
                        <a:t>150</a:t>
                      </a:r>
                      <a:endParaRPr lang="id-ID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 dirty="0">
                          <a:effectLst/>
                        </a:rPr>
                        <a:t>0,095</a:t>
                      </a:r>
                      <a:endParaRPr lang="id-ID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20815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>
                          <a:effectLst/>
                        </a:rPr>
                        <a:t>2004</a:t>
                      </a:r>
                      <a:endParaRPr lang="id-ID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>
                          <a:effectLst/>
                        </a:rPr>
                        <a:t>2010</a:t>
                      </a:r>
                      <a:endParaRPr lang="id-ID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>
                          <a:effectLst/>
                        </a:rPr>
                        <a:t>150</a:t>
                      </a:r>
                      <a:endParaRPr lang="id-ID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 dirty="0">
                          <a:effectLst/>
                        </a:rPr>
                        <a:t>0,193</a:t>
                      </a:r>
                      <a:endParaRPr lang="id-ID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20815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 dirty="0">
                          <a:effectLst/>
                        </a:rPr>
                        <a:t>2005</a:t>
                      </a:r>
                      <a:endParaRPr lang="id-ID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>
                          <a:effectLst/>
                        </a:rPr>
                        <a:t>1905</a:t>
                      </a:r>
                      <a:endParaRPr lang="id-ID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>
                          <a:effectLst/>
                        </a:rPr>
                        <a:t>200</a:t>
                      </a:r>
                      <a:endParaRPr lang="id-ID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800" u="none" strike="noStrike" dirty="0">
                          <a:effectLst/>
                        </a:rPr>
                        <a:t>0,047</a:t>
                      </a:r>
                      <a:endParaRPr lang="id-ID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5908630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*)</a:t>
            </a:r>
            <a:r>
              <a:rPr lang="en-US" dirty="0" smtClean="0"/>
              <a:t>R</a:t>
            </a:r>
            <a:r>
              <a:rPr lang="en-US" baseline="-25000" dirty="0" smtClean="0"/>
              <a:t>2001</a:t>
            </a:r>
            <a:r>
              <a:rPr lang="en-US" dirty="0" smtClean="0"/>
              <a:t> = (1.775 – 1.750 + 100)/1.750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xmlns="" val="1710311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RETURN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57684995"/>
              </p:ext>
            </p:extLst>
          </p:nvPr>
        </p:nvGraphicFramePr>
        <p:xfrm>
          <a:off x="467544" y="1700809"/>
          <a:ext cx="8280920" cy="3456382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1432377"/>
                <a:gridCol w="2931894"/>
                <a:gridCol w="2036657"/>
                <a:gridCol w="1879992"/>
              </a:tblGrid>
              <a:tr h="1209062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 dirty="0">
                          <a:effectLst/>
                        </a:rPr>
                        <a:t>Periode (1)</a:t>
                      </a:r>
                      <a:endParaRPr lang="id-ID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Capital Gain (Loss) (2)</a:t>
                      </a:r>
                      <a:endParaRPr lang="id-ID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Dividen Yield (3)</a:t>
                      </a:r>
                      <a:endParaRPr lang="id-ID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Return     (4)= (2) + (3)</a:t>
                      </a:r>
                      <a:endParaRPr lang="id-ID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49464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2001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 dirty="0" smtClean="0">
                          <a:effectLst/>
                        </a:rPr>
                        <a:t>0,003</a:t>
                      </a:r>
                      <a:r>
                        <a:rPr lang="en-US" sz="2400" u="none" strike="noStrike" baseline="30000" dirty="0" smtClean="0">
                          <a:effectLst/>
                        </a:rPr>
                        <a:t>a)</a:t>
                      </a:r>
                      <a:endParaRPr lang="id-ID" sz="2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 dirty="0" smtClean="0">
                          <a:effectLst/>
                        </a:rPr>
                        <a:t>0,057</a:t>
                      </a:r>
                      <a:r>
                        <a:rPr lang="en-US" sz="2400" u="none" strike="noStrike" baseline="30000" dirty="0" smtClean="0">
                          <a:effectLst/>
                        </a:rPr>
                        <a:t>b)</a:t>
                      </a:r>
                      <a:endParaRPr lang="id-ID" sz="2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 dirty="0" smtClean="0">
                          <a:effectLst/>
                        </a:rPr>
                        <a:t>0,060</a:t>
                      </a:r>
                      <a:r>
                        <a:rPr lang="en-US" sz="2400" u="none" strike="noStrike" baseline="30000" dirty="0" smtClean="0">
                          <a:effectLst/>
                        </a:rPr>
                        <a:t>c)</a:t>
                      </a:r>
                      <a:endParaRPr lang="id-ID" sz="2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49464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2002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0,020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0,057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0,077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49464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 dirty="0">
                          <a:effectLst/>
                        </a:rPr>
                        <a:t>2003</a:t>
                      </a:r>
                      <a:endParaRPr lang="id-ID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0,011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0,084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0,095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49464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2004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0,110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0,083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0,193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49464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2005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-0,052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0,100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 dirty="0">
                          <a:effectLst/>
                        </a:rPr>
                        <a:t>0,047</a:t>
                      </a:r>
                      <a:endParaRPr lang="id-ID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5301208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US" dirty="0" smtClean="0"/>
              <a:t>G</a:t>
            </a:r>
            <a:r>
              <a:rPr lang="en-US" baseline="-25000" dirty="0" smtClean="0"/>
              <a:t>2001</a:t>
            </a:r>
            <a:r>
              <a:rPr lang="en-US" dirty="0" smtClean="0"/>
              <a:t> = (1.755 – 1.750)/1.750 = 0,003</a:t>
            </a:r>
          </a:p>
          <a:p>
            <a:pPr marL="342900" indent="-342900">
              <a:buAutoNum type="alphaLcParenR"/>
            </a:pPr>
            <a:r>
              <a:rPr lang="en-US" dirty="0" smtClean="0"/>
              <a:t>Y</a:t>
            </a:r>
            <a:r>
              <a:rPr lang="en-US" baseline="-25000" dirty="0" smtClean="0"/>
              <a:t>2001  </a:t>
            </a:r>
            <a:r>
              <a:rPr lang="en-US" dirty="0" smtClean="0"/>
              <a:t>= 100/1.750 = 0,057</a:t>
            </a:r>
          </a:p>
          <a:p>
            <a:pPr marL="342900" indent="-342900">
              <a:buAutoNum type="alphaLcParenR"/>
            </a:pPr>
            <a:r>
              <a:rPr lang="en-US" dirty="0" smtClean="0"/>
              <a:t>R</a:t>
            </a:r>
            <a:r>
              <a:rPr lang="en-US" baseline="-25000" dirty="0" smtClean="0"/>
              <a:t>2001</a:t>
            </a:r>
            <a:r>
              <a:rPr lang="en-US" dirty="0" smtClean="0"/>
              <a:t> = 0,003 + 0,057 = 0,060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xmlns="" val="1281587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relatif</a:t>
            </a:r>
            <a:r>
              <a:rPr lang="en-US" dirty="0"/>
              <a:t> </a:t>
            </a:r>
            <a:r>
              <a:rPr lang="en-US" dirty="0" smtClean="0"/>
              <a:t>Return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3332584"/>
          </a:xfrm>
        </p:spPr>
        <p:txBody>
          <a:bodyPr>
            <a:normAutofit/>
          </a:bodyPr>
          <a:lstStyle/>
          <a:p>
            <a:r>
              <a:rPr lang="en-US" dirty="0" err="1" smtClean="0"/>
              <a:t>Relatif</a:t>
            </a:r>
            <a:r>
              <a:rPr lang="en-US" dirty="0" smtClean="0"/>
              <a:t> r</a:t>
            </a:r>
            <a:r>
              <a:rPr lang="id-ID" dirty="0" smtClean="0"/>
              <a:t>eturn terkadang </a:t>
            </a:r>
            <a:r>
              <a:rPr lang="id-ID" dirty="0"/>
              <a:t>diperlukan untuk mengukur return </a:t>
            </a:r>
            <a:r>
              <a:rPr lang="id-ID" dirty="0" smtClean="0"/>
              <a:t>d</a:t>
            </a:r>
            <a:r>
              <a:rPr lang="en-US" dirty="0" err="1" smtClean="0"/>
              <a:t>engan</a:t>
            </a:r>
            <a:r>
              <a:rPr lang="en-US" dirty="0" smtClean="0"/>
              <a:t> </a:t>
            </a:r>
            <a:r>
              <a:rPr lang="id-ID" dirty="0" smtClean="0"/>
              <a:t>sedikit perbedaan</a:t>
            </a:r>
            <a:r>
              <a:rPr lang="en-US" dirty="0" smtClean="0"/>
              <a:t> </a:t>
            </a:r>
            <a:r>
              <a:rPr lang="id-ID" dirty="0" smtClean="0"/>
              <a:t>dasar </a:t>
            </a:r>
            <a:r>
              <a:rPr lang="en-US" dirty="0" err="1" smtClean="0"/>
              <a:t>dibanding</a:t>
            </a:r>
            <a:r>
              <a:rPr lang="en-US" dirty="0" smtClean="0"/>
              <a:t> </a:t>
            </a:r>
            <a:r>
              <a:rPr lang="id-ID" dirty="0" smtClean="0"/>
              <a:t>total </a:t>
            </a:r>
            <a:r>
              <a:rPr lang="id-ID" dirty="0"/>
              <a:t>return. </a:t>
            </a:r>
            <a:endParaRPr lang="en-US" dirty="0" smtClean="0"/>
          </a:p>
          <a:p>
            <a:r>
              <a:rPr lang="en-US" dirty="0"/>
              <a:t>R</a:t>
            </a:r>
            <a:r>
              <a:rPr lang="id-ID" dirty="0" smtClean="0"/>
              <a:t>elatif return</a:t>
            </a:r>
            <a:r>
              <a:rPr lang="en-US" dirty="0" smtClean="0"/>
              <a:t> </a:t>
            </a:r>
            <a:r>
              <a:rPr lang="id-ID" dirty="0" smtClean="0"/>
              <a:t>menyelesaikan </a:t>
            </a:r>
            <a:r>
              <a:rPr lang="id-ID" dirty="0"/>
              <a:t>masalah ketika </a:t>
            </a:r>
            <a:r>
              <a:rPr lang="en-US" dirty="0" smtClean="0"/>
              <a:t>total </a:t>
            </a:r>
            <a:r>
              <a:rPr lang="id-ID" dirty="0" smtClean="0"/>
              <a:t>return </a:t>
            </a:r>
            <a:r>
              <a:rPr lang="en-US" dirty="0" err="1" smtClean="0"/>
              <a:t>bernilai</a:t>
            </a:r>
            <a:r>
              <a:rPr lang="en-US" dirty="0" smtClean="0"/>
              <a:t> </a:t>
            </a:r>
            <a:r>
              <a:rPr lang="id-ID" dirty="0" smtClean="0"/>
              <a:t>negatif</a:t>
            </a:r>
            <a:r>
              <a:rPr lang="en-US" dirty="0" smtClean="0"/>
              <a:t> </a:t>
            </a:r>
            <a:r>
              <a:rPr lang="id-ID" dirty="0" smtClean="0"/>
              <a:t>karena relatif return</a:t>
            </a:r>
            <a:r>
              <a:rPr lang="en-US" dirty="0" smtClean="0"/>
              <a:t> </a:t>
            </a:r>
            <a:r>
              <a:rPr lang="id-ID" dirty="0" smtClean="0"/>
              <a:t>selalu positif</a:t>
            </a:r>
            <a:r>
              <a:rPr lang="en-US" dirty="0" smtClean="0"/>
              <a:t>.</a:t>
            </a:r>
            <a:r>
              <a:rPr lang="id-ID" dirty="0" smtClean="0"/>
              <a:t> </a:t>
            </a:r>
            <a:r>
              <a:rPr lang="en-US" dirty="0" smtClean="0"/>
              <a:t>M</a:t>
            </a:r>
            <a:r>
              <a:rPr lang="id-ID" dirty="0" smtClean="0"/>
              <a:t>eskipun relatif return</a:t>
            </a:r>
            <a:r>
              <a:rPr lang="en-US" dirty="0" smtClean="0"/>
              <a:t> </a:t>
            </a:r>
            <a:r>
              <a:rPr lang="id-ID" dirty="0" smtClean="0"/>
              <a:t>lebih </a:t>
            </a:r>
            <a:r>
              <a:rPr lang="id-ID" dirty="0"/>
              <a:t>kecil </a:t>
            </a:r>
            <a:r>
              <a:rPr lang="id-ID" dirty="0" smtClean="0"/>
              <a:t>dari</a:t>
            </a:r>
            <a:r>
              <a:rPr lang="en-US" dirty="0" smtClean="0"/>
              <a:t> </a:t>
            </a:r>
            <a:r>
              <a:rPr lang="id-ID" dirty="0" smtClean="0"/>
              <a:t>1,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tetap</a:t>
            </a:r>
            <a:r>
              <a:rPr lang="en-US" dirty="0" smtClean="0"/>
              <a:t> </a:t>
            </a:r>
            <a:r>
              <a:rPr lang="id-ID" dirty="0" smtClean="0"/>
              <a:t>akan </a:t>
            </a:r>
            <a:r>
              <a:rPr lang="id-ID" dirty="0"/>
              <a:t>lebih </a:t>
            </a:r>
            <a:r>
              <a:rPr lang="id-ID" dirty="0" smtClean="0"/>
              <a:t>besar</a:t>
            </a:r>
            <a:r>
              <a:rPr lang="en-US" dirty="0" smtClean="0"/>
              <a:t> </a:t>
            </a:r>
            <a:r>
              <a:rPr lang="id-ID" dirty="0" smtClean="0"/>
              <a:t>dari</a:t>
            </a:r>
            <a:r>
              <a:rPr lang="en-US" dirty="0" smtClean="0"/>
              <a:t> 0.</a:t>
            </a:r>
          </a:p>
          <a:p>
            <a:r>
              <a:rPr lang="en-US" dirty="0" err="1" smtClean="0"/>
              <a:t>Relatif</a:t>
            </a:r>
            <a:r>
              <a:rPr lang="en-US" dirty="0" smtClean="0"/>
              <a:t> r</a:t>
            </a:r>
            <a:r>
              <a:rPr lang="id-ID" dirty="0" smtClean="0"/>
              <a:t>eturn </a:t>
            </a:r>
            <a:r>
              <a:rPr lang="en-US" dirty="0" err="1" smtClean="0"/>
              <a:t>diperoleh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rumus</a:t>
            </a:r>
            <a:r>
              <a:rPr lang="en-US" dirty="0" smtClean="0"/>
              <a:t>:</a:t>
            </a:r>
            <a:endParaRPr lang="id-ID" dirty="0"/>
          </a:p>
          <a:p>
            <a:endParaRPr lang="id-ID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013176"/>
            <a:ext cx="34417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56314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Relatif</a:t>
            </a:r>
            <a:r>
              <a:rPr lang="en-US" dirty="0" smtClean="0"/>
              <a:t> return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06662126"/>
              </p:ext>
            </p:extLst>
          </p:nvPr>
        </p:nvGraphicFramePr>
        <p:xfrm>
          <a:off x="395536" y="1772815"/>
          <a:ext cx="8424936" cy="4248472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1492240"/>
                <a:gridCol w="1772034"/>
                <a:gridCol w="1492240"/>
                <a:gridCol w="1492240"/>
                <a:gridCol w="2176182"/>
              </a:tblGrid>
              <a:tr h="131512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Periode</a:t>
                      </a:r>
                      <a:endParaRPr lang="id-ID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Harga Saham (Pt)</a:t>
                      </a:r>
                      <a:endParaRPr lang="id-ID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Dividen (Dt)</a:t>
                      </a:r>
                      <a:endParaRPr lang="id-ID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Return (Rt)</a:t>
                      </a:r>
                      <a:endParaRPr lang="id-ID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Relatif Return (RRt)</a:t>
                      </a:r>
                      <a:endParaRPr lang="id-ID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88892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2000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1750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100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 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 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88892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2001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1755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100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0,060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1,060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88892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2002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1790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100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0,077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1,077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88892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2003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1810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150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0,095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1,095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88892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2004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2010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150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0,193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1,193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88892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2005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1905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200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>
                          <a:effectLst/>
                        </a:rPr>
                        <a:t>0,047</a:t>
                      </a:r>
                      <a:endParaRPr lang="id-ID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2400" u="none" strike="noStrike" dirty="0">
                          <a:effectLst/>
                        </a:rPr>
                        <a:t>1,047</a:t>
                      </a:r>
                      <a:endParaRPr lang="id-ID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28042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2605</TotalTime>
  <Words>1168</Words>
  <Application>Microsoft Office PowerPoint</Application>
  <PresentationFormat>On-screen Show (4:3)</PresentationFormat>
  <Paragraphs>284</Paragraphs>
  <Slides>40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Apothecary</vt:lpstr>
      <vt:lpstr>Equation</vt:lpstr>
      <vt:lpstr>RETURN AKTIVA TUNGGAL</vt:lpstr>
      <vt:lpstr>RETURN REALISASI</vt:lpstr>
      <vt:lpstr>total Return</vt:lpstr>
      <vt:lpstr>total Return</vt:lpstr>
      <vt:lpstr>total Return</vt:lpstr>
      <vt:lpstr>total Return</vt:lpstr>
      <vt:lpstr>TOTAL RETURN</vt:lpstr>
      <vt:lpstr>relatif Return</vt:lpstr>
      <vt:lpstr>Relatif return</vt:lpstr>
      <vt:lpstr>Kumulatif return/Indeks kemakmuran kumulatif</vt:lpstr>
      <vt:lpstr>Kumulatif return/Indeks kemakmuran kumulatif</vt:lpstr>
      <vt:lpstr>Kumulatif return/Indeks kemakmuran kumulatif</vt:lpstr>
      <vt:lpstr>Return disesuaikan</vt:lpstr>
      <vt:lpstr>Return disesuaikan</vt:lpstr>
      <vt:lpstr>Return disesuaikan</vt:lpstr>
      <vt:lpstr>RETURN ekspektasi</vt:lpstr>
      <vt:lpstr>Berdasar nilai ekspektasi masa depan</vt:lpstr>
      <vt:lpstr>Berdasar nilai ekspektasi masa depan</vt:lpstr>
      <vt:lpstr>Berdasar nilai historis</vt:lpstr>
      <vt:lpstr>RISIKO</vt:lpstr>
      <vt:lpstr>risiko</vt:lpstr>
      <vt:lpstr>Menghitung risiko menggunakan data probabilitas</vt:lpstr>
      <vt:lpstr>Penghitungan varian</vt:lpstr>
      <vt:lpstr>Penghitungan standar deviasi</vt:lpstr>
      <vt:lpstr>Contoh soal</vt:lpstr>
      <vt:lpstr>pembahasan</vt:lpstr>
      <vt:lpstr>pembahasan</vt:lpstr>
      <vt:lpstr>pembahasan</vt:lpstr>
      <vt:lpstr>pembahasan</vt:lpstr>
      <vt:lpstr>Menghitung risiko menggunakan data time series</vt:lpstr>
      <vt:lpstr>Penghitungan return ekspektasi</vt:lpstr>
      <vt:lpstr>Penghitungan varian</vt:lpstr>
      <vt:lpstr>Penghitungan standar deviasi</vt:lpstr>
      <vt:lpstr>Contoh soal</vt:lpstr>
      <vt:lpstr>pembahasan</vt:lpstr>
      <vt:lpstr>pembahasan</vt:lpstr>
      <vt:lpstr>pembahasan</vt:lpstr>
      <vt:lpstr>pembahasan</vt:lpstr>
      <vt:lpstr>Penghitungan koefisien variasi</vt:lpstr>
      <vt:lpstr>contoh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RETURN DAN RISIKO AKTIVA TUNGGAL</dc:title>
  <dc:creator>Alia</dc:creator>
  <cp:lastModifiedBy>Irdiyanto</cp:lastModifiedBy>
  <cp:revision>32</cp:revision>
  <dcterms:created xsi:type="dcterms:W3CDTF">2011-05-08T13:08:46Z</dcterms:created>
  <dcterms:modified xsi:type="dcterms:W3CDTF">2013-11-03T22:28:57Z</dcterms:modified>
</cp:coreProperties>
</file>