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8"/>
  </p:notesMasterIdLst>
  <p:sldIdLst>
    <p:sldId id="512" r:id="rId2"/>
    <p:sldId id="302" r:id="rId3"/>
    <p:sldId id="516" r:id="rId4"/>
    <p:sldId id="440" r:id="rId5"/>
    <p:sldId id="515" r:id="rId6"/>
    <p:sldId id="303" r:id="rId7"/>
    <p:sldId id="513" r:id="rId8"/>
    <p:sldId id="330" r:id="rId9"/>
    <p:sldId id="331" r:id="rId10"/>
    <p:sldId id="333" r:id="rId11"/>
    <p:sldId id="334" r:id="rId12"/>
    <p:sldId id="335" r:id="rId13"/>
    <p:sldId id="336" r:id="rId14"/>
    <p:sldId id="337" r:id="rId15"/>
    <p:sldId id="510" r:id="rId16"/>
    <p:sldId id="338" r:id="rId17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3399FF"/>
    <a:srgbClr val="0066FF"/>
    <a:srgbClr val="3366FF"/>
    <a:srgbClr val="FF0000"/>
    <a:srgbClr val="9D8DB5"/>
    <a:srgbClr val="9381AD"/>
    <a:srgbClr val="9988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760" autoAdjust="0"/>
    <p:restoredTop sz="94664" autoAdjust="0"/>
  </p:normalViewPr>
  <p:slideViewPr>
    <p:cSldViewPr>
      <p:cViewPr varScale="1">
        <p:scale>
          <a:sx n="69" d="100"/>
          <a:sy n="69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482CFFF-52DC-4A9C-9B61-38A7AEED760C}" type="datetimeFigureOut">
              <a:rPr lang="en-US"/>
              <a:pPr>
                <a:defRPr/>
              </a:pPr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35D681-9B31-4CE3-9E1B-62E7DA317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09952D-0EA0-447C-B3A0-CA9627ADE75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3400"/>
            <a:ext cx="5489575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0FA1A9-3130-497F-9025-06186C8C27A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023DD4-4B60-4975-AE5B-189062B459E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B8BC76-1A9E-4874-9DAB-08F5A3AAC2D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970A8-EDEB-4343-A311-061903F008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85D6C5-D274-4C6B-9A60-A5AC3AE52EA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4CE6E2-071A-4E47-91A6-54DACD913B9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E54A5E-994F-4B1D-89A7-5380127DBF7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042D8F-B003-4932-9BA8-9FCB6E333EC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610389-8832-45AD-9580-CB43821DA53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91A4C3-3531-42BF-BAAC-F278AC3DC9E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9C2324-38C2-48A7-A4D2-8BE3D849D6C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441368BA-817C-401B-AC49-C9C9311928D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0C46E28-05A3-4D3D-AF29-6D3DB9C9DE9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over"/>
          <p:cNvPicPr>
            <a:picLocks noGrp="1" noChangeAspect="1" noChangeArrowheads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2743200" y="1803654"/>
            <a:ext cx="3657600" cy="2793492"/>
          </a:xfrm>
        </p:spPr>
      </p:pic>
      <p:sp>
        <p:nvSpPr>
          <p:cNvPr id="2" name="TextBox 1"/>
          <p:cNvSpPr txBox="1"/>
          <p:nvPr/>
        </p:nvSpPr>
        <p:spPr>
          <a:xfrm>
            <a:off x="1403350" y="836613"/>
            <a:ext cx="5905500" cy="584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Comic Sans MS" pitchFamily="66" charset="0"/>
                <a:ea typeface="Tahoma" pitchFamily="34" charset="0"/>
                <a:cs typeface="Tahoma" pitchFamily="34" charset="0"/>
              </a:rPr>
              <a:t>ANALISIS SWOT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PERSAINGAN: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Definisi Pesaing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1200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Dilihat dari berbagai perspektif</a:t>
            </a:r>
          </a:p>
          <a:p>
            <a:pPr>
              <a:buFontTx/>
              <a:buNone/>
            </a:pPr>
            <a:endParaRPr lang="en-US" sz="12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Perspektif Industri: pesaing merupakan organisasi yang membuat produk atau jasa yang sama</a:t>
            </a:r>
          </a:p>
          <a:p>
            <a:endParaRPr lang="en-US" sz="12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Perspektif Pemasaran: pesaing adalah organisasi yang mampu memenuhi kebutuhan konsumen yang sama</a:t>
            </a:r>
          </a:p>
          <a:p>
            <a:endParaRPr lang="en-US" sz="12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Perspektif Kelompok Stratejik: kelompok stratejik adalah kumpulan perusahaan yang bersaing dalam sebuah industri yang mempunyai kesamaan strategi dan sumber daya</a:t>
            </a:r>
          </a:p>
        </p:txBody>
      </p:sp>
      <p:grpSp>
        <p:nvGrpSpPr>
          <p:cNvPr id="11268" name="Group 7"/>
          <p:cNvGrpSpPr>
            <a:grpSpLocks noChangeAspect="1"/>
          </p:cNvGrpSpPr>
          <p:nvPr/>
        </p:nvGrpSpPr>
        <p:grpSpPr bwMode="auto">
          <a:xfrm>
            <a:off x="4427538" y="6262688"/>
            <a:ext cx="457200" cy="363537"/>
            <a:chOff x="2207" y="1173"/>
            <a:chExt cx="1200" cy="791"/>
          </a:xfrm>
        </p:grpSpPr>
        <p:sp>
          <p:nvSpPr>
            <p:cNvPr id="11269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0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1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2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STRATEGI BERSAING: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Strategi Adaptif Miles &amp; Snow (1978)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815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sz="12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Prospektor (</a:t>
            </a:r>
            <a:r>
              <a:rPr lang="en-US" sz="2400" b="1" i="1" smtClean="0">
                <a:latin typeface="Times New Roman" pitchFamily="18" charset="0"/>
              </a:rPr>
              <a:t>Prospector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mengutamakan keberhasilan dalam berinovasi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2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Bertahan (</a:t>
            </a:r>
            <a:r>
              <a:rPr lang="en-US" sz="2400" b="1" i="1" smtClean="0">
                <a:latin typeface="Times New Roman" pitchFamily="18" charset="0"/>
              </a:rPr>
              <a:t>Defender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mementingkan stabilitas pasar yang menjadi targetnya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2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Penganalisis (</a:t>
            </a:r>
            <a:r>
              <a:rPr lang="en-US" sz="2400" b="1" i="1" smtClean="0">
                <a:latin typeface="Times New Roman" pitchFamily="18" charset="0"/>
              </a:rPr>
              <a:t>Analyzer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menganalisis ide bisnis baru sebelum organisasi memasuki bisnis tersebut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2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Reaktor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organisasi yang bereaksi terhadap perubahan lingkungan</a:t>
            </a:r>
            <a:endParaRPr lang="en-US" sz="2400" b="1" smtClean="0">
              <a:latin typeface="Times New Roman" pitchFamily="18" charset="0"/>
            </a:endParaRPr>
          </a:p>
        </p:txBody>
      </p:sp>
      <p:grpSp>
        <p:nvGrpSpPr>
          <p:cNvPr id="12292" name="Group 7"/>
          <p:cNvGrpSpPr>
            <a:grpSpLocks noChangeAspect="1"/>
          </p:cNvGrpSpPr>
          <p:nvPr/>
        </p:nvGrpSpPr>
        <p:grpSpPr bwMode="auto">
          <a:xfrm>
            <a:off x="4716463" y="6262688"/>
            <a:ext cx="457200" cy="363537"/>
            <a:chOff x="2207" y="1173"/>
            <a:chExt cx="1200" cy="791"/>
          </a:xfrm>
        </p:grpSpPr>
        <p:sp>
          <p:nvSpPr>
            <p:cNvPr id="12293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STRATEGI BERSAING: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Kerangka Definisi Bisnis Abell (1980)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400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Bisnis dibedakan ke dalam tiga dimensi:</a:t>
            </a:r>
          </a:p>
          <a:p>
            <a:pPr>
              <a:buFontTx/>
              <a:buNone/>
            </a:pPr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Kelompok pelanggan: siapa yang dilayani oleh organisasi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Kebutuhan pelanggan: apa yang dibutuhkan konsumen yang bisa dipenuhi oleh organisasi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Teknologi atau kompetensi inti: bagaimana organisasi akan memenuhi kebutuhan tersebut</a:t>
            </a:r>
          </a:p>
        </p:txBody>
      </p:sp>
      <p:grpSp>
        <p:nvGrpSpPr>
          <p:cNvPr id="13316" name="Group 7"/>
          <p:cNvGrpSpPr>
            <a:grpSpLocks noChangeAspect="1"/>
          </p:cNvGrpSpPr>
          <p:nvPr/>
        </p:nvGrpSpPr>
        <p:grpSpPr bwMode="auto">
          <a:xfrm>
            <a:off x="4427538" y="6315075"/>
            <a:ext cx="457200" cy="363538"/>
            <a:chOff x="2207" y="1173"/>
            <a:chExt cx="1200" cy="791"/>
          </a:xfrm>
        </p:grpSpPr>
        <p:sp>
          <p:nvSpPr>
            <p:cNvPr id="13317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STRATEGI BERSAING: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Kerangka Definisi Bisnis Abell (1980)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Berdasarkan ketiga dimensi tersebut, bisnis dapat dibedakan melalui dua aspek penting: (1) cakupan persaingannya, dan (2) seberapa jauh diferensiasi produk dan jasa yang ditawarkan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Kombinasi dari keduanya menjadi dasar tiga kemungkinan strategi bersaing: ‘Terdiferensiasi’, ‘Tidak terdiferensiasi’, dan ‘Fokus’</a:t>
            </a:r>
          </a:p>
        </p:txBody>
      </p:sp>
      <p:grpSp>
        <p:nvGrpSpPr>
          <p:cNvPr id="14340" name="Group 7"/>
          <p:cNvGrpSpPr>
            <a:grpSpLocks noChangeAspect="1"/>
          </p:cNvGrpSpPr>
          <p:nvPr/>
        </p:nvGrpSpPr>
        <p:grpSpPr bwMode="auto">
          <a:xfrm>
            <a:off x="4716463" y="6262688"/>
            <a:ext cx="457200" cy="363537"/>
            <a:chOff x="2207" y="1173"/>
            <a:chExt cx="1200" cy="791"/>
          </a:xfrm>
        </p:grpSpPr>
        <p:sp>
          <p:nvSpPr>
            <p:cNvPr id="14341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2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3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4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STRATEGI BERSAING: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Strategi Bersaing Generik Porter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sz="1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Kepemimpinan Biaya (</a:t>
            </a:r>
            <a:r>
              <a:rPr lang="en-US" sz="2400" b="1" i="1" smtClean="0">
                <a:latin typeface="Times New Roman" pitchFamily="18" charset="0"/>
              </a:rPr>
              <a:t>Cost Leadership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digunakan apabila organisasi ingin menjadi pemimpin pasar berbasis biaya rendah dengan basis pelanggan luas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Diferensiasi (</a:t>
            </a:r>
            <a:r>
              <a:rPr lang="en-US" sz="2400" b="1" i="1" smtClean="0">
                <a:latin typeface="Times New Roman" pitchFamily="18" charset="0"/>
              </a:rPr>
              <a:t>Differentiation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digunakan apabila perusahaan ingin bersaing dengan pesaingnya dalam hal keunikan produk dan jasa yang ditawarkan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Times New Roman" pitchFamily="18" charset="0"/>
              </a:rPr>
              <a:t>Strategi Fokus (</a:t>
            </a:r>
            <a:r>
              <a:rPr lang="en-US" sz="2400" b="1" i="1" smtClean="0">
                <a:latin typeface="Times New Roman" pitchFamily="18" charset="0"/>
              </a:rPr>
              <a:t>berbasis biaya atau diferensiasi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digunakan apabila perusahaan ingin melayani kebutuhan spesifik ceruk pasar (</a:t>
            </a:r>
            <a:r>
              <a:rPr lang="en-US" sz="2400" b="1" i="1" smtClean="0">
                <a:latin typeface="Times New Roman" pitchFamily="18" charset="0"/>
                <a:sym typeface="Wingdings" pitchFamily="2" charset="2"/>
              </a:rPr>
              <a:t>market niche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)</a:t>
            </a:r>
            <a:endParaRPr lang="en-US" sz="2400" b="1" smtClean="0">
              <a:latin typeface="Times New Roman" pitchFamily="18" charset="0"/>
            </a:endParaRPr>
          </a:p>
        </p:txBody>
      </p:sp>
      <p:grpSp>
        <p:nvGrpSpPr>
          <p:cNvPr id="15364" name="Group 7"/>
          <p:cNvGrpSpPr>
            <a:grpSpLocks noChangeAspect="1"/>
          </p:cNvGrpSpPr>
          <p:nvPr/>
        </p:nvGrpSpPr>
        <p:grpSpPr bwMode="auto">
          <a:xfrm>
            <a:off x="4643438" y="6315075"/>
            <a:ext cx="457200" cy="363538"/>
            <a:chOff x="2207" y="1173"/>
            <a:chExt cx="1200" cy="791"/>
          </a:xfrm>
        </p:grpSpPr>
        <p:sp>
          <p:nvSpPr>
            <p:cNvPr id="15365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6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7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8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9381AD"/>
                </a:solidFill>
              </a:rPr>
              <a:t>STRATEGI PERSAINGAN</a:t>
            </a:r>
            <a:br>
              <a:rPr lang="en-US" sz="3200" b="1" smtClean="0">
                <a:solidFill>
                  <a:srgbClr val="9381AD"/>
                </a:solidFill>
              </a:rPr>
            </a:br>
            <a:r>
              <a:rPr lang="en-US" sz="3200" b="1" smtClean="0">
                <a:solidFill>
                  <a:srgbClr val="9381AD"/>
                </a:solidFill>
              </a:rPr>
              <a:t>GENERIK PORTER</a:t>
            </a:r>
            <a:endParaRPr lang="en-GB" sz="3200" b="1" smtClean="0">
              <a:solidFill>
                <a:srgbClr val="9381AD"/>
              </a:solidFill>
            </a:endParaRPr>
          </a:p>
        </p:txBody>
      </p:sp>
      <p:pic>
        <p:nvPicPr>
          <p:cNvPr id="16388" name="Picture 11" descr="7-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8496300" cy="4606925"/>
          </a:xfrm>
        </p:spPr>
      </p:pic>
      <p:grpSp>
        <p:nvGrpSpPr>
          <p:cNvPr id="16387" name="Group 7"/>
          <p:cNvGrpSpPr>
            <a:grpSpLocks noChangeAspect="1"/>
          </p:cNvGrpSpPr>
          <p:nvPr/>
        </p:nvGrpSpPr>
        <p:grpSpPr bwMode="auto">
          <a:xfrm>
            <a:off x="4932363" y="6262688"/>
            <a:ext cx="457200" cy="363537"/>
            <a:chOff x="2207" y="1173"/>
            <a:chExt cx="1200" cy="791"/>
          </a:xfrm>
        </p:grpSpPr>
        <p:sp>
          <p:nvSpPr>
            <p:cNvPr id="16389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0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1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TIGA PERSPEKTIF BARU DALAM STRATEGI BERSAING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1.	Strategi Diferensiasi Biaya Rendah Terintegrasi</a:t>
            </a:r>
          </a:p>
          <a:p>
            <a:pPr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Times New Roman" pitchFamily="18" charset="0"/>
                <a:sym typeface="Wingdings" pitchFamily="2" charset="2"/>
              </a:rPr>
              <a:t> perusahaan mengembangkan sebuah keunggulan kompetitif yang secara bersamaan mencapai biaya rendah dan diferensiasi pada tingkat yang tinggi</a:t>
            </a:r>
          </a:p>
          <a:p>
            <a:pPr>
              <a:buFontTx/>
              <a:buNone/>
            </a:pPr>
            <a:endParaRPr lang="en-US" sz="2400" b="1" smtClean="0">
              <a:latin typeface="Times New Roman" pitchFamily="18" charset="0"/>
              <a:sym typeface="Wingdings" pitchFamily="2" charset="2"/>
            </a:endParaRPr>
          </a:p>
          <a:p>
            <a:r>
              <a:rPr lang="en-US" sz="2400" b="1" smtClean="0">
                <a:latin typeface="Times New Roman" pitchFamily="18" charset="0"/>
              </a:rPr>
              <a:t>Salah satu kekurangannya, perusahaan yang tidak berhasil menerapkan strategi kombinasi ini akhirnya akan terjebak di tengah-tengah (</a:t>
            </a:r>
            <a:r>
              <a:rPr lang="en-US" sz="2400" b="1" i="1" smtClean="0">
                <a:latin typeface="Times New Roman" pitchFamily="18" charset="0"/>
              </a:rPr>
              <a:t>stuck in the middle</a:t>
            </a:r>
            <a:r>
              <a:rPr lang="en-US" sz="2400" b="1" smtClean="0">
                <a:latin typeface="Times New Roman" pitchFamily="18" charset="0"/>
              </a:rPr>
              <a:t>)</a:t>
            </a:r>
          </a:p>
        </p:txBody>
      </p:sp>
      <p:grpSp>
        <p:nvGrpSpPr>
          <p:cNvPr id="17412" name="Group 7"/>
          <p:cNvGrpSpPr>
            <a:grpSpLocks noChangeAspect="1"/>
          </p:cNvGrpSpPr>
          <p:nvPr/>
        </p:nvGrpSpPr>
        <p:grpSpPr bwMode="auto">
          <a:xfrm>
            <a:off x="4572000" y="6200775"/>
            <a:ext cx="457200" cy="363538"/>
            <a:chOff x="2207" y="1173"/>
            <a:chExt cx="1200" cy="791"/>
          </a:xfrm>
        </p:grpSpPr>
        <p:sp>
          <p:nvSpPr>
            <p:cNvPr id="17413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4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5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6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200" b="1" smtClean="0">
                <a:solidFill>
                  <a:srgbClr val="FF0000"/>
                </a:solidFill>
              </a:rPr>
              <a:t>SWOT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SWOT (Strength, Weaknesses, Opportunities, Threats)</a:t>
            </a:r>
          </a:p>
          <a:p>
            <a:pPr eaLnBrk="1" hangingPunct="1"/>
            <a:endParaRPr lang="en-US" sz="1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Analisis SWOT: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	matriks SWOT (4 alternatif strategi)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b="1" i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positioning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dinilai menggunakan hasil identifikasi SWOT  pemberian skor untuk setiap aspek internal maupun eksternal  skor total  grafik </a:t>
            </a:r>
            <a:r>
              <a:rPr lang="en-US" sz="2400" b="1" i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positioning</a:t>
            </a:r>
            <a:endParaRPr lang="en-US" sz="2400" b="1" i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76" name="Group 7"/>
          <p:cNvGrpSpPr>
            <a:grpSpLocks noChangeAspect="1"/>
          </p:cNvGrpSpPr>
          <p:nvPr/>
        </p:nvGrpSpPr>
        <p:grpSpPr bwMode="auto">
          <a:xfrm>
            <a:off x="4140200" y="6353175"/>
            <a:ext cx="457200" cy="363538"/>
            <a:chOff x="2207" y="1173"/>
            <a:chExt cx="1200" cy="791"/>
          </a:xfrm>
        </p:grpSpPr>
        <p:sp>
          <p:nvSpPr>
            <p:cNvPr id="3077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d-ID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424863" cy="668337"/>
          </a:xfrm>
        </p:spPr>
        <p:txBody>
          <a:bodyPr>
            <a:normAutofit fontScale="90000"/>
          </a:bodyPr>
          <a:lstStyle/>
          <a:p>
            <a:pPr defTabSz="1217613" eaLnBrk="1" hangingPunct="1">
              <a:defRPr/>
            </a:pPr>
            <a:r>
              <a:rPr lang="en-US" sz="3900" b="1" dirty="0" err="1" smtClean="0">
                <a:solidFill>
                  <a:schemeClr val="tx1"/>
                </a:solidFill>
                <a:latin typeface="Arial Narrow" pitchFamily="34" charset="0"/>
              </a:rPr>
              <a:t>Analisis</a:t>
            </a:r>
            <a:r>
              <a:rPr lang="en-US" sz="3900" b="1" dirty="0" smtClean="0">
                <a:solidFill>
                  <a:schemeClr val="tx1"/>
                </a:solidFill>
                <a:latin typeface="Arial Narrow" pitchFamily="34" charset="0"/>
              </a:rPr>
              <a:t> SWOT 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569325" cy="5319713"/>
          </a:xfrm>
        </p:spPr>
        <p:txBody>
          <a:bodyPr>
            <a:normAutofit/>
          </a:bodyPr>
          <a:lstStyle/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pitchFamily="34" charset="0"/>
              </a:rPr>
              <a:t>SWOT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singkatan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dari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kekuatan</a:t>
            </a:r>
            <a:r>
              <a:rPr lang="en-US" dirty="0" smtClean="0">
                <a:latin typeface="Arial Narrow" pitchFamily="34" charset="0"/>
              </a:rPr>
              <a:t>  (</a:t>
            </a:r>
            <a:r>
              <a:rPr lang="en-US" dirty="0" err="1" smtClean="0">
                <a:latin typeface="Arial Narrow" pitchFamily="34" charset="0"/>
              </a:rPr>
              <a:t>strenght</a:t>
            </a:r>
            <a:r>
              <a:rPr lang="en-US" dirty="0" smtClean="0">
                <a:latin typeface="Arial Narrow" pitchFamily="34" charset="0"/>
              </a:rPr>
              <a:t>)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kelemahan</a:t>
            </a:r>
            <a:r>
              <a:rPr lang="en-US" dirty="0" smtClean="0">
                <a:latin typeface="Arial Narrow" pitchFamily="34" charset="0"/>
              </a:rPr>
              <a:t> (weakness) intern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serta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peluang</a:t>
            </a:r>
            <a:r>
              <a:rPr lang="en-US" dirty="0" smtClean="0">
                <a:latin typeface="Arial Narrow" pitchFamily="34" charset="0"/>
              </a:rPr>
              <a:t> (Opportunity)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ancaman</a:t>
            </a:r>
            <a:r>
              <a:rPr lang="en-US" dirty="0" smtClean="0">
                <a:latin typeface="Arial Narrow" pitchFamily="34" charset="0"/>
              </a:rPr>
              <a:t> (threats) </a:t>
            </a:r>
            <a:r>
              <a:rPr lang="en-US" dirty="0" err="1" smtClean="0">
                <a:latin typeface="Arial Narrow" pitchFamily="34" charset="0"/>
              </a:rPr>
              <a:t>dalam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lingkungan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dihadapi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r>
              <a:rPr lang="en-US" dirty="0" smtClean="0">
                <a:latin typeface="Arial Narrow" pitchFamily="34" charset="0"/>
              </a:rPr>
              <a:t>. </a:t>
            </a:r>
            <a:r>
              <a:rPr lang="en-US" dirty="0" err="1" smtClean="0">
                <a:latin typeface="Arial Narrow" pitchFamily="34" charset="0"/>
              </a:rPr>
              <a:t>Analisis</a:t>
            </a:r>
            <a:r>
              <a:rPr lang="en-US" dirty="0" smtClean="0">
                <a:latin typeface="Arial Narrow" pitchFamily="34" charset="0"/>
              </a:rPr>
              <a:t> SWOT </a:t>
            </a:r>
            <a:r>
              <a:rPr lang="en-US" dirty="0" err="1" smtClean="0">
                <a:latin typeface="Arial Narrow" pitchFamily="34" charset="0"/>
              </a:rPr>
              <a:t>didasarkan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pada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asumsi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bahwa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suatu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strategi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efektif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memaksimalkan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kekuatan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meminimalkan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kelemahan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ancaman</a:t>
            </a:r>
            <a:r>
              <a:rPr lang="en-US" dirty="0" smtClean="0">
                <a:latin typeface="Arial Narrow" pitchFamily="34" charset="0"/>
              </a:rPr>
              <a:t>.</a:t>
            </a:r>
          </a:p>
          <a:p>
            <a:pPr algn="l" defTabSz="912813" eaLnBrk="1" hangingPunct="1">
              <a:lnSpc>
                <a:spcPct val="80000"/>
              </a:lnSpc>
              <a:defRPr/>
            </a:pPr>
            <a:endParaRPr lang="en-US" dirty="0" smtClean="0">
              <a:latin typeface="Arial Narrow" pitchFamily="34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mengevaluasi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kesempatan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tantangan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lingkungan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bisnis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maupun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lingkungan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internal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perusahaan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endParaRPr lang="en-US" dirty="0" smtClean="0">
              <a:latin typeface="Arial Narrow" pitchFamily="34" charset="0"/>
            </a:endParaRPr>
          </a:p>
          <a:p>
            <a:pPr marL="514350" indent="-514350" algn="l" defTabSz="912813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dirty="0" smtClean="0">
                <a:latin typeface="Arial Narrow" pitchFamily="34" charset="0"/>
              </a:rPr>
              <a:t>      </a:t>
            </a:r>
            <a:r>
              <a:rPr lang="en-US" dirty="0" err="1" smtClean="0">
                <a:latin typeface="Arial Narrow" pitchFamily="34" charset="0"/>
              </a:rPr>
              <a:t>Peluang</a:t>
            </a:r>
            <a:r>
              <a:rPr lang="en-US" dirty="0" smtClean="0">
                <a:latin typeface="Arial Narrow" pitchFamily="34" charset="0"/>
              </a:rPr>
              <a:t>,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situasi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penting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menguntungkan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dalam</a:t>
            </a:r>
            <a:r>
              <a:rPr lang="en-US" dirty="0" smtClean="0">
                <a:latin typeface="Arial Narrow" pitchFamily="34" charset="0"/>
              </a:rPr>
              <a:t> </a:t>
            </a: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	</a:t>
            </a:r>
            <a:r>
              <a:rPr lang="en-US" dirty="0" err="1" smtClean="0">
                <a:latin typeface="Arial Narrow" pitchFamily="34" charset="0"/>
              </a:rPr>
              <a:t>lingkungan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endParaRPr lang="en-US" dirty="0" smtClean="0">
              <a:latin typeface="Arial Narrow" pitchFamily="34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pitchFamily="34" charset="0"/>
              </a:rPr>
              <a:t>2.	</a:t>
            </a:r>
            <a:r>
              <a:rPr lang="en-US" dirty="0" err="1" smtClean="0">
                <a:latin typeface="Arial Narrow" pitchFamily="34" charset="0"/>
              </a:rPr>
              <a:t>Ancaman</a:t>
            </a:r>
            <a:r>
              <a:rPr lang="en-US" dirty="0" smtClean="0">
                <a:latin typeface="Arial Narrow" pitchFamily="34" charset="0"/>
              </a:rPr>
              <a:t>,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situasi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penting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tidak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menguntungkan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dalam</a:t>
            </a:r>
            <a:r>
              <a:rPr lang="en-US" dirty="0" smtClean="0">
                <a:latin typeface="Arial Narrow" pitchFamily="34" charset="0"/>
              </a:rPr>
              <a:t> 		</a:t>
            </a:r>
            <a:r>
              <a:rPr lang="en-US" dirty="0" err="1" smtClean="0">
                <a:latin typeface="Arial Narrow" pitchFamily="34" charset="0"/>
              </a:rPr>
              <a:t>lingkungan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endParaRPr lang="en-US" dirty="0" smtClean="0">
              <a:latin typeface="Arial Narrow" pitchFamily="34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pitchFamily="34" charset="0"/>
              </a:rPr>
              <a:t>3.	</a:t>
            </a:r>
            <a:r>
              <a:rPr lang="en-US" dirty="0" err="1" smtClean="0">
                <a:latin typeface="Arial Narrow" pitchFamily="34" charset="0"/>
              </a:rPr>
              <a:t>Kekuatan</a:t>
            </a:r>
            <a:r>
              <a:rPr lang="en-US" dirty="0" smtClean="0">
                <a:latin typeface="Arial Narrow" pitchFamily="34" charset="0"/>
              </a:rPr>
              <a:t>,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sumber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daya</a:t>
            </a:r>
            <a:r>
              <a:rPr lang="en-US" dirty="0" smtClean="0">
                <a:latin typeface="Arial Narrow" pitchFamily="34" charset="0"/>
              </a:rPr>
              <a:t>, </a:t>
            </a:r>
            <a:r>
              <a:rPr lang="en-US" dirty="0" err="1" smtClean="0">
                <a:latin typeface="Arial Narrow" pitchFamily="34" charset="0"/>
              </a:rPr>
              <a:t>ketrampilan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atau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keunggulan</a:t>
            </a:r>
            <a:r>
              <a:rPr lang="en-US" dirty="0" smtClean="0">
                <a:latin typeface="Arial Narrow" pitchFamily="34" charset="0"/>
              </a:rPr>
              <a:t> lain</a:t>
            </a: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pitchFamily="34" charset="0"/>
              </a:rPr>
              <a:t>4.	</a:t>
            </a:r>
            <a:r>
              <a:rPr lang="en-US" dirty="0" err="1" smtClean="0">
                <a:latin typeface="Arial Narrow" pitchFamily="34" charset="0"/>
              </a:rPr>
              <a:t>Kelemahan</a:t>
            </a:r>
            <a:r>
              <a:rPr lang="en-US" dirty="0" smtClean="0">
                <a:latin typeface="Arial Narrow" pitchFamily="34" charset="0"/>
              </a:rPr>
              <a:t>,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keterbatasan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atau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kekurangan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dalam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sumber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daya</a:t>
            </a:r>
            <a:r>
              <a:rPr lang="en-US" dirty="0" smtClean="0">
                <a:latin typeface="Arial Narrow" pitchFamily="34" charset="0"/>
              </a:rPr>
              <a:t>, </a:t>
            </a: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pitchFamily="34" charset="0"/>
              </a:rPr>
              <a:t>   	</a:t>
            </a:r>
            <a:r>
              <a:rPr lang="en-US" dirty="0" err="1" smtClean="0">
                <a:latin typeface="Arial Narrow" pitchFamily="34" charset="0"/>
              </a:rPr>
              <a:t>keterampilan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kapabilitas</a:t>
            </a:r>
            <a:endParaRPr lang="en-US" dirty="0" smtClean="0">
              <a:latin typeface="Arial Narrow" pitchFamily="34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endParaRPr lang="en-US" dirty="0" smtClean="0">
              <a:latin typeface="Arial Narrow" pitchFamily="34" charset="0"/>
            </a:endParaRPr>
          </a:p>
          <a:p>
            <a:pPr algn="l" defTabSz="912813" eaLnBrk="1" hangingPunct="1">
              <a:lnSpc>
                <a:spcPct val="80000"/>
              </a:lnSpc>
              <a:defRPr/>
            </a:pPr>
            <a:r>
              <a:rPr lang="en-US" dirty="0" err="1" smtClean="0">
                <a:latin typeface="Arial Narrow" pitchFamily="34" charset="0"/>
              </a:rPr>
              <a:t>Analisi</a:t>
            </a:r>
            <a:r>
              <a:rPr lang="en-US" dirty="0" smtClean="0">
                <a:latin typeface="Arial Narrow" pitchFamily="34" charset="0"/>
              </a:rPr>
              <a:t> SWOT </a:t>
            </a:r>
            <a:r>
              <a:rPr lang="en-US" dirty="0" err="1" smtClean="0">
                <a:latin typeface="Arial Narrow" pitchFamily="34" charset="0"/>
              </a:rPr>
              <a:t>dapat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digunakan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dengan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berbagai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cara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untuk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membantu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analisis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strategi</a:t>
            </a:r>
            <a:r>
              <a:rPr lang="en-US" dirty="0" smtClean="0">
                <a:latin typeface="Arial Narrow" pitchFamily="34" charset="0"/>
              </a:rPr>
              <a:t>. Cara yang paling </a:t>
            </a:r>
            <a:r>
              <a:rPr lang="en-US" dirty="0" err="1" smtClean="0">
                <a:latin typeface="Arial Narrow" pitchFamily="34" charset="0"/>
              </a:rPr>
              <a:t>lazim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adalah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memanfaatkannya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sebagai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kerangka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acuan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logis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mempedomani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pembahasan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sistematik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tentang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situasi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alternatif-alternatif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pokok</a:t>
            </a:r>
            <a:r>
              <a:rPr lang="en-US" dirty="0" smtClean="0">
                <a:latin typeface="Arial Narrow" pitchFamily="34" charset="0"/>
              </a:rPr>
              <a:t> yang </a:t>
            </a:r>
            <a:r>
              <a:rPr lang="en-US" dirty="0" err="1" smtClean="0">
                <a:latin typeface="Arial Narrow" pitchFamily="34" charset="0"/>
              </a:rPr>
              <a:t>mungkin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dipertimbangkan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perusahaan</a:t>
            </a:r>
            <a:r>
              <a:rPr lang="en-US" dirty="0" smtClean="0">
                <a:latin typeface="Arial Narrow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4-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2971800" y="2464308"/>
            <a:ext cx="3200400" cy="1472184"/>
          </a:xfrm>
        </p:spPr>
      </p:pic>
      <p:grpSp>
        <p:nvGrpSpPr>
          <p:cNvPr id="5123" name="Group 7"/>
          <p:cNvGrpSpPr>
            <a:grpSpLocks noChangeAspect="1"/>
          </p:cNvGrpSpPr>
          <p:nvPr/>
        </p:nvGrpSpPr>
        <p:grpSpPr bwMode="auto">
          <a:xfrm>
            <a:off x="4643438" y="6315075"/>
            <a:ext cx="457200" cy="363538"/>
            <a:chOff x="2207" y="1173"/>
            <a:chExt cx="1200" cy="791"/>
          </a:xfrm>
        </p:grpSpPr>
        <p:sp>
          <p:nvSpPr>
            <p:cNvPr id="5124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pPr marL="0" indent="0" defTabSz="1217613">
              <a:buFontTx/>
              <a:buNone/>
              <a:defRPr/>
            </a:pPr>
            <a:r>
              <a:rPr lang="en-US" dirty="0"/>
              <a:t>Ada 4 </a:t>
            </a:r>
            <a:r>
              <a:rPr lang="en-US" dirty="0" err="1"/>
              <a:t>perspektif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perancang</a:t>
            </a:r>
            <a:r>
              <a:rPr lang="en-US" dirty="0"/>
              <a:t> </a:t>
            </a:r>
            <a:r>
              <a:rPr lang="en-US" dirty="0" err="1"/>
              <a:t>strategi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mengevaluasi</a:t>
            </a:r>
            <a:r>
              <a:rPr lang="en-US" dirty="0"/>
              <a:t> </a:t>
            </a:r>
            <a:r>
              <a:rPr lang="en-US" dirty="0" err="1"/>
              <a:t>faktor-faktor</a:t>
            </a:r>
            <a:r>
              <a:rPr lang="en-US" dirty="0"/>
              <a:t> </a:t>
            </a:r>
            <a:r>
              <a:rPr lang="en-US" dirty="0" err="1"/>
              <a:t>strategi</a:t>
            </a:r>
            <a:r>
              <a:rPr lang="en-US" dirty="0"/>
              <a:t> intern, </a:t>
            </a:r>
            <a:r>
              <a:rPr lang="en-US" dirty="0" err="1"/>
              <a:t>yaitu</a:t>
            </a:r>
            <a:r>
              <a:rPr lang="en-US" dirty="0"/>
              <a:t> : </a:t>
            </a:r>
          </a:p>
          <a:p>
            <a:pPr marL="0" indent="0" defTabSz="1217613">
              <a:buFontTx/>
              <a:buNone/>
              <a:defRPr/>
            </a:pPr>
            <a:r>
              <a:rPr lang="en-US" dirty="0" smtClean="0"/>
              <a:t>1. </a:t>
            </a: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kinerja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0" indent="0" defTabSz="1217613">
              <a:buFontTx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perusahaan</a:t>
            </a:r>
            <a:endParaRPr lang="en-US" dirty="0"/>
          </a:p>
          <a:p>
            <a:pPr marL="0" indent="0" defTabSz="1217613">
              <a:buFontTx/>
              <a:buNone/>
              <a:defRPr/>
            </a:pPr>
            <a:r>
              <a:rPr lang="en-US" dirty="0"/>
              <a:t>2. </a:t>
            </a:r>
            <a:r>
              <a:rPr lang="en-US" dirty="0" err="1"/>
              <a:t>Tahap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evolusi</a:t>
            </a:r>
            <a:r>
              <a:rPr lang="en-US" dirty="0"/>
              <a:t> </a:t>
            </a:r>
            <a:r>
              <a:rPr lang="en-US" dirty="0" err="1"/>
              <a:t>industri</a:t>
            </a:r>
            <a:endParaRPr lang="en-US" dirty="0"/>
          </a:p>
          <a:p>
            <a:pPr marL="0" indent="0" defTabSz="1217613">
              <a:buFontTx/>
              <a:buNone/>
              <a:defRPr/>
            </a:pPr>
            <a:r>
              <a:rPr lang="en-US" dirty="0"/>
              <a:t>3.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pesaing</a:t>
            </a:r>
            <a:endParaRPr lang="en-US" dirty="0"/>
          </a:p>
          <a:p>
            <a:pPr marL="0" indent="0" defTabSz="1217613">
              <a:buFontTx/>
              <a:buNone/>
              <a:defRPr/>
            </a:pPr>
            <a:r>
              <a:rPr lang="en-US" dirty="0"/>
              <a:t>4.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faktor-faktor</a:t>
            </a:r>
            <a:r>
              <a:rPr lang="en-US" dirty="0"/>
              <a:t> </a:t>
            </a:r>
            <a:r>
              <a:rPr lang="en-US" dirty="0" err="1" smtClean="0"/>
              <a:t>penentu</a:t>
            </a:r>
            <a:endParaRPr lang="en-US" dirty="0" smtClean="0"/>
          </a:p>
          <a:p>
            <a:pPr marL="0" indent="0" defTabSz="1217613">
              <a:buFontTx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/>
              <a:t>keberhasilan</a:t>
            </a:r>
            <a:r>
              <a:rPr lang="en-US" dirty="0"/>
              <a:t> (</a:t>
            </a:r>
            <a:r>
              <a:rPr lang="en-US" i="1" dirty="0"/>
              <a:t>key </a:t>
            </a:r>
            <a:r>
              <a:rPr lang="en-US" i="1" dirty="0" smtClean="0"/>
              <a:t>success factors</a:t>
            </a:r>
            <a:r>
              <a:rPr lang="en-US" dirty="0"/>
              <a:t>) </a:t>
            </a:r>
            <a:r>
              <a:rPr lang="en-US" dirty="0" err="1" smtClean="0"/>
              <a:t>dalam</a:t>
            </a:r>
            <a:endParaRPr lang="en-US" dirty="0" smtClean="0"/>
          </a:p>
          <a:p>
            <a:pPr marL="0" indent="0" defTabSz="1217613"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industri</a:t>
            </a:r>
            <a:r>
              <a:rPr lang="en-US" dirty="0" smtClean="0"/>
              <a:t>  yang </a:t>
            </a:r>
            <a:r>
              <a:rPr lang="en-US" dirty="0" err="1"/>
              <a:t>diterjuni</a:t>
            </a:r>
            <a:r>
              <a:rPr lang="en-US" dirty="0"/>
              <a:t> </a:t>
            </a:r>
            <a:r>
              <a:rPr lang="en-US" dirty="0" err="1"/>
              <a:t>perusahaan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200" b="1" smtClean="0">
                <a:solidFill>
                  <a:srgbClr val="FF0000"/>
                </a:solidFill>
              </a:rPr>
              <a:t>SWOT: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Keterbatasan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Kekuatan tidak selalu menjadi suatu keungulan</a:t>
            </a:r>
          </a:p>
          <a:p>
            <a:pPr eaLnBrk="1" hangingPunct="1"/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Analisis SWOT terhadap lingkungan eksternal terlalu sempit</a:t>
            </a:r>
          </a:p>
          <a:p>
            <a:pPr eaLnBrk="1" hangingPunct="1"/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SWOT memberikan analisis pada keadaan statis dan tidak dinamis</a:t>
            </a:r>
          </a:p>
          <a:p>
            <a:pPr eaLnBrk="1" hangingPunct="1"/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SWOT terlalu menekankan pada strategi satu dimensi</a:t>
            </a:r>
          </a:p>
        </p:txBody>
      </p:sp>
      <p:grpSp>
        <p:nvGrpSpPr>
          <p:cNvPr id="7172" name="Group 7"/>
          <p:cNvGrpSpPr>
            <a:grpSpLocks noChangeAspect="1"/>
          </p:cNvGrpSpPr>
          <p:nvPr/>
        </p:nvGrpSpPr>
        <p:grpSpPr bwMode="auto">
          <a:xfrm>
            <a:off x="4356100" y="6251575"/>
            <a:ext cx="457200" cy="363538"/>
            <a:chOff x="2207" y="1173"/>
            <a:chExt cx="1200" cy="791"/>
          </a:xfrm>
        </p:grpSpPr>
        <p:sp>
          <p:nvSpPr>
            <p:cNvPr id="7173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4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5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6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over"/>
          <p:cNvPicPr>
            <a:picLocks noGrp="1" noChangeAspect="1" noChangeArrowheads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2743200" y="1803654"/>
            <a:ext cx="3657600" cy="2793492"/>
          </a:xfrm>
        </p:spPr>
      </p:pic>
      <p:grpSp>
        <p:nvGrpSpPr>
          <p:cNvPr id="8195" name="Group 7"/>
          <p:cNvGrpSpPr>
            <a:grpSpLocks noChangeAspect="1"/>
          </p:cNvGrpSpPr>
          <p:nvPr/>
        </p:nvGrpSpPr>
        <p:grpSpPr bwMode="auto">
          <a:xfrm>
            <a:off x="4483100" y="6245225"/>
            <a:ext cx="457200" cy="363538"/>
            <a:chOff x="2207" y="1173"/>
            <a:chExt cx="1200" cy="791"/>
          </a:xfrm>
        </p:grpSpPr>
        <p:sp>
          <p:nvSpPr>
            <p:cNvPr id="8198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9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1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03350" y="836613"/>
            <a:ext cx="5905500" cy="584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Comic Sans MS" pitchFamily="66" charset="0"/>
                <a:ea typeface="Tahoma" pitchFamily="34" charset="0"/>
                <a:cs typeface="Tahoma" pitchFamily="34" charset="0"/>
              </a:rPr>
              <a:t>STRATEGI BERSAING</a:t>
            </a: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2195513" y="5589588"/>
            <a:ext cx="48244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Dr. Nurita Andriani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PERSAINGAN:</a:t>
            </a:r>
            <a:br>
              <a:rPr lang="en-US" sz="3200" b="1" smtClean="0">
                <a:solidFill>
                  <a:srgbClr val="FF0000"/>
                </a:solidFill>
              </a:rPr>
            </a:br>
            <a:r>
              <a:rPr lang="en-US" sz="3200" b="1" smtClean="0">
                <a:solidFill>
                  <a:srgbClr val="FF0000"/>
                </a:solidFill>
              </a:rPr>
              <a:t>Lingkungan Persaingan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Keunggulan kompetitif merupakan konsep kunci dalam manajemen stratejik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Keunggulan kompetitif adalah strategi bersaing terhadap sesuatu yang dirancang untuk dieksploitasi oleh suatu organisasi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Keunggulan kompetitif bersifat sementara sehingga muncul hiperkompetisi, yaitu situasi dengan tingkat kompetisi yang intensif dan terus-menerus meningkat</a:t>
            </a:r>
          </a:p>
        </p:txBody>
      </p:sp>
      <p:grpSp>
        <p:nvGrpSpPr>
          <p:cNvPr id="9220" name="Group 7"/>
          <p:cNvGrpSpPr>
            <a:grpSpLocks noChangeAspect="1"/>
          </p:cNvGrpSpPr>
          <p:nvPr/>
        </p:nvGrpSpPr>
        <p:grpSpPr bwMode="auto">
          <a:xfrm>
            <a:off x="4427538" y="6262688"/>
            <a:ext cx="457200" cy="363537"/>
            <a:chOff x="2207" y="1173"/>
            <a:chExt cx="1200" cy="791"/>
          </a:xfrm>
        </p:grpSpPr>
        <p:sp>
          <p:nvSpPr>
            <p:cNvPr id="9221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smtClean="0">
                <a:solidFill>
                  <a:srgbClr val="FF0000"/>
                </a:solidFill>
              </a:rPr>
              <a:t>PERSAINGAN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Persaingan adalah keadaan ketika organisasi berperang atau berlomba untuk mencapai hasil atau tujuan yang diinginkan</a:t>
            </a:r>
          </a:p>
          <a:p>
            <a:endParaRPr lang="en-US" sz="2400" b="1" smtClean="0">
              <a:latin typeface="Times New Roman" pitchFamily="18" charset="0"/>
            </a:endParaRPr>
          </a:p>
          <a:p>
            <a:r>
              <a:rPr lang="en-US" sz="2400" b="1" smtClean="0">
                <a:latin typeface="Times New Roman" pitchFamily="18" charset="0"/>
              </a:rPr>
              <a:t>Lima kekuatan persaingan Porter (1985)</a:t>
            </a:r>
          </a:p>
        </p:txBody>
      </p:sp>
      <p:grpSp>
        <p:nvGrpSpPr>
          <p:cNvPr id="10244" name="Group 7"/>
          <p:cNvGrpSpPr>
            <a:grpSpLocks noChangeAspect="1"/>
          </p:cNvGrpSpPr>
          <p:nvPr/>
        </p:nvGrpSpPr>
        <p:grpSpPr bwMode="auto">
          <a:xfrm>
            <a:off x="4284663" y="6315075"/>
            <a:ext cx="457200" cy="363538"/>
            <a:chOff x="2207" y="1173"/>
            <a:chExt cx="1200" cy="791"/>
          </a:xfrm>
        </p:grpSpPr>
        <p:sp>
          <p:nvSpPr>
            <p:cNvPr id="10245" name="Freeform 8"/>
            <p:cNvSpPr>
              <a:spLocks noChangeAspect="1"/>
            </p:cNvSpPr>
            <p:nvPr/>
          </p:nvSpPr>
          <p:spPr bwMode="auto">
            <a:xfrm>
              <a:off x="2264" y="1173"/>
              <a:ext cx="1141" cy="568"/>
            </a:xfrm>
            <a:custGeom>
              <a:avLst/>
              <a:gdLst>
                <a:gd name="T0" fmla="*/ 0 w 1689"/>
                <a:gd name="T1" fmla="*/ 17 h 870"/>
                <a:gd name="T2" fmla="*/ 0 w 1689"/>
                <a:gd name="T3" fmla="*/ 10 h 870"/>
                <a:gd name="T4" fmla="*/ 34 w 1689"/>
                <a:gd name="T5" fmla="*/ 22 h 870"/>
                <a:gd name="T6" fmla="*/ 41 w 1689"/>
                <a:gd name="T7" fmla="*/ 19 h 870"/>
                <a:gd name="T8" fmla="*/ 16 w 1689"/>
                <a:gd name="T9" fmla="*/ 10 h 870"/>
                <a:gd name="T10" fmla="*/ 25 w 1689"/>
                <a:gd name="T11" fmla="*/ 6 h 870"/>
                <a:gd name="T12" fmla="*/ 50 w 1689"/>
                <a:gd name="T13" fmla="*/ 14 h 870"/>
                <a:gd name="T14" fmla="*/ 56 w 1689"/>
                <a:gd name="T15" fmla="*/ 12 h 870"/>
                <a:gd name="T16" fmla="*/ 32 w 1689"/>
                <a:gd name="T17" fmla="*/ 3 h 870"/>
                <a:gd name="T18" fmla="*/ 40 w 1689"/>
                <a:gd name="T19" fmla="*/ 0 h 870"/>
                <a:gd name="T20" fmla="*/ 66 w 1689"/>
                <a:gd name="T21" fmla="*/ 8 h 870"/>
                <a:gd name="T22" fmla="*/ 73 w 1689"/>
                <a:gd name="T23" fmla="*/ 5 h 870"/>
                <a:gd name="T24" fmla="*/ 74 w 1689"/>
                <a:gd name="T25" fmla="*/ 12 h 870"/>
                <a:gd name="T26" fmla="*/ 66 w 1689"/>
                <a:gd name="T27" fmla="*/ 16 h 870"/>
                <a:gd name="T28" fmla="*/ 59 w 1689"/>
                <a:gd name="T29" fmla="*/ 13 h 870"/>
                <a:gd name="T30" fmla="*/ 59 w 1689"/>
                <a:gd name="T31" fmla="*/ 18 h 870"/>
                <a:gd name="T32" fmla="*/ 50 w 1689"/>
                <a:gd name="T33" fmla="*/ 22 h 870"/>
                <a:gd name="T34" fmla="*/ 44 w 1689"/>
                <a:gd name="T35" fmla="*/ 20 h 870"/>
                <a:gd name="T36" fmla="*/ 44 w 1689"/>
                <a:gd name="T37" fmla="*/ 25 h 870"/>
                <a:gd name="T38" fmla="*/ 34 w 1689"/>
                <a:gd name="T39" fmla="*/ 29 h 870"/>
                <a:gd name="T40" fmla="*/ 0 w 1689"/>
                <a:gd name="T41" fmla="*/ 17 h 8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870"/>
                <a:gd name="T65" fmla="*/ 1689 w 1689"/>
                <a:gd name="T66" fmla="*/ 870 h 8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870">
                  <a:moveTo>
                    <a:pt x="0" y="525"/>
                  </a:moveTo>
                  <a:lnTo>
                    <a:pt x="0" y="306"/>
                  </a:lnTo>
                  <a:lnTo>
                    <a:pt x="800" y="648"/>
                  </a:lnTo>
                  <a:lnTo>
                    <a:pt x="936" y="572"/>
                  </a:lnTo>
                  <a:lnTo>
                    <a:pt x="360" y="308"/>
                  </a:lnTo>
                  <a:lnTo>
                    <a:pt x="584" y="188"/>
                  </a:lnTo>
                  <a:lnTo>
                    <a:pt x="1160" y="444"/>
                  </a:lnTo>
                  <a:lnTo>
                    <a:pt x="1292" y="372"/>
                  </a:lnTo>
                  <a:lnTo>
                    <a:pt x="724" y="104"/>
                  </a:lnTo>
                  <a:lnTo>
                    <a:pt x="928" y="0"/>
                  </a:lnTo>
                  <a:lnTo>
                    <a:pt x="1500" y="256"/>
                  </a:lnTo>
                  <a:lnTo>
                    <a:pt x="1688" y="156"/>
                  </a:lnTo>
                  <a:lnTo>
                    <a:pt x="1689" y="381"/>
                  </a:lnTo>
                  <a:lnTo>
                    <a:pt x="1503" y="474"/>
                  </a:lnTo>
                  <a:lnTo>
                    <a:pt x="1356" y="408"/>
                  </a:lnTo>
                  <a:lnTo>
                    <a:pt x="1356" y="558"/>
                  </a:lnTo>
                  <a:lnTo>
                    <a:pt x="1155" y="666"/>
                  </a:lnTo>
                  <a:lnTo>
                    <a:pt x="1008" y="604"/>
                  </a:lnTo>
                  <a:lnTo>
                    <a:pt x="1008" y="752"/>
                  </a:lnTo>
                  <a:lnTo>
                    <a:pt x="789" y="87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6" name="Freeform 9"/>
            <p:cNvSpPr>
              <a:spLocks noChangeAspect="1"/>
            </p:cNvSpPr>
            <p:nvPr/>
          </p:nvSpPr>
          <p:spPr bwMode="auto">
            <a:xfrm>
              <a:off x="2227" y="1456"/>
              <a:ext cx="1180" cy="384"/>
            </a:xfrm>
            <a:custGeom>
              <a:avLst/>
              <a:gdLst>
                <a:gd name="T0" fmla="*/ 0 w 1746"/>
                <a:gd name="T1" fmla="*/ 7 h 588"/>
                <a:gd name="T2" fmla="*/ 1 w 1746"/>
                <a:gd name="T3" fmla="*/ 7 h 588"/>
                <a:gd name="T4" fmla="*/ 1 w 1746"/>
                <a:gd name="T5" fmla="*/ 6 h 588"/>
                <a:gd name="T6" fmla="*/ 1 w 1746"/>
                <a:gd name="T7" fmla="*/ 5 h 588"/>
                <a:gd name="T8" fmla="*/ 1 w 1746"/>
                <a:gd name="T9" fmla="*/ 5 h 588"/>
                <a:gd name="T10" fmla="*/ 3 w 1746"/>
                <a:gd name="T11" fmla="*/ 5 h 588"/>
                <a:gd name="T12" fmla="*/ 3 w 1746"/>
                <a:gd name="T13" fmla="*/ 5 h 588"/>
                <a:gd name="T14" fmla="*/ 5 w 1746"/>
                <a:gd name="T15" fmla="*/ 5 h 588"/>
                <a:gd name="T16" fmla="*/ 36 w 1746"/>
                <a:gd name="T17" fmla="*/ 16 h 588"/>
                <a:gd name="T18" fmla="*/ 76 w 1746"/>
                <a:gd name="T19" fmla="*/ 0 h 588"/>
                <a:gd name="T20" fmla="*/ 76 w 1746"/>
                <a:gd name="T21" fmla="*/ 3 h 588"/>
                <a:gd name="T22" fmla="*/ 36 w 1746"/>
                <a:gd name="T23" fmla="*/ 20 h 588"/>
                <a:gd name="T24" fmla="*/ 36 w 1746"/>
                <a:gd name="T25" fmla="*/ 17 h 588"/>
                <a:gd name="T26" fmla="*/ 14 w 1746"/>
                <a:gd name="T27" fmla="*/ 10 h 588"/>
                <a:gd name="T28" fmla="*/ 12 w 1746"/>
                <a:gd name="T29" fmla="*/ 9 h 588"/>
                <a:gd name="T30" fmla="*/ 11 w 1746"/>
                <a:gd name="T31" fmla="*/ 10 h 588"/>
                <a:gd name="T32" fmla="*/ 10 w 1746"/>
                <a:gd name="T33" fmla="*/ 10 h 588"/>
                <a:gd name="T34" fmla="*/ 0 w 1746"/>
                <a:gd name="T35" fmla="*/ 7 h 5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6"/>
                <a:gd name="T55" fmla="*/ 0 h 588"/>
                <a:gd name="T56" fmla="*/ 1746 w 1746"/>
                <a:gd name="T57" fmla="*/ 588 h 5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6" h="588">
                  <a:moveTo>
                    <a:pt x="0" y="219"/>
                  </a:moveTo>
                  <a:lnTo>
                    <a:pt x="6" y="192"/>
                  </a:lnTo>
                  <a:lnTo>
                    <a:pt x="18" y="177"/>
                  </a:lnTo>
                  <a:cubicBezTo>
                    <a:pt x="23" y="172"/>
                    <a:pt x="33" y="165"/>
                    <a:pt x="36" y="162"/>
                  </a:cubicBezTo>
                  <a:cubicBezTo>
                    <a:pt x="41" y="158"/>
                    <a:pt x="35" y="160"/>
                    <a:pt x="39" y="159"/>
                  </a:cubicBezTo>
                  <a:lnTo>
                    <a:pt x="66" y="153"/>
                  </a:lnTo>
                  <a:lnTo>
                    <a:pt x="84" y="159"/>
                  </a:lnTo>
                  <a:lnTo>
                    <a:pt x="114" y="174"/>
                  </a:lnTo>
                  <a:lnTo>
                    <a:pt x="840" y="495"/>
                  </a:lnTo>
                  <a:lnTo>
                    <a:pt x="1746" y="0"/>
                  </a:lnTo>
                  <a:lnTo>
                    <a:pt x="1746" y="81"/>
                  </a:lnTo>
                  <a:lnTo>
                    <a:pt x="837" y="588"/>
                  </a:lnTo>
                  <a:lnTo>
                    <a:pt x="837" y="522"/>
                  </a:lnTo>
                  <a:lnTo>
                    <a:pt x="318" y="291"/>
                  </a:lnTo>
                  <a:lnTo>
                    <a:pt x="285" y="282"/>
                  </a:lnTo>
                  <a:lnTo>
                    <a:pt x="252" y="294"/>
                  </a:lnTo>
                  <a:lnTo>
                    <a:pt x="234" y="321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7" name="Freeform 10"/>
            <p:cNvSpPr>
              <a:spLocks noChangeAspect="1"/>
            </p:cNvSpPr>
            <p:nvPr/>
          </p:nvSpPr>
          <p:spPr bwMode="auto">
            <a:xfrm>
              <a:off x="2208" y="1534"/>
              <a:ext cx="1196" cy="394"/>
            </a:xfrm>
            <a:custGeom>
              <a:avLst/>
              <a:gdLst>
                <a:gd name="T0" fmla="*/ 0 w 1770"/>
                <a:gd name="T1" fmla="*/ 7 h 603"/>
                <a:gd name="T2" fmla="*/ 0 w 1770"/>
                <a:gd name="T3" fmla="*/ 6 h 603"/>
                <a:gd name="T4" fmla="*/ 0 w 1770"/>
                <a:gd name="T5" fmla="*/ 5 h 603"/>
                <a:gd name="T6" fmla="*/ 1 w 1770"/>
                <a:gd name="T7" fmla="*/ 5 h 603"/>
                <a:gd name="T8" fmla="*/ 1 w 1770"/>
                <a:gd name="T9" fmla="*/ 5 h 603"/>
                <a:gd name="T10" fmla="*/ 37 w 1770"/>
                <a:gd name="T11" fmla="*/ 16 h 603"/>
                <a:gd name="T12" fmla="*/ 77 w 1770"/>
                <a:gd name="T13" fmla="*/ 0 h 603"/>
                <a:gd name="T14" fmla="*/ 77 w 1770"/>
                <a:gd name="T15" fmla="*/ 3 h 603"/>
                <a:gd name="T16" fmla="*/ 37 w 1770"/>
                <a:gd name="T17" fmla="*/ 20 h 603"/>
                <a:gd name="T18" fmla="*/ 37 w 1770"/>
                <a:gd name="T19" fmla="*/ 18 h 603"/>
                <a:gd name="T20" fmla="*/ 11 w 1770"/>
                <a:gd name="T21" fmla="*/ 8 h 603"/>
                <a:gd name="T22" fmla="*/ 9 w 1770"/>
                <a:gd name="T23" fmla="*/ 10 h 603"/>
                <a:gd name="T24" fmla="*/ 1 w 1770"/>
                <a:gd name="T25" fmla="*/ 7 h 603"/>
                <a:gd name="T26" fmla="*/ 0 w 1770"/>
                <a:gd name="T27" fmla="*/ 7 h 6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70"/>
                <a:gd name="T43" fmla="*/ 0 h 603"/>
                <a:gd name="T44" fmla="*/ 1770 w 1770"/>
                <a:gd name="T45" fmla="*/ 603 h 6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70" h="603">
                  <a:moveTo>
                    <a:pt x="0" y="204"/>
                  </a:moveTo>
                  <a:lnTo>
                    <a:pt x="0" y="183"/>
                  </a:lnTo>
                  <a:lnTo>
                    <a:pt x="0" y="165"/>
                  </a:lnTo>
                  <a:lnTo>
                    <a:pt x="9" y="150"/>
                  </a:lnTo>
                  <a:lnTo>
                    <a:pt x="21" y="135"/>
                  </a:lnTo>
                  <a:lnTo>
                    <a:pt x="861" y="504"/>
                  </a:lnTo>
                  <a:lnTo>
                    <a:pt x="1770" y="0"/>
                  </a:lnTo>
                  <a:lnTo>
                    <a:pt x="1770" y="105"/>
                  </a:lnTo>
                  <a:lnTo>
                    <a:pt x="864" y="603"/>
                  </a:lnTo>
                  <a:lnTo>
                    <a:pt x="864" y="534"/>
                  </a:lnTo>
                  <a:lnTo>
                    <a:pt x="249" y="261"/>
                  </a:lnTo>
                  <a:lnTo>
                    <a:pt x="216" y="312"/>
                  </a:lnTo>
                  <a:lnTo>
                    <a:pt x="9" y="219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8" name="Freeform 11"/>
            <p:cNvSpPr>
              <a:spLocks noChangeAspect="1"/>
            </p:cNvSpPr>
            <p:nvPr/>
          </p:nvSpPr>
          <p:spPr bwMode="auto">
            <a:xfrm>
              <a:off x="2207" y="1623"/>
              <a:ext cx="1200" cy="341"/>
            </a:xfrm>
            <a:custGeom>
              <a:avLst/>
              <a:gdLst>
                <a:gd name="T0" fmla="*/ 1 w 1776"/>
                <a:gd name="T1" fmla="*/ 5 h 522"/>
                <a:gd name="T2" fmla="*/ 0 w 1776"/>
                <a:gd name="T3" fmla="*/ 3 h 522"/>
                <a:gd name="T4" fmla="*/ 37 w 1776"/>
                <a:gd name="T5" fmla="*/ 16 h 522"/>
                <a:gd name="T6" fmla="*/ 77 w 1776"/>
                <a:gd name="T7" fmla="*/ 0 h 522"/>
                <a:gd name="T8" fmla="*/ 77 w 1776"/>
                <a:gd name="T9" fmla="*/ 1 h 522"/>
                <a:gd name="T10" fmla="*/ 37 w 1776"/>
                <a:gd name="T11" fmla="*/ 18 h 522"/>
                <a:gd name="T12" fmla="*/ 1 w 1776"/>
                <a:gd name="T13" fmla="*/ 5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522"/>
                <a:gd name="T23" fmla="*/ 1776 w 1776"/>
                <a:gd name="T24" fmla="*/ 522 h 5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522">
                  <a:moveTo>
                    <a:pt x="6" y="129"/>
                  </a:moveTo>
                  <a:lnTo>
                    <a:pt x="0" y="108"/>
                  </a:lnTo>
                  <a:lnTo>
                    <a:pt x="867" y="498"/>
                  </a:lnTo>
                  <a:lnTo>
                    <a:pt x="1773" y="0"/>
                  </a:lnTo>
                  <a:lnTo>
                    <a:pt x="1776" y="27"/>
                  </a:lnTo>
                  <a:lnTo>
                    <a:pt x="870" y="522"/>
                  </a:lnTo>
                  <a:lnTo>
                    <a:pt x="6" y="129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5080</TotalTime>
  <Words>391</Words>
  <Application>Microsoft Office PowerPoint</Application>
  <PresentationFormat>On-screen Show (4:3)</PresentationFormat>
  <Paragraphs>106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Times New Roman</vt:lpstr>
      <vt:lpstr>Arial</vt:lpstr>
      <vt:lpstr>Calibri</vt:lpstr>
      <vt:lpstr>Comic Sans MS</vt:lpstr>
      <vt:lpstr>Tahoma</vt:lpstr>
      <vt:lpstr>Wingdings</vt:lpstr>
      <vt:lpstr>Arial Narrow</vt:lpstr>
      <vt:lpstr>Metro</vt:lpstr>
      <vt:lpstr>Slide 1</vt:lpstr>
      <vt:lpstr>SWOT</vt:lpstr>
      <vt:lpstr>Analisis SWOT </vt:lpstr>
      <vt:lpstr>Slide 4</vt:lpstr>
      <vt:lpstr>Slide 5</vt:lpstr>
      <vt:lpstr>SWOT: Keterbatasan</vt:lpstr>
      <vt:lpstr>Slide 7</vt:lpstr>
      <vt:lpstr>PERSAINGAN: Lingkungan Persaingan</vt:lpstr>
      <vt:lpstr>PERSAINGAN</vt:lpstr>
      <vt:lpstr>PERSAINGAN: Definisi Pesaing </vt:lpstr>
      <vt:lpstr>STRATEGI BERSAING: Strategi Adaptif Miles &amp; Snow (1978)</vt:lpstr>
      <vt:lpstr>STRATEGI BERSAING: Kerangka Definisi Bisnis Abell (1980)</vt:lpstr>
      <vt:lpstr>STRATEGI BERSAING: Kerangka Definisi Bisnis Abell (1980)</vt:lpstr>
      <vt:lpstr>STRATEGI BERSAING: Strategi Bersaing Generik Porter</vt:lpstr>
      <vt:lpstr>STRATEGI PERSAINGAN GENERIK PORTER</vt:lpstr>
      <vt:lpstr>TIGA PERSPEKTIF BARU DALAM STRATEGI BERSAING</vt:lpstr>
    </vt:vector>
  </TitlesOfParts>
  <Company>Ditbangkim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 Bagaimana Meraih Keunggulan Kompetitif?</dc:title>
  <dc:creator>Nieke Nindya Putri</dc:creator>
  <cp:lastModifiedBy>Irdiyanto</cp:lastModifiedBy>
  <cp:revision>507</cp:revision>
  <dcterms:created xsi:type="dcterms:W3CDTF">2007-09-18T15:11:57Z</dcterms:created>
  <dcterms:modified xsi:type="dcterms:W3CDTF">2013-11-03T23:56:59Z</dcterms:modified>
</cp:coreProperties>
</file>