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9" r:id="rId1"/>
  </p:sldMasterIdLst>
  <p:notesMasterIdLst>
    <p:notesMasterId r:id="rId46"/>
  </p:notesMasterIdLst>
  <p:handoutMasterIdLst>
    <p:handoutMasterId r:id="rId47"/>
  </p:handoutMasterIdLst>
  <p:sldIdLst>
    <p:sldId id="256" r:id="rId2"/>
    <p:sldId id="265" r:id="rId3"/>
    <p:sldId id="286" r:id="rId4"/>
    <p:sldId id="258" r:id="rId5"/>
    <p:sldId id="287" r:id="rId6"/>
    <p:sldId id="288" r:id="rId7"/>
    <p:sldId id="260" r:id="rId8"/>
    <p:sldId id="289" r:id="rId9"/>
    <p:sldId id="290" r:id="rId10"/>
    <p:sldId id="317" r:id="rId11"/>
    <p:sldId id="318" r:id="rId12"/>
    <p:sldId id="322" r:id="rId13"/>
    <p:sldId id="319" r:id="rId14"/>
    <p:sldId id="320" r:id="rId15"/>
    <p:sldId id="323" r:id="rId16"/>
    <p:sldId id="324" r:id="rId17"/>
    <p:sldId id="325" r:id="rId18"/>
    <p:sldId id="326" r:id="rId19"/>
    <p:sldId id="327" r:id="rId20"/>
    <p:sldId id="321" r:id="rId21"/>
    <p:sldId id="328" r:id="rId22"/>
    <p:sldId id="294" r:id="rId23"/>
    <p:sldId id="295" r:id="rId24"/>
    <p:sldId id="296" r:id="rId25"/>
    <p:sldId id="297" r:id="rId26"/>
    <p:sldId id="298" r:id="rId27"/>
    <p:sldId id="310" r:id="rId28"/>
    <p:sldId id="299" r:id="rId29"/>
    <p:sldId id="307" r:id="rId30"/>
    <p:sldId id="308" r:id="rId31"/>
    <p:sldId id="309" r:id="rId32"/>
    <p:sldId id="311" r:id="rId33"/>
    <p:sldId id="300" r:id="rId34"/>
    <p:sldId id="301" r:id="rId35"/>
    <p:sldId id="302" r:id="rId36"/>
    <p:sldId id="303" r:id="rId37"/>
    <p:sldId id="304" r:id="rId38"/>
    <p:sldId id="305" r:id="rId39"/>
    <p:sldId id="312" r:id="rId40"/>
    <p:sldId id="313" r:id="rId41"/>
    <p:sldId id="314" r:id="rId42"/>
    <p:sldId id="315" r:id="rId43"/>
    <p:sldId id="316" r:id="rId44"/>
    <p:sldId id="285" r:id="rId45"/>
  </p:sldIdLst>
  <p:sldSz cx="9144000" cy="6858000" type="screen4x3"/>
  <p:notesSz cx="6858000" cy="9737725"/>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8594"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238595" name="Rectangle 3"/>
          <p:cNvSpPr>
            <a:spLocks noGrp="1" noChangeArrowheads="1"/>
          </p:cNvSpPr>
          <p:nvPr>
            <p:ph type="dt" sz="quarter" idx="1"/>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238596" name="Rectangle 4"/>
          <p:cNvSpPr>
            <a:spLocks noGrp="1" noChangeArrowheads="1"/>
          </p:cNvSpPr>
          <p:nvPr>
            <p:ph type="ftr" sz="quarter" idx="2"/>
          </p:nvPr>
        </p:nvSpPr>
        <p:spPr bwMode="auto">
          <a:xfrm>
            <a:off x="0"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238597" name="Rectangle 5"/>
          <p:cNvSpPr>
            <a:spLocks noGrp="1" noChangeArrowheads="1"/>
          </p:cNvSpPr>
          <p:nvPr>
            <p:ph type="sldNum" sz="quarter" idx="3"/>
          </p:nvPr>
        </p:nvSpPr>
        <p:spPr bwMode="auto">
          <a:xfrm>
            <a:off x="3884613"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CA8CEF0C-B6AF-4365-84BB-72ECC099DF0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140291" name="Rectangle 3"/>
          <p:cNvSpPr>
            <a:spLocks noGrp="1" noChangeArrowheads="1"/>
          </p:cNvSpPr>
          <p:nvPr>
            <p:ph type="dt" idx="1"/>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140292" name="Rectangle 4"/>
          <p:cNvSpPr>
            <a:spLocks noRot="1" noChangeArrowheads="1" noTextEdit="1"/>
          </p:cNvSpPr>
          <p:nvPr>
            <p:ph type="sldImg" idx="2"/>
          </p:nvPr>
        </p:nvSpPr>
        <p:spPr bwMode="auto">
          <a:xfrm>
            <a:off x="995363" y="730250"/>
            <a:ext cx="4868862" cy="3651250"/>
          </a:xfrm>
          <a:prstGeom prst="rect">
            <a:avLst/>
          </a:prstGeom>
          <a:noFill/>
          <a:ln w="9525">
            <a:solidFill>
              <a:srgbClr val="000000"/>
            </a:solidFill>
            <a:miter lim="800000"/>
            <a:headEnd/>
            <a:tailEnd/>
          </a:ln>
          <a:effectLst/>
        </p:spPr>
      </p:sp>
      <p:sp>
        <p:nvSpPr>
          <p:cNvPr id="140293" name="Rectangle 5"/>
          <p:cNvSpPr>
            <a:spLocks noGrp="1" noChangeArrowheads="1"/>
          </p:cNvSpPr>
          <p:nvPr>
            <p:ph type="body" sz="quarter" idx="3"/>
          </p:nvPr>
        </p:nvSpPr>
        <p:spPr bwMode="auto">
          <a:xfrm>
            <a:off x="685800" y="4625975"/>
            <a:ext cx="5486400" cy="4381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0294" name="Rectangle 6"/>
          <p:cNvSpPr>
            <a:spLocks noGrp="1" noChangeArrowheads="1"/>
          </p:cNvSpPr>
          <p:nvPr>
            <p:ph type="ftr" sz="quarter" idx="4"/>
          </p:nvPr>
        </p:nvSpPr>
        <p:spPr bwMode="auto">
          <a:xfrm>
            <a:off x="0"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140295" name="Rectangle 7"/>
          <p:cNvSpPr>
            <a:spLocks noGrp="1" noChangeArrowheads="1"/>
          </p:cNvSpPr>
          <p:nvPr>
            <p:ph type="sldNum" sz="quarter" idx="5"/>
          </p:nvPr>
        </p:nvSpPr>
        <p:spPr bwMode="auto">
          <a:xfrm>
            <a:off x="3884613"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7E14BF57-A57D-4060-BBCA-4F1093C7FF2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403DDBAF-3433-46A2-ADB6-45732915C316}"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E2002DF-97F4-418D-9040-DC28B19191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8D16A4F-C7FA-4EF3-8221-62463287735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828800"/>
            <a:ext cx="8229600" cy="4302125"/>
          </a:xfrm>
        </p:spPr>
        <p:txBody>
          <a:bodyPr/>
          <a:lstStyle/>
          <a:p>
            <a:endParaRPr lang="en-US"/>
          </a:p>
        </p:txBody>
      </p:sp>
      <p:sp>
        <p:nvSpPr>
          <p:cNvPr id="4" name="Date Placeholder 3"/>
          <p:cNvSpPr>
            <a:spLocks noGrp="1"/>
          </p:cNvSpPr>
          <p:nvPr>
            <p:ph type="dt" sz="half" idx="10"/>
          </p:nvPr>
        </p:nvSpPr>
        <p:spPr>
          <a:xfrm>
            <a:off x="457200" y="6248400"/>
            <a:ext cx="16764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781800" y="6248400"/>
            <a:ext cx="1905000" cy="457200"/>
          </a:xfrm>
        </p:spPr>
        <p:txBody>
          <a:bodyPr/>
          <a:lstStyle>
            <a:lvl1pPr>
              <a:defRPr/>
            </a:lvl1pPr>
          </a:lstStyle>
          <a:p>
            <a:fld id="{8597FBB4-5FAD-4441-9CCB-872A64C214D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20E1E4A-1D34-4392-B649-4F16CD4206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869D93-A127-496D-B1FB-3415EB01754C}"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C816CBB-9585-4B52-864B-8A509C66C95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BFFD2D3-1A77-4CD5-8151-FDC6924FC140}"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169A735-D642-4459-805C-B51D99D755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83EDC77-ECBC-44C7-80A8-A31F2EC6FC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E07B527-BCA9-4603-A1A1-4F89C0CACE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358B5F32-FAC6-4BEC-A8EB-E34DB3E26AA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4E05EC60-F4BC-46E0-93FD-FAB5BAD8CE8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hf hdr="0" ft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11"/>
          </p:nvPr>
        </p:nvSpPr>
        <p:spPr/>
        <p:txBody>
          <a:bodyPr/>
          <a:lstStyle/>
          <a:p>
            <a:r>
              <a:rPr lang="en-US"/>
              <a:t>Preapred by Zainul Arifin</a:t>
            </a:r>
          </a:p>
        </p:txBody>
      </p:sp>
      <p:sp>
        <p:nvSpPr>
          <p:cNvPr id="7" name="Rectangle 7"/>
          <p:cNvSpPr>
            <a:spLocks noGrp="1" noChangeArrowheads="1"/>
          </p:cNvSpPr>
          <p:nvPr>
            <p:ph type="sldNum" sz="quarter" idx="12"/>
          </p:nvPr>
        </p:nvSpPr>
        <p:spPr/>
        <p:txBody>
          <a:bodyPr/>
          <a:lstStyle/>
          <a:p>
            <a:fld id="{F207AEDA-6782-406B-9329-A1163747E14D}" type="slidenum">
              <a:rPr lang="en-US"/>
              <a:pPr/>
              <a:t>1</a:t>
            </a:fld>
            <a:endParaRPr lang="en-US"/>
          </a:p>
        </p:txBody>
      </p:sp>
      <p:sp>
        <p:nvSpPr>
          <p:cNvPr id="2050" name="Rectangle 2"/>
          <p:cNvSpPr>
            <a:spLocks noGrp="1" noChangeArrowheads="1"/>
          </p:cNvSpPr>
          <p:nvPr>
            <p:ph type="ctrTitle"/>
          </p:nvPr>
        </p:nvSpPr>
        <p:spPr>
          <a:xfrm>
            <a:off x="762000" y="1550988"/>
            <a:ext cx="7696200" cy="1743075"/>
          </a:xfrm>
        </p:spPr>
        <p:txBody>
          <a:bodyPr>
            <a:normAutofit fontScale="90000"/>
          </a:bodyPr>
          <a:lstStyle/>
          <a:p>
            <a:r>
              <a:rPr lang="en-US" sz="4000"/>
              <a:t>Risk Identification, Measurement, Monitoring and Control</a:t>
            </a:r>
            <a:r>
              <a:rPr lang="en-US" sz="4800"/>
              <a:t> </a:t>
            </a:r>
          </a:p>
        </p:txBody>
      </p:sp>
      <p:sp>
        <p:nvSpPr>
          <p:cNvPr id="2051" name="Rectangle 3"/>
          <p:cNvSpPr>
            <a:spLocks noGrp="1" noChangeArrowheads="1"/>
          </p:cNvSpPr>
          <p:nvPr>
            <p:ph type="subTitle" idx="1"/>
          </p:nvPr>
        </p:nvSpPr>
        <p:spPr>
          <a:xfrm>
            <a:off x="762000" y="3765550"/>
            <a:ext cx="7467600" cy="2057400"/>
          </a:xfrm>
        </p:spPr>
        <p:txBody>
          <a:bodyPr/>
          <a:lstStyle/>
          <a:p>
            <a:r>
              <a:rPr lang="en-US">
                <a:solidFill>
                  <a:schemeClr val="bg1"/>
                </a:solidFill>
              </a:rPr>
              <a:t>Manajemen risiko</a:t>
            </a:r>
          </a:p>
          <a:p>
            <a:r>
              <a:rPr lang="en-US">
                <a:solidFill>
                  <a:schemeClr val="bg1"/>
                </a:solidFill>
              </a:rPr>
              <a:t>Program Magister Akuntansi</a:t>
            </a:r>
          </a:p>
          <a:p>
            <a:r>
              <a:rPr lang="en-US">
                <a:solidFill>
                  <a:schemeClr val="bg1"/>
                </a:solidFill>
              </a:rPr>
              <a:t>Universitas Trisakti</a:t>
            </a:r>
          </a:p>
        </p:txBody>
      </p:sp>
      <p:pic>
        <p:nvPicPr>
          <p:cNvPr id="2052" name="Picture 4" descr="Sunset"/>
          <p:cNvPicPr>
            <a:picLocks noChangeAspect="1" noChangeArrowheads="1"/>
          </p:cNvPicPr>
          <p:nvPr/>
        </p:nvPicPr>
        <p:blipFill>
          <a:blip r:embed="rId2"/>
          <a:srcRect/>
          <a:stretch>
            <a:fillRect/>
          </a:stretch>
        </p:blipFill>
        <p:spPr bwMode="auto">
          <a:xfrm>
            <a:off x="381000" y="3581400"/>
            <a:ext cx="8382000" cy="243840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p:txBody>
          <a:bodyPr/>
          <a:lstStyle/>
          <a:p>
            <a:r>
              <a:rPr lang="en-US" sz="4000" b="1">
                <a:solidFill>
                  <a:schemeClr val="tx1"/>
                </a:solidFill>
              </a:rPr>
              <a:t>Monitor Risk</a:t>
            </a:r>
          </a:p>
        </p:txBody>
      </p:sp>
      <p:sp>
        <p:nvSpPr>
          <p:cNvPr id="226307" name="Rectangle 3"/>
          <p:cNvSpPr>
            <a:spLocks noGrp="1" noChangeArrowheads="1"/>
          </p:cNvSpPr>
          <p:nvPr>
            <p:ph idx="1"/>
          </p:nvPr>
        </p:nvSpPr>
        <p:spPr>
          <a:xfrm>
            <a:off x="762000" y="2209800"/>
            <a:ext cx="7773988" cy="2895600"/>
          </a:xfrm>
        </p:spPr>
        <p:txBody>
          <a:bodyPr>
            <a:normAutofit lnSpcReduction="10000"/>
          </a:bodyPr>
          <a:lstStyle/>
          <a:p>
            <a:pPr>
              <a:lnSpc>
                <a:spcPct val="80000"/>
              </a:lnSpc>
            </a:pPr>
            <a:r>
              <a:rPr lang="en-US" sz="2700">
                <a:cs typeface="Tahoma" pitchFamily="34" charset="0"/>
              </a:rPr>
              <a:t>Setiap program manajemen risiko harus secara berkesinambungan ditinjau dan diperbaharui.</a:t>
            </a:r>
          </a:p>
          <a:p>
            <a:pPr>
              <a:lnSpc>
                <a:spcPct val="80000"/>
              </a:lnSpc>
            </a:pPr>
            <a:r>
              <a:rPr lang="en-US" sz="2700">
                <a:cs typeface="Tahoma" pitchFamily="34" charset="0"/>
              </a:rPr>
              <a:t>Manajemen bertanggung jawab untuk memastikan bahwa standar minimum telah diikuti dan standar maksimum dicapai seoptimal mungkin.</a:t>
            </a:r>
          </a:p>
          <a:p>
            <a:pPr>
              <a:lnSpc>
                <a:spcPct val="80000"/>
              </a:lnSpc>
            </a:pPr>
            <a:r>
              <a:rPr lang="en-US" sz="2700">
                <a:cs typeface="Tahoma" pitchFamily="34" charset="0"/>
              </a:rPr>
              <a:t>Bila ditemukan sesuatu yang tidak direncanakan, maka program tersebut harus dihentikan dan dievaluasi.</a:t>
            </a:r>
          </a:p>
        </p:txBody>
      </p:sp>
      <p:sp>
        <p:nvSpPr>
          <p:cNvPr id="6" name="Slide Number Placeholder 5"/>
          <p:cNvSpPr>
            <a:spLocks noGrp="1"/>
          </p:cNvSpPr>
          <p:nvPr>
            <p:ph type="sldNum" sz="quarter" idx="12"/>
          </p:nvPr>
        </p:nvSpPr>
        <p:spPr/>
        <p:txBody>
          <a:bodyPr>
            <a:normAutofit/>
          </a:bodyPr>
          <a:lstStyle/>
          <a:p>
            <a:fld id="{8C03A4FF-67B8-4C47-9449-01E04C7BFC8F}" type="slidenum">
              <a:rPr lang="en-US"/>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US" b="1">
                <a:solidFill>
                  <a:schemeClr val="tx1"/>
                </a:solidFill>
              </a:rPr>
              <a:t>Control Risk</a:t>
            </a:r>
          </a:p>
        </p:txBody>
      </p:sp>
      <p:sp>
        <p:nvSpPr>
          <p:cNvPr id="227331" name="Rectangle 3"/>
          <p:cNvSpPr>
            <a:spLocks noGrp="1" noChangeArrowheads="1"/>
          </p:cNvSpPr>
          <p:nvPr>
            <p:ph idx="1"/>
          </p:nvPr>
        </p:nvSpPr>
        <p:spPr/>
        <p:txBody>
          <a:bodyPr/>
          <a:lstStyle/>
          <a:p>
            <a:r>
              <a:rPr lang="en-US" b="1"/>
              <a:t>Control Risk</a:t>
            </a:r>
            <a:r>
              <a:rPr lang="en-US"/>
              <a:t> adalah bagian dari proses manajemen risiko yang aktual.</a:t>
            </a:r>
          </a:p>
          <a:p>
            <a:r>
              <a:rPr lang="en-US"/>
              <a:t>Risk management process dapat dibagi ke dalam dua bagian yaitu:</a:t>
            </a:r>
          </a:p>
          <a:p>
            <a:pPr lvl="1"/>
            <a:r>
              <a:rPr lang="en-US"/>
              <a:t>Risk Information: informasi yang diperlukan untuk membuat risk control decision,</a:t>
            </a:r>
          </a:p>
          <a:p>
            <a:pPr lvl="1"/>
            <a:r>
              <a:rPr lang="en-US"/>
              <a:t>Risk Control: Tindakan manajemen risiko untuk melakukan control risiko</a:t>
            </a:r>
          </a:p>
        </p:txBody>
      </p:sp>
      <p:sp>
        <p:nvSpPr>
          <p:cNvPr id="6" name="Slide Number Placeholder 5"/>
          <p:cNvSpPr>
            <a:spLocks noGrp="1"/>
          </p:cNvSpPr>
          <p:nvPr>
            <p:ph type="sldNum" sz="quarter" idx="12"/>
          </p:nvPr>
        </p:nvSpPr>
        <p:spPr/>
        <p:txBody>
          <a:bodyPr>
            <a:normAutofit/>
          </a:bodyPr>
          <a:lstStyle/>
          <a:p>
            <a:fld id="{FCB0C837-344D-4187-B6F3-948AD91C0960}"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pPr algn="ctr"/>
            <a:r>
              <a:rPr lang="en-US">
                <a:cs typeface="Times New Roman" pitchFamily="18" charset="0"/>
              </a:rPr>
              <a:t>Risk Management Process</a:t>
            </a:r>
          </a:p>
        </p:txBody>
      </p:sp>
      <p:sp>
        <p:nvSpPr>
          <p:cNvPr id="7" name="Date Placeholder 3"/>
          <p:cNvSpPr>
            <a:spLocks noGrp="1"/>
          </p:cNvSpPr>
          <p:nvPr>
            <p:ph type="dt" sz="half" idx="10"/>
          </p:nvPr>
        </p:nvSpPr>
        <p:spPr/>
        <p:txBody>
          <a:bodyPr/>
          <a:lstStyle/>
          <a:p>
            <a:r>
              <a:rPr lang="en-US"/>
              <a:t>Blue Mountain Inc. (2005)</a:t>
            </a:r>
          </a:p>
        </p:txBody>
      </p:sp>
      <p:sp>
        <p:nvSpPr>
          <p:cNvPr id="9" name="Slide Number Placeholder 5"/>
          <p:cNvSpPr>
            <a:spLocks noGrp="1"/>
          </p:cNvSpPr>
          <p:nvPr>
            <p:ph type="sldNum" sz="quarter" idx="12"/>
          </p:nvPr>
        </p:nvSpPr>
        <p:spPr/>
        <p:txBody>
          <a:bodyPr>
            <a:normAutofit/>
          </a:bodyPr>
          <a:lstStyle/>
          <a:p>
            <a:fld id="{E3EF2CB4-DF67-49CA-9A33-E278BF90715F}" type="slidenum">
              <a:rPr lang="en-US"/>
              <a:pPr/>
              <a:t>12</a:t>
            </a:fld>
            <a:endParaRPr lang="en-US"/>
          </a:p>
        </p:txBody>
      </p:sp>
      <p:sp>
        <p:nvSpPr>
          <p:cNvPr id="231428" name="Text Box 4"/>
          <p:cNvSpPr txBox="1">
            <a:spLocks noChangeArrowheads="1"/>
          </p:cNvSpPr>
          <p:nvPr/>
        </p:nvSpPr>
        <p:spPr bwMode="auto">
          <a:xfrm>
            <a:off x="533400" y="2057400"/>
            <a:ext cx="3962400" cy="2443163"/>
          </a:xfrm>
          <a:prstGeom prst="rect">
            <a:avLst/>
          </a:prstGeom>
          <a:noFill/>
          <a:ln w="9525">
            <a:noFill/>
            <a:miter lim="800000"/>
            <a:headEnd/>
            <a:tailEnd/>
          </a:ln>
          <a:effectLst/>
        </p:spPr>
        <p:txBody>
          <a:bodyPr>
            <a:spAutoFit/>
          </a:bodyPr>
          <a:lstStyle/>
          <a:p>
            <a:pPr>
              <a:spcBef>
                <a:spcPct val="50000"/>
              </a:spcBef>
              <a:buFontTx/>
              <a:buChar char="•"/>
            </a:pPr>
            <a:r>
              <a:rPr lang="en-US" sz="2800"/>
              <a:t> Risk Information</a:t>
            </a:r>
          </a:p>
          <a:p>
            <a:pPr lvl="1">
              <a:spcBef>
                <a:spcPct val="50000"/>
              </a:spcBef>
              <a:buClr>
                <a:schemeClr val="accent1"/>
              </a:buClr>
              <a:buFontTx/>
              <a:buChar char="•"/>
            </a:pPr>
            <a:r>
              <a:rPr lang="en-US" sz="2800"/>
              <a:t>Idntify Risk</a:t>
            </a:r>
          </a:p>
          <a:p>
            <a:pPr lvl="1">
              <a:spcBef>
                <a:spcPct val="50000"/>
              </a:spcBef>
              <a:buClr>
                <a:schemeClr val="accent1"/>
              </a:buClr>
              <a:buFontTx/>
              <a:buChar char="•"/>
            </a:pPr>
            <a:r>
              <a:rPr lang="en-US" sz="2800"/>
              <a:t>Quantify Risk</a:t>
            </a:r>
          </a:p>
          <a:p>
            <a:pPr lvl="1">
              <a:spcBef>
                <a:spcPct val="50000"/>
              </a:spcBef>
              <a:buClr>
                <a:schemeClr val="accent1"/>
              </a:buClr>
              <a:buFontTx/>
              <a:buChar char="•"/>
            </a:pPr>
            <a:r>
              <a:rPr lang="en-US" sz="2800"/>
              <a:t>Monitor Risk</a:t>
            </a:r>
          </a:p>
        </p:txBody>
      </p:sp>
      <p:sp>
        <p:nvSpPr>
          <p:cNvPr id="231429" name="Text Box 5"/>
          <p:cNvSpPr txBox="1">
            <a:spLocks noChangeArrowheads="1"/>
          </p:cNvSpPr>
          <p:nvPr/>
        </p:nvSpPr>
        <p:spPr bwMode="auto">
          <a:xfrm>
            <a:off x="4800600" y="2057400"/>
            <a:ext cx="3657600" cy="2443163"/>
          </a:xfrm>
          <a:prstGeom prst="rect">
            <a:avLst/>
          </a:prstGeom>
          <a:noFill/>
          <a:ln w="9525">
            <a:noFill/>
            <a:miter lim="800000"/>
            <a:headEnd/>
            <a:tailEnd/>
          </a:ln>
          <a:effectLst/>
        </p:spPr>
        <p:txBody>
          <a:bodyPr>
            <a:spAutoFit/>
          </a:bodyPr>
          <a:lstStyle/>
          <a:p>
            <a:pPr>
              <a:spcBef>
                <a:spcPct val="50000"/>
              </a:spcBef>
              <a:buFontTx/>
              <a:buChar char="•"/>
            </a:pPr>
            <a:r>
              <a:rPr lang="en-US" sz="2800"/>
              <a:t> Risk Control</a:t>
            </a:r>
          </a:p>
          <a:p>
            <a:pPr lvl="1">
              <a:spcBef>
                <a:spcPct val="50000"/>
              </a:spcBef>
              <a:buClr>
                <a:schemeClr val="accent1"/>
              </a:buClr>
              <a:buFontTx/>
              <a:buChar char="•"/>
            </a:pPr>
            <a:r>
              <a:rPr lang="en-US" sz="2800"/>
              <a:t>Risk Control </a:t>
            </a:r>
          </a:p>
          <a:p>
            <a:pPr lvl="1">
              <a:spcBef>
                <a:spcPct val="50000"/>
              </a:spcBef>
              <a:buClr>
                <a:schemeClr val="accent1"/>
              </a:buClr>
            </a:pPr>
            <a:r>
              <a:rPr lang="en-US" sz="2800"/>
              <a:t>  Action</a:t>
            </a:r>
          </a:p>
          <a:p>
            <a:pPr lvl="1">
              <a:spcBef>
                <a:spcPct val="50000"/>
              </a:spcBef>
              <a:buClr>
                <a:schemeClr val="accent1"/>
              </a:buClr>
              <a:buFontTx/>
              <a:buChar char="•"/>
            </a:pPr>
            <a:r>
              <a:rPr lang="en-US" sz="2800"/>
              <a:t>Control Activities</a:t>
            </a:r>
          </a:p>
        </p:txBody>
      </p:sp>
      <p:sp>
        <p:nvSpPr>
          <p:cNvPr id="231430" name="Line 6"/>
          <p:cNvSpPr>
            <a:spLocks noChangeShapeType="1"/>
          </p:cNvSpPr>
          <p:nvPr/>
        </p:nvSpPr>
        <p:spPr bwMode="auto">
          <a:xfrm>
            <a:off x="3581400" y="3657600"/>
            <a:ext cx="1676400" cy="0"/>
          </a:xfrm>
          <a:prstGeom prst="line">
            <a:avLst/>
          </a:prstGeom>
          <a:noFill/>
          <a:ln w="76200">
            <a:solidFill>
              <a:schemeClr val="tx1"/>
            </a:solidFill>
            <a:round/>
            <a:headEnd/>
            <a:tailEnd type="triangle" w="med" len="med"/>
          </a:ln>
          <a:effectLst/>
        </p:spPr>
        <p:txBody>
          <a:bodyPr/>
          <a:lstStyle/>
          <a:p>
            <a:endParaRPr lang="en-US"/>
          </a:p>
        </p:txBody>
      </p:sp>
      <p:sp>
        <p:nvSpPr>
          <p:cNvPr id="231431" name="Text Box 7"/>
          <p:cNvSpPr txBox="1">
            <a:spLocks noChangeArrowheads="1"/>
          </p:cNvSpPr>
          <p:nvPr/>
        </p:nvSpPr>
        <p:spPr bwMode="auto">
          <a:xfrm>
            <a:off x="685800" y="5257800"/>
            <a:ext cx="7772400" cy="396875"/>
          </a:xfrm>
          <a:prstGeom prst="rect">
            <a:avLst/>
          </a:prstGeom>
          <a:noFill/>
          <a:ln w="9525">
            <a:noFill/>
            <a:miter lim="800000"/>
            <a:headEnd/>
            <a:tailEnd/>
          </a:ln>
          <a:effectLst/>
        </p:spPr>
        <p:txBody>
          <a:bodyPr>
            <a:spAutoFit/>
          </a:bodyPr>
          <a:lstStyle/>
          <a:p>
            <a:pPr>
              <a:spcBef>
                <a:spcPct val="50000"/>
              </a:spcBef>
            </a:pPr>
            <a:r>
              <a:rPr lang="en-US" sz="2000"/>
              <a:t>Risk information provides the support for risk control decisions/actions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US"/>
              <a:t>Risk Control Actions</a:t>
            </a:r>
          </a:p>
        </p:txBody>
      </p:sp>
      <p:sp>
        <p:nvSpPr>
          <p:cNvPr id="228355" name="Rectangle 3"/>
          <p:cNvSpPr>
            <a:spLocks noGrp="1" noChangeArrowheads="1"/>
          </p:cNvSpPr>
          <p:nvPr>
            <p:ph idx="1"/>
          </p:nvPr>
        </p:nvSpPr>
        <p:spPr>
          <a:xfrm>
            <a:off x="762000" y="2286000"/>
            <a:ext cx="7467600" cy="2533650"/>
          </a:xfrm>
        </p:spPr>
        <p:txBody>
          <a:bodyPr>
            <a:normAutofit/>
          </a:bodyPr>
          <a:lstStyle/>
          <a:p>
            <a:pPr>
              <a:lnSpc>
                <a:spcPct val="80000"/>
              </a:lnSpc>
            </a:pPr>
            <a:r>
              <a:rPr lang="en-US" sz="2800"/>
              <a:t>Risk Control Actions</a:t>
            </a:r>
            <a:r>
              <a:rPr lang="en-US" sz="3300">
                <a:cs typeface="Tahoma" pitchFamily="34" charset="0"/>
              </a:rPr>
              <a:t> :</a:t>
            </a:r>
          </a:p>
          <a:p>
            <a:pPr>
              <a:lnSpc>
                <a:spcPct val="80000"/>
              </a:lnSpc>
              <a:buFont typeface="Wingdings" pitchFamily="2" charset="2"/>
              <a:buNone/>
            </a:pPr>
            <a:r>
              <a:rPr lang="en-US" sz="2900">
                <a:cs typeface="Tahoma" pitchFamily="34" charset="0"/>
              </a:rPr>
              <a:t>	Actions/decisions which are implemented in response to the identified risk</a:t>
            </a:r>
          </a:p>
          <a:p>
            <a:pPr>
              <a:lnSpc>
                <a:spcPct val="80000"/>
              </a:lnSpc>
            </a:pPr>
            <a:r>
              <a:rPr lang="en-US" sz="2900">
                <a:cs typeface="Tahoma" pitchFamily="34" charset="0"/>
              </a:rPr>
              <a:t>Control Activities:</a:t>
            </a:r>
          </a:p>
          <a:p>
            <a:pPr>
              <a:lnSpc>
                <a:spcPct val="80000"/>
              </a:lnSpc>
              <a:buFont typeface="Wingdings" pitchFamily="2" charset="2"/>
              <a:buNone/>
            </a:pPr>
            <a:r>
              <a:rPr lang="en-US" sz="2900">
                <a:cs typeface="Tahoma" pitchFamily="34" charset="0"/>
              </a:rPr>
              <a:t>	Procedures and policies which are put in place to help control risk.</a:t>
            </a:r>
          </a:p>
        </p:txBody>
      </p:sp>
      <p:sp>
        <p:nvSpPr>
          <p:cNvPr id="4" name="Date Placeholder 3"/>
          <p:cNvSpPr>
            <a:spLocks noGrp="1"/>
          </p:cNvSpPr>
          <p:nvPr>
            <p:ph type="dt" sz="half" idx="10"/>
          </p:nvPr>
        </p:nvSpPr>
        <p:spPr/>
        <p:txBody>
          <a:bodyPr/>
          <a:lstStyle/>
          <a:p>
            <a:r>
              <a:rPr lang="en-US"/>
              <a:t>Blue Mountain Inc. (2005)</a:t>
            </a:r>
          </a:p>
        </p:txBody>
      </p:sp>
      <p:sp>
        <p:nvSpPr>
          <p:cNvPr id="6" name="Slide Number Placeholder 5"/>
          <p:cNvSpPr>
            <a:spLocks noGrp="1"/>
          </p:cNvSpPr>
          <p:nvPr>
            <p:ph type="sldNum" sz="quarter" idx="12"/>
          </p:nvPr>
        </p:nvSpPr>
        <p:spPr/>
        <p:txBody>
          <a:bodyPr>
            <a:normAutofit/>
          </a:bodyPr>
          <a:lstStyle/>
          <a:p>
            <a:fld id="{C2E590E7-0DB9-4987-9C9B-82524C8B15A8}" type="slidenum">
              <a:rPr lang="en-US"/>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lstStyle/>
          <a:p>
            <a:r>
              <a:rPr lang="en-US"/>
              <a:t>Risk Control Actions</a:t>
            </a:r>
          </a:p>
        </p:txBody>
      </p:sp>
      <p:sp>
        <p:nvSpPr>
          <p:cNvPr id="229379" name="Rectangle 3"/>
          <p:cNvSpPr>
            <a:spLocks noGrp="1" noChangeArrowheads="1"/>
          </p:cNvSpPr>
          <p:nvPr>
            <p:ph idx="1"/>
          </p:nvPr>
        </p:nvSpPr>
        <p:spPr>
          <a:xfrm>
            <a:off x="762000" y="2286000"/>
            <a:ext cx="7772400" cy="2533650"/>
          </a:xfrm>
        </p:spPr>
        <p:txBody>
          <a:bodyPr/>
          <a:lstStyle/>
          <a:p>
            <a:pPr>
              <a:lnSpc>
                <a:spcPct val="90000"/>
              </a:lnSpc>
            </a:pPr>
            <a:r>
              <a:rPr lang="en-US" sz="3700">
                <a:cs typeface="Tahoma" pitchFamily="34" charset="0"/>
              </a:rPr>
              <a:t>Terminate Risk</a:t>
            </a:r>
          </a:p>
          <a:p>
            <a:pPr>
              <a:lnSpc>
                <a:spcPct val="90000"/>
              </a:lnSpc>
            </a:pPr>
            <a:r>
              <a:rPr lang="en-US" sz="3700">
                <a:cs typeface="Tahoma" pitchFamily="34" charset="0"/>
              </a:rPr>
              <a:t>Take Risk</a:t>
            </a:r>
          </a:p>
          <a:p>
            <a:pPr>
              <a:lnSpc>
                <a:spcPct val="90000"/>
              </a:lnSpc>
            </a:pPr>
            <a:r>
              <a:rPr lang="en-US" sz="3700">
                <a:cs typeface="Tahoma" pitchFamily="34" charset="0"/>
              </a:rPr>
              <a:t>Treat Risk</a:t>
            </a:r>
          </a:p>
          <a:p>
            <a:pPr>
              <a:lnSpc>
                <a:spcPct val="90000"/>
              </a:lnSpc>
            </a:pPr>
            <a:r>
              <a:rPr lang="en-US" sz="3700">
                <a:cs typeface="Tahoma" pitchFamily="34" charset="0"/>
              </a:rPr>
              <a:t>Transfer Risk</a:t>
            </a:r>
          </a:p>
        </p:txBody>
      </p:sp>
      <p:sp>
        <p:nvSpPr>
          <p:cNvPr id="6" name="Slide Number Placeholder 5"/>
          <p:cNvSpPr>
            <a:spLocks noGrp="1"/>
          </p:cNvSpPr>
          <p:nvPr>
            <p:ph type="sldNum" sz="quarter" idx="12"/>
          </p:nvPr>
        </p:nvSpPr>
        <p:spPr/>
        <p:txBody>
          <a:bodyPr/>
          <a:lstStyle/>
          <a:p>
            <a:fld id="{A9571CC8-97A5-461B-BD07-49FFBFE07E11}" type="slidenum">
              <a:rPr lang="en-US"/>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US" sz="4900">
                <a:cs typeface="Tahoma" pitchFamily="34" charset="0"/>
              </a:rPr>
              <a:t>Terminate Risk </a:t>
            </a:r>
          </a:p>
        </p:txBody>
      </p:sp>
      <p:sp>
        <p:nvSpPr>
          <p:cNvPr id="232451" name="Rectangle 3"/>
          <p:cNvSpPr>
            <a:spLocks noGrp="1" noChangeArrowheads="1"/>
          </p:cNvSpPr>
          <p:nvPr>
            <p:ph idx="1"/>
          </p:nvPr>
        </p:nvSpPr>
        <p:spPr/>
        <p:txBody>
          <a:bodyPr/>
          <a:lstStyle/>
          <a:p>
            <a:r>
              <a:rPr lang="en-US" sz="2800"/>
              <a:t>Take an action that will limit, prevent and even reduce the risk</a:t>
            </a:r>
          </a:p>
          <a:p>
            <a:r>
              <a:rPr lang="en-US" sz="2800"/>
              <a:t>The risk is too great for the bank. For example:</a:t>
            </a:r>
          </a:p>
          <a:p>
            <a:pPr lvl="1"/>
            <a:r>
              <a:rPr lang="en-US" sz="2400"/>
              <a:t>Decline a credit proposal to limit credit risk to an obligor</a:t>
            </a:r>
          </a:p>
          <a:p>
            <a:pPr lvl="1"/>
            <a:r>
              <a:rPr lang="en-US" sz="2400"/>
              <a:t>Decline a product launch because of high operational / reputation risk</a:t>
            </a:r>
          </a:p>
          <a:p>
            <a:pPr lvl="1"/>
            <a:r>
              <a:rPr lang="en-US" sz="2400"/>
              <a:t>Demand that a trader close his position to reduce market risk</a:t>
            </a:r>
          </a:p>
        </p:txBody>
      </p:sp>
      <p:sp>
        <p:nvSpPr>
          <p:cNvPr id="6" name="Slide Number Placeholder 5"/>
          <p:cNvSpPr>
            <a:spLocks noGrp="1"/>
          </p:cNvSpPr>
          <p:nvPr>
            <p:ph type="sldNum" sz="quarter" idx="12"/>
          </p:nvPr>
        </p:nvSpPr>
        <p:spPr/>
        <p:txBody>
          <a:bodyPr/>
          <a:lstStyle/>
          <a:p>
            <a:fld id="{23FDF4FF-8943-4550-8C07-8CEDE5638598}" type="slidenum">
              <a:rPr lang="en-US"/>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lstStyle/>
          <a:p>
            <a:r>
              <a:rPr lang="en-US" sz="4900">
                <a:cs typeface="Tahoma" pitchFamily="34" charset="0"/>
              </a:rPr>
              <a:t>Take Risk</a:t>
            </a:r>
          </a:p>
        </p:txBody>
      </p:sp>
      <p:sp>
        <p:nvSpPr>
          <p:cNvPr id="233475" name="Rectangle 3"/>
          <p:cNvSpPr>
            <a:spLocks noGrp="1" noChangeArrowheads="1"/>
          </p:cNvSpPr>
          <p:nvPr>
            <p:ph idx="1"/>
          </p:nvPr>
        </p:nvSpPr>
        <p:spPr/>
        <p:txBody>
          <a:bodyPr/>
          <a:lstStyle/>
          <a:p>
            <a:r>
              <a:rPr lang="en-US"/>
              <a:t>Accept the risk in its current state and monitor it</a:t>
            </a:r>
          </a:p>
          <a:p>
            <a:r>
              <a:rPr lang="en-US"/>
              <a:t>These are the risk that are not too significant and we are willing to accept it. For example:</a:t>
            </a:r>
          </a:p>
          <a:p>
            <a:pPr lvl="1"/>
            <a:r>
              <a:rPr lang="en-US"/>
              <a:t>Accept a credit proposal is.</a:t>
            </a:r>
          </a:p>
          <a:p>
            <a:pPr lvl="1"/>
            <a:r>
              <a:rPr lang="en-US"/>
              <a:t>Accept a request to increase a trader’s limits.</a:t>
            </a:r>
          </a:p>
        </p:txBody>
      </p:sp>
      <p:sp>
        <p:nvSpPr>
          <p:cNvPr id="4" name="Date Placeholder 3"/>
          <p:cNvSpPr>
            <a:spLocks noGrp="1"/>
          </p:cNvSpPr>
          <p:nvPr>
            <p:ph type="dt" sz="half" idx="10"/>
          </p:nvPr>
        </p:nvSpPr>
        <p:spPr/>
        <p:txBody>
          <a:bodyPr/>
          <a:lstStyle/>
          <a:p>
            <a:r>
              <a:rPr lang="en-US"/>
              <a:t>Blue Mountain Inc. (2005)</a:t>
            </a:r>
          </a:p>
        </p:txBody>
      </p:sp>
      <p:sp>
        <p:nvSpPr>
          <p:cNvPr id="6" name="Slide Number Placeholder 5"/>
          <p:cNvSpPr>
            <a:spLocks noGrp="1"/>
          </p:cNvSpPr>
          <p:nvPr>
            <p:ph type="sldNum" sz="quarter" idx="12"/>
          </p:nvPr>
        </p:nvSpPr>
        <p:spPr/>
        <p:txBody>
          <a:bodyPr/>
          <a:lstStyle/>
          <a:p>
            <a:fld id="{D1CAD1B6-3E4D-4C1C-8CA5-42C0AD099E15}" type="slidenum">
              <a:rPr lang="en-US"/>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en-US" sz="4900">
                <a:cs typeface="Tahoma" pitchFamily="34" charset="0"/>
              </a:rPr>
              <a:t>Treat Risk</a:t>
            </a:r>
          </a:p>
        </p:txBody>
      </p:sp>
      <p:sp>
        <p:nvSpPr>
          <p:cNvPr id="234499" name="Rectangle 3"/>
          <p:cNvSpPr>
            <a:spLocks noGrp="1" noChangeArrowheads="1"/>
          </p:cNvSpPr>
          <p:nvPr>
            <p:ph idx="1"/>
          </p:nvPr>
        </p:nvSpPr>
        <p:spPr/>
        <p:txBody>
          <a:bodyPr/>
          <a:lstStyle/>
          <a:p>
            <a:r>
              <a:rPr lang="en-US"/>
              <a:t>The bank takes the risk but modifies the transaction and improves the response to reduce probability of event or magnitude of lost</a:t>
            </a:r>
          </a:p>
          <a:p>
            <a:r>
              <a:rPr lang="en-US"/>
              <a:t>BIS II is designed so that banks treat better and more of its risk</a:t>
            </a:r>
          </a:p>
        </p:txBody>
      </p:sp>
      <p:sp>
        <p:nvSpPr>
          <p:cNvPr id="4" name="Date Placeholder 3"/>
          <p:cNvSpPr>
            <a:spLocks noGrp="1"/>
          </p:cNvSpPr>
          <p:nvPr>
            <p:ph type="dt" sz="half" idx="10"/>
          </p:nvPr>
        </p:nvSpPr>
        <p:spPr/>
        <p:txBody>
          <a:bodyPr/>
          <a:lstStyle/>
          <a:p>
            <a:r>
              <a:rPr lang="en-US"/>
              <a:t>Blue Mountain Inc. (2005)</a:t>
            </a:r>
          </a:p>
        </p:txBody>
      </p:sp>
      <p:sp>
        <p:nvSpPr>
          <p:cNvPr id="6" name="Slide Number Placeholder 5"/>
          <p:cNvSpPr>
            <a:spLocks noGrp="1"/>
          </p:cNvSpPr>
          <p:nvPr>
            <p:ph type="sldNum" sz="quarter" idx="12"/>
          </p:nvPr>
        </p:nvSpPr>
        <p:spPr/>
        <p:txBody>
          <a:bodyPr/>
          <a:lstStyle/>
          <a:p>
            <a:fld id="{C12D7532-10B8-4B92-B9EE-7ED56DD60B12}" type="slidenum">
              <a:rPr lang="en-US"/>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sz="4900">
                <a:cs typeface="Tahoma" pitchFamily="34" charset="0"/>
              </a:rPr>
              <a:t>Treat Risk</a:t>
            </a:r>
          </a:p>
        </p:txBody>
      </p:sp>
      <p:sp>
        <p:nvSpPr>
          <p:cNvPr id="235523" name="Rectangle 3"/>
          <p:cNvSpPr>
            <a:spLocks noGrp="1" noChangeArrowheads="1"/>
          </p:cNvSpPr>
          <p:nvPr>
            <p:ph idx="1"/>
          </p:nvPr>
        </p:nvSpPr>
        <p:spPr/>
        <p:txBody>
          <a:bodyPr/>
          <a:lstStyle/>
          <a:p>
            <a:pPr>
              <a:lnSpc>
                <a:spcPct val="90000"/>
              </a:lnSpc>
            </a:pPr>
            <a:r>
              <a:rPr lang="en-US"/>
              <a:t>In credit risk this could be:</a:t>
            </a:r>
          </a:p>
          <a:p>
            <a:pPr lvl="1">
              <a:lnSpc>
                <a:spcPct val="90000"/>
              </a:lnSpc>
              <a:buClr>
                <a:schemeClr val="bg1"/>
              </a:buClr>
            </a:pPr>
            <a:r>
              <a:rPr lang="en-US"/>
              <a:t>Changing the term of the loan: shorten tennor/collateral etc. …</a:t>
            </a:r>
          </a:p>
          <a:p>
            <a:pPr lvl="1">
              <a:lnSpc>
                <a:spcPct val="90000"/>
              </a:lnSpc>
              <a:buClr>
                <a:schemeClr val="bg1"/>
              </a:buClr>
            </a:pPr>
            <a:r>
              <a:rPr lang="en-US"/>
              <a:t>Institute an early warning system of credit deterioration for name/industry etc. …</a:t>
            </a:r>
          </a:p>
          <a:p>
            <a:pPr lvl="1">
              <a:lnSpc>
                <a:spcPct val="90000"/>
              </a:lnSpc>
              <a:buClr>
                <a:schemeClr val="bg1"/>
              </a:buClr>
            </a:pPr>
            <a:r>
              <a:rPr lang="en-US"/>
              <a:t>Portfolio management of credit risk</a:t>
            </a:r>
          </a:p>
          <a:p>
            <a:pPr>
              <a:lnSpc>
                <a:spcPct val="90000"/>
              </a:lnSpc>
            </a:pPr>
            <a:r>
              <a:rPr lang="en-US"/>
              <a:t>In operational risk, this could be:</a:t>
            </a:r>
          </a:p>
          <a:p>
            <a:pPr lvl="1">
              <a:lnSpc>
                <a:spcPct val="90000"/>
              </a:lnSpc>
              <a:buClr>
                <a:schemeClr val="bg1"/>
              </a:buClr>
            </a:pPr>
            <a:r>
              <a:rPr lang="en-US"/>
              <a:t>Key Risk Indicators</a:t>
            </a:r>
          </a:p>
          <a:p>
            <a:pPr lvl="1">
              <a:lnSpc>
                <a:spcPct val="90000"/>
              </a:lnSpc>
              <a:buClr>
                <a:schemeClr val="bg1"/>
              </a:buClr>
            </a:pPr>
            <a:r>
              <a:rPr lang="en-US"/>
              <a:t>Company Loss Database</a:t>
            </a:r>
          </a:p>
        </p:txBody>
      </p:sp>
      <p:sp>
        <p:nvSpPr>
          <p:cNvPr id="6" name="Slide Number Placeholder 5"/>
          <p:cNvSpPr>
            <a:spLocks noGrp="1"/>
          </p:cNvSpPr>
          <p:nvPr>
            <p:ph type="sldNum" sz="quarter" idx="12"/>
          </p:nvPr>
        </p:nvSpPr>
        <p:spPr/>
        <p:txBody>
          <a:bodyPr/>
          <a:lstStyle/>
          <a:p>
            <a:fld id="{2656D946-B420-4876-BCA1-7998EE3BD8DB}" type="slidenum">
              <a:rPr lang="en-US"/>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sz="4900">
                <a:cs typeface="Tahoma" pitchFamily="34" charset="0"/>
              </a:rPr>
              <a:t>Transfer Risk</a:t>
            </a:r>
          </a:p>
        </p:txBody>
      </p:sp>
      <p:sp>
        <p:nvSpPr>
          <p:cNvPr id="236547" name="Rectangle 3"/>
          <p:cNvSpPr>
            <a:spLocks noGrp="1" noChangeArrowheads="1"/>
          </p:cNvSpPr>
          <p:nvPr>
            <p:ph idx="1"/>
          </p:nvPr>
        </p:nvSpPr>
        <p:spPr/>
        <p:txBody>
          <a:bodyPr/>
          <a:lstStyle/>
          <a:p>
            <a:r>
              <a:rPr lang="en-US"/>
              <a:t>Bank takes the risk but enter into agreement with a third party (its borrowers, insurers, subcontractors, service/product providers etc..) to share, transfer or insure this risk.</a:t>
            </a:r>
          </a:p>
        </p:txBody>
      </p:sp>
      <p:sp>
        <p:nvSpPr>
          <p:cNvPr id="6" name="Slide Number Placeholder 5"/>
          <p:cNvSpPr>
            <a:spLocks noGrp="1"/>
          </p:cNvSpPr>
          <p:nvPr>
            <p:ph type="sldNum" sz="quarter" idx="12"/>
          </p:nvPr>
        </p:nvSpPr>
        <p:spPr/>
        <p:txBody>
          <a:bodyPr/>
          <a:lstStyle/>
          <a:p>
            <a:fld id="{59442AFD-0503-424B-9D42-A05E5E98D92F}" type="slidenum">
              <a:rPr lang="en-US"/>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a:t>Tujuan Pembahasan</a:t>
            </a:r>
          </a:p>
        </p:txBody>
      </p:sp>
      <p:sp>
        <p:nvSpPr>
          <p:cNvPr id="138243" name="Rectangle 3"/>
          <p:cNvSpPr>
            <a:spLocks noGrp="1" noChangeArrowheads="1"/>
          </p:cNvSpPr>
          <p:nvPr>
            <p:ph idx="1"/>
          </p:nvPr>
        </p:nvSpPr>
        <p:spPr>
          <a:xfrm>
            <a:off x="609600" y="2133600"/>
            <a:ext cx="7772400" cy="4114800"/>
          </a:xfrm>
        </p:spPr>
        <p:txBody>
          <a:bodyPr/>
          <a:lstStyle/>
          <a:p>
            <a:r>
              <a:rPr lang="en-US"/>
              <a:t>Menjelaskan proses manajemen risiko</a:t>
            </a:r>
          </a:p>
          <a:p>
            <a:r>
              <a:rPr lang="en-US"/>
              <a:t>Menjelaskan teknik yang digunakan untuk mengukur, memantau dan mengendalikan risiko kredit, risiko pasar dan risiko likuiditas.</a:t>
            </a:r>
          </a:p>
        </p:txBody>
      </p:sp>
      <p:sp>
        <p:nvSpPr>
          <p:cNvPr id="6" name="Slide Number Placeholder 5"/>
          <p:cNvSpPr>
            <a:spLocks noGrp="1"/>
          </p:cNvSpPr>
          <p:nvPr>
            <p:ph type="sldNum" sz="quarter" idx="12"/>
          </p:nvPr>
        </p:nvSpPr>
        <p:spPr/>
        <p:txBody>
          <a:bodyPr>
            <a:normAutofit/>
          </a:bodyPr>
          <a:lstStyle/>
          <a:p>
            <a:fld id="{61A08A8C-085F-414C-B3E1-DFD592AF0765}" type="slidenum">
              <a:rPr lang="en-US"/>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a:t>Control Activities</a:t>
            </a:r>
          </a:p>
        </p:txBody>
      </p:sp>
      <p:sp>
        <p:nvSpPr>
          <p:cNvPr id="230403" name="Rectangle 3"/>
          <p:cNvSpPr>
            <a:spLocks noGrp="1" noChangeArrowheads="1"/>
          </p:cNvSpPr>
          <p:nvPr>
            <p:ph idx="1"/>
          </p:nvPr>
        </p:nvSpPr>
        <p:spPr>
          <a:xfrm>
            <a:off x="762000" y="2286000"/>
            <a:ext cx="7769225" cy="3368675"/>
          </a:xfrm>
        </p:spPr>
        <p:txBody>
          <a:bodyPr>
            <a:normAutofit/>
          </a:bodyPr>
          <a:lstStyle/>
          <a:p>
            <a:pPr>
              <a:lnSpc>
                <a:spcPct val="90000"/>
              </a:lnSpc>
            </a:pPr>
            <a:r>
              <a:rPr lang="en-US" sz="2900">
                <a:cs typeface="Tahoma" pitchFamily="34" charset="0"/>
              </a:rPr>
              <a:t>Policies and procedures to help manage risk</a:t>
            </a:r>
          </a:p>
          <a:p>
            <a:pPr>
              <a:lnSpc>
                <a:spcPct val="90000"/>
              </a:lnSpc>
            </a:pPr>
            <a:r>
              <a:rPr lang="en-US" sz="2900">
                <a:cs typeface="Tahoma" pitchFamily="34" charset="0"/>
              </a:rPr>
              <a:t>Examples could be:</a:t>
            </a:r>
          </a:p>
          <a:p>
            <a:pPr lvl="1">
              <a:lnSpc>
                <a:spcPct val="90000"/>
              </a:lnSpc>
            </a:pPr>
            <a:r>
              <a:rPr lang="en-US" sz="2500">
                <a:cs typeface="Tahoma" pitchFamily="34" charset="0"/>
              </a:rPr>
              <a:t>Market risk:</a:t>
            </a:r>
          </a:p>
          <a:p>
            <a:pPr lvl="2">
              <a:lnSpc>
                <a:spcPct val="90000"/>
              </a:lnSpc>
            </a:pPr>
            <a:r>
              <a:rPr lang="en-US" sz="2100">
                <a:cs typeface="Tahoma" pitchFamily="34" charset="0"/>
              </a:rPr>
              <a:t>Trading/VAR limits</a:t>
            </a:r>
          </a:p>
          <a:p>
            <a:pPr lvl="2">
              <a:lnSpc>
                <a:spcPct val="90000"/>
              </a:lnSpc>
            </a:pPr>
            <a:r>
              <a:rPr lang="en-US" sz="2100">
                <a:cs typeface="Tahoma" pitchFamily="34" charset="0"/>
              </a:rPr>
              <a:t>Limit approval process</a:t>
            </a:r>
          </a:p>
          <a:p>
            <a:pPr lvl="1">
              <a:lnSpc>
                <a:spcPct val="90000"/>
              </a:lnSpc>
            </a:pPr>
            <a:r>
              <a:rPr lang="en-US" sz="2500">
                <a:cs typeface="Tahoma" pitchFamily="34" charset="0"/>
              </a:rPr>
              <a:t>Credit Risk:</a:t>
            </a:r>
          </a:p>
          <a:p>
            <a:pPr lvl="2">
              <a:lnSpc>
                <a:spcPct val="90000"/>
              </a:lnSpc>
            </a:pPr>
            <a:r>
              <a:rPr lang="en-US" sz="2100">
                <a:cs typeface="Tahoma" pitchFamily="34" charset="0"/>
              </a:rPr>
              <a:t>Lending/credit limits</a:t>
            </a:r>
          </a:p>
          <a:p>
            <a:pPr lvl="2">
              <a:lnSpc>
                <a:spcPct val="90000"/>
              </a:lnSpc>
            </a:pPr>
            <a:r>
              <a:rPr lang="en-US" sz="2100">
                <a:cs typeface="Tahoma" pitchFamily="34" charset="0"/>
              </a:rPr>
              <a:t>Credit approval process.</a:t>
            </a:r>
          </a:p>
        </p:txBody>
      </p:sp>
      <p:sp>
        <p:nvSpPr>
          <p:cNvPr id="6" name="Slide Number Placeholder 5"/>
          <p:cNvSpPr>
            <a:spLocks noGrp="1"/>
          </p:cNvSpPr>
          <p:nvPr>
            <p:ph type="sldNum" sz="quarter" idx="12"/>
          </p:nvPr>
        </p:nvSpPr>
        <p:spPr/>
        <p:txBody>
          <a:bodyPr/>
          <a:lstStyle/>
          <a:p>
            <a:fld id="{B241F47C-F931-4C48-B2F2-1B0B088533BB}" type="slidenum">
              <a:rPr lang="en-US"/>
              <a:pPr/>
              <a:t>20</a:t>
            </a:fld>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455613" y="533400"/>
            <a:ext cx="8231187" cy="812800"/>
          </a:xfrm>
        </p:spPr>
        <p:txBody>
          <a:bodyPr/>
          <a:lstStyle/>
          <a:p>
            <a:r>
              <a:rPr lang="en-US" sz="4000">
                <a:cs typeface="Times New Roman" pitchFamily="18" charset="0"/>
              </a:rPr>
              <a:t>Risk Management Process</a:t>
            </a:r>
          </a:p>
        </p:txBody>
      </p:sp>
      <p:sp>
        <p:nvSpPr>
          <p:cNvPr id="15" name="Date Placeholder 3"/>
          <p:cNvSpPr>
            <a:spLocks noGrp="1"/>
          </p:cNvSpPr>
          <p:nvPr>
            <p:ph type="dt" sz="half" idx="10"/>
          </p:nvPr>
        </p:nvSpPr>
        <p:spPr/>
        <p:txBody>
          <a:bodyPr/>
          <a:lstStyle/>
          <a:p>
            <a:r>
              <a:rPr lang="en-US"/>
              <a:t>Blue Mountain Inc. (2005)</a:t>
            </a:r>
          </a:p>
        </p:txBody>
      </p:sp>
      <p:sp>
        <p:nvSpPr>
          <p:cNvPr id="16" name="Slide Number Placeholder 5"/>
          <p:cNvSpPr>
            <a:spLocks noGrp="1"/>
          </p:cNvSpPr>
          <p:nvPr>
            <p:ph type="sldNum" sz="quarter" idx="12"/>
          </p:nvPr>
        </p:nvSpPr>
        <p:spPr/>
        <p:txBody>
          <a:bodyPr/>
          <a:lstStyle/>
          <a:p>
            <a:fld id="{6C54405B-988D-483A-9D22-DF5C3C945643}" type="slidenum">
              <a:rPr lang="en-US"/>
              <a:pPr/>
              <a:t>21</a:t>
            </a:fld>
            <a:endParaRPr lang="en-US"/>
          </a:p>
        </p:txBody>
      </p:sp>
      <p:sp>
        <p:nvSpPr>
          <p:cNvPr id="237571" name="Text Box 3"/>
          <p:cNvSpPr txBox="1">
            <a:spLocks noChangeArrowheads="1"/>
          </p:cNvSpPr>
          <p:nvPr/>
        </p:nvSpPr>
        <p:spPr bwMode="auto">
          <a:xfrm>
            <a:off x="3048000" y="1981200"/>
            <a:ext cx="2057400" cy="457200"/>
          </a:xfrm>
          <a:prstGeom prst="rect">
            <a:avLst/>
          </a:prstGeom>
          <a:noFill/>
          <a:ln w="9525">
            <a:noFill/>
            <a:miter lim="800000"/>
            <a:headEnd/>
            <a:tailEnd/>
          </a:ln>
          <a:effectLst/>
        </p:spPr>
        <p:txBody>
          <a:bodyPr>
            <a:spAutoFit/>
          </a:bodyPr>
          <a:lstStyle/>
          <a:p>
            <a:pPr algn="ctr" eaLnBrk="1" hangingPunct="1">
              <a:spcBef>
                <a:spcPct val="50000"/>
              </a:spcBef>
            </a:pPr>
            <a:r>
              <a:rPr lang="en-US" sz="2400" b="1">
                <a:cs typeface="Times New Roman" pitchFamily="18" charset="0"/>
              </a:rPr>
              <a:t>Identify </a:t>
            </a:r>
            <a:r>
              <a:rPr lang="en-US" sz="2400" b="1"/>
              <a:t>Risk</a:t>
            </a:r>
          </a:p>
        </p:txBody>
      </p:sp>
      <p:sp>
        <p:nvSpPr>
          <p:cNvPr id="237572" name="Text Box 4"/>
          <p:cNvSpPr txBox="1">
            <a:spLocks noChangeArrowheads="1"/>
          </p:cNvSpPr>
          <p:nvPr/>
        </p:nvSpPr>
        <p:spPr bwMode="auto">
          <a:xfrm>
            <a:off x="3276600" y="4953000"/>
            <a:ext cx="2514600" cy="457200"/>
          </a:xfrm>
          <a:prstGeom prst="rect">
            <a:avLst/>
          </a:prstGeom>
          <a:noFill/>
          <a:ln w="9525">
            <a:noFill/>
            <a:miter lim="800000"/>
            <a:headEnd/>
            <a:tailEnd/>
          </a:ln>
          <a:effectLst/>
        </p:spPr>
        <p:txBody>
          <a:bodyPr>
            <a:spAutoFit/>
          </a:bodyPr>
          <a:lstStyle/>
          <a:p>
            <a:pPr algn="ctr">
              <a:spcBef>
                <a:spcPct val="50000"/>
              </a:spcBef>
            </a:pPr>
            <a:r>
              <a:rPr lang="en-US" sz="2400" b="1"/>
              <a:t>Control Risk</a:t>
            </a:r>
          </a:p>
        </p:txBody>
      </p:sp>
      <p:sp>
        <p:nvSpPr>
          <p:cNvPr id="237573" name="Text Box 5"/>
          <p:cNvSpPr txBox="1">
            <a:spLocks noChangeArrowheads="1"/>
          </p:cNvSpPr>
          <p:nvPr/>
        </p:nvSpPr>
        <p:spPr bwMode="auto">
          <a:xfrm>
            <a:off x="5562600" y="3429000"/>
            <a:ext cx="2438400" cy="457200"/>
          </a:xfrm>
          <a:prstGeom prst="rect">
            <a:avLst/>
          </a:prstGeom>
          <a:noFill/>
          <a:ln w="9525">
            <a:noFill/>
            <a:miter lim="800000"/>
            <a:headEnd/>
            <a:tailEnd/>
          </a:ln>
          <a:effectLst/>
        </p:spPr>
        <p:txBody>
          <a:bodyPr>
            <a:spAutoFit/>
          </a:bodyPr>
          <a:lstStyle/>
          <a:p>
            <a:pPr algn="ctr">
              <a:spcBef>
                <a:spcPct val="50000"/>
              </a:spcBef>
            </a:pPr>
            <a:r>
              <a:rPr lang="en-US" sz="2400" b="1"/>
              <a:t>Quantify Risk</a:t>
            </a:r>
          </a:p>
        </p:txBody>
      </p:sp>
      <p:sp>
        <p:nvSpPr>
          <p:cNvPr id="237574" name="Text Box 6"/>
          <p:cNvSpPr txBox="1">
            <a:spLocks noChangeArrowheads="1"/>
          </p:cNvSpPr>
          <p:nvPr/>
        </p:nvSpPr>
        <p:spPr bwMode="auto">
          <a:xfrm>
            <a:off x="609600" y="3429000"/>
            <a:ext cx="2286000" cy="457200"/>
          </a:xfrm>
          <a:prstGeom prst="rect">
            <a:avLst/>
          </a:prstGeom>
          <a:noFill/>
          <a:ln w="9525">
            <a:noFill/>
            <a:miter lim="800000"/>
            <a:headEnd/>
            <a:tailEnd/>
          </a:ln>
          <a:effectLst/>
        </p:spPr>
        <p:txBody>
          <a:bodyPr>
            <a:spAutoFit/>
          </a:bodyPr>
          <a:lstStyle/>
          <a:p>
            <a:pPr algn="ctr">
              <a:spcBef>
                <a:spcPct val="50000"/>
              </a:spcBef>
            </a:pPr>
            <a:r>
              <a:rPr lang="en-US" sz="2400" b="1"/>
              <a:t>Monitor Risk</a:t>
            </a:r>
          </a:p>
        </p:txBody>
      </p:sp>
      <p:sp>
        <p:nvSpPr>
          <p:cNvPr id="237575" name="Line 7"/>
          <p:cNvSpPr>
            <a:spLocks noChangeShapeType="1"/>
          </p:cNvSpPr>
          <p:nvPr/>
        </p:nvSpPr>
        <p:spPr bwMode="auto">
          <a:xfrm>
            <a:off x="4953000" y="2514600"/>
            <a:ext cx="762000" cy="838200"/>
          </a:xfrm>
          <a:prstGeom prst="line">
            <a:avLst/>
          </a:prstGeom>
          <a:noFill/>
          <a:ln w="9525">
            <a:solidFill>
              <a:schemeClr val="tx1"/>
            </a:solidFill>
            <a:round/>
            <a:headEnd/>
            <a:tailEnd type="triangle" w="med" len="med"/>
          </a:ln>
          <a:effectLst/>
        </p:spPr>
        <p:txBody>
          <a:bodyPr/>
          <a:lstStyle/>
          <a:p>
            <a:endParaRPr lang="en-US"/>
          </a:p>
        </p:txBody>
      </p:sp>
      <p:sp>
        <p:nvSpPr>
          <p:cNvPr id="237576" name="Line 8"/>
          <p:cNvSpPr>
            <a:spLocks noChangeShapeType="1"/>
          </p:cNvSpPr>
          <p:nvPr/>
        </p:nvSpPr>
        <p:spPr bwMode="auto">
          <a:xfrm flipH="1">
            <a:off x="5410200" y="4038600"/>
            <a:ext cx="457200" cy="914400"/>
          </a:xfrm>
          <a:prstGeom prst="line">
            <a:avLst/>
          </a:prstGeom>
          <a:noFill/>
          <a:ln w="9525">
            <a:solidFill>
              <a:schemeClr val="tx1"/>
            </a:solidFill>
            <a:round/>
            <a:headEnd/>
            <a:tailEnd type="triangle" w="med" len="med"/>
          </a:ln>
          <a:effectLst/>
        </p:spPr>
        <p:txBody>
          <a:bodyPr/>
          <a:lstStyle/>
          <a:p>
            <a:endParaRPr lang="en-US"/>
          </a:p>
        </p:txBody>
      </p:sp>
      <p:sp>
        <p:nvSpPr>
          <p:cNvPr id="237577" name="Line 9"/>
          <p:cNvSpPr>
            <a:spLocks noChangeShapeType="1"/>
          </p:cNvSpPr>
          <p:nvPr/>
        </p:nvSpPr>
        <p:spPr bwMode="auto">
          <a:xfrm flipH="1" flipV="1">
            <a:off x="2590800" y="3886200"/>
            <a:ext cx="990600" cy="1066800"/>
          </a:xfrm>
          <a:prstGeom prst="line">
            <a:avLst/>
          </a:prstGeom>
          <a:noFill/>
          <a:ln w="9525">
            <a:solidFill>
              <a:schemeClr val="tx1"/>
            </a:solidFill>
            <a:round/>
            <a:headEnd/>
            <a:tailEnd type="triangle" w="med" len="med"/>
          </a:ln>
          <a:effectLst/>
        </p:spPr>
        <p:txBody>
          <a:bodyPr/>
          <a:lstStyle/>
          <a:p>
            <a:endParaRPr lang="en-US"/>
          </a:p>
        </p:txBody>
      </p:sp>
      <p:sp>
        <p:nvSpPr>
          <p:cNvPr id="237578" name="Line 10"/>
          <p:cNvSpPr>
            <a:spLocks noChangeShapeType="1"/>
          </p:cNvSpPr>
          <p:nvPr/>
        </p:nvSpPr>
        <p:spPr bwMode="auto">
          <a:xfrm flipV="1">
            <a:off x="2590800" y="2438400"/>
            <a:ext cx="609600" cy="914400"/>
          </a:xfrm>
          <a:prstGeom prst="line">
            <a:avLst/>
          </a:prstGeom>
          <a:noFill/>
          <a:ln w="9525">
            <a:solidFill>
              <a:schemeClr val="tx1"/>
            </a:solidFill>
            <a:round/>
            <a:headEnd/>
            <a:tailEnd type="triangle" w="med" len="med"/>
          </a:ln>
          <a:effectLst/>
        </p:spPr>
        <p:txBody>
          <a:bodyPr/>
          <a:lstStyle/>
          <a:p>
            <a:endParaRPr lang="en-US"/>
          </a:p>
        </p:txBody>
      </p:sp>
      <p:sp>
        <p:nvSpPr>
          <p:cNvPr id="237579" name="Text Box 11"/>
          <p:cNvSpPr txBox="1">
            <a:spLocks noChangeArrowheads="1"/>
          </p:cNvSpPr>
          <p:nvPr/>
        </p:nvSpPr>
        <p:spPr bwMode="auto">
          <a:xfrm>
            <a:off x="3429000" y="2362200"/>
            <a:ext cx="1524000" cy="641350"/>
          </a:xfrm>
          <a:prstGeom prst="rect">
            <a:avLst/>
          </a:prstGeom>
          <a:noFill/>
          <a:ln w="9525">
            <a:noFill/>
            <a:miter lim="800000"/>
            <a:headEnd/>
            <a:tailEnd/>
          </a:ln>
          <a:effectLst/>
        </p:spPr>
        <p:txBody>
          <a:bodyPr>
            <a:spAutoFit/>
          </a:bodyPr>
          <a:lstStyle/>
          <a:p>
            <a:pPr>
              <a:spcBef>
                <a:spcPct val="50000"/>
              </a:spcBef>
            </a:pPr>
            <a:r>
              <a:rPr lang="en-US"/>
              <a:t>Identify Segmentation</a:t>
            </a:r>
          </a:p>
        </p:txBody>
      </p:sp>
      <p:sp>
        <p:nvSpPr>
          <p:cNvPr id="237580" name="Text Box 12"/>
          <p:cNvSpPr txBox="1">
            <a:spLocks noChangeArrowheads="1"/>
          </p:cNvSpPr>
          <p:nvPr/>
        </p:nvSpPr>
        <p:spPr bwMode="auto">
          <a:xfrm>
            <a:off x="6096000" y="3810000"/>
            <a:ext cx="2514600" cy="641350"/>
          </a:xfrm>
          <a:prstGeom prst="rect">
            <a:avLst/>
          </a:prstGeom>
          <a:noFill/>
          <a:ln w="9525">
            <a:noFill/>
            <a:miter lim="800000"/>
            <a:headEnd/>
            <a:tailEnd/>
          </a:ln>
          <a:effectLst/>
        </p:spPr>
        <p:txBody>
          <a:bodyPr>
            <a:spAutoFit/>
          </a:bodyPr>
          <a:lstStyle/>
          <a:p>
            <a:pPr>
              <a:spcBef>
                <a:spcPct val="50000"/>
              </a:spcBef>
            </a:pPr>
            <a:r>
              <a:rPr lang="en-US"/>
              <a:t>Qualitative Assessment Quantitative Assessment</a:t>
            </a:r>
          </a:p>
        </p:txBody>
      </p:sp>
      <p:sp>
        <p:nvSpPr>
          <p:cNvPr id="237581" name="Text Box 13"/>
          <p:cNvSpPr txBox="1">
            <a:spLocks noChangeArrowheads="1"/>
          </p:cNvSpPr>
          <p:nvPr/>
        </p:nvSpPr>
        <p:spPr bwMode="auto">
          <a:xfrm>
            <a:off x="3733800" y="5257800"/>
            <a:ext cx="2133600" cy="641350"/>
          </a:xfrm>
          <a:prstGeom prst="rect">
            <a:avLst/>
          </a:prstGeom>
          <a:noFill/>
          <a:ln w="9525">
            <a:noFill/>
            <a:miter lim="800000"/>
            <a:headEnd/>
            <a:tailEnd/>
          </a:ln>
          <a:effectLst/>
        </p:spPr>
        <p:txBody>
          <a:bodyPr>
            <a:spAutoFit/>
          </a:bodyPr>
          <a:lstStyle/>
          <a:p>
            <a:pPr>
              <a:spcBef>
                <a:spcPct val="50000"/>
              </a:spcBef>
            </a:pPr>
            <a:r>
              <a:rPr lang="en-US"/>
              <a:t>Risk Control Action Control Activities</a:t>
            </a:r>
          </a:p>
        </p:txBody>
      </p:sp>
      <p:sp>
        <p:nvSpPr>
          <p:cNvPr id="237582" name="Text Box 14"/>
          <p:cNvSpPr txBox="1">
            <a:spLocks noChangeArrowheads="1"/>
          </p:cNvSpPr>
          <p:nvPr/>
        </p:nvSpPr>
        <p:spPr bwMode="auto">
          <a:xfrm>
            <a:off x="914400" y="3810000"/>
            <a:ext cx="1371600" cy="641350"/>
          </a:xfrm>
          <a:prstGeom prst="rect">
            <a:avLst/>
          </a:prstGeom>
          <a:noFill/>
          <a:ln w="9525">
            <a:noFill/>
            <a:miter lim="800000"/>
            <a:headEnd/>
            <a:tailEnd/>
          </a:ln>
          <a:effectLst/>
        </p:spPr>
        <p:txBody>
          <a:bodyPr>
            <a:spAutoFit/>
          </a:bodyPr>
          <a:lstStyle/>
          <a:p>
            <a:pPr>
              <a:spcBef>
                <a:spcPct val="50000"/>
              </a:spcBef>
            </a:pPr>
            <a:r>
              <a:rPr lang="en-US"/>
              <a:t>Risk Update Timely</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5" name="Rectangle 3"/>
          <p:cNvSpPr>
            <a:spLocks noGrp="1" noChangeArrowheads="1"/>
          </p:cNvSpPr>
          <p:nvPr>
            <p:ph type="title"/>
          </p:nvPr>
        </p:nvSpPr>
        <p:spPr/>
        <p:txBody>
          <a:bodyPr/>
          <a:lstStyle/>
          <a:p>
            <a:r>
              <a:rPr lang="en-US"/>
              <a:t>Risk Measurement</a:t>
            </a:r>
          </a:p>
        </p:txBody>
      </p:sp>
      <p:sp>
        <p:nvSpPr>
          <p:cNvPr id="202756" name="Rectangle 4"/>
          <p:cNvSpPr>
            <a:spLocks noGrp="1" noChangeArrowheads="1"/>
          </p:cNvSpPr>
          <p:nvPr>
            <p:ph idx="1"/>
          </p:nvPr>
        </p:nvSpPr>
        <p:spPr>
          <a:xfrm>
            <a:off x="533400" y="2125663"/>
            <a:ext cx="7489825" cy="4002087"/>
          </a:xfrm>
        </p:spPr>
        <p:txBody>
          <a:bodyPr/>
          <a:lstStyle/>
          <a:p>
            <a:pPr>
              <a:buFont typeface="Wingdings" pitchFamily="2" charset="2"/>
              <a:buNone/>
            </a:pPr>
            <a:r>
              <a:rPr lang="en-US" sz="2000"/>
              <a:t>Credit Risk</a:t>
            </a:r>
          </a:p>
        </p:txBody>
      </p:sp>
      <p:sp>
        <p:nvSpPr>
          <p:cNvPr id="11" name="Date Placeholder 3"/>
          <p:cNvSpPr>
            <a:spLocks noGrp="1"/>
          </p:cNvSpPr>
          <p:nvPr>
            <p:ph type="dt" sz="half" idx="10"/>
          </p:nvPr>
        </p:nvSpPr>
        <p:spPr/>
        <p:txBody>
          <a:bodyPr/>
          <a:lstStyle/>
          <a:p>
            <a:r>
              <a:rPr lang="en-US"/>
              <a:t>S C Learning Limited (2005)</a:t>
            </a:r>
          </a:p>
        </p:txBody>
      </p:sp>
      <p:sp>
        <p:nvSpPr>
          <p:cNvPr id="13" name="Slide Number Placeholder 5"/>
          <p:cNvSpPr>
            <a:spLocks noGrp="1"/>
          </p:cNvSpPr>
          <p:nvPr>
            <p:ph type="sldNum" sz="quarter" idx="12"/>
          </p:nvPr>
        </p:nvSpPr>
        <p:spPr/>
        <p:txBody>
          <a:bodyPr/>
          <a:lstStyle/>
          <a:p>
            <a:fld id="{02DD6D41-1949-4378-872B-818174070F11}" type="slidenum">
              <a:rPr lang="en-US"/>
              <a:pPr/>
              <a:t>22</a:t>
            </a:fld>
            <a:endParaRPr lang="en-US"/>
          </a:p>
        </p:txBody>
      </p:sp>
      <p:sp>
        <p:nvSpPr>
          <p:cNvPr id="202754" name="AutoShape 2"/>
          <p:cNvSpPr>
            <a:spLocks noChangeArrowheads="1"/>
          </p:cNvSpPr>
          <p:nvPr/>
        </p:nvSpPr>
        <p:spPr bwMode="auto">
          <a:xfrm>
            <a:off x="2133600" y="1905000"/>
            <a:ext cx="6019800" cy="7620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202757" name="Text Box 5"/>
          <p:cNvSpPr txBox="1">
            <a:spLocks noChangeArrowheads="1"/>
          </p:cNvSpPr>
          <p:nvPr/>
        </p:nvSpPr>
        <p:spPr bwMode="auto">
          <a:xfrm>
            <a:off x="3200400" y="2209800"/>
            <a:ext cx="3810000" cy="366713"/>
          </a:xfrm>
          <a:prstGeom prst="rect">
            <a:avLst/>
          </a:prstGeom>
          <a:noFill/>
          <a:ln w="9525">
            <a:noFill/>
            <a:miter lim="800000"/>
            <a:headEnd/>
            <a:tailEnd/>
          </a:ln>
          <a:effectLst/>
        </p:spPr>
        <p:txBody>
          <a:bodyPr>
            <a:spAutoFit/>
          </a:bodyPr>
          <a:lstStyle/>
          <a:p>
            <a:pPr algn="ctr">
              <a:spcBef>
                <a:spcPct val="50000"/>
              </a:spcBef>
            </a:pPr>
            <a:r>
              <a:rPr lang="en-US">
                <a:latin typeface="Tahoma" pitchFamily="34" charset="0"/>
              </a:rPr>
              <a:t>Probability of Default</a:t>
            </a:r>
          </a:p>
        </p:txBody>
      </p:sp>
      <p:sp>
        <p:nvSpPr>
          <p:cNvPr id="202758" name="Text Box 6"/>
          <p:cNvSpPr txBox="1">
            <a:spLocks noChangeArrowheads="1"/>
          </p:cNvSpPr>
          <p:nvPr/>
        </p:nvSpPr>
        <p:spPr bwMode="auto">
          <a:xfrm>
            <a:off x="2286000" y="3124200"/>
            <a:ext cx="5867400" cy="376238"/>
          </a:xfrm>
          <a:prstGeom prst="rect">
            <a:avLst/>
          </a:prstGeom>
          <a:solidFill>
            <a:schemeClr val="accent1"/>
          </a:solidFill>
          <a:ln w="9525">
            <a:solidFill>
              <a:schemeClr val="tx1"/>
            </a:solidFill>
            <a:miter lim="800000"/>
            <a:headEnd/>
            <a:tailEnd/>
          </a:ln>
          <a:effectLst/>
        </p:spPr>
        <p:txBody>
          <a:bodyPr>
            <a:spAutoFit/>
          </a:bodyPr>
          <a:lstStyle/>
          <a:p>
            <a:pPr algn="ctr">
              <a:spcBef>
                <a:spcPct val="50000"/>
              </a:spcBef>
            </a:pPr>
            <a:r>
              <a:rPr lang="en-US">
                <a:latin typeface="Tahoma" pitchFamily="34" charset="0"/>
              </a:rPr>
              <a:t>Credit Rating Model</a:t>
            </a:r>
          </a:p>
        </p:txBody>
      </p:sp>
      <p:sp>
        <p:nvSpPr>
          <p:cNvPr id="202759" name="Text Box 7"/>
          <p:cNvSpPr txBox="1">
            <a:spLocks noChangeArrowheads="1"/>
          </p:cNvSpPr>
          <p:nvPr/>
        </p:nvSpPr>
        <p:spPr bwMode="auto">
          <a:xfrm>
            <a:off x="2362200" y="4038600"/>
            <a:ext cx="2819400" cy="2027238"/>
          </a:xfrm>
          <a:prstGeom prst="rect">
            <a:avLst/>
          </a:prstGeom>
          <a:solidFill>
            <a:schemeClr val="accent1"/>
          </a:solidFill>
          <a:ln w="9525">
            <a:solidFill>
              <a:schemeClr val="tx1"/>
            </a:solidFill>
            <a:miter lim="800000"/>
            <a:headEnd/>
            <a:tailEnd/>
          </a:ln>
          <a:effectLst/>
        </p:spPr>
        <p:txBody>
          <a:bodyPr>
            <a:spAutoFit/>
          </a:bodyPr>
          <a:lstStyle/>
          <a:p>
            <a:pPr algn="ctr">
              <a:spcBef>
                <a:spcPct val="50000"/>
              </a:spcBef>
            </a:pPr>
            <a:r>
              <a:rPr lang="en-US">
                <a:latin typeface="Tahoma" pitchFamily="34" charset="0"/>
              </a:rPr>
              <a:t>Qualitative Factors</a:t>
            </a:r>
          </a:p>
          <a:p>
            <a:pPr algn="ctr">
              <a:spcBef>
                <a:spcPct val="50000"/>
              </a:spcBef>
            </a:pPr>
            <a:endParaRPr lang="en-US">
              <a:latin typeface="Tahoma" pitchFamily="34" charset="0"/>
            </a:endParaRPr>
          </a:p>
          <a:p>
            <a:pPr algn="ctr">
              <a:spcBef>
                <a:spcPct val="50000"/>
              </a:spcBef>
              <a:buFontTx/>
              <a:buChar char="•"/>
            </a:pPr>
            <a:r>
              <a:rPr lang="en-US">
                <a:latin typeface="Tahoma" pitchFamily="34" charset="0"/>
              </a:rPr>
              <a:t> Business Risk</a:t>
            </a:r>
          </a:p>
          <a:p>
            <a:pPr algn="ctr">
              <a:spcBef>
                <a:spcPct val="50000"/>
              </a:spcBef>
              <a:buFontTx/>
              <a:buChar char="•"/>
            </a:pPr>
            <a:r>
              <a:rPr lang="en-US">
                <a:latin typeface="Tahoma" pitchFamily="34" charset="0"/>
              </a:rPr>
              <a:t> Management</a:t>
            </a:r>
          </a:p>
          <a:p>
            <a:pPr>
              <a:spcBef>
                <a:spcPct val="50000"/>
              </a:spcBef>
            </a:pPr>
            <a:endParaRPr lang="en-US">
              <a:latin typeface="Tahoma" pitchFamily="34" charset="0"/>
            </a:endParaRPr>
          </a:p>
        </p:txBody>
      </p:sp>
      <p:sp>
        <p:nvSpPr>
          <p:cNvPr id="202760" name="Text Box 8"/>
          <p:cNvSpPr txBox="1">
            <a:spLocks noChangeArrowheads="1"/>
          </p:cNvSpPr>
          <p:nvPr/>
        </p:nvSpPr>
        <p:spPr bwMode="auto">
          <a:xfrm>
            <a:off x="5638800" y="4038600"/>
            <a:ext cx="2667000" cy="2027238"/>
          </a:xfrm>
          <a:prstGeom prst="rect">
            <a:avLst/>
          </a:prstGeom>
          <a:solidFill>
            <a:schemeClr val="accent1"/>
          </a:solidFill>
          <a:ln w="9525">
            <a:solidFill>
              <a:schemeClr val="tx1"/>
            </a:solidFill>
            <a:miter lim="800000"/>
            <a:headEnd/>
            <a:tailEnd/>
          </a:ln>
          <a:effectLst/>
        </p:spPr>
        <p:txBody>
          <a:bodyPr>
            <a:spAutoFit/>
          </a:bodyPr>
          <a:lstStyle/>
          <a:p>
            <a:pPr algn="ctr">
              <a:spcBef>
                <a:spcPct val="50000"/>
              </a:spcBef>
            </a:pPr>
            <a:r>
              <a:rPr lang="en-US">
                <a:latin typeface="Tahoma" pitchFamily="34" charset="0"/>
              </a:rPr>
              <a:t>Quantitative Factors</a:t>
            </a:r>
          </a:p>
          <a:p>
            <a:pPr algn="ctr">
              <a:spcBef>
                <a:spcPct val="50000"/>
              </a:spcBef>
              <a:buFontTx/>
              <a:buChar char="•"/>
            </a:pPr>
            <a:r>
              <a:rPr lang="en-US">
                <a:latin typeface="Tahoma" pitchFamily="34" charset="0"/>
              </a:rPr>
              <a:t> Financial Information</a:t>
            </a:r>
          </a:p>
          <a:p>
            <a:pPr algn="ctr">
              <a:spcBef>
                <a:spcPct val="50000"/>
              </a:spcBef>
              <a:buFontTx/>
              <a:buChar char="•"/>
            </a:pPr>
            <a:r>
              <a:rPr lang="en-US">
                <a:latin typeface="Tahoma" pitchFamily="34" charset="0"/>
              </a:rPr>
              <a:t> Balance Sheet</a:t>
            </a:r>
          </a:p>
          <a:p>
            <a:pPr algn="ctr">
              <a:spcBef>
                <a:spcPct val="50000"/>
              </a:spcBef>
              <a:buFontTx/>
              <a:buChar char="•"/>
            </a:pPr>
            <a:r>
              <a:rPr lang="en-US">
                <a:latin typeface="Tahoma" pitchFamily="34" charset="0"/>
              </a:rPr>
              <a:t> Profit and Loss</a:t>
            </a:r>
          </a:p>
          <a:p>
            <a:pPr algn="ctr">
              <a:spcBef>
                <a:spcPct val="50000"/>
              </a:spcBef>
              <a:buFontTx/>
              <a:buChar char="•"/>
            </a:pPr>
            <a:r>
              <a:rPr lang="en-US">
                <a:latin typeface="Tahoma" pitchFamily="34" charset="0"/>
              </a:rPr>
              <a:t> Cash flow</a:t>
            </a:r>
          </a:p>
        </p:txBody>
      </p:sp>
      <p:sp>
        <p:nvSpPr>
          <p:cNvPr id="202761" name="AutoShape 9"/>
          <p:cNvSpPr>
            <a:spLocks noChangeArrowheads="1"/>
          </p:cNvSpPr>
          <p:nvPr/>
        </p:nvSpPr>
        <p:spPr bwMode="auto">
          <a:xfrm>
            <a:off x="4648200" y="2743200"/>
            <a:ext cx="1295400" cy="304800"/>
          </a:xfrm>
          <a:prstGeom prst="upArrow">
            <a:avLst>
              <a:gd name="adj1" fmla="val 50000"/>
              <a:gd name="adj2" fmla="val 25000"/>
            </a:avLst>
          </a:prstGeom>
          <a:solidFill>
            <a:schemeClr val="accent1"/>
          </a:solidFill>
          <a:ln w="9525">
            <a:solidFill>
              <a:schemeClr val="tx1"/>
            </a:solidFill>
            <a:miter lim="800000"/>
            <a:headEnd/>
            <a:tailEnd/>
          </a:ln>
          <a:effectLst/>
        </p:spPr>
        <p:txBody>
          <a:bodyPr vert="eaVert" wrap="none" anchor="ctr"/>
          <a:lstStyle/>
          <a:p>
            <a:endParaRPr lang="en-US"/>
          </a:p>
        </p:txBody>
      </p:sp>
      <p:sp>
        <p:nvSpPr>
          <p:cNvPr id="202762" name="AutoShape 10"/>
          <p:cNvSpPr>
            <a:spLocks noChangeArrowheads="1"/>
          </p:cNvSpPr>
          <p:nvPr/>
        </p:nvSpPr>
        <p:spPr bwMode="auto">
          <a:xfrm>
            <a:off x="4724400" y="3581400"/>
            <a:ext cx="1295400" cy="304800"/>
          </a:xfrm>
          <a:prstGeom prst="upArrow">
            <a:avLst>
              <a:gd name="adj1" fmla="val 50000"/>
              <a:gd name="adj2" fmla="val 25000"/>
            </a:avLst>
          </a:prstGeom>
          <a:solidFill>
            <a:schemeClr val="accent1"/>
          </a:solidFill>
          <a:ln w="9525">
            <a:solidFill>
              <a:schemeClr val="tx1"/>
            </a:solidFill>
            <a:miter lim="800000"/>
            <a:headEnd/>
            <a:tailEnd/>
          </a:ln>
          <a:effectLst/>
        </p:spPr>
        <p:txBody>
          <a:bodyPr vert="eaVert" wrap="none" anchor="ctr"/>
          <a:lstStyle/>
          <a:p>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a:t>Risk Measurement</a:t>
            </a:r>
          </a:p>
        </p:txBody>
      </p:sp>
      <p:graphicFrame>
        <p:nvGraphicFramePr>
          <p:cNvPr id="203781" name="Group 5"/>
          <p:cNvGraphicFramePr>
            <a:graphicFrameLocks noGrp="1"/>
          </p:cNvGraphicFramePr>
          <p:nvPr>
            <p:ph type="tbl" idx="1"/>
          </p:nvPr>
        </p:nvGraphicFramePr>
        <p:xfrm>
          <a:off x="3048000" y="2362200"/>
          <a:ext cx="5002213" cy="2722566"/>
        </p:xfrm>
        <a:graphic>
          <a:graphicData uri="http://schemas.openxmlformats.org/drawingml/2006/table">
            <a:tbl>
              <a:tblPr/>
              <a:tblGrid>
                <a:gridCol w="5002213"/>
              </a:tblGrid>
              <a:tr h="388938">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 name="Date Placeholder 3"/>
          <p:cNvSpPr>
            <a:spLocks noGrp="1"/>
          </p:cNvSpPr>
          <p:nvPr>
            <p:ph type="dt" sz="half" idx="10"/>
          </p:nvPr>
        </p:nvSpPr>
        <p:spPr/>
        <p:txBody>
          <a:bodyPr/>
          <a:lstStyle/>
          <a:p>
            <a:r>
              <a:rPr lang="en-US"/>
              <a:t>S C Learning Limited (2005)</a:t>
            </a:r>
          </a:p>
        </p:txBody>
      </p:sp>
      <p:sp>
        <p:nvSpPr>
          <p:cNvPr id="28" name="Slide Number Placeholder 5"/>
          <p:cNvSpPr>
            <a:spLocks noGrp="1"/>
          </p:cNvSpPr>
          <p:nvPr>
            <p:ph type="sldNum" sz="quarter" idx="12"/>
          </p:nvPr>
        </p:nvSpPr>
        <p:spPr/>
        <p:txBody>
          <a:bodyPr/>
          <a:lstStyle/>
          <a:p>
            <a:fld id="{59231BEF-50EA-4A52-9181-318B342361AB}" type="slidenum">
              <a:rPr lang="en-US"/>
              <a:pPr/>
              <a:t>23</a:t>
            </a:fld>
            <a:endParaRPr lang="en-US"/>
          </a:p>
        </p:txBody>
      </p:sp>
      <p:sp>
        <p:nvSpPr>
          <p:cNvPr id="203779" name="Text Box 3"/>
          <p:cNvSpPr txBox="1">
            <a:spLocks noChangeArrowheads="1"/>
          </p:cNvSpPr>
          <p:nvPr/>
        </p:nvSpPr>
        <p:spPr bwMode="auto">
          <a:xfrm>
            <a:off x="1447800" y="1828800"/>
            <a:ext cx="6553200" cy="366713"/>
          </a:xfrm>
          <a:prstGeom prst="rect">
            <a:avLst/>
          </a:prstGeom>
          <a:noFill/>
          <a:ln w="9525">
            <a:noFill/>
            <a:miter lim="800000"/>
            <a:headEnd/>
            <a:tailEnd/>
          </a:ln>
          <a:effectLst/>
        </p:spPr>
        <p:txBody>
          <a:bodyPr>
            <a:spAutoFit/>
          </a:bodyPr>
          <a:lstStyle/>
          <a:p>
            <a:pPr algn="ctr">
              <a:spcBef>
                <a:spcPct val="50000"/>
              </a:spcBef>
            </a:pPr>
            <a:r>
              <a:rPr lang="en-US">
                <a:latin typeface="Tahoma" pitchFamily="34" charset="0"/>
              </a:rPr>
              <a:t>Credit Risk Grades and Probability of Default</a:t>
            </a:r>
          </a:p>
        </p:txBody>
      </p:sp>
      <p:sp>
        <p:nvSpPr>
          <p:cNvPr id="203780" name="Text Box 4"/>
          <p:cNvSpPr txBox="1">
            <a:spLocks noChangeArrowheads="1"/>
          </p:cNvSpPr>
          <p:nvPr/>
        </p:nvSpPr>
        <p:spPr bwMode="auto">
          <a:xfrm rot="16200000">
            <a:off x="30957" y="3398043"/>
            <a:ext cx="3200400" cy="366713"/>
          </a:xfrm>
          <a:prstGeom prst="rect">
            <a:avLst/>
          </a:prstGeom>
          <a:noFill/>
          <a:ln w="9525">
            <a:noFill/>
            <a:miter lim="800000"/>
            <a:headEnd/>
            <a:tailEnd/>
          </a:ln>
          <a:effectLst/>
        </p:spPr>
        <p:txBody>
          <a:bodyPr>
            <a:spAutoFit/>
          </a:bodyPr>
          <a:lstStyle/>
          <a:p>
            <a:pPr algn="ctr">
              <a:spcBef>
                <a:spcPct val="50000"/>
              </a:spcBef>
            </a:pPr>
            <a:r>
              <a:rPr lang="en-US">
                <a:latin typeface="Tahoma" pitchFamily="34" charset="0"/>
              </a:rPr>
              <a:t>Probability of Default (%)</a:t>
            </a:r>
          </a:p>
        </p:txBody>
      </p:sp>
      <p:sp>
        <p:nvSpPr>
          <p:cNvPr id="203799" name="Text Box 23"/>
          <p:cNvSpPr txBox="1">
            <a:spLocks noChangeArrowheads="1"/>
          </p:cNvSpPr>
          <p:nvPr/>
        </p:nvSpPr>
        <p:spPr bwMode="auto">
          <a:xfrm>
            <a:off x="1828800" y="2286000"/>
            <a:ext cx="1066800" cy="2843213"/>
          </a:xfrm>
          <a:prstGeom prst="rect">
            <a:avLst/>
          </a:prstGeom>
          <a:noFill/>
          <a:ln w="9525">
            <a:noFill/>
            <a:miter lim="800000"/>
            <a:headEnd/>
            <a:tailEnd/>
          </a:ln>
          <a:effectLst/>
        </p:spPr>
        <p:txBody>
          <a:bodyPr>
            <a:spAutoFit/>
          </a:bodyPr>
          <a:lstStyle/>
          <a:p>
            <a:pPr algn="r">
              <a:spcBef>
                <a:spcPct val="50000"/>
              </a:spcBef>
            </a:pPr>
            <a:r>
              <a:rPr lang="en-US">
                <a:latin typeface="Tahoma" pitchFamily="34" charset="0"/>
              </a:rPr>
              <a:t>12.00%</a:t>
            </a:r>
          </a:p>
          <a:p>
            <a:pPr algn="r">
              <a:spcBef>
                <a:spcPct val="50000"/>
              </a:spcBef>
            </a:pPr>
            <a:r>
              <a:rPr lang="en-US">
                <a:latin typeface="Tahoma" pitchFamily="34" charset="0"/>
              </a:rPr>
              <a:t>10.00%</a:t>
            </a:r>
          </a:p>
          <a:p>
            <a:pPr algn="r">
              <a:spcBef>
                <a:spcPct val="50000"/>
              </a:spcBef>
            </a:pPr>
            <a:r>
              <a:rPr lang="en-US">
                <a:latin typeface="Tahoma" pitchFamily="34" charset="0"/>
              </a:rPr>
              <a:t>8.00%</a:t>
            </a:r>
          </a:p>
          <a:p>
            <a:pPr algn="r">
              <a:spcBef>
                <a:spcPct val="50000"/>
              </a:spcBef>
            </a:pPr>
            <a:r>
              <a:rPr lang="en-US">
                <a:latin typeface="Tahoma" pitchFamily="34" charset="0"/>
              </a:rPr>
              <a:t>6.00%</a:t>
            </a:r>
          </a:p>
          <a:p>
            <a:pPr algn="r">
              <a:spcBef>
                <a:spcPct val="50000"/>
              </a:spcBef>
            </a:pPr>
            <a:r>
              <a:rPr lang="en-US">
                <a:latin typeface="Tahoma" pitchFamily="34" charset="0"/>
              </a:rPr>
              <a:t>4.00%</a:t>
            </a:r>
          </a:p>
          <a:p>
            <a:pPr algn="r">
              <a:spcBef>
                <a:spcPct val="50000"/>
              </a:spcBef>
            </a:pPr>
            <a:r>
              <a:rPr lang="en-US">
                <a:latin typeface="Tahoma" pitchFamily="34" charset="0"/>
              </a:rPr>
              <a:t>2.00%</a:t>
            </a:r>
          </a:p>
          <a:p>
            <a:pPr algn="r">
              <a:spcBef>
                <a:spcPct val="50000"/>
              </a:spcBef>
            </a:pPr>
            <a:r>
              <a:rPr lang="en-US">
                <a:latin typeface="Tahoma" pitchFamily="34" charset="0"/>
              </a:rPr>
              <a:t>0.00%</a:t>
            </a:r>
          </a:p>
        </p:txBody>
      </p:sp>
      <p:sp>
        <p:nvSpPr>
          <p:cNvPr id="203801" name="Text Box 25"/>
          <p:cNvSpPr txBox="1">
            <a:spLocks noChangeArrowheads="1"/>
          </p:cNvSpPr>
          <p:nvPr/>
        </p:nvSpPr>
        <p:spPr bwMode="auto">
          <a:xfrm>
            <a:off x="3810000" y="5791200"/>
            <a:ext cx="2743200" cy="366713"/>
          </a:xfrm>
          <a:prstGeom prst="rect">
            <a:avLst/>
          </a:prstGeom>
          <a:noFill/>
          <a:ln w="9525">
            <a:noFill/>
            <a:miter lim="800000"/>
            <a:headEnd/>
            <a:tailEnd/>
          </a:ln>
          <a:effectLst/>
        </p:spPr>
        <p:txBody>
          <a:bodyPr>
            <a:spAutoFit/>
          </a:bodyPr>
          <a:lstStyle/>
          <a:p>
            <a:pPr algn="ctr">
              <a:spcBef>
                <a:spcPct val="50000"/>
              </a:spcBef>
            </a:pPr>
            <a:r>
              <a:rPr lang="en-US">
                <a:latin typeface="Tahoma" pitchFamily="34" charset="0"/>
              </a:rPr>
              <a:t>Credit Risk</a:t>
            </a:r>
          </a:p>
        </p:txBody>
      </p:sp>
      <p:sp>
        <p:nvSpPr>
          <p:cNvPr id="203802" name="Text Box 26"/>
          <p:cNvSpPr txBox="1">
            <a:spLocks noChangeArrowheads="1"/>
          </p:cNvSpPr>
          <p:nvPr/>
        </p:nvSpPr>
        <p:spPr bwMode="auto">
          <a:xfrm rot="16200000">
            <a:off x="4389438" y="3840162"/>
            <a:ext cx="914400" cy="3597275"/>
          </a:xfrm>
          <a:prstGeom prst="rect">
            <a:avLst/>
          </a:prstGeom>
          <a:noFill/>
          <a:ln w="9525">
            <a:noFill/>
            <a:miter lim="800000"/>
            <a:headEnd/>
            <a:tailEnd/>
          </a:ln>
          <a:effectLst/>
        </p:spPr>
        <p:txBody>
          <a:bodyPr>
            <a:spAutoFit/>
          </a:bodyPr>
          <a:lstStyle/>
          <a:p>
            <a:pPr algn="r">
              <a:spcBef>
                <a:spcPct val="50000"/>
              </a:spcBef>
            </a:pPr>
            <a:r>
              <a:rPr lang="en-US" sz="2000">
                <a:latin typeface="Tahoma" pitchFamily="34" charset="0"/>
              </a:rPr>
              <a:t>AAA</a:t>
            </a:r>
          </a:p>
          <a:p>
            <a:pPr algn="r">
              <a:spcBef>
                <a:spcPct val="50000"/>
              </a:spcBef>
            </a:pPr>
            <a:r>
              <a:rPr lang="en-US" sz="2000">
                <a:latin typeface="Tahoma" pitchFamily="34" charset="0"/>
              </a:rPr>
              <a:t>AA</a:t>
            </a:r>
          </a:p>
          <a:p>
            <a:pPr algn="r">
              <a:spcBef>
                <a:spcPct val="50000"/>
              </a:spcBef>
            </a:pPr>
            <a:r>
              <a:rPr lang="en-US" sz="2000">
                <a:latin typeface="Tahoma" pitchFamily="34" charset="0"/>
              </a:rPr>
              <a:t>A+</a:t>
            </a:r>
          </a:p>
          <a:p>
            <a:pPr algn="r">
              <a:spcBef>
                <a:spcPct val="50000"/>
              </a:spcBef>
            </a:pPr>
            <a:r>
              <a:rPr lang="en-US" sz="2000">
                <a:latin typeface="Tahoma" pitchFamily="34" charset="0"/>
              </a:rPr>
              <a:t>A –</a:t>
            </a:r>
          </a:p>
          <a:p>
            <a:pPr algn="r">
              <a:spcBef>
                <a:spcPct val="50000"/>
              </a:spcBef>
            </a:pPr>
            <a:r>
              <a:rPr lang="en-US" sz="2000">
                <a:latin typeface="Tahoma" pitchFamily="34" charset="0"/>
              </a:rPr>
              <a:t>BBB</a:t>
            </a:r>
          </a:p>
          <a:p>
            <a:pPr algn="r">
              <a:spcBef>
                <a:spcPct val="50000"/>
              </a:spcBef>
            </a:pPr>
            <a:r>
              <a:rPr lang="en-US" sz="2000">
                <a:latin typeface="Tahoma" pitchFamily="34" charset="0"/>
              </a:rPr>
              <a:t>BB+</a:t>
            </a:r>
          </a:p>
          <a:p>
            <a:pPr algn="r">
              <a:spcBef>
                <a:spcPct val="50000"/>
              </a:spcBef>
            </a:pPr>
            <a:r>
              <a:rPr lang="en-US" sz="2000">
                <a:latin typeface="Tahoma" pitchFamily="34" charset="0"/>
              </a:rPr>
              <a:t>B+</a:t>
            </a:r>
          </a:p>
          <a:p>
            <a:pPr algn="r">
              <a:spcBef>
                <a:spcPct val="50000"/>
              </a:spcBef>
            </a:pPr>
            <a:r>
              <a:rPr lang="en-US" sz="2000">
                <a:latin typeface="Tahoma" pitchFamily="34" charset="0"/>
              </a:rPr>
              <a:t>B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r>
              <a:rPr lang="en-US"/>
              <a:t>Risk Measurement</a:t>
            </a:r>
          </a:p>
        </p:txBody>
      </p:sp>
      <p:sp>
        <p:nvSpPr>
          <p:cNvPr id="204803" name="Rectangle 3"/>
          <p:cNvSpPr>
            <a:spLocks noGrp="1" noChangeArrowheads="1"/>
          </p:cNvSpPr>
          <p:nvPr>
            <p:ph idx="1"/>
          </p:nvPr>
        </p:nvSpPr>
        <p:spPr/>
        <p:txBody>
          <a:bodyPr/>
          <a:lstStyle/>
          <a:p>
            <a:pPr>
              <a:buFont typeface="Wingdings" pitchFamily="2" charset="2"/>
              <a:buNone/>
            </a:pPr>
            <a:r>
              <a:rPr lang="en-US"/>
              <a:t>Other factors affecting Credit Risk</a:t>
            </a:r>
          </a:p>
          <a:p>
            <a:pPr lvl="1"/>
            <a:r>
              <a:rPr lang="en-US"/>
              <a:t>Exposure at Default (EAD)</a:t>
            </a:r>
          </a:p>
          <a:p>
            <a:pPr lvl="1"/>
            <a:r>
              <a:rPr lang="en-US"/>
              <a:t>Loss Given Default (LGD)</a:t>
            </a:r>
          </a:p>
          <a:p>
            <a:pPr lvl="1"/>
            <a:r>
              <a:rPr lang="en-US"/>
              <a:t>Expected Loss</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081215DD-DB27-4930-A338-71840241712F}" type="slidenum">
              <a:rPr lang="en-US"/>
              <a:pPr/>
              <a:t>24</a:t>
            </a:fld>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sz="4000"/>
              <a:t>Risk Measurement</a:t>
            </a:r>
          </a:p>
        </p:txBody>
      </p:sp>
      <p:sp>
        <p:nvSpPr>
          <p:cNvPr id="205827" name="Rectangle 3"/>
          <p:cNvSpPr>
            <a:spLocks noGrp="1" noChangeArrowheads="1"/>
          </p:cNvSpPr>
          <p:nvPr>
            <p:ph idx="1"/>
          </p:nvPr>
        </p:nvSpPr>
        <p:spPr/>
        <p:txBody>
          <a:bodyPr/>
          <a:lstStyle/>
          <a:p>
            <a:pPr lvl="1">
              <a:lnSpc>
                <a:spcPct val="90000"/>
              </a:lnSpc>
            </a:pPr>
            <a:r>
              <a:rPr lang="en-US" sz="2000" b="1"/>
              <a:t>exposure at default (EAD): </a:t>
            </a:r>
            <a:r>
              <a:rPr lang="en-US" sz="2000"/>
              <a:t>jumlah eksposur yang diperkirakan masih tersisa (outstanding) pada saat obligor / guarantor dinyatakan default; </a:t>
            </a:r>
          </a:p>
          <a:p>
            <a:pPr lvl="1">
              <a:lnSpc>
                <a:spcPct val="90000"/>
              </a:lnSpc>
            </a:pPr>
            <a:r>
              <a:rPr lang="en-US" sz="2000" b="1"/>
              <a:t>loss given default (LGD):</a:t>
            </a:r>
            <a:r>
              <a:rPr lang="en-US" sz="2000"/>
              <a:t> estimasi jumlah kerugian yang dapat terjadi jika obligor / guarantor mengalami default;</a:t>
            </a:r>
          </a:p>
          <a:p>
            <a:pPr lvl="1">
              <a:lnSpc>
                <a:spcPct val="90000"/>
              </a:lnSpc>
            </a:pPr>
            <a:r>
              <a:rPr lang="en-US" sz="2000" b="1"/>
              <a:t>maturity:</a:t>
            </a:r>
            <a:r>
              <a:rPr lang="en-US" sz="2000"/>
              <a:t> berkaitan dengan jangka waktu eksposur. Semakin panjang waktu penyelesaian ekaposur akan menimbulkan risiko maturity yang makin besar.</a:t>
            </a:r>
          </a:p>
          <a:p>
            <a:pPr lvl="1">
              <a:lnSpc>
                <a:spcPct val="90000"/>
              </a:lnSpc>
            </a:pPr>
            <a:r>
              <a:rPr lang="en-US" sz="2000" b="1"/>
              <a:t>Expected Loss: </a:t>
            </a:r>
            <a:r>
              <a:rPr lang="en-US" sz="2000"/>
              <a:t>is a function of PD, EAD and LGD</a:t>
            </a:r>
          </a:p>
          <a:p>
            <a:pPr lvl="1">
              <a:lnSpc>
                <a:spcPct val="90000"/>
              </a:lnSpc>
              <a:buFont typeface="Wingdings" pitchFamily="2" charset="2"/>
              <a:buNone/>
            </a:pPr>
            <a:r>
              <a:rPr lang="en-US" sz="2000"/>
              <a:t>	and is calculated as follows:-</a:t>
            </a:r>
          </a:p>
          <a:p>
            <a:pPr lvl="1">
              <a:lnSpc>
                <a:spcPct val="90000"/>
              </a:lnSpc>
              <a:buFont typeface="Wingdings" pitchFamily="2" charset="2"/>
              <a:buNone/>
            </a:pPr>
            <a:endParaRPr lang="en-US" sz="2000"/>
          </a:p>
          <a:p>
            <a:pPr lvl="1">
              <a:lnSpc>
                <a:spcPct val="90000"/>
              </a:lnSpc>
              <a:buFont typeface="Wingdings" pitchFamily="2" charset="2"/>
              <a:buNone/>
            </a:pPr>
            <a:r>
              <a:rPr lang="en-US" sz="2000" b="1"/>
              <a:t>Expected Loss = PD(%) X EAD (Rp amount) X LGD(%)  </a:t>
            </a:r>
          </a:p>
          <a:p>
            <a:pPr lvl="1">
              <a:lnSpc>
                <a:spcPct val="90000"/>
              </a:lnSpc>
              <a:buFont typeface="Wingdings" pitchFamily="2" charset="2"/>
              <a:buNone/>
            </a:pPr>
            <a:r>
              <a:rPr lang="en-US" sz="2000" b="1"/>
              <a:t>     			plus a weighting for maturity</a:t>
            </a:r>
          </a:p>
          <a:p>
            <a:pPr lvl="1">
              <a:lnSpc>
                <a:spcPct val="90000"/>
              </a:lnSpc>
              <a:buFont typeface="Wingdings" pitchFamily="2" charset="2"/>
              <a:buNone/>
            </a:pPr>
            <a:endParaRPr lang="en-US" sz="2000" b="1"/>
          </a:p>
        </p:txBody>
      </p:sp>
      <p:sp>
        <p:nvSpPr>
          <p:cNvPr id="5" name="Date Placeholder 3"/>
          <p:cNvSpPr>
            <a:spLocks noGrp="1"/>
          </p:cNvSpPr>
          <p:nvPr>
            <p:ph type="dt" sz="half" idx="10"/>
          </p:nvPr>
        </p:nvSpPr>
        <p:spPr/>
        <p:txBody>
          <a:bodyPr/>
          <a:lstStyle/>
          <a:p>
            <a:r>
              <a:rPr lang="en-US"/>
              <a:t>S C Learning Limited (2005)</a:t>
            </a:r>
          </a:p>
        </p:txBody>
      </p:sp>
      <p:sp>
        <p:nvSpPr>
          <p:cNvPr id="7" name="Slide Number Placeholder 5"/>
          <p:cNvSpPr>
            <a:spLocks noGrp="1"/>
          </p:cNvSpPr>
          <p:nvPr>
            <p:ph type="sldNum" sz="quarter" idx="12"/>
          </p:nvPr>
        </p:nvSpPr>
        <p:spPr/>
        <p:txBody>
          <a:bodyPr/>
          <a:lstStyle/>
          <a:p>
            <a:fld id="{D891B265-798D-4ED9-8F2D-52D542AD61CE}" type="slidenum">
              <a:rPr lang="en-US"/>
              <a:pPr/>
              <a:t>25</a:t>
            </a:fld>
            <a:endParaRPr lang="en-US"/>
          </a:p>
        </p:txBody>
      </p:sp>
      <p:sp>
        <p:nvSpPr>
          <p:cNvPr id="205828" name="Text Box 4"/>
          <p:cNvSpPr txBox="1">
            <a:spLocks noChangeArrowheads="1"/>
          </p:cNvSpPr>
          <p:nvPr/>
        </p:nvSpPr>
        <p:spPr bwMode="auto">
          <a:xfrm>
            <a:off x="609600" y="5181600"/>
            <a:ext cx="7010400" cy="788988"/>
          </a:xfrm>
          <a:prstGeom prst="rect">
            <a:avLst/>
          </a:prstGeom>
          <a:noFill/>
          <a:ln w="9525">
            <a:solidFill>
              <a:schemeClr val="tx1"/>
            </a:solidFill>
            <a:miter lim="800000"/>
            <a:headEnd/>
            <a:tailEnd/>
          </a:ln>
          <a:effectLst/>
        </p:spPr>
        <p:txBody>
          <a:bodyPr>
            <a:spAutoFit/>
          </a:bodyPr>
          <a:lstStyle/>
          <a:p>
            <a:pPr>
              <a:spcBef>
                <a:spcPct val="50000"/>
              </a:spcBef>
            </a:pPr>
            <a:endParaRPr lang="en-US">
              <a:latin typeface="Tahoma" pitchFamily="34" charset="0"/>
            </a:endParaRPr>
          </a:p>
          <a:p>
            <a:pPr>
              <a:spcBef>
                <a:spcPct val="50000"/>
              </a:spcBef>
            </a:pPr>
            <a:endParaRPr lang="en-US">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05827">
                                            <p:txEl>
                                              <p:pRg st="0" end="0"/>
                                            </p:txEl>
                                          </p:spTgt>
                                        </p:tgtEl>
                                        <p:attrNameLst>
                                          <p:attrName>style.visibility</p:attrName>
                                        </p:attrNameLst>
                                      </p:cBhvr>
                                      <p:to>
                                        <p:strVal val="visible"/>
                                      </p:to>
                                    </p:set>
                                    <p:animEffect transition="in" filter="blinds(horizontal)">
                                      <p:cBhvr>
                                        <p:cTn id="7" dur="500"/>
                                        <p:tgtEl>
                                          <p:spTgt spid="205827">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205827">
                                            <p:txEl>
                                              <p:pRg st="1" end="1"/>
                                            </p:txEl>
                                          </p:spTgt>
                                        </p:tgtEl>
                                        <p:attrNameLst>
                                          <p:attrName>style.visibility</p:attrName>
                                        </p:attrNameLst>
                                      </p:cBhvr>
                                      <p:to>
                                        <p:strVal val="visible"/>
                                      </p:to>
                                    </p:set>
                                    <p:animEffect transition="in" filter="blinds(horizontal)">
                                      <p:cBhvr>
                                        <p:cTn id="11" dur="500"/>
                                        <p:tgtEl>
                                          <p:spTgt spid="205827">
                                            <p:txEl>
                                              <p:pRg st="1" end="1"/>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205827">
                                            <p:txEl>
                                              <p:pRg st="2" end="2"/>
                                            </p:txEl>
                                          </p:spTgt>
                                        </p:tgtEl>
                                        <p:attrNameLst>
                                          <p:attrName>style.visibility</p:attrName>
                                        </p:attrNameLst>
                                      </p:cBhvr>
                                      <p:to>
                                        <p:strVal val="visible"/>
                                      </p:to>
                                    </p:set>
                                    <p:animEffect transition="in" filter="blinds(horizontal)">
                                      <p:cBhvr>
                                        <p:cTn id="15" dur="500"/>
                                        <p:tgtEl>
                                          <p:spTgt spid="205827">
                                            <p:txEl>
                                              <p:pRg st="2" end="2"/>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205827">
                                            <p:txEl>
                                              <p:pRg st="3" end="3"/>
                                            </p:txEl>
                                          </p:spTgt>
                                        </p:tgtEl>
                                        <p:attrNameLst>
                                          <p:attrName>style.visibility</p:attrName>
                                        </p:attrNameLst>
                                      </p:cBhvr>
                                      <p:to>
                                        <p:strVal val="visible"/>
                                      </p:to>
                                    </p:set>
                                    <p:animEffect transition="in" filter="blinds(horizontal)">
                                      <p:cBhvr>
                                        <p:cTn id="19" dur="500"/>
                                        <p:tgtEl>
                                          <p:spTgt spid="205827">
                                            <p:txEl>
                                              <p:pRg st="3" end="3"/>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205827">
                                            <p:txEl>
                                              <p:pRg st="4" end="4"/>
                                            </p:txEl>
                                          </p:spTgt>
                                        </p:tgtEl>
                                        <p:attrNameLst>
                                          <p:attrName>style.visibility</p:attrName>
                                        </p:attrNameLst>
                                      </p:cBhvr>
                                      <p:to>
                                        <p:strVal val="visible"/>
                                      </p:to>
                                    </p:set>
                                    <p:animEffect transition="in" filter="blinds(horizontal)">
                                      <p:cBhvr>
                                        <p:cTn id="23" dur="500"/>
                                        <p:tgtEl>
                                          <p:spTgt spid="205827">
                                            <p:txEl>
                                              <p:pRg st="4" end="4"/>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205827">
                                            <p:txEl>
                                              <p:pRg st="6" end="6"/>
                                            </p:txEl>
                                          </p:spTgt>
                                        </p:tgtEl>
                                        <p:attrNameLst>
                                          <p:attrName>style.visibility</p:attrName>
                                        </p:attrNameLst>
                                      </p:cBhvr>
                                      <p:to>
                                        <p:strVal val="visible"/>
                                      </p:to>
                                    </p:set>
                                    <p:animEffect transition="in" filter="blinds(horizontal)">
                                      <p:cBhvr>
                                        <p:cTn id="27" dur="500"/>
                                        <p:tgtEl>
                                          <p:spTgt spid="205827">
                                            <p:txEl>
                                              <p:pRg st="6" end="6"/>
                                            </p:txEl>
                                          </p:spTgt>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205827">
                                            <p:txEl>
                                              <p:pRg st="7" end="7"/>
                                            </p:txEl>
                                          </p:spTgt>
                                        </p:tgtEl>
                                        <p:attrNameLst>
                                          <p:attrName>style.visibility</p:attrName>
                                        </p:attrNameLst>
                                      </p:cBhvr>
                                      <p:to>
                                        <p:strVal val="visible"/>
                                      </p:to>
                                    </p:set>
                                    <p:animEffect transition="in" filter="blinds(horizontal)">
                                      <p:cBhvr>
                                        <p:cTn id="31" dur="500"/>
                                        <p:tgtEl>
                                          <p:spTgt spid="205827">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205828"/>
                                        </p:tgtEl>
                                        <p:attrNameLst>
                                          <p:attrName>style.visibility</p:attrName>
                                        </p:attrNameLst>
                                      </p:cBhvr>
                                      <p:to>
                                        <p:strVal val="visible"/>
                                      </p:to>
                                    </p:set>
                                    <p:animEffect transition="in" filter="box(in)">
                                      <p:cBhvr>
                                        <p:cTn id="36" dur="500"/>
                                        <p:tgtEl>
                                          <p:spTgt spid="205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a:t>Risk Measurement</a:t>
            </a:r>
          </a:p>
        </p:txBody>
      </p:sp>
      <p:sp>
        <p:nvSpPr>
          <p:cNvPr id="206851" name="Rectangle 3"/>
          <p:cNvSpPr>
            <a:spLocks noGrp="1" noChangeArrowheads="1"/>
          </p:cNvSpPr>
          <p:nvPr>
            <p:ph idx="1"/>
          </p:nvPr>
        </p:nvSpPr>
        <p:spPr>
          <a:xfrm>
            <a:off x="914400" y="1752600"/>
            <a:ext cx="7770813" cy="3911600"/>
          </a:xfrm>
        </p:spPr>
        <p:txBody>
          <a:bodyPr>
            <a:normAutofit/>
          </a:bodyPr>
          <a:lstStyle/>
          <a:p>
            <a:pPr>
              <a:buFont typeface="Wingdings" pitchFamily="2" charset="2"/>
              <a:buNone/>
            </a:pPr>
            <a:r>
              <a:rPr lang="en-US"/>
              <a:t>	PDs, EADs and LGDs are estimated through:</a:t>
            </a:r>
          </a:p>
          <a:p>
            <a:pPr lvl="1"/>
            <a:r>
              <a:rPr lang="en-US"/>
              <a:t>Accurate and consistent credit analysis and application of loan grades</a:t>
            </a:r>
          </a:p>
          <a:p>
            <a:pPr lvl="1"/>
            <a:r>
              <a:rPr lang="en-US"/>
              <a:t>Gathering, analysis and modeling data collected over several years</a:t>
            </a:r>
          </a:p>
          <a:p>
            <a:pPr lvl="1"/>
            <a:r>
              <a:rPr lang="en-US"/>
              <a:t>Comprehensive validation and results</a:t>
            </a:r>
          </a:p>
          <a:p>
            <a:pPr lvl="1"/>
            <a:r>
              <a:rPr lang="en-US"/>
              <a:t>Analysis of correlations and results</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770158AB-5326-4BD3-AF7E-21667E6FECBD}" type="slidenum">
              <a:rPr lang="en-US"/>
              <a:pPr/>
              <a:t>26</a:t>
            </a:fld>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normAutofit/>
          </a:bodyPr>
          <a:lstStyle/>
          <a:p>
            <a:r>
              <a:rPr lang="en-US"/>
              <a:t>Risk Monitoring and Control</a:t>
            </a:r>
          </a:p>
        </p:txBody>
      </p:sp>
      <p:sp>
        <p:nvSpPr>
          <p:cNvPr id="219139" name="Rectangle 3"/>
          <p:cNvSpPr>
            <a:spLocks noGrp="1" noChangeArrowheads="1"/>
          </p:cNvSpPr>
          <p:nvPr>
            <p:ph idx="1"/>
          </p:nvPr>
        </p:nvSpPr>
        <p:spPr>
          <a:xfrm>
            <a:off x="1600200" y="1752600"/>
            <a:ext cx="6324600" cy="4302125"/>
          </a:xfrm>
        </p:spPr>
        <p:txBody>
          <a:bodyPr/>
          <a:lstStyle/>
          <a:p>
            <a:pPr>
              <a:buFont typeface="Wingdings" pitchFamily="2" charset="2"/>
              <a:buNone/>
            </a:pPr>
            <a:r>
              <a:rPr lang="en-US"/>
              <a:t>Credit Risk</a:t>
            </a:r>
          </a:p>
          <a:p>
            <a:pPr lvl="1"/>
            <a:r>
              <a:rPr lang="en-US"/>
              <a:t>Limits</a:t>
            </a:r>
          </a:p>
          <a:p>
            <a:pPr lvl="1"/>
            <a:r>
              <a:rPr lang="en-US"/>
              <a:t>Excess Reporting</a:t>
            </a:r>
          </a:p>
          <a:p>
            <a:pPr lvl="1"/>
            <a:r>
              <a:rPr lang="en-US"/>
              <a:t>Portfolio Reporting</a:t>
            </a:r>
          </a:p>
          <a:p>
            <a:pPr lvl="1"/>
            <a:r>
              <a:rPr lang="en-US"/>
              <a:t>Stress testing</a:t>
            </a:r>
          </a:p>
          <a:p>
            <a:pPr lvl="1"/>
            <a:r>
              <a:rPr lang="en-US"/>
              <a:t>Frequency</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118A3934-4F20-4C6B-8BC7-18C61FF767D1}" type="slidenum">
              <a:rPr lang="en-US"/>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a:t>Risk Measurement</a:t>
            </a:r>
          </a:p>
        </p:txBody>
      </p:sp>
      <p:sp>
        <p:nvSpPr>
          <p:cNvPr id="207875" name="Rectangle 3"/>
          <p:cNvSpPr>
            <a:spLocks noGrp="1" noChangeArrowheads="1"/>
          </p:cNvSpPr>
          <p:nvPr>
            <p:ph idx="1"/>
          </p:nvPr>
        </p:nvSpPr>
        <p:spPr>
          <a:xfrm>
            <a:off x="990600" y="1752600"/>
            <a:ext cx="7086600" cy="3911600"/>
          </a:xfrm>
        </p:spPr>
        <p:txBody>
          <a:bodyPr/>
          <a:lstStyle/>
          <a:p>
            <a:pPr>
              <a:buFont typeface="Wingdings" pitchFamily="2" charset="2"/>
              <a:buNone/>
            </a:pPr>
            <a:r>
              <a:rPr lang="en-US"/>
              <a:t>	Market Risk</a:t>
            </a:r>
          </a:p>
          <a:p>
            <a:pPr lvl="1"/>
            <a:r>
              <a:rPr lang="en-US"/>
              <a:t>Measured using sophisticated models</a:t>
            </a:r>
          </a:p>
          <a:p>
            <a:pPr lvl="1"/>
            <a:r>
              <a:rPr lang="en-US"/>
              <a:t>Risk measures can be grouped into three categories:-</a:t>
            </a:r>
          </a:p>
          <a:p>
            <a:pPr lvl="2"/>
            <a:r>
              <a:rPr lang="en-US"/>
              <a:t>Sensitivity</a:t>
            </a:r>
          </a:p>
          <a:p>
            <a:pPr lvl="2"/>
            <a:r>
              <a:rPr lang="en-US"/>
              <a:t>Volatility</a:t>
            </a:r>
          </a:p>
          <a:p>
            <a:pPr lvl="2"/>
            <a:r>
              <a:rPr lang="en-US"/>
              <a:t>Downside risk</a:t>
            </a:r>
          </a:p>
          <a:p>
            <a:pPr lvl="1"/>
            <a:r>
              <a:rPr lang="en-US"/>
              <a:t>Stress tests</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7A38D525-B8AC-415C-887F-055288FCD187}" type="slidenum">
              <a:rPr lang="en-US"/>
              <a:pPr/>
              <a:t>28</a:t>
            </a:fld>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649288" y="692150"/>
            <a:ext cx="7620000" cy="839788"/>
          </a:xfrm>
          <a:ln>
            <a:solidFill>
              <a:schemeClr val="tx1"/>
            </a:solidFill>
          </a:ln>
        </p:spPr>
        <p:txBody>
          <a:bodyPr/>
          <a:lstStyle/>
          <a:p>
            <a:r>
              <a:rPr lang="en-US" b="1"/>
              <a:t>RSA dan RSL</a:t>
            </a:r>
            <a:endParaRPr lang="en-GB" b="1"/>
          </a:p>
        </p:txBody>
      </p:sp>
      <p:sp>
        <p:nvSpPr>
          <p:cNvPr id="6" name="Slide Number Placeholder 4"/>
          <p:cNvSpPr>
            <a:spLocks noGrp="1"/>
          </p:cNvSpPr>
          <p:nvPr>
            <p:ph type="sldNum" sz="quarter" idx="12"/>
          </p:nvPr>
        </p:nvSpPr>
        <p:spPr/>
        <p:txBody>
          <a:bodyPr/>
          <a:lstStyle/>
          <a:p>
            <a:fld id="{8D416F22-F1FF-43D1-B078-FC84BD7ED28D}" type="slidenum">
              <a:rPr lang="en-US"/>
              <a:pPr/>
              <a:t>29</a:t>
            </a:fld>
            <a:endParaRPr lang="en-US"/>
          </a:p>
        </p:txBody>
      </p:sp>
      <p:sp>
        <p:nvSpPr>
          <p:cNvPr id="216067" name="Text Box 3"/>
          <p:cNvSpPr txBox="1">
            <a:spLocks noChangeArrowheads="1"/>
          </p:cNvSpPr>
          <p:nvPr/>
        </p:nvSpPr>
        <p:spPr bwMode="auto">
          <a:xfrm>
            <a:off x="1600200" y="1752600"/>
            <a:ext cx="7010400" cy="3925888"/>
          </a:xfrm>
          <a:prstGeom prst="rect">
            <a:avLst/>
          </a:prstGeom>
          <a:noFill/>
          <a:ln w="9525">
            <a:noFill/>
            <a:miter lim="800000"/>
            <a:headEnd/>
            <a:tailEnd/>
          </a:ln>
          <a:effectLst/>
        </p:spPr>
        <p:txBody>
          <a:bodyPr>
            <a:spAutoFit/>
          </a:bodyPr>
          <a:lstStyle/>
          <a:p>
            <a:pPr algn="just" eaLnBrk="1" hangingPunct="1">
              <a:spcBef>
                <a:spcPct val="50000"/>
              </a:spcBef>
            </a:pPr>
            <a:r>
              <a:rPr lang="en-US" sz="2400" b="1">
                <a:cs typeface="Times New Roman" pitchFamily="18" charset="0"/>
              </a:rPr>
              <a:t>A</a:t>
            </a:r>
            <a:r>
              <a:rPr lang="en-GB" sz="2400" b="1">
                <a:cs typeface="Times New Roman" pitchFamily="18" charset="0"/>
              </a:rPr>
              <a:t>set</a:t>
            </a:r>
            <a:r>
              <a:rPr lang="en-US" sz="2400" b="1">
                <a:cs typeface="Times New Roman" pitchFamily="18" charset="0"/>
              </a:rPr>
              <a:t> </a:t>
            </a:r>
            <a:r>
              <a:rPr lang="en-GB" sz="2400" b="1">
                <a:cs typeface="Times New Roman" pitchFamily="18" charset="0"/>
              </a:rPr>
              <a:t>/</a:t>
            </a:r>
            <a:r>
              <a:rPr lang="en-US" sz="2400" b="1">
                <a:cs typeface="Times New Roman" pitchFamily="18" charset="0"/>
              </a:rPr>
              <a:t> </a:t>
            </a:r>
            <a:r>
              <a:rPr lang="en-GB" sz="2400" b="1">
                <a:cs typeface="Times New Roman" pitchFamily="18" charset="0"/>
              </a:rPr>
              <a:t>liabilitas </a:t>
            </a:r>
            <a:r>
              <a:rPr lang="en-US" sz="2400" b="1">
                <a:cs typeface="Times New Roman" pitchFamily="18" charset="0"/>
              </a:rPr>
              <a:t>disebut			           </a:t>
            </a:r>
            <a:r>
              <a:rPr lang="en-US" sz="2400" b="1" i="1">
                <a:cs typeface="Times New Roman" pitchFamily="18" charset="0"/>
              </a:rPr>
              <a:t>R</a:t>
            </a:r>
            <a:r>
              <a:rPr lang="en-GB" sz="2400" b="1" i="1">
                <a:cs typeface="Times New Roman" pitchFamily="18" charset="0"/>
              </a:rPr>
              <a:t>ate </a:t>
            </a:r>
            <a:r>
              <a:rPr lang="en-US" sz="2400" b="1" i="1">
                <a:cs typeface="Times New Roman" pitchFamily="18" charset="0"/>
              </a:rPr>
              <a:t>S</a:t>
            </a:r>
            <a:r>
              <a:rPr lang="en-GB" sz="2400" b="1" i="1">
                <a:cs typeface="Times New Roman" pitchFamily="18" charset="0"/>
              </a:rPr>
              <a:t>ensitive </a:t>
            </a:r>
            <a:r>
              <a:rPr lang="en-US" sz="2400" b="1" i="1">
                <a:cs typeface="Times New Roman" pitchFamily="18" charset="0"/>
              </a:rPr>
              <a:t>A</a:t>
            </a:r>
            <a:r>
              <a:rPr lang="en-GB" sz="2400" b="1" i="1">
                <a:cs typeface="Times New Roman" pitchFamily="18" charset="0"/>
              </a:rPr>
              <a:t>ssets</a:t>
            </a:r>
            <a:r>
              <a:rPr lang="en-US" sz="2400" b="1" i="1">
                <a:cs typeface="Times New Roman" pitchFamily="18" charset="0"/>
              </a:rPr>
              <a:t> (RSA) </a:t>
            </a:r>
            <a:r>
              <a:rPr lang="en-GB" sz="2400" b="1" i="1">
                <a:cs typeface="Times New Roman" pitchFamily="18" charset="0"/>
              </a:rPr>
              <a:t>/</a:t>
            </a:r>
            <a:r>
              <a:rPr lang="en-US" sz="2400" b="1" i="1">
                <a:cs typeface="Times New Roman" pitchFamily="18" charset="0"/>
              </a:rPr>
              <a:t> Rate Sensitive L</a:t>
            </a:r>
            <a:r>
              <a:rPr lang="en-GB" sz="2400" b="1" i="1">
                <a:cs typeface="Times New Roman" pitchFamily="18" charset="0"/>
              </a:rPr>
              <a:t>iabilities</a:t>
            </a:r>
            <a:r>
              <a:rPr lang="en-US" sz="2400" b="1" i="1">
                <a:cs typeface="Times New Roman" pitchFamily="18" charset="0"/>
              </a:rPr>
              <a:t> (RSL)</a:t>
            </a:r>
            <a:r>
              <a:rPr lang="en-GB" sz="2400" b="1">
                <a:cs typeface="Times New Roman" pitchFamily="18" charset="0"/>
              </a:rPr>
              <a:t> bila</a:t>
            </a:r>
            <a:r>
              <a:rPr lang="en-US" sz="2400" b="1">
                <a:cs typeface="Times New Roman" pitchFamily="18" charset="0"/>
              </a:rPr>
              <a:t>:</a:t>
            </a:r>
          </a:p>
          <a:p>
            <a:pPr algn="just" eaLnBrk="1" hangingPunct="1">
              <a:spcBef>
                <a:spcPct val="50000"/>
              </a:spcBef>
              <a:buFontTx/>
              <a:buChar char="•"/>
            </a:pPr>
            <a:r>
              <a:rPr lang="en-US" sz="2400">
                <a:cs typeface="Times New Roman" pitchFamily="18" charset="0"/>
              </a:rPr>
              <a:t>P</a:t>
            </a:r>
            <a:r>
              <a:rPr lang="en-GB" sz="2400">
                <a:cs typeface="Times New Roman" pitchFamily="18" charset="0"/>
              </a:rPr>
              <a:t>endapatan atau biaya mudah berubah-ubah mengikuti perubahan tingkat bunga pada suatu periode (</a:t>
            </a:r>
            <a:r>
              <a:rPr lang="en-GB" sz="2400" i="1">
                <a:cs typeface="Times New Roman" pitchFamily="18" charset="0"/>
              </a:rPr>
              <a:t>time horizon</a:t>
            </a:r>
            <a:r>
              <a:rPr lang="en-GB" sz="2400">
                <a:cs typeface="Times New Roman" pitchFamily="18" charset="0"/>
              </a:rPr>
              <a:t>) tertent</a:t>
            </a:r>
            <a:r>
              <a:rPr lang="en-US" sz="2400">
                <a:cs typeface="Times New Roman" pitchFamily="18" charset="0"/>
              </a:rPr>
              <a:t>u atau</a:t>
            </a:r>
          </a:p>
          <a:p>
            <a:pPr algn="just" eaLnBrk="1" hangingPunct="1">
              <a:spcBef>
                <a:spcPct val="50000"/>
              </a:spcBef>
              <a:buFontTx/>
              <a:buChar char="•"/>
            </a:pPr>
            <a:r>
              <a:rPr lang="en-GB" sz="2400">
                <a:cs typeface="Times New Roman" pitchFamily="18" charset="0"/>
              </a:rPr>
              <a:t> </a:t>
            </a:r>
            <a:r>
              <a:rPr lang="en-GB" sz="2400" i="1">
                <a:cs typeface="Times New Roman" pitchFamily="18" charset="0"/>
              </a:rPr>
              <a:t>cash flow</a:t>
            </a:r>
            <a:r>
              <a:rPr lang="en-GB" sz="2400">
                <a:cs typeface="Times New Roman" pitchFamily="18" charset="0"/>
              </a:rPr>
              <a:t> mudah keluar-masuk, jika terjadi perubahan tingkat bunga</a:t>
            </a:r>
            <a:r>
              <a:rPr lang="en-US" sz="2400">
                <a:cs typeface="Times New Roman" pitchFamily="18" charset="0"/>
              </a:rPr>
              <a:t> atau</a:t>
            </a:r>
          </a:p>
          <a:p>
            <a:pPr algn="just" eaLnBrk="1" hangingPunct="1">
              <a:spcBef>
                <a:spcPct val="50000"/>
              </a:spcBef>
              <a:buFontTx/>
              <a:buChar char="•"/>
            </a:pPr>
            <a:r>
              <a:rPr lang="en-GB" sz="2400">
                <a:cs typeface="Times New Roman" pitchFamily="18" charset="0"/>
              </a:rPr>
              <a:t> </a:t>
            </a:r>
            <a:r>
              <a:rPr lang="en-GB" sz="2400" i="1">
                <a:cs typeface="Times New Roman" pitchFamily="18" charset="0"/>
              </a:rPr>
              <a:t>repriceable,</a:t>
            </a:r>
            <a:r>
              <a:rPr lang="en-GB" sz="2400">
                <a:cs typeface="Times New Roman" pitchFamily="18" charset="0"/>
              </a:rPr>
              <a:t> mengikuti perubahan tingkat bunga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455613" y="533400"/>
            <a:ext cx="8231187" cy="812800"/>
          </a:xfrm>
        </p:spPr>
        <p:txBody>
          <a:bodyPr/>
          <a:lstStyle/>
          <a:p>
            <a:r>
              <a:rPr lang="en-US" sz="4000">
                <a:cs typeface="Times New Roman" pitchFamily="18" charset="0"/>
              </a:rPr>
              <a:t>Risk Management Process</a:t>
            </a:r>
          </a:p>
        </p:txBody>
      </p:sp>
      <p:sp>
        <p:nvSpPr>
          <p:cNvPr id="11" name="Date Placeholder 3"/>
          <p:cNvSpPr>
            <a:spLocks noGrp="1"/>
          </p:cNvSpPr>
          <p:nvPr>
            <p:ph type="dt" sz="half" idx="10"/>
          </p:nvPr>
        </p:nvSpPr>
        <p:spPr/>
        <p:txBody>
          <a:bodyPr/>
          <a:lstStyle/>
          <a:p>
            <a:r>
              <a:rPr lang="en-US"/>
              <a:t>Blue Mountain Inc. (2005)</a:t>
            </a:r>
          </a:p>
        </p:txBody>
      </p:sp>
      <p:sp>
        <p:nvSpPr>
          <p:cNvPr id="12" name="Slide Number Placeholder 5"/>
          <p:cNvSpPr>
            <a:spLocks noGrp="1"/>
          </p:cNvSpPr>
          <p:nvPr>
            <p:ph type="sldNum" sz="quarter" idx="12"/>
          </p:nvPr>
        </p:nvSpPr>
        <p:spPr/>
        <p:txBody>
          <a:bodyPr>
            <a:normAutofit/>
          </a:bodyPr>
          <a:lstStyle/>
          <a:p>
            <a:fld id="{24F8C204-702D-48BD-A04B-2327B5BCE12A}" type="slidenum">
              <a:rPr lang="en-US"/>
              <a:pPr/>
              <a:t>3</a:t>
            </a:fld>
            <a:endParaRPr lang="en-US"/>
          </a:p>
        </p:txBody>
      </p:sp>
      <p:sp>
        <p:nvSpPr>
          <p:cNvPr id="194585" name="Text Box 25"/>
          <p:cNvSpPr txBox="1">
            <a:spLocks noChangeArrowheads="1"/>
          </p:cNvSpPr>
          <p:nvPr/>
        </p:nvSpPr>
        <p:spPr bwMode="auto">
          <a:xfrm>
            <a:off x="3048000" y="1981200"/>
            <a:ext cx="2057400" cy="457200"/>
          </a:xfrm>
          <a:prstGeom prst="rect">
            <a:avLst/>
          </a:prstGeom>
          <a:noFill/>
          <a:ln w="9525">
            <a:noFill/>
            <a:miter lim="800000"/>
            <a:headEnd/>
            <a:tailEnd/>
          </a:ln>
          <a:effectLst/>
        </p:spPr>
        <p:txBody>
          <a:bodyPr>
            <a:spAutoFit/>
          </a:bodyPr>
          <a:lstStyle/>
          <a:p>
            <a:pPr algn="ctr" eaLnBrk="1" hangingPunct="1">
              <a:spcBef>
                <a:spcPct val="50000"/>
              </a:spcBef>
            </a:pPr>
            <a:r>
              <a:rPr lang="en-US" sz="2400" b="1">
                <a:cs typeface="Times New Roman" pitchFamily="18" charset="0"/>
              </a:rPr>
              <a:t>Identify </a:t>
            </a:r>
            <a:r>
              <a:rPr lang="en-US" sz="2400" b="1"/>
              <a:t>Risk</a:t>
            </a:r>
          </a:p>
        </p:txBody>
      </p:sp>
      <p:sp>
        <p:nvSpPr>
          <p:cNvPr id="194588" name="Text Box 28"/>
          <p:cNvSpPr txBox="1">
            <a:spLocks noChangeArrowheads="1"/>
          </p:cNvSpPr>
          <p:nvPr/>
        </p:nvSpPr>
        <p:spPr bwMode="auto">
          <a:xfrm>
            <a:off x="3048000" y="4724400"/>
            <a:ext cx="2514600" cy="457200"/>
          </a:xfrm>
          <a:prstGeom prst="rect">
            <a:avLst/>
          </a:prstGeom>
          <a:noFill/>
          <a:ln w="9525">
            <a:noFill/>
            <a:miter lim="800000"/>
            <a:headEnd/>
            <a:tailEnd/>
          </a:ln>
          <a:effectLst/>
        </p:spPr>
        <p:txBody>
          <a:bodyPr>
            <a:spAutoFit/>
          </a:bodyPr>
          <a:lstStyle/>
          <a:p>
            <a:pPr algn="ctr">
              <a:spcBef>
                <a:spcPct val="50000"/>
              </a:spcBef>
            </a:pPr>
            <a:r>
              <a:rPr lang="en-US" sz="2400" b="1"/>
              <a:t>Control Risk</a:t>
            </a:r>
          </a:p>
        </p:txBody>
      </p:sp>
      <p:sp>
        <p:nvSpPr>
          <p:cNvPr id="194589" name="Text Box 29"/>
          <p:cNvSpPr txBox="1">
            <a:spLocks noChangeArrowheads="1"/>
          </p:cNvSpPr>
          <p:nvPr/>
        </p:nvSpPr>
        <p:spPr bwMode="auto">
          <a:xfrm>
            <a:off x="5562600" y="3429000"/>
            <a:ext cx="2438400" cy="457200"/>
          </a:xfrm>
          <a:prstGeom prst="rect">
            <a:avLst/>
          </a:prstGeom>
          <a:noFill/>
          <a:ln w="9525">
            <a:noFill/>
            <a:miter lim="800000"/>
            <a:headEnd/>
            <a:tailEnd/>
          </a:ln>
          <a:effectLst/>
        </p:spPr>
        <p:txBody>
          <a:bodyPr>
            <a:spAutoFit/>
          </a:bodyPr>
          <a:lstStyle/>
          <a:p>
            <a:pPr algn="ctr">
              <a:spcBef>
                <a:spcPct val="50000"/>
              </a:spcBef>
            </a:pPr>
            <a:r>
              <a:rPr lang="en-US" sz="2400" b="1"/>
              <a:t>Quantify Risk</a:t>
            </a:r>
          </a:p>
        </p:txBody>
      </p:sp>
      <p:sp>
        <p:nvSpPr>
          <p:cNvPr id="194590" name="Text Box 30"/>
          <p:cNvSpPr txBox="1">
            <a:spLocks noChangeArrowheads="1"/>
          </p:cNvSpPr>
          <p:nvPr/>
        </p:nvSpPr>
        <p:spPr bwMode="auto">
          <a:xfrm>
            <a:off x="609600" y="3429000"/>
            <a:ext cx="2286000" cy="457200"/>
          </a:xfrm>
          <a:prstGeom prst="rect">
            <a:avLst/>
          </a:prstGeom>
          <a:noFill/>
          <a:ln w="9525">
            <a:noFill/>
            <a:miter lim="800000"/>
            <a:headEnd/>
            <a:tailEnd/>
          </a:ln>
          <a:effectLst/>
        </p:spPr>
        <p:txBody>
          <a:bodyPr>
            <a:spAutoFit/>
          </a:bodyPr>
          <a:lstStyle/>
          <a:p>
            <a:pPr algn="ctr">
              <a:spcBef>
                <a:spcPct val="50000"/>
              </a:spcBef>
            </a:pPr>
            <a:r>
              <a:rPr lang="en-US" sz="2400" b="1"/>
              <a:t>Monitor Risk</a:t>
            </a:r>
          </a:p>
        </p:txBody>
      </p:sp>
      <p:sp>
        <p:nvSpPr>
          <p:cNvPr id="194591" name="Line 31"/>
          <p:cNvSpPr>
            <a:spLocks noChangeShapeType="1"/>
          </p:cNvSpPr>
          <p:nvPr/>
        </p:nvSpPr>
        <p:spPr bwMode="auto">
          <a:xfrm>
            <a:off x="4953000" y="2438400"/>
            <a:ext cx="762000" cy="914400"/>
          </a:xfrm>
          <a:prstGeom prst="line">
            <a:avLst/>
          </a:prstGeom>
          <a:noFill/>
          <a:ln w="9525">
            <a:solidFill>
              <a:schemeClr val="tx1"/>
            </a:solidFill>
            <a:round/>
            <a:headEnd/>
            <a:tailEnd type="triangle" w="med" len="med"/>
          </a:ln>
          <a:effectLst/>
        </p:spPr>
        <p:txBody>
          <a:bodyPr/>
          <a:lstStyle/>
          <a:p>
            <a:endParaRPr lang="en-US"/>
          </a:p>
        </p:txBody>
      </p:sp>
      <p:sp>
        <p:nvSpPr>
          <p:cNvPr id="194592" name="Line 32"/>
          <p:cNvSpPr>
            <a:spLocks noChangeShapeType="1"/>
          </p:cNvSpPr>
          <p:nvPr/>
        </p:nvSpPr>
        <p:spPr bwMode="auto">
          <a:xfrm flipH="1">
            <a:off x="5257800" y="4038600"/>
            <a:ext cx="609600" cy="838200"/>
          </a:xfrm>
          <a:prstGeom prst="line">
            <a:avLst/>
          </a:prstGeom>
          <a:noFill/>
          <a:ln w="9525">
            <a:solidFill>
              <a:schemeClr val="tx1"/>
            </a:solidFill>
            <a:round/>
            <a:headEnd/>
            <a:tailEnd type="triangle" w="med" len="med"/>
          </a:ln>
          <a:effectLst/>
        </p:spPr>
        <p:txBody>
          <a:bodyPr/>
          <a:lstStyle/>
          <a:p>
            <a:endParaRPr lang="en-US"/>
          </a:p>
        </p:txBody>
      </p:sp>
      <p:sp>
        <p:nvSpPr>
          <p:cNvPr id="194593" name="Line 33"/>
          <p:cNvSpPr>
            <a:spLocks noChangeShapeType="1"/>
          </p:cNvSpPr>
          <p:nvPr/>
        </p:nvSpPr>
        <p:spPr bwMode="auto">
          <a:xfrm flipH="1" flipV="1">
            <a:off x="2590800" y="3886200"/>
            <a:ext cx="762000" cy="990600"/>
          </a:xfrm>
          <a:prstGeom prst="line">
            <a:avLst/>
          </a:prstGeom>
          <a:noFill/>
          <a:ln w="9525">
            <a:solidFill>
              <a:schemeClr val="tx1"/>
            </a:solidFill>
            <a:round/>
            <a:headEnd/>
            <a:tailEnd type="triangle" w="med" len="med"/>
          </a:ln>
          <a:effectLst/>
        </p:spPr>
        <p:txBody>
          <a:bodyPr/>
          <a:lstStyle/>
          <a:p>
            <a:endParaRPr lang="en-US"/>
          </a:p>
        </p:txBody>
      </p:sp>
      <p:sp>
        <p:nvSpPr>
          <p:cNvPr id="194594" name="Line 34"/>
          <p:cNvSpPr>
            <a:spLocks noChangeShapeType="1"/>
          </p:cNvSpPr>
          <p:nvPr/>
        </p:nvSpPr>
        <p:spPr bwMode="auto">
          <a:xfrm flipV="1">
            <a:off x="2590800" y="2438400"/>
            <a:ext cx="609600" cy="9144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1981200" y="685800"/>
            <a:ext cx="5638800" cy="1143000"/>
          </a:xfrm>
        </p:spPr>
        <p:txBody>
          <a:bodyPr>
            <a:normAutofit fontScale="90000"/>
          </a:bodyPr>
          <a:lstStyle/>
          <a:p>
            <a:r>
              <a:rPr lang="en-GB" sz="4000" i="1"/>
              <a:t>Fund Gap</a:t>
            </a:r>
            <a:r>
              <a:rPr lang="en-GB" sz="4000"/>
              <a:t>  </a:t>
            </a:r>
            <a:r>
              <a:rPr lang="en-US" sz="4000"/>
              <a:t/>
            </a:r>
            <a:br>
              <a:rPr lang="en-US" sz="4000"/>
            </a:br>
            <a:r>
              <a:rPr lang="en-GB" sz="4000" b="1"/>
              <a:t>FGAP  = RSA  - RSL</a:t>
            </a:r>
            <a:endParaRPr lang="en-GB" sz="4000"/>
          </a:p>
        </p:txBody>
      </p:sp>
      <p:sp>
        <p:nvSpPr>
          <p:cNvPr id="71" name="Slide Number Placeholder 4"/>
          <p:cNvSpPr>
            <a:spLocks noGrp="1"/>
          </p:cNvSpPr>
          <p:nvPr>
            <p:ph type="sldNum" sz="quarter" idx="12"/>
          </p:nvPr>
        </p:nvSpPr>
        <p:spPr/>
        <p:txBody>
          <a:bodyPr/>
          <a:lstStyle/>
          <a:p>
            <a:fld id="{7A5F4BAC-FF79-4F77-BF00-205B3C3C3F21}" type="slidenum">
              <a:rPr lang="en-US"/>
              <a:pPr/>
              <a:t>30</a:t>
            </a:fld>
            <a:endParaRPr lang="en-US"/>
          </a:p>
        </p:txBody>
      </p:sp>
      <p:graphicFrame>
        <p:nvGraphicFramePr>
          <p:cNvPr id="217091" name="Group 3"/>
          <p:cNvGraphicFramePr>
            <a:graphicFrameLocks noGrp="1"/>
          </p:cNvGraphicFramePr>
          <p:nvPr/>
        </p:nvGraphicFramePr>
        <p:xfrm>
          <a:off x="1371600" y="2514600"/>
          <a:ext cx="838200" cy="2133600"/>
        </p:xfrm>
        <a:graphic>
          <a:graphicData uri="http://schemas.openxmlformats.org/drawingml/2006/table">
            <a:tbl>
              <a:tblPr/>
              <a:tblGrid>
                <a:gridCol w="838200"/>
              </a:tblGrid>
              <a:tr h="10668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 RSA</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066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 FRA</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100" name="Group 12"/>
          <p:cNvGraphicFramePr>
            <a:graphicFrameLocks noGrp="1"/>
          </p:cNvGraphicFramePr>
          <p:nvPr/>
        </p:nvGraphicFramePr>
        <p:xfrm>
          <a:off x="2590800" y="2514600"/>
          <a:ext cx="762000" cy="2133600"/>
        </p:xfrm>
        <a:graphic>
          <a:graphicData uri="http://schemas.openxmlformats.org/drawingml/2006/table">
            <a:tbl>
              <a:tblPr/>
              <a:tblGrid>
                <a:gridCol w="762000"/>
              </a:tblGrid>
              <a:tr h="10668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 RSL</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0668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 FRL</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109" name="Group 21"/>
          <p:cNvGraphicFramePr>
            <a:graphicFrameLocks noGrp="1"/>
          </p:cNvGraphicFramePr>
          <p:nvPr/>
        </p:nvGraphicFramePr>
        <p:xfrm>
          <a:off x="3886200" y="2514600"/>
          <a:ext cx="762000" cy="2209801"/>
        </p:xfrm>
        <a:graphic>
          <a:graphicData uri="http://schemas.openxmlformats.org/drawingml/2006/table">
            <a:tbl>
              <a:tblPr/>
              <a:tblGrid>
                <a:gridCol w="762000"/>
              </a:tblGrid>
              <a:tr h="1192213">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8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RSA</a:t>
                      </a:r>
                      <a:endParaRPr kumimoji="0" lang="en-GB"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01758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  FRA</a:t>
                      </a:r>
                      <a:endParaRPr kumimoji="0" lang="en-GB"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118" name="Group 30"/>
          <p:cNvGraphicFramePr>
            <a:graphicFrameLocks noGrp="1"/>
          </p:cNvGraphicFramePr>
          <p:nvPr/>
        </p:nvGraphicFramePr>
        <p:xfrm>
          <a:off x="5410200" y="2514600"/>
          <a:ext cx="762000" cy="2209800"/>
        </p:xfrm>
        <a:graphic>
          <a:graphicData uri="http://schemas.openxmlformats.org/drawingml/2006/table">
            <a:tbl>
              <a:tblPr/>
              <a:tblGrid>
                <a:gridCol w="762000"/>
              </a:tblGrid>
              <a:tr h="7397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  RSL</a:t>
                      </a:r>
                      <a:endParaRPr kumimoji="0" lang="en-GB"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47002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8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FRL</a:t>
                      </a:r>
                      <a:endParaRPr kumimoji="0" lang="en-GB"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127" name="Group 39"/>
          <p:cNvGraphicFramePr>
            <a:graphicFrameLocks noGrp="1"/>
          </p:cNvGraphicFramePr>
          <p:nvPr/>
        </p:nvGraphicFramePr>
        <p:xfrm>
          <a:off x="6553200" y="2438400"/>
          <a:ext cx="762000" cy="2209801"/>
        </p:xfrm>
        <a:graphic>
          <a:graphicData uri="http://schemas.openxmlformats.org/drawingml/2006/table">
            <a:tbl>
              <a:tblPr/>
              <a:tblGrid>
                <a:gridCol w="762000"/>
              </a:tblGrid>
              <a:tr h="72548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  RSA</a:t>
                      </a:r>
                      <a:endParaRPr kumimoji="0" lang="en-GB"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484313">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8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FRA</a:t>
                      </a:r>
                      <a:endParaRPr kumimoji="0" lang="en-GB"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136" name="Group 48"/>
          <p:cNvGraphicFramePr>
            <a:graphicFrameLocks noGrp="1"/>
          </p:cNvGraphicFramePr>
          <p:nvPr/>
        </p:nvGraphicFramePr>
        <p:xfrm>
          <a:off x="8001000" y="2438400"/>
          <a:ext cx="762000" cy="2209800"/>
        </p:xfrm>
        <a:graphic>
          <a:graphicData uri="http://schemas.openxmlformats.org/drawingml/2006/table">
            <a:tbl>
              <a:tblPr/>
              <a:tblGrid>
                <a:gridCol w="762000"/>
              </a:tblGrid>
              <a:tr h="11049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8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RSL</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1049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8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FRL</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7145" name="Line 57"/>
          <p:cNvSpPr>
            <a:spLocks noChangeShapeType="1"/>
          </p:cNvSpPr>
          <p:nvPr/>
        </p:nvSpPr>
        <p:spPr bwMode="auto">
          <a:xfrm flipV="1">
            <a:off x="2209800" y="3581400"/>
            <a:ext cx="381000" cy="0"/>
          </a:xfrm>
          <a:prstGeom prst="line">
            <a:avLst/>
          </a:prstGeom>
          <a:noFill/>
          <a:ln w="9525">
            <a:solidFill>
              <a:schemeClr val="tx1"/>
            </a:solidFill>
            <a:prstDash val="sysDot"/>
            <a:round/>
            <a:headEnd/>
            <a:tailEnd/>
          </a:ln>
          <a:effectLst/>
        </p:spPr>
        <p:txBody>
          <a:bodyPr wrap="none"/>
          <a:lstStyle/>
          <a:p>
            <a:endParaRPr lang="en-US"/>
          </a:p>
        </p:txBody>
      </p:sp>
      <p:sp>
        <p:nvSpPr>
          <p:cNvPr id="217146" name="Line 58"/>
          <p:cNvSpPr>
            <a:spLocks noChangeShapeType="1"/>
          </p:cNvSpPr>
          <p:nvPr/>
        </p:nvSpPr>
        <p:spPr bwMode="auto">
          <a:xfrm flipH="1" flipV="1">
            <a:off x="4648200" y="3276600"/>
            <a:ext cx="762000" cy="0"/>
          </a:xfrm>
          <a:prstGeom prst="line">
            <a:avLst/>
          </a:prstGeom>
          <a:noFill/>
          <a:ln w="9525">
            <a:solidFill>
              <a:schemeClr val="tx1"/>
            </a:solidFill>
            <a:prstDash val="sysDot"/>
            <a:round/>
            <a:headEnd/>
            <a:tailEnd/>
          </a:ln>
          <a:effectLst/>
        </p:spPr>
        <p:txBody>
          <a:bodyPr wrap="none"/>
          <a:lstStyle/>
          <a:p>
            <a:endParaRPr lang="en-US"/>
          </a:p>
        </p:txBody>
      </p:sp>
      <p:sp>
        <p:nvSpPr>
          <p:cNvPr id="217147" name="Line 59"/>
          <p:cNvSpPr>
            <a:spLocks noChangeShapeType="1"/>
          </p:cNvSpPr>
          <p:nvPr/>
        </p:nvSpPr>
        <p:spPr bwMode="auto">
          <a:xfrm flipH="1">
            <a:off x="4648200" y="3657600"/>
            <a:ext cx="762000" cy="0"/>
          </a:xfrm>
          <a:prstGeom prst="line">
            <a:avLst/>
          </a:prstGeom>
          <a:noFill/>
          <a:ln w="9525">
            <a:solidFill>
              <a:schemeClr val="tx1"/>
            </a:solidFill>
            <a:prstDash val="sysDot"/>
            <a:round/>
            <a:headEnd/>
            <a:tailEnd/>
          </a:ln>
          <a:effectLst/>
        </p:spPr>
        <p:txBody>
          <a:bodyPr wrap="none"/>
          <a:lstStyle/>
          <a:p>
            <a:endParaRPr lang="en-US"/>
          </a:p>
        </p:txBody>
      </p:sp>
      <p:sp>
        <p:nvSpPr>
          <p:cNvPr id="217148" name="Line 60"/>
          <p:cNvSpPr>
            <a:spLocks noChangeShapeType="1"/>
          </p:cNvSpPr>
          <p:nvPr/>
        </p:nvSpPr>
        <p:spPr bwMode="auto">
          <a:xfrm>
            <a:off x="7315200" y="3124200"/>
            <a:ext cx="762000" cy="0"/>
          </a:xfrm>
          <a:prstGeom prst="line">
            <a:avLst/>
          </a:prstGeom>
          <a:noFill/>
          <a:ln w="9525">
            <a:solidFill>
              <a:schemeClr val="tx1"/>
            </a:solidFill>
            <a:prstDash val="sysDot"/>
            <a:round/>
            <a:headEnd/>
            <a:tailEnd/>
          </a:ln>
          <a:effectLst/>
        </p:spPr>
        <p:txBody>
          <a:bodyPr wrap="none"/>
          <a:lstStyle/>
          <a:p>
            <a:endParaRPr lang="en-US"/>
          </a:p>
        </p:txBody>
      </p:sp>
      <p:sp>
        <p:nvSpPr>
          <p:cNvPr id="217149" name="Line 61"/>
          <p:cNvSpPr>
            <a:spLocks noChangeShapeType="1"/>
          </p:cNvSpPr>
          <p:nvPr/>
        </p:nvSpPr>
        <p:spPr bwMode="auto">
          <a:xfrm>
            <a:off x="7315200" y="3581400"/>
            <a:ext cx="685800" cy="0"/>
          </a:xfrm>
          <a:prstGeom prst="line">
            <a:avLst/>
          </a:prstGeom>
          <a:noFill/>
          <a:ln w="9525">
            <a:solidFill>
              <a:schemeClr val="tx1"/>
            </a:solidFill>
            <a:prstDash val="sysDot"/>
            <a:round/>
            <a:headEnd/>
            <a:tailEnd/>
          </a:ln>
          <a:effectLst/>
        </p:spPr>
        <p:txBody>
          <a:bodyPr wrap="none"/>
          <a:lstStyle/>
          <a:p>
            <a:endParaRPr lang="en-US"/>
          </a:p>
        </p:txBody>
      </p:sp>
      <p:sp>
        <p:nvSpPr>
          <p:cNvPr id="217150" name="Text Box 62"/>
          <p:cNvSpPr txBox="1">
            <a:spLocks noChangeArrowheads="1"/>
          </p:cNvSpPr>
          <p:nvPr/>
        </p:nvSpPr>
        <p:spPr bwMode="auto">
          <a:xfrm>
            <a:off x="4724400" y="3276600"/>
            <a:ext cx="533400" cy="336550"/>
          </a:xfrm>
          <a:prstGeom prst="rect">
            <a:avLst/>
          </a:prstGeom>
          <a:noFill/>
          <a:ln w="9525">
            <a:noFill/>
            <a:miter lim="800000"/>
            <a:headEnd/>
            <a:tailEnd/>
          </a:ln>
          <a:effectLst/>
        </p:spPr>
        <p:txBody>
          <a:bodyPr>
            <a:spAutoFit/>
          </a:bodyPr>
          <a:lstStyle/>
          <a:p>
            <a:pPr algn="ctr" eaLnBrk="1" hangingPunct="1">
              <a:spcBef>
                <a:spcPct val="50000"/>
              </a:spcBef>
            </a:pPr>
            <a:r>
              <a:rPr lang="en-US" sz="1600">
                <a:cs typeface="Times New Roman" pitchFamily="18" charset="0"/>
              </a:rPr>
              <a:t>gap</a:t>
            </a:r>
            <a:endParaRPr lang="en-GB" sz="1600">
              <a:cs typeface="Times New Roman" pitchFamily="18" charset="0"/>
            </a:endParaRPr>
          </a:p>
        </p:txBody>
      </p:sp>
      <p:sp>
        <p:nvSpPr>
          <p:cNvPr id="217151" name="Text Box 63"/>
          <p:cNvSpPr txBox="1">
            <a:spLocks noChangeArrowheads="1"/>
          </p:cNvSpPr>
          <p:nvPr/>
        </p:nvSpPr>
        <p:spPr bwMode="auto">
          <a:xfrm>
            <a:off x="7315200" y="3048000"/>
            <a:ext cx="609600" cy="396875"/>
          </a:xfrm>
          <a:prstGeom prst="rect">
            <a:avLst/>
          </a:prstGeom>
          <a:noFill/>
          <a:ln w="9525">
            <a:noFill/>
            <a:miter lim="800000"/>
            <a:headEnd/>
            <a:tailEnd/>
          </a:ln>
          <a:effectLst/>
        </p:spPr>
        <p:txBody>
          <a:bodyPr>
            <a:spAutoFit/>
          </a:bodyPr>
          <a:lstStyle/>
          <a:p>
            <a:pPr algn="ctr" eaLnBrk="1" hangingPunct="1">
              <a:spcBef>
                <a:spcPct val="50000"/>
              </a:spcBef>
            </a:pPr>
            <a:r>
              <a:rPr lang="en-US" sz="2000">
                <a:cs typeface="Times New Roman" pitchFamily="18" charset="0"/>
              </a:rPr>
              <a:t>gap</a:t>
            </a:r>
            <a:endParaRPr lang="en-GB" sz="2000">
              <a:cs typeface="Times New Roman" pitchFamily="18" charset="0"/>
            </a:endParaRPr>
          </a:p>
        </p:txBody>
      </p:sp>
      <p:sp>
        <p:nvSpPr>
          <p:cNvPr id="217152" name="Text Box 64"/>
          <p:cNvSpPr txBox="1">
            <a:spLocks noChangeArrowheads="1"/>
          </p:cNvSpPr>
          <p:nvPr/>
        </p:nvSpPr>
        <p:spPr bwMode="auto">
          <a:xfrm>
            <a:off x="1371600" y="4876800"/>
            <a:ext cx="2057400" cy="1196975"/>
          </a:xfrm>
          <a:prstGeom prst="rect">
            <a:avLst/>
          </a:prstGeom>
          <a:solidFill>
            <a:schemeClr val="accent1"/>
          </a:solidFill>
          <a:ln w="9525">
            <a:solidFill>
              <a:schemeClr val="tx1"/>
            </a:solidFill>
            <a:miter lim="800000"/>
            <a:headEnd/>
            <a:tailEnd/>
          </a:ln>
          <a:effectLst/>
        </p:spPr>
        <p:txBody>
          <a:bodyPr>
            <a:spAutoFit/>
          </a:bodyPr>
          <a:lstStyle/>
          <a:p>
            <a:pPr algn="ctr" eaLnBrk="1" hangingPunct="1">
              <a:spcBef>
                <a:spcPct val="50000"/>
              </a:spcBef>
            </a:pPr>
            <a:r>
              <a:rPr lang="en-US" sz="2400">
                <a:cs typeface="Times New Roman" pitchFamily="18" charset="0"/>
              </a:rPr>
              <a:t>RSA=RSL GAP = 0  MATCHED</a:t>
            </a:r>
            <a:endParaRPr lang="en-GB" sz="2400">
              <a:cs typeface="Times New Roman" pitchFamily="18" charset="0"/>
            </a:endParaRPr>
          </a:p>
        </p:txBody>
      </p:sp>
      <p:sp>
        <p:nvSpPr>
          <p:cNvPr id="217153" name="Text Box 65"/>
          <p:cNvSpPr txBox="1">
            <a:spLocks noChangeArrowheads="1"/>
          </p:cNvSpPr>
          <p:nvPr/>
        </p:nvSpPr>
        <p:spPr bwMode="auto">
          <a:xfrm>
            <a:off x="3886200" y="5105400"/>
            <a:ext cx="2286000" cy="831850"/>
          </a:xfrm>
          <a:prstGeom prst="rect">
            <a:avLst/>
          </a:prstGeom>
          <a:solidFill>
            <a:schemeClr val="accent1"/>
          </a:solidFill>
          <a:ln w="9525">
            <a:solidFill>
              <a:schemeClr val="tx1"/>
            </a:solidFill>
            <a:miter lim="800000"/>
            <a:headEnd/>
            <a:tailEnd/>
          </a:ln>
          <a:effectLst/>
        </p:spPr>
        <p:txBody>
          <a:bodyPr>
            <a:spAutoFit/>
          </a:bodyPr>
          <a:lstStyle/>
          <a:p>
            <a:pPr algn="ctr" eaLnBrk="1" hangingPunct="1">
              <a:spcBef>
                <a:spcPct val="50000"/>
              </a:spcBef>
            </a:pPr>
            <a:r>
              <a:rPr lang="en-US" sz="2400">
                <a:cs typeface="Times New Roman" pitchFamily="18" charset="0"/>
              </a:rPr>
              <a:t>RSA&gt;RSL POSITIVE GAP</a:t>
            </a:r>
            <a:endParaRPr lang="en-GB" sz="2400">
              <a:cs typeface="Times New Roman" pitchFamily="18" charset="0"/>
            </a:endParaRPr>
          </a:p>
        </p:txBody>
      </p:sp>
      <p:sp>
        <p:nvSpPr>
          <p:cNvPr id="217154" name="Text Box 66"/>
          <p:cNvSpPr txBox="1">
            <a:spLocks noChangeArrowheads="1"/>
          </p:cNvSpPr>
          <p:nvPr/>
        </p:nvSpPr>
        <p:spPr bwMode="auto">
          <a:xfrm>
            <a:off x="6553200" y="5029200"/>
            <a:ext cx="2286000" cy="771525"/>
          </a:xfrm>
          <a:prstGeom prst="rect">
            <a:avLst/>
          </a:prstGeom>
          <a:solidFill>
            <a:schemeClr val="accent1"/>
          </a:solidFill>
          <a:ln w="9525">
            <a:solidFill>
              <a:schemeClr val="tx1"/>
            </a:solidFill>
            <a:miter lim="800000"/>
            <a:headEnd/>
            <a:tailEnd/>
          </a:ln>
          <a:effectLst/>
        </p:spPr>
        <p:txBody>
          <a:bodyPr>
            <a:spAutoFit/>
          </a:bodyPr>
          <a:lstStyle/>
          <a:p>
            <a:pPr algn="ctr" eaLnBrk="1" hangingPunct="1">
              <a:spcBef>
                <a:spcPct val="50000"/>
              </a:spcBef>
            </a:pPr>
            <a:r>
              <a:rPr lang="en-US" sz="2400">
                <a:cs typeface="Times New Roman" pitchFamily="18" charset="0"/>
              </a:rPr>
              <a:t>RSA&lt;RSL </a:t>
            </a:r>
            <a:r>
              <a:rPr lang="en-US" sz="2000">
                <a:cs typeface="Times New Roman" pitchFamily="18" charset="0"/>
              </a:rPr>
              <a:t>NEGATIVE GAP</a:t>
            </a:r>
            <a:endParaRPr lang="en-GB" sz="2000">
              <a:cs typeface="Times New Roman" pitchFamily="18" charset="0"/>
            </a:endParaRPr>
          </a:p>
        </p:txBody>
      </p:sp>
      <p:sp>
        <p:nvSpPr>
          <p:cNvPr id="217155" name="Line 67"/>
          <p:cNvSpPr>
            <a:spLocks noChangeShapeType="1"/>
          </p:cNvSpPr>
          <p:nvPr/>
        </p:nvSpPr>
        <p:spPr bwMode="auto">
          <a:xfrm>
            <a:off x="3657600" y="1981200"/>
            <a:ext cx="0" cy="4267200"/>
          </a:xfrm>
          <a:prstGeom prst="line">
            <a:avLst/>
          </a:prstGeom>
          <a:noFill/>
          <a:ln w="9525">
            <a:solidFill>
              <a:schemeClr val="tx1"/>
            </a:solidFill>
            <a:prstDash val="sysDot"/>
            <a:round/>
            <a:headEnd/>
            <a:tailEnd/>
          </a:ln>
          <a:effectLst/>
        </p:spPr>
        <p:txBody>
          <a:bodyPr wrap="none"/>
          <a:lstStyle/>
          <a:p>
            <a:endParaRPr lang="en-US"/>
          </a:p>
        </p:txBody>
      </p:sp>
      <p:sp>
        <p:nvSpPr>
          <p:cNvPr id="217156" name="Line 68"/>
          <p:cNvSpPr>
            <a:spLocks noChangeShapeType="1"/>
          </p:cNvSpPr>
          <p:nvPr/>
        </p:nvSpPr>
        <p:spPr bwMode="auto">
          <a:xfrm>
            <a:off x="6324600" y="2057400"/>
            <a:ext cx="0" cy="4267200"/>
          </a:xfrm>
          <a:prstGeom prst="line">
            <a:avLst/>
          </a:prstGeom>
          <a:noFill/>
          <a:ln w="9525">
            <a:solidFill>
              <a:schemeClr val="tx1"/>
            </a:solidFill>
            <a:prstDash val="sysDot"/>
            <a:round/>
            <a:headEnd/>
            <a:tailEnd/>
          </a:ln>
          <a:effectLst/>
        </p:spPr>
        <p:txBody>
          <a:bodyPr wrap="none"/>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457200" y="533400"/>
            <a:ext cx="7315200" cy="1143000"/>
          </a:xfrm>
        </p:spPr>
        <p:txBody>
          <a:bodyPr>
            <a:normAutofit fontScale="90000"/>
          </a:bodyPr>
          <a:lstStyle/>
          <a:p>
            <a:r>
              <a:rPr lang="en-GB" sz="4000" i="1"/>
              <a:t>Fund Gap</a:t>
            </a:r>
            <a:r>
              <a:rPr lang="en-GB" sz="4000"/>
              <a:t>  </a:t>
            </a:r>
            <a:r>
              <a:rPr lang="en-US" sz="4000"/>
              <a:t/>
            </a:r>
            <a:br>
              <a:rPr lang="en-US" sz="4000"/>
            </a:br>
            <a:r>
              <a:rPr lang="en-GB" sz="4000" b="1"/>
              <a:t>FGAP  = RSA  - RSL</a:t>
            </a:r>
          </a:p>
        </p:txBody>
      </p:sp>
      <p:sp>
        <p:nvSpPr>
          <p:cNvPr id="6" name="Slide Number Placeholder 4"/>
          <p:cNvSpPr>
            <a:spLocks noGrp="1"/>
          </p:cNvSpPr>
          <p:nvPr>
            <p:ph type="sldNum" sz="quarter" idx="12"/>
          </p:nvPr>
        </p:nvSpPr>
        <p:spPr/>
        <p:txBody>
          <a:bodyPr/>
          <a:lstStyle/>
          <a:p>
            <a:fld id="{8F769397-9FD3-49D4-B7FF-670CC839CA62}" type="slidenum">
              <a:rPr lang="en-US"/>
              <a:pPr/>
              <a:t>31</a:t>
            </a:fld>
            <a:endParaRPr lang="en-US"/>
          </a:p>
        </p:txBody>
      </p:sp>
      <p:sp>
        <p:nvSpPr>
          <p:cNvPr id="218115" name="Text Box 3"/>
          <p:cNvSpPr txBox="1">
            <a:spLocks noChangeArrowheads="1"/>
          </p:cNvSpPr>
          <p:nvPr/>
        </p:nvSpPr>
        <p:spPr bwMode="auto">
          <a:xfrm>
            <a:off x="1828800" y="2209800"/>
            <a:ext cx="6934200" cy="3013075"/>
          </a:xfrm>
          <a:prstGeom prst="rect">
            <a:avLst/>
          </a:prstGeom>
          <a:noFill/>
          <a:ln w="9525">
            <a:noFill/>
            <a:miter lim="800000"/>
            <a:headEnd/>
            <a:tailEnd/>
          </a:ln>
          <a:effectLst/>
        </p:spPr>
        <p:txBody>
          <a:bodyPr>
            <a:spAutoFit/>
          </a:bodyPr>
          <a:lstStyle/>
          <a:p>
            <a:pPr eaLnBrk="1" hangingPunct="1">
              <a:spcBef>
                <a:spcPct val="50000"/>
              </a:spcBef>
            </a:pPr>
            <a:r>
              <a:rPr lang="en-US" sz="2400">
                <a:cs typeface="Times New Roman" pitchFamily="18" charset="0"/>
              </a:rPr>
              <a:t>Bila tingkat bunga cenderung naik, maka FGAP positif adalah menguntungkan </a:t>
            </a:r>
          </a:p>
          <a:p>
            <a:pPr eaLnBrk="1" hangingPunct="1">
              <a:spcBef>
                <a:spcPct val="50000"/>
              </a:spcBef>
            </a:pPr>
            <a:r>
              <a:rPr lang="en-US" sz="2400">
                <a:cs typeface="Times New Roman" pitchFamily="18" charset="0"/>
              </a:rPr>
              <a:t>Bila tingkat bunga cenderung turun, maka FGAP negatif, akan  menguntungkan</a:t>
            </a:r>
          </a:p>
          <a:p>
            <a:pPr eaLnBrk="1" hangingPunct="1">
              <a:spcBef>
                <a:spcPct val="50000"/>
              </a:spcBef>
            </a:pPr>
            <a:r>
              <a:rPr lang="en-US" sz="2400">
                <a:cs typeface="Times New Roman" pitchFamily="18" charset="0"/>
              </a:rPr>
              <a:t>Bila FGAP = 0 maka kenaikan atau penurunan tingkat bunga tidak akan berpengaruh terhadap value of net worth.</a:t>
            </a:r>
            <a:endParaRPr lang="en-GB" sz="240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normAutofit/>
          </a:bodyPr>
          <a:lstStyle/>
          <a:p>
            <a:r>
              <a:rPr lang="en-US"/>
              <a:t>Risk Monitoring and Control</a:t>
            </a:r>
          </a:p>
        </p:txBody>
      </p:sp>
      <p:sp>
        <p:nvSpPr>
          <p:cNvPr id="220163" name="Rectangle 3"/>
          <p:cNvSpPr>
            <a:spLocks noGrp="1" noChangeArrowheads="1"/>
          </p:cNvSpPr>
          <p:nvPr>
            <p:ph idx="1"/>
          </p:nvPr>
        </p:nvSpPr>
        <p:spPr>
          <a:xfrm>
            <a:off x="1600200" y="1752600"/>
            <a:ext cx="5867400" cy="4302125"/>
          </a:xfrm>
        </p:spPr>
        <p:txBody>
          <a:bodyPr/>
          <a:lstStyle/>
          <a:p>
            <a:pPr>
              <a:buFont typeface="Wingdings" pitchFamily="2" charset="2"/>
              <a:buNone/>
            </a:pPr>
            <a:r>
              <a:rPr lang="en-US"/>
              <a:t>Market Risk</a:t>
            </a:r>
          </a:p>
          <a:p>
            <a:pPr lvl="1"/>
            <a:r>
              <a:rPr lang="en-US"/>
              <a:t>Limits</a:t>
            </a:r>
          </a:p>
          <a:p>
            <a:pPr lvl="1"/>
            <a:r>
              <a:rPr lang="en-US"/>
              <a:t>Limit Excess</a:t>
            </a:r>
          </a:p>
          <a:p>
            <a:pPr lvl="1"/>
            <a:r>
              <a:rPr lang="en-US"/>
              <a:t>Reporting Requirements</a:t>
            </a:r>
          </a:p>
          <a:p>
            <a:pPr lvl="1"/>
            <a:r>
              <a:rPr lang="en-US"/>
              <a:t>Stress Testing</a:t>
            </a:r>
          </a:p>
          <a:p>
            <a:endParaRPr lang="en-US"/>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F8491021-78D5-49BC-8100-7C8BFE48F86A}" type="slidenum">
              <a:rPr lang="en-US"/>
              <a:pPr/>
              <a:t>32</a:t>
            </a:fld>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a:t>Risk Measurement</a:t>
            </a:r>
          </a:p>
        </p:txBody>
      </p:sp>
      <p:sp>
        <p:nvSpPr>
          <p:cNvPr id="208899" name="Rectangle 3"/>
          <p:cNvSpPr>
            <a:spLocks noGrp="1" noChangeArrowheads="1"/>
          </p:cNvSpPr>
          <p:nvPr>
            <p:ph idx="1"/>
          </p:nvPr>
        </p:nvSpPr>
        <p:spPr>
          <a:xfrm>
            <a:off x="914400" y="1752600"/>
            <a:ext cx="7773988" cy="3910013"/>
          </a:xfrm>
        </p:spPr>
        <p:txBody>
          <a:bodyPr/>
          <a:lstStyle/>
          <a:p>
            <a:pPr>
              <a:buFont typeface="Wingdings" pitchFamily="2" charset="2"/>
              <a:buNone/>
            </a:pPr>
            <a:r>
              <a:rPr lang="en-US"/>
              <a:t>Liquidity Risk</a:t>
            </a:r>
          </a:p>
          <a:p>
            <a:pPr>
              <a:buFont typeface="Wingdings" pitchFamily="2" charset="2"/>
              <a:buNone/>
            </a:pPr>
            <a:r>
              <a:rPr lang="en-US" sz="2800"/>
              <a:t>	</a:t>
            </a:r>
            <a:r>
              <a:rPr lang="en-US" sz="2400"/>
              <a:t>Liquidity risk arises as a result of liquidity imbalances in a bank’s balance sheet. Possible causes are:-</a:t>
            </a:r>
          </a:p>
          <a:p>
            <a:pPr lvl="1"/>
            <a:r>
              <a:rPr lang="en-US" sz="2400"/>
              <a:t>Loan growth outpacing deposit growth</a:t>
            </a:r>
          </a:p>
          <a:p>
            <a:pPr lvl="1"/>
            <a:r>
              <a:rPr lang="en-US" sz="2400"/>
              <a:t>deposit growth outpacing Loan growth </a:t>
            </a:r>
          </a:p>
          <a:p>
            <a:pPr lvl="1"/>
            <a:r>
              <a:rPr lang="en-US" sz="2400"/>
              <a:t>Mismatch in the maturity profiles in assets and liability products</a:t>
            </a:r>
          </a:p>
          <a:p>
            <a:pPr lvl="1"/>
            <a:r>
              <a:rPr lang="en-US" sz="2400"/>
              <a:t>Mismatch by sector between source and use</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5E1AF5DB-547F-49BD-BDAF-DC4E0A04B4FA}" type="slidenum">
              <a:rPr lang="en-US"/>
              <a:pPr/>
              <a:t>33</a:t>
            </a:fld>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a:t>Risk Measurement</a:t>
            </a:r>
          </a:p>
        </p:txBody>
      </p:sp>
      <p:sp>
        <p:nvSpPr>
          <p:cNvPr id="209923" name="Rectangle 3"/>
          <p:cNvSpPr>
            <a:spLocks noGrp="1" noChangeArrowheads="1"/>
          </p:cNvSpPr>
          <p:nvPr>
            <p:ph idx="1"/>
          </p:nvPr>
        </p:nvSpPr>
        <p:spPr/>
        <p:txBody>
          <a:bodyPr/>
          <a:lstStyle/>
          <a:p>
            <a:pPr>
              <a:buFont typeface="Wingdings" pitchFamily="2" charset="2"/>
              <a:buNone/>
            </a:pPr>
            <a:r>
              <a:rPr lang="en-US"/>
              <a:t>Repayment Gap Analysis</a:t>
            </a:r>
          </a:p>
          <a:p>
            <a:pPr lvl="1">
              <a:buFont typeface="Wingdings" pitchFamily="2" charset="2"/>
              <a:buNone/>
            </a:pPr>
            <a:r>
              <a:rPr lang="en-US"/>
              <a:t>	Repayment gap analysis can be used to identify liquidity imbalance in a bank’s balance sheet</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86455A4D-F304-4398-ABCA-E2636EBCA685}" type="slidenum">
              <a:rPr lang="en-US"/>
              <a:pPr/>
              <a:t>34</a:t>
            </a:fld>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a:t>Risk Measurement</a:t>
            </a:r>
          </a:p>
        </p:txBody>
      </p:sp>
      <p:sp>
        <p:nvSpPr>
          <p:cNvPr id="210947" name="Rectangle 3"/>
          <p:cNvSpPr>
            <a:spLocks noGrp="1" noChangeArrowheads="1"/>
          </p:cNvSpPr>
          <p:nvPr>
            <p:ph idx="1"/>
          </p:nvPr>
        </p:nvSpPr>
        <p:spPr>
          <a:xfrm>
            <a:off x="533400" y="2051050"/>
            <a:ext cx="7856538" cy="3260725"/>
          </a:xfrm>
        </p:spPr>
        <p:txBody>
          <a:bodyPr>
            <a:normAutofit/>
          </a:bodyPr>
          <a:lstStyle/>
          <a:p>
            <a:pPr>
              <a:lnSpc>
                <a:spcPct val="90000"/>
              </a:lnSpc>
              <a:buFont typeface="Wingdings" pitchFamily="2" charset="2"/>
              <a:buNone/>
            </a:pPr>
            <a:r>
              <a:rPr lang="en-US" sz="3600"/>
              <a:t>Repayment Gap Analysis – An Example</a:t>
            </a:r>
          </a:p>
          <a:p>
            <a:pPr>
              <a:lnSpc>
                <a:spcPct val="90000"/>
              </a:lnSpc>
              <a:buFont typeface="Wingdings" pitchFamily="2" charset="2"/>
              <a:buNone/>
            </a:pPr>
            <a:r>
              <a:rPr lang="en-US" sz="3600"/>
              <a:t>	</a:t>
            </a:r>
            <a:r>
              <a:rPr lang="en-US" sz="2700"/>
              <a:t>Suppose a bank lends a corporate USD 100m for one year at an interest rate resetting to LIBOR every 3 months. The banks then borrows USD 100m for 3 months to fund the loan for the first three months and then continues to borrow in this manner every three months until the loan matures.</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FEF8DCBB-742D-4D24-A497-90A8141A48D1}" type="slidenum">
              <a:rPr lang="en-US"/>
              <a:pPr/>
              <a:t>35</a:t>
            </a:fld>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a:t>Risk Measurement</a:t>
            </a:r>
          </a:p>
        </p:txBody>
      </p:sp>
      <p:sp>
        <p:nvSpPr>
          <p:cNvPr id="211971" name="Rectangle 3"/>
          <p:cNvSpPr>
            <a:spLocks noGrp="1" noChangeArrowheads="1"/>
          </p:cNvSpPr>
          <p:nvPr>
            <p:ph idx="1"/>
          </p:nvPr>
        </p:nvSpPr>
        <p:spPr>
          <a:xfrm>
            <a:off x="609600" y="1752600"/>
            <a:ext cx="7489825" cy="4002088"/>
          </a:xfrm>
        </p:spPr>
        <p:txBody>
          <a:bodyPr/>
          <a:lstStyle/>
          <a:p>
            <a:pPr>
              <a:buFont typeface="Wingdings" pitchFamily="2" charset="2"/>
              <a:buNone/>
            </a:pPr>
            <a:r>
              <a:rPr lang="en-US"/>
              <a:t>Repayment Gap Analysis – An Example</a:t>
            </a:r>
          </a:p>
          <a:p>
            <a:pPr>
              <a:buFont typeface="Wingdings" pitchFamily="2" charset="2"/>
              <a:buNone/>
            </a:pPr>
            <a:r>
              <a:rPr lang="en-US" sz="2400"/>
              <a:t>The repayment and repricing tables for the loan would look like this:</a:t>
            </a:r>
          </a:p>
          <a:p>
            <a:pPr>
              <a:buFont typeface="Wingdings" pitchFamily="2" charset="2"/>
              <a:buNone/>
            </a:pPr>
            <a:endParaRPr lang="en-US" sz="2400"/>
          </a:p>
        </p:txBody>
      </p:sp>
      <p:sp>
        <p:nvSpPr>
          <p:cNvPr id="73" name="Date Placeholder 3"/>
          <p:cNvSpPr>
            <a:spLocks noGrp="1"/>
          </p:cNvSpPr>
          <p:nvPr>
            <p:ph type="dt" sz="half" idx="10"/>
          </p:nvPr>
        </p:nvSpPr>
        <p:spPr/>
        <p:txBody>
          <a:bodyPr/>
          <a:lstStyle/>
          <a:p>
            <a:r>
              <a:rPr lang="en-US"/>
              <a:t>S.C. Learning Limited (2005)</a:t>
            </a:r>
          </a:p>
        </p:txBody>
      </p:sp>
      <p:sp>
        <p:nvSpPr>
          <p:cNvPr id="75" name="Slide Number Placeholder 5"/>
          <p:cNvSpPr>
            <a:spLocks noGrp="1"/>
          </p:cNvSpPr>
          <p:nvPr>
            <p:ph type="sldNum" sz="quarter" idx="12"/>
          </p:nvPr>
        </p:nvSpPr>
        <p:spPr/>
        <p:txBody>
          <a:bodyPr/>
          <a:lstStyle/>
          <a:p>
            <a:fld id="{345A9178-3991-4D7C-978E-ED076B3E36D6}" type="slidenum">
              <a:rPr lang="en-US"/>
              <a:pPr/>
              <a:t>36</a:t>
            </a:fld>
            <a:endParaRPr lang="en-US"/>
          </a:p>
        </p:txBody>
      </p:sp>
      <p:graphicFrame>
        <p:nvGraphicFramePr>
          <p:cNvPr id="211972" name="Group 4"/>
          <p:cNvGraphicFramePr>
            <a:graphicFrameLocks noGrp="1"/>
          </p:cNvGraphicFramePr>
          <p:nvPr/>
        </p:nvGraphicFramePr>
        <p:xfrm>
          <a:off x="762000" y="3200400"/>
          <a:ext cx="7889875" cy="1051560"/>
        </p:xfrm>
        <a:graphic>
          <a:graphicData uri="http://schemas.openxmlformats.org/drawingml/2006/table">
            <a:tbl>
              <a:tblPr/>
              <a:tblGrid>
                <a:gridCol w="1828800"/>
                <a:gridCol w="762000"/>
                <a:gridCol w="1143000"/>
                <a:gridCol w="1066800"/>
                <a:gridCol w="990600"/>
                <a:gridCol w="1143000"/>
                <a:gridCol w="955675"/>
              </a:tblGrid>
              <a:tr h="304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rPr>
                        <a:t>REPAYMENT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ON–1mth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1-3 mths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3-6 mths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6-12 mths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1-3 yrs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Loan to corporate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Funding for loan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- 100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2007" name="Group 39"/>
          <p:cNvGraphicFramePr>
            <a:graphicFrameLocks noGrp="1"/>
          </p:cNvGraphicFramePr>
          <p:nvPr/>
        </p:nvGraphicFramePr>
        <p:xfrm>
          <a:off x="762000" y="4343400"/>
          <a:ext cx="7924800" cy="1005840"/>
        </p:xfrm>
        <a:graphic>
          <a:graphicData uri="http://schemas.openxmlformats.org/drawingml/2006/table">
            <a:tbl>
              <a:tblPr/>
              <a:tblGrid>
                <a:gridCol w="1871663"/>
                <a:gridCol w="719137"/>
                <a:gridCol w="1143000"/>
                <a:gridCol w="1066800"/>
                <a:gridCol w="990600"/>
                <a:gridCol w="1143000"/>
                <a:gridCol w="990600"/>
              </a:tblGrid>
              <a:tr h="322263">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rPr>
                        <a:t>REPRICING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ON–1mth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1-3 mths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3-6 mths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6-12 mths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1-3 yrs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Loan to corporate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Funding for loan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- 100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t>Risk Measurement</a:t>
            </a:r>
          </a:p>
        </p:txBody>
      </p:sp>
      <p:sp>
        <p:nvSpPr>
          <p:cNvPr id="212995" name="Rectangle 3"/>
          <p:cNvSpPr>
            <a:spLocks noGrp="1" noChangeArrowheads="1"/>
          </p:cNvSpPr>
          <p:nvPr>
            <p:ph idx="1"/>
          </p:nvPr>
        </p:nvSpPr>
        <p:spPr>
          <a:xfrm>
            <a:off x="685800" y="1828800"/>
            <a:ext cx="7773988" cy="3910013"/>
          </a:xfrm>
        </p:spPr>
        <p:txBody>
          <a:bodyPr/>
          <a:lstStyle/>
          <a:p>
            <a:pPr>
              <a:buFont typeface="Wingdings" pitchFamily="2" charset="2"/>
              <a:buNone/>
            </a:pPr>
            <a:r>
              <a:rPr lang="en-US"/>
              <a:t>Repayment Gap Analysis – An Example</a:t>
            </a:r>
          </a:p>
          <a:p>
            <a:r>
              <a:rPr lang="en-US" sz="2800"/>
              <a:t>The loan result in a liquidity mismatch, but no interest rate mismatch</a:t>
            </a:r>
          </a:p>
          <a:p>
            <a:r>
              <a:rPr lang="en-US" sz="2800"/>
              <a:t>This gap analysis can be done for all products cumulatively to get a picture of the mismatches in the whole balance sheet</a:t>
            </a:r>
          </a:p>
          <a:p>
            <a:r>
              <a:rPr lang="en-US" sz="2800"/>
              <a:t>These mismatches give an idea of potential sources of liquidity risk</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B4B99A04-B5B2-4024-9817-C272D70ABFEA}" type="slidenum">
              <a:rPr lang="en-US"/>
              <a:pPr/>
              <a:t>37</a:t>
            </a:fld>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r>
              <a:rPr lang="en-US"/>
              <a:t>Risk Measurement</a:t>
            </a:r>
          </a:p>
        </p:txBody>
      </p:sp>
      <p:sp>
        <p:nvSpPr>
          <p:cNvPr id="214019" name="Rectangle 3"/>
          <p:cNvSpPr>
            <a:spLocks noGrp="1" noChangeArrowheads="1"/>
          </p:cNvSpPr>
          <p:nvPr>
            <p:ph idx="1"/>
          </p:nvPr>
        </p:nvSpPr>
        <p:spPr>
          <a:xfrm>
            <a:off x="609600" y="1828800"/>
            <a:ext cx="7772400" cy="3910013"/>
          </a:xfrm>
        </p:spPr>
        <p:txBody>
          <a:bodyPr/>
          <a:lstStyle/>
          <a:p>
            <a:pPr>
              <a:lnSpc>
                <a:spcPct val="80000"/>
              </a:lnSpc>
              <a:buFont typeface="Wingdings" pitchFamily="2" charset="2"/>
              <a:buNone/>
            </a:pPr>
            <a:r>
              <a:rPr lang="en-US" sz="4000"/>
              <a:t>Liquidity Gap Analysis</a:t>
            </a:r>
          </a:p>
          <a:p>
            <a:pPr>
              <a:lnSpc>
                <a:spcPct val="80000"/>
              </a:lnSpc>
            </a:pPr>
            <a:r>
              <a:rPr lang="en-US" sz="2700"/>
              <a:t>If the cumulative net liquidity mismatch is positive then there is forecast to be a net cash inflow in that time bucket. In other words, there is no liquidity risk.</a:t>
            </a:r>
          </a:p>
          <a:p>
            <a:pPr>
              <a:lnSpc>
                <a:spcPct val="80000"/>
              </a:lnSpc>
            </a:pPr>
            <a:r>
              <a:rPr lang="en-US" sz="2700"/>
              <a:t>If the cumulative net liquidity mismatch is negative then there is forecast to be a net cash outflow in that time bucket. This means there is a liquidity shortage, and shows that the bank is exposed to liquidity risk.</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495CE62F-1B50-4465-BA56-56FAD7292C1D}" type="slidenum">
              <a:rPr lang="en-US"/>
              <a:pPr/>
              <a:t>38</a:t>
            </a:fld>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normAutofit/>
          </a:bodyPr>
          <a:lstStyle/>
          <a:p>
            <a:r>
              <a:rPr lang="en-US"/>
              <a:t>Risk Monitoring and Control</a:t>
            </a:r>
          </a:p>
        </p:txBody>
      </p:sp>
      <p:sp>
        <p:nvSpPr>
          <p:cNvPr id="221187" name="Rectangle 3"/>
          <p:cNvSpPr>
            <a:spLocks noGrp="1" noChangeArrowheads="1"/>
          </p:cNvSpPr>
          <p:nvPr>
            <p:ph idx="1"/>
          </p:nvPr>
        </p:nvSpPr>
        <p:spPr>
          <a:xfrm>
            <a:off x="762000" y="1828800"/>
            <a:ext cx="7773988" cy="3910013"/>
          </a:xfrm>
        </p:spPr>
        <p:txBody>
          <a:bodyPr>
            <a:normAutofit/>
          </a:bodyPr>
          <a:lstStyle/>
          <a:p>
            <a:pPr>
              <a:lnSpc>
                <a:spcPct val="80000"/>
              </a:lnSpc>
              <a:buFont typeface="Wingdings" pitchFamily="2" charset="2"/>
              <a:buNone/>
            </a:pPr>
            <a:r>
              <a:rPr lang="en-US" sz="3300"/>
              <a:t>Liquidity Risk</a:t>
            </a:r>
          </a:p>
          <a:p>
            <a:pPr lvl="1">
              <a:lnSpc>
                <a:spcPct val="80000"/>
              </a:lnSpc>
            </a:pPr>
            <a:r>
              <a:rPr lang="en-US" sz="2200"/>
              <a:t>Gap analysis provides an overview of cash inflows and outflows and thereby provide a means of monitoring liquidity mismatches</a:t>
            </a:r>
          </a:p>
          <a:p>
            <a:pPr lvl="1">
              <a:lnSpc>
                <a:spcPct val="80000"/>
              </a:lnSpc>
            </a:pPr>
            <a:r>
              <a:rPr lang="en-US" sz="2200"/>
              <a:t>Usually distinguishes between inflows and outflows of on and off balance sheet items and sources and uses of liquidity e.g. the capacity to lend or borrow from wholesale markets and the sale or purchase of marketable securities.</a:t>
            </a:r>
          </a:p>
          <a:p>
            <a:pPr lvl="1">
              <a:lnSpc>
                <a:spcPct val="80000"/>
              </a:lnSpc>
            </a:pPr>
            <a:r>
              <a:rPr lang="en-US" sz="2200"/>
              <a:t>Liquidity management requires the appropriate balance to be maintained between these components to ensure the bank has sufficient liquidity available to meet its obligations as they fall due.</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7FD5B07C-82D0-4A97-AA5A-5BE35D8EB460}" type="slidenum">
              <a:rPr lang="en-US"/>
              <a:pPr/>
              <a:t>39</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b="1">
                <a:solidFill>
                  <a:schemeClr val="tx1"/>
                </a:solidFill>
              </a:rPr>
              <a:t>Identify Risk</a:t>
            </a:r>
          </a:p>
        </p:txBody>
      </p:sp>
      <p:sp>
        <p:nvSpPr>
          <p:cNvPr id="131075" name="Rectangle 3"/>
          <p:cNvSpPr>
            <a:spLocks noGrp="1" noChangeArrowheads="1"/>
          </p:cNvSpPr>
          <p:nvPr>
            <p:ph idx="1"/>
          </p:nvPr>
        </p:nvSpPr>
        <p:spPr>
          <a:xfrm>
            <a:off x="533400" y="2057400"/>
            <a:ext cx="8229600" cy="3546475"/>
          </a:xfrm>
        </p:spPr>
        <p:txBody>
          <a:bodyPr/>
          <a:lstStyle/>
          <a:p>
            <a:r>
              <a:rPr lang="en-US">
                <a:cs typeface="Tahoma" pitchFamily="34" charset="0"/>
              </a:rPr>
              <a:t>Bank harus mengidentifikasi semua risiko yang dapat berdampak pada bisnisnya.</a:t>
            </a:r>
          </a:p>
          <a:p>
            <a:r>
              <a:rPr lang="en-US">
                <a:cs typeface="Tahoma" pitchFamily="34" charset="0"/>
              </a:rPr>
              <a:t>Bank harus mensegmentasikan risiko-risiko itu ke dalam segmen-segmen yang terpisah satu sama lain secara kumulatif lengkap dan mendalam.</a:t>
            </a:r>
          </a:p>
        </p:txBody>
      </p:sp>
      <p:sp>
        <p:nvSpPr>
          <p:cNvPr id="4" name="Date Placeholder 3"/>
          <p:cNvSpPr>
            <a:spLocks noGrp="1"/>
          </p:cNvSpPr>
          <p:nvPr>
            <p:ph type="dt" sz="half" idx="10"/>
          </p:nvPr>
        </p:nvSpPr>
        <p:spPr/>
        <p:txBody>
          <a:bodyPr/>
          <a:lstStyle/>
          <a:p>
            <a:r>
              <a:rPr lang="en-US"/>
              <a:t>Blue Mountain Inc. (2005)</a:t>
            </a:r>
          </a:p>
        </p:txBody>
      </p:sp>
      <p:sp>
        <p:nvSpPr>
          <p:cNvPr id="5" name="Slide Number Placeholder 5"/>
          <p:cNvSpPr>
            <a:spLocks noGrp="1"/>
          </p:cNvSpPr>
          <p:nvPr>
            <p:ph type="sldNum" sz="quarter" idx="12"/>
          </p:nvPr>
        </p:nvSpPr>
        <p:spPr/>
        <p:txBody>
          <a:bodyPr>
            <a:normAutofit/>
          </a:bodyPr>
          <a:lstStyle/>
          <a:p>
            <a:fld id="{F6981EF9-564C-4FFF-A487-DFBD1373AD2B}" type="slidenum">
              <a:rPr lang="en-US"/>
              <a:pPr/>
              <a:t>4</a:t>
            </a:fld>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normAutofit/>
          </a:bodyPr>
          <a:lstStyle/>
          <a:p>
            <a:r>
              <a:rPr lang="en-US"/>
              <a:t>Risk Monitoring and Control</a:t>
            </a:r>
          </a:p>
        </p:txBody>
      </p:sp>
      <p:sp>
        <p:nvSpPr>
          <p:cNvPr id="222211" name="Rectangle 3"/>
          <p:cNvSpPr>
            <a:spLocks noGrp="1" noChangeArrowheads="1"/>
          </p:cNvSpPr>
          <p:nvPr>
            <p:ph idx="1"/>
          </p:nvPr>
        </p:nvSpPr>
        <p:spPr>
          <a:xfrm>
            <a:off x="838200" y="1752600"/>
            <a:ext cx="7773988" cy="3910013"/>
          </a:xfrm>
        </p:spPr>
        <p:txBody>
          <a:bodyPr/>
          <a:lstStyle/>
          <a:p>
            <a:pPr>
              <a:buFont typeface="Wingdings" pitchFamily="2" charset="2"/>
              <a:buNone/>
            </a:pPr>
            <a:r>
              <a:rPr lang="en-US" sz="4000"/>
              <a:t>Liquidity Risk</a:t>
            </a:r>
          </a:p>
          <a:p>
            <a:pPr lvl="1"/>
            <a:r>
              <a:rPr lang="en-US"/>
              <a:t>Liquidity risk is controlled using a series of limits and guidelines</a:t>
            </a:r>
          </a:p>
          <a:p>
            <a:pPr lvl="1"/>
            <a:r>
              <a:rPr lang="en-US"/>
              <a:t>Different mechanism are used to manage medium term, short term and intra-day liquidity risk.</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3CA03407-47AE-486A-A46E-620CA14D2E5C}" type="slidenum">
              <a:rPr lang="en-US"/>
              <a:pPr/>
              <a:t>40</a:t>
            </a:fld>
            <a:endParaRPr lang="en-US"/>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r>
              <a:rPr lang="en-US"/>
              <a:t>Risk Monitoring and Control</a:t>
            </a:r>
          </a:p>
        </p:txBody>
      </p:sp>
      <p:sp>
        <p:nvSpPr>
          <p:cNvPr id="223235" name="Rectangle 3"/>
          <p:cNvSpPr>
            <a:spLocks noGrp="1" noChangeArrowheads="1"/>
          </p:cNvSpPr>
          <p:nvPr>
            <p:ph idx="1"/>
          </p:nvPr>
        </p:nvSpPr>
        <p:spPr>
          <a:xfrm>
            <a:off x="838200" y="1828800"/>
            <a:ext cx="7773988" cy="3910013"/>
          </a:xfrm>
        </p:spPr>
        <p:txBody>
          <a:bodyPr/>
          <a:lstStyle/>
          <a:p>
            <a:pPr>
              <a:buFont typeface="Wingdings" pitchFamily="2" charset="2"/>
              <a:buNone/>
            </a:pPr>
            <a:r>
              <a:rPr lang="en-US" sz="4000"/>
              <a:t>	Liquidity Risk</a:t>
            </a:r>
          </a:p>
          <a:p>
            <a:pPr lvl="1">
              <a:buFont typeface="Wingdings" pitchFamily="2" charset="2"/>
              <a:buNone/>
            </a:pPr>
            <a:r>
              <a:rPr lang="en-US"/>
              <a:t>	control mechanism for the medium term include:-</a:t>
            </a:r>
          </a:p>
          <a:p>
            <a:pPr lvl="2"/>
            <a:r>
              <a:rPr lang="en-US"/>
              <a:t>Advance/deposit ratios</a:t>
            </a:r>
          </a:p>
          <a:p>
            <a:pPr lvl="2"/>
            <a:r>
              <a:rPr lang="en-US"/>
              <a:t>Medium term funding ratios</a:t>
            </a:r>
          </a:p>
          <a:p>
            <a:pPr lvl="2"/>
            <a:r>
              <a:rPr lang="en-US"/>
              <a:t>Commitment guidelines</a:t>
            </a:r>
          </a:p>
          <a:p>
            <a:pPr lvl="2"/>
            <a:r>
              <a:rPr lang="en-US"/>
              <a:t>Swapped funds</a:t>
            </a:r>
          </a:p>
          <a:p>
            <a:pPr lvl="2"/>
            <a:r>
              <a:rPr lang="en-US"/>
              <a:t>Optionally</a:t>
            </a:r>
          </a:p>
        </p:txBody>
      </p:sp>
      <p:sp>
        <p:nvSpPr>
          <p:cNvPr id="4" name="Date Placeholder 3"/>
          <p:cNvSpPr>
            <a:spLocks noGrp="1"/>
          </p:cNvSpPr>
          <p:nvPr>
            <p:ph type="dt" sz="half" idx="10"/>
          </p:nvPr>
        </p:nvSpPr>
        <p:spPr/>
        <p:txBody>
          <a:bodyPr/>
          <a:lstStyle/>
          <a:p>
            <a:r>
              <a:rPr lang="en-US"/>
              <a:t>S.C.Learning Limited (2005)</a:t>
            </a:r>
          </a:p>
        </p:txBody>
      </p:sp>
      <p:sp>
        <p:nvSpPr>
          <p:cNvPr id="6" name="Slide Number Placeholder 5"/>
          <p:cNvSpPr>
            <a:spLocks noGrp="1"/>
          </p:cNvSpPr>
          <p:nvPr>
            <p:ph type="sldNum" sz="quarter" idx="12"/>
          </p:nvPr>
        </p:nvSpPr>
        <p:spPr/>
        <p:txBody>
          <a:bodyPr/>
          <a:lstStyle/>
          <a:p>
            <a:fld id="{75AD0E07-B83C-4683-9C39-89CCC597C036}" type="slidenum">
              <a:rPr lang="en-US"/>
              <a:pPr/>
              <a:t>41</a:t>
            </a:fld>
            <a:endParaRPr lang="en-US"/>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a:t>Risk Monitoring and Control</a:t>
            </a:r>
          </a:p>
        </p:txBody>
      </p:sp>
      <p:sp>
        <p:nvSpPr>
          <p:cNvPr id="224259" name="Rectangle 3"/>
          <p:cNvSpPr>
            <a:spLocks noGrp="1" noChangeArrowheads="1"/>
          </p:cNvSpPr>
          <p:nvPr>
            <p:ph idx="1"/>
          </p:nvPr>
        </p:nvSpPr>
        <p:spPr>
          <a:xfrm>
            <a:off x="381000" y="1981200"/>
            <a:ext cx="7773988" cy="3910013"/>
          </a:xfrm>
        </p:spPr>
        <p:txBody>
          <a:bodyPr/>
          <a:lstStyle/>
          <a:p>
            <a:pPr>
              <a:buFont typeface="Wingdings" pitchFamily="2" charset="2"/>
              <a:buNone/>
            </a:pPr>
            <a:r>
              <a:rPr lang="en-US" sz="4000"/>
              <a:t>	Liquidity Risk</a:t>
            </a:r>
          </a:p>
          <a:p>
            <a:pPr lvl="1">
              <a:buFont typeface="Wingdings" pitchFamily="2" charset="2"/>
              <a:buNone/>
            </a:pPr>
            <a:r>
              <a:rPr lang="en-US"/>
              <a:t>	control mechanism for the short term include:-</a:t>
            </a:r>
          </a:p>
          <a:p>
            <a:pPr lvl="2"/>
            <a:r>
              <a:rPr lang="en-US"/>
              <a:t>Maximum cumulative outflow</a:t>
            </a:r>
          </a:p>
          <a:p>
            <a:pPr lvl="2"/>
            <a:r>
              <a:rPr lang="en-US"/>
              <a:t>Wholesale borrowing guidelines</a:t>
            </a:r>
          </a:p>
          <a:p>
            <a:pPr lvl="2"/>
            <a:r>
              <a:rPr lang="en-US"/>
              <a:t>Marketable securities </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lstStyle/>
          <a:p>
            <a:fld id="{9A09A61B-72B9-4DE6-AFFD-3A89F89AFF65}" type="slidenum">
              <a:rPr lang="en-US"/>
              <a:pPr/>
              <a:t>42</a:t>
            </a:fld>
            <a:endParaRPr 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normAutofit/>
          </a:bodyPr>
          <a:lstStyle/>
          <a:p>
            <a:r>
              <a:rPr lang="en-US"/>
              <a:t>Risk Monitoring and Control</a:t>
            </a:r>
          </a:p>
        </p:txBody>
      </p:sp>
      <p:sp>
        <p:nvSpPr>
          <p:cNvPr id="225283" name="Rectangle 3"/>
          <p:cNvSpPr>
            <a:spLocks noGrp="1" noChangeArrowheads="1"/>
          </p:cNvSpPr>
          <p:nvPr>
            <p:ph idx="1"/>
          </p:nvPr>
        </p:nvSpPr>
        <p:spPr>
          <a:xfrm>
            <a:off x="760413" y="2192338"/>
            <a:ext cx="7773987" cy="3910012"/>
          </a:xfrm>
        </p:spPr>
        <p:txBody>
          <a:bodyPr/>
          <a:lstStyle/>
          <a:p>
            <a:pPr>
              <a:buFont typeface="Wingdings" pitchFamily="2" charset="2"/>
              <a:buNone/>
            </a:pPr>
            <a:r>
              <a:rPr lang="en-US" sz="4000"/>
              <a:t>	Liquidity Risk</a:t>
            </a:r>
          </a:p>
          <a:p>
            <a:pPr lvl="1">
              <a:buFont typeface="Wingdings" pitchFamily="2" charset="2"/>
              <a:buNone/>
            </a:pPr>
            <a:r>
              <a:rPr lang="en-US"/>
              <a:t>	control mechanism for intra-day risk include:-</a:t>
            </a:r>
          </a:p>
          <a:p>
            <a:pPr lvl="2"/>
            <a:r>
              <a:rPr lang="en-US"/>
              <a:t>Internal limits</a:t>
            </a:r>
          </a:p>
          <a:p>
            <a:pPr lvl="2"/>
            <a:r>
              <a:rPr lang="en-US"/>
              <a:t>Use of external payment system</a:t>
            </a:r>
          </a:p>
        </p:txBody>
      </p:sp>
      <p:sp>
        <p:nvSpPr>
          <p:cNvPr id="4" name="Date Placeholder 3"/>
          <p:cNvSpPr>
            <a:spLocks noGrp="1"/>
          </p:cNvSpPr>
          <p:nvPr>
            <p:ph type="dt" sz="half" idx="10"/>
          </p:nvPr>
        </p:nvSpPr>
        <p:spPr/>
        <p:txBody>
          <a:bodyPr/>
          <a:lstStyle/>
          <a:p>
            <a:r>
              <a:rPr lang="en-US"/>
              <a:t>S C Learning Limited (2005)</a:t>
            </a:r>
          </a:p>
        </p:txBody>
      </p:sp>
      <p:sp>
        <p:nvSpPr>
          <p:cNvPr id="6" name="Slide Number Placeholder 5"/>
          <p:cNvSpPr>
            <a:spLocks noGrp="1"/>
          </p:cNvSpPr>
          <p:nvPr>
            <p:ph type="sldNum" sz="quarter" idx="12"/>
          </p:nvPr>
        </p:nvSpPr>
        <p:spPr/>
        <p:txBody>
          <a:bodyPr>
            <a:normAutofit/>
          </a:bodyPr>
          <a:lstStyle/>
          <a:p>
            <a:fld id="{4F12FB58-6C54-4D76-AA47-7BE9D6BE5A7C}" type="slidenum">
              <a:rPr lang="en-US"/>
              <a:pPr/>
              <a:t>43</a:t>
            </a:fld>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a:t>Summary</a:t>
            </a:r>
          </a:p>
        </p:txBody>
      </p:sp>
      <p:sp>
        <p:nvSpPr>
          <p:cNvPr id="166915" name="Rectangle 3"/>
          <p:cNvSpPr>
            <a:spLocks noGrp="1" noChangeArrowheads="1"/>
          </p:cNvSpPr>
          <p:nvPr>
            <p:ph idx="1"/>
          </p:nvPr>
        </p:nvSpPr>
        <p:spPr/>
        <p:txBody>
          <a:bodyPr/>
          <a:lstStyle/>
          <a:p>
            <a:r>
              <a:rPr lang="en-US"/>
              <a:t>We have talked about measuring risk, which are some of the measures used for the various areas of risk?</a:t>
            </a:r>
          </a:p>
          <a:p>
            <a:r>
              <a:rPr lang="en-US"/>
              <a:t>What are the tools that can be used to monitor and control risk?</a:t>
            </a:r>
          </a:p>
        </p:txBody>
      </p:sp>
      <p:sp>
        <p:nvSpPr>
          <p:cNvPr id="7" name="Slide Number Placeholder 5"/>
          <p:cNvSpPr>
            <a:spLocks noGrp="1"/>
          </p:cNvSpPr>
          <p:nvPr>
            <p:ph type="sldNum" sz="quarter" idx="12"/>
          </p:nvPr>
        </p:nvSpPr>
        <p:spPr/>
        <p:txBody>
          <a:bodyPr>
            <a:normAutofit/>
          </a:bodyPr>
          <a:lstStyle/>
          <a:p>
            <a:fld id="{EA94F114-0BE7-4142-99B5-8D20C482D0C4}" type="slidenum">
              <a:rPr lang="en-US"/>
              <a:pPr/>
              <a:t>44</a:t>
            </a:fld>
            <a:endParaRPr lang="en-US"/>
          </a:p>
        </p:txBody>
      </p:sp>
      <p:pic>
        <p:nvPicPr>
          <p:cNvPr id="166916" name="Picture 4" descr="Blue hills"/>
          <p:cNvPicPr>
            <a:picLocks noChangeAspect="1" noChangeArrowheads="1"/>
          </p:cNvPicPr>
          <p:nvPr/>
        </p:nvPicPr>
        <p:blipFill>
          <a:blip r:embed="rId2"/>
          <a:srcRect/>
          <a:stretch>
            <a:fillRect/>
          </a:stretch>
        </p:blipFill>
        <p:spPr bwMode="auto">
          <a:xfrm>
            <a:off x="304800" y="533400"/>
            <a:ext cx="8534400" cy="5867400"/>
          </a:xfrm>
          <a:prstGeom prst="rect">
            <a:avLst/>
          </a:prstGeom>
          <a:noFill/>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a:t>Bank Risk Segmentation</a:t>
            </a:r>
          </a:p>
        </p:txBody>
      </p:sp>
      <p:sp>
        <p:nvSpPr>
          <p:cNvPr id="12" name="Date Placeholder 3"/>
          <p:cNvSpPr>
            <a:spLocks noGrp="1"/>
          </p:cNvSpPr>
          <p:nvPr>
            <p:ph type="dt" sz="half" idx="10"/>
          </p:nvPr>
        </p:nvSpPr>
        <p:spPr/>
        <p:txBody>
          <a:bodyPr/>
          <a:lstStyle/>
          <a:p>
            <a:r>
              <a:rPr lang="en-US"/>
              <a:t>Blue Mountain Inc. (2005)</a:t>
            </a:r>
          </a:p>
        </p:txBody>
      </p:sp>
      <p:sp>
        <p:nvSpPr>
          <p:cNvPr id="14" name="Slide Number Placeholder 5"/>
          <p:cNvSpPr>
            <a:spLocks noGrp="1"/>
          </p:cNvSpPr>
          <p:nvPr>
            <p:ph type="sldNum" sz="quarter" idx="12"/>
          </p:nvPr>
        </p:nvSpPr>
        <p:spPr/>
        <p:txBody>
          <a:bodyPr>
            <a:normAutofit/>
          </a:bodyPr>
          <a:lstStyle/>
          <a:p>
            <a:fld id="{697F07FC-8EF4-4B32-AB58-0846E073A785}" type="slidenum">
              <a:rPr lang="en-US"/>
              <a:pPr/>
              <a:t>5</a:t>
            </a:fld>
            <a:endParaRPr lang="en-US"/>
          </a:p>
        </p:txBody>
      </p:sp>
      <p:sp>
        <p:nvSpPr>
          <p:cNvPr id="195588" name="Text Box 4"/>
          <p:cNvSpPr txBox="1">
            <a:spLocks noChangeArrowheads="1"/>
          </p:cNvSpPr>
          <p:nvPr/>
        </p:nvSpPr>
        <p:spPr bwMode="auto">
          <a:xfrm>
            <a:off x="685800" y="1981200"/>
            <a:ext cx="1524000" cy="3911600"/>
          </a:xfrm>
          <a:prstGeom prst="rect">
            <a:avLst/>
          </a:prstGeom>
          <a:noFill/>
          <a:ln w="9525">
            <a:solidFill>
              <a:schemeClr val="tx1"/>
            </a:solidFill>
            <a:miter lim="800000"/>
            <a:headEnd/>
            <a:tailEnd/>
          </a:ln>
          <a:effectLst/>
        </p:spPr>
        <p:txBody>
          <a:bodyPr>
            <a:spAutoFit/>
          </a:bodyPr>
          <a:lstStyle/>
          <a:p>
            <a:pPr>
              <a:spcBef>
                <a:spcPct val="50000"/>
              </a:spcBef>
            </a:pPr>
            <a:r>
              <a:rPr lang="en-US" sz="2000"/>
              <a:t>            Credit</a:t>
            </a:r>
          </a:p>
          <a:p>
            <a:pPr>
              <a:spcBef>
                <a:spcPct val="50000"/>
              </a:spcBef>
            </a:pPr>
            <a:r>
              <a:rPr lang="en-US" sz="2000"/>
              <a:t>Liquidity</a:t>
            </a:r>
          </a:p>
          <a:p>
            <a:pPr>
              <a:spcBef>
                <a:spcPct val="50000"/>
              </a:spcBef>
            </a:pPr>
            <a:r>
              <a:rPr lang="en-US" sz="2000"/>
              <a:t>Compliance</a:t>
            </a:r>
          </a:p>
          <a:p>
            <a:pPr>
              <a:spcBef>
                <a:spcPct val="50000"/>
              </a:spcBef>
            </a:pPr>
            <a:r>
              <a:rPr lang="en-US" sz="2000"/>
              <a:t>Operational</a:t>
            </a:r>
          </a:p>
          <a:p>
            <a:pPr>
              <a:spcBef>
                <a:spcPct val="50000"/>
              </a:spcBef>
            </a:pPr>
            <a:r>
              <a:rPr lang="en-US" sz="2000"/>
              <a:t>Reputation</a:t>
            </a:r>
          </a:p>
          <a:p>
            <a:pPr>
              <a:spcBef>
                <a:spcPct val="50000"/>
              </a:spcBef>
            </a:pPr>
            <a:r>
              <a:rPr lang="en-US" sz="2000"/>
              <a:t>Legal</a:t>
            </a:r>
          </a:p>
          <a:p>
            <a:pPr>
              <a:spcBef>
                <a:spcPct val="50000"/>
              </a:spcBef>
            </a:pPr>
            <a:r>
              <a:rPr lang="en-US" sz="2000"/>
              <a:t>Market</a:t>
            </a:r>
          </a:p>
          <a:p>
            <a:pPr>
              <a:spcBef>
                <a:spcPct val="50000"/>
              </a:spcBef>
            </a:pPr>
            <a:r>
              <a:rPr lang="en-US" sz="2000"/>
              <a:t>Strategic</a:t>
            </a:r>
          </a:p>
        </p:txBody>
      </p:sp>
      <p:sp>
        <p:nvSpPr>
          <p:cNvPr id="195589" name="Text Box 5"/>
          <p:cNvSpPr txBox="1">
            <a:spLocks noChangeArrowheads="1"/>
          </p:cNvSpPr>
          <p:nvPr/>
        </p:nvSpPr>
        <p:spPr bwMode="auto">
          <a:xfrm>
            <a:off x="3352800" y="1905000"/>
            <a:ext cx="1676400" cy="925513"/>
          </a:xfrm>
          <a:prstGeom prst="rect">
            <a:avLst/>
          </a:prstGeom>
          <a:noFill/>
          <a:ln w="9525">
            <a:solidFill>
              <a:schemeClr val="tx1"/>
            </a:solidFill>
            <a:miter lim="800000"/>
            <a:headEnd/>
            <a:tailEnd/>
          </a:ln>
          <a:effectLst/>
        </p:spPr>
        <p:txBody>
          <a:bodyPr>
            <a:spAutoFit/>
          </a:bodyPr>
          <a:lstStyle/>
          <a:p>
            <a:pPr algn="ctr">
              <a:spcBef>
                <a:spcPct val="50000"/>
              </a:spcBef>
            </a:pPr>
            <a:r>
              <a:rPr lang="en-US"/>
              <a:t>Retail  Sovereign Corporate</a:t>
            </a:r>
          </a:p>
        </p:txBody>
      </p:sp>
      <p:sp>
        <p:nvSpPr>
          <p:cNvPr id="195590" name="Text Box 6"/>
          <p:cNvSpPr txBox="1">
            <a:spLocks noChangeArrowheads="1"/>
          </p:cNvSpPr>
          <p:nvPr/>
        </p:nvSpPr>
        <p:spPr bwMode="auto">
          <a:xfrm>
            <a:off x="3276600" y="2971800"/>
            <a:ext cx="2514600" cy="2024063"/>
          </a:xfrm>
          <a:prstGeom prst="rect">
            <a:avLst/>
          </a:prstGeom>
          <a:noFill/>
          <a:ln w="9525">
            <a:solidFill>
              <a:schemeClr val="tx1"/>
            </a:solidFill>
            <a:miter lim="800000"/>
            <a:headEnd/>
            <a:tailEnd/>
          </a:ln>
          <a:effectLst/>
        </p:spPr>
        <p:txBody>
          <a:bodyPr>
            <a:spAutoFit/>
          </a:bodyPr>
          <a:lstStyle/>
          <a:p>
            <a:pPr>
              <a:spcBef>
                <a:spcPct val="50000"/>
              </a:spcBef>
            </a:pPr>
            <a:r>
              <a:rPr lang="en-US"/>
              <a:t>Internal Fraud     External Fraud        Work Place             Client Product Business. Business Disruption  Physical Damage   Execution Delivery</a:t>
            </a:r>
          </a:p>
        </p:txBody>
      </p:sp>
      <p:sp>
        <p:nvSpPr>
          <p:cNvPr id="195591" name="Text Box 7"/>
          <p:cNvSpPr txBox="1">
            <a:spLocks noChangeArrowheads="1"/>
          </p:cNvSpPr>
          <p:nvPr/>
        </p:nvSpPr>
        <p:spPr bwMode="auto">
          <a:xfrm>
            <a:off x="3200400" y="5181600"/>
            <a:ext cx="2743200" cy="376238"/>
          </a:xfrm>
          <a:prstGeom prst="rect">
            <a:avLst/>
          </a:prstGeom>
          <a:noFill/>
          <a:ln w="9525">
            <a:solidFill>
              <a:schemeClr val="tx1"/>
            </a:solidFill>
            <a:miter lim="800000"/>
            <a:headEnd/>
            <a:tailEnd/>
          </a:ln>
          <a:effectLst/>
        </p:spPr>
        <p:txBody>
          <a:bodyPr>
            <a:spAutoFit/>
          </a:bodyPr>
          <a:lstStyle/>
          <a:p>
            <a:pPr algn="ctr">
              <a:spcBef>
                <a:spcPct val="50000"/>
              </a:spcBef>
            </a:pPr>
            <a:r>
              <a:rPr lang="en-US"/>
              <a:t>FX/IR/Commodity/Equity</a:t>
            </a:r>
          </a:p>
        </p:txBody>
      </p:sp>
      <p:sp>
        <p:nvSpPr>
          <p:cNvPr id="195592" name="Line 8"/>
          <p:cNvSpPr>
            <a:spLocks noChangeShapeType="1"/>
          </p:cNvSpPr>
          <p:nvPr/>
        </p:nvSpPr>
        <p:spPr bwMode="auto">
          <a:xfrm>
            <a:off x="1600200" y="2514600"/>
            <a:ext cx="1524000" cy="0"/>
          </a:xfrm>
          <a:prstGeom prst="line">
            <a:avLst/>
          </a:prstGeom>
          <a:noFill/>
          <a:ln w="9525">
            <a:solidFill>
              <a:schemeClr val="tx1"/>
            </a:solidFill>
            <a:round/>
            <a:headEnd/>
            <a:tailEnd type="triangle" w="med" len="med"/>
          </a:ln>
          <a:effectLst/>
        </p:spPr>
        <p:txBody>
          <a:bodyPr/>
          <a:lstStyle/>
          <a:p>
            <a:endParaRPr lang="en-US"/>
          </a:p>
        </p:txBody>
      </p:sp>
      <p:sp>
        <p:nvSpPr>
          <p:cNvPr id="195593" name="Line 9"/>
          <p:cNvSpPr>
            <a:spLocks noChangeShapeType="1"/>
          </p:cNvSpPr>
          <p:nvPr/>
        </p:nvSpPr>
        <p:spPr bwMode="auto">
          <a:xfrm>
            <a:off x="2057400" y="3810000"/>
            <a:ext cx="1066800" cy="0"/>
          </a:xfrm>
          <a:prstGeom prst="line">
            <a:avLst/>
          </a:prstGeom>
          <a:noFill/>
          <a:ln w="9525">
            <a:solidFill>
              <a:schemeClr val="tx1"/>
            </a:solidFill>
            <a:round/>
            <a:headEnd/>
            <a:tailEnd type="triangle" w="med" len="med"/>
          </a:ln>
          <a:effectLst/>
        </p:spPr>
        <p:txBody>
          <a:bodyPr/>
          <a:lstStyle/>
          <a:p>
            <a:endParaRPr lang="en-US"/>
          </a:p>
        </p:txBody>
      </p:sp>
      <p:sp>
        <p:nvSpPr>
          <p:cNvPr id="195594" name="Line 10"/>
          <p:cNvSpPr>
            <a:spLocks noChangeShapeType="1"/>
          </p:cNvSpPr>
          <p:nvPr/>
        </p:nvSpPr>
        <p:spPr bwMode="auto">
          <a:xfrm>
            <a:off x="1752600" y="5334000"/>
            <a:ext cx="1295400" cy="0"/>
          </a:xfrm>
          <a:prstGeom prst="line">
            <a:avLst/>
          </a:prstGeom>
          <a:noFill/>
          <a:ln w="9525">
            <a:solidFill>
              <a:schemeClr val="tx1"/>
            </a:solidFill>
            <a:round/>
            <a:headEnd/>
            <a:tailEnd type="triangle" w="med" len="med"/>
          </a:ln>
          <a:effectLst/>
        </p:spPr>
        <p:txBody>
          <a:bodyPr/>
          <a:lstStyle/>
          <a:p>
            <a:endParaRPr lang="en-US"/>
          </a:p>
        </p:txBody>
      </p:sp>
      <p:sp>
        <p:nvSpPr>
          <p:cNvPr id="195595" name="Text Box 11"/>
          <p:cNvSpPr txBox="1">
            <a:spLocks noChangeArrowheads="1"/>
          </p:cNvSpPr>
          <p:nvPr/>
        </p:nvSpPr>
        <p:spPr bwMode="auto">
          <a:xfrm>
            <a:off x="6400800" y="3200400"/>
            <a:ext cx="1905000" cy="1474788"/>
          </a:xfrm>
          <a:prstGeom prst="rect">
            <a:avLst/>
          </a:prstGeom>
          <a:noFill/>
          <a:ln w="9525">
            <a:solidFill>
              <a:schemeClr val="tx1"/>
            </a:solidFill>
            <a:miter lim="800000"/>
            <a:headEnd/>
            <a:tailEnd/>
          </a:ln>
          <a:effectLst/>
        </p:spPr>
        <p:txBody>
          <a:bodyPr>
            <a:spAutoFit/>
          </a:bodyPr>
          <a:lstStyle/>
          <a:p>
            <a:pPr>
              <a:spcBef>
                <a:spcPct val="50000"/>
              </a:spcBef>
            </a:pPr>
            <a:r>
              <a:rPr lang="en-US"/>
              <a:t>Theft / Fraud        -Theft                    -Forgery System    -Hacking              -Info Theft</a:t>
            </a:r>
          </a:p>
        </p:txBody>
      </p:sp>
      <p:sp>
        <p:nvSpPr>
          <p:cNvPr id="195596" name="Line 12"/>
          <p:cNvSpPr>
            <a:spLocks noChangeShapeType="1"/>
          </p:cNvSpPr>
          <p:nvPr/>
        </p:nvSpPr>
        <p:spPr bwMode="auto">
          <a:xfrm>
            <a:off x="4953000" y="3429000"/>
            <a:ext cx="1219200"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n-US" b="1">
                <a:solidFill>
                  <a:schemeClr val="tx1"/>
                </a:solidFill>
              </a:rPr>
              <a:t>Quantify Risk</a:t>
            </a:r>
          </a:p>
        </p:txBody>
      </p:sp>
      <p:sp>
        <p:nvSpPr>
          <p:cNvPr id="196611" name="Rectangle 3"/>
          <p:cNvSpPr>
            <a:spLocks noGrp="1" noChangeArrowheads="1"/>
          </p:cNvSpPr>
          <p:nvPr>
            <p:ph idx="1"/>
          </p:nvPr>
        </p:nvSpPr>
        <p:spPr/>
        <p:txBody>
          <a:bodyPr/>
          <a:lstStyle/>
          <a:p>
            <a:r>
              <a:rPr lang="en-US"/>
              <a:t>Qualitative Analysis</a:t>
            </a:r>
          </a:p>
          <a:p>
            <a:r>
              <a:rPr lang="en-US"/>
              <a:t>Quantitative Analysis</a:t>
            </a:r>
          </a:p>
          <a:p>
            <a:endParaRPr lang="en-US"/>
          </a:p>
        </p:txBody>
      </p:sp>
      <p:sp>
        <p:nvSpPr>
          <p:cNvPr id="6" name="Slide Number Placeholder 5"/>
          <p:cNvSpPr>
            <a:spLocks noGrp="1"/>
          </p:cNvSpPr>
          <p:nvPr>
            <p:ph type="sldNum" sz="quarter" idx="12"/>
          </p:nvPr>
        </p:nvSpPr>
        <p:spPr/>
        <p:txBody>
          <a:bodyPr>
            <a:normAutofit/>
          </a:bodyPr>
          <a:lstStyle/>
          <a:p>
            <a:fld id="{DCECBD73-01EB-4EED-89D1-AA1A3B613E27}" type="slidenum">
              <a:rPr lang="en-US"/>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a:t>Qualitative Assessment </a:t>
            </a:r>
          </a:p>
        </p:txBody>
      </p:sp>
      <p:sp>
        <p:nvSpPr>
          <p:cNvPr id="133123" name="Rectangle 3"/>
          <p:cNvSpPr>
            <a:spLocks noGrp="1" noChangeArrowheads="1"/>
          </p:cNvSpPr>
          <p:nvPr>
            <p:ph idx="1"/>
          </p:nvPr>
        </p:nvSpPr>
        <p:spPr>
          <a:xfrm>
            <a:off x="685800" y="1828800"/>
            <a:ext cx="7772400" cy="4343400"/>
          </a:xfrm>
        </p:spPr>
        <p:txBody>
          <a:bodyPr/>
          <a:lstStyle/>
          <a:p>
            <a:pPr>
              <a:lnSpc>
                <a:spcPct val="90000"/>
              </a:lnSpc>
            </a:pPr>
            <a:r>
              <a:rPr lang="en-US" sz="2400">
                <a:cs typeface="Tahoma" pitchFamily="34" charset="0"/>
              </a:rPr>
              <a:t>Deskripsi dari type-type risiko yang dihadapi bank dan yang berhubungan risk management process.</a:t>
            </a:r>
          </a:p>
          <a:p>
            <a:pPr>
              <a:lnSpc>
                <a:spcPct val="90000"/>
              </a:lnSpc>
            </a:pPr>
            <a:r>
              <a:rPr lang="en-US" sz="2400">
                <a:cs typeface="Tahoma" pitchFamily="34" charset="0"/>
              </a:rPr>
              <a:t>Misalnya Pengungkapan kualitatif yang diharuskan oleh Basle II Pilar III:</a:t>
            </a:r>
          </a:p>
          <a:p>
            <a:pPr>
              <a:lnSpc>
                <a:spcPct val="90000"/>
              </a:lnSpc>
              <a:buFont typeface="Wingdings" pitchFamily="2" charset="2"/>
              <a:buNone/>
            </a:pPr>
            <a:r>
              <a:rPr lang="en-US" sz="2400">
                <a:cs typeface="Tahoma" pitchFamily="34" charset="0"/>
              </a:rPr>
              <a:t>	Untuk setiap area risiko, bank harus mendeskripsikan kebijakan menejemen risiko termasuk:</a:t>
            </a:r>
          </a:p>
          <a:p>
            <a:pPr>
              <a:lnSpc>
                <a:spcPct val="90000"/>
              </a:lnSpc>
              <a:buFont typeface="Wingdings" pitchFamily="2" charset="2"/>
              <a:buNone/>
            </a:pPr>
            <a:r>
              <a:rPr lang="en-US" sz="2400">
                <a:cs typeface="Tahoma" pitchFamily="34" charset="0"/>
              </a:rPr>
              <a:t>	- Strategi dan proses</a:t>
            </a:r>
          </a:p>
          <a:p>
            <a:pPr>
              <a:lnSpc>
                <a:spcPct val="90000"/>
              </a:lnSpc>
              <a:buFont typeface="Wingdings" pitchFamily="2" charset="2"/>
              <a:buNone/>
            </a:pPr>
            <a:r>
              <a:rPr lang="en-US" sz="2400">
                <a:cs typeface="Tahoma" pitchFamily="34" charset="0"/>
              </a:rPr>
              <a:t>	- Struktur organisasi</a:t>
            </a:r>
          </a:p>
          <a:p>
            <a:pPr>
              <a:lnSpc>
                <a:spcPct val="90000"/>
              </a:lnSpc>
              <a:buFont typeface="Wingdings" pitchFamily="2" charset="2"/>
              <a:buNone/>
            </a:pPr>
            <a:r>
              <a:rPr lang="en-US" sz="2400">
                <a:cs typeface="Tahoma" pitchFamily="34" charset="0"/>
              </a:rPr>
              <a:t>	- Ruang lingkup pelaporan</a:t>
            </a:r>
          </a:p>
          <a:p>
            <a:pPr>
              <a:lnSpc>
                <a:spcPct val="90000"/>
              </a:lnSpc>
              <a:buFont typeface="Wingdings" pitchFamily="2" charset="2"/>
              <a:buNone/>
            </a:pPr>
            <a:r>
              <a:rPr lang="en-US" sz="2400">
                <a:cs typeface="Tahoma" pitchFamily="34" charset="0"/>
              </a:rPr>
              <a:t>	- kebijakan lindung nilai / mitigasi risiko</a:t>
            </a:r>
          </a:p>
        </p:txBody>
      </p:sp>
      <p:sp>
        <p:nvSpPr>
          <p:cNvPr id="6" name="Slide Number Placeholder 5"/>
          <p:cNvSpPr>
            <a:spLocks noGrp="1"/>
          </p:cNvSpPr>
          <p:nvPr>
            <p:ph type="sldNum" sz="quarter" idx="12"/>
          </p:nvPr>
        </p:nvSpPr>
        <p:spPr/>
        <p:txBody>
          <a:bodyPr>
            <a:normAutofit/>
          </a:bodyPr>
          <a:lstStyle/>
          <a:p>
            <a:fld id="{BF90AF49-8E6D-49A2-AAE9-EC17B4B43876}" type="slidenum">
              <a:rPr lang="en-US"/>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57200" y="685800"/>
            <a:ext cx="8229600" cy="685800"/>
          </a:xfrm>
        </p:spPr>
        <p:txBody>
          <a:bodyPr>
            <a:normAutofit fontScale="90000"/>
          </a:bodyPr>
          <a:lstStyle/>
          <a:p>
            <a:r>
              <a:rPr lang="en-US" sz="4000"/>
              <a:t>Quantitative Assessment</a:t>
            </a:r>
          </a:p>
        </p:txBody>
      </p:sp>
      <p:sp>
        <p:nvSpPr>
          <p:cNvPr id="197635" name="Rectangle 3"/>
          <p:cNvSpPr>
            <a:spLocks noGrp="1" noChangeArrowheads="1"/>
          </p:cNvSpPr>
          <p:nvPr>
            <p:ph idx="1"/>
          </p:nvPr>
        </p:nvSpPr>
        <p:spPr/>
        <p:txBody>
          <a:bodyPr/>
          <a:lstStyle/>
          <a:p>
            <a:r>
              <a:rPr lang="en-US" sz="2800"/>
              <a:t>Mathematic assessment of the risk</a:t>
            </a:r>
          </a:p>
          <a:p>
            <a:r>
              <a:rPr lang="en-US" sz="2800"/>
              <a:t>Market Risk (per asset class):</a:t>
            </a:r>
          </a:p>
          <a:p>
            <a:pPr lvl="1">
              <a:buFont typeface="Wingdings" pitchFamily="2" charset="2"/>
              <a:buNone/>
            </a:pPr>
            <a:r>
              <a:rPr lang="en-US" sz="2400"/>
              <a:t>	Liquidity mismatch/gap analysis</a:t>
            </a:r>
          </a:p>
          <a:p>
            <a:pPr lvl="1">
              <a:buFont typeface="Wingdings" pitchFamily="2" charset="2"/>
              <a:buNone/>
            </a:pPr>
            <a:r>
              <a:rPr lang="en-US" sz="2400"/>
              <a:t>	Value at risk (VAR) analysis</a:t>
            </a:r>
          </a:p>
          <a:p>
            <a:r>
              <a:rPr lang="en-US" sz="2800"/>
              <a:t>Credit Risk (per credit portfolio)</a:t>
            </a:r>
          </a:p>
          <a:p>
            <a:pPr lvl="1">
              <a:buFont typeface="Wingdings" pitchFamily="2" charset="2"/>
              <a:buNone/>
            </a:pPr>
            <a:r>
              <a:rPr lang="en-US" sz="2400"/>
              <a:t>	Probability of Default</a:t>
            </a:r>
          </a:p>
          <a:p>
            <a:pPr lvl="1">
              <a:buFont typeface="Wingdings" pitchFamily="2" charset="2"/>
              <a:buNone/>
            </a:pPr>
            <a:r>
              <a:rPr lang="en-US" sz="2400"/>
              <a:t>	Exposure at Default</a:t>
            </a:r>
          </a:p>
          <a:p>
            <a:pPr lvl="1">
              <a:buFont typeface="Wingdings" pitchFamily="2" charset="2"/>
              <a:buNone/>
            </a:pPr>
            <a:r>
              <a:rPr lang="en-US" sz="2400"/>
              <a:t>	Loss Given Default </a:t>
            </a:r>
          </a:p>
          <a:p>
            <a:pPr lvl="1">
              <a:buFont typeface="Wingdings" pitchFamily="2" charset="2"/>
              <a:buNone/>
            </a:pPr>
            <a:r>
              <a:rPr lang="en-US" sz="2400"/>
              <a:t>	Maturity</a:t>
            </a:r>
          </a:p>
        </p:txBody>
      </p:sp>
      <p:sp>
        <p:nvSpPr>
          <p:cNvPr id="4" name="Date Placeholder 3"/>
          <p:cNvSpPr>
            <a:spLocks noGrp="1"/>
          </p:cNvSpPr>
          <p:nvPr>
            <p:ph type="dt" sz="half" idx="10"/>
          </p:nvPr>
        </p:nvSpPr>
        <p:spPr/>
        <p:txBody>
          <a:bodyPr/>
          <a:lstStyle/>
          <a:p>
            <a:r>
              <a:rPr lang="en-US"/>
              <a:t>Blue Mountain Inc. (2005)</a:t>
            </a:r>
          </a:p>
        </p:txBody>
      </p:sp>
      <p:sp>
        <p:nvSpPr>
          <p:cNvPr id="5" name="Slide Number Placeholder 5"/>
          <p:cNvSpPr>
            <a:spLocks noGrp="1"/>
          </p:cNvSpPr>
          <p:nvPr>
            <p:ph type="sldNum" sz="quarter" idx="12"/>
          </p:nvPr>
        </p:nvSpPr>
        <p:spPr/>
        <p:txBody>
          <a:bodyPr>
            <a:normAutofit/>
          </a:bodyPr>
          <a:lstStyle/>
          <a:p>
            <a:fld id="{AAE47901-60E5-4ECE-8CE8-78DDCDDE936B}"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b="1">
                <a:solidFill>
                  <a:schemeClr val="tx1"/>
                </a:solidFill>
              </a:rPr>
              <a:t>Quantify Risk</a:t>
            </a:r>
          </a:p>
        </p:txBody>
      </p:sp>
      <p:sp>
        <p:nvSpPr>
          <p:cNvPr id="198659" name="Rectangle 3"/>
          <p:cNvSpPr>
            <a:spLocks noGrp="1" noChangeArrowheads="1"/>
          </p:cNvSpPr>
          <p:nvPr>
            <p:ph idx="1"/>
          </p:nvPr>
        </p:nvSpPr>
        <p:spPr/>
        <p:txBody>
          <a:bodyPr/>
          <a:lstStyle/>
          <a:p>
            <a:pPr>
              <a:lnSpc>
                <a:spcPct val="90000"/>
              </a:lnSpc>
            </a:pPr>
            <a:r>
              <a:rPr lang="en-US"/>
              <a:t>Easier to quantify:</a:t>
            </a:r>
          </a:p>
          <a:p>
            <a:pPr lvl="2">
              <a:lnSpc>
                <a:spcPct val="90000"/>
              </a:lnSpc>
            </a:pPr>
            <a:r>
              <a:rPr lang="en-US"/>
              <a:t>Credit</a:t>
            </a:r>
          </a:p>
          <a:p>
            <a:pPr lvl="2">
              <a:lnSpc>
                <a:spcPct val="90000"/>
              </a:lnSpc>
            </a:pPr>
            <a:r>
              <a:rPr lang="en-US"/>
              <a:t>Market</a:t>
            </a:r>
          </a:p>
          <a:p>
            <a:pPr lvl="2">
              <a:lnSpc>
                <a:spcPct val="90000"/>
              </a:lnSpc>
            </a:pPr>
            <a:r>
              <a:rPr lang="en-US"/>
              <a:t>Liquidity</a:t>
            </a:r>
          </a:p>
          <a:p>
            <a:pPr>
              <a:lnSpc>
                <a:spcPct val="90000"/>
              </a:lnSpc>
            </a:pPr>
            <a:r>
              <a:rPr lang="en-US"/>
              <a:t>Harder to quantify:</a:t>
            </a:r>
          </a:p>
          <a:p>
            <a:pPr lvl="2">
              <a:lnSpc>
                <a:spcPct val="90000"/>
              </a:lnSpc>
            </a:pPr>
            <a:r>
              <a:rPr lang="en-US"/>
              <a:t>Operational</a:t>
            </a:r>
          </a:p>
          <a:p>
            <a:pPr lvl="2">
              <a:lnSpc>
                <a:spcPct val="90000"/>
              </a:lnSpc>
            </a:pPr>
            <a:r>
              <a:rPr lang="en-US"/>
              <a:t>Legal</a:t>
            </a:r>
          </a:p>
          <a:p>
            <a:pPr lvl="2">
              <a:lnSpc>
                <a:spcPct val="90000"/>
              </a:lnSpc>
            </a:pPr>
            <a:r>
              <a:rPr lang="en-US"/>
              <a:t>Compliance</a:t>
            </a:r>
          </a:p>
          <a:p>
            <a:pPr lvl="2">
              <a:lnSpc>
                <a:spcPct val="90000"/>
              </a:lnSpc>
            </a:pPr>
            <a:r>
              <a:rPr lang="en-US"/>
              <a:t>Strategic</a:t>
            </a:r>
          </a:p>
          <a:p>
            <a:pPr lvl="2">
              <a:lnSpc>
                <a:spcPct val="90000"/>
              </a:lnSpc>
            </a:pPr>
            <a:r>
              <a:rPr lang="en-US"/>
              <a:t>Reputation </a:t>
            </a:r>
          </a:p>
        </p:txBody>
      </p:sp>
      <p:sp>
        <p:nvSpPr>
          <p:cNvPr id="4" name="Date Placeholder 3"/>
          <p:cNvSpPr>
            <a:spLocks noGrp="1"/>
          </p:cNvSpPr>
          <p:nvPr>
            <p:ph type="dt" sz="half" idx="10"/>
          </p:nvPr>
        </p:nvSpPr>
        <p:spPr/>
        <p:txBody>
          <a:bodyPr/>
          <a:lstStyle/>
          <a:p>
            <a:r>
              <a:rPr lang="en-US"/>
              <a:t>Blue Mountain Inc. (2005)</a:t>
            </a:r>
          </a:p>
        </p:txBody>
      </p:sp>
      <p:sp>
        <p:nvSpPr>
          <p:cNvPr id="6" name="Slide Number Placeholder 5"/>
          <p:cNvSpPr>
            <a:spLocks noGrp="1"/>
          </p:cNvSpPr>
          <p:nvPr>
            <p:ph type="sldNum" sz="quarter" idx="12"/>
          </p:nvPr>
        </p:nvSpPr>
        <p:spPr/>
        <p:txBody>
          <a:bodyPr>
            <a:normAutofit/>
          </a:bodyPr>
          <a:lstStyle/>
          <a:p>
            <a:fld id="{6956A96B-5ADD-4621-9310-DB97B7016852}" type="slidenum">
              <a:rPr lang="en-US"/>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782</TotalTime>
  <Words>1544</Words>
  <Application>Microsoft Office PowerPoint</Application>
  <PresentationFormat>On-screen Show (4:3)</PresentationFormat>
  <Paragraphs>388</Paragraphs>
  <Slides>44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Times New Roman</vt:lpstr>
      <vt:lpstr>Wingdings</vt:lpstr>
      <vt:lpstr>Tahoma</vt:lpstr>
      <vt:lpstr>Metro</vt:lpstr>
      <vt:lpstr>Risk Identification, Measurement, Monitoring and Control </vt:lpstr>
      <vt:lpstr>Tujuan Pembahasan</vt:lpstr>
      <vt:lpstr>Risk Management Process</vt:lpstr>
      <vt:lpstr>Identify Risk</vt:lpstr>
      <vt:lpstr>Bank Risk Segmentation</vt:lpstr>
      <vt:lpstr>Quantify Risk</vt:lpstr>
      <vt:lpstr>Qualitative Assessment </vt:lpstr>
      <vt:lpstr>Quantitative Assessment</vt:lpstr>
      <vt:lpstr>Quantify Risk</vt:lpstr>
      <vt:lpstr>Monitor Risk</vt:lpstr>
      <vt:lpstr>Control Risk</vt:lpstr>
      <vt:lpstr>Risk Management Process</vt:lpstr>
      <vt:lpstr>Risk Control Actions</vt:lpstr>
      <vt:lpstr>Risk Control Actions</vt:lpstr>
      <vt:lpstr>Terminate Risk </vt:lpstr>
      <vt:lpstr>Take Risk</vt:lpstr>
      <vt:lpstr>Treat Risk</vt:lpstr>
      <vt:lpstr>Treat Risk</vt:lpstr>
      <vt:lpstr>Transfer Risk</vt:lpstr>
      <vt:lpstr>Control Activities</vt:lpstr>
      <vt:lpstr>Risk Management Process</vt:lpstr>
      <vt:lpstr>Risk Measurement</vt:lpstr>
      <vt:lpstr>Risk Measurement</vt:lpstr>
      <vt:lpstr>Risk Measurement</vt:lpstr>
      <vt:lpstr>Risk Measurement</vt:lpstr>
      <vt:lpstr>Risk Measurement</vt:lpstr>
      <vt:lpstr>Risk Monitoring and Control</vt:lpstr>
      <vt:lpstr>Risk Measurement</vt:lpstr>
      <vt:lpstr>RSA dan RSL</vt:lpstr>
      <vt:lpstr>Fund Gap   FGAP  = RSA  - RSL</vt:lpstr>
      <vt:lpstr>Fund Gap   FGAP  = RSA  - RSL</vt:lpstr>
      <vt:lpstr>Risk Monitoring and Control</vt:lpstr>
      <vt:lpstr>Risk Measurement</vt:lpstr>
      <vt:lpstr>Risk Measurement</vt:lpstr>
      <vt:lpstr>Risk Measurement</vt:lpstr>
      <vt:lpstr>Risk Measurement</vt:lpstr>
      <vt:lpstr>Risk Measurement</vt:lpstr>
      <vt:lpstr>Risk Measurement</vt:lpstr>
      <vt:lpstr>Risk Monitoring and Control</vt:lpstr>
      <vt:lpstr>Risk Monitoring and Control</vt:lpstr>
      <vt:lpstr>Risk Monitoring and Control</vt:lpstr>
      <vt:lpstr>Risk Monitoring and Control</vt:lpstr>
      <vt:lpstr>Risk Monitoring and Control</vt:lpstr>
      <vt:lpstr>Summary</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Identifikasi, pengukuran, pemantauan dan Pengendalian Risiko</dc:title>
  <dc:creator>Microsoft</dc:creator>
  <cp:lastModifiedBy>Irdiyanto</cp:lastModifiedBy>
  <cp:revision>13</cp:revision>
  <dcterms:created xsi:type="dcterms:W3CDTF">2008-10-28T22:53:12Z</dcterms:created>
  <dcterms:modified xsi:type="dcterms:W3CDTF">2013-10-20T22:14:17Z</dcterms:modified>
</cp:coreProperties>
</file>