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3"/>
  </p:notesMasterIdLst>
  <p:sldIdLst>
    <p:sldId id="256" r:id="rId2"/>
    <p:sldId id="257" r:id="rId3"/>
    <p:sldId id="283" r:id="rId4"/>
    <p:sldId id="259" r:id="rId5"/>
    <p:sldId id="260" r:id="rId6"/>
    <p:sldId id="285" r:id="rId7"/>
    <p:sldId id="287" r:id="rId8"/>
    <p:sldId id="288" r:id="rId9"/>
    <p:sldId id="286" r:id="rId10"/>
    <p:sldId id="289" r:id="rId11"/>
    <p:sldId id="292" r:id="rId12"/>
    <p:sldId id="291" r:id="rId13"/>
    <p:sldId id="293" r:id="rId14"/>
    <p:sldId id="294" r:id="rId15"/>
    <p:sldId id="284" r:id="rId16"/>
    <p:sldId id="261" r:id="rId17"/>
    <p:sldId id="262" r:id="rId18"/>
    <p:sldId id="263" r:id="rId19"/>
    <p:sldId id="264" r:id="rId20"/>
    <p:sldId id="265" r:id="rId21"/>
    <p:sldId id="266" r:id="rId22"/>
    <p:sldId id="267" r:id="rId23"/>
    <p:sldId id="268" r:id="rId24"/>
    <p:sldId id="269" r:id="rId25"/>
    <p:sldId id="271" r:id="rId26"/>
    <p:sldId id="272" r:id="rId27"/>
    <p:sldId id="273" r:id="rId28"/>
    <p:sldId id="275" r:id="rId29"/>
    <p:sldId id="277" r:id="rId30"/>
    <p:sldId id="278" r:id="rId31"/>
    <p:sldId id="2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ED18A2-D748-48C3-B103-DB8B2FF5847C}" type="datetimeFigureOut">
              <a:rPr lang="en-US" smtClean="0"/>
              <a:pPr/>
              <a:t>10/21/2013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9DFD3D-78FC-4002-BB88-6BD8062E5F8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94770369-3948-4F29-A915-3D91B34B23DD}" type="slidenum">
              <a:rPr lang="en-US" smtClean="0"/>
              <a:pPr/>
              <a:t>17</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w="9525"/>
        </p:spPr>
        <p:txBody>
          <a:bodyPr/>
          <a:lstStyle/>
          <a:p>
            <a:endParaRPr lang="id-ID"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3092345-97DF-4412-9943-634564CEB394}" type="slidenum">
              <a:rPr lang="en-US" smtClean="0"/>
              <a:pPr/>
              <a:t>23</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w="9525"/>
        </p:spPr>
        <p:txBody>
          <a:bodyPr/>
          <a:lstStyle/>
          <a:p>
            <a:r>
              <a:rPr lang="en-US" smtClean="0"/>
              <a:t>Bagaimana menterjemahkan manfaat dari manajemen risiko ke dalam suatu bisnis? Banyak keuntungan yang dapat diperoleh, termasuk profitabilitas, struktur neraca yang lebih baik, meningkatkan value dari stakeholder, reputasi yang baik di pasar sebagai organisasi yang dimanaje dengan baik, staf yang lebih terlatih, sehingga memperkecil tingkat pemutusan hubungan kerja dan memperbaiki tata kelola perusahaan </a:t>
            </a:r>
            <a:r>
              <a:rPr lang="en-US" i="1" smtClean="0"/>
              <a:t>(corporate governance) </a:t>
            </a:r>
            <a:endParaRPr lang="en-US" smtClean="0"/>
          </a:p>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D788F92B-8DA0-4DA4-B5E8-FD4F737E2F87}" type="slidenum">
              <a:rPr lang="en-US" smtClean="0"/>
              <a:pPr/>
              <a:t>24</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w="9525"/>
        </p:spPr>
        <p:txBody>
          <a:bodyPr/>
          <a:lstStyle/>
          <a:p>
            <a:pPr>
              <a:lnSpc>
                <a:spcPct val="80000"/>
              </a:lnSpc>
            </a:pPr>
            <a:r>
              <a:rPr lang="en-US" sz="1000" smtClean="0"/>
              <a:t>Nilai adalah maksimum bila manajemen menetapkan strategi dan tujuan untuk mencapai keseimbangan yang optimal antara pertumbuhan dan tujuan laba dan hubungannya dengan risiko, dan menyebarkan sumber-sumber daya secara effisien dan effektif dalam mengejar tujuan badan usaha.</a:t>
            </a:r>
          </a:p>
          <a:p>
            <a:pPr>
              <a:lnSpc>
                <a:spcPct val="80000"/>
              </a:lnSpc>
            </a:pPr>
            <a:r>
              <a:rPr lang="en-US" sz="1000" smtClean="0"/>
              <a:t>Manajemen risiko meliputi :</a:t>
            </a:r>
          </a:p>
          <a:p>
            <a:pPr>
              <a:lnSpc>
                <a:spcPct val="80000"/>
              </a:lnSpc>
              <a:buFontTx/>
              <a:buChar char="-"/>
            </a:pPr>
            <a:r>
              <a:rPr lang="en-US" sz="1000" smtClean="0"/>
              <a:t>Pensejajaran antara risiko yang diinginkan dengan strategi; manajemen mempertimbangkan risiko yang diinginkan perusahaan dalam mengevaluasi alternatif-alternatif strategi, menetapkan tujuan yang terkait, dan pengembangan mekanisme untuk mangelola risiko yang terkait.</a:t>
            </a:r>
          </a:p>
          <a:p>
            <a:pPr>
              <a:lnSpc>
                <a:spcPct val="80000"/>
              </a:lnSpc>
              <a:buFontTx/>
              <a:buChar char="-"/>
            </a:pPr>
            <a:r>
              <a:rPr lang="en-US" sz="1000" smtClean="0"/>
              <a:t>Menghubungkan pertumbuhan, risiko dan hasil; manajemen risiko penyediakan suatu kerangka pengambilan keputusan yang memastikan bahwa pertumbuhan bisnis dan pencapaian hasil adalah sepadan dengan dengan risiko yang diambil. Hal ini membantu penetapan limit-limit dan dengan demikian menjaga risiko yang dihindarkan.</a:t>
            </a:r>
          </a:p>
          <a:p>
            <a:pPr>
              <a:lnSpc>
                <a:spcPct val="80000"/>
              </a:lnSpc>
              <a:buFontTx/>
              <a:buChar char="-"/>
            </a:pPr>
            <a:r>
              <a:rPr lang="en-US" sz="1000" smtClean="0"/>
              <a:t>Memperbaiki reaksi terhadap risiko;manajemen risiko menyediakan suatu proses  pengidentifikasian dan pemutusan pada reaksi risiko yang berbeda, dari penerimaan dan pengembilan bagian kepada pengurangan atau penghindaran.</a:t>
            </a:r>
          </a:p>
          <a:p>
            <a:pPr>
              <a:lnSpc>
                <a:spcPct val="80000"/>
              </a:lnSpc>
              <a:buFontTx/>
              <a:buChar char="-"/>
            </a:pPr>
            <a:r>
              <a:rPr lang="en-US" sz="1000" smtClean="0"/>
              <a:t>Pengurangan kejutan operasional dan kerugian; manajemen risiko membantu organisasi mengidentifikasi mengenal peristiwa yang merugikan secara potensial, menaksir risiko, dan membangun respons yang tepat, dengan demikian mengurangi biaya dan kerugian terkait secara mendadak.</a:t>
            </a:r>
          </a:p>
          <a:p>
            <a:pPr>
              <a:lnSpc>
                <a:spcPct val="80000"/>
              </a:lnSpc>
              <a:buFontTx/>
              <a:buChar char="-"/>
            </a:pPr>
            <a:r>
              <a:rPr lang="en-US" sz="1000" smtClean="0"/>
              <a:t>Managing risk; semua organisasi menghadapi risiko yang menyangkut fungsi-fungsi dan operasi yang berbeda. Manajemen risiko memperhatikan dampak antar hubungan pemecahan yang integrated antara risiko dan dukungan untuk mengelola mereka.</a:t>
            </a:r>
          </a:p>
          <a:p>
            <a:pPr>
              <a:lnSpc>
                <a:spcPct val="80000"/>
              </a:lnSpc>
              <a:buFontTx/>
              <a:buChar char="-"/>
            </a:pPr>
            <a:r>
              <a:rPr lang="en-US" sz="1000" smtClean="0"/>
              <a:t> Mengeksploitir kesempatan; dengan lebih mempertimbangkan cakupan yang luas dari peristiwa yang potensial dari pada sekedar risiko. Manajemen risiko memberikan kemampuan manajemen untuk mengidentifikasi, dan mengambil manfaat dari events dan kesempatan  yang positif dengan cepat dan effisien.</a:t>
            </a:r>
          </a:p>
          <a:p>
            <a:pPr>
              <a:lnSpc>
                <a:spcPct val="80000"/>
              </a:lnSpc>
              <a:buFontTx/>
              <a:buChar char="-"/>
            </a:pPr>
            <a:r>
              <a:rPr lang="en-US" sz="1000" smtClean="0"/>
              <a:t> Merasionalkan sumber-sember daya; manajemen risiko menciptakan informasi risiko yang kuat, yang memungkinkan manajemen untuk menggali sumber-sumber daya secara lebih efektif. Dengan demikian menguirangi seluruh kebutuhan modal dan memperbaiki alokasi modal.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5525EC4-5D89-4807-B193-BF4CE8ACC8B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525EC4-5D89-4807-B193-BF4CE8ACC8B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5525EC4-5D89-4807-B193-BF4CE8ACC8B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33D1DF-D94F-4029-8732-5D4B8D81BB4F}" type="datetimeFigureOut">
              <a:rPr lang="en-US" smtClean="0"/>
              <a:pPr/>
              <a:t>10/21/2013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5525EC4-5D89-4807-B193-BF4CE8ACC8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D33D1DF-D94F-4029-8732-5D4B8D81BB4F}" type="datetimeFigureOut">
              <a:rPr lang="en-US" smtClean="0"/>
              <a:pPr/>
              <a:t>10/21/2013</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5525EC4-5D89-4807-B193-BF4CE8ACC8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D33D1DF-D94F-4029-8732-5D4B8D81BB4F}" type="datetimeFigureOut">
              <a:rPr lang="en-US" smtClean="0"/>
              <a:pPr/>
              <a:t>10/21/2013</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5525EC4-5D89-4807-B193-BF4CE8ACC8B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0"/>
            <a:ext cx="7209794" cy="584775"/>
          </a:xfrm>
          <a:prstGeom prst="rect">
            <a:avLst/>
          </a:prstGeom>
          <a:noFill/>
        </p:spPr>
        <p:txBody>
          <a:bodyPr wrap="none" rtlCol="0">
            <a:spAutoFit/>
          </a:bodyPr>
          <a:lstStyle/>
          <a:p>
            <a:r>
              <a:rPr lang="en-US" sz="3200" dirty="0" smtClean="0"/>
              <a:t>SAMPAI KAPAN RESIKO BERLANGSUNG</a:t>
            </a:r>
            <a:endParaRPr lang="en-US" sz="3200" dirty="0"/>
          </a:p>
        </p:txBody>
      </p:sp>
      <p:sp>
        <p:nvSpPr>
          <p:cNvPr id="3" name="TextBox 2"/>
          <p:cNvSpPr txBox="1"/>
          <p:nvPr/>
        </p:nvSpPr>
        <p:spPr>
          <a:xfrm>
            <a:off x="2590800" y="1981200"/>
            <a:ext cx="5121915" cy="584775"/>
          </a:xfrm>
          <a:prstGeom prst="rect">
            <a:avLst/>
          </a:prstGeom>
          <a:noFill/>
        </p:spPr>
        <p:txBody>
          <a:bodyPr wrap="none" rtlCol="0">
            <a:spAutoFit/>
          </a:bodyPr>
          <a:lstStyle/>
          <a:p>
            <a:r>
              <a:rPr lang="en-US" dirty="0" err="1" smtClean="0"/>
              <a:t>Sampai</a:t>
            </a:r>
            <a:r>
              <a:rPr lang="en-US" dirty="0" smtClean="0"/>
              <a:t> </a:t>
            </a:r>
            <a:r>
              <a:rPr lang="en-US" dirty="0" err="1" smtClean="0"/>
              <a:t>tujuan</a:t>
            </a:r>
            <a:r>
              <a:rPr lang="en-US" dirty="0" smtClean="0"/>
              <a:t> yang </a:t>
            </a:r>
            <a:r>
              <a:rPr lang="en-US" dirty="0" err="1" smtClean="0"/>
              <a:t>telah</a:t>
            </a:r>
            <a:r>
              <a:rPr lang="en-US" dirty="0" smtClean="0"/>
              <a:t> </a:t>
            </a:r>
            <a:r>
              <a:rPr lang="en-US" dirty="0" err="1" smtClean="0"/>
              <a:t>ditentukan</a:t>
            </a:r>
            <a:r>
              <a:rPr lang="en-US" dirty="0" smtClean="0"/>
              <a:t> </a:t>
            </a:r>
            <a:r>
              <a:rPr lang="en-US" sz="3200" dirty="0" err="1" smtClean="0"/>
              <a:t>tercapai</a:t>
            </a:r>
            <a:endParaRPr lang="en-US" sz="3200" dirty="0"/>
          </a:p>
        </p:txBody>
      </p:sp>
      <p:sp>
        <p:nvSpPr>
          <p:cNvPr id="134146" name="AutoShape 2" descr="data:image/jpeg;base64,/9j/4AAQSkZJRgABAQAAAQABAAD/2wCEAAkGBhQSEBUUEhQVFRUVFBcUFRcWGBcYGBcXFBgXFRUXGBYYHCYfGBkjGhUUHy8gJCcpLCwsFx4xNTAqNScrLCkBCQoKDgwOGg8PGiwkHyQsLCwpKiwpKiwsLCwpLCwsLCwsKSkpLC4qLSksLCwsLCwsLSwsLCwpLCwsLCwsLCwsLP/AABEIAKgBLAMBIgACEQEDEQH/xAAcAAACAwEBAQEAAAAAAAAAAAADBAIFBgABBwj/xABDEAACAQIEAwUFBgMHBAEFAAABAhEAAwQSITEFQVEGEyJhcTKBkaGxB0JSwdHwFCPhFTNicoKSohZDwvHSF1NUY7L/xAAaAQACAwEBAAAAAAAAAAAAAAACAwABBAUG/8QAMxEAAQQABAIJAgcAAwAAAAAAAQACAxEEEiExQVEFExQicYGRofBhsSMyUsHR4fEVQmL/2gAMAwEAAhEDEQA/APmD9n7agPLQSNQVAA6ydDy+NKWuAkqc251XLJ8K+2SAN4Igf+jprfCkBkD7oXyMCNRtO2u+gr0WIGWAyaCGAI02EcxtXo39FZzbhl04G9fMeXFcZvSAaNDevEcPVZc4e3JXNkgBgQksWBKhVJbTUmdfuiut2rl5sqMWDfecEMohVJhSxCkALOsgVqWwYIhlUjddAACNduR15b60XCQZ01k6zoBAEeRkHpvHKkDol4lGZ+h5Aaaf4mu6QaYzlbt46rJ2wFzLbLqUAOZCVbOBBZlgtlm4QDoQAZEk0nawjLB228LTJHhIBA5NOnpPSttj8ErqUAGZzMgDSPvNptJ9dY51HB9n7aDxZnMRLE6AiDl/DoAOZ0GtKPQ0okLY3XW5PPl40rHSceTM8Vew/f1WNxXDnzk5SATM6wFPstMCF6elQeyYDEKPCMonVokE+s8tPka3GM4Nns92pytAUPrOUaFdCPCRuOcCdqWvcHtWltobRugNGYn2czBdddiWmAI0PuOXol4JJ0HMnmeQH9Ko+kWGgNTy/wBKzHDLrrv7ADSG1HgV2Ag6e0dDyJ01rUdneLLdTKSAy6ASJI9IERoKqe06LayItwZrcZRqbgWZWX2IGgAiQAKrbd25hMQGiGU5hI0IOzaHzkRzFYIHz4GZzgNtCL0PnwPv7p8sceLjH125+nFa3ivAjccXFcocuQxPiUnyOm59ascCjAZHJYqB4isAg7a7E6GY6iqns92oW5/LuwrKp8cjK+XyjeNfODtWkW8kiHQyCRDAhgDBKnmNtfMV6eB+He7r4zRO4v8AZcaVszW9U8XW3+rwW6mLdGFupi3XQzLOGIAt0QWqOtqiLZoS5NDEutqiLaphbVEW1Sy9ODEutmiLaphbVEFqlGUbWmiMpcWqmtumFt1NbdAXow1AFqpi1R1t1MW6AuTA1AFqprao626Itqll6MBLi1U+6pgWqn3VLL0YCVFqpC3TItVMWqAvRhqV7uu7um+5r3uaHrEWVJ91Ue6p7uaibNTrFWVJG3UTap02qibNEHqsqTNqo93TjWqgbdEHqqXx+3ir7gFbKhdx/NWD7wDpRSt8iItod/aZj/tED4mkk4hZBJJfD3IAMCVJIkQIKEHqQKsMK7tL27yXOqwAG2/CSUPLUHlTWSh+mYnwLftQI8FzHMLdcoHiHfeyD4rkwV0AFboPPxJMk6ciIGvSuPD7/K8mxDN3ZDeRKkwdvLc0yuLQHxE2yASVfSDpzOhEFtVMfCmrPj1BDASJGoJ9f3zpoZG7QE6f+j/NhLL3jWhrxofCksDh3UtmMkxLSGOggeEKoUbwNQCT1p/D4WCTLk/4ifkNgfQCqvimPFgFmbWRGikmQNAIGwgzMadarbPbcA6oYkc9TJ1MciBsPmKzdthgOV2/rX9rScK+UW3b57fT2WvW3RAlZnhHa1XVlchLmfMpYEpkLA5CREQJGaNN6vOA8Re+p7xFXLAlGlWjQmJlTImPOtMPSUcxDW3Zv25rK/BPjslTv8HtXGDOgZhsSOWog9RqdDSHanhou21XIzOZCMokKYkZjByqSAP03rRpbB2ohsEggGDG+8edNmjY9jm1vvoFIszXA3svjuOwb2LsGJUKw+8IIBEggaGdiPI07Za5fu2gzjMQi2ypKmc2hBXQONRrEaHWvpHCOA93ZKXCLjFizNHtEmQTM6/qaFe7KoGt3FhWtkfdGVgdGlFgSZmREHqNK887o6StNjqRfsuwMU0778/3XvZvCMuGRXnMJ3BB3mTOpmZB00Iq2W1RrKEjWjd1Xdi/Djay9hXouc4ZnF3NLraoq2qUxnEhbB8uXWOnX3Uphe19hh7Qkbj1gA/FkGk6t5Ul2LjBolG2Mpri+LFm3nMwNyOVC4BxUXcyk6iGHmrT9GDD4Vb3b4CZwZWJkcxvIPprWXw+Js38VbK+Hvc9nPbKSrNBmCYYStu4B7RDbSsVysW98UonD9P0/Tx91siaHDJWqssTxtA5QnUH5EafUVV4ntuqHwoz+hAHQasQD61neK23OMuC6uV0bu7i8s431O6bsCdwV61d8D7MHFNmNxlsg65Yh/8ACCRqPPWuI7GTSShjNzsmMiqy4rYcKxZurJXKSJ6j486fFqlOD9nlw0i2zZDqFYghDEQsAQD05HarYWq9JA54YBJulOGuiWFqiLapgWaItqmGRQNS62qItqmFtVNbVKMiYGpcWqmLNMi1RFtUoyJoalRZqYsU2tmpizSjImhiTFmve4p5bNS/h6AypnVqvNiomzVibFRNioJFRjVcbNQNmrE2KE1qjEiEsVebVQNqn2tVA2qYHpZYvi57OAKMmpVcoDwQQDmUHSCBqNphjzgj3EYazcCl7bK5JBKo4cFR4hnQH6mdI3rPYLt3dRcror7AEkgwAAZOskxM9SfKN3axNi5bDrcXKQTmDZTA33giIOh94p7JIpATDQurDtvLXfw8+a5pjkZQlsgXRG6z+G4feMgZL6KSFF0wx2M7MpAiNhqKnheE59HK2CSAVtqyNOkjvSArknmoPPU71fJi0JVQVuSM4KMpOWQFbLPM6AjmDtVbxjtNats1q8jC2ywrAE55OVhldQIA1nUGOc1KiYMzj6/P3IR5nk5Wj58+ipO0uCfC2MtsMUYku8aQcq+MyQWJO8CfdWW4Xh1ZjnaIQuoj2mWDl16jNT2LxL3bwBvB0DSO9dmQi1IUvoPaGmwPi1iSahZJfEQvc2ywZSxMWlV1jN4j4YGx65edcLEvEj6YK5arpRNLG94q34Nw4EFVELeL5MznK3cj8IB7xwbhGh+7IBjXb8P4aRbAk+HSJ0PXcA9RrzrNWeG28EoxFh7V9fFbNwtby23OqlVBJJ1j2s0HprWk4RxZTbtNcAS5d0EmJZjqIMSc0iN5GlbsCWQEiT83PmOGqz4gGTVuyssPZBMjT8/P5U2LNe2EBXPrESRGoIGoI6iIj4V5wniVvEWVvISEaR4vCQQSpBE6GRXa69o0JWDqlNbVT7mveH4y3fTPadXWSJXUSNxTgtVOtBFhXlpKraqr7Q8bXDW5K5mI0WY9STyA5wCfKtALVZbj/AGu5miS0gDyAIA8tYNYMbiZGM/D3+ydFGCdV81452vu3XIEADSACB9frSXDuKQ2ZgiwNwDJnllEq3M6gRG4MVvcB9ks3hcunwRmKa6sSTBP4RI26e+pcW7HAvNmyGIIzMYAgeGATCwOg08MAferjlkgILt1rzMAoBL9nO0YZBZcmRb8LRAYIQqkT7JIK9dRO0VUcI47/B8QuOtpnzTlthu6lh95pGgjMZGhB+CXHsLdwV9e9KPM5ragoCp+6SDmIAAgtroIkClMQcrm9g1xAVZV5QeAR4gWUty/ENKGZxkbkKZE3I7MFsuG8cbiuLa+6W0dYXKu2UDwEzu24mPujSvovB+Hd2kAyD1+g8q+TdicP/Dqt9jAuq7mPuJaIEn3sNToJFfaeD4q3fspdssHtsNGHloQRAgjmCJpfR7YhK4jcHT56q5muu+akLVTW1TItVMWq7ZkWcMSwtUQW6YFqprapZkTA1Li1RFtUdbVEFulmRMDUBbVEW1R1t0RbdJMiY1qCtqiizRVSiBaS6ROApBWzUu6o4SpZaUXlS0sbNRNmm8tRKVM5UtJNZoLWasGShMlMbIpSr2s0I2qsGt1A26cJEJavx6LIyzmEzGXn1npHnO52pjCXFmGz90xXvAsAwu5DEGIJHLnFF4VgJi7cUtZW4qXAoliDrpqImAJndhvMF3tDhLFvFZLavbSAHGYOQJktox1jXIditZCNEq9aSFi8yOqglip/lRlInMGTTUEFtcvU/HuJY67fbPdYksSRmIgTGw2WfdyrY3OwNkXbdu/irme4qLZXKZAIfQ5vugpsPZkA7g1QYrsXirTFbtvLbXPN6G7vLbli+ZQSARtK6yNJqU4BXbSVV3VttcMKbaTBXNmygQPb5684584q64NgfH/AA9zKEvMxlpVl7oZgzAjRYLaHoTyE0XfZmVJGUMQslgoDHU+Q5nQc9K2XAMVGBctg7b2lzLdvm4ACzwEWCpKwGUZhOmoOxqmd3XkFHC9Fouz+BsNbNqy1u6q3Fgui5cxA1UgZXaAdQJJHKq3tecKjm0+a80m4yWzbVluZGAdj3fiPseGdpJDRFZxseTZBt2nVEZSzEIwZiQFOmQoBspBY6DUQaaw3HcIblu61u6bilrl0OwZCpWMgAILKW1OaSdNwdG9cSKIH3QmMA3apuF9oL2HsXFs3AgeJ/GZ3ygyABLaiCZ30gG4Nx28UNgg3rdxy7oXhiRFzMhmVYFCZG868qHheI3Ld03ilsXWuZllGkNp4EUgqNHBEajwmRzdxPCJR3dgt62iXWtW7aoDa8FonSO7uJBJBXdtNSaXmJFWroXsmOznbR8I6ZWL23ANxHGiHMuYrk3hEIGkARpyH2ThHEbWJt95ZJZNBJVhqVDRqNYDCYkTI5V+d8Nist3MgKAgACS2wETEE+IA6e4cq+n/AGZcVwmHYqcWxa6ijI9tlVSik63JKmApUTl0EeIQadBO6M5SdEqSMO14r6QLFEWxTVu2CARqCJHodqILNbTOCliJKizSvEL1mwhe66W1ESzGIG+3urztL2hw+CtZ8RdCEjwLu7xE5EGp3GuwnUivgHartSuKY5RcIzSGuMNBzC2kGVATqdWmBrSZMRyTBFS3XaXt9gDaYWbbX59pshRWnTKXbxAkCdV2XyArG2O3jquIRLVq3bv2bloqoPhDBsoBn7pZ4HLMQNNs9estkUv4QE8Ej2hnnTr7ZPpFLVkLi42mhoC368VtXYt4VLj3XQozkwcqkhFCwBnyIGMAKSY1yg0t2O7cHheJcNmuWWJF22pUqXBOV7cgQQMo2E+IEaCM3w649pTdQHQgHMPCdQRBkEmRy1jn013BOB4fijRbfurww+XuyfaulrjO6Bj41gr4QdPfNZQAxxcPlJpNgBfQ+FfbJw+6Yc3bBJgG4krrzzIWgeZitzgMTbvILll0uIdnRgymNDBGm9fC07BBrKXEBAytO5hg5Vt+q6xXvZ98Rw/Eq9q4ELlle0ZKXCmoRlHXUB9x1jQ23pFt0UsRm6pffBbqQt0HgnFExWHt37fs3FmNCVOzIY+8pkH0p8LWzrrV5EEW6mEogWpBaAyIg1DCVMLUgtSFAXotl4FqYWuAqQobUtdFexXCvatUvCK8IqVRqKKBFQK0U1GhtWCglagVo5FRy1OsRL804PhmEvu+HHeYcs4uOrKJuBQwQW84lYMk6ayRoIjQ8AwdnDuwxGQX7K5gxCjMgkG+jgS2YEBiSSCIOkV8z/hVXc+g/pFM/wATcOXxNCMHTMx8LDUFQZy8tNK2HCvGxWcTR8l9Zs4dLuJTEd5cBtpGS247szMh9AzEGJGwKjzq14hFy1cRcrFkK+JgFIbQ6lHGxO6sOor4hgeJ3LLZ1zK5JkjUGdddyTvWgs9t7xj+YknllAIMxsedA2B7tLpEZoxrRQrv2b3nvQg7pSzks7KVCh/Dl7uTOU7ECYnyH0fgnArFnAjDMEbMoNwZi6m7lUM65hp4lDCIiJrCN2sxBj+YBGuij4HTUa7UX/q3EfjUf6V9/wB2ndhm2seqR2uAc/RE4t2NGBQYiziyrILh1UlnYSUVRyJQvnM7BiBBIFTheyX8XhLd8MVebiv4TlADAq5A+7BMkSZYnkabx/F7l9Qt4o6g5gGRdD5eHpTmF7SYhFCpdCqoAUC2sADQAeHaq/46Xex88kJx8A3uvBH+z7srczzijauYZ7bRaZhckDVHVRIA8O4M6jTo/jPsasXBmt4i4pOc6rmBBLG0AGM6AoCZMheU6VD8cvsT/MWSQxYWkDSIAOYLMwAPTTam7PbPFwAbokaHwoD6+h3mhOAnurCsY/DVrfosBxngF/C3DbuKQbeUllzZZYAqQ23kCNyDE0fhuPQWjbdQ2bnqWylSpKmNGSPDyOa4PvCtZxviFzFIEvuGUGY0WTpvliRoPhVBieDm5eN3MgJJLCABO2iiNP199R+BmqiPQoRjYCdD6hfW/sxuXhhWa87G1Krh7ZWDbtooAgsAzLsASBMEmZFPdtftAtcPsTGa84PdWz1BjM0HRR/T0+c4TtpisPZVDeVVRQiAAEwNANZJ95qhXEvisctzEF7jNJlgsAqGKKBsFAVuX5msUsb4Tlf40tkczJG231UhwLGY++cRiWJZgjywzCGzFFySAFhfZHX1p7j/AAKzh8Gi5M95MsuwcZc+uU5VBgZTAaN5nk1vb7RXLQJzqIAH3IAXNA16A6e/eKyHHu1b4gKitPMnQAMRBM5QdiRJpc0c7JKcNEUT4pGZmlUGIxJfVyWMiOUACNojkvwpzDdm7zpnCmATOhOgKgnaIlhrPI9Khw3hBuzqAY026wfqPjWw4HisRbVcOrDu8xBzANyLwJ5ZlB30IHWmnNoGcTWqFoGt8Ba84J2PGJa5atkN3aDxQ1zIbmYOq2wVAaYOviUnYRWXxWBFvE/yXzAOCChMowaAM6iASRoQeYrV9mrzIcaqEgX3yusqMyZnECToCS43qu7T22yoAAAkd2LcBF1JZgqkCf8AGRmMGdpJdnkY3NwVGZhdXFav7PvtAGGR7GKtm9ae493OviuIt0jOSkeNZktHiEzBB0+lXOzmExKC/ZIyuM4uJqpGVlJB5GGavz7ZxBF9bieEzl6eIxOUba5tR5/4hWx4fxXEYMdytwm1cDAkEFlD8irGWEEw0yNPfypMjiGuG/wrUL1LeCsvsg7VsMZik2w166boXXwPcYjOughCcqn1Toa+1zXxDA8ONm/buWZUKhQgARBAAkHSAAtaodqMT+Nvgv0FbIIppRbRQ04/T4VmMrRo7dfRhXor52varE82M7ezv86Inaq+eZ94H5GtHZZgrzsPFfQYr0V8+/6mxHN46+GfnNFtdp755k+7+h0qjBKOCLunit8K9FYVe01/z+H6gUa3x++dp+K++hIeNwiEd8Vta9rM4TiN9iAT8dR8QKv7IYjU6+lCJTdZT7fyqczLxRq6kcaboHgI9DH6VR3+JYgHV118xP0qutJNBp9kTYswuwtSaiSKw1/juJE+OOkCfyFKXe0GJie+gDfwqY9ddKLJI7YKGOuK+gZv3pQ2J/Zr5we1GJ//ACBr5L+lCbtRiuV/5JQ9kmPJVYC+R2MB0UE89daKuEaPZHx/pSl2xbLHLcu5IJEqpOgkj2wORjTpUbdi0f8AvuP81lv/ABJrvx4kVt9/4XMkwjid/t/Kdt2CN1+Y/SvbmHUxmCnfz391R4dgkZxF+0QCCczOmnP7h1iedPNwgN/dHnHhuq0+gMGaLtsQ0dXzxSTgpdwq84P8LMvL2pHXY7VMT0UmdTMbcwNZ1E6kVa2+ydxoi7JGsFQYkSJhjyod/hNwAAEbAHeJHQ0sYmB7u670Onpso7DTNb3m+377pFSzAwpYKNRKjQdDJEhR/WnsHw43FBBB3kEEZefiOoGg6/HSpW8EyIwI1mTqdRsN9etHs4W9bkhSJBB1OoI5iR+xSWmRxLmyAUaAO1JrmxtDWvjJsWSN7S5sRsRHMz+W9TTD+Y+VV+K4strR2BPRHM+hgn50ge07MIto/lNxoHqB6deVdF+KjZuVymYWV50BWlTD6SXX0BX9aVxFy3bJLX1UxqJB68lk1kcXxS+xKtcaNoDGCPjqKnguAu5E+Gfxacp/elZHY8uPcFrazo7KPxDS0l7imGZfFfB/0NPLWIB6UHF9sragrYtZidM7QvyifpQv+m1OXPcVREAhS0+8lZgVYcM4Ph7R0CXD+J26QdFUH986zlkk7w97QCOK0h0MDMjXWOXwKosWL2K/mXQRaUFjlWF0E9Dm1G3rtU+D4EXje/lgR91BqBsd5O87HcVouL45VsOwK5lBKlcxg7JBK/iy9Kr+ywENakeEAuS0AFS6wCB/i3gezpUdG0StzGyd7VtlJidl0HCvop8JwZtDKqu2Uz7G4PU/HlyqdnEvmLBGEXCSMolQ0aGesfOr3C4ZU1DKwPQu8Rr1/IVSY022uXgreJUDAeJAQUYNA56ganTWjxETQ1gHA37FTDTOzPJ3La9wh9nOINmZe7YkqzD2ti++moiW6zI60/iL5bNmtQcpIJkww2Go13Om5kedD7MKpDMUY5XuoSp2IuBlB8Q5Gr579sjxC6BzhSfiZooYw6DL85pc7yJs10K2VZw3DWoKPGWUuKDoQ0MGZW2Ekmf8w5xRMfeH8UgDAqyGRyDJGoJ5RIMHSB5yZbyrcByvlAbVhlmYjQa9eXOm7Fy0dQ8R5NpMEwShjYVy4eiOrnE2YmuBH0XQk6Qa+Ix0Bf1RLL2oXwmT6g+cmI+dEW6kwoJjaGWR1kHWmGxFkbXLYP8AidV2/wAyya43kG1yww5zeUemirXbsBc2vqEIXLYnMGU+bKDHqPP8q48Ys7EvpzzpGmnOm7N5Dvcw/uu5tdtiKbXhRO2SOoUMPmKW57eKeGOP5UivGEnwmfLvLex6+L8qYt4xYk27kjoEbXyhpoq8PIaCEK8pUL6bN1oqMAIFptdfbAHzby3pLnNT2tdxXmG4jbImLwI+6bbSOsa/nTiY20FBJ36qARPPKXGtVjpczAK11JMQHtMDPPxLPwp5MNdjW++n3SBr8CT8qzvA5/PRaGOd8/1WnD8dhgQFgnYwF+Bgk7ma11m+CARt5f0rH8N4BmObvtdyvhbUabNqPlWtsYTLqYJ8lA+lc915+5rzTH0Rql+KYpFU5o02n8gRrWRx/GbB0zrObYgLOkmSYG/U1sOJXIRtMzQcoESem/61jb18sxlGVgJg2y5H+oHTXmKuMWTatppuiTu37TCe8XqPEse/w+fKk7uJw4MFlXpqn5tr8KsruAYiZzAcpf4QRpFVzcHcAzk30kAATy1AreyuaW8u5JC5ew7T7DR/htn9f2aUN3C6SFHkyoD8AKeucMuA6W7R5ePLJ9IGv7il24a6/wDZTr7S/oK1tI5rG7Ny9isPe7IWyQVLp6GfrJob9n7qL4St3xT4yVOXoDMT56Vb3eKou+UepAqrxnam2NA4/wBIzfPauWJv035LoOjHGkn/AAYBm5hbsRHhi4NRqSATtrHx32NhbGHueBHKMDAViVM+h35+dJXe0MglQxG0u8akEgZV9Dzpd7l4EmRb2kqoG+4znxSACd9hV9cb73ugyaaK+XswQP70rPmwB68xVTi7lm2fDfdyP/tyR8djv1pQ8KOUu+pQvnBM+yC0a6w2p/1DrNPWMHbVoJljkAEaHKwFxgNzKcupMTvSnYhg2APkETYHO415lKHjGILTbZ+stlOxC7AdSBBncUnex1+77dxiG5DReY9kQBsa0/DuD3WKsBkASP5gEywOc5d5JynWPZqzw/Ze2Palo5GAuvKB+ZNLa/XRoCIxaalYbh3DjcYBVLsQdBGmkS07bjXyq8tdk7uURlWQZEs2wgglFI/Fz5mtnh7YQQqIByAWPfpRJ0/r/QU+gdSqGg0WOt4R7erW7OaAAzkjKByXYD3iaYw+KYElbNtiZjJebfqJmY38604URHiHPTrz+9S7YJCZMFh942/FrvDASPjUa5rNr8iQgexzv7AVJcu4vLsIOvtA/QV5/bF8LD2ydI0JX6RG1XoRlYlbhafu3BKmDzJUt8Dzrw4g5ZbD23AOvdXF3PVDlAnX003p5lDqsHyd/ISRCRZB9R/CztztAcmTu3CFlYjRpykEjWd4ikOAcXNm69x0Y5gQTlAOYtmJ9nXYnXaa2NzE2p8Fp9DqDbDGNNRkkHfz23o1u9hQAWtka6lrbAbxqCPrQXGde957owyQckng+2GFuN/M/l+bDrvtMR6Ule4vh/4nvM8K1o5ueZlKqqSF00zHoQdTWke1hH52t9fZHps22tAxHBcOcoVbRBO+deh9Qd6Eur/ufv8AdGIz+kKl4bcwVu2wNzNNwtqsN4tzmHLQc+dNW72DY/37gb65oPLQ7gx5Graz2Jw7DW1bJ6grp01yiuudgbGsWCI18JGvoC35irbO4CmyaIXYYONlgtJ2cHaibd+RIGp1BY8wyfSam2CdTrc8pzYeDoD/AJtiDy865/s+sXB4WuIQNs6z7ycwpc/Z8AfCcSf9VhtPjt76PtMm2YeiDsjN8vumjhH3fXQkeK3JA08JBG/Tc0ncvxuLqEabD00kmRpIg01/9NiywL7g+YXT3ZtaXufZpcQE98X6eEoPn/SmDEybWEBwjd8p9UWxjhOVibg6wobUwPDIJO23WnAyqhLWrgy8g8HkSSrSVGo1iPOs9c7D3Z8LjlO2h+MD40K52RxKiVIb4j51b5JeBVNjaOC2FrillgAc4O+ZifjoCTy+PKn7bW7gJVnKhtTnuDfpBE7T0r5yuDxtqSAfOGn5UC5xHEa6XJ5xm5a1nMkw4JwyL6b/AAy5jFxt4koInkA1zLPPY/Wo/wBiXWMrfuCCAPGx30GhUx0/OvmNrtJdtzDOPxCSJjqJ1olntbcD95mBadyqkSNNiIoDNLyHzyVgMK+sYPszjY8LKy7gxanXmHQhjWrwmBxSWwS+Z9ozGI880/s718dwf2mYhEUCDAgHKoMc5KgTV5gftfuCJCeYIb/5SK58k5P5m+i0hv6T6rb8ZwDpYL3GYsSS0C2YnT2isgfKspiuHhEDNcIBIhVa2xDcpGbfWffUF+1y7EEWmn8Stp/z1oT/AGhnnawzSPwEH5NTIsSGaBRzC4aqdr+IiEuEDYC5bIOnSG+lc11oi4zjlKpdAPnJA1PqaQPbZSNbNkDohupM7+y8UW32osEn+U2vS+wn1la2dtZxCR1J5oy250765B+64JU9B4zPLlXi4Efin0QgfWgJxLD6gLcUEzJcXPk0+f71qa20O2WOUnKfeJo+3xDc/PRD2dxXyV+HSBCwTmEaxoqup9crfIVK1wcdyC8q/eqp6wennEn/AE0b+NkNOpdpOhECMoUH0ETRzjCxJy7sW35kk6bfib/caxtErqA0W94iGpQLXCyFKgg5wUOhJ8BcBwDyEJ79quLlssIEJsc0Cf7sINAfaBnXTb30rbc7BQPjRk7zoPlWkYVhNyOtZXTuAqNqLhcFbW3kYs42IkKDPoZ+dWtnFqghLYHp5+g1qttWbvWKMMNc/Eaf1ULReiQXzO5p61jn5L9f0p1L79B8B+Zqlw+EM6sasEwo5kn4/rWe4hsm1InDcfqB8P61xzfjA9/9KElhR1ohCVRlaNgoI3cT7qDL1ufCf1rktA/eY161xRU7Lis5nJNBNEQRBhx5/E/lTWExRthVa3bdAYJCgXAOsgQ5+B9TQc3pREmiMhOiNrANQrdrtk/3cFj92Ib/AGmGPwqNpRBzLEdVP51nuK+xBAPkaZ4Lxi6LeVv5gGiySrAf5xOb3j1NZiTnq08bK6NpTt7gI0NLf2chMlXEcw0fTSjWOOpl/mZ7ZH4gSsDmWWQo9YpwWM3iBUjquvzE1JZC1W1oKr8NgiCct64Y5Z1MDy0MU5YutJh501DC2se8Lp76NaUjn8NPqKak85+AP5VYl7qrJqlP4y4T/cow87kD3fyzr76MmOQEAoZOwBgkc9J8VTue/wCUfKKNYjkR+/dQCWyiyrwXU2CXF11gED46iuuXQusDlJOZv0NNALzmfjXjXjsAp9WIPu0rU16WQhnEZh4PESNPaA9Jgt/xNQw1u6J7y2kHeLrmPQMg+lF7gESQNBzOnwNFsITIj3hufuNXnVUgNhknVZ8on/8ApY+FQv4S2sTbtwYnMFVvOCAB7/lVzasCN28wTO3rNemyJnM+ukBmHyJH571XXKi0Kjw/YKxdMsqwZIGSSPVg0HWOlIYn7N7Tn27MjYMVWBy0lorYYXhIkjTXUgp7U8zlIn1NPrwq3lChFhdIlhAMz7vKiZM8bH57rM8NvVfN8d9kEKGUq++i6aH1IBqjf7PmyxkvQDp4TGvrX2y1gFAAAAAiIkGBymZo9u0FEARTLe495o8/gQhzQvz9iOxLLHhZdNmBHyqpxnZor94r1kEAfEV+lryAjWPeJFZ3i3Zlbg1ygwcwS0sHzCmTMeZqZmM/MwHwV3m40vzy/AXGveg+9fzqH9lYhdjI9PzBr7Pjux2Hy5Wt3bk6TltBeh0Yz7jWXxX2d2wSVR0jbIQs+sPA91aGPwrtxSWY5uBXzo3b6GD7t5+Yon9p3+h+K1sMR2c7tJN2IaMubMx03YnwqPMtSqcLuAQzKD0KMTHLUSPgaPq8OT3T7IPxhuFW/wDTqrzUfConh6r/AOqvhw/qx9wA+s17/Zqc5PqT+UV5AYo8XL0pjbyVDIHI1EYtZ/rV6eFp+BfhNeHhw5aU4YwcbSTCVW2cZ/hb/afqakcWfwkepUfmabbh5FDbCnoa0DGtIqkowHml7F484HvJ/IUdLk/ePuH6k1AWa87vqTRjE8AhMKbWOZPvMfSK65iUH3h8zS4tjpPvody35AUTsQa0QCEWjXMcOU/IUfB355fOq3uukn0pzCEjcfGkNkOaymFgATd3FEHT5UaziCRzNIXrwnce4UfD3pGij301spzoCygg8TxGm4o3Dr+VPWl8baY8hR7SrAkx5VXWDMSiLe6nrmMhJG/Kq3OQMyllO5ZWKn4gg05iLgW2Y3qtJ8Pvq5n94VyUY3RaThnE7uUFri3B/wDsUZttg6R/yDGnTx38aR/kuZv+DKB86p8Logml8XigNANfOikIay0AslaFe0drnm966/8AEmnMJxi03/cgf4rbj5law1u/vzNWmBu6bVlhdmdqmusBa61xG0W0v25/D3gU/wC061YFJGgzekH4EVk7d2plFP3F/wBorpBmlpOZa+zbYiACI6/Tzoq2WBmI+VY21ZgyrPbPVHZNvJTB99WWE4riLYgXe8HS6oYx0DKVPvMmhLSpmT74i493JqvKBzHurQcPwI1BBkbAjT1rKntBdD5xYss0RPeunPytNVthe2Fw+3hgD/gvBh/yRfpVHU6oH5q0C01q3BHLl+4o5GvL1rPW+1ZJ/uD/AL1n3aR86ctdo7bCGS6nqhb52iwFOY5jRVrK5j9yFcKK9oFjGI/sOrehB+VHrUCK0SSvKCFglj7h+U0Uih3A0+UddfhH50t/NWFXDDmWd4JblsAPIga1W4xJ5A6dDHxIrQta00+dV+Kzc9fJQfqTWGQFupWqJ9lZfJHsqoXY6Tt6HWhh26j5j/yq6vWCddP36mkWxSDQsPiKjXk7BaaWBBr0GgK1cLhrzmVdRMoK9AoOfb9/sVNXqqUUiteNbrs+saToYqQb+lTVUgNhgaGcAKdrgKsPIVUkDw+oHBRVmRXFaMTO5qsgVS1g0Pu+s1cG3NCfC01uI5oDGq0qK7vI2pp8IaE2F8q0CVpS8hSN1yfOvLR13pp8KagqRyqs3JFWiLcuStDVxsda5rZO9epbA2FWX2bKrLQVhOlI4lhRS+lByyaKWTMgY2tUOzbqwtPloCCKFcYzRMIbqFTgSVc4a/Ippbgqrwsimu9rqROtoWchPpfoq3qrhdFEW7RlUrNLlNWr3wqoF6KPbxFLc1ECtBYcc/35fSrLAjSfT6VnrN8R9QdNTsR5aD9mrqxeAiOZOukELIMEHaMtY3hEdlfYW0DuAek/WrELG1V+API+ojnNWNbsI0ZVzpbzIGJQxo5X0Cn6g1UnE4lG1azcToVa2wiJ1BYHf8Iqzxl2B8NPfVVi8QvIifUbwJA133pc8jmupqOJl7oN7tY1v+8w14gAktaNt1AAJkAurkQPw0nZ+0nBMYa73ZHK+lyzv7IOcQfWa6/e15Dc6HUASSCOems7a0vcClmRgDGUMDEZlAIGvpA2klhSxO4jUJ/UtUcZxzFX2KWMLh3H4/4gOMvI93lUn971G3gL6iGDTzy2kj3eKq2/YUHKETXSAAd4IBIEegH6UD+LYSBcugTyd/pmgegoy8uGgA8kQbl2WMS+aMt8fv8AWurq4haF08xRO+H70NTDamOfLTT5TXldSyKUJRZ2/fyqY/P9+6urqWVApE+VcI866uoUS4NFSz17XVdKL3NXtdXUCJcK7JXV1RRRawDQ/wCDHKurqvMQpQQmwlDOFNdXU1rygLUJ8OajEV1dWhjrSyFwE0e3aFdXU5p1QOCOm1c5rq6tsbykELwPRUfb4fPr+ddXU4vKCkWzqeg5eu8efT3j0pnDI07b6bAjURoT15etdXULnlEAn7GIB03kNoo1QqDEzuJ/91dcMaGyAZcpOXOQYBJjltqZ32FdXUiQ0aU3WnwF4FAQIMDfWffz3GtPm7XV1aYnkN0WCRozKp4leUaloOvQwvI7HmPrWdv31UsXK6MDl1WQR4lyxOnPzrq6s5OZy2RimpPG3AzgBvaGUZjlYn2QOfh8PPzEzoIXHefZghfGZKsfF4GIIkNMGdZ99dXUxosBWTSWuq8QVAldSsiZ1BbSPgB60nftNPIQI0n46k11dWhgSyV//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4148" name="AutoShape 4" descr="data:image/jpeg;base64,/9j/4AAQSkZJRgABAQAAAQABAAD/2wCEAAkGBhQSEBUUEhQVFRUVFBcUFRcWGBcYGBcXFBgXFRUXGBYYHCYfGBkjGhUUHy8gJCcpLCwsFx4xNTAqNScrLCkBCQoKDgwOGg8PGiwkHyQsLCwpKiwpKiwsLCwpLCwsLCwsKSkpLC4qLSksLCwsLCwsLSwsLCwpLCwsLCwsLCwsLP/AABEIAKgBLAMBIgACEQEDEQH/xAAcAAACAwEBAQEAAAAAAAAAAAADBAIFBgABBwj/xABDEAACAQIEAwUFBgMHBAEFAAABAhEAAwQSITEFQVEGEyJhcTKBkaGxB0JSwdHwFCPhFTNicoKSohZDwvHSF1NUY7L/xAAaAQACAwEBAAAAAAAAAAAAAAACAwABBAUG/8QAMxEAAQQABAIJAgcAAwAAAAAAAQACAxEEEiExQVEFExQicYGRofBhsSMyUsHR4fEVQmL/2gAMAwEAAhEDEQA/APmD9n7agPLQSNQVAA6ydDy+NKWuAkqc251XLJ8K+2SAN4Igf+jprfCkBkD7oXyMCNRtO2u+gr0WIGWAyaCGAI02EcxtXo39FZzbhl04G9fMeXFcZvSAaNDevEcPVZc4e3JXNkgBgQksWBKhVJbTUmdfuiut2rl5sqMWDfecEMohVJhSxCkALOsgVqWwYIhlUjddAACNduR15b60XCQZ01k6zoBAEeRkHpvHKkDol4lGZ+h5Aaaf4mu6QaYzlbt46rJ2wFzLbLqUAOZCVbOBBZlgtlm4QDoQAZEk0nawjLB228LTJHhIBA5NOnpPSttj8ErqUAGZzMgDSPvNptJ9dY51HB9n7aDxZnMRLE6AiDl/DoAOZ0GtKPQ0okLY3XW5PPl40rHSceTM8Vew/f1WNxXDnzk5SATM6wFPstMCF6elQeyYDEKPCMonVokE+s8tPka3GM4Nns92pytAUPrOUaFdCPCRuOcCdqWvcHtWltobRugNGYn2czBdddiWmAI0PuOXol4JJ0HMnmeQH9Ko+kWGgNTy/wBKzHDLrrv7ADSG1HgV2Ag6e0dDyJ01rUdneLLdTKSAy6ASJI9IERoKqe06LayItwZrcZRqbgWZWX2IGgAiQAKrbd25hMQGiGU5hI0IOzaHzkRzFYIHz4GZzgNtCL0PnwPv7p8sceLjH125+nFa3ivAjccXFcocuQxPiUnyOm59ascCjAZHJYqB4isAg7a7E6GY6iqns92oW5/LuwrKp8cjK+XyjeNfODtWkW8kiHQyCRDAhgDBKnmNtfMV6eB+He7r4zRO4v8AZcaVszW9U8XW3+rwW6mLdGFupi3XQzLOGIAt0QWqOtqiLZoS5NDEutqiLaphbVEW1Sy9ODEutmiLaphbVEFqlGUbWmiMpcWqmtumFt1NbdAXow1AFqpi1R1t1MW6AuTA1AFqprao626Itqll6MBLi1U+6pgWqn3VLL0YCVFqpC3TItVMWqAvRhqV7uu7um+5r3uaHrEWVJ91Ue6p7uaibNTrFWVJG3UTap02qibNEHqsqTNqo93TjWqgbdEHqqXx+3ir7gFbKhdx/NWD7wDpRSt8iItod/aZj/tED4mkk4hZBJJfD3IAMCVJIkQIKEHqQKsMK7tL27yXOqwAG2/CSUPLUHlTWSh+mYnwLftQI8FzHMLdcoHiHfeyD4rkwV0AFboPPxJMk6ciIGvSuPD7/K8mxDN3ZDeRKkwdvLc0yuLQHxE2yASVfSDpzOhEFtVMfCmrPj1BDASJGoJ9f3zpoZG7QE6f+j/NhLL3jWhrxofCksDh3UtmMkxLSGOggeEKoUbwNQCT1p/D4WCTLk/4ifkNgfQCqvimPFgFmbWRGikmQNAIGwgzMadarbPbcA6oYkc9TJ1MciBsPmKzdthgOV2/rX9rScK+UW3b57fT2WvW3RAlZnhHa1XVlchLmfMpYEpkLA5CREQJGaNN6vOA8Re+p7xFXLAlGlWjQmJlTImPOtMPSUcxDW3Zv25rK/BPjslTv8HtXGDOgZhsSOWog9RqdDSHanhou21XIzOZCMokKYkZjByqSAP03rRpbB2ohsEggGDG+8edNmjY9jm1vvoFIszXA3svjuOwb2LsGJUKw+8IIBEggaGdiPI07Za5fu2gzjMQi2ypKmc2hBXQONRrEaHWvpHCOA93ZKXCLjFizNHtEmQTM6/qaFe7KoGt3FhWtkfdGVgdGlFgSZmREHqNK887o6StNjqRfsuwMU0778/3XvZvCMuGRXnMJ3BB3mTOpmZB00Iq2W1RrKEjWjd1Xdi/Djay9hXouc4ZnF3NLraoq2qUxnEhbB8uXWOnX3Uphe19hh7Qkbj1gA/FkGk6t5Ul2LjBolG2Mpri+LFm3nMwNyOVC4BxUXcyk6iGHmrT9GDD4Vb3b4CZwZWJkcxvIPprWXw+Js38VbK+Hvc9nPbKSrNBmCYYStu4B7RDbSsVysW98UonD9P0/Tx91siaHDJWqssTxtA5QnUH5EafUVV4ntuqHwoz+hAHQasQD61neK23OMuC6uV0bu7i8s431O6bsCdwV61d8D7MHFNmNxlsg65Yh/8ACCRqPPWuI7GTSShjNzsmMiqy4rYcKxZurJXKSJ6j486fFqlOD9nlw0i2zZDqFYghDEQsAQD05HarYWq9JA54YBJulOGuiWFqiLapgWaItqmGRQNS62qItqmFtVNbVKMiYGpcWqmLNMi1RFtUoyJoalRZqYsU2tmpizSjImhiTFmve4p5bNS/h6AypnVqvNiomzVibFRNioJFRjVcbNQNmrE2KE1qjEiEsVebVQNqn2tVA2qYHpZYvi57OAKMmpVcoDwQQDmUHSCBqNphjzgj3EYazcCl7bK5JBKo4cFR4hnQH6mdI3rPYLt3dRcror7AEkgwAAZOskxM9SfKN3axNi5bDrcXKQTmDZTA33giIOh94p7JIpATDQurDtvLXfw8+a5pjkZQlsgXRG6z+G4feMgZL6KSFF0wx2M7MpAiNhqKnheE59HK2CSAVtqyNOkjvSArknmoPPU71fJi0JVQVuSM4KMpOWQFbLPM6AjmDtVbxjtNats1q8jC2ywrAE55OVhldQIA1nUGOc1KiYMzj6/P3IR5nk5Wj58+ipO0uCfC2MtsMUYku8aQcq+MyQWJO8CfdWW4Xh1ZjnaIQuoj2mWDl16jNT2LxL3bwBvB0DSO9dmQi1IUvoPaGmwPi1iSahZJfEQvc2ywZSxMWlV1jN4j4YGx65edcLEvEj6YK5arpRNLG94q34Nw4EFVELeL5MznK3cj8IB7xwbhGh+7IBjXb8P4aRbAk+HSJ0PXcA9RrzrNWeG28EoxFh7V9fFbNwtby23OqlVBJJ1j2s0HprWk4RxZTbtNcAS5d0EmJZjqIMSc0iN5GlbsCWQEiT83PmOGqz4gGTVuyssPZBMjT8/P5U2LNe2EBXPrESRGoIGoI6iIj4V5wniVvEWVvISEaR4vCQQSpBE6GRXa69o0JWDqlNbVT7mveH4y3fTPadXWSJXUSNxTgtVOtBFhXlpKraqr7Q8bXDW5K5mI0WY9STyA5wCfKtALVZbj/AGu5miS0gDyAIA8tYNYMbiZGM/D3+ydFGCdV81452vu3XIEADSACB9frSXDuKQ2ZgiwNwDJnllEq3M6gRG4MVvcB9ks3hcunwRmKa6sSTBP4RI26e+pcW7HAvNmyGIIzMYAgeGATCwOg08MAferjlkgILt1rzMAoBL9nO0YZBZcmRb8LRAYIQqkT7JIK9dRO0VUcI47/B8QuOtpnzTlthu6lh95pGgjMZGhB+CXHsLdwV9e9KPM5ragoCp+6SDmIAAgtroIkClMQcrm9g1xAVZV5QeAR4gWUty/ENKGZxkbkKZE3I7MFsuG8cbiuLa+6W0dYXKu2UDwEzu24mPujSvovB+Hd2kAyD1+g8q+TdicP/Dqt9jAuq7mPuJaIEn3sNToJFfaeD4q3fspdssHtsNGHloQRAgjmCJpfR7YhK4jcHT56q5muu+akLVTW1TItVMWq7ZkWcMSwtUQW6YFqprapZkTA1Li1RFtUdbVEFulmRMDUBbVEW1R1t0RbdJMiY1qCtqiizRVSiBaS6ROApBWzUu6o4SpZaUXlS0sbNRNmm8tRKVM5UtJNZoLWasGShMlMbIpSr2s0I2qsGt1A26cJEJavx6LIyzmEzGXn1npHnO52pjCXFmGz90xXvAsAwu5DEGIJHLnFF4VgJi7cUtZW4qXAoliDrpqImAJndhvMF3tDhLFvFZLavbSAHGYOQJktox1jXIditZCNEq9aSFi8yOqglip/lRlInMGTTUEFtcvU/HuJY67fbPdYksSRmIgTGw2WfdyrY3OwNkXbdu/irme4qLZXKZAIfQ5vugpsPZkA7g1QYrsXirTFbtvLbXPN6G7vLbli+ZQSARtK6yNJqU4BXbSVV3VttcMKbaTBXNmygQPb5684584q64NgfH/AA9zKEvMxlpVl7oZgzAjRYLaHoTyE0XfZmVJGUMQslgoDHU+Q5nQc9K2XAMVGBctg7b2lzLdvm4ACzwEWCpKwGUZhOmoOxqmd3XkFHC9Fouz+BsNbNqy1u6q3Fgui5cxA1UgZXaAdQJJHKq3tecKjm0+a80m4yWzbVluZGAdj3fiPseGdpJDRFZxseTZBt2nVEZSzEIwZiQFOmQoBspBY6DUQaaw3HcIblu61u6bilrl0OwZCpWMgAILKW1OaSdNwdG9cSKIH3QmMA3apuF9oL2HsXFs3AgeJ/GZ3ygyABLaiCZ30gG4Nx28UNgg3rdxy7oXhiRFzMhmVYFCZG868qHheI3Ld03ilsXWuZllGkNp4EUgqNHBEajwmRzdxPCJR3dgt62iXWtW7aoDa8FonSO7uJBJBXdtNSaXmJFWroXsmOznbR8I6ZWL23ANxHGiHMuYrk3hEIGkARpyH2ThHEbWJt95ZJZNBJVhqVDRqNYDCYkTI5V+d8Nist3MgKAgACS2wETEE+IA6e4cq+n/AGZcVwmHYqcWxa6ijI9tlVSik63JKmApUTl0EeIQadBO6M5SdEqSMO14r6QLFEWxTVu2CARqCJHodqILNbTOCliJKizSvEL1mwhe66W1ESzGIG+3urztL2hw+CtZ8RdCEjwLu7xE5EGp3GuwnUivgHartSuKY5RcIzSGuMNBzC2kGVATqdWmBrSZMRyTBFS3XaXt9gDaYWbbX59pshRWnTKXbxAkCdV2XyArG2O3jquIRLVq3bv2bloqoPhDBsoBn7pZ4HLMQNNs9estkUv4QE8Ej2hnnTr7ZPpFLVkLi42mhoC368VtXYt4VLj3XQozkwcqkhFCwBnyIGMAKSY1yg0t2O7cHheJcNmuWWJF22pUqXBOV7cgQQMo2E+IEaCM3w649pTdQHQgHMPCdQRBkEmRy1jn013BOB4fijRbfurww+XuyfaulrjO6Bj41gr4QdPfNZQAxxcPlJpNgBfQ+FfbJw+6Yc3bBJgG4krrzzIWgeZitzgMTbvILll0uIdnRgymNDBGm9fC07BBrKXEBAytO5hg5Vt+q6xXvZ98Rw/Eq9q4ELlle0ZKXCmoRlHXUB9x1jQ23pFt0UsRm6pffBbqQt0HgnFExWHt37fs3FmNCVOzIY+8pkH0p8LWzrrV5EEW6mEogWpBaAyIg1DCVMLUgtSFAXotl4FqYWuAqQobUtdFexXCvatUvCK8IqVRqKKBFQK0U1GhtWCglagVo5FRy1OsRL804PhmEvu+HHeYcs4uOrKJuBQwQW84lYMk6ayRoIjQ8AwdnDuwxGQX7K5gxCjMgkG+jgS2YEBiSSCIOkV8z/hVXc+g/pFM/wATcOXxNCMHTMx8LDUFQZy8tNK2HCvGxWcTR8l9Zs4dLuJTEd5cBtpGS247szMh9AzEGJGwKjzq14hFy1cRcrFkK+JgFIbQ6lHGxO6sOor4hgeJ3LLZ1zK5JkjUGdddyTvWgs9t7xj+YknllAIMxsedA2B7tLpEZoxrRQrv2b3nvQg7pSzks7KVCh/Dl7uTOU7ECYnyH0fgnArFnAjDMEbMoNwZi6m7lUM65hp4lDCIiJrCN2sxBj+YBGuij4HTUa7UX/q3EfjUf6V9/wB2ndhm2seqR2uAc/RE4t2NGBQYiziyrILh1UlnYSUVRyJQvnM7BiBBIFTheyX8XhLd8MVebiv4TlADAq5A+7BMkSZYnkabx/F7l9Qt4o6g5gGRdD5eHpTmF7SYhFCpdCqoAUC2sADQAeHaq/46Xex88kJx8A3uvBH+z7srczzijauYZ7bRaZhckDVHVRIA8O4M6jTo/jPsasXBmt4i4pOc6rmBBLG0AGM6AoCZMheU6VD8cvsT/MWSQxYWkDSIAOYLMwAPTTam7PbPFwAbokaHwoD6+h3mhOAnurCsY/DVrfosBxngF/C3DbuKQbeUllzZZYAqQ23kCNyDE0fhuPQWjbdQ2bnqWylSpKmNGSPDyOa4PvCtZxviFzFIEvuGUGY0WTpvliRoPhVBieDm5eN3MgJJLCABO2iiNP199R+BmqiPQoRjYCdD6hfW/sxuXhhWa87G1Krh7ZWDbtooAgsAzLsASBMEmZFPdtftAtcPsTGa84PdWz1BjM0HRR/T0+c4TtpisPZVDeVVRQiAAEwNANZJ95qhXEvisctzEF7jNJlgsAqGKKBsFAVuX5msUsb4Tlf40tkczJG231UhwLGY++cRiWJZgjywzCGzFFySAFhfZHX1p7j/AAKzh8Gi5M95MsuwcZc+uU5VBgZTAaN5nk1vb7RXLQJzqIAH3IAXNA16A6e/eKyHHu1b4gKitPMnQAMRBM5QdiRJpc0c7JKcNEUT4pGZmlUGIxJfVyWMiOUACNojkvwpzDdm7zpnCmATOhOgKgnaIlhrPI9Khw3hBuzqAY026wfqPjWw4HisRbVcOrDu8xBzANyLwJ5ZlB30IHWmnNoGcTWqFoGt8Ba84J2PGJa5atkN3aDxQ1zIbmYOq2wVAaYOviUnYRWXxWBFvE/yXzAOCChMowaAM6iASRoQeYrV9mrzIcaqEgX3yusqMyZnECToCS43qu7T22yoAAAkd2LcBF1JZgqkCf8AGRmMGdpJdnkY3NwVGZhdXFav7PvtAGGR7GKtm9ae493OviuIt0jOSkeNZktHiEzBB0+lXOzmExKC/ZIyuM4uJqpGVlJB5GGavz7ZxBF9bieEzl6eIxOUba5tR5/4hWx4fxXEYMdytwm1cDAkEFlD8irGWEEw0yNPfypMjiGuG/wrUL1LeCsvsg7VsMZik2w166boXXwPcYjOughCcqn1Toa+1zXxDA8ONm/buWZUKhQgARBAAkHSAAtaodqMT+Nvgv0FbIIppRbRQ04/T4VmMrRo7dfRhXor52varE82M7ezv86Inaq+eZ94H5GtHZZgrzsPFfQYr0V8+/6mxHN46+GfnNFtdp755k+7+h0qjBKOCLunit8K9FYVe01/z+H6gUa3x++dp+K++hIeNwiEd8Vta9rM4TiN9iAT8dR8QKv7IYjU6+lCJTdZT7fyqczLxRq6kcaboHgI9DH6VR3+JYgHV118xP0qutJNBp9kTYswuwtSaiSKw1/juJE+OOkCfyFKXe0GJie+gDfwqY9ddKLJI7YKGOuK+gZv3pQ2J/Zr5we1GJ//ACBr5L+lCbtRiuV/5JQ9kmPJVYC+R2MB0UE89daKuEaPZHx/pSl2xbLHLcu5IJEqpOgkj2wORjTpUbdi0f8AvuP81lv/ABJrvx4kVt9/4XMkwjid/t/Kdt2CN1+Y/SvbmHUxmCnfz391R4dgkZxF+0QCCczOmnP7h1iedPNwgN/dHnHhuq0+gMGaLtsQ0dXzxSTgpdwq84P8LMvL2pHXY7VMT0UmdTMbcwNZ1E6kVa2+ydxoi7JGsFQYkSJhjyod/hNwAAEbAHeJHQ0sYmB7u670Onpso7DTNb3m+377pFSzAwpYKNRKjQdDJEhR/WnsHw43FBBB3kEEZefiOoGg6/HSpW8EyIwI1mTqdRsN9etHs4W9bkhSJBB1OoI5iR+xSWmRxLmyAUaAO1JrmxtDWvjJsWSN7S5sRsRHMz+W9TTD+Y+VV+K4strR2BPRHM+hgn50ge07MIto/lNxoHqB6deVdF+KjZuVymYWV50BWlTD6SXX0BX9aVxFy3bJLX1UxqJB68lk1kcXxS+xKtcaNoDGCPjqKnguAu5E+Gfxacp/elZHY8uPcFrazo7KPxDS0l7imGZfFfB/0NPLWIB6UHF9sragrYtZidM7QvyifpQv+m1OXPcVREAhS0+8lZgVYcM4Ph7R0CXD+J26QdFUH986zlkk7w97QCOK0h0MDMjXWOXwKosWL2K/mXQRaUFjlWF0E9Dm1G3rtU+D4EXje/lgR91BqBsd5O87HcVouL45VsOwK5lBKlcxg7JBK/iy9Kr+ywENakeEAuS0AFS6wCB/i3gezpUdG0StzGyd7VtlJidl0HCvop8JwZtDKqu2Uz7G4PU/HlyqdnEvmLBGEXCSMolQ0aGesfOr3C4ZU1DKwPQu8Rr1/IVSY022uXgreJUDAeJAQUYNA56ganTWjxETQ1gHA37FTDTOzPJ3La9wh9nOINmZe7YkqzD2ti++moiW6zI60/iL5bNmtQcpIJkww2Go13Om5kedD7MKpDMUY5XuoSp2IuBlB8Q5Gr579sjxC6BzhSfiZooYw6DL85pc7yJs10K2VZw3DWoKPGWUuKDoQ0MGZW2Ekmf8w5xRMfeH8UgDAqyGRyDJGoJ5RIMHSB5yZbyrcByvlAbVhlmYjQa9eXOm7Fy0dQ8R5NpMEwShjYVy4eiOrnE2YmuBH0XQk6Qa+Ix0Bf1RLL2oXwmT6g+cmI+dEW6kwoJjaGWR1kHWmGxFkbXLYP8AidV2/wAyya43kG1yww5zeUemirXbsBc2vqEIXLYnMGU+bKDHqPP8q48Ys7EvpzzpGmnOm7N5Dvcw/uu5tdtiKbXhRO2SOoUMPmKW57eKeGOP5UivGEnwmfLvLex6+L8qYt4xYk27kjoEbXyhpoq8PIaCEK8pUL6bN1oqMAIFptdfbAHzby3pLnNT2tdxXmG4jbImLwI+6bbSOsa/nTiY20FBJ36qARPPKXGtVjpczAK11JMQHtMDPPxLPwp5MNdjW++n3SBr8CT8qzvA5/PRaGOd8/1WnD8dhgQFgnYwF+Bgk7ma11m+CARt5f0rH8N4BmObvtdyvhbUabNqPlWtsYTLqYJ8lA+lc915+5rzTH0Rql+KYpFU5o02n8gRrWRx/GbB0zrObYgLOkmSYG/U1sOJXIRtMzQcoESem/61jb18sxlGVgJg2y5H+oHTXmKuMWTatppuiTu37TCe8XqPEse/w+fKk7uJw4MFlXpqn5tr8KsruAYiZzAcpf4QRpFVzcHcAzk30kAATy1AreyuaW8u5JC5ew7T7DR/htn9f2aUN3C6SFHkyoD8AKeucMuA6W7R5ePLJ9IGv7il24a6/wDZTr7S/oK1tI5rG7Ny9isPe7IWyQVLp6GfrJob9n7qL4St3xT4yVOXoDMT56Vb3eKou+UepAqrxnam2NA4/wBIzfPauWJv035LoOjHGkn/AAYBm5hbsRHhi4NRqSATtrHx32NhbGHueBHKMDAViVM+h35+dJXe0MglQxG0u8akEgZV9Dzpd7l4EmRb2kqoG+4znxSACd9hV9cb73ugyaaK+XswQP70rPmwB68xVTi7lm2fDfdyP/tyR8djv1pQ8KOUu+pQvnBM+yC0a6w2p/1DrNPWMHbVoJljkAEaHKwFxgNzKcupMTvSnYhg2APkETYHO415lKHjGILTbZ+stlOxC7AdSBBncUnex1+77dxiG5DReY9kQBsa0/DuD3WKsBkASP5gEywOc5d5JynWPZqzw/Ze2Palo5GAuvKB+ZNLa/XRoCIxaalYbh3DjcYBVLsQdBGmkS07bjXyq8tdk7uURlWQZEs2wgglFI/Fz5mtnh7YQQqIByAWPfpRJ0/r/QU+gdSqGg0WOt4R7erW7OaAAzkjKByXYD3iaYw+KYElbNtiZjJebfqJmY38604URHiHPTrz+9S7YJCZMFh942/FrvDASPjUa5rNr8iQgexzv7AVJcu4vLsIOvtA/QV5/bF8LD2ydI0JX6RG1XoRlYlbhafu3BKmDzJUt8Dzrw4g5ZbD23AOvdXF3PVDlAnX003p5lDqsHyd/ISRCRZB9R/CztztAcmTu3CFlYjRpykEjWd4ikOAcXNm69x0Y5gQTlAOYtmJ9nXYnXaa2NzE2p8Fp9DqDbDGNNRkkHfz23o1u9hQAWtka6lrbAbxqCPrQXGde957owyQckng+2GFuN/M/l+bDrvtMR6Ule4vh/4nvM8K1o5ueZlKqqSF00zHoQdTWke1hH52t9fZHps22tAxHBcOcoVbRBO+deh9Qd6Eur/ufv8AdGIz+kKl4bcwVu2wNzNNwtqsN4tzmHLQc+dNW72DY/37gb65oPLQ7gx5Graz2Jw7DW1bJ6grp01yiuudgbGsWCI18JGvoC35irbO4CmyaIXYYONlgtJ2cHaibd+RIGp1BY8wyfSam2CdTrc8pzYeDoD/AJtiDy865/s+sXB4WuIQNs6z7ycwpc/Z8AfCcSf9VhtPjt76PtMm2YeiDsjN8vumjhH3fXQkeK3JA08JBG/Tc0ncvxuLqEabD00kmRpIg01/9NiywL7g+YXT3ZtaXufZpcQE98X6eEoPn/SmDEybWEBwjd8p9UWxjhOVibg6wobUwPDIJO23WnAyqhLWrgy8g8HkSSrSVGo1iPOs9c7D3Z8LjlO2h+MD40K52RxKiVIb4j51b5JeBVNjaOC2FrillgAc4O+ZifjoCTy+PKn7bW7gJVnKhtTnuDfpBE7T0r5yuDxtqSAfOGn5UC5xHEa6XJ5xm5a1nMkw4JwyL6b/AAy5jFxt4koInkA1zLPPY/Wo/wBiXWMrfuCCAPGx30GhUx0/OvmNrtJdtzDOPxCSJjqJ1olntbcD95mBadyqkSNNiIoDNLyHzyVgMK+sYPszjY8LKy7gxanXmHQhjWrwmBxSWwS+Z9ozGI880/s718dwf2mYhEUCDAgHKoMc5KgTV5gftfuCJCeYIb/5SK58k5P5m+i0hv6T6rb8ZwDpYL3GYsSS0C2YnT2isgfKspiuHhEDNcIBIhVa2xDcpGbfWffUF+1y7EEWmn8Stp/z1oT/AGhnnawzSPwEH5NTIsSGaBRzC4aqdr+IiEuEDYC5bIOnSG+lc11oi4zjlKpdAPnJA1PqaQPbZSNbNkDohupM7+y8UW32osEn+U2vS+wn1la2dtZxCR1J5oy250765B+64JU9B4zPLlXi4Efin0QgfWgJxLD6gLcUEzJcXPk0+f71qa20O2WOUnKfeJo+3xDc/PRD2dxXyV+HSBCwTmEaxoqup9crfIVK1wcdyC8q/eqp6wennEn/AE0b+NkNOpdpOhECMoUH0ETRzjCxJy7sW35kk6bfib/caxtErqA0W94iGpQLXCyFKgg5wUOhJ8BcBwDyEJ79quLlssIEJsc0Cf7sINAfaBnXTb30rbc7BQPjRk7zoPlWkYVhNyOtZXTuAqNqLhcFbW3kYs42IkKDPoZ+dWtnFqghLYHp5+g1qttWbvWKMMNc/Eaf1ULReiQXzO5p61jn5L9f0p1L79B8B+Zqlw+EM6sasEwo5kn4/rWe4hsm1InDcfqB8P61xzfjA9/9KElhR1ohCVRlaNgoI3cT7qDL1ufCf1rktA/eY161xRU7Lis5nJNBNEQRBhx5/E/lTWExRthVa3bdAYJCgXAOsgQ5+B9TQc3pREmiMhOiNrANQrdrtk/3cFj92Ib/AGmGPwqNpRBzLEdVP51nuK+xBAPkaZ4Lxi6LeVv5gGiySrAf5xOb3j1NZiTnq08bK6NpTt7gI0NLf2chMlXEcw0fTSjWOOpl/mZ7ZH4gSsDmWWQo9YpwWM3iBUjquvzE1JZC1W1oKr8NgiCct64Y5Z1MDy0MU5YutJh501DC2se8Lp76NaUjn8NPqKak85+AP5VYl7qrJqlP4y4T/cow87kD3fyzr76MmOQEAoZOwBgkc9J8VTue/wCUfKKNYjkR+/dQCWyiyrwXU2CXF11gED46iuuXQusDlJOZv0NNALzmfjXjXjsAp9WIPu0rU16WQhnEZh4PESNPaA9Jgt/xNQw1u6J7y2kHeLrmPQMg+lF7gESQNBzOnwNFsITIj3hufuNXnVUgNhknVZ8on/8ApY+FQv4S2sTbtwYnMFVvOCAB7/lVzasCN28wTO3rNemyJnM+ukBmHyJH571XXKi0Kjw/YKxdMsqwZIGSSPVg0HWOlIYn7N7Tn27MjYMVWBy0lorYYXhIkjTXUgp7U8zlIn1NPrwq3lChFhdIlhAMz7vKiZM8bH57rM8NvVfN8d9kEKGUq++i6aH1IBqjf7PmyxkvQDp4TGvrX2y1gFAAAAAiIkGBymZo9u0FEARTLe495o8/gQhzQvz9iOxLLHhZdNmBHyqpxnZor94r1kEAfEV+lryAjWPeJFZ3i3Zlbg1ygwcwS0sHzCmTMeZqZmM/MwHwV3m40vzy/AXGveg+9fzqH9lYhdjI9PzBr7Pjux2Hy5Wt3bk6TltBeh0Yz7jWXxX2d2wSVR0jbIQs+sPA91aGPwrtxSWY5uBXzo3b6GD7t5+Yon9p3+h+K1sMR2c7tJN2IaMubMx03YnwqPMtSqcLuAQzKD0KMTHLUSPgaPq8OT3T7IPxhuFW/wDTqrzUfConh6r/AOqvhw/qx9wA+s17/Zqc5PqT+UV5AYo8XL0pjbyVDIHI1EYtZ/rV6eFp+BfhNeHhw5aU4YwcbSTCVW2cZ/hb/afqakcWfwkepUfmabbh5FDbCnoa0DGtIqkowHml7F484HvJ/IUdLk/ePuH6k1AWa87vqTRjE8AhMKbWOZPvMfSK65iUH3h8zS4tjpPvody35AUTsQa0QCEWjXMcOU/IUfB355fOq3uukn0pzCEjcfGkNkOaymFgATd3FEHT5UaziCRzNIXrwnce4UfD3pGij301spzoCygg8TxGm4o3Dr+VPWl8baY8hR7SrAkx5VXWDMSiLe6nrmMhJG/Kq3OQMyllO5ZWKn4gg05iLgW2Y3qtJ8Pvq5n94VyUY3RaThnE7uUFri3B/wDsUZttg6R/yDGnTx38aR/kuZv+DKB86p8Logml8XigNANfOikIay0AslaFe0drnm966/8AEmnMJxi03/cgf4rbj5law1u/vzNWmBu6bVlhdmdqmusBa61xG0W0v25/D3gU/wC061YFJGgzekH4EVk7d2plFP3F/wBorpBmlpOZa+zbYiACI6/Tzoq2WBmI+VY21ZgyrPbPVHZNvJTB99WWE4riLYgXe8HS6oYx0DKVPvMmhLSpmT74i493JqvKBzHurQcPwI1BBkbAjT1rKntBdD5xYss0RPeunPytNVthe2Fw+3hgD/gvBh/yRfpVHU6oH5q0C01q3BHLl+4o5GvL1rPW+1ZJ/uD/AL1n3aR86ctdo7bCGS6nqhb52iwFOY5jRVrK5j9yFcKK9oFjGI/sOrehB+VHrUCK0SSvKCFglj7h+U0Uih3A0+UddfhH50t/NWFXDDmWd4JblsAPIga1W4xJ5A6dDHxIrQta00+dV+Kzc9fJQfqTWGQFupWqJ9lZfJHsqoXY6Tt6HWhh26j5j/yq6vWCddP36mkWxSDQsPiKjXk7BaaWBBr0GgK1cLhrzmVdRMoK9AoOfb9/sVNXqqUUiteNbrs+saToYqQb+lTVUgNhgaGcAKdrgKsPIVUkDw+oHBRVmRXFaMTO5qsgVS1g0Pu+s1cG3NCfC01uI5oDGq0qK7vI2pp8IaE2F8q0CVpS8hSN1yfOvLR13pp8KagqRyqs3JFWiLcuStDVxsda5rZO9epbA2FWX2bKrLQVhOlI4lhRS+lByyaKWTMgY2tUOzbqwtPloCCKFcYzRMIbqFTgSVc4a/Ippbgqrwsimu9rqROtoWchPpfoq3qrhdFEW7RlUrNLlNWr3wqoF6KPbxFLc1ECtBYcc/35fSrLAjSfT6VnrN8R9QdNTsR5aD9mrqxeAiOZOukELIMEHaMtY3hEdlfYW0DuAek/WrELG1V+API+ojnNWNbsI0ZVzpbzIGJQxo5X0Cn6g1UnE4lG1azcToVa2wiJ1BYHf8Iqzxl2B8NPfVVi8QvIifUbwJA133pc8jmupqOJl7oN7tY1v+8w14gAktaNt1AAJkAurkQPw0nZ+0nBMYa73ZHK+lyzv7IOcQfWa6/e15Dc6HUASSCOems7a0vcClmRgDGUMDEZlAIGvpA2klhSxO4jUJ/UtUcZxzFX2KWMLh3H4/4gOMvI93lUn971G3gL6iGDTzy2kj3eKq2/YUHKETXSAAd4IBIEegH6UD+LYSBcugTyd/pmgegoy8uGgA8kQbl2WMS+aMt8fv8AWurq4haF08xRO+H70NTDamOfLTT5TXldSyKUJRZ2/fyqY/P9+6urqWVApE+VcI866uoUS4NFSz17XVdKL3NXtdXUCJcK7JXV1RRRawDQ/wCDHKurqvMQpQQmwlDOFNdXU1rygLUJ8OajEV1dWhjrSyFwE0e3aFdXU5p1QOCOm1c5rq6tsbykELwPRUfb4fPr+ddXU4vKCkWzqeg5eu8efT3j0pnDI07b6bAjURoT15etdXULnlEAn7GIB03kNoo1QqDEzuJ/91dcMaGyAZcpOXOQYBJjltqZ32FdXUiQ0aU3WnwF4FAQIMDfWffz3GtPm7XV1aYnkN0WCRozKp4leUaloOvQwvI7HmPrWdv31UsXK6MDl1WQR4lyxOnPzrq6s5OZy2RimpPG3AzgBvaGUZjlYn2QOfh8PPzEzoIXHefZghfGZKsfF4GIIkNMGdZ99dXUxosBWTSWuq8QVAldSsiZ1BbSPgB60nftNPIQI0n46k11dWhgSyV//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4150" name="AutoShape 6" descr="data:image/jpeg;base64,/9j/4AAQSkZJRgABAQAAAQABAAD/2wCEAAkGBhQSEBUUExQVFRQUFRQUFBUYGBgUFRQVFBQVFBQXFxUXHCceFxwkGRUUHy8gIycpLCwsFR4xNTAqNSYrLCkBCQoKDgwOGg8PGi8kHyQsLDQsLCosLCwsLCwsKSwsLC8sLCosLCwsLCw0LCwsLCwpLCwsLCwsLCwtLCwsLCksLP/AABEIALEBHAMBIgACEQEDEQH/xAAcAAABBQEBAQAAAAAAAAAAAAAEAAIDBQYBBwj/xABEEAABAwICBwUGAwYEBQUAAAABAAIRAyEEMQUSQVFhcZEGEyKBoTJSscHR8BRCghUWM2Lh8QcjQ3JzkqKywjQ1U8PS/8QAGwEAAgMBAQEAAAAAAAAAAAAAAgMBBAUABgf/xAA2EQABAwIEAwUGBQUBAAAAAAABAAIDBBESITFBBRNRYZGhsfAUInGBwdEVMjNS8SNCQ5Lhcv/aAAwDAQACEQMRAD8A8lxGEBbFvDkReRNxO2D6Hgh9EVdSsOMt65esImjXFIQ7fnGXn1XMbh2te17Ltlp5g3VY/tOd1YGee4U+mKUVQ7IPAP6hYoUMIdNrDr9/JWekmB1Eb2utyd9hAUzbOw9Pv5JUbvcQvYMSkpC3l6KbCuAcdazSCSTcSJjleR5oY1CCbbjG8OFgm0A4gyQGztzIm+eefxTWgtdfp1Q4QtRo7SZrE06bNZsnXeTDGh1yBF3G53fNCjBltAu/MyuWid0kGeGsR0QeitIuoHV2TlJAPHgtG2ux9I6twXhxG0Evkg9CvQwTNrBhcffAOXlb4W3z+SxpmGB3uj3SR6Kzdeg6C3Vgw432CNU+YNMGeJUdXByJ97xH/cLnr4j+oLVNoNe5xzsRykAGejj+opgwFoOwi/Aw6Tvh/pKa/hriL3ulisF7Ki0fhs2iZ/iU+YEkebSDzCmxVIQCB4XieWbXDyv5BqNw2CLSNhYbf7ZJb/8AY39LUWMP7TYsfG3hfxDyMH9KCOkLo8Jy9ZfUd3RQ+oAfcevWvegaTdYB/wCYwx/F7RDT+pvh5kbk+hTkFrsjkfLPzbEjgR+ZT4LD5tNgRBHwI4g/BSjDZG/HgQZ2dfMbkYhc5rXEfHyPf53STIASAUsKC6lqu9tg1Z2kDLzG/mjKOELgHWkXbvg5jyPxTaFKHT98PT5Itlvj9VabQY22d8PjbQ+t0g1Aa649dV17T8Du4/QqOFK6qTmmLWihbGAABkqb5C46piSeGp/cppICAC6gIXIU5opppKMQRWKgITSFKWppaiXXURamEKctTSxciBUJCaQpdVcLVyK6hLU0tRuHwFSp/DY9/wDtaXZ8gm4vAvpnVqMcwxMOBaY3wUGIXtfNMANr2yQJCaVOWJvdLipBUBCkoYQuk5AdeQCIo6MqPIDWkk5AZrVaH7KV2O8bWNBF7y7hwVaaZrBqnsjc45BUtXQrBQlrHa8TJOfluVEWr1nDdngDJvOaIqdnqBMljZ5BUWVobkc1ZdTnZfPOPrd66HNEhrQC0aoMNgNI32z+qCweLlndu2Tq8jcjrPVG41oYyXTJkAC3i33y/qqzD4gAyRmI8968eWC1gF6FriTclS/iZbBJBbluMKV9RsHaInmJv8UC50br7E6m6czG4LsARHMo/RYaTLr7JzjkrXD0y4arWSb3ORBECRF4g3RGi8FSFPvXvaRkSTAtaCd/BWjNJUwLZbIyPEcFdp6YE3mcGA9RckfPIdh1VOee36YxEdDa3dmVTDCkAy4nV2AAxtzO36JlPFin7JdcTsi2VloX4dpBIg6xB4c+kDks5jcJDieM9ckFdQmkcHMcfj5aJUFXz7ggd33Ugxzp1mucCeMT5RCVftA8CzzPENi3IIQU4MmbS7yg/MeqjqtBF7QJ47BfjKqx1U7L2e7vKe+GJ2rR3BEM7U1pyYeYjMg7DyRmF7S1HEDu2yN2tbYqn8LxkX9ADHwU9GmWxE8heTcC22/xT/xOoGjz5+armjiP9oWmp6S8QBYJuRDrRE7t0lTv0qwGHhzdtxI9J+wqbC4s6zDYBsASDBsGn4uPmrV2JpuBbVbqyJDgQ5tomCOuWY5rTg4w8ttzBivkHAAW+VtPjoqM1EwHJuVtj9/si6OOpu9l7T5x6FEQq6jo1ka1NwcNoza4fIj74THR4HskjkSLeS3aWrmlZic0fI2+/ms2WCNhsHHu9eSLAXYQbTUb/MOOfUI/B6Ua2NZhG4m4mM7X/srJq2jJwIPb98x4pfsrjmCCOz7a+CYAp6bQrLR/Z412l1N7DtiZPohsZop9K7ssp/opE8chs1yEwyRi5bkorKKpwClpU5V3oTs0/EOEAimCA99vCNsTmYQSSNiGJxTI2OlyAWY7vgkWLRdpdCjDVtRrtYFocCbESSIPRUrmlMjmEjQ5uhS5IjGS0oQsTS1EuYmd2nXS0OWojRujTWqtpghpcYlxgDauGmn0TquDgMiDfhdC5xsbI265r1Ts5ooYOj3esHSS4uAiZ/sjMfQp1mkOa0yIMgEkLL4TtMDSGuW626Y/srjAY5rwCD0K8rLFIHF7tb6r0UcjLBrdFhNI9na1fEP7mhqMbDRI1GwLTfObmyutEdhu7bNSHOOe4bgFtgZCczCTcpj655bh0ChtKwOxalZ7R+hmUnlwEuIgHcEa9WNbDBAYhwaq+PGbp2HCoKmKjYgn4q+ajxeJVY/EXVhrEhzl43pYGpWc1rC8saWtAv43m5O7Vk+ao/wDm6wI9mATuJ2c5BHkVeaPpFppkOBJYZmx1taXgkDO5I22UelqmrTDASfE55JgfygeV0iqjaYzIcj8t9B49wVimcWuEY9dfLxWcqTNwjKGDBAO1xgfT5KOjRl8bcldYPBuNeiwjVE94LWdqHhyIWWxpke1jd1oOIjaXuQw0HUaO8LNZgcQ5ombWmPmr7FYPwB/D/LE5CLHn/RaTu7Ku0nShttggcsz6x0XqJOHMhhdhzy36+vFecbXumeAcs/BZ/R+mnMJB8TCTI28YOw/VXtWmyo3XaZaBMjhmI339FSUdGQ0uOQBMbzeB0v5p2j6+o46psbEflcDa/1Xmoq4xs5Uwu3bs/52dy0ZKfE7HGbH149qdjKEtAIztlv1R8S5R4/DxXda0NA6Ag9AtD+A7zVcRvJ4WsOplRu0b453/Lw/ND7K95vFmMrHb+NFAnDcn5FZWnSOzf8ACBCRIIbAgjpv+YV5hdH62rIzgnzqMJ9HOVdTwh8PN3/i0fA9EiSncwA9fX1T2TNdcIjAYmZbU1YaIuN8CJ+G5XFFoeQAWkTETd3gkGx2Rui5VK3ClzT7wuN7gBfPhcf2Rmhq4Dmg77Zj3oPK+xUmxNc+zss8+ztRSO924RNXRkHWaS28SJEbpG2VL+Oq0XDvW67T+ducZ8ijcPScHHa2TY3kEi3oUcaY1A1zQ4CeM3V6ni4jTvJguQO45j5bqnI6nkAEls0zDV2VBLDI6EcxsR7NGgtGQ+Jn+sKubg2NOsyRNt02m46X+yXTxYga0jcZ+t/Vb1PxmRwtURltv7gL9mY+W11RdQBpvG6/YT9VZHsfOHdVaQXRrDPIC4tfj5KCv2ddSa4FutDgDLiQwzEiBfz3hWeB0+W0iw3B/NuBCsMGX1nuMgh7GujYHAtDZ5kA9VWkpmOf7S2xB3HrVaMU/u8o5FVehtD0XVYLwGyIaC4H+YEEG2yZsvUMLhWMbDGBo3NED0WYoaCYa5H5KlNxaRbUcCHSDsPi9eSt9D45wPdVZ1xIa+CG1AJy3OEGWm9pBNyq8tS+Q4XaDRPZC1uY13Vl+CZJOq0kiCSATG6d3BVmN7JYWoD/AJTWkxdvhNt0WVw4oR+JDTddG94N2kqXtaRZwXnnajsn+HcCwHuzA1idY6184AhZ+phYXoHantFTNM0/aJi2wX28eCxdQzwXpaSWV0Y5n8rCqY4g84EFSwBcim6LAzKlpmBv4qKtVnanlz3HIpTQxozC4abZgLZ9nNGM7sFtQE5ubmQsKSFZ6BxFUVQWa2rMOgGI4pFTC5zMimwTAP0Xohhu2VA/HgKtfj+aFr4kLGEXVahk6I/EaXVJi9L3M2UNfEqr0jiGmAWzO1Wo4RfRV3ymyZjNMDf980JRfXqDWaxxGw2+aArM1nQ0cgthorDFlJrSchtKvSBsLRYZnqqbC6VxB0XmWI0V3ZDhdmtrOn8pynfBmPVVXaPDAvOdmjbv37zlda80wQQcjZYzT2Jms+CCJjYfZtfos/jA5cIa3dw8jdXuFvMst3bA/Syp8Ng/Fv4H6rfYDRgbqOPtNphg4SS53UkdFktG0Je0bS4DqYXoYpJPA2hznvdtaydxp5a1jG73UQYosbhNdjhwMdEYKaeKa9QSHAgrzLQWm4WUZgnPptpttclx/wB09LABGDRVKkwtABMeIm5dvg7LSNnmr4YQTMXiJ4IfE0BBFxHrujhPwXl6qgipoZJHm99MtBtb6n6lb1NVulla1ot17fWwVVorF6ru7dss07bSYPGL+R8rt9AEeUKprUA17TEgth28wZDhxv8Acq+oUvCLzYX3o+APe1jopBpsdRf6aHqNDsl8WYC5sjd+7166oGlgII4f/on6Kpp6MgGbW1W9XOPofRaoUUnYaQtKpow9o5eVr/PL/gWfFOWk4t1kKuE1YIMHPlefhqhB4ihqvB1ZpuGtG1szOruIMxnkBwWlxOiTrZbIH3yCkbofWa07b+YOzoAvLGhmLshmPnl9VridobmV3Ro8IvM5HLqNiN7tOwmD1RlHBT90vXUIdHA1j8iPXq+fadVh1NnSEhC9wFFVwOsAPvcrJtEbSndwNhTXtjffENULHSNzBVfgsLETOS1mgKAEOBNzHKIPldU7KCKwznNPhMKtJE3l4GZK3HK7Hict7h2gat7t1o/Vn8E6pEk5yZ+/P4oLQ7XupS8apGRP5hvTq1aNq8+YxiIW4JDhBRVbGWVVjq4IIk8I2Hek+vKH7gk5SrDGBqS55cqV+hmkzJk3Tm6BG0q8/BOB4fBObSIVk1L9ilCnb0VUNBtIy81BV7LTktMwcE5zoSRVSA5FO9nYRmFiMV2ac0SidA4kUpY+0mZjyWmquBsUHjdCsLZbUbMZZeUp4qi9uCRJNM1jsUaq6+kqbnQ2eihqvQ1KiWF0iDMQuVKycWAflSMZOqVRyhqFsJp8RgLjsA4mJjfw812Q1K65OgVbVdeRnKJGlyLIn9jb3Dyunt0Gz7ICYZIiM0HKkBuFmsRVDGOccmtLuglea1yHumXA8f7L0XTVQMw9QnLVjrb5rzqriGk7R5rJ4y8mRrRsPP8AhaPBmWa53b681bdnaDu/ZNxrNvxmV6G1iwnY/BPdiqcOJb4iQSCLNO3nC9GdSO0J3B3Bsbu0/QIeLtLnt+H1UApp4pKVtNStprb5ixcCgFJI4YEyQrCngXFpcBYJoooOYDki5bhmgX4AEgkZZff3kiG0UbhsOCYcYG/NXlPQtIwATeCXm9twAPxSnzsjPxTWwvkGuizbaSmpU42ArUO7LsDf4h1tlhB3CP6qTRPZwhwdUDS2D4ZnlMJDq2PCTdMbRyXAssuQPdCUj3Qt/i9D0XM1S0NAMjVsZKzOk9DhkFkuEeInYfJLiq2SZaI5aV7BfVUpAOz5LndN3HqrGnop5brBpI4X9M1x+EIMOEHkrPNboD4qsYnakeCAFJu4qRlNu4qzo6KeYIAg5XCfi9FupkZOnIi990IDO29roxA4C9vBDYOnTLhrTCvaeAoNIIAMRF54qsOAc0gObE5ZfVWWA0YDdzgBnF7qnM8HPErcLCMsKIxekRkFT160nNWulcLLZa0CNojLkqDuiUuENtcJk2K9ip2V4UtLHkmyrXUnInB0JNzHlmnODbJLS69leMNpJ8kn2Em05IVzTMg28kVawdfmqZCugpoxAhD15NwnVgAbKMvRAWzCknKxQ72xMn1TL6hfuyvmN6ZVIm/3wXKmLcfYaI9OicAkXVFiq0knehi5WNfBFxkkAngpMHgg0ybnYrXMACqmNzihcNhXZ5I/8KTEnmpn1BN1DUxiQXFxVhrQ0WRVHDNbu+aFquE5oSvi3FCydpXBp1Kgv6BZHtPX1cPAuXOA8hJ+QWHc0F1wtL2z0gGsptzLi49AB81jsRUDrSAeax+IAuqDfoFqcOIEAIW37DUx35cADDHTFsy0Lfis0iI9V51/h/SLDU1nTIECchK2rao3rR4fH/QFupVOvl/rWPQKy7gZ6ttt05lMZiyBbWG/1UravFXrO6qljYrWlTdFjPJcfh4Im2/aRvQDK0bVL+KnMz5obOBUlzSEUyle11ZUWmNa/GFUMxHH1UzMTx9UDw4omuaFbsq5XPyVlR0rqiDdZtmJ4pGvxSHRYtU0TW0WmxWkpbaecfNAsxQe0tcbHqqyjj3N/MmGvJJDgJ3QobFbJS6a6t6f+XYTvU2IrAtAB5qobibRM8Vw4wDauMZJuuErQLKyFQiJcSeeSNo1rwSN/wDZUIx4KeMQFxjK4SjZX76Yd+YLgeG2JVH+JC7+JQ8oouaFaVNXf62QpwTc9aJ2IGpiJGfquU8RG2eaMMIGRQF4JzCOphrQRAPqucx8ggzjOS47HE7l2ArsbUUx8XlcdWJOcoRuL5JrsZ9yiwFRjCLdU3lMdi2gbUCcQo31kQjUcwKarWngoH1TsUbsRyUTqyYGoC4KcYo7Un4zyQjq43BROr8lOBRj7UWKwOZPRQVaw2AlDOrKJ+IRBiHGnvxXCEz8RxQ76qjNRMwBLL15x27k1mQLNbHmb/fJZjXOtxV/2jxLTiqoBkd44AnIgGG+gCDZSG70K8u6fGS87+S9BT03LjawHQZ/FazsRV1u8mbBmfHWWtazgqf/AA20aKxrfl1RT2Zzr8eC3H7tfz+n9VMPF6anbynusR2HfPosuv4PPUTGVguDbcdLdVRBg3KQN4K5/ds++PUJDs673m+v0VgcbpTo/wA1nHgVTu1VIZwTms4K4ZoB28dVNT7OkmNZo4k2+CaOKQO0eO9D+CzDVpVIKQUgoBXLezb+fKD81OOzVUfkcfJM9rvoUA4W4ahUQoBSMw4V3T7NVCY1HDnYdSp29m3g3YfiEJqD1TG8NPRUDsN9yojh1qH6Dflqu/5UO7s/UP5HdFDag9UT+HX2WfGHXfw60DezdX3Heid+7FTYw9QPmp9od1QfhnYs6MMnfhvuVo29mKvuerfqpW9mKm6OZCH2h3VGOGjoswMLw9VPSwvD1Wi/dipuHUJzez9UflHUfVCZnHdObQW2VEcNwUTsINy0VTQdX3Ph9UJU0VUB9h3QqBKeqY6lPRUpwg3KM4Ublbu0c/a1w8iufs5/unoVPM7UApz0VO7DD7KacNz6q7OjX+6U04F/uldzO1MEB6KjOF59Ux2H+5Vw/DEZiFE/DHch5nai5JVOcOmuoKzOG4BRPw5R83tQGHsVY6imGirF2DcdnomO0e/3T0KEztGrvFQIHHRvgq51JROpK0Ojn+6ehTTop5/KfvzQGsiGsg7wmCkkOjD3KpdSKZ3ZVv8Asap7vqPquHQlTcOoQ/iNOP8AKP8AYfdF7BMf8Z/1XjmNMm48/NDseRwE8VJVqbx9+ShaQTkPvmqjRlZb+69Y/wAGnAtxM5zS6RUj5r0uF45/hTpZlGvWDyQH0mkQJEtdu/UvUaHaPDu/1IvA1gWzyleWr2EVDrDp5LRiuWBWQaE8AIWnpKkcqjDaT4hl1RFLENIkEQqKIgqUDgnBiaHLpqAI7peaf3YThTCqdI6ebSacid0hUFDt4460tYIy9rLyz6I2AuF2hcY3brctJGTnDzKcKrvfd1+q81xvbWo6wIHEF31V5oDSJrM1qzwGgbCZtmXEkwmufNG29yPmo5IP8LYDFP8A/kPQH5J34yp7/wD0j6KmfpXD0wCXsA2GZ+80LiO2mGaDD9Y7gCiZVVB0ce8lLMQ6eAWkGOqe8P8Al/qnftKp/L0P1WCr9vZ9hruoHpcqfDdoXOu55aDlBbHXamGtqmDMlEKYO6Lb/tOpub0P1Xf2o/c31WcZ2hpNbL6oPqfRDv7cYcZFx5D6rm8QqToT3JZpgNlq/wBqP91vqkdKP3N9VlB23oHa7oj8Np6lU9lxPCIPqudxGpbq49y72YftV0dKVNzfX6pp0nU/l6H6oRlSd45iE5B+I1B/uKjlNGyIOkqm8dP6pp0jV94dAhySmEofbp/3lEI29Ap3Y6ofzf8AS36KM4t/vHoPoo5TSUs1cx/vPeUYjb0HcnPruObioy8+8UiU0lLM8h1ce9MDB0UZYuFqeQmOKS5xOqaAmFqa5qdK4UkpgUZamFqkKaUslMBURbxTO74lSlNKG6Yvmb8Rz80x2ITn0pNgohTK+mABeWJci8FpipSfrU3FpiJFrHP5dFe4XtedYF41xaQ4mf5oIvKy4Yu6hCXJBG/UJkc0jPgvTMJ2twbv9Kq39Yd6kqxp9psMCCw1mOBsZb9YXlGHxJad60WG023UDXUpF7kudE7iHSFlzUDG6XPz+6vx1OLe3yXptLt+2INSqDvNOm+ehao6Xa+m9xD8RUYNjhSYWnmIJB6815xTeDcExzcPiiA9VHUEXqyITuWuxmmqdRh1sTVNzqtFMSQLAmCACdypaWNaAZGsTZt4jiQBfqPNVgK0FLsjWNJtQAlrgCBBLjts1s24khThigFidfWym7pDcBB08W0SSCTsvAHPepcVpio/MwIA1RDWgDKGiwyC6OzWJue6eAMy6Gj1KFrYJ7HFrmkFoBcIuAYid2Y6qQYnHIglR79lIyqXHMTxMepU9Nl4L2D9QPqDHqhS1kwdYb5AkeSKFLD93Pev7y3h1LHfDpz5rnO9WUhvq6lo0qet4qoAG9rjI/RKJbSw4Imq5w2hrHf+UJjMBhi6BiYETLmOHl97ld6P0VgBGtiGvO6IGzMhVZJQP3d3/EwN+Hmo8PpHBNH8N7uYaPgSrCl2nwbRbDknk34lMfonR9oxAG/xB0/EKanhMCP9XWAA1hBIMWnVFlTc6PWzkwAn0VH++9AexhW+er8mqaj293UgBbIho9cvvJH0dG4SLBuWWceWz0UtHA0GnwjV222ngAkumi2ae9SI+vkh/wB9ZElh8iHnnY2UbO3gJgMdwmLnkCrVuHpHYBFxaF3E6Gw9S7mNJ3ix6hA2Rm48VBDRsg6PazW/03HiII6z8kfT0zrCdR/p9VynodjfZJ+PU7eeanZhgOCWXZ5Kf6fRdbj2naR5H5J7K4O0Lhwo2Jopt2qAXbobNOileUwFNgJCopLlACcXKOZXXVFH3koS5GAnFMcUiUxzkBcjASLk1y5K5KC6YAkU0lOKYoRBeDN7PObDqvhE+xm45kyBcJuC0A50vd4KYBIGZdGxo63Wp0tpOlq6oYdQhpc5sNEOkgO2wQDkZ57BsPpi7XBoNpa28aw9h2cgCTE8Ny9mKiYtvb166rKAgLsLTfvVNjNAva4E0iGuGtq7QIMExlMEjbYp37qFzWO1gO8B1djS4H2SSbE/JaCtp8tJLaTC4tALnucfZmIGzNU9ftbW8TXakOJdGrrMDjnY7CZPOd65ktQ8e6PXirDhA0WOao8foU0amrUaWmJyMGBJg/0V9T0FQDA5rhUcWyNTXgWydJsZ3SquppGo4y52tFhInVFrCdlgnuxdRwlznETIGQ8gLKy/muA963W26qtMbSbBF1WNkRIG630C6DumFGymYuSZR1KiBc9FXc6ykNxIdpWx7I9qDSLadRxNObbmz5SR52WbqmmWy2Q7dsQ7HKtLG2dmFwTWnlle7WN+iCq6GpvDwWzrmXzt3eVhZYHs72sqUtVhILMvHPh5ET8Fv8FpLWElpbP6hzluxeclgfC7NWQDa7VldN9kQa+uANRwdIy8cQwcibrKVdCVJqxcUYDzxJ1YG+89F7LAKqHaHDW1ou6s/Xd6W5WViGtdGLE3/lCQ168ldSLcxE3CPfgSCAASS3WjLmLLQae0A/vKJiQ1tNhA4OvPC619TQzXPa7Lu9YCLSHi4VuSvADSN7rhE0arGYTR9VjL0Kc6ut7Ie6PO8+aonjVcWutBFiLzy2L1XSGitemQHFpggEGD6bFm9JdlHmXyxxc5jnEiD4WwRtzVeGrFyX7oyGuAwrM08U5sNY50SYFxJ5NKmONrGNcuMtDh4otJG3kUXjtAPD6TqZguLv0EOJHpCKxGjKlCk11nFhLRabOId/3fEpxljNrWuUYa7RB4XTLtjDrSWmZdBGz2hx2Imn2gJIJNSLWBEXytq3y3oUaxcHap/wAyA60eJphjtt9/nvRGFpPDiHABtw4RBMnMGMvgYKW4M1t4owHIpvaXIkOLZiSYA/S0ifMo2lpyXe0ANkGOrhnyjzVW+k29IRDhEwB4xcGAbS3O2YchaWDFFwFUAsDw4O2EZEO3WnzaUvBGRkpsRqtVT00Q6A4HzB6f2Ux0yblzQAOvmNip6ujGtcAHRNmEExrC4mN7b/8ANwQ50ebucTLZLgQHGBtB4eog7UgNad0WBp2WmpaVY7I237OuR8kS188Vj8SXNAc2XNImRtHAmSY3J9J7gNaSTm06xLegKgx73UcobLXFMVDhNNvaP8yTPDLorPD6Ra7IpT2kIOWQiSUwlLWTSlqQF1KUwlcLlCKycSozUXNdN1lNkYC8fp4U1wwDIEyCdYiYB8IiCZzMm0XixelMLTw0AF0uIIE2gCCd/kocJiqtGnUNCS0P8YLGucA4e0HCIO2Nmt1GZW/EVe8qkNDR4GG5eG2IBMTxm9wvY2cXXJ90LLa1rW2A95HVcPrMB1SbA5cFSV6ESCNp3fZWvbo51UNcXGDENAvCHxGgRrloaZAmXEG9rEZDP7hJiqGtNiU2SAnRY6jgCT52/qr/AAmEa1suvz+iKxeBDC0MguuDFzfbAtZcbo81KlOmBBJhxO7afinST8wXvYJTYcB6lNwGAk62rb8o4eastI4QNvqiCJ/JPpkrbG6NFFrfDSAETruA2RtKzuldI5ar6RjIMYSBzLxB9VRZI6ZwLdFac1sTLFAVzf2Y8oUQcuVKpcZdM7ZXJV8CwWeTcozvSII68VsNAdp2lobUcQ63i+v1IKxlN3hUXeXVaanbMLFPZMWZr27B4vWaCDPofSxRbSvJ9AdqX0bHxt90nLkV6DortNTqgCHMdEw4Z8nCxWBNSPiOeiebPF2K3qUgbKQMUdOouuqKqCEs30TtZdFOc1G1ycallwPVQQdkPjMK0xAEgyoK+Gkc/NFEpLic05riFR0tHRqknInpKPdRbtAhEOpJd2oLidU4yXQxwjTm0dOiGxuhab2kERIN27J2wrMtj7zTYUtcRohxlVeH0LDA0vPhAAO4tMtN9oPxIRjsHMTYi8jplu+qITgVJcTquxlVg0bBLQB3br6vuu/l/lPohzoXVktJ3xt8tk+hV0eC4SpxuRB5WdfgHzI827COG4/ymfPJSN0c4CWWO45f09RyV24JpKLmlGHoPCvccwWnaDkikiVxLJuuJuuOCjcnkpjyuCIKJxUJqKZ6gcy6IJqxWA/9NU/4/wAwsxhfYrfp/wC6mupL1NPq/wCI+iy5dvgvRuz/APDpf8JvwCq8Xmf97vkkksdn6rvXVXz+UITRv8TqrCl/7iz/AIf/AIlJJWJPzO/8lIbt8VVdq/4nVZse0OYSSWhS/pBU6n9RS4z2yohkkkrLdAq7vzFSMSKSS4arjon0VsuyPsfe9dSVDiH6ZVui/Mt7h8lI5JJeXCa7VJqW1JJEFCS6UklxUJFLakkuC5JyYkkuKkJm1OK6koRlNYmuSSUrt1GVxdSUJqYU1cSUogk5MSSRBGFFUUD80kkTUR0X/9k="/>
          <p:cNvSpPr>
            <a:spLocks noChangeAspect="1" noChangeArrowheads="1"/>
          </p:cNvSpPr>
          <p:nvPr/>
        </p:nvSpPr>
        <p:spPr bwMode="auto">
          <a:xfrm>
            <a:off x="155575" y="-1828800"/>
            <a:ext cx="6096000" cy="3810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371600"/>
            <a:ext cx="5965416" cy="584775"/>
          </a:xfrm>
          <a:prstGeom prst="rect">
            <a:avLst/>
          </a:prstGeom>
          <a:noFill/>
        </p:spPr>
        <p:txBody>
          <a:bodyPr wrap="none" rtlCol="0">
            <a:spAutoFit/>
          </a:bodyPr>
          <a:lstStyle/>
          <a:p>
            <a:r>
              <a:rPr lang="en-US" sz="3200" dirty="0" smtClean="0"/>
              <a:t>RESIKO TIDAK DAPAT DIHINDARI</a:t>
            </a:r>
            <a:endParaRPr lang="en-US" sz="3200" dirty="0"/>
          </a:p>
        </p:txBody>
      </p:sp>
      <p:sp>
        <p:nvSpPr>
          <p:cNvPr id="3" name="TextBox 2"/>
          <p:cNvSpPr txBox="1"/>
          <p:nvPr/>
        </p:nvSpPr>
        <p:spPr>
          <a:xfrm>
            <a:off x="2362200" y="3352800"/>
            <a:ext cx="5099666" cy="369332"/>
          </a:xfrm>
          <a:prstGeom prst="rect">
            <a:avLst/>
          </a:prstGeom>
          <a:noFill/>
        </p:spPr>
        <p:txBody>
          <a:bodyPr wrap="none" rtlCol="0">
            <a:spAutoFit/>
          </a:bodyPr>
          <a:lstStyle/>
          <a:p>
            <a:r>
              <a:rPr lang="en-US" dirty="0" smtClean="0"/>
              <a:t>TERIMA KENYATAAN ,,,,,, HADAPI BROOOO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1295400"/>
            <a:ext cx="5682774" cy="584775"/>
          </a:xfrm>
          <a:prstGeom prst="rect">
            <a:avLst/>
          </a:prstGeom>
          <a:noFill/>
        </p:spPr>
        <p:txBody>
          <a:bodyPr wrap="none" rtlCol="0">
            <a:spAutoFit/>
          </a:bodyPr>
          <a:lstStyle/>
          <a:p>
            <a:r>
              <a:rPr lang="en-US" sz="3200" dirty="0" smtClean="0"/>
              <a:t>APA YANG HARUS DILAKUKAN </a:t>
            </a:r>
            <a:endParaRPr lang="en-US" sz="3200" dirty="0"/>
          </a:p>
        </p:txBody>
      </p:sp>
      <p:sp>
        <p:nvSpPr>
          <p:cNvPr id="3" name="TextBox 2"/>
          <p:cNvSpPr txBox="1"/>
          <p:nvPr/>
        </p:nvSpPr>
        <p:spPr>
          <a:xfrm>
            <a:off x="4114800" y="2209800"/>
            <a:ext cx="4208524" cy="584775"/>
          </a:xfrm>
          <a:prstGeom prst="rect">
            <a:avLst/>
          </a:prstGeom>
          <a:noFill/>
        </p:spPr>
        <p:txBody>
          <a:bodyPr wrap="none" rtlCol="0">
            <a:spAutoFit/>
          </a:bodyPr>
          <a:lstStyle/>
          <a:p>
            <a:r>
              <a:rPr lang="en-US" dirty="0" err="1" smtClean="0"/>
              <a:t>Mengetahui</a:t>
            </a:r>
            <a:r>
              <a:rPr lang="en-US" dirty="0" smtClean="0"/>
              <a:t> </a:t>
            </a:r>
            <a:r>
              <a:rPr lang="en-US" dirty="0" err="1" smtClean="0"/>
              <a:t>kemungkinan</a:t>
            </a:r>
            <a:r>
              <a:rPr lang="en-US" dirty="0" smtClean="0"/>
              <a:t> </a:t>
            </a:r>
            <a:r>
              <a:rPr lang="en-US" sz="3200" dirty="0" err="1" smtClean="0"/>
              <a:t>kerugian</a:t>
            </a:r>
            <a:endParaRPr lang="en-US" sz="3200" dirty="0"/>
          </a:p>
        </p:txBody>
      </p:sp>
      <p:pic>
        <p:nvPicPr>
          <p:cNvPr id="140290" name="Picture 2" descr="https://encrypted-tbn2.gstatic.com/images?q=tbn:ANd9GcRy0qOFEaQMrcf0REPT5brQ2_QEL1h2IXezVjN6k2tLnHTsab3h"/>
          <p:cNvPicPr>
            <a:picLocks noChangeAspect="1" noChangeArrowheads="1"/>
          </p:cNvPicPr>
          <p:nvPr/>
        </p:nvPicPr>
        <p:blipFill>
          <a:blip r:embed="rId2"/>
          <a:srcRect/>
          <a:stretch>
            <a:fillRect/>
          </a:stretch>
        </p:blipFill>
        <p:spPr bwMode="auto">
          <a:xfrm>
            <a:off x="533400" y="2971800"/>
            <a:ext cx="2847975" cy="1600200"/>
          </a:xfrm>
          <a:prstGeom prst="rect">
            <a:avLst/>
          </a:prstGeom>
          <a:noFill/>
        </p:spPr>
      </p:pic>
      <p:pic>
        <p:nvPicPr>
          <p:cNvPr id="140292" name="Picture 4" descr="https://encrypted-tbn0.gstatic.com/images?q=tbn:ANd9GcS3lYeY_zi25AMTjzS5QxouOuB6Jg3gaB1bPQ-8EWNmHKg88D3E"/>
          <p:cNvPicPr>
            <a:picLocks noChangeAspect="1" noChangeArrowheads="1"/>
          </p:cNvPicPr>
          <p:nvPr/>
        </p:nvPicPr>
        <p:blipFill>
          <a:blip r:embed="rId3"/>
          <a:srcRect/>
          <a:stretch>
            <a:fillRect/>
          </a:stretch>
        </p:blipFill>
        <p:spPr bwMode="auto">
          <a:xfrm>
            <a:off x="3657600" y="3657600"/>
            <a:ext cx="2686050" cy="170497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524000"/>
            <a:ext cx="6528326" cy="584775"/>
          </a:xfrm>
          <a:prstGeom prst="rect">
            <a:avLst/>
          </a:prstGeom>
          <a:noFill/>
        </p:spPr>
        <p:txBody>
          <a:bodyPr wrap="none" rtlCol="0">
            <a:spAutoFit/>
          </a:bodyPr>
          <a:lstStyle/>
          <a:p>
            <a:r>
              <a:rPr lang="en-US" sz="3200" dirty="0" smtClean="0"/>
              <a:t>APA LAGI YANG HARUS DILAKUKAN</a:t>
            </a:r>
            <a:endParaRPr lang="en-US" sz="3200" dirty="0"/>
          </a:p>
        </p:txBody>
      </p:sp>
      <p:sp>
        <p:nvSpPr>
          <p:cNvPr id="5" name="TextBox 4"/>
          <p:cNvSpPr txBox="1"/>
          <p:nvPr/>
        </p:nvSpPr>
        <p:spPr>
          <a:xfrm>
            <a:off x="2057400" y="2743200"/>
            <a:ext cx="3962400" cy="1415772"/>
          </a:xfrm>
          <a:prstGeom prst="rect">
            <a:avLst/>
          </a:prstGeom>
          <a:noFill/>
        </p:spPr>
        <p:txBody>
          <a:bodyPr wrap="square" rtlCol="0">
            <a:spAutoFit/>
          </a:bodyPr>
          <a:lstStyle/>
          <a:p>
            <a:pPr>
              <a:buFont typeface="Arial" pitchFamily="34" charset="0"/>
              <a:buChar char="•"/>
            </a:pPr>
            <a:r>
              <a:rPr lang="en-US" dirty="0" smtClean="0"/>
              <a:t>MENGUKUR RESIKO</a:t>
            </a:r>
          </a:p>
          <a:p>
            <a:pPr>
              <a:buFont typeface="Arial" pitchFamily="34" charset="0"/>
              <a:buChar char="•"/>
            </a:pPr>
            <a:r>
              <a:rPr lang="en-US" dirty="0" smtClean="0"/>
              <a:t>MENGHINDARI </a:t>
            </a:r>
            <a:r>
              <a:rPr lang="en-US" sz="3200" dirty="0" smtClean="0"/>
              <a:t>RESIKO</a:t>
            </a:r>
          </a:p>
          <a:p>
            <a:pPr>
              <a:buFont typeface="Arial" pitchFamily="34" charset="0"/>
              <a:buChar char="•"/>
            </a:pPr>
            <a:r>
              <a:rPr lang="en-US" dirty="0" smtClean="0"/>
              <a:t>MENGECILKAN RESIKO</a:t>
            </a:r>
          </a:p>
          <a:p>
            <a:pPr>
              <a:buFont typeface="Arial" pitchFamily="34" charset="0"/>
              <a:buChar char="•"/>
            </a:pPr>
            <a:r>
              <a:rPr lang="en-US" dirty="0" smtClean="0"/>
              <a:t>MEMINDAHKAN RESIKO</a:t>
            </a:r>
            <a:endParaRPr lang="en-US" dirty="0"/>
          </a:p>
        </p:txBody>
      </p:sp>
      <p:pic>
        <p:nvPicPr>
          <p:cNvPr id="6" name="Picture 10" descr="https://encrypted-tbn1.gstatic.com/images?q=tbn:ANd9GcQLdnb_Px4BJFLyMJxR8JNmqzCnCANotVZBjyxGAArHTd3eRmdKpg"/>
          <p:cNvPicPr>
            <a:picLocks noChangeAspect="1" noChangeArrowheads="1"/>
          </p:cNvPicPr>
          <p:nvPr/>
        </p:nvPicPr>
        <p:blipFill>
          <a:blip r:embed="rId2"/>
          <a:srcRect/>
          <a:stretch>
            <a:fillRect/>
          </a:stretch>
        </p:blipFill>
        <p:spPr bwMode="auto">
          <a:xfrm>
            <a:off x="5334000" y="2743200"/>
            <a:ext cx="2833685" cy="2667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2" descr="https://encrypted-tbn2.gstatic.com/images?q=tbn:ANd9GcTZ38t_0caIvsZSg4dpmlTfF5FtPl_GxrpwNpzvv_XWuccjx0mU8g"/>
          <p:cNvPicPr>
            <a:picLocks noChangeAspect="1" noChangeArrowheads="1"/>
          </p:cNvPicPr>
          <p:nvPr/>
        </p:nvPicPr>
        <p:blipFill>
          <a:blip r:embed="rId2"/>
          <a:srcRect/>
          <a:stretch>
            <a:fillRect/>
          </a:stretch>
        </p:blipFill>
        <p:spPr bwMode="auto">
          <a:xfrm>
            <a:off x="4114800" y="3200400"/>
            <a:ext cx="4545055" cy="3124200"/>
          </a:xfrm>
          <a:prstGeom prst="rect">
            <a:avLst/>
          </a:prstGeom>
          <a:noFill/>
        </p:spPr>
      </p:pic>
      <p:sp>
        <p:nvSpPr>
          <p:cNvPr id="2" name="TextBox 1"/>
          <p:cNvSpPr txBox="1"/>
          <p:nvPr/>
        </p:nvSpPr>
        <p:spPr>
          <a:xfrm>
            <a:off x="533400" y="762000"/>
            <a:ext cx="7458067" cy="584775"/>
          </a:xfrm>
          <a:prstGeom prst="rect">
            <a:avLst/>
          </a:prstGeom>
          <a:noFill/>
        </p:spPr>
        <p:txBody>
          <a:bodyPr wrap="none" rtlCol="0">
            <a:spAutoFit/>
          </a:bodyPr>
          <a:lstStyle/>
          <a:p>
            <a:r>
              <a:rPr lang="en-US" sz="3200" dirty="0" smtClean="0"/>
              <a:t>ADA LAGI YANG BISA DILAKUKAN ???????</a:t>
            </a:r>
            <a:endParaRPr lang="en-US" sz="3200" dirty="0"/>
          </a:p>
        </p:txBody>
      </p:sp>
      <p:sp>
        <p:nvSpPr>
          <p:cNvPr id="3" name="TextBox 2"/>
          <p:cNvSpPr txBox="1"/>
          <p:nvPr/>
        </p:nvSpPr>
        <p:spPr>
          <a:xfrm>
            <a:off x="1981200" y="1981200"/>
            <a:ext cx="5148974" cy="523220"/>
          </a:xfrm>
          <a:prstGeom prst="rect">
            <a:avLst/>
          </a:prstGeom>
          <a:noFill/>
        </p:spPr>
        <p:txBody>
          <a:bodyPr wrap="none" rtlCol="0">
            <a:spAutoFit/>
          </a:bodyPr>
          <a:lstStyle/>
          <a:p>
            <a:r>
              <a:rPr lang="en-US" sz="2800" dirty="0" err="1" smtClean="0"/>
              <a:t>Perbesarlah</a:t>
            </a:r>
            <a:r>
              <a:rPr lang="en-US" sz="2800" dirty="0" smtClean="0"/>
              <a:t> </a:t>
            </a:r>
            <a:r>
              <a:rPr lang="en-US" sz="2800" dirty="0" err="1" smtClean="0"/>
              <a:t>Tujuan</a:t>
            </a:r>
            <a:r>
              <a:rPr lang="en-US" sz="2800" dirty="0" smtClean="0"/>
              <a:t> </a:t>
            </a:r>
            <a:r>
              <a:rPr lang="en-US" sz="2800" dirty="0" err="1" smtClean="0"/>
              <a:t>atau</a:t>
            </a:r>
            <a:r>
              <a:rPr lang="en-US" sz="2800" dirty="0" smtClean="0"/>
              <a:t> Goal </a:t>
            </a:r>
            <a:r>
              <a:rPr lang="en-US" sz="2800" dirty="0" err="1" smtClean="0"/>
              <a:t>nya</a:t>
            </a:r>
            <a:endParaRPr lang="en-US" sz="2800" dirty="0"/>
          </a:p>
        </p:txBody>
      </p:sp>
      <p:sp>
        <p:nvSpPr>
          <p:cNvPr id="4" name="TextBox 3"/>
          <p:cNvSpPr txBox="1"/>
          <p:nvPr/>
        </p:nvSpPr>
        <p:spPr>
          <a:xfrm>
            <a:off x="457200" y="3810000"/>
            <a:ext cx="3975768" cy="646331"/>
          </a:xfrm>
          <a:prstGeom prst="rect">
            <a:avLst/>
          </a:prstGeom>
          <a:noFill/>
        </p:spPr>
        <p:txBody>
          <a:bodyPr wrap="none" rtlCol="0">
            <a:spAutoFit/>
          </a:bodyPr>
          <a:lstStyle/>
          <a:p>
            <a:r>
              <a:rPr lang="en-US" sz="3600" dirty="0" smtClean="0"/>
              <a:t>Simple </a:t>
            </a:r>
            <a:r>
              <a:rPr lang="en-US" sz="3600" dirty="0" err="1" smtClean="0"/>
              <a:t>ajaaaaaaaaa</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14400"/>
            <a:ext cx="6629400" cy="523220"/>
          </a:xfrm>
          <a:prstGeom prst="rect">
            <a:avLst/>
          </a:prstGeom>
          <a:noFill/>
        </p:spPr>
        <p:txBody>
          <a:bodyPr wrap="square" rtlCol="0">
            <a:spAutoFit/>
          </a:bodyPr>
          <a:lstStyle/>
          <a:p>
            <a:r>
              <a:rPr lang="en-US" sz="2800" dirty="0" smtClean="0"/>
              <a:t>APAKAH MANAJEMEN RESIKO ?</a:t>
            </a:r>
            <a:endParaRPr lang="en-US" sz="2800" dirty="0"/>
          </a:p>
        </p:txBody>
      </p:sp>
      <p:pic>
        <p:nvPicPr>
          <p:cNvPr id="132098" name="Picture 2" descr="https://encrypted-tbn0.gstatic.com/images?q=tbn:ANd9GcSoPV2A7yfxCBMuq-VoI_hcUibxKJ9xBJwt6PGtIMH0XE6vD7qbMA"/>
          <p:cNvPicPr>
            <a:picLocks noChangeAspect="1" noChangeArrowheads="1"/>
          </p:cNvPicPr>
          <p:nvPr/>
        </p:nvPicPr>
        <p:blipFill>
          <a:blip r:embed="rId2"/>
          <a:srcRect/>
          <a:stretch>
            <a:fillRect/>
          </a:stretch>
        </p:blipFill>
        <p:spPr bwMode="auto">
          <a:xfrm>
            <a:off x="1295400" y="2514600"/>
            <a:ext cx="4228469" cy="2743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42409EE-F8E2-451A-8692-D4B56390056D}" type="slidenum">
              <a:rPr lang="en-US"/>
              <a:pPr/>
              <a:t>16</a:t>
            </a:fld>
            <a:endParaRPr lang="en-US"/>
          </a:p>
        </p:txBody>
      </p:sp>
      <p:sp>
        <p:nvSpPr>
          <p:cNvPr id="32770" name="Rectangle 2"/>
          <p:cNvSpPr>
            <a:spLocks noGrp="1" noChangeArrowheads="1"/>
          </p:cNvSpPr>
          <p:nvPr>
            <p:ph type="title" idx="4294967295"/>
          </p:nvPr>
        </p:nvSpPr>
        <p:spPr>
          <a:xfrm>
            <a:off x="0" y="274638"/>
            <a:ext cx="8229600" cy="1143000"/>
          </a:xfrm>
        </p:spPr>
        <p:txBody>
          <a:bodyPr lIns="92075" tIns="46038" rIns="92075" bIns="46038" anchor="ctr">
            <a:normAutofit/>
          </a:bodyPr>
          <a:lstStyle/>
          <a:p>
            <a:r>
              <a:rPr lang="en-US">
                <a:effectLst>
                  <a:outerShdw blurRad="38100" dist="38100" dir="2700000" algn="tl">
                    <a:srgbClr val="C0C0C0"/>
                  </a:outerShdw>
                </a:effectLst>
              </a:rPr>
              <a:t>Apakah Manajemen Risiko itu ?</a:t>
            </a:r>
          </a:p>
        </p:txBody>
      </p:sp>
      <p:sp>
        <p:nvSpPr>
          <p:cNvPr id="8197" name="Rectangle 3"/>
          <p:cNvSpPr>
            <a:spLocks noGrp="1" noChangeArrowheads="1"/>
          </p:cNvSpPr>
          <p:nvPr>
            <p:ph type="body" idx="4294967295"/>
          </p:nvPr>
        </p:nvSpPr>
        <p:spPr>
          <a:xfrm>
            <a:off x="0" y="1600200"/>
            <a:ext cx="8229600" cy="4525963"/>
          </a:xfrm>
        </p:spPr>
        <p:txBody>
          <a:bodyPr lIns="182562" tIns="46038" rIns="182562" bIns="46038"/>
          <a:lstStyle/>
          <a:p>
            <a:r>
              <a:rPr lang="en-US" dirty="0" err="1"/>
              <a:t>Manajemen</a:t>
            </a:r>
            <a:r>
              <a:rPr lang="en-US" dirty="0"/>
              <a:t> </a:t>
            </a:r>
            <a:r>
              <a:rPr lang="en-US" dirty="0" err="1"/>
              <a:t>risiko</a:t>
            </a:r>
            <a:r>
              <a:rPr lang="en-US" dirty="0"/>
              <a:t> </a:t>
            </a:r>
            <a:r>
              <a:rPr lang="en-US" dirty="0" err="1"/>
              <a:t>adalah</a:t>
            </a:r>
            <a:r>
              <a:rPr lang="en-US" dirty="0"/>
              <a:t> </a:t>
            </a:r>
            <a:r>
              <a:rPr lang="en-US" dirty="0" err="1"/>
              <a:t>serangkaian</a:t>
            </a:r>
            <a:r>
              <a:rPr lang="en-US" dirty="0"/>
              <a:t> </a:t>
            </a:r>
            <a:r>
              <a:rPr lang="en-US" dirty="0" err="1"/>
              <a:t>prosedur</a:t>
            </a:r>
            <a:r>
              <a:rPr lang="en-US" dirty="0"/>
              <a:t> </a:t>
            </a:r>
            <a:r>
              <a:rPr lang="en-US" dirty="0" err="1"/>
              <a:t>dan</a:t>
            </a:r>
            <a:r>
              <a:rPr lang="en-US" dirty="0"/>
              <a:t> </a:t>
            </a:r>
            <a:r>
              <a:rPr lang="en-US" dirty="0" err="1"/>
              <a:t>metodologi</a:t>
            </a:r>
            <a:r>
              <a:rPr lang="en-US" dirty="0"/>
              <a:t> yang </a:t>
            </a:r>
            <a:r>
              <a:rPr lang="en-US" dirty="0" err="1"/>
              <a:t>digunakan</a:t>
            </a:r>
            <a:r>
              <a:rPr lang="en-US" dirty="0"/>
              <a:t> </a:t>
            </a:r>
            <a:r>
              <a:rPr lang="en-US" dirty="0" err="1"/>
              <a:t>untuk</a:t>
            </a:r>
            <a:r>
              <a:rPr lang="en-US" dirty="0"/>
              <a:t> </a:t>
            </a:r>
            <a:r>
              <a:rPr lang="en-US" dirty="0" err="1"/>
              <a:t>mengidentifikasi</a:t>
            </a:r>
            <a:r>
              <a:rPr lang="en-US" dirty="0"/>
              <a:t>, </a:t>
            </a:r>
            <a:r>
              <a:rPr lang="en-US" dirty="0" err="1"/>
              <a:t>mengukur</a:t>
            </a:r>
            <a:r>
              <a:rPr lang="en-US" dirty="0"/>
              <a:t>, </a:t>
            </a:r>
            <a:r>
              <a:rPr lang="en-US" dirty="0" err="1"/>
              <a:t>memantau</a:t>
            </a:r>
            <a:r>
              <a:rPr lang="en-US" dirty="0"/>
              <a:t>, </a:t>
            </a:r>
            <a:r>
              <a:rPr lang="en-US" dirty="0" err="1"/>
              <a:t>dan</a:t>
            </a:r>
            <a:r>
              <a:rPr lang="en-US" dirty="0"/>
              <a:t> </a:t>
            </a:r>
            <a:r>
              <a:rPr lang="en-US" dirty="0" err="1"/>
              <a:t>mengendalikan</a:t>
            </a:r>
            <a:r>
              <a:rPr lang="en-US" dirty="0"/>
              <a:t> </a:t>
            </a:r>
            <a:r>
              <a:rPr lang="en-US" dirty="0" err="1"/>
              <a:t>risiko</a:t>
            </a:r>
            <a:r>
              <a:rPr lang="en-US" dirty="0"/>
              <a:t> yang </a:t>
            </a:r>
            <a:r>
              <a:rPr lang="en-US" dirty="0" err="1"/>
              <a:t>timbul</a:t>
            </a:r>
            <a:r>
              <a:rPr lang="en-US" dirty="0"/>
              <a:t> </a:t>
            </a:r>
            <a:r>
              <a:rPr lang="en-US" dirty="0" err="1"/>
              <a:t>dari</a:t>
            </a:r>
            <a:r>
              <a:rPr lang="en-US" dirty="0"/>
              <a:t> </a:t>
            </a:r>
            <a:r>
              <a:rPr lang="en-US" dirty="0" err="1"/>
              <a:t>kegiatan</a:t>
            </a:r>
            <a:r>
              <a:rPr lang="en-US" dirty="0"/>
              <a:t> </a:t>
            </a:r>
            <a:r>
              <a:rPr lang="en-US" dirty="0" err="1"/>
              <a:t>usaha</a:t>
            </a:r>
            <a:r>
              <a:rPr lang="en-US" dirty="0"/>
              <a:t> </a:t>
            </a:r>
          </a:p>
          <a:p>
            <a:pPr>
              <a:buFont typeface="Wingdings" pitchFamily="2" charset="2"/>
              <a:buNone/>
            </a:pPr>
            <a:endParaRPr lang="en-US" dirty="0"/>
          </a:p>
          <a:p>
            <a:pPr>
              <a:buFont typeface="Wingdings" pitchFamily="2" charset="2"/>
              <a:buNone/>
            </a:pPr>
            <a:r>
              <a:rPr lang="en-US" dirty="0"/>
              <a:t>						(5/8/PBI/2003)</a:t>
            </a:r>
          </a:p>
          <a:p>
            <a:pPr>
              <a:buFont typeface="Wingdings" pitchFamily="2" charset="2"/>
              <a:buNone/>
            </a:pPr>
            <a:endParaRPr lang="en-US" dirty="0"/>
          </a:p>
        </p:txBody>
      </p:sp>
      <p:pic>
        <p:nvPicPr>
          <p:cNvPr id="5" name="Picture 28" descr="https://encrypted-tbn2.gstatic.com/images?q=tbn:ANd9GcT-NPEVgs7Auy4LuhHH7o9Y1kScY53XV73nKac9z-kCKTa-W7Vp"/>
          <p:cNvPicPr>
            <a:picLocks noChangeAspect="1" noChangeArrowheads="1"/>
          </p:cNvPicPr>
          <p:nvPr/>
        </p:nvPicPr>
        <p:blipFill>
          <a:blip r:embed="rId2"/>
          <a:srcRect/>
          <a:stretch>
            <a:fillRect/>
          </a:stretch>
        </p:blipFill>
        <p:spPr bwMode="auto">
          <a:xfrm>
            <a:off x="609600" y="4419600"/>
            <a:ext cx="3124200" cy="218694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C80821-FA20-4381-91AC-B2B809770A88}" type="slidenum">
              <a:rPr lang="en-US"/>
              <a:pPr/>
              <a:t>17</a:t>
            </a:fld>
            <a:endParaRPr lang="en-US"/>
          </a:p>
        </p:txBody>
      </p:sp>
      <p:sp>
        <p:nvSpPr>
          <p:cNvPr id="33794" name="Rectangle 2"/>
          <p:cNvSpPr>
            <a:spLocks noGrp="1" noChangeArrowheads="1"/>
          </p:cNvSpPr>
          <p:nvPr>
            <p:ph type="title" idx="4294967295"/>
          </p:nvPr>
        </p:nvSpPr>
        <p:spPr>
          <a:xfrm>
            <a:off x="0" y="274638"/>
            <a:ext cx="8229600" cy="1143000"/>
          </a:xfrm>
        </p:spPr>
        <p:txBody>
          <a:bodyPr lIns="92075" tIns="46038" rIns="92075" bIns="46038" anchor="ctr">
            <a:normAutofit/>
          </a:bodyPr>
          <a:lstStyle/>
          <a:p>
            <a:r>
              <a:rPr lang="en-US">
                <a:effectLst>
                  <a:outerShdw blurRad="38100" dist="38100" dir="2700000" algn="tl">
                    <a:srgbClr val="C0C0C0"/>
                  </a:outerShdw>
                </a:effectLst>
              </a:rPr>
              <a:t>Apakah Manajemen Risiko itu ?</a:t>
            </a:r>
          </a:p>
        </p:txBody>
      </p:sp>
      <p:sp>
        <p:nvSpPr>
          <p:cNvPr id="9221" name="Rectangle 3"/>
          <p:cNvSpPr>
            <a:spLocks noGrp="1" noChangeArrowheads="1"/>
          </p:cNvSpPr>
          <p:nvPr>
            <p:ph type="body" idx="4294967295"/>
          </p:nvPr>
        </p:nvSpPr>
        <p:spPr>
          <a:xfrm>
            <a:off x="0" y="1600200"/>
            <a:ext cx="8229600" cy="4525963"/>
          </a:xfrm>
        </p:spPr>
        <p:txBody>
          <a:bodyPr lIns="182562" tIns="46038" rIns="182562" bIns="46038"/>
          <a:lstStyle/>
          <a:p>
            <a:pPr>
              <a:lnSpc>
                <a:spcPct val="80000"/>
              </a:lnSpc>
            </a:pPr>
            <a:r>
              <a:rPr lang="en-US" sz="2400"/>
              <a:t>Manajemen risiko bukanlah menghindari risiko. Kegiatan pengambilan risiko adalah mengikuti laba, tetapi terkadang menimbulkan kerugian yang tidak terelakkan.</a:t>
            </a:r>
          </a:p>
          <a:p>
            <a:pPr>
              <a:lnSpc>
                <a:spcPct val="80000"/>
              </a:lnSpc>
            </a:pPr>
            <a:r>
              <a:rPr lang="en-US" sz="2400"/>
              <a:t>Tujuan dari proses manajemen risiko yang efektif adalah untuk memastikan bahwa hasil yang diterima adalah relatif mencukupi dibandingkan secara relatif dengan risiko yang diambil.</a:t>
            </a:r>
          </a:p>
          <a:p>
            <a:pPr>
              <a:lnSpc>
                <a:spcPct val="80000"/>
              </a:lnSpc>
              <a:buFont typeface="Wingdings" pitchFamily="2" charset="2"/>
              <a:buNone/>
            </a:pPr>
            <a:endParaRPr lang="en-US" sz="2400"/>
          </a:p>
          <a:p>
            <a:pPr>
              <a:lnSpc>
                <a:spcPct val="80000"/>
              </a:lnSpc>
              <a:buFont typeface="Wingdings" pitchFamily="2" charset="2"/>
              <a:buNone/>
            </a:pPr>
            <a:r>
              <a:rPr lang="en-US" sz="240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AutoShape 2"/>
          <p:cNvSpPr>
            <a:spLocks noGrp="1" noChangeArrowheads="1"/>
          </p:cNvSpPr>
          <p:nvPr>
            <p:ph type="title"/>
          </p:nvPr>
        </p:nvSpPr>
        <p:spPr/>
        <p:txBody>
          <a:bodyPr/>
          <a:lstStyle/>
          <a:p>
            <a:r>
              <a:rPr lang="en-US"/>
              <a:t>Beberapa istilah penting</a:t>
            </a:r>
          </a:p>
        </p:txBody>
      </p:sp>
      <p:sp>
        <p:nvSpPr>
          <p:cNvPr id="65539" name="Rectangle 3"/>
          <p:cNvSpPr>
            <a:spLocks noGrp="1" noChangeArrowheads="1"/>
          </p:cNvSpPr>
          <p:nvPr>
            <p:ph idx="1"/>
          </p:nvPr>
        </p:nvSpPr>
        <p:spPr/>
        <p:txBody>
          <a:bodyPr/>
          <a:lstStyle/>
          <a:p>
            <a:pPr>
              <a:lnSpc>
                <a:spcPct val="90000"/>
              </a:lnSpc>
            </a:pPr>
            <a:r>
              <a:rPr lang="en-US" sz="2400" b="1"/>
              <a:t>Peril:</a:t>
            </a:r>
            <a:endParaRPr lang="en-US" sz="2400"/>
          </a:p>
          <a:p>
            <a:pPr>
              <a:lnSpc>
                <a:spcPct val="90000"/>
              </a:lnSpc>
              <a:buFont typeface="Wingdings" pitchFamily="2" charset="2"/>
              <a:buNone/>
            </a:pPr>
            <a:r>
              <a:rPr lang="en-US" sz="2400"/>
              <a:t>	Adalah peristiwa atau kejadian yang menimbulkan kerugian</a:t>
            </a:r>
          </a:p>
          <a:p>
            <a:pPr lvl="1">
              <a:lnSpc>
                <a:spcPct val="90000"/>
              </a:lnSpc>
            </a:pPr>
            <a:r>
              <a:rPr lang="en-US" sz="2000"/>
              <a:t>Misalnya: kebakaran, pencurian, kecelakaan dsb.</a:t>
            </a:r>
          </a:p>
          <a:p>
            <a:pPr>
              <a:lnSpc>
                <a:spcPct val="90000"/>
              </a:lnSpc>
            </a:pPr>
            <a:r>
              <a:rPr lang="en-US" sz="2400" b="1"/>
              <a:t>Hazard :</a:t>
            </a:r>
            <a:r>
              <a:rPr lang="en-US" sz="2400"/>
              <a:t> </a:t>
            </a:r>
          </a:p>
          <a:p>
            <a:pPr>
              <a:lnSpc>
                <a:spcPct val="90000"/>
              </a:lnSpc>
              <a:buFont typeface="Wingdings" pitchFamily="2" charset="2"/>
              <a:buNone/>
            </a:pPr>
            <a:r>
              <a:rPr lang="en-US" sz="2400"/>
              <a:t>	Adalah kondisi yang potensial menyebabkan terjadinya kerugian atau kerusakan</a:t>
            </a:r>
          </a:p>
          <a:p>
            <a:pPr lvl="1">
              <a:lnSpc>
                <a:spcPct val="90000"/>
              </a:lnSpc>
            </a:pPr>
            <a:r>
              <a:rPr lang="en-US" sz="2000"/>
              <a:t>Contoh : Jalan licin, tikungan tajam adalah keadaan dan kondisi jalan yang memperbesar kemungkinan terjadinya kecelakaan di tempat tersebut.</a:t>
            </a:r>
          </a:p>
        </p:txBody>
      </p:sp>
      <p:sp>
        <p:nvSpPr>
          <p:cNvPr id="4" name="Slide Number Placeholder 5"/>
          <p:cNvSpPr>
            <a:spLocks noGrp="1"/>
          </p:cNvSpPr>
          <p:nvPr>
            <p:ph type="sldNum" sz="quarter" idx="12"/>
          </p:nvPr>
        </p:nvSpPr>
        <p:spPr/>
        <p:txBody>
          <a:bodyPr>
            <a:normAutofit/>
          </a:bodyPr>
          <a:lstStyle/>
          <a:p>
            <a:fld id="{FC3E678D-0698-41FA-9999-E2C93C640641}" type="slidenum">
              <a:rPr lang="en-US"/>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AutoShape 2"/>
          <p:cNvSpPr>
            <a:spLocks noGrp="1" noChangeArrowheads="1"/>
          </p:cNvSpPr>
          <p:nvPr>
            <p:ph type="title"/>
          </p:nvPr>
        </p:nvSpPr>
        <p:spPr/>
        <p:txBody>
          <a:bodyPr/>
          <a:lstStyle/>
          <a:p>
            <a:r>
              <a:rPr lang="en-US"/>
              <a:t>Beberapa istilah penting</a:t>
            </a:r>
          </a:p>
        </p:txBody>
      </p:sp>
      <p:sp>
        <p:nvSpPr>
          <p:cNvPr id="66563" name="Rectangle 3"/>
          <p:cNvSpPr>
            <a:spLocks noGrp="1" noChangeArrowheads="1"/>
          </p:cNvSpPr>
          <p:nvPr>
            <p:ph idx="1"/>
          </p:nvPr>
        </p:nvSpPr>
        <p:spPr/>
        <p:txBody>
          <a:bodyPr/>
          <a:lstStyle/>
          <a:p>
            <a:pPr>
              <a:buFont typeface="Wingdings" pitchFamily="2" charset="2"/>
              <a:buNone/>
            </a:pPr>
            <a:r>
              <a:rPr lang="en-US" sz="2400"/>
              <a:t>Ada beberapa type hazard a.l:</a:t>
            </a:r>
          </a:p>
          <a:p>
            <a:r>
              <a:rPr lang="en-US" sz="2400" b="1"/>
              <a:t>Physical Hazard</a:t>
            </a:r>
            <a:r>
              <a:rPr lang="en-US" sz="2400"/>
              <a:t>: </a:t>
            </a:r>
          </a:p>
          <a:p>
            <a:pPr lvl="1">
              <a:buFontTx/>
              <a:buNone/>
            </a:pPr>
            <a:r>
              <a:rPr lang="en-US" sz="2000"/>
              <a:t>	adalah keadaan dan kondisi yang memperbesar kemungkinan terjadinya peril yang bersumber dari karakteristik physik dari obyek.</a:t>
            </a:r>
          </a:p>
          <a:p>
            <a:pPr lvl="1">
              <a:buFontTx/>
              <a:buNone/>
            </a:pPr>
            <a:r>
              <a:rPr lang="en-US" sz="2000"/>
              <a:t>	Kondisi ini biasanya dicoba diatasi dengan tindakan preventif untuk memperkecil kemungkinannya. Misalnya jalan licin, tikungan tajam, yang memperbesar kemungkinan kecelakaan dicoba diatasi dengan memasang rambu-rambu lalu-lintas di tempat tersebut.</a:t>
            </a:r>
          </a:p>
          <a:p>
            <a:endParaRPr lang="en-US" sz="2400"/>
          </a:p>
        </p:txBody>
      </p:sp>
      <p:sp>
        <p:nvSpPr>
          <p:cNvPr id="4" name="Slide Number Placeholder 5"/>
          <p:cNvSpPr>
            <a:spLocks noGrp="1"/>
          </p:cNvSpPr>
          <p:nvPr>
            <p:ph type="sldNum" sz="quarter" idx="12"/>
          </p:nvPr>
        </p:nvSpPr>
        <p:spPr/>
        <p:txBody>
          <a:bodyPr>
            <a:normAutofit/>
          </a:bodyPr>
          <a:lstStyle/>
          <a:p>
            <a:fld id="{7B9A7CD6-A0C0-467F-90B0-6B83C3BD446B}" type="slidenum">
              <a:rPr lang="en-US"/>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lIns="92075" tIns="46038" rIns="92075" bIns="46038"/>
          <a:lstStyle/>
          <a:p>
            <a:pPr algn="ctr"/>
            <a:r>
              <a:rPr lang="en-US">
                <a:effectLst>
                  <a:outerShdw blurRad="38100" dist="38100" dir="2700000" algn="tl">
                    <a:srgbClr val="C0C0C0"/>
                  </a:outerShdw>
                </a:effectLst>
              </a:rPr>
              <a:t>MANAJEMEN RISIKO</a:t>
            </a:r>
          </a:p>
        </p:txBody>
      </p:sp>
      <p:sp>
        <p:nvSpPr>
          <p:cNvPr id="5" name="Slide Number Placeholder 4"/>
          <p:cNvSpPr>
            <a:spLocks noGrp="1"/>
          </p:cNvSpPr>
          <p:nvPr>
            <p:ph type="sldNum" sz="quarter" idx="12"/>
          </p:nvPr>
        </p:nvSpPr>
        <p:spPr/>
        <p:txBody>
          <a:bodyPr>
            <a:normAutofit/>
          </a:bodyPr>
          <a:lstStyle/>
          <a:p>
            <a:fld id="{503A31E2-8D41-4992-8D1A-F33B1B66C727}" type="slidenum">
              <a:rPr lang="en-US"/>
              <a:pPr/>
              <a:t>2</a:t>
            </a:fld>
            <a:endParaRPr lang="en-US"/>
          </a:p>
        </p:txBody>
      </p:sp>
      <p:sp>
        <p:nvSpPr>
          <p:cNvPr id="4101" name="Rectangle 5"/>
          <p:cNvSpPr>
            <a:spLocks noGrp="1" noChangeArrowheads="1"/>
          </p:cNvSpPr>
          <p:nvPr>
            <p:ph type="subTitle" idx="4294967295"/>
          </p:nvPr>
        </p:nvSpPr>
        <p:spPr>
          <a:xfrm>
            <a:off x="4343400" y="3657600"/>
            <a:ext cx="6335712" cy="1585912"/>
          </a:xfrm>
        </p:spPr>
        <p:txBody>
          <a:bodyPr lIns="92075" tIns="46038" rIns="92075" bIns="46038"/>
          <a:lstStyle/>
          <a:p>
            <a:pPr marL="0" indent="0" algn="ctr">
              <a:lnSpc>
                <a:spcPct val="70000"/>
              </a:lnSpc>
              <a:buFont typeface="Wingdings" pitchFamily="2" charset="2"/>
              <a:buNone/>
            </a:pPr>
            <a:r>
              <a:rPr lang="en-US" sz="2000" dirty="0" smtClean="0">
                <a:solidFill>
                  <a:schemeClr val="tx2"/>
                </a:solidFill>
              </a:rPr>
              <a:t>:: IRDIYANTO::</a:t>
            </a:r>
            <a:endParaRPr lang="en-US" sz="2000" dirty="0">
              <a:solidFill>
                <a:schemeClr val="tx2"/>
              </a:solidFill>
            </a:endParaRPr>
          </a:p>
        </p:txBody>
      </p:sp>
      <p:pic>
        <p:nvPicPr>
          <p:cNvPr id="6" name="Picture 4" descr="https://encrypted-tbn3.gstatic.com/images?q=tbn:ANd9GcRjXXBVLLD9tbD06V4b9vLflcRlNVukk3w_qu6lEVYIM6aJmVzbDg"/>
          <p:cNvPicPr>
            <a:picLocks noChangeAspect="1" noChangeArrowheads="1"/>
          </p:cNvPicPr>
          <p:nvPr/>
        </p:nvPicPr>
        <p:blipFill>
          <a:blip r:embed="rId2"/>
          <a:srcRect/>
          <a:stretch>
            <a:fillRect/>
          </a:stretch>
        </p:blipFill>
        <p:spPr bwMode="auto">
          <a:xfrm>
            <a:off x="457200" y="1676400"/>
            <a:ext cx="4890734" cy="4267200"/>
          </a:xfrm>
          <a:prstGeom prst="rect">
            <a:avLst/>
          </a:prstGeom>
          <a:noFill/>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box(out)">
                                      <p:cBhvr>
                                        <p:cTn id="7" dur="500"/>
                                        <p:tgtEl>
                                          <p:spTgt spid="410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410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AutoShape 2"/>
          <p:cNvSpPr>
            <a:spLocks noGrp="1" noChangeArrowheads="1"/>
          </p:cNvSpPr>
          <p:nvPr>
            <p:ph type="title"/>
          </p:nvPr>
        </p:nvSpPr>
        <p:spPr/>
        <p:txBody>
          <a:bodyPr/>
          <a:lstStyle/>
          <a:p>
            <a:r>
              <a:rPr lang="en-US"/>
              <a:t>Beberapa istilah penting</a:t>
            </a:r>
          </a:p>
        </p:txBody>
      </p:sp>
      <p:sp>
        <p:nvSpPr>
          <p:cNvPr id="67587" name="Rectangle 3"/>
          <p:cNvSpPr>
            <a:spLocks noGrp="1" noChangeArrowheads="1"/>
          </p:cNvSpPr>
          <p:nvPr>
            <p:ph idx="1"/>
          </p:nvPr>
        </p:nvSpPr>
        <p:spPr/>
        <p:txBody>
          <a:bodyPr/>
          <a:lstStyle/>
          <a:p>
            <a:r>
              <a:rPr lang="en-US" sz="2400" b="1" dirty="0"/>
              <a:t>Moral hazard</a:t>
            </a:r>
            <a:r>
              <a:rPr lang="en-US" sz="2400" dirty="0"/>
              <a:t>:</a:t>
            </a:r>
          </a:p>
          <a:p>
            <a:pPr lvl="1"/>
            <a:r>
              <a:rPr lang="en-US" sz="2000" dirty="0" err="1"/>
              <a:t>Adalah</a:t>
            </a:r>
            <a:r>
              <a:rPr lang="en-US" sz="2000" dirty="0"/>
              <a:t> </a:t>
            </a:r>
            <a:r>
              <a:rPr lang="en-US" sz="2000" dirty="0" err="1"/>
              <a:t>keadaan</a:t>
            </a:r>
            <a:r>
              <a:rPr lang="en-US" sz="2000" dirty="0"/>
              <a:t> </a:t>
            </a:r>
            <a:r>
              <a:rPr lang="en-US" sz="2000" dirty="0" err="1"/>
              <a:t>dan</a:t>
            </a:r>
            <a:r>
              <a:rPr lang="en-US" sz="2000" dirty="0"/>
              <a:t> </a:t>
            </a:r>
            <a:r>
              <a:rPr lang="en-US" sz="2000" dirty="0" err="1"/>
              <a:t>kondisi</a:t>
            </a:r>
            <a:r>
              <a:rPr lang="en-US" sz="2000" dirty="0"/>
              <a:t> </a:t>
            </a:r>
            <a:r>
              <a:rPr lang="en-US" sz="2000" dirty="0" err="1"/>
              <a:t>seseorang</a:t>
            </a:r>
            <a:r>
              <a:rPr lang="en-US" sz="2000" dirty="0"/>
              <a:t> yang </a:t>
            </a:r>
            <a:r>
              <a:rPr lang="en-US" sz="2000" dirty="0" err="1"/>
              <a:t>memperbesar</a:t>
            </a:r>
            <a:r>
              <a:rPr lang="en-US" sz="2000" dirty="0"/>
              <a:t> </a:t>
            </a:r>
            <a:r>
              <a:rPr lang="en-US" sz="2000" dirty="0" err="1"/>
              <a:t>kemungkinan</a:t>
            </a:r>
            <a:r>
              <a:rPr lang="en-US" sz="2000" dirty="0"/>
              <a:t> </a:t>
            </a:r>
            <a:r>
              <a:rPr lang="en-US" sz="2000" dirty="0" err="1"/>
              <a:t>terjadinya</a:t>
            </a:r>
            <a:r>
              <a:rPr lang="en-US" sz="2000" dirty="0"/>
              <a:t> peril, yang </a:t>
            </a:r>
            <a:r>
              <a:rPr lang="en-US" sz="2000" dirty="0" err="1"/>
              <a:t>bersumber</a:t>
            </a:r>
            <a:r>
              <a:rPr lang="en-US" sz="2000" dirty="0"/>
              <a:t> </a:t>
            </a:r>
            <a:r>
              <a:rPr lang="en-US" sz="2000" dirty="0" err="1"/>
              <a:t>dari</a:t>
            </a:r>
            <a:r>
              <a:rPr lang="en-US" sz="2000" dirty="0"/>
              <a:t> </a:t>
            </a:r>
            <a:r>
              <a:rPr lang="en-US" sz="2000" dirty="0" err="1"/>
              <a:t>karakter</a:t>
            </a:r>
            <a:r>
              <a:rPr lang="en-US" sz="2000" dirty="0"/>
              <a:t> </a:t>
            </a:r>
            <a:r>
              <a:rPr lang="en-US" sz="2000" dirty="0" err="1"/>
              <a:t>pribadi</a:t>
            </a:r>
            <a:r>
              <a:rPr lang="en-US" sz="2000" dirty="0"/>
              <a:t> yang </a:t>
            </a:r>
            <a:r>
              <a:rPr lang="en-US" sz="2000" dirty="0" err="1"/>
              <a:t>bersangkutan</a:t>
            </a:r>
            <a:r>
              <a:rPr lang="en-US" sz="2000" dirty="0"/>
              <a:t>, </a:t>
            </a:r>
            <a:r>
              <a:rPr lang="en-US" sz="2000" dirty="0" err="1"/>
              <a:t>misalnya</a:t>
            </a:r>
            <a:r>
              <a:rPr lang="en-US" sz="2000" dirty="0"/>
              <a:t> </a:t>
            </a:r>
            <a:r>
              <a:rPr lang="en-US" sz="2000" dirty="0" err="1"/>
              <a:t>pelupa</a:t>
            </a:r>
            <a:r>
              <a:rPr lang="en-US" sz="2000" dirty="0"/>
              <a:t>; </a:t>
            </a:r>
            <a:r>
              <a:rPr lang="en-US" sz="2000" dirty="0" err="1"/>
              <a:t>atau</a:t>
            </a:r>
            <a:endParaRPr lang="en-US" sz="2000" dirty="0"/>
          </a:p>
          <a:p>
            <a:pPr lvl="1"/>
            <a:r>
              <a:rPr lang="en-US" sz="2000" dirty="0" err="1"/>
              <a:t>Bersumber</a:t>
            </a:r>
            <a:r>
              <a:rPr lang="en-US" sz="2000" dirty="0"/>
              <a:t> </a:t>
            </a:r>
            <a:r>
              <a:rPr lang="en-US" sz="2000" dirty="0" err="1"/>
              <a:t>dari</a:t>
            </a:r>
            <a:r>
              <a:rPr lang="en-US" sz="2000" dirty="0"/>
              <a:t> </a:t>
            </a:r>
            <a:r>
              <a:rPr lang="en-US" sz="2000" dirty="0" err="1"/>
              <a:t>perasaan</a:t>
            </a:r>
            <a:r>
              <a:rPr lang="en-US" sz="2000" dirty="0"/>
              <a:t> </a:t>
            </a:r>
            <a:r>
              <a:rPr lang="en-US" sz="2000" dirty="0" err="1"/>
              <a:t>hati</a:t>
            </a:r>
            <a:r>
              <a:rPr lang="en-US" sz="2000" dirty="0"/>
              <a:t> </a:t>
            </a:r>
            <a:r>
              <a:rPr lang="en-US" sz="2000" dirty="0" err="1"/>
              <a:t>orang</a:t>
            </a:r>
            <a:r>
              <a:rPr lang="en-US" sz="2000" dirty="0"/>
              <a:t> yang </a:t>
            </a:r>
            <a:r>
              <a:rPr lang="en-US" sz="2000" dirty="0" err="1"/>
              <a:t>bersangkutan</a:t>
            </a:r>
            <a:r>
              <a:rPr lang="en-US" sz="2000" dirty="0"/>
              <a:t>, yang </a:t>
            </a:r>
            <a:r>
              <a:rPr lang="en-US" sz="2000" dirty="0" err="1"/>
              <a:t>biasanya</a:t>
            </a:r>
            <a:r>
              <a:rPr lang="en-US" sz="2000" dirty="0"/>
              <a:t> </a:t>
            </a:r>
            <a:r>
              <a:rPr lang="en-US" sz="2000" dirty="0" err="1"/>
              <a:t>karena</a:t>
            </a:r>
            <a:r>
              <a:rPr lang="en-US" sz="2000" dirty="0"/>
              <a:t> </a:t>
            </a:r>
            <a:r>
              <a:rPr lang="en-US" sz="2000" dirty="0" err="1"/>
              <a:t>pengarus</a:t>
            </a:r>
            <a:r>
              <a:rPr lang="en-US" sz="2000" dirty="0"/>
              <a:t> </a:t>
            </a:r>
            <a:r>
              <a:rPr lang="en-US" sz="2000" dirty="0" err="1"/>
              <a:t>keadaan</a:t>
            </a:r>
            <a:r>
              <a:rPr lang="en-US" sz="2000" dirty="0"/>
              <a:t> </a:t>
            </a:r>
            <a:r>
              <a:rPr lang="en-US" sz="2000" dirty="0" err="1"/>
              <a:t>tertentu</a:t>
            </a:r>
            <a:r>
              <a:rPr lang="en-US" sz="2000" dirty="0"/>
              <a:t>.</a:t>
            </a:r>
          </a:p>
          <a:p>
            <a:pPr lvl="1">
              <a:buFontTx/>
              <a:buNone/>
            </a:pPr>
            <a:r>
              <a:rPr lang="en-US" sz="2000" dirty="0"/>
              <a:t>	</a:t>
            </a:r>
            <a:r>
              <a:rPr lang="en-US" sz="2000" dirty="0" err="1"/>
              <a:t>Contoh</a:t>
            </a:r>
            <a:r>
              <a:rPr lang="en-US" sz="2000" dirty="0"/>
              <a:t>: </a:t>
            </a:r>
            <a:r>
              <a:rPr lang="en-US" sz="2000" dirty="0" err="1"/>
              <a:t>orang</a:t>
            </a:r>
            <a:r>
              <a:rPr lang="en-US" sz="2000" dirty="0"/>
              <a:t> yang </a:t>
            </a:r>
            <a:r>
              <a:rPr lang="en-US" sz="2000" dirty="0" err="1"/>
              <a:t>telah</a:t>
            </a:r>
            <a:r>
              <a:rPr lang="en-US" sz="2000" dirty="0"/>
              <a:t> </a:t>
            </a:r>
            <a:r>
              <a:rPr lang="en-US" sz="2000" dirty="0" err="1"/>
              <a:t>menasuransikan</a:t>
            </a:r>
            <a:r>
              <a:rPr lang="en-US" sz="2000" dirty="0"/>
              <a:t> </a:t>
            </a:r>
            <a:r>
              <a:rPr lang="en-US" sz="2000" dirty="0" err="1"/>
              <a:t>diri</a:t>
            </a:r>
            <a:r>
              <a:rPr lang="en-US" sz="2000" dirty="0"/>
              <a:t> </a:t>
            </a:r>
            <a:r>
              <a:rPr lang="en-US" sz="2000" dirty="0" err="1"/>
              <a:t>dan</a:t>
            </a:r>
            <a:r>
              <a:rPr lang="en-US" sz="2000" dirty="0"/>
              <a:t> </a:t>
            </a:r>
            <a:r>
              <a:rPr lang="en-US" sz="2000" dirty="0" err="1"/>
              <a:t>mobilnya</a:t>
            </a:r>
            <a:r>
              <a:rPr lang="en-US" sz="2000" dirty="0"/>
              <a:t>, </a:t>
            </a:r>
            <a:r>
              <a:rPr lang="en-US" sz="2000" dirty="0" err="1"/>
              <a:t>maka</a:t>
            </a:r>
            <a:r>
              <a:rPr lang="en-US" sz="2000" dirty="0"/>
              <a:t> </a:t>
            </a:r>
            <a:r>
              <a:rPr lang="en-US" sz="2000" dirty="0" err="1"/>
              <a:t>merasa</a:t>
            </a:r>
            <a:r>
              <a:rPr lang="en-US" sz="2000" dirty="0"/>
              <a:t> </a:t>
            </a:r>
            <a:r>
              <a:rPr lang="en-US" sz="2000" dirty="0" err="1"/>
              <a:t>aman</a:t>
            </a:r>
            <a:r>
              <a:rPr lang="en-US" sz="2000" dirty="0"/>
              <a:t> </a:t>
            </a:r>
            <a:r>
              <a:rPr lang="en-US" sz="2000" dirty="0" err="1"/>
              <a:t>sehingga</a:t>
            </a:r>
            <a:r>
              <a:rPr lang="en-US" sz="2000" dirty="0"/>
              <a:t> </a:t>
            </a:r>
            <a:r>
              <a:rPr lang="en-US" sz="2000" dirty="0" err="1"/>
              <a:t>ia</a:t>
            </a:r>
            <a:r>
              <a:rPr lang="en-US" sz="2000" dirty="0"/>
              <a:t> </a:t>
            </a:r>
            <a:r>
              <a:rPr lang="en-US" sz="2000" dirty="0" err="1"/>
              <a:t>sembrono</a:t>
            </a:r>
            <a:r>
              <a:rPr lang="en-US" sz="2000" dirty="0"/>
              <a:t> (</a:t>
            </a:r>
            <a:r>
              <a:rPr lang="en-US" sz="2000" dirty="0" err="1"/>
              <a:t>lengah</a:t>
            </a:r>
            <a:r>
              <a:rPr lang="en-US" sz="2000" dirty="0"/>
              <a:t>) </a:t>
            </a:r>
            <a:r>
              <a:rPr lang="en-US" sz="2000" dirty="0" err="1"/>
              <a:t>dalam</a:t>
            </a:r>
            <a:r>
              <a:rPr lang="en-US" sz="2000" dirty="0"/>
              <a:t> </a:t>
            </a:r>
            <a:r>
              <a:rPr lang="en-US" sz="2000" dirty="0" err="1"/>
              <a:t>mengendarai</a:t>
            </a:r>
            <a:r>
              <a:rPr lang="en-US" sz="2000" dirty="0"/>
              <a:t> </a:t>
            </a:r>
            <a:r>
              <a:rPr lang="en-US" sz="2000" dirty="0" err="1"/>
              <a:t>mobilnya</a:t>
            </a:r>
            <a:r>
              <a:rPr lang="en-US" sz="2000" dirty="0"/>
              <a:t>. Hal </a:t>
            </a:r>
            <a:r>
              <a:rPr lang="en-US" sz="2000" dirty="0" err="1"/>
              <a:t>ini</a:t>
            </a:r>
            <a:r>
              <a:rPr lang="en-US" sz="2000" dirty="0"/>
              <a:t> </a:t>
            </a:r>
            <a:r>
              <a:rPr lang="en-US" sz="2000" dirty="0" err="1"/>
              <a:t>memperbesar</a:t>
            </a:r>
            <a:r>
              <a:rPr lang="en-US" sz="2000" dirty="0"/>
              <a:t> </a:t>
            </a:r>
            <a:r>
              <a:rPr lang="en-US" sz="2000" dirty="0" err="1"/>
              <a:t>kemungkinan</a:t>
            </a:r>
            <a:r>
              <a:rPr lang="en-US" sz="2000" dirty="0"/>
              <a:t> </a:t>
            </a:r>
            <a:r>
              <a:rPr lang="en-US" sz="2000" dirty="0" err="1"/>
              <a:t>terjadinya</a:t>
            </a:r>
            <a:r>
              <a:rPr lang="en-US" sz="2000" dirty="0"/>
              <a:t> </a:t>
            </a:r>
            <a:r>
              <a:rPr lang="en-US" sz="2000" dirty="0" err="1"/>
              <a:t>kecelakaan</a:t>
            </a:r>
            <a:r>
              <a:rPr lang="en-US" sz="2000" dirty="0"/>
              <a:t>.</a:t>
            </a:r>
          </a:p>
        </p:txBody>
      </p:sp>
      <p:sp>
        <p:nvSpPr>
          <p:cNvPr id="4" name="Slide Number Placeholder 5"/>
          <p:cNvSpPr>
            <a:spLocks noGrp="1"/>
          </p:cNvSpPr>
          <p:nvPr>
            <p:ph type="sldNum" sz="quarter" idx="12"/>
          </p:nvPr>
        </p:nvSpPr>
        <p:spPr/>
        <p:txBody>
          <a:bodyPr>
            <a:normAutofit/>
          </a:bodyPr>
          <a:lstStyle/>
          <a:p>
            <a:fld id="{40CE89E3-59ED-43DA-81D8-B6AE33C3836C}"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
          <p:cNvSpPr>
            <a:spLocks noGrp="1" noChangeArrowheads="1"/>
          </p:cNvSpPr>
          <p:nvPr>
            <p:ph type="title"/>
          </p:nvPr>
        </p:nvSpPr>
        <p:spPr/>
        <p:txBody>
          <a:bodyPr/>
          <a:lstStyle/>
          <a:p>
            <a:r>
              <a:rPr lang="en-US"/>
              <a:t>Beberapa istilah penting</a:t>
            </a:r>
          </a:p>
        </p:txBody>
      </p:sp>
      <p:sp>
        <p:nvSpPr>
          <p:cNvPr id="69635" name="Rectangle 3"/>
          <p:cNvSpPr>
            <a:spLocks noGrp="1" noChangeArrowheads="1"/>
          </p:cNvSpPr>
          <p:nvPr>
            <p:ph idx="1"/>
          </p:nvPr>
        </p:nvSpPr>
        <p:spPr/>
        <p:txBody>
          <a:bodyPr/>
          <a:lstStyle/>
          <a:p>
            <a:r>
              <a:rPr lang="en-US"/>
              <a:t>Exposure:</a:t>
            </a:r>
          </a:p>
          <a:p>
            <a:pPr lvl="1">
              <a:buFontTx/>
              <a:buNone/>
            </a:pPr>
            <a:r>
              <a:rPr lang="en-US"/>
              <a:t>	Adalah sumber-sumber risiko yang kemungkinan besar disebabkan oleh peristiwa yang sudah terjadi, atau pengulangan kejadian yang sama.</a:t>
            </a:r>
          </a:p>
          <a:p>
            <a:r>
              <a:rPr lang="en-US"/>
              <a:t>Probability:</a:t>
            </a:r>
          </a:p>
          <a:p>
            <a:pPr lvl="1">
              <a:buFontTx/>
              <a:buNone/>
            </a:pPr>
            <a:r>
              <a:rPr lang="en-US"/>
              <a:t>	Adalah kemungkinan bahwa suatu peristiwa akan terjadi.</a:t>
            </a:r>
          </a:p>
        </p:txBody>
      </p:sp>
      <p:sp>
        <p:nvSpPr>
          <p:cNvPr id="4" name="Slide Number Placeholder 5"/>
          <p:cNvSpPr>
            <a:spLocks noGrp="1"/>
          </p:cNvSpPr>
          <p:nvPr>
            <p:ph type="sldNum" sz="quarter" idx="12"/>
          </p:nvPr>
        </p:nvSpPr>
        <p:spPr/>
        <p:txBody>
          <a:bodyPr>
            <a:normAutofit/>
          </a:bodyPr>
          <a:lstStyle/>
          <a:p>
            <a:fld id="{8434F631-8A8A-4F99-986B-B312C41CB3B0}" type="slidenum">
              <a:rPr lang="en-US"/>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AutoShape 2"/>
          <p:cNvSpPr>
            <a:spLocks noGrp="1" noChangeArrowheads="1"/>
          </p:cNvSpPr>
          <p:nvPr>
            <p:ph type="title"/>
          </p:nvPr>
        </p:nvSpPr>
        <p:spPr/>
        <p:txBody>
          <a:bodyPr/>
          <a:lstStyle/>
          <a:p>
            <a:r>
              <a:rPr lang="en-US"/>
              <a:t>Beberapa istilah penting</a:t>
            </a:r>
          </a:p>
        </p:txBody>
      </p:sp>
      <p:sp>
        <p:nvSpPr>
          <p:cNvPr id="70659" name="Rectangle 3"/>
          <p:cNvSpPr>
            <a:spLocks noGrp="1" noChangeArrowheads="1"/>
          </p:cNvSpPr>
          <p:nvPr>
            <p:ph idx="1"/>
          </p:nvPr>
        </p:nvSpPr>
        <p:spPr/>
        <p:txBody>
          <a:bodyPr/>
          <a:lstStyle/>
          <a:p>
            <a:pPr>
              <a:lnSpc>
                <a:spcPct val="90000"/>
              </a:lnSpc>
            </a:pPr>
            <a:r>
              <a:rPr lang="en-US"/>
              <a:t>Risk Control:</a:t>
            </a:r>
          </a:p>
          <a:p>
            <a:pPr lvl="1">
              <a:lnSpc>
                <a:spcPct val="90000"/>
              </a:lnSpc>
            </a:pPr>
            <a:r>
              <a:rPr lang="en-US"/>
              <a:t>Adalah tindakan yang dirancang untuk mengurangi risiko, seperti perubahan prosedur, perbaikan fasilitas, supervisi ekstra dan sebagainya.</a:t>
            </a:r>
          </a:p>
          <a:p>
            <a:pPr>
              <a:lnSpc>
                <a:spcPct val="90000"/>
              </a:lnSpc>
            </a:pPr>
            <a:r>
              <a:rPr lang="en-US"/>
              <a:t>Gambling:</a:t>
            </a:r>
          </a:p>
          <a:p>
            <a:pPr lvl="1">
              <a:lnSpc>
                <a:spcPct val="90000"/>
              </a:lnSpc>
            </a:pPr>
            <a:r>
              <a:rPr lang="en-US"/>
              <a:t>Adalah pengambilan keputusan risiko tanpa assessment yang rasional atau prudent atau keterlibatan manajemen risiko.</a:t>
            </a:r>
          </a:p>
        </p:txBody>
      </p:sp>
      <p:sp>
        <p:nvSpPr>
          <p:cNvPr id="4" name="Slide Number Placeholder 5"/>
          <p:cNvSpPr>
            <a:spLocks noGrp="1"/>
          </p:cNvSpPr>
          <p:nvPr>
            <p:ph type="sldNum" sz="quarter" idx="12"/>
          </p:nvPr>
        </p:nvSpPr>
        <p:spPr/>
        <p:txBody>
          <a:bodyPr>
            <a:normAutofit/>
          </a:bodyPr>
          <a:lstStyle/>
          <a:p>
            <a:fld id="{728C038D-8C1C-432D-889A-F83A5EBB09C0}"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0C9A847E-B9FD-4DB7-9D8E-74C1E091CCE7}" type="slidenum">
              <a:rPr lang="en-US"/>
              <a:pPr/>
              <a:t>23</a:t>
            </a:fld>
            <a:endParaRPr lang="en-US"/>
          </a:p>
        </p:txBody>
      </p:sp>
      <p:sp>
        <p:nvSpPr>
          <p:cNvPr id="34818" name="Rectangle 2"/>
          <p:cNvSpPr>
            <a:spLocks noGrp="1" noChangeArrowheads="1"/>
          </p:cNvSpPr>
          <p:nvPr>
            <p:ph type="title" idx="4294967295"/>
          </p:nvPr>
        </p:nvSpPr>
        <p:spPr>
          <a:xfrm>
            <a:off x="1219200" y="762000"/>
            <a:ext cx="7924800" cy="623888"/>
          </a:xfrm>
        </p:spPr>
        <p:txBody>
          <a:bodyPr lIns="92075" tIns="46038" rIns="92075" bIns="46038" anchor="ctr"/>
          <a:lstStyle/>
          <a:p>
            <a:r>
              <a:rPr lang="en-US" sz="3200">
                <a:effectLst>
                  <a:outerShdw blurRad="38100" dist="38100" dir="2700000" algn="tl">
                    <a:srgbClr val="C0C0C0"/>
                  </a:outerShdw>
                </a:effectLst>
              </a:rPr>
              <a:t>Manfaat Manajemen Risiko</a:t>
            </a:r>
          </a:p>
        </p:txBody>
      </p:sp>
      <p:graphicFrame>
        <p:nvGraphicFramePr>
          <p:cNvPr id="34861" name="Group 45"/>
          <p:cNvGraphicFramePr>
            <a:graphicFrameLocks noGrp="1"/>
          </p:cNvGraphicFramePr>
          <p:nvPr>
            <p:ph idx="4294967295"/>
          </p:nvPr>
        </p:nvGraphicFramePr>
        <p:xfrm>
          <a:off x="304800" y="2057400"/>
          <a:ext cx="3816350" cy="3924301"/>
        </p:xfrm>
        <a:graphic>
          <a:graphicData uri="http://schemas.openxmlformats.org/drawingml/2006/table">
            <a:tbl>
              <a:tblPr/>
              <a:tblGrid>
                <a:gridCol w="3816350"/>
              </a:tblGrid>
              <a:tr h="576263">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dirty="0" err="1" smtClean="0">
                          <a:ln>
                            <a:noFill/>
                          </a:ln>
                          <a:solidFill>
                            <a:srgbClr val="000000"/>
                          </a:solidFill>
                          <a:effectLst/>
                          <a:latin typeface="Arial" charset="0"/>
                        </a:rPr>
                        <a:t>Allining</a:t>
                      </a:r>
                      <a:r>
                        <a:rPr kumimoji="0" lang="en-US" sz="1800" b="0" i="0" u="none" strike="noStrike" cap="none" normalizeH="0" baseline="0" dirty="0" smtClean="0">
                          <a:ln>
                            <a:noFill/>
                          </a:ln>
                          <a:solidFill>
                            <a:srgbClr val="000000"/>
                          </a:solidFill>
                          <a:effectLst/>
                          <a:latin typeface="Arial" charset="0"/>
                        </a:rPr>
                        <a:t> Risk Appetite and strategy</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508000">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dirty="0" smtClean="0">
                          <a:ln>
                            <a:noFill/>
                          </a:ln>
                          <a:solidFill>
                            <a:srgbClr val="000000"/>
                          </a:solidFill>
                          <a:effectLst/>
                          <a:latin typeface="Arial" charset="0"/>
                        </a:rPr>
                        <a:t>Linking growth, risk and return</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dirty="0" smtClean="0">
                          <a:ln>
                            <a:noFill/>
                          </a:ln>
                          <a:solidFill>
                            <a:srgbClr val="000000"/>
                          </a:solidFill>
                          <a:effectLst/>
                          <a:latin typeface="Arial" charset="0"/>
                        </a:rPr>
                        <a:t>Improving risk exposure</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847725">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smtClean="0">
                          <a:ln>
                            <a:noFill/>
                          </a:ln>
                          <a:solidFill>
                            <a:srgbClr val="000000"/>
                          </a:solidFill>
                          <a:effectLst/>
                          <a:latin typeface="Arial" charset="0"/>
                        </a:rPr>
                        <a:t>Reducing operational surprises and losses</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461963">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smtClean="0">
                          <a:ln>
                            <a:noFill/>
                          </a:ln>
                          <a:solidFill>
                            <a:srgbClr val="000000"/>
                          </a:solidFill>
                          <a:effectLst/>
                          <a:latin typeface="Arial" charset="0"/>
                        </a:rPr>
                        <a:t>Managing risk</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473075">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smtClean="0">
                          <a:ln>
                            <a:noFill/>
                          </a:ln>
                          <a:solidFill>
                            <a:srgbClr val="000000"/>
                          </a:solidFill>
                          <a:effectLst/>
                          <a:latin typeface="Arial" charset="0"/>
                        </a:rPr>
                        <a:t>Exploiting opportunities</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solidFill>
                  </a:tcPr>
                </a:tc>
              </a:tr>
              <a:tr h="558800">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800" b="0" i="0" u="none" strike="noStrike" cap="none" normalizeH="0" baseline="0" dirty="0" smtClean="0">
                          <a:ln>
                            <a:noFill/>
                          </a:ln>
                          <a:solidFill>
                            <a:srgbClr val="000000"/>
                          </a:solidFill>
                          <a:effectLst/>
                          <a:latin typeface="Arial" charset="0"/>
                        </a:rPr>
                        <a:t>Rationalizing resources </a:t>
                      </a: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accent2"/>
                    </a:solidFill>
                  </a:tcPr>
                </a:tc>
              </a:tr>
            </a:tbl>
          </a:graphicData>
        </a:graphic>
      </p:graphicFrame>
      <p:sp>
        <p:nvSpPr>
          <p:cNvPr id="10245" name="Text Box 4"/>
          <p:cNvSpPr txBox="1">
            <a:spLocks noChangeArrowheads="1"/>
          </p:cNvSpPr>
          <p:nvPr/>
        </p:nvSpPr>
        <p:spPr bwMode="auto">
          <a:xfrm rot="-5400000">
            <a:off x="3659982" y="3883819"/>
            <a:ext cx="3817937" cy="469900"/>
          </a:xfrm>
          <a:prstGeom prst="rect">
            <a:avLst/>
          </a:prstGeom>
          <a:solidFill>
            <a:schemeClr val="accent2"/>
          </a:solidFill>
          <a:ln w="12700">
            <a:solidFill>
              <a:schemeClr val="tx1"/>
            </a:solidFill>
            <a:miter lim="800000"/>
            <a:headEnd type="none" w="sm" len="sm"/>
            <a:tailEnd type="none" w="sm" len="sm"/>
          </a:ln>
        </p:spPr>
        <p:txBody>
          <a:bodyPr>
            <a:spAutoFit/>
          </a:bodyPr>
          <a:lstStyle/>
          <a:p>
            <a:pPr algn="ctr">
              <a:spcBef>
                <a:spcPct val="50000"/>
              </a:spcBef>
            </a:pPr>
            <a:r>
              <a:rPr lang="en-US">
                <a:solidFill>
                  <a:srgbClr val="000000"/>
                </a:solidFill>
                <a:latin typeface="Times New Roman" pitchFamily="18" charset="0"/>
              </a:rPr>
              <a:t>Risk Management</a:t>
            </a:r>
          </a:p>
        </p:txBody>
      </p:sp>
      <p:sp>
        <p:nvSpPr>
          <p:cNvPr id="10264" name="Text Box 41"/>
          <p:cNvSpPr txBox="1">
            <a:spLocks noChangeArrowheads="1"/>
          </p:cNvSpPr>
          <p:nvPr/>
        </p:nvSpPr>
        <p:spPr bwMode="auto">
          <a:xfrm>
            <a:off x="6624638" y="2276475"/>
            <a:ext cx="2087562" cy="3938588"/>
          </a:xfrm>
          <a:prstGeom prst="rect">
            <a:avLst/>
          </a:prstGeom>
          <a:solidFill>
            <a:schemeClr val="accent2"/>
          </a:solidFill>
          <a:ln w="12700">
            <a:solidFill>
              <a:schemeClr val="tx1"/>
            </a:solidFill>
            <a:miter lim="800000"/>
            <a:headEnd type="none" w="sm" len="sm"/>
            <a:tailEnd type="none" w="sm" len="sm"/>
          </a:ln>
        </p:spPr>
        <p:txBody>
          <a:bodyPr>
            <a:spAutoFit/>
          </a:bodyPr>
          <a:lstStyle/>
          <a:p>
            <a:pPr>
              <a:spcBef>
                <a:spcPct val="50000"/>
              </a:spcBef>
            </a:pPr>
            <a:endParaRPr lang="en-US">
              <a:latin typeface="Times New Roman" pitchFamily="18" charset="0"/>
            </a:endParaRPr>
          </a:p>
          <a:p>
            <a:pPr algn="ctr">
              <a:spcBef>
                <a:spcPct val="50000"/>
              </a:spcBef>
            </a:pPr>
            <a:r>
              <a:rPr lang="en-US">
                <a:solidFill>
                  <a:srgbClr val="000000"/>
                </a:solidFill>
                <a:latin typeface="Times New Roman" pitchFamily="18" charset="0"/>
              </a:rPr>
              <a:t>Improved         . P&amp;L               . Balance Sheet            . Stakeholder value                . Reputation     . Human Resources        . Governance</a:t>
            </a:r>
          </a:p>
        </p:txBody>
      </p:sp>
      <p:sp>
        <p:nvSpPr>
          <p:cNvPr id="10265" name="AutoShape 43"/>
          <p:cNvSpPr>
            <a:spLocks noChangeArrowheads="1"/>
          </p:cNvSpPr>
          <p:nvPr/>
        </p:nvSpPr>
        <p:spPr bwMode="auto">
          <a:xfrm>
            <a:off x="4267200" y="3505200"/>
            <a:ext cx="576263" cy="539750"/>
          </a:xfrm>
          <a:prstGeom prst="rightArrow">
            <a:avLst>
              <a:gd name="adj1" fmla="val 50000"/>
              <a:gd name="adj2" fmla="val 26691"/>
            </a:avLst>
          </a:prstGeom>
          <a:solidFill>
            <a:schemeClr val="accent1"/>
          </a:solidFill>
          <a:ln w="12700">
            <a:solidFill>
              <a:schemeClr val="tx1"/>
            </a:solidFill>
            <a:miter lim="800000"/>
            <a:headEnd type="none" w="sm" len="sm"/>
            <a:tailEnd type="none" w="sm" len="sm"/>
          </a:ln>
        </p:spPr>
        <p:txBody>
          <a:bodyPr wrap="none" anchor="ctr"/>
          <a:lstStyle/>
          <a:p>
            <a:endParaRPr lang="id-ID"/>
          </a:p>
        </p:txBody>
      </p:sp>
      <p:sp>
        <p:nvSpPr>
          <p:cNvPr id="10266" name="AutoShape 44"/>
          <p:cNvSpPr>
            <a:spLocks noChangeArrowheads="1"/>
          </p:cNvSpPr>
          <p:nvPr/>
        </p:nvSpPr>
        <p:spPr bwMode="auto">
          <a:xfrm>
            <a:off x="5903913" y="3392488"/>
            <a:ext cx="576262" cy="539750"/>
          </a:xfrm>
          <a:prstGeom prst="rightArrow">
            <a:avLst>
              <a:gd name="adj1" fmla="val 50000"/>
              <a:gd name="adj2" fmla="val 26691"/>
            </a:avLst>
          </a:prstGeom>
          <a:solidFill>
            <a:schemeClr val="accent1"/>
          </a:solidFill>
          <a:ln w="12700">
            <a:solidFill>
              <a:schemeClr val="tx1"/>
            </a:solidFill>
            <a:miter lim="800000"/>
            <a:headEnd type="none" w="sm" len="sm"/>
            <a:tailEnd type="none" w="sm" len="sm"/>
          </a:ln>
        </p:spPr>
        <p:txBody>
          <a:bodyPr wrap="none" anchor="ctr"/>
          <a:lstStyle/>
          <a:p>
            <a:endParaRPr lang="id-ID"/>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6AEC57-76E4-4B7E-92F5-C36AA6328AF1}" type="slidenum">
              <a:rPr lang="en-US"/>
              <a:pPr/>
              <a:t>24</a:t>
            </a:fld>
            <a:endParaRPr lang="en-US"/>
          </a:p>
        </p:txBody>
      </p:sp>
      <p:sp>
        <p:nvSpPr>
          <p:cNvPr id="36866" name="Rectangle 2"/>
          <p:cNvSpPr>
            <a:spLocks noGrp="1" noChangeArrowheads="1"/>
          </p:cNvSpPr>
          <p:nvPr>
            <p:ph type="title" idx="4294967295"/>
          </p:nvPr>
        </p:nvSpPr>
        <p:spPr>
          <a:xfrm>
            <a:off x="0" y="274638"/>
            <a:ext cx="8229600" cy="1143000"/>
          </a:xfrm>
        </p:spPr>
        <p:txBody>
          <a:bodyPr lIns="92075" tIns="46038" rIns="92075" bIns="46038" anchor="ctr"/>
          <a:lstStyle/>
          <a:p>
            <a:r>
              <a:rPr lang="en-US">
                <a:effectLst>
                  <a:outerShdw blurRad="38100" dist="38100" dir="2700000" algn="tl">
                    <a:srgbClr val="C0C0C0"/>
                  </a:outerShdw>
                </a:effectLst>
              </a:rPr>
              <a:t>Manfaat Manajemen Risiko</a:t>
            </a:r>
          </a:p>
        </p:txBody>
      </p:sp>
      <p:sp>
        <p:nvSpPr>
          <p:cNvPr id="12293" name="Rectangle 3"/>
          <p:cNvSpPr>
            <a:spLocks noGrp="1" noChangeArrowheads="1"/>
          </p:cNvSpPr>
          <p:nvPr>
            <p:ph type="body" idx="4294967295"/>
          </p:nvPr>
        </p:nvSpPr>
        <p:spPr>
          <a:xfrm>
            <a:off x="0" y="1600200"/>
            <a:ext cx="8229600" cy="4525963"/>
          </a:xfrm>
        </p:spPr>
        <p:txBody>
          <a:bodyPr lIns="182562" tIns="46038" rIns="182562" bIns="46038"/>
          <a:lstStyle/>
          <a:p>
            <a:r>
              <a:rPr lang="en-US"/>
              <a:t>Aligning Risk Appetite and strategy</a:t>
            </a:r>
          </a:p>
          <a:p>
            <a:r>
              <a:rPr lang="en-US"/>
              <a:t>Linking growth, risk and return</a:t>
            </a:r>
          </a:p>
          <a:p>
            <a:r>
              <a:rPr lang="en-US"/>
              <a:t>Improving risk exposure</a:t>
            </a:r>
          </a:p>
          <a:p>
            <a:r>
              <a:rPr lang="en-US"/>
              <a:t>Reducing operational surprises and losses</a:t>
            </a:r>
          </a:p>
          <a:p>
            <a:r>
              <a:rPr lang="en-US"/>
              <a:t>Managing risk</a:t>
            </a:r>
          </a:p>
          <a:p>
            <a:r>
              <a:rPr lang="en-US"/>
              <a:t>Exploiting opportunities</a:t>
            </a:r>
          </a:p>
          <a:p>
            <a:r>
              <a:rPr lang="en-US"/>
              <a:t>Rationalizing resources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fld id="{03EFA9B7-7FC9-418F-8DA6-5D05D9DE1939}" type="slidenum">
              <a:rPr lang="en-US"/>
              <a:pPr/>
              <a:t>25</a:t>
            </a:fld>
            <a:endParaRPr lang="en-US"/>
          </a:p>
        </p:txBody>
      </p:sp>
      <p:sp>
        <p:nvSpPr>
          <p:cNvPr id="48133" name="Rectangle 5"/>
          <p:cNvSpPr>
            <a:spLocks noGrp="1" noChangeArrowheads="1"/>
          </p:cNvSpPr>
          <p:nvPr>
            <p:ph type="title" idx="4294967295"/>
          </p:nvPr>
        </p:nvSpPr>
        <p:spPr>
          <a:xfrm>
            <a:off x="1063625" y="728663"/>
            <a:ext cx="8080375" cy="1143000"/>
          </a:xfrm>
        </p:spPr>
        <p:txBody>
          <a:bodyPr lIns="92075" tIns="46038" rIns="92075" bIns="46038" anchor="ctr"/>
          <a:lstStyle/>
          <a:p>
            <a:r>
              <a:rPr lang="en-US">
                <a:effectLst>
                  <a:outerShdw blurRad="38100" dist="38100" dir="2700000" algn="tl">
                    <a:srgbClr val="C0C0C0"/>
                  </a:outerShdw>
                </a:effectLst>
              </a:rPr>
              <a:t>The Classification of Risk</a:t>
            </a:r>
          </a:p>
        </p:txBody>
      </p:sp>
      <p:sp>
        <p:nvSpPr>
          <p:cNvPr id="16389" name="Oval 7"/>
          <p:cNvSpPr>
            <a:spLocks noChangeArrowheads="1"/>
          </p:cNvSpPr>
          <p:nvPr/>
        </p:nvSpPr>
        <p:spPr bwMode="auto">
          <a:xfrm>
            <a:off x="3959225" y="4005263"/>
            <a:ext cx="1547813" cy="684212"/>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0" name="Oval 8"/>
          <p:cNvSpPr>
            <a:spLocks noChangeArrowheads="1"/>
          </p:cNvSpPr>
          <p:nvPr/>
        </p:nvSpPr>
        <p:spPr bwMode="auto">
          <a:xfrm>
            <a:off x="4608513" y="5157788"/>
            <a:ext cx="1549400" cy="719137"/>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1" name="Oval 9"/>
          <p:cNvSpPr>
            <a:spLocks noChangeArrowheads="1"/>
          </p:cNvSpPr>
          <p:nvPr/>
        </p:nvSpPr>
        <p:spPr bwMode="auto">
          <a:xfrm>
            <a:off x="6227763" y="4437063"/>
            <a:ext cx="1549400" cy="755650"/>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2" name="Oval 10"/>
          <p:cNvSpPr>
            <a:spLocks noChangeArrowheads="1"/>
          </p:cNvSpPr>
          <p:nvPr/>
        </p:nvSpPr>
        <p:spPr bwMode="auto">
          <a:xfrm>
            <a:off x="5508625" y="3176588"/>
            <a:ext cx="1511300" cy="755650"/>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3" name="Oval 11"/>
          <p:cNvSpPr>
            <a:spLocks noChangeArrowheads="1"/>
          </p:cNvSpPr>
          <p:nvPr/>
        </p:nvSpPr>
        <p:spPr bwMode="auto">
          <a:xfrm>
            <a:off x="3816350" y="2565400"/>
            <a:ext cx="1549400" cy="719138"/>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4" name="Oval 12"/>
          <p:cNvSpPr>
            <a:spLocks noChangeArrowheads="1"/>
          </p:cNvSpPr>
          <p:nvPr/>
        </p:nvSpPr>
        <p:spPr bwMode="auto">
          <a:xfrm>
            <a:off x="2339975" y="3141663"/>
            <a:ext cx="1441450" cy="684212"/>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5" name="Oval 13"/>
          <p:cNvSpPr>
            <a:spLocks noChangeArrowheads="1"/>
          </p:cNvSpPr>
          <p:nvPr/>
        </p:nvSpPr>
        <p:spPr bwMode="auto">
          <a:xfrm>
            <a:off x="1763713" y="4076700"/>
            <a:ext cx="1619250" cy="684213"/>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6" name="Oval 14"/>
          <p:cNvSpPr>
            <a:spLocks noChangeArrowheads="1"/>
          </p:cNvSpPr>
          <p:nvPr/>
        </p:nvSpPr>
        <p:spPr bwMode="auto">
          <a:xfrm>
            <a:off x="2592388" y="5013325"/>
            <a:ext cx="1512887" cy="6477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id-ID"/>
          </a:p>
        </p:txBody>
      </p:sp>
      <p:sp>
        <p:nvSpPr>
          <p:cNvPr id="16397" name="Text Box 15"/>
          <p:cNvSpPr txBox="1">
            <a:spLocks noChangeArrowheads="1"/>
          </p:cNvSpPr>
          <p:nvPr/>
        </p:nvSpPr>
        <p:spPr bwMode="auto">
          <a:xfrm>
            <a:off x="4032250" y="4184650"/>
            <a:ext cx="1368425" cy="336550"/>
          </a:xfrm>
          <a:prstGeom prst="rect">
            <a:avLst/>
          </a:prstGeom>
          <a:noFill/>
          <a:ln w="12700">
            <a:noFill/>
            <a:miter lim="800000"/>
            <a:headEnd type="none" w="sm" len="sm"/>
            <a:tailEnd type="none" w="sm" len="sm"/>
          </a:ln>
        </p:spPr>
        <p:txBody>
          <a:bodyPr>
            <a:spAutoFit/>
          </a:bodyPr>
          <a:lstStyle/>
          <a:p>
            <a:pPr algn="ctr">
              <a:spcBef>
                <a:spcPct val="50000"/>
              </a:spcBef>
            </a:pPr>
            <a:r>
              <a:rPr lang="en-US" sz="1600">
                <a:solidFill>
                  <a:srgbClr val="000000"/>
                </a:solidFill>
                <a:latin typeface="Times New Roman" pitchFamily="18" charset="0"/>
              </a:rPr>
              <a:t>Credit Risk</a:t>
            </a:r>
          </a:p>
        </p:txBody>
      </p:sp>
      <p:sp>
        <p:nvSpPr>
          <p:cNvPr id="16398" name="Text Box 16"/>
          <p:cNvSpPr txBox="1">
            <a:spLocks noChangeArrowheads="1"/>
          </p:cNvSpPr>
          <p:nvPr/>
        </p:nvSpPr>
        <p:spPr bwMode="auto">
          <a:xfrm>
            <a:off x="2447925" y="3284538"/>
            <a:ext cx="1223963" cy="336550"/>
          </a:xfrm>
          <a:prstGeom prst="rect">
            <a:avLst/>
          </a:prstGeom>
          <a:noFill/>
          <a:ln w="12700">
            <a:noFill/>
            <a:miter lim="800000"/>
            <a:headEnd type="none" w="sm" len="sm"/>
            <a:tailEnd type="none" w="sm" len="sm"/>
          </a:ln>
        </p:spPr>
        <p:txBody>
          <a:bodyPr>
            <a:spAutoFit/>
          </a:bodyPr>
          <a:lstStyle/>
          <a:p>
            <a:pPr>
              <a:spcBef>
                <a:spcPct val="50000"/>
              </a:spcBef>
            </a:pPr>
            <a:r>
              <a:rPr lang="en-US" sz="1600">
                <a:solidFill>
                  <a:srgbClr val="000000"/>
                </a:solidFill>
                <a:latin typeface="Times New Roman" pitchFamily="18" charset="0"/>
              </a:rPr>
              <a:t>Market Risk</a:t>
            </a:r>
          </a:p>
        </p:txBody>
      </p:sp>
      <p:sp>
        <p:nvSpPr>
          <p:cNvPr id="16399" name="Text Box 17"/>
          <p:cNvSpPr txBox="1">
            <a:spLocks noChangeArrowheads="1"/>
          </p:cNvSpPr>
          <p:nvPr/>
        </p:nvSpPr>
        <p:spPr bwMode="auto">
          <a:xfrm>
            <a:off x="1908175" y="4257675"/>
            <a:ext cx="1441450" cy="336550"/>
          </a:xfrm>
          <a:prstGeom prst="rect">
            <a:avLst/>
          </a:prstGeom>
          <a:noFill/>
          <a:ln w="12700">
            <a:noFill/>
            <a:miter lim="800000"/>
            <a:headEnd type="none" w="sm" len="sm"/>
            <a:tailEnd type="none" w="sm" len="sm"/>
          </a:ln>
        </p:spPr>
        <p:txBody>
          <a:bodyPr>
            <a:spAutoFit/>
          </a:bodyPr>
          <a:lstStyle/>
          <a:p>
            <a:pPr>
              <a:spcBef>
                <a:spcPct val="50000"/>
              </a:spcBef>
            </a:pPr>
            <a:r>
              <a:rPr lang="en-US" sz="1600">
                <a:solidFill>
                  <a:srgbClr val="000000"/>
                </a:solidFill>
                <a:latin typeface="Times New Roman" pitchFamily="18" charset="0"/>
              </a:rPr>
              <a:t>Liquidity Risk</a:t>
            </a:r>
          </a:p>
        </p:txBody>
      </p:sp>
      <p:sp>
        <p:nvSpPr>
          <p:cNvPr id="16400" name="Text Box 18"/>
          <p:cNvSpPr txBox="1">
            <a:spLocks noChangeArrowheads="1"/>
          </p:cNvSpPr>
          <p:nvPr/>
        </p:nvSpPr>
        <p:spPr bwMode="auto">
          <a:xfrm>
            <a:off x="4787900" y="5265738"/>
            <a:ext cx="1331913" cy="581025"/>
          </a:xfrm>
          <a:prstGeom prst="rect">
            <a:avLst/>
          </a:prstGeom>
          <a:noFill/>
          <a:ln w="12700">
            <a:noFill/>
            <a:miter lim="800000"/>
            <a:headEnd type="none" w="sm" len="sm"/>
            <a:tailEnd type="none" w="sm" len="sm"/>
          </a:ln>
        </p:spPr>
        <p:txBody>
          <a:bodyPr>
            <a:spAutoFit/>
          </a:bodyPr>
          <a:lstStyle/>
          <a:p>
            <a:pPr algn="ctr">
              <a:spcBef>
                <a:spcPct val="50000"/>
              </a:spcBef>
            </a:pPr>
            <a:r>
              <a:rPr lang="en-US" sz="1600">
                <a:solidFill>
                  <a:srgbClr val="000000"/>
                </a:solidFill>
                <a:latin typeface="Times New Roman" pitchFamily="18" charset="0"/>
              </a:rPr>
              <a:t>Operational risk</a:t>
            </a:r>
          </a:p>
        </p:txBody>
      </p:sp>
      <p:sp>
        <p:nvSpPr>
          <p:cNvPr id="16401" name="Text Box 19"/>
          <p:cNvSpPr txBox="1">
            <a:spLocks noChangeArrowheads="1"/>
          </p:cNvSpPr>
          <p:nvPr/>
        </p:nvSpPr>
        <p:spPr bwMode="auto">
          <a:xfrm>
            <a:off x="2843213" y="5157788"/>
            <a:ext cx="1260475" cy="336550"/>
          </a:xfrm>
          <a:prstGeom prst="rect">
            <a:avLst/>
          </a:prstGeom>
          <a:noFill/>
          <a:ln w="12700">
            <a:noFill/>
            <a:miter lim="800000"/>
            <a:headEnd type="none" w="sm" len="sm"/>
            <a:tailEnd type="none" w="sm" len="sm"/>
          </a:ln>
        </p:spPr>
        <p:txBody>
          <a:bodyPr>
            <a:spAutoFit/>
          </a:bodyPr>
          <a:lstStyle/>
          <a:p>
            <a:pPr>
              <a:spcBef>
                <a:spcPct val="50000"/>
              </a:spcBef>
            </a:pPr>
            <a:r>
              <a:rPr lang="en-US" sz="1600">
                <a:solidFill>
                  <a:srgbClr val="000000"/>
                </a:solidFill>
                <a:latin typeface="Times New Roman" pitchFamily="18" charset="0"/>
              </a:rPr>
              <a:t>Legal Risk</a:t>
            </a:r>
          </a:p>
        </p:txBody>
      </p:sp>
      <p:sp>
        <p:nvSpPr>
          <p:cNvPr id="16402" name="Text Box 20"/>
          <p:cNvSpPr txBox="1">
            <a:spLocks noChangeArrowheads="1"/>
          </p:cNvSpPr>
          <p:nvPr/>
        </p:nvSpPr>
        <p:spPr bwMode="auto">
          <a:xfrm>
            <a:off x="3995738" y="2636838"/>
            <a:ext cx="1223962" cy="581025"/>
          </a:xfrm>
          <a:prstGeom prst="rect">
            <a:avLst/>
          </a:prstGeom>
          <a:noFill/>
          <a:ln w="12700">
            <a:noFill/>
            <a:miter lim="800000"/>
            <a:headEnd type="none" w="sm" len="sm"/>
            <a:tailEnd type="none" w="sm" len="sm"/>
          </a:ln>
        </p:spPr>
        <p:txBody>
          <a:bodyPr>
            <a:spAutoFit/>
          </a:bodyPr>
          <a:lstStyle/>
          <a:p>
            <a:pPr algn="ctr">
              <a:spcBef>
                <a:spcPct val="50000"/>
              </a:spcBef>
            </a:pPr>
            <a:r>
              <a:rPr lang="en-US" sz="1600">
                <a:solidFill>
                  <a:srgbClr val="000000"/>
                </a:solidFill>
                <a:latin typeface="Times New Roman" pitchFamily="18" charset="0"/>
              </a:rPr>
              <a:t>Strategic Risk</a:t>
            </a:r>
          </a:p>
        </p:txBody>
      </p:sp>
      <p:sp>
        <p:nvSpPr>
          <p:cNvPr id="16403" name="Text Box 21"/>
          <p:cNvSpPr txBox="1">
            <a:spLocks noChangeArrowheads="1"/>
          </p:cNvSpPr>
          <p:nvPr/>
        </p:nvSpPr>
        <p:spPr bwMode="auto">
          <a:xfrm>
            <a:off x="5616575" y="3321050"/>
            <a:ext cx="1260475" cy="581025"/>
          </a:xfrm>
          <a:prstGeom prst="rect">
            <a:avLst/>
          </a:prstGeom>
          <a:noFill/>
          <a:ln w="12700">
            <a:noFill/>
            <a:miter lim="800000"/>
            <a:headEnd type="none" w="sm" len="sm"/>
            <a:tailEnd type="none" w="sm" len="sm"/>
          </a:ln>
        </p:spPr>
        <p:txBody>
          <a:bodyPr>
            <a:spAutoFit/>
          </a:bodyPr>
          <a:lstStyle/>
          <a:p>
            <a:pPr algn="ctr">
              <a:spcBef>
                <a:spcPct val="50000"/>
              </a:spcBef>
            </a:pPr>
            <a:r>
              <a:rPr lang="en-US" sz="1600">
                <a:solidFill>
                  <a:srgbClr val="000000"/>
                </a:solidFill>
                <a:latin typeface="Times New Roman" pitchFamily="18" charset="0"/>
              </a:rPr>
              <a:t>Compliance Risk</a:t>
            </a:r>
          </a:p>
        </p:txBody>
      </p:sp>
      <p:sp>
        <p:nvSpPr>
          <p:cNvPr id="16404" name="Text Box 22"/>
          <p:cNvSpPr txBox="1">
            <a:spLocks noChangeArrowheads="1"/>
          </p:cNvSpPr>
          <p:nvPr/>
        </p:nvSpPr>
        <p:spPr bwMode="auto">
          <a:xfrm>
            <a:off x="6335713" y="4508500"/>
            <a:ext cx="1403350" cy="581025"/>
          </a:xfrm>
          <a:prstGeom prst="rect">
            <a:avLst/>
          </a:prstGeom>
          <a:noFill/>
          <a:ln w="12700">
            <a:noFill/>
            <a:miter lim="800000"/>
            <a:headEnd type="none" w="sm" len="sm"/>
            <a:tailEnd type="none" w="sm" len="sm"/>
          </a:ln>
        </p:spPr>
        <p:txBody>
          <a:bodyPr>
            <a:spAutoFit/>
          </a:bodyPr>
          <a:lstStyle/>
          <a:p>
            <a:pPr algn="ctr">
              <a:spcBef>
                <a:spcPct val="50000"/>
              </a:spcBef>
            </a:pPr>
            <a:r>
              <a:rPr lang="en-US" sz="1600">
                <a:solidFill>
                  <a:srgbClr val="000000"/>
                </a:solidFill>
                <a:latin typeface="Times New Roman" pitchFamily="18" charset="0"/>
              </a:rPr>
              <a:t>Reputational Risk</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A8E984-6074-4397-AA3F-AD6F464795D2}" type="slidenum">
              <a:rPr lang="en-US"/>
              <a:pPr/>
              <a:t>26</a:t>
            </a:fld>
            <a:endParaRPr lang="en-US"/>
          </a:p>
        </p:txBody>
      </p:sp>
      <p:sp>
        <p:nvSpPr>
          <p:cNvPr id="52226" name="Rectangle 2"/>
          <p:cNvSpPr>
            <a:spLocks noGrp="1" noChangeArrowheads="1"/>
          </p:cNvSpPr>
          <p:nvPr>
            <p:ph type="title" idx="4294967295"/>
          </p:nvPr>
        </p:nvSpPr>
        <p:spPr>
          <a:xfrm>
            <a:off x="1219200" y="1160463"/>
            <a:ext cx="7924800" cy="587375"/>
          </a:xfrm>
        </p:spPr>
        <p:txBody>
          <a:bodyPr lIns="92075" tIns="46038" rIns="92075" bIns="46038" anchor="ctr"/>
          <a:lstStyle/>
          <a:p>
            <a:r>
              <a:rPr lang="en-US" sz="3200">
                <a:effectLst>
                  <a:outerShdw blurRad="38100" dist="38100" dir="2700000" algn="tl">
                    <a:srgbClr val="C0C0C0"/>
                  </a:outerShdw>
                </a:effectLst>
              </a:rPr>
              <a:t> Credit Risk</a:t>
            </a:r>
          </a:p>
        </p:txBody>
      </p:sp>
      <p:sp>
        <p:nvSpPr>
          <p:cNvPr id="17413" name="Rectangle 3"/>
          <p:cNvSpPr>
            <a:spLocks noGrp="1" noChangeArrowheads="1"/>
          </p:cNvSpPr>
          <p:nvPr>
            <p:ph type="body" idx="4294967295"/>
          </p:nvPr>
        </p:nvSpPr>
        <p:spPr>
          <a:xfrm>
            <a:off x="1371600" y="2349500"/>
            <a:ext cx="7772400" cy="3673475"/>
          </a:xfrm>
        </p:spPr>
        <p:txBody>
          <a:bodyPr lIns="182562" tIns="46038" rIns="182562" bIns="46038">
            <a:normAutofit/>
          </a:bodyPr>
          <a:lstStyle/>
          <a:p>
            <a:pPr>
              <a:lnSpc>
                <a:spcPct val="80000"/>
              </a:lnSpc>
            </a:pPr>
            <a:r>
              <a:rPr lang="en-US" dirty="0" err="1"/>
              <a:t>Risiko</a:t>
            </a:r>
            <a:r>
              <a:rPr lang="en-US" dirty="0"/>
              <a:t> </a:t>
            </a:r>
            <a:r>
              <a:rPr lang="en-US" dirty="0" err="1"/>
              <a:t>Kredit</a:t>
            </a:r>
            <a:r>
              <a:rPr lang="en-US" dirty="0"/>
              <a:t> </a:t>
            </a:r>
            <a:r>
              <a:rPr lang="en-US" dirty="0" err="1"/>
              <a:t>adalah</a:t>
            </a:r>
            <a:r>
              <a:rPr lang="en-US" dirty="0"/>
              <a:t> </a:t>
            </a:r>
            <a:r>
              <a:rPr lang="en-US" dirty="0" err="1"/>
              <a:t>risiko</a:t>
            </a:r>
            <a:r>
              <a:rPr lang="en-US" dirty="0"/>
              <a:t> yang </a:t>
            </a:r>
            <a:r>
              <a:rPr lang="en-US" dirty="0" err="1"/>
              <a:t>timbul</a:t>
            </a:r>
            <a:r>
              <a:rPr lang="en-US" dirty="0"/>
              <a:t> </a:t>
            </a:r>
            <a:r>
              <a:rPr lang="en-US" dirty="0" err="1"/>
              <a:t>sebagai</a:t>
            </a:r>
            <a:r>
              <a:rPr lang="en-US" dirty="0"/>
              <a:t> </a:t>
            </a:r>
            <a:r>
              <a:rPr lang="en-US" dirty="0" err="1"/>
              <a:t>akibat</a:t>
            </a:r>
            <a:r>
              <a:rPr lang="en-US" dirty="0"/>
              <a:t> </a:t>
            </a:r>
            <a:r>
              <a:rPr lang="en-US" dirty="0" err="1"/>
              <a:t>kegagalan</a:t>
            </a:r>
            <a:r>
              <a:rPr lang="en-US" dirty="0"/>
              <a:t> </a:t>
            </a:r>
            <a:r>
              <a:rPr lang="en-US" i="1" dirty="0"/>
              <a:t>counterparty</a:t>
            </a:r>
            <a:r>
              <a:rPr lang="en-US" dirty="0"/>
              <a:t> </a:t>
            </a:r>
            <a:r>
              <a:rPr lang="en-US" dirty="0" err="1"/>
              <a:t>memenuhi</a:t>
            </a:r>
            <a:r>
              <a:rPr lang="en-US" dirty="0"/>
              <a:t> </a:t>
            </a:r>
            <a:r>
              <a:rPr lang="en-US" dirty="0" err="1"/>
              <a:t>kewajibannya</a:t>
            </a:r>
            <a:r>
              <a:rPr lang="en-US" dirty="0" smtClean="0"/>
              <a:t>.</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16305FE-91A7-41BA-9EDE-3E81A958FC6A}" type="slidenum">
              <a:rPr lang="en-US"/>
              <a:pPr/>
              <a:t>27</a:t>
            </a:fld>
            <a:endParaRPr lang="en-US"/>
          </a:p>
        </p:txBody>
      </p:sp>
      <p:sp>
        <p:nvSpPr>
          <p:cNvPr id="53250" name="Rectangle 2"/>
          <p:cNvSpPr>
            <a:spLocks noGrp="1" noChangeArrowheads="1"/>
          </p:cNvSpPr>
          <p:nvPr>
            <p:ph type="title" idx="4294967295"/>
          </p:nvPr>
        </p:nvSpPr>
        <p:spPr>
          <a:xfrm>
            <a:off x="1219200" y="1089025"/>
            <a:ext cx="7924800" cy="695325"/>
          </a:xfrm>
        </p:spPr>
        <p:txBody>
          <a:bodyPr lIns="92075" tIns="46038" rIns="92075" bIns="46038" anchor="ctr"/>
          <a:lstStyle/>
          <a:p>
            <a:r>
              <a:rPr lang="en-US" sz="3200">
                <a:effectLst>
                  <a:outerShdw blurRad="38100" dist="38100" dir="2700000" algn="tl">
                    <a:srgbClr val="C0C0C0"/>
                  </a:outerShdw>
                </a:effectLst>
              </a:rPr>
              <a:t> Market Risk </a:t>
            </a:r>
          </a:p>
        </p:txBody>
      </p:sp>
      <p:sp>
        <p:nvSpPr>
          <p:cNvPr id="18437" name="Rectangle 3"/>
          <p:cNvSpPr>
            <a:spLocks noGrp="1" noChangeArrowheads="1"/>
          </p:cNvSpPr>
          <p:nvPr>
            <p:ph type="body" idx="4294967295"/>
          </p:nvPr>
        </p:nvSpPr>
        <p:spPr>
          <a:xfrm>
            <a:off x="1371600" y="2349500"/>
            <a:ext cx="7772400" cy="3455988"/>
          </a:xfrm>
        </p:spPr>
        <p:txBody>
          <a:bodyPr lIns="182562" tIns="46038" rIns="182562" bIns="46038"/>
          <a:lstStyle/>
          <a:p>
            <a:pPr>
              <a:lnSpc>
                <a:spcPct val="80000"/>
              </a:lnSpc>
            </a:pPr>
            <a:r>
              <a:rPr lang="en-US" sz="2000" dirty="0" err="1"/>
              <a:t>Risiko</a:t>
            </a:r>
            <a:r>
              <a:rPr lang="en-US" sz="2000" dirty="0"/>
              <a:t> </a:t>
            </a:r>
            <a:r>
              <a:rPr lang="en-US" sz="2000" dirty="0" err="1"/>
              <a:t>Pasar</a:t>
            </a:r>
            <a:r>
              <a:rPr lang="en-US" sz="2000" dirty="0"/>
              <a:t> </a:t>
            </a:r>
            <a:r>
              <a:rPr lang="en-US" sz="2000" dirty="0" err="1"/>
              <a:t>adalah</a:t>
            </a:r>
            <a:r>
              <a:rPr lang="en-US" sz="2000" dirty="0"/>
              <a:t> </a:t>
            </a:r>
            <a:r>
              <a:rPr lang="en-US" sz="2000" dirty="0" err="1"/>
              <a:t>Risiko</a:t>
            </a:r>
            <a:r>
              <a:rPr lang="en-US" sz="2000" dirty="0"/>
              <a:t> yang </a:t>
            </a:r>
            <a:r>
              <a:rPr lang="en-US" sz="2000" dirty="0" err="1"/>
              <a:t>timbul</a:t>
            </a:r>
            <a:r>
              <a:rPr lang="en-US" sz="2000" dirty="0"/>
              <a:t> </a:t>
            </a:r>
            <a:r>
              <a:rPr lang="en-US" sz="2000" dirty="0" err="1"/>
              <a:t>karena</a:t>
            </a:r>
            <a:r>
              <a:rPr lang="en-US" sz="2000" dirty="0"/>
              <a:t> </a:t>
            </a:r>
            <a:r>
              <a:rPr lang="en-US" sz="2000" dirty="0" err="1"/>
              <a:t>adanya</a:t>
            </a:r>
            <a:r>
              <a:rPr lang="en-US" sz="2000" dirty="0"/>
              <a:t> </a:t>
            </a:r>
            <a:r>
              <a:rPr lang="en-US" sz="2000" dirty="0" err="1"/>
              <a:t>pergerakan</a:t>
            </a:r>
            <a:r>
              <a:rPr lang="en-US" sz="2000" dirty="0"/>
              <a:t> </a:t>
            </a:r>
            <a:r>
              <a:rPr lang="en-US" sz="2000" dirty="0" err="1"/>
              <a:t>variabel</a:t>
            </a:r>
            <a:r>
              <a:rPr lang="en-US" sz="2000" dirty="0"/>
              <a:t> </a:t>
            </a:r>
            <a:r>
              <a:rPr lang="en-US" sz="2000" i="1" dirty="0"/>
              <a:t>(adverse movement)</a:t>
            </a:r>
            <a:r>
              <a:rPr lang="en-US" sz="2000" dirty="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AAB65C2-6C8A-4CBB-BB51-2C856585EC96}" type="slidenum">
              <a:rPr lang="en-US"/>
              <a:pPr/>
              <a:t>28</a:t>
            </a:fld>
            <a:endParaRPr lang="en-US"/>
          </a:p>
        </p:txBody>
      </p:sp>
      <p:sp>
        <p:nvSpPr>
          <p:cNvPr id="55298" name="Rectangle 2"/>
          <p:cNvSpPr>
            <a:spLocks noGrp="1" noChangeArrowheads="1"/>
          </p:cNvSpPr>
          <p:nvPr>
            <p:ph type="title" idx="4294967295"/>
          </p:nvPr>
        </p:nvSpPr>
        <p:spPr>
          <a:xfrm>
            <a:off x="1219200" y="1089025"/>
            <a:ext cx="7924800" cy="587375"/>
          </a:xfrm>
        </p:spPr>
        <p:txBody>
          <a:bodyPr lIns="92075" tIns="46038" rIns="92075" bIns="46038" anchor="ctr"/>
          <a:lstStyle/>
          <a:p>
            <a:r>
              <a:rPr lang="en-US" sz="3200">
                <a:effectLst>
                  <a:outerShdw blurRad="38100" dist="38100" dir="2700000" algn="tl">
                    <a:srgbClr val="C0C0C0"/>
                  </a:outerShdw>
                </a:effectLst>
              </a:rPr>
              <a:t>Operational Risk</a:t>
            </a:r>
          </a:p>
        </p:txBody>
      </p:sp>
      <p:sp>
        <p:nvSpPr>
          <p:cNvPr id="20485" name="Rectangle 3"/>
          <p:cNvSpPr>
            <a:spLocks noGrp="1" noChangeArrowheads="1"/>
          </p:cNvSpPr>
          <p:nvPr>
            <p:ph type="body" idx="4294967295"/>
          </p:nvPr>
        </p:nvSpPr>
        <p:spPr>
          <a:xfrm>
            <a:off x="0" y="2420938"/>
            <a:ext cx="7772400" cy="3276600"/>
          </a:xfrm>
        </p:spPr>
        <p:txBody>
          <a:bodyPr lIns="182562" tIns="46038" rIns="182562" bIns="46038">
            <a:normAutofit/>
          </a:bodyPr>
          <a:lstStyle/>
          <a:p>
            <a:r>
              <a:rPr lang="en-US" dirty="0" err="1" smtClean="0"/>
              <a:t>Resiko</a:t>
            </a:r>
            <a:r>
              <a:rPr lang="en-US" dirty="0" smtClean="0"/>
              <a:t> yang </a:t>
            </a:r>
            <a:r>
              <a:rPr lang="en-US" dirty="0" err="1" smtClean="0"/>
              <a:t>diakibatkan</a:t>
            </a:r>
            <a:r>
              <a:rPr lang="en-US" dirty="0" smtClean="0"/>
              <a:t> </a:t>
            </a:r>
            <a:r>
              <a:rPr lang="en-US" dirty="0" err="1" smtClean="0"/>
              <a:t>karena</a:t>
            </a:r>
            <a:r>
              <a:rPr lang="en-US" dirty="0" smtClean="0"/>
              <a:t> </a:t>
            </a:r>
            <a:r>
              <a:rPr lang="en-US" dirty="0" err="1" smtClean="0"/>
              <a:t>ketidakmampuan</a:t>
            </a:r>
            <a:r>
              <a:rPr lang="en-US" dirty="0" smtClean="0"/>
              <a:t> </a:t>
            </a:r>
            <a:r>
              <a:rPr lang="en-US" dirty="0" err="1" smtClean="0"/>
              <a:t>memenuhi</a:t>
            </a:r>
            <a:r>
              <a:rPr lang="en-US" dirty="0" smtClean="0"/>
              <a:t> </a:t>
            </a:r>
            <a:r>
              <a:rPr lang="en-US" dirty="0" err="1" smtClean="0"/>
              <a:t>kegiatan</a:t>
            </a:r>
            <a:r>
              <a:rPr lang="en-US" dirty="0" smtClean="0"/>
              <a:t> yang </a:t>
            </a:r>
            <a:r>
              <a:rPr lang="en-US" dirty="0" err="1" smtClean="0"/>
              <a:t>telah</a:t>
            </a:r>
            <a:r>
              <a:rPr lang="en-US" dirty="0" smtClean="0"/>
              <a:t> </a:t>
            </a:r>
            <a:r>
              <a:rPr lang="en-US" dirty="0" err="1" smtClean="0"/>
              <a:t>ditentukan</a:t>
            </a:r>
            <a:r>
              <a:rPr lang="en-US" dirty="0" smtClean="0"/>
              <a:t> </a:t>
            </a:r>
            <a:r>
              <a:rPr lang="en-US" dirty="0" err="1" smtClean="0"/>
              <a:t>untuk</a:t>
            </a:r>
            <a:r>
              <a:rPr lang="en-US" dirty="0" smtClean="0"/>
              <a:t> </a:t>
            </a:r>
            <a:r>
              <a:rPr lang="en-US" dirty="0" err="1" smtClean="0"/>
              <a:t>mencapai</a:t>
            </a:r>
            <a:r>
              <a:rPr lang="en-US" dirty="0" smtClean="0"/>
              <a:t> </a:t>
            </a:r>
            <a:r>
              <a:rPr lang="en-US" dirty="0" err="1" smtClean="0"/>
              <a:t>tujuan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1F65D3-A8DB-45E7-A177-09888C843D5D}" type="slidenum">
              <a:rPr lang="en-US"/>
              <a:pPr/>
              <a:t>29</a:t>
            </a:fld>
            <a:endParaRPr lang="en-US"/>
          </a:p>
        </p:txBody>
      </p:sp>
      <p:sp>
        <p:nvSpPr>
          <p:cNvPr id="57346" name="Rectangle 2"/>
          <p:cNvSpPr>
            <a:spLocks noGrp="1" noChangeArrowheads="1"/>
          </p:cNvSpPr>
          <p:nvPr>
            <p:ph type="title" idx="4294967295"/>
          </p:nvPr>
        </p:nvSpPr>
        <p:spPr>
          <a:xfrm>
            <a:off x="0" y="274638"/>
            <a:ext cx="8229600" cy="1143000"/>
          </a:xfrm>
        </p:spPr>
        <p:txBody>
          <a:bodyPr lIns="92075" tIns="46038" rIns="92075" bIns="46038" anchor="ctr"/>
          <a:lstStyle/>
          <a:p>
            <a:r>
              <a:rPr lang="en-US" dirty="0">
                <a:effectLst>
                  <a:outerShdw blurRad="38100" dist="38100" dir="2700000" algn="tl">
                    <a:srgbClr val="C0C0C0"/>
                  </a:outerShdw>
                </a:effectLst>
              </a:rPr>
              <a:t>Reputation Risk</a:t>
            </a:r>
          </a:p>
        </p:txBody>
      </p:sp>
      <p:sp>
        <p:nvSpPr>
          <p:cNvPr id="22533" name="Rectangle 3"/>
          <p:cNvSpPr>
            <a:spLocks noGrp="1" noChangeArrowheads="1"/>
          </p:cNvSpPr>
          <p:nvPr>
            <p:ph type="body" idx="4294967295"/>
          </p:nvPr>
        </p:nvSpPr>
        <p:spPr>
          <a:xfrm>
            <a:off x="0" y="1600200"/>
            <a:ext cx="8229600" cy="4525963"/>
          </a:xfrm>
        </p:spPr>
        <p:txBody>
          <a:bodyPr lIns="182562" tIns="46038" rIns="182562" bIns="46038"/>
          <a:lstStyle/>
          <a:p>
            <a:r>
              <a:rPr lang="en-US" dirty="0" err="1"/>
              <a:t>Risiko</a:t>
            </a:r>
            <a:r>
              <a:rPr lang="en-US" dirty="0"/>
              <a:t> </a:t>
            </a:r>
            <a:r>
              <a:rPr lang="en-US" dirty="0" err="1"/>
              <a:t>Reputasi</a:t>
            </a:r>
            <a:r>
              <a:rPr lang="en-US" dirty="0"/>
              <a:t> </a:t>
            </a:r>
            <a:r>
              <a:rPr lang="en-US" dirty="0" err="1"/>
              <a:t>adalah</a:t>
            </a:r>
            <a:r>
              <a:rPr lang="en-US" dirty="0"/>
              <a:t> </a:t>
            </a:r>
            <a:r>
              <a:rPr lang="en-US" dirty="0" err="1"/>
              <a:t>Risiko</a:t>
            </a:r>
            <a:r>
              <a:rPr lang="en-US" dirty="0"/>
              <a:t> yang </a:t>
            </a:r>
            <a:r>
              <a:rPr lang="en-US" dirty="0" err="1"/>
              <a:t>antara</a:t>
            </a:r>
            <a:r>
              <a:rPr lang="en-US" dirty="0"/>
              <a:t> lain </a:t>
            </a:r>
            <a:r>
              <a:rPr lang="en-US" dirty="0" err="1"/>
              <a:t>disebabkan</a:t>
            </a:r>
            <a:r>
              <a:rPr lang="en-US" dirty="0"/>
              <a:t> </a:t>
            </a:r>
            <a:r>
              <a:rPr lang="en-US" dirty="0" err="1"/>
              <a:t>adanya</a:t>
            </a:r>
            <a:r>
              <a:rPr lang="en-US" dirty="0"/>
              <a:t> </a:t>
            </a:r>
            <a:r>
              <a:rPr lang="en-US" dirty="0" err="1"/>
              <a:t>publikasi</a:t>
            </a:r>
            <a:r>
              <a:rPr lang="en-US" dirty="0"/>
              <a:t> </a:t>
            </a:r>
            <a:r>
              <a:rPr lang="en-US" dirty="0" err="1"/>
              <a:t>negatif</a:t>
            </a:r>
            <a:r>
              <a:rPr lang="en-US" dirty="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Apakah</a:t>
            </a:r>
            <a:r>
              <a:rPr lang="en-US" dirty="0" smtClean="0"/>
              <a:t> </a:t>
            </a:r>
            <a:r>
              <a:rPr lang="en-US" dirty="0" err="1" smtClean="0"/>
              <a:t>Resiko</a:t>
            </a:r>
            <a:r>
              <a:rPr lang="en-US" dirty="0" smtClean="0"/>
              <a:t> ?</a:t>
            </a:r>
            <a:br>
              <a:rPr lang="en-US" dirty="0" smtClean="0"/>
            </a:br>
            <a:endParaRPr lang="en-US" dirty="0"/>
          </a:p>
        </p:txBody>
      </p:sp>
      <p:pic>
        <p:nvPicPr>
          <p:cNvPr id="3" name="Picture 2" descr="https://encrypted-tbn0.gstatic.com/images?q=tbn:ANd9GcQkMgAs715HcNHu71jqncX6IzpEFbquDSRB9XHYw-1OFqWaQ0sD"/>
          <p:cNvPicPr>
            <a:picLocks noChangeAspect="1" noChangeArrowheads="1"/>
          </p:cNvPicPr>
          <p:nvPr/>
        </p:nvPicPr>
        <p:blipFill>
          <a:blip r:embed="rId2"/>
          <a:srcRect/>
          <a:stretch>
            <a:fillRect/>
          </a:stretch>
        </p:blipFill>
        <p:spPr bwMode="auto">
          <a:xfrm>
            <a:off x="990600" y="1981200"/>
            <a:ext cx="3276600" cy="2441697"/>
          </a:xfrm>
          <a:prstGeom prst="rect">
            <a:avLst/>
          </a:prstGeom>
          <a:noFill/>
        </p:spPr>
      </p:pic>
      <p:pic>
        <p:nvPicPr>
          <p:cNvPr id="69634" name="Picture 2" descr="https://encrypted-tbn3.gstatic.com/images?q=tbn:ANd9GcShOUXMu4ahaW_XieGCWlFo_JhuU8D-tE-KgPlV7AL2_NPHM9ys"/>
          <p:cNvPicPr>
            <a:picLocks noChangeAspect="1" noChangeArrowheads="1"/>
          </p:cNvPicPr>
          <p:nvPr/>
        </p:nvPicPr>
        <p:blipFill>
          <a:blip r:embed="rId3"/>
          <a:srcRect/>
          <a:stretch>
            <a:fillRect/>
          </a:stretch>
        </p:blipFill>
        <p:spPr bwMode="auto">
          <a:xfrm>
            <a:off x="4800600" y="4191000"/>
            <a:ext cx="3667930" cy="2286000"/>
          </a:xfrm>
          <a:prstGeom prst="rect">
            <a:avLst/>
          </a:prstGeom>
          <a:noFill/>
        </p:spPr>
      </p:pic>
      <p:pic>
        <p:nvPicPr>
          <p:cNvPr id="69636" name="Picture 4" descr="https://encrypted-tbn2.gstatic.com/images?q=tbn:ANd9GcSPlmag5GGhFppFMfE4mWu8yR3aIm6BqmeMHdE8JiSXbkQ-sj97"/>
          <p:cNvPicPr>
            <a:picLocks noChangeAspect="1" noChangeArrowheads="1"/>
          </p:cNvPicPr>
          <p:nvPr/>
        </p:nvPicPr>
        <p:blipFill>
          <a:blip r:embed="rId4"/>
          <a:srcRect/>
          <a:stretch>
            <a:fillRect/>
          </a:stretch>
        </p:blipFill>
        <p:spPr bwMode="auto">
          <a:xfrm>
            <a:off x="5257800" y="1295400"/>
            <a:ext cx="3200400" cy="231544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B85336-DFF4-4FA3-9D8E-34F0E85E5FE2}" type="slidenum">
              <a:rPr lang="en-US"/>
              <a:pPr/>
              <a:t>30</a:t>
            </a:fld>
            <a:endParaRPr lang="en-US"/>
          </a:p>
        </p:txBody>
      </p:sp>
      <p:sp>
        <p:nvSpPr>
          <p:cNvPr id="58370" name="Rectangle 2"/>
          <p:cNvSpPr>
            <a:spLocks noGrp="1" noChangeArrowheads="1"/>
          </p:cNvSpPr>
          <p:nvPr>
            <p:ph type="title" idx="4294967295"/>
          </p:nvPr>
        </p:nvSpPr>
        <p:spPr>
          <a:xfrm>
            <a:off x="1219200" y="1052513"/>
            <a:ext cx="7924800" cy="695325"/>
          </a:xfrm>
        </p:spPr>
        <p:txBody>
          <a:bodyPr lIns="92075" tIns="46038" rIns="92075" bIns="46038" anchor="ctr"/>
          <a:lstStyle/>
          <a:p>
            <a:r>
              <a:rPr lang="en-US" sz="3200">
                <a:effectLst>
                  <a:outerShdw blurRad="38100" dist="38100" dir="2700000" algn="tl">
                    <a:srgbClr val="C0C0C0"/>
                  </a:outerShdw>
                </a:effectLst>
              </a:rPr>
              <a:t>Strategic Risk</a:t>
            </a:r>
          </a:p>
        </p:txBody>
      </p:sp>
      <p:sp>
        <p:nvSpPr>
          <p:cNvPr id="23557" name="Rectangle 3"/>
          <p:cNvSpPr>
            <a:spLocks noGrp="1" noChangeArrowheads="1"/>
          </p:cNvSpPr>
          <p:nvPr>
            <p:ph type="body" idx="4294967295"/>
          </p:nvPr>
        </p:nvSpPr>
        <p:spPr>
          <a:xfrm>
            <a:off x="1371600" y="2312988"/>
            <a:ext cx="7772400" cy="3636962"/>
          </a:xfrm>
        </p:spPr>
        <p:txBody>
          <a:bodyPr lIns="182562" tIns="46038" rIns="182562" bIns="46038"/>
          <a:lstStyle/>
          <a:p>
            <a:r>
              <a:rPr lang="en-US" sz="2000" dirty="0" err="1" smtClean="0"/>
              <a:t>Pengambilan</a:t>
            </a:r>
            <a:r>
              <a:rPr lang="en-US" sz="2000" dirty="0" smtClean="0"/>
              <a:t> </a:t>
            </a:r>
            <a:r>
              <a:rPr lang="en-US" sz="2000" dirty="0" err="1" smtClean="0"/>
              <a:t>strategi</a:t>
            </a:r>
            <a:r>
              <a:rPr lang="en-US" sz="2000" dirty="0" smtClean="0"/>
              <a:t>  </a:t>
            </a:r>
            <a:r>
              <a:rPr lang="en-US" sz="2000" dirty="0" err="1" smtClean="0"/>
              <a:t>perusahaan</a:t>
            </a:r>
            <a:r>
              <a:rPr lang="en-US" sz="2000" dirty="0" smtClean="0"/>
              <a:t> yang </a:t>
            </a:r>
            <a:r>
              <a:rPr lang="en-US" sz="2000" dirty="0" err="1" smtClean="0"/>
              <a:t>tidak</a:t>
            </a:r>
            <a:r>
              <a:rPr lang="en-US" sz="2000" dirty="0" smtClean="0"/>
              <a:t> </a:t>
            </a:r>
            <a:r>
              <a:rPr lang="en-US" sz="2000" dirty="0" err="1" smtClean="0"/>
              <a:t>tepat</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a:lstStyle/>
          <a:p>
            <a:endParaRPr lang="en-US" dirty="0"/>
          </a:p>
        </p:txBody>
      </p:sp>
      <p:sp>
        <p:nvSpPr>
          <p:cNvPr id="51203" name="Rectangle 3"/>
          <p:cNvSpPr>
            <a:spLocks noGrp="1" noChangeArrowheads="1"/>
          </p:cNvSpPr>
          <p:nvPr>
            <p:ph idx="1"/>
          </p:nvPr>
        </p:nvSpPr>
        <p:spPr/>
        <p:txBody>
          <a:bodyPr/>
          <a:lstStyle/>
          <a:p>
            <a:pPr>
              <a:lnSpc>
                <a:spcPct val="80000"/>
              </a:lnSpc>
            </a:pPr>
            <a:endParaRPr lang="en-US" dirty="0"/>
          </a:p>
        </p:txBody>
      </p:sp>
      <p:sp>
        <p:nvSpPr>
          <p:cNvPr id="4" name="Slide Number Placeholder 5"/>
          <p:cNvSpPr>
            <a:spLocks noGrp="1"/>
          </p:cNvSpPr>
          <p:nvPr>
            <p:ph type="sldNum" sz="quarter" idx="12"/>
          </p:nvPr>
        </p:nvSpPr>
        <p:spPr/>
        <p:txBody>
          <a:bodyPr>
            <a:normAutofit/>
          </a:bodyPr>
          <a:lstStyle/>
          <a:p>
            <a:fld id="{A3AE4A55-528F-4F4F-A59D-E0C69F8B228B}" type="slidenum">
              <a:rPr lang="en-US"/>
              <a:pPr/>
              <a:t>31</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A423653-7BCC-407D-BE50-9B7DE5B55E41}" type="slidenum">
              <a:rPr lang="en-US"/>
              <a:pPr/>
              <a:t>4</a:t>
            </a:fld>
            <a:endParaRPr lang="en-US"/>
          </a:p>
        </p:txBody>
      </p:sp>
      <p:sp>
        <p:nvSpPr>
          <p:cNvPr id="31746" name="Rectangle 2"/>
          <p:cNvSpPr>
            <a:spLocks noGrp="1" noChangeArrowheads="1"/>
          </p:cNvSpPr>
          <p:nvPr>
            <p:ph type="title" idx="4294967295"/>
          </p:nvPr>
        </p:nvSpPr>
        <p:spPr>
          <a:xfrm>
            <a:off x="0" y="274638"/>
            <a:ext cx="8229600" cy="1143000"/>
          </a:xfrm>
        </p:spPr>
        <p:txBody>
          <a:bodyPr lIns="92075" tIns="46038" rIns="92075" bIns="46038" anchor="ctr"/>
          <a:lstStyle/>
          <a:p>
            <a:r>
              <a:rPr lang="en-US">
                <a:effectLst>
                  <a:outerShdw blurRad="38100" dist="38100" dir="2700000" algn="tl">
                    <a:srgbClr val="C0C0C0"/>
                  </a:outerShdw>
                </a:effectLst>
              </a:rPr>
              <a:t>Apakah Risiko itu ? </a:t>
            </a:r>
          </a:p>
        </p:txBody>
      </p:sp>
      <p:sp>
        <p:nvSpPr>
          <p:cNvPr id="6149" name="Rectangle 3"/>
          <p:cNvSpPr>
            <a:spLocks noGrp="1" noChangeArrowheads="1"/>
          </p:cNvSpPr>
          <p:nvPr>
            <p:ph type="body" idx="4294967295"/>
          </p:nvPr>
        </p:nvSpPr>
        <p:spPr>
          <a:xfrm>
            <a:off x="600075" y="2276475"/>
            <a:ext cx="8543925" cy="4114800"/>
          </a:xfrm>
        </p:spPr>
        <p:txBody>
          <a:bodyPr lIns="182562" tIns="46038" rIns="182562" bIns="46038"/>
          <a:lstStyle/>
          <a:p>
            <a:pPr>
              <a:buFont typeface="Wingdings" pitchFamily="2" charset="2"/>
              <a:buNone/>
            </a:pPr>
            <a:r>
              <a:rPr lang="en-US" dirty="0"/>
              <a:t>	</a:t>
            </a:r>
            <a:r>
              <a:rPr lang="en-US" sz="2400" dirty="0" err="1"/>
              <a:t>Pengertian</a:t>
            </a:r>
            <a:r>
              <a:rPr lang="en-US" sz="2400" dirty="0"/>
              <a:t> </a:t>
            </a:r>
            <a:r>
              <a:rPr lang="en-US" sz="2400" dirty="0" err="1"/>
              <a:t>secara</a:t>
            </a:r>
            <a:r>
              <a:rPr lang="en-US" sz="2400" dirty="0"/>
              <a:t> </a:t>
            </a:r>
            <a:r>
              <a:rPr lang="en-US" sz="2400" dirty="0" err="1"/>
              <a:t>ilmiah</a:t>
            </a:r>
            <a:r>
              <a:rPr lang="en-US" sz="2400" dirty="0"/>
              <a:t> </a:t>
            </a:r>
            <a:r>
              <a:rPr lang="en-US" sz="2400" dirty="0" err="1"/>
              <a:t>sampai</a:t>
            </a:r>
            <a:r>
              <a:rPr lang="en-US" sz="2400" dirty="0"/>
              <a:t> </a:t>
            </a:r>
            <a:r>
              <a:rPr lang="en-US" sz="2400" dirty="0" err="1"/>
              <a:t>saat</a:t>
            </a:r>
            <a:r>
              <a:rPr lang="en-US" sz="2400" dirty="0"/>
              <a:t> </a:t>
            </a:r>
            <a:r>
              <a:rPr lang="en-US" sz="2400" dirty="0" err="1"/>
              <a:t>ini</a:t>
            </a:r>
            <a:r>
              <a:rPr lang="en-US" sz="2400" dirty="0"/>
              <a:t> </a:t>
            </a:r>
            <a:r>
              <a:rPr lang="en-US" sz="2400" dirty="0" err="1"/>
              <a:t>masih</a:t>
            </a:r>
            <a:r>
              <a:rPr lang="en-US" sz="2400" dirty="0"/>
              <a:t> </a:t>
            </a:r>
            <a:r>
              <a:rPr lang="en-US" sz="2400" dirty="0" err="1"/>
              <a:t>beragam</a:t>
            </a:r>
            <a:r>
              <a:rPr lang="en-US" sz="2400" dirty="0"/>
              <a:t>, </a:t>
            </a:r>
            <a:r>
              <a:rPr lang="en-US" sz="2400" dirty="0" err="1"/>
              <a:t>a.l</a:t>
            </a:r>
            <a:r>
              <a:rPr lang="en-US" sz="2400" dirty="0"/>
              <a:t>.:</a:t>
            </a:r>
          </a:p>
          <a:p>
            <a:pPr lvl="1"/>
            <a:r>
              <a:rPr lang="en-US" sz="2000" dirty="0" err="1"/>
              <a:t>Risiko</a:t>
            </a:r>
            <a:r>
              <a:rPr lang="en-US" sz="2000" dirty="0"/>
              <a:t> </a:t>
            </a:r>
            <a:r>
              <a:rPr lang="en-US" sz="2000" dirty="0" err="1"/>
              <a:t>adalah</a:t>
            </a:r>
            <a:r>
              <a:rPr lang="en-US" sz="2000" dirty="0"/>
              <a:t> </a:t>
            </a:r>
            <a:r>
              <a:rPr lang="en-US" sz="2000" dirty="0" err="1"/>
              <a:t>suatu</a:t>
            </a:r>
            <a:r>
              <a:rPr lang="en-US" sz="2000" dirty="0"/>
              <a:t> </a:t>
            </a:r>
            <a:r>
              <a:rPr lang="en-US" sz="2000" dirty="0" err="1"/>
              <a:t>variasi</a:t>
            </a:r>
            <a:r>
              <a:rPr lang="en-US" sz="2000" dirty="0"/>
              <a:t> </a:t>
            </a:r>
            <a:r>
              <a:rPr lang="en-US" sz="2000" dirty="0" err="1"/>
              <a:t>dari</a:t>
            </a:r>
            <a:r>
              <a:rPr lang="en-US" sz="2000" dirty="0"/>
              <a:t> </a:t>
            </a:r>
            <a:r>
              <a:rPr lang="en-US" sz="2000" dirty="0" err="1"/>
              <a:t>hasil-hasil</a:t>
            </a:r>
            <a:r>
              <a:rPr lang="en-US" sz="2000" dirty="0"/>
              <a:t> yang </a:t>
            </a:r>
            <a:r>
              <a:rPr lang="en-US" sz="2000" dirty="0" err="1"/>
              <a:t>dapat</a:t>
            </a:r>
            <a:r>
              <a:rPr lang="en-US" sz="2000" dirty="0"/>
              <a:t> </a:t>
            </a:r>
            <a:r>
              <a:rPr lang="en-US" sz="2000" dirty="0" err="1"/>
              <a:t>terjadi</a:t>
            </a:r>
            <a:r>
              <a:rPr lang="en-US" sz="2000" dirty="0"/>
              <a:t> </a:t>
            </a:r>
            <a:r>
              <a:rPr lang="en-US" sz="2000" dirty="0" err="1"/>
              <a:t>selama</a:t>
            </a:r>
            <a:r>
              <a:rPr lang="en-US" sz="2000" dirty="0"/>
              <a:t> </a:t>
            </a:r>
            <a:r>
              <a:rPr lang="en-US" sz="2000" dirty="0" err="1"/>
              <a:t>periode</a:t>
            </a:r>
            <a:r>
              <a:rPr lang="en-US" sz="2000" dirty="0"/>
              <a:t> </a:t>
            </a:r>
            <a:r>
              <a:rPr lang="en-US" sz="2000" dirty="0" err="1"/>
              <a:t>tertentu</a:t>
            </a:r>
            <a:r>
              <a:rPr lang="en-US" sz="2000" dirty="0"/>
              <a:t> (Arthur Williams &amp; Richard, MH).</a:t>
            </a:r>
          </a:p>
          <a:p>
            <a:pPr lvl="1"/>
            <a:r>
              <a:rPr lang="en-US" sz="2000" dirty="0" err="1"/>
              <a:t>Risiko</a:t>
            </a:r>
            <a:r>
              <a:rPr lang="en-US" sz="2000" dirty="0"/>
              <a:t> </a:t>
            </a:r>
            <a:r>
              <a:rPr lang="en-US" sz="2000" dirty="0" err="1"/>
              <a:t>adalah</a:t>
            </a:r>
            <a:r>
              <a:rPr lang="en-US" sz="2000" dirty="0"/>
              <a:t> </a:t>
            </a:r>
            <a:r>
              <a:rPr lang="en-US" sz="2000" dirty="0" err="1"/>
              <a:t>ketidaktentuan</a:t>
            </a:r>
            <a:r>
              <a:rPr lang="en-US" sz="2000" dirty="0"/>
              <a:t> </a:t>
            </a:r>
            <a:r>
              <a:rPr lang="en-US" sz="2000" i="1" dirty="0"/>
              <a:t>(uncertainty) </a:t>
            </a:r>
            <a:r>
              <a:rPr lang="en-US" sz="2000" dirty="0"/>
              <a:t>yang </a:t>
            </a:r>
            <a:r>
              <a:rPr lang="en-US" sz="2000" dirty="0" err="1"/>
              <a:t>mungkin</a:t>
            </a:r>
            <a:r>
              <a:rPr lang="en-US" sz="2000" dirty="0"/>
              <a:t> </a:t>
            </a:r>
            <a:r>
              <a:rPr lang="en-US" sz="2000" dirty="0" err="1"/>
              <a:t>melahirkan</a:t>
            </a:r>
            <a:r>
              <a:rPr lang="en-US" sz="2000" dirty="0"/>
              <a:t> </a:t>
            </a:r>
            <a:r>
              <a:rPr lang="en-US" sz="2000" dirty="0" err="1"/>
              <a:t>peristiwa</a:t>
            </a:r>
            <a:r>
              <a:rPr lang="en-US" sz="2000" dirty="0"/>
              <a:t> </a:t>
            </a:r>
            <a:r>
              <a:rPr lang="en-US" sz="2000" dirty="0" err="1"/>
              <a:t>kerugian</a:t>
            </a:r>
            <a:r>
              <a:rPr lang="en-US" sz="2000" dirty="0"/>
              <a:t> (loss) (A. </a:t>
            </a:r>
            <a:r>
              <a:rPr lang="en-US" sz="2000" dirty="0" err="1"/>
              <a:t>Abas</a:t>
            </a:r>
            <a:r>
              <a:rPr lang="en-US" sz="2000" dirty="0"/>
              <a:t> </a:t>
            </a:r>
            <a:r>
              <a:rPr lang="en-US" sz="2000" dirty="0" err="1"/>
              <a:t>Salim</a:t>
            </a:r>
            <a:r>
              <a:rPr lang="en-US" sz="2000" dirty="0"/>
              <a:t>).</a:t>
            </a:r>
          </a:p>
          <a:p>
            <a:pPr lvl="1"/>
            <a:r>
              <a:rPr lang="en-US" sz="2000" dirty="0" err="1"/>
              <a:t>Risiko</a:t>
            </a:r>
            <a:r>
              <a:rPr lang="en-US" sz="2000" dirty="0"/>
              <a:t> </a:t>
            </a:r>
            <a:r>
              <a:rPr lang="en-US" sz="2000" dirty="0" err="1"/>
              <a:t>adalah</a:t>
            </a:r>
            <a:r>
              <a:rPr lang="en-US" sz="2000" dirty="0"/>
              <a:t> </a:t>
            </a:r>
            <a:r>
              <a:rPr lang="en-US" sz="2000" dirty="0" err="1"/>
              <a:t>ketidak</a:t>
            </a:r>
            <a:r>
              <a:rPr lang="en-US" sz="2000" dirty="0"/>
              <a:t> </a:t>
            </a:r>
            <a:r>
              <a:rPr lang="en-US" sz="2000" dirty="0" err="1"/>
              <a:t>pastian</a:t>
            </a:r>
            <a:r>
              <a:rPr lang="en-US" sz="2000" dirty="0"/>
              <a:t> </a:t>
            </a:r>
            <a:r>
              <a:rPr lang="en-US" sz="2000" dirty="0" err="1"/>
              <a:t>atas</a:t>
            </a:r>
            <a:r>
              <a:rPr lang="en-US" sz="2000" dirty="0"/>
              <a:t> </a:t>
            </a:r>
            <a:r>
              <a:rPr lang="en-US" sz="2000" dirty="0" err="1"/>
              <a:t>terjadinya</a:t>
            </a:r>
            <a:r>
              <a:rPr lang="en-US" sz="2000" dirty="0"/>
              <a:t> </a:t>
            </a:r>
            <a:r>
              <a:rPr lang="en-US" sz="2000" dirty="0" err="1"/>
              <a:t>suatu</a:t>
            </a:r>
            <a:r>
              <a:rPr lang="en-US" sz="2000" dirty="0"/>
              <a:t> </a:t>
            </a:r>
            <a:r>
              <a:rPr lang="en-US" sz="2000" dirty="0" err="1"/>
              <a:t>peristiwa</a:t>
            </a:r>
            <a:r>
              <a:rPr lang="en-US" sz="2000" dirty="0"/>
              <a:t> (</a:t>
            </a:r>
            <a:r>
              <a:rPr lang="en-US" sz="2000" dirty="0" err="1"/>
              <a:t>Soekarto</a:t>
            </a:r>
            <a:r>
              <a:rPr lang="en-US" sz="2000" dirty="0"/>
              <a:t>).</a:t>
            </a:r>
          </a:p>
          <a:p>
            <a:pPr lvl="1"/>
            <a:r>
              <a:rPr lang="en-US" sz="2000" dirty="0" err="1"/>
              <a:t>Risiko</a:t>
            </a:r>
            <a:r>
              <a:rPr lang="en-US" sz="2000" dirty="0"/>
              <a:t> </a:t>
            </a:r>
            <a:r>
              <a:rPr lang="en-US" sz="2000" dirty="0" err="1"/>
              <a:t>adalah</a:t>
            </a:r>
            <a:r>
              <a:rPr lang="en-US" sz="2000" dirty="0"/>
              <a:t> </a:t>
            </a:r>
            <a:r>
              <a:rPr lang="en-US" sz="2000" dirty="0" err="1"/>
              <a:t>probabilitas</a:t>
            </a:r>
            <a:r>
              <a:rPr lang="en-US" sz="2000" dirty="0"/>
              <a:t> </a:t>
            </a:r>
            <a:r>
              <a:rPr lang="en-US" sz="2000" dirty="0" err="1"/>
              <a:t>suatu</a:t>
            </a:r>
            <a:r>
              <a:rPr lang="en-US" sz="2000" dirty="0"/>
              <a:t> </a:t>
            </a:r>
            <a:r>
              <a:rPr lang="en-US" sz="2000" dirty="0" err="1"/>
              <a:t>hasil</a:t>
            </a:r>
            <a:r>
              <a:rPr lang="en-US" sz="2000" dirty="0"/>
              <a:t>/outcome  yang </a:t>
            </a:r>
            <a:r>
              <a:rPr lang="en-US" sz="2000" dirty="0" err="1"/>
              <a:t>berbeda</a:t>
            </a:r>
            <a:r>
              <a:rPr lang="en-US" sz="2000" dirty="0"/>
              <a:t> </a:t>
            </a:r>
            <a:r>
              <a:rPr lang="en-US" sz="2000" dirty="0" err="1"/>
              <a:t>dengan</a:t>
            </a:r>
            <a:r>
              <a:rPr lang="en-US" sz="2000" dirty="0"/>
              <a:t> yang </a:t>
            </a:r>
            <a:r>
              <a:rPr lang="en-US" sz="2000" dirty="0" err="1"/>
              <a:t>diharapkan</a:t>
            </a:r>
            <a:r>
              <a:rPr lang="en-US" sz="2000" dirty="0"/>
              <a:t> (Herman </a:t>
            </a:r>
            <a:r>
              <a:rPr lang="en-US" sz="2000" dirty="0" err="1"/>
              <a:t>Darmawi</a:t>
            </a:r>
            <a:r>
              <a:rPr lang="en-US" sz="2000" dirty="0"/>
              <a:t>).</a:t>
            </a: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B5822D-DEB1-45AF-A995-C0423629013C}" type="slidenum">
              <a:rPr lang="en-US"/>
              <a:pPr/>
              <a:t>5</a:t>
            </a:fld>
            <a:endParaRPr lang="en-US"/>
          </a:p>
        </p:txBody>
      </p:sp>
      <p:sp>
        <p:nvSpPr>
          <p:cNvPr id="31746" name="Rectangle 2"/>
          <p:cNvSpPr>
            <a:spLocks noGrp="1" noChangeArrowheads="1"/>
          </p:cNvSpPr>
          <p:nvPr>
            <p:ph type="title" idx="4294967295"/>
          </p:nvPr>
        </p:nvSpPr>
        <p:spPr>
          <a:xfrm>
            <a:off x="0" y="274638"/>
            <a:ext cx="8229600" cy="1143000"/>
          </a:xfrm>
        </p:spPr>
        <p:txBody>
          <a:bodyPr lIns="92075" tIns="46038" rIns="92075" bIns="46038" anchor="ctr"/>
          <a:lstStyle/>
          <a:p>
            <a:r>
              <a:rPr lang="en-US">
                <a:effectLst>
                  <a:outerShdw blurRad="38100" dist="38100" dir="2700000" algn="tl">
                    <a:srgbClr val="C0C0C0"/>
                  </a:outerShdw>
                </a:effectLst>
              </a:rPr>
              <a:t>Apakah Risiko itu ? </a:t>
            </a:r>
          </a:p>
        </p:txBody>
      </p:sp>
      <p:sp>
        <p:nvSpPr>
          <p:cNvPr id="7173" name="Rectangle 3"/>
          <p:cNvSpPr>
            <a:spLocks noGrp="1" noChangeArrowheads="1"/>
          </p:cNvSpPr>
          <p:nvPr>
            <p:ph type="body" idx="4294967295"/>
          </p:nvPr>
        </p:nvSpPr>
        <p:spPr>
          <a:xfrm>
            <a:off x="0" y="1600200"/>
            <a:ext cx="8229600" cy="4525963"/>
          </a:xfrm>
        </p:spPr>
        <p:txBody>
          <a:bodyPr lIns="182562" tIns="46038" rIns="182562" bIns="46038"/>
          <a:lstStyle/>
          <a:p>
            <a:r>
              <a:rPr lang="en-US" dirty="0" err="1"/>
              <a:t>Risiko</a:t>
            </a:r>
            <a:r>
              <a:rPr lang="en-US" dirty="0"/>
              <a:t> </a:t>
            </a:r>
            <a:r>
              <a:rPr lang="en-US" dirty="0" err="1"/>
              <a:t>adalah</a:t>
            </a:r>
            <a:r>
              <a:rPr lang="en-US" dirty="0"/>
              <a:t> </a:t>
            </a:r>
            <a:r>
              <a:rPr lang="en-US" dirty="0" err="1"/>
              <a:t>potensi</a:t>
            </a:r>
            <a:r>
              <a:rPr lang="en-US" dirty="0"/>
              <a:t> </a:t>
            </a:r>
            <a:r>
              <a:rPr lang="en-US" dirty="0" err="1"/>
              <a:t>terjadinya</a:t>
            </a:r>
            <a:r>
              <a:rPr lang="en-US" dirty="0"/>
              <a:t> </a:t>
            </a:r>
            <a:r>
              <a:rPr lang="en-US" dirty="0" err="1"/>
              <a:t>suatu</a:t>
            </a:r>
            <a:r>
              <a:rPr lang="en-US" dirty="0"/>
              <a:t> </a:t>
            </a:r>
            <a:r>
              <a:rPr lang="en-US" dirty="0" err="1"/>
              <a:t>peristiwa</a:t>
            </a:r>
            <a:r>
              <a:rPr lang="en-US" dirty="0"/>
              <a:t> </a:t>
            </a:r>
            <a:r>
              <a:rPr lang="en-US" i="1" dirty="0"/>
              <a:t>(events)</a:t>
            </a:r>
            <a:r>
              <a:rPr lang="en-US" dirty="0"/>
              <a:t> yang </a:t>
            </a:r>
            <a:r>
              <a:rPr lang="en-US" dirty="0" err="1"/>
              <a:t>dapat</a:t>
            </a:r>
            <a:r>
              <a:rPr lang="en-US" dirty="0"/>
              <a:t> </a:t>
            </a:r>
            <a:r>
              <a:rPr lang="en-US" dirty="0" err="1"/>
              <a:t>menimbulkan</a:t>
            </a:r>
            <a:r>
              <a:rPr lang="en-US" dirty="0"/>
              <a:t> </a:t>
            </a:r>
            <a:r>
              <a:rPr lang="en-US" dirty="0" err="1"/>
              <a:t>kerugian</a:t>
            </a:r>
            <a:r>
              <a:rPr lang="en-US" dirty="0"/>
              <a:t> </a:t>
            </a:r>
          </a:p>
          <a:p>
            <a:pPr>
              <a:buFont typeface="Wingdings" pitchFamily="2" charset="2"/>
              <a:buNone/>
            </a:pPr>
            <a:endParaRPr lang="en-US" dirty="0"/>
          </a:p>
          <a:p>
            <a:pPr>
              <a:buFont typeface="Wingdings" pitchFamily="2" charset="2"/>
              <a:buNone/>
            </a:pPr>
            <a:r>
              <a:rPr lang="en-US" dirty="0"/>
              <a:t>						(5/8/PBI/2003)</a:t>
            </a:r>
          </a:p>
        </p:txBody>
      </p:sp>
      <p:pic>
        <p:nvPicPr>
          <p:cNvPr id="5" name="Picture 16" descr="https://encrypted-tbn3.gstatic.com/images?q=tbn:ANd9GcTQdjoltBmnJf1PQKBcL6NSQphuh6q3vvTfENvg20Xaa5iqTDyV"/>
          <p:cNvPicPr>
            <a:picLocks noChangeAspect="1" noChangeArrowheads="1"/>
          </p:cNvPicPr>
          <p:nvPr/>
        </p:nvPicPr>
        <p:blipFill>
          <a:blip r:embed="rId2"/>
          <a:srcRect/>
          <a:stretch>
            <a:fillRect/>
          </a:stretch>
        </p:blipFill>
        <p:spPr bwMode="auto">
          <a:xfrm>
            <a:off x="304800" y="3886200"/>
            <a:ext cx="4419600" cy="2209800"/>
          </a:xfrm>
          <a:prstGeom prst="rect">
            <a:avLst/>
          </a:prstGeom>
          <a:noFill/>
        </p:spPr>
      </p:pic>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762000"/>
            <a:ext cx="3352800" cy="584775"/>
          </a:xfrm>
          <a:prstGeom prst="rect">
            <a:avLst/>
          </a:prstGeom>
          <a:noFill/>
        </p:spPr>
        <p:txBody>
          <a:bodyPr wrap="square" rtlCol="0">
            <a:spAutoFit/>
          </a:bodyPr>
          <a:lstStyle/>
          <a:p>
            <a:r>
              <a:rPr lang="en-US" sz="3200" dirty="0" smtClean="0"/>
              <a:t>MENGAPA ADA ?</a:t>
            </a:r>
            <a:endParaRPr lang="en-US" sz="3200" dirty="0"/>
          </a:p>
        </p:txBody>
      </p:sp>
      <p:pic>
        <p:nvPicPr>
          <p:cNvPr id="133122" name="Picture 2" descr="https://encrypted-tbn0.gstatic.com/images?q=tbn:ANd9GcSMdvU2z8pduc7B65MT0fT3AFKtrcIdJ0Z6UM57kczubgIj9GQsEw"/>
          <p:cNvPicPr>
            <a:picLocks noChangeAspect="1" noChangeArrowheads="1"/>
          </p:cNvPicPr>
          <p:nvPr/>
        </p:nvPicPr>
        <p:blipFill>
          <a:blip r:embed="rId2"/>
          <a:srcRect/>
          <a:stretch>
            <a:fillRect/>
          </a:stretch>
        </p:blipFill>
        <p:spPr bwMode="auto">
          <a:xfrm>
            <a:off x="685800" y="1752600"/>
            <a:ext cx="3458850" cy="2590800"/>
          </a:xfrm>
          <a:prstGeom prst="rect">
            <a:avLst/>
          </a:prstGeom>
          <a:noFill/>
        </p:spPr>
      </p:pic>
      <p:pic>
        <p:nvPicPr>
          <p:cNvPr id="133124" name="Picture 4" descr="https://encrypted-tbn2.gstatic.com/images?q=tbn:ANd9GcSDcpnjfBXI4y3ZUevCRx3L4UbM7gryYVFOgXcaveL_laMCZXpJOA"/>
          <p:cNvPicPr>
            <a:picLocks noChangeAspect="1" noChangeArrowheads="1"/>
          </p:cNvPicPr>
          <p:nvPr/>
        </p:nvPicPr>
        <p:blipFill>
          <a:blip r:embed="rId3"/>
          <a:srcRect/>
          <a:stretch>
            <a:fillRect/>
          </a:stretch>
        </p:blipFill>
        <p:spPr bwMode="auto">
          <a:xfrm>
            <a:off x="5029200" y="2667000"/>
            <a:ext cx="3352800" cy="344859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143000"/>
            <a:ext cx="4299960" cy="584775"/>
          </a:xfrm>
          <a:prstGeom prst="rect">
            <a:avLst/>
          </a:prstGeom>
          <a:noFill/>
        </p:spPr>
        <p:txBody>
          <a:bodyPr wrap="none" rtlCol="0">
            <a:spAutoFit/>
          </a:bodyPr>
          <a:lstStyle/>
          <a:p>
            <a:r>
              <a:rPr lang="en-US" sz="3200" dirty="0" smtClean="0"/>
              <a:t>MENGAPA ADA RESIKO</a:t>
            </a:r>
            <a:endParaRPr lang="en-US" sz="3200" dirty="0"/>
          </a:p>
        </p:txBody>
      </p:sp>
      <p:sp>
        <p:nvSpPr>
          <p:cNvPr id="3" name="TextBox 2"/>
          <p:cNvSpPr txBox="1"/>
          <p:nvPr/>
        </p:nvSpPr>
        <p:spPr>
          <a:xfrm>
            <a:off x="609600" y="2438400"/>
            <a:ext cx="6934200" cy="707886"/>
          </a:xfrm>
          <a:prstGeom prst="rect">
            <a:avLst/>
          </a:prstGeom>
          <a:noFill/>
        </p:spPr>
        <p:txBody>
          <a:bodyPr wrap="square" rtlCol="0">
            <a:spAutoFit/>
          </a:bodyPr>
          <a:lstStyle/>
          <a:p>
            <a:r>
              <a:rPr lang="en-US" sz="2000" dirty="0" smtClean="0"/>
              <a:t>KARENA DALAM SETIAP USAHA ATAU KEGIATAN YANG DILAKUKAN SELALU MENGELUARKAN EFFORT</a:t>
            </a:r>
            <a:endParaRPr lang="en-US" sz="2000" dirty="0"/>
          </a:p>
        </p:txBody>
      </p:sp>
      <p:sp>
        <p:nvSpPr>
          <p:cNvPr id="4" name="TextBox 3"/>
          <p:cNvSpPr txBox="1"/>
          <p:nvPr/>
        </p:nvSpPr>
        <p:spPr>
          <a:xfrm>
            <a:off x="1295400" y="3581400"/>
            <a:ext cx="7636899" cy="400110"/>
          </a:xfrm>
          <a:prstGeom prst="rect">
            <a:avLst/>
          </a:prstGeom>
          <a:noFill/>
        </p:spPr>
        <p:txBody>
          <a:bodyPr wrap="none" rtlCol="0">
            <a:spAutoFit/>
          </a:bodyPr>
          <a:lstStyle/>
          <a:p>
            <a:r>
              <a:rPr lang="en-US" sz="2000" dirty="0" smtClean="0"/>
              <a:t>KARENA ADA BANYAK FAKTOR YANG TIDAK DAPAT DIKENDALIKAN</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5326266" cy="584775"/>
          </a:xfrm>
          <a:prstGeom prst="rect">
            <a:avLst/>
          </a:prstGeom>
          <a:noFill/>
        </p:spPr>
        <p:txBody>
          <a:bodyPr wrap="none" rtlCol="0">
            <a:spAutoFit/>
          </a:bodyPr>
          <a:lstStyle/>
          <a:p>
            <a:r>
              <a:rPr lang="en-US" sz="3200" dirty="0" smtClean="0"/>
              <a:t>KAPAN MUNCULNYA RESIKO</a:t>
            </a:r>
            <a:endParaRPr lang="en-US" sz="3200" dirty="0"/>
          </a:p>
        </p:txBody>
      </p:sp>
      <p:sp>
        <p:nvSpPr>
          <p:cNvPr id="3" name="TextBox 2"/>
          <p:cNvSpPr txBox="1"/>
          <p:nvPr/>
        </p:nvSpPr>
        <p:spPr>
          <a:xfrm>
            <a:off x="990600" y="2209800"/>
            <a:ext cx="6786153" cy="584775"/>
          </a:xfrm>
          <a:prstGeom prst="rect">
            <a:avLst/>
          </a:prstGeom>
          <a:noFill/>
        </p:spPr>
        <p:txBody>
          <a:bodyPr wrap="none" rtlCol="0">
            <a:spAutoFit/>
          </a:bodyPr>
          <a:lstStyle/>
          <a:p>
            <a:r>
              <a:rPr lang="en-US" dirty="0" err="1" smtClean="0"/>
              <a:t>Pada</a:t>
            </a:r>
            <a:r>
              <a:rPr lang="en-US" dirty="0" smtClean="0"/>
              <a:t> </a:t>
            </a:r>
            <a:r>
              <a:rPr lang="en-US" dirty="0" err="1" smtClean="0"/>
              <a:t>saat</a:t>
            </a:r>
            <a:r>
              <a:rPr lang="en-US" dirty="0" smtClean="0"/>
              <a:t> </a:t>
            </a:r>
            <a:r>
              <a:rPr lang="en-US" sz="3200" dirty="0" err="1" smtClean="0"/>
              <a:t>kita</a:t>
            </a:r>
            <a:r>
              <a:rPr lang="en-US" dirty="0" smtClean="0"/>
              <a:t> </a:t>
            </a:r>
            <a:r>
              <a:rPr lang="en-US" dirty="0" err="1" smtClean="0"/>
              <a:t>melakukan</a:t>
            </a:r>
            <a:r>
              <a:rPr lang="en-US" dirty="0" smtClean="0"/>
              <a:t> </a:t>
            </a:r>
            <a:r>
              <a:rPr lang="en-US" dirty="0" err="1" smtClean="0"/>
              <a:t>kegiatan</a:t>
            </a:r>
            <a:r>
              <a:rPr lang="en-US" dirty="0" smtClean="0"/>
              <a:t> </a:t>
            </a:r>
            <a:r>
              <a:rPr lang="en-US" dirty="0" err="1" smtClean="0"/>
              <a:t>dalam</a:t>
            </a:r>
            <a:r>
              <a:rPr lang="en-US" dirty="0" smtClean="0"/>
              <a:t> </a:t>
            </a:r>
            <a:r>
              <a:rPr lang="en-US" dirty="0" err="1" smtClean="0"/>
              <a:t>mencapai</a:t>
            </a:r>
            <a:r>
              <a:rPr lang="en-US" dirty="0" smtClean="0"/>
              <a:t> </a:t>
            </a:r>
            <a:r>
              <a:rPr lang="en-US" dirty="0" err="1" smtClean="0"/>
              <a:t>sebuah</a:t>
            </a:r>
            <a:r>
              <a:rPr lang="en-US" dirty="0" smtClean="0"/>
              <a:t> </a:t>
            </a:r>
            <a:r>
              <a:rPr lang="en-US" dirty="0" err="1" smtClean="0"/>
              <a:t>tujuan</a:t>
            </a:r>
            <a:endParaRPr lang="en-US" dirty="0"/>
          </a:p>
        </p:txBody>
      </p:sp>
      <p:pic>
        <p:nvPicPr>
          <p:cNvPr id="4" name="Picture 2" descr="https://encrypted-tbn3.gstatic.com/images?q=tbn:ANd9GcShOUXMu4ahaW_XieGCWlFo_JhuU8D-tE-KgPlV7AL2_NPHM9ys"/>
          <p:cNvPicPr>
            <a:picLocks noChangeAspect="1" noChangeArrowheads="1"/>
          </p:cNvPicPr>
          <p:nvPr/>
        </p:nvPicPr>
        <p:blipFill>
          <a:blip r:embed="rId2"/>
          <a:srcRect/>
          <a:stretch>
            <a:fillRect/>
          </a:stretch>
        </p:blipFill>
        <p:spPr bwMode="auto">
          <a:xfrm>
            <a:off x="1981200" y="3276600"/>
            <a:ext cx="3667930" cy="2286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90600"/>
            <a:ext cx="2895600" cy="923330"/>
          </a:xfrm>
          <a:prstGeom prst="rect">
            <a:avLst/>
          </a:prstGeom>
          <a:noFill/>
        </p:spPr>
        <p:txBody>
          <a:bodyPr wrap="square" rtlCol="0">
            <a:spAutoFit/>
          </a:bodyPr>
          <a:lstStyle/>
          <a:p>
            <a:r>
              <a:rPr lang="en-US" dirty="0" smtClean="0"/>
              <a:t>APAKAH </a:t>
            </a:r>
            <a:r>
              <a:rPr lang="en-US" sz="3600" dirty="0" smtClean="0"/>
              <a:t>KERUGIAN</a:t>
            </a:r>
            <a:endParaRPr lang="en-US" sz="3600" dirty="0"/>
          </a:p>
        </p:txBody>
      </p:sp>
      <p:sp>
        <p:nvSpPr>
          <p:cNvPr id="3" name="TextBox 2"/>
          <p:cNvSpPr txBox="1"/>
          <p:nvPr/>
        </p:nvSpPr>
        <p:spPr>
          <a:xfrm>
            <a:off x="1219200" y="2667000"/>
            <a:ext cx="6629400" cy="1384995"/>
          </a:xfrm>
          <a:prstGeom prst="rect">
            <a:avLst/>
          </a:prstGeom>
          <a:noFill/>
        </p:spPr>
        <p:txBody>
          <a:bodyPr wrap="square" rtlCol="0">
            <a:spAutoFit/>
          </a:bodyPr>
          <a:lstStyle/>
          <a:p>
            <a:r>
              <a:rPr lang="en-US" sz="2800" dirty="0" err="1" smtClean="0"/>
              <a:t>Ketika</a:t>
            </a:r>
            <a:r>
              <a:rPr lang="en-US" sz="2800" dirty="0" smtClean="0"/>
              <a:t> </a:t>
            </a:r>
            <a:r>
              <a:rPr lang="en-US" sz="2800" dirty="0" err="1" smtClean="0"/>
              <a:t>sumber</a:t>
            </a:r>
            <a:r>
              <a:rPr lang="en-US" sz="2800" dirty="0" smtClean="0"/>
              <a:t> </a:t>
            </a:r>
            <a:r>
              <a:rPr lang="en-US" sz="2800" dirty="0" err="1" smtClean="0"/>
              <a:t>daya</a:t>
            </a:r>
            <a:r>
              <a:rPr lang="en-US" sz="2800" dirty="0" smtClean="0"/>
              <a:t> / effort yang </a:t>
            </a:r>
            <a:r>
              <a:rPr lang="en-US" sz="2800" dirty="0" err="1" smtClean="0"/>
              <a:t>dikeluarkan</a:t>
            </a:r>
            <a:r>
              <a:rPr lang="en-US" sz="2800" dirty="0" smtClean="0"/>
              <a:t> </a:t>
            </a:r>
            <a:r>
              <a:rPr lang="en-US" sz="2800" dirty="0" err="1" smtClean="0"/>
              <a:t>lebih</a:t>
            </a:r>
            <a:r>
              <a:rPr lang="en-US" sz="2800" dirty="0" smtClean="0"/>
              <a:t> </a:t>
            </a:r>
            <a:r>
              <a:rPr lang="en-US" sz="2800" dirty="0" err="1" smtClean="0"/>
              <a:t>besar</a:t>
            </a:r>
            <a:r>
              <a:rPr lang="en-US" sz="2800" dirty="0" smtClean="0"/>
              <a:t> </a:t>
            </a:r>
            <a:r>
              <a:rPr lang="en-US" sz="2800" dirty="0" err="1" smtClean="0"/>
              <a:t>dari</a:t>
            </a:r>
            <a:r>
              <a:rPr lang="en-US" sz="2800" dirty="0" smtClean="0"/>
              <a:t> </a:t>
            </a:r>
            <a:r>
              <a:rPr lang="en-US" sz="2800" dirty="0" err="1" smtClean="0"/>
              <a:t>hasil</a:t>
            </a:r>
            <a:r>
              <a:rPr lang="en-US" sz="2800" dirty="0" smtClean="0"/>
              <a:t> yang </a:t>
            </a:r>
            <a:r>
              <a:rPr lang="en-US" sz="2800" dirty="0" err="1" smtClean="0"/>
              <a:t>di</a:t>
            </a:r>
            <a:r>
              <a:rPr lang="en-US" sz="2800" dirty="0" smtClean="0"/>
              <a:t> </a:t>
            </a:r>
            <a:r>
              <a:rPr lang="en-US" sz="2800" dirty="0" err="1" smtClean="0"/>
              <a:t>dapatkan</a:t>
            </a:r>
            <a:r>
              <a:rPr lang="en-US" sz="2800" dirty="0" smtClean="0"/>
              <a:t> ( </a:t>
            </a:r>
            <a:r>
              <a:rPr lang="en-US" sz="2800" dirty="0" err="1" smtClean="0"/>
              <a:t>dalam</a:t>
            </a:r>
            <a:r>
              <a:rPr lang="en-US" sz="2800" dirty="0" smtClean="0"/>
              <a:t> parameter </a:t>
            </a:r>
            <a:r>
              <a:rPr lang="en-US" sz="2800" dirty="0" err="1" smtClean="0"/>
              <a:t>tertentu</a:t>
            </a:r>
            <a:r>
              <a:rPr lang="en-US" sz="2800" dirty="0" smtClean="0"/>
              <a:t> )</a:t>
            </a: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262</TotalTime>
  <Words>871</Words>
  <Application>Microsoft Office PowerPoint</Application>
  <PresentationFormat>On-screen Show (4:3)</PresentationFormat>
  <Paragraphs>142</Paragraphs>
  <Slides>31</Slides>
  <Notes>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Metro</vt:lpstr>
      <vt:lpstr>Slide 1</vt:lpstr>
      <vt:lpstr>MANAJEMEN RISIKO</vt:lpstr>
      <vt:lpstr>Apakah Resiko ? </vt:lpstr>
      <vt:lpstr>Apakah Risiko itu ? </vt:lpstr>
      <vt:lpstr>Apakah Risiko itu ? </vt:lpstr>
      <vt:lpstr>Slide 6</vt:lpstr>
      <vt:lpstr>Slide 7</vt:lpstr>
      <vt:lpstr>Slide 8</vt:lpstr>
      <vt:lpstr>Slide 9</vt:lpstr>
      <vt:lpstr>Slide 10</vt:lpstr>
      <vt:lpstr>Slide 11</vt:lpstr>
      <vt:lpstr>Slide 12</vt:lpstr>
      <vt:lpstr>Slide 13</vt:lpstr>
      <vt:lpstr>Slide 14</vt:lpstr>
      <vt:lpstr>Slide 15</vt:lpstr>
      <vt:lpstr>Apakah Manajemen Risiko itu ?</vt:lpstr>
      <vt:lpstr>Apakah Manajemen Risiko itu ?</vt:lpstr>
      <vt:lpstr>Beberapa istilah penting</vt:lpstr>
      <vt:lpstr>Beberapa istilah penting</vt:lpstr>
      <vt:lpstr>Beberapa istilah penting</vt:lpstr>
      <vt:lpstr>Beberapa istilah penting</vt:lpstr>
      <vt:lpstr>Beberapa istilah penting</vt:lpstr>
      <vt:lpstr>Manfaat Manajemen Risiko</vt:lpstr>
      <vt:lpstr>Manfaat Manajemen Risiko</vt:lpstr>
      <vt:lpstr>The Classification of Risk</vt:lpstr>
      <vt:lpstr> Credit Risk</vt:lpstr>
      <vt:lpstr> Market Risk </vt:lpstr>
      <vt:lpstr>Operational Risk</vt:lpstr>
      <vt:lpstr>Reputation Risk</vt:lpstr>
      <vt:lpstr>Strategic Risk</vt:lpstr>
      <vt:lpstr>Slide 31</vt:lpstr>
    </vt:vector>
  </TitlesOfParts>
  <Company>Dell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Irdiyanto</dc:creator>
  <cp:lastModifiedBy>Irdiyanto</cp:lastModifiedBy>
  <cp:revision>14</cp:revision>
  <dcterms:created xsi:type="dcterms:W3CDTF">2013-10-06T20:28:52Z</dcterms:created>
  <dcterms:modified xsi:type="dcterms:W3CDTF">2013-10-21T00:43:36Z</dcterms:modified>
</cp:coreProperties>
</file>