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sldIdLst>
    <p:sldId id="256" r:id="rId2"/>
    <p:sldId id="286" r:id="rId3"/>
    <p:sldId id="306" r:id="rId4"/>
    <p:sldId id="289" r:id="rId5"/>
    <p:sldId id="290" r:id="rId6"/>
    <p:sldId id="291" r:id="rId7"/>
    <p:sldId id="292" r:id="rId8"/>
    <p:sldId id="293" r:id="rId9"/>
    <p:sldId id="307" r:id="rId10"/>
    <p:sldId id="296" r:id="rId11"/>
    <p:sldId id="259" r:id="rId12"/>
    <p:sldId id="295" r:id="rId13"/>
    <p:sldId id="297" r:id="rId14"/>
    <p:sldId id="299" r:id="rId15"/>
    <p:sldId id="285" r:id="rId16"/>
    <p:sldId id="283" r:id="rId17"/>
    <p:sldId id="260" r:id="rId18"/>
    <p:sldId id="301" r:id="rId19"/>
    <p:sldId id="302" r:id="rId20"/>
    <p:sldId id="303" r:id="rId21"/>
    <p:sldId id="304" r:id="rId22"/>
    <p:sldId id="305" r:id="rId23"/>
    <p:sldId id="308" r:id="rId24"/>
    <p:sldId id="309" r:id="rId25"/>
    <p:sldId id="310" r:id="rId26"/>
    <p:sldId id="311" r:id="rId27"/>
    <p:sldId id="312" r:id="rId28"/>
    <p:sldId id="313"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FF00"/>
    <a:srgbClr val="CC3300"/>
    <a:srgbClr val="66CCFF"/>
    <a:srgbClr val="0099CC"/>
    <a:srgbClr val="800080"/>
    <a:srgbClr val="33CC33"/>
    <a:srgbClr val="00808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780" autoAdjust="0"/>
    <p:restoredTop sz="94660"/>
  </p:normalViewPr>
  <p:slideViewPr>
    <p:cSldViewPr>
      <p:cViewPr varScale="1">
        <p:scale>
          <a:sx n="68" d="100"/>
          <a:sy n="68" d="100"/>
        </p:scale>
        <p:origin x="-135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pPr>
              <a:defRPr/>
            </a:pPr>
            <a:endParaRPr lang="en-US"/>
          </a:p>
        </p:txBody>
      </p:sp>
      <p:sp>
        <p:nvSpPr>
          <p:cNvPr id="17" name="Footer Placeholder 16"/>
          <p:cNvSpPr>
            <a:spLocks noGrp="1"/>
          </p:cNvSpPr>
          <p:nvPr>
            <p:ph type="ftr" sz="quarter" idx="11"/>
          </p:nvPr>
        </p:nvSpPr>
        <p:spPr/>
        <p:txBody>
          <a:bodyPr/>
          <a:lstStyle>
            <a:extLst/>
          </a:lstStyle>
          <a:p>
            <a:pPr>
              <a:defRPr/>
            </a:pPr>
            <a:endParaRPr lang="en-US"/>
          </a:p>
        </p:txBody>
      </p:sp>
      <p:sp>
        <p:nvSpPr>
          <p:cNvPr id="29" name="Slide Number Placeholder 28"/>
          <p:cNvSpPr>
            <a:spLocks noGrp="1"/>
          </p:cNvSpPr>
          <p:nvPr>
            <p:ph type="sldNum" sz="quarter" idx="12"/>
          </p:nvPr>
        </p:nvSpPr>
        <p:spPr/>
        <p:txBody>
          <a:bodyPr/>
          <a:lstStyle>
            <a:extLst/>
          </a:lstStyle>
          <a:p>
            <a:pPr>
              <a:defRPr/>
            </a:pPr>
            <a:fld id="{C55BB776-31CD-4A7C-8E88-847C5FB50F32}" type="slidenum">
              <a:rPr lang="en-US" smtClean="0"/>
              <a:pPr>
                <a:defRPr/>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BEC2F3CE-7CEF-4827-9965-6114E386CCF5}"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877666A-C277-4C33-9DE5-3DC15518A42C}"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id-ID"/>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324DA48-89F6-425B-A675-D189493CE73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615A0C1-DCE4-433F-9C93-33C000C6DFB3}"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D8A9873-5D60-48B9-B67A-DA86F8CA1826}" type="slidenum">
              <a:rPr lang="en-US" smtClean="0"/>
              <a:pPr>
                <a:defRPr/>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54219D07-7E9A-44E3-B969-C11B42A8044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07420515-98D6-4A71-9C38-E1217F216B9C}" type="slidenum">
              <a:rPr lang="en-US" smtClean="0"/>
              <a:pPr>
                <a:defRPr/>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33C7CE95-E176-4856-B6D0-3A87FFE0D295}"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2D9325F5-28CE-443F-9343-0AB5F523F1D1}"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F247267A-B411-492B-823C-DF29ECD10C45}"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pPr>
              <a:defRPr/>
            </a:pPr>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pPr>
              <a:defRPr/>
            </a:pPr>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pPr>
              <a:defRPr/>
            </a:pPr>
            <a:fld id="{36163C0D-9C11-4A34-AEF2-C01034DBD28D}"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A391A468-FDD2-4489-A9AA-07534CBDB6E8}"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oleObject" Target="../embeddings/oleObject12.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2.xml"/><Relationship Id="rId1" Type="http://schemas.openxmlformats.org/officeDocument/2006/relationships/vmlDrawing" Target="../drawings/vmlDrawing9.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oleObject" Target="../embeddings/oleObject20.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2413" y="549275"/>
            <a:ext cx="8496300" cy="2951163"/>
          </a:xfrm>
          <a:effectLst>
            <a:outerShdw dist="35921" dir="2700000" algn="ctr" rotWithShape="0">
              <a:schemeClr val="tx1"/>
            </a:outerShdw>
          </a:effectLst>
        </p:spPr>
        <p:txBody>
          <a:bodyPr rtlCol="0">
            <a:normAutofit fontScale="90000"/>
          </a:bodyPr>
          <a:lstStyle/>
          <a:p>
            <a:pPr eaLnBrk="1" fontAlgn="auto" hangingPunct="1">
              <a:spcAft>
                <a:spcPts val="0"/>
              </a:spcAft>
              <a:defRPr/>
            </a:pPr>
            <a:r>
              <a:rPr lang="en-US" sz="4800" b="1" dirty="0" smtClean="0">
                <a:solidFill>
                  <a:srgbClr val="006600"/>
                </a:solidFill>
                <a:effectLst>
                  <a:outerShdw blurRad="38100" dist="38100" dir="2700000" algn="tl">
                    <a:srgbClr val="C0C0C0"/>
                  </a:outerShdw>
                </a:effectLst>
                <a:latin typeface="Algerian" pitchFamily="82" charset="0"/>
              </a:rPr>
              <a:t/>
            </a:r>
            <a:br>
              <a:rPr lang="en-US" sz="4800" b="1" dirty="0" smtClean="0">
                <a:solidFill>
                  <a:srgbClr val="006600"/>
                </a:solidFill>
                <a:effectLst>
                  <a:outerShdw blurRad="38100" dist="38100" dir="2700000" algn="tl">
                    <a:srgbClr val="C0C0C0"/>
                  </a:outerShdw>
                </a:effectLst>
                <a:latin typeface="Algerian" pitchFamily="82" charset="0"/>
              </a:rPr>
            </a:br>
            <a:r>
              <a:rPr lang="id-ID" sz="4800" b="1" dirty="0" smtClean="0">
                <a:solidFill>
                  <a:srgbClr val="006600"/>
                </a:solidFill>
                <a:effectLst>
                  <a:outerShdw blurRad="38100" dist="38100" dir="2700000" algn="tl">
                    <a:srgbClr val="C0C0C0"/>
                  </a:outerShdw>
                </a:effectLst>
                <a:latin typeface="Algerian" pitchFamily="82" charset="0"/>
              </a:rPr>
              <a:t>Return(Tingkat Pengembalian) dan risiko</a:t>
            </a:r>
            <a:br>
              <a:rPr lang="id-ID" sz="4800" b="1" dirty="0" smtClean="0">
                <a:solidFill>
                  <a:srgbClr val="006600"/>
                </a:solidFill>
                <a:effectLst>
                  <a:outerShdw blurRad="38100" dist="38100" dir="2700000" algn="tl">
                    <a:srgbClr val="C0C0C0"/>
                  </a:outerShdw>
                </a:effectLst>
                <a:latin typeface="Algerian" pitchFamily="82" charset="0"/>
              </a:rPr>
            </a:br>
            <a:r>
              <a:rPr lang="id-ID" sz="4800" b="1" dirty="0" smtClean="0">
                <a:solidFill>
                  <a:srgbClr val="006600"/>
                </a:solidFill>
                <a:effectLst>
                  <a:outerShdw blurRad="38100" dist="38100" dir="2700000" algn="tl">
                    <a:srgbClr val="C0C0C0"/>
                  </a:outerShdw>
                </a:effectLst>
                <a:latin typeface="Algerian" pitchFamily="82" charset="0"/>
              </a:rPr>
              <a:t/>
            </a:r>
            <a:br>
              <a:rPr lang="id-ID" sz="4800" b="1" dirty="0" smtClean="0">
                <a:solidFill>
                  <a:srgbClr val="006600"/>
                </a:solidFill>
                <a:effectLst>
                  <a:outerShdw blurRad="38100" dist="38100" dir="2700000" algn="tl">
                    <a:srgbClr val="C0C0C0"/>
                  </a:outerShdw>
                </a:effectLst>
                <a:latin typeface="Algerian" pitchFamily="82" charset="0"/>
              </a:rPr>
            </a:br>
            <a:endParaRPr lang="en-US" sz="4800" b="1" dirty="0" smtClean="0">
              <a:solidFill>
                <a:srgbClr val="006600"/>
              </a:solidFill>
              <a:effectLst>
                <a:outerShdw blurRad="38100" dist="38100" dir="2700000" algn="tl">
                  <a:srgbClr val="C0C0C0"/>
                </a:outerShdw>
              </a:effectLst>
              <a:latin typeface="Algerian" pitchFamily="82" charset="0"/>
            </a:endParaRPr>
          </a:p>
        </p:txBody>
      </p:sp>
      <p:sp>
        <p:nvSpPr>
          <p:cNvPr id="2051" name="Rectangle 3"/>
          <p:cNvSpPr>
            <a:spLocks noGrp="1" noChangeArrowheads="1"/>
          </p:cNvSpPr>
          <p:nvPr>
            <p:ph type="subTitle" idx="1"/>
          </p:nvPr>
        </p:nvSpPr>
        <p:spPr>
          <a:xfrm>
            <a:off x="1403350" y="4941888"/>
            <a:ext cx="6400800" cy="1271587"/>
          </a:xfrm>
          <a:effectLst>
            <a:outerShdw dist="35921" dir="2700000" algn="ctr" rotWithShape="0">
              <a:schemeClr val="tx1"/>
            </a:outerShdw>
          </a:effectLst>
        </p:spPr>
        <p:txBody>
          <a:bodyPr rtlCol="0">
            <a:normAutofit/>
          </a:bodyPr>
          <a:lstStyle/>
          <a:p>
            <a:pPr eaLnBrk="1" fontAlgn="auto" hangingPunct="1">
              <a:lnSpc>
                <a:spcPct val="90000"/>
              </a:lnSpc>
              <a:spcAft>
                <a:spcPts val="0"/>
              </a:spcAft>
              <a:buFont typeface="Arial" pitchFamily="34" charset="0"/>
              <a:buNone/>
              <a:defRPr/>
            </a:pPr>
            <a:endParaRPr lang="en-US" b="1" dirty="0" smtClean="0">
              <a:solidFill>
                <a:srgbClr val="000066"/>
              </a:solidFill>
              <a:effectLst>
                <a:outerShdw blurRad="38100" dist="38100" dir="2700000" algn="tl">
                  <a:srgbClr val="C0C0C0"/>
                </a:outerShdw>
              </a:effectLst>
              <a:latin typeface="Monotype Corsiva" pitchFamily="66" charset="0"/>
            </a:endParaRPr>
          </a:p>
        </p:txBody>
      </p:sp>
      <p:sp>
        <p:nvSpPr>
          <p:cNvPr id="2052" name="Rectangle 4"/>
          <p:cNvSpPr>
            <a:spLocks noChangeArrowheads="1"/>
          </p:cNvSpPr>
          <p:nvPr/>
        </p:nvSpPr>
        <p:spPr bwMode="auto">
          <a:xfrm>
            <a:off x="468313" y="2636838"/>
            <a:ext cx="8064500" cy="2232025"/>
          </a:xfrm>
          <a:prstGeom prst="rect">
            <a:avLst/>
          </a:prstGeom>
          <a:noFill/>
          <a:ln w="9525">
            <a:noFill/>
            <a:miter lim="800000"/>
            <a:headEnd/>
            <a:tailEnd/>
          </a:ln>
          <a:effectLst>
            <a:outerShdw dist="35921" dir="2700000" algn="ctr" rotWithShape="0">
              <a:schemeClr val="tx1"/>
            </a:outerShdw>
          </a:effectLst>
        </p:spPr>
        <p:txBody>
          <a:bodyPr/>
          <a:lstStyle/>
          <a:p>
            <a:pPr marL="444500" indent="-444500" algn="just">
              <a:spcBef>
                <a:spcPct val="20000"/>
              </a:spcBef>
              <a:defRPr/>
            </a:pPr>
            <a:endParaRPr lang="en-US" sz="3200" b="1" dirty="0">
              <a:solidFill>
                <a:srgbClr val="006600"/>
              </a:solidFill>
              <a:effectLst>
                <a:outerShdw blurRad="38100" dist="38100" dir="2700000" algn="tl">
                  <a:srgbClr val="C0C0C0"/>
                </a:outerShdw>
              </a:effectLst>
              <a:latin typeface="Algerian" pitchFamily="8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id-ID" sz="3600" smtClean="0"/>
              <a:t>TINGKAT PENGEMBALIAN YANG DIHARAPKAN (EXPECTED RETURN) </a:t>
            </a:r>
          </a:p>
        </p:txBody>
      </p:sp>
      <p:sp>
        <p:nvSpPr>
          <p:cNvPr id="20483" name="Content Placeholder 2"/>
          <p:cNvSpPr>
            <a:spLocks noGrp="1"/>
          </p:cNvSpPr>
          <p:nvPr>
            <p:ph idx="1"/>
          </p:nvPr>
        </p:nvSpPr>
        <p:spPr/>
        <p:txBody>
          <a:bodyPr/>
          <a:lstStyle/>
          <a:p>
            <a:pPr eaLnBrk="1" hangingPunct="1">
              <a:buFont typeface="Arial" charset="0"/>
              <a:buNone/>
            </a:pPr>
            <a:r>
              <a:rPr lang="id-ID" smtClean="0"/>
              <a:t>Tingkat pengembalian yang diharapkan (expected return) adalah return yang digunakan untuk pengambilan keputusan investasi, Return ini penting dibandingkan dengan return historis karena return ekspektasi merupakan return yang diharapkan dari investasi yang akan dilakukan.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type="body" sz="half" idx="1"/>
          </p:nvPr>
        </p:nvSpPr>
        <p:spPr>
          <a:xfrm>
            <a:off x="457200" y="260350"/>
            <a:ext cx="8291513" cy="6121400"/>
          </a:xfrm>
        </p:spPr>
        <p:txBody>
          <a:bodyPr>
            <a:normAutofit fontScale="92500" lnSpcReduction="20000"/>
          </a:bodyPr>
          <a:lstStyle/>
          <a:p>
            <a:pPr marL="0" indent="0" algn="just" eaLnBrk="1" hangingPunct="1">
              <a:lnSpc>
                <a:spcPct val="85000"/>
              </a:lnSpc>
              <a:spcBef>
                <a:spcPct val="0"/>
              </a:spcBef>
              <a:buFontTx/>
              <a:buNone/>
            </a:pPr>
            <a:r>
              <a:rPr lang="en-US" sz="3100" b="1" smtClean="0"/>
              <a:t> expected return/ tingkat keuntungan</a:t>
            </a:r>
            <a:endParaRPr lang="id-ID" sz="3100" b="1" smtClean="0"/>
          </a:p>
          <a:p>
            <a:pPr marL="0" indent="0" algn="just" eaLnBrk="1" hangingPunct="1">
              <a:lnSpc>
                <a:spcPct val="85000"/>
              </a:lnSpc>
              <a:spcBef>
                <a:spcPct val="0"/>
              </a:spcBef>
              <a:buFontTx/>
              <a:buNone/>
            </a:pPr>
            <a:endParaRPr lang="en-US" sz="3100" b="1" smtClean="0"/>
          </a:p>
          <a:p>
            <a:pPr marL="550863" lvl="1" indent="-549275" eaLnBrk="1" hangingPunct="1">
              <a:lnSpc>
                <a:spcPct val="85000"/>
              </a:lnSpc>
              <a:buFontTx/>
              <a:buAutoNum type="arabicParenR"/>
            </a:pPr>
            <a:r>
              <a:rPr lang="en-US" sz="3100" b="1" smtClean="0"/>
              <a:t>Jika Probabilitas tidak sama</a:t>
            </a:r>
            <a:endParaRPr lang="id-ID" sz="3100" b="1" smtClean="0"/>
          </a:p>
          <a:p>
            <a:pPr marL="550863" lvl="1" indent="-549275" eaLnBrk="1" hangingPunct="1">
              <a:lnSpc>
                <a:spcPct val="85000"/>
              </a:lnSpc>
              <a:buFontTx/>
              <a:buAutoNum type="arabicParenR"/>
            </a:pPr>
            <a:endParaRPr lang="id-ID" sz="3100" b="1" smtClean="0"/>
          </a:p>
          <a:p>
            <a:pPr marL="550863" lvl="1" indent="-549275" eaLnBrk="1" hangingPunct="1">
              <a:lnSpc>
                <a:spcPct val="85000"/>
              </a:lnSpc>
              <a:buFontTx/>
              <a:buAutoNum type="arabicParenR"/>
            </a:pPr>
            <a:endParaRPr lang="id-ID" sz="3100" b="1" smtClean="0"/>
          </a:p>
          <a:p>
            <a:pPr marL="550863" lvl="1" indent="-549275" eaLnBrk="1" hangingPunct="1">
              <a:lnSpc>
                <a:spcPct val="85000"/>
              </a:lnSpc>
              <a:buFontTx/>
              <a:buAutoNum type="arabicParenR"/>
            </a:pPr>
            <a:endParaRPr lang="id-ID" sz="3100" b="1" smtClean="0"/>
          </a:p>
          <a:p>
            <a:pPr marL="550863" lvl="1" indent="-549275" eaLnBrk="1" hangingPunct="1">
              <a:lnSpc>
                <a:spcPct val="85000"/>
              </a:lnSpc>
              <a:buFontTx/>
              <a:buAutoNum type="arabicParenR"/>
            </a:pPr>
            <a:endParaRPr lang="id-ID" sz="3100" b="1" smtClean="0"/>
          </a:p>
          <a:p>
            <a:pPr marL="550863" lvl="1" indent="-549275" eaLnBrk="1" hangingPunct="1">
              <a:lnSpc>
                <a:spcPct val="85000"/>
              </a:lnSpc>
              <a:buFont typeface="Arial" charset="0"/>
              <a:buNone/>
            </a:pPr>
            <a:r>
              <a:rPr lang="id-ID" sz="3200" smtClean="0"/>
              <a:t>Dimana :</a:t>
            </a:r>
            <a:br>
              <a:rPr lang="id-ID" sz="3200" smtClean="0"/>
            </a:br>
            <a:r>
              <a:rPr lang="id-ID" sz="3200" smtClean="0"/>
              <a:t/>
            </a:r>
            <a:br>
              <a:rPr lang="id-ID" sz="3200" smtClean="0"/>
            </a:br>
            <a:r>
              <a:rPr lang="id-ID" sz="3200" smtClean="0"/>
              <a:t>                  = Ekspektasi Return</a:t>
            </a:r>
            <a:br>
              <a:rPr lang="id-ID" sz="3200" smtClean="0"/>
            </a:br>
            <a:r>
              <a:rPr lang="id-ID" sz="3200" smtClean="0"/>
              <a:t>                  = Probabilitas</a:t>
            </a:r>
            <a:br>
              <a:rPr lang="id-ID" sz="3200" smtClean="0"/>
            </a:br>
            <a:r>
              <a:rPr lang="id-ID" sz="3200" smtClean="0"/>
              <a:t>                  = Return</a:t>
            </a:r>
            <a:endParaRPr lang="id-ID" sz="3100" b="1" smtClean="0"/>
          </a:p>
          <a:p>
            <a:pPr marL="550863" lvl="1" indent="-549275" eaLnBrk="1" hangingPunct="1">
              <a:lnSpc>
                <a:spcPct val="85000"/>
              </a:lnSpc>
              <a:spcBef>
                <a:spcPct val="0"/>
              </a:spcBef>
              <a:buFontTx/>
              <a:buNone/>
            </a:pPr>
            <a:r>
              <a:rPr lang="id-ID" sz="3100" b="1" smtClean="0"/>
              <a:t>                                                          </a:t>
            </a:r>
            <a:endParaRPr lang="en-US" sz="3100" b="1" smtClean="0"/>
          </a:p>
          <a:p>
            <a:pPr marL="550863" lvl="1" indent="-549275" eaLnBrk="1" hangingPunct="1">
              <a:lnSpc>
                <a:spcPct val="85000"/>
              </a:lnSpc>
              <a:spcBef>
                <a:spcPct val="0"/>
              </a:spcBef>
              <a:buFontTx/>
              <a:buNone/>
            </a:pPr>
            <a:endParaRPr lang="en-US" sz="3100" b="1" smtClean="0"/>
          </a:p>
          <a:p>
            <a:pPr marL="550863" lvl="1" indent="-549275" eaLnBrk="1" hangingPunct="1">
              <a:lnSpc>
                <a:spcPct val="85000"/>
              </a:lnSpc>
              <a:spcBef>
                <a:spcPct val="0"/>
              </a:spcBef>
              <a:buFontTx/>
              <a:buNone/>
            </a:pPr>
            <a:endParaRPr lang="en-US" sz="3100" b="1" smtClean="0"/>
          </a:p>
          <a:p>
            <a:pPr marL="550863" lvl="1" indent="-549275" eaLnBrk="1" hangingPunct="1">
              <a:lnSpc>
                <a:spcPct val="85000"/>
              </a:lnSpc>
              <a:spcBef>
                <a:spcPct val="0"/>
              </a:spcBef>
              <a:buFontTx/>
              <a:buNone/>
            </a:pPr>
            <a:endParaRPr lang="en-US" sz="3100" b="1" smtClean="0"/>
          </a:p>
          <a:p>
            <a:pPr marL="550863" lvl="1" indent="-549275" eaLnBrk="1" hangingPunct="1">
              <a:lnSpc>
                <a:spcPct val="85000"/>
              </a:lnSpc>
              <a:spcBef>
                <a:spcPct val="0"/>
              </a:spcBef>
              <a:buFontTx/>
              <a:buNone/>
            </a:pPr>
            <a:r>
              <a:rPr lang="id-ID" sz="3100" b="1" smtClean="0"/>
              <a:t>                                                          </a:t>
            </a:r>
            <a:endParaRPr lang="en-US" sz="3100" b="1" smtClean="0"/>
          </a:p>
          <a:p>
            <a:pPr marL="0" indent="0" eaLnBrk="1" hangingPunct="1">
              <a:lnSpc>
                <a:spcPct val="85000"/>
              </a:lnSpc>
              <a:spcBef>
                <a:spcPct val="0"/>
              </a:spcBef>
              <a:buFont typeface="Arial" charset="0"/>
              <a:buNone/>
            </a:pPr>
            <a:endParaRPr lang="en-US" sz="3100" b="1" smtClean="0"/>
          </a:p>
        </p:txBody>
      </p:sp>
      <p:graphicFrame>
        <p:nvGraphicFramePr>
          <p:cNvPr id="6146" name="Object 4"/>
          <p:cNvGraphicFramePr>
            <a:graphicFrameLocks noChangeAspect="1"/>
          </p:cNvGraphicFramePr>
          <p:nvPr>
            <p:ph sz="half" idx="2"/>
          </p:nvPr>
        </p:nvGraphicFramePr>
        <p:xfrm>
          <a:off x="1187450" y="1879600"/>
          <a:ext cx="3600450" cy="1416050"/>
        </p:xfrm>
        <a:graphic>
          <a:graphicData uri="http://schemas.openxmlformats.org/presentationml/2006/ole">
            <p:oleObj spid="_x0000_s6146" name="Equation" r:id="rId3" imgW="1130040" imgH="444240" progId="Equation.3">
              <p:embed/>
            </p:oleObj>
          </a:graphicData>
        </a:graphic>
      </p:graphicFrame>
      <p:sp>
        <p:nvSpPr>
          <p:cNvPr id="6149" name="Rectangle 8"/>
          <p:cNvSpPr>
            <a:spLocks noChangeArrowheads="1"/>
          </p:cNvSpPr>
          <p:nvPr/>
        </p:nvSpPr>
        <p:spPr bwMode="auto">
          <a:xfrm>
            <a:off x="5580063" y="2278063"/>
            <a:ext cx="3240087" cy="719137"/>
          </a:xfrm>
          <a:prstGeom prst="rect">
            <a:avLst/>
          </a:prstGeom>
          <a:noFill/>
          <a:ln w="9525">
            <a:noFill/>
            <a:miter lim="800000"/>
            <a:headEnd/>
            <a:tailEnd/>
          </a:ln>
        </p:spPr>
        <p:txBody>
          <a:bodyPr/>
          <a:lstStyle/>
          <a:p>
            <a:pPr>
              <a:spcBef>
                <a:spcPct val="20000"/>
              </a:spcBef>
              <a:tabLst>
                <a:tab pos="538163" algn="l"/>
              </a:tabLst>
            </a:pPr>
            <a:endParaRPr lang="id-ID" sz="3100"/>
          </a:p>
        </p:txBody>
      </p:sp>
      <p:sp>
        <p:nvSpPr>
          <p:cNvPr id="6150" name="Rectangle 9"/>
          <p:cNvSpPr>
            <a:spLocks noChangeArrowheads="1"/>
          </p:cNvSpPr>
          <p:nvPr/>
        </p:nvSpPr>
        <p:spPr bwMode="auto">
          <a:xfrm>
            <a:off x="5942013" y="5230813"/>
            <a:ext cx="2878137" cy="719137"/>
          </a:xfrm>
          <a:prstGeom prst="rect">
            <a:avLst/>
          </a:prstGeom>
          <a:noFill/>
          <a:ln w="9525">
            <a:noFill/>
            <a:miter lim="800000"/>
            <a:headEnd/>
            <a:tailEnd/>
          </a:ln>
        </p:spPr>
        <p:txBody>
          <a:bodyPr/>
          <a:lstStyle/>
          <a:p>
            <a:pPr>
              <a:spcBef>
                <a:spcPct val="20000"/>
              </a:spcBef>
              <a:tabLst>
                <a:tab pos="538163" algn="l"/>
              </a:tabLst>
            </a:pPr>
            <a:endParaRPr lang="id-ID" sz="3100"/>
          </a:p>
        </p:txBody>
      </p:sp>
      <p:graphicFrame>
        <p:nvGraphicFramePr>
          <p:cNvPr id="6147" name="Content Placeholder 4"/>
          <p:cNvGraphicFramePr>
            <a:graphicFrameLocks noChangeAspect="1"/>
          </p:cNvGraphicFramePr>
          <p:nvPr/>
        </p:nvGraphicFramePr>
        <p:xfrm>
          <a:off x="1116013" y="4365625"/>
          <a:ext cx="1201737" cy="2049463"/>
        </p:xfrm>
        <a:graphic>
          <a:graphicData uri="http://schemas.openxmlformats.org/presentationml/2006/ole">
            <p:oleObj spid="_x0000_s6147" name="Equation" r:id="rId4" imgW="431640" imgH="73656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1498600"/>
          </a:xfrm>
        </p:spPr>
        <p:txBody>
          <a:bodyPr/>
          <a:lstStyle/>
          <a:p>
            <a:pPr algn="l" eaLnBrk="1" hangingPunct="1"/>
            <a:r>
              <a:rPr lang="id-ID" sz="3200" smtClean="0"/>
              <a:t>Berikut ini lima return Perusahaan A  di kondisi ekonomi dengan probabilitas yang terjadi di kondisi tersebut</a:t>
            </a:r>
          </a:p>
        </p:txBody>
      </p:sp>
      <p:graphicFrame>
        <p:nvGraphicFramePr>
          <p:cNvPr id="4" name="Content Placeholder 3"/>
          <p:cNvGraphicFramePr>
            <a:graphicFrameLocks noGrp="1"/>
          </p:cNvGraphicFramePr>
          <p:nvPr>
            <p:ph idx="1"/>
          </p:nvPr>
        </p:nvGraphicFramePr>
        <p:xfrm>
          <a:off x="457200" y="1989138"/>
          <a:ext cx="8229600" cy="3672408"/>
        </p:xfrm>
        <a:graphic>
          <a:graphicData uri="http://schemas.openxmlformats.org/drawingml/2006/table">
            <a:tbl>
              <a:tblPr firstRow="1" bandRow="1">
                <a:tableStyleId>{5940675A-B579-460E-94D1-54222C63F5DA}</a:tableStyleId>
              </a:tblPr>
              <a:tblGrid>
                <a:gridCol w="3178696"/>
                <a:gridCol w="2592288"/>
                <a:gridCol w="2458616"/>
              </a:tblGrid>
              <a:tr h="612068">
                <a:tc>
                  <a:txBody>
                    <a:bodyPr/>
                    <a:lstStyle/>
                    <a:p>
                      <a:pPr algn="ctr"/>
                      <a:r>
                        <a:rPr lang="id-ID" sz="3200" dirty="0" smtClean="0"/>
                        <a:t>Kondisi Ekonomi</a:t>
                      </a:r>
                      <a:endParaRPr lang="id-ID" sz="3200" dirty="0"/>
                    </a:p>
                  </a:txBody>
                  <a:tcPr/>
                </a:tc>
                <a:tc>
                  <a:txBody>
                    <a:bodyPr/>
                    <a:lstStyle/>
                    <a:p>
                      <a:pPr algn="ctr"/>
                      <a:r>
                        <a:rPr lang="id-ID" sz="3200" dirty="0" smtClean="0"/>
                        <a:t>Return(R)</a:t>
                      </a:r>
                      <a:endParaRPr lang="id-ID" sz="3200" dirty="0"/>
                    </a:p>
                  </a:txBody>
                  <a:tcPr/>
                </a:tc>
                <a:tc>
                  <a:txBody>
                    <a:bodyPr/>
                    <a:lstStyle/>
                    <a:p>
                      <a:pPr algn="ctr"/>
                      <a:r>
                        <a:rPr lang="id-ID" sz="3200" dirty="0" smtClean="0"/>
                        <a:t>Probabilitas</a:t>
                      </a:r>
                      <a:endParaRPr lang="id-ID" sz="3200" dirty="0"/>
                    </a:p>
                  </a:txBody>
                  <a:tcPr/>
                </a:tc>
              </a:tr>
              <a:tr h="612068">
                <a:tc>
                  <a:txBody>
                    <a:bodyPr/>
                    <a:lstStyle/>
                    <a:p>
                      <a:pPr algn="ctr"/>
                      <a:r>
                        <a:rPr lang="id-ID" sz="3200" dirty="0" smtClean="0"/>
                        <a:t>Resesi</a:t>
                      </a:r>
                      <a:endParaRPr lang="id-ID" sz="3200" dirty="0"/>
                    </a:p>
                  </a:txBody>
                  <a:tcPr/>
                </a:tc>
                <a:tc>
                  <a:txBody>
                    <a:bodyPr/>
                    <a:lstStyle/>
                    <a:p>
                      <a:pPr algn="ctr"/>
                      <a:r>
                        <a:rPr lang="id-ID" sz="3200" dirty="0" smtClean="0"/>
                        <a:t>-0,09</a:t>
                      </a:r>
                      <a:endParaRPr lang="id-ID" sz="3200" dirty="0"/>
                    </a:p>
                  </a:txBody>
                  <a:tcPr/>
                </a:tc>
                <a:tc>
                  <a:txBody>
                    <a:bodyPr/>
                    <a:lstStyle/>
                    <a:p>
                      <a:pPr algn="ctr"/>
                      <a:r>
                        <a:rPr lang="id-ID" sz="3200" dirty="0" smtClean="0"/>
                        <a:t>0,10</a:t>
                      </a:r>
                      <a:endParaRPr lang="id-ID" sz="3200" dirty="0"/>
                    </a:p>
                  </a:txBody>
                  <a:tcPr/>
                </a:tc>
              </a:tr>
              <a:tr h="612068">
                <a:tc>
                  <a:txBody>
                    <a:bodyPr/>
                    <a:lstStyle/>
                    <a:p>
                      <a:pPr algn="ctr"/>
                      <a:r>
                        <a:rPr lang="id-ID" sz="3200" dirty="0" smtClean="0"/>
                        <a:t>Cukup Resesi</a:t>
                      </a:r>
                      <a:endParaRPr lang="id-ID" sz="3200" dirty="0"/>
                    </a:p>
                  </a:txBody>
                  <a:tcPr/>
                </a:tc>
                <a:tc>
                  <a:txBody>
                    <a:bodyPr/>
                    <a:lstStyle/>
                    <a:p>
                      <a:pPr algn="ctr"/>
                      <a:r>
                        <a:rPr lang="id-ID" sz="3200" dirty="0" smtClean="0"/>
                        <a:t>-0,05</a:t>
                      </a:r>
                      <a:endParaRPr lang="id-ID" sz="3200" dirty="0"/>
                    </a:p>
                  </a:txBody>
                  <a:tcPr/>
                </a:tc>
                <a:tc>
                  <a:txBody>
                    <a:bodyPr/>
                    <a:lstStyle/>
                    <a:p>
                      <a:pPr algn="ctr"/>
                      <a:r>
                        <a:rPr lang="id-ID" sz="3200" dirty="0" smtClean="0"/>
                        <a:t>0,15</a:t>
                      </a:r>
                      <a:endParaRPr lang="id-ID" sz="3200" dirty="0"/>
                    </a:p>
                  </a:txBody>
                  <a:tcPr/>
                </a:tc>
              </a:tr>
              <a:tr h="612068">
                <a:tc>
                  <a:txBody>
                    <a:bodyPr/>
                    <a:lstStyle/>
                    <a:p>
                      <a:pPr algn="ctr"/>
                      <a:r>
                        <a:rPr lang="id-ID" sz="3200" dirty="0" smtClean="0"/>
                        <a:t>Normal</a:t>
                      </a:r>
                      <a:endParaRPr lang="id-ID" sz="3200" dirty="0"/>
                    </a:p>
                  </a:txBody>
                  <a:tcPr/>
                </a:tc>
                <a:tc>
                  <a:txBody>
                    <a:bodyPr/>
                    <a:lstStyle/>
                    <a:p>
                      <a:pPr algn="ctr"/>
                      <a:r>
                        <a:rPr lang="id-ID" sz="3200" dirty="0" smtClean="0"/>
                        <a:t>0,15</a:t>
                      </a:r>
                      <a:endParaRPr lang="id-ID" sz="3200" dirty="0"/>
                    </a:p>
                  </a:txBody>
                  <a:tcPr/>
                </a:tc>
                <a:tc>
                  <a:txBody>
                    <a:bodyPr/>
                    <a:lstStyle/>
                    <a:p>
                      <a:pPr algn="ctr"/>
                      <a:r>
                        <a:rPr lang="id-ID" sz="3200" dirty="0" smtClean="0"/>
                        <a:t>0,25</a:t>
                      </a:r>
                      <a:endParaRPr lang="id-ID" sz="3200" dirty="0"/>
                    </a:p>
                  </a:txBody>
                  <a:tcPr/>
                </a:tc>
              </a:tr>
              <a:tr h="612068">
                <a:tc>
                  <a:txBody>
                    <a:bodyPr/>
                    <a:lstStyle/>
                    <a:p>
                      <a:pPr algn="ctr"/>
                      <a:r>
                        <a:rPr lang="id-ID" sz="3200" dirty="0" smtClean="0"/>
                        <a:t>Baik</a:t>
                      </a:r>
                      <a:endParaRPr lang="id-ID" sz="3200" dirty="0"/>
                    </a:p>
                  </a:txBody>
                  <a:tcPr/>
                </a:tc>
                <a:tc>
                  <a:txBody>
                    <a:bodyPr/>
                    <a:lstStyle/>
                    <a:p>
                      <a:pPr algn="ctr"/>
                      <a:r>
                        <a:rPr lang="id-ID" sz="3200" dirty="0" smtClean="0"/>
                        <a:t>0,25</a:t>
                      </a:r>
                      <a:endParaRPr lang="id-ID" sz="3200" dirty="0"/>
                    </a:p>
                  </a:txBody>
                  <a:tcPr/>
                </a:tc>
                <a:tc>
                  <a:txBody>
                    <a:bodyPr/>
                    <a:lstStyle/>
                    <a:p>
                      <a:pPr algn="ctr"/>
                      <a:r>
                        <a:rPr lang="id-ID" sz="3200" dirty="0" smtClean="0"/>
                        <a:t>0,20</a:t>
                      </a:r>
                      <a:endParaRPr lang="id-ID" sz="3200" dirty="0"/>
                    </a:p>
                  </a:txBody>
                  <a:tcPr/>
                </a:tc>
              </a:tr>
              <a:tr h="612068">
                <a:tc>
                  <a:txBody>
                    <a:bodyPr/>
                    <a:lstStyle/>
                    <a:p>
                      <a:pPr algn="ctr"/>
                      <a:r>
                        <a:rPr lang="id-ID" sz="3200" dirty="0" smtClean="0"/>
                        <a:t>Sangat Baik</a:t>
                      </a:r>
                      <a:endParaRPr lang="id-ID" sz="3200" dirty="0"/>
                    </a:p>
                  </a:txBody>
                  <a:tcPr/>
                </a:tc>
                <a:tc>
                  <a:txBody>
                    <a:bodyPr/>
                    <a:lstStyle/>
                    <a:p>
                      <a:pPr algn="ctr"/>
                      <a:r>
                        <a:rPr lang="id-ID" sz="3200" dirty="0" smtClean="0"/>
                        <a:t>0,27</a:t>
                      </a:r>
                      <a:endParaRPr lang="id-ID" sz="3200" dirty="0"/>
                    </a:p>
                  </a:txBody>
                  <a:tcPr/>
                </a:tc>
                <a:tc>
                  <a:txBody>
                    <a:bodyPr/>
                    <a:lstStyle/>
                    <a:p>
                      <a:pPr algn="ctr"/>
                      <a:r>
                        <a:rPr lang="id-ID" sz="3200" dirty="0" smtClean="0"/>
                        <a:t>0,30</a:t>
                      </a:r>
                      <a:endParaRPr lang="id-ID" sz="3200"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a:xfrm>
            <a:off x="457200" y="274638"/>
            <a:ext cx="8229600" cy="5746750"/>
          </a:xfrm>
        </p:spPr>
        <p:txBody>
          <a:bodyPr/>
          <a:lstStyle/>
          <a:p>
            <a:pPr algn="l" eaLnBrk="1" hangingPunct="1"/>
            <a:r>
              <a:rPr lang="id-ID" sz="3200" smtClean="0"/>
              <a:t>Jawab :</a:t>
            </a:r>
            <a:br>
              <a:rPr lang="id-ID" sz="3200" smtClean="0"/>
            </a:br>
            <a:r>
              <a:rPr lang="id-ID" sz="3200" smtClean="0"/>
              <a:t/>
            </a:r>
            <a:br>
              <a:rPr lang="id-ID" sz="3200" smtClean="0"/>
            </a:br>
            <a:r>
              <a:rPr lang="id-ID" sz="3200" smtClean="0"/>
              <a:t/>
            </a:r>
            <a:br>
              <a:rPr lang="id-ID" sz="3200" smtClean="0"/>
            </a:br>
            <a:r>
              <a:rPr lang="id-ID" sz="3200" smtClean="0"/>
              <a:t/>
            </a:r>
            <a:br>
              <a:rPr lang="id-ID" sz="3200" smtClean="0"/>
            </a:br>
            <a:r>
              <a:rPr lang="id-ID" sz="3200" smtClean="0"/>
              <a:t>              = -0,09(0,10)- 0,05(0,15)+ 0,15(0,25) </a:t>
            </a:r>
            <a:br>
              <a:rPr lang="id-ID" sz="3200" smtClean="0"/>
            </a:br>
            <a:r>
              <a:rPr lang="id-ID" sz="3200" smtClean="0"/>
              <a:t/>
            </a:r>
            <a:br>
              <a:rPr lang="id-ID" sz="3200" smtClean="0"/>
            </a:br>
            <a:r>
              <a:rPr lang="id-ID" sz="3200" smtClean="0"/>
              <a:t>                 + 0,25(0,20)+ 0,27(0,30)</a:t>
            </a:r>
            <a:br>
              <a:rPr lang="id-ID" sz="3200" smtClean="0"/>
            </a:br>
            <a:r>
              <a:rPr lang="id-ID" sz="3200" smtClean="0"/>
              <a:t/>
            </a:r>
            <a:br>
              <a:rPr lang="id-ID" sz="3200" smtClean="0"/>
            </a:br>
            <a:r>
              <a:rPr lang="id-ID" sz="3200" smtClean="0"/>
              <a:t>              =  0,152 = 15,2%</a:t>
            </a:r>
            <a:br>
              <a:rPr lang="id-ID" sz="3200" smtClean="0"/>
            </a:br>
            <a:r>
              <a:rPr lang="id-ID" sz="3200" smtClean="0"/>
              <a:t/>
            </a:r>
            <a:br>
              <a:rPr lang="id-ID" sz="3200" smtClean="0"/>
            </a:br>
            <a:endParaRPr lang="id-ID" sz="3200" smtClean="0"/>
          </a:p>
        </p:txBody>
      </p:sp>
      <p:graphicFrame>
        <p:nvGraphicFramePr>
          <p:cNvPr id="7170" name="Content Placeholder 3"/>
          <p:cNvGraphicFramePr>
            <a:graphicFrameLocks noChangeAspect="1"/>
          </p:cNvGraphicFramePr>
          <p:nvPr>
            <p:ph idx="1"/>
          </p:nvPr>
        </p:nvGraphicFramePr>
        <p:xfrm>
          <a:off x="628650" y="1341438"/>
          <a:ext cx="6951663" cy="719137"/>
        </p:xfrm>
        <a:graphic>
          <a:graphicData uri="http://schemas.openxmlformats.org/presentationml/2006/ole">
            <p:oleObj spid="_x0000_s7170" name="Equation" r:id="rId3" imgW="2209680" imgH="228600" progId="Equation.3">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922337"/>
          </a:xfrm>
        </p:spPr>
        <p:txBody>
          <a:bodyPr/>
          <a:lstStyle/>
          <a:p>
            <a:pPr eaLnBrk="1" hangingPunct="1"/>
            <a:r>
              <a:rPr lang="id-ID" smtClean="0"/>
              <a:t>RISIKO</a:t>
            </a:r>
          </a:p>
        </p:txBody>
      </p:sp>
      <p:sp>
        <p:nvSpPr>
          <p:cNvPr id="22531" name="Content Placeholder 2"/>
          <p:cNvSpPr>
            <a:spLocks noGrp="1"/>
          </p:cNvSpPr>
          <p:nvPr>
            <p:ph idx="1"/>
          </p:nvPr>
        </p:nvSpPr>
        <p:spPr>
          <a:xfrm>
            <a:off x="457200" y="1196975"/>
            <a:ext cx="8229600" cy="4929188"/>
          </a:xfrm>
        </p:spPr>
        <p:txBody>
          <a:bodyPr/>
          <a:lstStyle/>
          <a:p>
            <a:pPr eaLnBrk="1" hangingPunct="1">
              <a:buFont typeface="Arial" charset="0"/>
              <a:buNone/>
            </a:pPr>
            <a:r>
              <a:rPr lang="id-ID" smtClean="0"/>
              <a:t>Risiko adalah peluang akan terjadinya sesuatu peristiwa/keadaan yang tidak menguntungkan</a:t>
            </a:r>
          </a:p>
          <a:p>
            <a:pPr eaLnBrk="1" hangingPunct="1">
              <a:buFont typeface="Arial" charset="0"/>
              <a:buNone/>
            </a:pPr>
            <a:endParaRPr lang="id-ID" smtClean="0"/>
          </a:p>
          <a:p>
            <a:pPr eaLnBrk="1" hangingPunct="1">
              <a:buFont typeface="Arial" charset="0"/>
              <a:buNone/>
            </a:pPr>
            <a:r>
              <a:rPr lang="id-ID" smtClean="0"/>
              <a:t>Risiko adalah besarnya penyimpangan antara tingkat pengembalian yang diharapkan(expected return) dengan tingkat pengembalian aktual/historis</a:t>
            </a:r>
          </a:p>
          <a:p>
            <a:pPr eaLnBrk="1" hangingPunct="1">
              <a:buFont typeface="Arial" charset="0"/>
              <a:buNone/>
            </a:pPr>
            <a:endParaRPr lang="id-ID"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effectLst>
            <a:outerShdw dist="35921" dir="2700000" algn="ctr" rotWithShape="0">
              <a:schemeClr val="bg2"/>
            </a:outerShdw>
          </a:effectLst>
        </p:spPr>
        <p:txBody>
          <a:bodyPr rtlCol="0">
            <a:normAutofit/>
          </a:bodyPr>
          <a:lstStyle/>
          <a:p>
            <a:pPr eaLnBrk="1" fontAlgn="auto" hangingPunct="1">
              <a:spcAft>
                <a:spcPts val="0"/>
              </a:spcAft>
              <a:defRPr/>
            </a:pPr>
            <a:r>
              <a:rPr lang="en-US" sz="4000" b="1" smtClean="0">
                <a:solidFill>
                  <a:srgbClr val="000066"/>
                </a:solidFill>
                <a:effectLst>
                  <a:outerShdw blurRad="38100" dist="38100" dir="2700000" algn="tl">
                    <a:srgbClr val="C0C0C0"/>
                  </a:outerShdw>
                </a:effectLst>
              </a:rPr>
              <a:t>JENIS-JENIS RESIKO TOTAL</a:t>
            </a:r>
          </a:p>
        </p:txBody>
      </p:sp>
      <p:sp>
        <p:nvSpPr>
          <p:cNvPr id="68611" name="Rectangle 3"/>
          <p:cNvSpPr>
            <a:spLocks noGrp="1" noChangeArrowheads="1"/>
          </p:cNvSpPr>
          <p:nvPr>
            <p:ph idx="1"/>
          </p:nvPr>
        </p:nvSpPr>
        <p:spPr>
          <a:xfrm>
            <a:off x="457200" y="1671638"/>
            <a:ext cx="8229600" cy="604837"/>
          </a:xfrm>
          <a:effectLst>
            <a:outerShdw dist="35921" dir="2700000" algn="ctr" rotWithShape="0">
              <a:schemeClr val="tx1"/>
            </a:outerShdw>
          </a:effectLst>
        </p:spPr>
        <p:txBody>
          <a:bodyPr rtlCol="0">
            <a:normAutofit/>
          </a:bodyPr>
          <a:lstStyle/>
          <a:p>
            <a:pPr marL="609600" indent="-609600" algn="just" eaLnBrk="1" fontAlgn="auto" hangingPunct="1">
              <a:spcAft>
                <a:spcPts val="0"/>
              </a:spcAft>
              <a:buFontTx/>
              <a:buAutoNum type="arabicPeriod"/>
              <a:defRPr/>
            </a:pPr>
            <a:r>
              <a:rPr lang="en-US" b="1" smtClean="0">
                <a:solidFill>
                  <a:schemeClr val="accent2"/>
                </a:solidFill>
                <a:effectLst>
                  <a:outerShdw blurRad="38100" dist="38100" dir="2700000" algn="tl">
                    <a:srgbClr val="C0C0C0"/>
                  </a:outerShdw>
                </a:effectLst>
              </a:rPr>
              <a:t>Resiko Sistematis (Systematic Risk)</a:t>
            </a:r>
            <a:endParaRPr lang="en-US" b="1" smtClean="0">
              <a:effectLst>
                <a:outerShdw blurRad="38100" dist="38100" dir="2700000" algn="tl">
                  <a:srgbClr val="C0C0C0"/>
                </a:outerShdw>
              </a:effectLst>
            </a:endParaRPr>
          </a:p>
        </p:txBody>
      </p:sp>
      <p:sp>
        <p:nvSpPr>
          <p:cNvPr id="23556" name="Rectangle 4"/>
          <p:cNvSpPr>
            <a:spLocks noChangeArrowheads="1"/>
          </p:cNvSpPr>
          <p:nvPr/>
        </p:nvSpPr>
        <p:spPr bwMode="auto">
          <a:xfrm>
            <a:off x="468313" y="2347913"/>
            <a:ext cx="8229600" cy="4105275"/>
          </a:xfrm>
          <a:prstGeom prst="rect">
            <a:avLst/>
          </a:prstGeom>
          <a:noFill/>
          <a:ln w="9525">
            <a:noFill/>
            <a:miter lim="800000"/>
            <a:headEnd/>
            <a:tailEnd/>
          </a:ln>
        </p:spPr>
        <p:txBody>
          <a:bodyPr/>
          <a:lstStyle/>
          <a:p>
            <a:pPr marL="609600" indent="-609600" algn="just">
              <a:spcBef>
                <a:spcPct val="20000"/>
              </a:spcBef>
            </a:pPr>
            <a:r>
              <a:rPr lang="en-US" sz="3200"/>
              <a:t>	Resiko sistematis atau resiko yang tak dapat dihindarkan (undiversifiable) merupakan bagian dari total resiko yang muncul disebabkan oleh perubahan yang terjadi secara sistematis, dimana perubahan tersebut mempunyai pengaruh yang sama terhadap semua surat berharga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idx="1"/>
          </p:nvPr>
        </p:nvSpPr>
        <p:spPr>
          <a:xfrm>
            <a:off x="468313" y="404813"/>
            <a:ext cx="8426450" cy="863600"/>
          </a:xfrm>
          <a:effectLst>
            <a:outerShdw dist="35921" dir="2700000" algn="ctr" rotWithShape="0">
              <a:schemeClr val="tx1"/>
            </a:outerShdw>
          </a:effectLst>
        </p:spPr>
        <p:txBody>
          <a:bodyPr rtlCol="0">
            <a:normAutofit/>
          </a:bodyPr>
          <a:lstStyle/>
          <a:p>
            <a:pPr marL="609600" indent="-609600" eaLnBrk="1" fontAlgn="auto" hangingPunct="1">
              <a:lnSpc>
                <a:spcPct val="80000"/>
              </a:lnSpc>
              <a:spcAft>
                <a:spcPts val="0"/>
              </a:spcAft>
              <a:buFontTx/>
              <a:buAutoNum type="arabicPeriod" startAt="2"/>
              <a:defRPr/>
            </a:pPr>
            <a:r>
              <a:rPr lang="en-US" b="1" smtClean="0">
                <a:solidFill>
                  <a:schemeClr val="accent2"/>
                </a:solidFill>
                <a:effectLst>
                  <a:outerShdw blurRad="38100" dist="38100" dir="2700000" algn="tl">
                    <a:srgbClr val="C0C0C0"/>
                  </a:outerShdw>
                </a:effectLst>
              </a:rPr>
              <a:t>Resiko tidak Sistematis (Unsystematic Risk)</a:t>
            </a:r>
          </a:p>
        </p:txBody>
      </p:sp>
      <p:sp>
        <p:nvSpPr>
          <p:cNvPr id="24579" name="Rectangle 5"/>
          <p:cNvSpPr>
            <a:spLocks noChangeArrowheads="1"/>
          </p:cNvSpPr>
          <p:nvPr/>
        </p:nvSpPr>
        <p:spPr bwMode="auto">
          <a:xfrm>
            <a:off x="395288" y="1411288"/>
            <a:ext cx="8229600" cy="5041900"/>
          </a:xfrm>
          <a:prstGeom prst="rect">
            <a:avLst/>
          </a:prstGeom>
          <a:noFill/>
          <a:ln w="9525">
            <a:noFill/>
            <a:miter lim="800000"/>
            <a:headEnd/>
            <a:tailEnd/>
          </a:ln>
        </p:spPr>
        <p:txBody>
          <a:bodyPr/>
          <a:lstStyle/>
          <a:p>
            <a:pPr marL="609600" indent="-609600" algn="just">
              <a:spcBef>
                <a:spcPct val="20000"/>
              </a:spcBef>
            </a:pPr>
            <a:r>
              <a:rPr lang="en-US" sz="3200"/>
              <a:t>	Resiko  tidak sistematis atau resiko yang dapat dihindarkan (diversifiable) merupa-kan bagian dari total resiko yang besar-nya berbeda-beda antara satu surat berharga dengan surat berharga lainnya dan resiko ini muncul dari perubahan yang tidak sistematis yang perubahan-nya berpengaruh tidak sama terhadap perusahaan yang satu dengan yang lain.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3"/>
          <p:cNvSpPr>
            <a:spLocks noGrp="1" noChangeArrowheads="1"/>
          </p:cNvSpPr>
          <p:nvPr>
            <p:ph type="body" sz="half" idx="1"/>
          </p:nvPr>
        </p:nvSpPr>
        <p:spPr>
          <a:xfrm>
            <a:off x="457200" y="908050"/>
            <a:ext cx="8218488" cy="3311525"/>
          </a:xfrm>
        </p:spPr>
        <p:txBody>
          <a:bodyPr/>
          <a:lstStyle/>
          <a:p>
            <a:pPr marL="1112838" lvl="1" indent="-560388" eaLnBrk="1" hangingPunct="1">
              <a:spcBef>
                <a:spcPct val="0"/>
              </a:spcBef>
              <a:buFontTx/>
              <a:buAutoNum type="arabicParenR"/>
            </a:pPr>
            <a:r>
              <a:rPr lang="en-US" sz="3200" b="1" smtClean="0"/>
              <a:t>Jika Probabilitas tidak sama</a:t>
            </a:r>
          </a:p>
          <a:p>
            <a:pPr marL="1112838" lvl="1" indent="-560388" eaLnBrk="1" hangingPunct="1">
              <a:spcBef>
                <a:spcPct val="0"/>
              </a:spcBef>
              <a:buFontTx/>
              <a:buNone/>
            </a:pPr>
            <a:endParaRPr lang="en-US" sz="3200" b="1" smtClean="0"/>
          </a:p>
          <a:p>
            <a:pPr marL="1112838" lvl="1" indent="-560388" eaLnBrk="1" hangingPunct="1">
              <a:spcBef>
                <a:spcPct val="0"/>
              </a:spcBef>
              <a:buFontTx/>
              <a:buNone/>
            </a:pPr>
            <a:endParaRPr lang="en-US" sz="3200" b="1" smtClean="0"/>
          </a:p>
          <a:p>
            <a:pPr marL="1112838" lvl="1" indent="-560388" eaLnBrk="1" hangingPunct="1">
              <a:spcBef>
                <a:spcPct val="0"/>
              </a:spcBef>
              <a:buFontTx/>
              <a:buNone/>
            </a:pPr>
            <a:endParaRPr lang="en-US" sz="3200" b="1" smtClean="0"/>
          </a:p>
          <a:p>
            <a:pPr marL="1112838" lvl="1" indent="-560388" eaLnBrk="1" hangingPunct="1">
              <a:spcBef>
                <a:spcPct val="0"/>
              </a:spcBef>
              <a:buFontTx/>
              <a:buNone/>
            </a:pPr>
            <a:endParaRPr lang="en-US" sz="3200" b="1" smtClean="0"/>
          </a:p>
          <a:p>
            <a:pPr marL="1112838" lvl="1" indent="-560388" eaLnBrk="1" hangingPunct="1">
              <a:spcBef>
                <a:spcPct val="0"/>
              </a:spcBef>
              <a:buFontTx/>
              <a:buNone/>
            </a:pPr>
            <a:endParaRPr lang="en-US" sz="1800" b="1" smtClean="0"/>
          </a:p>
          <a:p>
            <a:pPr marL="1112838" lvl="1" indent="-560388" eaLnBrk="1" hangingPunct="1">
              <a:spcBef>
                <a:spcPct val="0"/>
              </a:spcBef>
              <a:buFontTx/>
              <a:buAutoNum type="arabicParenR" startAt="2"/>
            </a:pPr>
            <a:r>
              <a:rPr lang="en-US" sz="3200" b="1" smtClean="0"/>
              <a:t>Jika Probabilitas sama</a:t>
            </a:r>
            <a:endParaRPr lang="en-US" b="1" smtClean="0"/>
          </a:p>
        </p:txBody>
      </p:sp>
      <p:graphicFrame>
        <p:nvGraphicFramePr>
          <p:cNvPr id="8194" name="Object 4"/>
          <p:cNvGraphicFramePr>
            <a:graphicFrameLocks noChangeAspect="1"/>
          </p:cNvGraphicFramePr>
          <p:nvPr>
            <p:ph sz="half" idx="2"/>
          </p:nvPr>
        </p:nvGraphicFramePr>
        <p:xfrm>
          <a:off x="1763713" y="1749425"/>
          <a:ext cx="4678362" cy="1430338"/>
        </p:xfrm>
        <a:graphic>
          <a:graphicData uri="http://schemas.openxmlformats.org/presentationml/2006/ole">
            <p:oleObj spid="_x0000_s8194" name="Equation" r:id="rId3" imgW="1536480" imgH="469800" progId="Equation.3">
              <p:embed/>
            </p:oleObj>
          </a:graphicData>
        </a:graphic>
      </p:graphicFrame>
      <p:graphicFrame>
        <p:nvGraphicFramePr>
          <p:cNvPr id="8195" name="Object 7"/>
          <p:cNvGraphicFramePr>
            <a:graphicFrameLocks noChangeAspect="1"/>
          </p:cNvGraphicFramePr>
          <p:nvPr/>
        </p:nvGraphicFramePr>
        <p:xfrm>
          <a:off x="1692275" y="4410075"/>
          <a:ext cx="4773613" cy="2233613"/>
        </p:xfrm>
        <a:graphic>
          <a:graphicData uri="http://schemas.openxmlformats.org/presentationml/2006/ole">
            <p:oleObj spid="_x0000_s8195" name="Equation" r:id="rId4" imgW="1384200" imgH="647640" progId="Equation.3">
              <p:embed/>
            </p:oleObj>
          </a:graphicData>
        </a:graphic>
      </p:graphicFrame>
      <p:sp>
        <p:nvSpPr>
          <p:cNvPr id="12296" name="Rectangle 8"/>
          <p:cNvSpPr>
            <a:spLocks noChangeArrowheads="1"/>
          </p:cNvSpPr>
          <p:nvPr/>
        </p:nvSpPr>
        <p:spPr bwMode="auto">
          <a:xfrm>
            <a:off x="531813" y="333375"/>
            <a:ext cx="8216900" cy="647700"/>
          </a:xfrm>
          <a:prstGeom prst="rect">
            <a:avLst/>
          </a:prstGeom>
          <a:noFill/>
          <a:ln w="9525">
            <a:noFill/>
            <a:miter lim="800000"/>
            <a:headEnd/>
            <a:tailEnd/>
          </a:ln>
          <a:effectLst>
            <a:outerShdw dist="35921" dir="2700000" algn="ctr" rotWithShape="0">
              <a:schemeClr val="tx1"/>
            </a:outerShdw>
          </a:effectLst>
        </p:spPr>
        <p:txBody>
          <a:bodyPr/>
          <a:lstStyle/>
          <a:p>
            <a:pPr marL="550863" indent="-550863">
              <a:buFontTx/>
              <a:buAutoNum type="alphaLcPeriod" startAt="2"/>
              <a:defRPr/>
            </a:pPr>
            <a:r>
              <a:rPr lang="en-US" sz="3200" b="1">
                <a:solidFill>
                  <a:schemeClr val="accent2"/>
                </a:solidFill>
                <a:effectLst>
                  <a:outerShdw blurRad="38100" dist="38100" dir="2700000" algn="tl">
                    <a:srgbClr val="C0C0C0"/>
                  </a:outerShdw>
                </a:effectLst>
                <a:latin typeface="Arial" pitchFamily="34" charset="0"/>
              </a:rPr>
              <a:t>Resiko (Standar Deviasi)</a:t>
            </a:r>
          </a:p>
        </p:txBody>
      </p:sp>
      <p:sp>
        <p:nvSpPr>
          <p:cNvPr id="8198" name="Rectangle 9"/>
          <p:cNvSpPr>
            <a:spLocks noChangeArrowheads="1"/>
          </p:cNvSpPr>
          <p:nvPr/>
        </p:nvSpPr>
        <p:spPr bwMode="auto">
          <a:xfrm>
            <a:off x="7237413" y="2133600"/>
            <a:ext cx="1582737" cy="719138"/>
          </a:xfrm>
          <a:prstGeom prst="rect">
            <a:avLst/>
          </a:prstGeom>
          <a:noFill/>
          <a:ln w="9525">
            <a:noFill/>
            <a:miter lim="800000"/>
            <a:headEnd/>
            <a:tailEnd/>
          </a:ln>
        </p:spPr>
        <p:txBody>
          <a:bodyPr/>
          <a:lstStyle/>
          <a:p>
            <a:pPr>
              <a:spcBef>
                <a:spcPct val="20000"/>
              </a:spcBef>
              <a:tabLst>
                <a:tab pos="538163" algn="l"/>
              </a:tabLst>
            </a:pPr>
            <a:endParaRPr lang="id-ID" sz="31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1"/>
          <p:cNvSpPr>
            <a:spLocks noGrp="1"/>
          </p:cNvSpPr>
          <p:nvPr>
            <p:ph type="title"/>
          </p:nvPr>
        </p:nvSpPr>
        <p:spPr>
          <a:xfrm>
            <a:off x="539750" y="260350"/>
            <a:ext cx="8229600" cy="4883150"/>
          </a:xfrm>
        </p:spPr>
        <p:txBody>
          <a:bodyPr/>
          <a:lstStyle/>
          <a:p>
            <a:pPr algn="l" eaLnBrk="1" hangingPunct="1"/>
            <a:r>
              <a:rPr lang="id-ID" sz="3200" smtClean="0"/>
              <a:t>Dimana :</a:t>
            </a:r>
            <a:br>
              <a:rPr lang="id-ID" sz="3200" smtClean="0"/>
            </a:br>
            <a:r>
              <a:rPr lang="id-ID" sz="3200" smtClean="0"/>
              <a:t/>
            </a:r>
            <a:br>
              <a:rPr lang="id-ID" sz="3200" smtClean="0"/>
            </a:br>
            <a:r>
              <a:rPr lang="id-ID" sz="3200" smtClean="0"/>
              <a:t>        = Varians dari investasi saham i</a:t>
            </a:r>
            <a:br>
              <a:rPr lang="id-ID" sz="3200" smtClean="0"/>
            </a:br>
            <a:r>
              <a:rPr lang="id-ID" sz="3200" smtClean="0"/>
              <a:t>        </a:t>
            </a:r>
            <a:br>
              <a:rPr lang="id-ID" sz="3200" smtClean="0"/>
            </a:br>
            <a:r>
              <a:rPr lang="id-ID" sz="3200" smtClean="0"/>
              <a:t>         = Probabilitas</a:t>
            </a:r>
            <a:br>
              <a:rPr lang="id-ID" sz="3200" smtClean="0"/>
            </a:br>
            <a:r>
              <a:rPr lang="id-ID" sz="3200" smtClean="0"/>
              <a:t>         = Return</a:t>
            </a:r>
            <a:br>
              <a:rPr lang="id-ID" sz="3200" smtClean="0"/>
            </a:br>
            <a:r>
              <a:rPr lang="id-ID" sz="3200" smtClean="0"/>
              <a:t/>
            </a:r>
            <a:br>
              <a:rPr lang="id-ID" sz="3200" smtClean="0"/>
            </a:br>
            <a:r>
              <a:rPr lang="id-ID" sz="3200" smtClean="0"/>
              <a:t>              = Ekspektesi return</a:t>
            </a:r>
            <a:br>
              <a:rPr lang="id-ID" sz="3200" smtClean="0"/>
            </a:br>
            <a:r>
              <a:rPr lang="id-ID" sz="3200" smtClean="0"/>
              <a:t>     N      = Banyaknya pengamatan</a:t>
            </a:r>
          </a:p>
        </p:txBody>
      </p:sp>
      <p:sp>
        <p:nvSpPr>
          <p:cNvPr id="9220" name="Text Placeholder 2"/>
          <p:cNvSpPr>
            <a:spLocks noGrp="1"/>
          </p:cNvSpPr>
          <p:nvPr>
            <p:ph type="body" sz="half" idx="1"/>
          </p:nvPr>
        </p:nvSpPr>
        <p:spPr>
          <a:xfrm>
            <a:off x="457200" y="5516563"/>
            <a:ext cx="4038600" cy="609600"/>
          </a:xfrm>
        </p:spPr>
        <p:txBody>
          <a:bodyPr/>
          <a:lstStyle/>
          <a:p>
            <a:pPr eaLnBrk="1" hangingPunct="1"/>
            <a:endParaRPr lang="id-ID" smtClean="0"/>
          </a:p>
        </p:txBody>
      </p:sp>
      <p:sp>
        <p:nvSpPr>
          <p:cNvPr id="9221" name="Content Placeholder 6"/>
          <p:cNvSpPr>
            <a:spLocks noGrp="1"/>
          </p:cNvSpPr>
          <p:nvPr>
            <p:ph sz="half" idx="2"/>
          </p:nvPr>
        </p:nvSpPr>
        <p:spPr/>
        <p:txBody>
          <a:bodyPr/>
          <a:lstStyle/>
          <a:p>
            <a:pPr eaLnBrk="1" hangingPunct="1"/>
            <a:endParaRPr lang="id-ID" smtClean="0"/>
          </a:p>
        </p:txBody>
      </p:sp>
      <p:graphicFrame>
        <p:nvGraphicFramePr>
          <p:cNvPr id="9218" name="Object 3"/>
          <p:cNvGraphicFramePr>
            <a:graphicFrameLocks noChangeAspect="1"/>
          </p:cNvGraphicFramePr>
          <p:nvPr/>
        </p:nvGraphicFramePr>
        <p:xfrm>
          <a:off x="827088" y="1557338"/>
          <a:ext cx="936625" cy="2951162"/>
        </p:xfrm>
        <a:graphic>
          <a:graphicData uri="http://schemas.openxmlformats.org/presentationml/2006/ole">
            <p:oleObj spid="_x0000_s9218" name="Equation" r:id="rId3" imgW="431640" imgH="990360" progId="Equation.3">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ctrTitle"/>
          </p:nvPr>
        </p:nvSpPr>
        <p:spPr>
          <a:xfrm>
            <a:off x="685800" y="549275"/>
            <a:ext cx="7772400" cy="1150938"/>
          </a:xfrm>
        </p:spPr>
        <p:txBody>
          <a:bodyPr/>
          <a:lstStyle/>
          <a:p>
            <a:pPr algn="l" eaLnBrk="1" hangingPunct="1"/>
            <a:r>
              <a:rPr lang="id-ID" sz="3200" smtClean="0"/>
              <a:t>Berikut data saham PT A pada berbagai kondisi ekonomi</a:t>
            </a:r>
          </a:p>
        </p:txBody>
      </p:sp>
      <p:sp>
        <p:nvSpPr>
          <p:cNvPr id="25603" name="Subtitle 2"/>
          <p:cNvSpPr>
            <a:spLocks noGrp="1"/>
          </p:cNvSpPr>
          <p:nvPr>
            <p:ph type="subTitle" idx="1"/>
          </p:nvPr>
        </p:nvSpPr>
        <p:spPr>
          <a:xfrm>
            <a:off x="755650" y="1773238"/>
            <a:ext cx="7632700" cy="3865562"/>
          </a:xfrm>
        </p:spPr>
        <p:txBody>
          <a:bodyPr/>
          <a:lstStyle/>
          <a:p>
            <a:pPr algn="l" eaLnBrk="1" hangingPunct="1"/>
            <a:r>
              <a:rPr lang="id-ID" smtClean="0">
                <a:solidFill>
                  <a:schemeClr val="tx1"/>
                </a:solidFill>
              </a:rPr>
              <a:t>Kondisi Ekonomi        Probabilitas      Return</a:t>
            </a:r>
          </a:p>
          <a:p>
            <a:pPr algn="l" eaLnBrk="1" hangingPunct="1"/>
            <a:r>
              <a:rPr lang="id-ID" smtClean="0">
                <a:solidFill>
                  <a:schemeClr val="tx1"/>
                </a:solidFill>
              </a:rPr>
              <a:t>             1                             30%                20%</a:t>
            </a:r>
          </a:p>
          <a:p>
            <a:pPr algn="l" eaLnBrk="1" hangingPunct="1"/>
            <a:r>
              <a:rPr lang="id-ID" smtClean="0">
                <a:solidFill>
                  <a:schemeClr val="tx1"/>
                </a:solidFill>
              </a:rPr>
              <a:t>             2                             40%                18%</a:t>
            </a:r>
          </a:p>
          <a:p>
            <a:pPr algn="l" eaLnBrk="1" hangingPunct="1"/>
            <a:r>
              <a:rPr lang="id-ID" smtClean="0">
                <a:solidFill>
                  <a:schemeClr val="tx1"/>
                </a:solidFill>
              </a:rPr>
              <a:t>             3                             30%                15%</a:t>
            </a:r>
          </a:p>
          <a:p>
            <a:pPr algn="l" eaLnBrk="1" hangingPunct="1"/>
            <a:r>
              <a:rPr lang="id-ID" smtClean="0">
                <a:solidFill>
                  <a:schemeClr val="tx1"/>
                </a:solidFill>
              </a:rPr>
              <a:t>Dari data diatas hitunglah risiko saham ABC?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id-ID" smtClean="0"/>
              <a:t>TINGKAT PENGEMBALIAN (RETURN)</a:t>
            </a:r>
          </a:p>
        </p:txBody>
      </p:sp>
      <p:sp>
        <p:nvSpPr>
          <p:cNvPr id="3" name="Content Placeholder 2"/>
          <p:cNvSpPr>
            <a:spLocks noGrp="1"/>
          </p:cNvSpPr>
          <p:nvPr>
            <p:ph idx="1"/>
          </p:nvPr>
        </p:nvSpPr>
        <p:spPr/>
        <p:txBody>
          <a:bodyPr/>
          <a:lstStyle/>
          <a:p>
            <a:pPr eaLnBrk="1" hangingPunct="1">
              <a:buFont typeface="Arial" charset="0"/>
              <a:buNone/>
              <a:defRPr/>
            </a:pPr>
            <a:r>
              <a:rPr lang="id-ID" dirty="0" smtClean="0"/>
              <a:t>Pengembalian (Return) adalah imbalan yang diperoleh dari investasi.</a:t>
            </a:r>
          </a:p>
          <a:p>
            <a:pPr eaLnBrk="1" hangingPunct="1">
              <a:buFont typeface="Arial" charset="0"/>
              <a:buNone/>
              <a:defRPr/>
            </a:pPr>
            <a:r>
              <a:rPr lang="id-ID" dirty="0" smtClean="0"/>
              <a:t>Pengembalian dibedakan menjadi dua yaitu:</a:t>
            </a:r>
          </a:p>
          <a:p>
            <a:pPr marL="514350" indent="-514350" eaLnBrk="1" hangingPunct="1">
              <a:buFont typeface="Arial" charset="0"/>
              <a:buAutoNum type="arabicPeriod"/>
              <a:defRPr/>
            </a:pPr>
            <a:r>
              <a:rPr lang="id-ID" dirty="0" smtClean="0"/>
              <a:t>Pengembalian yang telah terjadi (actual return) yang dihitung berdasarkan data historis.</a:t>
            </a:r>
          </a:p>
          <a:p>
            <a:pPr marL="514350" indent="-514350" eaLnBrk="1" hangingPunct="1">
              <a:buFont typeface="Arial" charset="0"/>
              <a:buAutoNum type="arabicPeriod"/>
              <a:defRPr/>
            </a:pPr>
            <a:r>
              <a:rPr lang="id-ID" dirty="0" smtClean="0"/>
              <a:t>Pengembalian yang diharapkan (expected return) akan diperoleh investor dimasa depan.</a:t>
            </a:r>
            <a:endParaRPr lang="id-ID"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Title 1"/>
          <p:cNvSpPr>
            <a:spLocks noGrp="1"/>
          </p:cNvSpPr>
          <p:nvPr>
            <p:ph type="title"/>
          </p:nvPr>
        </p:nvSpPr>
        <p:spPr>
          <a:xfrm>
            <a:off x="457200" y="274638"/>
            <a:ext cx="8229600" cy="633412"/>
          </a:xfrm>
        </p:spPr>
        <p:txBody>
          <a:bodyPr/>
          <a:lstStyle/>
          <a:p>
            <a:pPr algn="l" eaLnBrk="1" hangingPunct="1"/>
            <a:r>
              <a:rPr lang="id-ID" sz="3200" smtClean="0"/>
              <a:t>Jawab :</a:t>
            </a:r>
          </a:p>
        </p:txBody>
      </p:sp>
      <p:sp>
        <p:nvSpPr>
          <p:cNvPr id="10246" name="Content Placeholder 2"/>
          <p:cNvSpPr>
            <a:spLocks noGrp="1"/>
          </p:cNvSpPr>
          <p:nvPr>
            <p:ph idx="1"/>
          </p:nvPr>
        </p:nvSpPr>
        <p:spPr>
          <a:xfrm>
            <a:off x="395288" y="1052513"/>
            <a:ext cx="8229600" cy="5400675"/>
          </a:xfrm>
        </p:spPr>
        <p:txBody>
          <a:bodyPr>
            <a:normAutofit lnSpcReduction="10000"/>
          </a:bodyPr>
          <a:lstStyle/>
          <a:p>
            <a:pPr eaLnBrk="1" hangingPunct="1">
              <a:buFont typeface="Arial" charset="0"/>
              <a:buNone/>
            </a:pPr>
            <a:endParaRPr lang="id-ID" smtClean="0"/>
          </a:p>
          <a:p>
            <a:pPr eaLnBrk="1" hangingPunct="1">
              <a:buFont typeface="Arial" charset="0"/>
              <a:buNone/>
            </a:pPr>
            <a:r>
              <a:rPr lang="id-ID" smtClean="0"/>
              <a:t>                     = 0,3(0,2)+0,4(0,18)+0,3(0,15) </a:t>
            </a:r>
          </a:p>
          <a:p>
            <a:pPr eaLnBrk="1" hangingPunct="1">
              <a:buFont typeface="Arial" charset="0"/>
              <a:buNone/>
            </a:pPr>
            <a:r>
              <a:rPr lang="id-ID" smtClean="0"/>
              <a:t>                     = 0.177 = 17,7%</a:t>
            </a:r>
          </a:p>
          <a:p>
            <a:pPr eaLnBrk="1" hangingPunct="1">
              <a:buFont typeface="Arial" charset="0"/>
              <a:buNone/>
            </a:pPr>
            <a:endParaRPr lang="id-ID" smtClean="0"/>
          </a:p>
          <a:p>
            <a:pPr eaLnBrk="1" hangingPunct="1">
              <a:buFont typeface="Arial" charset="0"/>
              <a:buNone/>
            </a:pPr>
            <a:endParaRPr lang="id-ID" smtClean="0"/>
          </a:p>
          <a:p>
            <a:pPr eaLnBrk="1" hangingPunct="1">
              <a:buFont typeface="Arial" charset="0"/>
              <a:buNone/>
            </a:pPr>
            <a:r>
              <a:rPr lang="id-ID" smtClean="0"/>
              <a:t>      = 0,0001587+0,0000036+0,0002187  </a:t>
            </a:r>
          </a:p>
          <a:p>
            <a:pPr eaLnBrk="1" hangingPunct="1">
              <a:buFont typeface="Arial" charset="0"/>
              <a:buNone/>
            </a:pPr>
            <a:r>
              <a:rPr lang="id-ID" smtClean="0"/>
              <a:t>      =0,00038</a:t>
            </a:r>
          </a:p>
          <a:p>
            <a:pPr eaLnBrk="1" hangingPunct="1">
              <a:buFont typeface="Arial" charset="0"/>
              <a:buNone/>
            </a:pPr>
            <a:endParaRPr lang="id-ID" smtClean="0"/>
          </a:p>
          <a:p>
            <a:pPr eaLnBrk="1" hangingPunct="1">
              <a:buFont typeface="Arial" charset="0"/>
              <a:buNone/>
            </a:pPr>
            <a:r>
              <a:rPr lang="id-ID" smtClean="0"/>
              <a:t>                           = 0,01952 =1,95%                     </a:t>
            </a:r>
          </a:p>
          <a:p>
            <a:pPr eaLnBrk="1" hangingPunct="1">
              <a:buFont typeface="Arial" charset="0"/>
              <a:buNone/>
            </a:pPr>
            <a:r>
              <a:rPr lang="id-ID" smtClean="0"/>
              <a:t>             </a:t>
            </a:r>
          </a:p>
          <a:p>
            <a:pPr eaLnBrk="1" hangingPunct="1">
              <a:buFont typeface="Arial" charset="0"/>
              <a:buNone/>
            </a:pPr>
            <a:endParaRPr lang="id-ID" smtClean="0"/>
          </a:p>
          <a:p>
            <a:pPr eaLnBrk="1" hangingPunct="1">
              <a:buFont typeface="Arial" charset="0"/>
              <a:buNone/>
            </a:pPr>
            <a:endParaRPr lang="id-ID" smtClean="0"/>
          </a:p>
        </p:txBody>
      </p:sp>
      <p:graphicFrame>
        <p:nvGraphicFramePr>
          <p:cNvPr id="10242" name="Object 2"/>
          <p:cNvGraphicFramePr>
            <a:graphicFrameLocks noChangeAspect="1"/>
          </p:cNvGraphicFramePr>
          <p:nvPr/>
        </p:nvGraphicFramePr>
        <p:xfrm>
          <a:off x="395288" y="1700213"/>
          <a:ext cx="1800225" cy="576262"/>
        </p:xfrm>
        <a:graphic>
          <a:graphicData uri="http://schemas.openxmlformats.org/presentationml/2006/ole">
            <p:oleObj spid="_x0000_s10242" name="Equation" r:id="rId3" imgW="431640" imgH="215640" progId="Equation.3">
              <p:embed/>
            </p:oleObj>
          </a:graphicData>
        </a:graphic>
      </p:graphicFrame>
      <p:graphicFrame>
        <p:nvGraphicFramePr>
          <p:cNvPr id="10243" name="Object 3"/>
          <p:cNvGraphicFramePr>
            <a:graphicFrameLocks noChangeAspect="1"/>
          </p:cNvGraphicFramePr>
          <p:nvPr/>
        </p:nvGraphicFramePr>
        <p:xfrm>
          <a:off x="395288" y="3141663"/>
          <a:ext cx="8748712" cy="574675"/>
        </p:xfrm>
        <a:graphic>
          <a:graphicData uri="http://schemas.openxmlformats.org/presentationml/2006/ole">
            <p:oleObj spid="_x0000_s10243" name="Equation" r:id="rId4" imgW="3809880" imgH="228600" progId="Equation.3">
              <p:embed/>
            </p:oleObj>
          </a:graphicData>
        </a:graphic>
      </p:graphicFrame>
      <p:graphicFrame>
        <p:nvGraphicFramePr>
          <p:cNvPr id="10244" name="Object 5"/>
          <p:cNvGraphicFramePr>
            <a:graphicFrameLocks noChangeAspect="1"/>
          </p:cNvGraphicFramePr>
          <p:nvPr/>
        </p:nvGraphicFramePr>
        <p:xfrm>
          <a:off x="395288" y="5661025"/>
          <a:ext cx="2376487" cy="720725"/>
        </p:xfrm>
        <a:graphic>
          <a:graphicData uri="http://schemas.openxmlformats.org/presentationml/2006/ole">
            <p:oleObj spid="_x0000_s10244" name="Equation" r:id="rId5" imgW="1041120" imgH="253800" progId="Equation.3">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
          <p:cNvSpPr>
            <a:spLocks noGrp="1"/>
          </p:cNvSpPr>
          <p:nvPr>
            <p:ph type="title"/>
          </p:nvPr>
        </p:nvSpPr>
        <p:spPr>
          <a:xfrm>
            <a:off x="457200" y="274638"/>
            <a:ext cx="8229600" cy="706437"/>
          </a:xfrm>
        </p:spPr>
        <p:txBody>
          <a:bodyPr/>
          <a:lstStyle/>
          <a:p>
            <a:pPr eaLnBrk="1" hangingPunct="1"/>
            <a:r>
              <a:rPr lang="id-ID" smtClean="0"/>
              <a:t>KOEFISIEN VARIASI</a:t>
            </a:r>
          </a:p>
        </p:txBody>
      </p:sp>
      <p:sp>
        <p:nvSpPr>
          <p:cNvPr id="11268" name="Content Placeholder 2"/>
          <p:cNvSpPr>
            <a:spLocks noGrp="1"/>
          </p:cNvSpPr>
          <p:nvPr>
            <p:ph idx="1"/>
          </p:nvPr>
        </p:nvSpPr>
        <p:spPr>
          <a:xfrm>
            <a:off x="468313" y="1125538"/>
            <a:ext cx="8229600" cy="5000625"/>
          </a:xfrm>
        </p:spPr>
        <p:txBody>
          <a:bodyPr/>
          <a:lstStyle/>
          <a:p>
            <a:pPr eaLnBrk="1" hangingPunct="1">
              <a:buFont typeface="Arial" charset="0"/>
              <a:buNone/>
            </a:pPr>
            <a:r>
              <a:rPr lang="id-ID" smtClean="0"/>
              <a:t>Dalam analisis investasi, dua faktor harus dipertimbngkan bersama-sama, yaitu return ekspektasi dan risiko. </a:t>
            </a:r>
          </a:p>
          <a:p>
            <a:pPr eaLnBrk="1" hangingPunct="1">
              <a:buFont typeface="Arial" charset="0"/>
              <a:buNone/>
            </a:pPr>
            <a:r>
              <a:rPr lang="id-ID" smtClean="0"/>
              <a:t>Koefisien variasi (CV) diartikan bahwa semakin kecil nilai CV menunjukkan semakin kecil risiko dan semakin besar return ekspektasi</a:t>
            </a:r>
          </a:p>
          <a:p>
            <a:pPr eaLnBrk="1" hangingPunct="1">
              <a:buFont typeface="Arial" charset="0"/>
              <a:buNone/>
            </a:pPr>
            <a:endParaRPr lang="id-ID" smtClean="0"/>
          </a:p>
          <a:p>
            <a:pPr eaLnBrk="1" hangingPunct="1">
              <a:buFont typeface="Arial" charset="0"/>
              <a:buNone/>
            </a:pPr>
            <a:endParaRPr lang="id-ID" smtClean="0"/>
          </a:p>
        </p:txBody>
      </p:sp>
      <p:graphicFrame>
        <p:nvGraphicFramePr>
          <p:cNvPr id="11266" name="Object 2"/>
          <p:cNvGraphicFramePr>
            <a:graphicFrameLocks noChangeAspect="1"/>
          </p:cNvGraphicFramePr>
          <p:nvPr/>
        </p:nvGraphicFramePr>
        <p:xfrm>
          <a:off x="1331913" y="4797425"/>
          <a:ext cx="4392612" cy="1152525"/>
        </p:xfrm>
        <a:graphic>
          <a:graphicData uri="http://schemas.openxmlformats.org/presentationml/2006/ole">
            <p:oleObj spid="_x0000_s11266" name="Equation" r:id="rId3" imgW="1536480" imgH="419040" progId="Equation.3">
              <p:embed/>
            </p:oleObj>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itle 1"/>
          <p:cNvSpPr>
            <a:spLocks noGrp="1"/>
          </p:cNvSpPr>
          <p:nvPr>
            <p:ph type="title"/>
          </p:nvPr>
        </p:nvSpPr>
        <p:spPr>
          <a:xfrm>
            <a:off x="457200" y="274638"/>
            <a:ext cx="8229600" cy="777875"/>
          </a:xfrm>
        </p:spPr>
        <p:txBody>
          <a:bodyPr/>
          <a:lstStyle/>
          <a:p>
            <a:pPr algn="l" eaLnBrk="1" hangingPunct="1"/>
            <a:r>
              <a:rPr lang="id-ID" sz="3200" smtClean="0"/>
              <a:t>Contoh PT  A :</a:t>
            </a:r>
          </a:p>
        </p:txBody>
      </p:sp>
      <p:graphicFrame>
        <p:nvGraphicFramePr>
          <p:cNvPr id="12290" name="Content Placeholder 3"/>
          <p:cNvGraphicFramePr>
            <a:graphicFrameLocks noChangeAspect="1"/>
          </p:cNvGraphicFramePr>
          <p:nvPr>
            <p:ph idx="1"/>
          </p:nvPr>
        </p:nvGraphicFramePr>
        <p:xfrm>
          <a:off x="1471613" y="1557338"/>
          <a:ext cx="3390900" cy="1008062"/>
        </p:xfrm>
        <a:graphic>
          <a:graphicData uri="http://schemas.openxmlformats.org/presentationml/2006/ole">
            <p:oleObj spid="_x0000_s12290" name="Equation" r:id="rId3" imgW="1409400" imgH="419040" progId="Equation.3">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itle 1"/>
          <p:cNvSpPr>
            <a:spLocks noGrp="1"/>
          </p:cNvSpPr>
          <p:nvPr>
            <p:ph type="title"/>
          </p:nvPr>
        </p:nvSpPr>
        <p:spPr/>
        <p:txBody>
          <a:bodyPr/>
          <a:lstStyle/>
          <a:p>
            <a:pPr eaLnBrk="1" hangingPunct="1"/>
            <a:r>
              <a:rPr lang="id-ID" sz="3600" smtClean="0"/>
              <a:t> Tingkat Pengembalian dari Portofolio</a:t>
            </a:r>
          </a:p>
        </p:txBody>
      </p:sp>
      <p:sp>
        <p:nvSpPr>
          <p:cNvPr id="3" name="Content Placeholder 2"/>
          <p:cNvSpPr>
            <a:spLocks noGrp="1"/>
          </p:cNvSpPr>
          <p:nvPr>
            <p:ph idx="1"/>
          </p:nvPr>
        </p:nvSpPr>
        <p:spPr/>
        <p:txBody>
          <a:bodyPr/>
          <a:lstStyle/>
          <a:p>
            <a:pPr>
              <a:buFont typeface="Arial" charset="0"/>
              <a:buNone/>
              <a:defRPr/>
            </a:pPr>
            <a:r>
              <a:rPr lang="id-ID" dirty="0" smtClean="0"/>
              <a:t>Pengembalian yang diharapkan E(R) portofolio adalah rata-rata tertimbang dari tingkat pengembalian yang diharapkan dari masing-masing saham.</a:t>
            </a:r>
          </a:p>
          <a:p>
            <a:pPr>
              <a:buFont typeface="Arial" charset="0"/>
              <a:buNone/>
              <a:defRPr/>
            </a:pPr>
            <a:r>
              <a:rPr lang="en-US" b="1" dirty="0" smtClean="0">
                <a:solidFill>
                  <a:schemeClr val="accent2"/>
                </a:solidFill>
                <a:effectLst>
                  <a:outerShdw blurRad="38100" dist="38100" dir="2700000" algn="tl">
                    <a:srgbClr val="C0C0C0"/>
                  </a:outerShdw>
                </a:effectLst>
              </a:rPr>
              <a:t>Expected Return </a:t>
            </a:r>
          </a:p>
          <a:p>
            <a:pPr>
              <a:buFont typeface="Arial" charset="0"/>
              <a:buNone/>
              <a:defRPr/>
            </a:pPr>
            <a:endParaRPr lang="id-ID" dirty="0"/>
          </a:p>
        </p:txBody>
      </p:sp>
      <p:graphicFrame>
        <p:nvGraphicFramePr>
          <p:cNvPr id="13314" name="Object 2"/>
          <p:cNvGraphicFramePr>
            <a:graphicFrameLocks noChangeAspect="1"/>
          </p:cNvGraphicFramePr>
          <p:nvPr/>
        </p:nvGraphicFramePr>
        <p:xfrm>
          <a:off x="4229100" y="3213100"/>
          <a:ext cx="685800" cy="431800"/>
        </p:xfrm>
        <a:graphic>
          <a:graphicData uri="http://schemas.openxmlformats.org/presentationml/2006/ole">
            <p:oleObj spid="_x0000_s13314" name="Equation" r:id="rId3" imgW="685800" imgH="431640" progId="Equation.3">
              <p:embed/>
            </p:oleObj>
          </a:graphicData>
        </a:graphic>
      </p:graphicFrame>
      <p:graphicFrame>
        <p:nvGraphicFramePr>
          <p:cNvPr id="13315" name="Object 3"/>
          <p:cNvGraphicFramePr>
            <a:graphicFrameLocks noChangeAspect="1"/>
          </p:cNvGraphicFramePr>
          <p:nvPr/>
        </p:nvGraphicFramePr>
        <p:xfrm>
          <a:off x="1187450" y="4508500"/>
          <a:ext cx="4968875" cy="865188"/>
        </p:xfrm>
        <a:graphic>
          <a:graphicData uri="http://schemas.openxmlformats.org/presentationml/2006/ole">
            <p:oleObj spid="_x0000_s13315" name="Equation" r:id="rId4" imgW="1307880" imgH="253800" progId="Equation.3">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1930400"/>
          </a:xfrm>
        </p:spPr>
        <p:txBody>
          <a:bodyPr/>
          <a:lstStyle/>
          <a:p>
            <a:pPr algn="l"/>
            <a:r>
              <a:rPr lang="id-ID" sz="3200" smtClean="0"/>
              <a:t>E(Rp) = Tingkat pengembalian portofolio</a:t>
            </a:r>
            <a:br>
              <a:rPr lang="id-ID" sz="3200" smtClean="0"/>
            </a:br>
            <a:r>
              <a:rPr lang="id-ID" sz="3200" smtClean="0"/>
              <a:t>W       = Proporsi saham  </a:t>
            </a:r>
            <a:br>
              <a:rPr lang="id-ID" sz="3200" smtClean="0"/>
            </a:br>
            <a:r>
              <a:rPr lang="id-ID" sz="3200" smtClean="0"/>
              <a:t>E(R)    = Tingkat pengembalian saham</a:t>
            </a:r>
          </a:p>
        </p:txBody>
      </p:sp>
      <p:sp>
        <p:nvSpPr>
          <p:cNvPr id="3" name="Content Placeholder 2"/>
          <p:cNvSpPr>
            <a:spLocks noGrp="1"/>
          </p:cNvSpPr>
          <p:nvPr>
            <p:ph idx="1"/>
          </p:nvPr>
        </p:nvSpPr>
        <p:spPr>
          <a:xfrm>
            <a:off x="468313" y="2636838"/>
            <a:ext cx="8351837" cy="3705225"/>
          </a:xfrm>
        </p:spPr>
        <p:txBody>
          <a:bodyPr/>
          <a:lstStyle/>
          <a:p>
            <a:pPr>
              <a:buFont typeface="Arial" charset="0"/>
              <a:buNone/>
              <a:defRPr/>
            </a:pPr>
            <a:endParaRPr lang="id-ID" dirty="0" smtClean="0"/>
          </a:p>
          <a:p>
            <a:pPr>
              <a:buFont typeface="Arial" charset="0"/>
              <a:buNone/>
              <a:defRPr/>
            </a:pPr>
            <a:endParaRPr lang="en-US" b="1" dirty="0" smtClean="0">
              <a:solidFill>
                <a:schemeClr val="accent2"/>
              </a:solidFill>
              <a:effectLst>
                <a:outerShdw blurRad="38100" dist="38100" dir="2700000" algn="tl">
                  <a:srgbClr val="C0C0C0"/>
                </a:outerShdw>
              </a:effectLst>
            </a:endParaRPr>
          </a:p>
          <a:p>
            <a:pPr>
              <a:buFont typeface="Arial" charset="0"/>
              <a:buNone/>
              <a:defRPr/>
            </a:pPr>
            <a:endParaRPr lang="id-ID"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id-ID" smtClean="0"/>
              <a:t>Risiko dari Portofolio</a:t>
            </a:r>
          </a:p>
        </p:txBody>
      </p:sp>
      <p:sp>
        <p:nvSpPr>
          <p:cNvPr id="27651" name="Content Placeholder 2"/>
          <p:cNvSpPr>
            <a:spLocks noGrp="1"/>
          </p:cNvSpPr>
          <p:nvPr>
            <p:ph idx="1"/>
          </p:nvPr>
        </p:nvSpPr>
        <p:spPr/>
        <p:txBody>
          <a:bodyPr/>
          <a:lstStyle/>
          <a:p>
            <a:pPr>
              <a:buFont typeface="Arial" charset="0"/>
              <a:buNone/>
            </a:pPr>
            <a:r>
              <a:rPr lang="id-ID" smtClean="0"/>
              <a:t>Risiko portofolio bukan merupakan rata-rata tertimbang dari deviasi standar dari masing-masing aktiva dalam portofolio.</a:t>
            </a:r>
          </a:p>
          <a:p>
            <a:pPr>
              <a:buFont typeface="Arial" charset="0"/>
              <a:buNone/>
            </a:pPr>
            <a:r>
              <a:rPr lang="id-ID" smtClean="0"/>
              <a:t>Risiko portofolio lebih kecildari rata-rata tertimbang deviasi standar aktiva-aktivanya.</a:t>
            </a:r>
          </a:p>
          <a:p>
            <a:pPr>
              <a:buFont typeface="Arial" charset="0"/>
              <a:buNone/>
            </a:pPr>
            <a:r>
              <a:rPr lang="id-ID" smtClean="0"/>
              <a:t>Dua saham atau lebih dapat digabungkan untuk membentuk portofolio yang tanpa risiko bila tingkat pengembalian saham bergerak secara berlawanan.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noGrp="1"/>
          </p:cNvSpPr>
          <p:nvPr>
            <p:ph type="title"/>
          </p:nvPr>
        </p:nvSpPr>
        <p:spPr>
          <a:xfrm>
            <a:off x="457200" y="274638"/>
            <a:ext cx="8229600" cy="2506662"/>
          </a:xfrm>
        </p:spPr>
        <p:txBody>
          <a:bodyPr/>
          <a:lstStyle/>
          <a:p>
            <a:pPr algn="l"/>
            <a:r>
              <a:rPr lang="id-ID" sz="3200" smtClean="0"/>
              <a:t>Kecenderungan dua saham bergerak disebut korelasi atau kefisien korelasi (r) untuk mengukur kecenderungan tersebut. </a:t>
            </a:r>
          </a:p>
        </p:txBody>
      </p:sp>
      <p:graphicFrame>
        <p:nvGraphicFramePr>
          <p:cNvPr id="14338" name="Content Placeholder 3"/>
          <p:cNvGraphicFramePr>
            <a:graphicFrameLocks noChangeAspect="1"/>
          </p:cNvGraphicFramePr>
          <p:nvPr>
            <p:ph idx="1"/>
          </p:nvPr>
        </p:nvGraphicFramePr>
        <p:xfrm>
          <a:off x="3536950" y="3924300"/>
          <a:ext cx="2527300" cy="292100"/>
        </p:xfrm>
        <a:graphic>
          <a:graphicData uri="http://schemas.openxmlformats.org/presentationml/2006/ole">
            <p:oleObj spid="_x0000_s14338" name="Equation" r:id="rId3" imgW="2527200" imgH="291960" progId="Equation.3">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561975"/>
          </a:xfrm>
        </p:spPr>
        <p:txBody>
          <a:bodyPr/>
          <a:lstStyle/>
          <a:p>
            <a:pPr algn="l"/>
            <a:endParaRPr lang="id-ID" smtClean="0"/>
          </a:p>
        </p:txBody>
      </p:sp>
      <p:sp>
        <p:nvSpPr>
          <p:cNvPr id="3" name="Content Placeholder 2"/>
          <p:cNvSpPr>
            <a:spLocks noGrp="1"/>
          </p:cNvSpPr>
          <p:nvPr>
            <p:ph idx="1"/>
          </p:nvPr>
        </p:nvSpPr>
        <p:spPr>
          <a:xfrm>
            <a:off x="457200" y="908050"/>
            <a:ext cx="8229600" cy="5218113"/>
          </a:xfrm>
        </p:spPr>
        <p:txBody>
          <a:bodyPr/>
          <a:lstStyle/>
          <a:p>
            <a:pPr marL="0" indent="0" eaLnBrk="1" hangingPunct="1">
              <a:lnSpc>
                <a:spcPct val="120000"/>
              </a:lnSpc>
              <a:spcBef>
                <a:spcPct val="0"/>
              </a:spcBef>
              <a:buFontTx/>
              <a:buNone/>
              <a:tabLst>
                <a:tab pos="6723063" algn="l"/>
              </a:tabLst>
              <a:defRPr/>
            </a:pPr>
            <a:r>
              <a:rPr lang="id-ID" b="1" dirty="0" smtClean="0"/>
              <a:t>Contoh</a:t>
            </a:r>
            <a:r>
              <a:rPr lang="en-US" b="1" dirty="0" smtClean="0"/>
              <a:t> :</a:t>
            </a:r>
          </a:p>
          <a:p>
            <a:pPr marL="0" indent="0" eaLnBrk="1" hangingPunct="1">
              <a:lnSpc>
                <a:spcPct val="120000"/>
              </a:lnSpc>
              <a:spcBef>
                <a:spcPct val="0"/>
              </a:spcBef>
              <a:buFontTx/>
              <a:buNone/>
              <a:tabLst>
                <a:tab pos="6723063" algn="l"/>
              </a:tabLst>
              <a:defRPr/>
            </a:pPr>
            <a:endParaRPr lang="en-US" b="1" dirty="0" smtClean="0"/>
          </a:p>
          <a:p>
            <a:pPr marL="0" indent="0" eaLnBrk="1" hangingPunct="1">
              <a:lnSpc>
                <a:spcPct val="120000"/>
              </a:lnSpc>
              <a:spcBef>
                <a:spcPct val="0"/>
              </a:spcBef>
              <a:buFontTx/>
              <a:buNone/>
              <a:tabLst>
                <a:tab pos="6723063" algn="l"/>
              </a:tabLst>
              <a:defRPr/>
            </a:pPr>
            <a:r>
              <a:rPr lang="en-US" b="1" dirty="0" smtClean="0"/>
              <a:t>E(R</a:t>
            </a:r>
            <a:r>
              <a:rPr lang="en-US" b="1" baseline="-25000" dirty="0" smtClean="0"/>
              <a:t>a</a:t>
            </a:r>
            <a:r>
              <a:rPr lang="en-US" b="1" dirty="0" smtClean="0"/>
              <a:t>) </a:t>
            </a:r>
            <a:r>
              <a:rPr lang="en-US" b="1" dirty="0" err="1" smtClean="0"/>
              <a:t>Saham</a:t>
            </a:r>
            <a:r>
              <a:rPr lang="en-US" b="1" dirty="0" smtClean="0"/>
              <a:t> A	= 10%</a:t>
            </a:r>
          </a:p>
          <a:p>
            <a:pPr marL="0" indent="0" eaLnBrk="1" hangingPunct="1">
              <a:lnSpc>
                <a:spcPct val="120000"/>
              </a:lnSpc>
              <a:spcBef>
                <a:spcPct val="0"/>
              </a:spcBef>
              <a:buFontTx/>
              <a:buNone/>
              <a:tabLst>
                <a:tab pos="6723063" algn="l"/>
              </a:tabLst>
              <a:defRPr/>
            </a:pPr>
            <a:r>
              <a:rPr lang="en-US" b="1" dirty="0" smtClean="0"/>
              <a:t>E(</a:t>
            </a:r>
            <a:r>
              <a:rPr lang="en-US" b="1" dirty="0" err="1" smtClean="0"/>
              <a:t>R</a:t>
            </a:r>
            <a:r>
              <a:rPr lang="en-US" b="1" baseline="-25000" dirty="0" err="1" smtClean="0"/>
              <a:t>b</a:t>
            </a:r>
            <a:r>
              <a:rPr lang="en-US" b="1" dirty="0" smtClean="0"/>
              <a:t>) </a:t>
            </a:r>
            <a:r>
              <a:rPr lang="en-US" b="1" dirty="0" err="1" smtClean="0"/>
              <a:t>Saham</a:t>
            </a:r>
            <a:r>
              <a:rPr lang="en-US" b="1" dirty="0" smtClean="0"/>
              <a:t> B	= 15%</a:t>
            </a:r>
          </a:p>
          <a:p>
            <a:pPr marL="0" indent="0" eaLnBrk="1" hangingPunct="1">
              <a:lnSpc>
                <a:spcPct val="120000"/>
              </a:lnSpc>
              <a:spcBef>
                <a:spcPct val="0"/>
              </a:spcBef>
              <a:buFontTx/>
              <a:buNone/>
              <a:tabLst>
                <a:tab pos="6723063" algn="l"/>
              </a:tabLst>
              <a:defRPr/>
            </a:pPr>
            <a:r>
              <a:rPr lang="en-US" b="1" dirty="0" smtClean="0">
                <a:cs typeface="Arial" charset="0"/>
              </a:rPr>
              <a:t>∂</a:t>
            </a:r>
            <a:r>
              <a:rPr lang="en-US" b="1" baseline="-25000" dirty="0" smtClean="0">
                <a:cs typeface="Arial" charset="0"/>
              </a:rPr>
              <a:t>a</a:t>
            </a:r>
            <a:r>
              <a:rPr lang="en-US" b="1" dirty="0" smtClean="0">
                <a:cs typeface="Arial" charset="0"/>
              </a:rPr>
              <a:t> (</a:t>
            </a:r>
            <a:r>
              <a:rPr lang="en-US" b="1" dirty="0" err="1" smtClean="0">
                <a:cs typeface="Arial" charset="0"/>
              </a:rPr>
              <a:t>Standar</a:t>
            </a:r>
            <a:r>
              <a:rPr lang="en-US" b="1" dirty="0" smtClean="0">
                <a:cs typeface="Arial" charset="0"/>
              </a:rPr>
              <a:t> </a:t>
            </a:r>
            <a:r>
              <a:rPr lang="en-US" b="1" dirty="0" err="1" smtClean="0">
                <a:cs typeface="Arial" charset="0"/>
              </a:rPr>
              <a:t>Deviasi</a:t>
            </a:r>
            <a:r>
              <a:rPr lang="en-US" b="1" dirty="0" smtClean="0">
                <a:cs typeface="Arial" charset="0"/>
              </a:rPr>
              <a:t>) </a:t>
            </a:r>
            <a:r>
              <a:rPr lang="en-US" b="1" dirty="0" err="1" smtClean="0">
                <a:cs typeface="Arial" charset="0"/>
              </a:rPr>
              <a:t>Saham</a:t>
            </a:r>
            <a:r>
              <a:rPr lang="en-US" b="1" dirty="0" smtClean="0">
                <a:cs typeface="Arial" charset="0"/>
              </a:rPr>
              <a:t> A	= 4%</a:t>
            </a:r>
          </a:p>
          <a:p>
            <a:pPr marL="0" indent="0" eaLnBrk="1" hangingPunct="1">
              <a:lnSpc>
                <a:spcPct val="120000"/>
              </a:lnSpc>
              <a:spcBef>
                <a:spcPct val="0"/>
              </a:spcBef>
              <a:buFontTx/>
              <a:buNone/>
              <a:tabLst>
                <a:tab pos="6723063" algn="l"/>
              </a:tabLst>
              <a:defRPr/>
            </a:pPr>
            <a:r>
              <a:rPr lang="en-US" b="1" dirty="0" smtClean="0">
                <a:cs typeface="Arial" charset="0"/>
              </a:rPr>
              <a:t>∂</a:t>
            </a:r>
            <a:r>
              <a:rPr lang="en-US" b="1" baseline="-25000" dirty="0" smtClean="0">
                <a:cs typeface="Arial" charset="0"/>
              </a:rPr>
              <a:t>b</a:t>
            </a:r>
            <a:r>
              <a:rPr lang="en-US" b="1" dirty="0" smtClean="0">
                <a:cs typeface="Arial" charset="0"/>
              </a:rPr>
              <a:t> (</a:t>
            </a:r>
            <a:r>
              <a:rPr lang="en-US" b="1" dirty="0" err="1" smtClean="0">
                <a:cs typeface="Arial" charset="0"/>
              </a:rPr>
              <a:t>Standar</a:t>
            </a:r>
            <a:r>
              <a:rPr lang="en-US" b="1" dirty="0" smtClean="0">
                <a:cs typeface="Arial" charset="0"/>
              </a:rPr>
              <a:t> </a:t>
            </a:r>
            <a:r>
              <a:rPr lang="en-US" b="1" dirty="0" err="1" smtClean="0">
                <a:cs typeface="Arial" charset="0"/>
              </a:rPr>
              <a:t>Deviasi</a:t>
            </a:r>
            <a:r>
              <a:rPr lang="en-US" b="1" dirty="0" smtClean="0">
                <a:cs typeface="Arial" charset="0"/>
              </a:rPr>
              <a:t>) </a:t>
            </a:r>
            <a:r>
              <a:rPr lang="en-US" b="1" dirty="0" err="1" smtClean="0">
                <a:cs typeface="Arial" charset="0"/>
              </a:rPr>
              <a:t>Saham</a:t>
            </a:r>
            <a:r>
              <a:rPr lang="en-US" b="1" dirty="0" smtClean="0">
                <a:cs typeface="Arial" charset="0"/>
              </a:rPr>
              <a:t> B	= 9%</a:t>
            </a:r>
          </a:p>
          <a:p>
            <a:pPr>
              <a:buFont typeface="Arial" charset="0"/>
              <a:buNone/>
              <a:defRPr/>
            </a:pPr>
            <a:endParaRPr lang="id-ID"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476250"/>
            <a:ext cx="8229600" cy="850900"/>
          </a:xfrm>
        </p:spPr>
        <p:txBody>
          <a:bodyPr/>
          <a:lstStyle/>
          <a:p>
            <a:pPr algn="l">
              <a:defRPr/>
            </a:pPr>
            <a:r>
              <a:rPr lang="en-US" b="1" dirty="0" smtClean="0">
                <a:solidFill>
                  <a:schemeClr val="accent2"/>
                </a:solidFill>
                <a:effectLst>
                  <a:outerShdw blurRad="38100" dist="38100" dir="2700000" algn="tl">
                    <a:srgbClr val="C0C0C0"/>
                  </a:outerShdw>
                </a:effectLst>
                <a:latin typeface="Arial" pitchFamily="34" charset="0"/>
              </a:rPr>
              <a:t/>
            </a:r>
            <a:br>
              <a:rPr lang="en-US" b="1" dirty="0" smtClean="0">
                <a:solidFill>
                  <a:schemeClr val="accent2"/>
                </a:solidFill>
                <a:effectLst>
                  <a:outerShdw blurRad="38100" dist="38100" dir="2700000" algn="tl">
                    <a:srgbClr val="C0C0C0"/>
                  </a:outerShdw>
                </a:effectLst>
                <a:latin typeface="Arial" pitchFamily="34" charset="0"/>
              </a:rPr>
            </a:br>
            <a:endParaRPr lang="id-ID" dirty="0"/>
          </a:p>
        </p:txBody>
      </p:sp>
      <p:sp>
        <p:nvSpPr>
          <p:cNvPr id="3" name="Content Placeholder 2"/>
          <p:cNvSpPr>
            <a:spLocks noGrp="1"/>
          </p:cNvSpPr>
          <p:nvPr>
            <p:ph idx="1"/>
          </p:nvPr>
        </p:nvSpPr>
        <p:spPr>
          <a:xfrm>
            <a:off x="457200" y="836613"/>
            <a:ext cx="8229600" cy="5289550"/>
          </a:xfrm>
        </p:spPr>
        <p:txBody>
          <a:bodyPr/>
          <a:lstStyle/>
          <a:p>
            <a:pPr>
              <a:buFont typeface="Arial" charset="0"/>
              <a:buNone/>
              <a:defRPr/>
            </a:pPr>
            <a:r>
              <a:rPr lang="id-ID" dirty="0" smtClean="0"/>
              <a:t>Risiko aktiva terdiri dari :</a:t>
            </a:r>
          </a:p>
          <a:p>
            <a:pPr marL="514350" indent="-514350">
              <a:buFont typeface="Arial" charset="0"/>
              <a:buAutoNum type="arabicPeriod"/>
              <a:defRPr/>
            </a:pPr>
            <a:r>
              <a:rPr lang="id-ID" dirty="0" smtClean="0"/>
              <a:t>Risiko yang dapat didiversifikasi, yang dapat dihilangkan oleh diversifikasi.</a:t>
            </a:r>
          </a:p>
          <a:p>
            <a:pPr marL="514350" indent="-514350">
              <a:buFont typeface="Arial" charset="0"/>
              <a:buNone/>
              <a:defRPr/>
            </a:pPr>
            <a:r>
              <a:rPr lang="id-ID" dirty="0" smtClean="0"/>
              <a:t>      Risiko ini disebabkan oleh :tuntutan hukum, pemogokan, menang/kalah dalam kontrak.</a:t>
            </a:r>
          </a:p>
          <a:p>
            <a:pPr marL="514350" indent="-514350">
              <a:buFont typeface="Arial" charset="0"/>
              <a:buNone/>
              <a:defRPr/>
            </a:pPr>
            <a:r>
              <a:rPr lang="id-ID" dirty="0" smtClean="0"/>
              <a:t>2.  Risiko pasar adalah risiko yuang tidak dapat dihilangkan.</a:t>
            </a:r>
          </a:p>
          <a:p>
            <a:pPr marL="514350" indent="-514350">
              <a:buFont typeface="Arial" charset="0"/>
              <a:buNone/>
              <a:defRPr/>
            </a:pPr>
            <a:r>
              <a:rPr lang="id-ID" dirty="0" smtClean="0"/>
              <a:t>      Risiko ini disebabkan oleh inflasi,resesi, dan tingkat bunga yang tinggi, dll.</a:t>
            </a:r>
            <a:endParaRPr lang="id-ID"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p:nvPr>
        </p:nvSpPr>
        <p:spPr/>
        <p:txBody>
          <a:bodyPr/>
          <a:lstStyle/>
          <a:p>
            <a:pPr algn="l"/>
            <a:r>
              <a:rPr lang="id-ID" sz="3200" smtClean="0"/>
              <a:t>Pengembalian investasi adalah dalam bentuk uang biasanya dinyatakan dalam persentase</a:t>
            </a:r>
          </a:p>
        </p:txBody>
      </p:sp>
      <p:sp>
        <p:nvSpPr>
          <p:cNvPr id="1029" name="Content Placeholder 2"/>
          <p:cNvSpPr>
            <a:spLocks noGrp="1"/>
          </p:cNvSpPr>
          <p:nvPr>
            <p:ph idx="1"/>
          </p:nvPr>
        </p:nvSpPr>
        <p:spPr>
          <a:xfrm>
            <a:off x="0" y="1600200"/>
            <a:ext cx="8686800" cy="4525963"/>
          </a:xfrm>
        </p:spPr>
        <p:txBody>
          <a:bodyPr/>
          <a:lstStyle/>
          <a:p>
            <a:pPr>
              <a:buFont typeface="Arial" charset="0"/>
              <a:buNone/>
            </a:pPr>
            <a:endParaRPr lang="id-ID" smtClean="0"/>
          </a:p>
          <a:p>
            <a:pPr>
              <a:buFont typeface="Arial" charset="0"/>
              <a:buNone/>
            </a:pPr>
            <a:r>
              <a:rPr lang="id-ID" smtClean="0"/>
              <a:t>Tingkat pengembalian=</a:t>
            </a:r>
          </a:p>
          <a:p>
            <a:pPr>
              <a:buFont typeface="Arial" charset="0"/>
              <a:buNone/>
            </a:pPr>
            <a:endParaRPr lang="id-ID" smtClean="0"/>
          </a:p>
          <a:p>
            <a:pPr>
              <a:buFont typeface="Arial" charset="0"/>
              <a:buNone/>
            </a:pPr>
            <a:r>
              <a:rPr lang="id-ID" smtClean="0"/>
              <a:t>Tingkat pengembalian =  </a:t>
            </a:r>
          </a:p>
        </p:txBody>
      </p:sp>
      <p:graphicFrame>
        <p:nvGraphicFramePr>
          <p:cNvPr id="1026" name="Object 2"/>
          <p:cNvGraphicFramePr>
            <a:graphicFrameLocks noChangeAspect="1"/>
          </p:cNvGraphicFramePr>
          <p:nvPr/>
        </p:nvGraphicFramePr>
        <p:xfrm>
          <a:off x="3995738" y="1916113"/>
          <a:ext cx="5148262" cy="1008062"/>
        </p:xfrm>
        <a:graphic>
          <a:graphicData uri="http://schemas.openxmlformats.org/presentationml/2006/ole">
            <p:oleObj spid="_x0000_s1026" name="Equation" r:id="rId3" imgW="2374560" imgH="419040" progId="Equation.3">
              <p:embed/>
            </p:oleObj>
          </a:graphicData>
        </a:graphic>
      </p:graphicFrame>
      <p:graphicFrame>
        <p:nvGraphicFramePr>
          <p:cNvPr id="1027" name="Object 3"/>
          <p:cNvGraphicFramePr>
            <a:graphicFrameLocks noChangeAspect="1"/>
          </p:cNvGraphicFramePr>
          <p:nvPr/>
        </p:nvGraphicFramePr>
        <p:xfrm>
          <a:off x="4284663" y="3141663"/>
          <a:ext cx="4391025" cy="935037"/>
        </p:xfrm>
        <a:graphic>
          <a:graphicData uri="http://schemas.openxmlformats.org/presentationml/2006/ole">
            <p:oleObj spid="_x0000_s1027" name="Equation" r:id="rId4" imgW="1511280" imgH="393480" progId="Equation.3">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itle 1"/>
          <p:cNvSpPr>
            <a:spLocks noGrp="1"/>
          </p:cNvSpPr>
          <p:nvPr>
            <p:ph type="title"/>
          </p:nvPr>
        </p:nvSpPr>
        <p:spPr>
          <a:xfrm>
            <a:off x="457200" y="274638"/>
            <a:ext cx="8229600" cy="1714500"/>
          </a:xfrm>
        </p:spPr>
        <p:txBody>
          <a:bodyPr/>
          <a:lstStyle/>
          <a:p>
            <a:pPr algn="l" eaLnBrk="1" hangingPunct="1"/>
            <a:r>
              <a:rPr lang="id-ID" sz="3200" smtClean="0"/>
              <a:t>Tingkat pengembalian saham dapat dihitung dengan rumus berikut :</a:t>
            </a:r>
          </a:p>
        </p:txBody>
      </p:sp>
      <p:sp>
        <p:nvSpPr>
          <p:cNvPr id="2053" name="Content Placeholder 2"/>
          <p:cNvSpPr>
            <a:spLocks noGrp="1"/>
          </p:cNvSpPr>
          <p:nvPr>
            <p:ph idx="1"/>
          </p:nvPr>
        </p:nvSpPr>
        <p:spPr>
          <a:xfrm>
            <a:off x="457200" y="2133600"/>
            <a:ext cx="8229600" cy="3992563"/>
          </a:xfrm>
        </p:spPr>
        <p:txBody>
          <a:bodyPr/>
          <a:lstStyle/>
          <a:p>
            <a:pPr eaLnBrk="1" hangingPunct="1">
              <a:buFont typeface="Arial" charset="0"/>
              <a:buNone/>
            </a:pPr>
            <a:endParaRPr lang="id-ID" smtClean="0"/>
          </a:p>
          <a:p>
            <a:pPr eaLnBrk="1" hangingPunct="1">
              <a:buFont typeface="Arial" charset="0"/>
              <a:buNone/>
            </a:pPr>
            <a:r>
              <a:rPr lang="id-ID" smtClean="0"/>
              <a:t>Return =  Capital gain/ loss  + Yield</a:t>
            </a:r>
          </a:p>
          <a:p>
            <a:pPr eaLnBrk="1" hangingPunct="1">
              <a:buFont typeface="Arial" charset="0"/>
              <a:buNone/>
            </a:pPr>
            <a:endParaRPr lang="id-ID" smtClean="0"/>
          </a:p>
          <a:p>
            <a:pPr eaLnBrk="1" hangingPunct="1">
              <a:buFont typeface="Arial" charset="0"/>
              <a:buNone/>
            </a:pPr>
            <a:r>
              <a:rPr lang="id-ID" smtClean="0"/>
              <a:t>Capital gain/ loss =</a:t>
            </a:r>
          </a:p>
          <a:p>
            <a:pPr eaLnBrk="1" hangingPunct="1">
              <a:buFont typeface="Arial" charset="0"/>
              <a:buNone/>
            </a:pPr>
            <a:endParaRPr lang="id-ID" smtClean="0"/>
          </a:p>
          <a:p>
            <a:pPr eaLnBrk="1" hangingPunct="1">
              <a:buFont typeface="Arial" charset="0"/>
              <a:buNone/>
            </a:pPr>
            <a:r>
              <a:rPr lang="id-ID" smtClean="0"/>
              <a:t>Yield   =  </a:t>
            </a:r>
          </a:p>
        </p:txBody>
      </p:sp>
      <p:graphicFrame>
        <p:nvGraphicFramePr>
          <p:cNvPr id="2050" name="Object 2"/>
          <p:cNvGraphicFramePr>
            <a:graphicFrameLocks noChangeAspect="1"/>
          </p:cNvGraphicFramePr>
          <p:nvPr/>
        </p:nvGraphicFramePr>
        <p:xfrm>
          <a:off x="3779838" y="3644900"/>
          <a:ext cx="1728787" cy="1152525"/>
        </p:xfrm>
        <a:graphic>
          <a:graphicData uri="http://schemas.openxmlformats.org/presentationml/2006/ole">
            <p:oleObj spid="_x0000_s2050" name="Equation" r:id="rId3" imgW="457200" imgH="431640" progId="Equation.3">
              <p:embed/>
            </p:oleObj>
          </a:graphicData>
        </a:graphic>
      </p:graphicFrame>
      <p:graphicFrame>
        <p:nvGraphicFramePr>
          <p:cNvPr id="2051" name="Object 3"/>
          <p:cNvGraphicFramePr>
            <a:graphicFrameLocks noChangeAspect="1"/>
          </p:cNvGraphicFramePr>
          <p:nvPr/>
        </p:nvGraphicFramePr>
        <p:xfrm>
          <a:off x="1979613" y="4797425"/>
          <a:ext cx="863600" cy="1152525"/>
        </p:xfrm>
        <a:graphic>
          <a:graphicData uri="http://schemas.openxmlformats.org/presentationml/2006/ole">
            <p:oleObj spid="_x0000_s2051" name="Equation" r:id="rId4" imgW="203040" imgH="431640" progId="Equation.3">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a:xfrm>
            <a:off x="827088" y="333375"/>
            <a:ext cx="7689850" cy="5543550"/>
          </a:xfrm>
        </p:spPr>
        <p:txBody>
          <a:bodyPr/>
          <a:lstStyle/>
          <a:p>
            <a:pPr algn="l" eaLnBrk="1" hangingPunct="1"/>
            <a:r>
              <a:rPr lang="id-ID" sz="3600" smtClean="0"/>
              <a:t>Return  =</a:t>
            </a:r>
            <a:br>
              <a:rPr lang="id-ID" sz="3600" smtClean="0"/>
            </a:br>
            <a:r>
              <a:rPr lang="id-ID" sz="3600" smtClean="0"/>
              <a:t/>
            </a:r>
            <a:br>
              <a:rPr lang="id-ID" sz="3600" smtClean="0"/>
            </a:br>
            <a:r>
              <a:rPr lang="id-ID" sz="3600" smtClean="0"/>
              <a:t/>
            </a:r>
            <a:br>
              <a:rPr lang="id-ID" sz="3600" smtClean="0"/>
            </a:br>
            <a:r>
              <a:rPr lang="id-ID" sz="3600" smtClean="0"/>
              <a:t/>
            </a:r>
            <a:br>
              <a:rPr lang="id-ID" sz="3600" smtClean="0"/>
            </a:br>
            <a:r>
              <a:rPr lang="id-ID" sz="3600" smtClean="0"/>
              <a:t/>
            </a:r>
            <a:br>
              <a:rPr lang="id-ID" sz="3600" smtClean="0"/>
            </a:br>
            <a:endParaRPr lang="id-ID" sz="3600" smtClean="0"/>
          </a:p>
        </p:txBody>
      </p:sp>
      <p:graphicFrame>
        <p:nvGraphicFramePr>
          <p:cNvPr id="3074" name="Content Placeholder 3"/>
          <p:cNvGraphicFramePr>
            <a:graphicFrameLocks noChangeAspect="1"/>
          </p:cNvGraphicFramePr>
          <p:nvPr>
            <p:ph idx="1"/>
          </p:nvPr>
        </p:nvGraphicFramePr>
        <p:xfrm>
          <a:off x="3062288" y="1268413"/>
          <a:ext cx="2874962" cy="1628775"/>
        </p:xfrm>
        <a:graphic>
          <a:graphicData uri="http://schemas.openxmlformats.org/presentationml/2006/ole">
            <p:oleObj spid="_x0000_s3074" name="Equation" r:id="rId3" imgW="761760" imgH="431640" progId="Equation.3">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457200" y="274638"/>
            <a:ext cx="8229600" cy="2938462"/>
          </a:xfrm>
        </p:spPr>
        <p:txBody>
          <a:bodyPr/>
          <a:lstStyle/>
          <a:p>
            <a:pPr algn="l" eaLnBrk="1" hangingPunct="1"/>
            <a:r>
              <a:rPr lang="id-ID" sz="3200" smtClean="0"/>
              <a:t>1. Aji membeli saham PT.ABC seharga Rp. 1.000 per lembar. Saham tersebut dimilikinya selama setahun, dan menerima dividen sebesar Rp. 250 per lembar. Setelah pembagian dividen saham tersebut dijual dengan harga Rp. 1.100 per lembar,hitunglah return yang diterima Aji ?</a:t>
            </a:r>
          </a:p>
        </p:txBody>
      </p:sp>
      <p:sp>
        <p:nvSpPr>
          <p:cNvPr id="4100" name="Content Placeholder 2"/>
          <p:cNvSpPr>
            <a:spLocks noGrp="1"/>
          </p:cNvSpPr>
          <p:nvPr>
            <p:ph idx="1"/>
          </p:nvPr>
        </p:nvSpPr>
        <p:spPr>
          <a:xfrm>
            <a:off x="457200" y="3644900"/>
            <a:ext cx="8229600" cy="2481263"/>
          </a:xfrm>
        </p:spPr>
        <p:txBody>
          <a:bodyPr/>
          <a:lstStyle/>
          <a:p>
            <a:pPr eaLnBrk="1" hangingPunct="1">
              <a:buFont typeface="Arial" charset="0"/>
              <a:buNone/>
            </a:pPr>
            <a:r>
              <a:rPr lang="id-ID" smtClean="0"/>
              <a:t>Jawab</a:t>
            </a:r>
          </a:p>
          <a:p>
            <a:pPr eaLnBrk="1" hangingPunct="1">
              <a:buFont typeface="Arial" charset="0"/>
              <a:buNone/>
            </a:pPr>
            <a:endParaRPr lang="id-ID" smtClean="0"/>
          </a:p>
          <a:p>
            <a:pPr eaLnBrk="1" hangingPunct="1">
              <a:buFont typeface="Arial" charset="0"/>
              <a:buNone/>
            </a:pPr>
            <a:r>
              <a:rPr lang="id-ID" smtClean="0"/>
              <a:t>Return (R) =</a:t>
            </a:r>
          </a:p>
        </p:txBody>
      </p:sp>
      <p:graphicFrame>
        <p:nvGraphicFramePr>
          <p:cNvPr id="4098" name="Object 2"/>
          <p:cNvGraphicFramePr>
            <a:graphicFrameLocks noChangeAspect="1"/>
          </p:cNvGraphicFramePr>
          <p:nvPr/>
        </p:nvGraphicFramePr>
        <p:xfrm>
          <a:off x="2555875" y="4508500"/>
          <a:ext cx="6264275" cy="1081088"/>
        </p:xfrm>
        <a:graphic>
          <a:graphicData uri="http://schemas.openxmlformats.org/presentationml/2006/ole">
            <p:oleObj spid="_x0000_s4098" name="Equation" r:id="rId3" imgW="2057400" imgH="393480" progId="Equation.3">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title"/>
          </p:nvPr>
        </p:nvSpPr>
        <p:spPr>
          <a:xfrm>
            <a:off x="457200" y="274638"/>
            <a:ext cx="8229600" cy="2867025"/>
          </a:xfrm>
        </p:spPr>
        <p:txBody>
          <a:bodyPr/>
          <a:lstStyle/>
          <a:p>
            <a:pPr algn="l" eaLnBrk="1" hangingPunct="1"/>
            <a:r>
              <a:rPr lang="id-ID" sz="3200" smtClean="0"/>
              <a:t>2. Ali membeli saham sebanyak 5.000 lembar dengan harga Rp. 1.500 per lembar. Saham tersebut dimilikinya selama sebulan lalu dijual dengan harga Rp.1.650 per lembar, hitunglah return saham tersebut ?</a:t>
            </a:r>
          </a:p>
        </p:txBody>
      </p:sp>
      <p:sp>
        <p:nvSpPr>
          <p:cNvPr id="5124" name="Content Placeholder 2"/>
          <p:cNvSpPr>
            <a:spLocks noGrp="1"/>
          </p:cNvSpPr>
          <p:nvPr>
            <p:ph idx="1"/>
          </p:nvPr>
        </p:nvSpPr>
        <p:spPr>
          <a:xfrm>
            <a:off x="457200" y="3141663"/>
            <a:ext cx="8229600" cy="2984500"/>
          </a:xfrm>
        </p:spPr>
        <p:txBody>
          <a:bodyPr/>
          <a:lstStyle/>
          <a:p>
            <a:pPr eaLnBrk="1" hangingPunct="1">
              <a:buFont typeface="Arial" charset="0"/>
              <a:buNone/>
            </a:pPr>
            <a:r>
              <a:rPr lang="id-ID" smtClean="0"/>
              <a:t>Jawab :</a:t>
            </a:r>
          </a:p>
          <a:p>
            <a:pPr eaLnBrk="1" hangingPunct="1">
              <a:buFont typeface="Arial" charset="0"/>
              <a:buNone/>
            </a:pPr>
            <a:endParaRPr lang="id-ID" smtClean="0"/>
          </a:p>
          <a:p>
            <a:pPr eaLnBrk="1" hangingPunct="1">
              <a:buFont typeface="Arial" charset="0"/>
              <a:buNone/>
            </a:pPr>
            <a:r>
              <a:rPr lang="id-ID" smtClean="0"/>
              <a:t>Return   =  </a:t>
            </a:r>
          </a:p>
        </p:txBody>
      </p:sp>
      <p:graphicFrame>
        <p:nvGraphicFramePr>
          <p:cNvPr id="5122" name="Object 2"/>
          <p:cNvGraphicFramePr>
            <a:graphicFrameLocks noChangeAspect="1"/>
          </p:cNvGraphicFramePr>
          <p:nvPr/>
        </p:nvGraphicFramePr>
        <p:xfrm>
          <a:off x="2627313" y="4076700"/>
          <a:ext cx="5905500" cy="1152525"/>
        </p:xfrm>
        <a:graphic>
          <a:graphicData uri="http://schemas.openxmlformats.org/presentationml/2006/ole">
            <p:oleObj spid="_x0000_s5122" name="Equation" r:id="rId3" imgW="1790640" imgH="393480" progId="Equation.3">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l" eaLnBrk="1" hangingPunct="1"/>
            <a:r>
              <a:rPr lang="id-ID" sz="3200" smtClean="0"/>
              <a:t>Return saham PT XYZ yang membayar dividen.</a:t>
            </a:r>
          </a:p>
        </p:txBody>
      </p:sp>
      <p:graphicFrame>
        <p:nvGraphicFramePr>
          <p:cNvPr id="4" name="Content Placeholder 3"/>
          <p:cNvGraphicFramePr>
            <a:graphicFrameLocks noGrp="1"/>
          </p:cNvGraphicFramePr>
          <p:nvPr>
            <p:ph idx="1"/>
          </p:nvPr>
        </p:nvGraphicFramePr>
        <p:xfrm>
          <a:off x="468313" y="1773238"/>
          <a:ext cx="8219256" cy="4104457"/>
        </p:xfrm>
        <a:graphic>
          <a:graphicData uri="http://schemas.openxmlformats.org/drawingml/2006/table">
            <a:tbl>
              <a:tblPr firstRow="1" bandRow="1">
                <a:tableStyleId>{5940675A-B579-460E-94D1-54222C63F5DA}</a:tableStyleId>
              </a:tblPr>
              <a:tblGrid>
                <a:gridCol w="2047056"/>
                <a:gridCol w="2057400"/>
                <a:gridCol w="2057400"/>
                <a:gridCol w="2057400"/>
              </a:tblGrid>
              <a:tr h="586351">
                <a:tc>
                  <a:txBody>
                    <a:bodyPr/>
                    <a:lstStyle/>
                    <a:p>
                      <a:pPr algn="ctr"/>
                      <a:r>
                        <a:rPr lang="id-ID" sz="3200" dirty="0" smtClean="0"/>
                        <a:t>Periode</a:t>
                      </a:r>
                      <a:endParaRPr lang="id-ID" sz="3200" dirty="0"/>
                    </a:p>
                  </a:txBody>
                  <a:tcPr/>
                </a:tc>
                <a:tc>
                  <a:txBody>
                    <a:bodyPr/>
                    <a:lstStyle/>
                    <a:p>
                      <a:pPr algn="ctr"/>
                      <a:r>
                        <a:rPr lang="id-ID" sz="3200" dirty="0" smtClean="0"/>
                        <a:t>Hg</a:t>
                      </a:r>
                      <a:r>
                        <a:rPr lang="id-ID" sz="3200" baseline="0" dirty="0" smtClean="0"/>
                        <a:t> saham</a:t>
                      </a:r>
                      <a:endParaRPr lang="id-ID" sz="3200" dirty="0"/>
                    </a:p>
                  </a:txBody>
                  <a:tcPr/>
                </a:tc>
                <a:tc>
                  <a:txBody>
                    <a:bodyPr/>
                    <a:lstStyle/>
                    <a:p>
                      <a:pPr algn="ctr"/>
                      <a:r>
                        <a:rPr lang="id-ID" sz="3200" dirty="0" smtClean="0"/>
                        <a:t>Dividen</a:t>
                      </a:r>
                      <a:endParaRPr lang="id-ID" sz="3200" dirty="0"/>
                    </a:p>
                  </a:txBody>
                  <a:tcPr/>
                </a:tc>
                <a:tc>
                  <a:txBody>
                    <a:bodyPr/>
                    <a:lstStyle/>
                    <a:p>
                      <a:pPr algn="ctr"/>
                      <a:r>
                        <a:rPr lang="id-ID" sz="3200" dirty="0" smtClean="0"/>
                        <a:t>Return</a:t>
                      </a:r>
                      <a:endParaRPr lang="id-ID" sz="3200" dirty="0"/>
                    </a:p>
                  </a:txBody>
                  <a:tcPr/>
                </a:tc>
              </a:tr>
              <a:tr h="586351">
                <a:tc>
                  <a:txBody>
                    <a:bodyPr/>
                    <a:lstStyle/>
                    <a:p>
                      <a:pPr algn="ctr"/>
                      <a:r>
                        <a:rPr lang="id-ID" sz="3200" dirty="0" smtClean="0"/>
                        <a:t>2005</a:t>
                      </a:r>
                      <a:endParaRPr lang="id-ID" sz="3200" dirty="0"/>
                    </a:p>
                  </a:txBody>
                  <a:tcPr/>
                </a:tc>
                <a:tc>
                  <a:txBody>
                    <a:bodyPr/>
                    <a:lstStyle/>
                    <a:p>
                      <a:pPr algn="ctr"/>
                      <a:r>
                        <a:rPr lang="id-ID" sz="3200" dirty="0" smtClean="0"/>
                        <a:t>1790</a:t>
                      </a:r>
                      <a:endParaRPr lang="id-ID" sz="3200" dirty="0"/>
                    </a:p>
                  </a:txBody>
                  <a:tcPr/>
                </a:tc>
                <a:tc>
                  <a:txBody>
                    <a:bodyPr/>
                    <a:lstStyle/>
                    <a:p>
                      <a:pPr algn="ctr"/>
                      <a:r>
                        <a:rPr lang="id-ID" sz="3200" dirty="0" smtClean="0"/>
                        <a:t>100</a:t>
                      </a:r>
                      <a:endParaRPr lang="id-ID" sz="3200" dirty="0"/>
                    </a:p>
                  </a:txBody>
                  <a:tcPr/>
                </a:tc>
                <a:tc>
                  <a:txBody>
                    <a:bodyPr/>
                    <a:lstStyle/>
                    <a:p>
                      <a:pPr algn="ctr"/>
                      <a:endParaRPr lang="id-ID" sz="3200" dirty="0"/>
                    </a:p>
                  </a:txBody>
                  <a:tcPr/>
                </a:tc>
              </a:tr>
              <a:tr h="586351">
                <a:tc>
                  <a:txBody>
                    <a:bodyPr/>
                    <a:lstStyle/>
                    <a:p>
                      <a:pPr algn="ctr"/>
                      <a:r>
                        <a:rPr lang="id-ID" sz="3200" dirty="0" smtClean="0"/>
                        <a:t>2006</a:t>
                      </a:r>
                      <a:endParaRPr lang="id-ID" sz="3200" dirty="0"/>
                    </a:p>
                  </a:txBody>
                  <a:tcPr/>
                </a:tc>
                <a:tc>
                  <a:txBody>
                    <a:bodyPr/>
                    <a:lstStyle/>
                    <a:p>
                      <a:pPr algn="ctr"/>
                      <a:r>
                        <a:rPr lang="id-ID" sz="3200" dirty="0" smtClean="0"/>
                        <a:t>1810</a:t>
                      </a:r>
                      <a:endParaRPr lang="id-ID" sz="3200" dirty="0"/>
                    </a:p>
                  </a:txBody>
                  <a:tcPr/>
                </a:tc>
                <a:tc>
                  <a:txBody>
                    <a:bodyPr/>
                    <a:lstStyle/>
                    <a:p>
                      <a:pPr algn="ctr"/>
                      <a:r>
                        <a:rPr lang="id-ID" sz="3200" dirty="0" smtClean="0"/>
                        <a:t>150</a:t>
                      </a:r>
                      <a:endParaRPr lang="id-ID" sz="3200" dirty="0"/>
                    </a:p>
                  </a:txBody>
                  <a:tcPr/>
                </a:tc>
                <a:tc>
                  <a:txBody>
                    <a:bodyPr/>
                    <a:lstStyle/>
                    <a:p>
                      <a:pPr algn="ctr"/>
                      <a:r>
                        <a:rPr lang="id-ID" sz="3200" dirty="0" smtClean="0"/>
                        <a:t>0,095</a:t>
                      </a:r>
                      <a:endParaRPr lang="id-ID" sz="3200" dirty="0"/>
                    </a:p>
                  </a:txBody>
                  <a:tcPr/>
                </a:tc>
              </a:tr>
              <a:tr h="586351">
                <a:tc>
                  <a:txBody>
                    <a:bodyPr/>
                    <a:lstStyle/>
                    <a:p>
                      <a:pPr algn="ctr"/>
                      <a:r>
                        <a:rPr lang="id-ID" sz="3200" dirty="0" smtClean="0"/>
                        <a:t>2007</a:t>
                      </a:r>
                      <a:endParaRPr lang="id-ID" sz="3200" dirty="0"/>
                    </a:p>
                  </a:txBody>
                  <a:tcPr/>
                </a:tc>
                <a:tc>
                  <a:txBody>
                    <a:bodyPr/>
                    <a:lstStyle/>
                    <a:p>
                      <a:pPr algn="ctr"/>
                      <a:r>
                        <a:rPr lang="id-ID" sz="3200" dirty="0" smtClean="0"/>
                        <a:t>2010</a:t>
                      </a:r>
                      <a:endParaRPr lang="id-ID" sz="3200" dirty="0"/>
                    </a:p>
                  </a:txBody>
                  <a:tcPr/>
                </a:tc>
                <a:tc>
                  <a:txBody>
                    <a:bodyPr/>
                    <a:lstStyle/>
                    <a:p>
                      <a:pPr algn="ctr"/>
                      <a:r>
                        <a:rPr lang="id-ID" sz="3200" dirty="0" smtClean="0"/>
                        <a:t>150</a:t>
                      </a:r>
                      <a:endParaRPr lang="id-ID" sz="3200" dirty="0"/>
                    </a:p>
                  </a:txBody>
                  <a:tcPr/>
                </a:tc>
                <a:tc>
                  <a:txBody>
                    <a:bodyPr/>
                    <a:lstStyle/>
                    <a:p>
                      <a:pPr algn="ctr"/>
                      <a:r>
                        <a:rPr lang="id-ID" sz="3200" dirty="0" smtClean="0"/>
                        <a:t>.........</a:t>
                      </a:r>
                      <a:endParaRPr lang="id-ID" sz="3200" dirty="0"/>
                    </a:p>
                  </a:txBody>
                  <a:tcPr/>
                </a:tc>
              </a:tr>
              <a:tr h="586351">
                <a:tc>
                  <a:txBody>
                    <a:bodyPr/>
                    <a:lstStyle/>
                    <a:p>
                      <a:pPr algn="ctr"/>
                      <a:r>
                        <a:rPr lang="id-ID" sz="3200" dirty="0" smtClean="0"/>
                        <a:t>2008</a:t>
                      </a:r>
                      <a:endParaRPr lang="id-ID" sz="3200" dirty="0"/>
                    </a:p>
                  </a:txBody>
                  <a:tcPr/>
                </a:tc>
                <a:tc>
                  <a:txBody>
                    <a:bodyPr/>
                    <a:lstStyle/>
                    <a:p>
                      <a:pPr algn="ctr"/>
                      <a:r>
                        <a:rPr lang="id-ID" sz="3200" dirty="0" smtClean="0"/>
                        <a:t>1905</a:t>
                      </a:r>
                      <a:endParaRPr lang="id-ID" sz="3200" dirty="0"/>
                    </a:p>
                  </a:txBody>
                  <a:tcPr/>
                </a:tc>
                <a:tc>
                  <a:txBody>
                    <a:bodyPr/>
                    <a:lstStyle/>
                    <a:p>
                      <a:pPr algn="ctr"/>
                      <a:r>
                        <a:rPr lang="id-ID" sz="3200" dirty="0" smtClean="0"/>
                        <a:t>200</a:t>
                      </a:r>
                      <a:endParaRPr lang="id-ID" sz="3200" dirty="0"/>
                    </a:p>
                  </a:txBody>
                  <a:tcPr/>
                </a:tc>
                <a:tc>
                  <a:txBody>
                    <a:bodyPr/>
                    <a:lstStyle/>
                    <a:p>
                      <a:pPr algn="ctr"/>
                      <a:r>
                        <a:rPr lang="id-ID" sz="3200" dirty="0" smtClean="0"/>
                        <a:t>.........</a:t>
                      </a:r>
                      <a:endParaRPr lang="id-ID" sz="3200" dirty="0"/>
                    </a:p>
                  </a:txBody>
                  <a:tcPr/>
                </a:tc>
              </a:tr>
              <a:tr h="586351">
                <a:tc>
                  <a:txBody>
                    <a:bodyPr/>
                    <a:lstStyle/>
                    <a:p>
                      <a:pPr algn="ctr"/>
                      <a:r>
                        <a:rPr lang="id-ID" sz="3200" dirty="0" smtClean="0"/>
                        <a:t>2009</a:t>
                      </a:r>
                      <a:endParaRPr lang="id-ID" sz="3200" dirty="0"/>
                    </a:p>
                  </a:txBody>
                  <a:tcPr/>
                </a:tc>
                <a:tc>
                  <a:txBody>
                    <a:bodyPr/>
                    <a:lstStyle/>
                    <a:p>
                      <a:pPr algn="ctr"/>
                      <a:r>
                        <a:rPr lang="id-ID" sz="3200" dirty="0" smtClean="0"/>
                        <a:t>1920</a:t>
                      </a:r>
                      <a:endParaRPr lang="id-ID" sz="3200" dirty="0"/>
                    </a:p>
                  </a:txBody>
                  <a:tcPr/>
                </a:tc>
                <a:tc>
                  <a:txBody>
                    <a:bodyPr/>
                    <a:lstStyle/>
                    <a:p>
                      <a:pPr algn="ctr"/>
                      <a:r>
                        <a:rPr lang="id-ID" sz="3200" dirty="0" smtClean="0"/>
                        <a:t>200</a:t>
                      </a:r>
                      <a:endParaRPr lang="id-ID" sz="3200" dirty="0"/>
                    </a:p>
                  </a:txBody>
                  <a:tcPr/>
                </a:tc>
                <a:tc>
                  <a:txBody>
                    <a:bodyPr/>
                    <a:lstStyle/>
                    <a:p>
                      <a:pPr algn="ctr"/>
                      <a:r>
                        <a:rPr lang="id-ID" sz="3200" dirty="0" smtClean="0"/>
                        <a:t>.........</a:t>
                      </a:r>
                      <a:endParaRPr lang="id-ID" sz="3200" dirty="0"/>
                    </a:p>
                  </a:txBody>
                  <a:tcPr/>
                </a:tc>
              </a:tr>
              <a:tr h="586351">
                <a:tc>
                  <a:txBody>
                    <a:bodyPr/>
                    <a:lstStyle/>
                    <a:p>
                      <a:pPr algn="ctr"/>
                      <a:r>
                        <a:rPr lang="id-ID" sz="3200" dirty="0" smtClean="0"/>
                        <a:t>2010</a:t>
                      </a:r>
                      <a:endParaRPr lang="id-ID" sz="3200" dirty="0"/>
                    </a:p>
                  </a:txBody>
                  <a:tcPr/>
                </a:tc>
                <a:tc>
                  <a:txBody>
                    <a:bodyPr/>
                    <a:lstStyle/>
                    <a:p>
                      <a:pPr algn="ctr"/>
                      <a:r>
                        <a:rPr lang="id-ID" sz="3200" dirty="0" smtClean="0"/>
                        <a:t>1935</a:t>
                      </a:r>
                      <a:endParaRPr lang="id-ID" sz="3200" dirty="0"/>
                    </a:p>
                  </a:txBody>
                  <a:tcPr/>
                </a:tc>
                <a:tc>
                  <a:txBody>
                    <a:bodyPr/>
                    <a:lstStyle/>
                    <a:p>
                      <a:pPr algn="ctr"/>
                      <a:r>
                        <a:rPr lang="id-ID" sz="3200" dirty="0" smtClean="0"/>
                        <a:t>200</a:t>
                      </a:r>
                      <a:endParaRPr lang="id-ID" sz="3200" dirty="0"/>
                    </a:p>
                  </a:txBody>
                  <a:tcPr/>
                </a:tc>
                <a:tc>
                  <a:txBody>
                    <a:bodyPr/>
                    <a:lstStyle/>
                    <a:p>
                      <a:pPr algn="ctr"/>
                      <a:r>
                        <a:rPr lang="id-ID" sz="3200" dirty="0" smtClean="0"/>
                        <a:t>.........</a:t>
                      </a:r>
                      <a:endParaRPr lang="id-ID" sz="3200"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620713"/>
            <a:ext cx="8229600" cy="720725"/>
          </a:xfrm>
        </p:spPr>
        <p:txBody>
          <a:bodyPr/>
          <a:lstStyle/>
          <a:p>
            <a:pPr algn="l"/>
            <a:r>
              <a:rPr lang="id-ID" smtClean="0"/>
              <a:t>Probabilitas</a:t>
            </a:r>
          </a:p>
        </p:txBody>
      </p:sp>
      <p:sp>
        <p:nvSpPr>
          <p:cNvPr id="19459" name="Content Placeholder 2"/>
          <p:cNvSpPr>
            <a:spLocks noGrp="1"/>
          </p:cNvSpPr>
          <p:nvPr>
            <p:ph idx="1"/>
          </p:nvPr>
        </p:nvSpPr>
        <p:spPr>
          <a:xfrm>
            <a:off x="457200" y="1700213"/>
            <a:ext cx="8229600" cy="4425950"/>
          </a:xfrm>
        </p:spPr>
        <p:txBody>
          <a:bodyPr/>
          <a:lstStyle/>
          <a:p>
            <a:pPr>
              <a:buFont typeface="Arial" charset="0"/>
              <a:buNone/>
            </a:pPr>
            <a:r>
              <a:rPr lang="id-ID" sz="4000" smtClean="0"/>
              <a:t>Probabilitas adalah suatu peluang terjadinya peristiwa.</a:t>
            </a:r>
          </a:p>
          <a:p>
            <a:pPr>
              <a:buFont typeface="Arial" charset="0"/>
              <a:buNone/>
            </a:pPr>
            <a:r>
              <a:rPr lang="id-ID" sz="4000" smtClean="0"/>
              <a:t>Probabilitas dapat diberikan kepada hasil (pengembalian)yang mungkin terjadi dari suatu investasi.</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2851</TotalTime>
  <Words>663</Words>
  <Application>Microsoft Office PowerPoint</Application>
  <PresentationFormat>On-screen Show (4:3)</PresentationFormat>
  <Paragraphs>154</Paragraphs>
  <Slides>28</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4" baseType="lpstr">
      <vt:lpstr>Arial</vt:lpstr>
      <vt:lpstr>Calibri</vt:lpstr>
      <vt:lpstr>Algerian</vt:lpstr>
      <vt:lpstr>Monotype Corsiva</vt:lpstr>
      <vt:lpstr>Metro</vt:lpstr>
      <vt:lpstr>Microsoft Equation 3.0</vt:lpstr>
      <vt:lpstr> Return(Tingkat Pengembalian) dan risiko  </vt:lpstr>
      <vt:lpstr>TINGKAT PENGEMBALIAN (RETURN)</vt:lpstr>
      <vt:lpstr>Pengembalian investasi adalah dalam bentuk uang biasanya dinyatakan dalam persentase</vt:lpstr>
      <vt:lpstr>Tingkat pengembalian saham dapat dihitung dengan rumus berikut :</vt:lpstr>
      <vt:lpstr>Return  =     </vt:lpstr>
      <vt:lpstr>1. Aji membeli saham PT.ABC seharga Rp. 1.000 per lembar. Saham tersebut dimilikinya selama setahun, dan menerima dividen sebesar Rp. 250 per lembar. Setelah pembagian dividen saham tersebut dijual dengan harga Rp. 1.100 per lembar,hitunglah return yang diterima Aji ?</vt:lpstr>
      <vt:lpstr>2. Ali membeli saham sebanyak 5.000 lembar dengan harga Rp. 1.500 per lembar. Saham tersebut dimilikinya selama sebulan lalu dijual dengan harga Rp.1.650 per lembar, hitunglah return saham tersebut ?</vt:lpstr>
      <vt:lpstr>Return saham PT XYZ yang membayar dividen.</vt:lpstr>
      <vt:lpstr>Probabilitas</vt:lpstr>
      <vt:lpstr>TINGKAT PENGEMBALIAN YANG DIHARAPKAN (EXPECTED RETURN) </vt:lpstr>
      <vt:lpstr>Slide 11</vt:lpstr>
      <vt:lpstr>Berikut ini lima return Perusahaan A  di kondisi ekonomi dengan probabilitas yang terjadi di kondisi tersebut</vt:lpstr>
      <vt:lpstr>Jawab :                  = -0,09(0,10)- 0,05(0,15)+ 0,15(0,25)                    + 0,25(0,20)+ 0,27(0,30)                =  0,152 = 15,2%  </vt:lpstr>
      <vt:lpstr>RISIKO</vt:lpstr>
      <vt:lpstr>JENIS-JENIS RESIKO TOTAL</vt:lpstr>
      <vt:lpstr>Slide 16</vt:lpstr>
      <vt:lpstr>Slide 17</vt:lpstr>
      <vt:lpstr>Dimana :          = Varians dari investasi saham i                   = Probabilitas          = Return                = Ekspektesi return      N      = Banyaknya pengamatan</vt:lpstr>
      <vt:lpstr>Berikut data saham PT A pada berbagai kondisi ekonomi</vt:lpstr>
      <vt:lpstr>Jawab :</vt:lpstr>
      <vt:lpstr>KOEFISIEN VARIASI</vt:lpstr>
      <vt:lpstr>Contoh PT  A :</vt:lpstr>
      <vt:lpstr> Tingkat Pengembalian dari Portofolio</vt:lpstr>
      <vt:lpstr>E(Rp) = Tingkat pengembalian portofolio W       = Proporsi saham   E(R)    = Tingkat pengembalian saham</vt:lpstr>
      <vt:lpstr>Risiko dari Portofolio</vt:lpstr>
      <vt:lpstr>Kecenderungan dua saham bergerak disebut korelasi atau kefisien korelasi (r) untuk mengukur kecenderungan tersebut. </vt:lpstr>
      <vt:lpstr>Slide 27</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PERHITUNGAN RESIKO DAN KEUNTUNGAN</dc:title>
  <dc:creator>wangtobo</dc:creator>
  <cp:lastModifiedBy>Irdiyanto</cp:lastModifiedBy>
  <cp:revision>124</cp:revision>
  <dcterms:created xsi:type="dcterms:W3CDTF">2009-11-10T14:28:16Z</dcterms:created>
  <dcterms:modified xsi:type="dcterms:W3CDTF">2013-11-03T23:19:15Z</dcterms:modified>
</cp:coreProperties>
</file>