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9"/>
  </p:notesMasterIdLst>
  <p:handoutMasterIdLst>
    <p:handoutMasterId r:id="rId40"/>
  </p:handoutMasterIdLst>
  <p:sldIdLst>
    <p:sldId id="256" r:id="rId2"/>
    <p:sldId id="263" r:id="rId3"/>
    <p:sldId id="264" r:id="rId4"/>
    <p:sldId id="283" r:id="rId5"/>
    <p:sldId id="278" r:id="rId6"/>
    <p:sldId id="279" r:id="rId7"/>
    <p:sldId id="280" r:id="rId8"/>
    <p:sldId id="284" r:id="rId9"/>
    <p:sldId id="288" r:id="rId10"/>
    <p:sldId id="285" r:id="rId11"/>
    <p:sldId id="286" r:id="rId12"/>
    <p:sldId id="287" r:id="rId13"/>
    <p:sldId id="281" r:id="rId14"/>
    <p:sldId id="292" r:id="rId15"/>
    <p:sldId id="290" r:id="rId16"/>
    <p:sldId id="291" r:id="rId17"/>
    <p:sldId id="289" r:id="rId18"/>
    <p:sldId id="266" r:id="rId19"/>
    <p:sldId id="303" r:id="rId20"/>
    <p:sldId id="304" r:id="rId21"/>
    <p:sldId id="315" r:id="rId22"/>
    <p:sldId id="316" r:id="rId23"/>
    <p:sldId id="317" r:id="rId24"/>
    <p:sldId id="318" r:id="rId25"/>
    <p:sldId id="319" r:id="rId26"/>
    <p:sldId id="320" r:id="rId27"/>
    <p:sldId id="321" r:id="rId28"/>
    <p:sldId id="322" r:id="rId29"/>
    <p:sldId id="323" r:id="rId30"/>
    <p:sldId id="324" r:id="rId31"/>
    <p:sldId id="307" r:id="rId32"/>
    <p:sldId id="308" r:id="rId33"/>
    <p:sldId id="309" r:id="rId34"/>
    <p:sldId id="310" r:id="rId35"/>
    <p:sldId id="311" r:id="rId36"/>
    <p:sldId id="312" r:id="rId37"/>
    <p:sldId id="277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0080"/>
    <a:srgbClr val="FFFFFF"/>
    <a:srgbClr val="5D7E9D"/>
    <a:srgbClr val="191919"/>
    <a:srgbClr val="8000FF"/>
    <a:srgbClr val="666666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172" autoAdjust="0"/>
    <p:restoredTop sz="91734" autoAdjust="0"/>
  </p:normalViewPr>
  <p:slideViewPr>
    <p:cSldViewPr snapToObjects="1">
      <p:cViewPr>
        <p:scale>
          <a:sx n="60" d="100"/>
          <a:sy n="60" d="100"/>
        </p:scale>
        <p:origin x="-1428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27D87CA-196C-40E3-8B31-39776B279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09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2489ED-2586-4B06-BA54-D379997568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31E6647-4CAE-4285-903C-9C5AA20E5A1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d-ID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B9106D7-C999-4823-8643-3C1F176E896C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2489ED-2586-4B06-BA54-D3799975687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09A4DE8-945D-40A6-8586-B337B1DB86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130F078-113B-4223-A96E-E41A1E9C57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EE0CAA1-E01F-4DE7-8DA5-FEF22C3340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B06D2CE-20EA-4EBE-90AB-3171618FF4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44E7116-E606-479A-AC1E-7DA55DDFCA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584DDF8-F270-479F-B4ED-36B5E34ED0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25DF73A-C589-4145-A3CF-3018D82D3D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A8E3F21-8974-4026-9960-CF4D95DCC5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B1724D-702E-464E-8BAF-D05F4A4A7A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E10D5F3-75D1-4D47-A591-18329882B9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>
              <a:defRPr/>
            </a:pPr>
            <a:fld id="{F6E2B840-1861-4B48-ACD6-B624BACF07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51656AA6-D602-489C-8443-B9C76FB3BA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19263"/>
            <a:ext cx="7772400" cy="1470025"/>
          </a:xfrm>
        </p:spPr>
        <p:txBody>
          <a:bodyPr/>
          <a:lstStyle/>
          <a:p>
            <a:pPr eaLnBrk="1" hangingPunct="1"/>
            <a:r>
              <a:rPr lang="id-ID" sz="7200" smtClean="0">
                <a:solidFill>
                  <a:srgbClr val="FFFFFF"/>
                </a:solidFill>
              </a:rPr>
              <a:t>Manajemen Risiko</a:t>
            </a:r>
            <a:endParaRPr lang="en-US" smtClean="0"/>
          </a:p>
        </p:txBody>
      </p:sp>
      <p:sp>
        <p:nvSpPr>
          <p:cNvPr id="3075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549636" y="5072085"/>
            <a:ext cx="26649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:: </a:t>
            </a:r>
            <a:r>
              <a:rPr lang="en-US" dirty="0" smtClean="0"/>
              <a:t> </a:t>
            </a:r>
            <a:r>
              <a:rPr lang="en-US" sz="2400" dirty="0" smtClean="0"/>
              <a:t>IRDIYANTO</a:t>
            </a:r>
            <a:r>
              <a:rPr lang="en-US" dirty="0" smtClean="0"/>
              <a:t>  </a:t>
            </a:r>
            <a:r>
              <a:rPr lang="en-US" sz="3600" dirty="0" smtClean="0"/>
              <a:t>::</a:t>
            </a:r>
            <a:endParaRPr 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Risiko dapat menimpa siapapun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Dari hal-hal eksternal sampai hal-hal internal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Dari manajer puncak sampai cleaning service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Dari aset berujud </a:t>
            </a:r>
            <a:r>
              <a:rPr lang="en-US" sz="2800" i="1" smtClean="0"/>
              <a:t>(tangible assets) </a:t>
            </a:r>
            <a:r>
              <a:rPr lang="en-US" sz="2800" smtClean="0"/>
              <a:t>sampai aset tidak berujud </a:t>
            </a:r>
            <a:r>
              <a:rPr lang="en-US" sz="2800" i="1" smtClean="0"/>
              <a:t>(int</a:t>
            </a:r>
            <a:r>
              <a:rPr lang="id-ID" sz="2800" i="1" smtClean="0"/>
              <a:t>a</a:t>
            </a:r>
            <a:r>
              <a:rPr lang="en-US" sz="2800" i="1" smtClean="0"/>
              <a:t>ngible assets)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Dari aktivitas inti </a:t>
            </a:r>
            <a:r>
              <a:rPr lang="en-US" sz="2800" i="1" smtClean="0"/>
              <a:t>(core business) </a:t>
            </a:r>
            <a:r>
              <a:rPr lang="en-US" sz="2800" smtClean="0"/>
              <a:t>sampai aktivitas pendukung </a:t>
            </a:r>
            <a:r>
              <a:rPr lang="en-US" sz="2800" i="1" smtClean="0"/>
              <a:t>(supporting unit)</a:t>
            </a:r>
            <a:endParaRPr lang="en-US" sz="2800" smtClean="0"/>
          </a:p>
          <a:p>
            <a:pPr>
              <a:lnSpc>
                <a:spcPct val="90000"/>
              </a:lnSpc>
            </a:pPr>
            <a:endParaRPr lang="en-US" sz="280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Risiko dapat terjadi setiap saat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Masalah SDM dapat muncul setiap saat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Transaksi terjadi 24 jam sehari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Reputasi organisasi sangat sulit dibangun tetapi sangat mudah hancur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Investor sangat sulit membangun kepercayaan tetapi sangat mudah meninggalkan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Teknologi berkembang begitu pesat, sehingga mempercepat usangnya aset organisasi</a:t>
            </a:r>
          </a:p>
          <a:p>
            <a:pPr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Semua risiko berpotensi merugikan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Berdampak langsung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Wan prestasi pelanggan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Kehilangan, Kerusakan atau kebakaran alat operasi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Berdampak dalam waktu dekat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Kematian personal inti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Rusaknya sistem</a:t>
            </a:r>
            <a:r>
              <a:rPr lang="id-ID" smtClean="0"/>
              <a:t> </a:t>
            </a:r>
            <a:r>
              <a:rPr lang="en-US" smtClean="0"/>
              <a:t>informasi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Berdampak jangka panjang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Menurunnya reputasi organisasi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Menurunnya etos kerja karyawan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err="1" smtClean="0"/>
              <a:t>Risiko</a:t>
            </a:r>
            <a:r>
              <a:rPr lang="en-US" dirty="0" smtClean="0"/>
              <a:t> Dari </a:t>
            </a:r>
            <a:r>
              <a:rPr lang="en-US" dirty="0" err="1" smtClean="0"/>
              <a:t>Sudut</a:t>
            </a:r>
            <a:r>
              <a:rPr lang="en-US" dirty="0" smtClean="0"/>
              <a:t> Pandang </a:t>
            </a:r>
            <a:r>
              <a:rPr lang="en-US" dirty="0" err="1" smtClean="0"/>
              <a:t>Penyebab</a:t>
            </a:r>
            <a:endParaRPr lang="en-US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</a:t>
            </a:r>
            <a:r>
              <a:rPr lang="id-ID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e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siko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operasional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risiko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karena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faktor-faktor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non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keuangan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: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manusia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,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teknologi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dan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alam</a:t>
            </a:r>
            <a:endParaRPr lang="en-US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</a:t>
            </a:r>
            <a:r>
              <a:rPr lang="id-ID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e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siko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Finansial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risiko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karena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faktor-faktor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keuangan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seperti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harga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,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tinfkat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bunga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,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mata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uang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asing</a:t>
            </a:r>
            <a:endParaRPr lang="en-US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</a:t>
            </a:r>
            <a:r>
              <a:rPr lang="id-ID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e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siko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strategi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risiko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karena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kurang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optimalnya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strategi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perusahaan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yang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dibuat</a:t>
            </a:r>
            <a:endParaRPr lang="en-US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A588E92-8C4D-449E-8A64-031C72554545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>
                <a:solidFill>
                  <a:schemeClr val="tx1"/>
                </a:solidFill>
              </a:rPr>
              <a:t>Dari Sudut Pandang Akibat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Risiko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Murni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Suatu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kejadian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berakibat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hanya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merugikan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saja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dan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tidak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memungkinkan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adanya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keuntungan</a:t>
            </a:r>
            <a:endParaRPr lang="en-US" dirty="0" smtClean="0">
              <a:solidFill>
                <a:schemeClr val="tx1">
                  <a:lumMod val="40000"/>
                  <a:lumOff val="60000"/>
                </a:schemeClr>
              </a:solidFill>
              <a:sym typeface="Wingdings" pitchFamily="2" charset="2"/>
            </a:endParaRPr>
          </a:p>
          <a:p>
            <a:pPr lvl="1">
              <a:buFontTx/>
              <a:buNone/>
              <a:defRPr/>
            </a:pP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Misal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: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Risiko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kebakaran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endParaRPr lang="en-US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defRPr/>
            </a:pP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Risiko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Spekulatif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risiko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yang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tidak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saja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memungkinkan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tejadinya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kerugian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tetapi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juga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memungkinkan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terjadinya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keuntungan</a:t>
            </a:r>
            <a:endParaRPr lang="en-US" dirty="0" smtClean="0">
              <a:solidFill>
                <a:schemeClr val="tx1">
                  <a:lumMod val="40000"/>
                  <a:lumOff val="60000"/>
                </a:schemeClr>
              </a:solidFill>
              <a:sym typeface="Wingdings" pitchFamily="2" charset="2"/>
            </a:endParaRPr>
          </a:p>
          <a:p>
            <a:pPr lvl="1">
              <a:buFontTx/>
              <a:buNone/>
              <a:defRPr/>
            </a:pP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Misal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: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Investasi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endParaRPr lang="en-US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63B9A73-0ADF-4663-B690-5169FD7E62C8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smtClean="0">
                <a:solidFill>
                  <a:schemeClr val="tx1"/>
                </a:solidFill>
              </a:rPr>
              <a:t>Fungsi manajemen risiko adalah:</a:t>
            </a:r>
            <a:r>
              <a:rPr lang="id-ID" sz="4000" smtClean="0">
                <a:solidFill>
                  <a:schemeClr val="tx1"/>
                </a:solidFill>
              </a:rPr>
              <a:t/>
            </a:r>
            <a:br>
              <a:rPr lang="id-ID" sz="4000" smtClean="0">
                <a:solidFill>
                  <a:schemeClr val="tx1"/>
                </a:solidFill>
              </a:rPr>
            </a:br>
            <a:endParaRPr lang="id-ID" sz="40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Menetapkan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kebijakan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strategi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menajemen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risiko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.</a:t>
            </a:r>
            <a:endParaRPr lang="id-ID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defRPr/>
            </a:pPr>
            <a:r>
              <a:rPr lang="en-US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Primary champion of risk management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pada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tingkat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strategis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operational.</a:t>
            </a:r>
            <a:endParaRPr lang="id-ID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defRPr/>
            </a:pP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Membangun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budaya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sadar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risiko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dalam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organisasi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melalui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pendidikan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yang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memadai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.</a:t>
            </a:r>
            <a:endParaRPr lang="id-ID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Menetapkan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kebijakan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risiko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internal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struktur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pada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unit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usaha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.</a:t>
            </a:r>
            <a:endParaRPr lang="id-ID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defRPr/>
            </a:pP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Pengkoordinasian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berbagai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macam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kegiatan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fungsional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yang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memberikan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nasihat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tentang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masalah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-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masalah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manajemen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risiko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dalam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organisasi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.</a:t>
            </a:r>
            <a:endParaRPr lang="id-ID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defRPr/>
            </a:pP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Membangun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proses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cepat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tanggap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risiko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meliputi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penyusunan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program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kontingensi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kesinambungan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bisnis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.</a:t>
            </a:r>
            <a:endParaRPr lang="id-ID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defRPr/>
            </a:pPr>
            <a:endParaRPr lang="id-ID" dirty="0" smtClean="0"/>
          </a:p>
          <a:p>
            <a:pPr>
              <a:defRPr/>
            </a:pPr>
            <a:endParaRPr lang="id-ID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smtClean="0"/>
              <a:t>PERKEMBANGAN PENGELOLAAN RISIKO</a:t>
            </a:r>
            <a:endParaRPr lang="en-US" smtClean="0"/>
          </a:p>
        </p:txBody>
      </p:sp>
      <p:graphicFrame>
        <p:nvGraphicFramePr>
          <p:cNvPr id="15409" name="Group 49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5155121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Pandangan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Konvensional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Pandangan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Terpadu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Murni risiko</a:t>
                      </a: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Murni risiko dan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spekulatif</a:t>
                      </a: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Sumber masalah</a:t>
                      </a: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Sumber keunggulan</a:t>
                      </a: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Menimbulkan biaya</a:t>
                      </a: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Sumber pendapatan</a:t>
                      </a: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Cara terbaik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memindahkan risiko</a:t>
                      </a: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Cara terbaik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mengelola risiko</a:t>
                      </a: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Dikelola pada masing-masing bidang</a:t>
                      </a: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Dikelola terintegrasi</a:t>
                      </a: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04813"/>
            <a:ext cx="8229600" cy="6192837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smtClean="0"/>
              <a:t>Macam tipe pelaku usaha berkaitan dg resiko ada 3 yaitu :</a:t>
            </a:r>
          </a:p>
          <a:p>
            <a:pPr marL="990600" lvl="1" indent="-533400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r>
              <a:rPr lang="en-US" smtClean="0"/>
              <a:t>Risk Taker (optimis)</a:t>
            </a:r>
          </a:p>
          <a:p>
            <a:pPr marL="990600" lvl="1" indent="-533400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r>
              <a:rPr lang="en-US" smtClean="0"/>
              <a:t>Risk Neutral (Netral)</a:t>
            </a:r>
          </a:p>
          <a:p>
            <a:pPr marL="990600" lvl="1" indent="-533400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r>
              <a:rPr lang="en-US" smtClean="0"/>
              <a:t>Risk Avoider (Pesimis)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Tx/>
              <a:buNone/>
            </a:pPr>
            <a:endParaRPr lang="en-US" smtClean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190625"/>
          </a:xfrm>
        </p:spPr>
        <p:txBody>
          <a:bodyPr/>
          <a:lstStyle/>
          <a:p>
            <a:r>
              <a:rPr lang="en-US" smtClean="0"/>
              <a:t>Tahapan Manajemen Risk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mtClean="0"/>
              <a:t>Identifikasi Resiko</a:t>
            </a:r>
          </a:p>
          <a:p>
            <a:pPr marL="609600" indent="-609600">
              <a:buFontTx/>
              <a:buAutoNum type="arabicPeriod"/>
            </a:pPr>
            <a:r>
              <a:rPr lang="en-US" smtClean="0"/>
              <a:t>Pengukuran Resiko</a:t>
            </a:r>
          </a:p>
          <a:p>
            <a:pPr marL="609600" indent="-609600">
              <a:buFontTx/>
              <a:buAutoNum type="arabicPeriod"/>
            </a:pPr>
            <a:r>
              <a:rPr lang="en-US" smtClean="0"/>
              <a:t>Pengendalian Resiko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d-ID" smtClean="0"/>
              <a:t>Kenapa perlu manajemen risiko</a:t>
            </a:r>
            <a:endParaRPr lang="en-US" smtClean="0"/>
          </a:p>
        </p:txBody>
      </p:sp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Agroindustry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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pengolah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hasil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produk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pertanian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dalam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bentuk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: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Produk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setengah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jadi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(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pengalengan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sayur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)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Produk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akhir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(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sirup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markisa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)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Hasil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pertanian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id-ID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egar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(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ikan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beku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, 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sayur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organik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)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Saprodi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pertanian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(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pupuk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, 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pestisida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)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Alat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pertanian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(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traktor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, 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jaringan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irigasi</a:t>
            </a:r>
            <a:r>
              <a:rPr lang="en-US" sz="2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)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	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887413"/>
          </a:xfrm>
        </p:spPr>
        <p:txBody>
          <a:bodyPr/>
          <a:lstStyle/>
          <a:p>
            <a:r>
              <a:rPr lang="en-US" smtClean="0"/>
              <a:t>Identifikasi Resiko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0" indent="714375" algn="just">
              <a:lnSpc>
                <a:spcPct val="150000"/>
              </a:lnSpc>
              <a:buFontTx/>
              <a:buNone/>
            </a:pPr>
            <a:r>
              <a:rPr lang="id-ID" smtClean="0">
                <a:latin typeface="Maiandra GD" pitchFamily="34" charset="0"/>
              </a:rPr>
              <a:t>Identifikasi risiko merupakan tahap awal dari manajemen risiko. Tahap ini berkenaan dengan penemuan risiko yang mungkin terjadi pada suatu proyek. 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Metode Identifikasi Resiko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Analisis data historis</a:t>
            </a:r>
          </a:p>
          <a:p>
            <a:r>
              <a:rPr lang="en-US" smtClean="0"/>
              <a:t>Pengamatan dan survei</a:t>
            </a:r>
          </a:p>
          <a:p>
            <a:r>
              <a:rPr lang="en-US" smtClean="0"/>
              <a:t>Pengacuan (</a:t>
            </a:r>
            <a:r>
              <a:rPr lang="en-US" i="1" smtClean="0"/>
              <a:t>benchmarking</a:t>
            </a:r>
            <a:r>
              <a:rPr lang="en-US" smtClean="0"/>
              <a:t>)</a:t>
            </a:r>
          </a:p>
          <a:p>
            <a:r>
              <a:rPr lang="en-US" smtClean="0"/>
              <a:t>Pendapat ahli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Analisis Data Historis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Menggunakan berbagai informasi dan data yang tersedia dalam perusahaan mengenai segala sesuatu yang pernah terjadi</a:t>
            </a:r>
          </a:p>
          <a:p>
            <a:r>
              <a:rPr lang="en-US" smtClean="0"/>
              <a:t>Contoh dari data kepegawaian, dapat diketahui bahwa perusahaan menghadapi resiko kehilangan karyawan yang penting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Pengamatan dan Survei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Melakukan investigasi atau pencarian data langsung di tempat kejadian</a:t>
            </a:r>
          </a:p>
          <a:p>
            <a:r>
              <a:rPr lang="en-US" smtClean="0"/>
              <a:t>Contoh dengan mengamati proses produksi, dapat diketahui bahwa perusahaan menghadapi resiko lampu mati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Pengacuan (</a:t>
            </a:r>
            <a:r>
              <a:rPr lang="en-US" i="1" smtClean="0"/>
              <a:t>benchmarking</a:t>
            </a:r>
            <a:r>
              <a:rPr lang="en-US" smtClean="0"/>
              <a:t>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Mencari informasi tentang resiko di tempat atau perusahaan lain</a:t>
            </a:r>
          </a:p>
          <a:p>
            <a:r>
              <a:rPr lang="en-US" smtClean="0"/>
              <a:t>Contohnya, dari berita di media massa, dapat diketahui bahwa eskalator beresiko menyebabkan anak-anak terjepit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Pendapat Ahli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Mencari informasi dari ahli di bidang resiko tertentu</a:t>
            </a:r>
          </a:p>
          <a:p>
            <a:r>
              <a:rPr lang="en-US" smtClean="0"/>
              <a:t>Contohnya dari bertanya pada dokter, dapat diketahui bahwa orang dengan tingkat kolesterol tinggi beresiko kena penyakit jantung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39763"/>
          </a:xfrm>
        </p:spPr>
        <p:txBody>
          <a:bodyPr>
            <a:normAutofit fontScale="90000"/>
          </a:bodyPr>
          <a:lstStyle/>
          <a:p>
            <a:r>
              <a:rPr lang="en-US" sz="3400" smtClean="0"/>
              <a:t>Jenis resiko yang dijumpai di perusahaan</a:t>
            </a:r>
          </a:p>
        </p:txBody>
      </p: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228600" y="3276600"/>
            <a:ext cx="11430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Resiko Korporat</a:t>
            </a:r>
          </a:p>
        </p:txBody>
      </p: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1905000" y="5638800"/>
            <a:ext cx="16002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Resiko Eksternalitas</a:t>
            </a:r>
          </a:p>
        </p:txBody>
      </p:sp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1905000" y="4724400"/>
            <a:ext cx="16002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Resiko Strategis</a:t>
            </a:r>
          </a:p>
        </p:txBody>
      </p:sp>
      <p:sp>
        <p:nvSpPr>
          <p:cNvPr id="28678" name="Text Box 7"/>
          <p:cNvSpPr txBox="1">
            <a:spLocks noChangeArrowheads="1"/>
          </p:cNvSpPr>
          <p:nvPr/>
        </p:nvSpPr>
        <p:spPr bwMode="auto">
          <a:xfrm>
            <a:off x="1905000" y="3352800"/>
            <a:ext cx="16002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Resiko Operasional</a:t>
            </a:r>
          </a:p>
        </p:txBody>
      </p:sp>
      <p:sp>
        <p:nvSpPr>
          <p:cNvPr id="28679" name="Text Box 8"/>
          <p:cNvSpPr txBox="1">
            <a:spLocks noChangeArrowheads="1"/>
          </p:cNvSpPr>
          <p:nvPr/>
        </p:nvSpPr>
        <p:spPr bwMode="auto">
          <a:xfrm>
            <a:off x="1828800" y="990600"/>
            <a:ext cx="16002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Resiko Keuangan</a:t>
            </a:r>
          </a:p>
        </p:txBody>
      </p:sp>
      <p:sp>
        <p:nvSpPr>
          <p:cNvPr id="28680" name="Text Box 9"/>
          <p:cNvSpPr txBox="1">
            <a:spLocks noChangeArrowheads="1"/>
          </p:cNvSpPr>
          <p:nvPr/>
        </p:nvSpPr>
        <p:spPr bwMode="auto">
          <a:xfrm>
            <a:off x="3962400" y="685800"/>
            <a:ext cx="18288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pasar</a:t>
            </a:r>
          </a:p>
        </p:txBody>
      </p:sp>
      <p:sp>
        <p:nvSpPr>
          <p:cNvPr id="28681" name="Text Box 10"/>
          <p:cNvSpPr txBox="1">
            <a:spLocks noChangeArrowheads="1"/>
          </p:cNvSpPr>
          <p:nvPr/>
        </p:nvSpPr>
        <p:spPr bwMode="auto">
          <a:xfrm>
            <a:off x="3962400" y="4572000"/>
            <a:ext cx="19812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proses</a:t>
            </a:r>
          </a:p>
        </p:txBody>
      </p:sp>
      <p:sp>
        <p:nvSpPr>
          <p:cNvPr id="28682" name="Text Box 11"/>
          <p:cNvSpPr txBox="1">
            <a:spLocks noChangeArrowheads="1"/>
          </p:cNvSpPr>
          <p:nvPr/>
        </p:nvSpPr>
        <p:spPr bwMode="auto">
          <a:xfrm>
            <a:off x="3962400" y="2362200"/>
            <a:ext cx="19812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SDM</a:t>
            </a:r>
          </a:p>
        </p:txBody>
      </p:sp>
      <p:sp>
        <p:nvSpPr>
          <p:cNvPr id="28683" name="Text Box 12"/>
          <p:cNvSpPr txBox="1">
            <a:spLocks noChangeArrowheads="1"/>
          </p:cNvSpPr>
          <p:nvPr/>
        </p:nvSpPr>
        <p:spPr bwMode="auto">
          <a:xfrm>
            <a:off x="3962400" y="2819400"/>
            <a:ext cx="19812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produktivitas</a:t>
            </a:r>
          </a:p>
        </p:txBody>
      </p:sp>
      <p:sp>
        <p:nvSpPr>
          <p:cNvPr id="28684" name="Text Box 13"/>
          <p:cNvSpPr txBox="1">
            <a:spLocks noChangeArrowheads="1"/>
          </p:cNvSpPr>
          <p:nvPr/>
        </p:nvSpPr>
        <p:spPr bwMode="auto">
          <a:xfrm>
            <a:off x="3962400" y="3276600"/>
            <a:ext cx="19812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teknologi</a:t>
            </a:r>
          </a:p>
        </p:txBody>
      </p:sp>
      <p:sp>
        <p:nvSpPr>
          <p:cNvPr id="28685" name="Text Box 14"/>
          <p:cNvSpPr txBox="1">
            <a:spLocks noChangeArrowheads="1"/>
          </p:cNvSpPr>
          <p:nvPr/>
        </p:nvSpPr>
        <p:spPr bwMode="auto">
          <a:xfrm>
            <a:off x="3962400" y="3733800"/>
            <a:ext cx="19812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inovasi</a:t>
            </a:r>
          </a:p>
        </p:txBody>
      </p:sp>
      <p:sp>
        <p:nvSpPr>
          <p:cNvPr id="28686" name="Text Box 15"/>
          <p:cNvSpPr txBox="1">
            <a:spLocks noChangeArrowheads="1"/>
          </p:cNvSpPr>
          <p:nvPr/>
        </p:nvSpPr>
        <p:spPr bwMode="auto">
          <a:xfrm>
            <a:off x="3962400" y="4191000"/>
            <a:ext cx="19812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sistem</a:t>
            </a:r>
          </a:p>
        </p:txBody>
      </p:sp>
      <p:sp>
        <p:nvSpPr>
          <p:cNvPr id="28687" name="Text Box 16"/>
          <p:cNvSpPr txBox="1">
            <a:spLocks noChangeArrowheads="1"/>
          </p:cNvSpPr>
          <p:nvPr/>
        </p:nvSpPr>
        <p:spPr bwMode="auto">
          <a:xfrm>
            <a:off x="6629400" y="4343400"/>
            <a:ext cx="22860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bisnis</a:t>
            </a:r>
          </a:p>
        </p:txBody>
      </p:sp>
      <p:sp>
        <p:nvSpPr>
          <p:cNvPr id="28688" name="Text Box 17"/>
          <p:cNvSpPr txBox="1">
            <a:spLocks noChangeArrowheads="1"/>
          </p:cNvSpPr>
          <p:nvPr/>
        </p:nvSpPr>
        <p:spPr bwMode="auto">
          <a:xfrm>
            <a:off x="6629400" y="4800600"/>
            <a:ext cx="22860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leverage operasi</a:t>
            </a:r>
          </a:p>
        </p:txBody>
      </p:sp>
      <p:sp>
        <p:nvSpPr>
          <p:cNvPr id="28689" name="Text Box 18"/>
          <p:cNvSpPr txBox="1">
            <a:spLocks noChangeArrowheads="1"/>
          </p:cNvSpPr>
          <p:nvPr/>
        </p:nvSpPr>
        <p:spPr bwMode="auto">
          <a:xfrm>
            <a:off x="6629400" y="5257800"/>
            <a:ext cx="22860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transaksi strategis</a:t>
            </a:r>
          </a:p>
        </p:txBody>
      </p:sp>
      <p:sp>
        <p:nvSpPr>
          <p:cNvPr id="28690" name="Text Box 19"/>
          <p:cNvSpPr txBox="1">
            <a:spLocks noChangeArrowheads="1"/>
          </p:cNvSpPr>
          <p:nvPr/>
        </p:nvSpPr>
        <p:spPr bwMode="auto">
          <a:xfrm>
            <a:off x="4038600" y="5410200"/>
            <a:ext cx="17526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lingkungan</a:t>
            </a:r>
          </a:p>
        </p:txBody>
      </p:sp>
      <p:sp>
        <p:nvSpPr>
          <p:cNvPr id="28691" name="Text Box 20"/>
          <p:cNvSpPr txBox="1">
            <a:spLocks noChangeArrowheads="1"/>
          </p:cNvSpPr>
          <p:nvPr/>
        </p:nvSpPr>
        <p:spPr bwMode="auto">
          <a:xfrm>
            <a:off x="4038600" y="5867400"/>
            <a:ext cx="17526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reputasi</a:t>
            </a:r>
          </a:p>
        </p:txBody>
      </p:sp>
      <p:sp>
        <p:nvSpPr>
          <p:cNvPr id="28692" name="Text Box 21"/>
          <p:cNvSpPr txBox="1">
            <a:spLocks noChangeArrowheads="1"/>
          </p:cNvSpPr>
          <p:nvPr/>
        </p:nvSpPr>
        <p:spPr bwMode="auto">
          <a:xfrm>
            <a:off x="4038600" y="6324600"/>
            <a:ext cx="17526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hukum</a:t>
            </a:r>
          </a:p>
        </p:txBody>
      </p:sp>
      <p:sp>
        <p:nvSpPr>
          <p:cNvPr id="28693" name="Text Box 22"/>
          <p:cNvSpPr txBox="1">
            <a:spLocks noChangeArrowheads="1"/>
          </p:cNvSpPr>
          <p:nvPr/>
        </p:nvSpPr>
        <p:spPr bwMode="auto">
          <a:xfrm>
            <a:off x="3962400" y="1066800"/>
            <a:ext cx="18288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likuiditas</a:t>
            </a:r>
          </a:p>
        </p:txBody>
      </p:sp>
      <p:sp>
        <p:nvSpPr>
          <p:cNvPr id="28694" name="Text Box 23"/>
          <p:cNvSpPr txBox="1">
            <a:spLocks noChangeArrowheads="1"/>
          </p:cNvSpPr>
          <p:nvPr/>
        </p:nvSpPr>
        <p:spPr bwMode="auto">
          <a:xfrm>
            <a:off x="3962400" y="1447800"/>
            <a:ext cx="18288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kredit</a:t>
            </a:r>
          </a:p>
        </p:txBody>
      </p:sp>
      <p:sp>
        <p:nvSpPr>
          <p:cNvPr id="28695" name="Text Box 24"/>
          <p:cNvSpPr txBox="1">
            <a:spLocks noChangeArrowheads="1"/>
          </p:cNvSpPr>
          <p:nvPr/>
        </p:nvSpPr>
        <p:spPr bwMode="auto">
          <a:xfrm>
            <a:off x="3962400" y="1828800"/>
            <a:ext cx="18288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permodalan</a:t>
            </a:r>
          </a:p>
        </p:txBody>
      </p:sp>
      <p:sp>
        <p:nvSpPr>
          <p:cNvPr id="28696" name="Text Box 25"/>
          <p:cNvSpPr txBox="1">
            <a:spLocks noChangeArrowheads="1"/>
          </p:cNvSpPr>
          <p:nvPr/>
        </p:nvSpPr>
        <p:spPr bwMode="auto">
          <a:xfrm>
            <a:off x="6553200" y="609600"/>
            <a:ext cx="20574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tingkat bunga</a:t>
            </a:r>
          </a:p>
        </p:txBody>
      </p:sp>
      <p:sp>
        <p:nvSpPr>
          <p:cNvPr id="28697" name="Text Box 26"/>
          <p:cNvSpPr txBox="1">
            <a:spLocks noChangeArrowheads="1"/>
          </p:cNvSpPr>
          <p:nvPr/>
        </p:nvSpPr>
        <p:spPr bwMode="auto">
          <a:xfrm>
            <a:off x="6553200" y="1066800"/>
            <a:ext cx="20574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nilai tukar</a:t>
            </a:r>
          </a:p>
        </p:txBody>
      </p:sp>
      <p:sp>
        <p:nvSpPr>
          <p:cNvPr id="28698" name="Text Box 27"/>
          <p:cNvSpPr txBox="1">
            <a:spLocks noChangeArrowheads="1"/>
          </p:cNvSpPr>
          <p:nvPr/>
        </p:nvSpPr>
        <p:spPr bwMode="auto">
          <a:xfrm>
            <a:off x="6553200" y="1524000"/>
            <a:ext cx="20574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komoditas</a:t>
            </a:r>
          </a:p>
        </p:txBody>
      </p:sp>
      <p:sp>
        <p:nvSpPr>
          <p:cNvPr id="28699" name="Text Box 28"/>
          <p:cNvSpPr txBox="1">
            <a:spLocks noChangeArrowheads="1"/>
          </p:cNvSpPr>
          <p:nvPr/>
        </p:nvSpPr>
        <p:spPr bwMode="auto">
          <a:xfrm>
            <a:off x="6553200" y="1981200"/>
            <a:ext cx="20574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Resiko ekuitas</a:t>
            </a:r>
          </a:p>
        </p:txBody>
      </p:sp>
      <p:cxnSp>
        <p:nvCxnSpPr>
          <p:cNvPr id="28700" name="AutoShape 29"/>
          <p:cNvCxnSpPr>
            <a:cxnSpLocks noChangeShapeType="1"/>
            <a:stCxn id="28675" idx="3"/>
            <a:endCxn id="28679" idx="1"/>
          </p:cNvCxnSpPr>
          <p:nvPr/>
        </p:nvCxnSpPr>
        <p:spPr bwMode="auto">
          <a:xfrm flipV="1">
            <a:off x="1371600" y="1316038"/>
            <a:ext cx="457200" cy="2286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01" name="AutoShape 30"/>
          <p:cNvCxnSpPr>
            <a:cxnSpLocks noChangeShapeType="1"/>
            <a:stCxn id="28675" idx="3"/>
            <a:endCxn id="28678" idx="1"/>
          </p:cNvCxnSpPr>
          <p:nvPr/>
        </p:nvCxnSpPr>
        <p:spPr bwMode="auto">
          <a:xfrm>
            <a:off x="1371600" y="3602038"/>
            <a:ext cx="533400" cy="76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02" name="AutoShape 31"/>
          <p:cNvCxnSpPr>
            <a:cxnSpLocks noChangeShapeType="1"/>
            <a:stCxn id="28675" idx="3"/>
            <a:endCxn id="28677" idx="1"/>
          </p:cNvCxnSpPr>
          <p:nvPr/>
        </p:nvCxnSpPr>
        <p:spPr bwMode="auto">
          <a:xfrm>
            <a:off x="1371600" y="3602038"/>
            <a:ext cx="533400" cy="1447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03" name="AutoShape 32"/>
          <p:cNvCxnSpPr>
            <a:cxnSpLocks noChangeShapeType="1"/>
            <a:endCxn id="28676" idx="1"/>
          </p:cNvCxnSpPr>
          <p:nvPr/>
        </p:nvCxnSpPr>
        <p:spPr bwMode="auto">
          <a:xfrm>
            <a:off x="1371600" y="3581400"/>
            <a:ext cx="533400" cy="23828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04" name="AutoShape 33"/>
          <p:cNvCxnSpPr>
            <a:cxnSpLocks noChangeShapeType="1"/>
            <a:stCxn id="28679" idx="3"/>
            <a:endCxn id="28680" idx="1"/>
          </p:cNvCxnSpPr>
          <p:nvPr/>
        </p:nvCxnSpPr>
        <p:spPr bwMode="auto">
          <a:xfrm flipV="1">
            <a:off x="3429000" y="842963"/>
            <a:ext cx="533400" cy="473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05" name="AutoShape 34"/>
          <p:cNvCxnSpPr>
            <a:cxnSpLocks noChangeShapeType="1"/>
            <a:stCxn id="28679" idx="3"/>
            <a:endCxn id="28693" idx="1"/>
          </p:cNvCxnSpPr>
          <p:nvPr/>
        </p:nvCxnSpPr>
        <p:spPr bwMode="auto">
          <a:xfrm flipV="1">
            <a:off x="3429000" y="1223963"/>
            <a:ext cx="533400" cy="92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06" name="AutoShape 35"/>
          <p:cNvCxnSpPr>
            <a:cxnSpLocks noChangeShapeType="1"/>
            <a:stCxn id="28679" idx="3"/>
            <a:endCxn id="28694" idx="1"/>
          </p:cNvCxnSpPr>
          <p:nvPr/>
        </p:nvCxnSpPr>
        <p:spPr bwMode="auto">
          <a:xfrm>
            <a:off x="3429000" y="1316038"/>
            <a:ext cx="533400" cy="2889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07" name="AutoShape 36"/>
          <p:cNvCxnSpPr>
            <a:cxnSpLocks noChangeShapeType="1"/>
            <a:stCxn id="28679" idx="3"/>
            <a:endCxn id="28695" idx="1"/>
          </p:cNvCxnSpPr>
          <p:nvPr/>
        </p:nvCxnSpPr>
        <p:spPr bwMode="auto">
          <a:xfrm>
            <a:off x="3429000" y="1316038"/>
            <a:ext cx="533400" cy="6699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08" name="AutoShape 37"/>
          <p:cNvCxnSpPr>
            <a:cxnSpLocks noChangeShapeType="1"/>
          </p:cNvCxnSpPr>
          <p:nvPr/>
        </p:nvCxnSpPr>
        <p:spPr bwMode="auto">
          <a:xfrm flipV="1">
            <a:off x="3505200" y="2514600"/>
            <a:ext cx="457200" cy="11541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09" name="AutoShape 38"/>
          <p:cNvCxnSpPr>
            <a:cxnSpLocks noChangeShapeType="1"/>
            <a:stCxn id="28678" idx="3"/>
            <a:endCxn id="28683" idx="1"/>
          </p:cNvCxnSpPr>
          <p:nvPr/>
        </p:nvCxnSpPr>
        <p:spPr bwMode="auto">
          <a:xfrm flipV="1">
            <a:off x="3505200" y="2976563"/>
            <a:ext cx="457200" cy="7016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10" name="AutoShape 39"/>
          <p:cNvCxnSpPr>
            <a:cxnSpLocks noChangeShapeType="1"/>
            <a:endCxn id="28684" idx="1"/>
          </p:cNvCxnSpPr>
          <p:nvPr/>
        </p:nvCxnSpPr>
        <p:spPr bwMode="auto">
          <a:xfrm flipV="1">
            <a:off x="3505200" y="3433763"/>
            <a:ext cx="457200" cy="2397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11" name="AutoShape 40"/>
          <p:cNvCxnSpPr>
            <a:cxnSpLocks noChangeShapeType="1"/>
            <a:stCxn id="28678" idx="3"/>
            <a:endCxn id="28685" idx="1"/>
          </p:cNvCxnSpPr>
          <p:nvPr/>
        </p:nvCxnSpPr>
        <p:spPr bwMode="auto">
          <a:xfrm>
            <a:off x="3505200" y="3678238"/>
            <a:ext cx="457200" cy="212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12" name="AutoShape 41"/>
          <p:cNvCxnSpPr>
            <a:cxnSpLocks noChangeShapeType="1"/>
            <a:stCxn id="28678" idx="3"/>
            <a:endCxn id="28686" idx="1"/>
          </p:cNvCxnSpPr>
          <p:nvPr/>
        </p:nvCxnSpPr>
        <p:spPr bwMode="auto">
          <a:xfrm>
            <a:off x="3505200" y="3678238"/>
            <a:ext cx="457200" cy="6699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13" name="AutoShape 42"/>
          <p:cNvCxnSpPr>
            <a:cxnSpLocks noChangeShapeType="1"/>
            <a:stCxn id="28678" idx="3"/>
            <a:endCxn id="28681" idx="1"/>
          </p:cNvCxnSpPr>
          <p:nvPr/>
        </p:nvCxnSpPr>
        <p:spPr bwMode="auto">
          <a:xfrm>
            <a:off x="3505200" y="3678238"/>
            <a:ext cx="457200" cy="10509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14" name="AutoShape 43"/>
          <p:cNvCxnSpPr>
            <a:cxnSpLocks noChangeShapeType="1"/>
            <a:stCxn id="28677" idx="3"/>
            <a:endCxn id="28687" idx="1"/>
          </p:cNvCxnSpPr>
          <p:nvPr/>
        </p:nvCxnSpPr>
        <p:spPr bwMode="auto">
          <a:xfrm flipV="1">
            <a:off x="3505200" y="4500563"/>
            <a:ext cx="3124200" cy="549275"/>
          </a:xfrm>
          <a:prstGeom prst="bentConnector3">
            <a:avLst>
              <a:gd name="adj1" fmla="val 87597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8715" name="AutoShape 46"/>
          <p:cNvCxnSpPr>
            <a:cxnSpLocks noChangeShapeType="1"/>
            <a:stCxn id="28677" idx="3"/>
            <a:endCxn id="28688" idx="1"/>
          </p:cNvCxnSpPr>
          <p:nvPr/>
        </p:nvCxnSpPr>
        <p:spPr bwMode="auto">
          <a:xfrm flipV="1">
            <a:off x="3505200" y="4957763"/>
            <a:ext cx="3124200" cy="920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8716" name="AutoShape 47"/>
          <p:cNvCxnSpPr>
            <a:cxnSpLocks noChangeShapeType="1"/>
            <a:stCxn id="28677" idx="3"/>
            <a:endCxn id="28689" idx="1"/>
          </p:cNvCxnSpPr>
          <p:nvPr/>
        </p:nvCxnSpPr>
        <p:spPr bwMode="auto">
          <a:xfrm>
            <a:off x="3505200" y="5049838"/>
            <a:ext cx="3124200" cy="365125"/>
          </a:xfrm>
          <a:prstGeom prst="bentConnector3">
            <a:avLst>
              <a:gd name="adj1" fmla="val 843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8717" name="AutoShape 48"/>
          <p:cNvCxnSpPr>
            <a:cxnSpLocks noChangeShapeType="1"/>
            <a:stCxn id="28676" idx="3"/>
            <a:endCxn id="28690" idx="1"/>
          </p:cNvCxnSpPr>
          <p:nvPr/>
        </p:nvCxnSpPr>
        <p:spPr bwMode="auto">
          <a:xfrm flipV="1">
            <a:off x="3505200" y="5567363"/>
            <a:ext cx="533400" cy="396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18" name="AutoShape 49"/>
          <p:cNvCxnSpPr>
            <a:cxnSpLocks noChangeShapeType="1"/>
            <a:stCxn id="28676" idx="3"/>
            <a:endCxn id="28691" idx="1"/>
          </p:cNvCxnSpPr>
          <p:nvPr/>
        </p:nvCxnSpPr>
        <p:spPr bwMode="auto">
          <a:xfrm>
            <a:off x="3505200" y="5964238"/>
            <a:ext cx="533400" cy="603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19" name="AutoShape 50"/>
          <p:cNvCxnSpPr>
            <a:cxnSpLocks noChangeShapeType="1"/>
            <a:stCxn id="28676" idx="3"/>
            <a:endCxn id="28692" idx="1"/>
          </p:cNvCxnSpPr>
          <p:nvPr/>
        </p:nvCxnSpPr>
        <p:spPr bwMode="auto">
          <a:xfrm>
            <a:off x="3505200" y="5964238"/>
            <a:ext cx="533400" cy="517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20" name="AutoShape 52"/>
          <p:cNvCxnSpPr>
            <a:cxnSpLocks noChangeShapeType="1"/>
            <a:stCxn id="28680" idx="3"/>
            <a:endCxn id="28696" idx="1"/>
          </p:cNvCxnSpPr>
          <p:nvPr/>
        </p:nvCxnSpPr>
        <p:spPr bwMode="auto">
          <a:xfrm flipV="1">
            <a:off x="5791200" y="766763"/>
            <a:ext cx="762000" cy="76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21" name="AutoShape 53"/>
          <p:cNvCxnSpPr>
            <a:cxnSpLocks noChangeShapeType="1"/>
            <a:stCxn id="28680" idx="3"/>
            <a:endCxn id="28697" idx="1"/>
          </p:cNvCxnSpPr>
          <p:nvPr/>
        </p:nvCxnSpPr>
        <p:spPr bwMode="auto">
          <a:xfrm>
            <a:off x="5791200" y="842963"/>
            <a:ext cx="7620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22" name="AutoShape 54"/>
          <p:cNvCxnSpPr>
            <a:cxnSpLocks noChangeShapeType="1"/>
            <a:endCxn id="28698" idx="1"/>
          </p:cNvCxnSpPr>
          <p:nvPr/>
        </p:nvCxnSpPr>
        <p:spPr bwMode="auto">
          <a:xfrm>
            <a:off x="5943600" y="914400"/>
            <a:ext cx="609600" cy="7667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8723" name="AutoShape 55"/>
          <p:cNvCxnSpPr>
            <a:cxnSpLocks noChangeShapeType="1"/>
            <a:stCxn id="28680" idx="3"/>
            <a:endCxn id="28699" idx="1"/>
          </p:cNvCxnSpPr>
          <p:nvPr/>
        </p:nvCxnSpPr>
        <p:spPr bwMode="auto">
          <a:xfrm>
            <a:off x="5791200" y="842963"/>
            <a:ext cx="762000" cy="1295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pPr algn="r"/>
            <a:r>
              <a:rPr lang="id-ID" smtClean="0"/>
              <a:t>Analisis  Resiko</a:t>
            </a:r>
            <a:endParaRPr lang="en-US" smtClean="0"/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014663"/>
          </a:xfrm>
        </p:spPr>
        <p:txBody>
          <a:bodyPr>
            <a:normAutofit fontScale="92500"/>
          </a:bodyPr>
          <a:lstStyle/>
          <a:p>
            <a:pPr marL="0" indent="631825" algn="just">
              <a:lnSpc>
                <a:spcPct val="150000"/>
              </a:lnSpc>
              <a:buFontTx/>
              <a:buNone/>
            </a:pPr>
            <a:r>
              <a:rPr lang="id-ID" sz="2400" smtClean="0">
                <a:latin typeface="Maiandra GD" pitchFamily="34" charset="0"/>
              </a:rPr>
              <a:t>Setiap risiko yang teridentifikasi diperhitungkan secara bergantian dan penilaian mengenai besarnya probabilitas dan keseriusan risiko tersebut pun dibuat. Tidak ada cara yang mudah untuk melakukan hal ini-analisis ini bergantung pada penilaian dan pengalaman manajer proyek</a:t>
            </a:r>
            <a:endParaRPr lang="en-US" sz="2400" smtClean="0">
              <a:latin typeface="Maiandra GD" pitchFamily="34" charset="0"/>
            </a:endParaRPr>
          </a:p>
        </p:txBody>
      </p:sp>
      <p:pic>
        <p:nvPicPr>
          <p:cNvPr id="29700" name="Picture 4" descr="image00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6248400"/>
            <a:ext cx="6302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pPr algn="r"/>
            <a:r>
              <a:rPr lang="id-ID" smtClean="0"/>
              <a:t>Lanjutan...</a:t>
            </a:r>
            <a:endParaRPr lang="en-US" smtClean="0"/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457200" y="1566863"/>
            <a:ext cx="8229600" cy="3090862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id-ID" sz="2800" b="1" smtClean="0">
                <a:latin typeface="Maiandra GD" pitchFamily="34" charset="0"/>
              </a:rPr>
              <a:t>Probabilitas risiko bisa dinilai sangat rendah (&lt;10%), rendah (10-25°70), Sedang (25-50°/ ), tinggi (50-75%), atau sangat tinggi (&gt;75%-).</a:t>
            </a:r>
            <a:endParaRPr lang="en-US" sz="2800" b="1" smtClean="0">
              <a:latin typeface="Maiandra GD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2800" b="1" smtClean="0">
                <a:latin typeface="Maiandra GD" pitchFamily="34" charset="0"/>
              </a:rPr>
              <a:t>Efek risiko bisa dinilai sebagai katastrofik (pengeluaran lebih besar dari pada pendapatan), serius, bisa ditolerir, atau tidak signifikan.</a:t>
            </a:r>
            <a:endParaRPr lang="en-US" sz="2800" b="1" smtClean="0">
              <a:latin typeface="Maiandra G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r"/>
            <a:r>
              <a:rPr lang="id-ID" sz="4000" smtClean="0"/>
              <a:t>Resiko yang dapat diidentifikasi</a:t>
            </a:r>
            <a:endParaRPr lang="en-US" sz="4000" smtClean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571625"/>
            <a:ext cx="7881937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Permasalahan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agroindustri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dihadapkan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Risk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dan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Uncertainty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dalam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penyediaan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bahan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baku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yg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sifatnya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musiman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shg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perlu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  <a:sym typeface="Wingdings" pitchFamily="2" charset="2"/>
              </a:rPr>
              <a:t>manajemen</a:t>
            </a:r>
            <a:endParaRPr lang="en-US" dirty="0" smtClean="0">
              <a:solidFill>
                <a:schemeClr val="tx1">
                  <a:lumMod val="40000"/>
                  <a:lumOff val="60000"/>
                </a:schemeClr>
              </a:solidFill>
              <a:sym typeface="Wingdings" pitchFamily="2" charset="2"/>
            </a:endParaRPr>
          </a:p>
          <a:p>
            <a:pPr>
              <a:defRPr/>
            </a:pP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pPr algn="r"/>
            <a:r>
              <a:rPr lang="id-ID" smtClean="0"/>
              <a:t>Lanjutan...</a:t>
            </a:r>
            <a:endParaRPr lang="en-US" smtClean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2143125"/>
            <a:ext cx="8053387" cy="3571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290638"/>
          </a:xfrm>
        </p:spPr>
        <p:txBody>
          <a:bodyPr/>
          <a:lstStyle/>
          <a:p>
            <a:r>
              <a:rPr lang="en-US" smtClean="0"/>
              <a:t>Pengendalian Resiko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Menghindari resiko</a:t>
            </a:r>
          </a:p>
          <a:p>
            <a:pPr>
              <a:lnSpc>
                <a:spcPct val="90000"/>
              </a:lnSpc>
            </a:pPr>
            <a:r>
              <a:rPr lang="en-US" smtClean="0"/>
              <a:t>Mengurangi keparahan resiko</a:t>
            </a:r>
          </a:p>
          <a:p>
            <a:pPr>
              <a:lnSpc>
                <a:spcPct val="90000"/>
              </a:lnSpc>
            </a:pPr>
            <a:r>
              <a:rPr lang="en-US" smtClean="0"/>
              <a:t>Analisis kerugian</a:t>
            </a:r>
          </a:p>
          <a:p>
            <a:pPr>
              <a:lnSpc>
                <a:spcPct val="90000"/>
              </a:lnSpc>
            </a:pPr>
            <a:r>
              <a:rPr lang="en-US" smtClean="0"/>
              <a:t>Evaluasi kelayakan ekonomis</a:t>
            </a:r>
          </a:p>
          <a:p>
            <a:pPr>
              <a:lnSpc>
                <a:spcPct val="90000"/>
              </a:lnSpc>
            </a:pPr>
            <a:r>
              <a:rPr lang="en-US" smtClean="0"/>
              <a:t>Pemindahan resiko ke pihak lain yg lebih aman</a:t>
            </a:r>
          </a:p>
          <a:p>
            <a:pPr>
              <a:lnSpc>
                <a:spcPct val="90000"/>
              </a:lnSpc>
            </a:pPr>
            <a:r>
              <a:rPr lang="en-US" smtClean="0"/>
              <a:t>Pembiayaan resiko ke perusahaan lain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755650"/>
          </a:xfrm>
        </p:spPr>
        <p:txBody>
          <a:bodyPr/>
          <a:lstStyle/>
          <a:p>
            <a:r>
              <a:rPr lang="en-US" sz="4000" smtClean="0"/>
              <a:t>Pengambilan Keputusan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marL="609600" indent="-609600"/>
            <a:r>
              <a:rPr lang="en-US" smtClean="0"/>
              <a:t>Identifikasi alternatif pengambilan keputusan untuk masalah </a:t>
            </a:r>
          </a:p>
          <a:p>
            <a:pPr marL="609600" indent="-609600"/>
            <a:r>
              <a:rPr lang="en-US" smtClean="0"/>
              <a:t>Ada 4 kelompok yaitu :</a:t>
            </a:r>
          </a:p>
          <a:p>
            <a:pPr marL="990600" lvl="1" indent="-533400">
              <a:buClr>
                <a:schemeClr val="tx1"/>
              </a:buClr>
              <a:buFontTx/>
              <a:buAutoNum type="arabicPeriod"/>
            </a:pPr>
            <a:r>
              <a:rPr lang="en-US" smtClean="0"/>
              <a:t>Certainty </a:t>
            </a:r>
          </a:p>
          <a:p>
            <a:pPr marL="990600" lvl="1" indent="-533400">
              <a:buClr>
                <a:schemeClr val="tx1"/>
              </a:buClr>
              <a:buFontTx/>
              <a:buAutoNum type="arabicPeriod"/>
            </a:pPr>
            <a:r>
              <a:rPr lang="en-US" smtClean="0"/>
              <a:t>Risk</a:t>
            </a:r>
          </a:p>
          <a:p>
            <a:pPr marL="990600" lvl="1" indent="-533400">
              <a:buClr>
                <a:schemeClr val="tx1"/>
              </a:buClr>
              <a:buFontTx/>
              <a:buAutoNum type="arabicPeriod"/>
            </a:pPr>
            <a:r>
              <a:rPr lang="en-US" smtClean="0"/>
              <a:t>Uncertainty</a:t>
            </a:r>
          </a:p>
          <a:p>
            <a:pPr marL="990600" lvl="1" indent="-533400">
              <a:buClr>
                <a:schemeClr val="tx1"/>
              </a:buClr>
              <a:buFontTx/>
              <a:buAutoNum type="arabicPeriod"/>
            </a:pPr>
            <a:r>
              <a:rPr lang="en-US" smtClean="0"/>
              <a:t>Conflict</a:t>
            </a:r>
          </a:p>
          <a:p>
            <a:pPr marL="990600" lvl="1" indent="-533400">
              <a:buClr>
                <a:schemeClr val="tx1"/>
              </a:buClr>
              <a:buFontTx/>
              <a:buAutoNum type="arabicPeriod"/>
            </a:pPr>
            <a:endParaRPr lang="en-US" smtClean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755650"/>
          </a:xfrm>
        </p:spPr>
        <p:txBody>
          <a:bodyPr/>
          <a:lstStyle/>
          <a:p>
            <a:r>
              <a:rPr lang="en-US" sz="4000" smtClean="0"/>
              <a:t>Kondisi Certainty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r>
              <a:rPr lang="en-US" smtClean="0"/>
              <a:t>Perhitungan ekonomi secara pasti</a:t>
            </a:r>
          </a:p>
          <a:p>
            <a:r>
              <a:rPr lang="en-US" smtClean="0"/>
              <a:t>Keputusan pasti terjadi </a:t>
            </a:r>
            <a:r>
              <a:rPr lang="id-ID" smtClean="0">
                <a:sym typeface="Wingdings" pitchFamily="2" charset="2"/>
              </a:rPr>
              <a:t></a:t>
            </a:r>
            <a:r>
              <a:rPr lang="en-US" smtClean="0"/>
              <a:t> dibandingkan memilih yg PROFITABEL</a:t>
            </a:r>
          </a:p>
          <a:p>
            <a:pPr>
              <a:buFontTx/>
              <a:buNone/>
            </a:pPr>
            <a:r>
              <a:rPr lang="en-US" smtClean="0"/>
              <a:t>Misal :</a:t>
            </a:r>
          </a:p>
          <a:p>
            <a:pPr>
              <a:buFontTx/>
              <a:buNone/>
            </a:pPr>
            <a:r>
              <a:rPr lang="en-US" smtClean="0"/>
              <a:t>   Usaha produksi </a:t>
            </a:r>
            <a:r>
              <a:rPr lang="id-ID" smtClean="0"/>
              <a:t>k</a:t>
            </a:r>
            <a:r>
              <a:rPr lang="en-US" smtClean="0"/>
              <a:t>eripik apel dan nangka dg luas lahan 1 ha, akan lebih menguntungkan yg mana…? Cukup dibandingkan hasil produktivitasnya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190625"/>
          </a:xfrm>
        </p:spPr>
        <p:txBody>
          <a:bodyPr/>
          <a:lstStyle/>
          <a:p>
            <a:r>
              <a:rPr lang="en-US" smtClean="0"/>
              <a:t>Kondisi Conflict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Terjadi persaingan </a:t>
            </a:r>
          </a:p>
          <a:p>
            <a:r>
              <a:rPr lang="en-US" smtClean="0"/>
              <a:t>Perlu melakukan analisis kelayakan ekonomi t</a:t>
            </a:r>
            <a:r>
              <a:rPr lang="id-ID" smtClean="0"/>
              <a:t>ia</a:t>
            </a:r>
            <a:r>
              <a:rPr lang="en-US" smtClean="0"/>
              <a:t>p unit usaha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089025"/>
          </a:xfrm>
        </p:spPr>
        <p:txBody>
          <a:bodyPr/>
          <a:lstStyle/>
          <a:p>
            <a:r>
              <a:rPr lang="en-US" smtClean="0"/>
              <a:t>Kondisi RISK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5538"/>
            <a:ext cx="8229600" cy="55435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Hasilnya tidak pasti, probabilitas diketahui, informasi yg tidak sempurna</a:t>
            </a:r>
          </a:p>
          <a:p>
            <a:pPr>
              <a:lnSpc>
                <a:spcPct val="90000"/>
              </a:lnSpc>
            </a:pPr>
            <a:r>
              <a:rPr lang="en-US" smtClean="0"/>
              <a:t>Alternatif yg harus dipilih</a:t>
            </a:r>
            <a:r>
              <a:rPr lang="en-US" smtClean="0">
                <a:sym typeface="Wingdings" pitchFamily="2" charset="2"/>
              </a:rPr>
              <a:t> lebih dari 1 kemungkinan hasil (kondisi baik, normal, jelek)</a:t>
            </a:r>
          </a:p>
          <a:p>
            <a:pPr>
              <a:lnSpc>
                <a:spcPct val="90000"/>
              </a:lnSpc>
            </a:pPr>
            <a:r>
              <a:rPr lang="en-US" smtClean="0">
                <a:sym typeface="Wingdings" pitchFamily="2" charset="2"/>
              </a:rPr>
              <a:t>Pengambil keputusan memiliki lebih dari 1 alternatif tindakan</a:t>
            </a:r>
          </a:p>
          <a:p>
            <a:pPr>
              <a:lnSpc>
                <a:spcPct val="90000"/>
              </a:lnSpc>
            </a:pPr>
            <a:r>
              <a:rPr lang="en-US" smtClean="0">
                <a:sym typeface="Wingdings" pitchFamily="2" charset="2"/>
              </a:rPr>
              <a:t>Ada alternatif tindakan yg f</a:t>
            </a:r>
            <a:r>
              <a:rPr lang="id-ID" smtClean="0">
                <a:sym typeface="Wingdings" pitchFamily="2" charset="2"/>
              </a:rPr>
              <a:t>ea</a:t>
            </a:r>
            <a:r>
              <a:rPr lang="en-US" smtClean="0">
                <a:sym typeface="Wingdings" pitchFamily="2" charset="2"/>
              </a:rPr>
              <a:t>sibel (bisa dilakukan)</a:t>
            </a:r>
          </a:p>
          <a:p>
            <a:pPr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089025"/>
          </a:xfrm>
        </p:spPr>
        <p:txBody>
          <a:bodyPr/>
          <a:lstStyle/>
          <a:p>
            <a:r>
              <a:rPr lang="en-US" b="1" smtClean="0">
                <a:latin typeface="Arial Black" pitchFamily="34" charset="0"/>
              </a:rPr>
              <a:t>UNCERTAINTY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975"/>
            <a:ext cx="8229600" cy="5400675"/>
          </a:xfrm>
        </p:spPr>
        <p:txBody>
          <a:bodyPr/>
          <a:lstStyle/>
          <a:p>
            <a:r>
              <a:rPr lang="en-US" smtClean="0"/>
              <a:t>Probabilitas hasil tidak diketahui scr pasti (hanya berdasar perkiraan)</a:t>
            </a:r>
          </a:p>
          <a:p>
            <a:r>
              <a:rPr lang="en-US" smtClean="0"/>
              <a:t>Pengambil keputusan tdk memiliki informasi lengkap dan sempurna</a:t>
            </a:r>
          </a:p>
          <a:p>
            <a:r>
              <a:rPr lang="en-US" smtClean="0"/>
              <a:t>Hal yg akan diputuskan belum pernah terjadi</a:t>
            </a:r>
          </a:p>
          <a:p>
            <a:r>
              <a:rPr lang="en-US" smtClean="0"/>
              <a:t>Antisipasi kondisi ketidakpastian :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v"/>
            </a:pPr>
            <a:r>
              <a:rPr lang="en-US" smtClean="0"/>
              <a:t> mencari informasi lebih banyak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v"/>
            </a:pPr>
            <a:r>
              <a:rPr lang="en-US" smtClean="0"/>
              <a:t> melalui riset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v"/>
            </a:pPr>
            <a:r>
              <a:rPr lang="en-US" smtClean="0"/>
              <a:t> penggunaan probabilitas subyektif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smtClean="0"/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sz="8000" smtClean="0"/>
              <a:t>Terima kasih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PERBEDAAN R</a:t>
            </a:r>
            <a:r>
              <a:rPr lang="id-ID" smtClean="0"/>
              <a:t>1</a:t>
            </a:r>
            <a:r>
              <a:rPr lang="en-US" smtClean="0"/>
              <a:t>SIKO &amp; KETIDAKPASTIAN</a:t>
            </a:r>
          </a:p>
        </p:txBody>
      </p:sp>
      <p:graphicFrame>
        <p:nvGraphicFramePr>
          <p:cNvPr id="5162" name="Group 42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936364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</a:t>
                      </a:r>
                      <a:r>
                        <a:rPr kumimoji="0" lang="id-ID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1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SIKO</a:t>
                      </a: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KETIDAKPASTIAN</a:t>
                      </a: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Ada data pendukung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probabilitas kejadian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Tidak ada 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pendukung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probabilitas kejadian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Subyek dan obyek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jelas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</a:t>
                      </a:r>
                      <a:r>
                        <a:rPr kumimoji="0" lang="id-ID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u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byek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dan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obyek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tidak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jelas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Memiliki pengalaman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Tidak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memiliki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pengalaman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US" smtClean="0"/>
              <a:t>Pengertian R</a:t>
            </a:r>
            <a:r>
              <a:rPr lang="id-ID" smtClean="0"/>
              <a:t>e</a:t>
            </a:r>
            <a:r>
              <a:rPr lang="en-US" smtClean="0"/>
              <a:t>siko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sz="2800" smtClean="0"/>
          </a:p>
          <a:p>
            <a:pPr marL="609600" indent="-609600"/>
            <a:r>
              <a:rPr lang="en-US" sz="2800" smtClean="0"/>
              <a:t>Kans kerugian </a:t>
            </a:r>
          </a:p>
          <a:p>
            <a:pPr marL="609600" indent="-609600"/>
            <a:r>
              <a:rPr lang="en-US" sz="2800" smtClean="0"/>
              <a:t>Kemungkinan kerugian </a:t>
            </a:r>
          </a:p>
          <a:p>
            <a:pPr marL="609600" indent="-609600"/>
            <a:r>
              <a:rPr lang="en-US" sz="2800" smtClean="0"/>
              <a:t>enyimpangan kenyataan dari hasil yang diharapkan </a:t>
            </a:r>
          </a:p>
          <a:p>
            <a:pPr marL="609600" indent="-609600"/>
            <a:r>
              <a:rPr lang="en-US" sz="2800" smtClean="0"/>
              <a:t>Probabilitas bahwa suatu hasil berbeda dari yang diharapkan </a:t>
            </a:r>
          </a:p>
        </p:txBody>
      </p:sp>
      <p:sp>
        <p:nvSpPr>
          <p:cNvPr id="717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172F212-7EFE-4F14-A099-8154B352E54D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ransition advClick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Pengertian R</a:t>
            </a:r>
            <a:r>
              <a:rPr lang="id-ID" smtClean="0"/>
              <a:t>e</a:t>
            </a:r>
            <a:r>
              <a:rPr lang="en-US" smtClean="0"/>
              <a:t>siko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 lIns="74423" tIns="37212" rIns="74423" bIns="37212">
            <a:normAutofit/>
          </a:bodyPr>
          <a:lstStyle/>
          <a:p>
            <a:pPr marL="971634" lvl="1" indent="-514242">
              <a:defRPr/>
            </a:pPr>
            <a:r>
              <a:rPr lang="de-DE" sz="3200" dirty="0" smtClean="0"/>
              <a:t>R</a:t>
            </a:r>
            <a:r>
              <a:rPr lang="id-ID" sz="3200" dirty="0" smtClean="0"/>
              <a:t>e</a:t>
            </a:r>
            <a:r>
              <a:rPr lang="de-DE" sz="3200" dirty="0" smtClean="0"/>
              <a:t>siko </a:t>
            </a:r>
            <a:r>
              <a:rPr lang="de-DE" sz="3200" dirty="0"/>
              <a:t>berhubungan dengan kejadian di masa yg akan datang.</a:t>
            </a:r>
            <a:endParaRPr lang="sv-SE" sz="3200" dirty="0"/>
          </a:p>
          <a:p>
            <a:pPr marL="971634" lvl="1" indent="-514242">
              <a:defRPr/>
            </a:pPr>
            <a:r>
              <a:rPr lang="sv-SE" sz="3200" dirty="0" smtClean="0"/>
              <a:t>R</a:t>
            </a:r>
            <a:r>
              <a:rPr lang="id-ID" sz="3200" dirty="0" smtClean="0"/>
              <a:t>e</a:t>
            </a:r>
            <a:r>
              <a:rPr lang="sv-SE" sz="3200" dirty="0" smtClean="0"/>
              <a:t>siko </a:t>
            </a:r>
            <a:r>
              <a:rPr lang="sv-SE" sz="3200" dirty="0"/>
              <a:t>melibatkan perubahan (spt. perubahan pikiran, pendapat, aksi, atau tempat)</a:t>
            </a:r>
          </a:p>
          <a:p>
            <a:pPr marL="971634" lvl="1" indent="-514242">
              <a:defRPr/>
            </a:pPr>
            <a:r>
              <a:rPr lang="sv-SE" sz="3200" dirty="0" smtClean="0"/>
              <a:t>R</a:t>
            </a:r>
            <a:r>
              <a:rPr lang="id-ID" sz="3200" dirty="0" smtClean="0"/>
              <a:t>e</a:t>
            </a:r>
            <a:r>
              <a:rPr lang="sv-SE" sz="3200" dirty="0" smtClean="0"/>
              <a:t>siko </a:t>
            </a:r>
            <a:r>
              <a:rPr lang="sv-SE" sz="3200" dirty="0"/>
              <a:t>melibatkan pilihan &amp; ketidakpastian bahwa pilihan itu akan dilakukan.</a:t>
            </a:r>
            <a:endParaRPr lang="en-US" sz="3200" dirty="0"/>
          </a:p>
        </p:txBody>
      </p:sp>
      <p:sp>
        <p:nvSpPr>
          <p:cNvPr id="8196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E633B0C-9CE1-45A4-B01F-0151971CE8B4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E6CE87E-1F0A-4ACA-AF15-355E5B8CC5FB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536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marL="838200" indent="-838200"/>
            <a:r>
              <a:rPr lang="en-US" smtClean="0"/>
              <a:t>Definisi R</a:t>
            </a:r>
            <a:r>
              <a:rPr lang="id-ID" smtClean="0"/>
              <a:t>e</a:t>
            </a:r>
            <a:r>
              <a:rPr lang="en-US" smtClean="0"/>
              <a:t>siko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4294967295"/>
          </p:nvPr>
        </p:nvSpPr>
        <p:spPr>
          <a:xfrm>
            <a:off x="0" y="1238250"/>
            <a:ext cx="8229600" cy="4525963"/>
          </a:xfrm>
        </p:spPr>
        <p:txBody>
          <a:bodyPr>
            <a:normAutofit/>
          </a:bodyPr>
          <a:lstStyle/>
          <a:p>
            <a:pPr marL="609600" indent="-609600">
              <a:defRPr/>
            </a:pP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Akibat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yang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kurang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menyenangkan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(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merugikan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membahayakan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)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dari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suatu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perbuatan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atau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tindakan</a:t>
            </a:r>
            <a:endParaRPr lang="en-US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 marL="609600" indent="-609600">
              <a:defRPr/>
            </a:pP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Sebagai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kemungkinan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penyimpangan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negatif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dari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hasil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yang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diinginkan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atau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diharapkan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atau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r</a:t>
            </a:r>
            <a:r>
              <a:rPr lang="id-ID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e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siko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sebagai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suatu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kemungkinan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kerugian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</a:p>
          <a:p>
            <a:pPr marL="609600" indent="-609600">
              <a:defRPr/>
            </a:pP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Menyangkut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situasi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di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mana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terdapat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suatu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kemungikan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terjadinya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hasil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yang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tidak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menguntungkan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 </a:t>
            </a:r>
          </a:p>
        </p:txBody>
      </p:sp>
    </p:spTree>
  </p:cSld>
  <p:clrMapOvr>
    <a:masterClrMapping/>
  </p:clrMapOvr>
  <p:transition advClick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US" smtClean="0"/>
              <a:t>Pengertian Manajemen Risiko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495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Proses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pengelolaan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risiko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yang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mencakup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identifikasi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,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evaluasi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dan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pengendalian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risiko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yang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dapat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mengancam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kelangsungan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usaha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atau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aktivitas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perusahaan</a:t>
            </a:r>
            <a:endParaRPr lang="id-ID" sz="2800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defRPr/>
            </a:pPr>
            <a:endParaRPr lang="id-ID" sz="2800" dirty="0" smtClean="0"/>
          </a:p>
          <a:p>
            <a:pPr>
              <a:defRPr/>
            </a:pP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Fokus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manajemen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risiko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ini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adalah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mengenal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pasti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risiko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dan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mengambil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tindakan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yang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tepat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terhadap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risiko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, yang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tujuannya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adalah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secara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terus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menerus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menciptakan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atau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menambah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nilai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maksimum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kepada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semua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kegiatan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organisasi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F85D106-E806-4F59-B675-815FE67F9C39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MANAJEMEN RISIKO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Memahami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risiko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bertujuan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untuk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mengelola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risiko</a:t>
            </a:r>
            <a:endParaRPr lang="en-US" sz="28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defRPr/>
            </a:pP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Pengelolaan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akan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dapat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berjalan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dengan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baik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apabila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diketahui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apakah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itu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risiko</a:t>
            </a:r>
            <a:endParaRPr lang="en-US" sz="28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defRPr/>
            </a:pP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Besar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kecilnya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risiko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akan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menjadi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prioritas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dalam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menetapkan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kebijakan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pengelolaan</a:t>
            </a:r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risiko</a:t>
            </a:r>
            <a:endParaRPr lang="en-US" sz="28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>
              <a:defRPr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1880</TotalTime>
  <Words>1188</Words>
  <PresentationFormat>On-screen Show (4:3)</PresentationFormat>
  <Paragraphs>208</Paragraphs>
  <Slides>37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Wingdings</vt:lpstr>
      <vt:lpstr>Comic Sans MS</vt:lpstr>
      <vt:lpstr>Maiandra GD</vt:lpstr>
      <vt:lpstr>Arial Black</vt:lpstr>
      <vt:lpstr>Metro</vt:lpstr>
      <vt:lpstr>Manajemen Risiko</vt:lpstr>
      <vt:lpstr>Kenapa perlu manajemen risiko</vt:lpstr>
      <vt:lpstr>Slide 3</vt:lpstr>
      <vt:lpstr>PERBEDAAN R1SIKO &amp; KETIDAKPASTIAN</vt:lpstr>
      <vt:lpstr>Pengertian Resiko</vt:lpstr>
      <vt:lpstr>Pengertian Resiko</vt:lpstr>
      <vt:lpstr>Definisi Resiko</vt:lpstr>
      <vt:lpstr>Pengertian Manajemen Risiko</vt:lpstr>
      <vt:lpstr>MANAJEMEN RISIKO</vt:lpstr>
      <vt:lpstr>Risiko dapat menimpa siapapun</vt:lpstr>
      <vt:lpstr>Risiko dapat terjadi setiap saat</vt:lpstr>
      <vt:lpstr>Semua risiko berpotensi merugikan</vt:lpstr>
      <vt:lpstr>Risiko Dari Sudut Pandang Penyebab</vt:lpstr>
      <vt:lpstr>Dari Sudut Pandang Akibat</vt:lpstr>
      <vt:lpstr>Fungsi manajemen risiko adalah: </vt:lpstr>
      <vt:lpstr>Slide 16</vt:lpstr>
      <vt:lpstr>PERKEMBANGAN PENGELOLAAN RISIKO</vt:lpstr>
      <vt:lpstr>Slide 18</vt:lpstr>
      <vt:lpstr>Tahapan Manajemen Risk</vt:lpstr>
      <vt:lpstr>Identifikasi Resiko</vt:lpstr>
      <vt:lpstr>Metode Identifikasi Resiko</vt:lpstr>
      <vt:lpstr>Analisis Data Historis</vt:lpstr>
      <vt:lpstr>Pengamatan dan Survei</vt:lpstr>
      <vt:lpstr>Pengacuan (benchmarking)</vt:lpstr>
      <vt:lpstr>Pendapat Ahli</vt:lpstr>
      <vt:lpstr>Jenis resiko yang dijumpai di perusahaan</vt:lpstr>
      <vt:lpstr>Analisis  Resiko</vt:lpstr>
      <vt:lpstr>Lanjutan...</vt:lpstr>
      <vt:lpstr>Resiko yang dapat diidentifikasi</vt:lpstr>
      <vt:lpstr>Lanjutan...</vt:lpstr>
      <vt:lpstr>Pengendalian Resiko</vt:lpstr>
      <vt:lpstr>Pengambilan Keputusan</vt:lpstr>
      <vt:lpstr>Kondisi Certainty</vt:lpstr>
      <vt:lpstr>Kondisi Conflict</vt:lpstr>
      <vt:lpstr>Kondisi RISK</vt:lpstr>
      <vt:lpstr>UNCERTAINTY</vt:lpstr>
      <vt:lpstr>Slide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Subtle Waves Template</dc:title>
  <dc:creator>Presentation Magazine</dc:creator>
  <cp:lastModifiedBy>Irdiyanto</cp:lastModifiedBy>
  <cp:revision>73</cp:revision>
  <dcterms:modified xsi:type="dcterms:W3CDTF">2013-10-21T00:42:43Z</dcterms:modified>
</cp:coreProperties>
</file>