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4E5098-15C4-4B4D-98B6-C8C56C8530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91293-3AF1-42A3-AABD-411087C2A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63EA67-6BB3-4ECF-9963-3DA1C93CFB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8815D7C-AD06-4F71-AE9B-C3F7FFF567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B076FA-F2E3-41AA-A880-BA69FD5D61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C8E3AE-13DF-485E-B8D8-7A0FCB99FB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5EF71-8FEB-4800-B1B2-97C6D13FA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7CEC79-BD10-4648-BF03-E95220AC41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6FF190-FF5B-4B08-90ED-A3A4CFE78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4D697B-C89A-4412-B46F-64A1EF2649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A1DDEB-24E3-4B32-AC32-08124E05F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F3E4672-36FE-4F6E-8186-246448D1D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CF6F1A2-BBCB-4FA6-8A54-F39DC8E27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Teknik analisis manajemen dan </a:t>
            </a:r>
            <a:r>
              <a:rPr lang="en-US">
                <a:solidFill>
                  <a:srgbClr val="FF5050"/>
                </a:solidFill>
              </a:rPr>
              <a:t>teknik analisis SWOT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Strengths</a:t>
            </a:r>
            <a:r>
              <a:rPr lang="en-US" sz="4000"/>
              <a:t> (faktor kekuatan)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Kekuatan internal organisasi menyangkut situasi dan kondisi, yaitu potensi yang dimiliki, seperti:</a:t>
            </a:r>
          </a:p>
          <a:p>
            <a:pPr>
              <a:lnSpc>
                <a:spcPct val="90000"/>
              </a:lnSpc>
            </a:pPr>
            <a:r>
              <a:rPr lang="en-US" sz="2800"/>
              <a:t>Cita-cita, kebijakan</a:t>
            </a:r>
          </a:p>
          <a:p>
            <a:pPr>
              <a:lnSpc>
                <a:spcPct val="90000"/>
              </a:lnSpc>
            </a:pPr>
            <a:r>
              <a:rPr lang="en-US" sz="2800"/>
              <a:t>Tugas pokok, fungsi dan sasaran</a:t>
            </a:r>
          </a:p>
          <a:p>
            <a:pPr>
              <a:lnSpc>
                <a:spcPct val="90000"/>
              </a:lnSpc>
            </a:pPr>
            <a:r>
              <a:rPr lang="en-US" sz="2800"/>
              <a:t>Filosofi dan tata nilai</a:t>
            </a:r>
          </a:p>
          <a:p>
            <a:pPr>
              <a:lnSpc>
                <a:spcPct val="90000"/>
              </a:lnSpc>
            </a:pPr>
            <a:r>
              <a:rPr lang="en-US" sz="2800"/>
              <a:t>Jumlah personel, keterampilan dan pengalaman</a:t>
            </a:r>
          </a:p>
          <a:p>
            <a:pPr>
              <a:lnSpc>
                <a:spcPct val="90000"/>
              </a:lnSpc>
            </a:pPr>
            <a:r>
              <a:rPr lang="en-US" sz="2800"/>
              <a:t>Tingkat kesetiakawanan personel</a:t>
            </a:r>
          </a:p>
          <a:p>
            <a:pPr>
              <a:lnSpc>
                <a:spcPct val="90000"/>
              </a:lnSpc>
            </a:pPr>
            <a:r>
              <a:rPr lang="en-US" sz="2800"/>
              <a:t>Teknologi yang dimiliki</a:t>
            </a:r>
          </a:p>
          <a:p>
            <a:pPr>
              <a:lnSpc>
                <a:spcPct val="90000"/>
              </a:lnSpc>
            </a:pPr>
            <a:r>
              <a:rPr lang="en-US" sz="2800"/>
              <a:t>Dll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Weaknesses</a:t>
            </a:r>
            <a:r>
              <a:rPr lang="en-US" sz="3600"/>
              <a:t> (faktor kelemahan)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800"/>
              <a:t>Berbagai kondisi internal yang melemahkan atau kurang kondusifnya upaya mengejar visi/misi organisasi, seperti:</a:t>
            </a:r>
          </a:p>
          <a:p>
            <a:pPr marL="609600" indent="-609600">
              <a:lnSpc>
                <a:spcPct val="80000"/>
              </a:lnSpc>
            </a:pPr>
            <a:r>
              <a:rPr lang="en-US" sz="2800"/>
              <a:t>Buruknya birokrasi organisasi</a:t>
            </a:r>
          </a:p>
          <a:p>
            <a:pPr marL="609600" indent="-609600">
              <a:lnSpc>
                <a:spcPct val="80000"/>
              </a:lnSpc>
            </a:pPr>
            <a:r>
              <a:rPr lang="en-US" sz="2800"/>
              <a:t>Lemahnya disiplin pegawai</a:t>
            </a:r>
          </a:p>
          <a:p>
            <a:pPr marL="609600" indent="-609600">
              <a:lnSpc>
                <a:spcPct val="80000"/>
              </a:lnSpc>
            </a:pPr>
            <a:r>
              <a:rPr lang="en-US" sz="2800"/>
              <a:t>Adanya jabatan rangkap</a:t>
            </a:r>
          </a:p>
          <a:p>
            <a:pPr marL="609600" indent="-609600">
              <a:lnSpc>
                <a:spcPct val="80000"/>
              </a:lnSpc>
            </a:pPr>
            <a:r>
              <a:rPr lang="en-US" sz="2800"/>
              <a:t>Rendahnya kesejahteraan pegawai</a:t>
            </a:r>
          </a:p>
          <a:p>
            <a:pPr marL="609600" indent="-609600">
              <a:lnSpc>
                <a:spcPct val="80000"/>
              </a:lnSpc>
            </a:pPr>
            <a:r>
              <a:rPr lang="en-US" sz="2800"/>
              <a:t>Lemahnya etos kerja</a:t>
            </a:r>
          </a:p>
          <a:p>
            <a:pPr marL="609600" indent="-609600">
              <a:lnSpc>
                <a:spcPct val="80000"/>
              </a:lnSpc>
            </a:pPr>
            <a:r>
              <a:rPr lang="en-US" sz="2800"/>
              <a:t>Lemahnya infrastruktur</a:t>
            </a:r>
          </a:p>
          <a:p>
            <a:pPr marL="609600" indent="-609600">
              <a:lnSpc>
                <a:spcPct val="80000"/>
              </a:lnSpc>
            </a:pPr>
            <a:r>
              <a:rPr lang="en-US" sz="2800"/>
              <a:t>Dll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Opportunities</a:t>
            </a:r>
            <a:r>
              <a:rPr lang="en-US" sz="3600"/>
              <a:t> (faktor peluang)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/>
              <a:t>Merupakan faktor eksternal yaitu tersedia pada lingkungan yang harus dimanfaatkan oleh organisasi, seperti</a:t>
            </a:r>
          </a:p>
          <a:p>
            <a:r>
              <a:rPr lang="en-US" sz="2800"/>
              <a:t>Ketersediaan sumber tenaga kerja</a:t>
            </a:r>
          </a:p>
          <a:p>
            <a:r>
              <a:rPr lang="en-US" sz="2800"/>
              <a:t>Kesadaran dan ketaatan masyarakat terhadap hukum</a:t>
            </a:r>
          </a:p>
          <a:p>
            <a:r>
              <a:rPr lang="en-US" sz="2800"/>
              <a:t>Kesadaran politik masyarakat</a:t>
            </a:r>
          </a:p>
          <a:p>
            <a:r>
              <a:rPr lang="en-US" sz="2800"/>
              <a:t>Jaminan keamanan</a:t>
            </a:r>
          </a:p>
          <a:p>
            <a:r>
              <a:rPr lang="en-US" sz="2800"/>
              <a:t>Dll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Threats</a:t>
            </a:r>
            <a:r>
              <a:rPr lang="en-US" sz="3600"/>
              <a:t> (faktor ancaman)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Berupa ancaman eksternal yang mungkin membahayakan kelancaran aktifitas organisasi, seperti:</a:t>
            </a:r>
          </a:p>
          <a:p>
            <a:r>
              <a:rPr lang="en-US" sz="2800"/>
              <a:t>Kenaikan harga bahan baku</a:t>
            </a:r>
          </a:p>
          <a:p>
            <a:r>
              <a:rPr lang="en-US" sz="2800"/>
              <a:t>Kelangkaan pemasok material dan peralatan</a:t>
            </a:r>
          </a:p>
          <a:p>
            <a:r>
              <a:rPr lang="en-US" sz="2800"/>
              <a:t>Bencana alam</a:t>
            </a:r>
          </a:p>
          <a:p>
            <a:r>
              <a:rPr lang="en-US" sz="2800"/>
              <a:t>Tingginya tingkat inflasi</a:t>
            </a:r>
          </a:p>
          <a:p>
            <a:r>
              <a:rPr lang="en-US" sz="2800"/>
              <a:t>Kekuatan pesaing</a:t>
            </a:r>
          </a:p>
          <a:p>
            <a:r>
              <a:rPr lang="en-US" sz="2800"/>
              <a:t>Tumpang tindihnya kewenangan antar instansi</a:t>
            </a:r>
          </a:p>
          <a:p>
            <a:r>
              <a:rPr lang="en-US" sz="2800"/>
              <a:t>Dll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Matriks SWOT</a:t>
            </a:r>
          </a:p>
        </p:txBody>
      </p:sp>
      <p:graphicFrame>
        <p:nvGraphicFramePr>
          <p:cNvPr id="15382" name="Group 22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 (Strength)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Tentukan faktor2 kekuatan internal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 (Weakness)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Tentukan faktor2 kelemahan internal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 (Opportunity)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Tentukan faktor2 peluang eksternal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Strategi SO: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Ciptakan strategi yang menggunakan kekuatan untuk memanfaatkan peluang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Strategi WO: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Ciptakan strategi yang meminimalkan kelemahan untuk memanfaatkan peluang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 (Threat)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Tentukan faktor2 ancaman eksternal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Strategi ST: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Ciptakan strategi yang menggunakan kekuatan untuk mengatasi ancaman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Strategi WT: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Ciptakan strategi yang meminimalkan kelamahan dan menghindari ancaman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87" name="Line 27"/>
          <p:cNvSpPr>
            <a:spLocks noChangeShapeType="1"/>
          </p:cNvSpPr>
          <p:nvPr/>
        </p:nvSpPr>
        <p:spPr bwMode="auto">
          <a:xfrm>
            <a:off x="457200" y="1600200"/>
            <a:ext cx="27432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2127250" y="1843088"/>
            <a:ext cx="692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IFAS</a:t>
            </a: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742950" y="2474913"/>
            <a:ext cx="781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EFAS</a:t>
            </a:r>
          </a:p>
        </p:txBody>
      </p:sp>
      <p:sp>
        <p:nvSpPr>
          <p:cNvPr id="15391" name="Line 31"/>
          <p:cNvSpPr>
            <a:spLocks noChangeShapeType="1"/>
          </p:cNvSpPr>
          <p:nvPr/>
        </p:nvSpPr>
        <p:spPr bwMode="auto">
          <a:xfrm>
            <a:off x="3200400" y="3124200"/>
            <a:ext cx="5486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92" name="Line 32"/>
          <p:cNvSpPr>
            <a:spLocks noChangeShapeType="1"/>
          </p:cNvSpPr>
          <p:nvPr/>
        </p:nvSpPr>
        <p:spPr bwMode="auto">
          <a:xfrm>
            <a:off x="3200400" y="3124200"/>
            <a:ext cx="0" cy="297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00112"/>
          </a:xfrm>
        </p:spPr>
        <p:txBody>
          <a:bodyPr/>
          <a:lstStyle/>
          <a:p>
            <a:r>
              <a:rPr lang="en-US" sz="4000"/>
              <a:t>ANALISA SWOT</a:t>
            </a:r>
            <a:br>
              <a:rPr lang="en-US" sz="4000"/>
            </a:br>
            <a:r>
              <a:rPr lang="en-US" sz="2600">
                <a:solidFill>
                  <a:srgbClr val="621804"/>
                </a:solidFill>
              </a:rPr>
              <a:t>(KUALITATIF)</a:t>
            </a:r>
          </a:p>
        </p:txBody>
      </p:sp>
      <p:graphicFrame>
        <p:nvGraphicFramePr>
          <p:cNvPr id="17436" name="Group 28"/>
          <p:cNvGraphicFramePr>
            <a:graphicFrameLocks noGrp="1"/>
          </p:cNvGraphicFramePr>
          <p:nvPr>
            <p:ph type="tbl" idx="1"/>
          </p:nvPr>
        </p:nvGraphicFramePr>
        <p:xfrm>
          <a:off x="457200" y="1371600"/>
          <a:ext cx="8229600" cy="4635564"/>
        </p:xfrm>
        <a:graphic>
          <a:graphicData uri="http://schemas.openxmlformats.org/drawingml/2006/table">
            <a:tbl>
              <a:tblPr/>
              <a:tblGrid>
                <a:gridCol w="2667000"/>
                <a:gridCol w="2819400"/>
                <a:gridCol w="2743200"/>
              </a:tblGrid>
              <a:tr h="144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     SD Internal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PENINGKATAN KERJA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SD Eksternal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KEKUATAN (STRENGTHS)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KELEMAHAN (WEAKNESSES)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0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PELUANG (OPPORTUNITIES)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STRATEGI SO:</a:t>
                      </a: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MENGANDUNG BERBAGAI ALTERNATIF STRATEGI YG BERSIFAT MEMANFAATKAN PELUANG DGN MENDAYA GUNAKAN KELUARAN/ KELEBIHAN YG DIMINTA PERUSAHAAN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STRATEGI WO: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BERSIFAT MEMANFAATKAN PELUANG EKSTERNAL UNTUK MENGATASI KELEMAHAN PERUSAHAAN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76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TANTANGAN (THREATS)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STRATEGI ST: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KATAGORI ALTERNATIF STRATEGI YG MEMANFAATKAN ATAU MENDAYAGUNAKAN KEKUATAN UNTUK MENGATASI ANCAMAN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STRATEGI WT: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KATAGORI ALTERNATIF STRATEGI SBG SOLUSI DARI ASSESSMENT ATAS KELEMAHAN PERUSAHAAN DAN ANCAMAN YG DIHADAPI ATAU USAHA MENGHINDARI ANCAMAN UTK MENGATASI KELEMAHAN PERUSAHAAN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29" name="Line 21"/>
          <p:cNvSpPr>
            <a:spLocks noChangeShapeType="1"/>
          </p:cNvSpPr>
          <p:nvPr/>
        </p:nvSpPr>
        <p:spPr bwMode="auto">
          <a:xfrm>
            <a:off x="457200" y="1371600"/>
            <a:ext cx="2667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30" name="Line 22"/>
          <p:cNvSpPr>
            <a:spLocks noChangeShapeType="1"/>
          </p:cNvSpPr>
          <p:nvPr/>
        </p:nvSpPr>
        <p:spPr bwMode="auto">
          <a:xfrm>
            <a:off x="457200" y="1371600"/>
            <a:ext cx="15240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31" name="Text Box 23"/>
          <p:cNvSpPr txBox="1">
            <a:spLocks noChangeArrowheads="1"/>
          </p:cNvSpPr>
          <p:nvPr/>
        </p:nvSpPr>
        <p:spPr bwMode="auto">
          <a:xfrm>
            <a:off x="517525" y="6400800"/>
            <a:ext cx="14525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SD : Sumber Daya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b="1"/>
              <a:t>CONTOH:</a:t>
            </a:r>
            <a:r>
              <a:rPr lang="en-US" sz="2200"/>
              <a:t> KESIMPULAN HASIL ANALISA SWOT YG DILAPORKAN OLEH TIM PENYUSUN CORPORATE PLAN PDAM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676400"/>
            <a:ext cx="6858000" cy="4411663"/>
          </a:xfrm>
          <a:solidFill>
            <a:schemeClr val="accent1"/>
          </a:solidFill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/>
              <a:t>KEKUATAN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500"/>
              <a:t>	</a:t>
            </a:r>
            <a:r>
              <a:rPr lang="en-US" sz="1800"/>
              <a:t>-  MEMILIKI DED &amp; MASTER PLAN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	- OPERASI LANCAR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	- KUALITAS AIR SELALU MEMENUHI SYARAT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	- KEUNTUNGAN USAHA &gt; 15 %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	- TIDAK PUNYA UTANG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	- MEMILIKI SISTEM PAM DGN KAPASITAS 80 L/DET</a:t>
            </a:r>
          </a:p>
          <a:p>
            <a:pPr>
              <a:lnSpc>
                <a:spcPct val="80000"/>
              </a:lnSpc>
            </a:pPr>
            <a:r>
              <a:rPr lang="en-US"/>
              <a:t>KELEMAHAN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500"/>
              <a:t>	</a:t>
            </a:r>
            <a:r>
              <a:rPr lang="en-US" sz="1800"/>
              <a:t>- RATIO KARYAWAN VS PELANGGAN = 45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	- PENYUSUNAN LAPORAN RUTIN LAMBAT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	- KEHILANGAN AIR = 36 % PRODUKSI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	- PEMANFAATAN UNIT PRODUKSI = 55 % KAPASITAS TERPASANG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	- CAKUPAN PELAYANAN = 39,5 %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b="1"/>
              <a:t>CONTOH:</a:t>
            </a:r>
            <a:r>
              <a:rPr lang="en-US" sz="2200"/>
              <a:t> KESIMPULAN HASIL ANALISA SWOT YG DILAPORKAN OLEH TIM PENYUSUN CORPORATE PLAN PDAM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7467600" cy="4525963"/>
          </a:xfrm>
          <a:solidFill>
            <a:schemeClr val="accent1"/>
          </a:solidFill>
        </p:spPr>
        <p:txBody>
          <a:bodyPr/>
          <a:lstStyle/>
          <a:p>
            <a:r>
              <a:rPr lang="en-US"/>
              <a:t>PELUANG</a:t>
            </a:r>
          </a:p>
          <a:p>
            <a:pPr>
              <a:buFontTx/>
              <a:buNone/>
            </a:pPr>
            <a:r>
              <a:rPr lang="en-US" sz="1500"/>
              <a:t>	</a:t>
            </a:r>
            <a:r>
              <a:rPr lang="en-US" sz="1800"/>
              <a:t>- PELANGGAN BARU = 15 %</a:t>
            </a:r>
          </a:p>
          <a:p>
            <a:pPr>
              <a:buFontTx/>
              <a:buNone/>
            </a:pPr>
            <a:r>
              <a:rPr lang="en-US" sz="1800"/>
              <a:t>	- ADA TAWARAN PINJAMAN LUNAK</a:t>
            </a:r>
          </a:p>
          <a:p>
            <a:pPr>
              <a:buFontTx/>
              <a:buNone/>
            </a:pPr>
            <a:r>
              <a:rPr lang="en-US" sz="1800"/>
              <a:t>	- ADA BANTUAN PINJAMAN SDM</a:t>
            </a:r>
          </a:p>
          <a:p>
            <a:pPr>
              <a:buFontTx/>
              <a:buNone/>
            </a:pPr>
            <a:endParaRPr lang="en-US"/>
          </a:p>
          <a:p>
            <a:r>
              <a:rPr lang="en-US"/>
              <a:t>TANTANGAN</a:t>
            </a:r>
          </a:p>
          <a:p>
            <a:pPr>
              <a:buFontTx/>
              <a:buNone/>
            </a:pPr>
            <a:r>
              <a:rPr lang="en-US" sz="1500"/>
              <a:t>	</a:t>
            </a:r>
            <a:r>
              <a:rPr lang="en-US" sz="1800"/>
              <a:t>- LEMB. LEGISLATIF BELUM MENGIJINKAN KENAIKKAN TARIF DASAR AIR</a:t>
            </a:r>
          </a:p>
          <a:p>
            <a:pPr>
              <a:buFontTx/>
              <a:buNone/>
            </a:pPr>
            <a:r>
              <a:rPr lang="en-US" sz="1800"/>
              <a:t>	- KEPADATAN PENDUDUK DAERAH PELAYANAN BARU &lt; 50 ORANG/HA</a:t>
            </a:r>
          </a:p>
          <a:p>
            <a:pPr>
              <a:buFontTx/>
              <a:buNone/>
            </a:pPr>
            <a:r>
              <a:rPr lang="en-US" sz="1800"/>
              <a:t>	- PENCEMARAN AIR BAKU MENINGKAT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b="1"/>
              <a:t>CONTOH:</a:t>
            </a:r>
            <a:r>
              <a:rPr lang="en-US" sz="2200"/>
              <a:t> KESIMPULAN HASIL ANALISA SWOT YG DILAPORKAN OLEH TIM PENYUSUN CORPORATE PLAN PDAM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600200"/>
            <a:ext cx="7467600" cy="4525963"/>
          </a:xfrm>
          <a:solidFill>
            <a:schemeClr val="accent1"/>
          </a:solidFill>
        </p:spPr>
        <p:txBody>
          <a:bodyPr/>
          <a:lstStyle/>
          <a:p>
            <a:pPr>
              <a:buFontTx/>
              <a:buNone/>
            </a:pPr>
            <a:r>
              <a:rPr lang="en-US" sz="5400"/>
              <a:t>Strategi SO</a:t>
            </a:r>
          </a:p>
          <a:p>
            <a:pPr>
              <a:buFontTx/>
              <a:buNone/>
            </a:pPr>
            <a:r>
              <a:rPr lang="en-US" sz="3000"/>
              <a:t>	MENYUSUN PROPOSAL PERLUASAN SISTEM DG SEBAGIAN DANA DARI PINJAMAN LUNAK</a:t>
            </a:r>
            <a:endParaRPr lang="en-US" sz="5400"/>
          </a:p>
          <a:p>
            <a:pPr>
              <a:buFontTx/>
              <a:buNone/>
            </a:pPr>
            <a:r>
              <a:rPr lang="en-US" sz="5400"/>
              <a:t>Strategi WO</a:t>
            </a:r>
          </a:p>
          <a:p>
            <a:pPr>
              <a:buFontTx/>
              <a:buNone/>
            </a:pPr>
            <a:r>
              <a:rPr lang="en-US" sz="3000"/>
              <a:t>	</a:t>
            </a:r>
            <a:r>
              <a:rPr lang="en-US" sz="3000">
                <a:cs typeface="Arial" charset="0"/>
              </a:rPr>
              <a:t>• </a:t>
            </a:r>
            <a:r>
              <a:rPr lang="en-US" sz="3000"/>
              <a:t>MENGIRIM PEGAWAI UNTUK DIKLAT</a:t>
            </a:r>
          </a:p>
          <a:p>
            <a:pPr>
              <a:buFontTx/>
              <a:buNone/>
            </a:pPr>
            <a:r>
              <a:rPr lang="en-US" sz="3000"/>
              <a:t>	</a:t>
            </a:r>
            <a:r>
              <a:rPr lang="en-US" sz="3000">
                <a:cs typeface="Arial" charset="0"/>
              </a:rPr>
              <a:t>• </a:t>
            </a:r>
            <a:r>
              <a:rPr lang="en-US" sz="3000"/>
              <a:t>MENAMBAH JARINGAN DISTRIBUSI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b="1"/>
              <a:t>CONTOH:</a:t>
            </a:r>
            <a:r>
              <a:rPr lang="en-US" sz="2200"/>
              <a:t> KESIMPULAN HASIL ANALISA SWOT YG DILAPORKAN OLEH TIM PENYUSUN CORPORATE PLAN PDAM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712913"/>
            <a:ext cx="7467600" cy="4535487"/>
          </a:xfrm>
          <a:solidFill>
            <a:schemeClr val="accent1"/>
          </a:solidFill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5400"/>
              <a:t>Strategi ST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3300"/>
              <a:t>	</a:t>
            </a:r>
            <a:r>
              <a:rPr lang="en-US" sz="3000"/>
              <a:t>EKSPOSE KE LEMB LEGISLATIF TTG POTENSI KEUNTUNGAN PERLUASAN SISTEM DG MEMANFAATKAN DANA PINJAMAN LUNAK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5400"/>
              <a:t>Strategi WT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500"/>
              <a:t>	</a:t>
            </a:r>
            <a:r>
              <a:rPr lang="en-US" sz="3000"/>
              <a:t>PRESENTASI PROPOSAL</a:t>
            </a:r>
            <a:r>
              <a:rPr lang="en-US" sz="1500"/>
              <a:t> </a:t>
            </a:r>
            <a:r>
              <a:rPr lang="en-US" sz="3000"/>
              <a:t>PENYESUAIAN STRUKTUR TARIF AIR KE LEMB LEGISLATIF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Teknik Analisis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US"/>
              <a:t>Kemampuan seorang manajer dalam menghadapi masalah tergantung kapada 3 hal, yaitu: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Pengalaman berorganisasi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Pengetahuan mengenai organisasi, administrasi dan manajemen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Keberanian untuk memikul resiko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Jenis-jenis analisis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Analisis sistem</a:t>
            </a:r>
          </a:p>
          <a:p>
            <a:r>
              <a:rPr lang="en-US"/>
              <a:t>Analisis keputusan</a:t>
            </a:r>
          </a:p>
          <a:p>
            <a:r>
              <a:rPr lang="en-US"/>
              <a:t>Analisis persoalan</a:t>
            </a:r>
          </a:p>
          <a:p>
            <a:r>
              <a:rPr lang="en-US"/>
              <a:t>Analisis prosedur</a:t>
            </a:r>
          </a:p>
          <a:p>
            <a:r>
              <a:rPr lang="en-US"/>
              <a:t>Analisis kebijakan</a:t>
            </a:r>
          </a:p>
          <a:p>
            <a:r>
              <a:rPr lang="en-US"/>
              <a:t>Analisis kasus</a:t>
            </a:r>
          </a:p>
          <a:p>
            <a:r>
              <a:rPr lang="en-US"/>
              <a:t>Dll.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Analisis kasus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Adalah suatu peristiwa yang terjadi yang biasanya memuat masalah-masalah yang harus dipecahkan atau alternatif kesempatan yang harus dipilih.</a:t>
            </a:r>
          </a:p>
          <a:p>
            <a:pPr>
              <a:lnSpc>
                <a:spcPct val="90000"/>
              </a:lnSpc>
            </a:pPr>
            <a:r>
              <a:rPr lang="en-US"/>
              <a:t>Untuk masalah yang kompleks kasus harus dianalisis dalam arti dipilah-pilah menjadi bagian-bagian yang kemudian secara partial dikaji dengan metoda yang sesuai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Pemecahan masalah kompleks menurut Kepner dan Tregoe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581400" y="1865313"/>
            <a:ext cx="2082800" cy="373062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Masalah kompleks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727450" y="2627313"/>
            <a:ext cx="1689100" cy="373062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Analisis situasi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200400" y="3657600"/>
            <a:ext cx="2806700" cy="37306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Masalah-masalah tunggal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685800" y="5334000"/>
            <a:ext cx="2044700" cy="37306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Analisis persoalan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352800" y="5334000"/>
            <a:ext cx="2095500" cy="37306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Analisis keputusan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5670550" y="5334000"/>
            <a:ext cx="3022600" cy="37306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Analisis persoalan potensial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533400" y="6034088"/>
            <a:ext cx="2489200" cy="373062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Memecahkan masalah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3308350" y="6034088"/>
            <a:ext cx="2260600" cy="373062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Membuat keputusan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6076950" y="6034088"/>
            <a:ext cx="2159000" cy="373062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Menyusun program</a:t>
            </a:r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>
            <a:off x="4572000" y="2286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>
            <a:off x="4572000" y="2971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>
            <a:off x="4572000" y="40386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2" name="Line 18"/>
          <p:cNvSpPr>
            <a:spLocks noChangeShapeType="1"/>
          </p:cNvSpPr>
          <p:nvPr/>
        </p:nvSpPr>
        <p:spPr bwMode="auto">
          <a:xfrm>
            <a:off x="1600200" y="4648200"/>
            <a:ext cx="563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>
            <a:off x="1600200" y="4648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4" name="Line 20"/>
          <p:cNvSpPr>
            <a:spLocks noChangeShapeType="1"/>
          </p:cNvSpPr>
          <p:nvPr/>
        </p:nvSpPr>
        <p:spPr bwMode="auto">
          <a:xfrm>
            <a:off x="7239000" y="4648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5" name="Line 21"/>
          <p:cNvSpPr>
            <a:spLocks noChangeShapeType="1"/>
          </p:cNvSpPr>
          <p:nvPr/>
        </p:nvSpPr>
        <p:spPr bwMode="auto">
          <a:xfrm>
            <a:off x="1600200" y="5715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6" name="Line 22"/>
          <p:cNvSpPr>
            <a:spLocks noChangeShapeType="1"/>
          </p:cNvSpPr>
          <p:nvPr/>
        </p:nvSpPr>
        <p:spPr bwMode="auto">
          <a:xfrm>
            <a:off x="4572000" y="5715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7" name="Line 23"/>
          <p:cNvSpPr>
            <a:spLocks noChangeShapeType="1"/>
          </p:cNvSpPr>
          <p:nvPr/>
        </p:nvSpPr>
        <p:spPr bwMode="auto">
          <a:xfrm>
            <a:off x="7239000" y="5715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Analisis khusus SWOT utk perencanaan strategis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Analisis SWOT biasanya digunakan utk menganalisis suatu kasus yang kompleks atau menyusun rencana yang bersifat strategis</a:t>
            </a:r>
          </a:p>
          <a:p>
            <a:r>
              <a:rPr lang="en-US" sz="2800"/>
              <a:t>Menurut Steiner perencanaan strategis merupakan penentuan sasaran pokok yang luas bagi organisasi dan berupa kebijakan serta strategi yang akan mengarah, mengatur perolehan, penggunaan serta penghapusan sumber-sumber guna mencapai sasaran tersebut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SWOT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/>
              <a:t>Rencana strategis mempersiapkan arah rencana jangka panjang yang berkembang atas dasar 3 landasan, yaitu: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1. Kepentingan sosio-ekonomik organisasi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2. Nilai-nilai dan filosofi dari manajer puncak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3. Penilaian mengenai kekuatan maupun kelemahan dalam lingkungan internal dan eksternal organisasi. Disinilah letaknya analisis SWOT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SWOT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SWOT singkatan dari </a:t>
            </a:r>
            <a:r>
              <a:rPr lang="en-US" sz="2400" b="1"/>
              <a:t>S</a:t>
            </a:r>
            <a:r>
              <a:rPr lang="en-US" sz="2400"/>
              <a:t>trength, </a:t>
            </a:r>
            <a:r>
              <a:rPr lang="en-US" sz="2400" b="1"/>
              <a:t>W</a:t>
            </a:r>
            <a:r>
              <a:rPr lang="en-US" sz="2400"/>
              <a:t>eakness, </a:t>
            </a:r>
            <a:r>
              <a:rPr lang="en-US" sz="2400" b="1"/>
              <a:t>O</a:t>
            </a:r>
            <a:r>
              <a:rPr lang="en-US" sz="2400"/>
              <a:t>pportunity dan </a:t>
            </a:r>
            <a:r>
              <a:rPr lang="en-US" sz="2400" b="1"/>
              <a:t>T</a:t>
            </a:r>
            <a:r>
              <a:rPr lang="en-US" sz="2400"/>
              <a:t>hreats atau kekuatan, kelemahan, kesempatan dan ancaman</a:t>
            </a:r>
          </a:p>
          <a:p>
            <a:pPr>
              <a:lnSpc>
                <a:spcPct val="90000"/>
              </a:lnSpc>
            </a:pPr>
            <a:r>
              <a:rPr lang="en-US" sz="2400"/>
              <a:t>Analisis SWOT berusaha menentukan metoda guna memanfaatkan secara maksimal semua kekuatan yang ada serta peluang-peluang yang terbuka, sekaligus menekan atau meminimalkan semua kelemahan serta ancaman yang dihadapi sebagai kondisi awal organisasi</a:t>
            </a:r>
          </a:p>
          <a:p>
            <a:pPr>
              <a:lnSpc>
                <a:spcPct val="90000"/>
              </a:lnSpc>
            </a:pPr>
            <a:r>
              <a:rPr lang="en-US" sz="2400"/>
              <a:t>Analisis SWOT didasari oleh suatu logika bahwa keberhasilan suatu organisasi akan ditentukan oleh situasi dan kondisi internal maupun eksternal organisasi yang bersangkutan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Hubungan antara S, W, O dan T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406775" y="1484313"/>
            <a:ext cx="216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Pengaruh eksternal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482975" y="5751513"/>
            <a:ext cx="1987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Pengaruh internal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196975" y="3244850"/>
            <a:ext cx="1276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Kekuatan</a:t>
            </a:r>
          </a:p>
          <a:p>
            <a:r>
              <a:rPr lang="en-US" sz="1800"/>
              <a:t>pendorong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699250" y="3244850"/>
            <a:ext cx="145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Kekuatan</a:t>
            </a:r>
          </a:p>
          <a:p>
            <a:r>
              <a:rPr lang="en-US" sz="1800"/>
              <a:t>penghambat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482975" y="2782888"/>
            <a:ext cx="427038" cy="463550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/>
              <a:t>O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5083175" y="2768600"/>
            <a:ext cx="376238" cy="463550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/>
              <a:t>T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498850" y="4117975"/>
            <a:ext cx="393700" cy="463550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/>
              <a:t>S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5083175" y="4090988"/>
            <a:ext cx="477838" cy="463550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/>
              <a:t>W</a:t>
            </a:r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3041650" y="3581400"/>
            <a:ext cx="2895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3041650" y="2438400"/>
            <a:ext cx="2895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>
            <a:off x="3041650" y="4876800"/>
            <a:ext cx="2895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3041650" y="2438400"/>
            <a:ext cx="0" cy="2438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>
            <a:off x="4489450" y="2438400"/>
            <a:ext cx="0" cy="2438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57" name="Line 17"/>
          <p:cNvSpPr>
            <a:spLocks noChangeShapeType="1"/>
          </p:cNvSpPr>
          <p:nvPr/>
        </p:nvSpPr>
        <p:spPr bwMode="auto">
          <a:xfrm>
            <a:off x="5937250" y="2438400"/>
            <a:ext cx="0" cy="2438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>
            <a:off x="4184650" y="1981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59" name="Line 19"/>
          <p:cNvSpPr>
            <a:spLocks noChangeShapeType="1"/>
          </p:cNvSpPr>
          <p:nvPr/>
        </p:nvSpPr>
        <p:spPr bwMode="auto">
          <a:xfrm>
            <a:off x="4800600" y="1981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60" name="Line 20"/>
          <p:cNvSpPr>
            <a:spLocks noChangeShapeType="1"/>
          </p:cNvSpPr>
          <p:nvPr/>
        </p:nvSpPr>
        <p:spPr bwMode="auto">
          <a:xfrm flipV="1">
            <a:off x="4184650" y="5181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61" name="Line 21"/>
          <p:cNvSpPr>
            <a:spLocks noChangeShapeType="1"/>
          </p:cNvSpPr>
          <p:nvPr/>
        </p:nvSpPr>
        <p:spPr bwMode="auto">
          <a:xfrm flipV="1">
            <a:off x="4794250" y="5181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220</TotalTime>
  <Words>731</Words>
  <Application>Microsoft Office PowerPoint</Application>
  <PresentationFormat>On-screen Show (4:3)</PresentationFormat>
  <Paragraphs>160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Times New Roman</vt:lpstr>
      <vt:lpstr>Wingdings</vt:lpstr>
      <vt:lpstr>Metro</vt:lpstr>
      <vt:lpstr>Teknik analisis manajemen dan teknik analisis SWOT</vt:lpstr>
      <vt:lpstr>Teknik Analisis</vt:lpstr>
      <vt:lpstr>Jenis-jenis analisis</vt:lpstr>
      <vt:lpstr>Analisis kasus</vt:lpstr>
      <vt:lpstr>Pemecahan masalah kompleks menurut Kepner dan Tregoe</vt:lpstr>
      <vt:lpstr>Analisis khusus SWOT utk perencanaan strategis</vt:lpstr>
      <vt:lpstr>SWOT</vt:lpstr>
      <vt:lpstr>SWOT</vt:lpstr>
      <vt:lpstr>Hubungan antara S, W, O dan T</vt:lpstr>
      <vt:lpstr>Strengths (faktor kekuatan)</vt:lpstr>
      <vt:lpstr>Weaknesses (faktor kelemahan)</vt:lpstr>
      <vt:lpstr>Opportunities (faktor peluang)</vt:lpstr>
      <vt:lpstr>Threats (faktor ancaman)</vt:lpstr>
      <vt:lpstr>Matriks SWOT</vt:lpstr>
      <vt:lpstr>ANALISA SWOT (KUALITATIF)</vt:lpstr>
      <vt:lpstr>CONTOH: KESIMPULAN HASIL ANALISA SWOT YG DILAPORKAN OLEH TIM PENYUSUN CORPORATE PLAN PDAM</vt:lpstr>
      <vt:lpstr>CONTOH: KESIMPULAN HASIL ANALISA SWOT YG DILAPORKAN OLEH TIM PENYUSUN CORPORATE PLAN PDAM</vt:lpstr>
      <vt:lpstr>CONTOH: KESIMPULAN HASIL ANALISA SWOT YG DILAPORKAN OLEH TIM PENYUSUN CORPORATE PLAN PDAM</vt:lpstr>
      <vt:lpstr>CONTOH: KESIMPULAN HASIL ANALISA SWOT YG DILAPORKAN OLEH TIM PENYUSUN CORPORATE PLAN PDAM</vt:lpstr>
    </vt:vector>
  </TitlesOfParts>
  <Company>SONY VAIO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Teknik analisis manajemen dan teknik analisis SWOT</dc:title>
  <dc:creator>PCG-K33</dc:creator>
  <cp:lastModifiedBy>Irdiyanto</cp:lastModifiedBy>
  <cp:revision>31</cp:revision>
  <dcterms:created xsi:type="dcterms:W3CDTF">2009-10-01T07:23:38Z</dcterms:created>
  <dcterms:modified xsi:type="dcterms:W3CDTF">2013-11-03T23:50:43Z</dcterms:modified>
</cp:coreProperties>
</file>