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9" r:id="rId4"/>
    <p:sldId id="270" r:id="rId5"/>
    <p:sldId id="265" r:id="rId6"/>
    <p:sldId id="266" r:id="rId7"/>
    <p:sldId id="267" r:id="rId8"/>
    <p:sldId id="268" r:id="rId9"/>
    <p:sldId id="269" r:id="rId10"/>
    <p:sldId id="264" r:id="rId11"/>
  </p:sldIdLst>
  <p:sldSz cx="9144000" cy="6858000" type="screen4x3"/>
  <p:notesSz cx="6858000" cy="9144000"/>
  <p:defaultTextStyle>
    <a:defPPr>
      <a:defRPr lang="en-MY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 Herzog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F5F5F"/>
    <a:srgbClr val="FFFF66"/>
    <a:srgbClr val="FFCC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7" autoAdjust="0"/>
  </p:normalViewPr>
  <p:slideViewPr>
    <p:cSldViewPr>
      <p:cViewPr varScale="1">
        <p:scale>
          <a:sx n="48" d="100"/>
          <a:sy n="48" d="100"/>
        </p:scale>
        <p:origin x="-486" y="-102"/>
      </p:cViewPr>
      <p:guideLst>
        <p:guide orient="horz" pos="1536"/>
        <p:guide pos="9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7DF68594-01C9-46D1-A0C3-0827D4394B95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Click to edit Master text styles</a:t>
            </a:r>
          </a:p>
          <a:p>
            <a:pPr lvl="1"/>
            <a:r>
              <a:rPr lang="en-MY" smtClean="0"/>
              <a:t>Second level</a:t>
            </a:r>
          </a:p>
          <a:p>
            <a:pPr lvl="2"/>
            <a:r>
              <a:rPr lang="en-MY" smtClean="0"/>
              <a:t>Third level</a:t>
            </a:r>
          </a:p>
          <a:p>
            <a:pPr lvl="3"/>
            <a:r>
              <a:rPr lang="en-MY" smtClean="0"/>
              <a:t>Fourth level</a:t>
            </a:r>
          </a:p>
          <a:p>
            <a:pPr lvl="4"/>
            <a:r>
              <a:rPr lang="en-MY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BD7B270C-8193-4BFA-A827-70F6E38DD829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11" descr="scifair_front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685800"/>
            <a:ext cx="6477000" cy="1752600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2133600"/>
            <a:ext cx="6477000" cy="1981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i="1"/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4F57BD88-29D9-4E5F-839A-D79C1A2613B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EF890-EA5B-46B3-B2D0-6DFB172889B2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838200"/>
            <a:ext cx="22860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838200"/>
            <a:ext cx="6705600" cy="518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C1368-A982-4D76-8BF7-C376F69CA09E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7FAB5-8610-495E-A680-F0AD170B9A7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02A6E-91AA-4406-8BFB-FFE981EA78A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E4896-41CE-48A7-A737-E7DC0A4E8B5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D867B-5293-4D8B-BFA9-319315321BC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715B-7923-41E7-907C-83CE2792C862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47A172-EBA6-4973-AA93-0D84F76C128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5707D-F08A-424F-8F66-22325A7F13D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27DD1-BD34-48AD-B1E5-BF742FB5A42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3" name="Picture 13" descr="scifair_INSID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8382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667000"/>
            <a:ext cx="8991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 smtClean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en-MY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MY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9250AE57-7638-4F74-A74F-1FE381BAD9A4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1114425" y="1609725"/>
            <a:ext cx="6934200" cy="1905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700">
          <a:solidFill>
            <a:schemeClr val="tx2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500">
          <a:solidFill>
            <a:schemeClr val="tx2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838200"/>
            <a:ext cx="7924800" cy="1752600"/>
          </a:xfrm>
        </p:spPr>
        <p:txBody>
          <a:bodyPr/>
          <a:lstStyle/>
          <a:p>
            <a:r>
              <a:rPr lang="en-GB" sz="3500" dirty="0" smtClean="0"/>
              <a:t>Intelligent Manufacturing System</a:t>
            </a:r>
            <a:endParaRPr lang="en-GB" sz="3500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2276872"/>
            <a:ext cx="6477000" cy="1981200"/>
          </a:xfrm>
        </p:spPr>
        <p:txBody>
          <a:bodyPr/>
          <a:lstStyle/>
          <a:p>
            <a:r>
              <a:rPr lang="en-GB" sz="2000" dirty="0" smtClean="0"/>
              <a:t>Muhammad </a:t>
            </a:r>
            <a:r>
              <a:rPr lang="en-GB" sz="2000" dirty="0" err="1" smtClean="0"/>
              <a:t>Ridwan</a:t>
            </a:r>
            <a:r>
              <a:rPr lang="en-GB" sz="2000" dirty="0" smtClean="0"/>
              <a:t> </a:t>
            </a:r>
            <a:r>
              <a:rPr lang="en-GB" sz="2000" dirty="0" err="1" smtClean="0"/>
              <a:t>Andi</a:t>
            </a:r>
            <a:r>
              <a:rPr lang="en-GB" sz="2000" dirty="0" smtClean="0"/>
              <a:t> </a:t>
            </a:r>
            <a:r>
              <a:rPr lang="en-GB" sz="2000" dirty="0" err="1" smtClean="0"/>
              <a:t>Purnomo</a:t>
            </a:r>
            <a:r>
              <a:rPr lang="en-GB" sz="2000" dirty="0" smtClean="0"/>
              <a:t>, ST, MSc, PhD</a:t>
            </a:r>
          </a:p>
          <a:p>
            <a:endParaRPr lang="en-GB" sz="1500" dirty="0" smtClean="0"/>
          </a:p>
          <a:p>
            <a:r>
              <a:rPr lang="en-GB" sz="1600" dirty="0" smtClean="0"/>
              <a:t>Department of Industrial Engineering</a:t>
            </a:r>
          </a:p>
          <a:p>
            <a:r>
              <a:rPr lang="en-GB" sz="1600" dirty="0" smtClean="0"/>
              <a:t>Faculty of Industrial Technology</a:t>
            </a:r>
          </a:p>
          <a:p>
            <a:r>
              <a:rPr lang="en-GB" sz="1600" dirty="0" err="1" smtClean="0"/>
              <a:t>Universitas</a:t>
            </a:r>
            <a:r>
              <a:rPr lang="en-GB" sz="1600" dirty="0" smtClean="0"/>
              <a:t> Islam Indonesia</a:t>
            </a:r>
          </a:p>
          <a:p>
            <a:r>
              <a:rPr lang="en-GB" sz="1600" dirty="0" smtClean="0"/>
              <a:t>2012</a:t>
            </a:r>
            <a:endParaRPr lang="en-GB" sz="16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876300"/>
            <a:ext cx="9144000" cy="914400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25000"/>
                  </a:schemeClr>
                </a:solidFill>
              </a:rPr>
              <a:t>THANK YOU !</a:t>
            </a:r>
            <a:endParaRPr lang="en-MY" dirty="0">
              <a:solidFill>
                <a:schemeClr val="accent5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63575"/>
            <a:ext cx="9144000" cy="1298575"/>
          </a:xfrm>
        </p:spPr>
        <p:txBody>
          <a:bodyPr/>
          <a:lstStyle/>
          <a:p>
            <a:r>
              <a:rPr lang="en-GB" dirty="0" smtClean="0">
                <a:solidFill>
                  <a:schemeClr val="accent5">
                    <a:lumMod val="25000"/>
                  </a:schemeClr>
                </a:solidFill>
              </a:rPr>
              <a:t>Syllabus </a:t>
            </a:r>
            <a:endParaRPr lang="en-GB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7" name="Picture 6" descr="10738245_daisyco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772816"/>
            <a:ext cx="866016" cy="794694"/>
          </a:xfrm>
          <a:prstGeom prst="ellipse">
            <a:avLst/>
          </a:prstGeom>
          <a:ln>
            <a:noFill/>
          </a:ln>
          <a:effectLst>
            <a:outerShdw blurRad="127000" dist="127000" dir="8460000" algn="ctr">
              <a:srgbClr val="000000">
                <a:alpha val="2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TextBox 7"/>
          <p:cNvSpPr txBox="1"/>
          <p:nvPr/>
        </p:nvSpPr>
        <p:spPr>
          <a:xfrm flipH="1">
            <a:off x="2485688" y="1923292"/>
            <a:ext cx="38404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orbel" pitchFamily="34" charset="0"/>
              </a:rPr>
              <a:t>Overview &amp;  </a:t>
            </a:r>
            <a:r>
              <a:rPr lang="en-GB" sz="2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orbel" pitchFamily="34" charset="0"/>
              </a:rPr>
              <a:t>agreement</a:t>
            </a:r>
            <a:endParaRPr lang="en-GB" sz="2200" dirty="0">
              <a:solidFill>
                <a:schemeClr val="tx2">
                  <a:lumMod val="75000"/>
                  <a:lumOff val="25000"/>
                </a:schemeClr>
              </a:solidFill>
              <a:latin typeface="Corbel" pitchFamily="34" charset="0"/>
            </a:endParaRPr>
          </a:p>
        </p:txBody>
      </p:sp>
      <p:pic>
        <p:nvPicPr>
          <p:cNvPr id="9" name="Picture 8" descr="10738245_daisycop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2636912"/>
            <a:ext cx="804664" cy="804664"/>
          </a:xfrm>
          <a:prstGeom prst="ellipse">
            <a:avLst/>
          </a:prstGeom>
          <a:ln>
            <a:noFill/>
          </a:ln>
          <a:effectLst>
            <a:outerShdw blurRad="127000" dist="127000" dir="8460000" algn="ctr">
              <a:srgbClr val="000000">
                <a:alpha val="2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" name="TextBox 9"/>
          <p:cNvSpPr txBox="1"/>
          <p:nvPr/>
        </p:nvSpPr>
        <p:spPr>
          <a:xfrm flipH="1">
            <a:off x="2915816" y="2659559"/>
            <a:ext cx="38404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orbel" pitchFamily="34" charset="0"/>
              </a:rPr>
              <a:t>System identifier: Fuzzy Logic and Neural Network</a:t>
            </a:r>
            <a:endParaRPr lang="en-US" sz="2200" dirty="0">
              <a:solidFill>
                <a:schemeClr val="tx2">
                  <a:lumMod val="75000"/>
                  <a:lumOff val="25000"/>
                </a:schemeClr>
              </a:solidFill>
              <a:latin typeface="Corbel" pitchFamily="34" charset="0"/>
            </a:endParaRPr>
          </a:p>
        </p:txBody>
      </p:sp>
      <p:pic>
        <p:nvPicPr>
          <p:cNvPr id="11" name="Picture 10" descr="10738245_daisycop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3638532"/>
            <a:ext cx="864096" cy="798580"/>
          </a:xfrm>
          <a:prstGeom prst="ellipse">
            <a:avLst/>
          </a:prstGeom>
          <a:ln>
            <a:noFill/>
          </a:ln>
          <a:effectLst>
            <a:outerShdw blurRad="127000" dist="127000" dir="8460000" algn="ctr">
              <a:srgbClr val="000000">
                <a:alpha val="2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2" name="TextBox 11"/>
          <p:cNvSpPr txBox="1"/>
          <p:nvPr/>
        </p:nvSpPr>
        <p:spPr>
          <a:xfrm flipH="1">
            <a:off x="3539831" y="3573016"/>
            <a:ext cx="38404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orbel" pitchFamily="34" charset="0"/>
              </a:rPr>
              <a:t>Optimisation: Genetic Algorithms</a:t>
            </a:r>
            <a:endParaRPr lang="en-GB" sz="2200" dirty="0">
              <a:solidFill>
                <a:schemeClr val="tx2">
                  <a:lumMod val="75000"/>
                  <a:lumOff val="25000"/>
                </a:schemeClr>
              </a:solidFill>
              <a:latin typeface="Corbel" pitchFamily="34" charset="0"/>
            </a:endParaRPr>
          </a:p>
        </p:txBody>
      </p:sp>
      <p:pic>
        <p:nvPicPr>
          <p:cNvPr id="13" name="Picture 12" descr="10738245_daisycop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80838" y="4607119"/>
            <a:ext cx="815097" cy="815097"/>
          </a:xfrm>
          <a:prstGeom prst="ellipse">
            <a:avLst/>
          </a:prstGeom>
          <a:ln w="19050">
            <a:noFill/>
          </a:ln>
          <a:effectLst>
            <a:outerShdw blurRad="127000" dist="127000" dir="8460000" algn="ctr">
              <a:srgbClr val="000000">
                <a:alpha val="2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4" name="TextBox 13"/>
          <p:cNvSpPr txBox="1"/>
          <p:nvPr/>
        </p:nvSpPr>
        <p:spPr>
          <a:xfrm flipH="1">
            <a:off x="4043887" y="4681107"/>
            <a:ext cx="38404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orbel" pitchFamily="34" charset="0"/>
              </a:rPr>
              <a:t>Journal papers review</a:t>
            </a:r>
            <a:endParaRPr lang="en-GB" sz="2200" dirty="0">
              <a:solidFill>
                <a:schemeClr val="tx2">
                  <a:lumMod val="75000"/>
                  <a:lumOff val="25000"/>
                </a:schemeClr>
              </a:solidFill>
              <a:latin typeface="Corbel" pitchFamily="34" charset="0"/>
            </a:endParaRPr>
          </a:p>
        </p:txBody>
      </p:sp>
      <p:pic>
        <p:nvPicPr>
          <p:cNvPr id="15" name="Picture 14" descr="10738245_daisycop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79912" y="5445224"/>
            <a:ext cx="793347" cy="793347"/>
          </a:xfrm>
          <a:prstGeom prst="ellipse">
            <a:avLst/>
          </a:prstGeom>
          <a:ln w="19050">
            <a:noFill/>
          </a:ln>
          <a:effectLst>
            <a:outerShdw blurRad="127000" dist="127000" dir="8460000" algn="ctr">
              <a:srgbClr val="000000">
                <a:alpha val="23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6" name="TextBox 15"/>
          <p:cNvSpPr txBox="1"/>
          <p:nvPr/>
        </p:nvSpPr>
        <p:spPr>
          <a:xfrm flipH="1">
            <a:off x="4646138" y="5545203"/>
            <a:ext cx="38404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orbel" pitchFamily="34" charset="0"/>
              </a:rPr>
              <a:t>Presentation and discussion</a:t>
            </a:r>
            <a:endParaRPr lang="en-GB" sz="2200" dirty="0">
              <a:solidFill>
                <a:schemeClr val="tx2">
                  <a:lumMod val="75000"/>
                  <a:lumOff val="25000"/>
                </a:schemeClr>
              </a:solidFill>
              <a:latin typeface="Corbel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-3.89454E-6 C 0.06632 0.09598 0.13298 0.19219 0.18559 0.34991 C 0.23819 0.50764 0.27656 0.72688 0.3151 0.94635 " pathEditMode="relative" rAng="0" ptsTypes="aaA">
                                      <p:cBhvr>
                                        <p:cTn id="12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4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2.78446E-6 C 0.05608 0.10522 0.08767 0.20583 0.1217 0.3358 C 0.15573 0.46577 0.18733 0.68709 0.20451 0.77937 " pathEditMode="relative" rAng="0" ptsTypes="faf">
                                      <p:cBhvr>
                                        <p:cTn id="24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66667E-6 2.23867E-6 C 0.0198 0.07146 0.03959 0.14315 0.05973 0.2426 C 0.07987 0.34204 0.10035 0.46924 0.12084 0.59644 " pathEditMode="relative" ptsTypes="aaA">
                                      <p:cBhvr>
                                        <p:cTn id="36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66667E-6 2.23867E-6 C 0.0198 0.07146 0.03959 0.14315 0.05973 0.2426 C 0.07987 0.34204 0.10035 0.46924 0.12084 0.59644 " pathEditMode="relative" ptsTypes="aaA">
                                      <p:cBhvr>
                                        <p:cTn id="48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66667E-6 2.23867E-6 C 0.0198 0.07146 0.03959 0.14315 0.05973 0.2426 C 0.07987 0.34204 0.10035 0.46924 0.12084 0.59644 " pathEditMode="relative" ptsTypes="aaA">
                                      <p:cBhvr>
                                        <p:cTn id="60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>
                <a:solidFill>
                  <a:schemeClr val="accent5">
                    <a:lumMod val="25000"/>
                  </a:schemeClr>
                </a:solidFill>
              </a:rPr>
              <a:t>Outcomes and Grading Rule</a:t>
            </a:r>
            <a:endParaRPr lang="en-MY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47664" y="1844824"/>
            <a:ext cx="6072336" cy="4267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MY" dirty="0" smtClean="0"/>
          </a:p>
          <a:p>
            <a:pPr marL="355600" lvl="1" indent="-349250">
              <a:buFontTx/>
              <a:buChar char="•"/>
            </a:pPr>
            <a:endParaRPr lang="en-US" sz="1900" dirty="0" smtClean="0"/>
          </a:p>
          <a:p>
            <a:pPr marL="355600" lvl="1" indent="-349250">
              <a:buFontTx/>
              <a:buChar char="•"/>
            </a:pPr>
            <a:r>
              <a:rPr lang="en-US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OUTCOMES: JOURNAL PAPER </a:t>
            </a:r>
            <a:r>
              <a:rPr lang="en-US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(35</a:t>
            </a:r>
            <a:r>
              <a:rPr lang="en-US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%)</a:t>
            </a:r>
          </a:p>
          <a:p>
            <a:pPr marL="355600" lvl="1" indent="-349250">
              <a:buFontTx/>
              <a:buChar char="•"/>
            </a:pPr>
            <a:endParaRPr lang="en-US" sz="24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marL="355600" lvl="1" indent="-349250">
              <a:buFontTx/>
              <a:buChar char="•"/>
            </a:pPr>
            <a:r>
              <a:rPr lang="en-MY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MID EXAM (</a:t>
            </a:r>
            <a:r>
              <a:rPr lang="en-MY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25%)</a:t>
            </a:r>
            <a:endParaRPr lang="en-MY" sz="24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lvl="1">
              <a:buFontTx/>
              <a:buNone/>
            </a:pPr>
            <a:endParaRPr lang="en-MY" sz="2400" dirty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marL="349250" lvl="1" indent="-349250">
              <a:buFontTx/>
              <a:buChar char="•"/>
            </a:pPr>
            <a:r>
              <a:rPr lang="en-MY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FINAL EXAM </a:t>
            </a:r>
            <a:r>
              <a:rPr lang="en-MY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(30%)</a:t>
            </a:r>
            <a:endParaRPr lang="en-MY" sz="2400" dirty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marL="349250" lvl="1" indent="-349250">
              <a:buFontTx/>
              <a:buChar char="•"/>
            </a:pPr>
            <a:endParaRPr lang="en-MY" sz="2400" dirty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marL="349250" lvl="1" indent="-349250">
              <a:buFontTx/>
              <a:buChar char="•"/>
            </a:pPr>
            <a:r>
              <a:rPr lang="en-MY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ATTENDANCE (10%)</a:t>
            </a:r>
            <a:endParaRPr lang="en-MY" sz="2400" dirty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25000"/>
                  </a:schemeClr>
                </a:solidFill>
              </a:rPr>
              <a:t>Concept Map</a:t>
            </a:r>
            <a:endParaRPr lang="en-MY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2771800" y="1988840"/>
            <a:ext cx="3600400" cy="72008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Intelligent Manufacturing System</a:t>
            </a:r>
            <a:endParaRPr kumimoji="0" lang="en-MY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683568" y="3429000"/>
            <a:ext cx="3600400" cy="72008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Tools: System identifier</a:t>
            </a:r>
            <a:r>
              <a:rPr kumimoji="0" lang="en-GB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 &amp; optimisation algorithm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4932040" y="3429000"/>
            <a:ext cx="3600400" cy="72008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Case study: Manufacturing system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611560" y="4581128"/>
            <a:ext cx="1224136" cy="72008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Neural</a:t>
            </a:r>
            <a:r>
              <a:rPr kumimoji="0" lang="en-GB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 Network</a:t>
            </a: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1907704" y="4581128"/>
            <a:ext cx="1224136" cy="72008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Fuzzy Logic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3203848" y="4581128"/>
            <a:ext cx="1224136" cy="72008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Genetic Algorithm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4860032" y="4581128"/>
            <a:ext cx="1224136" cy="72008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Machining control</a:t>
            </a:r>
          </a:p>
        </p:txBody>
      </p:sp>
      <p:sp>
        <p:nvSpPr>
          <p:cNvPr id="12" name="Rounded Rectangle 11"/>
          <p:cNvSpPr/>
          <p:nvPr/>
        </p:nvSpPr>
        <p:spPr bwMode="auto">
          <a:xfrm>
            <a:off x="6156176" y="4581128"/>
            <a:ext cx="1224136" cy="72008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dirty="0" smtClean="0"/>
              <a:t>SCM conf.</a:t>
            </a:r>
            <a:endParaRPr kumimoji="0" lang="en-GB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7452320" y="4581128"/>
            <a:ext cx="1224136" cy="72008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pitchFamily="18" charset="0"/>
              </a:rPr>
              <a:t>Other case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2483768" y="2708920"/>
            <a:ext cx="4248472" cy="720080"/>
            <a:chOff x="2483768" y="2708920"/>
            <a:chExt cx="4248472" cy="720080"/>
          </a:xfrm>
        </p:grpSpPr>
        <p:cxnSp>
          <p:nvCxnSpPr>
            <p:cNvPr id="15" name="Straight Connector 14"/>
            <p:cNvCxnSpPr/>
            <p:nvPr/>
          </p:nvCxnSpPr>
          <p:spPr bwMode="auto">
            <a:xfrm>
              <a:off x="2483768" y="2996952"/>
              <a:ext cx="4248472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17" name="Straight Connector 16"/>
            <p:cNvCxnSpPr>
              <a:endCxn id="6" idx="0"/>
            </p:cNvCxnSpPr>
            <p:nvPr/>
          </p:nvCxnSpPr>
          <p:spPr bwMode="auto">
            <a:xfrm>
              <a:off x="2483768" y="2996952"/>
              <a:ext cx="0" cy="43204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1" name="Straight Connector 20"/>
            <p:cNvCxnSpPr>
              <a:endCxn id="7" idx="0"/>
            </p:cNvCxnSpPr>
            <p:nvPr/>
          </p:nvCxnSpPr>
          <p:spPr bwMode="auto">
            <a:xfrm>
              <a:off x="6732240" y="2996952"/>
              <a:ext cx="0" cy="43204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cxnSp>
          <p:nvCxnSpPr>
            <p:cNvPr id="28" name="Straight Connector 27"/>
            <p:cNvCxnSpPr>
              <a:stCxn id="5" idx="2"/>
            </p:cNvCxnSpPr>
            <p:nvPr/>
          </p:nvCxnSpPr>
          <p:spPr bwMode="auto">
            <a:xfrm>
              <a:off x="4572000" y="2708920"/>
              <a:ext cx="0" cy="28803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grpSp>
        <p:nvGrpSpPr>
          <p:cNvPr id="71" name="Group 70"/>
          <p:cNvGrpSpPr/>
          <p:nvPr/>
        </p:nvGrpSpPr>
        <p:grpSpPr>
          <a:xfrm>
            <a:off x="1115616" y="4149080"/>
            <a:ext cx="2736304" cy="432048"/>
            <a:chOff x="1115616" y="4149080"/>
            <a:chExt cx="2736304" cy="432048"/>
          </a:xfrm>
        </p:grpSpPr>
        <p:grpSp>
          <p:nvGrpSpPr>
            <p:cNvPr id="56" name="Group 55"/>
            <p:cNvGrpSpPr/>
            <p:nvPr/>
          </p:nvGrpSpPr>
          <p:grpSpPr>
            <a:xfrm>
              <a:off x="1115616" y="4149080"/>
              <a:ext cx="2736304" cy="432048"/>
              <a:chOff x="2483768" y="2708920"/>
              <a:chExt cx="4248472" cy="720080"/>
            </a:xfrm>
          </p:grpSpPr>
          <p:cxnSp>
            <p:nvCxnSpPr>
              <p:cNvPr id="57" name="Straight Connector 56"/>
              <p:cNvCxnSpPr/>
              <p:nvPr/>
            </p:nvCxnSpPr>
            <p:spPr bwMode="auto">
              <a:xfrm>
                <a:off x="2483768" y="2996952"/>
                <a:ext cx="4248472" cy="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58" name="Straight Connector 57"/>
              <p:cNvCxnSpPr/>
              <p:nvPr/>
            </p:nvCxnSpPr>
            <p:spPr bwMode="auto">
              <a:xfrm>
                <a:off x="2483768" y="2996952"/>
                <a:ext cx="0" cy="43204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59" name="Straight Connector 58"/>
              <p:cNvCxnSpPr/>
              <p:nvPr/>
            </p:nvCxnSpPr>
            <p:spPr bwMode="auto">
              <a:xfrm>
                <a:off x="6732240" y="2996952"/>
                <a:ext cx="0" cy="43204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4572000" y="2708920"/>
                <a:ext cx="0" cy="288032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cxnSp>
          <p:nvCxnSpPr>
            <p:cNvPr id="69" name="Straight Connector 68"/>
            <p:cNvCxnSpPr/>
            <p:nvPr/>
          </p:nvCxnSpPr>
          <p:spPr bwMode="auto">
            <a:xfrm flipV="1">
              <a:off x="2456472" y="4293096"/>
              <a:ext cx="0" cy="28803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grpSp>
        <p:nvGrpSpPr>
          <p:cNvPr id="72" name="Group 71"/>
          <p:cNvGrpSpPr/>
          <p:nvPr/>
        </p:nvGrpSpPr>
        <p:grpSpPr>
          <a:xfrm>
            <a:off x="5364088" y="4149080"/>
            <a:ext cx="2736304" cy="432048"/>
            <a:chOff x="5364088" y="4149080"/>
            <a:chExt cx="2736304" cy="432048"/>
          </a:xfrm>
        </p:grpSpPr>
        <p:grpSp>
          <p:nvGrpSpPr>
            <p:cNvPr id="61" name="Group 60"/>
            <p:cNvGrpSpPr/>
            <p:nvPr/>
          </p:nvGrpSpPr>
          <p:grpSpPr>
            <a:xfrm>
              <a:off x="5364088" y="4149080"/>
              <a:ext cx="2736304" cy="432048"/>
              <a:chOff x="2483768" y="2708920"/>
              <a:chExt cx="4248472" cy="720080"/>
            </a:xfrm>
          </p:grpSpPr>
          <p:cxnSp>
            <p:nvCxnSpPr>
              <p:cNvPr id="62" name="Straight Connector 61"/>
              <p:cNvCxnSpPr/>
              <p:nvPr/>
            </p:nvCxnSpPr>
            <p:spPr bwMode="auto">
              <a:xfrm>
                <a:off x="2483768" y="2996952"/>
                <a:ext cx="4248472" cy="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63" name="Straight Connector 62"/>
              <p:cNvCxnSpPr/>
              <p:nvPr/>
            </p:nvCxnSpPr>
            <p:spPr bwMode="auto">
              <a:xfrm>
                <a:off x="2483768" y="2996952"/>
                <a:ext cx="0" cy="43204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64" name="Straight Connector 63"/>
              <p:cNvCxnSpPr/>
              <p:nvPr/>
            </p:nvCxnSpPr>
            <p:spPr bwMode="auto">
              <a:xfrm>
                <a:off x="6732240" y="2996952"/>
                <a:ext cx="0" cy="43204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65" name="Straight Connector 64"/>
              <p:cNvCxnSpPr/>
              <p:nvPr/>
            </p:nvCxnSpPr>
            <p:spPr bwMode="auto">
              <a:xfrm>
                <a:off x="4572000" y="2708920"/>
                <a:ext cx="0" cy="288032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cxnSp>
          <p:nvCxnSpPr>
            <p:cNvPr id="70" name="Straight Connector 69"/>
            <p:cNvCxnSpPr/>
            <p:nvPr/>
          </p:nvCxnSpPr>
          <p:spPr bwMode="auto">
            <a:xfrm flipV="1">
              <a:off x="6718592" y="4293096"/>
              <a:ext cx="0" cy="28803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25000"/>
                  </a:schemeClr>
                </a:solidFill>
              </a:rPr>
              <a:t>System Identification</a:t>
            </a:r>
            <a:endParaRPr lang="en-MY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030960"/>
          </a:xfrm>
        </p:spPr>
        <p:txBody>
          <a:bodyPr/>
          <a:lstStyle/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Objective: identifying system behaviour by identifying pattern of system data.</a:t>
            </a:r>
          </a:p>
          <a:p>
            <a:pPr algn="l">
              <a:buNone/>
            </a:pPr>
            <a:endParaRPr lang="en-GB" sz="24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Ways to model the system:</a:t>
            </a:r>
          </a:p>
          <a:p>
            <a:pPr lvl="1" algn="l"/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Natural language </a:t>
            </a:r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  <a:sym typeface="Wingdings" pitchFamily="2" charset="2"/>
              </a:rPr>
              <a:t> Fuzzy Logic  More on intuition and human expert suggestion.</a:t>
            </a:r>
          </a:p>
          <a:p>
            <a:pPr lvl="1" algn="l"/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  <a:sym typeface="Wingdings" pitchFamily="2" charset="2"/>
              </a:rPr>
              <a:t>Numerical data  Neural Network  High precision control.</a:t>
            </a:r>
          </a:p>
          <a:p>
            <a:pPr lvl="1" algn="l"/>
            <a:endParaRPr lang="en-GB" sz="2300" dirty="0" smtClean="0">
              <a:latin typeface="Corbel" pitchFamily="34" charset="0"/>
            </a:endParaRPr>
          </a:p>
          <a:p>
            <a:pPr algn="l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25000"/>
                  </a:schemeClr>
                </a:solidFill>
              </a:rPr>
              <a:t>Characteristic of Fuzzy Logic</a:t>
            </a:r>
            <a:endParaRPr lang="en-MY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988840"/>
            <a:ext cx="8812088" cy="4392488"/>
          </a:xfrm>
        </p:spPr>
        <p:txBody>
          <a:bodyPr/>
          <a:lstStyle/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Easier to develop</a:t>
            </a: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Accuracy is not very high</a:t>
            </a: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More on human expert opinion and intuition</a:t>
            </a: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Using natural language such as:</a:t>
            </a:r>
          </a:p>
          <a:p>
            <a:pPr lvl="1" algn="l"/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IF temperature is high THEN </a:t>
            </a:r>
            <a:r>
              <a:rPr lang="en-GB" sz="2300" dirty="0" err="1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increase_fan_motor_speed</a:t>
            </a:r>
            <a:endParaRPr lang="en-GB" sz="23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lvl="1" algn="l"/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IF </a:t>
            </a:r>
            <a:r>
              <a:rPr lang="en-GB" sz="2300" dirty="0" err="1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traffic_volume</a:t>
            </a:r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 is high THEN </a:t>
            </a:r>
            <a:r>
              <a:rPr lang="en-GB" sz="2300" dirty="0" err="1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prolong_current_green_time</a:t>
            </a:r>
            <a:endParaRPr lang="en-GB" sz="23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More flexible, in term of modification and further optimisation</a:t>
            </a:r>
            <a:endParaRPr lang="en-GB" sz="23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algn="l"/>
            <a:endParaRPr lang="en-GB" sz="2400" dirty="0">
              <a:solidFill>
                <a:schemeClr val="accent5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25000"/>
                  </a:schemeClr>
                </a:solidFill>
              </a:rPr>
              <a:t>Characteristic of Neural Network</a:t>
            </a:r>
            <a:endParaRPr lang="en-MY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32856"/>
            <a:ext cx="8812088" cy="3886944"/>
          </a:xfrm>
        </p:spPr>
        <p:txBody>
          <a:bodyPr/>
          <a:lstStyle/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Needs complicated computation</a:t>
            </a:r>
          </a:p>
          <a:p>
            <a:pPr algn="l"/>
            <a:endParaRPr lang="en-GB" sz="24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High in accuracy </a:t>
            </a:r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  <a:sym typeface="Wingdings" pitchFamily="2" charset="2"/>
              </a:rPr>
              <a:t> used to control rigid system such as nuclear reactor, demand prediction when the resources is very limited, etc.</a:t>
            </a:r>
          </a:p>
          <a:p>
            <a:pPr algn="l"/>
            <a:endParaRPr lang="en-GB" sz="24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  <a:sym typeface="Wingdings" pitchFamily="2" charset="2"/>
            </a:endParaRP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  <a:sym typeface="Wingdings" pitchFamily="2" charset="2"/>
              </a:rPr>
              <a:t>Further, can be optimised also in order to increase the accuracy.</a:t>
            </a:r>
            <a:endParaRPr lang="en-GB" sz="2400" dirty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accent5">
                    <a:lumMod val="25000"/>
                  </a:schemeClr>
                </a:solidFill>
              </a:rPr>
              <a:t>Optimisation Algorithm</a:t>
            </a:r>
            <a:endParaRPr lang="en-GB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204864"/>
            <a:ext cx="8812088" cy="3814936"/>
          </a:xfrm>
        </p:spPr>
        <p:txBody>
          <a:bodyPr/>
          <a:lstStyle/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Used to define optimum variables value</a:t>
            </a: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Used when the system to be optimised is very complicated</a:t>
            </a: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Works by mimic natural process, ex: evolution of chromosome</a:t>
            </a: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Easier, in term of system modelling, compared to mathematical model</a:t>
            </a: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Sometime provides just good (acceptable) solution instead of optimum solution</a:t>
            </a:r>
          </a:p>
          <a:p>
            <a:pPr algn="l">
              <a:buNone/>
            </a:pPr>
            <a:endParaRPr lang="en-GB" sz="24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algn="l"/>
            <a:endParaRPr lang="en-GB" sz="24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  <a:p>
            <a:pPr algn="l"/>
            <a:endParaRPr lang="en-GB" sz="24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25000"/>
                  </a:schemeClr>
                </a:solidFill>
              </a:rPr>
              <a:t>Intelligent Manufacturing System</a:t>
            </a:r>
            <a:endParaRPr lang="en-MY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060848"/>
            <a:ext cx="8812088" cy="3958952"/>
          </a:xfrm>
        </p:spPr>
        <p:txBody>
          <a:bodyPr/>
          <a:lstStyle/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To make manufacturing system to be more agile and adaptive</a:t>
            </a:r>
          </a:p>
          <a:p>
            <a:pPr algn="l"/>
            <a:r>
              <a:rPr lang="en-GB" sz="24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Example:</a:t>
            </a:r>
          </a:p>
          <a:p>
            <a:pPr lvl="1" algn="l"/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In CNC machining, compensation in cutting process can be controlled dynamically.</a:t>
            </a:r>
          </a:p>
          <a:p>
            <a:pPr lvl="1" algn="l"/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Reactive scheduling in dynamic environment.</a:t>
            </a:r>
          </a:p>
          <a:p>
            <a:pPr lvl="1" algn="l"/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Demand forecasting in high uncertainty environment.</a:t>
            </a:r>
          </a:p>
          <a:p>
            <a:pPr lvl="1" algn="l"/>
            <a:r>
              <a:rPr lang="en-GB" sz="2300" dirty="0" smtClean="0">
                <a:solidFill>
                  <a:schemeClr val="accent5">
                    <a:lumMod val="25000"/>
                  </a:schemeClr>
                </a:solidFill>
                <a:latin typeface="Corbel" pitchFamily="34" charset="0"/>
              </a:rPr>
              <a:t>Vision sensors</a:t>
            </a:r>
          </a:p>
          <a:p>
            <a:pPr lvl="1" algn="l"/>
            <a:endParaRPr lang="en-GB" sz="2300" dirty="0" smtClean="0">
              <a:solidFill>
                <a:schemeClr val="accent5">
                  <a:lumMod val="25000"/>
                </a:schemeClr>
              </a:solidFill>
              <a:latin typeface="Corbe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sentation for science fair project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Verdana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for science fair project</Template>
  <TotalTime>275</TotalTime>
  <Words>337</Words>
  <Application>Microsoft Office PowerPoint</Application>
  <PresentationFormat>On-screen Show (4:3)</PresentationFormat>
  <Paragraphs>68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Presentation for science fair project</vt:lpstr>
      <vt:lpstr>Intelligent Manufacturing System</vt:lpstr>
      <vt:lpstr>Syllabus </vt:lpstr>
      <vt:lpstr>Outcomes and Grading Rule</vt:lpstr>
      <vt:lpstr>Concept Map</vt:lpstr>
      <vt:lpstr>System Identification</vt:lpstr>
      <vt:lpstr>Characteristic of Fuzzy Logic</vt:lpstr>
      <vt:lpstr>Characteristic of Neural Network</vt:lpstr>
      <vt:lpstr>Optimisation Algorithm</vt:lpstr>
      <vt:lpstr>Intelligent Manufacturing System</vt:lpstr>
      <vt:lpstr>THANK YOU 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Fair Project</dc:title>
  <dc:creator>User</dc:creator>
  <cp:lastModifiedBy>User</cp:lastModifiedBy>
  <cp:revision>40</cp:revision>
  <cp:lastPrinted>1601-01-01T00:00:00Z</cp:lastPrinted>
  <dcterms:created xsi:type="dcterms:W3CDTF">2012-02-16T10:42:07Z</dcterms:created>
  <dcterms:modified xsi:type="dcterms:W3CDTF">2012-02-23T01:27:40Z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TC010183731033</vt:lpwstr>
  </property>
</Properties>
</file>