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68" r:id="rId12"/>
  </p:sldIdLst>
  <p:sldSz cx="9144000" cy="6858000" type="screen4x3"/>
  <p:notesSz cx="6858000" cy="9144000"/>
  <p:defaultTextStyle>
    <a:defPPr>
      <a:defRPr lang="en-MY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 Herzog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F5F5F"/>
    <a:srgbClr val="FFFF66"/>
    <a:srgbClr val="FFCC00"/>
    <a:srgbClr val="00CCFF"/>
  </p:clrMru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727" autoAdjust="0"/>
  </p:normalViewPr>
  <p:slideViewPr>
    <p:cSldViewPr>
      <p:cViewPr varScale="1">
        <p:scale>
          <a:sx n="70" d="100"/>
          <a:sy n="70" d="100"/>
        </p:scale>
        <p:origin x="-1308" y="-108"/>
      </p:cViewPr>
      <p:guideLst>
        <p:guide orient="horz" pos="1536"/>
        <p:guide pos="9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7DF68594-01C9-46D1-A0C3-0827D4394B95}" type="slidenum">
              <a:rPr lang="en-MY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Click to edit Master text styles</a:t>
            </a:r>
          </a:p>
          <a:p>
            <a:pPr lvl="1"/>
            <a:r>
              <a:rPr lang="en-MY" smtClean="0"/>
              <a:t>Second level</a:t>
            </a:r>
          </a:p>
          <a:p>
            <a:pPr lvl="2"/>
            <a:r>
              <a:rPr lang="en-MY" smtClean="0"/>
              <a:t>Third level</a:t>
            </a:r>
          </a:p>
          <a:p>
            <a:pPr lvl="3"/>
            <a:r>
              <a:rPr lang="en-MY" smtClean="0"/>
              <a:t>Fourth level</a:t>
            </a:r>
          </a:p>
          <a:p>
            <a:pPr lvl="4"/>
            <a:r>
              <a:rPr lang="en-MY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BD7B270C-8193-4BFA-A827-70F6E38DD829}" type="slidenum">
              <a:rPr lang="en-MY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11" descr="scifair_front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685800"/>
            <a:ext cx="6477000" cy="1752600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2133600"/>
            <a:ext cx="6477000" cy="1981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400" i="1"/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4F57BD88-29D9-4E5F-839A-D79C1A2613B7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EF890-EA5B-46B3-B2D0-6DFB172889B2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838200"/>
            <a:ext cx="22860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838200"/>
            <a:ext cx="6705600" cy="5181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C1368-A982-4D76-8BF7-C376F69CA09E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44824"/>
            <a:ext cx="8784976" cy="4752528"/>
          </a:xfrm>
        </p:spPr>
        <p:txBody>
          <a:bodyPr/>
          <a:lstStyle>
            <a:lvl1pPr algn="l">
              <a:defRPr sz="2200">
                <a:latin typeface="Candara" pitchFamily="34" charset="0"/>
              </a:defRPr>
            </a:lvl1pPr>
            <a:lvl2pPr algn="l">
              <a:defRPr sz="2200">
                <a:latin typeface="Candara" pitchFamily="34" charset="0"/>
              </a:defRPr>
            </a:lvl2pPr>
            <a:lvl3pPr algn="l">
              <a:defRPr sz="2200">
                <a:latin typeface="Candara" pitchFamily="34" charset="0"/>
              </a:defRPr>
            </a:lvl3pPr>
            <a:lvl4pPr algn="l">
              <a:defRPr sz="2200">
                <a:latin typeface="Candara" pitchFamily="34" charset="0"/>
              </a:defRPr>
            </a:lvl4pPr>
            <a:lvl5pPr algn="l">
              <a:defRPr sz="2200">
                <a:latin typeface="Candar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7FAB5-8610-495E-A680-F0AD170B9A7C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B02A6E-91AA-4406-8BFB-FFE981EA78A9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E4896-41CE-48A7-A737-E7DC0A4E8B53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3D867B-5293-4D8B-BFA9-319315321BC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715B-7923-41E7-907C-83CE2792C862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47A172-EBA6-4973-AA93-0D84F76C128C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5707D-F08A-424F-8F66-22325A7F13D3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27DD1-BD34-48AD-B1E5-BF742FB5A42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3" name="Picture 13" descr="scifair_INSID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8382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MY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2667000"/>
            <a:ext cx="8991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 smtClean="0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endParaRPr lang="en-MY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MY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9250AE57-7638-4F74-A74F-1FE381BAD9A4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1114425" y="1609725"/>
            <a:ext cx="6934200" cy="19050"/>
          </a:xfrm>
          <a:prstGeom prst="rect">
            <a:avLst/>
          </a:prstGeom>
          <a:solidFill>
            <a:srgbClr val="80808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700">
          <a:solidFill>
            <a:schemeClr val="tx2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600">
          <a:solidFill>
            <a:schemeClr val="tx2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500">
          <a:solidFill>
            <a:schemeClr val="tx2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763688" y="692696"/>
            <a:ext cx="6120680" cy="1752600"/>
          </a:xfrm>
        </p:spPr>
        <p:txBody>
          <a:bodyPr/>
          <a:lstStyle/>
          <a:p>
            <a:r>
              <a:rPr lang="en-GB" sz="2400" dirty="0" smtClean="0"/>
              <a:t>Scheduling in Flexible Machine</a:t>
            </a:r>
            <a:endParaRPr lang="en-GB" sz="2400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2276872"/>
            <a:ext cx="6477000" cy="1981200"/>
          </a:xfrm>
        </p:spPr>
        <p:txBody>
          <a:bodyPr/>
          <a:lstStyle/>
          <a:p>
            <a:r>
              <a:rPr lang="en-GB" sz="2000" dirty="0" smtClean="0"/>
              <a:t>Muhammad </a:t>
            </a:r>
            <a:r>
              <a:rPr lang="en-GB" sz="2000" dirty="0" err="1" smtClean="0"/>
              <a:t>Ridwan</a:t>
            </a:r>
            <a:r>
              <a:rPr lang="en-GB" sz="2000" dirty="0" smtClean="0"/>
              <a:t> </a:t>
            </a:r>
            <a:r>
              <a:rPr lang="en-GB" sz="2000" dirty="0" err="1" smtClean="0"/>
              <a:t>Andi</a:t>
            </a:r>
            <a:r>
              <a:rPr lang="en-GB" sz="2000" dirty="0" smtClean="0"/>
              <a:t> </a:t>
            </a:r>
            <a:r>
              <a:rPr lang="en-GB" sz="2000" dirty="0" err="1" smtClean="0"/>
              <a:t>Purnomo</a:t>
            </a:r>
            <a:r>
              <a:rPr lang="en-GB" sz="2000" dirty="0" smtClean="0"/>
              <a:t>, ST, MSc, PhD</a:t>
            </a:r>
          </a:p>
          <a:p>
            <a:endParaRPr lang="en-GB" sz="1500" dirty="0" smtClean="0"/>
          </a:p>
          <a:p>
            <a:r>
              <a:rPr lang="en-GB" sz="1600" dirty="0" smtClean="0"/>
              <a:t>Department of Industrial Engineering</a:t>
            </a:r>
          </a:p>
          <a:p>
            <a:r>
              <a:rPr lang="en-GB" sz="1600" dirty="0" smtClean="0"/>
              <a:t>Faculty of Industrial Technology</a:t>
            </a:r>
          </a:p>
          <a:p>
            <a:r>
              <a:rPr lang="en-GB" sz="1600" dirty="0" err="1" smtClean="0"/>
              <a:t>Universitas</a:t>
            </a:r>
            <a:r>
              <a:rPr lang="en-GB" sz="1600" dirty="0" smtClean="0"/>
              <a:t> Islam Indonesia</a:t>
            </a:r>
          </a:p>
          <a:p>
            <a:r>
              <a:rPr lang="en-GB" sz="1600" smtClean="0"/>
              <a:t>2013</a:t>
            </a:r>
            <a:endParaRPr lang="en-GB" sz="16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10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 considered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Greedy algorithm is started from random point, how to initialise it in order to get better result?</a:t>
            </a:r>
          </a:p>
          <a:p>
            <a:pPr>
              <a:buNone/>
            </a:pPr>
            <a:endParaRPr lang="en-GB" dirty="0" smtClean="0"/>
          </a:p>
          <a:p>
            <a:r>
              <a:rPr lang="en-GB" dirty="0" smtClean="0"/>
              <a:t>Greedy algorithm considers just one step ahead to minimise the distance. By considering two steps ahead, it might better.</a:t>
            </a:r>
          </a:p>
          <a:p>
            <a:pPr>
              <a:buNone/>
            </a:pPr>
            <a:endParaRPr lang="en-GB" dirty="0" smtClean="0"/>
          </a:p>
          <a:p>
            <a:r>
              <a:rPr lang="en-GB" dirty="0" smtClean="0"/>
              <a:t>In large scale problem, the use of Genetic Algorithm can produce optimum or near optimum result.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924944"/>
            <a:ext cx="9144000" cy="914400"/>
          </a:xfrm>
        </p:spPr>
        <p:txBody>
          <a:bodyPr/>
          <a:lstStyle/>
          <a:p>
            <a:r>
              <a:rPr lang="en-US" dirty="0" smtClean="0"/>
              <a:t>Thank You !</a:t>
            </a:r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In Flexible Manufacturing System, one of the characteristic is the use of flexible machine </a:t>
            </a:r>
            <a:r>
              <a:rPr lang="en-US" dirty="0" smtClean="0">
                <a:sym typeface="Wingdings" pitchFamily="2" charset="2"/>
              </a:rPr>
              <a:t> can be used to process several material with particular specification.</a:t>
            </a:r>
          </a:p>
          <a:p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Common problem in flexible machine scheduling is the management of resources to process several parts.</a:t>
            </a:r>
          </a:p>
          <a:p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One of the flexible machine is flexible forging machine.</a:t>
            </a:r>
            <a:endParaRPr lang="en-US" dirty="0" smtClean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1743794"/>
            <a:ext cx="28575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 to be considered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Part needs specific jig and fixture </a:t>
            </a:r>
            <a:r>
              <a:rPr lang="en-GB" dirty="0" smtClean="0">
                <a:sym typeface="Wingdings" pitchFamily="2" charset="2"/>
              </a:rPr>
              <a:t> set up time for loading and unloading.</a:t>
            </a:r>
          </a:p>
          <a:p>
            <a:pPr>
              <a:buNone/>
            </a:pPr>
            <a:endParaRPr lang="en-GB" dirty="0" smtClean="0">
              <a:sym typeface="Wingdings" pitchFamily="2" charset="2"/>
            </a:endParaRPr>
          </a:p>
          <a:p>
            <a:r>
              <a:rPr lang="en-GB" dirty="0" smtClean="0">
                <a:sym typeface="Wingdings" pitchFamily="2" charset="2"/>
              </a:rPr>
              <a:t>Changeover of the tools to process all of the parts to be processed.</a:t>
            </a:r>
          </a:p>
          <a:p>
            <a:pPr>
              <a:buNone/>
            </a:pPr>
            <a:endParaRPr lang="en-GB" dirty="0" smtClean="0"/>
          </a:p>
          <a:p>
            <a:r>
              <a:rPr lang="en-GB" dirty="0" smtClean="0"/>
              <a:t>If several parts to be processed, then:</a:t>
            </a:r>
          </a:p>
          <a:p>
            <a:pPr lvl="1"/>
            <a:r>
              <a:rPr lang="en-GB" dirty="0" smtClean="0"/>
              <a:t>Loading and unloading time must be considered.</a:t>
            </a:r>
            <a:endParaRPr lang="en-GB" dirty="0" smtClean="0">
              <a:sym typeface="Wingdings" pitchFamily="2" charset="2"/>
            </a:endParaRPr>
          </a:p>
          <a:p>
            <a:pPr lvl="1"/>
            <a:r>
              <a:rPr lang="en-GB" dirty="0" smtClean="0">
                <a:sym typeface="Wingdings" pitchFamily="2" charset="2"/>
              </a:rPr>
              <a:t>Changeover of the tools affect processing time.</a:t>
            </a:r>
          </a:p>
          <a:p>
            <a:pPr lvl="1"/>
            <a:r>
              <a:rPr lang="en-GB" dirty="0" smtClean="0">
                <a:sym typeface="Wingdings" pitchFamily="2" charset="2"/>
              </a:rPr>
              <a:t>Sequence of the parts affect the total processing time.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915888"/>
          </a:xfrm>
        </p:spPr>
        <p:txBody>
          <a:bodyPr/>
          <a:lstStyle/>
          <a:p>
            <a:r>
              <a:rPr lang="en-US" dirty="0" smtClean="0"/>
              <a:t>Flexible Forging Machine Scheduling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It is single machine scheduling.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Input data is the matrix of tools and jig and fixture changeover to process all of the parts.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It can be seen as Travelling Salesman Problem (TSP).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In TSP, solution to be found is the sequence of the city to be visited, in FFM scheduling the solution to be found is the sequence of the part to be processed.</a:t>
            </a:r>
          </a:p>
          <a:p>
            <a:pPr>
              <a:buNone/>
            </a:pPr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Greedy algorithm to solve FFM Scheduling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concept is selecting next part with minimum changeover time and </a:t>
            </a:r>
            <a:r>
              <a:rPr lang="en-MY" dirty="0" smtClean="0"/>
              <a:t>does not care whether this will lead to a wrong result or not.</a:t>
            </a:r>
          </a:p>
          <a:p>
            <a:r>
              <a:rPr lang="en-US" dirty="0" smtClean="0"/>
              <a:t>The algorithm: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/>
              <a:t>Step 1:</a:t>
            </a:r>
            <a:r>
              <a:rPr lang="en-US" dirty="0" smtClean="0"/>
              <a:t> Select a part randomly as the starting part.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/>
              <a:t>Step 2:</a:t>
            </a:r>
            <a:r>
              <a:rPr lang="en-US" dirty="0" smtClean="0"/>
              <a:t> Select other part with minimum changeover time.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/>
              <a:t>Step 3:</a:t>
            </a:r>
            <a:r>
              <a:rPr lang="en-US" dirty="0" smtClean="0"/>
              <a:t> Update the starting part with the selected part.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b="1" dirty="0" smtClean="0"/>
              <a:t>Step 4:</a:t>
            </a:r>
            <a:r>
              <a:rPr lang="en-US" dirty="0" smtClean="0"/>
              <a:t> Repeat step 2 until all of the parts are scheduled.</a:t>
            </a:r>
          </a:p>
          <a:p>
            <a:pPr>
              <a:buNone/>
            </a:pPr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Example of FFM scheduling with Greedy Algorithm</a:t>
            </a:r>
            <a:endParaRPr lang="en-MY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Six parts to be processed in FFM with changeover time of each part as shown as follow: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If we start from part 1 (randomly selected), then the result is: </a:t>
            </a:r>
          </a:p>
          <a:p>
            <a:pPr>
              <a:buNone/>
            </a:pPr>
            <a:r>
              <a:rPr lang="en-US" dirty="0" smtClean="0"/>
              <a:t>	1-3-5-6-4-2.</a:t>
            </a:r>
          </a:p>
          <a:p>
            <a:pPr>
              <a:buNone/>
            </a:pPr>
            <a:r>
              <a:rPr lang="en-US" dirty="0" smtClean="0"/>
              <a:t>	</a:t>
            </a:r>
            <a:endParaRPr lang="en-MY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708920"/>
            <a:ext cx="3816424" cy="197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FFM with more than one tools required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Sometime, each part needs more than one tool in processing.</a:t>
            </a:r>
          </a:p>
          <a:p>
            <a:r>
              <a:rPr lang="en-US" dirty="0" smtClean="0"/>
              <a:t>Part-tool matrix is required.</a:t>
            </a:r>
          </a:p>
          <a:p>
            <a:r>
              <a:rPr lang="en-US" dirty="0" smtClean="0"/>
              <a:t>Hamming distance formula is required to identify changeover time from a part to each other.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MY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915816" y="3716338"/>
          <a:ext cx="3528392" cy="2175064"/>
        </p:xfrm>
        <a:graphic>
          <a:graphicData uri="http://schemas.openxmlformats.org/presentationml/2006/ole">
            <p:oleObj spid="_x0000_s27650" name="Equation" r:id="rId3" imgW="1422360" imgH="8762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1131912"/>
          </a:xfrm>
        </p:spPr>
        <p:txBody>
          <a:bodyPr/>
          <a:lstStyle/>
          <a:p>
            <a:r>
              <a:rPr lang="en-US" sz="2400" dirty="0" smtClean="0"/>
              <a:t>Example of FFM scheduling with more </a:t>
            </a:r>
            <a:br>
              <a:rPr lang="en-US" sz="2400" dirty="0" smtClean="0"/>
            </a:br>
            <a:r>
              <a:rPr lang="en-US" sz="2400" dirty="0" smtClean="0"/>
              <a:t>than one tools required</a:t>
            </a:r>
            <a:endParaRPr lang="en-MY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 part-tool matrix bellow:</a:t>
            </a:r>
          </a:p>
          <a:p>
            <a:pPr>
              <a:buNone/>
            </a:pPr>
            <a:endParaRPr lang="en-MY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10908"/>
            <a:ext cx="3240360" cy="638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2696"/>
            <a:ext cx="9144000" cy="914400"/>
          </a:xfrm>
        </p:spPr>
        <p:txBody>
          <a:bodyPr/>
          <a:lstStyle/>
          <a:p>
            <a:r>
              <a:rPr lang="en-US" sz="2400" dirty="0" smtClean="0"/>
              <a:t>Example of FFM scheduling with more </a:t>
            </a:r>
            <a:br>
              <a:rPr lang="en-US" sz="2400" dirty="0" smtClean="0"/>
            </a:br>
            <a:r>
              <a:rPr lang="en-US" sz="2400" dirty="0" smtClean="0"/>
              <a:t>than one tools required</a:t>
            </a:r>
            <a:endParaRPr lang="en-MY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Hamming distance matrix can be determined as follow: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Applying greedy algorithm, the result is: 2-5-3-1-4.</a:t>
            </a:r>
          </a:p>
          <a:p>
            <a:pPr>
              <a:buNone/>
            </a:pPr>
            <a:r>
              <a:rPr lang="en-US" dirty="0" smtClean="0"/>
              <a:t>	</a:t>
            </a:r>
            <a:endParaRPr lang="en-MY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900933"/>
            <a:ext cx="3491451" cy="1896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 for science fair project">
  <a:themeElements>
    <a:clrScheme name="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ho">
      <a:majorFont>
        <a:latin typeface="Verdana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for science fair project</Template>
  <TotalTime>1906</TotalTime>
  <Words>438</Words>
  <Application>Microsoft Office PowerPoint</Application>
  <PresentationFormat>On-screen Show (4:3)</PresentationFormat>
  <Paragraphs>79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Presentation for science fair project</vt:lpstr>
      <vt:lpstr>Equation</vt:lpstr>
      <vt:lpstr>Scheduling in Flexible Machine</vt:lpstr>
      <vt:lpstr>Introduction</vt:lpstr>
      <vt:lpstr>Factors to be considered</vt:lpstr>
      <vt:lpstr>Flexible Forging Machine Scheduling</vt:lpstr>
      <vt:lpstr>Greedy algorithm to solve FFM Scheduling</vt:lpstr>
      <vt:lpstr>Example of FFM scheduling with Greedy Algorithm</vt:lpstr>
      <vt:lpstr>FFM with more than one tools required</vt:lpstr>
      <vt:lpstr>Example of FFM scheduling with more  than one tools required</vt:lpstr>
      <vt:lpstr>Example of FFM scheduling with more  than one tools required</vt:lpstr>
      <vt:lpstr>To be considered</vt:lpstr>
      <vt:lpstr>Thank You 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Fair Project</dc:title>
  <dc:creator>User</dc:creator>
  <cp:lastModifiedBy>User</cp:lastModifiedBy>
  <cp:revision>234</cp:revision>
  <cp:lastPrinted>1601-01-01T00:00:00Z</cp:lastPrinted>
  <dcterms:created xsi:type="dcterms:W3CDTF">2012-02-16T10:42:07Z</dcterms:created>
  <dcterms:modified xsi:type="dcterms:W3CDTF">2013-01-08T00:37:32Z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TC010183731033</vt:lpwstr>
  </property>
</Properties>
</file>