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87" r:id="rId4"/>
    <p:sldId id="288" r:id="rId5"/>
    <p:sldId id="289" r:id="rId6"/>
    <p:sldId id="290" r:id="rId7"/>
    <p:sldId id="292" r:id="rId8"/>
    <p:sldId id="293" r:id="rId9"/>
    <p:sldId id="294" r:id="rId10"/>
    <p:sldId id="295" r:id="rId11"/>
    <p:sldId id="291" r:id="rId12"/>
    <p:sldId id="296" r:id="rId13"/>
    <p:sldId id="286" r:id="rId14"/>
  </p:sldIdLst>
  <p:sldSz cx="9144000" cy="6858000" type="screen4x3"/>
  <p:notesSz cx="6858000" cy="9144000"/>
  <p:defaultTextStyle>
    <a:defPPr>
      <a:defRPr lang="en-MY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ric Herzog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F5F5F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727" autoAdjust="0"/>
  </p:normalViewPr>
  <p:slideViewPr>
    <p:cSldViewPr>
      <p:cViewPr varScale="1">
        <p:scale>
          <a:sx n="70" d="100"/>
          <a:sy n="70" d="100"/>
        </p:scale>
        <p:origin x="-1320" y="-108"/>
      </p:cViewPr>
      <p:guideLst>
        <p:guide orient="horz" pos="1536"/>
        <p:guide pos="9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7DF68594-01C9-46D1-A0C3-0827D4394B95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Click to edit Master text styles</a:t>
            </a:r>
          </a:p>
          <a:p>
            <a:pPr lvl="1"/>
            <a:r>
              <a:rPr lang="en-MY" smtClean="0"/>
              <a:t>Second level</a:t>
            </a:r>
          </a:p>
          <a:p>
            <a:pPr lvl="2"/>
            <a:r>
              <a:rPr lang="en-MY" smtClean="0"/>
              <a:t>Third level</a:t>
            </a:r>
          </a:p>
          <a:p>
            <a:pPr lvl="3"/>
            <a:r>
              <a:rPr lang="en-MY" smtClean="0"/>
              <a:t>Fourth level</a:t>
            </a:r>
          </a:p>
          <a:p>
            <a:pPr lvl="4"/>
            <a:r>
              <a:rPr lang="en-MY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MY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BD7B270C-8193-4BFA-A827-70F6E38DD829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scifair_front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685800"/>
            <a:ext cx="6477000" cy="1752600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133600"/>
            <a:ext cx="6477000" cy="1981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400" i="1"/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0866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810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209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4F57BD88-29D9-4E5F-839A-D79C1A2613B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4EF890-EA5B-46B3-B2D0-6DFB172889B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838200"/>
            <a:ext cx="22860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838200"/>
            <a:ext cx="6705600" cy="518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6C1368-A982-4D76-8BF7-C376F69CA09E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752528"/>
          </a:xfrm>
        </p:spPr>
        <p:txBody>
          <a:bodyPr/>
          <a:lstStyle>
            <a:lvl1pPr algn="l">
              <a:defRPr sz="2200">
                <a:latin typeface="Candara" pitchFamily="34" charset="0"/>
              </a:defRPr>
            </a:lvl1pPr>
            <a:lvl2pPr algn="l">
              <a:defRPr sz="2200">
                <a:latin typeface="Candara" pitchFamily="34" charset="0"/>
              </a:defRPr>
            </a:lvl2pPr>
            <a:lvl3pPr algn="l">
              <a:defRPr sz="2200">
                <a:latin typeface="Candara" pitchFamily="34" charset="0"/>
              </a:defRPr>
            </a:lvl3pPr>
            <a:lvl4pPr algn="l">
              <a:defRPr sz="2200">
                <a:latin typeface="Candara" pitchFamily="34" charset="0"/>
              </a:defRPr>
            </a:lvl4pPr>
            <a:lvl5pPr algn="l">
              <a:defRPr sz="2200">
                <a:latin typeface="Candar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7FAB5-8610-495E-A680-F0AD170B9A7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B02A6E-91AA-4406-8BFB-FFE981EA78A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2667000"/>
            <a:ext cx="44196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E4896-41CE-48A7-A737-E7DC0A4E8B5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D867B-5293-4D8B-BFA9-319315321BC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715B-7923-41E7-907C-83CE2792C86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7A172-EBA6-4973-AA93-0D84F76C128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5707D-F08A-424F-8F66-22325A7F13D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927DD1-BD34-48AD-B1E5-BF742FB5A42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scifair_INSID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838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2667000"/>
            <a:ext cx="8991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 smtClean="0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MY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9250AE57-7638-4F74-A74F-1FE381BAD9A4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1114425" y="1609725"/>
            <a:ext cx="6934200" cy="19050"/>
          </a:xfrm>
          <a:prstGeom prst="rect">
            <a:avLst/>
          </a:prstGeom>
          <a:solidFill>
            <a:srgbClr val="80808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700">
          <a:solidFill>
            <a:schemeClr val="tx2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600">
          <a:solidFill>
            <a:schemeClr val="tx2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500">
          <a:solidFill>
            <a:schemeClr val="tx2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31640" y="692696"/>
            <a:ext cx="6624736" cy="1752600"/>
          </a:xfrm>
        </p:spPr>
        <p:txBody>
          <a:bodyPr/>
          <a:lstStyle/>
          <a:p>
            <a:r>
              <a:rPr lang="en-GB" sz="2800" dirty="0" smtClean="0"/>
              <a:t>Intelligent Manufacturing 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System Layout Design</a:t>
            </a:r>
            <a:endParaRPr lang="en-GB" sz="2800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2276872"/>
            <a:ext cx="6477000" cy="1981200"/>
          </a:xfrm>
        </p:spPr>
        <p:txBody>
          <a:bodyPr/>
          <a:lstStyle/>
          <a:p>
            <a:r>
              <a:rPr lang="en-GB" sz="2000" dirty="0" smtClean="0"/>
              <a:t>Muhammad </a:t>
            </a:r>
            <a:r>
              <a:rPr lang="en-GB" sz="2000" dirty="0" err="1" smtClean="0"/>
              <a:t>Ridwan</a:t>
            </a:r>
            <a:r>
              <a:rPr lang="en-GB" sz="2000" dirty="0" smtClean="0"/>
              <a:t> </a:t>
            </a:r>
            <a:r>
              <a:rPr lang="en-GB" sz="2000" dirty="0" err="1" smtClean="0"/>
              <a:t>Andi</a:t>
            </a:r>
            <a:r>
              <a:rPr lang="en-GB" sz="2000" dirty="0" smtClean="0"/>
              <a:t> </a:t>
            </a:r>
            <a:r>
              <a:rPr lang="en-GB" sz="2000" dirty="0" err="1" smtClean="0"/>
              <a:t>Purnomo</a:t>
            </a:r>
            <a:r>
              <a:rPr lang="en-GB" sz="2000" dirty="0" smtClean="0"/>
              <a:t>, ST, MSc, PhD</a:t>
            </a:r>
          </a:p>
          <a:p>
            <a:endParaRPr lang="en-GB" sz="1500" dirty="0" smtClean="0"/>
          </a:p>
          <a:p>
            <a:r>
              <a:rPr lang="en-GB" sz="1600" dirty="0" smtClean="0"/>
              <a:t>Department of Industrial Engineering</a:t>
            </a:r>
          </a:p>
          <a:p>
            <a:r>
              <a:rPr lang="en-GB" sz="1600" dirty="0" smtClean="0"/>
              <a:t>Faculty of Industrial Technology</a:t>
            </a:r>
          </a:p>
          <a:p>
            <a:r>
              <a:rPr lang="en-GB" sz="1600" dirty="0" err="1" smtClean="0"/>
              <a:t>Universitas</a:t>
            </a:r>
            <a:r>
              <a:rPr lang="en-GB" sz="1600" dirty="0" smtClean="0"/>
              <a:t> Islam Indonesia</a:t>
            </a:r>
          </a:p>
          <a:p>
            <a:r>
              <a:rPr lang="en-GB" sz="1600" dirty="0" smtClean="0"/>
              <a:t>2012</a:t>
            </a:r>
            <a:endParaRPr lang="en-GB" sz="1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Cycle of GA</a:t>
            </a:r>
            <a:endParaRPr lang="en-MY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28588"/>
            <a:ext cx="5838825" cy="66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 for GT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Decision: group of parts and machines.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Objective: </a:t>
            </a:r>
            <a:r>
              <a:rPr lang="en-US" dirty="0" err="1" smtClean="0"/>
              <a:t>minimise</a:t>
            </a:r>
            <a:r>
              <a:rPr lang="en-US" dirty="0" smtClean="0"/>
              <a:t> number of delayed machines inside a cell and </a:t>
            </a:r>
            <a:r>
              <a:rPr lang="en-US" dirty="0" err="1" smtClean="0"/>
              <a:t>minimise</a:t>
            </a:r>
            <a:r>
              <a:rPr lang="en-US" dirty="0" smtClean="0"/>
              <a:t> intercellular parts.</a:t>
            </a:r>
          </a:p>
          <a:p>
            <a:pPr>
              <a:buNone/>
            </a:pPr>
            <a:r>
              <a:rPr lang="en-US" dirty="0" smtClean="0"/>
              <a:t>	</a:t>
            </a:r>
            <a:endParaRPr lang="en-US" dirty="0" smtClean="0"/>
          </a:p>
          <a:p>
            <a:endParaRPr lang="en-MY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8056449" cy="942776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Spreadsheet </a:t>
            </a:r>
            <a:r>
              <a:rPr lang="en-US" dirty="0" err="1" smtClean="0"/>
              <a:t>Modelling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Much more simple then mathematical </a:t>
            </a:r>
            <a:r>
              <a:rPr lang="en-US" dirty="0" err="1" smtClean="0"/>
              <a:t>modelling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Easy to understand.</a:t>
            </a:r>
          </a:p>
          <a:p>
            <a:endParaRPr lang="en-US" dirty="0" smtClean="0"/>
          </a:p>
          <a:p>
            <a:r>
              <a:rPr lang="en-US" dirty="0" smtClean="0"/>
              <a:t>There are so many mathematical built in function that can be used.</a:t>
            </a:r>
          </a:p>
          <a:p>
            <a:endParaRPr lang="en-US" dirty="0" smtClean="0"/>
          </a:p>
          <a:p>
            <a:r>
              <a:rPr lang="en-US" dirty="0" smtClean="0"/>
              <a:t>Able to communicate with another software.</a:t>
            </a:r>
            <a:endParaRPr lang="en-MY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!</a:t>
            </a: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Layout Type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 smtClean="0"/>
          </a:p>
          <a:p>
            <a:r>
              <a:rPr lang="en-US" sz="2400" dirty="0" smtClean="0"/>
              <a:t>Layout of manufacturing system is defined based on the requirement.</a:t>
            </a:r>
          </a:p>
          <a:p>
            <a:pPr lvl="1"/>
            <a:r>
              <a:rPr lang="en-US" sz="2400" dirty="0" smtClean="0"/>
              <a:t>MTS </a:t>
            </a:r>
            <a:r>
              <a:rPr lang="en-US" sz="2400" dirty="0" smtClean="0">
                <a:sym typeface="Wingdings" pitchFamily="2" charset="2"/>
              </a:rPr>
              <a:t> mass production  </a:t>
            </a:r>
            <a:r>
              <a:rPr lang="en-US" sz="2400" dirty="0" err="1" smtClean="0">
                <a:sym typeface="Wingdings" pitchFamily="2" charset="2"/>
              </a:rPr>
              <a:t>flowshop</a:t>
            </a:r>
            <a:r>
              <a:rPr lang="en-US" sz="2400" dirty="0" smtClean="0">
                <a:sym typeface="Wingdings" pitchFamily="2" charset="2"/>
              </a:rPr>
              <a:t> (high productivity, low flexibility)</a:t>
            </a:r>
          </a:p>
          <a:p>
            <a:pPr lvl="1"/>
            <a:r>
              <a:rPr lang="en-US" sz="2400" dirty="0" smtClean="0">
                <a:sym typeface="Wingdings" pitchFamily="2" charset="2"/>
              </a:rPr>
              <a:t>MTO  order driven production  </a:t>
            </a:r>
            <a:r>
              <a:rPr lang="en-US" sz="2400" dirty="0" err="1" smtClean="0">
                <a:sym typeface="Wingdings" pitchFamily="2" charset="2"/>
              </a:rPr>
              <a:t>jobshop</a:t>
            </a:r>
            <a:r>
              <a:rPr lang="en-US" sz="2400" dirty="0" smtClean="0">
                <a:sym typeface="Wingdings" pitchFamily="2" charset="2"/>
              </a:rPr>
              <a:t> (high flexibility, low productivity)</a:t>
            </a:r>
          </a:p>
          <a:p>
            <a:pPr lvl="1"/>
            <a:r>
              <a:rPr lang="en-US" sz="2400" dirty="0" smtClean="0">
                <a:sym typeface="Wingdings" pitchFamily="2" charset="2"/>
              </a:rPr>
              <a:t>Repetitive </a:t>
            </a:r>
            <a:r>
              <a:rPr lang="en-US" sz="2400" dirty="0" err="1" smtClean="0">
                <a:sym typeface="Wingdings" pitchFamily="2" charset="2"/>
              </a:rPr>
              <a:t>jobshop</a:t>
            </a:r>
            <a:r>
              <a:rPr lang="en-US" sz="2400" dirty="0" smtClean="0">
                <a:sym typeface="Wingdings" pitchFamily="2" charset="2"/>
              </a:rPr>
              <a:t>  needs middle flexibility and productivity.</a:t>
            </a:r>
            <a:endParaRPr lang="en-US" sz="2400" dirty="0" smtClean="0"/>
          </a:p>
          <a:p>
            <a:r>
              <a:rPr lang="en-US" sz="2400" dirty="0" smtClean="0"/>
              <a:t>Combination of </a:t>
            </a:r>
            <a:r>
              <a:rPr lang="en-US" sz="2400" dirty="0" err="1" smtClean="0"/>
              <a:t>flowshop</a:t>
            </a:r>
            <a:r>
              <a:rPr lang="en-US" sz="2400" dirty="0" smtClean="0"/>
              <a:t> and </a:t>
            </a:r>
            <a:r>
              <a:rPr lang="en-US" sz="2400" dirty="0" err="1" smtClean="0"/>
              <a:t>jobshop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group technology.</a:t>
            </a:r>
            <a:endParaRPr lang="en-MY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Technology (GT)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Manufacturing system is grouped to be several manufacturing cell.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All parts with similar process is grouped to be processed in a manufacturing cell.</a:t>
            </a:r>
          </a:p>
          <a:p>
            <a:endParaRPr lang="en-US" dirty="0" smtClean="0"/>
          </a:p>
          <a:p>
            <a:r>
              <a:rPr lang="en-US" dirty="0" smtClean="0"/>
              <a:t>In a manufacturing cell idle machines must be avoided.</a:t>
            </a:r>
          </a:p>
          <a:p>
            <a:endParaRPr lang="en-US" dirty="0" smtClean="0"/>
          </a:p>
          <a:p>
            <a:r>
              <a:rPr lang="en-US" dirty="0" smtClean="0"/>
              <a:t>Intercellular part must be avoided.</a:t>
            </a:r>
            <a:endParaRPr lang="en-MY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Manufacturing Cell Forming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Input data: incident matrix </a:t>
            </a:r>
            <a:r>
              <a:rPr lang="en-US" dirty="0" smtClean="0">
                <a:sym typeface="Wingdings" pitchFamily="2" charset="2"/>
              </a:rPr>
              <a:t> based on OPC.</a:t>
            </a:r>
          </a:p>
          <a:p>
            <a:r>
              <a:rPr lang="en-US" dirty="0" smtClean="0">
                <a:sym typeface="Wingdings" pitchFamily="2" charset="2"/>
              </a:rPr>
              <a:t>Example: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</a:p>
          <a:p>
            <a:endParaRPr lang="en-MY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84984"/>
            <a:ext cx="4860540" cy="1944216"/>
          </a:xfrm>
          <a:prstGeom prst="rect">
            <a:avLst/>
          </a:prstGeom>
          <a:noFill/>
          <a:ln w="15875">
            <a:solidFill>
              <a:schemeClr val="tx2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Conventional Method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Similarity coefficient</a:t>
            </a:r>
          </a:p>
          <a:p>
            <a:endParaRPr lang="en-US" dirty="0" smtClean="0"/>
          </a:p>
          <a:p>
            <a:r>
              <a:rPr lang="en-US" dirty="0" smtClean="0"/>
              <a:t>Rank Order Clustering (ROC)</a:t>
            </a:r>
          </a:p>
          <a:p>
            <a:endParaRPr lang="en-US" dirty="0" smtClean="0"/>
          </a:p>
          <a:p>
            <a:r>
              <a:rPr lang="en-US" dirty="0" smtClean="0"/>
              <a:t>Etc.</a:t>
            </a:r>
          </a:p>
          <a:p>
            <a:pPr>
              <a:buNone/>
            </a:pPr>
            <a:endParaRPr lang="en-MY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Intelligent </a:t>
            </a:r>
            <a:r>
              <a:rPr lang="en-US" dirty="0" err="1" smtClean="0"/>
              <a:t>Optimisation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GB" dirty="0" smtClean="0"/>
              <a:t>Very </a:t>
            </a:r>
            <a:r>
              <a:rPr lang="en-GB" dirty="0" smtClean="0"/>
              <a:t>complicated problem needs very hard mathematical model as well</a:t>
            </a:r>
            <a:r>
              <a:rPr lang="en-GB" dirty="0" smtClean="0"/>
              <a:t>.</a:t>
            </a:r>
            <a:endParaRPr lang="en-GB" dirty="0" smtClean="0"/>
          </a:p>
          <a:p>
            <a:r>
              <a:rPr lang="en-GB" dirty="0" smtClean="0"/>
              <a:t>Very hard mathematical model needs analytical software to solve</a:t>
            </a:r>
            <a:r>
              <a:rPr lang="en-GB" dirty="0" smtClean="0"/>
              <a:t>.</a:t>
            </a:r>
            <a:endParaRPr lang="en-GB" dirty="0" smtClean="0"/>
          </a:p>
          <a:p>
            <a:r>
              <a:rPr lang="en-GB" dirty="0" smtClean="0"/>
              <a:t>Analytical software needs very high computer spec and most of analytical software has limited capability</a:t>
            </a:r>
            <a:r>
              <a:rPr lang="en-GB" dirty="0" smtClean="0"/>
              <a:t>.</a:t>
            </a:r>
            <a:endParaRPr lang="en-GB" dirty="0" smtClean="0"/>
          </a:p>
          <a:p>
            <a:r>
              <a:rPr lang="en-GB" dirty="0" smtClean="0"/>
              <a:t>When model is over complicated, analytical software applies an approximation algorithm to solve </a:t>
            </a:r>
            <a:r>
              <a:rPr lang="en-GB" dirty="0" smtClean="0">
                <a:sym typeface="Wingdings" pitchFamily="2" charset="2"/>
              </a:rPr>
              <a:t> no optimum solution warranty</a:t>
            </a:r>
            <a:r>
              <a:rPr lang="en-GB" dirty="0" smtClean="0">
                <a:sym typeface="Wingdings" pitchFamily="2" charset="2"/>
              </a:rPr>
              <a:t>.</a:t>
            </a:r>
          </a:p>
          <a:p>
            <a:r>
              <a:rPr lang="en-US" dirty="0" smtClean="0"/>
              <a:t>Genetic Algorithm can be </a:t>
            </a:r>
            <a:r>
              <a:rPr lang="en-US" dirty="0" smtClean="0"/>
              <a:t>used</a:t>
            </a:r>
            <a:r>
              <a:rPr lang="en-US" dirty="0" smtClean="0"/>
              <a:t> </a:t>
            </a:r>
            <a:r>
              <a:rPr lang="en-US" dirty="0" smtClean="0"/>
              <a:t>as </a:t>
            </a:r>
            <a:r>
              <a:rPr lang="en-US" dirty="0" err="1" smtClean="0"/>
              <a:t>optimisation</a:t>
            </a:r>
            <a:r>
              <a:rPr lang="en-US" dirty="0" smtClean="0"/>
              <a:t> technique.</a:t>
            </a:r>
            <a:endParaRPr lang="en-GB" dirty="0" smtClean="0">
              <a:sym typeface="Wingdings" pitchFamily="2" charset="2"/>
            </a:endParaRPr>
          </a:p>
          <a:p>
            <a:endParaRPr lang="en-MY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Genetic Algorithm (GA)</a:t>
            </a:r>
            <a:endParaRPr lang="en-MY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79388" y="1844675"/>
            <a:ext cx="8785225" cy="4752975"/>
          </a:xfrm>
        </p:spPr>
        <p:txBody>
          <a:bodyPr/>
          <a:lstStyle/>
          <a:p>
            <a:pPr eaLnBrk="1" hangingPunct="1"/>
            <a:r>
              <a:rPr lang="en-US" sz="2400" dirty="0" smtClean="0"/>
              <a:t>Introduced by John Holland (1970).</a:t>
            </a:r>
          </a:p>
          <a:p>
            <a:pPr eaLnBrk="1" hangingPunct="1"/>
            <a:r>
              <a:rPr lang="en-MY" sz="2400" dirty="0" smtClean="0"/>
              <a:t>The aim was to make computers do what nature does.</a:t>
            </a:r>
          </a:p>
          <a:p>
            <a:pPr eaLnBrk="1" hangingPunct="1"/>
            <a:r>
              <a:rPr lang="en-MY" sz="2400" dirty="0" smtClean="0"/>
              <a:t>Nature has an ability to adapt and learn without being told what to do.</a:t>
            </a:r>
          </a:p>
          <a:p>
            <a:pPr eaLnBrk="1" hangingPunct="1"/>
            <a:r>
              <a:rPr lang="en-MY" sz="2400" dirty="0" smtClean="0"/>
              <a:t>In other words, nature finds good chromosomes blindly, and GA do the same.</a:t>
            </a:r>
          </a:p>
          <a:p>
            <a:pPr eaLnBrk="1" hangingPunct="1"/>
            <a:r>
              <a:rPr lang="en-MY" sz="2400" dirty="0" smtClean="0"/>
              <a:t>GA can be represented by a sequence of procedural steps for moving from one population of artificial ‘chromosomes’ to a new population. </a:t>
            </a:r>
          </a:p>
          <a:p>
            <a:pPr eaLnBrk="1" hangingPunct="1"/>
            <a:r>
              <a:rPr lang="en-MY" sz="2400" dirty="0" smtClean="0"/>
              <a:t>It uses ‘natural’ selection and genetics-inspired techniques known as crossover and mutation.</a:t>
            </a:r>
          </a:p>
          <a:p>
            <a:pPr eaLnBrk="1" hangingPunct="1"/>
            <a:endParaRPr lang="en-MY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Genetic Algorithm (GA)</a:t>
            </a:r>
            <a:endParaRPr lang="en-MY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79388" y="1844675"/>
            <a:ext cx="8785225" cy="4752975"/>
          </a:xfrm>
        </p:spPr>
        <p:txBody>
          <a:bodyPr/>
          <a:lstStyle/>
          <a:p>
            <a:pPr eaLnBrk="1" hangingPunct="1"/>
            <a:endParaRPr lang="en-US" sz="2400" smtClean="0"/>
          </a:p>
          <a:p>
            <a:pPr eaLnBrk="1" hangingPunct="1"/>
            <a:r>
              <a:rPr lang="en-US" sz="2400" smtClean="0"/>
              <a:t>Solution to be found has to be encoded in the form of a chromosome.</a:t>
            </a:r>
          </a:p>
          <a:p>
            <a:pPr eaLnBrk="1" hangingPunct="1"/>
            <a:r>
              <a:rPr lang="en-US" sz="2400" smtClean="0"/>
              <a:t>The fitness of a chromosome will be evaluated using fitness function.</a:t>
            </a:r>
          </a:p>
          <a:p>
            <a:pPr eaLnBrk="1" hangingPunct="1"/>
            <a:r>
              <a:rPr lang="en-US" sz="2400" smtClean="0"/>
              <a:t>The critical things in GA are ‘how to encode a solution to be a chromosome in effective way’ and ‘how to define fitness function for a chromosome’.</a:t>
            </a:r>
          </a:p>
          <a:p>
            <a:pPr eaLnBrk="1" hangingPunct="1"/>
            <a:r>
              <a:rPr lang="en-US" sz="2400" smtClean="0"/>
              <a:t>Fitness function </a:t>
            </a:r>
            <a:r>
              <a:rPr lang="en-US" sz="2400" smtClean="0">
                <a:sym typeface="Wingdings" pitchFamily="2" charset="2"/>
              </a:rPr>
              <a:t> related with objective function of the real case.</a:t>
            </a:r>
            <a:endParaRPr lang="en-MY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 of Chromosome and fitness function</a:t>
            </a:r>
            <a:endParaRPr lang="en-MY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844675"/>
            <a:ext cx="8785225" cy="4752975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In a case to maximise function </a:t>
            </a:r>
            <a:r>
              <a:rPr lang="en-GB" i="1" dirty="0" smtClean="0"/>
              <a:t>z</a:t>
            </a:r>
            <a:r>
              <a:rPr lang="en-GB" dirty="0" smtClean="0"/>
              <a:t> = 3</a:t>
            </a:r>
            <a:r>
              <a:rPr lang="en-GB" i="1" dirty="0" smtClean="0"/>
              <a:t>x</a:t>
            </a:r>
            <a:r>
              <a:rPr lang="en-GB" i="1" baseline="-25000" dirty="0" smtClean="0"/>
              <a:t>1</a:t>
            </a:r>
            <a:r>
              <a:rPr lang="en-GB" dirty="0" smtClean="0"/>
              <a:t> – 5</a:t>
            </a:r>
            <a:r>
              <a:rPr lang="en-GB" i="1" dirty="0" smtClean="0"/>
              <a:t>x</a:t>
            </a:r>
            <a:r>
              <a:rPr lang="en-GB" i="1" baseline="-25000" dirty="0" smtClean="0"/>
              <a:t>2</a:t>
            </a:r>
          </a:p>
          <a:p>
            <a:pPr lvl="1" eaLnBrk="1" hangingPunct="1">
              <a:defRPr/>
            </a:pPr>
            <a:endParaRPr lang="en-GB" dirty="0" smtClean="0"/>
          </a:p>
          <a:p>
            <a:pPr lvl="1" eaLnBrk="1" hangingPunct="1">
              <a:defRPr/>
            </a:pPr>
            <a:r>
              <a:rPr lang="en-GB" dirty="0" smtClean="0"/>
              <a:t>Chromosome (binary):</a:t>
            </a:r>
          </a:p>
          <a:p>
            <a:pPr lvl="1" eaLnBrk="1" hangingPunct="1">
              <a:defRPr/>
            </a:pPr>
            <a:endParaRPr lang="en-GB" dirty="0" smtClean="0"/>
          </a:p>
          <a:p>
            <a:pPr lvl="1" eaLnBrk="1" hangingPunct="1">
              <a:defRPr/>
            </a:pPr>
            <a:r>
              <a:rPr lang="en-GB" dirty="0" smtClean="0"/>
              <a:t>Fitness: z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GB" dirty="0" smtClean="0"/>
          </a:p>
          <a:p>
            <a:pPr marL="354013" lvl="1" indent="-354013" eaLnBrk="1" hangingPunct="1">
              <a:defRPr/>
            </a:pPr>
            <a:r>
              <a:rPr lang="en-GB" dirty="0" smtClean="0"/>
              <a:t>In a case of travelling salesman problem (TSP) with 9 cities</a:t>
            </a:r>
          </a:p>
          <a:p>
            <a:pPr marL="754063" lvl="2" indent="-354013" eaLnBrk="1" hangingPunct="1">
              <a:defRPr/>
            </a:pPr>
            <a:endParaRPr lang="en-GB" dirty="0" smtClean="0"/>
          </a:p>
          <a:p>
            <a:pPr marL="754063" lvl="2" indent="-354013" eaLnBrk="1" hangingPunct="1">
              <a:defRPr/>
            </a:pPr>
            <a:r>
              <a:rPr lang="en-GB" dirty="0" smtClean="0"/>
              <a:t>Chromosome (permutation or combinatorial):</a:t>
            </a:r>
          </a:p>
          <a:p>
            <a:pPr marL="754063" lvl="2" indent="-354013" eaLnBrk="1" hangingPunct="1">
              <a:defRPr/>
            </a:pPr>
            <a:endParaRPr lang="en-GB" dirty="0" smtClean="0"/>
          </a:p>
          <a:p>
            <a:pPr marL="754063" lvl="2" indent="-354013" eaLnBrk="1" hangingPunct="1">
              <a:defRPr/>
            </a:pPr>
            <a:r>
              <a:rPr lang="en-GB" dirty="0" smtClean="0"/>
              <a:t>Fitness: 1/ total distance or B – total distance, B is very big number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GB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4600" y="2349500"/>
            <a:ext cx="3883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5413" y="5084763"/>
            <a:ext cx="23447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for science fair project">
  <a:themeElements>
    <a:clrScheme name="Echo 7">
      <a:dk1>
        <a:srgbClr val="336666"/>
      </a:dk1>
      <a:lt1>
        <a:srgbClr val="FFFFFF"/>
      </a:lt1>
      <a:dk2>
        <a:srgbClr val="000000"/>
      </a:dk2>
      <a:lt2>
        <a:srgbClr val="666699"/>
      </a:lt2>
      <a:accent1>
        <a:srgbClr val="99CCCC"/>
      </a:accent1>
      <a:accent2>
        <a:srgbClr val="CCCCCC"/>
      </a:accent2>
      <a:accent3>
        <a:srgbClr val="FFFFFF"/>
      </a:accent3>
      <a:accent4>
        <a:srgbClr val="2A5656"/>
      </a:accent4>
      <a:accent5>
        <a:srgbClr val="CAE2E2"/>
      </a:accent5>
      <a:accent6>
        <a:srgbClr val="B9B9B9"/>
      </a:accent6>
      <a:hlink>
        <a:srgbClr val="006666"/>
      </a:hlink>
      <a:folHlink>
        <a:srgbClr val="B2B2B2"/>
      </a:folHlink>
    </a:clrScheme>
    <a:fontScheme name="Echo">
      <a:majorFont>
        <a:latin typeface="Verdana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Times New Roman" pitchFamily="18" charset="0"/>
          </a:defRPr>
        </a:defPPr>
      </a:lstStyle>
    </a:lnDef>
  </a:objectDefaults>
  <a:extraClrSchemeLst>
    <a:extraClrScheme>
      <a:clrScheme name="Echo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ho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ho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for science fair project</Template>
  <TotalTime>1118</TotalTime>
  <Words>517</Words>
  <Application>Microsoft Office PowerPoint</Application>
  <PresentationFormat>On-screen Show (4:3)</PresentationFormat>
  <Paragraphs>87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Presentation for science fair project</vt:lpstr>
      <vt:lpstr>Intelligent Manufacturing  System Layout Design</vt:lpstr>
      <vt:lpstr>Layout Type</vt:lpstr>
      <vt:lpstr>Group Technology (GT)</vt:lpstr>
      <vt:lpstr>Manufacturing Cell Forming</vt:lpstr>
      <vt:lpstr>Conventional Method</vt:lpstr>
      <vt:lpstr>Intelligent Optimisation</vt:lpstr>
      <vt:lpstr>Genetic Algorithm (GA)</vt:lpstr>
      <vt:lpstr>Genetic Algorithm (GA)</vt:lpstr>
      <vt:lpstr>Example of Chromosome and fitness function</vt:lpstr>
      <vt:lpstr>Cycle of GA</vt:lpstr>
      <vt:lpstr>GA for GT</vt:lpstr>
      <vt:lpstr>Spreadsheet Modelling</vt:lpstr>
      <vt:lpstr>Thank You 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Fair Project</dc:title>
  <dc:creator>User</dc:creator>
  <cp:lastModifiedBy>User</cp:lastModifiedBy>
  <cp:revision>148</cp:revision>
  <cp:lastPrinted>1601-01-01T00:00:00Z</cp:lastPrinted>
  <dcterms:created xsi:type="dcterms:W3CDTF">2012-02-16T10:42:07Z</dcterms:created>
  <dcterms:modified xsi:type="dcterms:W3CDTF">2012-09-24T23:17:47Z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TC010183731033</vt:lpwstr>
  </property>
</Properties>
</file>