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59" r:id="rId5"/>
    <p:sldId id="258" r:id="rId6"/>
    <p:sldId id="264" r:id="rId7"/>
    <p:sldId id="262" r:id="rId8"/>
    <p:sldId id="265" r:id="rId9"/>
    <p:sldId id="266" r:id="rId10"/>
    <p:sldId id="263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jpeg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0.jpeg"/><Relationship Id="rId4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7E19F-ECBC-4205-B5E6-AAB1483E0E08}" type="datetimeFigureOut">
              <a:rPr lang="en-US" smtClean="0"/>
              <a:pPr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C0402-E643-450B-A44B-523B9201FE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2.gi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44775"/>
            <a:ext cx="5105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  <a:latin typeface="Book Antiqua" pitchFamily="18" charset="0"/>
              </a:rPr>
              <a:t>FISIKA DASAR</a:t>
            </a:r>
            <a:endParaRPr lang="en-US" sz="48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343400"/>
            <a:ext cx="68580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By: Mohammad </a:t>
            </a:r>
            <a:r>
              <a:rPr lang="en-US" dirty="0" err="1" smtClean="0">
                <a:solidFill>
                  <a:srgbClr val="00B050"/>
                </a:solidFill>
              </a:rPr>
              <a:t>Faizun</a:t>
            </a:r>
            <a:r>
              <a:rPr lang="en-US" dirty="0" smtClean="0">
                <a:solidFill>
                  <a:srgbClr val="00B050"/>
                </a:solidFill>
              </a:rPr>
              <a:t>, S.T., </a:t>
            </a:r>
            <a:r>
              <a:rPr lang="en-US" dirty="0" err="1" smtClean="0">
                <a:solidFill>
                  <a:srgbClr val="00B050"/>
                </a:solidFill>
              </a:rPr>
              <a:t>M.Eng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Head of Manufacture System Laboratory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Mechanical Engineering Department</a:t>
            </a:r>
          </a:p>
          <a:p>
            <a:r>
              <a:rPr lang="en-US" sz="1800" b="1" dirty="0" err="1" smtClean="0">
                <a:solidFill>
                  <a:srgbClr val="C00000"/>
                </a:solidFill>
              </a:rPr>
              <a:t>Universitas</a:t>
            </a:r>
            <a:r>
              <a:rPr lang="en-US" sz="1800" b="1" dirty="0" smtClean="0">
                <a:solidFill>
                  <a:srgbClr val="C00000"/>
                </a:solidFill>
              </a:rPr>
              <a:t> Islam Indonesia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685800"/>
            <a:ext cx="14763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marL="457200" indent="-457200">
              <a:buFont typeface="+mj-lt"/>
              <a:buAutoNum type="alphaUcPeriod" startAt="2"/>
            </a:pPr>
            <a:r>
              <a:rPr lang="en-US" sz="2400" b="1" dirty="0" smtClean="0">
                <a:solidFill>
                  <a:srgbClr val="0070C0"/>
                </a:solidFill>
              </a:rPr>
              <a:t>Motion in straight path with constant acceleration</a:t>
            </a:r>
          </a:p>
          <a:p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08038" y="4724400"/>
          <a:ext cx="1651000" cy="1524000"/>
        </p:xfrm>
        <a:graphic>
          <a:graphicData uri="http://schemas.openxmlformats.org/presentationml/2006/ole">
            <p:oleObj spid="_x0000_s19458" name="Equation" r:id="rId3" imgW="457200" imgH="419040" progId="Equation.3">
              <p:embed/>
            </p:oleObj>
          </a:graphicData>
        </a:graphic>
      </p:graphicFrame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5958554" y="4479925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dirty="0">
                <a:cs typeface="Times New Roman" pitchFamily="18" charset="0"/>
              </a:rPr>
              <a:t> = </a:t>
            </a:r>
            <a:r>
              <a:rPr lang="en-US" sz="2000" dirty="0" smtClean="0">
                <a:cs typeface="Times New Roman" pitchFamily="18" charset="0"/>
              </a:rPr>
              <a:t>acceleration </a:t>
            </a:r>
            <a:r>
              <a:rPr lang="en-US" sz="2000" dirty="0">
                <a:cs typeface="Times New Roman" pitchFamily="18" charset="0"/>
              </a:rPr>
              <a:t>(</a:t>
            </a:r>
            <a:r>
              <a:rPr lang="en-US" sz="2000" dirty="0" smtClean="0">
                <a:cs typeface="Times New Roman" pitchFamily="18" charset="0"/>
              </a:rPr>
              <a:t>m/s</a:t>
            </a:r>
            <a:r>
              <a:rPr lang="en-US" sz="2000" baseline="30000" dirty="0" smtClean="0">
                <a:cs typeface="Times New Roman" pitchFamily="18" charset="0"/>
              </a:rPr>
              <a:t>2</a:t>
            </a:r>
            <a:r>
              <a:rPr lang="en-US" sz="2000" dirty="0" smtClean="0">
                <a:cs typeface="Times New Roman" pitchFamily="18" charset="0"/>
              </a:rPr>
              <a:t>)</a:t>
            </a:r>
            <a:endParaRPr lang="en-US" sz="2000" dirty="0"/>
          </a:p>
          <a:p>
            <a:pPr eaLnBrk="0" hangingPunct="0"/>
            <a:endParaRPr lang="en-US" sz="20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778500" y="4400550"/>
          <a:ext cx="265113" cy="457200"/>
        </p:xfrm>
        <a:graphic>
          <a:graphicData uri="http://schemas.openxmlformats.org/presentationml/2006/ole">
            <p:oleObj spid="_x0000_s19459" name="Equation" r:id="rId4" imgW="126720" imgH="215640" progId="Equation.3">
              <p:embed/>
            </p:oleObj>
          </a:graphicData>
        </a:graphic>
      </p:graphicFrame>
      <p:pic>
        <p:nvPicPr>
          <p:cNvPr id="12" name="Picture 5" descr="pvpa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762000"/>
            <a:ext cx="7467600" cy="3197225"/>
          </a:xfrm>
          <a:prstGeom prst="rect">
            <a:avLst/>
          </a:prstGeom>
          <a:noFill/>
        </p:spPr>
      </p:pic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2765425" y="4648200"/>
          <a:ext cx="1697038" cy="1524000"/>
        </p:xfrm>
        <a:graphic>
          <a:graphicData uri="http://schemas.openxmlformats.org/presentationml/2006/ole">
            <p:oleObj spid="_x0000_s19462" name="Equation" r:id="rId6" imgW="4698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09600"/>
            <a:ext cx="8534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b="1" dirty="0" smtClean="0"/>
              <a:t>Artinya::</a:t>
            </a:r>
          </a:p>
          <a:p>
            <a:r>
              <a:rPr lang="en-US" b="1" dirty="0" smtClean="0"/>
              <a:t>LATIHAN (PR </a:t>
            </a:r>
            <a:r>
              <a:rPr lang="en-US" b="1" dirty="0" err="1" smtClean="0"/>
              <a:t>disubmit</a:t>
            </a:r>
            <a:r>
              <a:rPr lang="en-US" b="1" dirty="0" smtClean="0"/>
              <a:t> </a:t>
            </a:r>
            <a:r>
              <a:rPr lang="en-US" b="1" dirty="0" err="1" smtClean="0"/>
              <a:t>senen</a:t>
            </a:r>
            <a:r>
              <a:rPr lang="en-US" b="1" dirty="0" smtClean="0"/>
              <a:t> 26 September 2011) </a:t>
            </a:r>
          </a:p>
          <a:p>
            <a:r>
              <a:rPr lang="en-US" dirty="0" smtClean="0"/>
              <a:t> (</a:t>
            </a:r>
            <a:r>
              <a:rPr lang="en-US" dirty="0" err="1" smtClean="0"/>
              <a:t>Bergerak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err="1" smtClean="0"/>
              <a:t>lurus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percepatan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) </a:t>
            </a:r>
          </a:p>
          <a:p>
            <a:r>
              <a:rPr lang="en-US" dirty="0" smtClean="0"/>
              <a:t> </a:t>
            </a:r>
          </a:p>
          <a:p>
            <a:r>
              <a:rPr lang="id-ID" dirty="0" smtClean="0"/>
              <a:t>1.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mobil</a:t>
            </a:r>
            <a:r>
              <a:rPr lang="en-US" dirty="0" smtClean="0"/>
              <a:t> </a:t>
            </a:r>
            <a:r>
              <a:rPr lang="en-US" dirty="0" err="1" smtClean="0"/>
              <a:t>menggerakkan</a:t>
            </a:r>
            <a:r>
              <a:rPr lang="en-US" dirty="0" smtClean="0"/>
              <a:t> </a:t>
            </a:r>
            <a:r>
              <a:rPr lang="en-US" dirty="0" err="1" smtClean="0"/>
              <a:t>maju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alur</a:t>
            </a:r>
            <a:r>
              <a:rPr lang="en-US" dirty="0" smtClean="0"/>
              <a:t> </a:t>
            </a:r>
            <a:r>
              <a:rPr lang="en-US" dirty="0" err="1" smtClean="0"/>
              <a:t>lurus</a:t>
            </a:r>
            <a:r>
              <a:rPr lang="en-US" dirty="0" smtClean="0"/>
              <a:t> 100 </a:t>
            </a:r>
            <a:r>
              <a:rPr lang="en-US" dirty="0" err="1" smtClean="0"/>
              <a:t>jangka</a:t>
            </a:r>
            <a:r>
              <a:rPr lang="en-US" dirty="0" smtClean="0"/>
              <a:t> lama. </a:t>
            </a:r>
            <a:r>
              <a:rPr lang="en-US" dirty="0" err="1" smtClean="0"/>
              <a:t>Kecepatan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10 m s. </a:t>
            </a:r>
            <a:r>
              <a:rPr lang="en-US" dirty="0" err="1" smtClean="0"/>
              <a:t>Temukan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yang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mobil</a:t>
            </a:r>
            <a:r>
              <a:rPr lang="en-US" dirty="0" smtClean="0"/>
              <a:t>!  </a:t>
            </a:r>
          </a:p>
          <a:p>
            <a:r>
              <a:rPr lang="id-ID" dirty="0" smtClean="0"/>
              <a:t>2.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</a:t>
            </a:r>
            <a:r>
              <a:rPr lang="en-US" dirty="0" err="1" smtClean="0"/>
              <a:t>memasuki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lurus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percepatan</a:t>
            </a:r>
            <a:r>
              <a:rPr lang="en-US" dirty="0" smtClean="0"/>
              <a:t> 120 km / h. </a:t>
            </a:r>
            <a:r>
              <a:rPr lang="en-US" dirty="0" err="1" smtClean="0"/>
              <a:t>Harap</a:t>
            </a:r>
            <a:r>
              <a:rPr lang="en-US" dirty="0" smtClean="0"/>
              <a:t> </a:t>
            </a:r>
            <a:r>
              <a:rPr lang="en-US" dirty="0" err="1" smtClean="0"/>
              <a:t>konversi</a:t>
            </a:r>
            <a:r>
              <a:rPr lang="en-US" dirty="0" smtClean="0"/>
              <a:t> </a:t>
            </a:r>
            <a:r>
              <a:rPr lang="en-US" dirty="0" err="1" smtClean="0"/>
              <a:t>kecepatan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m s!  </a:t>
            </a:r>
          </a:p>
          <a:p>
            <a:r>
              <a:rPr lang="id-ID" dirty="0" smtClean="0"/>
              <a:t>3.</a:t>
            </a:r>
            <a:r>
              <a:rPr lang="en-US" dirty="0" err="1" smtClean="0"/>
              <a:t>Bersepeda</a:t>
            </a:r>
            <a:r>
              <a:rPr lang="en-US" dirty="0" smtClean="0"/>
              <a:t> motor goes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07.00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kecepatan</a:t>
            </a:r>
            <a:r>
              <a:rPr lang="en-US" dirty="0" smtClean="0"/>
              <a:t> 90 km / h, ambulance </a:t>
            </a:r>
            <a:r>
              <a:rPr lang="en-US" dirty="0" err="1" smtClean="0"/>
              <a:t>meninggalkan</a:t>
            </a:r>
            <a:r>
              <a:rPr lang="en-US" dirty="0" smtClean="0"/>
              <a:t> b </a:t>
            </a:r>
            <a:r>
              <a:rPr lang="en-US" dirty="0" err="1" smtClean="0"/>
              <a:t>pada</a:t>
            </a:r>
            <a:r>
              <a:rPr lang="en-US" dirty="0" smtClean="0"/>
              <a:t> 7.30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kecepatan</a:t>
            </a:r>
            <a:r>
              <a:rPr lang="en-US" dirty="0" smtClean="0"/>
              <a:t> 100 km / h. </a:t>
            </a:r>
            <a:r>
              <a:rPr lang="en-US" dirty="0" err="1" smtClean="0"/>
              <a:t>Tentukan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bertemu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?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352800"/>
            <a:ext cx="1795463" cy="1811338"/>
          </a:xfrm>
          <a:prstGeom prst="rect">
            <a:avLst/>
          </a:prstGeom>
          <a:noFill/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28600" y="396875"/>
            <a:ext cx="8305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914400" algn="l"/>
              </a:tabLst>
            </a:pPr>
            <a:r>
              <a:rPr lang="en-US" sz="3600" b="1" dirty="0" smtClean="0">
                <a:solidFill>
                  <a:srgbClr val="0070C0"/>
                </a:solidFill>
                <a:cs typeface="Times New Roman" pitchFamily="18" charset="0"/>
              </a:rPr>
              <a:t>MOTION (</a:t>
            </a:r>
            <a:r>
              <a:rPr lang="en-US" sz="3600" b="1" dirty="0" err="1" smtClean="0">
                <a:solidFill>
                  <a:srgbClr val="0070C0"/>
                </a:solidFill>
                <a:cs typeface="Times New Roman" pitchFamily="18" charset="0"/>
              </a:rPr>
              <a:t>Gerak</a:t>
            </a:r>
            <a:r>
              <a:rPr lang="en-US" sz="3600" b="1" dirty="0" smtClean="0">
                <a:solidFill>
                  <a:srgbClr val="0070C0"/>
                </a:solidFill>
                <a:cs typeface="Times New Roman" pitchFamily="18" charset="0"/>
              </a:rPr>
              <a:t>)?</a:t>
            </a:r>
            <a:endParaRPr lang="en-US" sz="3600" b="1" dirty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tabLst>
                <a:tab pos="914400" algn="l"/>
              </a:tabLst>
            </a:pP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r>
              <a:rPr lang="en-US" sz="2400" b="1" dirty="0" err="1" smtClean="0">
                <a:solidFill>
                  <a:srgbClr val="C00000"/>
                </a:solidFill>
                <a:cs typeface="Times New Roman" pitchFamily="18" charset="0"/>
              </a:rPr>
              <a:t>Gerak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adalah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proses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berpindahnya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suatu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objek</a:t>
            </a:r>
            <a:r>
              <a:rPr lang="en-US" sz="2400" dirty="0" smtClean="0">
                <a:cs typeface="Times New Roman" pitchFamily="18" charset="0"/>
              </a:rPr>
              <a:t>. </a:t>
            </a:r>
            <a:r>
              <a:rPr lang="en-US" sz="2400" dirty="0" err="1" smtClean="0">
                <a:cs typeface="Times New Roman" pitchFamily="18" charset="0"/>
              </a:rPr>
              <a:t>Berpindah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berarti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posisi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relatifnya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 err="1" smtClean="0">
                <a:cs typeface="Times New Roman" pitchFamily="18" charset="0"/>
              </a:rPr>
              <a:t>berubah</a:t>
            </a:r>
            <a:r>
              <a:rPr lang="en-US" sz="2400" dirty="0" smtClean="0">
                <a:cs typeface="Times New Roman" pitchFamily="18" charset="0"/>
              </a:rPr>
              <a:t>.</a:t>
            </a: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endParaRPr lang="en-US" sz="2400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524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5362" name="Picture 2" descr="F:\driveD\ARCHIVE\flash\izun NGERNET\mech_files\mech_txt_data\Gyr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2057400"/>
            <a:ext cx="1936433" cy="1447800"/>
          </a:xfrm>
          <a:prstGeom prst="rect">
            <a:avLst/>
          </a:prstGeom>
          <a:noFill/>
        </p:spPr>
      </p:pic>
      <p:grpSp>
        <p:nvGrpSpPr>
          <p:cNvPr id="23" name="Group 22"/>
          <p:cNvGrpSpPr/>
          <p:nvPr/>
        </p:nvGrpSpPr>
        <p:grpSpPr>
          <a:xfrm>
            <a:off x="0" y="3810000"/>
            <a:ext cx="5638800" cy="1524000"/>
            <a:chOff x="914400" y="3657600"/>
            <a:chExt cx="5638800" cy="1524000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4"/>
            <a:srcRect l="16620" t="24384" r="80571" b="59924"/>
            <a:stretch>
              <a:fillRect/>
            </a:stretch>
          </p:blipFill>
          <p:spPr bwMode="auto">
            <a:xfrm rot="16200000">
              <a:off x="4375774" y="3854402"/>
              <a:ext cx="393027" cy="91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914400" y="4495800"/>
              <a:ext cx="41910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nip and Round Single Corner Rectangle 7"/>
            <p:cNvSpPr/>
            <p:nvPr/>
          </p:nvSpPr>
          <p:spPr>
            <a:xfrm>
              <a:off x="5105400" y="3657600"/>
              <a:ext cx="1447800" cy="1219200"/>
            </a:xfrm>
            <a:prstGeom prst="snipRoundRect">
              <a:avLst>
                <a:gd name="adj1" fmla="val 16667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295400" y="4724400"/>
              <a:ext cx="45720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486400" y="4648200"/>
              <a:ext cx="457200" cy="4572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tint val="66000"/>
                    <a:satMod val="160000"/>
                  </a:schemeClr>
                </a:gs>
                <a:gs pos="50000">
                  <a:schemeClr val="tx1">
                    <a:tint val="44500"/>
                    <a:satMod val="1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 l="16620" t="24384" r="80571" b="59924"/>
          <a:stretch>
            <a:fillRect/>
          </a:stretch>
        </p:blipFill>
        <p:spPr bwMode="auto">
          <a:xfrm>
            <a:off x="216573" y="3672840"/>
            <a:ext cx="393027" cy="91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F:\driveD\ARCHIVE\flash\izun NGERNET\mech3_files\mech_txt_data\param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2133600"/>
            <a:ext cx="1371600" cy="10287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533400" y="5791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Dari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atas</a:t>
            </a:r>
            <a:r>
              <a:rPr lang="en-US" sz="2400" dirty="0" smtClean="0"/>
              <a:t>, </a:t>
            </a:r>
            <a:r>
              <a:rPr lang="en-US" sz="2400" dirty="0" err="1" smtClean="0"/>
              <a:t>sebutkan</a:t>
            </a:r>
            <a:r>
              <a:rPr lang="en-US" sz="2400" dirty="0" smtClean="0"/>
              <a:t> </a:t>
            </a:r>
            <a:r>
              <a:rPr lang="en-US" sz="2400" dirty="0" err="1" smtClean="0"/>
              <a:t>benda-benda</a:t>
            </a:r>
            <a:r>
              <a:rPr lang="en-US" sz="2400" dirty="0" smtClean="0"/>
              <a:t> </a:t>
            </a:r>
            <a:r>
              <a:rPr lang="en-US" sz="2400" dirty="0" err="1" smtClean="0"/>
              <a:t>mana</a:t>
            </a:r>
            <a:r>
              <a:rPr lang="en-US" sz="2400" dirty="0" smtClean="0"/>
              <a:t> </a:t>
            </a:r>
            <a:r>
              <a:rPr lang="en-US" sz="2400" dirty="0" err="1" smtClean="0"/>
              <a:t>saja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bergerak</a:t>
            </a:r>
            <a:r>
              <a:rPr lang="en-US" sz="2400" dirty="0" smtClean="0"/>
              <a:t>! </a:t>
            </a:r>
            <a:r>
              <a:rPr lang="en-US" sz="2400" dirty="0" err="1" smtClean="0"/>
              <a:t>Jelaskan</a:t>
            </a:r>
            <a:r>
              <a:rPr lang="en-US" sz="2400" dirty="0" smtClean="0"/>
              <a:t>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48334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0.79653 -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28600" y="396875"/>
            <a:ext cx="8305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914400" algn="l"/>
              </a:tabLst>
            </a:pPr>
            <a:endParaRPr lang="en-US" sz="2400" dirty="0" smtClean="0">
              <a:cs typeface="Times New Roman" pitchFamily="18" charset="0"/>
            </a:endParaRPr>
          </a:p>
          <a:p>
            <a:pPr eaLnBrk="0" hangingPunct="0">
              <a:tabLst>
                <a:tab pos="914400" algn="l"/>
              </a:tabLst>
            </a:pPr>
            <a:r>
              <a:rPr lang="en-US" sz="2400" dirty="0" smtClean="0">
                <a:cs typeface="Times New Roman" pitchFamily="18" charset="0"/>
              </a:rPr>
              <a:t>Kinds </a:t>
            </a:r>
            <a:r>
              <a:rPr lang="en-US" sz="2400" dirty="0">
                <a:cs typeface="Times New Roman" pitchFamily="18" charset="0"/>
              </a:rPr>
              <a:t>of motion:</a:t>
            </a:r>
          </a:p>
          <a:p>
            <a:pPr eaLnBrk="0" hangingPunct="0">
              <a:tabLst>
                <a:tab pos="914400" algn="l"/>
              </a:tabLst>
            </a:pPr>
            <a:endParaRPr lang="en-US" sz="2400" dirty="0"/>
          </a:p>
          <a:p>
            <a:pPr eaLnBrk="0" hangingPunct="0">
              <a:buFontTx/>
              <a:buAutoNum type="arabicPeriod"/>
              <a:tabLst>
                <a:tab pos="914400" algn="l"/>
              </a:tabLst>
            </a:pPr>
            <a:r>
              <a:rPr lang="en-US" sz="2400" b="1" dirty="0">
                <a:cs typeface="Times New Roman" pitchFamily="18" charset="0"/>
              </a:rPr>
              <a:t>according to the path of objects</a:t>
            </a:r>
            <a:endParaRPr lang="en-US" sz="2400" dirty="0"/>
          </a:p>
          <a:p>
            <a:pPr lvl="1" eaLnBrk="0" hangingPunct="0">
              <a:buFontTx/>
              <a:buAutoNum type="alphaLcPeriod"/>
              <a:tabLst>
                <a:tab pos="914400" algn="l"/>
              </a:tabLst>
            </a:pPr>
            <a:r>
              <a:rPr lang="en-US" sz="2400" dirty="0" smtClean="0">
                <a:cs typeface="Times New Roman" pitchFamily="18" charset="0"/>
              </a:rPr>
              <a:t>linear </a:t>
            </a:r>
            <a:r>
              <a:rPr lang="en-US" sz="2400" dirty="0">
                <a:cs typeface="Times New Roman" pitchFamily="18" charset="0"/>
              </a:rPr>
              <a:t>motion (translational motion)</a:t>
            </a:r>
            <a:endParaRPr lang="en-US" sz="2400" dirty="0"/>
          </a:p>
          <a:p>
            <a:pPr lvl="1" eaLnBrk="0" hangingPunct="0">
              <a:buFontTx/>
              <a:buAutoNum type="alphaLcPeriod"/>
              <a:tabLst>
                <a:tab pos="914400" algn="l"/>
              </a:tabLst>
            </a:pPr>
            <a:r>
              <a:rPr lang="en-US" sz="2400" dirty="0">
                <a:cs typeface="Times New Roman" pitchFamily="18" charset="0"/>
              </a:rPr>
              <a:t>circular motion</a:t>
            </a:r>
            <a:endParaRPr lang="en-US" sz="2400" dirty="0"/>
          </a:p>
          <a:p>
            <a:pPr lvl="1" eaLnBrk="0" hangingPunct="0">
              <a:buFontTx/>
              <a:buAutoNum type="alphaLcPeriod"/>
              <a:tabLst>
                <a:tab pos="914400" algn="l"/>
              </a:tabLst>
            </a:pPr>
            <a:r>
              <a:rPr lang="en-US" sz="2400" dirty="0">
                <a:cs typeface="Times New Roman" pitchFamily="18" charset="0"/>
              </a:rPr>
              <a:t>elliptic motion</a:t>
            </a:r>
            <a:endParaRPr lang="en-US" sz="2400" dirty="0"/>
          </a:p>
          <a:p>
            <a:pPr lvl="1" eaLnBrk="0" hangingPunct="0">
              <a:buFontTx/>
              <a:buAutoNum type="alphaLcPeriod"/>
              <a:tabLst>
                <a:tab pos="914400" algn="l"/>
              </a:tabLst>
            </a:pPr>
            <a:r>
              <a:rPr lang="en-US" sz="2400" dirty="0">
                <a:cs typeface="Times New Roman" pitchFamily="18" charset="0"/>
              </a:rPr>
              <a:t>projectile motion</a:t>
            </a: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r>
              <a:rPr lang="en-US" sz="2400" b="1" dirty="0">
                <a:cs typeface="Times New Roman" pitchFamily="18" charset="0"/>
              </a:rPr>
              <a:t>2. according to the speed of objects</a:t>
            </a:r>
            <a:endParaRPr lang="en-US" sz="2400" dirty="0"/>
          </a:p>
          <a:p>
            <a:pPr lvl="1" eaLnBrk="0" hangingPunct="0">
              <a:buFontTx/>
              <a:buAutoNum type="alphaLcPeriod"/>
              <a:tabLst>
                <a:tab pos="914400" algn="l"/>
              </a:tabLst>
            </a:pPr>
            <a:r>
              <a:rPr lang="en-US" sz="2400" dirty="0">
                <a:cs typeface="Times New Roman" pitchFamily="18" charset="0"/>
              </a:rPr>
              <a:t>uniform motion</a:t>
            </a: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r>
              <a:rPr lang="en-US" sz="2400" dirty="0">
                <a:cs typeface="Times New Roman" pitchFamily="18" charset="0"/>
              </a:rPr>
              <a:t>	the object moves in constant speed</a:t>
            </a:r>
            <a:endParaRPr lang="en-US" sz="2400" dirty="0"/>
          </a:p>
          <a:p>
            <a:pPr lvl="1" eaLnBrk="0" hangingPunct="0">
              <a:buFontTx/>
              <a:buAutoNum type="alphaLcPeriod"/>
              <a:tabLst>
                <a:tab pos="914400" algn="l"/>
              </a:tabLst>
            </a:pPr>
            <a:r>
              <a:rPr lang="en-US" sz="2400" dirty="0">
                <a:cs typeface="Times New Roman" pitchFamily="18" charset="0"/>
              </a:rPr>
              <a:t>non uniform motion: speeding up and slowing down.</a:t>
            </a: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endParaRPr lang="en-US" sz="2400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524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2"/>
          <a:srcRect l="68869" t="30656" r="8000" b="43066"/>
          <a:stretch>
            <a:fillRect/>
          </a:stretch>
        </p:blipFill>
        <p:spPr bwMode="auto">
          <a:xfrm>
            <a:off x="1905000" y="4692650"/>
            <a:ext cx="3810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trip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4648200" cy="13716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791200" y="83820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Straight motion</a:t>
            </a:r>
          </a:p>
        </p:txBody>
      </p:sp>
      <p:pic>
        <p:nvPicPr>
          <p:cNvPr id="3078" name="Picture 6" descr="mz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905000"/>
            <a:ext cx="3505200" cy="2428875"/>
          </a:xfrm>
          <a:prstGeom prst="rect">
            <a:avLst/>
          </a:prstGeom>
          <a:noFill/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914400" y="4495800"/>
            <a:ext cx="203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Projectile motion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267200" y="2590800"/>
            <a:ext cx="1111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Straight </a:t>
            </a:r>
          </a:p>
          <a:p>
            <a:r>
              <a:rPr lang="en-US" b="1"/>
              <a:t>motion</a:t>
            </a:r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5"/>
          <a:srcRect l="6288" t="21898" r="60349" b="8029"/>
          <a:stretch>
            <a:fillRect/>
          </a:stretch>
        </p:blipFill>
        <p:spPr bwMode="auto">
          <a:xfrm>
            <a:off x="5943600" y="1981200"/>
            <a:ext cx="24257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6324600" y="464820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Circular motion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5715000" y="5791200"/>
            <a:ext cx="192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elliptical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LINEAR UNIFORM MOTION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DIMENSION 1 (Straight Line)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2400" b="1" dirty="0" smtClean="0">
                <a:solidFill>
                  <a:srgbClr val="0070C0"/>
                </a:solidFill>
              </a:rPr>
              <a:t>Motion in straight path with constant velocity</a:t>
            </a:r>
          </a:p>
          <a:p>
            <a:endParaRPr lang="en-US" dirty="0"/>
          </a:p>
        </p:txBody>
      </p:sp>
      <p:pic>
        <p:nvPicPr>
          <p:cNvPr id="4" name="Picture 4" descr="cpv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819400"/>
            <a:ext cx="4410075" cy="2133600"/>
          </a:xfrm>
          <a:prstGeom prst="rect">
            <a:avLst/>
          </a:prstGeom>
          <a:noFill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19800" y="2133600"/>
          <a:ext cx="1651000" cy="1524000"/>
        </p:xfrm>
        <a:graphic>
          <a:graphicData uri="http://schemas.openxmlformats.org/presentationml/2006/ole">
            <p:oleObj spid="_x0000_s1026" name="Equation" r:id="rId4" imgW="457200" imgH="419040" progId="Equation.3">
              <p:embed/>
            </p:oleObj>
          </a:graphicData>
        </a:graphic>
      </p:graphicFrame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5958554" y="4937125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dirty="0">
                <a:cs typeface="Times New Roman" pitchFamily="18" charset="0"/>
              </a:rPr>
              <a:t> = velocity (m/s)</a:t>
            </a:r>
            <a:endParaRPr lang="en-US" sz="2000" dirty="0"/>
          </a:p>
          <a:p>
            <a:pPr eaLnBrk="0" hangingPunct="0"/>
            <a:endParaRPr lang="en-US" sz="2000" dirty="0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187154" y="5334000"/>
            <a:ext cx="2895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000" dirty="0">
                <a:cs typeface="Times New Roman" pitchFamily="18" charset="0"/>
              </a:rPr>
              <a:t>displacement (m)</a:t>
            </a:r>
            <a:endParaRPr lang="en-US" sz="2000" dirty="0"/>
          </a:p>
          <a:p>
            <a:pPr eaLnBrk="0" hangingPunct="0"/>
            <a:endParaRPr lang="en-US" sz="2000" i="1" dirty="0">
              <a:cs typeface="Times New Roman" pitchFamily="18" charset="0"/>
            </a:endParaRPr>
          </a:p>
          <a:p>
            <a:pPr eaLnBrk="0" hangingPunct="0"/>
            <a:r>
              <a:rPr lang="el-GR" sz="2000" i="1" dirty="0" smtClean="0">
                <a:cs typeface="Times New Roman" pitchFamily="18" charset="0"/>
              </a:rPr>
              <a:t>Δ</a:t>
            </a:r>
            <a:r>
              <a:rPr lang="en-US" sz="2000" i="1" dirty="0" smtClean="0">
                <a:cs typeface="Times New Roman" pitchFamily="18" charset="0"/>
              </a:rPr>
              <a:t>t</a:t>
            </a:r>
            <a:r>
              <a:rPr lang="en-US" sz="2000" dirty="0" smtClean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= </a:t>
            </a:r>
            <a:r>
              <a:rPr lang="en-US" sz="2000" dirty="0" smtClean="0">
                <a:cs typeface="Times New Roman" pitchFamily="18" charset="0"/>
              </a:rPr>
              <a:t>time span </a:t>
            </a:r>
            <a:r>
              <a:rPr lang="en-US" sz="2000" dirty="0">
                <a:cs typeface="Times New Roman" pitchFamily="18" charset="0"/>
              </a:rPr>
              <a:t>(s)</a:t>
            </a:r>
            <a:endParaRPr lang="en-US" sz="20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791200" y="4876800"/>
          <a:ext cx="238298" cy="457200"/>
        </p:xfrm>
        <a:graphic>
          <a:graphicData uri="http://schemas.openxmlformats.org/presentationml/2006/ole">
            <p:oleObj spid="_x0000_s1027" name="Equation" r:id="rId5" imgW="114151" imgH="215619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791200" y="5334000"/>
          <a:ext cx="471488" cy="312737"/>
        </p:xfrm>
        <a:graphic>
          <a:graphicData uri="http://schemas.openxmlformats.org/presentationml/2006/ole">
            <p:oleObj spid="_x0000_s1028" name="Equation" r:id="rId6" imgW="330120" imgH="215640" progId="Equation.3">
              <p:embed/>
            </p:oleObj>
          </a:graphicData>
        </a:graphic>
      </p:graphicFrame>
      <p:graphicFrame>
        <p:nvGraphicFramePr>
          <p:cNvPr id="1029" name="Object 5" descr="Bouquet"/>
          <p:cNvGraphicFramePr>
            <a:graphicFrameLocks noChangeAspect="1"/>
          </p:cNvGraphicFramePr>
          <p:nvPr/>
        </p:nvGraphicFramePr>
        <p:xfrm>
          <a:off x="5502275" y="3800475"/>
          <a:ext cx="2657475" cy="923925"/>
        </p:xfrm>
        <a:graphic>
          <a:graphicData uri="http://schemas.openxmlformats.org/presentationml/2006/ole">
            <p:oleObj spid="_x0000_s1029" name="Equation" r:id="rId7" imgW="736560" imgH="253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914401" y="5715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the position </a:t>
            </a:r>
            <a:r>
              <a:rPr lang="en-US" dirty="0" err="1" smtClean="0"/>
              <a:t>vs</a:t>
            </a:r>
            <a:r>
              <a:rPr lang="en-US" dirty="0" smtClean="0"/>
              <a:t> time graph if the constant velocity is 20 m/s!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US" dirty="0" smtClean="0"/>
              <a:t>Negative direction</a:t>
            </a:r>
            <a:endParaRPr lang="en-US" dirty="0"/>
          </a:p>
        </p:txBody>
      </p:sp>
      <p:pic>
        <p:nvPicPr>
          <p:cNvPr id="4" name="Picture 4" descr="cnv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95400"/>
            <a:ext cx="6781800" cy="3311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5000" y="54102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the position </a:t>
            </a:r>
            <a:r>
              <a:rPr lang="en-US" dirty="0" err="1" smtClean="0"/>
              <a:t>vs</a:t>
            </a:r>
            <a:r>
              <a:rPr lang="en-US" dirty="0" smtClean="0"/>
              <a:t> time graph if the constant velocity is -20 m/s!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821363"/>
          </a:xfrm>
        </p:spPr>
        <p:txBody>
          <a:bodyPr/>
          <a:lstStyle/>
          <a:p>
            <a:r>
              <a:rPr lang="en-US" b="1" dirty="0" smtClean="0"/>
              <a:t>EXERCISE  (PR </a:t>
            </a:r>
            <a:r>
              <a:rPr lang="en-US" b="1" dirty="0" err="1" smtClean="0"/>
              <a:t>disubmit</a:t>
            </a:r>
            <a:r>
              <a:rPr lang="en-US" b="1" dirty="0" smtClean="0"/>
              <a:t> </a:t>
            </a:r>
            <a:r>
              <a:rPr lang="en-US" b="1" dirty="0" err="1" smtClean="0"/>
              <a:t>senen</a:t>
            </a:r>
            <a:r>
              <a:rPr lang="en-US" b="1" dirty="0" smtClean="0"/>
              <a:t> 26 September 2011)</a:t>
            </a:r>
          </a:p>
          <a:p>
            <a:pPr algn="ctr">
              <a:buNone/>
            </a:pPr>
            <a:r>
              <a:rPr lang="en-US" dirty="0" smtClean="0">
                <a:solidFill>
                  <a:srgbClr val="0070C0"/>
                </a:solidFill>
              </a:rPr>
              <a:t>(Motion in straight path with constant velocity)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A car moves forward in straight path 100 meters long. The speed is 10 m/s. Find the time needed by the car!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A bus moves in straight way with velocity 120 km/h. Please convert the speed into m/s!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/>
              <a:t>The motorcycle goes form A at 07.00 with speed 90 km/h, the ambulance goes from B at 7.30 with speed 100 km/h. Determine the place where they meet and what is the time?</a:t>
            </a:r>
            <a:endParaRPr lang="en-US" dirty="0"/>
          </a:p>
        </p:txBody>
      </p:sp>
      <p:grpSp>
        <p:nvGrpSpPr>
          <p:cNvPr id="18445" name="Group 13"/>
          <p:cNvGrpSpPr>
            <a:grpSpLocks/>
          </p:cNvGrpSpPr>
          <p:nvPr/>
        </p:nvGrpSpPr>
        <p:grpSpPr bwMode="auto">
          <a:xfrm>
            <a:off x="1228725" y="5162550"/>
            <a:ext cx="6848475" cy="1162050"/>
            <a:chOff x="1080" y="6809"/>
            <a:chExt cx="10785" cy="1830"/>
          </a:xfrm>
        </p:grpSpPr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>
              <a:off x="1350" y="7845"/>
              <a:ext cx="104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447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00" y="6809"/>
              <a:ext cx="1620" cy="1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8" name="Text Box 16"/>
            <p:cNvSpPr txBox="1">
              <a:spLocks noChangeArrowheads="1"/>
            </p:cNvSpPr>
            <p:nvPr/>
          </p:nvSpPr>
          <p:spPr bwMode="auto">
            <a:xfrm>
              <a:off x="1080" y="7770"/>
              <a:ext cx="36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11505" y="7755"/>
              <a:ext cx="36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50" name="Text Box 18"/>
            <p:cNvSpPr txBox="1">
              <a:spLocks noChangeArrowheads="1"/>
            </p:cNvSpPr>
            <p:nvPr/>
          </p:nvSpPr>
          <p:spPr bwMode="auto">
            <a:xfrm>
              <a:off x="5220" y="8099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240 km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8451" name="Picture 1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30" y="7029"/>
              <a:ext cx="1260" cy="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endParaRPr lang="id-ID" sz="2400" dirty="0" smtClean="0"/>
          </a:p>
          <a:p>
            <a:pPr marL="514350" lvl="0" indent="-514350">
              <a:buNone/>
            </a:pPr>
            <a:r>
              <a:rPr lang="id-ID" sz="2400" dirty="0" smtClean="0"/>
              <a:t>4.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</a:t>
            </a:r>
            <a:r>
              <a:rPr lang="en-US" sz="2400" dirty="0" err="1" smtClean="0"/>
              <a:t>benda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en-US" sz="2400" dirty="0" err="1" smtClean="0"/>
              <a:t>bergerak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grafik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. </a:t>
            </a:r>
            <a:r>
              <a:rPr lang="en-US" sz="2400" dirty="0" err="1" smtClean="0"/>
              <a:t>Tentukan</a:t>
            </a:r>
            <a:r>
              <a:rPr lang="en-US" sz="2400" dirty="0" smtClean="0"/>
              <a:t>:</a:t>
            </a:r>
          </a:p>
          <a:p>
            <a:pPr marL="514350" lvl="0" indent="-514350">
              <a:buNone/>
            </a:pPr>
            <a:r>
              <a:rPr lang="en-US" sz="2400" dirty="0" smtClean="0"/>
              <a:t>		a. </a:t>
            </a:r>
            <a:r>
              <a:rPr lang="en-US" sz="2400" dirty="0" err="1" smtClean="0"/>
              <a:t>kecepatan</a:t>
            </a:r>
            <a:r>
              <a:rPr lang="en-US" sz="2400" dirty="0" smtClean="0"/>
              <a:t> </a:t>
            </a:r>
            <a:r>
              <a:rPr lang="en-US" sz="2400" dirty="0" err="1" smtClean="0"/>
              <a:t>benda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!</a:t>
            </a:r>
          </a:p>
          <a:p>
            <a:pPr marL="514350" lvl="0" indent="-514350">
              <a:buNone/>
            </a:pPr>
            <a:r>
              <a:rPr lang="en-US" sz="2400" dirty="0" smtClean="0"/>
              <a:t>		b.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benda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20 </a:t>
            </a:r>
            <a:r>
              <a:rPr lang="en-US" sz="2400" dirty="0" err="1" smtClean="0"/>
              <a:t>detik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!</a:t>
            </a:r>
          </a:p>
          <a:p>
            <a:pPr marL="514350" lvl="0" indent="-514350">
              <a:buNone/>
            </a:pPr>
            <a:r>
              <a:rPr lang="en-US" sz="2400" dirty="0" smtClean="0"/>
              <a:t>		c. </a:t>
            </a:r>
            <a:r>
              <a:rPr lang="en-US" sz="2400" dirty="0" err="1" smtClean="0"/>
              <a:t>tentukan</a:t>
            </a:r>
            <a:r>
              <a:rPr lang="en-US" sz="2400" dirty="0" smtClean="0"/>
              <a:t> </a:t>
            </a:r>
            <a:r>
              <a:rPr lang="en-US" sz="2400" dirty="0" err="1" smtClean="0"/>
              <a:t>jarak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ditempuh</a:t>
            </a:r>
            <a:r>
              <a:rPr lang="en-US" sz="2400" dirty="0" smtClean="0"/>
              <a:t>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20 </a:t>
            </a:r>
            <a:r>
              <a:rPr lang="en-US" sz="2400" dirty="0" err="1" smtClean="0"/>
              <a:t>detik</a:t>
            </a:r>
            <a:r>
              <a:rPr lang="en-US" sz="2400" dirty="0" smtClean="0"/>
              <a:t>!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773177" y="2743200"/>
            <a:ext cx="3417823" cy="3733800"/>
            <a:chOff x="685800" y="1676400"/>
            <a:chExt cx="3417823" cy="3975915"/>
          </a:xfrm>
        </p:grpSpPr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-411573" y="3784918"/>
              <a:ext cx="3734323" cy="4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85800" y="4507734"/>
              <a:ext cx="3123480" cy="12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V="1">
              <a:off x="974641" y="2759523"/>
              <a:ext cx="2228922" cy="1267499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622094" y="451939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38431" y="4204583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t</a:t>
              </a:r>
              <a:r>
                <a:rPr lang="en-US" sz="1400" dirty="0" smtClean="0"/>
                <a:t> (s)</a:t>
              </a:r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16516" y="2130623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 </a:t>
              </a:r>
              <a:endParaRPr lang="en-US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67581" y="1676400"/>
              <a:ext cx="546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s</a:t>
              </a:r>
              <a:r>
                <a:rPr lang="en-US" sz="1400" dirty="0" smtClean="0"/>
                <a:t> (m)</a:t>
              </a:r>
              <a:endParaRPr lang="en-US" sz="14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648200" y="2904824"/>
            <a:ext cx="3478306" cy="3572176"/>
            <a:chOff x="4648200" y="2010696"/>
            <a:chExt cx="3478306" cy="3572176"/>
          </a:xfrm>
        </p:grpSpPr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3869756" y="3962774"/>
              <a:ext cx="3239681" cy="51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4648200" y="3048000"/>
              <a:ext cx="3414036" cy="10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>
              <a:off x="5387426" y="3159724"/>
              <a:ext cx="1810899" cy="1587450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6978444" y="2989008"/>
              <a:ext cx="471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 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58696" y="4677696"/>
              <a:ext cx="489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-25</a:t>
              </a:r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772400" y="2667000"/>
              <a:ext cx="354106" cy="253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t</a:t>
              </a:r>
              <a:r>
                <a:rPr lang="en-US" dirty="0" smtClean="0"/>
                <a:t> (s)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094991" y="2010696"/>
              <a:ext cx="423844" cy="253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s</a:t>
              </a:r>
              <a:r>
                <a:rPr lang="en-US" dirty="0" smtClean="0"/>
                <a:t> (m)</a:t>
              </a:r>
              <a:endParaRPr lang="en-US" dirty="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57400" y="617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172200" y="624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5"/>
            </a:pPr>
            <a:r>
              <a:rPr lang="en-US" sz="2400" dirty="0" err="1" smtClean="0"/>
              <a:t>Sebuah</a:t>
            </a:r>
            <a:r>
              <a:rPr lang="en-US" sz="2400" dirty="0" smtClean="0"/>
              <a:t> </a:t>
            </a:r>
            <a:r>
              <a:rPr lang="en-US" sz="2400" dirty="0" err="1" smtClean="0"/>
              <a:t>benda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</a:t>
            </a:r>
            <a:r>
              <a:rPr lang="en-US" sz="2400" dirty="0" err="1" smtClean="0"/>
              <a:t>bergerak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grafik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bawah</a:t>
            </a:r>
            <a:r>
              <a:rPr lang="en-US" sz="2400" dirty="0" smtClean="0"/>
              <a:t>. </a:t>
            </a:r>
            <a:r>
              <a:rPr lang="en-US" sz="2400" dirty="0" err="1" smtClean="0"/>
              <a:t>Tentukan</a:t>
            </a:r>
            <a:r>
              <a:rPr lang="en-US" sz="2400" dirty="0" smtClean="0"/>
              <a:t>:</a:t>
            </a:r>
          </a:p>
          <a:p>
            <a:pPr marL="514350" lvl="0" indent="-514350">
              <a:buNone/>
            </a:pPr>
            <a:r>
              <a:rPr lang="en-US" sz="2400" dirty="0" smtClean="0"/>
              <a:t>		a. </a:t>
            </a:r>
            <a:r>
              <a:rPr lang="en-US" sz="2400" dirty="0" err="1" smtClean="0"/>
              <a:t>kecepatan</a:t>
            </a:r>
            <a:r>
              <a:rPr lang="en-US" sz="2400" dirty="0" smtClean="0"/>
              <a:t> </a:t>
            </a:r>
            <a:r>
              <a:rPr lang="en-US" sz="2400" dirty="0" err="1" smtClean="0"/>
              <a:t>benda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!</a:t>
            </a:r>
          </a:p>
          <a:p>
            <a:pPr marL="514350" lvl="0" indent="-514350">
              <a:buNone/>
            </a:pPr>
            <a:r>
              <a:rPr lang="en-US" sz="2400" dirty="0" smtClean="0"/>
              <a:t>		b.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benda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20 </a:t>
            </a:r>
            <a:r>
              <a:rPr lang="en-US" sz="2400" dirty="0" err="1" smtClean="0"/>
              <a:t>detik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!</a:t>
            </a:r>
          </a:p>
          <a:p>
            <a:pPr marL="514350" lvl="0" indent="-514350">
              <a:buNone/>
            </a:pPr>
            <a:r>
              <a:rPr lang="en-US" sz="2400" dirty="0" smtClean="0"/>
              <a:t>		c. </a:t>
            </a:r>
            <a:r>
              <a:rPr lang="en-US" sz="2400" dirty="0" err="1" smtClean="0"/>
              <a:t>tentukan</a:t>
            </a:r>
            <a:r>
              <a:rPr lang="en-US" sz="2400" dirty="0" smtClean="0"/>
              <a:t> </a:t>
            </a:r>
            <a:r>
              <a:rPr lang="en-US" sz="2400" dirty="0" err="1" smtClean="0"/>
              <a:t>jarak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ditempuh</a:t>
            </a:r>
            <a:r>
              <a:rPr lang="en-US" sz="2400" dirty="0" smtClean="0"/>
              <a:t> </a:t>
            </a:r>
            <a:r>
              <a:rPr lang="en-US" sz="2400" dirty="0" err="1" smtClean="0"/>
              <a:t>selama</a:t>
            </a:r>
            <a:r>
              <a:rPr lang="en-US" sz="2400" dirty="0" smtClean="0"/>
              <a:t> 20 </a:t>
            </a:r>
            <a:r>
              <a:rPr lang="en-US" sz="2400" dirty="0" err="1" smtClean="0"/>
              <a:t>detik</a:t>
            </a:r>
            <a:r>
              <a:rPr lang="en-US" sz="2400" dirty="0" smtClean="0"/>
              <a:t>!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85800" y="2577285"/>
            <a:ext cx="3417823" cy="3975915"/>
            <a:chOff x="685800" y="1600200"/>
            <a:chExt cx="3417823" cy="3975915"/>
          </a:xfrm>
        </p:grpSpPr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-411573" y="3708718"/>
              <a:ext cx="3734323" cy="4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85800" y="4431534"/>
              <a:ext cx="3123480" cy="12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076340" y="446384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</a:t>
              </a:r>
              <a:endParaRPr lang="en-US" sz="1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638431" y="4128383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t</a:t>
              </a:r>
              <a:r>
                <a:rPr lang="en-US" sz="1400" dirty="0" smtClean="0"/>
                <a:t> (s)</a:t>
              </a:r>
              <a:endParaRPr lang="en-US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66800" y="2971800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 </a:t>
              </a:r>
              <a:endParaRPr lang="en-US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67581" y="1600200"/>
              <a:ext cx="546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s</a:t>
              </a:r>
              <a:r>
                <a:rPr lang="en-US" sz="1400" dirty="0" smtClean="0"/>
                <a:t> (m)</a:t>
              </a:r>
              <a:endParaRPr lang="en-US" sz="14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447800" y="3124200"/>
              <a:ext cx="18288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2628900" y="3771900"/>
              <a:ext cx="1295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2209800" y="62600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324600" y="63362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grpSp>
        <p:nvGrpSpPr>
          <p:cNvPr id="60" name="Group 59"/>
          <p:cNvGrpSpPr/>
          <p:nvPr/>
        </p:nvGrpSpPr>
        <p:grpSpPr>
          <a:xfrm>
            <a:off x="4964177" y="2577285"/>
            <a:ext cx="3417823" cy="3975915"/>
            <a:chOff x="4964177" y="2577285"/>
            <a:chExt cx="3417823" cy="3975915"/>
          </a:xfrm>
        </p:grpSpPr>
        <p:cxnSp>
          <p:nvCxnSpPr>
            <p:cNvPr id="30" name="Straight Arrow Connector 29"/>
            <p:cNvCxnSpPr/>
            <p:nvPr/>
          </p:nvCxnSpPr>
          <p:spPr>
            <a:xfrm rot="5400000" flipH="1" flipV="1">
              <a:off x="3866804" y="4685803"/>
              <a:ext cx="3734323" cy="4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4964177" y="5408619"/>
              <a:ext cx="3123480" cy="12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916808" y="5105468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t</a:t>
              </a:r>
              <a:r>
                <a:rPr lang="en-US" sz="1400" dirty="0" smtClean="0"/>
                <a:t> (s)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37012" y="4085304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 </a:t>
              </a:r>
              <a:endParaRPr lang="en-US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45958" y="2577285"/>
              <a:ext cx="546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s</a:t>
              </a:r>
              <a:r>
                <a:rPr lang="en-US" sz="1400" dirty="0" smtClean="0"/>
                <a:t> (m)</a:t>
              </a:r>
              <a:endParaRPr lang="en-US" sz="1400" dirty="0"/>
            </a:p>
          </p:txBody>
        </p:sp>
        <p:cxnSp>
          <p:nvCxnSpPr>
            <p:cNvPr id="59" name="Straight Connector 58"/>
            <p:cNvCxnSpPr/>
            <p:nvPr/>
          </p:nvCxnSpPr>
          <p:spPr>
            <a:xfrm rot="5400000">
              <a:off x="5120148" y="4800600"/>
              <a:ext cx="12192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443</Words>
  <Application>Microsoft Office PowerPoint</Application>
  <PresentationFormat>On-screen Show (4:3)</PresentationFormat>
  <Paragraphs>83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FISIKA DASAR</vt:lpstr>
      <vt:lpstr>Slide 2</vt:lpstr>
      <vt:lpstr>Slide 3</vt:lpstr>
      <vt:lpstr>Slide 4</vt:lpstr>
      <vt:lpstr>LINEAR UNIFORM MOTION DIMENSION 1 (Straight Line)</vt:lpstr>
      <vt:lpstr>Slide 6</vt:lpstr>
      <vt:lpstr>Slide 7</vt:lpstr>
      <vt:lpstr>Slide 8</vt:lpstr>
      <vt:lpstr>Slide 9</vt:lpstr>
      <vt:lpstr>Slide 10</vt:lpstr>
      <vt:lpstr>Slide 11</vt:lpstr>
    </vt:vector>
  </TitlesOfParts>
  <Company>Tika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Faizun</dc:creator>
  <cp:lastModifiedBy>ASPIRE</cp:lastModifiedBy>
  <cp:revision>94</cp:revision>
  <dcterms:created xsi:type="dcterms:W3CDTF">2011-09-18T22:43:28Z</dcterms:created>
  <dcterms:modified xsi:type="dcterms:W3CDTF">2011-09-21T16:31:31Z</dcterms:modified>
</cp:coreProperties>
</file>