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2" r:id="rId16"/>
    <p:sldId id="284" r:id="rId17"/>
    <p:sldId id="283" r:id="rId18"/>
    <p:sldId id="285" r:id="rId19"/>
    <p:sldId id="286"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1434"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E05E5D6-D5FA-46DA-8D4F-06F5F370BC02}" type="datetimeFigureOut">
              <a:rPr lang="en-US" smtClean="0"/>
              <a:pPr/>
              <a:t>10/3/2011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5E5D6-D5FA-46DA-8D4F-06F5F370BC02}" type="datetimeFigureOut">
              <a:rPr lang="en-US" smtClean="0"/>
              <a:pPr/>
              <a:t>10/3/2011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5E5D6-D5FA-46DA-8D4F-06F5F370BC02}" type="datetimeFigureOut">
              <a:rPr lang="en-US" smtClean="0"/>
              <a:pPr/>
              <a:t>10/3/2011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E05E5D6-D5FA-46DA-8D4F-06F5F370BC02}" type="datetimeFigureOut">
              <a:rPr lang="en-US" smtClean="0"/>
              <a:pPr/>
              <a:t>10/3/2011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05E5D6-D5FA-46DA-8D4F-06F5F370BC02}" type="datetimeFigureOut">
              <a:rPr lang="en-US" smtClean="0"/>
              <a:pPr/>
              <a:t>10/3/2011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E05E5D6-D5FA-46DA-8D4F-06F5F370BC02}" type="datetimeFigureOut">
              <a:rPr lang="en-US" smtClean="0"/>
              <a:pPr/>
              <a:t>10/3/2011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E05E5D6-D5FA-46DA-8D4F-06F5F370BC02}" type="datetimeFigureOut">
              <a:rPr lang="en-US" smtClean="0"/>
              <a:pPr/>
              <a:t>10/3/2011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E05E5D6-D5FA-46DA-8D4F-06F5F370BC02}" type="datetimeFigureOut">
              <a:rPr lang="en-US" smtClean="0"/>
              <a:pPr/>
              <a:t>10/3/2011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05E5D6-D5FA-46DA-8D4F-06F5F370BC02}" type="datetimeFigureOut">
              <a:rPr lang="en-US" smtClean="0"/>
              <a:pPr/>
              <a:t>10/3/2011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05E5D6-D5FA-46DA-8D4F-06F5F370BC02}" type="datetimeFigureOut">
              <a:rPr lang="en-US" smtClean="0"/>
              <a:pPr/>
              <a:t>10/3/2011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05E5D6-D5FA-46DA-8D4F-06F5F370BC02}" type="datetimeFigureOut">
              <a:rPr lang="en-US" smtClean="0"/>
              <a:pPr/>
              <a:t>10/3/2011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035437-C1CF-4457-AE69-9F323708A36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05E5D6-D5FA-46DA-8D4F-06F5F370BC02}" type="datetimeFigureOut">
              <a:rPr lang="en-US" smtClean="0"/>
              <a:pPr/>
              <a:t>10/3/2011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035437-C1CF-4457-AE69-9F323708A36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644775"/>
            <a:ext cx="5105400" cy="1470025"/>
          </a:xfrm>
        </p:spPr>
        <p:txBody>
          <a:bodyPr>
            <a:normAutofit/>
          </a:bodyPr>
          <a:lstStyle/>
          <a:p>
            <a:r>
              <a:rPr lang="en-US" sz="4800" b="1" dirty="0" smtClean="0">
                <a:solidFill>
                  <a:srgbClr val="0070C0"/>
                </a:solidFill>
                <a:latin typeface="Book Antiqua" pitchFamily="18" charset="0"/>
              </a:rPr>
              <a:t>FISIKA DASAR</a:t>
            </a:r>
            <a:endParaRPr lang="en-US" sz="4800" b="1" dirty="0">
              <a:solidFill>
                <a:srgbClr val="0070C0"/>
              </a:solidFill>
              <a:latin typeface="Book Antiqua" pitchFamily="18" charset="0"/>
            </a:endParaRPr>
          </a:p>
        </p:txBody>
      </p:sp>
      <p:sp>
        <p:nvSpPr>
          <p:cNvPr id="3" name="Subtitle 2"/>
          <p:cNvSpPr>
            <a:spLocks noGrp="1"/>
          </p:cNvSpPr>
          <p:nvPr>
            <p:ph type="subTitle" idx="1"/>
          </p:nvPr>
        </p:nvSpPr>
        <p:spPr>
          <a:xfrm>
            <a:off x="1219200" y="4343400"/>
            <a:ext cx="6858000" cy="1752600"/>
          </a:xfrm>
        </p:spPr>
        <p:txBody>
          <a:bodyPr>
            <a:normAutofit/>
          </a:bodyPr>
          <a:lstStyle/>
          <a:p>
            <a:r>
              <a:rPr lang="en-US" dirty="0" smtClean="0">
                <a:solidFill>
                  <a:srgbClr val="00B050"/>
                </a:solidFill>
              </a:rPr>
              <a:t>By: Mohammad </a:t>
            </a:r>
            <a:r>
              <a:rPr lang="en-US" dirty="0" err="1" smtClean="0">
                <a:solidFill>
                  <a:srgbClr val="00B050"/>
                </a:solidFill>
              </a:rPr>
              <a:t>Faizun</a:t>
            </a:r>
            <a:r>
              <a:rPr lang="en-US" dirty="0" smtClean="0">
                <a:solidFill>
                  <a:srgbClr val="00B050"/>
                </a:solidFill>
              </a:rPr>
              <a:t>, S.T., </a:t>
            </a:r>
            <a:r>
              <a:rPr lang="en-US" dirty="0" err="1" smtClean="0">
                <a:solidFill>
                  <a:srgbClr val="00B050"/>
                </a:solidFill>
              </a:rPr>
              <a:t>M.Eng</a:t>
            </a:r>
            <a:r>
              <a:rPr lang="en-US" dirty="0" smtClean="0">
                <a:solidFill>
                  <a:srgbClr val="00B050"/>
                </a:solidFill>
              </a:rPr>
              <a:t>.</a:t>
            </a:r>
          </a:p>
          <a:p>
            <a:r>
              <a:rPr lang="en-US" sz="1800" b="1" dirty="0" smtClean="0">
                <a:solidFill>
                  <a:srgbClr val="C00000"/>
                </a:solidFill>
              </a:rPr>
              <a:t>Head of Manufacture System Laboratory</a:t>
            </a:r>
          </a:p>
          <a:p>
            <a:r>
              <a:rPr lang="en-US" sz="1800" b="1" dirty="0" smtClean="0">
                <a:solidFill>
                  <a:srgbClr val="C00000"/>
                </a:solidFill>
              </a:rPr>
              <a:t>Mechanical Engineering Department</a:t>
            </a:r>
          </a:p>
          <a:p>
            <a:r>
              <a:rPr lang="en-US" sz="1800" b="1" dirty="0" err="1" smtClean="0">
                <a:solidFill>
                  <a:srgbClr val="C00000"/>
                </a:solidFill>
              </a:rPr>
              <a:t>Universitas</a:t>
            </a:r>
            <a:r>
              <a:rPr lang="en-US" sz="1800" b="1" dirty="0" smtClean="0">
                <a:solidFill>
                  <a:srgbClr val="C00000"/>
                </a:solidFill>
              </a:rPr>
              <a:t> Islam Indonesia</a:t>
            </a:r>
          </a:p>
          <a:p>
            <a:endParaRPr lang="en-US" sz="1800" b="1" dirty="0">
              <a:solidFill>
                <a:srgbClr val="00B050"/>
              </a:solidFill>
            </a:endParaRPr>
          </a:p>
        </p:txBody>
      </p:sp>
      <p:pic>
        <p:nvPicPr>
          <p:cNvPr id="10242" name="Picture 2"/>
          <p:cNvPicPr>
            <a:picLocks noChangeAspect="1" noChangeArrowheads="1"/>
          </p:cNvPicPr>
          <p:nvPr/>
        </p:nvPicPr>
        <p:blipFill>
          <a:blip r:embed="rId2"/>
          <a:srcRect/>
          <a:stretch>
            <a:fillRect/>
          </a:stretch>
        </p:blipFill>
        <p:spPr bwMode="auto">
          <a:xfrm>
            <a:off x="3886200" y="685800"/>
            <a:ext cx="1476375" cy="19335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b="1" dirty="0" smtClean="0"/>
              <a:t>one meter</a:t>
            </a:r>
          </a:p>
          <a:p>
            <a:endParaRPr lang="en-US" b="1" dirty="0" smtClean="0"/>
          </a:p>
          <a:p>
            <a:pPr algn="just">
              <a:buNone/>
            </a:pPr>
            <a:r>
              <a:rPr lang="en-US" sz="2400" dirty="0" smtClean="0"/>
              <a:t>	In October 1983, the meter (1 m) was redefined as the distance traveled by light in vacuum during a time of 1/299 792 458 second. In effect, this latest definition establishes that the speed of light in vacuum is precisely 299 792 458 m per second. One meter that we use today is same with the definition. We use roll meter for example to measure length of the wood bar or others.</a:t>
            </a:r>
            <a:endParaRPr lang="en-US" sz="2400" dirty="0"/>
          </a:p>
        </p:txBody>
      </p:sp>
      <p:pic>
        <p:nvPicPr>
          <p:cNvPr id="37890" name="Picture 2" descr="measure-distance"/>
          <p:cNvPicPr>
            <a:picLocks noChangeAspect="1" noChangeArrowheads="1"/>
          </p:cNvPicPr>
          <p:nvPr/>
        </p:nvPicPr>
        <p:blipFill>
          <a:blip r:embed="rId2"/>
          <a:srcRect l="13152" t="5930" r="21350" b="7539"/>
          <a:stretch>
            <a:fillRect/>
          </a:stretch>
        </p:blipFill>
        <p:spPr bwMode="auto">
          <a:xfrm>
            <a:off x="4191000" y="3962400"/>
            <a:ext cx="2722574" cy="25146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fontScale="85000" lnSpcReduction="20000"/>
          </a:bodyPr>
          <a:lstStyle/>
          <a:p>
            <a:r>
              <a:rPr lang="en-US" b="1" dirty="0" smtClean="0"/>
              <a:t>one kilogram</a:t>
            </a:r>
          </a:p>
          <a:p>
            <a:pPr algn="just"/>
            <a:endParaRPr lang="en-US" sz="2400" dirty="0" smtClean="0"/>
          </a:p>
          <a:p>
            <a:pPr algn="just">
              <a:buNone/>
            </a:pPr>
            <a:r>
              <a:rPr lang="en-US" sz="2400" dirty="0" smtClean="0"/>
              <a:t>	</a:t>
            </a:r>
            <a:r>
              <a:rPr lang="en-US" sz="2400" b="1" dirty="0" smtClean="0">
                <a:solidFill>
                  <a:srgbClr val="0070C0"/>
                </a:solidFill>
              </a:rPr>
              <a:t>Mass</a:t>
            </a:r>
            <a:r>
              <a:rPr lang="en-US" sz="2400" dirty="0" smtClean="0"/>
              <a:t> is amount of matter in an object. To get better understanding please compare two cans filled in with different amount of marbles. Guess which can has more weight!</a:t>
            </a:r>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endParaRPr lang="en-US" sz="2400" dirty="0" smtClean="0"/>
          </a:p>
          <a:p>
            <a:pPr algn="just">
              <a:buNone/>
            </a:pPr>
            <a:r>
              <a:rPr lang="en-US" sz="2400" dirty="0" smtClean="0"/>
              <a:t>	Can A has marbles less than can B, 8 less than 16, right? So, can A has smaller mass than can B. The basic SI unit of mass, the kilogram (kg), is defined as the mass of a specific platinum–iridium alloy cylinder kept at the International Bureau of Weights and Measures at </a:t>
            </a:r>
            <a:r>
              <a:rPr lang="en-US" sz="2400" dirty="0" err="1" smtClean="0"/>
              <a:t>Sèvres</a:t>
            </a:r>
            <a:r>
              <a:rPr lang="en-US" sz="2400" dirty="0" smtClean="0"/>
              <a:t>, France. This mass standard was established in 1887 and has not been changed since that time because platinum–iridium is an unusually stable alloy (Fig. 1.5). We use arm balance to measure mass of something. </a:t>
            </a:r>
          </a:p>
          <a:p>
            <a:pPr algn="just">
              <a:buNone/>
            </a:pPr>
            <a:endParaRPr lang="en-US" sz="2400" dirty="0"/>
          </a:p>
        </p:txBody>
      </p:sp>
      <p:grpSp>
        <p:nvGrpSpPr>
          <p:cNvPr id="38914" name="Group 2"/>
          <p:cNvGrpSpPr>
            <a:grpSpLocks/>
          </p:cNvGrpSpPr>
          <p:nvPr/>
        </p:nvGrpSpPr>
        <p:grpSpPr bwMode="auto">
          <a:xfrm>
            <a:off x="2971800" y="2101850"/>
            <a:ext cx="3190875" cy="1784350"/>
            <a:chOff x="4155" y="11340"/>
            <a:chExt cx="5025" cy="2810"/>
          </a:xfrm>
        </p:grpSpPr>
        <p:sp>
          <p:nvSpPr>
            <p:cNvPr id="38915" name="AutoShape 3"/>
            <p:cNvSpPr>
              <a:spLocks noChangeArrowheads="1"/>
            </p:cNvSpPr>
            <p:nvPr/>
          </p:nvSpPr>
          <p:spPr bwMode="auto">
            <a:xfrm>
              <a:off x="6405" y="11580"/>
              <a:ext cx="540" cy="2520"/>
            </a:xfrm>
            <a:prstGeom prst="flowChartExtract">
              <a:avLst/>
            </a:prstGeom>
            <a:gradFill rotWithShape="1">
              <a:gsLst>
                <a:gs pos="0">
                  <a:srgbClr val="FF0000"/>
                </a:gs>
                <a:gs pos="50000">
                  <a:srgbClr val="000000"/>
                </a:gs>
                <a:gs pos="100000">
                  <a:srgbClr val="FF0000"/>
                </a:gs>
              </a:gsLst>
              <a:lin ang="18900000" scaled="1"/>
            </a:gra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916" name="AutoShape 4"/>
            <p:cNvSpPr>
              <a:spLocks noChangeArrowheads="1"/>
            </p:cNvSpPr>
            <p:nvPr/>
          </p:nvSpPr>
          <p:spPr bwMode="auto">
            <a:xfrm>
              <a:off x="7560" y="11670"/>
              <a:ext cx="1620" cy="540"/>
            </a:xfrm>
            <a:prstGeom prst="flowChartExtra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917" name="AutoShape 5"/>
            <p:cNvSpPr>
              <a:spLocks noChangeArrowheads="1"/>
            </p:cNvSpPr>
            <p:nvPr/>
          </p:nvSpPr>
          <p:spPr bwMode="auto">
            <a:xfrm>
              <a:off x="4185" y="11340"/>
              <a:ext cx="1620" cy="540"/>
            </a:xfrm>
            <a:prstGeom prst="flowChartExtra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918" name="Freeform 6"/>
            <p:cNvSpPr>
              <a:spLocks/>
            </p:cNvSpPr>
            <p:nvPr/>
          </p:nvSpPr>
          <p:spPr bwMode="auto">
            <a:xfrm>
              <a:off x="4170" y="11880"/>
              <a:ext cx="1620" cy="1800"/>
            </a:xfrm>
            <a:custGeom>
              <a:avLst/>
              <a:gdLst/>
              <a:ahLst/>
              <a:cxnLst>
                <a:cxn ang="0">
                  <a:pos x="0" y="0"/>
                </a:cxn>
                <a:cxn ang="0">
                  <a:pos x="0" y="1800"/>
                </a:cxn>
                <a:cxn ang="0">
                  <a:pos x="1800" y="1800"/>
                </a:cxn>
                <a:cxn ang="0">
                  <a:pos x="1800" y="0"/>
                </a:cxn>
              </a:cxnLst>
              <a:rect l="0" t="0" r="r" b="b"/>
              <a:pathLst>
                <a:path w="1800" h="1800">
                  <a:moveTo>
                    <a:pt x="0" y="0"/>
                  </a:moveTo>
                  <a:lnTo>
                    <a:pt x="0" y="1800"/>
                  </a:lnTo>
                  <a:lnTo>
                    <a:pt x="1800" y="1800"/>
                  </a:lnTo>
                  <a:lnTo>
                    <a:pt x="1800" y="0"/>
                  </a:lnTo>
                </a:path>
              </a:pathLst>
            </a:custGeom>
            <a:gradFill rotWithShape="1">
              <a:gsLst>
                <a:gs pos="0">
                  <a:srgbClr val="FFFFFF">
                    <a:gamma/>
                    <a:shade val="46275"/>
                    <a:invGamma/>
                  </a:srgbClr>
                </a:gs>
                <a:gs pos="50000">
                  <a:srgbClr val="FFFFFF"/>
                </a:gs>
                <a:gs pos="100000">
                  <a:srgbClr val="FFFFFF">
                    <a:gamma/>
                    <a:shade val="46275"/>
                    <a:invGamma/>
                  </a:srgbClr>
                </a:gs>
              </a:gsLst>
              <a:lin ang="0" scaled="1"/>
            </a:gra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19" name="Oval 7"/>
            <p:cNvSpPr>
              <a:spLocks noChangeArrowheads="1"/>
            </p:cNvSpPr>
            <p:nvPr/>
          </p:nvSpPr>
          <p:spPr bwMode="auto">
            <a:xfrm>
              <a:off x="4170" y="1332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0" name="Oval 8"/>
            <p:cNvSpPr>
              <a:spLocks noChangeArrowheads="1"/>
            </p:cNvSpPr>
            <p:nvPr/>
          </p:nvSpPr>
          <p:spPr bwMode="auto">
            <a:xfrm>
              <a:off x="4545" y="1332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1" name="Oval 9"/>
            <p:cNvSpPr>
              <a:spLocks noChangeArrowheads="1"/>
            </p:cNvSpPr>
            <p:nvPr/>
          </p:nvSpPr>
          <p:spPr bwMode="auto">
            <a:xfrm>
              <a:off x="5415" y="1332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2" name="Oval 10"/>
            <p:cNvSpPr>
              <a:spLocks noChangeArrowheads="1"/>
            </p:cNvSpPr>
            <p:nvPr/>
          </p:nvSpPr>
          <p:spPr bwMode="auto">
            <a:xfrm>
              <a:off x="4980" y="1330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3" name="Oval 11"/>
            <p:cNvSpPr>
              <a:spLocks noChangeArrowheads="1"/>
            </p:cNvSpPr>
            <p:nvPr/>
          </p:nvSpPr>
          <p:spPr bwMode="auto">
            <a:xfrm>
              <a:off x="4155" y="1293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4" name="Oval 12"/>
            <p:cNvSpPr>
              <a:spLocks noChangeArrowheads="1"/>
            </p:cNvSpPr>
            <p:nvPr/>
          </p:nvSpPr>
          <p:spPr bwMode="auto">
            <a:xfrm>
              <a:off x="4530" y="1293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5" name="Oval 13"/>
            <p:cNvSpPr>
              <a:spLocks noChangeArrowheads="1"/>
            </p:cNvSpPr>
            <p:nvPr/>
          </p:nvSpPr>
          <p:spPr bwMode="auto">
            <a:xfrm>
              <a:off x="5400" y="1293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6" name="Oval 14"/>
            <p:cNvSpPr>
              <a:spLocks noChangeArrowheads="1"/>
            </p:cNvSpPr>
            <p:nvPr/>
          </p:nvSpPr>
          <p:spPr bwMode="auto">
            <a:xfrm>
              <a:off x="4965" y="1291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7" name="Text Box 15"/>
            <p:cNvSpPr txBox="1">
              <a:spLocks noChangeArrowheads="1"/>
            </p:cNvSpPr>
            <p:nvPr/>
          </p:nvSpPr>
          <p:spPr bwMode="auto">
            <a:xfrm>
              <a:off x="4710" y="11880"/>
              <a:ext cx="72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rPr>
                <a:t>A</a:t>
              </a:r>
              <a:endParaRPr kumimoji="0" lang="en-US" sz="1800" b="0" i="0" u="none" strike="noStrike" cap="none" normalizeH="0" baseline="0" smtClean="0">
                <a:ln>
                  <a:noFill/>
                </a:ln>
                <a:solidFill>
                  <a:schemeClr val="tx1"/>
                </a:solidFill>
                <a:effectLst/>
                <a:latin typeface="Arial" pitchFamily="34" charset="0"/>
              </a:endParaRPr>
            </a:p>
          </p:txBody>
        </p:sp>
        <p:sp>
          <p:nvSpPr>
            <p:cNvPr id="38928" name="Freeform 16"/>
            <p:cNvSpPr>
              <a:spLocks/>
            </p:cNvSpPr>
            <p:nvPr/>
          </p:nvSpPr>
          <p:spPr bwMode="auto">
            <a:xfrm>
              <a:off x="7545" y="12210"/>
              <a:ext cx="1620" cy="1800"/>
            </a:xfrm>
            <a:custGeom>
              <a:avLst/>
              <a:gdLst/>
              <a:ahLst/>
              <a:cxnLst>
                <a:cxn ang="0">
                  <a:pos x="0" y="0"/>
                </a:cxn>
                <a:cxn ang="0">
                  <a:pos x="0" y="1800"/>
                </a:cxn>
                <a:cxn ang="0">
                  <a:pos x="1800" y="1800"/>
                </a:cxn>
                <a:cxn ang="0">
                  <a:pos x="1800" y="0"/>
                </a:cxn>
              </a:cxnLst>
              <a:rect l="0" t="0" r="r" b="b"/>
              <a:pathLst>
                <a:path w="1800" h="1800">
                  <a:moveTo>
                    <a:pt x="0" y="0"/>
                  </a:moveTo>
                  <a:lnTo>
                    <a:pt x="0" y="1800"/>
                  </a:lnTo>
                  <a:lnTo>
                    <a:pt x="1800" y="1800"/>
                  </a:lnTo>
                  <a:lnTo>
                    <a:pt x="1800" y="0"/>
                  </a:lnTo>
                </a:path>
              </a:pathLst>
            </a:custGeom>
            <a:gradFill rotWithShape="1">
              <a:gsLst>
                <a:gs pos="0">
                  <a:srgbClr val="FFFFFF">
                    <a:gamma/>
                    <a:shade val="46275"/>
                    <a:invGamma/>
                  </a:srgbClr>
                </a:gs>
                <a:gs pos="50000">
                  <a:srgbClr val="FFFFFF"/>
                </a:gs>
                <a:gs pos="100000">
                  <a:srgbClr val="FFFFFF">
                    <a:gamma/>
                    <a:shade val="46275"/>
                    <a:invGamma/>
                  </a:srgbClr>
                </a:gs>
              </a:gsLst>
              <a:lin ang="0" scaled="1"/>
            </a:gra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29" name="Oval 17"/>
            <p:cNvSpPr>
              <a:spLocks noChangeArrowheads="1"/>
            </p:cNvSpPr>
            <p:nvPr/>
          </p:nvSpPr>
          <p:spPr bwMode="auto">
            <a:xfrm>
              <a:off x="7545" y="1365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0" name="Oval 18"/>
            <p:cNvSpPr>
              <a:spLocks noChangeArrowheads="1"/>
            </p:cNvSpPr>
            <p:nvPr/>
          </p:nvSpPr>
          <p:spPr bwMode="auto">
            <a:xfrm>
              <a:off x="7920" y="1365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1" name="Oval 19"/>
            <p:cNvSpPr>
              <a:spLocks noChangeArrowheads="1"/>
            </p:cNvSpPr>
            <p:nvPr/>
          </p:nvSpPr>
          <p:spPr bwMode="auto">
            <a:xfrm>
              <a:off x="8790" y="1365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2" name="Oval 20"/>
            <p:cNvSpPr>
              <a:spLocks noChangeArrowheads="1"/>
            </p:cNvSpPr>
            <p:nvPr/>
          </p:nvSpPr>
          <p:spPr bwMode="auto">
            <a:xfrm>
              <a:off x="8355" y="1363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3" name="Oval 21"/>
            <p:cNvSpPr>
              <a:spLocks noChangeArrowheads="1"/>
            </p:cNvSpPr>
            <p:nvPr/>
          </p:nvSpPr>
          <p:spPr bwMode="auto">
            <a:xfrm>
              <a:off x="7530" y="1326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4" name="Oval 22"/>
            <p:cNvSpPr>
              <a:spLocks noChangeArrowheads="1"/>
            </p:cNvSpPr>
            <p:nvPr/>
          </p:nvSpPr>
          <p:spPr bwMode="auto">
            <a:xfrm>
              <a:off x="7905" y="1326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5" name="Oval 23"/>
            <p:cNvSpPr>
              <a:spLocks noChangeArrowheads="1"/>
            </p:cNvSpPr>
            <p:nvPr/>
          </p:nvSpPr>
          <p:spPr bwMode="auto">
            <a:xfrm>
              <a:off x="8775" y="13260"/>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6" name="Oval 24"/>
            <p:cNvSpPr>
              <a:spLocks noChangeArrowheads="1"/>
            </p:cNvSpPr>
            <p:nvPr/>
          </p:nvSpPr>
          <p:spPr bwMode="auto">
            <a:xfrm>
              <a:off x="8340" y="1324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7" name="Oval 25"/>
            <p:cNvSpPr>
              <a:spLocks noChangeArrowheads="1"/>
            </p:cNvSpPr>
            <p:nvPr/>
          </p:nvSpPr>
          <p:spPr bwMode="auto">
            <a:xfrm>
              <a:off x="7560" y="1285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8" name="Oval 26"/>
            <p:cNvSpPr>
              <a:spLocks noChangeArrowheads="1"/>
            </p:cNvSpPr>
            <p:nvPr/>
          </p:nvSpPr>
          <p:spPr bwMode="auto">
            <a:xfrm>
              <a:off x="7935" y="12855"/>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39" name="Oval 27"/>
            <p:cNvSpPr>
              <a:spLocks noChangeArrowheads="1"/>
            </p:cNvSpPr>
            <p:nvPr/>
          </p:nvSpPr>
          <p:spPr bwMode="auto">
            <a:xfrm>
              <a:off x="8805" y="12855"/>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0" name="Oval 28"/>
            <p:cNvSpPr>
              <a:spLocks noChangeArrowheads="1"/>
            </p:cNvSpPr>
            <p:nvPr/>
          </p:nvSpPr>
          <p:spPr bwMode="auto">
            <a:xfrm>
              <a:off x="8370" y="1284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1" name="Oval 29"/>
            <p:cNvSpPr>
              <a:spLocks noChangeArrowheads="1"/>
            </p:cNvSpPr>
            <p:nvPr/>
          </p:nvSpPr>
          <p:spPr bwMode="auto">
            <a:xfrm>
              <a:off x="7545" y="12465"/>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2" name="Oval 30"/>
            <p:cNvSpPr>
              <a:spLocks noChangeArrowheads="1"/>
            </p:cNvSpPr>
            <p:nvPr/>
          </p:nvSpPr>
          <p:spPr bwMode="auto">
            <a:xfrm>
              <a:off x="7920" y="12465"/>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3" name="Oval 31"/>
            <p:cNvSpPr>
              <a:spLocks noChangeArrowheads="1"/>
            </p:cNvSpPr>
            <p:nvPr/>
          </p:nvSpPr>
          <p:spPr bwMode="auto">
            <a:xfrm>
              <a:off x="8790" y="12465"/>
              <a:ext cx="360" cy="360"/>
            </a:xfrm>
            <a:prstGeom prst="ellipse">
              <a:avLst/>
            </a:prstGeom>
            <a:gradFill rotWithShape="1">
              <a:gsLst>
                <a:gs pos="0">
                  <a:srgbClr val="FFFFFF"/>
                </a:gs>
                <a:gs pos="100000">
                  <a:srgbClr val="FF0000"/>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4" name="Oval 32"/>
            <p:cNvSpPr>
              <a:spLocks noChangeArrowheads="1"/>
            </p:cNvSpPr>
            <p:nvPr/>
          </p:nvSpPr>
          <p:spPr bwMode="auto">
            <a:xfrm>
              <a:off x="8355" y="12450"/>
              <a:ext cx="360" cy="360"/>
            </a:xfrm>
            <a:prstGeom prst="ellipse">
              <a:avLst/>
            </a:prstGeom>
            <a:gradFill rotWithShape="1">
              <a:gsLst>
                <a:gs pos="0">
                  <a:srgbClr val="FFFFFF"/>
                </a:gs>
                <a:gs pos="100000">
                  <a:srgbClr val="FF00FF"/>
                </a:gs>
              </a:gsLst>
              <a:path path="rect">
                <a:fillToRect r="100000" b="100000"/>
              </a:path>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5" name="Text Box 33"/>
            <p:cNvSpPr txBox="1">
              <a:spLocks noChangeArrowheads="1"/>
            </p:cNvSpPr>
            <p:nvPr/>
          </p:nvSpPr>
          <p:spPr bwMode="auto">
            <a:xfrm>
              <a:off x="8085" y="12210"/>
              <a:ext cx="72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100" b="1" i="0" u="none" strike="noStrike" cap="none" normalizeH="0" baseline="0" smtClean="0">
                  <a:ln>
                    <a:noFill/>
                  </a:ln>
                  <a:solidFill>
                    <a:schemeClr val="tx1"/>
                  </a:solidFill>
                  <a:effectLst/>
                  <a:latin typeface="Calibri" pitchFamily="34" charset="0"/>
                </a:rPr>
                <a:t>B</a:t>
              </a:r>
              <a:endParaRPr kumimoji="0" lang="en-US" sz="1800" b="0" i="0" u="none" strike="noStrike" cap="none" normalizeH="0" baseline="0" smtClean="0">
                <a:ln>
                  <a:noFill/>
                </a:ln>
                <a:solidFill>
                  <a:schemeClr val="tx1"/>
                </a:solidFill>
                <a:effectLst/>
                <a:latin typeface="Arial" pitchFamily="34" charset="0"/>
              </a:endParaRPr>
            </a:p>
          </p:txBody>
        </p:sp>
        <p:sp>
          <p:nvSpPr>
            <p:cNvPr id="38946" name="AutoShape 34"/>
            <p:cNvSpPr>
              <a:spLocks noChangeArrowheads="1"/>
            </p:cNvSpPr>
            <p:nvPr/>
          </p:nvSpPr>
          <p:spPr bwMode="auto">
            <a:xfrm rot="11146459">
              <a:off x="4950" y="11505"/>
              <a:ext cx="3420" cy="180"/>
            </a:xfrm>
            <a:prstGeom prst="flowChartExtract">
              <a:avLst/>
            </a:prstGeom>
            <a:gradFill rotWithShape="1">
              <a:gsLst>
                <a:gs pos="0">
                  <a:srgbClr val="FF0000"/>
                </a:gs>
                <a:gs pos="50000">
                  <a:srgbClr val="800000"/>
                </a:gs>
                <a:gs pos="100000">
                  <a:srgbClr val="FF0000"/>
                </a:gs>
              </a:gsLst>
              <a:lin ang="2700000" scaled="1"/>
            </a:gra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8947" name="Oval 35"/>
            <p:cNvSpPr>
              <a:spLocks noChangeArrowheads="1"/>
            </p:cNvSpPr>
            <p:nvPr/>
          </p:nvSpPr>
          <p:spPr bwMode="auto">
            <a:xfrm>
              <a:off x="6585" y="11520"/>
              <a:ext cx="180" cy="180"/>
            </a:xfrm>
            <a:prstGeom prst="ellipse">
              <a:avLst/>
            </a:prstGeom>
            <a:solidFill>
              <a:srgbClr val="80808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48" name="Rectangle 36"/>
            <p:cNvSpPr>
              <a:spLocks noChangeArrowheads="1"/>
            </p:cNvSpPr>
            <p:nvPr/>
          </p:nvSpPr>
          <p:spPr bwMode="auto">
            <a:xfrm>
              <a:off x="4710" y="14037"/>
              <a:ext cx="3969" cy="113"/>
            </a:xfrm>
            <a:prstGeom prst="rect">
              <a:avLst/>
            </a:prstGeom>
            <a:gradFill rotWithShape="1">
              <a:gsLst>
                <a:gs pos="0">
                  <a:srgbClr val="800000"/>
                </a:gs>
                <a:gs pos="50000">
                  <a:srgbClr val="000000"/>
                </a:gs>
                <a:gs pos="100000">
                  <a:srgbClr val="800000"/>
                </a:gs>
              </a:gsLst>
              <a:lin ang="2700000" scaled="1"/>
            </a:gra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beam-balance"/>
          <p:cNvPicPr>
            <a:picLocks noChangeAspect="1" noChangeArrowheads="1"/>
          </p:cNvPicPr>
          <p:nvPr/>
        </p:nvPicPr>
        <p:blipFill>
          <a:blip r:embed="rId2"/>
          <a:srcRect l="19701" t="7695" r="19713" b="4996"/>
          <a:stretch>
            <a:fillRect/>
          </a:stretch>
        </p:blipFill>
        <p:spPr bwMode="auto">
          <a:xfrm>
            <a:off x="4691132" y="762000"/>
            <a:ext cx="3173343" cy="3200400"/>
          </a:xfrm>
          <a:prstGeom prst="rect">
            <a:avLst/>
          </a:prstGeom>
          <a:noFill/>
          <a:ln w="9525">
            <a:noFill/>
            <a:miter lim="800000"/>
            <a:headEnd/>
            <a:tailEnd/>
          </a:ln>
        </p:spPr>
      </p:pic>
      <p:pic>
        <p:nvPicPr>
          <p:cNvPr id="39939" name="Picture 3"/>
          <p:cNvPicPr>
            <a:picLocks noChangeAspect="1" noChangeArrowheads="1"/>
          </p:cNvPicPr>
          <p:nvPr/>
        </p:nvPicPr>
        <p:blipFill>
          <a:blip r:embed="rId3"/>
          <a:srcRect/>
          <a:stretch>
            <a:fillRect/>
          </a:stretch>
        </p:blipFill>
        <p:spPr bwMode="auto">
          <a:xfrm>
            <a:off x="1447800" y="609600"/>
            <a:ext cx="2286000" cy="3436614"/>
          </a:xfrm>
          <a:prstGeom prst="rect">
            <a:avLst/>
          </a:prstGeom>
          <a:noFill/>
          <a:ln w="9525">
            <a:noFill/>
            <a:miter lim="800000"/>
            <a:headEnd/>
            <a:tailEnd/>
          </a:ln>
        </p:spPr>
      </p:pic>
      <p:sp>
        <p:nvSpPr>
          <p:cNvPr id="40" name="Rectangle 39"/>
          <p:cNvSpPr/>
          <p:nvPr/>
        </p:nvSpPr>
        <p:spPr>
          <a:xfrm>
            <a:off x="1295400" y="4495800"/>
            <a:ext cx="2514600" cy="369332"/>
          </a:xfrm>
          <a:prstGeom prst="rect">
            <a:avLst/>
          </a:prstGeom>
        </p:spPr>
        <p:txBody>
          <a:bodyPr wrap="square">
            <a:spAutoFit/>
          </a:bodyPr>
          <a:lstStyle/>
          <a:p>
            <a:pPr algn="ctr"/>
            <a:r>
              <a:rPr lang="en-US" dirty="0" smtClean="0"/>
              <a:t>One Kilogram Standard</a:t>
            </a:r>
            <a:endParaRPr lang="en-US" dirty="0"/>
          </a:p>
        </p:txBody>
      </p:sp>
      <p:sp>
        <p:nvSpPr>
          <p:cNvPr id="41" name="Rectangle 40"/>
          <p:cNvSpPr/>
          <p:nvPr/>
        </p:nvSpPr>
        <p:spPr>
          <a:xfrm>
            <a:off x="5486400" y="4495800"/>
            <a:ext cx="1369286" cy="369332"/>
          </a:xfrm>
          <a:prstGeom prst="rect">
            <a:avLst/>
          </a:prstGeom>
        </p:spPr>
        <p:txBody>
          <a:bodyPr wrap="none">
            <a:spAutoFit/>
          </a:bodyPr>
          <a:lstStyle/>
          <a:p>
            <a:r>
              <a:rPr lang="en-US" dirty="0" smtClean="0"/>
              <a:t>Arm Balance</a:t>
            </a:r>
            <a:endParaRPr lang="en-US" dirty="0"/>
          </a:p>
        </p:txBody>
      </p:sp>
      <p:sp>
        <p:nvSpPr>
          <p:cNvPr id="42" name="Rectangle 41"/>
          <p:cNvSpPr/>
          <p:nvPr/>
        </p:nvSpPr>
        <p:spPr>
          <a:xfrm>
            <a:off x="1066800" y="5562600"/>
            <a:ext cx="6858000" cy="646331"/>
          </a:xfrm>
          <a:prstGeom prst="rect">
            <a:avLst/>
          </a:prstGeom>
          <a:solidFill>
            <a:schemeClr val="tx2">
              <a:lumMod val="20000"/>
              <a:lumOff val="80000"/>
            </a:schemeClr>
          </a:solidFill>
        </p:spPr>
        <p:txBody>
          <a:bodyPr wrap="square">
            <a:spAutoFit/>
          </a:bodyPr>
          <a:lstStyle/>
          <a:p>
            <a:pPr algn="just"/>
            <a:r>
              <a:rPr lang="en-US" dirty="0" smtClean="0"/>
              <a:t> </a:t>
            </a:r>
            <a:r>
              <a:rPr lang="en-US" dirty="0" err="1" smtClean="0"/>
              <a:t>Benarkah</a:t>
            </a:r>
            <a:r>
              <a:rPr lang="en-US" dirty="0" smtClean="0"/>
              <a:t> </a:t>
            </a:r>
            <a:r>
              <a:rPr lang="en-US" dirty="0" err="1" smtClean="0"/>
              <a:t>neraca</a:t>
            </a:r>
            <a:r>
              <a:rPr lang="en-US" dirty="0" smtClean="0"/>
              <a:t> </a:t>
            </a:r>
            <a:r>
              <a:rPr lang="en-US" dirty="0" err="1" smtClean="0"/>
              <a:t>pegas</a:t>
            </a:r>
            <a:r>
              <a:rPr lang="en-US" dirty="0" smtClean="0"/>
              <a:t> </a:t>
            </a:r>
            <a:r>
              <a:rPr lang="en-US" dirty="0" err="1" smtClean="0"/>
              <a:t>bisa</a:t>
            </a:r>
            <a:r>
              <a:rPr lang="en-US" dirty="0" smtClean="0"/>
              <a:t> </a:t>
            </a:r>
            <a:r>
              <a:rPr lang="en-US" dirty="0" err="1" smtClean="0"/>
              <a:t>dipakai</a:t>
            </a:r>
            <a:r>
              <a:rPr lang="en-US" dirty="0" smtClean="0"/>
              <a:t> </a:t>
            </a:r>
            <a:r>
              <a:rPr lang="en-US" dirty="0" err="1" smtClean="0"/>
              <a:t>untuk</a:t>
            </a:r>
            <a:r>
              <a:rPr lang="en-US" dirty="0" smtClean="0"/>
              <a:t> </a:t>
            </a:r>
            <a:r>
              <a:rPr lang="en-US" dirty="0" err="1" smtClean="0"/>
              <a:t>menghitung</a:t>
            </a:r>
            <a:r>
              <a:rPr lang="en-US" dirty="0" smtClean="0"/>
              <a:t> </a:t>
            </a:r>
            <a:r>
              <a:rPr lang="en-US" dirty="0" err="1" smtClean="0"/>
              <a:t>massa</a:t>
            </a:r>
            <a:r>
              <a:rPr lang="en-US" dirty="0" smtClean="0"/>
              <a:t> </a:t>
            </a:r>
            <a:r>
              <a:rPr lang="en-US" dirty="0" err="1" smtClean="0"/>
              <a:t>sebuah</a:t>
            </a:r>
            <a:r>
              <a:rPr lang="en-US" dirty="0" smtClean="0"/>
              <a:t> </a:t>
            </a:r>
            <a:r>
              <a:rPr lang="en-US" dirty="0" err="1" smtClean="0"/>
              <a:t>benda</a:t>
            </a:r>
            <a:r>
              <a:rPr lang="en-US" dirty="0" smtClean="0"/>
              <a:t> </a:t>
            </a:r>
            <a:r>
              <a:rPr lang="en-US" dirty="0" err="1" smtClean="0"/>
              <a:t>dimana</a:t>
            </a:r>
            <a:r>
              <a:rPr lang="en-US" dirty="0" smtClean="0"/>
              <a:t> </a:t>
            </a:r>
            <a:r>
              <a:rPr lang="en-US" dirty="0" err="1" smtClean="0"/>
              <a:t>saja</a:t>
            </a:r>
            <a:r>
              <a:rPr lang="en-US" dirty="0" smtClean="0"/>
              <a:t>? </a:t>
            </a:r>
            <a:r>
              <a:rPr lang="en-US" dirty="0" err="1" smtClean="0"/>
              <a:t>Jelaskan</a:t>
            </a:r>
            <a:r>
              <a:rPr lang="en-US" dirty="0" smtClean="0"/>
              <a:t> </a:t>
            </a:r>
            <a:r>
              <a:rPr lang="en-US" dirty="0" err="1" smtClean="0"/>
              <a:t>alasannya</a:t>
            </a:r>
            <a:r>
              <a:rPr lang="en-US" dirty="0" smtClean="0"/>
              <a: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a:bodyPr>
          <a:lstStyle/>
          <a:p>
            <a:r>
              <a:rPr lang="en-US" sz="2400" b="1" dirty="0" smtClean="0"/>
              <a:t>one second</a:t>
            </a:r>
            <a:endParaRPr lang="en-US" sz="2400" dirty="0" smtClean="0"/>
          </a:p>
          <a:p>
            <a:pPr>
              <a:buNone/>
            </a:pPr>
            <a:r>
              <a:rPr lang="en-US" sz="2400" dirty="0" smtClean="0"/>
              <a:t>	</a:t>
            </a:r>
          </a:p>
          <a:p>
            <a:pPr>
              <a:buNone/>
            </a:pPr>
            <a:r>
              <a:rPr lang="en-US" sz="2400" dirty="0" smtClean="0"/>
              <a:t>	The basic SI unit of time, the second (s), is defined as 9,192, 631,770 times the period of vibration of radiation from the cesium-133 atom.</a:t>
            </a:r>
            <a:endParaRPr lang="en-US" sz="2400" dirty="0"/>
          </a:p>
        </p:txBody>
      </p:sp>
      <p:graphicFrame>
        <p:nvGraphicFramePr>
          <p:cNvPr id="41985" name="Object 1"/>
          <p:cNvGraphicFramePr>
            <a:graphicFrameLocks noChangeAspect="1"/>
          </p:cNvGraphicFramePr>
          <p:nvPr/>
        </p:nvGraphicFramePr>
        <p:xfrm>
          <a:off x="2438400" y="2895600"/>
          <a:ext cx="4419600" cy="3445907"/>
        </p:xfrm>
        <a:graphic>
          <a:graphicData uri="http://schemas.openxmlformats.org/presentationml/2006/ole">
            <mc:AlternateContent xmlns:mc="http://schemas.openxmlformats.org/markup-compatibility/2006">
              <mc:Choice xmlns:v="urn:schemas-microsoft-com:vml" Requires="v">
                <p:oleObj spid="_x0000_s41986" name="Photo Editor Photo" r:id="rId3" imgW="9380952" imgH="7314286" progId="">
                  <p:embed/>
                </p:oleObj>
              </mc:Choice>
              <mc:Fallback>
                <p:oleObj name="Photo Editor Photo" r:id="rId3" imgW="9380952" imgH="7314286" progId="">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2895600"/>
                        <a:ext cx="4419600" cy="3445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a:bodyPr>
          <a:lstStyle/>
          <a:p>
            <a:pPr algn="just"/>
            <a:r>
              <a:rPr lang="en-US" sz="2400" dirty="0" smtClean="0"/>
              <a:t>In addition to the basic SI units of meter, kilogram, and second, we can also use other units, such as millimeters and nanoseconds, where the prefixes </a:t>
            </a:r>
            <a:r>
              <a:rPr lang="en-US" sz="2400" dirty="0" err="1" smtClean="0"/>
              <a:t>milli</a:t>
            </a:r>
            <a:r>
              <a:rPr lang="en-US" sz="2400" dirty="0" smtClean="0"/>
              <a:t>- and </a:t>
            </a:r>
            <a:r>
              <a:rPr lang="en-US" sz="2400" dirty="0" err="1" smtClean="0"/>
              <a:t>nano</a:t>
            </a:r>
            <a:r>
              <a:rPr lang="en-US" sz="2400" dirty="0" smtClean="0"/>
              <a:t>- denote various powers of ten.</a:t>
            </a:r>
          </a:p>
          <a:p>
            <a:endParaRPr lang="en-US" sz="2400" b="1" dirty="0" smtClean="0"/>
          </a:p>
        </p:txBody>
      </p:sp>
      <p:pic>
        <p:nvPicPr>
          <p:cNvPr id="40962" name="Picture 2"/>
          <p:cNvPicPr>
            <a:picLocks noChangeAspect="1" noChangeArrowheads="1"/>
          </p:cNvPicPr>
          <p:nvPr/>
        </p:nvPicPr>
        <p:blipFill>
          <a:blip r:embed="rId2"/>
          <a:srcRect l="6221" t="16312" r="56929"/>
          <a:stretch>
            <a:fillRect/>
          </a:stretch>
        </p:blipFill>
        <p:spPr bwMode="auto">
          <a:xfrm>
            <a:off x="2209800" y="2093296"/>
            <a:ext cx="4191000" cy="4560454"/>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fontScale="90000"/>
          </a:bodyPr>
          <a:lstStyle/>
          <a:p>
            <a:r>
              <a:rPr lang="en-US" sz="3600" dirty="0" smtClean="0">
                <a:solidFill>
                  <a:srgbClr val="C00000"/>
                </a:solidFill>
              </a:rPr>
              <a:t>2. BASIC QUANTITIES </a:t>
            </a:r>
            <a:r>
              <a:rPr lang="en-US" sz="3600" dirty="0" smtClean="0">
                <a:solidFill>
                  <a:srgbClr val="0070C0"/>
                </a:solidFill>
              </a:rPr>
              <a:t>(</a:t>
            </a:r>
            <a:r>
              <a:rPr lang="en-US" sz="3600" dirty="0" err="1" smtClean="0">
                <a:solidFill>
                  <a:srgbClr val="0070C0"/>
                </a:solidFill>
              </a:rPr>
              <a:t>besaran</a:t>
            </a:r>
            <a:r>
              <a:rPr lang="en-US" sz="3600" dirty="0" smtClean="0">
                <a:solidFill>
                  <a:srgbClr val="0070C0"/>
                </a:solidFill>
              </a:rPr>
              <a:t> </a:t>
            </a:r>
            <a:r>
              <a:rPr lang="en-US" sz="3600" dirty="0" err="1" smtClean="0">
                <a:solidFill>
                  <a:srgbClr val="0070C0"/>
                </a:solidFill>
              </a:rPr>
              <a:t>pokok</a:t>
            </a:r>
            <a:r>
              <a:rPr lang="en-US" sz="3600" dirty="0" smtClean="0">
                <a:solidFill>
                  <a:srgbClr val="0070C0"/>
                </a:solidFill>
              </a:rPr>
              <a:t>) </a:t>
            </a:r>
            <a:r>
              <a:rPr lang="en-US" sz="3600" dirty="0" smtClean="0">
                <a:solidFill>
                  <a:srgbClr val="C00000"/>
                </a:solidFill>
              </a:rPr>
              <a:t>and ITS DERIVATION</a:t>
            </a:r>
            <a:r>
              <a:rPr lang="en-US" sz="3600" dirty="0" smtClean="0">
                <a:solidFill>
                  <a:srgbClr val="0070C0"/>
                </a:solidFill>
              </a:rPr>
              <a:t> </a:t>
            </a:r>
            <a:r>
              <a:rPr lang="en-US" sz="3600" dirty="0" smtClean="0">
                <a:solidFill>
                  <a:srgbClr val="C00000"/>
                </a:solidFill>
              </a:rPr>
              <a:t> </a:t>
            </a:r>
            <a:r>
              <a:rPr lang="en-US" sz="3600" dirty="0" smtClean="0">
                <a:solidFill>
                  <a:srgbClr val="0070C0"/>
                </a:solidFill>
              </a:rPr>
              <a:t>(</a:t>
            </a:r>
            <a:r>
              <a:rPr lang="en-US" sz="3600" dirty="0" err="1" smtClean="0">
                <a:solidFill>
                  <a:srgbClr val="0070C0"/>
                </a:solidFill>
              </a:rPr>
              <a:t>besaran</a:t>
            </a:r>
            <a:r>
              <a:rPr lang="en-US" sz="3600" dirty="0" smtClean="0">
                <a:solidFill>
                  <a:srgbClr val="0070C0"/>
                </a:solidFill>
              </a:rPr>
              <a:t> </a:t>
            </a:r>
            <a:r>
              <a:rPr lang="en-US" sz="3600" dirty="0" err="1" smtClean="0">
                <a:solidFill>
                  <a:srgbClr val="0070C0"/>
                </a:solidFill>
              </a:rPr>
              <a:t>turunan</a:t>
            </a:r>
            <a:r>
              <a:rPr lang="en-US" sz="3600" dirty="0" smtClean="0">
                <a:solidFill>
                  <a:srgbClr val="0070C0"/>
                </a:solidFill>
              </a:rPr>
              <a:t>)</a:t>
            </a:r>
            <a:endParaRPr lang="en-US" sz="3600" dirty="0">
              <a:solidFill>
                <a:srgbClr val="0070C0"/>
              </a:solidFill>
            </a:endParaRPr>
          </a:p>
        </p:txBody>
      </p:sp>
      <p:sp>
        <p:nvSpPr>
          <p:cNvPr id="4" name="Content Placeholder 3"/>
          <p:cNvSpPr>
            <a:spLocks noGrp="1"/>
          </p:cNvSpPr>
          <p:nvPr>
            <p:ph idx="1"/>
          </p:nvPr>
        </p:nvSpPr>
        <p:spPr/>
        <p:txBody>
          <a:bodyPr>
            <a:normAutofit/>
          </a:bodyPr>
          <a:lstStyle/>
          <a:p>
            <a:r>
              <a:rPr lang="en-US" sz="2000" dirty="0" smtClean="0"/>
              <a:t>Fundamentals or basic quantities is now believed as quantities that not derived from other quantities. Even they form other quantities.</a:t>
            </a:r>
          </a:p>
          <a:p>
            <a:endParaRPr lang="en-US" sz="2000" dirty="0" smtClean="0"/>
          </a:p>
          <a:p>
            <a:endParaRPr lang="en-US" sz="2000" dirty="0" smtClean="0"/>
          </a:p>
          <a:p>
            <a:endParaRPr lang="en-US" sz="2000" dirty="0" smtClean="0"/>
          </a:p>
          <a:p>
            <a:pPr>
              <a:buNone/>
            </a:pPr>
            <a:r>
              <a:rPr lang="en-US" sz="2000" dirty="0" smtClean="0"/>
              <a:t>					</a:t>
            </a:r>
          </a:p>
          <a:p>
            <a:endParaRPr lang="en-US" sz="2000" dirty="0" smtClean="0"/>
          </a:p>
          <a:p>
            <a:endParaRPr lang="en-US" sz="2000" dirty="0"/>
          </a:p>
        </p:txBody>
      </p:sp>
      <p:graphicFrame>
        <p:nvGraphicFramePr>
          <p:cNvPr id="18" name="Content Placeholder 15"/>
          <p:cNvGraphicFramePr>
            <a:graphicFrameLocks/>
          </p:cNvGraphicFramePr>
          <p:nvPr/>
        </p:nvGraphicFramePr>
        <p:xfrm>
          <a:off x="457200" y="2590800"/>
          <a:ext cx="8077200" cy="3962400"/>
        </p:xfrm>
        <a:graphic>
          <a:graphicData uri="http://schemas.openxmlformats.org/drawingml/2006/table">
            <a:tbl>
              <a:tblPr/>
              <a:tblGrid>
                <a:gridCol w="615271"/>
                <a:gridCol w="2135769"/>
                <a:gridCol w="1063464"/>
                <a:gridCol w="1113852"/>
                <a:gridCol w="1346347"/>
                <a:gridCol w="1802497"/>
              </a:tblGrid>
              <a:tr h="396240">
                <a:tc>
                  <a:txBody>
                    <a:bodyPr/>
                    <a:lstStyle/>
                    <a:p>
                      <a:pPr algn="ctr">
                        <a:lnSpc>
                          <a:spcPct val="150000"/>
                        </a:lnSpc>
                        <a:spcAft>
                          <a:spcPts val="0"/>
                        </a:spcAft>
                      </a:pPr>
                      <a:r>
                        <a:rPr lang="en-US" sz="1600" b="1" dirty="0">
                          <a:latin typeface="Times New Roman"/>
                          <a:ea typeface="Times New Roman"/>
                        </a:rPr>
                        <a:t>NO</a:t>
                      </a:r>
                      <a:endParaRPr lang="en-US" sz="1600" dirty="0">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dirty="0">
                          <a:latin typeface="Times New Roman"/>
                          <a:ea typeface="Times New Roman"/>
                        </a:rPr>
                        <a:t>Quantity</a:t>
                      </a:r>
                      <a:endParaRPr lang="en-US" sz="1600" dirty="0">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a:latin typeface="Times New Roman"/>
                          <a:ea typeface="Times New Roman"/>
                        </a:rPr>
                        <a:t>SI Units</a:t>
                      </a: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a:latin typeface="Times New Roman"/>
                          <a:ea typeface="Times New Roman"/>
                        </a:rPr>
                        <a:t>Symbol</a:t>
                      </a:r>
                      <a:endParaRPr lang="en-US" sz="16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dirty="0">
                          <a:latin typeface="Times New Roman"/>
                          <a:ea typeface="Times New Roman"/>
                        </a:rPr>
                        <a:t>Dimensions</a:t>
                      </a:r>
                      <a:endParaRPr lang="en-US" sz="1600" dirty="0">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b="1">
                          <a:latin typeface="Times New Roman"/>
                          <a:ea typeface="Times New Roman"/>
                        </a:rPr>
                        <a:t>Non SI</a:t>
                      </a: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Mass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kilogram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kg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Pound, ons, etc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meter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Inchi, feet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Time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second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Electric Current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ampere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Temperature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kelvin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[θ]</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Rankine, Fahrenheit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Luminous Intensity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candela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cd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[Cd]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Amount of Substance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mole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mole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[mole]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Angle 2D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radian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rad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6240">
                <a:tc>
                  <a:txBody>
                    <a:bodyPr/>
                    <a:lstStyle/>
                    <a:p>
                      <a:pPr algn="just">
                        <a:lnSpc>
                          <a:spcPct val="150000"/>
                        </a:lnSpc>
                        <a:spcAft>
                          <a:spcPts val="0"/>
                        </a:spcAft>
                      </a:pPr>
                      <a:r>
                        <a:rPr lang="en-US" sz="1600">
                          <a:latin typeface="Times New Roman"/>
                          <a:ea typeface="Times New Roman"/>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dirty="0">
                          <a:latin typeface="Times New Roman"/>
                          <a:ea typeface="Times New Roman"/>
                        </a:rPr>
                        <a:t>Angle 3D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600">
                          <a:latin typeface="Times New Roman"/>
                          <a:ea typeface="Times New Roman"/>
                        </a:rPr>
                        <a:t>steradian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a:latin typeface="Times New Roman"/>
                          <a:ea typeface="Times New Roman"/>
                        </a:rPr>
                        <a:t>sr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16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600" dirty="0" err="1" smtClean="0">
                <a:solidFill>
                  <a:srgbClr val="0070C0"/>
                </a:solidFill>
              </a:rPr>
              <a:t>Besaran</a:t>
            </a:r>
            <a:r>
              <a:rPr lang="en-US" sz="3600" dirty="0" smtClean="0">
                <a:solidFill>
                  <a:srgbClr val="0070C0"/>
                </a:solidFill>
              </a:rPr>
              <a:t> </a:t>
            </a:r>
            <a:r>
              <a:rPr lang="en-US" sz="3600" dirty="0" err="1" smtClean="0">
                <a:solidFill>
                  <a:srgbClr val="0070C0"/>
                </a:solidFill>
              </a:rPr>
              <a:t>turunan</a:t>
            </a:r>
            <a:endParaRPr lang="en-US" sz="3600" dirty="0">
              <a:solidFill>
                <a:srgbClr val="0070C0"/>
              </a:solidFill>
            </a:endParaRPr>
          </a:p>
        </p:txBody>
      </p:sp>
      <p:sp>
        <p:nvSpPr>
          <p:cNvPr id="4" name="Content Placeholder 3"/>
          <p:cNvSpPr>
            <a:spLocks noGrp="1"/>
          </p:cNvSpPr>
          <p:nvPr>
            <p:ph idx="1"/>
          </p:nvPr>
        </p:nvSpPr>
        <p:spPr/>
        <p:txBody>
          <a:bodyPr>
            <a:normAutofit lnSpcReduction="10000"/>
          </a:bodyPr>
          <a:lstStyle/>
          <a:p>
            <a:r>
              <a:rPr lang="en-US" sz="2400" dirty="0" err="1" smtClean="0"/>
              <a:t>Besaran</a:t>
            </a:r>
            <a:r>
              <a:rPr lang="en-US" sz="2400" dirty="0" smtClean="0"/>
              <a:t> </a:t>
            </a:r>
            <a:r>
              <a:rPr lang="en-US" sz="2400" dirty="0" err="1" smtClean="0"/>
              <a:t>turunan</a:t>
            </a:r>
            <a:r>
              <a:rPr lang="en-US" sz="2400" dirty="0" smtClean="0"/>
              <a:t> </a:t>
            </a:r>
            <a:r>
              <a:rPr lang="en-US" sz="2400" dirty="0" err="1" smtClean="0"/>
              <a:t>adalah</a:t>
            </a:r>
            <a:r>
              <a:rPr lang="en-US" sz="2400" dirty="0" smtClean="0"/>
              <a:t> </a:t>
            </a:r>
            <a:r>
              <a:rPr lang="en-US" sz="2400" dirty="0" err="1" smtClean="0"/>
              <a:t>besaran</a:t>
            </a:r>
            <a:r>
              <a:rPr lang="en-US" sz="2400" dirty="0" smtClean="0"/>
              <a:t> yang </a:t>
            </a:r>
            <a:r>
              <a:rPr lang="en-US" sz="2400" dirty="0" err="1" smtClean="0"/>
              <a:t>terbentuk</a:t>
            </a:r>
            <a:r>
              <a:rPr lang="en-US" sz="2400" dirty="0" smtClean="0"/>
              <a:t> </a:t>
            </a:r>
            <a:r>
              <a:rPr lang="en-US" sz="2400" dirty="0" err="1" smtClean="0"/>
              <a:t>dari</a:t>
            </a:r>
            <a:r>
              <a:rPr lang="en-US" sz="2400" dirty="0" smtClean="0"/>
              <a:t> </a:t>
            </a:r>
            <a:r>
              <a:rPr lang="en-US" sz="2400" dirty="0" err="1" smtClean="0"/>
              <a:t>besaran-besaran</a:t>
            </a:r>
            <a:r>
              <a:rPr lang="en-US" sz="2400" dirty="0" smtClean="0"/>
              <a:t> </a:t>
            </a:r>
            <a:r>
              <a:rPr lang="en-US" sz="2400" dirty="0" err="1" smtClean="0"/>
              <a:t>pokok</a:t>
            </a:r>
            <a:r>
              <a:rPr lang="en-US" sz="2400" dirty="0" smtClean="0"/>
              <a:t>.</a:t>
            </a:r>
          </a:p>
          <a:p>
            <a:r>
              <a:rPr lang="en-US" sz="2400" dirty="0" err="1" smtClean="0"/>
              <a:t>Contoh</a:t>
            </a:r>
            <a:r>
              <a:rPr lang="en-US" sz="2400" dirty="0" smtClean="0"/>
              <a:t>: 	</a:t>
            </a:r>
            <a:r>
              <a:rPr lang="en-US" sz="2400" dirty="0" err="1" smtClean="0"/>
              <a:t>Luas</a:t>
            </a:r>
            <a:r>
              <a:rPr lang="en-US" sz="2400" dirty="0" smtClean="0"/>
              <a:t> 		</a:t>
            </a:r>
            <a:r>
              <a:rPr lang="en-US" sz="2400" dirty="0" smtClean="0">
                <a:sym typeface="Wingdings" pitchFamily="2" charset="2"/>
              </a:rPr>
              <a:t> </a:t>
            </a:r>
            <a:r>
              <a:rPr lang="en-US" sz="2400" dirty="0" err="1" smtClean="0">
                <a:sym typeface="Wingdings" pitchFamily="2" charset="2"/>
              </a:rPr>
              <a:t>panjang</a:t>
            </a:r>
            <a:r>
              <a:rPr lang="en-US" sz="2400" dirty="0" smtClean="0">
                <a:sym typeface="Wingdings" pitchFamily="2" charset="2"/>
              </a:rPr>
              <a:t> x </a:t>
            </a:r>
            <a:r>
              <a:rPr lang="en-US" sz="2400" dirty="0" err="1" smtClean="0">
                <a:sym typeface="Wingdings" pitchFamily="2" charset="2"/>
              </a:rPr>
              <a:t>panjang</a:t>
            </a:r>
            <a:r>
              <a:rPr lang="en-US" sz="2400" dirty="0" smtClean="0">
                <a:sym typeface="Wingdings" pitchFamily="2" charset="2"/>
              </a:rPr>
              <a:t>,</a:t>
            </a:r>
          </a:p>
          <a:p>
            <a:pPr>
              <a:buNone/>
            </a:pPr>
            <a:r>
              <a:rPr lang="en-US" sz="2400" dirty="0" smtClean="0">
                <a:sym typeface="Wingdings" pitchFamily="2" charset="2"/>
              </a:rPr>
              <a:t>			Volume	</a:t>
            </a:r>
            <a:r>
              <a:rPr lang="en-US" sz="2400" dirty="0" err="1" smtClean="0">
                <a:sym typeface="Wingdings" pitchFamily="2" charset="2"/>
              </a:rPr>
              <a:t>panjang</a:t>
            </a:r>
            <a:r>
              <a:rPr lang="en-US" sz="2400" dirty="0" smtClean="0">
                <a:sym typeface="Wingdings" pitchFamily="2" charset="2"/>
              </a:rPr>
              <a:t> x </a:t>
            </a:r>
            <a:r>
              <a:rPr lang="en-US" sz="2400" dirty="0" err="1" smtClean="0">
                <a:sym typeface="Wingdings" pitchFamily="2" charset="2"/>
              </a:rPr>
              <a:t>panjang</a:t>
            </a:r>
            <a:r>
              <a:rPr lang="en-US" sz="2400" dirty="0" smtClean="0">
                <a:sym typeface="Wingdings" pitchFamily="2" charset="2"/>
              </a:rPr>
              <a:t> x </a:t>
            </a:r>
            <a:r>
              <a:rPr lang="en-US" sz="2400" dirty="0" err="1" smtClean="0">
                <a:sym typeface="Wingdings" pitchFamily="2" charset="2"/>
              </a:rPr>
              <a:t>panjang</a:t>
            </a:r>
            <a:endParaRPr lang="en-US" sz="2400" dirty="0" smtClean="0">
              <a:sym typeface="Wingdings" pitchFamily="2" charset="2"/>
            </a:endParaRPr>
          </a:p>
          <a:p>
            <a:pPr>
              <a:buNone/>
            </a:pPr>
            <a:r>
              <a:rPr lang="en-US" sz="2400" dirty="0" smtClean="0"/>
              <a:t>			</a:t>
            </a:r>
            <a:r>
              <a:rPr lang="en-US" sz="2400" dirty="0" err="1" smtClean="0"/>
              <a:t>Berat</a:t>
            </a:r>
            <a:r>
              <a:rPr lang="en-US" sz="2400" dirty="0" smtClean="0"/>
              <a:t>		</a:t>
            </a:r>
            <a:r>
              <a:rPr lang="en-US" sz="2400" dirty="0" smtClean="0">
                <a:sym typeface="Wingdings" pitchFamily="2" charset="2"/>
              </a:rPr>
              <a:t></a:t>
            </a:r>
            <a:r>
              <a:rPr lang="en-US" sz="2400" dirty="0" err="1" smtClean="0">
                <a:sym typeface="Wingdings" pitchFamily="2" charset="2"/>
              </a:rPr>
              <a:t>massa</a:t>
            </a:r>
            <a:r>
              <a:rPr lang="en-US" sz="2400" dirty="0" smtClean="0">
                <a:sym typeface="Wingdings" pitchFamily="2" charset="2"/>
              </a:rPr>
              <a:t> x </a:t>
            </a:r>
            <a:r>
              <a:rPr lang="en-US" sz="2400" dirty="0" err="1" smtClean="0">
                <a:sym typeface="Wingdings" pitchFamily="2" charset="2"/>
              </a:rPr>
              <a:t>panjang</a:t>
            </a:r>
            <a:r>
              <a:rPr lang="en-US" sz="2400" dirty="0" smtClean="0">
                <a:sym typeface="Wingdings" pitchFamily="2" charset="2"/>
              </a:rPr>
              <a:t> x waktu</a:t>
            </a:r>
            <a:r>
              <a:rPr lang="en-US" sz="2400" baseline="30000" dirty="0" smtClean="0">
                <a:sym typeface="Wingdings" pitchFamily="2" charset="2"/>
              </a:rPr>
              <a:t>-2</a:t>
            </a:r>
            <a:endParaRPr lang="en-US" sz="2400" baseline="30000" dirty="0" smtClean="0"/>
          </a:p>
          <a:p>
            <a:endParaRPr lang="en-US" sz="2400" dirty="0" smtClean="0"/>
          </a:p>
          <a:p>
            <a:endParaRPr lang="en-US" sz="2400" dirty="0" smtClean="0"/>
          </a:p>
          <a:p>
            <a:endParaRPr lang="en-US" sz="2400" dirty="0" smtClean="0"/>
          </a:p>
          <a:p>
            <a:endParaRPr lang="en-US" sz="2400" dirty="0" smtClean="0"/>
          </a:p>
          <a:p>
            <a:pPr>
              <a:buNone/>
            </a:pPr>
            <a:r>
              <a:rPr lang="en-US" sz="2400" dirty="0" smtClean="0"/>
              <a:t>					</a:t>
            </a:r>
            <a:r>
              <a:rPr lang="en-US" sz="2000" b="1" dirty="0" smtClean="0"/>
              <a:t>Volume</a:t>
            </a:r>
            <a:r>
              <a:rPr lang="en-US" sz="2000" dirty="0" smtClean="0"/>
              <a:t>: 10 </a:t>
            </a:r>
            <a:r>
              <a:rPr lang="en-US" sz="2000" b="1" dirty="0" smtClean="0"/>
              <a:t>cm</a:t>
            </a:r>
            <a:r>
              <a:rPr lang="en-US" sz="2000" dirty="0" smtClean="0"/>
              <a:t> x 10 </a:t>
            </a:r>
            <a:r>
              <a:rPr lang="en-US" sz="2000" b="1" dirty="0" smtClean="0"/>
              <a:t>cm</a:t>
            </a:r>
            <a:r>
              <a:rPr lang="en-US" sz="2000" dirty="0" smtClean="0"/>
              <a:t> x 10 </a:t>
            </a:r>
            <a:r>
              <a:rPr lang="en-US" sz="2000" b="1" dirty="0" smtClean="0"/>
              <a:t>cm</a:t>
            </a:r>
            <a:r>
              <a:rPr lang="en-US" sz="2000" dirty="0" smtClean="0"/>
              <a:t>.						: 1000 cm</a:t>
            </a:r>
            <a:r>
              <a:rPr lang="en-US" sz="2000" baseline="30000" dirty="0" smtClean="0"/>
              <a:t>3</a:t>
            </a:r>
            <a:r>
              <a:rPr lang="en-US" sz="2000" dirty="0" smtClean="0"/>
              <a:t>.</a:t>
            </a:r>
          </a:p>
          <a:p>
            <a:endParaRPr lang="en-US" sz="2400" dirty="0" smtClean="0"/>
          </a:p>
          <a:p>
            <a:endParaRPr lang="en-US" sz="2400" dirty="0"/>
          </a:p>
        </p:txBody>
      </p:sp>
      <p:grpSp>
        <p:nvGrpSpPr>
          <p:cNvPr id="3" name="Group 2"/>
          <p:cNvGrpSpPr>
            <a:grpSpLocks/>
          </p:cNvGrpSpPr>
          <p:nvPr/>
        </p:nvGrpSpPr>
        <p:grpSpPr bwMode="auto">
          <a:xfrm>
            <a:off x="838200" y="4419600"/>
            <a:ext cx="3200400" cy="2057400"/>
            <a:chOff x="2751" y="4041"/>
            <a:chExt cx="3444" cy="2085"/>
          </a:xfrm>
        </p:grpSpPr>
        <p:sp>
          <p:nvSpPr>
            <p:cNvPr id="67587" name="Rectangle 3"/>
            <p:cNvSpPr>
              <a:spLocks noChangeArrowheads="1"/>
            </p:cNvSpPr>
            <p:nvPr/>
          </p:nvSpPr>
          <p:spPr bwMode="auto">
            <a:xfrm>
              <a:off x="3861" y="4041"/>
              <a:ext cx="1440" cy="1440"/>
            </a:xfrm>
            <a:prstGeom prst="rect">
              <a:avLst/>
            </a:prstGeom>
            <a:gradFill rotWithShape="1">
              <a:gsLst>
                <a:gs pos="0">
                  <a:srgbClr val="C0C0C0"/>
                </a:gs>
                <a:gs pos="50000">
                  <a:srgbClr val="800000"/>
                </a:gs>
                <a:gs pos="100000">
                  <a:srgbClr val="C0C0C0"/>
                </a:gs>
              </a:gsLst>
              <a:lin ang="18900000" scaled="1"/>
            </a:gradFill>
            <a:ln w="9525">
              <a:noFill/>
              <a:miter lim="800000"/>
              <a:headEnd/>
              <a:tailEnd/>
            </a:ln>
            <a:effectLst/>
            <a:scene3d>
              <a:camera prst="legacyObliqueTopRight"/>
              <a:lightRig rig="legacyFlat3" dir="b"/>
            </a:scene3d>
            <a:sp3d extrusionH="430200" prstMaterial="legacyMetal">
              <a:bevelT w="13500" h="13500" prst="angle"/>
              <a:bevelB w="13500" h="13500" prst="angle"/>
              <a:extrusionClr>
                <a:srgbClr val="993366"/>
              </a:extrusionClr>
            </a:sp3d>
          </p:spPr>
          <p:txBody>
            <a:bodyPr vert="horz" wrap="square" lIns="91440" tIns="45720" rIns="91440" bIns="45720" numCol="1" anchor="t" anchorCtr="0" compatLnSpc="1">
              <a:prstTxWarp prst="textNoShape">
                <a:avLst/>
              </a:prstTxWarp>
              <a:flatTx/>
            </a:bodyPr>
            <a:lstStyle/>
            <a:p>
              <a:endParaRPr lang="en-US" sz="1400"/>
            </a:p>
          </p:txBody>
        </p:sp>
        <p:sp>
          <p:nvSpPr>
            <p:cNvPr id="67588" name="Line 4"/>
            <p:cNvSpPr>
              <a:spLocks noChangeShapeType="1"/>
            </p:cNvSpPr>
            <p:nvPr/>
          </p:nvSpPr>
          <p:spPr bwMode="auto">
            <a:xfrm>
              <a:off x="3861" y="5571"/>
              <a:ext cx="0" cy="540"/>
            </a:xfrm>
            <a:prstGeom prst="line">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a:p>
          </p:txBody>
        </p:sp>
        <p:sp>
          <p:nvSpPr>
            <p:cNvPr id="67589" name="Line 5"/>
            <p:cNvSpPr>
              <a:spLocks noChangeShapeType="1"/>
            </p:cNvSpPr>
            <p:nvPr/>
          </p:nvSpPr>
          <p:spPr bwMode="auto">
            <a:xfrm>
              <a:off x="5301" y="5586"/>
              <a:ext cx="0" cy="540"/>
            </a:xfrm>
            <a:prstGeom prst="line">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a:p>
          </p:txBody>
        </p:sp>
        <p:sp>
          <p:nvSpPr>
            <p:cNvPr id="67590" name="Line 6"/>
            <p:cNvSpPr>
              <a:spLocks noChangeShapeType="1"/>
            </p:cNvSpPr>
            <p:nvPr/>
          </p:nvSpPr>
          <p:spPr bwMode="auto">
            <a:xfrm>
              <a:off x="3861" y="6021"/>
              <a:ext cx="1440" cy="0"/>
            </a:xfrm>
            <a:prstGeom prst="line">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400"/>
            </a:p>
          </p:txBody>
        </p:sp>
        <p:sp>
          <p:nvSpPr>
            <p:cNvPr id="67591" name="Line 7"/>
            <p:cNvSpPr>
              <a:spLocks noChangeShapeType="1"/>
            </p:cNvSpPr>
            <p:nvPr/>
          </p:nvSpPr>
          <p:spPr bwMode="auto">
            <a:xfrm flipV="1">
              <a:off x="5301" y="5700"/>
              <a:ext cx="249" cy="321"/>
            </a:xfrm>
            <a:prstGeom prst="line">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400"/>
            </a:p>
          </p:txBody>
        </p:sp>
        <p:sp>
          <p:nvSpPr>
            <p:cNvPr id="67592" name="Line 8"/>
            <p:cNvSpPr>
              <a:spLocks noChangeShapeType="1"/>
            </p:cNvSpPr>
            <p:nvPr/>
          </p:nvSpPr>
          <p:spPr bwMode="auto">
            <a:xfrm>
              <a:off x="5556" y="5301"/>
              <a:ext cx="0" cy="540"/>
            </a:xfrm>
            <a:prstGeom prst="line">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a:p>
          </p:txBody>
        </p:sp>
        <p:sp>
          <p:nvSpPr>
            <p:cNvPr id="67593" name="Line 9"/>
            <p:cNvSpPr>
              <a:spLocks noChangeShapeType="1"/>
            </p:cNvSpPr>
            <p:nvPr/>
          </p:nvSpPr>
          <p:spPr bwMode="auto">
            <a:xfrm flipH="1">
              <a:off x="3006" y="5481"/>
              <a:ext cx="720" cy="0"/>
            </a:xfrm>
            <a:prstGeom prst="line">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a:p>
          </p:txBody>
        </p:sp>
        <p:sp>
          <p:nvSpPr>
            <p:cNvPr id="67594" name="Line 10"/>
            <p:cNvSpPr>
              <a:spLocks noChangeShapeType="1"/>
            </p:cNvSpPr>
            <p:nvPr/>
          </p:nvSpPr>
          <p:spPr bwMode="auto">
            <a:xfrm flipH="1">
              <a:off x="3006" y="4041"/>
              <a:ext cx="720" cy="0"/>
            </a:xfrm>
            <a:prstGeom prst="line">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sz="1400"/>
            </a:p>
          </p:txBody>
        </p:sp>
        <p:sp>
          <p:nvSpPr>
            <p:cNvPr id="67595" name="Line 11"/>
            <p:cNvSpPr>
              <a:spLocks noChangeShapeType="1"/>
            </p:cNvSpPr>
            <p:nvPr/>
          </p:nvSpPr>
          <p:spPr bwMode="auto">
            <a:xfrm>
              <a:off x="3141" y="4041"/>
              <a:ext cx="0" cy="1440"/>
            </a:xfrm>
            <a:prstGeom prst="line">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sz="1400"/>
            </a:p>
          </p:txBody>
        </p:sp>
        <p:sp>
          <p:nvSpPr>
            <p:cNvPr id="67596" name="Text Box 12"/>
            <p:cNvSpPr txBox="1">
              <a:spLocks noChangeArrowheads="1"/>
            </p:cNvSpPr>
            <p:nvPr/>
          </p:nvSpPr>
          <p:spPr bwMode="auto">
            <a:xfrm>
              <a:off x="4221" y="5721"/>
              <a:ext cx="86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400" b="0" i="0" u="none" strike="noStrike" cap="none" normalizeH="0" baseline="0" smtClean="0">
                  <a:ln>
                    <a:noFill/>
                  </a:ln>
                  <a:solidFill>
                    <a:schemeClr val="tx1"/>
                  </a:solidFill>
                  <a:effectLst/>
                  <a:latin typeface="Calibri" pitchFamily="34" charset="0"/>
                </a:rPr>
                <a:t>10 cm</a:t>
              </a:r>
              <a:endParaRPr kumimoji="0" lang="en-US" sz="1400" b="0" i="0" u="none" strike="noStrike" cap="none" normalizeH="0" baseline="0" smtClean="0">
                <a:ln>
                  <a:noFill/>
                </a:ln>
                <a:solidFill>
                  <a:schemeClr val="tx1"/>
                </a:solidFill>
                <a:effectLst/>
                <a:latin typeface="Arial" pitchFamily="34" charset="0"/>
              </a:endParaRPr>
            </a:p>
          </p:txBody>
        </p:sp>
        <p:sp>
          <p:nvSpPr>
            <p:cNvPr id="67597" name="Text Box 13"/>
            <p:cNvSpPr txBox="1">
              <a:spLocks noChangeArrowheads="1"/>
            </p:cNvSpPr>
            <p:nvPr/>
          </p:nvSpPr>
          <p:spPr bwMode="auto">
            <a:xfrm>
              <a:off x="2751" y="4401"/>
              <a:ext cx="864" cy="7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400" b="0" i="0" u="none" strike="noStrike" cap="none" normalizeH="0" baseline="0" smtClean="0">
                  <a:ln>
                    <a:noFill/>
                  </a:ln>
                  <a:solidFill>
                    <a:schemeClr val="tx1"/>
                  </a:solidFill>
                  <a:effectLst/>
                  <a:latin typeface="Calibri" pitchFamily="34" charset="0"/>
                </a:rPr>
                <a:t>10 cm</a:t>
              </a:r>
              <a:endParaRPr kumimoji="0" lang="en-US" sz="1400" b="0" i="0" u="none" strike="noStrike" cap="none" normalizeH="0" baseline="0" smtClean="0">
                <a:ln>
                  <a:noFill/>
                </a:ln>
                <a:solidFill>
                  <a:schemeClr val="tx1"/>
                </a:solidFill>
                <a:effectLst/>
                <a:latin typeface="Arial" pitchFamily="34" charset="0"/>
              </a:endParaRPr>
            </a:p>
          </p:txBody>
        </p:sp>
        <p:sp>
          <p:nvSpPr>
            <p:cNvPr id="67598" name="Text Box 14"/>
            <p:cNvSpPr txBox="1">
              <a:spLocks noChangeArrowheads="1"/>
            </p:cNvSpPr>
            <p:nvPr/>
          </p:nvSpPr>
          <p:spPr bwMode="auto">
            <a:xfrm>
              <a:off x="5331" y="5766"/>
              <a:ext cx="864" cy="3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400" b="0" i="0" u="none" strike="noStrike" cap="none" normalizeH="0" baseline="0" smtClean="0">
                  <a:ln>
                    <a:noFill/>
                  </a:ln>
                  <a:solidFill>
                    <a:schemeClr val="tx1"/>
                  </a:solidFill>
                  <a:effectLst/>
                  <a:latin typeface="Calibri" pitchFamily="34" charset="0"/>
                </a:rPr>
                <a:t>10 cm</a:t>
              </a:r>
              <a:endParaRPr kumimoji="0" lang="en-US" sz="1400" b="0" i="0" u="none" strike="noStrike" cap="none" normalizeH="0" baseline="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8" name="Picture 8"/>
          <p:cNvPicPr>
            <a:picLocks noChangeAspect="1" noChangeArrowheads="1"/>
          </p:cNvPicPr>
          <p:nvPr/>
        </p:nvPicPr>
        <p:blipFill>
          <a:blip r:embed="rId2"/>
          <a:srcRect l="1563" t="41383" r="16406" b="19792"/>
          <a:stretch>
            <a:fillRect/>
          </a:stretch>
        </p:blipFill>
        <p:spPr bwMode="auto">
          <a:xfrm>
            <a:off x="152400" y="2438400"/>
            <a:ext cx="8586439" cy="3048000"/>
          </a:xfrm>
          <a:prstGeom prst="rect">
            <a:avLst/>
          </a:prstGeom>
          <a:noFill/>
          <a:ln w="9525">
            <a:noFill/>
            <a:miter lim="800000"/>
            <a:headEnd/>
            <a:tailEnd/>
          </a:ln>
          <a:effectLst/>
        </p:spPr>
      </p:pic>
      <p:sp>
        <p:nvSpPr>
          <p:cNvPr id="15" name="TextBox 14"/>
          <p:cNvSpPr txBox="1"/>
          <p:nvPr/>
        </p:nvSpPr>
        <p:spPr>
          <a:xfrm>
            <a:off x="2743200" y="1447800"/>
            <a:ext cx="3229410" cy="461665"/>
          </a:xfrm>
          <a:prstGeom prst="rect">
            <a:avLst/>
          </a:prstGeom>
          <a:noFill/>
        </p:spPr>
        <p:txBody>
          <a:bodyPr wrap="none" rtlCol="0">
            <a:spAutoFit/>
          </a:bodyPr>
          <a:lstStyle/>
          <a:p>
            <a:r>
              <a:rPr lang="en-US" sz="2400" dirty="0" err="1" smtClean="0"/>
              <a:t>Contoh</a:t>
            </a:r>
            <a:r>
              <a:rPr lang="en-US" sz="2400" dirty="0" smtClean="0"/>
              <a:t> </a:t>
            </a:r>
            <a:r>
              <a:rPr lang="en-US" sz="2400" dirty="0" err="1" smtClean="0"/>
              <a:t>besaran</a:t>
            </a:r>
            <a:r>
              <a:rPr lang="en-US" sz="2400" dirty="0" smtClean="0"/>
              <a:t> </a:t>
            </a:r>
            <a:r>
              <a:rPr lang="en-US" sz="2400" dirty="0" err="1" smtClean="0"/>
              <a:t>turunan</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600" b="1" dirty="0" smtClean="0">
                <a:solidFill>
                  <a:srgbClr val="C00000"/>
                </a:solidFill>
              </a:rPr>
              <a:t>SCALAR AND VECTOR QUANTITIES</a:t>
            </a:r>
            <a:endParaRPr lang="en-US" sz="3600" dirty="0">
              <a:solidFill>
                <a:srgbClr val="C00000"/>
              </a:solidFill>
            </a:endParaRPr>
          </a:p>
        </p:txBody>
      </p:sp>
      <p:sp>
        <p:nvSpPr>
          <p:cNvPr id="4" name="Content Placeholder 3"/>
          <p:cNvSpPr>
            <a:spLocks noGrp="1"/>
          </p:cNvSpPr>
          <p:nvPr>
            <p:ph idx="1"/>
          </p:nvPr>
        </p:nvSpPr>
        <p:spPr/>
        <p:txBody>
          <a:bodyPr>
            <a:normAutofit/>
          </a:bodyPr>
          <a:lstStyle/>
          <a:p>
            <a:endParaRPr lang="en-US" sz="2400" dirty="0" smtClean="0"/>
          </a:p>
          <a:p>
            <a:endParaRPr lang="en-US" sz="2400" dirty="0"/>
          </a:p>
        </p:txBody>
      </p:sp>
      <p:grpSp>
        <p:nvGrpSpPr>
          <p:cNvPr id="27" name="Group 26"/>
          <p:cNvGrpSpPr/>
          <p:nvPr/>
        </p:nvGrpSpPr>
        <p:grpSpPr>
          <a:xfrm>
            <a:off x="2133600" y="1828800"/>
            <a:ext cx="4838700" cy="2400300"/>
            <a:chOff x="2133600" y="2133600"/>
            <a:chExt cx="4838700" cy="2400300"/>
          </a:xfrm>
        </p:grpSpPr>
        <p:sp>
          <p:nvSpPr>
            <p:cNvPr id="73731" name="Text Box 3"/>
            <p:cNvSpPr txBox="1">
              <a:spLocks noChangeArrowheads="1"/>
            </p:cNvSpPr>
            <p:nvPr/>
          </p:nvSpPr>
          <p:spPr bwMode="auto">
            <a:xfrm>
              <a:off x="2133600" y="2933700"/>
              <a:ext cx="1409700" cy="4191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rPr>
                <a:t>Quantities</a:t>
              </a:r>
              <a:endParaRPr kumimoji="0" lang="en-US" b="0" i="0" u="none" strike="noStrike" cap="none" normalizeH="0" baseline="0" dirty="0" smtClean="0">
                <a:ln>
                  <a:noFill/>
                </a:ln>
                <a:solidFill>
                  <a:schemeClr val="tx1"/>
                </a:solidFill>
                <a:effectLst/>
                <a:latin typeface="Arial" pitchFamily="34" charset="0"/>
              </a:endParaRPr>
            </a:p>
          </p:txBody>
        </p:sp>
        <p:sp>
          <p:nvSpPr>
            <p:cNvPr id="73732" name="Text Box 4"/>
            <p:cNvSpPr txBox="1">
              <a:spLocks noChangeArrowheads="1"/>
            </p:cNvSpPr>
            <p:nvPr/>
          </p:nvSpPr>
          <p:spPr bwMode="auto">
            <a:xfrm>
              <a:off x="4114800" y="2133600"/>
              <a:ext cx="1143000" cy="3429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dirty="0" smtClean="0">
                  <a:ln>
                    <a:noFill/>
                  </a:ln>
                  <a:solidFill>
                    <a:schemeClr val="tx1"/>
                  </a:solidFill>
                  <a:effectLst/>
                  <a:latin typeface="Calibri" pitchFamily="34" charset="0"/>
                </a:rPr>
                <a:t>Basic</a:t>
              </a:r>
              <a:endParaRPr kumimoji="0" lang="en-US" b="0" i="0" u="none" strike="noStrike" cap="none" normalizeH="0" baseline="0" dirty="0" smtClean="0">
                <a:ln>
                  <a:noFill/>
                </a:ln>
                <a:solidFill>
                  <a:schemeClr val="tx1"/>
                </a:solidFill>
                <a:effectLst/>
                <a:latin typeface="Arial" pitchFamily="34" charset="0"/>
              </a:endParaRPr>
            </a:p>
          </p:txBody>
        </p:sp>
        <p:sp>
          <p:nvSpPr>
            <p:cNvPr id="73733" name="Text Box 5"/>
            <p:cNvSpPr txBox="1">
              <a:spLocks noChangeArrowheads="1"/>
            </p:cNvSpPr>
            <p:nvPr/>
          </p:nvSpPr>
          <p:spPr bwMode="auto">
            <a:xfrm>
              <a:off x="4114800" y="3619500"/>
              <a:ext cx="1143000" cy="3429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derivative</a:t>
              </a:r>
              <a:endParaRPr kumimoji="0" lang="en-US" b="0" i="0" u="none" strike="noStrike" cap="none" normalizeH="0" baseline="0" smtClean="0">
                <a:ln>
                  <a:noFill/>
                </a:ln>
                <a:solidFill>
                  <a:schemeClr val="tx1"/>
                </a:solidFill>
                <a:effectLst/>
                <a:latin typeface="Arial" pitchFamily="34" charset="0"/>
              </a:endParaRPr>
            </a:p>
          </p:txBody>
        </p:sp>
        <p:sp>
          <p:nvSpPr>
            <p:cNvPr id="73734" name="Text Box 6"/>
            <p:cNvSpPr txBox="1">
              <a:spLocks noChangeArrowheads="1"/>
            </p:cNvSpPr>
            <p:nvPr/>
          </p:nvSpPr>
          <p:spPr bwMode="auto">
            <a:xfrm>
              <a:off x="5829300" y="3162300"/>
              <a:ext cx="1143000" cy="3429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scalar</a:t>
              </a:r>
              <a:endParaRPr kumimoji="0" lang="en-US" b="0" i="0" u="none" strike="noStrike" cap="none" normalizeH="0" baseline="0" smtClean="0">
                <a:ln>
                  <a:noFill/>
                </a:ln>
                <a:solidFill>
                  <a:schemeClr val="tx1"/>
                </a:solidFill>
                <a:effectLst/>
                <a:latin typeface="Arial" pitchFamily="34" charset="0"/>
              </a:endParaRPr>
            </a:p>
          </p:txBody>
        </p:sp>
        <p:sp>
          <p:nvSpPr>
            <p:cNvPr id="73735" name="Text Box 7"/>
            <p:cNvSpPr txBox="1">
              <a:spLocks noChangeArrowheads="1"/>
            </p:cNvSpPr>
            <p:nvPr/>
          </p:nvSpPr>
          <p:spPr bwMode="auto">
            <a:xfrm>
              <a:off x="5829300" y="4191000"/>
              <a:ext cx="1143000" cy="3429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vector</a:t>
              </a:r>
              <a:endParaRPr kumimoji="0" lang="en-US" b="0" i="0" u="none" strike="noStrike" cap="none" normalizeH="0" baseline="0" smtClean="0">
                <a:ln>
                  <a:noFill/>
                </a:ln>
                <a:solidFill>
                  <a:schemeClr val="tx1"/>
                </a:solidFill>
                <a:effectLst/>
                <a:latin typeface="Arial" pitchFamily="34" charset="0"/>
              </a:endParaRPr>
            </a:p>
          </p:txBody>
        </p:sp>
        <p:sp>
          <p:nvSpPr>
            <p:cNvPr id="73736" name="AutoShape 8"/>
            <p:cNvSpPr>
              <a:spLocks/>
            </p:cNvSpPr>
            <p:nvPr/>
          </p:nvSpPr>
          <p:spPr bwMode="auto">
            <a:xfrm>
              <a:off x="3657600" y="2362200"/>
              <a:ext cx="342900" cy="1485900"/>
            </a:xfrm>
            <a:prstGeom prst="leftBrace">
              <a:avLst>
                <a:gd name="adj1" fmla="val 36111"/>
                <a:gd name="adj2" fmla="val 50000"/>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a:p>
          </p:txBody>
        </p:sp>
        <p:sp>
          <p:nvSpPr>
            <p:cNvPr id="73737" name="AutoShape 9"/>
            <p:cNvSpPr>
              <a:spLocks/>
            </p:cNvSpPr>
            <p:nvPr/>
          </p:nvSpPr>
          <p:spPr bwMode="auto">
            <a:xfrm>
              <a:off x="5372100" y="3209925"/>
              <a:ext cx="342900" cy="1143000"/>
            </a:xfrm>
            <a:prstGeom prst="leftBrace">
              <a:avLst>
                <a:gd name="adj1" fmla="val 27778"/>
                <a:gd name="adj2" fmla="val 50000"/>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a:p>
          </p:txBody>
        </p:sp>
        <p:cxnSp>
          <p:nvCxnSpPr>
            <p:cNvPr id="26" name="Straight Arrow Connector 25"/>
            <p:cNvCxnSpPr>
              <a:stCxn id="73732" idx="3"/>
              <a:endCxn id="73734" idx="0"/>
            </p:cNvCxnSpPr>
            <p:nvPr/>
          </p:nvCxnSpPr>
          <p:spPr>
            <a:xfrm>
              <a:off x="5257800" y="2305050"/>
              <a:ext cx="1143000" cy="857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8" name="Rectangle 27"/>
          <p:cNvSpPr/>
          <p:nvPr/>
        </p:nvSpPr>
        <p:spPr>
          <a:xfrm>
            <a:off x="533400" y="4800600"/>
            <a:ext cx="8153400" cy="1323439"/>
          </a:xfrm>
          <a:prstGeom prst="rect">
            <a:avLst/>
          </a:prstGeom>
        </p:spPr>
        <p:txBody>
          <a:bodyPr wrap="square">
            <a:spAutoFit/>
          </a:bodyPr>
          <a:lstStyle/>
          <a:p>
            <a:r>
              <a:rPr lang="en-US" sz="2000" b="1" dirty="0" smtClean="0"/>
              <a:t>Scalar quantity</a:t>
            </a:r>
            <a:r>
              <a:rPr lang="en-US" sz="2000" dirty="0" smtClean="0"/>
              <a:t> is one that has only value but no direction.</a:t>
            </a:r>
          </a:p>
          <a:p>
            <a:r>
              <a:rPr lang="en-US" sz="2000" dirty="0" smtClean="0"/>
              <a:t>          Example: mass, length, time. All basic quantities are scalar quantities.</a:t>
            </a:r>
          </a:p>
          <a:p>
            <a:r>
              <a:rPr lang="en-US" sz="2000" b="1" dirty="0" smtClean="0"/>
              <a:t>Vector quantity</a:t>
            </a:r>
            <a:r>
              <a:rPr lang="en-US" sz="2000" dirty="0" smtClean="0"/>
              <a:t> is one that has both value and direction.</a:t>
            </a:r>
          </a:p>
          <a:p>
            <a:r>
              <a:rPr lang="en-US" sz="2000" dirty="0" smtClean="0"/>
              <a:t>          Example: force, velocity, pressure, etc.</a:t>
            </a:r>
            <a:endParaRPr lang="en-US"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a:bodyPr>
          <a:lstStyle/>
          <a:p>
            <a:pPr>
              <a:buNone/>
            </a:pPr>
            <a:r>
              <a:rPr lang="en-US" sz="2400" dirty="0" smtClean="0"/>
              <a:t>See figure below!</a:t>
            </a:r>
          </a:p>
          <a:p>
            <a:pPr>
              <a:buNone/>
            </a:pPr>
            <a:endParaRPr lang="en-US" sz="2400" dirty="0" smtClean="0"/>
          </a:p>
          <a:p>
            <a:pPr>
              <a:buNone/>
            </a:pPr>
            <a:r>
              <a:rPr lang="en-US" sz="2400" dirty="0" smtClean="0"/>
              <a:t> A. You know that the volume of cylinder is 1 liter. If you asked where is the direction of that volume you will not be able to answer, because volume doesn’t have direction. So, volume is scalar quantities. </a:t>
            </a:r>
          </a:p>
          <a:p>
            <a:pPr>
              <a:buNone/>
            </a:pPr>
            <a:r>
              <a:rPr lang="en-US" sz="2400" dirty="0" smtClean="0"/>
              <a:t>B shows that the velocity of the block is 10 m/s and the direction is rightward. Having velocity without direction is impossible.</a:t>
            </a:r>
          </a:p>
          <a:p>
            <a:pPr>
              <a:buNone/>
            </a:pPr>
            <a:r>
              <a:rPr lang="en-US" sz="2400" dirty="0" smtClean="0"/>
              <a:t>	</a:t>
            </a:r>
          </a:p>
          <a:p>
            <a:pPr>
              <a:buNone/>
            </a:pPr>
            <a:r>
              <a:rPr lang="en-US" sz="2400" dirty="0" smtClean="0"/>
              <a:t>	</a:t>
            </a:r>
            <a:endParaRPr lang="en-US" sz="2400" dirty="0"/>
          </a:p>
        </p:txBody>
      </p:sp>
      <p:grpSp>
        <p:nvGrpSpPr>
          <p:cNvPr id="74755" name="Group 3"/>
          <p:cNvGrpSpPr>
            <a:grpSpLocks/>
          </p:cNvGrpSpPr>
          <p:nvPr/>
        </p:nvGrpSpPr>
        <p:grpSpPr bwMode="auto">
          <a:xfrm>
            <a:off x="1828800" y="4114800"/>
            <a:ext cx="5257800" cy="1905000"/>
            <a:chOff x="2961" y="13401"/>
            <a:chExt cx="6840" cy="1800"/>
          </a:xfrm>
        </p:grpSpPr>
        <p:sp>
          <p:nvSpPr>
            <p:cNvPr id="74756" name="AutoShape 4"/>
            <p:cNvSpPr>
              <a:spLocks noChangeArrowheads="1"/>
            </p:cNvSpPr>
            <p:nvPr/>
          </p:nvSpPr>
          <p:spPr bwMode="auto">
            <a:xfrm>
              <a:off x="2961" y="13581"/>
              <a:ext cx="900" cy="1080"/>
            </a:xfrm>
            <a:prstGeom prst="can">
              <a:avLst>
                <a:gd name="adj" fmla="val 30000"/>
              </a:avLst>
            </a:prstGeom>
            <a:gradFill rotWithShape="1">
              <a:gsLst>
                <a:gs pos="0">
                  <a:srgbClr val="808080"/>
                </a:gs>
                <a:gs pos="50000">
                  <a:srgbClr val="FFFFFF"/>
                </a:gs>
                <a:gs pos="100000">
                  <a:srgbClr val="808080"/>
                </a:gs>
              </a:gsLst>
              <a:lin ang="2700000" scaled="1"/>
            </a:gra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757" name="Text Box 5"/>
            <p:cNvSpPr txBox="1">
              <a:spLocks noChangeArrowheads="1"/>
            </p:cNvSpPr>
            <p:nvPr/>
          </p:nvSpPr>
          <p:spPr bwMode="auto">
            <a:xfrm>
              <a:off x="3141" y="14661"/>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A</a:t>
              </a:r>
              <a:endParaRPr kumimoji="0" lang="en-US" b="0" i="0" u="none" strike="noStrike" cap="none" normalizeH="0" baseline="0" smtClean="0">
                <a:ln>
                  <a:noFill/>
                </a:ln>
                <a:solidFill>
                  <a:schemeClr val="tx1"/>
                </a:solidFill>
                <a:effectLst/>
                <a:latin typeface="Arial" pitchFamily="34" charset="0"/>
              </a:endParaRPr>
            </a:p>
          </p:txBody>
        </p:sp>
        <p:grpSp>
          <p:nvGrpSpPr>
            <p:cNvPr id="74758" name="Group 6"/>
            <p:cNvGrpSpPr>
              <a:grpSpLocks/>
            </p:cNvGrpSpPr>
            <p:nvPr/>
          </p:nvGrpSpPr>
          <p:grpSpPr bwMode="auto">
            <a:xfrm>
              <a:off x="5661" y="13401"/>
              <a:ext cx="4140" cy="1620"/>
              <a:chOff x="5661" y="13401"/>
              <a:chExt cx="4140" cy="1620"/>
            </a:xfrm>
          </p:grpSpPr>
          <p:sp>
            <p:nvSpPr>
              <p:cNvPr id="74759" name="AutoShape 7"/>
              <p:cNvSpPr>
                <a:spLocks noChangeArrowheads="1"/>
              </p:cNvSpPr>
              <p:nvPr/>
            </p:nvSpPr>
            <p:spPr bwMode="auto">
              <a:xfrm>
                <a:off x="5661" y="13941"/>
                <a:ext cx="4140" cy="540"/>
              </a:xfrm>
              <a:prstGeom prst="parallelogram">
                <a:avLst>
                  <a:gd name="adj" fmla="val 14446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760" name="AutoShape 8"/>
              <p:cNvSpPr>
                <a:spLocks noChangeArrowheads="1"/>
              </p:cNvSpPr>
              <p:nvPr/>
            </p:nvSpPr>
            <p:spPr bwMode="auto">
              <a:xfrm>
                <a:off x="6741" y="13401"/>
                <a:ext cx="1440" cy="900"/>
              </a:xfrm>
              <a:prstGeom prst="cube">
                <a:avLst>
                  <a:gd name="adj" fmla="val 25000"/>
                </a:avLst>
              </a:prstGeom>
              <a:gradFill rotWithShape="1">
                <a:gsLst>
                  <a:gs pos="0">
                    <a:srgbClr val="FFFFFF"/>
                  </a:gs>
                  <a:gs pos="50000">
                    <a:srgbClr val="FFFFFF">
                      <a:gamma/>
                      <a:shade val="46275"/>
                      <a:invGamma/>
                    </a:srgbClr>
                  </a:gs>
                  <a:gs pos="100000">
                    <a:srgbClr val="FFFFFF"/>
                  </a:gs>
                </a:gsLst>
                <a:lin ang="2700000" scaled="1"/>
              </a:gra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4761" name="Line 9"/>
              <p:cNvSpPr>
                <a:spLocks noChangeShapeType="1"/>
              </p:cNvSpPr>
              <p:nvPr/>
            </p:nvSpPr>
            <p:spPr bwMode="auto">
              <a:xfrm>
                <a:off x="8061" y="13806"/>
                <a:ext cx="1080" cy="0"/>
              </a:xfrm>
              <a:prstGeom prst="line">
                <a:avLst/>
              </a:prstGeom>
              <a:noFill/>
              <a:ln w="1905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74762" name="Text Box 10"/>
              <p:cNvSpPr txBox="1">
                <a:spLocks noChangeArrowheads="1"/>
              </p:cNvSpPr>
              <p:nvPr/>
            </p:nvSpPr>
            <p:spPr bwMode="auto">
              <a:xfrm>
                <a:off x="7101" y="14481"/>
                <a:ext cx="5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B</a:t>
                </a:r>
                <a:endParaRPr kumimoji="0" lang="en-US" b="0" i="0" u="none" strike="noStrike" cap="none" normalizeH="0" baseline="0" smtClean="0">
                  <a:ln>
                    <a:noFill/>
                  </a:ln>
                  <a:solidFill>
                    <a:schemeClr val="tx1"/>
                  </a:solidFill>
                  <a:effectLst/>
                  <a:latin typeface="Arial" pitchFamily="34" charset="0"/>
                </a:endParaRPr>
              </a:p>
            </p:txBody>
          </p:sp>
        </p:grpSp>
        <p:sp>
          <p:nvSpPr>
            <p:cNvPr id="74763" name="Text Box 11"/>
            <p:cNvSpPr txBox="1">
              <a:spLocks noChangeArrowheads="1"/>
            </p:cNvSpPr>
            <p:nvPr/>
          </p:nvSpPr>
          <p:spPr bwMode="auto">
            <a:xfrm>
              <a:off x="3036" y="13986"/>
              <a:ext cx="72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0" u="none" strike="noStrike" cap="none" normalizeH="0" baseline="0" smtClean="0">
                  <a:ln>
                    <a:noFill/>
                  </a:ln>
                  <a:solidFill>
                    <a:schemeClr val="tx1"/>
                  </a:solidFill>
                  <a:effectLst/>
                  <a:latin typeface="Calibri" pitchFamily="34" charset="0"/>
                </a:rPr>
                <a:t>1 L</a:t>
              </a:r>
              <a:endParaRPr kumimoji="0" lang="en-US" b="0" i="0" u="none" strike="noStrike" cap="none" normalizeH="0" baseline="0" smtClean="0">
                <a:ln>
                  <a:noFill/>
                </a:ln>
                <a:solidFill>
                  <a:schemeClr val="tx1"/>
                </a:solidFill>
                <a:effectLst/>
                <a:latin typeface="Arial" pitchFamily="34" charset="0"/>
              </a:endParaRPr>
            </a:p>
          </p:txBody>
        </p:sp>
        <p:sp>
          <p:nvSpPr>
            <p:cNvPr id="74764" name="Text Box 12"/>
            <p:cNvSpPr txBox="1">
              <a:spLocks noChangeArrowheads="1"/>
            </p:cNvSpPr>
            <p:nvPr/>
          </p:nvSpPr>
          <p:spPr bwMode="auto">
            <a:xfrm>
              <a:off x="8211" y="13416"/>
              <a:ext cx="1440" cy="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b="0" i="1" u="none" strike="noStrike" cap="none" normalizeH="0" baseline="0" smtClean="0">
                  <a:ln>
                    <a:noFill/>
                  </a:ln>
                  <a:solidFill>
                    <a:schemeClr val="tx1"/>
                  </a:solidFill>
                  <a:effectLst/>
                  <a:latin typeface="Calibri" pitchFamily="34" charset="0"/>
                </a:rPr>
                <a:t>v</a:t>
              </a:r>
              <a:r>
                <a:rPr kumimoji="0" lang="en-US" b="0" i="0" u="none" strike="noStrike" cap="none" normalizeH="0" baseline="0" smtClean="0">
                  <a:ln>
                    <a:noFill/>
                  </a:ln>
                  <a:solidFill>
                    <a:schemeClr val="tx1"/>
                  </a:solidFill>
                  <a:effectLst/>
                  <a:latin typeface="Calibri" pitchFamily="34" charset="0"/>
                </a:rPr>
                <a:t> = 10m/s</a:t>
              </a:r>
              <a:endParaRPr kumimoji="0" lang="en-US" b="0" i="0" u="none" strike="noStrike" cap="none" normalizeH="0" baseline="0" smtClean="0">
                <a:ln>
                  <a:noFill/>
                </a:ln>
                <a:solidFill>
                  <a:schemeClr val="tx1"/>
                </a:solidFill>
                <a:effectLst/>
                <a:latin typeface="Arial" pitchFamily="34"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normAutofit/>
          </a:bodyPr>
          <a:lstStyle/>
          <a:p>
            <a:r>
              <a:rPr lang="en-US" sz="3600" dirty="0" smtClean="0">
                <a:solidFill>
                  <a:srgbClr val="C00000"/>
                </a:solidFill>
              </a:rPr>
              <a:t>1. QUANTITY </a:t>
            </a:r>
            <a:r>
              <a:rPr lang="en-US" sz="3600" dirty="0" smtClean="0">
                <a:solidFill>
                  <a:srgbClr val="0070C0"/>
                </a:solidFill>
              </a:rPr>
              <a:t>(</a:t>
            </a:r>
            <a:r>
              <a:rPr lang="en-US" sz="3600" dirty="0" err="1" smtClean="0">
                <a:solidFill>
                  <a:srgbClr val="0070C0"/>
                </a:solidFill>
              </a:rPr>
              <a:t>besaran</a:t>
            </a:r>
            <a:r>
              <a:rPr lang="en-US" sz="3600" dirty="0" smtClean="0">
                <a:solidFill>
                  <a:srgbClr val="0070C0"/>
                </a:solidFill>
              </a:rPr>
              <a:t>) </a:t>
            </a:r>
            <a:r>
              <a:rPr lang="en-US" sz="3600" dirty="0" smtClean="0">
                <a:solidFill>
                  <a:srgbClr val="C00000"/>
                </a:solidFill>
              </a:rPr>
              <a:t>and</a:t>
            </a:r>
            <a:r>
              <a:rPr lang="en-US" sz="3600" dirty="0" smtClean="0">
                <a:solidFill>
                  <a:srgbClr val="0070C0"/>
                </a:solidFill>
              </a:rPr>
              <a:t> </a:t>
            </a:r>
            <a:r>
              <a:rPr lang="en-US" sz="3600" dirty="0" smtClean="0">
                <a:solidFill>
                  <a:srgbClr val="C00000"/>
                </a:solidFill>
              </a:rPr>
              <a:t>UNITS </a:t>
            </a:r>
            <a:r>
              <a:rPr lang="en-US" sz="3600" dirty="0" smtClean="0">
                <a:solidFill>
                  <a:srgbClr val="0070C0"/>
                </a:solidFill>
              </a:rPr>
              <a:t>(</a:t>
            </a:r>
            <a:r>
              <a:rPr lang="en-US" sz="3600" dirty="0" err="1" smtClean="0">
                <a:solidFill>
                  <a:srgbClr val="0070C0"/>
                </a:solidFill>
              </a:rPr>
              <a:t>satuan</a:t>
            </a:r>
            <a:r>
              <a:rPr lang="en-US" sz="3600" dirty="0" smtClean="0">
                <a:solidFill>
                  <a:srgbClr val="0070C0"/>
                </a:solidFill>
              </a:rPr>
              <a:t>)</a:t>
            </a:r>
            <a:endParaRPr lang="en-US" sz="3600" dirty="0">
              <a:solidFill>
                <a:srgbClr val="0070C0"/>
              </a:solidFill>
            </a:endParaRPr>
          </a:p>
        </p:txBody>
      </p:sp>
      <p:sp>
        <p:nvSpPr>
          <p:cNvPr id="3" name="Content Placeholder 2"/>
          <p:cNvSpPr>
            <a:spLocks noGrp="1"/>
          </p:cNvSpPr>
          <p:nvPr>
            <p:ph idx="1"/>
          </p:nvPr>
        </p:nvSpPr>
        <p:spPr>
          <a:xfrm>
            <a:off x="457200" y="1600200"/>
            <a:ext cx="8229600" cy="5029200"/>
          </a:xfrm>
        </p:spPr>
        <p:txBody>
          <a:bodyPr>
            <a:noAutofit/>
          </a:bodyPr>
          <a:lstStyle/>
          <a:p>
            <a:pPr algn="just"/>
            <a:r>
              <a:rPr lang="en-US" sz="2400" dirty="0" smtClean="0"/>
              <a:t>From the picture below you can exactly say that line B is </a:t>
            </a:r>
            <a:r>
              <a:rPr lang="en-US" sz="2400" dirty="0" smtClean="0">
                <a:solidFill>
                  <a:srgbClr val="00B050"/>
                </a:solidFill>
              </a:rPr>
              <a:t>longer</a:t>
            </a:r>
            <a:r>
              <a:rPr lang="en-US" sz="2400" dirty="0" smtClean="0"/>
              <a:t> than line A. Paper D is </a:t>
            </a:r>
            <a:r>
              <a:rPr lang="en-US" sz="2400" dirty="0" smtClean="0">
                <a:solidFill>
                  <a:srgbClr val="00B050"/>
                </a:solidFill>
              </a:rPr>
              <a:t>narrower</a:t>
            </a:r>
            <a:r>
              <a:rPr lang="en-US" sz="2400" dirty="0" smtClean="0"/>
              <a:t> than paper C.</a:t>
            </a:r>
          </a:p>
          <a:p>
            <a:endParaRPr lang="en-US" sz="2800" dirty="0" smtClean="0"/>
          </a:p>
          <a:p>
            <a:endParaRPr lang="en-US" sz="2800" dirty="0" smtClean="0"/>
          </a:p>
          <a:p>
            <a:endParaRPr lang="en-US" sz="2800" dirty="0" smtClean="0"/>
          </a:p>
          <a:p>
            <a:endParaRPr lang="en-US" sz="2800" dirty="0" smtClean="0"/>
          </a:p>
          <a:p>
            <a:pPr algn="just"/>
            <a:r>
              <a:rPr lang="en-US" sz="2400" dirty="0" smtClean="0">
                <a:solidFill>
                  <a:srgbClr val="00B050"/>
                </a:solidFill>
              </a:rPr>
              <a:t>Length</a:t>
            </a:r>
            <a:r>
              <a:rPr lang="en-US" sz="2400" dirty="0" smtClean="0"/>
              <a:t> and </a:t>
            </a:r>
            <a:r>
              <a:rPr lang="en-US" sz="2400" dirty="0" smtClean="0">
                <a:solidFill>
                  <a:srgbClr val="00B050"/>
                </a:solidFill>
              </a:rPr>
              <a:t>Area</a:t>
            </a:r>
            <a:r>
              <a:rPr lang="en-US" sz="2400" dirty="0" smtClean="0"/>
              <a:t> are two examples of quantity. Quantity is the properties of matter which can be measured. </a:t>
            </a:r>
            <a:endParaRPr lang="en-US" sz="2400" dirty="0"/>
          </a:p>
        </p:txBody>
      </p:sp>
      <p:grpSp>
        <p:nvGrpSpPr>
          <p:cNvPr id="13" name="Group 12"/>
          <p:cNvGrpSpPr/>
          <p:nvPr/>
        </p:nvGrpSpPr>
        <p:grpSpPr>
          <a:xfrm>
            <a:off x="609600" y="2590800"/>
            <a:ext cx="5715000" cy="1371600"/>
            <a:chOff x="1828800" y="2895600"/>
            <a:chExt cx="5715000" cy="1371600"/>
          </a:xfrm>
        </p:grpSpPr>
        <p:sp>
          <p:nvSpPr>
            <p:cNvPr id="29699" name="AutoShape 3"/>
            <p:cNvSpPr>
              <a:spLocks noChangeArrowheads="1"/>
            </p:cNvSpPr>
            <p:nvPr/>
          </p:nvSpPr>
          <p:spPr bwMode="auto">
            <a:xfrm>
              <a:off x="6928793" y="2927498"/>
              <a:ext cx="615007" cy="1339702"/>
            </a:xfrm>
            <a:prstGeom prst="foldedCorner">
              <a:avLst>
                <a:gd name="adj" fmla="val 32023"/>
              </a:avLst>
            </a:prstGeom>
            <a:gradFill rotWithShape="1">
              <a:gsLst>
                <a:gs pos="0">
                  <a:srgbClr val="FFFFFF">
                    <a:gamma/>
                    <a:shade val="46275"/>
                    <a:invGamma/>
                  </a:srgbClr>
                </a:gs>
                <a:gs pos="100000">
                  <a:srgbClr val="FFFFFF"/>
                </a:gs>
              </a:gsLst>
              <a:lin ang="18900000" scaled="1"/>
            </a:gra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00" name="AutoShape 4"/>
            <p:cNvSpPr>
              <a:spLocks noChangeArrowheads="1"/>
            </p:cNvSpPr>
            <p:nvPr/>
          </p:nvSpPr>
          <p:spPr bwMode="auto">
            <a:xfrm>
              <a:off x="5226543" y="2927498"/>
              <a:ext cx="1317871" cy="1339702"/>
            </a:xfrm>
            <a:prstGeom prst="foldedCorner">
              <a:avLst>
                <a:gd name="adj" fmla="val 26667"/>
              </a:avLst>
            </a:prstGeom>
            <a:gradFill rotWithShape="1">
              <a:gsLst>
                <a:gs pos="0">
                  <a:srgbClr val="FFFFFF">
                    <a:gamma/>
                    <a:shade val="46275"/>
                    <a:invGamma/>
                  </a:srgbClr>
                </a:gs>
                <a:gs pos="50000">
                  <a:srgbClr val="FFFFFF"/>
                </a:gs>
                <a:gs pos="100000">
                  <a:srgbClr val="FFFFFF">
                    <a:gamma/>
                    <a:shade val="46275"/>
                    <a:invGamma/>
                  </a:srgbClr>
                </a:gs>
              </a:gsLst>
              <a:lin ang="2700000" scaled="1"/>
            </a:grad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01" name="Line 5"/>
            <p:cNvSpPr>
              <a:spLocks noChangeShapeType="1"/>
            </p:cNvSpPr>
            <p:nvPr/>
          </p:nvSpPr>
          <p:spPr bwMode="auto">
            <a:xfrm>
              <a:off x="1828800" y="3134833"/>
              <a:ext cx="1186084" cy="0"/>
            </a:xfrm>
            <a:prstGeom prst="line">
              <a:avLst/>
            </a:prstGeom>
            <a:no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02" name="Line 6"/>
            <p:cNvSpPr>
              <a:spLocks noChangeShapeType="1"/>
            </p:cNvSpPr>
            <p:nvPr/>
          </p:nvSpPr>
          <p:spPr bwMode="auto">
            <a:xfrm>
              <a:off x="1828800" y="3957793"/>
              <a:ext cx="2108594" cy="0"/>
            </a:xfrm>
            <a:prstGeom prst="line">
              <a:avLst/>
            </a:prstGeom>
            <a:noFill/>
            <a:ln w="9525">
              <a:solidFill>
                <a:srgbClr val="0000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03" name="Text Box 7"/>
            <p:cNvSpPr txBox="1">
              <a:spLocks noChangeArrowheads="1"/>
            </p:cNvSpPr>
            <p:nvPr/>
          </p:nvSpPr>
          <p:spPr bwMode="auto">
            <a:xfrm>
              <a:off x="2981937" y="2895600"/>
              <a:ext cx="395361" cy="5741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rPr>
                <a:t>A</a:t>
              </a:r>
              <a:endParaRPr kumimoji="0" lang="en-US" sz="1600" b="0" i="0" u="none" strike="noStrike" cap="none" normalizeH="0" baseline="0" dirty="0" smtClean="0">
                <a:ln>
                  <a:noFill/>
                </a:ln>
                <a:solidFill>
                  <a:schemeClr val="tx1"/>
                </a:solidFill>
                <a:effectLst/>
                <a:latin typeface="Arial" pitchFamily="34" charset="0"/>
              </a:endParaRPr>
            </a:p>
          </p:txBody>
        </p:sp>
        <p:sp>
          <p:nvSpPr>
            <p:cNvPr id="29704" name="Text Box 8"/>
            <p:cNvSpPr txBox="1">
              <a:spLocks noChangeArrowheads="1"/>
            </p:cNvSpPr>
            <p:nvPr/>
          </p:nvSpPr>
          <p:spPr bwMode="auto">
            <a:xfrm>
              <a:off x="3926412" y="3693042"/>
              <a:ext cx="395361" cy="5741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chemeClr val="tx1"/>
                  </a:solidFill>
                  <a:effectLst/>
                  <a:latin typeface="Calibri" pitchFamily="34" charset="0"/>
                </a:rPr>
                <a:t>B</a:t>
              </a:r>
              <a:endParaRPr kumimoji="0" lang="en-US" sz="1600" b="0" i="0" u="none" strike="noStrike" cap="none" normalizeH="0" baseline="0" smtClean="0">
                <a:ln>
                  <a:noFill/>
                </a:ln>
                <a:solidFill>
                  <a:schemeClr val="tx1"/>
                </a:solidFill>
                <a:effectLst/>
                <a:latin typeface="Arial" pitchFamily="34" charset="0"/>
              </a:endParaRPr>
            </a:p>
          </p:txBody>
        </p:sp>
        <p:sp>
          <p:nvSpPr>
            <p:cNvPr id="29705" name="Text Box 9"/>
            <p:cNvSpPr txBox="1">
              <a:spLocks noChangeArrowheads="1"/>
            </p:cNvSpPr>
            <p:nvPr/>
          </p:nvSpPr>
          <p:spPr bwMode="auto">
            <a:xfrm>
              <a:off x="5852532" y="3118884"/>
              <a:ext cx="395361" cy="5741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chemeClr val="tx1"/>
                  </a:solidFill>
                  <a:effectLst/>
                  <a:latin typeface="Calibri" pitchFamily="34" charset="0"/>
                </a:rPr>
                <a:t>C</a:t>
              </a:r>
              <a:endParaRPr kumimoji="0" lang="en-US" sz="1600" b="0" i="0" u="none" strike="noStrike" cap="none" normalizeH="0" baseline="0" smtClean="0">
                <a:ln>
                  <a:noFill/>
                </a:ln>
                <a:solidFill>
                  <a:schemeClr val="tx1"/>
                </a:solidFill>
                <a:effectLst/>
                <a:latin typeface="Arial" pitchFamily="34" charset="0"/>
              </a:endParaRPr>
            </a:p>
          </p:txBody>
        </p:sp>
        <p:sp>
          <p:nvSpPr>
            <p:cNvPr id="29706" name="Text Box 10"/>
            <p:cNvSpPr txBox="1">
              <a:spLocks noChangeArrowheads="1"/>
            </p:cNvSpPr>
            <p:nvPr/>
          </p:nvSpPr>
          <p:spPr bwMode="auto">
            <a:xfrm>
              <a:off x="7049598" y="3134833"/>
              <a:ext cx="395361" cy="57415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smtClean="0">
                  <a:ln>
                    <a:noFill/>
                  </a:ln>
                  <a:solidFill>
                    <a:schemeClr val="tx1"/>
                  </a:solidFill>
                  <a:effectLst/>
                  <a:latin typeface="Calibri" pitchFamily="34" charset="0"/>
                </a:rPr>
                <a:t>D</a:t>
              </a:r>
              <a:endParaRPr kumimoji="0" lang="en-US" sz="1600" b="0" i="0" u="none" strike="noStrike" cap="none" normalizeH="0" baseline="0" smtClean="0">
                <a:ln>
                  <a:noFill/>
                </a:ln>
                <a:solidFill>
                  <a:schemeClr val="tx1"/>
                </a:solidFill>
                <a:effectLst/>
                <a:latin typeface="Arial" pitchFamily="34" charset="0"/>
              </a:endParaRPr>
            </a:p>
          </p:txBody>
        </p:sp>
      </p:grpSp>
      <p:grpSp>
        <p:nvGrpSpPr>
          <p:cNvPr id="29707" name="Group 11"/>
          <p:cNvGrpSpPr>
            <a:grpSpLocks/>
          </p:cNvGrpSpPr>
          <p:nvPr/>
        </p:nvGrpSpPr>
        <p:grpSpPr bwMode="auto">
          <a:xfrm>
            <a:off x="4953208" y="5257800"/>
            <a:ext cx="3581193" cy="1600200"/>
            <a:chOff x="1818" y="6561"/>
            <a:chExt cx="6468" cy="2535"/>
          </a:xfrm>
        </p:grpSpPr>
        <p:pic>
          <p:nvPicPr>
            <p:cNvPr id="29708" name="Picture 12"/>
            <p:cNvPicPr>
              <a:picLocks noChangeAspect="1" noChangeArrowheads="1"/>
            </p:cNvPicPr>
            <p:nvPr/>
          </p:nvPicPr>
          <p:blipFill>
            <a:blip r:embed="rId2"/>
            <a:srcRect/>
            <a:stretch>
              <a:fillRect/>
            </a:stretch>
          </p:blipFill>
          <p:spPr bwMode="auto">
            <a:xfrm>
              <a:off x="6381" y="6561"/>
              <a:ext cx="1905" cy="2535"/>
            </a:xfrm>
            <a:prstGeom prst="rect">
              <a:avLst/>
            </a:prstGeom>
            <a:noFill/>
            <a:ln w="9525">
              <a:noFill/>
              <a:miter lim="800000"/>
              <a:headEnd/>
              <a:tailEnd/>
            </a:ln>
          </p:spPr>
        </p:pic>
        <p:sp>
          <p:nvSpPr>
            <p:cNvPr id="29709" name="AutoShape 13"/>
            <p:cNvSpPr>
              <a:spLocks noChangeArrowheads="1"/>
            </p:cNvSpPr>
            <p:nvPr/>
          </p:nvSpPr>
          <p:spPr bwMode="auto">
            <a:xfrm>
              <a:off x="1818" y="6921"/>
              <a:ext cx="4923" cy="1980"/>
            </a:xfrm>
            <a:prstGeom prst="wedgeRoundRectCallout">
              <a:avLst>
                <a:gd name="adj1" fmla="val 63912"/>
                <a:gd name="adj2" fmla="val -7880"/>
                <a:gd name="adj3" fmla="val 16667"/>
              </a:avLst>
            </a:prstGeom>
            <a:solidFill>
              <a:srgbClr val="FFFFFF"/>
            </a:solidFill>
            <a:ln w="31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dirty="0" smtClean="0">
                  <a:ln>
                    <a:noFill/>
                  </a:ln>
                  <a:solidFill>
                    <a:srgbClr val="0070C0"/>
                  </a:solidFill>
                  <a:effectLst/>
                  <a:latin typeface="Comic Sans MS" pitchFamily="66" charset="0"/>
                </a:rPr>
                <a:t>Everything</a:t>
              </a:r>
              <a:r>
                <a:rPr kumimoji="0" lang="en-US" b="1" i="0" u="none" strike="noStrike" cap="none" normalizeH="0" baseline="0" dirty="0" smtClean="0">
                  <a:ln>
                    <a:noFill/>
                  </a:ln>
                  <a:solidFill>
                    <a:srgbClr val="C00000"/>
                  </a:solidFill>
                  <a:effectLst/>
                  <a:latin typeface="Comic Sans MS" pitchFamily="66" charset="0"/>
                </a:rPr>
                <a:t> which can be MEASURED is </a:t>
              </a:r>
              <a:r>
                <a:rPr kumimoji="0" lang="en-US" b="1" i="0" u="none" strike="noStrike" cap="none" normalizeH="0" baseline="0" dirty="0" smtClean="0">
                  <a:ln>
                    <a:noFill/>
                  </a:ln>
                  <a:solidFill>
                    <a:srgbClr val="0070C0"/>
                  </a:solidFill>
                  <a:effectLst/>
                  <a:latin typeface="Comic Sans MS" pitchFamily="66" charset="0"/>
                </a:rPr>
                <a:t>quantity</a:t>
              </a:r>
              <a:r>
                <a:rPr kumimoji="0" lang="en-US" b="1" i="0" u="none" strike="noStrike" cap="none" normalizeH="0" baseline="0" dirty="0" smtClean="0">
                  <a:ln>
                    <a:noFill/>
                  </a:ln>
                  <a:solidFill>
                    <a:srgbClr val="C00000"/>
                  </a:solidFill>
                  <a:effectLst/>
                  <a:latin typeface="Comic Sans MS" pitchFamily="66" charset="0"/>
                </a:rPr>
                <a:t>.</a:t>
              </a:r>
              <a:r>
                <a:rPr kumimoji="0" lang="en-US" b="0" i="0" u="none" strike="noStrike" cap="none" normalizeH="0" baseline="0" dirty="0" smtClean="0">
                  <a:ln>
                    <a:noFill/>
                  </a:ln>
                  <a:solidFill>
                    <a:srgbClr val="C00000"/>
                  </a:solidFill>
                  <a:effectLst/>
                  <a:latin typeface="Comic Sans MS" pitchFamily="66" charset="0"/>
                </a:rPr>
                <a:t> </a:t>
              </a:r>
              <a:endParaRPr kumimoji="0" lang="en-US" b="1" i="0" u="none" strike="noStrike" cap="none" normalizeH="0" baseline="0" dirty="0" smtClean="0">
                <a:ln>
                  <a:noFill/>
                </a:ln>
                <a:solidFill>
                  <a:srgbClr val="C00000"/>
                </a:solidFill>
                <a:effectLst/>
                <a:latin typeface="Comic Sans MS" pitchFamily="66"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ontent Placeholder 16"/>
          <p:cNvGraphicFramePr>
            <a:graphicFrameLocks noGrp="1"/>
          </p:cNvGraphicFramePr>
          <p:nvPr>
            <p:ph idx="1"/>
          </p:nvPr>
        </p:nvGraphicFramePr>
        <p:xfrm>
          <a:off x="381000" y="1219200"/>
          <a:ext cx="8458200" cy="3127245"/>
        </p:xfrm>
        <a:graphic>
          <a:graphicData uri="http://schemas.openxmlformats.org/drawingml/2006/table">
            <a:tbl>
              <a:tblPr>
                <a:tableStyleId>{16D9F66E-5EB9-4882-86FB-DCBF35E3C3E4}</a:tableStyleId>
              </a:tblPr>
              <a:tblGrid>
                <a:gridCol w="592074"/>
                <a:gridCol w="1467967"/>
                <a:gridCol w="2130959"/>
                <a:gridCol w="2514600"/>
                <a:gridCol w="1752600"/>
              </a:tblGrid>
              <a:tr h="284295">
                <a:tc>
                  <a:txBody>
                    <a:bodyPr/>
                    <a:lstStyle/>
                    <a:p>
                      <a:pPr algn="ctr">
                        <a:spcAft>
                          <a:spcPts val="0"/>
                        </a:spcAft>
                      </a:pPr>
                      <a:r>
                        <a:rPr lang="en-US" sz="1800" dirty="0"/>
                        <a:t>No</a:t>
                      </a:r>
                      <a:endParaRPr lang="en-US" sz="1800" dirty="0">
                        <a:latin typeface="Times New Roman"/>
                        <a:ea typeface="Times New Roman"/>
                      </a:endParaRPr>
                    </a:p>
                  </a:txBody>
                  <a:tcPr marL="68580" marR="68580" marT="0" marB="0" anchor="ctr"/>
                </a:tc>
                <a:tc>
                  <a:txBody>
                    <a:bodyPr/>
                    <a:lstStyle/>
                    <a:p>
                      <a:pPr algn="ctr">
                        <a:spcAft>
                          <a:spcPts val="0"/>
                        </a:spcAft>
                      </a:pPr>
                      <a:r>
                        <a:rPr lang="en-US" sz="1800" dirty="0" smtClean="0"/>
                        <a:t>Phenomena</a:t>
                      </a:r>
                      <a:endParaRPr lang="en-US" sz="1800" dirty="0">
                        <a:latin typeface="Times New Roman"/>
                        <a:ea typeface="Times New Roman"/>
                      </a:endParaRPr>
                    </a:p>
                  </a:txBody>
                  <a:tcPr marL="68580" marR="68580" marT="0" marB="0" anchor="ctr"/>
                </a:tc>
                <a:tc>
                  <a:txBody>
                    <a:bodyPr/>
                    <a:lstStyle/>
                    <a:p>
                      <a:pPr algn="ctr">
                        <a:spcAft>
                          <a:spcPts val="0"/>
                        </a:spcAft>
                      </a:pPr>
                      <a:r>
                        <a:rPr lang="en-US" sz="1800" dirty="0"/>
                        <a:t>Can </a:t>
                      </a:r>
                      <a:r>
                        <a:rPr lang="en-US" sz="1800" dirty="0" smtClean="0"/>
                        <a:t>be measured</a:t>
                      </a:r>
                      <a:r>
                        <a:rPr lang="en-US" sz="1800" dirty="0"/>
                        <a:t>?</a:t>
                      </a:r>
                      <a:endParaRPr lang="en-US" sz="1800" dirty="0">
                        <a:latin typeface="Times New Roman"/>
                        <a:ea typeface="Times New Roman"/>
                      </a:endParaRPr>
                    </a:p>
                  </a:txBody>
                  <a:tcPr marL="68580" marR="68580" marT="0" marB="0" anchor="ctr"/>
                </a:tc>
                <a:tc>
                  <a:txBody>
                    <a:bodyPr/>
                    <a:lstStyle/>
                    <a:p>
                      <a:pPr algn="ctr">
                        <a:spcAft>
                          <a:spcPts val="0"/>
                        </a:spcAft>
                      </a:pPr>
                      <a:r>
                        <a:rPr lang="en-US" sz="1800" dirty="0"/>
                        <a:t>How?</a:t>
                      </a:r>
                      <a:endParaRPr lang="en-US" sz="1800" dirty="0">
                        <a:latin typeface="Times New Roman"/>
                        <a:ea typeface="Times New Roman"/>
                      </a:endParaRPr>
                    </a:p>
                  </a:txBody>
                  <a:tcPr marL="68580" marR="68580" marT="0" marB="0" anchor="ctr"/>
                </a:tc>
                <a:tc>
                  <a:txBody>
                    <a:bodyPr/>
                    <a:lstStyle/>
                    <a:p>
                      <a:pPr algn="ctr">
                        <a:spcAft>
                          <a:spcPts val="0"/>
                        </a:spcAft>
                      </a:pPr>
                      <a:r>
                        <a:rPr lang="en-US" sz="1800" dirty="0"/>
                        <a:t>Is </a:t>
                      </a:r>
                      <a:r>
                        <a:rPr lang="en-US" sz="1800" dirty="0" smtClean="0"/>
                        <a:t>it quantity</a:t>
                      </a:r>
                      <a:r>
                        <a:rPr lang="en-US" sz="1800" dirty="0"/>
                        <a:t>?</a:t>
                      </a:r>
                      <a:endParaRPr lang="en-US" sz="1800" dirty="0">
                        <a:latin typeface="Times New Roman"/>
                        <a:ea typeface="Times New Roman"/>
                      </a:endParaRPr>
                    </a:p>
                  </a:txBody>
                  <a:tcPr marL="68580" marR="68580" marT="0" marB="0" anchor="ctr"/>
                </a:tc>
              </a:tr>
              <a:tr h="284295">
                <a:tc>
                  <a:txBody>
                    <a:bodyPr/>
                    <a:lstStyle/>
                    <a:p>
                      <a:pPr algn="ctr">
                        <a:spcAft>
                          <a:spcPts val="0"/>
                        </a:spcAft>
                      </a:pPr>
                      <a:r>
                        <a:rPr lang="en-US" sz="1800"/>
                        <a:t>1</a:t>
                      </a:r>
                      <a:endParaRPr lang="en-US" sz="1800">
                        <a:latin typeface="Times New Roman"/>
                        <a:ea typeface="Times New Roman"/>
                      </a:endParaRPr>
                    </a:p>
                  </a:txBody>
                  <a:tcPr marL="68580" marR="68580" marT="0" marB="0"/>
                </a:tc>
                <a:tc>
                  <a:txBody>
                    <a:bodyPr/>
                    <a:lstStyle/>
                    <a:p>
                      <a:pPr algn="just">
                        <a:spcAft>
                          <a:spcPts val="0"/>
                        </a:spcAft>
                      </a:pPr>
                      <a:r>
                        <a:rPr lang="en-US" sz="1800"/>
                        <a:t>Time</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2</a:t>
                      </a:r>
                      <a:endParaRPr lang="en-US" sz="1800">
                        <a:latin typeface="Times New Roman"/>
                        <a:ea typeface="Times New Roman"/>
                      </a:endParaRPr>
                    </a:p>
                  </a:txBody>
                  <a:tcPr marL="68580" marR="68580" marT="0" marB="0"/>
                </a:tc>
                <a:tc>
                  <a:txBody>
                    <a:bodyPr/>
                    <a:lstStyle/>
                    <a:p>
                      <a:pPr algn="just">
                        <a:spcAft>
                          <a:spcPts val="0"/>
                        </a:spcAft>
                      </a:pPr>
                      <a:r>
                        <a:rPr lang="en-US" sz="1800"/>
                        <a:t>Age</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3</a:t>
                      </a:r>
                      <a:endParaRPr lang="en-US" sz="1800">
                        <a:latin typeface="Times New Roman"/>
                        <a:ea typeface="Times New Roman"/>
                      </a:endParaRPr>
                    </a:p>
                  </a:txBody>
                  <a:tcPr marL="68580" marR="68580" marT="0" marB="0"/>
                </a:tc>
                <a:tc>
                  <a:txBody>
                    <a:bodyPr/>
                    <a:lstStyle/>
                    <a:p>
                      <a:pPr algn="just">
                        <a:spcAft>
                          <a:spcPts val="0"/>
                        </a:spcAft>
                      </a:pPr>
                      <a:r>
                        <a:rPr lang="en-US" sz="1800"/>
                        <a:t>Mass</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4</a:t>
                      </a:r>
                      <a:endParaRPr lang="en-US" sz="1800">
                        <a:latin typeface="Times New Roman"/>
                        <a:ea typeface="Times New Roman"/>
                      </a:endParaRPr>
                    </a:p>
                  </a:txBody>
                  <a:tcPr marL="68580" marR="68580" marT="0" marB="0"/>
                </a:tc>
                <a:tc>
                  <a:txBody>
                    <a:bodyPr/>
                    <a:lstStyle/>
                    <a:p>
                      <a:pPr algn="just">
                        <a:spcAft>
                          <a:spcPts val="0"/>
                        </a:spcAft>
                      </a:pPr>
                      <a:r>
                        <a:rPr lang="en-US" sz="1800"/>
                        <a:t>Temperature</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5</a:t>
                      </a:r>
                      <a:endParaRPr lang="en-US" sz="1800">
                        <a:latin typeface="Times New Roman"/>
                        <a:ea typeface="Times New Roman"/>
                      </a:endParaRPr>
                    </a:p>
                  </a:txBody>
                  <a:tcPr marL="68580" marR="68580" marT="0" marB="0"/>
                </a:tc>
                <a:tc>
                  <a:txBody>
                    <a:bodyPr/>
                    <a:lstStyle/>
                    <a:p>
                      <a:pPr algn="just">
                        <a:spcAft>
                          <a:spcPts val="0"/>
                        </a:spcAft>
                      </a:pPr>
                      <a:r>
                        <a:rPr lang="en-US" sz="1800"/>
                        <a:t>Emotion</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6</a:t>
                      </a:r>
                      <a:endParaRPr lang="en-US" sz="1800">
                        <a:latin typeface="Times New Roman"/>
                        <a:ea typeface="Times New Roman"/>
                      </a:endParaRPr>
                    </a:p>
                  </a:txBody>
                  <a:tcPr marL="68580" marR="68580" marT="0" marB="0"/>
                </a:tc>
                <a:tc>
                  <a:txBody>
                    <a:bodyPr/>
                    <a:lstStyle/>
                    <a:p>
                      <a:pPr algn="just">
                        <a:spcAft>
                          <a:spcPts val="0"/>
                        </a:spcAft>
                      </a:pPr>
                      <a:r>
                        <a:rPr lang="en-US" sz="1800"/>
                        <a:t>Color</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7</a:t>
                      </a:r>
                      <a:endParaRPr lang="en-US" sz="1800">
                        <a:latin typeface="Times New Roman"/>
                        <a:ea typeface="Times New Roman"/>
                      </a:endParaRPr>
                    </a:p>
                  </a:txBody>
                  <a:tcPr marL="68580" marR="68580" marT="0" marB="0"/>
                </a:tc>
                <a:tc>
                  <a:txBody>
                    <a:bodyPr/>
                    <a:lstStyle/>
                    <a:p>
                      <a:pPr algn="just">
                        <a:spcAft>
                          <a:spcPts val="0"/>
                        </a:spcAft>
                      </a:pPr>
                      <a:r>
                        <a:rPr lang="en-US" sz="1800"/>
                        <a:t>Length</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8</a:t>
                      </a:r>
                      <a:endParaRPr lang="en-US" sz="1800">
                        <a:latin typeface="Times New Roman"/>
                        <a:ea typeface="Times New Roman"/>
                      </a:endParaRPr>
                    </a:p>
                  </a:txBody>
                  <a:tcPr marL="68580" marR="68580" marT="0" marB="0"/>
                </a:tc>
                <a:tc>
                  <a:txBody>
                    <a:bodyPr/>
                    <a:lstStyle/>
                    <a:p>
                      <a:pPr algn="just">
                        <a:spcAft>
                          <a:spcPts val="0"/>
                        </a:spcAft>
                      </a:pPr>
                      <a:r>
                        <a:rPr lang="en-US" sz="1800"/>
                        <a:t>Line</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9</a:t>
                      </a:r>
                      <a:endParaRPr lang="en-US" sz="1800">
                        <a:latin typeface="Times New Roman"/>
                        <a:ea typeface="Times New Roman"/>
                      </a:endParaRPr>
                    </a:p>
                  </a:txBody>
                  <a:tcPr marL="68580" marR="68580" marT="0" marB="0"/>
                </a:tc>
                <a:tc>
                  <a:txBody>
                    <a:bodyPr/>
                    <a:lstStyle/>
                    <a:p>
                      <a:pPr algn="just">
                        <a:spcAft>
                          <a:spcPts val="0"/>
                        </a:spcAft>
                      </a:pPr>
                      <a:r>
                        <a:rPr lang="en-US" sz="1800"/>
                        <a:t>Bright</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r>
              <a:tr h="284295">
                <a:tc>
                  <a:txBody>
                    <a:bodyPr/>
                    <a:lstStyle/>
                    <a:p>
                      <a:pPr algn="ctr">
                        <a:spcAft>
                          <a:spcPts val="0"/>
                        </a:spcAft>
                      </a:pPr>
                      <a:r>
                        <a:rPr lang="en-US" sz="1800"/>
                        <a:t>10</a:t>
                      </a:r>
                      <a:endParaRPr lang="en-US" sz="1800">
                        <a:latin typeface="Times New Roman"/>
                        <a:ea typeface="Times New Roman"/>
                      </a:endParaRPr>
                    </a:p>
                  </a:txBody>
                  <a:tcPr marL="68580" marR="68580" marT="0" marB="0"/>
                </a:tc>
                <a:tc>
                  <a:txBody>
                    <a:bodyPr/>
                    <a:lstStyle/>
                    <a:p>
                      <a:pPr algn="just">
                        <a:spcAft>
                          <a:spcPts val="0"/>
                        </a:spcAft>
                      </a:pPr>
                      <a:r>
                        <a:rPr lang="en-US" sz="1800"/>
                        <a:t>Love</a:t>
                      </a: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a:latin typeface="Times New Roman"/>
                        <a:ea typeface="Times New Roman"/>
                      </a:endParaRPr>
                    </a:p>
                  </a:txBody>
                  <a:tcPr marL="68580" marR="68580" marT="0" marB="0"/>
                </a:tc>
                <a:tc>
                  <a:txBody>
                    <a:bodyPr/>
                    <a:lstStyle/>
                    <a:p>
                      <a:pPr algn="just">
                        <a:spcAft>
                          <a:spcPts val="0"/>
                        </a:spcAft>
                      </a:pPr>
                      <a:endParaRPr lang="en-US" sz="1800" dirty="0">
                        <a:latin typeface="Times New Roman"/>
                        <a:ea typeface="Times New Roman"/>
                      </a:endParaRPr>
                    </a:p>
                  </a:txBody>
                  <a:tcPr marL="68580" marR="68580" marT="0" marB="0"/>
                </a:tc>
              </a:tr>
            </a:tbl>
          </a:graphicData>
        </a:graphic>
      </p:graphicFrame>
      <p:sp>
        <p:nvSpPr>
          <p:cNvPr id="30721" name="Rectangle 1"/>
          <p:cNvSpPr>
            <a:spLocks noChangeArrowheads="1"/>
          </p:cNvSpPr>
          <p:nvPr/>
        </p:nvSpPr>
        <p:spPr bwMode="auto">
          <a:xfrm>
            <a:off x="381000" y="609600"/>
            <a:ext cx="5105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ea typeface="Times New Roman" pitchFamily="18" charset="0"/>
              </a:rPr>
              <a:t>Fill in the empty cell on the table below!</a:t>
            </a:r>
            <a:endParaRPr kumimoji="0" lang="en-US" sz="2000" b="0" i="0" u="none" strike="noStrike" cap="none" normalizeH="0" baseline="0" dirty="0" smtClean="0">
              <a:ln>
                <a:noFill/>
              </a:ln>
              <a:solidFill>
                <a:schemeClr val="tx1"/>
              </a:solidFill>
              <a:effectLst/>
              <a:latin typeface="Arial" pitchFamily="34" charset="0"/>
            </a:endParaRPr>
          </a:p>
        </p:txBody>
      </p:sp>
      <p:pic>
        <p:nvPicPr>
          <p:cNvPr id="20" name="Picture 12"/>
          <p:cNvPicPr>
            <a:picLocks noChangeAspect="1" noChangeArrowheads="1"/>
          </p:cNvPicPr>
          <p:nvPr/>
        </p:nvPicPr>
        <p:blipFill>
          <a:blip r:embed="rId2"/>
          <a:srcRect/>
          <a:stretch>
            <a:fillRect/>
          </a:stretch>
        </p:blipFill>
        <p:spPr bwMode="auto">
          <a:xfrm>
            <a:off x="2971800" y="4648200"/>
            <a:ext cx="1676400" cy="1887376"/>
          </a:xfrm>
          <a:prstGeom prst="rect">
            <a:avLst/>
          </a:prstGeom>
          <a:noFill/>
          <a:ln w="9525">
            <a:noFill/>
            <a:miter lim="800000"/>
            <a:headEnd/>
            <a:tailEnd/>
          </a:ln>
        </p:spPr>
      </p:pic>
      <p:grpSp>
        <p:nvGrpSpPr>
          <p:cNvPr id="23" name="Group 22"/>
          <p:cNvGrpSpPr/>
          <p:nvPr/>
        </p:nvGrpSpPr>
        <p:grpSpPr>
          <a:xfrm>
            <a:off x="533400" y="4953000"/>
            <a:ext cx="8001000" cy="1478460"/>
            <a:chOff x="914400" y="5029200"/>
            <a:chExt cx="8001000" cy="1478460"/>
          </a:xfrm>
        </p:grpSpPr>
        <p:sp>
          <p:nvSpPr>
            <p:cNvPr id="21" name="AutoShape 13"/>
            <p:cNvSpPr>
              <a:spLocks noChangeArrowheads="1"/>
            </p:cNvSpPr>
            <p:nvPr/>
          </p:nvSpPr>
          <p:spPr bwMode="auto">
            <a:xfrm>
              <a:off x="914400" y="5029200"/>
              <a:ext cx="2878367" cy="1249860"/>
            </a:xfrm>
            <a:prstGeom prst="wedgeRoundRectCallout">
              <a:avLst>
                <a:gd name="adj1" fmla="val 63912"/>
                <a:gd name="adj2" fmla="val -1127"/>
                <a:gd name="adj3" fmla="val 16667"/>
              </a:avLst>
            </a:prstGeom>
            <a:solidFill>
              <a:srgbClr val="FFFFFF"/>
            </a:solidFill>
            <a:ln w="317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spcAft>
                  <a:spcPts val="0"/>
                </a:spcAft>
              </a:pPr>
              <a:r>
                <a:rPr lang="en-US" b="1" dirty="0" smtClean="0"/>
                <a:t>“</a:t>
              </a:r>
              <a:r>
                <a:rPr lang="en-US" b="1" dirty="0" smtClean="0">
                  <a:solidFill>
                    <a:srgbClr val="0070C0"/>
                  </a:solidFill>
                </a:rPr>
                <a:t>Everything</a:t>
              </a:r>
              <a:r>
                <a:rPr lang="en-US" b="1" dirty="0" smtClean="0"/>
                <a:t> </a:t>
              </a:r>
              <a:r>
                <a:rPr lang="en-US" b="1" dirty="0" smtClean="0">
                  <a:solidFill>
                    <a:srgbClr val="C00000"/>
                  </a:solidFill>
                </a:rPr>
                <a:t>that can be COUNTED </a:t>
              </a:r>
              <a:r>
                <a:rPr lang="en-US" b="1" dirty="0" smtClean="0">
                  <a:solidFill>
                    <a:srgbClr val="0070C0"/>
                  </a:solidFill>
                </a:rPr>
                <a:t>is quantity”. Is this statement true? Why?</a:t>
              </a:r>
              <a:endParaRPr lang="en-US" b="1" dirty="0" smtClean="0">
                <a:solidFill>
                  <a:srgbClr val="0070C0"/>
                </a:solidFill>
                <a:latin typeface="Times New Roman"/>
                <a:ea typeface="Times New Roman"/>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70C0"/>
                </a:solidFill>
                <a:effectLst/>
                <a:latin typeface="Arial" pitchFamily="34" charset="0"/>
              </a:endParaRPr>
            </a:p>
          </p:txBody>
        </p:sp>
        <p:sp>
          <p:nvSpPr>
            <p:cNvPr id="22" name="AutoShape 13"/>
            <p:cNvSpPr>
              <a:spLocks noChangeArrowheads="1"/>
            </p:cNvSpPr>
            <p:nvPr/>
          </p:nvSpPr>
          <p:spPr bwMode="auto">
            <a:xfrm>
              <a:off x="5638800" y="5257800"/>
              <a:ext cx="3276600" cy="1249860"/>
            </a:xfrm>
            <a:prstGeom prst="wedgeRoundRectCallout">
              <a:avLst>
                <a:gd name="adj1" fmla="val -70980"/>
                <a:gd name="adj2" fmla="val -14633"/>
                <a:gd name="adj3" fmla="val 16667"/>
              </a:avLst>
            </a:prstGeom>
            <a:solidFill>
              <a:srgbClr val="FFFFFF"/>
            </a:solidFill>
            <a:ln w="317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spcAft>
                  <a:spcPts val="0"/>
                </a:spcAft>
              </a:pPr>
              <a:r>
                <a:rPr lang="en-US" b="1" dirty="0" smtClean="0">
                  <a:solidFill>
                    <a:srgbClr val="0070C0"/>
                  </a:solidFill>
                  <a:latin typeface="Times New Roman"/>
                  <a:ea typeface="Times New Roman"/>
                </a:rPr>
                <a:t>What is the difference between </a:t>
              </a:r>
              <a:r>
                <a:rPr lang="en-US" b="1" dirty="0" smtClean="0">
                  <a:solidFill>
                    <a:srgbClr val="C00000"/>
                  </a:solidFill>
                  <a:latin typeface="Times New Roman"/>
                  <a:ea typeface="Times New Roman"/>
                </a:rPr>
                <a:t>COUNTING (</a:t>
              </a:r>
              <a:r>
                <a:rPr lang="en-US" b="1" dirty="0" err="1" smtClean="0">
                  <a:solidFill>
                    <a:srgbClr val="C00000"/>
                  </a:solidFill>
                  <a:latin typeface="Times New Roman"/>
                  <a:ea typeface="Times New Roman"/>
                </a:rPr>
                <a:t>menghitung</a:t>
              </a:r>
              <a:r>
                <a:rPr lang="en-US" b="1" dirty="0" smtClean="0">
                  <a:solidFill>
                    <a:srgbClr val="C00000"/>
                  </a:solidFill>
                  <a:latin typeface="Times New Roman"/>
                  <a:ea typeface="Times New Roman"/>
                </a:rPr>
                <a:t>)</a:t>
              </a:r>
              <a:r>
                <a:rPr lang="en-US" b="1" dirty="0" smtClean="0">
                  <a:solidFill>
                    <a:srgbClr val="0070C0"/>
                  </a:solidFill>
                  <a:latin typeface="Times New Roman"/>
                  <a:ea typeface="Times New Roman"/>
                </a:rPr>
                <a:t> and </a:t>
              </a:r>
              <a:r>
                <a:rPr lang="en-US" b="1" dirty="0" smtClean="0">
                  <a:solidFill>
                    <a:srgbClr val="C00000"/>
                  </a:solidFill>
                  <a:latin typeface="Times New Roman"/>
                  <a:ea typeface="Times New Roman"/>
                </a:rPr>
                <a:t>MEASURING (</a:t>
              </a:r>
              <a:r>
                <a:rPr lang="en-US" b="1" dirty="0" err="1" smtClean="0">
                  <a:solidFill>
                    <a:srgbClr val="C00000"/>
                  </a:solidFill>
                  <a:latin typeface="Times New Roman"/>
                  <a:ea typeface="Times New Roman"/>
                </a:rPr>
                <a:t>mengukur</a:t>
              </a:r>
              <a:r>
                <a:rPr lang="en-US" b="1" dirty="0" smtClean="0">
                  <a:solidFill>
                    <a:srgbClr val="C00000"/>
                  </a:solidFill>
                  <a:latin typeface="Times New Roman"/>
                  <a:ea typeface="Times New Roman"/>
                </a:rPr>
                <a:t>)</a:t>
              </a:r>
              <a:r>
                <a:rPr lang="en-US" b="1" dirty="0" smtClean="0">
                  <a:solidFill>
                    <a:srgbClr val="0070C0"/>
                  </a:solidFill>
                  <a:latin typeface="Times New Roman"/>
                  <a:ea typeface="Times New Roman"/>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70C0"/>
                </a:solidFill>
                <a:effectLst/>
                <a:latin typeface="Arial" pitchFamily="34" charset="0"/>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r>
              <a:rPr lang="en-US" sz="2600" dirty="0" smtClean="0"/>
              <a:t>We can differentiate two things or more by comparing their </a:t>
            </a:r>
            <a:r>
              <a:rPr lang="en-US" sz="2600" dirty="0" smtClean="0">
                <a:solidFill>
                  <a:srgbClr val="C00000"/>
                </a:solidFill>
              </a:rPr>
              <a:t>quantities</a:t>
            </a:r>
            <a:r>
              <a:rPr lang="en-US" sz="2600" dirty="0" smtClean="0"/>
              <a:t> for example: longer, narrower, lighter, colder, etc. But you still </a:t>
            </a:r>
            <a:r>
              <a:rPr lang="en-US" sz="2600" dirty="0" smtClean="0">
                <a:solidFill>
                  <a:srgbClr val="C00000"/>
                </a:solidFill>
              </a:rPr>
              <a:t>confused</a:t>
            </a:r>
            <a:r>
              <a:rPr lang="en-US" sz="2600" dirty="0" smtClean="0"/>
              <a:t> unless you tell exactly how big the quantities. So we need </a:t>
            </a:r>
            <a:r>
              <a:rPr lang="en-US" sz="2600" dirty="0" smtClean="0">
                <a:solidFill>
                  <a:srgbClr val="C00000"/>
                </a:solidFill>
              </a:rPr>
              <a:t>units</a:t>
            </a:r>
            <a:r>
              <a:rPr lang="en-US" sz="2600" dirty="0" smtClean="0"/>
              <a:t>.</a:t>
            </a:r>
          </a:p>
          <a:p>
            <a:r>
              <a:rPr lang="en-US" sz="2600" dirty="0" smtClean="0"/>
              <a:t>For example:</a:t>
            </a:r>
          </a:p>
          <a:p>
            <a:pPr marL="1603375" lvl="0" indent="-520700">
              <a:buFont typeface="+mj-lt"/>
              <a:buAutoNum type="arabicPeriod"/>
            </a:pPr>
            <a:r>
              <a:rPr lang="en-US" sz="2600" dirty="0" smtClean="0">
                <a:solidFill>
                  <a:srgbClr val="C00000"/>
                </a:solidFill>
              </a:rPr>
              <a:t>12 cm, 30 feet, 120 km</a:t>
            </a:r>
            <a:r>
              <a:rPr lang="en-US" sz="2600" dirty="0" smtClean="0"/>
              <a:t>. cm, feet, and km are examples of units for length quantity.</a:t>
            </a:r>
          </a:p>
          <a:p>
            <a:pPr marL="1603375" lvl="0" indent="-520700">
              <a:buFont typeface="+mj-lt"/>
              <a:buAutoNum type="arabicPeriod"/>
            </a:pPr>
            <a:r>
              <a:rPr lang="en-US" sz="2600" dirty="0" smtClean="0">
                <a:solidFill>
                  <a:srgbClr val="C00000"/>
                </a:solidFill>
              </a:rPr>
              <a:t>12 gram, 30 pounds, 2 ton</a:t>
            </a:r>
            <a:r>
              <a:rPr lang="en-US" sz="2600" dirty="0" smtClean="0"/>
              <a:t>. Gram, pound, and ton are examples of units for mass quantity.</a:t>
            </a:r>
          </a:p>
          <a:p>
            <a:pPr marL="1603375" lvl="0" indent="-520700">
              <a:buFont typeface="+mj-lt"/>
              <a:buAutoNum type="arabicPeriod"/>
            </a:pPr>
            <a:r>
              <a:rPr lang="en-US" sz="2600" dirty="0" smtClean="0">
                <a:solidFill>
                  <a:srgbClr val="C00000"/>
                </a:solidFill>
              </a:rPr>
              <a:t>5 second</a:t>
            </a:r>
            <a:r>
              <a:rPr lang="en-US" sz="2600" dirty="0" smtClean="0"/>
              <a:t>, second is an example of units for time.</a:t>
            </a:r>
          </a:p>
          <a:p>
            <a:endParaRPr lang="en-US" dirty="0"/>
          </a:p>
        </p:txBody>
      </p:sp>
      <p:grpSp>
        <p:nvGrpSpPr>
          <p:cNvPr id="32770" name="Group 2"/>
          <p:cNvGrpSpPr>
            <a:grpSpLocks/>
          </p:cNvGrpSpPr>
          <p:nvPr/>
        </p:nvGrpSpPr>
        <p:grpSpPr bwMode="auto">
          <a:xfrm>
            <a:off x="3657600" y="5181600"/>
            <a:ext cx="3962400" cy="1371600"/>
            <a:chOff x="3906" y="2616"/>
            <a:chExt cx="5175" cy="1425"/>
          </a:xfrm>
        </p:grpSpPr>
        <p:pic>
          <p:nvPicPr>
            <p:cNvPr id="32771" name="Picture 3"/>
            <p:cNvPicPr>
              <a:picLocks noChangeAspect="1" noChangeArrowheads="1"/>
            </p:cNvPicPr>
            <p:nvPr/>
          </p:nvPicPr>
          <p:blipFill>
            <a:blip r:embed="rId2"/>
            <a:srcRect/>
            <a:stretch>
              <a:fillRect/>
            </a:stretch>
          </p:blipFill>
          <p:spPr bwMode="auto">
            <a:xfrm>
              <a:off x="7821" y="2781"/>
              <a:ext cx="1260" cy="1260"/>
            </a:xfrm>
            <a:prstGeom prst="rect">
              <a:avLst/>
            </a:prstGeom>
            <a:noFill/>
            <a:ln w="9525">
              <a:noFill/>
              <a:miter lim="800000"/>
              <a:headEnd/>
              <a:tailEnd/>
            </a:ln>
          </p:spPr>
        </p:pic>
        <p:sp>
          <p:nvSpPr>
            <p:cNvPr id="32772" name="AutoShape 4"/>
            <p:cNvSpPr>
              <a:spLocks noChangeArrowheads="1"/>
            </p:cNvSpPr>
            <p:nvPr/>
          </p:nvSpPr>
          <p:spPr bwMode="auto">
            <a:xfrm>
              <a:off x="3906" y="2616"/>
              <a:ext cx="3420" cy="1260"/>
            </a:xfrm>
            <a:prstGeom prst="wedgeRoundRectCallout">
              <a:avLst>
                <a:gd name="adj1" fmla="val 72690"/>
                <a:gd name="adj2" fmla="val -8810"/>
                <a:gd name="adj3" fmla="val 16667"/>
              </a:avLst>
            </a:prstGeom>
            <a:solidFill>
              <a:srgbClr val="FFFFFF"/>
            </a:solidFill>
            <a:ln w="317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Quantity without units is worthless.</a:t>
              </a:r>
              <a:endParaRPr kumimoji="0" lang="en-US" sz="2400" b="0" i="0" u="none" strike="noStrike" cap="none" normalizeH="0" baseline="0" dirty="0" smtClean="0">
                <a:ln>
                  <a:noFill/>
                </a:ln>
                <a:solidFill>
                  <a:schemeClr val="tx1"/>
                </a:solidFill>
                <a:effectLst/>
                <a:latin typeface="Comic Sans MS" pitchFamily="66"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r>
              <a:rPr lang="en-US" sz="2400" b="1" dirty="0" smtClean="0"/>
              <a:t>Determine the quantity and the units in each information below if possible!</a:t>
            </a:r>
            <a:endParaRPr lang="en-US" sz="2400" dirty="0" smtClean="0"/>
          </a:p>
          <a:p>
            <a:pPr marL="1603375" lvl="0" indent="-463550">
              <a:buFont typeface="+mj-lt"/>
              <a:buAutoNum type="arabicPeriod"/>
            </a:pPr>
            <a:r>
              <a:rPr lang="en-US" sz="2400" dirty="0" smtClean="0"/>
              <a:t>Ruddy is 1.75 meters tall.</a:t>
            </a:r>
          </a:p>
          <a:p>
            <a:pPr marL="1603375" lvl="0" indent="-463550">
              <a:buFont typeface="+mj-lt"/>
              <a:buAutoNum type="arabicPeriod"/>
            </a:pPr>
            <a:r>
              <a:rPr lang="en-US" sz="2400" dirty="0" smtClean="0"/>
              <a:t> Mr. Anton has five cars.</a:t>
            </a:r>
          </a:p>
          <a:p>
            <a:pPr marL="1603375" lvl="0" indent="-463550">
              <a:buFont typeface="+mj-lt"/>
              <a:buAutoNum type="arabicPeriod"/>
            </a:pPr>
            <a:r>
              <a:rPr lang="en-US" sz="2400" dirty="0" smtClean="0"/>
              <a:t>The mass of the book is 1 kg.</a:t>
            </a:r>
          </a:p>
          <a:p>
            <a:pPr marL="1603375" lvl="0" indent="-463550">
              <a:buFont typeface="+mj-lt"/>
              <a:buAutoNum type="arabicPeriod"/>
            </a:pPr>
            <a:r>
              <a:rPr lang="en-US" sz="2400" dirty="0" smtClean="0"/>
              <a:t>We need 4 </a:t>
            </a:r>
            <a:r>
              <a:rPr lang="en-US" sz="2400" dirty="0" err="1" smtClean="0"/>
              <a:t>litres</a:t>
            </a:r>
            <a:r>
              <a:rPr lang="en-US" sz="2400" dirty="0" smtClean="0"/>
              <a:t> of water a day.</a:t>
            </a:r>
          </a:p>
          <a:p>
            <a:pPr marL="1603375" lvl="0" indent="-463550">
              <a:buFont typeface="+mj-lt"/>
              <a:buAutoNum type="arabicPeriod"/>
            </a:pPr>
            <a:r>
              <a:rPr lang="en-US" sz="2400" dirty="0" smtClean="0"/>
              <a:t>I will stay here a month.</a:t>
            </a:r>
          </a:p>
          <a:p>
            <a:pPr marL="1603375" lvl="0" indent="-463550">
              <a:buFont typeface="+mj-lt"/>
              <a:buAutoNum type="arabicPeriod"/>
            </a:pPr>
            <a:r>
              <a:rPr lang="en-US" sz="2400" dirty="0" smtClean="0"/>
              <a:t>The speed of the car is 100 km/h.</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457200" y="609600"/>
            <a:ext cx="6553200" cy="5562600"/>
            <a:chOff x="457200" y="609600"/>
            <a:chExt cx="6553200" cy="5562600"/>
          </a:xfrm>
        </p:grpSpPr>
        <p:sp>
          <p:nvSpPr>
            <p:cNvPr id="4" name="Cloud 3"/>
            <p:cNvSpPr/>
            <p:nvPr/>
          </p:nvSpPr>
          <p:spPr>
            <a:xfrm>
              <a:off x="609600" y="609600"/>
              <a:ext cx="1981200" cy="990600"/>
            </a:xfrm>
            <a:prstGeom prst="cloud">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QUANTITY (</a:t>
              </a:r>
              <a:r>
                <a:rPr lang="en-US" b="1" dirty="0" err="1" smtClean="0">
                  <a:solidFill>
                    <a:srgbClr val="C00000"/>
                  </a:solidFill>
                </a:rPr>
                <a:t>besaran</a:t>
              </a:r>
              <a:r>
                <a:rPr lang="en-US" b="1" dirty="0" smtClean="0">
                  <a:solidFill>
                    <a:srgbClr val="C00000"/>
                  </a:solidFill>
                </a:rPr>
                <a:t>)</a:t>
              </a:r>
              <a:endParaRPr lang="en-US" b="1" dirty="0">
                <a:solidFill>
                  <a:srgbClr val="C00000"/>
                </a:solidFill>
              </a:endParaRPr>
            </a:p>
          </p:txBody>
        </p:sp>
        <p:sp>
          <p:nvSpPr>
            <p:cNvPr id="5" name="Cloud 4"/>
            <p:cNvSpPr/>
            <p:nvPr/>
          </p:nvSpPr>
          <p:spPr>
            <a:xfrm>
              <a:off x="4724400" y="762000"/>
              <a:ext cx="2286000" cy="990600"/>
            </a:xfrm>
            <a:prstGeom prst="cloud">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UNITS (</a:t>
              </a:r>
              <a:r>
                <a:rPr lang="en-US" b="1" dirty="0" err="1" smtClean="0">
                  <a:solidFill>
                    <a:srgbClr val="C00000"/>
                  </a:solidFill>
                </a:rPr>
                <a:t>satuan</a:t>
              </a:r>
              <a:r>
                <a:rPr lang="en-US" b="1" dirty="0" smtClean="0">
                  <a:solidFill>
                    <a:srgbClr val="C00000"/>
                  </a:solidFill>
                </a:rPr>
                <a:t>)</a:t>
              </a:r>
              <a:endParaRPr lang="en-US" b="1" dirty="0">
                <a:solidFill>
                  <a:srgbClr val="C00000"/>
                </a:solidFill>
              </a:endParaRPr>
            </a:p>
          </p:txBody>
        </p:sp>
        <p:sp>
          <p:nvSpPr>
            <p:cNvPr id="6" name="Rectangle 5"/>
            <p:cNvSpPr/>
            <p:nvPr/>
          </p:nvSpPr>
          <p:spPr>
            <a:xfrm>
              <a:off x="457200" y="1842868"/>
              <a:ext cx="2362200" cy="45719"/>
            </a:xfrm>
            <a:prstGeom prst="rect">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15000" y="1905000"/>
              <a:ext cx="3810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lowchart: Alternate Process 7"/>
            <p:cNvSpPr/>
            <p:nvPr/>
          </p:nvSpPr>
          <p:spPr>
            <a:xfrm>
              <a:off x="2819400" y="2590800"/>
              <a:ext cx="2133600" cy="990600"/>
            </a:xfrm>
            <a:prstGeom prst="flowChartAlternateProcess">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MEASUREMENT</a:t>
              </a:r>
            </a:p>
            <a:p>
              <a:pPr algn="ctr"/>
              <a:r>
                <a:rPr lang="en-US" b="1" dirty="0" smtClean="0">
                  <a:solidFill>
                    <a:srgbClr val="C00000"/>
                  </a:solidFill>
                </a:rPr>
                <a:t>(</a:t>
              </a:r>
              <a:r>
                <a:rPr lang="en-US" b="1" dirty="0" err="1" smtClean="0">
                  <a:solidFill>
                    <a:srgbClr val="C00000"/>
                  </a:solidFill>
                </a:rPr>
                <a:t>Pengukuran</a:t>
              </a:r>
              <a:r>
                <a:rPr lang="en-US" b="1" dirty="0" smtClean="0">
                  <a:solidFill>
                    <a:srgbClr val="C00000"/>
                  </a:solidFill>
                </a:rPr>
                <a:t>)</a:t>
              </a:r>
              <a:endParaRPr lang="en-US" b="1" dirty="0">
                <a:solidFill>
                  <a:srgbClr val="C00000"/>
                </a:solidFill>
              </a:endParaRPr>
            </a:p>
          </p:txBody>
        </p:sp>
        <p:cxnSp>
          <p:nvCxnSpPr>
            <p:cNvPr id="10" name="Straight Arrow Connector 9"/>
            <p:cNvCxnSpPr>
              <a:stCxn id="4" idx="1"/>
              <a:endCxn id="8" idx="1"/>
            </p:cNvCxnSpPr>
            <p:nvPr/>
          </p:nvCxnSpPr>
          <p:spPr>
            <a:xfrm rot="16200000" flipH="1">
              <a:off x="1466323" y="1733022"/>
              <a:ext cx="1486955"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5" idx="1"/>
              <a:endCxn id="8" idx="3"/>
            </p:cNvCxnSpPr>
            <p:nvPr/>
          </p:nvCxnSpPr>
          <p:spPr>
            <a:xfrm rot="5400000">
              <a:off x="4742923" y="1961622"/>
              <a:ext cx="1334555"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Flowchart: Alternate Process 12"/>
            <p:cNvSpPr/>
            <p:nvPr/>
          </p:nvSpPr>
          <p:spPr>
            <a:xfrm>
              <a:off x="2819400" y="4800600"/>
              <a:ext cx="2133600" cy="990600"/>
            </a:xfrm>
            <a:prstGeom prst="flowChartAlternateProcess">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RESULT</a:t>
              </a:r>
            </a:p>
            <a:p>
              <a:pPr algn="ctr"/>
              <a:r>
                <a:rPr lang="en-US" b="1" dirty="0" smtClean="0">
                  <a:solidFill>
                    <a:srgbClr val="C00000"/>
                  </a:solidFill>
                </a:rPr>
                <a:t>Value + unit</a:t>
              </a:r>
            </a:p>
          </p:txBody>
        </p:sp>
        <p:cxnSp>
          <p:nvCxnSpPr>
            <p:cNvPr id="15" name="Straight Arrow Connector 14"/>
            <p:cNvCxnSpPr>
              <a:stCxn id="8" idx="2"/>
              <a:endCxn id="13" idx="0"/>
            </p:cNvCxnSpPr>
            <p:nvPr/>
          </p:nvCxnSpPr>
          <p:spPr>
            <a:xfrm rot="5400000">
              <a:off x="3276600" y="41910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771336" y="3764281"/>
              <a:ext cx="2362200" cy="45719"/>
            </a:xfrm>
            <a:prstGeom prst="rect">
              <a:avLst/>
            </a:prstGeom>
            <a:solidFill>
              <a:schemeClr val="tx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758396" y="3812345"/>
              <a:ext cx="3810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954192" y="3824065"/>
              <a:ext cx="3810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343400" y="3824068"/>
              <a:ext cx="381000" cy="457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567332" y="3821720"/>
              <a:ext cx="381000" cy="457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3186332" y="3824068"/>
              <a:ext cx="381000"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791264" y="3824068"/>
              <a:ext cx="381000" cy="457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3429000" y="5802868"/>
              <a:ext cx="914399" cy="369332"/>
            </a:xfrm>
            <a:prstGeom prst="rect">
              <a:avLst/>
            </a:prstGeom>
            <a:noFill/>
          </p:spPr>
          <p:txBody>
            <a:bodyPr wrap="square" rtlCol="0">
              <a:spAutoFit/>
            </a:bodyPr>
            <a:lstStyle/>
            <a:p>
              <a:pPr algn="ctr"/>
              <a:r>
                <a:rPr lang="en-US" dirty="0" smtClean="0"/>
                <a:t>6 cm</a:t>
              </a:r>
              <a:endParaRPr lang="en-US" dirty="0"/>
            </a:p>
          </p:txBody>
        </p:sp>
      </p:grpSp>
      <p:sp>
        <p:nvSpPr>
          <p:cNvPr id="26" name="TextBox 25"/>
          <p:cNvSpPr txBox="1"/>
          <p:nvPr/>
        </p:nvSpPr>
        <p:spPr>
          <a:xfrm>
            <a:off x="6400800" y="3200400"/>
            <a:ext cx="2438401" cy="255454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effectLst>
            <a:glow rad="228600">
              <a:schemeClr val="accent4">
                <a:satMod val="175000"/>
                <a:alpha val="40000"/>
              </a:schemeClr>
            </a:glow>
          </a:effectLst>
        </p:spPr>
        <p:txBody>
          <a:bodyPr wrap="square" rtlCol="0">
            <a:spAutoFit/>
          </a:bodyPr>
          <a:lstStyle/>
          <a:p>
            <a:pPr algn="ctr"/>
            <a:r>
              <a:rPr lang="en-US" sz="2000" b="1" dirty="0" err="1" smtClean="0">
                <a:solidFill>
                  <a:srgbClr val="C00000"/>
                </a:solidFill>
              </a:rPr>
              <a:t>Satuan</a:t>
            </a:r>
            <a:r>
              <a:rPr lang="en-US" sz="2000" dirty="0" smtClean="0"/>
              <a:t> </a:t>
            </a:r>
            <a:r>
              <a:rPr lang="en-US" sz="2000" dirty="0" err="1" smtClean="0"/>
              <a:t>adalah</a:t>
            </a:r>
            <a:r>
              <a:rPr lang="en-US" sz="2000" dirty="0" smtClean="0"/>
              <a:t> </a:t>
            </a:r>
            <a:r>
              <a:rPr lang="en-US" sz="2000" dirty="0" err="1" smtClean="0"/>
              <a:t>nilai</a:t>
            </a:r>
            <a:r>
              <a:rPr lang="en-US" sz="2000" dirty="0" smtClean="0"/>
              <a:t> </a:t>
            </a:r>
            <a:r>
              <a:rPr lang="en-US" sz="2000" b="1" dirty="0" err="1" smtClean="0">
                <a:solidFill>
                  <a:srgbClr val="0070C0"/>
                </a:solidFill>
              </a:rPr>
              <a:t>tertentu</a:t>
            </a:r>
            <a:r>
              <a:rPr lang="en-US" sz="2000" dirty="0" smtClean="0"/>
              <a:t> yang </a:t>
            </a:r>
            <a:r>
              <a:rPr lang="en-US" sz="2000" b="1" u="sng" dirty="0" err="1" smtClean="0">
                <a:solidFill>
                  <a:srgbClr val="0070C0"/>
                </a:solidFill>
              </a:rPr>
              <a:t>disepakati</a:t>
            </a:r>
            <a:r>
              <a:rPr lang="en-US" sz="2000" dirty="0" smtClean="0"/>
              <a:t> </a:t>
            </a:r>
            <a:r>
              <a:rPr lang="en-US" sz="2000" dirty="0" err="1" smtClean="0"/>
              <a:t>dari</a:t>
            </a:r>
            <a:r>
              <a:rPr lang="en-US" sz="2000" dirty="0" smtClean="0"/>
              <a:t> </a:t>
            </a:r>
            <a:r>
              <a:rPr lang="en-US" sz="2000" dirty="0" err="1" smtClean="0"/>
              <a:t>suatu</a:t>
            </a:r>
            <a:r>
              <a:rPr lang="en-US" sz="2000" dirty="0" smtClean="0"/>
              <a:t> </a:t>
            </a:r>
            <a:r>
              <a:rPr lang="en-US" sz="2000" dirty="0" err="1" smtClean="0"/>
              <a:t>besaran</a:t>
            </a:r>
            <a:r>
              <a:rPr lang="en-US" sz="2000" dirty="0" smtClean="0"/>
              <a:t>.</a:t>
            </a:r>
          </a:p>
          <a:p>
            <a:pPr algn="ctr"/>
            <a:r>
              <a:rPr lang="en-US" sz="2000" b="1" dirty="0" err="1" smtClean="0">
                <a:solidFill>
                  <a:srgbClr val="C00000"/>
                </a:solidFill>
              </a:rPr>
              <a:t>Pengukuran</a:t>
            </a:r>
            <a:r>
              <a:rPr lang="en-US" sz="2000" dirty="0" smtClean="0"/>
              <a:t>: </a:t>
            </a:r>
            <a:r>
              <a:rPr lang="en-US" sz="2000" dirty="0" err="1" smtClean="0"/>
              <a:t>membandingkan</a:t>
            </a:r>
            <a:r>
              <a:rPr lang="en-US" sz="2000" dirty="0" smtClean="0"/>
              <a:t> </a:t>
            </a:r>
            <a:r>
              <a:rPr lang="en-US" sz="2000" dirty="0" err="1" smtClean="0"/>
              <a:t>nilai</a:t>
            </a:r>
            <a:r>
              <a:rPr lang="en-US" sz="2000" dirty="0" smtClean="0"/>
              <a:t> </a:t>
            </a:r>
            <a:r>
              <a:rPr lang="en-US" sz="2000" dirty="0" err="1" smtClean="0"/>
              <a:t>besaran</a:t>
            </a:r>
            <a:r>
              <a:rPr lang="en-US" sz="2000" dirty="0" smtClean="0"/>
              <a:t> </a:t>
            </a:r>
            <a:r>
              <a:rPr lang="en-US" sz="2000" dirty="0" err="1" smtClean="0"/>
              <a:t>dengan</a:t>
            </a:r>
            <a:r>
              <a:rPr lang="en-US" sz="2000" dirty="0" smtClean="0"/>
              <a:t> </a:t>
            </a:r>
            <a:r>
              <a:rPr lang="en-US" sz="2000" dirty="0" err="1" smtClean="0"/>
              <a:t>satuannya</a:t>
            </a:r>
            <a:r>
              <a:rPr lang="en-US" sz="2000" dirty="0" smtClean="0"/>
              <a:t>.</a:t>
            </a:r>
            <a:endParaRPr lang="en-US"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09600" y="1905000"/>
            <a:ext cx="7467600" cy="2133600"/>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457200"/>
            <a:ext cx="8229600" cy="5668963"/>
          </a:xfrm>
        </p:spPr>
        <p:txBody>
          <a:bodyPr>
            <a:normAutofit/>
          </a:bodyPr>
          <a:lstStyle/>
          <a:p>
            <a:r>
              <a:rPr lang="en-US" sz="2000" dirty="0" smtClean="0"/>
              <a:t>There are two kinds of units: </a:t>
            </a:r>
            <a:r>
              <a:rPr lang="en-US" sz="2000" dirty="0" smtClean="0">
                <a:solidFill>
                  <a:srgbClr val="0070C0"/>
                </a:solidFill>
              </a:rPr>
              <a:t>SI</a:t>
            </a:r>
            <a:r>
              <a:rPr lang="en-US" sz="2000" dirty="0" smtClean="0"/>
              <a:t> (</a:t>
            </a:r>
            <a:r>
              <a:rPr lang="en-US" sz="2000" dirty="0" err="1" smtClean="0">
                <a:solidFill>
                  <a:srgbClr val="0070C0"/>
                </a:solidFill>
              </a:rPr>
              <a:t>Syst</a:t>
            </a:r>
            <a:r>
              <a:rPr lang="en-US" sz="2000" dirty="0" err="1" smtClean="0">
                <a:solidFill>
                  <a:srgbClr val="0070C0"/>
                </a:solidFill>
                <a:cs typeface="Times New Roman" pitchFamily="18" charset="0"/>
              </a:rPr>
              <a:t>é</a:t>
            </a:r>
            <a:r>
              <a:rPr lang="en-US" sz="2000" dirty="0" err="1" smtClean="0">
                <a:solidFill>
                  <a:srgbClr val="0070C0"/>
                </a:solidFill>
              </a:rPr>
              <a:t>me</a:t>
            </a:r>
            <a:r>
              <a:rPr lang="en-US" sz="2000" dirty="0" smtClean="0">
                <a:solidFill>
                  <a:srgbClr val="0070C0"/>
                </a:solidFill>
              </a:rPr>
              <a:t> International</a:t>
            </a:r>
            <a:r>
              <a:rPr lang="en-US" sz="2000" dirty="0" smtClean="0"/>
              <a:t>) units and non SI units. </a:t>
            </a:r>
          </a:p>
          <a:p>
            <a:r>
              <a:rPr lang="en-US" sz="2000" dirty="0" smtClean="0">
                <a:solidFill>
                  <a:srgbClr val="0070C0"/>
                </a:solidFill>
              </a:rPr>
              <a:t>SI</a:t>
            </a:r>
            <a:r>
              <a:rPr lang="en-US" sz="2000" dirty="0" smtClean="0"/>
              <a:t> units is Internationally accepted, means all people in all countries know that units.</a:t>
            </a:r>
          </a:p>
          <a:p>
            <a:endParaRPr lang="en-US" dirty="0"/>
          </a:p>
        </p:txBody>
      </p:sp>
      <p:grpSp>
        <p:nvGrpSpPr>
          <p:cNvPr id="13" name="Group 12"/>
          <p:cNvGrpSpPr/>
          <p:nvPr/>
        </p:nvGrpSpPr>
        <p:grpSpPr>
          <a:xfrm>
            <a:off x="914400" y="2057400"/>
            <a:ext cx="6843584" cy="1828800"/>
            <a:chOff x="533400" y="2209800"/>
            <a:chExt cx="7453184" cy="2231065"/>
          </a:xfrm>
        </p:grpSpPr>
        <p:sp>
          <p:nvSpPr>
            <p:cNvPr id="33795" name="Text Box 3"/>
            <p:cNvSpPr txBox="1">
              <a:spLocks noChangeArrowheads="1"/>
            </p:cNvSpPr>
            <p:nvPr/>
          </p:nvSpPr>
          <p:spPr bwMode="auto">
            <a:xfrm>
              <a:off x="533400" y="2971800"/>
              <a:ext cx="1110049" cy="473313"/>
            </a:xfrm>
            <a:prstGeom prst="rect">
              <a:avLst/>
            </a:prstGeom>
            <a:solidFill>
              <a:schemeClr val="accent2">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dirty="0" smtClean="0">
                  <a:ln>
                    <a:noFill/>
                  </a:ln>
                  <a:solidFill>
                    <a:srgbClr val="0070C0"/>
                  </a:solidFill>
                  <a:effectLst/>
                  <a:latin typeface="Calibri" pitchFamily="34" charset="0"/>
                </a:rPr>
                <a:t>Units</a:t>
              </a:r>
              <a:endParaRPr kumimoji="0" lang="en-US" b="1" i="0" u="none" strike="noStrike" cap="none" normalizeH="0" baseline="0" dirty="0" smtClean="0">
                <a:ln>
                  <a:noFill/>
                </a:ln>
                <a:solidFill>
                  <a:srgbClr val="0070C0"/>
                </a:solidFill>
                <a:effectLst/>
                <a:latin typeface="Arial" pitchFamily="34" charset="0"/>
              </a:endParaRPr>
            </a:p>
          </p:txBody>
        </p:sp>
        <p:sp>
          <p:nvSpPr>
            <p:cNvPr id="33796" name="Text Box 4"/>
            <p:cNvSpPr txBox="1">
              <a:spLocks noChangeArrowheads="1"/>
            </p:cNvSpPr>
            <p:nvPr/>
          </p:nvSpPr>
          <p:spPr bwMode="auto">
            <a:xfrm>
              <a:off x="3048000" y="2209800"/>
              <a:ext cx="1585784" cy="473313"/>
            </a:xfrm>
            <a:prstGeom prst="rect">
              <a:avLst/>
            </a:prstGeom>
            <a:solidFill>
              <a:schemeClr val="accent2">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solidFill>
                    <a:srgbClr val="0070C0"/>
                  </a:solidFill>
                  <a:effectLst/>
                  <a:latin typeface="Calibri" pitchFamily="34" charset="0"/>
                </a:rPr>
                <a:t>Non SI Units</a:t>
              </a:r>
              <a:endParaRPr kumimoji="0" lang="en-US" b="1" i="0" u="none" strike="noStrike" cap="none" normalizeH="0" baseline="0" smtClean="0">
                <a:ln>
                  <a:noFill/>
                </a:ln>
                <a:solidFill>
                  <a:srgbClr val="0070C0"/>
                </a:solidFill>
                <a:effectLst/>
                <a:latin typeface="Arial" pitchFamily="34" charset="0"/>
              </a:endParaRPr>
            </a:p>
          </p:txBody>
        </p:sp>
        <p:sp>
          <p:nvSpPr>
            <p:cNvPr id="33797" name="Text Box 5"/>
            <p:cNvSpPr txBox="1">
              <a:spLocks noChangeArrowheads="1"/>
            </p:cNvSpPr>
            <p:nvPr/>
          </p:nvSpPr>
          <p:spPr bwMode="auto">
            <a:xfrm>
              <a:off x="3048000" y="3429000"/>
              <a:ext cx="1585784" cy="473313"/>
            </a:xfrm>
            <a:prstGeom prst="rect">
              <a:avLst/>
            </a:prstGeom>
            <a:solidFill>
              <a:schemeClr val="accent2">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b="1" i="0" u="none" strike="noStrike" cap="none" normalizeH="0" baseline="0" smtClean="0">
                  <a:ln>
                    <a:noFill/>
                  </a:ln>
                  <a:solidFill>
                    <a:srgbClr val="0070C0"/>
                  </a:solidFill>
                  <a:effectLst/>
                  <a:latin typeface="Calibri" pitchFamily="34" charset="0"/>
                </a:rPr>
                <a:t>SI Units</a:t>
              </a:r>
              <a:endParaRPr kumimoji="0" lang="en-US" b="1" i="0" u="none" strike="noStrike" cap="none" normalizeH="0" baseline="0" smtClean="0">
                <a:ln>
                  <a:noFill/>
                </a:ln>
                <a:solidFill>
                  <a:srgbClr val="0070C0"/>
                </a:solidFill>
                <a:effectLst/>
                <a:latin typeface="Arial" pitchFamily="34" charset="0"/>
              </a:endParaRPr>
            </a:p>
          </p:txBody>
        </p:sp>
        <p:sp>
          <p:nvSpPr>
            <p:cNvPr id="33798" name="Text Box 6"/>
            <p:cNvSpPr txBox="1">
              <a:spLocks noChangeArrowheads="1"/>
            </p:cNvSpPr>
            <p:nvPr/>
          </p:nvSpPr>
          <p:spPr bwMode="auto">
            <a:xfrm>
              <a:off x="6400800" y="2650887"/>
              <a:ext cx="1585784" cy="473313"/>
            </a:xfrm>
            <a:prstGeom prst="rect">
              <a:avLst/>
            </a:prstGeom>
            <a:solidFill>
              <a:schemeClr val="accent2">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rgbClr val="0070C0"/>
                  </a:solidFill>
                  <a:effectLst/>
                  <a:latin typeface="Calibri" pitchFamily="34" charset="0"/>
                </a:rPr>
                <a:t>m k s</a:t>
              </a:r>
              <a:endParaRPr kumimoji="0" lang="en-US" sz="1600" b="1" i="0" u="none" strike="noStrike" cap="none" normalizeH="0" baseline="0" dirty="0" smtClean="0">
                <a:ln>
                  <a:noFill/>
                </a:ln>
                <a:solidFill>
                  <a:srgbClr val="0070C0"/>
                </a:solidFill>
                <a:effectLst/>
                <a:latin typeface="Arial" pitchFamily="34" charset="0"/>
              </a:endParaRPr>
            </a:p>
          </p:txBody>
        </p:sp>
        <p:sp>
          <p:nvSpPr>
            <p:cNvPr id="33799" name="Text Box 7"/>
            <p:cNvSpPr txBox="1">
              <a:spLocks noChangeArrowheads="1"/>
            </p:cNvSpPr>
            <p:nvPr/>
          </p:nvSpPr>
          <p:spPr bwMode="auto">
            <a:xfrm>
              <a:off x="6400800" y="3581400"/>
              <a:ext cx="1585784" cy="859465"/>
            </a:xfrm>
            <a:prstGeom prst="rect">
              <a:avLst/>
            </a:prstGeom>
            <a:solidFill>
              <a:schemeClr val="accent2">
                <a:lumMod val="20000"/>
                <a:lumOff val="8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spcBef>
                  <a:spcPct val="0"/>
                </a:spcBef>
                <a:spcAft>
                  <a:spcPts val="1000"/>
                </a:spcAft>
                <a:buClrTx/>
                <a:buSzTx/>
                <a:buFontTx/>
                <a:buNone/>
                <a:tabLst/>
              </a:pPr>
              <a:r>
                <a:rPr kumimoji="0" lang="en-US" sz="1600" b="1" i="0" u="none" strike="noStrike" cap="none" normalizeH="0" baseline="0" dirty="0" smtClean="0">
                  <a:ln>
                    <a:noFill/>
                  </a:ln>
                  <a:solidFill>
                    <a:srgbClr val="0070C0"/>
                  </a:solidFill>
                  <a:effectLst/>
                  <a:latin typeface="Calibri" pitchFamily="34" charset="0"/>
                </a:rPr>
                <a:t>c g s </a:t>
              </a:r>
            </a:p>
            <a:p>
              <a:pPr marL="0" marR="0" lvl="0" indent="0" algn="ctr" defTabSz="914400" rtl="0" eaLnBrk="1" fontAlgn="base" latinLnBrk="0" hangingPunct="1">
                <a:spcBef>
                  <a:spcPct val="0"/>
                </a:spcBef>
                <a:spcAft>
                  <a:spcPts val="1000"/>
                </a:spcAft>
                <a:buClrTx/>
                <a:buSzTx/>
                <a:buFontTx/>
                <a:buNone/>
                <a:tabLst/>
              </a:pPr>
              <a:r>
                <a:rPr kumimoji="0" lang="en-US" sz="1600" b="1" i="0" u="none" strike="noStrike" cap="none" normalizeH="0" baseline="0" dirty="0" smtClean="0">
                  <a:ln>
                    <a:noFill/>
                  </a:ln>
                  <a:solidFill>
                    <a:srgbClr val="0070C0"/>
                  </a:solidFill>
                  <a:effectLst/>
                  <a:latin typeface="Calibri" pitchFamily="34" charset="0"/>
                </a:rPr>
                <a:t>(</a:t>
              </a:r>
              <a:r>
                <a:rPr kumimoji="0" lang="en-US" sz="1600" b="1" i="0" u="none" strike="noStrike" cap="none" normalizeH="0" baseline="0" dirty="0" err="1" smtClean="0">
                  <a:ln>
                    <a:noFill/>
                  </a:ln>
                  <a:solidFill>
                    <a:srgbClr val="0070C0"/>
                  </a:solidFill>
                  <a:effectLst/>
                  <a:latin typeface="Calibri" pitchFamily="34" charset="0"/>
                </a:rPr>
                <a:t>gaussian</a:t>
              </a:r>
              <a:r>
                <a:rPr kumimoji="0" lang="en-US" sz="1600" b="1" i="0" u="none" strike="noStrike" cap="none" normalizeH="0" baseline="0" dirty="0" smtClean="0">
                  <a:ln>
                    <a:noFill/>
                  </a:ln>
                  <a:solidFill>
                    <a:srgbClr val="0070C0"/>
                  </a:solidFill>
                  <a:effectLst/>
                  <a:latin typeface="Calibri" pitchFamily="34" charset="0"/>
                </a:rPr>
                <a:t>)</a:t>
              </a:r>
              <a:endParaRPr kumimoji="0" lang="en-US" sz="1600" b="1" i="0" u="none" strike="noStrike" cap="none" normalizeH="0" baseline="0" dirty="0" smtClean="0">
                <a:ln>
                  <a:noFill/>
                </a:ln>
                <a:solidFill>
                  <a:srgbClr val="0070C0"/>
                </a:solidFill>
                <a:effectLst/>
                <a:latin typeface="Arial" pitchFamily="34" charset="0"/>
              </a:endParaRPr>
            </a:p>
          </p:txBody>
        </p:sp>
        <p:sp>
          <p:nvSpPr>
            <p:cNvPr id="33800" name="AutoShape 8"/>
            <p:cNvSpPr>
              <a:spLocks/>
            </p:cNvSpPr>
            <p:nvPr/>
          </p:nvSpPr>
          <p:spPr bwMode="auto">
            <a:xfrm>
              <a:off x="1676400" y="2438400"/>
              <a:ext cx="1371600" cy="1295400"/>
            </a:xfrm>
            <a:prstGeom prst="leftBrace">
              <a:avLst>
                <a:gd name="adj1" fmla="val 36111"/>
                <a:gd name="adj2" fmla="val 58881"/>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b="1">
                <a:solidFill>
                  <a:srgbClr val="0070C0"/>
                </a:solidFill>
              </a:endParaRPr>
            </a:p>
          </p:txBody>
        </p:sp>
        <p:sp>
          <p:nvSpPr>
            <p:cNvPr id="33801" name="AutoShape 9"/>
            <p:cNvSpPr>
              <a:spLocks/>
            </p:cNvSpPr>
            <p:nvPr/>
          </p:nvSpPr>
          <p:spPr bwMode="auto">
            <a:xfrm>
              <a:off x="4648200" y="2895600"/>
              <a:ext cx="1752599" cy="1158385"/>
            </a:xfrm>
            <a:prstGeom prst="leftBrace">
              <a:avLst>
                <a:gd name="adj1" fmla="val 12195"/>
                <a:gd name="adj2" fmla="val 65895"/>
              </a:avLst>
            </a:prstGeom>
            <a:noFill/>
            <a:ln w="3175">
              <a:solidFill>
                <a:srgbClr val="000000"/>
              </a:solidFill>
              <a:round/>
              <a:headEnd type="arrow" w="med" len="med"/>
              <a:tailEnd type="arrow" w="med" len="med"/>
            </a:ln>
          </p:spPr>
          <p:txBody>
            <a:bodyPr vert="horz" wrap="square" lIns="91440" tIns="45720" rIns="91440" bIns="45720" numCol="1" anchor="t" anchorCtr="0" compatLnSpc="1">
              <a:prstTxWarp prst="textNoShape">
                <a:avLst/>
              </a:prstTxWarp>
            </a:bodyPr>
            <a:lstStyle/>
            <a:p>
              <a:endParaRPr lang="en-US" b="1">
                <a:solidFill>
                  <a:srgbClr val="0070C0"/>
                </a:solidFill>
              </a:endParaRPr>
            </a:p>
          </p:txBody>
        </p:sp>
      </p:grpSp>
      <p:graphicFrame>
        <p:nvGraphicFramePr>
          <p:cNvPr id="12" name="Content Placeholder 10"/>
          <p:cNvGraphicFramePr>
            <a:graphicFrameLocks/>
          </p:cNvGraphicFramePr>
          <p:nvPr/>
        </p:nvGraphicFramePr>
        <p:xfrm>
          <a:off x="838200" y="4191000"/>
          <a:ext cx="7239001" cy="2443429"/>
        </p:xfrm>
        <a:graphic>
          <a:graphicData uri="http://schemas.openxmlformats.org/drawingml/2006/table">
            <a:tbl>
              <a:tblPr/>
              <a:tblGrid>
                <a:gridCol w="936078"/>
                <a:gridCol w="1622534"/>
                <a:gridCol w="1251389"/>
                <a:gridCol w="1295400"/>
                <a:gridCol w="2133600"/>
              </a:tblGrid>
              <a:tr h="331876">
                <a:tc rowSpan="2">
                  <a:txBody>
                    <a:bodyPr/>
                    <a:lstStyle/>
                    <a:p>
                      <a:pPr algn="ctr">
                        <a:spcAft>
                          <a:spcPts val="0"/>
                        </a:spcAft>
                      </a:pPr>
                      <a:r>
                        <a:rPr lang="en-US" sz="1800" b="1" dirty="0">
                          <a:latin typeface="Times New Roman"/>
                          <a:ea typeface="Times New Roman"/>
                        </a:rPr>
                        <a:t>No</a:t>
                      </a:r>
                      <a:endParaRPr lang="en-US" sz="1800" dirty="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800" b="1">
                          <a:latin typeface="Times New Roman"/>
                          <a:ea typeface="Times New Roman"/>
                        </a:rPr>
                        <a:t>Quantity</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800" b="1">
                          <a:latin typeface="Times New Roman"/>
                          <a:ea typeface="Times New Roman"/>
                        </a:rPr>
                        <a:t>SI</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a:spcAft>
                          <a:spcPts val="0"/>
                        </a:spcAft>
                      </a:pPr>
                      <a:r>
                        <a:rPr lang="en-US" sz="1800" b="1" dirty="0">
                          <a:latin typeface="Times New Roman"/>
                          <a:ea typeface="Times New Roman"/>
                        </a:rPr>
                        <a:t>Non SI</a:t>
                      </a:r>
                      <a:endParaRPr lang="en-US" sz="1800" dirty="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vMerge="1">
                  <a:txBody>
                    <a:bodyPr/>
                    <a:lstStyle/>
                    <a:p>
                      <a:endParaRPr lang="en-US"/>
                    </a:p>
                  </a:txBody>
                  <a:tcPr/>
                </a:tc>
                <a:tc vMerge="1">
                  <a:txBody>
                    <a:bodyPr/>
                    <a:lstStyle/>
                    <a:p>
                      <a:endParaRPr lang="en-US"/>
                    </a:p>
                  </a:txBody>
                  <a:tcPr/>
                </a:tc>
                <a:tc>
                  <a:txBody>
                    <a:bodyPr/>
                    <a:lstStyle/>
                    <a:p>
                      <a:pPr algn="ctr">
                        <a:spcAft>
                          <a:spcPts val="0"/>
                        </a:spcAft>
                      </a:pPr>
                      <a:r>
                        <a:rPr lang="en-US" sz="1800" b="1">
                          <a:latin typeface="Times New Roman"/>
                          <a:ea typeface="Times New Roman"/>
                        </a:rPr>
                        <a:t>mks</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latin typeface="Times New Roman"/>
                          <a:ea typeface="Times New Roman"/>
                        </a:rPr>
                        <a:t>cgs</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403049">
                <a:tc>
                  <a:txBody>
                    <a:bodyPr/>
                    <a:lstStyle/>
                    <a:p>
                      <a:pPr algn="ctr">
                        <a:spcAft>
                          <a:spcPts val="0"/>
                        </a:spcAft>
                      </a:pPr>
                      <a:r>
                        <a:rPr lang="en-US" sz="1800">
                          <a:latin typeface="Times New Roman"/>
                          <a:ea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m</a:t>
                      </a:r>
                      <a:r>
                        <a:rPr lang="en-US" sz="1800">
                          <a:latin typeface="Times New Roman"/>
                          <a:ea typeface="Times New Roman"/>
                        </a:rPr>
                        <a:t>eter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c</a:t>
                      </a:r>
                      <a:r>
                        <a:rPr lang="en-US" sz="1800">
                          <a:latin typeface="Times New Roman"/>
                          <a:ea typeface="Times New Roman"/>
                        </a:rPr>
                        <a:t>entimeter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inchi, feet, mil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00">
                <a:tc>
                  <a:txBody>
                    <a:bodyPr/>
                    <a:lstStyle/>
                    <a:p>
                      <a:pPr algn="ctr">
                        <a:spcAft>
                          <a:spcPts val="0"/>
                        </a:spcAft>
                      </a:pPr>
                      <a:r>
                        <a:rPr lang="en-US" sz="1800">
                          <a:latin typeface="Times New Roman"/>
                          <a:ea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latin typeface="Times New Roman"/>
                          <a:ea typeface="Times New Roman"/>
                        </a:rPr>
                        <a:t>Mass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k</a:t>
                      </a:r>
                      <a:r>
                        <a:rPr lang="en-US" sz="1800">
                          <a:latin typeface="Times New Roman"/>
                          <a:ea typeface="Times New Roman"/>
                        </a:rPr>
                        <a:t>ilogram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g</a:t>
                      </a:r>
                      <a:r>
                        <a:rPr lang="en-US" sz="1800">
                          <a:latin typeface="Times New Roman"/>
                          <a:ea typeface="Times New Roman"/>
                        </a:rPr>
                        <a:t>ram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pound, ton, 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Time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s</a:t>
                      </a:r>
                      <a:r>
                        <a:rPr lang="en-US" sz="1800">
                          <a:latin typeface="Times New Roman"/>
                          <a:ea typeface="Times New Roman"/>
                        </a:rPr>
                        <a:t>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s</a:t>
                      </a:r>
                      <a:r>
                        <a:rPr lang="en-US" sz="1800">
                          <a:latin typeface="Times New Roman"/>
                          <a:ea typeface="Times New Roman"/>
                        </a:rPr>
                        <a:t>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second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latin typeface="Times New Roman"/>
                          <a:ea typeface="Times New Roman"/>
                        </a:rPr>
                        <a:t>Volume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cm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liter, galon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Density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kg/m</a:t>
                      </a:r>
                      <a:r>
                        <a:rPr lang="en-US" sz="1800" baseline="30000" dirty="0">
                          <a:latin typeface="Times New Roman"/>
                          <a:ea typeface="Times New Roman"/>
                        </a:rPr>
                        <a:t>3</a:t>
                      </a:r>
                      <a:r>
                        <a:rPr lang="en-US" sz="1800" dirty="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g/cm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kg/l, g/l, pound/l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ontent Placeholder 10"/>
          <p:cNvGraphicFramePr>
            <a:graphicFrameLocks noGrp="1"/>
          </p:cNvGraphicFramePr>
          <p:nvPr>
            <p:ph idx="1"/>
          </p:nvPr>
        </p:nvGraphicFramePr>
        <p:xfrm>
          <a:off x="914400" y="1905000"/>
          <a:ext cx="7239001" cy="2443429"/>
        </p:xfrm>
        <a:graphic>
          <a:graphicData uri="http://schemas.openxmlformats.org/drawingml/2006/table">
            <a:tbl>
              <a:tblPr/>
              <a:tblGrid>
                <a:gridCol w="936078"/>
                <a:gridCol w="1622534"/>
                <a:gridCol w="1251389"/>
                <a:gridCol w="1295400"/>
                <a:gridCol w="2133600"/>
              </a:tblGrid>
              <a:tr h="331876">
                <a:tc rowSpan="2">
                  <a:txBody>
                    <a:bodyPr/>
                    <a:lstStyle/>
                    <a:p>
                      <a:pPr algn="ctr">
                        <a:spcAft>
                          <a:spcPts val="0"/>
                        </a:spcAft>
                      </a:pPr>
                      <a:r>
                        <a:rPr lang="en-US" sz="1800" b="1" dirty="0">
                          <a:latin typeface="Times New Roman"/>
                          <a:ea typeface="Times New Roman"/>
                        </a:rPr>
                        <a:t>No</a:t>
                      </a:r>
                      <a:endParaRPr lang="en-US" sz="1800" dirty="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US" sz="1800" b="1">
                          <a:latin typeface="Times New Roman"/>
                          <a:ea typeface="Times New Roman"/>
                        </a:rPr>
                        <a:t>Quantity</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en-US" sz="1800" b="1">
                          <a:latin typeface="Times New Roman"/>
                          <a:ea typeface="Times New Roman"/>
                        </a:rPr>
                        <a:t>SI</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algn="ctr">
                        <a:spcAft>
                          <a:spcPts val="0"/>
                        </a:spcAft>
                      </a:pPr>
                      <a:r>
                        <a:rPr lang="en-US" sz="1800" b="1">
                          <a:latin typeface="Times New Roman"/>
                          <a:ea typeface="Times New Roman"/>
                        </a:rPr>
                        <a:t>Non SI</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vMerge="1">
                  <a:txBody>
                    <a:bodyPr/>
                    <a:lstStyle/>
                    <a:p>
                      <a:endParaRPr lang="en-US"/>
                    </a:p>
                  </a:txBody>
                  <a:tcPr/>
                </a:tc>
                <a:tc vMerge="1">
                  <a:txBody>
                    <a:bodyPr/>
                    <a:lstStyle/>
                    <a:p>
                      <a:endParaRPr lang="en-US"/>
                    </a:p>
                  </a:txBody>
                  <a:tcPr/>
                </a:tc>
                <a:tc>
                  <a:txBody>
                    <a:bodyPr/>
                    <a:lstStyle/>
                    <a:p>
                      <a:pPr algn="ctr">
                        <a:spcAft>
                          <a:spcPts val="0"/>
                        </a:spcAft>
                      </a:pPr>
                      <a:r>
                        <a:rPr lang="en-US" sz="1800" b="1">
                          <a:latin typeface="Times New Roman"/>
                          <a:ea typeface="Times New Roman"/>
                        </a:rPr>
                        <a:t>mks</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a:latin typeface="Times New Roman"/>
                          <a:ea typeface="Times New Roman"/>
                        </a:rPr>
                        <a:t>cgs</a:t>
                      </a:r>
                      <a:endParaRPr lang="en-US" sz="1800">
                        <a:latin typeface="Times New Roman"/>
                        <a:ea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r>
              <a:tr h="403049">
                <a:tc>
                  <a:txBody>
                    <a:bodyPr/>
                    <a:lstStyle/>
                    <a:p>
                      <a:pPr algn="ctr">
                        <a:spcAft>
                          <a:spcPts val="0"/>
                        </a:spcAft>
                      </a:pPr>
                      <a:r>
                        <a:rPr lang="en-US" sz="1800">
                          <a:latin typeface="Times New Roman"/>
                          <a:ea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m</a:t>
                      </a:r>
                      <a:r>
                        <a:rPr lang="en-US" sz="1800">
                          <a:latin typeface="Times New Roman"/>
                          <a:ea typeface="Times New Roman"/>
                        </a:rPr>
                        <a:t>eter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c</a:t>
                      </a:r>
                      <a:r>
                        <a:rPr lang="en-US" sz="1800">
                          <a:latin typeface="Times New Roman"/>
                          <a:ea typeface="Times New Roman"/>
                        </a:rPr>
                        <a:t>entimeter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inchi, feet, mil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1000">
                <a:tc>
                  <a:txBody>
                    <a:bodyPr/>
                    <a:lstStyle/>
                    <a:p>
                      <a:pPr algn="ctr">
                        <a:spcAft>
                          <a:spcPts val="0"/>
                        </a:spcAft>
                      </a:pPr>
                      <a:r>
                        <a:rPr lang="en-US" sz="1800">
                          <a:latin typeface="Times New Roman"/>
                          <a:ea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dirty="0">
                          <a:latin typeface="Times New Roman"/>
                          <a:ea typeface="Times New Roman"/>
                        </a:rPr>
                        <a:t>Mass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k</a:t>
                      </a:r>
                      <a:r>
                        <a:rPr lang="en-US" sz="1800">
                          <a:latin typeface="Times New Roman"/>
                          <a:ea typeface="Times New Roman"/>
                        </a:rPr>
                        <a:t>ilogram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g</a:t>
                      </a:r>
                      <a:r>
                        <a:rPr lang="en-US" sz="1800">
                          <a:latin typeface="Times New Roman"/>
                          <a:ea typeface="Times New Roman"/>
                        </a:rPr>
                        <a:t>ram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pound, ton, 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Time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s</a:t>
                      </a:r>
                      <a:r>
                        <a:rPr lang="en-US" sz="1800">
                          <a:latin typeface="Times New Roman"/>
                          <a:ea typeface="Times New Roman"/>
                        </a:rPr>
                        <a:t>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b="1">
                          <a:latin typeface="Times New Roman"/>
                          <a:ea typeface="Times New Roman"/>
                        </a:rPr>
                        <a:t>s</a:t>
                      </a:r>
                      <a:r>
                        <a:rPr lang="en-US" sz="1800">
                          <a:latin typeface="Times New Roman"/>
                          <a:ea typeface="Times New Roman"/>
                        </a:rPr>
                        <a:t>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second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a:latin typeface="Times New Roman"/>
                          <a:ea typeface="Times New Roman"/>
                        </a:rPr>
                        <a:t>Volume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cm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liter, galon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876">
                <a:tc>
                  <a:txBody>
                    <a:bodyPr/>
                    <a:lstStyle/>
                    <a:p>
                      <a:pPr algn="ctr">
                        <a:spcAft>
                          <a:spcPts val="0"/>
                        </a:spcAft>
                      </a:pPr>
                      <a:r>
                        <a:rPr lang="en-US" sz="1800">
                          <a:latin typeface="Times New Roman"/>
                          <a:ea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Density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kg/m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a:latin typeface="Times New Roman"/>
                          <a:ea typeface="Times New Roman"/>
                        </a:rPr>
                        <a:t>g/cm</a:t>
                      </a:r>
                      <a:r>
                        <a:rPr lang="en-US" sz="1800" baseline="30000">
                          <a:latin typeface="Times New Roman"/>
                          <a:ea typeface="Times New Roman"/>
                        </a:rPr>
                        <a:t>3</a:t>
                      </a:r>
                      <a:r>
                        <a:rPr lang="en-US" sz="1800">
                          <a:latin typeface="Times New Roman"/>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800" dirty="0">
                          <a:latin typeface="Times New Roman"/>
                          <a:ea typeface="Times New Roman"/>
                        </a:rPr>
                        <a:t>kg/l, g/l, pound/l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endParaRPr lang="en-US" dirty="0" smtClean="0"/>
          </a:p>
          <a:p>
            <a:endParaRPr lang="en-US" dirty="0" smtClean="0"/>
          </a:p>
          <a:p>
            <a:endParaRPr lang="en-US" dirty="0" smtClean="0"/>
          </a:p>
          <a:p>
            <a:pPr algn="ctr"/>
            <a:r>
              <a:rPr lang="en-US" dirty="0" smtClean="0"/>
              <a:t>It’s suggested to always use </a:t>
            </a:r>
            <a:r>
              <a:rPr lang="en-US" b="1" dirty="0" smtClean="0"/>
              <a:t>SI units</a:t>
            </a:r>
            <a:r>
              <a:rPr lang="en-US" dirty="0" smtClean="0"/>
              <a:t>. </a:t>
            </a:r>
          </a:p>
          <a:p>
            <a:pPr algn="ctr">
              <a:buNone/>
            </a:pPr>
            <a:r>
              <a:rPr lang="en-US" dirty="0" smtClean="0"/>
              <a:t>How are those </a:t>
            </a:r>
            <a:r>
              <a:rPr lang="en-US" b="1" dirty="0" smtClean="0"/>
              <a:t>SI units</a:t>
            </a:r>
            <a:r>
              <a:rPr lang="en-US" dirty="0" smtClean="0"/>
              <a:t> defined?</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489</TotalTime>
  <Words>875</Words>
  <Application>Microsoft Office PowerPoint</Application>
  <PresentationFormat>On-screen Show (4:3)</PresentationFormat>
  <Paragraphs>258</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Office Theme</vt:lpstr>
      <vt:lpstr>Photo Editor Photo</vt:lpstr>
      <vt:lpstr>FISIKA DASAR</vt:lpstr>
      <vt:lpstr>1. QUANTITY (besaran) and UNITS (satuan)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BASIC QUANTITIES (besaran pokok) and ITS DERIVATION  (besaran turunan)</vt:lpstr>
      <vt:lpstr>Besaran turunan</vt:lpstr>
      <vt:lpstr>PowerPoint Presentation</vt:lpstr>
      <vt:lpstr>SCALAR AND VECTOR QUANTITIES</vt:lpstr>
      <vt:lpstr>PowerPoint Presentation</vt:lpstr>
    </vt:vector>
  </TitlesOfParts>
  <Company>Tika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KALKULUS I</dc:title>
  <dc:creator>Faizun</dc:creator>
  <cp:lastModifiedBy>TOSHIBA</cp:lastModifiedBy>
  <cp:revision>262</cp:revision>
  <dcterms:created xsi:type="dcterms:W3CDTF">2011-09-13T13:06:45Z</dcterms:created>
  <dcterms:modified xsi:type="dcterms:W3CDTF">2011-10-02T23:33:23Z</dcterms:modified>
</cp:coreProperties>
</file>