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8" r:id="rId4"/>
    <p:sldId id="269" r:id="rId5"/>
    <p:sldId id="274" r:id="rId6"/>
    <p:sldId id="275" r:id="rId7"/>
    <p:sldId id="276" r:id="rId8"/>
    <p:sldId id="277" r:id="rId9"/>
    <p:sldId id="278" r:id="rId10"/>
    <p:sldId id="280" r:id="rId11"/>
    <p:sldId id="281" r:id="rId12"/>
    <p:sldId id="282" r:id="rId13"/>
    <p:sldId id="283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8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E5D6-D5FA-46DA-8D4F-06F5F370BC02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35437-C1CF-4457-AE69-9F323708A3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644775"/>
            <a:ext cx="5105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70C0"/>
                </a:solidFill>
                <a:latin typeface="Book Antiqua" pitchFamily="18" charset="0"/>
              </a:rPr>
              <a:t>FISIKA DASAR</a:t>
            </a:r>
            <a:endParaRPr lang="en-US" sz="48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343400"/>
            <a:ext cx="68580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By: Mohammad </a:t>
            </a:r>
            <a:r>
              <a:rPr lang="en-US" dirty="0" err="1" smtClean="0">
                <a:solidFill>
                  <a:srgbClr val="00B050"/>
                </a:solidFill>
              </a:rPr>
              <a:t>Faizun</a:t>
            </a:r>
            <a:r>
              <a:rPr lang="en-US" dirty="0" smtClean="0">
                <a:solidFill>
                  <a:srgbClr val="00B050"/>
                </a:solidFill>
              </a:rPr>
              <a:t>, S.T., </a:t>
            </a:r>
            <a:r>
              <a:rPr lang="en-US" dirty="0" err="1" smtClean="0">
                <a:solidFill>
                  <a:srgbClr val="00B050"/>
                </a:solidFill>
              </a:rPr>
              <a:t>M.Eng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Head of Manufacture System Laboratory</a:t>
            </a:r>
          </a:p>
          <a:p>
            <a:r>
              <a:rPr lang="en-US" sz="1800" b="1" dirty="0" smtClean="0">
                <a:solidFill>
                  <a:srgbClr val="C00000"/>
                </a:solidFill>
              </a:rPr>
              <a:t>Mechanical Engineering Department</a:t>
            </a:r>
          </a:p>
          <a:p>
            <a:r>
              <a:rPr lang="en-US" sz="1800" b="1" dirty="0" err="1" smtClean="0">
                <a:solidFill>
                  <a:srgbClr val="C00000"/>
                </a:solidFill>
              </a:rPr>
              <a:t>Universitas</a:t>
            </a:r>
            <a:r>
              <a:rPr lang="en-US" sz="1800" b="1" dirty="0" smtClean="0">
                <a:solidFill>
                  <a:srgbClr val="C00000"/>
                </a:solidFill>
              </a:rPr>
              <a:t> Islam Indonesia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685800"/>
            <a:ext cx="14763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  <a:cs typeface="Times New Roman" pitchFamily="18" charset="0"/>
              </a:rPr>
              <a:t>B. JARAK, PERPINDAHAN, DAN PANJANG LINTASAN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2400" dirty="0" err="1" smtClean="0">
                <a:solidFill>
                  <a:srgbClr val="C00000"/>
                </a:solidFill>
              </a:rPr>
              <a:t>Jarak</a:t>
            </a:r>
            <a:r>
              <a:rPr lang="en-US" sz="2400" dirty="0" smtClean="0">
                <a:solidFill>
                  <a:srgbClr val="C00000"/>
                </a:solidFill>
              </a:rPr>
              <a:t> (distance) 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</a:t>
            </a:r>
            <a:r>
              <a:rPr lang="en-US" sz="2400" dirty="0" err="1" smtClean="0"/>
              <a:t>garis</a:t>
            </a:r>
            <a:r>
              <a:rPr lang="en-US" sz="2400" dirty="0" smtClean="0"/>
              <a:t> </a:t>
            </a:r>
            <a:r>
              <a:rPr lang="en-US" sz="2400" dirty="0" err="1" smtClean="0"/>
              <a:t>lurus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menghubungkan</a:t>
            </a:r>
            <a:r>
              <a:rPr lang="en-US" sz="2400" dirty="0" smtClean="0"/>
              <a:t> </a:t>
            </a:r>
            <a:r>
              <a:rPr lang="en-US" sz="2400" dirty="0" err="1" smtClean="0"/>
              <a:t>dua</a:t>
            </a:r>
            <a:r>
              <a:rPr lang="en-US" sz="2400" dirty="0" smtClean="0"/>
              <a:t> </a:t>
            </a:r>
            <a:r>
              <a:rPr lang="en-US" sz="2400" dirty="0" err="1" smtClean="0"/>
              <a:t>titik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C00000"/>
                </a:solidFill>
              </a:rPr>
              <a:t>Perpindahan</a:t>
            </a:r>
            <a:r>
              <a:rPr lang="en-US" sz="2400" dirty="0" smtClean="0">
                <a:solidFill>
                  <a:srgbClr val="C00000"/>
                </a:solidFill>
              </a:rPr>
              <a:t> (displacement):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jarak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awal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posisi</a:t>
            </a:r>
            <a:r>
              <a:rPr lang="en-US" sz="2400" dirty="0" smtClean="0"/>
              <a:t> </a:t>
            </a:r>
            <a:r>
              <a:rPr lang="en-US" sz="2400" dirty="0" err="1" smtClean="0"/>
              <a:t>akhir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dirty="0" err="1" smtClean="0">
                <a:solidFill>
                  <a:srgbClr val="C00000"/>
                </a:solidFill>
              </a:rPr>
              <a:t>Panjang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lintasan</a:t>
            </a:r>
            <a:r>
              <a:rPr lang="en-US" sz="2400" dirty="0" smtClean="0">
                <a:solidFill>
                  <a:srgbClr val="C00000"/>
                </a:solidFill>
              </a:rPr>
              <a:t> (length of the path):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</a:t>
            </a:r>
            <a:r>
              <a:rPr lang="en-US" sz="2400" dirty="0" err="1" smtClean="0"/>
              <a:t>lintasan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ditempuh</a:t>
            </a:r>
            <a:r>
              <a:rPr lang="en-US" sz="2400" dirty="0" smtClean="0"/>
              <a:t>.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977900" y="5611283"/>
            <a:ext cx="2298700" cy="660400"/>
          </a:xfrm>
          <a:custGeom>
            <a:avLst/>
            <a:gdLst>
              <a:gd name="connsiteX0" fmla="*/ 0 w 2184400"/>
              <a:gd name="connsiteY0" fmla="*/ 395817 h 660400"/>
              <a:gd name="connsiteX1" fmla="*/ 419100 w 2184400"/>
              <a:gd name="connsiteY1" fmla="*/ 40217 h 660400"/>
              <a:gd name="connsiteX2" fmla="*/ 977900 w 2184400"/>
              <a:gd name="connsiteY2" fmla="*/ 637117 h 660400"/>
              <a:gd name="connsiteX3" fmla="*/ 1346200 w 2184400"/>
              <a:gd name="connsiteY3" fmla="*/ 179917 h 660400"/>
              <a:gd name="connsiteX4" fmla="*/ 1841500 w 2184400"/>
              <a:gd name="connsiteY4" fmla="*/ 395817 h 660400"/>
              <a:gd name="connsiteX5" fmla="*/ 2184400 w 2184400"/>
              <a:gd name="connsiteY5" fmla="*/ 370417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84400" h="660400">
                <a:moveTo>
                  <a:pt x="0" y="395817"/>
                </a:moveTo>
                <a:cubicBezTo>
                  <a:pt x="128058" y="197908"/>
                  <a:pt x="256117" y="0"/>
                  <a:pt x="419100" y="40217"/>
                </a:cubicBezTo>
                <a:cubicBezTo>
                  <a:pt x="582083" y="80434"/>
                  <a:pt x="823383" y="613834"/>
                  <a:pt x="977900" y="637117"/>
                </a:cubicBezTo>
                <a:cubicBezTo>
                  <a:pt x="1132417" y="660400"/>
                  <a:pt x="1202267" y="220134"/>
                  <a:pt x="1346200" y="179917"/>
                </a:cubicBezTo>
                <a:cubicBezTo>
                  <a:pt x="1490133" y="139700"/>
                  <a:pt x="1701800" y="364067"/>
                  <a:pt x="1841500" y="395817"/>
                </a:cubicBezTo>
                <a:cubicBezTo>
                  <a:pt x="1981200" y="427567"/>
                  <a:pt x="2082800" y="398992"/>
                  <a:pt x="2184400" y="37041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3505200" y="6019800"/>
            <a:ext cx="457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419600" y="6019800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447800" y="6324600"/>
            <a:ext cx="91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lintasan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410200" y="6096000"/>
            <a:ext cx="172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lintasan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70C0"/>
                </a:solidFill>
              </a:rPr>
              <a:t>Contoh</a:t>
            </a:r>
            <a:r>
              <a:rPr lang="en-US" sz="2400" dirty="0" smtClean="0">
                <a:solidFill>
                  <a:srgbClr val="0070C0"/>
                </a:solidFill>
              </a:rPr>
              <a:t> JARAK (d):</a:t>
            </a:r>
          </a:p>
          <a:p>
            <a:r>
              <a:rPr lang="en-US" sz="2400" dirty="0" err="1" smtClean="0"/>
              <a:t>Pancang</a:t>
            </a:r>
            <a:r>
              <a:rPr lang="en-US" sz="2400" dirty="0" smtClean="0"/>
              <a:t> 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pancang</a:t>
            </a:r>
            <a:r>
              <a:rPr lang="en-US" sz="2400" dirty="0" smtClean="0"/>
              <a:t> B </a:t>
            </a:r>
            <a:r>
              <a:rPr lang="en-US" sz="2400" dirty="0" err="1" smtClean="0"/>
              <a:t>dipasang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</a:t>
            </a:r>
            <a:r>
              <a:rPr lang="en-US" sz="2400" dirty="0" err="1" smtClean="0"/>
              <a:t>sungai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alur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gambar</a:t>
            </a:r>
            <a:r>
              <a:rPr lang="en-US" sz="2400" dirty="0" smtClean="0"/>
              <a:t> </a:t>
            </a:r>
            <a:r>
              <a:rPr lang="en-US" sz="2400" dirty="0" err="1" smtClean="0"/>
              <a:t>berikut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Jarak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</a:t>
            </a:r>
            <a:r>
              <a:rPr lang="en-US" sz="2400" dirty="0" err="1" smtClean="0"/>
              <a:t>pancang</a:t>
            </a:r>
            <a:r>
              <a:rPr lang="en-US" sz="2400" dirty="0" smtClean="0"/>
              <a:t> 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pancang</a:t>
            </a:r>
            <a:r>
              <a:rPr lang="en-US" sz="2400" dirty="0" smtClean="0"/>
              <a:t> B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</a:t>
            </a:r>
            <a:r>
              <a:rPr lang="en-US" sz="2400" dirty="0" err="1" smtClean="0"/>
              <a:t>garis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ditarik</a:t>
            </a:r>
            <a:r>
              <a:rPr lang="en-US" sz="2400" dirty="0" smtClean="0"/>
              <a:t> </a:t>
            </a:r>
            <a:r>
              <a:rPr lang="en-US" sz="2400" dirty="0" err="1" smtClean="0"/>
              <a:t>lurus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A </a:t>
            </a:r>
            <a:r>
              <a:rPr lang="en-US" sz="2400" dirty="0" err="1" smtClean="0"/>
              <a:t>menuju</a:t>
            </a:r>
            <a:r>
              <a:rPr lang="en-US" sz="2400" dirty="0" smtClean="0"/>
              <a:t> B, </a:t>
            </a:r>
            <a:r>
              <a:rPr lang="en-US" sz="2400" dirty="0" err="1" smtClean="0"/>
              <a:t>yakni</a:t>
            </a:r>
            <a:r>
              <a:rPr lang="en-US" sz="2400" dirty="0" smtClean="0"/>
              <a:t> 5 meter.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Contoh</a:t>
            </a:r>
            <a:r>
              <a:rPr lang="en-US" sz="2400" dirty="0" smtClean="0"/>
              <a:t> lain: </a:t>
            </a:r>
            <a:r>
              <a:rPr lang="en-US" sz="2400" dirty="0" err="1" smtClean="0"/>
              <a:t>jarak</a:t>
            </a:r>
            <a:r>
              <a:rPr lang="en-US" sz="2400" dirty="0" smtClean="0"/>
              <a:t> </a:t>
            </a:r>
            <a:r>
              <a:rPr lang="en-US" sz="2400" dirty="0" err="1" smtClean="0"/>
              <a:t>titik</a:t>
            </a:r>
            <a:r>
              <a:rPr lang="en-US" sz="2400" dirty="0" smtClean="0"/>
              <a:t> C </a:t>
            </a:r>
            <a:r>
              <a:rPr lang="en-US" sz="2400" dirty="0" err="1" smtClean="0"/>
              <a:t>dan</a:t>
            </a:r>
            <a:r>
              <a:rPr lang="en-US" sz="2400" dirty="0" smtClean="0"/>
              <a:t> D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3 meter.</a:t>
            </a:r>
            <a:endParaRPr lang="en-US" sz="2400" dirty="0"/>
          </a:p>
        </p:txBody>
      </p:sp>
      <p:grpSp>
        <p:nvGrpSpPr>
          <p:cNvPr id="89" name="Group 88"/>
          <p:cNvGrpSpPr/>
          <p:nvPr/>
        </p:nvGrpSpPr>
        <p:grpSpPr>
          <a:xfrm>
            <a:off x="1524000" y="1828800"/>
            <a:ext cx="4800600" cy="2655385"/>
            <a:chOff x="1524000" y="1828800"/>
            <a:chExt cx="4800600" cy="2655385"/>
          </a:xfrm>
        </p:grpSpPr>
        <p:sp>
          <p:nvSpPr>
            <p:cNvPr id="69" name="Parallelogram 68"/>
            <p:cNvSpPr/>
            <p:nvPr/>
          </p:nvSpPr>
          <p:spPr>
            <a:xfrm>
              <a:off x="1524000" y="2426785"/>
              <a:ext cx="4648200" cy="2057400"/>
            </a:xfrm>
            <a:prstGeom prst="parallelogram">
              <a:avLst>
                <a:gd name="adj" fmla="val 38636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2006600" y="2445835"/>
              <a:ext cx="3784600" cy="1917700"/>
            </a:xfrm>
            <a:custGeom>
              <a:avLst/>
              <a:gdLst>
                <a:gd name="connsiteX0" fmla="*/ 0 w 3784600"/>
                <a:gd name="connsiteY0" fmla="*/ 1504950 h 1917700"/>
                <a:gd name="connsiteX1" fmla="*/ 800100 w 3784600"/>
                <a:gd name="connsiteY1" fmla="*/ 1708150 h 1917700"/>
                <a:gd name="connsiteX2" fmla="*/ 1803400 w 3784600"/>
                <a:gd name="connsiteY2" fmla="*/ 247650 h 1917700"/>
                <a:gd name="connsiteX3" fmla="*/ 2501900 w 3784600"/>
                <a:gd name="connsiteY3" fmla="*/ 374650 h 1917700"/>
                <a:gd name="connsiteX4" fmla="*/ 2768600 w 3784600"/>
                <a:gd name="connsiteY4" fmla="*/ 946150 h 1917700"/>
                <a:gd name="connsiteX5" fmla="*/ 3378200 w 3784600"/>
                <a:gd name="connsiteY5" fmla="*/ 107950 h 1917700"/>
                <a:gd name="connsiteX6" fmla="*/ 3784600 w 3784600"/>
                <a:gd name="connsiteY6" fmla="*/ 298450 h 191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4600" h="1917700">
                  <a:moveTo>
                    <a:pt x="0" y="1504950"/>
                  </a:moveTo>
                  <a:cubicBezTo>
                    <a:pt x="249766" y="1711325"/>
                    <a:pt x="499533" y="1917700"/>
                    <a:pt x="800100" y="1708150"/>
                  </a:cubicBezTo>
                  <a:cubicBezTo>
                    <a:pt x="1100667" y="1498600"/>
                    <a:pt x="1519767" y="469900"/>
                    <a:pt x="1803400" y="247650"/>
                  </a:cubicBezTo>
                  <a:cubicBezTo>
                    <a:pt x="2087033" y="25400"/>
                    <a:pt x="2341033" y="258233"/>
                    <a:pt x="2501900" y="374650"/>
                  </a:cubicBezTo>
                  <a:cubicBezTo>
                    <a:pt x="2662767" y="491067"/>
                    <a:pt x="2622550" y="990600"/>
                    <a:pt x="2768600" y="946150"/>
                  </a:cubicBezTo>
                  <a:cubicBezTo>
                    <a:pt x="2914650" y="901700"/>
                    <a:pt x="3208867" y="215900"/>
                    <a:pt x="3378200" y="107950"/>
                  </a:cubicBezTo>
                  <a:cubicBezTo>
                    <a:pt x="3547533" y="0"/>
                    <a:pt x="3784600" y="298450"/>
                    <a:pt x="3784600" y="298450"/>
                  </a:cubicBezTo>
                </a:path>
              </a:pathLst>
            </a:custGeom>
            <a:ln w="76200"/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 rot="20540959">
              <a:off x="3772548" y="3317478"/>
              <a:ext cx="2667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5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Line 7"/>
            <p:cNvSpPr>
              <a:spLocks noChangeShapeType="1"/>
            </p:cNvSpPr>
            <p:nvPr/>
          </p:nvSpPr>
          <p:spPr bwMode="auto">
            <a:xfrm rot="20540959">
              <a:off x="1892629" y="3341860"/>
              <a:ext cx="4022725" cy="0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 rot="20540959">
              <a:off x="1998775" y="3922244"/>
              <a:ext cx="42228" cy="6434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 rot="20540959">
              <a:off x="5774423" y="2707299"/>
              <a:ext cx="42228" cy="6434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 rot="20540959">
              <a:off x="3886906" y="3199327"/>
              <a:ext cx="533400" cy="412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872120" y="3618980"/>
              <a:ext cx="337680" cy="496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5634565" y="2417788"/>
              <a:ext cx="533400" cy="420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Tahoma" pitchFamily="34" charset="0"/>
                </a:rPr>
                <a:t>B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0" name="Oval 9"/>
            <p:cNvSpPr>
              <a:spLocks noChangeArrowheads="1"/>
            </p:cNvSpPr>
            <p:nvPr/>
          </p:nvSpPr>
          <p:spPr bwMode="auto">
            <a:xfrm rot="20540959">
              <a:off x="5279262" y="4351450"/>
              <a:ext cx="42228" cy="6434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72" name="Oval 9"/>
            <p:cNvSpPr>
              <a:spLocks noChangeArrowheads="1"/>
            </p:cNvSpPr>
            <p:nvPr/>
          </p:nvSpPr>
          <p:spPr bwMode="auto">
            <a:xfrm rot="20540959">
              <a:off x="6045010" y="2444373"/>
              <a:ext cx="42228" cy="6434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73" name="Text Box 18"/>
            <p:cNvSpPr txBox="1">
              <a:spLocks noChangeArrowheads="1"/>
            </p:cNvSpPr>
            <p:nvPr/>
          </p:nvSpPr>
          <p:spPr bwMode="auto">
            <a:xfrm>
              <a:off x="5943600" y="2133600"/>
              <a:ext cx="381000" cy="445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Tahoma" pitchFamily="34" charset="0"/>
                </a:rPr>
                <a:t>D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" name="Text Box 18"/>
            <p:cNvSpPr txBox="1">
              <a:spLocks noChangeArrowheads="1"/>
            </p:cNvSpPr>
            <p:nvPr/>
          </p:nvSpPr>
          <p:spPr bwMode="auto">
            <a:xfrm>
              <a:off x="5029200" y="4128585"/>
              <a:ext cx="3810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Tahoma" pitchFamily="34" charset="0"/>
                </a:rPr>
                <a:t>C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76" name="Straight Connector 75"/>
            <p:cNvCxnSpPr>
              <a:stCxn id="70" idx="5"/>
              <a:endCxn id="72" idx="3"/>
            </p:cNvCxnSpPr>
            <p:nvPr/>
          </p:nvCxnSpPr>
          <p:spPr>
            <a:xfrm rot="5400000" flipH="1" flipV="1">
              <a:off x="4741136" y="3083118"/>
              <a:ext cx="1898023" cy="737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 Box 6"/>
            <p:cNvSpPr txBox="1">
              <a:spLocks noChangeArrowheads="1"/>
            </p:cNvSpPr>
            <p:nvPr/>
          </p:nvSpPr>
          <p:spPr bwMode="auto">
            <a:xfrm rot="17639723">
              <a:off x="5339897" y="3179408"/>
              <a:ext cx="570578" cy="387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latin typeface="Tahoma" pitchFamily="34" charset="0"/>
                </a:rPr>
                <a:t>3 m</a:t>
              </a:r>
              <a:endPara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1625600" y="3035300"/>
              <a:ext cx="381794" cy="927894"/>
              <a:chOff x="1752600" y="5245100"/>
              <a:chExt cx="381794" cy="927894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 rot="5400000" flipH="1" flipV="1">
                <a:off x="1676400" y="5715000"/>
                <a:ext cx="914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Flowchart: Punched Tape 83"/>
              <p:cNvSpPr/>
              <p:nvPr/>
            </p:nvSpPr>
            <p:spPr>
              <a:xfrm>
                <a:off x="1752600" y="5245100"/>
                <a:ext cx="381000" cy="304800"/>
              </a:xfrm>
              <a:prstGeom prst="flowChartPunchedTap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5409406" y="1828800"/>
              <a:ext cx="381794" cy="927894"/>
              <a:chOff x="1752600" y="5245100"/>
              <a:chExt cx="381794" cy="927894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 rot="5400000" flipH="1" flipV="1">
                <a:off x="1676400" y="5715000"/>
                <a:ext cx="914400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Flowchart: Punched Tape 87"/>
              <p:cNvSpPr/>
              <p:nvPr/>
            </p:nvSpPr>
            <p:spPr>
              <a:xfrm>
                <a:off x="1752600" y="5245100"/>
                <a:ext cx="381000" cy="304800"/>
              </a:xfrm>
              <a:prstGeom prst="flowChartPunchedTape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</a:rPr>
              <a:t>Contoh</a:t>
            </a:r>
            <a:r>
              <a:rPr lang="en-US" sz="2400" dirty="0" smtClean="0">
                <a:solidFill>
                  <a:srgbClr val="0070C0"/>
                </a:solidFill>
              </a:rPr>
              <a:t> PERPINDAHAN (    )</a:t>
            </a:r>
          </a:p>
          <a:p>
            <a:r>
              <a:rPr lang="en-US" sz="2000" dirty="0" err="1" smtClean="0"/>
              <a:t>Seekor</a:t>
            </a:r>
            <a:r>
              <a:rPr lang="en-US" sz="2000" dirty="0" smtClean="0"/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lintasan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gambar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</a:t>
            </a:r>
            <a:r>
              <a:rPr lang="en-US" sz="2000" dirty="0" smtClean="0"/>
              <a:t>. </a:t>
            </a:r>
            <a:r>
              <a:rPr lang="en-US" sz="2000" dirty="0" err="1" smtClean="0"/>
              <a:t>Tentukan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besarnya</a:t>
            </a:r>
            <a:r>
              <a:rPr lang="en-US" sz="2000" dirty="0" smtClean="0"/>
              <a:t> </a:t>
            </a:r>
            <a:r>
              <a:rPr lang="en-US" sz="2000" dirty="0" err="1" smtClean="0"/>
              <a:t>perpindahan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Jawab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besarnya</a:t>
            </a:r>
            <a:r>
              <a:rPr lang="en-US" sz="2000" dirty="0" smtClean="0"/>
              <a:t> </a:t>
            </a:r>
            <a:r>
              <a:rPr lang="en-US" sz="2000" dirty="0" err="1" smtClean="0"/>
              <a:t>perpindahan</a:t>
            </a:r>
            <a:r>
              <a:rPr lang="en-US" sz="2000" dirty="0" smtClean="0"/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sama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panjang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A-A’</a:t>
            </a:r>
            <a:r>
              <a:rPr lang="en-US" sz="2000" dirty="0" smtClean="0"/>
              <a:t>, </a:t>
            </a:r>
            <a:r>
              <a:rPr lang="en-US" sz="2000" dirty="0" err="1" smtClean="0"/>
              <a:t>yakni</a:t>
            </a:r>
            <a:r>
              <a:rPr lang="en-US" sz="2000" dirty="0" smtClean="0"/>
              <a:t>:</a:t>
            </a:r>
          </a:p>
          <a:p>
            <a:endParaRPr lang="en-US" sz="2400" dirty="0"/>
          </a:p>
        </p:txBody>
      </p:sp>
      <p:grpSp>
        <p:nvGrpSpPr>
          <p:cNvPr id="4" name="Group 67"/>
          <p:cNvGrpSpPr/>
          <p:nvPr/>
        </p:nvGrpSpPr>
        <p:grpSpPr>
          <a:xfrm>
            <a:off x="2667000" y="1752600"/>
            <a:ext cx="3352800" cy="3057524"/>
            <a:chOff x="5562600" y="1514476"/>
            <a:chExt cx="3352800" cy="3057524"/>
          </a:xfrm>
        </p:grpSpPr>
        <p:sp>
          <p:nvSpPr>
            <p:cNvPr id="29699" name="Oval 3"/>
            <p:cNvSpPr>
              <a:spLocks noChangeArrowheads="1"/>
            </p:cNvSpPr>
            <p:nvPr/>
          </p:nvSpPr>
          <p:spPr bwMode="auto">
            <a:xfrm rot="5400000">
              <a:off x="6995947" y="4307725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0" name="Text Box 4"/>
            <p:cNvSpPr txBox="1">
              <a:spLocks noChangeArrowheads="1"/>
            </p:cNvSpPr>
            <p:nvPr/>
          </p:nvSpPr>
          <p:spPr bwMode="auto">
            <a:xfrm>
              <a:off x="6535326" y="1514476"/>
              <a:ext cx="517407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Y(m)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8294511" y="3175484"/>
              <a:ext cx="620889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X (m)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02" name="Line 6"/>
            <p:cNvSpPr>
              <a:spLocks noChangeShapeType="1"/>
            </p:cNvSpPr>
            <p:nvPr/>
          </p:nvSpPr>
          <p:spPr bwMode="auto">
            <a:xfrm>
              <a:off x="5562600" y="3184653"/>
              <a:ext cx="285608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6949252" y="3152209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auto">
            <a:xfrm>
              <a:off x="5864766" y="3167726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6237299" y="3169842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6" name="Oval 10"/>
            <p:cNvSpPr>
              <a:spLocks noChangeArrowheads="1"/>
            </p:cNvSpPr>
            <p:nvPr/>
          </p:nvSpPr>
          <p:spPr bwMode="auto">
            <a:xfrm>
              <a:off x="6609833" y="3171958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>
              <a:off x="6982366" y="3163494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8" name="Oval 12"/>
            <p:cNvSpPr>
              <a:spLocks noChangeArrowheads="1"/>
            </p:cNvSpPr>
            <p:nvPr/>
          </p:nvSpPr>
          <p:spPr bwMode="auto">
            <a:xfrm>
              <a:off x="7354899" y="3165610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09" name="Oval 13"/>
            <p:cNvSpPr>
              <a:spLocks noChangeArrowheads="1"/>
            </p:cNvSpPr>
            <p:nvPr/>
          </p:nvSpPr>
          <p:spPr bwMode="auto">
            <a:xfrm>
              <a:off x="7727433" y="3173368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10" name="Oval 14"/>
            <p:cNvSpPr>
              <a:spLocks noChangeArrowheads="1"/>
            </p:cNvSpPr>
            <p:nvPr/>
          </p:nvSpPr>
          <p:spPr bwMode="auto">
            <a:xfrm>
              <a:off x="8099966" y="3169842"/>
              <a:ext cx="19317" cy="19749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11" name="Text Box 15"/>
            <p:cNvSpPr txBox="1">
              <a:spLocks noChangeArrowheads="1"/>
            </p:cNvSpPr>
            <p:nvPr/>
          </p:nvSpPr>
          <p:spPr bwMode="auto">
            <a:xfrm>
              <a:off x="7239000" y="3184653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2" name="Text Box 16"/>
            <p:cNvSpPr txBox="1">
              <a:spLocks noChangeArrowheads="1"/>
            </p:cNvSpPr>
            <p:nvPr/>
          </p:nvSpPr>
          <p:spPr bwMode="auto">
            <a:xfrm>
              <a:off x="7611533" y="3184653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2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3" name="Text Box 17"/>
            <p:cNvSpPr txBox="1">
              <a:spLocks noChangeArrowheads="1"/>
            </p:cNvSpPr>
            <p:nvPr/>
          </p:nvSpPr>
          <p:spPr bwMode="auto">
            <a:xfrm>
              <a:off x="7994415" y="3184653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4" name="Text Box 18"/>
            <p:cNvSpPr txBox="1">
              <a:spLocks noChangeArrowheads="1"/>
            </p:cNvSpPr>
            <p:nvPr/>
          </p:nvSpPr>
          <p:spPr bwMode="auto">
            <a:xfrm>
              <a:off x="5686778" y="3184653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-3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5" name="Text Box 19"/>
            <p:cNvSpPr txBox="1">
              <a:spLocks noChangeArrowheads="1"/>
            </p:cNvSpPr>
            <p:nvPr/>
          </p:nvSpPr>
          <p:spPr bwMode="auto">
            <a:xfrm>
              <a:off x="6069659" y="3184653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-2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6" name="Text Box 20"/>
            <p:cNvSpPr txBox="1">
              <a:spLocks noChangeArrowheads="1"/>
            </p:cNvSpPr>
            <p:nvPr/>
          </p:nvSpPr>
          <p:spPr bwMode="auto">
            <a:xfrm>
              <a:off x="6452541" y="3184653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-1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7" name="Text Box 21"/>
            <p:cNvSpPr txBox="1">
              <a:spLocks noChangeArrowheads="1"/>
            </p:cNvSpPr>
            <p:nvPr/>
          </p:nvSpPr>
          <p:spPr bwMode="auto">
            <a:xfrm>
              <a:off x="6752637" y="2644385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8" name="Text Box 22"/>
            <p:cNvSpPr txBox="1">
              <a:spLocks noChangeArrowheads="1"/>
            </p:cNvSpPr>
            <p:nvPr/>
          </p:nvSpPr>
          <p:spPr bwMode="auto">
            <a:xfrm>
              <a:off x="6752637" y="2263517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2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19" name="Text Box 23"/>
            <p:cNvSpPr txBox="1">
              <a:spLocks noChangeArrowheads="1"/>
            </p:cNvSpPr>
            <p:nvPr/>
          </p:nvSpPr>
          <p:spPr bwMode="auto">
            <a:xfrm>
              <a:off x="6752637" y="1882649"/>
              <a:ext cx="248356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20" name="Text Box 24"/>
            <p:cNvSpPr txBox="1">
              <a:spLocks noChangeArrowheads="1"/>
            </p:cNvSpPr>
            <p:nvPr/>
          </p:nvSpPr>
          <p:spPr bwMode="auto">
            <a:xfrm>
              <a:off x="6700896" y="3797569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-2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21" name="Text Box 25"/>
            <p:cNvSpPr txBox="1">
              <a:spLocks noChangeArrowheads="1"/>
            </p:cNvSpPr>
            <p:nvPr/>
          </p:nvSpPr>
          <p:spPr bwMode="auto">
            <a:xfrm>
              <a:off x="6700896" y="3416701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-1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22" name="Oval 26"/>
            <p:cNvSpPr>
              <a:spLocks noChangeArrowheads="1"/>
            </p:cNvSpPr>
            <p:nvPr/>
          </p:nvSpPr>
          <p:spPr bwMode="auto">
            <a:xfrm rot="5400000">
              <a:off x="6998017" y="2022516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3" name="Oval 27"/>
            <p:cNvSpPr>
              <a:spLocks noChangeArrowheads="1"/>
            </p:cNvSpPr>
            <p:nvPr/>
          </p:nvSpPr>
          <p:spPr bwMode="auto">
            <a:xfrm rot="5400000">
              <a:off x="6995947" y="2403384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4" name="Oval 28"/>
            <p:cNvSpPr>
              <a:spLocks noChangeArrowheads="1"/>
            </p:cNvSpPr>
            <p:nvPr/>
          </p:nvSpPr>
          <p:spPr bwMode="auto">
            <a:xfrm rot="5400000">
              <a:off x="6993878" y="2784253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5" name="Oval 29"/>
            <p:cNvSpPr>
              <a:spLocks noChangeArrowheads="1"/>
            </p:cNvSpPr>
            <p:nvPr/>
          </p:nvSpPr>
          <p:spPr bwMode="auto">
            <a:xfrm rot="5400000">
              <a:off x="7002156" y="3165121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6" name="Oval 30"/>
            <p:cNvSpPr>
              <a:spLocks noChangeArrowheads="1"/>
            </p:cNvSpPr>
            <p:nvPr/>
          </p:nvSpPr>
          <p:spPr bwMode="auto">
            <a:xfrm rot="5400000">
              <a:off x="7000087" y="3545989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7" name="Oval 31"/>
            <p:cNvSpPr>
              <a:spLocks noChangeArrowheads="1"/>
            </p:cNvSpPr>
            <p:nvPr/>
          </p:nvSpPr>
          <p:spPr bwMode="auto">
            <a:xfrm rot="5400000">
              <a:off x="6998017" y="3926857"/>
              <a:ext cx="19749" cy="1931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28" name="Text Box 32"/>
            <p:cNvSpPr txBox="1">
              <a:spLocks noChangeArrowheads="1"/>
            </p:cNvSpPr>
            <p:nvPr/>
          </p:nvSpPr>
          <p:spPr bwMode="auto">
            <a:xfrm>
              <a:off x="6700896" y="4178437"/>
              <a:ext cx="372533" cy="25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-3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29" name="Line 33"/>
            <p:cNvSpPr>
              <a:spLocks noChangeShapeType="1"/>
            </p:cNvSpPr>
            <p:nvPr/>
          </p:nvSpPr>
          <p:spPr bwMode="auto">
            <a:xfrm rot="5400000">
              <a:off x="5540998" y="3112006"/>
              <a:ext cx="291998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30" name="Text Box 34"/>
            <p:cNvSpPr txBox="1">
              <a:spLocks noChangeArrowheads="1"/>
            </p:cNvSpPr>
            <p:nvPr/>
          </p:nvSpPr>
          <p:spPr bwMode="auto">
            <a:xfrm>
              <a:off x="5603993" y="2233894"/>
              <a:ext cx="496711" cy="380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</a:t>
              </a: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731" name="Oval 35"/>
            <p:cNvSpPr>
              <a:spLocks noChangeArrowheads="1"/>
            </p:cNvSpPr>
            <p:nvPr/>
          </p:nvSpPr>
          <p:spPr bwMode="auto">
            <a:xfrm>
              <a:off x="5864766" y="2392589"/>
              <a:ext cx="39323" cy="40203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35" name="Oval 39"/>
            <p:cNvSpPr>
              <a:spLocks noChangeArrowheads="1"/>
            </p:cNvSpPr>
            <p:nvPr/>
          </p:nvSpPr>
          <p:spPr bwMode="auto">
            <a:xfrm>
              <a:off x="8102600" y="3178176"/>
              <a:ext cx="39323" cy="40203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36" name="Line 40"/>
            <p:cNvSpPr>
              <a:spLocks noChangeShapeType="1"/>
            </p:cNvSpPr>
            <p:nvPr/>
          </p:nvSpPr>
          <p:spPr bwMode="auto">
            <a:xfrm>
              <a:off x="5883393" y="2403168"/>
              <a:ext cx="0" cy="7617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37" name="Line 41"/>
            <p:cNvSpPr>
              <a:spLocks noChangeShapeType="1"/>
            </p:cNvSpPr>
            <p:nvPr/>
          </p:nvSpPr>
          <p:spPr bwMode="auto">
            <a:xfrm>
              <a:off x="5956300" y="2416176"/>
              <a:ext cx="99342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38" name="Text Box 42"/>
            <p:cNvSpPr txBox="1">
              <a:spLocks noChangeArrowheads="1"/>
            </p:cNvSpPr>
            <p:nvPr/>
          </p:nvSpPr>
          <p:spPr bwMode="auto">
            <a:xfrm>
              <a:off x="8064500" y="2898908"/>
              <a:ext cx="496711" cy="380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A’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5905500" y="2083859"/>
              <a:ext cx="2209800" cy="1107017"/>
            </a:xfrm>
            <a:custGeom>
              <a:avLst/>
              <a:gdLst>
                <a:gd name="connsiteX0" fmla="*/ 0 w 2209800"/>
                <a:gd name="connsiteY0" fmla="*/ 319617 h 1107017"/>
                <a:gd name="connsiteX1" fmla="*/ 609600 w 2209800"/>
                <a:gd name="connsiteY1" fmla="*/ 27517 h 1107017"/>
                <a:gd name="connsiteX2" fmla="*/ 1485900 w 2209800"/>
                <a:gd name="connsiteY2" fmla="*/ 484717 h 1107017"/>
                <a:gd name="connsiteX3" fmla="*/ 1993900 w 2209800"/>
                <a:gd name="connsiteY3" fmla="*/ 370417 h 1107017"/>
                <a:gd name="connsiteX4" fmla="*/ 2209800 w 2209800"/>
                <a:gd name="connsiteY4" fmla="*/ 1107017 h 1107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107017">
                  <a:moveTo>
                    <a:pt x="0" y="319617"/>
                  </a:moveTo>
                  <a:cubicBezTo>
                    <a:pt x="180975" y="159808"/>
                    <a:pt x="361950" y="0"/>
                    <a:pt x="609600" y="27517"/>
                  </a:cubicBezTo>
                  <a:cubicBezTo>
                    <a:pt x="857250" y="55034"/>
                    <a:pt x="1255183" y="427567"/>
                    <a:pt x="1485900" y="484717"/>
                  </a:cubicBezTo>
                  <a:cubicBezTo>
                    <a:pt x="1716617" y="541867"/>
                    <a:pt x="1873250" y="266700"/>
                    <a:pt x="1993900" y="370417"/>
                  </a:cubicBezTo>
                  <a:cubicBezTo>
                    <a:pt x="2114550" y="474134"/>
                    <a:pt x="2180167" y="958850"/>
                    <a:pt x="2209800" y="1107017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/>
            <p:cNvCxnSpPr>
              <a:stCxn id="29731" idx="3"/>
              <a:endCxn id="64" idx="4"/>
            </p:cNvCxnSpPr>
            <p:nvPr/>
          </p:nvCxnSpPr>
          <p:spPr>
            <a:xfrm rot="16200000" flipH="1">
              <a:off x="6610926" y="1686502"/>
              <a:ext cx="763972" cy="224477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722" name="Object 2"/>
          <p:cNvGraphicFramePr>
            <a:graphicFrameLocks noChangeAspect="1"/>
          </p:cNvGraphicFramePr>
          <p:nvPr/>
        </p:nvGraphicFramePr>
        <p:xfrm>
          <a:off x="3765550" y="584200"/>
          <a:ext cx="401638" cy="346075"/>
        </p:xfrm>
        <a:graphic>
          <a:graphicData uri="http://schemas.openxmlformats.org/presentationml/2006/ole">
            <p:oleObj spid="_x0000_s30722" name="Equation" r:id="rId3" imgW="215640" imgH="215640" progId="Equation.3">
              <p:embed/>
            </p:oleObj>
          </a:graphicData>
        </a:graphic>
      </p:graphicFrame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5362575"/>
            <a:ext cx="1295400" cy="429101"/>
          </a:xfrm>
          <a:prstGeom prst="rect">
            <a:avLst/>
          </a:prstGeom>
          <a:noFill/>
        </p:spPr>
      </p:pic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1" y="5854701"/>
            <a:ext cx="692020" cy="381000"/>
          </a:xfrm>
          <a:prstGeom prst="rect">
            <a:avLst/>
          </a:prstGeom>
          <a:noFill/>
        </p:spPr>
      </p:pic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4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1" y="6340475"/>
            <a:ext cx="762000" cy="348953"/>
          </a:xfrm>
          <a:prstGeom prst="rect">
            <a:avLst/>
          </a:prstGeom>
          <a:noFill/>
        </p:spPr>
      </p:pic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721100" y="537210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3124200" y="582826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3136188" y="628443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	</a:t>
            </a:r>
            <a:r>
              <a:rPr lang="en-US" sz="2400" dirty="0" err="1" smtClean="0">
                <a:solidFill>
                  <a:srgbClr val="0070C0"/>
                </a:solidFill>
              </a:rPr>
              <a:t>Contoh</a:t>
            </a:r>
            <a:r>
              <a:rPr lang="en-US" sz="2400" dirty="0" smtClean="0">
                <a:solidFill>
                  <a:srgbClr val="0070C0"/>
                </a:solidFill>
              </a:rPr>
              <a:t> PANJANG LINTASAN ( s )</a:t>
            </a:r>
          </a:p>
          <a:p>
            <a:r>
              <a:rPr lang="en-US" sz="2000" dirty="0" err="1" smtClean="0"/>
              <a:t>Seekor</a:t>
            </a:r>
            <a:r>
              <a:rPr lang="en-US" sz="2000" dirty="0" smtClean="0"/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bergerak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lintasan</a:t>
            </a:r>
            <a:r>
              <a:rPr lang="en-US" sz="2000" dirty="0" smtClean="0"/>
              <a:t> </a:t>
            </a:r>
            <a:r>
              <a:rPr lang="en-US" sz="2000" dirty="0" err="1" smtClean="0"/>
              <a:t>setengah</a:t>
            </a:r>
            <a:r>
              <a:rPr lang="en-US" sz="2000" dirty="0" smtClean="0"/>
              <a:t> </a:t>
            </a:r>
            <a:r>
              <a:rPr lang="en-US" sz="2000" dirty="0" err="1" smtClean="0"/>
              <a:t>lingkaran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gambar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</a:t>
            </a:r>
            <a:r>
              <a:rPr lang="en-US" sz="2000" dirty="0" smtClean="0"/>
              <a:t>. </a:t>
            </a:r>
            <a:r>
              <a:rPr lang="en-US" sz="2000" dirty="0" err="1" smtClean="0"/>
              <a:t>Tentukan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besarnya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panjang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lintasan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perpindahan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Jawab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C00000"/>
                </a:solidFill>
              </a:rPr>
              <a:t>panjang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lintasan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/>
              <a:t>semut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 </a:t>
            </a:r>
            <a:r>
              <a:rPr lang="en-US" sz="2000" dirty="0" err="1" smtClean="0"/>
              <a:t>sama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panjang</a:t>
            </a:r>
            <a:r>
              <a:rPr lang="en-US" sz="2000" dirty="0" smtClean="0">
                <a:solidFill>
                  <a:srgbClr val="0070C0"/>
                </a:solidFill>
              </a:rPr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busur</a:t>
            </a:r>
            <a:r>
              <a:rPr lang="en-US" sz="2000" dirty="0" smtClean="0">
                <a:solidFill>
                  <a:srgbClr val="0070C0"/>
                </a:solidFill>
              </a:rPr>
              <a:t> A-B</a:t>
            </a:r>
            <a:r>
              <a:rPr lang="en-US" sz="2000" dirty="0" smtClean="0"/>
              <a:t>, </a:t>
            </a:r>
            <a:r>
              <a:rPr lang="en-US" sz="2000" dirty="0" err="1" smtClean="0"/>
              <a:t>yakni</a:t>
            </a:r>
            <a:r>
              <a:rPr lang="en-US" sz="2000" dirty="0" smtClean="0"/>
              <a:t>:</a:t>
            </a:r>
          </a:p>
          <a:p>
            <a:endParaRPr lang="en-US" sz="2400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2777" name="Group 9"/>
          <p:cNvGrpSpPr>
            <a:grpSpLocks/>
          </p:cNvGrpSpPr>
          <p:nvPr/>
        </p:nvGrpSpPr>
        <p:grpSpPr bwMode="auto">
          <a:xfrm>
            <a:off x="2286000" y="2209800"/>
            <a:ext cx="3086100" cy="1581150"/>
            <a:chOff x="1979" y="8039"/>
            <a:chExt cx="4860" cy="2491"/>
          </a:xfrm>
        </p:grpSpPr>
        <p:cxnSp>
          <p:nvCxnSpPr>
            <p:cNvPr id="32778" name="AutoShape 10"/>
            <p:cNvCxnSpPr>
              <a:cxnSpLocks noChangeShapeType="1"/>
            </p:cNvCxnSpPr>
            <p:nvPr/>
          </p:nvCxnSpPr>
          <p:spPr bwMode="auto">
            <a:xfrm>
              <a:off x="2519" y="9927"/>
              <a:ext cx="396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32779" name="Arc 11"/>
            <p:cNvSpPr>
              <a:spLocks/>
            </p:cNvSpPr>
            <p:nvPr/>
          </p:nvSpPr>
          <p:spPr bwMode="auto">
            <a:xfrm>
              <a:off x="2520" y="8039"/>
              <a:ext cx="3959" cy="1980"/>
            </a:xfrm>
            <a:custGeom>
              <a:avLst/>
              <a:gdLst>
                <a:gd name="G0" fmla="+- 21589 0 0"/>
                <a:gd name="G1" fmla="+- 21600 0 0"/>
                <a:gd name="G2" fmla="+- 21600 0 0"/>
                <a:gd name="T0" fmla="*/ 0 w 43189"/>
                <a:gd name="T1" fmla="*/ 20896 h 21600"/>
                <a:gd name="T2" fmla="*/ 43189 w 43189"/>
                <a:gd name="T3" fmla="*/ 21600 h 21600"/>
                <a:gd name="T4" fmla="*/ 21589 w 4318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89" h="21600" fill="none" extrusionOk="0">
                  <a:moveTo>
                    <a:pt x="0" y="20896"/>
                  </a:moveTo>
                  <a:cubicBezTo>
                    <a:pt x="380" y="9246"/>
                    <a:pt x="9933" y="-1"/>
                    <a:pt x="21589" y="0"/>
                  </a:cubicBezTo>
                  <a:cubicBezTo>
                    <a:pt x="33518" y="0"/>
                    <a:pt x="43189" y="9670"/>
                    <a:pt x="43189" y="21600"/>
                  </a:cubicBezTo>
                </a:path>
                <a:path w="43189" h="21600" stroke="0" extrusionOk="0">
                  <a:moveTo>
                    <a:pt x="0" y="20896"/>
                  </a:moveTo>
                  <a:cubicBezTo>
                    <a:pt x="380" y="9246"/>
                    <a:pt x="9933" y="-1"/>
                    <a:pt x="21589" y="0"/>
                  </a:cubicBezTo>
                  <a:cubicBezTo>
                    <a:pt x="33518" y="0"/>
                    <a:pt x="43189" y="9670"/>
                    <a:pt x="43189" y="21600"/>
                  </a:cubicBezTo>
                  <a:lnTo>
                    <a:pt x="21589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80" name="Line 12"/>
            <p:cNvSpPr>
              <a:spLocks noChangeShapeType="1"/>
            </p:cNvSpPr>
            <p:nvPr/>
          </p:nvSpPr>
          <p:spPr bwMode="auto">
            <a:xfrm flipV="1">
              <a:off x="4319" y="8127"/>
              <a:ext cx="720" cy="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2781" name="Text Box 13"/>
            <p:cNvSpPr txBox="1">
              <a:spLocks noChangeArrowheads="1"/>
            </p:cNvSpPr>
            <p:nvPr/>
          </p:nvSpPr>
          <p:spPr bwMode="auto">
            <a:xfrm>
              <a:off x="4784" y="9138"/>
              <a:ext cx="14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R=10 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82" name="Text Box 14"/>
            <p:cNvSpPr txBox="1">
              <a:spLocks noChangeArrowheads="1"/>
            </p:cNvSpPr>
            <p:nvPr/>
          </p:nvSpPr>
          <p:spPr bwMode="auto">
            <a:xfrm>
              <a:off x="1979" y="9792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A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6299" y="9972"/>
              <a:ext cx="540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787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724400"/>
            <a:ext cx="1371600" cy="492162"/>
          </a:xfrm>
          <a:prstGeom prst="rect">
            <a:avLst/>
          </a:prstGeom>
          <a:noFill/>
        </p:spPr>
      </p:pic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790" name="Picture 2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238750"/>
            <a:ext cx="1504950" cy="323850"/>
          </a:xfrm>
          <a:prstGeom prst="rect">
            <a:avLst/>
          </a:prstGeom>
          <a:noFill/>
        </p:spPr>
      </p:pic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793" name="Picture 2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638800"/>
            <a:ext cx="952500" cy="323850"/>
          </a:xfrm>
          <a:prstGeom prst="rect">
            <a:avLst/>
          </a:prstGeom>
          <a:noFill/>
        </p:spPr>
      </p:pic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57600" y="5029200"/>
            <a:ext cx="5071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Besarnya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C00000"/>
                </a:solidFill>
              </a:rPr>
              <a:t>perpindahan</a:t>
            </a:r>
            <a:r>
              <a:rPr lang="en-US" dirty="0" smtClean="0"/>
              <a:t> </a:t>
            </a:r>
            <a:r>
              <a:rPr lang="en-US" dirty="0" err="1" smtClean="0"/>
              <a:t>semut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endParaRPr lang="en-US" dirty="0" smtClean="0"/>
          </a:p>
          <a:p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garis</a:t>
            </a:r>
            <a:r>
              <a:rPr lang="en-US" dirty="0" smtClean="0"/>
              <a:t> yang </a:t>
            </a:r>
            <a:r>
              <a:rPr lang="en-US" dirty="0" err="1" smtClean="0"/>
              <a:t>menghubungkan</a:t>
            </a:r>
            <a:r>
              <a:rPr lang="en-US" dirty="0" smtClean="0"/>
              <a:t> A </a:t>
            </a:r>
            <a:r>
              <a:rPr lang="en-US" dirty="0" err="1" smtClean="0"/>
              <a:t>dan</a:t>
            </a:r>
            <a:r>
              <a:rPr lang="en-US" dirty="0" smtClean="0"/>
              <a:t> B </a:t>
            </a:r>
            <a:r>
              <a:rPr lang="en-US" dirty="0" err="1" smtClean="0"/>
              <a:t>yakni</a:t>
            </a:r>
            <a:endParaRPr lang="en-US" dirty="0" smtClean="0"/>
          </a:p>
          <a:p>
            <a:r>
              <a:rPr lang="en-US" dirty="0" smtClean="0"/>
              <a:t>20 meter.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533400" y="34290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914400" algn="l"/>
              </a:tabLst>
            </a:pPr>
            <a:r>
              <a:rPr lang="en-US" sz="3600" b="1" dirty="0" smtClean="0">
                <a:solidFill>
                  <a:srgbClr val="0070C0"/>
                </a:solidFill>
                <a:cs typeface="Times New Roman" pitchFamily="18" charset="0"/>
              </a:rPr>
              <a:t>Question?</a:t>
            </a:r>
            <a:endParaRPr lang="en-US" sz="2400" dirty="0"/>
          </a:p>
          <a:p>
            <a:pPr eaLnBrk="0" hangingPunct="0">
              <a:tabLst>
                <a:tab pos="914400" algn="l"/>
              </a:tabLst>
            </a:pPr>
            <a:endParaRPr lang="en-US" sz="2400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5240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  <a:latin typeface="Book Antiqua" pitchFamily="18" charset="0"/>
              </a:rPr>
              <a:t>Kinematika</a:t>
            </a:r>
            <a:r>
              <a:rPr lang="en-US" b="1" dirty="0" smtClean="0">
                <a:solidFill>
                  <a:srgbClr val="0070C0"/>
                </a:solidFill>
                <a:latin typeface="Book Antiqua" pitchFamily="18" charset="0"/>
              </a:rPr>
              <a:t> 1 (</a:t>
            </a:r>
            <a:r>
              <a:rPr lang="en-US" b="1" dirty="0" err="1" smtClean="0">
                <a:solidFill>
                  <a:srgbClr val="0070C0"/>
                </a:solidFill>
                <a:latin typeface="Book Antiqua" pitchFamily="18" charset="0"/>
              </a:rPr>
              <a:t>Dimensi</a:t>
            </a:r>
            <a:r>
              <a:rPr lang="en-US" b="1" dirty="0" smtClean="0">
                <a:solidFill>
                  <a:srgbClr val="0070C0"/>
                </a:solidFill>
                <a:latin typeface="Book Antiqua" pitchFamily="18" charset="0"/>
              </a:rPr>
              <a:t> I)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33400" y="4191000"/>
            <a:ext cx="86106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REFERENCES: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Halliday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D.A., and Robert </a:t>
            </a:r>
            <a:r>
              <a:rPr kumimoji="0" lang="en-US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Resnick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endParaRPr kumimoji="0" lang="en-US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2. Alonso, M., Fundamental</a:t>
            </a:r>
            <a:r>
              <a:rPr lang="en-US" dirty="0" smtClean="0"/>
              <a:t> University Physics, </a:t>
            </a:r>
            <a:r>
              <a:rPr lang="en-US" dirty="0" err="1" smtClean="0"/>
              <a:t>Erlanga</a:t>
            </a:r>
            <a:r>
              <a:rPr lang="en-US" dirty="0" smtClean="0"/>
              <a:t>: 1990.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Giancoli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Fisika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Jilid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I, </a:t>
            </a:r>
            <a:r>
              <a:rPr kumimoji="0" lang="en-US" i="0" u="none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Erlangga</a:t>
            </a:r>
            <a:r>
              <a:rPr kumimoji="0" lang="en-US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1998.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aseline="0" dirty="0" smtClean="0"/>
              <a:t>4. Sears, F.W. and M.W. </a:t>
            </a:r>
            <a:r>
              <a:rPr lang="en-US" baseline="0" dirty="0" err="1" smtClean="0"/>
              <a:t>Zemansky</a:t>
            </a:r>
            <a:r>
              <a:rPr lang="en-US" baseline="0" dirty="0" smtClean="0"/>
              <a:t>, University Physics, 12 Edition, Pearson:</a:t>
            </a:r>
            <a:r>
              <a:rPr lang="en-US" dirty="0" smtClean="0"/>
              <a:t> </a:t>
            </a:r>
            <a:r>
              <a:rPr lang="en-US" baseline="0" dirty="0" smtClean="0"/>
              <a:t>2007.</a:t>
            </a:r>
          </a:p>
          <a:p>
            <a:pPr lvl="0">
              <a:spcBef>
                <a:spcPct val="20000"/>
              </a:spcBef>
              <a:defRPr/>
            </a:pPr>
            <a:r>
              <a:rPr lang="en-US" dirty="0" smtClean="0"/>
              <a:t>5. http://www.saskschools.ca/curr_content/physics30/kindyn/lessoni_1_1.html</a:t>
            </a:r>
          </a:p>
        </p:txBody>
      </p:sp>
      <p:pic>
        <p:nvPicPr>
          <p:cNvPr id="5" name="Picture 4" descr="trip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057400"/>
            <a:ext cx="46482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19400"/>
            <a:ext cx="1352550" cy="1397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5048601"/>
            <a:ext cx="2414229" cy="165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A. RELATIVE POSITION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70000"/>
              </a:lnSpc>
            </a:pPr>
            <a:r>
              <a:rPr lang="en-US" sz="1600" dirty="0" smtClean="0"/>
              <a:t>You want to go to Mira house, but you </a:t>
            </a:r>
            <a:r>
              <a:rPr lang="en-US" sz="1600" b="1" dirty="0" smtClean="0">
                <a:solidFill>
                  <a:srgbClr val="0070C0"/>
                </a:solidFill>
              </a:rPr>
              <a:t>never go </a:t>
            </a:r>
            <a:r>
              <a:rPr lang="en-US" sz="1600" dirty="0" smtClean="0"/>
              <a:t>to there yet. Now you are </a:t>
            </a:r>
            <a:r>
              <a:rPr lang="en-US" sz="1600" b="1" dirty="0" smtClean="0">
                <a:solidFill>
                  <a:srgbClr val="0070C0"/>
                </a:solidFill>
              </a:rPr>
              <a:t>lost</a:t>
            </a:r>
            <a:r>
              <a:rPr lang="en-US" sz="1600" dirty="0" smtClean="0"/>
              <a:t>. Then you meet with two people and ask them to give you a clue. Here are their answers:</a:t>
            </a:r>
          </a:p>
          <a:p>
            <a:pPr indent="800100" algn="just">
              <a:lnSpc>
                <a:spcPct val="170000"/>
              </a:lnSpc>
              <a:buNone/>
            </a:pPr>
            <a:r>
              <a:rPr lang="en-US" sz="1600" dirty="0" smtClean="0"/>
              <a:t>First man	: Mira house is </a:t>
            </a:r>
            <a:r>
              <a:rPr lang="en-US" sz="1600" b="1" dirty="0" smtClean="0">
                <a:solidFill>
                  <a:srgbClr val="0070C0"/>
                </a:solidFill>
              </a:rPr>
              <a:t>2 km </a:t>
            </a:r>
            <a:r>
              <a:rPr lang="en-US" sz="1600" dirty="0" smtClean="0"/>
              <a:t>from </a:t>
            </a:r>
            <a:r>
              <a:rPr lang="en-US" sz="1600" b="1" dirty="0" smtClean="0">
                <a:solidFill>
                  <a:srgbClr val="0070C0"/>
                </a:solidFill>
              </a:rPr>
              <a:t>here.</a:t>
            </a:r>
          </a:p>
          <a:p>
            <a:pPr marL="2806700" lvl="0" indent="-1663700" algn="just">
              <a:lnSpc>
                <a:spcPct val="170000"/>
              </a:lnSpc>
              <a:buNone/>
            </a:pPr>
            <a:r>
              <a:rPr lang="en-US" sz="1600" dirty="0" smtClean="0"/>
              <a:t>Second man	:You just go </a:t>
            </a:r>
            <a:r>
              <a:rPr lang="en-US" sz="1600" b="1" dirty="0" smtClean="0">
                <a:solidFill>
                  <a:srgbClr val="0070C0"/>
                </a:solidFill>
              </a:rPr>
              <a:t>straight to west </a:t>
            </a:r>
            <a:r>
              <a:rPr lang="en-US" sz="1600" dirty="0" smtClean="0"/>
              <a:t>about and you will find “SMART” supermarket. Mira house is the </a:t>
            </a:r>
            <a:r>
              <a:rPr lang="en-US" sz="1600" b="1" u="sng" dirty="0" smtClean="0">
                <a:solidFill>
                  <a:srgbClr val="0070C0"/>
                </a:solidFill>
              </a:rPr>
              <a:t>fifth</a:t>
            </a:r>
            <a:r>
              <a:rPr lang="en-US" sz="1600" dirty="0" smtClean="0"/>
              <a:t> house </a:t>
            </a:r>
            <a:r>
              <a:rPr lang="en-US" sz="1600" b="1" u="sng" dirty="0" smtClean="0">
                <a:solidFill>
                  <a:srgbClr val="0070C0"/>
                </a:solidFill>
              </a:rPr>
              <a:t>behind</a:t>
            </a:r>
            <a:r>
              <a:rPr lang="en-US" sz="1600" dirty="0" smtClean="0"/>
              <a:t> </a:t>
            </a:r>
            <a:r>
              <a:rPr lang="en-US" sz="1600" u="sng" dirty="0" smtClean="0"/>
              <a:t>the </a:t>
            </a:r>
            <a:r>
              <a:rPr lang="en-US" sz="1600" b="1" u="sng" dirty="0" smtClean="0">
                <a:solidFill>
                  <a:srgbClr val="0070C0"/>
                </a:solidFill>
              </a:rPr>
              <a:t>supermarket</a:t>
            </a:r>
            <a:r>
              <a:rPr lang="en-US" sz="1600" dirty="0" smtClean="0"/>
              <a:t>, the yard is green.</a:t>
            </a:r>
          </a:p>
          <a:p>
            <a:pPr algn="just">
              <a:lnSpc>
                <a:spcPct val="170000"/>
              </a:lnSpc>
            </a:pPr>
            <a:r>
              <a:rPr lang="en-US" sz="1600" dirty="0" smtClean="0"/>
              <a:t>First answer make you still confused. The second answer is very clear and you will arrived at Mira’s </a:t>
            </a:r>
            <a:r>
              <a:rPr lang="en-US" sz="1600" dirty="0" err="1" smtClean="0"/>
              <a:t>hous</a:t>
            </a:r>
            <a:r>
              <a:rPr lang="en-US" sz="1600" dirty="0" smtClean="0"/>
              <a:t> soon.</a:t>
            </a:r>
          </a:p>
          <a:p>
            <a:pPr algn="just">
              <a:lnSpc>
                <a:spcPct val="170000"/>
              </a:lnSpc>
            </a:pPr>
            <a:r>
              <a:rPr lang="en-US" sz="1600" dirty="0" smtClean="0"/>
              <a:t>In this case “SMART” supermarket become a </a:t>
            </a:r>
            <a:r>
              <a:rPr lang="en-US" sz="1600" dirty="0" err="1" smtClean="0"/>
              <a:t>refference</a:t>
            </a:r>
            <a:r>
              <a:rPr lang="en-US" sz="1600" dirty="0" smtClean="0"/>
              <a:t> point. Relative position of Mira’s house is </a:t>
            </a:r>
            <a:r>
              <a:rPr lang="en-US" sz="1600" u="sng" dirty="0" smtClean="0"/>
              <a:t>fifth house</a:t>
            </a:r>
            <a:r>
              <a:rPr lang="en-US" sz="1600" dirty="0" smtClean="0"/>
              <a:t> behind the “SMART” supermarket.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 </a:t>
            </a:r>
            <a:r>
              <a:rPr lang="en-US" b="1" u="sng" dirty="0" smtClean="0">
                <a:solidFill>
                  <a:srgbClr val="0070C0"/>
                </a:solidFill>
              </a:rPr>
              <a:t>components</a:t>
            </a:r>
            <a:r>
              <a:rPr lang="en-US" b="1" dirty="0" smtClean="0"/>
              <a:t> of relative position is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pPr marL="514350" lvl="0" indent="-514350">
              <a:buFont typeface="+mj-lt"/>
              <a:buAutoNum type="alphaLcPeriod"/>
            </a:pPr>
            <a:r>
              <a:rPr lang="en-US" sz="2400" dirty="0" smtClean="0"/>
              <a:t>Reference point, for example: here, </a:t>
            </a:r>
            <a:r>
              <a:rPr lang="en-US" sz="2400" dirty="0" err="1" smtClean="0"/>
              <a:t>Jogja</a:t>
            </a:r>
            <a:r>
              <a:rPr lang="en-US" sz="2400" dirty="0" smtClean="0"/>
              <a:t>, Post office, etc.</a:t>
            </a:r>
          </a:p>
          <a:p>
            <a:pPr marL="514350" lvl="0" indent="-514350">
              <a:buFont typeface="+mj-lt"/>
              <a:buAutoNum type="alphaLcPeriod"/>
            </a:pPr>
            <a:r>
              <a:rPr lang="en-US" sz="2400" dirty="0" smtClean="0"/>
              <a:t>direction, for example: north, south, behind, up, etc.</a:t>
            </a:r>
          </a:p>
          <a:p>
            <a:pPr marL="514350" lvl="0" indent="-514350">
              <a:buFont typeface="+mj-lt"/>
              <a:buAutoNum type="alphaLcPeriod"/>
            </a:pPr>
            <a:r>
              <a:rPr lang="en-US" sz="2400" dirty="0" smtClean="0"/>
              <a:t>distance, for example: 2 km, 100 m, 20 cm, etc.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733800"/>
            <a:ext cx="3048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Exercise:</a:t>
            </a:r>
            <a:endParaRPr lang="en-US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Show the </a:t>
            </a:r>
            <a:r>
              <a:rPr lang="en-US" sz="2400" dirty="0" err="1" smtClean="0"/>
              <a:t>refference</a:t>
            </a:r>
            <a:r>
              <a:rPr lang="en-US" sz="2400" dirty="0" smtClean="0"/>
              <a:t> point and components of these relative position if it’s possible:</a:t>
            </a:r>
          </a:p>
          <a:p>
            <a:pPr marL="1435100" lvl="0" indent="-520700">
              <a:lnSpc>
                <a:spcPct val="150000"/>
              </a:lnSpc>
              <a:buFont typeface="+mj-lt"/>
              <a:buAutoNum type="arabicParenR"/>
            </a:pPr>
            <a:r>
              <a:rPr lang="en-US" sz="2400" dirty="0" err="1" smtClean="0"/>
              <a:t>Klaten</a:t>
            </a:r>
            <a:r>
              <a:rPr lang="en-US" sz="2400" dirty="0" smtClean="0"/>
              <a:t> is 20 km north of </a:t>
            </a:r>
            <a:r>
              <a:rPr lang="en-US" sz="2400" dirty="0" err="1" smtClean="0"/>
              <a:t>Jogja</a:t>
            </a:r>
            <a:r>
              <a:rPr lang="en-US" sz="2400" dirty="0" smtClean="0"/>
              <a:t>.</a:t>
            </a:r>
          </a:p>
          <a:p>
            <a:pPr marL="1435100" lvl="0" indent="-520700">
              <a:lnSpc>
                <a:spcPct val="150000"/>
              </a:lnSpc>
              <a:buFont typeface="+mj-lt"/>
              <a:buAutoNum type="arabicParenR"/>
            </a:pPr>
            <a:r>
              <a:rPr lang="en-US" sz="2400" dirty="0" smtClean="0"/>
              <a:t>The car moves forward 200 meters.</a:t>
            </a:r>
          </a:p>
          <a:p>
            <a:pPr marL="1435100" lvl="0" indent="-520700">
              <a:lnSpc>
                <a:spcPct val="150000"/>
              </a:lnSpc>
              <a:buFont typeface="+mj-lt"/>
              <a:buAutoNum type="arabicParenR"/>
            </a:pPr>
            <a:r>
              <a:rPr lang="en-US" sz="2400" dirty="0" smtClean="0"/>
              <a:t>Tina is now about 2 meter behind </a:t>
            </a:r>
            <a:r>
              <a:rPr lang="en-US" sz="2400" dirty="0" err="1" smtClean="0"/>
              <a:t>Andi</a:t>
            </a:r>
            <a:r>
              <a:rPr lang="en-US" sz="2400" dirty="0" smtClean="0"/>
              <a:t>.</a:t>
            </a:r>
          </a:p>
          <a:p>
            <a:pPr marL="1435100" lvl="0" indent="-520700">
              <a:lnSpc>
                <a:spcPct val="150000"/>
              </a:lnSpc>
              <a:buFont typeface="+mj-lt"/>
              <a:buAutoNum type="arabicParenR"/>
            </a:pPr>
            <a:r>
              <a:rPr lang="en-US" sz="2400" dirty="0" smtClean="0"/>
              <a:t>Solo is in Central Java.</a:t>
            </a:r>
          </a:p>
          <a:p>
            <a:pPr marL="1435100" lvl="0" indent="-520700">
              <a:lnSpc>
                <a:spcPct val="150000"/>
              </a:lnSpc>
              <a:buFont typeface="+mj-lt"/>
              <a:buAutoNum type="arabicParenR"/>
            </a:pPr>
            <a:r>
              <a:rPr lang="en-US" sz="2400" dirty="0" smtClean="0"/>
              <a:t>Semarang is the capital city of Central Java.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rgbClr val="0070C0"/>
                </a:solidFill>
              </a:rPr>
              <a:t>Relative position in number line.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Reference point in number line is point O. Reference point is not always at center point.</a:t>
            </a:r>
          </a:p>
          <a:p>
            <a:r>
              <a:rPr lang="en-US" dirty="0" smtClean="0"/>
              <a:t>The relative position of A is written:        . For example here:</a:t>
            </a:r>
          </a:p>
          <a:p>
            <a:pPr marL="2578100" indent="-863600">
              <a:buNone/>
            </a:pPr>
            <a:endParaRPr lang="en-US" dirty="0" smtClean="0"/>
          </a:p>
          <a:p>
            <a:pPr marL="2578100" indent="-863600">
              <a:buNone/>
            </a:pPr>
            <a:r>
              <a:rPr lang="en-US" dirty="0" smtClean="0"/>
              <a:t>= -3 cm.</a:t>
            </a:r>
          </a:p>
          <a:p>
            <a:pPr marL="2578100" indent="-863600">
              <a:buNone/>
            </a:pPr>
            <a:endParaRPr lang="en-US" dirty="0" smtClean="0"/>
          </a:p>
          <a:p>
            <a:pPr marL="2578100" indent="-863600">
              <a:buNone/>
            </a:pPr>
            <a:r>
              <a:rPr lang="en-US" dirty="0" smtClean="0"/>
              <a:t>= 4 cm.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Negative</a:t>
            </a:r>
            <a:r>
              <a:rPr lang="en-US" dirty="0" smtClean="0"/>
              <a:t> </a:t>
            </a:r>
            <a:r>
              <a:rPr lang="en-US" b="1" dirty="0" smtClean="0"/>
              <a:t>value</a:t>
            </a:r>
            <a:r>
              <a:rPr lang="en-US" dirty="0" smtClean="0"/>
              <a:t> mean it is in left side from the reference point, i.e. point O.</a:t>
            </a:r>
          </a:p>
          <a:p>
            <a:endParaRPr lang="en-US" dirty="0" smtClean="0"/>
          </a:p>
          <a:p>
            <a:r>
              <a:rPr lang="en-US" b="1" dirty="0" smtClean="0"/>
              <a:t>Positive</a:t>
            </a:r>
            <a:r>
              <a:rPr lang="en-US" dirty="0" smtClean="0"/>
              <a:t> </a:t>
            </a:r>
            <a:r>
              <a:rPr lang="en-US" b="1" dirty="0" smtClean="0"/>
              <a:t>value</a:t>
            </a:r>
            <a:r>
              <a:rPr lang="en-US" dirty="0" smtClean="0"/>
              <a:t> mean it is in right side from the reference point, i.e. point O. This is internationally accepted. So, negative or positive sign shows the direction and 3 cm or 4 cm shows the distance.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5029200" y="1981200"/>
          <a:ext cx="304800" cy="259644"/>
        </p:xfrm>
        <a:graphic>
          <a:graphicData uri="http://schemas.openxmlformats.org/presentationml/2006/ole">
            <p:oleObj spid="_x0000_s4097" name="Equation" r:id="rId3" imgW="253780" imgH="215713" progId="Equation.3">
              <p:embed/>
            </p:oleObj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828800" y="2667000"/>
          <a:ext cx="381000" cy="324556"/>
        </p:xfrm>
        <a:graphic>
          <a:graphicData uri="http://schemas.openxmlformats.org/presentationml/2006/ole">
            <p:oleObj spid="_x0000_s4099" name="Equation" r:id="rId4" imgW="253780" imgH="215713" progId="Equation.3">
              <p:embed/>
            </p:oleObj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905000" y="3352800"/>
          <a:ext cx="304800" cy="304800"/>
        </p:xfrm>
        <a:graphic>
          <a:graphicData uri="http://schemas.openxmlformats.org/presentationml/2006/ole">
            <p:oleObj spid="_x0000_s4101" name="Equation" r:id="rId5" imgW="253780" imgH="215713" progId="Equation.3">
              <p:embed/>
            </p:oleObj>
          </a:graphicData>
        </a:graphic>
      </p:graphicFrame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3810000" y="2971800"/>
            <a:ext cx="3876675" cy="523875"/>
            <a:chOff x="2880" y="2774"/>
            <a:chExt cx="6105" cy="825"/>
          </a:xfrm>
        </p:grpSpPr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7590" y="31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5" name="Line 9"/>
            <p:cNvSpPr>
              <a:spLocks noChangeShapeType="1"/>
            </p:cNvSpPr>
            <p:nvPr/>
          </p:nvSpPr>
          <p:spPr bwMode="auto">
            <a:xfrm>
              <a:off x="2880" y="3195"/>
              <a:ext cx="543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5400" y="316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3408" y="3168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3948" y="3171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4488" y="3174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5028" y="3177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568" y="3165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6108" y="3168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6648" y="3171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7188" y="3174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5940" y="31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6" name="Text Box 20"/>
            <p:cNvSpPr txBox="1">
              <a:spLocks noChangeArrowheads="1"/>
            </p:cNvSpPr>
            <p:nvPr/>
          </p:nvSpPr>
          <p:spPr bwMode="auto">
            <a:xfrm>
              <a:off x="6480" y="31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7" name="Text Box 21"/>
            <p:cNvSpPr txBox="1">
              <a:spLocks noChangeArrowheads="1"/>
            </p:cNvSpPr>
            <p:nvPr/>
          </p:nvSpPr>
          <p:spPr bwMode="auto">
            <a:xfrm>
              <a:off x="7035" y="31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8" name="Text Box 22"/>
            <p:cNvSpPr txBox="1">
              <a:spLocks noChangeArrowheads="1"/>
            </p:cNvSpPr>
            <p:nvPr/>
          </p:nvSpPr>
          <p:spPr bwMode="auto">
            <a:xfrm>
              <a:off x="3165" y="31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9" name="Text Box 23"/>
            <p:cNvSpPr txBox="1">
              <a:spLocks noChangeArrowheads="1"/>
            </p:cNvSpPr>
            <p:nvPr/>
          </p:nvSpPr>
          <p:spPr bwMode="auto">
            <a:xfrm>
              <a:off x="3690" y="31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4245" y="31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1" name="Text Box 25"/>
            <p:cNvSpPr txBox="1">
              <a:spLocks noChangeArrowheads="1"/>
            </p:cNvSpPr>
            <p:nvPr/>
          </p:nvSpPr>
          <p:spPr bwMode="auto">
            <a:xfrm>
              <a:off x="4800" y="31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7728" y="318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3" name="Text Box 27"/>
            <p:cNvSpPr txBox="1">
              <a:spLocks noChangeArrowheads="1"/>
            </p:cNvSpPr>
            <p:nvPr/>
          </p:nvSpPr>
          <p:spPr bwMode="auto">
            <a:xfrm>
              <a:off x="8265" y="305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4" name="Text Box 28"/>
            <p:cNvSpPr txBox="1">
              <a:spLocks noChangeArrowheads="1"/>
            </p:cNvSpPr>
            <p:nvPr/>
          </p:nvSpPr>
          <p:spPr bwMode="auto">
            <a:xfrm>
              <a:off x="5370" y="283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5" name="Text Box 29"/>
            <p:cNvSpPr txBox="1">
              <a:spLocks noChangeArrowheads="1"/>
            </p:cNvSpPr>
            <p:nvPr/>
          </p:nvSpPr>
          <p:spPr bwMode="auto">
            <a:xfrm>
              <a:off x="3735" y="277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26" name="Text Box 30"/>
            <p:cNvSpPr txBox="1">
              <a:spLocks noChangeArrowheads="1"/>
            </p:cNvSpPr>
            <p:nvPr/>
          </p:nvSpPr>
          <p:spPr bwMode="auto">
            <a:xfrm>
              <a:off x="7530" y="280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Exercise.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Please determine the relative position of A, B, and C!</a:t>
            </a:r>
          </a:p>
          <a:p>
            <a:pPr marL="1092200" lvl="0" indent="-406400">
              <a:buFont typeface="+mj-lt"/>
              <a:buAutoNum type="alphaLcPeriod"/>
            </a:pPr>
            <a:r>
              <a:rPr lang="en-US" dirty="0" smtClean="0"/>
              <a:t>first number line,</a:t>
            </a:r>
          </a:p>
          <a:p>
            <a:pPr marL="1092200" lvl="0" indent="-406400">
              <a:buFont typeface="+mj-lt"/>
              <a:buAutoNum type="alphaLcPeriod"/>
            </a:pPr>
            <a:endParaRPr lang="en-US" dirty="0" smtClean="0"/>
          </a:p>
          <a:p>
            <a:pPr marL="1092200" lvl="0" indent="-406400">
              <a:buFont typeface="+mj-lt"/>
              <a:buAutoNum type="alphaLcPeriod"/>
            </a:pPr>
            <a:endParaRPr lang="en-US" dirty="0" smtClean="0"/>
          </a:p>
          <a:p>
            <a:pPr marL="1092200" lvl="0" indent="-406400">
              <a:buFont typeface="+mj-lt"/>
              <a:buAutoNum type="alphaLcPeriod"/>
            </a:pPr>
            <a:r>
              <a:rPr lang="en-US" dirty="0" smtClean="0"/>
              <a:t>second number line,</a:t>
            </a:r>
          </a:p>
          <a:p>
            <a:pPr lvl="0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1447800" y="3276600"/>
            <a:ext cx="4114800" cy="609600"/>
            <a:chOff x="2160" y="8174"/>
            <a:chExt cx="6480" cy="960"/>
          </a:xfrm>
        </p:grpSpPr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7245" y="85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59" name="Line 7"/>
            <p:cNvSpPr>
              <a:spLocks noChangeShapeType="1"/>
            </p:cNvSpPr>
            <p:nvPr/>
          </p:nvSpPr>
          <p:spPr bwMode="auto">
            <a:xfrm>
              <a:off x="2535" y="8595"/>
              <a:ext cx="543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5055" y="8564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61" name="Oval 9"/>
            <p:cNvSpPr>
              <a:spLocks noChangeArrowheads="1"/>
            </p:cNvSpPr>
            <p:nvPr/>
          </p:nvSpPr>
          <p:spPr bwMode="auto">
            <a:xfrm>
              <a:off x="3063" y="8568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2" name="Oval 10"/>
            <p:cNvSpPr>
              <a:spLocks noChangeArrowheads="1"/>
            </p:cNvSpPr>
            <p:nvPr/>
          </p:nvSpPr>
          <p:spPr bwMode="auto">
            <a:xfrm>
              <a:off x="3603" y="8571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3" name="Oval 11"/>
            <p:cNvSpPr>
              <a:spLocks noChangeArrowheads="1"/>
            </p:cNvSpPr>
            <p:nvPr/>
          </p:nvSpPr>
          <p:spPr bwMode="auto">
            <a:xfrm>
              <a:off x="4143" y="8574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4" name="Oval 12"/>
            <p:cNvSpPr>
              <a:spLocks noChangeArrowheads="1"/>
            </p:cNvSpPr>
            <p:nvPr/>
          </p:nvSpPr>
          <p:spPr bwMode="auto">
            <a:xfrm>
              <a:off x="4683" y="8577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5" name="Oval 13"/>
            <p:cNvSpPr>
              <a:spLocks noChangeArrowheads="1"/>
            </p:cNvSpPr>
            <p:nvPr/>
          </p:nvSpPr>
          <p:spPr bwMode="auto">
            <a:xfrm>
              <a:off x="5223" y="8565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6" name="Oval 14"/>
            <p:cNvSpPr>
              <a:spLocks noChangeArrowheads="1"/>
            </p:cNvSpPr>
            <p:nvPr/>
          </p:nvSpPr>
          <p:spPr bwMode="auto">
            <a:xfrm>
              <a:off x="5763" y="8568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7" name="Oval 15"/>
            <p:cNvSpPr>
              <a:spLocks noChangeArrowheads="1"/>
            </p:cNvSpPr>
            <p:nvPr/>
          </p:nvSpPr>
          <p:spPr bwMode="auto">
            <a:xfrm>
              <a:off x="6303" y="8571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8" name="Oval 16"/>
            <p:cNvSpPr>
              <a:spLocks noChangeArrowheads="1"/>
            </p:cNvSpPr>
            <p:nvPr/>
          </p:nvSpPr>
          <p:spPr bwMode="auto">
            <a:xfrm>
              <a:off x="6843" y="8574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5595" y="85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6135" y="85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1" name="Text Box 19"/>
            <p:cNvSpPr txBox="1">
              <a:spLocks noChangeArrowheads="1"/>
            </p:cNvSpPr>
            <p:nvPr/>
          </p:nvSpPr>
          <p:spPr bwMode="auto">
            <a:xfrm>
              <a:off x="6690" y="8595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2" name="Text Box 20"/>
            <p:cNvSpPr txBox="1">
              <a:spLocks noChangeArrowheads="1"/>
            </p:cNvSpPr>
            <p:nvPr/>
          </p:nvSpPr>
          <p:spPr bwMode="auto">
            <a:xfrm>
              <a:off x="2820" y="85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3" name="Text Box 21"/>
            <p:cNvSpPr txBox="1">
              <a:spLocks noChangeArrowheads="1"/>
            </p:cNvSpPr>
            <p:nvPr/>
          </p:nvSpPr>
          <p:spPr bwMode="auto">
            <a:xfrm>
              <a:off x="3345" y="85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4" name="Text Box 22"/>
            <p:cNvSpPr txBox="1">
              <a:spLocks noChangeArrowheads="1"/>
            </p:cNvSpPr>
            <p:nvPr/>
          </p:nvSpPr>
          <p:spPr bwMode="auto">
            <a:xfrm>
              <a:off x="3900" y="85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5" name="Text Box 23"/>
            <p:cNvSpPr txBox="1">
              <a:spLocks noChangeArrowheads="1"/>
            </p:cNvSpPr>
            <p:nvPr/>
          </p:nvSpPr>
          <p:spPr bwMode="auto">
            <a:xfrm>
              <a:off x="4455" y="8595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6" name="Oval 24"/>
            <p:cNvSpPr>
              <a:spLocks noChangeArrowheads="1"/>
            </p:cNvSpPr>
            <p:nvPr/>
          </p:nvSpPr>
          <p:spPr bwMode="auto">
            <a:xfrm>
              <a:off x="7383" y="858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7" name="Text Box 25"/>
            <p:cNvSpPr txBox="1">
              <a:spLocks noChangeArrowheads="1"/>
            </p:cNvSpPr>
            <p:nvPr/>
          </p:nvSpPr>
          <p:spPr bwMode="auto">
            <a:xfrm>
              <a:off x="7695" y="8594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km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8" name="Text Box 26"/>
            <p:cNvSpPr txBox="1">
              <a:spLocks noChangeArrowheads="1"/>
            </p:cNvSpPr>
            <p:nvPr/>
          </p:nvSpPr>
          <p:spPr bwMode="auto">
            <a:xfrm>
              <a:off x="5850" y="823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79" name="Text Box 27"/>
            <p:cNvSpPr txBox="1">
              <a:spLocks noChangeArrowheads="1"/>
            </p:cNvSpPr>
            <p:nvPr/>
          </p:nvSpPr>
          <p:spPr bwMode="auto">
            <a:xfrm>
              <a:off x="3390" y="817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80" name="Text Box 28"/>
            <p:cNvSpPr txBox="1">
              <a:spLocks noChangeArrowheads="1"/>
            </p:cNvSpPr>
            <p:nvPr/>
          </p:nvSpPr>
          <p:spPr bwMode="auto">
            <a:xfrm>
              <a:off x="7185" y="8204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81" name="Text Box 29"/>
            <p:cNvSpPr txBox="1">
              <a:spLocks noChangeArrowheads="1"/>
            </p:cNvSpPr>
            <p:nvPr/>
          </p:nvSpPr>
          <p:spPr bwMode="auto">
            <a:xfrm>
              <a:off x="7725" y="8189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North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82" name="Text Box 30"/>
            <p:cNvSpPr txBox="1">
              <a:spLocks noChangeArrowheads="1"/>
            </p:cNvSpPr>
            <p:nvPr/>
          </p:nvSpPr>
          <p:spPr bwMode="auto">
            <a:xfrm>
              <a:off x="2160" y="8234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South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83" name="Oval 31"/>
            <p:cNvSpPr>
              <a:spLocks noChangeArrowheads="1"/>
            </p:cNvSpPr>
            <p:nvPr/>
          </p:nvSpPr>
          <p:spPr bwMode="auto">
            <a:xfrm>
              <a:off x="6045" y="8564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584" name="Group 32"/>
          <p:cNvGrpSpPr>
            <a:grpSpLocks/>
          </p:cNvGrpSpPr>
          <p:nvPr/>
        </p:nvGrpSpPr>
        <p:grpSpPr bwMode="auto">
          <a:xfrm>
            <a:off x="1371600" y="4953000"/>
            <a:ext cx="4114800" cy="609600"/>
            <a:chOff x="2340" y="9839"/>
            <a:chExt cx="6480" cy="960"/>
          </a:xfrm>
        </p:grpSpPr>
        <p:sp>
          <p:nvSpPr>
            <p:cNvPr id="23585" name="Text Box 33"/>
            <p:cNvSpPr txBox="1">
              <a:spLocks noChangeArrowheads="1"/>
            </p:cNvSpPr>
            <p:nvPr/>
          </p:nvSpPr>
          <p:spPr bwMode="auto">
            <a:xfrm>
              <a:off x="5250" y="1026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86" name="Line 34"/>
            <p:cNvSpPr>
              <a:spLocks noChangeShapeType="1"/>
            </p:cNvSpPr>
            <p:nvPr/>
          </p:nvSpPr>
          <p:spPr bwMode="auto">
            <a:xfrm>
              <a:off x="2715" y="10260"/>
              <a:ext cx="543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7" name="Oval 35"/>
            <p:cNvSpPr>
              <a:spLocks noChangeArrowheads="1"/>
            </p:cNvSpPr>
            <p:nvPr/>
          </p:nvSpPr>
          <p:spPr bwMode="auto">
            <a:xfrm>
              <a:off x="3243" y="10233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8" name="Oval 36"/>
            <p:cNvSpPr>
              <a:spLocks noChangeArrowheads="1"/>
            </p:cNvSpPr>
            <p:nvPr/>
          </p:nvSpPr>
          <p:spPr bwMode="auto">
            <a:xfrm>
              <a:off x="3783" y="10236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9" name="Oval 37"/>
            <p:cNvSpPr>
              <a:spLocks noChangeArrowheads="1"/>
            </p:cNvSpPr>
            <p:nvPr/>
          </p:nvSpPr>
          <p:spPr bwMode="auto">
            <a:xfrm>
              <a:off x="4323" y="10239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0" name="Oval 38"/>
            <p:cNvSpPr>
              <a:spLocks noChangeArrowheads="1"/>
            </p:cNvSpPr>
            <p:nvPr/>
          </p:nvSpPr>
          <p:spPr bwMode="auto">
            <a:xfrm>
              <a:off x="4863" y="10242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1" name="Oval 39"/>
            <p:cNvSpPr>
              <a:spLocks noChangeArrowheads="1"/>
            </p:cNvSpPr>
            <p:nvPr/>
          </p:nvSpPr>
          <p:spPr bwMode="auto">
            <a:xfrm>
              <a:off x="5403" y="1023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2" name="Oval 40"/>
            <p:cNvSpPr>
              <a:spLocks noChangeArrowheads="1"/>
            </p:cNvSpPr>
            <p:nvPr/>
          </p:nvSpPr>
          <p:spPr bwMode="auto">
            <a:xfrm>
              <a:off x="5943" y="10233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3" name="Oval 41"/>
            <p:cNvSpPr>
              <a:spLocks noChangeArrowheads="1"/>
            </p:cNvSpPr>
            <p:nvPr/>
          </p:nvSpPr>
          <p:spPr bwMode="auto">
            <a:xfrm>
              <a:off x="6483" y="10236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4" name="Oval 42"/>
            <p:cNvSpPr>
              <a:spLocks noChangeArrowheads="1"/>
            </p:cNvSpPr>
            <p:nvPr/>
          </p:nvSpPr>
          <p:spPr bwMode="auto">
            <a:xfrm>
              <a:off x="7023" y="10239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5" name="Text Box 43"/>
            <p:cNvSpPr txBox="1">
              <a:spLocks noChangeArrowheads="1"/>
            </p:cNvSpPr>
            <p:nvPr/>
          </p:nvSpPr>
          <p:spPr bwMode="auto">
            <a:xfrm>
              <a:off x="3600" y="1026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96" name="Text Box 44"/>
            <p:cNvSpPr txBox="1">
              <a:spLocks noChangeArrowheads="1"/>
            </p:cNvSpPr>
            <p:nvPr/>
          </p:nvSpPr>
          <p:spPr bwMode="auto">
            <a:xfrm>
              <a:off x="4140" y="1026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97" name="Text Box 45"/>
            <p:cNvSpPr txBox="1">
              <a:spLocks noChangeArrowheads="1"/>
            </p:cNvSpPr>
            <p:nvPr/>
          </p:nvSpPr>
          <p:spPr bwMode="auto">
            <a:xfrm>
              <a:off x="4695" y="1026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98" name="Text Box 46"/>
            <p:cNvSpPr txBox="1">
              <a:spLocks noChangeArrowheads="1"/>
            </p:cNvSpPr>
            <p:nvPr/>
          </p:nvSpPr>
          <p:spPr bwMode="auto">
            <a:xfrm>
              <a:off x="3000" y="10260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599" name="Oval 47"/>
            <p:cNvSpPr>
              <a:spLocks noChangeArrowheads="1"/>
            </p:cNvSpPr>
            <p:nvPr/>
          </p:nvSpPr>
          <p:spPr bwMode="auto">
            <a:xfrm>
              <a:off x="7563" y="10245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00" name="Text Box 48"/>
            <p:cNvSpPr txBox="1">
              <a:spLocks noChangeArrowheads="1"/>
            </p:cNvSpPr>
            <p:nvPr/>
          </p:nvSpPr>
          <p:spPr bwMode="auto">
            <a:xfrm>
              <a:off x="7875" y="1025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mil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1" name="Text Box 49"/>
            <p:cNvSpPr txBox="1">
              <a:spLocks noChangeArrowheads="1"/>
            </p:cNvSpPr>
            <p:nvPr/>
          </p:nvSpPr>
          <p:spPr bwMode="auto">
            <a:xfrm>
              <a:off x="5205" y="9869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2" name="Text Box 50"/>
            <p:cNvSpPr txBox="1">
              <a:spLocks noChangeArrowheads="1"/>
            </p:cNvSpPr>
            <p:nvPr/>
          </p:nvSpPr>
          <p:spPr bwMode="auto">
            <a:xfrm>
              <a:off x="3570" y="9839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3" name="Text Box 51"/>
            <p:cNvSpPr txBox="1">
              <a:spLocks noChangeArrowheads="1"/>
            </p:cNvSpPr>
            <p:nvPr/>
          </p:nvSpPr>
          <p:spPr bwMode="auto">
            <a:xfrm>
              <a:off x="7365" y="9869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4" name="Text Box 52"/>
            <p:cNvSpPr txBox="1">
              <a:spLocks noChangeArrowheads="1"/>
            </p:cNvSpPr>
            <p:nvPr/>
          </p:nvSpPr>
          <p:spPr bwMode="auto">
            <a:xfrm>
              <a:off x="7905" y="9854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west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5" name="Text Box 53"/>
            <p:cNvSpPr txBox="1">
              <a:spLocks noChangeArrowheads="1"/>
            </p:cNvSpPr>
            <p:nvPr/>
          </p:nvSpPr>
          <p:spPr bwMode="auto">
            <a:xfrm>
              <a:off x="2340" y="9899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east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6" name="Text Box 54"/>
            <p:cNvSpPr txBox="1">
              <a:spLocks noChangeArrowheads="1"/>
            </p:cNvSpPr>
            <p:nvPr/>
          </p:nvSpPr>
          <p:spPr bwMode="auto">
            <a:xfrm>
              <a:off x="5775" y="10259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7" name="Text Box 55"/>
            <p:cNvSpPr txBox="1">
              <a:spLocks noChangeArrowheads="1"/>
            </p:cNvSpPr>
            <p:nvPr/>
          </p:nvSpPr>
          <p:spPr bwMode="auto">
            <a:xfrm>
              <a:off x="6300" y="10258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8" name="Text Box 56"/>
            <p:cNvSpPr txBox="1">
              <a:spLocks noChangeArrowheads="1"/>
            </p:cNvSpPr>
            <p:nvPr/>
          </p:nvSpPr>
          <p:spPr bwMode="auto">
            <a:xfrm>
              <a:off x="6825" y="10257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609" name="Text Box 57"/>
            <p:cNvSpPr txBox="1">
              <a:spLocks noChangeArrowheads="1"/>
            </p:cNvSpPr>
            <p:nvPr/>
          </p:nvSpPr>
          <p:spPr bwMode="auto">
            <a:xfrm>
              <a:off x="7350" y="10256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z="2000" dirty="0" smtClean="0"/>
              <a:t>You can set the reference point arbitrarily. This is an example. </a:t>
            </a:r>
            <a:r>
              <a:rPr lang="en-US" sz="2000" dirty="0" err="1" smtClean="0"/>
              <a:t>Andi</a:t>
            </a:r>
            <a:r>
              <a:rPr lang="en-US" sz="2000" dirty="0" smtClean="0"/>
              <a:t> stands 2 meter in front of me. </a:t>
            </a:r>
            <a:r>
              <a:rPr lang="en-US" sz="2000" dirty="0" err="1" smtClean="0"/>
              <a:t>Bagyo</a:t>
            </a:r>
            <a:r>
              <a:rPr lang="en-US" sz="2000" dirty="0" smtClean="0"/>
              <a:t> stands 3 meters behind me.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If you set myself become the reference point then you will get number line like this.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 	= 0 m.</a:t>
            </a:r>
          </a:p>
          <a:p>
            <a:r>
              <a:rPr lang="en-US" sz="2000" dirty="0" smtClean="0"/>
              <a:t> 	= -3 m.</a:t>
            </a:r>
          </a:p>
          <a:p>
            <a:r>
              <a:rPr lang="en-US" sz="2000" dirty="0" smtClean="0"/>
              <a:t> 	= 2m.</a:t>
            </a:r>
          </a:p>
          <a:p>
            <a:endParaRPr lang="en-US" sz="2000" dirty="0" smtClean="0"/>
          </a:p>
          <a:p>
            <a:endParaRPr lang="en-US" dirty="0"/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2438400" y="1428750"/>
            <a:ext cx="3325812" cy="1009650"/>
            <a:chOff x="2700" y="3164"/>
            <a:chExt cx="5238" cy="1591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/>
            <a:srcRect l="16620" t="24384" r="80571" b="59924"/>
            <a:stretch>
              <a:fillRect/>
            </a:stretch>
          </p:blipFill>
          <p:spPr bwMode="auto">
            <a:xfrm>
              <a:off x="5400" y="3194"/>
              <a:ext cx="619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3"/>
            <a:srcRect l="16620" t="24384" r="80571" b="59924"/>
            <a:stretch>
              <a:fillRect/>
            </a:stretch>
          </p:blipFill>
          <p:spPr bwMode="auto">
            <a:xfrm>
              <a:off x="2700" y="3194"/>
              <a:ext cx="619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1" name="Picture 5"/>
            <p:cNvPicPr>
              <a:picLocks noChangeAspect="1" noChangeArrowheads="1"/>
            </p:cNvPicPr>
            <p:nvPr/>
          </p:nvPicPr>
          <p:blipFill>
            <a:blip r:embed="rId3"/>
            <a:srcRect l="16620" t="24384" r="80571" b="59924"/>
            <a:stretch>
              <a:fillRect/>
            </a:stretch>
          </p:blipFill>
          <p:spPr bwMode="auto">
            <a:xfrm>
              <a:off x="7121" y="3194"/>
              <a:ext cx="619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2" name="AutoShape 6"/>
            <p:cNvSpPr>
              <a:spLocks noChangeArrowheads="1"/>
            </p:cNvSpPr>
            <p:nvPr/>
          </p:nvSpPr>
          <p:spPr bwMode="auto">
            <a:xfrm rot="-5400000">
              <a:off x="3090" y="3119"/>
              <a:ext cx="179" cy="270"/>
            </a:xfrm>
            <a:prstGeom prst="flowChartDelay">
              <a:avLst/>
            </a:prstGeom>
            <a:gradFill rotWithShape="1">
              <a:gsLst>
                <a:gs pos="0">
                  <a:srgbClr val="FF9900"/>
                </a:gs>
                <a:gs pos="50000">
                  <a:srgbClr val="FF9900">
                    <a:gamma/>
                    <a:shade val="46275"/>
                    <a:invGamma/>
                  </a:srgbClr>
                </a:gs>
                <a:gs pos="100000">
                  <a:srgbClr val="FF9900"/>
                </a:gs>
              </a:gsLst>
              <a:lin ang="2700000" scaled="1"/>
            </a:gra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 rot="-1857826">
              <a:off x="7320" y="3689"/>
              <a:ext cx="618" cy="68"/>
            </a:xfrm>
            <a:prstGeom prst="flowChartTerminator">
              <a:avLst/>
            </a:prstGeom>
            <a:solidFill>
              <a:srgbClr val="FFFF99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>
              <a:off x="3060" y="4649"/>
              <a:ext cx="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5760" y="4649"/>
              <a:ext cx="16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3930" y="4274"/>
              <a:ext cx="720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3 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87" name="Text Box 11"/>
            <p:cNvSpPr txBox="1">
              <a:spLocks noChangeArrowheads="1"/>
            </p:cNvSpPr>
            <p:nvPr/>
          </p:nvSpPr>
          <p:spPr bwMode="auto">
            <a:xfrm>
              <a:off x="6300" y="4274"/>
              <a:ext cx="720" cy="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 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2133600" y="4038600"/>
            <a:ext cx="4114800" cy="600075"/>
            <a:chOff x="1980" y="1634"/>
            <a:chExt cx="6480" cy="945"/>
          </a:xfrm>
        </p:grpSpPr>
        <p:sp>
          <p:nvSpPr>
            <p:cNvPr id="24589" name="Text Box 13"/>
            <p:cNvSpPr txBox="1">
              <a:spLocks noChangeArrowheads="1"/>
            </p:cNvSpPr>
            <p:nvPr/>
          </p:nvSpPr>
          <p:spPr bwMode="auto">
            <a:xfrm>
              <a:off x="7065" y="204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0" name="Line 14"/>
            <p:cNvSpPr>
              <a:spLocks noChangeShapeType="1"/>
            </p:cNvSpPr>
            <p:nvPr/>
          </p:nvSpPr>
          <p:spPr bwMode="auto">
            <a:xfrm>
              <a:off x="2355" y="2040"/>
              <a:ext cx="54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1" name="Text Box 15"/>
            <p:cNvSpPr txBox="1">
              <a:spLocks noChangeArrowheads="1"/>
            </p:cNvSpPr>
            <p:nvPr/>
          </p:nvSpPr>
          <p:spPr bwMode="auto">
            <a:xfrm>
              <a:off x="5310" y="2009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2" name="Oval 16"/>
            <p:cNvSpPr>
              <a:spLocks noChangeArrowheads="1"/>
            </p:cNvSpPr>
            <p:nvPr/>
          </p:nvSpPr>
          <p:spPr bwMode="auto">
            <a:xfrm>
              <a:off x="2958" y="2016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3" name="Oval 17"/>
            <p:cNvSpPr>
              <a:spLocks noChangeArrowheads="1"/>
            </p:cNvSpPr>
            <p:nvPr/>
          </p:nvSpPr>
          <p:spPr bwMode="auto">
            <a:xfrm>
              <a:off x="5478" y="201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4" name="Text Box 18"/>
            <p:cNvSpPr txBox="1">
              <a:spLocks noChangeArrowheads="1"/>
            </p:cNvSpPr>
            <p:nvPr/>
          </p:nvSpPr>
          <p:spPr bwMode="auto">
            <a:xfrm>
              <a:off x="2700" y="2040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-3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5" name="Oval 19"/>
            <p:cNvSpPr>
              <a:spLocks noChangeArrowheads="1"/>
            </p:cNvSpPr>
            <p:nvPr/>
          </p:nvSpPr>
          <p:spPr bwMode="auto">
            <a:xfrm>
              <a:off x="7203" y="201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6" name="Text Box 20"/>
            <p:cNvSpPr txBox="1">
              <a:spLocks noChangeArrowheads="1"/>
            </p:cNvSpPr>
            <p:nvPr/>
          </p:nvSpPr>
          <p:spPr bwMode="auto">
            <a:xfrm>
              <a:off x="7515" y="203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2625" y="1679"/>
              <a:ext cx="85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Bagyo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8" name="Text Box 22"/>
            <p:cNvSpPr txBox="1">
              <a:spLocks noChangeArrowheads="1"/>
            </p:cNvSpPr>
            <p:nvPr/>
          </p:nvSpPr>
          <p:spPr bwMode="auto">
            <a:xfrm>
              <a:off x="7545" y="1634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front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1980" y="1679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behind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5220" y="1694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601" name="Text Box 25"/>
            <p:cNvSpPr txBox="1">
              <a:spLocks noChangeArrowheads="1"/>
            </p:cNvSpPr>
            <p:nvPr/>
          </p:nvSpPr>
          <p:spPr bwMode="auto">
            <a:xfrm>
              <a:off x="6900" y="1694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Andi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38200" y="4724400"/>
          <a:ext cx="410817" cy="304800"/>
        </p:xfrm>
        <a:graphic>
          <a:graphicData uri="http://schemas.openxmlformats.org/presentationml/2006/ole">
            <p:oleObj spid="_x0000_s24577" name="Equation" r:id="rId4" imgW="291847" imgH="215713" progId="Equation.3">
              <p:embed/>
            </p:oleObj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838200" y="5105400"/>
          <a:ext cx="609600" cy="346364"/>
        </p:xfrm>
        <a:graphic>
          <a:graphicData uri="http://schemas.openxmlformats.org/presentationml/2006/ole">
            <p:oleObj spid="_x0000_s24579" name="Equation" r:id="rId5" imgW="418918" imgH="241195" progId="Equation.3">
              <p:embed/>
            </p:oleObj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5"/>
          <p:cNvGraphicFramePr>
            <a:graphicFrameLocks noChangeAspect="1"/>
          </p:cNvGraphicFramePr>
          <p:nvPr/>
        </p:nvGraphicFramePr>
        <p:xfrm>
          <a:off x="838200" y="5486400"/>
          <a:ext cx="636104" cy="304800"/>
        </p:xfrm>
        <a:graphic>
          <a:graphicData uri="http://schemas.openxmlformats.org/presentationml/2006/ole">
            <p:oleObj spid="_x0000_s24581" name="Equation" r:id="rId6" imgW="368140" imgH="215806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sz="2000" dirty="0" smtClean="0"/>
              <a:t>If we set  </a:t>
            </a:r>
            <a:r>
              <a:rPr lang="en-US" sz="2000" dirty="0" err="1" smtClean="0"/>
              <a:t>bagyo</a:t>
            </a:r>
            <a:r>
              <a:rPr lang="en-US" sz="2000" dirty="0" smtClean="0"/>
              <a:t> to become the reference point then you will get the number line as below.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Please determine the relative position of me, </a:t>
            </a:r>
            <a:r>
              <a:rPr lang="en-US" sz="2000" dirty="0" err="1" smtClean="0"/>
              <a:t>Andi</a:t>
            </a:r>
            <a:r>
              <a:rPr lang="en-US" sz="2000" dirty="0" smtClean="0"/>
              <a:t>, and </a:t>
            </a:r>
            <a:r>
              <a:rPr lang="en-US" sz="2000" dirty="0" err="1" smtClean="0"/>
              <a:t>Bagyo</a:t>
            </a:r>
            <a:r>
              <a:rPr lang="en-US" sz="2000" dirty="0" smtClean="0"/>
              <a:t>!</a:t>
            </a:r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1981200" y="1447800"/>
            <a:ext cx="4114800" cy="600075"/>
            <a:chOff x="1980" y="1634"/>
            <a:chExt cx="6480" cy="945"/>
          </a:xfrm>
        </p:grpSpPr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7065" y="2040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>
              <a:off x="2355" y="2040"/>
              <a:ext cx="543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5310" y="2009"/>
              <a:ext cx="36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57" name="Oval 9"/>
            <p:cNvSpPr>
              <a:spLocks noChangeArrowheads="1"/>
            </p:cNvSpPr>
            <p:nvPr/>
          </p:nvSpPr>
          <p:spPr bwMode="auto">
            <a:xfrm>
              <a:off x="2958" y="2016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8" name="Oval 10"/>
            <p:cNvSpPr>
              <a:spLocks noChangeArrowheads="1"/>
            </p:cNvSpPr>
            <p:nvPr/>
          </p:nvSpPr>
          <p:spPr bwMode="auto">
            <a:xfrm>
              <a:off x="5478" y="201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9" name="Text Box 11"/>
            <p:cNvSpPr txBox="1">
              <a:spLocks noChangeArrowheads="1"/>
            </p:cNvSpPr>
            <p:nvPr/>
          </p:nvSpPr>
          <p:spPr bwMode="auto">
            <a:xfrm>
              <a:off x="2700" y="2040"/>
              <a:ext cx="540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0" name="Oval 12"/>
            <p:cNvSpPr>
              <a:spLocks noChangeArrowheads="1"/>
            </p:cNvSpPr>
            <p:nvPr/>
          </p:nvSpPr>
          <p:spPr bwMode="auto">
            <a:xfrm>
              <a:off x="7203" y="2010"/>
              <a:ext cx="57" cy="57"/>
            </a:xfrm>
            <a:prstGeom prst="ellipse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1" name="Text Box 13"/>
            <p:cNvSpPr txBox="1">
              <a:spLocks noChangeArrowheads="1"/>
            </p:cNvSpPr>
            <p:nvPr/>
          </p:nvSpPr>
          <p:spPr bwMode="auto">
            <a:xfrm>
              <a:off x="7515" y="2039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2" name="Text Box 14"/>
            <p:cNvSpPr txBox="1">
              <a:spLocks noChangeArrowheads="1"/>
            </p:cNvSpPr>
            <p:nvPr/>
          </p:nvSpPr>
          <p:spPr bwMode="auto">
            <a:xfrm>
              <a:off x="2625" y="1679"/>
              <a:ext cx="855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Bagyo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3" name="Text Box 15"/>
            <p:cNvSpPr txBox="1">
              <a:spLocks noChangeArrowheads="1"/>
            </p:cNvSpPr>
            <p:nvPr/>
          </p:nvSpPr>
          <p:spPr bwMode="auto">
            <a:xfrm>
              <a:off x="7545" y="1634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front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4" name="Text Box 16"/>
            <p:cNvSpPr txBox="1">
              <a:spLocks noChangeArrowheads="1"/>
            </p:cNvSpPr>
            <p:nvPr/>
          </p:nvSpPr>
          <p:spPr bwMode="auto">
            <a:xfrm>
              <a:off x="1980" y="1679"/>
              <a:ext cx="91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behind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5" name="Text Box 17"/>
            <p:cNvSpPr txBox="1">
              <a:spLocks noChangeArrowheads="1"/>
            </p:cNvSpPr>
            <p:nvPr/>
          </p:nvSpPr>
          <p:spPr bwMode="auto">
            <a:xfrm>
              <a:off x="5220" y="1694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me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666" name="Text Box 18"/>
            <p:cNvSpPr txBox="1">
              <a:spLocks noChangeArrowheads="1"/>
            </p:cNvSpPr>
            <p:nvPr/>
          </p:nvSpPr>
          <p:spPr bwMode="auto">
            <a:xfrm>
              <a:off x="6900" y="1694"/>
              <a:ext cx="72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Andi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608</Words>
  <Application>Microsoft Office PowerPoint</Application>
  <PresentationFormat>On-screen Show (4:3)</PresentationFormat>
  <Paragraphs>204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Equation</vt:lpstr>
      <vt:lpstr>Microsoft Equation 3.0</vt:lpstr>
      <vt:lpstr>FISIKA DASAR</vt:lpstr>
      <vt:lpstr>Kinematika 1 (Dimensi I)</vt:lpstr>
      <vt:lpstr>A. RELATIVE POSITION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Tika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KALKULUS I</dc:title>
  <dc:creator>Faizun</dc:creator>
  <cp:lastModifiedBy>Faizun</cp:lastModifiedBy>
  <cp:revision>198</cp:revision>
  <dcterms:created xsi:type="dcterms:W3CDTF">2011-09-13T13:06:45Z</dcterms:created>
  <dcterms:modified xsi:type="dcterms:W3CDTF">2011-09-19T02:53:31Z</dcterms:modified>
</cp:coreProperties>
</file>