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1" r:id="rId3"/>
    <p:sldId id="276" r:id="rId4"/>
    <p:sldId id="275" r:id="rId5"/>
    <p:sldId id="273" r:id="rId6"/>
    <p:sldId id="277" r:id="rId7"/>
    <p:sldId id="258" r:id="rId8"/>
    <p:sldId id="259" r:id="rId9"/>
    <p:sldId id="260" r:id="rId10"/>
    <p:sldId id="261" r:id="rId11"/>
    <p:sldId id="262" r:id="rId12"/>
    <p:sldId id="263" r:id="rId13"/>
    <p:sldId id="278" r:id="rId14"/>
    <p:sldId id="265" r:id="rId15"/>
    <p:sldId id="264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A8543-B8B9-4C41-9BA6-149E2E633710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CDC8C-1010-4739-B0BC-4EDEE0B47E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982795-9A92-47E6-B4DD-B67AD6ED054C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5CAF8-2AED-449F-BDE9-C3AAEE680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D35FB23-828F-4E65-9AFB-2BF2F73F832A}" type="datetimeFigureOut">
              <a:rPr lang="en-US" smtClean="0"/>
              <a:pPr/>
              <a:t>24-Apr-13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5235AC-DEC7-4B8E-8F9C-35AC4AA2DB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Materi%20Elektronika%20Industri\materials\1.avi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MOTOR DC (DIRECT CURRENT)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019300" y="1987550"/>
            <a:ext cx="51054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PERBEDAAN MOTOR DAN GENERTOR </a:t>
            </a:r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572" y="1600200"/>
            <a:ext cx="8336493" cy="363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JENIS MOTOR DC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SHUNT MOTOR</a:t>
            </a:r>
          </a:p>
          <a:p>
            <a:r>
              <a:rPr lang="en-US" smtClean="0"/>
              <a:t>SERI MOTOR</a:t>
            </a:r>
          </a:p>
          <a:p>
            <a:r>
              <a:rPr lang="en-US" smtClean="0"/>
              <a:t>COMPOUND MOTOR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DC motor wiring topologies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990600" y="1941513"/>
          <a:ext cx="4038600" cy="4038600"/>
        </p:xfrm>
        <a:graphic>
          <a:graphicData uri="http://schemas.openxmlformats.org/presentationml/2006/ole">
            <p:oleObj spid="_x0000_s2050" name="Visio" r:id="rId3" imgW="4272153" imgH="4775200" progId="Visio.Drawing.11">
              <p:embed/>
            </p:oleObj>
          </a:graphicData>
        </a:graphic>
      </p:graphicFrame>
      <p:graphicFrame>
        <p:nvGraphicFramePr>
          <p:cNvPr id="2051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5638800" y="1941513"/>
          <a:ext cx="2244725" cy="4048125"/>
        </p:xfrm>
        <a:graphic>
          <a:graphicData uri="http://schemas.openxmlformats.org/presentationml/2006/ole">
            <p:oleObj spid="_x0000_s2051" name="Visio" r:id="rId4" imgW="2244471" imgH="452648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42195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457200"/>
            <a:ext cx="40576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2971800"/>
            <a:ext cx="713480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mtClean="0"/>
              <a:t>KARAKTERISTIK MOTOR DC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61245" y="990600"/>
            <a:ext cx="7039755" cy="560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3107131"/>
            <a:ext cx="7162800" cy="10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POWER LOSSES</a:t>
            </a:r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1" y="2100820"/>
            <a:ext cx="7924800" cy="29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Contoh	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 	Motor shunt memiliki tahanan medan sebesar </a:t>
            </a:r>
            <a:r>
              <a:rPr lang="en-US"/>
              <a:t>200-ohm </a:t>
            </a:r>
            <a:r>
              <a:rPr lang="en-US" smtClean="0"/>
              <a:t>dan tahanan armatur 0.4-ohm. Saat tanpa beban motor menarik arus 3 </a:t>
            </a:r>
            <a:r>
              <a:rPr lang="en-US"/>
              <a:t>amperes </a:t>
            </a:r>
            <a:r>
              <a:rPr lang="en-US" smtClean="0"/>
              <a:t>pada tegangan 220-volt.</a:t>
            </a:r>
            <a:endParaRPr lang="en-US"/>
          </a:p>
          <a:p>
            <a:pPr>
              <a:buNone/>
            </a:pPr>
            <a:r>
              <a:rPr lang="en-US" smtClean="0"/>
              <a:t>    </a:t>
            </a:r>
          </a:p>
          <a:p>
            <a:pPr>
              <a:buNone/>
            </a:pPr>
            <a:r>
              <a:rPr lang="en-US"/>
              <a:t>	</a:t>
            </a:r>
            <a:r>
              <a:rPr lang="en-US" smtClean="0"/>
              <a:t>Hitung besarnya stray </a:t>
            </a:r>
            <a:r>
              <a:rPr lang="en-US"/>
              <a:t>power losses.</a:t>
            </a: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b="1" smtClean="0"/>
              <a:t>Solution</a:t>
            </a:r>
          </a:p>
          <a:p>
            <a:pPr>
              <a:buNone/>
            </a:pPr>
            <a:r>
              <a:rPr lang="en-US" smtClean="0"/>
              <a:t>Arus medan: 220/200 =  1.1 A</a:t>
            </a:r>
          </a:p>
          <a:p>
            <a:pPr>
              <a:buNone/>
            </a:pPr>
            <a:r>
              <a:rPr lang="en-US" smtClean="0"/>
              <a:t>Arus Armatur: 3.0 - 1.1 = 1.9 A</a:t>
            </a:r>
          </a:p>
          <a:p>
            <a:pPr>
              <a:buNone/>
            </a:pPr>
            <a:r>
              <a:rPr lang="en-US"/>
              <a:t>Armature circuit: 1.9 A </a:t>
            </a:r>
            <a:r>
              <a:rPr lang="en-US" smtClean="0"/>
              <a:t>x </a:t>
            </a:r>
            <a:r>
              <a:rPr lang="en-US"/>
              <a:t>220 V </a:t>
            </a:r>
            <a:r>
              <a:rPr lang="en-US" smtClean="0"/>
              <a:t>= </a:t>
            </a:r>
            <a:r>
              <a:rPr lang="en-US"/>
              <a:t>418 W used</a:t>
            </a:r>
          </a:p>
          <a:p>
            <a:pPr>
              <a:buNone/>
            </a:pPr>
            <a:r>
              <a:rPr lang="en-US" smtClean="0"/>
              <a:t>I</a:t>
            </a:r>
            <a:r>
              <a:rPr lang="en-US" baseline="30000" smtClean="0"/>
              <a:t>2</a:t>
            </a:r>
            <a:r>
              <a:rPr lang="en-US" smtClean="0"/>
              <a:t>R dalam </a:t>
            </a:r>
            <a:r>
              <a:rPr lang="en-US"/>
              <a:t>armature: </a:t>
            </a:r>
            <a:r>
              <a:rPr lang="en-US" smtClean="0"/>
              <a:t>(1.9 A)</a:t>
            </a:r>
            <a:r>
              <a:rPr lang="en-US" baseline="30000" smtClean="0"/>
              <a:t> 2</a:t>
            </a:r>
            <a:r>
              <a:rPr lang="en-US" smtClean="0"/>
              <a:t> x </a:t>
            </a:r>
            <a:r>
              <a:rPr lang="en-US"/>
              <a:t>0.4 </a:t>
            </a:r>
            <a:r>
              <a:rPr lang="el-GR"/>
              <a:t>Ω </a:t>
            </a:r>
            <a:r>
              <a:rPr lang="en-US" smtClean="0"/>
              <a:t>=</a:t>
            </a:r>
            <a:r>
              <a:rPr lang="el-GR" smtClean="0"/>
              <a:t> </a:t>
            </a:r>
            <a:r>
              <a:rPr lang="el-GR"/>
              <a:t>1.44 </a:t>
            </a:r>
            <a:r>
              <a:rPr lang="en-US"/>
              <a:t>W</a:t>
            </a:r>
          </a:p>
          <a:p>
            <a:pPr>
              <a:buNone/>
            </a:pPr>
            <a:r>
              <a:rPr lang="en-US"/>
              <a:t>Stray power losses </a:t>
            </a:r>
            <a:r>
              <a:rPr lang="en-US" smtClean="0"/>
              <a:t> </a:t>
            </a:r>
            <a:r>
              <a:rPr lang="en-US"/>
              <a:t>418 </a:t>
            </a:r>
            <a:r>
              <a:rPr lang="en-US" smtClean="0"/>
              <a:t>- 1.4 = </a:t>
            </a:r>
            <a:r>
              <a:rPr lang="en-US"/>
              <a:t>416.6 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Jenis motor listrik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id-ID" sz="3400" smtClean="0"/>
              <a:t>Mesin konversi  elektro  mekanis atau  mesin listirk dinamis yang  berfungsi  mengkonversikan  energi  listrik  menjadi  energi mekanik berupa putaran</a:t>
            </a:r>
            <a:endParaRPr lang="id-ID" smtClean="0"/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id-ID" sz="3200" smtClean="0"/>
              <a:t>Jenis-jenis motor listrik dibedakan menjadi 2 (dua) yaitu</a:t>
            </a:r>
            <a:endParaRPr lang="id-ID" sz="3600" smtClean="0"/>
          </a:p>
          <a:p>
            <a:pPr marL="640080" lvl="1">
              <a:buNone/>
              <a:defRPr/>
            </a:pPr>
            <a:r>
              <a:rPr lang="id-ID" sz="2900" smtClean="0"/>
              <a:t>Motor arus searah</a:t>
            </a:r>
          </a:p>
          <a:p>
            <a:pPr marL="640080" lvl="1">
              <a:buFont typeface="Wingdings 2"/>
              <a:buChar char=""/>
              <a:defRPr/>
            </a:pPr>
            <a:r>
              <a:rPr lang="en-US" sz="2900" smtClean="0"/>
              <a:t>Motor eksitasi </a:t>
            </a:r>
            <a:r>
              <a:rPr lang="en-US" sz="2900" smtClean="0"/>
              <a:t>terpisah</a:t>
            </a:r>
            <a:endParaRPr lang="en-US" sz="2900" smtClean="0"/>
          </a:p>
          <a:p>
            <a:pPr marL="640080" lvl="1">
              <a:buFont typeface="Wingdings 2"/>
              <a:buChar char=""/>
              <a:defRPr/>
            </a:pPr>
            <a:r>
              <a:rPr lang="id-ID" sz="2900" smtClean="0"/>
              <a:t>Motor serie</a:t>
            </a:r>
          </a:p>
          <a:p>
            <a:pPr marL="640080" lvl="1">
              <a:buFont typeface="Wingdings 2"/>
              <a:buChar char=""/>
              <a:defRPr/>
            </a:pPr>
            <a:r>
              <a:rPr lang="id-ID" sz="2900" smtClean="0"/>
              <a:t>Motor shunt.</a:t>
            </a:r>
          </a:p>
          <a:p>
            <a:pPr marL="640080" lvl="1">
              <a:buFont typeface="Wingdings 2"/>
              <a:buChar char=""/>
              <a:defRPr/>
            </a:pPr>
            <a:r>
              <a:rPr lang="id-ID" sz="2900" smtClean="0"/>
              <a:t>Motor kompon.</a:t>
            </a:r>
          </a:p>
          <a:p>
            <a:pPr marL="640080" lvl="1">
              <a:buNone/>
              <a:defRPr/>
            </a:pPr>
            <a:r>
              <a:rPr lang="id-ID" sz="2900" smtClean="0"/>
              <a:t>Motor arus bolak-balik.</a:t>
            </a:r>
          </a:p>
          <a:p>
            <a:pPr marL="640080" lvl="1">
              <a:buFont typeface="Wingdings 2"/>
              <a:buChar char=""/>
              <a:defRPr/>
            </a:pPr>
            <a:r>
              <a:rPr lang="id-ID" sz="2900" smtClean="0"/>
              <a:t>Motor sinkron</a:t>
            </a:r>
          </a:p>
          <a:p>
            <a:pPr marL="640080" lvl="1">
              <a:buFont typeface="Wingdings 2"/>
              <a:buChar char=""/>
              <a:defRPr/>
            </a:pPr>
            <a:r>
              <a:rPr lang="id-ID" sz="2900" smtClean="0"/>
              <a:t>Motor asinkron (induksi).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id-ID" sz="3200" smtClean="0"/>
              <a:t>Khusus untuk motor arus bolak-balik berdasarkan jumlah phasa dibedakan menjadi 2 (dua) :</a:t>
            </a:r>
            <a:endParaRPr lang="id-ID" sz="3600" smtClean="0"/>
          </a:p>
          <a:p>
            <a:pPr lvl="2" fontAlgn="auto">
              <a:spcAft>
                <a:spcPts val="0"/>
              </a:spcAft>
              <a:buFont typeface="Wingdings"/>
              <a:buChar char=""/>
              <a:defRPr/>
            </a:pPr>
            <a:r>
              <a:rPr lang="en-US" sz="2600" smtClean="0"/>
              <a:t>Motor 1 Phase</a:t>
            </a:r>
            <a:endParaRPr lang="id-ID" sz="2600" smtClean="0"/>
          </a:p>
          <a:p>
            <a:pPr lvl="2" fontAlgn="auto">
              <a:spcAft>
                <a:spcPts val="0"/>
              </a:spcAft>
              <a:buFont typeface="Wingdings"/>
              <a:buChar char=""/>
              <a:defRPr/>
            </a:pPr>
            <a:r>
              <a:rPr lang="en-US" sz="2600" smtClean="0"/>
              <a:t>Motor 3 Phase</a:t>
            </a:r>
            <a:endParaRPr lang="id-ID" sz="2600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mtClean="0"/>
              <a:t>	Motor DC shunt dengan daya 50 HP, 220 V memiliki efisiensi 83% saat full load. Tahanan belitan medan 110 ohm, tahanan armatur 0.08 ohm, hitung:</a:t>
            </a:r>
          </a:p>
          <a:p>
            <a:pPr>
              <a:buNone/>
            </a:pPr>
            <a:r>
              <a:rPr lang="en-US" smtClean="0"/>
              <a:t> 	a</a:t>
            </a:r>
            <a:r>
              <a:rPr lang="en-US"/>
              <a:t>. Total power input </a:t>
            </a:r>
            <a:r>
              <a:rPr lang="en-US" smtClean="0"/>
              <a:t>dalam </a:t>
            </a:r>
            <a:r>
              <a:rPr lang="en-US"/>
              <a:t>watts</a:t>
            </a:r>
          </a:p>
          <a:p>
            <a:pPr>
              <a:buNone/>
            </a:pPr>
            <a:r>
              <a:rPr lang="en-US" smtClean="0"/>
              <a:t>	b</a:t>
            </a:r>
            <a:r>
              <a:rPr lang="en-US"/>
              <a:t>. </a:t>
            </a:r>
            <a:r>
              <a:rPr lang="en-US" smtClean="0"/>
              <a:t>arus saluran</a:t>
            </a:r>
            <a:endParaRPr lang="en-US"/>
          </a:p>
          <a:p>
            <a:pPr>
              <a:buNone/>
            </a:pPr>
            <a:r>
              <a:rPr lang="en-US" smtClean="0"/>
              <a:t>	c</a:t>
            </a:r>
            <a:r>
              <a:rPr lang="en-US"/>
              <a:t>. Total copper losses</a:t>
            </a:r>
          </a:p>
          <a:p>
            <a:pPr>
              <a:buNone/>
            </a:pPr>
            <a:r>
              <a:rPr lang="en-US" smtClean="0"/>
              <a:t>	d</a:t>
            </a:r>
            <a:r>
              <a:rPr lang="en-US"/>
              <a:t>. Stray power losses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mtfig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52400"/>
            <a:ext cx="5943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6" descr="Fig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3200400"/>
            <a:ext cx="3886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Fig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1450" y="3910013"/>
            <a:ext cx="5162550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228600" y="381000"/>
            <a:ext cx="2743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DC Machine</a:t>
            </a:r>
            <a:br>
              <a:rPr lang="en-US" sz="3200" b="1">
                <a:solidFill>
                  <a:srgbClr val="FF0000"/>
                </a:solidFill>
              </a:rPr>
            </a:br>
            <a:r>
              <a:rPr lang="en-US" sz="3200" b="1">
                <a:solidFill>
                  <a:srgbClr val="FF0000"/>
                </a:solidFill>
              </a:rPr>
              <a:t>Construction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7" descr="motor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0" y="4533900"/>
            <a:ext cx="33337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" descr="motor1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219200"/>
            <a:ext cx="37909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1143000"/>
            <a:ext cx="3810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685800" y="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DC Motor, What’s Inside?</a:t>
            </a:r>
          </a:p>
        </p:txBody>
      </p:sp>
      <p:sp>
        <p:nvSpPr>
          <p:cNvPr id="1033" name="Freeform 15"/>
          <p:cNvSpPr>
            <a:spLocks/>
          </p:cNvSpPr>
          <p:nvPr/>
        </p:nvSpPr>
        <p:spPr bwMode="auto">
          <a:xfrm>
            <a:off x="2362200" y="4495800"/>
            <a:ext cx="381000" cy="752475"/>
          </a:xfrm>
          <a:custGeom>
            <a:avLst/>
            <a:gdLst>
              <a:gd name="T0" fmla="*/ 37 w 240"/>
              <a:gd name="T1" fmla="*/ 0 h 474"/>
              <a:gd name="T2" fmla="*/ 105 w 240"/>
              <a:gd name="T3" fmla="*/ 364 h 474"/>
              <a:gd name="T4" fmla="*/ 189 w 240"/>
              <a:gd name="T5" fmla="*/ 449 h 474"/>
              <a:gd name="T6" fmla="*/ 240 w 240"/>
              <a:gd name="T7" fmla="*/ 474 h 474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474"/>
              <a:gd name="T14" fmla="*/ 240 w 240"/>
              <a:gd name="T15" fmla="*/ 474 h 4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474">
                <a:moveTo>
                  <a:pt x="37" y="0"/>
                </a:moveTo>
                <a:cubicBezTo>
                  <a:pt x="0" y="103"/>
                  <a:pt x="41" y="270"/>
                  <a:pt x="105" y="364"/>
                </a:cubicBezTo>
                <a:cubicBezTo>
                  <a:pt x="117" y="401"/>
                  <a:pt x="150" y="437"/>
                  <a:pt x="189" y="449"/>
                </a:cubicBezTo>
                <a:cubicBezTo>
                  <a:pt x="203" y="453"/>
                  <a:pt x="240" y="456"/>
                  <a:pt x="240" y="474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612775" y="438150"/>
            <a:ext cx="8153400" cy="990600"/>
          </a:xfrm>
        </p:spPr>
        <p:txBody>
          <a:bodyPr/>
          <a:lstStyle/>
          <a:p>
            <a:r>
              <a:rPr lang="id-ID" smtClean="0"/>
              <a:t>Prinsip Kerja Motor DC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76804" name="Picture 2" descr="C:\Source sementara\ANIMASI\motor ac&amp;dc\dc moto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006600"/>
            <a:ext cx="77152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BD4BFB3-4976-494D-908C-2AC9BF0110A7}" type="slidenum">
              <a:rPr lang="id-ID"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id-ID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810000"/>
            <a:ext cx="8382000" cy="23161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stator is the stationary outside part of a motor.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rotor is the inner part which rotates.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the motor animations, red represents a magnet or winding with a north polarization, while green represents a magnet or winding with a south polarization.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smtClean="0"/>
              <a:t>    Opposite, red and green, polarities attract.</a:t>
            </a:r>
          </a:p>
        </p:txBody>
      </p:sp>
      <p:pic>
        <p:nvPicPr>
          <p:cNvPr id="12291" name="Picture 3" descr="MOTORDCIM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8382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0" name="1.avi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5029200" y="533400"/>
            <a:ext cx="3581400" cy="2819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4" fill="hold"/>
                                        <p:tgtEl>
                                          <p:spTgt spid="144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439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4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4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9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600" y="0"/>
            <a:ext cx="6631643" cy="441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10000"/>
            <a:ext cx="5867400" cy="283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181225" y="2244725"/>
            <a:ext cx="47815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6214" y="1752600"/>
            <a:ext cx="8033749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177</TotalTime>
  <Words>232</Words>
  <Application>Microsoft Office PowerPoint</Application>
  <PresentationFormat>On-screen Show (4:3)</PresentationFormat>
  <Paragraphs>47</Paragraphs>
  <Slides>20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Origin</vt:lpstr>
      <vt:lpstr>Visio</vt:lpstr>
      <vt:lpstr>MOTOR DC (DIRECT CURRENT)</vt:lpstr>
      <vt:lpstr>Jenis motor listrik</vt:lpstr>
      <vt:lpstr>Slide 3</vt:lpstr>
      <vt:lpstr>Slide 4</vt:lpstr>
      <vt:lpstr>Prinsip Kerja Motor DC</vt:lpstr>
      <vt:lpstr>Slide 6</vt:lpstr>
      <vt:lpstr>Slide 7</vt:lpstr>
      <vt:lpstr>Slide 8</vt:lpstr>
      <vt:lpstr>Slide 9</vt:lpstr>
      <vt:lpstr>Slide 10</vt:lpstr>
      <vt:lpstr>PERBEDAAN MOTOR DAN GENERTOR </vt:lpstr>
      <vt:lpstr>JENIS MOTOR DC</vt:lpstr>
      <vt:lpstr>DC motor wiring topologies</vt:lpstr>
      <vt:lpstr>Slide 14</vt:lpstr>
      <vt:lpstr>KARAKTERISTIK MOTOR DC</vt:lpstr>
      <vt:lpstr>Slide 16</vt:lpstr>
      <vt:lpstr>POWER LOSSES</vt:lpstr>
      <vt:lpstr>Contoh </vt:lpstr>
      <vt:lpstr>Slide 19</vt:lpstr>
      <vt:lpstr>Slide 20</vt:lpstr>
    </vt:vector>
  </TitlesOfParts>
  <Company>gpi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MOTOR DC (DIRECT CURRENT)</dc:title>
  <dc:creator>aufaa</dc:creator>
  <cp:lastModifiedBy>aufaa</cp:lastModifiedBy>
  <cp:revision>5</cp:revision>
  <dcterms:created xsi:type="dcterms:W3CDTF">2012-04-01T02:35:10Z</dcterms:created>
  <dcterms:modified xsi:type="dcterms:W3CDTF">2013-04-24T04:54:21Z</dcterms:modified>
</cp:coreProperties>
</file>