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6"/>
  </p:notesMasterIdLst>
  <p:sldIdLst>
    <p:sldId id="276" r:id="rId2"/>
    <p:sldId id="279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18" r:id="rId15"/>
    <p:sldId id="294" r:id="rId16"/>
    <p:sldId id="292" r:id="rId17"/>
    <p:sldId id="295" r:id="rId18"/>
    <p:sldId id="296" r:id="rId19"/>
    <p:sldId id="297" r:id="rId20"/>
    <p:sldId id="299" r:id="rId21"/>
    <p:sldId id="300" r:id="rId22"/>
    <p:sldId id="302" r:id="rId23"/>
    <p:sldId id="303" r:id="rId24"/>
    <p:sldId id="298" r:id="rId25"/>
    <p:sldId id="304" r:id="rId26"/>
    <p:sldId id="305" r:id="rId27"/>
    <p:sldId id="307" r:id="rId28"/>
    <p:sldId id="314" r:id="rId29"/>
    <p:sldId id="315" r:id="rId30"/>
    <p:sldId id="308" r:id="rId31"/>
    <p:sldId id="316" r:id="rId32"/>
    <p:sldId id="306" r:id="rId33"/>
    <p:sldId id="317" r:id="rId34"/>
    <p:sldId id="309" r:id="rId35"/>
    <p:sldId id="311" r:id="rId36"/>
    <p:sldId id="310" r:id="rId37"/>
    <p:sldId id="312" r:id="rId38"/>
    <p:sldId id="313" r:id="rId39"/>
    <p:sldId id="319" r:id="rId40"/>
    <p:sldId id="320" r:id="rId41"/>
    <p:sldId id="339" r:id="rId42"/>
    <p:sldId id="338" r:id="rId43"/>
    <p:sldId id="351" r:id="rId44"/>
    <p:sldId id="340" r:id="rId45"/>
    <p:sldId id="352" r:id="rId46"/>
    <p:sldId id="341" r:id="rId47"/>
    <p:sldId id="342" r:id="rId48"/>
    <p:sldId id="343" r:id="rId49"/>
    <p:sldId id="354" r:id="rId50"/>
    <p:sldId id="355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6" r:id="rId72"/>
    <p:sldId id="335" r:id="rId73"/>
    <p:sldId id="337" r:id="rId74"/>
    <p:sldId id="35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19" autoAdjust="0"/>
    <p:restoredTop sz="94660"/>
  </p:normalViewPr>
  <p:slideViewPr>
    <p:cSldViewPr>
      <p:cViewPr varScale="1">
        <p:scale>
          <a:sx n="63" d="100"/>
          <a:sy n="63" d="100"/>
        </p:scale>
        <p:origin x="-12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C8DA-05C7-4970-81D3-501FA3C0EFC5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CFC3-4759-4DC3-9B5A-A19455210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CFC3-4759-4DC3-9B5A-A194552103D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2055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2054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2053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038600" y="6553200"/>
            <a:ext cx="1828800" cy="152400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553200"/>
            <a:ext cx="2362200" cy="2286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61444" name="Freeform 2052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AutoShape 205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AutoShape 2064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AutoShape 2065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5800" y="6400800"/>
            <a:ext cx="381000" cy="152400"/>
          </a:xfrm>
          <a:noFill/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C46212E8-22CB-4590-B15C-4137854F1248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371600"/>
            <a:ext cx="7162800" cy="762000"/>
          </a:xfrm>
          <a:ln w="38100"/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61460" name="AutoShape 2068" descr="Industry&amp;Construction(imageState)01"/>
          <p:cNvSpPr>
            <a:spLocks noChangeArrowheads="1"/>
          </p:cNvSpPr>
          <p:nvPr/>
        </p:nvSpPr>
        <p:spPr bwMode="gray">
          <a:xfrm>
            <a:off x="223830" y="2552688"/>
            <a:ext cx="1752600" cy="1600200"/>
          </a:xfrm>
          <a:prstGeom prst="hexagon">
            <a:avLst>
              <a:gd name="adj" fmla="val 27381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48106" dir="1857825" algn="ctr" rotWithShape="0">
              <a:srgbClr val="666633">
                <a:alpha val="32001"/>
              </a:srgbClr>
            </a:outerShdw>
          </a:effectLst>
        </p:spPr>
        <p:txBody>
          <a:bodyPr wrap="none" anchor="ctr"/>
          <a:lstStyle/>
          <a:p>
            <a:pPr algn="ctr"/>
            <a:endParaRPr lang="ko-KR" altLang="en-US">
              <a:ea typeface="굴림" pitchFamily="50" charset="-127"/>
            </a:endParaRPr>
          </a:p>
        </p:txBody>
      </p:sp>
      <p:sp>
        <p:nvSpPr>
          <p:cNvPr id="61461" name="AutoShape 2069" descr="Industry&amp;Construction(imageState)02"/>
          <p:cNvSpPr>
            <a:spLocks noChangeArrowheads="1"/>
          </p:cNvSpPr>
          <p:nvPr/>
        </p:nvSpPr>
        <p:spPr bwMode="gray">
          <a:xfrm>
            <a:off x="1671630" y="1714488"/>
            <a:ext cx="1828800" cy="1600200"/>
          </a:xfrm>
          <a:prstGeom prst="hexagon">
            <a:avLst>
              <a:gd name="adj" fmla="val 28571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48106" dir="1857825" algn="ctr" rotWithShape="0">
              <a:srgbClr val="666633">
                <a:alpha val="32001"/>
              </a:srgbClr>
            </a:outerShdw>
          </a:effectLst>
        </p:spPr>
        <p:txBody>
          <a:bodyPr wrap="none" anchor="ctr"/>
          <a:lstStyle/>
          <a:p>
            <a:pPr algn="ctr"/>
            <a:endParaRPr lang="ko-KR" altLang="en-US">
              <a:ea typeface="굴림" pitchFamily="50" charset="-127"/>
            </a:endParaRPr>
          </a:p>
        </p:txBody>
      </p:sp>
      <p:sp>
        <p:nvSpPr>
          <p:cNvPr id="61462" name="AutoShape 2070" descr="Industry&amp;Construction(imageState)05"/>
          <p:cNvSpPr>
            <a:spLocks noChangeArrowheads="1"/>
          </p:cNvSpPr>
          <p:nvPr/>
        </p:nvSpPr>
        <p:spPr bwMode="gray">
          <a:xfrm>
            <a:off x="1633530" y="3428988"/>
            <a:ext cx="1828800" cy="1600200"/>
          </a:xfrm>
          <a:prstGeom prst="hexagon">
            <a:avLst>
              <a:gd name="adj" fmla="val 28571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48106" dir="1857825" algn="ctr" rotWithShape="0">
              <a:srgbClr val="666633">
                <a:alpha val="32001"/>
              </a:srgbClr>
            </a:outerShdw>
          </a:effectLst>
        </p:spPr>
        <p:txBody>
          <a:bodyPr wrap="none" anchor="ctr"/>
          <a:lstStyle/>
          <a:p>
            <a:pPr algn="ctr"/>
            <a:endParaRPr lang="ko-KR" altLang="en-US">
              <a:ea typeface="굴림" pitchFamily="50" charset="-127"/>
            </a:endParaRP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3124200"/>
            <a:ext cx="45720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3282D-DF05-41F6-952A-59D13B34272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F6E0B-4BDE-4BD3-9E90-5BD6257E139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629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066800"/>
            <a:ext cx="8305800" cy="5257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5024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07000" y="64897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62700"/>
            <a:ext cx="381000" cy="228600"/>
          </a:xfrm>
        </p:spPr>
        <p:txBody>
          <a:bodyPr/>
          <a:lstStyle>
            <a:lvl1pPr>
              <a:defRPr/>
            </a:lvl1pPr>
          </a:lstStyle>
          <a:p>
            <a:fld id="{EC00D051-F7A3-43B8-AD63-94E6343288E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629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066800"/>
            <a:ext cx="8305800" cy="5257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5024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07000" y="64897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62700"/>
            <a:ext cx="381000" cy="228600"/>
          </a:xfrm>
        </p:spPr>
        <p:txBody>
          <a:bodyPr/>
          <a:lstStyle>
            <a:lvl1pPr>
              <a:defRPr/>
            </a:lvl1pPr>
          </a:lstStyle>
          <a:p>
            <a:fld id="{59A5D8A8-256A-4FC3-8FCC-59960E4F528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381000"/>
            <a:ext cx="6348434" cy="533400"/>
          </a:xfrm>
        </p:spPr>
        <p:txBody>
          <a:bodyPr/>
          <a:lstStyle>
            <a:lvl1pPr>
              <a:defRPr sz="3200">
                <a:latin typeface="Eras Demi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610112"/>
          </a:xfrm>
        </p:spPr>
        <p:txBody>
          <a:bodyPr/>
          <a:lstStyle>
            <a:lvl1pPr>
              <a:buFont typeface="Wingdings" pitchFamily="2" charset="2"/>
              <a:buChar char="q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3EEBB-C4C1-4656-8873-4BA90B4FA949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7" name="Picture 16" descr="logo_uii_war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00300" cy="16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5DF48-2CF1-45C9-891F-175F983C189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A118-1F4B-4B35-A9F0-C5E97B30357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8F04-8E22-4ECF-BA0E-CB6DDA53993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A0500-B615-4DB5-A544-C8781728406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6E594-4BC6-4248-9ADD-7699922A8B5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3CC0-C185-40C5-887D-B3BD95BE087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D9A6B-CE28-410F-83F8-0A4CE9D4FED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06" name="Freeform 3010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30200" y="65024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207000" y="64897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0668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grpSp>
        <p:nvGrpSpPr>
          <p:cNvPr id="2" name="Group 3015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58304" name="Rectangle 3008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05" name="Rectangle 3009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3810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grpSp>
        <p:nvGrpSpPr>
          <p:cNvPr id="3" name="Group 3014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58307" name="AutoShape 3011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08" name="AutoShape 3012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09" name="AutoShape 3013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16" name="AutoShape 3020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17" name="AutoShape 3021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18" name="AutoShape 3022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05800" y="63627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fld id="{1837FE10-D4F6-45F0-B961-01047573F55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42910" y="642918"/>
            <a:ext cx="7696200" cy="2000264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Dasar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Perancangan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Teknik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Industri</a:t>
            </a:r>
            <a:endParaRPr lang="en-US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48" y="6000768"/>
            <a:ext cx="4572032" cy="571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Muchamad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Sugarindra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gray">
          <a:xfrm>
            <a:off x="3571868" y="2428868"/>
            <a:ext cx="41243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Sketsa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57166"/>
            <a:ext cx="628654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200" b="1" dirty="0" smtClean="0">
                <a:solidFill>
                  <a:schemeClr val="bg1">
                    <a:lumMod val="95000"/>
                  </a:schemeClr>
                </a:solidFill>
              </a:rPr>
              <a:t>Penyederhanaan gambar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D3C1DDA-3AE7-421F-9139-0C396575F7FA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0020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89061"/>
            <a:ext cx="4707872" cy="448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3989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9893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70" y="357166"/>
            <a:ext cx="5114932" cy="703282"/>
          </a:xfrm>
        </p:spPr>
        <p:txBody>
          <a:bodyPr/>
          <a:lstStyle/>
          <a:p>
            <a:r>
              <a:rPr lang="id-ID" dirty="0" smtClean="0">
                <a:latin typeface="Eras Demi ITC" pitchFamily="34" charset="0"/>
              </a:rPr>
              <a:t>JENIS GARIS</a:t>
            </a:r>
            <a:endParaRPr lang="id-ID" dirty="0">
              <a:latin typeface="Eras Demi ITC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57158" y="1354242"/>
          <a:ext cx="7929618" cy="5146592"/>
        </p:xfrm>
        <a:graphic>
          <a:graphicData uri="http://schemas.openxmlformats.org/drawingml/2006/table">
            <a:tbl>
              <a:tblPr/>
              <a:tblGrid>
                <a:gridCol w="1071571"/>
                <a:gridCol w="2832973"/>
                <a:gridCol w="1538346"/>
                <a:gridCol w="2486728"/>
              </a:tblGrid>
              <a:tr h="35718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Tebal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Jenis garis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keterangan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Contoh penggunaan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7567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0,7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A.Garis tebal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Cambria"/>
                          <a:ea typeface="Calibri"/>
                          <a:cs typeface="Times New Roman"/>
                        </a:rPr>
                        <a:t>A1</a:t>
                      </a: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. Garis nyata (garis gambar)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Cambria"/>
                          <a:ea typeface="Calibri"/>
                          <a:cs typeface="Times New Roman"/>
                        </a:rPr>
                        <a:t>A2</a:t>
                      </a: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. Garis tepi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9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0,35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B.Garis tipis (lurus/lengkung)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B1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khayal suatu potongan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B2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ukuran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B3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proyeksi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B4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penunjuk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B5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arsir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B6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nyata darip penampang yang di putar setempat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mbria"/>
                          <a:ea typeface="Calibri"/>
                          <a:cs typeface="Times New Roman"/>
                        </a:rPr>
                        <a:t>B7</a:t>
                      </a:r>
                      <a:r>
                        <a:rPr lang="id-ID" sz="1200">
                          <a:latin typeface="Cambria"/>
                          <a:ea typeface="Calibri"/>
                          <a:cs typeface="Times New Roman"/>
                        </a:rPr>
                        <a:t>. Garis sumbu pendek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38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0,35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C. Garis tipis bebas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Cambria"/>
                          <a:ea typeface="Calibri"/>
                          <a:cs typeface="Times New Roman"/>
                        </a:rPr>
                        <a:t>C1</a:t>
                      </a:r>
                      <a:r>
                        <a:rPr lang="id-ID" sz="1200" dirty="0">
                          <a:latin typeface="Cambria"/>
                          <a:ea typeface="Calibri"/>
                          <a:cs typeface="Times New Roman"/>
                        </a:rPr>
                        <a:t>. Garis batas dari suatu bagian yang dipotong bila pemotongannya tidak tepat pada garis sumbu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974600" y="1914518"/>
          <a:ext cx="1857375" cy="514350"/>
        </p:xfrm>
        <a:graphic>
          <a:graphicData uri="http://schemas.openxmlformats.org/presentationml/2006/ole">
            <p:oleObj spid="_x0000_s2050" name="Bitmap Image" r:id="rId3" imgW="4552381" imgH="514422" progId="PBrush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000232" y="2918746"/>
          <a:ext cx="1809750" cy="466725"/>
        </p:xfrm>
        <a:graphic>
          <a:graphicData uri="http://schemas.openxmlformats.org/presentationml/2006/ole">
            <p:oleObj spid="_x0000_s2051" name="Bitmap Image" r:id="rId4" imgW="4114286" imgH="466543" progId="PBrush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813814" y="5828866"/>
          <a:ext cx="2133600" cy="285750"/>
        </p:xfrm>
        <a:graphic>
          <a:graphicData uri="http://schemas.openxmlformats.org/presentationml/2006/ole">
            <p:oleObj spid="_x0000_s2052" name="Bitmap Image" r:id="rId5" imgW="2523810" imgH="466543" progId="PBrush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450735"/>
          <a:ext cx="7858180" cy="6137321"/>
        </p:xfrm>
        <a:graphic>
          <a:graphicData uri="http://schemas.openxmlformats.org/drawingml/2006/table">
            <a:tbl>
              <a:tblPr/>
              <a:tblGrid>
                <a:gridCol w="1043121"/>
                <a:gridCol w="2826247"/>
                <a:gridCol w="1763487"/>
                <a:gridCol w="2225325"/>
              </a:tblGrid>
              <a:tr h="17263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0,35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D. Garis tipis zig zag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D1</a:t>
                      </a: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id-ID" sz="1600" dirty="0" smtClean="0">
                          <a:latin typeface="Cambria"/>
                          <a:ea typeface="Calibri"/>
                          <a:cs typeface="Times New Roman"/>
                        </a:rPr>
                        <a:t>Garis batas dari suatu bagian yang dipotong bila pemotongannya tidak tepat pada garis sumbu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44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0,5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Garis gores tebal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latin typeface="Cambria"/>
                          <a:ea typeface="Calibri"/>
                          <a:cs typeface="Times New Roman"/>
                        </a:rPr>
                        <a:t>E1</a:t>
                      </a: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.Garis nyata terhalang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latin typeface="Cambria"/>
                          <a:ea typeface="Calibri"/>
                          <a:cs typeface="Times New Roman"/>
                        </a:rPr>
                        <a:t>E2.</a:t>
                      </a: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 Garis tepi terhalang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44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0,35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Garis gores tipis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Garis nyata terhalang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Garis tepi terhalang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44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0,35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Garis gores titik tipis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G1</a:t>
                      </a: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. Garis sumbu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G2</a:t>
                      </a: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. Garis simetri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G3. </a:t>
                      </a: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Lintasan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859620" y="928670"/>
          <a:ext cx="1933575" cy="495300"/>
        </p:xfrm>
        <a:graphic>
          <a:graphicData uri="http://schemas.openxmlformats.org/presentationml/2006/ole">
            <p:oleObj spid="_x0000_s3074" name="Bitmap Image" r:id="rId3" imgW="3858164" imgH="495369" progId="PBrush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928794" y="4352934"/>
          <a:ext cx="1762125" cy="361950"/>
        </p:xfrm>
        <a:graphic>
          <a:graphicData uri="http://schemas.openxmlformats.org/presentationml/2006/ole">
            <p:oleObj spid="_x0000_s3075" name="Bitmap Image" r:id="rId4" imgW="3209524" imgH="352474" progId="PBrush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888648" y="2751572"/>
          <a:ext cx="1905000" cy="314325"/>
        </p:xfrm>
        <a:graphic>
          <a:graphicData uri="http://schemas.openxmlformats.org/presentationml/2006/ole">
            <p:oleObj spid="_x0000_s3076" name="Bitmap Image" r:id="rId5" imgW="3172268" imgH="314286" progId="PBrush">
              <p:embed/>
            </p:oleObj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755758" y="5780996"/>
          <a:ext cx="2190750" cy="381000"/>
        </p:xfrm>
        <a:graphic>
          <a:graphicData uri="http://schemas.openxmlformats.org/presentationml/2006/ole">
            <p:oleObj spid="_x0000_s3077" name="Bitmap Image" r:id="rId6" imgW="2190476" imgH="380852" progId="PBrush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84698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ALAT GAMBAR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76700" cy="4362464"/>
          </a:xfrm>
        </p:spPr>
        <p:txBody>
          <a:bodyPr/>
          <a:lstStyle/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1.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Papan / meja gambar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2.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Kertas gambar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3.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Penggraris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4.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Jangka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5.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Pensil / Rapido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00562" y="1638304"/>
            <a:ext cx="4500594" cy="3505208"/>
          </a:xfrm>
        </p:spPr>
        <p:txBody>
          <a:bodyPr/>
          <a:lstStyle/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6.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Penghapus</a:t>
            </a: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7.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Mal / sablon</a:t>
            </a: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8.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Busur derajat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9.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Pelindung penghapus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10. </a:t>
            </a:r>
            <a:r>
              <a:rPr lang="id-ID" dirty="0" smtClean="0">
                <a:latin typeface="Cambria"/>
                <a:ea typeface="Calibri"/>
                <a:cs typeface="Times New Roman"/>
              </a:rPr>
              <a:t>Sablon huruf</a:t>
            </a:r>
            <a:endParaRPr lang="id-ID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SKETSA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90722"/>
            <a:ext cx="8186766" cy="4610112"/>
          </a:xfrm>
        </p:spPr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mengkomunikasikan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pPr lvl="1"/>
            <a:r>
              <a:rPr lang="it-IT" dirty="0" smtClean="0"/>
              <a:t>Dokumentasi tahap awal dalam fase perancangan </a:t>
            </a:r>
          </a:p>
          <a:p>
            <a:pPr lvl="1"/>
            <a:r>
              <a:rPr lang="en-US" dirty="0" err="1" smtClean="0"/>
              <a:t>Visualisasi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diimajinasikan</a:t>
            </a:r>
            <a:endParaRPr lang="en-US" dirty="0" smtClean="0"/>
          </a:p>
          <a:p>
            <a:pPr lvl="1"/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: </a:t>
            </a:r>
            <a:r>
              <a:rPr lang="en-US" dirty="0" err="1" smtClean="0"/>
              <a:t>eksekutif</a:t>
            </a:r>
            <a:r>
              <a:rPr lang="en-US" dirty="0" smtClean="0"/>
              <a:t>, engineers, </a:t>
            </a:r>
            <a:r>
              <a:rPr lang="en-US" dirty="0" err="1" smtClean="0"/>
              <a:t>teknisi</a:t>
            </a:r>
            <a:r>
              <a:rPr lang="en-US" dirty="0" smtClean="0"/>
              <a:t>, non-</a:t>
            </a:r>
            <a:r>
              <a:rPr lang="en-US" dirty="0" err="1" smtClean="0"/>
              <a:t>teknisi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381000"/>
            <a:ext cx="7358114" cy="533400"/>
          </a:xfrm>
        </p:spPr>
        <p:txBody>
          <a:bodyPr/>
          <a:lstStyle/>
          <a:p>
            <a:r>
              <a:rPr lang="sv-SE" sz="2800" dirty="0" smtClean="0"/>
              <a:t>3 metoda dalam membuat gambar teknik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714884"/>
            <a:ext cx="8186766" cy="16097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Freehand (</a:t>
            </a:r>
            <a:r>
              <a:rPr lang="en-US" dirty="0" err="1" smtClean="0"/>
              <a:t>sketsa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395634" y="-1171571"/>
            <a:ext cx="2276475" cy="80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5891250"/>
            <a:ext cx="3357586" cy="60958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Multi 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1326" y="1607444"/>
            <a:ext cx="424878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40150" y="1878485"/>
            <a:ext cx="278201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5429256" y="5929330"/>
            <a:ext cx="3357586" cy="6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Pictorial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ALAT 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14488"/>
            <a:ext cx="3000428" cy="4681550"/>
          </a:xfrm>
        </p:spPr>
        <p:txBody>
          <a:bodyPr/>
          <a:lstStyle/>
          <a:p>
            <a:pPr marL="457200" indent="-457200">
              <a:buClr>
                <a:schemeClr val="accent5">
                  <a:lumMod val="25000"/>
                </a:schemeClr>
              </a:buClr>
              <a:buFont typeface="+mj-lt"/>
              <a:buAutoNum type="alphaLcParenR"/>
            </a:pPr>
            <a:r>
              <a:rPr lang="en-US" sz="2400" dirty="0" smtClean="0"/>
              <a:t>Square grid</a:t>
            </a:r>
          </a:p>
          <a:p>
            <a:pPr marL="457200" indent="-457200">
              <a:buClr>
                <a:schemeClr val="accent5">
                  <a:lumMod val="25000"/>
                </a:schemeClr>
              </a:buClr>
              <a:buFont typeface="+mj-lt"/>
              <a:buAutoNum type="alphaLcParenR"/>
            </a:pPr>
            <a:r>
              <a:rPr lang="en-US" sz="2400" dirty="0" smtClean="0"/>
              <a:t>Isometric grid</a:t>
            </a:r>
          </a:p>
          <a:p>
            <a:pPr marL="457200" indent="-457200">
              <a:buClr>
                <a:schemeClr val="accent5">
                  <a:lumMod val="25000"/>
                </a:schemeClr>
              </a:buClr>
              <a:buFont typeface="+mj-lt"/>
              <a:buAutoNum type="alphaLcParenR"/>
            </a:pPr>
            <a:r>
              <a:rPr lang="en-US" sz="2400" dirty="0" smtClean="0"/>
              <a:t>Perspective grid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5400000">
            <a:off x="3721888" y="1278717"/>
            <a:ext cx="51816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HASIL PEMBELAJARAN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681550"/>
          </a:xfrm>
        </p:spPr>
        <p:txBody>
          <a:bodyPr/>
          <a:lstStyle/>
          <a:p>
            <a:r>
              <a:rPr lang="en-US" dirty="0" err="1" smtClean="0"/>
              <a:t>Umum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0" dirty="0" err="1" smtClean="0"/>
              <a:t>Memberikan</a:t>
            </a:r>
            <a:r>
              <a:rPr lang="en-US" b="0" dirty="0" smtClean="0"/>
              <a:t> </a:t>
            </a:r>
            <a:r>
              <a:rPr lang="en-US" b="0" dirty="0" err="1" smtClean="0"/>
              <a:t>keterampilan</a:t>
            </a:r>
            <a:r>
              <a:rPr lang="en-US" b="0" dirty="0" smtClean="0"/>
              <a:t> </a:t>
            </a:r>
            <a:r>
              <a:rPr lang="en-US" b="0" dirty="0" err="1" smtClean="0"/>
              <a:t>menggunakan</a:t>
            </a:r>
            <a:r>
              <a:rPr lang="en-US" b="0" dirty="0" smtClean="0"/>
              <a:t> </a:t>
            </a:r>
            <a:r>
              <a:rPr lang="en-US" b="0" dirty="0" err="1" smtClean="0"/>
              <a:t>gambar</a:t>
            </a:r>
            <a:r>
              <a:rPr lang="en-US" b="0" dirty="0" smtClean="0"/>
              <a:t> </a:t>
            </a:r>
            <a:r>
              <a:rPr lang="en-US" b="0" dirty="0" err="1" smtClean="0"/>
              <a:t>teknik</a:t>
            </a:r>
            <a:r>
              <a:rPr lang="en-US" b="0" dirty="0" smtClean="0"/>
              <a:t> (2D </a:t>
            </a:r>
            <a:r>
              <a:rPr lang="en-US" b="0" dirty="0" err="1" smtClean="0"/>
              <a:t>dan</a:t>
            </a:r>
            <a:r>
              <a:rPr lang="en-US" b="0" dirty="0" smtClean="0"/>
              <a:t> 3D) </a:t>
            </a:r>
            <a:r>
              <a:rPr lang="en-US" b="0" dirty="0" err="1" smtClean="0"/>
              <a:t>sebagai</a:t>
            </a:r>
            <a:r>
              <a:rPr lang="en-US" b="0" dirty="0" smtClean="0"/>
              <a:t> media </a:t>
            </a:r>
            <a:r>
              <a:rPr lang="en-US" b="0" dirty="0" err="1" smtClean="0"/>
              <a:t>komunikasi</a:t>
            </a:r>
            <a:r>
              <a:rPr lang="en-US" b="0" dirty="0" smtClean="0"/>
              <a:t> </a:t>
            </a:r>
            <a:r>
              <a:rPr lang="en-US" b="0" dirty="0" err="1" smtClean="0"/>
              <a:t>standar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rekayasa</a:t>
            </a:r>
            <a:r>
              <a:rPr lang="en-US" b="0" dirty="0" smtClean="0"/>
              <a:t> </a:t>
            </a:r>
            <a:r>
              <a:rPr lang="en-US" b="0" dirty="0" err="1" smtClean="0"/>
              <a:t>teknik</a:t>
            </a:r>
            <a:endParaRPr lang="en-US" b="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Khusus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b="0" dirty="0" smtClean="0"/>
              <a:t>Memahami teknik-teknik setsa serta mampu melakukan </a:t>
            </a:r>
            <a:r>
              <a:rPr lang="en-US" b="0" dirty="0" err="1" smtClean="0"/>
              <a:t>perancangan</a:t>
            </a:r>
            <a:r>
              <a:rPr lang="en-US" b="0" dirty="0" smtClean="0"/>
              <a:t> </a:t>
            </a:r>
            <a:r>
              <a:rPr lang="en-US" b="0" dirty="0" err="1" smtClean="0"/>
              <a:t>sketsa</a:t>
            </a:r>
            <a:r>
              <a:rPr lang="en-US" b="0" dirty="0" smtClean="0"/>
              <a:t> </a:t>
            </a:r>
            <a:r>
              <a:rPr lang="en-US" b="0" dirty="0" err="1" smtClean="0"/>
              <a:t>bebas</a:t>
            </a:r>
            <a:r>
              <a:rPr lang="en-US" b="0" dirty="0" smtClean="0"/>
              <a:t> (</a:t>
            </a:r>
            <a:r>
              <a:rPr lang="en-US" b="0" i="1" dirty="0" smtClean="0"/>
              <a:t>freehand)</a:t>
            </a:r>
            <a:endParaRPr lang="en-US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SKETSA GARIS LURUS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39960" y="274628"/>
            <a:ext cx="4238625" cy="768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SKETSA GARIS LENGKUNG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52719" y="-738197"/>
            <a:ext cx="309562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SKETSA PROPORSIONAL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4071966" cy="4610112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membuat</a:t>
            </a:r>
            <a:r>
              <a:rPr lang="en-US" sz="2500" dirty="0" smtClean="0"/>
              <a:t> </a:t>
            </a:r>
            <a:r>
              <a:rPr lang="en-US" sz="2500" dirty="0" err="1" smtClean="0"/>
              <a:t>sketsa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proporsional,diperlukan</a:t>
            </a:r>
            <a:r>
              <a:rPr lang="en-US" sz="2500" dirty="0" smtClean="0"/>
              <a:t> </a:t>
            </a:r>
            <a:r>
              <a:rPr lang="en-US" sz="2500" dirty="0" err="1" smtClean="0"/>
              <a:t>beberapa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tahapan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garis</a:t>
            </a:r>
            <a:r>
              <a:rPr lang="en-US" sz="2500" dirty="0" smtClean="0"/>
              <a:t> bantu</a:t>
            </a:r>
            <a:endParaRPr lang="en-US" sz="2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11875" y="1574416"/>
            <a:ext cx="5786478" cy="463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3000396" cy="4610112"/>
          </a:xfrm>
        </p:spPr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91704" y="1080273"/>
            <a:ext cx="60960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3116"/>
            <a:ext cx="7643866" cy="4071966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err="1" smtClean="0"/>
              <a:t>proyeksi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 </a:t>
            </a:r>
            <a:r>
              <a:rPr lang="en-US" sz="3200" dirty="0" err="1" smtClean="0"/>
              <a:t>benda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khayalan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dilukiskan</a:t>
            </a:r>
            <a:r>
              <a:rPr lang="en-US" sz="3200" dirty="0" smtClean="0"/>
              <a:t> </a:t>
            </a:r>
            <a:r>
              <a:rPr lang="en-US" sz="3200" dirty="0" err="1" smtClean="0"/>
              <a:t>menurut</a:t>
            </a:r>
            <a:r>
              <a:rPr lang="en-US" sz="3200" dirty="0" smtClean="0"/>
              <a:t> </a:t>
            </a:r>
            <a:r>
              <a:rPr lang="en-US" sz="3200" dirty="0" err="1" smtClean="0"/>
              <a:t>garis-garis</a:t>
            </a:r>
            <a:r>
              <a:rPr lang="en-US" sz="3200" dirty="0" smtClean="0"/>
              <a:t> </a:t>
            </a:r>
            <a:r>
              <a:rPr lang="en-US" sz="3200" dirty="0" err="1" smtClean="0"/>
              <a:t>pandangan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pengamat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datar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PROYEKSI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71527" y="1214438"/>
          <a:ext cx="7929563" cy="5357812"/>
        </p:xfrm>
        <a:graphic>
          <a:graphicData uri="http://schemas.openxmlformats.org/presentationml/2006/ole">
            <p:oleObj spid="_x0000_s12290" name="Visio" r:id="rId3" imgW="4600592" imgH="2771843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PROYEKSI PIKTORIAL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Suatu cara menampilkan gambar benda yang mendekati bentuk dan ukuran yang sebenarnya secara tiga dimensi dengan pandangan tunggal. </a:t>
            </a:r>
            <a:endParaRPr lang="en-US" dirty="0" smtClean="0"/>
          </a:p>
          <a:p>
            <a:pPr lvl="0"/>
            <a:r>
              <a:rPr lang="id-ID" dirty="0" smtClean="0"/>
              <a:t>Juga disebut sebagai gambar ilustrasi teknik.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PROYEKSI PIKTORIAL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34" y="1071546"/>
            <a:ext cx="7901046" cy="2714644"/>
          </a:xfrm>
        </p:spPr>
        <p:txBody>
          <a:bodyPr/>
          <a:lstStyle/>
          <a:p>
            <a:pPr marL="711200" lvl="1" indent="-457200">
              <a:buFont typeface="Wingdings" pitchFamily="2" charset="2"/>
              <a:buChar char="q"/>
            </a:pPr>
            <a:r>
              <a:rPr lang="id-ID" sz="2800" b="1" dirty="0" smtClean="0"/>
              <a:t>Proyeksi aksonometri</a:t>
            </a:r>
            <a:endParaRPr lang="en-US" sz="2800" dirty="0" smtClean="0"/>
          </a:p>
          <a:p>
            <a:pPr marL="711200" lvl="1" indent="-457200"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apabila bidang-bidang atau tepi-tepi benda dimiringkan terhadap bidang proyeksinya, sehingga </a:t>
            </a:r>
            <a:r>
              <a:rPr lang="id-ID" sz="2800" b="1" dirty="0" smtClean="0"/>
              <a:t>tiga muka </a:t>
            </a:r>
            <a:r>
              <a:rPr lang="id-ID" sz="2800" dirty="0" smtClean="0"/>
              <a:t>dari benda itu akan </a:t>
            </a:r>
            <a:r>
              <a:rPr lang="id-ID" sz="2800" b="1" dirty="0" smtClean="0"/>
              <a:t>ter</a:t>
            </a:r>
            <a:r>
              <a:rPr lang="en-US" sz="2800" b="1" dirty="0" smtClean="0"/>
              <a:t>l</a:t>
            </a:r>
            <a:r>
              <a:rPr lang="id-ID" sz="2800" b="1" dirty="0" smtClean="0"/>
              <a:t>ihat</a:t>
            </a:r>
            <a:r>
              <a:rPr lang="id-ID" sz="2800" dirty="0" smtClean="0"/>
              <a:t> serentak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456" y="3786190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976" y="364331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620" y="3714752"/>
            <a:ext cx="27302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8770" y="6143644"/>
            <a:ext cx="2000783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Isometri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50691" y="6143644"/>
            <a:ext cx="2000783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Dimetri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84729" y="6143644"/>
            <a:ext cx="2000783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Trimetri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2500330" cy="4610112"/>
          </a:xfrm>
        </p:spPr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178554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5"/>
            <a:ext cx="21537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66"/>
            <a:ext cx="2076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428868"/>
            <a:ext cx="1885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500306"/>
            <a:ext cx="1971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31" y="2428868"/>
            <a:ext cx="2066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8255" y="4857760"/>
            <a:ext cx="2124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90722"/>
            <a:ext cx="2786082" cy="4610112"/>
          </a:xfrm>
        </p:spPr>
        <p:txBody>
          <a:bodyPr/>
          <a:lstStyle/>
          <a:p>
            <a:pPr marL="95250" indent="0">
              <a:buNone/>
            </a:pP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52903" y="1033453"/>
            <a:ext cx="35433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3500462" cy="846158"/>
          </a:xfrm>
        </p:spPr>
        <p:txBody>
          <a:bodyPr>
            <a:normAutofit/>
          </a:bodyPr>
          <a:lstStyle/>
          <a:p>
            <a:r>
              <a:rPr lang="id-ID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Eras Demi ITC" pitchFamily="34" charset="0"/>
              </a:rPr>
              <a:t>GAMBAR</a:t>
            </a:r>
            <a:endParaRPr lang="id-ID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242" y="1142984"/>
            <a:ext cx="7467600" cy="5330968"/>
          </a:xfrm>
        </p:spPr>
        <p:txBody>
          <a:bodyPr>
            <a:normAutofit/>
          </a:bodyPr>
          <a:lstStyle/>
          <a:p>
            <a:r>
              <a:rPr lang="id-ID" b="0" dirty="0" smtClean="0"/>
              <a:t>Gambar menurut tujuannya di bedakan menjadi dua, yaitu gambar artistik dan gambar teknik. </a:t>
            </a:r>
          </a:p>
          <a:p>
            <a:endParaRPr lang="id-ID" dirty="0" smtClean="0"/>
          </a:p>
        </p:txBody>
      </p:sp>
      <p:pic>
        <p:nvPicPr>
          <p:cNvPr id="52228" name="Picture 4" descr="http://t2.gstatic.com/images?q=tbn:ANd9GcRlLCXbZFVOwsHlwniZp_rfE-IL2tvAoNgjGmjowOhRyJcuj90&amp;t=1&amp;usg=__tTL-Fybk0e9tsCiqguEISRMeB_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2428892" cy="3333773"/>
          </a:xfrm>
          <a:prstGeom prst="rect">
            <a:avLst/>
          </a:prstGeom>
          <a:noFill/>
        </p:spPr>
      </p:pic>
      <p:sp>
        <p:nvSpPr>
          <p:cNvPr id="52230" name="AutoShape 6" descr="data:image/jpg;base64,/9j/4AAQSkZJRgABAQAAAQABAAD/2wBDAAkGBwgHBgkIBwgKCgkLDRYPDQwMDRsUFRAWIB0iIiAdHx8kKDQsJCYxJx8fLT0tMTU3Ojo6Iys/RD84QzQ5Ojf/2wBDAQoKCg0MDRoPDxo3JR8lNzc3Nzc3Nzc3Nzc3Nzc3Nzc3Nzc3Nzc3Nzc3Nzc3Nzc3Nzc3Nzc3Nzc3Nzc3Nzc3Nzf/wAARCAChAOcDASIAAhEBAxEB/8QAGwAAAgMBAQEAAAAAAAAAAAAAAAQBAwUCBgf/xABHEAACAQMCAgYHBAgDBwQDAAABAgMABBESIQUxExQiQVFhMnGBkaGx0SMzVHMVQlJyksHC8DSy0gYkNUNiZOElREWCU2Oi/8QAFgEBAQEAAAAAAAAAAAAAAAAAAAEC/8QAHhEBAQACAgIDAAAAAAAAAAAAAAERIQJBEiIxUWH/2gAMAwEAAhEDEQA/APs14XLW6JI0fSSYJXnjSx2yPECp6o/4u596/Sou/v7P87+h6aJwM0C3VG/F3PvX6UdUf8Xc+9fpQL+3M5hEmXGCcA7ZOB8dqZBzQwW6o/4u596/Sjqj/i7n3r9KaooFeqP+Lufev0o6o/4u596/SmqKBXqj/i7n3r9KOqP+Lufev0pqigV6o/4u596/Sjqrfi7n3r9KZJAoNBkPcRJcrA15cBm1EdtOS+keWcDI3pwW5P8A7y496/Sk5OCRPxFLzUwdVZMhjsrcxjOO/wAO+mJ4VtY2khQIgU9IAO7HP2fKpGrOOsLWtmAybu5OPNf9NU23R3WowX07YxnBHf8A/Ws+3uOHokEKXEkhkGWIuCQDkAjn4nlT1ja2LQlrFyYycExSHBPsqsmOrN+MuP4l+lT1Rvxdz71+lVcMhW3a6jRnZRLka3LHcDvNP0CvVH/F3PvX6UdUb8Xc+9fpTVJ8U4hBw61aedgMeipYAsfAZ2oOuqt+MuPev0o6o/4u596/Sl7PjFncPMomRGibSyswz5Hny/8ANM9ftPxEf8VBHVG/F3PvX6UdUb8Xc+9fpVVzxazgxqmznJ7Azy9VXdetfxEf8VBHVH/F3PvX6UdUb8Zce9fpUm+tcf4iP31nL/tFw9rpYRMhDyaEkDqQ3Zzkb7+Hj7KDQ6o/4u596/Soa1bB/wB7ufev0poHNB5UC1izmORXcvokZQW54FFFjyn/AD3+dFBF39/Z/nf0PTR5Urd/f2f539D02eVBkjhem6eQMMPCIWOd9IJPhz3xnNNgG2de0xjfYlmJ0nu591ccS4jFw+Eyyq7Koy2lWbA8cAE/CrUlW5iZSuCRpZG7jjl8ajVzjKi84kLSTS8WVCgltQAGc/6Sc1I4gxG0KbLqP26bDx58qVeDpbmSOePpNCxAEMQSNT75B8Dv7a1hGoUAKAAMAAVWSfX32+wXddQ+3TcePPlR199vsU3Gfv05ePOm+jUdrSOWM47q4jaKQsE0kodJAHLyoKOvSHAFupLDKjpl3HiN6qfioTRmJO3kriZTkDmdu4U+I1/ZHhS15aQzGAPCHCvjOojSMH3juxyNBlXnHZDcW0NukAMkqhs3KatnwwC58ufnWta3cktxLDJbvGY1VtRYENqzsMer40jLaQT2EBdASt4jhgNwVnBHxp6Af79cfux/I0DlVXDKsLl2CqFOSatPKqJ3TonDFTsQQfVQZFlfdDAEFudCKCpLqMDz8D867tOIlGuALUr9tuNajT2V3PgPOmrS1Q2cWZJt4xn7Q94H9+VFrar0tx9pKcTD9c79ledAnDxYRNdyPAQqtrbtr2VAG/OtW1uo7mCKRSB0iB9ORkAis17ROh4jiSfPaGdZJ9Ee+tDhyKLK3IH/AC1HwoGjyrHubp7qxndrJ0VWdcsy5BUkZAz34+Na0jhEZmOFUEk+VZWtX4RcOrKVZ5CCp59o0HFrfZubw9XXIYMS0ijs4AB37sg0z1xgSDbICF1H7ZNh4+qoWKK1kuWWE65XCgasl9tgM8hz9xNXJZrIdd1pkbuUr2R6h3+s0CE/GIRoA6FTkEhZ0bIz345Dz5Cr4uJLMPso4X7OrsXEZ28efKm7lURYgCEGtV2XORnlWR/tBxa04cXFxwy/umSNHU21q0hOpiuFYciMZxkbEUD/AF0kLi3QhhkYmTceNZtnfwvMCEQbyMimRAGBK4I8vA01a3TTQQskcyRyoCHuIyjR5/VOeZ7vXzosbCCzuYY4ITGv2uzMWzuDnfJ7yfbQRwrij33ErqICJY4o1wElVzqy2ScHwx/ZrZ7qQgtoYuKTvHGqM0CAlRjPac8uXMmnzyoFrHlP+e/zooseU/57/Oigi7+/s/zv6Hps0pd/f2f539D03QJX9mLtR2sEEcxkHDBh8QKnqaaWJ0mVjnpdO4P9im8CjFFzrDK1ma4kzGdQWIMoO4Id/h31ps4RCzN2QM5PhWZdIVv3ZFZlKQhlXn6bYb2d/lVnG5Hi4dI4IKArrGnOV1AEcx3euiCQiVQ0yvJrHYtx4ee/vztuBVMSopkaW0iVFcjXAwLRjA57A+7NXxifrr65Is6Rp+zO65Ocdrny3+FdwibEmZoCRKckRnZdtj2ufnQVTXMsELoJAz6Q0cjDOrcA5x3jPtBrq4gumaA9PrxKDkRDs7Hes68d47KzR2H2k+EAQ5Cbnftb7d/wrZuANUIIY4lBGnu2PPyoE48/o6HUcnrI3xjP2tNQf464/dT5GkH6bobTRnousnpMEf8A5dtsePhTFgJReXnTFsllK7g9nfHd/wCaDRPI1h29sJ0ujpgABbGYQxPaJySR8N6Y43LxKJbf9Gvarqk0yG4jZsLg7jSw5Y5VVwzrJtZWlkTJ1FgFOM78t9t/HNBFul2JbNFuWEYhXZY1C8j3ewVbBHfRyzstzE69LunRAE9le/Ox9fwpZhcZt1hkh6fq/ZPRHI7L4wckD1nPqrjhD3SXRhKtGmo62mDHU2AcDLHtekSeWMedBcDNJa379MvfkMgG+kZzvt4Vq2AxZQA/sD5VlmGZLfiTRzRhnkZixQ4OFA/a27t/hVcD8XS7sUjlsTYumWUxOJVAA5HXg5PlQbsih42VuRBBrLKBOD3CLnCvIBk5/WNap5H1VhoLv9FXPSyRj7aUnK5OnWcbg45Y7vYaB60US3l1KQcLJoTJznYaj7xj2U1LIkKlmOB/eKQ4cJvt9LKD1h9WpDuM93a/vwrni6z9WXU6FelydKHOnB29Lnz38SNqDma4vplR4DFHGZF0l/1hnyz/AC8s86Zt7omXobhdE3d58/M+B9e/mBM3S6EKTQANIuk9GSNOeXpc/A0rxFZ+tW+hoy+sYIjOy6l2Pa33HlyPnQakkaSRujjKsMGs2yLdajWQHpEaVWJPPdcH2jBp5luMPiSMZ9EmM7evtb/Csu3Sf9KT6ZFHbfTqjJwcJ/1cv7zQaKf8Ql/JT/M9NHlWfaCYcUu+lYlTHHo5Yx2s/HNaB5UC1jyn/Pf50UWPKf8APf50UEXf39n+d/Q9N0pd/f2f539D03QFFFFBnT467LnX6EPoc/TeruJYNkwOBuv+YUnxC5jtrmV5GkUaIt0GeTOT7MA58quvZ0ms5Ft5IWfSrqHfA5g5J8KCZE6JAsyyFE+7lTJZO7fG/t3z30tA8bmQPcS3A1nEaxY1fvYUb+4UwbuZo/StVcrqH2pO3jypKxW8tnDS38E6mMnDELq2GW2G/I7+dBdfQSzGJ30rI0gVEJ2Uc8E+JxV87XmqHMMZ+0HoyMcHB57cqreeaS5tdRtRFkuxWU5xjuGN67vOIWqPbfbFi76l6LtZAByT5UHEer9HRawA3WRnB2++FNW/+OuP3Y/kay/0lYpBBbdZi6ZrkYjDZP32OVacBHXrg92lPkaCrjFstxaMC7oy9pSpxhuQNKRTPbLdKBGAWbSCjAjc45A527/VWndnIjTlqlX4dr+VdXDLHbyO7BQFOWPKh0zbZb5jayLDGUEIGemIHI92nzq6aC8lBQpBEjMCxRiX9YOOew3otuIRJaJrRxojBbJUY22zv391WniEYLBo3GACcldge/nyoMq4uL+zi6rPHEUaPSsiAkueROMYz3kes1pWtqsqWlwXkDRxgKobbzqq+v4Gs7jVGezAz9rTsMevvprh00T2luqupbolbSDvjHOgZlcJEzsDhVJNZYcScHuHwQpeQ4P7xrVdQykEZBGCKzGUJwm5VBga5MDHLtGgutCIr26j7WmSTWmRtnSNQHz9p8KbljWVNLDUp5is5bq0mluVaVkZGEgL4XSCMBl8tj8at/SEcDlLl1AA1dIpyMeJ/Z+XnQUTWd1DpW2uEWPUABIBt6tufh3eRqi5tp7SaO7kmeXBAPZGATkeW2+M5AHhuafmvLaQJontzh1feQHbPOom4hYvH0bzxSax6CtqLD1Cgvju4ntRcAkJjO/P1eukbFNNzEz5EjtMzZHeSu3sGB7KLFsxRi6nhK5YwopG6DkTjbIHht31Vb8Ts5bqFxcYUiRgZSBlSVwR5UGin/EZfyU/zPTR5Vm2l9a3PFbiOCdJGWCMkKc47T1pHlQLWPKf89/nRRY8p/z3+dFBF39/Z/nf0PTdJ3jAT2hYgfb4Hn2HpsGgmoJxU0pxCR0WJI20GWQIWHMA+FBhcZ4nb9dlVZgBEIQ7qyEDLsDnIOCB/mrWEsZAxxfPh93/AKap6u8PEDHEyyF4tTdP34byG/P4ml7mR4nkY3UQdc9hSSAfDGn+dA90qDnxb17x/SqoLtJiw/SMqY/bWMZ5jbbyricXM01uiGKPpFLAIxGR57edURLdRKZzMrqsujS5yDvjwoHBcIZWjPE3GADk9Fg5z5Unxa7iiNsrcQEpkmCFcx+iQcn0d8bVdJb3Et7KqlInWNSejYgHc+Vdp1l7Vy3QDQXUyMdJGNsjY4oELOJ+KQw3NpeuksUwWSHMbhcSnUSQuckZxvgbeFaPS29he5nunea4CoFbG+M4wAB4mqeGSCOSGITrKZNXSKu4B55BwPjS11wiTiN51gXDB7a5JQE7A4Hke7Hh8alz01wnG32rXuZ06zZgZIkYkY/d5/Gm2wyEb7isq7sUjntGV3Vi5UsDjnkk1feTG1hhj6YjW2DK4yQMc/M1UrLkLW9xFbxvcmEh1VgV2A3buyOXn3ZIzTtnGl2okhvZ+YbBC5GNh3eus+Y2gvJLsxtcdCv3hABAJ7Qztsc1IubsxRpZQrqUsFORlt8lfDOD78edSLfHpqPw0MjK91MVYFSDp3B7uVNxqttbBE1MsSYUcyQBXl5eJz3BjS8HRFLhVxFnGTjBOd85PyrUj4gwguYwzuyKSjll1AYzvv3eVVlqm4HSRRlWDSqSM92PGkLizNvZTabiVkOtih07liSd9OeZqsXpeW0l6OV3USJpxuzDAPsznemoE67aObhw8c640JsFHh45oJjsmhLNHcyqXO5Eab//AM+dEYaRiqX8jMp3AVCRzH7Prpe6sIBJbW0SmMPkFgxLYA8TRNw61sLSSVI9bqNmc5JyaCbuwz0bST6iZFGXhjPf+7zphbSSNOxdyIo/ZjjH9NZ9xwm2NxbR3OqVZCw9Jl0nntg+VN39pbw2kkiRLqA2Pmds/GgshVplJi4jJIM4JVYyP8v97VSLQwXcYSaQF0ftBVGPR7seyurXg1rb5I1tqG4ZtvdVXDLCN2jvg7rIQRpU9kLnlj2Cg64bw65tOIXMslwJYpUXA6NVIYM2eQ8CPj5Y1TyoAxQeVAtY8p/z3+dFFjyn/Pf50UCfE+G21xd2ckiMX6YbhyOSseXLuFaoUDGO4YpW7+/s/wA7+h6boClr2FplTo2VZEcOuoZGR41N3dw2qqZn06jhRjJJ8hS7SS3sJCQr0TD0pH5+xfqKDiAzfpQ9PoyIf+Xkj0tv51VdJLa28sZmtVhfVgykht/nUSRRWivqkOSupwp6NVUd7Nucf36lory3GpDDF0cgKsXikQEHu1suDn2ZoNOBFlktpY5FdYkKkg+QqDZv1UxahqM3SZPLGrPyqIhHAoe3RkVdpYsbjvz69/b57U8hVgCCCDyIPOgTmguVunmgMRDqFxJkcifD10dRbqTQM662Yux07Zznl66frlhQZoMjXsXTy2wZMnSpOTkY5Gm7WEw9KSc9JIWGB3GsiThl23FhcdYJhELxaNI09oqdWc89u8Vqrqt3UO7Oj4XLfqnu9/8AfOo1ZJ8K76WATwB7iGNo31lXcAkYI+dZXE3ha/t5IuIoqsropMqaEOMnHnt35p65vIYL55MglIdLlcdk6ts5I76yZhNxGXhc18jk9G7noV0gkoDkEsTj61WWbcyxW6RxC/kMK3alhENancMTkLuB4ZrWS7toEWNpZEMiiSGQwSaWYb5B08sMBWVxGztBZRzwW95Kk90VLCYnUpJ5HPs9ta9xw2JoDiDiBa2QiAMwwvYA23GRsKBAsJOIvJHnopLoOuU0nBXwIB3IremsyeIzHsa5YJAjd6+gPmB7hWDaW6dSguilzJMJUBbI050jIAzvuTXo+spJxXogHDJC2oMuBuUOx9o/vNBFlbtqjkLKRG8oIx36j9KZigeFpghARjqQHuJG/wAajh2DFIQQQZpOX75prFApPDM/QSqU6ePPpeicjeqriUSQva3TKZ3XOiEFiB3HHs5natA8qxbqKLr813cyaUi0poGe1kbAY3zljyz3UF8cV/PJHJMIYzFnTkZJyOZAOPjXVx0zwSQ3S7P6MkSkgesc64We6hXUIJ2iG5EpXUB6wSfhTUN7DLgZ0ueStsfZ3H2ZoCzlnkyZHgePHZMZO9cW0NzbaYg0TQAnBIOrHyru4ggXMrnoW75FbST6/H21RFeSCRE3mhZgomC6cE8vJvZQaVQeVA+NB5UC1jyn/Pf50UWPKf8APf50UEXf39n+d/Q9N0pd/f2f539D00RkYoErqJLi7EUm4WIn1HIwfhXdmdCGBlVGj20qMAjuIHn880H7K8LP6EyqgPgRn55rq4jZtMkWOlT0c8iO8HyoEL2B5by4wCdcaDGAdgSQQDscMTkd4PqpU3PEAwjllguFY4kSWAqCNwcYyfYQc+NbGmO6iDdpSNxvhlP8jSNyZ45jG17JEmQFIjDs/qAXn7+QNB3wwGOVkXV0UUMcY1+k2M7n2Y9+fWypNrJg46Fj2f8AoPePV/Pak4oTHOj208kgEfSZaTIfJ7xy3HfzHq2ru46fiECdCrQxHta3O7DHgPX4+FBqA1NK8OaR7OFpmBcoCSBzpqgK4kRZEZWHZIwa7ooPNvw5nueIRGZEllCy9IYhsQVw3Pf0PZXFslrcHhaxOG12xyAe0MRgcs7d3vrbltpmuunjnC/Z6NLR6u/OeYrO4jwtr27gSaca0jdlYRDG5XxNAhNYi24faQv2mF6FZgCobtnGBk4rVuZba3kuEm6cGQgE6WKgYHw8a8tPw6G0muIzl9FyCzZI1E6W5ZI5t6thVUCzSPC3Eo7PoihKaSuACF9Lv3Gkk53LEesNyCxhg4QkC6mC3CqWwVOMZ3GdjvWjDavDxyeQqgjlg7DA5bC6Rg7e7c868tw0Rl1OlNYu8ErjY6eW3KvauR+kYxkfcv8A5loOeExCG1aNclUlkAz+8aepWw2ikH/7pP8AOaaoINYoUzf7QMrDMUKmQfv6VUe4Fq2jy3rGizHxxn/VkLx+0BGH86B6a7WMsNDsqDMhXHZqm5COgZMGGfY/9LHk3l4f2athAW4uInwekPSDPIqQAfl8RVKRqlteQxqFjRmKqBgA4Dbe3NBPC7aMQB5QJJAzKGcljgMQAM8uVdzSxy3UEcbB3STU4XfT2WG/hSkU4azCuwRQJZZcHGBqO3vprhMJjgV2ULrRAFBGwC+Xnmg0Kg8qmoPKgWseU/57/Oiix5T/AJ7/ADooIu/v7P8AO/oem6Uu/v7P87+h6boK5o1kjZHGVIqmB2DtBKcuo2P7S+P99/rpqqLmMuFKnS67o2OXl6jQIX9oZ7uJYpWj1Au5B/ZwM7HnuB76L21LTW6l2kdmJOtiBgA52XGfVXUd5F1x2lYIY41QoTuGJJIx3/q1bM/WVKpbSMM5DMdA9YPP4UEOgiieKNg1xKuPDyzjuAq26dbeycA4ATSvuwP5VXFZuuftRHnn0Q3PrY5J+FXpZwo2rTrf9pzqPxoLLddESJj0VAqyoAqaAooooClJGAv4yTgdC/P95abPKsbjEcM15bx3E80SGN9o/wBY5XY7Hlz9lBnX3DLy7u757YQMjsygmXGCUA37J76ouODXksVkqQWqG0XS5Zxg/Zgbdjfln+8VoraWuhle/vXBbUM/qnGNsL4VECQTJcdJd8RCSnDLKuNsd3Z8Digy+o3trolmhtoYlkDPIkpZDvg8lBB379s99bQluhdRzTPb7IyBBMFDZKnOcd2PjVc6QQ24SC7uQOkDBNOA5J3B7PLfyrWaytXOWtoSc5BKDnQU8KkLxSaniZhM5Iik1gZYkAnGxwafqiC0gttXV4o4tRy2hAuTgDf2AD2VfQQ3LnWHOkxuLiOciEGUS28pGBrGMb9+wwR4eNbtcsgYHODnntzoE4njvk0zx6ZU9JCd1PiCO7zHOupQkFqYoUA19hFHeT/ZNUXfCIJirRlonTdWQkafcQQPUapYyWFsXEEkkyDaR5DLqGRncnI28aDu1tOktbOVCheJMDpFyDy3x47c67itzb3kJEmWkLa1QaVxjw9eN6nh90osoFjjeVtAJCDl5ZOBV8Uc0lwkswRAisAinUd8cz7OXxoGxyqDyqag8qBax5T/AJ7/ADooseU/57/Oigi7+/s/zv6HpulLv7+z/O/oem6AqG7qmigyXfiK3ErQ8PhYD0ZGkCFh3Dke7513FccTOTJYxKcMVxNknA2zt3mtLFGM0CNrPfPMEuLNI49+2Jc48NsU/UYHhU0BRRRQFRmkuJymIRHpniTUS7J4BGPgfAVlw8RLdJ0k9yOTRgSIdSkgA+jtz9fPyyHoajA7qw55p0QjrE6l4XdG6RWIwM8tH86ohuru4vTBBfq6LqL5JDBdYH7GOWR5n20D91PxJbl1t0XosYBZC2Dtv3ZHPPsqvrHFjDJ9kgk1LoIjbYfrZ35nfGPGpsZDcXM8B4k7vGcYjI2wcHPZ8cVHFjNZojJfzIDzZyCBuo/Z86B2ye4lMxuUCrqARdJG2O/PPenBivLWlzxK5mSKG+t2YqGIDNyyM4yvhqPuFacLlZora4v5jcNGCQmMZ7Wd9OMdk+6g1s0Zpbqsn4u596/6azEvI0aWOW9uzIjEEKoO2ogfq0G5mjNeevpryORmg4i4iUaiGj1EAqCNwvr99Km9vIkVm4mxU5I6SMg4APPCbH2d1anG0ejvZLhIgbWISPqA0k42zv8ACk1uOLEgdQgXJ3JuM4Hu51lXF7dA4TiTR6iTG7REgpkgZ7GBvjv86ttF4tc6gOJqxQHVhNIYn0cZXlzp4jRkuOJJGvR2EbnByOmxjfHh4YNPWzytGrTxiNzzUNnG/jWTFa8XWYGa9DxFtwpAIGPHTvvv7agWvGeiCi+TX+0fV+741Mfo3M0E7Vl2trxHpW61ekxkHSI8AjfbmvhTRtZMf4u4/iX/AE1KCx5T/nv86Kjhq6Y5lLM2Jn3bmd6KCbv7+z/O/oem6zOleVLeTo5JDFL29KYLDSwyAfWKZ62fw1x/APrQNUUr1s/hrj+AfWjrZ/DXH8A+tA1RSvWz+GuP4B9aOtn8NcfwD60DVFK9bP4a4/gH1o62fw1x/APrQNUUr1s/hrj+AfWjrZ/DXH8A+tBXxHX01sE6PeRvT5Y0NScdslsszarPTIS7hskcgTzPkD7quvWNyY0NrcaMsG7A5FSPGkjwfhzOHawui3rYDljkGxyqzHYue2BibE1qokQorF2I7YxnBOPCqoIZUdrgcWVkGrKl+yOefdn4CuhwrhwLf+mznUACCDjA5d/r958a5l4Rw6XTr4fdYViwALAAnOdg3mavr9ixrO4kKst+F1MJEwx8thvuDjl66qa0uRNHEt6H1szA6iSgBBwDn2VzMLePiFpB+i52Ur2XJ3XQNgN+4NTcUSW1xE9tZzou+vC+QA7/ACpR3Y2d9aoQ10JyRsZh6PjjHcf5Uwsd4p1a4CcY3Vq7F3/21x/B/wCaOtf9tcfwD61kQeuY52/ub60ui3FvG2qW0AZi24IG+/jTJuv+2uP4B9ayzwzh7f8Ax90uDkFSwIPl2vOgbgScySTRzWrK4AwAcDG3j/eBV4jut9rXfn2T9azzw6wZtX6PudWxzuMkZx+tvzNaIujv/utx/APrQBS7PPqx/wDq1AW7HLqw9Qap62fw1x/APrR1s/hrj+AfWgRm4hNBPKkzQKEAOdLnPLPL11WnGRJKYkli1htJBgk5+7z+dV3tvPc3byxxyx5xgtAGyMDx5d9RcWbs5MNvJGAdl6IEEY9R7/57irom1jcZdFk1Aao/TQQuSN8cwcHnXT8WkRpI20CRdXZ6J9wDjOc8qVFldYOpGI2I+xGR4jlj4e+pazlDxGKzRUEjFxJDlipbOBjltt7aaWzDV4Q5kt5JCMFpWbYY50V3wyLooGAiMSmRmVDzAJoqIZ7h6zUiiigmiiigKKKKAooooCiiigKKKKAooooE7j/iFv8AuSfJabX0RRRQA5VNFFAUUUUBRRRQFFFFBFTRRQRRRRREiiii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232" name="AutoShape 8" descr="data:image/jpg;base64,/9j/4AAQSkZJRgABAQAAAQABAAD/2wBDAAkGBwgHBgkIBwgKCgkLDRYPDQwMDRsUFRAWIB0iIiAdHx8kKDQsJCYxJx8fLT0tMTU3Ojo6Iys/RD84QzQ5Ojf/2wBDAQoKCg0MDRoPDxo3JR8lNzc3Nzc3Nzc3Nzc3Nzc3Nzc3Nzc3Nzc3Nzc3Nzc3Nzc3Nzc3Nzc3Nzc3Nzc3Nzc3Nzf/wAARCAChAOcDASIAAhEBAxEB/8QAGwAAAgMBAQEAAAAAAAAAAAAAAAQBAwUCBgf/xABHEAACAQMCAgYHBAgDBwQDAAABAgMABBESIQUxExQiQVFhMnGBkaGx0SMzVHMVQlJyksHC8DSy0gYkNUNiZOElREWCU2Oi/8QAFgEBAQEAAAAAAAAAAAAAAAAAAAEC/8QAHhEBAQACAgIDAAAAAAAAAAAAAAERIQJBEiIxUWH/2gAMAwEAAhEDEQA/APs14XLW6JI0fSSYJXnjSx2yPECp6o/4u596/Sou/v7P87+h6aJwM0C3VG/F3PvX6UdUf8Xc+9fpQL+3M5hEmXGCcA7ZOB8dqZBzQwW6o/4u596/Sjqj/i7n3r9KaooFeqP+Lufev0o6o/4u596/SmqKBXqj/i7n3r9KOqP+Lufev0pqigV6o/4u596/Sjqrfi7n3r9KZJAoNBkPcRJcrA15cBm1EdtOS+keWcDI3pwW5P8A7y496/Sk5OCRPxFLzUwdVZMhjsrcxjOO/wAO+mJ4VtY2khQIgU9IAO7HP2fKpGrOOsLWtmAybu5OPNf9NU23R3WowX07YxnBHf8A/Ws+3uOHokEKXEkhkGWIuCQDkAjn4nlT1ja2LQlrFyYycExSHBPsqsmOrN+MuP4l+lT1Rvxdz71+lVcMhW3a6jRnZRLka3LHcDvNP0CvVH/F3PvX6UdUb8Xc+9fpTVJ8U4hBw61aedgMeipYAsfAZ2oOuqt+MuPev0o6o/4u596/Sl7PjFncPMomRGibSyswz5Hny/8ANM9ftPxEf8VBHVG/F3PvX6UdUb8Xc+9fpVVzxazgxqmznJ7Azy9VXdetfxEf8VBHVH/F3PvX6UdUb8Zce9fpUm+tcf4iP31nL/tFw9rpYRMhDyaEkDqQ3Zzkb7+Hj7KDQ6o/4u596/Soa1bB/wB7ufev0poHNB5UC1izmORXcvokZQW54FFFjyn/AD3+dFBF39/Z/nf0PTR5Urd/f2f539D02eVBkjhem6eQMMPCIWOd9IJPhz3xnNNgG2de0xjfYlmJ0nu591ccS4jFw+Eyyq7Koy2lWbA8cAE/CrUlW5iZSuCRpZG7jjl8ajVzjKi84kLSTS8WVCgltQAGc/6Sc1I4gxG0KbLqP26bDx58qVeDpbmSOePpNCxAEMQSNT75B8Dv7a1hGoUAKAAMAAVWSfX32+wXddQ+3TcePPlR199vsU3Gfv05ePOm+jUdrSOWM47q4jaKQsE0kodJAHLyoKOvSHAFupLDKjpl3HiN6qfioTRmJO3kriZTkDmdu4U+I1/ZHhS15aQzGAPCHCvjOojSMH3juxyNBlXnHZDcW0NukAMkqhs3KatnwwC58ufnWta3cktxLDJbvGY1VtRYENqzsMer40jLaQT2EBdASt4jhgNwVnBHxp6Af79cfux/I0DlVXDKsLl2CqFOSatPKqJ3TonDFTsQQfVQZFlfdDAEFudCKCpLqMDz8D867tOIlGuALUr9tuNajT2V3PgPOmrS1Q2cWZJt4xn7Q94H9+VFrar0tx9pKcTD9c79ledAnDxYRNdyPAQqtrbtr2VAG/OtW1uo7mCKRSB0iB9ORkAis17ROh4jiSfPaGdZJ9Ee+tDhyKLK3IH/AC1HwoGjyrHubp7qxndrJ0VWdcsy5BUkZAz34+Na0jhEZmOFUEk+VZWtX4RcOrKVZ5CCp59o0HFrfZubw9XXIYMS0ijs4AB37sg0z1xgSDbICF1H7ZNh4+qoWKK1kuWWE65XCgasl9tgM8hz9xNXJZrIdd1pkbuUr2R6h3+s0CE/GIRoA6FTkEhZ0bIz345Dz5Cr4uJLMPso4X7OrsXEZ28efKm7lURYgCEGtV2XORnlWR/tBxa04cXFxwy/umSNHU21q0hOpiuFYciMZxkbEUD/AF0kLi3QhhkYmTceNZtnfwvMCEQbyMimRAGBK4I8vA01a3TTQQskcyRyoCHuIyjR5/VOeZ7vXzosbCCzuYY4ITGv2uzMWzuDnfJ7yfbQRwrij33ErqICJY4o1wElVzqy2ScHwx/ZrZ7qQgtoYuKTvHGqM0CAlRjPac8uXMmnzyoFrHlP+e/zooseU/57/Oigi7+/s/zv6Hps0pd/f2f539D03QJX9mLtR2sEEcxkHDBh8QKnqaaWJ0mVjnpdO4P9im8CjFFzrDK1ma4kzGdQWIMoO4Id/h31ps4RCzN2QM5PhWZdIVv3ZFZlKQhlXn6bYb2d/lVnG5Hi4dI4IKArrGnOV1AEcx3euiCQiVQ0yvJrHYtx4ee/vztuBVMSopkaW0iVFcjXAwLRjA57A+7NXxifrr65Is6Rp+zO65Ocdrny3+FdwibEmZoCRKckRnZdtj2ufnQVTXMsELoJAz6Q0cjDOrcA5x3jPtBrq4gumaA9PrxKDkRDs7Hes68d47KzR2H2k+EAQ5Cbnftb7d/wrZuANUIIY4lBGnu2PPyoE48/o6HUcnrI3xjP2tNQf464/dT5GkH6bobTRnousnpMEf8A5dtsePhTFgJReXnTFsllK7g9nfHd/wCaDRPI1h29sJ0ujpgABbGYQxPaJySR8N6Y43LxKJbf9Gvarqk0yG4jZsLg7jSw5Y5VVwzrJtZWlkTJ1FgFOM78t9t/HNBFul2JbNFuWEYhXZY1C8j3ewVbBHfRyzstzE69LunRAE9le/Ox9fwpZhcZt1hkh6fq/ZPRHI7L4wckD1nPqrjhD3SXRhKtGmo62mDHU2AcDLHtekSeWMedBcDNJa379MvfkMgG+kZzvt4Vq2AxZQA/sD5VlmGZLfiTRzRhnkZixQ4OFA/a27t/hVcD8XS7sUjlsTYumWUxOJVAA5HXg5PlQbsih42VuRBBrLKBOD3CLnCvIBk5/WNap5H1VhoLv9FXPSyRj7aUnK5OnWcbg45Y7vYaB60US3l1KQcLJoTJznYaj7xj2U1LIkKlmOB/eKQ4cJvt9LKD1h9WpDuM93a/vwrni6z9WXU6FelydKHOnB29Lnz38SNqDma4vplR4DFHGZF0l/1hnyz/AC8s86Zt7omXobhdE3d58/M+B9e/mBM3S6EKTQANIuk9GSNOeXpc/A0rxFZ+tW+hoy+sYIjOy6l2Pa33HlyPnQakkaSRujjKsMGs2yLdajWQHpEaVWJPPdcH2jBp5luMPiSMZ9EmM7evtb/Csu3Sf9KT6ZFHbfTqjJwcJ/1cv7zQaKf8Ql/JT/M9NHlWfaCYcUu+lYlTHHo5Yx2s/HNaB5UC1jyn/Pf50UWPKf8APf50UEXf39n+d/Q9N0pd/f2f539D03QFFFFBnT467LnX6EPoc/TeruJYNkwOBuv+YUnxC5jtrmV5GkUaIt0GeTOT7MA58quvZ0ms5Ft5IWfSrqHfA5g5J8KCZE6JAsyyFE+7lTJZO7fG/t3z30tA8bmQPcS3A1nEaxY1fvYUb+4UwbuZo/StVcrqH2pO3jypKxW8tnDS38E6mMnDELq2GW2G/I7+dBdfQSzGJ30rI0gVEJ2Uc8E+JxV87XmqHMMZ+0HoyMcHB57cqreeaS5tdRtRFkuxWU5xjuGN67vOIWqPbfbFi76l6LtZAByT5UHEer9HRawA3WRnB2++FNW/+OuP3Y/kay/0lYpBBbdZi6ZrkYjDZP32OVacBHXrg92lPkaCrjFstxaMC7oy9pSpxhuQNKRTPbLdKBGAWbSCjAjc45A527/VWndnIjTlqlX4dr+VdXDLHbyO7BQFOWPKh0zbZb5jayLDGUEIGemIHI92nzq6aC8lBQpBEjMCxRiX9YOOew3otuIRJaJrRxojBbJUY22zv391WniEYLBo3GACcldge/nyoMq4uL+zi6rPHEUaPSsiAkueROMYz3kes1pWtqsqWlwXkDRxgKobbzqq+v4Gs7jVGezAz9rTsMevvprh00T2luqupbolbSDvjHOgZlcJEzsDhVJNZYcScHuHwQpeQ4P7xrVdQykEZBGCKzGUJwm5VBga5MDHLtGgutCIr26j7WmSTWmRtnSNQHz9p8KbljWVNLDUp5is5bq0mluVaVkZGEgL4XSCMBl8tj8at/SEcDlLl1AA1dIpyMeJ/Z+XnQUTWd1DpW2uEWPUABIBt6tufh3eRqi5tp7SaO7kmeXBAPZGATkeW2+M5AHhuafmvLaQJontzh1feQHbPOom4hYvH0bzxSax6CtqLD1Cgvju4ntRcAkJjO/P1eukbFNNzEz5EjtMzZHeSu3sGB7KLFsxRi6nhK5YwopG6DkTjbIHht31Vb8Ts5bqFxcYUiRgZSBlSVwR5UGin/EZfyU/zPTR5Vm2l9a3PFbiOCdJGWCMkKc47T1pHlQLWPKf89/nRRY8p/z3+dFBF39/Z/nf0PTdJ3jAT2hYgfb4Hn2HpsGgmoJxU0pxCR0WJI20GWQIWHMA+FBhcZ4nb9dlVZgBEIQ7qyEDLsDnIOCB/mrWEsZAxxfPh93/AKap6u8PEDHEyyF4tTdP34byG/P4ml7mR4nkY3UQdc9hSSAfDGn+dA90qDnxb17x/SqoLtJiw/SMqY/bWMZ5jbbyricXM01uiGKPpFLAIxGR57edURLdRKZzMrqsujS5yDvjwoHBcIZWjPE3GADk9Fg5z5Unxa7iiNsrcQEpkmCFcx+iQcn0d8bVdJb3Et7KqlInWNSejYgHc+Vdp1l7Vy3QDQXUyMdJGNsjY4oELOJ+KQw3NpeuksUwWSHMbhcSnUSQuckZxvgbeFaPS29he5nunea4CoFbG+M4wAB4mqeGSCOSGITrKZNXSKu4B55BwPjS11wiTiN51gXDB7a5JQE7A4Hke7Hh8alz01wnG32rXuZ06zZgZIkYkY/d5/Gm2wyEb7isq7sUjntGV3Vi5UsDjnkk1feTG1hhj6YjW2DK4yQMc/M1UrLkLW9xFbxvcmEh1VgV2A3buyOXn3ZIzTtnGl2okhvZ+YbBC5GNh3eus+Y2gvJLsxtcdCv3hABAJ7Qztsc1IubsxRpZQrqUsFORlt8lfDOD78edSLfHpqPw0MjK91MVYFSDp3B7uVNxqttbBE1MsSYUcyQBXl5eJz3BjS8HRFLhVxFnGTjBOd85PyrUj4gwguYwzuyKSjll1AYzvv3eVVlqm4HSRRlWDSqSM92PGkLizNvZTabiVkOtih07liSd9OeZqsXpeW0l6OV3USJpxuzDAPsznemoE67aObhw8c640JsFHh45oJjsmhLNHcyqXO5Eab//AM+dEYaRiqX8jMp3AVCRzH7Prpe6sIBJbW0SmMPkFgxLYA8TRNw61sLSSVI9bqNmc5JyaCbuwz0bST6iZFGXhjPf+7zphbSSNOxdyIo/ZjjH9NZ9xwm2NxbR3OqVZCw9Jl0nntg+VN39pbw2kkiRLqA2Pmds/GgshVplJi4jJIM4JVYyP8v97VSLQwXcYSaQF0ftBVGPR7seyurXg1rb5I1tqG4ZtvdVXDLCN2jvg7rIQRpU9kLnlj2Cg64bw65tOIXMslwJYpUXA6NVIYM2eQ8CPj5Y1TyoAxQeVAtY8p/z3+dFFjyn/Pf50UCfE+G21xd2ckiMX6YbhyOSseXLuFaoUDGO4YpW7+/s/wA7+h6boClr2FplTo2VZEcOuoZGR41N3dw2qqZn06jhRjJJ8hS7SS3sJCQr0TD0pH5+xfqKDiAzfpQ9PoyIf+Xkj0tv51VdJLa28sZmtVhfVgykht/nUSRRWivqkOSupwp6NVUd7Nucf36lory3GpDDF0cgKsXikQEHu1suDn2ZoNOBFlktpY5FdYkKkg+QqDZv1UxahqM3SZPLGrPyqIhHAoe3RkVdpYsbjvz69/b57U8hVgCCCDyIPOgTmguVunmgMRDqFxJkcifD10dRbqTQM662Yux07Zznl66frlhQZoMjXsXTy2wZMnSpOTkY5Gm7WEw9KSc9JIWGB3GsiThl23FhcdYJhELxaNI09oqdWc89u8Vqrqt3UO7Oj4XLfqnu9/8AfOo1ZJ8K76WATwB7iGNo31lXcAkYI+dZXE3ha/t5IuIoqsropMqaEOMnHnt35p65vIYL55MglIdLlcdk6ts5I76yZhNxGXhc18jk9G7noV0gkoDkEsTj61WWbcyxW6RxC/kMK3alhENancMTkLuB4ZrWS7toEWNpZEMiiSGQwSaWYb5B08sMBWVxGztBZRzwW95Kk90VLCYnUpJ5HPs9ta9xw2JoDiDiBa2QiAMwwvYA23GRsKBAsJOIvJHnopLoOuU0nBXwIB3IremsyeIzHsa5YJAjd6+gPmB7hWDaW6dSguilzJMJUBbI050jIAzvuTXo+spJxXogHDJC2oMuBuUOx9o/vNBFlbtqjkLKRG8oIx36j9KZigeFpghARjqQHuJG/wAajh2DFIQQQZpOX75prFApPDM/QSqU6ePPpeicjeqriUSQva3TKZ3XOiEFiB3HHs5natA8qxbqKLr813cyaUi0poGe1kbAY3zljyz3UF8cV/PJHJMIYzFnTkZJyOZAOPjXVx0zwSQ3S7P6MkSkgesc64We6hXUIJ2iG5EpXUB6wSfhTUN7DLgZ0ueStsfZ3H2ZoCzlnkyZHgePHZMZO9cW0NzbaYg0TQAnBIOrHyru4ggXMrnoW75FbST6/H21RFeSCRE3mhZgomC6cE8vJvZQaVQeVA+NB5UC1jyn/Pf50UWPKf8APf50UEXf39n+d/Q9N0pd/f2f539D00RkYoErqJLi7EUm4WIn1HIwfhXdmdCGBlVGj20qMAjuIHn880H7K8LP6EyqgPgRn55rq4jZtMkWOlT0c8iO8HyoEL2B5by4wCdcaDGAdgSQQDscMTkd4PqpU3PEAwjllguFY4kSWAqCNwcYyfYQc+NbGmO6iDdpSNxvhlP8jSNyZ45jG17JEmQFIjDs/qAXn7+QNB3wwGOVkXV0UUMcY1+k2M7n2Y9+fWypNrJg46Fj2f8AoPePV/Pak4oTHOj208kgEfSZaTIfJ7xy3HfzHq2ru46fiECdCrQxHta3O7DHgPX4+FBqA1NK8OaR7OFpmBcoCSBzpqgK4kRZEZWHZIwa7ooPNvw5nueIRGZEllCy9IYhsQVw3Pf0PZXFslrcHhaxOG12xyAe0MRgcs7d3vrbltpmuunjnC/Z6NLR6u/OeYrO4jwtr27gSaca0jdlYRDG5XxNAhNYi24faQv2mF6FZgCobtnGBk4rVuZba3kuEm6cGQgE6WKgYHw8a8tPw6G0muIzl9FyCzZI1E6W5ZI5t6thVUCzSPC3Eo7PoihKaSuACF9Lv3Gkk53LEesNyCxhg4QkC6mC3CqWwVOMZ3GdjvWjDavDxyeQqgjlg7DA5bC6Rg7e7c868tw0Rl1OlNYu8ErjY6eW3KvauR+kYxkfcv8A5loOeExCG1aNclUlkAz+8aepWw2ikH/7pP8AOaaoINYoUzf7QMrDMUKmQfv6VUe4Fq2jy3rGizHxxn/VkLx+0BGH86B6a7WMsNDsqDMhXHZqm5COgZMGGfY/9LHk3l4f2athAW4uInwekPSDPIqQAfl8RVKRqlteQxqFjRmKqBgA4Dbe3NBPC7aMQB5QJJAzKGcljgMQAM8uVdzSxy3UEcbB3STU4XfT2WG/hSkU4azCuwRQJZZcHGBqO3vprhMJjgV2ULrRAFBGwC+Xnmg0Kg8qmoPKgWseU/57/Oiix5T/AJ7/ADooIu/v7P8AO/oem6Uu/v7P87+h6boK5o1kjZHGVIqmB2DtBKcuo2P7S+P99/rpqqLmMuFKnS67o2OXl6jQIX9oZ7uJYpWj1Au5B/ZwM7HnuB76L21LTW6l2kdmJOtiBgA52XGfVXUd5F1x2lYIY41QoTuGJJIx3/q1bM/WVKpbSMM5DMdA9YPP4UEOgiieKNg1xKuPDyzjuAq26dbeycA4ATSvuwP5VXFZuuftRHnn0Q3PrY5J+FXpZwo2rTrf9pzqPxoLLddESJj0VAqyoAqaAooooClJGAv4yTgdC/P95abPKsbjEcM15bx3E80SGN9o/wBY5XY7Hlz9lBnX3DLy7u757YQMjsygmXGCUA37J76ouODXksVkqQWqG0XS5Zxg/Zgbdjfln+8VoraWuhle/vXBbUM/qnGNsL4VECQTJcdJd8RCSnDLKuNsd3Z8Digy+o3trolmhtoYlkDPIkpZDvg8lBB379s99bQluhdRzTPb7IyBBMFDZKnOcd2PjVc6QQ24SC7uQOkDBNOA5J3B7PLfyrWaytXOWtoSc5BKDnQU8KkLxSaniZhM5Iik1gZYkAnGxwafqiC0gttXV4o4tRy2hAuTgDf2AD2VfQQ3LnWHOkxuLiOciEGUS28pGBrGMb9+wwR4eNbtcsgYHODnntzoE4njvk0zx6ZU9JCd1PiCO7zHOupQkFqYoUA19hFHeT/ZNUXfCIJirRlonTdWQkafcQQPUapYyWFsXEEkkyDaR5DLqGRncnI28aDu1tOktbOVCheJMDpFyDy3x47c67itzb3kJEmWkLa1QaVxjw9eN6nh90osoFjjeVtAJCDl5ZOBV8Uc0lwkswRAisAinUd8cz7OXxoGxyqDyqag8qBax5T/AJ7/ADooseU/57/Oigi7+/s/zv6HpulLv7+z/O/oem6AqG7qmigyXfiK3ErQ8PhYD0ZGkCFh3Dke7513FccTOTJYxKcMVxNknA2zt3mtLFGM0CNrPfPMEuLNI49+2Jc48NsU/UYHhU0BRRRQFRmkuJymIRHpniTUS7J4BGPgfAVlw8RLdJ0k9yOTRgSIdSkgA+jtz9fPyyHoajA7qw55p0QjrE6l4XdG6RWIwM8tH86ohuru4vTBBfq6LqL5JDBdYH7GOWR5n20D91PxJbl1t0XosYBZC2Dtv3ZHPPsqvrHFjDJ9kgk1LoIjbYfrZ35nfGPGpsZDcXM8B4k7vGcYjI2wcHPZ8cVHFjNZojJfzIDzZyCBuo/Z86B2ye4lMxuUCrqARdJG2O/PPenBivLWlzxK5mSKG+t2YqGIDNyyM4yvhqPuFacLlZora4v5jcNGCQmMZ7Wd9OMdk+6g1s0Zpbqsn4u596/6azEvI0aWOW9uzIjEEKoO2ogfq0G5mjNeevpryORmg4i4iUaiGj1EAqCNwvr99Km9vIkVm4mxU5I6SMg4APPCbH2d1anG0ejvZLhIgbWISPqA0k42zv8ACk1uOLEgdQgXJ3JuM4Hu51lXF7dA4TiTR6iTG7REgpkgZ7GBvjv86ttF4tc6gOJqxQHVhNIYn0cZXlzp4jRkuOJJGvR2EbnByOmxjfHh4YNPWzytGrTxiNzzUNnG/jWTFa8XWYGa9DxFtwpAIGPHTvvv7agWvGeiCi+TX+0fV+741Mfo3M0E7Vl2trxHpW61ekxkHSI8AjfbmvhTRtZMf4u4/iX/AE1KCx5T/nv86Kjhq6Y5lLM2Jn3bmd6KCbv7+z/O/oem6zOleVLeTo5JDFL29KYLDSwyAfWKZ62fw1x/APrQNUUr1s/hrj+AfWjrZ/DXH8A+tA1RSvWz+GuP4B9aOtn8NcfwD60DVFK9bP4a4/gH1o62fw1x/APrQNUUr1s/hrj+AfWjrZ/DXH8A+tBXxHX01sE6PeRvT5Y0NScdslsszarPTIS7hskcgTzPkD7quvWNyY0NrcaMsG7A5FSPGkjwfhzOHawui3rYDljkGxyqzHYue2BibE1qokQorF2I7YxnBOPCqoIZUdrgcWVkGrKl+yOefdn4CuhwrhwLf+mznUACCDjA5d/r958a5l4Rw6XTr4fdYViwALAAnOdg3mavr9ixrO4kKst+F1MJEwx8thvuDjl66qa0uRNHEt6H1szA6iSgBBwDn2VzMLePiFpB+i52Ur2XJ3XQNgN+4NTcUSW1xE9tZzou+vC+QA7/ACpR3Y2d9aoQ10JyRsZh6PjjHcf5Uwsd4p1a4CcY3Vq7F3/21x/B/wCaOtf9tcfwD61kQeuY52/ub60ui3FvG2qW0AZi24IG+/jTJuv+2uP4B9ayzwzh7f8Ax90uDkFSwIPl2vOgbgScySTRzWrK4AwAcDG3j/eBV4jut9rXfn2T9azzw6wZtX6PudWxzuMkZx+tvzNaIujv/utx/APrQBS7PPqx/wDq1AW7HLqw9Qap62fw1x/APrR1s/hrj+AfWgRm4hNBPKkzQKEAOdLnPLPL11WnGRJKYkli1htJBgk5+7z+dV3tvPc3byxxyx5xgtAGyMDx5d9RcWbs5MNvJGAdl6IEEY9R7/57irom1jcZdFk1Aao/TQQuSN8cwcHnXT8WkRpI20CRdXZ6J9wDjOc8qVFldYOpGI2I+xGR4jlj4e+pazlDxGKzRUEjFxJDlipbOBjltt7aaWzDV4Q5kt5JCMFpWbYY50V3wyLooGAiMSmRmVDzAJoqIZ7h6zUiiigmiiigKKKKAooooCiiigKKKKAooooE7j/iFv8AuSfJabX0RRRQA5VNFFAUUUUBRRRQFFFFBFTRRQRRRRREiiii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3">
            <a:lum contrast="21000"/>
          </a:blip>
          <a:srcRect/>
          <a:stretch>
            <a:fillRect/>
          </a:stretch>
        </p:blipFill>
        <p:spPr bwMode="auto">
          <a:xfrm>
            <a:off x="4857752" y="2786058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PROYEKSI PIKTORIAL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34" y="1000108"/>
            <a:ext cx="7901046" cy="2714644"/>
          </a:xfrm>
        </p:spPr>
        <p:txBody>
          <a:bodyPr/>
          <a:lstStyle/>
          <a:p>
            <a:pPr marL="711200" lvl="1" indent="-457200">
              <a:buFont typeface="Wingdings" pitchFamily="2" charset="2"/>
              <a:buChar char="q"/>
            </a:pPr>
            <a:r>
              <a:rPr lang="id-ID" sz="2800" b="1" dirty="0" smtClean="0"/>
              <a:t>Proyeksi </a:t>
            </a:r>
            <a:r>
              <a:rPr lang="en-US" sz="2800" b="1" dirty="0" smtClean="0"/>
              <a:t>miring</a:t>
            </a:r>
            <a:endParaRPr lang="en-US" sz="2800" dirty="0" smtClean="0"/>
          </a:p>
          <a:p>
            <a:pPr marL="711200" lvl="1" indent="-457200">
              <a:buNone/>
            </a:pPr>
            <a:r>
              <a:rPr lang="en-US" sz="2800" dirty="0" smtClean="0"/>
              <a:t>	</a:t>
            </a:r>
            <a:r>
              <a:rPr lang="id-ID" dirty="0" smtClean="0"/>
              <a:t>Semacam proyeksi sejajar, tetapi dengan garis-garis proyeksinya miring terhadap bidang proyeksinya. Pada proyeksi ini bendanya dapat diletakkan sembarang, tetapi biasanya permukaan depan dari benda diletakkan sejajar dengan bidang proyeksi vertikal</a:t>
            </a:r>
            <a:endParaRPr lang="id-ID" sz="2800" dirty="0" smtClean="0"/>
          </a:p>
        </p:txBody>
      </p:sp>
      <p:pic>
        <p:nvPicPr>
          <p:cNvPr id="11" name="Picture 10"/>
          <p:cNvPicPr/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2643174" y="4214818"/>
            <a:ext cx="2143140" cy="18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214942" y="4071942"/>
            <a:ext cx="2143140" cy="229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00364" y="6286520"/>
            <a:ext cx="1620842" cy="35718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Cabinet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628" y="6357958"/>
            <a:ext cx="1571636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Cavalier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3000396" cy="4610112"/>
          </a:xfrm>
        </p:spPr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 Oblique / miring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65847" y="1249005"/>
            <a:ext cx="6463631" cy="439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PROYEKSI PIKTORIAL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071546"/>
            <a:ext cx="7215238" cy="4610112"/>
          </a:xfrm>
        </p:spPr>
        <p:txBody>
          <a:bodyPr/>
          <a:lstStyle/>
          <a:p>
            <a:r>
              <a:rPr lang="id-ID" sz="2400" dirty="0" smtClean="0"/>
              <a:t>Proyeksi perspektif: jika antara benda dan titik penglihatan tetap, diletakkan sebuah bidang vertikal atau bidang gambar, maka pada bidang gambar ini akan terbentuk bayangan dari benda tersebut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214678" y="3714752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00034" y="3500438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715008" y="3571876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14744" y="5929330"/>
            <a:ext cx="1357322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Perspektif 2 titik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348" y="5930918"/>
            <a:ext cx="1357322" cy="7842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Perspektif 1 titik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15074" y="5859480"/>
            <a:ext cx="1620841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Perspektif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 titik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76575" y="-790585"/>
            <a:ext cx="299085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PROYEKSI  ORTOGONAL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071546"/>
            <a:ext cx="6572296" cy="1500198"/>
          </a:xfrm>
        </p:spPr>
        <p:txBody>
          <a:bodyPr/>
          <a:lstStyle/>
          <a:p>
            <a:r>
              <a:rPr lang="id-ID" dirty="0" smtClean="0"/>
              <a:t>Digunakan untuk memberikan informasi yang lengkap dan tepat dari suatu benda tiga dimensi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0232" y="2571744"/>
            <a:ext cx="5143536" cy="4071966"/>
            <a:chOff x="2759063" y="3143248"/>
            <a:chExt cx="4325965" cy="3286124"/>
          </a:xfrm>
        </p:grpSpPr>
        <p:pic>
          <p:nvPicPr>
            <p:cNvPr id="5" name="Picture 4"/>
            <p:cNvPicPr/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3071802" y="3143248"/>
              <a:ext cx="3235834" cy="328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2"/>
            <p:cNvCxnSpPr>
              <a:cxnSpLocks noChangeShapeType="1"/>
            </p:cNvCxnSpPr>
            <p:nvPr/>
          </p:nvCxnSpPr>
          <p:spPr bwMode="auto">
            <a:xfrm flipV="1">
              <a:off x="2857488" y="5786454"/>
              <a:ext cx="307975" cy="2476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3"/>
            <p:cNvCxnSpPr>
              <a:cxnSpLocks noChangeShapeType="1"/>
            </p:cNvCxnSpPr>
            <p:nvPr/>
          </p:nvCxnSpPr>
          <p:spPr bwMode="auto">
            <a:xfrm>
              <a:off x="4627564" y="3143248"/>
              <a:ext cx="0" cy="390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 flipH="1" flipV="1">
              <a:off x="6361128" y="5715016"/>
              <a:ext cx="314325" cy="209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786314" y="3143248"/>
              <a:ext cx="2984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786578" y="5715016"/>
              <a:ext cx="2984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759063" y="5572141"/>
              <a:ext cx="2984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29815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14620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643182"/>
            <a:ext cx="24336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69850" y="56225"/>
            <a:ext cx="5096800" cy="82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47054" y="653154"/>
            <a:ext cx="644989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42515" y="602194"/>
            <a:ext cx="6274908" cy="54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PROYEKSI KUADRAN III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1794535" y="3821909"/>
            <a:ext cx="550072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14414" y="3713164"/>
            <a:ext cx="721523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858148" y="11429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71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60722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5272" y="60007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14422"/>
            <a:ext cx="2500330" cy="237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44" y="3857628"/>
            <a:ext cx="24336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329246" cy="846158"/>
          </a:xfrm>
        </p:spPr>
        <p:txBody>
          <a:bodyPr>
            <a:normAutofit/>
          </a:bodyPr>
          <a:lstStyle/>
          <a:p>
            <a:r>
              <a:rPr lang="id-ID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GAMBAR TEKNIK</a:t>
            </a:r>
            <a:endParaRPr lang="id-ID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  <p:graphicFrame>
        <p:nvGraphicFramePr>
          <p:cNvPr id="28673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15074" y="4286256"/>
          <a:ext cx="2714644" cy="2428892"/>
        </p:xfrm>
        <a:graphic>
          <a:graphicData uri="http://schemas.openxmlformats.org/presentationml/2006/ole">
            <p:oleObj spid="_x0000_s1026" name="Clip" r:id="rId3" imgW="6516360" imgH="6240240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14488"/>
            <a:ext cx="7467600" cy="3357586"/>
          </a:xfrm>
        </p:spPr>
        <p:txBody>
          <a:bodyPr>
            <a:normAutofit/>
          </a:bodyPr>
          <a:lstStyle/>
          <a:p>
            <a:r>
              <a:rPr lang="id-ID" b="0" dirty="0" smtClean="0"/>
              <a:t>Gambar merupakan suatu goresan yang jelas dari suatu ide atau gagasan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PROYEKSI KUADRAN I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1794535" y="3821909"/>
            <a:ext cx="550072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14414" y="3713164"/>
            <a:ext cx="721523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858148" y="11429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71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60722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5272" y="60007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2500330" cy="237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142984"/>
            <a:ext cx="24336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715040" cy="508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700342" cy="27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286544" cy="452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286280" cy="631844"/>
          </a:xfrm>
        </p:spPr>
        <p:txBody>
          <a:bodyPr>
            <a:noAutofit/>
          </a:bodyPr>
          <a:lstStyle/>
          <a:p>
            <a:r>
              <a:rPr lang="id-ID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Potongan </a:t>
            </a:r>
            <a:endParaRPr lang="id-ID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1000108"/>
            <a:ext cx="7467600" cy="928694"/>
          </a:xfrm>
        </p:spPr>
        <p:txBody>
          <a:bodyPr/>
          <a:lstStyle/>
          <a:p>
            <a:r>
              <a:rPr lang="id-ID" dirty="0" smtClean="0"/>
              <a:t>Untuk menggambarkan benda yang tidak nampak secara langsung</a:t>
            </a:r>
            <a:endParaRPr lang="id-ID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629179" cy="44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POTONGAN PENUH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720363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74720"/>
          </a:xfrm>
        </p:spPr>
        <p:txBody>
          <a:bodyPr/>
          <a:lstStyle/>
          <a:p>
            <a:r>
              <a:rPr lang="id-ID" dirty="0" smtClean="0"/>
              <a:t>Jenis potongan</a:t>
            </a:r>
            <a:endParaRPr lang="id-ID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929090" cy="36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11458"/>
            <a:ext cx="3710147" cy="34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28662" y="5357826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</a:rPr>
              <a:t>Potongan setengah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7818" y="5286388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</a:rPr>
              <a:t>Potongan sebagian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POTONGAN SEPARUH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572296" cy="5185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POTONGAN MELONCAT</a:t>
            </a:r>
            <a:endParaRPr lang="en-US" dirty="0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34" y="1714488"/>
            <a:ext cx="7859494" cy="4698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POTONGAN MELONCAT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9191"/>
            <a:ext cx="4572032" cy="54945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714488"/>
            <a:ext cx="7467600" cy="1131910"/>
          </a:xfr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rgbClr val="002060"/>
                </a:solidFill>
              </a:rPr>
              <a:t>Beberapa benda atau bidang yang tidak boleh di potong</a:t>
            </a:r>
            <a:endParaRPr lang="id-ID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2886060"/>
            <a:ext cx="7043758" cy="3400460"/>
          </a:xfrm>
        </p:spPr>
        <p:txBody>
          <a:bodyPr/>
          <a:lstStyle/>
          <a:p>
            <a:pPr lvl="0"/>
            <a:r>
              <a:rPr lang="id-ID" dirty="0" smtClean="0"/>
              <a:t>Poros dan pasak</a:t>
            </a:r>
          </a:p>
          <a:p>
            <a:pPr lvl="0"/>
            <a:r>
              <a:rPr lang="id-ID" dirty="0" smtClean="0"/>
              <a:t>Bola pejal</a:t>
            </a:r>
          </a:p>
          <a:p>
            <a:pPr lvl="0"/>
            <a:r>
              <a:rPr lang="id-ID" dirty="0" smtClean="0"/>
              <a:t>Pena tirus</a:t>
            </a:r>
          </a:p>
          <a:p>
            <a:pPr lvl="0"/>
            <a:r>
              <a:rPr lang="id-ID" dirty="0" smtClean="0"/>
              <a:t>Sirip atu rusuk penguat</a:t>
            </a:r>
          </a:p>
          <a:p>
            <a:pPr lvl="0"/>
            <a:r>
              <a:rPr lang="id-ID" dirty="0" smtClean="0"/>
              <a:t>Ruji roda</a:t>
            </a:r>
          </a:p>
          <a:p>
            <a:pPr lvl="0"/>
            <a:r>
              <a:rPr lang="id-ID" dirty="0" smtClean="0"/>
              <a:t>Paku keling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5686436" cy="846158"/>
          </a:xfrm>
        </p:spPr>
        <p:txBody>
          <a:bodyPr>
            <a:normAutofit/>
          </a:bodyPr>
          <a:lstStyle/>
          <a:p>
            <a:r>
              <a:rPr lang="id-ID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GAMBAR TEKNIK</a:t>
            </a:r>
            <a:endParaRPr lang="id-ID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00174"/>
            <a:ext cx="7467600" cy="2286016"/>
          </a:xfrm>
        </p:spPr>
        <p:txBody>
          <a:bodyPr>
            <a:normAutofit fontScale="92500"/>
          </a:bodyPr>
          <a:lstStyle/>
          <a:p>
            <a:r>
              <a:rPr lang="id-ID" b="0" dirty="0" smtClean="0"/>
              <a:t>Gambar teknik di gunakan sebagai bahasa di kalangan orang-orang teknik. </a:t>
            </a:r>
          </a:p>
          <a:p>
            <a:r>
              <a:rPr lang="id-ID" b="0" dirty="0" smtClean="0"/>
              <a:t>Gambar harus bisa meneruskan keterangan-keterangan secara tepat dan objektif</a:t>
            </a:r>
          </a:p>
        </p:txBody>
      </p:sp>
      <p:sp>
        <p:nvSpPr>
          <p:cNvPr id="98308" name="AutoShape 4" descr="data:image/jpg;base64,/9j/4AAQSkZJRgABAQAAAQABAAD/2wBDAAkGBwgHBgkIBwgKCgkLDRYPDQwMDRsUFRAWIB0iIiAdHx8kKDQsJCYxJx8fLT0tMTU3Ojo6Iys/RD84QzQ5Ojf/2wBDAQoKCg0MDRoPDxo3JR8lNzc3Nzc3Nzc3Nzc3Nzc3Nzc3Nzc3Nzc3Nzc3Nzc3Nzc3Nzc3Nzc3Nzc3Nzc3Nzc3Nzf/wAARCACzANADASIAAhEBAxEB/8QAHAAAAgIDAQEAAAAAAAAAAAAAAAYFBwEDBAII/8QARRAAAQMDAwIEAwUHAgIIBwAAAQIDBAAFEQYSITFBBxNRYSJxgRQVIzKRFkJSobHB0TNyYpIIJTVDgqLw8RckRFNzsuH/xAAbAQACAwEBAQAAAAAAAAAAAAAABAIDBQEGB//EADERAAICAgECBQIEBQUAAAAAAAECAAMEETESIQUTIkFRMmEUcYGhI7Hh8PEzQlKRwf/aAAwDAQACEQMRAD8AvGiiiiEKKKKIQoooohCiiiiEKKKKITys7fiJ4FVtJ8U/tuol2fSdnVd1MpJdkeeGmk4OCdx428gbieSePeX8Xb6qw6InOtFQfkgRmlJOCkrzlWfZIUfniq2tNqY0f4fRp1y8pp+5uJfdJyXAgD8NCRjpg5PuoemQQlnX2VdL3aoydO3iFbFLe8mVJWkrKDj8rWQAo579x0pOu72ttKBx5jUxuTjY3GHPhBPnJHXy1pyDwOmQfrgUsxr+qXDgyBHkJt8icmPtcIySrgqQArHHA5HPrmmO5iZFdct0t0rEdZ2g/EB05HoCMHFE6VI5jN4e+Jlu1g4YTjK4d0Q2VLYUcpVg8lCu/wAiMjnrgmnwV8rXd93S2toN5gZQAQ98I4Uc4WPqM5H/ABV9SRHm5EZt9o5bdSFp+RGaJybqKwSBRuFEJmisZFZohCiiiiEKKKKIQoooohCiiiiEKKKwaITNcs+4wrchC7hMjxULVtSp91KAo+gJIya3OupaQVuKCUJGSpRwAKQL9qcSZbjKYUCZFac/CL7fmZOOozS9+VVQPWZZXU9h0oj80+262lxpQWhQBSpJyD8iOtbM81VLK7G4+XW4b9ikEg/abO8Wk5H8SB8CvfIOaYYWpJ1paS7eX2Llaun3rFQUKZ//ADtc7f8Acngc5ArtOTVd9Bg9TpyI7UVqaeS8hDjRSpCxlKknII9citmT6VfK5VfjItd3u+nNMRoZmPPyftTjO/y9zaAQRvPA4354OMD6x/iJpvUesbraLbGtX3fDZjIMl5TgLTSsn4UnjdtB7dSe2Ka9eW6TH1DZtVsJa+z2duSqYokBXl+Uo9e4yCMDPKs+4kLlLuMrSEeWUNRpchlDjjeVFKSoD4ex78/WuE6G5OtOtwvzEjV9ghu2V602TAQw0j7Kc4w4jGMH3wefU0useIMSQtUXXFtfjXJv4VTISACvHH4jZ4PzT9MCuZ+8ahiXnyhc4ElJd8pTC2HGUBWcbQrbjrxncan5jcC5agfgT4UaQG4aXEKcay4RuUCN2M4HH61SrFZq2463qNEgjQ7xW1a1bb/Ac+5JyJ70VJfRsbUlZRj4gUkZHb16Vfeiyk6RspS8p9P2FnDqhgrGwcmqo0Pe9OM67tkGDBbt+IUiO4p1gNLcdUsFKFZPPwpwMknKsVYOtLxLtceBYtONoRdriryYpCRsjNpA3ukdMJHb+R6G4HY3Ml16WInddNUMsXFy1WuM7cro2jcuOyQlDIPQuuHhAI+Z9BS9bdQ6kFwZm32fpuPZVrKNsd1a3FKxgJSroogkZwMcHpSVra7Q7bF/ZaxKJYaXuuEsnLkt8cqKlZ+I55JPfjtSzFcmOIauD6zIj255lopWrOwHKkpCegSdqu/XrVDZGm0I3XhEqGY63Lyul41XbluSEadizYKF5/8AlZp88t56htSACcfu561OWO9W+/W9udapCX46yRuHBSodUkHkEehpLv19h6n06zM07KeZuzbS5sVCTtdSG1bXEqwceo2nIOO9LVr1OzZb7B1RHaSzab64Yt3abzsYlg/6vpyDu9xnvVwcE6ixrIXql1UV4bWFgKSQQRkEHORXupSuFFFFEIUUUUQhRRRRCFYNapcliGwp+S8hppPKlrUAB+tIt78R2mXS1Z44fAPLz2UpPyA5P1xXVUtxCMOsEx3bYWpE0x0k5KQNxdA/dx35xVZdDWy46oZucpMu4WC1SJATtQ64hRUB2HWvJXarogiG8/ZZ4H4Ycc86I4eOFBWSge4IxnPNZef4Zbe3WscxshahozwOO3PrWxh51hW9hakKPBKe49D6j2PFczbjqJL0OcyY06PjzWCcjB6LSf3knsf6V6kPtRmHH5C0ttNpKlKPYV51q7KrOnhppBldd+04ZMm/wp0KBYbwbNapb6UOBtG5uM4o9QMfClR7DgE+hpma8PLlFcDt88QLusHlSI7imyTntlR/kKrhUi76znqttqbEWK3tccdd4O3I2qJ+eCAP19Lby4QnznFPOYAU4vkqOOp+vNe18NxrrKt3Tz+belb6rlcX+RIi/thGtt2u0y3Q7e0w4Z0ouZcdebScJ9Nu4f164q07i86/pyxuL/K7GQpeOm7YnA//AGqn7ZGkTfC/VF2Ucuzbg2pzHdKDvV79T/KnvSt9XctEWWI4QotthG4q+JRQCMc+mM/So39l7R3w5S1wPxzOG5ai+zSnY0OBLnqZwHyxjDZPYA/mUBjj+dRiJ0e/aqaTGjLfifYHGZYeaWjZlW4DkDJyB/PniofWTNtj3J6Kh9+1SncSEP8AmL8h4nO4YH5TkdQOv60IjSIFvhXmVqN6Ylp7zG44bV+M7jCUJJOVA8Z4xjNUqq6Edsvu8wg6IBjjpWNEn+IkGCyhbjOn4bry3X/jUXnFDCSo5OE5GATkbTXUm5zHNS6uvDCFuykPt2S1/B+Vefi+gJ3E+/pW3QhGgLao6viuRZN0f8x25EhbZUQNrayBlsjJ4PHJ57Di1pFmaN+0p0zqGfEMlL9yLLjTbjZwpG8b8bs/FkZzkDr6367amUWBctqImpbcLJeJUFcgPrY2+Y7/AMW0KV+hJ6+1SVitioPlxJynUt6itDryUn8rbrSi41xwchKR9V1hzQ0mVcC7qDVcWQ09PTFeVB3OrL7iuEngAZ9T09KddTqsTESLbZgurDlvQgsTIsFay0NgH5wkpOU8Ef0xUKsbQYn3j1l/mAe2tSmmJ8223MO2+Q5Gecw6y42opKV+n1xj3qb07MavcCbYXw2k3HHkhROGZKf9NXyUTsJ/4hTCjwzuchMV23zo0qG8lK0mUyph1sEZBKcHpx789KULnb12bUMq2y/IVMjpSpTkcnblSEqwD3xuA+hqpkesbYcSelsbp/5S5PBHU7t0sbtluJKbhaiG9q/zqa6DOe6SCk+mBVliqKt0lEa9WjXcVW0LWmHfWkK5SpXwpeI/hUdp9NwFXqnpTCsGGxM1lKsQZmiiiuyMKKKKIQrluc6NboLsuY4G2WxlSv6AepJ4rp7UheK77qYEFlJIaceUV8dSkDHP1P8A6FdUbOoRN1RqOTqCZvcy3FR/osfw+59Sf/b3haKKbAAGpGFGP50ds4OK5Wp7Dst6M2FKLIy44R8CT0xn1oHMJp1VdZceBBkB38WG7tZKuVJQoZUjPdPHQ9KcCwl2VaT+z9xuCXFNvKcW2W47W9IIJ3D8QoB69Mk9TjCAYk/Wt1bs+n2POS0d7jxVtQkdNylHoBn5nsDxm2df3ey6eTapkmM9LkQwqNBS2rClZQAontjGB0PJHFZeZXWzhter2jVDsO2+0i9MNhV51O8U5cN1W3v77UpTtHyGT+v6S7s6O3cGLepZEl5CnEIA4KU4Bye3WoHRyLk7KvFwm25cFq4yBIZjuL3KBwd3GM88Hn0rn06td21teLsk5iREfYY6hjBIPxEH5gnI9RW7jkpSi67zFvAe52B7TfolDLOnLvpKVyqJOWlRAwVtOJwlR475pd0/ZHPs1y03NfcYkW6SmTGktKGQFA4UM9u+OPzU2yYMmPqyLcYbK3GZTKo03HARt5bWefXg9e/qKTtS6lmSrrJm2JtgQ7e35D0h5AP2gbgSjnqnPb69wKWvx9p0jkH9o5hZBW7qPcEd5vgamuL0OYuVaEXeDBJC5zICUr2/vbFDn1OBwOwqa07AnX24Rr/fGm2Wm0hVvipXkN7hnzFe+MY9OD2rXqW5sp0THbtkUMu3ZptmJGbSE48wAnGOOhI+tM1mgi22uJBStSww0lG5RyVHucntnOPQYqVOJWH3zI5PiN9lfSToEyXvkyDeXZWnZclC2JUTaUHGQnO3zRx2VVWszLu6i56ZvyQuTYbZLZaeCid6VlsJznqAMYPoR6czs3zf/iXbfLA2G1ueYSPyp3rwf121H2+DddSL1JeocR15dzfbt8JWQMsoI3KJzwAltAKs4OSOapykVBsflJYjFmAaTtkhW9+waTfiENtTrjFccjtMttpbfZbXvxtTk5UjJ3EnHcZplcat1xvzflXN4y7WPxIzMhSUgq6FxIPPTofrkVXugbxFsV7esV+TGctkl8py4ErbjyE5SFjdxhWMZ9cHuaaLhI1RClqh2XSEWCh2RtE4utFsoB/OpKMdvX19aqx7Qwmlo1OUaOfOMDNUVebPMv3iDdzp5g3MrcSd7CgW28pTncv8o6Edc8HvT7djedZahkaatK1wrRFKU3KekEKUrAJaQT9B+vbq7WxEDTsNu12qH5UWP8KQD1Pcn1J7muZVqAabidLszaQdxK5tPhlq+2PtTod/t9vkgctpbUtP+05GFD6UwMQfEGPJSpzWNneCerbkIBJ+e0A/zpjlrZeXvQgpUeoJyPp6VorLbM6DpB2kxjGz1Oe8xGvGo4ISLtbY10aPWRaF4Un/AHNLIJ7dCflTa2oKQlQyARkZGDSoCUnIyD6g4rvgXFbR2vkrR69SKsrzVY6btK7MQqNr3k9RXlCwtIUk5BGRXqndxOFI3iv/ANiwsnn7X0/8C6eTSl4lx3X9MLU2kEMuocVnqE8gn+dTT6hCVEaw2mRKuES3QGQ9NmLKWEFe1PAJUonsABWenT+dY07MXB8RbSlb4aZlsOxUrKeilpIT8iV7KYsJVSRIgbM2alhztMJe+922UKQ3uaWw95iXM8DHAI54wQKV41rlyYLEdaw1FcQHX1JV8byzzg+gHH6foy3FBkx2oFyQHkw3FBCXP3D0I+WcnB45PHNbbbDVOnxYbYwXnUNpx2BIBI+VY93iAZAqfUYytOjs8Rm0IxEs10dgwEeQJlkjyFNjJ3rS6tClEn1GK86lfXdNWWm3QUHdbXvtcuSB/pDaQlvPqrv9PSvNqmP3nVGoL1b2G2odsifdcBt07fOWg569uR9ARUQ05fLQE2W0W/71v8pCp017I2pUpWMnpkDgDkdfpTdGOTaLLOFH7ym27VRrTkxg1Rcl2y0LcjgfbH1iPFST1dXwD9M5+lbrBaWrJamLezyGxla8crWfzKPzP8sUhzJ18/a2xM6xht20R31LDgHwHIGATlQ4I9eM9qs3HHPHqO4rcqcWMXmPahrULNUttD0Z1p0kNrQpKyFbcDHJz1HGeaqa32hnUmpJdvs6g1p5mQHnVI4JGAkYzyc7Tj6mmfxFuTzpjadgOeW/NG6SsH/TZB7/ADwSfYY7moPQkmFG1t9ktSyuM7DLbh6ZUgZ3c9fy/wA6hb6mHxx+f9+8YpVkqLidbEK/sRbbLjW9uUuyB9jyn1KClELIBSnjOEbcHODzxxU1aL9fpt4YanWxi1w15Tsk71OvEJJOzp046jgd803EqA5HTilfTMxF3ud2vzgBitq+zRFEf92nlahnpuP9BR0dBAB5/wDJWH8xSSJxxPIna41BJmqbESJDRDUXFYSN2Crnt+VQ9eaipep39NKQxpLVyTE3DEKQ2Xm2R6JWUkbfbjp1NcFr009d2ZN5v88wrLIeVK2FeFOgngnrgY4Gcnngc1PwbroeIhMyFbFbIxGJSLcpQSR0O/HX3JzS7+oENofnL02p9Oz+Ug3tLXUT/sl1MVKZMX7W262suJdQo9uQT6k+49adbdqDUdmgtwVNNXphvAZLj3kPNjphRIIWMd+CPetF/v0S73qwSWZDTq3oj6UuI43JyhQBHYjCv0rh1FdPui0uSm0gvEhDCMZ3LPTj25/Sr8XDoWku3I944cix9H4jjozVjOomZsu1xhHuDDobfYkKGHMAhG5Q6DtuxkYxgitmm9bWfV8tcEIXb7u2Dlh1SVJdxwdih+bGPQH2pKs1tuOhdG6ivV22ouMwhLaULHw5BAPHAO5ZOMZG33qKvGiJadJWeTDacbubMZt1JRlKnAv4yP8Acnd/I+1ZWQEYeoRtEYna/VLsdtr7aAsfH6hPb/NcDDqJCN8daXU+rZCh/KqxgeL+p7IIsbUNnS8hACXXVpU066PXJ+En+uKZ4Ufw88Qozpt8YRLjtytqOr7PIB9cD4V9DzhWPbNIvhIe6nUkuU6nTCNR4OD19Kx7iqlenar8OJAalbrrZOja3M4QM9N37ivY5HpT3pPVtt1TFccheY26zjzWHB8SM9DnuODzSVlDIOodx8xpLg3Y9jG+1S1Nuhpavw1H4fY1Og0pZwRgdOlNTRJQknuKdwrCylT7RPLQKQRPfaobUV1tMGKqPd5CUIktqTs2lSlDGDgAGpk9Oaq/xYsN8cJvls8ua1Hbw5D8rDiEDqUqH5h1O0jPJ69A3YXC7TmKronvEqUlht5SYzy3muqXFt7Cfpk1D6hjKkwCtrPnMHzWiOoI64+n9BXq13aLcU/hHa4OrSj8X09a7hjvjn0NZlufkD0OI0tNZ7iclvuarm2p58OGQfieWtOAVnqfck8/WmXRbnlartqsD/VwcnoCk5P8qWrZKclRlOrOT5q0jjsFYFTUB0W6Bcr0+n8CFFWlOTgLdcBQhH/mz8hSyqTkaA95MkCudGkdUPJ0fbbHYbS7c77KkPvupWsIRwskuKWTjkEDqOnPUZktD2PVsXxAXf8AUkCPBYMRTSyX21AAAbUpCVk5yAcntn1FdHhw5G0zJtem5tvZZukq1mUiYo4WpS1FRZweeAE8eqTx3rh13qKbB+ywbYfMutwXhBWNxQnurn1P6YJ7CvTVjqQ9R0BMtjqwBR3Mm9XtWeZFktXdbTcF10hLjrgRg9QQong+neoLQMx5cOXbX30S/u5wIalIWFJdaOdnIJ6YPfgcdqkGblEs8WPGvk+NJO0F1M5ST5p7qwr58egrifs+iLift9muH3BKCilMmFISWSrAOCM4I74GKkucvUDrtLrPCrUXW9nn8pFzbYqbddTXfe3iOtqE04sBSU5bKlZB9Dt+mfeoGK9Evslt6EzDs98jEGI9FSWo7+04wR6E8bvoeOQzasTqNGhpseazbbhb0KLyrrbH0pUvPAK0cE9Rkj0+tetSRoV009p0z7gizOsxWShTgH4WUDcgAlPUAHFV5N3Uq6PfZ/eX4dYINbDtr+9TdE1LFvcWRaZpk2m4rSqO6XEhOxwjCkpJOM9eDgkdOlcV2gPoh/sdplLUceWlUqTKkJbCUL3Z91bsYJSDgcd69NNNSJTL0TUunbktlGxbUpJZVJbA+FKid6SUn8pI4BxnHTzIYafYuMrV1ujSmooLsN+NLS8lpHA8pTiV7sFR4Ck+uOwqX4pnUg8/MW/BItg6SSN8Tqh6EhmBHi6i1FMuLLCQG4sAbGk46ZUepHPOM8ipe8yY1vshcsMMBqE1gNl7cFpRjPI4zgKqJ8Oretbj19+7oMCI60pMdDCCFFOed3J44+dcUK6W9916bZYv2V+P/wBq2tKfhU3nBdbGOSnvgZIzkUs9bOoJP6faalJTHfQX9d+5kJbnBftWpnWplMe12/cEBDYSFlQO7j1Vnn2x3r1r50NSrI88cxkSSpxGTg42HJPy4/WpKU2zpptq42x0O2OQsKebQN4Z3dHEHrgngg/4rj8Q0pk6bRIZVvQh5CwpJ42kEZ/8w/WtbHat8Jgp7+8z763rt9UbPGmQlemYUbzfLYmzmwp7GUpTgncfUd+KbNSQ3IzrAQrMbYlLKOzYAAwP5c9aqHU98vF78PGvvmOwyG5DRaUkELcRtKckE8Z6578+1WfFubt00Xp6S6DvdjJLme6kjaVfIkE/Ws3LUgbb4j2JZ1ZKlZzzLsIVrXHk2Zi6W9ayqUyeVlGDykHhRBAOOvpzUUnwt0ldWRfdOXOU3HWQ40mM8CGz6A8qSQexORUoBzxx8qgGvD77yuy3LLeJNmWvLq0soKmyodDgKGOp659qTRywK8GNZ2Jo+cv6xstVmXb2XmZN0nXNDowRPUHMeo5GSPY8VttNktdmU8bVAZil45c8sH4v1JwPYcVH6LuFxnWvdc1MPlBwiawobJCeRkjqlXHPGDTDxisuwspIJnEVdA6nphO51tPqoCmkAAClRCyhYUn8wOR86aI7gdZQsfvJzTuARoiKZoOwZHahvEax2xUyXJYjoyEpU+vance3ueDxUCzqKXIaS8xIadbVylaAkpI+Y/zTa+2260pL6EOIOcpWAQR9faq+umkNO+a5I0/cHbHMzkmKlRZUf+JojaR8sVtUEDlNzJuUn/dqIHiFo11+Sq92BgNyFHc/GjpxuV/GgevqB8x3pdsd9blsqblYTIaSSrt5gHce/tViTb5M0875epoiRGKtjdzg5cYX/uHVB9jn2zVb+I9sYj3Ju92p5DsO4EqLjKspS5+8Mj1zn6mqs3EquTqX/Eli32Iel50aWdLtp3KxnzV5x055/vTTam06kuVm0mzhcduUq5XPAJG1OAhs9jkAcf8AEnvmkrTwuLVkQLfbZkp+Q8sMBqOtYJABJyBzgdv14q7fCPRMjTFtkzbwlP3tPUFOchRbQOic+uck9unpWbRQRe1h4jruCgURrvunLRf20ou0BmQpAw24Rhxv/aocpPyNUpqSzNxNdJs+jZU6deHElLr8l0OpgoPUBWM5A6k9AccqPFkeLOtHNJWJKIGPvSaS3G4B8sd14PXGRgepFKtgtH7JadCX8/tDdU+bOdXy402TnZnsSevvnPQUxfctNZduJCpWZwF5ktp7T2ibI4tEw/e9wcUEuy5jfm5UcDCeMAZ+Z9zTG5JtEG8K021aITLzsYyYSXEIQzJVyFJGAcKGE54PBz2pBQotqQpP5kEEH0IOR/SorVGpbncNcafDTiFSIK/OOEAJSk/mz16pB/UYrNw/EvNYhx/SNX4vToqdzzcdOwb2mexaP+orw2vY7bUrKY7is58taSSEk9lD4Veg5NbLNqJ+9R1QUw47d2icSIstKkpIHB24yQc4HPTNcV+uwm+KKX/KSwqTFDbyEg8q2nB+fCea4vEeF9gvNq1AhbrbFzZ2ylMLKVlaCEu8jpuSQfc5pqqzrfo3sa2DOpY1A6v0P9JJTpCJqpcS26Sjyri0nc+PwlpR6klJyo54xwfl0rk0Nb7VdrlNtkqAEyH4ZC3tnkqTlXOxB7+4HGKtXTWhLbpuM85anCUPgLU5IVuWR2GRxjv9aVtc3KPZrra54sbdwnqy3He3lKknptHr14yK0lpRVD745lZybLSwAH/Xx8RZnQtUabkRrJb7shxM5RSxsB3pT6njAPbNSmm9OxdDSBeL7OVJuUhXkstspK1ZV12jqpR6Z4x75rVEuV5laqRebjpm5tpZZMdhtLR2oUc7iTj3PNNF0tF5F/tmorLAE5TAKVRlOJQUfCepUQO/UdKr2E2yjg/tLyvmqOs9tc79x7SF1Bp2bY1znbM/GfYeZVIcsUlOcAjKigZz2USn2I9MROmFwJdqRH/DJUfNVEK/MS0N3G0EZ25wR1we9MY0/qi/+IEK9P2lFjaYKPtTiZTbheCT0wknJI45A4pN8RdPO6R1PuipXHgyFF2A+2CAyo/mbJ6Y9vTFW4+T5NvmFe3vFrAGUVhv6Sd1DAVc7NKhIP4ik/h5/iHI/XpTToSWjU3h3BQ2Eiba0CK42MgjYAkZHXlIB+YNJWndRJuZESW2GZ6En4B+V0d1J/xU54dyxZvEWdbisIjXeP57aScAvJ6498bjWh4gqX1C1IvUz02fBEluO+ahtSaxesERy1W2L9puVzb8tvn/AEgcpzgcqJzwOnB9KYbmEC4yA1wgOEJ/v/euXABCiPi9cf07/wDvXnQ3Q256i2v8RT08b1POmGzZ7ZDiKCSlplLayjoSByfqcmp03CIEFbkllpCeStxYQkfMnAH61Xmp9WG2zm7Xa45mXR0pShtPKUkngYHJJ9BTDHsUCz+TN1e999XoDe3E/wDp4xPZKeh+ZznHTvVNtSa8yw6ESyLqweisbaPEW3OSEIdC2vLWAoKSvcFA9wRU6y2ltCUJ6JGBVZP6qu7rqlNyQwg/lbQhOEj5kE01aPv71182PM2ee0AoFPG8epFQxMvHL9Ccn5iGRXcV6n4nXqSaWY6Y7Z+N383smljPHIqX1Ogi4BXOFIB/SoivXYqgVD7zzmSxNh3NclhmWytqUy2824MKbcG5JHpVPa+0g5YMSLap1drdWNzaiT5Sx03diOTgn3FXLXh9lmQw4xJbDjLiSlaFDIUD2NSupFg+8jVc1Z+RIH/o7XwP2u4WR1WXIzgfaSVclC+FYHsoD/m/W4SoJRlXbqa+X5n3n4Z6uRPtKiYjuSgK/I62Ty2o+2B79DVneJWvYrnhszKs8hIcvA8lICviaGPxQfcD4T86x2UqekzXVgw2JDWiS3rfxDuGp5f4lksSdsVJ/K4oZ2YB4yTlX/L6V0zpTs6U7JkEFxxWT7ew9q9Q7erTWjrXYyjZIdR9rm8YPmK5CT8hx/4a8SIrkduO47gB9vzEj2yR/avNeK3myzy14WamHWEXqPJmn59O9QERtpvWk1RH4jsNtQz1ODtOP+UVPjOeKV7hILGu7ceiXIxbzj/d/fFJ4gLdaj3Uxm7hT95phQyvxBmvP8ltkOtH1BCUj+RNMOu4yZ3hs+spG+3TkOJO3J2uDaQD25OfoK3fZGRPM3afPLflFWeqd2f7V2zEfaNEapjgr3GEl1KUjOdisn+opzEyPMyk18ai99fTS357jH4Uapa1RpRMSQlAnQW0tPNn4QtOAEL+oHPuD2xVZaomy9QIuv3ncodtVbpQ8iE5lLuehI45A6Z74zxjlV01cp9qVHuVoe8mZHUoDuHE9SlQ7g56VbcJvTnilbZMqLEbhaiZALiHDnCum7/iSfXGQQOPXeLFgQPaU0aqIL8N7/3/AJmnw70UbnBj6ll3CTLkPDcgPLUlXB6Ek+ozjp71Kavn3OGsW20sgXB1O52SvhuI33WtXQcZx/6FbmtR62sURuHM0qm6PMjZ58V/ygtIHB2hBGfkfoKgdVP651jAMMWGNZITg2uGS6FuOe2cDA6dE596uqcheke8g/XvbDsOONRch6gVo66toZvjN3t8pWX9r25SV91YycZ+o4+lWvKssbWuln4cpalR30pcjvEZU04BkKGeeM4I+Y70qaW0HbLPBQiewxOl53F1xrIT7JBp6YnLYiCOwgIP8Q649h2q9KLAuvYyu+1G0AO/zPnGXCuFku7truKlR7hCXlp5OfiA6KTkcgj9RU8bzKWu2X+ExuuVneCpLIH52yOSPVJ5+QPtTn4hWi23+B94O3BDMyCoJ+1py75WTwHQnJSnOTntz71WzM37qlpmNrbc8j4VeWv4XEdCkHuO49wKqVjQ/lsfQ3P2kwovrJP1D9xLfnajsF6XHl2q4R1F9rzHG1OBK0nphSc5B9f71H3m4JtVqk3BadyWEbkgdFK6AfqRSlcdG2m6PqmNqfYU8Ar8IgJyec7SOpz60mX2MmE8LXb7rKnqW6ApgJO0K6BPU7lZPYV3I8OsrPWT2l1PiZSry9Rq0ZcoWkor+q75tfvNwCjAjYClhBJCnT/CCcgE4yAccGuuBb9faxdMuFF+7orhKxIknbvz7kEq+gx8qafDzw3haeYavesHGnJu1KmmHiCiNjpnP5ljj2Hb1pvuWtYzW5FtaL7gHC1jaj/J/lWfkPjp3tPHH+ItWLGPpiC3DlwW0xbipS5TYAdUtO0k+uPSpvR7xZ1DEwT+IVIPyIP+Kj7jPkXKSqRKUC4RgYSBgdhW2xJWq9QA2fi+0IPXtnJ/kDXmq3H4kMvzNVgfKIb4lh6mjF2Kl9I5aPPyNK9P7zaXmVtrGUqBBHtSPNjLiylsr/dPB9R2NfQ8K3Y6DPJZdem6poooop+JyK1LZGb/AGd+A9gLI3NLxyhYHB/sfUE1W3hrpZ2567TbbkoGLaXFyJDe7KMoIHHzUE5PcCrD1bqBnT1pckqUgyV5THaPVa/8Dqfp6iojw5gPWbRk69SjibfHNjORhXlAncr6kn9E+tZHiVqVr1+4mlgIzen2kneZ7cu4PzX3W2WnHBhx1W1Lac4Tk9uMfqTU/rZlhhm0oY2qSlgpSod0jbg/Xk0j2mN+1WuIVlQUGDBUJU3jIXsIIb/UgH5n0px11KQ/e/KRz5DYQpXqTz/evIvUUxGsf6nm+rBrwi8CLhpP1i99m1JY3uyF847jeMj9CacfnSb4goCJNqlFOEIdIUsc45B/tS3h3+uB8g/yl2SP4ccsEHB5xxUvp1CpCLrFSFK8+2vIwjk9Ow9aiVnK1YGOT/WpTS0pEK/xXXDhCjsJ9N2R/cVXht0ZCk/MlcpaoiUxp223F+DcZkJvzmYISqSwk/iJQcjeE9SBjn0rqiXKXZbgxfbM95chnBUOdriD1BHcev8AkU1eEEo2XxSnWpwuIRIL8basc7kKJGff4TW7xP0d+yc43S3N/wDUkpwZbTz9mcPOMfwHt+npn1diEEOvMzabQV8qzg/tLh0Vqy36vtQnQFBLicJfjqPxsq9D6g9j3/UCRujUdaUrfdUjb0xjv7V8w6au0/S97RdrCpDra0lLrKj8K0n90/XkHqMU1w9Vz79ds6nu71rtmxSlJgKCFEjHwlZ555Harq7UBB3oytsdxvt2j/eb7Dt0pEJkOzJ72fIhx0Zdc4zkj90e57c9KhrlEuU9BOobobax+9a7WoKdIx0de6D5AYx+tdtju+g4kJ1mzy3vtD+PPeS8FSXQP41k5x06GlDVV50tNccgtXJbcRSkFSUZUVgHJSVJBAz8+OK0kU2b6+3wPn9YtGLVN3i6H0GwixW2PGNxJIDZKwR6rUTlRIxkn3FVxprSciZ5cq8J8uMCXERcY3fMfuj264rTebvaoun5Fots6RMYceK4zbqDtipJBIBIHJxnIH6EnLPOeuGmtExHp7LrMxcdCGg4nklX5T74Tjj2wa7SlPX/ABPbvqd6mA7SI1rqzyPMt1rXh85S++nqj1SD6+p7dK3eHVn+7Qm9SGUKmKwYhcG4Mjn49p/ePGCenPGcYXNG2H71kqmSwTFZV0/+4vjj5c81ZowORj9MfyrzPjXirs3Qp7/yj+HjA+ppskSH5TnmSnVuuHu4SSK1jiiivMsxJ2ZqaA7CFNegbV50xVwcGW2PhaOOqiOT9B/WoWy2aVd5PlsIKWkkeY6eiR/c+1Wjb4bMCI1FYSEttjA9/U1q+GYhd/NYdhEsu8BehT3nT2qOudran4USW3RwFAZ49CKkqK9MrFTtZksoYaMTblaH4KN+S60BypIwR8xUNcJjFuhvTJbgQyyjepft7epPQDvVkqGRg9KrHXmgbtqW4txorrUeztgOrT5nxvOEngDGAB2J9TTi5pCHq7mKNhguNcSp2J0HV+pnLjqa5ohWqNjZGK8rWjPDaB745V2z8qadSa4tzjSpDEhlWxHlQ4rJylsAYSMdABxn1qRneEF1uKvs7YtFuiN4SlxLZcdWMDqcf3zx1rsZ8BbWmEtD16mrlFWUupbQlAHoUck9/wB4fKse6r8Xo2bHvqaSMKOyTPhjH/ZPSDt4uCd10vKvNbbXwooH5SeM4OSo/MVzvOredW66oqcWSVqPUn1qFu3hjrXTm52wzlXGMnohteFYz3bVweMdM0vRday4cgxL7AW26g7V7UlC0n3Qrv8ApSHiOJkXHaa0PaM4ttSDvyY8VwXm1M3eEYz6lIAUFpUnqkj/APnFe7dc4dya8yFIQ6nuBwofMHkV2Vg+ul98ETS9Lr8ieUpCUJSBgJAA5z0r106cK7K9KKxVezvc7E7Vil6c13A1NGSotyXkzFJHGXQr8ZGfc8/JwfM/RykQb5aAl1LcuBLZBwtO5LiFDIP1GDVEaytrt2shajpBdZc81tPc8YIHzGP0+VOP/R/v65+nZFokq3OW1Y8vPXy1ZIH0O6vX4OSL6gfcczFyKTW+vaQ958E5aJ8h3TV1ZjxF8tx5QWSg+m4A5HocZ+dFj8EpS5bbuprsl+OkA+RDJyo+m5QGBjuBn5dau3NZpvQ3uVdba1vtEW+eFWk7uylH3cILiRhLsI7Dj3ByD9Qa3QPC7RsKMln7lZkEdXJClLWr3zmnSiu95GKcHw70lAuIuEayR0vjBTnKkII7hJOAffFVV49XVy66ng2CDlz7KjK0JP8A3q+gPuE4P1q+Z0pmFCflSFbWWG1OOH0SkZJ/QV85afYfvd7napuSSHJTy1MIJ6Akjj2AwkVRkXrRWXMsqrNjBZOWeAi2W1iI10bT8R/iUfzGuyuiLClTFbYjDrp77EkgfM9qYrfoia/hU15EZPUpSdyv8CvKrj35DEgbJmw1tdY0TxFdI3K2gFRPASBkk/1NM1j0hJlrS7cQqOwDnZ++r/Apwtdig2wAxWE+Zjl1XKz9e30qUHStfG8JC+q3v9ojbmk9k7TniRWYbCWYzaW20jhKRXQBWaK2QoA0IkTvuYUUUV2cmKCKzRRCecGsgcVmiiExioTU+lbRqeEY14iIdwPgdAw42fVKuo+XQ1OVgjIohPmbW/hvedDum7W58yre2oESEDC2vZafT36euK7tL6lavLZae2NzEfmQOAseqf8AFfQ7zLbzSmnkpW2tJSpK0ghQPUEHqKobxG8KJlrkru+kmnHYu/eqI3nzGD6o/iT/ADHuOimXipkJpux9jL6LmrbtJGj5kfrUPpm6P3Szeeth9+UwfLfbZaKlkjodo7kf3rZIc1UtAVbdIXNYPIW+0RkfIf5rzi+H3s5UDiahyawASZK+ucj3FZ0ZaZ7GqI2o9Nxw9BeWWLglpxIQtJOCpJJwSk4UQPT351aX8N9Q6ifTL1o85CgDkQWl7VuDHfH5R88njoOtXPChR4MVqLDZQzHaSENtoTgJA7CtjC8Pahupm7/AiGRkiwaAm9PfmvVYA5rNa0ThRRRRCR98tEa+WmTbJwX9mkJCXA2raSMg9fpWqLp60RGUMx7bEQ0hISlPlA4A6DmpWiosobkToJHE1NMoZbCGUJQkdEpGAPpWzFZoqQGuJznmYorNFc1CFFFFdhCiiiiEKKKKIQoooohCiiiiEwqtZOQM+oooroh7Gcse1wIk+ROixGWZUrHnutp2l3GcbsdetdX71FFcHEBzMnqn517oooHE5M0UUUTsKKKKIQoooohCiiiiEKKKKIQoooo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8310" name="Picture 6" descr="http://t2.gstatic.com/images?q=tbn:ANd9GcRE7EtpLcgbbWtA3Dziej5QUaHltwrzGkpzpmnumLZAXaw8rSw&amp;t=1&amp;usg=__tBP8bZloGo0TulmZOKK-rcg1gRs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876"/>
            <a:ext cx="3823305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072098" cy="77472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Arsiran</a:t>
            </a:r>
            <a:endParaRPr lang="id-ID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00100" y="1581136"/>
            <a:ext cx="7467600" cy="50452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d-ID" b="1" dirty="0" smtClean="0"/>
              <a:t>Digambar dengan garis tipis sejajar dengan kemiringan 45</a:t>
            </a:r>
            <a:r>
              <a:rPr lang="id-ID" b="1" baseline="30000" dirty="0" smtClean="0"/>
              <a:t>0</a:t>
            </a:r>
            <a:r>
              <a:rPr lang="id-ID" b="1" dirty="0" smtClean="0"/>
              <a:t> terhadap garis sumbu atau garis benda, jarak di sesuaikan dengan bidang arsiran (2-5 mm) dan sama jarak antarnya</a:t>
            </a:r>
          </a:p>
          <a:p>
            <a:pPr lvl="0"/>
            <a:r>
              <a:rPr lang="id-ID" b="1" dirty="0" smtClean="0"/>
              <a:t>Untuk benda yang sama, arah arsiran sama</a:t>
            </a:r>
          </a:p>
          <a:p>
            <a:pPr lvl="0"/>
            <a:r>
              <a:rPr lang="id-ID" b="1" dirty="0" smtClean="0"/>
              <a:t>Untuk bagian yang berbeda / berdampingan arsiran harus di bedakan (jarak arsiran atau arah kemiringan)</a:t>
            </a:r>
          </a:p>
          <a:p>
            <a:pPr lvl="0"/>
            <a:r>
              <a:rPr lang="id-ID" b="1" dirty="0" smtClean="0"/>
              <a:t>Untuk bidang yang luas dapat di gambarkan arsiran, hanya sepanjang garis batas benda</a:t>
            </a:r>
          </a:p>
          <a:p>
            <a:pPr lvl="0"/>
            <a:r>
              <a:rPr lang="id-ID" b="1" dirty="0" smtClean="0"/>
              <a:t>Pada potongan meloncat, garis arsiran lebih baik di geser</a:t>
            </a:r>
          </a:p>
          <a:p>
            <a:endParaRPr lang="id-ID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7272"/>
            <a:ext cx="9001156" cy="67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467468" cy="703282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PEMBERIAN UKURAN</a:t>
            </a:r>
            <a:endParaRPr lang="id-ID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14422"/>
            <a:ext cx="7072362" cy="5143536"/>
          </a:xfrm>
        </p:spPr>
        <p:txBody>
          <a:bodyPr/>
          <a:lstStyle/>
          <a:p>
            <a:r>
              <a:rPr lang="id-ID" dirty="0" smtClean="0"/>
              <a:t>Dimensi di berikan untuk mendefinisikan ukuran dan tempat yang tepat untuk bentuk suatu benda. </a:t>
            </a:r>
          </a:p>
          <a:p>
            <a:r>
              <a:rPr lang="id-ID" dirty="0" smtClean="0"/>
              <a:t>Ukuran – ukuran utama yaitu ukuran yang menentukan bantuk khas atau fungsi benda yang harus ditempatkan pada pandangan atau potongan yang memberikan bentuk benda kerja paling jelas</a:t>
            </a: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endParaRPr lang="id-ID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92585" cy="42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1220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Ketentuan pemberian ukuran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d-ID" dirty="0" smtClean="0"/>
              <a:t>Tinggi angka ukuran 3.5 mm</a:t>
            </a:r>
          </a:p>
          <a:p>
            <a:pPr lvl="0"/>
            <a:r>
              <a:rPr lang="id-ID" dirty="0" smtClean="0"/>
              <a:t>Celah 1 mm di berikan di tempat garis perpanjangan bertemu dengan garis tepi bendanya</a:t>
            </a:r>
          </a:p>
          <a:p>
            <a:pPr lvl="0"/>
            <a:r>
              <a:rPr lang="id-ID" dirty="0" smtClean="0"/>
              <a:t>Kelebihan garis batas ukuran 2 mm</a:t>
            </a:r>
          </a:p>
          <a:p>
            <a:pPr lvl="0"/>
            <a:r>
              <a:rPr lang="id-ID" dirty="0" smtClean="0"/>
              <a:t>Ekor anak panah 2 mm</a:t>
            </a:r>
          </a:p>
          <a:p>
            <a:pPr lvl="0"/>
            <a:r>
              <a:rPr lang="nl-NL" dirty="0" smtClean="0"/>
              <a:t>Jarak garis ukuran terhadap garis benda 8 – 10 mm</a:t>
            </a:r>
            <a:endParaRPr lang="id-ID" dirty="0" smtClean="0"/>
          </a:p>
          <a:p>
            <a:pPr lvl="0"/>
            <a:r>
              <a:rPr lang="id-ID" dirty="0" smtClean="0"/>
              <a:t>Jarak antara tiap baris ukuran lebih dari 6 mm</a:t>
            </a:r>
          </a:p>
          <a:p>
            <a:pPr lvl="0"/>
            <a:r>
              <a:rPr lang="id-ID" dirty="0" smtClean="0"/>
              <a:t>Apabila tidak memungkinkan tanda panah dapat di ganti dengan titik atau garis</a:t>
            </a:r>
          </a:p>
          <a:p>
            <a:r>
              <a:rPr lang="id-ID" dirty="0" smtClean="0"/>
              <a:t>Perbandingan lebar dan panjang anak panah 1:3 (1 lebar, 3 panjang)</a:t>
            </a: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31844"/>
          </a:xfrm>
        </p:spPr>
        <p:txBody>
          <a:bodyPr/>
          <a:lstStyle/>
          <a:p>
            <a:r>
              <a:rPr lang="id-ID" dirty="0" smtClean="0"/>
              <a:t>Cara penunjukan ukuran</a:t>
            </a:r>
            <a:endParaRPr lang="id-ID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3143248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285720" y="357166"/>
            <a:ext cx="4222756" cy="2500330"/>
            <a:chOff x="4429124" y="642918"/>
            <a:chExt cx="4222756" cy="2500330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642918"/>
              <a:ext cx="4222756" cy="219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072066" y="2786058"/>
              <a:ext cx="3000396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d-ID" b="1" dirty="0" smtClean="0">
                  <a:solidFill>
                    <a:schemeClr val="tx1"/>
                  </a:solidFill>
                </a:rPr>
                <a:t>Ukuran Seri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4572000" y="357166"/>
            <a:ext cx="4143404" cy="2786082"/>
            <a:chOff x="214282" y="642918"/>
            <a:chExt cx="4143404" cy="2786082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642918"/>
              <a:ext cx="4143404" cy="268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14348" y="3071810"/>
              <a:ext cx="3000396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d-ID" b="1" dirty="0" smtClean="0">
                  <a:solidFill>
                    <a:schemeClr val="tx1"/>
                  </a:solidFill>
                </a:rPr>
                <a:t>Ukuran gabungan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2910" y="6215082"/>
            <a:ext cx="33575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</a:rPr>
              <a:t>Ukuran Paralel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4714876" y="4000504"/>
            <a:ext cx="3973399" cy="2071702"/>
            <a:chOff x="4670567" y="3714752"/>
            <a:chExt cx="3973399" cy="2071702"/>
          </a:xfrm>
        </p:grpSpPr>
        <p:grpSp>
          <p:nvGrpSpPr>
            <p:cNvPr id="6" name="Group 16"/>
            <p:cNvGrpSpPr/>
            <p:nvPr/>
          </p:nvGrpSpPr>
          <p:grpSpPr>
            <a:xfrm>
              <a:off x="4670567" y="3714752"/>
              <a:ext cx="3973399" cy="2071702"/>
              <a:chOff x="4624508" y="4357694"/>
              <a:chExt cx="3973399" cy="2071702"/>
            </a:xfrm>
          </p:grpSpPr>
          <p:pic>
            <p:nvPicPr>
              <p:cNvPr id="51205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24508" y="4357694"/>
                <a:ext cx="3973399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214942" y="6072206"/>
                <a:ext cx="3000396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id-ID" b="1" dirty="0" smtClean="0">
                    <a:solidFill>
                      <a:schemeClr val="tx1"/>
                    </a:solidFill>
                  </a:rPr>
                  <a:t>Ukuran Berurutan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804413" y="488062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45" y="785794"/>
            <a:ext cx="48044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571900" cy="424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72132" y="4857760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</a:rPr>
              <a:t>Contoh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538" y="4786322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</a:rPr>
              <a:t>Ukuran Koordinat</a:t>
            </a:r>
          </a:p>
        </p:txBody>
      </p:sp>
      <p:sp>
        <p:nvSpPr>
          <p:cNvPr id="9" name="Oval 8"/>
          <p:cNvSpPr/>
          <p:nvPr/>
        </p:nvSpPr>
        <p:spPr>
          <a:xfrm>
            <a:off x="957240" y="1816408"/>
            <a:ext cx="71438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5722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685804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71604" y="2857496"/>
            <a:ext cx="250033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Tidak Di Sarankan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066" y="2857496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Di Sarankan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42910" y="642918"/>
            <a:ext cx="7696200" cy="2000264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Dasar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Perancangan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Teknik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Industri</a:t>
            </a:r>
            <a:endParaRPr lang="en-US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48" y="6000768"/>
            <a:ext cx="4572032" cy="571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Muchamad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Sugarindra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gray">
          <a:xfrm>
            <a:off x="3714744" y="2571744"/>
            <a:ext cx="41243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KONSTRUKSI GEOMETRI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Umum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(2D </a:t>
            </a:r>
            <a:r>
              <a:rPr lang="en-US" dirty="0" err="1" smtClean="0"/>
              <a:t>dan</a:t>
            </a:r>
            <a:r>
              <a:rPr lang="en-US" dirty="0" smtClean="0"/>
              <a:t> 3D)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Khusus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,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entitias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1472" y="1643050"/>
            <a:ext cx="80010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id-ID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Sebagai penyampai informasi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1804950" cy="19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>
            <a:off x="2609840" y="414338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5" name="Picture 5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86124"/>
            <a:ext cx="2539811" cy="203363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5715008" y="414338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7" name="Picture 7" descr="http://goenrock.com/poto-poto/karikatur_nars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714620"/>
            <a:ext cx="2147175" cy="3343253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285852" y="214290"/>
            <a:ext cx="5857916" cy="846158"/>
          </a:xfrm>
          <a:prstGeom prst="rect">
            <a:avLst/>
          </a:prstGeom>
          <a:solidFill>
            <a:srgbClr val="002060">
              <a:alpha val="0"/>
            </a:srgb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FUNGSI </a:t>
            </a: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ras Demi ITC" pitchFamily="34" charset="0"/>
              </a:rPr>
              <a:t>GAMBAR</a:t>
            </a: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TEKNIK</a:t>
            </a:r>
            <a:endParaRPr kumimoji="0" lang="id-ID" sz="3200" b="1" i="0" u="none" strike="noStrike" kern="0" cap="none" spc="0" normalizeH="0" baseline="0" noProof="0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KOORDINAT KARTESIUS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32" y="1285860"/>
            <a:ext cx="5154613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KOORDINAT KARTESIUS 3 D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35146" y="1422384"/>
            <a:ext cx="551815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KOORDINAT 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8800" y="1067578"/>
            <a:ext cx="548640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 VS RELATIF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7170" y="1614477"/>
            <a:ext cx="3810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76801" y="1614475"/>
            <a:ext cx="3810028" cy="42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KOORDINAT WORLD VS LOCAL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23283" y="137340"/>
            <a:ext cx="5445125" cy="7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52556" y="-280909"/>
            <a:ext cx="4367452" cy="85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63184" y="1899444"/>
            <a:ext cx="60960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24477" y="56045"/>
            <a:ext cx="5377601" cy="779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20888" y="0"/>
            <a:ext cx="5102225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55151" y="916760"/>
            <a:ext cx="59817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90746" y="1278898"/>
            <a:ext cx="746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id-ID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Dokumentasi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d-ID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utoShape 2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AAEDBQYHBAII/8QATBAAAQIEBAMFAwkEBgcJAAAAAQIDAAQFEQYSITEHQVETImFxgRYykRQVI0JTlKGx0VJWYoIzRXKSwfAIJCVDhKLSJjVUVWN0g5PC/8QAGgEAAgMBAQAAAAAAAAAAAAAAAAECAwQFBv/EACsRAAICAQQCAgAEBwAAAAAAAAABAhEDEiExUQQTMkEjYXGBBUJSscHh8P/aAAwDAQACEQMRAD8A3GCCCAAggggAIIIIACGZl1LLS3FbJHxh0mwjLeM2K3JGQbo9MK11CeJaQhtNzYnKbeOth4nTUQ0RkyAmuMapLE022iW7emocyh5lwqJPMgHQjewFttzGkYaxtRsQsB2TmkKUPfSL3T5p3H5eMcnD7Bsrh/BzdPqMuy49NDtZ1LqQoFRABSQdCANPj1iu4g4MUyZeVO4ZnnaXMWKkNpUVN5uVjfMkeRP+EFi01waohxDiQpCgpJ2INwY9AiMIaxNjfAL4l8S092dkUkgTjPeCgOebZWg+sArrrGh4V4jUPECg2xNJ7bm2oFK9hrlOttbaXgoequS6wQ20+26gKbWFJPMR7vCJJ2LBBBAAQQQQAEEJeEzCAD1BCBV4IAFggggAIIIIACCCPKlBKSSdBqYAI+vVNmlU16bfcCEtoUoqPIAXJ9IyHhpTX8bYxmcX1QLElJOZJJtQFioXsNvqg3P8RGsHFmszuJK5J4Roqc70wtJcym3d1IB8LXWfACNWoVJlcMYflqbJo7ku2EgkauKO6jbck3MNkVu7OioPXuygjxuL6xnvtLi7CpC8RU1qp07dU7TEm7Q6rbPIDmLDbW51ncRyNbmlMTFEq7cm+1mKmnmQ40/cgjN0tY6jXU7bxDsY0dpbyJbGlOXSnirKicbu5KunXZY929joYRItuH8VUXEsoXKfNNPoKbON803GoUg6jprp4mKvivhFQq0TN0hXzRO5irtJcXbUb8030PikjyhKvgqiVxaKnTXVSE8rvNVCmrAzeJy91V7eB8eUcbWIMX4RV/2gk/nimJ3qMgn6RKddXG/8dNBe5gAhJicx/wAO7mpM/PFLFrTbSiSkAn3juNP2gRroreLng/idRsQZGO2DM2dOxcASu/hyVz2+Aicw/i2jYjlg7T5tp8Ze+kHvIvyUk6j8vOIjFvDPDuKAuYDPyKdULiZlEhOY6+8nZWtuh03h2Rcei6svtvpCmlpUD0MOxhzlJ4h4CWXpZ35/piSSQnMXEpvvb3h6ZhrFnwtxcotVDbE478kmjoW37JN+mb3T+HlBQW1yaVBHPLTbMynMy4FW3GxEPg6Qhpp8Hk+6d7RmdexxPymKVtU5PaSzCgypgpv2ihuRz30FunjGgVZyZbpzxk2lOzKkZW0pt7x0BN+Q39Ig8JYQlqL/AK1MlMzUlXK3tbJvuE3/AD3jPmWSTUY7fmdLwZ+PhjPJnWp8Jf5/YsFOeemZJp6Zl1S7q0gqaUoEoPQkQR0gWgi85zpuz1BBBDAIIISAAO0VTiDiVnDlBfmXMpXl7iFG3aKPup9T+AMWaZeQwypxZ0A+J5CMGrfb8SuIjNHllKVSpJWeacbtYbBZB+CB8bbwyD3dIsfBHDT5+VYvq+Yzk+Vdhc/7sm6lW8SLDwEXetVimNziJCcnpZlx5CuzZdcCC4NiRqOZAHjtziSeDNMpiWJZstsstZG2mk3yoSNkgeAsAIp60YYxzLdlMNS04ttFlNrTlfl8wB/tJ5baac4RMiV4Tr2Hldrgurqcl0gA0upKLjagB9Rf1dBoNPA66PSmOKbMrNHxdT10idcTlUxOpCmHh4LOlvP4mOcUDE+FRmwtUDVJBJ/7rqKu8kX2bc+FhoN9CYel8U4fxIg0bE0l8hndlSNURbXqhenTfQ/AGADqVg4U7NM4PqLlJccJWZe/ayjmmxbOwNt0nmdDpHpGLH6U4iXxfIGnKzAJn2SXZRw7e8BdsnXRXTeI84RrWGVKewRVFKlx3jSqgsraOl+6r6pPjbxOkdNPx3JrmDTMUya6HPKGVTU2PoHuRyrta3gdNtTAA9VcF0WsrRVaW4adPqOdmo05QTc73IGivHmescLdexfhDTEEmaxTUf1jIJs6kaauN8+WunPUxLey0vLLM1hebVSHVgHLLgLlnt7Zmr5ee6bH8ygxJM0tRTiiQVJIHu1CVzOyqrW3t3mzr9YdddrgFgw7i6k4glu3p0228ge8Emy0H+JJ1HOObEmBMN4obWqckW0vruRNS9kOgnckjf8AmvCytLpsrNLnJSQlWZh5NnHmmUpUsaGxIGuw+Ec2KcRtYXoczU3VDM2LMtFVu1Wdkj8z0F/OADLWfn/BuOWcL0SsCpMnIcj6FBLCTc62NxZNj3Tbw5RvVNU+qUSuYJzK1AI1tyv4xlfCLDcw+t/ENYDjk9UCXFrcVr2ZIIHgVHXyAEa+nQQyC+VjTq+ybW5kUsJF8qE3J8orFbxVOyNhJ4fqDxJIC3EFCT8AT+Ai1HaGZaaYmkFcs6lxNyCUnY8wehiuabVJ0acM4QeqcNS/df2MtTjivCqtqn0uMS6Ce0YaliDYp0313sd4I1fKPrC58YIoWHIv5zoS8/xJV+Al+j/0OQQQRqOSEIYWI+s1BunSTrzi0pypJueQAuT5AawCbpWULjFi/wCZKOZaUWROPkoZIANj9ZWvQGw8T4R3cIcJqwvhgOzraU1Cds8+dylP1U38Br5kxQsESDnEPiE/XpxpaqNTyOzbdAso27ibbHmo+nWNnrbr4lHmpItfKchLfa3yZrd0Ktra9tobFFbWysYtxd8wzra52lVB+nrRdc5LN50Ma2soctNd9eUNdhhzGcq3PyrrUw4gfRzkq4W32Tb9oWUki40Vp4REjGdToTol8b0cyjSyEJqMkC7LrJGuYbjYm3Tl19TGEaHXMtawtUFUycX3kzlNcshR0PfQNL67aHXW+kIkSRXiOiBece0EiASkthLc4ga6FPuOctrHfQw2h/C2OpZUpMstzDrZsqVmkFqZZO+2ihtuCQdIjPabEeFzkxhS/lckj+tKci4/+RvTLy6esTD0rhnG8omZZWxNlGiZqWWUPM/zDvJ25i3ha4gAhfZ7E2FbKwxUfnSno1+bKioBSBuQ25y/AeBh+WxXhvExVRsSSJkp29lSNTby97+BR038j0vD7vtbh1v/AFfJiSRTqUvENTaU76Ed1f58o9M1HCeOWTTp1ptyZRcLk5xHZTDJF7ga30sfdOkAHF7JVrDilO4JqxMsO8aVUDnaP9lW6dz08zE/husz1WQ81VKDPUt5oALD6btO3JB7NWyhp48t4g5XDWJcNPIThqrJnqbexkKqT9GP4FgX9LDloYu5sFKKRr16wALqeVyf884x+uPHiLjtqmS2ZyiUpV3Sm47RWx87qGUeFzzi2cU8UHD1C+TSS/8Aac99EwkJuUp2Uu3rYeJ8IkOFWEkUCjp7ZAMys9o85bUuHl5JGnnc89GiEm+EXWlSaZOTQ0EgG3eA2HgPAbekdkCRYWhYT3JJUqQhFwYouNqPPyLqq/h91xqYGs0hCtFpA97Lsbcx08RF7OseVoStJCgCDoQecQnDWqNHjeQ8GRTSvtfTXRSsEYwmq44qWmpE5m05lTLXuAcrg7E+Bgi1U6mSdMaU1Iy6GW1KKylA3J3ghY4yjGpO2Py8uLJlcsMNMejtgghDFhnEJsLkxifGHEcxVZ6XwvSPpJidWlC0pVYhJIyp/mOpvyt1jSMdYhlqDRZiYfWAEIJIvqo8k+ajpy5xnPBXD79Zq09jSsIStbrikylwLZvrKHS3uj1hkPk6+kaRg2gsYTwvK05tKC42gKfW2P6V07nx10HgBEPiSQxDNTSJ2g1pMq6hGVUnMMBbDyr31O6Ty57comK+/JVAv0VydQh55hQLTbwQ6Qq6cybG/wDnmIpa6fi/DBK6PNnENNGhlJ1dphCeiV/W0FreOg3siZ0N4yblVJpuNacukPPAo7VY7WUf0N7L100PdN/HrHicwNLpe+dMG1ByizbgzXl1Z5d7XmnUW13Fx4Hl1UnF9CxIlymTyBKzhGV6m1JsJVe2osdFeFtfAXtDLmDZqjOqmcG1JdPJUSqnzOZyUWSehuUel4AOVGM6pQFplsc0pTDZOUVOSBcl13HNI93kPHXTSHH8IUOshNawlPJps6dUTlNWOzUd7KQDa19xodPC0PMYzTLLFPxnTFUh945O1c+klH9tAsXHobjTflDU3gaVS+arg6oLo824Mw+Tqzyr2pNina1+lwLbbQAM+02IsLAIxhTflkiDYVSnC46AuI5X66eRiXdk8MY5k0TSDLzuS3ZzTC8r7JG2uikm+wPpES1jKq0BYYxxS1S7fuiqSSS5Lr5XUBqm9/xtYa26UYRwxWZpqtUKaclFk3U/SJnsw4NiFAbc9rGACbw9Sp2kMuy85WH6mzmHyczDaQttPNJWD3uWpA28Ykpp9mUl3ZmZWG2GkFa1r0CUjc/53h06kn1jJuNuKexbZw5KvJ+mAcnSnVSU3BSjla9rkc+7tABz4YS5jjF0ziqotqTISyskmw4MwSbaW5ae8f4lRq5xbh+m2lHZ6XZW2AC2t5CVDS+oJvre/rGS0fiNhej0yXp0rKVPsGE5QS01c8yT9JudTFdpEixjCsVerVJDi23HvowF5bdBoTskAWhZMkccNUiuEJzyG+e3uHB/Wkp95b/6oPb3Dn/mkp95b/6oxz2IoP8A4d7/AO4xw1zClEkKRNzSGngtpslBLpICuWnmYyx87DJpKzQ/GyJcn0BSsR06rOZafMImBexU0tKwDa+pBPKJiPmfhtjym4PprrTrU2qaddKlKbQhSSmwA3WNdOkX6kcYZSrVOWp7DU2l2YcDaS4w2EgnqQs/lGyrM+pxuzWtIIZk1rclm1ugBakgqsOZEEIsQ5mB5x5eXkbUuyjlF7JFyYyLjDPVrDqGZyjTpYZLvZuILTah3hmSRmSSNiPhFWpi+KVWp7E/TnEPSz6czbgMoLjUcxcG4It4QNpclacpcIe4xTVTnqjKonJSbaorbgU8+22FXUTY2F9LJ0ANrm8anhDFeGZ+jS0nh2cZCmmkttyihkdQABujn5i4vzjL1U/i4oEKaaIULEEyZBiuv8N8cvThmzSm23icwUxMS7QB6gJUAPSE5w7JQjJKmjZsSYPomIz2tQlbTYTlTNsqKXUAXtYjQ2vzB/KIM+2eE1kqPtPSU6G/dnGk/wD7sB478orEnJcYZOWTLtLUpCRZJeelXVAdMyiTy6w/2fGT/wBO3S0l+kLXHsnTLTLz+DuIKAzMssuziAR8nmUFuZaJGtjufQkacjayClYnw0QaFOis05Nx8gqDlnUC+zbuxt0V0+Ge1vCXEmuuoeqcgw4+g3DyFSjbnqpFifUxKSspxilZZDDa1KQjQF12UcV/eVcn4wa49hTLzTcVUTEBXSKiyZSdX3HaZUmglRNhoAoWV+el7bGOV3Bs3RlrmMFVFVPKiVrp8zd2VcOuljqjlt0ik1WjcVavKqlqnKS0w0dgtMldP9k7pPiCLR7ptM4u0yUTKyuYsp90PPSrpT4ArJNvCDXHsKZdpfGPYzSaXi+mOUuZePZoWpPaykxfQWWAR097Qc7RYqVRqbRkvNUuSZlEurzuIaBAKutr6eQtGYdlxjNrho2NxcSR1+EHZ8ZOQbA/4L9INcewpmkYnrcvh2hzVTm9UtJshFtVrPup9Tz5bxkWE5J+demcQ1UdpOz6ypJUNkk6kDlfYDkBbnBX8M8UMRMtM1iXD7TSsyEB+WQnN1ISRc+d7XPWPLtB4lyUotxUqhLLKCqyFSpskDkkdANhGfyLyQ0waJ42ou2Wfs0DZCf7segAm4SkAeHOK3getvVeTmETrgXMsrHeCQnMk7aAAcjFlji5YSxycJfRui1JWgjok5cPrJX/AEadT4nkIYQkqUEpF1E2ETLDQZbCOm/iYq35JHVTpdtUz/RpJSLju8+UZ/hxsVvjHUZtgDsZVS0JU3qhVgGRc8ri6vMRoss6JSRmpxQJDLal6bnKkmKRwElVTlRqlVdsVuvAFQ66qOm25EdX+GxbcpMx+XtFJG6ISEpAGw2EEKII6hmKjxJoaa5huZlhYLWjKkm+iveSf7w/GM54H1hXzdPUVxwoel3S8hsmxynRWngQL+Y2jbZtgPyzjRNsydCBqDyMfOziPY/i205o1Jzzl7JIACHdCLaCwXsOgG8U+TDXiaXI8UtOT9Tae2d+0V8YXtnftFfGPBBBIPLSEjz2qXZ06Q52zv2ivjB2zv2ivjDcEGqXYUhztnftFfGDtnftFfGG4INUuwpDnbO/aK+MHbO/aK+MNx7Q2p0jINPGC5P7FSXIvbO/aK+MONdu4bJUvzJh5qVQmxcJKh8IdcdQ2O9a37PONEcTq5Mg5LhIGmyj3lqX4mFLqQtKQRmJuLdeUM3ee0F20dTvDjTKGtQMx6mLot/SIbfZ8+uyXslxMm6dkLcrMLUloEadms5kediLXvy9IuYjk4+UhSUUuvS6QHWl/J3V/wDMg7dcw1PTSHqA+mryktNoNw6gKX4HmPiDB5sU1HIGB8olqcxlT2qhqdEiOyCwG3LaFAv3RuY55oI7H80Kfw+qCiUZn0BlIVfUrVY28bXPpEjwNp5lMKS7iwoKdzu2Vyzq0t4FKUH1iocb5ws0el09KiC68parLtohIAuPNV7+BjWcESAp1BlZZKQkNtpbsNu6kA28L3ju+BHThvs53ku8iRYIIII2EBDtGJcfqEpyWYqbSSfk6+/b9he535KH/N4Rttor2OKSir0GZll2s62psnpmGh9DY+kNEJ8WVrBNWFbwvITpWFOlsNvW5OJFj8bX9YnIyfgpUHZacqlCmjlWhXbISrkpJyrAv/Ly5RrHrePO+Vj9eVo6eKWqNhBBCgEkAAk+EZywS8ekpUs2SCTHQ1KE/wBIbDpzjqSlDSNBlA57RfDA3uyEppcHO1Kfan0HKOglDKALhA8YaU+pZtLpzdVcoVEsnMFunOr8IviktoIqbvk89o67o0nKn9ox7al0I1JKl/tGHbQRNQV3LcTfQQQQ268hsam56DeJNpbtipsi8X0cV7DNSpttXmTk/tpspB3F9QPxjJeE88pVOnaa8kpdlnc4SdwlW4t4EH4mNoafcdeBAIQOfSMSrUurCPFtRSckjUl5wLaZXd9LfVWLjwA11MSi1mxSgL4TTZoMPSaM8y2P4r/DWGeQ0seYjtpaLvKVySm3qdv8Y5RrM4xt/tnivSKblPZyobz2ABtcuK1O4tG901vspNpJFjlubHmdT+JMYHg/LXOLNXnh2akNF0Nm+e/eDaSk+WvlH0IgWAHQWj0uGGjFGJypPVkbPUEEEWDCGphsOsqbVssEGHYQ7QAfN+LQ5hDifKVdKSll5aXHAOf1HR58/UdI2ZNiBlN9NLDeKbx4oYmaJ8vabBclVh24TrlJCVa+qT8Yn+GlQZquDabNIUtbqG+xdLigpQWjum9vQjwIjD52DXUi3xsmlOLJpqWWuyld0fjHY20hod0eZMI6+lJsnvOdE6x47JburyrJP1ExhjGMdo7s0OTfIq5i/cZHaL6jaE7BS7F9RURyGwh5CEoRlSLCFizTfyI30AFhYaDoIIIRSgkEkgAbkxPgQseXHEti6zboOsczk2onK0k687X+EeRLH3315QORNzFLyPiJJQrkFzC3jlZSR6awqWEo776rDpeEVMpQMrCbdVRzqUVG6jc9YolJLndliiPuTJtlYshPlvGd8dKUqcw7I1lgd+RdyuEbhC9LnyUB/eEXyEnJBusUeepb4BRMtLRqL2JGh9DY+kW+NmayKyOWC07FQw9UBVaHJT3N1oFX9oaK/EGJZ+ZNOoFQqAzBTLLjgULEgpSbEfzW+EZzwtmnpZVSoU33H5ZwrSk8j7qx8Qk+pi1cT5xNPwE+0CM82UMpFzqScx/BJ3hSw15Gj6bGp/h2R3+j9T7sTM6pJu9MAXB3Dab7ctV/jG4jeM44KSIlcKSJsMy2i8e7Y3Wo2/AflGj8477ObDe2LBBBCJhBBBABDYqpzVSpLzEwkKbKClYJ3QRZX4GMW4QVGZpGKKjhKdeUhsrcU2gj/eo3tfqkdOQ6Rv7iAtJSrUEWMfOvEuXdwpjyQr8qCCVhxQBAzLbICh/Mm3xMRyQU4OLIxemd9m7NtpaHcSI9Q3LTDU3LtTEuvOy8hLiFWIuki4NjqNDDl45lVsbLsWEv1hl2ZQjQd49BDAD0zfMbI68vKK3kS2W7JKPY67NJBs33ldeUNBpx49o6rInqf8BC5mZcWSkLWefKGXHlOG5I8oonP+p3+RNLoeLzbAyspBPNV/8AN451rUs3Ub9ITTqLwmnWKZTb2JpJBBBp1EGnURAkEOML7N1KvGx8ob9RASACbw06die6MrxowMM8WJWpkdlJVQDtF7JuTkXfYaHKo+BB3heNzzjyqJSWlKCnXFuWUQEk6ITfyur4xZOM1KFTwV8uQgKmKe4lzNzyE2UN9vdPpGb06oKxZjvDxWQRLsMpcs3fVtJUq48xvsLx2sUPZOGRf90YZy0QcT6FwjJJkaO0w3myNpS0jMb91CQka89BE5HJS0FuRYSeaAfjr/jHZG58lEFSQQQQQEgggggAIzri3hdeI6cmXli2iZzpcaU5cAEaHbqD05QQQ1yV5NlZn0rhDiHJyzUtKYkLLDSQlttucdSlI6AW0EOnDHEkixxSv787+kEES9cein3TX2eBhPiKDcYmI/4139I9HC/EgixxSu3/AL139IIISxQrgazzf2ePZLiL+8yvvrv6QvsnxF/eY/fXf0ggg9MH9B78nYeyfEX95j99d/SD2T4i/vMfvrv6QQQemHQe/J2HsnxF/eY/fXf0g9k+Iv7zH767+kEEHph0Hvydh7J8Rf3mP3139IT2S4i/vMfvrv6QQQemHQe/J2I7hDiG9LuS72JStlxKkLbVOulKkkWIItqCNI7eH3D+oUCuqnKk7LrBZLbfYrUSFKIBuCACLZoIIaio8CeWT5N4SkAADYDSFggiBqCCCCAD/9k="/>
          <p:cNvSpPr>
            <a:spLocks noChangeAspect="1" noChangeArrowheads="1"/>
          </p:cNvSpPr>
          <p:nvPr/>
        </p:nvSpPr>
        <p:spPr bwMode="auto">
          <a:xfrm>
            <a:off x="1474849" y="-854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AAEDBQYHBAII/8QATBAAAQIEBAMFAwkEBgcJAAAAAQIDAAQFEQYSITEHQVETImFxgRYykRQVI0JTlKGx0VJWYoIzRXKSwfAIJCVDhKLSJjVUVWN0g5PC/8QAGgEAAgMBAQAAAAAAAAAAAAAAAAECAwQFBv/EACsRAAICAQQCAgAEBwAAAAAAAAABAhEDEiExUQQTMkEjYXGBBUJSscHh8P/aAAwDAQACEQMRAD8A3GCCCAAggggAIIIIACGZl1LLS3FbJHxh0mwjLeM2K3JGQbo9MK11CeJaQhtNzYnKbeOth4nTUQ0RkyAmuMapLE022iW7emocyh5lwqJPMgHQjewFttzGkYaxtRsQsB2TmkKUPfSL3T5p3H5eMcnD7Bsrh/BzdPqMuy49NDtZ1LqQoFRABSQdCANPj1iu4g4MUyZeVO4ZnnaXMWKkNpUVN5uVjfMkeRP+EFi01waohxDiQpCgpJ2INwY9AiMIaxNjfAL4l8S092dkUkgTjPeCgOebZWg+sArrrGh4V4jUPECg2xNJ7bm2oFK9hrlOttbaXgoequS6wQ20+26gKbWFJPMR7vCJJ2LBBBAAQQQQAEEJeEzCAD1BCBV4IAFggggAIIIIACCCPKlBKSSdBqYAI+vVNmlU16bfcCEtoUoqPIAXJ9IyHhpTX8bYxmcX1QLElJOZJJtQFioXsNvqg3P8RGsHFmszuJK5J4Roqc70wtJcym3d1IB8LXWfACNWoVJlcMYflqbJo7ku2EgkauKO6jbck3MNkVu7OioPXuygjxuL6xnvtLi7CpC8RU1qp07dU7TEm7Q6rbPIDmLDbW51ncRyNbmlMTFEq7cm+1mKmnmQ40/cgjN0tY6jXU7bxDsY0dpbyJbGlOXSnirKicbu5KunXZY929joYRItuH8VUXEsoXKfNNPoKbON803GoUg6jprp4mKvivhFQq0TN0hXzRO5irtJcXbUb8030PikjyhKvgqiVxaKnTXVSE8rvNVCmrAzeJy91V7eB8eUcbWIMX4RV/2gk/nimJ3qMgn6RKddXG/8dNBe5gAhJicx/wAO7mpM/PFLFrTbSiSkAn3juNP2gRroreLng/idRsQZGO2DM2dOxcASu/hyVz2+Aicw/i2jYjlg7T5tp8Ze+kHvIvyUk6j8vOIjFvDPDuKAuYDPyKdULiZlEhOY6+8nZWtuh03h2Rcei6svtvpCmlpUD0MOxhzlJ4h4CWXpZ35/piSSQnMXEpvvb3h6ZhrFnwtxcotVDbE478kmjoW37JN+mb3T+HlBQW1yaVBHPLTbMynMy4FW3GxEPg6Qhpp8Hk+6d7RmdexxPymKVtU5PaSzCgypgpv2ihuRz30FunjGgVZyZbpzxk2lOzKkZW0pt7x0BN+Q39Ig8JYQlqL/AK1MlMzUlXK3tbJvuE3/AD3jPmWSTUY7fmdLwZ+PhjPJnWp8Jf5/YsFOeemZJp6Zl1S7q0gqaUoEoPQkQR0gWgi85zpuz1BBBDAIIISAAO0VTiDiVnDlBfmXMpXl7iFG3aKPup9T+AMWaZeQwypxZ0A+J5CMGrfb8SuIjNHllKVSpJWeacbtYbBZB+CB8bbwyD3dIsfBHDT5+VYvq+Yzk+Vdhc/7sm6lW8SLDwEXetVimNziJCcnpZlx5CuzZdcCC4NiRqOZAHjtziSeDNMpiWJZstsstZG2mk3yoSNkgeAsAIp60YYxzLdlMNS04ttFlNrTlfl8wB/tJ5baac4RMiV4Tr2Hldrgurqcl0gA0upKLjagB9Rf1dBoNPA66PSmOKbMrNHxdT10idcTlUxOpCmHh4LOlvP4mOcUDE+FRmwtUDVJBJ/7rqKu8kX2bc+FhoN9CYel8U4fxIg0bE0l8hndlSNURbXqhenTfQ/AGADqVg4U7NM4PqLlJccJWZe/ayjmmxbOwNt0nmdDpHpGLH6U4iXxfIGnKzAJn2SXZRw7e8BdsnXRXTeI84RrWGVKewRVFKlx3jSqgsraOl+6r6pPjbxOkdNPx3JrmDTMUya6HPKGVTU2PoHuRyrta3gdNtTAA9VcF0WsrRVaW4adPqOdmo05QTc73IGivHmescLdexfhDTEEmaxTUf1jIJs6kaauN8+WunPUxLey0vLLM1hebVSHVgHLLgLlnt7Zmr5ee6bH8ygxJM0tRTiiQVJIHu1CVzOyqrW3t3mzr9YdddrgFgw7i6k4glu3p0228ge8Emy0H+JJ1HOObEmBMN4obWqckW0vruRNS9kOgnckjf8AmvCytLpsrNLnJSQlWZh5NnHmmUpUsaGxIGuw+Ec2KcRtYXoczU3VDM2LMtFVu1Wdkj8z0F/OADLWfn/BuOWcL0SsCpMnIcj6FBLCTc62NxZNj3Tbw5RvVNU+qUSuYJzK1AI1tyv4xlfCLDcw+t/ENYDjk9UCXFrcVr2ZIIHgVHXyAEa+nQQyC+VjTq+ybW5kUsJF8qE3J8orFbxVOyNhJ4fqDxJIC3EFCT8AT+Ai1HaGZaaYmkFcs6lxNyCUnY8wehiuabVJ0acM4QeqcNS/df2MtTjivCqtqn0uMS6Ce0YaliDYp0313sd4I1fKPrC58YIoWHIv5zoS8/xJV+Al+j/0OQQQRqOSEIYWI+s1BunSTrzi0pypJueQAuT5AawCbpWULjFi/wCZKOZaUWROPkoZIANj9ZWvQGw8T4R3cIcJqwvhgOzraU1Cds8+dylP1U38Br5kxQsESDnEPiE/XpxpaqNTyOzbdAso27ibbHmo+nWNnrbr4lHmpItfKchLfa3yZrd0Ktra9tobFFbWysYtxd8wzra52lVB+nrRdc5LN50Ma2soctNd9eUNdhhzGcq3PyrrUw4gfRzkq4W32Tb9oWUki40Vp4REjGdToTol8b0cyjSyEJqMkC7LrJGuYbjYm3Tl19TGEaHXMtawtUFUycX3kzlNcshR0PfQNL67aHXW+kIkSRXiOiBece0EiASkthLc4ga6FPuOctrHfQw2h/C2OpZUpMstzDrZsqVmkFqZZO+2ihtuCQdIjPabEeFzkxhS/lckj+tKci4/+RvTLy6esTD0rhnG8omZZWxNlGiZqWWUPM/zDvJ25i3ha4gAhfZ7E2FbKwxUfnSno1+bKioBSBuQ25y/AeBh+WxXhvExVRsSSJkp29lSNTby97+BR038j0vD7vtbh1v/AFfJiSRTqUvENTaU76Ed1f58o9M1HCeOWTTp1ptyZRcLk5xHZTDJF7ga30sfdOkAHF7JVrDilO4JqxMsO8aVUDnaP9lW6dz08zE/husz1WQ81VKDPUt5oALD6btO3JB7NWyhp48t4g5XDWJcNPIThqrJnqbexkKqT9GP4FgX9LDloYu5sFKKRr16wALqeVyf884x+uPHiLjtqmS2ZyiUpV3Sm47RWx87qGUeFzzi2cU8UHD1C+TSS/8Aac99EwkJuUp2Uu3rYeJ8IkOFWEkUCjp7ZAMys9o85bUuHl5JGnnc89GiEm+EXWlSaZOTQ0EgG3eA2HgPAbekdkCRYWhYT3JJUqQhFwYouNqPPyLqq/h91xqYGs0hCtFpA97Lsbcx08RF7OseVoStJCgCDoQecQnDWqNHjeQ8GRTSvtfTXRSsEYwmq44qWmpE5m05lTLXuAcrg7E+Bgi1U6mSdMaU1Iy6GW1KKylA3J3ghY4yjGpO2Py8uLJlcsMNMejtgghDFhnEJsLkxifGHEcxVZ6XwvSPpJidWlC0pVYhJIyp/mOpvyt1jSMdYhlqDRZiYfWAEIJIvqo8k+ajpy5xnPBXD79Zq09jSsIStbrikylwLZvrKHS3uj1hkPk6+kaRg2gsYTwvK05tKC42gKfW2P6V07nx10HgBEPiSQxDNTSJ2g1pMq6hGVUnMMBbDyr31O6Ty57comK+/JVAv0VydQh55hQLTbwQ6Qq6cybG/wDnmIpa6fi/DBK6PNnENNGhlJ1dphCeiV/W0FreOg3siZ0N4yblVJpuNacukPPAo7VY7WUf0N7L100PdN/HrHicwNLpe+dMG1ByizbgzXl1Z5d7XmnUW13Fx4Hl1UnF9CxIlymTyBKzhGV6m1JsJVe2osdFeFtfAXtDLmDZqjOqmcG1JdPJUSqnzOZyUWSehuUel4AOVGM6pQFplsc0pTDZOUVOSBcl13HNI93kPHXTSHH8IUOshNawlPJps6dUTlNWOzUd7KQDa19xodPC0PMYzTLLFPxnTFUh945O1c+klH9tAsXHobjTflDU3gaVS+arg6oLo824Mw+Tqzyr2pNina1+lwLbbQAM+02IsLAIxhTflkiDYVSnC46AuI5X66eRiXdk8MY5k0TSDLzuS3ZzTC8r7JG2uikm+wPpES1jKq0BYYxxS1S7fuiqSSS5Lr5XUBqm9/xtYa26UYRwxWZpqtUKaclFk3U/SJnsw4NiFAbc9rGACbw9Sp2kMuy85WH6mzmHyczDaQttPNJWD3uWpA28Ykpp9mUl3ZmZWG2GkFa1r0CUjc/53h06kn1jJuNuKexbZw5KvJ+mAcnSnVSU3BSjla9rkc+7tABz4YS5jjF0ziqotqTISyskmw4MwSbaW5ae8f4lRq5xbh+m2lHZ6XZW2AC2t5CVDS+oJvre/rGS0fiNhej0yXp0rKVPsGE5QS01c8yT9JudTFdpEixjCsVerVJDi23HvowF5bdBoTskAWhZMkccNUiuEJzyG+e3uHB/Wkp95b/6oPb3Dn/mkp95b/6oxz2IoP8A4d7/AO4xw1zClEkKRNzSGngtpslBLpICuWnmYyx87DJpKzQ/GyJcn0BSsR06rOZafMImBexU0tKwDa+pBPKJiPmfhtjym4PprrTrU2qaddKlKbQhSSmwA3WNdOkX6kcYZSrVOWp7DU2l2YcDaS4w2EgnqQs/lGyrM+pxuzWtIIZk1rclm1ugBakgqsOZEEIsQ5mB5x5eXkbUuyjlF7JFyYyLjDPVrDqGZyjTpYZLvZuILTah3hmSRmSSNiPhFWpi+KVWp7E/TnEPSz6czbgMoLjUcxcG4It4QNpclacpcIe4xTVTnqjKonJSbaorbgU8+22FXUTY2F9LJ0ANrm8anhDFeGZ+jS0nh2cZCmmkttyihkdQABujn5i4vzjL1U/i4oEKaaIULEEyZBiuv8N8cvThmzSm23icwUxMS7QB6gJUAPSE5w7JQjJKmjZsSYPomIz2tQlbTYTlTNsqKXUAXtYjQ2vzB/KIM+2eE1kqPtPSU6G/dnGk/wD7sB478orEnJcYZOWTLtLUpCRZJeelXVAdMyiTy6w/2fGT/wBO3S0l+kLXHsnTLTLz+DuIKAzMssuziAR8nmUFuZaJGtjufQkacjayClYnw0QaFOis05Nx8gqDlnUC+zbuxt0V0+Ge1vCXEmuuoeqcgw4+g3DyFSjbnqpFifUxKSspxilZZDDa1KQjQF12UcV/eVcn4wa49hTLzTcVUTEBXSKiyZSdX3HaZUmglRNhoAoWV+el7bGOV3Bs3RlrmMFVFVPKiVrp8zd2VcOuljqjlt0ik1WjcVavKqlqnKS0w0dgtMldP9k7pPiCLR7ptM4u0yUTKyuYsp90PPSrpT4ArJNvCDXHsKZdpfGPYzSaXi+mOUuZePZoWpPaykxfQWWAR097Qc7RYqVRqbRkvNUuSZlEurzuIaBAKutr6eQtGYdlxjNrho2NxcSR1+EHZ8ZOQbA/4L9INcewpmkYnrcvh2hzVTm9UtJshFtVrPup9Tz5bxkWE5J+demcQ1UdpOz6ypJUNkk6kDlfYDkBbnBX8M8UMRMtM1iXD7TSsyEB+WQnN1ISRc+d7XPWPLtB4lyUotxUqhLLKCqyFSpskDkkdANhGfyLyQ0waJ42ou2Wfs0DZCf7segAm4SkAeHOK3getvVeTmETrgXMsrHeCQnMk7aAAcjFlji5YSxycJfRui1JWgjok5cPrJX/AEadT4nkIYQkqUEpF1E2ETLDQZbCOm/iYq35JHVTpdtUz/RpJSLju8+UZ/hxsVvjHUZtgDsZVS0JU3qhVgGRc8ri6vMRoss6JSRmpxQJDLal6bnKkmKRwElVTlRqlVdsVuvAFQ66qOm25EdX+GxbcpMx+XtFJG6ISEpAGw2EEKII6hmKjxJoaa5huZlhYLWjKkm+iveSf7w/GM54H1hXzdPUVxwoel3S8hsmxynRWngQL+Y2jbZtgPyzjRNsydCBqDyMfOziPY/i205o1Jzzl7JIACHdCLaCwXsOgG8U+TDXiaXI8UtOT9Tae2d+0V8YXtnftFfGPBBBIPLSEjz2qXZ06Q52zv2ivjB2zv2ivjDcEGqXYUhztnftFfGDtnftFfGG4INUuwpDnbO/aK+MHbO/aK+MNx7Q2p0jINPGC5P7FSXIvbO/aK+MONdu4bJUvzJh5qVQmxcJKh8IdcdQ2O9a37PONEcTq5Mg5LhIGmyj3lqX4mFLqQtKQRmJuLdeUM3ee0F20dTvDjTKGtQMx6mLot/SIbfZ8+uyXslxMm6dkLcrMLUloEadms5kediLXvy9IuYjk4+UhSUUuvS6QHWl/J3V/wDMg7dcw1PTSHqA+mryktNoNw6gKX4HmPiDB5sU1HIGB8olqcxlT2qhqdEiOyCwG3LaFAv3RuY55oI7H80Kfw+qCiUZn0BlIVfUrVY28bXPpEjwNp5lMKS7iwoKdzu2Vyzq0t4FKUH1iocb5ws0el09KiC68parLtohIAuPNV7+BjWcESAp1BlZZKQkNtpbsNu6kA28L3ju+BHThvs53ku8iRYIIII2EBDtGJcfqEpyWYqbSSfk6+/b9he535KH/N4Rttor2OKSir0GZll2s62psnpmGh9DY+kNEJ8WVrBNWFbwvITpWFOlsNvW5OJFj8bX9YnIyfgpUHZacqlCmjlWhXbISrkpJyrAv/Ly5RrHrePO+Vj9eVo6eKWqNhBBCgEkAAk+EZywS8ekpUs2SCTHQ1KE/wBIbDpzjqSlDSNBlA57RfDA3uyEppcHO1Kfan0HKOglDKALhA8YaU+pZtLpzdVcoVEsnMFunOr8IviktoIqbvk89o67o0nKn9ox7al0I1JKl/tGHbQRNQV3LcTfQQQQ268hsam56DeJNpbtipsi8X0cV7DNSpttXmTk/tpspB3F9QPxjJeE88pVOnaa8kpdlnc4SdwlW4t4EH4mNoafcdeBAIQOfSMSrUurCPFtRSckjUl5wLaZXd9LfVWLjwA11MSi1mxSgL4TTZoMPSaM8y2P4r/DWGeQ0seYjtpaLvKVySm3qdv8Y5RrM4xt/tnivSKblPZyobz2ABtcuK1O4tG901vspNpJFjlubHmdT+JMYHg/LXOLNXnh2akNF0Nm+e/eDaSk+WvlH0IgWAHQWj0uGGjFGJypPVkbPUEEEWDCGphsOsqbVssEGHYQ7QAfN+LQ5hDifKVdKSll5aXHAOf1HR58/UdI2ZNiBlN9NLDeKbx4oYmaJ8vabBclVh24TrlJCVa+qT8Yn+GlQZquDabNIUtbqG+xdLigpQWjum9vQjwIjD52DXUi3xsmlOLJpqWWuyld0fjHY20hod0eZMI6+lJsnvOdE6x47JburyrJP1ExhjGMdo7s0OTfIq5i/cZHaL6jaE7BS7F9RURyGwh5CEoRlSLCFizTfyI30AFhYaDoIIIRSgkEkgAbkxPgQseXHEti6zboOsczk2onK0k687X+EeRLH3315QORNzFLyPiJJQrkFzC3jlZSR6awqWEo776rDpeEVMpQMrCbdVRzqUVG6jc9YolJLndliiPuTJtlYshPlvGd8dKUqcw7I1lgd+RdyuEbhC9LnyUB/eEXyEnJBusUeepb4BRMtLRqL2JGh9DY+kW+NmayKyOWC07FQw9UBVaHJT3N1oFX9oaK/EGJZ+ZNOoFQqAzBTLLjgULEgpSbEfzW+EZzwtmnpZVSoU33H5ZwrSk8j7qx8Qk+pi1cT5xNPwE+0CM82UMpFzqScx/BJ3hSw15Gj6bGp/h2R3+j9T7sTM6pJu9MAXB3Dab7ctV/jG4jeM44KSIlcKSJsMy2i8e7Y3Wo2/AflGj8477ObDe2LBBBCJhBBBABDYqpzVSpLzEwkKbKClYJ3QRZX4GMW4QVGZpGKKjhKdeUhsrcU2gj/eo3tfqkdOQ6Rv7iAtJSrUEWMfOvEuXdwpjyQr8qCCVhxQBAzLbICh/Mm3xMRyQU4OLIxemd9m7NtpaHcSI9Q3LTDU3LtTEuvOy8hLiFWIuki4NjqNDDl45lVsbLsWEv1hl2ZQjQd49BDAD0zfMbI68vKK3kS2W7JKPY67NJBs33ldeUNBpx49o6rInqf8BC5mZcWSkLWefKGXHlOG5I8oonP+p3+RNLoeLzbAyspBPNV/8AN451rUs3Ub9ITTqLwmnWKZTb2JpJBBBp1EGnURAkEOML7N1KvGx8ob9RASACbw06die6MrxowMM8WJWpkdlJVQDtF7JuTkXfYaHKo+BB3heNzzjyqJSWlKCnXFuWUQEk6ITfyur4xZOM1KFTwV8uQgKmKe4lzNzyE2UN9vdPpGb06oKxZjvDxWQRLsMpcs3fVtJUq48xvsLx2sUPZOGRf90YZy0QcT6FwjJJkaO0w3myNpS0jMb91CQka89BE5HJS0FuRYSeaAfjr/jHZG58lEFSQQQQQEgggggAIzri3hdeI6cmXli2iZzpcaU5cAEaHbqD05QQQ1yV5NlZn0rhDiHJyzUtKYkLLDSQlttucdSlI6AW0EOnDHEkixxSv787+kEES9cein3TX2eBhPiKDcYmI/4139I9HC/EgixxSu3/AL139IIISxQrgazzf2ePZLiL+8yvvrv6QvsnxF/eY/fXf0ggg9MH9B78nYeyfEX95j99d/SD2T4i/vMfvrv6QQQemHQe/J2HsnxF/eY/fXf0g9k+Iv7zH767+kEEHph0Hvydh7J8Rf3mP3139IT2S4i/vMfvrv6QQQemHQe/J2I7hDiG9LuS72JStlxKkLbVOulKkkWIItqCNI7eH3D+oUCuqnKk7LrBZLbfYrUSFKIBuCACLZoIIaio8CeWT5N4SkAADYDSFggiBqCCCCAD/9k="/>
          <p:cNvSpPr>
            <a:spLocks noChangeAspect="1" noChangeArrowheads="1"/>
          </p:cNvSpPr>
          <p:nvPr/>
        </p:nvSpPr>
        <p:spPr bwMode="auto">
          <a:xfrm>
            <a:off x="1474849" y="-854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5" name="Picture 6" descr="http://www.acmt.hr/images/novosti/2010-07-22dokume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003" y="2738153"/>
            <a:ext cx="2438400" cy="2438400"/>
          </a:xfrm>
          <a:prstGeom prst="rect">
            <a:avLst/>
          </a:prstGeom>
          <a:noFill/>
        </p:spPr>
      </p:pic>
      <p:pic>
        <p:nvPicPr>
          <p:cNvPr id="16" name="Picture 8" descr="http://promonordic.com/images/doku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3238500" cy="3238501"/>
          </a:xfrm>
          <a:prstGeom prst="rect">
            <a:avLst/>
          </a:prstGeom>
          <a:noFill/>
        </p:spPr>
      </p:pic>
      <p:sp>
        <p:nvSpPr>
          <p:cNvPr id="17" name="AutoShape 10" descr="data:image/jpeg;base64,/9j/4AAQSkZJRgABAQAAAQABAAD/2wBDAAkGBwgHBgkIBwgKCgkLDRYPDQwMDRsUFRAWIB0iIiAdHx8kKDQsJCYxJx8fLT0tMTU3Ojo6Iys/RD84QzQ5Ojf/2wBDAQoKCg0MDRoPDxo3JR8lNzc3Nzc3Nzc3Nzc3Nzc3Nzc3Nzc3Nzc3Nzc3Nzc3Nzc3Nzc3Nzc3Nzc3Nzc3Nzc3Nzf/wAARCACnAKcDASIAAhEBAxEB/8QAGwABAAIDAQEAAAAAAAAAAAAAAAIGAwQFBwH/xABCEAACAQMBAwYJCAkFAAAAAAAAAQIDBBEFEiExBhMzQXFyFBUiMlFUYZPRQnOBobGyweE1U1VigpGSlMIjJFJkdP/EABgBAQEBAQEAAAAAAAAAAAAAAAADAgEE/8QAHREBAQADAQEBAQEAAAAAAAAAAAECERIhMRNBQv/aAAwDAQACEQMRAD8A9xAAAAAAAAAAAAAAAAAAAAAAAAAAAAAAAAAAAAAAAAAAAAAAAAAAAAAAAAAAAAAAAAAAAAAAAAAAAAAAAAAAAAAAAAAAAAAA9wPk/NfYBoPWdOzjwum37Msi9c05cK+eyEvgUS4o3LlHmK0KccPaUo5yzdjRSjiW99bTZL9K1cZFqlygsF8qo+yBjlyjs1wp1n/CviVrmYdf1kZ09lrZWTndJItNpyj0+4uPB5VHRqvGyqu5S7Hw+g6+UeUapRxXipZzzaydrklqd5DUqFk60p2821sT37OE3ufVwNY5+6rtw82vwAKMAAAAAAAAAAAAAAAABGp0cuxkiNTdTk/YwKFShnEjMotkacfJS9nUbCjhLieereMahu3reTVOPo/mSZ92X6Die3E1eCd3HLfmIzcmIY160kv+T+6xq0H4Xn9xE+TP6cte1/dZ2fVf8vQwfEfT0IAAAAAAAAAAAAAAAABGr0U+6yRCr0U+6wKVb1IUqkJ1UnCLW0nwaNHk5ygr6hfXtvfWdCnGCns7NNp05fJ39e5jVKsqGl3VaFN1HCjKWwmlnC9pWtN16Xje0ta1KpF1ZU3F7cZJKaTXDrw32Esf6pbF8is4+syOOIvezDFvqzvJ+U48Wka58TcvWH/uf4EOTX6cte2X3WdCdna3Lu7i9rzo0bfYTcIZ3NejGeLFpQ0m0rwuKGo1uch5r5jK4dntMzC7U6nOlxR9OD42o/tSp/a/kPGtH9qVP7X8iqbvA4UdRdanc+CalKpVo0nUcXb4Xsy8HaptyhFvrQEwAAAAAAAAAAAAAhV6KfdZMjV6OfdYHnGsvGi3r9FvP7p53oEKS12ylTcW/C4uSi84bZ6RXpRu7Wrb1XiFWDhLDw8NYOPZ8j9Os7yF1b1LhTjUVTDkmm08+gnjZNt714ti+gltLGMtvBqxk4rcSjUeN5qWaYbLe1p2qv8AfofbEy29tCrSdSak5OdRZ25L5cl6fQYae/TdV+cofbE3LNrwXHXt1Mp/OTOz4NG5oW/P0sXVOkoNurB1d8t2Un5W78zaha0JKLSck8YaqSefrMVbT1UnUlG8uqSqPLjTnHC7MxbX8/wNuio0KUKcOEUknLidGG1WKN8svybWot7zuyWSl0UO6iuW++Oof+ar9rLHR6KHdQEwAAAAAAAAAAAAAjU6OXYyRGp0cuxgeexeUu0yxqLcmjBB+QkTjLHtPPVufWwnlZQMaqL0H2VWCXHjwwjjlwbts86ZqvzlD/ElS02lWoyqyr3Sk6lR4jXlGK/1JcEYrOSlpWqtcOdof4nTss+CcHnaqY95Ivj8Ts1XOq6VVdWirerdypNvnHK5nlL2b+0yeKqaazc3nH1mXxMdzYXE61WdKtbbM96VW125Rfbtfh1G/b0uao06TltbEcbWMZNOMNjTVK3voKUpKNrUWZvLe98WWaj0UO6it2/magv+tV+0slLood1ATAAAAAAAAAAAAAD5PLi8LLwfQBQXo2qRxm0qPC6nF/iR8X6jDzrSv7tv7D0AGOI3+lefSoXEV5dCpHvU5L8DC3NSXycHo58cU+KT7TnEO6pejUalzpmp0KThzsp0dnnJYTxGLe/6Gb8bC/jHZjWpJNt4UljLeX1+lnfqWdrValUtqM2lhOVNMh4vsvU7f3Ufgbk0w4fgF/8AraX9aHgF/wDrqX9aO54vsvU7f3UfgPF9l6nb+6j8Do4lG1uLW3vp13Q2HbTUXCeW315X59fAsVLo4d1GHxfZ+qW/uo/A2Q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474849" y="-854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5852" y="285728"/>
            <a:ext cx="5857916" cy="846158"/>
          </a:xfrm>
          <a:prstGeom prst="rect">
            <a:avLst/>
          </a:prstGeom>
          <a:solidFill>
            <a:srgbClr val="002060">
              <a:alpha val="0"/>
            </a:srgb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FUNGSI </a:t>
            </a: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ras Demi ITC" pitchFamily="34" charset="0"/>
              </a:rPr>
              <a:t>GAMBAR</a:t>
            </a: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TEKNIK</a:t>
            </a:r>
            <a:endParaRPr kumimoji="0" lang="id-ID" sz="3200" b="1" i="0" u="none" strike="noStrike" kern="0" cap="none" spc="0" normalizeH="0" baseline="0" noProof="0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75117" y="1466828"/>
            <a:ext cx="6164263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85522" y="1647595"/>
            <a:ext cx="519069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isometri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proporsional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63" y="1489566"/>
            <a:ext cx="4710131" cy="479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GAMBAR SKETSA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III</a:t>
            </a:r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proporsional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34" y="1285860"/>
            <a:ext cx="4124346" cy="494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isometri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kubus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diameter 50 mm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kubus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isometri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50 x 50 x 50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0"/>
            <a:ext cx="7429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52" name="Picture 24" descr="http://honda.wahanaartha.com/images/Illusive-Silver_REVO_110_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4070202" cy="3337567"/>
          </a:xfrm>
          <a:prstGeom prst="rect">
            <a:avLst/>
          </a:prstGeom>
          <a:noFill/>
        </p:spPr>
      </p:pic>
      <p:pic>
        <p:nvPicPr>
          <p:cNvPr id="99330" name="Picture 2" descr="http://t2.gstatic.com/images?q=tbn:ANd9GcQUWAlHPZ8lLnsro7zcvELgZ5Tl8FQ_zxY5soRXoXfmb9hCPLk&amp;t=1&amp;usg=__J334JURKXPYEu3Ljk_zz3nt4wmg=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0" y="2214554"/>
            <a:ext cx="4122305" cy="335758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85918" y="1500174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id-ID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Pengembangan </a:t>
            </a:r>
            <a:endParaRPr kumimoji="0" lang="id-ID" sz="4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332" name="AutoShape 4" descr="data:image/jpg;base64,/9j/4AAQSkZJRgABAQAAAQABAAD/2wBDAAkGBwgHBgkIBwgKCgkLDRYPDQwMDRsUFRAWIB0iIiAdHx8kKDQsJCYxJx8fLT0tMTU3Ojo6Iys/RD84QzQ5Ojf/2wBDAQoKCg0MDRoPDxo3JR8lNzc3Nzc3Nzc3Nzc3Nzc3Nzc3Nzc3Nzc3Nzc3Nzc3Nzc3Nzc3Nzc3Nzc3Nzc3Nzc3Nzf/wAARCAC1AM0DASIAAhEBAxEB/8QAHAABAAICAwEAAAAAAAAAAAAAAAUGBAcBAgMI/8QAQxAAAQMDAgQEBAMEBwYHAAAAAQIDBAAFERIhBjFBUQcTImEUcYGRMkKhI1KxwRUWJDOC0eEmYmOSsvA0Q1NkcsLx/8QAGQEBAQEBAQEAAAAAAAAAAAAAAAECAwQF/8QAJREBAAICAQMEAgMAAAAAAAAAAAECAxEhBBIxEyJBUQUVI2HB/9oADAMBAAIRAxEAPwDeNKUoFKUoFKUoFKUoFMilUzxE44b4OjMhMYvypOfLCtkDHMqP8qC50rSsHxolqV/bYEfR/wAMqH8Sa2XwpxPD4kjKdi+lbePMbPQHqPagn6U50oFKUoFKUoFKpD/iZZWLt8A4iQEhegyNI0DfBV30561dUnUAR1oO1KUoFKUoFKUoFKUoFKUoFKUoFKUoFUvxU4Vd4q4c8mGgKmxlh1gEgauhT9RV0pQfLquEOJLenyZVucQlJ5qSSPuKsHh3ev6u8RstzNbDDxLLiTnGFcj9DivoDGRg1jTbbCnNKalxI76Fc0uthQP3oMkHeuwOarS3H+Gcl5a5FlH/AJiiVOQ/mfzN+53T7jlYWnUOIC21BSSApJSdiD1FB6VxmvCZMYhRlyJTiWmUDKlqOAKoN18S2m5ATbofmNA/jdUUlXyA5fX7UGxs1h3ZTybZLVGSS8GFlsDqrScfriozhfiqBxEyr4fU3JbGXWF80+4I5ipp51Lba3Fq0oSkqJPQDeg+dI1slX3iKJCYbVrAQ2tQGQlOclRPyP1r6NaQltCUIACUjAA6DpUXw5Fbj2qOtttCVPJDqilOCSrff6ECpYUHNKUoFKUoFKUoFKUoFcE4oTgVr3jXjqZZbm5Dt7LClMhKl+aCSrIztg9Mig2HStWW7xdaUUpuNvCcn1LZc2A74I/nVytPGVkuhSliYltxX4W3hoJ+R5H6E1dCw0rqFAnAINc1BzSlKCjTvFPh+DOfiPplhxlSkKJaABIONsmsJ3xgsAJSmPLX8tA/+1Wt/hWwvSnpbtnhuyXTla3GwSo++ax2uGYhGRAtsf2aiIUoD5nb9KDTXFvHL3EF7CYiFIhPoDSUKXjT7nHPfNOHeIfJjiLJU8QhRwdeCgbdOuKunGnD1wt89E23/wBFIt+wcXIhg6D11FKCQD0IG2aqJ4OvV9lOz7bcbJLVj+7iy8nO4GQUjfG2+OX0AYsm4SJ8VUaTIdCVHWEFZxnorHI1EouDkKSlMthL6EnUUHOHE/Teoy4TZsOQ9CntlDrKylaVJ0qSoV0VdUvNBL5/D+FY5j/MVV0tTPESYzzcuBHYjp3SpcdS0qKTsUnfrtz7CukniK6SY70Jy4SVMPAoWC4TlOf9KrcOO1KcQ40TrBwEI3Cz0GOpq8cP+HN+uzXxClMwmdZbKZKVpcGnYnTj+dE025wJcU3PhiA+lKUlDflLSlWcFPp/ln61YaiOGrFF4ftqIMPUU51LWvmte2T7cql6gUpSgUpSgUpSgUpSg6rBKFBJwSNq0D4lviNxXJQ8klS2klxZ+X4q3+a1V4zWH4hUS6MJ9YSW3FEbHHIH55IqwNRW+cth5bKQMoVggjNTbMtlzOoFpR5kDKT86jrLEtr3EDbF5S+yw42Wi8g4LS/yr9x03qfv3CNzsKRJBEyAd0S2Rtg8tQ6fwp3RE8txSZjcJu1cW3y0x22mZIcjIGEpcSHE49jzqfieKMhBAnW5twdSyspP2Na5hTQ0ggFK0lW6O4qTZTDkj0LKD+7V18sNq23xEsMvCX3XYa8cpCMJ/wCYZH3xVojvtyGkOsuIcQsZC0HUk/IitCqtaT+FaTUjYLjduHZGqC6ksE5cjrXlC/p0PuKmhu+uMVTmPECAY/mSY0ltYHqS3pWB+o/hUvw/xPbL+XEwHz5rYyplxOlYHfHUfKpoTCkjG3OtXcWT7lE4imwkxbdIbUhLrIdYCXFIPLSpOCSCCOfStp86p/iHwy7e4TUi3HTPi6igA4LiTzSD0OcEfbrWbRMxw79PelL7vG4aRvseRdprkiav9os7kb49snc/WsJvh1n8SnSfpU7IkqUf7Y3pdHpUsjSSRthQ6K9+tdI60u6kt4UsflI9Vee1c1eX3+n/AF2WPHLJ4TSzY5pegwky56k6WUrYDiUbgkjB2PLer/ZPE6OYihfo8hDyVYC2IyilQ6Eg8jWt33X2crgOLjySnSVpJH02rEjPXhttCBcHUISMAJ2CR7b7f61qmWsR7pebq/xmWbzGKka/pveycb2S9Tkwoj7qZCgSlDzKm9WO2eZ9qsoJ9q1ZwTa7Tf42lc2e3OjKClhMgYJ6LAxt/LfvW0EDAA3PLc13i0TG4fGy47YrTS8al6UpSq5lKUoFKUoFDtSuDyoMK4XWBbh/bZbTPX1mtXeKnGFrlxIcaDODyA4pxXkgklQ2A/U/cVN+KfD6H+GZ1wVMcS5GAcwQNKxkZSrrjHY188yH1OOFYGUj0oT2SOnz/wA6sCbauEe5uKZdJbeB/Z52Bx0+dXHhHip6DqtFzec+FcGhDg30g+x5+9QfhxwBL4rmCTKC2LWyr9q8Ni4R+RPc9zyHzxVv8TuCGrS0i5Wtt0RSQl1vOoMnoc88HGKTG3XFl7J93iXe4cEwrqQu1PIgzletLRUFNPJJ2II5E8qps6HcLFL+Hukdxhz8pG4UO4PWpXhfiV6Cn4aa2H4yjuhWCQe6Sdgf0NbLAsV44fQxdJ0eWyoHQ6+tKHEDO3yUO9c43Eu+bHEVi0cx9/41RGuS0gZVq+VZYntr2V6fnUZxNbGrDdCzCnsToywVtONOBeBvsrHIisFmbr2KT9q7PGnlvBWdKxisW13t6xXli4RyolpXqSOS0n8SfqKjXXFYKkpUMdjvUI9LWVq1Z26HnUkfXEGS1NiMyo6tTLzaXG1A80kZFeyu1QHAcGRbeErZFlrCnUsg7AjAUSoJ332Bx9KnldsZrI1z4oWi0RY4u8ktsrccS063p/8AEZP4v/kBvnqBv0qq23hm2XlAbZkOx54GtlaCChxPTA23+tRHijfnbxxTIYbcKosRXw7SM5yR+Ij3J/lURarpKt2iMtzSG/W0HFaVI67dcU3G9b5dcczEeOFyTbkwZhReYInHGjzIyihw8jnRtlYA278vlmy+CS7Gbm2iWmRFcSFIU4Mac9+3vttjesOw31mTMW7IZSJDgOtwgkjbGpP2HLf9Kzfj5FqIkR323YT7uJDCjrEdw/mUAcgKxgn2zWLY628w9Nesz4dTS0ueHrJdrZJVPa0B5jcJQvXqGNxttg8u/Wtq26W1OhsymT6HUhQ/y+lUqzvPTmXzoTFXkaUKOEnO36VM8KKdhzJlqeGMBMhvljCx6gPqM/WrWkVjUOGfPfPeb38rPSuBXNacClKUClKUCuCdq5rqvkaDTPjxxNks8OxHdhh+Xp+6En/q+3eqh4c8AyOK5nxMoLZtDSh5ruMKcP7iP5npmtpyvCm1XHiCXdrtNlSxIeLnkbNpGfylQ3Ixttipnia4s8NWVqBam2mHlp8uM2lIShpI5rx2AI+uKsDHvvE9q4QjN2q1xPiJTTYDUGPsG09Co9P4mtXcW8b8SXKFIh3FqNEiOgfsmm/Ud8jKjnt2FeEq6IjM60uuNpkKJC0HU/KVnBO/JOep+gqv3tx6URFTEcYklZbDTjxK1K2zqKgO/THWmoEbbrsuM+PiAp1kkpO3IdRU3LtcZ6MJMN1a0c8FedvY9PlWZd+EJdntMRuQyUPBvzULAG+dyQRsRvy2PtisVcOVbktLK0YeTlSEZ0JWBujlzGd/nitRP2bRyWyVFJGD2rLQlLSSopya8AVLWSjCCDuCNxXoVOoASd6yMSdLJGlII+VSPh/a2rvxVb403CWFOhSyrrjcD64xXm3Eiy9nFlpf6Gs1mAu1upkRn0Eg+kpO9SZ1G1is2nUeX0uCAAB9BioW53ZfkSEWtAfdRlKnEn0tHkSe5G/LqCKrNhv/APTsJq23eYhtbqN/LcLanB2J6nuBjPvVcYh3bhC4uzItvUIzK24bKZDLYVLUtZCUJUCQhG5WpYwSpX4QAAOUW9Ss9s6dL4r4rR3w5gWWLb/NLUZKpKgrS88crWr2zy+lecBTVztDqLhbWZdziILezgBUBuMHl/kasceZab3HKJfw9vnplqhqZ80LQt5ICsIUMatlA5GOfKq9ffI4NS69KcQA6PQ23grWo+/PBHevlennxW7p5nb6Nb4stdV4a2W6G55FvXIiqC/S04CdBHy3GO4qQXcZnxK5D8tpmUtOlRQ+D5o68u/Ijaou5Tnrkw9OkJMWK+4oFDbQ9SgAQNXUknf+VV5v1oAwgEHIIGCfY19iZtaI3w8NclcdteYbdt/iMm2p+EnNjSEJ0rbAQeX7vtWdwfxeLnx3EUzKQG3wWwwkHZISSPrkVqd+1ylSIojNvPKmIC2dt1kHBAx71vXwj4Jh8PR1TpT8aReHEYWGnEr+GT+6MZ37n6CpMT9rGWtYn2+WzAa5rhJ2HyrmtvMUpSgUpSgV5SFltla0jJA2Hc1615SUFxhxKThRSQD2PQ0Gnb/4iS1Xp63GS/HitrKFvxsJcCweac80g7Y64qJ4ku825OMuXaQ24y62lCJjA0tutpySkfurUeY+3KsvibhnyymPcGxHngYQ/wDkfHz71T2JcmzuOQp0dL8VzZ2M7koc9x2PY1uBbfDe0olSZfGF5DYiwUEshwHSCB6dgOQGOQ7cydqnJRN4gvE+7w9KGYbocWVPKWELUSU7q33Ixvy9uk8m4PxeHfLtk+S7ZmXCXIyVBCwlWykPHclPQKx1PLbOfa+PrSlsQWuGo8Np9PlyFhJKXQE4AUAnJJ79z1rMjZCL0xe+GbdJjx0SXZ7aVttkAhK8bnflg9emKqV44duXwFwttyAfaU8ZEW4a9KGVBIyFZzgE5GM/yruzxxZTIehWMwopiRlKD0r9k2OuhKdio5AJrW13vF64kirkXi4YYcAUyFK0NoAJBTpHM4OeuMUgRqVgrQ6jmQARnmKtUHhV+VHS58RGwoZ0Jc5fWqAlSEPpbD5WGyFgqTjUeoqVXe0RSC26tJO5CTt984rUaSUpeLUu3zzFKyFpaS4BnIWD1HfcGubLKSVKQ+5lxZ0tJ8tS8/LA51DSL23OcQsrf85B9JIzjrjas9yBcVwVXm1ltxCkn4phBytggkElJHLkcpyN98Vzyx3cfD19Pk9P+WnmEvKvFpt76mZj73noxqCWydJ59/8AWp9jj2EqB8DdAmbAeGFsyU+oD2Ptsd+XetccO2Xz1fGS05bCsoSfzHv8qnrtMZgwlLW22rPpQgpG5/yrzTFaT21fZn1+qwzlz6iqzzpvC8J+2X3h+VHQILTgbgLR6GlKzl3nnXkjc6s46dNdcQXdy/XB6TJccKQP2RVuVK7nt39sYqJay84tTqQSQdk7AE8v/wArLfaMVflFBUUgavZRrvFZ3ufh8Kcsds1rCxxm2bh4ay0OhKXoT2Rk49QOUj6occH+AVUo1sfeVoRpC08wo4NTURtbtluDTaFqVqQ6CFEAoTkEH7np/r7LjJKS44oNPITkr7bZ/wC/+8dYrvy4+GKWp7bLKJBdU2wCGkj8KM7n9ayLXdpdvlB2BJWw6CDscEmvFVwuGlsvPsR2yPSVtnLg75xv8xXuxHTdMaFNPrG+EbEj27mtxascaNtx8K+IqUtsx+K34sZ9zT5aw4CohQyCtI/Dt1OPetkIUFDI3BGQe9fKcu1ymsKStKhuMrSQfcK35/w61u7whu3n2AW+TIUqTH3S2tQVpb6aVdQOx5fLBOLRHwNgUrgHNc1kKUpQKUpQQnGUZh/hq4F9lDvlsqWgKHJQGxFaKlBt5otyEqcZClJyf7xsjGcdxuK+hbsz8Ra5bH/qMrT90mvm6+IcTDUpBKFsyErBBwQFJH80VqJGCRJtL4fiua2TtqHqCweaSOuR0NeSof8ASymmeHoU5yVgrdjNDUhrH5knoOex27HteZHCT8nhqLerUlbgcYKprISFALTsoj2ODt0xVu8NoMe38Mw50LJelN+c/owSo/u+wGwx7UmR88PIVHkKafbU2ptRSpJGCPapi1tOT4flRU+bIDuhtIODpWlQx+h/Stu+InBLHEjSbxCjlu4JH7VkJGXh1x3V278q11Hgx7W0tyLGla31YbkKKg2lSfUlJGnBOU777bioKy/bLiwovLhugIPqUU5Cd+p5D64qzM8Ow7rGblsRvJU4Step0kDrpGNsb1mXCe25BlNB9lAkNKdU2DhfmlH4T3GfpU3b1RItsMO3vuS47T4ZbW2MhaCnODtnOok1dCpv2BmCh+ay07hnCgWnAShJ2yc7kZOCfesazXPU8pt8ISy4QkZGyFbgDvyGN+3tV7S9Z5MZ2PGkuLe8tbTgWkp05BGc8udaoS0rUtshSdKSQOWSKxau407YMs4rxeOdL3p0HAGlJ5J7VW+MdR+FTgkHUNu/p/1r2tNxcXHAWcuIOFDHPbnXS+PKkIjLwAW3RuOxrjTBett/D7PVfk8OfpppHEsS126Spxt7y8thxOs4+p/Ss6422axLZdkIKUSsuNOBQIUMnqNs9xzq5cBtNqjuLWhtR8wAlfyHWvLjZr1MQGHm0pUtTobBzpCsBRHfZJwPevQ+AgrDoFxQ4v0xSlTago/iQoaVE/epnh+zNuRlSZ1tkzI0FS2Lk03zDeSkON9VEY1Edsc6gbo15jkaHGUB57gSnG2Ep/1q62jiL+qt3nyVtKlpebThtpQGtxRxz5Aa0q33wDmm1R/EqEyuEzY33ESX7cUyrXPSNpcQ5GcgblOQCB7VK+DXCSBLHES3Yq45jrYS0hJ3JIySCBtpA+5qXPCMG928SYiJEcSFmW020pIbZUoZOhKvwpX+YZ54251leG0SRwzJuNlnlIYOZUV4AhK2u+DuCBzHSois8Wx2v6au6Y7LbUOK+1GOg7qUpsKIA7jc/cdqgrDc5NlvjakLHmNqCkf8QY5e+Rt9qtvCEdvie8tuvI1xlSpF0eHQlR0Mj6AKP0FVLi+3mz3dbagB5D3lZ/3D6kq9tj+lUfQFulsz4TMuOrU08gLSfYismqR4X3Ev2t+GrCSwsLQnnpQsZx9FavuKu4qBSlKBSlKDhXKtDcbWsw73LhFOG3FFLeeWFHW3v89vvW+Tyqj+JliE63fHtoJUyNL2OZb55+aTv8s1YFW8N+IkMcNXi1SSUuxozr7aTjP4SFAfYH5k9q7eDMNb4mMSnHQmChgtJbOkEOIUo6gOeMAiqTOhyy4v4dR+LW0pshs4+IQUka09z3T3qyeF/F9ss9zuKL0+IZdZjoTqQSMtpKTnAyOdJgbI4gFytTIlW+EblHbOpxlteh9AxzT0V8tj861Nxff5cxolCY7NvkEPhSVlf7QZTqUMDSruMcxWxZ/iRBLKlWxh50E6UPLTpSpX+6Oav4d8CtKcZXJcycptSkqcUvU5pOQCfy/TOfnTkYrjCpOp7Wh9agP7teM8t/asiLcXrPbpMRSSlMxGsIKd0qScDJ6Z552raXg5wc01ZZFzu0ZLhnI8tttxOf2Wdzv3P8BWFxn4fXR6/tiwQ0CE42hCXCoaGgCdWsHc+2OdBBW5Fj/qpcbzFZnIMZSWFNqdBBWobqACdhmqbGZafivyFvIW6pQDTSdyTnckdBW243Bj8a0zuHGnEJclyEPNvFBSCAnqN8csdai7vwfxPEt3wjPDlokpSU4kw0hLxx+8SRq+tSRQJlpdiQU3AOpY8xOfK36qGAPoSd+1eDjnmwFkq1Lb9R26g5q/N3izQTATxLwzeLc/F0l14J1IkEAZKwrbBO9eHFiOAp8CRdbDcTDlBBKoQaUEOE9AMYSd+YOKtZ0qOsD0puzG7MW2aYTLxUtSG9aSrA+uMHny96w5l0F4uUSYE6CFq0pznZKDv+tbv8MLdItnA1sizEKbe0FZQrYoClFQH2Naw8RIrUXxKbZaYbjsrjpUAlIQlRUPUoY74OflUEOq0v3lTaENENvR1JW6cYSoevI/TbbOa8rKsNx1RHghaobzjOFJ2WB+0Rt2OhY/xYrm1IzxLDRr8pcltDIcyR5Wcp1kg76TjY96tMrhWPbA5fOGVLuiku6ltvt5QtTZ/EB+ZOQdwT0qjtZPERqXITbCpVrDKkiOQfMGgKSSlSiORSCP16VNcRPSZXA702KrRcY7HlPq0EKCilId/wCYLyeW464qjROFLv8A1qanXKEliFJl+avcBIAJ2I5Jz1yRzx7VsGDHeuPCs5loNpVPceQyC6lasqIB1qTkZJ3IB9ISB3rIz/CO1iFwymWr+8lq1fJCcpSP4n61VfGWNouXmAlPxEZKhj95CsZ+xrZnC9mbsNljW9CgpTaAXFgn1LP4jv79O1UHxnSFuRNPMR3K1AjPBe4ZvbkYnJcjLBz00qBH/Ua3QOVaA8Fz/tq2n/27p/QVv8cqiOaUpQKUpQK6OpC0FJ3B2IIzkV3pQar404KkRQ5ItUYzIRVrXFG62e+gfmHXHOqD/SVuaJQ7OlocR+Jp1pKlIA6etJUK+kTUbcrBaLqc3K2Q5Sv3nmEqP3Iq9w+brjxLlfkWtDpdX6Q+6dTikkfhT2+narX4deF0u4Pt3HiRlceIn1JirGFvZ79h36n251uS2cO2a1L1261Q4y/32mEpV98ZqUA70mdjq02lttKEJCUpAAAGAB8q70pUHUoSVBRTuOtdqUoOi0BY0qAIPMGo3+rtk+LTLFnt/wASk6kvfCo1g9wcZqVpQcDrUFxdamrjZ5ZEdpcpDCiysoGtJBCsA8xkgcqnq6qGc7Z9qD5lvBQ24iQU6UoeKScYUELIUD99Qr6CtpjXCxw3oSEpaUwPLbbA0gY/D8tsVqLj2wfA3SRHUkhleSgpHNpRyP8AlNTPhHxR8If6u3ZwJVnVGcUfSodRn3/jtVVZbjZocm7edLExxnQkLYKQprRnBCwoEKSTvg7pIJBGa73nh6dd7Y0zZ5KbWWnEKTpCkhSU8kDSQUJ3Occ6h/FeIt27WRxtSwVtyW/SSMqSjWNuvIj61fOH5qZ9mhSwrPmspKieqsYP6g1DaBiqudva03S0Tl4OS9AuDr6T/hWrUPlWvfEGczMefVHVLUyltDf9qKtaVFWVDCtxjTyrb9+u8azW92VKWkaR6Unmo9gOtfP3GNyckSSHf79Si64CeSlHkfkMZ981YFk8DISnuIJ81QJQxH0A45qWr/JJrd45VRPB2ym18KIkuIKXpyvO3G4bxhH6ZP8Aiq+VEKUpQKUpQKUpQKUpQKUpQKUpQKUpQKUpQKUpQV7jKwC+27DWkS2cqYUrke6T7H+ODWkLlDWlxaCwtK2llOjBDrKv+/uO+1fRyhn5VWuK+DYfEA85DiolwSMIlNDcjsofmH6ig1GeLbrLTbkXQfGG3S0PtuJwHFAc0qzz27/erHwvx4LPan4S4LiUNvrMZx51IHlk5AwMqzz2x1qHvPB3FEB1Qes0e5tj8L0Y8x7p5iob4bivZiDw4/HXjGURVFWfZRrXCpPiXieQ7IE65r1PlOYsc7BJ6KKfypHMDmTuSajvD/hmVxjfS9LCjAZc1ynSNl530A9z19s1NcN+Ed2uUpMniV/4ZknK2woLeX7ZGQn9flW6LTa4logtQrewhiO2MJQnv3J6n3NSZRlNoShISgAJAwAOgrvSlQKUpQKUpQKUpQKUpQKUpQKUpQKUpQKUpQKUpQKUpQddIrnFKUADFc0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34" name="AutoShape 6" descr="data:image/jpg;base64,/9j/4AAQSkZJRgABAQAAAQABAAD/2wBDAAkGBwgHBgkIBwgKCgkLDRYPDQwMDRsUFRAWIB0iIiAdHx8kKDQsJCYxJx8fLT0tMTU3Ojo6Iys/RD84QzQ5Ojf/2wBDAQoKCg0MDRoPDxo3JR8lNzc3Nzc3Nzc3Nzc3Nzc3Nzc3Nzc3Nzc3Nzc3Nzc3Nzc3Nzc3Nzc3Nzc3Nzc3Nzc3Nzf/wAARCAC1AM0DASIAAhEBAxEB/8QAHAABAAICAwEAAAAAAAAAAAAAAAUGBAcBAgMI/8QAQxAAAQMDAgQEBAMEBwYHAAAAAQIDBAAFERIhBjFBUQcTImEUcYGRMkKhI1KxwRUWJDOC0eEmYmOSsvA0Q1NkcsLx/8QAGQEBAQEBAQEAAAAAAAAAAAAAAAECAwQF/8QAJREBAAICAQMEAgMAAAAAAAAAAAECAxEhBBIxEyJBUQUVI2HB/9oADAMBAAIRAxEAPwDeNKUoFKUoFKUoFKUoFMilUzxE44b4OjMhMYvypOfLCtkDHMqP8qC50rSsHxolqV/bYEfR/wAMqH8Sa2XwpxPD4kjKdi+lbePMbPQHqPagn6U50oFKUoFKUoFKpD/iZZWLt8A4iQEhegyNI0DfBV30561dUnUAR1oO1KUoFKUoFKUoFKUoFKUoFKUoFKUoFUvxU4Vd4q4c8mGgKmxlh1gEgauhT9RV0pQfLquEOJLenyZVucQlJ5qSSPuKsHh3ev6u8RstzNbDDxLLiTnGFcj9DivoDGRg1jTbbCnNKalxI76Fc0uthQP3oMkHeuwOarS3H+Gcl5a5FlH/AJiiVOQ/mfzN+53T7jlYWnUOIC21BSSApJSdiD1FB6VxmvCZMYhRlyJTiWmUDKlqOAKoN18S2m5ATbofmNA/jdUUlXyA5fX7UGxs1h3ZTybZLVGSS8GFlsDqrScfriozhfiqBxEyr4fU3JbGXWF80+4I5ipp51Lba3Fq0oSkqJPQDeg+dI1slX3iKJCYbVrAQ2tQGQlOclRPyP1r6NaQltCUIACUjAA6DpUXw5Fbj2qOtttCVPJDqilOCSrff6ECpYUHNKUoFKUoFKUoFKUoFcE4oTgVr3jXjqZZbm5Dt7LClMhKl+aCSrIztg9Mig2HStWW7xdaUUpuNvCcn1LZc2A74I/nVytPGVkuhSliYltxX4W3hoJ+R5H6E1dCw0rqFAnAINc1BzSlKCjTvFPh+DOfiPplhxlSkKJaABIONsmsJ3xgsAJSmPLX8tA/+1Wt/hWwvSnpbtnhuyXTla3GwSo++ax2uGYhGRAtsf2aiIUoD5nb9KDTXFvHL3EF7CYiFIhPoDSUKXjT7nHPfNOHeIfJjiLJU8QhRwdeCgbdOuKunGnD1wt89E23/wBFIt+wcXIhg6D11FKCQD0IG2aqJ4OvV9lOz7bcbJLVj+7iy8nO4GQUjfG2+OX0AYsm4SJ8VUaTIdCVHWEFZxnorHI1EouDkKSlMthL6EnUUHOHE/Teoy4TZsOQ9CntlDrKylaVJ0qSoV0VdUvNBL5/D+FY5j/MVV0tTPESYzzcuBHYjp3SpcdS0qKTsUnfrtz7CukniK6SY70Jy4SVMPAoWC4TlOf9KrcOO1KcQ40TrBwEI3Cz0GOpq8cP+HN+uzXxClMwmdZbKZKVpcGnYnTj+dE025wJcU3PhiA+lKUlDflLSlWcFPp/ln61YaiOGrFF4ftqIMPUU51LWvmte2T7cql6gUpSgUpSgUpSgUpSg6rBKFBJwSNq0D4lviNxXJQ8klS2klxZ+X4q3+a1V4zWH4hUS6MJ9YSW3FEbHHIH55IqwNRW+cth5bKQMoVggjNTbMtlzOoFpR5kDKT86jrLEtr3EDbF5S+yw42Wi8g4LS/yr9x03qfv3CNzsKRJBEyAd0S2Rtg8tQ6fwp3RE8txSZjcJu1cW3y0x22mZIcjIGEpcSHE49jzqfieKMhBAnW5twdSyspP2Na5hTQ0ggFK0lW6O4qTZTDkj0LKD+7V18sNq23xEsMvCX3XYa8cpCMJ/wCYZH3xVojvtyGkOsuIcQsZC0HUk/IitCqtaT+FaTUjYLjduHZGqC6ksE5cjrXlC/p0PuKmhu+uMVTmPECAY/mSY0ltYHqS3pWB+o/hUvw/xPbL+XEwHz5rYyplxOlYHfHUfKpoTCkjG3OtXcWT7lE4imwkxbdIbUhLrIdYCXFIPLSpOCSCCOfStp86p/iHwy7e4TUi3HTPi6igA4LiTzSD0OcEfbrWbRMxw79PelL7vG4aRvseRdprkiav9os7kb49snc/WsJvh1n8SnSfpU7IkqUf7Y3pdHpUsjSSRthQ6K9+tdI60u6kt4UsflI9Vee1c1eX3+n/AF2WPHLJ4TSzY5pegwky56k6WUrYDiUbgkjB2PLer/ZPE6OYihfo8hDyVYC2IyilQ6Eg8jWt33X2crgOLjySnSVpJH02rEjPXhttCBcHUISMAJ2CR7b7f61qmWsR7pebq/xmWbzGKka/pveycb2S9Tkwoj7qZCgSlDzKm9WO2eZ9qsoJ9q1ZwTa7Tf42lc2e3OjKClhMgYJ6LAxt/LfvW0EDAA3PLc13i0TG4fGy47YrTS8al6UpSq5lKUoFKUoFDtSuDyoMK4XWBbh/bZbTPX1mtXeKnGFrlxIcaDODyA4pxXkgklQ2A/U/cVN+KfD6H+GZ1wVMcS5GAcwQNKxkZSrrjHY188yH1OOFYGUj0oT2SOnz/wA6sCbauEe5uKZdJbeB/Z52Bx0+dXHhHip6DqtFzec+FcGhDg30g+x5+9QfhxwBL4rmCTKC2LWyr9q8Ni4R+RPc9zyHzxVv8TuCGrS0i5Wtt0RSQl1vOoMnoc88HGKTG3XFl7J93iXe4cEwrqQu1PIgzletLRUFNPJJ2II5E8qps6HcLFL+Hukdxhz8pG4UO4PWpXhfiV6Cn4aa2H4yjuhWCQe6Sdgf0NbLAsV44fQxdJ0eWyoHQ6+tKHEDO3yUO9c43Eu+bHEVi0cx9/41RGuS0gZVq+VZYntr2V6fnUZxNbGrDdCzCnsToywVtONOBeBvsrHIisFmbr2KT9q7PGnlvBWdKxisW13t6xXli4RyolpXqSOS0n8SfqKjXXFYKkpUMdjvUI9LWVq1Z26HnUkfXEGS1NiMyo6tTLzaXG1A80kZFeyu1QHAcGRbeErZFlrCnUsg7AjAUSoJ332Bx9KnldsZrI1z4oWi0RY4u8ktsrccS063p/8AEZP4v/kBvnqBv0qq23hm2XlAbZkOx54GtlaCChxPTA23+tRHijfnbxxTIYbcKosRXw7SM5yR+Ij3J/lURarpKt2iMtzSG/W0HFaVI67dcU3G9b5dcczEeOFyTbkwZhReYInHGjzIyihw8jnRtlYA278vlmy+CS7Gbm2iWmRFcSFIU4Mac9+3vttjesOw31mTMW7IZSJDgOtwgkjbGpP2HLf9Kzfj5FqIkR323YT7uJDCjrEdw/mUAcgKxgn2zWLY628w9Nesz4dTS0ueHrJdrZJVPa0B5jcJQvXqGNxttg8u/Wtq26W1OhsymT6HUhQ/y+lUqzvPTmXzoTFXkaUKOEnO36VM8KKdhzJlqeGMBMhvljCx6gPqM/WrWkVjUOGfPfPeb38rPSuBXNacClKUClKUCuCdq5rqvkaDTPjxxNks8OxHdhh+Xp+6En/q+3eqh4c8AyOK5nxMoLZtDSh5ruMKcP7iP5npmtpyvCm1XHiCXdrtNlSxIeLnkbNpGfylQ3Ixttipnia4s8NWVqBam2mHlp8uM2lIShpI5rx2AI+uKsDHvvE9q4QjN2q1xPiJTTYDUGPsG09Co9P4mtXcW8b8SXKFIh3FqNEiOgfsmm/Ud8jKjnt2FeEq6IjM60uuNpkKJC0HU/KVnBO/JOep+gqv3tx6URFTEcYklZbDTjxK1K2zqKgO/THWmoEbbrsuM+PiAp1kkpO3IdRU3LtcZ6MJMN1a0c8FedvY9PlWZd+EJdntMRuQyUPBvzULAG+dyQRsRvy2PtisVcOVbktLK0YeTlSEZ0JWBujlzGd/nitRP2bRyWyVFJGD2rLQlLSSopya8AVLWSjCCDuCNxXoVOoASd6yMSdLJGlII+VSPh/a2rvxVb403CWFOhSyrrjcD64xXm3Eiy9nFlpf6Gs1mAu1upkRn0Eg+kpO9SZ1G1is2nUeX0uCAAB9BioW53ZfkSEWtAfdRlKnEn0tHkSe5G/LqCKrNhv/APTsJq23eYhtbqN/LcLanB2J6nuBjPvVcYh3bhC4uzItvUIzK24bKZDLYVLUtZCUJUCQhG5WpYwSpX4QAAOUW9Ss9s6dL4r4rR3w5gWWLb/NLUZKpKgrS88crWr2zy+lecBTVztDqLhbWZdziILezgBUBuMHl/kasceZab3HKJfw9vnplqhqZ80LQt5ICsIUMatlA5GOfKq9ffI4NS69KcQA6PQ23grWo+/PBHevlennxW7p5nb6Nb4stdV4a2W6G55FvXIiqC/S04CdBHy3GO4qQXcZnxK5D8tpmUtOlRQ+D5o68u/Ijaou5Tnrkw9OkJMWK+4oFDbQ9SgAQNXUknf+VV5v1oAwgEHIIGCfY19iZtaI3w8NclcdteYbdt/iMm2p+EnNjSEJ0rbAQeX7vtWdwfxeLnx3EUzKQG3wWwwkHZISSPrkVqd+1ylSIojNvPKmIC2dt1kHBAx71vXwj4Jh8PR1TpT8aReHEYWGnEr+GT+6MZ37n6CpMT9rGWtYn2+WzAa5rhJ2HyrmtvMUpSgUpSgV5SFltla0jJA2Hc1615SUFxhxKThRSQD2PQ0Gnb/4iS1Xp63GS/HitrKFvxsJcCweac80g7Y64qJ4ku825OMuXaQ24y62lCJjA0tutpySkfurUeY+3KsvibhnyymPcGxHngYQ/wDkfHz71T2JcmzuOQp0dL8VzZ2M7koc9x2PY1uBbfDe0olSZfGF5DYiwUEshwHSCB6dgOQGOQ7cydqnJRN4gvE+7w9KGYbocWVPKWELUSU7q33Ixvy9uk8m4PxeHfLtk+S7ZmXCXIyVBCwlWykPHclPQKx1PLbOfa+PrSlsQWuGo8Np9PlyFhJKXQE4AUAnJJ79z1rMjZCL0xe+GbdJjx0SXZ7aVttkAhK8bnflg9emKqV44duXwFwttyAfaU8ZEW4a9KGVBIyFZzgE5GM/yruzxxZTIehWMwopiRlKD0r9k2OuhKdio5AJrW13vF64kirkXi4YYcAUyFK0NoAJBTpHM4OeuMUgRqVgrQ6jmQARnmKtUHhV+VHS58RGwoZ0Jc5fWqAlSEPpbD5WGyFgqTjUeoqVXe0RSC26tJO5CTt984rUaSUpeLUu3zzFKyFpaS4BnIWD1HfcGubLKSVKQ+5lxZ0tJ8tS8/LA51DSL23OcQsrf85B9JIzjrjas9yBcVwVXm1ltxCkn4phBytggkElJHLkcpyN98Vzyx3cfD19Pk9P+WnmEvKvFpt76mZj73noxqCWydJ59/8AWp9jj2EqB8DdAmbAeGFsyU+oD2Ptsd+XetccO2Xz1fGS05bCsoSfzHv8qnrtMZgwlLW22rPpQgpG5/yrzTFaT21fZn1+qwzlz6iqzzpvC8J+2X3h+VHQILTgbgLR6GlKzl3nnXkjc6s46dNdcQXdy/XB6TJccKQP2RVuVK7nt39sYqJay84tTqQSQdk7AE8v/wArLfaMVflFBUUgavZRrvFZ3ufh8Kcsds1rCxxm2bh4ay0OhKXoT2Rk49QOUj6occH+AVUo1sfeVoRpC08wo4NTURtbtluDTaFqVqQ6CFEAoTkEH7np/r7LjJKS44oNPITkr7bZ/wC/+8dYrvy4+GKWp7bLKJBdU2wCGkj8KM7n9ayLXdpdvlB2BJWw6CDscEmvFVwuGlsvPsR2yPSVtnLg75xv8xXuxHTdMaFNPrG+EbEj27mtxascaNtx8K+IqUtsx+K34sZ9zT5aw4CohQyCtI/Dt1OPetkIUFDI3BGQe9fKcu1ymsKStKhuMrSQfcK35/w61u7whu3n2AW+TIUqTH3S2tQVpb6aVdQOx5fLBOLRHwNgUrgHNc1kKUpQKUpQQnGUZh/hq4F9lDvlsqWgKHJQGxFaKlBt5otyEqcZClJyf7xsjGcdxuK+hbsz8Ra5bH/qMrT90mvm6+IcTDUpBKFsyErBBwQFJH80VqJGCRJtL4fiua2TtqHqCweaSOuR0NeSof8ASymmeHoU5yVgrdjNDUhrH5knoOex27HteZHCT8nhqLerUlbgcYKprISFALTsoj2ODt0xVu8NoMe38Mw50LJelN+c/owSo/u+wGwx7UmR88PIVHkKafbU2ptRSpJGCPapi1tOT4flRU+bIDuhtIODpWlQx+h/Stu+InBLHEjSbxCjlu4JH7VkJGXh1x3V278q11Hgx7W0tyLGla31YbkKKg2lSfUlJGnBOU777bioKy/bLiwovLhugIPqUU5Cd+p5D64qzM8Ow7rGblsRvJU4Step0kDrpGNsb1mXCe25BlNB9lAkNKdU2DhfmlH4T3GfpU3b1RItsMO3vuS47T4ZbW2MhaCnODtnOok1dCpv2BmCh+ay07hnCgWnAShJ2yc7kZOCfesazXPU8pt8ISy4QkZGyFbgDvyGN+3tV7S9Z5MZ2PGkuLe8tbTgWkp05BGc8udaoS0rUtshSdKSQOWSKxau407YMs4rxeOdL3p0HAGlJ5J7VW+MdR+FTgkHUNu/p/1r2tNxcXHAWcuIOFDHPbnXS+PKkIjLwAW3RuOxrjTBett/D7PVfk8OfpppHEsS126Spxt7y8thxOs4+p/Ss6422axLZdkIKUSsuNOBQIUMnqNs9xzq5cBtNqjuLWhtR8wAlfyHWvLjZr1MQGHm0pUtTobBzpCsBRHfZJwPevQ+AgrDoFxQ4v0xSlTago/iQoaVE/epnh+zNuRlSZ1tkzI0FS2Lk03zDeSkON9VEY1Edsc6gbo15jkaHGUB57gSnG2Ep/1q62jiL+qt3nyVtKlpebThtpQGtxRxz5Aa0q33wDmm1R/EqEyuEzY33ESX7cUyrXPSNpcQ5GcgblOQCB7VK+DXCSBLHES3Yq45jrYS0hJ3JIySCBtpA+5qXPCMG928SYiJEcSFmW020pIbZUoZOhKvwpX+YZ54251leG0SRwzJuNlnlIYOZUV4AhK2u+DuCBzHSois8Wx2v6au6Y7LbUOK+1GOg7qUpsKIA7jc/cdqgrDc5NlvjakLHmNqCkf8QY5e+Rt9qtvCEdvie8tuvI1xlSpF0eHQlR0Mj6AKP0FVLi+3mz3dbagB5D3lZ/3D6kq9tj+lUfQFulsz4TMuOrU08gLSfYismqR4X3Ev2t+GrCSwsLQnnpQsZx9FavuKu4qBSlKBSlKDhXKtDcbWsw73LhFOG3FFLeeWFHW3v89vvW+Tyqj+JliE63fHtoJUyNL2OZb55+aTv8s1YFW8N+IkMcNXi1SSUuxozr7aTjP4SFAfYH5k9q7eDMNb4mMSnHQmChgtJbOkEOIUo6gOeMAiqTOhyy4v4dR+LW0pshs4+IQUka09z3T3qyeF/F9ss9zuKL0+IZdZjoTqQSMtpKTnAyOdJgbI4gFytTIlW+EblHbOpxlteh9AxzT0V8tj861Nxff5cxolCY7NvkEPhSVlf7QZTqUMDSruMcxWxZ/iRBLKlWxh50E6UPLTpSpX+6Oav4d8CtKcZXJcycptSkqcUvU5pOQCfy/TOfnTkYrjCpOp7Wh9agP7teM8t/asiLcXrPbpMRSSlMxGsIKd0qScDJ6Z552raXg5wc01ZZFzu0ZLhnI8tttxOf2Wdzv3P8BWFxn4fXR6/tiwQ0CE42hCXCoaGgCdWsHc+2OdBBW5Fj/qpcbzFZnIMZSWFNqdBBWobqACdhmqbGZafivyFvIW6pQDTSdyTnckdBW243Bj8a0zuHGnEJclyEPNvFBSCAnqN8csdai7vwfxPEt3wjPDlokpSU4kw0hLxx+8SRq+tSRQJlpdiQU3AOpY8xOfK36qGAPoSd+1eDjnmwFkq1Lb9R26g5q/N3izQTATxLwzeLc/F0l14J1IkEAZKwrbBO9eHFiOAp8CRdbDcTDlBBKoQaUEOE9AMYSd+YOKtZ0qOsD0puzG7MW2aYTLxUtSG9aSrA+uMHny96w5l0F4uUSYE6CFq0pznZKDv+tbv8MLdItnA1sizEKbe0FZQrYoClFQH2Naw8RIrUXxKbZaYbjsrjpUAlIQlRUPUoY74OflUEOq0v3lTaENENvR1JW6cYSoevI/TbbOa8rKsNx1RHghaobzjOFJ2WB+0Rt2OhY/xYrm1IzxLDRr8pcltDIcyR5Wcp1kg76TjY96tMrhWPbA5fOGVLuiku6ltvt5QtTZ/EB+ZOQdwT0qjtZPERqXITbCpVrDKkiOQfMGgKSSlSiORSCP16VNcRPSZXA702KrRcY7HlPq0EKCilId/wCYLyeW464qjROFLv8A1qanXKEliFJl+avcBIAJ2I5Jz1yRzx7VsGDHeuPCs5loNpVPceQyC6lasqIB1qTkZJ3IB9ISB3rIz/CO1iFwymWr+8lq1fJCcpSP4n61VfGWNouXmAlPxEZKhj95CsZ+xrZnC9mbsNljW9CgpTaAXFgn1LP4jv79O1UHxnSFuRNPMR3K1AjPBe4ZvbkYnJcjLBz00qBH/Ua3QOVaA8Fz/tq2n/27p/QVv8cqiOaUpQKUpQK6OpC0FJ3B2IIzkV3pQar404KkRQ5ItUYzIRVrXFG62e+gfmHXHOqD/SVuaJQ7OlocR+Jp1pKlIA6etJUK+kTUbcrBaLqc3K2Q5Sv3nmEqP3Iq9w+brjxLlfkWtDpdX6Q+6dTikkfhT2+narX4deF0u4Pt3HiRlceIn1JirGFvZ79h36n251uS2cO2a1L1261Q4y/32mEpV98ZqUA70mdjq02lttKEJCUpAAAGAB8q70pUHUoSVBRTuOtdqUoOi0BY0qAIPMGo3+rtk+LTLFnt/wASk6kvfCo1g9wcZqVpQcDrUFxdamrjZ5ZEdpcpDCiysoGtJBCsA8xkgcqnq6qGc7Z9qD5lvBQ24iQU6UoeKScYUELIUD99Qr6CtpjXCxw3oSEpaUwPLbbA0gY/D8tsVqLj2wfA3SRHUkhleSgpHNpRyP8AlNTPhHxR8If6u3ZwJVnVGcUfSodRn3/jtVVZbjZocm7edLExxnQkLYKQprRnBCwoEKSTvg7pIJBGa73nh6dd7Y0zZ5KbWWnEKTpCkhSU8kDSQUJ3Occ6h/FeIt27WRxtSwVtyW/SSMqSjWNuvIj61fOH5qZ9mhSwrPmspKieqsYP6g1DaBiqudva03S0Tl4OS9AuDr6T/hWrUPlWvfEGczMefVHVLUyltDf9qKtaVFWVDCtxjTyrb9+u8azW92VKWkaR6Unmo9gOtfP3GNyckSSHf79Si64CeSlHkfkMZ981YFk8DISnuIJ81QJQxH0A45qWr/JJrd45VRPB2ym18KIkuIKXpyvO3G4bxhH6ZP8Aiq+VEKUpQKUpQKUpQKUpQKUpQKUpQKUpQKUpQKUpQV7jKwC+27DWkS2cqYUrke6T7H+ODWkLlDWlxaCwtK2llOjBDrKv+/uO+1fRyhn5VWuK+DYfEA85DiolwSMIlNDcjsofmH6ig1GeLbrLTbkXQfGG3S0PtuJwHFAc0qzz27/erHwvx4LPan4S4LiUNvrMZx51IHlk5AwMqzz2x1qHvPB3FEB1Qes0e5tj8L0Y8x7p5iob4bivZiDw4/HXjGURVFWfZRrXCpPiXieQ7IE65r1PlOYsc7BJ6KKfypHMDmTuSajvD/hmVxjfS9LCjAZc1ynSNl530A9z19s1NcN+Ed2uUpMniV/4ZknK2woLeX7ZGQn9flW6LTa4logtQrewhiO2MJQnv3J6n3NSZRlNoShISgAJAwAOgrvSlQKUpQKUpQKUpQKUpQKUpQKUpQKUpQKUpQKUpQKUpQddIrnFKUADFc0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36" name="AutoShape 8" descr="data:image/jpg;base64,/9j/4AAQSkZJRgABAQAAAQABAAD/2wBDAAkGBwgHBgkIBwgKCgkLDRYPDQwMDRsUFRAWIB0iIiAdHx8kKDQsJCYxJx8fLT0tMTU3Ojo6Iys/RD84QzQ5Ojf/2wBDAQoKCg0MDRoPDxo3JR8lNzc3Nzc3Nzc3Nzc3Nzc3Nzc3Nzc3Nzc3Nzc3Nzc3Nzc3Nzc3Nzc3Nzc3Nzc3Nzc3Nzf/wAARCAC1AM0DASIAAhEBAxEB/8QAHAABAAICAwEAAAAAAAAAAAAAAAUGBAcBAgMI/8QAQxAAAQMDAgQEBAMEBwYHAAAAAQIDBAAFERIhBjFBUQcTImEUcYGRMkKhI1KxwRUWJDOC0eEmYmOSsvA0Q1NkcsLx/8QAGQEBAQEBAQEAAAAAAAAAAAAAAAECAwQF/8QAJREBAAICAQMEAgMAAAAAAAAAAAECAxEhBBIxEyJBUQUVI2HB/9oADAMBAAIRAxEAPwDeNKUoFKUoFKUoFKUoFMilUzxE44b4OjMhMYvypOfLCtkDHMqP8qC50rSsHxolqV/bYEfR/wAMqH8Sa2XwpxPD4kjKdi+lbePMbPQHqPagn6U50oFKUoFKUoFKpD/iZZWLt8A4iQEhegyNI0DfBV30561dUnUAR1oO1KUoFKUoFKUoFKUoFKUoFKUoFKUoFUvxU4Vd4q4c8mGgKmxlh1gEgauhT9RV0pQfLquEOJLenyZVucQlJ5qSSPuKsHh3ev6u8RstzNbDDxLLiTnGFcj9DivoDGRg1jTbbCnNKalxI76Fc0uthQP3oMkHeuwOarS3H+Gcl5a5FlH/AJiiVOQ/mfzN+53T7jlYWnUOIC21BSSApJSdiD1FB6VxmvCZMYhRlyJTiWmUDKlqOAKoN18S2m5ATbofmNA/jdUUlXyA5fX7UGxs1h3ZTybZLVGSS8GFlsDqrScfriozhfiqBxEyr4fU3JbGXWF80+4I5ipp51Lba3Fq0oSkqJPQDeg+dI1slX3iKJCYbVrAQ2tQGQlOclRPyP1r6NaQltCUIACUjAA6DpUXw5Fbj2qOtttCVPJDqilOCSrff6ECpYUHNKUoFKUoFKUoFKUoFcE4oTgVr3jXjqZZbm5Dt7LClMhKl+aCSrIztg9Mig2HStWW7xdaUUpuNvCcn1LZc2A74I/nVytPGVkuhSliYltxX4W3hoJ+R5H6E1dCw0rqFAnAINc1BzSlKCjTvFPh+DOfiPplhxlSkKJaABIONsmsJ3xgsAJSmPLX8tA/+1Wt/hWwvSnpbtnhuyXTla3GwSo++ax2uGYhGRAtsf2aiIUoD5nb9KDTXFvHL3EF7CYiFIhPoDSUKXjT7nHPfNOHeIfJjiLJU8QhRwdeCgbdOuKunGnD1wt89E23/wBFIt+wcXIhg6D11FKCQD0IG2aqJ4OvV9lOz7bcbJLVj+7iy8nO4GQUjfG2+OX0AYsm4SJ8VUaTIdCVHWEFZxnorHI1EouDkKSlMthL6EnUUHOHE/Teoy4TZsOQ9CntlDrKylaVJ0qSoV0VdUvNBL5/D+FY5j/MVV0tTPESYzzcuBHYjp3SpcdS0qKTsUnfrtz7CukniK6SY70Jy4SVMPAoWC4TlOf9KrcOO1KcQ40TrBwEI3Cz0GOpq8cP+HN+uzXxClMwmdZbKZKVpcGnYnTj+dE025wJcU3PhiA+lKUlDflLSlWcFPp/ln61YaiOGrFF4ftqIMPUU51LWvmte2T7cql6gUpSgUpSgUpSgUpSg6rBKFBJwSNq0D4lviNxXJQ8klS2klxZ+X4q3+a1V4zWH4hUS6MJ9YSW3FEbHHIH55IqwNRW+cth5bKQMoVggjNTbMtlzOoFpR5kDKT86jrLEtr3EDbF5S+yw42Wi8g4LS/yr9x03qfv3CNzsKRJBEyAd0S2Rtg8tQ6fwp3RE8txSZjcJu1cW3y0x22mZIcjIGEpcSHE49jzqfieKMhBAnW5twdSyspP2Na5hTQ0ggFK0lW6O4qTZTDkj0LKD+7V18sNq23xEsMvCX3XYa8cpCMJ/wCYZH3xVojvtyGkOsuIcQsZC0HUk/IitCqtaT+FaTUjYLjduHZGqC6ksE5cjrXlC/p0PuKmhu+uMVTmPECAY/mSY0ltYHqS3pWB+o/hUvw/xPbL+XEwHz5rYyplxOlYHfHUfKpoTCkjG3OtXcWT7lE4imwkxbdIbUhLrIdYCXFIPLSpOCSCCOfStp86p/iHwy7e4TUi3HTPi6igA4LiTzSD0OcEfbrWbRMxw79PelL7vG4aRvseRdprkiav9os7kb49snc/WsJvh1n8SnSfpU7IkqUf7Y3pdHpUsjSSRthQ6K9+tdI60u6kt4UsflI9Vee1c1eX3+n/AF2WPHLJ4TSzY5pegwky56k6WUrYDiUbgkjB2PLer/ZPE6OYihfo8hDyVYC2IyilQ6Eg8jWt33X2crgOLjySnSVpJH02rEjPXhttCBcHUISMAJ2CR7b7f61qmWsR7pebq/xmWbzGKka/pveycb2S9Tkwoj7qZCgSlDzKm9WO2eZ9qsoJ9q1ZwTa7Tf42lc2e3OjKClhMgYJ6LAxt/LfvW0EDAA3PLc13i0TG4fGy47YrTS8al6UpSq5lKUoFKUoFDtSuDyoMK4XWBbh/bZbTPX1mtXeKnGFrlxIcaDODyA4pxXkgklQ2A/U/cVN+KfD6H+GZ1wVMcS5GAcwQNKxkZSrrjHY188yH1OOFYGUj0oT2SOnz/wA6sCbauEe5uKZdJbeB/Z52Bx0+dXHhHip6DqtFzec+FcGhDg30g+x5+9QfhxwBL4rmCTKC2LWyr9q8Ni4R+RPc9zyHzxVv8TuCGrS0i5Wtt0RSQl1vOoMnoc88HGKTG3XFl7J93iXe4cEwrqQu1PIgzletLRUFNPJJ2II5E8qps6HcLFL+Hukdxhz8pG4UO4PWpXhfiV6Cn4aa2H4yjuhWCQe6Sdgf0NbLAsV44fQxdJ0eWyoHQ6+tKHEDO3yUO9c43Eu+bHEVi0cx9/41RGuS0gZVq+VZYntr2V6fnUZxNbGrDdCzCnsToywVtONOBeBvsrHIisFmbr2KT9q7PGnlvBWdKxisW13t6xXli4RyolpXqSOS0n8SfqKjXXFYKkpUMdjvUI9LWVq1Z26HnUkfXEGS1NiMyo6tTLzaXG1A80kZFeyu1QHAcGRbeErZFlrCnUsg7AjAUSoJ332Bx9KnldsZrI1z4oWi0RY4u8ktsrccS063p/8AEZP4v/kBvnqBv0qq23hm2XlAbZkOx54GtlaCChxPTA23+tRHijfnbxxTIYbcKosRXw7SM5yR+Ij3J/lURarpKt2iMtzSG/W0HFaVI67dcU3G9b5dcczEeOFyTbkwZhReYInHGjzIyihw8jnRtlYA278vlmy+CS7Gbm2iWmRFcSFIU4Mac9+3vttjesOw31mTMW7IZSJDgOtwgkjbGpP2HLf9Kzfj5FqIkR323YT7uJDCjrEdw/mUAcgKxgn2zWLY628w9Nesz4dTS0ueHrJdrZJVPa0B5jcJQvXqGNxttg8u/Wtq26W1OhsymT6HUhQ/y+lUqzvPTmXzoTFXkaUKOEnO36VM8KKdhzJlqeGMBMhvljCx6gPqM/WrWkVjUOGfPfPeb38rPSuBXNacClKUClKUCuCdq5rqvkaDTPjxxNks8OxHdhh+Xp+6En/q+3eqh4c8AyOK5nxMoLZtDSh5ruMKcP7iP5npmtpyvCm1XHiCXdrtNlSxIeLnkbNpGfylQ3Ixttipnia4s8NWVqBam2mHlp8uM2lIShpI5rx2AI+uKsDHvvE9q4QjN2q1xPiJTTYDUGPsG09Co9P4mtXcW8b8SXKFIh3FqNEiOgfsmm/Ud8jKjnt2FeEq6IjM60uuNpkKJC0HU/KVnBO/JOep+gqv3tx6URFTEcYklZbDTjxK1K2zqKgO/THWmoEbbrsuM+PiAp1kkpO3IdRU3LtcZ6MJMN1a0c8FedvY9PlWZd+EJdntMRuQyUPBvzULAG+dyQRsRvy2PtisVcOVbktLK0YeTlSEZ0JWBujlzGd/nitRP2bRyWyVFJGD2rLQlLSSopya8AVLWSjCCDuCNxXoVOoASd6yMSdLJGlII+VSPh/a2rvxVb403CWFOhSyrrjcD64xXm3Eiy9nFlpf6Gs1mAu1upkRn0Eg+kpO9SZ1G1is2nUeX0uCAAB9BioW53ZfkSEWtAfdRlKnEn0tHkSe5G/LqCKrNhv/APTsJq23eYhtbqN/LcLanB2J6nuBjPvVcYh3bhC4uzItvUIzK24bKZDLYVLUtZCUJUCQhG5WpYwSpX4QAAOUW9Ss9s6dL4r4rR3w5gWWLb/NLUZKpKgrS88crWr2zy+lecBTVztDqLhbWZdziILezgBUBuMHl/kasceZab3HKJfw9vnplqhqZ80LQt5ICsIUMatlA5GOfKq9ffI4NS69KcQA6PQ23grWo+/PBHevlennxW7p5nb6Nb4stdV4a2W6G55FvXIiqC/S04CdBHy3GO4qQXcZnxK5D8tpmUtOlRQ+D5o68u/Ijaou5Tnrkw9OkJMWK+4oFDbQ9SgAQNXUknf+VV5v1oAwgEHIIGCfY19iZtaI3w8NclcdteYbdt/iMm2p+EnNjSEJ0rbAQeX7vtWdwfxeLnx3EUzKQG3wWwwkHZISSPrkVqd+1ylSIojNvPKmIC2dt1kHBAx71vXwj4Jh8PR1TpT8aReHEYWGnEr+GT+6MZ37n6CpMT9rGWtYn2+WzAa5rhJ2HyrmtvMUpSgUpSgV5SFltla0jJA2Hc1615SUFxhxKThRSQD2PQ0Gnb/4iS1Xp63GS/HitrKFvxsJcCweac80g7Y64qJ4ku825OMuXaQ24y62lCJjA0tutpySkfurUeY+3KsvibhnyymPcGxHngYQ/wDkfHz71T2JcmzuOQp0dL8VzZ2M7koc9x2PY1uBbfDe0olSZfGF5DYiwUEshwHSCB6dgOQGOQ7cydqnJRN4gvE+7w9KGYbocWVPKWELUSU7q33Ixvy9uk8m4PxeHfLtk+S7ZmXCXIyVBCwlWykPHclPQKx1PLbOfa+PrSlsQWuGo8Np9PlyFhJKXQE4AUAnJJ79z1rMjZCL0xe+GbdJjx0SXZ7aVttkAhK8bnflg9emKqV44duXwFwttyAfaU8ZEW4a9KGVBIyFZzgE5GM/yruzxxZTIehWMwopiRlKD0r9k2OuhKdio5AJrW13vF64kirkXi4YYcAUyFK0NoAJBTpHM4OeuMUgRqVgrQ6jmQARnmKtUHhV+VHS58RGwoZ0Jc5fWqAlSEPpbD5WGyFgqTjUeoqVXe0RSC26tJO5CTt984rUaSUpeLUu3zzFKyFpaS4BnIWD1HfcGubLKSVKQ+5lxZ0tJ8tS8/LA51DSL23OcQsrf85B9JIzjrjas9yBcVwVXm1ltxCkn4phBytggkElJHLkcpyN98Vzyx3cfD19Pk9P+WnmEvKvFpt76mZj73noxqCWydJ59/8AWp9jj2EqB8DdAmbAeGFsyU+oD2Ptsd+XetccO2Xz1fGS05bCsoSfzHv8qnrtMZgwlLW22rPpQgpG5/yrzTFaT21fZn1+qwzlz6iqzzpvC8J+2X3h+VHQILTgbgLR6GlKzl3nnXkjc6s46dNdcQXdy/XB6TJccKQP2RVuVK7nt39sYqJay84tTqQSQdk7AE8v/wArLfaMVflFBUUgavZRrvFZ3ufh8Kcsds1rCxxm2bh4ay0OhKXoT2Rk49QOUj6occH+AVUo1sfeVoRpC08wo4NTURtbtluDTaFqVqQ6CFEAoTkEH7np/r7LjJKS44oNPITkr7bZ/wC/+8dYrvy4+GKWp7bLKJBdU2wCGkj8KM7n9ayLXdpdvlB2BJWw6CDscEmvFVwuGlsvPsR2yPSVtnLg75xv8xXuxHTdMaFNPrG+EbEj27mtxascaNtx8K+IqUtsx+K34sZ9zT5aw4CohQyCtI/Dt1OPetkIUFDI3BGQe9fKcu1ymsKStKhuMrSQfcK35/w61u7whu3n2AW+TIUqTH3S2tQVpb6aVdQOx5fLBOLRHwNgUrgHNc1kKUpQKUpQQnGUZh/hq4F9lDvlsqWgKHJQGxFaKlBt5otyEqcZClJyf7xsjGcdxuK+hbsz8Ra5bH/qMrT90mvm6+IcTDUpBKFsyErBBwQFJH80VqJGCRJtL4fiua2TtqHqCweaSOuR0NeSof8ASymmeHoU5yVgrdjNDUhrH5knoOex27HteZHCT8nhqLerUlbgcYKprISFALTsoj2ODt0xVu8NoMe38Mw50LJelN+c/owSo/u+wGwx7UmR88PIVHkKafbU2ptRSpJGCPapi1tOT4flRU+bIDuhtIODpWlQx+h/Stu+InBLHEjSbxCjlu4JH7VkJGXh1x3V278q11Hgx7W0tyLGla31YbkKKg2lSfUlJGnBOU777bioKy/bLiwovLhugIPqUU5Cd+p5D64qzM8Ow7rGblsRvJU4Step0kDrpGNsb1mXCe25BlNB9lAkNKdU2DhfmlH4T3GfpU3b1RItsMO3vuS47T4ZbW2MhaCnODtnOok1dCpv2BmCh+ay07hnCgWnAShJ2yc7kZOCfesazXPU8pt8ISy4QkZGyFbgDvyGN+3tV7S9Z5MZ2PGkuLe8tbTgWkp05BGc8udaoS0rUtshSdKSQOWSKxau407YMs4rxeOdL3p0HAGlJ5J7VW+MdR+FTgkHUNu/p/1r2tNxcXHAWcuIOFDHPbnXS+PKkIjLwAW3RuOxrjTBett/D7PVfk8OfpppHEsS126Spxt7y8thxOs4+p/Ss6422axLZdkIKUSsuNOBQIUMnqNs9xzq5cBtNqjuLWhtR8wAlfyHWvLjZr1MQGHm0pUtTobBzpCsBRHfZJwPevQ+AgrDoFxQ4v0xSlTago/iQoaVE/epnh+zNuRlSZ1tkzI0FS2Lk03zDeSkON9VEY1Edsc6gbo15jkaHGUB57gSnG2Ep/1q62jiL+qt3nyVtKlpebThtpQGtxRxz5Aa0q33wDmm1R/EqEyuEzY33ESX7cUyrXPSNpcQ5GcgblOQCB7VK+DXCSBLHES3Yq45jrYS0hJ3JIySCBtpA+5qXPCMG928SYiJEcSFmW020pIbZUoZOhKvwpX+YZ54251leG0SRwzJuNlnlIYOZUV4AhK2u+DuCBzHSois8Wx2v6au6Y7LbUOK+1GOg7qUpsKIA7jc/cdqgrDc5NlvjakLHmNqCkf8QY5e+Rt9qtvCEdvie8tuvI1xlSpF0eHQlR0Mj6AKP0FVLi+3mz3dbagB5D3lZ/3D6kq9tj+lUfQFulsz4TMuOrU08gLSfYismqR4X3Ev2t+GrCSwsLQnnpQsZx9FavuKu4qBSlKBSlKDhXKtDcbWsw73LhFOG3FFLeeWFHW3v89vvW+Tyqj+JliE63fHtoJUyNL2OZb55+aTv8s1YFW8N+IkMcNXi1SSUuxozr7aTjP4SFAfYH5k9q7eDMNb4mMSnHQmChgtJbOkEOIUo6gOeMAiqTOhyy4v4dR+LW0pshs4+IQUka09z3T3qyeF/F9ss9zuKL0+IZdZjoTqQSMtpKTnAyOdJgbI4gFytTIlW+EblHbOpxlteh9AxzT0V8tj861Nxff5cxolCY7NvkEPhSVlf7QZTqUMDSruMcxWxZ/iRBLKlWxh50E6UPLTpSpX+6Oav4d8CtKcZXJcycptSkqcUvU5pOQCfy/TOfnTkYrjCpOp7Wh9agP7teM8t/asiLcXrPbpMRSSlMxGsIKd0qScDJ6Z552raXg5wc01ZZFzu0ZLhnI8tttxOf2Wdzv3P8BWFxn4fXR6/tiwQ0CE42hCXCoaGgCdWsHc+2OdBBW5Fj/qpcbzFZnIMZSWFNqdBBWobqACdhmqbGZafivyFvIW6pQDTSdyTnckdBW243Bj8a0zuHGnEJclyEPNvFBSCAnqN8csdai7vwfxPEt3wjPDlokpSU4kw0hLxx+8SRq+tSRQJlpdiQU3AOpY8xOfK36qGAPoSd+1eDjnmwFkq1Lb9R26g5q/N3izQTATxLwzeLc/F0l14J1IkEAZKwrbBO9eHFiOAp8CRdbDcTDlBBKoQaUEOE9AMYSd+YOKtZ0qOsD0puzG7MW2aYTLxUtSG9aSrA+uMHny96w5l0F4uUSYE6CFq0pznZKDv+tbv8MLdItnA1sizEKbe0FZQrYoClFQH2Naw8RIrUXxKbZaYbjsrjpUAlIQlRUPUoY74OflUEOq0v3lTaENENvR1JW6cYSoevI/TbbOa8rKsNx1RHghaobzjOFJ2WB+0Rt2OhY/xYrm1IzxLDRr8pcltDIcyR5Wcp1kg76TjY96tMrhWPbA5fOGVLuiku6ltvt5QtTZ/EB+ZOQdwT0qjtZPERqXITbCpVrDKkiOQfMGgKSSlSiORSCP16VNcRPSZXA702KrRcY7HlPq0EKCilId/wCYLyeW464qjROFLv8A1qanXKEliFJl+avcBIAJ2I5Jz1yRzx7VsGDHeuPCs5loNpVPceQyC6lasqIB1qTkZJ3IB9ISB3rIz/CO1iFwymWr+8lq1fJCcpSP4n61VfGWNouXmAlPxEZKhj95CsZ+xrZnC9mbsNljW9CgpTaAXFgn1LP4jv79O1UHxnSFuRNPMR3K1AjPBe4ZvbkYnJcjLBz00qBH/Ua3QOVaA8Fz/tq2n/27p/QVv8cqiOaUpQKUpQK6OpC0FJ3B2IIzkV3pQar404KkRQ5ItUYzIRVrXFG62e+gfmHXHOqD/SVuaJQ7OlocR+Jp1pKlIA6etJUK+kTUbcrBaLqc3K2Q5Sv3nmEqP3Iq9w+brjxLlfkWtDpdX6Q+6dTikkfhT2+narX4deF0u4Pt3HiRlceIn1JirGFvZ79h36n251uS2cO2a1L1261Q4y/32mEpV98ZqUA70mdjq02lttKEJCUpAAAGAB8q70pUHUoSVBRTuOtdqUoOi0BY0qAIPMGo3+rtk+LTLFnt/wASk6kvfCo1g9wcZqVpQcDrUFxdamrjZ5ZEdpcpDCiysoGtJBCsA8xkgcqnq6qGc7Z9qD5lvBQ24iQU6UoeKScYUELIUD99Qr6CtpjXCxw3oSEpaUwPLbbA0gY/D8tsVqLj2wfA3SRHUkhleSgpHNpRyP8AlNTPhHxR8If6u3ZwJVnVGcUfSodRn3/jtVVZbjZocm7edLExxnQkLYKQprRnBCwoEKSTvg7pIJBGa73nh6dd7Y0zZ5KbWWnEKTpCkhSU8kDSQUJ3Occ6h/FeIt27WRxtSwVtyW/SSMqSjWNuvIj61fOH5qZ9mhSwrPmspKieqsYP6g1DaBiqudva03S0Tl4OS9AuDr6T/hWrUPlWvfEGczMefVHVLUyltDf9qKtaVFWVDCtxjTyrb9+u8azW92VKWkaR6Unmo9gOtfP3GNyckSSHf79Si64CeSlHkfkMZ981YFk8DISnuIJ81QJQxH0A45qWr/JJrd45VRPB2ym18KIkuIKXpyvO3G4bxhH6ZP8Aiq+VEKUpQKUpQKUpQKUpQKUpQKUpQKUpQKUpQKUpQV7jKwC+27DWkS2cqYUrke6T7H+ODWkLlDWlxaCwtK2llOjBDrKv+/uO+1fRyhn5VWuK+DYfEA85DiolwSMIlNDcjsofmH6ig1GeLbrLTbkXQfGG3S0PtuJwHFAc0qzz27/erHwvx4LPan4S4LiUNvrMZx51IHlk5AwMqzz2x1qHvPB3FEB1Qes0e5tj8L0Y8x7p5iob4bivZiDw4/HXjGURVFWfZRrXCpPiXieQ7IE65r1PlOYsc7BJ6KKfypHMDmTuSajvD/hmVxjfS9LCjAZc1ynSNl530A9z19s1NcN+Ed2uUpMniV/4ZknK2woLeX7ZGQn9flW6LTa4logtQrewhiO2MJQnv3J6n3NSZRlNoShISgAJAwAOgrvSlQKUpQKUpQKUpQKUpQKUpQKUpQKUpQKUpQKUpQKUpQddIrnFKUADFc0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38" name="AutoShape 10" descr="data:image/jpg;base64,/9j/4AAQSkZJRgABAQAAAQABAAD/2wBDAAkGBwgHBgkIBwgKCgkLDRYPDQwMDRsUFRAWIB0iIiAdHx8kKDQsJCYxJx8fLT0tMTU3Ojo6Iys/RD84QzQ5Ojf/2wBDAQoKCg0MDRoPDxo3JR8lNzc3Nzc3Nzc3Nzc3Nzc3Nzc3Nzc3Nzc3Nzc3Nzc3Nzc3Nzc3Nzc3Nzc3Nzc3Nzc3Nzf/wAARCAC1AM0DASIAAhEBAxEB/8QAHAABAAICAwEAAAAAAAAAAAAAAAUGBAcBAgMI/8QAQxAAAQMDAgQEBAMEBwYHAAAAAQIDBAAFERIhBjFBUQcTImEUcYGRMkKhI1KxwRUWJDOC0eEmYmOSsvA0Q1NkcsLx/8QAGQEBAQEBAQEAAAAAAAAAAAAAAAECAwQF/8QAJREBAAICAQMEAgMAAAAAAAAAAAECAxEhBBIxEyJBUQUVI2HB/9oADAMBAAIRAxEAPwDeNKUoFKUoFKUoFKUoFMilUzxE44b4OjMhMYvypOfLCtkDHMqP8qC50rSsHxolqV/bYEfR/wAMqH8Sa2XwpxPD4kjKdi+lbePMbPQHqPagn6U50oFKUoFKUoFKpD/iZZWLt8A4iQEhegyNI0DfBV30561dUnUAR1oO1KUoFKUoFKUoFKUoFKUoFKUoFKUoFUvxU4Vd4q4c8mGgKmxlh1gEgauhT9RV0pQfLquEOJLenyZVucQlJ5qSSPuKsHh3ev6u8RstzNbDDxLLiTnGFcj9DivoDGRg1jTbbCnNKalxI76Fc0uthQP3oMkHeuwOarS3H+Gcl5a5FlH/AJiiVOQ/mfzN+53T7jlYWnUOIC21BSSApJSdiD1FB6VxmvCZMYhRlyJTiWmUDKlqOAKoN18S2m5ATbofmNA/jdUUlXyA5fX7UGxs1h3ZTybZLVGSS8GFlsDqrScfriozhfiqBxEyr4fU3JbGXWF80+4I5ipp51Lba3Fq0oSkqJPQDeg+dI1slX3iKJCYbVrAQ2tQGQlOclRPyP1r6NaQltCUIACUjAA6DpUXw5Fbj2qOtttCVPJDqilOCSrff6ECpYUHNKUoFKUoFKUoFKUoFcE4oTgVr3jXjqZZbm5Dt7LClMhKl+aCSrIztg9Mig2HStWW7xdaUUpuNvCcn1LZc2A74I/nVytPGVkuhSliYltxX4W3hoJ+R5H6E1dCw0rqFAnAINc1BzSlKCjTvFPh+DOfiPplhxlSkKJaABIONsmsJ3xgsAJSmPLX8tA/+1Wt/hWwvSnpbtnhuyXTla3GwSo++ax2uGYhGRAtsf2aiIUoD5nb9KDTXFvHL3EF7CYiFIhPoDSUKXjT7nHPfNOHeIfJjiLJU8QhRwdeCgbdOuKunGnD1wt89E23/wBFIt+wcXIhg6D11FKCQD0IG2aqJ4OvV9lOz7bcbJLVj+7iy8nO4GQUjfG2+OX0AYsm4SJ8VUaTIdCVHWEFZxnorHI1EouDkKSlMthL6EnUUHOHE/Teoy4TZsOQ9CntlDrKylaVJ0qSoV0VdUvNBL5/D+FY5j/MVV0tTPESYzzcuBHYjp3SpcdS0qKTsUnfrtz7CukniK6SY70Jy4SVMPAoWC4TlOf9KrcOO1KcQ40TrBwEI3Cz0GOpq8cP+HN+uzXxClMwmdZbKZKVpcGnYnTj+dE025wJcU3PhiA+lKUlDflLSlWcFPp/ln61YaiOGrFF4ftqIMPUU51LWvmte2T7cql6gUpSgUpSgUpSgUpSg6rBKFBJwSNq0D4lviNxXJQ8klS2klxZ+X4q3+a1V4zWH4hUS6MJ9YSW3FEbHHIH55IqwNRW+cth5bKQMoVggjNTbMtlzOoFpR5kDKT86jrLEtr3EDbF5S+yw42Wi8g4LS/yr9x03qfv3CNzsKRJBEyAd0S2Rtg8tQ6fwp3RE8txSZjcJu1cW3y0x22mZIcjIGEpcSHE49jzqfieKMhBAnW5twdSyspP2Na5hTQ0ggFK0lW6O4qTZTDkj0LKD+7V18sNq23xEsMvCX3XYa8cpCMJ/wCYZH3xVojvtyGkOsuIcQsZC0HUk/IitCqtaT+FaTUjYLjduHZGqC6ksE5cjrXlC/p0PuKmhu+uMVTmPECAY/mSY0ltYHqS3pWB+o/hUvw/xPbL+XEwHz5rYyplxOlYHfHUfKpoTCkjG3OtXcWT7lE4imwkxbdIbUhLrIdYCXFIPLSpOCSCCOfStp86p/iHwy7e4TUi3HTPi6igA4LiTzSD0OcEfbrWbRMxw79PelL7vG4aRvseRdprkiav9os7kb49snc/WsJvh1n8SnSfpU7IkqUf7Y3pdHpUsjSSRthQ6K9+tdI60u6kt4UsflI9Vee1c1eX3+n/AF2WPHLJ4TSzY5pegwky56k6WUrYDiUbgkjB2PLer/ZPE6OYihfo8hDyVYC2IyilQ6Eg8jWt33X2crgOLjySnSVpJH02rEjPXhttCBcHUISMAJ2CR7b7f61qmWsR7pebq/xmWbzGKka/pveycb2S9Tkwoj7qZCgSlDzKm9WO2eZ9qsoJ9q1ZwTa7Tf42lc2e3OjKClhMgYJ6LAxt/LfvW0EDAA3PLc13i0TG4fGy47YrTS8al6UpSq5lKUoFKUoFDtSuDyoMK4XWBbh/bZbTPX1mtXeKnGFrlxIcaDODyA4pxXkgklQ2A/U/cVN+KfD6H+GZ1wVMcS5GAcwQNKxkZSrrjHY188yH1OOFYGUj0oT2SOnz/wA6sCbauEe5uKZdJbeB/Z52Bx0+dXHhHip6DqtFzec+FcGhDg30g+x5+9QfhxwBL4rmCTKC2LWyr9q8Ni4R+RPc9zyHzxVv8TuCGrS0i5Wtt0RSQl1vOoMnoc88HGKTG3XFl7J93iXe4cEwrqQu1PIgzletLRUFNPJJ2II5E8qps6HcLFL+Hukdxhz8pG4UO4PWpXhfiV6Cn4aa2H4yjuhWCQe6Sdgf0NbLAsV44fQxdJ0eWyoHQ6+tKHEDO3yUO9c43Eu+bHEVi0cx9/41RGuS0gZVq+VZYntr2V6fnUZxNbGrDdCzCnsToywVtONOBeBvsrHIisFmbr2KT9q7PGnlvBWdKxisW13t6xXli4RyolpXqSOS0n8SfqKjXXFYKkpUMdjvUI9LWVq1Z26HnUkfXEGS1NiMyo6tTLzaXG1A80kZFeyu1QHAcGRbeErZFlrCnUsg7AjAUSoJ332Bx9KnldsZrI1z4oWi0RY4u8ktsrccS063p/8AEZP4v/kBvnqBv0qq23hm2XlAbZkOx54GtlaCChxPTA23+tRHijfnbxxTIYbcKosRXw7SM5yR+Ij3J/lURarpKt2iMtzSG/W0HFaVI67dcU3G9b5dcczEeOFyTbkwZhReYInHGjzIyihw8jnRtlYA278vlmy+CS7Gbm2iWmRFcSFIU4Mac9+3vttjesOw31mTMW7IZSJDgOtwgkjbGpP2HLf9Kzfj5FqIkR323YT7uJDCjrEdw/mUAcgKxgn2zWLY628w9Nesz4dTS0ueHrJdrZJVPa0B5jcJQvXqGNxttg8u/Wtq26W1OhsymT6HUhQ/y+lUqzvPTmXzoTFXkaUKOEnO36VM8KKdhzJlqeGMBMhvljCx6gPqM/WrWkVjUOGfPfPeb38rPSuBXNacClKUClKUCuCdq5rqvkaDTPjxxNks8OxHdhh+Xp+6En/q+3eqh4c8AyOK5nxMoLZtDSh5ruMKcP7iP5npmtpyvCm1XHiCXdrtNlSxIeLnkbNpGfylQ3Ixttipnia4s8NWVqBam2mHlp8uM2lIShpI5rx2AI+uKsDHvvE9q4QjN2q1xPiJTTYDUGPsG09Co9P4mtXcW8b8SXKFIh3FqNEiOgfsmm/Ud8jKjnt2FeEq6IjM60uuNpkKJC0HU/KVnBO/JOep+gqv3tx6URFTEcYklZbDTjxK1K2zqKgO/THWmoEbbrsuM+PiAp1kkpO3IdRU3LtcZ6MJMN1a0c8FedvY9PlWZd+EJdntMRuQyUPBvzULAG+dyQRsRvy2PtisVcOVbktLK0YeTlSEZ0JWBujlzGd/nitRP2bRyWyVFJGD2rLQlLSSopya8AVLWSjCCDuCNxXoVOoASd6yMSdLJGlII+VSPh/a2rvxVb403CWFOhSyrrjcD64xXm3Eiy9nFlpf6Gs1mAu1upkRn0Eg+kpO9SZ1G1is2nUeX0uCAAB9BioW53ZfkSEWtAfdRlKnEn0tHkSe5G/LqCKrNhv/APTsJq23eYhtbqN/LcLanB2J6nuBjPvVcYh3bhC4uzItvUIzK24bKZDLYVLUtZCUJUCQhG5WpYwSpX4QAAOUW9Ss9s6dL4r4rR3w5gWWLb/NLUZKpKgrS88crWr2zy+lecBTVztDqLhbWZdziILezgBUBuMHl/kasceZab3HKJfw9vnplqhqZ80LQt5ICsIUMatlA5GOfKq9ffI4NS69KcQA6PQ23grWo+/PBHevlennxW7p5nb6Nb4stdV4a2W6G55FvXIiqC/S04CdBHy3GO4qQXcZnxK5D8tpmUtOlRQ+D5o68u/Ijaou5Tnrkw9OkJMWK+4oFDbQ9SgAQNXUknf+VV5v1oAwgEHIIGCfY19iZtaI3w8NclcdteYbdt/iMm2p+EnNjSEJ0rbAQeX7vtWdwfxeLnx3EUzKQG3wWwwkHZISSPrkVqd+1ylSIojNvPKmIC2dt1kHBAx71vXwj4Jh8PR1TpT8aReHEYWGnEr+GT+6MZ37n6CpMT9rGWtYn2+WzAa5rhJ2HyrmtvMUpSgUpSgV5SFltla0jJA2Hc1615SUFxhxKThRSQD2PQ0Gnb/4iS1Xp63GS/HitrKFvxsJcCweac80g7Y64qJ4ku825OMuXaQ24y62lCJjA0tutpySkfurUeY+3KsvibhnyymPcGxHngYQ/wDkfHz71T2JcmzuOQp0dL8VzZ2M7koc9x2PY1uBbfDe0olSZfGF5DYiwUEshwHSCB6dgOQGOQ7cydqnJRN4gvE+7w9KGYbocWVPKWELUSU7q33Ixvy9uk8m4PxeHfLtk+S7ZmXCXIyVBCwlWykPHclPQKx1PLbOfa+PrSlsQWuGo8Np9PlyFhJKXQE4AUAnJJ79z1rMjZCL0xe+GbdJjx0SXZ7aVttkAhK8bnflg9emKqV44duXwFwttyAfaU8ZEW4a9KGVBIyFZzgE5GM/yruzxxZTIehWMwopiRlKD0r9k2OuhKdio5AJrW13vF64kirkXi4YYcAUyFK0NoAJBTpHM4OeuMUgRqVgrQ6jmQARnmKtUHhV+VHS58RGwoZ0Jc5fWqAlSEPpbD5WGyFgqTjUeoqVXe0RSC26tJO5CTt984rUaSUpeLUu3zzFKyFpaS4BnIWD1HfcGubLKSVKQ+5lxZ0tJ8tS8/LA51DSL23OcQsrf85B9JIzjrjas9yBcVwVXm1ltxCkn4phBytggkElJHLkcpyN98Vzyx3cfD19Pk9P+WnmEvKvFpt76mZj73noxqCWydJ59/8AWp9jj2EqB8DdAmbAeGFsyU+oD2Ptsd+XetccO2Xz1fGS05bCsoSfzHv8qnrtMZgwlLW22rPpQgpG5/yrzTFaT21fZn1+qwzlz6iqzzpvC8J+2X3h+VHQILTgbgLR6GlKzl3nnXkjc6s46dNdcQXdy/XB6TJccKQP2RVuVK7nt39sYqJay84tTqQSQdk7AE8v/wArLfaMVflFBUUgavZRrvFZ3ufh8Kcsds1rCxxm2bh4ay0OhKXoT2Rk49QOUj6occH+AVUo1sfeVoRpC08wo4NTURtbtluDTaFqVqQ6CFEAoTkEH7np/r7LjJKS44oNPITkr7bZ/wC/+8dYrvy4+GKWp7bLKJBdU2wCGkj8KM7n9ayLXdpdvlB2BJWw6CDscEmvFVwuGlsvPsR2yPSVtnLg75xv8xXuxHTdMaFNPrG+EbEj27mtxascaNtx8K+IqUtsx+K34sZ9zT5aw4CohQyCtI/Dt1OPetkIUFDI3BGQe9fKcu1ymsKStKhuMrSQfcK35/w61u7whu3n2AW+TIUqTH3S2tQVpb6aVdQOx5fLBOLRHwNgUrgHNc1kKUpQKUpQQnGUZh/hq4F9lDvlsqWgKHJQGxFaKlBt5otyEqcZClJyf7xsjGcdxuK+hbsz8Ra5bH/qMrT90mvm6+IcTDUpBKFsyErBBwQFJH80VqJGCRJtL4fiua2TtqHqCweaSOuR0NeSof8ASymmeHoU5yVgrdjNDUhrH5knoOex27HteZHCT8nhqLerUlbgcYKprISFALTsoj2ODt0xVu8NoMe38Mw50LJelN+c/owSo/u+wGwx7UmR88PIVHkKafbU2ptRSpJGCPapi1tOT4flRU+bIDuhtIODpWlQx+h/Stu+InBLHEjSbxCjlu4JH7VkJGXh1x3V278q11Hgx7W0tyLGla31YbkKKg2lSfUlJGnBOU777bioKy/bLiwovLhugIPqUU5Cd+p5D64qzM8Ow7rGblsRvJU4Step0kDrpGNsb1mXCe25BlNB9lAkNKdU2DhfmlH4T3GfpU3b1RItsMO3vuS47T4ZbW2MhaCnODtnOok1dCpv2BmCh+ay07hnCgWnAShJ2yc7kZOCfesazXPU8pt8ISy4QkZGyFbgDvyGN+3tV7S9Z5MZ2PGkuLe8tbTgWkp05BGc8udaoS0rUtshSdKSQOWSKxau407YMs4rxeOdL3p0HAGlJ5J7VW+MdR+FTgkHUNu/p/1r2tNxcXHAWcuIOFDHPbnXS+PKkIjLwAW3RuOxrjTBett/D7PVfk8OfpppHEsS126Spxt7y8thxOs4+p/Ss6422axLZdkIKUSsuNOBQIUMnqNs9xzq5cBtNqjuLWhtR8wAlfyHWvLjZr1MQGHm0pUtTobBzpCsBRHfZJwPevQ+AgrDoFxQ4v0xSlTago/iQoaVE/epnh+zNuRlSZ1tkzI0FS2Lk03zDeSkON9VEY1Edsc6gbo15jkaHGUB57gSnG2Ep/1q62jiL+qt3nyVtKlpebThtpQGtxRxz5Aa0q33wDmm1R/EqEyuEzY33ESX7cUyrXPSNpcQ5GcgblOQCB7VK+DXCSBLHES3Yq45jrYS0hJ3JIySCBtpA+5qXPCMG928SYiJEcSFmW020pIbZUoZOhKvwpX+YZ54251leG0SRwzJuNlnlIYOZUV4AhK2u+DuCBzHSois8Wx2v6au6Y7LbUOK+1GOg7qUpsKIA7jc/cdqgrDc5NlvjakLHmNqCkf8QY5e+Rt9qtvCEdvie8tuvI1xlSpF0eHQlR0Mj6AKP0FVLi+3mz3dbagB5D3lZ/3D6kq9tj+lUfQFulsz4TMuOrU08gLSfYismqR4X3Ev2t+GrCSwsLQnnpQsZx9FavuKu4qBSlKBSlKDhXKtDcbWsw73LhFOG3FFLeeWFHW3v89vvW+Tyqj+JliE63fHtoJUyNL2OZb55+aTv8s1YFW8N+IkMcNXi1SSUuxozr7aTjP4SFAfYH5k9q7eDMNb4mMSnHQmChgtJbOkEOIUo6gOeMAiqTOhyy4v4dR+LW0pshs4+IQUka09z3T3qyeF/F9ss9zuKL0+IZdZjoTqQSMtpKTnAyOdJgbI4gFytTIlW+EblHbOpxlteh9AxzT0V8tj861Nxff5cxolCY7NvkEPhSVlf7QZTqUMDSruMcxWxZ/iRBLKlWxh50E6UPLTpSpX+6Oav4d8CtKcZXJcycptSkqcUvU5pOQCfy/TOfnTkYrjCpOp7Wh9agP7teM8t/asiLcXrPbpMRSSlMxGsIKd0qScDJ6Z552raXg5wc01ZZFzu0ZLhnI8tttxOf2Wdzv3P8BWFxn4fXR6/tiwQ0CE42hCXCoaGgCdWsHc+2OdBBW5Fj/qpcbzFZnIMZSWFNqdBBWobqACdhmqbGZafivyFvIW6pQDTSdyTnckdBW243Bj8a0zuHGnEJclyEPNvFBSCAnqN8csdai7vwfxPEt3wjPDlokpSU4kw0hLxx+8SRq+tSRQJlpdiQU3AOpY8xOfK36qGAPoSd+1eDjnmwFkq1Lb9R26g5q/N3izQTATxLwzeLc/F0l14J1IkEAZKwrbBO9eHFiOAp8CRdbDcTDlBBKoQaUEOE9AMYSd+YOKtZ0qOsD0puzG7MW2aYTLxUtSG9aSrA+uMHny96w5l0F4uUSYE6CFq0pznZKDv+tbv8MLdItnA1sizEKbe0FZQrYoClFQH2Naw8RIrUXxKbZaYbjsrjpUAlIQlRUPUoY74OflUEOq0v3lTaENENvR1JW6cYSoevI/TbbOa8rKsNx1RHghaobzjOFJ2WB+0Rt2OhY/xYrm1IzxLDRr8pcltDIcyR5Wcp1kg76TjY96tMrhWPbA5fOGVLuiku6ltvt5QtTZ/EB+ZOQdwT0qjtZPERqXITbCpVrDKkiOQfMGgKSSlSiORSCP16VNcRPSZXA702KrRcY7HlPq0EKCilId/wCYLyeW464qjROFLv8A1qanXKEliFJl+avcBIAJ2I5Jz1yRzx7VsGDHeuPCs5loNpVPceQyC6lasqIB1qTkZJ3IB9ISB3rIz/CO1iFwymWr+8lq1fJCcpSP4n61VfGWNouXmAlPxEZKhj95CsZ+xrZnC9mbsNljW9CgpTaAXFgn1LP4jv79O1UHxnSFuRNPMR3K1AjPBe4ZvbkYnJcjLBz00qBH/Ua3QOVaA8Fz/tq2n/27p/QVv8cqiOaUpQKUpQK6OpC0FJ3B2IIzkV3pQar404KkRQ5ItUYzIRVrXFG62e+gfmHXHOqD/SVuaJQ7OlocR+Jp1pKlIA6etJUK+kTUbcrBaLqc3K2Q5Sv3nmEqP3Iq9w+brjxLlfkWtDpdX6Q+6dTikkfhT2+narX4deF0u4Pt3HiRlceIn1JirGFvZ79h36n251uS2cO2a1L1261Q4y/32mEpV98ZqUA70mdjq02lttKEJCUpAAAGAB8q70pUHUoSVBRTuOtdqUoOi0BY0qAIPMGo3+rtk+LTLFnt/wASk6kvfCo1g9wcZqVpQcDrUFxdamrjZ5ZEdpcpDCiysoGtJBCsA8xkgcqnq6qGc7Z9qD5lvBQ24iQU6UoeKScYUELIUD99Qr6CtpjXCxw3oSEpaUwPLbbA0gY/D8tsVqLj2wfA3SRHUkhleSgpHNpRyP8AlNTPhHxR8If6u3ZwJVnVGcUfSodRn3/jtVVZbjZocm7edLExxnQkLYKQprRnBCwoEKSTvg7pIJBGa73nh6dd7Y0zZ5KbWWnEKTpCkhSU8kDSQUJ3Occ6h/FeIt27WRxtSwVtyW/SSMqSjWNuvIj61fOH5qZ9mhSwrPmspKieqsYP6g1DaBiqudva03S0Tl4OS9AuDr6T/hWrUPlWvfEGczMefVHVLUyltDf9qKtaVFWVDCtxjTyrb9+u8azW92VKWkaR6Unmo9gOtfP3GNyckSSHf79Si64CeSlHkfkMZ981YFk8DISnuIJ81QJQxH0A45qWr/JJrd45VRPB2ym18KIkuIKXpyvO3G4bxhH6ZP8Aiq+VEKUpQKUpQKUpQKUpQKUpQKUpQKUpQKUpQKUpQV7jKwC+27DWkS2cqYUrke6T7H+ODWkLlDWlxaCwtK2llOjBDrKv+/uO+1fRyhn5VWuK+DYfEA85DiolwSMIlNDcjsofmH6ig1GeLbrLTbkXQfGG3S0PtuJwHFAc0qzz27/erHwvx4LPan4S4LiUNvrMZx51IHlk5AwMqzz2x1qHvPB3FEB1Qes0e5tj8L0Y8x7p5iob4bivZiDw4/HXjGURVFWfZRrXCpPiXieQ7IE65r1PlOYsc7BJ6KKfypHMDmTuSajvD/hmVxjfS9LCjAZc1ynSNl530A9z19s1NcN+Ed2uUpMniV/4ZknK2woLeX7ZGQn9flW6LTa4logtQrewhiO2MJQnv3J6n3NSZRlNoShISgAJAwAOgrvSlQKUpQKUpQKUpQKUpQKUpQKUpQKUpQKUpQKUpQKUpQddIrnFKUADFc0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40" name="AutoShape 12" descr="data:image/jpg;base64,/9j/4AAQSkZJRgABAQAAAQABAAD/2wBDAAkGBwgHBgkIBwgKCgkLDRYPDQwMDRsUFRAWIB0iIiAdHx8kKDQsJCYxJx8fLT0tMTU3Ojo6Iys/RD84QzQ5Ojf/2wBDAQoKCg0MDRoPDxo3JR8lNzc3Nzc3Nzc3Nzc3Nzc3Nzc3Nzc3Nzc3Nzc3Nzc3Nzc3Nzc3Nzc3Nzc3Nzc3Nzc3Nzf/wAARCACnAKcDASIAAhEBAxEB/8QAHAABAAICAwEAAAAAAAAAAAAAAAYHBAUBAwgC/8QAQRAAAQMDAgMGBAMFBgUFAAAAAQIDBAAFEQYhEjFBBxNRYXGBFCIykUKhsRUjUmLRFiUzosHwQ3KSsuEXU3OC8f/EABcBAQEBAQAAAAAAAAAAAAAAAAABAgP/xAAeEQEBAAICAgMAAAAAAAAAAAAAAQIREiEDEzEyQf/aAAwDAQACEQMRAD8AvGlKUClKUClKHYUClRvVWtbNpctN3J1ZfdGUssp4l8PiR0FRxrtj06twJcjz20n8ZbBA+xzQWPSumNIalMNPsLS404gLQtJ2IPI13UClKUClKUHBNdL8qPHx8Q+01nl3iwnP3rseWlppbi/pQkqPoK8sX27S7xcZ9wlrWVPvlSEqOyU/hSPDbFB6nbcQ6gLbWlaTuFJOQfevuqv7Bkzv7OTXJDizEMrEZJzhOB85T5Z/MGrQoFKUoFKUoFKUoFKUoFKUoKO7bNNyW741fGEuOR5LaW3SMkIcTy9AQB7g1WK2yg5Urn0G5r16oZ22x1zXX8Ozn/Bb/wCkUFYdi2qW3on9nZb379rici8W3E3zKR6Ek+h8qtWtfcbTb57CkTIrakjcKA4VIx1SobpI8RVes9p1vt11NpTMXdGlFKGJakcKkrJ+hzOArA34hjz33oLRJxueVYE27xIgPG7xK/hRvUAueuiphQkSY7DZ2PzAD75qMu3GPcHAmNeGGsnKlNqQogehqbFqN6vtve8ElS42TgLWAU/ccvet3FksS2g7GebdbPJSFZFVCzpqW6pxtq8F5WRlPwqeR6k1hy4V30g4h6PcZTkFwYfWCQpBJ2IA5DPQfrVFs324OMITChJDlwlBSWUHkgci4rwSnI9TgDc1EoHZDptpKFXBUyc6PqU47wJUeuyeX3rR6Q1cuDqtMe8okpVcghtuRM+UgAKKcknYeXXNW+Dmgxrbb4lrgswoDCGIzKeFttA2SKyqUoFKUoFKUoFKUoFKj+rdX2nScdLt0eVxrB7tltPEtWOuOg8yaiMXtu0w4sJks3CMDyUpkKB+xzQWdStTYNSWfULJds9wYlJH1BCsKT6pO4ra5FANVJN7Vb6u5y4Fq0wt9bDqmxs44diRkhKdvvVubV0So4fZU3xKQFcyk4NBT7+o+0+eFJTamoSFbYWwhHP/AJ1E/lVfjTM1PfpmTLW2uKniIEhC1IwcfMEnP5V6gZhxmd2mEJV/Fw7/AHqC3vsyt8q6uXO3swe9dJU8zOZW82tRJVkYWCNzy3FB5++OVZrr8TBmFbyFfXwgBQ6gjcEVN7fqq13hrFz7tl4nIUmM2QNuXIHGw/8ANTXVHZrAm24NiJYYEgN/K+wpcfC/TcEeoqinLe5CmFqS33gQ4UOd0M8jjKSOdTQvq3zbO7HksM3RYbfbDQW2sIUDknO42Pv41gvQLZblsrl3N6SxlRUp3BCAR0wcknl/sVVFrtEqe8tNrRIRwj5VKcwn3yfDPKrg7Oo1oslpEbUDTapjsgOGVIHeI4gfkCSR8uOfrvmqO+26FY1VDjTtRMSIndrHcxWzwEoG2VhQJBJyfHGKs1I4QAOQogoUkLSQQRkEHnX1kUClKUClKUClKUClKUFMdos2RbNequD9vZmoYYR8M1JBLfL6sdd+L3qBSr/LvclyTc1d44pZVw78Lf8AKlOcACrc7YrS+9bm7nGfShyMR8ixkOJOcp9+fqKphUGdNuSf2fDUHFJKggf8dI58J5Ejw51ZNpemdFWG3kvRHlsvJ5KbUUqHuN63kXWup4JHd3Z9YH4XgHB+YzUYcBBUkpU0+gboWOFQ9RRmepGy/mHmKCxIPazeWeFM6BEkAc1I4m1H9RU10v2i2a+upjL44MtWyWnyOFZ8Eq5E+W1UZ8Y2fwV8KmNc+5SfWg9UZ2pkHlXmM6yvSUpbRcpiUoGEgPr2/OrQ7I9byL2HrVdny7MaT3jLq8AuI2yD4kfofKorE7VYD0S7NXOQFu299IbJAyWVgeHgRv8Aeo1Htsd1KXUKQttQyDjmKvG629i6QnocpPE06nBxsUnmCD0IO49Kp1qBK07eXrXKz8o4mznDbyDyUMjCT+h2reOPKdM5Zcfl2M22OlKXEpKSBkKR8pHvWLOeeQiQzIuSUsJb40I7vKlqBwBW2LT02OXbJJDbrSsqZfRt/wAqhzAP8ST961y3bddiq1X6GqDOWP8ABd2DmPxNuD6v18qz8LO2IxfpcNnuGdVLabTyS0k4B8KlehbreDdWy/JuVzgyctqcdjq4GiOSgrl5EeY8KwWdH2JcBMZu3sB1sAoeKRxkjfJPjWXo65vWS7uQnzww3ighOPoUTwn/ADY/6j5UVaKeVc1wOVc1ApSlApSlApSorr39rrt4asjEp1/ClYYWEZO2AVfeg1va3dYsaxfs51f7+UtKkpxySlQJJPTy/wDFVLZ7i9a5iE94VsrUCjKsEH16Hp4HqCKiOpLnOuMhP7QedcdbJ4g64VEHPLcnl/Wml7bdb7dY9otS194+rcEngQkblR8AKstnaWbWyY0S/shU1CVkAJQ8hHCoEDfJySFctgCD08KiuodJyray9LZdDsRA4lqX8qk+3Xn0ruFwXYb3Khsyu/XEWW1KAGH0g88AkZqYzJbWp9MyY7HCZCkcSQPxEHOMV0yx3OWLEy1eNU6Hgeu3pXBebOwcT6cVZKoYaIKXMIUcBQ6H+FQ5g11OgtrKHQOLnhQ5+lcm2O67wJ4uYxWdo243GHqSHMtjDz7sVwOrQygrUW84XsN8YJHvWmnrbCSEoSM+AqwewH4QayK5DoS/8M4lgH8SvlyB/wDUH86D0YkhSQroRkZqIa+XAUq3RlNd9c1vgsISN0t5HeKV4Ixt68PhWz1XqiBpiAZExRU6rZphG6ln08PE1WKdTJvFzdlNyI7jrqglIKiw4lCR1yCOAZOAQSST41ZuXcLJZqtlMsENElT6ZbtvfJyCgnb3FDFnzGDEmi23+FzAcUEPJ8wR18+dau/6vYskFDsoOOvutlTDC0pCleBUQcgeqRmqpuWrb7cVK765PpbUf8JpZQgDyArfst+025+qT63T0NZYkeLGS2HXkJHJuU8krR5cWdx960OpZcSFdmwVoI7xK1hKhkpB4iPyqiW5UtZ2lP5/+VX9akWi2YY1NAlahluCA2viWrdXoCP4fGsOj1ZFeTJjNPt5CHUBaQoYOCM121jwpUeZGbfiPNvMLGUONqBSR5EVkVFKUpQKUpQK0+r7uiw6buFyWfmYZJbHis7JHuoitxUD7WbHc9RWuHAtkuKynvit1D6ykrwPlIwDsMknPlQebXGpEuWlKELekPLwEpHEVrJ5AdSTUnuUlekYb1gt7oTcHk8N2lNnfPP4dChySnPzEfUfIVONHWnT+lrTedQi5x7peLYyvCQnhTHUdk8IO6uIkDj5YziqibblXS4oYbJdlSnsZP4lKO5PuSaI6VvONONKjkoXkEcO29THTl7ehr+MSpRZCgl3H/DV7dD41z2U29mb2hQ2VlDiI6i4nB2Vw5Od98bfnvzqyO0qNaIc5MiHb2kyQE/FuNJACkqUEpChjc5UPPp441jlcUyxmUQLWUMh1F9tOO4k7PpAGEqPiOWFfrtUfS4xPaLK+FKuaEnlnyPT0NTNtpMFt3gR8RbnQQ6wPmwDzKfEdahd/tybdNHdrLkV4cbDo5KT/Udal1+E3+tLLguNuKSAcj8KhyrY6V+NTeIqoa1NykOhbagN0lO+a6wVuEHvCVAYTk9K2doni1T2pj0fJQCFcPVJ2PlSWS7pe5qJ3Jh3W83FybcpSStw7pKMBI6ADesp+12e1QHZtyZYcQ0niPEjn+fOtpC7t9tEhhYW06kLQsciDVd9ot7+JnqtbK/3MVOXcHYrPIe3+tdMvNcupJHPDxce7bULuk79qXRyQlhEdtxXyNNjASnp/wDtYqMd5gpHhXENCnHjwgEgFW6gnl6/pX3JQUL4k4HEMj9K5OzMR3aSCAnIrIGVb8WD57CtEMqOSefWspltaFBaFjiSc4O/3FBNtH6vuuk5oLDhMZZHexnchCx4+R/mHvmvRGmtQwdR21MyAvls60r62leB/ryPSvMdvvNtW6lnUNoCo6ju/b190tHmEnKD6YFXn2aabsMVKb3pu8TJcZ5ot92tacDkcLAGeJPgeWfOiLBpXANc0UpSlBweRqqe2m8SrZHEZv5UzQEd4DyQPqT7nGfI1a9anUmnrdqO3KhXRnvGzkoWNlNqx9ST0P8As0HmIOMzI4akqWn5eFLqfrbHgf4k+Vcab/uPUsd2bHdfCkOIYMXCi4paShK0ZxnBVnHPat7rbQtx0lILqCXoC1fu5CR/lUOh/I1oI0sLbLLiOJJ34c4wr+JJ/CqiJDpm1Ps6kaQ098FLjPoc+IQBlCsfSc8wpIxjlzrf6k1vbrbNmJZUm7THpCVpbKEhphSchOV81YyTjoSarCVNmstltbri3skoeUoqUpJ6H08+W+K1Tbqu9SorHy9SenWipFN1BdJE1x56StnixwIbIbCcdAkbYrIavCXmFxrm0HWVniURsQr+IeB8x7g1GnmnOJSUgrIJ3Azt0rsY43UqaX8hTjiKhv6YojZSYgabEmI8JEQnZwbKHkoePnX1HcLrC2yOIEHGeYrDuTK4ySCkBAxlCVfScc/c/pXRHlKAC0JOUjcZ5jrUFi9nGom4ahbrksCMs5bcUdm1efkfy96rm6Ou/taS68ApanlKIVuDufyraQVDZQ3SRzrUmMFzCzxYJcI3orHCcMKV/EQn/WsqKTIZdaCApY5qJ3IOAPsrH3rtucBURhhQKSheVAj7V820BtSFEgBeck9Adqo4gW1+6TWYVvYW9KfUEtNI5n+m29SC7aMm6e1DbbPenmWDNSlQfTlxDfEopOeWcEb4NZ1lsklmwL1HZJL4vEO6NoQw2BhCVJznxJKspxyI2qSdolyRrPRFu1NGAbmWxfdzI3DugOYHGDz4cgY9fEUEX1doa8aR4TcENvQ3FcCH2SSgq54OdwcdD9zXPZ/quTpC8B9pS3ILygJTIOy0+I/mHMe461PNa6h/b3ZvpuOjhXMujzaFA8wtshJ/zlPsTVe66007pPUL1uUpS4+zkVw81tH/AFByD6UHqOFKZmxWpUVxLjLyAttaeSkkZBrvqqewi/mVbJVkeWCuIQ6yD/7ajuB5BX/dVrCgUpSgUpSghXa/DXL0FcVNZ7yPwPpI/lUM/lmvOCHESVhISEP52HIKPl4Hyr15OitTob8SQniafbU2seKVDB/KvIt5tUm0XiTb3CUyIjxb4j4g7H3GDQWX2eWyB+xxLlMtvuyOIL40AqCQSEpBPLcZ6c/KtJrzQTUP+97S0sw1Djej/ib8x5fp6VOoD1uvfZnNvNjiMRrs00XJAaQApL6MFe3L5gCeXWo/pnVWr5sNJ/syq5sra4kPIQpKFDlnqDuDkD7UFblp+3ykByM4w4nBKXhuMcsg8wa6nnm3Zj70hSlOLA4CjGysYzj0rbaouUmVLZi3JhmM7b2/he7QFfKEknBKiT8uceQwK0S21ow82nIzsUnc+n3oPl5ZWHUZ6EEkk8sdaw4x4HAevEPepklEa46MmS0W6NHlxZDbZUy0QVNqG2ck7561qG9OXxEAT3LVLbjd6B8Qps8IOcDH9eVB9xk/u9hyOPSsJ1si5pVg4C0knyOx/StxJhTbWOG5RXGO/SFsrUnCHEkDBSeo/wBmtehuZKuEaNbgTKkKS02gYypROAN/EmoOi6L4UxuIhYLagob8s+fWvkpQllsrC+4GOIp+rHXHnium5sT40tca5susyGshTbyClQ9jWSyA73TfzHi4cJAzmqNvbLtMYJagvlEaYtt1xBwOMtklOTnY5B3zU/liO4yLe9JCkTY5C0pcynGx4cj2UDuDj2qubBFkSLg2xEeREcbcLrDzyuBKRjIIJ80j71n6YlH4eS0ShSMmQc5yzw4yoHqDnA9DzoNhom3Sx2i2myPuKcjQZJebx9PCPnzjz4U+mKsbt6s4k6diXRCAXIT4Qs/yObf93D96gt8duETVFnn2viaubxDTZTvwrOMg88gFagc9Parg7RIy5XZ5eGpHCp0QytRRy4k4Vt7iiKQ7JbmbbrS2KKiEPuGKsZxssYH+YJr00OVeRLG8YtziyBsWpbTmfDC0mvXY5UVzSlKBSlKBVP8AbZo5UpP9pLc0VOtoCJqEDcoH0r9uR8seBq4K+VpCklJAIOxHjQeT9PaiuenZLsiApCm5LfdyGHElTT6eWFDI33O+RjNbux9o91sWkxYrW20hSFrKZislSQo5OByBBJ339OtWFqvsfYnSly9Oy0QVLyVxnUktE/ykbp9NxUKc7GtXPP8AdLdtqWuRdD5xj04c0FdoZk3W5NxoqHJEmQ5woAGVOLJ/Uk16QPZtbn9CRNNvr7t5hIc+LQgEh47qV5gnIx4Yrns87NLfpAmW84JlzUMfEFOEtg8wgdPXmfLlU9xQVkjssjW60/AQX1SW5CkJl98QgrTnPECORHQAV8yexizKQpMK63WKlQ3QHQpJ3zywM1Z9KCpZ3ZhqM274CNq1UuKlISmPOZKkJA5AbqxgY5YrB0j2S3e336JcrlLhNohPJdQlkF3vCD4EDhH33q6KUEH7UdFuawtMZqE4w1NjvcSFvA4KSCCnIBI559qoLVtge03dHrS84HXIwT+9Snh4xwhQIHoTXrQ8tqpzt3sJLkO9so2UPh3j4EZKD75UPtQRiwWaTqDSDM64Su/ix5AioQ2kcTCEpGAduRKvz571nnT7UJKXLSO6DyO7dw6UKQgYJKTwqznccwaxOx2/sWq8PWW4hP7PugCBx/Sl0cgfUHHrirB1xppu16dn3G2KUpcdIcDLgCkYyArzOBuM+FQRyX2f3PULcWfZLmi3qiEpZ4wtJ6YwpO4xgDlnnXGoP/Uiz6XuLF5chTreWFIekcSVLSk7Zz8pPPqDVl6DlGZo60yFEFS46eI+KhsfzBqH9ut8RE041aELHfz3QpQB5NoIJPurA+9UUbASp2fHZQCVuPNpHqVpFewBXlzs2tpu2uLUyU5Q28H3AeXCj5t/cCvUYoOaUpQKUpQKUpQKUpQKUpQKUpQKUpQK19+tMa92qTbpictPo4cjmk8woeYODWwrgjNB5O1JZpdhusi3T0FLjZ+oclj8Kx61NtOdq4TZHrLq5l6QythTKZjPzLKSkjCwTvz+ob+I61autdG27VsENSf3UprPcSUJypGeh8U+X6VRl97OtTWZxYXbHZTQzh+EC6CPHhHzD3HvQSfRvajA09o5u3OMPSZsdbgaSBwtlJUVDiV03J2AqutS3ydqG6O3G4OBTzuyQNg2kcgB0H++tdCbdPU8GW7fNcfOyUlhWQfTHOrG0L2TT5shudqZtUWIPm+GV/iu+Sh+Eeu/kOYCQdg+mVwre/f5bRS5LHdxwrmGwck+5A9k1bAGBivhhptlpDbSEobQkJShIwEgcgBXZQKUpQKUpQKUpQKUpQKUpQKUpQKUpQKUpQK4IpSgYrm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42" name="AutoShape 14" descr="data:image/jpg;base64,/9j/4AAQSkZJRgABAQAAAQABAAD/2wBDAAkGBwgHBgkIBwgKCgkLDRYPDQwMDRsUFRAWIB0iIiAdHx8kKDQsJCYxJx8fLT0tMTU3Ojo6Iys/RD84QzQ5Ojf/2wBDAQoKCg0MDRoPDxo3JR8lNzc3Nzc3Nzc3Nzc3Nzc3Nzc3Nzc3Nzc3Nzc3Nzc3Nzc3Nzc3Nzc3Nzc3Nzc3Nzc3Nzf/wAARCACnAKcDASIAAhEBAxEB/8QAHAABAAICAwEAAAAAAAAAAAAAAAYHBAUBAwgC/8QAQRAAAQMDAgMGBAMFBgUFAAAAAQIDBAAFEQYhEjFBBxNRYXGBFCIykUKhsRUjUmLRFiUzosHwQ3KSsuEXU3OC8f/EABcBAQEBAQAAAAAAAAAAAAAAAAABAgP/xAAeEQEBAAICAgMAAAAAAAAAAAAAAQIREiEDEzEyQf/aAAwDAQACEQMRAD8AvGlKUClKUClKHYUClRvVWtbNpctN3J1ZfdGUssp4l8PiR0FRxrtj06twJcjz20n8ZbBA+xzQWPSumNIalMNPsLS404gLQtJ2IPI13UClKUClKUHBNdL8qPHx8Q+01nl3iwnP3rseWlppbi/pQkqPoK8sX27S7xcZ9wlrWVPvlSEqOyU/hSPDbFB6nbcQ6gLbWlaTuFJOQfevuqv7Bkzv7OTXJDizEMrEZJzhOB85T5Z/MGrQoFKUoFKUoFKUoFKUoFKUoKO7bNNyW741fGEuOR5LaW3SMkIcTy9AQB7g1WK2yg5Urn0G5r16oZ22x1zXX8Ozn/Bb/wCkUFYdi2qW3on9nZb379rici8W3E3zKR6Ek+h8qtWtfcbTb57CkTIrakjcKA4VIx1SobpI8RVes9p1vt11NpTMXdGlFKGJakcKkrJ+hzOArA34hjz33oLRJxueVYE27xIgPG7xK/hRvUAueuiphQkSY7DZ2PzAD75qMu3GPcHAmNeGGsnKlNqQogehqbFqN6vtve8ElS42TgLWAU/ccvet3FksS2g7GebdbPJSFZFVCzpqW6pxtq8F5WRlPwqeR6k1hy4V30g4h6PcZTkFwYfWCQpBJ2IA5DPQfrVFs324OMITChJDlwlBSWUHkgci4rwSnI9TgDc1EoHZDptpKFXBUyc6PqU47wJUeuyeX3rR6Q1cuDqtMe8okpVcghtuRM+UgAKKcknYeXXNW+Dmgxrbb4lrgswoDCGIzKeFttA2SKyqUoFKUoFKUoFKUoFKj+rdX2nScdLt0eVxrB7tltPEtWOuOg8yaiMXtu0w4sJks3CMDyUpkKB+xzQWdStTYNSWfULJds9wYlJH1BCsKT6pO4ra5FANVJN7Vb6u5y4Fq0wt9bDqmxs44diRkhKdvvVubV0So4fZU3xKQFcyk4NBT7+o+0+eFJTamoSFbYWwhHP/AJ1E/lVfjTM1PfpmTLW2uKniIEhC1IwcfMEnP5V6gZhxmd2mEJV/Fw7/AHqC3vsyt8q6uXO3swe9dJU8zOZW82tRJVkYWCNzy3FB5++OVZrr8TBmFbyFfXwgBQ6gjcEVN7fqq13hrFz7tl4nIUmM2QNuXIHGw/8ANTXVHZrAm24NiJYYEgN/K+wpcfC/TcEeoqinLe5CmFqS33gQ4UOd0M8jjKSOdTQvq3zbO7HksM3RYbfbDQW2sIUDknO42Pv41gvQLZblsrl3N6SxlRUp3BCAR0wcknl/sVVFrtEqe8tNrRIRwj5VKcwn3yfDPKrg7Oo1oslpEbUDTapjsgOGVIHeI4gfkCSR8uOfrvmqO+26FY1VDjTtRMSIndrHcxWzwEoG2VhQJBJyfHGKs1I4QAOQogoUkLSQQRkEHnX1kUClKUClKUClKUClKUFMdos2RbNequD9vZmoYYR8M1JBLfL6sdd+L3qBSr/LvclyTc1d44pZVw78Lf8AKlOcACrc7YrS+9bm7nGfShyMR8ixkOJOcp9+fqKphUGdNuSf2fDUHFJKggf8dI58J5Ejw51ZNpemdFWG3kvRHlsvJ5KbUUqHuN63kXWup4JHd3Z9YH4XgHB+YzUYcBBUkpU0+gboWOFQ9RRmepGy/mHmKCxIPazeWeFM6BEkAc1I4m1H9RU10v2i2a+upjL44MtWyWnyOFZ8Eq5E+W1UZ8Y2fwV8KmNc+5SfWg9UZ2pkHlXmM6yvSUpbRcpiUoGEgPr2/OrQ7I9byL2HrVdny7MaT3jLq8AuI2yD4kfofKorE7VYD0S7NXOQFu299IbJAyWVgeHgRv8Aeo1Htsd1KXUKQttQyDjmKvG629i6QnocpPE06nBxsUnmCD0IO49Kp1qBK07eXrXKz8o4mznDbyDyUMjCT+h2reOPKdM5Zcfl2M22OlKXEpKSBkKR8pHvWLOeeQiQzIuSUsJb40I7vKlqBwBW2LT02OXbJJDbrSsqZfRt/wAqhzAP8ST961y3bddiq1X6GqDOWP8ABd2DmPxNuD6v18qz8LO2IxfpcNnuGdVLabTyS0k4B8KlehbreDdWy/JuVzgyctqcdjq4GiOSgrl5EeY8KwWdH2JcBMZu3sB1sAoeKRxkjfJPjWXo65vWS7uQnzww3ighOPoUTwn/ADY/6j5UVaKeVc1wOVc1ApSlApSlApSorr39rrt4asjEp1/ClYYWEZO2AVfeg1va3dYsaxfs51f7+UtKkpxySlQJJPTy/wDFVLZ7i9a5iE94VsrUCjKsEH16Hp4HqCKiOpLnOuMhP7QedcdbJ4g64VEHPLcnl/Wml7bdb7dY9otS194+rcEngQkblR8AKstnaWbWyY0S/shU1CVkAJQ8hHCoEDfJySFctgCD08KiuodJyray9LZdDsRA4lqX8qk+3Xn0ruFwXYb3Khsyu/XEWW1KAGH0g88AkZqYzJbWp9MyY7HCZCkcSQPxEHOMV0yx3OWLEy1eNU6Hgeu3pXBebOwcT6cVZKoYaIKXMIUcBQ6H+FQ5g11OgtrKHQOLnhQ5+lcm2O67wJ4uYxWdo243GHqSHMtjDz7sVwOrQygrUW84XsN8YJHvWmnrbCSEoSM+AqwewH4QayK5DoS/8M4lgH8SvlyB/wDUH86D0YkhSQroRkZqIa+XAUq3RlNd9c1vgsISN0t5HeKV4Ixt68PhWz1XqiBpiAZExRU6rZphG6ln08PE1WKdTJvFzdlNyI7jrqglIKiw4lCR1yCOAZOAQSST41ZuXcLJZqtlMsENElT6ZbtvfJyCgnb3FDFnzGDEmi23+FzAcUEPJ8wR18+dau/6vYskFDsoOOvutlTDC0pCleBUQcgeqRmqpuWrb7cVK765PpbUf8JpZQgDyArfst+025+qT63T0NZYkeLGS2HXkJHJuU8krR5cWdx960OpZcSFdmwVoI7xK1hKhkpB4iPyqiW5UtZ2lP5/+VX9akWi2YY1NAlahluCA2viWrdXoCP4fGsOj1ZFeTJjNPt5CHUBaQoYOCM121jwpUeZGbfiPNvMLGUONqBSR5EVkVFKUpQKUpQK0+r7uiw6buFyWfmYZJbHis7JHuoitxUD7WbHc9RWuHAtkuKynvit1D6ykrwPlIwDsMknPlQebXGpEuWlKELekPLwEpHEVrJ5AdSTUnuUlekYb1gt7oTcHk8N2lNnfPP4dChySnPzEfUfIVONHWnT+lrTedQi5x7peLYyvCQnhTHUdk8IO6uIkDj5YziqibblXS4oYbJdlSnsZP4lKO5PuSaI6VvONONKjkoXkEcO29THTl7ehr+MSpRZCgl3H/DV7dD41z2U29mb2hQ2VlDiI6i4nB2Vw5Od98bfnvzqyO0qNaIc5MiHb2kyQE/FuNJACkqUEpChjc5UPPp441jlcUyxmUQLWUMh1F9tOO4k7PpAGEqPiOWFfrtUfS4xPaLK+FKuaEnlnyPT0NTNtpMFt3gR8RbnQQ6wPmwDzKfEdahd/tybdNHdrLkV4cbDo5KT/Udal1+E3+tLLguNuKSAcj8KhyrY6V+NTeIqoa1NykOhbagN0lO+a6wVuEHvCVAYTk9K2doni1T2pj0fJQCFcPVJ2PlSWS7pe5qJ3Jh3W83FybcpSStw7pKMBI6ADesp+12e1QHZtyZYcQ0niPEjn+fOtpC7t9tEhhYW06kLQsciDVd9ot7+JnqtbK/3MVOXcHYrPIe3+tdMvNcupJHPDxce7bULuk79qXRyQlhEdtxXyNNjASnp/wDtYqMd5gpHhXENCnHjwgEgFW6gnl6/pX3JQUL4k4HEMj9K5OzMR3aSCAnIrIGVb8WD57CtEMqOSefWspltaFBaFjiSc4O/3FBNtH6vuuk5oLDhMZZHexnchCx4+R/mHvmvRGmtQwdR21MyAvls60r62leB/ryPSvMdvvNtW6lnUNoCo6ju/b190tHmEnKD6YFXn2aabsMVKb3pu8TJcZ5ot92tacDkcLAGeJPgeWfOiLBpXANc0UpSlBweRqqe2m8SrZHEZv5UzQEd4DyQPqT7nGfI1a9anUmnrdqO3KhXRnvGzkoWNlNqx9ST0P8As0HmIOMzI4akqWn5eFLqfrbHgf4k+Vcab/uPUsd2bHdfCkOIYMXCi4paShK0ZxnBVnHPat7rbQtx0lILqCXoC1fu5CR/lUOh/I1oI0sLbLLiOJJ34c4wr+JJ/CqiJDpm1Ps6kaQ098FLjPoc+IQBlCsfSc8wpIxjlzrf6k1vbrbNmJZUm7THpCVpbKEhphSchOV81YyTjoSarCVNmstltbri3skoeUoqUpJ6H08+W+K1Tbqu9SorHy9SenWipFN1BdJE1x56StnixwIbIbCcdAkbYrIavCXmFxrm0HWVniURsQr+IeB8x7g1GnmnOJSUgrIJ3Azt0rsY43UqaX8hTjiKhv6YojZSYgabEmI8JEQnZwbKHkoePnX1HcLrC2yOIEHGeYrDuTK4ySCkBAxlCVfScc/c/pXRHlKAC0JOUjcZ5jrUFi9nGom4ahbrksCMs5bcUdm1efkfy96rm6Ou/taS68ApanlKIVuDufyraQVDZQ3SRzrUmMFzCzxYJcI3orHCcMKV/EQn/WsqKTIZdaCApY5qJ3IOAPsrH3rtucBURhhQKSheVAj7V820BtSFEgBeck9Adqo4gW1+6TWYVvYW9KfUEtNI5n+m29SC7aMm6e1DbbPenmWDNSlQfTlxDfEopOeWcEb4NZ1lsklmwL1HZJL4vEO6NoQw2BhCVJznxJKspxyI2qSdolyRrPRFu1NGAbmWxfdzI3DugOYHGDz4cgY9fEUEX1doa8aR4TcENvQ3FcCH2SSgq54OdwcdD9zXPZ/quTpC8B9pS3ILygJTIOy0+I/mHMe461PNa6h/b3ZvpuOjhXMujzaFA8wtshJ/zlPsTVe66007pPUL1uUpS4+zkVw81tH/AFByD6UHqOFKZmxWpUVxLjLyAttaeSkkZBrvqqewi/mVbJVkeWCuIQ6yD/7ajuB5BX/dVrCgUpSgUpSghXa/DXL0FcVNZ7yPwPpI/lUM/lmvOCHESVhISEP52HIKPl4Hyr15OitTob8SQniafbU2seKVDB/KvIt5tUm0XiTb3CUyIjxb4j4g7H3GDQWX2eWyB+xxLlMtvuyOIL40AqCQSEpBPLcZ6c/KtJrzQTUP+97S0sw1Djej/ib8x5fp6VOoD1uvfZnNvNjiMRrs00XJAaQApL6MFe3L5gCeXWo/pnVWr5sNJ/syq5sra4kPIQpKFDlnqDuDkD7UFblp+3ykByM4w4nBKXhuMcsg8wa6nnm3Zj70hSlOLA4CjGysYzj0rbaouUmVLZi3JhmM7b2/he7QFfKEknBKiT8uceQwK0S21ow82nIzsUnc+n3oPl5ZWHUZ6EEkk8sdaw4x4HAevEPepklEa46MmS0W6NHlxZDbZUy0QVNqG2ck7561qG9OXxEAT3LVLbjd6B8Qps8IOcDH9eVB9xk/u9hyOPSsJ1si5pVg4C0knyOx/StxJhTbWOG5RXGO/SFsrUnCHEkDBSeo/wBmtehuZKuEaNbgTKkKS02gYypROAN/EmoOi6L4UxuIhYLagob8s+fWvkpQllsrC+4GOIp+rHXHnium5sT40tca5susyGshTbyClQ9jWSyA73TfzHi4cJAzmqNvbLtMYJagvlEaYtt1xBwOMtklOTnY5B3zU/liO4yLe9JCkTY5C0pcynGx4cj2UDuDj2qubBFkSLg2xEeREcbcLrDzyuBKRjIIJ80j71n6YlH4eS0ShSMmQc5yzw4yoHqDnA9DzoNhom3Sx2i2myPuKcjQZJebx9PCPnzjz4U+mKsbt6s4k6diXRCAXIT4Qs/yObf93D96gt8duETVFnn2viaubxDTZTvwrOMg88gFagc9Parg7RIy5XZ5eGpHCp0QytRRy4k4Vt7iiKQ7JbmbbrS2KKiEPuGKsZxssYH+YJr00OVeRLG8YtziyBsWpbTmfDC0mvXY5UVzSlKBSlKBVP8AbZo5UpP9pLc0VOtoCJqEDcoH0r9uR8seBq4K+VpCklJAIOxHjQeT9PaiuenZLsiApCm5LfdyGHElTT6eWFDI33O+RjNbux9o91sWkxYrW20hSFrKZislSQo5OByBBJ339OtWFqvsfYnSly9Oy0QVLyVxnUktE/ykbp9NxUKc7GtXPP8AdLdtqWuRdD5xj04c0FdoZk3W5NxoqHJEmQ5woAGVOLJ/Uk16QPZtbn9CRNNvr7t5hIc+LQgEh47qV5gnIx4Yrns87NLfpAmW84JlzUMfEFOEtg8wgdPXmfLlU9xQVkjssjW60/AQX1SW5CkJl98QgrTnPECORHQAV8yexizKQpMK63WKlQ3QHQpJ3zywM1Z9KCpZ3ZhqM274CNq1UuKlISmPOZKkJA5AbqxgY5YrB0j2S3e336JcrlLhNohPJdQlkF3vCD4EDhH33q6KUEH7UdFuawtMZqE4w1NjvcSFvA4KSCCnIBI559qoLVtge03dHrS84HXIwT+9Snh4xwhQIHoTXrQ8tqpzt3sJLkO9so2UPh3j4EZKD75UPtQRiwWaTqDSDM64Su/ix5AioQ2kcTCEpGAduRKvz571nnT7UJKXLSO6DyO7dw6UKQgYJKTwqznccwaxOx2/sWq8PWW4hP7PugCBx/Sl0cgfUHHrirB1xppu16dn3G2KUpcdIcDLgCkYyArzOBuM+FQRyX2f3PULcWfZLmi3qiEpZ4wtJ6YwpO4xgDlnnXGoP/Uiz6XuLF5chTreWFIekcSVLSk7Zz8pPPqDVl6DlGZo60yFEFS46eI+KhsfzBqH9ut8RE041aELHfz3QpQB5NoIJPurA+9UUbASp2fHZQCVuPNpHqVpFewBXlzs2tpu2uLUyU5Q28H3AeXCj5t/cCvUYoOaUpQKUpQKUpQKUpQKUpQKUpQKUpQK19+tMa92qTbpictPo4cjmk8woeYODWwrgjNB5O1JZpdhusi3T0FLjZ+oclj8Kx61NtOdq4TZHrLq5l6QythTKZjPzLKSkjCwTvz+ob+I61autdG27VsENSf3UprPcSUJypGeh8U+X6VRl97OtTWZxYXbHZTQzh+EC6CPHhHzD3HvQSfRvajA09o5u3OMPSZsdbgaSBwtlJUVDiV03J2AqutS3ydqG6O3G4OBTzuyQNg2kcgB0H++tdCbdPU8GW7fNcfOyUlhWQfTHOrG0L2TT5shudqZtUWIPm+GV/iu+Sh+Eeu/kOYCQdg+mVwre/f5bRS5LHdxwrmGwck+5A9k1bAGBivhhptlpDbSEobQkJShIwEgcgBXZQKUpQKUpQKUpQKUpQKUpQKUpQKUpQKUpQK4IpSgYrm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44" name="AutoShape 16" descr="data:image/jpg;base64,/9j/4AAQSkZJRgABAQAAAQABAAD/2wBDAAkGBwgHBgkIBwgKCgkLDRYPDQwMDRsUFRAWIB0iIiAdHx8kKDQsJCYxJx8fLT0tMTU3Ojo6Iys/RD84QzQ5Ojf/2wBDAQoKCg0MDRoPDxo3JR8lNzc3Nzc3Nzc3Nzc3Nzc3Nzc3Nzc3Nzc3Nzc3Nzc3Nzc3Nzc3Nzc3Nzc3Nzc3Nzc3Nzf/wAARCACnAKcDASIAAhEBAxEB/8QAHAABAAICAwEAAAAAAAAAAAAAAAYHBAUBAwgC/8QAQRAAAQMDAgMGBAMFBgUFAAAAAQIDBAAFEQYhEjFBBxNRYXGBFCIykUKhsRUjUmLRFiUzosHwQ3KSsuEXU3OC8f/EABcBAQEBAQAAAAAAAAAAAAAAAAABAgP/xAAeEQEBAAICAgMAAAAAAAAAAAAAAQIREiEDEzEyQf/aAAwDAQACEQMRAD8AvGlKUClKUClKHYUClRvVWtbNpctN3J1ZfdGUssp4l8PiR0FRxrtj06twJcjz20n8ZbBA+xzQWPSumNIalMNPsLS404gLQtJ2IPI13UClKUClKUHBNdL8qPHx8Q+01nl3iwnP3rseWlppbi/pQkqPoK8sX27S7xcZ9wlrWVPvlSEqOyU/hSPDbFB6nbcQ6gLbWlaTuFJOQfevuqv7Bkzv7OTXJDizEMrEZJzhOB85T5Z/MGrQoFKUoFKUoFKUoFKUoFKUoKO7bNNyW741fGEuOR5LaW3SMkIcTy9AQB7g1WK2yg5Urn0G5r16oZ22x1zXX8Ozn/Bb/wCkUFYdi2qW3on9nZb379rici8W3E3zKR6Ek+h8qtWtfcbTb57CkTIrakjcKA4VIx1SobpI8RVes9p1vt11NpTMXdGlFKGJakcKkrJ+hzOArA34hjz33oLRJxueVYE27xIgPG7xK/hRvUAueuiphQkSY7DZ2PzAD75qMu3GPcHAmNeGGsnKlNqQogehqbFqN6vtve8ElS42TgLWAU/ccvet3FksS2g7GebdbPJSFZFVCzpqW6pxtq8F5WRlPwqeR6k1hy4V30g4h6PcZTkFwYfWCQpBJ2IA5DPQfrVFs324OMITChJDlwlBSWUHkgci4rwSnI9TgDc1EoHZDptpKFXBUyc6PqU47wJUeuyeX3rR6Q1cuDqtMe8okpVcghtuRM+UgAKKcknYeXXNW+Dmgxrbb4lrgswoDCGIzKeFttA2SKyqUoFKUoFKUoFKUoFKj+rdX2nScdLt0eVxrB7tltPEtWOuOg8yaiMXtu0w4sJks3CMDyUpkKB+xzQWdStTYNSWfULJds9wYlJH1BCsKT6pO4ra5FANVJN7Vb6u5y4Fq0wt9bDqmxs44diRkhKdvvVubV0So4fZU3xKQFcyk4NBT7+o+0+eFJTamoSFbYWwhHP/AJ1E/lVfjTM1PfpmTLW2uKniIEhC1IwcfMEnP5V6gZhxmd2mEJV/Fw7/AHqC3vsyt8q6uXO3swe9dJU8zOZW82tRJVkYWCNzy3FB5++OVZrr8TBmFbyFfXwgBQ6gjcEVN7fqq13hrFz7tl4nIUmM2QNuXIHGw/8ANTXVHZrAm24NiJYYEgN/K+wpcfC/TcEeoqinLe5CmFqS33gQ4UOd0M8jjKSOdTQvq3zbO7HksM3RYbfbDQW2sIUDknO42Pv41gvQLZblsrl3N6SxlRUp3BCAR0wcknl/sVVFrtEqe8tNrRIRwj5VKcwn3yfDPKrg7Oo1oslpEbUDTapjsgOGVIHeI4gfkCSR8uOfrvmqO+26FY1VDjTtRMSIndrHcxWzwEoG2VhQJBJyfHGKs1I4QAOQogoUkLSQQRkEHnX1kUClKUClKUClKUClKUFMdos2RbNequD9vZmoYYR8M1JBLfL6sdd+L3qBSr/LvclyTc1d44pZVw78Lf8AKlOcACrc7YrS+9bm7nGfShyMR8ixkOJOcp9+fqKphUGdNuSf2fDUHFJKggf8dI58J5Ejw51ZNpemdFWG3kvRHlsvJ5KbUUqHuN63kXWup4JHd3Z9YH4XgHB+YzUYcBBUkpU0+gboWOFQ9RRmepGy/mHmKCxIPazeWeFM6BEkAc1I4m1H9RU10v2i2a+upjL44MtWyWnyOFZ8Eq5E+W1UZ8Y2fwV8KmNc+5SfWg9UZ2pkHlXmM6yvSUpbRcpiUoGEgPr2/OrQ7I9byL2HrVdny7MaT3jLq8AuI2yD4kfofKorE7VYD0S7NXOQFu299IbJAyWVgeHgRv8Aeo1Htsd1KXUKQttQyDjmKvG629i6QnocpPE06nBxsUnmCD0IO49Kp1qBK07eXrXKz8o4mznDbyDyUMjCT+h2reOPKdM5Zcfl2M22OlKXEpKSBkKR8pHvWLOeeQiQzIuSUsJb40I7vKlqBwBW2LT02OXbJJDbrSsqZfRt/wAqhzAP8ST961y3bddiq1X6GqDOWP8ABd2DmPxNuD6v18qz8LO2IxfpcNnuGdVLabTyS0k4B8KlehbreDdWy/JuVzgyctqcdjq4GiOSgrl5EeY8KwWdH2JcBMZu3sB1sAoeKRxkjfJPjWXo65vWS7uQnzww3ighOPoUTwn/ADY/6j5UVaKeVc1wOVc1ApSlApSlApSorr39rrt4asjEp1/ClYYWEZO2AVfeg1va3dYsaxfs51f7+UtKkpxySlQJJPTy/wDFVLZ7i9a5iE94VsrUCjKsEH16Hp4HqCKiOpLnOuMhP7QedcdbJ4g64VEHPLcnl/Wml7bdb7dY9otS194+rcEngQkblR8AKstnaWbWyY0S/shU1CVkAJQ8hHCoEDfJySFctgCD08KiuodJyray9LZdDsRA4lqX8qk+3Xn0ruFwXYb3Khsyu/XEWW1KAGH0g88AkZqYzJbWp9MyY7HCZCkcSQPxEHOMV0yx3OWLEy1eNU6Hgeu3pXBebOwcT6cVZKoYaIKXMIUcBQ6H+FQ5g11OgtrKHQOLnhQ5+lcm2O67wJ4uYxWdo243GHqSHMtjDz7sVwOrQygrUW84XsN8YJHvWmnrbCSEoSM+AqwewH4QayK5DoS/8M4lgH8SvlyB/wDUH86D0YkhSQroRkZqIa+XAUq3RlNd9c1vgsISN0t5HeKV4Ixt68PhWz1XqiBpiAZExRU6rZphG6ln08PE1WKdTJvFzdlNyI7jrqglIKiw4lCR1yCOAZOAQSST41ZuXcLJZqtlMsENElT6ZbtvfJyCgnb3FDFnzGDEmi23+FzAcUEPJ8wR18+dau/6vYskFDsoOOvutlTDC0pCleBUQcgeqRmqpuWrb7cVK765PpbUf8JpZQgDyArfst+025+qT63T0NZYkeLGS2HXkJHJuU8krR5cWdx960OpZcSFdmwVoI7xK1hKhkpB4iPyqiW5UtZ2lP5/+VX9akWi2YY1NAlahluCA2viWrdXoCP4fGsOj1ZFeTJjNPt5CHUBaQoYOCM121jwpUeZGbfiPNvMLGUONqBSR5EVkVFKUpQKUpQK0+r7uiw6buFyWfmYZJbHis7JHuoitxUD7WbHc9RWuHAtkuKynvit1D6ykrwPlIwDsMknPlQebXGpEuWlKELekPLwEpHEVrJ5AdSTUnuUlekYb1gt7oTcHk8N2lNnfPP4dChySnPzEfUfIVONHWnT+lrTedQi5x7peLYyvCQnhTHUdk8IO6uIkDj5YziqibblXS4oYbJdlSnsZP4lKO5PuSaI6VvONONKjkoXkEcO29THTl7ehr+MSpRZCgl3H/DV7dD41z2U29mb2hQ2VlDiI6i4nB2Vw5Od98bfnvzqyO0qNaIc5MiHb2kyQE/FuNJACkqUEpChjc5UPPp441jlcUyxmUQLWUMh1F9tOO4k7PpAGEqPiOWFfrtUfS4xPaLK+FKuaEnlnyPT0NTNtpMFt3gR8RbnQQ6wPmwDzKfEdahd/tybdNHdrLkV4cbDo5KT/Udal1+E3+tLLguNuKSAcj8KhyrY6V+NTeIqoa1NykOhbagN0lO+a6wVuEHvCVAYTk9K2doni1T2pj0fJQCFcPVJ2PlSWS7pe5qJ3Jh3W83FybcpSStw7pKMBI6ADesp+12e1QHZtyZYcQ0niPEjn+fOtpC7t9tEhhYW06kLQsciDVd9ot7+JnqtbK/3MVOXcHYrPIe3+tdMvNcupJHPDxce7bULuk79qXRyQlhEdtxXyNNjASnp/wDtYqMd5gpHhXENCnHjwgEgFW6gnl6/pX3JQUL4k4HEMj9K5OzMR3aSCAnIrIGVb8WD57CtEMqOSefWspltaFBaFjiSc4O/3FBNtH6vuuk5oLDhMZZHexnchCx4+R/mHvmvRGmtQwdR21MyAvls60r62leB/ryPSvMdvvNtW6lnUNoCo6ju/b190tHmEnKD6YFXn2aabsMVKb3pu8TJcZ5ot92tacDkcLAGeJPgeWfOiLBpXANc0UpSlBweRqqe2m8SrZHEZv5UzQEd4DyQPqT7nGfI1a9anUmnrdqO3KhXRnvGzkoWNlNqx9ST0P8As0HmIOMzI4akqWn5eFLqfrbHgf4k+Vcab/uPUsd2bHdfCkOIYMXCi4paShK0ZxnBVnHPat7rbQtx0lILqCXoC1fu5CR/lUOh/I1oI0sLbLLiOJJ34c4wr+JJ/CqiJDpm1Ps6kaQ098FLjPoc+IQBlCsfSc8wpIxjlzrf6k1vbrbNmJZUm7THpCVpbKEhphSchOV81YyTjoSarCVNmstltbri3skoeUoqUpJ6H08+W+K1Tbqu9SorHy9SenWipFN1BdJE1x56StnixwIbIbCcdAkbYrIavCXmFxrm0HWVniURsQr+IeB8x7g1GnmnOJSUgrIJ3Azt0rsY43UqaX8hTjiKhv6YojZSYgabEmI8JEQnZwbKHkoePnX1HcLrC2yOIEHGeYrDuTK4ySCkBAxlCVfScc/c/pXRHlKAC0JOUjcZ5jrUFi9nGom4ahbrksCMs5bcUdm1efkfy96rm6Ou/taS68ApanlKIVuDufyraQVDZQ3SRzrUmMFzCzxYJcI3orHCcMKV/EQn/WsqKTIZdaCApY5qJ3IOAPsrH3rtucBURhhQKSheVAj7V820BtSFEgBeck9Adqo4gW1+6TWYVvYW9KfUEtNI5n+m29SC7aMm6e1DbbPenmWDNSlQfTlxDfEopOeWcEb4NZ1lsklmwL1HZJL4vEO6NoQw2BhCVJznxJKspxyI2qSdolyRrPRFu1NGAbmWxfdzI3DugOYHGDz4cgY9fEUEX1doa8aR4TcENvQ3FcCH2SSgq54OdwcdD9zXPZ/quTpC8B9pS3ILygJTIOy0+I/mHMe461PNa6h/b3ZvpuOjhXMujzaFA8wtshJ/zlPsTVe66007pPUL1uUpS4+zkVw81tH/AFByD6UHqOFKZmxWpUVxLjLyAttaeSkkZBrvqqewi/mVbJVkeWCuIQ6yD/7ajuB5BX/dVrCgUpSgUpSghXa/DXL0FcVNZ7yPwPpI/lUM/lmvOCHESVhISEP52HIKPl4Hyr15OitTob8SQniafbU2seKVDB/KvIt5tUm0XiTb3CUyIjxb4j4g7H3GDQWX2eWyB+xxLlMtvuyOIL40AqCQSEpBPLcZ6c/KtJrzQTUP+97S0sw1Djej/ib8x5fp6VOoD1uvfZnNvNjiMRrs00XJAaQApL6MFe3L5gCeXWo/pnVWr5sNJ/syq5sra4kPIQpKFDlnqDuDkD7UFblp+3ykByM4w4nBKXhuMcsg8wa6nnm3Zj70hSlOLA4CjGysYzj0rbaouUmVLZi3JhmM7b2/he7QFfKEknBKiT8uceQwK0S21ow82nIzsUnc+n3oPl5ZWHUZ6EEkk8sdaw4x4HAevEPepklEa46MmS0W6NHlxZDbZUy0QVNqG2ck7561qG9OXxEAT3LVLbjd6B8Qps8IOcDH9eVB9xk/u9hyOPSsJ1si5pVg4C0knyOx/StxJhTbWOG5RXGO/SFsrUnCHEkDBSeo/wBmtehuZKuEaNbgTKkKS02gYypROAN/EmoOi6L4UxuIhYLagob8s+fWvkpQllsrC+4GOIp+rHXHnium5sT40tca5susyGshTbyClQ9jWSyA73TfzHi4cJAzmqNvbLtMYJagvlEaYtt1xBwOMtklOTnY5B3zU/liO4yLe9JCkTY5C0pcynGx4cj2UDuDj2qubBFkSLg2xEeREcbcLrDzyuBKRjIIJ80j71n6YlH4eS0ShSMmQc5yzw4yoHqDnA9DzoNhom3Sx2i2myPuKcjQZJebx9PCPnzjz4U+mKsbt6s4k6diXRCAXIT4Qs/yObf93D96gt8duETVFnn2viaubxDTZTvwrOMg88gFagc9Parg7RIy5XZ5eGpHCp0QytRRy4k4Vt7iiKQ7JbmbbrS2KKiEPuGKsZxssYH+YJr00OVeRLG8YtziyBsWpbTmfDC0mvXY5UVzSlKBSlKBVP8AbZo5UpP9pLc0VOtoCJqEDcoH0r9uR8seBq4K+VpCklJAIOxHjQeT9PaiuenZLsiApCm5LfdyGHElTT6eWFDI33O+RjNbux9o91sWkxYrW20hSFrKZislSQo5OByBBJ339OtWFqvsfYnSly9Oy0QVLyVxnUktE/ykbp9NxUKc7GtXPP8AdLdtqWuRdD5xj04c0FdoZk3W5NxoqHJEmQ5woAGVOLJ/Uk16QPZtbn9CRNNvr7t5hIc+LQgEh47qV5gnIx4Yrns87NLfpAmW84JlzUMfEFOEtg8wgdPXmfLlU9xQVkjssjW60/AQX1SW5CkJl98QgrTnPECORHQAV8yexizKQpMK63WKlQ3QHQpJ3zywM1Z9KCpZ3ZhqM274CNq1UuKlISmPOZKkJA5AbqxgY5YrB0j2S3e336JcrlLhNohPJdQlkF3vCD4EDhH33q6KUEH7UdFuawtMZqE4w1NjvcSFvA4KSCCnIBI559qoLVtge03dHrS84HXIwT+9Snh4xwhQIHoTXrQ8tqpzt3sJLkO9so2UPh3j4EZKD75UPtQRiwWaTqDSDM64Su/ix5AioQ2kcTCEpGAduRKvz571nnT7UJKXLSO6DyO7dw6UKQgYJKTwqznccwaxOx2/sWq8PWW4hP7PugCBx/Sl0cgfUHHrirB1xppu16dn3G2KUpcdIcDLgCkYyArzOBuM+FQRyX2f3PULcWfZLmi3qiEpZ4wtJ6YwpO4xgDlnnXGoP/Uiz6XuLF5chTreWFIekcSVLSk7Zz8pPPqDVl6DlGZo60yFEFS46eI+KhsfzBqH9ut8RE041aELHfz3QpQB5NoIJPurA+9UUbASp2fHZQCVuPNpHqVpFewBXlzs2tpu2uLUyU5Q28H3AeXCj5t/cCvUYoOaUpQKUpQKUpQKUpQKUpQKUpQKUpQK19+tMa92qTbpictPo4cjmk8woeYODWwrgjNB5O1JZpdhusi3T0FLjZ+oclj8Kx61NtOdq4TZHrLq5l6QythTKZjPzLKSkjCwTvz+ob+I61autdG27VsENSf3UprPcSUJypGeh8U+X6VRl97OtTWZxYXbHZTQzh+EC6CPHhHzD3HvQSfRvajA09o5u3OMPSZsdbgaSBwtlJUVDiV03J2AqutS3ydqG6O3G4OBTzuyQNg2kcgB0H++tdCbdPU8GW7fNcfOyUlhWQfTHOrG0L2TT5shudqZtUWIPm+GV/iu+Sh+Eeu/kOYCQdg+mVwre/f5bRS5LHdxwrmGwck+5A9k1bAGBivhhptlpDbSEobQkJShIwEgcgBXZQKUpQKUpQKUpQKUpQKUpQKUpQKUpQKUpQK4IpSgYrm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46" name="AutoShape 18" descr="data:image/jpg;base64,/9j/4AAQSkZJRgABAQAAAQABAAD/2wBDAAkGBwgHBgkIBwgKCgkLDRYPDQwMDRsUFRAWIB0iIiAdHx8kKDQsJCYxJx8fLT0tMTU3Ojo6Iys/RD84QzQ5Ojf/2wBDAQoKCg0MDRoPDxo3JR8lNzc3Nzc3Nzc3Nzc3Nzc3Nzc3Nzc3Nzc3Nzc3Nzc3Nzc3Nzc3Nzc3Nzc3Nzc3Nzc3Nzf/wAARCACnAKcDASIAAhEBAxEB/8QAHAABAAICAwEAAAAAAAAAAAAAAAYHBAUBAwgC/8QAQRAAAQMDAgMGBAMFBgUFAAAAAQIDBAAFEQYhEjFBBxNRYXGBFCIykUKhsRUjUmLRFiUzosHwQ3KSsuEXU3OC8f/EABcBAQEBAQAAAAAAAAAAAAAAAAABAgP/xAAeEQEBAAICAgMAAAAAAAAAAAAAAQIREiEDEzEyQf/aAAwDAQACEQMRAD8AvGlKUClKUClKHYUClRvVWtbNpctN3J1ZfdGUssp4l8PiR0FRxrtj06twJcjz20n8ZbBA+xzQWPSumNIalMNPsLS404gLQtJ2IPI13UClKUClKUHBNdL8qPHx8Q+01nl3iwnP3rseWlppbi/pQkqPoK8sX27S7xcZ9wlrWVPvlSEqOyU/hSPDbFB6nbcQ6gLbWlaTuFJOQfevuqv7Bkzv7OTXJDizEMrEZJzhOB85T5Z/MGrQoFKUoFKUoFKUoFKUoFKUoKO7bNNyW741fGEuOR5LaW3SMkIcTy9AQB7g1WK2yg5Urn0G5r16oZ22x1zXX8Ozn/Bb/wCkUFYdi2qW3on9nZb379rici8W3E3zKR6Ek+h8qtWtfcbTb57CkTIrakjcKA4VIx1SobpI8RVes9p1vt11NpTMXdGlFKGJakcKkrJ+hzOArA34hjz33oLRJxueVYE27xIgPG7xK/hRvUAueuiphQkSY7DZ2PzAD75qMu3GPcHAmNeGGsnKlNqQogehqbFqN6vtve8ElS42TgLWAU/ccvet3FksS2g7GebdbPJSFZFVCzpqW6pxtq8F5WRlPwqeR6k1hy4V30g4h6PcZTkFwYfWCQpBJ2IA5DPQfrVFs324OMITChJDlwlBSWUHkgci4rwSnI9TgDc1EoHZDptpKFXBUyc6PqU47wJUeuyeX3rR6Q1cuDqtMe8okpVcghtuRM+UgAKKcknYeXXNW+Dmgxrbb4lrgswoDCGIzKeFttA2SKyqUoFKUoFKUoFKUoFKj+rdX2nScdLt0eVxrB7tltPEtWOuOg8yaiMXtu0w4sJks3CMDyUpkKB+xzQWdStTYNSWfULJds9wYlJH1BCsKT6pO4ra5FANVJN7Vb6u5y4Fq0wt9bDqmxs44diRkhKdvvVubV0So4fZU3xKQFcyk4NBT7+o+0+eFJTamoSFbYWwhHP/AJ1E/lVfjTM1PfpmTLW2uKniIEhC1IwcfMEnP5V6gZhxmd2mEJV/Fw7/AHqC3vsyt8q6uXO3swe9dJU8zOZW82tRJVkYWCNzy3FB5++OVZrr8TBmFbyFfXwgBQ6gjcEVN7fqq13hrFz7tl4nIUmM2QNuXIHGw/8ANTXVHZrAm24NiJYYEgN/K+wpcfC/TcEeoqinLe5CmFqS33gQ4UOd0M8jjKSOdTQvq3zbO7HksM3RYbfbDQW2sIUDknO42Pv41gvQLZblsrl3N6SxlRUp3BCAR0wcknl/sVVFrtEqe8tNrRIRwj5VKcwn3yfDPKrg7Oo1oslpEbUDTapjsgOGVIHeI4gfkCSR8uOfrvmqO+26FY1VDjTtRMSIndrHcxWzwEoG2VhQJBJyfHGKs1I4QAOQogoUkLSQQRkEHnX1kUClKUClKUClKUClKUFMdos2RbNequD9vZmoYYR8M1JBLfL6sdd+L3qBSr/LvclyTc1d44pZVw78Lf8AKlOcACrc7YrS+9bm7nGfShyMR8ixkOJOcp9+fqKphUGdNuSf2fDUHFJKggf8dI58J5Ejw51ZNpemdFWG3kvRHlsvJ5KbUUqHuN63kXWup4JHd3Z9YH4XgHB+YzUYcBBUkpU0+gboWOFQ9RRmepGy/mHmKCxIPazeWeFM6BEkAc1I4m1H9RU10v2i2a+upjL44MtWyWnyOFZ8Eq5E+W1UZ8Y2fwV8KmNc+5SfWg9UZ2pkHlXmM6yvSUpbRcpiUoGEgPr2/OrQ7I9byL2HrVdny7MaT3jLq8AuI2yD4kfofKorE7VYD0S7NXOQFu299IbJAyWVgeHgRv8Aeo1Htsd1KXUKQttQyDjmKvG629i6QnocpPE06nBxsUnmCD0IO49Kp1qBK07eXrXKz8o4mznDbyDyUMjCT+h2reOPKdM5Zcfl2M22OlKXEpKSBkKR8pHvWLOeeQiQzIuSUsJb40I7vKlqBwBW2LT02OXbJJDbrSsqZfRt/wAqhzAP8ST961y3bddiq1X6GqDOWP8ABd2DmPxNuD6v18qz8LO2IxfpcNnuGdVLabTyS0k4B8KlehbreDdWy/JuVzgyctqcdjq4GiOSgrl5EeY8KwWdH2JcBMZu3sB1sAoeKRxkjfJPjWXo65vWS7uQnzww3ighOPoUTwn/ADY/6j5UVaKeVc1wOVc1ApSlApSlApSorr39rrt4asjEp1/ClYYWEZO2AVfeg1va3dYsaxfs51f7+UtKkpxySlQJJPTy/wDFVLZ7i9a5iE94VsrUCjKsEH16Hp4HqCKiOpLnOuMhP7QedcdbJ4g64VEHPLcnl/Wml7bdb7dY9otS194+rcEngQkblR8AKstnaWbWyY0S/shU1CVkAJQ8hHCoEDfJySFctgCD08KiuodJyray9LZdDsRA4lqX8qk+3Xn0ruFwXYb3Khsyu/XEWW1KAGH0g88AkZqYzJbWp9MyY7HCZCkcSQPxEHOMV0yx3OWLEy1eNU6Hgeu3pXBebOwcT6cVZKoYaIKXMIUcBQ6H+FQ5g11OgtrKHQOLnhQ5+lcm2O67wJ4uYxWdo243GHqSHMtjDz7sVwOrQygrUW84XsN8YJHvWmnrbCSEoSM+AqwewH4QayK5DoS/8M4lgH8SvlyB/wDUH86D0YkhSQroRkZqIa+XAUq3RlNd9c1vgsISN0t5HeKV4Ixt68PhWz1XqiBpiAZExRU6rZphG6ln08PE1WKdTJvFzdlNyI7jrqglIKiw4lCR1yCOAZOAQSST41ZuXcLJZqtlMsENElT6ZbtvfJyCgnb3FDFnzGDEmi23+FzAcUEPJ8wR18+dau/6vYskFDsoOOvutlTDC0pCleBUQcgeqRmqpuWrb7cVK765PpbUf8JpZQgDyArfst+025+qT63T0NZYkeLGS2HXkJHJuU8krR5cWdx960OpZcSFdmwVoI7xK1hKhkpB4iPyqiW5UtZ2lP5/+VX9akWi2YY1NAlahluCA2viWrdXoCP4fGsOj1ZFeTJjNPt5CHUBaQoYOCM121jwpUeZGbfiPNvMLGUONqBSR5EVkVFKUpQKUpQK0+r7uiw6buFyWfmYZJbHis7JHuoitxUD7WbHc9RWuHAtkuKynvit1D6ykrwPlIwDsMknPlQebXGpEuWlKELekPLwEpHEVrJ5AdSTUnuUlekYb1gt7oTcHk8N2lNnfPP4dChySnPzEfUfIVONHWnT+lrTedQi5x7peLYyvCQnhTHUdk8IO6uIkDj5YziqibblXS4oYbJdlSnsZP4lKO5PuSaI6VvONONKjkoXkEcO29THTl7ehr+MSpRZCgl3H/DV7dD41z2U29mb2hQ2VlDiI6i4nB2Vw5Od98bfnvzqyO0qNaIc5MiHb2kyQE/FuNJACkqUEpChjc5UPPp441jlcUyxmUQLWUMh1F9tOO4k7PpAGEqPiOWFfrtUfS4xPaLK+FKuaEnlnyPT0NTNtpMFt3gR8RbnQQ6wPmwDzKfEdahd/tybdNHdrLkV4cbDo5KT/Udal1+E3+tLLguNuKSAcj8KhyrY6V+NTeIqoa1NykOhbagN0lO+a6wVuEHvCVAYTk9K2doni1T2pj0fJQCFcPVJ2PlSWS7pe5qJ3Jh3W83FybcpSStw7pKMBI6ADesp+12e1QHZtyZYcQ0niPEjn+fOtpC7t9tEhhYW06kLQsciDVd9ot7+JnqtbK/3MVOXcHYrPIe3+tdMvNcupJHPDxce7bULuk79qXRyQlhEdtxXyNNjASnp/wDtYqMd5gpHhXENCnHjwgEgFW6gnl6/pX3JQUL4k4HEMj9K5OzMR3aSCAnIrIGVb8WD57CtEMqOSefWspltaFBaFjiSc4O/3FBNtH6vuuk5oLDhMZZHexnchCx4+R/mHvmvRGmtQwdR21MyAvls60r62leB/ryPSvMdvvNtW6lnUNoCo6ju/b190tHmEnKD6YFXn2aabsMVKb3pu8TJcZ5ot92tacDkcLAGeJPgeWfOiLBpXANc0UpSlBweRqqe2m8SrZHEZv5UzQEd4DyQPqT7nGfI1a9anUmnrdqO3KhXRnvGzkoWNlNqx9ST0P8As0HmIOMzI4akqWn5eFLqfrbHgf4k+Vcab/uPUsd2bHdfCkOIYMXCi4paShK0ZxnBVnHPat7rbQtx0lILqCXoC1fu5CR/lUOh/I1oI0sLbLLiOJJ34c4wr+JJ/CqiJDpm1Ps6kaQ098FLjPoc+IQBlCsfSc8wpIxjlzrf6k1vbrbNmJZUm7THpCVpbKEhphSchOV81YyTjoSarCVNmstltbri3skoeUoqUpJ6H08+W+K1Tbqu9SorHy9SenWipFN1BdJE1x56StnixwIbIbCcdAkbYrIavCXmFxrm0HWVniURsQr+IeB8x7g1GnmnOJSUgrIJ3Azt0rsY43UqaX8hTjiKhv6YojZSYgabEmI8JEQnZwbKHkoePnX1HcLrC2yOIEHGeYrDuTK4ySCkBAxlCVfScc/c/pXRHlKAC0JOUjcZ5jrUFi9nGom4ahbrksCMs5bcUdm1efkfy96rm6Ou/taS68ApanlKIVuDufyraQVDZQ3SRzrUmMFzCzxYJcI3orHCcMKV/EQn/WsqKTIZdaCApY5qJ3IOAPsrH3rtucBURhhQKSheVAj7V820BtSFEgBeck9Adqo4gW1+6TWYVvYW9KfUEtNI5n+m29SC7aMm6e1DbbPenmWDNSlQfTlxDfEopOeWcEb4NZ1lsklmwL1HZJL4vEO6NoQw2BhCVJznxJKspxyI2qSdolyRrPRFu1NGAbmWxfdzI3DugOYHGDz4cgY9fEUEX1doa8aR4TcENvQ3FcCH2SSgq54OdwcdD9zXPZ/quTpC8B9pS3ILygJTIOy0+I/mHMe461PNa6h/b3ZvpuOjhXMujzaFA8wtshJ/zlPsTVe66007pPUL1uUpS4+zkVw81tH/AFByD6UHqOFKZmxWpUVxLjLyAttaeSkkZBrvqqewi/mVbJVkeWCuIQ6yD/7ajuB5BX/dVrCgUpSgUpSghXa/DXL0FcVNZ7yPwPpI/lUM/lmvOCHESVhISEP52HIKPl4Hyr15OitTob8SQniafbU2seKVDB/KvIt5tUm0XiTb3CUyIjxb4j4g7H3GDQWX2eWyB+xxLlMtvuyOIL40AqCQSEpBPLcZ6c/KtJrzQTUP+97S0sw1Djej/ib8x5fp6VOoD1uvfZnNvNjiMRrs00XJAaQApL6MFe3L5gCeXWo/pnVWr5sNJ/syq5sra4kPIQpKFDlnqDuDkD7UFblp+3ykByM4w4nBKXhuMcsg8wa6nnm3Zj70hSlOLA4CjGysYzj0rbaouUmVLZi3JhmM7b2/he7QFfKEknBKiT8uceQwK0S21ow82nIzsUnc+n3oPl5ZWHUZ6EEkk8sdaw4x4HAevEPepklEa46MmS0W6NHlxZDbZUy0QVNqG2ck7561qG9OXxEAT3LVLbjd6B8Qps8IOcDH9eVB9xk/u9hyOPSsJ1si5pVg4C0knyOx/StxJhTbWOG5RXGO/SFsrUnCHEkDBSeo/wBmtehuZKuEaNbgTKkKS02gYypROAN/EmoOi6L4UxuIhYLagob8s+fWvkpQllsrC+4GOIp+rHXHnium5sT40tca5susyGshTbyClQ9jWSyA73TfzHi4cJAzmqNvbLtMYJagvlEaYtt1xBwOMtklOTnY5B3zU/liO4yLe9JCkTY5C0pcynGx4cj2UDuDj2qubBFkSLg2xEeREcbcLrDzyuBKRjIIJ80j71n6YlH4eS0ShSMmQc5yzw4yoHqDnA9DzoNhom3Sx2i2myPuKcjQZJebx9PCPnzjz4U+mKsbt6s4k6diXRCAXIT4Qs/yObf93D96gt8duETVFnn2viaubxDTZTvwrOMg88gFagc9Parg7RIy5XZ5eGpHCp0QytRRy4k4Vt7iiKQ7JbmbbrS2KKiEPuGKsZxssYH+YJr00OVeRLG8YtziyBsWpbTmfDC0mvXY5UVzSlKBSlKBVP8AbZo5UpP9pLc0VOtoCJqEDcoH0r9uR8seBq4K+VpCklJAIOxHjQeT9PaiuenZLsiApCm5LfdyGHElTT6eWFDI33O+RjNbux9o91sWkxYrW20hSFrKZislSQo5OByBBJ339OtWFqvsfYnSly9Oy0QVLyVxnUktE/ykbp9NxUKc7GtXPP8AdLdtqWuRdD5xj04c0FdoZk3W5NxoqHJEmQ5woAGVOLJ/Uk16QPZtbn9CRNNvr7t5hIc+LQgEh47qV5gnIx4Yrns87NLfpAmW84JlzUMfEFOEtg8wgdPXmfLlU9xQVkjssjW60/AQX1SW5CkJl98QgrTnPECORHQAV8yexizKQpMK63WKlQ3QHQpJ3zywM1Z9KCpZ3ZhqM274CNq1UuKlISmPOZKkJA5AbqxgY5YrB0j2S3e336JcrlLhNohPJdQlkF3vCD4EDhH33q6KUEH7UdFuawtMZqE4w1NjvcSFvA4KSCCnIBI559qoLVtge03dHrS84HXIwT+9Snh4xwhQIHoTXrQ8tqpzt3sJLkO9so2UPh3j4EZKD75UPtQRiwWaTqDSDM64Su/ix5AioQ2kcTCEpGAduRKvz571nnT7UJKXLSO6DyO7dw6UKQgYJKTwqznccwaxOx2/sWq8PWW4hP7PugCBx/Sl0cgfUHHrirB1xppu16dn3G2KUpcdIcDLgCkYyArzOBuM+FQRyX2f3PULcWfZLmi3qiEpZ4wtJ6YwpO4xgDlnnXGoP/Uiz6XuLF5chTreWFIekcSVLSk7Zz8pPPqDVl6DlGZo60yFEFS46eI+KhsfzBqH9ut8RE041aELHfz3QpQB5NoIJPurA+9UUbASp2fHZQCVuPNpHqVpFewBXlzs2tpu2uLUyU5Q28H3AeXCj5t/cCvUYoOaUpQKUpQKUpQKUpQKUpQKUpQKUpQK19+tMa92qTbpictPo4cjmk8woeYODWwrgjNB5O1JZpdhusi3T0FLjZ+oclj8Kx61NtOdq4TZHrLq5l6QythTKZjPzLKSkjCwTvz+ob+I61autdG27VsENSf3UprPcSUJypGeh8U+X6VRl97OtTWZxYXbHZTQzh+EC6CPHhHzD3HvQSfRvajA09o5u3OMPSZsdbgaSBwtlJUVDiV03J2AqutS3ydqG6O3G4OBTzuyQNg2kcgB0H++tdCbdPU8GW7fNcfOyUlhWQfTHOrG0L2TT5shudqZtUWIPm+GV/iu+Sh+Eeu/kOYCQdg+mVwre/f5bRS5LHdxwrmGwck+5A9k1bAGBivhhptlpDbSEobQkJShIwEgcgBXZQKUpQKUpQKUpQKUpQKUpQKUpQKUpQKUpQK4IpSgYrm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48" name="AutoShape 20" descr="data:image/jpg;base64,/9j/4AAQSkZJRgABAQAAAQABAAD/2wBDAAkGBwgHBgkIBwgKCgkLDRYPDQwMDRsUFRAWIB0iIiAdHx8kKDQsJCYxJx8fLT0tMTU3Ojo6Iys/RD84QzQ5Ojf/2wBDAQoKCg0MDRoPDxo3JR8lNzc3Nzc3Nzc3Nzc3Nzc3Nzc3Nzc3Nzc3Nzc3Nzc3Nzc3Nzc3Nzc3Nzc3Nzc3Nzc3Nzf/wAARCACnAKcDASIAAhEBAxEB/8QAHAABAAICAwEAAAAAAAAAAAAAAAYHBAUBAwgC/8QAQRAAAQMDAgMGBAMFBgUFAAAAAQIDBAAFEQYhEjFBBxNRYXGBFCIykUKhsRUjUmLRFiUzosHwQ3KSsuEXU3OC8f/EABcBAQEBAQAAAAAAAAAAAAAAAAABAgP/xAAeEQEBAAICAgMAAAAAAAAAAAAAAQIREiEDEzEyQf/aAAwDAQACEQMRAD8AvGlKUClKUClKHYUClRvVWtbNpctN3J1ZfdGUssp4l8PiR0FRxrtj06twJcjz20n8ZbBA+xzQWPSumNIalMNPsLS404gLQtJ2IPI13UClKUClKUHBNdL8qPHx8Q+01nl3iwnP3rseWlppbi/pQkqPoK8sX27S7xcZ9wlrWVPvlSEqOyU/hSPDbFB6nbcQ6gLbWlaTuFJOQfevuqv7Bkzv7OTXJDizEMrEZJzhOB85T5Z/MGrQoFKUoFKUoFKUoFKUoFKUoKO7bNNyW741fGEuOR5LaW3SMkIcTy9AQB7g1WK2yg5Urn0G5r16oZ22x1zXX8Ozn/Bb/wCkUFYdi2qW3on9nZb379rici8W3E3zKR6Ek+h8qtWtfcbTb57CkTIrakjcKA4VIx1SobpI8RVes9p1vt11NpTMXdGlFKGJakcKkrJ+hzOArA34hjz33oLRJxueVYE27xIgPG7xK/hRvUAueuiphQkSY7DZ2PzAD75qMu3GPcHAmNeGGsnKlNqQogehqbFqN6vtve8ElS42TgLWAU/ccvet3FksS2g7GebdbPJSFZFVCzpqW6pxtq8F5WRlPwqeR6k1hy4V30g4h6PcZTkFwYfWCQpBJ2IA5DPQfrVFs324OMITChJDlwlBSWUHkgci4rwSnI9TgDc1EoHZDptpKFXBUyc6PqU47wJUeuyeX3rR6Q1cuDqtMe8okpVcghtuRM+UgAKKcknYeXXNW+Dmgxrbb4lrgswoDCGIzKeFttA2SKyqUoFKUoFKUoFKUoFKj+rdX2nScdLt0eVxrB7tltPEtWOuOg8yaiMXtu0w4sJks3CMDyUpkKB+xzQWdStTYNSWfULJds9wYlJH1BCsKT6pO4ra5FANVJN7Vb6u5y4Fq0wt9bDqmxs44diRkhKdvvVubV0So4fZU3xKQFcyk4NBT7+o+0+eFJTamoSFbYWwhHP/AJ1E/lVfjTM1PfpmTLW2uKniIEhC1IwcfMEnP5V6gZhxmd2mEJV/Fw7/AHqC3vsyt8q6uXO3swe9dJU8zOZW82tRJVkYWCNzy3FB5++OVZrr8TBmFbyFfXwgBQ6gjcEVN7fqq13hrFz7tl4nIUmM2QNuXIHGw/8ANTXVHZrAm24NiJYYEgN/K+wpcfC/TcEeoqinLe5CmFqS33gQ4UOd0M8jjKSOdTQvq3zbO7HksM3RYbfbDQW2sIUDknO42Pv41gvQLZblsrl3N6SxlRUp3BCAR0wcknl/sVVFrtEqe8tNrRIRwj5VKcwn3yfDPKrg7Oo1oslpEbUDTapjsgOGVIHeI4gfkCSR8uOfrvmqO+26FY1VDjTtRMSIndrHcxWzwEoG2VhQJBJyfHGKs1I4QAOQogoUkLSQQRkEHnX1kUClKUClKUClKUClKUFMdos2RbNequD9vZmoYYR8M1JBLfL6sdd+L3qBSr/LvclyTc1d44pZVw78Lf8AKlOcACrc7YrS+9bm7nGfShyMR8ixkOJOcp9+fqKphUGdNuSf2fDUHFJKggf8dI58J5Ejw51ZNpemdFWG3kvRHlsvJ5KbUUqHuN63kXWup4JHd3Z9YH4XgHB+YzUYcBBUkpU0+gboWOFQ9RRmepGy/mHmKCxIPazeWeFM6BEkAc1I4m1H9RU10v2i2a+upjL44MtWyWnyOFZ8Eq5E+W1UZ8Y2fwV8KmNc+5SfWg9UZ2pkHlXmM6yvSUpbRcpiUoGEgPr2/OrQ7I9byL2HrVdny7MaT3jLq8AuI2yD4kfofKorE7VYD0S7NXOQFu299IbJAyWVgeHgRv8Aeo1Htsd1KXUKQttQyDjmKvG629i6QnocpPE06nBxsUnmCD0IO49Kp1qBK07eXrXKz8o4mznDbyDyUMjCT+h2reOPKdM5Zcfl2M22OlKXEpKSBkKR8pHvWLOeeQiQzIuSUsJb40I7vKlqBwBW2LT02OXbJJDbrSsqZfRt/wAqhzAP8ST961y3bddiq1X6GqDOWP8ABd2DmPxNuD6v18qz8LO2IxfpcNnuGdVLabTyS0k4B8KlehbreDdWy/JuVzgyctqcdjq4GiOSgrl5EeY8KwWdH2JcBMZu3sB1sAoeKRxkjfJPjWXo65vWS7uQnzww3ighOPoUTwn/ADY/6j5UVaKeVc1wOVc1ApSlApSlApSorr39rrt4asjEp1/ClYYWEZO2AVfeg1va3dYsaxfs51f7+UtKkpxySlQJJPTy/wDFVLZ7i9a5iE94VsrUCjKsEH16Hp4HqCKiOpLnOuMhP7QedcdbJ4g64VEHPLcnl/Wml7bdb7dY9otS194+rcEngQkblR8AKstnaWbWyY0S/shU1CVkAJQ8hHCoEDfJySFctgCD08KiuodJyray9LZdDsRA4lqX8qk+3Xn0ruFwXYb3Khsyu/XEWW1KAGH0g88AkZqYzJbWp9MyY7HCZCkcSQPxEHOMV0yx3OWLEy1eNU6Hgeu3pXBebOwcT6cVZKoYaIKXMIUcBQ6H+FQ5g11OgtrKHQOLnhQ5+lcm2O67wJ4uYxWdo243GHqSHMtjDz7sVwOrQygrUW84XsN8YJHvWmnrbCSEoSM+AqwewH4QayK5DoS/8M4lgH8SvlyB/wDUH86D0YkhSQroRkZqIa+XAUq3RlNd9c1vgsISN0t5HeKV4Ixt68PhWz1XqiBpiAZExRU6rZphG6ln08PE1WKdTJvFzdlNyI7jrqglIKiw4lCR1yCOAZOAQSST41ZuXcLJZqtlMsENElT6ZbtvfJyCgnb3FDFnzGDEmi23+FzAcUEPJ8wR18+dau/6vYskFDsoOOvutlTDC0pCleBUQcgeqRmqpuWrb7cVK765PpbUf8JpZQgDyArfst+025+qT63T0NZYkeLGS2HXkJHJuU8krR5cWdx960OpZcSFdmwVoI7xK1hKhkpB4iPyqiW5UtZ2lP5/+VX9akWi2YY1NAlahluCA2viWrdXoCP4fGsOj1ZFeTJjNPt5CHUBaQoYOCM121jwpUeZGbfiPNvMLGUONqBSR5EVkVFKUpQKUpQK0+r7uiw6buFyWfmYZJbHis7JHuoitxUD7WbHc9RWuHAtkuKynvit1D6ykrwPlIwDsMknPlQebXGpEuWlKELekPLwEpHEVrJ5AdSTUnuUlekYb1gt7oTcHk8N2lNnfPP4dChySnPzEfUfIVONHWnT+lrTedQi5x7peLYyvCQnhTHUdk8IO6uIkDj5YziqibblXS4oYbJdlSnsZP4lKO5PuSaI6VvONONKjkoXkEcO29THTl7ehr+MSpRZCgl3H/DV7dD41z2U29mb2hQ2VlDiI6i4nB2Vw5Od98bfnvzqyO0qNaIc5MiHb2kyQE/FuNJACkqUEpChjc5UPPp441jlcUyxmUQLWUMh1F9tOO4k7PpAGEqPiOWFfrtUfS4xPaLK+FKuaEnlnyPT0NTNtpMFt3gR8RbnQQ6wPmwDzKfEdahd/tybdNHdrLkV4cbDo5KT/Udal1+E3+tLLguNuKSAcj8KhyrY6V+NTeIqoa1NykOhbagN0lO+a6wVuEHvCVAYTk9K2doni1T2pj0fJQCFcPVJ2PlSWS7pe5qJ3Jh3W83FybcpSStw7pKMBI6ADesp+12e1QHZtyZYcQ0niPEjn+fOtpC7t9tEhhYW06kLQsciDVd9ot7+JnqtbK/3MVOXcHYrPIe3+tdMvNcupJHPDxce7bULuk79qXRyQlhEdtxXyNNjASnp/wDtYqMd5gpHhXENCnHjwgEgFW6gnl6/pX3JQUL4k4HEMj9K5OzMR3aSCAnIrIGVb8WD57CtEMqOSefWspltaFBaFjiSc4O/3FBNtH6vuuk5oLDhMZZHexnchCx4+R/mHvmvRGmtQwdR21MyAvls60r62leB/ryPSvMdvvNtW6lnUNoCo6ju/b190tHmEnKD6YFXn2aabsMVKb3pu8TJcZ5ot92tacDkcLAGeJPgeWfOiLBpXANc0UpSlBweRqqe2m8SrZHEZv5UzQEd4DyQPqT7nGfI1a9anUmnrdqO3KhXRnvGzkoWNlNqx9ST0P8As0HmIOMzI4akqWn5eFLqfrbHgf4k+Vcab/uPUsd2bHdfCkOIYMXCi4paShK0ZxnBVnHPat7rbQtx0lILqCXoC1fu5CR/lUOh/I1oI0sLbLLiOJJ34c4wr+JJ/CqiJDpm1Ps6kaQ098FLjPoc+IQBlCsfSc8wpIxjlzrf6k1vbrbNmJZUm7THpCVpbKEhphSchOV81YyTjoSarCVNmstltbri3skoeUoqUpJ6H08+W+K1Tbqu9SorHy9SenWipFN1BdJE1x56StnixwIbIbCcdAkbYrIavCXmFxrm0HWVniURsQr+IeB8x7g1GnmnOJSUgrIJ3Azt0rsY43UqaX8hTjiKhv6YojZSYgabEmI8JEQnZwbKHkoePnX1HcLrC2yOIEHGeYrDuTK4ySCkBAxlCVfScc/c/pXRHlKAC0JOUjcZ5jrUFi9nGom4ahbrksCMs5bcUdm1efkfy96rm6Ou/taS68ApanlKIVuDufyraQVDZQ3SRzrUmMFzCzxYJcI3orHCcMKV/EQn/WsqKTIZdaCApY5qJ3IOAPsrH3rtucBURhhQKSheVAj7V820BtSFEgBeck9Adqo4gW1+6TWYVvYW9KfUEtNI5n+m29SC7aMm6e1DbbPenmWDNSlQfTlxDfEopOeWcEb4NZ1lsklmwL1HZJL4vEO6NoQw2BhCVJznxJKspxyI2qSdolyRrPRFu1NGAbmWxfdzI3DugOYHGDz4cgY9fEUEX1doa8aR4TcENvQ3FcCH2SSgq54OdwcdD9zXPZ/quTpC8B9pS3ILygJTIOy0+I/mHMe461PNa6h/b3ZvpuOjhXMujzaFA8wtshJ/zlPsTVe66007pPUL1uUpS4+zkVw81tH/AFByD6UHqOFKZmxWpUVxLjLyAttaeSkkZBrvqqewi/mVbJVkeWCuIQ6yD/7ajuB5BX/dVrCgUpSgUpSghXa/DXL0FcVNZ7yPwPpI/lUM/lmvOCHESVhISEP52HIKPl4Hyr15OitTob8SQniafbU2seKVDB/KvIt5tUm0XiTb3CUyIjxb4j4g7H3GDQWX2eWyB+xxLlMtvuyOIL40AqCQSEpBPLcZ6c/KtJrzQTUP+97S0sw1Djej/ib8x5fp6VOoD1uvfZnNvNjiMRrs00XJAaQApL6MFe3L5gCeXWo/pnVWr5sNJ/syq5sra4kPIQpKFDlnqDuDkD7UFblp+3ykByM4w4nBKXhuMcsg8wa6nnm3Zj70hSlOLA4CjGysYzj0rbaouUmVLZi3JhmM7b2/he7QFfKEknBKiT8uceQwK0S21ow82nIzsUnc+n3oPl5ZWHUZ6EEkk8sdaw4x4HAevEPepklEa46MmS0W6NHlxZDbZUy0QVNqG2ck7561qG9OXxEAT3LVLbjd6B8Qps8IOcDH9eVB9xk/u9hyOPSsJ1si5pVg4C0knyOx/StxJhTbWOG5RXGO/SFsrUnCHEkDBSeo/wBmtehuZKuEaNbgTKkKS02gYypROAN/EmoOi6L4UxuIhYLagob8s+fWvkpQllsrC+4GOIp+rHXHnium5sT40tca5susyGshTbyClQ9jWSyA73TfzHi4cJAzmqNvbLtMYJagvlEaYtt1xBwOMtklOTnY5B3zU/liO4yLe9JCkTY5C0pcynGx4cj2UDuDj2qubBFkSLg2xEeREcbcLrDzyuBKRjIIJ80j71n6YlH4eS0ShSMmQc5yzw4yoHqDnA9DzoNhom3Sx2i2myPuKcjQZJebx9PCPnzjz4U+mKsbt6s4k6diXRCAXIT4Qs/yObf93D96gt8duETVFnn2viaubxDTZTvwrOMg88gFagc9Parg7RIy5XZ5eGpHCp0QytRRy4k4Vt7iiKQ7JbmbbrS2KKiEPuGKsZxssYH+YJr00OVeRLG8YtziyBsWpbTmfDC0mvXY5UVzSlKBSlKBVP8AbZo5UpP9pLc0VOtoCJqEDcoH0r9uR8seBq4K+VpCklJAIOxHjQeT9PaiuenZLsiApCm5LfdyGHElTT6eWFDI33O+RjNbux9o91sWkxYrW20hSFrKZislSQo5OByBBJ339OtWFqvsfYnSly9Oy0QVLyVxnUktE/ykbp9NxUKc7GtXPP8AdLdtqWuRdD5xj04c0FdoZk3W5NxoqHJEmQ5woAGVOLJ/Uk16QPZtbn9CRNNvr7t5hIc+LQgEh47qV5gnIx4Yrns87NLfpAmW84JlzUMfEFOEtg8wgdPXmfLlU9xQVkjssjW60/AQX1SW5CkJl98QgrTnPECORHQAV8yexizKQpMK63WKlQ3QHQpJ3zywM1Z9KCpZ3ZhqM274CNq1UuKlISmPOZKkJA5AbqxgY5YrB0j2S3e336JcrlLhNohPJdQlkF3vCD4EDhH33q6KUEH7UdFuawtMZqE4w1NjvcSFvA4KSCCnIBI559qoLVtge03dHrS84HXIwT+9Snh4xwhQIHoTXrQ8tqpzt3sJLkO9so2UPh3j4EZKD75UPtQRiwWaTqDSDM64Su/ix5AioQ2kcTCEpGAduRKvz571nnT7UJKXLSO6DyO7dw6UKQgYJKTwqznccwaxOx2/sWq8PWW4hP7PugCBx/Sl0cgfUHHrirB1xppu16dn3G2KUpcdIcDLgCkYyArzOBuM+FQRyX2f3PULcWfZLmi3qiEpZ4wtJ6YwpO4xgDlnnXGoP/Uiz6XuLF5chTreWFIekcSVLSk7Zz8pPPqDVl6DlGZo60yFEFS46eI+KhsfzBqH9ut8RE041aELHfz3QpQB5NoIJPurA+9UUbASp2fHZQCVuPNpHqVpFewBXlzs2tpu2uLUyU5Q28H3AeXCj5t/cCvUYoOaUpQKUpQKUpQKUpQKUpQKUpQKUpQK19+tMa92qTbpictPo4cjmk8woeYODWwrgjNB5O1JZpdhusi3T0FLjZ+oclj8Kx61NtOdq4TZHrLq5l6QythTKZjPzLKSkjCwTvz+ob+I61autdG27VsENSf3UprPcSUJypGeh8U+X6VRl97OtTWZxYXbHZTQzh+EC6CPHhHzD3HvQSfRvajA09o5u3OMPSZsdbgaSBwtlJUVDiV03J2AqutS3ydqG6O3G4OBTzuyQNg2kcgB0H++tdCbdPU8GW7fNcfOyUlhWQfTHOrG0L2TT5shudqZtUWIPm+GV/iu+Sh+Eeu/kOYCQdg+mVwre/f5bRS5LHdxwrmGwck+5A9k1bAGBivhhptlpDbSEobQkJShIwEgcgBXZQKUpQKUpQKUpQKUpQKUpQKUpQKUpQKUpQK4IpSgYrm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50" name="AutoShape 22" descr="data:image/jpg;base64,/9j/4AAQSkZJRgABAQAAAQABAAD/2wBDAAkGBwgHBgkIBwgKCgkLDRYPDQwMDRsUFRAWIB0iIiAdHx8kKDQsJCYxJx8fLT0tMTU3Ojo6Iys/RD84QzQ5Ojf/2wBDAQoKCg0MDRoPDxo3JR8lNzc3Nzc3Nzc3Nzc3Nzc3Nzc3Nzc3Nzc3Nzc3Nzc3Nzc3Nzc3Nzc3Nzc3Nzc3Nzc3Nzf/wAARCACnAKcDASIAAhEBAxEB/8QAHAABAAICAwEAAAAAAAAAAAAAAAYHBAUBAwgC/8QAQRAAAQMDAgMGBAMFBgUFAAAAAQIDBAAFEQYhEjFBBxNRYXGBFCIykUKhsRUjUmLRFiUzosHwQ3KSsuEXU3OC8f/EABcBAQEBAQAAAAAAAAAAAAAAAAABAgP/xAAeEQEBAAICAgMAAAAAAAAAAAAAAQIREiEDEzEyQf/aAAwDAQACEQMRAD8AvGlKUClKUClKHYUClRvVWtbNpctN3J1ZfdGUssp4l8PiR0FRxrtj06twJcjz20n8ZbBA+xzQWPSumNIalMNPsLS404gLQtJ2IPI13UClKUClKUHBNdL8qPHx8Q+01nl3iwnP3rseWlppbi/pQkqPoK8sX27S7xcZ9wlrWVPvlSEqOyU/hSPDbFB6nbcQ6gLbWlaTuFJOQfevuqv7Bkzv7OTXJDizEMrEZJzhOB85T5Z/MGrQoFKUoFKUoFKUoFKUoFKUoKO7bNNyW741fGEuOR5LaW3SMkIcTy9AQB7g1WK2yg5Urn0G5r16oZ22x1zXX8Ozn/Bb/wCkUFYdi2qW3on9nZb379rici8W3E3zKR6Ek+h8qtWtfcbTb57CkTIrakjcKA4VIx1SobpI8RVes9p1vt11NpTMXdGlFKGJakcKkrJ+hzOArA34hjz33oLRJxueVYE27xIgPG7xK/hRvUAueuiphQkSY7DZ2PzAD75qMu3GPcHAmNeGGsnKlNqQogehqbFqN6vtve8ElS42TgLWAU/ccvet3FksS2g7GebdbPJSFZFVCzpqW6pxtq8F5WRlPwqeR6k1hy4V30g4h6PcZTkFwYfWCQpBJ2IA5DPQfrVFs324OMITChJDlwlBSWUHkgci4rwSnI9TgDc1EoHZDptpKFXBUyc6PqU47wJUeuyeX3rR6Q1cuDqtMe8okpVcghtuRM+UgAKKcknYeXXNW+Dmgxrbb4lrgswoDCGIzKeFttA2SKyqUoFKUoFKUoFKUoFKj+rdX2nScdLt0eVxrB7tltPEtWOuOg8yaiMXtu0w4sJks3CMDyUpkKB+xzQWdStTYNSWfULJds9wYlJH1BCsKT6pO4ra5FANVJN7Vb6u5y4Fq0wt9bDqmxs44diRkhKdvvVubV0So4fZU3xKQFcyk4NBT7+o+0+eFJTamoSFbYWwhHP/AJ1E/lVfjTM1PfpmTLW2uKniIEhC1IwcfMEnP5V6gZhxmd2mEJV/Fw7/AHqC3vsyt8q6uXO3swe9dJU8zOZW82tRJVkYWCNzy3FB5++OVZrr8TBmFbyFfXwgBQ6gjcEVN7fqq13hrFz7tl4nIUmM2QNuXIHGw/8ANTXVHZrAm24NiJYYEgN/K+wpcfC/TcEeoqinLe5CmFqS33gQ4UOd0M8jjKSOdTQvq3zbO7HksM3RYbfbDQW2sIUDknO42Pv41gvQLZblsrl3N6SxlRUp3BCAR0wcknl/sVVFrtEqe8tNrRIRwj5VKcwn3yfDPKrg7Oo1oslpEbUDTapjsgOGVIHeI4gfkCSR8uOfrvmqO+26FY1VDjTtRMSIndrHcxWzwEoG2VhQJBJyfHGKs1I4QAOQogoUkLSQQRkEHnX1kUClKUClKUClKUClKUFMdos2RbNequD9vZmoYYR8M1JBLfL6sdd+L3qBSr/LvclyTc1d44pZVw78Lf8AKlOcACrc7YrS+9bm7nGfShyMR8ixkOJOcp9+fqKphUGdNuSf2fDUHFJKggf8dI58J5Ejw51ZNpemdFWG3kvRHlsvJ5KbUUqHuN63kXWup4JHd3Z9YH4XgHB+YzUYcBBUkpU0+gboWOFQ9RRmepGy/mHmKCxIPazeWeFM6BEkAc1I4m1H9RU10v2i2a+upjL44MtWyWnyOFZ8Eq5E+W1UZ8Y2fwV8KmNc+5SfWg9UZ2pkHlXmM6yvSUpbRcpiUoGEgPr2/OrQ7I9byL2HrVdny7MaT3jLq8AuI2yD4kfofKorE7VYD0S7NXOQFu299IbJAyWVgeHgRv8Aeo1Htsd1KXUKQttQyDjmKvG629i6QnocpPE06nBxsUnmCD0IO49Kp1qBK07eXrXKz8o4mznDbyDyUMjCT+h2reOPKdM5Zcfl2M22OlKXEpKSBkKR8pHvWLOeeQiQzIuSUsJb40I7vKlqBwBW2LT02OXbJJDbrSsqZfRt/wAqhzAP8ST961y3bddiq1X6GqDOWP8ABd2DmPxNuD6v18qz8LO2IxfpcNnuGdVLabTyS0k4B8KlehbreDdWy/JuVzgyctqcdjq4GiOSgrl5EeY8KwWdH2JcBMZu3sB1sAoeKRxkjfJPjWXo65vWS7uQnzww3ighOPoUTwn/ADY/6j5UVaKeVc1wOVc1ApSlApSlApSorr39rrt4asjEp1/ClYYWEZO2AVfeg1va3dYsaxfs51f7+UtKkpxySlQJJPTy/wDFVLZ7i9a5iE94VsrUCjKsEH16Hp4HqCKiOpLnOuMhP7QedcdbJ4g64VEHPLcnl/Wml7bdb7dY9otS194+rcEngQkblR8AKstnaWbWyY0S/shU1CVkAJQ8hHCoEDfJySFctgCD08KiuodJyray9LZdDsRA4lqX8qk+3Xn0ruFwXYb3Khsyu/XEWW1KAGH0g88AkZqYzJbWp9MyY7HCZCkcSQPxEHOMV0yx3OWLEy1eNU6Hgeu3pXBebOwcT6cVZKoYaIKXMIUcBQ6H+FQ5g11OgtrKHQOLnhQ5+lcm2O67wJ4uYxWdo243GHqSHMtjDz7sVwOrQygrUW84XsN8YJHvWmnrbCSEoSM+AqwewH4QayK5DoS/8M4lgH8SvlyB/wDUH86D0YkhSQroRkZqIa+XAUq3RlNd9c1vgsISN0t5HeKV4Ixt68PhWz1XqiBpiAZExRU6rZphG6ln08PE1WKdTJvFzdlNyI7jrqglIKiw4lCR1yCOAZOAQSST41ZuXcLJZqtlMsENElT6ZbtvfJyCgnb3FDFnzGDEmi23+FzAcUEPJ8wR18+dau/6vYskFDsoOOvutlTDC0pCleBUQcgeqRmqpuWrb7cVK765PpbUf8JpZQgDyArfst+025+qT63T0NZYkeLGS2HXkJHJuU8krR5cWdx960OpZcSFdmwVoI7xK1hKhkpB4iPyqiW5UtZ2lP5/+VX9akWi2YY1NAlahluCA2viWrdXoCP4fGsOj1ZFeTJjNPt5CHUBaQoYOCM121jwpUeZGbfiPNvMLGUONqBSR5EVkVFKUpQKUpQK0+r7uiw6buFyWfmYZJbHis7JHuoitxUD7WbHc9RWuHAtkuKynvit1D6ykrwPlIwDsMknPlQebXGpEuWlKELekPLwEpHEVrJ5AdSTUnuUlekYb1gt7oTcHk8N2lNnfPP4dChySnPzEfUfIVONHWnT+lrTedQi5x7peLYyvCQnhTHUdk8IO6uIkDj5YziqibblXS4oYbJdlSnsZP4lKO5PuSaI6VvONONKjkoXkEcO29THTl7ehr+MSpRZCgl3H/DV7dD41z2U29mb2hQ2VlDiI6i4nB2Vw5Od98bfnvzqyO0qNaIc5MiHb2kyQE/FuNJACkqUEpChjc5UPPp441jlcUyxmUQLWUMh1F9tOO4k7PpAGEqPiOWFfrtUfS4xPaLK+FKuaEnlnyPT0NTNtpMFt3gR8RbnQQ6wPmwDzKfEdahd/tybdNHdrLkV4cbDo5KT/Udal1+E3+tLLguNuKSAcj8KhyrY6V+NTeIqoa1NykOhbagN0lO+a6wVuEHvCVAYTk9K2doni1T2pj0fJQCFcPVJ2PlSWS7pe5qJ3Jh3W83FybcpSStw7pKMBI6ADesp+12e1QHZtyZYcQ0niPEjn+fOtpC7t9tEhhYW06kLQsciDVd9ot7+JnqtbK/3MVOXcHYrPIe3+tdMvNcupJHPDxce7bULuk79qXRyQlhEdtxXyNNjASnp/wDtYqMd5gpHhXENCnHjwgEgFW6gnl6/pX3JQUL4k4HEMj9K5OzMR3aSCAnIrIGVb8WD57CtEMqOSefWspltaFBaFjiSc4O/3FBNtH6vuuk5oLDhMZZHexnchCx4+R/mHvmvRGmtQwdR21MyAvls60r62leB/ryPSvMdvvNtW6lnUNoCo6ju/b190tHmEnKD6YFXn2aabsMVKb3pu8TJcZ5ot92tacDkcLAGeJPgeWfOiLBpXANc0UpSlBweRqqe2m8SrZHEZv5UzQEd4DyQPqT7nGfI1a9anUmnrdqO3KhXRnvGzkoWNlNqx9ST0P8As0HmIOMzI4akqWn5eFLqfrbHgf4k+Vcab/uPUsd2bHdfCkOIYMXCi4paShK0ZxnBVnHPat7rbQtx0lILqCXoC1fu5CR/lUOh/I1oI0sLbLLiOJJ34c4wr+JJ/CqiJDpm1Ps6kaQ098FLjPoc+IQBlCsfSc8wpIxjlzrf6k1vbrbNmJZUm7THpCVpbKEhphSchOV81YyTjoSarCVNmstltbri3skoeUoqUpJ6H08+W+K1Tbqu9SorHy9SenWipFN1BdJE1x56StnixwIbIbCcdAkbYrIavCXmFxrm0HWVniURsQr+IeB8x7g1GnmnOJSUgrIJ3Azt0rsY43UqaX8hTjiKhv6YojZSYgabEmI8JEQnZwbKHkoePnX1HcLrC2yOIEHGeYrDuTK4ySCkBAxlCVfScc/c/pXRHlKAC0JOUjcZ5jrUFi9nGom4ahbrksCMs5bcUdm1efkfy96rm6Ou/taS68ApanlKIVuDufyraQVDZQ3SRzrUmMFzCzxYJcI3orHCcMKV/EQn/WsqKTIZdaCApY5qJ3IOAPsrH3rtucBURhhQKSheVAj7V820BtSFEgBeck9Adqo4gW1+6TWYVvYW9KfUEtNI5n+m29SC7aMm6e1DbbPenmWDNSlQfTlxDfEopOeWcEb4NZ1lsklmwL1HZJL4vEO6NoQw2BhCVJznxJKspxyI2qSdolyRrPRFu1NGAbmWxfdzI3DugOYHGDz4cgY9fEUEX1doa8aR4TcENvQ3FcCH2SSgq54OdwcdD9zXPZ/quTpC8B9pS3ILygJTIOy0+I/mHMe461PNa6h/b3ZvpuOjhXMujzaFA8wtshJ/zlPsTVe66007pPUL1uUpS4+zkVw81tH/AFByD6UHqOFKZmxWpUVxLjLyAttaeSkkZBrvqqewi/mVbJVkeWCuIQ6yD/7ajuB5BX/dVrCgUpSgUpSghXa/DXL0FcVNZ7yPwPpI/lUM/lmvOCHESVhISEP52HIKPl4Hyr15OitTob8SQniafbU2seKVDB/KvIt5tUm0XiTb3CUyIjxb4j4g7H3GDQWX2eWyB+xxLlMtvuyOIL40AqCQSEpBPLcZ6c/KtJrzQTUP+97S0sw1Djej/ib8x5fp6VOoD1uvfZnNvNjiMRrs00XJAaQApL6MFe3L5gCeXWo/pnVWr5sNJ/syq5sra4kPIQpKFDlnqDuDkD7UFblp+3ykByM4w4nBKXhuMcsg8wa6nnm3Zj70hSlOLA4CjGysYzj0rbaouUmVLZi3JhmM7b2/he7QFfKEknBKiT8uceQwK0S21ow82nIzsUnc+n3oPl5ZWHUZ6EEkk8sdaw4x4HAevEPepklEa46MmS0W6NHlxZDbZUy0QVNqG2ck7561qG9OXxEAT3LVLbjd6B8Qps8IOcDH9eVB9xk/u9hyOPSsJ1si5pVg4C0knyOx/StxJhTbWOG5RXGO/SFsrUnCHEkDBSeo/wBmtehuZKuEaNbgTKkKS02gYypROAN/EmoOi6L4UxuIhYLagob8s+fWvkpQllsrC+4GOIp+rHXHnium5sT40tca5susyGshTbyClQ9jWSyA73TfzHi4cJAzmqNvbLtMYJagvlEaYtt1xBwOMtklOTnY5B3zU/liO4yLe9JCkTY5C0pcynGx4cj2UDuDj2qubBFkSLg2xEeREcbcLrDzyuBKRjIIJ80j71n6YlH4eS0ShSMmQc5yzw4yoHqDnA9DzoNhom3Sx2i2myPuKcjQZJebx9PCPnzjz4U+mKsbt6s4k6diXRCAXIT4Qs/yObf93D96gt8duETVFnn2viaubxDTZTvwrOMg88gFagc9Parg7RIy5XZ5eGpHCp0QytRRy4k4Vt7iiKQ7JbmbbrS2KKiEPuGKsZxssYH+YJr00OVeRLG8YtziyBsWpbTmfDC0mvXY5UVzSlKBSlKBVP8AbZo5UpP9pLc0VOtoCJqEDcoH0r9uR8seBq4K+VpCklJAIOxHjQeT9PaiuenZLsiApCm5LfdyGHElTT6eWFDI33O+RjNbux9o91sWkxYrW20hSFrKZislSQo5OByBBJ339OtWFqvsfYnSly9Oy0QVLyVxnUktE/ykbp9NxUKc7GtXPP8AdLdtqWuRdD5xj04c0FdoZk3W5NxoqHJEmQ5woAGVOLJ/Uk16QPZtbn9CRNNvr7t5hIc+LQgEh47qV5gnIx4Yrns87NLfpAmW84JlzUMfEFOEtg8wgdPXmfLlU9xQVkjssjW60/AQX1SW5CkJl98QgrTnPECORHQAV8yexizKQpMK63WKlQ3QHQpJ3zywM1Z9KCpZ3ZhqM274CNq1UuKlISmPOZKkJA5AbqxgY5YrB0j2S3e336JcrlLhNohPJdQlkF3vCD4EDhH33q6KUEH7UdFuawtMZqE4w1NjvcSFvA4KSCCnIBI559qoLVtge03dHrS84HXIwT+9Snh4xwhQIHoTXrQ8tqpzt3sJLkO9so2UPh3j4EZKD75UPtQRiwWaTqDSDM64Su/ix5AioQ2kcTCEpGAduRKvz571nnT7UJKXLSO6DyO7dw6UKQgYJKTwqznccwaxOx2/sWq8PWW4hP7PugCBx/Sl0cgfUHHrirB1xppu16dn3G2KUpcdIcDLgCkYyArzOBuM+FQRyX2f3PULcWfZLmi3qiEpZ4wtJ6YwpO4xgDlnnXGoP/Uiz6XuLF5chTreWFIekcSVLSk7Zz8pPPqDVl6DlGZo60yFEFS46eI+KhsfzBqH9ut8RE041aELHfz3QpQB5NoIJPurA+9UUbASp2fHZQCVuPNpHqVpFewBXlzs2tpu2uLUyU5Q28H3AeXCj5t/cCvUYoOaUpQKUpQKUpQKUpQKUpQKUpQKUpQK19+tMa92qTbpictPo4cjmk8woeYODWwrgjNB5O1JZpdhusi3T0FLjZ+oclj8Kx61NtOdq4TZHrLq5l6QythTKZjPzLKSkjCwTvz+ob+I61autdG27VsENSf3UprPcSUJypGeh8U+X6VRl97OtTWZxYXbHZTQzh+EC6CPHhHzD3HvQSfRvajA09o5u3OMPSZsdbgaSBwtlJUVDiV03J2AqutS3ydqG6O3G4OBTzuyQNg2kcgB0H++tdCbdPU8GW7fNcfOyUlhWQfTHOrG0L2TT5shudqZtUWIPm+GV/iu+Sh+Eeu/kOYCQdg+mVwre/f5bRS5LHdxwrmGwck+5A9k1bAGBivhhptlpDbSEobQkJShIwEgcgBXZQKUpQKUpQKUpQKUpQKUpQKUpQKUpQKUpQK4IpSgYrm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Right Arrow 19"/>
          <p:cNvSpPr/>
          <p:nvPr/>
        </p:nvSpPr>
        <p:spPr>
          <a:xfrm>
            <a:off x="4214810" y="3714752"/>
            <a:ext cx="928694" cy="881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285852" y="285728"/>
            <a:ext cx="5857916" cy="846158"/>
          </a:xfrm>
          <a:prstGeom prst="rect">
            <a:avLst/>
          </a:prstGeom>
          <a:solidFill>
            <a:srgbClr val="002060">
              <a:alpha val="0"/>
            </a:srgb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FUNGSI </a:t>
            </a: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ras Demi ITC" pitchFamily="34" charset="0"/>
              </a:rPr>
              <a:t>GAMBAR</a:t>
            </a:r>
            <a:r>
              <a:rPr kumimoji="0" lang="id-ID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TEKNIK</a:t>
            </a:r>
            <a:endParaRPr kumimoji="0" lang="id-ID" sz="3200" b="1" i="0" u="none" strike="noStrike" kern="0" cap="none" spc="0" normalizeH="0" baseline="0" noProof="0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15133" y="424907"/>
            <a:ext cx="3043147" cy="32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7000924" cy="314327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Internasionalisasi gambar</a:t>
            </a:r>
          </a:p>
          <a:p>
            <a:r>
              <a:rPr lang="id-ID" sz="3200" dirty="0" smtClean="0"/>
              <a:t>Sistematika gambar</a:t>
            </a:r>
          </a:p>
          <a:p>
            <a:r>
              <a:rPr lang="id-ID" sz="3200" dirty="0" smtClean="0"/>
              <a:t>Penyederhanaan gambar</a:t>
            </a:r>
          </a:p>
          <a:p>
            <a:r>
              <a:rPr lang="id-ID" sz="3200" dirty="0" smtClean="0"/>
              <a:t>Modernisasi gambar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1422912" y="4643446"/>
            <a:ext cx="5720856" cy="1792993"/>
            <a:chOff x="3143240" y="2526064"/>
            <a:chExt cx="5720856" cy="1792993"/>
          </a:xfrm>
        </p:grpSpPr>
        <p:pic>
          <p:nvPicPr>
            <p:cNvPr id="26626" name="Picture 2" descr="D:\Ayah\matrei kuliah AMS\CNC Tri\Bahan kuliah\dxf_to_part_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40" y="2526064"/>
              <a:ext cx="2857500" cy="1790700"/>
            </a:xfrm>
            <a:prstGeom prst="rect">
              <a:avLst/>
            </a:prstGeom>
            <a:noFill/>
          </p:spPr>
        </p:pic>
        <p:pic>
          <p:nvPicPr>
            <p:cNvPr id="26627" name="Picture 3" descr="D:\Ayah\matrei kuliah AMS\CNC Tri\Bahan kuliah\dxf_to_part_0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6596" y="2528357"/>
              <a:ext cx="2857500" cy="1790700"/>
            </a:xfrm>
            <a:prstGeom prst="rect">
              <a:avLst/>
            </a:prstGeom>
            <a:noFill/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571604" y="285728"/>
            <a:ext cx="4572032" cy="714380"/>
          </a:xfrm>
          <a:prstGeom prst="rect">
            <a:avLst/>
          </a:prstGeom>
          <a:solidFill>
            <a:srgbClr val="002060">
              <a:alpha val="0"/>
            </a:srgb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ras Demi ITC" pitchFamily="34" charset="0"/>
              </a:rPr>
              <a:t>TUJUAN</a:t>
            </a:r>
            <a:endParaRPr kumimoji="0" lang="id-ID" sz="3200" b="1" i="0" u="none" strike="noStrike" kern="0" cap="none" spc="0" normalizeH="0" baseline="0" noProof="0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Eras Demi ITC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8TGp_industry_light">
  <a:themeElements>
    <a:clrScheme name="Maple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Ma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5781</TotalTime>
  <Words>816</Words>
  <Application>Microsoft PowerPoint</Application>
  <PresentationFormat>On-screen Show (4:3)</PresentationFormat>
  <Paragraphs>212</Paragraphs>
  <Slides>74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148TGp_industry_light</vt:lpstr>
      <vt:lpstr>Clip</vt:lpstr>
      <vt:lpstr>Bitmap Image</vt:lpstr>
      <vt:lpstr>Visio</vt:lpstr>
      <vt:lpstr>Dasar Perancangan Teknik Industri</vt:lpstr>
      <vt:lpstr>HASIL PEMBELAJARAN</vt:lpstr>
      <vt:lpstr>GAMBAR</vt:lpstr>
      <vt:lpstr>GAMBAR TEKNIK</vt:lpstr>
      <vt:lpstr>GAMBAR TEKNIK</vt:lpstr>
      <vt:lpstr>Slide 6</vt:lpstr>
      <vt:lpstr>Slide 7</vt:lpstr>
      <vt:lpstr>Slide 8</vt:lpstr>
      <vt:lpstr>Slide 9</vt:lpstr>
      <vt:lpstr>Slide 10</vt:lpstr>
      <vt:lpstr>Slide 11</vt:lpstr>
      <vt:lpstr>JENIS GARIS</vt:lpstr>
      <vt:lpstr>Slide 13</vt:lpstr>
      <vt:lpstr>Slide 14</vt:lpstr>
      <vt:lpstr>ALAT GAMBAR</vt:lpstr>
      <vt:lpstr>SKETSA</vt:lpstr>
      <vt:lpstr>3 metoda dalam membuat gambar teknik</vt:lpstr>
      <vt:lpstr>Slide 18</vt:lpstr>
      <vt:lpstr>ALAT BANTU</vt:lpstr>
      <vt:lpstr>SKETSA GARIS LURUS</vt:lpstr>
      <vt:lpstr>SKETSA GARIS LENGKUNG</vt:lpstr>
      <vt:lpstr>SKETSA PROPORSIONAL</vt:lpstr>
      <vt:lpstr>Slide 23</vt:lpstr>
      <vt:lpstr>PROYEKSI</vt:lpstr>
      <vt:lpstr>PROYEKSI</vt:lpstr>
      <vt:lpstr>PROYEKSI PIKTORIAL</vt:lpstr>
      <vt:lpstr>PROYEKSI PIKTORIAL</vt:lpstr>
      <vt:lpstr>Slide 28</vt:lpstr>
      <vt:lpstr>Slide 29</vt:lpstr>
      <vt:lpstr>PROYEKSI PIKTORIAL</vt:lpstr>
      <vt:lpstr>Slide 31</vt:lpstr>
      <vt:lpstr>PROYEKSI PIKTORIAL</vt:lpstr>
      <vt:lpstr>Slide 33</vt:lpstr>
      <vt:lpstr>PROYEKSI  ORTOGONAL</vt:lpstr>
      <vt:lpstr>Slide 35</vt:lpstr>
      <vt:lpstr>Slide 36</vt:lpstr>
      <vt:lpstr>Slide 37</vt:lpstr>
      <vt:lpstr>Slide 38</vt:lpstr>
      <vt:lpstr>PROYEKSI KUADRAN III</vt:lpstr>
      <vt:lpstr>PROYEKSI KUADRAN I</vt:lpstr>
      <vt:lpstr>Slide 41</vt:lpstr>
      <vt:lpstr>Slide 42</vt:lpstr>
      <vt:lpstr>Potongan </vt:lpstr>
      <vt:lpstr>POTONGAN PENUH</vt:lpstr>
      <vt:lpstr>Jenis potongan</vt:lpstr>
      <vt:lpstr>POTONGAN SEPARUH</vt:lpstr>
      <vt:lpstr>POTONGAN MELONCAT</vt:lpstr>
      <vt:lpstr>POTONGAN MELONCAT</vt:lpstr>
      <vt:lpstr>Beberapa benda atau bidang yang tidak boleh di potong</vt:lpstr>
      <vt:lpstr>Arsiran</vt:lpstr>
      <vt:lpstr>Slide 51</vt:lpstr>
      <vt:lpstr>PEMBERIAN UKURAN</vt:lpstr>
      <vt:lpstr>Contoh </vt:lpstr>
      <vt:lpstr>Ketentuan pemberian ukuran</vt:lpstr>
      <vt:lpstr>Cara penunjukan ukuran</vt:lpstr>
      <vt:lpstr>Slide 56</vt:lpstr>
      <vt:lpstr>Slide 57</vt:lpstr>
      <vt:lpstr>Dasar Perancangan Teknik Industri</vt:lpstr>
      <vt:lpstr>Slide 59</vt:lpstr>
      <vt:lpstr>KOORDINAT KARTESIUS</vt:lpstr>
      <vt:lpstr>KOORDINAT KARTESIUS 3 D</vt:lpstr>
      <vt:lpstr>KOORDINAT POLAR</vt:lpstr>
      <vt:lpstr>ABSOLUT VS RELATIF</vt:lpstr>
      <vt:lpstr>KOORDINAT WORLD VS LOCAL</vt:lpstr>
      <vt:lpstr>Slide 65</vt:lpstr>
      <vt:lpstr>Slide 66</vt:lpstr>
      <vt:lpstr>Memotong Garis Tegak Lurus</vt:lpstr>
      <vt:lpstr>Slide 68</vt:lpstr>
      <vt:lpstr>Slide 69</vt:lpstr>
      <vt:lpstr>Slide 70</vt:lpstr>
      <vt:lpstr>Slide 71</vt:lpstr>
      <vt:lpstr>TUGAS GAMBAR SKETSA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COMPAQ</dc:creator>
  <cp:lastModifiedBy>COMPAQ</cp:lastModifiedBy>
  <cp:revision>102</cp:revision>
  <dcterms:created xsi:type="dcterms:W3CDTF">2011-08-23T04:21:45Z</dcterms:created>
  <dcterms:modified xsi:type="dcterms:W3CDTF">2011-10-25T05:02:55Z</dcterms:modified>
</cp:coreProperties>
</file>