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C4F8B1-8471-4CB8-81EE-698E12711332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37387C-02A0-4404-88CC-75DE385217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0303-1CC7-4386-B0E1-1DFA6060E2ED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AA557-264D-4A0F-93BA-80B437D3C4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95560F-315C-41C8-A6BA-130244A552E9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72974-E9AC-4D93-847E-0EB15DA148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46D63-4108-48EB-9F9E-1B4787E04525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FE26D-CE6B-433A-9B62-788DCAA047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2DEB2AC-A149-4289-AB47-755EA81960F2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C8DA8F-1148-431A-85EF-97E0223303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A515CFA-385B-42C4-A8C5-443631D1CBB5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970967-9AAC-48EA-B660-3F28615273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98A082-681B-435C-B2E1-E4E8B0DEE764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7C865B-5CBC-40BC-996F-8CA5CC344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C8E49-2BE3-4787-8E97-9FD078314067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18D71-6C2B-49DB-9AF5-BD1BC4428D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DBC8510-4493-400A-B4E2-156167B1A514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49586C-A4D8-46BF-AF5B-2001342052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AC3D9-AF36-4220-9246-3CB62EAAA03C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D6442-80EA-444B-BAB8-9253869E63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983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973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F8BAB8-26E7-467C-961B-2D6A52D8591C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97C595-1796-4BFC-BCE8-8BFE5E3074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696B2628-8E52-4347-AF09-E345E889C679}" type="datetimeFigureOut">
              <a:rPr lang="en-US"/>
              <a:pPr>
                <a:defRPr/>
              </a:pPr>
              <a:t>4/1/2013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7A7675F-326C-4861-8306-3A0625D40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0" r:id="rId1"/>
    <p:sldLayoutId id="2147483755" r:id="rId2"/>
    <p:sldLayoutId id="2147483761" r:id="rId3"/>
    <p:sldLayoutId id="2147483762" r:id="rId4"/>
    <p:sldLayoutId id="2147483763" r:id="rId5"/>
    <p:sldLayoutId id="2147483756" r:id="rId6"/>
    <p:sldLayoutId id="2147483764" r:id="rId7"/>
    <p:sldLayoutId id="2147483757" r:id="rId8"/>
    <p:sldLayoutId id="2147483765" r:id="rId9"/>
    <p:sldLayoutId id="2147483758" r:id="rId10"/>
    <p:sldLayoutId id="21474837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FFFFA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FFFFAF"/>
          </a:solidFill>
          <a:latin typeface="Lucida Sans" pitchFamily="34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E7BC29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E7BC2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Analisa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pasar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:: irdiyanto::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Segmentasi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Letak Demografi</a:t>
            </a:r>
          </a:p>
          <a:p>
            <a:pPr eaLnBrk="1" hangingPunct="1"/>
            <a:r>
              <a:rPr lang="en-US" smtClean="0"/>
              <a:t>Demografi – siapa mereka</a:t>
            </a:r>
          </a:p>
          <a:p>
            <a:pPr eaLnBrk="1" hangingPunct="1"/>
            <a:r>
              <a:rPr lang="en-US" smtClean="0"/>
              <a:t>Alasan Psikis mereka membeli</a:t>
            </a:r>
          </a:p>
          <a:p>
            <a:pPr eaLnBrk="1" hangingPunct="1"/>
            <a:r>
              <a:rPr lang="en-US" smtClean="0"/>
              <a:t>Perilaku Konsumen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Tipe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Segmentasi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–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Letak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demografi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1676400" y="2590800"/>
            <a:ext cx="667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Book Antiqua" pitchFamily="18" charset="0"/>
              </a:rPr>
              <a:t>……..Dimana letak konsumen itu berada</a:t>
            </a:r>
          </a:p>
        </p:txBody>
      </p:sp>
      <p:pic>
        <p:nvPicPr>
          <p:cNvPr id="17412" name="Picture 2" descr="E:\gambar\Globe\BS170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3352800"/>
            <a:ext cx="60198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gambar\Peoples\SS170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124200"/>
            <a:ext cx="2540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 descr="E:\gambar\Peoples\SS170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1752600"/>
            <a:ext cx="2540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Demografi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4350"/>
            <a:ext cx="4191000" cy="2711450"/>
          </a:xfr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Jenis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kelamin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Usia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Pendidikan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Tingkat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penghasilan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dll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8438" name="Picture 3" descr="E:\gambar\Peoples\SS1707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3352800"/>
            <a:ext cx="2540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Psikografi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Sikap perilaku</a:t>
            </a:r>
          </a:p>
          <a:p>
            <a:pPr eaLnBrk="1" hangingPunct="1"/>
            <a:r>
              <a:rPr lang="en-US" smtClean="0"/>
              <a:t>Gaya hidup</a:t>
            </a:r>
          </a:p>
          <a:p>
            <a:pPr eaLnBrk="1" hangingPunct="1"/>
            <a:r>
              <a:rPr lang="en-US" smtClean="0"/>
              <a:t>Tujuan hidup </a:t>
            </a:r>
          </a:p>
          <a:p>
            <a:pPr eaLnBrk="1" hangingPunct="1"/>
            <a:r>
              <a:rPr lang="en-US" smtClean="0"/>
              <a:t>Sulit diukur</a:t>
            </a:r>
          </a:p>
        </p:txBody>
      </p:sp>
      <p:pic>
        <p:nvPicPr>
          <p:cNvPr id="19460" name="Picture 2" descr="E:\gambar\Peoples\422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4267200"/>
            <a:ext cx="35306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 descr="E:\gambar\Business People\550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066800"/>
            <a:ext cx="23241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Teknik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Riset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Survey</a:t>
            </a:r>
          </a:p>
          <a:p>
            <a:pPr eaLnBrk="1" hangingPunct="1"/>
            <a:r>
              <a:rPr lang="en-US" smtClean="0"/>
              <a:t>Data statistik yg diterbitkan</a:t>
            </a:r>
          </a:p>
          <a:p>
            <a:pPr eaLnBrk="1" hangingPunct="1"/>
            <a:r>
              <a:rPr lang="en-US" smtClean="0"/>
              <a:t>Group yang difokuskan</a:t>
            </a:r>
          </a:p>
          <a:p>
            <a:pPr eaLnBrk="1" hangingPunct="1"/>
            <a:r>
              <a:rPr lang="en-US" smtClean="0"/>
              <a:t>Tes produk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Contoh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survey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By phone</a:t>
            </a:r>
          </a:p>
          <a:p>
            <a:pPr eaLnBrk="1" hangingPunct="1"/>
            <a:r>
              <a:rPr lang="en-US" smtClean="0"/>
              <a:t>By email</a:t>
            </a:r>
          </a:p>
          <a:p>
            <a:pPr eaLnBrk="1" hangingPunct="1"/>
            <a:r>
              <a:rPr lang="en-US" smtClean="0"/>
              <a:t>By door to door </a:t>
            </a:r>
          </a:p>
          <a:p>
            <a:pPr eaLnBrk="1" hangingPunct="1"/>
            <a:r>
              <a:rPr lang="en-US" smtClean="0"/>
              <a:t>Etc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Tools &gt;&gt;&gt;&gt; kuesioner</a:t>
            </a:r>
          </a:p>
        </p:txBody>
      </p:sp>
      <p:pic>
        <p:nvPicPr>
          <p:cNvPr id="21508" name="Picture 2" descr="E:\gambar\Business People\552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371600"/>
            <a:ext cx="23241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Analisa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kompetitif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Siapakah kompetitor kita</a:t>
            </a:r>
          </a:p>
          <a:p>
            <a:pPr eaLnBrk="1" hangingPunct="1"/>
            <a:r>
              <a:rPr lang="en-US" smtClean="0"/>
              <a:t>Apa target pasar mereka</a:t>
            </a:r>
          </a:p>
          <a:p>
            <a:pPr eaLnBrk="1" hangingPunct="1"/>
            <a:r>
              <a:rPr lang="en-US" smtClean="0"/>
              <a:t>Bagaimana kepuasan pelanggan terhadap produk mereka</a:t>
            </a:r>
          </a:p>
          <a:p>
            <a:pPr eaLnBrk="1" hangingPunct="1"/>
            <a:r>
              <a:rPr lang="en-US" smtClean="0"/>
              <a:t>Apa kelemahan dan kelibihan kompetitor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752600" y="3276600"/>
            <a:ext cx="6172200" cy="1187450"/>
          </a:xfrm>
        </p:spPr>
        <p:txBody>
          <a:bodyPr/>
          <a:lstStyle/>
          <a:p>
            <a:pPr eaLnBrk="1" hangingPunct="1"/>
            <a:r>
              <a:rPr lang="en-US" sz="3600" smtClean="0"/>
              <a:t>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Tujuan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>
            <a:normAutofit lnSpcReduction="10000"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i="1" dirty="0" smtClean="0">
                <a:solidFill>
                  <a:srgbClr val="FF0000"/>
                </a:solidFill>
              </a:rPr>
              <a:t>……</a:t>
            </a:r>
            <a:r>
              <a:rPr lang="en-US" i="1" dirty="0" err="1" smtClean="0">
                <a:solidFill>
                  <a:srgbClr val="FF0000"/>
                </a:solidFill>
              </a:rPr>
              <a:t>sangat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sulit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untuk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mengambil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keuntungan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dari</a:t>
            </a:r>
            <a:r>
              <a:rPr lang="en-US" i="1" dirty="0" smtClean="0">
                <a:solidFill>
                  <a:srgbClr val="FF0000"/>
                </a:solidFill>
              </a:rPr>
              <a:t> market place yang </a:t>
            </a:r>
            <a:r>
              <a:rPr lang="en-US" i="1" dirty="0" err="1" smtClean="0">
                <a:solidFill>
                  <a:srgbClr val="FF0000"/>
                </a:solidFill>
              </a:rPr>
              <a:t>anda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tidak</a:t>
            </a:r>
            <a:r>
              <a:rPr lang="en-US" i="1" dirty="0" smtClean="0">
                <a:solidFill>
                  <a:srgbClr val="FF0000"/>
                </a:solidFill>
              </a:rPr>
              <a:t> </a:t>
            </a:r>
            <a:r>
              <a:rPr lang="en-US" i="1" dirty="0" err="1" smtClean="0">
                <a:solidFill>
                  <a:srgbClr val="FF0000"/>
                </a:solidFill>
              </a:rPr>
              <a:t>pahami</a:t>
            </a:r>
            <a:r>
              <a:rPr lang="en-US" i="1" dirty="0" smtClean="0">
                <a:solidFill>
                  <a:srgbClr val="FF0000"/>
                </a:solidFill>
              </a:rPr>
              <a:t>….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200" y="3200400"/>
            <a:ext cx="7239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800">
                <a:latin typeface="Book Antiqua" pitchFamily="18" charset="0"/>
              </a:rPr>
              <a:t>Untuk menciptakan pemahaman pentingnya melakukan analisa pasar</a:t>
            </a:r>
          </a:p>
          <a:p>
            <a:pPr>
              <a:buFont typeface="Wingdings" pitchFamily="2" charset="2"/>
              <a:buChar char="Ø"/>
            </a:pPr>
            <a:r>
              <a:rPr lang="en-US" sz="2800">
                <a:latin typeface="Book Antiqua" pitchFamily="18" charset="0"/>
              </a:rPr>
              <a:t>Untuk membicarakan teknik teknik melakukan analisa pasar</a:t>
            </a:r>
          </a:p>
          <a:p>
            <a:endParaRPr lang="en-US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Mengapa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Melakukan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Analisa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Pasar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990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i="1" smtClean="0">
                <a:solidFill>
                  <a:srgbClr val="FF0000"/>
                </a:solidFill>
              </a:rPr>
              <a:t>Akankah cukup banyak pelanggan yang membeli produk saya untuk memenuhi jumlah agar saya mendapat keuntungan ?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685800" y="3048000"/>
            <a:ext cx="7723589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Book Antiqua" pitchFamily="18" charset="0"/>
              </a:rPr>
              <a:t>&gt;</a:t>
            </a:r>
            <a:r>
              <a:rPr lang="en-US" dirty="0" err="1">
                <a:latin typeface="Book Antiqua" pitchFamily="18" charset="0"/>
              </a:rPr>
              <a:t>adakah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kebutuhan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akan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produk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saya</a:t>
            </a:r>
            <a:endParaRPr lang="en-US" dirty="0">
              <a:latin typeface="Book Antiqu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>
                <a:latin typeface="Book Antiqua" pitchFamily="18" charset="0"/>
              </a:rPr>
              <a:t>Pelanggan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jenis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apa</a:t>
            </a:r>
            <a:r>
              <a:rPr lang="en-US" dirty="0">
                <a:latin typeface="Book Antiqua" pitchFamily="18" charset="0"/>
              </a:rPr>
              <a:t> yang paling </a:t>
            </a:r>
            <a:r>
              <a:rPr lang="en-US" dirty="0" err="1">
                <a:latin typeface="Book Antiqua" pitchFamily="18" charset="0"/>
              </a:rPr>
              <a:t>memungkinkan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membeli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produk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saya</a:t>
            </a:r>
            <a:r>
              <a:rPr lang="en-US" dirty="0">
                <a:latin typeface="Book Antiqua" pitchFamily="18" charset="0"/>
              </a:rPr>
              <a:t> 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>
                <a:latin typeface="Book Antiqua" pitchFamily="18" charset="0"/>
              </a:rPr>
              <a:t>Apa</a:t>
            </a:r>
            <a:r>
              <a:rPr lang="en-US" dirty="0">
                <a:latin typeface="Book Antiqua" pitchFamily="18" charset="0"/>
              </a:rPr>
              <a:t> yang </a:t>
            </a:r>
            <a:r>
              <a:rPr lang="en-US" dirty="0" err="1">
                <a:latin typeface="Book Antiqua" pitchFamily="18" charset="0"/>
              </a:rPr>
              <a:t>pelanggan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potensial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ini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inginkan</a:t>
            </a:r>
            <a:r>
              <a:rPr lang="en-US" dirty="0">
                <a:latin typeface="Book Antiqua" pitchFamily="18" charset="0"/>
              </a:rPr>
              <a:t> 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>
                <a:latin typeface="Book Antiqua" pitchFamily="18" charset="0"/>
              </a:rPr>
              <a:t>Kapan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dan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dimana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para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pelanggan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ini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berbelanja</a:t>
            </a:r>
            <a:endParaRPr lang="en-US" dirty="0">
              <a:latin typeface="Book Antiqua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dirty="0" err="1">
                <a:latin typeface="Book Antiqua" pitchFamily="18" charset="0"/>
              </a:rPr>
              <a:t>Bagaimana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saya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bisa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menjangkau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dan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menarik</a:t>
            </a:r>
            <a:r>
              <a:rPr lang="en-US" dirty="0">
                <a:latin typeface="Book Antiqua" pitchFamily="18" charset="0"/>
              </a:rPr>
              <a:t>  </a:t>
            </a:r>
            <a:r>
              <a:rPr lang="en-US" dirty="0" err="1">
                <a:latin typeface="Book Antiqua" pitchFamily="18" charset="0"/>
              </a:rPr>
              <a:t>pelanggan</a:t>
            </a:r>
            <a:r>
              <a:rPr lang="en-US" dirty="0">
                <a:latin typeface="Book Antiqua" pitchFamily="18" charset="0"/>
              </a:rPr>
              <a:t> 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>
                <a:latin typeface="Book Antiqua" pitchFamily="18" charset="0"/>
              </a:rPr>
              <a:t>Dapatkah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saya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menagkap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peluang</a:t>
            </a:r>
            <a:r>
              <a:rPr lang="en-US" dirty="0">
                <a:latin typeface="Book Antiqua" pitchFamily="18" charset="0"/>
              </a:rPr>
              <a:t> yang </a:t>
            </a:r>
            <a:r>
              <a:rPr lang="en-US" dirty="0" err="1">
                <a:latin typeface="Book Antiqua" pitchFamily="18" charset="0"/>
              </a:rPr>
              <a:t>ada</a:t>
            </a:r>
            <a:r>
              <a:rPr lang="en-US" dirty="0">
                <a:latin typeface="Book Antiqua" pitchFamily="18" charset="0"/>
              </a:rPr>
              <a:t> ?</a:t>
            </a:r>
          </a:p>
          <a:p>
            <a:pPr>
              <a:buFont typeface="Wingdings" pitchFamily="2" charset="2"/>
              <a:buChar char="§"/>
            </a:pPr>
            <a:r>
              <a:rPr lang="en-US" dirty="0" err="1">
                <a:latin typeface="Book Antiqua" pitchFamily="18" charset="0"/>
              </a:rPr>
              <a:t>Dapatkah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saya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memenangkan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persaingan</a:t>
            </a:r>
            <a:r>
              <a:rPr lang="en-US" dirty="0">
                <a:latin typeface="Book Antiqua" pitchFamily="18" charset="0"/>
              </a:rPr>
              <a:t> </a:t>
            </a:r>
            <a:r>
              <a:rPr lang="en-US" dirty="0" err="1">
                <a:latin typeface="Book Antiqua" pitchFamily="18" charset="0"/>
              </a:rPr>
              <a:t>ini</a:t>
            </a:r>
            <a:r>
              <a:rPr lang="en-US" dirty="0">
                <a:latin typeface="Book Antiqua" pitchFamily="18" charset="0"/>
              </a:rPr>
              <a:t> ?</a:t>
            </a:r>
          </a:p>
          <a:p>
            <a:endParaRPr lang="en-US" dirty="0">
              <a:latin typeface="Book Antiqua" pitchFamily="18" charset="0"/>
            </a:endParaRPr>
          </a:p>
          <a:p>
            <a:endParaRPr lang="en-US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Data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utama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VS Data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pendukung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Data Utama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/>
              <a:t>	Berasal dari sumber utama , asli dan tangan pertama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/>
              <a:t>	misal : survey dll</a:t>
            </a:r>
          </a:p>
          <a:p>
            <a:pPr eaLnBrk="1" hangingPunct="1"/>
            <a:r>
              <a:rPr lang="en-US" sz="2800" smtClean="0"/>
              <a:t>Data pendukung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/>
              <a:t>	Berasal dari pihak lain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/>
              <a:t>	Data sudah lama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/>
              <a:t>	Data terlalu Umum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MEMAHAMI KONSUMEN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4350"/>
            <a:ext cx="7772400" cy="1111250"/>
          </a:xfrm>
        </p:spPr>
        <p:txBody>
          <a:bodyPr>
            <a:normAutofit/>
          </a:bodyPr>
          <a:lstStyle/>
          <a:p>
            <a:pPr marL="411480" eaLnBrk="1" fontAlgn="auto" hangingPunct="1">
              <a:spcAft>
                <a:spcPts val="0"/>
              </a:spcAft>
              <a:buFont typeface="Wingdings"/>
              <a:buChar char=""/>
              <a:defRPr/>
            </a:pPr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Konsumen</a:t>
            </a:r>
            <a:endParaRPr lang="en-US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	</a:t>
            </a:r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Kalangan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sendiri</a:t>
            </a:r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/ user</a:t>
            </a:r>
          </a:p>
          <a:p>
            <a:pPr marL="411480"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en-US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43000" y="3048000"/>
            <a:ext cx="7239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Kalangan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Industri</a:t>
            </a:r>
            <a:endParaRPr lang="en-US" sz="2800" dirty="0">
              <a:solidFill>
                <a:srgbClr val="FF0000"/>
              </a:solidFill>
              <a:latin typeface="Book Antiqua" pitchFamily="18" charset="0"/>
            </a:endParaRPr>
          </a:p>
          <a:p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Perseorangan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/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grup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yang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membeli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barang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dengan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tujuan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akan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diproses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lebih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lanjut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menjadi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ook Antiqua" pitchFamily="18" charset="0"/>
              </a:rPr>
              <a:t>barang</a:t>
            </a:r>
            <a:r>
              <a:rPr lang="en-US" sz="2800" dirty="0">
                <a:solidFill>
                  <a:srgbClr val="FF0000"/>
                </a:solidFill>
                <a:latin typeface="Book Antiqua" pitchFamily="18" charset="0"/>
              </a:rPr>
              <a:t> lain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5105400"/>
            <a:ext cx="731520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Penjual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Ulang</a:t>
            </a:r>
            <a:endParaRPr lang="en-US" sz="2800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Pembeli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yang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membeli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barang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dengan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tujuan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untuk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dijual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800" dirty="0" err="1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kembali</a:t>
            </a:r>
            <a:endParaRPr lang="en-US" sz="2800" dirty="0">
              <a:solidFill>
                <a:schemeClr val="tx2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MENCIPTAKAN PASAR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PASAR MONOPOLI</a:t>
            </a:r>
          </a:p>
          <a:p>
            <a:r>
              <a:rPr lang="en-US" dirty="0" smtClean="0"/>
              <a:t>PASAR OLIGOPOLI</a:t>
            </a:r>
          </a:p>
          <a:p>
            <a:r>
              <a:rPr lang="en-US" dirty="0" smtClean="0"/>
              <a:t>PASAR MONOPOLISTIK</a:t>
            </a:r>
          </a:p>
          <a:p>
            <a:r>
              <a:rPr lang="en-US" dirty="0" smtClean="0"/>
              <a:t>PASAR PERSAINGAN SEMPURNA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Langkah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Langkah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Analisa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Kenali mengapa seseorang mau membeli produk kita</a:t>
            </a:r>
          </a:p>
          <a:p>
            <a:pPr eaLnBrk="1" hangingPunct="1"/>
            <a:r>
              <a:rPr lang="en-US" smtClean="0"/>
              <a:t>Jelaskan sasaran pasar melalui segmentasi pasar</a:t>
            </a:r>
          </a:p>
          <a:p>
            <a:pPr eaLnBrk="1" hangingPunct="1"/>
            <a:r>
              <a:rPr lang="en-US" smtClean="0"/>
              <a:t>Lakukan penelitian pasar</a:t>
            </a:r>
          </a:p>
          <a:p>
            <a:pPr eaLnBrk="1" hangingPunct="1"/>
            <a:r>
              <a:rPr lang="en-US" smtClean="0"/>
              <a:t>Analisa hasil penelitian anda</a:t>
            </a:r>
          </a:p>
          <a:p>
            <a:pPr eaLnBrk="1" hangingPunct="1"/>
            <a:r>
              <a:rPr lang="en-US" smtClean="0"/>
              <a:t>Gabungkan penemuan dengan strategi bisnis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E:\gambar\Blues\SS23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3522663"/>
            <a:ext cx="1600200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Langkah</a:t>
            </a: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 1</a:t>
            </a:r>
            <a:b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Mengapa</a:t>
            </a: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seseorang</a:t>
            </a: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membeli</a:t>
            </a:r>
            <a:endParaRPr lang="en-US" sz="32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14340" name="Picture 2" descr="E:\gambar\Business People\5529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800600" y="2590800"/>
            <a:ext cx="3521075" cy="3505200"/>
          </a:xfrm>
          <a:noFill/>
        </p:spPr>
      </p:pic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1600200" y="2438400"/>
            <a:ext cx="2779713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Book Antiqua" pitchFamily="18" charset="0"/>
              </a:rPr>
              <a:t>Fitur :</a:t>
            </a:r>
          </a:p>
          <a:p>
            <a:r>
              <a:rPr lang="en-US">
                <a:latin typeface="Book Antiqua" pitchFamily="18" charset="0"/>
              </a:rPr>
              <a:t>Apakah itu ?</a:t>
            </a:r>
          </a:p>
          <a:p>
            <a:r>
              <a:rPr lang="en-US">
                <a:latin typeface="Book Antiqua" pitchFamily="18" charset="0"/>
              </a:rPr>
              <a:t>Karakteristik, Spesifikasi </a:t>
            </a:r>
          </a:p>
          <a:p>
            <a:endParaRPr lang="en-US">
              <a:latin typeface="Book Antiqua" pitchFamily="18" charset="0"/>
            </a:endParaRPr>
          </a:p>
          <a:p>
            <a:endParaRPr lang="en-US">
              <a:latin typeface="Book Antiqua" pitchFamily="18" charset="0"/>
            </a:endParaRPr>
          </a:p>
          <a:p>
            <a:r>
              <a:rPr lang="en-US">
                <a:latin typeface="Book Antiqua" pitchFamily="18" charset="0"/>
              </a:rPr>
              <a:t>Keuntungan</a:t>
            </a:r>
          </a:p>
          <a:p>
            <a:pPr>
              <a:buFont typeface="Wingdings" pitchFamily="2" charset="2"/>
              <a:buChar char="Ø"/>
            </a:pPr>
            <a:r>
              <a:rPr lang="en-US">
                <a:latin typeface="Book Antiqua" pitchFamily="18" charset="0"/>
              </a:rPr>
              <a:t>Dari sisi kita</a:t>
            </a:r>
          </a:p>
          <a:p>
            <a:pPr>
              <a:buFont typeface="Wingdings" pitchFamily="2" charset="2"/>
              <a:buChar char="Ø"/>
            </a:pPr>
            <a:r>
              <a:rPr lang="en-US">
                <a:latin typeface="Book Antiqua" pitchFamily="18" charset="0"/>
              </a:rPr>
              <a:t>Dari sisi Pelanggan</a:t>
            </a:r>
          </a:p>
          <a:p>
            <a:endParaRPr lang="en-US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E:\gambar\Cars\p-bla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1219200"/>
            <a:ext cx="50038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Keistimewaan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Dan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keuntungan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536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Product Value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/>
              <a:t>	Hal hal apa saja yang merupakan sebuah nilai tambah pada produk kita</a:t>
            </a:r>
          </a:p>
        </p:txBody>
      </p:sp>
      <p:pic>
        <p:nvPicPr>
          <p:cNvPr id="15365" name="Picture 2" descr="E:\gambar\Cars\myporsch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505200"/>
            <a:ext cx="3467100" cy="310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149</TotalTime>
  <Words>293</Words>
  <Application>Microsoft Office PowerPoint</Application>
  <PresentationFormat>On-screen Show (4:3)</PresentationFormat>
  <Paragraphs>88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Lucida Sans</vt:lpstr>
      <vt:lpstr>Book Antiqua</vt:lpstr>
      <vt:lpstr>Wingdings</vt:lpstr>
      <vt:lpstr>Wingdings 2</vt:lpstr>
      <vt:lpstr>Wingdings 3</vt:lpstr>
      <vt:lpstr>Calibri</vt:lpstr>
      <vt:lpstr>Metro</vt:lpstr>
      <vt:lpstr>Analisa pasar</vt:lpstr>
      <vt:lpstr>Tujuan</vt:lpstr>
      <vt:lpstr>Mengapa Melakukan Analisa Pasar</vt:lpstr>
      <vt:lpstr>Data utama VS Data pendukung</vt:lpstr>
      <vt:lpstr>MEMAHAMI KONSUMEN</vt:lpstr>
      <vt:lpstr>MENCIPTAKAN PASAR</vt:lpstr>
      <vt:lpstr>Langkah Langkah Analisa</vt:lpstr>
      <vt:lpstr>Langkah 1 Mengapa seseorang membeli</vt:lpstr>
      <vt:lpstr>Keistimewaan Dan keuntungan</vt:lpstr>
      <vt:lpstr>Segmentasi</vt:lpstr>
      <vt:lpstr>Tipe Segmentasi – Letak demografi</vt:lpstr>
      <vt:lpstr>Demografi</vt:lpstr>
      <vt:lpstr>Psikografi</vt:lpstr>
      <vt:lpstr>Teknik Riset</vt:lpstr>
      <vt:lpstr>Contoh survey</vt:lpstr>
      <vt:lpstr>Analisa kompetitif</vt:lpstr>
      <vt:lpstr>Slide 17</vt:lpstr>
    </vt:vector>
  </TitlesOfParts>
  <Company>Dell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Analisa pasar</dc:title>
  <dc:creator>Irdiyanto</dc:creator>
  <cp:lastModifiedBy>Irdiyanto</cp:lastModifiedBy>
  <cp:revision>16</cp:revision>
  <dcterms:created xsi:type="dcterms:W3CDTF">2012-03-04T16:40:14Z</dcterms:created>
  <dcterms:modified xsi:type="dcterms:W3CDTF">2013-04-01T00:07:48Z</dcterms:modified>
</cp:coreProperties>
</file>