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72" r:id="rId3"/>
    <p:sldId id="289" r:id="rId4"/>
    <p:sldId id="290" r:id="rId5"/>
    <p:sldId id="291" r:id="rId6"/>
    <p:sldId id="292" r:id="rId7"/>
    <p:sldId id="295" r:id="rId8"/>
    <p:sldId id="296" r:id="rId9"/>
    <p:sldId id="297" r:id="rId10"/>
    <p:sldId id="298" r:id="rId11"/>
    <p:sldId id="299" r:id="rId12"/>
    <p:sldId id="300" r:id="rId13"/>
    <p:sldId id="30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98" autoAdjust="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29D80-5615-400E-8C17-005BFB79CB2C}" type="datetimeFigureOut">
              <a:rPr lang="id-ID" smtClean="0"/>
              <a:pPr/>
              <a:t>03/06/2013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3861B-134E-485D-8BD0-804F69A68476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9B84E-AB0E-47EC-9866-DEFB19BBEF67}" type="slidenum">
              <a:rPr lang="en-US"/>
              <a:pPr/>
              <a:t>1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3861B-134E-485D-8BD0-804F69A68476}" type="slidenum">
              <a:rPr lang="id-ID" smtClean="0"/>
              <a:pPr/>
              <a:t>7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w Cen MT Condensed Extra Bold" pitchFamily="34" charset="0"/>
              </a:rPr>
              <a:t>TEORI ANTRIAN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218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914400"/>
            <a:ext cx="533400" cy="244476"/>
          </a:xfrm>
          <a:noFill/>
        </p:spPr>
        <p:txBody>
          <a:bodyPr>
            <a:normAutofit fontScale="85000" lnSpcReduction="20000"/>
          </a:bodyPr>
          <a:lstStyle/>
          <a:p>
            <a:fld id="{BCEA81E2-B8C1-49F3-907B-BB10DAD6F4A3}" type="slidenum">
              <a:rPr lang="en-US"/>
              <a:pPr/>
              <a:t>1</a:t>
            </a:fld>
            <a:endParaRPr lang="en-US"/>
          </a:p>
        </p:txBody>
      </p:sp>
      <p:sp useBgFill="1">
        <p:nvSpPr>
          <p:cNvPr id="922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600200"/>
            <a:ext cx="8004048" cy="4495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                            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33400" y="1905000"/>
            <a:ext cx="8077200" cy="3810000"/>
            <a:chOff x="533400" y="1905000"/>
            <a:chExt cx="8077200" cy="3810000"/>
          </a:xfrm>
        </p:grpSpPr>
        <p:grpSp>
          <p:nvGrpSpPr>
            <p:cNvPr id="2" name="Group 10"/>
            <p:cNvGrpSpPr/>
            <p:nvPr/>
          </p:nvGrpSpPr>
          <p:grpSpPr>
            <a:xfrm>
              <a:off x="533400" y="1905000"/>
              <a:ext cx="8077200" cy="3810000"/>
              <a:chOff x="304800" y="1905000"/>
              <a:chExt cx="8077200" cy="3810000"/>
            </a:xfrm>
          </p:grpSpPr>
          <p:pic>
            <p:nvPicPr>
              <p:cNvPr id="9221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304800" y="1905000"/>
                <a:ext cx="8077200" cy="381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" name="Oval 12"/>
              <p:cNvSpPr>
                <a:spLocks noChangeArrowheads="1"/>
              </p:cNvSpPr>
              <p:nvPr/>
            </p:nvSpPr>
            <p:spPr bwMode="auto">
              <a:xfrm>
                <a:off x="2072898" y="3817442"/>
                <a:ext cx="1115878" cy="1377688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505200" y="2057400"/>
              <a:ext cx="26670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9600" y="2057400"/>
              <a:ext cx="2905125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Content Placeholder 3" descr="antrian _0.tmp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96001" y="2057400"/>
              <a:ext cx="2438399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505200" y="3886200"/>
              <a:ext cx="19050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505200" y="3733800"/>
              <a:ext cx="27432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248400" y="3886200"/>
              <a:ext cx="22860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96000" y="2057400"/>
              <a:ext cx="24384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ClrTx/>
              <a:buSzPct val="70000"/>
              <a:buFont typeface="Wingdings" pitchFamily="2" charset="2"/>
              <a:buChar char="q"/>
              <a:defRPr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id-ID" sz="3200" dirty="0" smtClean="0">
                <a:solidFill>
                  <a:srgbClr val="000000"/>
                </a:solidFill>
                <a:latin typeface="Times New Roman" pitchFamily="18" charset="0"/>
              </a:rPr>
              <a:t>Kedua ukuran ini mencerminkan aspirasi pelanggan dan pelayan. Jika tingkat aspirasi (batas atas) untuk Ws dan X adalah α dan β, maka metode tingkat aspirasi dapat diekspresikan secara matematis sebagai berikut 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  <a:endParaRPr lang="id-ID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None/>
              <a:defRPr/>
            </a:pP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Tentukan</a:t>
            </a:r>
            <a:r>
              <a:rPr lang="id-ID" sz="3200" dirty="0" smtClean="0">
                <a:solidFill>
                  <a:srgbClr val="000000"/>
                </a:solidFill>
                <a:latin typeface="Times New Roman" pitchFamily="18" charset="0"/>
              </a:rPr>
              <a:t> jumlah pelayan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id-ID" sz="3200" dirty="0" smtClean="0">
                <a:solidFill>
                  <a:srgbClr val="000000"/>
                </a:solidFill>
                <a:latin typeface="Times New Roman" pitchFamily="18" charset="0"/>
              </a:rPr>
              <a:t>sedemikian rupa 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sehingga</a:t>
            </a:r>
            <a:r>
              <a:rPr lang="id-ID" sz="3200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  <a:endParaRPr lang="en-US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None/>
              <a:defRPr/>
            </a:pPr>
            <a:endParaRPr lang="en-US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           </a:t>
            </a:r>
            <a:r>
              <a:rPr lang="id-ID" sz="3200" b="1" dirty="0" smtClean="0">
                <a:solidFill>
                  <a:srgbClr val="000000"/>
                </a:solidFill>
                <a:latin typeface="Times New Roman" pitchFamily="18" charset="0"/>
              </a:rPr>
              <a:t>Ws ≤ α dan X ≤ β</a:t>
            </a:r>
          </a:p>
          <a:p>
            <a:pPr marL="342900" indent="-342900" algn="just">
              <a:defRPr/>
            </a:pPr>
            <a:endParaRPr lang="en-US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None/>
              <a:defRPr/>
            </a:pPr>
            <a:r>
              <a:rPr lang="id-ID" sz="3200" dirty="0" smtClean="0">
                <a:solidFill>
                  <a:srgbClr val="000000"/>
                </a:solidFill>
                <a:latin typeface="Times New Roman" pitchFamily="18" charset="0"/>
              </a:rPr>
              <a:t>Atau dapat digambarkan sebagai berikut: </a:t>
            </a:r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Aspirasi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lanj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…)</a:t>
            </a:r>
          </a:p>
          <a:p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Aspirasi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lanj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 …)</a:t>
            </a:r>
          </a:p>
          <a:p>
            <a:pPr algn="ctr"/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2667000"/>
            <a:ext cx="3886200" cy="3124200"/>
          </a:xfrm>
          <a:solidFill>
            <a:srgbClr val="FFFFFF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</a:rPr>
              <a:t>X = 100(1- </a:t>
            </a:r>
            <a:r>
              <a:rPr lang="sv-SE" sz="3200" b="1" i="1" dirty="0" smtClean="0">
                <a:latin typeface="Times New Roman" pitchFamily="18" charset="0"/>
                <a:cs typeface="Times New Roman" pitchFamily="18" charset="0"/>
              </a:rPr>
              <a:t>λ /c µ</a:t>
            </a:r>
            <a:r>
              <a:rPr lang="sv-SE" sz="3200" b="1" i="1" dirty="0" smtClean="0"/>
              <a:t>)</a:t>
            </a:r>
          </a:p>
          <a:p>
            <a:pPr marL="1944688" indent="-1944688" algn="just"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dengan : </a:t>
            </a:r>
          </a:p>
          <a:p>
            <a:pPr marL="512763" indent="-512763" algn="just">
              <a:buNone/>
              <a:defRPr/>
            </a:pPr>
            <a:r>
              <a:rPr lang="sv-SE" sz="3200" dirty="0" smtClean="0">
                <a:latin typeface="Times New Roman" pitchFamily="18" charset="0"/>
                <a:cs typeface="Times New Roman" pitchFamily="18" charset="0"/>
              </a:rPr>
              <a:t>λ = rata-rata banyaknya pelanggan yang datang persatuan waktu</a:t>
            </a:r>
          </a:p>
          <a:p>
            <a:pPr marL="512763" indent="-512763" algn="just">
              <a:buNone/>
              <a:defRPr/>
            </a:pPr>
            <a:r>
              <a:rPr lang="sv-SE" sz="3200" dirty="0" smtClean="0">
                <a:latin typeface="Times New Roman" pitchFamily="18" charset="0"/>
                <a:cs typeface="Times New Roman" pitchFamily="18" charset="0"/>
              </a:rPr>
              <a:t>µ = rata-rata banyaknya pelanggan yang selesai dilayani persatuan waktu </a:t>
            </a:r>
            <a:endParaRPr lang="sv-SE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None/>
              <a:defRPr/>
            </a:pP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Nilai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Ws(c)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ditentukan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sesuai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antrian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sistem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pelayanannya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sv-SE" sz="32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733800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Char char="q"/>
            </a:pPr>
            <a:r>
              <a:rPr lang="sv-SE" sz="2800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sv-SE" sz="3600" dirty="0" smtClean="0">
                <a:solidFill>
                  <a:srgbClr val="000000"/>
                </a:solidFill>
                <a:latin typeface="Times New Roman" pitchFamily="18" charset="0"/>
              </a:rPr>
              <a:t>Dengan menempatkan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α</a:t>
            </a:r>
            <a:r>
              <a:rPr lang="sv-SE" sz="3600" dirty="0" smtClean="0">
                <a:solidFill>
                  <a:srgbClr val="000000"/>
                </a:solidFill>
                <a:latin typeface="Times New Roman" pitchFamily="18" charset="0"/>
              </a:rPr>
              <a:t> dan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β</a:t>
            </a:r>
            <a:r>
              <a:rPr lang="sv-SE" sz="3600" dirty="0" smtClean="0">
                <a:solidFill>
                  <a:srgbClr val="000000"/>
                </a:solidFill>
                <a:latin typeface="Times New Roman" pitchFamily="18" charset="0"/>
              </a:rPr>
              <a:t> dalam grafik, maka dapat ditentu kan kisaran c yang dapat diterima dan memenuhi kedua aspirasi tsb.</a:t>
            </a:r>
          </a:p>
          <a:p>
            <a:pPr marL="0" indent="0">
              <a:buFont typeface="Wingdings" pitchFamily="2" charset="2"/>
              <a:buChar char="q"/>
            </a:pPr>
            <a:r>
              <a:rPr lang="sv-SE" sz="3600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Jika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kedua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tingkat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aspirasi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tidak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dipenuhi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secara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simultan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maka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salah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satu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atau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kedua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batasan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perlu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dilonggarkan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sebelum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keputusan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</a:rPr>
              <a:t>dibuat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sv-SE" sz="3600" dirty="0" smtClean="0">
                <a:solidFill>
                  <a:srgbClr val="000000"/>
                </a:solidFill>
                <a:latin typeface="Times New Roman" pitchFamily="18" charset="0"/>
              </a:rPr>
              <a:t> Untuk membatasi dalam pengambilan keputusan spesifik dapat dihitung parameter biaya C2 yang dihasilkan dari pemilihan c untuk tingkat aspirasi tertentu. </a:t>
            </a:r>
            <a:endParaRPr lang="id-ID" sz="3600" dirty="0" smtClean="0"/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Aspirasi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lanj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…)</a:t>
            </a:r>
          </a:p>
          <a:p>
            <a:pPr algn="ctr"/>
            <a:endParaRPr lang="id-ID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Aspirasi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lanj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 …)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en-US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31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Aspirasi</a:t>
            </a:r>
            <a:r>
              <a:rPr lang="en-US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31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lanj</a:t>
            </a:r>
            <a:r>
              <a:rPr lang="en-US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…)</a:t>
            </a:r>
            <a:br>
              <a:rPr lang="en-US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</a:br>
            <a:endParaRPr lang="id-ID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6764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Hal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ini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disebabkan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bahwa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pada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umumnya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lebih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sulit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untuk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mengestimasikan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menunggu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dibanding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mengestimasikan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berkaitan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dengan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penambahan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fasilitas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/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pelayan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baru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sv-SE" sz="2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sv-SE" sz="2600" dirty="0" smtClean="0">
                <a:solidFill>
                  <a:srgbClr val="000000"/>
                </a:solidFill>
                <a:latin typeface="Times New Roman" pitchFamily="18" charset="0"/>
              </a:rPr>
              <a:t>Berdasarkan rumus pada model biaya, maka nilai C2 berada pada kisaran :</a:t>
            </a:r>
          </a:p>
          <a:p>
            <a:pPr algn="just">
              <a:buFont typeface="Wingdings" pitchFamily="2" charset="2"/>
              <a:buNone/>
              <a:defRPr/>
            </a:pPr>
            <a:endParaRPr lang="en-US" sz="2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Font typeface="Wingdings" pitchFamily="2" charset="2"/>
              <a:buNone/>
              <a:defRPr/>
            </a:pPr>
            <a:endParaRPr lang="en-US" sz="2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Font typeface="Wingdings" pitchFamily="2" charset="2"/>
              <a:buNone/>
              <a:defRPr/>
            </a:pPr>
            <a:endParaRPr lang="en-US" sz="2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Nilai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Ls(c))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ditentukan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sesuai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antrian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sistem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pelayanannya</a:t>
            </a:r>
            <a:endParaRPr lang="sv-SE" sz="2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id-ID" dirty="0"/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1828800" y="4038600"/>
            <a:ext cx="5867400" cy="925513"/>
            <a:chOff x="1295400" y="5105400"/>
            <a:chExt cx="5867400" cy="92514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1295400" y="5105400"/>
            <a:ext cx="2133600" cy="890229"/>
          </p:xfrm>
          <a:graphic>
            <a:graphicData uri="http://schemas.openxmlformats.org/presentationml/2006/ole">
              <p:oleObj spid="_x0000_s37891" name="Equation" r:id="rId3" imgW="134545" imgH="419038" progId="Equation.3">
                <p:embed/>
              </p:oleObj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4950178" y="5105400"/>
            <a:ext cx="2212622" cy="925140"/>
          </p:xfrm>
          <a:graphic>
            <a:graphicData uri="http://schemas.openxmlformats.org/presentationml/2006/ole">
              <p:oleObj spid="_x0000_s37892" name="Equation" r:id="rId4" imgW="134545" imgH="419038" progId="Equation.3">
                <p:embed/>
              </p:oleObj>
            </a:graphicData>
          </a:graphic>
        </p:graphicFrame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3530600" y="5179815"/>
              <a:ext cx="1346200" cy="523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just"/>
              <a:r>
                <a:rPr lang="sv-SE" sz="2800" b="1" dirty="0">
                  <a:solidFill>
                    <a:srgbClr val="000000"/>
                  </a:solidFill>
                  <a:latin typeface="Abadi MT Condensed Light"/>
                  <a:cs typeface="Times New Roman" pitchFamily="18" charset="0"/>
                </a:rPr>
                <a:t>≤</a:t>
              </a:r>
              <a:r>
                <a:rPr lang="sv-SE" sz="2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C2 </a:t>
              </a:r>
              <a:r>
                <a:rPr lang="sv-SE" sz="2800" b="1" dirty="0">
                  <a:solidFill>
                    <a:srgbClr val="000000"/>
                  </a:solidFill>
                  <a:latin typeface="Abadi MT Condensed Light"/>
                  <a:cs typeface="Times New Roman" pitchFamily="18" charset="0"/>
                </a:rPr>
                <a:t>≤</a:t>
              </a:r>
              <a:r>
                <a:rPr lang="sv-SE" sz="2800" b="1" dirty="0">
                  <a:latin typeface="Abadi MT Condensed Light"/>
                  <a:cs typeface="Times New Roman" pitchFamily="18" charset="0"/>
                </a:rPr>
                <a:t> </a:t>
              </a:r>
              <a:endParaRPr lang="sv-SE" sz="2800" b="1" dirty="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v-SE" b="1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sv-SE" b="1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sv-SE" sz="3600" b="1" dirty="0" smtClean="0">
                <a:solidFill>
                  <a:srgbClr val="000000"/>
                </a:solidFill>
                <a:latin typeface="Times New Roman" pitchFamily="18" charset="0"/>
              </a:rPr>
              <a:t>Model-Model Antrian</a:t>
            </a:r>
            <a:br>
              <a:rPr lang="sv-SE" sz="3600" b="1" dirty="0" smtClean="0">
                <a:solidFill>
                  <a:srgbClr val="000000"/>
                </a:solidFill>
                <a:latin typeface="Times New Roman" pitchFamily="18" charset="0"/>
              </a:rPr>
            </a:br>
            <a:endParaRPr lang="id-ID" sz="3600" dirty="0"/>
          </a:p>
        </p:txBody>
      </p:sp>
      <p:sp>
        <p:nvSpPr>
          <p:cNvPr id="5120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eaLnBrk="1" hangingPunct="1">
              <a:buClr>
                <a:schemeClr val="tx1"/>
              </a:buClr>
              <a:buNone/>
            </a:pPr>
            <a:r>
              <a:rPr lang="sv-SE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a)  </a:t>
            </a:r>
            <a:r>
              <a:rPr lang="sv-SE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Model  Matematis</a:t>
            </a:r>
          </a:p>
          <a:p>
            <a:pPr marL="0" indent="401638" algn="just" eaLnBrk="1" hangingPunct="1">
              <a:buClr>
                <a:schemeClr val="tx1"/>
              </a:buClr>
              <a:buNone/>
            </a:pPr>
            <a:r>
              <a:rPr lang="sv-SE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Model matematis dapat digunakan jika distribusi yang diajukan sesuai dengan asumsi ekponensial-poisson yang disyaratkan dalam kebanyakan model-model antrian yang dapat dipergunakan. </a:t>
            </a:r>
          </a:p>
          <a:p>
            <a:pPr algn="just" eaLnBrk="1" hangingPunct="1">
              <a:buClr>
                <a:schemeClr val="tx1"/>
              </a:buClr>
              <a:buNone/>
            </a:pPr>
            <a:r>
              <a:rPr lang="sv-SE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b)  Model Simulasi</a:t>
            </a:r>
          </a:p>
          <a:p>
            <a:pPr marL="0" indent="401638" algn="just">
              <a:buClr>
                <a:schemeClr val="tx1"/>
              </a:buClr>
              <a:buNone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Model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simulasi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keadaan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dimana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kemudahan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matematik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tidaklah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fisibel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simulasi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substitusi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pantas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pengevaluasian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matematis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sebuah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model.</a:t>
            </a:r>
          </a:p>
          <a:p>
            <a:pPr marL="0" indent="401638" algn="just">
              <a:buClr>
                <a:schemeClr val="tx1"/>
              </a:buClr>
              <a:buNone/>
            </a:pPr>
            <a:endParaRPr lang="sv-SE" sz="2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it-IT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Dalam mengelompokkan model-model antrian yang berbeda-beda digunakan suatu notasi yang disebut </a:t>
            </a:r>
            <a:r>
              <a:rPr lang="it-IT" sz="22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Kendall’s Not</a:t>
            </a:r>
            <a:r>
              <a:rPr lang="it-IT" sz="2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ation. </a:t>
            </a: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TEORI ANTRIAN</a:t>
            </a:r>
            <a:endParaRPr lang="id-ID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pPr marL="0" indent="23495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q"/>
              <a:tabLst>
                <a:tab pos="0" algn="l"/>
              </a:tabLst>
            </a:pP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Sistem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ekonomi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dunia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usaha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(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bisnis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)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sebagian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besar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beroperasi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dengan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sumber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daya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yang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relatif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terbatas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,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sehingga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sering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terjadi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suatu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keadaan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dimana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orang-orang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,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barang-barang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atau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komponen-komponen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harus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menunggu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untuk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mendapatkan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jasa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pelayanan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. </a:t>
            </a:r>
          </a:p>
          <a:p>
            <a:pPr marL="0" indent="23495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q"/>
              <a:tabLst>
                <a:tab pos="0" algn="l"/>
              </a:tabLst>
            </a:pPr>
            <a:endParaRPr lang="en-US" sz="2300" dirty="0" smtClean="0">
              <a:solidFill>
                <a:srgbClr val="000000"/>
              </a:solidFill>
              <a:latin typeface="Tw Cen MT" pitchFamily="34" charset="0"/>
            </a:endParaRPr>
          </a:p>
          <a:p>
            <a:pPr marL="0" indent="23495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q"/>
              <a:tabLst>
                <a:tab pos="0" algn="l"/>
              </a:tabLst>
            </a:pP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Garis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–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garis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tunggu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ini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disebut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dengan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antrian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(queues) yang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berkembang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karena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fasilitas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pelayanan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(server)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relatif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mahal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untuk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memenuhi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permintaan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 </a:t>
            </a:r>
            <a:r>
              <a:rPr lang="en-US" sz="2300" dirty="0" err="1" smtClean="0">
                <a:solidFill>
                  <a:srgbClr val="000000"/>
                </a:solidFill>
                <a:latin typeface="Tw Cen MT" pitchFamily="34" charset="0"/>
              </a:rPr>
              <a:t>pelayanan</a:t>
            </a:r>
            <a:r>
              <a:rPr lang="en-US" sz="2300" dirty="0" smtClean="0">
                <a:solidFill>
                  <a:srgbClr val="000000"/>
                </a:solidFill>
                <a:latin typeface="Tw Cen MT" pitchFamily="34" charset="0"/>
              </a:rPr>
              <a:t>.</a:t>
            </a:r>
          </a:p>
          <a:p>
            <a:pPr marL="0" indent="0" algn="just">
              <a:tabLst>
                <a:tab pos="0" algn="l"/>
              </a:tabLst>
            </a:pPr>
            <a:endParaRPr lang="id-ID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40000" lnSpcReduction="20000"/>
          </a:bodyPr>
          <a:lstStyle/>
          <a:p>
            <a:pPr marL="166688" indent="-55563" algn="just" eaLnBrk="0" hangingPunct="0">
              <a:buClr>
                <a:srgbClr val="777777"/>
              </a:buClr>
              <a:buFont typeface="Wingdings" pitchFamily="2" charset="2"/>
              <a:buChar char="q"/>
            </a:pPr>
            <a:r>
              <a:rPr lang="en-US" sz="4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Tujuan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dasar</a:t>
            </a:r>
            <a:r>
              <a:rPr lang="en-US" sz="4500" dirty="0" smtClean="0">
                <a:solidFill>
                  <a:srgbClr val="000000"/>
                </a:solidFill>
              </a:rPr>
              <a:t> model </a:t>
            </a:r>
            <a:r>
              <a:rPr lang="en-US" sz="4500" dirty="0" err="1" smtClean="0">
                <a:solidFill>
                  <a:srgbClr val="000000"/>
                </a:solidFill>
              </a:rPr>
              <a:t>antrian</a:t>
            </a:r>
            <a:r>
              <a:rPr lang="en-US" sz="4500" dirty="0" smtClean="0">
                <a:solidFill>
                  <a:srgbClr val="000000"/>
                </a:solidFill>
              </a:rPr>
              <a:t> : </a:t>
            </a:r>
            <a:r>
              <a:rPr lang="en-US" sz="4500" dirty="0" err="1" smtClean="0">
                <a:solidFill>
                  <a:srgbClr val="000000"/>
                </a:solidFill>
              </a:rPr>
              <a:t>meminimumkan</a:t>
            </a:r>
            <a:r>
              <a:rPr lang="en-US" sz="4500" dirty="0" smtClean="0">
                <a:solidFill>
                  <a:srgbClr val="000000"/>
                </a:solidFill>
              </a:rPr>
              <a:t> total </a:t>
            </a:r>
            <a:r>
              <a:rPr lang="en-US" sz="4500" dirty="0" err="1" smtClean="0">
                <a:solidFill>
                  <a:srgbClr val="000000"/>
                </a:solidFill>
              </a:rPr>
              <a:t>dua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biaya</a:t>
            </a:r>
            <a:r>
              <a:rPr lang="en-US" sz="4500" dirty="0" smtClean="0">
                <a:solidFill>
                  <a:srgbClr val="000000"/>
                </a:solidFill>
              </a:rPr>
              <a:t>,  </a:t>
            </a:r>
            <a:r>
              <a:rPr lang="en-US" sz="4500" dirty="0" err="1" smtClean="0">
                <a:solidFill>
                  <a:srgbClr val="000000"/>
                </a:solidFill>
              </a:rPr>
              <a:t>yaitu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biaya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langsung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penyediaan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fasilitas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pelayanan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dan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biaya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tidak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langsung</a:t>
            </a:r>
            <a:r>
              <a:rPr lang="en-US" sz="4500" dirty="0" smtClean="0">
                <a:solidFill>
                  <a:srgbClr val="000000"/>
                </a:solidFill>
              </a:rPr>
              <a:t>, yang </a:t>
            </a:r>
            <a:r>
              <a:rPr lang="en-US" sz="4500" dirty="0" err="1" smtClean="0">
                <a:solidFill>
                  <a:srgbClr val="000000"/>
                </a:solidFill>
              </a:rPr>
              <a:t>timbul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karena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para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individu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harus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menunggu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untuk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dilayani</a:t>
            </a:r>
            <a:r>
              <a:rPr lang="en-US" sz="4500" dirty="0" smtClean="0">
                <a:solidFill>
                  <a:srgbClr val="000000"/>
                </a:solidFill>
              </a:rPr>
              <a:t>. </a:t>
            </a:r>
          </a:p>
          <a:p>
            <a:pPr marL="166688" indent="-55563" algn="just" eaLnBrk="0" hangingPunct="0">
              <a:buClr>
                <a:srgbClr val="777777"/>
              </a:buClr>
              <a:buFont typeface="Wingdings" pitchFamily="2" charset="2"/>
              <a:buChar char="q"/>
            </a:pPr>
            <a:endParaRPr lang="en-US" sz="4500" dirty="0" smtClean="0">
              <a:solidFill>
                <a:srgbClr val="000000"/>
              </a:solidFill>
            </a:endParaRPr>
          </a:p>
          <a:p>
            <a:pPr marL="166688" indent="-55563" algn="just" eaLnBrk="0" hangingPunct="0">
              <a:buClr>
                <a:srgbClr val="777777"/>
              </a:buClr>
              <a:buFont typeface="Wingdings" pitchFamily="2" charset="2"/>
              <a:buChar char="q"/>
            </a:pPr>
            <a:r>
              <a:rPr lang="en-US" sz="4500" dirty="0" smtClean="0">
                <a:solidFill>
                  <a:srgbClr val="000000"/>
                </a:solidFill>
              </a:rPr>
              <a:t>   </a:t>
            </a:r>
            <a:r>
              <a:rPr lang="en-US" sz="4500" dirty="0" err="1" smtClean="0">
                <a:solidFill>
                  <a:srgbClr val="000000"/>
                </a:solidFill>
              </a:rPr>
              <a:t>Bila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suatu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sistem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mempunyai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fasilitas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pelayanan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lebih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dari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jumlah</a:t>
            </a:r>
            <a:r>
              <a:rPr lang="en-US" sz="4500" dirty="0" smtClean="0">
                <a:solidFill>
                  <a:srgbClr val="000000"/>
                </a:solidFill>
              </a:rPr>
              <a:t> optimal, </a:t>
            </a:r>
            <a:r>
              <a:rPr lang="en-US" sz="4500" dirty="0" err="1" smtClean="0">
                <a:solidFill>
                  <a:srgbClr val="000000"/>
                </a:solidFill>
              </a:rPr>
              <a:t>maka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membutuhkan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investasi</a:t>
            </a:r>
            <a:r>
              <a:rPr lang="en-US" sz="4500" dirty="0" smtClean="0">
                <a:solidFill>
                  <a:srgbClr val="000000"/>
                </a:solidFill>
              </a:rPr>
              <a:t> modal yang </a:t>
            </a:r>
            <a:r>
              <a:rPr lang="en-US" sz="4500" dirty="0" err="1" smtClean="0">
                <a:solidFill>
                  <a:srgbClr val="000000"/>
                </a:solidFill>
              </a:rPr>
              <a:t>berlebihan</a:t>
            </a:r>
            <a:r>
              <a:rPr lang="en-US" sz="4500" dirty="0" smtClean="0">
                <a:solidFill>
                  <a:srgbClr val="000000"/>
                </a:solidFill>
              </a:rPr>
              <a:t>.</a:t>
            </a:r>
          </a:p>
          <a:p>
            <a:pPr marL="166688" indent="-55563" algn="just" eaLnBrk="0" hangingPunct="0">
              <a:buClr>
                <a:srgbClr val="777777"/>
              </a:buClr>
              <a:buFont typeface="Wingdings" pitchFamily="2" charset="2"/>
              <a:buChar char="q"/>
            </a:pPr>
            <a:endParaRPr lang="en-US" sz="4500" dirty="0" smtClean="0">
              <a:solidFill>
                <a:srgbClr val="000000"/>
              </a:solidFill>
            </a:endParaRPr>
          </a:p>
          <a:p>
            <a:pPr marL="166688" indent="-55563" algn="just" eaLnBrk="0" hangingPunct="0">
              <a:buClr>
                <a:srgbClr val="777777"/>
              </a:buClr>
              <a:buFont typeface="Wingdings" pitchFamily="2" charset="2"/>
              <a:buChar char="q"/>
            </a:pPr>
            <a:r>
              <a:rPr lang="en-US" sz="4500" dirty="0" smtClean="0">
                <a:solidFill>
                  <a:srgbClr val="000000"/>
                </a:solidFill>
              </a:rPr>
              <a:t>   </a:t>
            </a:r>
            <a:r>
              <a:rPr lang="en-US" sz="4500" dirty="0" err="1" smtClean="0">
                <a:solidFill>
                  <a:srgbClr val="000000"/>
                </a:solidFill>
              </a:rPr>
              <a:t>Bila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jumlahnya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kurang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dari</a:t>
            </a:r>
            <a:r>
              <a:rPr lang="en-US" sz="4500" dirty="0" smtClean="0">
                <a:solidFill>
                  <a:srgbClr val="000000"/>
                </a:solidFill>
              </a:rPr>
              <a:t> optimal </a:t>
            </a:r>
            <a:r>
              <a:rPr lang="en-US" sz="4500" dirty="0" err="1" smtClean="0">
                <a:solidFill>
                  <a:srgbClr val="000000"/>
                </a:solidFill>
              </a:rPr>
              <a:t>menyebabkan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tertundanya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  <a:r>
              <a:rPr lang="en-US" sz="4500" dirty="0" err="1" smtClean="0">
                <a:solidFill>
                  <a:srgbClr val="000000"/>
                </a:solidFill>
              </a:rPr>
              <a:t>pelayanan</a:t>
            </a:r>
            <a:r>
              <a:rPr lang="en-US" sz="4500" dirty="0" smtClean="0">
                <a:solidFill>
                  <a:srgbClr val="000000"/>
                </a:solidFill>
              </a:rPr>
              <a:t> </a:t>
            </a:r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ctr"/>
            <a:r>
              <a:rPr lang="en-US" dirty="0" smtClean="0"/>
              <a:t>ANTRIAN</a:t>
            </a:r>
            <a:endParaRPr lang="id-ID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TUJUAN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Rancangan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Antrian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lnSpc>
                <a:spcPct val="80000"/>
              </a:lnSpc>
            </a:pP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Pemilihan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satu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antrian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diatas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hanya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memberikan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ukuran-ukuran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kinerja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menjabarkan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perilaku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sistem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bersangkutan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, yang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meliputi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</a:rPr>
              <a:t>antara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lain :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l-GR" sz="3200" dirty="0" smtClean="0">
                <a:solidFill>
                  <a:srgbClr val="000000"/>
                </a:solidFill>
                <a:latin typeface="Times New Roman" pitchFamily="18" charset="0"/>
              </a:rPr>
              <a:t>ρ</a:t>
            </a: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     =   utilitas</a:t>
            </a:r>
          </a:p>
          <a:p>
            <a:pPr marL="747713" indent="-747713" algn="just">
              <a:lnSpc>
                <a:spcPct val="80000"/>
              </a:lnSpc>
              <a:buFont typeface="Wingdings" pitchFamily="2" charset="2"/>
              <a:buNone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Ls = rata-rata jumlah pelanggan dalam sistem</a:t>
            </a:r>
          </a:p>
          <a:p>
            <a:pPr marL="747713" indent="-747713" algn="just">
              <a:lnSpc>
                <a:spcPct val="80000"/>
              </a:lnSpc>
              <a:buFont typeface="Wingdings" pitchFamily="2" charset="2"/>
              <a:buNone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Lq = rata-rata jumlah pelanggan dalam antrian</a:t>
            </a:r>
          </a:p>
          <a:p>
            <a:pPr marL="747713" indent="-747713" algn="just">
              <a:lnSpc>
                <a:spcPct val="80000"/>
              </a:lnSpc>
              <a:buFont typeface="Wingdings" pitchFamily="2" charset="2"/>
              <a:buNone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Ws = rata-rata waktu menunggu dalam sistem</a:t>
            </a:r>
          </a:p>
          <a:p>
            <a:pPr marL="747713" indent="-747713" algn="just">
              <a:lnSpc>
                <a:spcPct val="80000"/>
              </a:lnSpc>
              <a:buFont typeface="Wingdings" pitchFamily="2" charset="2"/>
              <a:buNone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Wq = rata-rata waktu menunggu dalam antrian</a:t>
            </a:r>
            <a:endParaRPr lang="en-US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just"/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Untuk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merancang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model-model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keputusan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dipergunakan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dalam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mengoptimumkan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rancangan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sistem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antrian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digunakan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atau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tingkat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</a:rPr>
              <a:t>aspirasi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Ukuran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Kinerja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Sistem</a:t>
            </a:r>
            <a:endParaRPr lang="id-ID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Optimasi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Rancangan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Sistem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Model </a:t>
            </a:r>
            <a:r>
              <a:rPr lang="en-US" dirty="0" err="1" smtClean="0"/>
              <a:t>Keputusan</a:t>
            </a:r>
            <a:r>
              <a:rPr lang="en-US" dirty="0" smtClean="0"/>
              <a:t> </a:t>
            </a:r>
            <a:r>
              <a:rPr lang="en-US" dirty="0" err="1" smtClean="0"/>
              <a:t>Antrian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0" indent="0" algn="just" eaLnBrk="0" hangingPunct="0">
              <a:spcBef>
                <a:spcPct val="50000"/>
              </a:spcBef>
              <a:buClrTx/>
              <a:buSzPct val="70000"/>
              <a:buFont typeface="Wingdings" pitchFamily="2" charset="2"/>
              <a:buChar char="q"/>
              <a:defRPr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Secara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umum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sebuah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pada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dasarnya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menyeimbangkan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dua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jenis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bertentangan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yaitu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pengadaan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pelayanan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waktu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menunggu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pertama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mencerminkan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sudut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pandang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pelayan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(server)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kedua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mewakili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sudut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pandang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pelanggan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(customer).</a:t>
            </a:r>
          </a:p>
          <a:p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 algn="just" eaLnBrk="0" hangingPunct="0"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Model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dapat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ditetapkan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untuk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dua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situasi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:</a:t>
            </a:r>
          </a:p>
          <a:p>
            <a:pPr marL="914400" lvl="1" indent="-457200" algn="just" eaLnBrk="0" hangingPunct="0">
              <a:buClrTx/>
              <a:buSzPct val="90000"/>
              <a:buFont typeface="+mj-lt"/>
              <a:buAutoNum type="alphaLcPeriod"/>
              <a:defRPr/>
            </a:pP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Berkaitan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dengan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penentukan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laju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pelayanan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optimum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sebuah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fasilitas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pelayanan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tunggal</a:t>
            </a:r>
            <a:endParaRPr lang="en-US" sz="2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914400" lvl="1" indent="-457200" algn="just" eaLnBrk="0" hangingPunct="0">
              <a:buClrTx/>
              <a:buSzPct val="90000"/>
              <a:buFont typeface="+mj-lt"/>
              <a:buAutoNum type="alphaLcPeriod"/>
              <a:defRPr/>
            </a:pP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Berkaitan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dengan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penentuan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jumlah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optimum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pelayan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paralel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suatu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fasilitas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pelayanan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Times New Roman" pitchFamily="18" charset="0"/>
              </a:rPr>
              <a:t>berganda</a:t>
            </a:r>
            <a:r>
              <a:rPr lang="en-US" sz="22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r>
              <a:rPr lang="en-US" sz="3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1. Model </a:t>
            </a:r>
            <a:r>
              <a:rPr lang="en-US" sz="3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Biaya</a:t>
            </a:r>
            <a:endParaRPr lang="en-US" sz="3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endParaRPr lang="id-ID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Model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Biaya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lanj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… )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</a:t>
            </a:r>
            <a:endParaRPr lang="id-ID" smtClean="0"/>
          </a:p>
        </p:txBody>
      </p:sp>
      <p:grpSp>
        <p:nvGrpSpPr>
          <p:cNvPr id="2" name="Content Placeholder 3"/>
          <p:cNvGrpSpPr>
            <a:grpSpLocks noGrp="1"/>
          </p:cNvGrpSpPr>
          <p:nvPr>
            <p:ph idx="1"/>
          </p:nvPr>
        </p:nvGrpSpPr>
        <p:grpSpPr bwMode="auto">
          <a:xfrm>
            <a:off x="1447800" y="2057177"/>
            <a:ext cx="6324600" cy="3462560"/>
            <a:chOff x="1080" y="1490"/>
            <a:chExt cx="8640" cy="5890"/>
          </a:xfrm>
        </p:grpSpPr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>
              <a:off x="2340" y="1980"/>
              <a:ext cx="0" cy="43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2340" y="6300"/>
              <a:ext cx="55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4" name="Line 6"/>
            <p:cNvSpPr>
              <a:spLocks noChangeShapeType="1"/>
            </p:cNvSpPr>
            <p:nvPr/>
          </p:nvSpPr>
          <p:spPr bwMode="auto">
            <a:xfrm flipV="1">
              <a:off x="3420" y="2700"/>
              <a:ext cx="3960" cy="30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5" name="Arc 7"/>
            <p:cNvSpPr>
              <a:spLocks/>
            </p:cNvSpPr>
            <p:nvPr/>
          </p:nvSpPr>
          <p:spPr bwMode="auto">
            <a:xfrm rot="10800000">
              <a:off x="3420" y="2340"/>
              <a:ext cx="3960" cy="3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6" name="Arc 8"/>
            <p:cNvSpPr>
              <a:spLocks/>
            </p:cNvSpPr>
            <p:nvPr/>
          </p:nvSpPr>
          <p:spPr bwMode="auto">
            <a:xfrm rot="11077355" flipH="1">
              <a:off x="4701" y="1836"/>
              <a:ext cx="1137" cy="2160"/>
            </a:xfrm>
            <a:custGeom>
              <a:avLst/>
              <a:gdLst>
                <a:gd name="T0" fmla="*/ 0 w 14291"/>
                <a:gd name="T1" fmla="*/ 0 h 21422"/>
                <a:gd name="T2" fmla="*/ 0 w 14291"/>
                <a:gd name="T3" fmla="*/ 0 h 21422"/>
                <a:gd name="T4" fmla="*/ 0 w 14291"/>
                <a:gd name="T5" fmla="*/ 0 h 21422"/>
                <a:gd name="T6" fmla="*/ 0 60000 65536"/>
                <a:gd name="T7" fmla="*/ 0 60000 65536"/>
                <a:gd name="T8" fmla="*/ 0 60000 65536"/>
                <a:gd name="T9" fmla="*/ 0 w 14291"/>
                <a:gd name="T10" fmla="*/ 0 h 21422"/>
                <a:gd name="T11" fmla="*/ 14291 w 14291"/>
                <a:gd name="T12" fmla="*/ 21422 h 214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291" h="21422" fill="none" extrusionOk="0">
                  <a:moveTo>
                    <a:pt x="2769" y="0"/>
                  </a:moveTo>
                  <a:cubicBezTo>
                    <a:pt x="7045" y="553"/>
                    <a:pt x="11058" y="2373"/>
                    <a:pt x="14291" y="5225"/>
                  </a:cubicBezTo>
                </a:path>
                <a:path w="14291" h="21422" stroke="0" extrusionOk="0">
                  <a:moveTo>
                    <a:pt x="2769" y="0"/>
                  </a:moveTo>
                  <a:cubicBezTo>
                    <a:pt x="7045" y="553"/>
                    <a:pt x="11058" y="2373"/>
                    <a:pt x="14291" y="5225"/>
                  </a:cubicBezTo>
                  <a:lnTo>
                    <a:pt x="0" y="21422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7" name="Arc 9"/>
            <p:cNvSpPr>
              <a:spLocks/>
            </p:cNvSpPr>
            <p:nvPr/>
          </p:nvSpPr>
          <p:spPr bwMode="auto">
            <a:xfrm rot="-10522645">
              <a:off x="3721" y="1767"/>
              <a:ext cx="1391" cy="2160"/>
            </a:xfrm>
            <a:custGeom>
              <a:avLst/>
              <a:gdLst>
                <a:gd name="T0" fmla="*/ 0 w 21600"/>
                <a:gd name="T1" fmla="*/ 0 h 21422"/>
                <a:gd name="T2" fmla="*/ 0 w 21600"/>
                <a:gd name="T3" fmla="*/ 0 h 21422"/>
                <a:gd name="T4" fmla="*/ 0 w 21600"/>
                <a:gd name="T5" fmla="*/ 0 h 2142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422"/>
                <a:gd name="T11" fmla="*/ 21600 w 21600"/>
                <a:gd name="T12" fmla="*/ 21422 h 214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422" fill="none" extrusionOk="0">
                  <a:moveTo>
                    <a:pt x="2769" y="0"/>
                  </a:moveTo>
                  <a:cubicBezTo>
                    <a:pt x="13538" y="1392"/>
                    <a:pt x="21600" y="10563"/>
                    <a:pt x="21600" y="21422"/>
                  </a:cubicBezTo>
                </a:path>
                <a:path w="21600" h="21422" stroke="0" extrusionOk="0">
                  <a:moveTo>
                    <a:pt x="2769" y="0"/>
                  </a:moveTo>
                  <a:cubicBezTo>
                    <a:pt x="13538" y="1392"/>
                    <a:pt x="21600" y="10563"/>
                    <a:pt x="21600" y="21422"/>
                  </a:cubicBezTo>
                  <a:lnTo>
                    <a:pt x="0" y="21422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8" name="Line 10"/>
            <p:cNvSpPr>
              <a:spLocks noChangeShapeType="1"/>
            </p:cNvSpPr>
            <p:nvPr/>
          </p:nvSpPr>
          <p:spPr bwMode="auto">
            <a:xfrm flipV="1">
              <a:off x="5800" y="2240"/>
              <a:ext cx="1620" cy="12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19" name="Line 11"/>
            <p:cNvSpPr>
              <a:spLocks noChangeShapeType="1"/>
            </p:cNvSpPr>
            <p:nvPr/>
          </p:nvSpPr>
          <p:spPr bwMode="auto">
            <a:xfrm>
              <a:off x="4743" y="1980"/>
              <a:ext cx="0" cy="43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43020" name="Text Box 12"/>
            <p:cNvSpPr txBox="1">
              <a:spLocks noChangeArrowheads="1"/>
            </p:cNvSpPr>
            <p:nvPr/>
          </p:nvSpPr>
          <p:spPr bwMode="auto">
            <a:xfrm>
              <a:off x="1080" y="3240"/>
              <a:ext cx="10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600" b="1" dirty="0" err="1">
                  <a:solidFill>
                    <a:srgbClr val="000000"/>
                  </a:solidFill>
                  <a:latin typeface="Times New Roman" pitchFamily="18" charset="0"/>
                </a:rPr>
                <a:t>Biaya</a:t>
              </a:r>
              <a:endParaRPr lang="en-US" sz="16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021" name="Text Box 13"/>
            <p:cNvSpPr txBox="1">
              <a:spLocks noChangeArrowheads="1"/>
            </p:cNvSpPr>
            <p:nvPr/>
          </p:nvSpPr>
          <p:spPr bwMode="auto">
            <a:xfrm>
              <a:off x="3960" y="6660"/>
              <a:ext cx="234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600" b="1">
                  <a:solidFill>
                    <a:srgbClr val="000000"/>
                  </a:solidFill>
                  <a:latin typeface="Times New Roman" pitchFamily="18" charset="0"/>
                </a:rPr>
                <a:t>Tingkat Pelayanan</a:t>
              </a:r>
            </a:p>
          </p:txBody>
        </p:sp>
        <p:sp>
          <p:nvSpPr>
            <p:cNvPr id="43022" name="Text Box 14"/>
            <p:cNvSpPr txBox="1">
              <a:spLocks noChangeArrowheads="1"/>
            </p:cNvSpPr>
            <p:nvPr/>
          </p:nvSpPr>
          <p:spPr bwMode="auto">
            <a:xfrm>
              <a:off x="7560" y="5220"/>
              <a:ext cx="19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600" b="1">
                  <a:solidFill>
                    <a:srgbClr val="000000"/>
                  </a:solidFill>
                  <a:latin typeface="Times New Roman" pitchFamily="18" charset="0"/>
                </a:rPr>
                <a:t>Biaya Waktu Menunggu</a:t>
              </a:r>
            </a:p>
          </p:txBody>
        </p:sp>
        <p:sp>
          <p:nvSpPr>
            <p:cNvPr id="43023" name="Text Box 15"/>
            <p:cNvSpPr txBox="1">
              <a:spLocks noChangeArrowheads="1"/>
            </p:cNvSpPr>
            <p:nvPr/>
          </p:nvSpPr>
          <p:spPr bwMode="auto">
            <a:xfrm>
              <a:off x="7200" y="2520"/>
              <a:ext cx="252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600" b="1">
                  <a:solidFill>
                    <a:srgbClr val="000000"/>
                  </a:solidFill>
                  <a:latin typeface="Times New Roman" pitchFamily="18" charset="0"/>
                </a:rPr>
                <a:t>Biaya Pengadaan Pelayanan</a:t>
              </a:r>
            </a:p>
          </p:txBody>
        </p:sp>
        <p:sp>
          <p:nvSpPr>
            <p:cNvPr id="43024" name="Text Box 16"/>
            <p:cNvSpPr txBox="1">
              <a:spLocks noChangeArrowheads="1"/>
            </p:cNvSpPr>
            <p:nvPr/>
          </p:nvSpPr>
          <p:spPr bwMode="auto">
            <a:xfrm>
              <a:off x="6285" y="1490"/>
              <a:ext cx="108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  <a:latin typeface="Times New Roman" pitchFamily="18" charset="0"/>
                </a:rPr>
                <a:t>Total </a:t>
              </a:r>
              <a:r>
                <a:rPr lang="en-US" sz="1600" b="1" dirty="0" err="1">
                  <a:solidFill>
                    <a:srgbClr val="000000"/>
                  </a:solidFill>
                  <a:latin typeface="Times New Roman" pitchFamily="18" charset="0"/>
                </a:rPr>
                <a:t>Biaya</a:t>
              </a:r>
              <a:endParaRPr lang="en-US" sz="16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 marL="0" lvl="1" indent="0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sv-SE" dirty="0" smtClean="0">
                <a:solidFill>
                  <a:srgbClr val="000000"/>
                </a:solidFill>
                <a:latin typeface="Times New Roman" pitchFamily="18" charset="0"/>
              </a:rPr>
              <a:t> Model ini berkaitan dengan situasi pelayanan tunggal  (c=1) dimana laju kedatangan λ diketahui, dan laju pelayanan optimum μ ditentukan berdasarkan model biaya yang sesuai.  Jika:</a:t>
            </a:r>
          </a:p>
          <a:p>
            <a:pPr marL="568325" indent="-568325">
              <a:lnSpc>
                <a:spcPct val="90000"/>
              </a:lnSpc>
              <a:buNone/>
              <a:defRPr/>
            </a:pPr>
            <a:r>
              <a:rPr lang="sv-SE" sz="2600" dirty="0" smtClean="0">
                <a:solidFill>
                  <a:srgbClr val="000000"/>
                </a:solidFill>
                <a:latin typeface="Times New Roman" pitchFamily="18" charset="0"/>
              </a:rPr>
              <a:t>EOC (μ) = ekspektasi biaya pengoperasian fasilitas per satuan waktu pada μ tertentu.</a:t>
            </a:r>
          </a:p>
          <a:p>
            <a:pPr marL="568325" indent="-568325">
              <a:lnSpc>
                <a:spcPct val="90000"/>
              </a:lnSpc>
              <a:buNone/>
              <a:defRPr/>
            </a:pPr>
            <a:r>
              <a:rPr lang="sv-SE" sz="2600" dirty="0" smtClean="0">
                <a:solidFill>
                  <a:srgbClr val="000000"/>
                </a:solidFill>
                <a:latin typeface="Times New Roman" pitchFamily="18" charset="0"/>
              </a:rPr>
              <a:t>EWC(μ) = ekspektasi biaya menunggu per satuan waktu pada μ tertentu </a:t>
            </a:r>
          </a:p>
          <a:p>
            <a:pPr marL="568325" indent="-568325">
              <a:lnSpc>
                <a:spcPct val="90000"/>
              </a:lnSpc>
              <a:buNone/>
              <a:defRPr/>
            </a:pPr>
            <a:r>
              <a:rPr lang="sv-SE" sz="2600" dirty="0" smtClean="0">
                <a:solidFill>
                  <a:srgbClr val="000000"/>
                </a:solidFill>
                <a:latin typeface="Times New Roman" pitchFamily="18" charset="0"/>
              </a:rPr>
              <a:t>ETC (</a:t>
            </a:r>
            <a:r>
              <a:rPr lang="el-GR" sz="2600" dirty="0" smtClean="0">
                <a:solidFill>
                  <a:srgbClr val="000000"/>
                </a:solidFill>
                <a:latin typeface="Times New Roman" pitchFamily="18" charset="0"/>
              </a:rPr>
              <a:t>μ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) =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ekspektasi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total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persatuan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waktu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pada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l-GR" sz="2600" dirty="0" smtClean="0">
                <a:solidFill>
                  <a:srgbClr val="000000"/>
                </a:solidFill>
                <a:latin typeface="Times New Roman" pitchFamily="18" charset="0"/>
              </a:rPr>
              <a:t>μ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</a:rPr>
              <a:t>tertentu</a:t>
            </a:r>
            <a:endParaRPr lang="sv-SE" sz="2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endParaRPr lang="sv-SE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sv-SE" sz="2400" dirty="0" smtClean="0">
                <a:solidFill>
                  <a:srgbClr val="000000"/>
                </a:solidFill>
                <a:latin typeface="Times New Roman" pitchFamily="18" charset="0"/>
              </a:rPr>
              <a:t>ETC (</a:t>
            </a:r>
            <a:r>
              <a:rPr lang="el-GR" sz="2400" dirty="0" smtClean="0">
                <a:solidFill>
                  <a:srgbClr val="000000"/>
                </a:solidFill>
                <a:latin typeface="Times New Roman" pitchFamily="18" charset="0"/>
              </a:rPr>
              <a:t>μ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 = EOC (</a:t>
            </a:r>
            <a:r>
              <a:rPr lang="el-GR" sz="2400" dirty="0" smtClean="0">
                <a:solidFill>
                  <a:srgbClr val="000000"/>
                </a:solidFill>
                <a:latin typeface="Times New Roman" pitchFamily="18" charset="0"/>
              </a:rPr>
              <a:t>μ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 + EWC (</a:t>
            </a:r>
            <a:r>
              <a:rPr lang="el-GR" sz="2400" dirty="0" smtClean="0">
                <a:solidFill>
                  <a:srgbClr val="000000"/>
                </a:solidFill>
                <a:latin typeface="Times New Roman" pitchFamily="18" charset="0"/>
              </a:rPr>
              <a:t>μ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sv-SE" sz="24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>
              <a:buFont typeface="Wingdings" pitchFamily="2" charset="2"/>
              <a:buChar char="q"/>
            </a:pPr>
            <a:r>
              <a:rPr lang="sv-SE" sz="26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sv-SE" sz="2200" dirty="0" smtClean="0">
                <a:solidFill>
                  <a:srgbClr val="000000"/>
                </a:solidFill>
                <a:latin typeface="Times New Roman" pitchFamily="18" charset="0"/>
              </a:rPr>
              <a:t>Bentuk spesifik EOC dan EWC sebagai fungsi dari μ tergantung pada situasi yang bersangkutan. Keduanya dapat linier maupun non linier kontinu maupun diskret. Tingkat pelayanan optimum terjadi ketika jumlah kedua biaya ini minimum.</a:t>
            </a:r>
            <a:endParaRPr lang="id-ID" sz="2200" dirty="0" smtClean="0"/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lvl="1" indent="0">
              <a:spcBef>
                <a:spcPts val="700"/>
              </a:spcBef>
              <a:buClr>
                <a:schemeClr val="accent2"/>
              </a:buClr>
              <a:buSzPct val="60000"/>
              <a:buNone/>
            </a:pPr>
            <a:endParaRPr lang="sv-SE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lvl="1" indent="0">
              <a:spcBef>
                <a:spcPts val="700"/>
              </a:spcBef>
              <a:buClr>
                <a:schemeClr val="accent2"/>
              </a:buClr>
              <a:buSzPct val="60000"/>
              <a:buNone/>
            </a:pPr>
            <a:r>
              <a:rPr lang="sv-SE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1</a:t>
            </a:r>
            <a:r>
              <a:rPr lang="sv-SE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a.  Model Laju Pelayanan Optimum</a:t>
            </a:r>
            <a:endParaRPr lang="sv-SE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sv-SE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Model Laju Pelayanan Optimum (lanj ....)</a:t>
            </a:r>
            <a:endParaRPr lang="id-ID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sv-SE" sz="2800" dirty="0" smtClean="0">
                <a:solidFill>
                  <a:srgbClr val="000000"/>
                </a:solidFill>
                <a:latin typeface="Times New Roman" pitchFamily="18" charset="0"/>
              </a:rPr>
              <a:t>  Model ini berkaitan dengan penentuan jumlah pelayan paralel (c) yang optimum dimana laju kedatangan λ dan laju pelayanan μ, dari sebuah sarana pelayanan  diketahui, dan nilai ETC (c) dapat dirumuskan sebagai berikut:</a:t>
            </a:r>
          </a:p>
          <a:p>
            <a:pPr marL="361950" indent="-361950">
              <a:lnSpc>
                <a:spcPct val="80000"/>
              </a:lnSpc>
              <a:buNone/>
              <a:defRPr/>
            </a:pPr>
            <a:endParaRPr lang="nb-NO" sz="28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361950" indent="-361950">
              <a:lnSpc>
                <a:spcPct val="80000"/>
              </a:lnSpc>
              <a:buNone/>
              <a:defRPr/>
            </a:pPr>
            <a:r>
              <a:rPr lang="nb-NO" sz="2600" dirty="0" smtClean="0">
                <a:solidFill>
                  <a:srgbClr val="000000"/>
                </a:solidFill>
                <a:latin typeface="Times New Roman" pitchFamily="18" charset="0"/>
              </a:rPr>
              <a:t>      ETC (c) = EOC (c) + EWC (c)</a:t>
            </a:r>
          </a:p>
          <a:p>
            <a:pPr marL="361950" indent="-361950">
              <a:lnSpc>
                <a:spcPct val="80000"/>
              </a:lnSpc>
              <a:buNone/>
              <a:defRPr/>
            </a:pPr>
            <a:endParaRPr lang="nb-NO" sz="28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68325" indent="-568325">
              <a:lnSpc>
                <a:spcPct val="80000"/>
              </a:lnSpc>
              <a:buNone/>
              <a:defRPr/>
            </a:pPr>
            <a:r>
              <a:rPr lang="nb-NO" sz="2800" dirty="0" smtClean="0">
                <a:solidFill>
                  <a:srgbClr val="000000"/>
                </a:solidFill>
                <a:latin typeface="Times New Roman" pitchFamily="18" charset="0"/>
              </a:rPr>
              <a:t>ETC (c) = Ekspekstasi biaya total pada c tertentu</a:t>
            </a:r>
          </a:p>
          <a:p>
            <a:pPr marL="1597025" indent="-1597025">
              <a:lnSpc>
                <a:spcPct val="80000"/>
              </a:lnSpc>
              <a:buNone/>
              <a:defRPr/>
            </a:pPr>
            <a:r>
              <a:rPr lang="nb-NO" sz="2800" dirty="0" smtClean="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692150" indent="-692150">
              <a:lnSpc>
                <a:spcPct val="80000"/>
              </a:lnSpc>
              <a:buNone/>
              <a:defRPr/>
            </a:pPr>
            <a:r>
              <a:rPr lang="nb-NO" sz="2200" dirty="0" smtClean="0">
                <a:solidFill>
                  <a:srgbClr val="000000"/>
                </a:solidFill>
                <a:latin typeface="Times New Roman" pitchFamily="18" charset="0"/>
              </a:rPr>
              <a:t>EOC (c) = Ekspekstasi biaya pengoperasian fasilitas per satuan waktu  pada c tertentu.</a:t>
            </a:r>
          </a:p>
          <a:p>
            <a:pPr marL="692150" indent="-692150">
              <a:lnSpc>
                <a:spcPct val="80000"/>
              </a:lnSpc>
              <a:buNone/>
              <a:defRPr/>
            </a:pPr>
            <a:r>
              <a:rPr lang="nb-NO" sz="2200" dirty="0" smtClean="0">
                <a:solidFill>
                  <a:srgbClr val="000000"/>
                </a:solidFill>
                <a:latin typeface="Times New Roman" pitchFamily="18" charset="0"/>
              </a:rPr>
              <a:t>EWC(c) = Ekspektasi biaya menunggu per satuan waktu  pada c tertentu.</a:t>
            </a:r>
          </a:p>
          <a:p>
            <a:pPr marL="361950" indent="-361950">
              <a:lnSpc>
                <a:spcPct val="80000"/>
              </a:lnSpc>
              <a:buNone/>
              <a:defRPr/>
            </a:pPr>
            <a:r>
              <a:rPr lang="nb-NO" sz="2200" dirty="0" smtClean="0">
                <a:solidFill>
                  <a:srgbClr val="000000"/>
                </a:solidFill>
                <a:latin typeface="Times New Roman" pitchFamily="18" charset="0"/>
              </a:rPr>
              <a:t>c optimal tercapai jika:</a:t>
            </a:r>
          </a:p>
          <a:p>
            <a:pPr marL="361950" indent="-361950">
              <a:lnSpc>
                <a:spcPct val="80000"/>
              </a:lnSpc>
              <a:buNone/>
              <a:defRPr/>
            </a:pPr>
            <a:r>
              <a:rPr lang="nb-NO" sz="2200" b="1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sv-SE" sz="2200" b="1" dirty="0" smtClean="0">
                <a:solidFill>
                  <a:srgbClr val="000000"/>
                </a:solidFill>
                <a:latin typeface="Times New Roman" pitchFamily="18" charset="0"/>
              </a:rPr>
              <a:t> ETC (c-1) ≥  ETC (c) dan</a:t>
            </a:r>
          </a:p>
          <a:p>
            <a:pPr marL="361950" indent="-361950">
              <a:lnSpc>
                <a:spcPct val="80000"/>
              </a:lnSpc>
              <a:buNone/>
              <a:defRPr/>
            </a:pPr>
            <a:r>
              <a:rPr lang="sv-SE" sz="2200" b="1" dirty="0" smtClean="0">
                <a:solidFill>
                  <a:srgbClr val="000000"/>
                </a:solidFill>
                <a:latin typeface="Times New Roman" pitchFamily="18" charset="0"/>
              </a:rPr>
              <a:t>    ETC (c+1) ≥ ETC (c)</a:t>
            </a:r>
          </a:p>
          <a:p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1b. Model </a:t>
            </a:r>
            <a:r>
              <a:rPr lang="en-US" sz="1800" dirty="0" err="1" smtClean="0">
                <a:solidFill>
                  <a:schemeClr val="accent1">
                    <a:lumMod val="50000"/>
                  </a:schemeClr>
                </a:solidFill>
              </a:rPr>
              <a:t>Jumlah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1">
                    <a:lumMod val="50000"/>
                  </a:schemeClr>
                </a:solidFill>
              </a:rPr>
              <a:t>Pelayan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Optimum</a:t>
            </a:r>
            <a:endParaRPr lang="id-ID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25000" lnSpcReduction="20000"/>
          </a:bodyPr>
          <a:lstStyle/>
          <a:p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Model </a:t>
            </a:r>
            <a:r>
              <a:rPr lang="en-US" sz="7200" dirty="0" err="1" smtClean="0">
                <a:solidFill>
                  <a:schemeClr val="bg2">
                    <a:lumMod val="25000"/>
                  </a:schemeClr>
                </a:solidFill>
              </a:rPr>
              <a:t>Jumlah</a:t>
            </a: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7200" dirty="0" err="1" smtClean="0">
                <a:solidFill>
                  <a:schemeClr val="bg2">
                    <a:lumMod val="25000"/>
                  </a:schemeClr>
                </a:solidFill>
              </a:rPr>
              <a:t>Pelayan</a:t>
            </a: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 Optimum </a:t>
            </a:r>
          </a:p>
          <a:p>
            <a:pPr algn="ctr"/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7200" dirty="0" err="1" smtClean="0">
                <a:solidFill>
                  <a:schemeClr val="bg2">
                    <a:lumMod val="25000"/>
                  </a:schemeClr>
                </a:solidFill>
              </a:rPr>
              <a:t>lanj</a:t>
            </a: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 …)</a:t>
            </a:r>
            <a:endParaRPr lang="id-ID" sz="72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id-ID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Jika :</a:t>
            </a:r>
          </a:p>
          <a:p>
            <a:pPr marL="568325" indent="-568325">
              <a:lnSpc>
                <a:spcPct val="90000"/>
              </a:lnSpc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 C1 = biaya per pelayan tambahan per  satuan waktu</a:t>
            </a:r>
          </a:p>
          <a:p>
            <a:pPr marL="568325" indent="-568325">
              <a:lnSpc>
                <a:spcPct val="90000"/>
              </a:lnSpc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 C2 = biaya per satuan waktu menunggu per pelanggan</a:t>
            </a:r>
          </a:p>
          <a:p>
            <a:pPr marL="747713" indent="-747713">
              <a:lnSpc>
                <a:spcPct val="90000"/>
              </a:lnSpc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 Ls(c) = ekspektasi jumlah  pelanggan dalam sistem pada c   tertentu</a:t>
            </a:r>
          </a:p>
          <a:p>
            <a:pPr marL="1481138" indent="-1481138">
              <a:lnSpc>
                <a:spcPct val="90000"/>
              </a:lnSpc>
              <a:buNone/>
              <a:defRPr/>
            </a:pPr>
            <a:endParaRPr lang="sv-SE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EOC(c)  = C1.c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 	 EWC(c) = C2 Ls(c)</a:t>
            </a:r>
            <a:endParaRPr lang="sv-SE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en-US" sz="3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v-SE" sz="32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sv-SE" sz="2000" dirty="0" smtClean="0">
                <a:solidFill>
                  <a:srgbClr val="000000"/>
                </a:solidFill>
                <a:latin typeface="Times New Roman" pitchFamily="18" charset="0"/>
              </a:rPr>
              <a:t>Nilai c optimum dapat ditentukan berdasarkan rumus :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v-SE" sz="2000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v-SE" sz="2000" dirty="0" smtClean="0">
                <a:solidFill>
                  <a:srgbClr val="000000"/>
                </a:solidFill>
                <a:latin typeface="Times New Roman" pitchFamily="18" charset="0"/>
              </a:rPr>
              <a:t>         	</a:t>
            </a:r>
            <a:r>
              <a:rPr lang="sv-SE" sz="2000" b="1" dirty="0" smtClean="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Ls(c) – Ls(c+1) ≤ C1/C2 ≤ Ls(c-1)-Ls(c)</a:t>
            </a:r>
          </a:p>
          <a:p>
            <a:pPr>
              <a:lnSpc>
                <a:spcPct val="90000"/>
              </a:lnSpc>
              <a:buNone/>
              <a:defRPr/>
            </a:pPr>
            <a:endParaRPr lang="en-US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Nilai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Ls(c)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ditentukan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sesuai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model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antrian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sistem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pelayanannya</a:t>
            </a:r>
            <a:endParaRPr lang="id-ID" sz="2000" dirty="0" smtClean="0"/>
          </a:p>
          <a:p>
            <a:endParaRPr lang="id-ID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Model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Jumlah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Pelayan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Optimum 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lanj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…)</a:t>
            </a:r>
            <a:endParaRPr lang="id-ID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Model </a:t>
            </a:r>
            <a:r>
              <a:rPr lang="en-US" sz="7200" dirty="0" err="1" smtClean="0">
                <a:solidFill>
                  <a:schemeClr val="bg2">
                    <a:lumMod val="25000"/>
                  </a:schemeClr>
                </a:solidFill>
              </a:rPr>
              <a:t>Jumlah</a:t>
            </a: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7200" dirty="0" err="1" smtClean="0">
                <a:solidFill>
                  <a:schemeClr val="bg2">
                    <a:lumMod val="25000"/>
                  </a:schemeClr>
                </a:solidFill>
              </a:rPr>
              <a:t>Pelayan</a:t>
            </a: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 Optimum </a:t>
            </a:r>
          </a:p>
          <a:p>
            <a:pPr algn="ctr"/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7200" dirty="0" err="1" smtClean="0">
                <a:solidFill>
                  <a:schemeClr val="bg2">
                    <a:lumMod val="25000"/>
                  </a:schemeClr>
                </a:solidFill>
              </a:rPr>
              <a:t>lanj</a:t>
            </a:r>
            <a:r>
              <a:rPr lang="en-US" sz="7200" dirty="0" smtClean="0">
                <a:solidFill>
                  <a:schemeClr val="bg2">
                    <a:lumMod val="25000"/>
                  </a:schemeClr>
                </a:solidFill>
              </a:rPr>
              <a:t> …)</a:t>
            </a:r>
            <a:endParaRPr lang="id-ID" sz="72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id-ID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32500" lnSpcReduction="20000"/>
          </a:bodyPr>
          <a:lstStyle/>
          <a:p>
            <a:pPr marL="0" indent="0" algn="just">
              <a:buClr>
                <a:schemeClr val="tx1"/>
              </a:buClr>
              <a:buSzPct val="140000"/>
              <a:buFont typeface="Wingdings" pitchFamily="2" charset="2"/>
              <a:buChar char="q"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Model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tingkat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aspirasi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menyadari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kesulitan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dalam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mengestimasi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parameter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biaya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, model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ini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secara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langsung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memanfaatkan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karakteristik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terdapat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dalam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sistem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bersangkutan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dalam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memutuskan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nilai-nilai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“optimal”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parameter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perancangan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. Optimal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dalam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arti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memenuhi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tingkat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aspirasi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tertentu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ditentukan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oleh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pengambil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6500" dirty="0" err="1" smtClean="0">
                <a:solidFill>
                  <a:srgbClr val="000000"/>
                </a:solidFill>
                <a:latin typeface="Times New Roman" pitchFamily="18" charset="0"/>
              </a:rPr>
              <a:t>keputusan</a:t>
            </a:r>
            <a:r>
              <a:rPr lang="en-US" sz="6500" dirty="0" smtClean="0">
                <a:solidFill>
                  <a:srgbClr val="000000"/>
                </a:solidFill>
                <a:latin typeface="Times New Roman" pitchFamily="18" charset="0"/>
              </a:rPr>
              <a:t>. </a:t>
            </a:r>
            <a:endParaRPr lang="id-ID" sz="6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ClrTx/>
              <a:buSzPct val="80000"/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Tingkat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aspirasi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didefinisikan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sebagai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batas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atas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dari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nilai-nilai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ukuran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yang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bertentangan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yang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ingin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diseimbangkan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oleh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pengambil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</a:rPr>
              <a:t>keputusan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marL="0" indent="0" algn="just">
              <a:buClrTx/>
              <a:buSzPct val="80000"/>
              <a:buFont typeface="Wingdings" pitchFamily="2" charset="2"/>
              <a:buChar char="q"/>
              <a:defRPr/>
            </a:pP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id-ID" sz="2000" dirty="0" smtClean="0">
                <a:solidFill>
                  <a:srgbClr val="000000"/>
                </a:solidFill>
                <a:latin typeface="Times New Roman" pitchFamily="18" charset="0"/>
              </a:rPr>
              <a:t>Dalam model ini ditentukan jumlah pelayanan (c) optimum dari dua ukuran yang bertentangan, yaitu :</a:t>
            </a:r>
          </a:p>
          <a:p>
            <a:pPr marL="234950" indent="-234950" algn="just">
              <a:buClrTx/>
              <a:buSzPct val="80000"/>
              <a:buFontTx/>
              <a:buAutoNum type="arabicPeriod"/>
              <a:defRPr/>
            </a:pPr>
            <a:r>
              <a:rPr lang="id-ID" sz="2000" dirty="0" smtClean="0">
                <a:solidFill>
                  <a:srgbClr val="000000"/>
                </a:solidFill>
                <a:latin typeface="Times New Roman" pitchFamily="18" charset="0"/>
              </a:rPr>
              <a:t>Waktu menunggu dalam sistem (Ws)</a:t>
            </a:r>
          </a:p>
          <a:p>
            <a:pPr marL="234950" indent="-234950" algn="just">
              <a:buClrTx/>
              <a:buSzPct val="80000"/>
              <a:buFontTx/>
              <a:buAutoNum type="arabicPeriod"/>
              <a:defRPr/>
            </a:pPr>
            <a:r>
              <a:rPr lang="id-ID" sz="2000" dirty="0" smtClean="0">
                <a:solidFill>
                  <a:srgbClr val="000000"/>
                </a:solidFill>
                <a:latin typeface="Times New Roman" pitchFamily="18" charset="0"/>
              </a:rPr>
              <a:t>Prosentase waktu menganggur para pelayan (X)</a:t>
            </a:r>
          </a:p>
          <a:p>
            <a:pPr marL="0" indent="0" algn="just">
              <a:buClrTx/>
              <a:buSzPct val="80000"/>
              <a:buFont typeface="Wingdings" pitchFamily="2" charset="2"/>
              <a:buChar char="q"/>
            </a:pPr>
            <a:endParaRPr lang="id-ID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Aspirasi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Model Tingkat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Aspirasi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lanj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…)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1177</TotalTime>
  <Words>1072</Words>
  <Application>Microsoft Office PowerPoint</Application>
  <PresentationFormat>On-screen Show (4:3)</PresentationFormat>
  <Paragraphs>131</Paragraphs>
  <Slides>13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Median</vt:lpstr>
      <vt:lpstr>Equation</vt:lpstr>
      <vt:lpstr>TEORI ANTRIAN</vt:lpstr>
      <vt:lpstr>TEORI ANTRIAN</vt:lpstr>
      <vt:lpstr>Rancangan Sistem Antrian</vt:lpstr>
      <vt:lpstr>Model Keputusan Antrian</vt:lpstr>
      <vt:lpstr>.</vt:lpstr>
      <vt:lpstr>Slide 6</vt:lpstr>
      <vt:lpstr>Slide 7</vt:lpstr>
      <vt:lpstr>Slide 8</vt:lpstr>
      <vt:lpstr>Slide 9</vt:lpstr>
      <vt:lpstr>Slide 10</vt:lpstr>
      <vt:lpstr>Slide 11</vt:lpstr>
      <vt:lpstr> Model Tingkat Aspirasi (lanj …) </vt:lpstr>
      <vt:lpstr> Model-Model Antrian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reza</dc:creator>
  <cp:lastModifiedBy>reza</cp:lastModifiedBy>
  <cp:revision>122</cp:revision>
  <dcterms:created xsi:type="dcterms:W3CDTF">2006-08-16T00:00:00Z</dcterms:created>
  <dcterms:modified xsi:type="dcterms:W3CDTF">2013-06-02T23:06:18Z</dcterms:modified>
</cp:coreProperties>
</file>