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7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>
        <p:scale>
          <a:sx n="70" d="100"/>
          <a:sy n="70" d="100"/>
        </p:scale>
        <p:origin x="-52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1D46C-C5AE-45B4-B5FF-242A261F6737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0A07A-E111-4437-95C4-6689561ACA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ACTIVITY BASED COSTING (ABC) SYSTEM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657599"/>
          </a:xfrm>
        </p:spPr>
        <p:txBody>
          <a:bodyPr>
            <a:noAutofit/>
          </a:bodyPr>
          <a:lstStyle/>
          <a:p>
            <a:pPr algn="just">
              <a:buSzPct val="70000"/>
              <a:buFont typeface="Wingdings" pitchFamily="2" charset="2"/>
              <a:buChar char="q"/>
            </a:pPr>
            <a:r>
              <a:rPr lang="en-US" dirty="0" err="1" smtClean="0"/>
              <a:t>Perhitungan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perhitungan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penampungan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 overhead yang </a:t>
            </a:r>
            <a:r>
              <a:rPr lang="en-US" dirty="0" err="1" smtClean="0"/>
              <a:t>jumlahnya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dialokasikan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yang </a:t>
            </a:r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volume (</a:t>
            </a:r>
            <a:r>
              <a:rPr lang="en-US" i="1" dirty="0" smtClean="0"/>
              <a:t>non-volume-related </a:t>
            </a:r>
            <a:r>
              <a:rPr lang="en-US" i="1" dirty="0" err="1" smtClean="0"/>
              <a:t>faktor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1" y="990599"/>
          <a:ext cx="8305801" cy="4495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237"/>
                <a:gridCol w="1785359"/>
                <a:gridCol w="1707735"/>
                <a:gridCol w="1707735"/>
                <a:gridCol w="1707735"/>
              </a:tblGrid>
              <a:tr h="555477">
                <a:tc gridSpan="5"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Pembentukan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tempat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penampungan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aktivitas</a:t>
                      </a:r>
                      <a:r>
                        <a:rPr lang="en-US" b="1" dirty="0" smtClean="0"/>
                        <a:t> :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2897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Produksi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Teknik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Pabrik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Umum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Total</a:t>
                      </a:r>
                      <a:endParaRPr lang="en-US" sz="1400" b="1" dirty="0"/>
                    </a:p>
                  </a:txBody>
                  <a:tcPr/>
                </a:tc>
              </a:tr>
              <a:tr h="46289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 overhead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420.000.000,00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270.000.000,00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210.000.000,00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900.000.000,00</a:t>
                      </a:r>
                    </a:p>
                  </a:txBody>
                  <a:tcPr/>
                </a:tc>
              </a:tr>
              <a:tr h="555477">
                <a:tc gridSpan="5">
                  <a:txBody>
                    <a:bodyPr/>
                    <a:lstStyle/>
                    <a:p>
                      <a:r>
                        <a:rPr lang="en-US" dirty="0" smtClean="0"/>
                        <a:t>   </a:t>
                      </a:r>
                      <a:r>
                        <a:rPr lang="en-US" dirty="0" err="1" smtClean="0"/>
                        <a:t>Dikurangi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biaya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berkaitan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: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5547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- 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60.000.000,00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240.000.000,00</a:t>
                      </a:r>
                    </a:p>
                  </a:txBody>
                  <a:tcPr/>
                </a:tc>
              </a:tr>
              <a:tr h="68437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- </a:t>
                      </a:r>
                      <a:r>
                        <a:rPr lang="en-US" sz="1400" dirty="0" err="1" smtClean="0"/>
                        <a:t>Perubahan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    </a:t>
                      </a:r>
                      <a:r>
                        <a:rPr lang="en-US" sz="140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60.000.000,00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30.000.000,00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180.000.000,00</a:t>
                      </a:r>
                    </a:p>
                  </a:txBody>
                  <a:tcPr/>
                </a:tc>
              </a:tr>
              <a:tr h="57862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</a:t>
                      </a:r>
                      <a:r>
                        <a:rPr lang="en-US" sz="1400" dirty="0" err="1" smtClean="0"/>
                        <a:t>Jumlah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120.000.000,00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180.000.000,00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120.000.000,00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420.000.000,00</a:t>
                      </a:r>
                    </a:p>
                  </a:txBody>
                  <a:tcPr/>
                </a:tc>
              </a:tr>
              <a:tr h="64057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400" dirty="0" smtClean="0"/>
                        <a:t>  Overhead lain-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sz="1400" dirty="0" smtClean="0"/>
                        <a:t>   lain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300.000.000,00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480.000.000,00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304800"/>
          <a:ext cx="8305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5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Lanjutan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tabel</a:t>
                      </a:r>
                      <a:r>
                        <a:rPr lang="en-US" dirty="0" smtClean="0"/>
                        <a:t>  ………..PT  BINTANG KEJORA</a:t>
                      </a:r>
                    </a:p>
                    <a:p>
                      <a:pPr algn="ctr"/>
                      <a:r>
                        <a:rPr lang="en-US" dirty="0" smtClean="0"/>
                        <a:t>IKHTISAR</a:t>
                      </a:r>
                      <a:r>
                        <a:rPr lang="en-US" baseline="0" dirty="0" smtClean="0"/>
                        <a:t> PRODUKSI TAHUN 2012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219200"/>
          <a:ext cx="7924800" cy="4876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1828800"/>
                <a:gridCol w="1676400"/>
                <a:gridCol w="1752600"/>
              </a:tblGrid>
              <a:tr h="48768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Produk</a:t>
                      </a:r>
                      <a:r>
                        <a:rPr lang="en-US" sz="1800" baseline="0" dirty="0" smtClean="0"/>
                        <a:t> 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Produk</a:t>
                      </a:r>
                      <a:r>
                        <a:rPr lang="en-US" sz="1800" dirty="0" smtClean="0"/>
                        <a:t> B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Total</a:t>
                      </a:r>
                      <a:endParaRPr lang="en-US" sz="18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9.000.000,00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303.000.000,00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R p300.000.000,00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       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24.000,00×36.750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882.000.000,00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       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24.000,00×</a:t>
                      </a:r>
                      <a:r>
                        <a:rPr lang="en-US" sz="1400" baseline="0" dirty="0" smtClean="0"/>
                        <a:t> 750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18.000.000,00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baseline="0" dirty="0" smtClean="0"/>
                        <a:t>  9</a:t>
                      </a:r>
                      <a:r>
                        <a:rPr lang="en-US" sz="1400" dirty="0" smtClean="0"/>
                        <a:t>00.000.000,00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Total </a:t>
                      </a:r>
                      <a:r>
                        <a:rPr lang="en-US" sz="1400" b="1" dirty="0" err="1" smtClean="0"/>
                        <a:t>biaya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1.470.000.000,00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Rp33.000.000,00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Rp1.503.000.000,00</a:t>
                      </a:r>
                      <a:endParaRPr lang="en-US" sz="1400" b="1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73.500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59605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per unit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20.000,00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220.000,00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BINTANG KEJORA</a:t>
                      </a:r>
                    </a:p>
                    <a:p>
                      <a:pPr algn="ctr"/>
                      <a:r>
                        <a:rPr lang="en-US" dirty="0" smtClean="0"/>
                        <a:t>BIAYA PRODUK : SISTEM TRADISIONAL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" y="914400"/>
          <a:ext cx="79248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Tarif</a:t>
                      </a:r>
                      <a:r>
                        <a:rPr lang="en-US" sz="1800" dirty="0" smtClean="0"/>
                        <a:t> overhead = </a:t>
                      </a:r>
                      <a:r>
                        <a:rPr lang="en-US" sz="1800" dirty="0" err="1" smtClean="0"/>
                        <a:t>Rp</a:t>
                      </a:r>
                      <a:r>
                        <a:rPr lang="en-US" sz="1800" dirty="0" smtClean="0"/>
                        <a:t>   900.000.000,00/37.500 jam </a:t>
                      </a:r>
                      <a:r>
                        <a:rPr lang="en-US" sz="1800" dirty="0" err="1" smtClean="0"/>
                        <a:t>tkl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sz="1800" dirty="0" err="1" smtClean="0"/>
                        <a:t>Rp</a:t>
                      </a:r>
                      <a:r>
                        <a:rPr lang="en-US" sz="1800" dirty="0" smtClean="0"/>
                        <a:t> 24.000,00/jam </a:t>
                      </a:r>
                      <a:r>
                        <a:rPr lang="en-US" sz="1800" dirty="0" err="1" smtClean="0"/>
                        <a:t>tkl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905000"/>
          <a:ext cx="7924800" cy="4258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1752600"/>
                <a:gridCol w="1676400"/>
                <a:gridCol w="1676400"/>
              </a:tblGrid>
              <a:tr h="29298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Produk</a:t>
                      </a:r>
                      <a:r>
                        <a:rPr lang="en-US" sz="1200" baseline="0" dirty="0" smtClean="0"/>
                        <a:t> 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Produk</a:t>
                      </a:r>
                      <a:r>
                        <a:rPr lang="en-US" sz="1200" dirty="0" smtClean="0"/>
                        <a:t> 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9.000.000,00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303.000.000,00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R p300.000.000,00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6.000.000,00 × 20 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6.000.000,00 × 20 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240.000.000,00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7.200.000,00 × 15 </a:t>
                      </a:r>
                      <a:r>
                        <a:rPr lang="en-US" sz="1400" dirty="0" err="1" smtClean="0"/>
                        <a:t>perb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108.000.000,00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7.200.000,00 × 10 </a:t>
                      </a:r>
                      <a:r>
                        <a:rPr lang="en-US" sz="1400" dirty="0" err="1" smtClean="0"/>
                        <a:t>perb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72.000.000,00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180.000.000,00</a:t>
                      </a:r>
                    </a:p>
                  </a:txBody>
                  <a:tcPr/>
                </a:tc>
              </a:tr>
              <a:tr h="3849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12.800,00 × 36.750 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470.400.000,00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12.800,00 × </a:t>
                      </a:r>
                      <a:r>
                        <a:rPr lang="en-US" sz="1400" baseline="0" dirty="0" smtClean="0"/>
                        <a:t> 75</a:t>
                      </a:r>
                      <a:r>
                        <a:rPr lang="en-US" sz="1400" dirty="0" smtClean="0"/>
                        <a:t>0 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 p 9.600.000,00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480.000.000,00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</a:t>
                      </a:r>
                      <a:r>
                        <a:rPr lang="en-US" sz="1400" b="1" dirty="0" smtClean="0"/>
                        <a:t>Total </a:t>
                      </a:r>
                      <a:r>
                        <a:rPr lang="en-US" sz="1400" b="1" dirty="0" err="1" smtClean="0"/>
                        <a:t>biaya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baseline="0" dirty="0" smtClean="0"/>
                        <a:t> 1.286.4</a:t>
                      </a:r>
                      <a:r>
                        <a:rPr lang="en-US" sz="1400" b="1" dirty="0" smtClean="0"/>
                        <a:t>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baseline="0" dirty="0" smtClean="0"/>
                        <a:t> 216.6</a:t>
                      </a:r>
                      <a:r>
                        <a:rPr lang="en-US" sz="1400" b="1" dirty="0" smtClean="0"/>
                        <a:t>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Rp1.503.000.000,00</a:t>
                      </a:r>
                      <a:endParaRPr lang="en-US" sz="1400" b="1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73.500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per unit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17.502,04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smtClean="0"/>
                        <a:t>1.444.</a:t>
                      </a:r>
                      <a:r>
                        <a:rPr lang="en-US" sz="1400" b="1" dirty="0" smtClean="0"/>
                        <a:t>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BINTANG</a:t>
                      </a:r>
                      <a:r>
                        <a:rPr lang="en-US" baseline="0" dirty="0" smtClean="0"/>
                        <a:t> KEJORA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BIAYA PRODUK : SISTEM ABC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" y="914400"/>
          <a:ext cx="79248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232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Tarif</a:t>
                      </a:r>
                      <a:r>
                        <a:rPr lang="en-US" dirty="0" smtClean="0"/>
                        <a:t> overhead 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batch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240.000.000,00</a:t>
                      </a:r>
                      <a:r>
                        <a:rPr lang="en-US" sz="1400" baseline="0" dirty="0" smtClean="0"/>
                        <a:t> : </a:t>
                      </a:r>
                      <a:r>
                        <a:rPr lang="en-US" sz="1400" dirty="0" smtClean="0"/>
                        <a:t>40 </a:t>
                      </a:r>
                      <a:r>
                        <a:rPr lang="en-US" sz="1400" dirty="0" err="1" smtClean="0"/>
                        <a:t>persiapan</a:t>
                      </a:r>
                      <a:r>
                        <a:rPr lang="en-US" sz="1400" dirty="0" smtClean="0"/>
                        <a:t> =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6.000.000,-/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produk</a:t>
                      </a:r>
                      <a:r>
                        <a:rPr lang="en-US" sz="1400" baseline="0" dirty="0" smtClean="0"/>
                        <a:t>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180.000.000,00</a:t>
                      </a:r>
                      <a:r>
                        <a:rPr lang="en-US" sz="1400" baseline="0" dirty="0" smtClean="0"/>
                        <a:t>: 25 </a:t>
                      </a:r>
                      <a:r>
                        <a:rPr lang="en-US" sz="1400" baseline="0" dirty="0" err="1" smtClean="0"/>
                        <a:t>perubahan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r>
                        <a:rPr lang="en-US" sz="1400" baseline="0" dirty="0" smtClean="0"/>
                        <a:t> = 7.200.000,- /</a:t>
                      </a:r>
                      <a:r>
                        <a:rPr lang="en-US" sz="1400" baseline="0" dirty="0" err="1" smtClean="0"/>
                        <a:t>perubahan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overhead lain-lain</a:t>
                      </a:r>
                      <a:r>
                        <a:rPr lang="en-US" sz="1400" baseline="0" dirty="0" smtClean="0"/>
                        <a:t>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480.000.000,00: 37.500 jam </a:t>
                      </a:r>
                      <a:r>
                        <a:rPr lang="en-US" sz="1400" dirty="0" err="1" smtClean="0"/>
                        <a:t>tkl</a:t>
                      </a:r>
                      <a:r>
                        <a:rPr lang="en-US" sz="1400" dirty="0" smtClean="0"/>
                        <a:t>  =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12.800,00/jam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143000"/>
            <a:ext cx="8229600" cy="4525963"/>
          </a:xfrm>
        </p:spPr>
        <p:txBody>
          <a:bodyPr>
            <a:normAutofit/>
          </a:bodyPr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sz="2400" dirty="0" err="1" smtClean="0"/>
              <a:t>Berdasarkan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1 (PT </a:t>
            </a:r>
            <a:r>
              <a:rPr lang="en-US" sz="2400" dirty="0" err="1" smtClean="0"/>
              <a:t>Bulan</a:t>
            </a:r>
            <a:r>
              <a:rPr lang="en-US" sz="2400" dirty="0" smtClean="0"/>
              <a:t> </a:t>
            </a:r>
            <a:r>
              <a:rPr lang="en-US" sz="2400" dirty="0" err="1" smtClean="0"/>
              <a:t>Purnama</a:t>
            </a:r>
            <a:r>
              <a:rPr lang="en-US" sz="2400" dirty="0" smtClean="0"/>
              <a:t>)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menunjukkan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perbedaan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2 (PT </a:t>
            </a:r>
            <a:r>
              <a:rPr lang="en-US" sz="2400" dirty="0" err="1" smtClean="0"/>
              <a:t>Bintang</a:t>
            </a:r>
            <a:r>
              <a:rPr lang="en-US" sz="2400" dirty="0" smtClean="0"/>
              <a:t> </a:t>
            </a:r>
            <a:r>
              <a:rPr lang="en-US" sz="2400" dirty="0" err="1" smtClean="0"/>
              <a:t>Kejora</a:t>
            </a:r>
            <a:r>
              <a:rPr lang="en-US" sz="2400" dirty="0" smtClean="0"/>
              <a:t>)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menunjukkan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adanya</a:t>
            </a:r>
            <a:r>
              <a:rPr lang="en-US" sz="2400" dirty="0" smtClean="0"/>
              <a:t> </a:t>
            </a:r>
            <a:r>
              <a:rPr lang="en-US" sz="2400" dirty="0" err="1" smtClean="0"/>
              <a:t>perbedaan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.</a:t>
            </a:r>
          </a:p>
          <a:p>
            <a:pPr>
              <a:buSzPct val="70000"/>
              <a:buFont typeface="Wingdings" pitchFamily="2" charset="2"/>
              <a:buChar char="q"/>
            </a:pPr>
            <a:r>
              <a:rPr lang="en-US" sz="2400" dirty="0" err="1" smtClean="0"/>
              <a:t>Perbedaan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2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perhitungan</a:t>
            </a:r>
            <a:r>
              <a:rPr lang="en-US" sz="2400" dirty="0" smtClean="0"/>
              <a:t> 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arah</a:t>
            </a:r>
            <a:r>
              <a:rPr lang="en-US" sz="2400" dirty="0" smtClean="0"/>
              <a:t> </a:t>
            </a:r>
            <a:r>
              <a:rPr lang="en-US" sz="2400" dirty="0" err="1" smtClean="0"/>
              <a:t>perbedaannya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diprediksi</a:t>
            </a:r>
            <a:r>
              <a:rPr lang="en-US" sz="2400" dirty="0" smtClean="0"/>
              <a:t>. </a:t>
            </a:r>
            <a:r>
              <a:rPr lang="en-US" sz="2400" dirty="0" err="1" smtClean="0"/>
              <a:t>Dibandingkan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,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ABC </a:t>
            </a:r>
            <a:r>
              <a:rPr lang="en-US" sz="2400" dirty="0" err="1" smtClean="0"/>
              <a:t>menghasilkan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per unit  yang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rendah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volume </a:t>
            </a:r>
            <a:r>
              <a:rPr lang="en-US" sz="2400" dirty="0" err="1" smtClean="0"/>
              <a:t>tinggi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per unit yang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volume </a:t>
            </a:r>
            <a:r>
              <a:rPr lang="en-US" sz="2400" dirty="0" err="1" smtClean="0"/>
              <a:t>rendah</a:t>
            </a:r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sz="2400" dirty="0" err="1" smtClean="0"/>
              <a:t>Perbedaan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dijelaskan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berikut</a:t>
            </a:r>
            <a:r>
              <a:rPr lang="en-US" sz="2400" dirty="0" smtClean="0"/>
              <a:t> :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A  </a:t>
            </a:r>
            <a:r>
              <a:rPr lang="en-US" sz="2400" dirty="0" err="1" smtClean="0"/>
              <a:t>mewakili</a:t>
            </a:r>
            <a:r>
              <a:rPr lang="en-US" sz="2400" dirty="0" smtClean="0"/>
              <a:t> 98% </a:t>
            </a:r>
            <a:r>
              <a:rPr lang="en-US" sz="2400" dirty="0" err="1" smtClean="0"/>
              <a:t>dari</a:t>
            </a:r>
            <a:r>
              <a:rPr lang="en-US" sz="2400" dirty="0" smtClean="0"/>
              <a:t> total jam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sehingga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 </a:t>
            </a:r>
            <a:r>
              <a:rPr lang="en-US" sz="2400" dirty="0" err="1" smtClean="0"/>
              <a:t>membebankan</a:t>
            </a:r>
            <a:r>
              <a:rPr lang="en-US" sz="2400" dirty="0" smtClean="0"/>
              <a:t> 98%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seluruh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overhead</a:t>
            </a:r>
            <a:r>
              <a:rPr lang="en-US" sz="2400" dirty="0" smtClean="0"/>
              <a:t>.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smtClean="0"/>
              <a:t>B  </a:t>
            </a:r>
            <a:r>
              <a:rPr lang="en-US" sz="2400" dirty="0" err="1" smtClean="0"/>
              <a:t>mewakili</a:t>
            </a:r>
            <a:r>
              <a:rPr lang="en-US" sz="2400" dirty="0" smtClean="0"/>
              <a:t> </a:t>
            </a:r>
            <a:r>
              <a:rPr lang="en-US" sz="2400" dirty="0" smtClean="0"/>
              <a:t>2% </a:t>
            </a:r>
            <a:r>
              <a:rPr lang="en-US" sz="2400" dirty="0" err="1" smtClean="0"/>
              <a:t>dari</a:t>
            </a:r>
            <a:r>
              <a:rPr lang="en-US" sz="2400" dirty="0" smtClean="0"/>
              <a:t> total jam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sehingga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 </a:t>
            </a:r>
            <a:r>
              <a:rPr lang="en-US" sz="2400" dirty="0" err="1" smtClean="0"/>
              <a:t>membebankan</a:t>
            </a:r>
            <a:r>
              <a:rPr lang="en-US" sz="2400" dirty="0" smtClean="0"/>
              <a:t> </a:t>
            </a:r>
            <a:r>
              <a:rPr lang="en-US" sz="2400" dirty="0" smtClean="0"/>
              <a:t>2%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seluruh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overhead. </a:t>
            </a:r>
            <a:r>
              <a:rPr lang="en-US" sz="2400" dirty="0" smtClean="0"/>
              <a:t>Data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menunjukkan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sebenarnya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A </a:t>
            </a:r>
            <a:r>
              <a:rPr lang="en-US" sz="2400" dirty="0" err="1" smtClean="0"/>
              <a:t>bertanggung</a:t>
            </a:r>
            <a:r>
              <a:rPr lang="en-US" sz="2400" dirty="0" smtClean="0"/>
              <a:t> </a:t>
            </a:r>
            <a:r>
              <a:rPr lang="en-US" sz="2400" dirty="0" err="1" smtClean="0"/>
              <a:t>jawab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50%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batch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smtClean="0"/>
              <a:t>60</a:t>
            </a:r>
            <a:r>
              <a:rPr lang="en-US" sz="2400" dirty="0" smtClean="0"/>
              <a:t>%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B </a:t>
            </a:r>
            <a:r>
              <a:rPr lang="en-US" sz="2400" dirty="0" err="1" smtClean="0"/>
              <a:t>bertanggung</a:t>
            </a:r>
            <a:r>
              <a:rPr lang="en-US" sz="2400" dirty="0" smtClean="0"/>
              <a:t> </a:t>
            </a:r>
            <a:r>
              <a:rPr lang="en-US" sz="2400" dirty="0" err="1" smtClean="0"/>
              <a:t>jawab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50%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batch </a:t>
            </a:r>
            <a:r>
              <a:rPr lang="en-US" sz="2400" dirty="0" err="1" smtClean="0"/>
              <a:t>dan</a:t>
            </a:r>
            <a:r>
              <a:rPr lang="en-US" sz="2400" dirty="0" smtClean="0"/>
              <a:t> 40%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.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dilaporkan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direkonsiliasikan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berikut</a:t>
            </a:r>
            <a:r>
              <a:rPr lang="en-US" sz="2400" dirty="0" smtClean="0"/>
              <a:t> :</a:t>
            </a:r>
          </a:p>
          <a:p>
            <a:pPr indent="3709988">
              <a:buNone/>
            </a:pPr>
            <a:endParaRPr lang="en-US" sz="2400" dirty="0" smtClean="0">
              <a:solidFill>
                <a:srgbClr val="00B0F0"/>
              </a:solidFill>
            </a:endParaRP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914400"/>
            <a:ext cx="8229600" cy="4678363"/>
          </a:xfrm>
        </p:spPr>
        <p:txBody>
          <a:bodyPr>
            <a:normAutofit fontScale="70000" lnSpcReduction="20000"/>
          </a:bodyPr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tabel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b="1" dirty="0" err="1" smtClean="0"/>
              <a:t>Biaya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r>
              <a:rPr lang="en-US" b="1" dirty="0" smtClean="0"/>
              <a:t> A </a:t>
            </a:r>
            <a:r>
              <a:rPr lang="en-US" b="1" dirty="0" err="1" smtClean="0"/>
              <a:t>berdasarkan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tradisional</a:t>
            </a:r>
            <a:endParaRPr lang="en-US" b="1" dirty="0" smtClean="0"/>
          </a:p>
          <a:p>
            <a:pPr indent="4460875">
              <a:buNone/>
            </a:pPr>
            <a:r>
              <a:rPr lang="en-US" dirty="0" smtClean="0"/>
              <a:t>Total                     Per unit</a:t>
            </a:r>
          </a:p>
          <a:p>
            <a:pPr indent="3709988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Rp</a:t>
            </a:r>
            <a:r>
              <a:rPr lang="en-US" b="1" dirty="0" smtClean="0">
                <a:solidFill>
                  <a:srgbClr val="0070C0"/>
                </a:solidFill>
              </a:rPr>
              <a:t> 1.470.000.000,00 </a:t>
            </a:r>
            <a:r>
              <a:rPr lang="en-US" b="1" dirty="0" err="1" smtClean="0">
                <a:solidFill>
                  <a:srgbClr val="00B050"/>
                </a:solidFill>
              </a:rPr>
              <a:t>Rp</a:t>
            </a:r>
            <a:r>
              <a:rPr lang="en-US" b="1" dirty="0" smtClean="0">
                <a:solidFill>
                  <a:srgbClr val="00B050"/>
                </a:solidFill>
              </a:rPr>
              <a:t> 20.000.00 </a:t>
            </a:r>
          </a:p>
          <a:p>
            <a:pPr>
              <a:buNone/>
            </a:pPr>
            <a:r>
              <a:rPr lang="en-US" dirty="0" err="1" smtClean="0"/>
              <a:t>Penyesuaian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: 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batch yang </a:t>
            </a:r>
            <a:r>
              <a:rPr lang="en-US" dirty="0" err="1" smtClean="0"/>
              <a:t>dibebankan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,</a:t>
            </a:r>
          </a:p>
          <a:p>
            <a:pPr indent="-165100">
              <a:buNone/>
            </a:pPr>
            <a:r>
              <a:rPr lang="en-US" dirty="0" err="1" smtClean="0"/>
              <a:t>Rp</a:t>
            </a:r>
            <a:r>
              <a:rPr lang="en-US" dirty="0" smtClean="0"/>
              <a:t>  240.000.000,00 × (98% - 50%) = </a:t>
            </a:r>
            <a:r>
              <a:rPr lang="en-US" dirty="0" err="1" smtClean="0"/>
              <a:t>Rp</a:t>
            </a:r>
            <a:r>
              <a:rPr lang="en-US" dirty="0" smtClean="0"/>
              <a:t> </a:t>
            </a:r>
            <a:r>
              <a:rPr lang="en-US" b="1" dirty="0" smtClean="0"/>
              <a:t>115.200.000,00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dibebankan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,</a:t>
            </a:r>
          </a:p>
          <a:p>
            <a:pPr indent="-165100">
              <a:buNone/>
            </a:pPr>
            <a:r>
              <a:rPr lang="en-US" dirty="0" err="1" smtClean="0"/>
              <a:t>Rp</a:t>
            </a:r>
            <a:r>
              <a:rPr lang="en-US" dirty="0" smtClean="0"/>
              <a:t>  180.000.000,00 × (98% - 60%) = </a:t>
            </a:r>
            <a:r>
              <a:rPr lang="en-US" dirty="0" err="1" smtClean="0"/>
              <a:t>Rp</a:t>
            </a:r>
            <a:r>
              <a:rPr lang="en-US" dirty="0" smtClean="0"/>
              <a:t>   </a:t>
            </a:r>
            <a:r>
              <a:rPr lang="en-US" b="1" dirty="0" smtClean="0"/>
              <a:t>68.400.000,00</a:t>
            </a:r>
          </a:p>
          <a:p>
            <a:pPr indent="-1588">
              <a:buNone/>
            </a:pPr>
            <a:r>
              <a:rPr lang="en-US" dirty="0" smtClean="0"/>
              <a:t>Total </a:t>
            </a:r>
            <a:r>
              <a:rPr lang="en-US" dirty="0" err="1" smtClean="0"/>
              <a:t>penyesuaian</a:t>
            </a:r>
            <a:r>
              <a:rPr lang="en-US" dirty="0" smtClean="0"/>
              <a:t>                              </a:t>
            </a:r>
            <a:r>
              <a:rPr lang="en-US" dirty="0" err="1" smtClean="0">
                <a:solidFill>
                  <a:srgbClr val="0070C0"/>
                </a:solidFill>
              </a:rPr>
              <a:t>Rp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183.600.000,00</a:t>
            </a:r>
          </a:p>
          <a:p>
            <a:pPr indent="-1588">
              <a:buNone/>
            </a:pPr>
            <a:endParaRPr lang="en-US" b="1" dirty="0" smtClean="0"/>
          </a:p>
          <a:p>
            <a:pPr indent="-288925">
              <a:buNone/>
            </a:pPr>
            <a:r>
              <a:rPr lang="en-US" b="1" dirty="0" err="1" smtClean="0"/>
              <a:t>Biaya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r>
              <a:rPr lang="en-US" b="1" dirty="0" smtClean="0"/>
              <a:t> A </a:t>
            </a:r>
            <a:r>
              <a:rPr lang="en-US" b="1" dirty="0" err="1" smtClean="0"/>
              <a:t>berdasarkan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ABC</a:t>
            </a:r>
          </a:p>
          <a:p>
            <a:pPr indent="3709988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Rp</a:t>
            </a:r>
            <a:r>
              <a:rPr lang="en-US" b="1" dirty="0" smtClean="0">
                <a:solidFill>
                  <a:srgbClr val="0070C0"/>
                </a:solidFill>
              </a:rPr>
              <a:t> 1.286.400.000,00 </a:t>
            </a:r>
            <a:r>
              <a:rPr lang="en-US" b="1" dirty="0" err="1" smtClean="0">
                <a:solidFill>
                  <a:srgbClr val="00B050"/>
                </a:solidFill>
              </a:rPr>
              <a:t>Rp</a:t>
            </a:r>
            <a:r>
              <a:rPr lang="en-US" b="1" dirty="0" smtClean="0">
                <a:solidFill>
                  <a:srgbClr val="00B050"/>
                </a:solidFill>
              </a:rPr>
              <a:t> 17.502,04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4525963"/>
          </a:xfrm>
        </p:spPr>
        <p:txBody>
          <a:bodyPr>
            <a:normAutofit fontScale="55000" lnSpcReduction="20000"/>
          </a:bodyPr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tabel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b="1" dirty="0" err="1" smtClean="0"/>
              <a:t>Biaya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r>
              <a:rPr lang="en-US" b="1" dirty="0" smtClean="0"/>
              <a:t> </a:t>
            </a:r>
            <a:r>
              <a:rPr lang="en-US" b="1" dirty="0" smtClean="0"/>
              <a:t>B </a:t>
            </a:r>
            <a:r>
              <a:rPr lang="en-US" b="1" dirty="0" err="1" smtClean="0"/>
              <a:t>berdasarkan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tradisional</a:t>
            </a:r>
            <a:endParaRPr lang="en-US" b="1" dirty="0" smtClean="0"/>
          </a:p>
          <a:p>
            <a:pPr indent="4460875">
              <a:buNone/>
            </a:pPr>
            <a:r>
              <a:rPr lang="en-US" dirty="0" smtClean="0"/>
              <a:t>Total                     Per unit</a:t>
            </a:r>
          </a:p>
          <a:p>
            <a:pPr indent="3709988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Rp</a:t>
            </a:r>
            <a:r>
              <a:rPr lang="en-US" b="1" dirty="0" smtClean="0">
                <a:solidFill>
                  <a:srgbClr val="0070C0"/>
                </a:solidFill>
              </a:rPr>
              <a:t>   33.000.000,00         </a:t>
            </a:r>
            <a:r>
              <a:rPr lang="en-US" b="1" dirty="0" err="1" smtClean="0">
                <a:solidFill>
                  <a:srgbClr val="00B050"/>
                </a:solidFill>
              </a:rPr>
              <a:t>Rp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220.000,00</a:t>
            </a:r>
          </a:p>
          <a:p>
            <a:pPr indent="3709988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 err="1" smtClean="0"/>
              <a:t>Penyesuaian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: 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batch yang </a:t>
            </a:r>
            <a:r>
              <a:rPr lang="en-US" dirty="0" err="1" smtClean="0"/>
              <a:t>dibebankan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,</a:t>
            </a:r>
          </a:p>
          <a:p>
            <a:pPr indent="-165100">
              <a:buNone/>
            </a:pPr>
            <a:r>
              <a:rPr lang="en-US" dirty="0" err="1" smtClean="0"/>
              <a:t>Rp</a:t>
            </a:r>
            <a:r>
              <a:rPr lang="en-US" dirty="0" smtClean="0"/>
              <a:t>  240.000.000,00 × </a:t>
            </a:r>
            <a:r>
              <a:rPr lang="en-US" dirty="0" smtClean="0"/>
              <a:t>(50% </a:t>
            </a:r>
            <a:r>
              <a:rPr lang="en-US" dirty="0" smtClean="0"/>
              <a:t>- </a:t>
            </a:r>
            <a:r>
              <a:rPr lang="en-US" dirty="0" smtClean="0"/>
              <a:t>2%) </a:t>
            </a:r>
            <a:r>
              <a:rPr lang="en-US" dirty="0" smtClean="0"/>
              <a:t>= </a:t>
            </a:r>
            <a:r>
              <a:rPr lang="en-US" dirty="0" err="1" smtClean="0"/>
              <a:t>Rp</a:t>
            </a:r>
            <a:r>
              <a:rPr lang="en-US" dirty="0" smtClean="0"/>
              <a:t> </a:t>
            </a:r>
            <a:r>
              <a:rPr lang="en-US" b="1" dirty="0" smtClean="0"/>
              <a:t>115.200.000,00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Biaya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dibebankan</a:t>
            </a:r>
            <a:r>
              <a:rPr lang="en-US" dirty="0" smtClean="0"/>
              <a:t> </a:t>
            </a:r>
            <a:r>
              <a:rPr lang="en-US" dirty="0" err="1" smtClean="0"/>
              <a:t>terlalu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,</a:t>
            </a:r>
          </a:p>
          <a:p>
            <a:pPr indent="-165100">
              <a:buNone/>
            </a:pPr>
            <a:r>
              <a:rPr lang="en-US" dirty="0" err="1" smtClean="0"/>
              <a:t>Rp</a:t>
            </a:r>
            <a:r>
              <a:rPr lang="en-US" dirty="0" smtClean="0"/>
              <a:t>  180.000.000,00 × </a:t>
            </a:r>
            <a:r>
              <a:rPr lang="en-US" dirty="0" smtClean="0"/>
              <a:t>(40% </a:t>
            </a:r>
            <a:r>
              <a:rPr lang="en-US" dirty="0" smtClean="0"/>
              <a:t>- </a:t>
            </a:r>
            <a:r>
              <a:rPr lang="en-US" dirty="0" smtClean="0"/>
              <a:t>2%) </a:t>
            </a:r>
            <a:r>
              <a:rPr lang="en-US" dirty="0" smtClean="0"/>
              <a:t>= </a:t>
            </a:r>
            <a:r>
              <a:rPr lang="en-US" dirty="0" err="1" smtClean="0"/>
              <a:t>Rp</a:t>
            </a:r>
            <a:r>
              <a:rPr lang="en-US" dirty="0" smtClean="0"/>
              <a:t> </a:t>
            </a:r>
            <a:r>
              <a:rPr lang="en-US" b="1" dirty="0" smtClean="0"/>
              <a:t> </a:t>
            </a:r>
            <a:r>
              <a:rPr lang="en-US" b="1" dirty="0" smtClean="0"/>
              <a:t> 68.400.000,00</a:t>
            </a:r>
            <a:endParaRPr lang="en-US" b="1" dirty="0" smtClean="0"/>
          </a:p>
          <a:p>
            <a:pPr indent="-1588">
              <a:buNone/>
            </a:pPr>
            <a:r>
              <a:rPr lang="en-US" dirty="0" smtClean="0"/>
              <a:t>Total </a:t>
            </a:r>
            <a:r>
              <a:rPr lang="en-US" dirty="0" err="1" smtClean="0"/>
              <a:t>penyesuaian</a:t>
            </a:r>
            <a:r>
              <a:rPr lang="en-US" dirty="0" smtClean="0"/>
              <a:t>                            </a:t>
            </a:r>
            <a:r>
              <a:rPr lang="en-US" dirty="0" err="1" smtClean="0">
                <a:solidFill>
                  <a:srgbClr val="0070C0"/>
                </a:solidFill>
              </a:rPr>
              <a:t>Rp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183.600.000,00</a:t>
            </a:r>
          </a:p>
          <a:p>
            <a:pPr indent="-1588">
              <a:buNone/>
            </a:pPr>
            <a:endParaRPr lang="en-US" b="1" dirty="0" smtClean="0"/>
          </a:p>
          <a:p>
            <a:pPr indent="-288925">
              <a:buNone/>
            </a:pPr>
            <a:r>
              <a:rPr lang="en-US" b="1" dirty="0" err="1" smtClean="0"/>
              <a:t>Biaya</a:t>
            </a:r>
            <a:r>
              <a:rPr lang="en-US" b="1" dirty="0" smtClean="0"/>
              <a:t> </a:t>
            </a:r>
            <a:r>
              <a:rPr lang="en-US" b="1" dirty="0" err="1" smtClean="0"/>
              <a:t>produk</a:t>
            </a:r>
            <a:r>
              <a:rPr lang="en-US" b="1" dirty="0" smtClean="0"/>
              <a:t> B</a:t>
            </a:r>
            <a:r>
              <a:rPr lang="en-US" b="1" dirty="0" smtClean="0"/>
              <a:t> </a:t>
            </a:r>
            <a:r>
              <a:rPr lang="en-US" b="1" dirty="0" err="1" smtClean="0"/>
              <a:t>berdasarkan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ABC</a:t>
            </a:r>
          </a:p>
          <a:p>
            <a:pPr indent="3709988"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Rp</a:t>
            </a:r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216.600.000,00     </a:t>
            </a:r>
            <a:r>
              <a:rPr lang="en-US" b="1" dirty="0" err="1" smtClean="0">
                <a:solidFill>
                  <a:srgbClr val="00B050"/>
                </a:solidFill>
              </a:rPr>
              <a:t>Rp</a:t>
            </a:r>
            <a:r>
              <a:rPr lang="en-US" b="1" dirty="0" smtClean="0">
                <a:solidFill>
                  <a:srgbClr val="00B050"/>
                </a:solidFill>
              </a:rPr>
              <a:t>  1.444.000,00</a:t>
            </a:r>
            <a:endParaRPr lang="en-US" b="1" dirty="0" smtClean="0">
              <a:solidFill>
                <a:srgbClr val="00B050"/>
              </a:solidFill>
            </a:endParaRPr>
          </a:p>
          <a:p>
            <a:pPr indent="3709988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TINGKATAN BIAYA DAN PEMICU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SzPct val="80000"/>
              <a:buFont typeface="Wingdings" pitchFamily="2" charset="2"/>
              <a:buChar char="q"/>
            </a:pP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mengalokasikan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overhead</a:t>
            </a:r>
          </a:p>
          <a:p>
            <a:pPr>
              <a:buSzPct val="80000"/>
              <a:buFont typeface="Wingdings" pitchFamily="2" charset="2"/>
              <a:buChar char="q"/>
            </a:pP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sumberdaya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mengalokasikan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sumberdaya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.</a:t>
            </a:r>
          </a:p>
          <a:p>
            <a:pPr>
              <a:buSzPct val="80000"/>
              <a:buFont typeface="Wingdings" pitchFamily="2" charset="2"/>
              <a:buChar char="q"/>
            </a:pP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(</a:t>
            </a:r>
            <a:r>
              <a:rPr lang="en-US" sz="2400" i="1" dirty="0" smtClean="0"/>
              <a:t>activity driver</a:t>
            </a:r>
            <a:r>
              <a:rPr lang="en-US" sz="2400" dirty="0" smtClean="0"/>
              <a:t>)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mengalokasikan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pelanggan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final (</a:t>
            </a:r>
            <a:r>
              <a:rPr lang="en-US" sz="2400" i="1" dirty="0" smtClean="0"/>
              <a:t>final cost object</a:t>
            </a:r>
            <a:r>
              <a:rPr lang="en-US" sz="2400" dirty="0" smtClean="0"/>
              <a:t>)</a:t>
            </a:r>
          </a:p>
          <a:p>
            <a:pPr>
              <a:buSzPct val="80000"/>
              <a:buFont typeface="Wingdings" pitchFamily="2" charset="2"/>
              <a:buChar char="q"/>
            </a:pP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dikelompokkan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empat</a:t>
            </a:r>
            <a:r>
              <a:rPr lang="en-US" sz="2400" dirty="0" smtClean="0"/>
              <a:t>  </a:t>
            </a:r>
            <a:r>
              <a:rPr lang="en-US" sz="2400" dirty="0" err="1" smtClean="0"/>
              <a:t>tingkatan</a:t>
            </a:r>
            <a:r>
              <a:rPr lang="en-US" sz="2400" dirty="0" smtClean="0"/>
              <a:t>,</a:t>
            </a:r>
          </a:p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b="1" dirty="0" smtClean="0"/>
              <a:t>1. </a:t>
            </a:r>
            <a:r>
              <a:rPr lang="en-US" sz="2400" b="1" dirty="0" err="1" smtClean="0"/>
              <a:t>Biaya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tingkat</a:t>
            </a:r>
            <a:r>
              <a:rPr lang="en-US" sz="2400" b="1" dirty="0" smtClean="0"/>
              <a:t> unit (unit-level cost) :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meningkat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akurat</a:t>
            </a:r>
            <a:r>
              <a:rPr lang="en-US" sz="2400" dirty="0" smtClean="0"/>
              <a:t> </a:t>
            </a:r>
            <a:r>
              <a:rPr lang="en-US" sz="2400" dirty="0" err="1" smtClean="0"/>
              <a:t>proporsional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banyak</a:t>
            </a:r>
            <a:r>
              <a:rPr lang="en-US" sz="2400" dirty="0" smtClean="0"/>
              <a:t> unit 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listrik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inspeksi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dirty="0" smtClean="0"/>
              <a:t>      </a:t>
            </a: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unit (unit level driver)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ukuran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bervariasi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unit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dijual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jam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jam </a:t>
            </a:r>
            <a:r>
              <a:rPr lang="en-US" sz="2400" dirty="0" err="1" smtClean="0"/>
              <a:t>mesin</a:t>
            </a:r>
            <a:r>
              <a:rPr lang="en-US" sz="2400" dirty="0" smtClean="0"/>
              <a:t>, </a:t>
            </a:r>
            <a:r>
              <a:rPr lang="en-US" sz="2400" dirty="0" err="1" smtClean="0"/>
              <a:t>berat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,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, total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utama</a:t>
            </a:r>
            <a:r>
              <a:rPr lang="en-US" sz="2400" dirty="0" smtClean="0"/>
              <a:t>, total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b="1" dirty="0" smtClean="0"/>
              <a:t>     2. </a:t>
            </a:r>
            <a:r>
              <a:rPr lang="en-US" sz="2400" b="1" dirty="0" err="1" smtClean="0"/>
              <a:t>Biaya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tingkat</a:t>
            </a:r>
            <a:r>
              <a:rPr lang="en-US" sz="2400" b="1" dirty="0" smtClean="0"/>
              <a:t> batch (batch-level cost)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meningkat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banyak</a:t>
            </a:r>
            <a:r>
              <a:rPr lang="en-US" sz="2400" dirty="0" smtClean="0"/>
              <a:t> batch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persiapan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pembelian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penerimaan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dirty="0" smtClean="0"/>
              <a:t>      </a:t>
            </a: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batch (batch level driver)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ukuran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bervariasi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batch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dijual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dirty="0" smtClean="0"/>
              <a:t>     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persiapan</a:t>
            </a:r>
            <a:r>
              <a:rPr lang="en-US" sz="2400" dirty="0" smtClean="0"/>
              <a:t>, jam </a:t>
            </a:r>
            <a:r>
              <a:rPr lang="en-US" sz="2400" dirty="0" err="1" smtClean="0"/>
              <a:t>persiapan</a:t>
            </a:r>
            <a:r>
              <a:rPr lang="en-US" sz="2400" dirty="0" smtClean="0"/>
              <a:t>, </a:t>
            </a:r>
            <a:r>
              <a:rPr lang="en-US" sz="2400" dirty="0" err="1" smtClean="0"/>
              <a:t>pesanan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, </a:t>
            </a:r>
            <a:r>
              <a:rPr lang="en-US" sz="2400" dirty="0" err="1" smtClean="0"/>
              <a:t>permintaan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endParaRPr lang="en-US" sz="2400" dirty="0" smtClean="0"/>
          </a:p>
          <a:p>
            <a:pPr>
              <a:buNone/>
            </a:pPr>
            <a:r>
              <a:rPr lang="en-US" sz="2400" b="1" dirty="0" smtClean="0"/>
              <a:t>     3. </a:t>
            </a:r>
            <a:r>
              <a:rPr lang="en-US" sz="2400" b="1" dirty="0" err="1" smtClean="0"/>
              <a:t>Biaya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produk</a:t>
            </a:r>
            <a:r>
              <a:rPr lang="en-US" sz="2400" b="1" dirty="0" smtClean="0"/>
              <a:t> (product-level cost)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mendukung</a:t>
            </a:r>
            <a:r>
              <a:rPr lang="en-US" sz="2400" dirty="0" smtClean="0"/>
              <a:t> </a:t>
            </a:r>
            <a:r>
              <a:rPr lang="en-US" sz="2400" dirty="0" err="1" smtClean="0"/>
              <a:t>sejumlah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berbeda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dihasilkan</a:t>
            </a:r>
            <a:r>
              <a:rPr lang="en-US" sz="2400" dirty="0" smtClean="0"/>
              <a:t> 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disain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pengembangan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pembuatan</a:t>
            </a:r>
            <a:r>
              <a:rPr lang="en-US" sz="2400" dirty="0" smtClean="0"/>
              <a:t> prototype. </a:t>
            </a: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(product-level driver)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ukuran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bervariasi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banyanya</a:t>
            </a:r>
            <a:r>
              <a:rPr lang="en-US" sz="2400" dirty="0" smtClean="0"/>
              <a:t>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dijual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24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disain</a:t>
            </a:r>
            <a:r>
              <a:rPr lang="en-US" sz="2400" dirty="0" smtClean="0"/>
              <a:t>, jam </a:t>
            </a:r>
            <a:r>
              <a:rPr lang="en-US" sz="2400" dirty="0" err="1" smtClean="0"/>
              <a:t>disain</a:t>
            </a:r>
            <a:r>
              <a:rPr lang="en-US" sz="2400" dirty="0" smtClean="0"/>
              <a:t>,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no/</a:t>
            </a:r>
            <a:r>
              <a:rPr lang="en-US" sz="2400" dirty="0" err="1" smtClean="0"/>
              <a:t>kode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b="1" dirty="0" smtClean="0"/>
              <a:t>     4. </a:t>
            </a:r>
            <a:r>
              <a:rPr lang="en-US" sz="2400" b="1" dirty="0" err="1" smtClean="0"/>
              <a:t>Biaya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pabrik</a:t>
            </a:r>
            <a:r>
              <a:rPr lang="en-US" sz="2400" b="1" dirty="0" smtClean="0"/>
              <a:t> (plan-level cost)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mendukung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memelihara</a:t>
            </a:r>
            <a:r>
              <a:rPr lang="en-US" sz="2400" dirty="0" smtClean="0"/>
              <a:t> </a:t>
            </a:r>
            <a:r>
              <a:rPr lang="en-US" sz="2400" dirty="0" err="1" smtClean="0"/>
              <a:t>kapasitas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lokasi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.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,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penyusutan</a:t>
            </a:r>
            <a:r>
              <a:rPr lang="en-US" sz="2400" dirty="0" smtClean="0"/>
              <a:t>, </a:t>
            </a:r>
            <a:r>
              <a:rPr lang="en-US" sz="2400" dirty="0" err="1" smtClean="0"/>
              <a:t>asuransi</a:t>
            </a:r>
            <a:r>
              <a:rPr lang="en-US" sz="2400" dirty="0" smtClean="0"/>
              <a:t> </a:t>
            </a:r>
            <a:r>
              <a:rPr lang="en-US" sz="2400" dirty="0" err="1" smtClean="0"/>
              <a:t>bangunan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umumnya</a:t>
            </a:r>
            <a:r>
              <a:rPr lang="en-US" sz="2400" dirty="0" smtClean="0"/>
              <a:t> </a:t>
            </a:r>
            <a:r>
              <a:rPr lang="en-US" sz="2400" dirty="0" err="1" smtClean="0"/>
              <a:t>dialokasikan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output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</a:t>
            </a:r>
            <a:r>
              <a:rPr lang="en-US" sz="2400" dirty="0" err="1" smtClean="0"/>
              <a:t>alokasi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unit, </a:t>
            </a:r>
            <a:r>
              <a:rPr lang="en-US" sz="2400" dirty="0" err="1" smtClean="0"/>
              <a:t>meskipun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kenyataannya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 </a:t>
            </a:r>
            <a:r>
              <a:rPr lang="en-US" sz="2400" dirty="0" err="1" smtClean="0"/>
              <a:t>berbeda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unit. </a:t>
            </a:r>
          </a:p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dirty="0" err="1" smtClean="0"/>
              <a:t>Pemicu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 (plan-level driver) </a:t>
            </a:r>
            <a:r>
              <a:rPr lang="en-US" sz="2400" dirty="0" err="1" smtClean="0"/>
              <a:t>didasarkan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luas</a:t>
            </a:r>
            <a:r>
              <a:rPr lang="en-US" sz="2400" dirty="0" smtClean="0"/>
              <a:t> </a:t>
            </a:r>
            <a:r>
              <a:rPr lang="en-US" sz="2400" dirty="0" err="1" smtClean="0"/>
              <a:t>lantai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ditempati</a:t>
            </a:r>
            <a:r>
              <a:rPr lang="en-US" sz="2400" dirty="0" smtClean="0"/>
              <a:t> agar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pabrik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dibebankan</a:t>
            </a:r>
            <a:r>
              <a:rPr lang="en-US" sz="2400" dirty="0" smtClean="0"/>
              <a:t>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DISTORSI BIAYA PRODUKSI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situasi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mengidentifikasikan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/</a:t>
            </a:r>
            <a:r>
              <a:rPr lang="en-US" sz="2400" dirty="0" err="1" smtClean="0"/>
              <a:t>tidaknya</a:t>
            </a:r>
            <a:r>
              <a:rPr lang="en-US" sz="2400" dirty="0" smtClean="0"/>
              <a:t> </a:t>
            </a:r>
            <a:r>
              <a:rPr lang="en-US" sz="2400" dirty="0" err="1" smtClean="0"/>
              <a:t>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 :</a:t>
            </a:r>
          </a:p>
          <a:p>
            <a:pPr>
              <a:buNone/>
            </a:pPr>
            <a:r>
              <a:rPr lang="en-US" sz="2400" dirty="0" smtClean="0"/>
              <a:t>     1.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volume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signifikan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signifikan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prosentase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signifikan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2.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semua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mengkonsumsi</a:t>
            </a:r>
            <a:r>
              <a:rPr lang="en-US" sz="2400" dirty="0" smtClean="0"/>
              <a:t> </a:t>
            </a:r>
            <a:r>
              <a:rPr lang="en-US" sz="2400" dirty="0" err="1" smtClean="0"/>
              <a:t>bauran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perhitungan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tradisional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, </a:t>
            </a:r>
            <a:r>
              <a:rPr lang="en-US" sz="2400" dirty="0" err="1" smtClean="0"/>
              <a:t>sebesar</a:t>
            </a:r>
            <a:r>
              <a:rPr lang="en-US" sz="2400" dirty="0" smtClean="0"/>
              <a:t> </a:t>
            </a:r>
            <a:r>
              <a:rPr lang="en-US" sz="2400" dirty="0" err="1" smtClean="0"/>
              <a:t>apapun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volume,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dihitung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persen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dirty="0" err="1" smtClean="0"/>
              <a:t>Berikut</a:t>
            </a:r>
            <a:r>
              <a:rPr lang="en-US" sz="2400" dirty="0" smtClean="0"/>
              <a:t> 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ada</a:t>
            </a:r>
            <a:r>
              <a:rPr lang="en-US" sz="2400" dirty="0" smtClean="0"/>
              <a:t>/</a:t>
            </a:r>
            <a:r>
              <a:rPr lang="en-US" sz="2400" dirty="0" err="1" smtClean="0"/>
              <a:t>tidaknya</a:t>
            </a:r>
            <a:r>
              <a:rPr lang="en-US" sz="2400" dirty="0" smtClean="0"/>
              <a:t> </a:t>
            </a:r>
            <a:r>
              <a:rPr lang="en-US" sz="2400" dirty="0" err="1" smtClean="0"/>
              <a:t>distorsi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066800"/>
          <a:ext cx="79248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1752600"/>
                <a:gridCol w="1600200"/>
                <a:gridCol w="1676400"/>
              </a:tblGrid>
              <a:tr h="26416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Produk</a:t>
                      </a:r>
                      <a:r>
                        <a:rPr lang="en-US" sz="1200" baseline="0" dirty="0" smtClean="0"/>
                        <a:t> 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Produk</a:t>
                      </a:r>
                      <a:r>
                        <a:rPr lang="en-US" sz="1200" dirty="0" smtClean="0"/>
                        <a:t> 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75.000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per unit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4.000,00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6.000,00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225.000.000,00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525.000.000,00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jam </a:t>
                      </a:r>
                      <a:r>
                        <a:rPr lang="en-US" sz="1400" dirty="0" err="1" smtClean="0"/>
                        <a:t>perunit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0,5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jam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baseline="0" dirty="0" err="1" smtClean="0"/>
                        <a:t>Rp</a:t>
                      </a:r>
                      <a:r>
                        <a:rPr lang="en-US" sz="1400" baseline="0" dirty="0" smtClean="0"/>
                        <a:t> 8.000,-/jam)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Perubahan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batch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400.000.000,00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produk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overhead lain-lain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900.000.000,00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overhead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Rp1.500.000.000,00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</a:t>
                      </a:r>
                      <a:r>
                        <a:rPr lang="en-US" sz="1400" b="1" dirty="0" smtClean="0"/>
                        <a:t>Total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produksi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Rp2.625.000.000,00</a:t>
                      </a:r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BULAN PURNAMA</a:t>
                      </a:r>
                    </a:p>
                    <a:p>
                      <a:pPr algn="ctr"/>
                      <a:r>
                        <a:rPr lang="en-US" dirty="0" smtClean="0"/>
                        <a:t>IKHTISAR</a:t>
                      </a:r>
                      <a:r>
                        <a:rPr lang="en-US" baseline="0" dirty="0" smtClean="0"/>
                        <a:t> PRODUKSI TAHUN 2012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219200"/>
          <a:ext cx="7924800" cy="4876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1828800"/>
                <a:gridCol w="1676400"/>
                <a:gridCol w="1752600"/>
              </a:tblGrid>
              <a:tr h="48768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Produk</a:t>
                      </a:r>
                      <a:r>
                        <a:rPr lang="en-US" sz="1800" baseline="0" dirty="0" smtClean="0"/>
                        <a:t> A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Produk</a:t>
                      </a:r>
                      <a:r>
                        <a:rPr lang="en-US" sz="1800" dirty="0" smtClean="0"/>
                        <a:t> B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Total</a:t>
                      </a:r>
                      <a:endParaRPr lang="en-US" sz="18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225.000.000,00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525.000.000,00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600.000.000,00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       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20.000,00×37.500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750.000.000,00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       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20.000,00×37.500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750.000.000,00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Rp1.500.000.000,00</a:t>
                      </a:r>
                      <a:endParaRPr lang="en-US" sz="1400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Total </a:t>
                      </a:r>
                      <a:r>
                        <a:rPr lang="en-US" sz="1400" b="1" dirty="0" err="1" smtClean="0"/>
                        <a:t>biaya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1.350.000.000,00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Rp1.275.000.000,00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Rp2.625.000.000,00</a:t>
                      </a:r>
                      <a:endParaRPr lang="en-US" sz="1400" b="1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75.000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59605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per unit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18.000,00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34.000,00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BULAN PURNAMA</a:t>
                      </a:r>
                    </a:p>
                    <a:p>
                      <a:pPr algn="ctr"/>
                      <a:r>
                        <a:rPr lang="en-US" dirty="0" smtClean="0"/>
                        <a:t>BIAYA PRODUK : SISTEM TRADISIONAL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" y="914400"/>
          <a:ext cx="79248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Tarif</a:t>
                      </a:r>
                      <a:r>
                        <a:rPr lang="en-US" dirty="0" smtClean="0"/>
                        <a:t> overhead = </a:t>
                      </a:r>
                      <a:r>
                        <a:rPr lang="en-US" dirty="0" err="1" smtClean="0"/>
                        <a:t>Rp</a:t>
                      </a:r>
                      <a:r>
                        <a:rPr lang="en-US" dirty="0" smtClean="0"/>
                        <a:t> 1.500.000.000,00/75.000 jam </a:t>
                      </a:r>
                      <a:r>
                        <a:rPr lang="en-US" dirty="0" err="1" smtClean="0"/>
                        <a:t>tkl</a:t>
                      </a:r>
                      <a:r>
                        <a:rPr lang="en-US" dirty="0" smtClean="0"/>
                        <a:t> = </a:t>
                      </a:r>
                      <a:r>
                        <a:rPr lang="en-US" dirty="0" err="1" smtClean="0"/>
                        <a:t>Rp</a:t>
                      </a:r>
                      <a:r>
                        <a:rPr lang="en-US" dirty="0" smtClean="0"/>
                        <a:t> 20.000,00/jam </a:t>
                      </a:r>
                      <a:r>
                        <a:rPr lang="en-US" dirty="0" err="1" smtClean="0"/>
                        <a:t>tkl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905000"/>
          <a:ext cx="7924800" cy="4258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1752600"/>
                <a:gridCol w="1676400"/>
                <a:gridCol w="1676400"/>
              </a:tblGrid>
              <a:tr h="29298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Produk</a:t>
                      </a:r>
                      <a:r>
                        <a:rPr lang="en-US" sz="1200" baseline="0" dirty="0" smtClean="0"/>
                        <a:t> 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Produk</a:t>
                      </a:r>
                      <a:r>
                        <a:rPr lang="en-US" sz="1200" dirty="0" smtClean="0"/>
                        <a:t> 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225.000.000,00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525.000.000,00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600.000.000,00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10.000.000,00 × 20 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200.000.000,00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10.000.000,00 × 20 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200.000.000,00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400.000.000,00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12.500.000,00 × 8 </a:t>
                      </a:r>
                      <a:r>
                        <a:rPr lang="en-US" sz="1400" dirty="0" err="1" smtClean="0"/>
                        <a:t>perb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12.500.000,00 × 8 </a:t>
                      </a:r>
                      <a:r>
                        <a:rPr lang="en-US" sz="1400" dirty="0" err="1" smtClean="0"/>
                        <a:t>perb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200.000.000,00</a:t>
                      </a:r>
                    </a:p>
                  </a:txBody>
                  <a:tcPr/>
                </a:tc>
              </a:tr>
              <a:tr h="3849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12.000,00 × 37.500 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450.000.000,00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12.000,00 × 37.500 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450.000.000,00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900.000.000,00</a:t>
                      </a:r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</a:t>
                      </a:r>
                      <a:r>
                        <a:rPr lang="en-US" sz="1400" b="1" dirty="0" smtClean="0"/>
                        <a:t>Total </a:t>
                      </a:r>
                      <a:r>
                        <a:rPr lang="en-US" sz="1400" b="1" dirty="0" err="1" smtClean="0"/>
                        <a:t>biaya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1.350.000.000,00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Rp1.275.000.000,00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Rp2.625.000.000,00</a:t>
                      </a:r>
                      <a:endParaRPr lang="en-US" sz="1400" b="1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75.000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37.500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325542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per unit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18.000,00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 smtClean="0"/>
                        <a:t>Rp</a:t>
                      </a:r>
                      <a:r>
                        <a:rPr lang="en-US" sz="1400" b="1" dirty="0" smtClean="0"/>
                        <a:t> 34.000,00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BULAN PURNAMA</a:t>
                      </a:r>
                    </a:p>
                    <a:p>
                      <a:pPr algn="ctr"/>
                      <a:r>
                        <a:rPr lang="en-US" dirty="0" smtClean="0"/>
                        <a:t>BIAYA PRODUK : SISTEM ABC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3400" y="914400"/>
          <a:ext cx="79248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232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Tarif</a:t>
                      </a:r>
                      <a:r>
                        <a:rPr lang="en-US" dirty="0" smtClean="0"/>
                        <a:t> overhead 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batch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400.000.000,00 : 40 </a:t>
                      </a:r>
                      <a:r>
                        <a:rPr lang="en-US" sz="1400" dirty="0" err="1" smtClean="0"/>
                        <a:t>persiapan</a:t>
                      </a:r>
                      <a:r>
                        <a:rPr lang="en-US" sz="1400" dirty="0" smtClean="0"/>
                        <a:t> =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10.000.000,-/</a:t>
                      </a:r>
                      <a:r>
                        <a:rPr lang="en-US" sz="1400" dirty="0" err="1" smtClean="0"/>
                        <a:t>persiapan</a:t>
                      </a:r>
                      <a:endParaRPr 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tingkat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produk</a:t>
                      </a:r>
                      <a:r>
                        <a:rPr lang="en-US" sz="1400" baseline="0" dirty="0" smtClean="0"/>
                        <a:t>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200.000.000,00</a:t>
                      </a:r>
                      <a:r>
                        <a:rPr lang="en-US" sz="1400" baseline="0" dirty="0" smtClean="0"/>
                        <a:t> : 16 </a:t>
                      </a:r>
                      <a:r>
                        <a:rPr lang="en-US" sz="1400" baseline="0" dirty="0" err="1" smtClean="0"/>
                        <a:t>perubahan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r>
                        <a:rPr lang="en-US" sz="1400" baseline="0" dirty="0" smtClean="0"/>
                        <a:t> = 12.500.000,- /</a:t>
                      </a:r>
                      <a:r>
                        <a:rPr lang="en-US" sz="1400" baseline="0" dirty="0" err="1" smtClean="0"/>
                        <a:t>perubahan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disain</a:t>
                      </a:r>
                      <a:endParaRPr 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   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overhead lain-lain</a:t>
                      </a:r>
                      <a:r>
                        <a:rPr lang="en-US" sz="1400" baseline="0" dirty="0" smtClean="0"/>
                        <a:t> ;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900.000.000,00: 75.000 jam </a:t>
                      </a:r>
                      <a:r>
                        <a:rPr lang="en-US" sz="1400" dirty="0" err="1" smtClean="0"/>
                        <a:t>tkl</a:t>
                      </a:r>
                      <a:r>
                        <a:rPr lang="en-US" sz="1400" dirty="0" smtClean="0"/>
                        <a:t>  = </a:t>
                      </a:r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12.000,00/jam </a:t>
                      </a:r>
                      <a:r>
                        <a:rPr lang="en-US" sz="1400" dirty="0" err="1" smtClean="0"/>
                        <a:t>tkl</a:t>
                      </a:r>
                      <a:endParaRPr lang="en-US" sz="14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2296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066800"/>
          <a:ext cx="79248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1752600"/>
                <a:gridCol w="1600200"/>
                <a:gridCol w="1676400"/>
              </a:tblGrid>
              <a:tr h="26416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Produk</a:t>
                      </a:r>
                      <a:r>
                        <a:rPr lang="en-US" sz="1200" baseline="0" dirty="0" smtClean="0"/>
                        <a:t> 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Produk</a:t>
                      </a:r>
                      <a:r>
                        <a:rPr lang="en-US" sz="1200" dirty="0" smtClean="0"/>
                        <a:t> 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Unit yang </a:t>
                      </a:r>
                      <a:r>
                        <a:rPr lang="en-US" sz="1400" dirty="0" err="1" smtClean="0"/>
                        <a:t>diproduksi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73.500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Biaya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baku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per unit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4.000,00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60.000,00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9.000.000,00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303.000.000,00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Tenaga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kerja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langsung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jam </a:t>
                      </a:r>
                      <a:r>
                        <a:rPr lang="en-US" sz="1400" dirty="0" err="1" smtClean="0"/>
                        <a:t>perunit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0,5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jam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36.750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</a:t>
                      </a:r>
                      <a:r>
                        <a:rPr lang="en-US" sz="1400" dirty="0" err="1" smtClean="0"/>
                        <a:t>biaya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baseline="0" dirty="0" err="1" smtClean="0"/>
                        <a:t>Rp</a:t>
                      </a:r>
                      <a:r>
                        <a:rPr lang="en-US" sz="1400" baseline="0" dirty="0" smtClean="0"/>
                        <a:t> 8.000,-/jam)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294.000.000,00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6.000.000,00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R p300.000.000,00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Persiapan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Perubahan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disain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Overhead :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departemen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produksi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420.000.000,00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departemen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teknik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270.000.000,00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</a:t>
                      </a:r>
                      <a:r>
                        <a:rPr lang="en-US" sz="1400" dirty="0" err="1" smtClean="0"/>
                        <a:t>pabrik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umum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210.000.000,00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  - total overhead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err="1" smtClean="0"/>
                        <a:t>Rp</a:t>
                      </a:r>
                      <a:r>
                        <a:rPr lang="en-US" sz="1400" dirty="0" smtClean="0"/>
                        <a:t>   900.000.000,00</a:t>
                      </a:r>
                      <a:endParaRPr lang="en-US" sz="1400" dirty="0"/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</a:t>
                      </a:r>
                      <a:r>
                        <a:rPr lang="en-US" sz="1400" b="1" dirty="0" smtClean="0"/>
                        <a:t>Total </a:t>
                      </a:r>
                      <a:r>
                        <a:rPr lang="en-US" sz="1400" b="1" dirty="0" err="1" smtClean="0"/>
                        <a:t>biaya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produksi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Rp1.503.000.000,00</a:t>
                      </a:r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04800"/>
          <a:ext cx="7924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PT  BINTANG KEJORA</a:t>
                      </a:r>
                    </a:p>
                    <a:p>
                      <a:pPr algn="ctr"/>
                      <a:r>
                        <a:rPr lang="en-US" dirty="0" smtClean="0"/>
                        <a:t>IKHTISAR</a:t>
                      </a:r>
                      <a:r>
                        <a:rPr lang="en-US" baseline="0" dirty="0" smtClean="0"/>
                        <a:t> PRODUKSI TAHUN 2012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1664</Words>
  <Application>Microsoft Office PowerPoint</Application>
  <PresentationFormat>On-screen Show (4:3)</PresentationFormat>
  <Paragraphs>330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ACTIVITY BASED COSTING (ABC) SYSTEM</vt:lpstr>
      <vt:lpstr>TINGKATAN BIAYA DAN PEMICU</vt:lpstr>
      <vt:lpstr>Slide 3</vt:lpstr>
      <vt:lpstr>Slide 4</vt:lpstr>
      <vt:lpstr>DISTORSI BIAYA PRODUKSI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 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BASED COSTING</dc:title>
  <dc:creator>Sony Vaio</dc:creator>
  <cp:lastModifiedBy>Sony Vaio</cp:lastModifiedBy>
  <cp:revision>68</cp:revision>
  <dcterms:created xsi:type="dcterms:W3CDTF">2013-06-29T03:23:23Z</dcterms:created>
  <dcterms:modified xsi:type="dcterms:W3CDTF">2013-07-17T05:28:19Z</dcterms:modified>
</cp:coreProperties>
</file>