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9"/>
  </p:notesMasterIdLst>
  <p:sldIdLst>
    <p:sldId id="257" r:id="rId2"/>
    <p:sldId id="258" r:id="rId3"/>
    <p:sldId id="259" r:id="rId4"/>
    <p:sldId id="274" r:id="rId5"/>
    <p:sldId id="260" r:id="rId6"/>
    <p:sldId id="261" r:id="rId7"/>
    <p:sldId id="270" r:id="rId8"/>
    <p:sldId id="27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6" r:id="rId18"/>
    <p:sldId id="278" r:id="rId19"/>
    <p:sldId id="279" r:id="rId20"/>
    <p:sldId id="280" r:id="rId21"/>
    <p:sldId id="281" r:id="rId22"/>
    <p:sldId id="283" r:id="rId23"/>
    <p:sldId id="285" r:id="rId24"/>
    <p:sldId id="292" r:id="rId25"/>
    <p:sldId id="293" r:id="rId26"/>
    <p:sldId id="295" r:id="rId27"/>
    <p:sldId id="286" r:id="rId28"/>
    <p:sldId id="287" r:id="rId29"/>
    <p:sldId id="288" r:id="rId30"/>
    <p:sldId id="294" r:id="rId31"/>
    <p:sldId id="291" r:id="rId32"/>
    <p:sldId id="296" r:id="rId33"/>
    <p:sldId id="297" r:id="rId34"/>
    <p:sldId id="298" r:id="rId35"/>
    <p:sldId id="299" r:id="rId36"/>
    <p:sldId id="300" r:id="rId37"/>
    <p:sldId id="277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990" y="-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Relationship Id="rId4" Type="http://schemas.openxmlformats.org/officeDocument/2006/relationships/image" Target="../media/image27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188D96-BC6B-4424-A311-D34EAD51C07C}" type="datetimeFigureOut">
              <a:rPr lang="id-ID" smtClean="0"/>
              <a:pPr/>
              <a:t>21/03/2013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43DC71-E0F4-4B1A-B25B-783F05CE1E0B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CBC6747-7C54-465B-AD1C-9843E668BEE7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id-ID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E09CFD1-0B0D-407C-A765-769CC8C04A29}" type="slidenum">
              <a:rPr lang="id-ID" smtClean="0"/>
              <a:pPr/>
              <a:t>30</a:t>
            </a:fld>
            <a:endParaRPr lang="id-ID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67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/>
          </a:p>
        </p:txBody>
      </p:sp>
      <p:sp>
        <p:nvSpPr>
          <p:cNvPr id="1167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F04EC92-33B1-473E-BF6E-D78C4B0D9C65}" type="slidenum">
              <a:rPr lang="en-US" smtClean="0"/>
              <a:pPr/>
              <a:t>32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3/21/2013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3/21/2013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3/21/2013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3/21/2013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3/21/2013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1D8BD707-D9CF-40AE-B4C6-C98DA3205C09}" type="datetimeFigureOut">
              <a:rPr lang="en-US" smtClean="0"/>
              <a:pPr/>
              <a:t>3/21/2013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28.wmf"/><Relationship Id="rId4" Type="http://schemas.openxmlformats.org/officeDocument/2006/relationships/oleObject" Target="../embeddings/oleObject2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8.wmf"/><Relationship Id="rId4" Type="http://schemas.openxmlformats.org/officeDocument/2006/relationships/oleObject" Target="../embeddings/oleObject6.bin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wmf"/><Relationship Id="rId4" Type="http://schemas.openxmlformats.org/officeDocument/2006/relationships/image" Target="../media/image12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47065E-DD32-47C3-B629-7E4BBF508A54}" type="slidenum">
              <a:rPr lang="en-US"/>
              <a:pPr>
                <a:defRPr/>
              </a:pPr>
              <a:t>1</a:t>
            </a:fld>
            <a:endParaRPr lang="en-US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09600" y="381000"/>
            <a:ext cx="8074025" cy="990600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sz="4000" dirty="0" smtClean="0">
                <a:solidFill>
                  <a:schemeClr val="bg2">
                    <a:lumMod val="75000"/>
                  </a:schemeClr>
                </a:solidFill>
                <a:latin typeface="Tw Cen MT Condensed Extra Bold" pitchFamily="34" charset="0"/>
              </a:rPr>
              <a:t>ANALISIS DAN ESTIMASI BIAYA</a:t>
            </a:r>
            <a:endParaRPr lang="en-US" dirty="0" smtClean="0">
              <a:solidFill>
                <a:schemeClr val="bg2">
                  <a:lumMod val="75000"/>
                </a:schemeClr>
              </a:solidFill>
            </a:endParaRPr>
          </a:p>
        </p:txBody>
      </p:sp>
      <p:sp useBgFill="1">
        <p:nvSpPr>
          <p:cNvPr id="9220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1139825" y="1600200"/>
            <a:ext cx="8004175" cy="4495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sz="2400" smtClean="0"/>
          </a:p>
          <a:p>
            <a:pPr eaLnBrk="1" hangingPunct="1">
              <a:lnSpc>
                <a:spcPct val="80000"/>
              </a:lnSpc>
            </a:pPr>
            <a:endParaRPr lang="en-US" sz="2400" smtClean="0"/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                  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                              </a:t>
            </a:r>
          </a:p>
        </p:txBody>
      </p:sp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609600" y="1752600"/>
            <a:ext cx="8077200" cy="3810000"/>
            <a:chOff x="457200" y="1905000"/>
            <a:chExt cx="8077200" cy="3810000"/>
          </a:xfrm>
        </p:grpSpPr>
        <p:grpSp>
          <p:nvGrpSpPr>
            <p:cNvPr id="4" name="Group 10"/>
            <p:cNvGrpSpPr>
              <a:grpSpLocks/>
            </p:cNvGrpSpPr>
            <p:nvPr/>
          </p:nvGrpSpPr>
          <p:grpSpPr bwMode="auto">
            <a:xfrm>
              <a:off x="457200" y="1905000"/>
              <a:ext cx="8077200" cy="3810000"/>
              <a:chOff x="304800" y="1905000"/>
              <a:chExt cx="8077200" cy="3810000"/>
            </a:xfrm>
          </p:grpSpPr>
          <p:pic>
            <p:nvPicPr>
              <p:cNvPr id="2" name="Picture 4"/>
              <p:cNvPicPr>
                <a:picLocks noChangeAspect="1" noChangeArrowheads="1"/>
              </p:cNvPicPr>
              <p:nvPr/>
            </p:nvPicPr>
            <p:blipFill>
              <a:blip r:embed="rId3" cstate="print">
                <a:duotone>
                  <a:prstClr val="black"/>
                  <a:schemeClr val="accent4">
                    <a:tint val="45000"/>
                    <a:satMod val="400000"/>
                  </a:schemeClr>
                </a:duotone>
              </a:blip>
              <a:srcRect/>
              <a:stretch>
                <a:fillRect/>
              </a:stretch>
            </p:blipFill>
            <p:spPr bwMode="auto">
              <a:xfrm>
                <a:off x="304800" y="1905000"/>
                <a:ext cx="8077200" cy="381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231" name="Oval 12"/>
              <p:cNvSpPr>
                <a:spLocks noChangeArrowheads="1"/>
              </p:cNvSpPr>
              <p:nvPr/>
            </p:nvSpPr>
            <p:spPr bwMode="auto">
              <a:xfrm>
                <a:off x="2072898" y="3817442"/>
                <a:ext cx="1115878" cy="1377688"/>
              </a:xfrm>
              <a:prstGeom prst="ellipse">
                <a:avLst/>
              </a:prstGeom>
              <a:noFill/>
              <a:ln w="38100">
                <a:solidFill>
                  <a:srgbClr val="0000FF"/>
                </a:solidFill>
                <a:prstDash val="sysDot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id-ID"/>
              </a:p>
            </p:txBody>
          </p:sp>
          <p:pic>
            <p:nvPicPr>
              <p:cNvPr id="10" name="Picture 6" descr="DSCN2945"/>
              <p:cNvPicPr>
                <a:picLocks noChangeAspect="1" noChangeArrowheads="1"/>
              </p:cNvPicPr>
              <p:nvPr/>
            </p:nvPicPr>
            <p:blipFill>
              <a:blip r:embed="rId4" cstate="print">
                <a:duotone>
                  <a:prstClr val="black"/>
                  <a:schemeClr val="accent4">
                    <a:tint val="45000"/>
                    <a:satMod val="400000"/>
                  </a:schemeClr>
                </a:duotone>
              </a:blip>
              <a:srcRect/>
              <a:stretch>
                <a:fillRect/>
              </a:stretch>
            </p:blipFill>
            <p:spPr>
              <a:xfrm>
                <a:off x="6172200" y="3886200"/>
                <a:ext cx="2133600" cy="1600200"/>
              </a:xfrm>
              <a:prstGeom prst="rect">
                <a:avLst/>
              </a:prstGeom>
              <a:noFill/>
              <a:ln/>
            </p:spPr>
          </p:pic>
        </p:grpSp>
        <p:pic>
          <p:nvPicPr>
            <p:cNvPr id="11" name="Picture 4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2133600" y="3733800"/>
              <a:ext cx="1828800" cy="1981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4" name="Picture 10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457200" y="2057401"/>
              <a:ext cx="2514600" cy="16763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5" name="Picture 11"/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2971800" y="2057401"/>
              <a:ext cx="2133600" cy="16763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6" name="Picture 12"/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5105400" y="2057400"/>
              <a:ext cx="3429000" cy="1676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7" name="Picture 13"/>
            <p:cNvPicPr>
              <a:picLocks noChangeAspect="1" noChangeArrowheads="1"/>
            </p:cNvPicPr>
            <p:nvPr/>
          </p:nvPicPr>
          <p:blipFill>
            <a:blip r:embed="rId9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3962400" y="3733800"/>
              <a:ext cx="2286000" cy="1981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8" name="Picture 14"/>
            <p:cNvPicPr>
              <a:picLocks noChangeAspect="1" noChangeArrowheads="1"/>
            </p:cNvPicPr>
            <p:nvPr/>
          </p:nvPicPr>
          <p:blipFill>
            <a:blip r:embed="rId10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248400" y="3733800"/>
              <a:ext cx="2286000" cy="1981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80" name="Picture 16"/>
            <p:cNvPicPr>
              <a:picLocks noChangeAspect="1" noChangeArrowheads="1"/>
            </p:cNvPicPr>
            <p:nvPr/>
          </p:nvPicPr>
          <p:blipFill>
            <a:blip r:embed="rId11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457200" y="3733800"/>
              <a:ext cx="1752600" cy="1981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295400"/>
            <a:ext cx="76962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609600" y="431885"/>
            <a:ext cx="69342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Hubungan</a:t>
            </a:r>
            <a:r>
              <a:rPr kumimoji="0" 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fungsional</a:t>
            </a:r>
            <a:r>
              <a:rPr kumimoji="0" 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biaya</a:t>
            </a:r>
            <a:r>
              <a:rPr kumimoji="0" 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tetap</a:t>
            </a:r>
            <a:r>
              <a:rPr kumimoji="0" 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dan</a:t>
            </a:r>
            <a:r>
              <a:rPr kumimoji="0" 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variabel</a:t>
            </a:r>
            <a:r>
              <a:rPr kumimoji="0" 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dapat</a:t>
            </a:r>
            <a:r>
              <a:rPr kumimoji="0" 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digambarkan</a:t>
            </a:r>
            <a:r>
              <a:rPr kumimoji="0" 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sebagai</a:t>
            </a:r>
            <a:r>
              <a:rPr kumimoji="0" 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berikut</a:t>
            </a:r>
            <a:r>
              <a:rPr kumimoji="0" 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:</a:t>
            </a:r>
            <a:endParaRPr kumimoji="0" lang="en-US" sz="2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 CENA" pitchFamily="2" charset="0"/>
              <a:cs typeface="Arial" pitchFamily="34" charset="0"/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1828800" y="5867400"/>
            <a:ext cx="543289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143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Hubungan</a:t>
            </a:r>
            <a:r>
              <a:rPr kumimoji="0" 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Fungsional</a:t>
            </a:r>
            <a:r>
              <a:rPr kumimoji="0" 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Biaya</a:t>
            </a:r>
            <a:r>
              <a:rPr kumimoji="0" 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Tetap</a:t>
            </a:r>
            <a:r>
              <a:rPr kumimoji="0" 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Dan </a:t>
            </a:r>
            <a:r>
              <a:rPr kumimoji="0" lang="en-US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Biaya</a:t>
            </a:r>
            <a:r>
              <a:rPr kumimoji="0" 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Variabel</a:t>
            </a:r>
            <a:endParaRPr kumimoji="0" lang="en-US" sz="2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 CENA" pitchFamily="2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066800"/>
            <a:ext cx="78486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533400" y="555803"/>
            <a:ext cx="7696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Hubungan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korelatif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biaya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semivariabel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dapat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digambarkan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sebagai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berikut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:</a:t>
            </a:r>
            <a:endParaRPr kumimoji="0" lang="id-ID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 CENA" pitchFamily="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609600" y="5791200"/>
            <a:ext cx="77724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Hubungan</a:t>
            </a:r>
            <a:r>
              <a:rPr kumimoji="0" 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Korelatif</a:t>
            </a:r>
            <a:r>
              <a:rPr kumimoji="0" 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Biaya</a:t>
            </a:r>
            <a:r>
              <a:rPr kumimoji="0" 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Semi </a:t>
            </a:r>
            <a:r>
              <a:rPr kumimoji="0" lang="en-US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Variabel</a:t>
            </a:r>
            <a:endParaRPr kumimoji="0" lang="id-ID" sz="2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 CENA" pitchFamily="2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d-ID" sz="2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 CENA" pitchFamily="2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685800" y="1066800"/>
            <a:ext cx="8153400" cy="4876800"/>
          </a:xfrm>
        </p:spPr>
        <p:txBody>
          <a:bodyPr>
            <a:normAutofit lnSpcReduction="10000"/>
          </a:bodyPr>
          <a:lstStyle/>
          <a:p>
            <a:r>
              <a:rPr lang="en-US" sz="2400" b="1" dirty="0" err="1" smtClean="0">
                <a:latin typeface="AR CENA" pitchFamily="2" charset="0"/>
              </a:rPr>
              <a:t>Pemisahan</a:t>
            </a:r>
            <a:r>
              <a:rPr lang="en-US" sz="2400" b="1" dirty="0" smtClean="0">
                <a:latin typeface="AR CENA" pitchFamily="2" charset="0"/>
              </a:rPr>
              <a:t> </a:t>
            </a:r>
            <a:r>
              <a:rPr lang="en-US" sz="2400" b="1" dirty="0" err="1" smtClean="0">
                <a:latin typeface="AR CENA" pitchFamily="2" charset="0"/>
              </a:rPr>
              <a:t>Komponen</a:t>
            </a:r>
            <a:r>
              <a:rPr lang="en-US" sz="2400" b="1" dirty="0" smtClean="0">
                <a:latin typeface="AR CENA" pitchFamily="2" charset="0"/>
              </a:rPr>
              <a:t> </a:t>
            </a:r>
            <a:r>
              <a:rPr lang="en-US" sz="2400" b="1" dirty="0" err="1" smtClean="0">
                <a:latin typeface="AR CENA" pitchFamily="2" charset="0"/>
              </a:rPr>
              <a:t>Biaya</a:t>
            </a:r>
            <a:r>
              <a:rPr lang="en-US" sz="2400" b="1" dirty="0" smtClean="0">
                <a:latin typeface="AR CENA" pitchFamily="2" charset="0"/>
              </a:rPr>
              <a:t> </a:t>
            </a:r>
            <a:r>
              <a:rPr lang="en-US" sz="2400" b="1" dirty="0" err="1" smtClean="0">
                <a:latin typeface="AR CENA" pitchFamily="2" charset="0"/>
              </a:rPr>
              <a:t>Semivariabel</a:t>
            </a:r>
            <a:r>
              <a:rPr lang="en-US" sz="2400" b="1" dirty="0" smtClean="0">
                <a:latin typeface="AR CENA" pitchFamily="2" charset="0"/>
              </a:rPr>
              <a:t> </a:t>
            </a:r>
            <a:endParaRPr lang="id-ID" sz="2400" dirty="0" smtClean="0">
              <a:latin typeface="AR CENA" pitchFamily="2" charset="0"/>
            </a:endParaRPr>
          </a:p>
          <a:p>
            <a:pPr marL="319088" indent="26988">
              <a:buNone/>
            </a:pPr>
            <a:r>
              <a:rPr lang="en-US" sz="2400" dirty="0" err="1" smtClean="0">
                <a:latin typeface="AR CENA" pitchFamily="2" charset="0"/>
              </a:rPr>
              <a:t>Karena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hubungan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dengan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kegiatan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dalam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semivariabel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umumnya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bersifat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korelatif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bukan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fungsional</a:t>
            </a:r>
            <a:r>
              <a:rPr lang="en-US" sz="2400" dirty="0" smtClean="0">
                <a:latin typeface="AR CENA" pitchFamily="2" charset="0"/>
              </a:rPr>
              <a:t>, </a:t>
            </a:r>
            <a:r>
              <a:rPr lang="en-US" sz="2400" dirty="0" err="1" smtClean="0">
                <a:latin typeface="AR CENA" pitchFamily="2" charset="0"/>
              </a:rPr>
              <a:t>perlu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metoda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estimasi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untuk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memisahkan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komponen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secara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tepat</a:t>
            </a:r>
            <a:r>
              <a:rPr lang="en-US" sz="2400" dirty="0" smtClean="0">
                <a:latin typeface="AR CENA" pitchFamily="2" charset="0"/>
              </a:rPr>
              <a:t>. </a:t>
            </a:r>
            <a:r>
              <a:rPr lang="en-US" sz="2400" dirty="0" err="1" smtClean="0">
                <a:latin typeface="AR CENA" pitchFamily="2" charset="0"/>
              </a:rPr>
              <a:t>Dikenal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tiga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Metode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Pemisahan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semivariabel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yaitu</a:t>
            </a:r>
            <a:r>
              <a:rPr lang="en-US" sz="2400" dirty="0" smtClean="0">
                <a:latin typeface="AR CENA" pitchFamily="2" charset="0"/>
              </a:rPr>
              <a:t>: </a:t>
            </a:r>
            <a:r>
              <a:rPr lang="en-US" sz="2400" dirty="0" err="1" smtClean="0">
                <a:latin typeface="AR CENA" pitchFamily="2" charset="0"/>
              </a:rPr>
              <a:t>metode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tinggi-rendah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i="1" dirty="0" smtClean="0">
                <a:latin typeface="AR CENA" pitchFamily="2" charset="0"/>
              </a:rPr>
              <a:t>(high-low method)</a:t>
            </a:r>
            <a:r>
              <a:rPr lang="en-US" sz="2400" dirty="0" smtClean="0">
                <a:latin typeface="AR CENA" pitchFamily="2" charset="0"/>
              </a:rPr>
              <a:t>, </a:t>
            </a:r>
            <a:r>
              <a:rPr lang="en-US" sz="2400" dirty="0" err="1" smtClean="0">
                <a:latin typeface="AR CENA" pitchFamily="2" charset="0"/>
              </a:rPr>
              <a:t>metode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pengepasan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grafis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i="1" dirty="0" smtClean="0">
                <a:latin typeface="AR CENA" pitchFamily="2" charset="0"/>
              </a:rPr>
              <a:t>(graphical fitting method) </a:t>
            </a:r>
            <a:r>
              <a:rPr lang="en-US" sz="2400" dirty="0" err="1" smtClean="0">
                <a:latin typeface="AR CENA" pitchFamily="2" charset="0"/>
              </a:rPr>
              <a:t>dan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metode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regresi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i="1" dirty="0" smtClean="0">
                <a:latin typeface="AR CENA" pitchFamily="2" charset="0"/>
              </a:rPr>
              <a:t>(regression method)</a:t>
            </a:r>
          </a:p>
          <a:p>
            <a:pPr marL="319088" indent="26988">
              <a:buNone/>
            </a:pPr>
            <a:endParaRPr lang="id-ID" sz="2400" dirty="0" smtClean="0">
              <a:latin typeface="AR CENA" pitchFamily="2" charset="0"/>
            </a:endParaRPr>
          </a:p>
          <a:p>
            <a:pPr lvl="1"/>
            <a:r>
              <a:rPr lang="en-US" sz="2400" b="1" dirty="0" err="1" smtClean="0">
                <a:latin typeface="AR CENA" pitchFamily="2" charset="0"/>
              </a:rPr>
              <a:t>Metoda</a:t>
            </a:r>
            <a:r>
              <a:rPr lang="en-US" sz="2400" b="1" dirty="0" smtClean="0">
                <a:latin typeface="AR CENA" pitchFamily="2" charset="0"/>
              </a:rPr>
              <a:t> </a:t>
            </a:r>
            <a:r>
              <a:rPr lang="en-US" sz="2400" b="1" dirty="0" err="1" smtClean="0">
                <a:latin typeface="AR CENA" pitchFamily="2" charset="0"/>
              </a:rPr>
              <a:t>Tinggi-Rendah</a:t>
            </a:r>
            <a:r>
              <a:rPr lang="en-US" sz="2400" b="1" dirty="0" smtClean="0">
                <a:latin typeface="AR CENA" pitchFamily="2" charset="0"/>
              </a:rPr>
              <a:t> </a:t>
            </a:r>
            <a:endParaRPr lang="id-ID" sz="2400" dirty="0" smtClean="0">
              <a:latin typeface="AR CENA" pitchFamily="2" charset="0"/>
            </a:endParaRPr>
          </a:p>
          <a:p>
            <a:pPr>
              <a:buNone/>
            </a:pPr>
            <a:r>
              <a:rPr lang="en-US" sz="2400" dirty="0" smtClean="0">
                <a:latin typeface="AR CENA" pitchFamily="2" charset="0"/>
              </a:rPr>
              <a:t>        </a:t>
            </a:r>
            <a:r>
              <a:rPr lang="en-US" sz="2400" dirty="0" err="1" smtClean="0">
                <a:latin typeface="AR CENA" pitchFamily="2" charset="0"/>
              </a:rPr>
              <a:t>Metode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ini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mendasarkan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pada</a:t>
            </a:r>
            <a:r>
              <a:rPr lang="en-US" sz="2400" dirty="0" smtClean="0">
                <a:latin typeface="AR CENA" pitchFamily="2" charset="0"/>
              </a:rPr>
              <a:t> volume </a:t>
            </a:r>
            <a:r>
              <a:rPr lang="en-US" sz="2400" dirty="0" err="1" smtClean="0">
                <a:latin typeface="AR CENA" pitchFamily="2" charset="0"/>
              </a:rPr>
              <a:t>produksi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tertinggi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terendah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pada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suatu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periode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tertentu</a:t>
            </a:r>
            <a:r>
              <a:rPr lang="en-US" sz="2400" dirty="0" smtClean="0">
                <a:latin typeface="AR CENA" pitchFamily="2" charset="0"/>
              </a:rPr>
              <a:t>.</a:t>
            </a:r>
            <a:endParaRPr lang="id-ID" sz="2400" dirty="0" smtClean="0">
              <a:latin typeface="AR CENA" pitchFamily="2" charset="0"/>
            </a:endParaRPr>
          </a:p>
          <a:p>
            <a:pPr>
              <a:buNone/>
            </a:pPr>
            <a:r>
              <a:rPr lang="en-US" sz="2400" dirty="0" smtClean="0">
                <a:latin typeface="AR CENA" pitchFamily="2" charset="0"/>
              </a:rPr>
              <a:t> </a:t>
            </a:r>
            <a:endParaRPr lang="id-ID" sz="2400" dirty="0" smtClean="0">
              <a:latin typeface="AR CENA" pitchFamily="2" charset="0"/>
            </a:endParaRPr>
          </a:p>
          <a:p>
            <a:endParaRPr lang="id-ID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914400"/>
            <a:ext cx="73914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533400" y="609600"/>
            <a:ext cx="8153400" cy="5791200"/>
          </a:xfrm>
        </p:spPr>
        <p:txBody>
          <a:bodyPr>
            <a:noAutofit/>
          </a:bodyPr>
          <a:lstStyle/>
          <a:p>
            <a:pPr lvl="1"/>
            <a:r>
              <a:rPr lang="en-US" sz="2400" b="1" dirty="0" err="1" smtClean="0">
                <a:latin typeface="AR CENA" pitchFamily="2" charset="0"/>
              </a:rPr>
              <a:t>Metoda</a:t>
            </a:r>
            <a:r>
              <a:rPr lang="en-US" sz="2400" b="1" dirty="0" smtClean="0">
                <a:latin typeface="AR CENA" pitchFamily="2" charset="0"/>
              </a:rPr>
              <a:t> </a:t>
            </a:r>
            <a:r>
              <a:rPr lang="en-US" sz="2400" b="1" dirty="0" err="1" smtClean="0">
                <a:latin typeface="AR CENA" pitchFamily="2" charset="0"/>
              </a:rPr>
              <a:t>Pengepasan</a:t>
            </a:r>
            <a:r>
              <a:rPr lang="en-US" sz="2400" b="1" dirty="0" smtClean="0">
                <a:latin typeface="AR CENA" pitchFamily="2" charset="0"/>
              </a:rPr>
              <a:t> </a:t>
            </a:r>
            <a:r>
              <a:rPr lang="en-US" sz="2400" b="1" dirty="0" err="1" smtClean="0">
                <a:latin typeface="AR CENA" pitchFamily="2" charset="0"/>
              </a:rPr>
              <a:t>Grafis</a:t>
            </a:r>
            <a:r>
              <a:rPr lang="en-US" sz="2400" b="1" dirty="0" smtClean="0">
                <a:latin typeface="AR CENA" pitchFamily="2" charset="0"/>
              </a:rPr>
              <a:t> </a:t>
            </a:r>
            <a:endParaRPr lang="id-ID" sz="2400" dirty="0" smtClean="0">
              <a:latin typeface="AR CENA" pitchFamily="2" charset="0"/>
            </a:endParaRPr>
          </a:p>
          <a:p>
            <a:pPr marL="319088" indent="-319088">
              <a:buNone/>
            </a:pPr>
            <a:r>
              <a:rPr lang="en-US" sz="2300" dirty="0" smtClean="0">
                <a:latin typeface="AR CENA" pitchFamily="2" charset="0"/>
              </a:rPr>
              <a:t>            </a:t>
            </a:r>
            <a:r>
              <a:rPr lang="en-US" sz="2300" dirty="0" err="1" smtClean="0">
                <a:latin typeface="AR CENA" pitchFamily="2" charset="0"/>
              </a:rPr>
              <a:t>Metoda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ini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mengandalkan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kemampuan</a:t>
            </a:r>
            <a:r>
              <a:rPr lang="en-US" sz="2300" dirty="0" smtClean="0">
                <a:latin typeface="AR CENA" pitchFamily="2" charset="0"/>
              </a:rPr>
              <a:t> visual. </a:t>
            </a:r>
            <a:r>
              <a:rPr lang="en-US" sz="2300" dirty="0" err="1" smtClean="0">
                <a:latin typeface="AR CENA" pitchFamily="2" charset="0"/>
              </a:rPr>
              <a:t>Prinsipnya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sama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dengan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metoda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tinggi-rendah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tetapi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semua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titik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dipertimbangkan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untuk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menemukan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garis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estimasi</a:t>
            </a:r>
            <a:r>
              <a:rPr lang="en-US" sz="2300" dirty="0" smtClean="0">
                <a:latin typeface="AR CENA" pitchFamily="2" charset="0"/>
              </a:rPr>
              <a:t>. </a:t>
            </a:r>
            <a:r>
              <a:rPr lang="en-US" sz="2300" dirty="0" err="1" smtClean="0">
                <a:latin typeface="AR CENA" pitchFamily="2" charset="0"/>
              </a:rPr>
              <a:t>Metoda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ini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jarang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digunakan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karena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tidak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praktis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dan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tidak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objektif</a:t>
            </a:r>
            <a:r>
              <a:rPr lang="en-US" sz="2300" dirty="0" smtClean="0">
                <a:latin typeface="AR CENA" pitchFamily="2" charset="0"/>
              </a:rPr>
              <a:t>. </a:t>
            </a:r>
            <a:r>
              <a:rPr lang="en-US" sz="2300" dirty="0" err="1" smtClean="0">
                <a:latin typeface="AR CENA" pitchFamily="2" charset="0"/>
              </a:rPr>
              <a:t>Ketelitian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bergantung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pada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kemampuan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dan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pengalaman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seseorang</a:t>
            </a:r>
            <a:r>
              <a:rPr lang="en-US" sz="2300" dirty="0" smtClean="0">
                <a:latin typeface="AR CENA" pitchFamily="2" charset="0"/>
              </a:rPr>
              <a:t>.</a:t>
            </a:r>
            <a:endParaRPr lang="id-ID" sz="2300" dirty="0" smtClean="0">
              <a:latin typeface="AR CENA" pitchFamily="2" charset="0"/>
            </a:endParaRPr>
          </a:p>
          <a:p>
            <a:pPr lvl="1"/>
            <a:r>
              <a:rPr lang="en-US" sz="2300" b="1" dirty="0" err="1" smtClean="0">
                <a:latin typeface="AR CENA" pitchFamily="2" charset="0"/>
              </a:rPr>
              <a:t>Metoda</a:t>
            </a:r>
            <a:r>
              <a:rPr lang="en-US" sz="2300" b="1" dirty="0" smtClean="0">
                <a:latin typeface="AR CENA" pitchFamily="2" charset="0"/>
              </a:rPr>
              <a:t> </a:t>
            </a:r>
            <a:r>
              <a:rPr lang="en-US" sz="2300" b="1" dirty="0" err="1" smtClean="0">
                <a:latin typeface="AR CENA" pitchFamily="2" charset="0"/>
              </a:rPr>
              <a:t>Regresi</a:t>
            </a:r>
            <a:r>
              <a:rPr lang="en-US" sz="2300" b="1" dirty="0" smtClean="0">
                <a:latin typeface="AR CENA" pitchFamily="2" charset="0"/>
              </a:rPr>
              <a:t> </a:t>
            </a:r>
            <a:endParaRPr lang="id-ID" sz="2300" dirty="0" smtClean="0">
              <a:latin typeface="AR CENA" pitchFamily="2" charset="0"/>
            </a:endParaRPr>
          </a:p>
          <a:p>
            <a:pPr marL="319088" indent="539750">
              <a:buNone/>
            </a:pPr>
            <a:r>
              <a:rPr lang="en-US" sz="2300" dirty="0" err="1" smtClean="0">
                <a:latin typeface="AR CENA" pitchFamily="2" charset="0"/>
              </a:rPr>
              <a:t>Metode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ini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mirip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dengan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pengepasan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grafis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tetapi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dilakukan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secara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ilmiah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yaitu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dengan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mencari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angka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terkecil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penjumlahan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kuadrat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penyimpangan</a:t>
            </a:r>
            <a:r>
              <a:rPr lang="en-US" sz="2300" dirty="0" smtClean="0">
                <a:latin typeface="AR CENA" pitchFamily="2" charset="0"/>
              </a:rPr>
              <a:t> (</a:t>
            </a:r>
            <a:r>
              <a:rPr lang="en-US" sz="2300" dirty="0" err="1" smtClean="0">
                <a:latin typeface="AR CENA" pitchFamily="2" charset="0"/>
              </a:rPr>
              <a:t>galat</a:t>
            </a:r>
            <a:r>
              <a:rPr lang="en-US" sz="2300" dirty="0" smtClean="0">
                <a:latin typeface="AR CENA" pitchFamily="2" charset="0"/>
              </a:rPr>
              <a:t>) </a:t>
            </a:r>
            <a:r>
              <a:rPr lang="en-US" sz="2300" dirty="0" err="1" smtClean="0">
                <a:latin typeface="AR CENA" pitchFamily="2" charset="0"/>
              </a:rPr>
              <a:t>dari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garis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estimasi</a:t>
            </a:r>
            <a:r>
              <a:rPr lang="en-US" sz="2300" dirty="0" smtClean="0">
                <a:latin typeface="AR CENA" pitchFamily="2" charset="0"/>
              </a:rPr>
              <a:t>. </a:t>
            </a:r>
            <a:r>
              <a:rPr lang="en-US" sz="2300" dirty="0" err="1" smtClean="0">
                <a:latin typeface="AR CENA" pitchFamily="2" charset="0"/>
              </a:rPr>
              <a:t>Meregresi</a:t>
            </a:r>
            <a:r>
              <a:rPr lang="en-US" sz="2300" dirty="0" smtClean="0">
                <a:latin typeface="AR CENA" pitchFamily="2" charset="0"/>
              </a:rPr>
              <a:t>: </a:t>
            </a:r>
            <a:r>
              <a:rPr lang="en-US" sz="2300" dirty="0" err="1" smtClean="0">
                <a:latin typeface="AR CENA" pitchFamily="2" charset="0"/>
              </a:rPr>
              <a:t>menghubungkan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satu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atau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beberapa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variabel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independen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dengan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variabel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dependen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untuk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menentukan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apakah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satu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variabel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independen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atau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lebih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menjelaskan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variasi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variabel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dependen</a:t>
            </a:r>
            <a:r>
              <a:rPr lang="en-US" sz="2300" dirty="0" smtClean="0">
                <a:latin typeface="AR CENA" pitchFamily="2" charset="0"/>
              </a:rPr>
              <a:t>. </a:t>
            </a:r>
            <a:r>
              <a:rPr lang="en-US" sz="2300" dirty="0" err="1" smtClean="0">
                <a:latin typeface="AR CENA" pitchFamily="2" charset="0"/>
              </a:rPr>
              <a:t>Biaya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semivariabel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diperlakukan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sebagai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variabel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dependen</a:t>
            </a:r>
            <a:r>
              <a:rPr lang="en-US" sz="2300" dirty="0" smtClean="0">
                <a:latin typeface="AR CENA" pitchFamily="2" charset="0"/>
              </a:rPr>
              <a:t> (Y), </a:t>
            </a:r>
            <a:r>
              <a:rPr lang="en-US" sz="2300" dirty="0" err="1" smtClean="0">
                <a:latin typeface="AR CENA" pitchFamily="2" charset="0"/>
              </a:rPr>
              <a:t>tingkat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kegiatan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diperlakukan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sebagai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variabel</a:t>
            </a:r>
            <a:r>
              <a:rPr lang="en-US" sz="2300" dirty="0" smtClean="0">
                <a:latin typeface="AR CENA" pitchFamily="2" charset="0"/>
              </a:rPr>
              <a:t> </a:t>
            </a:r>
            <a:r>
              <a:rPr lang="en-US" sz="2300" dirty="0" err="1" smtClean="0">
                <a:latin typeface="AR CENA" pitchFamily="2" charset="0"/>
              </a:rPr>
              <a:t>independen</a:t>
            </a:r>
            <a:r>
              <a:rPr lang="en-US" sz="2300" dirty="0" smtClean="0">
                <a:latin typeface="AR CENA" pitchFamily="2" charset="0"/>
              </a:rPr>
              <a:t> (X).</a:t>
            </a:r>
            <a:endParaRPr lang="id-ID" sz="2300" dirty="0" smtClean="0">
              <a:latin typeface="AR CENA" pitchFamily="2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85800" y="914400"/>
            <a:ext cx="8153400" cy="5181600"/>
          </a:xfrm>
        </p:spPr>
        <p:txBody>
          <a:bodyPr>
            <a:normAutofit fontScale="92500" lnSpcReduction="10000"/>
          </a:bodyPr>
          <a:lstStyle/>
          <a:p>
            <a:pPr marL="319088" indent="1398588">
              <a:buNone/>
            </a:pPr>
            <a:r>
              <a:rPr lang="en-US" sz="2400" dirty="0" smtClean="0">
                <a:latin typeface="AR CENA" pitchFamily="2" charset="0"/>
              </a:rPr>
              <a:t>                   ∑ Y     =  a n + b ∑ X</a:t>
            </a:r>
            <a:r>
              <a:rPr lang="en-US" sz="2400" i="1" dirty="0" smtClean="0">
                <a:latin typeface="AR CENA" pitchFamily="2" charset="0"/>
              </a:rPr>
              <a:t> </a:t>
            </a:r>
          </a:p>
          <a:p>
            <a:pPr marL="319088" indent="1398588">
              <a:buNone/>
            </a:pPr>
            <a:endParaRPr lang="id-ID" sz="2400" dirty="0" smtClean="0">
              <a:latin typeface="AR CENA" pitchFamily="2" charset="0"/>
            </a:endParaRPr>
          </a:p>
          <a:p>
            <a:pPr marL="1025525" indent="-790575">
              <a:buNone/>
            </a:pPr>
            <a:r>
              <a:rPr lang="en-US" sz="2400" dirty="0" smtClean="0">
                <a:latin typeface="AR CENA" pitchFamily="2" charset="0"/>
              </a:rPr>
              <a:t>                                      ∑ X Y  =  a ∑ X + b ∑ X</a:t>
            </a:r>
            <a:r>
              <a:rPr lang="en-US" sz="2400" baseline="30000" dirty="0" smtClean="0">
                <a:latin typeface="AR CENA" pitchFamily="2" charset="0"/>
              </a:rPr>
              <a:t>2</a:t>
            </a:r>
          </a:p>
          <a:p>
            <a:pPr marL="1025525" indent="-790575">
              <a:buNone/>
            </a:pPr>
            <a:endParaRPr lang="en-US" sz="2400" baseline="30000" dirty="0" smtClean="0">
              <a:latin typeface="AR CENA" pitchFamily="2" charset="0"/>
            </a:endParaRPr>
          </a:p>
          <a:p>
            <a:pPr marL="1025525" indent="-790575">
              <a:buNone/>
            </a:pPr>
            <a:endParaRPr lang="en-US" sz="2400" baseline="30000" dirty="0" smtClean="0">
              <a:latin typeface="AR CENA" pitchFamily="2" charset="0"/>
            </a:endParaRPr>
          </a:p>
          <a:p>
            <a:pPr marL="1025525" indent="-790575">
              <a:buNone/>
            </a:pPr>
            <a:endParaRPr lang="en-US" sz="2400" baseline="30000" dirty="0" smtClean="0">
              <a:latin typeface="AR CENA" pitchFamily="2" charset="0"/>
            </a:endParaRPr>
          </a:p>
          <a:p>
            <a:pPr marL="1025525" indent="-790575">
              <a:buNone/>
            </a:pPr>
            <a:endParaRPr lang="en-US" sz="2400" baseline="30000" dirty="0" smtClean="0">
              <a:latin typeface="AR CENA" pitchFamily="2" charset="0"/>
            </a:endParaRPr>
          </a:p>
          <a:p>
            <a:pPr marL="1025525" indent="-790575">
              <a:buNone/>
            </a:pPr>
            <a:endParaRPr lang="en-US" sz="2400" baseline="30000" dirty="0" smtClean="0">
              <a:latin typeface="AR CENA" pitchFamily="2" charset="0"/>
            </a:endParaRPr>
          </a:p>
          <a:p>
            <a:pPr marL="1025525" indent="-790575">
              <a:buNone/>
            </a:pPr>
            <a:r>
              <a:rPr lang="en-US" sz="2400" dirty="0" smtClean="0">
                <a:latin typeface="AR CENA" pitchFamily="2" charset="0"/>
              </a:rPr>
              <a:t> </a:t>
            </a:r>
          </a:p>
          <a:p>
            <a:pPr marL="1025525" indent="-790575">
              <a:buNone/>
            </a:pPr>
            <a:r>
              <a:rPr lang="en-US" sz="2400" dirty="0" smtClean="0">
                <a:latin typeface="AR CENA" pitchFamily="2" charset="0"/>
              </a:rPr>
              <a:t>Y = a + b X</a:t>
            </a:r>
          </a:p>
          <a:p>
            <a:pPr marL="1025525" indent="-790575">
              <a:buNone/>
            </a:pPr>
            <a:r>
              <a:rPr lang="en-US" sz="2400" dirty="0" smtClean="0">
                <a:latin typeface="AR CENA" pitchFamily="2" charset="0"/>
              </a:rPr>
              <a:t>                  Y = total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semi </a:t>
            </a:r>
            <a:r>
              <a:rPr lang="en-US" sz="2400" dirty="0" err="1" smtClean="0">
                <a:latin typeface="AR CENA" pitchFamily="2" charset="0"/>
              </a:rPr>
              <a:t>variabel</a:t>
            </a:r>
            <a:endParaRPr lang="en-US" sz="2400" dirty="0" smtClean="0">
              <a:latin typeface="AR CENA" pitchFamily="2" charset="0"/>
            </a:endParaRPr>
          </a:p>
          <a:p>
            <a:pPr marL="1025525" indent="-790575">
              <a:buNone/>
            </a:pPr>
            <a:r>
              <a:rPr lang="en-US" sz="2400" dirty="0" smtClean="0">
                <a:latin typeface="AR CENA" pitchFamily="2" charset="0"/>
              </a:rPr>
              <a:t>                  a =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tetap</a:t>
            </a:r>
            <a:endParaRPr lang="en-US" sz="2400" dirty="0" smtClean="0">
              <a:latin typeface="AR CENA" pitchFamily="2" charset="0"/>
            </a:endParaRPr>
          </a:p>
          <a:p>
            <a:pPr marL="1025525" indent="-790575">
              <a:buNone/>
            </a:pPr>
            <a:r>
              <a:rPr lang="en-US" sz="2400" dirty="0" smtClean="0">
                <a:latin typeface="AR CENA" pitchFamily="2" charset="0"/>
              </a:rPr>
              <a:t>                  b =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variabel</a:t>
            </a:r>
            <a:r>
              <a:rPr lang="en-US" sz="2400" dirty="0" smtClean="0">
                <a:latin typeface="AR CENA" pitchFamily="2" charset="0"/>
              </a:rPr>
              <a:t>/unit</a:t>
            </a:r>
          </a:p>
          <a:p>
            <a:pPr marL="1025525" indent="-790575">
              <a:buNone/>
            </a:pPr>
            <a:r>
              <a:rPr lang="en-US" sz="2400" dirty="0" smtClean="0">
                <a:latin typeface="AR CENA" pitchFamily="2" charset="0"/>
              </a:rPr>
              <a:t>                  X = volume </a:t>
            </a:r>
            <a:r>
              <a:rPr lang="en-US" sz="2400" dirty="0" err="1" smtClean="0">
                <a:latin typeface="AR CENA" pitchFamily="2" charset="0"/>
              </a:rPr>
              <a:t>produksi</a:t>
            </a:r>
            <a:endParaRPr lang="en-US" sz="2400" dirty="0" smtClean="0">
              <a:latin typeface="AR CENA" pitchFamily="2" charset="0"/>
            </a:endParaRPr>
          </a:p>
          <a:p>
            <a:pPr marL="1025525" indent="-790575">
              <a:buNone/>
            </a:pPr>
            <a:endParaRPr lang="id-ID" sz="2400" dirty="0"/>
          </a:p>
        </p:txBody>
      </p:sp>
      <p:sp>
        <p:nvSpPr>
          <p:cNvPr id="4" name="Rectangle 3"/>
          <p:cNvSpPr/>
          <p:nvPr/>
        </p:nvSpPr>
        <p:spPr>
          <a:xfrm>
            <a:off x="1295400" y="2362200"/>
            <a:ext cx="7162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19088" indent="-263525">
              <a:buNone/>
            </a:pPr>
            <a:endParaRPr lang="en-US" sz="2400" dirty="0" smtClean="0">
              <a:latin typeface="AR CENA" pitchFamily="2" charset="0"/>
            </a:endParaRPr>
          </a:p>
          <a:p>
            <a:pPr marL="319088" indent="-263525">
              <a:buNone/>
            </a:pPr>
            <a:r>
              <a:rPr lang="en-US" sz="2400" dirty="0" err="1" smtClean="0">
                <a:latin typeface="AR CENA" pitchFamily="2" charset="0"/>
              </a:rPr>
              <a:t>atau</a:t>
            </a:r>
            <a:r>
              <a:rPr lang="en-US" sz="2400" dirty="0" smtClean="0">
                <a:latin typeface="AR CENA" pitchFamily="2" charset="0"/>
              </a:rPr>
              <a:t> :       b = (  n ∑ X Y  –  ∑ X   ∑ Y  )/( n ∑ X</a:t>
            </a:r>
            <a:r>
              <a:rPr lang="en-US" sz="2400" baseline="30000" dirty="0" smtClean="0">
                <a:latin typeface="AR CENA" pitchFamily="2" charset="0"/>
              </a:rPr>
              <a:t>2  </a:t>
            </a:r>
            <a:r>
              <a:rPr lang="en-US" sz="2400" dirty="0" smtClean="0">
                <a:latin typeface="AR CENA" pitchFamily="2" charset="0"/>
              </a:rPr>
              <a:t>– (∑ X)</a:t>
            </a:r>
            <a:r>
              <a:rPr lang="en-US" sz="2400" baseline="30000" dirty="0" smtClean="0">
                <a:latin typeface="AR CENA" pitchFamily="2" charset="0"/>
              </a:rPr>
              <a:t>2</a:t>
            </a:r>
            <a:r>
              <a:rPr lang="en-US" sz="2400" dirty="0" smtClean="0">
                <a:latin typeface="AR CENA" pitchFamily="2" charset="0"/>
              </a:rPr>
              <a:t> )</a:t>
            </a:r>
          </a:p>
          <a:p>
            <a:pPr marL="319088" indent="-263525">
              <a:buNone/>
            </a:pPr>
            <a:endParaRPr lang="id-ID" sz="2400" dirty="0" smtClean="0">
              <a:latin typeface="AR CENA" pitchFamily="2" charset="0"/>
            </a:endParaRPr>
          </a:p>
          <a:p>
            <a:pPr marL="319088" indent="-84138">
              <a:buNone/>
            </a:pPr>
            <a:r>
              <a:rPr lang="en-US" sz="2400" dirty="0" smtClean="0">
                <a:latin typeface="AR CENA" pitchFamily="2" charset="0"/>
              </a:rPr>
              <a:t>            a = ( ∑ Y  – b ∑ X )/n</a:t>
            </a:r>
          </a:p>
          <a:p>
            <a:pPr marL="319088" indent="-84138">
              <a:buNone/>
            </a:pPr>
            <a:endParaRPr lang="id-ID" sz="2400" dirty="0" smtClean="0">
              <a:latin typeface="AR CENA" pitchFamily="2" charset="0"/>
            </a:endParaRPr>
          </a:p>
          <a:p>
            <a:pPr marL="319088" indent="-84138">
              <a:buNone/>
            </a:pPr>
            <a:r>
              <a:rPr lang="en-US" sz="2400" dirty="0" smtClean="0">
                <a:latin typeface="AR CENA" pitchFamily="2" charset="0"/>
              </a:rPr>
              <a:t> </a:t>
            </a:r>
            <a:endParaRPr lang="id-ID" sz="2400" dirty="0" smtClean="0">
              <a:latin typeface="AR CENA" pitchFamily="2" charset="0"/>
            </a:endParaRPr>
          </a:p>
        </p:txBody>
      </p:sp>
      <p:pic>
        <p:nvPicPr>
          <p:cNvPr id="5" name="Picture 2" descr="E:\SERIF\CLIPART\PEOPLE\MENPROF\PAPERWRK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838200"/>
            <a:ext cx="1371600" cy="1752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143000"/>
            <a:ext cx="75438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2590800" y="5715000"/>
            <a:ext cx="364715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71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Metode</a:t>
            </a:r>
            <a:r>
              <a:rPr kumimoji="0" 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Regresi</a:t>
            </a:r>
            <a:r>
              <a:rPr kumimoji="0" 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dengan</a:t>
            </a:r>
            <a:r>
              <a:rPr kumimoji="0" 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Excel</a:t>
            </a:r>
            <a:endParaRPr kumimoji="0" lang="id-ID" sz="2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 CENA" pitchFamily="2" charset="0"/>
              <a:cs typeface="Arial" pitchFamily="34" charset="0"/>
            </a:endParaRPr>
          </a:p>
          <a:p>
            <a:pPr marL="0" marR="0" lvl="0" indent="571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2800" dirty="0" smtClean="0">
                <a:latin typeface="AR CENA" pitchFamily="2" charset="0"/>
              </a:rPr>
              <a:t/>
            </a:r>
            <a:br>
              <a:rPr lang="en-US" sz="2800" dirty="0" smtClean="0">
                <a:latin typeface="AR CENA" pitchFamily="2" charset="0"/>
              </a:rPr>
            </a:br>
            <a:r>
              <a:rPr lang="en-US" sz="2800" dirty="0" smtClean="0">
                <a:latin typeface="AR CENA" pitchFamily="2" charset="0"/>
              </a:rPr>
              <a:t>3. BIAYA DALAM HUBUNGANNYA DENGAN DEPARTEMEN PABRIKASI</a:t>
            </a:r>
            <a:br>
              <a:rPr lang="en-US" sz="2800" dirty="0" smtClean="0">
                <a:latin typeface="AR CENA" pitchFamily="2" charset="0"/>
              </a:rPr>
            </a:br>
            <a:endParaRPr lang="id-ID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400" dirty="0" err="1" smtClean="0">
                <a:latin typeface="AR CENA" pitchFamily="2" charset="0"/>
              </a:rPr>
              <a:t>Untuk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mengelompokkan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mengakumulasikan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biaya-biaya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produk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serta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menetapkan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tanggung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jawab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atas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pengendalian</a:t>
            </a:r>
            <a:r>
              <a:rPr lang="en-US" sz="2400" dirty="0" smtClean="0">
                <a:latin typeface="AR CENA" pitchFamily="2" charset="0"/>
              </a:rPr>
              <a:t>, </a:t>
            </a:r>
            <a:r>
              <a:rPr lang="en-US" sz="2400" dirty="0" err="1" smtClean="0">
                <a:latin typeface="AR CENA" pitchFamily="2" charset="0"/>
              </a:rPr>
              <a:t>sebuah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pabrik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dapat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dibagi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menjadi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beberapa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departemen</a:t>
            </a:r>
            <a:r>
              <a:rPr lang="en-US" sz="2400" dirty="0" smtClean="0">
                <a:latin typeface="AR CENA" pitchFamily="2" charset="0"/>
              </a:rPr>
              <a:t>, </a:t>
            </a:r>
            <a:r>
              <a:rPr lang="en-US" sz="2400" dirty="0" err="1" smtClean="0">
                <a:latin typeface="AR CENA" pitchFamily="2" charset="0"/>
              </a:rPr>
              <a:t>pusat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atau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himpunan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(costs pool). </a:t>
            </a:r>
            <a:r>
              <a:rPr lang="en-US" sz="2400" dirty="0" err="1" smtClean="0">
                <a:latin typeface="AR CENA" pitchFamily="2" charset="0"/>
              </a:rPr>
              <a:t>Jika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sebuah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produk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melewati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suatu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departemen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atau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pusat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, </a:t>
            </a:r>
            <a:r>
              <a:rPr lang="en-US" sz="2400" dirty="0" err="1" smtClean="0">
                <a:latin typeface="AR CENA" pitchFamily="2" charset="0"/>
              </a:rPr>
              <a:t>produk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tersebut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akan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dibebani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dengan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bahan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langsung</a:t>
            </a:r>
            <a:r>
              <a:rPr lang="en-US" sz="2400" dirty="0" smtClean="0">
                <a:latin typeface="AR CENA" pitchFamily="2" charset="0"/>
              </a:rPr>
              <a:t>, </a:t>
            </a:r>
            <a:r>
              <a:rPr lang="en-US" sz="2400" dirty="0" err="1" smtClean="0">
                <a:latin typeface="AR CENA" pitchFamily="2" charset="0"/>
              </a:rPr>
              <a:t>tenaga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kerja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langsung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bagian</a:t>
            </a:r>
            <a:r>
              <a:rPr lang="en-US" sz="2400" dirty="0" smtClean="0">
                <a:latin typeface="AR CENA" pitchFamily="2" charset="0"/>
              </a:rPr>
              <a:t> overhead </a:t>
            </a:r>
            <a:r>
              <a:rPr lang="en-US" sz="2400" dirty="0" err="1" smtClean="0">
                <a:latin typeface="AR CENA" pitchFamily="2" charset="0"/>
              </a:rPr>
              <a:t>pabrik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dari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departemen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tersebut</a:t>
            </a:r>
            <a:r>
              <a:rPr lang="en-US" sz="2400" dirty="0" smtClean="0">
                <a:latin typeface="AR CENA" pitchFamily="2" charset="0"/>
              </a:rPr>
              <a:t>. </a:t>
            </a:r>
          </a:p>
          <a:p>
            <a:r>
              <a:rPr lang="en-US" sz="2400" dirty="0" err="1" smtClean="0">
                <a:latin typeface="AR CENA" pitchFamily="2" charset="0"/>
              </a:rPr>
              <a:t>Departemen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dalam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sebuah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pabrik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pada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umumnya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dapat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digolongkan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kedalam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departemen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produksi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departemen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jasa</a:t>
            </a:r>
            <a:endParaRPr lang="en-US" sz="2400" dirty="0" smtClean="0">
              <a:latin typeface="AR CENA" pitchFamily="2" charset="0"/>
            </a:endParaRPr>
          </a:p>
          <a:p>
            <a:r>
              <a:rPr lang="en-US" sz="2400" dirty="0" err="1" smtClean="0">
                <a:latin typeface="AR CENA" pitchFamily="2" charset="0"/>
              </a:rPr>
              <a:t>Dalam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departemen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produksi</a:t>
            </a:r>
            <a:r>
              <a:rPr lang="en-US" sz="2400" dirty="0" smtClean="0">
                <a:latin typeface="AR CENA" pitchFamily="2" charset="0"/>
              </a:rPr>
              <a:t>, </a:t>
            </a:r>
            <a:r>
              <a:rPr lang="en-US" sz="2400" dirty="0" err="1" smtClean="0">
                <a:latin typeface="AR CENA" pitchFamily="2" charset="0"/>
              </a:rPr>
              <a:t>operasi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secara</a:t>
            </a:r>
            <a:r>
              <a:rPr lang="en-US" sz="2400" dirty="0" smtClean="0">
                <a:latin typeface="AR CENA" pitchFamily="2" charset="0"/>
              </a:rPr>
              <a:t> manual </a:t>
            </a:r>
            <a:r>
              <a:rPr lang="en-US" sz="2400" dirty="0" err="1" smtClean="0">
                <a:latin typeface="AR CENA" pitchFamily="2" charset="0"/>
              </a:rPr>
              <a:t>atau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dengan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mesin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seperti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membentuk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merakit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dilaksanakan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langsung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terhadap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produk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atau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bagian-bagiannya</a:t>
            </a:r>
            <a:r>
              <a:rPr lang="en-US" sz="2400" dirty="0" smtClean="0">
                <a:latin typeface="AR CENA" pitchFamily="2" charset="0"/>
              </a:rPr>
              <a:t>.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yang </a:t>
            </a:r>
            <a:r>
              <a:rPr lang="en-US" sz="2400" dirty="0" err="1" smtClean="0">
                <a:latin typeface="AR CENA" pitchFamily="2" charset="0"/>
              </a:rPr>
              <a:t>dikeluarkan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departemen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ini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akan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dibebankan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pada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produk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tersebut</a:t>
            </a:r>
            <a:r>
              <a:rPr lang="en-US" sz="2400" dirty="0" smtClean="0">
                <a:latin typeface="AR CENA" pitchFamily="2" charset="0"/>
              </a:rPr>
              <a:t>. </a:t>
            </a:r>
            <a:r>
              <a:rPr lang="en-US" sz="2400" dirty="0" err="1" smtClean="0">
                <a:latin typeface="AR CENA" pitchFamily="2" charset="0"/>
              </a:rPr>
              <a:t>Apabila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beberapa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mesin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dari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jenis</a:t>
            </a:r>
            <a:r>
              <a:rPr lang="en-US" sz="2400" dirty="0" smtClean="0">
                <a:latin typeface="AR CENA" pitchFamily="2" charset="0"/>
              </a:rPr>
              <a:t> yang </a:t>
            </a:r>
            <a:r>
              <a:rPr lang="en-US" sz="2400" dirty="0" err="1" smtClean="0">
                <a:latin typeface="AR CENA" pitchFamily="2" charset="0"/>
              </a:rPr>
              <a:t>berbeda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melaksanakan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operasi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kerja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atas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sebuah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produk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didalam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satu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departemen</a:t>
            </a:r>
            <a:r>
              <a:rPr lang="en-US" sz="2400" dirty="0" smtClean="0">
                <a:latin typeface="AR CENA" pitchFamily="2" charset="0"/>
              </a:rPr>
              <a:t>, </a:t>
            </a:r>
            <a:r>
              <a:rPr lang="en-US" sz="2400" dirty="0" err="1" smtClean="0">
                <a:latin typeface="AR CENA" pitchFamily="2" charset="0"/>
              </a:rPr>
              <a:t>ketepatan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produk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dapat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ditingkatkan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dengan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membagi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departemen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tersebut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kedalam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pusat-pusat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.</a:t>
            </a:r>
            <a:endParaRPr lang="id-ID" sz="2200" dirty="0">
              <a:latin typeface="AR CENA" pitchFamily="2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7200" y="1143000"/>
            <a:ext cx="8153400" cy="4495800"/>
          </a:xfrm>
        </p:spPr>
        <p:txBody>
          <a:bodyPr>
            <a:normAutofit lnSpcReduction="10000"/>
          </a:bodyPr>
          <a:lstStyle/>
          <a:p>
            <a:r>
              <a:rPr lang="en-US" sz="2200" dirty="0" err="1" smtClean="0">
                <a:latin typeface="AR CENA" pitchFamily="2" charset="0"/>
              </a:rPr>
              <a:t>Departemen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jasa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memberikan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jasa</a:t>
            </a:r>
            <a:r>
              <a:rPr lang="en-US" sz="2200" dirty="0" smtClean="0">
                <a:latin typeface="AR CENA" pitchFamily="2" charset="0"/>
              </a:rPr>
              <a:t>/</a:t>
            </a:r>
            <a:r>
              <a:rPr lang="en-US" sz="2200" dirty="0" err="1" smtClean="0">
                <a:latin typeface="AR CENA" pitchFamily="2" charset="0"/>
              </a:rPr>
              <a:t>pelayanan</a:t>
            </a:r>
            <a:r>
              <a:rPr lang="en-US" sz="2200" dirty="0" smtClean="0">
                <a:latin typeface="AR CENA" pitchFamily="2" charset="0"/>
              </a:rPr>
              <a:t> yang </a:t>
            </a:r>
            <a:r>
              <a:rPr lang="en-US" sz="2200" dirty="0" err="1" smtClean="0">
                <a:latin typeface="AR CENA" pitchFamily="2" charset="0"/>
              </a:rPr>
              <a:t>bermanfaat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bagi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departemen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lainnya</a:t>
            </a:r>
            <a:r>
              <a:rPr lang="en-US" sz="2200" dirty="0" smtClean="0">
                <a:latin typeface="AR CENA" pitchFamily="2" charset="0"/>
              </a:rPr>
              <a:t>. </a:t>
            </a:r>
            <a:r>
              <a:rPr lang="en-US" sz="2200" dirty="0" err="1" smtClean="0">
                <a:latin typeface="AR CENA" pitchFamily="2" charset="0"/>
              </a:rPr>
              <a:t>Meskipun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departemen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jasa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tidak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terlibat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langsung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dalam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proses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produksi</a:t>
            </a:r>
            <a:r>
              <a:rPr lang="en-US" sz="2200" dirty="0" smtClean="0">
                <a:latin typeface="AR CENA" pitchFamily="2" charset="0"/>
              </a:rPr>
              <a:t>, </a:t>
            </a:r>
            <a:r>
              <a:rPr lang="en-US" sz="2200" dirty="0" err="1" smtClean="0">
                <a:latin typeface="AR CENA" pitchFamily="2" charset="0"/>
              </a:rPr>
              <a:t>namun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biayanya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merupakan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bagian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dari</a:t>
            </a:r>
            <a:r>
              <a:rPr lang="en-US" sz="2200" dirty="0" smtClean="0">
                <a:latin typeface="AR CENA" pitchFamily="2" charset="0"/>
              </a:rPr>
              <a:t> total overhead </a:t>
            </a:r>
            <a:r>
              <a:rPr lang="en-US" sz="2200" dirty="0" err="1" smtClean="0">
                <a:latin typeface="AR CENA" pitchFamily="2" charset="0"/>
              </a:rPr>
              <a:t>pabrik</a:t>
            </a:r>
            <a:r>
              <a:rPr lang="en-US" sz="2200" dirty="0" smtClean="0">
                <a:latin typeface="AR CENA" pitchFamily="2" charset="0"/>
              </a:rPr>
              <a:t>, </a:t>
            </a:r>
            <a:r>
              <a:rPr lang="en-US" sz="2200" dirty="0" err="1" smtClean="0">
                <a:latin typeface="AR CENA" pitchFamily="2" charset="0"/>
              </a:rPr>
              <a:t>oleh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karena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itu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harus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dimasukkan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dalam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produk</a:t>
            </a:r>
            <a:r>
              <a:rPr lang="en-US" sz="2200" dirty="0" smtClean="0">
                <a:latin typeface="AR CENA" pitchFamily="2" charset="0"/>
              </a:rPr>
              <a:t>. </a:t>
            </a:r>
            <a:r>
              <a:rPr lang="en-US" sz="2200" dirty="0" err="1" smtClean="0">
                <a:latin typeface="AR CENA" pitchFamily="2" charset="0"/>
              </a:rPr>
              <a:t>Departemen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jasa</a:t>
            </a:r>
            <a:r>
              <a:rPr lang="en-US" sz="2200" dirty="0" smtClean="0">
                <a:latin typeface="AR CENA" pitchFamily="2" charset="0"/>
              </a:rPr>
              <a:t> yang </a:t>
            </a:r>
            <a:r>
              <a:rPr lang="en-US" sz="2200" dirty="0" err="1" smtClean="0">
                <a:latin typeface="AR CENA" pitchFamily="2" charset="0"/>
              </a:rPr>
              <a:t>umumnya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terdapat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dalam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banyak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perusahaan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industri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meliputi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pemeliharaan</a:t>
            </a:r>
            <a:r>
              <a:rPr lang="en-US" sz="2200" dirty="0" smtClean="0">
                <a:latin typeface="AR CENA" pitchFamily="2" charset="0"/>
              </a:rPr>
              <a:t>, </a:t>
            </a:r>
            <a:r>
              <a:rPr lang="en-US" sz="2200" dirty="0" err="1" smtClean="0">
                <a:latin typeface="AR CENA" pitchFamily="2" charset="0"/>
              </a:rPr>
              <a:t>pembayaran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gaji</a:t>
            </a:r>
            <a:r>
              <a:rPr lang="en-US" sz="2200" dirty="0" smtClean="0">
                <a:latin typeface="AR CENA" pitchFamily="2" charset="0"/>
              </a:rPr>
              <a:t>, </a:t>
            </a:r>
            <a:r>
              <a:rPr lang="en-US" sz="2200" dirty="0" err="1" smtClean="0">
                <a:latin typeface="AR CENA" pitchFamily="2" charset="0"/>
              </a:rPr>
              <a:t>akuntansi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, </a:t>
            </a:r>
            <a:r>
              <a:rPr lang="en-US" sz="2200" dirty="0" err="1" smtClean="0">
                <a:latin typeface="AR CENA" pitchFamily="2" charset="0"/>
              </a:rPr>
              <a:t>pemrosesan</a:t>
            </a:r>
            <a:r>
              <a:rPr lang="en-US" sz="2200" dirty="0" smtClean="0">
                <a:latin typeface="AR CENA" pitchFamily="2" charset="0"/>
              </a:rPr>
              <a:t> data </a:t>
            </a:r>
            <a:r>
              <a:rPr lang="en-US" sz="2200" dirty="0" err="1" smtClean="0">
                <a:latin typeface="AR CENA" pitchFamily="2" charset="0"/>
              </a:rPr>
              <a:t>dan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penyediaan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makanan</a:t>
            </a:r>
            <a:r>
              <a:rPr lang="en-US" sz="2200" dirty="0" smtClean="0">
                <a:latin typeface="AR CENA" pitchFamily="2" charset="0"/>
              </a:rPr>
              <a:t>.</a:t>
            </a:r>
          </a:p>
          <a:p>
            <a:r>
              <a:rPr lang="en-US" sz="2200" dirty="0" err="1" smtClean="0">
                <a:latin typeface="AR CENA" pitchFamily="2" charset="0"/>
              </a:rPr>
              <a:t>Dalam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hubungannya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dengan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bahan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tenaga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kerja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istilah</a:t>
            </a:r>
            <a:r>
              <a:rPr lang="en-US" sz="2200" dirty="0" smtClean="0">
                <a:latin typeface="AR CENA" pitchFamily="2" charset="0"/>
              </a:rPr>
              <a:t> “</a:t>
            </a:r>
            <a:r>
              <a:rPr lang="en-US" sz="2200" dirty="0" err="1" smtClean="0">
                <a:latin typeface="AR CENA" pitchFamily="2" charset="0"/>
              </a:rPr>
              <a:t>langsung</a:t>
            </a:r>
            <a:r>
              <a:rPr lang="en-US" sz="2200" dirty="0" smtClean="0">
                <a:latin typeface="AR CENA" pitchFamily="2" charset="0"/>
              </a:rPr>
              <a:t>” </a:t>
            </a:r>
            <a:r>
              <a:rPr lang="en-US" sz="2200" dirty="0" err="1" smtClean="0">
                <a:latin typeface="AR CENA" pitchFamily="2" charset="0"/>
              </a:rPr>
              <a:t>mengandung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arti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yang </a:t>
            </a:r>
            <a:r>
              <a:rPr lang="en-US" sz="2200" dirty="0" err="1" smtClean="0">
                <a:latin typeface="AR CENA" pitchFamily="2" charset="0"/>
              </a:rPr>
              <a:t>dapat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dibebankan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secara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langsung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kepada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suatu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produk</a:t>
            </a:r>
            <a:r>
              <a:rPr lang="en-US" sz="2200" dirty="0" smtClean="0">
                <a:latin typeface="AR CENA" pitchFamily="2" charset="0"/>
              </a:rPr>
              <a:t>. Overhead </a:t>
            </a:r>
            <a:r>
              <a:rPr lang="en-US" sz="2200" dirty="0" err="1" smtClean="0">
                <a:latin typeface="AR CENA" pitchFamily="2" charset="0"/>
              </a:rPr>
              <a:t>pabrik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dianggap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tidak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l</a:t>
            </a:r>
            <a:r>
              <a:rPr lang="en-US" sz="2200" dirty="0" err="1" smtClean="0">
                <a:latin typeface="AR CENA" pitchFamily="2" charset="0"/>
              </a:rPr>
              <a:t>angsung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dalam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kaitannya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dengan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suatu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produk</a:t>
            </a:r>
            <a:r>
              <a:rPr lang="en-US" sz="2200" dirty="0" smtClean="0">
                <a:latin typeface="AR CENA" pitchFamily="2" charset="0"/>
              </a:rPr>
              <a:t>. </a:t>
            </a:r>
            <a:r>
              <a:rPr lang="en-US" sz="2200" dirty="0" err="1" smtClean="0">
                <a:latin typeface="AR CENA" pitchFamily="2" charset="0"/>
              </a:rPr>
              <a:t>Istilah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langsung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tidak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langsung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dapat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juga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digunakan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dalam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hubungannya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dengan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pembebanan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overhead </a:t>
            </a:r>
            <a:r>
              <a:rPr lang="en-US" sz="2200" dirty="0" err="1" smtClean="0">
                <a:latin typeface="AR CENA" pitchFamily="2" charset="0"/>
              </a:rPr>
              <a:t>kepada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departemen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pabrikasi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pembebanan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beban</a:t>
            </a:r>
            <a:r>
              <a:rPr lang="en-US" sz="2200" dirty="0" smtClean="0">
                <a:latin typeface="AR CENA" pitchFamily="2" charset="0"/>
              </a:rPr>
              <a:t> (expense) </a:t>
            </a:r>
            <a:r>
              <a:rPr lang="en-US" sz="2200" dirty="0" err="1" smtClean="0">
                <a:latin typeface="AR CENA" pitchFamily="2" charset="0"/>
              </a:rPr>
              <a:t>kepada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departemen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dalam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organisasi</a:t>
            </a:r>
            <a:r>
              <a:rPr lang="en-US" sz="2200" dirty="0" smtClean="0">
                <a:latin typeface="AR CENA" pitchFamily="2" charset="0"/>
              </a:rPr>
              <a:t> non </a:t>
            </a:r>
            <a:r>
              <a:rPr lang="en-US" sz="2200" dirty="0" err="1" smtClean="0">
                <a:latin typeface="AR CENA" pitchFamily="2" charset="0"/>
              </a:rPr>
              <a:t>pabrikasi</a:t>
            </a:r>
            <a:r>
              <a:rPr lang="en-US" sz="2200" dirty="0" smtClean="0">
                <a:latin typeface="AR CENA" pitchFamily="2" charset="0"/>
              </a:rPr>
              <a:t>. </a:t>
            </a:r>
          </a:p>
          <a:p>
            <a:r>
              <a:rPr lang="en-US" sz="2200" dirty="0" err="1" smtClean="0">
                <a:latin typeface="AR CENA" pitchFamily="2" charset="0"/>
              </a:rPr>
              <a:t>Jika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beban</a:t>
            </a:r>
            <a:r>
              <a:rPr lang="en-US" sz="2200" dirty="0" smtClean="0">
                <a:latin typeface="AR CENA" pitchFamily="2" charset="0"/>
              </a:rPr>
              <a:t> yang </a:t>
            </a:r>
            <a:r>
              <a:rPr lang="en-US" sz="2200" dirty="0" err="1" smtClean="0">
                <a:latin typeface="AR CENA" pitchFamily="2" charset="0"/>
              </a:rPr>
              <a:t>berasal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dari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suatu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departemen</a:t>
            </a:r>
            <a:r>
              <a:rPr lang="en-US" sz="2200" dirty="0" smtClean="0">
                <a:latin typeface="AR CENA" pitchFamily="2" charset="0"/>
              </a:rPr>
              <a:t> “</a:t>
            </a:r>
            <a:r>
              <a:rPr lang="en-US" sz="2200" dirty="0" err="1" smtClean="0">
                <a:latin typeface="AR CENA" pitchFamily="2" charset="0"/>
              </a:rPr>
              <a:t>dapat</a:t>
            </a:r>
            <a:r>
              <a:rPr lang="en-US" sz="2200" dirty="0" smtClean="0">
                <a:latin typeface="AR CENA" pitchFamily="2" charset="0"/>
              </a:rPr>
              <a:t>” </a:t>
            </a:r>
            <a:r>
              <a:rPr lang="en-US" sz="2200" dirty="0" err="1" smtClean="0">
                <a:latin typeface="AR CENA" pitchFamily="2" charset="0"/>
              </a:rPr>
              <a:t>diidentifikasi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terhadap</a:t>
            </a:r>
            <a:r>
              <a:rPr lang="en-US" sz="2200" dirty="0" smtClean="0">
                <a:latin typeface="AR CENA" pitchFamily="2" charset="0"/>
              </a:rPr>
              <a:t> </a:t>
            </a:r>
            <a:endParaRPr lang="id-ID" sz="2200" dirty="0">
              <a:latin typeface="AR CENA" pitchFamily="2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09600" y="1295400"/>
            <a:ext cx="8153400" cy="44958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2200" dirty="0" smtClean="0">
                <a:latin typeface="AR CENA" pitchFamily="2" charset="0"/>
              </a:rPr>
              <a:t>     </a:t>
            </a:r>
            <a:r>
              <a:rPr lang="en-US" sz="2200" dirty="0" err="1" smtClean="0">
                <a:latin typeface="AR CENA" pitchFamily="2" charset="0"/>
              </a:rPr>
              <a:t>d</a:t>
            </a:r>
            <a:r>
              <a:rPr lang="en-US" sz="2200" dirty="0" err="1" smtClean="0">
                <a:latin typeface="AR CENA" pitchFamily="2" charset="0"/>
              </a:rPr>
              <a:t>epartemen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tersebut</a:t>
            </a:r>
            <a:r>
              <a:rPr lang="en-US" sz="2200" dirty="0" smtClean="0">
                <a:latin typeface="AR CENA" pitchFamily="2" charset="0"/>
              </a:rPr>
              <a:t>, </a:t>
            </a:r>
            <a:r>
              <a:rPr lang="en-US" sz="2200" dirty="0" err="1" smtClean="0">
                <a:latin typeface="AR CENA" pitchFamily="2" charset="0"/>
              </a:rPr>
              <a:t>maka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beban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itu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beban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ini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merupakan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beban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departemen</a:t>
            </a:r>
            <a:r>
              <a:rPr lang="en-US" sz="2200" dirty="0" smtClean="0">
                <a:latin typeface="AR CENA" pitchFamily="2" charset="0"/>
              </a:rPr>
              <a:t> “</a:t>
            </a:r>
            <a:r>
              <a:rPr lang="en-US" sz="2200" dirty="0" err="1" smtClean="0">
                <a:latin typeface="AR CENA" pitchFamily="2" charset="0"/>
              </a:rPr>
              <a:t>langsung</a:t>
            </a:r>
            <a:r>
              <a:rPr lang="en-US" sz="2200" dirty="0" smtClean="0">
                <a:latin typeface="AR CENA" pitchFamily="2" charset="0"/>
              </a:rPr>
              <a:t>”. </a:t>
            </a:r>
            <a:r>
              <a:rPr lang="en-US" sz="2200" dirty="0" err="1" smtClean="0">
                <a:latin typeface="AR CENA" pitchFamily="2" charset="0"/>
              </a:rPr>
              <a:t>Jika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suatu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beban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dipikul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bersama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oleh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beberapa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departemen</a:t>
            </a:r>
            <a:r>
              <a:rPr lang="en-US" sz="2200" dirty="0" smtClean="0">
                <a:latin typeface="AR CENA" pitchFamily="2" charset="0"/>
              </a:rPr>
              <a:t> yang </a:t>
            </a:r>
            <a:r>
              <a:rPr lang="en-US" sz="2200" dirty="0" err="1" smtClean="0">
                <a:latin typeface="AR CENA" pitchFamily="2" charset="0"/>
              </a:rPr>
              <a:t>mengambil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manfaat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dari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terjadinya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beban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tersebut</a:t>
            </a:r>
            <a:r>
              <a:rPr lang="en-US" sz="2200" dirty="0" smtClean="0">
                <a:latin typeface="AR CENA" pitchFamily="2" charset="0"/>
              </a:rPr>
              <a:t>, </a:t>
            </a:r>
            <a:r>
              <a:rPr lang="en-US" sz="2200" dirty="0" err="1" smtClean="0">
                <a:latin typeface="AR CENA" pitchFamily="2" charset="0"/>
              </a:rPr>
              <a:t>maka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beban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ini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dinamakan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tidak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langsung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atau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bersama</a:t>
            </a:r>
            <a:r>
              <a:rPr lang="en-US" sz="2200" dirty="0" smtClean="0">
                <a:latin typeface="AR CENA" pitchFamily="2" charset="0"/>
              </a:rPr>
              <a:t> (common cost). </a:t>
            </a:r>
            <a:r>
              <a:rPr lang="en-US" sz="2200" dirty="0" err="1" smtClean="0">
                <a:latin typeface="AR CENA" pitchFamily="2" charset="0"/>
              </a:rPr>
              <a:t>Beban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tidak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langsung</a:t>
            </a:r>
            <a:r>
              <a:rPr lang="en-US" sz="2200" dirty="0" smtClean="0">
                <a:latin typeface="AR CENA" pitchFamily="2" charset="0"/>
              </a:rPr>
              <a:t> yang </a:t>
            </a:r>
            <a:r>
              <a:rPr lang="en-US" sz="2200" dirty="0" err="1" smtClean="0">
                <a:latin typeface="AR CENA" pitchFamily="2" charset="0"/>
              </a:rPr>
              <a:t>dialokasikan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pada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sejumlah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departemen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antara</a:t>
            </a:r>
            <a:r>
              <a:rPr lang="en-US" sz="2200" dirty="0" smtClean="0">
                <a:latin typeface="AR CENA" pitchFamily="2" charset="0"/>
              </a:rPr>
              <a:t> lain </a:t>
            </a:r>
            <a:r>
              <a:rPr lang="en-US" sz="2200" dirty="0" err="1" smtClean="0">
                <a:latin typeface="AR CENA" pitchFamily="2" charset="0"/>
              </a:rPr>
              <a:t>sewa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gedung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penyusutan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gedung</a:t>
            </a:r>
            <a:r>
              <a:rPr lang="en-US" sz="2200" dirty="0" smtClean="0">
                <a:latin typeface="AR CENA" pitchFamily="2" charset="0"/>
              </a:rPr>
              <a:t>. </a:t>
            </a:r>
          </a:p>
          <a:p>
            <a:r>
              <a:rPr lang="en-US" sz="2200" dirty="0" err="1" smtClean="0">
                <a:latin typeface="AR CENA" pitchFamily="2" charset="0"/>
              </a:rPr>
              <a:t>Beban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departemen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jasa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merupakan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beban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tidak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langsung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bagi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departemen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lainnya</a:t>
            </a:r>
            <a:r>
              <a:rPr lang="en-US" sz="2200" dirty="0" smtClean="0">
                <a:latin typeface="AR CENA" pitchFamily="2" charset="0"/>
              </a:rPr>
              <a:t>. </a:t>
            </a:r>
            <a:r>
              <a:rPr lang="en-US" sz="2200" dirty="0" err="1" smtClean="0">
                <a:latin typeface="AR CENA" pitchFamily="2" charset="0"/>
              </a:rPr>
              <a:t>Jika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semua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beban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departemen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jasa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telah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dialokasikan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maka</a:t>
            </a:r>
            <a:r>
              <a:rPr lang="en-US" sz="2200" dirty="0" smtClean="0">
                <a:latin typeface="AR CENA" pitchFamily="2" charset="0"/>
              </a:rPr>
              <a:t> overhead </a:t>
            </a:r>
            <a:r>
              <a:rPr lang="en-US" sz="2200" dirty="0" err="1" smtClean="0">
                <a:latin typeface="AR CENA" pitchFamily="2" charset="0"/>
              </a:rPr>
              <a:t>departemen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produksi</a:t>
            </a:r>
            <a:r>
              <a:rPr lang="en-US" sz="2200" dirty="0" smtClean="0">
                <a:latin typeface="AR CENA" pitchFamily="2" charset="0"/>
              </a:rPr>
              <a:t>, </a:t>
            </a:r>
            <a:r>
              <a:rPr lang="en-US" sz="2200" dirty="0" err="1" smtClean="0">
                <a:latin typeface="AR CENA" pitchFamily="2" charset="0"/>
              </a:rPr>
              <a:t>terdiri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dari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beban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departemen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langsung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tidak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langsung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ari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departemen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tersebut</a:t>
            </a:r>
            <a:r>
              <a:rPr lang="en-US" sz="2200" dirty="0" smtClean="0">
                <a:latin typeface="AR CENA" pitchFamily="2" charset="0"/>
              </a:rPr>
              <a:t>, </a:t>
            </a:r>
            <a:r>
              <a:rPr lang="en-US" sz="2200" dirty="0" err="1" smtClean="0">
                <a:latin typeface="AR CENA" pitchFamily="2" charset="0"/>
              </a:rPr>
              <a:t>ditambah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bagian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dari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departemen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jasa</a:t>
            </a:r>
            <a:r>
              <a:rPr lang="en-US" sz="2200" dirty="0" smtClean="0">
                <a:latin typeface="AR CENA" pitchFamily="2" charset="0"/>
              </a:rPr>
              <a:t>.</a:t>
            </a:r>
          </a:p>
          <a:p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bersama</a:t>
            </a:r>
            <a:r>
              <a:rPr lang="en-US" sz="2200" dirty="0" smtClean="0">
                <a:latin typeface="AR CENA" pitchFamily="2" charset="0"/>
              </a:rPr>
              <a:t> (common cost) </a:t>
            </a:r>
            <a:r>
              <a:rPr lang="en-US" sz="2200" dirty="0" err="1" smtClean="0">
                <a:latin typeface="AR CENA" pitchFamily="2" charset="0"/>
              </a:rPr>
              <a:t>merupakan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yang </a:t>
            </a:r>
            <a:r>
              <a:rPr lang="en-US" sz="2200" dirty="0" err="1" smtClean="0">
                <a:latin typeface="AR CENA" pitchFamily="2" charset="0"/>
              </a:rPr>
              <a:t>berasal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dari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penggunaan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fasilitas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atau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jasa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oleh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dua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operasi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atau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lebih</a:t>
            </a:r>
            <a:r>
              <a:rPr lang="en-US" sz="2200" dirty="0" smtClean="0">
                <a:latin typeface="AR CENA" pitchFamily="2" charset="0"/>
              </a:rPr>
              <a:t> . </a:t>
            </a: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bersama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pada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umumnya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timbul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dalam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organisasi</a:t>
            </a:r>
            <a:r>
              <a:rPr lang="en-US" sz="2200" dirty="0" smtClean="0">
                <a:latin typeface="AR CENA" pitchFamily="2" charset="0"/>
              </a:rPr>
              <a:t> yang </a:t>
            </a:r>
            <a:r>
              <a:rPr lang="en-US" sz="2200" dirty="0" err="1" smtClean="0">
                <a:latin typeface="AR CENA" pitchFamily="2" charset="0"/>
              </a:rPr>
              <a:t>mempunyai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banyak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departemen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atau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segmen</a:t>
            </a:r>
            <a:r>
              <a:rPr lang="en-US" sz="2200" dirty="0" smtClean="0">
                <a:latin typeface="AR CENA" pitchFamily="2" charset="0"/>
              </a:rPr>
              <a:t>. Makin </a:t>
            </a:r>
            <a:r>
              <a:rPr lang="en-US" sz="2200" dirty="0" err="1" smtClean="0">
                <a:latin typeface="AR CENA" pitchFamily="2" charset="0"/>
              </a:rPr>
              <a:t>banyak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segmentasi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pada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suatu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organisasi</a:t>
            </a:r>
            <a:r>
              <a:rPr lang="en-US" sz="2200" dirty="0" smtClean="0">
                <a:latin typeface="AR CENA" pitchFamily="2" charset="0"/>
              </a:rPr>
              <a:t>, </a:t>
            </a:r>
            <a:r>
              <a:rPr lang="en-US" sz="2200" dirty="0" err="1" smtClean="0">
                <a:latin typeface="AR CENA" pitchFamily="2" charset="0"/>
              </a:rPr>
              <a:t>makin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besar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kecenderungan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untuk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menjadi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bersama</a:t>
            </a:r>
            <a:r>
              <a:rPr lang="en-US" sz="2200" dirty="0" smtClean="0">
                <a:latin typeface="AR CENA" pitchFamily="2" charset="0"/>
              </a:rPr>
              <a:t>. </a:t>
            </a:r>
            <a:r>
              <a:rPr lang="en-US" sz="2200" dirty="0" err="1" smtClean="0">
                <a:latin typeface="AR CENA" pitchFamily="2" charset="0"/>
              </a:rPr>
              <a:t>Sebagai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contoh</a:t>
            </a:r>
            <a:r>
              <a:rPr lang="en-US" sz="2200" dirty="0" smtClean="0">
                <a:latin typeface="AR CENA" pitchFamily="2" charset="0"/>
              </a:rPr>
              <a:t>, </a:t>
            </a:r>
            <a:r>
              <a:rPr lang="en-US" sz="2200" dirty="0" err="1" smtClean="0">
                <a:latin typeface="AR CENA" pitchFamily="2" charset="0"/>
              </a:rPr>
              <a:t>gaji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wakil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direktur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utama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pemasaran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bukan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merupakan</a:t>
            </a:r>
            <a:r>
              <a:rPr lang="en-US" sz="2200" dirty="0" smtClean="0">
                <a:latin typeface="AR CENA" pitchFamily="2" charset="0"/>
              </a:rPr>
              <a:t> </a:t>
            </a:r>
            <a:endParaRPr lang="id-ID" sz="2200" dirty="0">
              <a:latin typeface="AR CENA" pitchFamily="2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b="1" dirty="0" smtClean="0">
                <a:latin typeface="AR CENA" pitchFamily="2" charset="0"/>
              </a:rPr>
              <a:t>BIAYA DAN PENGELOMPOKKAN BIAYA</a:t>
            </a:r>
            <a:endParaRPr lang="id-ID" sz="3200" b="1" dirty="0">
              <a:latin typeface="AR CENA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2400" dirty="0" err="1" smtClean="0">
                <a:latin typeface="AR CENA" pitchFamily="2" charset="0"/>
              </a:rPr>
              <a:t>Pengertian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(Ray H. Garrison)</a:t>
            </a:r>
          </a:p>
          <a:p>
            <a:r>
              <a:rPr lang="en-US" sz="2400" dirty="0" err="1" smtClean="0">
                <a:latin typeface="AR CENA" pitchFamily="2" charset="0"/>
              </a:rPr>
              <a:t>Menurut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Akuntansi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Keuangan</a:t>
            </a:r>
            <a:r>
              <a:rPr lang="en-US" sz="2400" dirty="0" smtClean="0">
                <a:latin typeface="AR CENA" pitchFamily="2" charset="0"/>
              </a:rPr>
              <a:t> :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diartikan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sebagai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pengorbanan</a:t>
            </a:r>
            <a:r>
              <a:rPr lang="en-US" sz="2400" dirty="0" smtClean="0">
                <a:latin typeface="AR CENA" pitchFamily="2" charset="0"/>
              </a:rPr>
              <a:t> yang </a:t>
            </a:r>
            <a:r>
              <a:rPr lang="en-US" sz="2400" dirty="0" err="1" smtClean="0">
                <a:latin typeface="AR CENA" pitchFamily="2" charset="0"/>
              </a:rPr>
              <a:t>dilakukan</a:t>
            </a:r>
            <a:r>
              <a:rPr lang="en-US" sz="2400" dirty="0" smtClean="0">
                <a:latin typeface="AR CENA" pitchFamily="2" charset="0"/>
              </a:rPr>
              <a:t> agar </a:t>
            </a:r>
            <a:r>
              <a:rPr lang="en-US" sz="2400" dirty="0" err="1" smtClean="0">
                <a:latin typeface="AR CENA" pitchFamily="2" charset="0"/>
              </a:rPr>
              <a:t>memperoleh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barang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atau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jasa</a:t>
            </a:r>
            <a:r>
              <a:rPr lang="en-US" sz="2400" dirty="0" smtClean="0">
                <a:latin typeface="AR CENA" pitchFamily="2" charset="0"/>
              </a:rPr>
              <a:t>. </a:t>
            </a:r>
            <a:r>
              <a:rPr lang="en-US" sz="2400" dirty="0" err="1" smtClean="0">
                <a:latin typeface="AR CENA" pitchFamily="2" charset="0"/>
              </a:rPr>
              <a:t>Pengorbanan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dapat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diukur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dengan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uang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tunai</a:t>
            </a:r>
            <a:r>
              <a:rPr lang="en-US" sz="2400" dirty="0" smtClean="0">
                <a:latin typeface="AR CENA" pitchFamily="2" charset="0"/>
              </a:rPr>
              <a:t> yang </a:t>
            </a:r>
            <a:r>
              <a:rPr lang="en-US" sz="2400" dirty="0" err="1" smtClean="0">
                <a:latin typeface="AR CENA" pitchFamily="2" charset="0"/>
              </a:rPr>
              <a:t>dibelanjakan</a:t>
            </a:r>
            <a:r>
              <a:rPr lang="en-US" sz="2400" dirty="0" smtClean="0">
                <a:latin typeface="AR CENA" pitchFamily="2" charset="0"/>
              </a:rPr>
              <a:t>, </a:t>
            </a:r>
            <a:r>
              <a:rPr lang="en-US" sz="2400" dirty="0" err="1" smtClean="0">
                <a:latin typeface="AR CENA" pitchFamily="2" charset="0"/>
              </a:rPr>
              <a:t>aktiva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tetap</a:t>
            </a:r>
            <a:r>
              <a:rPr lang="en-US" sz="2400" dirty="0" smtClean="0">
                <a:latin typeface="AR CENA" pitchFamily="2" charset="0"/>
              </a:rPr>
              <a:t> yang </a:t>
            </a:r>
            <a:r>
              <a:rPr lang="en-US" sz="2400" dirty="0" err="1" smtClean="0">
                <a:latin typeface="AR CENA" pitchFamily="2" charset="0"/>
              </a:rPr>
              <a:t>ditransfer</a:t>
            </a:r>
            <a:r>
              <a:rPr lang="en-US" sz="2400" dirty="0" smtClean="0">
                <a:latin typeface="AR CENA" pitchFamily="2" charset="0"/>
              </a:rPr>
              <a:t>, </a:t>
            </a:r>
            <a:r>
              <a:rPr lang="en-US" sz="2400" dirty="0" err="1" smtClean="0">
                <a:latin typeface="AR CENA" pitchFamily="2" charset="0"/>
              </a:rPr>
              <a:t>jasa</a:t>
            </a:r>
            <a:r>
              <a:rPr lang="en-US" sz="2400" dirty="0" smtClean="0">
                <a:latin typeface="AR CENA" pitchFamily="2" charset="0"/>
              </a:rPr>
              <a:t> yang </a:t>
            </a:r>
            <a:r>
              <a:rPr lang="en-US" sz="2400" dirty="0" err="1" smtClean="0">
                <a:latin typeface="AR CENA" pitchFamily="2" charset="0"/>
              </a:rPr>
              <a:t>diberikan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dsb</a:t>
            </a:r>
            <a:endParaRPr lang="en-US" sz="2400" dirty="0" smtClean="0">
              <a:latin typeface="AR CENA" pitchFamily="2" charset="0"/>
            </a:endParaRPr>
          </a:p>
          <a:p>
            <a:r>
              <a:rPr lang="en-US" sz="2400" dirty="0" err="1" smtClean="0">
                <a:latin typeface="AR CENA" pitchFamily="2" charset="0"/>
              </a:rPr>
              <a:t>Menurut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Akuntansi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Manajemen</a:t>
            </a:r>
            <a:r>
              <a:rPr lang="en-US" sz="2400" dirty="0" smtClean="0">
                <a:latin typeface="AR CENA" pitchFamily="2" charset="0"/>
              </a:rPr>
              <a:t> :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digunakan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dalam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berbagai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cara</a:t>
            </a:r>
            <a:r>
              <a:rPr lang="en-US" sz="2400" dirty="0" smtClean="0">
                <a:latin typeface="AR CENA" pitchFamily="2" charset="0"/>
              </a:rPr>
              <a:t> yang </a:t>
            </a:r>
            <a:r>
              <a:rPr lang="en-US" sz="2400" dirty="0" err="1" smtClean="0">
                <a:latin typeface="AR CENA" pitchFamily="2" charset="0"/>
              </a:rPr>
              <a:t>berbeda</a:t>
            </a:r>
            <a:r>
              <a:rPr lang="en-US" sz="2400" dirty="0" smtClean="0">
                <a:latin typeface="AR CENA" pitchFamily="2" charset="0"/>
              </a:rPr>
              <a:t>. </a:t>
            </a:r>
            <a:r>
              <a:rPr lang="en-US" sz="2400" dirty="0" err="1" smtClean="0">
                <a:latin typeface="AR CENA" pitchFamily="2" charset="0"/>
              </a:rPr>
              <a:t>Alasannya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adalah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bahwa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terdapat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beberapa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jenis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yang </a:t>
            </a:r>
            <a:r>
              <a:rPr lang="en-US" sz="2400" dirty="0" err="1" smtClean="0">
                <a:latin typeface="AR CENA" pitchFamily="2" charset="0"/>
              </a:rPr>
              <a:t>berbeda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sesuai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dengan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kebutuhan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mendesak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manajemen</a:t>
            </a:r>
            <a:r>
              <a:rPr lang="en-US" sz="2400" dirty="0" smtClean="0">
                <a:latin typeface="AR CENA" pitchFamily="2" charset="0"/>
              </a:rPr>
              <a:t>.</a:t>
            </a:r>
          </a:p>
          <a:p>
            <a:pPr>
              <a:buNone/>
            </a:pPr>
            <a:r>
              <a:rPr lang="en-US" sz="2400" dirty="0" err="1" smtClean="0">
                <a:latin typeface="AR CENA" pitchFamily="2" charset="0"/>
              </a:rPr>
              <a:t>Pengelompokkan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(Adolph </a:t>
            </a:r>
            <a:r>
              <a:rPr lang="en-US" sz="2400" dirty="0" err="1" smtClean="0">
                <a:latin typeface="AR CENA" pitchFamily="2" charset="0"/>
              </a:rPr>
              <a:t>Matz</a:t>
            </a:r>
            <a:r>
              <a:rPr lang="en-US" sz="2400" dirty="0" smtClean="0">
                <a:latin typeface="AR CENA" pitchFamily="2" charset="0"/>
              </a:rPr>
              <a:t>, Milton F. </a:t>
            </a:r>
            <a:r>
              <a:rPr lang="en-US" sz="2400" dirty="0" err="1" smtClean="0">
                <a:latin typeface="AR CENA" pitchFamily="2" charset="0"/>
              </a:rPr>
              <a:t>Usry</a:t>
            </a:r>
            <a:r>
              <a:rPr lang="en-US" sz="2400" dirty="0" smtClean="0">
                <a:latin typeface="AR CENA" pitchFamily="2" charset="0"/>
              </a:rPr>
              <a:t>)</a:t>
            </a:r>
          </a:p>
          <a:p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dikelompokkan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berdasarkan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hubungannya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dengan</a:t>
            </a:r>
            <a:r>
              <a:rPr lang="en-US" sz="2400" dirty="0" smtClean="0">
                <a:latin typeface="AR CENA" pitchFamily="2" charset="0"/>
              </a:rPr>
              <a:t> : </a:t>
            </a:r>
            <a:r>
              <a:rPr lang="en-US" sz="2200" dirty="0" smtClean="0">
                <a:latin typeface="AR CENA" pitchFamily="2" charset="0"/>
              </a:rPr>
              <a:t>1</a:t>
            </a:r>
            <a:r>
              <a:rPr lang="en-US" sz="2400" dirty="0" smtClean="0">
                <a:latin typeface="AR CENA" pitchFamily="2" charset="0"/>
              </a:rPr>
              <a:t>) </a:t>
            </a:r>
            <a:r>
              <a:rPr lang="en-US" sz="2400" dirty="0" err="1" smtClean="0">
                <a:latin typeface="AR CENA" pitchFamily="2" charset="0"/>
              </a:rPr>
              <a:t>Produk</a:t>
            </a:r>
            <a:r>
              <a:rPr lang="en-US" sz="2400" dirty="0" smtClean="0">
                <a:latin typeface="AR CENA" pitchFamily="2" charset="0"/>
              </a:rPr>
              <a:t>, </a:t>
            </a:r>
            <a:r>
              <a:rPr lang="en-US" sz="2200" dirty="0" smtClean="0">
                <a:latin typeface="AR CENA" pitchFamily="2" charset="0"/>
              </a:rPr>
              <a:t>2</a:t>
            </a:r>
            <a:r>
              <a:rPr lang="en-US" sz="2400" dirty="0" smtClean="0">
                <a:latin typeface="AR CENA" pitchFamily="2" charset="0"/>
              </a:rPr>
              <a:t>) Volume </a:t>
            </a:r>
            <a:r>
              <a:rPr lang="en-US" sz="2400" dirty="0" err="1" smtClean="0">
                <a:latin typeface="AR CENA" pitchFamily="2" charset="0"/>
              </a:rPr>
              <a:t>produksi</a:t>
            </a:r>
            <a:r>
              <a:rPr lang="en-US" sz="2400" dirty="0" smtClean="0">
                <a:latin typeface="AR CENA" pitchFamily="2" charset="0"/>
              </a:rPr>
              <a:t>, </a:t>
            </a:r>
            <a:r>
              <a:rPr lang="en-US" sz="2200" dirty="0" smtClean="0">
                <a:latin typeface="AR CENA" pitchFamily="2" charset="0"/>
              </a:rPr>
              <a:t>3</a:t>
            </a:r>
            <a:r>
              <a:rPr lang="en-US" sz="2400" dirty="0" smtClean="0">
                <a:latin typeface="AR CENA" pitchFamily="2" charset="0"/>
              </a:rPr>
              <a:t>) </a:t>
            </a:r>
            <a:r>
              <a:rPr lang="en-US" sz="2400" dirty="0" err="1" smtClean="0">
                <a:latin typeface="AR CENA" pitchFamily="2" charset="0"/>
              </a:rPr>
              <a:t>departemen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manufaktur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200" dirty="0" smtClean="0">
                <a:latin typeface="AR CENA" pitchFamily="2" charset="0"/>
              </a:rPr>
              <a:t>4</a:t>
            </a:r>
            <a:r>
              <a:rPr lang="en-US" sz="2400" dirty="0" smtClean="0">
                <a:latin typeface="AR CENA" pitchFamily="2" charset="0"/>
              </a:rPr>
              <a:t>) </a:t>
            </a:r>
            <a:r>
              <a:rPr lang="en-US" sz="2400" dirty="0" err="1" smtClean="0">
                <a:latin typeface="AR CENA" pitchFamily="2" charset="0"/>
              </a:rPr>
              <a:t>Periode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akuntansi</a:t>
            </a:r>
            <a:r>
              <a:rPr lang="en-US" sz="2400" dirty="0" smtClean="0">
                <a:latin typeface="AR CENA" pitchFamily="2" charset="0"/>
              </a:rPr>
              <a:t>. </a:t>
            </a:r>
            <a:r>
              <a:rPr lang="en-US" sz="2400" dirty="0" err="1" smtClean="0">
                <a:latin typeface="AR CENA" pitchFamily="2" charset="0"/>
              </a:rPr>
              <a:t>Pengelompokkan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ini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diperlukan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untuk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mengembangkan</a:t>
            </a:r>
            <a:r>
              <a:rPr lang="en-US" sz="2400" dirty="0" smtClean="0">
                <a:latin typeface="AR CENA" pitchFamily="2" charset="0"/>
              </a:rPr>
              <a:t> data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yang </a:t>
            </a:r>
            <a:r>
              <a:rPr lang="en-US" sz="2400" dirty="0" err="1" smtClean="0">
                <a:latin typeface="AR CENA" pitchFamily="2" charset="0"/>
              </a:rPr>
              <a:t>dapat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membantu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manajemen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dalam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mencapai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tujuannya</a:t>
            </a:r>
            <a:r>
              <a:rPr lang="en-US" sz="2400" dirty="0" smtClean="0">
                <a:latin typeface="AR CENA" pitchFamily="2" charset="0"/>
              </a:rPr>
              <a:t>.</a:t>
            </a:r>
            <a:endParaRPr lang="id-ID" sz="2400" dirty="0">
              <a:latin typeface="AR CENA" pitchFamily="2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85800" y="1600200"/>
            <a:ext cx="8153400" cy="2895600"/>
          </a:xfrm>
        </p:spPr>
        <p:txBody>
          <a:bodyPr>
            <a:normAutofit/>
          </a:bodyPr>
          <a:lstStyle/>
          <a:p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bersama</a:t>
            </a:r>
            <a:r>
              <a:rPr lang="en-US" sz="2200" dirty="0" smtClean="0">
                <a:latin typeface="AR CENA" pitchFamily="2" charset="0"/>
              </a:rPr>
              <a:t>, </a:t>
            </a:r>
            <a:r>
              <a:rPr lang="en-US" sz="2200" dirty="0" err="1" smtClean="0">
                <a:latin typeface="AR CENA" pitchFamily="2" charset="0"/>
              </a:rPr>
              <a:t>jika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segmen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tersebut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melaksanakan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semua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fungsi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pemasaran</a:t>
            </a:r>
            <a:r>
              <a:rPr lang="en-US" sz="2200" dirty="0" smtClean="0">
                <a:latin typeface="AR CENA" pitchFamily="2" charset="0"/>
              </a:rPr>
              <a:t>. </a:t>
            </a:r>
            <a:r>
              <a:rPr lang="en-US" sz="2200" dirty="0" err="1" smtClean="0">
                <a:latin typeface="AR CENA" pitchFamily="2" charset="0"/>
              </a:rPr>
              <a:t>Tetapi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jika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segmen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tersebut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hanya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menekankan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pemasaran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didaerah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tertentu</a:t>
            </a:r>
            <a:r>
              <a:rPr lang="en-US" sz="2200" dirty="0" smtClean="0">
                <a:latin typeface="AR CENA" pitchFamily="2" charset="0"/>
              </a:rPr>
              <a:t>, </a:t>
            </a:r>
            <a:r>
              <a:rPr lang="en-US" sz="2200" dirty="0" err="1" smtClean="0">
                <a:latin typeface="AR CENA" pitchFamily="2" charset="0"/>
              </a:rPr>
              <a:t>maka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gaji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tersebut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merupakan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bersama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bagi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daerah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atau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wilayah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tersebut</a:t>
            </a:r>
            <a:r>
              <a:rPr lang="en-US" sz="2200" dirty="0" smtClean="0">
                <a:latin typeface="AR CENA" pitchFamily="2" charset="0"/>
              </a:rPr>
              <a:t>.</a:t>
            </a:r>
          </a:p>
          <a:p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gabungan</a:t>
            </a:r>
            <a:r>
              <a:rPr lang="en-US" sz="2200" dirty="0" smtClean="0">
                <a:latin typeface="AR CENA" pitchFamily="2" charset="0"/>
              </a:rPr>
              <a:t> (joint cost) </a:t>
            </a:r>
            <a:r>
              <a:rPr lang="en-US" sz="2200" dirty="0" err="1" smtClean="0">
                <a:latin typeface="AR CENA" pitchFamily="2" charset="0"/>
              </a:rPr>
              <a:t>terjadi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bila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proses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produksi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menghasilkan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lebih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dari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satu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jenis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produk</a:t>
            </a:r>
            <a:r>
              <a:rPr lang="en-US" sz="2200" dirty="0" smtClean="0">
                <a:latin typeface="AR CENA" pitchFamily="2" charset="0"/>
              </a:rPr>
              <a:t>. </a:t>
            </a:r>
            <a:r>
              <a:rPr lang="en-US" sz="2200" dirty="0" err="1" smtClean="0">
                <a:latin typeface="AR CENA" pitchFamily="2" charset="0"/>
              </a:rPr>
              <a:t>Dalam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industri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seperti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itu</a:t>
            </a:r>
            <a:r>
              <a:rPr lang="en-US" sz="2200" dirty="0" smtClean="0">
                <a:latin typeface="AR CENA" pitchFamily="2" charset="0"/>
              </a:rPr>
              <a:t>, </a:t>
            </a: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gabungan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hanya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dapat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dialokasikan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pada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produk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melalui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pertimbangan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praktis</a:t>
            </a:r>
            <a:r>
              <a:rPr lang="en-US" sz="2200" dirty="0" smtClean="0">
                <a:latin typeface="AR CENA" pitchFamily="2" charset="0"/>
              </a:rPr>
              <a:t>.  </a:t>
            </a:r>
            <a:endParaRPr lang="id-ID" sz="2200" dirty="0">
              <a:latin typeface="AR CENA" pitchFamily="2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700" dirty="0" smtClean="0">
                <a:latin typeface="AR CENA" pitchFamily="2" charset="0"/>
              </a:rPr>
              <a:t>4. BIAYA DALAM HUBUNGANNYA DENGAN PERIODE AKUNTANSI</a:t>
            </a:r>
            <a:endParaRPr lang="id-ID" sz="27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dapat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dikelompokkan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sebagai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belanja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barang</a:t>
            </a:r>
            <a:r>
              <a:rPr lang="en-US" sz="2200" dirty="0" smtClean="0">
                <a:latin typeface="AR CENA" pitchFamily="2" charset="0"/>
              </a:rPr>
              <a:t> modal (capital expenditure) </a:t>
            </a:r>
            <a:r>
              <a:rPr lang="en-US" sz="2200" dirty="0" err="1" smtClean="0">
                <a:latin typeface="AR CENA" pitchFamily="2" charset="0"/>
              </a:rPr>
              <a:t>atau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sebagai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pengeluaran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pendapatan</a:t>
            </a:r>
            <a:r>
              <a:rPr lang="en-US" sz="2200" dirty="0" smtClean="0">
                <a:latin typeface="AR CENA" pitchFamily="2" charset="0"/>
              </a:rPr>
              <a:t> (revenue expenditure. </a:t>
            </a:r>
            <a:r>
              <a:rPr lang="en-US" sz="2200" dirty="0" err="1" smtClean="0">
                <a:latin typeface="AR CENA" pitchFamily="2" charset="0"/>
              </a:rPr>
              <a:t>Belanja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barang</a:t>
            </a:r>
            <a:r>
              <a:rPr lang="en-US" sz="2200" dirty="0" smtClean="0">
                <a:latin typeface="AR CENA" pitchFamily="2" charset="0"/>
              </a:rPr>
              <a:t> modal (</a:t>
            </a:r>
            <a:r>
              <a:rPr lang="en-US" sz="2200" dirty="0" err="1" smtClean="0">
                <a:latin typeface="AR CENA" pitchFamily="2" charset="0"/>
              </a:rPr>
              <a:t>pengeluaran</a:t>
            </a:r>
            <a:r>
              <a:rPr lang="en-US" sz="2200" dirty="0" smtClean="0">
                <a:latin typeface="AR CENA" pitchFamily="2" charset="0"/>
              </a:rPr>
              <a:t> modal) </a:t>
            </a:r>
            <a:r>
              <a:rPr lang="en-US" sz="2200" dirty="0" err="1" smtClean="0">
                <a:latin typeface="AR CENA" pitchFamily="2" charset="0"/>
              </a:rPr>
              <a:t>dimaksudkan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untuk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menghasilkan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manfaat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dalam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periode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mendatang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dicatat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sebagai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aktiva</a:t>
            </a:r>
            <a:r>
              <a:rPr lang="en-US" sz="2200" dirty="0" smtClean="0">
                <a:latin typeface="AR CENA" pitchFamily="2" charset="0"/>
              </a:rPr>
              <a:t>. </a:t>
            </a:r>
            <a:r>
              <a:rPr lang="en-US" sz="2200" dirty="0" err="1" smtClean="0">
                <a:latin typeface="AR CENA" pitchFamily="2" charset="0"/>
              </a:rPr>
              <a:t>Pengeluaran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pendapatan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memberi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manfaat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pada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periode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berjalan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dicatat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sebagai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. </a:t>
            </a:r>
            <a:r>
              <a:rPr lang="en-US" sz="2200" dirty="0" err="1" smtClean="0">
                <a:latin typeface="AR CENA" pitchFamily="2" charset="0"/>
              </a:rPr>
              <a:t>Pada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akhirnya</a:t>
            </a:r>
            <a:r>
              <a:rPr lang="en-US" sz="2200" dirty="0" smtClean="0">
                <a:latin typeface="AR CENA" pitchFamily="2" charset="0"/>
              </a:rPr>
              <a:t>, </a:t>
            </a:r>
            <a:r>
              <a:rPr lang="en-US" sz="2200" dirty="0" err="1" smtClean="0">
                <a:latin typeface="AR CENA" pitchFamily="2" charset="0"/>
              </a:rPr>
              <a:t>belanja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barang</a:t>
            </a:r>
            <a:r>
              <a:rPr lang="en-US" sz="2200" dirty="0" smtClean="0">
                <a:latin typeface="AR CENA" pitchFamily="2" charset="0"/>
              </a:rPr>
              <a:t> modal yang </a:t>
            </a:r>
            <a:r>
              <a:rPr lang="en-US" sz="2200" dirty="0" err="1" smtClean="0">
                <a:latin typeface="AR CENA" pitchFamily="2" charset="0"/>
              </a:rPr>
              <a:t>dianggap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sebagai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aktiva</a:t>
            </a:r>
            <a:r>
              <a:rPr lang="en-US" sz="2200" dirty="0" smtClean="0">
                <a:latin typeface="AR CENA" pitchFamily="2" charset="0"/>
              </a:rPr>
              <a:t>, </a:t>
            </a:r>
            <a:r>
              <a:rPr lang="en-US" sz="2200" dirty="0" err="1" smtClean="0">
                <a:latin typeface="AR CENA" pitchFamily="2" charset="0"/>
              </a:rPr>
              <a:t>akan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masuk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dalam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solidFill>
                  <a:srgbClr val="006600"/>
                </a:solidFill>
                <a:latin typeface="AR CENA" pitchFamily="2" charset="0"/>
              </a:rPr>
              <a:t>arus</a:t>
            </a:r>
            <a:r>
              <a:rPr lang="en-US" sz="2200" dirty="0" smtClean="0">
                <a:solidFill>
                  <a:srgbClr val="006600"/>
                </a:solidFill>
                <a:latin typeface="AR CENA" pitchFamily="2" charset="0"/>
              </a:rPr>
              <a:t> </a:t>
            </a:r>
            <a:r>
              <a:rPr lang="en-US" sz="2200" dirty="0" err="1" smtClean="0">
                <a:solidFill>
                  <a:srgbClr val="006600"/>
                </a:solidFill>
                <a:latin typeface="AR CENA" pitchFamily="2" charset="0"/>
              </a:rPr>
              <a:t>biaya</a:t>
            </a:r>
            <a:r>
              <a:rPr lang="en-US" sz="2200" dirty="0" smtClean="0">
                <a:solidFill>
                  <a:srgbClr val="006600"/>
                </a:solidFill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jika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digunakan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atau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habis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masa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manfaatnya</a:t>
            </a:r>
            <a:r>
              <a:rPr lang="en-US" sz="2200" dirty="0" smtClean="0">
                <a:latin typeface="AR CENA" pitchFamily="2" charset="0"/>
              </a:rPr>
              <a:t>.</a:t>
            </a:r>
          </a:p>
          <a:p>
            <a:r>
              <a:rPr lang="en-US" sz="2200" dirty="0" err="1" smtClean="0">
                <a:latin typeface="AR CENA" pitchFamily="2" charset="0"/>
              </a:rPr>
              <a:t>Pembedaan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antara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belanja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barang</a:t>
            </a:r>
            <a:r>
              <a:rPr lang="en-US" sz="2200" dirty="0" smtClean="0">
                <a:latin typeface="AR CENA" pitchFamily="2" charset="0"/>
              </a:rPr>
              <a:t> modal </a:t>
            </a:r>
            <a:r>
              <a:rPr lang="en-US" sz="2200" dirty="0" err="1" smtClean="0">
                <a:latin typeface="AR CENA" pitchFamily="2" charset="0"/>
              </a:rPr>
              <a:t>dan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pengeluaran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pendapatan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merupakan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hal</a:t>
            </a:r>
            <a:r>
              <a:rPr lang="en-US" sz="2200" dirty="0" smtClean="0">
                <a:latin typeface="AR CENA" pitchFamily="2" charset="0"/>
              </a:rPr>
              <a:t> yang </a:t>
            </a:r>
            <a:r>
              <a:rPr lang="en-US" sz="2200" dirty="0" err="1" smtClean="0">
                <a:latin typeface="AR CENA" pitchFamily="2" charset="0"/>
              </a:rPr>
              <a:t>esensial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dalam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membandingkan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dengan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pendapatan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secara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tepat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untuk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mengukur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laba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periodik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secara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akurat</a:t>
            </a:r>
            <a:r>
              <a:rPr lang="en-US" sz="2200" dirty="0" smtClean="0">
                <a:latin typeface="AR CENA" pitchFamily="2" charset="0"/>
              </a:rPr>
              <a:t>. </a:t>
            </a:r>
            <a:r>
              <a:rPr lang="en-US" sz="2200" dirty="0" err="1" smtClean="0">
                <a:latin typeface="AR CENA" pitchFamily="2" charset="0"/>
              </a:rPr>
              <a:t>Dalam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banyak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hal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upaya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pembedaan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tersebut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tergantung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pada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sikap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manajemen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terhadap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pengeluaran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semacam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itu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pada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sifat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operasi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perusahaan</a:t>
            </a:r>
            <a:endParaRPr lang="id-ID" sz="2200" dirty="0">
              <a:latin typeface="AR CENA" pitchFamily="2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 dirty="0" smtClean="0">
                <a:latin typeface="AR CENA" pitchFamily="2" charset="0"/>
              </a:rPr>
              <a:t>PENENTUAN HARGA POKOK PRODUKSI</a:t>
            </a:r>
            <a:endParaRPr lang="id-ID" sz="3600" dirty="0" smtClean="0">
              <a:latin typeface="AR CENA" pitchFamily="2" charset="0"/>
            </a:endParaRP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>
          <a:xfrm>
            <a:off x="762000" y="1981200"/>
            <a:ext cx="8193088" cy="415131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US" sz="2800" b="1" smtClean="0">
                <a:latin typeface="AR CENA" pitchFamily="2" charset="0"/>
              </a:rPr>
              <a:t>Full Costing </a:t>
            </a:r>
            <a:endParaRPr lang="en-US" sz="2800" smtClean="0">
              <a:latin typeface="AR CENA" pitchFamily="2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US" sz="2800" b="1" smtClean="0">
                <a:latin typeface="AR CENA" pitchFamily="2" charset="0"/>
              </a:rPr>
              <a:t> </a:t>
            </a:r>
            <a:r>
              <a:rPr lang="en-US" sz="2800" smtClean="0">
                <a:latin typeface="AR CENA" pitchFamily="2" charset="0"/>
              </a:rPr>
              <a:t>   Merupakan metode penentuan harga pokok produksi, yang membebankan seluruh biaya produksi baik yang berperilaku tetap maupun variabel kepada produk. Dikenal juga dengan  Absortion atau Conventional Costing</a:t>
            </a:r>
            <a:r>
              <a:rPr lang="en-US" sz="2800" b="1" smtClean="0">
                <a:latin typeface="AR CENA" pitchFamily="2" charset="0"/>
              </a:rPr>
              <a:t>.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US" sz="2800" b="1" smtClean="0">
                <a:latin typeface="AR CENA" pitchFamily="2" charset="0"/>
              </a:rPr>
              <a:t>Variable Costing 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US" sz="2800" smtClean="0">
                <a:latin typeface="AR CENA" pitchFamily="2" charset="0"/>
              </a:rPr>
              <a:t>    Merupakan suatu metode penentuan harga pokok produksi yang hanya memperhitungkan biaya produksi variabel saja. Dikenal juga dengan istilah : </a:t>
            </a:r>
            <a:r>
              <a:rPr lang="en-US" sz="2800" i="1" smtClean="0">
                <a:latin typeface="AR CENA" pitchFamily="2" charset="0"/>
              </a:rPr>
              <a:t>direct costing </a:t>
            </a:r>
            <a:r>
              <a:rPr lang="en-US" sz="2000" b="1" smtClean="0">
                <a:latin typeface="Times New Roman" pitchFamily="18" charset="0"/>
              </a:rPr>
              <a:t/>
            </a:r>
            <a:br>
              <a:rPr lang="en-US" sz="2000" b="1" smtClean="0">
                <a:latin typeface="Times New Roman" pitchFamily="18" charset="0"/>
              </a:rPr>
            </a:br>
            <a:r>
              <a:rPr lang="en-US" sz="2000" smtClean="0"/>
              <a:t> </a:t>
            </a:r>
            <a:endParaRPr lang="en-US" sz="2000" smtClean="0">
              <a:latin typeface="Times New Roman" pitchFamily="18" charset="0"/>
            </a:endParaRPr>
          </a:p>
          <a:p>
            <a:endParaRPr lang="id-ID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err="1" smtClean="0">
                <a:latin typeface="AR CENA" pitchFamily="2" charset="0"/>
              </a:rPr>
              <a:t>Arus</a:t>
            </a:r>
            <a:r>
              <a:rPr lang="en-US" sz="2800" dirty="0" smtClean="0">
                <a:latin typeface="AR CENA" pitchFamily="2" charset="0"/>
              </a:rPr>
              <a:t> </a:t>
            </a:r>
            <a:r>
              <a:rPr lang="en-US" sz="2800" dirty="0" err="1" smtClean="0">
                <a:latin typeface="AR CENA" pitchFamily="2" charset="0"/>
              </a:rPr>
              <a:t>fisik</a:t>
            </a:r>
            <a:r>
              <a:rPr lang="en-US" sz="2800" dirty="0" smtClean="0">
                <a:latin typeface="AR CENA" pitchFamily="2" charset="0"/>
              </a:rPr>
              <a:t> </a:t>
            </a:r>
            <a:r>
              <a:rPr lang="en-US" sz="2800" dirty="0" err="1" smtClean="0">
                <a:latin typeface="AR CENA" pitchFamily="2" charset="0"/>
              </a:rPr>
              <a:t>produk</a:t>
            </a:r>
            <a:r>
              <a:rPr lang="en-US" sz="2800" dirty="0" smtClean="0">
                <a:latin typeface="AR CENA" pitchFamily="2" charset="0"/>
              </a:rPr>
              <a:t> </a:t>
            </a:r>
            <a:r>
              <a:rPr lang="en-US" sz="2800" dirty="0" err="1" smtClean="0">
                <a:latin typeface="AR CENA" pitchFamily="2" charset="0"/>
              </a:rPr>
              <a:t>pada</a:t>
            </a:r>
            <a:r>
              <a:rPr lang="en-US" sz="2800" dirty="0" smtClean="0">
                <a:latin typeface="AR CENA" pitchFamily="2" charset="0"/>
              </a:rPr>
              <a:t> </a:t>
            </a:r>
            <a:r>
              <a:rPr lang="en-US" sz="2800" dirty="0" err="1" smtClean="0">
                <a:latin typeface="AR CENA" pitchFamily="2" charset="0"/>
              </a:rPr>
              <a:t>manufaktur</a:t>
            </a:r>
            <a:endParaRPr lang="id-ID" sz="2800" dirty="0" smtClean="0">
              <a:latin typeface="AR CENA" pitchFamily="2" charset="0"/>
            </a:endParaRPr>
          </a:p>
        </p:txBody>
      </p:sp>
      <p:sp>
        <p:nvSpPr>
          <p:cNvPr id="2055" name="Content Placeholder 2"/>
          <p:cNvSpPr>
            <a:spLocks noGrp="1"/>
          </p:cNvSpPr>
          <p:nvPr>
            <p:ph idx="1"/>
          </p:nvPr>
        </p:nvSpPr>
        <p:spPr>
          <a:xfrm>
            <a:off x="685800" y="1981200"/>
            <a:ext cx="8001000" cy="43434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mtClean="0"/>
              <a:t>.</a:t>
            </a:r>
            <a:endParaRPr lang="id-ID" smtClean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838200" y="2133600"/>
            <a:ext cx="7581900" cy="4114800"/>
            <a:chOff x="838200" y="1363001"/>
            <a:chExt cx="7581900" cy="4579165"/>
          </a:xfrm>
        </p:grpSpPr>
        <p:sp>
          <p:nvSpPr>
            <p:cNvPr id="2057" name="Rectangle 12"/>
            <p:cNvSpPr>
              <a:spLocks noChangeArrowheads="1"/>
            </p:cNvSpPr>
            <p:nvPr/>
          </p:nvSpPr>
          <p:spPr bwMode="auto">
            <a:xfrm>
              <a:off x="914400" y="2209801"/>
              <a:ext cx="1676400" cy="3403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12700" tIns="12700" rIns="12700" bIns="12700"/>
            <a:lstStyle/>
            <a:p>
              <a:pPr algn="ctr"/>
              <a:r>
                <a:rPr lang="en-US" sz="2000">
                  <a:latin typeface="AR CENA" pitchFamily="2" charset="0"/>
                  <a:cs typeface="Times New Roman" pitchFamily="18" charset="0"/>
                </a:rPr>
                <a:t>Bahan Baku</a:t>
              </a:r>
              <a:endParaRPr lang="en-US" sz="2000">
                <a:latin typeface="AR CENA" pitchFamily="2" charset="0"/>
              </a:endParaRPr>
            </a:p>
          </p:txBody>
        </p:sp>
        <p:sp>
          <p:nvSpPr>
            <p:cNvPr id="2058" name="Rectangle 2"/>
            <p:cNvSpPr>
              <a:spLocks noChangeArrowheads="1"/>
            </p:cNvSpPr>
            <p:nvPr/>
          </p:nvSpPr>
          <p:spPr bwMode="auto">
            <a:xfrm>
              <a:off x="914400" y="4076582"/>
              <a:ext cx="1676401" cy="339197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12700" tIns="12700" rIns="12700" bIns="12700"/>
            <a:lstStyle/>
            <a:p>
              <a:pPr algn="ctr"/>
              <a:r>
                <a:rPr lang="en-US" sz="2000">
                  <a:solidFill>
                    <a:srgbClr val="FFFFFF"/>
                  </a:solidFill>
                  <a:latin typeface="AR CENA" pitchFamily="2" charset="0"/>
                  <a:cs typeface="Times New Roman" pitchFamily="18" charset="0"/>
                </a:rPr>
                <a:t>Tenaga Kerja</a:t>
              </a:r>
              <a:endParaRPr lang="en-US" sz="2000">
                <a:solidFill>
                  <a:srgbClr val="FFFFFF"/>
                </a:solidFill>
                <a:latin typeface="AR CENA" pitchFamily="2" charset="0"/>
              </a:endParaRPr>
            </a:p>
          </p:txBody>
        </p:sp>
        <p:sp>
          <p:nvSpPr>
            <p:cNvPr id="2059" name="Rectangle 11"/>
            <p:cNvSpPr>
              <a:spLocks noChangeArrowheads="1"/>
            </p:cNvSpPr>
            <p:nvPr/>
          </p:nvSpPr>
          <p:spPr bwMode="auto">
            <a:xfrm>
              <a:off x="914400" y="5602969"/>
              <a:ext cx="1676400" cy="339197"/>
            </a:xfrm>
            <a:prstGeom prst="rect">
              <a:avLst/>
            </a:prstGeom>
            <a:solidFill>
              <a:srgbClr val="CC99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12700" tIns="12700" rIns="12700" bIns="12700"/>
            <a:lstStyle/>
            <a:p>
              <a:pPr algn="ctr"/>
              <a:r>
                <a:rPr lang="en-US" sz="2000">
                  <a:latin typeface="AR CENA" pitchFamily="2" charset="0"/>
                  <a:cs typeface="Times New Roman" pitchFamily="18" charset="0"/>
                </a:rPr>
                <a:t>Overhead</a:t>
              </a:r>
              <a:endParaRPr lang="en-US" sz="2000">
                <a:latin typeface="AR CENA" pitchFamily="2" charset="0"/>
              </a:endParaRPr>
            </a:p>
          </p:txBody>
        </p:sp>
        <p:sp>
          <p:nvSpPr>
            <p:cNvPr id="2060" name="Rectangle 8"/>
            <p:cNvSpPr>
              <a:spLocks noChangeArrowheads="1"/>
            </p:cNvSpPr>
            <p:nvPr/>
          </p:nvSpPr>
          <p:spPr bwMode="auto">
            <a:xfrm>
              <a:off x="6934200" y="4670177"/>
              <a:ext cx="1454150" cy="423997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12700" tIns="12700" rIns="12700" bIns="12700"/>
            <a:lstStyle/>
            <a:p>
              <a:pPr algn="ctr"/>
              <a:r>
                <a:rPr lang="en-US" sz="2000">
                  <a:latin typeface="AR CENA" pitchFamily="2" charset="0"/>
                  <a:cs typeface="Times New Roman" pitchFamily="18" charset="0"/>
                </a:rPr>
                <a:t>PRODUK JADI </a:t>
              </a:r>
              <a:endParaRPr lang="en-US" sz="2000">
                <a:latin typeface="AR CENA" pitchFamily="2" charset="0"/>
              </a:endParaRPr>
            </a:p>
          </p:txBody>
        </p:sp>
        <p:graphicFrame>
          <p:nvGraphicFramePr>
            <p:cNvPr id="101376" name="Object 1024"/>
            <p:cNvGraphicFramePr>
              <a:graphicFrameLocks noChangeAspect="1"/>
            </p:cNvGraphicFramePr>
            <p:nvPr/>
          </p:nvGraphicFramePr>
          <p:xfrm>
            <a:off x="838200" y="1363001"/>
            <a:ext cx="1857375" cy="762000"/>
          </p:xfrm>
          <a:graphic>
            <a:graphicData uri="http://schemas.openxmlformats.org/presentationml/2006/ole">
              <p:oleObj spid="_x0000_s1026" r:id="rId3" imgW="1857143" imgH="514422" progId="Paint.Picture">
                <p:embed/>
              </p:oleObj>
            </a:graphicData>
          </a:graphic>
        </p:graphicFrame>
        <p:graphicFrame>
          <p:nvGraphicFramePr>
            <p:cNvPr id="101377" name="Object 1025"/>
            <p:cNvGraphicFramePr>
              <a:graphicFrameLocks noChangeAspect="1"/>
            </p:cNvGraphicFramePr>
            <p:nvPr/>
          </p:nvGraphicFramePr>
          <p:xfrm>
            <a:off x="1066800" y="2743200"/>
            <a:ext cx="1524000" cy="1323975"/>
          </p:xfrm>
          <a:graphic>
            <a:graphicData uri="http://schemas.openxmlformats.org/presentationml/2006/ole">
              <p:oleObj spid="_x0000_s1027" r:id="rId4" imgW="1286055" imgH="1324160" progId="Paint.Picture">
                <p:embed/>
              </p:oleObj>
            </a:graphicData>
          </a:graphic>
        </p:graphicFrame>
        <p:pic>
          <p:nvPicPr>
            <p:cNvPr id="2061" name="Picture 23" descr="light"/>
            <p:cNvPicPr>
              <a:picLocks noChangeAspect="1" noChangeArrowheads="1"/>
            </p:cNvPicPr>
            <p:nvPr/>
          </p:nvPicPr>
          <p:blipFill>
            <a:blip r:embed="rId5" cstate="print">
              <a:lum bright="-60000" contrast="38000"/>
            </a:blip>
            <a:srcRect/>
            <a:stretch>
              <a:fillRect/>
            </a:stretch>
          </p:blipFill>
          <p:spPr bwMode="auto">
            <a:xfrm>
              <a:off x="1447800" y="4495800"/>
              <a:ext cx="628650" cy="1009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101378" name="Object 1026"/>
            <p:cNvGraphicFramePr>
              <a:graphicFrameLocks noChangeAspect="1"/>
            </p:cNvGraphicFramePr>
            <p:nvPr/>
          </p:nvGraphicFramePr>
          <p:xfrm>
            <a:off x="3281363" y="2633663"/>
            <a:ext cx="2581275" cy="1590675"/>
          </p:xfrm>
          <a:graphic>
            <a:graphicData uri="http://schemas.openxmlformats.org/presentationml/2006/ole">
              <p:oleObj spid="_x0000_s1028" r:id="rId6" imgW="2580952" imgH="1590897" progId="Paint.Picture">
                <p:embed/>
              </p:oleObj>
            </a:graphicData>
          </a:graphic>
        </p:graphicFrame>
        <p:graphicFrame>
          <p:nvGraphicFramePr>
            <p:cNvPr id="101379" name="Object 1027"/>
            <p:cNvGraphicFramePr>
              <a:graphicFrameLocks noChangeAspect="1"/>
            </p:cNvGraphicFramePr>
            <p:nvPr/>
          </p:nvGraphicFramePr>
          <p:xfrm>
            <a:off x="6858000" y="2362200"/>
            <a:ext cx="1562100" cy="2028825"/>
          </p:xfrm>
          <a:graphic>
            <a:graphicData uri="http://schemas.openxmlformats.org/presentationml/2006/ole">
              <p:oleObj spid="_x0000_s1029" r:id="rId7" imgW="1561905" imgH="2029108" progId="Paint.Picture">
                <p:embed/>
              </p:oleObj>
            </a:graphicData>
          </a:graphic>
        </p:graphicFrame>
        <p:sp>
          <p:nvSpPr>
            <p:cNvPr id="2062" name="Line 29"/>
            <p:cNvSpPr>
              <a:spLocks noChangeShapeType="1"/>
            </p:cNvSpPr>
            <p:nvPr/>
          </p:nvSpPr>
          <p:spPr bwMode="auto">
            <a:xfrm>
              <a:off x="2667000" y="2209800"/>
              <a:ext cx="609600" cy="4572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2063" name="Line 30"/>
            <p:cNvSpPr>
              <a:spLocks noChangeShapeType="1"/>
            </p:cNvSpPr>
            <p:nvPr/>
          </p:nvSpPr>
          <p:spPr bwMode="auto">
            <a:xfrm>
              <a:off x="2590800" y="3581400"/>
              <a:ext cx="6858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2064" name="Line 31"/>
            <p:cNvSpPr>
              <a:spLocks noChangeShapeType="1"/>
            </p:cNvSpPr>
            <p:nvPr/>
          </p:nvSpPr>
          <p:spPr bwMode="auto">
            <a:xfrm flipV="1">
              <a:off x="2514600" y="4191000"/>
              <a:ext cx="762000" cy="9906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2065" name="AutoShape 32"/>
            <p:cNvSpPr>
              <a:spLocks noChangeArrowheads="1"/>
            </p:cNvSpPr>
            <p:nvPr/>
          </p:nvSpPr>
          <p:spPr bwMode="auto">
            <a:xfrm>
              <a:off x="5943600" y="3352800"/>
              <a:ext cx="762000" cy="838200"/>
            </a:xfrm>
            <a:custGeom>
              <a:avLst/>
              <a:gdLst>
                <a:gd name="T0" fmla="*/ 2147483647 w 21600"/>
                <a:gd name="T1" fmla="*/ 0 h 21600"/>
                <a:gd name="T2" fmla="*/ 0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5400 h 21600"/>
                <a:gd name="T14" fmla="*/ 18900 w 21600"/>
                <a:gd name="T15" fmla="*/ 162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id-ID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E67571B-794C-4DDD-843A-7E6907BAF7EE}" type="slidenum">
              <a:rPr lang="id-ID"/>
              <a:pPr/>
              <a:t>24</a:t>
            </a:fld>
            <a:endParaRPr lang="id-ID"/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900113" y="1700213"/>
            <a:ext cx="14478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/>
            <a:r>
              <a:rPr lang="en-US">
                <a:cs typeface="Times New Roman" pitchFamily="18" charset="0"/>
              </a:rPr>
              <a:t>Bahan</a:t>
            </a:r>
            <a:endParaRPr lang="en-US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971550" y="5229225"/>
            <a:ext cx="1368425" cy="792163"/>
          </a:xfrm>
          <a:prstGeom prst="rect">
            <a:avLst/>
          </a:prstGeom>
          <a:solidFill>
            <a:schemeClr val="hlink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/>
            <a:r>
              <a:rPr lang="en-US">
                <a:solidFill>
                  <a:srgbClr val="FFFFFF"/>
                </a:solidFill>
                <a:cs typeface="Times New Roman" pitchFamily="18" charset="0"/>
              </a:rPr>
              <a:t>Tenaga Kerja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3563938" y="2924175"/>
            <a:ext cx="1371600" cy="469900"/>
          </a:xfrm>
          <a:prstGeom prst="rect">
            <a:avLst/>
          </a:prstGeom>
          <a:solidFill>
            <a:srgbClr val="CC99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/>
            <a:r>
              <a:rPr lang="en-US">
                <a:cs typeface="Times New Roman" pitchFamily="18" charset="0"/>
              </a:rPr>
              <a:t>BOP</a:t>
            </a:r>
            <a:endParaRPr lang="en-US"/>
          </a:p>
        </p:txBody>
      </p:sp>
      <p:sp>
        <p:nvSpPr>
          <p:cNvPr id="25607" name="Rectangle 7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304800"/>
            <a:ext cx="7772400" cy="6096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600" dirty="0" err="1" smtClean="0">
                <a:latin typeface="AR CENA" pitchFamily="2" charset="0"/>
              </a:rPr>
              <a:t>Arus</a:t>
            </a:r>
            <a:r>
              <a:rPr lang="en-US" sz="3600" dirty="0" smtClean="0">
                <a:latin typeface="AR CENA" pitchFamily="2" charset="0"/>
              </a:rPr>
              <a:t> </a:t>
            </a:r>
            <a:r>
              <a:rPr lang="en-US" sz="3600" dirty="0" err="1" smtClean="0">
                <a:latin typeface="AR CENA" pitchFamily="2" charset="0"/>
              </a:rPr>
              <a:t>biaya</a:t>
            </a:r>
            <a:r>
              <a:rPr lang="en-US" sz="3600" dirty="0" smtClean="0">
                <a:latin typeface="AR CENA" pitchFamily="2" charset="0"/>
              </a:rPr>
              <a:t> </a:t>
            </a:r>
            <a:r>
              <a:rPr lang="en-US" sz="3600" dirty="0" err="1" smtClean="0">
                <a:latin typeface="AR CENA" pitchFamily="2" charset="0"/>
              </a:rPr>
              <a:t>perusahaan</a:t>
            </a:r>
            <a:r>
              <a:rPr lang="en-US" sz="3600" dirty="0" smtClean="0">
                <a:latin typeface="AR CENA" pitchFamily="2" charset="0"/>
              </a:rPr>
              <a:t> </a:t>
            </a:r>
            <a:r>
              <a:rPr lang="en-US" sz="3600" dirty="0" err="1" smtClean="0">
                <a:latin typeface="AR CENA" pitchFamily="2" charset="0"/>
              </a:rPr>
              <a:t>manufaktur</a:t>
            </a:r>
            <a:endParaRPr lang="id-ID" sz="3600" dirty="0" smtClean="0">
              <a:latin typeface="AR CENA" pitchFamily="2" charset="0"/>
            </a:endParaRPr>
          </a:p>
        </p:txBody>
      </p:sp>
      <p:graphicFrame>
        <p:nvGraphicFramePr>
          <p:cNvPr id="30728" name="Object 8"/>
          <p:cNvGraphicFramePr>
            <a:graphicFrameLocks noChangeAspect="1"/>
          </p:cNvGraphicFramePr>
          <p:nvPr/>
        </p:nvGraphicFramePr>
        <p:xfrm>
          <a:off x="900113" y="908050"/>
          <a:ext cx="1600200" cy="762000"/>
        </p:xfrm>
        <a:graphic>
          <a:graphicData uri="http://schemas.openxmlformats.org/presentationml/2006/ole">
            <p:oleObj spid="_x0000_s2050" r:id="rId3" imgW="1857143" imgH="514422" progId="Paint.Picture">
              <p:embed/>
            </p:oleObj>
          </a:graphicData>
        </a:graphic>
      </p:graphicFrame>
      <p:graphicFrame>
        <p:nvGraphicFramePr>
          <p:cNvPr id="30730" name="Object 10"/>
          <p:cNvGraphicFramePr>
            <a:graphicFrameLocks noChangeAspect="1"/>
          </p:cNvGraphicFramePr>
          <p:nvPr/>
        </p:nvGraphicFramePr>
        <p:xfrm>
          <a:off x="900113" y="4005263"/>
          <a:ext cx="1371600" cy="1247775"/>
        </p:xfrm>
        <a:graphic>
          <a:graphicData uri="http://schemas.openxmlformats.org/presentationml/2006/ole">
            <p:oleObj spid="_x0000_s2051" r:id="rId4" imgW="1286055" imgH="1324160" progId="Paint.Picture">
              <p:embed/>
            </p:oleObj>
          </a:graphicData>
        </a:graphic>
      </p:graphicFrame>
      <p:pic>
        <p:nvPicPr>
          <p:cNvPr id="30732" name="Picture 12" descr="light"/>
          <p:cNvPicPr>
            <a:picLocks noChangeAspect="1" noChangeArrowheads="1"/>
          </p:cNvPicPr>
          <p:nvPr/>
        </p:nvPicPr>
        <p:blipFill>
          <a:blip r:embed="rId5" cstate="print">
            <a:lum bright="-60000" contrast="38000"/>
          </a:blip>
          <a:srcRect/>
          <a:stretch>
            <a:fillRect/>
          </a:stretch>
        </p:blipFill>
        <p:spPr bwMode="auto">
          <a:xfrm>
            <a:off x="1979613" y="2636838"/>
            <a:ext cx="62865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1" name="Line 21"/>
          <p:cNvSpPr>
            <a:spLocks noChangeShapeType="1"/>
          </p:cNvSpPr>
          <p:nvPr/>
        </p:nvSpPr>
        <p:spPr bwMode="auto">
          <a:xfrm>
            <a:off x="2484438" y="1268413"/>
            <a:ext cx="182880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30742" name="Text Box 22"/>
          <p:cNvSpPr txBox="1">
            <a:spLocks noChangeArrowheads="1"/>
          </p:cNvSpPr>
          <p:nvPr/>
        </p:nvSpPr>
        <p:spPr bwMode="auto">
          <a:xfrm>
            <a:off x="4356100" y="1052513"/>
            <a:ext cx="1728788" cy="831850"/>
          </a:xfrm>
          <a:prstGeom prst="rect">
            <a:avLst/>
          </a:prstGeom>
          <a:solidFill>
            <a:srgbClr val="66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Bahan Baku Langsung</a:t>
            </a:r>
            <a:endParaRPr lang="id-ID"/>
          </a:p>
        </p:txBody>
      </p:sp>
      <p:sp>
        <p:nvSpPr>
          <p:cNvPr id="30743" name="Line 23"/>
          <p:cNvSpPr>
            <a:spLocks noChangeShapeType="1"/>
          </p:cNvSpPr>
          <p:nvPr/>
        </p:nvSpPr>
        <p:spPr bwMode="auto">
          <a:xfrm>
            <a:off x="2484438" y="1557338"/>
            <a:ext cx="609600" cy="304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30744" name="Text Box 24"/>
          <p:cNvSpPr txBox="1">
            <a:spLocks noChangeArrowheads="1"/>
          </p:cNvSpPr>
          <p:nvPr/>
        </p:nvSpPr>
        <p:spPr bwMode="auto">
          <a:xfrm>
            <a:off x="2771775" y="1844675"/>
            <a:ext cx="143510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/>
              <a:t>Bahan tdk Langsung</a:t>
            </a:r>
            <a:endParaRPr lang="id-ID"/>
          </a:p>
        </p:txBody>
      </p:sp>
      <p:sp>
        <p:nvSpPr>
          <p:cNvPr id="30745" name="Line 25"/>
          <p:cNvSpPr>
            <a:spLocks noChangeShapeType="1"/>
          </p:cNvSpPr>
          <p:nvPr/>
        </p:nvSpPr>
        <p:spPr bwMode="auto">
          <a:xfrm>
            <a:off x="2771775" y="3141663"/>
            <a:ext cx="533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30746" name="Text Box 26"/>
          <p:cNvSpPr txBox="1">
            <a:spLocks noChangeArrowheads="1"/>
          </p:cNvSpPr>
          <p:nvPr/>
        </p:nvSpPr>
        <p:spPr bwMode="auto">
          <a:xfrm>
            <a:off x="5364163" y="2349500"/>
            <a:ext cx="1600200" cy="1196975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Barang Dalam Proses</a:t>
            </a:r>
            <a:endParaRPr lang="id-ID"/>
          </a:p>
        </p:txBody>
      </p:sp>
      <p:sp>
        <p:nvSpPr>
          <p:cNvPr id="30747" name="Line 27"/>
          <p:cNvSpPr>
            <a:spLocks noChangeShapeType="1"/>
          </p:cNvSpPr>
          <p:nvPr/>
        </p:nvSpPr>
        <p:spPr bwMode="auto">
          <a:xfrm>
            <a:off x="5292725" y="1916113"/>
            <a:ext cx="457200" cy="533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30748" name="Line 28"/>
          <p:cNvSpPr>
            <a:spLocks noChangeShapeType="1"/>
          </p:cNvSpPr>
          <p:nvPr/>
        </p:nvSpPr>
        <p:spPr bwMode="auto">
          <a:xfrm>
            <a:off x="3635375" y="2349500"/>
            <a:ext cx="304800" cy="533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30749" name="Text Box 29"/>
          <p:cNvSpPr txBox="1">
            <a:spLocks noChangeArrowheads="1"/>
          </p:cNvSpPr>
          <p:nvPr/>
        </p:nvSpPr>
        <p:spPr bwMode="auto">
          <a:xfrm>
            <a:off x="5219700" y="3933825"/>
            <a:ext cx="1439863" cy="1196975"/>
          </a:xfrm>
          <a:prstGeom prst="rect">
            <a:avLst/>
          </a:prstGeom>
          <a:solidFill>
            <a:srgbClr val="66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Tenaga Kerja Langsung</a:t>
            </a:r>
            <a:endParaRPr lang="id-ID"/>
          </a:p>
        </p:txBody>
      </p:sp>
      <p:sp>
        <p:nvSpPr>
          <p:cNvPr id="30750" name="Text Box 30"/>
          <p:cNvSpPr txBox="1">
            <a:spLocks noChangeArrowheads="1"/>
          </p:cNvSpPr>
          <p:nvPr/>
        </p:nvSpPr>
        <p:spPr bwMode="auto">
          <a:xfrm>
            <a:off x="2843213" y="3860800"/>
            <a:ext cx="16573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Tenaga Kerja tdk Langsung</a:t>
            </a:r>
            <a:endParaRPr lang="id-ID"/>
          </a:p>
        </p:txBody>
      </p:sp>
      <p:sp>
        <p:nvSpPr>
          <p:cNvPr id="30751" name="Arc 31"/>
          <p:cNvSpPr>
            <a:spLocks/>
          </p:cNvSpPr>
          <p:nvPr/>
        </p:nvSpPr>
        <p:spPr bwMode="auto">
          <a:xfrm flipV="1">
            <a:off x="2339975" y="4868863"/>
            <a:ext cx="2743200" cy="520700"/>
          </a:xfrm>
          <a:custGeom>
            <a:avLst/>
            <a:gdLst>
              <a:gd name="T0" fmla="*/ 0 w 21600"/>
              <a:gd name="T1" fmla="*/ 0 h 23719"/>
              <a:gd name="T2" fmla="*/ 2729992 w 21600"/>
              <a:gd name="T3" fmla="*/ 520700 h 23719"/>
              <a:gd name="T4" fmla="*/ 0 w 21600"/>
              <a:gd name="T5" fmla="*/ 474182 h 23719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3719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2307"/>
                  <a:pt x="21565" y="23014"/>
                  <a:pt x="21495" y="23718"/>
                </a:cubicBezTo>
              </a:path>
              <a:path w="21600" h="23719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2307"/>
                  <a:pt x="21565" y="23014"/>
                  <a:pt x="21495" y="23718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id-ID"/>
          </a:p>
        </p:txBody>
      </p:sp>
      <p:sp>
        <p:nvSpPr>
          <p:cNvPr id="30752" name="Line 32"/>
          <p:cNvSpPr>
            <a:spLocks noChangeShapeType="1"/>
          </p:cNvSpPr>
          <p:nvPr/>
        </p:nvSpPr>
        <p:spPr bwMode="auto">
          <a:xfrm flipV="1">
            <a:off x="2339975" y="4437063"/>
            <a:ext cx="609600" cy="381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30753" name="Line 33"/>
          <p:cNvSpPr>
            <a:spLocks noChangeShapeType="1"/>
          </p:cNvSpPr>
          <p:nvPr/>
        </p:nvSpPr>
        <p:spPr bwMode="auto">
          <a:xfrm flipV="1">
            <a:off x="3924300" y="3500438"/>
            <a:ext cx="381000" cy="609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30754" name="Line 34"/>
          <p:cNvSpPr>
            <a:spLocks noChangeShapeType="1"/>
          </p:cNvSpPr>
          <p:nvPr/>
        </p:nvSpPr>
        <p:spPr bwMode="auto">
          <a:xfrm>
            <a:off x="5003800" y="3141663"/>
            <a:ext cx="304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30755" name="Text Box 35"/>
          <p:cNvSpPr txBox="1">
            <a:spLocks noChangeArrowheads="1"/>
          </p:cNvSpPr>
          <p:nvPr/>
        </p:nvSpPr>
        <p:spPr bwMode="auto">
          <a:xfrm>
            <a:off x="7451725" y="2492375"/>
            <a:ext cx="1295400" cy="822325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Barang Jadi</a:t>
            </a:r>
            <a:endParaRPr lang="id-ID"/>
          </a:p>
        </p:txBody>
      </p:sp>
      <p:sp>
        <p:nvSpPr>
          <p:cNvPr id="30756" name="Line 36"/>
          <p:cNvSpPr>
            <a:spLocks noChangeShapeType="1"/>
          </p:cNvSpPr>
          <p:nvPr/>
        </p:nvSpPr>
        <p:spPr bwMode="auto">
          <a:xfrm>
            <a:off x="6948488" y="3068638"/>
            <a:ext cx="457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30757" name="Line 37"/>
          <p:cNvSpPr>
            <a:spLocks noChangeShapeType="1"/>
          </p:cNvSpPr>
          <p:nvPr/>
        </p:nvSpPr>
        <p:spPr bwMode="auto">
          <a:xfrm>
            <a:off x="8027988" y="3357563"/>
            <a:ext cx="0" cy="533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30758" name="Text Box 38"/>
          <p:cNvSpPr txBox="1">
            <a:spLocks noChangeArrowheads="1"/>
          </p:cNvSpPr>
          <p:nvPr/>
        </p:nvSpPr>
        <p:spPr bwMode="auto">
          <a:xfrm>
            <a:off x="7308850" y="3716338"/>
            <a:ext cx="1430338" cy="118745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Harga Pokok Penjualan</a:t>
            </a:r>
            <a:endParaRPr lang="id-ID"/>
          </a:p>
        </p:txBody>
      </p:sp>
      <p:sp>
        <p:nvSpPr>
          <p:cNvPr id="30759" name="Line 39"/>
          <p:cNvSpPr>
            <a:spLocks noChangeShapeType="1"/>
          </p:cNvSpPr>
          <p:nvPr/>
        </p:nvSpPr>
        <p:spPr bwMode="auto">
          <a:xfrm flipV="1">
            <a:off x="5867400" y="3573463"/>
            <a:ext cx="30480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75"/>
                                        <p:tgtEl>
                                          <p:spTgt spid="307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0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0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75"/>
                                        <p:tgtEl>
                                          <p:spTgt spid="307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0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0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0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0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0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0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0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0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0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0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0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0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0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0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</p:stCondLst>
                      <p:childTnLst>
                        <p:par>
                          <p:cTn id="1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0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0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30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30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 nodeType="clickPar">
                      <p:stCondLst>
                        <p:cond delay="indefinite"/>
                      </p:stCondLst>
                      <p:childTnLst>
                        <p:par>
                          <p:cTn id="1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30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0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 nodeType="clickPar">
                      <p:stCondLst>
                        <p:cond delay="indefinite"/>
                      </p:stCondLst>
                      <p:childTnLst>
                        <p:par>
                          <p:cTn id="1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30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30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nimBg="1" autoUpdateAnimBg="0"/>
      <p:bldP spid="30723" grpId="0" animBg="1" autoUpdateAnimBg="0"/>
      <p:bldP spid="30724" grpId="0" animBg="1" autoUpdateAnimBg="0"/>
      <p:bldP spid="30741" grpId="0" animBg="1"/>
      <p:bldP spid="30742" grpId="0" animBg="1" autoUpdateAnimBg="0"/>
      <p:bldP spid="30743" grpId="0" animBg="1"/>
      <p:bldP spid="30744" grpId="0" build="p" autoUpdateAnimBg="0"/>
      <p:bldP spid="30745" grpId="0" animBg="1"/>
      <p:bldP spid="30746" grpId="0" animBg="1" autoUpdateAnimBg="0"/>
      <p:bldP spid="30747" grpId="0" animBg="1"/>
      <p:bldP spid="30748" grpId="0" animBg="1"/>
      <p:bldP spid="30749" grpId="0" animBg="1" autoUpdateAnimBg="0"/>
      <p:bldP spid="30750" grpId="0" build="p" autoUpdateAnimBg="0"/>
      <p:bldP spid="30751" grpId="0" animBg="1"/>
      <p:bldP spid="30752" grpId="0" animBg="1"/>
      <p:bldP spid="30753" grpId="0" animBg="1"/>
      <p:bldP spid="30754" grpId="0" animBg="1"/>
      <p:bldP spid="30755" grpId="0" animBg="1" autoUpdateAnimBg="0"/>
      <p:bldP spid="30756" grpId="0" animBg="1"/>
      <p:bldP spid="30757" grpId="0" animBg="1"/>
      <p:bldP spid="30758" grpId="0" animBg="1" autoUpdateAnimBg="0"/>
      <p:bldP spid="3075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DCE2F0D-7D09-44DF-9BFD-2A2DCA972982}" type="slidenum">
              <a:rPr lang="id-ID"/>
              <a:pPr/>
              <a:t>25</a:t>
            </a:fld>
            <a:endParaRPr lang="id-ID"/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132138" y="1268413"/>
            <a:ext cx="1524000" cy="609600"/>
          </a:xfrm>
          <a:prstGeom prst="rect">
            <a:avLst/>
          </a:prstGeom>
          <a:solidFill>
            <a:srgbClr val="FF99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/>
            <a:r>
              <a:rPr lang="en-US" sz="1800">
                <a:cs typeface="Times New Roman" pitchFamily="18" charset="0"/>
              </a:rPr>
              <a:t>PROSES PRODUKSI</a:t>
            </a:r>
            <a:endParaRPr lang="en-US" sz="1800"/>
          </a:p>
        </p:txBody>
      </p:sp>
      <p:sp>
        <p:nvSpPr>
          <p:cNvPr id="26629" name="Rectangle 3"/>
          <p:cNvSpPr>
            <a:spLocks noChangeArrowheads="1"/>
          </p:cNvSpPr>
          <p:nvPr/>
        </p:nvSpPr>
        <p:spPr bwMode="auto">
          <a:xfrm>
            <a:off x="1143000" y="1143000"/>
            <a:ext cx="1371600" cy="381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/>
            <a:r>
              <a:rPr lang="en-US" sz="1800">
                <a:cs typeface="Times New Roman" pitchFamily="18" charset="0"/>
              </a:rPr>
              <a:t>BAHAN</a:t>
            </a:r>
            <a:endParaRPr lang="en-US" sz="1800"/>
          </a:p>
        </p:txBody>
      </p:sp>
      <p:sp>
        <p:nvSpPr>
          <p:cNvPr id="26630" name="Rectangle 4"/>
          <p:cNvSpPr>
            <a:spLocks noChangeArrowheads="1"/>
          </p:cNvSpPr>
          <p:nvPr/>
        </p:nvSpPr>
        <p:spPr bwMode="auto">
          <a:xfrm>
            <a:off x="1143000" y="1600200"/>
            <a:ext cx="1371600" cy="304800"/>
          </a:xfrm>
          <a:prstGeom prst="rect">
            <a:avLst/>
          </a:prstGeom>
          <a:solidFill>
            <a:schemeClr val="hlink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/>
            <a:r>
              <a:rPr lang="en-US" sz="1800" b="1">
                <a:solidFill>
                  <a:srgbClr val="FFFFFF"/>
                </a:solidFill>
                <a:cs typeface="Times New Roman" pitchFamily="18" charset="0"/>
              </a:rPr>
              <a:t>TENAGA KERJA</a:t>
            </a:r>
            <a:endParaRPr lang="en-US" sz="1800" b="1">
              <a:solidFill>
                <a:srgbClr val="FFFFFF"/>
              </a:solidFill>
            </a:endParaRPr>
          </a:p>
        </p:txBody>
      </p:sp>
      <p:sp>
        <p:nvSpPr>
          <p:cNvPr id="26631" name="Rectangle 5"/>
          <p:cNvSpPr>
            <a:spLocks noChangeArrowheads="1"/>
          </p:cNvSpPr>
          <p:nvPr/>
        </p:nvSpPr>
        <p:spPr bwMode="auto">
          <a:xfrm>
            <a:off x="1143000" y="2057400"/>
            <a:ext cx="1371600" cy="381000"/>
          </a:xfrm>
          <a:prstGeom prst="rect">
            <a:avLst/>
          </a:prstGeom>
          <a:solidFill>
            <a:srgbClr val="CC99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/>
            <a:r>
              <a:rPr lang="id-ID">
                <a:solidFill>
                  <a:srgbClr val="FFFFFF"/>
                </a:solidFill>
              </a:rPr>
              <a:t>Overhead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26632" name="Line 6"/>
          <p:cNvSpPr>
            <a:spLocks noChangeShapeType="1"/>
          </p:cNvSpPr>
          <p:nvPr/>
        </p:nvSpPr>
        <p:spPr bwMode="auto">
          <a:xfrm>
            <a:off x="2590800" y="1295400"/>
            <a:ext cx="468313" cy="117475"/>
          </a:xfrm>
          <a:prstGeom prst="line">
            <a:avLst/>
          </a:prstGeom>
          <a:noFill/>
          <a:ln w="3175">
            <a:solidFill>
              <a:srgbClr val="000000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id-ID"/>
          </a:p>
        </p:txBody>
      </p:sp>
      <p:sp>
        <p:nvSpPr>
          <p:cNvPr id="26633" name="Line 7"/>
          <p:cNvSpPr>
            <a:spLocks noChangeShapeType="1"/>
          </p:cNvSpPr>
          <p:nvPr/>
        </p:nvSpPr>
        <p:spPr bwMode="auto">
          <a:xfrm flipV="1">
            <a:off x="2514600" y="1700213"/>
            <a:ext cx="544513" cy="52387"/>
          </a:xfrm>
          <a:prstGeom prst="line">
            <a:avLst/>
          </a:prstGeom>
          <a:noFill/>
          <a:ln w="3175">
            <a:solidFill>
              <a:srgbClr val="000000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id-ID"/>
          </a:p>
        </p:txBody>
      </p:sp>
      <p:sp>
        <p:nvSpPr>
          <p:cNvPr id="26634" name="Line 8"/>
          <p:cNvSpPr>
            <a:spLocks noChangeShapeType="1"/>
          </p:cNvSpPr>
          <p:nvPr/>
        </p:nvSpPr>
        <p:spPr bwMode="auto">
          <a:xfrm flipV="1">
            <a:off x="2514600" y="1916113"/>
            <a:ext cx="544513" cy="293687"/>
          </a:xfrm>
          <a:prstGeom prst="line">
            <a:avLst/>
          </a:prstGeom>
          <a:noFill/>
          <a:ln w="3175">
            <a:solidFill>
              <a:srgbClr val="000000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id-ID"/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5292725" y="1196975"/>
            <a:ext cx="1295400" cy="609600"/>
          </a:xfrm>
          <a:prstGeom prst="rect">
            <a:avLst/>
          </a:prstGeom>
          <a:solidFill>
            <a:srgbClr val="66CC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/>
            <a:r>
              <a:rPr lang="en-US" sz="1800">
                <a:cs typeface="Times New Roman" pitchFamily="18" charset="0"/>
              </a:rPr>
              <a:t>PRODUK JADI</a:t>
            </a:r>
            <a:endParaRPr lang="en-US"/>
          </a:p>
        </p:txBody>
      </p:sp>
      <p:sp>
        <p:nvSpPr>
          <p:cNvPr id="15370" name="Line 10"/>
          <p:cNvSpPr>
            <a:spLocks noChangeShapeType="1"/>
          </p:cNvSpPr>
          <p:nvPr/>
        </p:nvSpPr>
        <p:spPr bwMode="auto">
          <a:xfrm>
            <a:off x="4716463" y="1557338"/>
            <a:ext cx="366712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id-ID"/>
          </a:p>
        </p:txBody>
      </p:sp>
      <p:sp>
        <p:nvSpPr>
          <p:cNvPr id="15371" name="Rectangle 11"/>
          <p:cNvSpPr>
            <a:spLocks noChangeArrowheads="1"/>
          </p:cNvSpPr>
          <p:nvPr/>
        </p:nvSpPr>
        <p:spPr bwMode="auto">
          <a:xfrm>
            <a:off x="7164388" y="1341438"/>
            <a:ext cx="990600" cy="381000"/>
          </a:xfrm>
          <a:prstGeom prst="rect">
            <a:avLst/>
          </a:prstGeom>
          <a:solidFill>
            <a:srgbClr val="CCFF66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/>
            <a:r>
              <a:rPr lang="en-US" sz="2000">
                <a:cs typeface="Times New Roman" pitchFamily="18" charset="0"/>
              </a:rPr>
              <a:t>JUAL</a:t>
            </a:r>
            <a:endParaRPr lang="en-US"/>
          </a:p>
        </p:txBody>
      </p:sp>
      <p:sp>
        <p:nvSpPr>
          <p:cNvPr id="15372" name="Line 12"/>
          <p:cNvSpPr>
            <a:spLocks noChangeShapeType="1"/>
          </p:cNvSpPr>
          <p:nvPr/>
        </p:nvSpPr>
        <p:spPr bwMode="auto">
          <a:xfrm>
            <a:off x="6588125" y="1557338"/>
            <a:ext cx="366713" cy="0"/>
          </a:xfrm>
          <a:prstGeom prst="line">
            <a:avLst/>
          </a:prstGeom>
          <a:noFill/>
          <a:ln w="3175">
            <a:solidFill>
              <a:srgbClr val="000000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id-ID"/>
          </a:p>
        </p:txBody>
      </p:sp>
      <p:sp>
        <p:nvSpPr>
          <p:cNvPr id="26639" name="Rectangle 13"/>
          <p:cNvSpPr>
            <a:spLocks noChangeArrowheads="1"/>
          </p:cNvSpPr>
          <p:nvPr/>
        </p:nvSpPr>
        <p:spPr bwMode="auto">
          <a:xfrm>
            <a:off x="0" y="1570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6640" name="Rectangle 15"/>
          <p:cNvSpPr>
            <a:spLocks noGrp="1" noChangeArrowheads="1"/>
          </p:cNvSpPr>
          <p:nvPr>
            <p:ph type="title" idx="4294967295"/>
          </p:nvPr>
        </p:nvSpPr>
        <p:spPr>
          <a:xfrm>
            <a:off x="684213" y="260350"/>
            <a:ext cx="7704137" cy="792163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200" dirty="0" err="1" smtClean="0">
                <a:latin typeface="AR CENA" pitchFamily="2" charset="0"/>
              </a:rPr>
              <a:t>Arus</a:t>
            </a:r>
            <a:r>
              <a:rPr lang="en-US" sz="3200" dirty="0" smtClean="0">
                <a:latin typeface="AR CENA" pitchFamily="2" charset="0"/>
              </a:rPr>
              <a:t> </a:t>
            </a:r>
            <a:r>
              <a:rPr lang="en-US" sz="3200" dirty="0" err="1" smtClean="0">
                <a:latin typeface="AR CENA" pitchFamily="2" charset="0"/>
              </a:rPr>
              <a:t>biaya</a:t>
            </a:r>
            <a:r>
              <a:rPr lang="en-US" sz="3200" dirty="0" smtClean="0">
                <a:latin typeface="AR CENA" pitchFamily="2" charset="0"/>
              </a:rPr>
              <a:t> </a:t>
            </a:r>
            <a:r>
              <a:rPr lang="en-US" sz="3200" dirty="0" err="1" smtClean="0">
                <a:latin typeface="AR CENA" pitchFamily="2" charset="0"/>
              </a:rPr>
              <a:t>perusahaan</a:t>
            </a:r>
            <a:r>
              <a:rPr lang="en-US" sz="3200" dirty="0" smtClean="0">
                <a:latin typeface="AR CENA" pitchFamily="2" charset="0"/>
              </a:rPr>
              <a:t> </a:t>
            </a:r>
            <a:r>
              <a:rPr lang="en-US" sz="3200" dirty="0" err="1" smtClean="0">
                <a:latin typeface="AR CENA" pitchFamily="2" charset="0"/>
              </a:rPr>
              <a:t>manufaktur</a:t>
            </a:r>
            <a:endParaRPr lang="id-ID" sz="3200" dirty="0" smtClean="0">
              <a:latin typeface="AR CENA" pitchFamily="2" charset="0"/>
            </a:endParaRPr>
          </a:p>
        </p:txBody>
      </p:sp>
      <p:sp>
        <p:nvSpPr>
          <p:cNvPr id="26641" name="Text Box 48"/>
          <p:cNvSpPr txBox="1">
            <a:spLocks noChangeArrowheads="1"/>
          </p:cNvSpPr>
          <p:nvPr/>
        </p:nvSpPr>
        <p:spPr bwMode="auto">
          <a:xfrm>
            <a:off x="971550" y="2420938"/>
            <a:ext cx="167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/>
              <a:t>BAHAN</a:t>
            </a:r>
            <a:endParaRPr lang="id-ID" sz="1400"/>
          </a:p>
        </p:txBody>
      </p:sp>
      <p:sp>
        <p:nvSpPr>
          <p:cNvPr id="26642" name="Line 49"/>
          <p:cNvSpPr>
            <a:spLocks noChangeShapeType="1"/>
          </p:cNvSpPr>
          <p:nvPr/>
        </p:nvSpPr>
        <p:spPr bwMode="auto">
          <a:xfrm>
            <a:off x="1042988" y="2708275"/>
            <a:ext cx="152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26643" name="Line 50"/>
          <p:cNvSpPr>
            <a:spLocks noChangeShapeType="1"/>
          </p:cNvSpPr>
          <p:nvPr/>
        </p:nvSpPr>
        <p:spPr bwMode="auto">
          <a:xfrm>
            <a:off x="1763713" y="2708275"/>
            <a:ext cx="0" cy="914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26644" name="Text Box 52"/>
          <p:cNvSpPr txBox="1">
            <a:spLocks noChangeArrowheads="1"/>
          </p:cNvSpPr>
          <p:nvPr/>
        </p:nvSpPr>
        <p:spPr bwMode="auto">
          <a:xfrm>
            <a:off x="1187450" y="2781300"/>
            <a:ext cx="533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XX</a:t>
            </a:r>
            <a:endParaRPr lang="id-ID" sz="1400"/>
          </a:p>
        </p:txBody>
      </p:sp>
      <p:sp>
        <p:nvSpPr>
          <p:cNvPr id="26645" name="Text Box 53"/>
          <p:cNvSpPr txBox="1">
            <a:spLocks noChangeArrowheads="1"/>
          </p:cNvSpPr>
          <p:nvPr/>
        </p:nvSpPr>
        <p:spPr bwMode="auto">
          <a:xfrm>
            <a:off x="755650" y="4005263"/>
            <a:ext cx="1524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BIAYA T K</a:t>
            </a:r>
            <a:endParaRPr lang="id-ID" sz="1600"/>
          </a:p>
        </p:txBody>
      </p:sp>
      <p:sp>
        <p:nvSpPr>
          <p:cNvPr id="26646" name="Line 54"/>
          <p:cNvSpPr>
            <a:spLocks noChangeShapeType="1"/>
          </p:cNvSpPr>
          <p:nvPr/>
        </p:nvSpPr>
        <p:spPr bwMode="auto">
          <a:xfrm>
            <a:off x="827088" y="4365625"/>
            <a:ext cx="1447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26647" name="Line 55"/>
          <p:cNvSpPr>
            <a:spLocks noChangeShapeType="1"/>
          </p:cNvSpPr>
          <p:nvPr/>
        </p:nvSpPr>
        <p:spPr bwMode="auto">
          <a:xfrm>
            <a:off x="1547813" y="4365625"/>
            <a:ext cx="0" cy="685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26648" name="Text Box 57"/>
          <p:cNvSpPr txBox="1">
            <a:spLocks noChangeArrowheads="1"/>
          </p:cNvSpPr>
          <p:nvPr/>
        </p:nvSpPr>
        <p:spPr bwMode="auto">
          <a:xfrm>
            <a:off x="971550" y="4437063"/>
            <a:ext cx="5334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XX</a:t>
            </a:r>
            <a:endParaRPr lang="id-ID" sz="1200"/>
          </a:p>
        </p:txBody>
      </p:sp>
      <p:sp>
        <p:nvSpPr>
          <p:cNvPr id="26649" name="Text Box 58"/>
          <p:cNvSpPr txBox="1">
            <a:spLocks noChangeArrowheads="1"/>
          </p:cNvSpPr>
          <p:nvPr/>
        </p:nvSpPr>
        <p:spPr bwMode="auto">
          <a:xfrm>
            <a:off x="2051050" y="3213100"/>
            <a:ext cx="152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/>
              <a:t>BIAYA OVERHEAD</a:t>
            </a:r>
            <a:endParaRPr lang="id-ID" sz="1400"/>
          </a:p>
        </p:txBody>
      </p:sp>
      <p:sp>
        <p:nvSpPr>
          <p:cNvPr id="26650" name="Line 59"/>
          <p:cNvSpPr>
            <a:spLocks noChangeShapeType="1"/>
          </p:cNvSpPr>
          <p:nvPr/>
        </p:nvSpPr>
        <p:spPr bwMode="auto">
          <a:xfrm>
            <a:off x="2124075" y="3716338"/>
            <a:ext cx="1371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26651" name="Line 60"/>
          <p:cNvSpPr>
            <a:spLocks noChangeShapeType="1"/>
          </p:cNvSpPr>
          <p:nvPr/>
        </p:nvSpPr>
        <p:spPr bwMode="auto">
          <a:xfrm>
            <a:off x="2771775" y="3716338"/>
            <a:ext cx="0" cy="609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5422" name="Text Box 62"/>
          <p:cNvSpPr txBox="1">
            <a:spLocks noChangeArrowheads="1"/>
          </p:cNvSpPr>
          <p:nvPr/>
        </p:nvSpPr>
        <p:spPr bwMode="auto">
          <a:xfrm>
            <a:off x="2268538" y="3716338"/>
            <a:ext cx="4572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5000"/>
              </a:lnSpc>
            </a:pPr>
            <a:r>
              <a:rPr lang="en-US" sz="1200" b="1">
                <a:solidFill>
                  <a:srgbClr val="CC0000"/>
                </a:solidFill>
              </a:rPr>
              <a:t>XX</a:t>
            </a:r>
          </a:p>
          <a:p>
            <a:pPr>
              <a:lnSpc>
                <a:spcPct val="75000"/>
              </a:lnSpc>
            </a:pPr>
            <a:r>
              <a:rPr lang="en-US" sz="1200" b="1">
                <a:solidFill>
                  <a:srgbClr val="CC0000"/>
                </a:solidFill>
              </a:rPr>
              <a:t>XX</a:t>
            </a:r>
          </a:p>
          <a:p>
            <a:pPr>
              <a:lnSpc>
                <a:spcPct val="75000"/>
              </a:lnSpc>
            </a:pPr>
            <a:r>
              <a:rPr lang="en-US" sz="1200" b="1">
                <a:solidFill>
                  <a:srgbClr val="CC0000"/>
                </a:solidFill>
              </a:rPr>
              <a:t>XX</a:t>
            </a:r>
            <a:endParaRPr lang="id-ID" sz="1200" b="1">
              <a:solidFill>
                <a:srgbClr val="CC0000"/>
              </a:solidFill>
            </a:endParaRPr>
          </a:p>
        </p:txBody>
      </p:sp>
      <p:sp>
        <p:nvSpPr>
          <p:cNvPr id="15424" name="Text Box 64"/>
          <p:cNvSpPr txBox="1">
            <a:spLocks noChangeArrowheads="1"/>
          </p:cNvSpPr>
          <p:nvPr/>
        </p:nvSpPr>
        <p:spPr bwMode="auto">
          <a:xfrm>
            <a:off x="3635375" y="2636838"/>
            <a:ext cx="20891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/>
              <a:t>BARANG DALAM PROSES</a:t>
            </a:r>
            <a:endParaRPr lang="id-ID" sz="1600"/>
          </a:p>
        </p:txBody>
      </p:sp>
      <p:sp>
        <p:nvSpPr>
          <p:cNvPr id="15425" name="Line 65"/>
          <p:cNvSpPr>
            <a:spLocks noChangeShapeType="1"/>
          </p:cNvSpPr>
          <p:nvPr/>
        </p:nvSpPr>
        <p:spPr bwMode="auto">
          <a:xfrm>
            <a:off x="4067175" y="3213100"/>
            <a:ext cx="1676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5426" name="Line 66"/>
          <p:cNvSpPr>
            <a:spLocks noChangeShapeType="1"/>
          </p:cNvSpPr>
          <p:nvPr/>
        </p:nvSpPr>
        <p:spPr bwMode="auto">
          <a:xfrm>
            <a:off x="4787900" y="3213100"/>
            <a:ext cx="0" cy="1447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5427" name="Text Box 67"/>
          <p:cNvSpPr txBox="1">
            <a:spLocks noChangeArrowheads="1"/>
          </p:cNvSpPr>
          <p:nvPr/>
        </p:nvSpPr>
        <p:spPr bwMode="auto">
          <a:xfrm>
            <a:off x="1835150" y="2708275"/>
            <a:ext cx="5334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>
                <a:solidFill>
                  <a:srgbClr val="CC0000"/>
                </a:solidFill>
              </a:rPr>
              <a:t>XX</a:t>
            </a:r>
          </a:p>
          <a:p>
            <a:pPr>
              <a:spcBef>
                <a:spcPct val="50000"/>
              </a:spcBef>
            </a:pPr>
            <a:r>
              <a:rPr lang="en-US" sz="1200" b="1">
                <a:solidFill>
                  <a:srgbClr val="CC0000"/>
                </a:solidFill>
              </a:rPr>
              <a:t>XX</a:t>
            </a:r>
            <a:endParaRPr lang="id-ID" sz="1200" b="1">
              <a:solidFill>
                <a:srgbClr val="CC0000"/>
              </a:solidFill>
            </a:endParaRPr>
          </a:p>
        </p:txBody>
      </p:sp>
      <p:sp>
        <p:nvSpPr>
          <p:cNvPr id="15428" name="Line 68"/>
          <p:cNvSpPr>
            <a:spLocks noChangeShapeType="1"/>
          </p:cNvSpPr>
          <p:nvPr/>
        </p:nvSpPr>
        <p:spPr bwMode="auto">
          <a:xfrm>
            <a:off x="2268538" y="2852738"/>
            <a:ext cx="1943100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5429" name="Text Box 69"/>
          <p:cNvSpPr txBox="1">
            <a:spLocks noChangeArrowheads="1"/>
          </p:cNvSpPr>
          <p:nvPr/>
        </p:nvSpPr>
        <p:spPr bwMode="auto">
          <a:xfrm>
            <a:off x="4140200" y="3284538"/>
            <a:ext cx="60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CC0000"/>
                </a:solidFill>
              </a:rPr>
              <a:t>XX</a:t>
            </a:r>
            <a:endParaRPr lang="id-ID" sz="1400" b="1">
              <a:solidFill>
                <a:srgbClr val="CC0000"/>
              </a:solidFill>
            </a:endParaRPr>
          </a:p>
        </p:txBody>
      </p:sp>
      <p:sp>
        <p:nvSpPr>
          <p:cNvPr id="15430" name="Text Box 70"/>
          <p:cNvSpPr txBox="1">
            <a:spLocks noChangeArrowheads="1"/>
          </p:cNvSpPr>
          <p:nvPr/>
        </p:nvSpPr>
        <p:spPr bwMode="auto">
          <a:xfrm>
            <a:off x="1619250" y="4365625"/>
            <a:ext cx="4572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>
                <a:solidFill>
                  <a:srgbClr val="CC0000"/>
                </a:solidFill>
              </a:rPr>
              <a:t>XX</a:t>
            </a:r>
          </a:p>
          <a:p>
            <a:pPr>
              <a:spcBef>
                <a:spcPct val="50000"/>
              </a:spcBef>
            </a:pPr>
            <a:r>
              <a:rPr lang="en-US" sz="1200" b="1">
                <a:solidFill>
                  <a:srgbClr val="CC0000"/>
                </a:solidFill>
              </a:rPr>
              <a:t>XX</a:t>
            </a:r>
            <a:endParaRPr lang="id-ID" sz="1200" b="1">
              <a:solidFill>
                <a:srgbClr val="CC0000"/>
              </a:solidFill>
            </a:endParaRPr>
          </a:p>
        </p:txBody>
      </p:sp>
      <p:sp>
        <p:nvSpPr>
          <p:cNvPr id="15431" name="Line 71"/>
          <p:cNvSpPr>
            <a:spLocks noChangeShapeType="1"/>
          </p:cNvSpPr>
          <p:nvPr/>
        </p:nvSpPr>
        <p:spPr bwMode="auto">
          <a:xfrm flipV="1">
            <a:off x="3203575" y="3716338"/>
            <a:ext cx="936625" cy="2174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5432" name="Text Box 72"/>
          <p:cNvSpPr txBox="1">
            <a:spLocks noChangeArrowheads="1"/>
          </p:cNvSpPr>
          <p:nvPr/>
        </p:nvSpPr>
        <p:spPr bwMode="auto">
          <a:xfrm>
            <a:off x="4140200" y="3573463"/>
            <a:ext cx="60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CC0000"/>
                </a:solidFill>
              </a:rPr>
              <a:t>XX</a:t>
            </a:r>
            <a:endParaRPr lang="id-ID" sz="1400" b="1">
              <a:solidFill>
                <a:srgbClr val="CC0000"/>
              </a:solidFill>
            </a:endParaRPr>
          </a:p>
        </p:txBody>
      </p:sp>
      <p:sp>
        <p:nvSpPr>
          <p:cNvPr id="15433" name="Text Box 73"/>
          <p:cNvSpPr txBox="1">
            <a:spLocks noChangeArrowheads="1"/>
          </p:cNvSpPr>
          <p:nvPr/>
        </p:nvSpPr>
        <p:spPr bwMode="auto">
          <a:xfrm>
            <a:off x="2843213" y="3789363"/>
            <a:ext cx="4572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>
                <a:solidFill>
                  <a:srgbClr val="CC0000"/>
                </a:solidFill>
              </a:rPr>
              <a:t>XX</a:t>
            </a:r>
            <a:endParaRPr lang="id-ID" sz="1200" b="1">
              <a:solidFill>
                <a:srgbClr val="CC0000"/>
              </a:solidFill>
            </a:endParaRPr>
          </a:p>
        </p:txBody>
      </p:sp>
      <p:sp>
        <p:nvSpPr>
          <p:cNvPr id="15434" name="Line 74"/>
          <p:cNvSpPr>
            <a:spLocks noChangeShapeType="1"/>
          </p:cNvSpPr>
          <p:nvPr/>
        </p:nvSpPr>
        <p:spPr bwMode="auto">
          <a:xfrm flipV="1">
            <a:off x="2051050" y="4076700"/>
            <a:ext cx="2089150" cy="665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5435" name="Text Box 75"/>
          <p:cNvSpPr txBox="1">
            <a:spLocks noChangeArrowheads="1"/>
          </p:cNvSpPr>
          <p:nvPr/>
        </p:nvSpPr>
        <p:spPr bwMode="auto">
          <a:xfrm>
            <a:off x="4140200" y="3860800"/>
            <a:ext cx="533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CC0000"/>
                </a:solidFill>
              </a:rPr>
              <a:t>XX</a:t>
            </a:r>
            <a:endParaRPr lang="id-ID" sz="1400" b="1">
              <a:solidFill>
                <a:srgbClr val="CC0000"/>
              </a:solidFill>
            </a:endParaRPr>
          </a:p>
        </p:txBody>
      </p:sp>
      <p:sp>
        <p:nvSpPr>
          <p:cNvPr id="15436" name="Text Box 76"/>
          <p:cNvSpPr txBox="1">
            <a:spLocks noChangeArrowheads="1"/>
          </p:cNvSpPr>
          <p:nvPr/>
        </p:nvSpPr>
        <p:spPr bwMode="auto">
          <a:xfrm>
            <a:off x="6084888" y="2708275"/>
            <a:ext cx="14478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75000"/>
              </a:lnSpc>
            </a:pPr>
            <a:r>
              <a:rPr lang="en-US" sz="2000"/>
              <a:t>PRODUK JADI</a:t>
            </a:r>
            <a:endParaRPr lang="id-ID" sz="2000"/>
          </a:p>
        </p:txBody>
      </p:sp>
      <p:sp>
        <p:nvSpPr>
          <p:cNvPr id="15437" name="Line 77"/>
          <p:cNvSpPr>
            <a:spLocks noChangeShapeType="1"/>
          </p:cNvSpPr>
          <p:nvPr/>
        </p:nvSpPr>
        <p:spPr bwMode="auto">
          <a:xfrm>
            <a:off x="6084888" y="3284538"/>
            <a:ext cx="152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5438" name="Line 78"/>
          <p:cNvSpPr>
            <a:spLocks noChangeShapeType="1"/>
          </p:cNvSpPr>
          <p:nvPr/>
        </p:nvSpPr>
        <p:spPr bwMode="auto">
          <a:xfrm>
            <a:off x="6804025" y="3284538"/>
            <a:ext cx="0" cy="990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5439" name="Text Box 79"/>
          <p:cNvSpPr txBox="1">
            <a:spLocks noChangeArrowheads="1"/>
          </p:cNvSpPr>
          <p:nvPr/>
        </p:nvSpPr>
        <p:spPr bwMode="auto">
          <a:xfrm>
            <a:off x="4859338" y="3284538"/>
            <a:ext cx="685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CC0000"/>
                </a:solidFill>
              </a:rPr>
              <a:t>XX</a:t>
            </a:r>
            <a:endParaRPr lang="id-ID" sz="1600" b="1">
              <a:solidFill>
                <a:srgbClr val="CC0000"/>
              </a:solidFill>
            </a:endParaRPr>
          </a:p>
        </p:txBody>
      </p:sp>
      <p:sp>
        <p:nvSpPr>
          <p:cNvPr id="15440" name="Line 80"/>
          <p:cNvSpPr>
            <a:spLocks noChangeShapeType="1"/>
          </p:cNvSpPr>
          <p:nvPr/>
        </p:nvSpPr>
        <p:spPr bwMode="auto">
          <a:xfrm>
            <a:off x="5364163" y="3429000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5441" name="Text Box 81"/>
          <p:cNvSpPr txBox="1">
            <a:spLocks noChangeArrowheads="1"/>
          </p:cNvSpPr>
          <p:nvPr/>
        </p:nvSpPr>
        <p:spPr bwMode="auto">
          <a:xfrm>
            <a:off x="6156325" y="3284538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CC0000"/>
                </a:solidFill>
              </a:rPr>
              <a:t>XX</a:t>
            </a:r>
            <a:endParaRPr lang="id-ID" sz="1600" b="1">
              <a:solidFill>
                <a:srgbClr val="CC0000"/>
              </a:solidFill>
            </a:endParaRPr>
          </a:p>
        </p:txBody>
      </p:sp>
      <p:sp>
        <p:nvSpPr>
          <p:cNvPr id="15442" name="Text Box 82"/>
          <p:cNvSpPr txBox="1">
            <a:spLocks noChangeArrowheads="1"/>
          </p:cNvSpPr>
          <p:nvPr/>
        </p:nvSpPr>
        <p:spPr bwMode="auto">
          <a:xfrm>
            <a:off x="7740650" y="3500438"/>
            <a:ext cx="83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2000"/>
              <a:t>HPP</a:t>
            </a:r>
            <a:endParaRPr lang="id-ID" sz="2000"/>
          </a:p>
        </p:txBody>
      </p:sp>
      <p:sp>
        <p:nvSpPr>
          <p:cNvPr id="15443" name="Line 83"/>
          <p:cNvSpPr>
            <a:spLocks noChangeShapeType="1"/>
          </p:cNvSpPr>
          <p:nvPr/>
        </p:nvSpPr>
        <p:spPr bwMode="auto">
          <a:xfrm>
            <a:off x="7740650" y="3860800"/>
            <a:ext cx="914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5444" name="Line 84"/>
          <p:cNvSpPr>
            <a:spLocks noChangeShapeType="1"/>
          </p:cNvSpPr>
          <p:nvPr/>
        </p:nvSpPr>
        <p:spPr bwMode="auto">
          <a:xfrm>
            <a:off x="8172450" y="3860800"/>
            <a:ext cx="0" cy="838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5445" name="Text Box 85"/>
          <p:cNvSpPr txBox="1">
            <a:spLocks noChangeArrowheads="1"/>
          </p:cNvSpPr>
          <p:nvPr/>
        </p:nvSpPr>
        <p:spPr bwMode="auto">
          <a:xfrm>
            <a:off x="6877050" y="3357563"/>
            <a:ext cx="457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CC0000"/>
                </a:solidFill>
              </a:rPr>
              <a:t>X</a:t>
            </a:r>
            <a:endParaRPr lang="id-ID" sz="1600" b="1">
              <a:solidFill>
                <a:srgbClr val="CC0000"/>
              </a:solidFill>
            </a:endParaRPr>
          </a:p>
        </p:txBody>
      </p:sp>
      <p:sp>
        <p:nvSpPr>
          <p:cNvPr id="15446" name="Line 86"/>
          <p:cNvSpPr>
            <a:spLocks noChangeShapeType="1"/>
          </p:cNvSpPr>
          <p:nvPr/>
        </p:nvSpPr>
        <p:spPr bwMode="auto">
          <a:xfrm>
            <a:off x="7164388" y="3573463"/>
            <a:ext cx="64770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5447" name="Text Box 87"/>
          <p:cNvSpPr txBox="1">
            <a:spLocks noChangeArrowheads="1"/>
          </p:cNvSpPr>
          <p:nvPr/>
        </p:nvSpPr>
        <p:spPr bwMode="auto">
          <a:xfrm>
            <a:off x="7812088" y="3860800"/>
            <a:ext cx="381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CC0000"/>
                </a:solidFill>
              </a:rPr>
              <a:t>X</a:t>
            </a:r>
            <a:endParaRPr lang="id-ID" sz="1600" b="1">
              <a:solidFill>
                <a:srgbClr val="CC0000"/>
              </a:solidFill>
            </a:endParaRPr>
          </a:p>
        </p:txBody>
      </p:sp>
      <p:sp>
        <p:nvSpPr>
          <p:cNvPr id="15450" name="Line 90"/>
          <p:cNvSpPr>
            <a:spLocks noChangeShapeType="1"/>
          </p:cNvSpPr>
          <p:nvPr/>
        </p:nvSpPr>
        <p:spPr bwMode="auto">
          <a:xfrm>
            <a:off x="1979613" y="3213100"/>
            <a:ext cx="288925" cy="5762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5451" name="Line 91"/>
          <p:cNvSpPr>
            <a:spLocks noChangeShapeType="1"/>
          </p:cNvSpPr>
          <p:nvPr/>
        </p:nvSpPr>
        <p:spPr bwMode="auto">
          <a:xfrm flipV="1">
            <a:off x="1979613" y="4149725"/>
            <a:ext cx="360362" cy="40163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75"/>
                                        <p:tgtEl>
                                          <p:spTgt spid="15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5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5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15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75"/>
                                        <p:tgtEl>
                                          <p:spTgt spid="154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5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75"/>
                                        <p:tgtEl>
                                          <p:spTgt spid="154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75"/>
                                        <p:tgtEl>
                                          <p:spTgt spid="154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75"/>
                                        <p:tgtEl>
                                          <p:spTgt spid="154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75"/>
                                        <p:tgtEl>
                                          <p:spTgt spid="154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75"/>
                                        <p:tgtEl>
                                          <p:spTgt spid="154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2" dur="500"/>
                                        <p:tgtEl>
                                          <p:spTgt spid="15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75"/>
                                        <p:tgtEl>
                                          <p:spTgt spid="15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2" dur="500"/>
                                        <p:tgtEl>
                                          <p:spTgt spid="15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75"/>
                                        <p:tgtEl>
                                          <p:spTgt spid="15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2" dur="500"/>
                                        <p:tgtEl>
                                          <p:spTgt spid="15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75"/>
                                        <p:tgtEl>
                                          <p:spTgt spid="154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2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75"/>
                                        <p:tgtEl>
                                          <p:spTgt spid="15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7" dur="500"/>
                                        <p:tgtEl>
                                          <p:spTgt spid="15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2" dur="500"/>
                                        <p:tgtEl>
                                          <p:spTgt spid="15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75"/>
                                        <p:tgtEl>
                                          <p:spTgt spid="15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2" dur="500"/>
                                        <p:tgtEl>
                                          <p:spTgt spid="15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75"/>
                                        <p:tgtEl>
                                          <p:spTgt spid="15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2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7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 nodeType="clickPar">
                      <p:stCondLst>
                        <p:cond delay="indefinite"/>
                      </p:stCondLst>
                      <p:childTnLst>
                        <p:par>
                          <p:cTn id="1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75"/>
                                        <p:tgtEl>
                                          <p:spTgt spid="15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 nodeType="clickPar">
                      <p:stCondLst>
                        <p:cond delay="indefinite"/>
                      </p:stCondLst>
                      <p:childTnLst>
                        <p:par>
                          <p:cTn id="1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5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15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 nodeType="clickPar">
                      <p:stCondLst>
                        <p:cond delay="indefinite"/>
                      </p:stCondLst>
                      <p:childTnLst>
                        <p:par>
                          <p:cTn id="1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15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15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 nodeType="clickPar">
                      <p:stCondLst>
                        <p:cond delay="indefinite"/>
                      </p:stCondLst>
                      <p:childTnLst>
                        <p:par>
                          <p:cTn id="1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9" dur="75"/>
                                        <p:tgtEl>
                                          <p:spTgt spid="15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 nodeType="clickPar">
                      <p:stCondLst>
                        <p:cond delay="indefinite"/>
                      </p:stCondLst>
                      <p:childTnLst>
                        <p:par>
                          <p:cTn id="1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4" dur="500"/>
                                        <p:tgtEl>
                                          <p:spTgt spid="15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 nodeType="clickPar">
                      <p:stCondLst>
                        <p:cond delay="indefinite"/>
                      </p:stCondLst>
                      <p:childTnLst>
                        <p:par>
                          <p:cTn id="1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9" dur="75"/>
                                        <p:tgtEl>
                                          <p:spTgt spid="15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/>
      <p:bldP spid="15369" grpId="0" animBg="1"/>
      <p:bldP spid="15370" grpId="0" animBg="1"/>
      <p:bldP spid="15371" grpId="0" animBg="1"/>
      <p:bldP spid="15372" grpId="0" animBg="1"/>
      <p:bldP spid="15422" grpId="0" build="p" autoUpdateAnimBg="0"/>
      <p:bldP spid="15424" grpId="0" build="p" autoUpdateAnimBg="0"/>
      <p:bldP spid="15425" grpId="0" animBg="1"/>
      <p:bldP spid="15426" grpId="0" animBg="1"/>
      <p:bldP spid="15427" grpId="0"/>
      <p:bldP spid="15428" grpId="0" animBg="1"/>
      <p:bldP spid="15429" grpId="0" build="p" autoUpdateAnimBg="0"/>
      <p:bldP spid="15430" grpId="0" build="p" autoUpdateAnimBg="0"/>
      <p:bldP spid="15431" grpId="0" animBg="1"/>
      <p:bldP spid="15432" grpId="0" build="p" autoUpdateAnimBg="0"/>
      <p:bldP spid="15433" grpId="0" build="p" autoUpdateAnimBg="0"/>
      <p:bldP spid="15434" grpId="0" animBg="1"/>
      <p:bldP spid="15435" grpId="0" build="p" autoUpdateAnimBg="0"/>
      <p:bldP spid="15436" grpId="0" build="p" autoUpdateAnimBg="0"/>
      <p:bldP spid="15437" grpId="0" animBg="1"/>
      <p:bldP spid="15438" grpId="0" animBg="1"/>
      <p:bldP spid="15439" grpId="0" build="p" autoUpdateAnimBg="0"/>
      <p:bldP spid="15440" grpId="0" animBg="1"/>
      <p:bldP spid="15441" grpId="0" build="p" autoUpdateAnimBg="0"/>
      <p:bldP spid="15442" grpId="0" build="p" autoUpdateAnimBg="0"/>
      <p:bldP spid="15443" grpId="0" animBg="1"/>
      <p:bldP spid="15444" grpId="0" animBg="1"/>
      <p:bldP spid="15445" grpId="0" build="p" autoUpdateAnimBg="0"/>
      <p:bldP spid="15446" grpId="0" animBg="1"/>
      <p:bldP spid="15447" grpId="0" build="p" autoUpdateAnimBg="0"/>
      <p:bldP spid="15450" grpId="0" animBg="1"/>
      <p:bldP spid="1545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>
            <a:normAutofit/>
          </a:bodyPr>
          <a:lstStyle/>
          <a:p>
            <a:fld id="{968EF00F-B240-4880-A94D-E76EA398B5E9}" type="slidenum">
              <a:rPr lang="id-ID"/>
              <a:pPr/>
              <a:t>26</a:t>
            </a:fld>
            <a:endParaRPr lang="id-ID"/>
          </a:p>
        </p:txBody>
      </p:sp>
      <p:sp>
        <p:nvSpPr>
          <p:cNvPr id="2867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71600" y="304800"/>
            <a:ext cx="6330950" cy="31591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2800" dirty="0" err="1" smtClean="0">
                <a:latin typeface="AR CENA" pitchFamily="2" charset="0"/>
              </a:rPr>
              <a:t>Arus</a:t>
            </a:r>
            <a:r>
              <a:rPr lang="en-US" sz="2800" dirty="0" smtClean="0">
                <a:latin typeface="AR CENA" pitchFamily="2" charset="0"/>
              </a:rPr>
              <a:t> </a:t>
            </a:r>
            <a:r>
              <a:rPr lang="en-US" sz="2800" dirty="0" err="1" smtClean="0">
                <a:latin typeface="AR CENA" pitchFamily="2" charset="0"/>
              </a:rPr>
              <a:t>Biaya</a:t>
            </a:r>
            <a:r>
              <a:rPr lang="en-US" sz="2800" dirty="0" smtClean="0">
                <a:latin typeface="AR CENA" pitchFamily="2" charset="0"/>
              </a:rPr>
              <a:t> </a:t>
            </a:r>
            <a:r>
              <a:rPr lang="en-US" sz="2800" dirty="0" err="1" smtClean="0">
                <a:latin typeface="AR CENA" pitchFamily="2" charset="0"/>
              </a:rPr>
              <a:t>Produksi</a:t>
            </a:r>
            <a:r>
              <a:rPr lang="en-US" sz="2800" dirty="0" smtClean="0">
                <a:latin typeface="AR CENA" pitchFamily="2" charset="0"/>
              </a:rPr>
              <a:t> </a:t>
            </a:r>
            <a:r>
              <a:rPr lang="en-US" sz="2800" dirty="0" err="1" smtClean="0">
                <a:latin typeface="AR CENA" pitchFamily="2" charset="0"/>
              </a:rPr>
              <a:t>ke</a:t>
            </a:r>
            <a:r>
              <a:rPr lang="en-US" sz="2800" dirty="0" smtClean="0">
                <a:latin typeface="AR CENA" pitchFamily="2" charset="0"/>
              </a:rPr>
              <a:t> </a:t>
            </a:r>
            <a:r>
              <a:rPr lang="en-US" sz="2800" dirty="0" err="1" smtClean="0">
                <a:latin typeface="AR CENA" pitchFamily="2" charset="0"/>
              </a:rPr>
              <a:t>Laporan</a:t>
            </a:r>
            <a:r>
              <a:rPr lang="en-US" sz="2800" dirty="0" smtClean="0">
                <a:latin typeface="AR CENA" pitchFamily="2" charset="0"/>
              </a:rPr>
              <a:t> </a:t>
            </a:r>
            <a:r>
              <a:rPr lang="en-US" sz="2800" dirty="0" err="1" smtClean="0">
                <a:latin typeface="AR CENA" pitchFamily="2" charset="0"/>
              </a:rPr>
              <a:t>Keuangan</a:t>
            </a:r>
            <a:endParaRPr lang="id-ID" sz="2800" dirty="0" smtClean="0">
              <a:latin typeface="AR CENA" pitchFamily="2" charset="0"/>
            </a:endParaRP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1331913" y="4437063"/>
            <a:ext cx="762000" cy="685800"/>
          </a:xfrm>
          <a:prstGeom prst="rect">
            <a:avLst/>
          </a:prstGeom>
          <a:solidFill>
            <a:srgbClr val="FFFF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4" dir="t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>
            <a:flatTx/>
          </a:bodyPr>
          <a:lstStyle/>
          <a:p>
            <a:pPr algn="ctr" eaLnBrk="0" hangingPunct="0"/>
            <a:r>
              <a:rPr lang="en-US" sz="900">
                <a:latin typeface="Arial Narrow" pitchFamily="34" charset="0"/>
              </a:rPr>
              <a:t>Biaya Pemasaran &amp; Biaya Admts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684213" y="3500438"/>
            <a:ext cx="762000" cy="800100"/>
          </a:xfrm>
          <a:prstGeom prst="rect">
            <a:avLst/>
          </a:prstGeom>
          <a:solidFill>
            <a:srgbClr val="FFFF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4" dir="t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>
            <a:flatTx/>
          </a:bodyPr>
          <a:lstStyle/>
          <a:p>
            <a:pPr algn="ctr" eaLnBrk="0" hangingPunct="0"/>
            <a:r>
              <a:rPr lang="en-US" sz="900">
                <a:latin typeface="Arial Narrow" pitchFamily="34" charset="0"/>
              </a:rPr>
              <a:t>Bahan Baku (dari pembelian)</a:t>
            </a: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395288" y="5229225"/>
            <a:ext cx="19050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SUMBER DAYA YANG TERSEDIA</a:t>
            </a:r>
            <a:endParaRPr lang="id-ID" sz="1600"/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827088" y="2852738"/>
            <a:ext cx="762000" cy="642937"/>
          </a:xfrm>
          <a:prstGeom prst="rect">
            <a:avLst/>
          </a:prstGeom>
          <a:solidFill>
            <a:srgbClr val="FFFF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4" dir="t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>
            <a:flatTx/>
          </a:bodyPr>
          <a:lstStyle/>
          <a:p>
            <a:pPr algn="ctr" eaLnBrk="0" hangingPunct="0"/>
            <a:r>
              <a:rPr lang="en-US" sz="900">
                <a:latin typeface="Arial Narrow" pitchFamily="34" charset="0"/>
              </a:rPr>
              <a:t>Persdiaan  Bahan Baku (Awal)</a:t>
            </a:r>
          </a:p>
        </p:txBody>
      </p:sp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611188" y="2492375"/>
            <a:ext cx="685800" cy="342900"/>
          </a:xfrm>
          <a:prstGeom prst="rect">
            <a:avLst/>
          </a:prstGeom>
          <a:solidFill>
            <a:srgbClr val="FFFF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4" dir="t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>
            <a:flatTx/>
          </a:bodyPr>
          <a:lstStyle/>
          <a:p>
            <a:pPr algn="ctr" eaLnBrk="0" hangingPunct="0"/>
            <a:r>
              <a:rPr lang="en-US" sz="900">
                <a:latin typeface="Arial Narrow" pitchFamily="34" charset="0"/>
              </a:rPr>
              <a:t>BOP</a:t>
            </a:r>
          </a:p>
        </p:txBody>
      </p:sp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827088" y="2133600"/>
            <a:ext cx="685800" cy="342900"/>
          </a:xfrm>
          <a:prstGeom prst="rect">
            <a:avLst/>
          </a:prstGeom>
          <a:solidFill>
            <a:srgbClr val="FFFF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4" dir="t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>
            <a:flatTx/>
          </a:bodyPr>
          <a:lstStyle/>
          <a:p>
            <a:pPr algn="ctr" eaLnBrk="0" hangingPunct="0"/>
            <a:r>
              <a:rPr lang="en-US" sz="900">
                <a:latin typeface="Arial Narrow" pitchFamily="34" charset="0"/>
              </a:rPr>
              <a:t>BTKL</a:t>
            </a:r>
          </a:p>
        </p:txBody>
      </p:sp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2268538" y="5157788"/>
            <a:ext cx="19050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TOTAL BIAYA PRODUKSI</a:t>
            </a:r>
            <a:endParaRPr lang="id-ID" sz="1600"/>
          </a:p>
        </p:txBody>
      </p:sp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3995738" y="5229225"/>
            <a:ext cx="17526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/>
              <a:t>BARANG TERSEDIA UNTUK DIJUAL</a:t>
            </a:r>
            <a:endParaRPr lang="id-ID" sz="1600"/>
          </a:p>
        </p:txBody>
      </p:sp>
      <p:sp>
        <p:nvSpPr>
          <p:cNvPr id="31755" name="Text Box 11"/>
          <p:cNvSpPr txBox="1">
            <a:spLocks noChangeArrowheads="1"/>
          </p:cNvSpPr>
          <p:nvPr/>
        </p:nvSpPr>
        <p:spPr bwMode="auto">
          <a:xfrm>
            <a:off x="5651500" y="5229225"/>
            <a:ext cx="1296988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/>
              <a:t>LAPORAN LABA/RUGI</a:t>
            </a:r>
            <a:endParaRPr lang="id-ID" sz="1600"/>
          </a:p>
        </p:txBody>
      </p:sp>
      <p:sp>
        <p:nvSpPr>
          <p:cNvPr id="31756" name="Text Box 12"/>
          <p:cNvSpPr txBox="1">
            <a:spLocks noChangeArrowheads="1"/>
          </p:cNvSpPr>
          <p:nvPr/>
        </p:nvSpPr>
        <p:spPr bwMode="auto">
          <a:xfrm>
            <a:off x="6877050" y="5300663"/>
            <a:ext cx="1524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/>
              <a:t>NERACA</a:t>
            </a:r>
            <a:endParaRPr lang="id-ID" sz="1800"/>
          </a:p>
        </p:txBody>
      </p:sp>
      <p:sp>
        <p:nvSpPr>
          <p:cNvPr id="31757" name="Line 13"/>
          <p:cNvSpPr>
            <a:spLocks noChangeShapeType="1"/>
          </p:cNvSpPr>
          <p:nvPr/>
        </p:nvSpPr>
        <p:spPr bwMode="auto">
          <a:xfrm>
            <a:off x="2195513" y="4724400"/>
            <a:ext cx="3276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31758" name="Text Box 14"/>
          <p:cNvSpPr txBox="1">
            <a:spLocks noChangeArrowheads="1"/>
          </p:cNvSpPr>
          <p:nvPr/>
        </p:nvSpPr>
        <p:spPr bwMode="auto">
          <a:xfrm>
            <a:off x="5580063" y="4437063"/>
            <a:ext cx="762000" cy="685800"/>
          </a:xfrm>
          <a:prstGeom prst="rect">
            <a:avLst/>
          </a:prstGeom>
          <a:solidFill>
            <a:srgbClr val="FFFF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4" dir="t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>
            <a:flatTx/>
          </a:bodyPr>
          <a:lstStyle/>
          <a:p>
            <a:pPr algn="ctr" eaLnBrk="0" hangingPunct="0"/>
            <a:r>
              <a:rPr lang="en-US" sz="900">
                <a:latin typeface="Arial Narrow" pitchFamily="34" charset="0"/>
              </a:rPr>
              <a:t>Biaya Pemasaran &amp; Biaya Admts</a:t>
            </a:r>
          </a:p>
        </p:txBody>
      </p:sp>
      <p:sp>
        <p:nvSpPr>
          <p:cNvPr id="31759" name="Text Box 15"/>
          <p:cNvSpPr txBox="1">
            <a:spLocks noChangeArrowheads="1"/>
          </p:cNvSpPr>
          <p:nvPr/>
        </p:nvSpPr>
        <p:spPr bwMode="auto">
          <a:xfrm>
            <a:off x="6877050" y="4005263"/>
            <a:ext cx="685800" cy="342900"/>
          </a:xfrm>
          <a:prstGeom prst="rect">
            <a:avLst/>
          </a:prstGeom>
          <a:solidFill>
            <a:srgbClr val="FFFF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4" dir="t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lIns="18000" tIns="10800" rIns="18000" bIns="10800">
            <a:flatTx/>
          </a:bodyPr>
          <a:lstStyle/>
          <a:p>
            <a:pPr algn="ctr" eaLnBrk="0" hangingPunct="0"/>
            <a:r>
              <a:rPr lang="en-US" sz="900">
                <a:latin typeface="Arial Narrow" pitchFamily="34" charset="0"/>
              </a:rPr>
              <a:t>Persd. Bahan Baku (Akhir)</a:t>
            </a:r>
          </a:p>
        </p:txBody>
      </p:sp>
      <p:sp>
        <p:nvSpPr>
          <p:cNvPr id="31760" name="AutoShape 16"/>
          <p:cNvSpPr>
            <a:spLocks/>
          </p:cNvSpPr>
          <p:nvPr/>
        </p:nvSpPr>
        <p:spPr bwMode="auto">
          <a:xfrm>
            <a:off x="1692275" y="4005263"/>
            <a:ext cx="381000" cy="304800"/>
          </a:xfrm>
          <a:prstGeom prst="rightBrace">
            <a:avLst>
              <a:gd name="adj1" fmla="val 833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61" name="Line 17"/>
          <p:cNvSpPr>
            <a:spLocks noChangeShapeType="1"/>
          </p:cNvSpPr>
          <p:nvPr/>
        </p:nvSpPr>
        <p:spPr bwMode="auto">
          <a:xfrm>
            <a:off x="2124075" y="4149725"/>
            <a:ext cx="449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31762" name="AutoShape 18"/>
          <p:cNvSpPr>
            <a:spLocks/>
          </p:cNvSpPr>
          <p:nvPr/>
        </p:nvSpPr>
        <p:spPr bwMode="auto">
          <a:xfrm>
            <a:off x="1763713" y="1916113"/>
            <a:ext cx="304800" cy="1981200"/>
          </a:xfrm>
          <a:prstGeom prst="rightBrace">
            <a:avLst>
              <a:gd name="adj1" fmla="val 541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63" name="Line 19"/>
          <p:cNvSpPr>
            <a:spLocks noChangeShapeType="1"/>
          </p:cNvSpPr>
          <p:nvPr/>
        </p:nvSpPr>
        <p:spPr bwMode="auto">
          <a:xfrm>
            <a:off x="2124075" y="3068638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31764" name="Text Box 20"/>
          <p:cNvSpPr txBox="1">
            <a:spLocks noChangeArrowheads="1"/>
          </p:cNvSpPr>
          <p:nvPr/>
        </p:nvSpPr>
        <p:spPr bwMode="auto">
          <a:xfrm>
            <a:off x="2700338" y="2060575"/>
            <a:ext cx="647700" cy="1943100"/>
          </a:xfrm>
          <a:prstGeom prst="rect">
            <a:avLst/>
          </a:prstGeom>
          <a:solidFill>
            <a:srgbClr val="FFFF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4" dir="t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>
            <a:flatTx/>
          </a:bodyPr>
          <a:lstStyle/>
          <a:p>
            <a:pPr algn="ctr" eaLnBrk="0" hangingPunct="0"/>
            <a:r>
              <a:rPr lang="en-US" sz="900">
                <a:latin typeface="Arial Narrow" pitchFamily="34" charset="0"/>
              </a:rPr>
              <a:t>Biaya Produksi  periode ini</a:t>
            </a:r>
          </a:p>
          <a:p>
            <a:pPr algn="ctr" eaLnBrk="0" hangingPunct="0"/>
            <a:r>
              <a:rPr lang="en-US" sz="900">
                <a:latin typeface="Arial Narrow" pitchFamily="34" charset="0"/>
              </a:rPr>
              <a:t>(BDP)</a:t>
            </a:r>
          </a:p>
        </p:txBody>
      </p:sp>
      <p:sp>
        <p:nvSpPr>
          <p:cNvPr id="31765" name="Text Box 21"/>
          <p:cNvSpPr txBox="1">
            <a:spLocks noChangeArrowheads="1"/>
          </p:cNvSpPr>
          <p:nvPr/>
        </p:nvSpPr>
        <p:spPr bwMode="auto">
          <a:xfrm>
            <a:off x="2843213" y="1484313"/>
            <a:ext cx="609600" cy="528637"/>
          </a:xfrm>
          <a:prstGeom prst="rect">
            <a:avLst/>
          </a:prstGeom>
          <a:solidFill>
            <a:srgbClr val="FFFF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4" dir="t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lIns="54000" tIns="10800" rIns="54000" bIns="10800">
            <a:flatTx/>
          </a:bodyPr>
          <a:lstStyle/>
          <a:p>
            <a:pPr algn="ctr" eaLnBrk="0" hangingPunct="0"/>
            <a:r>
              <a:rPr lang="en-US" sz="900">
                <a:latin typeface="Arial Narrow" pitchFamily="34" charset="0"/>
              </a:rPr>
              <a:t>Persdiaan  BDP (Awal)</a:t>
            </a:r>
          </a:p>
        </p:txBody>
      </p:sp>
      <p:sp>
        <p:nvSpPr>
          <p:cNvPr id="31766" name="AutoShape 22"/>
          <p:cNvSpPr>
            <a:spLocks/>
          </p:cNvSpPr>
          <p:nvPr/>
        </p:nvSpPr>
        <p:spPr bwMode="auto">
          <a:xfrm>
            <a:off x="3492500" y="1484313"/>
            <a:ext cx="533400" cy="1905000"/>
          </a:xfrm>
          <a:prstGeom prst="rightBrace">
            <a:avLst>
              <a:gd name="adj1" fmla="val 2976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67" name="Text Box 23"/>
          <p:cNvSpPr txBox="1">
            <a:spLocks noChangeArrowheads="1"/>
          </p:cNvSpPr>
          <p:nvPr/>
        </p:nvSpPr>
        <p:spPr bwMode="auto">
          <a:xfrm>
            <a:off x="4211638" y="1484313"/>
            <a:ext cx="609600" cy="1943100"/>
          </a:xfrm>
          <a:prstGeom prst="rect">
            <a:avLst/>
          </a:prstGeom>
          <a:solidFill>
            <a:srgbClr val="FFFF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4" dir="t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>
            <a:flatTx/>
          </a:bodyPr>
          <a:lstStyle/>
          <a:p>
            <a:pPr algn="ctr" eaLnBrk="0" hangingPunct="0"/>
            <a:r>
              <a:rPr lang="en-US" sz="900">
                <a:latin typeface="Arial Narrow" pitchFamily="34" charset="0"/>
              </a:rPr>
              <a:t>Harga Pokok Produksi</a:t>
            </a:r>
          </a:p>
        </p:txBody>
      </p:sp>
      <p:sp>
        <p:nvSpPr>
          <p:cNvPr id="31768" name="Text Box 24"/>
          <p:cNvSpPr txBox="1">
            <a:spLocks noChangeArrowheads="1"/>
          </p:cNvSpPr>
          <p:nvPr/>
        </p:nvSpPr>
        <p:spPr bwMode="auto">
          <a:xfrm>
            <a:off x="4427538" y="908050"/>
            <a:ext cx="534987" cy="528638"/>
          </a:xfrm>
          <a:prstGeom prst="rect">
            <a:avLst/>
          </a:prstGeom>
          <a:solidFill>
            <a:srgbClr val="FFFF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4" dir="t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lIns="18000" tIns="10800" rIns="18000" bIns="10800">
            <a:flatTx/>
          </a:bodyPr>
          <a:lstStyle/>
          <a:p>
            <a:pPr algn="ctr" eaLnBrk="0" hangingPunct="0"/>
            <a:r>
              <a:rPr lang="en-US" sz="900">
                <a:latin typeface="Arial Narrow" pitchFamily="34" charset="0"/>
              </a:rPr>
              <a:t>Persdiaan  P.Jadi (Awal)</a:t>
            </a:r>
          </a:p>
        </p:txBody>
      </p:sp>
      <p:sp>
        <p:nvSpPr>
          <p:cNvPr id="31769" name="AutoShape 25"/>
          <p:cNvSpPr>
            <a:spLocks/>
          </p:cNvSpPr>
          <p:nvPr/>
        </p:nvSpPr>
        <p:spPr bwMode="auto">
          <a:xfrm>
            <a:off x="5076825" y="908050"/>
            <a:ext cx="304800" cy="1981200"/>
          </a:xfrm>
          <a:prstGeom prst="rightBrace">
            <a:avLst>
              <a:gd name="adj1" fmla="val 541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70" name="Text Box 26"/>
          <p:cNvSpPr txBox="1">
            <a:spLocks noChangeArrowheads="1"/>
          </p:cNvSpPr>
          <p:nvPr/>
        </p:nvSpPr>
        <p:spPr bwMode="auto">
          <a:xfrm>
            <a:off x="5580063" y="908050"/>
            <a:ext cx="685800" cy="1943100"/>
          </a:xfrm>
          <a:prstGeom prst="rect">
            <a:avLst/>
          </a:prstGeom>
          <a:solidFill>
            <a:srgbClr val="FFFF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4" dir="t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>
            <a:flatTx/>
          </a:bodyPr>
          <a:lstStyle/>
          <a:p>
            <a:pPr algn="ctr" eaLnBrk="0" hangingPunct="0"/>
            <a:r>
              <a:rPr lang="en-US" sz="900">
                <a:latin typeface="Arial Narrow" pitchFamily="34" charset="0"/>
              </a:rPr>
              <a:t>Harga Pokok Penjualan</a:t>
            </a:r>
          </a:p>
          <a:p>
            <a:pPr algn="ctr" eaLnBrk="0" hangingPunct="0"/>
            <a:r>
              <a:rPr lang="en-US" sz="900">
                <a:latin typeface="Arial Narrow" pitchFamily="34" charset="0"/>
              </a:rPr>
              <a:t>(HPP)</a:t>
            </a:r>
          </a:p>
        </p:txBody>
      </p:sp>
      <p:sp>
        <p:nvSpPr>
          <p:cNvPr id="31771" name="AutoShape 27"/>
          <p:cNvSpPr>
            <a:spLocks/>
          </p:cNvSpPr>
          <p:nvPr/>
        </p:nvSpPr>
        <p:spPr bwMode="auto">
          <a:xfrm>
            <a:off x="5076825" y="2924175"/>
            <a:ext cx="304800" cy="533400"/>
          </a:xfrm>
          <a:prstGeom prst="rightBrace">
            <a:avLst>
              <a:gd name="adj1" fmla="val 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72" name="Line 28"/>
          <p:cNvSpPr>
            <a:spLocks noChangeShapeType="1"/>
          </p:cNvSpPr>
          <p:nvPr/>
        </p:nvSpPr>
        <p:spPr bwMode="auto">
          <a:xfrm>
            <a:off x="5435600" y="3213100"/>
            <a:ext cx="1295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31773" name="Text Box 29"/>
          <p:cNvSpPr txBox="1">
            <a:spLocks noChangeArrowheads="1"/>
          </p:cNvSpPr>
          <p:nvPr/>
        </p:nvSpPr>
        <p:spPr bwMode="auto">
          <a:xfrm>
            <a:off x="7092950" y="3573463"/>
            <a:ext cx="685800" cy="342900"/>
          </a:xfrm>
          <a:prstGeom prst="rect">
            <a:avLst/>
          </a:prstGeom>
          <a:solidFill>
            <a:srgbClr val="FFFF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4" dir="t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lIns="18000" tIns="10800" rIns="18000" bIns="10800">
            <a:flatTx/>
          </a:bodyPr>
          <a:lstStyle/>
          <a:p>
            <a:pPr algn="ctr" eaLnBrk="0" hangingPunct="0"/>
            <a:r>
              <a:rPr lang="en-US" sz="900">
                <a:latin typeface="Arial Narrow" pitchFamily="34" charset="0"/>
              </a:rPr>
              <a:t>Persd. BDP (Akhir)</a:t>
            </a:r>
          </a:p>
        </p:txBody>
      </p:sp>
      <p:sp>
        <p:nvSpPr>
          <p:cNvPr id="31774" name="Text Box 30"/>
          <p:cNvSpPr txBox="1">
            <a:spLocks noChangeArrowheads="1"/>
          </p:cNvSpPr>
          <p:nvPr/>
        </p:nvSpPr>
        <p:spPr bwMode="auto">
          <a:xfrm>
            <a:off x="6877050" y="2997200"/>
            <a:ext cx="685800" cy="342900"/>
          </a:xfrm>
          <a:prstGeom prst="rect">
            <a:avLst/>
          </a:prstGeom>
          <a:solidFill>
            <a:srgbClr val="FFFF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4" dir="t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lIns="18000" tIns="10800" rIns="18000" bIns="10800">
            <a:flatTx/>
          </a:bodyPr>
          <a:lstStyle/>
          <a:p>
            <a:pPr algn="ctr" eaLnBrk="0" hangingPunct="0"/>
            <a:r>
              <a:rPr lang="en-US" sz="900">
                <a:latin typeface="Arial Narrow" pitchFamily="34" charset="0"/>
              </a:rPr>
              <a:t>Persd. Produk Jadi (Akhir)</a:t>
            </a:r>
          </a:p>
        </p:txBody>
      </p:sp>
      <p:sp>
        <p:nvSpPr>
          <p:cNvPr id="31775" name="AutoShape 31"/>
          <p:cNvSpPr>
            <a:spLocks/>
          </p:cNvSpPr>
          <p:nvPr/>
        </p:nvSpPr>
        <p:spPr bwMode="auto">
          <a:xfrm>
            <a:off x="3563938" y="3429000"/>
            <a:ext cx="381000" cy="533400"/>
          </a:xfrm>
          <a:prstGeom prst="rightBrace">
            <a:avLst>
              <a:gd name="adj1" fmla="val 116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76" name="Line 32"/>
          <p:cNvSpPr>
            <a:spLocks noChangeShapeType="1"/>
          </p:cNvSpPr>
          <p:nvPr/>
        </p:nvSpPr>
        <p:spPr bwMode="auto">
          <a:xfrm>
            <a:off x="3924300" y="3716338"/>
            <a:ext cx="297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75"/>
                                        <p:tgtEl>
                                          <p:spTgt spid="317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1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1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75"/>
                                        <p:tgtEl>
                                          <p:spTgt spid="31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75"/>
                                        <p:tgtEl>
                                          <p:spTgt spid="31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1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1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75"/>
                                        <p:tgtEl>
                                          <p:spTgt spid="317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1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1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 nodeType="clickPar">
                      <p:stCondLst>
                        <p:cond delay="indefinite"/>
                      </p:stCondLst>
                      <p:childTnLst>
                        <p:par>
                          <p:cTn id="1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1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1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</p:stCondLst>
                      <p:childTnLst>
                        <p:par>
                          <p:cTn id="1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1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31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 nodeType="clickPar">
                      <p:stCondLst>
                        <p:cond delay="indefinite"/>
                      </p:stCondLst>
                      <p:childTnLst>
                        <p:par>
                          <p:cTn id="1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1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31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 nodeType="clickPar">
                      <p:stCondLst>
                        <p:cond delay="indefinite"/>
                      </p:stCondLst>
                      <p:childTnLst>
                        <p:par>
                          <p:cTn id="1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 nodeType="clickPar">
                      <p:stCondLst>
                        <p:cond delay="indefinite"/>
                      </p:stCondLst>
                      <p:childTnLst>
                        <p:par>
                          <p:cTn id="1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1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31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 nodeType="clickPar">
                      <p:stCondLst>
                        <p:cond delay="indefinite"/>
                      </p:stCondLst>
                      <p:childTnLst>
                        <p:par>
                          <p:cTn id="1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 nodeType="clickPar">
                      <p:stCondLst>
                        <p:cond delay="indefinite"/>
                      </p:stCondLst>
                      <p:childTnLst>
                        <p:par>
                          <p:cTn id="1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31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31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 nodeType="clickPar">
                      <p:stCondLst>
                        <p:cond delay="indefinite"/>
                      </p:stCondLst>
                      <p:childTnLst>
                        <p:par>
                          <p:cTn id="1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31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31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animBg="1" autoUpdateAnimBg="0"/>
      <p:bldP spid="31748" grpId="0" animBg="1" autoUpdateAnimBg="0"/>
      <p:bldP spid="31749" grpId="0" build="p" autoUpdateAnimBg="0"/>
      <p:bldP spid="31750" grpId="0" animBg="1" autoUpdateAnimBg="0"/>
      <p:bldP spid="31751" grpId="0" animBg="1" autoUpdateAnimBg="0"/>
      <p:bldP spid="31752" grpId="0" animBg="1" autoUpdateAnimBg="0"/>
      <p:bldP spid="31753" grpId="0" build="p" autoUpdateAnimBg="0"/>
      <p:bldP spid="31754" grpId="0" build="p" autoUpdateAnimBg="0"/>
      <p:bldP spid="31755" grpId="0" build="p" autoUpdateAnimBg="0"/>
      <p:bldP spid="31756" grpId="0" build="p" autoUpdateAnimBg="0"/>
      <p:bldP spid="31757" grpId="0" animBg="1"/>
      <p:bldP spid="31758" grpId="0" animBg="1" autoUpdateAnimBg="0"/>
      <p:bldP spid="31759" grpId="0" animBg="1" autoUpdateAnimBg="0"/>
      <p:bldP spid="31760" grpId="0" animBg="1"/>
      <p:bldP spid="31761" grpId="0" animBg="1"/>
      <p:bldP spid="31762" grpId="0" animBg="1"/>
      <p:bldP spid="31763" grpId="0" animBg="1"/>
      <p:bldP spid="31764" grpId="0" animBg="1" autoUpdateAnimBg="0"/>
      <p:bldP spid="31765" grpId="0" animBg="1" autoUpdateAnimBg="0"/>
      <p:bldP spid="31766" grpId="0" animBg="1"/>
      <p:bldP spid="31767" grpId="0" animBg="1" autoUpdateAnimBg="0"/>
      <p:bldP spid="31768" grpId="0" animBg="1" autoUpdateAnimBg="0"/>
      <p:bldP spid="31769" grpId="0" animBg="1"/>
      <p:bldP spid="31770" grpId="0" animBg="1" autoUpdateAnimBg="0"/>
      <p:bldP spid="31771" grpId="0" animBg="1"/>
      <p:bldP spid="31772" grpId="0" animBg="1"/>
      <p:bldP spid="31773" grpId="0" animBg="1" autoUpdateAnimBg="0"/>
      <p:bldP spid="31774" grpId="0" animBg="1" autoUpdateAnimBg="0"/>
      <p:bldP spid="31775" grpId="0" animBg="1"/>
      <p:bldP spid="3177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i="1" dirty="0" smtClean="0">
                <a:latin typeface="AR CENA" pitchFamily="2" charset="0"/>
              </a:rPr>
              <a:t/>
            </a:r>
            <a:br>
              <a:rPr lang="en-US" b="1" i="1" dirty="0" smtClean="0">
                <a:latin typeface="AR CENA" pitchFamily="2" charset="0"/>
              </a:rPr>
            </a:br>
            <a:r>
              <a:rPr lang="en-US" sz="3600" b="1" i="1" dirty="0" smtClean="0">
                <a:latin typeface="AR CENA" pitchFamily="2" charset="0"/>
              </a:rPr>
              <a:t>1. </a:t>
            </a:r>
            <a:r>
              <a:rPr lang="en-US" sz="3600" b="1" i="1" dirty="0" err="1" smtClean="0">
                <a:latin typeface="AR CENA" pitchFamily="2" charset="0"/>
              </a:rPr>
              <a:t>Metode</a:t>
            </a:r>
            <a:r>
              <a:rPr lang="en-US" sz="3600" b="1" i="1" dirty="0" smtClean="0">
                <a:latin typeface="AR CENA" pitchFamily="2" charset="0"/>
              </a:rPr>
              <a:t> </a:t>
            </a:r>
            <a:r>
              <a:rPr lang="en-US" sz="3600" b="1" i="1" dirty="0" smtClean="0">
                <a:latin typeface="AR CENA" pitchFamily="2" charset="0"/>
              </a:rPr>
              <a:t>Full Costing </a:t>
            </a:r>
            <a:r>
              <a:rPr lang="en-US" dirty="0" smtClean="0">
                <a:latin typeface="AR CENA" pitchFamily="2" charset="0"/>
              </a:rPr>
              <a:t/>
            </a:r>
            <a:br>
              <a:rPr lang="en-US" dirty="0" smtClean="0">
                <a:latin typeface="AR CENA" pitchFamily="2" charset="0"/>
              </a:rPr>
            </a:br>
            <a:endParaRPr lang="id-ID" dirty="0"/>
          </a:p>
        </p:txBody>
      </p:sp>
      <p:sp>
        <p:nvSpPr>
          <p:cNvPr id="27650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en-US" sz="2400" dirty="0" err="1" smtClean="0">
                <a:latin typeface="AR CENA" pitchFamily="2" charset="0"/>
              </a:rPr>
              <a:t>Harga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Pokok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Produksi</a:t>
            </a:r>
            <a:r>
              <a:rPr lang="en-US" sz="2400" dirty="0" smtClean="0">
                <a:latin typeface="AR CENA" pitchFamily="2" charset="0"/>
              </a:rPr>
              <a:t> :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en-US" sz="2400" dirty="0" smtClean="0">
                <a:latin typeface="AR CENA" pitchFamily="2" charset="0"/>
              </a:rPr>
              <a:t> 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bahan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baku</a:t>
            </a:r>
            <a:r>
              <a:rPr lang="en-US" sz="2400" dirty="0" smtClean="0">
                <a:latin typeface="AR CENA" pitchFamily="2" charset="0"/>
              </a:rPr>
              <a:t> 			</a:t>
            </a:r>
            <a:r>
              <a:rPr lang="en-US" sz="2400" dirty="0" err="1" smtClean="0">
                <a:latin typeface="AR CENA" pitchFamily="2" charset="0"/>
              </a:rPr>
              <a:t>Rp</a:t>
            </a:r>
            <a:r>
              <a:rPr lang="en-US" sz="2400" dirty="0" smtClean="0">
                <a:latin typeface="AR CENA" pitchFamily="2" charset="0"/>
              </a:rPr>
              <a:t>.  xxx.xxx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tenaga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kerja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langsung</a:t>
            </a:r>
            <a:r>
              <a:rPr lang="en-US" sz="2400" dirty="0" smtClean="0">
                <a:latin typeface="AR CENA" pitchFamily="2" charset="0"/>
              </a:rPr>
              <a:t> 		</a:t>
            </a:r>
            <a:r>
              <a:rPr lang="en-US" sz="2400" dirty="0" err="1" smtClean="0">
                <a:latin typeface="AR CENA" pitchFamily="2" charset="0"/>
              </a:rPr>
              <a:t>Rp</a:t>
            </a:r>
            <a:r>
              <a:rPr lang="en-US" sz="2400" dirty="0" smtClean="0">
                <a:latin typeface="AR CENA" pitchFamily="2" charset="0"/>
              </a:rPr>
              <a:t>.  xxx.xxx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overhead </a:t>
            </a:r>
            <a:r>
              <a:rPr lang="en-US" sz="2400" dirty="0" err="1" smtClean="0">
                <a:latin typeface="AR CENA" pitchFamily="2" charset="0"/>
              </a:rPr>
              <a:t>pabrik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tetap</a:t>
            </a:r>
            <a:r>
              <a:rPr lang="en-US" sz="2400" dirty="0" smtClean="0">
                <a:latin typeface="AR CENA" pitchFamily="2" charset="0"/>
              </a:rPr>
              <a:t> 		</a:t>
            </a:r>
            <a:r>
              <a:rPr lang="en-US" sz="2400" dirty="0" err="1" smtClean="0">
                <a:latin typeface="AR CENA" pitchFamily="2" charset="0"/>
              </a:rPr>
              <a:t>Rp</a:t>
            </a:r>
            <a:r>
              <a:rPr lang="en-US" sz="2400" dirty="0" smtClean="0">
                <a:latin typeface="AR CENA" pitchFamily="2" charset="0"/>
              </a:rPr>
              <a:t>.  xxx.xxx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overhead </a:t>
            </a:r>
            <a:r>
              <a:rPr lang="en-US" sz="2400" dirty="0" err="1" smtClean="0">
                <a:latin typeface="AR CENA" pitchFamily="2" charset="0"/>
              </a:rPr>
              <a:t>pabrik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variabel</a:t>
            </a:r>
            <a:r>
              <a:rPr lang="en-US" sz="2400" dirty="0" smtClean="0">
                <a:latin typeface="AR CENA" pitchFamily="2" charset="0"/>
              </a:rPr>
              <a:t> 		</a:t>
            </a:r>
            <a:r>
              <a:rPr lang="en-US" sz="2400" u="sng" dirty="0" err="1" smtClean="0">
                <a:latin typeface="AR CENA" pitchFamily="2" charset="0"/>
              </a:rPr>
              <a:t>Rp</a:t>
            </a:r>
            <a:r>
              <a:rPr lang="en-US" sz="2400" u="sng" dirty="0" smtClean="0">
                <a:latin typeface="AR CENA" pitchFamily="2" charset="0"/>
              </a:rPr>
              <a:t>.  xxx.xxx    </a:t>
            </a:r>
            <a:r>
              <a:rPr lang="en-US" sz="2400" u="sng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+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en-US" sz="2400" dirty="0" smtClean="0">
              <a:latin typeface="AR CENA" pitchFamily="2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en-US" sz="2400" dirty="0" err="1" smtClean="0">
                <a:latin typeface="AR CENA" pitchFamily="2" charset="0"/>
              </a:rPr>
              <a:t>Harga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Pokok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Produksi</a:t>
            </a:r>
            <a:r>
              <a:rPr lang="en-US" sz="2400" dirty="0" smtClean="0">
                <a:latin typeface="AR CENA" pitchFamily="2" charset="0"/>
              </a:rPr>
              <a:t> 			</a:t>
            </a:r>
            <a:r>
              <a:rPr lang="en-US" sz="2400" u="sng" dirty="0" err="1" smtClean="0">
                <a:latin typeface="AR CENA" pitchFamily="2" charset="0"/>
              </a:rPr>
              <a:t>Rp</a:t>
            </a:r>
            <a:r>
              <a:rPr lang="en-US" sz="2400" u="sng" dirty="0" smtClean="0">
                <a:latin typeface="AR CENA" pitchFamily="2" charset="0"/>
              </a:rPr>
              <a:t>.  xxx.xxx</a:t>
            </a:r>
            <a:endParaRPr lang="en-US" sz="2400" dirty="0" smtClean="0">
              <a:latin typeface="AR CENA" pitchFamily="2" charset="0"/>
            </a:endParaRPr>
          </a:p>
          <a:p>
            <a:endParaRPr lang="id-ID" sz="2400" dirty="0" smtClean="0">
              <a:latin typeface="AR CENA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i="1" dirty="0" smtClean="0">
                <a:latin typeface="AR CENA" pitchFamily="2" charset="0"/>
              </a:rPr>
              <a:t/>
            </a:r>
            <a:br>
              <a:rPr lang="en-US" sz="3600" b="1" i="1" dirty="0" smtClean="0">
                <a:latin typeface="AR CENA" pitchFamily="2" charset="0"/>
              </a:rPr>
            </a:br>
            <a:r>
              <a:rPr lang="en-US" sz="3600" b="1" i="1" dirty="0" smtClean="0">
                <a:latin typeface="AR CENA" pitchFamily="2" charset="0"/>
              </a:rPr>
              <a:t>2. </a:t>
            </a:r>
            <a:r>
              <a:rPr lang="en-US" sz="3600" b="1" i="1" dirty="0" err="1" smtClean="0">
                <a:latin typeface="AR CENA" pitchFamily="2" charset="0"/>
              </a:rPr>
              <a:t>Metode</a:t>
            </a:r>
            <a:r>
              <a:rPr lang="en-US" sz="3600" b="1" i="1" dirty="0" smtClean="0">
                <a:latin typeface="AR CENA" pitchFamily="2" charset="0"/>
              </a:rPr>
              <a:t> </a:t>
            </a:r>
            <a:r>
              <a:rPr lang="en-US" sz="3600" b="1" i="1" dirty="0" smtClean="0">
                <a:latin typeface="AR CENA" pitchFamily="2" charset="0"/>
              </a:rPr>
              <a:t>Variable Costing </a:t>
            </a:r>
            <a:r>
              <a:rPr lang="en-US" sz="3600" dirty="0" smtClean="0">
                <a:latin typeface="AR CENA" pitchFamily="2" charset="0"/>
              </a:rPr>
              <a:t/>
            </a:r>
            <a:br>
              <a:rPr lang="en-US" sz="3600" dirty="0" smtClean="0">
                <a:latin typeface="AR CENA" pitchFamily="2" charset="0"/>
              </a:rPr>
            </a:br>
            <a:endParaRPr lang="id-ID" sz="3600" dirty="0"/>
          </a:p>
        </p:txBody>
      </p:sp>
      <p:sp>
        <p:nvSpPr>
          <p:cNvPr id="28674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en-US" sz="2400" dirty="0" smtClean="0">
              <a:latin typeface="AR CENA" pitchFamily="2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en-US" sz="2400" dirty="0" smtClean="0">
              <a:latin typeface="AR CENA" pitchFamily="2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en-US" sz="2400" dirty="0" err="1" smtClean="0">
                <a:latin typeface="AR CENA" pitchFamily="2" charset="0"/>
              </a:rPr>
              <a:t>Harga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Pokok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Produksi</a:t>
            </a:r>
            <a:r>
              <a:rPr lang="en-US" sz="2400" dirty="0" smtClean="0">
                <a:latin typeface="AR CENA" pitchFamily="2" charset="0"/>
              </a:rPr>
              <a:t> :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en-US" sz="2400" dirty="0" smtClean="0">
                <a:latin typeface="AR CENA" pitchFamily="2" charset="0"/>
              </a:rPr>
              <a:t> 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bahan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baku</a:t>
            </a:r>
            <a:r>
              <a:rPr lang="en-US" sz="2400" dirty="0" smtClean="0">
                <a:latin typeface="AR CENA" pitchFamily="2" charset="0"/>
              </a:rPr>
              <a:t> 				 </a:t>
            </a:r>
            <a:r>
              <a:rPr lang="en-US" sz="2400" dirty="0" err="1" smtClean="0">
                <a:latin typeface="AR CENA" pitchFamily="2" charset="0"/>
              </a:rPr>
              <a:t>Rp</a:t>
            </a:r>
            <a:r>
              <a:rPr lang="en-US" sz="2400" dirty="0" smtClean="0">
                <a:latin typeface="AR CENA" pitchFamily="2" charset="0"/>
              </a:rPr>
              <a:t>.  xxx.xxx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tenaga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kerja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langsung</a:t>
            </a:r>
            <a:r>
              <a:rPr lang="en-US" sz="2400" dirty="0" smtClean="0">
                <a:latin typeface="AR CENA" pitchFamily="2" charset="0"/>
              </a:rPr>
              <a:t> 			 </a:t>
            </a:r>
            <a:r>
              <a:rPr lang="en-US" sz="2400" dirty="0" err="1" smtClean="0">
                <a:latin typeface="AR CENA" pitchFamily="2" charset="0"/>
              </a:rPr>
              <a:t>Rp</a:t>
            </a:r>
            <a:r>
              <a:rPr lang="en-US" sz="2400" dirty="0" smtClean="0">
                <a:latin typeface="AR CENA" pitchFamily="2" charset="0"/>
              </a:rPr>
              <a:t>.  xxx.xxx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overhead </a:t>
            </a:r>
            <a:r>
              <a:rPr lang="en-US" sz="2400" dirty="0" err="1" smtClean="0">
                <a:latin typeface="AR CENA" pitchFamily="2" charset="0"/>
              </a:rPr>
              <a:t>pabrik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variabel</a:t>
            </a:r>
            <a:r>
              <a:rPr lang="en-US" sz="2400" dirty="0" smtClean="0">
                <a:latin typeface="AR CENA" pitchFamily="2" charset="0"/>
              </a:rPr>
              <a:t> 			 </a:t>
            </a:r>
            <a:r>
              <a:rPr lang="en-US" sz="2400" u="sng" dirty="0" err="1" smtClean="0">
                <a:latin typeface="AR CENA" pitchFamily="2" charset="0"/>
              </a:rPr>
              <a:t>Rp</a:t>
            </a:r>
            <a:r>
              <a:rPr lang="en-US" sz="2400" u="sng" dirty="0" smtClean="0">
                <a:latin typeface="AR CENA" pitchFamily="2" charset="0"/>
              </a:rPr>
              <a:t>.  xxx.xxx  +</a:t>
            </a:r>
            <a:endParaRPr lang="en-US" sz="2400" dirty="0" smtClean="0">
              <a:latin typeface="AR CENA" pitchFamily="2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en-US" sz="2400" b="1" dirty="0" smtClean="0">
                <a:latin typeface="AR CENA" pitchFamily="2" charset="0"/>
              </a:rPr>
              <a:t> </a:t>
            </a:r>
            <a:endParaRPr lang="en-US" sz="2400" dirty="0" smtClean="0">
              <a:latin typeface="AR CENA" pitchFamily="2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en-US" sz="2400" dirty="0" err="1" smtClean="0">
                <a:latin typeface="AR CENA" pitchFamily="2" charset="0"/>
              </a:rPr>
              <a:t>Harga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Pokok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Produk</a:t>
            </a:r>
            <a:r>
              <a:rPr lang="en-US" sz="2400" dirty="0" smtClean="0">
                <a:latin typeface="AR CENA" pitchFamily="2" charset="0"/>
              </a:rPr>
              <a:t> 				 </a:t>
            </a:r>
            <a:r>
              <a:rPr lang="en-US" sz="2400" u="sng" dirty="0" err="1" smtClean="0">
                <a:latin typeface="AR CENA" pitchFamily="2" charset="0"/>
              </a:rPr>
              <a:t>Rp</a:t>
            </a:r>
            <a:r>
              <a:rPr lang="en-US" sz="2400" u="sng" dirty="0" smtClean="0">
                <a:latin typeface="AR CENA" pitchFamily="2" charset="0"/>
              </a:rPr>
              <a:t>.  xxx.xxx</a:t>
            </a:r>
            <a:endParaRPr lang="en-US" sz="2400" dirty="0" smtClean="0">
              <a:latin typeface="AR CENA" pitchFamily="2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en-US" sz="2400" dirty="0" smtClean="0"/>
              <a:t> </a:t>
            </a:r>
          </a:p>
          <a:p>
            <a:endParaRPr lang="id-ID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AR CENA" pitchFamily="2" charset="0"/>
              </a:rPr>
              <a:t/>
            </a:r>
            <a:br>
              <a:rPr lang="en-US" dirty="0" smtClean="0">
                <a:latin typeface="AR CENA" pitchFamily="2" charset="0"/>
              </a:rPr>
            </a:br>
            <a:r>
              <a:rPr lang="en-US" sz="3600" dirty="0" err="1" smtClean="0">
                <a:latin typeface="AR CENA" pitchFamily="2" charset="0"/>
              </a:rPr>
              <a:t>Laporan</a:t>
            </a:r>
            <a:r>
              <a:rPr lang="en-US" sz="3600" dirty="0" smtClean="0">
                <a:latin typeface="AR CENA" pitchFamily="2" charset="0"/>
              </a:rPr>
              <a:t> </a:t>
            </a:r>
            <a:r>
              <a:rPr lang="en-US" sz="3600" dirty="0" err="1" smtClean="0">
                <a:latin typeface="AR CENA" pitchFamily="2" charset="0"/>
              </a:rPr>
              <a:t>Harga</a:t>
            </a:r>
            <a:r>
              <a:rPr lang="en-US" sz="3600" dirty="0" smtClean="0">
                <a:latin typeface="AR CENA" pitchFamily="2" charset="0"/>
              </a:rPr>
              <a:t> </a:t>
            </a:r>
            <a:r>
              <a:rPr lang="en-US" sz="3600" dirty="0" err="1" smtClean="0">
                <a:latin typeface="AR CENA" pitchFamily="2" charset="0"/>
              </a:rPr>
              <a:t>Pokok</a:t>
            </a:r>
            <a:r>
              <a:rPr lang="en-US" sz="3600" dirty="0" smtClean="0">
                <a:latin typeface="AR CENA" pitchFamily="2" charset="0"/>
              </a:rPr>
              <a:t>  </a:t>
            </a:r>
            <a:r>
              <a:rPr lang="en-US" sz="3600" dirty="0" err="1" smtClean="0">
                <a:latin typeface="AR CENA" pitchFamily="2" charset="0"/>
              </a:rPr>
              <a:t>Produksi</a:t>
            </a:r>
            <a:r>
              <a:rPr lang="en-US" dirty="0" smtClean="0">
                <a:latin typeface="AR CENA" pitchFamily="2" charset="0"/>
              </a:rPr>
              <a:t/>
            </a:r>
            <a:br>
              <a:rPr lang="en-US" dirty="0" smtClean="0">
                <a:latin typeface="AR CENA" pitchFamily="2" charset="0"/>
              </a:rPr>
            </a:br>
            <a:endParaRPr lang="id-ID" dirty="0"/>
          </a:p>
        </p:txBody>
      </p:sp>
      <p:sp>
        <p:nvSpPr>
          <p:cNvPr id="29698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pPr algn="ctr" eaLnBrk="1" hangingPunct="1">
              <a:buFont typeface="Arial" charset="0"/>
              <a:buNone/>
            </a:pPr>
            <a:r>
              <a:rPr lang="en-US" sz="1800" dirty="0" err="1" smtClean="0">
                <a:latin typeface="AR CENA" pitchFamily="2" charset="0"/>
              </a:rPr>
              <a:t>Laporan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err="1" smtClean="0">
                <a:latin typeface="AR CENA" pitchFamily="2" charset="0"/>
              </a:rPr>
              <a:t>Harga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err="1" smtClean="0">
                <a:latin typeface="AR CENA" pitchFamily="2" charset="0"/>
              </a:rPr>
              <a:t>Pokok</a:t>
            </a:r>
            <a:r>
              <a:rPr lang="en-US" sz="1800" dirty="0" smtClean="0">
                <a:latin typeface="AR CENA" pitchFamily="2" charset="0"/>
              </a:rPr>
              <a:t>  </a:t>
            </a:r>
            <a:r>
              <a:rPr lang="en-US" sz="1800" dirty="0" err="1" smtClean="0">
                <a:latin typeface="AR CENA" pitchFamily="2" charset="0"/>
              </a:rPr>
              <a:t>Produksi</a:t>
            </a:r>
            <a:endParaRPr lang="en-US" sz="1800" dirty="0" smtClean="0">
              <a:latin typeface="AR CENA" pitchFamily="2" charset="0"/>
            </a:endParaRPr>
          </a:p>
          <a:p>
            <a:pPr algn="ctr" eaLnBrk="1" hangingPunct="1">
              <a:buFont typeface="Arial" charset="0"/>
              <a:buNone/>
            </a:pPr>
            <a:r>
              <a:rPr lang="en-US" sz="1800" dirty="0" smtClean="0">
                <a:latin typeface="AR CENA" pitchFamily="2" charset="0"/>
              </a:rPr>
              <a:t>(Cost of Goods Manufactured)</a:t>
            </a:r>
          </a:p>
          <a:p>
            <a:pPr algn="ctr" eaLnBrk="1" hangingPunct="1">
              <a:buFont typeface="Arial" charset="0"/>
              <a:buNone/>
            </a:pPr>
            <a:r>
              <a:rPr lang="en-US" sz="1800" dirty="0" smtClean="0">
                <a:latin typeface="AR CENA" pitchFamily="2" charset="0"/>
              </a:rPr>
              <a:t>31 </a:t>
            </a:r>
            <a:r>
              <a:rPr lang="en-US" sz="1800" dirty="0" err="1" smtClean="0">
                <a:latin typeface="AR CENA" pitchFamily="2" charset="0"/>
              </a:rPr>
              <a:t>Desember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smtClean="0">
                <a:latin typeface="AR CENA" pitchFamily="2" charset="0"/>
              </a:rPr>
              <a:t>2012</a:t>
            </a:r>
            <a:endParaRPr lang="en-US" sz="1800" dirty="0" smtClean="0">
              <a:latin typeface="AR CENA" pitchFamily="2" charset="0"/>
            </a:endParaRPr>
          </a:p>
          <a:p>
            <a:pPr eaLnBrk="1" hangingPunct="1">
              <a:buFont typeface="Arial" charset="0"/>
              <a:buNone/>
            </a:pPr>
            <a:r>
              <a:rPr lang="en-US" sz="1800" dirty="0" err="1" smtClean="0">
                <a:latin typeface="AR CENA" pitchFamily="2" charset="0"/>
              </a:rPr>
              <a:t>Bahan</a:t>
            </a:r>
            <a:r>
              <a:rPr lang="en-US" sz="1800" dirty="0" smtClean="0">
                <a:latin typeface="AR CENA" pitchFamily="2" charset="0"/>
              </a:rPr>
              <a:t> Baku </a:t>
            </a:r>
            <a:r>
              <a:rPr lang="en-US" sz="1800" dirty="0" err="1" smtClean="0">
                <a:latin typeface="AR CENA" pitchFamily="2" charset="0"/>
              </a:rPr>
              <a:t>langsung</a:t>
            </a:r>
            <a:r>
              <a:rPr lang="en-US" sz="1800" dirty="0" smtClean="0">
                <a:latin typeface="AR CENA" pitchFamily="2" charset="0"/>
              </a:rPr>
              <a:t>        </a:t>
            </a:r>
          </a:p>
          <a:p>
            <a:pPr eaLnBrk="1" hangingPunct="1">
              <a:buFont typeface="Arial" charset="0"/>
              <a:buNone/>
            </a:pPr>
            <a:r>
              <a:rPr lang="en-US" sz="1800" dirty="0" smtClean="0">
                <a:latin typeface="AR CENA" pitchFamily="2" charset="0"/>
              </a:rPr>
              <a:t>             </a:t>
            </a:r>
            <a:r>
              <a:rPr lang="en-US" sz="1800" dirty="0" err="1" smtClean="0">
                <a:solidFill>
                  <a:srgbClr val="0070C0"/>
                </a:solidFill>
                <a:latin typeface="AR CENA" pitchFamily="2" charset="0"/>
              </a:rPr>
              <a:t>Persediaan</a:t>
            </a:r>
            <a:r>
              <a:rPr lang="en-US" sz="1800" dirty="0" smtClean="0">
                <a:solidFill>
                  <a:srgbClr val="0070C0"/>
                </a:solidFill>
                <a:latin typeface="AR CENA" pitchFamily="2" charset="0"/>
              </a:rPr>
              <a:t> </a:t>
            </a:r>
            <a:r>
              <a:rPr lang="en-US" sz="1800" dirty="0" err="1" smtClean="0">
                <a:solidFill>
                  <a:srgbClr val="0070C0"/>
                </a:solidFill>
                <a:latin typeface="AR CENA" pitchFamily="2" charset="0"/>
              </a:rPr>
              <a:t>awal</a:t>
            </a:r>
            <a:r>
              <a:rPr lang="en-US" sz="1800" dirty="0" smtClean="0">
                <a:solidFill>
                  <a:srgbClr val="0070C0"/>
                </a:solidFill>
                <a:latin typeface="AR CENA" pitchFamily="2" charset="0"/>
              </a:rPr>
              <a:t>                                     </a:t>
            </a:r>
            <a:r>
              <a:rPr lang="en-US" sz="1800" dirty="0" err="1" smtClean="0">
                <a:latin typeface="AR CENA" pitchFamily="2" charset="0"/>
              </a:rPr>
              <a:t>Rp</a:t>
            </a:r>
            <a:r>
              <a:rPr lang="en-US" sz="1800" dirty="0" smtClean="0">
                <a:latin typeface="AR CENA" pitchFamily="2" charset="0"/>
              </a:rPr>
              <a:t>.  xxx.xxx</a:t>
            </a:r>
          </a:p>
          <a:p>
            <a:pPr eaLnBrk="1" hangingPunct="1">
              <a:buFont typeface="Arial" charset="0"/>
              <a:buNone/>
            </a:pPr>
            <a:r>
              <a:rPr lang="en-US" sz="1800" dirty="0" smtClean="0">
                <a:latin typeface="AR CENA" pitchFamily="2" charset="0"/>
              </a:rPr>
              <a:t>             </a:t>
            </a:r>
            <a:r>
              <a:rPr lang="en-US" sz="1800" dirty="0" err="1" smtClean="0">
                <a:latin typeface="AR CENA" pitchFamily="2" charset="0"/>
              </a:rPr>
              <a:t>Pembelian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err="1" smtClean="0">
                <a:latin typeface="AR CENA" pitchFamily="2" charset="0"/>
              </a:rPr>
              <a:t>bahan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err="1" smtClean="0">
                <a:latin typeface="AR CENA" pitchFamily="2" charset="0"/>
              </a:rPr>
              <a:t>baku</a:t>
            </a:r>
            <a:r>
              <a:rPr lang="en-US" sz="1800" dirty="0" smtClean="0">
                <a:latin typeface="AR CENA" pitchFamily="2" charset="0"/>
              </a:rPr>
              <a:t>                              </a:t>
            </a:r>
            <a:r>
              <a:rPr lang="en-US" sz="1800" u="sng" dirty="0" err="1" smtClean="0">
                <a:latin typeface="AR CENA" pitchFamily="2" charset="0"/>
              </a:rPr>
              <a:t>Rp</a:t>
            </a:r>
            <a:r>
              <a:rPr lang="en-US" sz="1800" u="sng" dirty="0" smtClean="0">
                <a:latin typeface="AR CENA" pitchFamily="2" charset="0"/>
              </a:rPr>
              <a:t>.  xxx.xxx  +</a:t>
            </a:r>
          </a:p>
          <a:p>
            <a:pPr eaLnBrk="1" hangingPunct="1">
              <a:buFont typeface="Arial" charset="0"/>
              <a:buNone/>
            </a:pPr>
            <a:r>
              <a:rPr lang="en-US" sz="1800" dirty="0" err="1" smtClean="0">
                <a:latin typeface="AR CENA" pitchFamily="2" charset="0"/>
              </a:rPr>
              <a:t>Bahan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err="1" smtClean="0">
                <a:latin typeface="AR CENA" pitchFamily="2" charset="0"/>
              </a:rPr>
              <a:t>baku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err="1" smtClean="0">
                <a:latin typeface="AR CENA" pitchFamily="2" charset="0"/>
              </a:rPr>
              <a:t>langsung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err="1" smtClean="0">
                <a:latin typeface="AR CENA" pitchFamily="2" charset="0"/>
              </a:rPr>
              <a:t>tersedia</a:t>
            </a:r>
            <a:r>
              <a:rPr lang="en-US" sz="1800" dirty="0" smtClean="0">
                <a:latin typeface="AR CENA" pitchFamily="2" charset="0"/>
              </a:rPr>
              <a:t>                                       </a:t>
            </a:r>
            <a:r>
              <a:rPr lang="en-US" sz="1800" dirty="0" err="1" smtClean="0">
                <a:latin typeface="AR CENA" pitchFamily="2" charset="0"/>
              </a:rPr>
              <a:t>Rp</a:t>
            </a:r>
            <a:r>
              <a:rPr lang="en-US" sz="1800" dirty="0" smtClean="0">
                <a:latin typeface="AR CENA" pitchFamily="2" charset="0"/>
              </a:rPr>
              <a:t>.  xxx.xxx</a:t>
            </a:r>
          </a:p>
          <a:p>
            <a:pPr eaLnBrk="1" hangingPunct="1">
              <a:buFont typeface="Arial" charset="0"/>
              <a:buNone/>
            </a:pPr>
            <a:r>
              <a:rPr lang="en-US" sz="1800" dirty="0" err="1" smtClean="0">
                <a:latin typeface="AR CENA" pitchFamily="2" charset="0"/>
              </a:rPr>
              <a:t>Persediaan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err="1" smtClean="0">
                <a:latin typeface="AR CENA" pitchFamily="2" charset="0"/>
              </a:rPr>
              <a:t>bahan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err="1" smtClean="0">
                <a:latin typeface="AR CENA" pitchFamily="2" charset="0"/>
              </a:rPr>
              <a:t>baku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err="1" smtClean="0">
                <a:latin typeface="AR CENA" pitchFamily="2" charset="0"/>
              </a:rPr>
              <a:t>langsung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err="1" smtClean="0">
                <a:latin typeface="AR CENA" pitchFamily="2" charset="0"/>
              </a:rPr>
              <a:t>akhir</a:t>
            </a:r>
            <a:r>
              <a:rPr lang="en-US" sz="1800" dirty="0" smtClean="0">
                <a:latin typeface="AR CENA" pitchFamily="2" charset="0"/>
              </a:rPr>
              <a:t>                            </a:t>
            </a:r>
            <a:r>
              <a:rPr lang="en-US" sz="1800" u="sng" dirty="0" err="1" smtClean="0">
                <a:latin typeface="AR CENA" pitchFamily="2" charset="0"/>
              </a:rPr>
              <a:t>Rp</a:t>
            </a:r>
            <a:r>
              <a:rPr lang="en-US" sz="1800" u="sng" dirty="0" smtClean="0">
                <a:latin typeface="AR CENA" pitchFamily="2" charset="0"/>
              </a:rPr>
              <a:t>.  xxx.xxx   </a:t>
            </a:r>
            <a:r>
              <a:rPr lang="en-US" sz="1800" u="sng" dirty="0" smtClean="0">
                <a:latin typeface="Times New Roman" pitchFamily="18" charset="0"/>
                <a:cs typeface="Times New Roman" pitchFamily="18" charset="0"/>
              </a:rPr>
              <a:t>̶</a:t>
            </a:r>
            <a:endParaRPr lang="en-US" sz="1800" u="sng" dirty="0" smtClean="0">
              <a:latin typeface="AR CENA" pitchFamily="2" charset="0"/>
            </a:endParaRPr>
          </a:p>
          <a:p>
            <a:pPr eaLnBrk="1" hangingPunct="1">
              <a:buFont typeface="Arial" charset="0"/>
              <a:buNone/>
            </a:pPr>
            <a:r>
              <a:rPr lang="en-US" sz="1800" dirty="0" err="1" smtClean="0">
                <a:solidFill>
                  <a:srgbClr val="0070C0"/>
                </a:solidFill>
                <a:latin typeface="AR CENA" pitchFamily="2" charset="0"/>
              </a:rPr>
              <a:t>Bahan</a:t>
            </a:r>
            <a:r>
              <a:rPr lang="en-US" sz="1800" dirty="0" smtClean="0">
                <a:solidFill>
                  <a:srgbClr val="0070C0"/>
                </a:solidFill>
                <a:latin typeface="AR CENA" pitchFamily="2" charset="0"/>
              </a:rPr>
              <a:t> </a:t>
            </a:r>
            <a:r>
              <a:rPr lang="en-US" sz="1800" dirty="0" err="1" smtClean="0">
                <a:solidFill>
                  <a:srgbClr val="0070C0"/>
                </a:solidFill>
                <a:latin typeface="AR CENA" pitchFamily="2" charset="0"/>
              </a:rPr>
              <a:t>baku</a:t>
            </a:r>
            <a:r>
              <a:rPr lang="en-US" sz="1800" dirty="0" smtClean="0">
                <a:solidFill>
                  <a:srgbClr val="0070C0"/>
                </a:solidFill>
                <a:latin typeface="AR CENA" pitchFamily="2" charset="0"/>
              </a:rPr>
              <a:t> </a:t>
            </a:r>
            <a:r>
              <a:rPr lang="en-US" sz="1800" dirty="0" err="1" smtClean="0">
                <a:solidFill>
                  <a:srgbClr val="0070C0"/>
                </a:solidFill>
                <a:latin typeface="AR CENA" pitchFamily="2" charset="0"/>
              </a:rPr>
              <a:t>langsung</a:t>
            </a:r>
            <a:r>
              <a:rPr lang="en-US" sz="1800" dirty="0" smtClean="0">
                <a:solidFill>
                  <a:srgbClr val="0070C0"/>
                </a:solidFill>
                <a:latin typeface="AR CENA" pitchFamily="2" charset="0"/>
              </a:rPr>
              <a:t> </a:t>
            </a:r>
            <a:r>
              <a:rPr lang="en-US" sz="1800" dirty="0" err="1" smtClean="0">
                <a:solidFill>
                  <a:srgbClr val="0070C0"/>
                </a:solidFill>
                <a:latin typeface="AR CENA" pitchFamily="2" charset="0"/>
              </a:rPr>
              <a:t>digunakan</a:t>
            </a:r>
            <a:r>
              <a:rPr lang="en-US" sz="1800" dirty="0" smtClean="0">
                <a:solidFill>
                  <a:srgbClr val="0070C0"/>
                </a:solidFill>
                <a:latin typeface="AR CENA" pitchFamily="2" charset="0"/>
              </a:rPr>
              <a:t>                                            </a:t>
            </a:r>
            <a:r>
              <a:rPr lang="en-US" sz="1800" dirty="0" err="1" smtClean="0">
                <a:latin typeface="AR CENA" pitchFamily="2" charset="0"/>
              </a:rPr>
              <a:t>Rp</a:t>
            </a:r>
            <a:r>
              <a:rPr lang="en-US" sz="1800" dirty="0" smtClean="0">
                <a:latin typeface="AR CENA" pitchFamily="2" charset="0"/>
              </a:rPr>
              <a:t>.  xxx.xxx</a:t>
            </a:r>
          </a:p>
          <a:p>
            <a:pPr eaLnBrk="1" hangingPunct="1">
              <a:buFont typeface="Arial" charset="0"/>
              <a:buNone/>
            </a:pPr>
            <a:r>
              <a:rPr lang="en-US" sz="1800" dirty="0" err="1" smtClean="0">
                <a:latin typeface="AR CENA" pitchFamily="2" charset="0"/>
              </a:rPr>
              <a:t>Tenaga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err="1" smtClean="0">
                <a:latin typeface="AR CENA" pitchFamily="2" charset="0"/>
              </a:rPr>
              <a:t>kerja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err="1" smtClean="0">
                <a:latin typeface="AR CENA" pitchFamily="2" charset="0"/>
              </a:rPr>
              <a:t>langsung</a:t>
            </a:r>
            <a:r>
              <a:rPr lang="en-US" sz="1800" dirty="0" smtClean="0">
                <a:latin typeface="AR CENA" pitchFamily="2" charset="0"/>
              </a:rPr>
              <a:t>                                                        </a:t>
            </a:r>
            <a:r>
              <a:rPr lang="en-US" sz="1800" dirty="0" err="1" smtClean="0">
                <a:latin typeface="AR CENA" pitchFamily="2" charset="0"/>
              </a:rPr>
              <a:t>Rp</a:t>
            </a:r>
            <a:r>
              <a:rPr lang="en-US" sz="1800" dirty="0" smtClean="0">
                <a:latin typeface="AR CENA" pitchFamily="2" charset="0"/>
              </a:rPr>
              <a:t>.  xxx.xxx</a:t>
            </a:r>
          </a:p>
          <a:p>
            <a:pPr eaLnBrk="1" hangingPunct="1">
              <a:buFont typeface="Arial" charset="0"/>
              <a:buNone/>
            </a:pPr>
            <a:r>
              <a:rPr lang="en-US" sz="1800" dirty="0" smtClean="0">
                <a:latin typeface="AR CENA" pitchFamily="2" charset="0"/>
              </a:rPr>
              <a:t>Overhead </a:t>
            </a:r>
            <a:r>
              <a:rPr lang="en-US" sz="1800" dirty="0" err="1" smtClean="0">
                <a:latin typeface="AR CENA" pitchFamily="2" charset="0"/>
              </a:rPr>
              <a:t>pabrik</a:t>
            </a:r>
            <a:r>
              <a:rPr lang="en-US" sz="1800" dirty="0" smtClean="0">
                <a:latin typeface="AR CENA" pitchFamily="2" charset="0"/>
              </a:rPr>
              <a:t>                                                                 </a:t>
            </a:r>
            <a:r>
              <a:rPr lang="en-US" sz="1800" u="sng" dirty="0" err="1" smtClean="0">
                <a:latin typeface="AR CENA" pitchFamily="2" charset="0"/>
              </a:rPr>
              <a:t>Rp</a:t>
            </a:r>
            <a:r>
              <a:rPr lang="en-US" sz="1800" u="sng" dirty="0" smtClean="0">
                <a:latin typeface="AR CENA" pitchFamily="2" charset="0"/>
              </a:rPr>
              <a:t>.  xxx.xxx   +</a:t>
            </a:r>
          </a:p>
          <a:p>
            <a:pPr eaLnBrk="1" hangingPunct="1">
              <a:buFont typeface="Arial" charset="0"/>
              <a:buNone/>
            </a:pPr>
            <a:r>
              <a:rPr lang="en-US" sz="1800" dirty="0" err="1" smtClean="0">
                <a:latin typeface="AR CENA" pitchFamily="2" charset="0"/>
              </a:rPr>
              <a:t>Biaya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err="1" smtClean="0">
                <a:latin typeface="AR CENA" pitchFamily="2" charset="0"/>
              </a:rPr>
              <a:t>produksi</a:t>
            </a:r>
            <a:r>
              <a:rPr lang="en-US" sz="1800" dirty="0" smtClean="0">
                <a:latin typeface="AR CENA" pitchFamily="2" charset="0"/>
              </a:rPr>
              <a:t> total                                                                   </a:t>
            </a:r>
            <a:r>
              <a:rPr lang="en-US" sz="1800" dirty="0" err="1" smtClean="0">
                <a:latin typeface="AR CENA" pitchFamily="2" charset="0"/>
              </a:rPr>
              <a:t>Rp</a:t>
            </a:r>
            <a:r>
              <a:rPr lang="en-US" sz="1800" dirty="0" smtClean="0">
                <a:latin typeface="AR CENA" pitchFamily="2" charset="0"/>
              </a:rPr>
              <a:t>.  xxx.xxx</a:t>
            </a:r>
          </a:p>
          <a:p>
            <a:pPr eaLnBrk="1" hangingPunct="1">
              <a:buFont typeface="Arial" charset="0"/>
              <a:buNone/>
            </a:pPr>
            <a:r>
              <a:rPr lang="en-US" sz="1800" dirty="0" err="1" smtClean="0">
                <a:latin typeface="AR CENA" pitchFamily="2" charset="0"/>
              </a:rPr>
              <a:t>Saldo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err="1" smtClean="0">
                <a:latin typeface="AR CENA" pitchFamily="2" charset="0"/>
              </a:rPr>
              <a:t>awal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err="1" smtClean="0">
                <a:latin typeface="AR CENA" pitchFamily="2" charset="0"/>
              </a:rPr>
              <a:t>persediaan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err="1" smtClean="0">
                <a:latin typeface="AR CENA" pitchFamily="2" charset="0"/>
              </a:rPr>
              <a:t>barang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err="1" smtClean="0">
                <a:latin typeface="AR CENA" pitchFamily="2" charset="0"/>
              </a:rPr>
              <a:t>dalam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err="1" smtClean="0">
                <a:latin typeface="AR CENA" pitchFamily="2" charset="0"/>
              </a:rPr>
              <a:t>proses</a:t>
            </a:r>
            <a:r>
              <a:rPr lang="en-US" sz="1800" dirty="0" smtClean="0">
                <a:latin typeface="AR CENA" pitchFamily="2" charset="0"/>
              </a:rPr>
              <a:t>                                    </a:t>
            </a:r>
            <a:r>
              <a:rPr lang="en-US" sz="1800" u="sng" dirty="0" err="1" smtClean="0">
                <a:latin typeface="AR CENA" pitchFamily="2" charset="0"/>
              </a:rPr>
              <a:t>Rp</a:t>
            </a:r>
            <a:r>
              <a:rPr lang="en-US" sz="1800" u="sng" dirty="0" smtClean="0">
                <a:latin typeface="AR CENA" pitchFamily="2" charset="0"/>
              </a:rPr>
              <a:t>.  xxx.xxx   +</a:t>
            </a:r>
          </a:p>
          <a:p>
            <a:pPr eaLnBrk="1" hangingPunct="1">
              <a:buFont typeface="Arial" charset="0"/>
              <a:buNone/>
            </a:pPr>
            <a:r>
              <a:rPr lang="en-US" sz="1800" dirty="0" err="1" smtClean="0">
                <a:latin typeface="AR CENA" pitchFamily="2" charset="0"/>
              </a:rPr>
              <a:t>Biaya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err="1" smtClean="0">
                <a:latin typeface="AR CENA" pitchFamily="2" charset="0"/>
              </a:rPr>
              <a:t>produksi</a:t>
            </a:r>
            <a:r>
              <a:rPr lang="en-US" sz="1800" dirty="0" smtClean="0">
                <a:latin typeface="AR CENA" pitchFamily="2" charset="0"/>
              </a:rPr>
              <a:t> total                                                                          </a:t>
            </a:r>
            <a:r>
              <a:rPr lang="en-US" sz="1800" dirty="0" err="1" smtClean="0">
                <a:latin typeface="AR CENA" pitchFamily="2" charset="0"/>
              </a:rPr>
              <a:t>Rp</a:t>
            </a:r>
            <a:r>
              <a:rPr lang="en-US" sz="1800" dirty="0" smtClean="0">
                <a:latin typeface="AR CENA" pitchFamily="2" charset="0"/>
              </a:rPr>
              <a:t>.  xxx.xxx</a:t>
            </a:r>
          </a:p>
          <a:p>
            <a:pPr eaLnBrk="1" hangingPunct="1">
              <a:buFont typeface="Arial" charset="0"/>
              <a:buNone/>
            </a:pPr>
            <a:r>
              <a:rPr lang="en-US" sz="1800" dirty="0" err="1" smtClean="0">
                <a:latin typeface="AR CENA" pitchFamily="2" charset="0"/>
              </a:rPr>
              <a:t>Saldo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err="1" smtClean="0">
                <a:latin typeface="AR CENA" pitchFamily="2" charset="0"/>
              </a:rPr>
              <a:t>akhir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err="1" smtClean="0">
                <a:latin typeface="AR CENA" pitchFamily="2" charset="0"/>
              </a:rPr>
              <a:t>persediaan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err="1" smtClean="0">
                <a:latin typeface="AR CENA" pitchFamily="2" charset="0"/>
              </a:rPr>
              <a:t>barang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err="1" smtClean="0">
                <a:latin typeface="AR CENA" pitchFamily="2" charset="0"/>
              </a:rPr>
              <a:t>dalam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err="1" smtClean="0">
                <a:latin typeface="AR CENA" pitchFamily="2" charset="0"/>
              </a:rPr>
              <a:t>proses</a:t>
            </a:r>
            <a:r>
              <a:rPr lang="en-US" sz="1800" dirty="0" smtClean="0">
                <a:latin typeface="AR CENA" pitchFamily="2" charset="0"/>
              </a:rPr>
              <a:t>                                          </a:t>
            </a:r>
            <a:r>
              <a:rPr lang="en-US" sz="1800" u="sng" dirty="0" err="1" smtClean="0">
                <a:latin typeface="AR CENA" pitchFamily="2" charset="0"/>
              </a:rPr>
              <a:t>Rp</a:t>
            </a:r>
            <a:r>
              <a:rPr lang="en-US" sz="1800" u="sng" dirty="0" smtClean="0">
                <a:latin typeface="AR CENA" pitchFamily="2" charset="0"/>
              </a:rPr>
              <a:t>.  xxx.xxx  </a:t>
            </a:r>
            <a:r>
              <a:rPr lang="en-US" sz="1800" u="sng" dirty="0" smtClean="0">
                <a:latin typeface="Times New Roman" pitchFamily="18" charset="0"/>
                <a:cs typeface="Times New Roman" pitchFamily="18" charset="0"/>
              </a:rPr>
              <a:t>̶</a:t>
            </a:r>
            <a:endParaRPr lang="en-US" sz="1800" u="sng" dirty="0" smtClean="0">
              <a:latin typeface="AR CENA" pitchFamily="2" charset="0"/>
            </a:endParaRPr>
          </a:p>
          <a:p>
            <a:pPr eaLnBrk="1" hangingPunct="1">
              <a:buFont typeface="Arial" charset="0"/>
              <a:buNone/>
            </a:pPr>
            <a:r>
              <a:rPr lang="en-US" sz="1800" dirty="0" err="1" smtClean="0">
                <a:latin typeface="AR CENA" pitchFamily="2" charset="0"/>
              </a:rPr>
              <a:t>Harga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err="1" smtClean="0">
                <a:latin typeface="AR CENA" pitchFamily="2" charset="0"/>
              </a:rPr>
              <a:t>Pokok</a:t>
            </a:r>
            <a:r>
              <a:rPr lang="en-US" sz="1800" dirty="0" smtClean="0">
                <a:latin typeface="AR CENA" pitchFamily="2" charset="0"/>
              </a:rPr>
              <a:t> </a:t>
            </a:r>
            <a:r>
              <a:rPr lang="en-US" sz="1800" dirty="0" err="1" smtClean="0">
                <a:latin typeface="AR CENA" pitchFamily="2" charset="0"/>
              </a:rPr>
              <a:t>Produksi</a:t>
            </a:r>
            <a:r>
              <a:rPr lang="en-US" sz="1800" dirty="0" smtClean="0">
                <a:latin typeface="AR CENA" pitchFamily="2" charset="0"/>
              </a:rPr>
              <a:t>                                                                             </a:t>
            </a:r>
            <a:r>
              <a:rPr lang="en-US" sz="1800" dirty="0" err="1" smtClean="0">
                <a:latin typeface="AR CENA" pitchFamily="2" charset="0"/>
              </a:rPr>
              <a:t>Rp</a:t>
            </a:r>
            <a:r>
              <a:rPr lang="en-US" sz="1800" dirty="0" smtClean="0">
                <a:latin typeface="AR CENA" pitchFamily="2" charset="0"/>
              </a:rPr>
              <a:t>.  xxx.xxx</a:t>
            </a:r>
          </a:p>
          <a:p>
            <a:endParaRPr lang="id-ID" sz="1800" dirty="0" smtClean="0">
              <a:latin typeface="AR CENA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>
                <a:latin typeface="AR CENA" pitchFamily="2" charset="0"/>
              </a:rPr>
              <a:t/>
            </a:r>
            <a:br>
              <a:rPr lang="en-US" dirty="0" smtClean="0">
                <a:latin typeface="AR CENA" pitchFamily="2" charset="0"/>
              </a:rPr>
            </a:br>
            <a:r>
              <a:rPr lang="en-US" sz="3600" dirty="0" smtClean="0">
                <a:latin typeface="AR CENA" pitchFamily="2" charset="0"/>
              </a:rPr>
              <a:t>1.</a:t>
            </a:r>
            <a:r>
              <a:rPr lang="en-US" dirty="0" smtClean="0">
                <a:latin typeface="AR CENA" pitchFamily="2" charset="0"/>
              </a:rPr>
              <a:t> </a:t>
            </a:r>
            <a:r>
              <a:rPr lang="en-US" sz="3600" dirty="0" smtClean="0">
                <a:latin typeface="AR CENA" pitchFamily="2" charset="0"/>
              </a:rPr>
              <a:t>BIAYA DALAM HUBUNGANNYA DENGAN PRODUK</a:t>
            </a:r>
            <a:br>
              <a:rPr lang="en-US" sz="3600" dirty="0" smtClean="0">
                <a:latin typeface="AR CENA" pitchFamily="2" charset="0"/>
              </a:rPr>
            </a:br>
            <a:endParaRPr lang="id-ID" sz="3600" dirty="0"/>
          </a:p>
        </p:txBody>
      </p:sp>
      <p:graphicFrame>
        <p:nvGraphicFramePr>
          <p:cNvPr id="57" name="Table 56"/>
          <p:cNvGraphicFramePr>
            <a:graphicFrameLocks noGrp="1"/>
          </p:cNvGraphicFramePr>
          <p:nvPr/>
        </p:nvGraphicFramePr>
        <p:xfrm>
          <a:off x="3581400" y="3657600"/>
          <a:ext cx="4724400" cy="213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24400"/>
              </a:tblGrid>
              <a:tr h="2133600">
                <a:tc>
                  <a:txBody>
                    <a:bodyPr/>
                    <a:lstStyle/>
                    <a:p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Dalam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perusahaan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manufaktur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biaya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operasi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total (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harga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pokok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penjualan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)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terdiri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dari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biaya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produksi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(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harga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pokok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produksi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) 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dan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beban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komersial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, yang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terdiri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dari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beban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administrasi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(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umum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dan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administrasi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)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dan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beban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pemasaran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(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distribusi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dan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penjualan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).</a:t>
                      </a:r>
                      <a:endParaRPr lang="id-ID" sz="2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0" name="Table 59"/>
          <p:cNvGraphicFramePr>
            <a:graphicFrameLocks noGrp="1"/>
          </p:cNvGraphicFramePr>
          <p:nvPr/>
        </p:nvGraphicFramePr>
        <p:xfrm>
          <a:off x="609600" y="1905000"/>
          <a:ext cx="4343400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3400"/>
              </a:tblGrid>
              <a:tr h="1295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Proses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pengelompokkan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biaya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dan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bahan</a:t>
                      </a:r>
                      <a:r>
                        <a:rPr lang="en-US" sz="2200" b="0" baseline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dapat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dimulai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dengan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mengkaitkan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biaya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pada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operasi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perusahaan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. </a:t>
                      </a:r>
                    </a:p>
                    <a:p>
                      <a:endParaRPr lang="id-ID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61" name="Content Placeholder 60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.</a:t>
            </a:r>
            <a:endParaRPr lang="id-ID" dirty="0"/>
          </a:p>
        </p:txBody>
      </p:sp>
      <p:pic>
        <p:nvPicPr>
          <p:cNvPr id="113" name="Picture 227" descr="E:\WMF\CONSEQUP\BLOCK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3962400"/>
            <a:ext cx="1066800" cy="806450"/>
          </a:xfrm>
          <a:prstGeom prst="rect">
            <a:avLst/>
          </a:prstGeom>
          <a:noFill/>
        </p:spPr>
      </p:pic>
      <p:pic>
        <p:nvPicPr>
          <p:cNvPr id="114" name="Picture 227" descr="E:\WMF\CONSEQUP\BLOCK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3733800"/>
            <a:ext cx="1066800" cy="806450"/>
          </a:xfrm>
          <a:prstGeom prst="rect">
            <a:avLst/>
          </a:prstGeom>
          <a:noFill/>
        </p:spPr>
      </p:pic>
      <p:pic>
        <p:nvPicPr>
          <p:cNvPr id="115" name="Picture 227" descr="E:\WMF\CONSEQUP\BLOCK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3733800"/>
            <a:ext cx="1066800" cy="8064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AR CENA" pitchFamily="2" charset="0"/>
              </a:rPr>
              <a:t/>
            </a:r>
            <a:br>
              <a:rPr lang="en-US" dirty="0" smtClean="0">
                <a:latin typeface="AR CENA" pitchFamily="2" charset="0"/>
              </a:rPr>
            </a:br>
            <a:r>
              <a:rPr lang="en-US" sz="3600" dirty="0" err="1" smtClean="0">
                <a:latin typeface="AR CENA" pitchFamily="2" charset="0"/>
              </a:rPr>
              <a:t>Laporan</a:t>
            </a:r>
            <a:r>
              <a:rPr lang="en-US" sz="3600" dirty="0" smtClean="0">
                <a:latin typeface="AR CENA" pitchFamily="2" charset="0"/>
              </a:rPr>
              <a:t> </a:t>
            </a:r>
            <a:r>
              <a:rPr lang="en-US" sz="3600" dirty="0" err="1" smtClean="0">
                <a:latin typeface="AR CENA" pitchFamily="2" charset="0"/>
              </a:rPr>
              <a:t>Laba</a:t>
            </a:r>
            <a:r>
              <a:rPr lang="en-US" sz="3600" dirty="0" smtClean="0">
                <a:latin typeface="AR CENA" pitchFamily="2" charset="0"/>
              </a:rPr>
              <a:t> </a:t>
            </a:r>
            <a:r>
              <a:rPr lang="en-US" sz="3600" dirty="0" err="1" smtClean="0">
                <a:latin typeface="AR CENA" pitchFamily="2" charset="0"/>
              </a:rPr>
              <a:t>Rugi</a:t>
            </a:r>
            <a:r>
              <a:rPr lang="en-US" sz="3600" dirty="0" smtClean="0">
                <a:latin typeface="AR CENA" pitchFamily="2" charset="0"/>
              </a:rPr>
              <a:t/>
            </a:r>
            <a:br>
              <a:rPr lang="en-US" sz="3600" dirty="0" smtClean="0">
                <a:latin typeface="AR CENA" pitchFamily="2" charset="0"/>
              </a:rPr>
            </a:br>
            <a:endParaRPr lang="id-ID" sz="3600" dirty="0"/>
          </a:p>
        </p:txBody>
      </p:sp>
      <p:sp>
        <p:nvSpPr>
          <p:cNvPr id="30722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 algn="ctr" eaLnBrk="1" hangingPunct="1">
              <a:buFont typeface="Arial" charset="0"/>
              <a:buNone/>
            </a:pPr>
            <a:r>
              <a:rPr lang="en-US" sz="2000" dirty="0" err="1" smtClean="0">
                <a:latin typeface="AR CENA" pitchFamily="2" charset="0"/>
              </a:rPr>
              <a:t>Laporan</a:t>
            </a:r>
            <a:r>
              <a:rPr lang="en-US" sz="2000" dirty="0" smtClean="0">
                <a:latin typeface="AR CENA" pitchFamily="2" charset="0"/>
              </a:rPr>
              <a:t> </a:t>
            </a:r>
            <a:r>
              <a:rPr lang="en-US" sz="2000" dirty="0" err="1" smtClean="0">
                <a:latin typeface="AR CENA" pitchFamily="2" charset="0"/>
              </a:rPr>
              <a:t>Laba</a:t>
            </a:r>
            <a:r>
              <a:rPr lang="en-US" sz="2000" dirty="0" smtClean="0">
                <a:latin typeface="AR CENA" pitchFamily="2" charset="0"/>
              </a:rPr>
              <a:t> </a:t>
            </a:r>
            <a:r>
              <a:rPr lang="en-US" sz="2000" dirty="0" err="1" smtClean="0">
                <a:latin typeface="AR CENA" pitchFamily="2" charset="0"/>
              </a:rPr>
              <a:t>Rugi</a:t>
            </a:r>
            <a:endParaRPr lang="en-US" sz="2000" dirty="0" smtClean="0">
              <a:latin typeface="AR CENA" pitchFamily="2" charset="0"/>
            </a:endParaRPr>
          </a:p>
          <a:p>
            <a:pPr algn="ctr" eaLnBrk="1" hangingPunct="1">
              <a:buFont typeface="Arial" charset="0"/>
              <a:buNone/>
            </a:pPr>
            <a:r>
              <a:rPr lang="en-US" sz="2000" dirty="0" smtClean="0">
                <a:latin typeface="AR CENA" pitchFamily="2" charset="0"/>
              </a:rPr>
              <a:t>31 </a:t>
            </a:r>
            <a:r>
              <a:rPr lang="en-US" sz="2000" dirty="0" err="1" smtClean="0">
                <a:latin typeface="AR CENA" pitchFamily="2" charset="0"/>
              </a:rPr>
              <a:t>Desember</a:t>
            </a:r>
            <a:r>
              <a:rPr lang="en-US" sz="2000" dirty="0" smtClean="0">
                <a:latin typeface="AR CENA" pitchFamily="2" charset="0"/>
              </a:rPr>
              <a:t> </a:t>
            </a:r>
            <a:r>
              <a:rPr lang="en-US" sz="2000" dirty="0" smtClean="0">
                <a:latin typeface="AR CENA" pitchFamily="2" charset="0"/>
              </a:rPr>
              <a:t>2012</a:t>
            </a:r>
            <a:endParaRPr lang="en-US" sz="2000" dirty="0" smtClean="0">
              <a:latin typeface="AR CENA" pitchFamily="2" charset="0"/>
            </a:endParaRPr>
          </a:p>
          <a:p>
            <a:pPr eaLnBrk="1" hangingPunct="1">
              <a:buFont typeface="Arial" charset="0"/>
              <a:buNone/>
            </a:pPr>
            <a:endParaRPr lang="en-US" sz="2000" dirty="0" smtClean="0">
              <a:latin typeface="AR CENA" pitchFamily="2" charset="0"/>
            </a:endParaRPr>
          </a:p>
          <a:p>
            <a:pPr eaLnBrk="1" hangingPunct="1">
              <a:buFont typeface="Arial" charset="0"/>
              <a:buNone/>
            </a:pPr>
            <a:r>
              <a:rPr lang="en-US" sz="2000" dirty="0" err="1" smtClean="0">
                <a:latin typeface="AR CENA" pitchFamily="2" charset="0"/>
              </a:rPr>
              <a:t>Penjualan</a:t>
            </a:r>
            <a:r>
              <a:rPr lang="en-US" sz="2000" dirty="0" smtClean="0">
                <a:latin typeface="AR CENA" pitchFamily="2" charset="0"/>
              </a:rPr>
              <a:t>                                                                          </a:t>
            </a:r>
            <a:r>
              <a:rPr lang="en-US" sz="2000" dirty="0" err="1" smtClean="0">
                <a:latin typeface="AR CENA" pitchFamily="2" charset="0"/>
              </a:rPr>
              <a:t>Rp</a:t>
            </a:r>
            <a:r>
              <a:rPr lang="en-US" sz="2000" dirty="0" smtClean="0">
                <a:latin typeface="AR CENA" pitchFamily="2" charset="0"/>
              </a:rPr>
              <a:t>.  xxx.xxx</a:t>
            </a:r>
          </a:p>
          <a:p>
            <a:pPr eaLnBrk="1" hangingPunct="1">
              <a:buFont typeface="Arial" charset="0"/>
              <a:buNone/>
            </a:pPr>
            <a:r>
              <a:rPr lang="en-US" sz="2000" dirty="0" err="1" smtClean="0">
                <a:latin typeface="AR CENA" pitchFamily="2" charset="0"/>
              </a:rPr>
              <a:t>Harga</a:t>
            </a:r>
            <a:r>
              <a:rPr lang="en-US" sz="2000" dirty="0" smtClean="0">
                <a:latin typeface="AR CENA" pitchFamily="2" charset="0"/>
              </a:rPr>
              <a:t> </a:t>
            </a:r>
            <a:r>
              <a:rPr lang="en-US" sz="2000" dirty="0" err="1" smtClean="0">
                <a:latin typeface="AR CENA" pitchFamily="2" charset="0"/>
              </a:rPr>
              <a:t>pokok</a:t>
            </a:r>
            <a:r>
              <a:rPr lang="en-US" sz="2000" dirty="0" smtClean="0">
                <a:latin typeface="AR CENA" pitchFamily="2" charset="0"/>
              </a:rPr>
              <a:t> </a:t>
            </a:r>
            <a:r>
              <a:rPr lang="en-US" sz="2000" dirty="0" err="1" smtClean="0">
                <a:latin typeface="AR CENA" pitchFamily="2" charset="0"/>
              </a:rPr>
              <a:t>Penjualan</a:t>
            </a:r>
            <a:r>
              <a:rPr lang="en-US" sz="2000" dirty="0" smtClean="0">
                <a:latin typeface="AR CENA" pitchFamily="2" charset="0"/>
              </a:rPr>
              <a:t> </a:t>
            </a:r>
          </a:p>
          <a:p>
            <a:pPr eaLnBrk="1" hangingPunct="1">
              <a:buFont typeface="Arial" charset="0"/>
              <a:buNone/>
            </a:pPr>
            <a:r>
              <a:rPr lang="en-US" sz="2000" dirty="0" smtClean="0">
                <a:latin typeface="AR CENA" pitchFamily="2" charset="0"/>
              </a:rPr>
              <a:t>      </a:t>
            </a:r>
            <a:r>
              <a:rPr lang="en-US" sz="2000" dirty="0" err="1" smtClean="0">
                <a:latin typeface="AR CENA" pitchFamily="2" charset="0"/>
              </a:rPr>
              <a:t>Persediaan</a:t>
            </a:r>
            <a:r>
              <a:rPr lang="en-US" sz="2000" dirty="0" smtClean="0">
                <a:latin typeface="AR CENA" pitchFamily="2" charset="0"/>
              </a:rPr>
              <a:t> </a:t>
            </a:r>
            <a:r>
              <a:rPr lang="en-US" sz="2000" dirty="0" err="1" smtClean="0">
                <a:latin typeface="AR CENA" pitchFamily="2" charset="0"/>
              </a:rPr>
              <a:t>barang</a:t>
            </a:r>
            <a:r>
              <a:rPr lang="en-US" sz="2000" dirty="0" smtClean="0">
                <a:latin typeface="AR CENA" pitchFamily="2" charset="0"/>
              </a:rPr>
              <a:t> </a:t>
            </a:r>
            <a:r>
              <a:rPr lang="en-US" sz="2000" dirty="0" err="1" smtClean="0">
                <a:latin typeface="AR CENA" pitchFamily="2" charset="0"/>
              </a:rPr>
              <a:t>jadi</a:t>
            </a:r>
            <a:r>
              <a:rPr lang="en-US" sz="2000" dirty="0" smtClean="0">
                <a:latin typeface="AR CENA" pitchFamily="2" charset="0"/>
              </a:rPr>
              <a:t> </a:t>
            </a:r>
            <a:r>
              <a:rPr lang="en-US" sz="2000" dirty="0" err="1" smtClean="0">
                <a:latin typeface="AR CENA" pitchFamily="2" charset="0"/>
              </a:rPr>
              <a:t>awal</a:t>
            </a:r>
            <a:r>
              <a:rPr lang="en-US" sz="2000" dirty="0" smtClean="0">
                <a:latin typeface="AR CENA" pitchFamily="2" charset="0"/>
              </a:rPr>
              <a:t>                 </a:t>
            </a:r>
            <a:r>
              <a:rPr lang="en-US" sz="2000" dirty="0" err="1" smtClean="0">
                <a:latin typeface="AR CENA" pitchFamily="2" charset="0"/>
              </a:rPr>
              <a:t>Rp</a:t>
            </a:r>
            <a:r>
              <a:rPr lang="en-US" sz="2000" dirty="0" smtClean="0">
                <a:latin typeface="AR CENA" pitchFamily="2" charset="0"/>
              </a:rPr>
              <a:t>.  xxx.xxx</a:t>
            </a:r>
          </a:p>
          <a:p>
            <a:pPr eaLnBrk="1" hangingPunct="1">
              <a:buFont typeface="Arial" charset="0"/>
              <a:buNone/>
            </a:pPr>
            <a:r>
              <a:rPr lang="en-US" sz="2000" dirty="0" smtClean="0">
                <a:latin typeface="AR CENA" pitchFamily="2" charset="0"/>
              </a:rPr>
              <a:t>      </a:t>
            </a:r>
            <a:r>
              <a:rPr lang="en-US" sz="2000" dirty="0" err="1" smtClean="0">
                <a:latin typeface="AR CENA" pitchFamily="2" charset="0"/>
              </a:rPr>
              <a:t>Harga</a:t>
            </a:r>
            <a:r>
              <a:rPr lang="en-US" sz="2000" dirty="0" smtClean="0">
                <a:latin typeface="AR CENA" pitchFamily="2" charset="0"/>
              </a:rPr>
              <a:t> </a:t>
            </a:r>
            <a:r>
              <a:rPr lang="en-US" sz="2000" dirty="0" err="1" smtClean="0">
                <a:latin typeface="AR CENA" pitchFamily="2" charset="0"/>
              </a:rPr>
              <a:t>pokok</a:t>
            </a:r>
            <a:r>
              <a:rPr lang="en-US" sz="2000" dirty="0" smtClean="0">
                <a:latin typeface="AR CENA" pitchFamily="2" charset="0"/>
              </a:rPr>
              <a:t> </a:t>
            </a:r>
            <a:r>
              <a:rPr lang="en-US" sz="2000" dirty="0" err="1" smtClean="0">
                <a:latin typeface="AR CENA" pitchFamily="2" charset="0"/>
              </a:rPr>
              <a:t>produksi</a:t>
            </a:r>
            <a:r>
              <a:rPr lang="en-US" sz="2000" dirty="0" smtClean="0">
                <a:latin typeface="AR CENA" pitchFamily="2" charset="0"/>
              </a:rPr>
              <a:t>                         </a:t>
            </a:r>
            <a:r>
              <a:rPr lang="en-US" sz="2000" u="sng" dirty="0" err="1" smtClean="0">
                <a:latin typeface="AR CENA" pitchFamily="2" charset="0"/>
              </a:rPr>
              <a:t>Rp</a:t>
            </a:r>
            <a:r>
              <a:rPr lang="en-US" sz="2000" u="sng" dirty="0" smtClean="0">
                <a:latin typeface="AR CENA" pitchFamily="2" charset="0"/>
              </a:rPr>
              <a:t>.  xxx.xxx  +</a:t>
            </a:r>
          </a:p>
          <a:p>
            <a:pPr eaLnBrk="1" hangingPunct="1">
              <a:buFont typeface="Arial" charset="0"/>
              <a:buNone/>
            </a:pPr>
            <a:r>
              <a:rPr lang="en-US" sz="2000" dirty="0" smtClean="0">
                <a:latin typeface="AR CENA" pitchFamily="2" charset="0"/>
              </a:rPr>
              <a:t>      </a:t>
            </a:r>
            <a:r>
              <a:rPr lang="en-US" sz="2000" dirty="0" err="1" smtClean="0">
                <a:latin typeface="AR CENA" pitchFamily="2" charset="0"/>
              </a:rPr>
              <a:t>Barang</a:t>
            </a:r>
            <a:r>
              <a:rPr lang="en-US" sz="2000" dirty="0" smtClean="0">
                <a:latin typeface="AR CENA" pitchFamily="2" charset="0"/>
              </a:rPr>
              <a:t> </a:t>
            </a:r>
            <a:r>
              <a:rPr lang="en-US" sz="2000" dirty="0" err="1" smtClean="0">
                <a:latin typeface="AR CENA" pitchFamily="2" charset="0"/>
              </a:rPr>
              <a:t>jadi</a:t>
            </a:r>
            <a:r>
              <a:rPr lang="en-US" sz="2000" dirty="0" smtClean="0">
                <a:latin typeface="AR CENA" pitchFamily="2" charset="0"/>
              </a:rPr>
              <a:t> </a:t>
            </a:r>
            <a:r>
              <a:rPr lang="en-US" sz="2000" dirty="0" err="1" smtClean="0">
                <a:latin typeface="AR CENA" pitchFamily="2" charset="0"/>
              </a:rPr>
              <a:t>siap</a:t>
            </a:r>
            <a:r>
              <a:rPr lang="en-US" sz="2000" dirty="0" smtClean="0">
                <a:latin typeface="AR CENA" pitchFamily="2" charset="0"/>
              </a:rPr>
              <a:t> </a:t>
            </a:r>
            <a:r>
              <a:rPr lang="en-US" sz="2000" dirty="0" err="1" smtClean="0">
                <a:latin typeface="AR CENA" pitchFamily="2" charset="0"/>
              </a:rPr>
              <a:t>jual</a:t>
            </a:r>
            <a:r>
              <a:rPr lang="en-US" sz="2000" dirty="0" smtClean="0">
                <a:latin typeface="AR CENA" pitchFamily="2" charset="0"/>
              </a:rPr>
              <a:t>                                </a:t>
            </a:r>
            <a:r>
              <a:rPr lang="en-US" sz="2000" dirty="0" err="1" smtClean="0">
                <a:latin typeface="AR CENA" pitchFamily="2" charset="0"/>
              </a:rPr>
              <a:t>Rp</a:t>
            </a:r>
            <a:r>
              <a:rPr lang="en-US" sz="2000" dirty="0" smtClean="0">
                <a:latin typeface="AR CENA" pitchFamily="2" charset="0"/>
              </a:rPr>
              <a:t>.  xxx.xxx</a:t>
            </a:r>
          </a:p>
          <a:p>
            <a:pPr eaLnBrk="1" hangingPunct="1">
              <a:buFont typeface="Arial" charset="0"/>
              <a:buNone/>
            </a:pPr>
            <a:r>
              <a:rPr lang="en-US" sz="2000" dirty="0" smtClean="0">
                <a:latin typeface="AR CENA" pitchFamily="2" charset="0"/>
              </a:rPr>
              <a:t>      </a:t>
            </a:r>
            <a:r>
              <a:rPr lang="en-US" sz="2000" dirty="0" err="1" smtClean="0">
                <a:latin typeface="AR CENA" pitchFamily="2" charset="0"/>
              </a:rPr>
              <a:t>Persediaan</a:t>
            </a:r>
            <a:r>
              <a:rPr lang="en-US" sz="2000" dirty="0" smtClean="0">
                <a:latin typeface="AR CENA" pitchFamily="2" charset="0"/>
              </a:rPr>
              <a:t> </a:t>
            </a:r>
            <a:r>
              <a:rPr lang="en-US" sz="2000" dirty="0" err="1" smtClean="0">
                <a:latin typeface="AR CENA" pitchFamily="2" charset="0"/>
              </a:rPr>
              <a:t>barang</a:t>
            </a:r>
            <a:r>
              <a:rPr lang="en-US" sz="2000" dirty="0" smtClean="0">
                <a:latin typeface="AR CENA" pitchFamily="2" charset="0"/>
              </a:rPr>
              <a:t> </a:t>
            </a:r>
            <a:r>
              <a:rPr lang="en-US" sz="2000" dirty="0" err="1" smtClean="0">
                <a:latin typeface="AR CENA" pitchFamily="2" charset="0"/>
              </a:rPr>
              <a:t>jadi</a:t>
            </a:r>
            <a:r>
              <a:rPr lang="en-US" sz="2000" dirty="0" smtClean="0">
                <a:latin typeface="AR CENA" pitchFamily="2" charset="0"/>
              </a:rPr>
              <a:t> </a:t>
            </a:r>
            <a:r>
              <a:rPr lang="en-US" sz="2000" dirty="0" err="1" smtClean="0">
                <a:latin typeface="AR CENA" pitchFamily="2" charset="0"/>
              </a:rPr>
              <a:t>akhir</a:t>
            </a:r>
            <a:r>
              <a:rPr lang="en-US" sz="2000" dirty="0" smtClean="0">
                <a:latin typeface="AR CENA" pitchFamily="2" charset="0"/>
              </a:rPr>
              <a:t>                      </a:t>
            </a:r>
            <a:r>
              <a:rPr lang="en-US" sz="2000" u="sng" dirty="0" err="1" smtClean="0">
                <a:latin typeface="AR CENA" pitchFamily="2" charset="0"/>
              </a:rPr>
              <a:t>Rp</a:t>
            </a:r>
            <a:r>
              <a:rPr lang="en-US" sz="2000" u="sng" dirty="0" smtClean="0">
                <a:latin typeface="AR CENA" pitchFamily="2" charset="0"/>
              </a:rPr>
              <a:t>.  xxx.xxx  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</a:rPr>
              <a:t>̶</a:t>
            </a:r>
            <a:endParaRPr lang="en-US" sz="2000" u="sng" dirty="0" smtClean="0">
              <a:latin typeface="AR CENA" pitchFamily="2" charset="0"/>
            </a:endParaRPr>
          </a:p>
          <a:p>
            <a:pPr eaLnBrk="1" hangingPunct="1">
              <a:buFont typeface="Arial" charset="0"/>
              <a:buNone/>
            </a:pPr>
            <a:r>
              <a:rPr lang="en-US" sz="2000" dirty="0" err="1" smtClean="0">
                <a:latin typeface="AR CENA" pitchFamily="2" charset="0"/>
              </a:rPr>
              <a:t>Harga</a:t>
            </a:r>
            <a:r>
              <a:rPr lang="en-US" sz="2000" dirty="0" smtClean="0">
                <a:latin typeface="AR CENA" pitchFamily="2" charset="0"/>
              </a:rPr>
              <a:t> </a:t>
            </a:r>
            <a:r>
              <a:rPr lang="en-US" sz="2000" dirty="0" err="1" smtClean="0">
                <a:latin typeface="AR CENA" pitchFamily="2" charset="0"/>
              </a:rPr>
              <a:t>pokok</a:t>
            </a:r>
            <a:r>
              <a:rPr lang="en-US" sz="2000" dirty="0" smtClean="0">
                <a:latin typeface="AR CENA" pitchFamily="2" charset="0"/>
              </a:rPr>
              <a:t> </a:t>
            </a:r>
            <a:r>
              <a:rPr lang="en-US" sz="2000" dirty="0" err="1" smtClean="0">
                <a:latin typeface="AR CENA" pitchFamily="2" charset="0"/>
              </a:rPr>
              <a:t>penjualan</a:t>
            </a:r>
            <a:r>
              <a:rPr lang="en-US" sz="2000" dirty="0" smtClean="0">
                <a:latin typeface="AR CENA" pitchFamily="2" charset="0"/>
              </a:rPr>
              <a:t>                                                         </a:t>
            </a:r>
            <a:r>
              <a:rPr lang="en-US" sz="2000" u="sng" dirty="0" err="1" smtClean="0">
                <a:latin typeface="AR CENA" pitchFamily="2" charset="0"/>
              </a:rPr>
              <a:t>Rp</a:t>
            </a:r>
            <a:r>
              <a:rPr lang="en-US" sz="2000" u="sng" dirty="0" smtClean="0">
                <a:latin typeface="AR CENA" pitchFamily="2" charset="0"/>
              </a:rPr>
              <a:t>.  xxx.xxx  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</a:rPr>
              <a:t>̶</a:t>
            </a:r>
            <a:endParaRPr lang="en-US" sz="2000" u="sng" dirty="0" smtClean="0">
              <a:latin typeface="AR CENA" pitchFamily="2" charset="0"/>
            </a:endParaRPr>
          </a:p>
          <a:p>
            <a:pPr eaLnBrk="1" hangingPunct="1">
              <a:buFont typeface="Arial" charset="0"/>
              <a:buNone/>
            </a:pPr>
            <a:r>
              <a:rPr lang="en-US" sz="2000" dirty="0" err="1" smtClean="0">
                <a:latin typeface="AR CENA" pitchFamily="2" charset="0"/>
              </a:rPr>
              <a:t>Laba</a:t>
            </a:r>
            <a:r>
              <a:rPr lang="en-US" sz="2000" dirty="0" smtClean="0">
                <a:latin typeface="AR CENA" pitchFamily="2" charset="0"/>
              </a:rPr>
              <a:t> </a:t>
            </a:r>
            <a:r>
              <a:rPr lang="en-US" sz="2000" dirty="0" err="1" smtClean="0">
                <a:latin typeface="AR CENA" pitchFamily="2" charset="0"/>
              </a:rPr>
              <a:t>kotor</a:t>
            </a:r>
            <a:r>
              <a:rPr lang="en-US" sz="2000" dirty="0" smtClean="0">
                <a:latin typeface="AR CENA" pitchFamily="2" charset="0"/>
              </a:rPr>
              <a:t>                                                                              </a:t>
            </a:r>
            <a:r>
              <a:rPr lang="en-US" sz="2000" dirty="0" err="1" smtClean="0">
                <a:latin typeface="AR CENA" pitchFamily="2" charset="0"/>
              </a:rPr>
              <a:t>Rp</a:t>
            </a:r>
            <a:r>
              <a:rPr lang="en-US" sz="2000" dirty="0" smtClean="0">
                <a:latin typeface="AR CENA" pitchFamily="2" charset="0"/>
              </a:rPr>
              <a:t>.  xxx.xxx</a:t>
            </a:r>
          </a:p>
          <a:p>
            <a:pPr eaLnBrk="1" hangingPunct="1">
              <a:buFont typeface="Arial" charset="0"/>
              <a:buNone/>
            </a:pPr>
            <a:r>
              <a:rPr lang="en-US" sz="2000" dirty="0" err="1" smtClean="0">
                <a:latin typeface="AR CENA" pitchFamily="2" charset="0"/>
              </a:rPr>
              <a:t>Beban</a:t>
            </a:r>
            <a:r>
              <a:rPr lang="en-US" sz="2000" dirty="0" smtClean="0">
                <a:latin typeface="AR CENA" pitchFamily="2" charset="0"/>
              </a:rPr>
              <a:t> </a:t>
            </a:r>
            <a:r>
              <a:rPr lang="en-US" sz="2000" dirty="0" err="1" smtClean="0">
                <a:latin typeface="AR CENA" pitchFamily="2" charset="0"/>
              </a:rPr>
              <a:t>penjualan</a:t>
            </a:r>
            <a:r>
              <a:rPr lang="en-US" sz="2000" dirty="0" smtClean="0">
                <a:latin typeface="AR CENA" pitchFamily="2" charset="0"/>
              </a:rPr>
              <a:t> </a:t>
            </a:r>
            <a:r>
              <a:rPr lang="en-US" sz="2000" dirty="0" err="1" smtClean="0">
                <a:latin typeface="AR CENA" pitchFamily="2" charset="0"/>
              </a:rPr>
              <a:t>dan</a:t>
            </a:r>
            <a:r>
              <a:rPr lang="en-US" sz="2000" dirty="0" smtClean="0">
                <a:latin typeface="AR CENA" pitchFamily="2" charset="0"/>
              </a:rPr>
              <a:t> </a:t>
            </a:r>
            <a:r>
              <a:rPr lang="en-US" sz="2000" dirty="0" err="1" smtClean="0">
                <a:latin typeface="AR CENA" pitchFamily="2" charset="0"/>
              </a:rPr>
              <a:t>administrasi</a:t>
            </a:r>
            <a:r>
              <a:rPr lang="en-US" sz="2000" dirty="0" smtClean="0">
                <a:latin typeface="AR CENA" pitchFamily="2" charset="0"/>
              </a:rPr>
              <a:t>                                                </a:t>
            </a:r>
            <a:r>
              <a:rPr lang="en-US" sz="2000" u="sng" dirty="0" err="1" smtClean="0">
                <a:latin typeface="AR CENA" pitchFamily="2" charset="0"/>
              </a:rPr>
              <a:t>Rp</a:t>
            </a:r>
            <a:r>
              <a:rPr lang="en-US" sz="2000" u="sng" dirty="0" smtClean="0">
                <a:latin typeface="AR CENA" pitchFamily="2" charset="0"/>
              </a:rPr>
              <a:t>.  xxx.xxx  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</a:rPr>
              <a:t>̶</a:t>
            </a:r>
            <a:endParaRPr lang="en-US" sz="2000" u="sng" dirty="0" smtClean="0">
              <a:latin typeface="AR CENA" pitchFamily="2" charset="0"/>
            </a:endParaRPr>
          </a:p>
          <a:p>
            <a:pPr eaLnBrk="1" hangingPunct="1">
              <a:buFont typeface="Arial" charset="0"/>
              <a:buNone/>
            </a:pPr>
            <a:r>
              <a:rPr lang="en-US" sz="2000" dirty="0" err="1" smtClean="0">
                <a:latin typeface="AR CENA" pitchFamily="2" charset="0"/>
              </a:rPr>
              <a:t>Laba</a:t>
            </a:r>
            <a:r>
              <a:rPr lang="en-US" sz="2000" dirty="0" smtClean="0">
                <a:latin typeface="AR CENA" pitchFamily="2" charset="0"/>
              </a:rPr>
              <a:t> </a:t>
            </a:r>
            <a:r>
              <a:rPr lang="en-US" sz="2000" dirty="0" err="1" smtClean="0">
                <a:latin typeface="AR CENA" pitchFamily="2" charset="0"/>
              </a:rPr>
              <a:t>bersih</a:t>
            </a:r>
            <a:r>
              <a:rPr lang="en-US" sz="2000" dirty="0" smtClean="0">
                <a:latin typeface="AR CENA" pitchFamily="2" charset="0"/>
              </a:rPr>
              <a:t>                                                                                  </a:t>
            </a:r>
            <a:r>
              <a:rPr lang="en-US" sz="2000" dirty="0" err="1" smtClean="0">
                <a:latin typeface="AR CENA" pitchFamily="2" charset="0"/>
              </a:rPr>
              <a:t>Rp</a:t>
            </a:r>
            <a:r>
              <a:rPr lang="en-US" sz="2000" dirty="0" smtClean="0">
                <a:latin typeface="AR CENA" pitchFamily="2" charset="0"/>
              </a:rPr>
              <a:t>.  xxx.xxx</a:t>
            </a:r>
          </a:p>
          <a:p>
            <a:pPr eaLnBrk="1" hangingPunct="1"/>
            <a:endParaRPr lang="en-US" sz="2000" dirty="0" smtClean="0">
              <a:latin typeface="AR CENA" pitchFamily="2" charset="0"/>
            </a:endParaRPr>
          </a:p>
          <a:p>
            <a:endParaRPr lang="id-ID" sz="2000" dirty="0" smtClean="0">
              <a:latin typeface="AR CENA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991F7F-9855-4E91-BC36-E2AD7AC1AF84}" type="datetime1">
              <a:rPr lang="id-ID"/>
              <a:pPr>
                <a:defRPr/>
              </a:pPr>
              <a:t>21/03/2013</a:t>
            </a:fld>
            <a:endParaRPr lang="en-US"/>
          </a:p>
        </p:txBody>
      </p:sp>
      <p:sp>
        <p:nvSpPr>
          <p:cNvPr id="26627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77500" lnSpcReduction="20000"/>
          </a:bodyPr>
          <a:lstStyle/>
          <a:p>
            <a:pPr>
              <a:defRPr/>
            </a:pPr>
            <a:r>
              <a:rPr lang="en-US"/>
              <a:t>Transi </a:t>
            </a:r>
            <a:fld id="{6B2661F5-792D-4224-B752-7BA64D908844}" type="slidenum">
              <a:rPr lang="en-US" sz="1600">
                <a:solidFill>
                  <a:srgbClr val="FFCC00"/>
                </a:solidFill>
              </a:rPr>
              <a:pPr>
                <a:defRPr/>
              </a:pPr>
              <a:t>31</a:t>
            </a:fld>
            <a:endParaRPr lang="en-US"/>
          </a:p>
        </p:txBody>
      </p:sp>
      <p:sp>
        <p:nvSpPr>
          <p:cNvPr id="94" name="Title 93"/>
          <p:cNvSpPr>
            <a:spLocks noGrp="1"/>
          </p:cNvSpPr>
          <p:nvPr>
            <p:ph type="title" idx="4294967295"/>
          </p:nvPr>
        </p:nvSpPr>
        <p:spPr>
          <a:xfrm>
            <a:off x="990600" y="228600"/>
            <a:ext cx="8153400" cy="990600"/>
          </a:xfrm>
        </p:spPr>
        <p:txBody>
          <a:bodyPr>
            <a:normAutofit/>
          </a:bodyPr>
          <a:lstStyle/>
          <a:p>
            <a:r>
              <a:rPr lang="en-US" sz="3200" dirty="0" err="1" smtClean="0">
                <a:latin typeface="AR CENA" pitchFamily="2" charset="0"/>
              </a:rPr>
              <a:t>Analisis</a:t>
            </a:r>
            <a:r>
              <a:rPr lang="en-US" sz="3200" dirty="0" smtClean="0">
                <a:latin typeface="AR CENA" pitchFamily="2" charset="0"/>
              </a:rPr>
              <a:t> </a:t>
            </a:r>
            <a:r>
              <a:rPr lang="en-US" sz="3200" dirty="0" err="1" smtClean="0">
                <a:latin typeface="AR CENA" pitchFamily="2" charset="0"/>
              </a:rPr>
              <a:t>Titik</a:t>
            </a:r>
            <a:r>
              <a:rPr lang="en-US" sz="3200" dirty="0" smtClean="0">
                <a:latin typeface="AR CENA" pitchFamily="2" charset="0"/>
              </a:rPr>
              <a:t> </a:t>
            </a:r>
            <a:r>
              <a:rPr lang="en-US" sz="3200" dirty="0" err="1" smtClean="0">
                <a:latin typeface="AR CENA" pitchFamily="2" charset="0"/>
              </a:rPr>
              <a:t>Impas</a:t>
            </a:r>
            <a:endParaRPr lang="id-ID" sz="3200" dirty="0">
              <a:latin typeface="AR CENA" pitchFamily="2" charset="0"/>
            </a:endParaRPr>
          </a:p>
        </p:txBody>
      </p:sp>
      <p:sp>
        <p:nvSpPr>
          <p:cNvPr id="24580" name="Rectangle 119"/>
          <p:cNvSpPr>
            <a:spLocks noChangeArrowheads="1"/>
          </p:cNvSpPr>
          <p:nvPr/>
        </p:nvSpPr>
        <p:spPr bwMode="auto">
          <a:xfrm>
            <a:off x="685800" y="1295400"/>
            <a:ext cx="5486400" cy="4876800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4581" name="Rectangle 68"/>
          <p:cNvSpPr>
            <a:spLocks noChangeArrowheads="1"/>
          </p:cNvSpPr>
          <p:nvPr/>
        </p:nvSpPr>
        <p:spPr bwMode="auto">
          <a:xfrm>
            <a:off x="1295400" y="1905000"/>
            <a:ext cx="4191000" cy="3657600"/>
          </a:xfrm>
          <a:prstGeom prst="rect">
            <a:avLst/>
          </a:prstGeom>
          <a:solidFill>
            <a:srgbClr val="000066"/>
          </a:solidFill>
          <a:ln w="9525">
            <a:solidFill>
              <a:srgbClr val="FFFF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grpSp>
        <p:nvGrpSpPr>
          <p:cNvPr id="2" name="Group 87"/>
          <p:cNvGrpSpPr>
            <a:grpSpLocks/>
          </p:cNvGrpSpPr>
          <p:nvPr/>
        </p:nvGrpSpPr>
        <p:grpSpPr bwMode="auto">
          <a:xfrm>
            <a:off x="3811588" y="2025650"/>
            <a:ext cx="1935162" cy="1335088"/>
            <a:chOff x="2401" y="1276"/>
            <a:chExt cx="1219" cy="841"/>
          </a:xfrm>
        </p:grpSpPr>
        <p:sp>
          <p:nvSpPr>
            <p:cNvPr id="24668" name="AutoShape 85"/>
            <p:cNvSpPr>
              <a:spLocks noChangeArrowheads="1"/>
            </p:cNvSpPr>
            <p:nvPr/>
          </p:nvSpPr>
          <p:spPr bwMode="auto">
            <a:xfrm rot="-2470972" flipH="1" flipV="1">
              <a:off x="2401" y="1733"/>
              <a:ext cx="1056" cy="384"/>
            </a:xfrm>
            <a:prstGeom prst="rtTriangle">
              <a:avLst/>
            </a:prstGeom>
            <a:solidFill>
              <a:srgbClr val="009999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24669" name="AutoShape 86"/>
            <p:cNvSpPr>
              <a:spLocks noChangeArrowheads="1"/>
            </p:cNvSpPr>
            <p:nvPr/>
          </p:nvSpPr>
          <p:spPr bwMode="auto">
            <a:xfrm rot="2898756">
              <a:off x="3259" y="1302"/>
              <a:ext cx="388" cy="335"/>
            </a:xfrm>
            <a:prstGeom prst="rtTriangle">
              <a:avLst/>
            </a:prstGeom>
            <a:solidFill>
              <a:srgbClr val="009999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id-ID"/>
            </a:p>
          </p:txBody>
        </p:sp>
      </p:grpSp>
      <p:grpSp>
        <p:nvGrpSpPr>
          <p:cNvPr id="3" name="Group 82"/>
          <p:cNvGrpSpPr>
            <a:grpSpLocks/>
          </p:cNvGrpSpPr>
          <p:nvPr/>
        </p:nvGrpSpPr>
        <p:grpSpPr bwMode="auto">
          <a:xfrm>
            <a:off x="881063" y="3405188"/>
            <a:ext cx="2868612" cy="2006600"/>
            <a:chOff x="555" y="2145"/>
            <a:chExt cx="1807" cy="1264"/>
          </a:xfrm>
        </p:grpSpPr>
        <p:sp>
          <p:nvSpPr>
            <p:cNvPr id="24666" name="AutoShape 80"/>
            <p:cNvSpPr>
              <a:spLocks noChangeArrowheads="1"/>
            </p:cNvSpPr>
            <p:nvPr/>
          </p:nvSpPr>
          <p:spPr bwMode="auto">
            <a:xfrm rot="-2449140">
              <a:off x="816" y="2145"/>
              <a:ext cx="1546" cy="584"/>
            </a:xfrm>
            <a:prstGeom prst="triangle">
              <a:avLst>
                <a:gd name="adj" fmla="val 0"/>
              </a:avLst>
            </a:prstGeom>
            <a:solidFill>
              <a:srgbClr val="CC33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24667" name="AutoShape 81"/>
            <p:cNvSpPr>
              <a:spLocks noChangeArrowheads="1"/>
            </p:cNvSpPr>
            <p:nvPr/>
          </p:nvSpPr>
          <p:spPr bwMode="auto">
            <a:xfrm rot="19154925" flipH="1">
              <a:off x="555" y="2818"/>
              <a:ext cx="526" cy="591"/>
            </a:xfrm>
            <a:prstGeom prst="rtTriangle">
              <a:avLst/>
            </a:prstGeom>
            <a:solidFill>
              <a:srgbClr val="CC3399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id-ID"/>
            </a:p>
          </p:txBody>
        </p:sp>
      </p:grpSp>
      <p:sp>
        <p:nvSpPr>
          <p:cNvPr id="23560" name="Rectangle 2"/>
          <p:cNvSpPr>
            <a:spLocks noChangeArrowheads="1"/>
          </p:cNvSpPr>
          <p:nvPr/>
        </p:nvSpPr>
        <p:spPr bwMode="auto">
          <a:xfrm>
            <a:off x="685800" y="381000"/>
            <a:ext cx="7848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AR CENA" pitchFamily="2" charset="0"/>
            </a:endParaRPr>
          </a:p>
        </p:txBody>
      </p:sp>
      <p:grpSp>
        <p:nvGrpSpPr>
          <p:cNvPr id="4" name="Group 88"/>
          <p:cNvGrpSpPr>
            <a:grpSpLocks/>
          </p:cNvGrpSpPr>
          <p:nvPr/>
        </p:nvGrpSpPr>
        <p:grpSpPr bwMode="auto">
          <a:xfrm>
            <a:off x="3429000" y="3124200"/>
            <a:ext cx="152400" cy="152400"/>
            <a:chOff x="4032" y="1296"/>
            <a:chExt cx="96" cy="96"/>
          </a:xfrm>
        </p:grpSpPr>
        <p:sp>
          <p:nvSpPr>
            <p:cNvPr id="24664" name="Rectangle 42"/>
            <p:cNvSpPr>
              <a:spLocks noChangeArrowheads="1"/>
            </p:cNvSpPr>
            <p:nvPr/>
          </p:nvSpPr>
          <p:spPr bwMode="auto">
            <a:xfrm>
              <a:off x="4058" y="1296"/>
              <a:ext cx="4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chemeClr val="bg1"/>
                  </a:solidFill>
                  <a:latin typeface="Arial" charset="0"/>
                </a:rPr>
                <a:t>5</a:t>
              </a:r>
              <a:endParaRPr lang="en-US"/>
            </a:p>
          </p:txBody>
        </p:sp>
        <p:sp>
          <p:nvSpPr>
            <p:cNvPr id="24665" name="Oval 43"/>
            <p:cNvSpPr>
              <a:spLocks noChangeArrowheads="1"/>
            </p:cNvSpPr>
            <p:nvPr/>
          </p:nvSpPr>
          <p:spPr bwMode="auto">
            <a:xfrm>
              <a:off x="4032" y="1296"/>
              <a:ext cx="96" cy="96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d-ID"/>
            </a:p>
          </p:txBody>
        </p:sp>
      </p:grpSp>
      <p:grpSp>
        <p:nvGrpSpPr>
          <p:cNvPr id="5" name="Group 70"/>
          <p:cNvGrpSpPr>
            <a:grpSpLocks/>
          </p:cNvGrpSpPr>
          <p:nvPr/>
        </p:nvGrpSpPr>
        <p:grpSpPr bwMode="auto">
          <a:xfrm>
            <a:off x="1162050" y="5661025"/>
            <a:ext cx="4451350" cy="150813"/>
            <a:chOff x="732" y="3566"/>
            <a:chExt cx="2804" cy="95"/>
          </a:xfrm>
        </p:grpSpPr>
        <p:sp>
          <p:nvSpPr>
            <p:cNvPr id="24655" name="Rectangle 47"/>
            <p:cNvSpPr>
              <a:spLocks noChangeArrowheads="1"/>
            </p:cNvSpPr>
            <p:nvPr/>
          </p:nvSpPr>
          <p:spPr bwMode="auto">
            <a:xfrm>
              <a:off x="1085" y="3575"/>
              <a:ext cx="88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chemeClr val="bg1"/>
                  </a:solidFill>
                  <a:latin typeface="Swis721 BT" pitchFamily="34" charset="0"/>
                </a:rPr>
                <a:t> 50</a:t>
              </a:r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656" name="Rectangle 48"/>
            <p:cNvSpPr>
              <a:spLocks noChangeArrowheads="1"/>
            </p:cNvSpPr>
            <p:nvPr/>
          </p:nvSpPr>
          <p:spPr bwMode="auto">
            <a:xfrm>
              <a:off x="2086" y="3575"/>
              <a:ext cx="105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chemeClr val="bg1"/>
                  </a:solidFill>
                  <a:latin typeface="Swis721 BT" pitchFamily="34" charset="0"/>
                </a:rPr>
                <a:t>200</a:t>
              </a:r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657" name="Rectangle 49"/>
            <p:cNvSpPr>
              <a:spLocks noChangeArrowheads="1"/>
            </p:cNvSpPr>
            <p:nvPr/>
          </p:nvSpPr>
          <p:spPr bwMode="auto">
            <a:xfrm>
              <a:off x="2754" y="3575"/>
              <a:ext cx="105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chemeClr val="bg1"/>
                  </a:solidFill>
                  <a:latin typeface="Swis721 BT" pitchFamily="34" charset="0"/>
                </a:rPr>
                <a:t>300</a:t>
              </a:r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658" name="Rectangle 50"/>
            <p:cNvSpPr>
              <a:spLocks noChangeArrowheads="1"/>
            </p:cNvSpPr>
            <p:nvPr/>
          </p:nvSpPr>
          <p:spPr bwMode="auto">
            <a:xfrm>
              <a:off x="3431" y="3575"/>
              <a:ext cx="105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chemeClr val="bg1"/>
                  </a:solidFill>
                  <a:latin typeface="Swis721 BT" pitchFamily="34" charset="0"/>
                </a:rPr>
                <a:t>400</a:t>
              </a:r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659" name="Rectangle 58"/>
            <p:cNvSpPr>
              <a:spLocks noChangeArrowheads="1"/>
            </p:cNvSpPr>
            <p:nvPr/>
          </p:nvSpPr>
          <p:spPr bwMode="auto">
            <a:xfrm>
              <a:off x="1419" y="3575"/>
              <a:ext cx="105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chemeClr val="bg1"/>
                  </a:solidFill>
                  <a:latin typeface="Swis721 BT" pitchFamily="34" charset="0"/>
                </a:rPr>
                <a:t>100</a:t>
              </a:r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660" name="Rectangle 59"/>
            <p:cNvSpPr>
              <a:spLocks noChangeArrowheads="1"/>
            </p:cNvSpPr>
            <p:nvPr/>
          </p:nvSpPr>
          <p:spPr bwMode="auto">
            <a:xfrm>
              <a:off x="1752" y="3584"/>
              <a:ext cx="105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chemeClr val="bg1"/>
                  </a:solidFill>
                  <a:latin typeface="Swis721 BT" pitchFamily="34" charset="0"/>
                </a:rPr>
                <a:t>150</a:t>
              </a:r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661" name="Rectangle 60"/>
            <p:cNvSpPr>
              <a:spLocks noChangeArrowheads="1"/>
            </p:cNvSpPr>
            <p:nvPr/>
          </p:nvSpPr>
          <p:spPr bwMode="auto">
            <a:xfrm>
              <a:off x="2430" y="3575"/>
              <a:ext cx="105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chemeClr val="bg1"/>
                  </a:solidFill>
                  <a:latin typeface="Swis721 BT" pitchFamily="34" charset="0"/>
                </a:rPr>
                <a:t>250</a:t>
              </a:r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662" name="Rectangle 61"/>
            <p:cNvSpPr>
              <a:spLocks noChangeArrowheads="1"/>
            </p:cNvSpPr>
            <p:nvPr/>
          </p:nvSpPr>
          <p:spPr bwMode="auto">
            <a:xfrm>
              <a:off x="3097" y="3575"/>
              <a:ext cx="105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chemeClr val="bg1"/>
                  </a:solidFill>
                  <a:latin typeface="Swis721 BT" pitchFamily="34" charset="0"/>
                </a:rPr>
                <a:t>350</a:t>
              </a:r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663" name="Rectangle 62"/>
            <p:cNvSpPr>
              <a:spLocks noChangeArrowheads="1"/>
            </p:cNvSpPr>
            <p:nvPr/>
          </p:nvSpPr>
          <p:spPr bwMode="auto">
            <a:xfrm>
              <a:off x="732" y="3566"/>
              <a:ext cx="35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chemeClr val="bg1"/>
                  </a:solidFill>
                  <a:latin typeface="Swis721 BT" pitchFamily="34" charset="0"/>
                </a:rPr>
                <a:t>0</a:t>
              </a:r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Group 69"/>
          <p:cNvGrpSpPr>
            <a:grpSpLocks/>
          </p:cNvGrpSpPr>
          <p:nvPr/>
        </p:nvGrpSpPr>
        <p:grpSpPr bwMode="auto">
          <a:xfrm>
            <a:off x="838200" y="1828800"/>
            <a:ext cx="365125" cy="3349625"/>
            <a:chOff x="528" y="1152"/>
            <a:chExt cx="230" cy="2110"/>
          </a:xfrm>
        </p:grpSpPr>
        <p:sp>
          <p:nvSpPr>
            <p:cNvPr id="24647" name="Rectangle 51"/>
            <p:cNvSpPr>
              <a:spLocks noChangeArrowheads="1"/>
            </p:cNvSpPr>
            <p:nvPr/>
          </p:nvSpPr>
          <p:spPr bwMode="auto">
            <a:xfrm>
              <a:off x="565" y="3185"/>
              <a:ext cx="193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chemeClr val="bg1"/>
                  </a:solidFill>
                  <a:latin typeface="Swis721 BT" pitchFamily="34" charset="0"/>
                </a:rPr>
                <a:t>15.000</a:t>
              </a:r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648" name="Rectangle 52"/>
            <p:cNvSpPr>
              <a:spLocks noChangeArrowheads="1"/>
            </p:cNvSpPr>
            <p:nvPr/>
          </p:nvSpPr>
          <p:spPr bwMode="auto">
            <a:xfrm>
              <a:off x="565" y="2888"/>
              <a:ext cx="193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chemeClr val="bg1"/>
                  </a:solidFill>
                  <a:latin typeface="Swis721 BT" pitchFamily="34" charset="0"/>
                </a:rPr>
                <a:t>30.000</a:t>
              </a:r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649" name="Rectangle 53"/>
            <p:cNvSpPr>
              <a:spLocks noChangeArrowheads="1"/>
            </p:cNvSpPr>
            <p:nvPr/>
          </p:nvSpPr>
          <p:spPr bwMode="auto">
            <a:xfrm>
              <a:off x="565" y="2313"/>
              <a:ext cx="193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chemeClr val="bg1"/>
                  </a:solidFill>
                  <a:latin typeface="Swis721 BT" pitchFamily="34" charset="0"/>
                </a:rPr>
                <a:t>60.000</a:t>
              </a:r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650" name="Rectangle 54"/>
            <p:cNvSpPr>
              <a:spLocks noChangeArrowheads="1"/>
            </p:cNvSpPr>
            <p:nvPr/>
          </p:nvSpPr>
          <p:spPr bwMode="auto">
            <a:xfrm>
              <a:off x="565" y="2600"/>
              <a:ext cx="193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chemeClr val="bg1"/>
                  </a:solidFill>
                  <a:latin typeface="Swis721 BT" pitchFamily="34" charset="0"/>
                </a:rPr>
                <a:t>45.000</a:t>
              </a:r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651" name="Rectangle 55"/>
            <p:cNvSpPr>
              <a:spLocks noChangeArrowheads="1"/>
            </p:cNvSpPr>
            <p:nvPr/>
          </p:nvSpPr>
          <p:spPr bwMode="auto">
            <a:xfrm>
              <a:off x="565" y="2015"/>
              <a:ext cx="193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chemeClr val="bg1"/>
                  </a:solidFill>
                  <a:latin typeface="Swis721 BT" pitchFamily="34" charset="0"/>
                </a:rPr>
                <a:t>75.000</a:t>
              </a:r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652" name="Rectangle 56"/>
            <p:cNvSpPr>
              <a:spLocks noChangeArrowheads="1"/>
            </p:cNvSpPr>
            <p:nvPr/>
          </p:nvSpPr>
          <p:spPr bwMode="auto">
            <a:xfrm>
              <a:off x="528" y="1440"/>
              <a:ext cx="228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chemeClr val="bg1"/>
                  </a:solidFill>
                  <a:latin typeface="Swis721 BT" pitchFamily="34" charset="0"/>
                </a:rPr>
                <a:t>105.000</a:t>
              </a:r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653" name="Rectangle 57"/>
            <p:cNvSpPr>
              <a:spLocks noChangeArrowheads="1"/>
            </p:cNvSpPr>
            <p:nvPr/>
          </p:nvSpPr>
          <p:spPr bwMode="auto">
            <a:xfrm>
              <a:off x="565" y="1728"/>
              <a:ext cx="193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chemeClr val="bg1"/>
                  </a:solidFill>
                  <a:latin typeface="Swis721 BT" pitchFamily="34" charset="0"/>
                </a:rPr>
                <a:t>90.000</a:t>
              </a:r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654" name="Rectangle 63"/>
            <p:cNvSpPr>
              <a:spLocks noChangeArrowheads="1"/>
            </p:cNvSpPr>
            <p:nvPr/>
          </p:nvSpPr>
          <p:spPr bwMode="auto">
            <a:xfrm>
              <a:off x="528" y="1152"/>
              <a:ext cx="228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chemeClr val="bg1"/>
                  </a:solidFill>
                  <a:latin typeface="Swis721 BT" pitchFamily="34" charset="0"/>
                </a:rPr>
                <a:t>120.000</a:t>
              </a:r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24588" name="Line 71"/>
          <p:cNvSpPr>
            <a:spLocks noChangeShapeType="1"/>
          </p:cNvSpPr>
          <p:nvPr/>
        </p:nvSpPr>
        <p:spPr bwMode="auto">
          <a:xfrm flipV="1">
            <a:off x="1295400" y="1905000"/>
            <a:ext cx="4191000" cy="3657600"/>
          </a:xfrm>
          <a:prstGeom prst="line">
            <a:avLst/>
          </a:prstGeom>
          <a:noFill/>
          <a:ln w="28575">
            <a:solidFill>
              <a:srgbClr val="00FF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4589" name="Line 72"/>
          <p:cNvSpPr>
            <a:spLocks noChangeShapeType="1"/>
          </p:cNvSpPr>
          <p:nvPr/>
        </p:nvSpPr>
        <p:spPr bwMode="auto">
          <a:xfrm>
            <a:off x="1295400" y="4343400"/>
            <a:ext cx="4191000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4590" name="Line 73"/>
          <p:cNvSpPr>
            <a:spLocks noChangeShapeType="1"/>
          </p:cNvSpPr>
          <p:nvPr/>
        </p:nvSpPr>
        <p:spPr bwMode="auto">
          <a:xfrm flipV="1">
            <a:off x="1295400" y="2743200"/>
            <a:ext cx="4191000" cy="1600200"/>
          </a:xfrm>
          <a:prstGeom prst="line">
            <a:avLst/>
          </a:prstGeom>
          <a:noFill/>
          <a:ln w="28575">
            <a:solidFill>
              <a:srgbClr val="00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4591" name="Line 75"/>
          <p:cNvSpPr>
            <a:spLocks noChangeShapeType="1"/>
          </p:cNvSpPr>
          <p:nvPr/>
        </p:nvSpPr>
        <p:spPr bwMode="auto">
          <a:xfrm>
            <a:off x="3810000" y="3352800"/>
            <a:ext cx="0" cy="2209800"/>
          </a:xfrm>
          <a:prstGeom prst="line">
            <a:avLst/>
          </a:prstGeom>
          <a:noFill/>
          <a:ln w="19050" cap="rnd">
            <a:solidFill>
              <a:schemeClr val="hlink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4592" name="Line 76"/>
          <p:cNvSpPr>
            <a:spLocks noChangeShapeType="1"/>
          </p:cNvSpPr>
          <p:nvPr/>
        </p:nvSpPr>
        <p:spPr bwMode="auto">
          <a:xfrm flipH="1">
            <a:off x="1295400" y="3352800"/>
            <a:ext cx="2514600" cy="0"/>
          </a:xfrm>
          <a:prstGeom prst="line">
            <a:avLst/>
          </a:prstGeom>
          <a:noFill/>
          <a:ln w="9525">
            <a:solidFill>
              <a:schemeClr val="hlink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4593" name="Text Box 77"/>
          <p:cNvSpPr txBox="1">
            <a:spLocks noChangeArrowheads="1"/>
          </p:cNvSpPr>
          <p:nvPr/>
        </p:nvSpPr>
        <p:spPr bwMode="auto">
          <a:xfrm>
            <a:off x="2590800" y="5791200"/>
            <a:ext cx="16383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200">
                <a:solidFill>
                  <a:schemeClr val="bg1"/>
                </a:solidFill>
                <a:latin typeface="Arial Narrow" pitchFamily="34" charset="0"/>
              </a:rPr>
              <a:t>Penjualan dalam unit (set)</a:t>
            </a:r>
            <a:endParaRPr lang="en-US" sz="1200" i="1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4594" name="Text Box 78"/>
          <p:cNvSpPr txBox="1">
            <a:spLocks noChangeArrowheads="1"/>
          </p:cNvSpPr>
          <p:nvPr/>
        </p:nvSpPr>
        <p:spPr bwMode="auto">
          <a:xfrm>
            <a:off x="838200" y="1371600"/>
            <a:ext cx="896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200">
                <a:solidFill>
                  <a:schemeClr val="bg1"/>
                </a:solidFill>
                <a:latin typeface="Arial Narrow" pitchFamily="34" charset="0"/>
              </a:rPr>
              <a:t>Pendapatan/</a:t>
            </a:r>
          </a:p>
          <a:p>
            <a:pPr algn="ctr"/>
            <a:r>
              <a:rPr lang="en-US" sz="1200">
                <a:solidFill>
                  <a:schemeClr val="bg1"/>
                </a:solidFill>
                <a:latin typeface="Arial Narrow" pitchFamily="34" charset="0"/>
              </a:rPr>
              <a:t>Biaya Total</a:t>
            </a:r>
            <a:endParaRPr lang="en-US" sz="1200" i="1">
              <a:solidFill>
                <a:schemeClr val="bg1"/>
              </a:solidFill>
              <a:latin typeface="Arial Narrow" pitchFamily="34" charset="0"/>
            </a:endParaRPr>
          </a:p>
        </p:txBody>
      </p:sp>
      <p:grpSp>
        <p:nvGrpSpPr>
          <p:cNvPr id="7" name="Group 89"/>
          <p:cNvGrpSpPr>
            <a:grpSpLocks/>
          </p:cNvGrpSpPr>
          <p:nvPr/>
        </p:nvGrpSpPr>
        <p:grpSpPr bwMode="auto">
          <a:xfrm>
            <a:off x="2514600" y="3962400"/>
            <a:ext cx="152400" cy="152400"/>
            <a:chOff x="4032" y="1296"/>
            <a:chExt cx="96" cy="96"/>
          </a:xfrm>
        </p:grpSpPr>
        <p:sp>
          <p:nvSpPr>
            <p:cNvPr id="24645" name="Rectangle 90"/>
            <p:cNvSpPr>
              <a:spLocks noChangeArrowheads="1"/>
            </p:cNvSpPr>
            <p:nvPr/>
          </p:nvSpPr>
          <p:spPr bwMode="auto">
            <a:xfrm>
              <a:off x="4058" y="1296"/>
              <a:ext cx="4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chemeClr val="bg1"/>
                  </a:solidFill>
                  <a:latin typeface="Arial" charset="0"/>
                </a:rPr>
                <a:t>6</a:t>
              </a:r>
              <a:endParaRPr lang="en-US"/>
            </a:p>
          </p:txBody>
        </p:sp>
        <p:sp>
          <p:nvSpPr>
            <p:cNvPr id="24646" name="Oval 91"/>
            <p:cNvSpPr>
              <a:spLocks noChangeArrowheads="1"/>
            </p:cNvSpPr>
            <p:nvPr/>
          </p:nvSpPr>
          <p:spPr bwMode="auto">
            <a:xfrm>
              <a:off x="4032" y="1296"/>
              <a:ext cx="96" cy="96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d-ID"/>
            </a:p>
          </p:txBody>
        </p:sp>
      </p:grpSp>
      <p:grpSp>
        <p:nvGrpSpPr>
          <p:cNvPr id="8" name="Group 92"/>
          <p:cNvGrpSpPr>
            <a:grpSpLocks/>
          </p:cNvGrpSpPr>
          <p:nvPr/>
        </p:nvGrpSpPr>
        <p:grpSpPr bwMode="auto">
          <a:xfrm>
            <a:off x="4800600" y="3048000"/>
            <a:ext cx="152400" cy="152400"/>
            <a:chOff x="4032" y="1296"/>
            <a:chExt cx="96" cy="96"/>
          </a:xfrm>
        </p:grpSpPr>
        <p:sp>
          <p:nvSpPr>
            <p:cNvPr id="24643" name="Rectangle 93"/>
            <p:cNvSpPr>
              <a:spLocks noChangeArrowheads="1"/>
            </p:cNvSpPr>
            <p:nvPr/>
          </p:nvSpPr>
          <p:spPr bwMode="auto">
            <a:xfrm>
              <a:off x="4058" y="1296"/>
              <a:ext cx="4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chemeClr val="bg1"/>
                  </a:solidFill>
                  <a:latin typeface="Arial" charset="0"/>
                </a:rPr>
                <a:t>4</a:t>
              </a:r>
              <a:endParaRPr lang="en-US"/>
            </a:p>
          </p:txBody>
        </p:sp>
        <p:sp>
          <p:nvSpPr>
            <p:cNvPr id="24644" name="Oval 94"/>
            <p:cNvSpPr>
              <a:spLocks noChangeArrowheads="1"/>
            </p:cNvSpPr>
            <p:nvPr/>
          </p:nvSpPr>
          <p:spPr bwMode="auto">
            <a:xfrm>
              <a:off x="4032" y="1296"/>
              <a:ext cx="96" cy="96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d-ID"/>
            </a:p>
          </p:txBody>
        </p:sp>
      </p:grpSp>
      <p:grpSp>
        <p:nvGrpSpPr>
          <p:cNvPr id="9" name="Group 95"/>
          <p:cNvGrpSpPr>
            <a:grpSpLocks/>
          </p:cNvGrpSpPr>
          <p:nvPr/>
        </p:nvGrpSpPr>
        <p:grpSpPr bwMode="auto">
          <a:xfrm>
            <a:off x="3429000" y="4419600"/>
            <a:ext cx="152400" cy="152400"/>
            <a:chOff x="4032" y="1296"/>
            <a:chExt cx="96" cy="96"/>
          </a:xfrm>
        </p:grpSpPr>
        <p:sp>
          <p:nvSpPr>
            <p:cNvPr id="24641" name="Rectangle 96"/>
            <p:cNvSpPr>
              <a:spLocks noChangeArrowheads="1"/>
            </p:cNvSpPr>
            <p:nvPr/>
          </p:nvSpPr>
          <p:spPr bwMode="auto">
            <a:xfrm>
              <a:off x="4058" y="1296"/>
              <a:ext cx="4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chemeClr val="bg1"/>
                  </a:solidFill>
                  <a:latin typeface="Arial" charset="0"/>
                </a:rPr>
                <a:t>3</a:t>
              </a:r>
              <a:endParaRPr lang="en-US"/>
            </a:p>
          </p:txBody>
        </p:sp>
        <p:sp>
          <p:nvSpPr>
            <p:cNvPr id="24642" name="Oval 97"/>
            <p:cNvSpPr>
              <a:spLocks noChangeArrowheads="1"/>
            </p:cNvSpPr>
            <p:nvPr/>
          </p:nvSpPr>
          <p:spPr bwMode="auto">
            <a:xfrm>
              <a:off x="4032" y="1296"/>
              <a:ext cx="96" cy="96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d-ID"/>
            </a:p>
          </p:txBody>
        </p:sp>
      </p:grpSp>
      <p:grpSp>
        <p:nvGrpSpPr>
          <p:cNvPr id="10" name="Group 98"/>
          <p:cNvGrpSpPr>
            <a:grpSpLocks/>
          </p:cNvGrpSpPr>
          <p:nvPr/>
        </p:nvGrpSpPr>
        <p:grpSpPr bwMode="auto">
          <a:xfrm>
            <a:off x="4191000" y="2667000"/>
            <a:ext cx="152400" cy="152400"/>
            <a:chOff x="4032" y="1296"/>
            <a:chExt cx="96" cy="96"/>
          </a:xfrm>
        </p:grpSpPr>
        <p:sp>
          <p:nvSpPr>
            <p:cNvPr id="24639" name="Rectangle 99"/>
            <p:cNvSpPr>
              <a:spLocks noChangeArrowheads="1"/>
            </p:cNvSpPr>
            <p:nvPr/>
          </p:nvSpPr>
          <p:spPr bwMode="auto">
            <a:xfrm>
              <a:off x="4058" y="1296"/>
              <a:ext cx="4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chemeClr val="bg1"/>
                  </a:solidFill>
                  <a:latin typeface="Arial" charset="0"/>
                </a:rPr>
                <a:t>2</a:t>
              </a:r>
              <a:endParaRPr lang="en-US"/>
            </a:p>
          </p:txBody>
        </p:sp>
        <p:sp>
          <p:nvSpPr>
            <p:cNvPr id="24640" name="Oval 100"/>
            <p:cNvSpPr>
              <a:spLocks noChangeArrowheads="1"/>
            </p:cNvSpPr>
            <p:nvPr/>
          </p:nvSpPr>
          <p:spPr bwMode="auto">
            <a:xfrm>
              <a:off x="4032" y="1296"/>
              <a:ext cx="96" cy="96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d-ID"/>
            </a:p>
          </p:txBody>
        </p:sp>
      </p:grpSp>
      <p:grpSp>
        <p:nvGrpSpPr>
          <p:cNvPr id="11" name="Group 101"/>
          <p:cNvGrpSpPr>
            <a:grpSpLocks/>
          </p:cNvGrpSpPr>
          <p:nvPr/>
        </p:nvGrpSpPr>
        <p:grpSpPr bwMode="auto">
          <a:xfrm>
            <a:off x="990600" y="5410200"/>
            <a:ext cx="152400" cy="152400"/>
            <a:chOff x="4032" y="1296"/>
            <a:chExt cx="96" cy="96"/>
          </a:xfrm>
        </p:grpSpPr>
        <p:sp>
          <p:nvSpPr>
            <p:cNvPr id="24637" name="Rectangle 102"/>
            <p:cNvSpPr>
              <a:spLocks noChangeArrowheads="1"/>
            </p:cNvSpPr>
            <p:nvPr/>
          </p:nvSpPr>
          <p:spPr bwMode="auto">
            <a:xfrm>
              <a:off x="4058" y="1296"/>
              <a:ext cx="4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chemeClr val="bg1"/>
                  </a:solidFill>
                  <a:latin typeface="Arial" charset="0"/>
                </a:rPr>
                <a:t>1</a:t>
              </a:r>
              <a:endParaRPr lang="en-US"/>
            </a:p>
          </p:txBody>
        </p:sp>
        <p:sp>
          <p:nvSpPr>
            <p:cNvPr id="24638" name="Oval 103"/>
            <p:cNvSpPr>
              <a:spLocks noChangeArrowheads="1"/>
            </p:cNvSpPr>
            <p:nvPr/>
          </p:nvSpPr>
          <p:spPr bwMode="auto">
            <a:xfrm>
              <a:off x="4032" y="1296"/>
              <a:ext cx="96" cy="96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d-ID"/>
            </a:p>
          </p:txBody>
        </p:sp>
      </p:grpSp>
      <p:grpSp>
        <p:nvGrpSpPr>
          <p:cNvPr id="12" name="Group 104"/>
          <p:cNvGrpSpPr>
            <a:grpSpLocks/>
          </p:cNvGrpSpPr>
          <p:nvPr/>
        </p:nvGrpSpPr>
        <p:grpSpPr bwMode="auto">
          <a:xfrm>
            <a:off x="4419600" y="2895600"/>
            <a:ext cx="152400" cy="152400"/>
            <a:chOff x="4032" y="1296"/>
            <a:chExt cx="96" cy="96"/>
          </a:xfrm>
        </p:grpSpPr>
        <p:sp>
          <p:nvSpPr>
            <p:cNvPr id="24635" name="Rectangle 105"/>
            <p:cNvSpPr>
              <a:spLocks noChangeArrowheads="1"/>
            </p:cNvSpPr>
            <p:nvPr/>
          </p:nvSpPr>
          <p:spPr bwMode="auto">
            <a:xfrm>
              <a:off x="4058" y="1296"/>
              <a:ext cx="4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chemeClr val="bg1"/>
                  </a:solidFill>
                  <a:latin typeface="Arial" charset="0"/>
                </a:rPr>
                <a:t>6</a:t>
              </a:r>
              <a:endParaRPr lang="en-US"/>
            </a:p>
          </p:txBody>
        </p:sp>
        <p:sp>
          <p:nvSpPr>
            <p:cNvPr id="24636" name="Oval 106"/>
            <p:cNvSpPr>
              <a:spLocks noChangeArrowheads="1"/>
            </p:cNvSpPr>
            <p:nvPr/>
          </p:nvSpPr>
          <p:spPr bwMode="auto">
            <a:xfrm>
              <a:off x="4032" y="1296"/>
              <a:ext cx="96" cy="96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d-ID"/>
            </a:p>
          </p:txBody>
        </p:sp>
      </p:grpSp>
      <p:sp>
        <p:nvSpPr>
          <p:cNvPr id="24601" name="Text Box 107"/>
          <p:cNvSpPr txBox="1">
            <a:spLocks noChangeArrowheads="1"/>
          </p:cNvSpPr>
          <p:nvPr/>
        </p:nvSpPr>
        <p:spPr bwMode="auto">
          <a:xfrm>
            <a:off x="3657600" y="2133600"/>
            <a:ext cx="10937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200">
                <a:solidFill>
                  <a:srgbClr val="FFC000"/>
                </a:solidFill>
                <a:latin typeface="Arial Narrow" pitchFamily="34" charset="0"/>
              </a:rPr>
              <a:t>Grafik penjualan</a:t>
            </a:r>
            <a:endParaRPr lang="en-US" sz="1200" i="1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24602" name="Line 108"/>
          <p:cNvSpPr>
            <a:spLocks noChangeShapeType="1"/>
          </p:cNvSpPr>
          <p:nvPr/>
        </p:nvSpPr>
        <p:spPr bwMode="auto">
          <a:xfrm>
            <a:off x="4724400" y="2286000"/>
            <a:ext cx="228600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4603" name="Text Box 109"/>
          <p:cNvSpPr txBox="1">
            <a:spLocks noChangeArrowheads="1"/>
          </p:cNvSpPr>
          <p:nvPr/>
        </p:nvSpPr>
        <p:spPr bwMode="auto">
          <a:xfrm>
            <a:off x="3794125" y="3702050"/>
            <a:ext cx="77946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200">
                <a:solidFill>
                  <a:srgbClr val="FFC000"/>
                </a:solidFill>
                <a:latin typeface="Arial Narrow" pitchFamily="34" charset="0"/>
              </a:rPr>
              <a:t>Titik impas</a:t>
            </a:r>
            <a:endParaRPr lang="en-US" sz="1200" i="1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24604" name="Line 110"/>
          <p:cNvSpPr>
            <a:spLocks noChangeShapeType="1"/>
          </p:cNvSpPr>
          <p:nvPr/>
        </p:nvSpPr>
        <p:spPr bwMode="auto">
          <a:xfrm flipH="1" flipV="1">
            <a:off x="3841750" y="3421063"/>
            <a:ext cx="120650" cy="312737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4605" name="Text Box 111"/>
          <p:cNvSpPr txBox="1">
            <a:spLocks noChangeArrowheads="1"/>
          </p:cNvSpPr>
          <p:nvPr/>
        </p:nvSpPr>
        <p:spPr bwMode="auto">
          <a:xfrm>
            <a:off x="1354138" y="3505200"/>
            <a:ext cx="1130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200">
                <a:solidFill>
                  <a:srgbClr val="FFC000"/>
                </a:solidFill>
                <a:latin typeface="Arial Narrow" pitchFamily="34" charset="0"/>
              </a:rPr>
              <a:t>Grafik biaya total</a:t>
            </a:r>
            <a:endParaRPr lang="en-US" sz="1200" i="1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24606" name="Line 112"/>
          <p:cNvSpPr>
            <a:spLocks noChangeShapeType="1"/>
          </p:cNvSpPr>
          <p:nvPr/>
        </p:nvSpPr>
        <p:spPr bwMode="auto">
          <a:xfrm>
            <a:off x="2362200" y="3657600"/>
            <a:ext cx="381000" cy="762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4607" name="Text Box 113"/>
          <p:cNvSpPr txBox="1">
            <a:spLocks noChangeArrowheads="1"/>
          </p:cNvSpPr>
          <p:nvPr/>
        </p:nvSpPr>
        <p:spPr bwMode="auto">
          <a:xfrm>
            <a:off x="1447800" y="4419600"/>
            <a:ext cx="7350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200" b="1">
                <a:solidFill>
                  <a:schemeClr val="bg1"/>
                </a:solidFill>
                <a:latin typeface="Arial Narrow" pitchFamily="34" charset="0"/>
              </a:rPr>
              <a:t>Area rugi</a:t>
            </a:r>
            <a:endParaRPr lang="en-US" sz="1200" b="1" i="1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4608" name="Text Box 114"/>
          <p:cNvSpPr txBox="1">
            <a:spLocks noChangeArrowheads="1"/>
          </p:cNvSpPr>
          <p:nvPr/>
        </p:nvSpPr>
        <p:spPr bwMode="auto">
          <a:xfrm>
            <a:off x="4737100" y="2478088"/>
            <a:ext cx="7493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200" b="1">
                <a:solidFill>
                  <a:schemeClr val="bg1"/>
                </a:solidFill>
                <a:latin typeface="Arial Narrow" pitchFamily="34" charset="0"/>
              </a:rPr>
              <a:t>Area laba</a:t>
            </a:r>
            <a:endParaRPr lang="en-US" sz="1200" b="1" i="1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4609" name="AutoShape 115"/>
          <p:cNvSpPr>
            <a:spLocks/>
          </p:cNvSpPr>
          <p:nvPr/>
        </p:nvSpPr>
        <p:spPr bwMode="auto">
          <a:xfrm>
            <a:off x="4648200" y="3124200"/>
            <a:ext cx="152400" cy="1219200"/>
          </a:xfrm>
          <a:prstGeom prst="rightBrace">
            <a:avLst>
              <a:gd name="adj1" fmla="val 66667"/>
              <a:gd name="adj2" fmla="val 50000"/>
            </a:avLst>
          </a:prstGeom>
          <a:noFill/>
          <a:ln w="9525">
            <a:solidFill>
              <a:srgbClr val="FFFF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4610" name="AutoShape 116"/>
          <p:cNvSpPr>
            <a:spLocks/>
          </p:cNvSpPr>
          <p:nvPr/>
        </p:nvSpPr>
        <p:spPr bwMode="auto">
          <a:xfrm>
            <a:off x="4656138" y="4375150"/>
            <a:ext cx="152400" cy="1143000"/>
          </a:xfrm>
          <a:prstGeom prst="rightBrace">
            <a:avLst>
              <a:gd name="adj1" fmla="val 62500"/>
              <a:gd name="adj2" fmla="val 50000"/>
            </a:avLst>
          </a:prstGeom>
          <a:noFill/>
          <a:ln w="9525">
            <a:solidFill>
              <a:srgbClr val="FFFF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4611" name="Text Box 117"/>
          <p:cNvSpPr txBox="1">
            <a:spLocks noChangeArrowheads="1"/>
          </p:cNvSpPr>
          <p:nvPr/>
        </p:nvSpPr>
        <p:spPr bwMode="auto">
          <a:xfrm>
            <a:off x="4757738" y="3509963"/>
            <a:ext cx="6207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solidFill>
                  <a:srgbClr val="FFC000"/>
                </a:solidFill>
                <a:latin typeface="Arial Narrow" pitchFamily="34" charset="0"/>
              </a:rPr>
              <a:t>Biaya</a:t>
            </a:r>
          </a:p>
          <a:p>
            <a:r>
              <a:rPr lang="en-US" sz="1200">
                <a:solidFill>
                  <a:srgbClr val="FFC000"/>
                </a:solidFill>
                <a:latin typeface="Arial Narrow" pitchFamily="34" charset="0"/>
              </a:rPr>
              <a:t>variabel</a:t>
            </a:r>
            <a:endParaRPr lang="en-US" sz="1200" i="1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24612" name="Text Box 118"/>
          <p:cNvSpPr txBox="1">
            <a:spLocks noChangeArrowheads="1"/>
          </p:cNvSpPr>
          <p:nvPr/>
        </p:nvSpPr>
        <p:spPr bwMode="auto">
          <a:xfrm>
            <a:off x="4768850" y="4724400"/>
            <a:ext cx="5000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solidFill>
                  <a:srgbClr val="FFC000"/>
                </a:solidFill>
                <a:latin typeface="Arial Narrow" pitchFamily="34" charset="0"/>
              </a:rPr>
              <a:t>Biaya</a:t>
            </a:r>
          </a:p>
          <a:p>
            <a:r>
              <a:rPr lang="en-US" sz="1200">
                <a:solidFill>
                  <a:srgbClr val="FFC000"/>
                </a:solidFill>
                <a:latin typeface="Arial Narrow" pitchFamily="34" charset="0"/>
              </a:rPr>
              <a:t>tetap</a:t>
            </a:r>
            <a:endParaRPr lang="en-US" sz="1200" i="1">
              <a:solidFill>
                <a:srgbClr val="FFC000"/>
              </a:solidFill>
              <a:latin typeface="Arial Narrow" pitchFamily="34" charset="0"/>
            </a:endParaRPr>
          </a:p>
        </p:txBody>
      </p:sp>
      <p:grpSp>
        <p:nvGrpSpPr>
          <p:cNvPr id="13" name="Group 141"/>
          <p:cNvGrpSpPr>
            <a:grpSpLocks/>
          </p:cNvGrpSpPr>
          <p:nvPr/>
        </p:nvGrpSpPr>
        <p:grpSpPr bwMode="auto">
          <a:xfrm>
            <a:off x="6400800" y="1600200"/>
            <a:ext cx="2057400" cy="3629025"/>
            <a:chOff x="4128" y="1008"/>
            <a:chExt cx="1296" cy="2286"/>
          </a:xfrm>
        </p:grpSpPr>
        <p:sp>
          <p:nvSpPr>
            <p:cNvPr id="23591" name="Text Box 120"/>
            <p:cNvSpPr txBox="1">
              <a:spLocks noChangeArrowheads="1"/>
            </p:cNvSpPr>
            <p:nvPr/>
          </p:nvSpPr>
          <p:spPr bwMode="auto">
            <a:xfrm>
              <a:off x="4368" y="1200"/>
              <a:ext cx="1056" cy="20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Aft>
                  <a:spcPct val="40000"/>
                </a:spcAft>
                <a:defRPr/>
              </a:pP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Siapkan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sumbu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grafik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dengan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skala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secukupnya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.</a:t>
              </a:r>
            </a:p>
            <a:p>
              <a:pPr>
                <a:spcAft>
                  <a:spcPct val="40000"/>
                </a:spcAft>
                <a:defRPr/>
              </a:pP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Tarik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grafik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penjualan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.</a:t>
              </a:r>
            </a:p>
            <a:p>
              <a:pPr>
                <a:spcAft>
                  <a:spcPct val="40000"/>
                </a:spcAft>
                <a:defRPr/>
              </a:pP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Tarik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grafik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biaya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tetap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 CENA" pitchFamily="2" charset="0"/>
              </a:endParaRPr>
            </a:p>
            <a:p>
              <a:pPr>
                <a:spcAft>
                  <a:spcPct val="40000"/>
                </a:spcAft>
                <a:defRPr/>
              </a:pP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Tarik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grafik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biaya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variabel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di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atas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biaya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tetap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.</a:t>
              </a:r>
            </a:p>
            <a:p>
              <a:pPr>
                <a:spcAft>
                  <a:spcPct val="40000"/>
                </a:spcAft>
                <a:defRPr/>
              </a:pP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Tentukan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titik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impas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dan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nilainya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.</a:t>
              </a:r>
            </a:p>
            <a:p>
              <a:pPr>
                <a:spcAft>
                  <a:spcPct val="40000"/>
                </a:spcAft>
                <a:defRPr/>
              </a:pP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Tandai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 area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rugi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dan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laba</a:t>
              </a:r>
              <a:endParaRPr lang="en-US" sz="1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 CENA" pitchFamily="2" charset="0"/>
              </a:endParaRPr>
            </a:p>
          </p:txBody>
        </p:sp>
        <p:grpSp>
          <p:nvGrpSpPr>
            <p:cNvPr id="14" name="Group 121"/>
            <p:cNvGrpSpPr>
              <a:grpSpLocks/>
            </p:cNvGrpSpPr>
            <p:nvPr/>
          </p:nvGrpSpPr>
          <p:grpSpPr bwMode="auto">
            <a:xfrm>
              <a:off x="4272" y="2117"/>
              <a:ext cx="96" cy="96"/>
              <a:chOff x="4032" y="1296"/>
              <a:chExt cx="96" cy="96"/>
            </a:xfrm>
          </p:grpSpPr>
          <p:sp>
            <p:nvSpPr>
              <p:cNvPr id="24633" name="Rectangle 122"/>
              <p:cNvSpPr>
                <a:spLocks noChangeArrowheads="1"/>
              </p:cNvSpPr>
              <p:nvPr/>
            </p:nvSpPr>
            <p:spPr bwMode="auto">
              <a:xfrm>
                <a:off x="4058" y="1296"/>
                <a:ext cx="44" cy="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>
                    <a:solidFill>
                      <a:schemeClr val="bg1"/>
                    </a:solidFill>
                    <a:latin typeface="Arial" charset="0"/>
                  </a:rPr>
                  <a:t>5</a:t>
                </a:r>
                <a:endParaRPr lang="en-US"/>
              </a:p>
            </p:txBody>
          </p:sp>
          <p:sp>
            <p:nvSpPr>
              <p:cNvPr id="24634" name="Oval 123"/>
              <p:cNvSpPr>
                <a:spLocks noChangeArrowheads="1"/>
              </p:cNvSpPr>
              <p:nvPr/>
            </p:nvSpPr>
            <p:spPr bwMode="auto">
              <a:xfrm>
                <a:off x="4032" y="1296"/>
                <a:ext cx="96" cy="96"/>
              </a:xfrm>
              <a:prstGeom prst="ellips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id-ID"/>
              </a:p>
            </p:txBody>
          </p:sp>
        </p:grpSp>
        <p:grpSp>
          <p:nvGrpSpPr>
            <p:cNvPr id="15" name="Group 124"/>
            <p:cNvGrpSpPr>
              <a:grpSpLocks/>
            </p:cNvGrpSpPr>
            <p:nvPr/>
          </p:nvGrpSpPr>
          <p:grpSpPr bwMode="auto">
            <a:xfrm>
              <a:off x="4272" y="2400"/>
              <a:ext cx="96" cy="96"/>
              <a:chOff x="4032" y="1296"/>
              <a:chExt cx="96" cy="96"/>
            </a:xfrm>
          </p:grpSpPr>
          <p:sp>
            <p:nvSpPr>
              <p:cNvPr id="24631" name="Rectangle 125"/>
              <p:cNvSpPr>
                <a:spLocks noChangeArrowheads="1"/>
              </p:cNvSpPr>
              <p:nvPr/>
            </p:nvSpPr>
            <p:spPr bwMode="auto">
              <a:xfrm>
                <a:off x="4058" y="1296"/>
                <a:ext cx="44" cy="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>
                    <a:solidFill>
                      <a:schemeClr val="bg1"/>
                    </a:solidFill>
                    <a:latin typeface="Arial" charset="0"/>
                  </a:rPr>
                  <a:t>6</a:t>
                </a:r>
                <a:endParaRPr lang="en-US"/>
              </a:p>
            </p:txBody>
          </p:sp>
          <p:sp>
            <p:nvSpPr>
              <p:cNvPr id="24632" name="Oval 126"/>
              <p:cNvSpPr>
                <a:spLocks noChangeArrowheads="1"/>
              </p:cNvSpPr>
              <p:nvPr/>
            </p:nvSpPr>
            <p:spPr bwMode="auto">
              <a:xfrm>
                <a:off x="4032" y="1296"/>
                <a:ext cx="96" cy="96"/>
              </a:xfrm>
              <a:prstGeom prst="ellips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id-ID"/>
              </a:p>
            </p:txBody>
          </p:sp>
        </p:grpSp>
        <p:grpSp>
          <p:nvGrpSpPr>
            <p:cNvPr id="16" name="Group 127"/>
            <p:cNvGrpSpPr>
              <a:grpSpLocks/>
            </p:cNvGrpSpPr>
            <p:nvPr/>
          </p:nvGrpSpPr>
          <p:grpSpPr bwMode="auto">
            <a:xfrm>
              <a:off x="4272" y="1844"/>
              <a:ext cx="96" cy="96"/>
              <a:chOff x="4032" y="1296"/>
              <a:chExt cx="96" cy="96"/>
            </a:xfrm>
          </p:grpSpPr>
          <p:sp>
            <p:nvSpPr>
              <p:cNvPr id="24629" name="Rectangle 128"/>
              <p:cNvSpPr>
                <a:spLocks noChangeArrowheads="1"/>
              </p:cNvSpPr>
              <p:nvPr/>
            </p:nvSpPr>
            <p:spPr bwMode="auto">
              <a:xfrm>
                <a:off x="4058" y="1296"/>
                <a:ext cx="44" cy="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>
                    <a:solidFill>
                      <a:schemeClr val="bg1"/>
                    </a:solidFill>
                    <a:latin typeface="Arial" charset="0"/>
                  </a:rPr>
                  <a:t>4</a:t>
                </a:r>
                <a:endParaRPr lang="en-US"/>
              </a:p>
            </p:txBody>
          </p:sp>
          <p:sp>
            <p:nvSpPr>
              <p:cNvPr id="24630" name="Oval 129"/>
              <p:cNvSpPr>
                <a:spLocks noChangeArrowheads="1"/>
              </p:cNvSpPr>
              <p:nvPr/>
            </p:nvSpPr>
            <p:spPr bwMode="auto">
              <a:xfrm>
                <a:off x="4032" y="1296"/>
                <a:ext cx="96" cy="96"/>
              </a:xfrm>
              <a:prstGeom prst="ellips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id-ID"/>
              </a:p>
            </p:txBody>
          </p:sp>
        </p:grpSp>
        <p:grpSp>
          <p:nvGrpSpPr>
            <p:cNvPr id="17" name="Group 130"/>
            <p:cNvGrpSpPr>
              <a:grpSpLocks/>
            </p:cNvGrpSpPr>
            <p:nvPr/>
          </p:nvGrpSpPr>
          <p:grpSpPr bwMode="auto">
            <a:xfrm>
              <a:off x="4272" y="1680"/>
              <a:ext cx="96" cy="96"/>
              <a:chOff x="4032" y="1296"/>
              <a:chExt cx="96" cy="96"/>
            </a:xfrm>
          </p:grpSpPr>
          <p:sp>
            <p:nvSpPr>
              <p:cNvPr id="24627" name="Rectangle 131"/>
              <p:cNvSpPr>
                <a:spLocks noChangeArrowheads="1"/>
              </p:cNvSpPr>
              <p:nvPr/>
            </p:nvSpPr>
            <p:spPr bwMode="auto">
              <a:xfrm>
                <a:off x="4058" y="1296"/>
                <a:ext cx="44" cy="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>
                    <a:solidFill>
                      <a:schemeClr val="bg1"/>
                    </a:solidFill>
                    <a:latin typeface="Arial" charset="0"/>
                  </a:rPr>
                  <a:t>3</a:t>
                </a:r>
                <a:endParaRPr lang="en-US"/>
              </a:p>
            </p:txBody>
          </p:sp>
          <p:sp>
            <p:nvSpPr>
              <p:cNvPr id="24628" name="Oval 132"/>
              <p:cNvSpPr>
                <a:spLocks noChangeArrowheads="1"/>
              </p:cNvSpPr>
              <p:nvPr/>
            </p:nvSpPr>
            <p:spPr bwMode="auto">
              <a:xfrm>
                <a:off x="4032" y="1296"/>
                <a:ext cx="96" cy="96"/>
              </a:xfrm>
              <a:prstGeom prst="ellips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id-ID"/>
              </a:p>
            </p:txBody>
          </p:sp>
        </p:grpSp>
        <p:grpSp>
          <p:nvGrpSpPr>
            <p:cNvPr id="18" name="Group 133"/>
            <p:cNvGrpSpPr>
              <a:grpSpLocks/>
            </p:cNvGrpSpPr>
            <p:nvPr/>
          </p:nvGrpSpPr>
          <p:grpSpPr bwMode="auto">
            <a:xfrm>
              <a:off x="4272" y="1516"/>
              <a:ext cx="96" cy="96"/>
              <a:chOff x="4032" y="1296"/>
              <a:chExt cx="96" cy="96"/>
            </a:xfrm>
          </p:grpSpPr>
          <p:sp>
            <p:nvSpPr>
              <p:cNvPr id="24625" name="Rectangle 134"/>
              <p:cNvSpPr>
                <a:spLocks noChangeArrowheads="1"/>
              </p:cNvSpPr>
              <p:nvPr/>
            </p:nvSpPr>
            <p:spPr bwMode="auto">
              <a:xfrm>
                <a:off x="4058" y="1296"/>
                <a:ext cx="44" cy="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>
                    <a:solidFill>
                      <a:schemeClr val="bg1"/>
                    </a:solidFill>
                    <a:latin typeface="Arial" charset="0"/>
                  </a:rPr>
                  <a:t>2</a:t>
                </a:r>
                <a:endParaRPr lang="en-US"/>
              </a:p>
            </p:txBody>
          </p:sp>
          <p:sp>
            <p:nvSpPr>
              <p:cNvPr id="24626" name="Oval 135"/>
              <p:cNvSpPr>
                <a:spLocks noChangeArrowheads="1"/>
              </p:cNvSpPr>
              <p:nvPr/>
            </p:nvSpPr>
            <p:spPr bwMode="auto">
              <a:xfrm>
                <a:off x="4032" y="1296"/>
                <a:ext cx="96" cy="96"/>
              </a:xfrm>
              <a:prstGeom prst="ellips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id-ID"/>
              </a:p>
            </p:txBody>
          </p:sp>
        </p:grpSp>
        <p:grpSp>
          <p:nvGrpSpPr>
            <p:cNvPr id="19" name="Group 136"/>
            <p:cNvGrpSpPr>
              <a:grpSpLocks/>
            </p:cNvGrpSpPr>
            <p:nvPr/>
          </p:nvGrpSpPr>
          <p:grpSpPr bwMode="auto">
            <a:xfrm>
              <a:off x="4272" y="1248"/>
              <a:ext cx="96" cy="96"/>
              <a:chOff x="4032" y="1296"/>
              <a:chExt cx="96" cy="96"/>
            </a:xfrm>
          </p:grpSpPr>
          <p:sp>
            <p:nvSpPr>
              <p:cNvPr id="24623" name="Rectangle 137"/>
              <p:cNvSpPr>
                <a:spLocks noChangeArrowheads="1"/>
              </p:cNvSpPr>
              <p:nvPr/>
            </p:nvSpPr>
            <p:spPr bwMode="auto">
              <a:xfrm>
                <a:off x="4058" y="1296"/>
                <a:ext cx="44" cy="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>
                    <a:solidFill>
                      <a:schemeClr val="bg1"/>
                    </a:solidFill>
                    <a:latin typeface="Arial" charset="0"/>
                  </a:rPr>
                  <a:t>1</a:t>
                </a:r>
                <a:endParaRPr lang="en-US"/>
              </a:p>
            </p:txBody>
          </p:sp>
          <p:sp>
            <p:nvSpPr>
              <p:cNvPr id="24624" name="Oval 138"/>
              <p:cNvSpPr>
                <a:spLocks noChangeArrowheads="1"/>
              </p:cNvSpPr>
              <p:nvPr/>
            </p:nvSpPr>
            <p:spPr bwMode="auto">
              <a:xfrm>
                <a:off x="4032" y="1296"/>
                <a:ext cx="96" cy="96"/>
              </a:xfrm>
              <a:prstGeom prst="ellips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id-ID"/>
              </a:p>
            </p:txBody>
          </p:sp>
        </p:grpSp>
        <p:sp>
          <p:nvSpPr>
            <p:cNvPr id="23598" name="Text Box 139"/>
            <p:cNvSpPr txBox="1">
              <a:spLocks noChangeArrowheads="1"/>
            </p:cNvSpPr>
            <p:nvPr/>
          </p:nvSpPr>
          <p:spPr bwMode="auto">
            <a:xfrm>
              <a:off x="4128" y="1008"/>
              <a:ext cx="973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Langkah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menggambar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 CENA" pitchFamily="2" charset="0"/>
                </a:rPr>
                <a:t>:</a:t>
              </a:r>
              <a:endParaRPr lang="en-US" sz="1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 CENA" pitchFamily="2" charset="0"/>
              </a:endParaRPr>
            </a:p>
          </p:txBody>
        </p:sp>
      </p:grpSp>
      <p:sp>
        <p:nvSpPr>
          <p:cNvPr id="24614" name="Rectangle 142"/>
          <p:cNvSpPr>
            <a:spLocks noChangeArrowheads="1"/>
          </p:cNvSpPr>
          <p:nvPr/>
        </p:nvSpPr>
        <p:spPr bwMode="auto">
          <a:xfrm>
            <a:off x="1287463" y="1905000"/>
            <a:ext cx="4198937" cy="3657600"/>
          </a:xfrm>
          <a:prstGeom prst="rect">
            <a:avLst/>
          </a:prstGeom>
          <a:noFill/>
          <a:ln w="12700">
            <a:solidFill>
              <a:srgbClr val="FFFF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Content Placeholder 1"/>
          <p:cNvSpPr>
            <a:spLocks noGrp="1"/>
          </p:cNvSpPr>
          <p:nvPr>
            <p:ph idx="1"/>
          </p:nvPr>
        </p:nvSpPr>
        <p:spPr/>
        <p:txBody>
          <a:bodyPr lIns="100008" tIns="50004" rIns="100008" bIns="50004"/>
          <a:lstStyle/>
          <a:p>
            <a:pPr algn="just"/>
            <a:r>
              <a:rPr lang="en-US" sz="2600" dirty="0" err="1" smtClean="0">
                <a:latin typeface="AR CENA" pitchFamily="2" charset="0"/>
              </a:rPr>
              <a:t>Berperan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penting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untuk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membandingkan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biaya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dengan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pendapatan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dalam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satu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periode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waktu</a:t>
            </a:r>
            <a:endParaRPr lang="en-US" sz="2600" dirty="0" smtClean="0">
              <a:latin typeface="AR CENA" pitchFamily="2" charset="0"/>
            </a:endParaRPr>
          </a:p>
          <a:p>
            <a:pPr algn="just"/>
            <a:r>
              <a:rPr lang="en-US" sz="2600" dirty="0" err="1" smtClean="0">
                <a:latin typeface="AR CENA" pitchFamily="2" charset="0"/>
              </a:rPr>
              <a:t>Diperlukan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pendekatan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akuntansi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biaya</a:t>
            </a:r>
            <a:r>
              <a:rPr lang="en-US" sz="2600" dirty="0" smtClean="0">
                <a:latin typeface="AR CENA" pitchFamily="2" charset="0"/>
              </a:rPr>
              <a:t> yang </a:t>
            </a:r>
            <a:r>
              <a:rPr lang="en-US" sz="2600" dirty="0" err="1" smtClean="0">
                <a:latin typeface="AR CENA" pitchFamily="2" charset="0"/>
              </a:rPr>
              <a:t>bertujuan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untuk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menetapkan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harga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pokok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produksi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barang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jadi</a:t>
            </a:r>
            <a:r>
              <a:rPr lang="en-US" sz="2600" dirty="0" smtClean="0">
                <a:latin typeface="AR CENA" pitchFamily="2" charset="0"/>
              </a:rPr>
              <a:t>.</a:t>
            </a:r>
          </a:p>
          <a:p>
            <a:pPr algn="just"/>
            <a:r>
              <a:rPr lang="en-US" sz="2600" dirty="0" err="1" smtClean="0">
                <a:latin typeface="AR CENA" pitchFamily="2" charset="0"/>
              </a:rPr>
              <a:t>Diperlukan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ketelitian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dalam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proses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penentuannya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karena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jika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terjadi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kesalahan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maka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akan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berpengaruh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pada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kesalahan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pelaporan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laba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perusahaan</a:t>
            </a:r>
            <a:r>
              <a:rPr lang="en-US" sz="2600" dirty="0" smtClean="0">
                <a:latin typeface="AR CENA" pitchFamily="2" charset="0"/>
              </a:rPr>
              <a:t>.</a:t>
            </a:r>
          </a:p>
          <a:p>
            <a:pPr algn="just"/>
            <a:r>
              <a:rPr lang="da-DK" sz="2600" dirty="0" smtClean="0">
                <a:latin typeface="AR CENA" pitchFamily="2" charset="0"/>
              </a:rPr>
              <a:t>Persediaan memiliki karakteristik fisik dan financial . </a:t>
            </a:r>
            <a:r>
              <a:rPr lang="en-US" sz="2600" dirty="0" err="1" smtClean="0">
                <a:latin typeface="AR CENA" pitchFamily="2" charset="0"/>
              </a:rPr>
              <a:t>karakteristik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fisik</a:t>
            </a:r>
            <a:r>
              <a:rPr lang="en-US" sz="2600" dirty="0" smtClean="0">
                <a:latin typeface="AR CENA" pitchFamily="2" charset="0"/>
              </a:rPr>
              <a:t> (</a:t>
            </a:r>
            <a:r>
              <a:rPr lang="en-US" sz="2600" dirty="0" err="1" smtClean="0">
                <a:latin typeface="AR CENA" pitchFamily="2" charset="0"/>
              </a:rPr>
              <a:t>arus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barang</a:t>
            </a:r>
            <a:r>
              <a:rPr lang="en-US" sz="2600" dirty="0" smtClean="0">
                <a:latin typeface="AR CENA" pitchFamily="2" charset="0"/>
              </a:rPr>
              <a:t>) </a:t>
            </a:r>
            <a:r>
              <a:rPr lang="en-US" sz="2600" dirty="0" err="1" smtClean="0">
                <a:latin typeface="AR CENA" pitchFamily="2" charset="0"/>
              </a:rPr>
              <a:t>bersifat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faktual</a:t>
            </a:r>
            <a:r>
              <a:rPr lang="en-US" sz="2600" dirty="0" smtClean="0">
                <a:latin typeface="AR CENA" pitchFamily="2" charset="0"/>
              </a:rPr>
              <a:t>, </a:t>
            </a:r>
            <a:r>
              <a:rPr lang="en-US" sz="2600" dirty="0" err="1" smtClean="0">
                <a:latin typeface="AR CENA" pitchFamily="2" charset="0"/>
              </a:rPr>
              <a:t>karakteristik</a:t>
            </a:r>
            <a:r>
              <a:rPr lang="en-US" sz="2600" dirty="0" smtClean="0">
                <a:latin typeface="AR CENA" pitchFamily="2" charset="0"/>
              </a:rPr>
              <a:t> financial ( </a:t>
            </a:r>
            <a:r>
              <a:rPr lang="en-US" sz="2600" dirty="0" err="1" smtClean="0">
                <a:latin typeface="AR CENA" pitchFamily="2" charset="0"/>
              </a:rPr>
              <a:t>arus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biaya</a:t>
            </a:r>
            <a:r>
              <a:rPr lang="en-US" sz="2600" dirty="0" smtClean="0">
                <a:latin typeface="AR CENA" pitchFamily="2" charset="0"/>
              </a:rPr>
              <a:t> ) </a:t>
            </a:r>
            <a:r>
              <a:rPr lang="en-US" sz="2600" dirty="0" err="1" smtClean="0">
                <a:latin typeface="AR CENA" pitchFamily="2" charset="0"/>
              </a:rPr>
              <a:t>bersifat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subyektif</a:t>
            </a:r>
            <a:r>
              <a:rPr lang="en-US" sz="2600" dirty="0" smtClean="0">
                <a:latin typeface="AR CENA" pitchFamily="2" charset="0"/>
              </a:rPr>
              <a:t>.</a:t>
            </a:r>
          </a:p>
          <a:p>
            <a:pPr algn="just"/>
            <a:endParaRPr lang="en-US" sz="2400" dirty="0" smtClean="0"/>
          </a:p>
          <a:p>
            <a:pPr>
              <a:buFont typeface="Wingdings 3" pitchFamily="18" charset="2"/>
              <a:buNone/>
            </a:pPr>
            <a:endParaRPr lang="id-ID" sz="24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lIns="100008" tIns="50004" rIns="100008" bIns="50004"/>
          <a:lstStyle/>
          <a:p>
            <a:pPr>
              <a:defRPr/>
            </a:pPr>
            <a:r>
              <a:rPr lang="en-US" sz="3900" dirty="0" err="1" smtClean="0">
                <a:solidFill>
                  <a:srgbClr val="7030A0"/>
                </a:solidFill>
                <a:latin typeface="AR CENA" pitchFamily="2" charset="0"/>
              </a:rPr>
              <a:t>Penilaian</a:t>
            </a:r>
            <a:r>
              <a:rPr lang="en-US" sz="3900" dirty="0" smtClean="0">
                <a:solidFill>
                  <a:srgbClr val="7030A0"/>
                </a:solidFill>
                <a:latin typeface="AR CENA" pitchFamily="2" charset="0"/>
              </a:rPr>
              <a:t> </a:t>
            </a:r>
            <a:r>
              <a:rPr lang="en-US" sz="3900" dirty="0" err="1" smtClean="0">
                <a:solidFill>
                  <a:srgbClr val="7030A0"/>
                </a:solidFill>
                <a:latin typeface="AR CENA" pitchFamily="2" charset="0"/>
              </a:rPr>
              <a:t>Persediaan</a:t>
            </a:r>
            <a:endParaRPr lang="id-ID" dirty="0">
              <a:solidFill>
                <a:srgbClr val="7030A0"/>
              </a:solidFill>
              <a:latin typeface="AR CENA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219200" y="2590800"/>
            <a:ext cx="7247820" cy="2029166"/>
          </a:xfrm>
        </p:spPr>
        <p:txBody>
          <a:bodyPr lIns="100008" tIns="50004" rIns="100008" bIns="50004"/>
          <a:lstStyle/>
          <a:p>
            <a:pPr marL="666720" indent="-666720">
              <a:defRPr/>
            </a:pPr>
            <a:r>
              <a:rPr lang="en-US" sz="2600" dirty="0" smtClean="0">
                <a:latin typeface="AR CENA" pitchFamily="2" charset="0"/>
              </a:rPr>
              <a:t>FIFO ( First In, First Out )</a:t>
            </a:r>
          </a:p>
          <a:p>
            <a:pPr marL="666720" indent="-666720">
              <a:defRPr/>
            </a:pPr>
            <a:r>
              <a:rPr lang="en-US" sz="2600" dirty="0" smtClean="0">
                <a:latin typeface="AR CENA" pitchFamily="2" charset="0"/>
              </a:rPr>
              <a:t>LIFO ( Last In, First Out )</a:t>
            </a:r>
          </a:p>
          <a:p>
            <a:pPr marL="666720" indent="-666720">
              <a:defRPr/>
            </a:pPr>
            <a:r>
              <a:rPr lang="en-US" sz="2600" dirty="0" err="1" smtClean="0">
                <a:latin typeface="AR CENA" pitchFamily="2" charset="0"/>
              </a:rPr>
              <a:t>Biaya</a:t>
            </a:r>
            <a:r>
              <a:rPr lang="en-US" sz="2600" dirty="0" smtClean="0">
                <a:latin typeface="AR CENA" pitchFamily="2" charset="0"/>
              </a:rPr>
              <a:t> Rata – Rata</a:t>
            </a:r>
          </a:p>
          <a:p>
            <a:pPr marL="666720" indent="-666720">
              <a:defRPr/>
            </a:pPr>
            <a:r>
              <a:rPr lang="en-US" sz="2600" dirty="0" err="1" smtClean="0">
                <a:latin typeface="AR CENA" pitchFamily="2" charset="0"/>
              </a:rPr>
              <a:t>Biaya</a:t>
            </a:r>
            <a:r>
              <a:rPr lang="en-US" sz="2600" dirty="0" smtClean="0">
                <a:latin typeface="AR CENA" pitchFamily="2" charset="0"/>
              </a:rPr>
              <a:t> </a:t>
            </a:r>
            <a:r>
              <a:rPr lang="en-US" sz="2600" dirty="0" err="1" smtClean="0">
                <a:latin typeface="AR CENA" pitchFamily="2" charset="0"/>
              </a:rPr>
              <a:t>Khusus</a:t>
            </a:r>
            <a:endParaRPr lang="en-US" sz="2600" dirty="0" smtClean="0">
              <a:latin typeface="AR CENA" pitchFamily="2" charset="0"/>
            </a:endParaRPr>
          </a:p>
          <a:p>
            <a:pPr>
              <a:buFont typeface="Wingdings 3" pitchFamily="18" charset="2"/>
              <a:buNone/>
              <a:defRPr/>
            </a:pPr>
            <a:endParaRPr lang="id-ID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lIns="100008" tIns="50004" rIns="100008" bIns="50004">
            <a:normAutofit fontScale="90000"/>
          </a:bodyPr>
          <a:lstStyle/>
          <a:p>
            <a:pPr algn="ctr">
              <a:defRPr/>
            </a:pPr>
            <a:r>
              <a:rPr lang="en-US" dirty="0" smtClean="0">
                <a:latin typeface="AR CENA" pitchFamily="2" charset="0"/>
              </a:rPr>
              <a:t/>
            </a:r>
            <a:br>
              <a:rPr lang="en-US" dirty="0" smtClean="0">
                <a:latin typeface="AR CENA" pitchFamily="2" charset="0"/>
              </a:rPr>
            </a:br>
            <a:r>
              <a:rPr lang="en-US" dirty="0" err="1" smtClean="0">
                <a:latin typeface="AR CENA" pitchFamily="2" charset="0"/>
              </a:rPr>
              <a:t>Metode</a:t>
            </a:r>
            <a:r>
              <a:rPr lang="en-US" dirty="0" smtClean="0">
                <a:latin typeface="AR CENA" pitchFamily="2" charset="0"/>
              </a:rPr>
              <a:t> </a:t>
            </a:r>
            <a:r>
              <a:rPr lang="en-US" dirty="0" err="1" smtClean="0">
                <a:latin typeface="AR CENA" pitchFamily="2" charset="0"/>
              </a:rPr>
              <a:t>Penilaian</a:t>
            </a:r>
            <a:r>
              <a:rPr lang="en-US" dirty="0" smtClean="0">
                <a:latin typeface="AR CENA" pitchFamily="2" charset="0"/>
              </a:rPr>
              <a:t> </a:t>
            </a:r>
            <a:r>
              <a:rPr lang="en-US" dirty="0" err="1" smtClean="0">
                <a:latin typeface="AR CENA" pitchFamily="2" charset="0"/>
              </a:rPr>
              <a:t>Persediaan</a:t>
            </a:r>
            <a:r>
              <a:rPr lang="en-US" dirty="0" smtClean="0">
                <a:latin typeface="AR CENA" pitchFamily="2" charset="0"/>
              </a:rPr>
              <a:t/>
            </a:r>
            <a:br>
              <a:rPr lang="en-US" dirty="0" smtClean="0">
                <a:latin typeface="AR CENA" pitchFamily="2" charset="0"/>
              </a:rPr>
            </a:br>
            <a:endParaRPr lang="id-ID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23334" y="489857"/>
            <a:ext cx="8263820" cy="926987"/>
          </a:xfrm>
        </p:spPr>
        <p:txBody>
          <a:bodyPr lIns="100008" tIns="50004" rIns="100008" bIns="50004"/>
          <a:lstStyle/>
          <a:p>
            <a:pPr>
              <a:defRPr/>
            </a:pPr>
            <a:r>
              <a:rPr lang="en-US" sz="3100" dirty="0" err="1" smtClean="0">
                <a:latin typeface="AR CENA" pitchFamily="2" charset="0"/>
              </a:rPr>
              <a:t>Contoh</a:t>
            </a:r>
            <a:r>
              <a:rPr lang="en-US" sz="3100" dirty="0" smtClean="0">
                <a:latin typeface="AR CENA" pitchFamily="2" charset="0"/>
              </a:rPr>
              <a:t>  </a:t>
            </a:r>
            <a:r>
              <a:rPr lang="en-US" sz="3100" dirty="0" err="1" smtClean="0">
                <a:latin typeface="AR CENA" pitchFamily="2" charset="0"/>
              </a:rPr>
              <a:t>Kasus</a:t>
            </a:r>
            <a:endParaRPr lang="id-ID" sz="3100" dirty="0">
              <a:latin typeface="AR CENA" pitchFamily="2" charset="0"/>
            </a:endParaRPr>
          </a:p>
        </p:txBody>
      </p:sp>
      <p:pic>
        <p:nvPicPr>
          <p:cNvPr id="4608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80182" y="2041072"/>
            <a:ext cx="8263819" cy="3707946"/>
          </a:xfrm>
          <a:noFill/>
        </p:spPr>
      </p:pic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1524000" y="5715001"/>
            <a:ext cx="5757333" cy="71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008" tIns="50004" rIns="100008" bIns="50004">
            <a:spAutoFit/>
          </a:bodyPr>
          <a:lstStyle/>
          <a:p>
            <a:r>
              <a:rPr lang="es-ES_tradnl" sz="2000" b="1" dirty="0">
                <a:latin typeface="AR CENA" pitchFamily="2" charset="0"/>
              </a:rPr>
              <a:t>Catatan </a:t>
            </a:r>
            <a:r>
              <a:rPr lang="es-ES_tradnl" sz="2000" b="1" dirty="0" err="1">
                <a:latin typeface="AR CENA" pitchFamily="2" charset="0"/>
              </a:rPr>
              <a:t>akhir</a:t>
            </a:r>
            <a:r>
              <a:rPr lang="es-ES_tradnl" sz="2000" b="1" dirty="0">
                <a:latin typeface="AR CENA" pitchFamily="2" charset="0"/>
              </a:rPr>
              <a:t> </a:t>
            </a:r>
            <a:r>
              <a:rPr lang="es-ES_tradnl" sz="2000" b="1" dirty="0" err="1">
                <a:latin typeface="AR CENA" pitchFamily="2" charset="0"/>
              </a:rPr>
              <a:t>menyatakan</a:t>
            </a:r>
            <a:r>
              <a:rPr lang="es-ES_tradnl" sz="2000" b="1" dirty="0">
                <a:latin typeface="AR CENA" pitchFamily="2" charset="0"/>
              </a:rPr>
              <a:t> </a:t>
            </a:r>
            <a:r>
              <a:rPr lang="es-ES_tradnl" sz="2000" b="1" dirty="0" err="1">
                <a:latin typeface="AR CENA" pitchFamily="2" charset="0"/>
              </a:rPr>
              <a:t>bahwa</a:t>
            </a:r>
            <a:r>
              <a:rPr lang="es-ES_tradnl" sz="2000" b="1" dirty="0">
                <a:latin typeface="AR CENA" pitchFamily="2" charset="0"/>
              </a:rPr>
              <a:t> </a:t>
            </a:r>
            <a:r>
              <a:rPr lang="es-ES_tradnl" sz="2000" b="1" dirty="0" err="1">
                <a:latin typeface="AR CENA" pitchFamily="2" charset="0"/>
              </a:rPr>
              <a:t>persediaan</a:t>
            </a:r>
            <a:r>
              <a:rPr lang="es-ES_tradnl" sz="2000" b="1" dirty="0">
                <a:latin typeface="AR CENA" pitchFamily="2" charset="0"/>
              </a:rPr>
              <a:t> </a:t>
            </a:r>
          </a:p>
          <a:p>
            <a:r>
              <a:rPr lang="es-ES_tradnl" sz="2000" b="1" dirty="0" err="1">
                <a:latin typeface="AR CENA" pitchFamily="2" charset="0"/>
              </a:rPr>
              <a:t>akhir</a:t>
            </a:r>
            <a:r>
              <a:rPr lang="es-ES_tradnl" sz="2000" b="1" dirty="0">
                <a:latin typeface="AR CENA" pitchFamily="2" charset="0"/>
              </a:rPr>
              <a:t> </a:t>
            </a:r>
            <a:r>
              <a:rPr lang="es-ES_tradnl" sz="2000" b="1" dirty="0" err="1">
                <a:latin typeface="AR CENA" pitchFamily="2" charset="0"/>
              </a:rPr>
              <a:t>periode</a:t>
            </a:r>
            <a:r>
              <a:rPr lang="es-ES_tradnl" sz="2000" b="1" dirty="0">
                <a:latin typeface="AR CENA" pitchFamily="2" charset="0"/>
              </a:rPr>
              <a:t> </a:t>
            </a:r>
            <a:r>
              <a:rPr lang="es-ES_tradnl" sz="2000" b="1" dirty="0" err="1">
                <a:latin typeface="AR CENA" pitchFamily="2" charset="0"/>
              </a:rPr>
              <a:t>sebanyak</a:t>
            </a:r>
            <a:r>
              <a:rPr lang="es-ES_tradnl" sz="2000" b="1" dirty="0">
                <a:latin typeface="AR CENA" pitchFamily="2" charset="0"/>
              </a:rPr>
              <a:t> 300 </a:t>
            </a:r>
            <a:r>
              <a:rPr lang="es-ES_tradnl" sz="2000" b="1" dirty="0" err="1">
                <a:latin typeface="AR CENA" pitchFamily="2" charset="0"/>
              </a:rPr>
              <a:t>unit</a:t>
            </a:r>
            <a:r>
              <a:rPr lang="es-ES_tradnl" sz="2000" b="1" dirty="0">
                <a:latin typeface="AR CENA" pitchFamily="2" charset="0"/>
              </a:rPr>
              <a:t>.</a:t>
            </a:r>
            <a:endParaRPr lang="en-US" sz="2000" b="1" dirty="0">
              <a:latin typeface="AR CENA" pitchFamily="2" charset="0"/>
            </a:endParaRPr>
          </a:p>
        </p:txBody>
      </p:sp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661459" y="1306286"/>
            <a:ext cx="1840238" cy="57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0008" tIns="50004" rIns="100008" bIns="50004">
            <a:spAutoFit/>
          </a:bodyPr>
          <a:lstStyle/>
          <a:p>
            <a:r>
              <a:rPr lang="es-ES_tradnl" b="1" dirty="0">
                <a:latin typeface="AR CENA" pitchFamily="2" charset="0"/>
              </a:rPr>
              <a:t>Catatan </a:t>
            </a:r>
            <a:r>
              <a:rPr lang="es-ES_tradnl" b="1" dirty="0" err="1">
                <a:latin typeface="AR CENA" pitchFamily="2" charset="0"/>
              </a:rPr>
              <a:t>Persediaan</a:t>
            </a:r>
            <a:r>
              <a:rPr lang="es-ES_tradnl" sz="3100" dirty="0">
                <a:latin typeface="AR CENA" pitchFamily="2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lIns="100008" tIns="50004" rIns="100008" bIns="50004"/>
          <a:lstStyle/>
          <a:p>
            <a:pPr>
              <a:defRPr/>
            </a:pPr>
            <a:r>
              <a:rPr lang="en-US" sz="3100" dirty="0" err="1" smtClean="0">
                <a:latin typeface="AR CENA" pitchFamily="2" charset="0"/>
              </a:rPr>
              <a:t>Metode</a:t>
            </a:r>
            <a:r>
              <a:rPr lang="en-US" sz="3100" dirty="0" smtClean="0">
                <a:latin typeface="AR CENA" pitchFamily="2" charset="0"/>
              </a:rPr>
              <a:t> FIFO</a:t>
            </a:r>
            <a:endParaRPr lang="id-ID" sz="3100" dirty="0">
              <a:latin typeface="AR CENA" pitchFamily="2" charset="0"/>
            </a:endParaRPr>
          </a:p>
        </p:txBody>
      </p:sp>
      <p:pic>
        <p:nvPicPr>
          <p:cNvPr id="4710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1524000"/>
            <a:ext cx="8230306" cy="3020786"/>
          </a:xfrm>
          <a:noFill/>
        </p:spPr>
      </p:pic>
      <p:pic>
        <p:nvPicPr>
          <p:cNvPr id="4710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4616223"/>
            <a:ext cx="8178800" cy="112258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lIns="100008" tIns="50004" rIns="100008" bIns="50004"/>
          <a:lstStyle/>
          <a:p>
            <a:pPr>
              <a:defRPr/>
            </a:pPr>
            <a:r>
              <a:rPr lang="en-US" sz="3100" dirty="0" err="1" smtClean="0">
                <a:latin typeface="AR CENA" pitchFamily="2" charset="0"/>
              </a:rPr>
              <a:t>Metode</a:t>
            </a:r>
            <a:r>
              <a:rPr lang="en-US" sz="3100" dirty="0" smtClean="0">
                <a:latin typeface="AR CENA" pitchFamily="2" charset="0"/>
              </a:rPr>
              <a:t> LIFO</a:t>
            </a:r>
            <a:endParaRPr lang="id-ID" sz="3100" dirty="0">
              <a:latin typeface="AR CENA" pitchFamily="2" charset="0"/>
            </a:endParaRPr>
          </a:p>
        </p:txBody>
      </p:sp>
      <p:pic>
        <p:nvPicPr>
          <p:cNvPr id="4813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9600" y="1524000"/>
            <a:ext cx="8230306" cy="3025889"/>
          </a:xfrm>
          <a:noFill/>
        </p:spPr>
      </p:pic>
      <p:sp>
        <p:nvSpPr>
          <p:cNvPr id="48132" name="Rectangle 29"/>
          <p:cNvSpPr>
            <a:spLocks noChangeArrowheads="1"/>
          </p:cNvSpPr>
          <p:nvPr/>
        </p:nvSpPr>
        <p:spPr bwMode="auto">
          <a:xfrm>
            <a:off x="677333" y="4653643"/>
            <a:ext cx="8128000" cy="146957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00008" tIns="50004" rIns="100008" bIns="50004" anchor="ctr"/>
          <a:lstStyle/>
          <a:p>
            <a:r>
              <a:rPr lang="es-ES_tradnl" sz="2000" b="1" dirty="0" err="1">
                <a:latin typeface="AR CENA" pitchFamily="2" charset="0"/>
              </a:rPr>
              <a:t>Nilai</a:t>
            </a:r>
            <a:r>
              <a:rPr lang="es-ES_tradnl" sz="2000" b="1" dirty="0">
                <a:latin typeface="AR CENA" pitchFamily="2" charset="0"/>
              </a:rPr>
              <a:t> </a:t>
            </a:r>
            <a:r>
              <a:rPr lang="es-ES_tradnl" sz="2000" b="1" dirty="0" err="1">
                <a:latin typeface="AR CENA" pitchFamily="2" charset="0"/>
              </a:rPr>
              <a:t>Persediaan</a:t>
            </a:r>
            <a:r>
              <a:rPr lang="es-ES_tradnl" sz="2000" b="1" dirty="0">
                <a:latin typeface="AR CENA" pitchFamily="2" charset="0"/>
              </a:rPr>
              <a:t> 	=  </a:t>
            </a:r>
            <a:r>
              <a:rPr lang="es-ES_tradnl" sz="2000" b="1" dirty="0" err="1">
                <a:latin typeface="AR CENA" pitchFamily="2" charset="0"/>
              </a:rPr>
              <a:t>Rp.</a:t>
            </a:r>
            <a:r>
              <a:rPr lang="es-ES_tradnl" sz="2000" b="1" dirty="0">
                <a:latin typeface="AR CENA" pitchFamily="2" charset="0"/>
              </a:rPr>
              <a:t> 1.120.000-</a:t>
            </a:r>
            <a:r>
              <a:rPr lang="es-ES_tradnl" sz="2000" b="1" dirty="0" err="1">
                <a:latin typeface="AR CENA" pitchFamily="2" charset="0"/>
              </a:rPr>
              <a:t>Rp.</a:t>
            </a:r>
            <a:r>
              <a:rPr lang="es-ES_tradnl" sz="2000" b="1" dirty="0">
                <a:latin typeface="AR CENA" pitchFamily="2" charset="0"/>
              </a:rPr>
              <a:t> 810.000 </a:t>
            </a:r>
          </a:p>
          <a:p>
            <a:r>
              <a:rPr lang="es-ES_tradnl" sz="2000" b="1" dirty="0">
                <a:latin typeface="AR CENA" pitchFamily="2" charset="0"/>
              </a:rPr>
              <a:t>	 	=  </a:t>
            </a:r>
            <a:r>
              <a:rPr lang="es-ES_tradnl" sz="2000" b="1" dirty="0" err="1">
                <a:latin typeface="AR CENA" pitchFamily="2" charset="0"/>
              </a:rPr>
              <a:t>Rp.</a:t>
            </a:r>
            <a:r>
              <a:rPr lang="es-ES_tradnl" sz="2000" b="1" dirty="0">
                <a:latin typeface="AR CENA" pitchFamily="2" charset="0"/>
              </a:rPr>
              <a:t> 310.000 </a:t>
            </a:r>
            <a:r>
              <a:rPr lang="es-ES_tradnl" sz="2000" b="1" dirty="0" err="1">
                <a:latin typeface="AR CENA" pitchFamily="2" charset="0"/>
              </a:rPr>
              <a:t>Untuk</a:t>
            </a:r>
            <a:r>
              <a:rPr lang="es-ES_tradnl" sz="2000" b="1" dirty="0">
                <a:latin typeface="AR CENA" pitchFamily="2" charset="0"/>
              </a:rPr>
              <a:t> 300 </a:t>
            </a:r>
            <a:r>
              <a:rPr lang="es-ES_tradnl" sz="2000" b="1" dirty="0" err="1">
                <a:latin typeface="AR CENA" pitchFamily="2" charset="0"/>
              </a:rPr>
              <a:t>Unit</a:t>
            </a:r>
            <a:endParaRPr lang="en-US" sz="2000" b="1" dirty="0">
              <a:latin typeface="AR CENA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8"/>
          <p:cNvGrpSpPr>
            <a:grpSpLocks/>
          </p:cNvGrpSpPr>
          <p:nvPr/>
        </p:nvGrpSpPr>
        <p:grpSpPr bwMode="auto">
          <a:xfrm>
            <a:off x="914400" y="1295400"/>
            <a:ext cx="1008063" cy="1087438"/>
            <a:chOff x="576" y="1008"/>
            <a:chExt cx="635" cy="685"/>
          </a:xfrm>
        </p:grpSpPr>
        <p:pic>
          <p:nvPicPr>
            <p:cNvPr id="9" name="Picture 14" descr="E:\WMF\CONSEQUP\BAGCEMNT.WM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576" y="1104"/>
              <a:ext cx="443" cy="493"/>
            </a:xfrm>
            <a:prstGeom prst="rect">
              <a:avLst/>
            </a:prstGeom>
            <a:noFill/>
          </p:spPr>
        </p:pic>
        <p:pic>
          <p:nvPicPr>
            <p:cNvPr id="10" name="Picture 15" descr="E:\WMF\CONSEQUP\BAGCEMNT.WM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672" y="1200"/>
              <a:ext cx="443" cy="493"/>
            </a:xfrm>
            <a:prstGeom prst="rect">
              <a:avLst/>
            </a:prstGeom>
            <a:noFill/>
          </p:spPr>
        </p:pic>
        <p:pic>
          <p:nvPicPr>
            <p:cNvPr id="11" name="Picture 16" descr="E:\WMF\CONSEQUP\BAGCEMNT.WM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768" y="1008"/>
              <a:ext cx="443" cy="493"/>
            </a:xfrm>
            <a:prstGeom prst="rect">
              <a:avLst/>
            </a:prstGeom>
            <a:noFill/>
          </p:spPr>
        </p:pic>
      </p:grpSp>
      <p:pic>
        <p:nvPicPr>
          <p:cNvPr id="12" name="Picture 17" descr="E:\WMF\PEPLPRF1\STNECUTR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2895600"/>
            <a:ext cx="1127125" cy="1265238"/>
          </a:xfrm>
          <a:prstGeom prst="rect">
            <a:avLst/>
          </a:prstGeom>
          <a:noFill/>
        </p:spPr>
      </p:pic>
      <p:grpSp>
        <p:nvGrpSpPr>
          <p:cNvPr id="3" name="Group 224"/>
          <p:cNvGrpSpPr>
            <a:grpSpLocks/>
          </p:cNvGrpSpPr>
          <p:nvPr/>
        </p:nvGrpSpPr>
        <p:grpSpPr bwMode="auto">
          <a:xfrm>
            <a:off x="685800" y="4724400"/>
            <a:ext cx="1193800" cy="1335088"/>
            <a:chOff x="400" y="2400"/>
            <a:chExt cx="998" cy="1033"/>
          </a:xfrm>
        </p:grpSpPr>
        <p:grpSp>
          <p:nvGrpSpPr>
            <p:cNvPr id="4" name="Group 221"/>
            <p:cNvGrpSpPr>
              <a:grpSpLocks/>
            </p:cNvGrpSpPr>
            <p:nvPr/>
          </p:nvGrpSpPr>
          <p:grpSpPr bwMode="auto">
            <a:xfrm>
              <a:off x="912" y="2400"/>
              <a:ext cx="432" cy="752"/>
              <a:chOff x="1248" y="2208"/>
              <a:chExt cx="672" cy="1184"/>
            </a:xfrm>
          </p:grpSpPr>
          <p:sp>
            <p:nvSpPr>
              <p:cNvPr id="52" name="Freeform 180"/>
              <p:cNvSpPr>
                <a:spLocks/>
              </p:cNvSpPr>
              <p:nvPr/>
            </p:nvSpPr>
            <p:spPr bwMode="auto">
              <a:xfrm>
                <a:off x="1248" y="2208"/>
                <a:ext cx="672" cy="941"/>
              </a:xfrm>
              <a:custGeom>
                <a:avLst/>
                <a:gdLst/>
                <a:ahLst/>
                <a:cxnLst>
                  <a:cxn ang="0">
                    <a:pos x="1454" y="2824"/>
                  </a:cxn>
                  <a:cxn ang="0">
                    <a:pos x="1494" y="2094"/>
                  </a:cxn>
                  <a:cxn ang="0">
                    <a:pos x="1636" y="1730"/>
                  </a:cxn>
                  <a:cxn ang="0">
                    <a:pos x="1814" y="1471"/>
                  </a:cxn>
                  <a:cxn ang="0">
                    <a:pos x="1901" y="1322"/>
                  </a:cxn>
                  <a:cxn ang="0">
                    <a:pos x="1976" y="1123"/>
                  </a:cxn>
                  <a:cxn ang="0">
                    <a:pos x="2011" y="927"/>
                  </a:cxn>
                  <a:cxn ang="0">
                    <a:pos x="2015" y="820"/>
                  </a:cxn>
                  <a:cxn ang="0">
                    <a:pos x="1988" y="652"/>
                  </a:cxn>
                  <a:cxn ang="0">
                    <a:pos x="1942" y="529"/>
                  </a:cxn>
                  <a:cxn ang="0">
                    <a:pos x="1879" y="418"/>
                  </a:cxn>
                  <a:cxn ang="0">
                    <a:pos x="1815" y="328"/>
                  </a:cxn>
                  <a:cxn ang="0">
                    <a:pos x="1709" y="233"/>
                  </a:cxn>
                  <a:cxn ang="0">
                    <a:pos x="1587" y="146"/>
                  </a:cxn>
                  <a:cxn ang="0">
                    <a:pos x="1458" y="89"/>
                  </a:cxn>
                  <a:cxn ang="0">
                    <a:pos x="1298" y="39"/>
                  </a:cxn>
                  <a:cxn ang="0">
                    <a:pos x="1109" y="7"/>
                  </a:cxn>
                  <a:cxn ang="0">
                    <a:pos x="968" y="0"/>
                  </a:cxn>
                  <a:cxn ang="0">
                    <a:pos x="805" y="17"/>
                  </a:cxn>
                  <a:cxn ang="0">
                    <a:pos x="656" y="50"/>
                  </a:cxn>
                  <a:cxn ang="0">
                    <a:pos x="504" y="104"/>
                  </a:cxn>
                  <a:cxn ang="0">
                    <a:pos x="386" y="171"/>
                  </a:cxn>
                  <a:cxn ang="0">
                    <a:pos x="263" y="272"/>
                  </a:cxn>
                  <a:cxn ang="0">
                    <a:pos x="156" y="409"/>
                  </a:cxn>
                  <a:cxn ang="0">
                    <a:pos x="81" y="544"/>
                  </a:cxn>
                  <a:cxn ang="0">
                    <a:pos x="44" y="658"/>
                  </a:cxn>
                  <a:cxn ang="0">
                    <a:pos x="9" y="835"/>
                  </a:cxn>
                  <a:cxn ang="0">
                    <a:pos x="4" y="989"/>
                  </a:cxn>
                  <a:cxn ang="0">
                    <a:pos x="25" y="1117"/>
                  </a:cxn>
                  <a:cxn ang="0">
                    <a:pos x="107" y="1311"/>
                  </a:cxn>
                  <a:cxn ang="0">
                    <a:pos x="198" y="1463"/>
                  </a:cxn>
                  <a:cxn ang="0">
                    <a:pos x="307" y="1605"/>
                  </a:cxn>
                  <a:cxn ang="0">
                    <a:pos x="507" y="1919"/>
                  </a:cxn>
                  <a:cxn ang="0">
                    <a:pos x="631" y="2406"/>
                  </a:cxn>
                </a:cxnLst>
                <a:rect l="0" t="0" r="r" b="b"/>
                <a:pathLst>
                  <a:path w="2015" h="2824">
                    <a:moveTo>
                      <a:pt x="644" y="2824"/>
                    </a:moveTo>
                    <a:lnTo>
                      <a:pt x="1454" y="2824"/>
                    </a:lnTo>
                    <a:lnTo>
                      <a:pt x="1459" y="2377"/>
                    </a:lnTo>
                    <a:lnTo>
                      <a:pt x="1494" y="2094"/>
                    </a:lnTo>
                    <a:lnTo>
                      <a:pt x="1556" y="1887"/>
                    </a:lnTo>
                    <a:lnTo>
                      <a:pt x="1636" y="1730"/>
                    </a:lnTo>
                    <a:lnTo>
                      <a:pt x="1725" y="1599"/>
                    </a:lnTo>
                    <a:lnTo>
                      <a:pt x="1814" y="1471"/>
                    </a:lnTo>
                    <a:lnTo>
                      <a:pt x="1863" y="1395"/>
                    </a:lnTo>
                    <a:lnTo>
                      <a:pt x="1901" y="1322"/>
                    </a:lnTo>
                    <a:lnTo>
                      <a:pt x="1948" y="1215"/>
                    </a:lnTo>
                    <a:lnTo>
                      <a:pt x="1976" y="1123"/>
                    </a:lnTo>
                    <a:lnTo>
                      <a:pt x="1999" y="1017"/>
                    </a:lnTo>
                    <a:lnTo>
                      <a:pt x="2011" y="927"/>
                    </a:lnTo>
                    <a:lnTo>
                      <a:pt x="2015" y="871"/>
                    </a:lnTo>
                    <a:lnTo>
                      <a:pt x="2015" y="820"/>
                    </a:lnTo>
                    <a:lnTo>
                      <a:pt x="2001" y="730"/>
                    </a:lnTo>
                    <a:lnTo>
                      <a:pt x="1988" y="652"/>
                    </a:lnTo>
                    <a:lnTo>
                      <a:pt x="1965" y="582"/>
                    </a:lnTo>
                    <a:lnTo>
                      <a:pt x="1942" y="529"/>
                    </a:lnTo>
                    <a:lnTo>
                      <a:pt x="1916" y="477"/>
                    </a:lnTo>
                    <a:lnTo>
                      <a:pt x="1879" y="418"/>
                    </a:lnTo>
                    <a:lnTo>
                      <a:pt x="1850" y="376"/>
                    </a:lnTo>
                    <a:lnTo>
                      <a:pt x="1815" y="328"/>
                    </a:lnTo>
                    <a:lnTo>
                      <a:pt x="1778" y="289"/>
                    </a:lnTo>
                    <a:lnTo>
                      <a:pt x="1709" y="233"/>
                    </a:lnTo>
                    <a:lnTo>
                      <a:pt x="1643" y="180"/>
                    </a:lnTo>
                    <a:lnTo>
                      <a:pt x="1587" y="146"/>
                    </a:lnTo>
                    <a:lnTo>
                      <a:pt x="1525" y="117"/>
                    </a:lnTo>
                    <a:lnTo>
                      <a:pt x="1458" y="89"/>
                    </a:lnTo>
                    <a:lnTo>
                      <a:pt x="1377" y="62"/>
                    </a:lnTo>
                    <a:lnTo>
                      <a:pt x="1298" y="39"/>
                    </a:lnTo>
                    <a:lnTo>
                      <a:pt x="1212" y="19"/>
                    </a:lnTo>
                    <a:lnTo>
                      <a:pt x="1109" y="7"/>
                    </a:lnTo>
                    <a:lnTo>
                      <a:pt x="1030" y="2"/>
                    </a:lnTo>
                    <a:lnTo>
                      <a:pt x="968" y="0"/>
                    </a:lnTo>
                    <a:lnTo>
                      <a:pt x="900" y="5"/>
                    </a:lnTo>
                    <a:lnTo>
                      <a:pt x="805" y="17"/>
                    </a:lnTo>
                    <a:lnTo>
                      <a:pt x="740" y="30"/>
                    </a:lnTo>
                    <a:lnTo>
                      <a:pt x="656" y="50"/>
                    </a:lnTo>
                    <a:lnTo>
                      <a:pt x="572" y="76"/>
                    </a:lnTo>
                    <a:lnTo>
                      <a:pt x="504" y="104"/>
                    </a:lnTo>
                    <a:lnTo>
                      <a:pt x="455" y="130"/>
                    </a:lnTo>
                    <a:lnTo>
                      <a:pt x="386" y="171"/>
                    </a:lnTo>
                    <a:lnTo>
                      <a:pt x="320" y="222"/>
                    </a:lnTo>
                    <a:lnTo>
                      <a:pt x="263" y="272"/>
                    </a:lnTo>
                    <a:lnTo>
                      <a:pt x="204" y="340"/>
                    </a:lnTo>
                    <a:lnTo>
                      <a:pt x="156" y="409"/>
                    </a:lnTo>
                    <a:lnTo>
                      <a:pt x="111" y="485"/>
                    </a:lnTo>
                    <a:lnTo>
                      <a:pt x="81" y="544"/>
                    </a:lnTo>
                    <a:lnTo>
                      <a:pt x="63" y="595"/>
                    </a:lnTo>
                    <a:lnTo>
                      <a:pt x="44" y="658"/>
                    </a:lnTo>
                    <a:lnTo>
                      <a:pt x="26" y="735"/>
                    </a:lnTo>
                    <a:lnTo>
                      <a:pt x="9" y="835"/>
                    </a:lnTo>
                    <a:lnTo>
                      <a:pt x="0" y="930"/>
                    </a:lnTo>
                    <a:lnTo>
                      <a:pt x="4" y="989"/>
                    </a:lnTo>
                    <a:lnTo>
                      <a:pt x="13" y="1054"/>
                    </a:lnTo>
                    <a:lnTo>
                      <a:pt x="25" y="1117"/>
                    </a:lnTo>
                    <a:lnTo>
                      <a:pt x="44" y="1169"/>
                    </a:lnTo>
                    <a:lnTo>
                      <a:pt x="107" y="1311"/>
                    </a:lnTo>
                    <a:lnTo>
                      <a:pt x="152" y="1384"/>
                    </a:lnTo>
                    <a:lnTo>
                      <a:pt x="198" y="1463"/>
                    </a:lnTo>
                    <a:lnTo>
                      <a:pt x="257" y="1543"/>
                    </a:lnTo>
                    <a:lnTo>
                      <a:pt x="307" y="1605"/>
                    </a:lnTo>
                    <a:lnTo>
                      <a:pt x="412" y="1750"/>
                    </a:lnTo>
                    <a:lnTo>
                      <a:pt x="507" y="1919"/>
                    </a:lnTo>
                    <a:lnTo>
                      <a:pt x="583" y="2131"/>
                    </a:lnTo>
                    <a:lnTo>
                      <a:pt x="631" y="2406"/>
                    </a:lnTo>
                    <a:lnTo>
                      <a:pt x="644" y="2824"/>
                    </a:lnTo>
                    <a:close/>
                  </a:path>
                </a:pathLst>
              </a:custGeom>
              <a:solidFill>
                <a:schemeClr val="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53" name="Freeform 181"/>
              <p:cNvSpPr>
                <a:spLocks/>
              </p:cNvSpPr>
              <p:nvPr/>
            </p:nvSpPr>
            <p:spPr bwMode="auto">
              <a:xfrm>
                <a:off x="1647" y="2252"/>
                <a:ext cx="234" cy="43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72" y="96"/>
                  </a:cxn>
                  <a:cxn ang="0">
                    <a:pos x="336" y="123"/>
                  </a:cxn>
                  <a:cxn ang="0">
                    <a:pos x="411" y="158"/>
                  </a:cxn>
                  <a:cxn ang="0">
                    <a:pos x="456" y="184"/>
                  </a:cxn>
                  <a:cxn ang="0">
                    <a:pos x="493" y="221"/>
                  </a:cxn>
                  <a:cxn ang="0">
                    <a:pos x="531" y="250"/>
                  </a:cxn>
                  <a:cxn ang="0">
                    <a:pos x="568" y="299"/>
                  </a:cxn>
                  <a:cxn ang="0">
                    <a:pos x="601" y="340"/>
                  </a:cxn>
                  <a:cxn ang="0">
                    <a:pos x="636" y="402"/>
                  </a:cxn>
                  <a:cxn ang="0">
                    <a:pos x="661" y="460"/>
                  </a:cxn>
                  <a:cxn ang="0">
                    <a:pos x="685" y="529"/>
                  </a:cxn>
                  <a:cxn ang="0">
                    <a:pos x="697" y="605"/>
                  </a:cxn>
                  <a:cxn ang="0">
                    <a:pos x="703" y="677"/>
                  </a:cxn>
                  <a:cxn ang="0">
                    <a:pos x="704" y="734"/>
                  </a:cxn>
                  <a:cxn ang="0">
                    <a:pos x="698" y="807"/>
                  </a:cxn>
                  <a:cxn ang="0">
                    <a:pos x="688" y="862"/>
                  </a:cxn>
                  <a:cxn ang="0">
                    <a:pos x="668" y="923"/>
                  </a:cxn>
                  <a:cxn ang="0">
                    <a:pos x="633" y="1004"/>
                  </a:cxn>
                  <a:cxn ang="0">
                    <a:pos x="597" y="1077"/>
                  </a:cxn>
                  <a:cxn ang="0">
                    <a:pos x="502" y="1303"/>
                  </a:cxn>
                  <a:cxn ang="0">
                    <a:pos x="605" y="915"/>
                  </a:cxn>
                  <a:cxn ang="0">
                    <a:pos x="618" y="830"/>
                  </a:cxn>
                  <a:cxn ang="0">
                    <a:pos x="616" y="737"/>
                  </a:cxn>
                  <a:cxn ang="0">
                    <a:pos x="592" y="604"/>
                  </a:cxn>
                  <a:cxn ang="0">
                    <a:pos x="563" y="526"/>
                  </a:cxn>
                  <a:cxn ang="0">
                    <a:pos x="535" y="462"/>
                  </a:cxn>
                  <a:cxn ang="0">
                    <a:pos x="497" y="410"/>
                  </a:cxn>
                  <a:cxn ang="0">
                    <a:pos x="411" y="317"/>
                  </a:cxn>
                  <a:cxn ang="0">
                    <a:pos x="288" y="206"/>
                  </a:cxn>
                  <a:cxn ang="0">
                    <a:pos x="91" y="46"/>
                  </a:cxn>
                  <a:cxn ang="0">
                    <a:pos x="0" y="0"/>
                  </a:cxn>
                </a:cxnLst>
                <a:rect l="0" t="0" r="r" b="b"/>
                <a:pathLst>
                  <a:path w="704" h="1303">
                    <a:moveTo>
                      <a:pt x="0" y="0"/>
                    </a:moveTo>
                    <a:lnTo>
                      <a:pt x="272" y="96"/>
                    </a:lnTo>
                    <a:lnTo>
                      <a:pt x="336" y="123"/>
                    </a:lnTo>
                    <a:lnTo>
                      <a:pt x="411" y="158"/>
                    </a:lnTo>
                    <a:lnTo>
                      <a:pt x="456" y="184"/>
                    </a:lnTo>
                    <a:lnTo>
                      <a:pt x="493" y="221"/>
                    </a:lnTo>
                    <a:lnTo>
                      <a:pt x="531" y="250"/>
                    </a:lnTo>
                    <a:lnTo>
                      <a:pt x="568" y="299"/>
                    </a:lnTo>
                    <a:lnTo>
                      <a:pt x="601" y="340"/>
                    </a:lnTo>
                    <a:lnTo>
                      <a:pt x="636" y="402"/>
                    </a:lnTo>
                    <a:lnTo>
                      <a:pt x="661" y="460"/>
                    </a:lnTo>
                    <a:lnTo>
                      <a:pt x="685" y="529"/>
                    </a:lnTo>
                    <a:lnTo>
                      <a:pt x="697" y="605"/>
                    </a:lnTo>
                    <a:lnTo>
                      <a:pt x="703" y="677"/>
                    </a:lnTo>
                    <a:lnTo>
                      <a:pt x="704" y="734"/>
                    </a:lnTo>
                    <a:lnTo>
                      <a:pt x="698" y="807"/>
                    </a:lnTo>
                    <a:lnTo>
                      <a:pt x="688" y="862"/>
                    </a:lnTo>
                    <a:lnTo>
                      <a:pt x="668" y="923"/>
                    </a:lnTo>
                    <a:lnTo>
                      <a:pt x="633" y="1004"/>
                    </a:lnTo>
                    <a:lnTo>
                      <a:pt x="597" y="1077"/>
                    </a:lnTo>
                    <a:lnTo>
                      <a:pt x="502" y="1303"/>
                    </a:lnTo>
                    <a:lnTo>
                      <a:pt x="605" y="915"/>
                    </a:lnTo>
                    <a:lnTo>
                      <a:pt x="618" y="830"/>
                    </a:lnTo>
                    <a:lnTo>
                      <a:pt x="616" y="737"/>
                    </a:lnTo>
                    <a:lnTo>
                      <a:pt x="592" y="604"/>
                    </a:lnTo>
                    <a:lnTo>
                      <a:pt x="563" y="526"/>
                    </a:lnTo>
                    <a:lnTo>
                      <a:pt x="535" y="462"/>
                    </a:lnTo>
                    <a:lnTo>
                      <a:pt x="497" y="410"/>
                    </a:lnTo>
                    <a:lnTo>
                      <a:pt x="411" y="317"/>
                    </a:lnTo>
                    <a:lnTo>
                      <a:pt x="288" y="206"/>
                    </a:lnTo>
                    <a:lnTo>
                      <a:pt x="91" y="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54" name="Freeform 182"/>
              <p:cNvSpPr>
                <a:spLocks/>
              </p:cNvSpPr>
              <p:nvPr/>
            </p:nvSpPr>
            <p:spPr bwMode="auto">
              <a:xfrm>
                <a:off x="1458" y="3144"/>
                <a:ext cx="283" cy="21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49" y="0"/>
                  </a:cxn>
                  <a:cxn ang="0">
                    <a:pos x="849" y="469"/>
                  </a:cxn>
                  <a:cxn ang="0">
                    <a:pos x="847" y="495"/>
                  </a:cxn>
                  <a:cxn ang="0">
                    <a:pos x="840" y="525"/>
                  </a:cxn>
                  <a:cxn ang="0">
                    <a:pos x="829" y="553"/>
                  </a:cxn>
                  <a:cxn ang="0">
                    <a:pos x="816" y="580"/>
                  </a:cxn>
                  <a:cxn ang="0">
                    <a:pos x="792" y="604"/>
                  </a:cxn>
                  <a:cxn ang="0">
                    <a:pos x="767" y="623"/>
                  </a:cxn>
                  <a:cxn ang="0">
                    <a:pos x="734" y="635"/>
                  </a:cxn>
                  <a:cxn ang="0">
                    <a:pos x="694" y="642"/>
                  </a:cxn>
                  <a:cxn ang="0">
                    <a:pos x="174" y="642"/>
                  </a:cxn>
                  <a:cxn ang="0">
                    <a:pos x="131" y="636"/>
                  </a:cxn>
                  <a:cxn ang="0">
                    <a:pos x="98" y="628"/>
                  </a:cxn>
                  <a:cxn ang="0">
                    <a:pos x="67" y="612"/>
                  </a:cxn>
                  <a:cxn ang="0">
                    <a:pos x="43" y="594"/>
                  </a:cxn>
                  <a:cxn ang="0">
                    <a:pos x="24" y="568"/>
                  </a:cxn>
                  <a:cxn ang="0">
                    <a:pos x="11" y="538"/>
                  </a:cxn>
                  <a:cxn ang="0">
                    <a:pos x="2" y="504"/>
                  </a:cxn>
                  <a:cxn ang="0">
                    <a:pos x="0" y="469"/>
                  </a:cxn>
                  <a:cxn ang="0">
                    <a:pos x="0" y="0"/>
                  </a:cxn>
                </a:cxnLst>
                <a:rect l="0" t="0" r="r" b="b"/>
                <a:pathLst>
                  <a:path w="849" h="642">
                    <a:moveTo>
                      <a:pt x="0" y="0"/>
                    </a:moveTo>
                    <a:lnTo>
                      <a:pt x="849" y="0"/>
                    </a:lnTo>
                    <a:lnTo>
                      <a:pt x="849" y="469"/>
                    </a:lnTo>
                    <a:lnTo>
                      <a:pt x="847" y="495"/>
                    </a:lnTo>
                    <a:lnTo>
                      <a:pt x="840" y="525"/>
                    </a:lnTo>
                    <a:lnTo>
                      <a:pt x="829" y="553"/>
                    </a:lnTo>
                    <a:lnTo>
                      <a:pt x="816" y="580"/>
                    </a:lnTo>
                    <a:lnTo>
                      <a:pt x="792" y="604"/>
                    </a:lnTo>
                    <a:lnTo>
                      <a:pt x="767" y="623"/>
                    </a:lnTo>
                    <a:lnTo>
                      <a:pt x="734" y="635"/>
                    </a:lnTo>
                    <a:lnTo>
                      <a:pt x="694" y="642"/>
                    </a:lnTo>
                    <a:lnTo>
                      <a:pt x="174" y="642"/>
                    </a:lnTo>
                    <a:lnTo>
                      <a:pt x="131" y="636"/>
                    </a:lnTo>
                    <a:lnTo>
                      <a:pt x="98" y="628"/>
                    </a:lnTo>
                    <a:lnTo>
                      <a:pt x="67" y="612"/>
                    </a:lnTo>
                    <a:lnTo>
                      <a:pt x="43" y="594"/>
                    </a:lnTo>
                    <a:lnTo>
                      <a:pt x="24" y="568"/>
                    </a:lnTo>
                    <a:lnTo>
                      <a:pt x="11" y="538"/>
                    </a:lnTo>
                    <a:lnTo>
                      <a:pt x="2" y="504"/>
                    </a:lnTo>
                    <a:lnTo>
                      <a:pt x="0" y="46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ABA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55" name="Freeform 183"/>
              <p:cNvSpPr>
                <a:spLocks/>
              </p:cNvSpPr>
              <p:nvPr/>
            </p:nvSpPr>
            <p:spPr bwMode="auto">
              <a:xfrm>
                <a:off x="1446" y="3168"/>
                <a:ext cx="282" cy="156"/>
              </a:xfrm>
              <a:custGeom>
                <a:avLst/>
                <a:gdLst/>
                <a:ahLst/>
                <a:cxnLst>
                  <a:cxn ang="0">
                    <a:pos x="111" y="2"/>
                  </a:cxn>
                  <a:cxn ang="0">
                    <a:pos x="268" y="2"/>
                  </a:cxn>
                  <a:cxn ang="0">
                    <a:pos x="460" y="6"/>
                  </a:cxn>
                  <a:cxn ang="0">
                    <a:pos x="627" y="6"/>
                  </a:cxn>
                  <a:cxn ang="0">
                    <a:pos x="730" y="9"/>
                  </a:cxn>
                  <a:cxn ang="0">
                    <a:pos x="843" y="9"/>
                  </a:cxn>
                  <a:cxn ang="0">
                    <a:pos x="631" y="56"/>
                  </a:cxn>
                  <a:cxn ang="0">
                    <a:pos x="432" y="71"/>
                  </a:cxn>
                  <a:cxn ang="0">
                    <a:pos x="215" y="88"/>
                  </a:cxn>
                  <a:cxn ang="0">
                    <a:pos x="27" y="106"/>
                  </a:cxn>
                  <a:cxn ang="0">
                    <a:pos x="104" y="118"/>
                  </a:cxn>
                  <a:cxn ang="0">
                    <a:pos x="237" y="118"/>
                  </a:cxn>
                  <a:cxn ang="0">
                    <a:pos x="377" y="122"/>
                  </a:cxn>
                  <a:cxn ang="0">
                    <a:pos x="536" y="122"/>
                  </a:cxn>
                  <a:cxn ang="0">
                    <a:pos x="687" y="122"/>
                  </a:cxn>
                  <a:cxn ang="0">
                    <a:pos x="823" y="118"/>
                  </a:cxn>
                  <a:cxn ang="0">
                    <a:pos x="779" y="141"/>
                  </a:cxn>
                  <a:cxn ang="0">
                    <a:pos x="603" y="178"/>
                  </a:cxn>
                  <a:cxn ang="0">
                    <a:pos x="438" y="216"/>
                  </a:cxn>
                  <a:cxn ang="0">
                    <a:pos x="237" y="245"/>
                  </a:cxn>
                  <a:cxn ang="0">
                    <a:pos x="38" y="266"/>
                  </a:cxn>
                  <a:cxn ang="0">
                    <a:pos x="77" y="269"/>
                  </a:cxn>
                  <a:cxn ang="0">
                    <a:pos x="198" y="269"/>
                  </a:cxn>
                  <a:cxn ang="0">
                    <a:pos x="321" y="269"/>
                  </a:cxn>
                  <a:cxn ang="0">
                    <a:pos x="429" y="269"/>
                  </a:cxn>
                  <a:cxn ang="0">
                    <a:pos x="519" y="269"/>
                  </a:cxn>
                  <a:cxn ang="0">
                    <a:pos x="635" y="272"/>
                  </a:cxn>
                  <a:cxn ang="0">
                    <a:pos x="781" y="276"/>
                  </a:cxn>
                  <a:cxn ang="0">
                    <a:pos x="809" y="282"/>
                  </a:cxn>
                  <a:cxn ang="0">
                    <a:pos x="666" y="307"/>
                  </a:cxn>
                  <a:cxn ang="0">
                    <a:pos x="555" y="319"/>
                  </a:cxn>
                  <a:cxn ang="0">
                    <a:pos x="436" y="345"/>
                  </a:cxn>
                  <a:cxn ang="0">
                    <a:pos x="292" y="359"/>
                  </a:cxn>
                  <a:cxn ang="0">
                    <a:pos x="132" y="382"/>
                  </a:cxn>
                  <a:cxn ang="0">
                    <a:pos x="7" y="395"/>
                  </a:cxn>
                  <a:cxn ang="0">
                    <a:pos x="194" y="398"/>
                  </a:cxn>
                  <a:cxn ang="0">
                    <a:pos x="303" y="398"/>
                  </a:cxn>
                  <a:cxn ang="0">
                    <a:pos x="390" y="398"/>
                  </a:cxn>
                  <a:cxn ang="0">
                    <a:pos x="509" y="398"/>
                  </a:cxn>
                  <a:cxn ang="0">
                    <a:pos x="610" y="398"/>
                  </a:cxn>
                  <a:cxn ang="0">
                    <a:pos x="683" y="398"/>
                  </a:cxn>
                  <a:cxn ang="0">
                    <a:pos x="770" y="398"/>
                  </a:cxn>
                  <a:cxn ang="0">
                    <a:pos x="843" y="398"/>
                  </a:cxn>
                  <a:cxn ang="0">
                    <a:pos x="641" y="420"/>
                  </a:cxn>
                  <a:cxn ang="0">
                    <a:pos x="470" y="430"/>
                  </a:cxn>
                  <a:cxn ang="0">
                    <a:pos x="321" y="442"/>
                  </a:cxn>
                  <a:cxn ang="0">
                    <a:pos x="170" y="448"/>
                  </a:cxn>
                  <a:cxn ang="0">
                    <a:pos x="23" y="457"/>
                  </a:cxn>
                  <a:cxn ang="0">
                    <a:pos x="198" y="465"/>
                  </a:cxn>
                  <a:cxn ang="0">
                    <a:pos x="401" y="467"/>
                  </a:cxn>
                  <a:cxn ang="0">
                    <a:pos x="561" y="465"/>
                  </a:cxn>
                  <a:cxn ang="0">
                    <a:pos x="705" y="465"/>
                  </a:cxn>
                  <a:cxn ang="0">
                    <a:pos x="841" y="465"/>
                  </a:cxn>
                </a:cxnLst>
                <a:rect l="0" t="0" r="r" b="b"/>
                <a:pathLst>
                  <a:path w="848" h="467">
                    <a:moveTo>
                      <a:pt x="2" y="0"/>
                    </a:moveTo>
                    <a:lnTo>
                      <a:pt x="56" y="2"/>
                    </a:lnTo>
                    <a:lnTo>
                      <a:pt x="111" y="2"/>
                    </a:lnTo>
                    <a:lnTo>
                      <a:pt x="180" y="2"/>
                    </a:lnTo>
                    <a:lnTo>
                      <a:pt x="227" y="2"/>
                    </a:lnTo>
                    <a:lnTo>
                      <a:pt x="268" y="2"/>
                    </a:lnTo>
                    <a:lnTo>
                      <a:pt x="321" y="6"/>
                    </a:lnTo>
                    <a:lnTo>
                      <a:pt x="408" y="6"/>
                    </a:lnTo>
                    <a:lnTo>
                      <a:pt x="460" y="6"/>
                    </a:lnTo>
                    <a:lnTo>
                      <a:pt x="496" y="6"/>
                    </a:lnTo>
                    <a:lnTo>
                      <a:pt x="579" y="6"/>
                    </a:lnTo>
                    <a:lnTo>
                      <a:pt x="627" y="6"/>
                    </a:lnTo>
                    <a:lnTo>
                      <a:pt x="659" y="6"/>
                    </a:lnTo>
                    <a:lnTo>
                      <a:pt x="687" y="6"/>
                    </a:lnTo>
                    <a:lnTo>
                      <a:pt x="730" y="9"/>
                    </a:lnTo>
                    <a:lnTo>
                      <a:pt x="788" y="9"/>
                    </a:lnTo>
                    <a:lnTo>
                      <a:pt x="834" y="2"/>
                    </a:lnTo>
                    <a:lnTo>
                      <a:pt x="843" y="9"/>
                    </a:lnTo>
                    <a:lnTo>
                      <a:pt x="774" y="27"/>
                    </a:lnTo>
                    <a:lnTo>
                      <a:pt x="711" y="43"/>
                    </a:lnTo>
                    <a:lnTo>
                      <a:pt x="631" y="56"/>
                    </a:lnTo>
                    <a:lnTo>
                      <a:pt x="558" y="64"/>
                    </a:lnTo>
                    <a:lnTo>
                      <a:pt x="509" y="64"/>
                    </a:lnTo>
                    <a:lnTo>
                      <a:pt x="432" y="71"/>
                    </a:lnTo>
                    <a:lnTo>
                      <a:pt x="346" y="81"/>
                    </a:lnTo>
                    <a:lnTo>
                      <a:pt x="282" y="81"/>
                    </a:lnTo>
                    <a:lnTo>
                      <a:pt x="215" y="88"/>
                    </a:lnTo>
                    <a:lnTo>
                      <a:pt x="139" y="96"/>
                    </a:lnTo>
                    <a:lnTo>
                      <a:pt x="89" y="106"/>
                    </a:lnTo>
                    <a:lnTo>
                      <a:pt x="27" y="106"/>
                    </a:lnTo>
                    <a:lnTo>
                      <a:pt x="0" y="110"/>
                    </a:lnTo>
                    <a:lnTo>
                      <a:pt x="80" y="118"/>
                    </a:lnTo>
                    <a:lnTo>
                      <a:pt x="104" y="118"/>
                    </a:lnTo>
                    <a:lnTo>
                      <a:pt x="153" y="118"/>
                    </a:lnTo>
                    <a:lnTo>
                      <a:pt x="191" y="118"/>
                    </a:lnTo>
                    <a:lnTo>
                      <a:pt x="237" y="118"/>
                    </a:lnTo>
                    <a:lnTo>
                      <a:pt x="272" y="122"/>
                    </a:lnTo>
                    <a:lnTo>
                      <a:pt x="335" y="122"/>
                    </a:lnTo>
                    <a:lnTo>
                      <a:pt x="377" y="122"/>
                    </a:lnTo>
                    <a:lnTo>
                      <a:pt x="429" y="122"/>
                    </a:lnTo>
                    <a:lnTo>
                      <a:pt x="481" y="122"/>
                    </a:lnTo>
                    <a:lnTo>
                      <a:pt x="536" y="122"/>
                    </a:lnTo>
                    <a:lnTo>
                      <a:pt x="592" y="122"/>
                    </a:lnTo>
                    <a:lnTo>
                      <a:pt x="641" y="122"/>
                    </a:lnTo>
                    <a:lnTo>
                      <a:pt x="687" y="122"/>
                    </a:lnTo>
                    <a:lnTo>
                      <a:pt x="745" y="122"/>
                    </a:lnTo>
                    <a:lnTo>
                      <a:pt x="781" y="122"/>
                    </a:lnTo>
                    <a:lnTo>
                      <a:pt x="823" y="118"/>
                    </a:lnTo>
                    <a:lnTo>
                      <a:pt x="841" y="118"/>
                    </a:lnTo>
                    <a:lnTo>
                      <a:pt x="809" y="134"/>
                    </a:lnTo>
                    <a:lnTo>
                      <a:pt x="779" y="141"/>
                    </a:lnTo>
                    <a:lnTo>
                      <a:pt x="721" y="156"/>
                    </a:lnTo>
                    <a:lnTo>
                      <a:pt x="677" y="162"/>
                    </a:lnTo>
                    <a:lnTo>
                      <a:pt x="603" y="178"/>
                    </a:lnTo>
                    <a:lnTo>
                      <a:pt x="551" y="191"/>
                    </a:lnTo>
                    <a:lnTo>
                      <a:pt x="499" y="197"/>
                    </a:lnTo>
                    <a:lnTo>
                      <a:pt x="438" y="216"/>
                    </a:lnTo>
                    <a:lnTo>
                      <a:pt x="372" y="226"/>
                    </a:lnTo>
                    <a:lnTo>
                      <a:pt x="314" y="235"/>
                    </a:lnTo>
                    <a:lnTo>
                      <a:pt x="237" y="245"/>
                    </a:lnTo>
                    <a:lnTo>
                      <a:pt x="163" y="254"/>
                    </a:lnTo>
                    <a:lnTo>
                      <a:pt x="104" y="260"/>
                    </a:lnTo>
                    <a:lnTo>
                      <a:pt x="38" y="266"/>
                    </a:lnTo>
                    <a:lnTo>
                      <a:pt x="7" y="269"/>
                    </a:lnTo>
                    <a:lnTo>
                      <a:pt x="0" y="269"/>
                    </a:lnTo>
                    <a:lnTo>
                      <a:pt x="77" y="269"/>
                    </a:lnTo>
                    <a:lnTo>
                      <a:pt x="116" y="269"/>
                    </a:lnTo>
                    <a:lnTo>
                      <a:pt x="156" y="269"/>
                    </a:lnTo>
                    <a:lnTo>
                      <a:pt x="198" y="269"/>
                    </a:lnTo>
                    <a:lnTo>
                      <a:pt x="234" y="269"/>
                    </a:lnTo>
                    <a:lnTo>
                      <a:pt x="272" y="269"/>
                    </a:lnTo>
                    <a:lnTo>
                      <a:pt x="321" y="269"/>
                    </a:lnTo>
                    <a:lnTo>
                      <a:pt x="370" y="269"/>
                    </a:lnTo>
                    <a:lnTo>
                      <a:pt x="408" y="269"/>
                    </a:lnTo>
                    <a:lnTo>
                      <a:pt x="429" y="269"/>
                    </a:lnTo>
                    <a:lnTo>
                      <a:pt x="470" y="269"/>
                    </a:lnTo>
                    <a:lnTo>
                      <a:pt x="503" y="269"/>
                    </a:lnTo>
                    <a:lnTo>
                      <a:pt x="519" y="269"/>
                    </a:lnTo>
                    <a:lnTo>
                      <a:pt x="561" y="269"/>
                    </a:lnTo>
                    <a:lnTo>
                      <a:pt x="600" y="272"/>
                    </a:lnTo>
                    <a:lnTo>
                      <a:pt x="635" y="272"/>
                    </a:lnTo>
                    <a:lnTo>
                      <a:pt x="698" y="276"/>
                    </a:lnTo>
                    <a:lnTo>
                      <a:pt x="745" y="276"/>
                    </a:lnTo>
                    <a:lnTo>
                      <a:pt x="781" y="276"/>
                    </a:lnTo>
                    <a:lnTo>
                      <a:pt x="823" y="276"/>
                    </a:lnTo>
                    <a:lnTo>
                      <a:pt x="848" y="272"/>
                    </a:lnTo>
                    <a:lnTo>
                      <a:pt x="809" y="282"/>
                    </a:lnTo>
                    <a:lnTo>
                      <a:pt x="770" y="288"/>
                    </a:lnTo>
                    <a:lnTo>
                      <a:pt x="725" y="295"/>
                    </a:lnTo>
                    <a:lnTo>
                      <a:pt x="666" y="307"/>
                    </a:lnTo>
                    <a:lnTo>
                      <a:pt x="631" y="307"/>
                    </a:lnTo>
                    <a:lnTo>
                      <a:pt x="590" y="319"/>
                    </a:lnTo>
                    <a:lnTo>
                      <a:pt x="555" y="319"/>
                    </a:lnTo>
                    <a:lnTo>
                      <a:pt x="512" y="332"/>
                    </a:lnTo>
                    <a:lnTo>
                      <a:pt x="478" y="338"/>
                    </a:lnTo>
                    <a:lnTo>
                      <a:pt x="436" y="345"/>
                    </a:lnTo>
                    <a:lnTo>
                      <a:pt x="398" y="345"/>
                    </a:lnTo>
                    <a:lnTo>
                      <a:pt x="341" y="355"/>
                    </a:lnTo>
                    <a:lnTo>
                      <a:pt x="292" y="359"/>
                    </a:lnTo>
                    <a:lnTo>
                      <a:pt x="245" y="370"/>
                    </a:lnTo>
                    <a:lnTo>
                      <a:pt x="194" y="379"/>
                    </a:lnTo>
                    <a:lnTo>
                      <a:pt x="132" y="382"/>
                    </a:lnTo>
                    <a:lnTo>
                      <a:pt x="89" y="389"/>
                    </a:lnTo>
                    <a:lnTo>
                      <a:pt x="45" y="395"/>
                    </a:lnTo>
                    <a:lnTo>
                      <a:pt x="7" y="395"/>
                    </a:lnTo>
                    <a:lnTo>
                      <a:pt x="2" y="395"/>
                    </a:lnTo>
                    <a:lnTo>
                      <a:pt x="65" y="398"/>
                    </a:lnTo>
                    <a:lnTo>
                      <a:pt x="194" y="398"/>
                    </a:lnTo>
                    <a:lnTo>
                      <a:pt x="234" y="398"/>
                    </a:lnTo>
                    <a:lnTo>
                      <a:pt x="265" y="398"/>
                    </a:lnTo>
                    <a:lnTo>
                      <a:pt x="303" y="398"/>
                    </a:lnTo>
                    <a:lnTo>
                      <a:pt x="338" y="398"/>
                    </a:lnTo>
                    <a:lnTo>
                      <a:pt x="365" y="398"/>
                    </a:lnTo>
                    <a:lnTo>
                      <a:pt x="390" y="398"/>
                    </a:lnTo>
                    <a:lnTo>
                      <a:pt x="426" y="398"/>
                    </a:lnTo>
                    <a:lnTo>
                      <a:pt x="470" y="398"/>
                    </a:lnTo>
                    <a:lnTo>
                      <a:pt x="509" y="398"/>
                    </a:lnTo>
                    <a:lnTo>
                      <a:pt x="541" y="398"/>
                    </a:lnTo>
                    <a:lnTo>
                      <a:pt x="567" y="398"/>
                    </a:lnTo>
                    <a:lnTo>
                      <a:pt x="610" y="398"/>
                    </a:lnTo>
                    <a:lnTo>
                      <a:pt x="638" y="398"/>
                    </a:lnTo>
                    <a:lnTo>
                      <a:pt x="663" y="398"/>
                    </a:lnTo>
                    <a:lnTo>
                      <a:pt x="683" y="398"/>
                    </a:lnTo>
                    <a:lnTo>
                      <a:pt x="711" y="398"/>
                    </a:lnTo>
                    <a:lnTo>
                      <a:pt x="742" y="398"/>
                    </a:lnTo>
                    <a:lnTo>
                      <a:pt x="770" y="398"/>
                    </a:lnTo>
                    <a:lnTo>
                      <a:pt x="799" y="398"/>
                    </a:lnTo>
                    <a:lnTo>
                      <a:pt x="819" y="398"/>
                    </a:lnTo>
                    <a:lnTo>
                      <a:pt x="843" y="398"/>
                    </a:lnTo>
                    <a:lnTo>
                      <a:pt x="796" y="405"/>
                    </a:lnTo>
                    <a:lnTo>
                      <a:pt x="732" y="408"/>
                    </a:lnTo>
                    <a:lnTo>
                      <a:pt x="641" y="420"/>
                    </a:lnTo>
                    <a:lnTo>
                      <a:pt x="590" y="420"/>
                    </a:lnTo>
                    <a:lnTo>
                      <a:pt x="523" y="426"/>
                    </a:lnTo>
                    <a:lnTo>
                      <a:pt x="470" y="430"/>
                    </a:lnTo>
                    <a:lnTo>
                      <a:pt x="426" y="435"/>
                    </a:lnTo>
                    <a:lnTo>
                      <a:pt x="370" y="435"/>
                    </a:lnTo>
                    <a:lnTo>
                      <a:pt x="321" y="442"/>
                    </a:lnTo>
                    <a:lnTo>
                      <a:pt x="279" y="442"/>
                    </a:lnTo>
                    <a:lnTo>
                      <a:pt x="229" y="445"/>
                    </a:lnTo>
                    <a:lnTo>
                      <a:pt x="170" y="448"/>
                    </a:lnTo>
                    <a:lnTo>
                      <a:pt x="126" y="451"/>
                    </a:lnTo>
                    <a:lnTo>
                      <a:pt x="72" y="454"/>
                    </a:lnTo>
                    <a:lnTo>
                      <a:pt x="23" y="457"/>
                    </a:lnTo>
                    <a:lnTo>
                      <a:pt x="0" y="457"/>
                    </a:lnTo>
                    <a:lnTo>
                      <a:pt x="118" y="465"/>
                    </a:lnTo>
                    <a:lnTo>
                      <a:pt x="198" y="465"/>
                    </a:lnTo>
                    <a:lnTo>
                      <a:pt x="296" y="465"/>
                    </a:lnTo>
                    <a:lnTo>
                      <a:pt x="353" y="465"/>
                    </a:lnTo>
                    <a:lnTo>
                      <a:pt x="401" y="467"/>
                    </a:lnTo>
                    <a:lnTo>
                      <a:pt x="463" y="465"/>
                    </a:lnTo>
                    <a:lnTo>
                      <a:pt x="505" y="465"/>
                    </a:lnTo>
                    <a:lnTo>
                      <a:pt x="561" y="465"/>
                    </a:lnTo>
                    <a:lnTo>
                      <a:pt x="596" y="465"/>
                    </a:lnTo>
                    <a:lnTo>
                      <a:pt x="649" y="465"/>
                    </a:lnTo>
                    <a:lnTo>
                      <a:pt x="705" y="465"/>
                    </a:lnTo>
                    <a:lnTo>
                      <a:pt x="768" y="465"/>
                    </a:lnTo>
                    <a:lnTo>
                      <a:pt x="812" y="465"/>
                    </a:lnTo>
                    <a:lnTo>
                      <a:pt x="841" y="465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56" name="Rectangle 184"/>
              <p:cNvSpPr>
                <a:spLocks noChangeArrowheads="1"/>
              </p:cNvSpPr>
              <p:nvPr/>
            </p:nvSpPr>
            <p:spPr bwMode="auto">
              <a:xfrm>
                <a:off x="1476" y="3168"/>
                <a:ext cx="0" cy="136"/>
              </a:xfrm>
              <a:prstGeom prst="rect">
                <a:avLst/>
              </a:prstGeom>
              <a:solidFill>
                <a:srgbClr val="FFFFFF"/>
              </a:solidFill>
              <a:ln w="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57" name="Rectangle 185"/>
              <p:cNvSpPr>
                <a:spLocks noChangeArrowheads="1"/>
              </p:cNvSpPr>
              <p:nvPr/>
            </p:nvSpPr>
            <p:spPr bwMode="auto">
              <a:xfrm>
                <a:off x="1257" y="3372"/>
                <a:ext cx="56" cy="20"/>
              </a:xfrm>
              <a:prstGeom prst="rect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d-ID"/>
              </a:p>
            </p:txBody>
          </p:sp>
        </p:grpSp>
        <p:grpSp>
          <p:nvGrpSpPr>
            <p:cNvPr id="5" name="Group 223"/>
            <p:cNvGrpSpPr>
              <a:grpSpLocks/>
            </p:cNvGrpSpPr>
            <p:nvPr/>
          </p:nvGrpSpPr>
          <p:grpSpPr bwMode="auto">
            <a:xfrm>
              <a:off x="1152" y="2688"/>
              <a:ext cx="246" cy="745"/>
              <a:chOff x="1392" y="3120"/>
              <a:chExt cx="246" cy="745"/>
            </a:xfrm>
          </p:grpSpPr>
          <p:sp>
            <p:nvSpPr>
              <p:cNvPr id="41" name="Freeform 188"/>
              <p:cNvSpPr>
                <a:spLocks/>
              </p:cNvSpPr>
              <p:nvPr/>
            </p:nvSpPr>
            <p:spPr bwMode="auto">
              <a:xfrm>
                <a:off x="1392" y="3120"/>
                <a:ext cx="234" cy="647"/>
              </a:xfrm>
              <a:custGeom>
                <a:avLst/>
                <a:gdLst/>
                <a:ahLst/>
                <a:cxnLst>
                  <a:cxn ang="0">
                    <a:pos x="283" y="1942"/>
                  </a:cxn>
                  <a:cxn ang="0">
                    <a:pos x="528" y="1942"/>
                  </a:cxn>
                  <a:cxn ang="0">
                    <a:pos x="576" y="1828"/>
                  </a:cxn>
                  <a:cxn ang="0">
                    <a:pos x="619" y="1708"/>
                  </a:cxn>
                  <a:cxn ang="0">
                    <a:pos x="654" y="1587"/>
                  </a:cxn>
                  <a:cxn ang="0">
                    <a:pos x="681" y="1464"/>
                  </a:cxn>
                  <a:cxn ang="0">
                    <a:pos x="698" y="1345"/>
                  </a:cxn>
                  <a:cxn ang="0">
                    <a:pos x="704" y="1233"/>
                  </a:cxn>
                  <a:cxn ang="0">
                    <a:pos x="698" y="1130"/>
                  </a:cxn>
                  <a:cxn ang="0">
                    <a:pos x="675" y="1037"/>
                  </a:cxn>
                  <a:cxn ang="0">
                    <a:pos x="643" y="912"/>
                  </a:cxn>
                  <a:cxn ang="0">
                    <a:pos x="603" y="784"/>
                  </a:cxn>
                  <a:cxn ang="0">
                    <a:pos x="554" y="655"/>
                  </a:cxn>
                  <a:cxn ang="0">
                    <a:pos x="503" y="524"/>
                  </a:cxn>
                  <a:cxn ang="0">
                    <a:pos x="457" y="393"/>
                  </a:cxn>
                  <a:cxn ang="0">
                    <a:pos x="417" y="261"/>
                  </a:cxn>
                  <a:cxn ang="0">
                    <a:pos x="391" y="130"/>
                  </a:cxn>
                  <a:cxn ang="0">
                    <a:pos x="381" y="0"/>
                  </a:cxn>
                  <a:cxn ang="0">
                    <a:pos x="344" y="133"/>
                  </a:cxn>
                  <a:cxn ang="0">
                    <a:pos x="300" y="264"/>
                  </a:cxn>
                  <a:cxn ang="0">
                    <a:pos x="252" y="393"/>
                  </a:cxn>
                  <a:cxn ang="0">
                    <a:pos x="200" y="522"/>
                  </a:cxn>
                  <a:cxn ang="0">
                    <a:pos x="146" y="653"/>
                  </a:cxn>
                  <a:cxn ang="0">
                    <a:pos x="93" y="786"/>
                  </a:cxn>
                  <a:cxn ang="0">
                    <a:pos x="46" y="925"/>
                  </a:cxn>
                  <a:cxn ang="0">
                    <a:pos x="5" y="1069"/>
                  </a:cxn>
                  <a:cxn ang="0">
                    <a:pos x="0" y="1195"/>
                  </a:cxn>
                  <a:cxn ang="0">
                    <a:pos x="9" y="1308"/>
                  </a:cxn>
                  <a:cxn ang="0">
                    <a:pos x="31" y="1416"/>
                  </a:cxn>
                  <a:cxn ang="0">
                    <a:pos x="65" y="1518"/>
                  </a:cxn>
                  <a:cxn ang="0">
                    <a:pos x="109" y="1620"/>
                  </a:cxn>
                  <a:cxn ang="0">
                    <a:pos x="159" y="1722"/>
                  </a:cxn>
                  <a:cxn ang="0">
                    <a:pos x="218" y="1828"/>
                  </a:cxn>
                  <a:cxn ang="0">
                    <a:pos x="283" y="1942"/>
                  </a:cxn>
                </a:cxnLst>
                <a:rect l="0" t="0" r="r" b="b"/>
                <a:pathLst>
                  <a:path w="704" h="1942">
                    <a:moveTo>
                      <a:pt x="283" y="1942"/>
                    </a:moveTo>
                    <a:lnTo>
                      <a:pt x="528" y="1942"/>
                    </a:lnTo>
                    <a:lnTo>
                      <a:pt x="576" y="1828"/>
                    </a:lnTo>
                    <a:lnTo>
                      <a:pt x="619" y="1708"/>
                    </a:lnTo>
                    <a:lnTo>
                      <a:pt x="654" y="1587"/>
                    </a:lnTo>
                    <a:lnTo>
                      <a:pt x="681" y="1464"/>
                    </a:lnTo>
                    <a:lnTo>
                      <a:pt x="698" y="1345"/>
                    </a:lnTo>
                    <a:lnTo>
                      <a:pt x="704" y="1233"/>
                    </a:lnTo>
                    <a:lnTo>
                      <a:pt x="698" y="1130"/>
                    </a:lnTo>
                    <a:lnTo>
                      <a:pt x="675" y="1037"/>
                    </a:lnTo>
                    <a:lnTo>
                      <a:pt x="643" y="912"/>
                    </a:lnTo>
                    <a:lnTo>
                      <a:pt x="603" y="784"/>
                    </a:lnTo>
                    <a:lnTo>
                      <a:pt x="554" y="655"/>
                    </a:lnTo>
                    <a:lnTo>
                      <a:pt x="503" y="524"/>
                    </a:lnTo>
                    <a:lnTo>
                      <a:pt x="457" y="393"/>
                    </a:lnTo>
                    <a:lnTo>
                      <a:pt x="417" y="261"/>
                    </a:lnTo>
                    <a:lnTo>
                      <a:pt x="391" y="130"/>
                    </a:lnTo>
                    <a:lnTo>
                      <a:pt x="381" y="0"/>
                    </a:lnTo>
                    <a:lnTo>
                      <a:pt x="344" y="133"/>
                    </a:lnTo>
                    <a:lnTo>
                      <a:pt x="300" y="264"/>
                    </a:lnTo>
                    <a:lnTo>
                      <a:pt x="252" y="393"/>
                    </a:lnTo>
                    <a:lnTo>
                      <a:pt x="200" y="522"/>
                    </a:lnTo>
                    <a:lnTo>
                      <a:pt x="146" y="653"/>
                    </a:lnTo>
                    <a:lnTo>
                      <a:pt x="93" y="786"/>
                    </a:lnTo>
                    <a:lnTo>
                      <a:pt x="46" y="925"/>
                    </a:lnTo>
                    <a:lnTo>
                      <a:pt x="5" y="1069"/>
                    </a:lnTo>
                    <a:lnTo>
                      <a:pt x="0" y="1195"/>
                    </a:lnTo>
                    <a:lnTo>
                      <a:pt x="9" y="1308"/>
                    </a:lnTo>
                    <a:lnTo>
                      <a:pt x="31" y="1416"/>
                    </a:lnTo>
                    <a:lnTo>
                      <a:pt x="65" y="1518"/>
                    </a:lnTo>
                    <a:lnTo>
                      <a:pt x="109" y="1620"/>
                    </a:lnTo>
                    <a:lnTo>
                      <a:pt x="159" y="1722"/>
                    </a:lnTo>
                    <a:lnTo>
                      <a:pt x="218" y="1828"/>
                    </a:lnTo>
                    <a:lnTo>
                      <a:pt x="283" y="1942"/>
                    </a:lnTo>
                    <a:close/>
                  </a:path>
                </a:pathLst>
              </a:custGeom>
              <a:solidFill>
                <a:srgbClr val="FF7C80"/>
              </a:solidFill>
              <a:ln w="0">
                <a:solidFill>
                  <a:srgbClr val="00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id-ID"/>
              </a:p>
            </p:txBody>
          </p:sp>
          <p:grpSp>
            <p:nvGrpSpPr>
              <p:cNvPr id="6" name="Group 222"/>
              <p:cNvGrpSpPr>
                <a:grpSpLocks/>
              </p:cNvGrpSpPr>
              <p:nvPr/>
            </p:nvGrpSpPr>
            <p:grpSpPr bwMode="auto">
              <a:xfrm>
                <a:off x="1392" y="3168"/>
                <a:ext cx="246" cy="697"/>
                <a:chOff x="1101" y="3236"/>
                <a:chExt cx="246" cy="697"/>
              </a:xfrm>
            </p:grpSpPr>
            <p:sp>
              <p:nvSpPr>
                <p:cNvPr id="43" name="Rectangle 186"/>
                <p:cNvSpPr>
                  <a:spLocks noChangeArrowheads="1"/>
                </p:cNvSpPr>
                <p:nvPr/>
              </p:nvSpPr>
              <p:spPr bwMode="auto">
                <a:xfrm>
                  <a:off x="1101" y="3883"/>
                  <a:ext cx="246" cy="50"/>
                </a:xfrm>
                <a:prstGeom prst="rect">
                  <a:avLst/>
                </a:prstGeom>
                <a:solidFill>
                  <a:srgbClr val="ABABAB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d-ID"/>
                </a:p>
              </p:txBody>
            </p:sp>
            <p:sp>
              <p:nvSpPr>
                <p:cNvPr id="44" name="Freeform 187"/>
                <p:cNvSpPr>
                  <a:spLocks/>
                </p:cNvSpPr>
                <p:nvPr/>
              </p:nvSpPr>
              <p:spPr bwMode="auto">
                <a:xfrm>
                  <a:off x="1179" y="3801"/>
                  <a:ext cx="98" cy="82"/>
                </a:xfrm>
                <a:custGeom>
                  <a:avLst/>
                  <a:gdLst/>
                  <a:ahLst/>
                  <a:cxnLst>
                    <a:cxn ang="0">
                      <a:pos x="0" y="247"/>
                    </a:cxn>
                    <a:cxn ang="0">
                      <a:pos x="0" y="0"/>
                    </a:cxn>
                    <a:cxn ang="0">
                      <a:pos x="294" y="0"/>
                    </a:cxn>
                    <a:cxn ang="0">
                      <a:pos x="294" y="247"/>
                    </a:cxn>
                    <a:cxn ang="0">
                      <a:pos x="2" y="247"/>
                    </a:cxn>
                    <a:cxn ang="0">
                      <a:pos x="0" y="247"/>
                    </a:cxn>
                  </a:cxnLst>
                  <a:rect l="0" t="0" r="r" b="b"/>
                  <a:pathLst>
                    <a:path w="294" h="247">
                      <a:moveTo>
                        <a:pt x="0" y="247"/>
                      </a:moveTo>
                      <a:lnTo>
                        <a:pt x="0" y="0"/>
                      </a:lnTo>
                      <a:lnTo>
                        <a:pt x="294" y="0"/>
                      </a:lnTo>
                      <a:lnTo>
                        <a:pt x="294" y="247"/>
                      </a:lnTo>
                      <a:lnTo>
                        <a:pt x="2" y="247"/>
                      </a:lnTo>
                      <a:lnTo>
                        <a:pt x="0" y="247"/>
                      </a:lnTo>
                      <a:close/>
                    </a:path>
                  </a:pathLst>
                </a:custGeom>
                <a:solidFill>
                  <a:srgbClr val="ABABA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d-ID"/>
                </a:p>
              </p:txBody>
            </p:sp>
            <p:sp>
              <p:nvSpPr>
                <p:cNvPr id="45" name="Freeform 189"/>
                <p:cNvSpPr>
                  <a:spLocks/>
                </p:cNvSpPr>
                <p:nvPr/>
              </p:nvSpPr>
              <p:spPr bwMode="auto">
                <a:xfrm>
                  <a:off x="1134" y="3236"/>
                  <a:ext cx="158" cy="532"/>
                </a:xfrm>
                <a:custGeom>
                  <a:avLst/>
                  <a:gdLst/>
                  <a:ahLst/>
                  <a:cxnLst>
                    <a:cxn ang="0">
                      <a:pos x="186" y="1595"/>
                    </a:cxn>
                    <a:cxn ang="0">
                      <a:pos x="366" y="1595"/>
                    </a:cxn>
                    <a:cxn ang="0">
                      <a:pos x="396" y="1497"/>
                    </a:cxn>
                    <a:cxn ang="0">
                      <a:pos x="420" y="1398"/>
                    </a:cxn>
                    <a:cxn ang="0">
                      <a:pos x="441" y="1299"/>
                    </a:cxn>
                    <a:cxn ang="0">
                      <a:pos x="457" y="1201"/>
                    </a:cxn>
                    <a:cxn ang="0">
                      <a:pos x="468" y="1102"/>
                    </a:cxn>
                    <a:cxn ang="0">
                      <a:pos x="474" y="1003"/>
                    </a:cxn>
                    <a:cxn ang="0">
                      <a:pos x="472" y="905"/>
                    </a:cxn>
                    <a:cxn ang="0">
                      <a:pos x="464" y="805"/>
                    </a:cxn>
                    <a:cxn ang="0">
                      <a:pos x="449" y="695"/>
                    </a:cxn>
                    <a:cxn ang="0">
                      <a:pos x="423" y="588"/>
                    </a:cxn>
                    <a:cxn ang="0">
                      <a:pos x="390" y="483"/>
                    </a:cxn>
                    <a:cxn ang="0">
                      <a:pos x="356" y="379"/>
                    </a:cxn>
                    <a:cxn ang="0">
                      <a:pos x="320" y="279"/>
                    </a:cxn>
                    <a:cxn ang="0">
                      <a:pos x="289" y="181"/>
                    </a:cxn>
                    <a:cxn ang="0">
                      <a:pos x="265" y="88"/>
                    </a:cxn>
                    <a:cxn ang="0">
                      <a:pos x="252" y="0"/>
                    </a:cxn>
                    <a:cxn ang="0">
                      <a:pos x="233" y="103"/>
                    </a:cxn>
                    <a:cxn ang="0">
                      <a:pos x="204" y="204"/>
                    </a:cxn>
                    <a:cxn ang="0">
                      <a:pos x="168" y="305"/>
                    </a:cxn>
                    <a:cxn ang="0">
                      <a:pos x="130" y="404"/>
                    </a:cxn>
                    <a:cxn ang="0">
                      <a:pos x="90" y="507"/>
                    </a:cxn>
                    <a:cxn ang="0">
                      <a:pos x="55" y="608"/>
                    </a:cxn>
                    <a:cxn ang="0">
                      <a:pos x="25" y="713"/>
                    </a:cxn>
                    <a:cxn ang="0">
                      <a:pos x="7" y="822"/>
                    </a:cxn>
                    <a:cxn ang="0">
                      <a:pos x="0" y="922"/>
                    </a:cxn>
                    <a:cxn ang="0">
                      <a:pos x="2" y="1019"/>
                    </a:cxn>
                    <a:cxn ang="0">
                      <a:pos x="14" y="1117"/>
                    </a:cxn>
                    <a:cxn ang="0">
                      <a:pos x="35" y="1215"/>
                    </a:cxn>
                    <a:cxn ang="0">
                      <a:pos x="64" y="1313"/>
                    </a:cxn>
                    <a:cxn ang="0">
                      <a:pos x="99" y="1408"/>
                    </a:cxn>
                    <a:cxn ang="0">
                      <a:pos x="141" y="1503"/>
                    </a:cxn>
                    <a:cxn ang="0">
                      <a:pos x="186" y="1595"/>
                    </a:cxn>
                  </a:cxnLst>
                  <a:rect l="0" t="0" r="r" b="b"/>
                  <a:pathLst>
                    <a:path w="474" h="1595">
                      <a:moveTo>
                        <a:pt x="186" y="1595"/>
                      </a:moveTo>
                      <a:lnTo>
                        <a:pt x="366" y="1595"/>
                      </a:lnTo>
                      <a:lnTo>
                        <a:pt x="396" y="1497"/>
                      </a:lnTo>
                      <a:lnTo>
                        <a:pt x="420" y="1398"/>
                      </a:lnTo>
                      <a:lnTo>
                        <a:pt x="441" y="1299"/>
                      </a:lnTo>
                      <a:lnTo>
                        <a:pt x="457" y="1201"/>
                      </a:lnTo>
                      <a:lnTo>
                        <a:pt x="468" y="1102"/>
                      </a:lnTo>
                      <a:lnTo>
                        <a:pt x="474" y="1003"/>
                      </a:lnTo>
                      <a:lnTo>
                        <a:pt x="472" y="905"/>
                      </a:lnTo>
                      <a:lnTo>
                        <a:pt x="464" y="805"/>
                      </a:lnTo>
                      <a:lnTo>
                        <a:pt x="449" y="695"/>
                      </a:lnTo>
                      <a:lnTo>
                        <a:pt x="423" y="588"/>
                      </a:lnTo>
                      <a:lnTo>
                        <a:pt x="390" y="483"/>
                      </a:lnTo>
                      <a:lnTo>
                        <a:pt x="356" y="379"/>
                      </a:lnTo>
                      <a:lnTo>
                        <a:pt x="320" y="279"/>
                      </a:lnTo>
                      <a:lnTo>
                        <a:pt x="289" y="181"/>
                      </a:lnTo>
                      <a:lnTo>
                        <a:pt x="265" y="88"/>
                      </a:lnTo>
                      <a:lnTo>
                        <a:pt x="252" y="0"/>
                      </a:lnTo>
                      <a:lnTo>
                        <a:pt x="233" y="103"/>
                      </a:lnTo>
                      <a:lnTo>
                        <a:pt x="204" y="204"/>
                      </a:lnTo>
                      <a:lnTo>
                        <a:pt x="168" y="305"/>
                      </a:lnTo>
                      <a:lnTo>
                        <a:pt x="130" y="404"/>
                      </a:lnTo>
                      <a:lnTo>
                        <a:pt x="90" y="507"/>
                      </a:lnTo>
                      <a:lnTo>
                        <a:pt x="55" y="608"/>
                      </a:lnTo>
                      <a:lnTo>
                        <a:pt x="25" y="713"/>
                      </a:lnTo>
                      <a:lnTo>
                        <a:pt x="7" y="822"/>
                      </a:lnTo>
                      <a:lnTo>
                        <a:pt x="0" y="922"/>
                      </a:lnTo>
                      <a:lnTo>
                        <a:pt x="2" y="1019"/>
                      </a:lnTo>
                      <a:lnTo>
                        <a:pt x="14" y="1117"/>
                      </a:lnTo>
                      <a:lnTo>
                        <a:pt x="35" y="1215"/>
                      </a:lnTo>
                      <a:lnTo>
                        <a:pt x="64" y="1313"/>
                      </a:lnTo>
                      <a:lnTo>
                        <a:pt x="99" y="1408"/>
                      </a:lnTo>
                      <a:lnTo>
                        <a:pt x="141" y="1503"/>
                      </a:lnTo>
                      <a:lnTo>
                        <a:pt x="186" y="159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d-ID"/>
                </a:p>
              </p:txBody>
            </p:sp>
            <p:sp>
              <p:nvSpPr>
                <p:cNvPr id="46" name="Freeform 190"/>
                <p:cNvSpPr>
                  <a:spLocks/>
                </p:cNvSpPr>
                <p:nvPr/>
              </p:nvSpPr>
              <p:spPr bwMode="auto">
                <a:xfrm>
                  <a:off x="1194" y="3371"/>
                  <a:ext cx="48" cy="362"/>
                </a:xfrm>
                <a:custGeom>
                  <a:avLst/>
                  <a:gdLst/>
                  <a:ahLst/>
                  <a:cxnLst>
                    <a:cxn ang="0">
                      <a:pos x="67" y="1087"/>
                    </a:cxn>
                    <a:cxn ang="0">
                      <a:pos x="132" y="1087"/>
                    </a:cxn>
                    <a:cxn ang="0">
                      <a:pos x="133" y="1003"/>
                    </a:cxn>
                    <a:cxn ang="0">
                      <a:pos x="136" y="918"/>
                    </a:cxn>
                    <a:cxn ang="0">
                      <a:pos x="141" y="832"/>
                    </a:cxn>
                    <a:cxn ang="0">
                      <a:pos x="144" y="746"/>
                    </a:cxn>
                    <a:cxn ang="0">
                      <a:pos x="145" y="662"/>
                    </a:cxn>
                    <a:cxn ang="0">
                      <a:pos x="145" y="576"/>
                    </a:cxn>
                    <a:cxn ang="0">
                      <a:pos x="141" y="496"/>
                    </a:cxn>
                    <a:cxn ang="0">
                      <a:pos x="132" y="412"/>
                    </a:cxn>
                    <a:cxn ang="0">
                      <a:pos x="100" y="207"/>
                    </a:cxn>
                    <a:cxn ang="0">
                      <a:pos x="67" y="0"/>
                    </a:cxn>
                    <a:cxn ang="0">
                      <a:pos x="50" y="80"/>
                    </a:cxn>
                    <a:cxn ang="0">
                      <a:pos x="35" y="153"/>
                    </a:cxn>
                    <a:cxn ang="0">
                      <a:pos x="24" y="222"/>
                    </a:cxn>
                    <a:cxn ang="0">
                      <a:pos x="15" y="290"/>
                    </a:cxn>
                    <a:cxn ang="0">
                      <a:pos x="8" y="355"/>
                    </a:cxn>
                    <a:cxn ang="0">
                      <a:pos x="3" y="416"/>
                    </a:cxn>
                    <a:cxn ang="0">
                      <a:pos x="1" y="478"/>
                    </a:cxn>
                    <a:cxn ang="0">
                      <a:pos x="0" y="538"/>
                    </a:cxn>
                    <a:cxn ang="0">
                      <a:pos x="2" y="601"/>
                    </a:cxn>
                    <a:cxn ang="0">
                      <a:pos x="6" y="662"/>
                    </a:cxn>
                    <a:cxn ang="0">
                      <a:pos x="13" y="725"/>
                    </a:cxn>
                    <a:cxn ang="0">
                      <a:pos x="19" y="791"/>
                    </a:cxn>
                    <a:cxn ang="0">
                      <a:pos x="28" y="859"/>
                    </a:cxn>
                    <a:cxn ang="0">
                      <a:pos x="40" y="931"/>
                    </a:cxn>
                    <a:cxn ang="0">
                      <a:pos x="52" y="1007"/>
                    </a:cxn>
                    <a:cxn ang="0">
                      <a:pos x="67" y="1087"/>
                    </a:cxn>
                  </a:cxnLst>
                  <a:rect l="0" t="0" r="r" b="b"/>
                  <a:pathLst>
                    <a:path w="145" h="1087">
                      <a:moveTo>
                        <a:pt x="67" y="1087"/>
                      </a:moveTo>
                      <a:lnTo>
                        <a:pt x="132" y="1087"/>
                      </a:lnTo>
                      <a:lnTo>
                        <a:pt x="133" y="1003"/>
                      </a:lnTo>
                      <a:lnTo>
                        <a:pt x="136" y="918"/>
                      </a:lnTo>
                      <a:lnTo>
                        <a:pt x="141" y="832"/>
                      </a:lnTo>
                      <a:lnTo>
                        <a:pt x="144" y="746"/>
                      </a:lnTo>
                      <a:lnTo>
                        <a:pt x="145" y="662"/>
                      </a:lnTo>
                      <a:lnTo>
                        <a:pt x="145" y="576"/>
                      </a:lnTo>
                      <a:lnTo>
                        <a:pt x="141" y="496"/>
                      </a:lnTo>
                      <a:lnTo>
                        <a:pt x="132" y="412"/>
                      </a:lnTo>
                      <a:lnTo>
                        <a:pt x="100" y="207"/>
                      </a:lnTo>
                      <a:lnTo>
                        <a:pt x="67" y="0"/>
                      </a:lnTo>
                      <a:lnTo>
                        <a:pt x="50" y="80"/>
                      </a:lnTo>
                      <a:lnTo>
                        <a:pt x="35" y="153"/>
                      </a:lnTo>
                      <a:lnTo>
                        <a:pt x="24" y="222"/>
                      </a:lnTo>
                      <a:lnTo>
                        <a:pt x="15" y="290"/>
                      </a:lnTo>
                      <a:lnTo>
                        <a:pt x="8" y="355"/>
                      </a:lnTo>
                      <a:lnTo>
                        <a:pt x="3" y="416"/>
                      </a:lnTo>
                      <a:lnTo>
                        <a:pt x="1" y="478"/>
                      </a:lnTo>
                      <a:lnTo>
                        <a:pt x="0" y="538"/>
                      </a:lnTo>
                      <a:lnTo>
                        <a:pt x="2" y="601"/>
                      </a:lnTo>
                      <a:lnTo>
                        <a:pt x="6" y="662"/>
                      </a:lnTo>
                      <a:lnTo>
                        <a:pt x="13" y="725"/>
                      </a:lnTo>
                      <a:lnTo>
                        <a:pt x="19" y="791"/>
                      </a:lnTo>
                      <a:lnTo>
                        <a:pt x="28" y="859"/>
                      </a:lnTo>
                      <a:lnTo>
                        <a:pt x="40" y="931"/>
                      </a:lnTo>
                      <a:lnTo>
                        <a:pt x="52" y="1007"/>
                      </a:lnTo>
                      <a:lnTo>
                        <a:pt x="67" y="1087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0">
                  <a:solidFill>
                    <a:srgbClr val="00FFF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d-ID"/>
                </a:p>
              </p:txBody>
            </p:sp>
            <p:sp>
              <p:nvSpPr>
                <p:cNvPr id="47" name="Rectangle 191"/>
                <p:cNvSpPr>
                  <a:spLocks noChangeArrowheads="1"/>
                </p:cNvSpPr>
                <p:nvPr/>
              </p:nvSpPr>
              <p:spPr bwMode="auto">
                <a:xfrm>
                  <a:off x="1186" y="3807"/>
                  <a:ext cx="85" cy="0"/>
                </a:xfrm>
                <a:prstGeom prst="rect">
                  <a:avLst/>
                </a:prstGeom>
                <a:solidFill>
                  <a:srgbClr val="FFFFFF"/>
                </a:solidFill>
                <a:ln w="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d-ID"/>
                </a:p>
              </p:txBody>
            </p:sp>
            <p:sp>
              <p:nvSpPr>
                <p:cNvPr id="48" name="Rectangle 192"/>
                <p:cNvSpPr>
                  <a:spLocks noChangeArrowheads="1"/>
                </p:cNvSpPr>
                <p:nvPr/>
              </p:nvSpPr>
              <p:spPr bwMode="auto">
                <a:xfrm>
                  <a:off x="1271" y="3807"/>
                  <a:ext cx="0" cy="66"/>
                </a:xfrm>
                <a:prstGeom prst="rect">
                  <a:avLst/>
                </a:prstGeom>
                <a:solidFill>
                  <a:srgbClr val="FFFFFF"/>
                </a:solidFill>
                <a:ln w="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d-ID"/>
                </a:p>
              </p:txBody>
            </p:sp>
            <p:sp>
              <p:nvSpPr>
                <p:cNvPr id="49" name="Rectangle 193"/>
                <p:cNvSpPr>
                  <a:spLocks noChangeArrowheads="1"/>
                </p:cNvSpPr>
                <p:nvPr/>
              </p:nvSpPr>
              <p:spPr bwMode="auto">
                <a:xfrm>
                  <a:off x="1281" y="3889"/>
                  <a:ext cx="61" cy="0"/>
                </a:xfrm>
                <a:prstGeom prst="rect">
                  <a:avLst/>
                </a:prstGeom>
                <a:solidFill>
                  <a:srgbClr val="FFFFFF"/>
                </a:solidFill>
                <a:ln w="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d-ID"/>
                </a:p>
              </p:txBody>
            </p:sp>
            <p:sp>
              <p:nvSpPr>
                <p:cNvPr id="50" name="Rectangle 194"/>
                <p:cNvSpPr>
                  <a:spLocks noChangeArrowheads="1"/>
                </p:cNvSpPr>
                <p:nvPr/>
              </p:nvSpPr>
              <p:spPr bwMode="auto">
                <a:xfrm>
                  <a:off x="1342" y="3889"/>
                  <a:ext cx="0" cy="36"/>
                </a:xfrm>
                <a:prstGeom prst="rect">
                  <a:avLst/>
                </a:prstGeom>
                <a:solidFill>
                  <a:srgbClr val="FFFFFF"/>
                </a:solidFill>
                <a:ln w="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d-ID"/>
                </a:p>
              </p:txBody>
            </p:sp>
            <p:sp>
              <p:nvSpPr>
                <p:cNvPr id="51" name="Rectangle 195"/>
                <p:cNvSpPr>
                  <a:spLocks noChangeArrowheads="1"/>
                </p:cNvSpPr>
                <p:nvPr/>
              </p:nvSpPr>
              <p:spPr bwMode="auto">
                <a:xfrm>
                  <a:off x="1106" y="3888"/>
                  <a:ext cx="70" cy="0"/>
                </a:xfrm>
                <a:prstGeom prst="rect">
                  <a:avLst/>
                </a:prstGeom>
                <a:solidFill>
                  <a:srgbClr val="FFFFFF"/>
                </a:solidFill>
                <a:ln w="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d-ID"/>
                </a:p>
              </p:txBody>
            </p:sp>
          </p:grpSp>
        </p:grpSp>
        <p:sp>
          <p:nvSpPr>
            <p:cNvPr id="16" name="Freeform 196"/>
            <p:cNvSpPr>
              <a:spLocks/>
            </p:cNvSpPr>
            <p:nvPr/>
          </p:nvSpPr>
          <p:spPr bwMode="auto">
            <a:xfrm>
              <a:off x="1003" y="3178"/>
              <a:ext cx="44" cy="155"/>
            </a:xfrm>
            <a:custGeom>
              <a:avLst/>
              <a:gdLst/>
              <a:ahLst/>
              <a:cxnLst>
                <a:cxn ang="0">
                  <a:pos x="71" y="86"/>
                </a:cxn>
                <a:cxn ang="0">
                  <a:pos x="77" y="121"/>
                </a:cxn>
                <a:cxn ang="0">
                  <a:pos x="80" y="149"/>
                </a:cxn>
                <a:cxn ang="0">
                  <a:pos x="98" y="203"/>
                </a:cxn>
                <a:cxn ang="0">
                  <a:pos x="109" y="236"/>
                </a:cxn>
                <a:cxn ang="0">
                  <a:pos x="121" y="286"/>
                </a:cxn>
                <a:cxn ang="0">
                  <a:pos x="131" y="328"/>
                </a:cxn>
                <a:cxn ang="0">
                  <a:pos x="133" y="359"/>
                </a:cxn>
                <a:cxn ang="0">
                  <a:pos x="131" y="391"/>
                </a:cxn>
                <a:cxn ang="0">
                  <a:pos x="123" y="428"/>
                </a:cxn>
                <a:cxn ang="0">
                  <a:pos x="111" y="448"/>
                </a:cxn>
                <a:cxn ang="0">
                  <a:pos x="100" y="458"/>
                </a:cxn>
                <a:cxn ang="0">
                  <a:pos x="73" y="465"/>
                </a:cxn>
                <a:cxn ang="0">
                  <a:pos x="65" y="465"/>
                </a:cxn>
                <a:cxn ang="0">
                  <a:pos x="41" y="458"/>
                </a:cxn>
                <a:cxn ang="0">
                  <a:pos x="28" y="446"/>
                </a:cxn>
                <a:cxn ang="0">
                  <a:pos x="18" y="428"/>
                </a:cxn>
                <a:cxn ang="0">
                  <a:pos x="10" y="410"/>
                </a:cxn>
                <a:cxn ang="0">
                  <a:pos x="4" y="378"/>
                </a:cxn>
                <a:cxn ang="0">
                  <a:pos x="0" y="347"/>
                </a:cxn>
                <a:cxn ang="0">
                  <a:pos x="4" y="319"/>
                </a:cxn>
                <a:cxn ang="0">
                  <a:pos x="16" y="260"/>
                </a:cxn>
                <a:cxn ang="0">
                  <a:pos x="28" y="220"/>
                </a:cxn>
                <a:cxn ang="0">
                  <a:pos x="31" y="201"/>
                </a:cxn>
                <a:cxn ang="0">
                  <a:pos x="43" y="164"/>
                </a:cxn>
                <a:cxn ang="0">
                  <a:pos x="46" y="137"/>
                </a:cxn>
                <a:cxn ang="0">
                  <a:pos x="56" y="99"/>
                </a:cxn>
                <a:cxn ang="0">
                  <a:pos x="59" y="71"/>
                </a:cxn>
                <a:cxn ang="0">
                  <a:pos x="65" y="0"/>
                </a:cxn>
                <a:cxn ang="0">
                  <a:pos x="68" y="37"/>
                </a:cxn>
                <a:cxn ang="0">
                  <a:pos x="71" y="77"/>
                </a:cxn>
                <a:cxn ang="0">
                  <a:pos x="71" y="86"/>
                </a:cxn>
              </a:cxnLst>
              <a:rect l="0" t="0" r="r" b="b"/>
              <a:pathLst>
                <a:path w="133" h="465">
                  <a:moveTo>
                    <a:pt x="71" y="86"/>
                  </a:moveTo>
                  <a:lnTo>
                    <a:pt x="77" y="121"/>
                  </a:lnTo>
                  <a:lnTo>
                    <a:pt x="80" y="149"/>
                  </a:lnTo>
                  <a:lnTo>
                    <a:pt x="98" y="203"/>
                  </a:lnTo>
                  <a:lnTo>
                    <a:pt x="109" y="236"/>
                  </a:lnTo>
                  <a:lnTo>
                    <a:pt x="121" y="286"/>
                  </a:lnTo>
                  <a:lnTo>
                    <a:pt x="131" y="328"/>
                  </a:lnTo>
                  <a:lnTo>
                    <a:pt x="133" y="359"/>
                  </a:lnTo>
                  <a:lnTo>
                    <a:pt x="131" y="391"/>
                  </a:lnTo>
                  <a:lnTo>
                    <a:pt x="123" y="428"/>
                  </a:lnTo>
                  <a:lnTo>
                    <a:pt x="111" y="448"/>
                  </a:lnTo>
                  <a:lnTo>
                    <a:pt x="100" y="458"/>
                  </a:lnTo>
                  <a:lnTo>
                    <a:pt x="73" y="465"/>
                  </a:lnTo>
                  <a:lnTo>
                    <a:pt x="65" y="465"/>
                  </a:lnTo>
                  <a:lnTo>
                    <a:pt x="41" y="458"/>
                  </a:lnTo>
                  <a:lnTo>
                    <a:pt x="28" y="446"/>
                  </a:lnTo>
                  <a:lnTo>
                    <a:pt x="18" y="428"/>
                  </a:lnTo>
                  <a:lnTo>
                    <a:pt x="10" y="410"/>
                  </a:lnTo>
                  <a:lnTo>
                    <a:pt x="4" y="378"/>
                  </a:lnTo>
                  <a:lnTo>
                    <a:pt x="0" y="347"/>
                  </a:lnTo>
                  <a:lnTo>
                    <a:pt x="4" y="319"/>
                  </a:lnTo>
                  <a:lnTo>
                    <a:pt x="16" y="260"/>
                  </a:lnTo>
                  <a:lnTo>
                    <a:pt x="28" y="220"/>
                  </a:lnTo>
                  <a:lnTo>
                    <a:pt x="31" y="201"/>
                  </a:lnTo>
                  <a:lnTo>
                    <a:pt x="43" y="164"/>
                  </a:lnTo>
                  <a:lnTo>
                    <a:pt x="46" y="137"/>
                  </a:lnTo>
                  <a:lnTo>
                    <a:pt x="56" y="99"/>
                  </a:lnTo>
                  <a:lnTo>
                    <a:pt x="59" y="71"/>
                  </a:lnTo>
                  <a:lnTo>
                    <a:pt x="65" y="0"/>
                  </a:lnTo>
                  <a:lnTo>
                    <a:pt x="68" y="37"/>
                  </a:lnTo>
                  <a:lnTo>
                    <a:pt x="71" y="77"/>
                  </a:lnTo>
                  <a:lnTo>
                    <a:pt x="71" y="86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17" name="Freeform 197"/>
            <p:cNvSpPr>
              <a:spLocks/>
            </p:cNvSpPr>
            <p:nvPr/>
          </p:nvSpPr>
          <p:spPr bwMode="auto">
            <a:xfrm>
              <a:off x="1035" y="3266"/>
              <a:ext cx="8" cy="59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5" y="24"/>
                </a:cxn>
                <a:cxn ang="0">
                  <a:pos x="19" y="41"/>
                </a:cxn>
                <a:cxn ang="0">
                  <a:pos x="21" y="63"/>
                </a:cxn>
                <a:cxn ang="0">
                  <a:pos x="24" y="92"/>
                </a:cxn>
                <a:cxn ang="0">
                  <a:pos x="24" y="108"/>
                </a:cxn>
                <a:cxn ang="0">
                  <a:pos x="24" y="140"/>
                </a:cxn>
                <a:cxn ang="0">
                  <a:pos x="19" y="162"/>
                </a:cxn>
                <a:cxn ang="0">
                  <a:pos x="11" y="173"/>
                </a:cxn>
                <a:cxn ang="0">
                  <a:pos x="5" y="177"/>
                </a:cxn>
                <a:cxn ang="0">
                  <a:pos x="0" y="170"/>
                </a:cxn>
                <a:cxn ang="0">
                  <a:pos x="0" y="157"/>
                </a:cxn>
                <a:cxn ang="0">
                  <a:pos x="5" y="140"/>
                </a:cxn>
                <a:cxn ang="0">
                  <a:pos x="7" y="119"/>
                </a:cxn>
                <a:cxn ang="0">
                  <a:pos x="13" y="97"/>
                </a:cxn>
                <a:cxn ang="0">
                  <a:pos x="15" y="65"/>
                </a:cxn>
                <a:cxn ang="0">
                  <a:pos x="15" y="43"/>
                </a:cxn>
                <a:cxn ang="0">
                  <a:pos x="15" y="17"/>
                </a:cxn>
                <a:cxn ang="0">
                  <a:pos x="11" y="0"/>
                </a:cxn>
              </a:cxnLst>
              <a:rect l="0" t="0" r="r" b="b"/>
              <a:pathLst>
                <a:path w="24" h="177">
                  <a:moveTo>
                    <a:pt x="11" y="0"/>
                  </a:moveTo>
                  <a:lnTo>
                    <a:pt x="15" y="24"/>
                  </a:lnTo>
                  <a:lnTo>
                    <a:pt x="19" y="41"/>
                  </a:lnTo>
                  <a:lnTo>
                    <a:pt x="21" y="63"/>
                  </a:lnTo>
                  <a:lnTo>
                    <a:pt x="24" y="92"/>
                  </a:lnTo>
                  <a:lnTo>
                    <a:pt x="24" y="108"/>
                  </a:lnTo>
                  <a:lnTo>
                    <a:pt x="24" y="140"/>
                  </a:lnTo>
                  <a:lnTo>
                    <a:pt x="19" y="162"/>
                  </a:lnTo>
                  <a:lnTo>
                    <a:pt x="11" y="173"/>
                  </a:lnTo>
                  <a:lnTo>
                    <a:pt x="5" y="177"/>
                  </a:lnTo>
                  <a:lnTo>
                    <a:pt x="0" y="170"/>
                  </a:lnTo>
                  <a:lnTo>
                    <a:pt x="0" y="157"/>
                  </a:lnTo>
                  <a:lnTo>
                    <a:pt x="5" y="140"/>
                  </a:lnTo>
                  <a:lnTo>
                    <a:pt x="7" y="119"/>
                  </a:lnTo>
                  <a:lnTo>
                    <a:pt x="13" y="97"/>
                  </a:lnTo>
                  <a:lnTo>
                    <a:pt x="15" y="65"/>
                  </a:lnTo>
                  <a:lnTo>
                    <a:pt x="15" y="43"/>
                  </a:lnTo>
                  <a:lnTo>
                    <a:pt x="15" y="17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FFFF"/>
            </a:solidFill>
            <a:ln w="0">
              <a:solidFill>
                <a:srgbClr val="00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18" name="Freeform 198"/>
            <p:cNvSpPr>
              <a:spLocks/>
            </p:cNvSpPr>
            <p:nvPr/>
          </p:nvSpPr>
          <p:spPr bwMode="auto">
            <a:xfrm>
              <a:off x="400" y="2673"/>
              <a:ext cx="229" cy="369"/>
            </a:xfrm>
            <a:custGeom>
              <a:avLst/>
              <a:gdLst/>
              <a:ahLst/>
              <a:cxnLst>
                <a:cxn ang="0">
                  <a:pos x="264" y="0"/>
                </a:cxn>
                <a:cxn ang="0">
                  <a:pos x="512" y="0"/>
                </a:cxn>
                <a:cxn ang="0">
                  <a:pos x="689" y="205"/>
                </a:cxn>
                <a:cxn ang="0">
                  <a:pos x="689" y="944"/>
                </a:cxn>
                <a:cxn ang="0">
                  <a:pos x="512" y="1107"/>
                </a:cxn>
                <a:cxn ang="0">
                  <a:pos x="235" y="1107"/>
                </a:cxn>
                <a:cxn ang="0">
                  <a:pos x="0" y="833"/>
                </a:cxn>
                <a:cxn ang="0">
                  <a:pos x="0" y="221"/>
                </a:cxn>
                <a:cxn ang="0">
                  <a:pos x="264" y="0"/>
                </a:cxn>
              </a:cxnLst>
              <a:rect l="0" t="0" r="r" b="b"/>
              <a:pathLst>
                <a:path w="689" h="1107">
                  <a:moveTo>
                    <a:pt x="264" y="0"/>
                  </a:moveTo>
                  <a:lnTo>
                    <a:pt x="512" y="0"/>
                  </a:lnTo>
                  <a:lnTo>
                    <a:pt x="689" y="205"/>
                  </a:lnTo>
                  <a:lnTo>
                    <a:pt x="689" y="944"/>
                  </a:lnTo>
                  <a:lnTo>
                    <a:pt x="512" y="1107"/>
                  </a:lnTo>
                  <a:lnTo>
                    <a:pt x="235" y="1107"/>
                  </a:lnTo>
                  <a:lnTo>
                    <a:pt x="0" y="833"/>
                  </a:lnTo>
                  <a:lnTo>
                    <a:pt x="0" y="221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ABABAB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19" name="Freeform 199"/>
            <p:cNvSpPr>
              <a:spLocks/>
            </p:cNvSpPr>
            <p:nvPr/>
          </p:nvSpPr>
          <p:spPr bwMode="auto">
            <a:xfrm>
              <a:off x="492" y="2673"/>
              <a:ext cx="137" cy="369"/>
            </a:xfrm>
            <a:custGeom>
              <a:avLst/>
              <a:gdLst/>
              <a:ahLst/>
              <a:cxnLst>
                <a:cxn ang="0">
                  <a:pos x="234" y="0"/>
                </a:cxn>
                <a:cxn ang="0">
                  <a:pos x="0" y="221"/>
                </a:cxn>
                <a:cxn ang="0">
                  <a:pos x="1" y="833"/>
                </a:cxn>
                <a:cxn ang="0">
                  <a:pos x="234" y="1107"/>
                </a:cxn>
                <a:cxn ang="0">
                  <a:pos x="411" y="944"/>
                </a:cxn>
                <a:cxn ang="0">
                  <a:pos x="411" y="205"/>
                </a:cxn>
                <a:cxn ang="0">
                  <a:pos x="234" y="0"/>
                </a:cxn>
              </a:cxnLst>
              <a:rect l="0" t="0" r="r" b="b"/>
              <a:pathLst>
                <a:path w="411" h="1107">
                  <a:moveTo>
                    <a:pt x="234" y="0"/>
                  </a:moveTo>
                  <a:lnTo>
                    <a:pt x="0" y="221"/>
                  </a:lnTo>
                  <a:lnTo>
                    <a:pt x="1" y="833"/>
                  </a:lnTo>
                  <a:lnTo>
                    <a:pt x="234" y="1107"/>
                  </a:lnTo>
                  <a:lnTo>
                    <a:pt x="411" y="944"/>
                  </a:lnTo>
                  <a:lnTo>
                    <a:pt x="411" y="205"/>
                  </a:lnTo>
                  <a:lnTo>
                    <a:pt x="234" y="0"/>
                  </a:lnTo>
                  <a:close/>
                </a:path>
              </a:pathLst>
            </a:custGeom>
            <a:solidFill>
              <a:srgbClr val="ABABAB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20" name="Freeform 200"/>
            <p:cNvSpPr>
              <a:spLocks/>
            </p:cNvSpPr>
            <p:nvPr/>
          </p:nvSpPr>
          <p:spPr bwMode="auto">
            <a:xfrm>
              <a:off x="528" y="2688"/>
              <a:ext cx="549" cy="469"/>
            </a:xfrm>
            <a:custGeom>
              <a:avLst/>
              <a:gdLst/>
              <a:ahLst/>
              <a:cxnLst>
                <a:cxn ang="0">
                  <a:pos x="3" y="461"/>
                </a:cxn>
                <a:cxn ang="0">
                  <a:pos x="1" y="439"/>
                </a:cxn>
                <a:cxn ang="0">
                  <a:pos x="0" y="418"/>
                </a:cxn>
                <a:cxn ang="0">
                  <a:pos x="2" y="396"/>
                </a:cxn>
                <a:cxn ang="0">
                  <a:pos x="4" y="375"/>
                </a:cxn>
                <a:cxn ang="0">
                  <a:pos x="8" y="355"/>
                </a:cxn>
                <a:cxn ang="0">
                  <a:pos x="13" y="335"/>
                </a:cxn>
                <a:cxn ang="0">
                  <a:pos x="22" y="310"/>
                </a:cxn>
                <a:cxn ang="0">
                  <a:pos x="51" y="264"/>
                </a:cxn>
                <a:cxn ang="0">
                  <a:pos x="117" y="193"/>
                </a:cxn>
                <a:cxn ang="0">
                  <a:pos x="191" y="148"/>
                </a:cxn>
                <a:cxn ang="0">
                  <a:pos x="266" y="120"/>
                </a:cxn>
                <a:cxn ang="0">
                  <a:pos x="338" y="110"/>
                </a:cxn>
                <a:cxn ang="0">
                  <a:pos x="404" y="108"/>
                </a:cxn>
                <a:cxn ang="0">
                  <a:pos x="457" y="113"/>
                </a:cxn>
                <a:cxn ang="0">
                  <a:pos x="496" y="118"/>
                </a:cxn>
                <a:cxn ang="0">
                  <a:pos x="610" y="0"/>
                </a:cxn>
                <a:cxn ang="0">
                  <a:pos x="918" y="325"/>
                </a:cxn>
                <a:cxn ang="0">
                  <a:pos x="1159" y="338"/>
                </a:cxn>
                <a:cxn ang="0">
                  <a:pos x="1141" y="375"/>
                </a:cxn>
                <a:cxn ang="0">
                  <a:pos x="1127" y="426"/>
                </a:cxn>
                <a:cxn ang="0">
                  <a:pos x="1121" y="478"/>
                </a:cxn>
                <a:cxn ang="0">
                  <a:pos x="1123" y="529"/>
                </a:cxn>
                <a:cxn ang="0">
                  <a:pos x="1132" y="580"/>
                </a:cxn>
                <a:cxn ang="0">
                  <a:pos x="1142" y="629"/>
                </a:cxn>
                <a:cxn ang="0">
                  <a:pos x="1155" y="676"/>
                </a:cxn>
                <a:cxn ang="0">
                  <a:pos x="1167" y="723"/>
                </a:cxn>
                <a:cxn ang="0">
                  <a:pos x="1619" y="1014"/>
                </a:cxn>
                <a:cxn ang="0">
                  <a:pos x="1641" y="1055"/>
                </a:cxn>
                <a:cxn ang="0">
                  <a:pos x="1644" y="1121"/>
                </a:cxn>
                <a:cxn ang="0">
                  <a:pos x="1625" y="1197"/>
                </a:cxn>
                <a:cxn ang="0">
                  <a:pos x="1586" y="1274"/>
                </a:cxn>
                <a:cxn ang="0">
                  <a:pos x="1532" y="1338"/>
                </a:cxn>
                <a:cxn ang="0">
                  <a:pos x="1471" y="1386"/>
                </a:cxn>
                <a:cxn ang="0">
                  <a:pos x="1406" y="1405"/>
                </a:cxn>
                <a:cxn ang="0">
                  <a:pos x="1343" y="1387"/>
                </a:cxn>
                <a:cxn ang="0">
                  <a:pos x="890" y="1098"/>
                </a:cxn>
                <a:cxn ang="0">
                  <a:pos x="767" y="1103"/>
                </a:cxn>
                <a:cxn ang="0">
                  <a:pos x="606" y="1084"/>
                </a:cxn>
                <a:cxn ang="0">
                  <a:pos x="453" y="1037"/>
                </a:cxn>
                <a:cxn ang="0">
                  <a:pos x="315" y="964"/>
                </a:cxn>
                <a:cxn ang="0">
                  <a:pos x="196" y="870"/>
                </a:cxn>
                <a:cxn ang="0">
                  <a:pos x="101" y="754"/>
                </a:cxn>
                <a:cxn ang="0">
                  <a:pos x="36" y="621"/>
                </a:cxn>
                <a:cxn ang="0">
                  <a:pos x="7" y="472"/>
                </a:cxn>
              </a:cxnLst>
              <a:rect l="0" t="0" r="r" b="b"/>
              <a:pathLst>
                <a:path w="1647" h="1405">
                  <a:moveTo>
                    <a:pt x="7" y="472"/>
                  </a:moveTo>
                  <a:lnTo>
                    <a:pt x="3" y="461"/>
                  </a:lnTo>
                  <a:lnTo>
                    <a:pt x="2" y="450"/>
                  </a:lnTo>
                  <a:lnTo>
                    <a:pt x="1" y="439"/>
                  </a:lnTo>
                  <a:lnTo>
                    <a:pt x="0" y="427"/>
                  </a:lnTo>
                  <a:lnTo>
                    <a:pt x="0" y="418"/>
                  </a:lnTo>
                  <a:lnTo>
                    <a:pt x="1" y="406"/>
                  </a:lnTo>
                  <a:lnTo>
                    <a:pt x="2" y="396"/>
                  </a:lnTo>
                  <a:lnTo>
                    <a:pt x="2" y="386"/>
                  </a:lnTo>
                  <a:lnTo>
                    <a:pt x="4" y="375"/>
                  </a:lnTo>
                  <a:lnTo>
                    <a:pt x="6" y="365"/>
                  </a:lnTo>
                  <a:lnTo>
                    <a:pt x="8" y="355"/>
                  </a:lnTo>
                  <a:lnTo>
                    <a:pt x="10" y="345"/>
                  </a:lnTo>
                  <a:lnTo>
                    <a:pt x="13" y="335"/>
                  </a:lnTo>
                  <a:lnTo>
                    <a:pt x="19" y="319"/>
                  </a:lnTo>
                  <a:lnTo>
                    <a:pt x="22" y="310"/>
                  </a:lnTo>
                  <a:lnTo>
                    <a:pt x="36" y="286"/>
                  </a:lnTo>
                  <a:lnTo>
                    <a:pt x="51" y="264"/>
                  </a:lnTo>
                  <a:lnTo>
                    <a:pt x="83" y="225"/>
                  </a:lnTo>
                  <a:lnTo>
                    <a:pt x="117" y="193"/>
                  </a:lnTo>
                  <a:lnTo>
                    <a:pt x="153" y="169"/>
                  </a:lnTo>
                  <a:lnTo>
                    <a:pt x="191" y="148"/>
                  </a:lnTo>
                  <a:lnTo>
                    <a:pt x="228" y="132"/>
                  </a:lnTo>
                  <a:lnTo>
                    <a:pt x="266" y="120"/>
                  </a:lnTo>
                  <a:lnTo>
                    <a:pt x="302" y="113"/>
                  </a:lnTo>
                  <a:lnTo>
                    <a:pt x="338" y="110"/>
                  </a:lnTo>
                  <a:lnTo>
                    <a:pt x="373" y="108"/>
                  </a:lnTo>
                  <a:lnTo>
                    <a:pt x="404" y="108"/>
                  </a:lnTo>
                  <a:lnTo>
                    <a:pt x="431" y="110"/>
                  </a:lnTo>
                  <a:lnTo>
                    <a:pt x="457" y="113"/>
                  </a:lnTo>
                  <a:lnTo>
                    <a:pt x="480" y="116"/>
                  </a:lnTo>
                  <a:lnTo>
                    <a:pt x="496" y="118"/>
                  </a:lnTo>
                  <a:lnTo>
                    <a:pt x="506" y="118"/>
                  </a:lnTo>
                  <a:lnTo>
                    <a:pt x="610" y="0"/>
                  </a:lnTo>
                  <a:lnTo>
                    <a:pt x="625" y="74"/>
                  </a:lnTo>
                  <a:lnTo>
                    <a:pt x="918" y="325"/>
                  </a:lnTo>
                  <a:lnTo>
                    <a:pt x="1167" y="325"/>
                  </a:lnTo>
                  <a:lnTo>
                    <a:pt x="1159" y="338"/>
                  </a:lnTo>
                  <a:lnTo>
                    <a:pt x="1153" y="350"/>
                  </a:lnTo>
                  <a:lnTo>
                    <a:pt x="1141" y="375"/>
                  </a:lnTo>
                  <a:lnTo>
                    <a:pt x="1133" y="400"/>
                  </a:lnTo>
                  <a:lnTo>
                    <a:pt x="1127" y="426"/>
                  </a:lnTo>
                  <a:lnTo>
                    <a:pt x="1122" y="451"/>
                  </a:lnTo>
                  <a:lnTo>
                    <a:pt x="1121" y="478"/>
                  </a:lnTo>
                  <a:lnTo>
                    <a:pt x="1121" y="504"/>
                  </a:lnTo>
                  <a:lnTo>
                    <a:pt x="1123" y="529"/>
                  </a:lnTo>
                  <a:lnTo>
                    <a:pt x="1127" y="555"/>
                  </a:lnTo>
                  <a:lnTo>
                    <a:pt x="1132" y="580"/>
                  </a:lnTo>
                  <a:lnTo>
                    <a:pt x="1136" y="606"/>
                  </a:lnTo>
                  <a:lnTo>
                    <a:pt x="1142" y="629"/>
                  </a:lnTo>
                  <a:lnTo>
                    <a:pt x="1149" y="655"/>
                  </a:lnTo>
                  <a:lnTo>
                    <a:pt x="1155" y="676"/>
                  </a:lnTo>
                  <a:lnTo>
                    <a:pt x="1163" y="701"/>
                  </a:lnTo>
                  <a:lnTo>
                    <a:pt x="1167" y="723"/>
                  </a:lnTo>
                  <a:lnTo>
                    <a:pt x="1608" y="1004"/>
                  </a:lnTo>
                  <a:lnTo>
                    <a:pt x="1619" y="1014"/>
                  </a:lnTo>
                  <a:lnTo>
                    <a:pt x="1629" y="1027"/>
                  </a:lnTo>
                  <a:lnTo>
                    <a:pt x="1641" y="1055"/>
                  </a:lnTo>
                  <a:lnTo>
                    <a:pt x="1647" y="1086"/>
                  </a:lnTo>
                  <a:lnTo>
                    <a:pt x="1644" y="1121"/>
                  </a:lnTo>
                  <a:lnTo>
                    <a:pt x="1637" y="1159"/>
                  </a:lnTo>
                  <a:lnTo>
                    <a:pt x="1625" y="1197"/>
                  </a:lnTo>
                  <a:lnTo>
                    <a:pt x="1607" y="1235"/>
                  </a:lnTo>
                  <a:lnTo>
                    <a:pt x="1586" y="1274"/>
                  </a:lnTo>
                  <a:lnTo>
                    <a:pt x="1561" y="1307"/>
                  </a:lnTo>
                  <a:lnTo>
                    <a:pt x="1532" y="1338"/>
                  </a:lnTo>
                  <a:lnTo>
                    <a:pt x="1503" y="1364"/>
                  </a:lnTo>
                  <a:lnTo>
                    <a:pt x="1471" y="1386"/>
                  </a:lnTo>
                  <a:lnTo>
                    <a:pt x="1438" y="1399"/>
                  </a:lnTo>
                  <a:lnTo>
                    <a:pt x="1406" y="1405"/>
                  </a:lnTo>
                  <a:lnTo>
                    <a:pt x="1374" y="1400"/>
                  </a:lnTo>
                  <a:lnTo>
                    <a:pt x="1343" y="1387"/>
                  </a:lnTo>
                  <a:lnTo>
                    <a:pt x="933" y="1092"/>
                  </a:lnTo>
                  <a:lnTo>
                    <a:pt x="890" y="1098"/>
                  </a:lnTo>
                  <a:lnTo>
                    <a:pt x="849" y="1102"/>
                  </a:lnTo>
                  <a:lnTo>
                    <a:pt x="767" y="1103"/>
                  </a:lnTo>
                  <a:lnTo>
                    <a:pt x="686" y="1098"/>
                  </a:lnTo>
                  <a:lnTo>
                    <a:pt x="606" y="1084"/>
                  </a:lnTo>
                  <a:lnTo>
                    <a:pt x="528" y="1063"/>
                  </a:lnTo>
                  <a:lnTo>
                    <a:pt x="453" y="1037"/>
                  </a:lnTo>
                  <a:lnTo>
                    <a:pt x="382" y="1004"/>
                  </a:lnTo>
                  <a:lnTo>
                    <a:pt x="315" y="964"/>
                  </a:lnTo>
                  <a:lnTo>
                    <a:pt x="253" y="920"/>
                  </a:lnTo>
                  <a:lnTo>
                    <a:pt x="196" y="870"/>
                  </a:lnTo>
                  <a:lnTo>
                    <a:pt x="146" y="814"/>
                  </a:lnTo>
                  <a:lnTo>
                    <a:pt x="101" y="754"/>
                  </a:lnTo>
                  <a:lnTo>
                    <a:pt x="65" y="689"/>
                  </a:lnTo>
                  <a:lnTo>
                    <a:pt x="36" y="621"/>
                  </a:lnTo>
                  <a:lnTo>
                    <a:pt x="16" y="547"/>
                  </a:lnTo>
                  <a:lnTo>
                    <a:pt x="7" y="472"/>
                  </a:lnTo>
                  <a:close/>
                </a:path>
              </a:pathLst>
            </a:custGeom>
            <a:solidFill>
              <a:srgbClr val="ABABAB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21" name="Freeform 201"/>
            <p:cNvSpPr>
              <a:spLocks/>
            </p:cNvSpPr>
            <p:nvPr/>
          </p:nvSpPr>
          <p:spPr bwMode="auto">
            <a:xfrm>
              <a:off x="973" y="3045"/>
              <a:ext cx="89" cy="120"/>
            </a:xfrm>
            <a:custGeom>
              <a:avLst/>
              <a:gdLst/>
              <a:ahLst/>
              <a:cxnLst>
                <a:cxn ang="0">
                  <a:pos x="220" y="231"/>
                </a:cxn>
                <a:cxn ang="0">
                  <a:pos x="215" y="239"/>
                </a:cxn>
                <a:cxn ang="0">
                  <a:pos x="198" y="266"/>
                </a:cxn>
                <a:cxn ang="0">
                  <a:pos x="185" y="280"/>
                </a:cxn>
                <a:cxn ang="0">
                  <a:pos x="173" y="293"/>
                </a:cxn>
                <a:cxn ang="0">
                  <a:pos x="161" y="307"/>
                </a:cxn>
                <a:cxn ang="0">
                  <a:pos x="147" y="318"/>
                </a:cxn>
                <a:cxn ang="0">
                  <a:pos x="135" y="328"/>
                </a:cxn>
                <a:cxn ang="0">
                  <a:pos x="122" y="337"/>
                </a:cxn>
                <a:cxn ang="0">
                  <a:pos x="108" y="345"/>
                </a:cxn>
                <a:cxn ang="0">
                  <a:pos x="98" y="350"/>
                </a:cxn>
                <a:cxn ang="0">
                  <a:pos x="83" y="354"/>
                </a:cxn>
                <a:cxn ang="0">
                  <a:pos x="73" y="356"/>
                </a:cxn>
                <a:cxn ang="0">
                  <a:pos x="62" y="358"/>
                </a:cxn>
                <a:cxn ang="0">
                  <a:pos x="50" y="358"/>
                </a:cxn>
                <a:cxn ang="0">
                  <a:pos x="40" y="355"/>
                </a:cxn>
                <a:cxn ang="0">
                  <a:pos x="31" y="350"/>
                </a:cxn>
                <a:cxn ang="0">
                  <a:pos x="16" y="337"/>
                </a:cxn>
                <a:cxn ang="0">
                  <a:pos x="10" y="328"/>
                </a:cxn>
                <a:cxn ang="0">
                  <a:pos x="6" y="318"/>
                </a:cxn>
                <a:cxn ang="0">
                  <a:pos x="2" y="306"/>
                </a:cxn>
                <a:cxn ang="0">
                  <a:pos x="0" y="293"/>
                </a:cxn>
                <a:cxn ang="0">
                  <a:pos x="0" y="279"/>
                </a:cxn>
                <a:cxn ang="0">
                  <a:pos x="0" y="266"/>
                </a:cxn>
                <a:cxn ang="0">
                  <a:pos x="2" y="249"/>
                </a:cxn>
                <a:cxn ang="0">
                  <a:pos x="6" y="233"/>
                </a:cxn>
                <a:cxn ang="0">
                  <a:pos x="9" y="215"/>
                </a:cxn>
                <a:cxn ang="0">
                  <a:pos x="15" y="199"/>
                </a:cxn>
                <a:cxn ang="0">
                  <a:pos x="21" y="181"/>
                </a:cxn>
                <a:cxn ang="0">
                  <a:pos x="30" y="164"/>
                </a:cxn>
                <a:cxn ang="0">
                  <a:pos x="37" y="145"/>
                </a:cxn>
                <a:cxn ang="0">
                  <a:pos x="47" y="128"/>
                </a:cxn>
                <a:cxn ang="0">
                  <a:pos x="52" y="120"/>
                </a:cxn>
                <a:cxn ang="0">
                  <a:pos x="70" y="95"/>
                </a:cxn>
                <a:cxn ang="0">
                  <a:pos x="82" y="79"/>
                </a:cxn>
                <a:cxn ang="0">
                  <a:pos x="95" y="66"/>
                </a:cxn>
                <a:cxn ang="0">
                  <a:pos x="107" y="53"/>
                </a:cxn>
                <a:cxn ang="0">
                  <a:pos x="120" y="41"/>
                </a:cxn>
                <a:cxn ang="0">
                  <a:pos x="134" y="30"/>
                </a:cxn>
                <a:cxn ang="0">
                  <a:pos x="145" y="22"/>
                </a:cxn>
                <a:cxn ang="0">
                  <a:pos x="159" y="16"/>
                </a:cxn>
                <a:cxn ang="0">
                  <a:pos x="172" y="7"/>
                </a:cxn>
                <a:cxn ang="0">
                  <a:pos x="183" y="4"/>
                </a:cxn>
                <a:cxn ang="0">
                  <a:pos x="196" y="0"/>
                </a:cxn>
                <a:cxn ang="0">
                  <a:pos x="208" y="0"/>
                </a:cxn>
                <a:cxn ang="0">
                  <a:pos x="217" y="0"/>
                </a:cxn>
                <a:cxn ang="0">
                  <a:pos x="229" y="3"/>
                </a:cxn>
                <a:cxn ang="0">
                  <a:pos x="238" y="7"/>
                </a:cxn>
                <a:cxn ang="0">
                  <a:pos x="253" y="22"/>
                </a:cxn>
                <a:cxn ang="0">
                  <a:pos x="261" y="41"/>
                </a:cxn>
                <a:cxn ang="0">
                  <a:pos x="266" y="53"/>
                </a:cxn>
                <a:cxn ang="0">
                  <a:pos x="266" y="66"/>
                </a:cxn>
                <a:cxn ang="0">
                  <a:pos x="267" y="79"/>
                </a:cxn>
                <a:cxn ang="0">
                  <a:pos x="266" y="95"/>
                </a:cxn>
                <a:cxn ang="0">
                  <a:pos x="266" y="110"/>
                </a:cxn>
                <a:cxn ang="0">
                  <a:pos x="261" y="126"/>
                </a:cxn>
                <a:cxn ang="0">
                  <a:pos x="257" y="143"/>
                </a:cxn>
                <a:cxn ang="0">
                  <a:pos x="253" y="160"/>
                </a:cxn>
                <a:cxn ang="0">
                  <a:pos x="246" y="178"/>
                </a:cxn>
                <a:cxn ang="0">
                  <a:pos x="239" y="195"/>
                </a:cxn>
                <a:cxn ang="0">
                  <a:pos x="229" y="213"/>
                </a:cxn>
                <a:cxn ang="0">
                  <a:pos x="220" y="231"/>
                </a:cxn>
              </a:cxnLst>
              <a:rect l="0" t="0" r="r" b="b"/>
              <a:pathLst>
                <a:path w="267" h="358">
                  <a:moveTo>
                    <a:pt x="220" y="231"/>
                  </a:moveTo>
                  <a:lnTo>
                    <a:pt x="215" y="239"/>
                  </a:lnTo>
                  <a:lnTo>
                    <a:pt x="198" y="266"/>
                  </a:lnTo>
                  <a:lnTo>
                    <a:pt x="185" y="280"/>
                  </a:lnTo>
                  <a:lnTo>
                    <a:pt x="173" y="293"/>
                  </a:lnTo>
                  <a:lnTo>
                    <a:pt x="161" y="307"/>
                  </a:lnTo>
                  <a:lnTo>
                    <a:pt x="147" y="318"/>
                  </a:lnTo>
                  <a:lnTo>
                    <a:pt x="135" y="328"/>
                  </a:lnTo>
                  <a:lnTo>
                    <a:pt x="122" y="337"/>
                  </a:lnTo>
                  <a:lnTo>
                    <a:pt x="108" y="345"/>
                  </a:lnTo>
                  <a:lnTo>
                    <a:pt x="98" y="350"/>
                  </a:lnTo>
                  <a:lnTo>
                    <a:pt x="83" y="354"/>
                  </a:lnTo>
                  <a:lnTo>
                    <a:pt x="73" y="356"/>
                  </a:lnTo>
                  <a:lnTo>
                    <a:pt x="62" y="358"/>
                  </a:lnTo>
                  <a:lnTo>
                    <a:pt x="50" y="358"/>
                  </a:lnTo>
                  <a:lnTo>
                    <a:pt x="40" y="355"/>
                  </a:lnTo>
                  <a:lnTo>
                    <a:pt x="31" y="350"/>
                  </a:lnTo>
                  <a:lnTo>
                    <a:pt x="16" y="337"/>
                  </a:lnTo>
                  <a:lnTo>
                    <a:pt x="10" y="328"/>
                  </a:lnTo>
                  <a:lnTo>
                    <a:pt x="6" y="318"/>
                  </a:lnTo>
                  <a:lnTo>
                    <a:pt x="2" y="306"/>
                  </a:lnTo>
                  <a:lnTo>
                    <a:pt x="0" y="293"/>
                  </a:lnTo>
                  <a:lnTo>
                    <a:pt x="0" y="279"/>
                  </a:lnTo>
                  <a:lnTo>
                    <a:pt x="0" y="266"/>
                  </a:lnTo>
                  <a:lnTo>
                    <a:pt x="2" y="249"/>
                  </a:lnTo>
                  <a:lnTo>
                    <a:pt x="6" y="233"/>
                  </a:lnTo>
                  <a:lnTo>
                    <a:pt x="9" y="215"/>
                  </a:lnTo>
                  <a:lnTo>
                    <a:pt x="15" y="199"/>
                  </a:lnTo>
                  <a:lnTo>
                    <a:pt x="21" y="181"/>
                  </a:lnTo>
                  <a:lnTo>
                    <a:pt x="30" y="164"/>
                  </a:lnTo>
                  <a:lnTo>
                    <a:pt x="37" y="145"/>
                  </a:lnTo>
                  <a:lnTo>
                    <a:pt x="47" y="128"/>
                  </a:lnTo>
                  <a:lnTo>
                    <a:pt x="52" y="120"/>
                  </a:lnTo>
                  <a:lnTo>
                    <a:pt x="70" y="95"/>
                  </a:lnTo>
                  <a:lnTo>
                    <a:pt x="82" y="79"/>
                  </a:lnTo>
                  <a:lnTo>
                    <a:pt x="95" y="66"/>
                  </a:lnTo>
                  <a:lnTo>
                    <a:pt x="107" y="53"/>
                  </a:lnTo>
                  <a:lnTo>
                    <a:pt x="120" y="41"/>
                  </a:lnTo>
                  <a:lnTo>
                    <a:pt x="134" y="30"/>
                  </a:lnTo>
                  <a:lnTo>
                    <a:pt x="145" y="22"/>
                  </a:lnTo>
                  <a:lnTo>
                    <a:pt x="159" y="16"/>
                  </a:lnTo>
                  <a:lnTo>
                    <a:pt x="172" y="7"/>
                  </a:lnTo>
                  <a:lnTo>
                    <a:pt x="183" y="4"/>
                  </a:lnTo>
                  <a:lnTo>
                    <a:pt x="196" y="0"/>
                  </a:lnTo>
                  <a:lnTo>
                    <a:pt x="208" y="0"/>
                  </a:lnTo>
                  <a:lnTo>
                    <a:pt x="217" y="0"/>
                  </a:lnTo>
                  <a:lnTo>
                    <a:pt x="229" y="3"/>
                  </a:lnTo>
                  <a:lnTo>
                    <a:pt x="238" y="7"/>
                  </a:lnTo>
                  <a:lnTo>
                    <a:pt x="253" y="22"/>
                  </a:lnTo>
                  <a:lnTo>
                    <a:pt x="261" y="41"/>
                  </a:lnTo>
                  <a:lnTo>
                    <a:pt x="266" y="53"/>
                  </a:lnTo>
                  <a:lnTo>
                    <a:pt x="266" y="66"/>
                  </a:lnTo>
                  <a:lnTo>
                    <a:pt x="267" y="79"/>
                  </a:lnTo>
                  <a:lnTo>
                    <a:pt x="266" y="95"/>
                  </a:lnTo>
                  <a:lnTo>
                    <a:pt x="266" y="110"/>
                  </a:lnTo>
                  <a:lnTo>
                    <a:pt x="261" y="126"/>
                  </a:lnTo>
                  <a:lnTo>
                    <a:pt x="257" y="143"/>
                  </a:lnTo>
                  <a:lnTo>
                    <a:pt x="253" y="160"/>
                  </a:lnTo>
                  <a:lnTo>
                    <a:pt x="246" y="178"/>
                  </a:lnTo>
                  <a:lnTo>
                    <a:pt x="239" y="195"/>
                  </a:lnTo>
                  <a:lnTo>
                    <a:pt x="229" y="213"/>
                  </a:lnTo>
                  <a:lnTo>
                    <a:pt x="220" y="23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22" name="Line 202"/>
            <p:cNvSpPr>
              <a:spLocks noChangeShapeType="1"/>
            </p:cNvSpPr>
            <p:nvPr/>
          </p:nvSpPr>
          <p:spPr bwMode="auto">
            <a:xfrm>
              <a:off x="400" y="2950"/>
              <a:ext cx="9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23" name="Freeform 203"/>
            <p:cNvSpPr>
              <a:spLocks/>
            </p:cNvSpPr>
            <p:nvPr/>
          </p:nvSpPr>
          <p:spPr bwMode="auto">
            <a:xfrm>
              <a:off x="956" y="3041"/>
              <a:ext cx="53" cy="116"/>
            </a:xfrm>
            <a:custGeom>
              <a:avLst/>
              <a:gdLst/>
              <a:ahLst/>
              <a:cxnLst>
                <a:cxn ang="0">
                  <a:pos x="11" y="348"/>
                </a:cxn>
                <a:cxn ang="0">
                  <a:pos x="0" y="269"/>
                </a:cxn>
                <a:cxn ang="0">
                  <a:pos x="11" y="213"/>
                </a:cxn>
                <a:cxn ang="0">
                  <a:pos x="40" y="137"/>
                </a:cxn>
                <a:cxn ang="0">
                  <a:pos x="88" y="60"/>
                </a:cxn>
                <a:cxn ang="0">
                  <a:pos x="118" y="27"/>
                </a:cxn>
                <a:cxn ang="0">
                  <a:pos x="157" y="0"/>
                </a:cxn>
              </a:cxnLst>
              <a:rect l="0" t="0" r="r" b="b"/>
              <a:pathLst>
                <a:path w="157" h="348">
                  <a:moveTo>
                    <a:pt x="11" y="348"/>
                  </a:moveTo>
                  <a:lnTo>
                    <a:pt x="0" y="269"/>
                  </a:lnTo>
                  <a:lnTo>
                    <a:pt x="11" y="213"/>
                  </a:lnTo>
                  <a:lnTo>
                    <a:pt x="40" y="137"/>
                  </a:lnTo>
                  <a:lnTo>
                    <a:pt x="88" y="60"/>
                  </a:lnTo>
                  <a:lnTo>
                    <a:pt x="118" y="27"/>
                  </a:lnTo>
                  <a:lnTo>
                    <a:pt x="157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24" name="Line 204"/>
            <p:cNvSpPr>
              <a:spLocks noChangeShapeType="1"/>
            </p:cNvSpPr>
            <p:nvPr/>
          </p:nvSpPr>
          <p:spPr bwMode="auto">
            <a:xfrm>
              <a:off x="402" y="2747"/>
              <a:ext cx="9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25" name="Freeform 205"/>
            <p:cNvSpPr>
              <a:spLocks/>
            </p:cNvSpPr>
            <p:nvPr/>
          </p:nvSpPr>
          <p:spPr bwMode="auto">
            <a:xfrm>
              <a:off x="533" y="2851"/>
              <a:ext cx="300" cy="216"/>
            </a:xfrm>
            <a:custGeom>
              <a:avLst/>
              <a:gdLst/>
              <a:ahLst/>
              <a:cxnLst>
                <a:cxn ang="0">
                  <a:pos x="899" y="644"/>
                </a:cxn>
                <a:cxn ang="0">
                  <a:pos x="844" y="650"/>
                </a:cxn>
                <a:cxn ang="0">
                  <a:pos x="819" y="650"/>
                </a:cxn>
                <a:cxn ang="0">
                  <a:pos x="777" y="650"/>
                </a:cxn>
                <a:cxn ang="0">
                  <a:pos x="754" y="650"/>
                </a:cxn>
                <a:cxn ang="0">
                  <a:pos x="725" y="650"/>
                </a:cxn>
                <a:cxn ang="0">
                  <a:pos x="645" y="639"/>
                </a:cxn>
                <a:cxn ang="0">
                  <a:pos x="610" y="633"/>
                </a:cxn>
                <a:cxn ang="0">
                  <a:pos x="570" y="624"/>
                </a:cxn>
                <a:cxn ang="0">
                  <a:pos x="528" y="614"/>
                </a:cxn>
                <a:cxn ang="0">
                  <a:pos x="486" y="601"/>
                </a:cxn>
                <a:cxn ang="0">
                  <a:pos x="439" y="584"/>
                </a:cxn>
                <a:cxn ang="0">
                  <a:pos x="422" y="576"/>
                </a:cxn>
                <a:cxn ang="0">
                  <a:pos x="403" y="565"/>
                </a:cxn>
                <a:cxn ang="0">
                  <a:pos x="376" y="554"/>
                </a:cxn>
                <a:cxn ang="0">
                  <a:pos x="357" y="546"/>
                </a:cxn>
                <a:cxn ang="0">
                  <a:pos x="323" y="529"/>
                </a:cxn>
                <a:cxn ang="0">
                  <a:pos x="274" y="498"/>
                </a:cxn>
                <a:cxn ang="0">
                  <a:pos x="222" y="459"/>
                </a:cxn>
                <a:cxn ang="0">
                  <a:pos x="184" y="419"/>
                </a:cxn>
                <a:cxn ang="0">
                  <a:pos x="142" y="368"/>
                </a:cxn>
                <a:cxn ang="0">
                  <a:pos x="87" y="296"/>
                </a:cxn>
                <a:cxn ang="0">
                  <a:pos x="68" y="260"/>
                </a:cxn>
                <a:cxn ang="0">
                  <a:pos x="26" y="166"/>
                </a:cxn>
                <a:cxn ang="0">
                  <a:pos x="13" y="123"/>
                </a:cxn>
                <a:cxn ang="0">
                  <a:pos x="2" y="66"/>
                </a:cxn>
                <a:cxn ang="0">
                  <a:pos x="0" y="0"/>
                </a:cxn>
                <a:cxn ang="0">
                  <a:pos x="29" y="58"/>
                </a:cxn>
                <a:cxn ang="0">
                  <a:pos x="42" y="82"/>
                </a:cxn>
                <a:cxn ang="0">
                  <a:pos x="59" y="104"/>
                </a:cxn>
                <a:cxn ang="0">
                  <a:pos x="84" y="144"/>
                </a:cxn>
                <a:cxn ang="0">
                  <a:pos x="112" y="183"/>
                </a:cxn>
                <a:cxn ang="0">
                  <a:pos x="142" y="225"/>
                </a:cxn>
                <a:cxn ang="0">
                  <a:pos x="194" y="283"/>
                </a:cxn>
                <a:cxn ang="0">
                  <a:pos x="209" y="306"/>
                </a:cxn>
                <a:cxn ang="0">
                  <a:pos x="247" y="344"/>
                </a:cxn>
                <a:cxn ang="0">
                  <a:pos x="300" y="382"/>
                </a:cxn>
                <a:cxn ang="0">
                  <a:pos x="348" y="416"/>
                </a:cxn>
                <a:cxn ang="0">
                  <a:pos x="385" y="431"/>
                </a:cxn>
                <a:cxn ang="0">
                  <a:pos x="403" y="442"/>
                </a:cxn>
                <a:cxn ang="0">
                  <a:pos x="448" y="461"/>
                </a:cxn>
                <a:cxn ang="0">
                  <a:pos x="465" y="471"/>
                </a:cxn>
                <a:cxn ang="0">
                  <a:pos x="513" y="489"/>
                </a:cxn>
                <a:cxn ang="0">
                  <a:pos x="555" y="501"/>
                </a:cxn>
                <a:cxn ang="0">
                  <a:pos x="635" y="520"/>
                </a:cxn>
                <a:cxn ang="0">
                  <a:pos x="670" y="527"/>
                </a:cxn>
                <a:cxn ang="0">
                  <a:pos x="752" y="536"/>
                </a:cxn>
                <a:cxn ang="0">
                  <a:pos x="780" y="536"/>
                </a:cxn>
                <a:cxn ang="0">
                  <a:pos x="802" y="536"/>
                </a:cxn>
                <a:cxn ang="0">
                  <a:pos x="844" y="536"/>
                </a:cxn>
                <a:cxn ang="0">
                  <a:pos x="870" y="536"/>
                </a:cxn>
                <a:cxn ang="0">
                  <a:pos x="893" y="532"/>
                </a:cxn>
                <a:cxn ang="0">
                  <a:pos x="899" y="644"/>
                </a:cxn>
              </a:cxnLst>
              <a:rect l="0" t="0" r="r" b="b"/>
              <a:pathLst>
                <a:path w="899" h="650">
                  <a:moveTo>
                    <a:pt x="899" y="644"/>
                  </a:moveTo>
                  <a:lnTo>
                    <a:pt x="844" y="650"/>
                  </a:lnTo>
                  <a:lnTo>
                    <a:pt x="819" y="650"/>
                  </a:lnTo>
                  <a:lnTo>
                    <a:pt x="777" y="650"/>
                  </a:lnTo>
                  <a:lnTo>
                    <a:pt x="754" y="650"/>
                  </a:lnTo>
                  <a:lnTo>
                    <a:pt x="725" y="650"/>
                  </a:lnTo>
                  <a:lnTo>
                    <a:pt x="645" y="639"/>
                  </a:lnTo>
                  <a:lnTo>
                    <a:pt x="610" y="633"/>
                  </a:lnTo>
                  <a:lnTo>
                    <a:pt x="570" y="624"/>
                  </a:lnTo>
                  <a:lnTo>
                    <a:pt x="528" y="614"/>
                  </a:lnTo>
                  <a:lnTo>
                    <a:pt x="486" y="601"/>
                  </a:lnTo>
                  <a:lnTo>
                    <a:pt x="439" y="584"/>
                  </a:lnTo>
                  <a:lnTo>
                    <a:pt x="422" y="576"/>
                  </a:lnTo>
                  <a:lnTo>
                    <a:pt x="403" y="565"/>
                  </a:lnTo>
                  <a:lnTo>
                    <a:pt x="376" y="554"/>
                  </a:lnTo>
                  <a:lnTo>
                    <a:pt x="357" y="546"/>
                  </a:lnTo>
                  <a:lnTo>
                    <a:pt x="323" y="529"/>
                  </a:lnTo>
                  <a:lnTo>
                    <a:pt x="274" y="498"/>
                  </a:lnTo>
                  <a:lnTo>
                    <a:pt x="222" y="459"/>
                  </a:lnTo>
                  <a:lnTo>
                    <a:pt x="184" y="419"/>
                  </a:lnTo>
                  <a:lnTo>
                    <a:pt x="142" y="368"/>
                  </a:lnTo>
                  <a:lnTo>
                    <a:pt x="87" y="296"/>
                  </a:lnTo>
                  <a:lnTo>
                    <a:pt x="68" y="260"/>
                  </a:lnTo>
                  <a:lnTo>
                    <a:pt x="26" y="166"/>
                  </a:lnTo>
                  <a:lnTo>
                    <a:pt x="13" y="123"/>
                  </a:lnTo>
                  <a:lnTo>
                    <a:pt x="2" y="66"/>
                  </a:lnTo>
                  <a:lnTo>
                    <a:pt x="0" y="0"/>
                  </a:lnTo>
                  <a:lnTo>
                    <a:pt x="29" y="58"/>
                  </a:lnTo>
                  <a:lnTo>
                    <a:pt x="42" y="82"/>
                  </a:lnTo>
                  <a:lnTo>
                    <a:pt x="59" y="104"/>
                  </a:lnTo>
                  <a:lnTo>
                    <a:pt x="84" y="144"/>
                  </a:lnTo>
                  <a:lnTo>
                    <a:pt x="112" y="183"/>
                  </a:lnTo>
                  <a:lnTo>
                    <a:pt x="142" y="225"/>
                  </a:lnTo>
                  <a:lnTo>
                    <a:pt x="194" y="283"/>
                  </a:lnTo>
                  <a:lnTo>
                    <a:pt x="209" y="306"/>
                  </a:lnTo>
                  <a:lnTo>
                    <a:pt x="247" y="344"/>
                  </a:lnTo>
                  <a:lnTo>
                    <a:pt x="300" y="382"/>
                  </a:lnTo>
                  <a:lnTo>
                    <a:pt x="348" y="416"/>
                  </a:lnTo>
                  <a:lnTo>
                    <a:pt x="385" y="431"/>
                  </a:lnTo>
                  <a:lnTo>
                    <a:pt x="403" y="442"/>
                  </a:lnTo>
                  <a:lnTo>
                    <a:pt x="448" y="461"/>
                  </a:lnTo>
                  <a:lnTo>
                    <a:pt x="465" y="471"/>
                  </a:lnTo>
                  <a:lnTo>
                    <a:pt x="513" y="489"/>
                  </a:lnTo>
                  <a:lnTo>
                    <a:pt x="555" y="501"/>
                  </a:lnTo>
                  <a:lnTo>
                    <a:pt x="635" y="520"/>
                  </a:lnTo>
                  <a:lnTo>
                    <a:pt x="670" y="527"/>
                  </a:lnTo>
                  <a:lnTo>
                    <a:pt x="752" y="536"/>
                  </a:lnTo>
                  <a:lnTo>
                    <a:pt x="780" y="536"/>
                  </a:lnTo>
                  <a:lnTo>
                    <a:pt x="802" y="536"/>
                  </a:lnTo>
                  <a:lnTo>
                    <a:pt x="844" y="536"/>
                  </a:lnTo>
                  <a:lnTo>
                    <a:pt x="870" y="536"/>
                  </a:lnTo>
                  <a:lnTo>
                    <a:pt x="893" y="532"/>
                  </a:lnTo>
                  <a:lnTo>
                    <a:pt x="899" y="64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26" name="Freeform 206"/>
            <p:cNvSpPr>
              <a:spLocks/>
            </p:cNvSpPr>
            <p:nvPr/>
          </p:nvSpPr>
          <p:spPr bwMode="auto">
            <a:xfrm>
              <a:off x="448" y="3007"/>
              <a:ext cx="123" cy="3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77" y="0"/>
                </a:cxn>
                <a:cxn ang="0">
                  <a:pos x="369" y="106"/>
                </a:cxn>
                <a:cxn ang="0">
                  <a:pos x="91" y="106"/>
                </a:cxn>
                <a:cxn ang="0">
                  <a:pos x="0" y="0"/>
                </a:cxn>
              </a:cxnLst>
              <a:rect l="0" t="0" r="r" b="b"/>
              <a:pathLst>
                <a:path w="369" h="106">
                  <a:moveTo>
                    <a:pt x="0" y="0"/>
                  </a:moveTo>
                  <a:lnTo>
                    <a:pt x="277" y="0"/>
                  </a:lnTo>
                  <a:lnTo>
                    <a:pt x="369" y="106"/>
                  </a:lnTo>
                  <a:lnTo>
                    <a:pt x="91" y="1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27" name="Freeform 207"/>
            <p:cNvSpPr>
              <a:spLocks/>
            </p:cNvSpPr>
            <p:nvPr/>
          </p:nvSpPr>
          <p:spPr bwMode="auto">
            <a:xfrm>
              <a:off x="845" y="3030"/>
              <a:ext cx="111" cy="123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34" y="223"/>
                </a:cxn>
                <a:cxn ang="0">
                  <a:pos x="320" y="282"/>
                </a:cxn>
                <a:cxn ang="0">
                  <a:pos x="322" y="325"/>
                </a:cxn>
                <a:cxn ang="0">
                  <a:pos x="332" y="370"/>
                </a:cxn>
                <a:cxn ang="0">
                  <a:pos x="15" y="130"/>
                </a:cxn>
                <a:cxn ang="0">
                  <a:pos x="2" y="83"/>
                </a:cxn>
                <a:cxn ang="0">
                  <a:pos x="0" y="28"/>
                </a:cxn>
                <a:cxn ang="0">
                  <a:pos x="3" y="0"/>
                </a:cxn>
              </a:cxnLst>
              <a:rect l="0" t="0" r="r" b="b"/>
              <a:pathLst>
                <a:path w="334" h="370">
                  <a:moveTo>
                    <a:pt x="3" y="0"/>
                  </a:moveTo>
                  <a:lnTo>
                    <a:pt x="334" y="223"/>
                  </a:lnTo>
                  <a:lnTo>
                    <a:pt x="320" y="282"/>
                  </a:lnTo>
                  <a:lnTo>
                    <a:pt x="322" y="325"/>
                  </a:lnTo>
                  <a:lnTo>
                    <a:pt x="332" y="370"/>
                  </a:lnTo>
                  <a:lnTo>
                    <a:pt x="15" y="130"/>
                  </a:lnTo>
                  <a:lnTo>
                    <a:pt x="2" y="83"/>
                  </a:lnTo>
                  <a:lnTo>
                    <a:pt x="0" y="28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28" name="Freeform 208"/>
            <p:cNvSpPr>
              <a:spLocks/>
            </p:cNvSpPr>
            <p:nvPr/>
          </p:nvSpPr>
          <p:spPr bwMode="auto">
            <a:xfrm>
              <a:off x="727" y="2708"/>
              <a:ext cx="187" cy="113"/>
            </a:xfrm>
            <a:custGeom>
              <a:avLst/>
              <a:gdLst/>
              <a:ahLst/>
              <a:cxnLst>
                <a:cxn ang="0">
                  <a:pos x="561" y="317"/>
                </a:cxn>
                <a:cxn ang="0">
                  <a:pos x="551" y="338"/>
                </a:cxn>
                <a:cxn ang="0">
                  <a:pos x="545" y="339"/>
                </a:cxn>
                <a:cxn ang="0">
                  <a:pos x="311" y="339"/>
                </a:cxn>
                <a:cxn ang="0">
                  <a:pos x="311" y="339"/>
                </a:cxn>
                <a:cxn ang="0">
                  <a:pos x="8" y="82"/>
                </a:cxn>
                <a:cxn ang="0">
                  <a:pos x="8" y="82"/>
                </a:cxn>
                <a:cxn ang="0">
                  <a:pos x="8" y="82"/>
                </a:cxn>
                <a:cxn ang="0">
                  <a:pos x="0" y="0"/>
                </a:cxn>
                <a:cxn ang="0">
                  <a:pos x="0" y="13"/>
                </a:cxn>
                <a:cxn ang="0">
                  <a:pos x="561" y="317"/>
                </a:cxn>
              </a:cxnLst>
              <a:rect l="0" t="0" r="r" b="b"/>
              <a:pathLst>
                <a:path w="561" h="339">
                  <a:moveTo>
                    <a:pt x="561" y="317"/>
                  </a:moveTo>
                  <a:lnTo>
                    <a:pt x="551" y="338"/>
                  </a:lnTo>
                  <a:lnTo>
                    <a:pt x="545" y="339"/>
                  </a:lnTo>
                  <a:lnTo>
                    <a:pt x="311" y="339"/>
                  </a:lnTo>
                  <a:lnTo>
                    <a:pt x="311" y="339"/>
                  </a:lnTo>
                  <a:lnTo>
                    <a:pt x="8" y="82"/>
                  </a:lnTo>
                  <a:lnTo>
                    <a:pt x="8" y="82"/>
                  </a:lnTo>
                  <a:lnTo>
                    <a:pt x="8" y="82"/>
                  </a:lnTo>
                  <a:lnTo>
                    <a:pt x="0" y="0"/>
                  </a:lnTo>
                  <a:lnTo>
                    <a:pt x="0" y="13"/>
                  </a:lnTo>
                  <a:lnTo>
                    <a:pt x="561" y="31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29" name="Freeform 209"/>
            <p:cNvSpPr>
              <a:spLocks/>
            </p:cNvSpPr>
            <p:nvPr/>
          </p:nvSpPr>
          <p:spPr bwMode="auto">
            <a:xfrm>
              <a:off x="728" y="2604"/>
              <a:ext cx="244" cy="212"/>
            </a:xfrm>
            <a:custGeom>
              <a:avLst/>
              <a:gdLst/>
              <a:ahLst/>
              <a:cxnLst>
                <a:cxn ang="0">
                  <a:pos x="0" y="310"/>
                </a:cxn>
                <a:cxn ang="0">
                  <a:pos x="0" y="148"/>
                </a:cxn>
                <a:cxn ang="0">
                  <a:pos x="116" y="0"/>
                </a:cxn>
                <a:cxn ang="0">
                  <a:pos x="396" y="0"/>
                </a:cxn>
                <a:cxn ang="0">
                  <a:pos x="704" y="221"/>
                </a:cxn>
                <a:cxn ang="0">
                  <a:pos x="733" y="398"/>
                </a:cxn>
                <a:cxn ang="0">
                  <a:pos x="557" y="635"/>
                </a:cxn>
                <a:cxn ang="0">
                  <a:pos x="308" y="635"/>
                </a:cxn>
                <a:cxn ang="0">
                  <a:pos x="15" y="384"/>
                </a:cxn>
                <a:cxn ang="0">
                  <a:pos x="0" y="310"/>
                </a:cxn>
              </a:cxnLst>
              <a:rect l="0" t="0" r="r" b="b"/>
              <a:pathLst>
                <a:path w="733" h="635">
                  <a:moveTo>
                    <a:pt x="0" y="310"/>
                  </a:moveTo>
                  <a:lnTo>
                    <a:pt x="0" y="148"/>
                  </a:lnTo>
                  <a:lnTo>
                    <a:pt x="116" y="0"/>
                  </a:lnTo>
                  <a:lnTo>
                    <a:pt x="396" y="0"/>
                  </a:lnTo>
                  <a:lnTo>
                    <a:pt x="704" y="221"/>
                  </a:lnTo>
                  <a:lnTo>
                    <a:pt x="733" y="398"/>
                  </a:lnTo>
                  <a:lnTo>
                    <a:pt x="557" y="635"/>
                  </a:lnTo>
                  <a:lnTo>
                    <a:pt x="308" y="635"/>
                  </a:lnTo>
                  <a:lnTo>
                    <a:pt x="15" y="384"/>
                  </a:lnTo>
                  <a:lnTo>
                    <a:pt x="0" y="310"/>
                  </a:lnTo>
                  <a:close/>
                </a:path>
              </a:pathLst>
            </a:custGeom>
            <a:solidFill>
              <a:srgbClr val="ABABAB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30" name="Freeform 210"/>
            <p:cNvSpPr>
              <a:spLocks/>
            </p:cNvSpPr>
            <p:nvPr/>
          </p:nvSpPr>
          <p:spPr bwMode="auto">
            <a:xfrm>
              <a:off x="766" y="2604"/>
              <a:ext cx="206" cy="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1"/>
                </a:cxn>
                <a:cxn ang="0">
                  <a:pos x="280" y="488"/>
                </a:cxn>
                <a:cxn ang="0">
                  <a:pos x="559" y="488"/>
                </a:cxn>
                <a:cxn ang="0">
                  <a:pos x="617" y="398"/>
                </a:cxn>
                <a:cxn ang="0">
                  <a:pos x="588" y="221"/>
                </a:cxn>
                <a:cxn ang="0">
                  <a:pos x="280" y="0"/>
                </a:cxn>
                <a:cxn ang="0">
                  <a:pos x="0" y="0"/>
                </a:cxn>
              </a:cxnLst>
              <a:rect l="0" t="0" r="r" b="b"/>
              <a:pathLst>
                <a:path w="617" h="488">
                  <a:moveTo>
                    <a:pt x="0" y="0"/>
                  </a:moveTo>
                  <a:lnTo>
                    <a:pt x="0" y="251"/>
                  </a:lnTo>
                  <a:lnTo>
                    <a:pt x="280" y="488"/>
                  </a:lnTo>
                  <a:lnTo>
                    <a:pt x="559" y="488"/>
                  </a:lnTo>
                  <a:lnTo>
                    <a:pt x="617" y="398"/>
                  </a:lnTo>
                  <a:lnTo>
                    <a:pt x="588" y="221"/>
                  </a:lnTo>
                  <a:lnTo>
                    <a:pt x="28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31" name="Line 211"/>
            <p:cNvSpPr>
              <a:spLocks noChangeShapeType="1"/>
            </p:cNvSpPr>
            <p:nvPr/>
          </p:nvSpPr>
          <p:spPr bwMode="auto">
            <a:xfrm flipV="1">
              <a:off x="733" y="2688"/>
              <a:ext cx="33" cy="4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32" name="Line 212"/>
            <p:cNvSpPr>
              <a:spLocks noChangeShapeType="1"/>
            </p:cNvSpPr>
            <p:nvPr/>
          </p:nvSpPr>
          <p:spPr bwMode="auto">
            <a:xfrm flipV="1">
              <a:off x="830" y="2767"/>
              <a:ext cx="30" cy="4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33" name="Freeform 213"/>
            <p:cNvSpPr>
              <a:spLocks/>
            </p:cNvSpPr>
            <p:nvPr/>
          </p:nvSpPr>
          <p:spPr bwMode="auto">
            <a:xfrm>
              <a:off x="804" y="2535"/>
              <a:ext cx="183" cy="193"/>
            </a:xfrm>
            <a:custGeom>
              <a:avLst/>
              <a:gdLst/>
              <a:ahLst/>
              <a:cxnLst>
                <a:cxn ang="0">
                  <a:pos x="20" y="266"/>
                </a:cxn>
                <a:cxn ang="0">
                  <a:pos x="210" y="0"/>
                </a:cxn>
                <a:cxn ang="0">
                  <a:pos x="548" y="280"/>
                </a:cxn>
                <a:cxn ang="0">
                  <a:pos x="371" y="531"/>
                </a:cxn>
                <a:cxn ang="0">
                  <a:pos x="342" y="556"/>
                </a:cxn>
                <a:cxn ang="0">
                  <a:pos x="310" y="573"/>
                </a:cxn>
                <a:cxn ang="0">
                  <a:pos x="275" y="579"/>
                </a:cxn>
                <a:cxn ang="0">
                  <a:pos x="240" y="579"/>
                </a:cxn>
                <a:cxn ang="0">
                  <a:pos x="204" y="570"/>
                </a:cxn>
                <a:cxn ang="0">
                  <a:pos x="169" y="557"/>
                </a:cxn>
                <a:cxn ang="0">
                  <a:pos x="134" y="538"/>
                </a:cxn>
                <a:cxn ang="0">
                  <a:pos x="103" y="514"/>
                </a:cxn>
                <a:cxn ang="0">
                  <a:pos x="73" y="487"/>
                </a:cxn>
                <a:cxn ang="0">
                  <a:pos x="46" y="457"/>
                </a:cxn>
                <a:cxn ang="0">
                  <a:pos x="26" y="425"/>
                </a:cxn>
                <a:cxn ang="0">
                  <a:pos x="10" y="392"/>
                </a:cxn>
                <a:cxn ang="0">
                  <a:pos x="2" y="358"/>
                </a:cxn>
                <a:cxn ang="0">
                  <a:pos x="0" y="325"/>
                </a:cxn>
                <a:cxn ang="0">
                  <a:pos x="6" y="294"/>
                </a:cxn>
                <a:cxn ang="0">
                  <a:pos x="20" y="266"/>
                </a:cxn>
              </a:cxnLst>
              <a:rect l="0" t="0" r="r" b="b"/>
              <a:pathLst>
                <a:path w="548" h="579">
                  <a:moveTo>
                    <a:pt x="20" y="266"/>
                  </a:moveTo>
                  <a:lnTo>
                    <a:pt x="210" y="0"/>
                  </a:lnTo>
                  <a:lnTo>
                    <a:pt x="548" y="280"/>
                  </a:lnTo>
                  <a:lnTo>
                    <a:pt x="371" y="531"/>
                  </a:lnTo>
                  <a:lnTo>
                    <a:pt x="342" y="556"/>
                  </a:lnTo>
                  <a:lnTo>
                    <a:pt x="310" y="573"/>
                  </a:lnTo>
                  <a:lnTo>
                    <a:pt x="275" y="579"/>
                  </a:lnTo>
                  <a:lnTo>
                    <a:pt x="240" y="579"/>
                  </a:lnTo>
                  <a:lnTo>
                    <a:pt x="204" y="570"/>
                  </a:lnTo>
                  <a:lnTo>
                    <a:pt x="169" y="557"/>
                  </a:lnTo>
                  <a:lnTo>
                    <a:pt x="134" y="538"/>
                  </a:lnTo>
                  <a:lnTo>
                    <a:pt x="103" y="514"/>
                  </a:lnTo>
                  <a:lnTo>
                    <a:pt x="73" y="487"/>
                  </a:lnTo>
                  <a:lnTo>
                    <a:pt x="46" y="457"/>
                  </a:lnTo>
                  <a:lnTo>
                    <a:pt x="26" y="425"/>
                  </a:lnTo>
                  <a:lnTo>
                    <a:pt x="10" y="392"/>
                  </a:lnTo>
                  <a:lnTo>
                    <a:pt x="2" y="358"/>
                  </a:lnTo>
                  <a:lnTo>
                    <a:pt x="0" y="325"/>
                  </a:lnTo>
                  <a:lnTo>
                    <a:pt x="6" y="294"/>
                  </a:lnTo>
                  <a:lnTo>
                    <a:pt x="20" y="266"/>
                  </a:lnTo>
                  <a:close/>
                </a:path>
              </a:pathLst>
            </a:custGeom>
            <a:solidFill>
              <a:srgbClr val="ABABAB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34" name="Freeform 214"/>
            <p:cNvSpPr>
              <a:spLocks/>
            </p:cNvSpPr>
            <p:nvPr/>
          </p:nvSpPr>
          <p:spPr bwMode="auto">
            <a:xfrm>
              <a:off x="794" y="2433"/>
              <a:ext cx="331" cy="287"/>
            </a:xfrm>
            <a:custGeom>
              <a:avLst/>
              <a:gdLst/>
              <a:ahLst/>
              <a:cxnLst>
                <a:cxn ang="0">
                  <a:pos x="673" y="241"/>
                </a:cxn>
                <a:cxn ang="0">
                  <a:pos x="736" y="299"/>
                </a:cxn>
                <a:cxn ang="0">
                  <a:pos x="808" y="380"/>
                </a:cxn>
                <a:cxn ang="0">
                  <a:pos x="868" y="462"/>
                </a:cxn>
                <a:cxn ang="0">
                  <a:pos x="912" y="542"/>
                </a:cxn>
                <a:cxn ang="0">
                  <a:pos x="940" y="617"/>
                </a:cxn>
                <a:cxn ang="0">
                  <a:pos x="951" y="688"/>
                </a:cxn>
                <a:cxn ang="0">
                  <a:pos x="993" y="697"/>
                </a:cxn>
                <a:cxn ang="0">
                  <a:pos x="918" y="800"/>
                </a:cxn>
                <a:cxn ang="0">
                  <a:pos x="899" y="820"/>
                </a:cxn>
                <a:cxn ang="0">
                  <a:pos x="846" y="849"/>
                </a:cxn>
                <a:cxn ang="0">
                  <a:pos x="783" y="861"/>
                </a:cxn>
                <a:cxn ang="0">
                  <a:pos x="705" y="855"/>
                </a:cxn>
                <a:cxn ang="0">
                  <a:pos x="621" y="837"/>
                </a:cxn>
                <a:cxn ang="0">
                  <a:pos x="532" y="802"/>
                </a:cxn>
                <a:cxn ang="0">
                  <a:pos x="438" y="754"/>
                </a:cxn>
                <a:cxn ang="0">
                  <a:pos x="346" y="692"/>
                </a:cxn>
                <a:cxn ang="0">
                  <a:pos x="278" y="639"/>
                </a:cxn>
                <a:cxn ang="0">
                  <a:pos x="216" y="579"/>
                </a:cxn>
                <a:cxn ang="0">
                  <a:pos x="142" y="500"/>
                </a:cxn>
                <a:cxn ang="0">
                  <a:pos x="84" y="419"/>
                </a:cxn>
                <a:cxn ang="0">
                  <a:pos x="39" y="339"/>
                </a:cxn>
                <a:cxn ang="0">
                  <a:pos x="12" y="261"/>
                </a:cxn>
                <a:cxn ang="0">
                  <a:pos x="0" y="190"/>
                </a:cxn>
                <a:cxn ang="0">
                  <a:pos x="6" y="128"/>
                </a:cxn>
                <a:cxn ang="0">
                  <a:pos x="32" y="78"/>
                </a:cxn>
                <a:cxn ang="0">
                  <a:pos x="89" y="0"/>
                </a:cxn>
                <a:cxn ang="0">
                  <a:pos x="104" y="31"/>
                </a:cxn>
                <a:cxn ang="0">
                  <a:pos x="170" y="18"/>
                </a:cxn>
                <a:cxn ang="0">
                  <a:pos x="245" y="24"/>
                </a:cxn>
                <a:cxn ang="0">
                  <a:pos x="330" y="42"/>
                </a:cxn>
                <a:cxn ang="0">
                  <a:pos x="419" y="77"/>
                </a:cxn>
                <a:cxn ang="0">
                  <a:pos x="511" y="126"/>
                </a:cxn>
                <a:cxn ang="0">
                  <a:pos x="603" y="187"/>
                </a:cxn>
              </a:cxnLst>
              <a:rect l="0" t="0" r="r" b="b"/>
              <a:pathLst>
                <a:path w="993" h="861">
                  <a:moveTo>
                    <a:pt x="650" y="221"/>
                  </a:moveTo>
                  <a:lnTo>
                    <a:pt x="673" y="241"/>
                  </a:lnTo>
                  <a:lnTo>
                    <a:pt x="694" y="260"/>
                  </a:lnTo>
                  <a:lnTo>
                    <a:pt x="736" y="299"/>
                  </a:lnTo>
                  <a:lnTo>
                    <a:pt x="774" y="339"/>
                  </a:lnTo>
                  <a:lnTo>
                    <a:pt x="808" y="380"/>
                  </a:lnTo>
                  <a:lnTo>
                    <a:pt x="839" y="420"/>
                  </a:lnTo>
                  <a:lnTo>
                    <a:pt x="868" y="462"/>
                  </a:lnTo>
                  <a:lnTo>
                    <a:pt x="891" y="502"/>
                  </a:lnTo>
                  <a:lnTo>
                    <a:pt x="912" y="542"/>
                  </a:lnTo>
                  <a:lnTo>
                    <a:pt x="927" y="579"/>
                  </a:lnTo>
                  <a:lnTo>
                    <a:pt x="940" y="617"/>
                  </a:lnTo>
                  <a:lnTo>
                    <a:pt x="948" y="654"/>
                  </a:lnTo>
                  <a:lnTo>
                    <a:pt x="951" y="688"/>
                  </a:lnTo>
                  <a:lnTo>
                    <a:pt x="950" y="720"/>
                  </a:lnTo>
                  <a:lnTo>
                    <a:pt x="993" y="697"/>
                  </a:lnTo>
                  <a:lnTo>
                    <a:pt x="933" y="776"/>
                  </a:lnTo>
                  <a:lnTo>
                    <a:pt x="918" y="800"/>
                  </a:lnTo>
                  <a:lnTo>
                    <a:pt x="909" y="811"/>
                  </a:lnTo>
                  <a:lnTo>
                    <a:pt x="899" y="820"/>
                  </a:lnTo>
                  <a:lnTo>
                    <a:pt x="875" y="837"/>
                  </a:lnTo>
                  <a:lnTo>
                    <a:pt x="846" y="849"/>
                  </a:lnTo>
                  <a:lnTo>
                    <a:pt x="815" y="856"/>
                  </a:lnTo>
                  <a:lnTo>
                    <a:pt x="783" y="861"/>
                  </a:lnTo>
                  <a:lnTo>
                    <a:pt x="744" y="861"/>
                  </a:lnTo>
                  <a:lnTo>
                    <a:pt x="705" y="855"/>
                  </a:lnTo>
                  <a:lnTo>
                    <a:pt x="664" y="846"/>
                  </a:lnTo>
                  <a:lnTo>
                    <a:pt x="621" y="837"/>
                  </a:lnTo>
                  <a:lnTo>
                    <a:pt x="577" y="820"/>
                  </a:lnTo>
                  <a:lnTo>
                    <a:pt x="532" y="802"/>
                  </a:lnTo>
                  <a:lnTo>
                    <a:pt x="486" y="781"/>
                  </a:lnTo>
                  <a:lnTo>
                    <a:pt x="438" y="754"/>
                  </a:lnTo>
                  <a:lnTo>
                    <a:pt x="393" y="725"/>
                  </a:lnTo>
                  <a:lnTo>
                    <a:pt x="346" y="692"/>
                  </a:lnTo>
                  <a:lnTo>
                    <a:pt x="301" y="656"/>
                  </a:lnTo>
                  <a:lnTo>
                    <a:pt x="278" y="639"/>
                  </a:lnTo>
                  <a:lnTo>
                    <a:pt x="257" y="619"/>
                  </a:lnTo>
                  <a:lnTo>
                    <a:pt x="216" y="579"/>
                  </a:lnTo>
                  <a:lnTo>
                    <a:pt x="178" y="541"/>
                  </a:lnTo>
                  <a:lnTo>
                    <a:pt x="142" y="500"/>
                  </a:lnTo>
                  <a:lnTo>
                    <a:pt x="112" y="459"/>
                  </a:lnTo>
                  <a:lnTo>
                    <a:pt x="84" y="419"/>
                  </a:lnTo>
                  <a:lnTo>
                    <a:pt x="60" y="378"/>
                  </a:lnTo>
                  <a:lnTo>
                    <a:pt x="39" y="339"/>
                  </a:lnTo>
                  <a:lnTo>
                    <a:pt x="23" y="299"/>
                  </a:lnTo>
                  <a:lnTo>
                    <a:pt x="12" y="261"/>
                  </a:lnTo>
                  <a:lnTo>
                    <a:pt x="3" y="226"/>
                  </a:lnTo>
                  <a:lnTo>
                    <a:pt x="0" y="190"/>
                  </a:lnTo>
                  <a:lnTo>
                    <a:pt x="1" y="159"/>
                  </a:lnTo>
                  <a:lnTo>
                    <a:pt x="6" y="128"/>
                  </a:lnTo>
                  <a:lnTo>
                    <a:pt x="17" y="103"/>
                  </a:lnTo>
                  <a:lnTo>
                    <a:pt x="32" y="78"/>
                  </a:lnTo>
                  <a:lnTo>
                    <a:pt x="42" y="68"/>
                  </a:lnTo>
                  <a:lnTo>
                    <a:pt x="89" y="0"/>
                  </a:lnTo>
                  <a:lnTo>
                    <a:pt x="76" y="42"/>
                  </a:lnTo>
                  <a:lnTo>
                    <a:pt x="104" y="31"/>
                  </a:lnTo>
                  <a:lnTo>
                    <a:pt x="136" y="23"/>
                  </a:lnTo>
                  <a:lnTo>
                    <a:pt x="170" y="18"/>
                  </a:lnTo>
                  <a:lnTo>
                    <a:pt x="205" y="19"/>
                  </a:lnTo>
                  <a:lnTo>
                    <a:pt x="245" y="24"/>
                  </a:lnTo>
                  <a:lnTo>
                    <a:pt x="285" y="31"/>
                  </a:lnTo>
                  <a:lnTo>
                    <a:pt x="330" y="42"/>
                  </a:lnTo>
                  <a:lnTo>
                    <a:pt x="374" y="56"/>
                  </a:lnTo>
                  <a:lnTo>
                    <a:pt x="419" y="77"/>
                  </a:lnTo>
                  <a:lnTo>
                    <a:pt x="466" y="98"/>
                  </a:lnTo>
                  <a:lnTo>
                    <a:pt x="511" y="126"/>
                  </a:lnTo>
                  <a:lnTo>
                    <a:pt x="558" y="153"/>
                  </a:lnTo>
                  <a:lnTo>
                    <a:pt x="603" y="187"/>
                  </a:lnTo>
                  <a:lnTo>
                    <a:pt x="650" y="221"/>
                  </a:lnTo>
                  <a:close/>
                </a:path>
              </a:pathLst>
            </a:custGeom>
            <a:solidFill>
              <a:srgbClr val="0066CC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35" name="Freeform 215"/>
            <p:cNvSpPr>
              <a:spLocks/>
            </p:cNvSpPr>
            <p:nvPr/>
          </p:nvSpPr>
          <p:spPr bwMode="auto">
            <a:xfrm>
              <a:off x="819" y="2405"/>
              <a:ext cx="317" cy="280"/>
            </a:xfrm>
            <a:custGeom>
              <a:avLst/>
              <a:gdLst/>
              <a:ahLst/>
              <a:cxnLst>
                <a:cxn ang="0">
                  <a:pos x="673" y="223"/>
                </a:cxn>
                <a:cxn ang="0">
                  <a:pos x="734" y="281"/>
                </a:cxn>
                <a:cxn ang="0">
                  <a:pos x="807" y="361"/>
                </a:cxn>
                <a:cxn ang="0">
                  <a:pos x="866" y="443"/>
                </a:cxn>
                <a:cxn ang="0">
                  <a:pos x="912" y="524"/>
                </a:cxn>
                <a:cxn ang="0">
                  <a:pos x="939" y="598"/>
                </a:cxn>
                <a:cxn ang="0">
                  <a:pos x="951" y="670"/>
                </a:cxn>
                <a:cxn ang="0">
                  <a:pos x="944" y="732"/>
                </a:cxn>
                <a:cxn ang="0">
                  <a:pos x="919" y="782"/>
                </a:cxn>
                <a:cxn ang="0">
                  <a:pos x="898" y="804"/>
                </a:cxn>
                <a:cxn ang="0">
                  <a:pos x="845" y="830"/>
                </a:cxn>
                <a:cxn ang="0">
                  <a:pos x="782" y="842"/>
                </a:cxn>
                <a:cxn ang="0">
                  <a:pos x="705" y="837"/>
                </a:cxn>
                <a:cxn ang="0">
                  <a:pos x="621" y="818"/>
                </a:cxn>
                <a:cxn ang="0">
                  <a:pos x="532" y="784"/>
                </a:cxn>
                <a:cxn ang="0">
                  <a:pos x="440" y="735"/>
                </a:cxn>
                <a:cxn ang="0">
                  <a:pos x="347" y="675"/>
                </a:cxn>
                <a:cxn ang="0">
                  <a:pos x="277" y="620"/>
                </a:cxn>
                <a:cxn ang="0">
                  <a:pos x="215" y="561"/>
                </a:cxn>
                <a:cxn ang="0">
                  <a:pos x="142" y="481"/>
                </a:cxn>
                <a:cxn ang="0">
                  <a:pos x="82" y="400"/>
                </a:cxn>
                <a:cxn ang="0">
                  <a:pos x="39" y="318"/>
                </a:cxn>
                <a:cxn ang="0">
                  <a:pos x="11" y="242"/>
                </a:cxn>
                <a:cxn ang="0">
                  <a:pos x="0" y="173"/>
                </a:cxn>
                <a:cxn ang="0">
                  <a:pos x="5" y="110"/>
                </a:cxn>
                <a:cxn ang="0">
                  <a:pos x="31" y="60"/>
                </a:cxn>
                <a:cxn ang="0">
                  <a:pos x="51" y="40"/>
                </a:cxn>
                <a:cxn ang="0">
                  <a:pos x="104" y="12"/>
                </a:cxn>
                <a:cxn ang="0">
                  <a:pos x="170" y="0"/>
                </a:cxn>
                <a:cxn ang="0">
                  <a:pos x="244" y="5"/>
                </a:cxn>
                <a:cxn ang="0">
                  <a:pos x="327" y="23"/>
                </a:cxn>
                <a:cxn ang="0">
                  <a:pos x="418" y="58"/>
                </a:cxn>
                <a:cxn ang="0">
                  <a:pos x="511" y="107"/>
                </a:cxn>
                <a:cxn ang="0">
                  <a:pos x="604" y="169"/>
                </a:cxn>
              </a:cxnLst>
              <a:rect l="0" t="0" r="r" b="b"/>
              <a:pathLst>
                <a:path w="951" h="842">
                  <a:moveTo>
                    <a:pt x="649" y="204"/>
                  </a:moveTo>
                  <a:lnTo>
                    <a:pt x="673" y="223"/>
                  </a:lnTo>
                  <a:lnTo>
                    <a:pt x="694" y="241"/>
                  </a:lnTo>
                  <a:lnTo>
                    <a:pt x="734" y="281"/>
                  </a:lnTo>
                  <a:lnTo>
                    <a:pt x="773" y="321"/>
                  </a:lnTo>
                  <a:lnTo>
                    <a:pt x="807" y="361"/>
                  </a:lnTo>
                  <a:lnTo>
                    <a:pt x="839" y="402"/>
                  </a:lnTo>
                  <a:lnTo>
                    <a:pt x="866" y="443"/>
                  </a:lnTo>
                  <a:lnTo>
                    <a:pt x="890" y="483"/>
                  </a:lnTo>
                  <a:lnTo>
                    <a:pt x="912" y="524"/>
                  </a:lnTo>
                  <a:lnTo>
                    <a:pt x="927" y="561"/>
                  </a:lnTo>
                  <a:lnTo>
                    <a:pt x="939" y="598"/>
                  </a:lnTo>
                  <a:lnTo>
                    <a:pt x="948" y="636"/>
                  </a:lnTo>
                  <a:lnTo>
                    <a:pt x="951" y="670"/>
                  </a:lnTo>
                  <a:lnTo>
                    <a:pt x="950" y="702"/>
                  </a:lnTo>
                  <a:lnTo>
                    <a:pt x="944" y="732"/>
                  </a:lnTo>
                  <a:lnTo>
                    <a:pt x="932" y="758"/>
                  </a:lnTo>
                  <a:lnTo>
                    <a:pt x="919" y="782"/>
                  </a:lnTo>
                  <a:lnTo>
                    <a:pt x="907" y="793"/>
                  </a:lnTo>
                  <a:lnTo>
                    <a:pt x="898" y="804"/>
                  </a:lnTo>
                  <a:lnTo>
                    <a:pt x="874" y="819"/>
                  </a:lnTo>
                  <a:lnTo>
                    <a:pt x="845" y="830"/>
                  </a:lnTo>
                  <a:lnTo>
                    <a:pt x="816" y="837"/>
                  </a:lnTo>
                  <a:lnTo>
                    <a:pt x="782" y="842"/>
                  </a:lnTo>
                  <a:lnTo>
                    <a:pt x="745" y="842"/>
                  </a:lnTo>
                  <a:lnTo>
                    <a:pt x="705" y="837"/>
                  </a:lnTo>
                  <a:lnTo>
                    <a:pt x="663" y="829"/>
                  </a:lnTo>
                  <a:lnTo>
                    <a:pt x="621" y="818"/>
                  </a:lnTo>
                  <a:lnTo>
                    <a:pt x="576" y="802"/>
                  </a:lnTo>
                  <a:lnTo>
                    <a:pt x="532" y="784"/>
                  </a:lnTo>
                  <a:lnTo>
                    <a:pt x="485" y="761"/>
                  </a:lnTo>
                  <a:lnTo>
                    <a:pt x="440" y="735"/>
                  </a:lnTo>
                  <a:lnTo>
                    <a:pt x="393" y="707"/>
                  </a:lnTo>
                  <a:lnTo>
                    <a:pt x="347" y="675"/>
                  </a:lnTo>
                  <a:lnTo>
                    <a:pt x="300" y="637"/>
                  </a:lnTo>
                  <a:lnTo>
                    <a:pt x="277" y="620"/>
                  </a:lnTo>
                  <a:lnTo>
                    <a:pt x="256" y="599"/>
                  </a:lnTo>
                  <a:lnTo>
                    <a:pt x="215" y="561"/>
                  </a:lnTo>
                  <a:lnTo>
                    <a:pt x="177" y="520"/>
                  </a:lnTo>
                  <a:lnTo>
                    <a:pt x="142" y="481"/>
                  </a:lnTo>
                  <a:lnTo>
                    <a:pt x="111" y="440"/>
                  </a:lnTo>
                  <a:lnTo>
                    <a:pt x="82" y="400"/>
                  </a:lnTo>
                  <a:lnTo>
                    <a:pt x="59" y="358"/>
                  </a:lnTo>
                  <a:lnTo>
                    <a:pt x="39" y="318"/>
                  </a:lnTo>
                  <a:lnTo>
                    <a:pt x="23" y="280"/>
                  </a:lnTo>
                  <a:lnTo>
                    <a:pt x="11" y="242"/>
                  </a:lnTo>
                  <a:lnTo>
                    <a:pt x="2" y="207"/>
                  </a:lnTo>
                  <a:lnTo>
                    <a:pt x="0" y="173"/>
                  </a:lnTo>
                  <a:lnTo>
                    <a:pt x="0" y="140"/>
                  </a:lnTo>
                  <a:lnTo>
                    <a:pt x="5" y="110"/>
                  </a:lnTo>
                  <a:lnTo>
                    <a:pt x="15" y="84"/>
                  </a:lnTo>
                  <a:lnTo>
                    <a:pt x="31" y="60"/>
                  </a:lnTo>
                  <a:lnTo>
                    <a:pt x="42" y="49"/>
                  </a:lnTo>
                  <a:lnTo>
                    <a:pt x="51" y="40"/>
                  </a:lnTo>
                  <a:lnTo>
                    <a:pt x="75" y="23"/>
                  </a:lnTo>
                  <a:lnTo>
                    <a:pt x="104" y="12"/>
                  </a:lnTo>
                  <a:lnTo>
                    <a:pt x="135" y="4"/>
                  </a:lnTo>
                  <a:lnTo>
                    <a:pt x="170" y="0"/>
                  </a:lnTo>
                  <a:lnTo>
                    <a:pt x="206" y="0"/>
                  </a:lnTo>
                  <a:lnTo>
                    <a:pt x="244" y="5"/>
                  </a:lnTo>
                  <a:lnTo>
                    <a:pt x="286" y="14"/>
                  </a:lnTo>
                  <a:lnTo>
                    <a:pt x="327" y="23"/>
                  </a:lnTo>
                  <a:lnTo>
                    <a:pt x="373" y="40"/>
                  </a:lnTo>
                  <a:lnTo>
                    <a:pt x="418" y="58"/>
                  </a:lnTo>
                  <a:lnTo>
                    <a:pt x="464" y="79"/>
                  </a:lnTo>
                  <a:lnTo>
                    <a:pt x="511" y="107"/>
                  </a:lnTo>
                  <a:lnTo>
                    <a:pt x="558" y="135"/>
                  </a:lnTo>
                  <a:lnTo>
                    <a:pt x="604" y="169"/>
                  </a:lnTo>
                  <a:lnTo>
                    <a:pt x="649" y="204"/>
                  </a:lnTo>
                  <a:close/>
                </a:path>
              </a:pathLst>
            </a:custGeom>
            <a:solidFill>
              <a:schemeClr val="accent2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36" name="Freeform 216"/>
            <p:cNvSpPr>
              <a:spLocks/>
            </p:cNvSpPr>
            <p:nvPr/>
          </p:nvSpPr>
          <p:spPr bwMode="auto">
            <a:xfrm>
              <a:off x="840" y="2436"/>
              <a:ext cx="284" cy="22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62"/>
                </a:cxn>
                <a:cxn ang="0">
                  <a:pos x="5" y="128"/>
                </a:cxn>
                <a:cxn ang="0">
                  <a:pos x="14" y="153"/>
                </a:cxn>
                <a:cxn ang="0">
                  <a:pos x="38" y="203"/>
                </a:cxn>
                <a:cxn ang="0">
                  <a:pos x="75" y="256"/>
                </a:cxn>
                <a:cxn ang="0">
                  <a:pos x="128" y="320"/>
                </a:cxn>
                <a:cxn ang="0">
                  <a:pos x="174" y="368"/>
                </a:cxn>
                <a:cxn ang="0">
                  <a:pos x="229" y="422"/>
                </a:cxn>
                <a:cxn ang="0">
                  <a:pos x="293" y="476"/>
                </a:cxn>
                <a:cxn ang="0">
                  <a:pos x="354" y="521"/>
                </a:cxn>
                <a:cxn ang="0">
                  <a:pos x="420" y="564"/>
                </a:cxn>
                <a:cxn ang="0">
                  <a:pos x="494" y="608"/>
                </a:cxn>
                <a:cxn ang="0">
                  <a:pos x="559" y="636"/>
                </a:cxn>
                <a:cxn ang="0">
                  <a:pos x="666" y="662"/>
                </a:cxn>
                <a:cxn ang="0">
                  <a:pos x="761" y="667"/>
                </a:cxn>
                <a:cxn ang="0">
                  <a:pos x="811" y="657"/>
                </a:cxn>
                <a:cxn ang="0">
                  <a:pos x="842" y="631"/>
                </a:cxn>
                <a:cxn ang="0">
                  <a:pos x="851" y="608"/>
                </a:cxn>
              </a:cxnLst>
              <a:rect l="0" t="0" r="r" b="b"/>
              <a:pathLst>
                <a:path w="851" h="667">
                  <a:moveTo>
                    <a:pt x="10" y="0"/>
                  </a:moveTo>
                  <a:lnTo>
                    <a:pt x="0" y="62"/>
                  </a:lnTo>
                  <a:lnTo>
                    <a:pt x="5" y="128"/>
                  </a:lnTo>
                  <a:lnTo>
                    <a:pt x="14" y="153"/>
                  </a:lnTo>
                  <a:lnTo>
                    <a:pt x="38" y="203"/>
                  </a:lnTo>
                  <a:lnTo>
                    <a:pt x="75" y="256"/>
                  </a:lnTo>
                  <a:lnTo>
                    <a:pt x="128" y="320"/>
                  </a:lnTo>
                  <a:lnTo>
                    <a:pt x="174" y="368"/>
                  </a:lnTo>
                  <a:lnTo>
                    <a:pt x="229" y="422"/>
                  </a:lnTo>
                  <a:lnTo>
                    <a:pt x="293" y="476"/>
                  </a:lnTo>
                  <a:lnTo>
                    <a:pt x="354" y="521"/>
                  </a:lnTo>
                  <a:lnTo>
                    <a:pt x="420" y="564"/>
                  </a:lnTo>
                  <a:lnTo>
                    <a:pt x="494" y="608"/>
                  </a:lnTo>
                  <a:lnTo>
                    <a:pt x="559" y="636"/>
                  </a:lnTo>
                  <a:lnTo>
                    <a:pt x="666" y="662"/>
                  </a:lnTo>
                  <a:lnTo>
                    <a:pt x="761" y="667"/>
                  </a:lnTo>
                  <a:lnTo>
                    <a:pt x="811" y="657"/>
                  </a:lnTo>
                  <a:lnTo>
                    <a:pt x="842" y="631"/>
                  </a:lnTo>
                  <a:lnTo>
                    <a:pt x="851" y="608"/>
                  </a:lnTo>
                </a:path>
              </a:pathLst>
            </a:custGeom>
            <a:no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37" name="Freeform 217"/>
            <p:cNvSpPr>
              <a:spLocks/>
            </p:cNvSpPr>
            <p:nvPr/>
          </p:nvSpPr>
          <p:spPr bwMode="auto">
            <a:xfrm>
              <a:off x="889" y="2827"/>
              <a:ext cx="20" cy="136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16" y="24"/>
                </a:cxn>
                <a:cxn ang="0">
                  <a:pos x="6" y="59"/>
                </a:cxn>
                <a:cxn ang="0">
                  <a:pos x="3" y="86"/>
                </a:cxn>
                <a:cxn ang="0">
                  <a:pos x="0" y="119"/>
                </a:cxn>
                <a:cxn ang="0">
                  <a:pos x="3" y="171"/>
                </a:cxn>
                <a:cxn ang="0">
                  <a:pos x="6" y="211"/>
                </a:cxn>
                <a:cxn ang="0">
                  <a:pos x="15" y="247"/>
                </a:cxn>
                <a:cxn ang="0">
                  <a:pos x="27" y="297"/>
                </a:cxn>
                <a:cxn ang="0">
                  <a:pos x="35" y="328"/>
                </a:cxn>
                <a:cxn ang="0">
                  <a:pos x="45" y="360"/>
                </a:cxn>
                <a:cxn ang="0">
                  <a:pos x="62" y="403"/>
                </a:cxn>
                <a:cxn ang="0">
                  <a:pos x="62" y="409"/>
                </a:cxn>
              </a:cxnLst>
              <a:rect l="0" t="0" r="r" b="b"/>
              <a:pathLst>
                <a:path w="62" h="409">
                  <a:moveTo>
                    <a:pt x="29" y="0"/>
                  </a:moveTo>
                  <a:lnTo>
                    <a:pt x="16" y="24"/>
                  </a:lnTo>
                  <a:lnTo>
                    <a:pt x="6" y="59"/>
                  </a:lnTo>
                  <a:lnTo>
                    <a:pt x="3" y="86"/>
                  </a:lnTo>
                  <a:lnTo>
                    <a:pt x="0" y="119"/>
                  </a:lnTo>
                  <a:lnTo>
                    <a:pt x="3" y="171"/>
                  </a:lnTo>
                  <a:lnTo>
                    <a:pt x="6" y="211"/>
                  </a:lnTo>
                  <a:lnTo>
                    <a:pt x="15" y="247"/>
                  </a:lnTo>
                  <a:lnTo>
                    <a:pt x="27" y="297"/>
                  </a:lnTo>
                  <a:lnTo>
                    <a:pt x="35" y="328"/>
                  </a:lnTo>
                  <a:lnTo>
                    <a:pt x="45" y="360"/>
                  </a:lnTo>
                  <a:lnTo>
                    <a:pt x="62" y="403"/>
                  </a:lnTo>
                  <a:lnTo>
                    <a:pt x="62" y="409"/>
                  </a:lnTo>
                </a:path>
              </a:pathLst>
            </a:custGeom>
            <a:no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38" name="Freeform 218"/>
            <p:cNvSpPr>
              <a:spLocks/>
            </p:cNvSpPr>
            <p:nvPr/>
          </p:nvSpPr>
          <p:spPr bwMode="auto">
            <a:xfrm>
              <a:off x="836" y="2962"/>
              <a:ext cx="52" cy="105"/>
            </a:xfrm>
            <a:custGeom>
              <a:avLst/>
              <a:gdLst/>
              <a:ahLst/>
              <a:cxnLst>
                <a:cxn ang="0">
                  <a:pos x="13" y="317"/>
                </a:cxn>
                <a:cxn ang="0">
                  <a:pos x="0" y="276"/>
                </a:cxn>
                <a:cxn ang="0">
                  <a:pos x="0" y="237"/>
                </a:cxn>
                <a:cxn ang="0">
                  <a:pos x="8" y="182"/>
                </a:cxn>
                <a:cxn ang="0">
                  <a:pos x="27" y="129"/>
                </a:cxn>
                <a:cxn ang="0">
                  <a:pos x="54" y="88"/>
                </a:cxn>
                <a:cxn ang="0">
                  <a:pos x="95" y="46"/>
                </a:cxn>
                <a:cxn ang="0">
                  <a:pos x="134" y="11"/>
                </a:cxn>
                <a:cxn ang="0">
                  <a:pos x="158" y="0"/>
                </a:cxn>
              </a:cxnLst>
              <a:rect l="0" t="0" r="r" b="b"/>
              <a:pathLst>
                <a:path w="158" h="317">
                  <a:moveTo>
                    <a:pt x="13" y="317"/>
                  </a:moveTo>
                  <a:lnTo>
                    <a:pt x="0" y="276"/>
                  </a:lnTo>
                  <a:lnTo>
                    <a:pt x="0" y="237"/>
                  </a:lnTo>
                  <a:lnTo>
                    <a:pt x="8" y="182"/>
                  </a:lnTo>
                  <a:lnTo>
                    <a:pt x="27" y="129"/>
                  </a:lnTo>
                  <a:lnTo>
                    <a:pt x="54" y="88"/>
                  </a:lnTo>
                  <a:lnTo>
                    <a:pt x="95" y="46"/>
                  </a:lnTo>
                  <a:lnTo>
                    <a:pt x="134" y="11"/>
                  </a:lnTo>
                  <a:lnTo>
                    <a:pt x="15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39" name="Freeform 219"/>
            <p:cNvSpPr>
              <a:spLocks/>
            </p:cNvSpPr>
            <p:nvPr/>
          </p:nvSpPr>
          <p:spPr bwMode="auto">
            <a:xfrm>
              <a:off x="794" y="2435"/>
              <a:ext cx="29" cy="84"/>
            </a:xfrm>
            <a:custGeom>
              <a:avLst/>
              <a:gdLst/>
              <a:ahLst/>
              <a:cxnLst>
                <a:cxn ang="0">
                  <a:pos x="87" y="0"/>
                </a:cxn>
                <a:cxn ang="0">
                  <a:pos x="77" y="44"/>
                </a:cxn>
                <a:cxn ang="0">
                  <a:pos x="76" y="73"/>
                </a:cxn>
                <a:cxn ang="0">
                  <a:pos x="77" y="109"/>
                </a:cxn>
                <a:cxn ang="0">
                  <a:pos x="80" y="130"/>
                </a:cxn>
                <a:cxn ang="0">
                  <a:pos x="82" y="142"/>
                </a:cxn>
                <a:cxn ang="0">
                  <a:pos x="9" y="253"/>
                </a:cxn>
                <a:cxn ang="0">
                  <a:pos x="7" y="231"/>
                </a:cxn>
                <a:cxn ang="0">
                  <a:pos x="0" y="173"/>
                </a:cxn>
                <a:cxn ang="0">
                  <a:pos x="7" y="123"/>
                </a:cxn>
                <a:cxn ang="0">
                  <a:pos x="20" y="94"/>
                </a:cxn>
                <a:cxn ang="0">
                  <a:pos x="87" y="0"/>
                </a:cxn>
              </a:cxnLst>
              <a:rect l="0" t="0" r="r" b="b"/>
              <a:pathLst>
                <a:path w="87" h="253">
                  <a:moveTo>
                    <a:pt x="87" y="0"/>
                  </a:moveTo>
                  <a:lnTo>
                    <a:pt x="77" y="44"/>
                  </a:lnTo>
                  <a:lnTo>
                    <a:pt x="76" y="73"/>
                  </a:lnTo>
                  <a:lnTo>
                    <a:pt x="77" y="109"/>
                  </a:lnTo>
                  <a:lnTo>
                    <a:pt x="80" y="130"/>
                  </a:lnTo>
                  <a:lnTo>
                    <a:pt x="82" y="142"/>
                  </a:lnTo>
                  <a:lnTo>
                    <a:pt x="9" y="253"/>
                  </a:lnTo>
                  <a:lnTo>
                    <a:pt x="7" y="231"/>
                  </a:lnTo>
                  <a:lnTo>
                    <a:pt x="0" y="173"/>
                  </a:lnTo>
                  <a:lnTo>
                    <a:pt x="7" y="123"/>
                  </a:lnTo>
                  <a:lnTo>
                    <a:pt x="20" y="94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40" name="Line 220"/>
            <p:cNvSpPr>
              <a:spLocks noChangeShapeType="1"/>
            </p:cNvSpPr>
            <p:nvPr/>
          </p:nvSpPr>
          <p:spPr bwMode="auto">
            <a:xfrm>
              <a:off x="909" y="2962"/>
              <a:ext cx="112" cy="71"/>
            </a:xfrm>
            <a:prstGeom prst="line">
              <a:avLst/>
            </a:prstGeom>
            <a:noFill/>
            <a:ln w="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</p:grpSp>
      <p:pic>
        <p:nvPicPr>
          <p:cNvPr id="58" name="Picture 227" descr="E:\WMF\CONSEQUP\BLOCK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2514600"/>
            <a:ext cx="1066800" cy="806450"/>
          </a:xfrm>
          <a:prstGeom prst="rect">
            <a:avLst/>
          </a:prstGeom>
          <a:noFill/>
        </p:spPr>
      </p:pic>
      <p:pic>
        <p:nvPicPr>
          <p:cNvPr id="59" name="Picture 8" descr="E:\WMF\HUMRGEN\COLLSTDT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57800" y="3200400"/>
            <a:ext cx="3340100" cy="27781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990600" y="990600"/>
            <a:ext cx="76200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09600" y="685800"/>
            <a:ext cx="8153400" cy="5486400"/>
          </a:xfrm>
        </p:spPr>
        <p:txBody>
          <a:bodyPr>
            <a:normAutofit/>
          </a:bodyPr>
          <a:lstStyle/>
          <a:p>
            <a:pPr marL="319088" indent="-28575">
              <a:buNone/>
            </a:pP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langsung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adalah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yang </a:t>
            </a:r>
            <a:r>
              <a:rPr lang="en-US" sz="2200" dirty="0" err="1" smtClean="0">
                <a:latin typeface="AR CENA" pitchFamily="2" charset="0"/>
              </a:rPr>
              <a:t>dengan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mudah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dapat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ditentukan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pada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suatu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operasi</a:t>
            </a:r>
            <a:r>
              <a:rPr lang="en-US" sz="2200" dirty="0" smtClean="0">
                <a:latin typeface="AR CENA" pitchFamily="2" charset="0"/>
              </a:rPr>
              <a:t>, </a:t>
            </a:r>
            <a:r>
              <a:rPr lang="en-US" sz="2200" dirty="0" err="1" smtClean="0">
                <a:latin typeface="AR CENA" pitchFamily="2" charset="0"/>
              </a:rPr>
              <a:t>produk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atau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proyek</a:t>
            </a:r>
            <a:r>
              <a:rPr lang="en-US" sz="2200" dirty="0" smtClean="0">
                <a:latin typeface="AR CENA" pitchFamily="2" charset="0"/>
              </a:rPr>
              <a:t>. </a:t>
            </a:r>
            <a:r>
              <a:rPr lang="en-US" sz="2200" dirty="0" err="1" smtClean="0">
                <a:latin typeface="AR CENA" pitchFamily="2" charset="0"/>
              </a:rPr>
              <a:t>Terdiri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dari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bahan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langsung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tenaga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kerja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langsung</a:t>
            </a:r>
            <a:r>
              <a:rPr lang="en-US" sz="2200" dirty="0" smtClean="0">
                <a:latin typeface="AR CENA" pitchFamily="2" charset="0"/>
              </a:rPr>
              <a:t>. </a:t>
            </a:r>
          </a:p>
          <a:p>
            <a:pPr marL="319088" indent="-28575">
              <a:buNone/>
            </a:pPr>
            <a:endParaRPr lang="en-US" sz="2600" dirty="0" smtClean="0">
              <a:latin typeface="AR CENA" pitchFamily="2" charset="0"/>
            </a:endParaRPr>
          </a:p>
          <a:p>
            <a:pPr marL="319088" indent="-28575">
              <a:buNone/>
            </a:pPr>
            <a:endParaRPr lang="en-US" sz="2600" dirty="0" smtClean="0">
              <a:latin typeface="AR CENA" pitchFamily="2" charset="0"/>
            </a:endParaRPr>
          </a:p>
          <a:p>
            <a:pPr marL="319088" indent="-28575">
              <a:buNone/>
            </a:pPr>
            <a:endParaRPr lang="en-US" sz="2600" dirty="0" smtClean="0">
              <a:latin typeface="AR CENA" pitchFamily="2" charset="0"/>
            </a:endParaRPr>
          </a:p>
          <a:p>
            <a:pPr marL="319088" indent="-28575">
              <a:buNone/>
            </a:pPr>
            <a:endParaRPr lang="en-US" sz="2600" dirty="0" smtClean="0">
              <a:latin typeface="AR CENA" pitchFamily="2" charset="0"/>
            </a:endParaRPr>
          </a:p>
          <a:p>
            <a:pPr marL="2230438" indent="0">
              <a:buNone/>
            </a:pP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tak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langsung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adalah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yang </a:t>
            </a:r>
            <a:r>
              <a:rPr lang="en-US" sz="2200" dirty="0" err="1" smtClean="0">
                <a:latin typeface="AR CENA" pitchFamily="2" charset="0"/>
              </a:rPr>
              <a:t>sulit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atau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tidak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mungkin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ditentukan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langsung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pada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suatu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operasi</a:t>
            </a:r>
            <a:r>
              <a:rPr lang="en-US" sz="2200" dirty="0" smtClean="0">
                <a:latin typeface="AR CENA" pitchFamily="2" charset="0"/>
              </a:rPr>
              <a:t>, </a:t>
            </a:r>
            <a:r>
              <a:rPr lang="en-US" sz="2200" dirty="0" err="1" smtClean="0">
                <a:latin typeface="AR CENA" pitchFamily="2" charset="0"/>
              </a:rPr>
              <a:t>produk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atau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proyek</a:t>
            </a:r>
            <a:r>
              <a:rPr lang="en-US" sz="2200" dirty="0" smtClean="0">
                <a:latin typeface="AR CENA" pitchFamily="2" charset="0"/>
              </a:rPr>
              <a:t>. </a:t>
            </a: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tak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langsung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terdiri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dari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bahan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tak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langsung</a:t>
            </a:r>
            <a:r>
              <a:rPr lang="en-US" sz="2200" dirty="0" smtClean="0">
                <a:latin typeface="AR CENA" pitchFamily="2" charset="0"/>
              </a:rPr>
              <a:t>, </a:t>
            </a: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tenaga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kerja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tak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langsung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dan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lain yang </a:t>
            </a:r>
            <a:r>
              <a:rPr lang="en-US" sz="2200" dirty="0" err="1" smtClean="0">
                <a:latin typeface="AR CENA" pitchFamily="2" charset="0"/>
              </a:rPr>
              <a:t>sejenis</a:t>
            </a:r>
            <a:r>
              <a:rPr lang="en-US" sz="2200" dirty="0" smtClean="0">
                <a:latin typeface="AR CENA" pitchFamily="2" charset="0"/>
              </a:rPr>
              <a:t>. </a:t>
            </a: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overhead </a:t>
            </a:r>
            <a:r>
              <a:rPr lang="en-US" sz="2200" dirty="0" err="1" smtClean="0">
                <a:latin typeface="AR CENA" pitchFamily="2" charset="0"/>
              </a:rPr>
              <a:t>adalah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selain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biaya</a:t>
            </a:r>
            <a:r>
              <a:rPr lang="en-US" sz="2200" dirty="0" smtClean="0">
                <a:latin typeface="AR CENA" pitchFamily="2" charset="0"/>
              </a:rPr>
              <a:t> </a:t>
            </a:r>
            <a:r>
              <a:rPr lang="en-US" sz="2200" dirty="0" err="1" smtClean="0">
                <a:latin typeface="AR CENA" pitchFamily="2" charset="0"/>
              </a:rPr>
              <a:t>langsung</a:t>
            </a:r>
            <a:r>
              <a:rPr lang="en-US" sz="2200" dirty="0" smtClean="0">
                <a:latin typeface="AR CENA" pitchFamily="2" charset="0"/>
              </a:rPr>
              <a:t>.</a:t>
            </a:r>
          </a:p>
          <a:p>
            <a:pPr marL="319088" indent="-28575">
              <a:buNone/>
            </a:pPr>
            <a:endParaRPr lang="en-US" sz="2600" dirty="0" smtClean="0">
              <a:latin typeface="AR CENA" pitchFamily="2" charset="0"/>
            </a:endParaRPr>
          </a:p>
          <a:p>
            <a:pPr marL="290513" indent="-290513">
              <a:buSzPct val="100000"/>
              <a:buNone/>
            </a:pPr>
            <a:endParaRPr lang="id-ID" sz="2200" dirty="0">
              <a:latin typeface="AR CENA" pitchFamily="2" charset="0"/>
            </a:endParaRPr>
          </a:p>
        </p:txBody>
      </p:sp>
      <p:pic>
        <p:nvPicPr>
          <p:cNvPr id="4" name="Picture 4" descr="E:\WMF\ENTRLEIS\POTTER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8400" y="1524001"/>
            <a:ext cx="2046288" cy="1600200"/>
          </a:xfrm>
          <a:prstGeom prst="rect">
            <a:avLst/>
          </a:prstGeom>
          <a:noFill/>
        </p:spPr>
      </p:pic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5334000" y="3200400"/>
            <a:ext cx="22479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dirty="0" err="1">
                <a:solidFill>
                  <a:schemeClr val="hlink"/>
                </a:solidFill>
                <a:latin typeface="Arial" charset="0"/>
              </a:rPr>
              <a:t>Tenaga</a:t>
            </a:r>
            <a:r>
              <a:rPr lang="en-US" sz="1600" dirty="0">
                <a:solidFill>
                  <a:schemeClr val="hlink"/>
                </a:solidFill>
                <a:latin typeface="Arial" charset="0"/>
              </a:rPr>
              <a:t> </a:t>
            </a:r>
            <a:r>
              <a:rPr lang="en-US" sz="1600" dirty="0" err="1">
                <a:solidFill>
                  <a:schemeClr val="hlink"/>
                </a:solidFill>
                <a:latin typeface="Arial" charset="0"/>
              </a:rPr>
              <a:t>kerja</a:t>
            </a:r>
            <a:r>
              <a:rPr lang="en-US" sz="1600" dirty="0">
                <a:solidFill>
                  <a:schemeClr val="hlink"/>
                </a:solidFill>
                <a:latin typeface="Arial" charset="0"/>
              </a:rPr>
              <a:t> </a:t>
            </a:r>
            <a:r>
              <a:rPr lang="en-US" sz="1600" dirty="0" err="1">
                <a:solidFill>
                  <a:schemeClr val="hlink"/>
                </a:solidFill>
                <a:latin typeface="Arial" charset="0"/>
              </a:rPr>
              <a:t>langsung</a:t>
            </a:r>
            <a:endParaRPr lang="en-US" sz="1600" dirty="0">
              <a:solidFill>
                <a:schemeClr val="hlink"/>
              </a:solidFill>
              <a:latin typeface="Arial" charset="0"/>
            </a:endParaRPr>
          </a:p>
        </p:txBody>
      </p:sp>
      <p:pic>
        <p:nvPicPr>
          <p:cNvPr id="6" name="Picture 6" descr="E:\WMF\BUSIENGY\COALCART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1524000"/>
            <a:ext cx="1154113" cy="1600200"/>
          </a:xfrm>
          <a:prstGeom prst="rect">
            <a:avLst/>
          </a:prstGeom>
          <a:noFill/>
        </p:spPr>
      </p:pic>
      <p:pic>
        <p:nvPicPr>
          <p:cNvPr id="7" name="Picture 3" descr="E:\WMF\CONSEQUP\MORTARMX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5200" y="2209800"/>
            <a:ext cx="1447800" cy="900112"/>
          </a:xfrm>
          <a:prstGeom prst="rect">
            <a:avLst/>
          </a:prstGeom>
          <a:noFill/>
        </p:spPr>
      </p:pic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2971800" y="1752600"/>
            <a:ext cx="306846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hlink"/>
                </a:solidFill>
                <a:latin typeface="Arial" charset="0"/>
              </a:rPr>
              <a:t>Material (</a:t>
            </a:r>
            <a:r>
              <a:rPr lang="en-US" sz="1600" dirty="0" err="1">
                <a:solidFill>
                  <a:schemeClr val="hlink"/>
                </a:solidFill>
                <a:latin typeface="Arial" charset="0"/>
              </a:rPr>
              <a:t>bahan</a:t>
            </a:r>
            <a:r>
              <a:rPr lang="en-US" sz="1600" dirty="0">
                <a:solidFill>
                  <a:schemeClr val="hlink"/>
                </a:solidFill>
                <a:latin typeface="Arial" charset="0"/>
              </a:rPr>
              <a:t> </a:t>
            </a:r>
            <a:r>
              <a:rPr lang="en-US" sz="1600" dirty="0" err="1" smtClean="0">
                <a:solidFill>
                  <a:schemeClr val="hlink"/>
                </a:solidFill>
                <a:latin typeface="Arial" charset="0"/>
              </a:rPr>
              <a:t>baku</a:t>
            </a:r>
            <a:r>
              <a:rPr lang="en-US" sz="1600" dirty="0" smtClean="0">
                <a:solidFill>
                  <a:schemeClr val="hlink"/>
                </a:solidFill>
                <a:latin typeface="Arial" charset="0"/>
              </a:rPr>
              <a:t>) </a:t>
            </a:r>
            <a:r>
              <a:rPr lang="en-US" sz="1600" dirty="0" err="1" smtClean="0">
                <a:solidFill>
                  <a:schemeClr val="hlink"/>
                </a:solidFill>
                <a:latin typeface="Arial" charset="0"/>
              </a:rPr>
              <a:t>langsung</a:t>
            </a:r>
            <a:endParaRPr lang="en-US" sz="1600" dirty="0">
              <a:solidFill>
                <a:schemeClr val="hlink"/>
              </a:solidFill>
              <a:latin typeface="Arial" charset="0"/>
            </a:endParaRPr>
          </a:p>
        </p:txBody>
      </p:sp>
      <p:pic>
        <p:nvPicPr>
          <p:cNvPr id="9" name="Picture 5" descr="E:\WMF\BUSIENGY\UTILITY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95400" y="3810000"/>
            <a:ext cx="1155700" cy="1620838"/>
          </a:xfrm>
          <a:prstGeom prst="rect">
            <a:avLst/>
          </a:prstGeom>
          <a:noFill/>
        </p:spPr>
      </p:pic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447800" y="5486400"/>
            <a:ext cx="10763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hlink"/>
                </a:solidFill>
                <a:latin typeface="Arial" charset="0"/>
              </a:rPr>
              <a:t>Overhead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>
                <a:latin typeface="AR CENA" pitchFamily="2" charset="0"/>
              </a:rPr>
              <a:t/>
            </a:r>
            <a:br>
              <a:rPr lang="en-US" sz="3600" dirty="0" smtClean="0">
                <a:latin typeface="AR CENA" pitchFamily="2" charset="0"/>
              </a:rPr>
            </a:br>
            <a:r>
              <a:rPr lang="en-US" sz="3100" dirty="0" smtClean="0">
                <a:latin typeface="AR CENA" pitchFamily="2" charset="0"/>
              </a:rPr>
              <a:t>2</a:t>
            </a:r>
            <a:r>
              <a:rPr lang="en-US" sz="3600" dirty="0" smtClean="0">
                <a:latin typeface="AR CENA" pitchFamily="2" charset="0"/>
              </a:rPr>
              <a:t>. </a:t>
            </a:r>
            <a:r>
              <a:rPr lang="en-US" sz="3100" dirty="0" smtClean="0">
                <a:latin typeface="AR CENA" pitchFamily="2" charset="0"/>
              </a:rPr>
              <a:t>BIAYA DALAM HUBUNGANNYA DENGAN VOLUME PRODUKSI</a:t>
            </a:r>
            <a:r>
              <a:rPr lang="en-US" dirty="0" smtClean="0">
                <a:latin typeface="AR CENA" pitchFamily="2" charset="0"/>
              </a:rPr>
              <a:t/>
            </a:r>
            <a:br>
              <a:rPr lang="en-US" dirty="0" smtClean="0">
                <a:latin typeface="AR CENA" pitchFamily="2" charset="0"/>
              </a:rPr>
            </a:b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290513" lvl="1" indent="0">
              <a:buNone/>
            </a:pPr>
            <a:r>
              <a:rPr lang="en-US" sz="2400" dirty="0" err="1" smtClean="0">
                <a:latin typeface="AR CENA" pitchFamily="2" charset="0"/>
              </a:rPr>
              <a:t>Dalam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hubungannya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dengan</a:t>
            </a:r>
            <a:r>
              <a:rPr lang="en-US" sz="2400" dirty="0" smtClean="0">
                <a:latin typeface="AR CENA" pitchFamily="2" charset="0"/>
              </a:rPr>
              <a:t> volume </a:t>
            </a:r>
            <a:r>
              <a:rPr lang="en-US" sz="2400" dirty="0" err="1" smtClean="0">
                <a:latin typeface="AR CENA" pitchFamily="2" charset="0"/>
              </a:rPr>
              <a:t>produksi</a:t>
            </a:r>
            <a:r>
              <a:rPr lang="en-US" sz="2400" dirty="0" smtClean="0">
                <a:latin typeface="AR CENA" pitchFamily="2" charset="0"/>
              </a:rPr>
              <a:t>,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diklasifikasikan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sebagai</a:t>
            </a:r>
            <a:r>
              <a:rPr lang="en-US" sz="2400" dirty="0" smtClean="0">
                <a:latin typeface="AR CENA" pitchFamily="2" charset="0"/>
              </a:rPr>
              <a:t> :</a:t>
            </a:r>
          </a:p>
          <a:p>
            <a:pPr marL="512763" lvl="1" indent="-222250">
              <a:buNone/>
            </a:pPr>
            <a:r>
              <a:rPr lang="en-US" sz="2400" dirty="0" smtClean="0">
                <a:latin typeface="AR CENA" pitchFamily="2" charset="0"/>
              </a:rPr>
              <a:t>1.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tetap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adalah</a:t>
            </a:r>
            <a:r>
              <a:rPr lang="en-US" sz="2400" dirty="0" smtClean="0">
                <a:latin typeface="AR CENA" pitchFamily="2" charset="0"/>
              </a:rPr>
              <a:t> 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yang </a:t>
            </a:r>
            <a:r>
              <a:rPr lang="en-US" sz="2400" dirty="0" err="1" smtClean="0">
                <a:latin typeface="AR CENA" pitchFamily="2" charset="0"/>
              </a:rPr>
              <a:t>besar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kecilnya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tidak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dipengaruhi</a:t>
            </a:r>
            <a:r>
              <a:rPr lang="en-US" sz="2400" dirty="0" smtClean="0">
                <a:latin typeface="AR CENA" pitchFamily="2" charset="0"/>
              </a:rPr>
              <a:t>  </a:t>
            </a:r>
            <a:r>
              <a:rPr lang="en-US" sz="2400" dirty="0" err="1" smtClean="0">
                <a:latin typeface="AR CENA" pitchFamily="2" charset="0"/>
              </a:rPr>
              <a:t>oleh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tingkat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kegiatan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atau</a:t>
            </a:r>
            <a:r>
              <a:rPr lang="en-US" sz="2400" dirty="0" smtClean="0">
                <a:latin typeface="AR CENA" pitchFamily="2" charset="0"/>
              </a:rPr>
              <a:t> volume </a:t>
            </a:r>
            <a:r>
              <a:rPr lang="en-US" sz="2400" dirty="0" err="1" smtClean="0">
                <a:latin typeface="AR CENA" pitchFamily="2" charset="0"/>
              </a:rPr>
              <a:t>produksi</a:t>
            </a:r>
            <a:r>
              <a:rPr lang="en-US" sz="2400" dirty="0" smtClean="0">
                <a:latin typeface="AR CENA" pitchFamily="2" charset="0"/>
              </a:rPr>
              <a:t>. </a:t>
            </a:r>
          </a:p>
          <a:p>
            <a:pPr marL="512763" lvl="1" indent="-222250">
              <a:buNone/>
            </a:pPr>
            <a:r>
              <a:rPr lang="en-US" sz="2400" dirty="0" smtClean="0">
                <a:latin typeface="AR CENA" pitchFamily="2" charset="0"/>
              </a:rPr>
              <a:t>2.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variabel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adalah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yang </a:t>
            </a:r>
            <a:r>
              <a:rPr lang="en-US" sz="2400" dirty="0" err="1" smtClean="0">
                <a:latin typeface="AR CENA" pitchFamily="2" charset="0"/>
              </a:rPr>
              <a:t>secara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proporsional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dipengaruhi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oleh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tingkat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kegiatan</a:t>
            </a:r>
            <a:r>
              <a:rPr lang="en-US" sz="2400" dirty="0" smtClean="0">
                <a:latin typeface="AR CENA" pitchFamily="2" charset="0"/>
              </a:rPr>
              <a:t>. </a:t>
            </a:r>
          </a:p>
          <a:p>
            <a:pPr marL="512763" lvl="1" indent="-222250">
              <a:buNone/>
            </a:pPr>
            <a:r>
              <a:rPr lang="en-US" sz="2400" dirty="0" smtClean="0">
                <a:latin typeface="AR CENA" pitchFamily="2" charset="0"/>
              </a:rPr>
              <a:t>3.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semivariabel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adalah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yang </a:t>
            </a:r>
            <a:r>
              <a:rPr lang="en-US" sz="2400" dirty="0" err="1" smtClean="0">
                <a:latin typeface="AR CENA" pitchFamily="2" charset="0"/>
              </a:rPr>
              <a:t>memiliki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komponen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tetap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komponen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variabel</a:t>
            </a:r>
            <a:r>
              <a:rPr lang="en-US" sz="2400" dirty="0" smtClean="0">
                <a:latin typeface="AR CENA" pitchFamily="2" charset="0"/>
              </a:rPr>
              <a:t> </a:t>
            </a:r>
          </a:p>
          <a:p>
            <a:pPr marL="319088" indent="-28575">
              <a:buNone/>
            </a:pP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bahan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langsung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tenaga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kerja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langsung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umumnya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bersifat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variabel</a:t>
            </a:r>
            <a:r>
              <a:rPr lang="en-US" sz="2400" dirty="0" smtClean="0">
                <a:latin typeface="AR CENA" pitchFamily="2" charset="0"/>
              </a:rPr>
              <a:t>. </a:t>
            </a:r>
            <a:r>
              <a:rPr lang="en-US" sz="2400" dirty="0" err="1" smtClean="0">
                <a:latin typeface="AR CENA" pitchFamily="2" charset="0"/>
              </a:rPr>
              <a:t>Sedangkan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overhead, </a:t>
            </a:r>
            <a:r>
              <a:rPr lang="en-US" sz="2400" dirty="0" err="1" smtClean="0">
                <a:latin typeface="AR CENA" pitchFamily="2" charset="0"/>
              </a:rPr>
              <a:t>ada</a:t>
            </a:r>
            <a:r>
              <a:rPr lang="en-US" sz="2400" dirty="0" smtClean="0">
                <a:latin typeface="AR CENA" pitchFamily="2" charset="0"/>
              </a:rPr>
              <a:t> yang </a:t>
            </a:r>
            <a:r>
              <a:rPr lang="en-US" sz="2400" dirty="0" err="1" smtClean="0">
                <a:latin typeface="AR CENA" pitchFamily="2" charset="0"/>
              </a:rPr>
              <a:t>bersifat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tetap</a:t>
            </a:r>
            <a:r>
              <a:rPr lang="en-US" sz="2400" dirty="0" smtClean="0">
                <a:latin typeface="AR CENA" pitchFamily="2" charset="0"/>
              </a:rPr>
              <a:t>, </a:t>
            </a:r>
            <a:r>
              <a:rPr lang="en-US" sz="2400" dirty="0" err="1" smtClean="0">
                <a:latin typeface="AR CENA" pitchFamily="2" charset="0"/>
              </a:rPr>
              <a:t>variabel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maupun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semivariabel</a:t>
            </a:r>
            <a:r>
              <a:rPr lang="en-US" sz="2400" dirty="0" smtClean="0">
                <a:latin typeface="AR CENA" pitchFamily="2" charset="0"/>
              </a:rPr>
              <a:t>. </a:t>
            </a:r>
          </a:p>
          <a:p>
            <a:pPr marL="319088" indent="-28575">
              <a:buNone/>
            </a:pPr>
            <a:endParaRPr lang="id-ID" sz="2200" dirty="0">
              <a:latin typeface="AR CENA" pitchFamily="2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533400" y="990600"/>
            <a:ext cx="8153400" cy="4800600"/>
          </a:xfrm>
        </p:spPr>
        <p:txBody>
          <a:bodyPr>
            <a:normAutofit lnSpcReduction="10000"/>
          </a:bodyPr>
          <a:lstStyle/>
          <a:p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variabel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dapat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dibebankan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kepada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departemen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operasi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dengan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cukup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mudah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tepat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serta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dapat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dikendalikan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oleh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seorang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kepala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departemen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tertentu</a:t>
            </a:r>
            <a:r>
              <a:rPr lang="en-US" sz="2400" dirty="0" smtClean="0">
                <a:latin typeface="AR CENA" pitchFamily="2" charset="0"/>
              </a:rPr>
              <a:t>. </a:t>
            </a:r>
            <a:r>
              <a:rPr lang="en-US" sz="2400" dirty="0" err="1" smtClean="0">
                <a:latin typeface="AR CENA" pitchFamily="2" charset="0"/>
              </a:rPr>
              <a:t>Umumnya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bahan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langsung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tenaga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kerja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langsung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termasuk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variabel</a:t>
            </a:r>
            <a:r>
              <a:rPr lang="en-US" sz="2400" dirty="0" smtClean="0">
                <a:latin typeface="AR CENA" pitchFamily="2" charset="0"/>
              </a:rPr>
              <a:t>. </a:t>
            </a:r>
            <a:r>
              <a:rPr lang="en-US" sz="2400" dirty="0" err="1" smtClean="0">
                <a:latin typeface="AR CENA" pitchFamily="2" charset="0"/>
              </a:rPr>
              <a:t>Beberapa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overhead </a:t>
            </a:r>
            <a:r>
              <a:rPr lang="en-US" sz="2400" dirty="0" err="1" smtClean="0">
                <a:latin typeface="AR CENA" pitchFamily="2" charset="0"/>
              </a:rPr>
              <a:t>pabrik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dan</a:t>
            </a:r>
            <a:r>
              <a:rPr lang="en-US" sz="2400" dirty="0" smtClean="0">
                <a:latin typeface="AR CENA" pitchFamily="2" charset="0"/>
              </a:rPr>
              <a:t> non </a:t>
            </a:r>
            <a:r>
              <a:rPr lang="en-US" sz="2400" dirty="0" err="1" smtClean="0">
                <a:latin typeface="AR CENA" pitchFamily="2" charset="0"/>
              </a:rPr>
              <a:t>pabrik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juga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termasuk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variabel</a:t>
            </a:r>
            <a:r>
              <a:rPr lang="en-US" sz="2400" dirty="0" smtClean="0">
                <a:latin typeface="AR CENA" pitchFamily="2" charset="0"/>
              </a:rPr>
              <a:t>, </a:t>
            </a:r>
            <a:r>
              <a:rPr lang="en-US" sz="2400" dirty="0" err="1" smtClean="0">
                <a:latin typeface="AR CENA" pitchFamily="2" charset="0"/>
              </a:rPr>
              <a:t>misal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bahan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bakar</a:t>
            </a:r>
            <a:r>
              <a:rPr lang="en-US" sz="2400" dirty="0" smtClean="0">
                <a:latin typeface="AR CENA" pitchFamily="2" charset="0"/>
              </a:rPr>
              <a:t>,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royalti</a:t>
            </a:r>
            <a:r>
              <a:rPr lang="en-US" sz="2400" dirty="0" smtClean="0">
                <a:latin typeface="AR CENA" pitchFamily="2" charset="0"/>
              </a:rPr>
              <a:t>,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penerimaan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barang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dsb</a:t>
            </a:r>
            <a:r>
              <a:rPr lang="en-US" sz="2400" dirty="0" smtClean="0">
                <a:latin typeface="AR CENA" pitchFamily="2" charset="0"/>
              </a:rPr>
              <a:t>.</a:t>
            </a:r>
          </a:p>
          <a:p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tetap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dapat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dibebankan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pada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departemen-departemen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berdasarkan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keputusan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manajemen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atau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menurut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metode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alokasi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. </a:t>
            </a:r>
            <a:r>
              <a:rPr lang="en-US" sz="2400" dirty="0" err="1" smtClean="0">
                <a:latin typeface="AR CENA" pitchFamily="2" charset="0"/>
              </a:rPr>
              <a:t>Tanggung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jawab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pengendalian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lebih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banyak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dipikul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oleh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manajemen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ekskutif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daripada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oleh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penyelia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operasi</a:t>
            </a:r>
            <a:r>
              <a:rPr lang="en-US" sz="2400" dirty="0" smtClean="0">
                <a:latin typeface="AR CENA" pitchFamily="2" charset="0"/>
              </a:rPr>
              <a:t>.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overhead </a:t>
            </a:r>
            <a:r>
              <a:rPr lang="en-US" sz="2400" dirty="0" err="1" smtClean="0">
                <a:latin typeface="AR CENA" pitchFamily="2" charset="0"/>
              </a:rPr>
              <a:t>berikut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dapat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diklasifikasikan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sebagai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tetap</a:t>
            </a:r>
            <a:r>
              <a:rPr lang="en-US" sz="2400" dirty="0" smtClean="0">
                <a:latin typeface="AR CENA" pitchFamily="2" charset="0"/>
              </a:rPr>
              <a:t>, </a:t>
            </a:r>
            <a:r>
              <a:rPr lang="en-US" sz="2400" dirty="0" err="1" smtClean="0">
                <a:latin typeface="AR CENA" pitchFamily="2" charset="0"/>
              </a:rPr>
              <a:t>misal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penyusutan</a:t>
            </a:r>
            <a:r>
              <a:rPr lang="en-US" sz="2400" dirty="0" smtClean="0">
                <a:latin typeface="AR CENA" pitchFamily="2" charset="0"/>
              </a:rPr>
              <a:t> , </a:t>
            </a:r>
            <a:r>
              <a:rPr lang="en-US" sz="2400" dirty="0" err="1" smtClean="0">
                <a:latin typeface="AR CENA" pitchFamily="2" charset="0"/>
              </a:rPr>
              <a:t>pajak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bumi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bangunan</a:t>
            </a:r>
            <a:r>
              <a:rPr lang="en-US" sz="2400" dirty="0" smtClean="0">
                <a:latin typeface="AR CENA" pitchFamily="2" charset="0"/>
              </a:rPr>
              <a:t>, </a:t>
            </a:r>
            <a:r>
              <a:rPr lang="en-US" sz="2400" dirty="0" err="1" smtClean="0">
                <a:latin typeface="AR CENA" pitchFamily="2" charset="0"/>
              </a:rPr>
              <a:t>pemeliharaan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reparasi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bangunan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tanahnya</a:t>
            </a:r>
            <a:r>
              <a:rPr lang="en-US" sz="2400" dirty="0" smtClean="0">
                <a:latin typeface="AR CENA" pitchFamily="2" charset="0"/>
              </a:rPr>
              <a:t>, </a:t>
            </a:r>
            <a:r>
              <a:rPr lang="en-US" sz="2400" dirty="0" err="1" smtClean="0">
                <a:latin typeface="AR CENA" pitchFamily="2" charset="0"/>
              </a:rPr>
              <a:t>gaji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ekskutif</a:t>
            </a:r>
            <a:r>
              <a:rPr lang="en-US" sz="2400" dirty="0" smtClean="0">
                <a:latin typeface="AR CENA" pitchFamily="2" charset="0"/>
              </a:rPr>
              <a:t>, </a:t>
            </a:r>
            <a:r>
              <a:rPr lang="en-US" sz="2400" dirty="0" err="1" smtClean="0">
                <a:latin typeface="AR CENA" pitchFamily="2" charset="0"/>
              </a:rPr>
              <a:t>gaji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satpam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dsb</a:t>
            </a:r>
            <a:endParaRPr lang="id-ID" sz="2400" dirty="0">
              <a:latin typeface="AR CENA" pitchFamily="2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990600" y="228600"/>
            <a:ext cx="8153400" cy="990600"/>
          </a:xfrm>
        </p:spPr>
        <p:txBody>
          <a:bodyPr/>
          <a:lstStyle/>
          <a:p>
            <a:r>
              <a:rPr lang="en-US" dirty="0" smtClean="0"/>
              <a:t> 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09600" y="1524000"/>
            <a:ext cx="8153400" cy="914400"/>
          </a:xfrm>
        </p:spPr>
        <p:txBody>
          <a:bodyPr>
            <a:normAutofit/>
          </a:bodyPr>
          <a:lstStyle/>
          <a:p>
            <a:r>
              <a:rPr lang="en-US" sz="2400" dirty="0" err="1" smtClean="0">
                <a:latin typeface="AR CENA" pitchFamily="2" charset="0"/>
              </a:rPr>
              <a:t>Beberapa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overhead </a:t>
            </a:r>
            <a:r>
              <a:rPr lang="en-US" sz="2400" dirty="0" err="1" smtClean="0">
                <a:latin typeface="AR CENA" pitchFamily="2" charset="0"/>
              </a:rPr>
              <a:t>berikut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termasuk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biaya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semivariabel</a:t>
            </a:r>
            <a:r>
              <a:rPr lang="en-US" sz="2400" dirty="0" smtClean="0">
                <a:latin typeface="AR CENA" pitchFamily="2" charset="0"/>
              </a:rPr>
              <a:t>, </a:t>
            </a:r>
            <a:r>
              <a:rPr lang="en-US" sz="2400" dirty="0" err="1" smtClean="0">
                <a:latin typeface="AR CENA" pitchFamily="2" charset="0"/>
              </a:rPr>
              <a:t>yaitu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pemeliharaan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reparasi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mesin</a:t>
            </a:r>
            <a:r>
              <a:rPr lang="en-US" sz="2400" dirty="0" smtClean="0">
                <a:latin typeface="AR CENA" pitchFamily="2" charset="0"/>
              </a:rPr>
              <a:t>/</a:t>
            </a:r>
            <a:r>
              <a:rPr lang="en-US" sz="2400" dirty="0" err="1" smtClean="0">
                <a:latin typeface="AR CENA" pitchFamily="2" charset="0"/>
              </a:rPr>
              <a:t>peralatan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pabrik</a:t>
            </a:r>
            <a:r>
              <a:rPr lang="en-US" sz="2400" dirty="0" smtClean="0">
                <a:latin typeface="AR CENA" pitchFamily="2" charset="0"/>
              </a:rPr>
              <a:t>, </a:t>
            </a:r>
            <a:r>
              <a:rPr lang="en-US" sz="2400" dirty="0" err="1" smtClean="0">
                <a:latin typeface="AR CENA" pitchFamily="2" charset="0"/>
              </a:rPr>
              <a:t>listrik</a:t>
            </a:r>
            <a:r>
              <a:rPr lang="en-US" sz="2400" dirty="0" smtClean="0">
                <a:latin typeface="AR CENA" pitchFamily="2" charset="0"/>
              </a:rPr>
              <a:t>, </a:t>
            </a:r>
            <a:r>
              <a:rPr lang="en-US" sz="2400" dirty="0" err="1" smtClean="0">
                <a:latin typeface="AR CENA" pitchFamily="2" charset="0"/>
              </a:rPr>
              <a:t>telepon</a:t>
            </a:r>
            <a:r>
              <a:rPr lang="en-US" sz="2400" dirty="0" smtClean="0">
                <a:latin typeface="AR CENA" pitchFamily="2" charset="0"/>
              </a:rPr>
              <a:t> </a:t>
            </a:r>
            <a:r>
              <a:rPr lang="en-US" sz="2400" dirty="0" err="1" smtClean="0">
                <a:latin typeface="AR CENA" pitchFamily="2" charset="0"/>
              </a:rPr>
              <a:t>dsb</a:t>
            </a:r>
            <a:r>
              <a:rPr lang="en-US" sz="2400" dirty="0" smtClean="0">
                <a:latin typeface="AR CENA" pitchFamily="2" charset="0"/>
              </a:rPr>
              <a:t>.</a:t>
            </a:r>
          </a:p>
          <a:p>
            <a:pPr>
              <a:buNone/>
            </a:pPr>
            <a:endParaRPr lang="en-US" sz="2400" dirty="0" smtClean="0">
              <a:latin typeface="AR CENA" pitchFamily="2" charset="0"/>
            </a:endParaRPr>
          </a:p>
          <a:p>
            <a:pPr>
              <a:buNone/>
            </a:pPr>
            <a:endParaRPr lang="id-ID" sz="2400" dirty="0">
              <a:latin typeface="AR CENA" pitchFamily="2" charset="0"/>
            </a:endParaRPr>
          </a:p>
        </p:txBody>
      </p:sp>
      <p:grpSp>
        <p:nvGrpSpPr>
          <p:cNvPr id="4" name="Group 224"/>
          <p:cNvGrpSpPr>
            <a:grpSpLocks/>
          </p:cNvGrpSpPr>
          <p:nvPr/>
        </p:nvGrpSpPr>
        <p:grpSpPr bwMode="auto">
          <a:xfrm>
            <a:off x="6019800" y="2514600"/>
            <a:ext cx="1879600" cy="1905000"/>
            <a:chOff x="400" y="2400"/>
            <a:chExt cx="998" cy="1033"/>
          </a:xfrm>
        </p:grpSpPr>
        <p:grpSp>
          <p:nvGrpSpPr>
            <p:cNvPr id="5" name="Group 221"/>
            <p:cNvGrpSpPr>
              <a:grpSpLocks/>
            </p:cNvGrpSpPr>
            <p:nvPr/>
          </p:nvGrpSpPr>
          <p:grpSpPr bwMode="auto">
            <a:xfrm>
              <a:off x="912" y="2400"/>
              <a:ext cx="432" cy="752"/>
              <a:chOff x="1248" y="2208"/>
              <a:chExt cx="672" cy="1184"/>
            </a:xfrm>
          </p:grpSpPr>
          <p:sp>
            <p:nvSpPr>
              <p:cNvPr id="43" name="Freeform 180"/>
              <p:cNvSpPr>
                <a:spLocks/>
              </p:cNvSpPr>
              <p:nvPr/>
            </p:nvSpPr>
            <p:spPr bwMode="auto">
              <a:xfrm>
                <a:off x="1248" y="2208"/>
                <a:ext cx="672" cy="941"/>
              </a:xfrm>
              <a:custGeom>
                <a:avLst/>
                <a:gdLst/>
                <a:ahLst/>
                <a:cxnLst>
                  <a:cxn ang="0">
                    <a:pos x="1454" y="2824"/>
                  </a:cxn>
                  <a:cxn ang="0">
                    <a:pos x="1494" y="2094"/>
                  </a:cxn>
                  <a:cxn ang="0">
                    <a:pos x="1636" y="1730"/>
                  </a:cxn>
                  <a:cxn ang="0">
                    <a:pos x="1814" y="1471"/>
                  </a:cxn>
                  <a:cxn ang="0">
                    <a:pos x="1901" y="1322"/>
                  </a:cxn>
                  <a:cxn ang="0">
                    <a:pos x="1976" y="1123"/>
                  </a:cxn>
                  <a:cxn ang="0">
                    <a:pos x="2011" y="927"/>
                  </a:cxn>
                  <a:cxn ang="0">
                    <a:pos x="2015" y="820"/>
                  </a:cxn>
                  <a:cxn ang="0">
                    <a:pos x="1988" y="652"/>
                  </a:cxn>
                  <a:cxn ang="0">
                    <a:pos x="1942" y="529"/>
                  </a:cxn>
                  <a:cxn ang="0">
                    <a:pos x="1879" y="418"/>
                  </a:cxn>
                  <a:cxn ang="0">
                    <a:pos x="1815" y="328"/>
                  </a:cxn>
                  <a:cxn ang="0">
                    <a:pos x="1709" y="233"/>
                  </a:cxn>
                  <a:cxn ang="0">
                    <a:pos x="1587" y="146"/>
                  </a:cxn>
                  <a:cxn ang="0">
                    <a:pos x="1458" y="89"/>
                  </a:cxn>
                  <a:cxn ang="0">
                    <a:pos x="1298" y="39"/>
                  </a:cxn>
                  <a:cxn ang="0">
                    <a:pos x="1109" y="7"/>
                  </a:cxn>
                  <a:cxn ang="0">
                    <a:pos x="968" y="0"/>
                  </a:cxn>
                  <a:cxn ang="0">
                    <a:pos x="805" y="17"/>
                  </a:cxn>
                  <a:cxn ang="0">
                    <a:pos x="656" y="50"/>
                  </a:cxn>
                  <a:cxn ang="0">
                    <a:pos x="504" y="104"/>
                  </a:cxn>
                  <a:cxn ang="0">
                    <a:pos x="386" y="171"/>
                  </a:cxn>
                  <a:cxn ang="0">
                    <a:pos x="263" y="272"/>
                  </a:cxn>
                  <a:cxn ang="0">
                    <a:pos x="156" y="409"/>
                  </a:cxn>
                  <a:cxn ang="0">
                    <a:pos x="81" y="544"/>
                  </a:cxn>
                  <a:cxn ang="0">
                    <a:pos x="44" y="658"/>
                  </a:cxn>
                  <a:cxn ang="0">
                    <a:pos x="9" y="835"/>
                  </a:cxn>
                  <a:cxn ang="0">
                    <a:pos x="4" y="989"/>
                  </a:cxn>
                  <a:cxn ang="0">
                    <a:pos x="25" y="1117"/>
                  </a:cxn>
                  <a:cxn ang="0">
                    <a:pos x="107" y="1311"/>
                  </a:cxn>
                  <a:cxn ang="0">
                    <a:pos x="198" y="1463"/>
                  </a:cxn>
                  <a:cxn ang="0">
                    <a:pos x="307" y="1605"/>
                  </a:cxn>
                  <a:cxn ang="0">
                    <a:pos x="507" y="1919"/>
                  </a:cxn>
                  <a:cxn ang="0">
                    <a:pos x="631" y="2406"/>
                  </a:cxn>
                </a:cxnLst>
                <a:rect l="0" t="0" r="r" b="b"/>
                <a:pathLst>
                  <a:path w="2015" h="2824">
                    <a:moveTo>
                      <a:pt x="644" y="2824"/>
                    </a:moveTo>
                    <a:lnTo>
                      <a:pt x="1454" y="2824"/>
                    </a:lnTo>
                    <a:lnTo>
                      <a:pt x="1459" y="2377"/>
                    </a:lnTo>
                    <a:lnTo>
                      <a:pt x="1494" y="2094"/>
                    </a:lnTo>
                    <a:lnTo>
                      <a:pt x="1556" y="1887"/>
                    </a:lnTo>
                    <a:lnTo>
                      <a:pt x="1636" y="1730"/>
                    </a:lnTo>
                    <a:lnTo>
                      <a:pt x="1725" y="1599"/>
                    </a:lnTo>
                    <a:lnTo>
                      <a:pt x="1814" y="1471"/>
                    </a:lnTo>
                    <a:lnTo>
                      <a:pt x="1863" y="1395"/>
                    </a:lnTo>
                    <a:lnTo>
                      <a:pt x="1901" y="1322"/>
                    </a:lnTo>
                    <a:lnTo>
                      <a:pt x="1948" y="1215"/>
                    </a:lnTo>
                    <a:lnTo>
                      <a:pt x="1976" y="1123"/>
                    </a:lnTo>
                    <a:lnTo>
                      <a:pt x="1999" y="1017"/>
                    </a:lnTo>
                    <a:lnTo>
                      <a:pt x="2011" y="927"/>
                    </a:lnTo>
                    <a:lnTo>
                      <a:pt x="2015" y="871"/>
                    </a:lnTo>
                    <a:lnTo>
                      <a:pt x="2015" y="820"/>
                    </a:lnTo>
                    <a:lnTo>
                      <a:pt x="2001" y="730"/>
                    </a:lnTo>
                    <a:lnTo>
                      <a:pt x="1988" y="652"/>
                    </a:lnTo>
                    <a:lnTo>
                      <a:pt x="1965" y="582"/>
                    </a:lnTo>
                    <a:lnTo>
                      <a:pt x="1942" y="529"/>
                    </a:lnTo>
                    <a:lnTo>
                      <a:pt x="1916" y="477"/>
                    </a:lnTo>
                    <a:lnTo>
                      <a:pt x="1879" y="418"/>
                    </a:lnTo>
                    <a:lnTo>
                      <a:pt x="1850" y="376"/>
                    </a:lnTo>
                    <a:lnTo>
                      <a:pt x="1815" y="328"/>
                    </a:lnTo>
                    <a:lnTo>
                      <a:pt x="1778" y="289"/>
                    </a:lnTo>
                    <a:lnTo>
                      <a:pt x="1709" y="233"/>
                    </a:lnTo>
                    <a:lnTo>
                      <a:pt x="1643" y="180"/>
                    </a:lnTo>
                    <a:lnTo>
                      <a:pt x="1587" y="146"/>
                    </a:lnTo>
                    <a:lnTo>
                      <a:pt x="1525" y="117"/>
                    </a:lnTo>
                    <a:lnTo>
                      <a:pt x="1458" y="89"/>
                    </a:lnTo>
                    <a:lnTo>
                      <a:pt x="1377" y="62"/>
                    </a:lnTo>
                    <a:lnTo>
                      <a:pt x="1298" y="39"/>
                    </a:lnTo>
                    <a:lnTo>
                      <a:pt x="1212" y="19"/>
                    </a:lnTo>
                    <a:lnTo>
                      <a:pt x="1109" y="7"/>
                    </a:lnTo>
                    <a:lnTo>
                      <a:pt x="1030" y="2"/>
                    </a:lnTo>
                    <a:lnTo>
                      <a:pt x="968" y="0"/>
                    </a:lnTo>
                    <a:lnTo>
                      <a:pt x="900" y="5"/>
                    </a:lnTo>
                    <a:lnTo>
                      <a:pt x="805" y="17"/>
                    </a:lnTo>
                    <a:lnTo>
                      <a:pt x="740" y="30"/>
                    </a:lnTo>
                    <a:lnTo>
                      <a:pt x="656" y="50"/>
                    </a:lnTo>
                    <a:lnTo>
                      <a:pt x="572" y="76"/>
                    </a:lnTo>
                    <a:lnTo>
                      <a:pt x="504" y="104"/>
                    </a:lnTo>
                    <a:lnTo>
                      <a:pt x="455" y="130"/>
                    </a:lnTo>
                    <a:lnTo>
                      <a:pt x="386" y="171"/>
                    </a:lnTo>
                    <a:lnTo>
                      <a:pt x="320" y="222"/>
                    </a:lnTo>
                    <a:lnTo>
                      <a:pt x="263" y="272"/>
                    </a:lnTo>
                    <a:lnTo>
                      <a:pt x="204" y="340"/>
                    </a:lnTo>
                    <a:lnTo>
                      <a:pt x="156" y="409"/>
                    </a:lnTo>
                    <a:lnTo>
                      <a:pt x="111" y="485"/>
                    </a:lnTo>
                    <a:lnTo>
                      <a:pt x="81" y="544"/>
                    </a:lnTo>
                    <a:lnTo>
                      <a:pt x="63" y="595"/>
                    </a:lnTo>
                    <a:lnTo>
                      <a:pt x="44" y="658"/>
                    </a:lnTo>
                    <a:lnTo>
                      <a:pt x="26" y="735"/>
                    </a:lnTo>
                    <a:lnTo>
                      <a:pt x="9" y="835"/>
                    </a:lnTo>
                    <a:lnTo>
                      <a:pt x="0" y="930"/>
                    </a:lnTo>
                    <a:lnTo>
                      <a:pt x="4" y="989"/>
                    </a:lnTo>
                    <a:lnTo>
                      <a:pt x="13" y="1054"/>
                    </a:lnTo>
                    <a:lnTo>
                      <a:pt x="25" y="1117"/>
                    </a:lnTo>
                    <a:lnTo>
                      <a:pt x="44" y="1169"/>
                    </a:lnTo>
                    <a:lnTo>
                      <a:pt x="107" y="1311"/>
                    </a:lnTo>
                    <a:lnTo>
                      <a:pt x="152" y="1384"/>
                    </a:lnTo>
                    <a:lnTo>
                      <a:pt x="198" y="1463"/>
                    </a:lnTo>
                    <a:lnTo>
                      <a:pt x="257" y="1543"/>
                    </a:lnTo>
                    <a:lnTo>
                      <a:pt x="307" y="1605"/>
                    </a:lnTo>
                    <a:lnTo>
                      <a:pt x="412" y="1750"/>
                    </a:lnTo>
                    <a:lnTo>
                      <a:pt x="507" y="1919"/>
                    </a:lnTo>
                    <a:lnTo>
                      <a:pt x="583" y="2131"/>
                    </a:lnTo>
                    <a:lnTo>
                      <a:pt x="631" y="2406"/>
                    </a:lnTo>
                    <a:lnTo>
                      <a:pt x="644" y="2824"/>
                    </a:lnTo>
                    <a:close/>
                  </a:path>
                </a:pathLst>
              </a:custGeom>
              <a:solidFill>
                <a:schemeClr val="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44" name="Freeform 181"/>
              <p:cNvSpPr>
                <a:spLocks/>
              </p:cNvSpPr>
              <p:nvPr/>
            </p:nvSpPr>
            <p:spPr bwMode="auto">
              <a:xfrm>
                <a:off x="1647" y="2252"/>
                <a:ext cx="234" cy="43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72" y="96"/>
                  </a:cxn>
                  <a:cxn ang="0">
                    <a:pos x="336" y="123"/>
                  </a:cxn>
                  <a:cxn ang="0">
                    <a:pos x="411" y="158"/>
                  </a:cxn>
                  <a:cxn ang="0">
                    <a:pos x="456" y="184"/>
                  </a:cxn>
                  <a:cxn ang="0">
                    <a:pos x="493" y="221"/>
                  </a:cxn>
                  <a:cxn ang="0">
                    <a:pos x="531" y="250"/>
                  </a:cxn>
                  <a:cxn ang="0">
                    <a:pos x="568" y="299"/>
                  </a:cxn>
                  <a:cxn ang="0">
                    <a:pos x="601" y="340"/>
                  </a:cxn>
                  <a:cxn ang="0">
                    <a:pos x="636" y="402"/>
                  </a:cxn>
                  <a:cxn ang="0">
                    <a:pos x="661" y="460"/>
                  </a:cxn>
                  <a:cxn ang="0">
                    <a:pos x="685" y="529"/>
                  </a:cxn>
                  <a:cxn ang="0">
                    <a:pos x="697" y="605"/>
                  </a:cxn>
                  <a:cxn ang="0">
                    <a:pos x="703" y="677"/>
                  </a:cxn>
                  <a:cxn ang="0">
                    <a:pos x="704" y="734"/>
                  </a:cxn>
                  <a:cxn ang="0">
                    <a:pos x="698" y="807"/>
                  </a:cxn>
                  <a:cxn ang="0">
                    <a:pos x="688" y="862"/>
                  </a:cxn>
                  <a:cxn ang="0">
                    <a:pos x="668" y="923"/>
                  </a:cxn>
                  <a:cxn ang="0">
                    <a:pos x="633" y="1004"/>
                  </a:cxn>
                  <a:cxn ang="0">
                    <a:pos x="597" y="1077"/>
                  </a:cxn>
                  <a:cxn ang="0">
                    <a:pos x="502" y="1303"/>
                  </a:cxn>
                  <a:cxn ang="0">
                    <a:pos x="605" y="915"/>
                  </a:cxn>
                  <a:cxn ang="0">
                    <a:pos x="618" y="830"/>
                  </a:cxn>
                  <a:cxn ang="0">
                    <a:pos x="616" y="737"/>
                  </a:cxn>
                  <a:cxn ang="0">
                    <a:pos x="592" y="604"/>
                  </a:cxn>
                  <a:cxn ang="0">
                    <a:pos x="563" y="526"/>
                  </a:cxn>
                  <a:cxn ang="0">
                    <a:pos x="535" y="462"/>
                  </a:cxn>
                  <a:cxn ang="0">
                    <a:pos x="497" y="410"/>
                  </a:cxn>
                  <a:cxn ang="0">
                    <a:pos x="411" y="317"/>
                  </a:cxn>
                  <a:cxn ang="0">
                    <a:pos x="288" y="206"/>
                  </a:cxn>
                  <a:cxn ang="0">
                    <a:pos x="91" y="46"/>
                  </a:cxn>
                  <a:cxn ang="0">
                    <a:pos x="0" y="0"/>
                  </a:cxn>
                </a:cxnLst>
                <a:rect l="0" t="0" r="r" b="b"/>
                <a:pathLst>
                  <a:path w="704" h="1303">
                    <a:moveTo>
                      <a:pt x="0" y="0"/>
                    </a:moveTo>
                    <a:lnTo>
                      <a:pt x="272" y="96"/>
                    </a:lnTo>
                    <a:lnTo>
                      <a:pt x="336" y="123"/>
                    </a:lnTo>
                    <a:lnTo>
                      <a:pt x="411" y="158"/>
                    </a:lnTo>
                    <a:lnTo>
                      <a:pt x="456" y="184"/>
                    </a:lnTo>
                    <a:lnTo>
                      <a:pt x="493" y="221"/>
                    </a:lnTo>
                    <a:lnTo>
                      <a:pt x="531" y="250"/>
                    </a:lnTo>
                    <a:lnTo>
                      <a:pt x="568" y="299"/>
                    </a:lnTo>
                    <a:lnTo>
                      <a:pt x="601" y="340"/>
                    </a:lnTo>
                    <a:lnTo>
                      <a:pt x="636" y="402"/>
                    </a:lnTo>
                    <a:lnTo>
                      <a:pt x="661" y="460"/>
                    </a:lnTo>
                    <a:lnTo>
                      <a:pt x="685" y="529"/>
                    </a:lnTo>
                    <a:lnTo>
                      <a:pt x="697" y="605"/>
                    </a:lnTo>
                    <a:lnTo>
                      <a:pt x="703" y="677"/>
                    </a:lnTo>
                    <a:lnTo>
                      <a:pt x="704" y="734"/>
                    </a:lnTo>
                    <a:lnTo>
                      <a:pt x="698" y="807"/>
                    </a:lnTo>
                    <a:lnTo>
                      <a:pt x="688" y="862"/>
                    </a:lnTo>
                    <a:lnTo>
                      <a:pt x="668" y="923"/>
                    </a:lnTo>
                    <a:lnTo>
                      <a:pt x="633" y="1004"/>
                    </a:lnTo>
                    <a:lnTo>
                      <a:pt x="597" y="1077"/>
                    </a:lnTo>
                    <a:lnTo>
                      <a:pt x="502" y="1303"/>
                    </a:lnTo>
                    <a:lnTo>
                      <a:pt x="605" y="915"/>
                    </a:lnTo>
                    <a:lnTo>
                      <a:pt x="618" y="830"/>
                    </a:lnTo>
                    <a:lnTo>
                      <a:pt x="616" y="737"/>
                    </a:lnTo>
                    <a:lnTo>
                      <a:pt x="592" y="604"/>
                    </a:lnTo>
                    <a:lnTo>
                      <a:pt x="563" y="526"/>
                    </a:lnTo>
                    <a:lnTo>
                      <a:pt x="535" y="462"/>
                    </a:lnTo>
                    <a:lnTo>
                      <a:pt x="497" y="410"/>
                    </a:lnTo>
                    <a:lnTo>
                      <a:pt x="411" y="317"/>
                    </a:lnTo>
                    <a:lnTo>
                      <a:pt x="288" y="206"/>
                    </a:lnTo>
                    <a:lnTo>
                      <a:pt x="91" y="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45" name="Freeform 182"/>
              <p:cNvSpPr>
                <a:spLocks/>
              </p:cNvSpPr>
              <p:nvPr/>
            </p:nvSpPr>
            <p:spPr bwMode="auto">
              <a:xfrm>
                <a:off x="1458" y="3144"/>
                <a:ext cx="283" cy="21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49" y="0"/>
                  </a:cxn>
                  <a:cxn ang="0">
                    <a:pos x="849" y="469"/>
                  </a:cxn>
                  <a:cxn ang="0">
                    <a:pos x="847" y="495"/>
                  </a:cxn>
                  <a:cxn ang="0">
                    <a:pos x="840" y="525"/>
                  </a:cxn>
                  <a:cxn ang="0">
                    <a:pos x="829" y="553"/>
                  </a:cxn>
                  <a:cxn ang="0">
                    <a:pos x="816" y="580"/>
                  </a:cxn>
                  <a:cxn ang="0">
                    <a:pos x="792" y="604"/>
                  </a:cxn>
                  <a:cxn ang="0">
                    <a:pos x="767" y="623"/>
                  </a:cxn>
                  <a:cxn ang="0">
                    <a:pos x="734" y="635"/>
                  </a:cxn>
                  <a:cxn ang="0">
                    <a:pos x="694" y="642"/>
                  </a:cxn>
                  <a:cxn ang="0">
                    <a:pos x="174" y="642"/>
                  </a:cxn>
                  <a:cxn ang="0">
                    <a:pos x="131" y="636"/>
                  </a:cxn>
                  <a:cxn ang="0">
                    <a:pos x="98" y="628"/>
                  </a:cxn>
                  <a:cxn ang="0">
                    <a:pos x="67" y="612"/>
                  </a:cxn>
                  <a:cxn ang="0">
                    <a:pos x="43" y="594"/>
                  </a:cxn>
                  <a:cxn ang="0">
                    <a:pos x="24" y="568"/>
                  </a:cxn>
                  <a:cxn ang="0">
                    <a:pos x="11" y="538"/>
                  </a:cxn>
                  <a:cxn ang="0">
                    <a:pos x="2" y="504"/>
                  </a:cxn>
                  <a:cxn ang="0">
                    <a:pos x="0" y="469"/>
                  </a:cxn>
                  <a:cxn ang="0">
                    <a:pos x="0" y="0"/>
                  </a:cxn>
                </a:cxnLst>
                <a:rect l="0" t="0" r="r" b="b"/>
                <a:pathLst>
                  <a:path w="849" h="642">
                    <a:moveTo>
                      <a:pt x="0" y="0"/>
                    </a:moveTo>
                    <a:lnTo>
                      <a:pt x="849" y="0"/>
                    </a:lnTo>
                    <a:lnTo>
                      <a:pt x="849" y="469"/>
                    </a:lnTo>
                    <a:lnTo>
                      <a:pt x="847" y="495"/>
                    </a:lnTo>
                    <a:lnTo>
                      <a:pt x="840" y="525"/>
                    </a:lnTo>
                    <a:lnTo>
                      <a:pt x="829" y="553"/>
                    </a:lnTo>
                    <a:lnTo>
                      <a:pt x="816" y="580"/>
                    </a:lnTo>
                    <a:lnTo>
                      <a:pt x="792" y="604"/>
                    </a:lnTo>
                    <a:lnTo>
                      <a:pt x="767" y="623"/>
                    </a:lnTo>
                    <a:lnTo>
                      <a:pt x="734" y="635"/>
                    </a:lnTo>
                    <a:lnTo>
                      <a:pt x="694" y="642"/>
                    </a:lnTo>
                    <a:lnTo>
                      <a:pt x="174" y="642"/>
                    </a:lnTo>
                    <a:lnTo>
                      <a:pt x="131" y="636"/>
                    </a:lnTo>
                    <a:lnTo>
                      <a:pt x="98" y="628"/>
                    </a:lnTo>
                    <a:lnTo>
                      <a:pt x="67" y="612"/>
                    </a:lnTo>
                    <a:lnTo>
                      <a:pt x="43" y="594"/>
                    </a:lnTo>
                    <a:lnTo>
                      <a:pt x="24" y="568"/>
                    </a:lnTo>
                    <a:lnTo>
                      <a:pt x="11" y="538"/>
                    </a:lnTo>
                    <a:lnTo>
                      <a:pt x="2" y="504"/>
                    </a:lnTo>
                    <a:lnTo>
                      <a:pt x="0" y="46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ABA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46" name="Freeform 183"/>
              <p:cNvSpPr>
                <a:spLocks/>
              </p:cNvSpPr>
              <p:nvPr/>
            </p:nvSpPr>
            <p:spPr bwMode="auto">
              <a:xfrm>
                <a:off x="1446" y="3168"/>
                <a:ext cx="282" cy="156"/>
              </a:xfrm>
              <a:custGeom>
                <a:avLst/>
                <a:gdLst/>
                <a:ahLst/>
                <a:cxnLst>
                  <a:cxn ang="0">
                    <a:pos x="111" y="2"/>
                  </a:cxn>
                  <a:cxn ang="0">
                    <a:pos x="268" y="2"/>
                  </a:cxn>
                  <a:cxn ang="0">
                    <a:pos x="460" y="6"/>
                  </a:cxn>
                  <a:cxn ang="0">
                    <a:pos x="627" y="6"/>
                  </a:cxn>
                  <a:cxn ang="0">
                    <a:pos x="730" y="9"/>
                  </a:cxn>
                  <a:cxn ang="0">
                    <a:pos x="843" y="9"/>
                  </a:cxn>
                  <a:cxn ang="0">
                    <a:pos x="631" y="56"/>
                  </a:cxn>
                  <a:cxn ang="0">
                    <a:pos x="432" y="71"/>
                  </a:cxn>
                  <a:cxn ang="0">
                    <a:pos x="215" y="88"/>
                  </a:cxn>
                  <a:cxn ang="0">
                    <a:pos x="27" y="106"/>
                  </a:cxn>
                  <a:cxn ang="0">
                    <a:pos x="104" y="118"/>
                  </a:cxn>
                  <a:cxn ang="0">
                    <a:pos x="237" y="118"/>
                  </a:cxn>
                  <a:cxn ang="0">
                    <a:pos x="377" y="122"/>
                  </a:cxn>
                  <a:cxn ang="0">
                    <a:pos x="536" y="122"/>
                  </a:cxn>
                  <a:cxn ang="0">
                    <a:pos x="687" y="122"/>
                  </a:cxn>
                  <a:cxn ang="0">
                    <a:pos x="823" y="118"/>
                  </a:cxn>
                  <a:cxn ang="0">
                    <a:pos x="779" y="141"/>
                  </a:cxn>
                  <a:cxn ang="0">
                    <a:pos x="603" y="178"/>
                  </a:cxn>
                  <a:cxn ang="0">
                    <a:pos x="438" y="216"/>
                  </a:cxn>
                  <a:cxn ang="0">
                    <a:pos x="237" y="245"/>
                  </a:cxn>
                  <a:cxn ang="0">
                    <a:pos x="38" y="266"/>
                  </a:cxn>
                  <a:cxn ang="0">
                    <a:pos x="77" y="269"/>
                  </a:cxn>
                  <a:cxn ang="0">
                    <a:pos x="198" y="269"/>
                  </a:cxn>
                  <a:cxn ang="0">
                    <a:pos x="321" y="269"/>
                  </a:cxn>
                  <a:cxn ang="0">
                    <a:pos x="429" y="269"/>
                  </a:cxn>
                  <a:cxn ang="0">
                    <a:pos x="519" y="269"/>
                  </a:cxn>
                  <a:cxn ang="0">
                    <a:pos x="635" y="272"/>
                  </a:cxn>
                  <a:cxn ang="0">
                    <a:pos x="781" y="276"/>
                  </a:cxn>
                  <a:cxn ang="0">
                    <a:pos x="809" y="282"/>
                  </a:cxn>
                  <a:cxn ang="0">
                    <a:pos x="666" y="307"/>
                  </a:cxn>
                  <a:cxn ang="0">
                    <a:pos x="555" y="319"/>
                  </a:cxn>
                  <a:cxn ang="0">
                    <a:pos x="436" y="345"/>
                  </a:cxn>
                  <a:cxn ang="0">
                    <a:pos x="292" y="359"/>
                  </a:cxn>
                  <a:cxn ang="0">
                    <a:pos x="132" y="382"/>
                  </a:cxn>
                  <a:cxn ang="0">
                    <a:pos x="7" y="395"/>
                  </a:cxn>
                  <a:cxn ang="0">
                    <a:pos x="194" y="398"/>
                  </a:cxn>
                  <a:cxn ang="0">
                    <a:pos x="303" y="398"/>
                  </a:cxn>
                  <a:cxn ang="0">
                    <a:pos x="390" y="398"/>
                  </a:cxn>
                  <a:cxn ang="0">
                    <a:pos x="509" y="398"/>
                  </a:cxn>
                  <a:cxn ang="0">
                    <a:pos x="610" y="398"/>
                  </a:cxn>
                  <a:cxn ang="0">
                    <a:pos x="683" y="398"/>
                  </a:cxn>
                  <a:cxn ang="0">
                    <a:pos x="770" y="398"/>
                  </a:cxn>
                  <a:cxn ang="0">
                    <a:pos x="843" y="398"/>
                  </a:cxn>
                  <a:cxn ang="0">
                    <a:pos x="641" y="420"/>
                  </a:cxn>
                  <a:cxn ang="0">
                    <a:pos x="470" y="430"/>
                  </a:cxn>
                  <a:cxn ang="0">
                    <a:pos x="321" y="442"/>
                  </a:cxn>
                  <a:cxn ang="0">
                    <a:pos x="170" y="448"/>
                  </a:cxn>
                  <a:cxn ang="0">
                    <a:pos x="23" y="457"/>
                  </a:cxn>
                  <a:cxn ang="0">
                    <a:pos x="198" y="465"/>
                  </a:cxn>
                  <a:cxn ang="0">
                    <a:pos x="401" y="467"/>
                  </a:cxn>
                  <a:cxn ang="0">
                    <a:pos x="561" y="465"/>
                  </a:cxn>
                  <a:cxn ang="0">
                    <a:pos x="705" y="465"/>
                  </a:cxn>
                  <a:cxn ang="0">
                    <a:pos x="841" y="465"/>
                  </a:cxn>
                </a:cxnLst>
                <a:rect l="0" t="0" r="r" b="b"/>
                <a:pathLst>
                  <a:path w="848" h="467">
                    <a:moveTo>
                      <a:pt x="2" y="0"/>
                    </a:moveTo>
                    <a:lnTo>
                      <a:pt x="56" y="2"/>
                    </a:lnTo>
                    <a:lnTo>
                      <a:pt x="111" y="2"/>
                    </a:lnTo>
                    <a:lnTo>
                      <a:pt x="180" y="2"/>
                    </a:lnTo>
                    <a:lnTo>
                      <a:pt x="227" y="2"/>
                    </a:lnTo>
                    <a:lnTo>
                      <a:pt x="268" y="2"/>
                    </a:lnTo>
                    <a:lnTo>
                      <a:pt x="321" y="6"/>
                    </a:lnTo>
                    <a:lnTo>
                      <a:pt x="408" y="6"/>
                    </a:lnTo>
                    <a:lnTo>
                      <a:pt x="460" y="6"/>
                    </a:lnTo>
                    <a:lnTo>
                      <a:pt x="496" y="6"/>
                    </a:lnTo>
                    <a:lnTo>
                      <a:pt x="579" y="6"/>
                    </a:lnTo>
                    <a:lnTo>
                      <a:pt x="627" y="6"/>
                    </a:lnTo>
                    <a:lnTo>
                      <a:pt x="659" y="6"/>
                    </a:lnTo>
                    <a:lnTo>
                      <a:pt x="687" y="6"/>
                    </a:lnTo>
                    <a:lnTo>
                      <a:pt x="730" y="9"/>
                    </a:lnTo>
                    <a:lnTo>
                      <a:pt x="788" y="9"/>
                    </a:lnTo>
                    <a:lnTo>
                      <a:pt x="834" y="2"/>
                    </a:lnTo>
                    <a:lnTo>
                      <a:pt x="843" y="9"/>
                    </a:lnTo>
                    <a:lnTo>
                      <a:pt x="774" y="27"/>
                    </a:lnTo>
                    <a:lnTo>
                      <a:pt x="711" y="43"/>
                    </a:lnTo>
                    <a:lnTo>
                      <a:pt x="631" y="56"/>
                    </a:lnTo>
                    <a:lnTo>
                      <a:pt x="558" y="64"/>
                    </a:lnTo>
                    <a:lnTo>
                      <a:pt x="509" y="64"/>
                    </a:lnTo>
                    <a:lnTo>
                      <a:pt x="432" y="71"/>
                    </a:lnTo>
                    <a:lnTo>
                      <a:pt x="346" y="81"/>
                    </a:lnTo>
                    <a:lnTo>
                      <a:pt x="282" y="81"/>
                    </a:lnTo>
                    <a:lnTo>
                      <a:pt x="215" y="88"/>
                    </a:lnTo>
                    <a:lnTo>
                      <a:pt x="139" y="96"/>
                    </a:lnTo>
                    <a:lnTo>
                      <a:pt x="89" y="106"/>
                    </a:lnTo>
                    <a:lnTo>
                      <a:pt x="27" y="106"/>
                    </a:lnTo>
                    <a:lnTo>
                      <a:pt x="0" y="110"/>
                    </a:lnTo>
                    <a:lnTo>
                      <a:pt x="80" y="118"/>
                    </a:lnTo>
                    <a:lnTo>
                      <a:pt x="104" y="118"/>
                    </a:lnTo>
                    <a:lnTo>
                      <a:pt x="153" y="118"/>
                    </a:lnTo>
                    <a:lnTo>
                      <a:pt x="191" y="118"/>
                    </a:lnTo>
                    <a:lnTo>
                      <a:pt x="237" y="118"/>
                    </a:lnTo>
                    <a:lnTo>
                      <a:pt x="272" y="122"/>
                    </a:lnTo>
                    <a:lnTo>
                      <a:pt x="335" y="122"/>
                    </a:lnTo>
                    <a:lnTo>
                      <a:pt x="377" y="122"/>
                    </a:lnTo>
                    <a:lnTo>
                      <a:pt x="429" y="122"/>
                    </a:lnTo>
                    <a:lnTo>
                      <a:pt x="481" y="122"/>
                    </a:lnTo>
                    <a:lnTo>
                      <a:pt x="536" y="122"/>
                    </a:lnTo>
                    <a:lnTo>
                      <a:pt x="592" y="122"/>
                    </a:lnTo>
                    <a:lnTo>
                      <a:pt x="641" y="122"/>
                    </a:lnTo>
                    <a:lnTo>
                      <a:pt x="687" y="122"/>
                    </a:lnTo>
                    <a:lnTo>
                      <a:pt x="745" y="122"/>
                    </a:lnTo>
                    <a:lnTo>
                      <a:pt x="781" y="122"/>
                    </a:lnTo>
                    <a:lnTo>
                      <a:pt x="823" y="118"/>
                    </a:lnTo>
                    <a:lnTo>
                      <a:pt x="841" y="118"/>
                    </a:lnTo>
                    <a:lnTo>
                      <a:pt x="809" y="134"/>
                    </a:lnTo>
                    <a:lnTo>
                      <a:pt x="779" y="141"/>
                    </a:lnTo>
                    <a:lnTo>
                      <a:pt x="721" y="156"/>
                    </a:lnTo>
                    <a:lnTo>
                      <a:pt x="677" y="162"/>
                    </a:lnTo>
                    <a:lnTo>
                      <a:pt x="603" y="178"/>
                    </a:lnTo>
                    <a:lnTo>
                      <a:pt x="551" y="191"/>
                    </a:lnTo>
                    <a:lnTo>
                      <a:pt x="499" y="197"/>
                    </a:lnTo>
                    <a:lnTo>
                      <a:pt x="438" y="216"/>
                    </a:lnTo>
                    <a:lnTo>
                      <a:pt x="372" y="226"/>
                    </a:lnTo>
                    <a:lnTo>
                      <a:pt x="314" y="235"/>
                    </a:lnTo>
                    <a:lnTo>
                      <a:pt x="237" y="245"/>
                    </a:lnTo>
                    <a:lnTo>
                      <a:pt x="163" y="254"/>
                    </a:lnTo>
                    <a:lnTo>
                      <a:pt x="104" y="260"/>
                    </a:lnTo>
                    <a:lnTo>
                      <a:pt x="38" y="266"/>
                    </a:lnTo>
                    <a:lnTo>
                      <a:pt x="7" y="269"/>
                    </a:lnTo>
                    <a:lnTo>
                      <a:pt x="0" y="269"/>
                    </a:lnTo>
                    <a:lnTo>
                      <a:pt x="77" y="269"/>
                    </a:lnTo>
                    <a:lnTo>
                      <a:pt x="116" y="269"/>
                    </a:lnTo>
                    <a:lnTo>
                      <a:pt x="156" y="269"/>
                    </a:lnTo>
                    <a:lnTo>
                      <a:pt x="198" y="269"/>
                    </a:lnTo>
                    <a:lnTo>
                      <a:pt x="234" y="269"/>
                    </a:lnTo>
                    <a:lnTo>
                      <a:pt x="272" y="269"/>
                    </a:lnTo>
                    <a:lnTo>
                      <a:pt x="321" y="269"/>
                    </a:lnTo>
                    <a:lnTo>
                      <a:pt x="370" y="269"/>
                    </a:lnTo>
                    <a:lnTo>
                      <a:pt x="408" y="269"/>
                    </a:lnTo>
                    <a:lnTo>
                      <a:pt x="429" y="269"/>
                    </a:lnTo>
                    <a:lnTo>
                      <a:pt x="470" y="269"/>
                    </a:lnTo>
                    <a:lnTo>
                      <a:pt x="503" y="269"/>
                    </a:lnTo>
                    <a:lnTo>
                      <a:pt x="519" y="269"/>
                    </a:lnTo>
                    <a:lnTo>
                      <a:pt x="561" y="269"/>
                    </a:lnTo>
                    <a:lnTo>
                      <a:pt x="600" y="272"/>
                    </a:lnTo>
                    <a:lnTo>
                      <a:pt x="635" y="272"/>
                    </a:lnTo>
                    <a:lnTo>
                      <a:pt x="698" y="276"/>
                    </a:lnTo>
                    <a:lnTo>
                      <a:pt x="745" y="276"/>
                    </a:lnTo>
                    <a:lnTo>
                      <a:pt x="781" y="276"/>
                    </a:lnTo>
                    <a:lnTo>
                      <a:pt x="823" y="276"/>
                    </a:lnTo>
                    <a:lnTo>
                      <a:pt x="848" y="272"/>
                    </a:lnTo>
                    <a:lnTo>
                      <a:pt x="809" y="282"/>
                    </a:lnTo>
                    <a:lnTo>
                      <a:pt x="770" y="288"/>
                    </a:lnTo>
                    <a:lnTo>
                      <a:pt x="725" y="295"/>
                    </a:lnTo>
                    <a:lnTo>
                      <a:pt x="666" y="307"/>
                    </a:lnTo>
                    <a:lnTo>
                      <a:pt x="631" y="307"/>
                    </a:lnTo>
                    <a:lnTo>
                      <a:pt x="590" y="319"/>
                    </a:lnTo>
                    <a:lnTo>
                      <a:pt x="555" y="319"/>
                    </a:lnTo>
                    <a:lnTo>
                      <a:pt x="512" y="332"/>
                    </a:lnTo>
                    <a:lnTo>
                      <a:pt x="478" y="338"/>
                    </a:lnTo>
                    <a:lnTo>
                      <a:pt x="436" y="345"/>
                    </a:lnTo>
                    <a:lnTo>
                      <a:pt x="398" y="345"/>
                    </a:lnTo>
                    <a:lnTo>
                      <a:pt x="341" y="355"/>
                    </a:lnTo>
                    <a:lnTo>
                      <a:pt x="292" y="359"/>
                    </a:lnTo>
                    <a:lnTo>
                      <a:pt x="245" y="370"/>
                    </a:lnTo>
                    <a:lnTo>
                      <a:pt x="194" y="379"/>
                    </a:lnTo>
                    <a:lnTo>
                      <a:pt x="132" y="382"/>
                    </a:lnTo>
                    <a:lnTo>
                      <a:pt x="89" y="389"/>
                    </a:lnTo>
                    <a:lnTo>
                      <a:pt x="45" y="395"/>
                    </a:lnTo>
                    <a:lnTo>
                      <a:pt x="7" y="395"/>
                    </a:lnTo>
                    <a:lnTo>
                      <a:pt x="2" y="395"/>
                    </a:lnTo>
                    <a:lnTo>
                      <a:pt x="65" y="398"/>
                    </a:lnTo>
                    <a:lnTo>
                      <a:pt x="194" y="398"/>
                    </a:lnTo>
                    <a:lnTo>
                      <a:pt x="234" y="398"/>
                    </a:lnTo>
                    <a:lnTo>
                      <a:pt x="265" y="398"/>
                    </a:lnTo>
                    <a:lnTo>
                      <a:pt x="303" y="398"/>
                    </a:lnTo>
                    <a:lnTo>
                      <a:pt x="338" y="398"/>
                    </a:lnTo>
                    <a:lnTo>
                      <a:pt x="365" y="398"/>
                    </a:lnTo>
                    <a:lnTo>
                      <a:pt x="390" y="398"/>
                    </a:lnTo>
                    <a:lnTo>
                      <a:pt x="426" y="398"/>
                    </a:lnTo>
                    <a:lnTo>
                      <a:pt x="470" y="398"/>
                    </a:lnTo>
                    <a:lnTo>
                      <a:pt x="509" y="398"/>
                    </a:lnTo>
                    <a:lnTo>
                      <a:pt x="541" y="398"/>
                    </a:lnTo>
                    <a:lnTo>
                      <a:pt x="567" y="398"/>
                    </a:lnTo>
                    <a:lnTo>
                      <a:pt x="610" y="398"/>
                    </a:lnTo>
                    <a:lnTo>
                      <a:pt x="638" y="398"/>
                    </a:lnTo>
                    <a:lnTo>
                      <a:pt x="663" y="398"/>
                    </a:lnTo>
                    <a:lnTo>
                      <a:pt x="683" y="398"/>
                    </a:lnTo>
                    <a:lnTo>
                      <a:pt x="711" y="398"/>
                    </a:lnTo>
                    <a:lnTo>
                      <a:pt x="742" y="398"/>
                    </a:lnTo>
                    <a:lnTo>
                      <a:pt x="770" y="398"/>
                    </a:lnTo>
                    <a:lnTo>
                      <a:pt x="799" y="398"/>
                    </a:lnTo>
                    <a:lnTo>
                      <a:pt x="819" y="398"/>
                    </a:lnTo>
                    <a:lnTo>
                      <a:pt x="843" y="398"/>
                    </a:lnTo>
                    <a:lnTo>
                      <a:pt x="796" y="405"/>
                    </a:lnTo>
                    <a:lnTo>
                      <a:pt x="732" y="408"/>
                    </a:lnTo>
                    <a:lnTo>
                      <a:pt x="641" y="420"/>
                    </a:lnTo>
                    <a:lnTo>
                      <a:pt x="590" y="420"/>
                    </a:lnTo>
                    <a:lnTo>
                      <a:pt x="523" y="426"/>
                    </a:lnTo>
                    <a:lnTo>
                      <a:pt x="470" y="430"/>
                    </a:lnTo>
                    <a:lnTo>
                      <a:pt x="426" y="435"/>
                    </a:lnTo>
                    <a:lnTo>
                      <a:pt x="370" y="435"/>
                    </a:lnTo>
                    <a:lnTo>
                      <a:pt x="321" y="442"/>
                    </a:lnTo>
                    <a:lnTo>
                      <a:pt x="279" y="442"/>
                    </a:lnTo>
                    <a:lnTo>
                      <a:pt x="229" y="445"/>
                    </a:lnTo>
                    <a:lnTo>
                      <a:pt x="170" y="448"/>
                    </a:lnTo>
                    <a:lnTo>
                      <a:pt x="126" y="451"/>
                    </a:lnTo>
                    <a:lnTo>
                      <a:pt x="72" y="454"/>
                    </a:lnTo>
                    <a:lnTo>
                      <a:pt x="23" y="457"/>
                    </a:lnTo>
                    <a:lnTo>
                      <a:pt x="0" y="457"/>
                    </a:lnTo>
                    <a:lnTo>
                      <a:pt x="118" y="465"/>
                    </a:lnTo>
                    <a:lnTo>
                      <a:pt x="198" y="465"/>
                    </a:lnTo>
                    <a:lnTo>
                      <a:pt x="296" y="465"/>
                    </a:lnTo>
                    <a:lnTo>
                      <a:pt x="353" y="465"/>
                    </a:lnTo>
                    <a:lnTo>
                      <a:pt x="401" y="467"/>
                    </a:lnTo>
                    <a:lnTo>
                      <a:pt x="463" y="465"/>
                    </a:lnTo>
                    <a:lnTo>
                      <a:pt x="505" y="465"/>
                    </a:lnTo>
                    <a:lnTo>
                      <a:pt x="561" y="465"/>
                    </a:lnTo>
                    <a:lnTo>
                      <a:pt x="596" y="465"/>
                    </a:lnTo>
                    <a:lnTo>
                      <a:pt x="649" y="465"/>
                    </a:lnTo>
                    <a:lnTo>
                      <a:pt x="705" y="465"/>
                    </a:lnTo>
                    <a:lnTo>
                      <a:pt x="768" y="465"/>
                    </a:lnTo>
                    <a:lnTo>
                      <a:pt x="812" y="465"/>
                    </a:lnTo>
                    <a:lnTo>
                      <a:pt x="841" y="465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47" name="Rectangle 184"/>
              <p:cNvSpPr>
                <a:spLocks noChangeArrowheads="1"/>
              </p:cNvSpPr>
              <p:nvPr/>
            </p:nvSpPr>
            <p:spPr bwMode="auto">
              <a:xfrm>
                <a:off x="1476" y="3168"/>
                <a:ext cx="0" cy="136"/>
              </a:xfrm>
              <a:prstGeom prst="rect">
                <a:avLst/>
              </a:prstGeom>
              <a:solidFill>
                <a:srgbClr val="FFFFFF"/>
              </a:solidFill>
              <a:ln w="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48" name="Rectangle 185"/>
              <p:cNvSpPr>
                <a:spLocks noChangeArrowheads="1"/>
              </p:cNvSpPr>
              <p:nvPr/>
            </p:nvSpPr>
            <p:spPr bwMode="auto">
              <a:xfrm>
                <a:off x="1257" y="3372"/>
                <a:ext cx="56" cy="20"/>
              </a:xfrm>
              <a:prstGeom prst="rect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d-ID"/>
              </a:p>
            </p:txBody>
          </p:sp>
        </p:grpSp>
        <p:grpSp>
          <p:nvGrpSpPr>
            <p:cNvPr id="6" name="Group 223"/>
            <p:cNvGrpSpPr>
              <a:grpSpLocks/>
            </p:cNvGrpSpPr>
            <p:nvPr/>
          </p:nvGrpSpPr>
          <p:grpSpPr bwMode="auto">
            <a:xfrm>
              <a:off x="1152" y="2688"/>
              <a:ext cx="246" cy="745"/>
              <a:chOff x="1392" y="3120"/>
              <a:chExt cx="246" cy="745"/>
            </a:xfrm>
          </p:grpSpPr>
          <p:sp>
            <p:nvSpPr>
              <p:cNvPr id="32" name="Freeform 188"/>
              <p:cNvSpPr>
                <a:spLocks/>
              </p:cNvSpPr>
              <p:nvPr/>
            </p:nvSpPr>
            <p:spPr bwMode="auto">
              <a:xfrm>
                <a:off x="1392" y="3120"/>
                <a:ext cx="234" cy="647"/>
              </a:xfrm>
              <a:custGeom>
                <a:avLst/>
                <a:gdLst/>
                <a:ahLst/>
                <a:cxnLst>
                  <a:cxn ang="0">
                    <a:pos x="283" y="1942"/>
                  </a:cxn>
                  <a:cxn ang="0">
                    <a:pos x="528" y="1942"/>
                  </a:cxn>
                  <a:cxn ang="0">
                    <a:pos x="576" y="1828"/>
                  </a:cxn>
                  <a:cxn ang="0">
                    <a:pos x="619" y="1708"/>
                  </a:cxn>
                  <a:cxn ang="0">
                    <a:pos x="654" y="1587"/>
                  </a:cxn>
                  <a:cxn ang="0">
                    <a:pos x="681" y="1464"/>
                  </a:cxn>
                  <a:cxn ang="0">
                    <a:pos x="698" y="1345"/>
                  </a:cxn>
                  <a:cxn ang="0">
                    <a:pos x="704" y="1233"/>
                  </a:cxn>
                  <a:cxn ang="0">
                    <a:pos x="698" y="1130"/>
                  </a:cxn>
                  <a:cxn ang="0">
                    <a:pos x="675" y="1037"/>
                  </a:cxn>
                  <a:cxn ang="0">
                    <a:pos x="643" y="912"/>
                  </a:cxn>
                  <a:cxn ang="0">
                    <a:pos x="603" y="784"/>
                  </a:cxn>
                  <a:cxn ang="0">
                    <a:pos x="554" y="655"/>
                  </a:cxn>
                  <a:cxn ang="0">
                    <a:pos x="503" y="524"/>
                  </a:cxn>
                  <a:cxn ang="0">
                    <a:pos x="457" y="393"/>
                  </a:cxn>
                  <a:cxn ang="0">
                    <a:pos x="417" y="261"/>
                  </a:cxn>
                  <a:cxn ang="0">
                    <a:pos x="391" y="130"/>
                  </a:cxn>
                  <a:cxn ang="0">
                    <a:pos x="381" y="0"/>
                  </a:cxn>
                  <a:cxn ang="0">
                    <a:pos x="344" y="133"/>
                  </a:cxn>
                  <a:cxn ang="0">
                    <a:pos x="300" y="264"/>
                  </a:cxn>
                  <a:cxn ang="0">
                    <a:pos x="252" y="393"/>
                  </a:cxn>
                  <a:cxn ang="0">
                    <a:pos x="200" y="522"/>
                  </a:cxn>
                  <a:cxn ang="0">
                    <a:pos x="146" y="653"/>
                  </a:cxn>
                  <a:cxn ang="0">
                    <a:pos x="93" y="786"/>
                  </a:cxn>
                  <a:cxn ang="0">
                    <a:pos x="46" y="925"/>
                  </a:cxn>
                  <a:cxn ang="0">
                    <a:pos x="5" y="1069"/>
                  </a:cxn>
                  <a:cxn ang="0">
                    <a:pos x="0" y="1195"/>
                  </a:cxn>
                  <a:cxn ang="0">
                    <a:pos x="9" y="1308"/>
                  </a:cxn>
                  <a:cxn ang="0">
                    <a:pos x="31" y="1416"/>
                  </a:cxn>
                  <a:cxn ang="0">
                    <a:pos x="65" y="1518"/>
                  </a:cxn>
                  <a:cxn ang="0">
                    <a:pos x="109" y="1620"/>
                  </a:cxn>
                  <a:cxn ang="0">
                    <a:pos x="159" y="1722"/>
                  </a:cxn>
                  <a:cxn ang="0">
                    <a:pos x="218" y="1828"/>
                  </a:cxn>
                  <a:cxn ang="0">
                    <a:pos x="283" y="1942"/>
                  </a:cxn>
                </a:cxnLst>
                <a:rect l="0" t="0" r="r" b="b"/>
                <a:pathLst>
                  <a:path w="704" h="1942">
                    <a:moveTo>
                      <a:pt x="283" y="1942"/>
                    </a:moveTo>
                    <a:lnTo>
                      <a:pt x="528" y="1942"/>
                    </a:lnTo>
                    <a:lnTo>
                      <a:pt x="576" y="1828"/>
                    </a:lnTo>
                    <a:lnTo>
                      <a:pt x="619" y="1708"/>
                    </a:lnTo>
                    <a:lnTo>
                      <a:pt x="654" y="1587"/>
                    </a:lnTo>
                    <a:lnTo>
                      <a:pt x="681" y="1464"/>
                    </a:lnTo>
                    <a:lnTo>
                      <a:pt x="698" y="1345"/>
                    </a:lnTo>
                    <a:lnTo>
                      <a:pt x="704" y="1233"/>
                    </a:lnTo>
                    <a:lnTo>
                      <a:pt x="698" y="1130"/>
                    </a:lnTo>
                    <a:lnTo>
                      <a:pt x="675" y="1037"/>
                    </a:lnTo>
                    <a:lnTo>
                      <a:pt x="643" y="912"/>
                    </a:lnTo>
                    <a:lnTo>
                      <a:pt x="603" y="784"/>
                    </a:lnTo>
                    <a:lnTo>
                      <a:pt x="554" y="655"/>
                    </a:lnTo>
                    <a:lnTo>
                      <a:pt x="503" y="524"/>
                    </a:lnTo>
                    <a:lnTo>
                      <a:pt x="457" y="393"/>
                    </a:lnTo>
                    <a:lnTo>
                      <a:pt x="417" y="261"/>
                    </a:lnTo>
                    <a:lnTo>
                      <a:pt x="391" y="130"/>
                    </a:lnTo>
                    <a:lnTo>
                      <a:pt x="381" y="0"/>
                    </a:lnTo>
                    <a:lnTo>
                      <a:pt x="344" y="133"/>
                    </a:lnTo>
                    <a:lnTo>
                      <a:pt x="300" y="264"/>
                    </a:lnTo>
                    <a:lnTo>
                      <a:pt x="252" y="393"/>
                    </a:lnTo>
                    <a:lnTo>
                      <a:pt x="200" y="522"/>
                    </a:lnTo>
                    <a:lnTo>
                      <a:pt x="146" y="653"/>
                    </a:lnTo>
                    <a:lnTo>
                      <a:pt x="93" y="786"/>
                    </a:lnTo>
                    <a:lnTo>
                      <a:pt x="46" y="925"/>
                    </a:lnTo>
                    <a:lnTo>
                      <a:pt x="5" y="1069"/>
                    </a:lnTo>
                    <a:lnTo>
                      <a:pt x="0" y="1195"/>
                    </a:lnTo>
                    <a:lnTo>
                      <a:pt x="9" y="1308"/>
                    </a:lnTo>
                    <a:lnTo>
                      <a:pt x="31" y="1416"/>
                    </a:lnTo>
                    <a:lnTo>
                      <a:pt x="65" y="1518"/>
                    </a:lnTo>
                    <a:lnTo>
                      <a:pt x="109" y="1620"/>
                    </a:lnTo>
                    <a:lnTo>
                      <a:pt x="159" y="1722"/>
                    </a:lnTo>
                    <a:lnTo>
                      <a:pt x="218" y="1828"/>
                    </a:lnTo>
                    <a:lnTo>
                      <a:pt x="283" y="1942"/>
                    </a:lnTo>
                    <a:close/>
                  </a:path>
                </a:pathLst>
              </a:custGeom>
              <a:solidFill>
                <a:srgbClr val="FF7C80"/>
              </a:solidFill>
              <a:ln w="0">
                <a:solidFill>
                  <a:srgbClr val="00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id-ID"/>
              </a:p>
            </p:txBody>
          </p:sp>
          <p:grpSp>
            <p:nvGrpSpPr>
              <p:cNvPr id="33" name="Group 222"/>
              <p:cNvGrpSpPr>
                <a:grpSpLocks/>
              </p:cNvGrpSpPr>
              <p:nvPr/>
            </p:nvGrpSpPr>
            <p:grpSpPr bwMode="auto">
              <a:xfrm>
                <a:off x="1392" y="3168"/>
                <a:ext cx="246" cy="697"/>
                <a:chOff x="1101" y="3236"/>
                <a:chExt cx="246" cy="697"/>
              </a:xfrm>
            </p:grpSpPr>
            <p:sp>
              <p:nvSpPr>
                <p:cNvPr id="34" name="Rectangle 186"/>
                <p:cNvSpPr>
                  <a:spLocks noChangeArrowheads="1"/>
                </p:cNvSpPr>
                <p:nvPr/>
              </p:nvSpPr>
              <p:spPr bwMode="auto">
                <a:xfrm>
                  <a:off x="1101" y="3883"/>
                  <a:ext cx="246" cy="50"/>
                </a:xfrm>
                <a:prstGeom prst="rect">
                  <a:avLst/>
                </a:prstGeom>
                <a:solidFill>
                  <a:srgbClr val="ABABAB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d-ID"/>
                </a:p>
              </p:txBody>
            </p:sp>
            <p:sp>
              <p:nvSpPr>
                <p:cNvPr id="35" name="Freeform 187"/>
                <p:cNvSpPr>
                  <a:spLocks/>
                </p:cNvSpPr>
                <p:nvPr/>
              </p:nvSpPr>
              <p:spPr bwMode="auto">
                <a:xfrm>
                  <a:off x="1179" y="3801"/>
                  <a:ext cx="98" cy="82"/>
                </a:xfrm>
                <a:custGeom>
                  <a:avLst/>
                  <a:gdLst/>
                  <a:ahLst/>
                  <a:cxnLst>
                    <a:cxn ang="0">
                      <a:pos x="0" y="247"/>
                    </a:cxn>
                    <a:cxn ang="0">
                      <a:pos x="0" y="0"/>
                    </a:cxn>
                    <a:cxn ang="0">
                      <a:pos x="294" y="0"/>
                    </a:cxn>
                    <a:cxn ang="0">
                      <a:pos x="294" y="247"/>
                    </a:cxn>
                    <a:cxn ang="0">
                      <a:pos x="2" y="247"/>
                    </a:cxn>
                    <a:cxn ang="0">
                      <a:pos x="0" y="247"/>
                    </a:cxn>
                  </a:cxnLst>
                  <a:rect l="0" t="0" r="r" b="b"/>
                  <a:pathLst>
                    <a:path w="294" h="247">
                      <a:moveTo>
                        <a:pt x="0" y="247"/>
                      </a:moveTo>
                      <a:lnTo>
                        <a:pt x="0" y="0"/>
                      </a:lnTo>
                      <a:lnTo>
                        <a:pt x="294" y="0"/>
                      </a:lnTo>
                      <a:lnTo>
                        <a:pt x="294" y="247"/>
                      </a:lnTo>
                      <a:lnTo>
                        <a:pt x="2" y="247"/>
                      </a:lnTo>
                      <a:lnTo>
                        <a:pt x="0" y="247"/>
                      </a:lnTo>
                      <a:close/>
                    </a:path>
                  </a:pathLst>
                </a:custGeom>
                <a:solidFill>
                  <a:srgbClr val="ABABA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d-ID"/>
                </a:p>
              </p:txBody>
            </p:sp>
            <p:sp>
              <p:nvSpPr>
                <p:cNvPr id="36" name="Freeform 189"/>
                <p:cNvSpPr>
                  <a:spLocks/>
                </p:cNvSpPr>
                <p:nvPr/>
              </p:nvSpPr>
              <p:spPr bwMode="auto">
                <a:xfrm>
                  <a:off x="1134" y="3236"/>
                  <a:ext cx="158" cy="532"/>
                </a:xfrm>
                <a:custGeom>
                  <a:avLst/>
                  <a:gdLst/>
                  <a:ahLst/>
                  <a:cxnLst>
                    <a:cxn ang="0">
                      <a:pos x="186" y="1595"/>
                    </a:cxn>
                    <a:cxn ang="0">
                      <a:pos x="366" y="1595"/>
                    </a:cxn>
                    <a:cxn ang="0">
                      <a:pos x="396" y="1497"/>
                    </a:cxn>
                    <a:cxn ang="0">
                      <a:pos x="420" y="1398"/>
                    </a:cxn>
                    <a:cxn ang="0">
                      <a:pos x="441" y="1299"/>
                    </a:cxn>
                    <a:cxn ang="0">
                      <a:pos x="457" y="1201"/>
                    </a:cxn>
                    <a:cxn ang="0">
                      <a:pos x="468" y="1102"/>
                    </a:cxn>
                    <a:cxn ang="0">
                      <a:pos x="474" y="1003"/>
                    </a:cxn>
                    <a:cxn ang="0">
                      <a:pos x="472" y="905"/>
                    </a:cxn>
                    <a:cxn ang="0">
                      <a:pos x="464" y="805"/>
                    </a:cxn>
                    <a:cxn ang="0">
                      <a:pos x="449" y="695"/>
                    </a:cxn>
                    <a:cxn ang="0">
                      <a:pos x="423" y="588"/>
                    </a:cxn>
                    <a:cxn ang="0">
                      <a:pos x="390" y="483"/>
                    </a:cxn>
                    <a:cxn ang="0">
                      <a:pos x="356" y="379"/>
                    </a:cxn>
                    <a:cxn ang="0">
                      <a:pos x="320" y="279"/>
                    </a:cxn>
                    <a:cxn ang="0">
                      <a:pos x="289" y="181"/>
                    </a:cxn>
                    <a:cxn ang="0">
                      <a:pos x="265" y="88"/>
                    </a:cxn>
                    <a:cxn ang="0">
                      <a:pos x="252" y="0"/>
                    </a:cxn>
                    <a:cxn ang="0">
                      <a:pos x="233" y="103"/>
                    </a:cxn>
                    <a:cxn ang="0">
                      <a:pos x="204" y="204"/>
                    </a:cxn>
                    <a:cxn ang="0">
                      <a:pos x="168" y="305"/>
                    </a:cxn>
                    <a:cxn ang="0">
                      <a:pos x="130" y="404"/>
                    </a:cxn>
                    <a:cxn ang="0">
                      <a:pos x="90" y="507"/>
                    </a:cxn>
                    <a:cxn ang="0">
                      <a:pos x="55" y="608"/>
                    </a:cxn>
                    <a:cxn ang="0">
                      <a:pos x="25" y="713"/>
                    </a:cxn>
                    <a:cxn ang="0">
                      <a:pos x="7" y="822"/>
                    </a:cxn>
                    <a:cxn ang="0">
                      <a:pos x="0" y="922"/>
                    </a:cxn>
                    <a:cxn ang="0">
                      <a:pos x="2" y="1019"/>
                    </a:cxn>
                    <a:cxn ang="0">
                      <a:pos x="14" y="1117"/>
                    </a:cxn>
                    <a:cxn ang="0">
                      <a:pos x="35" y="1215"/>
                    </a:cxn>
                    <a:cxn ang="0">
                      <a:pos x="64" y="1313"/>
                    </a:cxn>
                    <a:cxn ang="0">
                      <a:pos x="99" y="1408"/>
                    </a:cxn>
                    <a:cxn ang="0">
                      <a:pos x="141" y="1503"/>
                    </a:cxn>
                    <a:cxn ang="0">
                      <a:pos x="186" y="1595"/>
                    </a:cxn>
                  </a:cxnLst>
                  <a:rect l="0" t="0" r="r" b="b"/>
                  <a:pathLst>
                    <a:path w="474" h="1595">
                      <a:moveTo>
                        <a:pt x="186" y="1595"/>
                      </a:moveTo>
                      <a:lnTo>
                        <a:pt x="366" y="1595"/>
                      </a:lnTo>
                      <a:lnTo>
                        <a:pt x="396" y="1497"/>
                      </a:lnTo>
                      <a:lnTo>
                        <a:pt x="420" y="1398"/>
                      </a:lnTo>
                      <a:lnTo>
                        <a:pt x="441" y="1299"/>
                      </a:lnTo>
                      <a:lnTo>
                        <a:pt x="457" y="1201"/>
                      </a:lnTo>
                      <a:lnTo>
                        <a:pt x="468" y="1102"/>
                      </a:lnTo>
                      <a:lnTo>
                        <a:pt x="474" y="1003"/>
                      </a:lnTo>
                      <a:lnTo>
                        <a:pt x="472" y="905"/>
                      </a:lnTo>
                      <a:lnTo>
                        <a:pt x="464" y="805"/>
                      </a:lnTo>
                      <a:lnTo>
                        <a:pt x="449" y="695"/>
                      </a:lnTo>
                      <a:lnTo>
                        <a:pt x="423" y="588"/>
                      </a:lnTo>
                      <a:lnTo>
                        <a:pt x="390" y="483"/>
                      </a:lnTo>
                      <a:lnTo>
                        <a:pt x="356" y="379"/>
                      </a:lnTo>
                      <a:lnTo>
                        <a:pt x="320" y="279"/>
                      </a:lnTo>
                      <a:lnTo>
                        <a:pt x="289" y="181"/>
                      </a:lnTo>
                      <a:lnTo>
                        <a:pt x="265" y="88"/>
                      </a:lnTo>
                      <a:lnTo>
                        <a:pt x="252" y="0"/>
                      </a:lnTo>
                      <a:lnTo>
                        <a:pt x="233" y="103"/>
                      </a:lnTo>
                      <a:lnTo>
                        <a:pt x="204" y="204"/>
                      </a:lnTo>
                      <a:lnTo>
                        <a:pt x="168" y="305"/>
                      </a:lnTo>
                      <a:lnTo>
                        <a:pt x="130" y="404"/>
                      </a:lnTo>
                      <a:lnTo>
                        <a:pt x="90" y="507"/>
                      </a:lnTo>
                      <a:lnTo>
                        <a:pt x="55" y="608"/>
                      </a:lnTo>
                      <a:lnTo>
                        <a:pt x="25" y="713"/>
                      </a:lnTo>
                      <a:lnTo>
                        <a:pt x="7" y="822"/>
                      </a:lnTo>
                      <a:lnTo>
                        <a:pt x="0" y="922"/>
                      </a:lnTo>
                      <a:lnTo>
                        <a:pt x="2" y="1019"/>
                      </a:lnTo>
                      <a:lnTo>
                        <a:pt x="14" y="1117"/>
                      </a:lnTo>
                      <a:lnTo>
                        <a:pt x="35" y="1215"/>
                      </a:lnTo>
                      <a:lnTo>
                        <a:pt x="64" y="1313"/>
                      </a:lnTo>
                      <a:lnTo>
                        <a:pt x="99" y="1408"/>
                      </a:lnTo>
                      <a:lnTo>
                        <a:pt x="141" y="1503"/>
                      </a:lnTo>
                      <a:lnTo>
                        <a:pt x="186" y="159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d-ID"/>
                </a:p>
              </p:txBody>
            </p:sp>
            <p:sp>
              <p:nvSpPr>
                <p:cNvPr id="37" name="Freeform 190"/>
                <p:cNvSpPr>
                  <a:spLocks/>
                </p:cNvSpPr>
                <p:nvPr/>
              </p:nvSpPr>
              <p:spPr bwMode="auto">
                <a:xfrm>
                  <a:off x="1194" y="3371"/>
                  <a:ext cx="48" cy="362"/>
                </a:xfrm>
                <a:custGeom>
                  <a:avLst/>
                  <a:gdLst/>
                  <a:ahLst/>
                  <a:cxnLst>
                    <a:cxn ang="0">
                      <a:pos x="67" y="1087"/>
                    </a:cxn>
                    <a:cxn ang="0">
                      <a:pos x="132" y="1087"/>
                    </a:cxn>
                    <a:cxn ang="0">
                      <a:pos x="133" y="1003"/>
                    </a:cxn>
                    <a:cxn ang="0">
                      <a:pos x="136" y="918"/>
                    </a:cxn>
                    <a:cxn ang="0">
                      <a:pos x="141" y="832"/>
                    </a:cxn>
                    <a:cxn ang="0">
                      <a:pos x="144" y="746"/>
                    </a:cxn>
                    <a:cxn ang="0">
                      <a:pos x="145" y="662"/>
                    </a:cxn>
                    <a:cxn ang="0">
                      <a:pos x="145" y="576"/>
                    </a:cxn>
                    <a:cxn ang="0">
                      <a:pos x="141" y="496"/>
                    </a:cxn>
                    <a:cxn ang="0">
                      <a:pos x="132" y="412"/>
                    </a:cxn>
                    <a:cxn ang="0">
                      <a:pos x="100" y="207"/>
                    </a:cxn>
                    <a:cxn ang="0">
                      <a:pos x="67" y="0"/>
                    </a:cxn>
                    <a:cxn ang="0">
                      <a:pos x="50" y="80"/>
                    </a:cxn>
                    <a:cxn ang="0">
                      <a:pos x="35" y="153"/>
                    </a:cxn>
                    <a:cxn ang="0">
                      <a:pos x="24" y="222"/>
                    </a:cxn>
                    <a:cxn ang="0">
                      <a:pos x="15" y="290"/>
                    </a:cxn>
                    <a:cxn ang="0">
                      <a:pos x="8" y="355"/>
                    </a:cxn>
                    <a:cxn ang="0">
                      <a:pos x="3" y="416"/>
                    </a:cxn>
                    <a:cxn ang="0">
                      <a:pos x="1" y="478"/>
                    </a:cxn>
                    <a:cxn ang="0">
                      <a:pos x="0" y="538"/>
                    </a:cxn>
                    <a:cxn ang="0">
                      <a:pos x="2" y="601"/>
                    </a:cxn>
                    <a:cxn ang="0">
                      <a:pos x="6" y="662"/>
                    </a:cxn>
                    <a:cxn ang="0">
                      <a:pos x="13" y="725"/>
                    </a:cxn>
                    <a:cxn ang="0">
                      <a:pos x="19" y="791"/>
                    </a:cxn>
                    <a:cxn ang="0">
                      <a:pos x="28" y="859"/>
                    </a:cxn>
                    <a:cxn ang="0">
                      <a:pos x="40" y="931"/>
                    </a:cxn>
                    <a:cxn ang="0">
                      <a:pos x="52" y="1007"/>
                    </a:cxn>
                    <a:cxn ang="0">
                      <a:pos x="67" y="1087"/>
                    </a:cxn>
                  </a:cxnLst>
                  <a:rect l="0" t="0" r="r" b="b"/>
                  <a:pathLst>
                    <a:path w="145" h="1087">
                      <a:moveTo>
                        <a:pt x="67" y="1087"/>
                      </a:moveTo>
                      <a:lnTo>
                        <a:pt x="132" y="1087"/>
                      </a:lnTo>
                      <a:lnTo>
                        <a:pt x="133" y="1003"/>
                      </a:lnTo>
                      <a:lnTo>
                        <a:pt x="136" y="918"/>
                      </a:lnTo>
                      <a:lnTo>
                        <a:pt x="141" y="832"/>
                      </a:lnTo>
                      <a:lnTo>
                        <a:pt x="144" y="746"/>
                      </a:lnTo>
                      <a:lnTo>
                        <a:pt x="145" y="662"/>
                      </a:lnTo>
                      <a:lnTo>
                        <a:pt x="145" y="576"/>
                      </a:lnTo>
                      <a:lnTo>
                        <a:pt x="141" y="496"/>
                      </a:lnTo>
                      <a:lnTo>
                        <a:pt x="132" y="412"/>
                      </a:lnTo>
                      <a:lnTo>
                        <a:pt x="100" y="207"/>
                      </a:lnTo>
                      <a:lnTo>
                        <a:pt x="67" y="0"/>
                      </a:lnTo>
                      <a:lnTo>
                        <a:pt x="50" y="80"/>
                      </a:lnTo>
                      <a:lnTo>
                        <a:pt x="35" y="153"/>
                      </a:lnTo>
                      <a:lnTo>
                        <a:pt x="24" y="222"/>
                      </a:lnTo>
                      <a:lnTo>
                        <a:pt x="15" y="290"/>
                      </a:lnTo>
                      <a:lnTo>
                        <a:pt x="8" y="355"/>
                      </a:lnTo>
                      <a:lnTo>
                        <a:pt x="3" y="416"/>
                      </a:lnTo>
                      <a:lnTo>
                        <a:pt x="1" y="478"/>
                      </a:lnTo>
                      <a:lnTo>
                        <a:pt x="0" y="538"/>
                      </a:lnTo>
                      <a:lnTo>
                        <a:pt x="2" y="601"/>
                      </a:lnTo>
                      <a:lnTo>
                        <a:pt x="6" y="662"/>
                      </a:lnTo>
                      <a:lnTo>
                        <a:pt x="13" y="725"/>
                      </a:lnTo>
                      <a:lnTo>
                        <a:pt x="19" y="791"/>
                      </a:lnTo>
                      <a:lnTo>
                        <a:pt x="28" y="859"/>
                      </a:lnTo>
                      <a:lnTo>
                        <a:pt x="40" y="931"/>
                      </a:lnTo>
                      <a:lnTo>
                        <a:pt x="52" y="1007"/>
                      </a:lnTo>
                      <a:lnTo>
                        <a:pt x="67" y="1087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0">
                  <a:solidFill>
                    <a:srgbClr val="00FFF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d-ID"/>
                </a:p>
              </p:txBody>
            </p:sp>
            <p:sp>
              <p:nvSpPr>
                <p:cNvPr id="38" name="Rectangle 191"/>
                <p:cNvSpPr>
                  <a:spLocks noChangeArrowheads="1"/>
                </p:cNvSpPr>
                <p:nvPr/>
              </p:nvSpPr>
              <p:spPr bwMode="auto">
                <a:xfrm>
                  <a:off x="1186" y="3807"/>
                  <a:ext cx="85" cy="0"/>
                </a:xfrm>
                <a:prstGeom prst="rect">
                  <a:avLst/>
                </a:prstGeom>
                <a:solidFill>
                  <a:srgbClr val="FFFFFF"/>
                </a:solidFill>
                <a:ln w="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d-ID"/>
                </a:p>
              </p:txBody>
            </p:sp>
            <p:sp>
              <p:nvSpPr>
                <p:cNvPr id="39" name="Rectangle 192"/>
                <p:cNvSpPr>
                  <a:spLocks noChangeArrowheads="1"/>
                </p:cNvSpPr>
                <p:nvPr/>
              </p:nvSpPr>
              <p:spPr bwMode="auto">
                <a:xfrm>
                  <a:off x="1271" y="3807"/>
                  <a:ext cx="0" cy="66"/>
                </a:xfrm>
                <a:prstGeom prst="rect">
                  <a:avLst/>
                </a:prstGeom>
                <a:solidFill>
                  <a:srgbClr val="FFFFFF"/>
                </a:solidFill>
                <a:ln w="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d-ID"/>
                </a:p>
              </p:txBody>
            </p:sp>
            <p:sp>
              <p:nvSpPr>
                <p:cNvPr id="40" name="Rectangle 193"/>
                <p:cNvSpPr>
                  <a:spLocks noChangeArrowheads="1"/>
                </p:cNvSpPr>
                <p:nvPr/>
              </p:nvSpPr>
              <p:spPr bwMode="auto">
                <a:xfrm>
                  <a:off x="1281" y="3889"/>
                  <a:ext cx="61" cy="0"/>
                </a:xfrm>
                <a:prstGeom prst="rect">
                  <a:avLst/>
                </a:prstGeom>
                <a:solidFill>
                  <a:srgbClr val="FFFFFF"/>
                </a:solidFill>
                <a:ln w="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d-ID"/>
                </a:p>
              </p:txBody>
            </p:sp>
            <p:sp>
              <p:nvSpPr>
                <p:cNvPr id="41" name="Rectangle 194"/>
                <p:cNvSpPr>
                  <a:spLocks noChangeArrowheads="1"/>
                </p:cNvSpPr>
                <p:nvPr/>
              </p:nvSpPr>
              <p:spPr bwMode="auto">
                <a:xfrm>
                  <a:off x="1342" y="3889"/>
                  <a:ext cx="0" cy="36"/>
                </a:xfrm>
                <a:prstGeom prst="rect">
                  <a:avLst/>
                </a:prstGeom>
                <a:solidFill>
                  <a:srgbClr val="FFFFFF"/>
                </a:solidFill>
                <a:ln w="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d-ID"/>
                </a:p>
              </p:txBody>
            </p:sp>
            <p:sp>
              <p:nvSpPr>
                <p:cNvPr id="42" name="Rectangle 195"/>
                <p:cNvSpPr>
                  <a:spLocks noChangeArrowheads="1"/>
                </p:cNvSpPr>
                <p:nvPr/>
              </p:nvSpPr>
              <p:spPr bwMode="auto">
                <a:xfrm>
                  <a:off x="1106" y="3888"/>
                  <a:ext cx="70" cy="0"/>
                </a:xfrm>
                <a:prstGeom prst="rect">
                  <a:avLst/>
                </a:prstGeom>
                <a:solidFill>
                  <a:srgbClr val="FFFFFF"/>
                </a:solidFill>
                <a:ln w="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d-ID"/>
                </a:p>
              </p:txBody>
            </p:sp>
          </p:grpSp>
        </p:grpSp>
        <p:sp>
          <p:nvSpPr>
            <p:cNvPr id="7" name="Freeform 196"/>
            <p:cNvSpPr>
              <a:spLocks/>
            </p:cNvSpPr>
            <p:nvPr/>
          </p:nvSpPr>
          <p:spPr bwMode="auto">
            <a:xfrm>
              <a:off x="1003" y="3178"/>
              <a:ext cx="44" cy="155"/>
            </a:xfrm>
            <a:custGeom>
              <a:avLst/>
              <a:gdLst/>
              <a:ahLst/>
              <a:cxnLst>
                <a:cxn ang="0">
                  <a:pos x="71" y="86"/>
                </a:cxn>
                <a:cxn ang="0">
                  <a:pos x="77" y="121"/>
                </a:cxn>
                <a:cxn ang="0">
                  <a:pos x="80" y="149"/>
                </a:cxn>
                <a:cxn ang="0">
                  <a:pos x="98" y="203"/>
                </a:cxn>
                <a:cxn ang="0">
                  <a:pos x="109" y="236"/>
                </a:cxn>
                <a:cxn ang="0">
                  <a:pos x="121" y="286"/>
                </a:cxn>
                <a:cxn ang="0">
                  <a:pos x="131" y="328"/>
                </a:cxn>
                <a:cxn ang="0">
                  <a:pos x="133" y="359"/>
                </a:cxn>
                <a:cxn ang="0">
                  <a:pos x="131" y="391"/>
                </a:cxn>
                <a:cxn ang="0">
                  <a:pos x="123" y="428"/>
                </a:cxn>
                <a:cxn ang="0">
                  <a:pos x="111" y="448"/>
                </a:cxn>
                <a:cxn ang="0">
                  <a:pos x="100" y="458"/>
                </a:cxn>
                <a:cxn ang="0">
                  <a:pos x="73" y="465"/>
                </a:cxn>
                <a:cxn ang="0">
                  <a:pos x="65" y="465"/>
                </a:cxn>
                <a:cxn ang="0">
                  <a:pos x="41" y="458"/>
                </a:cxn>
                <a:cxn ang="0">
                  <a:pos x="28" y="446"/>
                </a:cxn>
                <a:cxn ang="0">
                  <a:pos x="18" y="428"/>
                </a:cxn>
                <a:cxn ang="0">
                  <a:pos x="10" y="410"/>
                </a:cxn>
                <a:cxn ang="0">
                  <a:pos x="4" y="378"/>
                </a:cxn>
                <a:cxn ang="0">
                  <a:pos x="0" y="347"/>
                </a:cxn>
                <a:cxn ang="0">
                  <a:pos x="4" y="319"/>
                </a:cxn>
                <a:cxn ang="0">
                  <a:pos x="16" y="260"/>
                </a:cxn>
                <a:cxn ang="0">
                  <a:pos x="28" y="220"/>
                </a:cxn>
                <a:cxn ang="0">
                  <a:pos x="31" y="201"/>
                </a:cxn>
                <a:cxn ang="0">
                  <a:pos x="43" y="164"/>
                </a:cxn>
                <a:cxn ang="0">
                  <a:pos x="46" y="137"/>
                </a:cxn>
                <a:cxn ang="0">
                  <a:pos x="56" y="99"/>
                </a:cxn>
                <a:cxn ang="0">
                  <a:pos x="59" y="71"/>
                </a:cxn>
                <a:cxn ang="0">
                  <a:pos x="65" y="0"/>
                </a:cxn>
                <a:cxn ang="0">
                  <a:pos x="68" y="37"/>
                </a:cxn>
                <a:cxn ang="0">
                  <a:pos x="71" y="77"/>
                </a:cxn>
                <a:cxn ang="0">
                  <a:pos x="71" y="86"/>
                </a:cxn>
              </a:cxnLst>
              <a:rect l="0" t="0" r="r" b="b"/>
              <a:pathLst>
                <a:path w="133" h="465">
                  <a:moveTo>
                    <a:pt x="71" y="86"/>
                  </a:moveTo>
                  <a:lnTo>
                    <a:pt x="77" y="121"/>
                  </a:lnTo>
                  <a:lnTo>
                    <a:pt x="80" y="149"/>
                  </a:lnTo>
                  <a:lnTo>
                    <a:pt x="98" y="203"/>
                  </a:lnTo>
                  <a:lnTo>
                    <a:pt x="109" y="236"/>
                  </a:lnTo>
                  <a:lnTo>
                    <a:pt x="121" y="286"/>
                  </a:lnTo>
                  <a:lnTo>
                    <a:pt x="131" y="328"/>
                  </a:lnTo>
                  <a:lnTo>
                    <a:pt x="133" y="359"/>
                  </a:lnTo>
                  <a:lnTo>
                    <a:pt x="131" y="391"/>
                  </a:lnTo>
                  <a:lnTo>
                    <a:pt x="123" y="428"/>
                  </a:lnTo>
                  <a:lnTo>
                    <a:pt x="111" y="448"/>
                  </a:lnTo>
                  <a:lnTo>
                    <a:pt x="100" y="458"/>
                  </a:lnTo>
                  <a:lnTo>
                    <a:pt x="73" y="465"/>
                  </a:lnTo>
                  <a:lnTo>
                    <a:pt x="65" y="465"/>
                  </a:lnTo>
                  <a:lnTo>
                    <a:pt x="41" y="458"/>
                  </a:lnTo>
                  <a:lnTo>
                    <a:pt x="28" y="446"/>
                  </a:lnTo>
                  <a:lnTo>
                    <a:pt x="18" y="428"/>
                  </a:lnTo>
                  <a:lnTo>
                    <a:pt x="10" y="410"/>
                  </a:lnTo>
                  <a:lnTo>
                    <a:pt x="4" y="378"/>
                  </a:lnTo>
                  <a:lnTo>
                    <a:pt x="0" y="347"/>
                  </a:lnTo>
                  <a:lnTo>
                    <a:pt x="4" y="319"/>
                  </a:lnTo>
                  <a:lnTo>
                    <a:pt x="16" y="260"/>
                  </a:lnTo>
                  <a:lnTo>
                    <a:pt x="28" y="220"/>
                  </a:lnTo>
                  <a:lnTo>
                    <a:pt x="31" y="201"/>
                  </a:lnTo>
                  <a:lnTo>
                    <a:pt x="43" y="164"/>
                  </a:lnTo>
                  <a:lnTo>
                    <a:pt x="46" y="137"/>
                  </a:lnTo>
                  <a:lnTo>
                    <a:pt x="56" y="99"/>
                  </a:lnTo>
                  <a:lnTo>
                    <a:pt x="59" y="71"/>
                  </a:lnTo>
                  <a:lnTo>
                    <a:pt x="65" y="0"/>
                  </a:lnTo>
                  <a:lnTo>
                    <a:pt x="68" y="37"/>
                  </a:lnTo>
                  <a:lnTo>
                    <a:pt x="71" y="77"/>
                  </a:lnTo>
                  <a:lnTo>
                    <a:pt x="71" y="86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8" name="Freeform 197"/>
            <p:cNvSpPr>
              <a:spLocks/>
            </p:cNvSpPr>
            <p:nvPr/>
          </p:nvSpPr>
          <p:spPr bwMode="auto">
            <a:xfrm>
              <a:off x="1035" y="3266"/>
              <a:ext cx="8" cy="59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5" y="24"/>
                </a:cxn>
                <a:cxn ang="0">
                  <a:pos x="19" y="41"/>
                </a:cxn>
                <a:cxn ang="0">
                  <a:pos x="21" y="63"/>
                </a:cxn>
                <a:cxn ang="0">
                  <a:pos x="24" y="92"/>
                </a:cxn>
                <a:cxn ang="0">
                  <a:pos x="24" y="108"/>
                </a:cxn>
                <a:cxn ang="0">
                  <a:pos x="24" y="140"/>
                </a:cxn>
                <a:cxn ang="0">
                  <a:pos x="19" y="162"/>
                </a:cxn>
                <a:cxn ang="0">
                  <a:pos x="11" y="173"/>
                </a:cxn>
                <a:cxn ang="0">
                  <a:pos x="5" y="177"/>
                </a:cxn>
                <a:cxn ang="0">
                  <a:pos x="0" y="170"/>
                </a:cxn>
                <a:cxn ang="0">
                  <a:pos x="0" y="157"/>
                </a:cxn>
                <a:cxn ang="0">
                  <a:pos x="5" y="140"/>
                </a:cxn>
                <a:cxn ang="0">
                  <a:pos x="7" y="119"/>
                </a:cxn>
                <a:cxn ang="0">
                  <a:pos x="13" y="97"/>
                </a:cxn>
                <a:cxn ang="0">
                  <a:pos x="15" y="65"/>
                </a:cxn>
                <a:cxn ang="0">
                  <a:pos x="15" y="43"/>
                </a:cxn>
                <a:cxn ang="0">
                  <a:pos x="15" y="17"/>
                </a:cxn>
                <a:cxn ang="0">
                  <a:pos x="11" y="0"/>
                </a:cxn>
              </a:cxnLst>
              <a:rect l="0" t="0" r="r" b="b"/>
              <a:pathLst>
                <a:path w="24" h="177">
                  <a:moveTo>
                    <a:pt x="11" y="0"/>
                  </a:moveTo>
                  <a:lnTo>
                    <a:pt x="15" y="24"/>
                  </a:lnTo>
                  <a:lnTo>
                    <a:pt x="19" y="41"/>
                  </a:lnTo>
                  <a:lnTo>
                    <a:pt x="21" y="63"/>
                  </a:lnTo>
                  <a:lnTo>
                    <a:pt x="24" y="92"/>
                  </a:lnTo>
                  <a:lnTo>
                    <a:pt x="24" y="108"/>
                  </a:lnTo>
                  <a:lnTo>
                    <a:pt x="24" y="140"/>
                  </a:lnTo>
                  <a:lnTo>
                    <a:pt x="19" y="162"/>
                  </a:lnTo>
                  <a:lnTo>
                    <a:pt x="11" y="173"/>
                  </a:lnTo>
                  <a:lnTo>
                    <a:pt x="5" y="177"/>
                  </a:lnTo>
                  <a:lnTo>
                    <a:pt x="0" y="170"/>
                  </a:lnTo>
                  <a:lnTo>
                    <a:pt x="0" y="157"/>
                  </a:lnTo>
                  <a:lnTo>
                    <a:pt x="5" y="140"/>
                  </a:lnTo>
                  <a:lnTo>
                    <a:pt x="7" y="119"/>
                  </a:lnTo>
                  <a:lnTo>
                    <a:pt x="13" y="97"/>
                  </a:lnTo>
                  <a:lnTo>
                    <a:pt x="15" y="65"/>
                  </a:lnTo>
                  <a:lnTo>
                    <a:pt x="15" y="43"/>
                  </a:lnTo>
                  <a:lnTo>
                    <a:pt x="15" y="17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FFFF"/>
            </a:solidFill>
            <a:ln w="0">
              <a:solidFill>
                <a:srgbClr val="00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9" name="Freeform 198"/>
            <p:cNvSpPr>
              <a:spLocks/>
            </p:cNvSpPr>
            <p:nvPr/>
          </p:nvSpPr>
          <p:spPr bwMode="auto">
            <a:xfrm>
              <a:off x="400" y="2673"/>
              <a:ext cx="229" cy="369"/>
            </a:xfrm>
            <a:custGeom>
              <a:avLst/>
              <a:gdLst/>
              <a:ahLst/>
              <a:cxnLst>
                <a:cxn ang="0">
                  <a:pos x="264" y="0"/>
                </a:cxn>
                <a:cxn ang="0">
                  <a:pos x="512" y="0"/>
                </a:cxn>
                <a:cxn ang="0">
                  <a:pos x="689" y="205"/>
                </a:cxn>
                <a:cxn ang="0">
                  <a:pos x="689" y="944"/>
                </a:cxn>
                <a:cxn ang="0">
                  <a:pos x="512" y="1107"/>
                </a:cxn>
                <a:cxn ang="0">
                  <a:pos x="235" y="1107"/>
                </a:cxn>
                <a:cxn ang="0">
                  <a:pos x="0" y="833"/>
                </a:cxn>
                <a:cxn ang="0">
                  <a:pos x="0" y="221"/>
                </a:cxn>
                <a:cxn ang="0">
                  <a:pos x="264" y="0"/>
                </a:cxn>
              </a:cxnLst>
              <a:rect l="0" t="0" r="r" b="b"/>
              <a:pathLst>
                <a:path w="689" h="1107">
                  <a:moveTo>
                    <a:pt x="264" y="0"/>
                  </a:moveTo>
                  <a:lnTo>
                    <a:pt x="512" y="0"/>
                  </a:lnTo>
                  <a:lnTo>
                    <a:pt x="689" y="205"/>
                  </a:lnTo>
                  <a:lnTo>
                    <a:pt x="689" y="944"/>
                  </a:lnTo>
                  <a:lnTo>
                    <a:pt x="512" y="1107"/>
                  </a:lnTo>
                  <a:lnTo>
                    <a:pt x="235" y="1107"/>
                  </a:lnTo>
                  <a:lnTo>
                    <a:pt x="0" y="833"/>
                  </a:lnTo>
                  <a:lnTo>
                    <a:pt x="0" y="221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ABABAB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10" name="Freeform 199"/>
            <p:cNvSpPr>
              <a:spLocks/>
            </p:cNvSpPr>
            <p:nvPr/>
          </p:nvSpPr>
          <p:spPr bwMode="auto">
            <a:xfrm>
              <a:off x="492" y="2673"/>
              <a:ext cx="137" cy="369"/>
            </a:xfrm>
            <a:custGeom>
              <a:avLst/>
              <a:gdLst/>
              <a:ahLst/>
              <a:cxnLst>
                <a:cxn ang="0">
                  <a:pos x="234" y="0"/>
                </a:cxn>
                <a:cxn ang="0">
                  <a:pos x="0" y="221"/>
                </a:cxn>
                <a:cxn ang="0">
                  <a:pos x="1" y="833"/>
                </a:cxn>
                <a:cxn ang="0">
                  <a:pos x="234" y="1107"/>
                </a:cxn>
                <a:cxn ang="0">
                  <a:pos x="411" y="944"/>
                </a:cxn>
                <a:cxn ang="0">
                  <a:pos x="411" y="205"/>
                </a:cxn>
                <a:cxn ang="0">
                  <a:pos x="234" y="0"/>
                </a:cxn>
              </a:cxnLst>
              <a:rect l="0" t="0" r="r" b="b"/>
              <a:pathLst>
                <a:path w="411" h="1107">
                  <a:moveTo>
                    <a:pt x="234" y="0"/>
                  </a:moveTo>
                  <a:lnTo>
                    <a:pt x="0" y="221"/>
                  </a:lnTo>
                  <a:lnTo>
                    <a:pt x="1" y="833"/>
                  </a:lnTo>
                  <a:lnTo>
                    <a:pt x="234" y="1107"/>
                  </a:lnTo>
                  <a:lnTo>
                    <a:pt x="411" y="944"/>
                  </a:lnTo>
                  <a:lnTo>
                    <a:pt x="411" y="205"/>
                  </a:lnTo>
                  <a:lnTo>
                    <a:pt x="234" y="0"/>
                  </a:lnTo>
                  <a:close/>
                </a:path>
              </a:pathLst>
            </a:custGeom>
            <a:solidFill>
              <a:srgbClr val="ABABAB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11" name="Freeform 200"/>
            <p:cNvSpPr>
              <a:spLocks/>
            </p:cNvSpPr>
            <p:nvPr/>
          </p:nvSpPr>
          <p:spPr bwMode="auto">
            <a:xfrm>
              <a:off x="528" y="2688"/>
              <a:ext cx="549" cy="469"/>
            </a:xfrm>
            <a:custGeom>
              <a:avLst/>
              <a:gdLst/>
              <a:ahLst/>
              <a:cxnLst>
                <a:cxn ang="0">
                  <a:pos x="3" y="461"/>
                </a:cxn>
                <a:cxn ang="0">
                  <a:pos x="1" y="439"/>
                </a:cxn>
                <a:cxn ang="0">
                  <a:pos x="0" y="418"/>
                </a:cxn>
                <a:cxn ang="0">
                  <a:pos x="2" y="396"/>
                </a:cxn>
                <a:cxn ang="0">
                  <a:pos x="4" y="375"/>
                </a:cxn>
                <a:cxn ang="0">
                  <a:pos x="8" y="355"/>
                </a:cxn>
                <a:cxn ang="0">
                  <a:pos x="13" y="335"/>
                </a:cxn>
                <a:cxn ang="0">
                  <a:pos x="22" y="310"/>
                </a:cxn>
                <a:cxn ang="0">
                  <a:pos x="51" y="264"/>
                </a:cxn>
                <a:cxn ang="0">
                  <a:pos x="117" y="193"/>
                </a:cxn>
                <a:cxn ang="0">
                  <a:pos x="191" y="148"/>
                </a:cxn>
                <a:cxn ang="0">
                  <a:pos x="266" y="120"/>
                </a:cxn>
                <a:cxn ang="0">
                  <a:pos x="338" y="110"/>
                </a:cxn>
                <a:cxn ang="0">
                  <a:pos x="404" y="108"/>
                </a:cxn>
                <a:cxn ang="0">
                  <a:pos x="457" y="113"/>
                </a:cxn>
                <a:cxn ang="0">
                  <a:pos x="496" y="118"/>
                </a:cxn>
                <a:cxn ang="0">
                  <a:pos x="610" y="0"/>
                </a:cxn>
                <a:cxn ang="0">
                  <a:pos x="918" y="325"/>
                </a:cxn>
                <a:cxn ang="0">
                  <a:pos x="1159" y="338"/>
                </a:cxn>
                <a:cxn ang="0">
                  <a:pos x="1141" y="375"/>
                </a:cxn>
                <a:cxn ang="0">
                  <a:pos x="1127" y="426"/>
                </a:cxn>
                <a:cxn ang="0">
                  <a:pos x="1121" y="478"/>
                </a:cxn>
                <a:cxn ang="0">
                  <a:pos x="1123" y="529"/>
                </a:cxn>
                <a:cxn ang="0">
                  <a:pos x="1132" y="580"/>
                </a:cxn>
                <a:cxn ang="0">
                  <a:pos x="1142" y="629"/>
                </a:cxn>
                <a:cxn ang="0">
                  <a:pos x="1155" y="676"/>
                </a:cxn>
                <a:cxn ang="0">
                  <a:pos x="1167" y="723"/>
                </a:cxn>
                <a:cxn ang="0">
                  <a:pos x="1619" y="1014"/>
                </a:cxn>
                <a:cxn ang="0">
                  <a:pos x="1641" y="1055"/>
                </a:cxn>
                <a:cxn ang="0">
                  <a:pos x="1644" y="1121"/>
                </a:cxn>
                <a:cxn ang="0">
                  <a:pos x="1625" y="1197"/>
                </a:cxn>
                <a:cxn ang="0">
                  <a:pos x="1586" y="1274"/>
                </a:cxn>
                <a:cxn ang="0">
                  <a:pos x="1532" y="1338"/>
                </a:cxn>
                <a:cxn ang="0">
                  <a:pos x="1471" y="1386"/>
                </a:cxn>
                <a:cxn ang="0">
                  <a:pos x="1406" y="1405"/>
                </a:cxn>
                <a:cxn ang="0">
                  <a:pos x="1343" y="1387"/>
                </a:cxn>
                <a:cxn ang="0">
                  <a:pos x="890" y="1098"/>
                </a:cxn>
                <a:cxn ang="0">
                  <a:pos x="767" y="1103"/>
                </a:cxn>
                <a:cxn ang="0">
                  <a:pos x="606" y="1084"/>
                </a:cxn>
                <a:cxn ang="0">
                  <a:pos x="453" y="1037"/>
                </a:cxn>
                <a:cxn ang="0">
                  <a:pos x="315" y="964"/>
                </a:cxn>
                <a:cxn ang="0">
                  <a:pos x="196" y="870"/>
                </a:cxn>
                <a:cxn ang="0">
                  <a:pos x="101" y="754"/>
                </a:cxn>
                <a:cxn ang="0">
                  <a:pos x="36" y="621"/>
                </a:cxn>
                <a:cxn ang="0">
                  <a:pos x="7" y="472"/>
                </a:cxn>
              </a:cxnLst>
              <a:rect l="0" t="0" r="r" b="b"/>
              <a:pathLst>
                <a:path w="1647" h="1405">
                  <a:moveTo>
                    <a:pt x="7" y="472"/>
                  </a:moveTo>
                  <a:lnTo>
                    <a:pt x="3" y="461"/>
                  </a:lnTo>
                  <a:lnTo>
                    <a:pt x="2" y="450"/>
                  </a:lnTo>
                  <a:lnTo>
                    <a:pt x="1" y="439"/>
                  </a:lnTo>
                  <a:lnTo>
                    <a:pt x="0" y="427"/>
                  </a:lnTo>
                  <a:lnTo>
                    <a:pt x="0" y="418"/>
                  </a:lnTo>
                  <a:lnTo>
                    <a:pt x="1" y="406"/>
                  </a:lnTo>
                  <a:lnTo>
                    <a:pt x="2" y="396"/>
                  </a:lnTo>
                  <a:lnTo>
                    <a:pt x="2" y="386"/>
                  </a:lnTo>
                  <a:lnTo>
                    <a:pt x="4" y="375"/>
                  </a:lnTo>
                  <a:lnTo>
                    <a:pt x="6" y="365"/>
                  </a:lnTo>
                  <a:lnTo>
                    <a:pt x="8" y="355"/>
                  </a:lnTo>
                  <a:lnTo>
                    <a:pt x="10" y="345"/>
                  </a:lnTo>
                  <a:lnTo>
                    <a:pt x="13" y="335"/>
                  </a:lnTo>
                  <a:lnTo>
                    <a:pt x="19" y="319"/>
                  </a:lnTo>
                  <a:lnTo>
                    <a:pt x="22" y="310"/>
                  </a:lnTo>
                  <a:lnTo>
                    <a:pt x="36" y="286"/>
                  </a:lnTo>
                  <a:lnTo>
                    <a:pt x="51" y="264"/>
                  </a:lnTo>
                  <a:lnTo>
                    <a:pt x="83" y="225"/>
                  </a:lnTo>
                  <a:lnTo>
                    <a:pt x="117" y="193"/>
                  </a:lnTo>
                  <a:lnTo>
                    <a:pt x="153" y="169"/>
                  </a:lnTo>
                  <a:lnTo>
                    <a:pt x="191" y="148"/>
                  </a:lnTo>
                  <a:lnTo>
                    <a:pt x="228" y="132"/>
                  </a:lnTo>
                  <a:lnTo>
                    <a:pt x="266" y="120"/>
                  </a:lnTo>
                  <a:lnTo>
                    <a:pt x="302" y="113"/>
                  </a:lnTo>
                  <a:lnTo>
                    <a:pt x="338" y="110"/>
                  </a:lnTo>
                  <a:lnTo>
                    <a:pt x="373" y="108"/>
                  </a:lnTo>
                  <a:lnTo>
                    <a:pt x="404" y="108"/>
                  </a:lnTo>
                  <a:lnTo>
                    <a:pt x="431" y="110"/>
                  </a:lnTo>
                  <a:lnTo>
                    <a:pt x="457" y="113"/>
                  </a:lnTo>
                  <a:lnTo>
                    <a:pt x="480" y="116"/>
                  </a:lnTo>
                  <a:lnTo>
                    <a:pt x="496" y="118"/>
                  </a:lnTo>
                  <a:lnTo>
                    <a:pt x="506" y="118"/>
                  </a:lnTo>
                  <a:lnTo>
                    <a:pt x="610" y="0"/>
                  </a:lnTo>
                  <a:lnTo>
                    <a:pt x="625" y="74"/>
                  </a:lnTo>
                  <a:lnTo>
                    <a:pt x="918" y="325"/>
                  </a:lnTo>
                  <a:lnTo>
                    <a:pt x="1167" y="325"/>
                  </a:lnTo>
                  <a:lnTo>
                    <a:pt x="1159" y="338"/>
                  </a:lnTo>
                  <a:lnTo>
                    <a:pt x="1153" y="350"/>
                  </a:lnTo>
                  <a:lnTo>
                    <a:pt x="1141" y="375"/>
                  </a:lnTo>
                  <a:lnTo>
                    <a:pt x="1133" y="400"/>
                  </a:lnTo>
                  <a:lnTo>
                    <a:pt x="1127" y="426"/>
                  </a:lnTo>
                  <a:lnTo>
                    <a:pt x="1122" y="451"/>
                  </a:lnTo>
                  <a:lnTo>
                    <a:pt x="1121" y="478"/>
                  </a:lnTo>
                  <a:lnTo>
                    <a:pt x="1121" y="504"/>
                  </a:lnTo>
                  <a:lnTo>
                    <a:pt x="1123" y="529"/>
                  </a:lnTo>
                  <a:lnTo>
                    <a:pt x="1127" y="555"/>
                  </a:lnTo>
                  <a:lnTo>
                    <a:pt x="1132" y="580"/>
                  </a:lnTo>
                  <a:lnTo>
                    <a:pt x="1136" y="606"/>
                  </a:lnTo>
                  <a:lnTo>
                    <a:pt x="1142" y="629"/>
                  </a:lnTo>
                  <a:lnTo>
                    <a:pt x="1149" y="655"/>
                  </a:lnTo>
                  <a:lnTo>
                    <a:pt x="1155" y="676"/>
                  </a:lnTo>
                  <a:lnTo>
                    <a:pt x="1163" y="701"/>
                  </a:lnTo>
                  <a:lnTo>
                    <a:pt x="1167" y="723"/>
                  </a:lnTo>
                  <a:lnTo>
                    <a:pt x="1608" y="1004"/>
                  </a:lnTo>
                  <a:lnTo>
                    <a:pt x="1619" y="1014"/>
                  </a:lnTo>
                  <a:lnTo>
                    <a:pt x="1629" y="1027"/>
                  </a:lnTo>
                  <a:lnTo>
                    <a:pt x="1641" y="1055"/>
                  </a:lnTo>
                  <a:lnTo>
                    <a:pt x="1647" y="1086"/>
                  </a:lnTo>
                  <a:lnTo>
                    <a:pt x="1644" y="1121"/>
                  </a:lnTo>
                  <a:lnTo>
                    <a:pt x="1637" y="1159"/>
                  </a:lnTo>
                  <a:lnTo>
                    <a:pt x="1625" y="1197"/>
                  </a:lnTo>
                  <a:lnTo>
                    <a:pt x="1607" y="1235"/>
                  </a:lnTo>
                  <a:lnTo>
                    <a:pt x="1586" y="1274"/>
                  </a:lnTo>
                  <a:lnTo>
                    <a:pt x="1561" y="1307"/>
                  </a:lnTo>
                  <a:lnTo>
                    <a:pt x="1532" y="1338"/>
                  </a:lnTo>
                  <a:lnTo>
                    <a:pt x="1503" y="1364"/>
                  </a:lnTo>
                  <a:lnTo>
                    <a:pt x="1471" y="1386"/>
                  </a:lnTo>
                  <a:lnTo>
                    <a:pt x="1438" y="1399"/>
                  </a:lnTo>
                  <a:lnTo>
                    <a:pt x="1406" y="1405"/>
                  </a:lnTo>
                  <a:lnTo>
                    <a:pt x="1374" y="1400"/>
                  </a:lnTo>
                  <a:lnTo>
                    <a:pt x="1343" y="1387"/>
                  </a:lnTo>
                  <a:lnTo>
                    <a:pt x="933" y="1092"/>
                  </a:lnTo>
                  <a:lnTo>
                    <a:pt x="890" y="1098"/>
                  </a:lnTo>
                  <a:lnTo>
                    <a:pt x="849" y="1102"/>
                  </a:lnTo>
                  <a:lnTo>
                    <a:pt x="767" y="1103"/>
                  </a:lnTo>
                  <a:lnTo>
                    <a:pt x="686" y="1098"/>
                  </a:lnTo>
                  <a:lnTo>
                    <a:pt x="606" y="1084"/>
                  </a:lnTo>
                  <a:lnTo>
                    <a:pt x="528" y="1063"/>
                  </a:lnTo>
                  <a:lnTo>
                    <a:pt x="453" y="1037"/>
                  </a:lnTo>
                  <a:lnTo>
                    <a:pt x="382" y="1004"/>
                  </a:lnTo>
                  <a:lnTo>
                    <a:pt x="315" y="964"/>
                  </a:lnTo>
                  <a:lnTo>
                    <a:pt x="253" y="920"/>
                  </a:lnTo>
                  <a:lnTo>
                    <a:pt x="196" y="870"/>
                  </a:lnTo>
                  <a:lnTo>
                    <a:pt x="146" y="814"/>
                  </a:lnTo>
                  <a:lnTo>
                    <a:pt x="101" y="754"/>
                  </a:lnTo>
                  <a:lnTo>
                    <a:pt x="65" y="689"/>
                  </a:lnTo>
                  <a:lnTo>
                    <a:pt x="36" y="621"/>
                  </a:lnTo>
                  <a:lnTo>
                    <a:pt x="16" y="547"/>
                  </a:lnTo>
                  <a:lnTo>
                    <a:pt x="7" y="472"/>
                  </a:lnTo>
                  <a:close/>
                </a:path>
              </a:pathLst>
            </a:custGeom>
            <a:solidFill>
              <a:srgbClr val="ABABAB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12" name="Freeform 201"/>
            <p:cNvSpPr>
              <a:spLocks/>
            </p:cNvSpPr>
            <p:nvPr/>
          </p:nvSpPr>
          <p:spPr bwMode="auto">
            <a:xfrm>
              <a:off x="973" y="3045"/>
              <a:ext cx="89" cy="120"/>
            </a:xfrm>
            <a:custGeom>
              <a:avLst/>
              <a:gdLst/>
              <a:ahLst/>
              <a:cxnLst>
                <a:cxn ang="0">
                  <a:pos x="220" y="231"/>
                </a:cxn>
                <a:cxn ang="0">
                  <a:pos x="215" y="239"/>
                </a:cxn>
                <a:cxn ang="0">
                  <a:pos x="198" y="266"/>
                </a:cxn>
                <a:cxn ang="0">
                  <a:pos x="185" y="280"/>
                </a:cxn>
                <a:cxn ang="0">
                  <a:pos x="173" y="293"/>
                </a:cxn>
                <a:cxn ang="0">
                  <a:pos x="161" y="307"/>
                </a:cxn>
                <a:cxn ang="0">
                  <a:pos x="147" y="318"/>
                </a:cxn>
                <a:cxn ang="0">
                  <a:pos x="135" y="328"/>
                </a:cxn>
                <a:cxn ang="0">
                  <a:pos x="122" y="337"/>
                </a:cxn>
                <a:cxn ang="0">
                  <a:pos x="108" y="345"/>
                </a:cxn>
                <a:cxn ang="0">
                  <a:pos x="98" y="350"/>
                </a:cxn>
                <a:cxn ang="0">
                  <a:pos x="83" y="354"/>
                </a:cxn>
                <a:cxn ang="0">
                  <a:pos x="73" y="356"/>
                </a:cxn>
                <a:cxn ang="0">
                  <a:pos x="62" y="358"/>
                </a:cxn>
                <a:cxn ang="0">
                  <a:pos x="50" y="358"/>
                </a:cxn>
                <a:cxn ang="0">
                  <a:pos x="40" y="355"/>
                </a:cxn>
                <a:cxn ang="0">
                  <a:pos x="31" y="350"/>
                </a:cxn>
                <a:cxn ang="0">
                  <a:pos x="16" y="337"/>
                </a:cxn>
                <a:cxn ang="0">
                  <a:pos x="10" y="328"/>
                </a:cxn>
                <a:cxn ang="0">
                  <a:pos x="6" y="318"/>
                </a:cxn>
                <a:cxn ang="0">
                  <a:pos x="2" y="306"/>
                </a:cxn>
                <a:cxn ang="0">
                  <a:pos x="0" y="293"/>
                </a:cxn>
                <a:cxn ang="0">
                  <a:pos x="0" y="279"/>
                </a:cxn>
                <a:cxn ang="0">
                  <a:pos x="0" y="266"/>
                </a:cxn>
                <a:cxn ang="0">
                  <a:pos x="2" y="249"/>
                </a:cxn>
                <a:cxn ang="0">
                  <a:pos x="6" y="233"/>
                </a:cxn>
                <a:cxn ang="0">
                  <a:pos x="9" y="215"/>
                </a:cxn>
                <a:cxn ang="0">
                  <a:pos x="15" y="199"/>
                </a:cxn>
                <a:cxn ang="0">
                  <a:pos x="21" y="181"/>
                </a:cxn>
                <a:cxn ang="0">
                  <a:pos x="30" y="164"/>
                </a:cxn>
                <a:cxn ang="0">
                  <a:pos x="37" y="145"/>
                </a:cxn>
                <a:cxn ang="0">
                  <a:pos x="47" y="128"/>
                </a:cxn>
                <a:cxn ang="0">
                  <a:pos x="52" y="120"/>
                </a:cxn>
                <a:cxn ang="0">
                  <a:pos x="70" y="95"/>
                </a:cxn>
                <a:cxn ang="0">
                  <a:pos x="82" y="79"/>
                </a:cxn>
                <a:cxn ang="0">
                  <a:pos x="95" y="66"/>
                </a:cxn>
                <a:cxn ang="0">
                  <a:pos x="107" y="53"/>
                </a:cxn>
                <a:cxn ang="0">
                  <a:pos x="120" y="41"/>
                </a:cxn>
                <a:cxn ang="0">
                  <a:pos x="134" y="30"/>
                </a:cxn>
                <a:cxn ang="0">
                  <a:pos x="145" y="22"/>
                </a:cxn>
                <a:cxn ang="0">
                  <a:pos x="159" y="16"/>
                </a:cxn>
                <a:cxn ang="0">
                  <a:pos x="172" y="7"/>
                </a:cxn>
                <a:cxn ang="0">
                  <a:pos x="183" y="4"/>
                </a:cxn>
                <a:cxn ang="0">
                  <a:pos x="196" y="0"/>
                </a:cxn>
                <a:cxn ang="0">
                  <a:pos x="208" y="0"/>
                </a:cxn>
                <a:cxn ang="0">
                  <a:pos x="217" y="0"/>
                </a:cxn>
                <a:cxn ang="0">
                  <a:pos x="229" y="3"/>
                </a:cxn>
                <a:cxn ang="0">
                  <a:pos x="238" y="7"/>
                </a:cxn>
                <a:cxn ang="0">
                  <a:pos x="253" y="22"/>
                </a:cxn>
                <a:cxn ang="0">
                  <a:pos x="261" y="41"/>
                </a:cxn>
                <a:cxn ang="0">
                  <a:pos x="266" y="53"/>
                </a:cxn>
                <a:cxn ang="0">
                  <a:pos x="266" y="66"/>
                </a:cxn>
                <a:cxn ang="0">
                  <a:pos x="267" y="79"/>
                </a:cxn>
                <a:cxn ang="0">
                  <a:pos x="266" y="95"/>
                </a:cxn>
                <a:cxn ang="0">
                  <a:pos x="266" y="110"/>
                </a:cxn>
                <a:cxn ang="0">
                  <a:pos x="261" y="126"/>
                </a:cxn>
                <a:cxn ang="0">
                  <a:pos x="257" y="143"/>
                </a:cxn>
                <a:cxn ang="0">
                  <a:pos x="253" y="160"/>
                </a:cxn>
                <a:cxn ang="0">
                  <a:pos x="246" y="178"/>
                </a:cxn>
                <a:cxn ang="0">
                  <a:pos x="239" y="195"/>
                </a:cxn>
                <a:cxn ang="0">
                  <a:pos x="229" y="213"/>
                </a:cxn>
                <a:cxn ang="0">
                  <a:pos x="220" y="231"/>
                </a:cxn>
              </a:cxnLst>
              <a:rect l="0" t="0" r="r" b="b"/>
              <a:pathLst>
                <a:path w="267" h="358">
                  <a:moveTo>
                    <a:pt x="220" y="231"/>
                  </a:moveTo>
                  <a:lnTo>
                    <a:pt x="215" y="239"/>
                  </a:lnTo>
                  <a:lnTo>
                    <a:pt x="198" y="266"/>
                  </a:lnTo>
                  <a:lnTo>
                    <a:pt x="185" y="280"/>
                  </a:lnTo>
                  <a:lnTo>
                    <a:pt x="173" y="293"/>
                  </a:lnTo>
                  <a:lnTo>
                    <a:pt x="161" y="307"/>
                  </a:lnTo>
                  <a:lnTo>
                    <a:pt x="147" y="318"/>
                  </a:lnTo>
                  <a:lnTo>
                    <a:pt x="135" y="328"/>
                  </a:lnTo>
                  <a:lnTo>
                    <a:pt x="122" y="337"/>
                  </a:lnTo>
                  <a:lnTo>
                    <a:pt x="108" y="345"/>
                  </a:lnTo>
                  <a:lnTo>
                    <a:pt x="98" y="350"/>
                  </a:lnTo>
                  <a:lnTo>
                    <a:pt x="83" y="354"/>
                  </a:lnTo>
                  <a:lnTo>
                    <a:pt x="73" y="356"/>
                  </a:lnTo>
                  <a:lnTo>
                    <a:pt x="62" y="358"/>
                  </a:lnTo>
                  <a:lnTo>
                    <a:pt x="50" y="358"/>
                  </a:lnTo>
                  <a:lnTo>
                    <a:pt x="40" y="355"/>
                  </a:lnTo>
                  <a:lnTo>
                    <a:pt x="31" y="350"/>
                  </a:lnTo>
                  <a:lnTo>
                    <a:pt x="16" y="337"/>
                  </a:lnTo>
                  <a:lnTo>
                    <a:pt x="10" y="328"/>
                  </a:lnTo>
                  <a:lnTo>
                    <a:pt x="6" y="318"/>
                  </a:lnTo>
                  <a:lnTo>
                    <a:pt x="2" y="306"/>
                  </a:lnTo>
                  <a:lnTo>
                    <a:pt x="0" y="293"/>
                  </a:lnTo>
                  <a:lnTo>
                    <a:pt x="0" y="279"/>
                  </a:lnTo>
                  <a:lnTo>
                    <a:pt x="0" y="266"/>
                  </a:lnTo>
                  <a:lnTo>
                    <a:pt x="2" y="249"/>
                  </a:lnTo>
                  <a:lnTo>
                    <a:pt x="6" y="233"/>
                  </a:lnTo>
                  <a:lnTo>
                    <a:pt x="9" y="215"/>
                  </a:lnTo>
                  <a:lnTo>
                    <a:pt x="15" y="199"/>
                  </a:lnTo>
                  <a:lnTo>
                    <a:pt x="21" y="181"/>
                  </a:lnTo>
                  <a:lnTo>
                    <a:pt x="30" y="164"/>
                  </a:lnTo>
                  <a:lnTo>
                    <a:pt x="37" y="145"/>
                  </a:lnTo>
                  <a:lnTo>
                    <a:pt x="47" y="128"/>
                  </a:lnTo>
                  <a:lnTo>
                    <a:pt x="52" y="120"/>
                  </a:lnTo>
                  <a:lnTo>
                    <a:pt x="70" y="95"/>
                  </a:lnTo>
                  <a:lnTo>
                    <a:pt x="82" y="79"/>
                  </a:lnTo>
                  <a:lnTo>
                    <a:pt x="95" y="66"/>
                  </a:lnTo>
                  <a:lnTo>
                    <a:pt x="107" y="53"/>
                  </a:lnTo>
                  <a:lnTo>
                    <a:pt x="120" y="41"/>
                  </a:lnTo>
                  <a:lnTo>
                    <a:pt x="134" y="30"/>
                  </a:lnTo>
                  <a:lnTo>
                    <a:pt x="145" y="22"/>
                  </a:lnTo>
                  <a:lnTo>
                    <a:pt x="159" y="16"/>
                  </a:lnTo>
                  <a:lnTo>
                    <a:pt x="172" y="7"/>
                  </a:lnTo>
                  <a:lnTo>
                    <a:pt x="183" y="4"/>
                  </a:lnTo>
                  <a:lnTo>
                    <a:pt x="196" y="0"/>
                  </a:lnTo>
                  <a:lnTo>
                    <a:pt x="208" y="0"/>
                  </a:lnTo>
                  <a:lnTo>
                    <a:pt x="217" y="0"/>
                  </a:lnTo>
                  <a:lnTo>
                    <a:pt x="229" y="3"/>
                  </a:lnTo>
                  <a:lnTo>
                    <a:pt x="238" y="7"/>
                  </a:lnTo>
                  <a:lnTo>
                    <a:pt x="253" y="22"/>
                  </a:lnTo>
                  <a:lnTo>
                    <a:pt x="261" y="41"/>
                  </a:lnTo>
                  <a:lnTo>
                    <a:pt x="266" y="53"/>
                  </a:lnTo>
                  <a:lnTo>
                    <a:pt x="266" y="66"/>
                  </a:lnTo>
                  <a:lnTo>
                    <a:pt x="267" y="79"/>
                  </a:lnTo>
                  <a:lnTo>
                    <a:pt x="266" y="95"/>
                  </a:lnTo>
                  <a:lnTo>
                    <a:pt x="266" y="110"/>
                  </a:lnTo>
                  <a:lnTo>
                    <a:pt x="261" y="126"/>
                  </a:lnTo>
                  <a:lnTo>
                    <a:pt x="257" y="143"/>
                  </a:lnTo>
                  <a:lnTo>
                    <a:pt x="253" y="160"/>
                  </a:lnTo>
                  <a:lnTo>
                    <a:pt x="246" y="178"/>
                  </a:lnTo>
                  <a:lnTo>
                    <a:pt x="239" y="195"/>
                  </a:lnTo>
                  <a:lnTo>
                    <a:pt x="229" y="213"/>
                  </a:lnTo>
                  <a:lnTo>
                    <a:pt x="220" y="23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13" name="Line 202"/>
            <p:cNvSpPr>
              <a:spLocks noChangeShapeType="1"/>
            </p:cNvSpPr>
            <p:nvPr/>
          </p:nvSpPr>
          <p:spPr bwMode="auto">
            <a:xfrm>
              <a:off x="400" y="2950"/>
              <a:ext cx="9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14" name="Freeform 203"/>
            <p:cNvSpPr>
              <a:spLocks/>
            </p:cNvSpPr>
            <p:nvPr/>
          </p:nvSpPr>
          <p:spPr bwMode="auto">
            <a:xfrm>
              <a:off x="956" y="3041"/>
              <a:ext cx="53" cy="116"/>
            </a:xfrm>
            <a:custGeom>
              <a:avLst/>
              <a:gdLst/>
              <a:ahLst/>
              <a:cxnLst>
                <a:cxn ang="0">
                  <a:pos x="11" y="348"/>
                </a:cxn>
                <a:cxn ang="0">
                  <a:pos x="0" y="269"/>
                </a:cxn>
                <a:cxn ang="0">
                  <a:pos x="11" y="213"/>
                </a:cxn>
                <a:cxn ang="0">
                  <a:pos x="40" y="137"/>
                </a:cxn>
                <a:cxn ang="0">
                  <a:pos x="88" y="60"/>
                </a:cxn>
                <a:cxn ang="0">
                  <a:pos x="118" y="27"/>
                </a:cxn>
                <a:cxn ang="0">
                  <a:pos x="157" y="0"/>
                </a:cxn>
              </a:cxnLst>
              <a:rect l="0" t="0" r="r" b="b"/>
              <a:pathLst>
                <a:path w="157" h="348">
                  <a:moveTo>
                    <a:pt x="11" y="348"/>
                  </a:moveTo>
                  <a:lnTo>
                    <a:pt x="0" y="269"/>
                  </a:lnTo>
                  <a:lnTo>
                    <a:pt x="11" y="213"/>
                  </a:lnTo>
                  <a:lnTo>
                    <a:pt x="40" y="137"/>
                  </a:lnTo>
                  <a:lnTo>
                    <a:pt x="88" y="60"/>
                  </a:lnTo>
                  <a:lnTo>
                    <a:pt x="118" y="27"/>
                  </a:lnTo>
                  <a:lnTo>
                    <a:pt x="157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15" name="Line 204"/>
            <p:cNvSpPr>
              <a:spLocks noChangeShapeType="1"/>
            </p:cNvSpPr>
            <p:nvPr/>
          </p:nvSpPr>
          <p:spPr bwMode="auto">
            <a:xfrm>
              <a:off x="402" y="2747"/>
              <a:ext cx="9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16" name="Freeform 205"/>
            <p:cNvSpPr>
              <a:spLocks/>
            </p:cNvSpPr>
            <p:nvPr/>
          </p:nvSpPr>
          <p:spPr bwMode="auto">
            <a:xfrm>
              <a:off x="533" y="2851"/>
              <a:ext cx="300" cy="216"/>
            </a:xfrm>
            <a:custGeom>
              <a:avLst/>
              <a:gdLst/>
              <a:ahLst/>
              <a:cxnLst>
                <a:cxn ang="0">
                  <a:pos x="899" y="644"/>
                </a:cxn>
                <a:cxn ang="0">
                  <a:pos x="844" y="650"/>
                </a:cxn>
                <a:cxn ang="0">
                  <a:pos x="819" y="650"/>
                </a:cxn>
                <a:cxn ang="0">
                  <a:pos x="777" y="650"/>
                </a:cxn>
                <a:cxn ang="0">
                  <a:pos x="754" y="650"/>
                </a:cxn>
                <a:cxn ang="0">
                  <a:pos x="725" y="650"/>
                </a:cxn>
                <a:cxn ang="0">
                  <a:pos x="645" y="639"/>
                </a:cxn>
                <a:cxn ang="0">
                  <a:pos x="610" y="633"/>
                </a:cxn>
                <a:cxn ang="0">
                  <a:pos x="570" y="624"/>
                </a:cxn>
                <a:cxn ang="0">
                  <a:pos x="528" y="614"/>
                </a:cxn>
                <a:cxn ang="0">
                  <a:pos x="486" y="601"/>
                </a:cxn>
                <a:cxn ang="0">
                  <a:pos x="439" y="584"/>
                </a:cxn>
                <a:cxn ang="0">
                  <a:pos x="422" y="576"/>
                </a:cxn>
                <a:cxn ang="0">
                  <a:pos x="403" y="565"/>
                </a:cxn>
                <a:cxn ang="0">
                  <a:pos x="376" y="554"/>
                </a:cxn>
                <a:cxn ang="0">
                  <a:pos x="357" y="546"/>
                </a:cxn>
                <a:cxn ang="0">
                  <a:pos x="323" y="529"/>
                </a:cxn>
                <a:cxn ang="0">
                  <a:pos x="274" y="498"/>
                </a:cxn>
                <a:cxn ang="0">
                  <a:pos x="222" y="459"/>
                </a:cxn>
                <a:cxn ang="0">
                  <a:pos x="184" y="419"/>
                </a:cxn>
                <a:cxn ang="0">
                  <a:pos x="142" y="368"/>
                </a:cxn>
                <a:cxn ang="0">
                  <a:pos x="87" y="296"/>
                </a:cxn>
                <a:cxn ang="0">
                  <a:pos x="68" y="260"/>
                </a:cxn>
                <a:cxn ang="0">
                  <a:pos x="26" y="166"/>
                </a:cxn>
                <a:cxn ang="0">
                  <a:pos x="13" y="123"/>
                </a:cxn>
                <a:cxn ang="0">
                  <a:pos x="2" y="66"/>
                </a:cxn>
                <a:cxn ang="0">
                  <a:pos x="0" y="0"/>
                </a:cxn>
                <a:cxn ang="0">
                  <a:pos x="29" y="58"/>
                </a:cxn>
                <a:cxn ang="0">
                  <a:pos x="42" y="82"/>
                </a:cxn>
                <a:cxn ang="0">
                  <a:pos x="59" y="104"/>
                </a:cxn>
                <a:cxn ang="0">
                  <a:pos x="84" y="144"/>
                </a:cxn>
                <a:cxn ang="0">
                  <a:pos x="112" y="183"/>
                </a:cxn>
                <a:cxn ang="0">
                  <a:pos x="142" y="225"/>
                </a:cxn>
                <a:cxn ang="0">
                  <a:pos x="194" y="283"/>
                </a:cxn>
                <a:cxn ang="0">
                  <a:pos x="209" y="306"/>
                </a:cxn>
                <a:cxn ang="0">
                  <a:pos x="247" y="344"/>
                </a:cxn>
                <a:cxn ang="0">
                  <a:pos x="300" y="382"/>
                </a:cxn>
                <a:cxn ang="0">
                  <a:pos x="348" y="416"/>
                </a:cxn>
                <a:cxn ang="0">
                  <a:pos x="385" y="431"/>
                </a:cxn>
                <a:cxn ang="0">
                  <a:pos x="403" y="442"/>
                </a:cxn>
                <a:cxn ang="0">
                  <a:pos x="448" y="461"/>
                </a:cxn>
                <a:cxn ang="0">
                  <a:pos x="465" y="471"/>
                </a:cxn>
                <a:cxn ang="0">
                  <a:pos x="513" y="489"/>
                </a:cxn>
                <a:cxn ang="0">
                  <a:pos x="555" y="501"/>
                </a:cxn>
                <a:cxn ang="0">
                  <a:pos x="635" y="520"/>
                </a:cxn>
                <a:cxn ang="0">
                  <a:pos x="670" y="527"/>
                </a:cxn>
                <a:cxn ang="0">
                  <a:pos x="752" y="536"/>
                </a:cxn>
                <a:cxn ang="0">
                  <a:pos x="780" y="536"/>
                </a:cxn>
                <a:cxn ang="0">
                  <a:pos x="802" y="536"/>
                </a:cxn>
                <a:cxn ang="0">
                  <a:pos x="844" y="536"/>
                </a:cxn>
                <a:cxn ang="0">
                  <a:pos x="870" y="536"/>
                </a:cxn>
                <a:cxn ang="0">
                  <a:pos x="893" y="532"/>
                </a:cxn>
                <a:cxn ang="0">
                  <a:pos x="899" y="644"/>
                </a:cxn>
              </a:cxnLst>
              <a:rect l="0" t="0" r="r" b="b"/>
              <a:pathLst>
                <a:path w="899" h="650">
                  <a:moveTo>
                    <a:pt x="899" y="644"/>
                  </a:moveTo>
                  <a:lnTo>
                    <a:pt x="844" y="650"/>
                  </a:lnTo>
                  <a:lnTo>
                    <a:pt x="819" y="650"/>
                  </a:lnTo>
                  <a:lnTo>
                    <a:pt x="777" y="650"/>
                  </a:lnTo>
                  <a:lnTo>
                    <a:pt x="754" y="650"/>
                  </a:lnTo>
                  <a:lnTo>
                    <a:pt x="725" y="650"/>
                  </a:lnTo>
                  <a:lnTo>
                    <a:pt x="645" y="639"/>
                  </a:lnTo>
                  <a:lnTo>
                    <a:pt x="610" y="633"/>
                  </a:lnTo>
                  <a:lnTo>
                    <a:pt x="570" y="624"/>
                  </a:lnTo>
                  <a:lnTo>
                    <a:pt x="528" y="614"/>
                  </a:lnTo>
                  <a:lnTo>
                    <a:pt x="486" y="601"/>
                  </a:lnTo>
                  <a:lnTo>
                    <a:pt x="439" y="584"/>
                  </a:lnTo>
                  <a:lnTo>
                    <a:pt x="422" y="576"/>
                  </a:lnTo>
                  <a:lnTo>
                    <a:pt x="403" y="565"/>
                  </a:lnTo>
                  <a:lnTo>
                    <a:pt x="376" y="554"/>
                  </a:lnTo>
                  <a:lnTo>
                    <a:pt x="357" y="546"/>
                  </a:lnTo>
                  <a:lnTo>
                    <a:pt x="323" y="529"/>
                  </a:lnTo>
                  <a:lnTo>
                    <a:pt x="274" y="498"/>
                  </a:lnTo>
                  <a:lnTo>
                    <a:pt x="222" y="459"/>
                  </a:lnTo>
                  <a:lnTo>
                    <a:pt x="184" y="419"/>
                  </a:lnTo>
                  <a:lnTo>
                    <a:pt x="142" y="368"/>
                  </a:lnTo>
                  <a:lnTo>
                    <a:pt x="87" y="296"/>
                  </a:lnTo>
                  <a:lnTo>
                    <a:pt x="68" y="260"/>
                  </a:lnTo>
                  <a:lnTo>
                    <a:pt x="26" y="166"/>
                  </a:lnTo>
                  <a:lnTo>
                    <a:pt x="13" y="123"/>
                  </a:lnTo>
                  <a:lnTo>
                    <a:pt x="2" y="66"/>
                  </a:lnTo>
                  <a:lnTo>
                    <a:pt x="0" y="0"/>
                  </a:lnTo>
                  <a:lnTo>
                    <a:pt x="29" y="58"/>
                  </a:lnTo>
                  <a:lnTo>
                    <a:pt x="42" y="82"/>
                  </a:lnTo>
                  <a:lnTo>
                    <a:pt x="59" y="104"/>
                  </a:lnTo>
                  <a:lnTo>
                    <a:pt x="84" y="144"/>
                  </a:lnTo>
                  <a:lnTo>
                    <a:pt x="112" y="183"/>
                  </a:lnTo>
                  <a:lnTo>
                    <a:pt x="142" y="225"/>
                  </a:lnTo>
                  <a:lnTo>
                    <a:pt x="194" y="283"/>
                  </a:lnTo>
                  <a:lnTo>
                    <a:pt x="209" y="306"/>
                  </a:lnTo>
                  <a:lnTo>
                    <a:pt x="247" y="344"/>
                  </a:lnTo>
                  <a:lnTo>
                    <a:pt x="300" y="382"/>
                  </a:lnTo>
                  <a:lnTo>
                    <a:pt x="348" y="416"/>
                  </a:lnTo>
                  <a:lnTo>
                    <a:pt x="385" y="431"/>
                  </a:lnTo>
                  <a:lnTo>
                    <a:pt x="403" y="442"/>
                  </a:lnTo>
                  <a:lnTo>
                    <a:pt x="448" y="461"/>
                  </a:lnTo>
                  <a:lnTo>
                    <a:pt x="465" y="471"/>
                  </a:lnTo>
                  <a:lnTo>
                    <a:pt x="513" y="489"/>
                  </a:lnTo>
                  <a:lnTo>
                    <a:pt x="555" y="501"/>
                  </a:lnTo>
                  <a:lnTo>
                    <a:pt x="635" y="520"/>
                  </a:lnTo>
                  <a:lnTo>
                    <a:pt x="670" y="527"/>
                  </a:lnTo>
                  <a:lnTo>
                    <a:pt x="752" y="536"/>
                  </a:lnTo>
                  <a:lnTo>
                    <a:pt x="780" y="536"/>
                  </a:lnTo>
                  <a:lnTo>
                    <a:pt x="802" y="536"/>
                  </a:lnTo>
                  <a:lnTo>
                    <a:pt x="844" y="536"/>
                  </a:lnTo>
                  <a:lnTo>
                    <a:pt x="870" y="536"/>
                  </a:lnTo>
                  <a:lnTo>
                    <a:pt x="893" y="532"/>
                  </a:lnTo>
                  <a:lnTo>
                    <a:pt x="899" y="64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17" name="Freeform 206"/>
            <p:cNvSpPr>
              <a:spLocks/>
            </p:cNvSpPr>
            <p:nvPr/>
          </p:nvSpPr>
          <p:spPr bwMode="auto">
            <a:xfrm>
              <a:off x="448" y="3007"/>
              <a:ext cx="123" cy="3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77" y="0"/>
                </a:cxn>
                <a:cxn ang="0">
                  <a:pos x="369" y="106"/>
                </a:cxn>
                <a:cxn ang="0">
                  <a:pos x="91" y="106"/>
                </a:cxn>
                <a:cxn ang="0">
                  <a:pos x="0" y="0"/>
                </a:cxn>
              </a:cxnLst>
              <a:rect l="0" t="0" r="r" b="b"/>
              <a:pathLst>
                <a:path w="369" h="106">
                  <a:moveTo>
                    <a:pt x="0" y="0"/>
                  </a:moveTo>
                  <a:lnTo>
                    <a:pt x="277" y="0"/>
                  </a:lnTo>
                  <a:lnTo>
                    <a:pt x="369" y="106"/>
                  </a:lnTo>
                  <a:lnTo>
                    <a:pt x="91" y="1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18" name="Freeform 207"/>
            <p:cNvSpPr>
              <a:spLocks/>
            </p:cNvSpPr>
            <p:nvPr/>
          </p:nvSpPr>
          <p:spPr bwMode="auto">
            <a:xfrm>
              <a:off x="845" y="3030"/>
              <a:ext cx="111" cy="123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34" y="223"/>
                </a:cxn>
                <a:cxn ang="0">
                  <a:pos x="320" y="282"/>
                </a:cxn>
                <a:cxn ang="0">
                  <a:pos x="322" y="325"/>
                </a:cxn>
                <a:cxn ang="0">
                  <a:pos x="332" y="370"/>
                </a:cxn>
                <a:cxn ang="0">
                  <a:pos x="15" y="130"/>
                </a:cxn>
                <a:cxn ang="0">
                  <a:pos x="2" y="83"/>
                </a:cxn>
                <a:cxn ang="0">
                  <a:pos x="0" y="28"/>
                </a:cxn>
                <a:cxn ang="0">
                  <a:pos x="3" y="0"/>
                </a:cxn>
              </a:cxnLst>
              <a:rect l="0" t="0" r="r" b="b"/>
              <a:pathLst>
                <a:path w="334" h="370">
                  <a:moveTo>
                    <a:pt x="3" y="0"/>
                  </a:moveTo>
                  <a:lnTo>
                    <a:pt x="334" y="223"/>
                  </a:lnTo>
                  <a:lnTo>
                    <a:pt x="320" y="282"/>
                  </a:lnTo>
                  <a:lnTo>
                    <a:pt x="322" y="325"/>
                  </a:lnTo>
                  <a:lnTo>
                    <a:pt x="332" y="370"/>
                  </a:lnTo>
                  <a:lnTo>
                    <a:pt x="15" y="130"/>
                  </a:lnTo>
                  <a:lnTo>
                    <a:pt x="2" y="83"/>
                  </a:lnTo>
                  <a:lnTo>
                    <a:pt x="0" y="28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19" name="Freeform 208"/>
            <p:cNvSpPr>
              <a:spLocks/>
            </p:cNvSpPr>
            <p:nvPr/>
          </p:nvSpPr>
          <p:spPr bwMode="auto">
            <a:xfrm>
              <a:off x="727" y="2708"/>
              <a:ext cx="187" cy="113"/>
            </a:xfrm>
            <a:custGeom>
              <a:avLst/>
              <a:gdLst/>
              <a:ahLst/>
              <a:cxnLst>
                <a:cxn ang="0">
                  <a:pos x="561" y="317"/>
                </a:cxn>
                <a:cxn ang="0">
                  <a:pos x="551" y="338"/>
                </a:cxn>
                <a:cxn ang="0">
                  <a:pos x="545" y="339"/>
                </a:cxn>
                <a:cxn ang="0">
                  <a:pos x="311" y="339"/>
                </a:cxn>
                <a:cxn ang="0">
                  <a:pos x="311" y="339"/>
                </a:cxn>
                <a:cxn ang="0">
                  <a:pos x="8" y="82"/>
                </a:cxn>
                <a:cxn ang="0">
                  <a:pos x="8" y="82"/>
                </a:cxn>
                <a:cxn ang="0">
                  <a:pos x="8" y="82"/>
                </a:cxn>
                <a:cxn ang="0">
                  <a:pos x="0" y="0"/>
                </a:cxn>
                <a:cxn ang="0">
                  <a:pos x="0" y="13"/>
                </a:cxn>
                <a:cxn ang="0">
                  <a:pos x="561" y="317"/>
                </a:cxn>
              </a:cxnLst>
              <a:rect l="0" t="0" r="r" b="b"/>
              <a:pathLst>
                <a:path w="561" h="339">
                  <a:moveTo>
                    <a:pt x="561" y="317"/>
                  </a:moveTo>
                  <a:lnTo>
                    <a:pt x="551" y="338"/>
                  </a:lnTo>
                  <a:lnTo>
                    <a:pt x="545" y="339"/>
                  </a:lnTo>
                  <a:lnTo>
                    <a:pt x="311" y="339"/>
                  </a:lnTo>
                  <a:lnTo>
                    <a:pt x="311" y="339"/>
                  </a:lnTo>
                  <a:lnTo>
                    <a:pt x="8" y="82"/>
                  </a:lnTo>
                  <a:lnTo>
                    <a:pt x="8" y="82"/>
                  </a:lnTo>
                  <a:lnTo>
                    <a:pt x="8" y="82"/>
                  </a:lnTo>
                  <a:lnTo>
                    <a:pt x="0" y="0"/>
                  </a:lnTo>
                  <a:lnTo>
                    <a:pt x="0" y="13"/>
                  </a:lnTo>
                  <a:lnTo>
                    <a:pt x="561" y="31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20" name="Freeform 209"/>
            <p:cNvSpPr>
              <a:spLocks/>
            </p:cNvSpPr>
            <p:nvPr/>
          </p:nvSpPr>
          <p:spPr bwMode="auto">
            <a:xfrm>
              <a:off x="728" y="2604"/>
              <a:ext cx="244" cy="212"/>
            </a:xfrm>
            <a:custGeom>
              <a:avLst/>
              <a:gdLst/>
              <a:ahLst/>
              <a:cxnLst>
                <a:cxn ang="0">
                  <a:pos x="0" y="310"/>
                </a:cxn>
                <a:cxn ang="0">
                  <a:pos x="0" y="148"/>
                </a:cxn>
                <a:cxn ang="0">
                  <a:pos x="116" y="0"/>
                </a:cxn>
                <a:cxn ang="0">
                  <a:pos x="396" y="0"/>
                </a:cxn>
                <a:cxn ang="0">
                  <a:pos x="704" y="221"/>
                </a:cxn>
                <a:cxn ang="0">
                  <a:pos x="733" y="398"/>
                </a:cxn>
                <a:cxn ang="0">
                  <a:pos x="557" y="635"/>
                </a:cxn>
                <a:cxn ang="0">
                  <a:pos x="308" y="635"/>
                </a:cxn>
                <a:cxn ang="0">
                  <a:pos x="15" y="384"/>
                </a:cxn>
                <a:cxn ang="0">
                  <a:pos x="0" y="310"/>
                </a:cxn>
              </a:cxnLst>
              <a:rect l="0" t="0" r="r" b="b"/>
              <a:pathLst>
                <a:path w="733" h="635">
                  <a:moveTo>
                    <a:pt x="0" y="310"/>
                  </a:moveTo>
                  <a:lnTo>
                    <a:pt x="0" y="148"/>
                  </a:lnTo>
                  <a:lnTo>
                    <a:pt x="116" y="0"/>
                  </a:lnTo>
                  <a:lnTo>
                    <a:pt x="396" y="0"/>
                  </a:lnTo>
                  <a:lnTo>
                    <a:pt x="704" y="221"/>
                  </a:lnTo>
                  <a:lnTo>
                    <a:pt x="733" y="398"/>
                  </a:lnTo>
                  <a:lnTo>
                    <a:pt x="557" y="635"/>
                  </a:lnTo>
                  <a:lnTo>
                    <a:pt x="308" y="635"/>
                  </a:lnTo>
                  <a:lnTo>
                    <a:pt x="15" y="384"/>
                  </a:lnTo>
                  <a:lnTo>
                    <a:pt x="0" y="310"/>
                  </a:lnTo>
                  <a:close/>
                </a:path>
              </a:pathLst>
            </a:custGeom>
            <a:solidFill>
              <a:srgbClr val="ABABAB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21" name="Freeform 210"/>
            <p:cNvSpPr>
              <a:spLocks/>
            </p:cNvSpPr>
            <p:nvPr/>
          </p:nvSpPr>
          <p:spPr bwMode="auto">
            <a:xfrm>
              <a:off x="766" y="2604"/>
              <a:ext cx="206" cy="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1"/>
                </a:cxn>
                <a:cxn ang="0">
                  <a:pos x="280" y="488"/>
                </a:cxn>
                <a:cxn ang="0">
                  <a:pos x="559" y="488"/>
                </a:cxn>
                <a:cxn ang="0">
                  <a:pos x="617" y="398"/>
                </a:cxn>
                <a:cxn ang="0">
                  <a:pos x="588" y="221"/>
                </a:cxn>
                <a:cxn ang="0">
                  <a:pos x="280" y="0"/>
                </a:cxn>
                <a:cxn ang="0">
                  <a:pos x="0" y="0"/>
                </a:cxn>
              </a:cxnLst>
              <a:rect l="0" t="0" r="r" b="b"/>
              <a:pathLst>
                <a:path w="617" h="488">
                  <a:moveTo>
                    <a:pt x="0" y="0"/>
                  </a:moveTo>
                  <a:lnTo>
                    <a:pt x="0" y="251"/>
                  </a:lnTo>
                  <a:lnTo>
                    <a:pt x="280" y="488"/>
                  </a:lnTo>
                  <a:lnTo>
                    <a:pt x="559" y="488"/>
                  </a:lnTo>
                  <a:lnTo>
                    <a:pt x="617" y="398"/>
                  </a:lnTo>
                  <a:lnTo>
                    <a:pt x="588" y="221"/>
                  </a:lnTo>
                  <a:lnTo>
                    <a:pt x="28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22" name="Line 211"/>
            <p:cNvSpPr>
              <a:spLocks noChangeShapeType="1"/>
            </p:cNvSpPr>
            <p:nvPr/>
          </p:nvSpPr>
          <p:spPr bwMode="auto">
            <a:xfrm flipV="1">
              <a:off x="733" y="2688"/>
              <a:ext cx="33" cy="4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23" name="Line 212"/>
            <p:cNvSpPr>
              <a:spLocks noChangeShapeType="1"/>
            </p:cNvSpPr>
            <p:nvPr/>
          </p:nvSpPr>
          <p:spPr bwMode="auto">
            <a:xfrm flipV="1">
              <a:off x="830" y="2767"/>
              <a:ext cx="30" cy="4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24" name="Freeform 213"/>
            <p:cNvSpPr>
              <a:spLocks/>
            </p:cNvSpPr>
            <p:nvPr/>
          </p:nvSpPr>
          <p:spPr bwMode="auto">
            <a:xfrm>
              <a:off x="804" y="2535"/>
              <a:ext cx="183" cy="193"/>
            </a:xfrm>
            <a:custGeom>
              <a:avLst/>
              <a:gdLst/>
              <a:ahLst/>
              <a:cxnLst>
                <a:cxn ang="0">
                  <a:pos x="20" y="266"/>
                </a:cxn>
                <a:cxn ang="0">
                  <a:pos x="210" y="0"/>
                </a:cxn>
                <a:cxn ang="0">
                  <a:pos x="548" y="280"/>
                </a:cxn>
                <a:cxn ang="0">
                  <a:pos x="371" y="531"/>
                </a:cxn>
                <a:cxn ang="0">
                  <a:pos x="342" y="556"/>
                </a:cxn>
                <a:cxn ang="0">
                  <a:pos x="310" y="573"/>
                </a:cxn>
                <a:cxn ang="0">
                  <a:pos x="275" y="579"/>
                </a:cxn>
                <a:cxn ang="0">
                  <a:pos x="240" y="579"/>
                </a:cxn>
                <a:cxn ang="0">
                  <a:pos x="204" y="570"/>
                </a:cxn>
                <a:cxn ang="0">
                  <a:pos x="169" y="557"/>
                </a:cxn>
                <a:cxn ang="0">
                  <a:pos x="134" y="538"/>
                </a:cxn>
                <a:cxn ang="0">
                  <a:pos x="103" y="514"/>
                </a:cxn>
                <a:cxn ang="0">
                  <a:pos x="73" y="487"/>
                </a:cxn>
                <a:cxn ang="0">
                  <a:pos x="46" y="457"/>
                </a:cxn>
                <a:cxn ang="0">
                  <a:pos x="26" y="425"/>
                </a:cxn>
                <a:cxn ang="0">
                  <a:pos x="10" y="392"/>
                </a:cxn>
                <a:cxn ang="0">
                  <a:pos x="2" y="358"/>
                </a:cxn>
                <a:cxn ang="0">
                  <a:pos x="0" y="325"/>
                </a:cxn>
                <a:cxn ang="0">
                  <a:pos x="6" y="294"/>
                </a:cxn>
                <a:cxn ang="0">
                  <a:pos x="20" y="266"/>
                </a:cxn>
              </a:cxnLst>
              <a:rect l="0" t="0" r="r" b="b"/>
              <a:pathLst>
                <a:path w="548" h="579">
                  <a:moveTo>
                    <a:pt x="20" y="266"/>
                  </a:moveTo>
                  <a:lnTo>
                    <a:pt x="210" y="0"/>
                  </a:lnTo>
                  <a:lnTo>
                    <a:pt x="548" y="280"/>
                  </a:lnTo>
                  <a:lnTo>
                    <a:pt x="371" y="531"/>
                  </a:lnTo>
                  <a:lnTo>
                    <a:pt x="342" y="556"/>
                  </a:lnTo>
                  <a:lnTo>
                    <a:pt x="310" y="573"/>
                  </a:lnTo>
                  <a:lnTo>
                    <a:pt x="275" y="579"/>
                  </a:lnTo>
                  <a:lnTo>
                    <a:pt x="240" y="579"/>
                  </a:lnTo>
                  <a:lnTo>
                    <a:pt x="204" y="570"/>
                  </a:lnTo>
                  <a:lnTo>
                    <a:pt x="169" y="557"/>
                  </a:lnTo>
                  <a:lnTo>
                    <a:pt x="134" y="538"/>
                  </a:lnTo>
                  <a:lnTo>
                    <a:pt x="103" y="514"/>
                  </a:lnTo>
                  <a:lnTo>
                    <a:pt x="73" y="487"/>
                  </a:lnTo>
                  <a:lnTo>
                    <a:pt x="46" y="457"/>
                  </a:lnTo>
                  <a:lnTo>
                    <a:pt x="26" y="425"/>
                  </a:lnTo>
                  <a:lnTo>
                    <a:pt x="10" y="392"/>
                  </a:lnTo>
                  <a:lnTo>
                    <a:pt x="2" y="358"/>
                  </a:lnTo>
                  <a:lnTo>
                    <a:pt x="0" y="325"/>
                  </a:lnTo>
                  <a:lnTo>
                    <a:pt x="6" y="294"/>
                  </a:lnTo>
                  <a:lnTo>
                    <a:pt x="20" y="266"/>
                  </a:lnTo>
                  <a:close/>
                </a:path>
              </a:pathLst>
            </a:custGeom>
            <a:solidFill>
              <a:srgbClr val="ABABAB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25" name="Freeform 214"/>
            <p:cNvSpPr>
              <a:spLocks/>
            </p:cNvSpPr>
            <p:nvPr/>
          </p:nvSpPr>
          <p:spPr bwMode="auto">
            <a:xfrm>
              <a:off x="794" y="2433"/>
              <a:ext cx="331" cy="287"/>
            </a:xfrm>
            <a:custGeom>
              <a:avLst/>
              <a:gdLst/>
              <a:ahLst/>
              <a:cxnLst>
                <a:cxn ang="0">
                  <a:pos x="673" y="241"/>
                </a:cxn>
                <a:cxn ang="0">
                  <a:pos x="736" y="299"/>
                </a:cxn>
                <a:cxn ang="0">
                  <a:pos x="808" y="380"/>
                </a:cxn>
                <a:cxn ang="0">
                  <a:pos x="868" y="462"/>
                </a:cxn>
                <a:cxn ang="0">
                  <a:pos x="912" y="542"/>
                </a:cxn>
                <a:cxn ang="0">
                  <a:pos x="940" y="617"/>
                </a:cxn>
                <a:cxn ang="0">
                  <a:pos x="951" y="688"/>
                </a:cxn>
                <a:cxn ang="0">
                  <a:pos x="993" y="697"/>
                </a:cxn>
                <a:cxn ang="0">
                  <a:pos x="918" y="800"/>
                </a:cxn>
                <a:cxn ang="0">
                  <a:pos x="899" y="820"/>
                </a:cxn>
                <a:cxn ang="0">
                  <a:pos x="846" y="849"/>
                </a:cxn>
                <a:cxn ang="0">
                  <a:pos x="783" y="861"/>
                </a:cxn>
                <a:cxn ang="0">
                  <a:pos x="705" y="855"/>
                </a:cxn>
                <a:cxn ang="0">
                  <a:pos x="621" y="837"/>
                </a:cxn>
                <a:cxn ang="0">
                  <a:pos x="532" y="802"/>
                </a:cxn>
                <a:cxn ang="0">
                  <a:pos x="438" y="754"/>
                </a:cxn>
                <a:cxn ang="0">
                  <a:pos x="346" y="692"/>
                </a:cxn>
                <a:cxn ang="0">
                  <a:pos x="278" y="639"/>
                </a:cxn>
                <a:cxn ang="0">
                  <a:pos x="216" y="579"/>
                </a:cxn>
                <a:cxn ang="0">
                  <a:pos x="142" y="500"/>
                </a:cxn>
                <a:cxn ang="0">
                  <a:pos x="84" y="419"/>
                </a:cxn>
                <a:cxn ang="0">
                  <a:pos x="39" y="339"/>
                </a:cxn>
                <a:cxn ang="0">
                  <a:pos x="12" y="261"/>
                </a:cxn>
                <a:cxn ang="0">
                  <a:pos x="0" y="190"/>
                </a:cxn>
                <a:cxn ang="0">
                  <a:pos x="6" y="128"/>
                </a:cxn>
                <a:cxn ang="0">
                  <a:pos x="32" y="78"/>
                </a:cxn>
                <a:cxn ang="0">
                  <a:pos x="89" y="0"/>
                </a:cxn>
                <a:cxn ang="0">
                  <a:pos x="104" y="31"/>
                </a:cxn>
                <a:cxn ang="0">
                  <a:pos x="170" y="18"/>
                </a:cxn>
                <a:cxn ang="0">
                  <a:pos x="245" y="24"/>
                </a:cxn>
                <a:cxn ang="0">
                  <a:pos x="330" y="42"/>
                </a:cxn>
                <a:cxn ang="0">
                  <a:pos x="419" y="77"/>
                </a:cxn>
                <a:cxn ang="0">
                  <a:pos x="511" y="126"/>
                </a:cxn>
                <a:cxn ang="0">
                  <a:pos x="603" y="187"/>
                </a:cxn>
              </a:cxnLst>
              <a:rect l="0" t="0" r="r" b="b"/>
              <a:pathLst>
                <a:path w="993" h="861">
                  <a:moveTo>
                    <a:pt x="650" y="221"/>
                  </a:moveTo>
                  <a:lnTo>
                    <a:pt x="673" y="241"/>
                  </a:lnTo>
                  <a:lnTo>
                    <a:pt x="694" y="260"/>
                  </a:lnTo>
                  <a:lnTo>
                    <a:pt x="736" y="299"/>
                  </a:lnTo>
                  <a:lnTo>
                    <a:pt x="774" y="339"/>
                  </a:lnTo>
                  <a:lnTo>
                    <a:pt x="808" y="380"/>
                  </a:lnTo>
                  <a:lnTo>
                    <a:pt x="839" y="420"/>
                  </a:lnTo>
                  <a:lnTo>
                    <a:pt x="868" y="462"/>
                  </a:lnTo>
                  <a:lnTo>
                    <a:pt x="891" y="502"/>
                  </a:lnTo>
                  <a:lnTo>
                    <a:pt x="912" y="542"/>
                  </a:lnTo>
                  <a:lnTo>
                    <a:pt x="927" y="579"/>
                  </a:lnTo>
                  <a:lnTo>
                    <a:pt x="940" y="617"/>
                  </a:lnTo>
                  <a:lnTo>
                    <a:pt x="948" y="654"/>
                  </a:lnTo>
                  <a:lnTo>
                    <a:pt x="951" y="688"/>
                  </a:lnTo>
                  <a:lnTo>
                    <a:pt x="950" y="720"/>
                  </a:lnTo>
                  <a:lnTo>
                    <a:pt x="993" y="697"/>
                  </a:lnTo>
                  <a:lnTo>
                    <a:pt x="933" y="776"/>
                  </a:lnTo>
                  <a:lnTo>
                    <a:pt x="918" y="800"/>
                  </a:lnTo>
                  <a:lnTo>
                    <a:pt x="909" y="811"/>
                  </a:lnTo>
                  <a:lnTo>
                    <a:pt x="899" y="820"/>
                  </a:lnTo>
                  <a:lnTo>
                    <a:pt x="875" y="837"/>
                  </a:lnTo>
                  <a:lnTo>
                    <a:pt x="846" y="849"/>
                  </a:lnTo>
                  <a:lnTo>
                    <a:pt x="815" y="856"/>
                  </a:lnTo>
                  <a:lnTo>
                    <a:pt x="783" y="861"/>
                  </a:lnTo>
                  <a:lnTo>
                    <a:pt x="744" y="861"/>
                  </a:lnTo>
                  <a:lnTo>
                    <a:pt x="705" y="855"/>
                  </a:lnTo>
                  <a:lnTo>
                    <a:pt x="664" y="846"/>
                  </a:lnTo>
                  <a:lnTo>
                    <a:pt x="621" y="837"/>
                  </a:lnTo>
                  <a:lnTo>
                    <a:pt x="577" y="820"/>
                  </a:lnTo>
                  <a:lnTo>
                    <a:pt x="532" y="802"/>
                  </a:lnTo>
                  <a:lnTo>
                    <a:pt x="486" y="781"/>
                  </a:lnTo>
                  <a:lnTo>
                    <a:pt x="438" y="754"/>
                  </a:lnTo>
                  <a:lnTo>
                    <a:pt x="393" y="725"/>
                  </a:lnTo>
                  <a:lnTo>
                    <a:pt x="346" y="692"/>
                  </a:lnTo>
                  <a:lnTo>
                    <a:pt x="301" y="656"/>
                  </a:lnTo>
                  <a:lnTo>
                    <a:pt x="278" y="639"/>
                  </a:lnTo>
                  <a:lnTo>
                    <a:pt x="257" y="619"/>
                  </a:lnTo>
                  <a:lnTo>
                    <a:pt x="216" y="579"/>
                  </a:lnTo>
                  <a:lnTo>
                    <a:pt x="178" y="541"/>
                  </a:lnTo>
                  <a:lnTo>
                    <a:pt x="142" y="500"/>
                  </a:lnTo>
                  <a:lnTo>
                    <a:pt x="112" y="459"/>
                  </a:lnTo>
                  <a:lnTo>
                    <a:pt x="84" y="419"/>
                  </a:lnTo>
                  <a:lnTo>
                    <a:pt x="60" y="378"/>
                  </a:lnTo>
                  <a:lnTo>
                    <a:pt x="39" y="339"/>
                  </a:lnTo>
                  <a:lnTo>
                    <a:pt x="23" y="299"/>
                  </a:lnTo>
                  <a:lnTo>
                    <a:pt x="12" y="261"/>
                  </a:lnTo>
                  <a:lnTo>
                    <a:pt x="3" y="226"/>
                  </a:lnTo>
                  <a:lnTo>
                    <a:pt x="0" y="190"/>
                  </a:lnTo>
                  <a:lnTo>
                    <a:pt x="1" y="159"/>
                  </a:lnTo>
                  <a:lnTo>
                    <a:pt x="6" y="128"/>
                  </a:lnTo>
                  <a:lnTo>
                    <a:pt x="17" y="103"/>
                  </a:lnTo>
                  <a:lnTo>
                    <a:pt x="32" y="78"/>
                  </a:lnTo>
                  <a:lnTo>
                    <a:pt x="42" y="68"/>
                  </a:lnTo>
                  <a:lnTo>
                    <a:pt x="89" y="0"/>
                  </a:lnTo>
                  <a:lnTo>
                    <a:pt x="76" y="42"/>
                  </a:lnTo>
                  <a:lnTo>
                    <a:pt x="104" y="31"/>
                  </a:lnTo>
                  <a:lnTo>
                    <a:pt x="136" y="23"/>
                  </a:lnTo>
                  <a:lnTo>
                    <a:pt x="170" y="18"/>
                  </a:lnTo>
                  <a:lnTo>
                    <a:pt x="205" y="19"/>
                  </a:lnTo>
                  <a:lnTo>
                    <a:pt x="245" y="24"/>
                  </a:lnTo>
                  <a:lnTo>
                    <a:pt x="285" y="31"/>
                  </a:lnTo>
                  <a:lnTo>
                    <a:pt x="330" y="42"/>
                  </a:lnTo>
                  <a:lnTo>
                    <a:pt x="374" y="56"/>
                  </a:lnTo>
                  <a:lnTo>
                    <a:pt x="419" y="77"/>
                  </a:lnTo>
                  <a:lnTo>
                    <a:pt x="466" y="98"/>
                  </a:lnTo>
                  <a:lnTo>
                    <a:pt x="511" y="126"/>
                  </a:lnTo>
                  <a:lnTo>
                    <a:pt x="558" y="153"/>
                  </a:lnTo>
                  <a:lnTo>
                    <a:pt x="603" y="187"/>
                  </a:lnTo>
                  <a:lnTo>
                    <a:pt x="650" y="221"/>
                  </a:lnTo>
                  <a:close/>
                </a:path>
              </a:pathLst>
            </a:custGeom>
            <a:solidFill>
              <a:srgbClr val="0066CC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26" name="Freeform 215"/>
            <p:cNvSpPr>
              <a:spLocks/>
            </p:cNvSpPr>
            <p:nvPr/>
          </p:nvSpPr>
          <p:spPr bwMode="auto">
            <a:xfrm>
              <a:off x="819" y="2405"/>
              <a:ext cx="317" cy="280"/>
            </a:xfrm>
            <a:custGeom>
              <a:avLst/>
              <a:gdLst/>
              <a:ahLst/>
              <a:cxnLst>
                <a:cxn ang="0">
                  <a:pos x="673" y="223"/>
                </a:cxn>
                <a:cxn ang="0">
                  <a:pos x="734" y="281"/>
                </a:cxn>
                <a:cxn ang="0">
                  <a:pos x="807" y="361"/>
                </a:cxn>
                <a:cxn ang="0">
                  <a:pos x="866" y="443"/>
                </a:cxn>
                <a:cxn ang="0">
                  <a:pos x="912" y="524"/>
                </a:cxn>
                <a:cxn ang="0">
                  <a:pos x="939" y="598"/>
                </a:cxn>
                <a:cxn ang="0">
                  <a:pos x="951" y="670"/>
                </a:cxn>
                <a:cxn ang="0">
                  <a:pos x="944" y="732"/>
                </a:cxn>
                <a:cxn ang="0">
                  <a:pos x="919" y="782"/>
                </a:cxn>
                <a:cxn ang="0">
                  <a:pos x="898" y="804"/>
                </a:cxn>
                <a:cxn ang="0">
                  <a:pos x="845" y="830"/>
                </a:cxn>
                <a:cxn ang="0">
                  <a:pos x="782" y="842"/>
                </a:cxn>
                <a:cxn ang="0">
                  <a:pos x="705" y="837"/>
                </a:cxn>
                <a:cxn ang="0">
                  <a:pos x="621" y="818"/>
                </a:cxn>
                <a:cxn ang="0">
                  <a:pos x="532" y="784"/>
                </a:cxn>
                <a:cxn ang="0">
                  <a:pos x="440" y="735"/>
                </a:cxn>
                <a:cxn ang="0">
                  <a:pos x="347" y="675"/>
                </a:cxn>
                <a:cxn ang="0">
                  <a:pos x="277" y="620"/>
                </a:cxn>
                <a:cxn ang="0">
                  <a:pos x="215" y="561"/>
                </a:cxn>
                <a:cxn ang="0">
                  <a:pos x="142" y="481"/>
                </a:cxn>
                <a:cxn ang="0">
                  <a:pos x="82" y="400"/>
                </a:cxn>
                <a:cxn ang="0">
                  <a:pos x="39" y="318"/>
                </a:cxn>
                <a:cxn ang="0">
                  <a:pos x="11" y="242"/>
                </a:cxn>
                <a:cxn ang="0">
                  <a:pos x="0" y="173"/>
                </a:cxn>
                <a:cxn ang="0">
                  <a:pos x="5" y="110"/>
                </a:cxn>
                <a:cxn ang="0">
                  <a:pos x="31" y="60"/>
                </a:cxn>
                <a:cxn ang="0">
                  <a:pos x="51" y="40"/>
                </a:cxn>
                <a:cxn ang="0">
                  <a:pos x="104" y="12"/>
                </a:cxn>
                <a:cxn ang="0">
                  <a:pos x="170" y="0"/>
                </a:cxn>
                <a:cxn ang="0">
                  <a:pos x="244" y="5"/>
                </a:cxn>
                <a:cxn ang="0">
                  <a:pos x="327" y="23"/>
                </a:cxn>
                <a:cxn ang="0">
                  <a:pos x="418" y="58"/>
                </a:cxn>
                <a:cxn ang="0">
                  <a:pos x="511" y="107"/>
                </a:cxn>
                <a:cxn ang="0">
                  <a:pos x="604" y="169"/>
                </a:cxn>
              </a:cxnLst>
              <a:rect l="0" t="0" r="r" b="b"/>
              <a:pathLst>
                <a:path w="951" h="842">
                  <a:moveTo>
                    <a:pt x="649" y="204"/>
                  </a:moveTo>
                  <a:lnTo>
                    <a:pt x="673" y="223"/>
                  </a:lnTo>
                  <a:lnTo>
                    <a:pt x="694" y="241"/>
                  </a:lnTo>
                  <a:lnTo>
                    <a:pt x="734" y="281"/>
                  </a:lnTo>
                  <a:lnTo>
                    <a:pt x="773" y="321"/>
                  </a:lnTo>
                  <a:lnTo>
                    <a:pt x="807" y="361"/>
                  </a:lnTo>
                  <a:lnTo>
                    <a:pt x="839" y="402"/>
                  </a:lnTo>
                  <a:lnTo>
                    <a:pt x="866" y="443"/>
                  </a:lnTo>
                  <a:lnTo>
                    <a:pt x="890" y="483"/>
                  </a:lnTo>
                  <a:lnTo>
                    <a:pt x="912" y="524"/>
                  </a:lnTo>
                  <a:lnTo>
                    <a:pt x="927" y="561"/>
                  </a:lnTo>
                  <a:lnTo>
                    <a:pt x="939" y="598"/>
                  </a:lnTo>
                  <a:lnTo>
                    <a:pt x="948" y="636"/>
                  </a:lnTo>
                  <a:lnTo>
                    <a:pt x="951" y="670"/>
                  </a:lnTo>
                  <a:lnTo>
                    <a:pt x="950" y="702"/>
                  </a:lnTo>
                  <a:lnTo>
                    <a:pt x="944" y="732"/>
                  </a:lnTo>
                  <a:lnTo>
                    <a:pt x="932" y="758"/>
                  </a:lnTo>
                  <a:lnTo>
                    <a:pt x="919" y="782"/>
                  </a:lnTo>
                  <a:lnTo>
                    <a:pt x="907" y="793"/>
                  </a:lnTo>
                  <a:lnTo>
                    <a:pt x="898" y="804"/>
                  </a:lnTo>
                  <a:lnTo>
                    <a:pt x="874" y="819"/>
                  </a:lnTo>
                  <a:lnTo>
                    <a:pt x="845" y="830"/>
                  </a:lnTo>
                  <a:lnTo>
                    <a:pt x="816" y="837"/>
                  </a:lnTo>
                  <a:lnTo>
                    <a:pt x="782" y="842"/>
                  </a:lnTo>
                  <a:lnTo>
                    <a:pt x="745" y="842"/>
                  </a:lnTo>
                  <a:lnTo>
                    <a:pt x="705" y="837"/>
                  </a:lnTo>
                  <a:lnTo>
                    <a:pt x="663" y="829"/>
                  </a:lnTo>
                  <a:lnTo>
                    <a:pt x="621" y="818"/>
                  </a:lnTo>
                  <a:lnTo>
                    <a:pt x="576" y="802"/>
                  </a:lnTo>
                  <a:lnTo>
                    <a:pt x="532" y="784"/>
                  </a:lnTo>
                  <a:lnTo>
                    <a:pt x="485" y="761"/>
                  </a:lnTo>
                  <a:lnTo>
                    <a:pt x="440" y="735"/>
                  </a:lnTo>
                  <a:lnTo>
                    <a:pt x="393" y="707"/>
                  </a:lnTo>
                  <a:lnTo>
                    <a:pt x="347" y="675"/>
                  </a:lnTo>
                  <a:lnTo>
                    <a:pt x="300" y="637"/>
                  </a:lnTo>
                  <a:lnTo>
                    <a:pt x="277" y="620"/>
                  </a:lnTo>
                  <a:lnTo>
                    <a:pt x="256" y="599"/>
                  </a:lnTo>
                  <a:lnTo>
                    <a:pt x="215" y="561"/>
                  </a:lnTo>
                  <a:lnTo>
                    <a:pt x="177" y="520"/>
                  </a:lnTo>
                  <a:lnTo>
                    <a:pt x="142" y="481"/>
                  </a:lnTo>
                  <a:lnTo>
                    <a:pt x="111" y="440"/>
                  </a:lnTo>
                  <a:lnTo>
                    <a:pt x="82" y="400"/>
                  </a:lnTo>
                  <a:lnTo>
                    <a:pt x="59" y="358"/>
                  </a:lnTo>
                  <a:lnTo>
                    <a:pt x="39" y="318"/>
                  </a:lnTo>
                  <a:lnTo>
                    <a:pt x="23" y="280"/>
                  </a:lnTo>
                  <a:lnTo>
                    <a:pt x="11" y="242"/>
                  </a:lnTo>
                  <a:lnTo>
                    <a:pt x="2" y="207"/>
                  </a:lnTo>
                  <a:lnTo>
                    <a:pt x="0" y="173"/>
                  </a:lnTo>
                  <a:lnTo>
                    <a:pt x="0" y="140"/>
                  </a:lnTo>
                  <a:lnTo>
                    <a:pt x="5" y="110"/>
                  </a:lnTo>
                  <a:lnTo>
                    <a:pt x="15" y="84"/>
                  </a:lnTo>
                  <a:lnTo>
                    <a:pt x="31" y="60"/>
                  </a:lnTo>
                  <a:lnTo>
                    <a:pt x="42" y="49"/>
                  </a:lnTo>
                  <a:lnTo>
                    <a:pt x="51" y="40"/>
                  </a:lnTo>
                  <a:lnTo>
                    <a:pt x="75" y="23"/>
                  </a:lnTo>
                  <a:lnTo>
                    <a:pt x="104" y="12"/>
                  </a:lnTo>
                  <a:lnTo>
                    <a:pt x="135" y="4"/>
                  </a:lnTo>
                  <a:lnTo>
                    <a:pt x="170" y="0"/>
                  </a:lnTo>
                  <a:lnTo>
                    <a:pt x="206" y="0"/>
                  </a:lnTo>
                  <a:lnTo>
                    <a:pt x="244" y="5"/>
                  </a:lnTo>
                  <a:lnTo>
                    <a:pt x="286" y="14"/>
                  </a:lnTo>
                  <a:lnTo>
                    <a:pt x="327" y="23"/>
                  </a:lnTo>
                  <a:lnTo>
                    <a:pt x="373" y="40"/>
                  </a:lnTo>
                  <a:lnTo>
                    <a:pt x="418" y="58"/>
                  </a:lnTo>
                  <a:lnTo>
                    <a:pt x="464" y="79"/>
                  </a:lnTo>
                  <a:lnTo>
                    <a:pt x="511" y="107"/>
                  </a:lnTo>
                  <a:lnTo>
                    <a:pt x="558" y="135"/>
                  </a:lnTo>
                  <a:lnTo>
                    <a:pt x="604" y="169"/>
                  </a:lnTo>
                  <a:lnTo>
                    <a:pt x="649" y="204"/>
                  </a:lnTo>
                  <a:close/>
                </a:path>
              </a:pathLst>
            </a:custGeom>
            <a:solidFill>
              <a:schemeClr val="accent2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27" name="Freeform 216"/>
            <p:cNvSpPr>
              <a:spLocks/>
            </p:cNvSpPr>
            <p:nvPr/>
          </p:nvSpPr>
          <p:spPr bwMode="auto">
            <a:xfrm>
              <a:off x="840" y="2436"/>
              <a:ext cx="284" cy="22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62"/>
                </a:cxn>
                <a:cxn ang="0">
                  <a:pos x="5" y="128"/>
                </a:cxn>
                <a:cxn ang="0">
                  <a:pos x="14" y="153"/>
                </a:cxn>
                <a:cxn ang="0">
                  <a:pos x="38" y="203"/>
                </a:cxn>
                <a:cxn ang="0">
                  <a:pos x="75" y="256"/>
                </a:cxn>
                <a:cxn ang="0">
                  <a:pos x="128" y="320"/>
                </a:cxn>
                <a:cxn ang="0">
                  <a:pos x="174" y="368"/>
                </a:cxn>
                <a:cxn ang="0">
                  <a:pos x="229" y="422"/>
                </a:cxn>
                <a:cxn ang="0">
                  <a:pos x="293" y="476"/>
                </a:cxn>
                <a:cxn ang="0">
                  <a:pos x="354" y="521"/>
                </a:cxn>
                <a:cxn ang="0">
                  <a:pos x="420" y="564"/>
                </a:cxn>
                <a:cxn ang="0">
                  <a:pos x="494" y="608"/>
                </a:cxn>
                <a:cxn ang="0">
                  <a:pos x="559" y="636"/>
                </a:cxn>
                <a:cxn ang="0">
                  <a:pos x="666" y="662"/>
                </a:cxn>
                <a:cxn ang="0">
                  <a:pos x="761" y="667"/>
                </a:cxn>
                <a:cxn ang="0">
                  <a:pos x="811" y="657"/>
                </a:cxn>
                <a:cxn ang="0">
                  <a:pos x="842" y="631"/>
                </a:cxn>
                <a:cxn ang="0">
                  <a:pos x="851" y="608"/>
                </a:cxn>
              </a:cxnLst>
              <a:rect l="0" t="0" r="r" b="b"/>
              <a:pathLst>
                <a:path w="851" h="667">
                  <a:moveTo>
                    <a:pt x="10" y="0"/>
                  </a:moveTo>
                  <a:lnTo>
                    <a:pt x="0" y="62"/>
                  </a:lnTo>
                  <a:lnTo>
                    <a:pt x="5" y="128"/>
                  </a:lnTo>
                  <a:lnTo>
                    <a:pt x="14" y="153"/>
                  </a:lnTo>
                  <a:lnTo>
                    <a:pt x="38" y="203"/>
                  </a:lnTo>
                  <a:lnTo>
                    <a:pt x="75" y="256"/>
                  </a:lnTo>
                  <a:lnTo>
                    <a:pt x="128" y="320"/>
                  </a:lnTo>
                  <a:lnTo>
                    <a:pt x="174" y="368"/>
                  </a:lnTo>
                  <a:lnTo>
                    <a:pt x="229" y="422"/>
                  </a:lnTo>
                  <a:lnTo>
                    <a:pt x="293" y="476"/>
                  </a:lnTo>
                  <a:lnTo>
                    <a:pt x="354" y="521"/>
                  </a:lnTo>
                  <a:lnTo>
                    <a:pt x="420" y="564"/>
                  </a:lnTo>
                  <a:lnTo>
                    <a:pt x="494" y="608"/>
                  </a:lnTo>
                  <a:lnTo>
                    <a:pt x="559" y="636"/>
                  </a:lnTo>
                  <a:lnTo>
                    <a:pt x="666" y="662"/>
                  </a:lnTo>
                  <a:lnTo>
                    <a:pt x="761" y="667"/>
                  </a:lnTo>
                  <a:lnTo>
                    <a:pt x="811" y="657"/>
                  </a:lnTo>
                  <a:lnTo>
                    <a:pt x="842" y="631"/>
                  </a:lnTo>
                  <a:lnTo>
                    <a:pt x="851" y="608"/>
                  </a:lnTo>
                </a:path>
              </a:pathLst>
            </a:custGeom>
            <a:no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28" name="Freeform 217"/>
            <p:cNvSpPr>
              <a:spLocks/>
            </p:cNvSpPr>
            <p:nvPr/>
          </p:nvSpPr>
          <p:spPr bwMode="auto">
            <a:xfrm>
              <a:off x="889" y="2827"/>
              <a:ext cx="20" cy="136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16" y="24"/>
                </a:cxn>
                <a:cxn ang="0">
                  <a:pos x="6" y="59"/>
                </a:cxn>
                <a:cxn ang="0">
                  <a:pos x="3" y="86"/>
                </a:cxn>
                <a:cxn ang="0">
                  <a:pos x="0" y="119"/>
                </a:cxn>
                <a:cxn ang="0">
                  <a:pos x="3" y="171"/>
                </a:cxn>
                <a:cxn ang="0">
                  <a:pos x="6" y="211"/>
                </a:cxn>
                <a:cxn ang="0">
                  <a:pos x="15" y="247"/>
                </a:cxn>
                <a:cxn ang="0">
                  <a:pos x="27" y="297"/>
                </a:cxn>
                <a:cxn ang="0">
                  <a:pos x="35" y="328"/>
                </a:cxn>
                <a:cxn ang="0">
                  <a:pos x="45" y="360"/>
                </a:cxn>
                <a:cxn ang="0">
                  <a:pos x="62" y="403"/>
                </a:cxn>
                <a:cxn ang="0">
                  <a:pos x="62" y="409"/>
                </a:cxn>
              </a:cxnLst>
              <a:rect l="0" t="0" r="r" b="b"/>
              <a:pathLst>
                <a:path w="62" h="409">
                  <a:moveTo>
                    <a:pt x="29" y="0"/>
                  </a:moveTo>
                  <a:lnTo>
                    <a:pt x="16" y="24"/>
                  </a:lnTo>
                  <a:lnTo>
                    <a:pt x="6" y="59"/>
                  </a:lnTo>
                  <a:lnTo>
                    <a:pt x="3" y="86"/>
                  </a:lnTo>
                  <a:lnTo>
                    <a:pt x="0" y="119"/>
                  </a:lnTo>
                  <a:lnTo>
                    <a:pt x="3" y="171"/>
                  </a:lnTo>
                  <a:lnTo>
                    <a:pt x="6" y="211"/>
                  </a:lnTo>
                  <a:lnTo>
                    <a:pt x="15" y="247"/>
                  </a:lnTo>
                  <a:lnTo>
                    <a:pt x="27" y="297"/>
                  </a:lnTo>
                  <a:lnTo>
                    <a:pt x="35" y="328"/>
                  </a:lnTo>
                  <a:lnTo>
                    <a:pt x="45" y="360"/>
                  </a:lnTo>
                  <a:lnTo>
                    <a:pt x="62" y="403"/>
                  </a:lnTo>
                  <a:lnTo>
                    <a:pt x="62" y="409"/>
                  </a:lnTo>
                </a:path>
              </a:pathLst>
            </a:custGeom>
            <a:no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29" name="Freeform 218"/>
            <p:cNvSpPr>
              <a:spLocks/>
            </p:cNvSpPr>
            <p:nvPr/>
          </p:nvSpPr>
          <p:spPr bwMode="auto">
            <a:xfrm>
              <a:off x="836" y="2962"/>
              <a:ext cx="52" cy="105"/>
            </a:xfrm>
            <a:custGeom>
              <a:avLst/>
              <a:gdLst/>
              <a:ahLst/>
              <a:cxnLst>
                <a:cxn ang="0">
                  <a:pos x="13" y="317"/>
                </a:cxn>
                <a:cxn ang="0">
                  <a:pos x="0" y="276"/>
                </a:cxn>
                <a:cxn ang="0">
                  <a:pos x="0" y="237"/>
                </a:cxn>
                <a:cxn ang="0">
                  <a:pos x="8" y="182"/>
                </a:cxn>
                <a:cxn ang="0">
                  <a:pos x="27" y="129"/>
                </a:cxn>
                <a:cxn ang="0">
                  <a:pos x="54" y="88"/>
                </a:cxn>
                <a:cxn ang="0">
                  <a:pos x="95" y="46"/>
                </a:cxn>
                <a:cxn ang="0">
                  <a:pos x="134" y="11"/>
                </a:cxn>
                <a:cxn ang="0">
                  <a:pos x="158" y="0"/>
                </a:cxn>
              </a:cxnLst>
              <a:rect l="0" t="0" r="r" b="b"/>
              <a:pathLst>
                <a:path w="158" h="317">
                  <a:moveTo>
                    <a:pt x="13" y="317"/>
                  </a:moveTo>
                  <a:lnTo>
                    <a:pt x="0" y="276"/>
                  </a:lnTo>
                  <a:lnTo>
                    <a:pt x="0" y="237"/>
                  </a:lnTo>
                  <a:lnTo>
                    <a:pt x="8" y="182"/>
                  </a:lnTo>
                  <a:lnTo>
                    <a:pt x="27" y="129"/>
                  </a:lnTo>
                  <a:lnTo>
                    <a:pt x="54" y="88"/>
                  </a:lnTo>
                  <a:lnTo>
                    <a:pt x="95" y="46"/>
                  </a:lnTo>
                  <a:lnTo>
                    <a:pt x="134" y="11"/>
                  </a:lnTo>
                  <a:lnTo>
                    <a:pt x="15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30" name="Freeform 219"/>
            <p:cNvSpPr>
              <a:spLocks/>
            </p:cNvSpPr>
            <p:nvPr/>
          </p:nvSpPr>
          <p:spPr bwMode="auto">
            <a:xfrm>
              <a:off x="794" y="2435"/>
              <a:ext cx="29" cy="84"/>
            </a:xfrm>
            <a:custGeom>
              <a:avLst/>
              <a:gdLst/>
              <a:ahLst/>
              <a:cxnLst>
                <a:cxn ang="0">
                  <a:pos x="87" y="0"/>
                </a:cxn>
                <a:cxn ang="0">
                  <a:pos x="77" y="44"/>
                </a:cxn>
                <a:cxn ang="0">
                  <a:pos x="76" y="73"/>
                </a:cxn>
                <a:cxn ang="0">
                  <a:pos x="77" y="109"/>
                </a:cxn>
                <a:cxn ang="0">
                  <a:pos x="80" y="130"/>
                </a:cxn>
                <a:cxn ang="0">
                  <a:pos x="82" y="142"/>
                </a:cxn>
                <a:cxn ang="0">
                  <a:pos x="9" y="253"/>
                </a:cxn>
                <a:cxn ang="0">
                  <a:pos x="7" y="231"/>
                </a:cxn>
                <a:cxn ang="0">
                  <a:pos x="0" y="173"/>
                </a:cxn>
                <a:cxn ang="0">
                  <a:pos x="7" y="123"/>
                </a:cxn>
                <a:cxn ang="0">
                  <a:pos x="20" y="94"/>
                </a:cxn>
                <a:cxn ang="0">
                  <a:pos x="87" y="0"/>
                </a:cxn>
              </a:cxnLst>
              <a:rect l="0" t="0" r="r" b="b"/>
              <a:pathLst>
                <a:path w="87" h="253">
                  <a:moveTo>
                    <a:pt x="87" y="0"/>
                  </a:moveTo>
                  <a:lnTo>
                    <a:pt x="77" y="44"/>
                  </a:lnTo>
                  <a:lnTo>
                    <a:pt x="76" y="73"/>
                  </a:lnTo>
                  <a:lnTo>
                    <a:pt x="77" y="109"/>
                  </a:lnTo>
                  <a:lnTo>
                    <a:pt x="80" y="130"/>
                  </a:lnTo>
                  <a:lnTo>
                    <a:pt x="82" y="142"/>
                  </a:lnTo>
                  <a:lnTo>
                    <a:pt x="9" y="253"/>
                  </a:lnTo>
                  <a:lnTo>
                    <a:pt x="7" y="231"/>
                  </a:lnTo>
                  <a:lnTo>
                    <a:pt x="0" y="173"/>
                  </a:lnTo>
                  <a:lnTo>
                    <a:pt x="7" y="123"/>
                  </a:lnTo>
                  <a:lnTo>
                    <a:pt x="20" y="94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31" name="Line 220"/>
            <p:cNvSpPr>
              <a:spLocks noChangeShapeType="1"/>
            </p:cNvSpPr>
            <p:nvPr/>
          </p:nvSpPr>
          <p:spPr bwMode="auto">
            <a:xfrm>
              <a:off x="909" y="2962"/>
              <a:ext cx="112" cy="71"/>
            </a:xfrm>
            <a:prstGeom prst="line">
              <a:avLst/>
            </a:prstGeom>
            <a:noFill/>
            <a:ln w="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</p:grpSp>
      <p:graphicFrame>
        <p:nvGraphicFramePr>
          <p:cNvPr id="49" name="Table 48"/>
          <p:cNvGraphicFramePr>
            <a:graphicFrameLocks noGrp="1"/>
          </p:cNvGraphicFramePr>
          <p:nvPr/>
        </p:nvGraphicFramePr>
        <p:xfrm>
          <a:off x="1371600" y="3962400"/>
          <a:ext cx="4953000" cy="175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53000"/>
              </a:tblGrid>
              <a:tr h="1752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Untuk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tujuan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analitis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,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semua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biaya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harus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diklasifikasikan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sebagai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biaya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tetap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atau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biaya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variabel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.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Biaya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semivariabel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harus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dipisahkan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kedalam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komponen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biaya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tetap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dan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variabel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AR CENA" pitchFamily="2" charset="0"/>
                        </a:rPr>
                        <a:t>.</a:t>
                      </a:r>
                    </a:p>
                    <a:p>
                      <a:endParaRPr lang="id-ID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066800"/>
            <a:ext cx="7467600" cy="45720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438400" y="5638800"/>
            <a:ext cx="38100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Grafik</a:t>
            </a:r>
            <a:r>
              <a:rPr kumimoji="0" 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Perilaku</a:t>
            </a:r>
            <a:r>
              <a:rPr kumimoji="0" 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 CENA" pitchFamily="2" charset="0"/>
                <a:ea typeface="Calibri" pitchFamily="34" charset="0"/>
                <a:cs typeface="Times New Roman" pitchFamily="18" charset="0"/>
              </a:rPr>
              <a:t>Biaya</a:t>
            </a:r>
            <a:endParaRPr kumimoji="0" lang="en-US" sz="2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 CENA" pitchFamily="2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719</TotalTime>
  <Words>2040</Words>
  <Application>Microsoft Office PowerPoint</Application>
  <PresentationFormat>On-screen Show (4:3)</PresentationFormat>
  <Paragraphs>288</Paragraphs>
  <Slides>37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9" baseType="lpstr">
      <vt:lpstr>Median</vt:lpstr>
      <vt:lpstr>Bitmap Image</vt:lpstr>
      <vt:lpstr>ANALISIS DAN ESTIMASI BIAYA</vt:lpstr>
      <vt:lpstr>BIAYA DAN PENGELOMPOKKAN BIAYA</vt:lpstr>
      <vt:lpstr> 1. BIAYA DALAM HUBUNGANNYA DENGAN PRODUK </vt:lpstr>
      <vt:lpstr>Slide 4</vt:lpstr>
      <vt:lpstr>Slide 5</vt:lpstr>
      <vt:lpstr> 2. BIAYA DALAM HUBUNGANNYA DENGAN VOLUME PRODUKSI </vt:lpstr>
      <vt:lpstr>Slide 7</vt:lpstr>
      <vt:lpstr> 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 3. BIAYA DALAM HUBUNGANNYA DENGAN DEPARTEMEN PABRIKASI </vt:lpstr>
      <vt:lpstr>Slide 18</vt:lpstr>
      <vt:lpstr>Slide 19</vt:lpstr>
      <vt:lpstr>Slide 20</vt:lpstr>
      <vt:lpstr>4. BIAYA DALAM HUBUNGANNYA DENGAN PERIODE AKUNTANSI</vt:lpstr>
      <vt:lpstr>PENENTUAN HARGA POKOK PRODUKSI</vt:lpstr>
      <vt:lpstr>Arus fisik produk pada manufaktur</vt:lpstr>
      <vt:lpstr>Arus biaya perusahaan manufaktur</vt:lpstr>
      <vt:lpstr>Arus biaya perusahaan manufaktur</vt:lpstr>
      <vt:lpstr>Arus Biaya Produksi ke Laporan Keuangan</vt:lpstr>
      <vt:lpstr> 1. Metode Full Costing  </vt:lpstr>
      <vt:lpstr> 2. Metode Variable Costing  </vt:lpstr>
      <vt:lpstr> Laporan Harga Pokok  Produksi </vt:lpstr>
      <vt:lpstr> Laporan Laba Rugi </vt:lpstr>
      <vt:lpstr>Analisis Titik Impas</vt:lpstr>
      <vt:lpstr>Penilaian Persediaan</vt:lpstr>
      <vt:lpstr> Metode Penilaian Persediaan </vt:lpstr>
      <vt:lpstr>Contoh  Kasus</vt:lpstr>
      <vt:lpstr>Metode FIFO</vt:lpstr>
      <vt:lpstr>Metode LIFO</vt:lpstr>
      <vt:lpstr>Slide 37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reza</dc:creator>
  <cp:lastModifiedBy>reza</cp:lastModifiedBy>
  <cp:revision>80</cp:revision>
  <dcterms:created xsi:type="dcterms:W3CDTF">2006-08-16T00:00:00Z</dcterms:created>
  <dcterms:modified xsi:type="dcterms:W3CDTF">2013-03-20T22:52:39Z</dcterms:modified>
</cp:coreProperties>
</file>