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8" r:id="rId3"/>
    <p:sldId id="265" r:id="rId4"/>
    <p:sldId id="257" r:id="rId5"/>
    <p:sldId id="258" r:id="rId6"/>
    <p:sldId id="259" r:id="rId7"/>
    <p:sldId id="260" r:id="rId8"/>
    <p:sldId id="272" r:id="rId9"/>
    <p:sldId id="270" r:id="rId10"/>
    <p:sldId id="271" r:id="rId11"/>
    <p:sldId id="261" r:id="rId12"/>
    <p:sldId id="262" r:id="rId13"/>
    <p:sldId id="279" r:id="rId14"/>
    <p:sldId id="280" r:id="rId15"/>
    <p:sldId id="274" r:id="rId16"/>
    <p:sldId id="275" r:id="rId17"/>
    <p:sldId id="276" r:id="rId18"/>
    <p:sldId id="27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C812"/>
    <a:srgbClr val="00DA6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841C5B-3F7C-4863-A5C3-FDEA540EB4A3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7DCB0A-112E-41D4-812F-FA6250D2FE98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2400" dirty="0" err="1" smtClean="0">
              <a:solidFill>
                <a:srgbClr val="FFFF00"/>
              </a:solidFill>
            </a:rPr>
            <a:t>Menilai</a:t>
          </a:r>
          <a:r>
            <a:rPr lang="en-US" sz="2400" dirty="0" smtClean="0">
              <a:solidFill>
                <a:srgbClr val="FFFF00"/>
              </a:solidFill>
            </a:rPr>
            <a:t> </a:t>
          </a:r>
          <a:r>
            <a:rPr lang="en-US" sz="2400" dirty="0" err="1" smtClean="0">
              <a:solidFill>
                <a:srgbClr val="FFFF00"/>
              </a:solidFill>
            </a:rPr>
            <a:t>situasi</a:t>
          </a:r>
          <a:endParaRPr lang="en-US" sz="2400" dirty="0">
            <a:solidFill>
              <a:srgbClr val="FFFF00"/>
            </a:solidFill>
          </a:endParaRPr>
        </a:p>
      </dgm:t>
    </dgm:pt>
    <dgm:pt modelId="{AF67F7AD-4159-4505-B745-F62E15C02F3A}" type="parTrans" cxnId="{6237F671-6886-458B-B970-D0A8FC346FC4}">
      <dgm:prSet/>
      <dgm:spPr/>
      <dgm:t>
        <a:bodyPr/>
        <a:lstStyle/>
        <a:p>
          <a:endParaRPr lang="en-US" sz="1800"/>
        </a:p>
      </dgm:t>
    </dgm:pt>
    <dgm:pt modelId="{A7D04B83-BD73-424A-BBD5-58FE8E64B414}" type="sibTrans" cxnId="{6237F671-6886-458B-B970-D0A8FC346FC4}">
      <dgm:prSet custT="1"/>
      <dgm:spPr>
        <a:solidFill>
          <a:schemeClr val="accent3">
            <a:lumMod val="50000"/>
            <a:alpha val="90000"/>
          </a:schemeClr>
        </a:solidFill>
      </dgm:spPr>
      <dgm:t>
        <a:bodyPr/>
        <a:lstStyle/>
        <a:p>
          <a:endParaRPr lang="en-US" sz="1800"/>
        </a:p>
      </dgm:t>
    </dgm:pt>
    <dgm:pt modelId="{71B2BA3A-54A7-47BE-8558-F49993276C58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2400" dirty="0" smtClean="0">
              <a:solidFill>
                <a:srgbClr val="FFFF00"/>
              </a:solidFill>
            </a:rPr>
            <a:t>Program </a:t>
          </a:r>
          <a:r>
            <a:rPr lang="en-US" sz="2400" dirty="0" err="1" smtClean="0">
              <a:solidFill>
                <a:srgbClr val="FFFF00"/>
              </a:solidFill>
            </a:rPr>
            <a:t>Pengkajian</a:t>
          </a:r>
          <a:endParaRPr lang="en-US" sz="2400" dirty="0">
            <a:solidFill>
              <a:srgbClr val="FFFF00"/>
            </a:solidFill>
          </a:endParaRPr>
        </a:p>
      </dgm:t>
    </dgm:pt>
    <dgm:pt modelId="{7C0C1E75-8B30-41F2-82EB-17EADCA7BC25}" type="parTrans" cxnId="{670B5D37-D91E-4520-B027-52E16802F77D}">
      <dgm:prSet/>
      <dgm:spPr/>
      <dgm:t>
        <a:bodyPr/>
        <a:lstStyle/>
        <a:p>
          <a:endParaRPr lang="en-US" sz="1800"/>
        </a:p>
      </dgm:t>
    </dgm:pt>
    <dgm:pt modelId="{C8A9A10D-672C-42B7-8919-540162C96210}" type="sibTrans" cxnId="{670B5D37-D91E-4520-B027-52E16802F77D}">
      <dgm:prSet custT="1"/>
      <dgm:spPr>
        <a:solidFill>
          <a:schemeClr val="accent3">
            <a:lumMod val="50000"/>
            <a:alpha val="90000"/>
          </a:schemeClr>
        </a:solidFill>
      </dgm:spPr>
      <dgm:t>
        <a:bodyPr/>
        <a:lstStyle/>
        <a:p>
          <a:endParaRPr lang="en-US" sz="1800"/>
        </a:p>
      </dgm:t>
    </dgm:pt>
    <dgm:pt modelId="{A18B886A-8C62-401E-8B2A-25A080AB6568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2400" dirty="0" err="1" smtClean="0">
              <a:solidFill>
                <a:srgbClr val="FFFF00"/>
              </a:solidFill>
            </a:rPr>
            <a:t>Mengumpulkan</a:t>
          </a:r>
          <a:r>
            <a:rPr lang="en-US" sz="2400" dirty="0" smtClean="0">
              <a:solidFill>
                <a:srgbClr val="FFFF00"/>
              </a:solidFill>
            </a:rPr>
            <a:t> data </a:t>
          </a:r>
          <a:r>
            <a:rPr lang="en-US" sz="2400" dirty="0" err="1" smtClean="0">
              <a:solidFill>
                <a:srgbClr val="FFFF00"/>
              </a:solidFill>
            </a:rPr>
            <a:t>dan</a:t>
          </a:r>
          <a:r>
            <a:rPr lang="en-US" sz="2400" dirty="0" smtClean="0">
              <a:solidFill>
                <a:srgbClr val="FFFF00"/>
              </a:solidFill>
            </a:rPr>
            <a:t> </a:t>
          </a:r>
          <a:r>
            <a:rPr lang="en-US" sz="2400" dirty="0" err="1" smtClean="0">
              <a:solidFill>
                <a:srgbClr val="FFFF00"/>
              </a:solidFill>
            </a:rPr>
            <a:t>informasi</a:t>
          </a:r>
          <a:endParaRPr lang="en-US" sz="2400" dirty="0">
            <a:solidFill>
              <a:srgbClr val="FFFF00"/>
            </a:solidFill>
          </a:endParaRPr>
        </a:p>
      </dgm:t>
    </dgm:pt>
    <dgm:pt modelId="{E94E8692-60F6-4C0F-9AB2-525163D90154}" type="parTrans" cxnId="{8BBB44F2-BBD7-493D-A354-6BC62D2BA5C9}">
      <dgm:prSet/>
      <dgm:spPr/>
      <dgm:t>
        <a:bodyPr/>
        <a:lstStyle/>
        <a:p>
          <a:endParaRPr lang="en-US" sz="1800"/>
        </a:p>
      </dgm:t>
    </dgm:pt>
    <dgm:pt modelId="{4DCB0CA7-1484-47A0-B94C-FB0FBB68CBC9}" type="sibTrans" cxnId="{8BBB44F2-BBD7-493D-A354-6BC62D2BA5C9}">
      <dgm:prSet custT="1"/>
      <dgm:spPr>
        <a:solidFill>
          <a:schemeClr val="accent3">
            <a:lumMod val="50000"/>
            <a:alpha val="90000"/>
          </a:schemeClr>
        </a:solidFill>
      </dgm:spPr>
      <dgm:t>
        <a:bodyPr/>
        <a:lstStyle/>
        <a:p>
          <a:endParaRPr lang="en-US" sz="1800"/>
        </a:p>
      </dgm:t>
    </dgm:pt>
    <dgm:pt modelId="{95A1F0EC-4351-4C12-8CA9-B8B023333032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2400" dirty="0" err="1" smtClean="0">
              <a:solidFill>
                <a:srgbClr val="FFFF00"/>
              </a:solidFill>
            </a:rPr>
            <a:t>Analisis</a:t>
          </a:r>
          <a:r>
            <a:rPr lang="en-US" sz="2400" dirty="0" smtClean="0">
              <a:solidFill>
                <a:srgbClr val="FFFF00"/>
              </a:solidFill>
            </a:rPr>
            <a:t> </a:t>
          </a:r>
          <a:r>
            <a:rPr lang="en-US" sz="2400" dirty="0" err="1" smtClean="0">
              <a:solidFill>
                <a:srgbClr val="FFFF00"/>
              </a:solidFill>
            </a:rPr>
            <a:t>dan</a:t>
          </a:r>
          <a:r>
            <a:rPr lang="en-US" sz="2400" dirty="0" smtClean="0">
              <a:solidFill>
                <a:srgbClr val="FFFF00"/>
              </a:solidFill>
            </a:rPr>
            <a:t> </a:t>
          </a:r>
          <a:r>
            <a:rPr lang="en-US" sz="2400" dirty="0" err="1" smtClean="0">
              <a:solidFill>
                <a:srgbClr val="FFFF00"/>
              </a:solidFill>
            </a:rPr>
            <a:t>peramalan</a:t>
          </a:r>
          <a:endParaRPr lang="en-US" sz="2400" dirty="0">
            <a:solidFill>
              <a:srgbClr val="FFFF00"/>
            </a:solidFill>
          </a:endParaRPr>
        </a:p>
      </dgm:t>
    </dgm:pt>
    <dgm:pt modelId="{111683E7-CB9C-425B-9605-6E92C6997383}" type="parTrans" cxnId="{3D9E6824-DCE2-4E77-A2A0-EB982EBC16F9}">
      <dgm:prSet/>
      <dgm:spPr/>
      <dgm:t>
        <a:bodyPr/>
        <a:lstStyle/>
        <a:p>
          <a:endParaRPr lang="en-US" sz="1800"/>
        </a:p>
      </dgm:t>
    </dgm:pt>
    <dgm:pt modelId="{8AF47B4F-1F78-4E89-9396-14BE389319EA}" type="sibTrans" cxnId="{3D9E6824-DCE2-4E77-A2A0-EB982EBC16F9}">
      <dgm:prSet/>
      <dgm:spPr/>
      <dgm:t>
        <a:bodyPr/>
        <a:lstStyle/>
        <a:p>
          <a:endParaRPr lang="en-US" sz="1800"/>
        </a:p>
      </dgm:t>
    </dgm:pt>
    <dgm:pt modelId="{C2B7F257-0202-4C79-9CEE-AC771AE7CEA6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1800" dirty="0" err="1" smtClean="0">
              <a:solidFill>
                <a:schemeClr val="bg2">
                  <a:lumMod val="25000"/>
                </a:schemeClr>
              </a:solidFill>
            </a:rPr>
            <a:t>Memahami</a:t>
          </a:r>
          <a:r>
            <a:rPr lang="en-US" sz="1800" dirty="0" smtClean="0">
              <a:solidFill>
                <a:schemeClr val="bg2">
                  <a:lumMod val="25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25000"/>
                </a:schemeClr>
              </a:solidFill>
            </a:rPr>
            <a:t>lingkungan</a:t>
          </a:r>
          <a:r>
            <a:rPr lang="en-US" sz="1800" dirty="0" smtClean="0">
              <a:solidFill>
                <a:schemeClr val="bg2">
                  <a:lumMod val="25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25000"/>
                </a:schemeClr>
              </a:solidFill>
            </a:rPr>
            <a:t>pasar</a:t>
          </a:r>
          <a:r>
            <a:rPr lang="en-US" sz="1800" dirty="0" smtClean="0">
              <a:solidFill>
                <a:schemeClr val="bg2">
                  <a:lumMod val="25000"/>
                </a:schemeClr>
              </a:solidFill>
            </a:rPr>
            <a:t>, </a:t>
          </a:r>
          <a:r>
            <a:rPr lang="en-US" sz="1800" dirty="0" err="1" smtClean="0">
              <a:solidFill>
                <a:schemeClr val="bg2">
                  <a:lumMod val="25000"/>
                </a:schemeClr>
              </a:solidFill>
            </a:rPr>
            <a:t>identifikasi</a:t>
          </a:r>
          <a:r>
            <a:rPr lang="en-US" sz="1800" dirty="0" smtClean="0">
              <a:solidFill>
                <a:schemeClr val="bg2">
                  <a:lumMod val="25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25000"/>
                </a:schemeClr>
              </a:solidFill>
            </a:rPr>
            <a:t>peluang</a:t>
          </a:r>
          <a:r>
            <a:rPr lang="en-US" sz="1800" dirty="0" smtClean="0">
              <a:solidFill>
                <a:schemeClr val="bg2">
                  <a:lumMod val="25000"/>
                </a:schemeClr>
              </a:solidFill>
            </a:rPr>
            <a:t>, </a:t>
          </a:r>
          <a:r>
            <a:rPr lang="en-US" sz="1800" dirty="0" err="1" smtClean="0">
              <a:solidFill>
                <a:schemeClr val="bg2">
                  <a:lumMod val="25000"/>
                </a:schemeClr>
              </a:solidFill>
            </a:rPr>
            <a:t>identifikasi</a:t>
          </a:r>
          <a:r>
            <a:rPr lang="en-US" sz="1800" dirty="0" smtClean="0">
              <a:solidFill>
                <a:schemeClr val="bg2">
                  <a:lumMod val="25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25000"/>
                </a:schemeClr>
              </a:solidFill>
            </a:rPr>
            <a:t>hambatan</a:t>
          </a:r>
          <a:endParaRPr lang="en-US" sz="1800" dirty="0">
            <a:solidFill>
              <a:schemeClr val="bg2">
                <a:lumMod val="25000"/>
              </a:schemeClr>
            </a:solidFill>
          </a:endParaRPr>
        </a:p>
      </dgm:t>
    </dgm:pt>
    <dgm:pt modelId="{BA1BDEEC-3062-4745-BA1D-EBB5C691ECF4}" type="parTrans" cxnId="{46418CA7-2869-4440-9343-73CF918BC5E5}">
      <dgm:prSet/>
      <dgm:spPr/>
      <dgm:t>
        <a:bodyPr/>
        <a:lstStyle/>
        <a:p>
          <a:endParaRPr lang="en-US" sz="1800"/>
        </a:p>
      </dgm:t>
    </dgm:pt>
    <dgm:pt modelId="{024D9750-2D85-4731-927D-8BACB8038E4F}" type="sibTrans" cxnId="{46418CA7-2869-4440-9343-73CF918BC5E5}">
      <dgm:prSet/>
      <dgm:spPr/>
      <dgm:t>
        <a:bodyPr/>
        <a:lstStyle/>
        <a:p>
          <a:endParaRPr lang="en-US" sz="1800"/>
        </a:p>
      </dgm:t>
    </dgm:pt>
    <dgm:pt modelId="{154FBD70-F869-4C89-9B29-32602D063437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Menentukan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lingkup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usaha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,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merencanakan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pangsa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pasar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,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posisi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menghadapi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persaingan</a:t>
          </a:r>
          <a:endParaRPr lang="en-US" sz="1800" dirty="0">
            <a:solidFill>
              <a:schemeClr val="bg2">
                <a:lumMod val="10000"/>
              </a:schemeClr>
            </a:solidFill>
          </a:endParaRPr>
        </a:p>
      </dgm:t>
    </dgm:pt>
    <dgm:pt modelId="{ED16F43E-DBCB-4A6F-97D8-DB5D125038F6}" type="parTrans" cxnId="{F9D0E3ED-AFDD-4392-8CEE-E5979E7806B7}">
      <dgm:prSet/>
      <dgm:spPr/>
      <dgm:t>
        <a:bodyPr/>
        <a:lstStyle/>
        <a:p>
          <a:endParaRPr lang="en-US" sz="1800"/>
        </a:p>
      </dgm:t>
    </dgm:pt>
    <dgm:pt modelId="{52CCCC82-CE01-4DC0-AA50-9CA5E551C76E}" type="sibTrans" cxnId="{F9D0E3ED-AFDD-4392-8CEE-E5979E7806B7}">
      <dgm:prSet/>
      <dgm:spPr/>
      <dgm:t>
        <a:bodyPr/>
        <a:lstStyle/>
        <a:p>
          <a:endParaRPr lang="en-US" sz="1800"/>
        </a:p>
      </dgm:t>
    </dgm:pt>
    <dgm:pt modelId="{B4BB2BCA-B6A8-46EF-9F6E-082B849624B7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Data primer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dan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sekunder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,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survei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pasar</a:t>
          </a:r>
          <a:endParaRPr lang="en-US" sz="1800" dirty="0">
            <a:solidFill>
              <a:schemeClr val="bg2">
                <a:lumMod val="10000"/>
              </a:schemeClr>
            </a:solidFill>
          </a:endParaRPr>
        </a:p>
      </dgm:t>
    </dgm:pt>
    <dgm:pt modelId="{3B705FD8-00CE-4C62-A0C7-90C70EF7DA07}" type="parTrans" cxnId="{CC2EF7DC-E1BF-45A5-B8EC-CA466432BBA3}">
      <dgm:prSet/>
      <dgm:spPr/>
      <dgm:t>
        <a:bodyPr/>
        <a:lstStyle/>
        <a:p>
          <a:endParaRPr lang="en-US" sz="1800"/>
        </a:p>
      </dgm:t>
    </dgm:pt>
    <dgm:pt modelId="{97E87948-358B-437F-8944-4C93947E909A}" type="sibTrans" cxnId="{CC2EF7DC-E1BF-45A5-B8EC-CA466432BBA3}">
      <dgm:prSet/>
      <dgm:spPr/>
      <dgm:t>
        <a:bodyPr/>
        <a:lstStyle/>
        <a:p>
          <a:endParaRPr lang="en-US" sz="1800"/>
        </a:p>
      </dgm:t>
    </dgm:pt>
    <dgm:pt modelId="{1295DF4A-239C-4E8D-9C66-367C1F90656D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Metode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analisis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dan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peramalan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,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proyeksi</a:t>
          </a:r>
          <a:r>
            <a:rPr lang="en-US" sz="18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dirty="0" err="1" smtClean="0">
              <a:solidFill>
                <a:schemeClr val="bg2">
                  <a:lumMod val="10000"/>
                </a:schemeClr>
              </a:solidFill>
            </a:rPr>
            <a:t>kecenderungan</a:t>
          </a:r>
          <a:endParaRPr lang="en-US" sz="1800" dirty="0">
            <a:solidFill>
              <a:schemeClr val="bg2">
                <a:lumMod val="10000"/>
              </a:schemeClr>
            </a:solidFill>
          </a:endParaRPr>
        </a:p>
      </dgm:t>
    </dgm:pt>
    <dgm:pt modelId="{5A3789DF-9F8B-4E11-A5FC-E0CC6890C8AD}" type="parTrans" cxnId="{707B465F-9632-4923-8B7A-0FF852FC0EC1}">
      <dgm:prSet/>
      <dgm:spPr/>
      <dgm:t>
        <a:bodyPr/>
        <a:lstStyle/>
        <a:p>
          <a:endParaRPr lang="en-US" sz="1800"/>
        </a:p>
      </dgm:t>
    </dgm:pt>
    <dgm:pt modelId="{C060C8C0-8A48-41F7-AF54-85E11E52F3EC}" type="sibTrans" cxnId="{707B465F-9632-4923-8B7A-0FF852FC0EC1}">
      <dgm:prSet/>
      <dgm:spPr/>
      <dgm:t>
        <a:bodyPr/>
        <a:lstStyle/>
        <a:p>
          <a:endParaRPr lang="en-US" sz="1800"/>
        </a:p>
      </dgm:t>
    </dgm:pt>
    <dgm:pt modelId="{5E05223D-88DA-4E34-921E-827EF3C1E192}" type="pres">
      <dgm:prSet presAssocID="{BE841C5B-3F7C-4863-A5C3-FDEA540EB4A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31E74D-0521-415C-87B8-648D89D6F488}" type="pres">
      <dgm:prSet presAssocID="{BE841C5B-3F7C-4863-A5C3-FDEA540EB4A3}" presName="dummyMaxCanvas" presStyleCnt="0">
        <dgm:presLayoutVars/>
      </dgm:prSet>
      <dgm:spPr/>
    </dgm:pt>
    <dgm:pt modelId="{D805164A-FC21-44BC-9635-E3BF3DDF2FB2}" type="pres">
      <dgm:prSet presAssocID="{BE841C5B-3F7C-4863-A5C3-FDEA540EB4A3}" presName="FourNodes_1" presStyleLbl="node1" presStyleIdx="0" presStyleCnt="4" custScaleX="89132" custLinFactNeighborX="-54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979C81-CB02-4023-BB39-DBC88C1C85D4}" type="pres">
      <dgm:prSet presAssocID="{BE841C5B-3F7C-4863-A5C3-FDEA540EB4A3}" presName="FourNodes_2" presStyleLbl="node1" presStyleIdx="1" presStyleCnt="4" custScaleX="88489" custLinFactNeighborX="-3416" custLinFactNeighborY="-28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741C20-C397-49F4-85B2-7A7C3EC7ECC4}" type="pres">
      <dgm:prSet presAssocID="{BE841C5B-3F7C-4863-A5C3-FDEA540EB4A3}" presName="FourNodes_3" presStyleLbl="node1" presStyleIdx="2" presStyleCnt="4" custScaleX="89132" custLinFactNeighborX="560" custLinFactNeighborY="10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014759-6DA7-44D8-A14E-BB642313FC69}" type="pres">
      <dgm:prSet presAssocID="{BE841C5B-3F7C-4863-A5C3-FDEA540EB4A3}" presName="FourNodes_4" presStyleLbl="node1" presStyleIdx="3" presStyleCnt="4" custScaleX="89132" custLinFactNeighborX="5280" custLinFactNeighborY="-17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0E6D82-0E8A-4C8E-A08F-ECAB85E8D35E}" type="pres">
      <dgm:prSet presAssocID="{BE841C5B-3F7C-4863-A5C3-FDEA540EB4A3}" presName="FourConn_1-2" presStyleLbl="fgAccFollowNode1" presStyleIdx="0" presStyleCnt="3" custLinFactNeighborX="-98309" custLinFactNeighborY="7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57FA2B-2F22-47D8-A55B-D9FC5B26D650}" type="pres">
      <dgm:prSet presAssocID="{BE841C5B-3F7C-4863-A5C3-FDEA540EB4A3}" presName="FourConn_2-3" presStyleLbl="fgAccFollowNode1" presStyleIdx="1" presStyleCnt="3" custLinFactNeighborX="-88237" custLinFactNeighborY="134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4CFCE6-E957-45D1-9F25-720B587347A9}" type="pres">
      <dgm:prSet presAssocID="{BE841C5B-3F7C-4863-A5C3-FDEA540EB4A3}" presName="FourConn_3-4" presStyleLbl="fgAccFollowNode1" presStyleIdx="2" presStyleCnt="3" custLinFactNeighborX="-56194" custLinFactNeighborY="90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DAE2ED-9A16-4F6C-A35E-C558243EFC80}" type="pres">
      <dgm:prSet presAssocID="{BE841C5B-3F7C-4863-A5C3-FDEA540EB4A3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408130-9658-42F3-A790-20FB5AAD7D5B}" type="pres">
      <dgm:prSet presAssocID="{BE841C5B-3F7C-4863-A5C3-FDEA540EB4A3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0754D4-0884-44C2-8FF4-0C3906701166}" type="pres">
      <dgm:prSet presAssocID="{BE841C5B-3F7C-4863-A5C3-FDEA540EB4A3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AB6086-22F1-4BBB-B916-45BF995953EE}" type="pres">
      <dgm:prSet presAssocID="{BE841C5B-3F7C-4863-A5C3-FDEA540EB4A3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A034C5-9DB1-47E6-81C0-4F7F3D5297B0}" type="presOf" srcId="{A18B886A-8C62-401E-8B2A-25A080AB6568}" destId="{5C0754D4-0884-44C2-8FF4-0C3906701166}" srcOrd="1" destOrd="0" presId="urn:microsoft.com/office/officeart/2005/8/layout/vProcess5"/>
    <dgm:cxn modelId="{69CA02C7-B83D-45D6-99D8-98030EC1F77D}" type="presOf" srcId="{C2B7F257-0202-4C79-9CEE-AC771AE7CEA6}" destId="{D805164A-FC21-44BC-9635-E3BF3DDF2FB2}" srcOrd="0" destOrd="1" presId="urn:microsoft.com/office/officeart/2005/8/layout/vProcess5"/>
    <dgm:cxn modelId="{4AFC74AD-9FF8-4C09-B030-61799C183A20}" type="presOf" srcId="{154FBD70-F869-4C89-9B29-32602D063437}" destId="{5F408130-9658-42F3-A790-20FB5AAD7D5B}" srcOrd="1" destOrd="1" presId="urn:microsoft.com/office/officeart/2005/8/layout/vProcess5"/>
    <dgm:cxn modelId="{670B5D37-D91E-4520-B027-52E16802F77D}" srcId="{BE841C5B-3F7C-4863-A5C3-FDEA540EB4A3}" destId="{71B2BA3A-54A7-47BE-8558-F49993276C58}" srcOrd="1" destOrd="0" parTransId="{7C0C1E75-8B30-41F2-82EB-17EADCA7BC25}" sibTransId="{C8A9A10D-672C-42B7-8919-540162C96210}"/>
    <dgm:cxn modelId="{2D4EBDFD-8D90-4918-9266-9C068006092C}" type="presOf" srcId="{1295DF4A-239C-4E8D-9C66-367C1F90656D}" destId="{82AB6086-22F1-4BBB-B916-45BF995953EE}" srcOrd="1" destOrd="1" presId="urn:microsoft.com/office/officeart/2005/8/layout/vProcess5"/>
    <dgm:cxn modelId="{46418CA7-2869-4440-9343-73CF918BC5E5}" srcId="{1C7DCB0A-112E-41D4-812F-FA6250D2FE98}" destId="{C2B7F257-0202-4C79-9CEE-AC771AE7CEA6}" srcOrd="0" destOrd="0" parTransId="{BA1BDEEC-3062-4745-BA1D-EBB5C691ECF4}" sibTransId="{024D9750-2D85-4731-927D-8BACB8038E4F}"/>
    <dgm:cxn modelId="{87865B10-0925-4440-B109-0570F8BAAFC3}" type="presOf" srcId="{1C7DCB0A-112E-41D4-812F-FA6250D2FE98}" destId="{FEDAE2ED-9A16-4F6C-A35E-C558243EFC80}" srcOrd="1" destOrd="0" presId="urn:microsoft.com/office/officeart/2005/8/layout/vProcess5"/>
    <dgm:cxn modelId="{707B465F-9632-4923-8B7A-0FF852FC0EC1}" srcId="{95A1F0EC-4351-4C12-8CA9-B8B023333032}" destId="{1295DF4A-239C-4E8D-9C66-367C1F90656D}" srcOrd="0" destOrd="0" parTransId="{5A3789DF-9F8B-4E11-A5FC-E0CC6890C8AD}" sibTransId="{C060C8C0-8A48-41F7-AF54-85E11E52F3EC}"/>
    <dgm:cxn modelId="{6237F671-6886-458B-B970-D0A8FC346FC4}" srcId="{BE841C5B-3F7C-4863-A5C3-FDEA540EB4A3}" destId="{1C7DCB0A-112E-41D4-812F-FA6250D2FE98}" srcOrd="0" destOrd="0" parTransId="{AF67F7AD-4159-4505-B745-F62E15C02F3A}" sibTransId="{A7D04B83-BD73-424A-BBD5-58FE8E64B414}"/>
    <dgm:cxn modelId="{7D6B7179-025E-48DE-9EB3-05AFAD568279}" type="presOf" srcId="{BE841C5B-3F7C-4863-A5C3-FDEA540EB4A3}" destId="{5E05223D-88DA-4E34-921E-827EF3C1E192}" srcOrd="0" destOrd="0" presId="urn:microsoft.com/office/officeart/2005/8/layout/vProcess5"/>
    <dgm:cxn modelId="{94CA65D6-6BD7-4866-9671-C5FDAA86724B}" type="presOf" srcId="{1C7DCB0A-112E-41D4-812F-FA6250D2FE98}" destId="{D805164A-FC21-44BC-9635-E3BF3DDF2FB2}" srcOrd="0" destOrd="0" presId="urn:microsoft.com/office/officeart/2005/8/layout/vProcess5"/>
    <dgm:cxn modelId="{703914C1-0FFB-4927-8C72-17121AD0B6C9}" type="presOf" srcId="{B4BB2BCA-B6A8-46EF-9F6E-082B849624B7}" destId="{C4741C20-C397-49F4-85B2-7A7C3EC7ECC4}" srcOrd="0" destOrd="1" presId="urn:microsoft.com/office/officeart/2005/8/layout/vProcess5"/>
    <dgm:cxn modelId="{4FDEAC57-FD4E-4DEB-B32C-3B291CA482D9}" type="presOf" srcId="{95A1F0EC-4351-4C12-8CA9-B8B023333032}" destId="{82AB6086-22F1-4BBB-B916-45BF995953EE}" srcOrd="1" destOrd="0" presId="urn:microsoft.com/office/officeart/2005/8/layout/vProcess5"/>
    <dgm:cxn modelId="{3C80D99E-9587-43D7-95D8-8B2A5FD9BB55}" type="presOf" srcId="{A18B886A-8C62-401E-8B2A-25A080AB6568}" destId="{C4741C20-C397-49F4-85B2-7A7C3EC7ECC4}" srcOrd="0" destOrd="0" presId="urn:microsoft.com/office/officeart/2005/8/layout/vProcess5"/>
    <dgm:cxn modelId="{CC2EF7DC-E1BF-45A5-B8EC-CA466432BBA3}" srcId="{A18B886A-8C62-401E-8B2A-25A080AB6568}" destId="{B4BB2BCA-B6A8-46EF-9F6E-082B849624B7}" srcOrd="0" destOrd="0" parTransId="{3B705FD8-00CE-4C62-A0C7-90C70EF7DA07}" sibTransId="{97E87948-358B-437F-8944-4C93947E909A}"/>
    <dgm:cxn modelId="{3D9E6824-DCE2-4E77-A2A0-EB982EBC16F9}" srcId="{BE841C5B-3F7C-4863-A5C3-FDEA540EB4A3}" destId="{95A1F0EC-4351-4C12-8CA9-B8B023333032}" srcOrd="3" destOrd="0" parTransId="{111683E7-CB9C-425B-9605-6E92C6997383}" sibTransId="{8AF47B4F-1F78-4E89-9396-14BE389319EA}"/>
    <dgm:cxn modelId="{D5ECCDE9-3C01-491D-BC4F-C623E42E9824}" type="presOf" srcId="{1295DF4A-239C-4E8D-9C66-367C1F90656D}" destId="{EF014759-6DA7-44D8-A14E-BB642313FC69}" srcOrd="0" destOrd="1" presId="urn:microsoft.com/office/officeart/2005/8/layout/vProcess5"/>
    <dgm:cxn modelId="{2CE3D611-F091-4CEE-A4C5-00DF91247B1A}" type="presOf" srcId="{71B2BA3A-54A7-47BE-8558-F49993276C58}" destId="{28979C81-CB02-4023-BB39-DBC88C1C85D4}" srcOrd="0" destOrd="0" presId="urn:microsoft.com/office/officeart/2005/8/layout/vProcess5"/>
    <dgm:cxn modelId="{51A42789-B97B-4FEE-BB9E-1A34A1A354AE}" type="presOf" srcId="{B4BB2BCA-B6A8-46EF-9F6E-082B849624B7}" destId="{5C0754D4-0884-44C2-8FF4-0C3906701166}" srcOrd="1" destOrd="1" presId="urn:microsoft.com/office/officeart/2005/8/layout/vProcess5"/>
    <dgm:cxn modelId="{D285CC15-6E79-41A2-916F-9FF1705E0DBF}" type="presOf" srcId="{4DCB0CA7-1484-47A0-B94C-FB0FBB68CBC9}" destId="{C54CFCE6-E957-45D1-9F25-720B587347A9}" srcOrd="0" destOrd="0" presId="urn:microsoft.com/office/officeart/2005/8/layout/vProcess5"/>
    <dgm:cxn modelId="{F9D0E3ED-AFDD-4392-8CEE-E5979E7806B7}" srcId="{71B2BA3A-54A7-47BE-8558-F49993276C58}" destId="{154FBD70-F869-4C89-9B29-32602D063437}" srcOrd="0" destOrd="0" parTransId="{ED16F43E-DBCB-4A6F-97D8-DB5D125038F6}" sibTransId="{52CCCC82-CE01-4DC0-AA50-9CA5E551C76E}"/>
    <dgm:cxn modelId="{3FA53784-9F2B-497F-8ED3-F997026A74D1}" type="presOf" srcId="{95A1F0EC-4351-4C12-8CA9-B8B023333032}" destId="{EF014759-6DA7-44D8-A14E-BB642313FC69}" srcOrd="0" destOrd="0" presId="urn:microsoft.com/office/officeart/2005/8/layout/vProcess5"/>
    <dgm:cxn modelId="{EDB98FA8-5ED0-43CF-BB1C-FD93B17AB39A}" type="presOf" srcId="{A7D04B83-BD73-424A-BBD5-58FE8E64B414}" destId="{1B0E6D82-0E8A-4C8E-A08F-ECAB85E8D35E}" srcOrd="0" destOrd="0" presId="urn:microsoft.com/office/officeart/2005/8/layout/vProcess5"/>
    <dgm:cxn modelId="{CB643784-C866-455E-B76B-AEA3A7DDC3DA}" type="presOf" srcId="{154FBD70-F869-4C89-9B29-32602D063437}" destId="{28979C81-CB02-4023-BB39-DBC88C1C85D4}" srcOrd="0" destOrd="1" presId="urn:microsoft.com/office/officeart/2005/8/layout/vProcess5"/>
    <dgm:cxn modelId="{8BBB44F2-BBD7-493D-A354-6BC62D2BA5C9}" srcId="{BE841C5B-3F7C-4863-A5C3-FDEA540EB4A3}" destId="{A18B886A-8C62-401E-8B2A-25A080AB6568}" srcOrd="2" destOrd="0" parTransId="{E94E8692-60F6-4C0F-9AB2-525163D90154}" sibTransId="{4DCB0CA7-1484-47A0-B94C-FB0FBB68CBC9}"/>
    <dgm:cxn modelId="{39503288-CE67-4C67-BB4D-F09D551A64C5}" type="presOf" srcId="{C2B7F257-0202-4C79-9CEE-AC771AE7CEA6}" destId="{FEDAE2ED-9A16-4F6C-A35E-C558243EFC80}" srcOrd="1" destOrd="1" presId="urn:microsoft.com/office/officeart/2005/8/layout/vProcess5"/>
    <dgm:cxn modelId="{F4146748-F700-4AF0-8FAF-8171D7B839BA}" type="presOf" srcId="{71B2BA3A-54A7-47BE-8558-F49993276C58}" destId="{5F408130-9658-42F3-A790-20FB5AAD7D5B}" srcOrd="1" destOrd="0" presId="urn:microsoft.com/office/officeart/2005/8/layout/vProcess5"/>
    <dgm:cxn modelId="{51B80041-27EF-4C90-9149-14E06413EFF1}" type="presOf" srcId="{C8A9A10D-672C-42B7-8919-540162C96210}" destId="{8457FA2B-2F22-47D8-A55B-D9FC5B26D650}" srcOrd="0" destOrd="0" presId="urn:microsoft.com/office/officeart/2005/8/layout/vProcess5"/>
    <dgm:cxn modelId="{783965CF-9562-4DE5-9F85-1D4C9A9CB62F}" type="presParOf" srcId="{5E05223D-88DA-4E34-921E-827EF3C1E192}" destId="{3E31E74D-0521-415C-87B8-648D89D6F488}" srcOrd="0" destOrd="0" presId="urn:microsoft.com/office/officeart/2005/8/layout/vProcess5"/>
    <dgm:cxn modelId="{13903329-1F7E-4C4D-8C40-2F43290A6EC0}" type="presParOf" srcId="{5E05223D-88DA-4E34-921E-827EF3C1E192}" destId="{D805164A-FC21-44BC-9635-E3BF3DDF2FB2}" srcOrd="1" destOrd="0" presId="urn:microsoft.com/office/officeart/2005/8/layout/vProcess5"/>
    <dgm:cxn modelId="{9DE8F748-5A33-463B-99E4-2E1E1C58D07F}" type="presParOf" srcId="{5E05223D-88DA-4E34-921E-827EF3C1E192}" destId="{28979C81-CB02-4023-BB39-DBC88C1C85D4}" srcOrd="2" destOrd="0" presId="urn:microsoft.com/office/officeart/2005/8/layout/vProcess5"/>
    <dgm:cxn modelId="{D87BD9D2-E626-4F61-8983-A5C2090EE8D8}" type="presParOf" srcId="{5E05223D-88DA-4E34-921E-827EF3C1E192}" destId="{C4741C20-C397-49F4-85B2-7A7C3EC7ECC4}" srcOrd="3" destOrd="0" presId="urn:microsoft.com/office/officeart/2005/8/layout/vProcess5"/>
    <dgm:cxn modelId="{163F709F-4F00-484A-930A-FED971571188}" type="presParOf" srcId="{5E05223D-88DA-4E34-921E-827EF3C1E192}" destId="{EF014759-6DA7-44D8-A14E-BB642313FC69}" srcOrd="4" destOrd="0" presId="urn:microsoft.com/office/officeart/2005/8/layout/vProcess5"/>
    <dgm:cxn modelId="{95DCE260-BAE9-43C4-B5F9-1B42E3B28053}" type="presParOf" srcId="{5E05223D-88DA-4E34-921E-827EF3C1E192}" destId="{1B0E6D82-0E8A-4C8E-A08F-ECAB85E8D35E}" srcOrd="5" destOrd="0" presId="urn:microsoft.com/office/officeart/2005/8/layout/vProcess5"/>
    <dgm:cxn modelId="{F839AFAA-6690-42E2-90FB-2FFF70DB79F2}" type="presParOf" srcId="{5E05223D-88DA-4E34-921E-827EF3C1E192}" destId="{8457FA2B-2F22-47D8-A55B-D9FC5B26D650}" srcOrd="6" destOrd="0" presId="urn:microsoft.com/office/officeart/2005/8/layout/vProcess5"/>
    <dgm:cxn modelId="{6A2445AC-A191-423C-AA02-9F6ADC3F76FD}" type="presParOf" srcId="{5E05223D-88DA-4E34-921E-827EF3C1E192}" destId="{C54CFCE6-E957-45D1-9F25-720B587347A9}" srcOrd="7" destOrd="0" presId="urn:microsoft.com/office/officeart/2005/8/layout/vProcess5"/>
    <dgm:cxn modelId="{F274FE83-B1AF-4F02-8046-A9FADE7EBF1E}" type="presParOf" srcId="{5E05223D-88DA-4E34-921E-827EF3C1E192}" destId="{FEDAE2ED-9A16-4F6C-A35E-C558243EFC80}" srcOrd="8" destOrd="0" presId="urn:microsoft.com/office/officeart/2005/8/layout/vProcess5"/>
    <dgm:cxn modelId="{6C758A46-7712-49BB-93F7-9329BEDDB78D}" type="presParOf" srcId="{5E05223D-88DA-4E34-921E-827EF3C1E192}" destId="{5F408130-9658-42F3-A790-20FB5AAD7D5B}" srcOrd="9" destOrd="0" presId="urn:microsoft.com/office/officeart/2005/8/layout/vProcess5"/>
    <dgm:cxn modelId="{D209E41F-C8A3-4DB7-8B48-A366ECBDD328}" type="presParOf" srcId="{5E05223D-88DA-4E34-921E-827EF3C1E192}" destId="{5C0754D4-0884-44C2-8FF4-0C3906701166}" srcOrd="10" destOrd="0" presId="urn:microsoft.com/office/officeart/2005/8/layout/vProcess5"/>
    <dgm:cxn modelId="{EA528597-EA95-4A32-86C5-131E66968481}" type="presParOf" srcId="{5E05223D-88DA-4E34-921E-827EF3C1E192}" destId="{82AB6086-22F1-4BBB-B916-45BF995953EE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05164A-FC21-44BC-9635-E3BF3DDF2FB2}">
      <dsp:nvSpPr>
        <dsp:cNvPr id="0" name=""/>
        <dsp:cNvSpPr/>
      </dsp:nvSpPr>
      <dsp:spPr>
        <a:xfrm>
          <a:off x="0" y="0"/>
          <a:ext cx="5705161" cy="1123188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rgbClr val="FFFF00"/>
              </a:solidFill>
            </a:rPr>
            <a:t>Menilai</a:t>
          </a:r>
          <a:r>
            <a:rPr lang="en-US" sz="2400" kern="1200" dirty="0" smtClean="0">
              <a:solidFill>
                <a:srgbClr val="FFFF00"/>
              </a:solidFill>
            </a:rPr>
            <a:t> </a:t>
          </a:r>
          <a:r>
            <a:rPr lang="en-US" sz="2400" kern="1200" dirty="0" err="1" smtClean="0">
              <a:solidFill>
                <a:srgbClr val="FFFF00"/>
              </a:solidFill>
            </a:rPr>
            <a:t>situasi</a:t>
          </a:r>
          <a:endParaRPr lang="en-US" sz="2400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solidFill>
                <a:schemeClr val="bg2">
                  <a:lumMod val="25000"/>
                </a:schemeClr>
              </a:solidFill>
            </a:rPr>
            <a:t>Memahami</a:t>
          </a:r>
          <a:r>
            <a:rPr lang="en-US" sz="1800" kern="1200" dirty="0" smtClean="0">
              <a:solidFill>
                <a:schemeClr val="bg2">
                  <a:lumMod val="25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25000"/>
                </a:schemeClr>
              </a:solidFill>
            </a:rPr>
            <a:t>lingkungan</a:t>
          </a:r>
          <a:r>
            <a:rPr lang="en-US" sz="1800" kern="1200" dirty="0" smtClean="0">
              <a:solidFill>
                <a:schemeClr val="bg2">
                  <a:lumMod val="25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25000"/>
                </a:schemeClr>
              </a:solidFill>
            </a:rPr>
            <a:t>pasar</a:t>
          </a:r>
          <a:r>
            <a:rPr lang="en-US" sz="1800" kern="1200" dirty="0" smtClean="0">
              <a:solidFill>
                <a:schemeClr val="bg2">
                  <a:lumMod val="25000"/>
                </a:schemeClr>
              </a:solidFill>
            </a:rPr>
            <a:t>, </a:t>
          </a:r>
          <a:r>
            <a:rPr lang="en-US" sz="1800" kern="1200" dirty="0" err="1" smtClean="0">
              <a:solidFill>
                <a:schemeClr val="bg2">
                  <a:lumMod val="25000"/>
                </a:schemeClr>
              </a:solidFill>
            </a:rPr>
            <a:t>identifikasi</a:t>
          </a:r>
          <a:r>
            <a:rPr lang="en-US" sz="1800" kern="1200" dirty="0" smtClean="0">
              <a:solidFill>
                <a:schemeClr val="bg2">
                  <a:lumMod val="25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25000"/>
                </a:schemeClr>
              </a:solidFill>
            </a:rPr>
            <a:t>peluang</a:t>
          </a:r>
          <a:r>
            <a:rPr lang="en-US" sz="1800" kern="1200" dirty="0" smtClean="0">
              <a:solidFill>
                <a:schemeClr val="bg2">
                  <a:lumMod val="25000"/>
                </a:schemeClr>
              </a:solidFill>
            </a:rPr>
            <a:t>, </a:t>
          </a:r>
          <a:r>
            <a:rPr lang="en-US" sz="1800" kern="1200" dirty="0" err="1" smtClean="0">
              <a:solidFill>
                <a:schemeClr val="bg2">
                  <a:lumMod val="25000"/>
                </a:schemeClr>
              </a:solidFill>
            </a:rPr>
            <a:t>identifikasi</a:t>
          </a:r>
          <a:r>
            <a:rPr lang="en-US" sz="1800" kern="1200" dirty="0" smtClean="0">
              <a:solidFill>
                <a:schemeClr val="bg2">
                  <a:lumMod val="25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25000"/>
                </a:schemeClr>
              </a:solidFill>
            </a:rPr>
            <a:t>hambatan</a:t>
          </a:r>
          <a:endParaRPr lang="en-US" sz="1800" kern="1200" dirty="0">
            <a:solidFill>
              <a:schemeClr val="bg2">
                <a:lumMod val="25000"/>
              </a:schemeClr>
            </a:solidFill>
          </a:endParaRPr>
        </a:p>
      </dsp:txBody>
      <dsp:txXfrm>
        <a:off x="0" y="0"/>
        <a:ext cx="4598923" cy="1123188"/>
      </dsp:txXfrm>
    </dsp:sp>
    <dsp:sp modelId="{28979C81-CB02-4023-BB39-DBC88C1C85D4}">
      <dsp:nvSpPr>
        <dsp:cNvPr id="0" name=""/>
        <dsp:cNvSpPr/>
      </dsp:nvSpPr>
      <dsp:spPr>
        <a:xfrm>
          <a:off x="685813" y="1295404"/>
          <a:ext cx="5664003" cy="1123188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FFFF00"/>
              </a:solidFill>
            </a:rPr>
            <a:t>Program </a:t>
          </a:r>
          <a:r>
            <a:rPr lang="en-US" sz="2400" kern="1200" dirty="0" err="1" smtClean="0">
              <a:solidFill>
                <a:srgbClr val="FFFF00"/>
              </a:solidFill>
            </a:rPr>
            <a:t>Pengkajian</a:t>
          </a:r>
          <a:endParaRPr lang="en-US" sz="2400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Menentukan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lingkup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usaha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,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merencanakan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pangsa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pasar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,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posisi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menghadapi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persaingan</a:t>
          </a:r>
          <a:endParaRPr lang="en-US" sz="180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685813" y="1295404"/>
        <a:ext cx="4543609" cy="1123188"/>
      </dsp:txXfrm>
    </dsp:sp>
    <dsp:sp modelId="{C4741C20-C397-49F4-85B2-7A7C3EC7ECC4}">
      <dsp:nvSpPr>
        <dsp:cNvPr id="0" name=""/>
        <dsp:cNvSpPr/>
      </dsp:nvSpPr>
      <dsp:spPr>
        <a:xfrm>
          <a:off x="1447796" y="2667005"/>
          <a:ext cx="5705161" cy="1123188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rgbClr val="FFFF00"/>
              </a:solidFill>
            </a:rPr>
            <a:t>Mengumpulkan</a:t>
          </a:r>
          <a:r>
            <a:rPr lang="en-US" sz="2400" kern="1200" dirty="0" smtClean="0">
              <a:solidFill>
                <a:srgbClr val="FFFF00"/>
              </a:solidFill>
            </a:rPr>
            <a:t> data </a:t>
          </a:r>
          <a:r>
            <a:rPr lang="en-US" sz="2400" kern="1200" dirty="0" err="1" smtClean="0">
              <a:solidFill>
                <a:srgbClr val="FFFF00"/>
              </a:solidFill>
            </a:rPr>
            <a:t>dan</a:t>
          </a:r>
          <a:r>
            <a:rPr lang="en-US" sz="2400" kern="1200" dirty="0" smtClean="0">
              <a:solidFill>
                <a:srgbClr val="FFFF00"/>
              </a:solidFill>
            </a:rPr>
            <a:t> </a:t>
          </a:r>
          <a:r>
            <a:rPr lang="en-US" sz="2400" kern="1200" dirty="0" err="1" smtClean="0">
              <a:solidFill>
                <a:srgbClr val="FFFF00"/>
              </a:solidFill>
            </a:rPr>
            <a:t>informasi</a:t>
          </a:r>
          <a:endParaRPr lang="en-US" sz="2400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Data primer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dan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sekunder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,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survei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pasar</a:t>
          </a:r>
          <a:endParaRPr lang="en-US" sz="180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1447796" y="2667005"/>
        <a:ext cx="4583757" cy="1123188"/>
      </dsp:txXfrm>
    </dsp:sp>
    <dsp:sp modelId="{EF014759-6DA7-44D8-A14E-BB642313FC69}">
      <dsp:nvSpPr>
        <dsp:cNvPr id="0" name=""/>
        <dsp:cNvSpPr/>
      </dsp:nvSpPr>
      <dsp:spPr>
        <a:xfrm>
          <a:off x="2285981" y="3962398"/>
          <a:ext cx="5705161" cy="1123188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rgbClr val="FFFF00"/>
              </a:solidFill>
            </a:rPr>
            <a:t>Analisis</a:t>
          </a:r>
          <a:r>
            <a:rPr lang="en-US" sz="2400" kern="1200" dirty="0" smtClean="0">
              <a:solidFill>
                <a:srgbClr val="FFFF00"/>
              </a:solidFill>
            </a:rPr>
            <a:t> </a:t>
          </a:r>
          <a:r>
            <a:rPr lang="en-US" sz="2400" kern="1200" dirty="0" err="1" smtClean="0">
              <a:solidFill>
                <a:srgbClr val="FFFF00"/>
              </a:solidFill>
            </a:rPr>
            <a:t>dan</a:t>
          </a:r>
          <a:r>
            <a:rPr lang="en-US" sz="2400" kern="1200" dirty="0" smtClean="0">
              <a:solidFill>
                <a:srgbClr val="FFFF00"/>
              </a:solidFill>
            </a:rPr>
            <a:t> </a:t>
          </a:r>
          <a:r>
            <a:rPr lang="en-US" sz="2400" kern="1200" dirty="0" err="1" smtClean="0">
              <a:solidFill>
                <a:srgbClr val="FFFF00"/>
              </a:solidFill>
            </a:rPr>
            <a:t>peramalan</a:t>
          </a:r>
          <a:endParaRPr lang="en-US" sz="2400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Metode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analisis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dan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peramalan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,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proyeksi</a:t>
          </a:r>
          <a:r>
            <a:rPr lang="en-US" sz="1800" kern="1200" dirty="0" smtClean="0">
              <a:solidFill>
                <a:schemeClr val="bg2">
                  <a:lumMod val="10000"/>
                </a:schemeClr>
              </a:solidFill>
            </a:rPr>
            <a:t> </a:t>
          </a:r>
          <a:r>
            <a:rPr lang="en-US" sz="1800" kern="1200" dirty="0" err="1" smtClean="0">
              <a:solidFill>
                <a:schemeClr val="bg2">
                  <a:lumMod val="10000"/>
                </a:schemeClr>
              </a:solidFill>
            </a:rPr>
            <a:t>kecenderungan</a:t>
          </a:r>
          <a:endParaRPr lang="en-US" sz="180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2285981" y="3962398"/>
        <a:ext cx="4576625" cy="1123188"/>
      </dsp:txXfrm>
    </dsp:sp>
    <dsp:sp modelId="{1B0E6D82-0E8A-4C8E-A08F-ECAB85E8D35E}">
      <dsp:nvSpPr>
        <dsp:cNvPr id="0" name=""/>
        <dsp:cNvSpPr/>
      </dsp:nvSpPr>
      <dsp:spPr>
        <a:xfrm>
          <a:off x="4953001" y="914402"/>
          <a:ext cx="730072" cy="730072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lumMod val="50000"/>
            <a:alpha val="9000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4953001" y="914402"/>
        <a:ext cx="730072" cy="730072"/>
      </dsp:txXfrm>
    </dsp:sp>
    <dsp:sp modelId="{8457FA2B-2F22-47D8-A55B-D9FC5B26D650}">
      <dsp:nvSpPr>
        <dsp:cNvPr id="0" name=""/>
        <dsp:cNvSpPr/>
      </dsp:nvSpPr>
      <dsp:spPr>
        <a:xfrm>
          <a:off x="5562600" y="2285997"/>
          <a:ext cx="730072" cy="730072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lumMod val="50000"/>
            <a:alpha val="9000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5562600" y="2285997"/>
        <a:ext cx="730072" cy="730072"/>
      </dsp:txXfrm>
    </dsp:sp>
    <dsp:sp modelId="{C54CFCE6-E957-45D1-9F25-720B587347A9}">
      <dsp:nvSpPr>
        <dsp:cNvPr id="0" name=""/>
        <dsp:cNvSpPr/>
      </dsp:nvSpPr>
      <dsp:spPr>
        <a:xfrm>
          <a:off x="6324604" y="3581402"/>
          <a:ext cx="730072" cy="730072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lumMod val="50000"/>
            <a:alpha val="9000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6324604" y="3581402"/>
        <a:ext cx="730072" cy="7300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4/21/2013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4/21/2013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4/21/2013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4/21/2013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wmf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image" Target="../media/image11.wmf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81000" y="22860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ASPEK PASAR DAN PEMASARAN</a:t>
            </a:r>
            <a:endParaRPr lang="id-ID" sz="4000" dirty="0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09600" y="1905000"/>
            <a:ext cx="8077200" cy="3810000"/>
            <a:chOff x="609600" y="1905000"/>
            <a:chExt cx="8077200" cy="381000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09600" y="1905000"/>
              <a:ext cx="8077200" cy="381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BD06111_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09600" y="2057400"/>
              <a:ext cx="1905000" cy="160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09600" y="3886200"/>
              <a:ext cx="24384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3048000" y="3886200"/>
              <a:ext cx="24384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514600" y="2057400"/>
              <a:ext cx="32766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5791200" y="2057400"/>
              <a:ext cx="28956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324600" y="3886200"/>
              <a:ext cx="1895475" cy="160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5486400" y="3886200"/>
              <a:ext cx="32004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68" descr="j0318860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 rot="831566">
              <a:off x="5646263" y="3982593"/>
              <a:ext cx="1627292" cy="1532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Metode</a:t>
            </a:r>
            <a:r>
              <a:rPr lang="en-US" dirty="0" smtClean="0"/>
              <a:t> Delphi</a:t>
            </a:r>
            <a:endParaRPr lang="id-ID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149" y="2057400"/>
            <a:ext cx="8123052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Prosedur</a:t>
            </a:r>
            <a:r>
              <a:rPr lang="en-US" dirty="0" smtClean="0"/>
              <a:t> </a:t>
            </a:r>
            <a:r>
              <a:rPr lang="en-US" dirty="0" err="1" smtClean="0"/>
              <a:t>peramalan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SKI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 err="1" smtClean="0"/>
              <a:t>Permintaan</a:t>
            </a:r>
            <a:r>
              <a:rPr lang="en-US" sz="2000" dirty="0" smtClean="0"/>
              <a:t> </a:t>
            </a:r>
            <a:r>
              <a:rPr lang="en-US" sz="2000" dirty="0" err="1" smtClean="0"/>
              <a:t>pasar</a:t>
            </a:r>
            <a:r>
              <a:rPr lang="en-US" sz="2000" dirty="0" smtClean="0"/>
              <a:t> </a:t>
            </a:r>
            <a:r>
              <a:rPr lang="en-US" sz="2000" dirty="0" err="1" smtClean="0"/>
              <a:t>dipengaruhi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faktor</a:t>
            </a:r>
            <a:r>
              <a:rPr lang="en-US" sz="2000" dirty="0" smtClean="0"/>
              <a:t> internal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eksternal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</a:t>
            </a:r>
          </a:p>
          <a:p>
            <a:r>
              <a:rPr lang="en-US" sz="2000" dirty="0" err="1" smtClean="0"/>
              <a:t>Tahapan</a:t>
            </a:r>
            <a:r>
              <a:rPr lang="en-US" sz="2000" dirty="0" smtClean="0"/>
              <a:t> </a:t>
            </a:r>
            <a:r>
              <a:rPr lang="en-US" sz="2000" dirty="0" err="1" smtClean="0"/>
              <a:t>peramalan</a:t>
            </a:r>
            <a:endParaRPr lang="en-US" sz="2000" dirty="0" smtClean="0"/>
          </a:p>
          <a:p>
            <a:pPr marL="568325" indent="-277813">
              <a:buNone/>
            </a:pPr>
            <a:r>
              <a:rPr lang="en-US" sz="2000" dirty="0" smtClean="0"/>
              <a:t>1. </a:t>
            </a:r>
            <a:r>
              <a:rPr lang="en-US" sz="2000" dirty="0" err="1" smtClean="0"/>
              <a:t>Analisa</a:t>
            </a:r>
            <a:r>
              <a:rPr lang="en-US" sz="2000" dirty="0" smtClean="0"/>
              <a:t> </a:t>
            </a:r>
            <a:r>
              <a:rPr lang="en-US" sz="2000" dirty="0" err="1" smtClean="0"/>
              <a:t>ekonomi</a:t>
            </a:r>
            <a:r>
              <a:rPr lang="en-US" sz="2000" dirty="0" smtClean="0"/>
              <a:t>, </a:t>
            </a:r>
            <a:r>
              <a:rPr lang="en-US" sz="2000" dirty="0" err="1" smtClean="0"/>
              <a:t>proyeksi</a:t>
            </a:r>
            <a:r>
              <a:rPr lang="en-US" sz="2000" dirty="0" smtClean="0"/>
              <a:t> </a:t>
            </a:r>
            <a:r>
              <a:rPr lang="en-US" sz="2000" dirty="0" err="1" smtClean="0"/>
              <a:t>terhadap</a:t>
            </a:r>
            <a:r>
              <a:rPr lang="en-US" sz="2000" dirty="0" smtClean="0"/>
              <a:t> </a:t>
            </a:r>
            <a:r>
              <a:rPr lang="en-US" sz="2000" dirty="0" err="1" smtClean="0"/>
              <a:t>aspek</a:t>
            </a:r>
            <a:r>
              <a:rPr lang="en-US" sz="2000" dirty="0" smtClean="0"/>
              <a:t> </a:t>
            </a:r>
            <a:r>
              <a:rPr lang="en-US" sz="2000" dirty="0" err="1" smtClean="0"/>
              <a:t>makro</a:t>
            </a:r>
            <a:r>
              <a:rPr lang="en-US" sz="2000" dirty="0" smtClean="0"/>
              <a:t>, </a:t>
            </a:r>
            <a:r>
              <a:rPr lang="en-US" sz="2000" dirty="0" err="1" smtClean="0"/>
              <a:t>seperti</a:t>
            </a:r>
            <a:r>
              <a:rPr lang="en-US" sz="2000" dirty="0" smtClean="0"/>
              <a:t> </a:t>
            </a:r>
            <a:r>
              <a:rPr lang="en-US" sz="2000" dirty="0" err="1" smtClean="0"/>
              <a:t>aspek</a:t>
            </a:r>
            <a:r>
              <a:rPr lang="en-US" sz="2000" dirty="0" smtClean="0"/>
              <a:t> </a:t>
            </a:r>
            <a:r>
              <a:rPr lang="en-US" sz="2000" dirty="0" err="1" smtClean="0"/>
              <a:t>kependudukan</a:t>
            </a:r>
            <a:r>
              <a:rPr lang="en-US" sz="2000" dirty="0" smtClean="0"/>
              <a:t>, </a:t>
            </a:r>
            <a:r>
              <a:rPr lang="en-US" sz="2000" dirty="0" err="1" smtClean="0"/>
              <a:t>pendapatan</a:t>
            </a:r>
            <a:r>
              <a:rPr lang="en-US" sz="2000" dirty="0" smtClean="0"/>
              <a:t>, </a:t>
            </a:r>
            <a:r>
              <a:rPr lang="en-US" sz="2000" dirty="0" err="1" smtClean="0"/>
              <a:t>kebijaksanan</a:t>
            </a:r>
            <a:r>
              <a:rPr lang="en-US" sz="2000" dirty="0" smtClean="0"/>
              <a:t> </a:t>
            </a:r>
            <a:r>
              <a:rPr lang="en-US" sz="2000" dirty="0" err="1" smtClean="0"/>
              <a:t>pemerintah</a:t>
            </a:r>
            <a:endParaRPr lang="en-US" sz="2000" dirty="0" smtClean="0"/>
          </a:p>
          <a:p>
            <a:pPr marL="568325" indent="-277813">
              <a:buNone/>
            </a:pPr>
            <a:r>
              <a:rPr lang="en-US" sz="2000" dirty="0" smtClean="0"/>
              <a:t>2. </a:t>
            </a:r>
            <a:r>
              <a:rPr lang="en-US" sz="2000" dirty="0" err="1" smtClean="0"/>
              <a:t>Analisa</a:t>
            </a:r>
            <a:r>
              <a:rPr lang="en-US" sz="2000" dirty="0" smtClean="0"/>
              <a:t> </a:t>
            </a:r>
            <a:r>
              <a:rPr lang="en-US" sz="2000" dirty="0" err="1" smtClean="0"/>
              <a:t>industri</a:t>
            </a:r>
            <a:r>
              <a:rPr lang="en-US" sz="2000" dirty="0" smtClean="0"/>
              <a:t>, </a:t>
            </a:r>
            <a:r>
              <a:rPr lang="en-US" sz="2000" dirty="0" err="1" smtClean="0"/>
              <a:t>mencakup</a:t>
            </a:r>
            <a:r>
              <a:rPr lang="en-US" sz="2000" dirty="0" smtClean="0"/>
              <a:t> </a:t>
            </a:r>
            <a:r>
              <a:rPr lang="en-US" sz="2000" dirty="0" err="1" smtClean="0"/>
              <a:t>peramalan</a:t>
            </a:r>
            <a:r>
              <a:rPr lang="en-US" sz="2000" dirty="0" smtClean="0"/>
              <a:t> </a:t>
            </a:r>
            <a:r>
              <a:rPr lang="en-US" sz="2000" dirty="0" err="1" smtClean="0"/>
              <a:t>permintaan</a:t>
            </a:r>
            <a:r>
              <a:rPr lang="en-US" sz="2000" dirty="0" smtClean="0"/>
              <a:t> </a:t>
            </a:r>
            <a:r>
              <a:rPr lang="en-US" sz="2000" dirty="0" err="1" smtClean="0"/>
              <a:t>potensial</a:t>
            </a:r>
            <a:r>
              <a:rPr lang="en-US" sz="2000" dirty="0" smtClean="0"/>
              <a:t> </a:t>
            </a:r>
            <a:r>
              <a:rPr lang="en-US" sz="2000" dirty="0" err="1" smtClean="0"/>
              <a:t>yaitu</a:t>
            </a:r>
            <a:r>
              <a:rPr lang="en-US" sz="2000" dirty="0" smtClean="0"/>
              <a:t> </a:t>
            </a:r>
            <a:r>
              <a:rPr lang="en-US" sz="2000" dirty="0" err="1" smtClean="0"/>
              <a:t>kebutuhan</a:t>
            </a:r>
            <a:r>
              <a:rPr lang="en-US" sz="2000" dirty="0" smtClean="0"/>
              <a:t> </a:t>
            </a:r>
            <a:r>
              <a:rPr lang="en-US" sz="2000" dirty="0" err="1" smtClean="0"/>
              <a:t>konsumen</a:t>
            </a:r>
            <a:r>
              <a:rPr lang="en-US" sz="2000" dirty="0" smtClean="0"/>
              <a:t> </a:t>
            </a:r>
            <a:r>
              <a:rPr lang="en-US" sz="2000" dirty="0" err="1" smtClean="0"/>
              <a:t>terhadap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tersebut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analisa</a:t>
            </a:r>
            <a:r>
              <a:rPr lang="en-US" sz="2000" dirty="0" smtClean="0"/>
              <a:t> </a:t>
            </a:r>
            <a:r>
              <a:rPr lang="en-US" sz="2000" dirty="0" err="1" smtClean="0"/>
              <a:t>permintaan</a:t>
            </a:r>
            <a:r>
              <a:rPr lang="en-US" sz="2000" dirty="0" smtClean="0"/>
              <a:t> </a:t>
            </a:r>
            <a:r>
              <a:rPr lang="en-US" sz="2000" dirty="0" err="1" smtClean="0"/>
              <a:t>industri</a:t>
            </a:r>
            <a:r>
              <a:rPr lang="en-US" sz="2000" dirty="0" smtClean="0"/>
              <a:t> </a:t>
            </a:r>
            <a:r>
              <a:rPr lang="en-US" sz="2000" dirty="0" err="1" smtClean="0"/>
              <a:t>yaitu</a:t>
            </a:r>
            <a:r>
              <a:rPr lang="en-US" sz="2000" dirty="0" smtClean="0"/>
              <a:t> </a:t>
            </a:r>
            <a:r>
              <a:rPr lang="en-US" sz="2000" dirty="0" err="1" smtClean="0"/>
              <a:t>jumlah</a:t>
            </a:r>
            <a:r>
              <a:rPr lang="en-US" sz="2000" dirty="0" smtClean="0"/>
              <a:t> </a:t>
            </a:r>
            <a:r>
              <a:rPr lang="en-US" sz="2000" dirty="0" err="1" smtClean="0"/>
              <a:t>permintaan</a:t>
            </a:r>
            <a:r>
              <a:rPr lang="en-US" sz="2000" dirty="0" smtClean="0"/>
              <a:t> </a:t>
            </a:r>
            <a:r>
              <a:rPr lang="en-US" sz="2000" dirty="0" err="1" smtClean="0"/>
              <a:t>riil</a:t>
            </a:r>
            <a:r>
              <a:rPr lang="en-US" sz="2000" dirty="0" smtClean="0"/>
              <a:t> yang </a:t>
            </a:r>
            <a:r>
              <a:rPr lang="en-US" sz="2000" dirty="0" err="1" smtClean="0"/>
              <a:t>sudah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dipenuhi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sudah</a:t>
            </a:r>
            <a:r>
              <a:rPr lang="en-US" sz="2000" dirty="0" smtClean="0"/>
              <a:t> </a:t>
            </a:r>
            <a:r>
              <a:rPr lang="en-US" sz="2000" dirty="0" err="1" smtClean="0"/>
              <a:t>ada</a:t>
            </a:r>
            <a:endParaRPr lang="en-US" sz="2000" dirty="0" smtClean="0"/>
          </a:p>
          <a:p>
            <a:pPr marL="568325" indent="-277813">
              <a:buNone/>
            </a:pPr>
            <a:r>
              <a:rPr lang="en-US" sz="2000" dirty="0" smtClean="0"/>
              <a:t>3. </a:t>
            </a:r>
            <a:r>
              <a:rPr lang="en-US" sz="2000" dirty="0" err="1" smtClean="0"/>
              <a:t>Analisa</a:t>
            </a:r>
            <a:r>
              <a:rPr lang="en-US" sz="2000" dirty="0" smtClean="0"/>
              <a:t> </a:t>
            </a:r>
            <a:r>
              <a:rPr lang="en-US" sz="2000" dirty="0" err="1" smtClean="0"/>
              <a:t>penjualan</a:t>
            </a:r>
            <a:r>
              <a:rPr lang="en-US" sz="2000" dirty="0" smtClean="0"/>
              <a:t> </a:t>
            </a:r>
            <a:r>
              <a:rPr lang="en-US" sz="2000" dirty="0" err="1" smtClean="0"/>
              <a:t>masa</a:t>
            </a:r>
            <a:r>
              <a:rPr lang="en-US" sz="2000" dirty="0" smtClean="0"/>
              <a:t> </a:t>
            </a:r>
            <a:r>
              <a:rPr lang="en-US" sz="2000" dirty="0" err="1" smtClean="0"/>
              <a:t>lalu</a:t>
            </a:r>
            <a:r>
              <a:rPr lang="en-US" sz="2000" dirty="0" smtClean="0"/>
              <a:t>,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/</a:t>
            </a:r>
            <a:r>
              <a:rPr lang="en-US" sz="2000" dirty="0" err="1" smtClean="0"/>
              <a:t>proyek</a:t>
            </a:r>
            <a:r>
              <a:rPr lang="en-US" sz="2000" dirty="0" smtClean="0"/>
              <a:t> </a:t>
            </a:r>
            <a:r>
              <a:rPr lang="en-US" sz="2000" dirty="0" err="1" smtClean="0"/>
              <a:t>baru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menggunakan</a:t>
            </a:r>
            <a:r>
              <a:rPr lang="en-US" sz="2000" dirty="0" smtClean="0"/>
              <a:t> </a:t>
            </a:r>
            <a:r>
              <a:rPr lang="en-US" sz="2000" dirty="0" err="1" smtClean="0"/>
              <a:t>analogi</a:t>
            </a:r>
            <a:r>
              <a:rPr lang="en-US" sz="2000" dirty="0" smtClean="0"/>
              <a:t> </a:t>
            </a:r>
            <a:r>
              <a:rPr lang="en-US" sz="2000" dirty="0" err="1" smtClean="0"/>
              <a:t>penjualan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lain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analogi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mendekati</a:t>
            </a:r>
            <a:r>
              <a:rPr lang="en-US" sz="2000" dirty="0" smtClean="0"/>
              <a:t> </a:t>
            </a:r>
            <a:r>
              <a:rPr lang="en-US" sz="2000" dirty="0" err="1" smtClean="0"/>
              <a:t>kesamaan</a:t>
            </a:r>
            <a:endParaRPr lang="en-US" sz="2000" dirty="0" smtClean="0"/>
          </a:p>
          <a:p>
            <a:pPr marL="568325" indent="-277813">
              <a:buNone/>
            </a:pPr>
            <a:r>
              <a:rPr lang="en-US" sz="2000" dirty="0" smtClean="0"/>
              <a:t>4. </a:t>
            </a:r>
            <a:r>
              <a:rPr lang="en-US" sz="2000" dirty="0" err="1" smtClean="0"/>
              <a:t>Analisa</a:t>
            </a:r>
            <a:r>
              <a:rPr lang="en-US" sz="2000" dirty="0" smtClean="0"/>
              <a:t> </a:t>
            </a:r>
            <a:r>
              <a:rPr lang="en-US" sz="2000" dirty="0" err="1" smtClean="0"/>
              <a:t>peramalan</a:t>
            </a:r>
            <a:r>
              <a:rPr lang="en-US" sz="2000" dirty="0" smtClean="0"/>
              <a:t> </a:t>
            </a:r>
            <a:r>
              <a:rPr lang="en-US" sz="2000" dirty="0" err="1" smtClean="0"/>
              <a:t>permintaan</a:t>
            </a:r>
            <a:r>
              <a:rPr lang="en-US" sz="2000" dirty="0" smtClean="0"/>
              <a:t>, </a:t>
            </a:r>
            <a:r>
              <a:rPr lang="en-US" sz="2000" dirty="0" err="1" smtClean="0"/>
              <a:t>baik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industri</a:t>
            </a:r>
            <a:r>
              <a:rPr lang="en-US" sz="2000" dirty="0" smtClean="0"/>
              <a:t> </a:t>
            </a:r>
            <a:r>
              <a:rPr lang="en-US" sz="2000" dirty="0" err="1" smtClean="0"/>
              <a:t>maupun</a:t>
            </a:r>
            <a:r>
              <a:rPr lang="en-US" sz="2000" dirty="0" smtClean="0"/>
              <a:t> </a:t>
            </a:r>
            <a:r>
              <a:rPr lang="en-US" sz="2000" dirty="0" err="1" smtClean="0"/>
              <a:t>proyek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diusulkan</a:t>
            </a:r>
            <a:endParaRPr lang="en-US" sz="2000" dirty="0" smtClean="0"/>
          </a:p>
          <a:p>
            <a:pPr marL="568325" indent="-277813">
              <a:buNone/>
            </a:pPr>
            <a:r>
              <a:rPr lang="en-US" sz="2000" dirty="0" smtClean="0"/>
              <a:t>5. </a:t>
            </a:r>
            <a:r>
              <a:rPr lang="en-US" sz="2000" dirty="0" err="1" smtClean="0"/>
              <a:t>Pengawasan</a:t>
            </a:r>
            <a:r>
              <a:rPr lang="en-US" sz="2000" dirty="0" smtClean="0"/>
              <a:t> </a:t>
            </a:r>
            <a:r>
              <a:rPr lang="en-US" sz="2000" dirty="0" err="1" smtClean="0"/>
              <a:t>hasil</a:t>
            </a:r>
            <a:r>
              <a:rPr lang="en-US" sz="2000" dirty="0" smtClean="0"/>
              <a:t> </a:t>
            </a:r>
            <a:r>
              <a:rPr lang="en-US" sz="2000" dirty="0" err="1" smtClean="0"/>
              <a:t>peramalan</a:t>
            </a:r>
            <a:r>
              <a:rPr lang="en-US" sz="2000" dirty="0" smtClean="0"/>
              <a:t>,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minimasi</a:t>
            </a:r>
            <a:r>
              <a:rPr lang="en-US" sz="2000" dirty="0" smtClean="0"/>
              <a:t> </a:t>
            </a:r>
            <a:r>
              <a:rPr lang="en-US" sz="2000" dirty="0" err="1" smtClean="0"/>
              <a:t>kesalahan</a:t>
            </a:r>
            <a:r>
              <a:rPr lang="en-US" sz="2000" dirty="0" smtClean="0"/>
              <a:t> </a:t>
            </a:r>
            <a:r>
              <a:rPr lang="en-US" sz="2000" dirty="0" err="1" smtClean="0"/>
              <a:t>hasil</a:t>
            </a:r>
            <a:r>
              <a:rPr lang="en-US" sz="2000" dirty="0" smtClean="0"/>
              <a:t> </a:t>
            </a:r>
            <a:r>
              <a:rPr lang="en-US" sz="2000" dirty="0" err="1" smtClean="0"/>
              <a:t>peramalan</a:t>
            </a:r>
            <a:endParaRPr lang="id-ID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 smtClean="0"/>
              <a:t>Pendekatan</a:t>
            </a:r>
            <a:r>
              <a:rPr lang="en-US" sz="3600" dirty="0" smtClean="0"/>
              <a:t> Time Series (</a:t>
            </a:r>
            <a:r>
              <a:rPr lang="en-US" sz="3600" dirty="0" err="1" smtClean="0"/>
              <a:t>Runtut</a:t>
            </a:r>
            <a:r>
              <a:rPr lang="en-US" sz="3600" dirty="0" smtClean="0"/>
              <a:t> </a:t>
            </a:r>
            <a:r>
              <a:rPr lang="en-US" sz="3600" dirty="0" err="1" smtClean="0"/>
              <a:t>Waktu</a:t>
            </a:r>
            <a:r>
              <a:rPr lang="en-US" sz="3600" dirty="0" smtClean="0"/>
              <a:t>)</a:t>
            </a:r>
            <a:endParaRPr lang="id-ID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2400" dirty="0" err="1" smtClean="0"/>
              <a:t>Pendekatan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mendasarkan</a:t>
            </a:r>
            <a:r>
              <a:rPr lang="en-US" sz="2400" dirty="0" smtClean="0"/>
              <a:t> </a:t>
            </a:r>
            <a:r>
              <a:rPr lang="en-US" sz="2400" dirty="0" err="1" smtClean="0"/>
              <a:t>diri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data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keadaan</a:t>
            </a:r>
            <a:r>
              <a:rPr lang="en-US" sz="2400" dirty="0" smtClean="0"/>
              <a:t> </a:t>
            </a:r>
            <a:r>
              <a:rPr lang="en-US" sz="2400" dirty="0" err="1" smtClean="0"/>
              <a:t>masa</a:t>
            </a:r>
            <a:r>
              <a:rPr lang="en-US" sz="2400" dirty="0" smtClean="0"/>
              <a:t> </a:t>
            </a:r>
            <a:r>
              <a:rPr lang="en-US" sz="2400" dirty="0" err="1" smtClean="0"/>
              <a:t>lampau</a:t>
            </a:r>
            <a:r>
              <a:rPr lang="en-US" sz="2400" dirty="0" smtClean="0"/>
              <a:t>. </a:t>
            </a:r>
            <a:r>
              <a:rPr lang="en-US" sz="2400" dirty="0" err="1" smtClean="0"/>
              <a:t>Pendekatan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memberikan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hasil</a:t>
            </a:r>
            <a:r>
              <a:rPr lang="en-US" sz="2400" dirty="0" smtClean="0"/>
              <a:t> yang </a:t>
            </a:r>
            <a:r>
              <a:rPr lang="en-US" sz="2400" dirty="0" err="1" smtClean="0"/>
              <a:t>akurat</a:t>
            </a:r>
            <a:r>
              <a:rPr lang="en-US" sz="2400" dirty="0" smtClean="0"/>
              <a:t> </a:t>
            </a:r>
            <a:r>
              <a:rPr lang="en-US" sz="2400" dirty="0" err="1" smtClean="0"/>
              <a:t>jika</a:t>
            </a:r>
            <a:r>
              <a:rPr lang="en-US" sz="2400" dirty="0" smtClean="0"/>
              <a:t> </a:t>
            </a:r>
            <a:r>
              <a:rPr lang="en-US" sz="2400" dirty="0" err="1" smtClean="0"/>
              <a:t>keadaan</a:t>
            </a:r>
            <a:r>
              <a:rPr lang="en-US" sz="2400" dirty="0" smtClean="0"/>
              <a:t> </a:t>
            </a:r>
            <a:r>
              <a:rPr lang="en-US" sz="2400" dirty="0" err="1" smtClean="0"/>
              <a:t>dimasa</a:t>
            </a:r>
            <a:r>
              <a:rPr lang="en-US" sz="2400" dirty="0" smtClean="0"/>
              <a:t> </a:t>
            </a:r>
            <a:r>
              <a:rPr lang="en-US" sz="2400" dirty="0" err="1" smtClean="0"/>
              <a:t>yad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banyak</a:t>
            </a:r>
            <a:r>
              <a:rPr lang="en-US" sz="2400" dirty="0" smtClean="0"/>
              <a:t> </a:t>
            </a:r>
            <a:r>
              <a:rPr lang="en-US" sz="2400" dirty="0" err="1" smtClean="0"/>
              <a:t>berbeda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keadaan</a:t>
            </a:r>
            <a:r>
              <a:rPr lang="en-US" sz="2400" dirty="0" smtClean="0"/>
              <a:t> </a:t>
            </a:r>
            <a:r>
              <a:rPr lang="en-US" sz="2400" dirty="0" err="1" smtClean="0"/>
              <a:t>masa</a:t>
            </a:r>
            <a:r>
              <a:rPr lang="en-US" sz="2400" dirty="0" smtClean="0"/>
              <a:t> </a:t>
            </a:r>
            <a:r>
              <a:rPr lang="en-US" sz="2400" dirty="0" err="1" smtClean="0"/>
              <a:t>lampau</a:t>
            </a:r>
            <a:r>
              <a:rPr lang="en-US" sz="2400" dirty="0" smtClean="0"/>
              <a:t>.</a:t>
            </a:r>
          </a:p>
          <a:p>
            <a:r>
              <a:rPr lang="en-US" sz="2400" dirty="0" err="1" smtClean="0"/>
              <a:t>Metode</a:t>
            </a:r>
            <a:r>
              <a:rPr lang="en-US" sz="2400" dirty="0" smtClean="0"/>
              <a:t> </a:t>
            </a:r>
            <a:r>
              <a:rPr lang="en-US" sz="2400" dirty="0" err="1" smtClean="0"/>
              <a:t>berdasarkan</a:t>
            </a:r>
            <a:r>
              <a:rPr lang="en-US" sz="2400" dirty="0" smtClean="0"/>
              <a:t> </a:t>
            </a:r>
            <a:r>
              <a:rPr lang="en-US" sz="2400" dirty="0" err="1" smtClean="0"/>
              <a:t>pendekatan</a:t>
            </a:r>
            <a:r>
              <a:rPr lang="en-US" sz="2400" dirty="0" smtClean="0"/>
              <a:t> time series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:</a:t>
            </a:r>
          </a:p>
          <a:p>
            <a:pPr marL="319088" indent="-28575">
              <a:lnSpc>
                <a:spcPct val="120000"/>
              </a:lnSpc>
              <a:buNone/>
            </a:pPr>
            <a:r>
              <a:rPr lang="en-US" sz="2400" dirty="0" smtClean="0"/>
              <a:t>1. Simple Average (SA)</a:t>
            </a:r>
          </a:p>
          <a:p>
            <a:pPr marL="319088" indent="-28575">
              <a:lnSpc>
                <a:spcPct val="120000"/>
              </a:lnSpc>
              <a:buNone/>
            </a:pPr>
            <a:r>
              <a:rPr lang="en-US" sz="2400" dirty="0" smtClean="0"/>
              <a:t>2. Moving Average (MA)</a:t>
            </a:r>
          </a:p>
          <a:p>
            <a:pPr marL="319088" indent="-28575">
              <a:lnSpc>
                <a:spcPct val="120000"/>
              </a:lnSpc>
              <a:buNone/>
            </a:pPr>
            <a:r>
              <a:rPr lang="en-US" sz="2400" dirty="0" smtClean="0"/>
              <a:t>3. Weighted Moving Average  (WMA)</a:t>
            </a:r>
          </a:p>
          <a:p>
            <a:pPr marL="319088" indent="-28575">
              <a:lnSpc>
                <a:spcPct val="120000"/>
              </a:lnSpc>
              <a:buNone/>
            </a:pPr>
            <a:r>
              <a:rPr lang="en-US" sz="2400" dirty="0" smtClean="0"/>
              <a:t>4. Moving Average with Linear Trend (MAT)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19088" indent="-28575">
              <a:lnSpc>
                <a:spcPct val="120000"/>
              </a:lnSpc>
              <a:buNone/>
            </a:pPr>
            <a:r>
              <a:rPr lang="en-US" sz="2400" dirty="0" smtClean="0"/>
              <a:t>5. Single Exponential Smoothing (SES)</a:t>
            </a:r>
          </a:p>
          <a:p>
            <a:pPr marL="319088" indent="-28575">
              <a:lnSpc>
                <a:spcPct val="120000"/>
              </a:lnSpc>
              <a:buNone/>
            </a:pPr>
            <a:r>
              <a:rPr lang="en-US" sz="2400" dirty="0" smtClean="0"/>
              <a:t>6. Single Exponential Smoothing with Trend (SEST)</a:t>
            </a:r>
          </a:p>
          <a:p>
            <a:pPr marL="319088" indent="-28575">
              <a:lnSpc>
                <a:spcPct val="120000"/>
              </a:lnSpc>
              <a:buNone/>
            </a:pPr>
            <a:r>
              <a:rPr lang="en-US" sz="2400" dirty="0" smtClean="0"/>
              <a:t>7. Double Exponential Smoothing (DES)</a:t>
            </a:r>
          </a:p>
          <a:p>
            <a:pPr marL="319088" indent="-28575">
              <a:lnSpc>
                <a:spcPct val="120000"/>
              </a:lnSpc>
              <a:buNone/>
            </a:pPr>
            <a:r>
              <a:rPr lang="en-US" sz="2400" dirty="0" smtClean="0"/>
              <a:t>8. Double Exponential Smoothing with Trend (DEST)</a:t>
            </a:r>
          </a:p>
          <a:p>
            <a:pPr marL="319088" indent="-28575">
              <a:lnSpc>
                <a:spcPct val="120000"/>
              </a:lnSpc>
              <a:buNone/>
            </a:pPr>
            <a:r>
              <a:rPr lang="en-US" sz="2400" dirty="0" smtClean="0"/>
              <a:t>9. Adaptive Exponential Smoothing (AES)</a:t>
            </a:r>
          </a:p>
          <a:p>
            <a:pPr marL="319088" indent="-28575">
              <a:lnSpc>
                <a:spcPct val="120000"/>
              </a:lnSpc>
              <a:buNone/>
            </a:pPr>
            <a:r>
              <a:rPr lang="en-US" sz="2400" dirty="0" smtClean="0"/>
              <a:t>10. Linear Regression with Time (LR)</a:t>
            </a:r>
          </a:p>
          <a:p>
            <a:pPr marL="319088" indent="-28575">
              <a:lnSpc>
                <a:spcPct val="120000"/>
              </a:lnSpc>
              <a:buNone/>
            </a:pPr>
            <a:r>
              <a:rPr lang="en-US" sz="2400" dirty="0" smtClean="0"/>
              <a:t>11. Holt-Winters Additive Algorithm (HWA)</a:t>
            </a:r>
          </a:p>
          <a:p>
            <a:pPr marL="319088" indent="-28575">
              <a:lnSpc>
                <a:spcPct val="120000"/>
              </a:lnSpc>
              <a:buNone/>
            </a:pPr>
            <a:r>
              <a:rPr lang="en-US" sz="2400" dirty="0" smtClean="0"/>
              <a:t>12. Holt-Winters Multiplicative Algorithm (HWM)</a:t>
            </a:r>
            <a:endParaRPr lang="id-ID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Kesalahan</a:t>
            </a:r>
            <a:r>
              <a:rPr lang="en-US" dirty="0" smtClean="0"/>
              <a:t> </a:t>
            </a:r>
            <a:r>
              <a:rPr lang="en-US" dirty="0" err="1" smtClean="0"/>
              <a:t>Peramalan</a:t>
            </a:r>
            <a:endParaRPr lang="id-ID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1400" y="1900237"/>
            <a:ext cx="729615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Moving Average (MA)</a:t>
            </a:r>
            <a:endParaRPr lang="id-ID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09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447800"/>
            <a:ext cx="7391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5257800"/>
            <a:ext cx="45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Weighted Moving </a:t>
            </a:r>
            <a:r>
              <a:rPr lang="en-US" dirty="0" smtClean="0"/>
              <a:t>Average </a:t>
            </a:r>
            <a:r>
              <a:rPr lang="en-US" dirty="0" smtClean="0"/>
              <a:t>(WMA</a:t>
            </a:r>
            <a:r>
              <a:rPr lang="en-US" dirty="0" smtClean="0"/>
              <a:t>)</a:t>
            </a:r>
            <a:endParaRPr lang="id-ID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881187"/>
            <a:ext cx="76962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552574"/>
            <a:ext cx="72390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4800600"/>
            <a:ext cx="3524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4800599"/>
            <a:ext cx="381000" cy="15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/>
              <a:t>ASPEK PASAR DAN PEMASARAN</a:t>
            </a:r>
            <a:endParaRPr lang="id-ID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dirty="0" err="1" smtClean="0"/>
              <a:t>pasar</a:t>
            </a:r>
            <a:r>
              <a:rPr lang="en-US" dirty="0" smtClean="0"/>
              <a:t> </a:t>
            </a:r>
            <a:r>
              <a:rPr lang="en-US" dirty="0" err="1" smtClean="0"/>
              <a:t>potensial</a:t>
            </a: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sales  </a:t>
            </a:r>
            <a:r>
              <a:rPr lang="en-US" dirty="0" err="1" smtClean="0"/>
              <a:t>potensial</a:t>
            </a: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pemasaran</a:t>
            </a:r>
            <a:endParaRPr lang="id-ID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1.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pasar</a:t>
            </a:r>
            <a:r>
              <a:rPr lang="en-US" dirty="0" smtClean="0"/>
              <a:t> </a:t>
            </a:r>
            <a:r>
              <a:rPr lang="en-US" dirty="0" err="1" smtClean="0"/>
              <a:t>potensial</a:t>
            </a:r>
            <a:r>
              <a:rPr lang="en-US" dirty="0" smtClean="0"/>
              <a:t> yang </a:t>
            </a:r>
            <a:r>
              <a:rPr lang="en-US" dirty="0" err="1" smtClean="0"/>
              <a:t>tersedia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masa</a:t>
            </a:r>
            <a:r>
              <a:rPr lang="en-US" dirty="0" smtClean="0"/>
              <a:t> yang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datang</a:t>
            </a:r>
            <a:r>
              <a:rPr lang="en-US" dirty="0" smtClean="0"/>
              <a:t> ?.</a:t>
            </a:r>
          </a:p>
          <a:p>
            <a:pPr>
              <a:buNone/>
            </a:pPr>
            <a:r>
              <a:rPr lang="en-US" dirty="0" smtClean="0"/>
              <a:t>2. </a:t>
            </a:r>
            <a:r>
              <a:rPr lang="en-US" dirty="0" err="1" smtClean="0"/>
              <a:t>Berapa</a:t>
            </a:r>
            <a:r>
              <a:rPr lang="en-US" dirty="0" smtClean="0"/>
              <a:t> sales </a:t>
            </a:r>
            <a:r>
              <a:rPr lang="en-US" dirty="0" err="1" smtClean="0"/>
              <a:t>potensial</a:t>
            </a:r>
            <a:r>
              <a:rPr lang="en-US" dirty="0" smtClean="0"/>
              <a:t>/ market share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diserap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keseluruhan</a:t>
            </a:r>
            <a:r>
              <a:rPr lang="en-US" dirty="0" smtClean="0"/>
              <a:t> </a:t>
            </a:r>
            <a:r>
              <a:rPr lang="en-US" dirty="0" err="1" smtClean="0"/>
              <a:t>pasar</a:t>
            </a:r>
            <a:r>
              <a:rPr lang="en-US" dirty="0" smtClean="0"/>
              <a:t> </a:t>
            </a:r>
            <a:r>
              <a:rPr lang="en-US" dirty="0" err="1" smtClean="0"/>
              <a:t>potensial</a:t>
            </a:r>
            <a:r>
              <a:rPr lang="en-US" dirty="0" smtClean="0"/>
              <a:t> ?.</a:t>
            </a:r>
          </a:p>
          <a:p>
            <a:pPr>
              <a:buNone/>
            </a:pPr>
            <a:r>
              <a:rPr lang="en-US" dirty="0" smtClean="0"/>
              <a:t>3. </a:t>
            </a:r>
            <a:r>
              <a:rPr lang="en-US" dirty="0" err="1" smtClean="0"/>
              <a:t>Bagaimana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pemasaran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sales </a:t>
            </a:r>
            <a:r>
              <a:rPr lang="en-US" dirty="0" err="1" smtClean="0"/>
              <a:t>potensial</a:t>
            </a:r>
            <a:r>
              <a:rPr lang="en-US" dirty="0" smtClean="0"/>
              <a:t>/market share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 ?.</a:t>
            </a:r>
            <a:endParaRPr lang="id-ID" dirty="0" smtClean="0"/>
          </a:p>
          <a:p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pPr algn="ctr"/>
            <a:r>
              <a:rPr lang="en-US" sz="2800" dirty="0" err="1" smtClean="0"/>
              <a:t>Permasalahan</a:t>
            </a:r>
            <a:endParaRPr lang="en-US" sz="2800" dirty="0" smtClean="0"/>
          </a:p>
          <a:p>
            <a:endParaRPr lang="id-ID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?</a:t>
            </a:r>
            <a:endParaRPr lang="id-ID" dirty="0"/>
          </a:p>
        </p:txBody>
      </p:sp>
      <p:grpSp>
        <p:nvGrpSpPr>
          <p:cNvPr id="2" name="Group 9"/>
          <p:cNvGrpSpPr/>
          <p:nvPr/>
        </p:nvGrpSpPr>
        <p:grpSpPr>
          <a:xfrm>
            <a:off x="2057400" y="3048000"/>
            <a:ext cx="730072" cy="730072"/>
            <a:chOff x="4953001" y="914402"/>
            <a:chExt cx="730072" cy="730072"/>
          </a:xfrm>
        </p:grpSpPr>
        <p:sp>
          <p:nvSpPr>
            <p:cNvPr id="11" name="Down Arrow 10"/>
            <p:cNvSpPr/>
            <p:nvPr/>
          </p:nvSpPr>
          <p:spPr>
            <a:xfrm>
              <a:off x="4953001" y="914402"/>
              <a:ext cx="730072" cy="730072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3">
                <a:lumMod val="50000"/>
                <a:alpha val="9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Down Arrow 4"/>
            <p:cNvSpPr/>
            <p:nvPr/>
          </p:nvSpPr>
          <p:spPr>
            <a:xfrm>
              <a:off x="5117267" y="914402"/>
              <a:ext cx="401540" cy="5493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/>
            </a:p>
          </p:txBody>
        </p:sp>
      </p:grpSp>
      <p:grpSp>
        <p:nvGrpSpPr>
          <p:cNvPr id="3" name="Group 12"/>
          <p:cNvGrpSpPr/>
          <p:nvPr/>
        </p:nvGrpSpPr>
        <p:grpSpPr>
          <a:xfrm>
            <a:off x="2133600" y="4495800"/>
            <a:ext cx="730072" cy="730072"/>
            <a:chOff x="4953001" y="914402"/>
            <a:chExt cx="730072" cy="730072"/>
          </a:xfrm>
        </p:grpSpPr>
        <p:sp>
          <p:nvSpPr>
            <p:cNvPr id="14" name="Down Arrow 13"/>
            <p:cNvSpPr/>
            <p:nvPr/>
          </p:nvSpPr>
          <p:spPr>
            <a:xfrm>
              <a:off x="4953001" y="914402"/>
              <a:ext cx="730072" cy="730072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3">
                <a:lumMod val="50000"/>
                <a:alpha val="9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Down Arrow 4"/>
            <p:cNvSpPr/>
            <p:nvPr/>
          </p:nvSpPr>
          <p:spPr>
            <a:xfrm>
              <a:off x="5117267" y="914402"/>
              <a:ext cx="401540" cy="5493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err="1" smtClean="0"/>
              <a:t>Proses</a:t>
            </a:r>
            <a:r>
              <a:rPr lang="en-US" sz="3200" dirty="0" smtClean="0"/>
              <a:t> </a:t>
            </a:r>
            <a:r>
              <a:rPr lang="en-US" sz="3200" dirty="0" err="1" smtClean="0"/>
              <a:t>Pengkajian</a:t>
            </a:r>
            <a:r>
              <a:rPr lang="en-US" sz="3200" dirty="0" smtClean="0"/>
              <a:t> </a:t>
            </a:r>
            <a:r>
              <a:rPr lang="en-US" sz="3200" dirty="0" err="1" smtClean="0"/>
              <a:t>Aspek</a:t>
            </a:r>
            <a:r>
              <a:rPr lang="en-US" sz="3200" dirty="0" smtClean="0"/>
              <a:t> </a:t>
            </a:r>
            <a:r>
              <a:rPr lang="en-US" sz="3200" dirty="0" err="1" smtClean="0"/>
              <a:t>Pasar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1600200"/>
          <a:ext cx="80010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Data </a:t>
            </a:r>
            <a:r>
              <a:rPr lang="en-US" sz="3200" dirty="0" err="1" smtClean="0"/>
              <a:t>dan</a:t>
            </a:r>
            <a:r>
              <a:rPr lang="en-US" sz="3200" dirty="0" smtClean="0"/>
              <a:t> </a:t>
            </a:r>
            <a:r>
              <a:rPr lang="en-US" sz="3200" dirty="0" err="1" smtClean="0"/>
              <a:t>Sumber</a:t>
            </a:r>
            <a:r>
              <a:rPr lang="en-US" sz="3200" dirty="0" smtClean="0"/>
              <a:t> Data</a:t>
            </a:r>
            <a:endParaRPr lang="id-ID" sz="3200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Data</a:t>
            </a:r>
          </a:p>
          <a:p>
            <a:pPr>
              <a:buNone/>
            </a:pPr>
            <a:r>
              <a:rPr lang="en-US" sz="2400" dirty="0" smtClean="0"/>
              <a:t>1. </a:t>
            </a:r>
            <a:r>
              <a:rPr lang="en-US" sz="2400" dirty="0" err="1" smtClean="0"/>
              <a:t>Kecenderungan</a:t>
            </a:r>
            <a:r>
              <a:rPr lang="en-US" sz="2400" dirty="0" smtClean="0"/>
              <a:t> </a:t>
            </a:r>
            <a:r>
              <a:rPr lang="en-US" sz="2400" dirty="0" err="1" smtClean="0"/>
              <a:t>konsumsi</a:t>
            </a:r>
            <a:r>
              <a:rPr lang="en-US" sz="2400" dirty="0" smtClean="0"/>
              <a:t>/</a:t>
            </a:r>
            <a:r>
              <a:rPr lang="en-US" sz="2400" dirty="0" err="1" smtClean="0"/>
              <a:t>permintaan</a:t>
            </a:r>
            <a:r>
              <a:rPr lang="en-US" sz="2400" dirty="0" smtClean="0"/>
              <a:t> 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variabel-variabel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mempengaruhinya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2. </a:t>
            </a:r>
            <a:r>
              <a:rPr lang="en-US" sz="2400" dirty="0" err="1" smtClean="0"/>
              <a:t>Kecenderungan</a:t>
            </a:r>
            <a:r>
              <a:rPr lang="en-US" sz="2400" dirty="0" smtClean="0"/>
              <a:t> </a:t>
            </a:r>
            <a:r>
              <a:rPr lang="en-US" sz="2400" dirty="0" err="1" smtClean="0"/>
              <a:t>penawaran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kemungkinan</a:t>
            </a:r>
            <a:r>
              <a:rPr lang="en-US" sz="2400" dirty="0" smtClean="0"/>
              <a:t> </a:t>
            </a:r>
            <a:r>
              <a:rPr lang="en-US" sz="2400" dirty="0" err="1" smtClean="0"/>
              <a:t>perluasan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pesaing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3. </a:t>
            </a:r>
            <a:r>
              <a:rPr lang="en-US" sz="2400" dirty="0" err="1" smtClean="0"/>
              <a:t>Impor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ekspor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4. </a:t>
            </a:r>
            <a:r>
              <a:rPr lang="en-US" sz="2400" dirty="0" err="1" smtClean="0"/>
              <a:t>Kedudukan</a:t>
            </a:r>
            <a:r>
              <a:rPr lang="en-US" sz="2400" dirty="0" smtClean="0"/>
              <a:t> </a:t>
            </a:r>
            <a:r>
              <a:rPr lang="en-US" sz="2400" dirty="0" err="1" smtClean="0"/>
              <a:t>proyek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struktur</a:t>
            </a:r>
            <a:r>
              <a:rPr lang="en-US" sz="2400" dirty="0" smtClean="0"/>
              <a:t> </a:t>
            </a:r>
            <a:r>
              <a:rPr lang="en-US" sz="2400" dirty="0" err="1" smtClean="0"/>
              <a:t>persaingan</a:t>
            </a:r>
            <a:r>
              <a:rPr lang="en-US" sz="2400" dirty="0" smtClean="0"/>
              <a:t>, </a:t>
            </a:r>
            <a:r>
              <a:rPr lang="en-US" sz="2400" dirty="0" err="1" smtClean="0"/>
              <a:t>termasuk</a:t>
            </a:r>
            <a:r>
              <a:rPr lang="en-US" sz="2400" dirty="0" smtClean="0"/>
              <a:t> </a:t>
            </a:r>
            <a:r>
              <a:rPr lang="en-US" sz="2400" dirty="0" err="1" smtClean="0"/>
              <a:t>struktur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pemasaran</a:t>
            </a:r>
            <a:r>
              <a:rPr lang="en-US" sz="2400" dirty="0" smtClean="0"/>
              <a:t> </a:t>
            </a:r>
            <a:r>
              <a:rPr lang="en-US" sz="2400" dirty="0" err="1" smtClean="0"/>
              <a:t>pesaing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5. </a:t>
            </a:r>
            <a:r>
              <a:rPr lang="en-US" sz="2400" dirty="0" err="1" smtClean="0"/>
              <a:t>Tingkah</a:t>
            </a:r>
            <a:r>
              <a:rPr lang="en-US" sz="2400" dirty="0" smtClean="0"/>
              <a:t> </a:t>
            </a:r>
            <a:r>
              <a:rPr lang="en-US" sz="2400" dirty="0" err="1" smtClean="0"/>
              <a:t>laku</a:t>
            </a:r>
            <a:r>
              <a:rPr lang="en-US" sz="2400" dirty="0" smtClean="0"/>
              <a:t>, </a:t>
            </a:r>
            <a:r>
              <a:rPr lang="en-US" sz="2400" dirty="0" err="1" smtClean="0"/>
              <a:t>motivasi</a:t>
            </a:r>
            <a:r>
              <a:rPr lang="en-US" sz="2400" dirty="0" smtClean="0"/>
              <a:t>, </a:t>
            </a:r>
            <a:r>
              <a:rPr lang="en-US" sz="2400" dirty="0" err="1" smtClean="0"/>
              <a:t>kebiasaan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preferensi</a:t>
            </a:r>
            <a:r>
              <a:rPr lang="en-US" sz="2400" dirty="0" smtClean="0"/>
              <a:t> </a:t>
            </a:r>
            <a:r>
              <a:rPr lang="en-US" sz="2400" dirty="0" err="1" smtClean="0"/>
              <a:t>konsumen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6. </a:t>
            </a:r>
            <a:r>
              <a:rPr lang="en-US" sz="2400" dirty="0" err="1" smtClean="0"/>
              <a:t>Pemilihan</a:t>
            </a:r>
            <a:r>
              <a:rPr lang="en-US" sz="2400" dirty="0" smtClean="0"/>
              <a:t> marketing efforts yang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dilakukan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pemilihan</a:t>
            </a:r>
            <a:r>
              <a:rPr lang="en-US" sz="2400" dirty="0" smtClean="0"/>
              <a:t> </a:t>
            </a:r>
            <a:r>
              <a:rPr lang="en-US" sz="2400" dirty="0" err="1" smtClean="0"/>
              <a:t>skala</a:t>
            </a:r>
            <a:r>
              <a:rPr lang="en-US" sz="2400" dirty="0" smtClean="0"/>
              <a:t> </a:t>
            </a:r>
            <a:r>
              <a:rPr lang="en-US" sz="2400" dirty="0" err="1" smtClean="0"/>
              <a:t>prioritas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marketing mix yang </a:t>
            </a:r>
            <a:r>
              <a:rPr lang="en-US" sz="2400" dirty="0" err="1" smtClean="0"/>
              <a:t>tersedia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7. </a:t>
            </a:r>
            <a:r>
              <a:rPr lang="en-US" sz="2400" dirty="0" err="1" smtClean="0"/>
              <a:t>Elastisitas</a:t>
            </a:r>
            <a:r>
              <a:rPr lang="en-US" sz="2400" dirty="0" smtClean="0"/>
              <a:t> </a:t>
            </a:r>
            <a:r>
              <a:rPr lang="en-US" sz="2400" dirty="0" err="1" smtClean="0"/>
              <a:t>permintaan</a:t>
            </a:r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Sumber</a:t>
            </a:r>
            <a:r>
              <a:rPr lang="en-US" dirty="0" smtClean="0"/>
              <a:t> Data</a:t>
            </a:r>
          </a:p>
          <a:p>
            <a:pPr marL="55563" indent="-55563">
              <a:buNone/>
            </a:pPr>
            <a:r>
              <a:rPr lang="en-US" dirty="0" err="1" smtClean="0"/>
              <a:t>Kecuali</a:t>
            </a:r>
            <a:r>
              <a:rPr lang="en-US" dirty="0" smtClean="0"/>
              <a:t> data primer yang </a:t>
            </a:r>
            <a:r>
              <a:rPr lang="en-US" dirty="0" err="1" smtClean="0"/>
              <a:t>digali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survey yang </a:t>
            </a:r>
            <a:r>
              <a:rPr lang="en-US" dirty="0" err="1" smtClean="0"/>
              <a:t>dilakukan</a:t>
            </a:r>
            <a:r>
              <a:rPr lang="en-US" dirty="0" smtClean="0"/>
              <a:t> investor,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data </a:t>
            </a:r>
            <a:r>
              <a:rPr lang="en-US" dirty="0" err="1" smtClean="0"/>
              <a:t>sekunder</a:t>
            </a:r>
            <a:r>
              <a:rPr lang="en-US" dirty="0" smtClean="0"/>
              <a:t> yang </a:t>
            </a:r>
            <a:r>
              <a:rPr lang="en-US" dirty="0" err="1" smtClean="0"/>
              <a:t>bersumber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:</a:t>
            </a:r>
          </a:p>
          <a:p>
            <a:pPr marL="319088" indent="-84138">
              <a:buNone/>
            </a:pPr>
            <a:r>
              <a:rPr lang="en-US" dirty="0" smtClean="0"/>
              <a:t>1. </a:t>
            </a:r>
            <a:r>
              <a:rPr lang="en-US" dirty="0" err="1" smtClean="0"/>
              <a:t>Laporan</a:t>
            </a:r>
            <a:r>
              <a:rPr lang="en-US" dirty="0" smtClean="0"/>
              <a:t> </a:t>
            </a:r>
            <a:r>
              <a:rPr lang="en-US" dirty="0" err="1" smtClean="0"/>
              <a:t>sensus</a:t>
            </a:r>
            <a:r>
              <a:rPr lang="en-US" dirty="0" smtClean="0"/>
              <a:t> </a:t>
            </a:r>
            <a:r>
              <a:rPr lang="en-US" dirty="0" err="1" smtClean="0"/>
              <a:t>penduduk</a:t>
            </a:r>
            <a:r>
              <a:rPr lang="en-US" dirty="0" smtClean="0"/>
              <a:t> Indonesia</a:t>
            </a:r>
          </a:p>
          <a:p>
            <a:pPr marL="319088" indent="-84138">
              <a:buNone/>
            </a:pPr>
            <a:r>
              <a:rPr lang="en-US" dirty="0" smtClean="0"/>
              <a:t>2. </a:t>
            </a:r>
            <a:r>
              <a:rPr lang="en-US" dirty="0" err="1" smtClean="0"/>
              <a:t>Laporan</a:t>
            </a:r>
            <a:r>
              <a:rPr lang="en-US" dirty="0" smtClean="0"/>
              <a:t> </a:t>
            </a:r>
            <a:r>
              <a:rPr lang="en-US" dirty="0" err="1" smtClean="0"/>
              <a:t>perencanaan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Indonesia </a:t>
            </a:r>
          </a:p>
          <a:p>
            <a:pPr marL="319088" indent="-84138">
              <a:buNone/>
            </a:pPr>
            <a:r>
              <a:rPr lang="en-US" dirty="0" smtClean="0"/>
              <a:t>3.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statistik</a:t>
            </a:r>
            <a:r>
              <a:rPr lang="en-US" dirty="0" smtClean="0"/>
              <a:t> Indonesia/</a:t>
            </a:r>
            <a:r>
              <a:rPr lang="en-US" dirty="0" err="1" smtClean="0"/>
              <a:t>daerah</a:t>
            </a:r>
            <a:endParaRPr lang="en-US" dirty="0" smtClean="0"/>
          </a:p>
          <a:p>
            <a:pPr marL="568325" indent="-333375">
              <a:buNone/>
            </a:pPr>
            <a:r>
              <a:rPr lang="en-US" dirty="0" smtClean="0"/>
              <a:t>4. </a:t>
            </a:r>
            <a:r>
              <a:rPr lang="en-US" dirty="0" err="1" smtClean="0"/>
              <a:t>Buletin</a:t>
            </a:r>
            <a:r>
              <a:rPr lang="en-US" dirty="0" smtClean="0"/>
              <a:t> yang </a:t>
            </a:r>
            <a:r>
              <a:rPr lang="en-US" dirty="0" err="1" smtClean="0"/>
              <a:t>diterbitkan</a:t>
            </a:r>
            <a:r>
              <a:rPr lang="en-US" dirty="0" smtClean="0"/>
              <a:t> </a:t>
            </a:r>
            <a:r>
              <a:rPr lang="en-US" dirty="0" err="1" smtClean="0"/>
              <a:t>departemen</a:t>
            </a:r>
            <a:r>
              <a:rPr lang="en-US" dirty="0" smtClean="0"/>
              <a:t>, </a:t>
            </a:r>
            <a:r>
              <a:rPr lang="en-US" dirty="0" err="1" smtClean="0"/>
              <a:t>perbankan</a:t>
            </a:r>
            <a:r>
              <a:rPr lang="en-US" dirty="0" smtClean="0"/>
              <a:t> </a:t>
            </a:r>
            <a:r>
              <a:rPr lang="en-US" dirty="0" err="1" smtClean="0"/>
              <a:t>maupun</a:t>
            </a:r>
            <a:r>
              <a:rPr lang="en-US" dirty="0" smtClean="0"/>
              <a:t> </a:t>
            </a:r>
            <a:r>
              <a:rPr lang="en-US" dirty="0" err="1" smtClean="0"/>
              <a:t>asosiasi</a:t>
            </a:r>
            <a:r>
              <a:rPr lang="en-US" dirty="0" smtClean="0"/>
              <a:t> </a:t>
            </a:r>
            <a:r>
              <a:rPr lang="en-US" dirty="0" err="1" smtClean="0"/>
              <a:t>profesi</a:t>
            </a:r>
            <a:endParaRPr lang="en-US" dirty="0" smtClean="0"/>
          </a:p>
          <a:p>
            <a:pPr marL="623888" indent="-388938">
              <a:buNone/>
            </a:pPr>
            <a:r>
              <a:rPr lang="en-US" dirty="0" smtClean="0"/>
              <a:t>5. </a:t>
            </a:r>
            <a:r>
              <a:rPr lang="en-US" dirty="0" err="1" smtClean="0"/>
              <a:t>laporan</a:t>
            </a:r>
            <a:r>
              <a:rPr lang="en-US" dirty="0" smtClean="0"/>
              <a:t> seminar, </a:t>
            </a:r>
            <a:r>
              <a:rPr lang="en-US" dirty="0" err="1" smtClean="0"/>
              <a:t>lokakarya</a:t>
            </a:r>
            <a:r>
              <a:rPr lang="en-US" dirty="0" smtClean="0"/>
              <a:t> ,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yang </a:t>
            </a:r>
            <a:r>
              <a:rPr lang="en-US" dirty="0" err="1" smtClean="0"/>
              <a:t>sejenis</a:t>
            </a:r>
            <a:endParaRPr lang="en-US" dirty="0" smtClean="0"/>
          </a:p>
          <a:p>
            <a:endParaRPr lang="id-ID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kutipan</a:t>
            </a: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000" dirty="0" err="1" smtClean="0"/>
              <a:t>Pasar</a:t>
            </a:r>
            <a:r>
              <a:rPr lang="en-US" sz="2000" dirty="0" smtClean="0"/>
              <a:t> </a:t>
            </a:r>
            <a:r>
              <a:rPr lang="en-US" sz="2000" dirty="0" err="1" smtClean="0"/>
              <a:t>potensial</a:t>
            </a:r>
            <a:r>
              <a:rPr lang="en-US" sz="2000" dirty="0" smtClean="0"/>
              <a:t> : </a:t>
            </a:r>
            <a:r>
              <a:rPr lang="en-US" sz="2000" dirty="0" err="1" smtClean="0"/>
              <a:t>keseluruhan</a:t>
            </a:r>
            <a:r>
              <a:rPr lang="en-US" sz="2000" dirty="0" smtClean="0"/>
              <a:t> </a:t>
            </a:r>
            <a:r>
              <a:rPr lang="en-US" sz="2000" dirty="0" err="1" smtClean="0"/>
              <a:t>jumlah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sekelompok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yang </a:t>
            </a:r>
            <a:r>
              <a:rPr lang="en-US" sz="2000" dirty="0" err="1" smtClean="0"/>
              <a:t>mungkin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dijual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pasar</a:t>
            </a:r>
            <a:r>
              <a:rPr lang="en-US" sz="2000" dirty="0" smtClean="0"/>
              <a:t> </a:t>
            </a:r>
            <a:r>
              <a:rPr lang="en-US" sz="2000" dirty="0" err="1" smtClean="0"/>
              <a:t>tertentu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satu</a:t>
            </a:r>
            <a:r>
              <a:rPr lang="en-US" sz="2000" dirty="0" smtClean="0"/>
              <a:t> </a:t>
            </a:r>
            <a:r>
              <a:rPr lang="en-US" sz="2000" dirty="0" err="1" smtClean="0"/>
              <a:t>periode</a:t>
            </a:r>
            <a:r>
              <a:rPr lang="en-US" sz="2000" dirty="0" smtClean="0"/>
              <a:t> </a:t>
            </a:r>
            <a:r>
              <a:rPr lang="en-US" sz="2000" dirty="0" err="1" smtClean="0"/>
              <a:t>tertentu</a:t>
            </a:r>
            <a:r>
              <a:rPr lang="en-US" sz="2000" dirty="0" smtClean="0"/>
              <a:t> </a:t>
            </a:r>
            <a:r>
              <a:rPr lang="en-US" sz="2000" dirty="0" err="1" smtClean="0"/>
              <a:t>dibawah</a:t>
            </a:r>
            <a:r>
              <a:rPr lang="en-US" sz="2000" dirty="0" smtClean="0"/>
              <a:t> </a:t>
            </a:r>
            <a:r>
              <a:rPr lang="en-US" sz="2000" dirty="0" err="1" smtClean="0"/>
              <a:t>pengaruh</a:t>
            </a:r>
            <a:r>
              <a:rPr lang="en-US" sz="2000" dirty="0" smtClean="0"/>
              <a:t> </a:t>
            </a:r>
            <a:r>
              <a:rPr lang="en-US" sz="2000" dirty="0" err="1" smtClean="0"/>
              <a:t>satu</a:t>
            </a:r>
            <a:r>
              <a:rPr lang="en-US" sz="2000" dirty="0" smtClean="0"/>
              <a:t> set </a:t>
            </a:r>
            <a:r>
              <a:rPr lang="en-US" sz="2000" dirty="0" err="1" smtClean="0"/>
              <a:t>kondisi</a:t>
            </a:r>
            <a:r>
              <a:rPr lang="en-US" sz="2000" dirty="0" smtClean="0"/>
              <a:t> </a:t>
            </a:r>
            <a:r>
              <a:rPr lang="en-US" sz="2000" dirty="0" err="1" smtClean="0"/>
              <a:t>tertentu</a:t>
            </a:r>
            <a:r>
              <a:rPr lang="en-US" sz="2000" dirty="0" smtClean="0"/>
              <a:t>. </a:t>
            </a:r>
            <a:r>
              <a:rPr lang="en-US" sz="2000" dirty="0" err="1" smtClean="0"/>
              <a:t>Satu</a:t>
            </a:r>
            <a:r>
              <a:rPr lang="en-US" sz="2000" dirty="0" smtClean="0"/>
              <a:t> set </a:t>
            </a:r>
            <a:r>
              <a:rPr lang="en-US" sz="2000" dirty="0" err="1" smtClean="0"/>
              <a:t>kondisi</a:t>
            </a:r>
            <a:r>
              <a:rPr lang="en-US" sz="2000" dirty="0" smtClean="0"/>
              <a:t> </a:t>
            </a:r>
            <a:r>
              <a:rPr lang="en-US" sz="2000" dirty="0" err="1" smtClean="0"/>
              <a:t>tertentu</a:t>
            </a:r>
            <a:r>
              <a:rPr lang="en-US" sz="2000" dirty="0" smtClean="0"/>
              <a:t> </a:t>
            </a:r>
            <a:r>
              <a:rPr lang="en-US" sz="2000" dirty="0" err="1" smtClean="0"/>
              <a:t>tersebut</a:t>
            </a:r>
            <a:r>
              <a:rPr lang="en-US" sz="2000" dirty="0" smtClean="0"/>
              <a:t> </a:t>
            </a:r>
            <a:r>
              <a:rPr lang="en-US" sz="2000" dirty="0" err="1" smtClean="0"/>
              <a:t>meliputi</a:t>
            </a:r>
            <a:r>
              <a:rPr lang="en-US" sz="2000" dirty="0" smtClean="0"/>
              <a:t> </a:t>
            </a:r>
            <a:r>
              <a:rPr lang="en-US" sz="2000" dirty="0" err="1" smtClean="0"/>
              <a:t>variabel</a:t>
            </a:r>
            <a:r>
              <a:rPr lang="en-US" sz="2000" dirty="0" smtClean="0"/>
              <a:t> yang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dikontrol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calon</a:t>
            </a:r>
            <a:r>
              <a:rPr lang="en-US" sz="2000" dirty="0" smtClean="0"/>
              <a:t> investor </a:t>
            </a:r>
            <a:r>
              <a:rPr lang="en-US" sz="2000" dirty="0" err="1" smtClean="0"/>
              <a:t>yakni</a:t>
            </a:r>
            <a:r>
              <a:rPr lang="en-US" sz="2000" dirty="0" smtClean="0"/>
              <a:t> marketing mix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kemampuan</a:t>
            </a:r>
            <a:r>
              <a:rPr lang="en-US" sz="2000" dirty="0" smtClean="0"/>
              <a:t> </a:t>
            </a:r>
            <a:r>
              <a:rPr lang="en-US" sz="2000" dirty="0" err="1" smtClean="0"/>
              <a:t>manajemen</a:t>
            </a:r>
            <a:r>
              <a:rPr lang="en-US" sz="2000" dirty="0" smtClean="0"/>
              <a:t> </a:t>
            </a:r>
            <a:r>
              <a:rPr lang="en-US" sz="2000" dirty="0" err="1" smtClean="0"/>
              <a:t>lainnya</a:t>
            </a:r>
            <a:r>
              <a:rPr lang="en-US" sz="2000" dirty="0" smtClean="0"/>
              <a:t>, </a:t>
            </a:r>
            <a:r>
              <a:rPr lang="en-US" sz="2000" dirty="0" err="1" smtClean="0"/>
              <a:t>serta</a:t>
            </a:r>
            <a:r>
              <a:rPr lang="en-US" sz="2000" dirty="0" smtClean="0"/>
              <a:t> </a:t>
            </a:r>
            <a:r>
              <a:rPr lang="en-US" sz="2000" dirty="0" err="1" smtClean="0"/>
              <a:t>variabel</a:t>
            </a:r>
            <a:r>
              <a:rPr lang="en-US" sz="2000" dirty="0" smtClean="0"/>
              <a:t> yang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dikontrol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calon</a:t>
            </a:r>
            <a:r>
              <a:rPr lang="en-US" sz="2000" dirty="0" smtClean="0"/>
              <a:t> investor </a:t>
            </a:r>
            <a:r>
              <a:rPr lang="en-US" sz="2000" dirty="0" err="1" smtClean="0"/>
              <a:t>yaitu</a:t>
            </a:r>
            <a:r>
              <a:rPr lang="en-US" sz="2000" dirty="0" smtClean="0"/>
              <a:t> </a:t>
            </a:r>
            <a:r>
              <a:rPr lang="en-US" sz="2000" dirty="0" err="1" smtClean="0"/>
              <a:t>kondisi</a:t>
            </a:r>
            <a:r>
              <a:rPr lang="en-US" sz="2000" dirty="0" smtClean="0"/>
              <a:t> </a:t>
            </a:r>
            <a:r>
              <a:rPr lang="en-US" sz="2000" dirty="0" err="1" smtClean="0"/>
              <a:t>perekonomian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umumnya</a:t>
            </a:r>
            <a:r>
              <a:rPr lang="en-US" sz="2000" dirty="0" smtClean="0"/>
              <a:t>, </a:t>
            </a:r>
            <a:r>
              <a:rPr lang="en-US" sz="2000" dirty="0" err="1" smtClean="0"/>
              <a:t>kondisi</a:t>
            </a:r>
            <a:r>
              <a:rPr lang="en-US" sz="2000" dirty="0" smtClean="0"/>
              <a:t> </a:t>
            </a:r>
            <a:r>
              <a:rPr lang="en-US" sz="2000" dirty="0" err="1" smtClean="0"/>
              <a:t>industri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Sales </a:t>
            </a:r>
            <a:r>
              <a:rPr lang="en-US" sz="2000" dirty="0" err="1" smtClean="0"/>
              <a:t>potensial</a:t>
            </a:r>
            <a:r>
              <a:rPr lang="en-US" sz="2000" dirty="0" smtClean="0"/>
              <a:t> : </a:t>
            </a:r>
            <a:r>
              <a:rPr lang="en-US" sz="2000" dirty="0" err="1" smtClean="0"/>
              <a:t>proporsi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keseluruhan</a:t>
            </a:r>
            <a:r>
              <a:rPr lang="en-US" sz="2000" dirty="0" smtClean="0"/>
              <a:t> </a:t>
            </a:r>
            <a:r>
              <a:rPr lang="en-US" sz="2000" dirty="0" err="1" smtClean="0"/>
              <a:t>pasar</a:t>
            </a:r>
            <a:r>
              <a:rPr lang="en-US" sz="2000" dirty="0" smtClean="0"/>
              <a:t> </a:t>
            </a:r>
            <a:r>
              <a:rPr lang="en-US" sz="2000" dirty="0" err="1" smtClean="0"/>
              <a:t>potensial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diharapkan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diraih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proyek</a:t>
            </a:r>
            <a:r>
              <a:rPr lang="en-US" sz="2000" dirty="0" smtClean="0"/>
              <a:t> </a:t>
            </a:r>
            <a:r>
              <a:rPr lang="en-US" sz="2000" dirty="0" err="1" smtClean="0"/>
              <a:t>ybs</a:t>
            </a:r>
            <a:r>
              <a:rPr lang="en-US" sz="2000" dirty="0" smtClean="0"/>
              <a:t>. (market share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)</a:t>
            </a:r>
          </a:p>
          <a:p>
            <a:r>
              <a:rPr lang="en-US" sz="2000" dirty="0" err="1" smtClean="0"/>
              <a:t>Strategi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: </a:t>
            </a:r>
            <a:r>
              <a:rPr lang="en-US" sz="2000" dirty="0" err="1" smtClean="0"/>
              <a:t>berbagai</a:t>
            </a:r>
            <a:r>
              <a:rPr lang="en-US" sz="2000" dirty="0" smtClean="0"/>
              <a:t> </a:t>
            </a:r>
            <a:r>
              <a:rPr lang="en-US" sz="2000" dirty="0" err="1" smtClean="0"/>
              <a:t>usaha</a:t>
            </a:r>
            <a:r>
              <a:rPr lang="en-US" sz="2000" dirty="0" smtClean="0"/>
              <a:t> yang </a:t>
            </a:r>
            <a:r>
              <a:rPr lang="en-US" sz="2000" dirty="0" err="1" smtClean="0"/>
              <a:t>perlu</a:t>
            </a:r>
            <a:r>
              <a:rPr lang="en-US" sz="2000" dirty="0" smtClean="0"/>
              <a:t> </a:t>
            </a:r>
            <a:r>
              <a:rPr lang="en-US" sz="2000" dirty="0" err="1" smtClean="0"/>
              <a:t>dilakukan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calon</a:t>
            </a:r>
            <a:r>
              <a:rPr lang="en-US" sz="2000" dirty="0" smtClean="0"/>
              <a:t> investor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mempengaruhi</a:t>
            </a:r>
            <a:r>
              <a:rPr lang="en-US" sz="2000" dirty="0" smtClean="0"/>
              <a:t> </a:t>
            </a:r>
            <a:r>
              <a:rPr lang="en-US" sz="2000" dirty="0" err="1" smtClean="0"/>
              <a:t>keputusan</a:t>
            </a:r>
            <a:r>
              <a:rPr lang="en-US" sz="2000" dirty="0" smtClean="0"/>
              <a:t> </a:t>
            </a:r>
            <a:r>
              <a:rPr lang="en-US" sz="2000" dirty="0" err="1" smtClean="0"/>
              <a:t>konsumen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pembelian</a:t>
            </a:r>
            <a:r>
              <a:rPr lang="en-US" sz="2000" dirty="0" smtClean="0"/>
              <a:t> </a:t>
            </a:r>
            <a:r>
              <a:rPr lang="en-US" sz="2000" dirty="0" err="1" smtClean="0"/>
              <a:t>hasil</a:t>
            </a:r>
            <a:r>
              <a:rPr lang="en-US" sz="2000" dirty="0" smtClean="0"/>
              <a:t> </a:t>
            </a:r>
            <a:r>
              <a:rPr lang="en-US" sz="2000" dirty="0" err="1" smtClean="0"/>
              <a:t>produksinya</a:t>
            </a:r>
            <a:endParaRPr lang="id-ID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Peramalan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8156448" cy="4800600"/>
          </a:xfrm>
        </p:spPr>
        <p:txBody>
          <a:bodyPr>
            <a:noAutofit/>
          </a:bodyPr>
          <a:lstStyle/>
          <a:p>
            <a:pPr marL="346075" indent="-346075">
              <a:buFont typeface="Wingdings" pitchFamily="2" charset="2"/>
              <a:buChar char="q"/>
            </a:pPr>
            <a:r>
              <a:rPr lang="en-US" sz="2300" dirty="0" err="1" smtClean="0"/>
              <a:t>Metode</a:t>
            </a:r>
            <a:r>
              <a:rPr lang="en-US" sz="2300" dirty="0" smtClean="0"/>
              <a:t>  a) </a:t>
            </a:r>
            <a:r>
              <a:rPr lang="en-US" sz="2300" dirty="0" err="1" smtClean="0"/>
              <a:t>kualitatif</a:t>
            </a:r>
            <a:r>
              <a:rPr lang="en-US" sz="2300" dirty="0" smtClean="0"/>
              <a:t>, </a:t>
            </a:r>
            <a:r>
              <a:rPr lang="en-US" sz="2300" dirty="0" err="1" smtClean="0"/>
              <a:t>metode</a:t>
            </a:r>
            <a:r>
              <a:rPr lang="en-US" sz="2300" dirty="0" smtClean="0"/>
              <a:t> </a:t>
            </a:r>
            <a:r>
              <a:rPr lang="en-US" sz="2300" dirty="0" err="1" smtClean="0"/>
              <a:t>ini</a:t>
            </a:r>
            <a:r>
              <a:rPr lang="en-US" sz="2300" dirty="0" smtClean="0"/>
              <a:t> </a:t>
            </a:r>
            <a:r>
              <a:rPr lang="en-US" sz="2300" dirty="0" err="1" smtClean="0"/>
              <a:t>berupaya</a:t>
            </a:r>
            <a:r>
              <a:rPr lang="en-US" sz="2300" dirty="0" smtClean="0"/>
              <a:t> </a:t>
            </a:r>
            <a:r>
              <a:rPr lang="en-US" sz="2300" dirty="0" err="1" smtClean="0"/>
              <a:t>memasukkan</a:t>
            </a:r>
            <a:r>
              <a:rPr lang="en-US" sz="2300" dirty="0" smtClean="0"/>
              <a:t> </a:t>
            </a:r>
            <a:r>
              <a:rPr lang="en-US" sz="2300" dirty="0" err="1" smtClean="0"/>
              <a:t>faktor-faktor</a:t>
            </a:r>
            <a:r>
              <a:rPr lang="en-US" sz="2300" dirty="0" smtClean="0"/>
              <a:t> </a:t>
            </a:r>
            <a:r>
              <a:rPr lang="en-US" sz="2300" dirty="0" err="1" smtClean="0"/>
              <a:t>subyektif</a:t>
            </a:r>
            <a:r>
              <a:rPr lang="en-US" sz="2300" dirty="0" smtClean="0"/>
              <a:t>  </a:t>
            </a:r>
            <a:r>
              <a:rPr lang="en-US" sz="2300" dirty="0" err="1" smtClean="0"/>
              <a:t>seperti</a:t>
            </a:r>
            <a:r>
              <a:rPr lang="en-US" sz="2300" dirty="0" smtClean="0"/>
              <a:t> </a:t>
            </a:r>
            <a:r>
              <a:rPr lang="en-US" sz="2300" dirty="0" err="1" smtClean="0"/>
              <a:t>pendapat</a:t>
            </a:r>
            <a:r>
              <a:rPr lang="en-US" sz="2300" dirty="0" smtClean="0"/>
              <a:t> </a:t>
            </a:r>
            <a:r>
              <a:rPr lang="en-US" sz="2300" dirty="0" smtClean="0"/>
              <a:t> </a:t>
            </a:r>
            <a:r>
              <a:rPr lang="en-US" sz="2300" dirty="0" err="1" smtClean="0"/>
              <a:t>pakar</a:t>
            </a:r>
            <a:r>
              <a:rPr lang="en-US" sz="2300" dirty="0" smtClean="0"/>
              <a:t>, </a:t>
            </a:r>
            <a:r>
              <a:rPr lang="en-US" sz="2300" dirty="0" err="1" smtClean="0"/>
              <a:t>pengalaman</a:t>
            </a:r>
            <a:r>
              <a:rPr lang="en-US" sz="2300" dirty="0" smtClean="0"/>
              <a:t> </a:t>
            </a:r>
            <a:r>
              <a:rPr lang="en-US" sz="2300" dirty="0" err="1" smtClean="0"/>
              <a:t>dan</a:t>
            </a:r>
            <a:r>
              <a:rPr lang="en-US" sz="2300" dirty="0" smtClean="0"/>
              <a:t> </a:t>
            </a:r>
            <a:r>
              <a:rPr lang="en-US" sz="2300" dirty="0" err="1" smtClean="0"/>
              <a:t>pertimbangan</a:t>
            </a:r>
            <a:r>
              <a:rPr lang="en-US" sz="2300" dirty="0" smtClean="0"/>
              <a:t> </a:t>
            </a:r>
            <a:r>
              <a:rPr lang="en-US" sz="2300" dirty="0" err="1" smtClean="0"/>
              <a:t>individu</a:t>
            </a:r>
            <a:r>
              <a:rPr lang="en-US" sz="2300" dirty="0" smtClean="0"/>
              <a:t> </a:t>
            </a:r>
            <a:r>
              <a:rPr lang="en-US" sz="2300" dirty="0" err="1" smtClean="0"/>
              <a:t>dll</a:t>
            </a:r>
            <a:r>
              <a:rPr lang="en-US" sz="2300" dirty="0" smtClean="0"/>
              <a:t>. (</a:t>
            </a:r>
            <a:r>
              <a:rPr lang="en-US" sz="2300" dirty="0" err="1" smtClean="0"/>
              <a:t>misal</a:t>
            </a:r>
            <a:r>
              <a:rPr lang="en-US" sz="2300" dirty="0" smtClean="0"/>
              <a:t> </a:t>
            </a:r>
            <a:r>
              <a:rPr lang="en-US" sz="2300" dirty="0" err="1" smtClean="0"/>
              <a:t>metode</a:t>
            </a:r>
            <a:r>
              <a:rPr lang="en-US" sz="2300" dirty="0" smtClean="0"/>
              <a:t> </a:t>
            </a:r>
            <a:r>
              <a:rPr lang="en-US" sz="2300" dirty="0" err="1" smtClean="0"/>
              <a:t>delphi</a:t>
            </a:r>
            <a:r>
              <a:rPr lang="en-US" sz="2300" dirty="0" smtClean="0"/>
              <a:t>)</a:t>
            </a:r>
            <a:endParaRPr lang="id-ID" sz="2300" dirty="0" smtClean="0"/>
          </a:p>
          <a:p>
            <a:pPr>
              <a:buNone/>
            </a:pPr>
            <a:r>
              <a:rPr lang="en-US" sz="2300" dirty="0" smtClean="0"/>
              <a:t>                  b) </a:t>
            </a:r>
            <a:r>
              <a:rPr lang="en-US" sz="2300" dirty="0" err="1" smtClean="0"/>
              <a:t>kuantitatif</a:t>
            </a:r>
            <a:r>
              <a:rPr lang="en-US" sz="2300" dirty="0" smtClean="0"/>
              <a:t> - </a:t>
            </a:r>
            <a:r>
              <a:rPr lang="en-US" sz="2300" dirty="0" err="1" smtClean="0"/>
              <a:t>pendekatan</a:t>
            </a:r>
            <a:r>
              <a:rPr lang="en-US" sz="2300" dirty="0" smtClean="0"/>
              <a:t> time </a:t>
            </a:r>
            <a:r>
              <a:rPr lang="en-US" sz="2300" dirty="0" smtClean="0"/>
              <a:t>series (</a:t>
            </a:r>
            <a:r>
              <a:rPr lang="en-US" sz="2300" dirty="0" err="1" smtClean="0"/>
              <a:t>runtut</a:t>
            </a:r>
            <a:r>
              <a:rPr lang="en-US" sz="2300" dirty="0" smtClean="0"/>
              <a:t> </a:t>
            </a:r>
            <a:r>
              <a:rPr lang="en-US" sz="2300" dirty="0" err="1" smtClean="0"/>
              <a:t>waktu</a:t>
            </a:r>
            <a:r>
              <a:rPr lang="en-US" sz="2300" dirty="0" smtClean="0"/>
              <a:t>)</a:t>
            </a:r>
            <a:endParaRPr lang="en-US" sz="2300" dirty="0" smtClean="0"/>
          </a:p>
          <a:p>
            <a:pPr>
              <a:buNone/>
            </a:pPr>
            <a:r>
              <a:rPr lang="en-US" sz="2300" dirty="0" smtClean="0"/>
              <a:t>                                     - </a:t>
            </a:r>
            <a:r>
              <a:rPr lang="en-US" sz="2300" dirty="0" err="1" smtClean="0"/>
              <a:t>pendekatan</a:t>
            </a:r>
            <a:r>
              <a:rPr lang="en-US" sz="2300" dirty="0" smtClean="0"/>
              <a:t> </a:t>
            </a:r>
            <a:r>
              <a:rPr lang="en-US" sz="2300" dirty="0" err="1" smtClean="0"/>
              <a:t>sebab</a:t>
            </a:r>
            <a:r>
              <a:rPr lang="en-US" sz="2300" dirty="0" smtClean="0"/>
              <a:t> </a:t>
            </a:r>
            <a:r>
              <a:rPr lang="en-US" sz="2300" dirty="0" err="1" smtClean="0"/>
              <a:t>akibat</a:t>
            </a:r>
            <a:endParaRPr lang="en-US" sz="2300" dirty="0" smtClean="0"/>
          </a:p>
          <a:p>
            <a:pPr algn="just">
              <a:buFont typeface="Wingdings" pitchFamily="2" charset="2"/>
              <a:buChar char="q"/>
            </a:pPr>
            <a:r>
              <a:rPr lang="en-US" sz="2300" dirty="0" err="1" smtClean="0"/>
              <a:t>Pendekatan</a:t>
            </a:r>
            <a:r>
              <a:rPr lang="en-US" sz="2300" dirty="0" smtClean="0"/>
              <a:t> time series, </a:t>
            </a:r>
            <a:r>
              <a:rPr lang="en-US" sz="2300" dirty="0" err="1" smtClean="0"/>
              <a:t>yaitu</a:t>
            </a:r>
            <a:r>
              <a:rPr lang="en-US" sz="2300" dirty="0" smtClean="0"/>
              <a:t> </a:t>
            </a:r>
            <a:r>
              <a:rPr lang="en-US" sz="2300" dirty="0" err="1" smtClean="0"/>
              <a:t>pendekatan</a:t>
            </a:r>
            <a:r>
              <a:rPr lang="en-US" sz="2300" dirty="0" smtClean="0"/>
              <a:t> yang </a:t>
            </a:r>
            <a:r>
              <a:rPr lang="en-US" sz="2300" dirty="0" err="1" smtClean="0"/>
              <a:t>tidak</a:t>
            </a:r>
            <a:r>
              <a:rPr lang="en-US" sz="2300" dirty="0" smtClean="0"/>
              <a:t> </a:t>
            </a:r>
            <a:r>
              <a:rPr lang="en-US" sz="2300" dirty="0" err="1" smtClean="0"/>
              <a:t>memperhatikan</a:t>
            </a:r>
            <a:r>
              <a:rPr lang="en-US" sz="2300" dirty="0" smtClean="0"/>
              <a:t> </a:t>
            </a:r>
            <a:r>
              <a:rPr lang="en-US" sz="2300" dirty="0" err="1" smtClean="0"/>
              <a:t>hubungan</a:t>
            </a:r>
            <a:r>
              <a:rPr lang="en-US" sz="2300" dirty="0" smtClean="0"/>
              <a:t> </a:t>
            </a:r>
            <a:r>
              <a:rPr lang="en-US" sz="2300" dirty="0" err="1" smtClean="0"/>
              <a:t>sebab</a:t>
            </a:r>
            <a:r>
              <a:rPr lang="en-US" sz="2300" dirty="0" smtClean="0"/>
              <a:t> </a:t>
            </a:r>
            <a:r>
              <a:rPr lang="en-US" sz="2300" dirty="0" err="1" smtClean="0"/>
              <a:t>akibat</a:t>
            </a:r>
            <a:r>
              <a:rPr lang="en-US" sz="2300" dirty="0" smtClean="0"/>
              <a:t>, </a:t>
            </a:r>
            <a:r>
              <a:rPr lang="en-US" sz="2300" dirty="0" err="1" smtClean="0"/>
              <a:t>tetapi</a:t>
            </a:r>
            <a:r>
              <a:rPr lang="en-US" sz="2300" dirty="0" smtClean="0"/>
              <a:t> </a:t>
            </a:r>
            <a:r>
              <a:rPr lang="en-US" sz="2300" dirty="0" err="1" smtClean="0"/>
              <a:t>hanya</a:t>
            </a:r>
            <a:r>
              <a:rPr lang="en-US" sz="2300" dirty="0" smtClean="0"/>
              <a:t> </a:t>
            </a:r>
            <a:r>
              <a:rPr lang="en-US" sz="2300" dirty="0" err="1" smtClean="0"/>
              <a:t>memperhatikan</a:t>
            </a:r>
            <a:r>
              <a:rPr lang="en-US" sz="2300" dirty="0" smtClean="0"/>
              <a:t> </a:t>
            </a:r>
            <a:r>
              <a:rPr lang="en-US" sz="2300" dirty="0" err="1" smtClean="0"/>
              <a:t>kecenderungan</a:t>
            </a:r>
            <a:r>
              <a:rPr lang="en-US" sz="2300" dirty="0" smtClean="0"/>
              <a:t> data </a:t>
            </a:r>
            <a:r>
              <a:rPr lang="en-US" sz="2300" dirty="0" err="1" smtClean="0"/>
              <a:t>masa</a:t>
            </a:r>
            <a:r>
              <a:rPr lang="en-US" sz="2300" dirty="0" smtClean="0"/>
              <a:t> </a:t>
            </a:r>
            <a:r>
              <a:rPr lang="en-US" sz="2300" dirty="0" err="1" smtClean="0"/>
              <a:t>lalu</a:t>
            </a:r>
            <a:endParaRPr lang="en-US" sz="2300" dirty="0" smtClean="0"/>
          </a:p>
          <a:p>
            <a:pPr algn="just">
              <a:buFont typeface="Wingdings" pitchFamily="2" charset="2"/>
              <a:buChar char="q"/>
            </a:pPr>
            <a:r>
              <a:rPr lang="en-US" sz="2300" dirty="0" err="1" smtClean="0"/>
              <a:t>Pendekatan</a:t>
            </a:r>
            <a:r>
              <a:rPr lang="en-US" sz="2300" dirty="0" smtClean="0"/>
              <a:t> </a:t>
            </a:r>
            <a:r>
              <a:rPr lang="en-US" sz="2300" dirty="0" err="1" smtClean="0"/>
              <a:t>sebab</a:t>
            </a:r>
            <a:r>
              <a:rPr lang="en-US" sz="2300" dirty="0" smtClean="0"/>
              <a:t> </a:t>
            </a:r>
            <a:r>
              <a:rPr lang="en-US" sz="2300" dirty="0" err="1" smtClean="0"/>
              <a:t>akibat</a:t>
            </a:r>
            <a:r>
              <a:rPr lang="en-US" sz="2300" dirty="0" smtClean="0"/>
              <a:t>, </a:t>
            </a:r>
            <a:r>
              <a:rPr lang="en-US" sz="2300" dirty="0" err="1" smtClean="0"/>
              <a:t>yaitu</a:t>
            </a:r>
            <a:r>
              <a:rPr lang="en-US" sz="2300" dirty="0" smtClean="0"/>
              <a:t> </a:t>
            </a:r>
            <a:r>
              <a:rPr lang="en-US" sz="2300" dirty="0" err="1" smtClean="0"/>
              <a:t>pendekatan</a:t>
            </a:r>
            <a:r>
              <a:rPr lang="en-US" sz="2300" dirty="0" smtClean="0"/>
              <a:t> yang </a:t>
            </a:r>
            <a:r>
              <a:rPr lang="en-US" sz="2300" dirty="0" err="1" smtClean="0"/>
              <a:t>memperhatikan</a:t>
            </a:r>
            <a:r>
              <a:rPr lang="en-US" sz="2300" dirty="0" smtClean="0"/>
              <a:t> </a:t>
            </a:r>
            <a:r>
              <a:rPr lang="en-US" sz="2300" dirty="0" err="1" smtClean="0"/>
              <a:t>hubungan</a:t>
            </a:r>
            <a:r>
              <a:rPr lang="en-US" sz="2300" dirty="0" smtClean="0"/>
              <a:t> </a:t>
            </a:r>
            <a:r>
              <a:rPr lang="en-US" sz="2300" dirty="0" err="1" smtClean="0"/>
              <a:t>sebab</a:t>
            </a:r>
            <a:r>
              <a:rPr lang="en-US" sz="2300" dirty="0" smtClean="0"/>
              <a:t> </a:t>
            </a:r>
            <a:r>
              <a:rPr lang="en-US" sz="2300" dirty="0" err="1" smtClean="0"/>
              <a:t>akibat</a:t>
            </a:r>
            <a:r>
              <a:rPr lang="en-US" sz="2300" dirty="0" smtClean="0"/>
              <a:t>, </a:t>
            </a:r>
            <a:r>
              <a:rPr lang="en-US" sz="2300" dirty="0" err="1" smtClean="0"/>
              <a:t>dengan</a:t>
            </a:r>
            <a:r>
              <a:rPr lang="en-US" sz="2300" dirty="0" smtClean="0"/>
              <a:t> </a:t>
            </a:r>
            <a:r>
              <a:rPr lang="en-US" sz="2300" dirty="0" err="1" smtClean="0"/>
              <a:t>memasukkan</a:t>
            </a:r>
            <a:r>
              <a:rPr lang="en-US" sz="2300" dirty="0" smtClean="0"/>
              <a:t> </a:t>
            </a:r>
            <a:r>
              <a:rPr lang="en-US" sz="2300" dirty="0" err="1" smtClean="0"/>
              <a:t>dan</a:t>
            </a:r>
            <a:r>
              <a:rPr lang="en-US" sz="2300" dirty="0" smtClean="0"/>
              <a:t> </a:t>
            </a:r>
            <a:r>
              <a:rPr lang="en-US" sz="2300" dirty="0" err="1" smtClean="0"/>
              <a:t>menguji</a:t>
            </a:r>
            <a:r>
              <a:rPr lang="en-US" sz="2300" dirty="0" smtClean="0"/>
              <a:t> </a:t>
            </a:r>
            <a:r>
              <a:rPr lang="en-US" sz="2300" dirty="0" err="1" smtClean="0"/>
              <a:t>variabel</a:t>
            </a:r>
            <a:r>
              <a:rPr lang="en-US" sz="2300" dirty="0" smtClean="0"/>
              <a:t> yang </a:t>
            </a:r>
            <a:r>
              <a:rPr lang="en-US" sz="2300" dirty="0" err="1" smtClean="0"/>
              <a:t>diduga</a:t>
            </a:r>
            <a:r>
              <a:rPr lang="en-US" sz="2300" dirty="0" smtClean="0"/>
              <a:t> </a:t>
            </a:r>
            <a:r>
              <a:rPr lang="en-US" sz="2300" dirty="0" err="1" smtClean="0"/>
              <a:t>mempengaruhi</a:t>
            </a:r>
            <a:r>
              <a:rPr lang="en-US" sz="2300" dirty="0" smtClean="0"/>
              <a:t> </a:t>
            </a:r>
            <a:r>
              <a:rPr lang="en-US" sz="2300" dirty="0" err="1" smtClean="0"/>
              <a:t>variabel</a:t>
            </a:r>
            <a:r>
              <a:rPr lang="en-US" sz="2300" dirty="0" smtClean="0"/>
              <a:t> dependent</a:t>
            </a:r>
            <a:endParaRPr lang="id-ID" sz="23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Manajemen</a:t>
            </a:r>
            <a:r>
              <a:rPr lang="en-US" dirty="0" smtClean="0"/>
              <a:t> </a:t>
            </a:r>
            <a:r>
              <a:rPr lang="en-US" dirty="0" err="1" smtClean="0"/>
              <a:t>Permintaan</a:t>
            </a:r>
            <a:endParaRPr lang="id-ID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7612" y="1871662"/>
            <a:ext cx="69437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Peramalan</a:t>
            </a:r>
            <a:r>
              <a:rPr lang="en-US" dirty="0" smtClean="0"/>
              <a:t> </a:t>
            </a:r>
            <a:r>
              <a:rPr lang="en-US" dirty="0" err="1" smtClean="0"/>
              <a:t>Permintaan</a:t>
            </a:r>
            <a:endParaRPr lang="id-ID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5259" y="1600200"/>
            <a:ext cx="674843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619</TotalTime>
  <Words>712</Words>
  <Application>Microsoft Office PowerPoint</Application>
  <PresentationFormat>On-screen Show (4:3)</PresentationFormat>
  <Paragraphs>79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Median</vt:lpstr>
      <vt:lpstr>ASPEK PASAR DAN PEMASARAN</vt:lpstr>
      <vt:lpstr>ASPEK PASAR DAN PEMASARAN</vt:lpstr>
      <vt:lpstr>  Proses Pengkajian Aspek Pasar </vt:lpstr>
      <vt:lpstr>Data dan Sumber Data</vt:lpstr>
      <vt:lpstr>Slide 5</vt:lpstr>
      <vt:lpstr>kutipan</vt:lpstr>
      <vt:lpstr>Peramalan</vt:lpstr>
      <vt:lpstr>Manajemen Permintaan</vt:lpstr>
      <vt:lpstr>Peramalan Permintaan</vt:lpstr>
      <vt:lpstr>Metode Delphi</vt:lpstr>
      <vt:lpstr>Prosedur peramalan dalam SKI</vt:lpstr>
      <vt:lpstr>Pendekatan Time Series (Runtut Waktu)</vt:lpstr>
      <vt:lpstr>Slide 13</vt:lpstr>
      <vt:lpstr>Kesalahan Peramalan</vt:lpstr>
      <vt:lpstr>Moving Average (MA)</vt:lpstr>
      <vt:lpstr>Slide 16</vt:lpstr>
      <vt:lpstr>Weighted Moving Average (WMA)</vt:lpstr>
      <vt:lpstr>Slide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reza</dc:creator>
  <cp:lastModifiedBy>reza</cp:lastModifiedBy>
  <cp:revision>59</cp:revision>
  <dcterms:created xsi:type="dcterms:W3CDTF">2006-08-16T00:00:00Z</dcterms:created>
  <dcterms:modified xsi:type="dcterms:W3CDTF">2013-04-21T15:04:37Z</dcterms:modified>
</cp:coreProperties>
</file>