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60" r:id="rId5"/>
    <p:sldId id="264" r:id="rId6"/>
    <p:sldId id="265" r:id="rId7"/>
    <p:sldId id="262" r:id="rId8"/>
    <p:sldId id="267" r:id="rId9"/>
    <p:sldId id="268" r:id="rId10"/>
    <p:sldId id="272" r:id="rId11"/>
    <p:sldId id="273" r:id="rId12"/>
    <p:sldId id="270" r:id="rId13"/>
    <p:sldId id="274" r:id="rId14"/>
    <p:sldId id="275" r:id="rId15"/>
    <p:sldId id="278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48" autoAdjust="0"/>
    <p:restoredTop sz="88718" autoAdjust="0"/>
  </p:normalViewPr>
  <p:slideViewPr>
    <p:cSldViewPr snapToGrid="0">
      <p:cViewPr varScale="1">
        <p:scale>
          <a:sx n="99" d="100"/>
          <a:sy n="99" d="100"/>
        </p:scale>
        <p:origin x="72" y="3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827B0-EF67-405F-B727-39F41B5C0BD7}" type="datetimeFigureOut">
              <a:rPr lang="en-AU" smtClean="0"/>
              <a:t>1/12/2023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B638D-7607-468C-894A-DAD5D6EBCF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5790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In 2022-2023, FLEET allocated $400k to fund researchers to work on ideas with the potential to generate impact outside their specific research</a:t>
            </a:r>
          </a:p>
          <a:p>
            <a:pPr marL="171450" indent="-171450">
              <a:buFontTx/>
              <a:buChar char="-"/>
            </a:pPr>
            <a:r>
              <a:rPr lang="en-US" dirty="0"/>
              <a:t>10 translation projects were funded from </a:t>
            </a:r>
            <a:r>
              <a:rPr lang="en-US" dirty="0" err="1"/>
              <a:t>prefab’d</a:t>
            </a:r>
            <a:r>
              <a:rPr lang="en-US" dirty="0"/>
              <a:t> TMDs to new types of zinc batteries</a:t>
            </a:r>
          </a:p>
          <a:p>
            <a:pPr marL="171450" indent="-171450">
              <a:buFontTx/>
              <a:buChar char="-"/>
            </a:pPr>
            <a:r>
              <a:rPr lang="en-US" dirty="0"/>
              <a:t>I applied to the program with an idea I’d already been tinkering with in the lab: to automate aspects of our STM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B638D-7607-468C-894A-DAD5D6EBCFC0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66049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This is an example of an automated survey that ran over night after </a:t>
            </a:r>
            <a:r>
              <a:rPr lang="en-US" dirty="0" err="1"/>
              <a:t>Scanbot</a:t>
            </a:r>
            <a:r>
              <a:rPr lang="en-US" dirty="0"/>
              <a:t> autonomously prepared a ‘good tip’ according to the protocols discussed</a:t>
            </a:r>
          </a:p>
          <a:p>
            <a:pPr marL="171450" indent="-171450">
              <a:buFontTx/>
              <a:buChar char="-"/>
            </a:pPr>
            <a:r>
              <a:rPr lang="en-US" dirty="0"/>
              <a:t>Each image in the grid on the left is high-resolution STM image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B638D-7607-468C-894A-DAD5D6EBCFC0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2607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Scanbot</a:t>
            </a:r>
            <a:r>
              <a:rPr lang="en-US" dirty="0"/>
              <a:t> still has room for improvement</a:t>
            </a:r>
          </a:p>
          <a:p>
            <a:pPr marL="171450" indent="-171450">
              <a:buFontTx/>
              <a:buChar char="-"/>
            </a:pPr>
            <a:r>
              <a:rPr lang="en-US" dirty="0"/>
              <a:t>It can detect when the tip changes during a scan, and when scans are noisy.</a:t>
            </a:r>
          </a:p>
          <a:p>
            <a:pPr marL="171450" indent="-171450">
              <a:buFontTx/>
              <a:buChar char="-"/>
            </a:pPr>
            <a:r>
              <a:rPr lang="en-US" dirty="0"/>
              <a:t>It cannot yet detect when scans are blurry or doubled, thus requires supervision in this regard</a:t>
            </a:r>
          </a:p>
          <a:p>
            <a:pPr marL="171450" indent="-171450">
              <a:buFontTx/>
              <a:buChar char="-"/>
            </a:pPr>
            <a:r>
              <a:rPr lang="en-US" dirty="0"/>
              <a:t>This is still a work in progress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B638D-7607-468C-894A-DAD5D6EBCFC0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45285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B638D-7607-468C-894A-DAD5D6EBCFC0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38467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An example of how a general models such as </a:t>
            </a:r>
            <a:r>
              <a:rPr lang="en-US" dirty="0" err="1"/>
              <a:t>ChatGPT</a:t>
            </a:r>
            <a:r>
              <a:rPr lang="en-US" dirty="0"/>
              <a:t> are becoming good enough to </a:t>
            </a:r>
            <a:r>
              <a:rPr lang="en-US" dirty="0" err="1"/>
              <a:t>analyse</a:t>
            </a:r>
            <a:r>
              <a:rPr lang="en-US" dirty="0"/>
              <a:t> STM images in simple ways without specific training.</a:t>
            </a:r>
          </a:p>
          <a:p>
            <a:r>
              <a:rPr lang="en-US" dirty="0"/>
              <a:t>- This can be useful for helping </a:t>
            </a:r>
            <a:r>
              <a:rPr lang="en-US" dirty="0" err="1"/>
              <a:t>Scanbot</a:t>
            </a:r>
            <a:r>
              <a:rPr lang="en-US" dirty="0"/>
              <a:t> make more accurate decisions about when the tip needs to </a:t>
            </a:r>
            <a:r>
              <a:rPr lang="en-US"/>
              <a:t>be refined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B638D-7607-468C-894A-DAD5D6EBCFC0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2531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9c4598389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9c4598389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30200" lvl="0" indent="-171450" algn="l" rtl="0">
              <a:spcBef>
                <a:spcPts val="0"/>
              </a:spcBef>
              <a:spcAft>
                <a:spcPts val="0"/>
              </a:spcAft>
              <a:buSzPts val="1100"/>
              <a:buFontTx/>
              <a:buChar char="-"/>
            </a:pPr>
            <a:r>
              <a:rPr lang="en-US" dirty="0"/>
              <a:t>STMs are powerful microscopes, capable of acquiring images of surfaces with atomic-scale resolution</a:t>
            </a:r>
          </a:p>
          <a:p>
            <a:pPr marL="330200" lvl="0" indent="-171450" algn="l" rtl="0">
              <a:spcBef>
                <a:spcPts val="0"/>
              </a:spcBef>
              <a:spcAft>
                <a:spcPts val="0"/>
              </a:spcAft>
              <a:buSzPts val="1100"/>
              <a:buFontTx/>
              <a:buChar char="-"/>
            </a:pPr>
            <a:r>
              <a:rPr lang="en-US" dirty="0"/>
              <a:t>They do this by scanning an atomically sharp probe across the surface of a sample while a feedback loop controls the height, z, of the tip to maintain a constant tunneling current</a:t>
            </a:r>
          </a:p>
          <a:p>
            <a:pPr marL="330200" lvl="0" indent="-171450" algn="l" rtl="0">
              <a:spcBef>
                <a:spcPts val="0"/>
              </a:spcBef>
              <a:spcAft>
                <a:spcPts val="0"/>
              </a:spcAft>
              <a:buSzPts val="1100"/>
              <a:buFontTx/>
              <a:buChar char="-"/>
            </a:pPr>
            <a:r>
              <a:rPr lang="en-US" dirty="0"/>
              <a:t>In this way, 2D STM images are constructed line by line</a:t>
            </a:r>
            <a:endParaRPr lang="en-A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Many of you would have seen beautiful looking STM images (like the one on the left) which you can literally superimpose individual atoms or molecules on</a:t>
            </a:r>
          </a:p>
          <a:p>
            <a:pPr marL="171450" indent="-171450">
              <a:buFontTx/>
              <a:buChar char="-"/>
            </a:pPr>
            <a:r>
              <a:rPr lang="en-US" dirty="0"/>
              <a:t>Not many of you would have seen the garbage images STMs frequently produce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 quality of an STM image depends greatly on the exact geometry and composition of the apex of the scanning probe at the atomic scale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B638D-7607-468C-894A-DAD5D6EBCFC0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9419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For example, blunt tips acquire blurry images</a:t>
            </a:r>
          </a:p>
          <a:p>
            <a:pPr marL="171450" indent="-171450">
              <a:buFontTx/>
              <a:buChar char="-"/>
            </a:pPr>
            <a:r>
              <a:rPr lang="en-US" dirty="0"/>
              <a:t>Doubled tips/tips with multiple apexes acquire images with ghosted or doubled features</a:t>
            </a:r>
          </a:p>
          <a:p>
            <a:pPr marL="171450" indent="-171450">
              <a:buFontTx/>
              <a:buChar char="-"/>
            </a:pPr>
            <a:r>
              <a:rPr lang="en-US" dirty="0"/>
              <a:t>Contaminated tips can interact with the sample during a scan to produce noisy images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B638D-7607-468C-894A-DAD5D6EBCFC0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012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To combat such tips, one common process we can use is called tip shaping</a:t>
            </a:r>
          </a:p>
          <a:p>
            <a:pPr marL="171450" indent="-171450">
              <a:buFontTx/>
              <a:buChar char="-"/>
            </a:pPr>
            <a:r>
              <a:rPr lang="en-US" dirty="0"/>
              <a:t>We park the tip over a clean region of an atomically flat metal surface (e.g. Ag, Au, Cu, etc.)</a:t>
            </a:r>
          </a:p>
          <a:p>
            <a:pPr marL="171450" indent="-171450">
              <a:buFontTx/>
              <a:buChar char="-"/>
            </a:pPr>
            <a:r>
              <a:rPr lang="en-US" dirty="0"/>
              <a:t>We poke the apex of the probe into the surface of the clean metal</a:t>
            </a:r>
          </a:p>
          <a:p>
            <a:pPr marL="171450" indent="-171450">
              <a:buFontTx/>
              <a:buChar char="-"/>
            </a:pPr>
            <a:r>
              <a:rPr lang="en-US" dirty="0"/>
              <a:t>And hope that when we pull it out, it has been reshaped for the better</a:t>
            </a:r>
          </a:p>
          <a:p>
            <a:pPr marL="171450" indent="-171450">
              <a:buFontTx/>
              <a:buChar char="-"/>
            </a:pPr>
            <a:r>
              <a:rPr lang="en-US" dirty="0"/>
              <a:t>This is a very annoying, time consuming process that is currently performed manually by a trained human operator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B638D-7607-468C-894A-DAD5D6EBCFC0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9993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9c4598389d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9c4598389d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Even once you obtain a good tip, maintaining it is not guaranteed.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During a scan, the tip can crash into a small piece of debris on the sample which can cause it to change for the worse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In the image on the right, which was taken line-by-line from the bottom up, the tip started off nice and sharp which is why small features can be resolved in the bottom portion of the image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You can then see the exact line in the scan where the tip crashed into some debris on the sample and became blunt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Hence, the rest of the image, and images thereafter, are blurry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This requires the need to tip shape once again.</a:t>
            </a:r>
          </a:p>
          <a:p>
            <a:pPr marL="171450" indent="-171450">
              <a:buFontTx/>
              <a:buChar char="-"/>
            </a:pPr>
            <a:r>
              <a:rPr lang="en-US" dirty="0"/>
              <a:t>During my many hours tip shaping, I noticed that if the tip-shaping action is small enough, the crater left behind can be imaged…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B638D-7607-468C-894A-DAD5D6EBCFC0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956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Images of tip craters after a gentle tip shaping action reflect the geometry of the probe that made them.</a:t>
            </a:r>
          </a:p>
          <a:p>
            <a:pPr marL="171450" indent="-171450">
              <a:buFontTx/>
              <a:buChar char="-"/>
            </a:pPr>
            <a:r>
              <a:rPr lang="en-US" dirty="0"/>
              <a:t>For example, the imprint on the left was clearly made by a probe with multiple apexes.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 imprint in the middle was made by a probe that was acquiring blurry images (blunt probe)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 imprint on the right was made by a sharp tip that was acquiring high-resolution STM images.</a:t>
            </a:r>
          </a:p>
          <a:p>
            <a:pPr marL="171450" indent="-171450">
              <a:buFontTx/>
              <a:buChar char="-"/>
            </a:pPr>
            <a:r>
              <a:rPr lang="en-US" dirty="0"/>
              <a:t>This is a simple method that gives quantitative information about the geometry of the probe apex and allows us to predict in advance whether a probe will be suitable for imaging</a:t>
            </a:r>
          </a:p>
          <a:p>
            <a:pPr marL="171450" indent="-171450">
              <a:buFontTx/>
              <a:buChar char="-"/>
            </a:pPr>
            <a:r>
              <a:rPr lang="en-US" dirty="0"/>
              <a:t>When I first noticed this, I thought about how this could be leveraged to automate probe conditioning for image acquisition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B638D-7607-468C-894A-DAD5D6EBCFC0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1943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This is where </a:t>
            </a:r>
            <a:r>
              <a:rPr lang="en-US" dirty="0" err="1"/>
              <a:t>Scanbot</a:t>
            </a:r>
            <a:r>
              <a:rPr lang="en-US" dirty="0"/>
              <a:t> comes in</a:t>
            </a:r>
            <a:r>
              <a:rPr lang="en-AU" dirty="0"/>
              <a:t>. </a:t>
            </a:r>
            <a:r>
              <a:rPr lang="en-AU" dirty="0" err="1"/>
              <a:t>Scanbot</a:t>
            </a:r>
            <a:r>
              <a:rPr lang="en-AU" dirty="0"/>
              <a:t> is a Python program that can control the STM in our lab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Scanbot</a:t>
            </a:r>
            <a:r>
              <a:rPr lang="en-US" dirty="0"/>
              <a:t> leverages a special piece of equipment called a dual sample holder, where a sample of interest can be mounted next to a clean reference metal which is ideal for tip shaping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Scanbot</a:t>
            </a:r>
            <a:r>
              <a:rPr lang="en-US" dirty="0"/>
              <a:t> is programmed to acquire STM images autonomously on the sample</a:t>
            </a:r>
          </a:p>
          <a:p>
            <a:pPr marL="171450" indent="-171450">
              <a:buFontTx/>
              <a:buChar char="-"/>
            </a:pPr>
            <a:r>
              <a:rPr lang="en-US" dirty="0"/>
              <a:t>When it detects that the tip has changed or the images acquired are noisy, it can pause image acquisition and use a camera feed to track and move the tip from the sample to the clean metal (video)</a:t>
            </a:r>
          </a:p>
          <a:p>
            <a:pPr marL="171450" indent="-171450">
              <a:buFontTx/>
              <a:buChar char="-"/>
            </a:pPr>
            <a:r>
              <a:rPr lang="en-US" dirty="0"/>
              <a:t>It then kicks off an automated tip-shaping routine that involves iteratively poking the tip into the clean metal and looking at the imprints left behind to determine if the tip is suitable for imaging.</a:t>
            </a:r>
          </a:p>
          <a:p>
            <a:pPr marL="171450" indent="-171450">
              <a:buFontTx/>
              <a:buChar char="-"/>
            </a:pPr>
            <a:r>
              <a:rPr lang="en-US" dirty="0"/>
              <a:t>This process continues until a desired imprint is obtained, then </a:t>
            </a:r>
            <a:r>
              <a:rPr lang="en-US" dirty="0" err="1"/>
              <a:t>Scanbot</a:t>
            </a:r>
            <a:r>
              <a:rPr lang="en-US" dirty="0"/>
              <a:t> moves the tip back to the sample where it automatically continues surveying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B638D-7607-468C-894A-DAD5D6EBCFC0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550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2A879-EB3B-43E9-92AD-E696447AD8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58D7C0-9690-4F61-8FBB-C529587B16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FED625-03A5-4F0F-9785-E91CEBC55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0D32-19F1-447C-8E0F-15A038D820FD}" type="datetime1">
              <a:rPr lang="en-AU" smtClean="0"/>
              <a:t>1/12/2023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FDF687-D447-4973-965E-C5A7E9F92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5D13A-6AD6-4BA2-8950-DC3901CD8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BD3B-25C0-489A-82BD-9C6077739C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6569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ED4CB-D0CC-4765-B830-E326353BE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71D12A-9F01-4E9C-B37B-8BB647C9E3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6F69A-4342-4C6C-887F-C182122F9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47BBC-4018-4444-A54C-D6A7AA7641A8}" type="datetime1">
              <a:rPr lang="en-AU" smtClean="0"/>
              <a:t>1/12/2023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AA5F78-2735-4235-80E1-F89BE1C66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A3BC11-5F7C-4D2D-AD7D-EB894B460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BD3B-25C0-489A-82BD-9C6077739C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1842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CDEC8D-6C0D-4BDC-8500-F3633746C9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B0A92B-24B6-4C2B-BABB-E29704E77A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1F9B12-FEF6-4532-B76E-6363853EC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3BF7F-2970-4C55-8A0C-87FD69A72FB4}" type="datetime1">
              <a:rPr lang="en-AU" smtClean="0"/>
              <a:t>1/12/2023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52DEC-658A-4725-9871-2FDCD369B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D2D44-6EF7-45C7-AA80-46AFA2A93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BD3B-25C0-489A-82BD-9C6077739C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4580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216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0E1FC-1934-40E7-805B-8568DCA6F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CB26D-D50E-41FF-904B-FA99A6D25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F263F-27C7-49AF-BEEF-6D28E17CB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55AF1-CCF8-4FE1-ADA1-D53F33DC6B23}" type="datetime1">
              <a:rPr lang="en-AU" smtClean="0"/>
              <a:t>1/12/2023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5A5E0-CC22-4C76-986E-DC7FE6A3F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C6946-DB64-4B8B-866D-76A4F5F92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BD3B-25C0-489A-82BD-9C6077739C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646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2940E-4478-4B6B-8053-5CC4E209A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A0A940-41B1-4414-B2DA-869D42D52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355896-CEB6-48CE-BA5E-271B6AB91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458E-FD12-48CF-A989-1BF18036631D}" type="datetime1">
              <a:rPr lang="en-AU" smtClean="0"/>
              <a:t>1/12/2023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EF0FA2-50E0-4E9B-A457-DAB3ED6CC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D3E2C-72BF-4C80-8DCF-1103B9B0C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BD3B-25C0-489A-82BD-9C6077739C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1599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FFB2E-6445-41A2-8312-ACF52B388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E9B24-EBFE-4110-A41C-448061A234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D8EEC1-FA54-4B63-B254-E428F6B356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7482D2-34E2-46C8-B77B-CE6A0AA3A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9E9AD-2ED3-430D-AC44-AA67D2FDDB55}" type="datetime1">
              <a:rPr lang="en-AU" smtClean="0"/>
              <a:t>1/12/2023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F84D81-8747-4595-BBD3-96A67A2E3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9F0DC6-F90D-4629-A4E2-9FB0D3327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BD3B-25C0-489A-82BD-9C6077739C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947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E8275-65D6-4AA1-872A-711E94FB9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D6112E-3552-4796-ADBE-2DA58DBB3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5C9E14-647F-4552-ADA5-10960CB743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5F704C-2CE0-49B4-8DD7-453DD91404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A0E3E7-FFE0-46CC-A765-4FE1263DC6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C2A7DC-679F-4238-BC59-F4B13FC33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1550-CDDE-420E-9862-5065B5221B55}" type="datetime1">
              <a:rPr lang="en-AU" smtClean="0"/>
              <a:t>1/12/2023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70D63E-9371-462D-B923-B4BD5F23C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94844F-87E8-4B51-B662-0EA5D19BF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BD3B-25C0-489A-82BD-9C6077739C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0605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DBA3E-B152-48D1-BDB2-4668F7E6D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38445C-3CF0-410C-A3AA-4091C1BBC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8EF8-7DD9-4329-96FA-B31C6A996D85}" type="datetime1">
              <a:rPr lang="en-AU" smtClean="0"/>
              <a:t>1/12/2023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7451EF-FFEE-41F7-8B34-F1AB0AEEF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46C591-0E47-429E-B767-588D65B64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BD3B-25C0-489A-82BD-9C6077739C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3983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ED4F44-283E-4B3A-B2A7-7BDBE40CA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6C4A-A350-4C19-ADB2-53280D368B71}" type="datetime1">
              <a:rPr lang="en-AU" smtClean="0"/>
              <a:t>1/12/2023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057B29-F1C1-49E4-8690-DD9880736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9D9BF9-9DCA-4A69-B944-0F1FD9BB2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BD3B-25C0-489A-82BD-9C6077739C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9269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DADFE-816D-4AAF-BD16-735CA1F99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296DB-94E6-4684-9620-B4D8ABBD9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066D66-8233-489D-9686-3A681DB61A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ABCE02-534E-4865-BE4B-6583AE956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DFE2D-0181-4367-A8A6-382F49D4A621}" type="datetime1">
              <a:rPr lang="en-AU" smtClean="0"/>
              <a:t>1/12/2023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584E6E-EC73-44B3-9A2C-0078D1CDA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95151E-F15B-41B5-8842-B0425E991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BD3B-25C0-489A-82BD-9C6077739C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2492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6F217-2DF2-4162-AB5E-A1ED835B3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1B2B37-53A9-4FA1-A9A4-EB2A1631F6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A4326B-D57A-4FC6-A27E-E741F29D0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2BD26D-1F24-4568-A2C2-4C85DA6C5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87F8A-34FD-415D-81E2-280161ADA2B7}" type="datetime1">
              <a:rPr lang="en-AU" smtClean="0"/>
              <a:t>1/12/2023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2702C-49D9-4EB2-B392-7738F7C2F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DE6517-D83B-4E84-B0A1-D99685B1C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BD3B-25C0-489A-82BD-9C6077739C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6652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A0CC28-7AD2-42B7-9745-2A9A5997D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AA0C59-E199-4A74-9686-BB0779064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2068D-6639-4F90-BD10-093F2146A7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65C0E-1D8B-43AF-A4B0-1B7A52F4C287}" type="datetime1">
              <a:rPr lang="en-AU" smtClean="0"/>
              <a:t>1/12/2023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7627B-7962-459F-9147-CC67C9E96C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191FAB-C360-4246-BB3B-992473D63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1BD3B-25C0-489A-82BD-9C6077739C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1561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6.png"/><Relationship Id="rId12" Type="http://schemas.openxmlformats.org/officeDocument/2006/relationships/image" Target="../media/image28.png"/><Relationship Id="rId2" Type="http://schemas.openxmlformats.org/officeDocument/2006/relationships/video" Target="../media/media1.mp4"/><Relationship Id="rId16" Type="http://schemas.openxmlformats.org/officeDocument/2006/relationships/image" Target="../media/image38.png"/><Relationship Id="rId1" Type="http://schemas.microsoft.com/office/2007/relationships/media" Target="../media/media1.mp4"/><Relationship Id="rId6" Type="http://schemas.openxmlformats.org/officeDocument/2006/relationships/image" Target="../media/image35.png"/><Relationship Id="rId11" Type="http://schemas.openxmlformats.org/officeDocument/2006/relationships/image" Target="../media/image22.png"/><Relationship Id="rId5" Type="http://schemas.openxmlformats.org/officeDocument/2006/relationships/image" Target="../media/image34.png"/><Relationship Id="rId15" Type="http://schemas.openxmlformats.org/officeDocument/2006/relationships/image" Target="../media/image37.png"/><Relationship Id="rId10" Type="http://schemas.openxmlformats.org/officeDocument/2006/relationships/image" Target="../media/image21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7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37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hyperlink" Target="https://doi.org/10.1002/adfm.20210647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33.png"/><Relationship Id="rId5" Type="http://schemas.openxmlformats.org/officeDocument/2006/relationships/image" Target="../media/image30.png"/><Relationship Id="rId10" Type="http://schemas.openxmlformats.org/officeDocument/2006/relationships/image" Target="../media/image32.png"/><Relationship Id="rId4" Type="http://schemas.openxmlformats.org/officeDocument/2006/relationships/image" Target="../media/image29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0BA10-B417-4D33-920F-71CE8B548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4089" y="2492903"/>
            <a:ext cx="10543822" cy="1184452"/>
          </a:xfrm>
        </p:spPr>
        <p:txBody>
          <a:bodyPr>
            <a:normAutofit fontScale="90000"/>
          </a:bodyPr>
          <a:lstStyle/>
          <a:p>
            <a:r>
              <a:rPr lang="en-US" dirty="0"/>
              <a:t>FLEET Translation Project: </a:t>
            </a:r>
            <a:r>
              <a:rPr lang="en-US" dirty="0" err="1"/>
              <a:t>Scanbot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35147D-9AC4-4B9E-874E-21D6FC097F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50393"/>
            <a:ext cx="9144000" cy="1655762"/>
          </a:xfrm>
        </p:spPr>
        <p:txBody>
          <a:bodyPr/>
          <a:lstStyle/>
          <a:p>
            <a:r>
              <a:rPr lang="en-US" dirty="0"/>
              <a:t>Julian Ceddia</a:t>
            </a:r>
          </a:p>
          <a:p>
            <a:r>
              <a:rPr lang="en-US" dirty="0"/>
              <a:t>Supervisor: Agustin </a:t>
            </a:r>
            <a:r>
              <a:rPr lang="en-US" dirty="0" err="1"/>
              <a:t>Schiffrin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81165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01;p21">
            <a:extLst>
              <a:ext uri="{FF2B5EF4-FFF2-40B4-BE49-F238E27FC236}">
                <a16:creationId xmlns:a16="http://schemas.microsoft.com/office/drawing/2014/main" id="{F324E29D-42F6-4003-99A3-E60889A64A3F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4520" y="2390534"/>
            <a:ext cx="6169421" cy="32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7CDF50-FCF6-40B3-9C0B-25BA75ACE3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000" y="2075156"/>
            <a:ext cx="4320000" cy="4320000"/>
          </a:xfrm>
          <a:prstGeom prst="rect">
            <a:avLst/>
          </a:prstGeom>
        </p:spPr>
      </p:pic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6964B609-A59C-43E5-9189-E2452737ACB4}"/>
              </a:ext>
            </a:extLst>
          </p:cNvPr>
          <p:cNvCxnSpPr>
            <a:cxnSpLocks/>
          </p:cNvCxnSpPr>
          <p:nvPr/>
        </p:nvCxnSpPr>
        <p:spPr>
          <a:xfrm flipV="1">
            <a:off x="2810933" y="2538000"/>
            <a:ext cx="1125067" cy="442267"/>
          </a:xfrm>
          <a:prstGeom prst="bentConnector3">
            <a:avLst/>
          </a:prstGeom>
          <a:ln w="31750"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DSHNav">
            <a:hlinkClick r:id="" action="ppaction://media"/>
            <a:extLst>
              <a:ext uri="{FF2B5EF4-FFF2-40B4-BE49-F238E27FC236}">
                <a16:creationId xmlns:a16="http://schemas.microsoft.com/office/drawing/2014/main" id="{53B690C7-2038-4953-AE44-642AB73BFC0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7"/>
          <a:srcRect l="2678" t="4562" b="4188"/>
          <a:stretch/>
        </p:blipFill>
        <p:spPr>
          <a:xfrm>
            <a:off x="7403713" y="2390534"/>
            <a:ext cx="4197922" cy="2952000"/>
          </a:xfrm>
          <a:prstGeom prst="rect">
            <a:avLst/>
          </a:prstGeom>
        </p:spPr>
      </p:pic>
      <p:sp>
        <p:nvSpPr>
          <p:cNvPr id="13" name="Google Shape;195;p21">
            <a:extLst>
              <a:ext uri="{FF2B5EF4-FFF2-40B4-BE49-F238E27FC236}">
                <a16:creationId xmlns:a16="http://schemas.microsoft.com/office/drawing/2014/main" id="{C00AD742-A07A-4645-B349-FD8B149F56B5}"/>
              </a:ext>
            </a:extLst>
          </p:cNvPr>
          <p:cNvSpPr txBox="1"/>
          <p:nvPr/>
        </p:nvSpPr>
        <p:spPr>
          <a:xfrm>
            <a:off x="8045693" y="4594259"/>
            <a:ext cx="888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Sample</a:t>
            </a:r>
            <a:endParaRPr/>
          </a:p>
        </p:txBody>
      </p:sp>
      <p:sp>
        <p:nvSpPr>
          <p:cNvPr id="14" name="Google Shape;196;p21">
            <a:extLst>
              <a:ext uri="{FF2B5EF4-FFF2-40B4-BE49-F238E27FC236}">
                <a16:creationId xmlns:a16="http://schemas.microsoft.com/office/drawing/2014/main" id="{89A1EB7C-5206-4B15-8821-52F74C0F368E}"/>
              </a:ext>
            </a:extLst>
          </p:cNvPr>
          <p:cNvSpPr txBox="1"/>
          <p:nvPr/>
        </p:nvSpPr>
        <p:spPr>
          <a:xfrm>
            <a:off x="10437243" y="4675784"/>
            <a:ext cx="1370237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Clean Metal</a:t>
            </a:r>
            <a:endParaRPr dirty="0"/>
          </a:p>
        </p:txBody>
      </p:sp>
      <p:cxnSp>
        <p:nvCxnSpPr>
          <p:cNvPr id="15" name="Google Shape;197;p21">
            <a:extLst>
              <a:ext uri="{FF2B5EF4-FFF2-40B4-BE49-F238E27FC236}">
                <a16:creationId xmlns:a16="http://schemas.microsoft.com/office/drawing/2014/main" id="{CBC42F0B-D0BA-438C-9D14-DC105F44AD28}"/>
              </a:ext>
            </a:extLst>
          </p:cNvPr>
          <p:cNvCxnSpPr>
            <a:cxnSpLocks/>
            <a:stCxn id="13" idx="0"/>
          </p:cNvCxnSpPr>
          <p:nvPr/>
        </p:nvCxnSpPr>
        <p:spPr>
          <a:xfrm rot="10800000" flipH="1">
            <a:off x="8489993" y="3844259"/>
            <a:ext cx="273000" cy="750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" name="Google Shape;198;p21">
            <a:extLst>
              <a:ext uri="{FF2B5EF4-FFF2-40B4-BE49-F238E27FC236}">
                <a16:creationId xmlns:a16="http://schemas.microsoft.com/office/drawing/2014/main" id="{FFADD9DA-7B98-4DA4-99B2-9826BAAFEF54}"/>
              </a:ext>
            </a:extLst>
          </p:cNvPr>
          <p:cNvCxnSpPr/>
          <p:nvPr/>
        </p:nvCxnSpPr>
        <p:spPr>
          <a:xfrm rot="10800000">
            <a:off x="10963968" y="3795584"/>
            <a:ext cx="120900" cy="8802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59F1EEB-72C8-421B-885F-9294500DE7C1}"/>
              </a:ext>
            </a:extLst>
          </p:cNvPr>
          <p:cNvGrpSpPr/>
          <p:nvPr/>
        </p:nvGrpSpPr>
        <p:grpSpPr>
          <a:xfrm>
            <a:off x="9241468" y="3608084"/>
            <a:ext cx="888600" cy="1067700"/>
            <a:chOff x="8911613" y="3777280"/>
            <a:chExt cx="888600" cy="1067700"/>
          </a:xfrm>
        </p:grpSpPr>
        <p:sp>
          <p:nvSpPr>
            <p:cNvPr id="18" name="Google Shape;199;p21">
              <a:extLst>
                <a:ext uri="{FF2B5EF4-FFF2-40B4-BE49-F238E27FC236}">
                  <a16:creationId xmlns:a16="http://schemas.microsoft.com/office/drawing/2014/main" id="{91689AF3-6B06-4185-85BE-EF02ADF55FE2}"/>
                </a:ext>
              </a:extLst>
            </p:cNvPr>
            <p:cNvSpPr txBox="1"/>
            <p:nvPr/>
          </p:nvSpPr>
          <p:spPr>
            <a:xfrm>
              <a:off x="8911613" y="4444780"/>
              <a:ext cx="888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Tip</a:t>
              </a:r>
              <a:endParaRPr/>
            </a:p>
          </p:txBody>
        </p:sp>
        <p:cxnSp>
          <p:nvCxnSpPr>
            <p:cNvPr id="19" name="Google Shape;200;p21">
              <a:extLst>
                <a:ext uri="{FF2B5EF4-FFF2-40B4-BE49-F238E27FC236}">
                  <a16:creationId xmlns:a16="http://schemas.microsoft.com/office/drawing/2014/main" id="{B63FE904-F62F-4229-9BDF-9362823E4F32}"/>
                </a:ext>
              </a:extLst>
            </p:cNvPr>
            <p:cNvCxnSpPr>
              <a:cxnSpLocks/>
              <a:stCxn id="18" idx="0"/>
            </p:cNvCxnSpPr>
            <p:nvPr/>
          </p:nvCxnSpPr>
          <p:spPr>
            <a:xfrm rot="10800000">
              <a:off x="9232013" y="3777280"/>
              <a:ext cx="123900" cy="6675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pic>
        <p:nvPicPr>
          <p:cNvPr id="21" name="Google Shape;176;p19">
            <a:extLst>
              <a:ext uri="{FF2B5EF4-FFF2-40B4-BE49-F238E27FC236}">
                <a16:creationId xmlns:a16="http://schemas.microsoft.com/office/drawing/2014/main" id="{8E58A7D5-CB29-4BB6-9987-EB4978E6199B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05024" y="1965917"/>
            <a:ext cx="3801234" cy="38012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ED421632-B6C5-4B07-A6CF-FF24ABEA4EAC}"/>
              </a:ext>
            </a:extLst>
          </p:cNvPr>
          <p:cNvGrpSpPr/>
          <p:nvPr/>
        </p:nvGrpSpPr>
        <p:grpSpPr>
          <a:xfrm>
            <a:off x="887857" y="2050967"/>
            <a:ext cx="5177178" cy="3969525"/>
            <a:chOff x="887857" y="2050967"/>
            <a:chExt cx="5177178" cy="3969525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E7F0135-B000-4C16-8CB6-E5A9AAE6A2C5}"/>
                </a:ext>
              </a:extLst>
            </p:cNvPr>
            <p:cNvGrpSpPr/>
            <p:nvPr/>
          </p:nvGrpSpPr>
          <p:grpSpPr>
            <a:xfrm>
              <a:off x="887857" y="2050967"/>
              <a:ext cx="5177178" cy="3969525"/>
              <a:chOff x="6096940" y="2103313"/>
              <a:chExt cx="5177178" cy="3969525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922C8CA8-CA3D-479C-AB92-C492713AB88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096940" y="2103313"/>
                <a:ext cx="3389980" cy="3960000"/>
                <a:chOff x="4181563" y="2371927"/>
                <a:chExt cx="3572300" cy="4172977"/>
              </a:xfrm>
            </p:grpSpPr>
            <p:pic>
              <p:nvPicPr>
                <p:cNvPr id="48" name="Google Shape;169;p19">
                  <a:extLst>
                    <a:ext uri="{FF2B5EF4-FFF2-40B4-BE49-F238E27FC236}">
                      <a16:creationId xmlns:a16="http://schemas.microsoft.com/office/drawing/2014/main" id="{59E70C4D-1EEE-460E-A1F0-F1142C8AE3F2}"/>
                    </a:ext>
                  </a:extLst>
                </p:cNvPr>
                <p:cNvPicPr preferRelativeResize="0">
                  <a:picLocks noChangeAspect="1"/>
                </p:cNvPicPr>
                <p:nvPr/>
              </p:nvPicPr>
              <p:blipFill rotWithShape="1">
                <a:blip r:embed="rId9">
                  <a:alphaModFix/>
                </a:blip>
                <a:srcRect/>
                <a:stretch/>
              </p:blipFill>
              <p:spPr>
                <a:xfrm>
                  <a:off x="4181563" y="4744904"/>
                  <a:ext cx="3572300" cy="1800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BDA0E659-B6FA-44F3-976A-DE0AF3F6D585}"/>
                    </a:ext>
                  </a:extLst>
                </p:cNvPr>
                <p:cNvGrpSpPr>
                  <a:grpSpLocks/>
                </p:cNvGrpSpPr>
                <p:nvPr/>
              </p:nvGrpSpPr>
              <p:grpSpPr>
                <a:xfrm>
                  <a:off x="5489566" y="2371927"/>
                  <a:ext cx="956293" cy="2967725"/>
                  <a:chOff x="6219770" y="2304184"/>
                  <a:chExt cx="1560711" cy="2967725"/>
                </a:xfrm>
              </p:grpSpPr>
              <p:pic>
                <p:nvPicPr>
                  <p:cNvPr id="51" name="Picture 50">
                    <a:extLst>
                      <a:ext uri="{FF2B5EF4-FFF2-40B4-BE49-F238E27FC236}">
                        <a16:creationId xmlns:a16="http://schemas.microsoft.com/office/drawing/2014/main" id="{7C5C5D05-A074-49A7-B4E6-2510F48DB71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0"/>
                  <a:srcRect t="79179"/>
                  <a:stretch/>
                </p:blipFill>
                <p:spPr>
                  <a:xfrm>
                    <a:off x="6420124" y="4690533"/>
                    <a:ext cx="881954" cy="581376"/>
                  </a:xfrm>
                  <a:prstGeom prst="rect">
                    <a:avLst/>
                  </a:prstGeom>
                </p:spPr>
              </p:pic>
              <p:pic>
                <p:nvPicPr>
                  <p:cNvPr id="52" name="Picture 51">
                    <a:extLst>
                      <a:ext uri="{FF2B5EF4-FFF2-40B4-BE49-F238E27FC236}">
                        <a16:creationId xmlns:a16="http://schemas.microsoft.com/office/drawing/2014/main" id="{AFA75B50-846B-4B90-9F3B-202809FED6E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0"/>
                  <a:srcRect t="79179"/>
                  <a:stretch/>
                </p:blipFill>
                <p:spPr>
                  <a:xfrm>
                    <a:off x="6705283" y="4690533"/>
                    <a:ext cx="881954" cy="581376"/>
                  </a:xfrm>
                  <a:prstGeom prst="rect">
                    <a:avLst/>
                  </a:prstGeom>
                </p:spPr>
              </p:pic>
              <p:pic>
                <p:nvPicPr>
                  <p:cNvPr id="53" name="Picture 52">
                    <a:extLst>
                      <a:ext uri="{FF2B5EF4-FFF2-40B4-BE49-F238E27FC236}">
                        <a16:creationId xmlns:a16="http://schemas.microsoft.com/office/drawing/2014/main" id="{72E2E553-214B-4312-B5D7-9DCDB88460E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1"/>
                  <a:srcRect b="26855"/>
                  <a:stretch/>
                </p:blipFill>
                <p:spPr>
                  <a:xfrm>
                    <a:off x="6219770" y="2304184"/>
                    <a:ext cx="1560711" cy="2506135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50" name="Google Shape;172;p19">
                  <a:extLst>
                    <a:ext uri="{FF2B5EF4-FFF2-40B4-BE49-F238E27FC236}">
                      <a16:creationId xmlns:a16="http://schemas.microsoft.com/office/drawing/2014/main" id="{EBFDCFA8-204C-463A-B065-13DB373D0344}"/>
                    </a:ext>
                  </a:extLst>
                </p:cNvPr>
                <p:cNvSpPr/>
                <p:nvPr/>
              </p:nvSpPr>
              <p:spPr>
                <a:xfrm rot="20234437">
                  <a:off x="5086390" y="4119007"/>
                  <a:ext cx="1762644" cy="1787659"/>
                </a:xfrm>
                <a:prstGeom prst="sun">
                  <a:avLst>
                    <a:gd name="adj" fmla="val 25000"/>
                  </a:avLst>
                </a:prstGeom>
                <a:solidFill>
                  <a:srgbClr val="FF9900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46801DEF-E597-4409-9DA4-51A41243508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5400000">
                <a:off x="8635823" y="3434543"/>
                <a:ext cx="3960000" cy="1316590"/>
                <a:chOff x="191243" y="1988341"/>
                <a:chExt cx="11809514" cy="3926337"/>
              </a:xfrm>
            </p:grpSpPr>
            <p:pic>
              <p:nvPicPr>
                <p:cNvPr id="45" name="Picture 44">
                  <a:extLst>
                    <a:ext uri="{FF2B5EF4-FFF2-40B4-BE49-F238E27FC236}">
                      <a16:creationId xmlns:a16="http://schemas.microsoft.com/office/drawing/2014/main" id="{390273BF-F9D1-4D31-9F11-B035C984D0B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91243" y="1990678"/>
                  <a:ext cx="3924000" cy="3924000"/>
                </a:xfrm>
                <a:prstGeom prst="rect">
                  <a:avLst/>
                </a:prstGeom>
              </p:spPr>
            </p:pic>
            <p:pic>
              <p:nvPicPr>
                <p:cNvPr id="46" name="Picture 45">
                  <a:extLst>
                    <a:ext uri="{FF2B5EF4-FFF2-40B4-BE49-F238E27FC236}">
                      <a16:creationId xmlns:a16="http://schemas.microsoft.com/office/drawing/2014/main" id="{02E026F7-F100-4552-9E87-DD203A9802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134000" y="1990678"/>
                  <a:ext cx="3924000" cy="3924000"/>
                </a:xfrm>
                <a:prstGeom prst="rect">
                  <a:avLst/>
                </a:prstGeom>
              </p:spPr>
            </p:pic>
            <p:pic>
              <p:nvPicPr>
                <p:cNvPr id="47" name="Picture 46">
                  <a:extLst>
                    <a:ext uri="{FF2B5EF4-FFF2-40B4-BE49-F238E27FC236}">
                      <a16:creationId xmlns:a16="http://schemas.microsoft.com/office/drawing/2014/main" id="{2157F163-4A7D-449D-839B-CD3A1B05413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076757" y="1988341"/>
                  <a:ext cx="3924000" cy="3924000"/>
                </a:xfrm>
                <a:prstGeom prst="rect">
                  <a:avLst/>
                </a:prstGeom>
              </p:spPr>
            </p:pic>
          </p:grpSp>
          <p:sp>
            <p:nvSpPr>
              <p:cNvPr id="43" name="Left Brace 42">
                <a:extLst>
                  <a:ext uri="{FF2B5EF4-FFF2-40B4-BE49-F238E27FC236}">
                    <a16:creationId xmlns:a16="http://schemas.microsoft.com/office/drawing/2014/main" id="{1090E3C8-5374-46C2-8705-4416FBBE10DC}"/>
                  </a:ext>
                </a:extLst>
              </p:cNvPr>
              <p:cNvSpPr/>
              <p:nvPr/>
            </p:nvSpPr>
            <p:spPr>
              <a:xfrm>
                <a:off x="9361900" y="2112838"/>
                <a:ext cx="565963" cy="3960000"/>
              </a:xfrm>
              <a:prstGeom prst="leftBrace">
                <a:avLst>
                  <a:gd name="adj1" fmla="val 8333"/>
                  <a:gd name="adj2" fmla="val 62388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5FEF8917-AE2B-4CAC-A5DE-21931A60983B}"/>
                  </a:ext>
                </a:extLst>
              </p:cNvPr>
              <p:cNvCxnSpPr/>
              <p:nvPr/>
            </p:nvCxnSpPr>
            <p:spPr>
              <a:xfrm>
                <a:off x="7857612" y="4578351"/>
                <a:ext cx="155310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3168D302-B16D-4F35-AB7E-32F5BCCFBD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652431" y="2937261"/>
              <a:ext cx="365151" cy="393132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780C8BB8-AAC0-48DD-9E80-EF08B3C0A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652430" y="4243400"/>
              <a:ext cx="365151" cy="393132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A89AEA75-0113-4AE2-AF63-9046CDE74F5D}"/>
                </a:ext>
              </a:extLst>
            </p:cNvPr>
            <p:cNvPicPr>
              <a:picLocks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652430" y="5572517"/>
              <a:ext cx="363600" cy="392400"/>
            </a:xfrm>
            <a:prstGeom prst="rect">
              <a:avLst/>
            </a:prstGeom>
          </p:spPr>
        </p:pic>
      </p:grpSp>
      <p:sp>
        <p:nvSpPr>
          <p:cNvPr id="54" name="Google Shape;73;p16">
            <a:extLst>
              <a:ext uri="{FF2B5EF4-FFF2-40B4-BE49-F238E27FC236}">
                <a16:creationId xmlns:a16="http://schemas.microsoft.com/office/drawing/2014/main" id="{A2B371A7-619F-45C9-8D44-59F5B518E36F}"/>
              </a:ext>
            </a:extLst>
          </p:cNvPr>
          <p:cNvSpPr txBox="1">
            <a:spLocks/>
          </p:cNvSpPr>
          <p:nvPr/>
        </p:nvSpPr>
        <p:spPr>
          <a:xfrm>
            <a:off x="415600" y="180000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err="1">
                <a:solidFill>
                  <a:schemeClr val="bg1"/>
                </a:solidFill>
              </a:rPr>
              <a:t>Scanbot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5" name="Slide Number Placeholder 54">
            <a:extLst>
              <a:ext uri="{FF2B5EF4-FFF2-40B4-BE49-F238E27FC236}">
                <a16:creationId xmlns:a16="http://schemas.microsoft.com/office/drawing/2014/main" id="{D6CF1903-889C-4693-80CD-94890B4AE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BD3B-25C0-489A-82BD-9C6077739C00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031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5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1 -0.30301 " pathEditMode="relative" rAng="0" ptsTypes="AA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98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5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3;p16">
            <a:extLst>
              <a:ext uri="{FF2B5EF4-FFF2-40B4-BE49-F238E27FC236}">
                <a16:creationId xmlns:a16="http://schemas.microsoft.com/office/drawing/2014/main" id="{BB583BF8-B253-480C-9074-7A966D1E2D20}"/>
              </a:ext>
            </a:extLst>
          </p:cNvPr>
          <p:cNvSpPr txBox="1">
            <a:spLocks/>
          </p:cNvSpPr>
          <p:nvPr/>
        </p:nvSpPr>
        <p:spPr>
          <a:xfrm>
            <a:off x="415600" y="180000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Automated Overnight Survey</a:t>
            </a:r>
          </a:p>
        </p:txBody>
      </p:sp>
      <p:pic>
        <p:nvPicPr>
          <p:cNvPr id="8" name="Picture 10" descr="survey">
            <a:extLst>
              <a:ext uri="{FF2B5EF4-FFF2-40B4-BE49-F238E27FC236}">
                <a16:creationId xmlns:a16="http://schemas.microsoft.com/office/drawing/2014/main" id="{9905608E-09F9-475E-A878-5ADDB26B6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091" y="1644767"/>
            <a:ext cx="9325817" cy="461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2DB8CDF-1D6C-42E2-9756-AE9C771DC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BD3B-25C0-489A-82BD-9C6077739C00}" type="slidenum">
              <a:rPr lang="en-AU" smtClean="0"/>
              <a:t>11</a:t>
            </a:fld>
            <a:endParaRPr lang="en-AU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AB545A-C88E-4414-80BE-BD24587E3187}"/>
              </a:ext>
            </a:extLst>
          </p:cNvPr>
          <p:cNvCxnSpPr/>
          <p:nvPr/>
        </p:nvCxnSpPr>
        <p:spPr>
          <a:xfrm>
            <a:off x="1433091" y="1644767"/>
            <a:ext cx="0" cy="461986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C5AF28-893F-4FD4-95C2-5E1366FCCED9}"/>
              </a:ext>
            </a:extLst>
          </p:cNvPr>
          <p:cNvCxnSpPr/>
          <p:nvPr/>
        </p:nvCxnSpPr>
        <p:spPr>
          <a:xfrm>
            <a:off x="2087428" y="1644767"/>
            <a:ext cx="0" cy="461986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8ED223-5261-4BEF-8D9E-3E44AFE7E353}"/>
              </a:ext>
            </a:extLst>
          </p:cNvPr>
          <p:cNvCxnSpPr/>
          <p:nvPr/>
        </p:nvCxnSpPr>
        <p:spPr>
          <a:xfrm>
            <a:off x="2741765" y="1644767"/>
            <a:ext cx="0" cy="461986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507043C-4045-47CF-ADBC-053D67D84260}"/>
              </a:ext>
            </a:extLst>
          </p:cNvPr>
          <p:cNvCxnSpPr/>
          <p:nvPr/>
        </p:nvCxnSpPr>
        <p:spPr>
          <a:xfrm>
            <a:off x="3396102" y="1644767"/>
            <a:ext cx="0" cy="461986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3E270C0-75BE-433E-98E4-723C654E5001}"/>
              </a:ext>
            </a:extLst>
          </p:cNvPr>
          <p:cNvCxnSpPr/>
          <p:nvPr/>
        </p:nvCxnSpPr>
        <p:spPr>
          <a:xfrm>
            <a:off x="4050439" y="1644767"/>
            <a:ext cx="0" cy="461986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9A32596-BF1C-4F96-8F42-D316B69B6405}"/>
              </a:ext>
            </a:extLst>
          </p:cNvPr>
          <p:cNvCxnSpPr/>
          <p:nvPr/>
        </p:nvCxnSpPr>
        <p:spPr>
          <a:xfrm>
            <a:off x="4704776" y="1644767"/>
            <a:ext cx="0" cy="461986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85049EF-CC60-480C-80A9-15B1E3790256}"/>
              </a:ext>
            </a:extLst>
          </p:cNvPr>
          <p:cNvCxnSpPr/>
          <p:nvPr/>
        </p:nvCxnSpPr>
        <p:spPr>
          <a:xfrm>
            <a:off x="5359113" y="1644767"/>
            <a:ext cx="0" cy="461986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0DA5270-28FB-4600-9E59-112E4AB5D514}"/>
              </a:ext>
            </a:extLst>
          </p:cNvPr>
          <p:cNvCxnSpPr/>
          <p:nvPr/>
        </p:nvCxnSpPr>
        <p:spPr>
          <a:xfrm>
            <a:off x="6013450" y="1644767"/>
            <a:ext cx="0" cy="461986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0C046A-911B-4329-BD65-1E4E14FC1434}"/>
              </a:ext>
            </a:extLst>
          </p:cNvPr>
          <p:cNvCxnSpPr>
            <a:cxnSpLocks/>
          </p:cNvCxnSpPr>
          <p:nvPr/>
        </p:nvCxnSpPr>
        <p:spPr>
          <a:xfrm rot="5400000">
            <a:off x="3722050" y="-646633"/>
            <a:ext cx="0" cy="45828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D163BEF-28E8-4AA4-AE51-5907BEE82998}"/>
              </a:ext>
            </a:extLst>
          </p:cNvPr>
          <p:cNvCxnSpPr>
            <a:cxnSpLocks/>
          </p:cNvCxnSpPr>
          <p:nvPr/>
        </p:nvCxnSpPr>
        <p:spPr>
          <a:xfrm rot="5400000">
            <a:off x="3722050" y="12441"/>
            <a:ext cx="0" cy="45828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FDBA751-10DF-4409-832C-B08A73446E82}"/>
              </a:ext>
            </a:extLst>
          </p:cNvPr>
          <p:cNvCxnSpPr>
            <a:cxnSpLocks/>
          </p:cNvCxnSpPr>
          <p:nvPr/>
        </p:nvCxnSpPr>
        <p:spPr>
          <a:xfrm rot="5400000">
            <a:off x="3722050" y="671515"/>
            <a:ext cx="0" cy="45828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536298D-E10A-4560-B301-C861FE361A27}"/>
              </a:ext>
            </a:extLst>
          </p:cNvPr>
          <p:cNvCxnSpPr>
            <a:cxnSpLocks/>
          </p:cNvCxnSpPr>
          <p:nvPr/>
        </p:nvCxnSpPr>
        <p:spPr>
          <a:xfrm rot="5400000">
            <a:off x="3722050" y="1330589"/>
            <a:ext cx="0" cy="45828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173BBE0-5BDB-46C9-B907-3CD33EF3A13C}"/>
              </a:ext>
            </a:extLst>
          </p:cNvPr>
          <p:cNvCxnSpPr>
            <a:cxnSpLocks/>
          </p:cNvCxnSpPr>
          <p:nvPr/>
        </p:nvCxnSpPr>
        <p:spPr>
          <a:xfrm rot="5400000">
            <a:off x="3722050" y="1989663"/>
            <a:ext cx="0" cy="45828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0E74825-D487-4857-B145-5EAF89C8DA0E}"/>
              </a:ext>
            </a:extLst>
          </p:cNvPr>
          <p:cNvCxnSpPr>
            <a:cxnSpLocks/>
          </p:cNvCxnSpPr>
          <p:nvPr/>
        </p:nvCxnSpPr>
        <p:spPr>
          <a:xfrm rot="5400000">
            <a:off x="3722050" y="2648737"/>
            <a:ext cx="0" cy="45828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EC5B078-B2BC-444D-BC46-5899164F6E65}"/>
              </a:ext>
            </a:extLst>
          </p:cNvPr>
          <p:cNvCxnSpPr>
            <a:cxnSpLocks/>
          </p:cNvCxnSpPr>
          <p:nvPr/>
        </p:nvCxnSpPr>
        <p:spPr>
          <a:xfrm rot="5400000">
            <a:off x="3722050" y="3307811"/>
            <a:ext cx="0" cy="45828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C04EC4F-ACC5-4487-91FB-6001F4A2EA27}"/>
              </a:ext>
            </a:extLst>
          </p:cNvPr>
          <p:cNvCxnSpPr>
            <a:cxnSpLocks/>
          </p:cNvCxnSpPr>
          <p:nvPr/>
        </p:nvCxnSpPr>
        <p:spPr>
          <a:xfrm rot="5400000">
            <a:off x="3722050" y="3966883"/>
            <a:ext cx="0" cy="45828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B4149088-A72D-4849-8C38-435139D11802}"/>
              </a:ext>
            </a:extLst>
          </p:cNvPr>
          <p:cNvSpPr/>
          <p:nvPr/>
        </p:nvSpPr>
        <p:spPr>
          <a:xfrm>
            <a:off x="1443350" y="1651151"/>
            <a:ext cx="648000" cy="6480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6590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3;p16">
            <a:extLst>
              <a:ext uri="{FF2B5EF4-FFF2-40B4-BE49-F238E27FC236}">
                <a16:creationId xmlns:a16="http://schemas.microsoft.com/office/drawing/2014/main" id="{D2A8D448-807D-45A1-BB04-6284420DEEE3}"/>
              </a:ext>
            </a:extLst>
          </p:cNvPr>
          <p:cNvSpPr txBox="1">
            <a:spLocks/>
          </p:cNvSpPr>
          <p:nvPr/>
        </p:nvSpPr>
        <p:spPr>
          <a:xfrm>
            <a:off x="415600" y="180000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Limitations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24CCB32-953D-464E-B82B-B3FAD222CDFE}"/>
              </a:ext>
            </a:extLst>
          </p:cNvPr>
          <p:cNvGrpSpPr/>
          <p:nvPr/>
        </p:nvGrpSpPr>
        <p:grpSpPr>
          <a:xfrm>
            <a:off x="203400" y="1329116"/>
            <a:ext cx="5853600" cy="5220000"/>
            <a:chOff x="203400" y="1377241"/>
            <a:chExt cx="5853600" cy="522000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86B87501-F4AB-43E2-93C3-2EF4B6F89D5B}"/>
                </a:ext>
              </a:extLst>
            </p:cNvPr>
            <p:cNvGrpSpPr/>
            <p:nvPr/>
          </p:nvGrpSpPr>
          <p:grpSpPr>
            <a:xfrm>
              <a:off x="382808" y="1518121"/>
              <a:ext cx="5494785" cy="2700000"/>
              <a:chOff x="538815" y="1935813"/>
              <a:chExt cx="5494785" cy="2700000"/>
            </a:xfrm>
          </p:grpSpPr>
          <p:pic>
            <p:nvPicPr>
              <p:cNvPr id="35" name="Google Shape;176;p19">
                <a:extLst>
                  <a:ext uri="{FF2B5EF4-FFF2-40B4-BE49-F238E27FC236}">
                    <a16:creationId xmlns:a16="http://schemas.microsoft.com/office/drawing/2014/main" id="{7A4AF7C7-EF6E-4DF1-AD46-9658E66531D0}"/>
                  </a:ext>
                </a:extLst>
              </p:cNvPr>
              <p:cNvPicPr preferRelativeResize="0">
                <a:picLocks noChangeAspect="1"/>
              </p:cNvPicPr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538815" y="1935813"/>
                <a:ext cx="2700001" cy="2700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21291905-9567-4854-9E6A-61D7981EB8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33600" y="1935813"/>
                <a:ext cx="2700000" cy="2700000"/>
              </a:xfrm>
              <a:prstGeom prst="rect">
                <a:avLst/>
              </a:prstGeom>
            </p:spPr>
          </p:pic>
        </p:grp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C614353-8D26-4D83-9B63-BAEACA4AAB13}"/>
                </a:ext>
              </a:extLst>
            </p:cNvPr>
            <p:cNvSpPr/>
            <p:nvPr/>
          </p:nvSpPr>
          <p:spPr>
            <a:xfrm>
              <a:off x="203400" y="1377241"/>
              <a:ext cx="5853600" cy="5220000"/>
            </a:xfrm>
            <a:prstGeom prst="rect">
              <a:avLst/>
            </a:prstGeom>
            <a:noFill/>
            <a:ln w="254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5B0387E9-3B47-496E-B759-AA370DDAF93F}"/>
                </a:ext>
              </a:extLst>
            </p:cNvPr>
            <p:cNvGrpSpPr/>
            <p:nvPr/>
          </p:nvGrpSpPr>
          <p:grpSpPr>
            <a:xfrm>
              <a:off x="842748" y="4357775"/>
              <a:ext cx="1979583" cy="1610099"/>
              <a:chOff x="1486218" y="4583555"/>
              <a:chExt cx="1979583" cy="1610099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DA6DFAD3-A292-4C8E-85E6-F5C4D44F0E0B}"/>
                  </a:ext>
                </a:extLst>
              </p:cNvPr>
              <p:cNvGrpSpPr/>
              <p:nvPr/>
            </p:nvGrpSpPr>
            <p:grpSpPr>
              <a:xfrm>
                <a:off x="1486218" y="4583555"/>
                <a:ext cx="493180" cy="1610099"/>
                <a:chOff x="1642225" y="4849774"/>
                <a:chExt cx="493180" cy="1610099"/>
              </a:xfrm>
            </p:grpSpPr>
            <p:grpSp>
              <p:nvGrpSpPr>
                <p:cNvPr id="63" name="Group 62">
                  <a:extLst>
                    <a:ext uri="{FF2B5EF4-FFF2-40B4-BE49-F238E27FC236}">
                      <a16:creationId xmlns:a16="http://schemas.microsoft.com/office/drawing/2014/main" id="{91E36E56-E755-4978-BCA8-ED18B9E05DE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1642225" y="4849774"/>
                  <a:ext cx="493180" cy="1440000"/>
                  <a:chOff x="5315644" y="2032895"/>
                  <a:chExt cx="1560711" cy="2792210"/>
                </a:xfrm>
              </p:grpSpPr>
              <p:pic>
                <p:nvPicPr>
                  <p:cNvPr id="65" name="Picture 64">
                    <a:extLst>
                      <a:ext uri="{FF2B5EF4-FFF2-40B4-BE49-F238E27FC236}">
                        <a16:creationId xmlns:a16="http://schemas.microsoft.com/office/drawing/2014/main" id="{3EDC32F4-3BED-4F89-A742-9BE7ADE54EF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5315644" y="2032895"/>
                    <a:ext cx="1560711" cy="2792210"/>
                  </a:xfrm>
                  <a:prstGeom prst="rect">
                    <a:avLst/>
                  </a:prstGeom>
                </p:spPr>
              </p:pic>
              <p:pic>
                <p:nvPicPr>
                  <p:cNvPr id="66" name="Picture 65">
                    <a:extLst>
                      <a:ext uri="{FF2B5EF4-FFF2-40B4-BE49-F238E27FC236}">
                        <a16:creationId xmlns:a16="http://schemas.microsoft.com/office/drawing/2014/main" id="{310F0231-B085-4377-823F-BBC2D1E04E8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/>
                  <a:srcRect t="73701"/>
                  <a:stretch/>
                </p:blipFill>
                <p:spPr>
                  <a:xfrm>
                    <a:off x="5316893" y="4086799"/>
                    <a:ext cx="1554615" cy="735931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64" name="Google Shape;164;p19">
                  <a:extLst>
                    <a:ext uri="{FF2B5EF4-FFF2-40B4-BE49-F238E27FC236}">
                      <a16:creationId xmlns:a16="http://schemas.microsoft.com/office/drawing/2014/main" id="{5921EF08-0B49-413A-B925-220B18C2914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43704" y="5883873"/>
                  <a:ext cx="490170" cy="576000"/>
                </a:xfrm>
                <a:prstGeom prst="cloud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87479CB-5043-46CD-B8F1-8024889CC0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58111" y="4741086"/>
                <a:ext cx="1207690" cy="1122485"/>
              </a:xfrm>
              <a:prstGeom prst="rect">
                <a:avLst/>
              </a:prstGeom>
            </p:spPr>
          </p:pic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E3748449-29A7-4113-9132-34A57ADEDFE7}"/>
                </a:ext>
              </a:extLst>
            </p:cNvPr>
            <p:cNvGrpSpPr/>
            <p:nvPr/>
          </p:nvGrpSpPr>
          <p:grpSpPr>
            <a:xfrm>
              <a:off x="3630382" y="4356550"/>
              <a:ext cx="1981114" cy="1440000"/>
              <a:chOff x="4281003" y="4582330"/>
              <a:chExt cx="1981114" cy="1440000"/>
            </a:xfrm>
          </p:grpSpPr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C942CBF0-C157-4134-9443-80CCCE43D00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281003" y="4582330"/>
                <a:ext cx="493180" cy="1440000"/>
                <a:chOff x="5315644" y="2032895"/>
                <a:chExt cx="1560711" cy="2792210"/>
              </a:xfrm>
            </p:grpSpPr>
            <p:pic>
              <p:nvPicPr>
                <p:cNvPr id="70" name="Picture 69">
                  <a:extLst>
                    <a:ext uri="{FF2B5EF4-FFF2-40B4-BE49-F238E27FC236}">
                      <a16:creationId xmlns:a16="http://schemas.microsoft.com/office/drawing/2014/main" id="{CFD15052-B440-40F1-9F84-3DDA6E04415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315644" y="2032895"/>
                  <a:ext cx="1560711" cy="2792210"/>
                </a:xfrm>
                <a:prstGeom prst="rect">
                  <a:avLst/>
                </a:prstGeom>
              </p:spPr>
            </p:pic>
            <p:pic>
              <p:nvPicPr>
                <p:cNvPr id="71" name="Picture 70">
                  <a:extLst>
                    <a:ext uri="{FF2B5EF4-FFF2-40B4-BE49-F238E27FC236}">
                      <a16:creationId xmlns:a16="http://schemas.microsoft.com/office/drawing/2014/main" id="{4ABC4EAA-FF35-4031-B10D-6ACE044ACC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/>
                <a:srcRect t="73701"/>
                <a:stretch/>
              </p:blipFill>
              <p:spPr>
                <a:xfrm>
                  <a:off x="5316893" y="4086799"/>
                  <a:ext cx="1554615" cy="735931"/>
                </a:xfrm>
                <a:prstGeom prst="rect">
                  <a:avLst/>
                </a:prstGeom>
              </p:spPr>
            </p:pic>
          </p:grpSp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48D70131-51FB-46F3-ABA6-8B7E5058E1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54427" y="4741087"/>
                <a:ext cx="1207690" cy="1122485"/>
              </a:xfrm>
              <a:prstGeom prst="rect">
                <a:avLst/>
              </a:prstGeom>
            </p:spPr>
          </p:pic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BEDA9CD-C0B1-4E08-A8B9-404E1374B969}"/>
                </a:ext>
              </a:extLst>
            </p:cNvPr>
            <p:cNvSpPr txBox="1"/>
            <p:nvPr/>
          </p:nvSpPr>
          <p:spPr>
            <a:xfrm>
              <a:off x="382807" y="6050844"/>
              <a:ext cx="27000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Tip Change</a:t>
              </a:r>
              <a:endParaRPr lang="en-AU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3EEA2F6B-F263-4EA4-92F4-FDADD5D25412}"/>
                </a:ext>
              </a:extLst>
            </p:cNvPr>
            <p:cNvSpPr txBox="1"/>
            <p:nvPr/>
          </p:nvSpPr>
          <p:spPr>
            <a:xfrm>
              <a:off x="3130200" y="6051558"/>
              <a:ext cx="27000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Contaminated Tip</a:t>
              </a:r>
              <a:endParaRPr lang="en-AU" dirty="0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380180F-FEAC-4423-8021-D0F624D4C7C3}"/>
              </a:ext>
            </a:extLst>
          </p:cNvPr>
          <p:cNvGrpSpPr/>
          <p:nvPr/>
        </p:nvGrpSpPr>
        <p:grpSpPr>
          <a:xfrm>
            <a:off x="6135000" y="1329116"/>
            <a:ext cx="5853600" cy="5220000"/>
            <a:chOff x="6135000" y="1377241"/>
            <a:chExt cx="5853600" cy="522000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2618EA71-DE3D-41D6-BBB6-21CB8774F3F2}"/>
                </a:ext>
              </a:extLst>
            </p:cNvPr>
            <p:cNvGrpSpPr/>
            <p:nvPr/>
          </p:nvGrpSpPr>
          <p:grpSpPr>
            <a:xfrm>
              <a:off x="6317208" y="1518121"/>
              <a:ext cx="5489185" cy="2700000"/>
              <a:chOff x="6653615" y="1935813"/>
              <a:chExt cx="5489185" cy="2700000"/>
            </a:xfrm>
          </p:grpSpPr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AD5D0DCB-68F5-48E5-83C3-DC4F41FA34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42800" y="1935813"/>
                <a:ext cx="2700000" cy="2700000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08AFCAE5-6500-45C4-A046-6DC719A699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53615" y="1935813"/>
                <a:ext cx="2700000" cy="2700000"/>
              </a:xfrm>
              <a:prstGeom prst="rect">
                <a:avLst/>
              </a:prstGeom>
            </p:spPr>
          </p:pic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6B9FC96-F2FA-4D0D-B26C-F6A1A6261443}"/>
                </a:ext>
              </a:extLst>
            </p:cNvPr>
            <p:cNvSpPr/>
            <p:nvPr/>
          </p:nvSpPr>
          <p:spPr>
            <a:xfrm>
              <a:off x="6135000" y="1377241"/>
              <a:ext cx="5853600" cy="5220000"/>
            </a:xfrm>
            <a:prstGeom prst="rect">
              <a:avLst/>
            </a:prstGeom>
            <a:noFill/>
            <a:ln w="254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4F6CE353-9AC3-4C43-A752-E89A91D7A678}"/>
                </a:ext>
              </a:extLst>
            </p:cNvPr>
            <p:cNvGrpSpPr/>
            <p:nvPr/>
          </p:nvGrpSpPr>
          <p:grpSpPr>
            <a:xfrm>
              <a:off x="9566323" y="4355405"/>
              <a:ext cx="1817568" cy="1525402"/>
              <a:chOff x="10209793" y="4581185"/>
              <a:chExt cx="1817568" cy="1525402"/>
            </a:xfrm>
          </p:grpSpPr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718B5504-5516-4538-8A0E-C29BC97183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984768" y="4741087"/>
                <a:ext cx="1042593" cy="1122485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E8145E93-2411-4088-B91F-6293ECD6B5B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0209793" y="4581185"/>
                <a:ext cx="493200" cy="1525402"/>
                <a:chOff x="6219770" y="2314221"/>
                <a:chExt cx="1560711" cy="2957688"/>
              </a:xfrm>
            </p:grpSpPr>
            <p:pic>
              <p:nvPicPr>
                <p:cNvPr id="54" name="Picture 53">
                  <a:extLst>
                    <a:ext uri="{FF2B5EF4-FFF2-40B4-BE49-F238E27FC236}">
                      <a16:creationId xmlns:a16="http://schemas.microsoft.com/office/drawing/2014/main" id="{78B36278-BABC-408F-981B-37E5FDDCE8A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t="79179"/>
                <a:stretch/>
              </p:blipFill>
              <p:spPr>
                <a:xfrm>
                  <a:off x="6420124" y="4690533"/>
                  <a:ext cx="881954" cy="581376"/>
                </a:xfrm>
                <a:prstGeom prst="rect">
                  <a:avLst/>
                </a:prstGeom>
              </p:spPr>
            </p:pic>
            <p:pic>
              <p:nvPicPr>
                <p:cNvPr id="55" name="Picture 54">
                  <a:extLst>
                    <a:ext uri="{FF2B5EF4-FFF2-40B4-BE49-F238E27FC236}">
                      <a16:creationId xmlns:a16="http://schemas.microsoft.com/office/drawing/2014/main" id="{079232F8-E7BD-4833-887E-6482EF363E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t="79179"/>
                <a:stretch/>
              </p:blipFill>
              <p:spPr>
                <a:xfrm>
                  <a:off x="6669560" y="4690532"/>
                  <a:ext cx="881954" cy="581377"/>
                </a:xfrm>
                <a:prstGeom prst="rect">
                  <a:avLst/>
                </a:prstGeom>
              </p:spPr>
            </p:pic>
            <p:pic>
              <p:nvPicPr>
                <p:cNvPr id="56" name="Picture 55">
                  <a:extLst>
                    <a:ext uri="{FF2B5EF4-FFF2-40B4-BE49-F238E27FC236}">
                      <a16:creationId xmlns:a16="http://schemas.microsoft.com/office/drawing/2014/main" id="{89745972-0139-45FD-B0AD-93DFFA682ED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1"/>
                <a:srcRect b="26855"/>
                <a:stretch/>
              </p:blipFill>
              <p:spPr>
                <a:xfrm>
                  <a:off x="6219770" y="2314221"/>
                  <a:ext cx="1560711" cy="250613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F936AB96-D3F9-44A4-B0DD-6C2D579B9F50}"/>
                </a:ext>
              </a:extLst>
            </p:cNvPr>
            <p:cNvGrpSpPr/>
            <p:nvPr/>
          </p:nvGrpSpPr>
          <p:grpSpPr>
            <a:xfrm>
              <a:off x="6777138" y="4356550"/>
              <a:ext cx="1817568" cy="1292518"/>
              <a:chOff x="7420608" y="4582330"/>
              <a:chExt cx="1817568" cy="1292518"/>
            </a:xfrm>
          </p:grpSpPr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A0A9690B-81AF-4F27-9509-6DDE6ACF531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/>
              <a:srcRect b="26855"/>
              <a:stretch/>
            </p:blipFill>
            <p:spPr>
              <a:xfrm>
                <a:off x="7420608" y="4582330"/>
                <a:ext cx="493200" cy="1292518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A36971FA-2E3C-403E-90CE-9377C2B0F0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195583" y="4741087"/>
                <a:ext cx="1042593" cy="1122485"/>
              </a:xfrm>
              <a:prstGeom prst="rect">
                <a:avLst/>
              </a:prstGeom>
            </p:spPr>
          </p:pic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8B3F73E8-6695-4D9A-B9AC-E8C80BF5BDEF}"/>
                </a:ext>
              </a:extLst>
            </p:cNvPr>
            <p:cNvSpPr txBox="1"/>
            <p:nvPr/>
          </p:nvSpPr>
          <p:spPr>
            <a:xfrm>
              <a:off x="6317208" y="6050844"/>
              <a:ext cx="27000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Blunt Tip</a:t>
              </a:r>
              <a:endParaRPr lang="en-AU" dirty="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9EA5063B-B0B0-4B8C-9CC2-41226BA8A12D}"/>
                </a:ext>
              </a:extLst>
            </p:cNvPr>
            <p:cNvSpPr txBox="1"/>
            <p:nvPr/>
          </p:nvSpPr>
          <p:spPr>
            <a:xfrm>
              <a:off x="9076398" y="6050844"/>
              <a:ext cx="27000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Doubled Tip</a:t>
              </a:r>
              <a:endParaRPr lang="en-AU" dirty="0"/>
            </a:p>
          </p:txBody>
        </p:sp>
      </p:grpSp>
      <p:sp>
        <p:nvSpPr>
          <p:cNvPr id="79" name="Slide Number Placeholder 78">
            <a:extLst>
              <a:ext uri="{FF2B5EF4-FFF2-40B4-BE49-F238E27FC236}">
                <a16:creationId xmlns:a16="http://schemas.microsoft.com/office/drawing/2014/main" id="{1D3B20A1-AA12-4433-8021-6BF4F9895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6618" y="6491102"/>
            <a:ext cx="2743200" cy="365125"/>
          </a:xfrm>
        </p:spPr>
        <p:txBody>
          <a:bodyPr/>
          <a:lstStyle/>
          <a:p>
            <a:fld id="{5DB1BD3B-25C0-489A-82BD-9C6077739C00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1707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57E22-9651-481A-A95E-B2E814093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Scanbot</a:t>
            </a:r>
            <a:r>
              <a:rPr lang="en-US" dirty="0"/>
              <a:t> can autonomously tip shape and survey samples</a:t>
            </a:r>
          </a:p>
          <a:p>
            <a:pPr lvl="1"/>
            <a:r>
              <a:rPr lang="en-US" dirty="0"/>
              <a:t>Save time</a:t>
            </a:r>
          </a:p>
          <a:p>
            <a:pPr lvl="1"/>
            <a:r>
              <a:rPr lang="en-US" dirty="0"/>
              <a:t>Aid in data acquisition</a:t>
            </a:r>
          </a:p>
          <a:p>
            <a:r>
              <a:rPr lang="en-US" dirty="0"/>
              <a:t>Paper under review (Journal of Open Source Software)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Google Shape;73;p16">
            <a:extLst>
              <a:ext uri="{FF2B5EF4-FFF2-40B4-BE49-F238E27FC236}">
                <a16:creationId xmlns:a16="http://schemas.microsoft.com/office/drawing/2014/main" id="{1A4FFFEB-B246-4B27-A788-E30BDD83FB4F}"/>
              </a:ext>
            </a:extLst>
          </p:cNvPr>
          <p:cNvSpPr txBox="1">
            <a:spLocks/>
          </p:cNvSpPr>
          <p:nvPr/>
        </p:nvSpPr>
        <p:spPr>
          <a:xfrm>
            <a:off x="415600" y="180000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8A7453-2FE4-43F9-A12A-16D31B8A9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BD3B-25C0-489A-82BD-9C6077739C00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7761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D6A10-E281-43C2-A381-24C5D791F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82916" cy="4351338"/>
          </a:xfrm>
        </p:spPr>
        <p:txBody>
          <a:bodyPr/>
          <a:lstStyle/>
          <a:p>
            <a:r>
              <a:rPr lang="en-US" dirty="0"/>
              <a:t>A/Prof. Agustin </a:t>
            </a:r>
            <a:r>
              <a:rPr lang="en-US" dirty="0" err="1"/>
              <a:t>Schiffrin</a:t>
            </a:r>
            <a:r>
              <a:rPr lang="en-US" dirty="0"/>
              <a:t> (supervisor)</a:t>
            </a:r>
          </a:p>
          <a:p>
            <a:r>
              <a:rPr lang="en-US" dirty="0"/>
              <a:t>Dr. Benjamin Lowe</a:t>
            </a:r>
          </a:p>
          <a:p>
            <a:r>
              <a:rPr lang="en-US" dirty="0"/>
              <a:t>Dr. Daniel Moreno</a:t>
            </a:r>
          </a:p>
          <a:p>
            <a:r>
              <a:rPr lang="en-US" dirty="0"/>
              <a:t>Dr. Jack </a:t>
            </a:r>
            <a:r>
              <a:rPr lang="en-US" dirty="0" err="1"/>
              <a:t>Hellerstedt</a:t>
            </a:r>
            <a:endParaRPr lang="en-US" dirty="0"/>
          </a:p>
          <a:p>
            <a:r>
              <a:rPr lang="en-US" dirty="0"/>
              <a:t>Kwan To</a:t>
            </a:r>
          </a:p>
          <a:p>
            <a:r>
              <a:rPr lang="en-US" dirty="0"/>
              <a:t>Dr. Gary Beane</a:t>
            </a:r>
          </a:p>
          <a:p>
            <a:r>
              <a:rPr lang="en-US" dirty="0" err="1"/>
              <a:t>Mitko</a:t>
            </a:r>
            <a:r>
              <a:rPr lang="en-US" dirty="0"/>
              <a:t> Oldfield</a:t>
            </a:r>
          </a:p>
          <a:p>
            <a:endParaRPr lang="en-US" dirty="0"/>
          </a:p>
        </p:txBody>
      </p:sp>
      <p:sp>
        <p:nvSpPr>
          <p:cNvPr id="4" name="Google Shape;73;p16">
            <a:extLst>
              <a:ext uri="{FF2B5EF4-FFF2-40B4-BE49-F238E27FC236}">
                <a16:creationId xmlns:a16="http://schemas.microsoft.com/office/drawing/2014/main" id="{8CACF775-FFEF-4F67-9EC0-46779ED9818F}"/>
              </a:ext>
            </a:extLst>
          </p:cNvPr>
          <p:cNvSpPr txBox="1">
            <a:spLocks/>
          </p:cNvSpPr>
          <p:nvPr/>
        </p:nvSpPr>
        <p:spPr>
          <a:xfrm>
            <a:off x="415600" y="180000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Acknowledgements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98397-7BC3-4ADF-82E6-3A3E09DCD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BD3B-25C0-489A-82BD-9C6077739C00}" type="slidenum">
              <a:rPr lang="en-AU" smtClean="0"/>
              <a:t>14</a:t>
            </a:fld>
            <a:endParaRPr lang="en-AU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B110FBD-26A8-470E-83FF-909B77ADB41D}"/>
              </a:ext>
            </a:extLst>
          </p:cNvPr>
          <p:cNvSpPr txBox="1">
            <a:spLocks/>
          </p:cNvSpPr>
          <p:nvPr/>
        </p:nvSpPr>
        <p:spPr>
          <a:xfrm>
            <a:off x="6521116" y="1825625"/>
            <a:ext cx="568291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Dr. Michael Harvey</a:t>
            </a:r>
          </a:p>
          <a:p>
            <a:r>
              <a:rPr lang="en-US" dirty="0"/>
              <a:t>Prof. Matt </a:t>
            </a:r>
          </a:p>
        </p:txBody>
      </p:sp>
    </p:spTree>
    <p:extLst>
      <p:ext uri="{BB962C8B-B14F-4D97-AF65-F5344CB8AC3E}">
        <p14:creationId xmlns:p14="http://schemas.microsoft.com/office/powerpoint/2010/main" val="1446362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CA22B-0356-4897-B8A3-8CDE2E7FA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Questions?</a:t>
            </a:r>
            <a:endParaRPr lang="en-AU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61C918-F831-46AB-BF7B-F13C37D9C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BD3B-25C0-489A-82BD-9C6077739C00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1166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3;p16">
            <a:extLst>
              <a:ext uri="{FF2B5EF4-FFF2-40B4-BE49-F238E27FC236}">
                <a16:creationId xmlns:a16="http://schemas.microsoft.com/office/drawing/2014/main" id="{47E510D3-C9BA-4C62-9F8D-FFDF27ABA225}"/>
              </a:ext>
            </a:extLst>
          </p:cNvPr>
          <p:cNvSpPr txBox="1">
            <a:spLocks/>
          </p:cNvSpPr>
          <p:nvPr/>
        </p:nvSpPr>
        <p:spPr>
          <a:xfrm>
            <a:off x="415600" y="180000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err="1">
                <a:solidFill>
                  <a:schemeClr val="bg1"/>
                </a:solidFill>
              </a:rPr>
              <a:t>Scanbot</a:t>
            </a:r>
            <a:r>
              <a:rPr lang="en-GB" dirty="0">
                <a:solidFill>
                  <a:schemeClr val="bg1"/>
                </a:solidFill>
              </a:rPr>
              <a:t> Meets </a:t>
            </a:r>
            <a:r>
              <a:rPr lang="en-GB" dirty="0" err="1">
                <a:solidFill>
                  <a:schemeClr val="bg1"/>
                </a:solidFill>
              </a:rPr>
              <a:t>ChatGPT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CECA7C-8C9F-4DCD-87ED-E95D09D798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649"/>
          <a:stretch/>
        </p:blipFill>
        <p:spPr>
          <a:xfrm>
            <a:off x="2449601" y="1356968"/>
            <a:ext cx="7292798" cy="45245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410806-E7F1-4052-A5EE-2969FD9AF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9601" y="1356967"/>
            <a:ext cx="7292798" cy="5428267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C4FB4B-85D9-435F-AC6A-272E8669B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BD3B-25C0-489A-82BD-9C6077739C00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45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A053771-948C-4D85-BD6E-D3846EB8E28B}"/>
              </a:ext>
            </a:extLst>
          </p:cNvPr>
          <p:cNvGrpSpPr/>
          <p:nvPr/>
        </p:nvGrpSpPr>
        <p:grpSpPr>
          <a:xfrm>
            <a:off x="6241159" y="2556628"/>
            <a:ext cx="5371268" cy="2889332"/>
            <a:chOff x="3933825" y="2414587"/>
            <a:chExt cx="5371268" cy="2889332"/>
          </a:xfrm>
        </p:grpSpPr>
        <p:pic>
          <p:nvPicPr>
            <p:cNvPr id="1032" name="Picture 8" descr="https://www.fleet.org.au/fleet_public/wp-content/uploads/2022/08/feature-ftp-tmd-sutrmit.jpg">
              <a:extLst>
                <a:ext uri="{FF2B5EF4-FFF2-40B4-BE49-F238E27FC236}">
                  <a16:creationId xmlns:a16="http://schemas.microsoft.com/office/drawing/2014/main" id="{FA9FE54F-52BD-4573-B186-0E4AFE23E5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3825" y="2414587"/>
              <a:ext cx="5371268" cy="25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EC89CC7-A263-46AF-9C2B-EAB36A50D40C}"/>
                </a:ext>
              </a:extLst>
            </p:cNvPr>
            <p:cNvSpPr txBox="1"/>
            <p:nvPr/>
          </p:nvSpPr>
          <p:spPr>
            <a:xfrm>
              <a:off x="3933825" y="4934587"/>
              <a:ext cx="53712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/>
                <a:t>Pre-Characterised TMDs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341FBBD-A968-4D5D-81F4-9C3701AF0CB4}"/>
              </a:ext>
            </a:extLst>
          </p:cNvPr>
          <p:cNvGrpSpPr/>
          <p:nvPr/>
        </p:nvGrpSpPr>
        <p:grpSpPr>
          <a:xfrm>
            <a:off x="6241159" y="2556628"/>
            <a:ext cx="5371268" cy="2889332"/>
            <a:chOff x="4289960" y="2217677"/>
            <a:chExt cx="5371268" cy="2889332"/>
          </a:xfrm>
        </p:grpSpPr>
        <p:pic>
          <p:nvPicPr>
            <p:cNvPr id="29" name="Picture 6" descr="https://www.fleet.org.au/fleet_public/wp-content/uploads/2022/11/feature-battery.jpg">
              <a:extLst>
                <a:ext uri="{FF2B5EF4-FFF2-40B4-BE49-F238E27FC236}">
                  <a16:creationId xmlns:a16="http://schemas.microsoft.com/office/drawing/2014/main" id="{AE8F4B16-9EFD-4C07-A246-403C81E703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9960" y="2217677"/>
              <a:ext cx="5371268" cy="25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71F9000-6C1E-4216-AE19-C11EA318D083}"/>
                </a:ext>
              </a:extLst>
            </p:cNvPr>
            <p:cNvSpPr txBox="1"/>
            <p:nvPr/>
          </p:nvSpPr>
          <p:spPr>
            <a:xfrm>
              <a:off x="4289963" y="4737677"/>
              <a:ext cx="53712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/>
                <a:t>Zinc Batteries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1AFD18C-4CB5-47DE-A366-35773994713D}"/>
              </a:ext>
            </a:extLst>
          </p:cNvPr>
          <p:cNvGrpSpPr/>
          <p:nvPr/>
        </p:nvGrpSpPr>
        <p:grpSpPr>
          <a:xfrm>
            <a:off x="6241158" y="2556628"/>
            <a:ext cx="5371266" cy="2889332"/>
            <a:chOff x="6175722" y="1914940"/>
            <a:chExt cx="5371266" cy="2889332"/>
          </a:xfrm>
        </p:grpSpPr>
        <p:pic>
          <p:nvPicPr>
            <p:cNvPr id="32" name="Picture 2" descr="https://lh7-us.googleusercontent.com/75fplfiLb7mDwQGXfl6QzqmmZTetcn219dfXyqb1vJfuQcHrDVlYB56QoIDMLFITgiOozjH9kOeLT1Ci2H0TT3l6IoMdoZBJHMCrLu5LhAvk9W_GAPFUDMbTz8gnVOb9QyRpzoxl-KggUOoEzS6CvHZ8SQ=s2048">
              <a:extLst>
                <a:ext uri="{FF2B5EF4-FFF2-40B4-BE49-F238E27FC236}">
                  <a16:creationId xmlns:a16="http://schemas.microsoft.com/office/drawing/2014/main" id="{E71E4D27-65F7-4A0E-9174-215B7DE0D1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5723" y="1914940"/>
              <a:ext cx="5371265" cy="25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D78810F-08DC-49B6-A14D-D433F313A617}"/>
                </a:ext>
              </a:extLst>
            </p:cNvPr>
            <p:cNvSpPr txBox="1"/>
            <p:nvPr/>
          </p:nvSpPr>
          <p:spPr>
            <a:xfrm>
              <a:off x="6175722" y="4434940"/>
              <a:ext cx="53712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/>
                <a:t>Liquid-Metal Printed Oxides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9966028-0E2E-4BCF-822D-C8CD5A1F5692}"/>
              </a:ext>
            </a:extLst>
          </p:cNvPr>
          <p:cNvGrpSpPr/>
          <p:nvPr/>
        </p:nvGrpSpPr>
        <p:grpSpPr>
          <a:xfrm>
            <a:off x="6241155" y="2556628"/>
            <a:ext cx="5371268" cy="2889332"/>
            <a:chOff x="2446036" y="2139192"/>
            <a:chExt cx="5371268" cy="2889332"/>
          </a:xfrm>
        </p:grpSpPr>
        <p:pic>
          <p:nvPicPr>
            <p:cNvPr id="35" name="Picture 4" descr="https://www.fleet.org.au/fleet_public/wp-content/uploads/2021/10/feature-stm.jpg">
              <a:extLst>
                <a:ext uri="{FF2B5EF4-FFF2-40B4-BE49-F238E27FC236}">
                  <a16:creationId xmlns:a16="http://schemas.microsoft.com/office/drawing/2014/main" id="{D7A468CF-D234-4219-805D-FB0F24C9B2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6036" y="2139192"/>
              <a:ext cx="5371268" cy="25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0A951FF-77A2-474E-9813-F4EB9694AEF7}"/>
                </a:ext>
              </a:extLst>
            </p:cNvPr>
            <p:cNvSpPr txBox="1"/>
            <p:nvPr/>
          </p:nvSpPr>
          <p:spPr>
            <a:xfrm>
              <a:off x="2446039" y="4659192"/>
              <a:ext cx="53712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/>
                <a:t>STM Automation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3E6EE91-A1B8-4940-895D-72751B6B4532}"/>
              </a:ext>
            </a:extLst>
          </p:cNvPr>
          <p:cNvGrpSpPr/>
          <p:nvPr/>
        </p:nvGrpSpPr>
        <p:grpSpPr>
          <a:xfrm>
            <a:off x="3431996" y="2844000"/>
            <a:ext cx="5316004" cy="2045101"/>
            <a:chOff x="417690" y="2825137"/>
            <a:chExt cx="5316004" cy="2045101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69935D25-F51C-44AD-8DEF-4195FD42EF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08" r="13125"/>
            <a:stretch/>
          </p:blipFill>
          <p:spPr>
            <a:xfrm>
              <a:off x="417690" y="2835553"/>
              <a:ext cx="1433690" cy="1962149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C173727-AEC1-4853-A923-C05BEF1695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06" t="49773" r="2194" b="5551"/>
            <a:stretch/>
          </p:blipFill>
          <p:spPr>
            <a:xfrm>
              <a:off x="3609694" y="2825137"/>
              <a:ext cx="2124000" cy="2045101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013BD134-2C8E-44E1-9A14-1807DDBF07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68" r="15175"/>
            <a:stretch/>
          </p:blipFill>
          <p:spPr>
            <a:xfrm>
              <a:off x="2089778" y="2835553"/>
              <a:ext cx="1320801" cy="1871953"/>
            </a:xfrm>
            <a:prstGeom prst="rect">
              <a:avLst/>
            </a:prstGeom>
          </p:spPr>
        </p:pic>
      </p:grpSp>
      <p:sp>
        <p:nvSpPr>
          <p:cNvPr id="53" name="Google Shape;73;p16">
            <a:extLst>
              <a:ext uri="{FF2B5EF4-FFF2-40B4-BE49-F238E27FC236}">
                <a16:creationId xmlns:a16="http://schemas.microsoft.com/office/drawing/2014/main" id="{58C88987-0623-460C-9CD8-99BC16A44EB4}"/>
              </a:ext>
            </a:extLst>
          </p:cNvPr>
          <p:cNvSpPr txBox="1">
            <a:spLocks/>
          </p:cNvSpPr>
          <p:nvPr/>
        </p:nvSpPr>
        <p:spPr>
          <a:xfrm>
            <a:off x="415600" y="180000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FLEET Translation Program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88FE70-B809-420F-99FF-826955799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BD3B-25C0-489A-82BD-9C6077739C00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303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-0.25365 -0.002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82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 rotWithShape="1">
          <a:blip r:embed="rId3">
            <a:alphaModFix/>
          </a:blip>
          <a:srcRect r="12134"/>
          <a:stretch/>
        </p:blipFill>
        <p:spPr>
          <a:xfrm>
            <a:off x="2428255" y="4442888"/>
            <a:ext cx="6932899" cy="1669933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415600" y="180000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Scanning Tunnelling Microscopy (STM)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1060" y="2408322"/>
            <a:ext cx="628400" cy="22752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5" name="Google Shape;75;p16"/>
          <p:cNvGrpSpPr/>
          <p:nvPr/>
        </p:nvGrpSpPr>
        <p:grpSpPr>
          <a:xfrm>
            <a:off x="2380311" y="4668861"/>
            <a:ext cx="1209883" cy="574800"/>
            <a:chOff x="2120288" y="1907000"/>
            <a:chExt cx="907412" cy="431100"/>
          </a:xfrm>
        </p:grpSpPr>
        <p:sp>
          <p:nvSpPr>
            <p:cNvPr id="76" name="Google Shape;76;p16"/>
            <p:cNvSpPr txBox="1"/>
            <p:nvPr/>
          </p:nvSpPr>
          <p:spPr>
            <a:xfrm>
              <a:off x="2120288" y="1907000"/>
              <a:ext cx="850500" cy="4308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/>
              <a:r>
                <a:rPr lang="en-GB" sz="2133" i="1">
                  <a:latin typeface="Cambria Math"/>
                  <a:ea typeface="Cambria Math"/>
                  <a:cs typeface="Cambria Math"/>
                  <a:sym typeface="Cambria Math"/>
                </a:rPr>
                <a:t>&lt; 1 nm</a:t>
              </a:r>
              <a:endParaRPr sz="2133" i="1" baseline="-25000"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cxnSp>
          <p:nvCxnSpPr>
            <p:cNvPr id="77" name="Google Shape;77;p16"/>
            <p:cNvCxnSpPr/>
            <p:nvPr/>
          </p:nvCxnSpPr>
          <p:spPr>
            <a:xfrm>
              <a:off x="2175400" y="1907000"/>
              <a:ext cx="8523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16"/>
            <p:cNvCxnSpPr/>
            <p:nvPr/>
          </p:nvCxnSpPr>
          <p:spPr>
            <a:xfrm>
              <a:off x="2175400" y="2338100"/>
              <a:ext cx="8523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9" name="Google Shape;79;p16"/>
          <p:cNvGrpSpPr/>
          <p:nvPr/>
        </p:nvGrpSpPr>
        <p:grpSpPr>
          <a:xfrm>
            <a:off x="1929344" y="1794018"/>
            <a:ext cx="2202059" cy="3822233"/>
            <a:chOff x="26838" y="1565647"/>
            <a:chExt cx="1651544" cy="2866675"/>
          </a:xfrm>
        </p:grpSpPr>
        <p:grpSp>
          <p:nvGrpSpPr>
            <p:cNvPr id="80" name="Google Shape;80;p16"/>
            <p:cNvGrpSpPr/>
            <p:nvPr/>
          </p:nvGrpSpPr>
          <p:grpSpPr>
            <a:xfrm>
              <a:off x="811436" y="1565647"/>
              <a:ext cx="866946" cy="507600"/>
              <a:chOff x="811436" y="1565647"/>
              <a:chExt cx="866946" cy="507600"/>
            </a:xfrm>
          </p:grpSpPr>
          <p:cxnSp>
            <p:nvCxnSpPr>
              <p:cNvPr id="81" name="Google Shape;81;p16"/>
              <p:cNvCxnSpPr/>
              <p:nvPr/>
            </p:nvCxnSpPr>
            <p:spPr>
              <a:xfrm rot="10800000">
                <a:off x="817799" y="1577900"/>
                <a:ext cx="723600" cy="24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" name="Google Shape;82;p16"/>
              <p:cNvCxnSpPr/>
              <p:nvPr/>
            </p:nvCxnSpPr>
            <p:spPr>
              <a:xfrm rot="-5400000">
                <a:off x="558836" y="1818247"/>
                <a:ext cx="507600" cy="24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" name="Google Shape;83;p16"/>
              <p:cNvCxnSpPr/>
              <p:nvPr/>
            </p:nvCxnSpPr>
            <p:spPr>
              <a:xfrm rot="-5400000">
                <a:off x="1386782" y="1714878"/>
                <a:ext cx="291600" cy="24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" name="Google Shape;84;p16"/>
              <p:cNvCxnSpPr/>
              <p:nvPr/>
            </p:nvCxnSpPr>
            <p:spPr>
              <a:xfrm>
                <a:off x="1386782" y="1867278"/>
                <a:ext cx="291600" cy="24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" name="Google Shape;85;p16"/>
              <p:cNvCxnSpPr/>
              <p:nvPr/>
            </p:nvCxnSpPr>
            <p:spPr>
              <a:xfrm>
                <a:off x="1448945" y="1949493"/>
                <a:ext cx="183600" cy="24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" name="Google Shape;86;p16"/>
              <p:cNvCxnSpPr/>
              <p:nvPr/>
            </p:nvCxnSpPr>
            <p:spPr>
              <a:xfrm>
                <a:off x="1505093" y="2031709"/>
                <a:ext cx="75600" cy="24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7" name="Google Shape;87;p16"/>
            <p:cNvGrpSpPr/>
            <p:nvPr/>
          </p:nvGrpSpPr>
          <p:grpSpPr>
            <a:xfrm>
              <a:off x="26838" y="3523422"/>
              <a:ext cx="574102" cy="908900"/>
              <a:chOff x="26838" y="3523422"/>
              <a:chExt cx="574102" cy="908900"/>
            </a:xfrm>
          </p:grpSpPr>
          <p:cxnSp>
            <p:nvCxnSpPr>
              <p:cNvPr id="88" name="Google Shape;88;p16"/>
              <p:cNvCxnSpPr/>
              <p:nvPr/>
            </p:nvCxnSpPr>
            <p:spPr>
              <a:xfrm rot="-5400000">
                <a:off x="-20689" y="4177322"/>
                <a:ext cx="507600" cy="24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" name="Google Shape;89;p16"/>
              <p:cNvCxnSpPr/>
              <p:nvPr/>
            </p:nvCxnSpPr>
            <p:spPr>
              <a:xfrm>
                <a:off x="87307" y="3922328"/>
                <a:ext cx="291600" cy="24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" name="Google Shape;90;p16"/>
              <p:cNvCxnSpPr/>
              <p:nvPr/>
            </p:nvCxnSpPr>
            <p:spPr>
              <a:xfrm rot="10800000">
                <a:off x="237340" y="4423325"/>
                <a:ext cx="363600" cy="24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91" name="Google Shape;91;p16"/>
              <p:cNvSpPr txBox="1"/>
              <p:nvPr/>
            </p:nvSpPr>
            <p:spPr>
              <a:xfrm>
                <a:off x="26838" y="3523422"/>
                <a:ext cx="412500" cy="4616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algn="ctr"/>
                <a:r>
                  <a:rPr lang="en-GB" sz="2400"/>
                  <a:t>V</a:t>
                </a:r>
                <a:r>
                  <a:rPr lang="en-GB" sz="2400" baseline="-25000"/>
                  <a:t>b</a:t>
                </a:r>
                <a:endParaRPr sz="2400" baseline="-25000"/>
              </a:p>
            </p:txBody>
          </p:sp>
        </p:grpSp>
      </p:grpSp>
      <p:grpSp>
        <p:nvGrpSpPr>
          <p:cNvPr id="92" name="Google Shape;92;p16"/>
          <p:cNvGrpSpPr/>
          <p:nvPr/>
        </p:nvGrpSpPr>
        <p:grpSpPr>
          <a:xfrm>
            <a:off x="2466555" y="4680829"/>
            <a:ext cx="1127672" cy="576876"/>
            <a:chOff x="2191808" y="1565658"/>
            <a:chExt cx="845754" cy="432657"/>
          </a:xfrm>
        </p:grpSpPr>
        <p:sp>
          <p:nvSpPr>
            <p:cNvPr id="93" name="Google Shape;93;p16"/>
            <p:cNvSpPr txBox="1"/>
            <p:nvPr/>
          </p:nvSpPr>
          <p:spPr>
            <a:xfrm>
              <a:off x="2191808" y="1567506"/>
              <a:ext cx="405000" cy="4308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r>
                <a:rPr lang="en-GB" sz="2133" i="1">
                  <a:latin typeface="Cambria Math"/>
                  <a:ea typeface="Cambria Math"/>
                  <a:cs typeface="Cambria Math"/>
                  <a:sym typeface="Cambria Math"/>
                </a:rPr>
                <a:t>I</a:t>
              </a:r>
              <a:r>
                <a:rPr lang="en-GB" sz="2133" i="1" baseline="-25000">
                  <a:latin typeface="Cambria Math"/>
                  <a:ea typeface="Cambria Math"/>
                  <a:cs typeface="Cambria Math"/>
                  <a:sym typeface="Cambria Math"/>
                </a:rPr>
                <a:t>T</a:t>
              </a:r>
              <a:endParaRPr sz="2133" i="1" baseline="-25000"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sp>
          <p:nvSpPr>
            <p:cNvPr id="94" name="Google Shape;94;p16"/>
            <p:cNvSpPr/>
            <p:nvPr/>
          </p:nvSpPr>
          <p:spPr>
            <a:xfrm rot="5400000">
              <a:off x="2418814" y="1670334"/>
              <a:ext cx="418687" cy="209335"/>
            </a:xfrm>
            <a:custGeom>
              <a:avLst/>
              <a:gdLst/>
              <a:ahLst/>
              <a:cxnLst/>
              <a:rect l="l" t="t" r="r" b="b"/>
              <a:pathLst>
                <a:path w="19250" h="10028" extrusionOk="0">
                  <a:moveTo>
                    <a:pt x="0" y="10028"/>
                  </a:moveTo>
                  <a:cubicBezTo>
                    <a:pt x="668" y="8424"/>
                    <a:pt x="2406" y="403"/>
                    <a:pt x="4010" y="403"/>
                  </a:cubicBezTo>
                  <a:cubicBezTo>
                    <a:pt x="5614" y="403"/>
                    <a:pt x="7753" y="10095"/>
                    <a:pt x="9625" y="10028"/>
                  </a:cubicBezTo>
                  <a:cubicBezTo>
                    <a:pt x="11497" y="9961"/>
                    <a:pt x="13636" y="136"/>
                    <a:pt x="15240" y="2"/>
                  </a:cubicBezTo>
                  <a:cubicBezTo>
                    <a:pt x="16844" y="-132"/>
                    <a:pt x="18582" y="7689"/>
                    <a:pt x="19250" y="9226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5" name="Google Shape;95;p16"/>
            <p:cNvSpPr txBox="1"/>
            <p:nvPr/>
          </p:nvSpPr>
          <p:spPr>
            <a:xfrm>
              <a:off x="2632562" y="1566128"/>
              <a:ext cx="405000" cy="4308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/>
              <a:r>
                <a:rPr lang="en-GB" sz="2133" i="1">
                  <a:latin typeface="Cambria Math"/>
                  <a:ea typeface="Cambria Math"/>
                  <a:cs typeface="Cambria Math"/>
                  <a:sym typeface="Cambria Math"/>
                </a:rPr>
                <a:t>e</a:t>
              </a:r>
              <a:r>
                <a:rPr lang="en-GB" sz="2133" i="1" baseline="30000">
                  <a:latin typeface="Cambria Math"/>
                  <a:ea typeface="Cambria Math"/>
                  <a:cs typeface="Cambria Math"/>
                  <a:sym typeface="Cambria Math"/>
                </a:rPr>
                <a:t>−</a:t>
              </a:r>
              <a:endParaRPr sz="2133" i="1" baseline="30000"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</p:grpSp>
      <p:grpSp>
        <p:nvGrpSpPr>
          <p:cNvPr id="97" name="Google Shape;97;p16"/>
          <p:cNvGrpSpPr/>
          <p:nvPr/>
        </p:nvGrpSpPr>
        <p:grpSpPr>
          <a:xfrm>
            <a:off x="4212722" y="2557737"/>
            <a:ext cx="4242440" cy="1358697"/>
            <a:chOff x="4205045" y="804824"/>
            <a:chExt cx="3181830" cy="1019023"/>
          </a:xfrm>
        </p:grpSpPr>
        <p:cxnSp>
          <p:nvCxnSpPr>
            <p:cNvPr id="98" name="Google Shape;98;p16"/>
            <p:cNvCxnSpPr/>
            <p:nvPr/>
          </p:nvCxnSpPr>
          <p:spPr>
            <a:xfrm rot="10800000">
              <a:off x="4418045" y="1390768"/>
              <a:ext cx="3600" cy="4239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99" name="Google Shape;99;p16"/>
            <p:cNvSpPr txBox="1"/>
            <p:nvPr/>
          </p:nvSpPr>
          <p:spPr>
            <a:xfrm>
              <a:off x="6915575" y="948300"/>
              <a:ext cx="471300" cy="4308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/>
              <a:r>
                <a:rPr lang="en-GB" sz="2133" i="1">
                  <a:latin typeface="Cambria Math"/>
                  <a:ea typeface="Cambria Math"/>
                  <a:cs typeface="Cambria Math"/>
                  <a:sym typeface="Cambria Math"/>
                </a:rPr>
                <a:t>z</a:t>
              </a:r>
              <a:r>
                <a:rPr lang="en-GB" sz="2133" i="1" baseline="-25000">
                  <a:latin typeface="Cambria Math"/>
                  <a:ea typeface="Cambria Math"/>
                  <a:cs typeface="Cambria Math"/>
                  <a:sym typeface="Cambria Math"/>
                </a:rPr>
                <a:t>Tip</a:t>
              </a:r>
              <a:endParaRPr sz="2133" i="1" baseline="-25000"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pic>
          <p:nvPicPr>
            <p:cNvPr id="100" name="Google Shape;100;p1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146750" y="804824"/>
              <a:ext cx="1147535" cy="760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1" name="Google Shape;101;p16"/>
            <p:cNvSpPr txBox="1"/>
            <p:nvPr/>
          </p:nvSpPr>
          <p:spPr>
            <a:xfrm>
              <a:off x="4205045" y="969695"/>
              <a:ext cx="405000" cy="4308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r>
                <a:rPr lang="en-GB" sz="2133" i="1">
                  <a:latin typeface="Cambria Math"/>
                  <a:ea typeface="Cambria Math"/>
                  <a:cs typeface="Cambria Math"/>
                  <a:sym typeface="Cambria Math"/>
                </a:rPr>
                <a:t>I</a:t>
              </a:r>
              <a:r>
                <a:rPr lang="en-GB" sz="2133" i="1" baseline="-25000">
                  <a:latin typeface="Cambria Math"/>
                  <a:ea typeface="Cambria Math"/>
                  <a:cs typeface="Cambria Math"/>
                  <a:sym typeface="Cambria Math"/>
                </a:rPr>
                <a:t>T</a:t>
              </a:r>
              <a:endParaRPr sz="2133" i="1" baseline="-25000">
                <a:latin typeface="Cambria Math"/>
                <a:ea typeface="Cambria Math"/>
                <a:cs typeface="Cambria Math"/>
                <a:sym typeface="Cambria Math"/>
              </a:endParaRPr>
            </a:p>
          </p:txBody>
        </p:sp>
        <p:cxnSp>
          <p:nvCxnSpPr>
            <p:cNvPr id="102" name="Google Shape;102;p16"/>
            <p:cNvCxnSpPr>
              <a:stCxn id="101" idx="3"/>
              <a:endCxn id="100" idx="1"/>
            </p:cNvCxnSpPr>
            <p:nvPr/>
          </p:nvCxnSpPr>
          <p:spPr>
            <a:xfrm>
              <a:off x="4610045" y="1185100"/>
              <a:ext cx="536705" cy="137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03" name="Google Shape;103;p16"/>
            <p:cNvCxnSpPr/>
            <p:nvPr/>
          </p:nvCxnSpPr>
          <p:spPr>
            <a:xfrm>
              <a:off x="6336570" y="1185232"/>
              <a:ext cx="5367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04" name="Google Shape;104;p16"/>
            <p:cNvCxnSpPr/>
            <p:nvPr/>
          </p:nvCxnSpPr>
          <p:spPr>
            <a:xfrm rot="-5400000">
              <a:off x="6969886" y="1640397"/>
              <a:ext cx="363600" cy="33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16"/>
            <p:cNvCxnSpPr/>
            <p:nvPr/>
          </p:nvCxnSpPr>
          <p:spPr>
            <a:xfrm rot="10800000">
              <a:off x="4423751" y="1809024"/>
              <a:ext cx="2739600" cy="72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106" name="Google Shape;106;p16"/>
          <p:cNvPicPr preferRelativeResize="0"/>
          <p:nvPr/>
        </p:nvPicPr>
        <p:blipFill rotWithShape="1">
          <a:blip r:embed="rId6">
            <a:alphaModFix/>
          </a:blip>
          <a:srcRect r="12134"/>
          <a:stretch/>
        </p:blipFill>
        <p:spPr>
          <a:xfrm>
            <a:off x="2401020" y="3781088"/>
            <a:ext cx="6932899" cy="1317533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6"/>
          <p:cNvSpPr txBox="1"/>
          <p:nvPr/>
        </p:nvSpPr>
        <p:spPr>
          <a:xfrm>
            <a:off x="1840087" y="3458921"/>
            <a:ext cx="11008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-GB" sz="1600"/>
              <a:t>Metal Tip</a:t>
            </a:r>
            <a:endParaRPr sz="1600"/>
          </a:p>
        </p:txBody>
      </p:sp>
      <p:grpSp>
        <p:nvGrpSpPr>
          <p:cNvPr id="120" name="Google Shape;120;p16"/>
          <p:cNvGrpSpPr/>
          <p:nvPr/>
        </p:nvGrpSpPr>
        <p:grpSpPr>
          <a:xfrm>
            <a:off x="3539487" y="2983905"/>
            <a:ext cx="5798733" cy="1388180"/>
            <a:chOff x="1274550" y="2229463"/>
            <a:chExt cx="4349050" cy="1041135"/>
          </a:xfrm>
        </p:grpSpPr>
        <p:sp>
          <p:nvSpPr>
            <p:cNvPr id="121" name="Google Shape;121;p16"/>
            <p:cNvSpPr txBox="1"/>
            <p:nvPr/>
          </p:nvSpPr>
          <p:spPr>
            <a:xfrm>
              <a:off x="1408768" y="2947463"/>
              <a:ext cx="4080600" cy="3231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/>
              <a:r>
                <a:rPr lang="en-GB" sz="1200"/>
                <a:t>Blanco, J. </a:t>
              </a:r>
              <a:r>
                <a:rPr lang="en-GB" sz="1200" i="1"/>
                <a:t>Prog. Surf. </a:t>
              </a:r>
              <a:r>
                <a:rPr lang="en-GB" sz="1200"/>
                <a:t>(2006). 10.1016/j.progsurf.2006.07.004</a:t>
              </a:r>
              <a:endParaRPr sz="1200"/>
            </a:p>
          </p:txBody>
        </p:sp>
        <p:pic>
          <p:nvPicPr>
            <p:cNvPr id="122" name="Google Shape;122;p16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274550" y="2229463"/>
              <a:ext cx="4349050" cy="6845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3367AEF-A1C9-49AE-B89E-4E737DD9C193}"/>
              </a:ext>
            </a:extLst>
          </p:cNvPr>
          <p:cNvGrpSpPr/>
          <p:nvPr/>
        </p:nvGrpSpPr>
        <p:grpSpPr>
          <a:xfrm>
            <a:off x="2908798" y="2226791"/>
            <a:ext cx="6374404" cy="2871830"/>
            <a:chOff x="2908798" y="2226791"/>
            <a:chExt cx="6374404" cy="2871830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FC7CB609-3B69-4609-9CD2-57A1D46CC053}"/>
                </a:ext>
              </a:extLst>
            </p:cNvPr>
            <p:cNvGrpSpPr/>
            <p:nvPr/>
          </p:nvGrpSpPr>
          <p:grpSpPr>
            <a:xfrm>
              <a:off x="4708766" y="2226791"/>
              <a:ext cx="2774468" cy="1822408"/>
              <a:chOff x="3974988" y="2305813"/>
              <a:chExt cx="2774468" cy="1822408"/>
            </a:xfrm>
          </p:grpSpPr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BAF72F44-271D-40D9-89D6-2FCFB18650A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322" b="17994"/>
              <a:stretch/>
            </p:blipFill>
            <p:spPr>
              <a:xfrm>
                <a:off x="3974988" y="2305813"/>
                <a:ext cx="2774468" cy="1822408"/>
              </a:xfrm>
              <a:prstGeom prst="rect">
                <a:avLst/>
              </a:prstGeom>
            </p:spPr>
          </p:pic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4F643367-63BD-4768-B64E-5B2942CD106A}"/>
                  </a:ext>
                </a:extLst>
              </p:cNvPr>
              <p:cNvSpPr/>
              <p:nvPr/>
            </p:nvSpPr>
            <p:spPr>
              <a:xfrm>
                <a:off x="5136444" y="3255433"/>
                <a:ext cx="451555" cy="347133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DA6033B6-1D20-4C8D-BB93-E6EB8937788E}"/>
                </a:ext>
              </a:extLst>
            </p:cNvPr>
            <p:cNvCxnSpPr>
              <a:cxnSpLocks/>
              <a:stCxn id="63" idx="2"/>
            </p:cNvCxnSpPr>
            <p:nvPr/>
          </p:nvCxnSpPr>
          <p:spPr>
            <a:xfrm flipH="1">
              <a:off x="2908798" y="3349978"/>
              <a:ext cx="2961424" cy="166992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E3AFD62C-2901-4D83-AECF-3C9BF44E03EE}"/>
                </a:ext>
              </a:extLst>
            </p:cNvPr>
            <p:cNvCxnSpPr>
              <a:cxnSpLocks/>
            </p:cNvCxnSpPr>
            <p:nvPr/>
          </p:nvCxnSpPr>
          <p:spPr>
            <a:xfrm>
              <a:off x="6321777" y="3349978"/>
              <a:ext cx="2961425" cy="1748643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D2946B-633D-4C13-84F2-0CCD2AB8C24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1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73;p16">
            <a:extLst>
              <a:ext uri="{FF2B5EF4-FFF2-40B4-BE49-F238E27FC236}">
                <a16:creationId xmlns:a16="http://schemas.microsoft.com/office/drawing/2014/main" id="{61A0C4EA-A327-4D58-BCED-E51A6DAF03D0}"/>
              </a:ext>
            </a:extLst>
          </p:cNvPr>
          <p:cNvSpPr txBox="1">
            <a:spLocks/>
          </p:cNvSpPr>
          <p:nvPr/>
        </p:nvSpPr>
        <p:spPr>
          <a:xfrm>
            <a:off x="415600" y="180000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STM Imaging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E619F5-91B7-4EDC-B548-8EFC9A9409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281" y="2324316"/>
            <a:ext cx="3657398" cy="365739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FE13A9-1221-4AD4-9B51-312E392D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BD3B-25C0-489A-82BD-9C6077739C00}" type="slidenum">
              <a:rPr lang="en-AU" smtClean="0"/>
              <a:t>4</a:t>
            </a:fld>
            <a:endParaRPr lang="en-A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108D81-49D4-4A52-BD97-9572342DA452}"/>
              </a:ext>
            </a:extLst>
          </p:cNvPr>
          <p:cNvSpPr txBox="1"/>
          <p:nvPr/>
        </p:nvSpPr>
        <p:spPr>
          <a:xfrm>
            <a:off x="2969102" y="1371469"/>
            <a:ext cx="2762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Dicyanoanthracene</a:t>
            </a:r>
            <a:r>
              <a:rPr lang="en-US" dirty="0"/>
              <a:t> (DCA)</a:t>
            </a:r>
            <a:endParaRPr lang="en-AU" dirty="0"/>
          </a:p>
        </p:txBody>
      </p:sp>
      <p:pic>
        <p:nvPicPr>
          <p:cNvPr id="12292" name="Picture 4" descr="https://lh7-us.googleusercontent.com/wxzmIwZOXTasj6MHF8c_4HaeFtq_TIRZZi1vak1zYWwMJ2cOaokEla9r7CBfJEWdr-3X7tb_KXzDW6CMMpfRAQ9_jIOF-xvHjIjKBPPAgwKjUb0HjpHY3Av3b7CzaMXOTqo0gpp4_xlN5IgpVzyMdphpVw=s2048">
            <a:extLst>
              <a:ext uri="{FF2B5EF4-FFF2-40B4-BE49-F238E27FC236}">
                <a16:creationId xmlns:a16="http://schemas.microsoft.com/office/drawing/2014/main" id="{A1208954-FE66-4B20-8159-399B2D9B1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171" y="1928279"/>
            <a:ext cx="3238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DA1CF25-A2D0-42E5-BDBA-357FD36D0F6E}"/>
              </a:ext>
            </a:extLst>
          </p:cNvPr>
          <p:cNvSpPr txBox="1"/>
          <p:nvPr/>
        </p:nvSpPr>
        <p:spPr>
          <a:xfrm>
            <a:off x="2969102" y="1886488"/>
            <a:ext cx="2762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</a:t>
            </a:r>
            <a:endParaRPr lang="en-AU" dirty="0"/>
          </a:p>
        </p:txBody>
      </p:sp>
      <p:pic>
        <p:nvPicPr>
          <p:cNvPr id="11" name="Picture 2" descr="https://lh7-us.googleusercontent.com/-Qy4flTn9i8L_cwOgaXBf4b-4HviOK8o4AtjDcFoGLhz7ZeGOF5fxO5nliNfyD9Z_F4_XUu3OSXISbcovfIYGSPA5bbwsZ4ObGf6hr52iHzSIXWdYAOic0GX7t3aykDJiPZmHupClZZcjKpr1Slnpp2YYw=s2048">
            <a:extLst>
              <a:ext uri="{FF2B5EF4-FFF2-40B4-BE49-F238E27FC236}">
                <a16:creationId xmlns:a16="http://schemas.microsoft.com/office/drawing/2014/main" id="{23BA5FCA-E20D-422E-9CF8-673ADD3FD9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9" t="7118" r="33744" b="802"/>
          <a:stretch/>
        </p:blipFill>
        <p:spPr bwMode="auto">
          <a:xfrm>
            <a:off x="2050547" y="2324113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7E36516-B5C5-47B7-865A-0C3DEB3218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742447">
            <a:off x="2171151" y="1120373"/>
            <a:ext cx="704948" cy="78115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6BCE047-11F8-495D-90A4-E87C78BC3425}"/>
              </a:ext>
            </a:extLst>
          </p:cNvPr>
          <p:cNvSpPr/>
          <p:nvPr/>
        </p:nvSpPr>
        <p:spPr>
          <a:xfrm>
            <a:off x="1446353" y="6225545"/>
            <a:ext cx="51189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050" dirty="0">
                <a:solidFill>
                  <a:srgbClr val="1C1D1E"/>
                </a:solidFill>
                <a:latin typeface="Open Sans"/>
              </a:rPr>
              <a:t>Kumar, D. et al. </a:t>
            </a:r>
            <a:r>
              <a:rPr lang="en-AU" sz="1050" i="1" dirty="0">
                <a:solidFill>
                  <a:srgbClr val="1C1D1E"/>
                </a:solidFill>
                <a:latin typeface="Open Sans"/>
              </a:rPr>
              <a:t>Adv. </a:t>
            </a:r>
            <a:r>
              <a:rPr lang="en-AU" sz="1050" i="1" dirty="0" err="1">
                <a:solidFill>
                  <a:srgbClr val="1C1D1E"/>
                </a:solidFill>
                <a:latin typeface="Open Sans"/>
              </a:rPr>
              <a:t>Funct</a:t>
            </a:r>
            <a:r>
              <a:rPr lang="en-AU" sz="1050" i="1" dirty="0">
                <a:solidFill>
                  <a:srgbClr val="1C1D1E"/>
                </a:solidFill>
                <a:latin typeface="Open Sans"/>
              </a:rPr>
              <a:t>. Mater.</a:t>
            </a:r>
            <a:r>
              <a:rPr lang="en-AU" sz="1050" dirty="0">
                <a:solidFill>
                  <a:srgbClr val="1C1D1E"/>
                </a:solidFill>
                <a:latin typeface="Open Sans"/>
              </a:rPr>
              <a:t> 2021. </a:t>
            </a:r>
            <a:r>
              <a:rPr lang="en-AU" sz="1050" dirty="0">
                <a:latin typeface="Open Sans"/>
                <a:hlinkClick r:id="rId7"/>
              </a:rPr>
              <a:t>https://doi.org/10.1002/adfm.202106474</a:t>
            </a:r>
            <a:endParaRPr lang="en-AU" sz="1050" dirty="0"/>
          </a:p>
        </p:txBody>
      </p:sp>
    </p:spTree>
    <p:extLst>
      <p:ext uri="{BB962C8B-B14F-4D97-AF65-F5344CB8AC3E}">
        <p14:creationId xmlns:p14="http://schemas.microsoft.com/office/powerpoint/2010/main" val="291153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3;p16">
            <a:extLst>
              <a:ext uri="{FF2B5EF4-FFF2-40B4-BE49-F238E27FC236}">
                <a16:creationId xmlns:a16="http://schemas.microsoft.com/office/drawing/2014/main" id="{97877DD2-C4A2-412D-82B1-6677E0D2BD2C}"/>
              </a:ext>
            </a:extLst>
          </p:cNvPr>
          <p:cNvSpPr txBox="1">
            <a:spLocks/>
          </p:cNvSpPr>
          <p:nvPr/>
        </p:nvSpPr>
        <p:spPr>
          <a:xfrm>
            <a:off x="415600" y="180000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The ‘Tip’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3EA47B6-58D3-44DB-9265-D005AE862D41}"/>
              </a:ext>
            </a:extLst>
          </p:cNvPr>
          <p:cNvSpPr/>
          <p:nvPr/>
        </p:nvSpPr>
        <p:spPr>
          <a:xfrm>
            <a:off x="4174456" y="3658037"/>
            <a:ext cx="956293" cy="14383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9F50F14-C614-4B1E-A5C2-7D37D63078FB}"/>
              </a:ext>
            </a:extLst>
          </p:cNvPr>
          <p:cNvSpPr/>
          <p:nvPr/>
        </p:nvSpPr>
        <p:spPr>
          <a:xfrm flipV="1">
            <a:off x="4174455" y="3912322"/>
            <a:ext cx="956293" cy="14383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808ECA5-14A1-43A5-A152-BF06F5D45DED}"/>
              </a:ext>
            </a:extLst>
          </p:cNvPr>
          <p:cNvGrpSpPr/>
          <p:nvPr/>
        </p:nvGrpSpPr>
        <p:grpSpPr>
          <a:xfrm>
            <a:off x="2361709" y="1532281"/>
            <a:ext cx="8336367" cy="4876190"/>
            <a:chOff x="2361709" y="1532281"/>
            <a:chExt cx="8336367" cy="4876190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67C5085E-4C88-4FC0-B7B9-B03C28711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1886" y="1532281"/>
              <a:ext cx="4876190" cy="4876190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3A52DAC6-E838-43AB-9FB1-2E4C2B70D2A7}"/>
                </a:ext>
              </a:extLst>
            </p:cNvPr>
            <p:cNvPicPr>
              <a:picLocks/>
            </p:cNvPicPr>
            <p:nvPr/>
          </p:nvPicPr>
          <p:blipFill rotWithShape="1">
            <a:blip r:embed="rId4"/>
            <a:srcRect b="15519"/>
            <a:stretch/>
          </p:blipFill>
          <p:spPr>
            <a:xfrm>
              <a:off x="2361709" y="2505397"/>
              <a:ext cx="952558" cy="2765778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451DCFF0-DB3B-4A7C-9813-4BDE29A00C57}"/>
              </a:ext>
            </a:extLst>
          </p:cNvPr>
          <p:cNvGrpSpPr/>
          <p:nvPr/>
        </p:nvGrpSpPr>
        <p:grpSpPr>
          <a:xfrm>
            <a:off x="2359842" y="1532281"/>
            <a:ext cx="8338234" cy="4876190"/>
            <a:chOff x="2359842" y="1532281"/>
            <a:chExt cx="8338234" cy="4876190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962EA3D0-99B9-490D-85EB-98D8D3517CA4}"/>
                </a:ext>
              </a:extLst>
            </p:cNvPr>
            <p:cNvGrpSpPr/>
            <p:nvPr/>
          </p:nvGrpSpPr>
          <p:grpSpPr>
            <a:xfrm>
              <a:off x="2359842" y="1532281"/>
              <a:ext cx="8338234" cy="4876190"/>
              <a:chOff x="2359842" y="1532281"/>
              <a:chExt cx="8338234" cy="4876190"/>
            </a:xfrm>
          </p:grpSpPr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4AE6AC54-1FF4-4A54-A2D8-20560CB051AF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2359842" y="2505397"/>
                <a:ext cx="956293" cy="2957688"/>
                <a:chOff x="6219770" y="2314221"/>
                <a:chExt cx="1560711" cy="2957688"/>
              </a:xfrm>
            </p:grpSpPr>
            <p:pic>
              <p:nvPicPr>
                <p:cNvPr id="76" name="Picture 75">
                  <a:extLst>
                    <a:ext uri="{FF2B5EF4-FFF2-40B4-BE49-F238E27FC236}">
                      <a16:creationId xmlns:a16="http://schemas.microsoft.com/office/drawing/2014/main" id="{8B124EEF-BE17-4DFA-BD8C-F216E8D658F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t="79179"/>
                <a:stretch/>
              </p:blipFill>
              <p:spPr>
                <a:xfrm>
                  <a:off x="6420124" y="4690533"/>
                  <a:ext cx="881954" cy="581376"/>
                </a:xfrm>
                <a:prstGeom prst="rect">
                  <a:avLst/>
                </a:prstGeom>
              </p:spPr>
            </p:pic>
            <p:pic>
              <p:nvPicPr>
                <p:cNvPr id="77" name="Picture 76">
                  <a:extLst>
                    <a:ext uri="{FF2B5EF4-FFF2-40B4-BE49-F238E27FC236}">
                      <a16:creationId xmlns:a16="http://schemas.microsoft.com/office/drawing/2014/main" id="{E0CD12D7-1757-42DE-8354-E59248F69D7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t="79179"/>
                <a:stretch/>
              </p:blipFill>
              <p:spPr>
                <a:xfrm>
                  <a:off x="6705283" y="4690533"/>
                  <a:ext cx="881954" cy="581376"/>
                </a:xfrm>
                <a:prstGeom prst="rect">
                  <a:avLst/>
                </a:prstGeom>
              </p:spPr>
            </p:pic>
            <p:pic>
              <p:nvPicPr>
                <p:cNvPr id="78" name="Picture 77">
                  <a:extLst>
                    <a:ext uri="{FF2B5EF4-FFF2-40B4-BE49-F238E27FC236}">
                      <a16:creationId xmlns:a16="http://schemas.microsoft.com/office/drawing/2014/main" id="{81F3A517-3628-4FD3-9426-7407E56B25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/>
                <a:srcRect b="26855"/>
                <a:stretch/>
              </p:blipFill>
              <p:spPr>
                <a:xfrm>
                  <a:off x="6219770" y="2314221"/>
                  <a:ext cx="1560711" cy="2506135"/>
                </a:xfrm>
                <a:prstGeom prst="rect">
                  <a:avLst/>
                </a:prstGeom>
              </p:spPr>
            </p:pic>
          </p:grpSp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5C47A19B-9456-4F7B-8F79-200D4E3247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1886" y="1532281"/>
                <a:ext cx="4876190" cy="4876190"/>
              </a:xfrm>
              <a:prstGeom prst="rect">
                <a:avLst/>
              </a:prstGeom>
            </p:spPr>
          </p:pic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B5515950-5D81-44C9-AD26-6D4912A316A5}"/>
                </a:ext>
              </a:extLst>
            </p:cNvPr>
            <p:cNvGrpSpPr/>
            <p:nvPr/>
          </p:nvGrpSpPr>
          <p:grpSpPr>
            <a:xfrm>
              <a:off x="5266403" y="2753557"/>
              <a:ext cx="4433120" cy="2893684"/>
              <a:chOff x="3557478" y="2751161"/>
              <a:chExt cx="4433120" cy="2893684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2B29D231-C4CE-46A7-9B8E-88CB732190B0}"/>
                  </a:ext>
                </a:extLst>
              </p:cNvPr>
              <p:cNvSpPr/>
              <p:nvPr/>
            </p:nvSpPr>
            <p:spPr>
              <a:xfrm rot="859492">
                <a:off x="4856886" y="2751161"/>
                <a:ext cx="2917968" cy="1355677"/>
              </a:xfrm>
              <a:prstGeom prst="ellipse">
                <a:avLst/>
              </a:prstGeom>
              <a:noFill/>
              <a:ln w="2222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69478E42-7962-4E16-87DC-7AC749504B3C}"/>
                  </a:ext>
                </a:extLst>
              </p:cNvPr>
              <p:cNvSpPr/>
              <p:nvPr/>
            </p:nvSpPr>
            <p:spPr>
              <a:xfrm>
                <a:off x="3557478" y="3981845"/>
                <a:ext cx="2018355" cy="929799"/>
              </a:xfrm>
              <a:prstGeom prst="ellipse">
                <a:avLst/>
              </a:prstGeom>
              <a:noFill/>
              <a:ln w="2222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769B2C63-E245-4D3E-89CB-87E0C0E907A9}"/>
                  </a:ext>
                </a:extLst>
              </p:cNvPr>
              <p:cNvSpPr/>
              <p:nvPr/>
            </p:nvSpPr>
            <p:spPr>
              <a:xfrm rot="1650404">
                <a:off x="6334224" y="4715046"/>
                <a:ext cx="1656374" cy="929799"/>
              </a:xfrm>
              <a:prstGeom prst="ellipse">
                <a:avLst/>
              </a:prstGeom>
              <a:noFill/>
              <a:ln w="2222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D87685FB-C526-4EA7-AB84-2B6C5321688D}"/>
              </a:ext>
            </a:extLst>
          </p:cNvPr>
          <p:cNvGrpSpPr/>
          <p:nvPr/>
        </p:nvGrpSpPr>
        <p:grpSpPr>
          <a:xfrm>
            <a:off x="2360915" y="1532281"/>
            <a:ext cx="8337161" cy="4876190"/>
            <a:chOff x="2360915" y="1532281"/>
            <a:chExt cx="8337161" cy="4876190"/>
          </a:xfrm>
        </p:grpSpPr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DF1C0F5E-8C28-476E-8A78-18290B812FE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1886" y="1532281"/>
              <a:ext cx="4876190" cy="4876190"/>
            </a:xfrm>
            <a:prstGeom prst="rect">
              <a:avLst/>
            </a:prstGeom>
          </p:spPr>
        </p:pic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E547814D-B95E-4EE5-B121-1122743490D3}"/>
                </a:ext>
              </a:extLst>
            </p:cNvPr>
            <p:cNvGrpSpPr>
              <a:grpSpLocks/>
            </p:cNvGrpSpPr>
            <p:nvPr/>
          </p:nvGrpSpPr>
          <p:grpSpPr>
            <a:xfrm>
              <a:off x="2360915" y="2505397"/>
              <a:ext cx="956293" cy="2792210"/>
              <a:chOff x="5315644" y="2032895"/>
              <a:chExt cx="1560711" cy="2792210"/>
            </a:xfrm>
          </p:grpSpPr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id="{17A8008C-95BE-41AF-A145-3C491A5DE7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15644" y="2032895"/>
                <a:ext cx="1560711" cy="2792210"/>
              </a:xfrm>
              <a:prstGeom prst="rect">
                <a:avLst/>
              </a:prstGeom>
            </p:spPr>
          </p:pic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id="{7E3E6C48-FDF5-48E9-9D7B-F852095055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t="73701"/>
              <a:stretch/>
            </p:blipFill>
            <p:spPr>
              <a:xfrm>
                <a:off x="5316893" y="4086799"/>
                <a:ext cx="1554615" cy="735931"/>
              </a:xfrm>
              <a:prstGeom prst="rect">
                <a:avLst/>
              </a:prstGeom>
            </p:spPr>
          </p:pic>
        </p:grp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AA6C3D-6922-4FF8-A18F-627491E19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BD3B-25C0-489A-82BD-9C6077739C00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461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2152430-1939-4504-8C1F-5EC70CD6574E}"/>
              </a:ext>
            </a:extLst>
          </p:cNvPr>
          <p:cNvGrpSpPr/>
          <p:nvPr/>
        </p:nvGrpSpPr>
        <p:grpSpPr>
          <a:xfrm>
            <a:off x="324873" y="1422404"/>
            <a:ext cx="3572300" cy="4861606"/>
            <a:chOff x="4309850" y="1614313"/>
            <a:chExt cx="3572300" cy="4861606"/>
          </a:xfrm>
        </p:grpSpPr>
        <p:pic>
          <p:nvPicPr>
            <p:cNvPr id="5" name="Google Shape;169;p19">
              <a:extLst>
                <a:ext uri="{FF2B5EF4-FFF2-40B4-BE49-F238E27FC236}">
                  <a16:creationId xmlns:a16="http://schemas.microsoft.com/office/drawing/2014/main" id="{AE762D9F-170C-4206-8148-E2EADB734DF1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09850" y="4675919"/>
              <a:ext cx="3572300" cy="18000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FE4D7D0-85CA-4AA6-AB61-AA2692C5C666}"/>
                </a:ext>
              </a:extLst>
            </p:cNvPr>
            <p:cNvGrpSpPr>
              <a:grpSpLocks/>
            </p:cNvGrpSpPr>
            <p:nvPr/>
          </p:nvGrpSpPr>
          <p:grpSpPr>
            <a:xfrm>
              <a:off x="5617853" y="1614313"/>
              <a:ext cx="956293" cy="2957688"/>
              <a:chOff x="6219770" y="2314221"/>
              <a:chExt cx="1560711" cy="2957688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36103F57-3DBA-4235-8C48-3AEFC0451E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79179"/>
              <a:stretch/>
            </p:blipFill>
            <p:spPr>
              <a:xfrm>
                <a:off x="6420124" y="4690533"/>
                <a:ext cx="881954" cy="581376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6553507A-7AED-418B-8153-933EBA9471D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79179"/>
              <a:stretch/>
            </p:blipFill>
            <p:spPr>
              <a:xfrm>
                <a:off x="6705283" y="4690533"/>
                <a:ext cx="881954" cy="581376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E8FD6198-9BB9-4923-AD45-8F3F8BEB419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b="26855"/>
              <a:stretch/>
            </p:blipFill>
            <p:spPr>
              <a:xfrm>
                <a:off x="6219770" y="2314221"/>
                <a:ext cx="1560711" cy="2506135"/>
              </a:xfrm>
              <a:prstGeom prst="rect">
                <a:avLst/>
              </a:prstGeom>
            </p:spPr>
          </p:pic>
        </p:grpSp>
      </p:grpSp>
      <p:sp>
        <p:nvSpPr>
          <p:cNvPr id="33" name="Google Shape;73;p16">
            <a:extLst>
              <a:ext uri="{FF2B5EF4-FFF2-40B4-BE49-F238E27FC236}">
                <a16:creationId xmlns:a16="http://schemas.microsoft.com/office/drawing/2014/main" id="{75E2CAB4-5C8D-4775-8EE5-06BEC7932686}"/>
              </a:ext>
            </a:extLst>
          </p:cNvPr>
          <p:cNvSpPr txBox="1">
            <a:spLocks/>
          </p:cNvSpPr>
          <p:nvPr/>
        </p:nvSpPr>
        <p:spPr>
          <a:xfrm>
            <a:off x="415600" y="180000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Tip Shaping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FA94F7B-EC31-4161-8FE7-6A57F3EFF66E}"/>
              </a:ext>
            </a:extLst>
          </p:cNvPr>
          <p:cNvGrpSpPr/>
          <p:nvPr/>
        </p:nvGrpSpPr>
        <p:grpSpPr>
          <a:xfrm>
            <a:off x="3466425" y="2111033"/>
            <a:ext cx="4417360" cy="4172977"/>
            <a:chOff x="3466425" y="2596455"/>
            <a:chExt cx="4417360" cy="4172977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718EF27-77BF-4856-B106-692AC3B6D290}"/>
                </a:ext>
              </a:extLst>
            </p:cNvPr>
            <p:cNvGrpSpPr/>
            <p:nvPr/>
          </p:nvGrpSpPr>
          <p:grpSpPr>
            <a:xfrm>
              <a:off x="4311485" y="2596455"/>
              <a:ext cx="3572300" cy="4172977"/>
              <a:chOff x="4181563" y="2381964"/>
              <a:chExt cx="3572300" cy="4172977"/>
            </a:xfrm>
          </p:grpSpPr>
          <p:pic>
            <p:nvPicPr>
              <p:cNvPr id="15" name="Google Shape;169;p19">
                <a:extLst>
                  <a:ext uri="{FF2B5EF4-FFF2-40B4-BE49-F238E27FC236}">
                    <a16:creationId xmlns:a16="http://schemas.microsoft.com/office/drawing/2014/main" id="{4C00DDDF-1182-4393-8128-5AE9DBAD280B}"/>
                  </a:ext>
                </a:extLst>
              </p:cNvPr>
              <p:cNvPicPr preferRelativeResize="0">
                <a:picLocks noChangeAspect="1"/>
              </p:cNvPicPr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4181563" y="4754941"/>
                <a:ext cx="3572300" cy="1800000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DC579304-C2C6-45E9-A7C8-508A32D12DAD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5489566" y="2381964"/>
                <a:ext cx="956293" cy="2957688"/>
                <a:chOff x="6219770" y="2314221"/>
                <a:chExt cx="1560711" cy="2957688"/>
              </a:xfrm>
            </p:grpSpPr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F3A1948E-DD34-49CC-9B22-8D76A5865C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t="79179"/>
                <a:stretch/>
              </p:blipFill>
              <p:spPr>
                <a:xfrm>
                  <a:off x="6420124" y="4690533"/>
                  <a:ext cx="881954" cy="581376"/>
                </a:xfrm>
                <a:prstGeom prst="rect">
                  <a:avLst/>
                </a:prstGeom>
              </p:spPr>
            </p:pic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DDE2AAC2-7AC8-45C8-B77B-335500EEBC9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t="79179"/>
                <a:stretch/>
              </p:blipFill>
              <p:spPr>
                <a:xfrm>
                  <a:off x="6705283" y="4690533"/>
                  <a:ext cx="881954" cy="581376"/>
                </a:xfrm>
                <a:prstGeom prst="rect">
                  <a:avLst/>
                </a:prstGeom>
              </p:spPr>
            </p:pic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id="{6AA959D2-BF99-49BE-AB49-56432A2B46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b="26855"/>
                <a:stretch/>
              </p:blipFill>
              <p:spPr>
                <a:xfrm>
                  <a:off x="6219770" y="2314221"/>
                  <a:ext cx="1560711" cy="2506135"/>
                </a:xfrm>
                <a:prstGeom prst="rect">
                  <a:avLst/>
                </a:prstGeom>
              </p:spPr>
            </p:pic>
          </p:grpSp>
          <p:sp>
            <p:nvSpPr>
              <p:cNvPr id="8" name="Google Shape;172;p19">
                <a:extLst>
                  <a:ext uri="{FF2B5EF4-FFF2-40B4-BE49-F238E27FC236}">
                    <a16:creationId xmlns:a16="http://schemas.microsoft.com/office/drawing/2014/main" id="{A4CF5C2A-8D69-431F-AE2B-FD35A7DE6D87}"/>
                  </a:ext>
                </a:extLst>
              </p:cNvPr>
              <p:cNvSpPr/>
              <p:nvPr/>
            </p:nvSpPr>
            <p:spPr>
              <a:xfrm rot="20234437">
                <a:off x="5086390" y="4129044"/>
                <a:ext cx="1762644" cy="1787659"/>
              </a:xfrm>
              <a:prstGeom prst="sun">
                <a:avLst>
                  <a:gd name="adj" fmla="val 25000"/>
                </a:avLst>
              </a:prstGeom>
              <a:solidFill>
                <a:srgbClr val="FF99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" name="Arrow: Right 33">
              <a:extLst>
                <a:ext uri="{FF2B5EF4-FFF2-40B4-BE49-F238E27FC236}">
                  <a16:creationId xmlns:a16="http://schemas.microsoft.com/office/drawing/2014/main" id="{605790A4-6EF5-4FE5-89B4-EDA5B909102E}"/>
                </a:ext>
              </a:extLst>
            </p:cNvPr>
            <p:cNvSpPr/>
            <p:nvPr/>
          </p:nvSpPr>
          <p:spPr>
            <a:xfrm>
              <a:off x="3466425" y="3434655"/>
              <a:ext cx="1275606" cy="414867"/>
            </a:xfrm>
            <a:prstGeom prst="rightArrow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64B28A2-C0BC-4938-A2B5-756B862D3F65}"/>
              </a:ext>
            </a:extLst>
          </p:cNvPr>
          <p:cNvGrpSpPr/>
          <p:nvPr/>
        </p:nvGrpSpPr>
        <p:grpSpPr>
          <a:xfrm>
            <a:off x="7453037" y="1422404"/>
            <a:ext cx="4417161" cy="4861606"/>
            <a:chOff x="7453037" y="1907826"/>
            <a:chExt cx="4417161" cy="486160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C1BCB5E-490E-4E53-BF04-04EC4CC3453F}"/>
                </a:ext>
              </a:extLst>
            </p:cNvPr>
            <p:cNvGrpSpPr/>
            <p:nvPr/>
          </p:nvGrpSpPr>
          <p:grpSpPr>
            <a:xfrm>
              <a:off x="8298096" y="1907826"/>
              <a:ext cx="3572102" cy="4861606"/>
              <a:chOff x="7914270" y="1693335"/>
              <a:chExt cx="3572102" cy="4861606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E2097D94-2599-43B8-A1B3-F28E2F27FC8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22074" y="1693335"/>
                <a:ext cx="956293" cy="2792210"/>
              </a:xfrm>
              <a:prstGeom prst="rect">
                <a:avLst/>
              </a:prstGeom>
            </p:spPr>
          </p:pic>
          <p:pic>
            <p:nvPicPr>
              <p:cNvPr id="30" name="Google Shape;174;p19">
                <a:extLst>
                  <a:ext uri="{FF2B5EF4-FFF2-40B4-BE49-F238E27FC236}">
                    <a16:creationId xmlns:a16="http://schemas.microsoft.com/office/drawing/2014/main" id="{5DF68994-C1B7-45AC-9F33-F67495F609DB}"/>
                  </a:ext>
                </a:extLst>
              </p:cNvPr>
              <p:cNvPicPr preferRelativeResize="0">
                <a:picLocks noChangeAspect="1"/>
              </p:cNvPicPr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7914270" y="4754941"/>
                <a:ext cx="3572102" cy="1800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5" name="Arrow: Right 34">
              <a:extLst>
                <a:ext uri="{FF2B5EF4-FFF2-40B4-BE49-F238E27FC236}">
                  <a16:creationId xmlns:a16="http://schemas.microsoft.com/office/drawing/2014/main" id="{632F80E4-80FE-437D-959E-A803C5C2D688}"/>
                </a:ext>
              </a:extLst>
            </p:cNvPr>
            <p:cNvSpPr/>
            <p:nvPr/>
          </p:nvSpPr>
          <p:spPr>
            <a:xfrm>
              <a:off x="7453037" y="3429000"/>
              <a:ext cx="1275606" cy="414867"/>
            </a:xfrm>
            <a:prstGeom prst="rightArrow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41" name="Google Shape;168;p19">
            <a:extLst>
              <a:ext uri="{FF2B5EF4-FFF2-40B4-BE49-F238E27FC236}">
                <a16:creationId xmlns:a16="http://schemas.microsoft.com/office/drawing/2014/main" id="{B16C2BDE-8386-446E-8DD9-065330A00D0A}"/>
              </a:ext>
            </a:extLst>
          </p:cNvPr>
          <p:cNvSpPr txBox="1"/>
          <p:nvPr/>
        </p:nvSpPr>
        <p:spPr>
          <a:xfrm>
            <a:off x="203202" y="6186883"/>
            <a:ext cx="26512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GB" sz="1600" dirty="0"/>
              <a:t>Clean metal (e.g. Ag)</a:t>
            </a:r>
            <a:endParaRPr sz="1600" dirty="0"/>
          </a:p>
        </p:txBody>
      </p:sp>
      <p:sp>
        <p:nvSpPr>
          <p:cNvPr id="42" name="Slide Number Placeholder 41">
            <a:extLst>
              <a:ext uri="{FF2B5EF4-FFF2-40B4-BE49-F238E27FC236}">
                <a16:creationId xmlns:a16="http://schemas.microsoft.com/office/drawing/2014/main" id="{3B5176FB-F859-49F1-8CB7-375F2964B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BD3B-25C0-489A-82BD-9C6077739C00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770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9"/>
          <p:cNvPicPr preferRelativeResize="0"/>
          <p:nvPr/>
        </p:nvPicPr>
        <p:blipFill rotWithShape="1">
          <a:blip r:embed="rId3">
            <a:alphaModFix/>
          </a:blip>
          <a:srcRect r="12134"/>
          <a:stretch/>
        </p:blipFill>
        <p:spPr>
          <a:xfrm>
            <a:off x="283368" y="4736400"/>
            <a:ext cx="6932899" cy="1669933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9"/>
          <p:cNvSpPr txBox="1">
            <a:spLocks noGrp="1"/>
          </p:cNvSpPr>
          <p:nvPr>
            <p:ph type="title"/>
          </p:nvPr>
        </p:nvSpPr>
        <p:spPr>
          <a:xfrm>
            <a:off x="415600" y="180000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The tip can change </a:t>
            </a:r>
            <a:r>
              <a:rPr lang="en-GB" dirty="0">
                <a:solidFill>
                  <a:schemeClr val="bg1"/>
                </a:solidFill>
                <a:sym typeface="Wingdings" panose="05000000000000000000" pitchFamily="2" charset="2"/>
              </a:rPr>
              <a:t>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156" name="Google Shape;15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173" y="2701834"/>
            <a:ext cx="628400" cy="2275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9"/>
          <p:cNvPicPr preferRelativeResize="0"/>
          <p:nvPr/>
        </p:nvPicPr>
        <p:blipFill rotWithShape="1">
          <a:blip r:embed="rId5">
            <a:alphaModFix/>
          </a:blip>
          <a:srcRect r="12134"/>
          <a:stretch/>
        </p:blipFill>
        <p:spPr>
          <a:xfrm>
            <a:off x="256133" y="4074600"/>
            <a:ext cx="6932899" cy="1317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5407" y="2111176"/>
            <a:ext cx="628400" cy="2275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37224" y="2737743"/>
            <a:ext cx="628400" cy="2275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1207" y="2753367"/>
            <a:ext cx="628400" cy="2275253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9"/>
          <p:cNvSpPr/>
          <p:nvPr/>
        </p:nvSpPr>
        <p:spPr>
          <a:xfrm>
            <a:off x="3977363" y="4608700"/>
            <a:ext cx="796896" cy="936432"/>
          </a:xfrm>
          <a:prstGeom prst="cloud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63" name="Google Shape;16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6507" y="2111167"/>
            <a:ext cx="628400" cy="2275253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9"/>
          <p:cNvSpPr/>
          <p:nvPr/>
        </p:nvSpPr>
        <p:spPr>
          <a:xfrm>
            <a:off x="4952247" y="3901300"/>
            <a:ext cx="796896" cy="936432"/>
          </a:xfrm>
          <a:prstGeom prst="cloud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75" name="Google Shape;175;p19"/>
          <p:cNvGrpSpPr/>
          <p:nvPr/>
        </p:nvGrpSpPr>
        <p:grpSpPr>
          <a:xfrm>
            <a:off x="5748479" y="1743908"/>
            <a:ext cx="5853015" cy="3801233"/>
            <a:chOff x="4311359" y="1307930"/>
            <a:chExt cx="4389761" cy="2850925"/>
          </a:xfrm>
        </p:grpSpPr>
        <p:pic>
          <p:nvPicPr>
            <p:cNvPr id="176" name="Google Shape;176;p1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850195" y="1307930"/>
              <a:ext cx="2850925" cy="285092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77" name="Google Shape;177;p19"/>
            <p:cNvCxnSpPr>
              <a:cxnSpLocks/>
              <a:stCxn id="164" idx="0"/>
            </p:cNvCxnSpPr>
            <p:nvPr/>
          </p:nvCxnSpPr>
          <p:spPr>
            <a:xfrm rot="10800000" flipH="1">
              <a:off x="4311359" y="1943937"/>
              <a:ext cx="1527300" cy="133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40EC7D-84FF-4668-838D-E765FA05C1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1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2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3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2152430-1939-4504-8C1F-5EC70CD6574E}"/>
              </a:ext>
            </a:extLst>
          </p:cNvPr>
          <p:cNvGrpSpPr/>
          <p:nvPr/>
        </p:nvGrpSpPr>
        <p:grpSpPr>
          <a:xfrm>
            <a:off x="324873" y="1422404"/>
            <a:ext cx="3572300" cy="4861606"/>
            <a:chOff x="4309850" y="1614313"/>
            <a:chExt cx="3572300" cy="4861606"/>
          </a:xfrm>
        </p:grpSpPr>
        <p:pic>
          <p:nvPicPr>
            <p:cNvPr id="5" name="Google Shape;169;p19">
              <a:extLst>
                <a:ext uri="{FF2B5EF4-FFF2-40B4-BE49-F238E27FC236}">
                  <a16:creationId xmlns:a16="http://schemas.microsoft.com/office/drawing/2014/main" id="{AE762D9F-170C-4206-8148-E2EADB734DF1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09850" y="4675919"/>
              <a:ext cx="3572300" cy="18000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FE4D7D0-85CA-4AA6-AB61-AA2692C5C666}"/>
                </a:ext>
              </a:extLst>
            </p:cNvPr>
            <p:cNvGrpSpPr>
              <a:grpSpLocks/>
            </p:cNvGrpSpPr>
            <p:nvPr/>
          </p:nvGrpSpPr>
          <p:grpSpPr>
            <a:xfrm>
              <a:off x="5617853" y="1614313"/>
              <a:ext cx="956293" cy="2957688"/>
              <a:chOff x="6219770" y="2314221"/>
              <a:chExt cx="1560711" cy="2957688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36103F57-3DBA-4235-8C48-3AEFC0451E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79179"/>
              <a:stretch/>
            </p:blipFill>
            <p:spPr>
              <a:xfrm>
                <a:off x="6420124" y="4690533"/>
                <a:ext cx="881954" cy="581376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6553507A-7AED-418B-8153-933EBA9471D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79179"/>
              <a:stretch/>
            </p:blipFill>
            <p:spPr>
              <a:xfrm>
                <a:off x="6705283" y="4690533"/>
                <a:ext cx="881954" cy="581376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E8FD6198-9BB9-4923-AD45-8F3F8BEB419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b="26855"/>
              <a:stretch/>
            </p:blipFill>
            <p:spPr>
              <a:xfrm>
                <a:off x="6219770" y="2314221"/>
                <a:ext cx="1560711" cy="2506135"/>
              </a:xfrm>
              <a:prstGeom prst="rect">
                <a:avLst/>
              </a:prstGeom>
            </p:spPr>
          </p:pic>
        </p:grpSp>
      </p:grpSp>
      <p:sp>
        <p:nvSpPr>
          <p:cNvPr id="33" name="Google Shape;73;p16">
            <a:extLst>
              <a:ext uri="{FF2B5EF4-FFF2-40B4-BE49-F238E27FC236}">
                <a16:creationId xmlns:a16="http://schemas.microsoft.com/office/drawing/2014/main" id="{75E2CAB4-5C8D-4775-8EE5-06BEC7932686}"/>
              </a:ext>
            </a:extLst>
          </p:cNvPr>
          <p:cNvSpPr txBox="1">
            <a:spLocks/>
          </p:cNvSpPr>
          <p:nvPr/>
        </p:nvSpPr>
        <p:spPr>
          <a:xfrm>
            <a:off x="415600" y="180000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Tip Shaping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FA94F7B-EC31-4161-8FE7-6A57F3EFF66E}"/>
              </a:ext>
            </a:extLst>
          </p:cNvPr>
          <p:cNvGrpSpPr/>
          <p:nvPr/>
        </p:nvGrpSpPr>
        <p:grpSpPr>
          <a:xfrm>
            <a:off x="3466425" y="2111033"/>
            <a:ext cx="4417360" cy="4172977"/>
            <a:chOff x="3466425" y="2596455"/>
            <a:chExt cx="4417360" cy="4172977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718EF27-77BF-4856-B106-692AC3B6D290}"/>
                </a:ext>
              </a:extLst>
            </p:cNvPr>
            <p:cNvGrpSpPr/>
            <p:nvPr/>
          </p:nvGrpSpPr>
          <p:grpSpPr>
            <a:xfrm>
              <a:off x="4311485" y="2596455"/>
              <a:ext cx="3572300" cy="4172977"/>
              <a:chOff x="4181563" y="2381964"/>
              <a:chExt cx="3572300" cy="4172977"/>
            </a:xfrm>
          </p:grpSpPr>
          <p:pic>
            <p:nvPicPr>
              <p:cNvPr id="15" name="Google Shape;169;p19">
                <a:extLst>
                  <a:ext uri="{FF2B5EF4-FFF2-40B4-BE49-F238E27FC236}">
                    <a16:creationId xmlns:a16="http://schemas.microsoft.com/office/drawing/2014/main" id="{4C00DDDF-1182-4393-8128-5AE9DBAD280B}"/>
                  </a:ext>
                </a:extLst>
              </p:cNvPr>
              <p:cNvPicPr preferRelativeResize="0">
                <a:picLocks noChangeAspect="1"/>
              </p:cNvPicPr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4181563" y="4754941"/>
                <a:ext cx="3572300" cy="1800000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DC579304-C2C6-45E9-A7C8-508A32D12DAD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5489566" y="2381964"/>
                <a:ext cx="956293" cy="2957688"/>
                <a:chOff x="6219770" y="2314221"/>
                <a:chExt cx="1560711" cy="2957688"/>
              </a:xfrm>
            </p:grpSpPr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F3A1948E-DD34-49CC-9B22-8D76A5865C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t="79179"/>
                <a:stretch/>
              </p:blipFill>
              <p:spPr>
                <a:xfrm>
                  <a:off x="6420124" y="4690533"/>
                  <a:ext cx="881954" cy="581376"/>
                </a:xfrm>
                <a:prstGeom prst="rect">
                  <a:avLst/>
                </a:prstGeom>
              </p:spPr>
            </p:pic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DDE2AAC2-7AC8-45C8-B77B-335500EEBC9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t="79179"/>
                <a:stretch/>
              </p:blipFill>
              <p:spPr>
                <a:xfrm>
                  <a:off x="6705283" y="4690533"/>
                  <a:ext cx="881954" cy="581376"/>
                </a:xfrm>
                <a:prstGeom prst="rect">
                  <a:avLst/>
                </a:prstGeom>
              </p:spPr>
            </p:pic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id="{6AA959D2-BF99-49BE-AB49-56432A2B46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b="26855"/>
                <a:stretch/>
              </p:blipFill>
              <p:spPr>
                <a:xfrm>
                  <a:off x="6219770" y="2314221"/>
                  <a:ext cx="1560711" cy="2506135"/>
                </a:xfrm>
                <a:prstGeom prst="rect">
                  <a:avLst/>
                </a:prstGeom>
              </p:spPr>
            </p:pic>
          </p:grpSp>
          <p:sp>
            <p:nvSpPr>
              <p:cNvPr id="8" name="Google Shape;172;p19">
                <a:extLst>
                  <a:ext uri="{FF2B5EF4-FFF2-40B4-BE49-F238E27FC236}">
                    <a16:creationId xmlns:a16="http://schemas.microsoft.com/office/drawing/2014/main" id="{A4CF5C2A-8D69-431F-AE2B-FD35A7DE6D87}"/>
                  </a:ext>
                </a:extLst>
              </p:cNvPr>
              <p:cNvSpPr/>
              <p:nvPr/>
            </p:nvSpPr>
            <p:spPr>
              <a:xfrm rot="20234437">
                <a:off x="5086390" y="4129044"/>
                <a:ext cx="1762644" cy="1787659"/>
              </a:xfrm>
              <a:prstGeom prst="sun">
                <a:avLst>
                  <a:gd name="adj" fmla="val 25000"/>
                </a:avLst>
              </a:prstGeom>
              <a:solidFill>
                <a:srgbClr val="FF9900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" name="Arrow: Right 33">
              <a:extLst>
                <a:ext uri="{FF2B5EF4-FFF2-40B4-BE49-F238E27FC236}">
                  <a16:creationId xmlns:a16="http://schemas.microsoft.com/office/drawing/2014/main" id="{605790A4-6EF5-4FE5-89B4-EDA5B909102E}"/>
                </a:ext>
              </a:extLst>
            </p:cNvPr>
            <p:cNvSpPr/>
            <p:nvPr/>
          </p:nvSpPr>
          <p:spPr>
            <a:xfrm>
              <a:off x="3466425" y="3434655"/>
              <a:ext cx="1275606" cy="414867"/>
            </a:xfrm>
            <a:prstGeom prst="rightArrow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64B28A2-C0BC-4938-A2B5-756B862D3F65}"/>
              </a:ext>
            </a:extLst>
          </p:cNvPr>
          <p:cNvGrpSpPr/>
          <p:nvPr/>
        </p:nvGrpSpPr>
        <p:grpSpPr>
          <a:xfrm>
            <a:off x="7453037" y="1422404"/>
            <a:ext cx="4417161" cy="4861606"/>
            <a:chOff x="7453037" y="1907826"/>
            <a:chExt cx="4417161" cy="486160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C1BCB5E-490E-4E53-BF04-04EC4CC3453F}"/>
                </a:ext>
              </a:extLst>
            </p:cNvPr>
            <p:cNvGrpSpPr/>
            <p:nvPr/>
          </p:nvGrpSpPr>
          <p:grpSpPr>
            <a:xfrm>
              <a:off x="8298096" y="1907826"/>
              <a:ext cx="3572102" cy="4861606"/>
              <a:chOff x="7914270" y="1693335"/>
              <a:chExt cx="3572102" cy="4861606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E2097D94-2599-43B8-A1B3-F28E2F27FC8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22074" y="1693335"/>
                <a:ext cx="956293" cy="2792210"/>
              </a:xfrm>
              <a:prstGeom prst="rect">
                <a:avLst/>
              </a:prstGeom>
            </p:spPr>
          </p:pic>
          <p:pic>
            <p:nvPicPr>
              <p:cNvPr id="30" name="Google Shape;174;p19">
                <a:extLst>
                  <a:ext uri="{FF2B5EF4-FFF2-40B4-BE49-F238E27FC236}">
                    <a16:creationId xmlns:a16="http://schemas.microsoft.com/office/drawing/2014/main" id="{5DF68994-C1B7-45AC-9F33-F67495F609DB}"/>
                  </a:ext>
                </a:extLst>
              </p:cNvPr>
              <p:cNvPicPr preferRelativeResize="0">
                <a:picLocks noChangeAspect="1"/>
              </p:cNvPicPr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7914270" y="4754941"/>
                <a:ext cx="3572102" cy="1800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5" name="Arrow: Right 34">
              <a:extLst>
                <a:ext uri="{FF2B5EF4-FFF2-40B4-BE49-F238E27FC236}">
                  <a16:creationId xmlns:a16="http://schemas.microsoft.com/office/drawing/2014/main" id="{632F80E4-80FE-437D-959E-A803C5C2D688}"/>
                </a:ext>
              </a:extLst>
            </p:cNvPr>
            <p:cNvSpPr/>
            <p:nvPr/>
          </p:nvSpPr>
          <p:spPr>
            <a:xfrm>
              <a:off x="7453037" y="3429000"/>
              <a:ext cx="1275606" cy="414867"/>
            </a:xfrm>
            <a:prstGeom prst="rightArrow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86C9BFAE-5505-41AF-BDDF-7F03E70D5F18}"/>
              </a:ext>
            </a:extLst>
          </p:cNvPr>
          <p:cNvSpPr/>
          <p:nvPr/>
        </p:nvSpPr>
        <p:spPr>
          <a:xfrm>
            <a:off x="8726405" y="4238754"/>
            <a:ext cx="2762205" cy="1537035"/>
          </a:xfrm>
          <a:prstGeom prst="ellipse">
            <a:avLst/>
          </a:prstGeom>
          <a:noFill/>
          <a:ln w="666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341338-9E22-40B6-9838-774E9448C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BD3B-25C0-489A-82BD-9C6077739C00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673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3;p16">
            <a:extLst>
              <a:ext uri="{FF2B5EF4-FFF2-40B4-BE49-F238E27FC236}">
                <a16:creationId xmlns:a16="http://schemas.microsoft.com/office/drawing/2014/main" id="{E05C89BF-B772-4792-A84A-AE2477DC6176}"/>
              </a:ext>
            </a:extLst>
          </p:cNvPr>
          <p:cNvSpPr txBox="1">
            <a:spLocks/>
          </p:cNvSpPr>
          <p:nvPr/>
        </p:nvSpPr>
        <p:spPr>
          <a:xfrm>
            <a:off x="415600" y="180000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Imaging Tip Craters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58911C-AA05-485F-83E8-B06523BDB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243" y="1990678"/>
            <a:ext cx="3924000" cy="392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FF11FB-ABDE-4B83-BA32-9486E8A8CB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4000" y="1990678"/>
            <a:ext cx="3924000" cy="3924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BF6513-8FF2-4306-AF9E-2CD72BFF40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6757" y="1988341"/>
            <a:ext cx="3924000" cy="3924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A5A6165-30BB-430D-B220-AB74D0F02C3D}"/>
              </a:ext>
            </a:extLst>
          </p:cNvPr>
          <p:cNvGrpSpPr>
            <a:grpSpLocks noChangeAspect="1"/>
          </p:cNvGrpSpPr>
          <p:nvPr/>
        </p:nvGrpSpPr>
        <p:grpSpPr>
          <a:xfrm>
            <a:off x="3022708" y="2522823"/>
            <a:ext cx="720000" cy="2248514"/>
            <a:chOff x="6219770" y="2314221"/>
            <a:chExt cx="1560711" cy="295768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1A74A69-9FC6-4A5B-A929-D9D905336A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79179"/>
            <a:stretch/>
          </p:blipFill>
          <p:spPr>
            <a:xfrm>
              <a:off x="6420124" y="4690533"/>
              <a:ext cx="881954" cy="58137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30EA0E2-CAAD-4D9D-B6C1-51193B88F4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79179"/>
            <a:stretch/>
          </p:blipFill>
          <p:spPr>
            <a:xfrm>
              <a:off x="6705283" y="4690533"/>
              <a:ext cx="881954" cy="58137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7E9E6D3-73A4-4BF8-9081-2607F0DA85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b="26855"/>
            <a:stretch/>
          </p:blipFill>
          <p:spPr>
            <a:xfrm>
              <a:off x="6219770" y="2314221"/>
              <a:ext cx="1560711" cy="2506135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C5D545D2-B969-4344-8358-1D789ACC45D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15519"/>
          <a:stretch/>
        </p:blipFill>
        <p:spPr>
          <a:xfrm>
            <a:off x="6946708" y="2522823"/>
            <a:ext cx="720000" cy="20905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3F8519F-7579-4997-A354-28016149A4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08222" y="2522823"/>
            <a:ext cx="720000" cy="2102275"/>
          </a:xfrm>
          <a:prstGeom prst="rect">
            <a:avLst/>
          </a:prstGeom>
        </p:spPr>
      </p:pic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0ADA82D2-D12E-4583-825E-EF2586550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BD3B-25C0-489A-82BD-9C6077739C00}" type="slidenum">
              <a:rPr lang="en-AU" smtClean="0"/>
              <a:t>9</a:t>
            </a:fld>
            <a:endParaRPr lang="en-AU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C177016-AEC5-40D6-877D-0DBCDC2F37D4}"/>
              </a:ext>
            </a:extLst>
          </p:cNvPr>
          <p:cNvCxnSpPr/>
          <p:nvPr/>
        </p:nvCxnSpPr>
        <p:spPr>
          <a:xfrm>
            <a:off x="3022708" y="5593251"/>
            <a:ext cx="720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59C6036-9E35-49EB-B696-24975E9C2A0C}"/>
                  </a:ext>
                </a:extLst>
              </p:cNvPr>
              <p:cNvSpPr txBox="1"/>
              <p:nvPr/>
            </p:nvSpPr>
            <p:spPr>
              <a:xfrm>
                <a:off x="2949193" y="5138375"/>
                <a:ext cx="7387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𝑛𝑚</m:t>
                      </m:r>
                    </m:oMath>
                  </m:oMathPara>
                </a14:m>
                <a:endParaRPr lang="en-AU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59C6036-9E35-49EB-B696-24975E9C2A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193" y="5138375"/>
                <a:ext cx="738757" cy="461665"/>
              </a:xfrm>
              <a:prstGeom prst="rect">
                <a:avLst/>
              </a:prstGeom>
              <a:blipFill>
                <a:blip r:embed="rId9"/>
                <a:stretch>
                  <a:fillRect l="-2479" r="-1322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095F9AD-81BE-4EC7-BFF2-AFBA70FB4F76}"/>
              </a:ext>
            </a:extLst>
          </p:cNvPr>
          <p:cNvCxnSpPr/>
          <p:nvPr/>
        </p:nvCxnSpPr>
        <p:spPr>
          <a:xfrm>
            <a:off x="7020223" y="5586462"/>
            <a:ext cx="720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819C343-AFC4-44D9-862C-01EA84FE5749}"/>
                  </a:ext>
                </a:extLst>
              </p:cNvPr>
              <p:cNvSpPr txBox="1"/>
              <p:nvPr/>
            </p:nvSpPr>
            <p:spPr>
              <a:xfrm>
                <a:off x="6946708" y="5131586"/>
                <a:ext cx="7387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𝑛𝑚</m:t>
                      </m:r>
                    </m:oMath>
                  </m:oMathPara>
                </a14:m>
                <a:endParaRPr lang="en-AU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819C343-AFC4-44D9-862C-01EA84FE57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6708" y="5131586"/>
                <a:ext cx="738757" cy="461665"/>
              </a:xfrm>
              <a:prstGeom prst="rect">
                <a:avLst/>
              </a:prstGeom>
              <a:blipFill>
                <a:blip r:embed="rId10"/>
                <a:stretch>
                  <a:fillRect l="-2479" r="-1322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3645096-355A-46B6-A02F-8F2798397374}"/>
              </a:ext>
            </a:extLst>
          </p:cNvPr>
          <p:cNvCxnSpPr/>
          <p:nvPr/>
        </p:nvCxnSpPr>
        <p:spPr>
          <a:xfrm>
            <a:off x="10958939" y="5579673"/>
            <a:ext cx="720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7621EF1-C6E6-4EEC-B14E-42FA897F0AC8}"/>
                  </a:ext>
                </a:extLst>
              </p:cNvPr>
              <p:cNvSpPr txBox="1"/>
              <p:nvPr/>
            </p:nvSpPr>
            <p:spPr>
              <a:xfrm>
                <a:off x="10885424" y="5124797"/>
                <a:ext cx="7387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𝑛𝑚</m:t>
                      </m:r>
                    </m:oMath>
                  </m:oMathPara>
                </a14:m>
                <a:endParaRPr lang="en-AU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7621EF1-C6E6-4EEC-B14E-42FA897F0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5424" y="5124797"/>
                <a:ext cx="738757" cy="461665"/>
              </a:xfrm>
              <a:prstGeom prst="rect">
                <a:avLst/>
              </a:prstGeom>
              <a:blipFill>
                <a:blip r:embed="rId11"/>
                <a:stretch>
                  <a:fillRect l="-2479" r="-1322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1424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10769</TotalTime>
  <Words>1121</Words>
  <Application>Microsoft Office PowerPoint</Application>
  <PresentationFormat>Widescreen</PresentationFormat>
  <Paragraphs>127</Paragraphs>
  <Slides>16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Open Sans</vt:lpstr>
      <vt:lpstr>Wingdings</vt:lpstr>
      <vt:lpstr>Office Theme</vt:lpstr>
      <vt:lpstr>FLEET Translation Project: Scanbot</vt:lpstr>
      <vt:lpstr>PowerPoint Presentation</vt:lpstr>
      <vt:lpstr>Scanning Tunnelling Microscopy (STM)</vt:lpstr>
      <vt:lpstr>PowerPoint Presentation</vt:lpstr>
      <vt:lpstr>PowerPoint Presentation</vt:lpstr>
      <vt:lpstr>PowerPoint Presentation</vt:lpstr>
      <vt:lpstr>The tip can change 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 Ceddia</dc:creator>
  <cp:lastModifiedBy>Julian Ceddia</cp:lastModifiedBy>
  <cp:revision>53</cp:revision>
  <dcterms:created xsi:type="dcterms:W3CDTF">2023-11-23T01:38:47Z</dcterms:created>
  <dcterms:modified xsi:type="dcterms:W3CDTF">2023-11-30T22:27:35Z</dcterms:modified>
</cp:coreProperties>
</file>