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8" r:id="rId3"/>
    <p:sldId id="286" r:id="rId4"/>
    <p:sldId id="259" r:id="rId5"/>
    <p:sldId id="268" r:id="rId6"/>
    <p:sldId id="269" r:id="rId7"/>
    <p:sldId id="260" r:id="rId8"/>
    <p:sldId id="270" r:id="rId9"/>
    <p:sldId id="279" r:id="rId10"/>
    <p:sldId id="271" r:id="rId11"/>
    <p:sldId id="272" r:id="rId12"/>
    <p:sldId id="281" r:id="rId13"/>
    <p:sldId id="282" r:id="rId14"/>
    <p:sldId id="283" r:id="rId15"/>
    <p:sldId id="284" r:id="rId16"/>
    <p:sldId id="285" r:id="rId17"/>
    <p:sldId id="290" r:id="rId18"/>
    <p:sldId id="29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80B9"/>
    <a:srgbClr val="2CA02C"/>
    <a:srgbClr val="6EBE6E"/>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49179" autoAdjust="0"/>
  </p:normalViewPr>
  <p:slideViewPr>
    <p:cSldViewPr snapToGrid="0">
      <p:cViewPr varScale="1">
        <p:scale>
          <a:sx n="48" d="100"/>
          <a:sy n="48" d="100"/>
        </p:scale>
        <p:origin x="1987"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3501C-50C0-4B06-BDB1-9C340AFBCB03}" type="datetimeFigureOut">
              <a:rPr lang="en-AU" smtClean="0"/>
              <a:t>10/10/2025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317AA7-FB72-40A3-B926-6808BC795A82}" type="slidenum">
              <a:rPr lang="en-AU" smtClean="0"/>
              <a:t>‹#›</a:t>
            </a:fld>
            <a:endParaRPr lang="en-AU"/>
          </a:p>
        </p:txBody>
      </p:sp>
    </p:spTree>
    <p:extLst>
      <p:ext uri="{BB962C8B-B14F-4D97-AF65-F5344CB8AC3E}">
        <p14:creationId xmlns:p14="http://schemas.microsoft.com/office/powerpoint/2010/main" val="3696110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 want to </a:t>
            </a:r>
            <a:r>
              <a:rPr lang="en-US" dirty="0" err="1"/>
              <a:t>emphasise</a:t>
            </a:r>
            <a:r>
              <a:rPr lang="en-US" dirty="0"/>
              <a:t> here this theme of “tuning electronic properties”.</a:t>
            </a:r>
          </a:p>
          <a:p>
            <a:pPr marL="228600" indent="-228600">
              <a:buAutoNum type="arabicPeriod"/>
            </a:pPr>
            <a:r>
              <a:rPr lang="en-US" dirty="0"/>
              <a:t>This is kind of central to what our group is excited about because we believe that the future of electronic technologies will rely on our ability to really tailor or engineer the electronic properties of quantum systems for different applications.</a:t>
            </a:r>
          </a:p>
          <a:p>
            <a:pPr marL="228600" indent="-228600">
              <a:buAutoNum type="arabicPeriod"/>
            </a:pPr>
            <a:r>
              <a:rPr lang="en-US" dirty="0"/>
              <a:t>There are many ways to do this but one of those ways is by playing with the structural symmetries of a 2D interface to tune the electronic band structure - which is why chirality is an important concept here.</a:t>
            </a:r>
          </a:p>
          <a:p>
            <a:pPr marL="228600" indent="-228600">
              <a:buAutoNum type="arabicPeriod"/>
            </a:pPr>
            <a:r>
              <a:rPr lang="en-US" dirty="0"/>
              <a:t>This work expands on the growing ‘toolkit’ we have for what people sometimes refer to as “band structure engineering”</a:t>
            </a:r>
          </a:p>
        </p:txBody>
      </p:sp>
      <p:sp>
        <p:nvSpPr>
          <p:cNvPr id="4" name="Slide Number Placeholder 3"/>
          <p:cNvSpPr>
            <a:spLocks noGrp="1"/>
          </p:cNvSpPr>
          <p:nvPr>
            <p:ph type="sldNum" sz="quarter" idx="5"/>
          </p:nvPr>
        </p:nvSpPr>
        <p:spPr/>
        <p:txBody>
          <a:bodyPr/>
          <a:lstStyle/>
          <a:p>
            <a:fld id="{75317AA7-FB72-40A3-B926-6808BC795A82}" type="slidenum">
              <a:rPr lang="en-AU" smtClean="0"/>
              <a:t>1</a:t>
            </a:fld>
            <a:endParaRPr lang="en-AU"/>
          </a:p>
        </p:txBody>
      </p:sp>
    </p:spTree>
    <p:extLst>
      <p:ext uri="{BB962C8B-B14F-4D97-AF65-F5344CB8AC3E}">
        <p14:creationId xmlns:p14="http://schemas.microsoft.com/office/powerpoint/2010/main" val="1025589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But when we acquired our STM images, we found something quite unexpected and that is this beautiful looking chiral structures.</a:t>
            </a:r>
          </a:p>
          <a:p>
            <a:pPr marL="228600" indent="-228600">
              <a:buAutoNum type="arabicPeriod"/>
            </a:pPr>
            <a:endParaRPr lang="en-US" dirty="0"/>
          </a:p>
          <a:p>
            <a:pPr marL="228600" indent="-228600">
              <a:buAutoNum type="arabicPeriod"/>
            </a:pPr>
            <a:r>
              <a:rPr lang="en-US" dirty="0"/>
              <a:t>Of course the first question we had was where did this chirality come from, especially given that we deposited molecular building blocks that were definitely not chiral?</a:t>
            </a:r>
          </a:p>
          <a:p>
            <a:pPr marL="228600" indent="-228600">
              <a:buAutoNum type="arabicPeriod"/>
            </a:pPr>
            <a:endParaRPr lang="en-US" dirty="0"/>
          </a:p>
          <a:p>
            <a:pPr marL="228600" indent="-228600">
              <a:buAutoNum type="arabicPeriod"/>
            </a:pPr>
            <a:r>
              <a:rPr lang="en-US" dirty="0"/>
              <a:t>And when we zoom in to the blue and magenta regions, which we call the “pinwheel phase” and the “Y” phase, we can see that the unit cell of these structures are over 2 nm which is far larger than what we expected considering the size of HAT molecules. For reference you can see the unit cell we expected to see which is shown roughly to scale with the right two STM images.</a:t>
            </a:r>
          </a:p>
          <a:p>
            <a:endParaRPr lang="en-US" dirty="0"/>
          </a:p>
          <a:p>
            <a:r>
              <a:rPr lang="en-US" dirty="0"/>
              <a:t>4. So to gain more insight into the exact atomic structure we had to turn to a different technique…</a:t>
            </a:r>
            <a:endParaRPr lang="en-AU" dirty="0"/>
          </a:p>
        </p:txBody>
      </p:sp>
      <p:sp>
        <p:nvSpPr>
          <p:cNvPr id="4" name="Slide Number Placeholder 3"/>
          <p:cNvSpPr>
            <a:spLocks noGrp="1"/>
          </p:cNvSpPr>
          <p:nvPr>
            <p:ph type="sldNum" sz="quarter" idx="5"/>
          </p:nvPr>
        </p:nvSpPr>
        <p:spPr/>
        <p:txBody>
          <a:bodyPr/>
          <a:lstStyle/>
          <a:p>
            <a:fld id="{75317AA7-FB72-40A3-B926-6808BC795A82}" type="slidenum">
              <a:rPr lang="en-AU" smtClean="0"/>
              <a:t>10</a:t>
            </a:fld>
            <a:endParaRPr lang="en-AU"/>
          </a:p>
        </p:txBody>
      </p:sp>
    </p:spTree>
    <p:extLst>
      <p:ext uri="{BB962C8B-B14F-4D97-AF65-F5344CB8AC3E}">
        <p14:creationId xmlns:p14="http://schemas.microsoft.com/office/powerpoint/2010/main" val="2597493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err="1"/>
              <a:t>nc</a:t>
            </a:r>
            <a:r>
              <a:rPr lang="en-US" dirty="0"/>
              <a:t>-AFM is another scanning probe technique that we can perform with the same apparatus, except now the STM tip is glued to a resonating tuning fork</a:t>
            </a:r>
          </a:p>
          <a:p>
            <a:pPr marL="228600" indent="-228600">
              <a:buAutoNum type="arabicPeriod"/>
            </a:pPr>
            <a:endParaRPr lang="en-US" dirty="0"/>
          </a:p>
          <a:p>
            <a:pPr marL="228600" indent="-228600">
              <a:buAutoNum type="arabicPeriod"/>
            </a:pPr>
            <a:r>
              <a:rPr lang="en-US" dirty="0"/>
              <a:t>And when the tip comes into close proximity of the surface, short-range forces such as the van der </a:t>
            </a:r>
            <a:r>
              <a:rPr lang="en-US" dirty="0" err="1"/>
              <a:t>waals</a:t>
            </a:r>
            <a:r>
              <a:rPr lang="en-US" dirty="0"/>
              <a:t> force or coulomb repulsion acting on the tip cause shifts in the resonance frequency of the tuning fork and this is something we can measure.</a:t>
            </a:r>
          </a:p>
          <a:p>
            <a:pPr marL="228600" indent="-228600">
              <a:buAutoNum type="arabicPeriod"/>
            </a:pPr>
            <a:endParaRPr lang="en-US" dirty="0"/>
          </a:p>
          <a:p>
            <a:pPr marL="228600" indent="-228600">
              <a:buAutoNum type="arabicPeriod"/>
            </a:pPr>
            <a:r>
              <a:rPr lang="en-US" dirty="0"/>
              <a:t>So now instead of being sensitive to the local density of states, this measurement is sensitive to the structural properties of the surface and can provide unprecedented resolution. And there is a famous example of this where the intramolecular features of a pentacene molecule can be resolved to the point where the image of the molecule looks like how you actually draw it.</a:t>
            </a:r>
          </a:p>
          <a:p>
            <a:pPr marL="228600" indent="-228600">
              <a:buAutoNum type="arabicPeriod"/>
            </a:pPr>
            <a:endParaRPr lang="en-US" dirty="0"/>
          </a:p>
          <a:p>
            <a:pPr marL="228600" indent="-228600">
              <a:buAutoNum type="arabicPeriod"/>
            </a:pPr>
            <a:r>
              <a:rPr lang="en-US" dirty="0"/>
              <a:t>So with this technique, we imaged our sample again and in this image on the right you can see three-fold symmetric structures composed of rings resembling the HAT molecule we deposited on the surface.</a:t>
            </a:r>
          </a:p>
          <a:p>
            <a:pPr marL="228600" indent="-228600">
              <a:buAutoNum type="arabicPeriod"/>
            </a:pPr>
            <a:endParaRPr lang="en-US" dirty="0"/>
          </a:p>
          <a:p>
            <a:pPr marL="228600" indent="-228600">
              <a:buAutoNum type="arabicPeriod"/>
            </a:pPr>
            <a:r>
              <a:rPr lang="en-US" dirty="0"/>
              <a:t>What’s interesting is that some of the rings within HAT molecules shine brighter than others, indicating that they were closer to the probe during image acquisition. So this suggests to us that some of the HAT molecules in the MOF were tilted.</a:t>
            </a:r>
          </a:p>
          <a:p>
            <a:pPr marL="228600" indent="-228600">
              <a:buAutoNum type="arabicPeriod"/>
            </a:pPr>
            <a:endParaRPr lang="en-US" dirty="0"/>
          </a:p>
          <a:p>
            <a:pPr marL="228600" indent="-228600">
              <a:buAutoNum type="arabicPeriod"/>
            </a:pPr>
            <a:r>
              <a:rPr lang="en-US" dirty="0"/>
              <a:t>And if we zoom out a bit we can see that this tilting isn’t just random, it’s actually giving rise to very ordered superstructures and not only that… these superstructures are chiral and are reminiscent of the structures we see in our STM images. </a:t>
            </a:r>
          </a:p>
          <a:p>
            <a:pPr marL="228600" indent="-228600">
              <a:buAutoNum type="arabicPeriod"/>
            </a:pPr>
            <a:endParaRPr lang="en-US" dirty="0"/>
          </a:p>
          <a:p>
            <a:pPr marL="228600" indent="-228600">
              <a:buAutoNum type="arabicPeriod"/>
            </a:pPr>
            <a:r>
              <a:rPr lang="en-US" dirty="0"/>
              <a:t>So the next question that we had was how do these chiral structures impact the surface state band structure?</a:t>
            </a:r>
          </a:p>
          <a:p>
            <a:endParaRPr lang="en-AU" dirty="0"/>
          </a:p>
        </p:txBody>
      </p:sp>
      <p:sp>
        <p:nvSpPr>
          <p:cNvPr id="4" name="Slide Number Placeholder 3"/>
          <p:cNvSpPr>
            <a:spLocks noGrp="1"/>
          </p:cNvSpPr>
          <p:nvPr>
            <p:ph type="sldNum" sz="quarter" idx="5"/>
          </p:nvPr>
        </p:nvSpPr>
        <p:spPr/>
        <p:txBody>
          <a:bodyPr/>
          <a:lstStyle/>
          <a:p>
            <a:fld id="{75317AA7-FB72-40A3-B926-6808BC795A82}" type="slidenum">
              <a:rPr lang="en-AU" smtClean="0"/>
              <a:t>11</a:t>
            </a:fld>
            <a:endParaRPr lang="en-AU"/>
          </a:p>
        </p:txBody>
      </p:sp>
    </p:spTree>
    <p:extLst>
      <p:ext uri="{BB962C8B-B14F-4D97-AF65-F5344CB8AC3E}">
        <p14:creationId xmlns:p14="http://schemas.microsoft.com/office/powerpoint/2010/main" val="1463451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On the left we have the band structure calculations resulting from the surface state scattered by the achiral MOF we thought we were going to get.</a:t>
            </a:r>
          </a:p>
          <a:p>
            <a:pPr marL="228600" indent="-228600">
              <a:buAutoNum type="arabicPeriod"/>
            </a:pPr>
            <a:endParaRPr lang="en-US" dirty="0"/>
          </a:p>
          <a:p>
            <a:pPr marL="228600" indent="-228600">
              <a:buAutoNum type="arabicPeriod"/>
            </a:pPr>
            <a:r>
              <a:rPr lang="en-US" dirty="0"/>
              <a:t>On the right we have the band structure of the pinwheel chiral superstructure.</a:t>
            </a:r>
          </a:p>
          <a:p>
            <a:pPr marL="228600" indent="-228600">
              <a:buAutoNum type="arabicPeriod"/>
            </a:pPr>
            <a:endParaRPr lang="en-US" dirty="0"/>
          </a:p>
          <a:p>
            <a:pPr marL="228600" indent="-228600">
              <a:buAutoNum type="arabicPeriod"/>
            </a:pPr>
            <a:r>
              <a:rPr lang="en-US" dirty="0"/>
              <a:t>What’s important to note is that the chiral superstructure has a significantly larger unit cell so the size of the BZ is much smaller so it’s difficult to compare these two band structures directly.</a:t>
            </a:r>
          </a:p>
          <a:p>
            <a:pPr marL="228600" indent="-228600">
              <a:buAutoNum type="arabicPeriod"/>
            </a:pPr>
            <a:endParaRPr lang="en-US" dirty="0"/>
          </a:p>
          <a:p>
            <a:pPr marL="228600" indent="-228600">
              <a:buAutoNum type="arabicPeriod"/>
            </a:pPr>
            <a:r>
              <a:rPr lang="en-US" dirty="0"/>
              <a:t>What we can do is take the achiral band structure and fold its bands from the larger BZ into the smaller one by translating k-points using the superstructure’s reciprocal lattice vectors.</a:t>
            </a:r>
          </a:p>
          <a:p>
            <a:pPr marL="228600" indent="-228600">
              <a:buAutoNum type="arabicPeriod"/>
            </a:pPr>
            <a:endParaRPr lang="en-US" dirty="0"/>
          </a:p>
          <a:p>
            <a:pPr marL="228600" indent="-228600">
              <a:buAutoNum type="arabicPeriod"/>
            </a:pPr>
            <a:r>
              <a:rPr lang="en-US" dirty="0"/>
              <a:t>When we do that, we arrive at the middle plot, where the k-space is now aligned between the achiral and chiral band structures, so we can compare directly to see the specific effects resulting from the system’s chirality.</a:t>
            </a:r>
          </a:p>
          <a:p>
            <a:pPr marL="228600" indent="-228600">
              <a:buAutoNum type="arabicPeriod"/>
            </a:pPr>
            <a:endParaRPr lang="en-US" dirty="0"/>
          </a:p>
          <a:p>
            <a:pPr marL="228600" indent="-228600">
              <a:buAutoNum type="arabicPeriod"/>
            </a:pPr>
            <a:r>
              <a:rPr lang="en-US" dirty="0"/>
              <a:t>You can see, marked by the arrows, that we see lifts of degeneracy at specific regions of the band structure.</a:t>
            </a:r>
            <a:endParaRPr lang="en-AU" dirty="0"/>
          </a:p>
        </p:txBody>
      </p:sp>
      <p:sp>
        <p:nvSpPr>
          <p:cNvPr id="4" name="Slide Number Placeholder 3"/>
          <p:cNvSpPr>
            <a:spLocks noGrp="1"/>
          </p:cNvSpPr>
          <p:nvPr>
            <p:ph type="sldNum" sz="quarter" idx="5"/>
          </p:nvPr>
        </p:nvSpPr>
        <p:spPr/>
        <p:txBody>
          <a:bodyPr/>
          <a:lstStyle/>
          <a:p>
            <a:fld id="{75317AA7-FB72-40A3-B926-6808BC795A82}" type="slidenum">
              <a:rPr lang="en-AU" smtClean="0"/>
              <a:t>12</a:t>
            </a:fld>
            <a:endParaRPr lang="en-AU"/>
          </a:p>
        </p:txBody>
      </p:sp>
    </p:spTree>
    <p:extLst>
      <p:ext uri="{BB962C8B-B14F-4D97-AF65-F5344CB8AC3E}">
        <p14:creationId xmlns:p14="http://schemas.microsoft.com/office/powerpoint/2010/main" val="2518739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We can do the same exercise for the ‘Y’ phase and what’s nice is that you can see that these different chiral phases can alter different regions of the band structure as indicated by the black arrows.</a:t>
            </a:r>
          </a:p>
          <a:p>
            <a:pPr marL="228600" indent="-228600">
              <a:buAutoNum type="arabicPeriod"/>
            </a:pPr>
            <a:endParaRPr lang="en-US" dirty="0"/>
          </a:p>
          <a:p>
            <a:pPr marL="228600" indent="-228600">
              <a:buAutoNum type="arabicPeriod"/>
            </a:pPr>
            <a:r>
              <a:rPr lang="en-US" dirty="0"/>
              <a:t>This is a significant result because it provides a means by which we can “tune the electronic properties” of the system.</a:t>
            </a:r>
          </a:p>
          <a:p>
            <a:pPr marL="228600" indent="-228600">
              <a:buAutoNum type="arabicPeriod"/>
            </a:pPr>
            <a:endParaRPr lang="en-US" dirty="0"/>
          </a:p>
          <a:p>
            <a:pPr marL="228600" indent="-228600">
              <a:buAutoNum type="arabicPeriod"/>
            </a:pPr>
            <a:r>
              <a:rPr lang="en-US" dirty="0"/>
              <a:t>Now, these are just … “calculations”. How can we really take them seriously?</a:t>
            </a:r>
          </a:p>
          <a:p>
            <a:pPr marL="228600" indent="-228600">
              <a:buAutoNum type="arabicPeriod"/>
            </a:pPr>
            <a:endParaRPr lang="en-US" dirty="0"/>
          </a:p>
          <a:p>
            <a:pPr marL="228600" indent="-228600">
              <a:buAutoNum type="arabicPeriod"/>
            </a:pPr>
            <a:r>
              <a:rPr lang="en-US" dirty="0"/>
              <a:t>It turns out that after calculating these band structures we can extract information about the local electronic density of states of the system and this is now getting into the realm of something we can compare with data acquired in our STM experiment.</a:t>
            </a:r>
            <a:endParaRPr lang="en-AU" dirty="0"/>
          </a:p>
        </p:txBody>
      </p:sp>
      <p:sp>
        <p:nvSpPr>
          <p:cNvPr id="4" name="Slide Number Placeholder 3"/>
          <p:cNvSpPr>
            <a:spLocks noGrp="1"/>
          </p:cNvSpPr>
          <p:nvPr>
            <p:ph type="sldNum" sz="quarter" idx="5"/>
          </p:nvPr>
        </p:nvSpPr>
        <p:spPr/>
        <p:txBody>
          <a:bodyPr/>
          <a:lstStyle/>
          <a:p>
            <a:fld id="{75317AA7-FB72-40A3-B926-6808BC795A82}" type="slidenum">
              <a:rPr lang="en-AU" smtClean="0"/>
              <a:t>13</a:t>
            </a:fld>
            <a:endParaRPr lang="en-AU"/>
          </a:p>
        </p:txBody>
      </p:sp>
    </p:spTree>
    <p:extLst>
      <p:ext uri="{BB962C8B-B14F-4D97-AF65-F5344CB8AC3E}">
        <p14:creationId xmlns:p14="http://schemas.microsoft.com/office/powerpoint/2010/main" val="3804316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We performed differential conductance scanning tunneling spectroscopy (STS), where you park the tip over a local region on the sample and sweep the bias voltage while measuring the tunneling current. Then when you take the partial derivative of the current with respect to voltage (so </a:t>
            </a:r>
            <a:r>
              <a:rPr lang="en-US" dirty="0" err="1"/>
              <a:t>dI</a:t>
            </a:r>
            <a:r>
              <a:rPr lang="en-US" dirty="0"/>
              <a:t>/</a:t>
            </a:r>
            <a:r>
              <a:rPr lang="en-US" dirty="0" err="1"/>
              <a:t>dV</a:t>
            </a:r>
            <a:r>
              <a:rPr lang="en-US" dirty="0"/>
              <a:t>), you get something that’s proportional to the local density of states and that’s what the curves on the left are.</a:t>
            </a:r>
          </a:p>
          <a:p>
            <a:pPr marL="228600" indent="-228600">
              <a:buAutoNum type="arabicPeriod"/>
            </a:pPr>
            <a:endParaRPr lang="en-US" dirty="0"/>
          </a:p>
          <a:p>
            <a:pPr marL="228600" indent="-228600">
              <a:buAutoNum type="arabicPeriod"/>
            </a:pPr>
            <a:r>
              <a:rPr lang="en-US" dirty="0"/>
              <a:t>Each curve corresponds to a specific location in the STM image represented by the </a:t>
            </a:r>
            <a:r>
              <a:rPr lang="en-US" dirty="0" err="1"/>
              <a:t>coloured</a:t>
            </a:r>
            <a:r>
              <a:rPr lang="en-US" dirty="0"/>
              <a:t> markers.</a:t>
            </a:r>
          </a:p>
          <a:p>
            <a:pPr marL="228600" indent="-228600">
              <a:buAutoNum type="arabicPeriod"/>
            </a:pPr>
            <a:endParaRPr lang="en-US" dirty="0"/>
          </a:p>
          <a:p>
            <a:pPr marL="228600" indent="-228600">
              <a:buAutoNum type="arabicPeriod"/>
            </a:pPr>
            <a:r>
              <a:rPr lang="en-US" dirty="0"/>
              <a:t>When we extract LDOS curves from our numerical calculations at equivalent points of the chiral scattering potentials, shown in the bottom panel here, we get very good agreement between what we calculate and what we measure.</a:t>
            </a:r>
          </a:p>
          <a:p>
            <a:pPr marL="228600" indent="-228600">
              <a:buAutoNum type="arabicPeriod"/>
            </a:pPr>
            <a:endParaRPr lang="en-US" dirty="0"/>
          </a:p>
          <a:p>
            <a:pPr marL="228600" indent="-228600">
              <a:buAutoNum type="arabicPeriod"/>
            </a:pPr>
            <a:r>
              <a:rPr lang="en-US" dirty="0"/>
              <a:t>What’s more is we can map the spatial distribution of the DOS at a given energy and also compare this with our numerical calculations.</a:t>
            </a:r>
          </a:p>
          <a:p>
            <a:pPr marL="228600" indent="-228600">
              <a:buAutoNum type="arabicPeriod"/>
            </a:pPr>
            <a:endParaRPr lang="en-US" dirty="0"/>
          </a:p>
          <a:p>
            <a:pPr marL="228600" indent="-228600">
              <a:buAutoNum type="arabicPeriod"/>
            </a:pPr>
            <a:r>
              <a:rPr lang="en-US" dirty="0"/>
              <a:t>So the map at the top right is our experimental data and the one below is what we obtain from our band structure calculations, and when we overlay the two we see very good agreement between the two.</a:t>
            </a:r>
          </a:p>
        </p:txBody>
      </p:sp>
      <p:sp>
        <p:nvSpPr>
          <p:cNvPr id="4" name="Slide Number Placeholder 3"/>
          <p:cNvSpPr>
            <a:spLocks noGrp="1"/>
          </p:cNvSpPr>
          <p:nvPr>
            <p:ph type="sldNum" sz="quarter" idx="5"/>
          </p:nvPr>
        </p:nvSpPr>
        <p:spPr/>
        <p:txBody>
          <a:bodyPr/>
          <a:lstStyle/>
          <a:p>
            <a:fld id="{75317AA7-FB72-40A3-B926-6808BC795A82}" type="slidenum">
              <a:rPr lang="en-AU" smtClean="0"/>
              <a:t>14</a:t>
            </a:fld>
            <a:endParaRPr lang="en-AU"/>
          </a:p>
        </p:txBody>
      </p:sp>
    </p:spTree>
    <p:extLst>
      <p:ext uri="{BB962C8B-B14F-4D97-AF65-F5344CB8AC3E}">
        <p14:creationId xmlns:p14="http://schemas.microsoft.com/office/powerpoint/2010/main" val="16664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For completeness, we can perform the same exercise for the ‘Y’ phase and again see nice agreement between our experimental spectroscopy measurements and the LDOS predicted by our band structure calculations.</a:t>
            </a:r>
          </a:p>
          <a:p>
            <a:endParaRPr lang="en-US" dirty="0"/>
          </a:p>
          <a:p>
            <a:r>
              <a:rPr lang="en-US" dirty="0"/>
              <a:t>2. And similarly strong agreement between the LDOS maps.</a:t>
            </a:r>
          </a:p>
          <a:p>
            <a:endParaRPr lang="en-US" dirty="0"/>
          </a:p>
          <a:p>
            <a:r>
              <a:rPr lang="en-US" dirty="0"/>
              <a:t>3. So this really gives us confidence in our model</a:t>
            </a:r>
            <a:endParaRPr lang="en-AU" dirty="0"/>
          </a:p>
        </p:txBody>
      </p:sp>
      <p:sp>
        <p:nvSpPr>
          <p:cNvPr id="4" name="Slide Number Placeholder 3"/>
          <p:cNvSpPr>
            <a:spLocks noGrp="1"/>
          </p:cNvSpPr>
          <p:nvPr>
            <p:ph type="sldNum" sz="quarter" idx="5"/>
          </p:nvPr>
        </p:nvSpPr>
        <p:spPr/>
        <p:txBody>
          <a:bodyPr/>
          <a:lstStyle/>
          <a:p>
            <a:fld id="{75317AA7-FB72-40A3-B926-6808BC795A82}" type="slidenum">
              <a:rPr lang="en-AU" smtClean="0"/>
              <a:t>15</a:t>
            </a:fld>
            <a:endParaRPr lang="en-AU"/>
          </a:p>
        </p:txBody>
      </p:sp>
    </p:spTree>
    <p:extLst>
      <p:ext uri="{BB962C8B-B14F-4D97-AF65-F5344CB8AC3E}">
        <p14:creationId xmlns:p14="http://schemas.microsoft.com/office/powerpoint/2010/main" val="747407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 summary, we synthesized a 2D MOF on Ag(111) and a tilting of the molecules in this MOF gave rise to chiral superstructures.</a:t>
            </a:r>
          </a:p>
          <a:p>
            <a:endParaRPr lang="en-US" dirty="0"/>
          </a:p>
          <a:p>
            <a:r>
              <a:rPr lang="en-US" dirty="0"/>
              <a:t>2. We showed how these superstructures acted as chiral scattering potentials, perturbing the 2D free-electron band structure in unique ways which is nice because here we have a control mechanism to tune the band structure based on the chirality of the system.</a:t>
            </a:r>
          </a:p>
        </p:txBody>
      </p:sp>
      <p:sp>
        <p:nvSpPr>
          <p:cNvPr id="4" name="Slide Number Placeholder 3"/>
          <p:cNvSpPr>
            <a:spLocks noGrp="1"/>
          </p:cNvSpPr>
          <p:nvPr>
            <p:ph type="sldNum" sz="quarter" idx="5"/>
          </p:nvPr>
        </p:nvSpPr>
        <p:spPr/>
        <p:txBody>
          <a:bodyPr/>
          <a:lstStyle/>
          <a:p>
            <a:fld id="{75317AA7-FB72-40A3-B926-6808BC795A82}" type="slidenum">
              <a:rPr lang="en-AU" smtClean="0"/>
              <a:t>16</a:t>
            </a:fld>
            <a:endParaRPr lang="en-AU"/>
          </a:p>
        </p:txBody>
      </p:sp>
    </p:spTree>
    <p:extLst>
      <p:ext uri="{BB962C8B-B14F-4D97-AF65-F5344CB8AC3E}">
        <p14:creationId xmlns:p14="http://schemas.microsoft.com/office/powerpoint/2010/main" val="3202545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Steric repulsion between </a:t>
            </a:r>
            <a:r>
              <a:rPr lang="en-US" dirty="0" err="1"/>
              <a:t>neighbouring</a:t>
            </a:r>
            <a:r>
              <a:rPr lang="en-US" dirty="0"/>
              <a:t> </a:t>
            </a:r>
            <a:r>
              <a:rPr lang="en-US"/>
              <a:t>HAT molecules cause them to tilt</a:t>
            </a:r>
            <a:endParaRPr lang="en-AU"/>
          </a:p>
        </p:txBody>
      </p:sp>
      <p:sp>
        <p:nvSpPr>
          <p:cNvPr id="4" name="Slide Number Placeholder 3"/>
          <p:cNvSpPr>
            <a:spLocks noGrp="1"/>
          </p:cNvSpPr>
          <p:nvPr>
            <p:ph type="sldNum" sz="quarter" idx="5"/>
          </p:nvPr>
        </p:nvSpPr>
        <p:spPr/>
        <p:txBody>
          <a:bodyPr/>
          <a:lstStyle/>
          <a:p>
            <a:fld id="{75317AA7-FB72-40A3-B926-6808BC795A82}" type="slidenum">
              <a:rPr lang="en-AU" smtClean="0"/>
              <a:t>17</a:t>
            </a:fld>
            <a:endParaRPr lang="en-AU"/>
          </a:p>
        </p:txBody>
      </p:sp>
    </p:spTree>
    <p:extLst>
      <p:ext uri="{BB962C8B-B14F-4D97-AF65-F5344CB8AC3E}">
        <p14:creationId xmlns:p14="http://schemas.microsoft.com/office/powerpoint/2010/main" val="703200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MOF phases arise due to interaction with the underlying Ag(111) substrate. Depending on the orientation of the MOF with respect to the substrate, different phases emerge</a:t>
            </a:r>
            <a:endParaRPr lang="en-AU" dirty="0"/>
          </a:p>
        </p:txBody>
      </p:sp>
      <p:sp>
        <p:nvSpPr>
          <p:cNvPr id="4" name="Slide Number Placeholder 3"/>
          <p:cNvSpPr>
            <a:spLocks noGrp="1"/>
          </p:cNvSpPr>
          <p:nvPr>
            <p:ph type="sldNum" sz="quarter" idx="5"/>
          </p:nvPr>
        </p:nvSpPr>
        <p:spPr/>
        <p:txBody>
          <a:bodyPr/>
          <a:lstStyle/>
          <a:p>
            <a:fld id="{75317AA7-FB72-40A3-B926-6808BC795A82}" type="slidenum">
              <a:rPr lang="en-AU" smtClean="0"/>
              <a:t>18</a:t>
            </a:fld>
            <a:endParaRPr lang="en-AU"/>
          </a:p>
        </p:txBody>
      </p:sp>
    </p:spTree>
    <p:extLst>
      <p:ext uri="{BB962C8B-B14F-4D97-AF65-F5344CB8AC3E}">
        <p14:creationId xmlns:p14="http://schemas.microsoft.com/office/powerpoint/2010/main" val="2929435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What is the “interface” I’m talking about?</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1. For simplicity let’s start with </a:t>
            </a:r>
            <a:r>
              <a:rPr lang="en-US" dirty="0">
                <a:effectLst/>
              </a:rPr>
              <a:t>a 1D model of a crystal surface.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2. For z &lt; 0</a:t>
            </a:r>
            <a:r>
              <a:rPr lang="en-US" dirty="0">
                <a:effectLst/>
              </a:rPr>
              <a:t>, we have a periodic potential, terminating abruptly at the crystal-vacuum interface at z = 0, as shown in panel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3. If we solve the Schrödinger equation we can see there are two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1. First, bulk electrons form Bloch waves, oscillating in the crystal and decaying exponentially into the vacuum, as in panel (b).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2. Second, surface states are </a:t>
            </a:r>
            <a:r>
              <a:rPr lang="en-US" dirty="0" err="1">
                <a:effectLst/>
              </a:rPr>
              <a:t>localised</a:t>
            </a:r>
            <a:r>
              <a:rPr lang="en-US" dirty="0">
                <a:effectLst/>
              </a:rPr>
              <a:t> near the interface, decaying into both the bulk and vacuum, as in panel (c).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**For most metal surfaces, these surface states </a:t>
            </a:r>
            <a:r>
              <a:rPr lang="en-US" dirty="0" err="1">
                <a:effectLst/>
              </a:rPr>
              <a:t>hybridise</a:t>
            </a:r>
            <a:r>
              <a:rPr lang="en-US" dirty="0">
                <a:effectLst/>
              </a:rPr>
              <a:t> with bulk states, losing their confinement due to overlapping energies.**</a:t>
            </a:r>
          </a:p>
        </p:txBody>
      </p:sp>
      <p:sp>
        <p:nvSpPr>
          <p:cNvPr id="4" name="Slide Number Placeholder 3"/>
          <p:cNvSpPr>
            <a:spLocks noGrp="1"/>
          </p:cNvSpPr>
          <p:nvPr>
            <p:ph type="sldNum" sz="quarter" idx="5"/>
          </p:nvPr>
        </p:nvSpPr>
        <p:spPr/>
        <p:txBody>
          <a:bodyPr/>
          <a:lstStyle/>
          <a:p>
            <a:fld id="{75317AA7-FB72-40A3-B926-6808BC795A82}" type="slidenum">
              <a:rPr lang="en-AU" smtClean="0"/>
              <a:t>2</a:t>
            </a:fld>
            <a:endParaRPr lang="en-AU"/>
          </a:p>
        </p:txBody>
      </p:sp>
    </p:spTree>
    <p:extLst>
      <p:ext uri="{BB962C8B-B14F-4D97-AF65-F5344CB8AC3E}">
        <p14:creationId xmlns:p14="http://schemas.microsoft.com/office/powerpoint/2010/main" val="556431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1. But… If we consider a noble metal such as copper, gold, or silver, the Fermi surface, shown on the left, is nearly spherical but has these “necks” that intersect the Brillouin zone boundary along the 111 direction.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2. If we project the bulk band structure onto the (111) surface’s 2D Brillouin zone - shown on the right - we can see a band gap where the Fermi level crosses this forbidden region around k = 0 where there are no bulk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3. This gap is key because it allows the surface state from our analogous 1D model to exist without mixing with bulk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4. What’s nice is that this surface state is confined in z but free in x and y, so it forms a very clean 2D electron gas with parabolic dispersion (red curve on the right).</a:t>
            </a:r>
          </a:p>
          <a:p>
            <a:endParaRPr lang="en-AU" dirty="0"/>
          </a:p>
        </p:txBody>
      </p:sp>
      <p:sp>
        <p:nvSpPr>
          <p:cNvPr id="4" name="Slide Number Placeholder 3"/>
          <p:cNvSpPr>
            <a:spLocks noGrp="1"/>
          </p:cNvSpPr>
          <p:nvPr>
            <p:ph type="sldNum" sz="quarter" idx="5"/>
          </p:nvPr>
        </p:nvSpPr>
        <p:spPr/>
        <p:txBody>
          <a:bodyPr/>
          <a:lstStyle/>
          <a:p>
            <a:fld id="{75317AA7-FB72-40A3-B926-6808BC795A82}" type="slidenum">
              <a:rPr lang="en-AU" smtClean="0"/>
              <a:t>3</a:t>
            </a:fld>
            <a:endParaRPr lang="en-AU"/>
          </a:p>
        </p:txBody>
      </p:sp>
    </p:spTree>
    <p:extLst>
      <p:ext uri="{BB962C8B-B14F-4D97-AF65-F5344CB8AC3E}">
        <p14:creationId xmlns:p14="http://schemas.microsoft.com/office/powerpoint/2010/main" val="735867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i="0" kern="1200" dirty="0">
                <a:solidFill>
                  <a:schemeClr val="tx1"/>
                </a:solidFill>
                <a:effectLst/>
                <a:latin typeface="+mn-lt"/>
                <a:ea typeface="+mn-ea"/>
                <a:cs typeface="+mn-cs"/>
              </a:rPr>
              <a:t>These SS electrons can be perturbed very easily by impurities, vacancies, or adsorbates on the surface.</a:t>
            </a: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r>
              <a:rPr lang="en-US" sz="1200" b="0" i="0" kern="1200" dirty="0">
                <a:solidFill>
                  <a:schemeClr val="tx1"/>
                </a:solidFill>
                <a:effectLst/>
                <a:latin typeface="+mn-lt"/>
                <a:ea typeface="+mn-ea"/>
                <a:cs typeface="+mn-cs"/>
              </a:rPr>
              <a:t>Perhaps the most famous example of this is this image of a “quantum corral”.</a:t>
            </a: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r>
              <a:rPr lang="en-US" sz="1200" b="0" i="0" kern="1200" dirty="0">
                <a:solidFill>
                  <a:schemeClr val="tx1"/>
                </a:solidFill>
                <a:effectLst/>
                <a:latin typeface="+mn-lt"/>
                <a:ea typeface="+mn-ea"/>
                <a:cs typeface="+mn-cs"/>
              </a:rPr>
              <a:t>You can see this ring of iron atoms on Cu(111) scattering and confining the surface state, giving rise to what is essentially particle in a box type standing wave solutions that can be imaged directly.</a:t>
            </a: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r>
              <a:rPr lang="en-US" sz="1200" b="0" i="0" kern="1200" dirty="0">
                <a:solidFill>
                  <a:schemeClr val="tx1"/>
                </a:solidFill>
                <a:effectLst/>
                <a:latin typeface="+mn-lt"/>
                <a:ea typeface="+mn-ea"/>
                <a:cs typeface="+mn-cs"/>
              </a:rPr>
              <a:t>This is actually real data here acquired using a Scanning </a:t>
            </a:r>
            <a:r>
              <a:rPr lang="en-US" sz="1200" b="0" i="0" kern="1200" dirty="0" err="1">
                <a:solidFill>
                  <a:schemeClr val="tx1"/>
                </a:solidFill>
                <a:effectLst/>
                <a:latin typeface="+mn-lt"/>
                <a:ea typeface="+mn-ea"/>
                <a:cs typeface="+mn-cs"/>
              </a:rPr>
              <a:t>Tunnelling</a:t>
            </a:r>
            <a:r>
              <a:rPr lang="en-US" sz="1200" b="0" i="0" kern="1200" dirty="0">
                <a:solidFill>
                  <a:schemeClr val="tx1"/>
                </a:solidFill>
                <a:effectLst/>
                <a:latin typeface="+mn-lt"/>
                <a:ea typeface="+mn-ea"/>
                <a:cs typeface="+mn-cs"/>
              </a:rPr>
              <a:t> Microscope  (STM) which was the main tool used to acquire data that I’ll present in this talk.</a:t>
            </a:r>
          </a:p>
        </p:txBody>
      </p:sp>
      <p:sp>
        <p:nvSpPr>
          <p:cNvPr id="4" name="Slide Number Placeholder 3"/>
          <p:cNvSpPr>
            <a:spLocks noGrp="1"/>
          </p:cNvSpPr>
          <p:nvPr>
            <p:ph type="sldNum" sz="quarter" idx="5"/>
          </p:nvPr>
        </p:nvSpPr>
        <p:spPr/>
        <p:txBody>
          <a:bodyPr/>
          <a:lstStyle/>
          <a:p>
            <a:fld id="{75317AA7-FB72-40A3-B926-6808BC795A82}" type="slidenum">
              <a:rPr lang="en-AU" smtClean="0"/>
              <a:t>4</a:t>
            </a:fld>
            <a:endParaRPr lang="en-AU"/>
          </a:p>
        </p:txBody>
      </p:sp>
    </p:spTree>
    <p:extLst>
      <p:ext uri="{BB962C8B-B14F-4D97-AF65-F5344CB8AC3E}">
        <p14:creationId xmlns:p14="http://schemas.microsoft.com/office/powerpoint/2010/main" val="2081539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12ec58f7aa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12ec58f7aa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US" sz="1200" b="0" i="0" kern="1200" dirty="0">
                <a:solidFill>
                  <a:schemeClr val="tx1"/>
                </a:solidFill>
                <a:effectLst/>
                <a:latin typeface="+mn-lt"/>
                <a:ea typeface="+mn-ea"/>
                <a:cs typeface="+mn-cs"/>
              </a:rPr>
              <a:t>STM is a scanning probe technique where you have a metallic probe that’s ideally sharpened down to a single hanging atom.</a:t>
            </a:r>
          </a:p>
          <a:p>
            <a:pPr marL="457200" lvl="0" indent="-298450" algn="l" rtl="0">
              <a:spcBef>
                <a:spcPts val="0"/>
              </a:spcBef>
              <a:spcAft>
                <a:spcPts val="0"/>
              </a:spcAft>
              <a:buSzPts val="1100"/>
              <a:buAutoNum type="arabicPeriod"/>
            </a:pPr>
            <a:endParaRPr lang="en-US" sz="1200" b="0" i="0" kern="1200" dirty="0">
              <a:solidFill>
                <a:schemeClr val="tx1"/>
              </a:solidFill>
              <a:effectLst/>
              <a:latin typeface="+mn-lt"/>
              <a:ea typeface="+mn-ea"/>
              <a:cs typeface="+mn-cs"/>
            </a:endParaRPr>
          </a:p>
          <a:p>
            <a:pPr marL="457200" lvl="0" indent="-298450" algn="l" rtl="0">
              <a:spcBef>
                <a:spcPts val="0"/>
              </a:spcBef>
              <a:spcAft>
                <a:spcPts val="0"/>
              </a:spcAft>
              <a:buSzPts val="1100"/>
              <a:buAutoNum type="arabicPeriod"/>
            </a:pPr>
            <a:r>
              <a:rPr lang="en-US" sz="1200" b="0" i="0" kern="1200" dirty="0">
                <a:solidFill>
                  <a:schemeClr val="tx1"/>
                </a:solidFill>
                <a:effectLst/>
                <a:latin typeface="+mn-lt"/>
                <a:ea typeface="+mn-ea"/>
                <a:cs typeface="+mn-cs"/>
              </a:rPr>
              <a:t>This probe approaches the surface of a sample to within about 1nm so that when a bias voltage is applied, electrons can tunnel across the gap and form a tunneling current</a:t>
            </a:r>
          </a:p>
          <a:p>
            <a:pPr marL="457200" lvl="0" indent="-298450" algn="l" rtl="0">
              <a:spcBef>
                <a:spcPts val="0"/>
              </a:spcBef>
              <a:spcAft>
                <a:spcPts val="0"/>
              </a:spcAft>
              <a:buSzPts val="1100"/>
              <a:buAutoNum type="arabicPeriod"/>
            </a:pPr>
            <a:endParaRPr lang="en-US" sz="1200" b="0" i="0" kern="1200" dirty="0">
              <a:solidFill>
                <a:schemeClr val="tx1"/>
              </a:solidFill>
              <a:effectLst/>
              <a:latin typeface="+mn-lt"/>
              <a:ea typeface="+mn-ea"/>
              <a:cs typeface="+mn-cs"/>
            </a:endParaRPr>
          </a:p>
          <a:p>
            <a:pPr marL="457200" lvl="0" indent="-298450" algn="l" rtl="0">
              <a:spcBef>
                <a:spcPts val="0"/>
              </a:spcBef>
              <a:spcAft>
                <a:spcPts val="0"/>
              </a:spcAft>
              <a:buSzPts val="1100"/>
              <a:buAutoNum type="arabicPeriod"/>
            </a:pPr>
            <a:r>
              <a:rPr lang="en-US" sz="1200" b="0" i="0" kern="1200" dirty="0">
                <a:solidFill>
                  <a:schemeClr val="tx1"/>
                </a:solidFill>
                <a:effectLst/>
                <a:latin typeface="+mn-lt"/>
                <a:ea typeface="+mn-ea"/>
                <a:cs typeface="+mn-cs"/>
              </a:rPr>
              <a:t>This tunneling current carries information about the density of states of the tip, the local density of states of the sample, and has an exponential dependence on the size of the tunneling junction</a:t>
            </a:r>
          </a:p>
          <a:p>
            <a:pPr marL="457200" lvl="0" indent="-298450" algn="l" rtl="0">
              <a:spcBef>
                <a:spcPts val="0"/>
              </a:spcBef>
              <a:spcAft>
                <a:spcPts val="0"/>
              </a:spcAft>
              <a:buSzPts val="1100"/>
              <a:buAutoNum type="arabicPeriod"/>
            </a:pPr>
            <a:endParaRPr lang="en-US" sz="1200" b="0" i="0" kern="1200" dirty="0">
              <a:solidFill>
                <a:schemeClr val="tx1"/>
              </a:solidFill>
              <a:effectLst/>
              <a:latin typeface="+mn-lt"/>
              <a:ea typeface="+mn-ea"/>
              <a:cs typeface="+mn-cs"/>
            </a:endParaRPr>
          </a:p>
          <a:p>
            <a:pPr marL="457200" lvl="0" indent="-298450" algn="l" rtl="0">
              <a:spcBef>
                <a:spcPts val="0"/>
              </a:spcBef>
              <a:spcAft>
                <a:spcPts val="0"/>
              </a:spcAft>
              <a:buSzPts val="1100"/>
              <a:buAutoNum type="arabicPeriod"/>
            </a:pPr>
            <a:r>
              <a:rPr lang="en-US" sz="1200" b="0" i="0" kern="1200" dirty="0">
                <a:solidFill>
                  <a:schemeClr val="tx1"/>
                </a:solidFill>
                <a:effectLst/>
                <a:latin typeface="+mn-lt"/>
                <a:ea typeface="+mn-ea"/>
                <a:cs typeface="+mn-cs"/>
              </a:rPr>
              <a:t>In STM, the tip is moved in a direction parallel to the surface while the tunneling current is fed to a feedback controller.</a:t>
            </a:r>
          </a:p>
          <a:p>
            <a:pPr marL="457200" lvl="0" indent="-298450" algn="l" rtl="0">
              <a:spcBef>
                <a:spcPts val="0"/>
              </a:spcBef>
              <a:spcAft>
                <a:spcPts val="0"/>
              </a:spcAft>
              <a:buSzPts val="1100"/>
              <a:buAutoNum type="arabicPeriod"/>
            </a:pPr>
            <a:endParaRPr lang="en-US" sz="1200" b="0" i="0" kern="1200" dirty="0">
              <a:solidFill>
                <a:schemeClr val="tx1"/>
              </a:solidFill>
              <a:effectLst/>
              <a:latin typeface="+mn-lt"/>
              <a:ea typeface="+mn-ea"/>
              <a:cs typeface="+mn-cs"/>
            </a:endParaRPr>
          </a:p>
          <a:p>
            <a:pPr marL="457200" lvl="0" indent="-298450" algn="l" rtl="0">
              <a:spcBef>
                <a:spcPts val="0"/>
              </a:spcBef>
              <a:spcAft>
                <a:spcPts val="0"/>
              </a:spcAft>
              <a:buSzPts val="1100"/>
              <a:buAutoNum type="arabicPeriod"/>
            </a:pPr>
            <a:r>
              <a:rPr lang="en-US" sz="1200" b="0" i="0" kern="1200" dirty="0">
                <a:solidFill>
                  <a:schemeClr val="tx1"/>
                </a:solidFill>
                <a:effectLst/>
                <a:latin typeface="+mn-lt"/>
                <a:ea typeface="+mn-ea"/>
                <a:cs typeface="+mn-cs"/>
              </a:rPr>
              <a:t>The goal of this feedback controller is to adjust the height of the probe in order to maintain a constant tunneling current.</a:t>
            </a:r>
          </a:p>
          <a:p>
            <a:pPr marL="457200" lvl="0" indent="-298450" algn="l" rtl="0">
              <a:spcBef>
                <a:spcPts val="0"/>
              </a:spcBef>
              <a:spcAft>
                <a:spcPts val="0"/>
              </a:spcAft>
              <a:buSzPts val="1100"/>
              <a:buAutoNum type="arabicPeriod"/>
            </a:pPr>
            <a:endParaRPr lang="en-US" sz="1200" b="0" i="0" kern="1200" dirty="0">
              <a:solidFill>
                <a:schemeClr val="tx1"/>
              </a:solidFill>
              <a:effectLst/>
              <a:latin typeface="+mn-lt"/>
              <a:ea typeface="+mn-ea"/>
              <a:cs typeface="+mn-cs"/>
            </a:endParaRPr>
          </a:p>
          <a:p>
            <a:pPr marL="457200" lvl="0" indent="-298450" algn="l" rtl="0">
              <a:spcBef>
                <a:spcPts val="0"/>
              </a:spcBef>
              <a:spcAft>
                <a:spcPts val="0"/>
              </a:spcAft>
              <a:buSzPts val="1100"/>
              <a:buAutoNum type="arabicPeriod"/>
            </a:pPr>
            <a:r>
              <a:rPr lang="en-US" sz="1200" b="0" i="0" kern="1200" dirty="0">
                <a:solidFill>
                  <a:schemeClr val="tx1"/>
                </a:solidFill>
                <a:effectLst/>
                <a:latin typeface="+mn-lt"/>
                <a:ea typeface="+mn-ea"/>
                <a:cs typeface="+mn-cs"/>
              </a:rPr>
              <a:t>So you can imaging that as the tip is moving parallel to the surface, at some point it might encounter an atomic step edge. Here, the feedback controller will retract the tip due to an increase in tunneling current. Similarly, the tip will also retract a bit as it passes over a region with a larger density of states (indicated by the orange atoms).</a:t>
            </a:r>
          </a:p>
          <a:p>
            <a:pPr marL="457200" lvl="0" indent="-298450" algn="l" rtl="0">
              <a:spcBef>
                <a:spcPts val="0"/>
              </a:spcBef>
              <a:spcAft>
                <a:spcPts val="0"/>
              </a:spcAft>
              <a:buSzPts val="1100"/>
              <a:buAutoNum type="arabicPeriod"/>
            </a:pPr>
            <a:endParaRPr lang="en-US" sz="1200" b="0" i="0" kern="1200" dirty="0">
              <a:solidFill>
                <a:schemeClr val="tx1"/>
              </a:solidFill>
              <a:effectLst/>
              <a:latin typeface="+mn-lt"/>
              <a:ea typeface="+mn-ea"/>
              <a:cs typeface="+mn-cs"/>
            </a:endParaRPr>
          </a:p>
          <a:p>
            <a:pPr marL="457200" lvl="0" indent="-298450" algn="l" rtl="0">
              <a:spcBef>
                <a:spcPts val="0"/>
              </a:spcBef>
              <a:spcAft>
                <a:spcPts val="0"/>
              </a:spcAft>
              <a:buSzPts val="1100"/>
              <a:buAutoNum type="arabicPeriod"/>
            </a:pPr>
            <a:r>
              <a:rPr lang="en-US" sz="1200" b="0" i="0" kern="1200" dirty="0">
                <a:solidFill>
                  <a:schemeClr val="tx1"/>
                </a:solidFill>
                <a:effectLst/>
                <a:latin typeface="+mn-lt"/>
                <a:ea typeface="+mn-ea"/>
                <a:cs typeface="+mn-cs"/>
              </a:rPr>
              <a:t>If you take many of these 1D line scans you can build up a 2D image of the surface with atomic-scale resolution. e.g., the STM image of graphene (right) we acquired in our lab where the honeycomb lattice is clearly visible. </a:t>
            </a:r>
          </a:p>
          <a:p>
            <a:pPr marL="457200" lvl="0" indent="-298450" algn="l" rtl="0">
              <a:spcBef>
                <a:spcPts val="0"/>
              </a:spcBef>
              <a:spcAft>
                <a:spcPts val="0"/>
              </a:spcAft>
              <a:buSzPts val="1100"/>
              <a:buAutoNum type="arabicPeriod"/>
            </a:pPr>
            <a:endParaRPr lang="en-US" sz="1200" b="0" i="0" kern="1200" dirty="0">
              <a:solidFill>
                <a:schemeClr val="tx1"/>
              </a:solidFill>
              <a:effectLst/>
              <a:latin typeface="+mn-lt"/>
              <a:ea typeface="+mn-ea"/>
              <a:cs typeface="+mn-cs"/>
            </a:endParaRPr>
          </a:p>
          <a:p>
            <a:pPr marL="457200" lvl="0" indent="-298450" algn="l" rtl="0">
              <a:spcBef>
                <a:spcPts val="0"/>
              </a:spcBef>
              <a:spcAft>
                <a:spcPts val="0"/>
              </a:spcAft>
              <a:buSzPts val="1100"/>
              <a:buAutoNum type="arabicPeriod"/>
            </a:pPr>
            <a:r>
              <a:rPr lang="en-US" sz="1200" b="0" i="0" kern="1200" dirty="0">
                <a:solidFill>
                  <a:schemeClr val="tx1"/>
                </a:solidFill>
                <a:effectLst/>
                <a:latin typeface="+mn-lt"/>
                <a:ea typeface="+mn-ea"/>
                <a:cs typeface="+mn-cs"/>
              </a:rPr>
              <a:t>With this technique, you can take the same probe you use for scanning and actually use it to physically interact with the surface - pushing and manipulating individual atoms or molecules on the surface. That’s how the quantum corral I showed on the previous slide was constructed. </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i="0" kern="1200" dirty="0">
                <a:solidFill>
                  <a:schemeClr val="tx1"/>
                </a:solidFill>
                <a:effectLst/>
                <a:latin typeface="+mn-lt"/>
                <a:ea typeface="+mn-ea"/>
                <a:cs typeface="+mn-cs"/>
              </a:rPr>
              <a:t>Another example of this, which takes it to the next level, is the experiment where people painstakingly manipulated individual CO molecules on Cu(111) into a honeycomb arrangement to create “artificial molecular graphene”.</a:t>
            </a: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r>
              <a:rPr lang="en-US" sz="1200" b="0" i="0" kern="1200" dirty="0">
                <a:solidFill>
                  <a:schemeClr val="tx1"/>
                </a:solidFill>
                <a:effectLst/>
                <a:latin typeface="+mn-lt"/>
                <a:ea typeface="+mn-ea"/>
                <a:cs typeface="+mn-cs"/>
              </a:rPr>
              <a:t>They were able to show that key electronic features of graphene such as linear dispersion around a Dirac cone could be replicated.</a:t>
            </a:r>
            <a:endParaRPr lang="en-AU" dirty="0"/>
          </a:p>
        </p:txBody>
      </p:sp>
      <p:sp>
        <p:nvSpPr>
          <p:cNvPr id="4" name="Slide Number Placeholder 3"/>
          <p:cNvSpPr>
            <a:spLocks noGrp="1"/>
          </p:cNvSpPr>
          <p:nvPr>
            <p:ph type="sldNum" sz="quarter" idx="5"/>
          </p:nvPr>
        </p:nvSpPr>
        <p:spPr/>
        <p:txBody>
          <a:bodyPr/>
          <a:lstStyle/>
          <a:p>
            <a:fld id="{75317AA7-FB72-40A3-B926-6808BC795A82}" type="slidenum">
              <a:rPr lang="en-AU" smtClean="0"/>
              <a:t>6</a:t>
            </a:fld>
            <a:endParaRPr lang="en-AU"/>
          </a:p>
        </p:txBody>
      </p:sp>
    </p:spTree>
    <p:extLst>
      <p:ext uri="{BB962C8B-B14F-4D97-AF65-F5344CB8AC3E}">
        <p14:creationId xmlns:p14="http://schemas.microsoft.com/office/powerpoint/2010/main" val="647191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i="0" kern="1200" dirty="0">
                <a:solidFill>
                  <a:schemeClr val="tx1"/>
                </a:solidFill>
                <a:effectLst/>
                <a:latin typeface="+mn-lt"/>
                <a:ea typeface="+mn-ea"/>
                <a:cs typeface="+mn-cs"/>
              </a:rPr>
              <a:t>So, an interface involving the Shockley SS can be a versatile platform for simulating existing materials or potentially new materials altogether.</a:t>
            </a: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r>
              <a:rPr lang="en-US" sz="1200" b="0" i="0" kern="1200" dirty="0">
                <a:solidFill>
                  <a:schemeClr val="tx1"/>
                </a:solidFill>
                <a:effectLst/>
                <a:latin typeface="+mn-lt"/>
                <a:ea typeface="+mn-ea"/>
                <a:cs typeface="+mn-cs"/>
              </a:rPr>
              <a:t>You can basically take the parabolic dispersion of the 2DEG, which is gapped from the bulk states, and perturb it through periodic nanostructures on the surface to engineer it into something more interesting.</a:t>
            </a:r>
          </a:p>
        </p:txBody>
      </p:sp>
      <p:sp>
        <p:nvSpPr>
          <p:cNvPr id="4" name="Slide Number Placeholder 3"/>
          <p:cNvSpPr>
            <a:spLocks noGrp="1"/>
          </p:cNvSpPr>
          <p:nvPr>
            <p:ph type="sldNum" sz="quarter" idx="5"/>
          </p:nvPr>
        </p:nvSpPr>
        <p:spPr/>
        <p:txBody>
          <a:bodyPr/>
          <a:lstStyle/>
          <a:p>
            <a:fld id="{75317AA7-FB72-40A3-B926-6808BC795A82}" type="slidenum">
              <a:rPr lang="en-AU" smtClean="0"/>
              <a:t>7</a:t>
            </a:fld>
            <a:endParaRPr lang="en-AU"/>
          </a:p>
        </p:txBody>
      </p:sp>
    </p:spTree>
    <p:extLst>
      <p:ext uri="{BB962C8B-B14F-4D97-AF65-F5344CB8AC3E}">
        <p14:creationId xmlns:p14="http://schemas.microsoft.com/office/powerpoint/2010/main" val="669456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 There are more scalable approaches to this, where instead of painstakingly constructing lattices atom by atom with an STM probe, we can leverage techniques like molecular self-assembly where we just deposit organic molecules onto the surface where they can interact in predictable ways and spontaneously form highly ordered 2D crystalline films.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 If you throw metals into the mix you can trigger metal-ligand coordination bonds to form what we call 2D metal-organic frameworks (MOFs).</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3. 2D MOFs are typically porous materials with highly tunable structural and electronic properties. You can imagine that by playing around with the size and symmetry of the molecular building blocks you can really tune the resulting lattice structure to a great degree.</a:t>
            </a:r>
            <a:endParaRPr lang="en-AU" dirty="0"/>
          </a:p>
        </p:txBody>
      </p:sp>
      <p:sp>
        <p:nvSpPr>
          <p:cNvPr id="4" name="Slide Number Placeholder 3"/>
          <p:cNvSpPr>
            <a:spLocks noGrp="1"/>
          </p:cNvSpPr>
          <p:nvPr>
            <p:ph type="sldNum" sz="quarter" idx="5"/>
          </p:nvPr>
        </p:nvSpPr>
        <p:spPr/>
        <p:txBody>
          <a:bodyPr/>
          <a:lstStyle/>
          <a:p>
            <a:fld id="{75317AA7-FB72-40A3-B926-6808BC795A82}" type="slidenum">
              <a:rPr lang="en-AU" smtClean="0"/>
              <a:t>8</a:t>
            </a:fld>
            <a:endParaRPr lang="en-AU"/>
          </a:p>
        </p:txBody>
      </p:sp>
    </p:spTree>
    <p:extLst>
      <p:ext uri="{BB962C8B-B14F-4D97-AF65-F5344CB8AC3E}">
        <p14:creationId xmlns:p14="http://schemas.microsoft.com/office/powerpoint/2010/main" val="2262420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So why is this relevant? If you </a:t>
            </a:r>
            <a:r>
              <a:rPr lang="en-US" dirty="0" err="1"/>
              <a:t>synthesise</a:t>
            </a:r>
            <a:r>
              <a:rPr lang="en-US" dirty="0"/>
              <a:t> one of these porous MOFs – in this case using copper atoms co-deposited with HAT molecules – on a surface </a:t>
            </a:r>
            <a:r>
              <a:rPr lang="en-US" sz="1200" b="0" i="0" kern="1200" dirty="0">
                <a:solidFill>
                  <a:schemeClr val="tx1"/>
                </a:solidFill>
                <a:effectLst/>
                <a:latin typeface="+mn-lt"/>
                <a:ea typeface="+mn-ea"/>
                <a:cs typeface="+mn-cs"/>
              </a:rPr>
              <a:t>that has a surface state, </a:t>
            </a:r>
            <a:r>
              <a:rPr lang="en-US" dirty="0"/>
              <a:t>such as </a:t>
            </a:r>
            <a:r>
              <a:rPr lang="en-US" sz="1200" b="0" i="0" kern="1200" dirty="0">
                <a:solidFill>
                  <a:schemeClr val="tx1"/>
                </a:solidFill>
                <a:effectLst/>
                <a:latin typeface="+mn-lt"/>
                <a:ea typeface="+mn-ea"/>
                <a:cs typeface="+mn-cs"/>
              </a:rPr>
              <a:t>Ag(111), then the pores of the MOF can act like that quantum corral I showed earlier, except now you have a whole 2D network of them.</a:t>
            </a: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r>
              <a:rPr lang="en-US" sz="1200" b="0" i="0" kern="1200" dirty="0">
                <a:solidFill>
                  <a:schemeClr val="tx1"/>
                </a:solidFill>
                <a:effectLst/>
                <a:latin typeface="+mn-lt"/>
                <a:ea typeface="+mn-ea"/>
                <a:cs typeface="+mn-cs"/>
              </a:rPr>
              <a:t>You can think of these as pores as a network of quantum dots which are coupled via some degree of transmission of the wavefunction through potential barriers imposed by the MOF.</a:t>
            </a: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r>
              <a:rPr lang="en-US" sz="1200" b="0" i="0" kern="1200" dirty="0">
                <a:solidFill>
                  <a:schemeClr val="tx1"/>
                </a:solidFill>
                <a:effectLst/>
                <a:latin typeface="+mn-lt"/>
                <a:ea typeface="+mn-ea"/>
                <a:cs typeface="+mn-cs"/>
              </a:rPr>
              <a:t>And of course when you have a periodic system like this you can start to think of the 2DEG in terms of a modified band structure where the BZ is much smaller than that of the Ag(111) lattice.</a:t>
            </a: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r>
              <a:rPr lang="en-US" sz="1200" b="0" i="0" kern="1200" dirty="0">
                <a:solidFill>
                  <a:schemeClr val="tx1"/>
                </a:solidFill>
                <a:effectLst/>
                <a:latin typeface="+mn-lt"/>
                <a:ea typeface="+mn-ea"/>
                <a:cs typeface="+mn-cs"/>
              </a:rPr>
              <a:t>For this system we calculated the band structure (right) by modelling a scattering potential around the geometry of the MOF and numerically solving the central equation.</a:t>
            </a: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r>
              <a:rPr lang="en-US" sz="1200" b="0" i="0" kern="1200" dirty="0">
                <a:solidFill>
                  <a:schemeClr val="tx1"/>
                </a:solidFill>
                <a:effectLst/>
                <a:latin typeface="+mn-lt"/>
                <a:ea typeface="+mn-ea"/>
                <a:cs typeface="+mn-cs"/>
              </a:rPr>
              <a:t>What you can see is a gap that opens up; the size of this gap depends on the magnitude of the scattering potential.</a:t>
            </a: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r>
              <a:rPr lang="en-US" sz="1200" b="0" i="0" kern="1200" dirty="0">
                <a:solidFill>
                  <a:schemeClr val="tx1"/>
                </a:solidFill>
                <a:effectLst/>
                <a:latin typeface="+mn-lt"/>
                <a:ea typeface="+mn-ea"/>
                <a:cs typeface="+mn-cs"/>
              </a:rPr>
              <a:t>We also performed this experiment in the lab… we deposited copper atoms and HAT molecules onto Ag(111) and then put it into our STM.</a:t>
            </a:r>
          </a:p>
          <a:p>
            <a:endParaRPr lang="en-AU" dirty="0"/>
          </a:p>
        </p:txBody>
      </p:sp>
      <p:sp>
        <p:nvSpPr>
          <p:cNvPr id="4" name="Slide Number Placeholder 3"/>
          <p:cNvSpPr>
            <a:spLocks noGrp="1"/>
          </p:cNvSpPr>
          <p:nvPr>
            <p:ph type="sldNum" sz="quarter" idx="5"/>
          </p:nvPr>
        </p:nvSpPr>
        <p:spPr/>
        <p:txBody>
          <a:bodyPr/>
          <a:lstStyle/>
          <a:p>
            <a:fld id="{75317AA7-FB72-40A3-B926-6808BC795A82}" type="slidenum">
              <a:rPr lang="en-AU" smtClean="0"/>
              <a:t>9</a:t>
            </a:fld>
            <a:endParaRPr lang="en-AU"/>
          </a:p>
        </p:txBody>
      </p:sp>
    </p:spTree>
    <p:extLst>
      <p:ext uri="{BB962C8B-B14F-4D97-AF65-F5344CB8AC3E}">
        <p14:creationId xmlns:p14="http://schemas.microsoft.com/office/powerpoint/2010/main" val="473847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F1B1E-EF95-4CB6-98BE-1214F04DAE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C1B3D9E0-5B95-4DF4-A11B-0817DF202F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393EE14-82A1-4EB1-A563-CBB0CA6D04BB}"/>
              </a:ext>
            </a:extLst>
          </p:cNvPr>
          <p:cNvSpPr>
            <a:spLocks noGrp="1"/>
          </p:cNvSpPr>
          <p:nvPr>
            <p:ph type="dt" sz="half" idx="10"/>
          </p:nvPr>
        </p:nvSpPr>
        <p:spPr/>
        <p:txBody>
          <a:bodyPr/>
          <a:lstStyle/>
          <a:p>
            <a:fld id="{BBC57D84-DE04-4BAE-AA93-10690CFED8E6}" type="datetimeFigureOut">
              <a:rPr lang="en-AU" smtClean="0"/>
              <a:t>10/10/2025</a:t>
            </a:fld>
            <a:endParaRPr lang="en-AU"/>
          </a:p>
        </p:txBody>
      </p:sp>
      <p:sp>
        <p:nvSpPr>
          <p:cNvPr id="5" name="Footer Placeholder 4">
            <a:extLst>
              <a:ext uri="{FF2B5EF4-FFF2-40B4-BE49-F238E27FC236}">
                <a16:creationId xmlns:a16="http://schemas.microsoft.com/office/drawing/2014/main" id="{34CA7618-EE56-4567-AF00-3686F445537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E0CED77-8FD8-44FE-A6A6-82AA9AA3540C}"/>
              </a:ext>
            </a:extLst>
          </p:cNvPr>
          <p:cNvSpPr>
            <a:spLocks noGrp="1"/>
          </p:cNvSpPr>
          <p:nvPr>
            <p:ph type="sldNum" sz="quarter" idx="12"/>
          </p:nvPr>
        </p:nvSpPr>
        <p:spPr/>
        <p:txBody>
          <a:bodyPr/>
          <a:lstStyle/>
          <a:p>
            <a:fld id="{50F16C90-43BA-425F-88BF-F54103C77394}" type="slidenum">
              <a:rPr lang="en-AU" smtClean="0"/>
              <a:t>‹#›</a:t>
            </a:fld>
            <a:endParaRPr lang="en-AU"/>
          </a:p>
        </p:txBody>
      </p:sp>
    </p:spTree>
    <p:extLst>
      <p:ext uri="{BB962C8B-B14F-4D97-AF65-F5344CB8AC3E}">
        <p14:creationId xmlns:p14="http://schemas.microsoft.com/office/powerpoint/2010/main" val="314486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ABCA2-A255-4AC2-8639-F4752B07252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30325D7-63BB-41B7-BCB9-9CE1FABB04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10FE8B0-BDCD-4A94-8D57-D76309767548}"/>
              </a:ext>
            </a:extLst>
          </p:cNvPr>
          <p:cNvSpPr>
            <a:spLocks noGrp="1"/>
          </p:cNvSpPr>
          <p:nvPr>
            <p:ph type="dt" sz="half" idx="10"/>
          </p:nvPr>
        </p:nvSpPr>
        <p:spPr/>
        <p:txBody>
          <a:bodyPr/>
          <a:lstStyle/>
          <a:p>
            <a:fld id="{BBC57D84-DE04-4BAE-AA93-10690CFED8E6}" type="datetimeFigureOut">
              <a:rPr lang="en-AU" smtClean="0"/>
              <a:t>10/10/2025</a:t>
            </a:fld>
            <a:endParaRPr lang="en-AU"/>
          </a:p>
        </p:txBody>
      </p:sp>
      <p:sp>
        <p:nvSpPr>
          <p:cNvPr id="5" name="Footer Placeholder 4">
            <a:extLst>
              <a:ext uri="{FF2B5EF4-FFF2-40B4-BE49-F238E27FC236}">
                <a16:creationId xmlns:a16="http://schemas.microsoft.com/office/drawing/2014/main" id="{7512510A-D1AD-415A-989C-2EBE5F778F4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3B7E2F7-B8A9-4EF1-9FE9-4F78DF9C7701}"/>
              </a:ext>
            </a:extLst>
          </p:cNvPr>
          <p:cNvSpPr>
            <a:spLocks noGrp="1"/>
          </p:cNvSpPr>
          <p:nvPr>
            <p:ph type="sldNum" sz="quarter" idx="12"/>
          </p:nvPr>
        </p:nvSpPr>
        <p:spPr/>
        <p:txBody>
          <a:bodyPr/>
          <a:lstStyle/>
          <a:p>
            <a:fld id="{50F16C90-43BA-425F-88BF-F54103C77394}" type="slidenum">
              <a:rPr lang="en-AU" smtClean="0"/>
              <a:t>‹#›</a:t>
            </a:fld>
            <a:endParaRPr lang="en-AU"/>
          </a:p>
        </p:txBody>
      </p:sp>
    </p:spTree>
    <p:extLst>
      <p:ext uri="{BB962C8B-B14F-4D97-AF65-F5344CB8AC3E}">
        <p14:creationId xmlns:p14="http://schemas.microsoft.com/office/powerpoint/2010/main" val="550433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C3958A-7D10-4C8B-8BCD-23E4A5C67B8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5C4755A-3295-4614-B431-F0B223336BE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B04420A-AE10-4A45-A4ED-453A82B9330B}"/>
              </a:ext>
            </a:extLst>
          </p:cNvPr>
          <p:cNvSpPr>
            <a:spLocks noGrp="1"/>
          </p:cNvSpPr>
          <p:nvPr>
            <p:ph type="dt" sz="half" idx="10"/>
          </p:nvPr>
        </p:nvSpPr>
        <p:spPr/>
        <p:txBody>
          <a:bodyPr/>
          <a:lstStyle/>
          <a:p>
            <a:fld id="{BBC57D84-DE04-4BAE-AA93-10690CFED8E6}" type="datetimeFigureOut">
              <a:rPr lang="en-AU" smtClean="0"/>
              <a:t>10/10/2025</a:t>
            </a:fld>
            <a:endParaRPr lang="en-AU"/>
          </a:p>
        </p:txBody>
      </p:sp>
      <p:sp>
        <p:nvSpPr>
          <p:cNvPr id="5" name="Footer Placeholder 4">
            <a:extLst>
              <a:ext uri="{FF2B5EF4-FFF2-40B4-BE49-F238E27FC236}">
                <a16:creationId xmlns:a16="http://schemas.microsoft.com/office/drawing/2014/main" id="{CEB797EB-C555-46F5-96FC-2B7409EB6D5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3CB8C07-8B54-456C-B4E0-8DA31C775DA2}"/>
              </a:ext>
            </a:extLst>
          </p:cNvPr>
          <p:cNvSpPr>
            <a:spLocks noGrp="1"/>
          </p:cNvSpPr>
          <p:nvPr>
            <p:ph type="sldNum" sz="quarter" idx="12"/>
          </p:nvPr>
        </p:nvSpPr>
        <p:spPr/>
        <p:txBody>
          <a:bodyPr/>
          <a:lstStyle/>
          <a:p>
            <a:fld id="{50F16C90-43BA-425F-88BF-F54103C77394}" type="slidenum">
              <a:rPr lang="en-AU" smtClean="0"/>
              <a:t>‹#›</a:t>
            </a:fld>
            <a:endParaRPr lang="en-AU"/>
          </a:p>
        </p:txBody>
      </p:sp>
    </p:spTree>
    <p:extLst>
      <p:ext uri="{BB962C8B-B14F-4D97-AF65-F5344CB8AC3E}">
        <p14:creationId xmlns:p14="http://schemas.microsoft.com/office/powerpoint/2010/main" val="4076441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50171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C678E-1ECA-48EF-BDE2-99D5C983944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304FFBB-C591-4D2F-B73B-1AC0B99F98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8FFB256-166E-44D4-BC95-552F849D9AF7}"/>
              </a:ext>
            </a:extLst>
          </p:cNvPr>
          <p:cNvSpPr>
            <a:spLocks noGrp="1"/>
          </p:cNvSpPr>
          <p:nvPr>
            <p:ph type="dt" sz="half" idx="10"/>
          </p:nvPr>
        </p:nvSpPr>
        <p:spPr/>
        <p:txBody>
          <a:bodyPr/>
          <a:lstStyle/>
          <a:p>
            <a:fld id="{BBC57D84-DE04-4BAE-AA93-10690CFED8E6}" type="datetimeFigureOut">
              <a:rPr lang="en-AU" smtClean="0"/>
              <a:t>10/10/2025</a:t>
            </a:fld>
            <a:endParaRPr lang="en-AU"/>
          </a:p>
        </p:txBody>
      </p:sp>
      <p:sp>
        <p:nvSpPr>
          <p:cNvPr id="5" name="Footer Placeholder 4">
            <a:extLst>
              <a:ext uri="{FF2B5EF4-FFF2-40B4-BE49-F238E27FC236}">
                <a16:creationId xmlns:a16="http://schemas.microsoft.com/office/drawing/2014/main" id="{D89F0564-19C3-467A-88BA-2680496C349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D56ED7E-566A-48B5-BEDF-E74D125CBE75}"/>
              </a:ext>
            </a:extLst>
          </p:cNvPr>
          <p:cNvSpPr>
            <a:spLocks noGrp="1"/>
          </p:cNvSpPr>
          <p:nvPr>
            <p:ph type="sldNum" sz="quarter" idx="12"/>
          </p:nvPr>
        </p:nvSpPr>
        <p:spPr/>
        <p:txBody>
          <a:bodyPr/>
          <a:lstStyle/>
          <a:p>
            <a:fld id="{50F16C90-43BA-425F-88BF-F54103C77394}" type="slidenum">
              <a:rPr lang="en-AU" smtClean="0"/>
              <a:t>‹#›</a:t>
            </a:fld>
            <a:endParaRPr lang="en-AU"/>
          </a:p>
        </p:txBody>
      </p:sp>
    </p:spTree>
    <p:extLst>
      <p:ext uri="{BB962C8B-B14F-4D97-AF65-F5344CB8AC3E}">
        <p14:creationId xmlns:p14="http://schemas.microsoft.com/office/powerpoint/2010/main" val="341976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51060-A27E-4F40-8453-95EB2CF07B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1C7BD44-67B1-48B4-AECA-E5E95656D7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1AD351F-CB28-4676-96F1-9B8B2281AF6E}"/>
              </a:ext>
            </a:extLst>
          </p:cNvPr>
          <p:cNvSpPr>
            <a:spLocks noGrp="1"/>
          </p:cNvSpPr>
          <p:nvPr>
            <p:ph type="dt" sz="half" idx="10"/>
          </p:nvPr>
        </p:nvSpPr>
        <p:spPr/>
        <p:txBody>
          <a:bodyPr/>
          <a:lstStyle/>
          <a:p>
            <a:fld id="{BBC57D84-DE04-4BAE-AA93-10690CFED8E6}" type="datetimeFigureOut">
              <a:rPr lang="en-AU" smtClean="0"/>
              <a:t>10/10/2025</a:t>
            </a:fld>
            <a:endParaRPr lang="en-AU"/>
          </a:p>
        </p:txBody>
      </p:sp>
      <p:sp>
        <p:nvSpPr>
          <p:cNvPr id="5" name="Footer Placeholder 4">
            <a:extLst>
              <a:ext uri="{FF2B5EF4-FFF2-40B4-BE49-F238E27FC236}">
                <a16:creationId xmlns:a16="http://schemas.microsoft.com/office/drawing/2014/main" id="{798BAA07-AF51-4DED-887F-C9A4ECA3622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10338FE-9A0E-4498-869B-CA934B1DAC2F}"/>
              </a:ext>
            </a:extLst>
          </p:cNvPr>
          <p:cNvSpPr>
            <a:spLocks noGrp="1"/>
          </p:cNvSpPr>
          <p:nvPr>
            <p:ph type="sldNum" sz="quarter" idx="12"/>
          </p:nvPr>
        </p:nvSpPr>
        <p:spPr/>
        <p:txBody>
          <a:bodyPr/>
          <a:lstStyle/>
          <a:p>
            <a:fld id="{50F16C90-43BA-425F-88BF-F54103C77394}" type="slidenum">
              <a:rPr lang="en-AU" smtClean="0"/>
              <a:t>‹#›</a:t>
            </a:fld>
            <a:endParaRPr lang="en-AU"/>
          </a:p>
        </p:txBody>
      </p:sp>
    </p:spTree>
    <p:extLst>
      <p:ext uri="{BB962C8B-B14F-4D97-AF65-F5344CB8AC3E}">
        <p14:creationId xmlns:p14="http://schemas.microsoft.com/office/powerpoint/2010/main" val="611220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932C5-9EC9-4217-8790-AB475E6DBA5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DCEE13D-12F9-492B-A554-D7FBB30A206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8094C317-060C-45CD-8B79-D0FF9DC04AB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71ED52A-A85D-4608-9245-7349682C1407}"/>
              </a:ext>
            </a:extLst>
          </p:cNvPr>
          <p:cNvSpPr>
            <a:spLocks noGrp="1"/>
          </p:cNvSpPr>
          <p:nvPr>
            <p:ph type="dt" sz="half" idx="10"/>
          </p:nvPr>
        </p:nvSpPr>
        <p:spPr/>
        <p:txBody>
          <a:bodyPr/>
          <a:lstStyle/>
          <a:p>
            <a:fld id="{BBC57D84-DE04-4BAE-AA93-10690CFED8E6}" type="datetimeFigureOut">
              <a:rPr lang="en-AU" smtClean="0"/>
              <a:t>10/10/2025</a:t>
            </a:fld>
            <a:endParaRPr lang="en-AU"/>
          </a:p>
        </p:txBody>
      </p:sp>
      <p:sp>
        <p:nvSpPr>
          <p:cNvPr id="6" name="Footer Placeholder 5">
            <a:extLst>
              <a:ext uri="{FF2B5EF4-FFF2-40B4-BE49-F238E27FC236}">
                <a16:creationId xmlns:a16="http://schemas.microsoft.com/office/drawing/2014/main" id="{C5923E55-3549-41E4-974D-2A667F07B30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4CB0993-A4A1-4588-952A-EE68C426EE7B}"/>
              </a:ext>
            </a:extLst>
          </p:cNvPr>
          <p:cNvSpPr>
            <a:spLocks noGrp="1"/>
          </p:cNvSpPr>
          <p:nvPr>
            <p:ph type="sldNum" sz="quarter" idx="12"/>
          </p:nvPr>
        </p:nvSpPr>
        <p:spPr/>
        <p:txBody>
          <a:bodyPr/>
          <a:lstStyle/>
          <a:p>
            <a:fld id="{50F16C90-43BA-425F-88BF-F54103C77394}" type="slidenum">
              <a:rPr lang="en-AU" smtClean="0"/>
              <a:t>‹#›</a:t>
            </a:fld>
            <a:endParaRPr lang="en-AU"/>
          </a:p>
        </p:txBody>
      </p:sp>
    </p:spTree>
    <p:extLst>
      <p:ext uri="{BB962C8B-B14F-4D97-AF65-F5344CB8AC3E}">
        <p14:creationId xmlns:p14="http://schemas.microsoft.com/office/powerpoint/2010/main" val="3741327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9BC50-49F6-4CFF-B820-CFC418D0C93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D0DAD44-93FE-4BEB-A0E1-6914A8328F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9AEECE6-A11F-4693-93B4-FF81FEA0C2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627A7BC-8586-4C77-AE4E-2CF04049E6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E8D9465-AEA0-4070-9666-840ED37B9F9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6A9381D6-C411-4292-91E5-8793EE479BED}"/>
              </a:ext>
            </a:extLst>
          </p:cNvPr>
          <p:cNvSpPr>
            <a:spLocks noGrp="1"/>
          </p:cNvSpPr>
          <p:nvPr>
            <p:ph type="dt" sz="half" idx="10"/>
          </p:nvPr>
        </p:nvSpPr>
        <p:spPr/>
        <p:txBody>
          <a:bodyPr/>
          <a:lstStyle/>
          <a:p>
            <a:fld id="{BBC57D84-DE04-4BAE-AA93-10690CFED8E6}" type="datetimeFigureOut">
              <a:rPr lang="en-AU" smtClean="0"/>
              <a:t>10/10/2025</a:t>
            </a:fld>
            <a:endParaRPr lang="en-AU"/>
          </a:p>
        </p:txBody>
      </p:sp>
      <p:sp>
        <p:nvSpPr>
          <p:cNvPr id="8" name="Footer Placeholder 7">
            <a:extLst>
              <a:ext uri="{FF2B5EF4-FFF2-40B4-BE49-F238E27FC236}">
                <a16:creationId xmlns:a16="http://schemas.microsoft.com/office/drawing/2014/main" id="{B6FE1331-F659-4B35-B2B2-62D260731C44}"/>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D522EB8-2341-4443-A598-9C04EEB31AA9}"/>
              </a:ext>
            </a:extLst>
          </p:cNvPr>
          <p:cNvSpPr>
            <a:spLocks noGrp="1"/>
          </p:cNvSpPr>
          <p:nvPr>
            <p:ph type="sldNum" sz="quarter" idx="12"/>
          </p:nvPr>
        </p:nvSpPr>
        <p:spPr/>
        <p:txBody>
          <a:bodyPr/>
          <a:lstStyle/>
          <a:p>
            <a:fld id="{50F16C90-43BA-425F-88BF-F54103C77394}" type="slidenum">
              <a:rPr lang="en-AU" smtClean="0"/>
              <a:t>‹#›</a:t>
            </a:fld>
            <a:endParaRPr lang="en-AU"/>
          </a:p>
        </p:txBody>
      </p:sp>
    </p:spTree>
    <p:extLst>
      <p:ext uri="{BB962C8B-B14F-4D97-AF65-F5344CB8AC3E}">
        <p14:creationId xmlns:p14="http://schemas.microsoft.com/office/powerpoint/2010/main" val="115349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C2A9A-9E8B-4E51-82BB-444C19ECBBC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8159FD3A-B33F-4DDE-94BA-2A60CA3AE4D1}"/>
              </a:ext>
            </a:extLst>
          </p:cNvPr>
          <p:cNvSpPr>
            <a:spLocks noGrp="1"/>
          </p:cNvSpPr>
          <p:nvPr>
            <p:ph type="dt" sz="half" idx="10"/>
          </p:nvPr>
        </p:nvSpPr>
        <p:spPr/>
        <p:txBody>
          <a:bodyPr/>
          <a:lstStyle/>
          <a:p>
            <a:fld id="{BBC57D84-DE04-4BAE-AA93-10690CFED8E6}" type="datetimeFigureOut">
              <a:rPr lang="en-AU" smtClean="0"/>
              <a:t>10/10/2025</a:t>
            </a:fld>
            <a:endParaRPr lang="en-AU"/>
          </a:p>
        </p:txBody>
      </p:sp>
      <p:sp>
        <p:nvSpPr>
          <p:cNvPr id="4" name="Footer Placeholder 3">
            <a:extLst>
              <a:ext uri="{FF2B5EF4-FFF2-40B4-BE49-F238E27FC236}">
                <a16:creationId xmlns:a16="http://schemas.microsoft.com/office/drawing/2014/main" id="{C08F4346-A80E-4876-97F1-1717767E7EC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24A9EE33-27DE-47E3-BF93-810E14BE99A5}"/>
              </a:ext>
            </a:extLst>
          </p:cNvPr>
          <p:cNvSpPr>
            <a:spLocks noGrp="1"/>
          </p:cNvSpPr>
          <p:nvPr>
            <p:ph type="sldNum" sz="quarter" idx="12"/>
          </p:nvPr>
        </p:nvSpPr>
        <p:spPr/>
        <p:txBody>
          <a:bodyPr/>
          <a:lstStyle/>
          <a:p>
            <a:fld id="{50F16C90-43BA-425F-88BF-F54103C77394}" type="slidenum">
              <a:rPr lang="en-AU" smtClean="0"/>
              <a:t>‹#›</a:t>
            </a:fld>
            <a:endParaRPr lang="en-AU"/>
          </a:p>
        </p:txBody>
      </p:sp>
    </p:spTree>
    <p:extLst>
      <p:ext uri="{BB962C8B-B14F-4D97-AF65-F5344CB8AC3E}">
        <p14:creationId xmlns:p14="http://schemas.microsoft.com/office/powerpoint/2010/main" val="1335921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7DB6BC-02EF-425A-AF8B-56D80CF6021B}"/>
              </a:ext>
            </a:extLst>
          </p:cNvPr>
          <p:cNvSpPr>
            <a:spLocks noGrp="1"/>
          </p:cNvSpPr>
          <p:nvPr>
            <p:ph type="dt" sz="half" idx="10"/>
          </p:nvPr>
        </p:nvSpPr>
        <p:spPr/>
        <p:txBody>
          <a:bodyPr/>
          <a:lstStyle/>
          <a:p>
            <a:fld id="{BBC57D84-DE04-4BAE-AA93-10690CFED8E6}" type="datetimeFigureOut">
              <a:rPr lang="en-AU" smtClean="0"/>
              <a:t>10/10/2025</a:t>
            </a:fld>
            <a:endParaRPr lang="en-AU"/>
          </a:p>
        </p:txBody>
      </p:sp>
      <p:sp>
        <p:nvSpPr>
          <p:cNvPr id="3" name="Footer Placeholder 2">
            <a:extLst>
              <a:ext uri="{FF2B5EF4-FFF2-40B4-BE49-F238E27FC236}">
                <a16:creationId xmlns:a16="http://schemas.microsoft.com/office/drawing/2014/main" id="{9DBED9E6-8466-475C-8A41-0A21E8941BDA}"/>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D555C62-67FC-466F-A94F-BE2BE1426BB1}"/>
              </a:ext>
            </a:extLst>
          </p:cNvPr>
          <p:cNvSpPr>
            <a:spLocks noGrp="1"/>
          </p:cNvSpPr>
          <p:nvPr>
            <p:ph type="sldNum" sz="quarter" idx="12"/>
          </p:nvPr>
        </p:nvSpPr>
        <p:spPr/>
        <p:txBody>
          <a:bodyPr/>
          <a:lstStyle/>
          <a:p>
            <a:fld id="{50F16C90-43BA-425F-88BF-F54103C77394}" type="slidenum">
              <a:rPr lang="en-AU" smtClean="0"/>
              <a:t>‹#›</a:t>
            </a:fld>
            <a:endParaRPr lang="en-AU"/>
          </a:p>
        </p:txBody>
      </p:sp>
    </p:spTree>
    <p:extLst>
      <p:ext uri="{BB962C8B-B14F-4D97-AF65-F5344CB8AC3E}">
        <p14:creationId xmlns:p14="http://schemas.microsoft.com/office/powerpoint/2010/main" val="1180951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B6FCF-2465-4A10-A4E8-7383356541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54A5959-D8CC-4D49-8320-CE85D10865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A9FF300-8DB8-4E24-90B1-922E170D01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6142BB0-8EF2-4A47-BD94-47CE24127E28}"/>
              </a:ext>
            </a:extLst>
          </p:cNvPr>
          <p:cNvSpPr>
            <a:spLocks noGrp="1"/>
          </p:cNvSpPr>
          <p:nvPr>
            <p:ph type="dt" sz="half" idx="10"/>
          </p:nvPr>
        </p:nvSpPr>
        <p:spPr/>
        <p:txBody>
          <a:bodyPr/>
          <a:lstStyle/>
          <a:p>
            <a:fld id="{BBC57D84-DE04-4BAE-AA93-10690CFED8E6}" type="datetimeFigureOut">
              <a:rPr lang="en-AU" smtClean="0"/>
              <a:t>10/10/2025</a:t>
            </a:fld>
            <a:endParaRPr lang="en-AU"/>
          </a:p>
        </p:txBody>
      </p:sp>
      <p:sp>
        <p:nvSpPr>
          <p:cNvPr id="6" name="Footer Placeholder 5">
            <a:extLst>
              <a:ext uri="{FF2B5EF4-FFF2-40B4-BE49-F238E27FC236}">
                <a16:creationId xmlns:a16="http://schemas.microsoft.com/office/drawing/2014/main" id="{877D16EA-2489-4170-B96A-98EBA0E31AD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C6CC5FD-A479-4348-B70B-66040C980467}"/>
              </a:ext>
            </a:extLst>
          </p:cNvPr>
          <p:cNvSpPr>
            <a:spLocks noGrp="1"/>
          </p:cNvSpPr>
          <p:nvPr>
            <p:ph type="sldNum" sz="quarter" idx="12"/>
          </p:nvPr>
        </p:nvSpPr>
        <p:spPr/>
        <p:txBody>
          <a:bodyPr/>
          <a:lstStyle/>
          <a:p>
            <a:fld id="{50F16C90-43BA-425F-88BF-F54103C77394}" type="slidenum">
              <a:rPr lang="en-AU" smtClean="0"/>
              <a:t>‹#›</a:t>
            </a:fld>
            <a:endParaRPr lang="en-AU"/>
          </a:p>
        </p:txBody>
      </p:sp>
    </p:spTree>
    <p:extLst>
      <p:ext uri="{BB962C8B-B14F-4D97-AF65-F5344CB8AC3E}">
        <p14:creationId xmlns:p14="http://schemas.microsoft.com/office/powerpoint/2010/main" val="4007703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53886-47FB-4736-87F0-500E9180D7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4BB1028-3812-49FD-BE0E-19DE6B07E2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359AB51-3A75-47D3-9509-B72038E95A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11179B-C6E1-47AA-BB5E-DAAD493D0846}"/>
              </a:ext>
            </a:extLst>
          </p:cNvPr>
          <p:cNvSpPr>
            <a:spLocks noGrp="1"/>
          </p:cNvSpPr>
          <p:nvPr>
            <p:ph type="dt" sz="half" idx="10"/>
          </p:nvPr>
        </p:nvSpPr>
        <p:spPr/>
        <p:txBody>
          <a:bodyPr/>
          <a:lstStyle/>
          <a:p>
            <a:fld id="{BBC57D84-DE04-4BAE-AA93-10690CFED8E6}" type="datetimeFigureOut">
              <a:rPr lang="en-AU" smtClean="0"/>
              <a:t>10/10/2025</a:t>
            </a:fld>
            <a:endParaRPr lang="en-AU"/>
          </a:p>
        </p:txBody>
      </p:sp>
      <p:sp>
        <p:nvSpPr>
          <p:cNvPr id="6" name="Footer Placeholder 5">
            <a:extLst>
              <a:ext uri="{FF2B5EF4-FFF2-40B4-BE49-F238E27FC236}">
                <a16:creationId xmlns:a16="http://schemas.microsoft.com/office/drawing/2014/main" id="{720184CE-25EA-4E29-970F-C70FD16A1F7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2C02A81-DE14-4298-BBA6-B26D808F1082}"/>
              </a:ext>
            </a:extLst>
          </p:cNvPr>
          <p:cNvSpPr>
            <a:spLocks noGrp="1"/>
          </p:cNvSpPr>
          <p:nvPr>
            <p:ph type="sldNum" sz="quarter" idx="12"/>
          </p:nvPr>
        </p:nvSpPr>
        <p:spPr/>
        <p:txBody>
          <a:bodyPr/>
          <a:lstStyle/>
          <a:p>
            <a:fld id="{50F16C90-43BA-425F-88BF-F54103C77394}" type="slidenum">
              <a:rPr lang="en-AU" smtClean="0"/>
              <a:t>‹#›</a:t>
            </a:fld>
            <a:endParaRPr lang="en-AU"/>
          </a:p>
        </p:txBody>
      </p:sp>
    </p:spTree>
    <p:extLst>
      <p:ext uri="{BB962C8B-B14F-4D97-AF65-F5344CB8AC3E}">
        <p14:creationId xmlns:p14="http://schemas.microsoft.com/office/powerpoint/2010/main" val="2917134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A73DCC-E97E-4168-AB7C-ADC9F6BEA4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90B62C9-57FD-4B55-8F26-BA8E137E64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8497275-8459-4031-83D1-BD1DB1219B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57D84-DE04-4BAE-AA93-10690CFED8E6}" type="datetimeFigureOut">
              <a:rPr lang="en-AU" smtClean="0"/>
              <a:t>10/10/2025</a:t>
            </a:fld>
            <a:endParaRPr lang="en-AU"/>
          </a:p>
        </p:txBody>
      </p:sp>
      <p:sp>
        <p:nvSpPr>
          <p:cNvPr id="5" name="Footer Placeholder 4">
            <a:extLst>
              <a:ext uri="{FF2B5EF4-FFF2-40B4-BE49-F238E27FC236}">
                <a16:creationId xmlns:a16="http://schemas.microsoft.com/office/drawing/2014/main" id="{BC43F0A0-1435-46DF-94EB-4C79AB2E94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04461317-32CD-4E32-948B-0AF6BFDE3A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16C90-43BA-425F-88BF-F54103C77394}" type="slidenum">
              <a:rPr lang="en-AU" smtClean="0"/>
              <a:t>‹#›</a:t>
            </a:fld>
            <a:endParaRPr lang="en-AU"/>
          </a:p>
        </p:txBody>
      </p:sp>
    </p:spTree>
    <p:extLst>
      <p:ext uri="{BB962C8B-B14F-4D97-AF65-F5344CB8AC3E}">
        <p14:creationId xmlns:p14="http://schemas.microsoft.com/office/powerpoint/2010/main" val="982081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5.svg"/><Relationship Id="rId9" Type="http://schemas.openxmlformats.org/officeDocument/2006/relationships/image" Target="../media/image2.png"/><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42.png"/><Relationship Id="rId7" Type="http://schemas.openxmlformats.org/officeDocument/2006/relationships/image" Target="../media/image4.png"/><Relationship Id="rId12"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7.png"/><Relationship Id="rId5" Type="http://schemas.openxmlformats.org/officeDocument/2006/relationships/image" Target="../media/image44.pn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svg"/><Relationship Id="rId12" Type="http://schemas.openxmlformats.org/officeDocument/2006/relationships/image" Target="../media/image58.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sv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9.png"/><Relationship Id="rId7" Type="http://schemas.openxmlformats.org/officeDocument/2006/relationships/image" Target="../media/image63.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0.svg"/><Relationship Id="rId9" Type="http://schemas.openxmlformats.org/officeDocument/2006/relationships/image" Target="../media/image65.png"/></Relationships>
</file>

<file path=ppt/slides/_rels/slide14.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svg"/><Relationship Id="rId18" Type="http://schemas.openxmlformats.org/officeDocument/2006/relationships/image" Target="../media/image2.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notesSlide" Target="../notesSlides/notesSlide14.xml"/><Relationship Id="rId16" Type="http://schemas.openxmlformats.org/officeDocument/2006/relationships/image" Target="../media/image79.sv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 Id="rId14"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77.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69.png"/><Relationship Id="rId2" Type="http://schemas.openxmlformats.org/officeDocument/2006/relationships/notesSlide" Target="../notesSlides/notesSlide15.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84.svg"/><Relationship Id="rId11" Type="http://schemas.openxmlformats.org/officeDocument/2006/relationships/image" Target="../media/image68.png"/><Relationship Id="rId5" Type="http://schemas.openxmlformats.org/officeDocument/2006/relationships/image" Target="../media/image83.png"/><Relationship Id="rId15" Type="http://schemas.openxmlformats.org/officeDocument/2006/relationships/image" Target="../media/image90.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 Id="rId14" Type="http://schemas.openxmlformats.org/officeDocument/2006/relationships/image" Target="../media/image89.png"/></Relationships>
</file>

<file path=ppt/slides/_rels/slide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50.sv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BFA9-A93A-45F7-96D2-3B754AD70FE6}"/>
              </a:ext>
            </a:extLst>
          </p:cNvPr>
          <p:cNvSpPr>
            <a:spLocks noGrp="1"/>
          </p:cNvSpPr>
          <p:nvPr>
            <p:ph type="ctrTitle"/>
          </p:nvPr>
        </p:nvSpPr>
        <p:spPr>
          <a:xfrm>
            <a:off x="398253" y="292100"/>
            <a:ext cx="11395494" cy="1457864"/>
          </a:xfrm>
        </p:spPr>
        <p:txBody>
          <a:bodyPr>
            <a:normAutofit/>
          </a:bodyPr>
          <a:lstStyle/>
          <a:p>
            <a:r>
              <a:rPr lang="en-US" sz="4800" dirty="0">
                <a:solidFill>
                  <a:srgbClr val="00B0F0"/>
                </a:solidFill>
              </a:rPr>
              <a:t>Tuning</a:t>
            </a:r>
            <a:r>
              <a:rPr lang="en-US" sz="4800" dirty="0"/>
              <a:t> Interface </a:t>
            </a:r>
            <a:r>
              <a:rPr lang="en-US" sz="4800" dirty="0">
                <a:solidFill>
                  <a:srgbClr val="00B0F0"/>
                </a:solidFill>
              </a:rPr>
              <a:t>Electronic Properties</a:t>
            </a:r>
            <a:r>
              <a:rPr lang="en-US" sz="4800" dirty="0"/>
              <a:t> via Chiral 2D Metal-Organic Frameworks</a:t>
            </a:r>
            <a:endParaRPr lang="en-AU" sz="4800" dirty="0"/>
          </a:p>
        </p:txBody>
      </p:sp>
      <p:sp>
        <p:nvSpPr>
          <p:cNvPr id="3" name="Subtitle 2">
            <a:extLst>
              <a:ext uri="{FF2B5EF4-FFF2-40B4-BE49-F238E27FC236}">
                <a16:creationId xmlns:a16="http://schemas.microsoft.com/office/drawing/2014/main" id="{02058AAC-755C-4178-842B-E11A82FAFA86}"/>
              </a:ext>
            </a:extLst>
          </p:cNvPr>
          <p:cNvSpPr>
            <a:spLocks noGrp="1"/>
          </p:cNvSpPr>
          <p:nvPr>
            <p:ph type="subTitle" idx="1"/>
          </p:nvPr>
        </p:nvSpPr>
        <p:spPr>
          <a:xfrm>
            <a:off x="1912189" y="6378690"/>
            <a:ext cx="8367622" cy="233152"/>
          </a:xfrm>
        </p:spPr>
        <p:txBody>
          <a:bodyPr>
            <a:noAutofit/>
          </a:bodyPr>
          <a:lstStyle/>
          <a:p>
            <a:r>
              <a:rPr lang="en-AU" sz="1800" b="1" dirty="0"/>
              <a:t>Dr. J. Ceddia</a:t>
            </a:r>
            <a:r>
              <a:rPr lang="en-AU" sz="1800" dirty="0"/>
              <a:t>, Dr. J. </a:t>
            </a:r>
            <a:r>
              <a:rPr lang="en-AU" sz="1800" dirty="0" err="1"/>
              <a:t>Hellerstedt</a:t>
            </a:r>
            <a:r>
              <a:rPr lang="en-AU" sz="1800" dirty="0"/>
              <a:t>, Dr. S. </a:t>
            </a:r>
            <a:r>
              <a:rPr lang="en-AU" sz="1800" dirty="0" err="1"/>
              <a:t>Fürer</a:t>
            </a:r>
            <a:r>
              <a:rPr lang="en-AU" sz="1800" dirty="0"/>
              <a:t>, Dr. B. Lowe, Prof. U. Bach, A/Prof. A. </a:t>
            </a:r>
            <a:r>
              <a:rPr lang="en-AU" sz="1800" dirty="0" err="1"/>
              <a:t>Schiffrin</a:t>
            </a:r>
            <a:endParaRPr lang="en-AU" sz="1800" dirty="0"/>
          </a:p>
        </p:txBody>
      </p:sp>
      <p:grpSp>
        <p:nvGrpSpPr>
          <p:cNvPr id="43" name="Group 42">
            <a:extLst>
              <a:ext uri="{FF2B5EF4-FFF2-40B4-BE49-F238E27FC236}">
                <a16:creationId xmlns:a16="http://schemas.microsoft.com/office/drawing/2014/main" id="{42A353EF-3604-47EA-BA2C-27D544BED487}"/>
              </a:ext>
            </a:extLst>
          </p:cNvPr>
          <p:cNvGrpSpPr/>
          <p:nvPr/>
        </p:nvGrpSpPr>
        <p:grpSpPr>
          <a:xfrm>
            <a:off x="1273386" y="2106496"/>
            <a:ext cx="9645227" cy="3941061"/>
            <a:chOff x="1251372" y="2016218"/>
            <a:chExt cx="9645227" cy="3941061"/>
          </a:xfrm>
        </p:grpSpPr>
        <p:pic>
          <p:nvPicPr>
            <p:cNvPr id="17" name="Picture 16">
              <a:extLst>
                <a:ext uri="{FF2B5EF4-FFF2-40B4-BE49-F238E27FC236}">
                  <a16:creationId xmlns:a16="http://schemas.microsoft.com/office/drawing/2014/main" id="{DAF5B7FE-01E0-4A8F-85C5-00ECD15BB444}"/>
                </a:ext>
              </a:extLst>
            </p:cNvPr>
            <p:cNvPicPr>
              <a:picLocks noChangeAspect="1"/>
            </p:cNvPicPr>
            <p:nvPr/>
          </p:nvPicPr>
          <p:blipFill>
            <a:blip r:embed="rId3"/>
            <a:stretch>
              <a:fillRect/>
            </a:stretch>
          </p:blipFill>
          <p:spPr>
            <a:xfrm>
              <a:off x="5248256" y="2016218"/>
              <a:ext cx="5648343" cy="3941061"/>
            </a:xfrm>
            <a:prstGeom prst="rect">
              <a:avLst/>
            </a:prstGeom>
          </p:spPr>
        </p:pic>
        <p:grpSp>
          <p:nvGrpSpPr>
            <p:cNvPr id="42" name="Group 41">
              <a:extLst>
                <a:ext uri="{FF2B5EF4-FFF2-40B4-BE49-F238E27FC236}">
                  <a16:creationId xmlns:a16="http://schemas.microsoft.com/office/drawing/2014/main" id="{F294241C-9751-40E6-BF80-917F0310DE9A}"/>
                </a:ext>
              </a:extLst>
            </p:cNvPr>
            <p:cNvGrpSpPr>
              <a:grpSpLocks noChangeAspect="1"/>
            </p:cNvGrpSpPr>
            <p:nvPr/>
          </p:nvGrpSpPr>
          <p:grpSpPr>
            <a:xfrm>
              <a:off x="1251372" y="2016219"/>
              <a:ext cx="3750292" cy="3750292"/>
              <a:chOff x="6549984" y="1164372"/>
              <a:chExt cx="5119180" cy="5119180"/>
            </a:xfrm>
          </p:grpSpPr>
          <p:grpSp>
            <p:nvGrpSpPr>
              <p:cNvPr id="31" name="Group 30">
                <a:extLst>
                  <a:ext uri="{FF2B5EF4-FFF2-40B4-BE49-F238E27FC236}">
                    <a16:creationId xmlns:a16="http://schemas.microsoft.com/office/drawing/2014/main" id="{95427B48-0EEA-44A8-B45B-450BE693C09C}"/>
                  </a:ext>
                </a:extLst>
              </p:cNvPr>
              <p:cNvGrpSpPr/>
              <p:nvPr/>
            </p:nvGrpSpPr>
            <p:grpSpPr>
              <a:xfrm>
                <a:off x="6549984" y="1164372"/>
                <a:ext cx="5119180" cy="5119180"/>
                <a:chOff x="6549984" y="1373695"/>
                <a:chExt cx="5119180" cy="5119180"/>
              </a:xfrm>
            </p:grpSpPr>
            <p:pic>
              <p:nvPicPr>
                <p:cNvPr id="32" name="Picture 31">
                  <a:extLst>
                    <a:ext uri="{FF2B5EF4-FFF2-40B4-BE49-F238E27FC236}">
                      <a16:creationId xmlns:a16="http://schemas.microsoft.com/office/drawing/2014/main" id="{3A521B5A-A772-411B-98A5-EFC916097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9984" y="1373695"/>
                  <a:ext cx="5119180" cy="5119180"/>
                </a:xfrm>
                <a:prstGeom prst="rect">
                  <a:avLst/>
                </a:prstGeom>
                <a:ln w="76200">
                  <a:noFill/>
                </a:ln>
              </p:spPr>
            </p:pic>
            <p:grpSp>
              <p:nvGrpSpPr>
                <p:cNvPr id="33" name="Group 32">
                  <a:extLst>
                    <a:ext uri="{FF2B5EF4-FFF2-40B4-BE49-F238E27FC236}">
                      <a16:creationId xmlns:a16="http://schemas.microsoft.com/office/drawing/2014/main" id="{EECF1B35-4A94-452D-B67F-643A04D8082F}"/>
                    </a:ext>
                  </a:extLst>
                </p:cNvPr>
                <p:cNvGrpSpPr/>
                <p:nvPr/>
              </p:nvGrpSpPr>
              <p:grpSpPr>
                <a:xfrm>
                  <a:off x="10384515" y="5330006"/>
                  <a:ext cx="1070250" cy="939841"/>
                  <a:chOff x="6932836" y="4877801"/>
                  <a:chExt cx="790272" cy="693978"/>
                </a:xfrm>
              </p:grpSpPr>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E17ADEE-2D04-4D37-9CEF-F49717C16CA4}"/>
                          </a:ext>
                        </a:extLst>
                      </p:cNvPr>
                      <p:cNvSpPr txBox="1"/>
                      <p:nvPr/>
                    </p:nvSpPr>
                    <p:spPr>
                      <a:xfrm>
                        <a:off x="6939083" y="5202447"/>
                        <a:ext cx="777777" cy="369332"/>
                      </a:xfrm>
                      <a:prstGeom prst="rect">
                        <a:avLst/>
                      </a:prstGeom>
                      <a:solidFill>
                        <a:schemeClr val="tx1">
                          <a:alpha val="30000"/>
                        </a:schemeClr>
                      </a:solidFill>
                    </p:spPr>
                    <p:txBody>
                      <a:bodyPr wrap="none" rtlCol="0">
                        <a:spAutoFit/>
                      </a:bodyPr>
                      <a:lstStyle/>
                      <a:p>
                        <a:pPr/>
                        <a14:m>
                          <m:oMathPara xmlns:m="http://schemas.openxmlformats.org/officeDocument/2006/math">
                            <m:oMathParaPr>
                              <m:jc m:val="center"/>
                            </m:oMathParaPr>
                            <m:oMath xmlns:m="http://schemas.openxmlformats.org/officeDocument/2006/math">
                              <m:r>
                                <a:rPr lang="en-US" b="1" i="1" smtClean="0">
                                  <a:solidFill>
                                    <a:schemeClr val="bg1"/>
                                  </a:solidFill>
                                  <a:latin typeface="Cambria Math" panose="02040503050406030204" pitchFamily="18" charset="0"/>
                                </a:rPr>
                                <m:t>𝟐</m:t>
                              </m:r>
                              <m:r>
                                <a:rPr lang="en-US" b="1" i="1" smtClean="0">
                                  <a:solidFill>
                                    <a:schemeClr val="bg1"/>
                                  </a:solidFill>
                                  <a:latin typeface="Cambria Math" panose="02040503050406030204" pitchFamily="18" charset="0"/>
                                </a:rPr>
                                <m:t> </m:t>
                              </m:r>
                              <m:r>
                                <a:rPr lang="en-US" b="1" i="0" smtClean="0">
                                  <a:solidFill>
                                    <a:schemeClr val="bg1"/>
                                  </a:solidFill>
                                  <a:latin typeface="Cambria Math" panose="02040503050406030204" pitchFamily="18" charset="0"/>
                                </a:rPr>
                                <m:t>𝐧𝐦</m:t>
                              </m:r>
                            </m:oMath>
                          </m:oMathPara>
                        </a14:m>
                        <a:endParaRPr lang="en-AU" b="1" dirty="0">
                          <a:solidFill>
                            <a:schemeClr val="bg1"/>
                          </a:solidFill>
                        </a:endParaRPr>
                      </a:p>
                    </p:txBody>
                  </p:sp>
                </mc:Choice>
                <mc:Fallback xmlns="">
                  <p:sp>
                    <p:nvSpPr>
                      <p:cNvPr id="34" name="TextBox 33">
                        <a:extLst>
                          <a:ext uri="{FF2B5EF4-FFF2-40B4-BE49-F238E27FC236}">
                            <a16:creationId xmlns:a16="http://schemas.microsoft.com/office/drawing/2014/main" id="{0E17ADEE-2D04-4D37-9CEF-F49717C16CA4}"/>
                          </a:ext>
                        </a:extLst>
                      </p:cNvPr>
                      <p:cNvSpPr txBox="1">
                        <a:spLocks noRot="1" noChangeAspect="1" noMove="1" noResize="1" noEditPoints="1" noAdjustHandles="1" noChangeArrowheads="1" noChangeShapeType="1" noTextEdit="1"/>
                      </p:cNvSpPr>
                      <p:nvPr/>
                    </p:nvSpPr>
                    <p:spPr>
                      <a:xfrm>
                        <a:off x="6939083" y="5202447"/>
                        <a:ext cx="777777" cy="369332"/>
                      </a:xfrm>
                      <a:prstGeom prst="rect">
                        <a:avLst/>
                      </a:prstGeom>
                      <a:blipFill>
                        <a:blip r:embed="rId5"/>
                        <a:stretch>
                          <a:fillRect/>
                        </a:stretch>
                      </a:blipFill>
                    </p:spPr>
                    <p:txBody>
                      <a:bodyPr/>
                      <a:lstStyle/>
                      <a:p>
                        <a:r>
                          <a:rPr lang="en-AU">
                            <a:noFill/>
                          </a:rPr>
                          <a:t> </a:t>
                        </a:r>
                      </a:p>
                    </p:txBody>
                  </p:sp>
                </mc:Fallback>
              </mc:AlternateContent>
              <p:cxnSp>
                <p:nvCxnSpPr>
                  <p:cNvPr id="35" name="Straight Connector 34">
                    <a:extLst>
                      <a:ext uri="{FF2B5EF4-FFF2-40B4-BE49-F238E27FC236}">
                        <a16:creationId xmlns:a16="http://schemas.microsoft.com/office/drawing/2014/main" id="{7C073F08-FB43-46D2-8F8F-9C48A4BEC113}"/>
                      </a:ext>
                    </a:extLst>
                  </p:cNvPr>
                  <p:cNvCxnSpPr>
                    <a:cxnSpLocks noChangeAspect="1"/>
                  </p:cNvCxnSpPr>
                  <p:nvPr/>
                </p:nvCxnSpPr>
                <p:spPr>
                  <a:xfrm rot="3180000" flipH="1">
                    <a:off x="7025572" y="4785065"/>
                    <a:ext cx="604800" cy="790272"/>
                  </a:xfrm>
                  <a:prstGeom prst="line">
                    <a:avLst/>
                  </a:prstGeom>
                  <a:ln w="952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6" name="Group 35">
                <a:extLst>
                  <a:ext uri="{FF2B5EF4-FFF2-40B4-BE49-F238E27FC236}">
                    <a16:creationId xmlns:a16="http://schemas.microsoft.com/office/drawing/2014/main" id="{DB31366B-BECC-40CB-965C-D597D31330A4}"/>
                  </a:ext>
                </a:extLst>
              </p:cNvPr>
              <p:cNvGrpSpPr/>
              <p:nvPr/>
            </p:nvGrpSpPr>
            <p:grpSpPr>
              <a:xfrm rot="207001">
                <a:off x="9007134" y="3634805"/>
                <a:ext cx="1224000" cy="830797"/>
                <a:chOff x="9007134" y="3844128"/>
                <a:chExt cx="1224000" cy="830797"/>
              </a:xfrm>
            </p:grpSpPr>
            <p:grpSp>
              <p:nvGrpSpPr>
                <p:cNvPr id="37" name="Group 36">
                  <a:extLst>
                    <a:ext uri="{FF2B5EF4-FFF2-40B4-BE49-F238E27FC236}">
                      <a16:creationId xmlns:a16="http://schemas.microsoft.com/office/drawing/2014/main" id="{ECED0EAF-A385-44D4-9D16-4301A6B55C1D}"/>
                    </a:ext>
                  </a:extLst>
                </p:cNvPr>
                <p:cNvGrpSpPr>
                  <a:grpSpLocks noChangeAspect="1"/>
                </p:cNvGrpSpPr>
                <p:nvPr/>
              </p:nvGrpSpPr>
              <p:grpSpPr>
                <a:xfrm rot="1430131">
                  <a:off x="9007134" y="3925216"/>
                  <a:ext cx="1224000" cy="749709"/>
                  <a:chOff x="7364529" y="2736851"/>
                  <a:chExt cx="3285804" cy="2012591"/>
                </a:xfrm>
              </p:grpSpPr>
              <p:pic>
                <p:nvPicPr>
                  <p:cNvPr id="39" name="Graphic 38">
                    <a:extLst>
                      <a:ext uri="{FF2B5EF4-FFF2-40B4-BE49-F238E27FC236}">
                        <a16:creationId xmlns:a16="http://schemas.microsoft.com/office/drawing/2014/main" id="{2CD6719A-1F06-447D-B25A-10A1E13744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206383">
                    <a:off x="8874987" y="3092452"/>
                    <a:ext cx="1775346" cy="1656990"/>
                  </a:xfrm>
                  <a:prstGeom prst="rect">
                    <a:avLst/>
                  </a:prstGeom>
                </p:spPr>
              </p:pic>
              <p:pic>
                <p:nvPicPr>
                  <p:cNvPr id="40" name="Graphic 39">
                    <a:extLst>
                      <a:ext uri="{FF2B5EF4-FFF2-40B4-BE49-F238E27FC236}">
                        <a16:creationId xmlns:a16="http://schemas.microsoft.com/office/drawing/2014/main" id="{A865F6AF-4A17-44C5-BD3E-E91CB6E988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3820000">
                    <a:off x="7364529" y="2736851"/>
                    <a:ext cx="1775346" cy="1656990"/>
                  </a:xfrm>
                  <a:prstGeom prst="rect">
                    <a:avLst/>
                  </a:prstGeom>
                </p:spPr>
              </p:pic>
              <p:sp>
                <p:nvSpPr>
                  <p:cNvPr id="41" name="Freeform: Shape 40">
                    <a:extLst>
                      <a:ext uri="{FF2B5EF4-FFF2-40B4-BE49-F238E27FC236}">
                        <a16:creationId xmlns:a16="http://schemas.microsoft.com/office/drawing/2014/main" id="{48E2892B-35E3-4462-9F93-57750DA8BC60}"/>
                      </a:ext>
                    </a:extLst>
                  </p:cNvPr>
                  <p:cNvSpPr>
                    <a:spLocks noChangeAspect="1"/>
                  </p:cNvSpPr>
                  <p:nvPr/>
                </p:nvSpPr>
                <p:spPr>
                  <a:xfrm>
                    <a:off x="8809684" y="3603765"/>
                    <a:ext cx="360000" cy="360000"/>
                  </a:xfrm>
                  <a:custGeom>
                    <a:avLst/>
                    <a:gdLst>
                      <a:gd name="connsiteX0" fmla="*/ 197404 w 186415"/>
                      <a:gd name="connsiteY0" fmla="*/ 115554 h 186415"/>
                      <a:gd name="connsiteX1" fmla="*/ 99859 w 186415"/>
                      <a:gd name="connsiteY1" fmla="*/ 197404 h 186415"/>
                      <a:gd name="connsiteX2" fmla="*/ 18009 w 186415"/>
                      <a:gd name="connsiteY2" fmla="*/ 99859 h 186415"/>
                      <a:gd name="connsiteX3" fmla="*/ 115554 w 186415"/>
                      <a:gd name="connsiteY3" fmla="*/ 18008 h 186415"/>
                      <a:gd name="connsiteX4" fmla="*/ 197404 w 186415"/>
                      <a:gd name="connsiteY4" fmla="*/ 115554 h 186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15" h="186415">
                        <a:moveTo>
                          <a:pt x="197404" y="115554"/>
                        </a:moveTo>
                        <a:cubicBezTo>
                          <a:pt x="193070" y="165092"/>
                          <a:pt x="149397" y="201738"/>
                          <a:pt x="99859" y="197404"/>
                        </a:cubicBezTo>
                        <a:cubicBezTo>
                          <a:pt x="50320" y="193070"/>
                          <a:pt x="13674" y="149397"/>
                          <a:pt x="18009" y="99859"/>
                        </a:cubicBezTo>
                        <a:cubicBezTo>
                          <a:pt x="22343" y="50320"/>
                          <a:pt x="66015" y="13674"/>
                          <a:pt x="115554" y="18008"/>
                        </a:cubicBezTo>
                        <a:cubicBezTo>
                          <a:pt x="165092" y="22343"/>
                          <a:pt x="201738" y="66015"/>
                          <a:pt x="197404" y="115554"/>
                        </a:cubicBezTo>
                        <a:close/>
                      </a:path>
                    </a:pathLst>
                  </a:custGeom>
                  <a:solidFill>
                    <a:schemeClr val="accent2"/>
                  </a:solidFill>
                  <a:ln w="3195" cap="flat">
                    <a:solidFill>
                      <a:srgbClr val="000000">
                        <a:alpha val="59000"/>
                      </a:srgbClr>
                    </a:solidFill>
                    <a:prstDash val="solid"/>
                    <a:miter/>
                  </a:ln>
                </p:spPr>
                <p:txBody>
                  <a:bodyPr rtlCol="0" anchor="ctr"/>
                  <a:lstStyle/>
                  <a:p>
                    <a:endParaRPr lang="en-AU"/>
                  </a:p>
                </p:txBody>
              </p:sp>
            </p:grpSp>
            <p:sp>
              <p:nvSpPr>
                <p:cNvPr id="38" name="Oval 37">
                  <a:extLst>
                    <a:ext uri="{FF2B5EF4-FFF2-40B4-BE49-F238E27FC236}">
                      <a16:creationId xmlns:a16="http://schemas.microsoft.com/office/drawing/2014/main" id="{563A5020-5331-4CC4-8A44-7DF2EBC898FA}"/>
                    </a:ext>
                  </a:extLst>
                </p:cNvPr>
                <p:cNvSpPr>
                  <a:spLocks noChangeAspect="1"/>
                </p:cNvSpPr>
                <p:nvPr/>
              </p:nvSpPr>
              <p:spPr>
                <a:xfrm>
                  <a:off x="9371930" y="3844129"/>
                  <a:ext cx="404781" cy="404781"/>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grpSp>
    </p:spTree>
    <p:extLst>
      <p:ext uri="{BB962C8B-B14F-4D97-AF65-F5344CB8AC3E}">
        <p14:creationId xmlns:p14="http://schemas.microsoft.com/office/powerpoint/2010/main" val="4102634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a:extLst>
              <a:ext uri="{FF2B5EF4-FFF2-40B4-BE49-F238E27FC236}">
                <a16:creationId xmlns:a16="http://schemas.microsoft.com/office/drawing/2014/main" id="{1AF07B33-57A4-440F-B009-4D7836CEBC1C}"/>
              </a:ext>
            </a:extLst>
          </p:cNvPr>
          <p:cNvGrpSpPr/>
          <p:nvPr/>
        </p:nvGrpSpPr>
        <p:grpSpPr>
          <a:xfrm>
            <a:off x="5208530" y="2868385"/>
            <a:ext cx="1830485" cy="2156767"/>
            <a:chOff x="5208530" y="2868385"/>
            <a:chExt cx="1830485" cy="2156767"/>
          </a:xfrm>
        </p:grpSpPr>
        <p:pic>
          <p:nvPicPr>
            <p:cNvPr id="99" name="Graphic 98">
              <a:extLst>
                <a:ext uri="{FF2B5EF4-FFF2-40B4-BE49-F238E27FC236}">
                  <a16:creationId xmlns:a16="http://schemas.microsoft.com/office/drawing/2014/main" id="{D0459D1D-EA64-42A6-8C28-0F1CA19238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00000">
              <a:off x="5208530" y="2868385"/>
              <a:ext cx="1830485" cy="1708454"/>
            </a:xfrm>
            <a:prstGeom prst="rect">
              <a:avLst/>
            </a:prstGeom>
          </p:spPr>
        </p:pic>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4924F14F-8338-45EE-BED6-3EE28854C1DB}"/>
                    </a:ext>
                  </a:extLst>
                </p:cNvPr>
                <p:cNvSpPr txBox="1"/>
                <p:nvPr/>
              </p:nvSpPr>
              <p:spPr>
                <a:xfrm>
                  <a:off x="5437223" y="4625042"/>
                  <a:ext cx="1544012" cy="400110"/>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sz="2000" b="1" i="0" smtClean="0">
                            <a:solidFill>
                              <a:schemeClr val="tx1"/>
                            </a:solidFill>
                            <a:latin typeface="Cambria Math" panose="02040503050406030204" pitchFamily="18" charset="0"/>
                          </a:rPr>
                          <m:t>𝐍𝐨𝐭</m:t>
                        </m:r>
                        <m:r>
                          <a:rPr lang="en-US" sz="2000" b="1" i="0" smtClean="0">
                            <a:solidFill>
                              <a:schemeClr val="tx1"/>
                            </a:solidFill>
                            <a:latin typeface="Cambria Math" panose="02040503050406030204" pitchFamily="18" charset="0"/>
                          </a:rPr>
                          <m:t> </m:t>
                        </m:r>
                        <m:r>
                          <a:rPr lang="en-US" sz="2000" b="1" i="0" smtClean="0">
                            <a:solidFill>
                              <a:schemeClr val="tx1"/>
                            </a:solidFill>
                            <a:latin typeface="Cambria Math" panose="02040503050406030204" pitchFamily="18" charset="0"/>
                          </a:rPr>
                          <m:t>𝐜𝐡𝐢𝐫𝐚𝐥</m:t>
                        </m:r>
                        <m:r>
                          <a:rPr lang="en-US" sz="2000" b="1" i="0" smtClean="0">
                            <a:solidFill>
                              <a:schemeClr val="tx1"/>
                            </a:solidFill>
                            <a:latin typeface="Cambria Math" panose="02040503050406030204" pitchFamily="18" charset="0"/>
                          </a:rPr>
                          <m:t>?</m:t>
                        </m:r>
                      </m:oMath>
                    </m:oMathPara>
                  </a14:m>
                  <a:endParaRPr lang="en-AU" sz="2000" b="1" dirty="0">
                    <a:solidFill>
                      <a:schemeClr val="tx1"/>
                    </a:solidFill>
                  </a:endParaRPr>
                </a:p>
              </p:txBody>
            </p:sp>
          </mc:Choice>
          <mc:Fallback xmlns="">
            <p:sp>
              <p:nvSpPr>
                <p:cNvPr id="102" name="TextBox 101">
                  <a:extLst>
                    <a:ext uri="{FF2B5EF4-FFF2-40B4-BE49-F238E27FC236}">
                      <a16:creationId xmlns:a16="http://schemas.microsoft.com/office/drawing/2014/main" id="{4924F14F-8338-45EE-BED6-3EE28854C1DB}"/>
                    </a:ext>
                  </a:extLst>
                </p:cNvPr>
                <p:cNvSpPr txBox="1">
                  <a:spLocks noRot="1" noChangeAspect="1" noMove="1" noResize="1" noEditPoints="1" noAdjustHandles="1" noChangeArrowheads="1" noChangeShapeType="1" noTextEdit="1"/>
                </p:cNvSpPr>
                <p:nvPr/>
              </p:nvSpPr>
              <p:spPr>
                <a:xfrm>
                  <a:off x="5437223" y="4625042"/>
                  <a:ext cx="1544012" cy="400110"/>
                </a:xfrm>
                <a:prstGeom prst="rect">
                  <a:avLst/>
                </a:prstGeom>
                <a:blipFill>
                  <a:blip r:embed="rId5"/>
                  <a:stretch>
                    <a:fillRect/>
                  </a:stretch>
                </a:blipFill>
              </p:spPr>
              <p:txBody>
                <a:bodyPr/>
                <a:lstStyle/>
                <a:p>
                  <a:r>
                    <a:rPr lang="en-AU">
                      <a:noFill/>
                    </a:rPr>
                    <a:t> </a:t>
                  </a:r>
                </a:p>
              </p:txBody>
            </p:sp>
          </mc:Fallback>
        </mc:AlternateContent>
      </p:grpSp>
      <p:pic>
        <p:nvPicPr>
          <p:cNvPr id="19" name="Picture 18">
            <a:extLst>
              <a:ext uri="{FF2B5EF4-FFF2-40B4-BE49-F238E27FC236}">
                <a16:creationId xmlns:a16="http://schemas.microsoft.com/office/drawing/2014/main" id="{5C33DD8B-785B-4946-A9DA-AA7600FC24C1}"/>
              </a:ext>
            </a:extLst>
          </p:cNvPr>
          <p:cNvPicPr>
            <a:picLocks noChangeAspect="1"/>
          </p:cNvPicPr>
          <p:nvPr/>
        </p:nvPicPr>
        <p:blipFill>
          <a:blip r:embed="rId6"/>
          <a:stretch>
            <a:fillRect/>
          </a:stretch>
        </p:blipFill>
        <p:spPr>
          <a:xfrm>
            <a:off x="108269" y="1865542"/>
            <a:ext cx="3820573" cy="3852000"/>
          </a:xfrm>
          <a:prstGeom prst="rect">
            <a:avLst/>
          </a:prstGeom>
        </p:spPr>
      </p:pic>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DC9D46BF-6394-405F-8B4E-A2658F86AA01}"/>
                  </a:ext>
                </a:extLst>
              </p:cNvPr>
              <p:cNvSpPr txBox="1"/>
              <p:nvPr/>
            </p:nvSpPr>
            <p:spPr>
              <a:xfrm>
                <a:off x="108269" y="5064595"/>
                <a:ext cx="1021433" cy="338554"/>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sz="1600" b="1" i="0" smtClean="0">
                          <a:solidFill>
                            <a:schemeClr val="bg1"/>
                          </a:solidFill>
                          <a:latin typeface="Cambria Math" panose="02040503050406030204" pitchFamily="18" charset="0"/>
                        </a:rPr>
                        <m:t>𝐀𝐠</m:t>
                      </m:r>
                      <m:r>
                        <a:rPr lang="en-US" sz="1600" b="1" i="0" smtClean="0">
                          <a:solidFill>
                            <a:schemeClr val="bg1"/>
                          </a:solidFill>
                          <a:latin typeface="Cambria Math" panose="02040503050406030204" pitchFamily="18" charset="0"/>
                        </a:rPr>
                        <m:t>(</m:t>
                      </m:r>
                      <m:r>
                        <a:rPr lang="en-US" sz="1600" b="1" i="0" smtClean="0">
                          <a:solidFill>
                            <a:schemeClr val="bg1"/>
                          </a:solidFill>
                          <a:latin typeface="Cambria Math" panose="02040503050406030204" pitchFamily="18" charset="0"/>
                        </a:rPr>
                        <m:t>𝟏𝟏𝟏</m:t>
                      </m:r>
                      <m:r>
                        <a:rPr lang="en-US" sz="1600" b="1" i="0" smtClean="0">
                          <a:solidFill>
                            <a:schemeClr val="bg1"/>
                          </a:solidFill>
                          <a:latin typeface="Cambria Math" panose="02040503050406030204" pitchFamily="18" charset="0"/>
                        </a:rPr>
                        <m:t>)</m:t>
                      </m:r>
                    </m:oMath>
                  </m:oMathPara>
                </a14:m>
                <a:endParaRPr lang="en-AU" sz="1600" b="1" dirty="0">
                  <a:solidFill>
                    <a:schemeClr val="bg1"/>
                  </a:solidFill>
                </a:endParaRPr>
              </a:p>
            </p:txBody>
          </p:sp>
        </mc:Choice>
        <mc:Fallback xmlns="">
          <p:sp>
            <p:nvSpPr>
              <p:cNvPr id="48" name="TextBox 47">
                <a:extLst>
                  <a:ext uri="{FF2B5EF4-FFF2-40B4-BE49-F238E27FC236}">
                    <a16:creationId xmlns:a16="http://schemas.microsoft.com/office/drawing/2014/main" id="{DC9D46BF-6394-405F-8B4E-A2658F86AA01}"/>
                  </a:ext>
                </a:extLst>
              </p:cNvPr>
              <p:cNvSpPr txBox="1">
                <a:spLocks noRot="1" noChangeAspect="1" noMove="1" noResize="1" noEditPoints="1" noAdjustHandles="1" noChangeArrowheads="1" noChangeShapeType="1" noTextEdit="1"/>
              </p:cNvSpPr>
              <p:nvPr/>
            </p:nvSpPr>
            <p:spPr>
              <a:xfrm>
                <a:off x="108269" y="5064595"/>
                <a:ext cx="1021433" cy="338554"/>
              </a:xfrm>
              <a:prstGeom prst="rect">
                <a:avLst/>
              </a:prstGeom>
              <a:blipFill>
                <a:blip r:embed="rId7"/>
                <a:stretch>
                  <a:fillRect b="-1090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7E4A4045-36EE-43F9-BEB0-A629722B3F35}"/>
                  </a:ext>
                </a:extLst>
              </p:cNvPr>
              <p:cNvSpPr txBox="1"/>
              <p:nvPr/>
            </p:nvSpPr>
            <p:spPr>
              <a:xfrm>
                <a:off x="2276756" y="4996658"/>
                <a:ext cx="1021433" cy="338554"/>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sz="1600" b="1" i="0" smtClean="0">
                          <a:solidFill>
                            <a:schemeClr val="bg1"/>
                          </a:solidFill>
                          <a:latin typeface="Cambria Math" panose="02040503050406030204" pitchFamily="18" charset="0"/>
                        </a:rPr>
                        <m:t>𝐀𝐠</m:t>
                      </m:r>
                      <m:r>
                        <a:rPr lang="en-US" sz="1600" b="1" i="0" smtClean="0">
                          <a:solidFill>
                            <a:schemeClr val="bg1"/>
                          </a:solidFill>
                          <a:latin typeface="Cambria Math" panose="02040503050406030204" pitchFamily="18" charset="0"/>
                        </a:rPr>
                        <m:t>(</m:t>
                      </m:r>
                      <m:r>
                        <a:rPr lang="en-US" sz="1600" b="1" i="0" smtClean="0">
                          <a:solidFill>
                            <a:schemeClr val="bg1"/>
                          </a:solidFill>
                          <a:latin typeface="Cambria Math" panose="02040503050406030204" pitchFamily="18" charset="0"/>
                        </a:rPr>
                        <m:t>𝟏𝟏𝟏</m:t>
                      </m:r>
                      <m:r>
                        <a:rPr lang="en-US" sz="1600" b="1" i="0" smtClean="0">
                          <a:solidFill>
                            <a:schemeClr val="bg1"/>
                          </a:solidFill>
                          <a:latin typeface="Cambria Math" panose="02040503050406030204" pitchFamily="18" charset="0"/>
                        </a:rPr>
                        <m:t>)</m:t>
                      </m:r>
                    </m:oMath>
                  </m:oMathPara>
                </a14:m>
                <a:endParaRPr lang="en-AU" sz="1600" b="1" dirty="0">
                  <a:solidFill>
                    <a:schemeClr val="bg1"/>
                  </a:solidFill>
                </a:endParaRPr>
              </a:p>
            </p:txBody>
          </p:sp>
        </mc:Choice>
        <mc:Fallback xmlns="">
          <p:sp>
            <p:nvSpPr>
              <p:cNvPr id="49" name="TextBox 48">
                <a:extLst>
                  <a:ext uri="{FF2B5EF4-FFF2-40B4-BE49-F238E27FC236}">
                    <a16:creationId xmlns:a16="http://schemas.microsoft.com/office/drawing/2014/main" id="{7E4A4045-36EE-43F9-BEB0-A629722B3F35}"/>
                  </a:ext>
                </a:extLst>
              </p:cNvPr>
              <p:cNvSpPr txBox="1">
                <a:spLocks noRot="1" noChangeAspect="1" noMove="1" noResize="1" noEditPoints="1" noAdjustHandles="1" noChangeArrowheads="1" noChangeShapeType="1" noTextEdit="1"/>
              </p:cNvSpPr>
              <p:nvPr/>
            </p:nvSpPr>
            <p:spPr>
              <a:xfrm>
                <a:off x="2276756" y="4996658"/>
                <a:ext cx="1021433" cy="338554"/>
              </a:xfrm>
              <a:prstGeom prst="rect">
                <a:avLst/>
              </a:prstGeom>
              <a:blipFill>
                <a:blip r:embed="rId8"/>
                <a:stretch>
                  <a:fillRect b="-10909"/>
                </a:stretch>
              </a:blipFill>
            </p:spPr>
            <p:txBody>
              <a:bodyPr/>
              <a:lstStyle/>
              <a:p>
                <a:r>
                  <a:rPr lang="en-AU">
                    <a:noFill/>
                  </a:rPr>
                  <a:t> </a:t>
                </a:r>
              </a:p>
            </p:txBody>
          </p:sp>
        </mc:Fallback>
      </mc:AlternateContent>
      <p:grpSp>
        <p:nvGrpSpPr>
          <p:cNvPr id="84" name="Group 83">
            <a:extLst>
              <a:ext uri="{FF2B5EF4-FFF2-40B4-BE49-F238E27FC236}">
                <a16:creationId xmlns:a16="http://schemas.microsoft.com/office/drawing/2014/main" id="{D4C5ECC4-B470-478C-B77C-CF74DA5CB264}"/>
              </a:ext>
            </a:extLst>
          </p:cNvPr>
          <p:cNvGrpSpPr/>
          <p:nvPr/>
        </p:nvGrpSpPr>
        <p:grpSpPr>
          <a:xfrm>
            <a:off x="4196705" y="1879508"/>
            <a:ext cx="7826896" cy="4379824"/>
            <a:chOff x="4196705" y="1879508"/>
            <a:chExt cx="7826896" cy="4379824"/>
          </a:xfrm>
        </p:grpSpPr>
        <p:grpSp>
          <p:nvGrpSpPr>
            <p:cNvPr id="81" name="Group 80">
              <a:extLst>
                <a:ext uri="{FF2B5EF4-FFF2-40B4-BE49-F238E27FC236}">
                  <a16:creationId xmlns:a16="http://schemas.microsoft.com/office/drawing/2014/main" id="{E21F14B1-1E37-4545-ABB7-D37C7CDCBA02}"/>
                </a:ext>
              </a:extLst>
            </p:cNvPr>
            <p:cNvGrpSpPr/>
            <p:nvPr/>
          </p:nvGrpSpPr>
          <p:grpSpPr>
            <a:xfrm>
              <a:off x="4196705" y="1879508"/>
              <a:ext cx="3780000" cy="4379824"/>
              <a:chOff x="4196705" y="1879508"/>
              <a:chExt cx="3780000" cy="4379824"/>
            </a:xfrm>
          </p:grpSpPr>
          <p:pic>
            <p:nvPicPr>
              <p:cNvPr id="20" name="Picture 19">
                <a:extLst>
                  <a:ext uri="{FF2B5EF4-FFF2-40B4-BE49-F238E27FC236}">
                    <a16:creationId xmlns:a16="http://schemas.microsoft.com/office/drawing/2014/main" id="{DBFAC555-B37A-4280-BB01-F128BE2F46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6705" y="1879508"/>
                <a:ext cx="3780000" cy="3780000"/>
              </a:xfrm>
              <a:prstGeom prst="rect">
                <a:avLst/>
              </a:prstGeom>
              <a:ln w="76200">
                <a:solidFill>
                  <a:srgbClr val="00B0F0"/>
                </a:solidFill>
              </a:ln>
            </p:spPr>
          </p:pic>
          <p:cxnSp>
            <p:nvCxnSpPr>
              <p:cNvPr id="22" name="Straight Connector 21">
                <a:extLst>
                  <a:ext uri="{FF2B5EF4-FFF2-40B4-BE49-F238E27FC236}">
                    <a16:creationId xmlns:a16="http://schemas.microsoft.com/office/drawing/2014/main" id="{5FAD953B-74A5-473E-A6C4-E7A7B88B3CE2}"/>
                  </a:ext>
                </a:extLst>
              </p:cNvPr>
              <p:cNvCxnSpPr>
                <a:cxnSpLocks/>
              </p:cNvCxnSpPr>
              <p:nvPr/>
            </p:nvCxnSpPr>
            <p:spPr>
              <a:xfrm>
                <a:off x="6852492" y="2633031"/>
                <a:ext cx="514334" cy="126694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ECD7778-0AE3-496D-A726-43F373A10BC1}"/>
                  </a:ext>
                </a:extLst>
              </p:cNvPr>
              <p:cNvCxnSpPr>
                <a:cxnSpLocks/>
              </p:cNvCxnSpPr>
              <p:nvPr/>
            </p:nvCxnSpPr>
            <p:spPr>
              <a:xfrm flipH="1">
                <a:off x="6026227" y="2633031"/>
                <a:ext cx="826265" cy="1079653"/>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17EBCFE-95D1-4E70-82AC-49DCC464C5C0}"/>
                  </a:ext>
                </a:extLst>
              </p:cNvPr>
              <p:cNvCxnSpPr>
                <a:cxnSpLocks/>
              </p:cNvCxnSpPr>
              <p:nvPr/>
            </p:nvCxnSpPr>
            <p:spPr>
              <a:xfrm flipH="1" flipV="1">
                <a:off x="6026227" y="3712684"/>
                <a:ext cx="517792" cy="126694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2801417-22C9-43AA-9E22-C0E186386AA3}"/>
                  </a:ext>
                </a:extLst>
              </p:cNvPr>
              <p:cNvCxnSpPr>
                <a:cxnSpLocks/>
              </p:cNvCxnSpPr>
              <p:nvPr/>
            </p:nvCxnSpPr>
            <p:spPr>
              <a:xfrm flipH="1">
                <a:off x="6540561" y="3899971"/>
                <a:ext cx="826265" cy="1079653"/>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73CF029C-B824-4F4E-ACB2-3921F2AD62D8}"/>
                  </a:ext>
                </a:extLst>
              </p:cNvPr>
              <p:cNvGrpSpPr/>
              <p:nvPr/>
            </p:nvGrpSpPr>
            <p:grpSpPr>
              <a:xfrm>
                <a:off x="7042635" y="4931472"/>
                <a:ext cx="790272" cy="693978"/>
                <a:chOff x="6932836" y="4877801"/>
                <a:chExt cx="790272" cy="693978"/>
              </a:xfrm>
            </p:grpSpPr>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09ECF29-7817-4E70-BB41-F0C08454B8B6}"/>
                        </a:ext>
                      </a:extLst>
                    </p:cNvPr>
                    <p:cNvSpPr txBox="1"/>
                    <p:nvPr/>
                  </p:nvSpPr>
                  <p:spPr>
                    <a:xfrm>
                      <a:off x="6939083" y="5202447"/>
                      <a:ext cx="777777" cy="369332"/>
                    </a:xfrm>
                    <a:prstGeom prst="rect">
                      <a:avLst/>
                    </a:prstGeom>
                    <a:solidFill>
                      <a:schemeClr val="tx1">
                        <a:alpha val="30000"/>
                      </a:schemeClr>
                    </a:solidFill>
                  </p:spPr>
                  <p:txBody>
                    <a:bodyPr wrap="none" rtlCol="0">
                      <a:spAutoFit/>
                    </a:bodyPr>
                    <a:lstStyle/>
                    <a:p>
                      <a:pPr/>
                      <a14:m>
                        <m:oMathPara xmlns:m="http://schemas.openxmlformats.org/officeDocument/2006/math">
                          <m:oMathParaPr>
                            <m:jc m:val="center"/>
                          </m:oMathParaPr>
                          <m:oMath xmlns:m="http://schemas.openxmlformats.org/officeDocument/2006/math">
                            <m:r>
                              <a:rPr lang="en-US" b="1" i="1" smtClean="0">
                                <a:solidFill>
                                  <a:schemeClr val="bg1"/>
                                </a:solidFill>
                                <a:latin typeface="Cambria Math" panose="02040503050406030204" pitchFamily="18" charset="0"/>
                              </a:rPr>
                              <m:t>𝟐</m:t>
                            </m:r>
                            <m:r>
                              <a:rPr lang="en-US" b="1" i="1" smtClean="0">
                                <a:solidFill>
                                  <a:schemeClr val="bg1"/>
                                </a:solidFill>
                                <a:latin typeface="Cambria Math" panose="02040503050406030204" pitchFamily="18" charset="0"/>
                              </a:rPr>
                              <m:t> </m:t>
                            </m:r>
                            <m:r>
                              <a:rPr lang="en-US" b="1" i="0" smtClean="0">
                                <a:solidFill>
                                  <a:schemeClr val="bg1"/>
                                </a:solidFill>
                                <a:latin typeface="Cambria Math" panose="02040503050406030204" pitchFamily="18" charset="0"/>
                              </a:rPr>
                              <m:t>𝐧𝐦</m:t>
                            </m:r>
                          </m:oMath>
                        </m:oMathPara>
                      </a14:m>
                      <a:endParaRPr lang="en-AU" b="1" dirty="0">
                        <a:solidFill>
                          <a:schemeClr val="bg1"/>
                        </a:solidFill>
                      </a:endParaRPr>
                    </a:p>
                  </p:txBody>
                </p:sp>
              </mc:Choice>
              <mc:Fallback xmlns="">
                <p:sp>
                  <p:nvSpPr>
                    <p:cNvPr id="42" name="TextBox 41">
                      <a:extLst>
                        <a:ext uri="{FF2B5EF4-FFF2-40B4-BE49-F238E27FC236}">
                          <a16:creationId xmlns:a16="http://schemas.microsoft.com/office/drawing/2014/main" id="{209ECF29-7817-4E70-BB41-F0C08454B8B6}"/>
                        </a:ext>
                      </a:extLst>
                    </p:cNvPr>
                    <p:cNvSpPr txBox="1">
                      <a:spLocks noRot="1" noChangeAspect="1" noMove="1" noResize="1" noEditPoints="1" noAdjustHandles="1" noChangeArrowheads="1" noChangeShapeType="1" noTextEdit="1"/>
                    </p:cNvSpPr>
                    <p:nvPr/>
                  </p:nvSpPr>
                  <p:spPr>
                    <a:xfrm>
                      <a:off x="6939083" y="5202447"/>
                      <a:ext cx="777777" cy="369332"/>
                    </a:xfrm>
                    <a:prstGeom prst="rect">
                      <a:avLst/>
                    </a:prstGeom>
                    <a:blipFill>
                      <a:blip r:embed="rId10"/>
                      <a:stretch>
                        <a:fillRect/>
                      </a:stretch>
                    </a:blipFill>
                  </p:spPr>
                  <p:txBody>
                    <a:bodyPr/>
                    <a:lstStyle/>
                    <a:p>
                      <a:r>
                        <a:rPr lang="en-AU">
                          <a:noFill/>
                        </a:rPr>
                        <a:t> </a:t>
                      </a:r>
                    </a:p>
                  </p:txBody>
                </p:sp>
              </mc:Fallback>
            </mc:AlternateContent>
            <p:cxnSp>
              <p:nvCxnSpPr>
                <p:cNvPr id="44" name="Straight Connector 43">
                  <a:extLst>
                    <a:ext uri="{FF2B5EF4-FFF2-40B4-BE49-F238E27FC236}">
                      <a16:creationId xmlns:a16="http://schemas.microsoft.com/office/drawing/2014/main" id="{F633A5E1-041D-495F-B426-28C4AC18BBB0}"/>
                    </a:ext>
                  </a:extLst>
                </p:cNvPr>
                <p:cNvCxnSpPr>
                  <a:cxnSpLocks noChangeAspect="1"/>
                </p:cNvCxnSpPr>
                <p:nvPr/>
              </p:nvCxnSpPr>
              <p:spPr>
                <a:xfrm rot="3180000" flipH="1">
                  <a:off x="7025572" y="4785065"/>
                  <a:ext cx="604800" cy="790272"/>
                </a:xfrm>
                <a:prstGeom prst="line">
                  <a:avLst/>
                </a:prstGeom>
                <a:ln w="95250">
                  <a:solidFill>
                    <a:schemeClr val="bg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20200B85-F02A-4861-BEDC-85796EF16014}"/>
                      </a:ext>
                    </a:extLst>
                  </p:cNvPr>
                  <p:cNvSpPr txBox="1"/>
                  <p:nvPr/>
                </p:nvSpPr>
                <p:spPr>
                  <a:xfrm>
                    <a:off x="5020224" y="5859222"/>
                    <a:ext cx="2151551" cy="400110"/>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sz="2000" b="1" i="0" smtClean="0">
                              <a:solidFill>
                                <a:schemeClr val="tx1"/>
                              </a:solidFill>
                              <a:latin typeface="Cambria Math" panose="02040503050406030204" pitchFamily="18" charset="0"/>
                            </a:rPr>
                            <m:t>𝐏𝐢𝐧𝐰𝐡𝐞𝐞𝐥</m:t>
                          </m:r>
                          <m:r>
                            <a:rPr lang="en-US" sz="2000" b="1" i="0" smtClean="0">
                              <a:solidFill>
                                <a:schemeClr val="tx1"/>
                              </a:solidFill>
                              <a:latin typeface="Cambria Math" panose="02040503050406030204" pitchFamily="18" charset="0"/>
                            </a:rPr>
                            <m:t> </m:t>
                          </m:r>
                          <m:r>
                            <a:rPr lang="en-US" sz="2000" b="1" i="0" smtClean="0">
                              <a:solidFill>
                                <a:schemeClr val="tx1"/>
                              </a:solidFill>
                              <a:latin typeface="Cambria Math" panose="02040503050406030204" pitchFamily="18" charset="0"/>
                            </a:rPr>
                            <m:t>𝐏𝐡𝐚𝐬𝐞</m:t>
                          </m:r>
                        </m:oMath>
                      </m:oMathPara>
                    </a14:m>
                    <a:endParaRPr lang="en-AU" sz="2000" b="1" dirty="0">
                      <a:solidFill>
                        <a:schemeClr val="tx1"/>
                      </a:solidFill>
                    </a:endParaRPr>
                  </a:p>
                </p:txBody>
              </p:sp>
            </mc:Choice>
            <mc:Fallback xmlns="">
              <p:sp>
                <p:nvSpPr>
                  <p:cNvPr id="53" name="TextBox 52">
                    <a:extLst>
                      <a:ext uri="{FF2B5EF4-FFF2-40B4-BE49-F238E27FC236}">
                        <a16:creationId xmlns:a16="http://schemas.microsoft.com/office/drawing/2014/main" id="{20200B85-F02A-4861-BEDC-85796EF16014}"/>
                      </a:ext>
                    </a:extLst>
                  </p:cNvPr>
                  <p:cNvSpPr txBox="1">
                    <a:spLocks noRot="1" noChangeAspect="1" noMove="1" noResize="1" noEditPoints="1" noAdjustHandles="1" noChangeArrowheads="1" noChangeShapeType="1" noTextEdit="1"/>
                  </p:cNvSpPr>
                  <p:nvPr/>
                </p:nvSpPr>
                <p:spPr>
                  <a:xfrm>
                    <a:off x="5020224" y="5859222"/>
                    <a:ext cx="2151551" cy="400110"/>
                  </a:xfrm>
                  <a:prstGeom prst="rect">
                    <a:avLst/>
                  </a:prstGeom>
                  <a:blipFill>
                    <a:blip r:embed="rId11"/>
                    <a:stretch>
                      <a:fillRect/>
                    </a:stretch>
                  </a:blipFill>
                </p:spPr>
                <p:txBody>
                  <a:bodyPr/>
                  <a:lstStyle/>
                  <a:p>
                    <a:r>
                      <a:rPr lang="en-AU">
                        <a:noFill/>
                      </a:rPr>
                      <a:t> </a:t>
                    </a:r>
                  </a:p>
                </p:txBody>
              </p:sp>
            </mc:Fallback>
          </mc:AlternateContent>
        </p:grpSp>
        <p:grpSp>
          <p:nvGrpSpPr>
            <p:cNvPr id="82" name="Group 81">
              <a:extLst>
                <a:ext uri="{FF2B5EF4-FFF2-40B4-BE49-F238E27FC236}">
                  <a16:creationId xmlns:a16="http://schemas.microsoft.com/office/drawing/2014/main" id="{7A76E055-15EC-4717-BF46-2CFF457466DB}"/>
                </a:ext>
              </a:extLst>
            </p:cNvPr>
            <p:cNvGrpSpPr/>
            <p:nvPr/>
          </p:nvGrpSpPr>
          <p:grpSpPr>
            <a:xfrm>
              <a:off x="8244568" y="1880475"/>
              <a:ext cx="3779033" cy="4378857"/>
              <a:chOff x="8244568" y="1880475"/>
              <a:chExt cx="3779033" cy="4378857"/>
            </a:xfrm>
          </p:grpSpPr>
          <p:pic>
            <p:nvPicPr>
              <p:cNvPr id="14" name="Picture 13">
                <a:extLst>
                  <a:ext uri="{FF2B5EF4-FFF2-40B4-BE49-F238E27FC236}">
                    <a16:creationId xmlns:a16="http://schemas.microsoft.com/office/drawing/2014/main" id="{E86C1D8A-5454-48DC-8CB5-77696194014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8244568" y="1880475"/>
                <a:ext cx="3779033" cy="3779033"/>
              </a:xfrm>
              <a:prstGeom prst="rect">
                <a:avLst/>
              </a:prstGeom>
              <a:ln w="76200">
                <a:solidFill>
                  <a:srgbClr val="FF00FF"/>
                </a:solidFill>
              </a:ln>
            </p:spPr>
          </p:pic>
          <p:cxnSp>
            <p:nvCxnSpPr>
              <p:cNvPr id="31" name="Straight Connector 30">
                <a:extLst>
                  <a:ext uri="{FF2B5EF4-FFF2-40B4-BE49-F238E27FC236}">
                    <a16:creationId xmlns:a16="http://schemas.microsoft.com/office/drawing/2014/main" id="{AA439981-00B4-46E3-8008-757B101E062F}"/>
                  </a:ext>
                </a:extLst>
              </p:cNvPr>
              <p:cNvCxnSpPr>
                <a:cxnSpLocks/>
              </p:cNvCxnSpPr>
              <p:nvPr/>
            </p:nvCxnSpPr>
            <p:spPr>
              <a:xfrm flipH="1">
                <a:off x="10102467" y="2633031"/>
                <a:ext cx="176271" cy="1101687"/>
              </a:xfrm>
              <a:prstGeom prst="line">
                <a:avLst/>
              </a:prstGeom>
              <a:ln w="508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77AE10C-C242-4499-B918-B1FD46433662}"/>
                  </a:ext>
                </a:extLst>
              </p:cNvPr>
              <p:cNvCxnSpPr>
                <a:cxnSpLocks/>
              </p:cNvCxnSpPr>
              <p:nvPr/>
            </p:nvCxnSpPr>
            <p:spPr>
              <a:xfrm flipH="1">
                <a:off x="11059098" y="3303224"/>
                <a:ext cx="176271" cy="1101687"/>
              </a:xfrm>
              <a:prstGeom prst="line">
                <a:avLst/>
              </a:prstGeom>
              <a:ln w="508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72CD137-4EFC-4661-B99B-0FDC11A8DF9C}"/>
                  </a:ext>
                </a:extLst>
              </p:cNvPr>
              <p:cNvCxnSpPr>
                <a:cxnSpLocks/>
              </p:cNvCxnSpPr>
              <p:nvPr/>
            </p:nvCxnSpPr>
            <p:spPr>
              <a:xfrm>
                <a:off x="10278738" y="2657487"/>
                <a:ext cx="956631" cy="645737"/>
              </a:xfrm>
              <a:prstGeom prst="line">
                <a:avLst/>
              </a:prstGeom>
              <a:ln w="508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23904E-FDA6-422C-992F-3D1D3C64BEA3}"/>
                  </a:ext>
                </a:extLst>
              </p:cNvPr>
              <p:cNvCxnSpPr>
                <a:cxnSpLocks/>
              </p:cNvCxnSpPr>
              <p:nvPr/>
            </p:nvCxnSpPr>
            <p:spPr>
              <a:xfrm>
                <a:off x="10102467" y="3757367"/>
                <a:ext cx="956631" cy="645737"/>
              </a:xfrm>
              <a:prstGeom prst="line">
                <a:avLst/>
              </a:prstGeom>
              <a:ln w="50800">
                <a:solidFill>
                  <a:srgbClr val="FF00FF"/>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EDEB7FEB-BD34-4865-9AB3-85994F80DC84}"/>
                  </a:ext>
                </a:extLst>
              </p:cNvPr>
              <p:cNvGrpSpPr/>
              <p:nvPr/>
            </p:nvGrpSpPr>
            <p:grpSpPr>
              <a:xfrm>
                <a:off x="11141622" y="4959101"/>
                <a:ext cx="777777" cy="657538"/>
                <a:chOff x="11091803" y="4981444"/>
                <a:chExt cx="777777" cy="657538"/>
              </a:xfrm>
            </p:grpSpPr>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513FE9DD-D58D-4F81-A8F8-C6D1754A8961}"/>
                        </a:ext>
                      </a:extLst>
                    </p:cNvPr>
                    <p:cNvSpPr txBox="1"/>
                    <p:nvPr/>
                  </p:nvSpPr>
                  <p:spPr>
                    <a:xfrm>
                      <a:off x="11091803" y="5269650"/>
                      <a:ext cx="777777" cy="369332"/>
                    </a:xfrm>
                    <a:prstGeom prst="rect">
                      <a:avLst/>
                    </a:prstGeom>
                    <a:solidFill>
                      <a:schemeClr val="tx1">
                        <a:alpha val="30000"/>
                      </a:schemeClr>
                    </a:solidFill>
                  </p:spPr>
                  <p:txBody>
                    <a:bodyPr wrap="none" rtlCol="0">
                      <a:spAutoFit/>
                    </a:bodyPr>
                    <a:lstStyle/>
                    <a:p>
                      <a:pPr/>
                      <a14:m>
                        <m:oMathPara xmlns:m="http://schemas.openxmlformats.org/officeDocument/2006/math">
                          <m:oMathParaPr>
                            <m:jc m:val="center"/>
                          </m:oMathParaPr>
                          <m:oMath xmlns:m="http://schemas.openxmlformats.org/officeDocument/2006/math">
                            <m:r>
                              <a:rPr lang="en-US" b="1" i="1" smtClean="0">
                                <a:solidFill>
                                  <a:schemeClr val="bg1"/>
                                </a:solidFill>
                                <a:latin typeface="Cambria Math" panose="02040503050406030204" pitchFamily="18" charset="0"/>
                              </a:rPr>
                              <m:t>𝟐</m:t>
                            </m:r>
                            <m:r>
                              <a:rPr lang="en-US" b="1" i="1" smtClean="0">
                                <a:solidFill>
                                  <a:schemeClr val="bg1"/>
                                </a:solidFill>
                                <a:latin typeface="Cambria Math" panose="02040503050406030204" pitchFamily="18" charset="0"/>
                              </a:rPr>
                              <m:t> </m:t>
                            </m:r>
                            <m:r>
                              <a:rPr lang="en-US" b="1" i="0" smtClean="0">
                                <a:solidFill>
                                  <a:schemeClr val="bg1"/>
                                </a:solidFill>
                                <a:latin typeface="Cambria Math" panose="02040503050406030204" pitchFamily="18" charset="0"/>
                              </a:rPr>
                              <m:t>𝐧𝐦</m:t>
                            </m:r>
                          </m:oMath>
                        </m:oMathPara>
                      </a14:m>
                      <a:endParaRPr lang="en-AU" b="1" dirty="0">
                        <a:solidFill>
                          <a:schemeClr val="bg1"/>
                        </a:solidFill>
                      </a:endParaRPr>
                    </a:p>
                  </p:txBody>
                </p:sp>
              </mc:Choice>
              <mc:Fallback xmlns="">
                <p:sp>
                  <p:nvSpPr>
                    <p:cNvPr id="41" name="TextBox 40">
                      <a:extLst>
                        <a:ext uri="{FF2B5EF4-FFF2-40B4-BE49-F238E27FC236}">
                          <a16:creationId xmlns:a16="http://schemas.microsoft.com/office/drawing/2014/main" id="{513FE9DD-D58D-4F81-A8F8-C6D1754A8961}"/>
                        </a:ext>
                      </a:extLst>
                    </p:cNvPr>
                    <p:cNvSpPr txBox="1">
                      <a:spLocks noRot="1" noChangeAspect="1" noMove="1" noResize="1" noEditPoints="1" noAdjustHandles="1" noChangeArrowheads="1" noChangeShapeType="1" noTextEdit="1"/>
                    </p:cNvSpPr>
                    <p:nvPr/>
                  </p:nvSpPr>
                  <p:spPr>
                    <a:xfrm>
                      <a:off x="11091803" y="5269650"/>
                      <a:ext cx="777777" cy="369332"/>
                    </a:xfrm>
                    <a:prstGeom prst="rect">
                      <a:avLst/>
                    </a:prstGeom>
                    <a:blipFill>
                      <a:blip r:embed="rId13"/>
                      <a:stretch>
                        <a:fillRect/>
                      </a:stretch>
                    </a:blipFill>
                  </p:spPr>
                  <p:txBody>
                    <a:bodyPr/>
                    <a:lstStyle/>
                    <a:p>
                      <a:r>
                        <a:rPr lang="en-AU">
                          <a:noFill/>
                        </a:rPr>
                        <a:t> </a:t>
                      </a:r>
                    </a:p>
                  </p:txBody>
                </p:sp>
              </mc:Fallback>
            </mc:AlternateContent>
            <p:cxnSp>
              <p:nvCxnSpPr>
                <p:cNvPr id="40" name="Straight Connector 39">
                  <a:extLst>
                    <a:ext uri="{FF2B5EF4-FFF2-40B4-BE49-F238E27FC236}">
                      <a16:creationId xmlns:a16="http://schemas.microsoft.com/office/drawing/2014/main" id="{D469BA38-9E01-416C-805F-2826E302750F}"/>
                    </a:ext>
                  </a:extLst>
                </p:cNvPr>
                <p:cNvCxnSpPr>
                  <a:cxnSpLocks noChangeAspect="1"/>
                </p:cNvCxnSpPr>
                <p:nvPr/>
              </p:nvCxnSpPr>
              <p:spPr>
                <a:xfrm rot="-2040000">
                  <a:off x="11098916" y="4981444"/>
                  <a:ext cx="756000" cy="510310"/>
                </a:xfrm>
                <a:prstGeom prst="line">
                  <a:avLst/>
                </a:prstGeom>
                <a:ln w="95250">
                  <a:solidFill>
                    <a:schemeClr val="bg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15B3E8BD-7D32-4977-8006-29DE118D5B0F}"/>
                      </a:ext>
                    </a:extLst>
                  </p:cNvPr>
                  <p:cNvSpPr txBox="1"/>
                  <p:nvPr/>
                </p:nvSpPr>
                <p:spPr>
                  <a:xfrm>
                    <a:off x="9544820" y="5859222"/>
                    <a:ext cx="1178528" cy="400110"/>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sz="2000" b="1" i="0" smtClean="0">
                              <a:solidFill>
                                <a:schemeClr val="tx1"/>
                              </a:solidFill>
                              <a:latin typeface="Cambria Math" panose="02040503050406030204" pitchFamily="18" charset="0"/>
                            </a:rPr>
                            <m:t>𝐘</m:t>
                          </m:r>
                          <m:r>
                            <a:rPr lang="en-US" sz="2000" b="1" i="0" smtClean="0">
                              <a:solidFill>
                                <a:schemeClr val="tx1"/>
                              </a:solidFill>
                              <a:latin typeface="Cambria Math" panose="02040503050406030204" pitchFamily="18" charset="0"/>
                            </a:rPr>
                            <m:t> </m:t>
                          </m:r>
                          <m:r>
                            <a:rPr lang="en-US" sz="2000" b="1" i="0" smtClean="0">
                              <a:solidFill>
                                <a:schemeClr val="tx1"/>
                              </a:solidFill>
                              <a:latin typeface="Cambria Math" panose="02040503050406030204" pitchFamily="18" charset="0"/>
                            </a:rPr>
                            <m:t>𝐏𝐡𝐚𝐬𝐞</m:t>
                          </m:r>
                        </m:oMath>
                      </m:oMathPara>
                    </a14:m>
                    <a:endParaRPr lang="en-AU" sz="2000" b="1" dirty="0">
                      <a:solidFill>
                        <a:schemeClr val="tx1"/>
                      </a:solidFill>
                    </a:endParaRPr>
                  </a:p>
                </p:txBody>
              </p:sp>
            </mc:Choice>
            <mc:Fallback xmlns="">
              <p:sp>
                <p:nvSpPr>
                  <p:cNvPr id="54" name="TextBox 53">
                    <a:extLst>
                      <a:ext uri="{FF2B5EF4-FFF2-40B4-BE49-F238E27FC236}">
                        <a16:creationId xmlns:a16="http://schemas.microsoft.com/office/drawing/2014/main" id="{15B3E8BD-7D32-4977-8006-29DE118D5B0F}"/>
                      </a:ext>
                    </a:extLst>
                  </p:cNvPr>
                  <p:cNvSpPr txBox="1">
                    <a:spLocks noRot="1" noChangeAspect="1" noMove="1" noResize="1" noEditPoints="1" noAdjustHandles="1" noChangeArrowheads="1" noChangeShapeType="1" noTextEdit="1"/>
                  </p:cNvSpPr>
                  <p:nvPr/>
                </p:nvSpPr>
                <p:spPr>
                  <a:xfrm>
                    <a:off x="9544820" y="5859222"/>
                    <a:ext cx="1178528" cy="400110"/>
                  </a:xfrm>
                  <a:prstGeom prst="rect">
                    <a:avLst/>
                  </a:prstGeom>
                  <a:blipFill>
                    <a:blip r:embed="rId14"/>
                    <a:stretch>
                      <a:fillRect/>
                    </a:stretch>
                  </a:blipFill>
                </p:spPr>
                <p:txBody>
                  <a:bodyPr/>
                  <a:lstStyle/>
                  <a:p>
                    <a:r>
                      <a:rPr lang="en-AU">
                        <a:noFill/>
                      </a:rPr>
                      <a:t> </a:t>
                    </a:r>
                  </a:p>
                </p:txBody>
              </p:sp>
            </mc:Fallback>
          </mc:AlternateContent>
        </p:grpSp>
      </p:grpSp>
      <p:grpSp>
        <p:nvGrpSpPr>
          <p:cNvPr id="83" name="Group 82">
            <a:extLst>
              <a:ext uri="{FF2B5EF4-FFF2-40B4-BE49-F238E27FC236}">
                <a16:creationId xmlns:a16="http://schemas.microsoft.com/office/drawing/2014/main" id="{B8742737-5C08-4E5B-9366-2B431E91381E}"/>
              </a:ext>
            </a:extLst>
          </p:cNvPr>
          <p:cNvGrpSpPr/>
          <p:nvPr/>
        </p:nvGrpSpPr>
        <p:grpSpPr>
          <a:xfrm>
            <a:off x="7453792" y="795193"/>
            <a:ext cx="4173170" cy="863779"/>
            <a:chOff x="7453792" y="795193"/>
            <a:chExt cx="4173170" cy="863779"/>
          </a:xfrm>
        </p:grpSpPr>
        <p:grpSp>
          <p:nvGrpSpPr>
            <p:cNvPr id="73" name="Group 72">
              <a:extLst>
                <a:ext uri="{FF2B5EF4-FFF2-40B4-BE49-F238E27FC236}">
                  <a16:creationId xmlns:a16="http://schemas.microsoft.com/office/drawing/2014/main" id="{07F2C72D-F36F-4AC1-A851-8E836BE68D8F}"/>
                </a:ext>
              </a:extLst>
            </p:cNvPr>
            <p:cNvGrpSpPr/>
            <p:nvPr/>
          </p:nvGrpSpPr>
          <p:grpSpPr>
            <a:xfrm>
              <a:off x="7453792" y="795193"/>
              <a:ext cx="1296000" cy="806598"/>
              <a:chOff x="6482242" y="829251"/>
              <a:chExt cx="1296000" cy="806598"/>
            </a:xfrm>
          </p:grpSpPr>
          <p:grpSp>
            <p:nvGrpSpPr>
              <p:cNvPr id="72" name="Group 71">
                <a:extLst>
                  <a:ext uri="{FF2B5EF4-FFF2-40B4-BE49-F238E27FC236}">
                    <a16:creationId xmlns:a16="http://schemas.microsoft.com/office/drawing/2014/main" id="{D5DBA553-E534-4223-B7A2-7229B35F3556}"/>
                  </a:ext>
                </a:extLst>
              </p:cNvPr>
              <p:cNvGrpSpPr/>
              <p:nvPr/>
            </p:nvGrpSpPr>
            <p:grpSpPr>
              <a:xfrm>
                <a:off x="6704215" y="990127"/>
                <a:ext cx="852055" cy="454444"/>
                <a:chOff x="6709982" y="990127"/>
                <a:chExt cx="852055" cy="454444"/>
              </a:xfrm>
            </p:grpSpPr>
            <p:pic>
              <p:nvPicPr>
                <p:cNvPr id="58" name="Graphic 57">
                  <a:extLst>
                    <a:ext uri="{FF2B5EF4-FFF2-40B4-BE49-F238E27FC236}">
                      <a16:creationId xmlns:a16="http://schemas.microsoft.com/office/drawing/2014/main" id="{9D09CA55-0A4F-4F3A-8EF1-65DBE6AD95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3160000">
                  <a:off x="6709982" y="990127"/>
                  <a:ext cx="446495" cy="416729"/>
                </a:xfrm>
                <a:prstGeom prst="rect">
                  <a:avLst/>
                </a:prstGeom>
              </p:spPr>
            </p:pic>
            <p:sp>
              <p:nvSpPr>
                <p:cNvPr id="59" name="Freeform: Shape 58">
                  <a:extLst>
                    <a:ext uri="{FF2B5EF4-FFF2-40B4-BE49-F238E27FC236}">
                      <a16:creationId xmlns:a16="http://schemas.microsoft.com/office/drawing/2014/main" id="{1C294A21-B9C7-49BB-AEEC-6906FAA93DBC}"/>
                    </a:ext>
                  </a:extLst>
                </p:cNvPr>
                <p:cNvSpPr>
                  <a:spLocks noChangeAspect="1"/>
                </p:cNvSpPr>
                <p:nvPr/>
              </p:nvSpPr>
              <p:spPr>
                <a:xfrm rot="20206383">
                  <a:off x="7072506" y="1178744"/>
                  <a:ext cx="90000" cy="90000"/>
                </a:xfrm>
                <a:custGeom>
                  <a:avLst/>
                  <a:gdLst>
                    <a:gd name="connsiteX0" fmla="*/ 197404 w 186415"/>
                    <a:gd name="connsiteY0" fmla="*/ 115554 h 186415"/>
                    <a:gd name="connsiteX1" fmla="*/ 99859 w 186415"/>
                    <a:gd name="connsiteY1" fmla="*/ 197404 h 186415"/>
                    <a:gd name="connsiteX2" fmla="*/ 18009 w 186415"/>
                    <a:gd name="connsiteY2" fmla="*/ 99859 h 186415"/>
                    <a:gd name="connsiteX3" fmla="*/ 115554 w 186415"/>
                    <a:gd name="connsiteY3" fmla="*/ 18008 h 186415"/>
                    <a:gd name="connsiteX4" fmla="*/ 197404 w 186415"/>
                    <a:gd name="connsiteY4" fmla="*/ 115554 h 186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15" h="186415">
                      <a:moveTo>
                        <a:pt x="197404" y="115554"/>
                      </a:moveTo>
                      <a:cubicBezTo>
                        <a:pt x="193070" y="165092"/>
                        <a:pt x="149397" y="201738"/>
                        <a:pt x="99859" y="197404"/>
                      </a:cubicBezTo>
                      <a:cubicBezTo>
                        <a:pt x="50320" y="193070"/>
                        <a:pt x="13674" y="149397"/>
                        <a:pt x="18009" y="99859"/>
                      </a:cubicBezTo>
                      <a:cubicBezTo>
                        <a:pt x="22343" y="50320"/>
                        <a:pt x="66015" y="13674"/>
                        <a:pt x="115554" y="18008"/>
                      </a:cubicBezTo>
                      <a:cubicBezTo>
                        <a:pt x="165092" y="22343"/>
                        <a:pt x="201738" y="66015"/>
                        <a:pt x="197404" y="115554"/>
                      </a:cubicBezTo>
                      <a:close/>
                    </a:path>
                  </a:pathLst>
                </a:custGeom>
                <a:solidFill>
                  <a:schemeClr val="accent2"/>
                </a:solidFill>
                <a:ln w="3195" cap="flat">
                  <a:solidFill>
                    <a:srgbClr val="000000">
                      <a:alpha val="59000"/>
                    </a:srgbClr>
                  </a:solidFill>
                  <a:prstDash val="solid"/>
                  <a:miter/>
                </a:ln>
              </p:spPr>
              <p:txBody>
                <a:bodyPr rtlCol="0" anchor="ctr"/>
                <a:lstStyle/>
                <a:p>
                  <a:endParaRPr lang="en-AU"/>
                </a:p>
              </p:txBody>
            </p:sp>
            <p:pic>
              <p:nvPicPr>
                <p:cNvPr id="60" name="Graphic 59">
                  <a:extLst>
                    <a:ext uri="{FF2B5EF4-FFF2-40B4-BE49-F238E27FC236}">
                      <a16:creationId xmlns:a16="http://schemas.microsoft.com/office/drawing/2014/main" id="{AEA54506-381D-4505-8051-BCF5594D0A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160000">
                  <a:off x="7130425" y="1012959"/>
                  <a:ext cx="446495" cy="416729"/>
                </a:xfrm>
                <a:prstGeom prst="rect">
                  <a:avLst/>
                </a:prstGeom>
              </p:spPr>
            </p:pic>
          </p:grpSp>
          <p:sp>
            <p:nvSpPr>
              <p:cNvPr id="61" name="Freeform: Shape 60">
                <a:extLst>
                  <a:ext uri="{FF2B5EF4-FFF2-40B4-BE49-F238E27FC236}">
                    <a16:creationId xmlns:a16="http://schemas.microsoft.com/office/drawing/2014/main" id="{A6F2C12C-8A3C-4F0F-BE3F-4320E846BE7C}"/>
                  </a:ext>
                </a:extLst>
              </p:cNvPr>
              <p:cNvSpPr>
                <a:spLocks noChangeAspect="1"/>
              </p:cNvSpPr>
              <p:nvPr/>
            </p:nvSpPr>
            <p:spPr>
              <a:xfrm rot="20206383">
                <a:off x="7371122" y="1366003"/>
                <a:ext cx="90000" cy="90000"/>
              </a:xfrm>
              <a:custGeom>
                <a:avLst/>
                <a:gdLst>
                  <a:gd name="connsiteX0" fmla="*/ 197404 w 186415"/>
                  <a:gd name="connsiteY0" fmla="*/ 115554 h 186415"/>
                  <a:gd name="connsiteX1" fmla="*/ 99859 w 186415"/>
                  <a:gd name="connsiteY1" fmla="*/ 197404 h 186415"/>
                  <a:gd name="connsiteX2" fmla="*/ 18009 w 186415"/>
                  <a:gd name="connsiteY2" fmla="*/ 99859 h 186415"/>
                  <a:gd name="connsiteX3" fmla="*/ 115554 w 186415"/>
                  <a:gd name="connsiteY3" fmla="*/ 18008 h 186415"/>
                  <a:gd name="connsiteX4" fmla="*/ 197404 w 186415"/>
                  <a:gd name="connsiteY4" fmla="*/ 115554 h 186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15" h="186415">
                    <a:moveTo>
                      <a:pt x="197404" y="115554"/>
                    </a:moveTo>
                    <a:cubicBezTo>
                      <a:pt x="193070" y="165092"/>
                      <a:pt x="149397" y="201738"/>
                      <a:pt x="99859" y="197404"/>
                    </a:cubicBezTo>
                    <a:cubicBezTo>
                      <a:pt x="50320" y="193070"/>
                      <a:pt x="13674" y="149397"/>
                      <a:pt x="18009" y="99859"/>
                    </a:cubicBezTo>
                    <a:cubicBezTo>
                      <a:pt x="22343" y="50320"/>
                      <a:pt x="66015" y="13674"/>
                      <a:pt x="115554" y="18008"/>
                    </a:cubicBezTo>
                    <a:cubicBezTo>
                      <a:pt x="165092" y="22343"/>
                      <a:pt x="201738" y="66015"/>
                      <a:pt x="197404" y="115554"/>
                    </a:cubicBezTo>
                    <a:close/>
                  </a:path>
                </a:pathLst>
              </a:custGeom>
              <a:solidFill>
                <a:schemeClr val="accent2"/>
              </a:solidFill>
              <a:ln w="3195" cap="flat">
                <a:solidFill>
                  <a:srgbClr val="000000">
                    <a:alpha val="59000"/>
                  </a:srgbClr>
                </a:solidFill>
                <a:prstDash val="solid"/>
                <a:miter/>
              </a:ln>
            </p:spPr>
            <p:txBody>
              <a:bodyPr rtlCol="0" anchor="ctr"/>
              <a:lstStyle/>
              <a:p>
                <a:endParaRPr lang="en-AU"/>
              </a:p>
            </p:txBody>
          </p:sp>
          <p:sp>
            <p:nvSpPr>
              <p:cNvPr id="62" name="Freeform: Shape 61">
                <a:extLst>
                  <a:ext uri="{FF2B5EF4-FFF2-40B4-BE49-F238E27FC236}">
                    <a16:creationId xmlns:a16="http://schemas.microsoft.com/office/drawing/2014/main" id="{E13AD260-D3A0-4A4C-AFD7-8999C341A1DD}"/>
                  </a:ext>
                </a:extLst>
              </p:cNvPr>
              <p:cNvSpPr>
                <a:spLocks noChangeAspect="1"/>
              </p:cNvSpPr>
              <p:nvPr/>
            </p:nvSpPr>
            <p:spPr>
              <a:xfrm rot="20206383">
                <a:off x="7374914" y="994646"/>
                <a:ext cx="90000" cy="90000"/>
              </a:xfrm>
              <a:custGeom>
                <a:avLst/>
                <a:gdLst>
                  <a:gd name="connsiteX0" fmla="*/ 197404 w 186415"/>
                  <a:gd name="connsiteY0" fmla="*/ 115554 h 186415"/>
                  <a:gd name="connsiteX1" fmla="*/ 99859 w 186415"/>
                  <a:gd name="connsiteY1" fmla="*/ 197404 h 186415"/>
                  <a:gd name="connsiteX2" fmla="*/ 18009 w 186415"/>
                  <a:gd name="connsiteY2" fmla="*/ 99859 h 186415"/>
                  <a:gd name="connsiteX3" fmla="*/ 115554 w 186415"/>
                  <a:gd name="connsiteY3" fmla="*/ 18008 h 186415"/>
                  <a:gd name="connsiteX4" fmla="*/ 197404 w 186415"/>
                  <a:gd name="connsiteY4" fmla="*/ 115554 h 186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15" h="186415">
                    <a:moveTo>
                      <a:pt x="197404" y="115554"/>
                    </a:moveTo>
                    <a:cubicBezTo>
                      <a:pt x="193070" y="165092"/>
                      <a:pt x="149397" y="201738"/>
                      <a:pt x="99859" y="197404"/>
                    </a:cubicBezTo>
                    <a:cubicBezTo>
                      <a:pt x="50320" y="193070"/>
                      <a:pt x="13674" y="149397"/>
                      <a:pt x="18009" y="99859"/>
                    </a:cubicBezTo>
                    <a:cubicBezTo>
                      <a:pt x="22343" y="50320"/>
                      <a:pt x="66015" y="13674"/>
                      <a:pt x="115554" y="18008"/>
                    </a:cubicBezTo>
                    <a:cubicBezTo>
                      <a:pt x="165092" y="22343"/>
                      <a:pt x="201738" y="66015"/>
                      <a:pt x="197404" y="115554"/>
                    </a:cubicBezTo>
                    <a:close/>
                  </a:path>
                </a:pathLst>
              </a:custGeom>
              <a:solidFill>
                <a:schemeClr val="accent2"/>
              </a:solidFill>
              <a:ln w="3195" cap="flat">
                <a:solidFill>
                  <a:srgbClr val="000000">
                    <a:alpha val="59000"/>
                  </a:srgbClr>
                </a:solidFill>
                <a:prstDash val="solid"/>
                <a:miter/>
              </a:ln>
            </p:spPr>
            <p:txBody>
              <a:bodyPr rtlCol="0" anchor="ctr"/>
              <a:lstStyle/>
              <a:p>
                <a:endParaRPr lang="en-AU"/>
              </a:p>
            </p:txBody>
          </p:sp>
          <p:sp>
            <p:nvSpPr>
              <p:cNvPr id="69" name="Freeform: Shape 68">
                <a:extLst>
                  <a:ext uri="{FF2B5EF4-FFF2-40B4-BE49-F238E27FC236}">
                    <a16:creationId xmlns:a16="http://schemas.microsoft.com/office/drawing/2014/main" id="{30D124E5-F2F0-448E-9179-6B58BA4048E6}"/>
                  </a:ext>
                </a:extLst>
              </p:cNvPr>
              <p:cNvSpPr>
                <a:spLocks noChangeAspect="1"/>
              </p:cNvSpPr>
              <p:nvPr/>
            </p:nvSpPr>
            <p:spPr>
              <a:xfrm rot="1393617" flipH="1">
                <a:off x="6777178" y="1363875"/>
                <a:ext cx="90000" cy="90000"/>
              </a:xfrm>
              <a:custGeom>
                <a:avLst/>
                <a:gdLst>
                  <a:gd name="connsiteX0" fmla="*/ 197404 w 186415"/>
                  <a:gd name="connsiteY0" fmla="*/ 115554 h 186415"/>
                  <a:gd name="connsiteX1" fmla="*/ 99859 w 186415"/>
                  <a:gd name="connsiteY1" fmla="*/ 197404 h 186415"/>
                  <a:gd name="connsiteX2" fmla="*/ 18009 w 186415"/>
                  <a:gd name="connsiteY2" fmla="*/ 99859 h 186415"/>
                  <a:gd name="connsiteX3" fmla="*/ 115554 w 186415"/>
                  <a:gd name="connsiteY3" fmla="*/ 18008 h 186415"/>
                  <a:gd name="connsiteX4" fmla="*/ 197404 w 186415"/>
                  <a:gd name="connsiteY4" fmla="*/ 115554 h 186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15" h="186415">
                    <a:moveTo>
                      <a:pt x="197404" y="115554"/>
                    </a:moveTo>
                    <a:cubicBezTo>
                      <a:pt x="193070" y="165092"/>
                      <a:pt x="149397" y="201738"/>
                      <a:pt x="99859" y="197404"/>
                    </a:cubicBezTo>
                    <a:cubicBezTo>
                      <a:pt x="50320" y="193070"/>
                      <a:pt x="13674" y="149397"/>
                      <a:pt x="18009" y="99859"/>
                    </a:cubicBezTo>
                    <a:cubicBezTo>
                      <a:pt x="22343" y="50320"/>
                      <a:pt x="66015" y="13674"/>
                      <a:pt x="115554" y="18008"/>
                    </a:cubicBezTo>
                    <a:cubicBezTo>
                      <a:pt x="165092" y="22343"/>
                      <a:pt x="201738" y="66015"/>
                      <a:pt x="197404" y="115554"/>
                    </a:cubicBezTo>
                    <a:close/>
                  </a:path>
                </a:pathLst>
              </a:custGeom>
              <a:solidFill>
                <a:schemeClr val="accent2"/>
              </a:solidFill>
              <a:ln w="3195" cap="flat">
                <a:solidFill>
                  <a:srgbClr val="000000">
                    <a:alpha val="59000"/>
                  </a:srgbClr>
                </a:solidFill>
                <a:prstDash val="solid"/>
                <a:miter/>
              </a:ln>
            </p:spPr>
            <p:txBody>
              <a:bodyPr rtlCol="0" anchor="ctr"/>
              <a:lstStyle/>
              <a:p>
                <a:endParaRPr lang="en-AU"/>
              </a:p>
            </p:txBody>
          </p:sp>
          <p:sp>
            <p:nvSpPr>
              <p:cNvPr id="70" name="Freeform: Shape 69">
                <a:extLst>
                  <a:ext uri="{FF2B5EF4-FFF2-40B4-BE49-F238E27FC236}">
                    <a16:creationId xmlns:a16="http://schemas.microsoft.com/office/drawing/2014/main" id="{039F6E52-E559-4373-B2A8-4A1A35839F51}"/>
                  </a:ext>
                </a:extLst>
              </p:cNvPr>
              <p:cNvSpPr>
                <a:spLocks noChangeAspect="1"/>
              </p:cNvSpPr>
              <p:nvPr/>
            </p:nvSpPr>
            <p:spPr>
              <a:xfrm rot="1393617" flipH="1">
                <a:off x="6792434" y="1004423"/>
                <a:ext cx="90000" cy="90000"/>
              </a:xfrm>
              <a:custGeom>
                <a:avLst/>
                <a:gdLst>
                  <a:gd name="connsiteX0" fmla="*/ 197404 w 186415"/>
                  <a:gd name="connsiteY0" fmla="*/ 115554 h 186415"/>
                  <a:gd name="connsiteX1" fmla="*/ 99859 w 186415"/>
                  <a:gd name="connsiteY1" fmla="*/ 197404 h 186415"/>
                  <a:gd name="connsiteX2" fmla="*/ 18009 w 186415"/>
                  <a:gd name="connsiteY2" fmla="*/ 99859 h 186415"/>
                  <a:gd name="connsiteX3" fmla="*/ 115554 w 186415"/>
                  <a:gd name="connsiteY3" fmla="*/ 18008 h 186415"/>
                  <a:gd name="connsiteX4" fmla="*/ 197404 w 186415"/>
                  <a:gd name="connsiteY4" fmla="*/ 115554 h 186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15" h="186415">
                    <a:moveTo>
                      <a:pt x="197404" y="115554"/>
                    </a:moveTo>
                    <a:cubicBezTo>
                      <a:pt x="193070" y="165092"/>
                      <a:pt x="149397" y="201738"/>
                      <a:pt x="99859" y="197404"/>
                    </a:cubicBezTo>
                    <a:cubicBezTo>
                      <a:pt x="50320" y="193070"/>
                      <a:pt x="13674" y="149397"/>
                      <a:pt x="18009" y="99859"/>
                    </a:cubicBezTo>
                    <a:cubicBezTo>
                      <a:pt x="22343" y="50320"/>
                      <a:pt x="66015" y="13674"/>
                      <a:pt x="115554" y="18008"/>
                    </a:cubicBezTo>
                    <a:cubicBezTo>
                      <a:pt x="165092" y="22343"/>
                      <a:pt x="201738" y="66015"/>
                      <a:pt x="197404" y="115554"/>
                    </a:cubicBezTo>
                    <a:close/>
                  </a:path>
                </a:pathLst>
              </a:custGeom>
              <a:solidFill>
                <a:schemeClr val="accent2"/>
              </a:solidFill>
              <a:ln w="3195" cap="flat">
                <a:solidFill>
                  <a:srgbClr val="000000">
                    <a:alpha val="59000"/>
                  </a:srgbClr>
                </a:solidFill>
                <a:prstDash val="solid"/>
                <a:miter/>
              </a:ln>
            </p:spPr>
            <p:txBody>
              <a:bodyPr rtlCol="0" anchor="ctr"/>
              <a:lstStyle/>
              <a:p>
                <a:endParaRPr lang="en-AU"/>
              </a:p>
            </p:txBody>
          </p:sp>
          <p:grpSp>
            <p:nvGrpSpPr>
              <p:cNvPr id="67" name="Group 66">
                <a:extLst>
                  <a:ext uri="{FF2B5EF4-FFF2-40B4-BE49-F238E27FC236}">
                    <a16:creationId xmlns:a16="http://schemas.microsoft.com/office/drawing/2014/main" id="{22D7F576-EFC5-4FDD-B267-54BA42638389}"/>
                  </a:ext>
                </a:extLst>
              </p:cNvPr>
              <p:cNvGrpSpPr>
                <a:grpSpLocks noChangeAspect="1"/>
              </p:cNvGrpSpPr>
              <p:nvPr/>
            </p:nvGrpSpPr>
            <p:grpSpPr>
              <a:xfrm>
                <a:off x="6482242" y="829251"/>
                <a:ext cx="1296000" cy="806598"/>
                <a:chOff x="6172460" y="542594"/>
                <a:chExt cx="2115890" cy="1316870"/>
              </a:xfrm>
            </p:grpSpPr>
            <p:cxnSp>
              <p:nvCxnSpPr>
                <p:cNvPr id="63" name="Straight Connector 62">
                  <a:extLst>
                    <a:ext uri="{FF2B5EF4-FFF2-40B4-BE49-F238E27FC236}">
                      <a16:creationId xmlns:a16="http://schemas.microsoft.com/office/drawing/2014/main" id="{49CC995E-CCA5-4731-9213-7D6DFDDCF17E}"/>
                    </a:ext>
                  </a:extLst>
                </p:cNvPr>
                <p:cNvCxnSpPr>
                  <a:cxnSpLocks/>
                </p:cNvCxnSpPr>
                <p:nvPr/>
              </p:nvCxnSpPr>
              <p:spPr>
                <a:xfrm rot="4860000">
                  <a:off x="7523009" y="934749"/>
                  <a:ext cx="441976" cy="10887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3B88FA8-5E29-403B-BEAB-44C432A741EF}"/>
                    </a:ext>
                  </a:extLst>
                </p:cNvPr>
                <p:cNvCxnSpPr>
                  <a:cxnSpLocks/>
                </p:cNvCxnSpPr>
                <p:nvPr/>
              </p:nvCxnSpPr>
              <p:spPr>
                <a:xfrm rot="4860000" flipH="1">
                  <a:off x="7378358" y="433722"/>
                  <a:ext cx="710024" cy="9277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80A867A-0B6B-405C-9FE1-C6ACFC83E275}"/>
                    </a:ext>
                  </a:extLst>
                </p:cNvPr>
                <p:cNvCxnSpPr>
                  <a:cxnSpLocks/>
                </p:cNvCxnSpPr>
                <p:nvPr/>
              </p:nvCxnSpPr>
              <p:spPr>
                <a:xfrm rot="4860000" flipH="1" flipV="1">
                  <a:off x="6494339" y="380069"/>
                  <a:ext cx="444948" cy="10887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CDC1AB3-C6FB-4E0C-B17A-8615E9B0FC8A}"/>
                    </a:ext>
                  </a:extLst>
                </p:cNvPr>
                <p:cNvCxnSpPr>
                  <a:cxnSpLocks/>
                </p:cNvCxnSpPr>
                <p:nvPr/>
              </p:nvCxnSpPr>
              <p:spPr>
                <a:xfrm rot="4860000" flipH="1">
                  <a:off x="6372196" y="1040568"/>
                  <a:ext cx="710024" cy="9277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E5BC8BAF-4927-4707-829A-9B8C515C418C}"/>
                    </a:ext>
                  </a:extLst>
                </p:cNvPr>
                <p:cNvSpPr txBox="1"/>
                <p:nvPr/>
              </p:nvSpPr>
              <p:spPr>
                <a:xfrm>
                  <a:off x="9303890" y="1012641"/>
                  <a:ext cx="2323072" cy="646331"/>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   </m:t>
                        </m:r>
                        <m:r>
                          <m:rPr>
                            <m:sty m:val="p"/>
                          </m:rPr>
                          <a:rPr lang="en-US" b="0" i="0" smtClean="0">
                            <a:latin typeface="Cambria Math" panose="02040503050406030204" pitchFamily="18" charset="0"/>
                          </a:rPr>
                          <m:t>Expected</m:t>
                        </m:r>
                        <m:r>
                          <a:rPr lang="en-US" b="0" i="0" smtClean="0">
                            <a:latin typeface="Cambria Math" panose="02040503050406030204" pitchFamily="18" charset="0"/>
                          </a:rPr>
                          <m:t> </m:t>
                        </m:r>
                        <m:r>
                          <m:rPr>
                            <m:sty m:val="p"/>
                          </m:rPr>
                          <a:rPr lang="en-US" b="0" i="0" smtClean="0">
                            <a:latin typeface="Cambria Math" panose="02040503050406030204" pitchFamily="18" charset="0"/>
                          </a:rPr>
                          <m:t>unit</m:t>
                        </m:r>
                        <m:r>
                          <a:rPr lang="en-US" b="0" i="0" smtClean="0">
                            <a:latin typeface="Cambria Math" panose="02040503050406030204" pitchFamily="18" charset="0"/>
                          </a:rPr>
                          <m:t> </m:t>
                        </m:r>
                        <m:r>
                          <m:rPr>
                            <m:sty m:val="p"/>
                          </m:rPr>
                          <a:rPr lang="en-US" b="0" i="0" smtClean="0">
                            <a:latin typeface="Cambria Math" panose="02040503050406030204" pitchFamily="18" charset="0"/>
                          </a:rPr>
                          <m:t>cell</m:t>
                        </m:r>
                      </m:oMath>
                      <m:oMath xmlns:m="http://schemas.openxmlformats.org/officeDocument/2006/math">
                        <m:r>
                          <a:rPr lang="en-US" b="0" i="0" smtClean="0">
                            <a:latin typeface="Cambria Math" panose="02040503050406030204" pitchFamily="18" charset="0"/>
                          </a:rPr>
                          <m:t>(</m:t>
                        </m:r>
                        <m:r>
                          <m:rPr>
                            <m:sty m:val="p"/>
                          </m:rPr>
                          <a:rPr lang="en-US" b="0" i="0" smtClean="0">
                            <a:latin typeface="Cambria Math" panose="02040503050406030204" pitchFamily="18" charset="0"/>
                          </a:rPr>
                          <m:t>to</m:t>
                        </m:r>
                        <m:r>
                          <a:rPr lang="en-US" b="0" i="0" smtClean="0">
                            <a:latin typeface="Cambria Math" panose="02040503050406030204" pitchFamily="18" charset="0"/>
                          </a:rPr>
                          <m:t> </m:t>
                        </m:r>
                        <m:r>
                          <m:rPr>
                            <m:sty m:val="p"/>
                          </m:rPr>
                          <a:rPr lang="en-US" b="0" i="0" smtClean="0">
                            <a:latin typeface="Cambria Math" panose="02040503050406030204" pitchFamily="18" charset="0"/>
                          </a:rPr>
                          <m:t>scale</m:t>
                        </m:r>
                        <m:r>
                          <a:rPr lang="en-US" b="0" i="0" smtClean="0">
                            <a:latin typeface="Cambria Math" panose="02040503050406030204" pitchFamily="18" charset="0"/>
                          </a:rPr>
                          <m:t> </m:t>
                        </m:r>
                        <m:r>
                          <m:rPr>
                            <m:sty m:val="p"/>
                          </m:rPr>
                          <a:rPr lang="en-US" b="0" i="0" smtClean="0">
                            <a:latin typeface="Cambria Math" panose="02040503050406030204" pitchFamily="18" charset="0"/>
                          </a:rPr>
                          <m:t>with</m:t>
                        </m:r>
                        <m:r>
                          <a:rPr lang="en-US" b="0" i="0" smtClean="0">
                            <a:latin typeface="Cambria Math" panose="02040503050406030204" pitchFamily="18" charset="0"/>
                          </a:rPr>
                          <m:t> </m:t>
                        </m:r>
                        <m:r>
                          <m:rPr>
                            <m:sty m:val="p"/>
                          </m:rPr>
                          <a:rPr lang="en-US" b="0" i="0" smtClean="0">
                            <a:latin typeface="Cambria Math" panose="02040503050406030204" pitchFamily="18" charset="0"/>
                          </a:rPr>
                          <m:t>below</m:t>
                        </m:r>
                        <m:r>
                          <a:rPr lang="en-US" b="0" i="0" smtClean="0">
                            <a:latin typeface="Cambria Math" panose="02040503050406030204" pitchFamily="18" charset="0"/>
                          </a:rPr>
                          <m:t>)</m:t>
                        </m:r>
                      </m:oMath>
                    </m:oMathPara>
                  </a14:m>
                  <a:endParaRPr lang="en-AU" dirty="0"/>
                </a:p>
              </p:txBody>
            </p:sp>
          </mc:Choice>
          <mc:Fallback xmlns="">
            <p:sp>
              <p:nvSpPr>
                <p:cNvPr id="74" name="TextBox 73">
                  <a:extLst>
                    <a:ext uri="{FF2B5EF4-FFF2-40B4-BE49-F238E27FC236}">
                      <a16:creationId xmlns:a16="http://schemas.microsoft.com/office/drawing/2014/main" id="{E5BC8BAF-4927-4707-829A-9B8C515C418C}"/>
                    </a:ext>
                  </a:extLst>
                </p:cNvPr>
                <p:cNvSpPr txBox="1">
                  <a:spLocks noRot="1" noChangeAspect="1" noMove="1" noResize="1" noEditPoints="1" noAdjustHandles="1" noChangeArrowheads="1" noChangeShapeType="1" noTextEdit="1"/>
                </p:cNvSpPr>
                <p:nvPr/>
              </p:nvSpPr>
              <p:spPr>
                <a:xfrm>
                  <a:off x="9303890" y="1012641"/>
                  <a:ext cx="2323072" cy="646331"/>
                </a:xfrm>
                <a:prstGeom prst="rect">
                  <a:avLst/>
                </a:prstGeom>
                <a:blipFill>
                  <a:blip r:embed="rId15"/>
                  <a:stretch>
                    <a:fillRect l="-262" b="-7547"/>
                  </a:stretch>
                </a:blipFill>
              </p:spPr>
              <p:txBody>
                <a:bodyPr/>
                <a:lstStyle/>
                <a:p>
                  <a:r>
                    <a:rPr lang="en-AU">
                      <a:noFill/>
                    </a:rPr>
                    <a:t> </a:t>
                  </a:r>
                </a:p>
              </p:txBody>
            </p:sp>
          </mc:Fallback>
        </mc:AlternateContent>
        <p:cxnSp>
          <p:nvCxnSpPr>
            <p:cNvPr id="76" name="Straight Arrow Connector 75">
              <a:extLst>
                <a:ext uri="{FF2B5EF4-FFF2-40B4-BE49-F238E27FC236}">
                  <a16:creationId xmlns:a16="http://schemas.microsoft.com/office/drawing/2014/main" id="{D1A1D7FB-EBFF-4297-9433-9AE404604DC8}"/>
                </a:ext>
              </a:extLst>
            </p:cNvPr>
            <p:cNvCxnSpPr>
              <a:stCxn id="74" idx="1"/>
            </p:cNvCxnSpPr>
            <p:nvPr/>
          </p:nvCxnSpPr>
          <p:spPr>
            <a:xfrm flipH="1" flipV="1">
              <a:off x="8801100" y="1171577"/>
              <a:ext cx="502790" cy="1642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7" name="Google Shape;342;p25">
            <a:extLst>
              <a:ext uri="{FF2B5EF4-FFF2-40B4-BE49-F238E27FC236}">
                <a16:creationId xmlns:a16="http://schemas.microsoft.com/office/drawing/2014/main" id="{6235A993-2785-4114-8AE2-E41FE39D5812}"/>
              </a:ext>
            </a:extLst>
          </p:cNvPr>
          <p:cNvSpPr txBox="1">
            <a:spLocks/>
          </p:cNvSpPr>
          <p:nvPr/>
        </p:nvSpPr>
        <p:spPr>
          <a:xfrm>
            <a:off x="169882" y="162177"/>
            <a:ext cx="11360800" cy="763600"/>
          </a:xfrm>
          <a:prstGeom prst="rect">
            <a:avLst/>
          </a:prstGeom>
        </p:spPr>
        <p:txBody>
          <a:bodyPr spcFirstLastPara="1" vert="horz" wrap="square" lIns="121900" tIns="121900" rIns="121900" bIns="121900" rtlCol="0" anchor="t"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STM results… chiral structures?</a:t>
            </a:r>
          </a:p>
        </p:txBody>
      </p:sp>
    </p:spTree>
    <p:extLst>
      <p:ext uri="{BB962C8B-B14F-4D97-AF65-F5344CB8AC3E}">
        <p14:creationId xmlns:p14="http://schemas.microsoft.com/office/powerpoint/2010/main" val="391675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fade">
                                      <p:cBhvr>
                                        <p:cTn id="17"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1" name="Group 1050">
            <a:extLst>
              <a:ext uri="{FF2B5EF4-FFF2-40B4-BE49-F238E27FC236}">
                <a16:creationId xmlns:a16="http://schemas.microsoft.com/office/drawing/2014/main" id="{31EC5C06-6A02-46C4-9396-FC5C07D05416}"/>
              </a:ext>
            </a:extLst>
          </p:cNvPr>
          <p:cNvGrpSpPr/>
          <p:nvPr/>
        </p:nvGrpSpPr>
        <p:grpSpPr>
          <a:xfrm>
            <a:off x="6000500" y="1897083"/>
            <a:ext cx="6096000" cy="4953247"/>
            <a:chOff x="6000500" y="1897083"/>
            <a:chExt cx="6096000" cy="4953247"/>
          </a:xfrm>
        </p:grpSpPr>
        <p:pic>
          <p:nvPicPr>
            <p:cNvPr id="1048" name="Picture 1047">
              <a:extLst>
                <a:ext uri="{FF2B5EF4-FFF2-40B4-BE49-F238E27FC236}">
                  <a16:creationId xmlns:a16="http://schemas.microsoft.com/office/drawing/2014/main" id="{CE3477C1-62FE-43A5-9160-B26A3273815B}"/>
                </a:ext>
              </a:extLst>
            </p:cNvPr>
            <p:cNvPicPr>
              <a:picLocks noChangeAspect="1"/>
            </p:cNvPicPr>
            <p:nvPr/>
          </p:nvPicPr>
          <p:blipFill>
            <a:blip r:embed="rId3"/>
            <a:stretch>
              <a:fillRect/>
            </a:stretch>
          </p:blipFill>
          <p:spPr>
            <a:xfrm>
              <a:off x="7102642" y="1897083"/>
              <a:ext cx="4091111" cy="4011517"/>
            </a:xfrm>
            <a:prstGeom prst="rect">
              <a:avLst/>
            </a:prstGeom>
          </p:spPr>
        </p:pic>
        <p:sp>
          <p:nvSpPr>
            <p:cNvPr id="1050" name="Rectangle 1049">
              <a:extLst>
                <a:ext uri="{FF2B5EF4-FFF2-40B4-BE49-F238E27FC236}">
                  <a16:creationId xmlns:a16="http://schemas.microsoft.com/office/drawing/2014/main" id="{07319E4A-7E26-442E-BFBE-B1D5261F1A1A}"/>
                </a:ext>
              </a:extLst>
            </p:cNvPr>
            <p:cNvSpPr/>
            <p:nvPr/>
          </p:nvSpPr>
          <p:spPr>
            <a:xfrm>
              <a:off x="6000500" y="6203999"/>
              <a:ext cx="6096000" cy="646331"/>
            </a:xfrm>
            <a:prstGeom prst="rect">
              <a:avLst/>
            </a:prstGeom>
          </p:spPr>
          <p:txBody>
            <a:bodyPr>
              <a:spAutoFit/>
            </a:bodyPr>
            <a:lstStyle/>
            <a:p>
              <a:pPr algn="r"/>
              <a:r>
                <a:rPr lang="en-US" sz="1200" dirty="0"/>
                <a:t>Leo Gross, Fabian </a:t>
              </a:r>
              <a:r>
                <a:rPr lang="en-US" sz="1200" dirty="0" err="1"/>
                <a:t>Mohn</a:t>
              </a:r>
              <a:r>
                <a:rPr lang="en-US" sz="1200" dirty="0"/>
                <a:t>, Nikolaj Moll, Peter </a:t>
              </a:r>
              <a:r>
                <a:rPr lang="en-US" sz="1200" dirty="0" err="1"/>
                <a:t>Liljeroth</a:t>
              </a:r>
              <a:r>
                <a:rPr lang="en-US" sz="1200" dirty="0"/>
                <a:t>, and Gerhard Meyer. The</a:t>
              </a:r>
            </a:p>
            <a:p>
              <a:pPr algn="r"/>
              <a:r>
                <a:rPr lang="en-US" sz="1200" dirty="0"/>
                <a:t>Chemical Structure of a Molecule Resolved by Atomic Force Microscopy. Science,</a:t>
              </a:r>
            </a:p>
            <a:p>
              <a:pPr algn="r"/>
              <a:r>
                <a:rPr lang="en-US" sz="1200" dirty="0"/>
                <a:t>325(5944):1110–1114, August 2009.</a:t>
              </a:r>
              <a:endParaRPr lang="en-AU" sz="1200" dirty="0"/>
            </a:p>
          </p:txBody>
        </p:sp>
      </p:grpSp>
      <p:grpSp>
        <p:nvGrpSpPr>
          <p:cNvPr id="1038" name="Group 1037">
            <a:extLst>
              <a:ext uri="{FF2B5EF4-FFF2-40B4-BE49-F238E27FC236}">
                <a16:creationId xmlns:a16="http://schemas.microsoft.com/office/drawing/2014/main" id="{2686FB6F-EB0A-42AD-9B3B-F1E155756ADC}"/>
              </a:ext>
            </a:extLst>
          </p:cNvPr>
          <p:cNvGrpSpPr/>
          <p:nvPr/>
        </p:nvGrpSpPr>
        <p:grpSpPr>
          <a:xfrm>
            <a:off x="6549984" y="1164372"/>
            <a:ext cx="5119180" cy="5560075"/>
            <a:chOff x="6549984" y="1373695"/>
            <a:chExt cx="5119180" cy="5560075"/>
          </a:xfrm>
        </p:grpSpPr>
        <p:pic>
          <p:nvPicPr>
            <p:cNvPr id="1026" name="Picture 2" descr="https://zulip.schiffrin-zulip.cloud.edu.au/external_content/70c9312399b7ffb92663a48dd182fdea949ca8c2/68747470733a2f2f73746f726167652e676f6f676c65617069732e636f6d2f6738306c6976652e61707073706f742e636f6d2f7363616e626f742f3232303632305f30342d34322d34325f53504d5f4841542d43752d6e6341464d2d626967737461722d7a6f6f6d2d322e356e6d5f2d312e38353731343238353731343238353732652d31305f6e6d5f303030312e73786d2e706e673f457870697265733d3939393939393939393926476f6f676c6541636365737349643d66697265626173652d61646d696e73646b2d32793934702534306738306c6976652e69616d2e67736572766963656163636f756e742e636f6d265369676e61747572653d77795052456f42645479746f69584a4671676f44364a6c6b432532465147596f55473638364144677a4d6a357a76424a6a79317a6163726e734f6271365a2532426246486f6e784a735278496c536b41655a4e46564d6f77446645494277554e51717134757263657a546a475052304a39253242373025324658753667437a797331385473774e483378462532426843307074767744336970416c5a797676766c6d44306e6974764e535476695a4734505146444979692532424b3168253242497779514456716a536b6125324262427a325a4d38666b6161785371487a6579434f5034586b63416825324244253242784d3339496a5225324265693266713434253242493956784c336f70385a76624a6662314b6f3937563575306e73452532426b7672716a4447487a58704832726279666634465268333738556f53375448314551377562344c675777665638726e3658416f774b455173586938436a6f786b46734f714a6178516d76626825324241253344253344">
              <a:extLst>
                <a:ext uri="{FF2B5EF4-FFF2-40B4-BE49-F238E27FC236}">
                  <a16:creationId xmlns:a16="http://schemas.microsoft.com/office/drawing/2014/main" id="{B103A289-1E8D-4F79-A42E-3FF2D20838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9984" y="1373695"/>
              <a:ext cx="5119180" cy="51191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61EA4A51-FA7D-415E-82A6-0F51AF2F4D9C}"/>
                    </a:ext>
                  </a:extLst>
                </p:cNvPr>
                <p:cNvSpPr txBox="1"/>
                <p:nvPr/>
              </p:nvSpPr>
              <p:spPr>
                <a:xfrm>
                  <a:off x="10656372" y="5815679"/>
                  <a:ext cx="974947" cy="461665"/>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sz="2400" b="1" i="1" smtClean="0">
                            <a:solidFill>
                              <a:schemeClr val="tx1"/>
                            </a:solidFill>
                            <a:latin typeface="Cambria Math" panose="02040503050406030204" pitchFamily="18" charset="0"/>
                          </a:rPr>
                          <m:t>𝟏</m:t>
                        </m:r>
                        <m:r>
                          <a:rPr lang="en-US" sz="2400" b="1" i="1" smtClean="0">
                            <a:solidFill>
                              <a:schemeClr val="tx1"/>
                            </a:solidFill>
                            <a:latin typeface="Cambria Math" panose="02040503050406030204" pitchFamily="18" charset="0"/>
                          </a:rPr>
                          <m:t> </m:t>
                        </m:r>
                        <m:r>
                          <a:rPr lang="en-US" sz="2400" b="1" i="0" smtClean="0">
                            <a:solidFill>
                              <a:schemeClr val="tx1"/>
                            </a:solidFill>
                            <a:latin typeface="Cambria Math" panose="02040503050406030204" pitchFamily="18" charset="0"/>
                          </a:rPr>
                          <m:t>𝐧𝐦</m:t>
                        </m:r>
                      </m:oMath>
                    </m:oMathPara>
                  </a14:m>
                  <a:endParaRPr lang="en-AU" sz="2400" b="1" dirty="0">
                    <a:solidFill>
                      <a:schemeClr val="tx1"/>
                    </a:solidFill>
                  </a:endParaRPr>
                </a:p>
              </p:txBody>
            </p:sp>
          </mc:Choice>
          <mc:Fallback xmlns="">
            <p:sp>
              <p:nvSpPr>
                <p:cNvPr id="71" name="TextBox 70">
                  <a:extLst>
                    <a:ext uri="{FF2B5EF4-FFF2-40B4-BE49-F238E27FC236}">
                      <a16:creationId xmlns:a16="http://schemas.microsoft.com/office/drawing/2014/main" id="{61EA4A51-FA7D-415E-82A6-0F51AF2F4D9C}"/>
                    </a:ext>
                  </a:extLst>
                </p:cNvPr>
                <p:cNvSpPr txBox="1">
                  <a:spLocks noRot="1" noChangeAspect="1" noMove="1" noResize="1" noEditPoints="1" noAdjustHandles="1" noChangeArrowheads="1" noChangeShapeType="1" noTextEdit="1"/>
                </p:cNvSpPr>
                <p:nvPr/>
              </p:nvSpPr>
              <p:spPr>
                <a:xfrm>
                  <a:off x="10656372" y="5815679"/>
                  <a:ext cx="974947" cy="461665"/>
                </a:xfrm>
                <a:prstGeom prst="rect">
                  <a:avLst/>
                </a:prstGeom>
                <a:blipFill>
                  <a:blip r:embed="rId5"/>
                  <a:stretch>
                    <a:fillRect/>
                  </a:stretch>
                </a:blipFill>
              </p:spPr>
              <p:txBody>
                <a:bodyPr/>
                <a:lstStyle/>
                <a:p>
                  <a:r>
                    <a:rPr lang="en-AU">
                      <a:noFill/>
                    </a:rPr>
                    <a:t> </a:t>
                  </a:r>
                </a:p>
              </p:txBody>
            </p:sp>
          </mc:Fallback>
        </mc:AlternateContent>
        <p:cxnSp>
          <p:nvCxnSpPr>
            <p:cNvPr id="72" name="Straight Connector 71">
              <a:extLst>
                <a:ext uri="{FF2B5EF4-FFF2-40B4-BE49-F238E27FC236}">
                  <a16:creationId xmlns:a16="http://schemas.microsoft.com/office/drawing/2014/main" id="{7C1A4F21-3A05-49AA-9F70-05ED629EA760}"/>
                </a:ext>
              </a:extLst>
            </p:cNvPr>
            <p:cNvCxnSpPr>
              <a:cxnSpLocks noChangeAspect="1"/>
            </p:cNvCxnSpPr>
            <p:nvPr/>
          </p:nvCxnSpPr>
          <p:spPr>
            <a:xfrm rot="3180000" flipH="1">
              <a:off x="9907686" y="5472097"/>
              <a:ext cx="1267347" cy="165600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E981618-2BF4-409F-A8CA-332E993371A2}"/>
              </a:ext>
            </a:extLst>
          </p:cNvPr>
          <p:cNvSpPr>
            <a:spLocks noGrp="1"/>
          </p:cNvSpPr>
          <p:nvPr>
            <p:ph type="title"/>
          </p:nvPr>
        </p:nvSpPr>
        <p:spPr>
          <a:xfrm>
            <a:off x="246096" y="244373"/>
            <a:ext cx="10515600" cy="551151"/>
          </a:xfrm>
        </p:spPr>
        <p:txBody>
          <a:bodyPr>
            <a:normAutofit fontScale="90000"/>
          </a:bodyPr>
          <a:lstStyle/>
          <a:p>
            <a:r>
              <a:rPr lang="en-US" sz="3600" dirty="0"/>
              <a:t>Non-contact atomic force microscopy (</a:t>
            </a:r>
            <a:r>
              <a:rPr lang="en-US" sz="3600" dirty="0" err="1"/>
              <a:t>nc</a:t>
            </a:r>
            <a:r>
              <a:rPr lang="en-US" sz="3600" dirty="0"/>
              <a:t>-AFM)</a:t>
            </a:r>
            <a:endParaRPr lang="en-AU" sz="3600" dirty="0"/>
          </a:p>
        </p:txBody>
      </p:sp>
      <p:pic>
        <p:nvPicPr>
          <p:cNvPr id="4" name="Picture 3">
            <a:extLst>
              <a:ext uri="{FF2B5EF4-FFF2-40B4-BE49-F238E27FC236}">
                <a16:creationId xmlns:a16="http://schemas.microsoft.com/office/drawing/2014/main" id="{6C744924-5B36-40BF-BF0D-C03393A7C5E5}"/>
              </a:ext>
            </a:extLst>
          </p:cNvPr>
          <p:cNvPicPr>
            <a:picLocks noChangeAspect="1"/>
          </p:cNvPicPr>
          <p:nvPr/>
        </p:nvPicPr>
        <p:blipFill>
          <a:blip r:embed="rId6"/>
          <a:stretch>
            <a:fillRect/>
          </a:stretch>
        </p:blipFill>
        <p:spPr>
          <a:xfrm>
            <a:off x="1012328" y="2729955"/>
            <a:ext cx="4834620" cy="1930400"/>
          </a:xfrm>
          <a:prstGeom prst="rect">
            <a:avLst/>
          </a:prstGeom>
        </p:spPr>
      </p:pic>
      <p:grpSp>
        <p:nvGrpSpPr>
          <p:cNvPr id="1044" name="Group 1043">
            <a:extLst>
              <a:ext uri="{FF2B5EF4-FFF2-40B4-BE49-F238E27FC236}">
                <a16:creationId xmlns:a16="http://schemas.microsoft.com/office/drawing/2014/main" id="{913681CE-393B-4F94-8F59-446772FD71D6}"/>
              </a:ext>
            </a:extLst>
          </p:cNvPr>
          <p:cNvGrpSpPr/>
          <p:nvPr/>
        </p:nvGrpSpPr>
        <p:grpSpPr>
          <a:xfrm>
            <a:off x="9232575" y="3005947"/>
            <a:ext cx="1423797" cy="1576126"/>
            <a:chOff x="9232575" y="3215270"/>
            <a:chExt cx="1423797" cy="1576126"/>
          </a:xfrm>
        </p:grpSpPr>
        <p:sp>
          <p:nvSpPr>
            <p:cNvPr id="1043" name="Oval 1042">
              <a:extLst>
                <a:ext uri="{FF2B5EF4-FFF2-40B4-BE49-F238E27FC236}">
                  <a16:creationId xmlns:a16="http://schemas.microsoft.com/office/drawing/2014/main" id="{52FCDCD0-3AF5-4050-A210-EC3D485D7024}"/>
                </a:ext>
              </a:extLst>
            </p:cNvPr>
            <p:cNvSpPr/>
            <p:nvPr/>
          </p:nvSpPr>
          <p:spPr>
            <a:xfrm>
              <a:off x="9325115" y="3215270"/>
              <a:ext cx="551997" cy="540000"/>
            </a:xfrm>
            <a:prstGeom prst="ellipse">
              <a:avLst/>
            </a:prstGeom>
            <a:noFill/>
            <a:ln w="31750">
              <a:solidFill>
                <a:schemeClr val="tx1">
                  <a:alpha val="62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Oval 86">
              <a:extLst>
                <a:ext uri="{FF2B5EF4-FFF2-40B4-BE49-F238E27FC236}">
                  <a16:creationId xmlns:a16="http://schemas.microsoft.com/office/drawing/2014/main" id="{E1AF9669-B9D4-4D13-947C-E59B7CCBF34A}"/>
                </a:ext>
              </a:extLst>
            </p:cNvPr>
            <p:cNvSpPr/>
            <p:nvPr/>
          </p:nvSpPr>
          <p:spPr>
            <a:xfrm>
              <a:off x="9232575" y="4251396"/>
              <a:ext cx="551997" cy="540000"/>
            </a:xfrm>
            <a:prstGeom prst="ellipse">
              <a:avLst/>
            </a:prstGeom>
            <a:noFill/>
            <a:ln w="31750">
              <a:solidFill>
                <a:schemeClr val="tx1">
                  <a:alpha val="62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Oval 87">
              <a:extLst>
                <a:ext uri="{FF2B5EF4-FFF2-40B4-BE49-F238E27FC236}">
                  <a16:creationId xmlns:a16="http://schemas.microsoft.com/office/drawing/2014/main" id="{4FE4768E-584C-4CD3-8043-7221A0F15832}"/>
                </a:ext>
              </a:extLst>
            </p:cNvPr>
            <p:cNvSpPr/>
            <p:nvPr/>
          </p:nvSpPr>
          <p:spPr>
            <a:xfrm>
              <a:off x="10104375" y="3769259"/>
              <a:ext cx="551997" cy="540000"/>
            </a:xfrm>
            <a:prstGeom prst="ellipse">
              <a:avLst/>
            </a:prstGeom>
            <a:noFill/>
            <a:ln w="31750">
              <a:solidFill>
                <a:schemeClr val="tx1">
                  <a:alpha val="62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9" name="Oval 88">
              <a:extLst>
                <a:ext uri="{FF2B5EF4-FFF2-40B4-BE49-F238E27FC236}">
                  <a16:creationId xmlns:a16="http://schemas.microsoft.com/office/drawing/2014/main" id="{B4286EC7-B02D-493C-A6C0-862E687AFE79}"/>
                </a:ext>
              </a:extLst>
            </p:cNvPr>
            <p:cNvSpPr/>
            <p:nvPr/>
          </p:nvSpPr>
          <p:spPr>
            <a:xfrm>
              <a:off x="9516796" y="3754972"/>
              <a:ext cx="551997" cy="540000"/>
            </a:xfrm>
            <a:prstGeom prst="ellipse">
              <a:avLst/>
            </a:prstGeom>
            <a:noFill/>
            <a:ln w="31750">
              <a:solidFill>
                <a:schemeClr val="tx1">
                  <a:alpha val="62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040" name="Group 1039">
            <a:extLst>
              <a:ext uri="{FF2B5EF4-FFF2-40B4-BE49-F238E27FC236}">
                <a16:creationId xmlns:a16="http://schemas.microsoft.com/office/drawing/2014/main" id="{B550AFA9-EF2E-40BE-8C06-5CD39377CDE2}"/>
              </a:ext>
            </a:extLst>
          </p:cNvPr>
          <p:cNvGrpSpPr/>
          <p:nvPr/>
        </p:nvGrpSpPr>
        <p:grpSpPr>
          <a:xfrm>
            <a:off x="7364529" y="2527528"/>
            <a:ext cx="3285804" cy="2012591"/>
            <a:chOff x="7364529" y="2736851"/>
            <a:chExt cx="3285804" cy="2012591"/>
          </a:xfrm>
        </p:grpSpPr>
        <p:pic>
          <p:nvPicPr>
            <p:cNvPr id="55" name="Graphic 54">
              <a:extLst>
                <a:ext uri="{FF2B5EF4-FFF2-40B4-BE49-F238E27FC236}">
                  <a16:creationId xmlns:a16="http://schemas.microsoft.com/office/drawing/2014/main" id="{8019C2B4-C7BA-451B-A6A8-05E591992D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206383">
              <a:off x="8874987" y="3092452"/>
              <a:ext cx="1775346" cy="1656990"/>
            </a:xfrm>
            <a:prstGeom prst="rect">
              <a:avLst/>
            </a:prstGeom>
          </p:spPr>
        </p:pic>
        <p:pic>
          <p:nvPicPr>
            <p:cNvPr id="81" name="Graphic 80">
              <a:extLst>
                <a:ext uri="{FF2B5EF4-FFF2-40B4-BE49-F238E27FC236}">
                  <a16:creationId xmlns:a16="http://schemas.microsoft.com/office/drawing/2014/main" id="{EDC11799-1ECD-4A12-AF38-B9948037EC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3820000">
              <a:off x="7364529" y="2736851"/>
              <a:ext cx="1775346" cy="1656990"/>
            </a:xfrm>
            <a:prstGeom prst="rect">
              <a:avLst/>
            </a:prstGeom>
          </p:spPr>
        </p:pic>
        <p:sp>
          <p:nvSpPr>
            <p:cNvPr id="82" name="Freeform: Shape 81">
              <a:extLst>
                <a:ext uri="{FF2B5EF4-FFF2-40B4-BE49-F238E27FC236}">
                  <a16:creationId xmlns:a16="http://schemas.microsoft.com/office/drawing/2014/main" id="{CC8FE682-35DB-40F7-81F4-F94477C10E7A}"/>
                </a:ext>
              </a:extLst>
            </p:cNvPr>
            <p:cNvSpPr>
              <a:spLocks noChangeAspect="1"/>
            </p:cNvSpPr>
            <p:nvPr/>
          </p:nvSpPr>
          <p:spPr>
            <a:xfrm>
              <a:off x="8809684" y="3603765"/>
              <a:ext cx="360000" cy="360000"/>
            </a:xfrm>
            <a:custGeom>
              <a:avLst/>
              <a:gdLst>
                <a:gd name="connsiteX0" fmla="*/ 197404 w 186415"/>
                <a:gd name="connsiteY0" fmla="*/ 115554 h 186415"/>
                <a:gd name="connsiteX1" fmla="*/ 99859 w 186415"/>
                <a:gd name="connsiteY1" fmla="*/ 197404 h 186415"/>
                <a:gd name="connsiteX2" fmla="*/ 18009 w 186415"/>
                <a:gd name="connsiteY2" fmla="*/ 99859 h 186415"/>
                <a:gd name="connsiteX3" fmla="*/ 115554 w 186415"/>
                <a:gd name="connsiteY3" fmla="*/ 18008 h 186415"/>
                <a:gd name="connsiteX4" fmla="*/ 197404 w 186415"/>
                <a:gd name="connsiteY4" fmla="*/ 115554 h 186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15" h="186415">
                  <a:moveTo>
                    <a:pt x="197404" y="115554"/>
                  </a:moveTo>
                  <a:cubicBezTo>
                    <a:pt x="193070" y="165092"/>
                    <a:pt x="149397" y="201738"/>
                    <a:pt x="99859" y="197404"/>
                  </a:cubicBezTo>
                  <a:cubicBezTo>
                    <a:pt x="50320" y="193070"/>
                    <a:pt x="13674" y="149397"/>
                    <a:pt x="18009" y="99859"/>
                  </a:cubicBezTo>
                  <a:cubicBezTo>
                    <a:pt x="22343" y="50320"/>
                    <a:pt x="66015" y="13674"/>
                    <a:pt x="115554" y="18008"/>
                  </a:cubicBezTo>
                  <a:cubicBezTo>
                    <a:pt x="165092" y="22343"/>
                    <a:pt x="201738" y="66015"/>
                    <a:pt x="197404" y="115554"/>
                  </a:cubicBezTo>
                  <a:close/>
                </a:path>
              </a:pathLst>
            </a:custGeom>
            <a:solidFill>
              <a:schemeClr val="accent2"/>
            </a:solidFill>
            <a:ln w="3195" cap="flat">
              <a:solidFill>
                <a:srgbClr val="000000">
                  <a:alpha val="59000"/>
                </a:srgbClr>
              </a:solidFill>
              <a:prstDash val="solid"/>
              <a:miter/>
            </a:ln>
          </p:spPr>
          <p:txBody>
            <a:bodyPr rtlCol="0" anchor="ctr"/>
            <a:lstStyle/>
            <a:p>
              <a:endParaRPr lang="en-AU"/>
            </a:p>
          </p:txBody>
        </p:sp>
      </p:grpSp>
      <p:sp>
        <p:nvSpPr>
          <p:cNvPr id="1039" name="Oval 1038">
            <a:extLst>
              <a:ext uri="{FF2B5EF4-FFF2-40B4-BE49-F238E27FC236}">
                <a16:creationId xmlns:a16="http://schemas.microsoft.com/office/drawing/2014/main" id="{9C285726-6007-4265-9B14-A38CC5006ED7}"/>
              </a:ext>
            </a:extLst>
          </p:cNvPr>
          <p:cNvSpPr>
            <a:spLocks noChangeAspect="1"/>
          </p:cNvSpPr>
          <p:nvPr/>
        </p:nvSpPr>
        <p:spPr>
          <a:xfrm>
            <a:off x="8068198" y="2465947"/>
            <a:ext cx="1080000" cy="1080000"/>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036" name="Group 1035">
            <a:extLst>
              <a:ext uri="{FF2B5EF4-FFF2-40B4-BE49-F238E27FC236}">
                <a16:creationId xmlns:a16="http://schemas.microsoft.com/office/drawing/2014/main" id="{DD309A65-8061-4D83-9783-EAE8EE40844E}"/>
              </a:ext>
            </a:extLst>
          </p:cNvPr>
          <p:cNvGrpSpPr/>
          <p:nvPr/>
        </p:nvGrpSpPr>
        <p:grpSpPr>
          <a:xfrm>
            <a:off x="6549984" y="1164372"/>
            <a:ext cx="5119180" cy="5119180"/>
            <a:chOff x="6549984" y="1373695"/>
            <a:chExt cx="5119180" cy="5119180"/>
          </a:xfrm>
        </p:grpSpPr>
        <p:pic>
          <p:nvPicPr>
            <p:cNvPr id="62" name="Picture 61">
              <a:extLst>
                <a:ext uri="{FF2B5EF4-FFF2-40B4-BE49-F238E27FC236}">
                  <a16:creationId xmlns:a16="http://schemas.microsoft.com/office/drawing/2014/main" id="{511F3F75-0A13-449A-91F6-F596EDB071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49984" y="1373695"/>
              <a:ext cx="5119180" cy="5119180"/>
            </a:xfrm>
            <a:prstGeom prst="rect">
              <a:avLst/>
            </a:prstGeom>
            <a:ln w="76200">
              <a:noFill/>
            </a:ln>
          </p:spPr>
        </p:pic>
        <p:grpSp>
          <p:nvGrpSpPr>
            <p:cNvPr id="63" name="Group 62">
              <a:extLst>
                <a:ext uri="{FF2B5EF4-FFF2-40B4-BE49-F238E27FC236}">
                  <a16:creationId xmlns:a16="http://schemas.microsoft.com/office/drawing/2014/main" id="{32C77C11-5EC3-4B00-AD3A-341561A29E02}"/>
                </a:ext>
              </a:extLst>
            </p:cNvPr>
            <p:cNvGrpSpPr/>
            <p:nvPr/>
          </p:nvGrpSpPr>
          <p:grpSpPr>
            <a:xfrm>
              <a:off x="10384515" y="5330006"/>
              <a:ext cx="1070250" cy="939841"/>
              <a:chOff x="6932836" y="4877801"/>
              <a:chExt cx="790272" cy="693978"/>
            </a:xfrm>
          </p:grpSpPr>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CD6175DC-1D3A-414D-A3A4-D463A25F701D}"/>
                      </a:ext>
                    </a:extLst>
                  </p:cNvPr>
                  <p:cNvSpPr txBox="1"/>
                  <p:nvPr/>
                </p:nvSpPr>
                <p:spPr>
                  <a:xfrm>
                    <a:off x="6939083" y="5202447"/>
                    <a:ext cx="777777" cy="369332"/>
                  </a:xfrm>
                  <a:prstGeom prst="rect">
                    <a:avLst/>
                  </a:prstGeom>
                  <a:solidFill>
                    <a:schemeClr val="tx1">
                      <a:alpha val="30000"/>
                    </a:schemeClr>
                  </a:solidFill>
                </p:spPr>
                <p:txBody>
                  <a:bodyPr wrap="none" rtlCol="0">
                    <a:spAutoFit/>
                  </a:bodyPr>
                  <a:lstStyle/>
                  <a:p>
                    <a:pPr/>
                    <a14:m>
                      <m:oMathPara xmlns:m="http://schemas.openxmlformats.org/officeDocument/2006/math">
                        <m:oMathParaPr>
                          <m:jc m:val="center"/>
                        </m:oMathParaPr>
                        <m:oMath xmlns:m="http://schemas.openxmlformats.org/officeDocument/2006/math">
                          <m:r>
                            <a:rPr lang="en-US" b="1" i="1" smtClean="0">
                              <a:solidFill>
                                <a:schemeClr val="bg1"/>
                              </a:solidFill>
                              <a:latin typeface="Cambria Math" panose="02040503050406030204" pitchFamily="18" charset="0"/>
                            </a:rPr>
                            <m:t>𝟐</m:t>
                          </m:r>
                          <m:r>
                            <a:rPr lang="en-US" b="1" i="1" smtClean="0">
                              <a:solidFill>
                                <a:schemeClr val="bg1"/>
                              </a:solidFill>
                              <a:latin typeface="Cambria Math" panose="02040503050406030204" pitchFamily="18" charset="0"/>
                            </a:rPr>
                            <m:t> </m:t>
                          </m:r>
                          <m:r>
                            <a:rPr lang="en-US" b="1" i="0" smtClean="0">
                              <a:solidFill>
                                <a:schemeClr val="bg1"/>
                              </a:solidFill>
                              <a:latin typeface="Cambria Math" panose="02040503050406030204" pitchFamily="18" charset="0"/>
                            </a:rPr>
                            <m:t>𝐧𝐦</m:t>
                          </m:r>
                        </m:oMath>
                      </m:oMathPara>
                    </a14:m>
                    <a:endParaRPr lang="en-AU" b="1" dirty="0">
                      <a:solidFill>
                        <a:schemeClr val="bg1"/>
                      </a:solidFill>
                    </a:endParaRPr>
                  </a:p>
                </p:txBody>
              </p:sp>
            </mc:Choice>
            <mc:Fallback xmlns="">
              <p:sp>
                <p:nvSpPr>
                  <p:cNvPr id="64" name="TextBox 63">
                    <a:extLst>
                      <a:ext uri="{FF2B5EF4-FFF2-40B4-BE49-F238E27FC236}">
                        <a16:creationId xmlns:a16="http://schemas.microsoft.com/office/drawing/2014/main" id="{CD6175DC-1D3A-414D-A3A4-D463A25F701D}"/>
                      </a:ext>
                    </a:extLst>
                  </p:cNvPr>
                  <p:cNvSpPr txBox="1">
                    <a:spLocks noRot="1" noChangeAspect="1" noMove="1" noResize="1" noEditPoints="1" noAdjustHandles="1" noChangeArrowheads="1" noChangeShapeType="1" noTextEdit="1"/>
                  </p:cNvSpPr>
                  <p:nvPr/>
                </p:nvSpPr>
                <p:spPr>
                  <a:xfrm>
                    <a:off x="6939083" y="5202447"/>
                    <a:ext cx="777777" cy="369332"/>
                  </a:xfrm>
                  <a:prstGeom prst="rect">
                    <a:avLst/>
                  </a:prstGeom>
                  <a:blipFill>
                    <a:blip r:embed="rId10"/>
                    <a:stretch>
                      <a:fillRect/>
                    </a:stretch>
                  </a:blipFill>
                </p:spPr>
                <p:txBody>
                  <a:bodyPr/>
                  <a:lstStyle/>
                  <a:p>
                    <a:r>
                      <a:rPr lang="en-AU">
                        <a:noFill/>
                      </a:rPr>
                      <a:t> </a:t>
                    </a:r>
                  </a:p>
                </p:txBody>
              </p:sp>
            </mc:Fallback>
          </mc:AlternateContent>
          <p:cxnSp>
            <p:nvCxnSpPr>
              <p:cNvPr id="65" name="Straight Connector 64">
                <a:extLst>
                  <a:ext uri="{FF2B5EF4-FFF2-40B4-BE49-F238E27FC236}">
                    <a16:creationId xmlns:a16="http://schemas.microsoft.com/office/drawing/2014/main" id="{50819226-4D46-4B05-B237-62191E78AA5B}"/>
                  </a:ext>
                </a:extLst>
              </p:cNvPr>
              <p:cNvCxnSpPr>
                <a:cxnSpLocks noChangeAspect="1"/>
              </p:cNvCxnSpPr>
              <p:nvPr/>
            </p:nvCxnSpPr>
            <p:spPr>
              <a:xfrm rot="3180000" flipH="1">
                <a:off x="7025572" y="4785065"/>
                <a:ext cx="604800" cy="790272"/>
              </a:xfrm>
              <a:prstGeom prst="line">
                <a:avLst/>
              </a:prstGeom>
              <a:ln w="952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046" name="Group 1045">
            <a:extLst>
              <a:ext uri="{FF2B5EF4-FFF2-40B4-BE49-F238E27FC236}">
                <a16:creationId xmlns:a16="http://schemas.microsoft.com/office/drawing/2014/main" id="{74D54EC1-C38A-4356-A9D5-72ADCE992112}"/>
              </a:ext>
            </a:extLst>
          </p:cNvPr>
          <p:cNvGrpSpPr/>
          <p:nvPr/>
        </p:nvGrpSpPr>
        <p:grpSpPr>
          <a:xfrm>
            <a:off x="870048" y="1164372"/>
            <a:ext cx="5119180" cy="5119180"/>
            <a:chOff x="870048" y="1373695"/>
            <a:chExt cx="5119180" cy="5119180"/>
          </a:xfrm>
        </p:grpSpPr>
        <p:grpSp>
          <p:nvGrpSpPr>
            <p:cNvPr id="1045" name="Group 1044">
              <a:extLst>
                <a:ext uri="{FF2B5EF4-FFF2-40B4-BE49-F238E27FC236}">
                  <a16:creationId xmlns:a16="http://schemas.microsoft.com/office/drawing/2014/main" id="{2D77A0DB-ECF6-4EBB-8EF3-7295DEED171A}"/>
                </a:ext>
              </a:extLst>
            </p:cNvPr>
            <p:cNvGrpSpPr/>
            <p:nvPr/>
          </p:nvGrpSpPr>
          <p:grpSpPr>
            <a:xfrm>
              <a:off x="870048" y="1373695"/>
              <a:ext cx="5119180" cy="5119180"/>
              <a:chOff x="870048" y="1373695"/>
              <a:chExt cx="5119180" cy="5119180"/>
            </a:xfrm>
          </p:grpSpPr>
          <p:pic>
            <p:nvPicPr>
              <p:cNvPr id="1032" name="Picture 1031">
                <a:extLst>
                  <a:ext uri="{FF2B5EF4-FFF2-40B4-BE49-F238E27FC236}">
                    <a16:creationId xmlns:a16="http://schemas.microsoft.com/office/drawing/2014/main" id="{D38A60A9-61D4-41C3-B8E9-6BF838A947C4}"/>
                  </a:ext>
                </a:extLst>
              </p:cNvPr>
              <p:cNvPicPr>
                <a:picLocks noChangeAspect="1"/>
              </p:cNvPicPr>
              <p:nvPr/>
            </p:nvPicPr>
            <p:blipFill>
              <a:blip r:embed="rId11"/>
              <a:stretch>
                <a:fillRect/>
              </a:stretch>
            </p:blipFill>
            <p:spPr>
              <a:xfrm>
                <a:off x="870048" y="1373695"/>
                <a:ext cx="5119180" cy="5119180"/>
              </a:xfrm>
              <a:prstGeom prst="rect">
                <a:avLst/>
              </a:prstGeom>
            </p:spPr>
          </p:pic>
          <p:grpSp>
            <p:nvGrpSpPr>
              <p:cNvPr id="91" name="Group 90">
                <a:extLst>
                  <a:ext uri="{FF2B5EF4-FFF2-40B4-BE49-F238E27FC236}">
                    <a16:creationId xmlns:a16="http://schemas.microsoft.com/office/drawing/2014/main" id="{A133395E-E970-42A8-8FF3-89E91A92033E}"/>
                  </a:ext>
                </a:extLst>
              </p:cNvPr>
              <p:cNvGrpSpPr>
                <a:grpSpLocks noChangeAspect="1"/>
              </p:cNvGrpSpPr>
              <p:nvPr/>
            </p:nvGrpSpPr>
            <p:grpSpPr>
              <a:xfrm rot="1430131">
                <a:off x="3955826" y="4409762"/>
                <a:ext cx="1224000" cy="749709"/>
                <a:chOff x="7364529" y="2736851"/>
                <a:chExt cx="3285804" cy="2012591"/>
              </a:xfrm>
            </p:grpSpPr>
            <p:pic>
              <p:nvPicPr>
                <p:cNvPr id="92" name="Graphic 91">
                  <a:extLst>
                    <a:ext uri="{FF2B5EF4-FFF2-40B4-BE49-F238E27FC236}">
                      <a16:creationId xmlns:a16="http://schemas.microsoft.com/office/drawing/2014/main" id="{70D36702-6F5F-4925-8661-C5D8C40489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206383">
                  <a:off x="8874987" y="3092452"/>
                  <a:ext cx="1775346" cy="1656990"/>
                </a:xfrm>
                <a:prstGeom prst="rect">
                  <a:avLst/>
                </a:prstGeom>
              </p:spPr>
            </p:pic>
            <p:pic>
              <p:nvPicPr>
                <p:cNvPr id="93" name="Graphic 92">
                  <a:extLst>
                    <a:ext uri="{FF2B5EF4-FFF2-40B4-BE49-F238E27FC236}">
                      <a16:creationId xmlns:a16="http://schemas.microsoft.com/office/drawing/2014/main" id="{0B0314EE-AB83-46DE-9548-928624BFD3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3820000">
                  <a:off x="7364529" y="2736851"/>
                  <a:ext cx="1775346" cy="1656990"/>
                </a:xfrm>
                <a:prstGeom prst="rect">
                  <a:avLst/>
                </a:prstGeom>
              </p:spPr>
            </p:pic>
            <p:sp>
              <p:nvSpPr>
                <p:cNvPr id="94" name="Freeform: Shape 93">
                  <a:extLst>
                    <a:ext uri="{FF2B5EF4-FFF2-40B4-BE49-F238E27FC236}">
                      <a16:creationId xmlns:a16="http://schemas.microsoft.com/office/drawing/2014/main" id="{FB34C6DA-6F14-4A81-AE30-55EF85948C4A}"/>
                    </a:ext>
                  </a:extLst>
                </p:cNvPr>
                <p:cNvSpPr>
                  <a:spLocks noChangeAspect="1"/>
                </p:cNvSpPr>
                <p:nvPr/>
              </p:nvSpPr>
              <p:spPr>
                <a:xfrm>
                  <a:off x="8809684" y="3603765"/>
                  <a:ext cx="360000" cy="360000"/>
                </a:xfrm>
                <a:custGeom>
                  <a:avLst/>
                  <a:gdLst>
                    <a:gd name="connsiteX0" fmla="*/ 197404 w 186415"/>
                    <a:gd name="connsiteY0" fmla="*/ 115554 h 186415"/>
                    <a:gd name="connsiteX1" fmla="*/ 99859 w 186415"/>
                    <a:gd name="connsiteY1" fmla="*/ 197404 h 186415"/>
                    <a:gd name="connsiteX2" fmla="*/ 18009 w 186415"/>
                    <a:gd name="connsiteY2" fmla="*/ 99859 h 186415"/>
                    <a:gd name="connsiteX3" fmla="*/ 115554 w 186415"/>
                    <a:gd name="connsiteY3" fmla="*/ 18008 h 186415"/>
                    <a:gd name="connsiteX4" fmla="*/ 197404 w 186415"/>
                    <a:gd name="connsiteY4" fmla="*/ 115554 h 186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15" h="186415">
                      <a:moveTo>
                        <a:pt x="197404" y="115554"/>
                      </a:moveTo>
                      <a:cubicBezTo>
                        <a:pt x="193070" y="165092"/>
                        <a:pt x="149397" y="201738"/>
                        <a:pt x="99859" y="197404"/>
                      </a:cubicBezTo>
                      <a:cubicBezTo>
                        <a:pt x="50320" y="193070"/>
                        <a:pt x="13674" y="149397"/>
                        <a:pt x="18009" y="99859"/>
                      </a:cubicBezTo>
                      <a:cubicBezTo>
                        <a:pt x="22343" y="50320"/>
                        <a:pt x="66015" y="13674"/>
                        <a:pt x="115554" y="18008"/>
                      </a:cubicBezTo>
                      <a:cubicBezTo>
                        <a:pt x="165092" y="22343"/>
                        <a:pt x="201738" y="66015"/>
                        <a:pt x="197404" y="115554"/>
                      </a:cubicBezTo>
                      <a:close/>
                    </a:path>
                  </a:pathLst>
                </a:custGeom>
                <a:solidFill>
                  <a:schemeClr val="accent2"/>
                </a:solidFill>
                <a:ln w="3195" cap="flat">
                  <a:solidFill>
                    <a:srgbClr val="000000">
                      <a:alpha val="59000"/>
                    </a:srgbClr>
                  </a:solidFill>
                  <a:prstDash val="solid"/>
                  <a:miter/>
                </a:ln>
              </p:spPr>
              <p:txBody>
                <a:bodyPr rtlCol="0" anchor="ctr"/>
                <a:lstStyle/>
                <a:p>
                  <a:endParaRPr lang="en-AU"/>
                </a:p>
              </p:txBody>
            </p:sp>
          </p:grpSp>
        </p:grpSp>
        <p:sp>
          <p:nvSpPr>
            <p:cNvPr id="95" name="Oval 94">
              <a:extLst>
                <a:ext uri="{FF2B5EF4-FFF2-40B4-BE49-F238E27FC236}">
                  <a16:creationId xmlns:a16="http://schemas.microsoft.com/office/drawing/2014/main" id="{BDF7E73F-C3D1-46F7-8C55-E27954D9AA1A}"/>
                </a:ext>
              </a:extLst>
            </p:cNvPr>
            <p:cNvSpPr>
              <a:spLocks noChangeAspect="1"/>
            </p:cNvSpPr>
            <p:nvPr/>
          </p:nvSpPr>
          <p:spPr>
            <a:xfrm>
              <a:off x="4320622" y="4328675"/>
              <a:ext cx="404781" cy="404781"/>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047" name="Group 1046">
            <a:extLst>
              <a:ext uri="{FF2B5EF4-FFF2-40B4-BE49-F238E27FC236}">
                <a16:creationId xmlns:a16="http://schemas.microsoft.com/office/drawing/2014/main" id="{B1110A93-6B06-41AF-BB33-B3B034066C08}"/>
              </a:ext>
            </a:extLst>
          </p:cNvPr>
          <p:cNvGrpSpPr/>
          <p:nvPr/>
        </p:nvGrpSpPr>
        <p:grpSpPr>
          <a:xfrm rot="207001">
            <a:off x="9007134" y="3634806"/>
            <a:ext cx="1224000" cy="830796"/>
            <a:chOff x="9007134" y="3844129"/>
            <a:chExt cx="1224000" cy="830796"/>
          </a:xfrm>
        </p:grpSpPr>
        <p:grpSp>
          <p:nvGrpSpPr>
            <p:cNvPr id="98" name="Group 97">
              <a:extLst>
                <a:ext uri="{FF2B5EF4-FFF2-40B4-BE49-F238E27FC236}">
                  <a16:creationId xmlns:a16="http://schemas.microsoft.com/office/drawing/2014/main" id="{CA75BB39-7554-4B1B-97D1-033ED90C773A}"/>
                </a:ext>
              </a:extLst>
            </p:cNvPr>
            <p:cNvGrpSpPr>
              <a:grpSpLocks noChangeAspect="1"/>
            </p:cNvGrpSpPr>
            <p:nvPr/>
          </p:nvGrpSpPr>
          <p:grpSpPr>
            <a:xfrm rot="1430131">
              <a:off x="9007134" y="3925216"/>
              <a:ext cx="1224000" cy="749709"/>
              <a:chOff x="7364529" y="2736851"/>
              <a:chExt cx="3285804" cy="2012591"/>
            </a:xfrm>
          </p:grpSpPr>
          <p:pic>
            <p:nvPicPr>
              <p:cNvPr id="99" name="Graphic 98">
                <a:extLst>
                  <a:ext uri="{FF2B5EF4-FFF2-40B4-BE49-F238E27FC236}">
                    <a16:creationId xmlns:a16="http://schemas.microsoft.com/office/drawing/2014/main" id="{FFA1165B-0A9B-45EA-9913-004350EF93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206383">
                <a:off x="8874987" y="3092452"/>
                <a:ext cx="1775346" cy="1656990"/>
              </a:xfrm>
              <a:prstGeom prst="rect">
                <a:avLst/>
              </a:prstGeom>
            </p:spPr>
          </p:pic>
          <p:pic>
            <p:nvPicPr>
              <p:cNvPr id="100" name="Graphic 99">
                <a:extLst>
                  <a:ext uri="{FF2B5EF4-FFF2-40B4-BE49-F238E27FC236}">
                    <a16:creationId xmlns:a16="http://schemas.microsoft.com/office/drawing/2014/main" id="{56FDCE14-4BB1-46BD-9E3A-59993512BF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3820000">
                <a:off x="7364529" y="2736851"/>
                <a:ext cx="1775346" cy="1656990"/>
              </a:xfrm>
              <a:prstGeom prst="rect">
                <a:avLst/>
              </a:prstGeom>
            </p:spPr>
          </p:pic>
          <p:sp>
            <p:nvSpPr>
              <p:cNvPr id="101" name="Freeform: Shape 100">
                <a:extLst>
                  <a:ext uri="{FF2B5EF4-FFF2-40B4-BE49-F238E27FC236}">
                    <a16:creationId xmlns:a16="http://schemas.microsoft.com/office/drawing/2014/main" id="{9FEEA2D1-11E4-4532-9AE7-B2F03F1C30EE}"/>
                  </a:ext>
                </a:extLst>
              </p:cNvPr>
              <p:cNvSpPr>
                <a:spLocks noChangeAspect="1"/>
              </p:cNvSpPr>
              <p:nvPr/>
            </p:nvSpPr>
            <p:spPr>
              <a:xfrm>
                <a:off x="8809684" y="3603765"/>
                <a:ext cx="360000" cy="360000"/>
              </a:xfrm>
              <a:custGeom>
                <a:avLst/>
                <a:gdLst>
                  <a:gd name="connsiteX0" fmla="*/ 197404 w 186415"/>
                  <a:gd name="connsiteY0" fmla="*/ 115554 h 186415"/>
                  <a:gd name="connsiteX1" fmla="*/ 99859 w 186415"/>
                  <a:gd name="connsiteY1" fmla="*/ 197404 h 186415"/>
                  <a:gd name="connsiteX2" fmla="*/ 18009 w 186415"/>
                  <a:gd name="connsiteY2" fmla="*/ 99859 h 186415"/>
                  <a:gd name="connsiteX3" fmla="*/ 115554 w 186415"/>
                  <a:gd name="connsiteY3" fmla="*/ 18008 h 186415"/>
                  <a:gd name="connsiteX4" fmla="*/ 197404 w 186415"/>
                  <a:gd name="connsiteY4" fmla="*/ 115554 h 186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15" h="186415">
                    <a:moveTo>
                      <a:pt x="197404" y="115554"/>
                    </a:moveTo>
                    <a:cubicBezTo>
                      <a:pt x="193070" y="165092"/>
                      <a:pt x="149397" y="201738"/>
                      <a:pt x="99859" y="197404"/>
                    </a:cubicBezTo>
                    <a:cubicBezTo>
                      <a:pt x="50320" y="193070"/>
                      <a:pt x="13674" y="149397"/>
                      <a:pt x="18009" y="99859"/>
                    </a:cubicBezTo>
                    <a:cubicBezTo>
                      <a:pt x="22343" y="50320"/>
                      <a:pt x="66015" y="13674"/>
                      <a:pt x="115554" y="18008"/>
                    </a:cubicBezTo>
                    <a:cubicBezTo>
                      <a:pt x="165092" y="22343"/>
                      <a:pt x="201738" y="66015"/>
                      <a:pt x="197404" y="115554"/>
                    </a:cubicBezTo>
                    <a:close/>
                  </a:path>
                </a:pathLst>
              </a:custGeom>
              <a:solidFill>
                <a:schemeClr val="accent2"/>
              </a:solidFill>
              <a:ln w="3195" cap="flat">
                <a:solidFill>
                  <a:srgbClr val="000000">
                    <a:alpha val="59000"/>
                  </a:srgbClr>
                </a:solidFill>
                <a:prstDash val="solid"/>
                <a:miter/>
              </a:ln>
            </p:spPr>
            <p:txBody>
              <a:bodyPr rtlCol="0" anchor="ctr"/>
              <a:lstStyle/>
              <a:p>
                <a:endParaRPr lang="en-AU"/>
              </a:p>
            </p:txBody>
          </p:sp>
        </p:grpSp>
        <p:sp>
          <p:nvSpPr>
            <p:cNvPr id="102" name="Oval 101">
              <a:extLst>
                <a:ext uri="{FF2B5EF4-FFF2-40B4-BE49-F238E27FC236}">
                  <a16:creationId xmlns:a16="http://schemas.microsoft.com/office/drawing/2014/main" id="{7218336B-80BB-4872-AD16-774F8323FBA7}"/>
                </a:ext>
              </a:extLst>
            </p:cNvPr>
            <p:cNvSpPr>
              <a:spLocks noChangeAspect="1"/>
            </p:cNvSpPr>
            <p:nvPr/>
          </p:nvSpPr>
          <p:spPr>
            <a:xfrm>
              <a:off x="9371930" y="3844129"/>
              <a:ext cx="404781" cy="404781"/>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052" name="Group 1051">
            <a:extLst>
              <a:ext uri="{FF2B5EF4-FFF2-40B4-BE49-F238E27FC236}">
                <a16:creationId xmlns:a16="http://schemas.microsoft.com/office/drawing/2014/main" id="{67285709-C63E-46FD-8732-902068BE3558}"/>
              </a:ext>
            </a:extLst>
          </p:cNvPr>
          <p:cNvGrpSpPr/>
          <p:nvPr/>
        </p:nvGrpSpPr>
        <p:grpSpPr>
          <a:xfrm>
            <a:off x="4697360" y="5145348"/>
            <a:ext cx="1070250" cy="939842"/>
            <a:chOff x="4697360" y="5145348"/>
            <a:chExt cx="1070250" cy="939842"/>
          </a:xfrm>
        </p:grpSpPr>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F141FED8-C020-4EF5-ABC4-DDEB5635CEFD}"/>
                    </a:ext>
                  </a:extLst>
                </p:cNvPr>
                <p:cNvSpPr txBox="1"/>
                <p:nvPr/>
              </p:nvSpPr>
              <p:spPr>
                <a:xfrm>
                  <a:off x="4705819" y="5585011"/>
                  <a:ext cx="1053328" cy="500179"/>
                </a:xfrm>
                <a:prstGeom prst="rect">
                  <a:avLst/>
                </a:prstGeom>
                <a:solidFill>
                  <a:schemeClr val="tx1">
                    <a:alpha val="30000"/>
                  </a:schemeClr>
                </a:solidFill>
              </p:spPr>
              <p:txBody>
                <a:bodyPr wrap="none" rtlCol="0">
                  <a:spAutoFit/>
                </a:bodyPr>
                <a:lstStyle/>
                <a:p>
                  <a:pPr/>
                  <a14:m>
                    <m:oMathPara xmlns:m="http://schemas.openxmlformats.org/officeDocument/2006/math">
                      <m:oMathParaPr>
                        <m:jc m:val="center"/>
                      </m:oMathParaPr>
                      <m:oMath xmlns:m="http://schemas.openxmlformats.org/officeDocument/2006/math">
                        <m:r>
                          <a:rPr lang="en-US" b="1" i="1" smtClean="0">
                            <a:solidFill>
                              <a:schemeClr val="bg1"/>
                            </a:solidFill>
                            <a:latin typeface="Cambria Math" panose="02040503050406030204" pitchFamily="18" charset="0"/>
                          </a:rPr>
                          <m:t>𝟐</m:t>
                        </m:r>
                        <m:r>
                          <a:rPr lang="en-US" b="1" i="1" smtClean="0">
                            <a:solidFill>
                              <a:schemeClr val="bg1"/>
                            </a:solidFill>
                            <a:latin typeface="Cambria Math" panose="02040503050406030204" pitchFamily="18" charset="0"/>
                          </a:rPr>
                          <m:t> </m:t>
                        </m:r>
                        <m:r>
                          <a:rPr lang="en-US" b="1" i="0" smtClean="0">
                            <a:solidFill>
                              <a:schemeClr val="bg1"/>
                            </a:solidFill>
                            <a:latin typeface="Cambria Math" panose="02040503050406030204" pitchFamily="18" charset="0"/>
                          </a:rPr>
                          <m:t>𝐧𝐦</m:t>
                        </m:r>
                      </m:oMath>
                    </m:oMathPara>
                  </a14:m>
                  <a:endParaRPr lang="en-AU" b="1" dirty="0">
                    <a:solidFill>
                      <a:schemeClr val="bg1"/>
                    </a:solidFill>
                  </a:endParaRPr>
                </a:p>
              </p:txBody>
            </p:sp>
          </mc:Choice>
          <mc:Fallback xmlns="">
            <p:sp>
              <p:nvSpPr>
                <p:cNvPr id="104" name="TextBox 103">
                  <a:extLst>
                    <a:ext uri="{FF2B5EF4-FFF2-40B4-BE49-F238E27FC236}">
                      <a16:creationId xmlns:a16="http://schemas.microsoft.com/office/drawing/2014/main" id="{F141FED8-C020-4EF5-ABC4-DDEB5635CEFD}"/>
                    </a:ext>
                  </a:extLst>
                </p:cNvPr>
                <p:cNvSpPr txBox="1">
                  <a:spLocks noRot="1" noChangeAspect="1" noMove="1" noResize="1" noEditPoints="1" noAdjustHandles="1" noChangeArrowheads="1" noChangeShapeType="1" noTextEdit="1"/>
                </p:cNvSpPr>
                <p:nvPr/>
              </p:nvSpPr>
              <p:spPr>
                <a:xfrm>
                  <a:off x="4705819" y="5585011"/>
                  <a:ext cx="1053328" cy="500179"/>
                </a:xfrm>
                <a:prstGeom prst="rect">
                  <a:avLst/>
                </a:prstGeom>
                <a:blipFill>
                  <a:blip r:embed="rId12"/>
                  <a:stretch>
                    <a:fillRect/>
                  </a:stretch>
                </a:blipFill>
              </p:spPr>
              <p:txBody>
                <a:bodyPr/>
                <a:lstStyle/>
                <a:p>
                  <a:r>
                    <a:rPr lang="en-AU">
                      <a:noFill/>
                    </a:rPr>
                    <a:t> </a:t>
                  </a:r>
                </a:p>
              </p:txBody>
            </p:sp>
          </mc:Fallback>
        </mc:AlternateContent>
        <p:cxnSp>
          <p:nvCxnSpPr>
            <p:cNvPr id="105" name="Straight Connector 104">
              <a:extLst>
                <a:ext uri="{FF2B5EF4-FFF2-40B4-BE49-F238E27FC236}">
                  <a16:creationId xmlns:a16="http://schemas.microsoft.com/office/drawing/2014/main" id="{2DDBAAEE-CE66-43C1-96E8-FE7318071320}"/>
                </a:ext>
              </a:extLst>
            </p:cNvPr>
            <p:cNvCxnSpPr>
              <a:cxnSpLocks noChangeAspect="1"/>
            </p:cNvCxnSpPr>
            <p:nvPr/>
          </p:nvCxnSpPr>
          <p:spPr>
            <a:xfrm rot="3180000" flipH="1">
              <a:off x="4822950" y="5019758"/>
              <a:ext cx="819069" cy="1070250"/>
            </a:xfrm>
            <a:prstGeom prst="line">
              <a:avLst/>
            </a:prstGeom>
            <a:ln w="952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354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fade">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8"/>
                                        </p:tgtEl>
                                        <p:attrNameLst>
                                          <p:attrName>style.visibility</p:attrName>
                                        </p:attrNameLst>
                                      </p:cBhvr>
                                      <p:to>
                                        <p:strVal val="visible"/>
                                      </p:to>
                                    </p:set>
                                    <p:animEffect transition="in" filter="fade">
                                      <p:cBhvr>
                                        <p:cTn id="12" dur="500"/>
                                        <p:tgtEl>
                                          <p:spTgt spid="1038"/>
                                        </p:tgtEl>
                                      </p:cBhvr>
                                    </p:animEffect>
                                  </p:childTnLst>
                                </p:cTn>
                              </p:par>
                              <p:par>
                                <p:cTn id="13" presetID="1" presetClass="exit" presetSubtype="0" fill="hold" nodeType="withEffect">
                                  <p:stCondLst>
                                    <p:cond delay="0"/>
                                  </p:stCondLst>
                                  <p:childTnLst>
                                    <p:set>
                                      <p:cBhvr>
                                        <p:cTn id="14" dur="1" fill="hold">
                                          <p:stCondLst>
                                            <p:cond delay="0"/>
                                          </p:stCondLst>
                                        </p:cTn>
                                        <p:tgtEl>
                                          <p:spTgt spid="105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44"/>
                                        </p:tgtEl>
                                        <p:attrNameLst>
                                          <p:attrName>style.visibility</p:attrName>
                                        </p:attrNameLst>
                                      </p:cBhvr>
                                      <p:to>
                                        <p:strVal val="visible"/>
                                      </p:to>
                                    </p:set>
                                    <p:animEffect transition="in" filter="fade">
                                      <p:cBhvr>
                                        <p:cTn id="19" dur="500"/>
                                        <p:tgtEl>
                                          <p:spTgt spid="104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044"/>
                                        </p:tgtEl>
                                      </p:cBhvr>
                                    </p:animEffect>
                                    <p:set>
                                      <p:cBhvr>
                                        <p:cTn id="24" dur="1" fill="hold">
                                          <p:stCondLst>
                                            <p:cond delay="499"/>
                                          </p:stCondLst>
                                        </p:cTn>
                                        <p:tgtEl>
                                          <p:spTgt spid="1044"/>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1040"/>
                                        </p:tgtEl>
                                        <p:attrNameLst>
                                          <p:attrName>style.visibility</p:attrName>
                                        </p:attrNameLst>
                                      </p:cBhvr>
                                      <p:to>
                                        <p:strVal val="visible"/>
                                      </p:to>
                                    </p:set>
                                    <p:animEffect transition="in" filter="fade">
                                      <p:cBhvr>
                                        <p:cTn id="27" dur="500"/>
                                        <p:tgtEl>
                                          <p:spTgt spid="10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39"/>
                                        </p:tgtEl>
                                        <p:attrNameLst>
                                          <p:attrName>style.visibility</p:attrName>
                                        </p:attrNameLst>
                                      </p:cBhvr>
                                      <p:to>
                                        <p:strVal val="visible"/>
                                      </p:to>
                                    </p:set>
                                    <p:animEffect transition="in" filter="fade">
                                      <p:cBhvr>
                                        <p:cTn id="32" dur="500"/>
                                        <p:tgtEl>
                                          <p:spTgt spid="10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46"/>
                                        </p:tgtEl>
                                        <p:attrNameLst>
                                          <p:attrName>style.visibility</p:attrName>
                                        </p:attrNameLst>
                                      </p:cBhvr>
                                      <p:to>
                                        <p:strVal val="visible"/>
                                      </p:to>
                                    </p:set>
                                    <p:animEffect transition="in" filter="fade">
                                      <p:cBhvr>
                                        <p:cTn id="37" dur="500"/>
                                        <p:tgtEl>
                                          <p:spTgt spid="1046"/>
                                        </p:tgtEl>
                                      </p:cBhvr>
                                    </p:animEffect>
                                  </p:childTnLst>
                                </p:cTn>
                              </p:par>
                              <p:par>
                                <p:cTn id="38" presetID="10" presetClass="entr" presetSubtype="0" fill="hold" nodeType="withEffect">
                                  <p:stCondLst>
                                    <p:cond delay="0"/>
                                  </p:stCondLst>
                                  <p:childTnLst>
                                    <p:set>
                                      <p:cBhvr>
                                        <p:cTn id="39" dur="1" fill="hold">
                                          <p:stCondLst>
                                            <p:cond delay="0"/>
                                          </p:stCondLst>
                                        </p:cTn>
                                        <p:tgtEl>
                                          <p:spTgt spid="1052"/>
                                        </p:tgtEl>
                                        <p:attrNameLst>
                                          <p:attrName>style.visibility</p:attrName>
                                        </p:attrNameLst>
                                      </p:cBhvr>
                                      <p:to>
                                        <p:strVal val="visible"/>
                                      </p:to>
                                    </p:set>
                                    <p:animEffect transition="in" filter="fade">
                                      <p:cBhvr>
                                        <p:cTn id="40" dur="500"/>
                                        <p:tgtEl>
                                          <p:spTgt spid="105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36"/>
                                        </p:tgtEl>
                                        <p:attrNameLst>
                                          <p:attrName>style.visibility</p:attrName>
                                        </p:attrNameLst>
                                      </p:cBhvr>
                                      <p:to>
                                        <p:strVal val="visible"/>
                                      </p:to>
                                    </p:set>
                                    <p:animEffect transition="in" filter="fade">
                                      <p:cBhvr>
                                        <p:cTn id="45" dur="500"/>
                                        <p:tgtEl>
                                          <p:spTgt spid="1036"/>
                                        </p:tgtEl>
                                      </p:cBhvr>
                                    </p:animEffect>
                                  </p:childTnLst>
                                </p:cTn>
                              </p:par>
                              <p:par>
                                <p:cTn id="46" presetID="10" presetClass="entr" presetSubtype="0" fill="hold" nodeType="withEffect">
                                  <p:stCondLst>
                                    <p:cond delay="0"/>
                                  </p:stCondLst>
                                  <p:childTnLst>
                                    <p:set>
                                      <p:cBhvr>
                                        <p:cTn id="47" dur="1" fill="hold">
                                          <p:stCondLst>
                                            <p:cond delay="0"/>
                                          </p:stCondLst>
                                        </p:cTn>
                                        <p:tgtEl>
                                          <p:spTgt spid="1047"/>
                                        </p:tgtEl>
                                        <p:attrNameLst>
                                          <p:attrName>style.visibility</p:attrName>
                                        </p:attrNameLst>
                                      </p:cBhvr>
                                      <p:to>
                                        <p:strVal val="visible"/>
                                      </p:to>
                                    </p:set>
                                    <p:animEffect transition="in" filter="fade">
                                      <p:cBhvr>
                                        <p:cTn id="48" dur="500"/>
                                        <p:tgtEl>
                                          <p:spTgt spid="1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2F942B-FCAB-4490-BB29-D981FDD0A9D2}"/>
              </a:ext>
            </a:extLst>
          </p:cNvPr>
          <p:cNvGrpSpPr>
            <a:grpSpLocks noChangeAspect="1"/>
          </p:cNvGrpSpPr>
          <p:nvPr/>
        </p:nvGrpSpPr>
        <p:grpSpPr>
          <a:xfrm>
            <a:off x="4113693" y="1457208"/>
            <a:ext cx="6738954" cy="4699958"/>
            <a:chOff x="4422799" y="1014663"/>
            <a:chExt cx="6519351" cy="4546800"/>
          </a:xfrm>
        </p:grpSpPr>
        <p:pic>
          <p:nvPicPr>
            <p:cNvPr id="5" name="Graphic 4">
              <a:extLst>
                <a:ext uri="{FF2B5EF4-FFF2-40B4-BE49-F238E27FC236}">
                  <a16:creationId xmlns:a16="http://schemas.microsoft.com/office/drawing/2014/main" id="{E5A96EF6-2905-4C11-9FBA-0666B47AED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3632" y="1014663"/>
              <a:ext cx="6288518" cy="454680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F5FB6EE-359C-4C0C-AEB6-039B847F92BB}"/>
                    </a:ext>
                  </a:extLst>
                </p:cNvPr>
                <p:cNvSpPr txBox="1"/>
                <p:nvPr/>
              </p:nvSpPr>
              <p:spPr>
                <a:xfrm rot="16200000">
                  <a:off x="3730142" y="2934275"/>
                  <a:ext cx="1846980" cy="461665"/>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Energy</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eV</m:t>
                        </m:r>
                        <m:r>
                          <a:rPr lang="en-US" sz="2400" b="0" i="0" smtClean="0">
                            <a:latin typeface="Cambria Math" panose="02040503050406030204" pitchFamily="18" charset="0"/>
                          </a:rPr>
                          <m:t>)</m:t>
                        </m:r>
                      </m:oMath>
                    </m:oMathPara>
                  </a14:m>
                  <a:endParaRPr lang="en-AU" sz="2400" dirty="0"/>
                </a:p>
              </p:txBody>
            </p:sp>
          </mc:Choice>
          <mc:Fallback xmlns="">
            <p:sp>
              <p:nvSpPr>
                <p:cNvPr id="6" name="TextBox 5">
                  <a:extLst>
                    <a:ext uri="{FF2B5EF4-FFF2-40B4-BE49-F238E27FC236}">
                      <a16:creationId xmlns:a16="http://schemas.microsoft.com/office/drawing/2014/main" id="{4F5FB6EE-359C-4C0C-AEB6-039B847F92BB}"/>
                    </a:ext>
                  </a:extLst>
                </p:cNvPr>
                <p:cNvSpPr txBox="1">
                  <a:spLocks noRot="1" noChangeAspect="1" noMove="1" noResize="1" noEditPoints="1" noAdjustHandles="1" noChangeArrowheads="1" noChangeShapeType="1" noTextEdit="1"/>
                </p:cNvSpPr>
                <p:nvPr/>
              </p:nvSpPr>
              <p:spPr>
                <a:xfrm rot="16200000">
                  <a:off x="3730142" y="2934275"/>
                  <a:ext cx="1846980" cy="461665"/>
                </a:xfrm>
                <a:prstGeom prst="rect">
                  <a:avLst/>
                </a:prstGeom>
                <a:blipFill>
                  <a:blip r:embed="rId5"/>
                  <a:stretch>
                    <a:fillRect r="-14103"/>
                  </a:stretch>
                </a:blipFill>
              </p:spPr>
              <p:txBody>
                <a:bodyPr/>
                <a:lstStyle/>
                <a:p>
                  <a:r>
                    <a:rPr lang="en-AU">
                      <a:noFill/>
                    </a:rPr>
                    <a:t> </a:t>
                  </a:r>
                </a:p>
              </p:txBody>
            </p:sp>
          </mc:Fallback>
        </mc:AlternateContent>
      </p:grpSp>
      <p:sp>
        <p:nvSpPr>
          <p:cNvPr id="11" name="Google Shape;342;p25">
            <a:extLst>
              <a:ext uri="{FF2B5EF4-FFF2-40B4-BE49-F238E27FC236}">
                <a16:creationId xmlns:a16="http://schemas.microsoft.com/office/drawing/2014/main" id="{7EE42E97-FA96-45FD-A783-64D1E0EB68C0}"/>
              </a:ext>
            </a:extLst>
          </p:cNvPr>
          <p:cNvSpPr txBox="1">
            <a:spLocks/>
          </p:cNvSpPr>
          <p:nvPr/>
        </p:nvSpPr>
        <p:spPr>
          <a:xfrm>
            <a:off x="169882" y="162177"/>
            <a:ext cx="11360800" cy="763600"/>
          </a:xfrm>
          <a:prstGeom prst="rect">
            <a:avLst/>
          </a:prstGeom>
        </p:spPr>
        <p:txBody>
          <a:bodyPr spcFirstLastPara="1" vert="horz" wrap="square" lIns="121900" tIns="121900" rIns="121900" bIns="121900" rtlCol="0" anchor="t"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Pinwheel band structure</a:t>
            </a:r>
          </a:p>
        </p:txBody>
      </p:sp>
      <p:pic>
        <p:nvPicPr>
          <p:cNvPr id="17" name="Graphic 16">
            <a:extLst>
              <a:ext uri="{FF2B5EF4-FFF2-40B4-BE49-F238E27FC236}">
                <a16:creationId xmlns:a16="http://schemas.microsoft.com/office/drawing/2014/main" id="{ECB85BA8-D036-49A9-8B1B-73B048D081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46770" y="2863850"/>
            <a:ext cx="2007269" cy="1733550"/>
          </a:xfrm>
          <a:prstGeom prst="rect">
            <a:avLst/>
          </a:prstGeom>
        </p:spPr>
      </p:pic>
      <p:pic>
        <p:nvPicPr>
          <p:cNvPr id="24" name="Picture 23">
            <a:extLst>
              <a:ext uri="{FF2B5EF4-FFF2-40B4-BE49-F238E27FC236}">
                <a16:creationId xmlns:a16="http://schemas.microsoft.com/office/drawing/2014/main" id="{94B979AF-F95E-4C72-AB91-8C397CF8F027}"/>
              </a:ext>
            </a:extLst>
          </p:cNvPr>
          <p:cNvPicPr>
            <a:picLocks noChangeAspect="1"/>
          </p:cNvPicPr>
          <p:nvPr/>
        </p:nvPicPr>
        <p:blipFill>
          <a:blip r:embed="rId8"/>
          <a:stretch>
            <a:fillRect/>
          </a:stretch>
        </p:blipFill>
        <p:spPr>
          <a:xfrm>
            <a:off x="1119045" y="1456900"/>
            <a:ext cx="3724528" cy="5032800"/>
          </a:xfrm>
          <a:prstGeom prst="rect">
            <a:avLst/>
          </a:prstGeom>
          <a:solidFill>
            <a:schemeClr val="bg1"/>
          </a:solidFill>
        </p:spPr>
      </p:pic>
      <p:grpSp>
        <p:nvGrpSpPr>
          <p:cNvPr id="28" name="Group 27">
            <a:extLst>
              <a:ext uri="{FF2B5EF4-FFF2-40B4-BE49-F238E27FC236}">
                <a16:creationId xmlns:a16="http://schemas.microsoft.com/office/drawing/2014/main" id="{69E07486-D92C-4BB5-A06D-CAADB8F5478E}"/>
              </a:ext>
            </a:extLst>
          </p:cNvPr>
          <p:cNvGrpSpPr/>
          <p:nvPr/>
        </p:nvGrpSpPr>
        <p:grpSpPr>
          <a:xfrm>
            <a:off x="7838314" y="1455566"/>
            <a:ext cx="3014333" cy="4701600"/>
            <a:chOff x="7838314" y="1455566"/>
            <a:chExt cx="3014333" cy="4701600"/>
          </a:xfrm>
        </p:grpSpPr>
        <p:pic>
          <p:nvPicPr>
            <p:cNvPr id="16" name="Graphic 15">
              <a:extLst>
                <a:ext uri="{FF2B5EF4-FFF2-40B4-BE49-F238E27FC236}">
                  <a16:creationId xmlns:a16="http://schemas.microsoft.com/office/drawing/2014/main" id="{D30C4ECE-3182-40F0-AA3B-C63877EFC1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38314" y="1455566"/>
              <a:ext cx="3014333" cy="4701600"/>
            </a:xfrm>
            <a:prstGeom prst="rect">
              <a:avLst/>
            </a:prstGeom>
          </p:spPr>
        </p:pic>
        <p:pic>
          <p:nvPicPr>
            <p:cNvPr id="25" name="Graphic 24">
              <a:extLst>
                <a:ext uri="{FF2B5EF4-FFF2-40B4-BE49-F238E27FC236}">
                  <a16:creationId xmlns:a16="http://schemas.microsoft.com/office/drawing/2014/main" id="{382DCE22-47F2-4D9E-86AA-EDC315313D8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25031" y="5207320"/>
              <a:ext cx="612000" cy="185455"/>
            </a:xfrm>
            <a:prstGeom prst="rect">
              <a:avLst/>
            </a:prstGeom>
          </p:spPr>
        </p:pic>
      </p:grpSp>
      <p:pic>
        <p:nvPicPr>
          <p:cNvPr id="27" name="Graphic 26">
            <a:extLst>
              <a:ext uri="{FF2B5EF4-FFF2-40B4-BE49-F238E27FC236}">
                <a16:creationId xmlns:a16="http://schemas.microsoft.com/office/drawing/2014/main" id="{BDB01774-9B27-468F-8177-C6BE4BC2716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93425" y="4155098"/>
            <a:ext cx="761524" cy="185738"/>
          </a:xfrm>
          <a:prstGeom prst="rect">
            <a:avLst/>
          </a:prstGeom>
        </p:spPr>
      </p:pic>
    </p:spTree>
    <p:extLst>
      <p:ext uri="{BB962C8B-B14F-4D97-AF65-F5344CB8AC3E}">
        <p14:creationId xmlns:p14="http://schemas.microsoft.com/office/powerpoint/2010/main" val="204326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xit" presetSubtype="0" fill="hold"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2F942B-FCAB-4490-BB29-D981FDD0A9D2}"/>
              </a:ext>
            </a:extLst>
          </p:cNvPr>
          <p:cNvGrpSpPr>
            <a:grpSpLocks noChangeAspect="1"/>
          </p:cNvGrpSpPr>
          <p:nvPr/>
        </p:nvGrpSpPr>
        <p:grpSpPr>
          <a:xfrm>
            <a:off x="477859" y="1721502"/>
            <a:ext cx="5677978" cy="3960000"/>
            <a:chOff x="4422799" y="1014663"/>
            <a:chExt cx="6519351" cy="4546800"/>
          </a:xfrm>
        </p:grpSpPr>
        <p:pic>
          <p:nvPicPr>
            <p:cNvPr id="5" name="Graphic 4">
              <a:extLst>
                <a:ext uri="{FF2B5EF4-FFF2-40B4-BE49-F238E27FC236}">
                  <a16:creationId xmlns:a16="http://schemas.microsoft.com/office/drawing/2014/main" id="{E5A96EF6-2905-4C11-9FBA-0666B47AED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3632" y="1014663"/>
              <a:ext cx="6288518" cy="454680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F5FB6EE-359C-4C0C-AEB6-039B847F92BB}"/>
                    </a:ext>
                  </a:extLst>
                </p:cNvPr>
                <p:cNvSpPr txBox="1"/>
                <p:nvPr/>
              </p:nvSpPr>
              <p:spPr>
                <a:xfrm rot="16200000">
                  <a:off x="3730142" y="2934275"/>
                  <a:ext cx="1846980" cy="461665"/>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Energy</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eV</m:t>
                        </m:r>
                        <m:r>
                          <a:rPr lang="en-US" sz="2400" b="0" i="0" smtClean="0">
                            <a:latin typeface="Cambria Math" panose="02040503050406030204" pitchFamily="18" charset="0"/>
                          </a:rPr>
                          <m:t>)</m:t>
                        </m:r>
                      </m:oMath>
                    </m:oMathPara>
                  </a14:m>
                  <a:endParaRPr lang="en-AU" sz="2400" dirty="0"/>
                </a:p>
              </p:txBody>
            </p:sp>
          </mc:Choice>
          <mc:Fallback xmlns="">
            <p:sp>
              <p:nvSpPr>
                <p:cNvPr id="6" name="TextBox 5">
                  <a:extLst>
                    <a:ext uri="{FF2B5EF4-FFF2-40B4-BE49-F238E27FC236}">
                      <a16:creationId xmlns:a16="http://schemas.microsoft.com/office/drawing/2014/main" id="{4F5FB6EE-359C-4C0C-AEB6-039B847F92BB}"/>
                    </a:ext>
                  </a:extLst>
                </p:cNvPr>
                <p:cNvSpPr txBox="1">
                  <a:spLocks noRot="1" noChangeAspect="1" noMove="1" noResize="1" noEditPoints="1" noAdjustHandles="1" noChangeArrowheads="1" noChangeShapeType="1" noTextEdit="1"/>
                </p:cNvSpPr>
                <p:nvPr/>
              </p:nvSpPr>
              <p:spPr>
                <a:xfrm rot="16200000">
                  <a:off x="3730142" y="2934275"/>
                  <a:ext cx="1846980" cy="461665"/>
                </a:xfrm>
                <a:prstGeom prst="rect">
                  <a:avLst/>
                </a:prstGeom>
                <a:blipFill>
                  <a:blip r:embed="rId5"/>
                  <a:stretch>
                    <a:fillRect t="-12879" r="-34848" b="-3030"/>
                  </a:stretch>
                </a:blipFill>
              </p:spPr>
              <p:txBody>
                <a:bodyPr/>
                <a:lstStyle/>
                <a:p>
                  <a:r>
                    <a:rPr lang="en-AU">
                      <a:noFill/>
                    </a:rPr>
                    <a:t> </a:t>
                  </a:r>
                </a:p>
              </p:txBody>
            </p:sp>
          </mc:Fallback>
        </mc:AlternateContent>
      </p:grpSp>
      <p:pic>
        <p:nvPicPr>
          <p:cNvPr id="9" name="Graphic 8">
            <a:extLst>
              <a:ext uri="{FF2B5EF4-FFF2-40B4-BE49-F238E27FC236}">
                <a16:creationId xmlns:a16="http://schemas.microsoft.com/office/drawing/2014/main" id="{CBDBF1B1-CD50-4F96-AB6D-E82375D2BB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93840" y="1721502"/>
            <a:ext cx="5061774" cy="39600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8D45FD3-308C-49FD-8B62-B0EF3B103FC3}"/>
                  </a:ext>
                </a:extLst>
              </p:cNvPr>
              <p:cNvSpPr txBox="1"/>
              <p:nvPr/>
            </p:nvSpPr>
            <p:spPr>
              <a:xfrm>
                <a:off x="4004286" y="5804361"/>
                <a:ext cx="2151551" cy="400110"/>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sz="2000" b="1" i="0" smtClean="0">
                          <a:solidFill>
                            <a:schemeClr val="tx1"/>
                          </a:solidFill>
                          <a:latin typeface="Cambria Math" panose="02040503050406030204" pitchFamily="18" charset="0"/>
                        </a:rPr>
                        <m:t>𝐏𝐢𝐧𝐰𝐡𝐞𝐞𝐥</m:t>
                      </m:r>
                      <m:r>
                        <a:rPr lang="en-US" sz="2000" b="1" i="0" smtClean="0">
                          <a:solidFill>
                            <a:schemeClr val="tx1"/>
                          </a:solidFill>
                          <a:latin typeface="Cambria Math" panose="02040503050406030204" pitchFamily="18" charset="0"/>
                        </a:rPr>
                        <m:t> </m:t>
                      </m:r>
                      <m:r>
                        <a:rPr lang="en-US" sz="2000" b="1" i="0" smtClean="0">
                          <a:solidFill>
                            <a:schemeClr val="tx1"/>
                          </a:solidFill>
                          <a:latin typeface="Cambria Math" panose="02040503050406030204" pitchFamily="18" charset="0"/>
                        </a:rPr>
                        <m:t>𝐏𝐡𝐚𝐬𝐞</m:t>
                      </m:r>
                    </m:oMath>
                  </m:oMathPara>
                </a14:m>
                <a:endParaRPr lang="en-AU" sz="2000" b="1" dirty="0">
                  <a:solidFill>
                    <a:schemeClr val="tx1"/>
                  </a:solidFill>
                </a:endParaRPr>
              </a:p>
            </p:txBody>
          </p:sp>
        </mc:Choice>
        <mc:Fallback xmlns="">
          <p:sp>
            <p:nvSpPr>
              <p:cNvPr id="7" name="TextBox 6">
                <a:extLst>
                  <a:ext uri="{FF2B5EF4-FFF2-40B4-BE49-F238E27FC236}">
                    <a16:creationId xmlns:a16="http://schemas.microsoft.com/office/drawing/2014/main" id="{C8D45FD3-308C-49FD-8B62-B0EF3B103FC3}"/>
                  </a:ext>
                </a:extLst>
              </p:cNvPr>
              <p:cNvSpPr txBox="1">
                <a:spLocks noRot="1" noChangeAspect="1" noMove="1" noResize="1" noEditPoints="1" noAdjustHandles="1" noChangeArrowheads="1" noChangeShapeType="1" noTextEdit="1"/>
              </p:cNvSpPr>
              <p:nvPr/>
            </p:nvSpPr>
            <p:spPr>
              <a:xfrm>
                <a:off x="4004286" y="5804361"/>
                <a:ext cx="2151551" cy="400110"/>
              </a:xfrm>
              <a:prstGeom prst="rect">
                <a:avLst/>
              </a:prstGeom>
              <a:blipFill>
                <a:blip r:embed="rId8"/>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304BFFB-1036-4809-A2B7-03C5E60A2B7D}"/>
                  </a:ext>
                </a:extLst>
              </p:cNvPr>
              <p:cNvSpPr txBox="1"/>
              <p:nvPr/>
            </p:nvSpPr>
            <p:spPr>
              <a:xfrm>
                <a:off x="9553452" y="5804361"/>
                <a:ext cx="1178528" cy="400110"/>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sz="2000" b="1" i="0" smtClean="0">
                          <a:solidFill>
                            <a:schemeClr val="tx1"/>
                          </a:solidFill>
                          <a:latin typeface="Cambria Math" panose="02040503050406030204" pitchFamily="18" charset="0"/>
                        </a:rPr>
                        <m:t>𝐘</m:t>
                      </m:r>
                      <m:r>
                        <a:rPr lang="en-US" sz="2000" b="1" i="0" smtClean="0">
                          <a:solidFill>
                            <a:schemeClr val="tx1"/>
                          </a:solidFill>
                          <a:latin typeface="Cambria Math" panose="02040503050406030204" pitchFamily="18" charset="0"/>
                        </a:rPr>
                        <m:t> </m:t>
                      </m:r>
                      <m:r>
                        <a:rPr lang="en-US" sz="2000" b="1" i="0" smtClean="0">
                          <a:solidFill>
                            <a:schemeClr val="tx1"/>
                          </a:solidFill>
                          <a:latin typeface="Cambria Math" panose="02040503050406030204" pitchFamily="18" charset="0"/>
                        </a:rPr>
                        <m:t>𝐏𝐡𝐚𝐬𝐞</m:t>
                      </m:r>
                    </m:oMath>
                  </m:oMathPara>
                </a14:m>
                <a:endParaRPr lang="en-AU" sz="2000" b="1" dirty="0">
                  <a:solidFill>
                    <a:schemeClr val="tx1"/>
                  </a:solidFill>
                </a:endParaRPr>
              </a:p>
            </p:txBody>
          </p:sp>
        </mc:Choice>
        <mc:Fallback xmlns="">
          <p:sp>
            <p:nvSpPr>
              <p:cNvPr id="8" name="TextBox 7">
                <a:extLst>
                  <a:ext uri="{FF2B5EF4-FFF2-40B4-BE49-F238E27FC236}">
                    <a16:creationId xmlns:a16="http://schemas.microsoft.com/office/drawing/2014/main" id="{2304BFFB-1036-4809-A2B7-03C5E60A2B7D}"/>
                  </a:ext>
                </a:extLst>
              </p:cNvPr>
              <p:cNvSpPr txBox="1">
                <a:spLocks noRot="1" noChangeAspect="1" noMove="1" noResize="1" noEditPoints="1" noAdjustHandles="1" noChangeArrowheads="1" noChangeShapeType="1" noTextEdit="1"/>
              </p:cNvSpPr>
              <p:nvPr/>
            </p:nvSpPr>
            <p:spPr>
              <a:xfrm>
                <a:off x="9553452" y="5804361"/>
                <a:ext cx="1178528" cy="400110"/>
              </a:xfrm>
              <a:prstGeom prst="rect">
                <a:avLst/>
              </a:prstGeom>
              <a:blipFill>
                <a:blip r:embed="rId9"/>
                <a:stretch>
                  <a:fillRect/>
                </a:stretch>
              </a:blipFill>
            </p:spPr>
            <p:txBody>
              <a:bodyPr/>
              <a:lstStyle/>
              <a:p>
                <a:r>
                  <a:rPr lang="en-AU">
                    <a:noFill/>
                  </a:rPr>
                  <a:t> </a:t>
                </a:r>
              </a:p>
            </p:txBody>
          </p:sp>
        </mc:Fallback>
      </mc:AlternateContent>
      <p:sp>
        <p:nvSpPr>
          <p:cNvPr id="10" name="Google Shape;342;p25">
            <a:extLst>
              <a:ext uri="{FF2B5EF4-FFF2-40B4-BE49-F238E27FC236}">
                <a16:creationId xmlns:a16="http://schemas.microsoft.com/office/drawing/2014/main" id="{1088EBCE-C5B7-48EC-B0DF-B0936683CB02}"/>
              </a:ext>
            </a:extLst>
          </p:cNvPr>
          <p:cNvSpPr txBox="1">
            <a:spLocks/>
          </p:cNvSpPr>
          <p:nvPr/>
        </p:nvSpPr>
        <p:spPr>
          <a:xfrm>
            <a:off x="169882" y="162177"/>
            <a:ext cx="11360800" cy="763600"/>
          </a:xfrm>
          <a:prstGeom prst="rect">
            <a:avLst/>
          </a:prstGeom>
        </p:spPr>
        <p:txBody>
          <a:bodyPr spcFirstLastPara="1" vert="horz" wrap="square" lIns="121900" tIns="121900" rIns="121900" bIns="121900" rtlCol="0" anchor="t"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Pinwheel vs ‘Y’ band structure</a:t>
            </a:r>
          </a:p>
        </p:txBody>
      </p:sp>
    </p:spTree>
    <p:extLst>
      <p:ext uri="{BB962C8B-B14F-4D97-AF65-F5344CB8AC3E}">
        <p14:creationId xmlns:p14="http://schemas.microsoft.com/office/powerpoint/2010/main" val="3212239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45EAB410-8215-424C-AED1-10BD0DF78F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17973" y="2681076"/>
            <a:ext cx="3932012" cy="223585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82002BA-B16D-456A-98B8-37F83B946434}"/>
                  </a:ext>
                </a:extLst>
              </p:cNvPr>
              <p:cNvSpPr txBox="1"/>
              <p:nvPr/>
            </p:nvSpPr>
            <p:spPr>
              <a:xfrm>
                <a:off x="4015178" y="1574305"/>
                <a:ext cx="139493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Experiment</m:t>
                      </m:r>
                    </m:oMath>
                  </m:oMathPara>
                </a14:m>
                <a:endParaRPr lang="en-AU" dirty="0"/>
              </a:p>
            </p:txBody>
          </p:sp>
        </mc:Choice>
        <mc:Fallback xmlns="">
          <p:sp>
            <p:nvSpPr>
              <p:cNvPr id="11" name="TextBox 10">
                <a:extLst>
                  <a:ext uri="{FF2B5EF4-FFF2-40B4-BE49-F238E27FC236}">
                    <a16:creationId xmlns:a16="http://schemas.microsoft.com/office/drawing/2014/main" id="{382002BA-B16D-456A-98B8-37F83B946434}"/>
                  </a:ext>
                </a:extLst>
              </p:cNvPr>
              <p:cNvSpPr txBox="1">
                <a:spLocks noRot="1" noChangeAspect="1" noMove="1" noResize="1" noEditPoints="1" noAdjustHandles="1" noChangeArrowheads="1" noChangeShapeType="1" noTextEdit="1"/>
              </p:cNvSpPr>
              <p:nvPr/>
            </p:nvSpPr>
            <p:spPr>
              <a:xfrm>
                <a:off x="4015178" y="1574305"/>
                <a:ext cx="1394934" cy="369332"/>
              </a:xfrm>
              <a:prstGeom prst="rect">
                <a:avLst/>
              </a:prstGeom>
              <a:blipFill>
                <a:blip r:embed="rId5"/>
                <a:stretch>
                  <a:fillRect b="-11475"/>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7143610-C322-4E0E-8660-903C126B5E67}"/>
                  </a:ext>
                </a:extLst>
              </p:cNvPr>
              <p:cNvSpPr txBox="1"/>
              <p:nvPr/>
            </p:nvSpPr>
            <p:spPr>
              <a:xfrm>
                <a:off x="4106550" y="3853688"/>
                <a:ext cx="130356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Simulation</m:t>
                      </m:r>
                    </m:oMath>
                  </m:oMathPara>
                </a14:m>
                <a:endParaRPr lang="en-AU" dirty="0"/>
              </a:p>
            </p:txBody>
          </p:sp>
        </mc:Choice>
        <mc:Fallback xmlns="">
          <p:sp>
            <p:nvSpPr>
              <p:cNvPr id="12" name="TextBox 11">
                <a:extLst>
                  <a:ext uri="{FF2B5EF4-FFF2-40B4-BE49-F238E27FC236}">
                    <a16:creationId xmlns:a16="http://schemas.microsoft.com/office/drawing/2014/main" id="{57143610-C322-4E0E-8660-903C126B5E67}"/>
                  </a:ext>
                </a:extLst>
              </p:cNvPr>
              <p:cNvSpPr txBox="1">
                <a:spLocks noRot="1" noChangeAspect="1" noMove="1" noResize="1" noEditPoints="1" noAdjustHandles="1" noChangeArrowheads="1" noChangeShapeType="1" noTextEdit="1"/>
              </p:cNvSpPr>
              <p:nvPr/>
            </p:nvSpPr>
            <p:spPr>
              <a:xfrm>
                <a:off x="4106550" y="3853688"/>
                <a:ext cx="1303562" cy="369332"/>
              </a:xfrm>
              <a:prstGeom prst="rect">
                <a:avLst/>
              </a:prstGeom>
              <a:blipFill>
                <a:blip r:embed="rId6"/>
                <a:stretch>
                  <a:fillRect/>
                </a:stretch>
              </a:blipFill>
            </p:spPr>
            <p:txBody>
              <a:bodyPr/>
              <a:lstStyle/>
              <a:p>
                <a:r>
                  <a:rPr lang="en-AU">
                    <a:noFill/>
                  </a:rPr>
                  <a:t> </a:t>
                </a:r>
              </a:p>
            </p:txBody>
          </p:sp>
        </mc:Fallback>
      </mc:AlternateContent>
      <p:cxnSp>
        <p:nvCxnSpPr>
          <p:cNvPr id="19" name="Straight Connector 18">
            <a:extLst>
              <a:ext uri="{FF2B5EF4-FFF2-40B4-BE49-F238E27FC236}">
                <a16:creationId xmlns:a16="http://schemas.microsoft.com/office/drawing/2014/main" id="{BA5E338D-663D-4B09-B8FB-BD422D5B1179}"/>
              </a:ext>
            </a:extLst>
          </p:cNvPr>
          <p:cNvCxnSpPr>
            <a:cxnSpLocks/>
          </p:cNvCxnSpPr>
          <p:nvPr/>
        </p:nvCxnSpPr>
        <p:spPr>
          <a:xfrm>
            <a:off x="4054475" y="1523100"/>
            <a:ext cx="0" cy="4584700"/>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8845BDB-E24B-46AC-9D78-1D5FDA5E30CC}"/>
              </a:ext>
            </a:extLst>
          </p:cNvPr>
          <p:cNvCxnSpPr>
            <a:cxnSpLocks/>
          </p:cNvCxnSpPr>
          <p:nvPr/>
        </p:nvCxnSpPr>
        <p:spPr>
          <a:xfrm>
            <a:off x="2682875" y="1523100"/>
            <a:ext cx="0" cy="4584700"/>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31ACDBC1-A465-4E8A-BE1E-18FC568549C5}"/>
              </a:ext>
            </a:extLst>
          </p:cNvPr>
          <p:cNvGrpSpPr/>
          <p:nvPr/>
        </p:nvGrpSpPr>
        <p:grpSpPr>
          <a:xfrm>
            <a:off x="1425094" y="1467598"/>
            <a:ext cx="3966056" cy="5025277"/>
            <a:chOff x="1425094" y="1467598"/>
            <a:chExt cx="3966056" cy="5025277"/>
          </a:xfrm>
        </p:grpSpPr>
        <p:grpSp>
          <p:nvGrpSpPr>
            <p:cNvPr id="10" name="Group 9">
              <a:extLst>
                <a:ext uri="{FF2B5EF4-FFF2-40B4-BE49-F238E27FC236}">
                  <a16:creationId xmlns:a16="http://schemas.microsoft.com/office/drawing/2014/main" id="{C8951DE6-49FE-409A-B488-97F2D11FBF3D}"/>
                </a:ext>
              </a:extLst>
            </p:cNvPr>
            <p:cNvGrpSpPr>
              <a:grpSpLocks noChangeAspect="1"/>
            </p:cNvGrpSpPr>
            <p:nvPr/>
          </p:nvGrpSpPr>
          <p:grpSpPr>
            <a:xfrm>
              <a:off x="1807950" y="1467598"/>
              <a:ext cx="3583200" cy="5025277"/>
              <a:chOff x="2314575" y="1690688"/>
              <a:chExt cx="3086100" cy="4328117"/>
            </a:xfrm>
          </p:grpSpPr>
          <p:pic>
            <p:nvPicPr>
              <p:cNvPr id="7" name="Graphic 6">
                <a:extLst>
                  <a:ext uri="{FF2B5EF4-FFF2-40B4-BE49-F238E27FC236}">
                    <a16:creationId xmlns:a16="http://schemas.microsoft.com/office/drawing/2014/main" id="{EDB9B407-57E5-4E67-85E2-37BD5ACD71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14575" y="1690688"/>
                <a:ext cx="3086100" cy="4010025"/>
              </a:xfrm>
              <a:prstGeom prst="rect">
                <a:avLst/>
              </a:prstGeom>
            </p:spPr>
          </p:pic>
          <p:pic>
            <p:nvPicPr>
              <p:cNvPr id="8" name="Graphic 7">
                <a:extLst>
                  <a:ext uri="{FF2B5EF4-FFF2-40B4-BE49-F238E27FC236}">
                    <a16:creationId xmlns:a16="http://schemas.microsoft.com/office/drawing/2014/main" id="{A5E10820-F21C-48EC-88DF-079C0430E66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45593" y="5723530"/>
                <a:ext cx="2209800" cy="295275"/>
              </a:xfrm>
              <a:prstGeom prst="rect">
                <a:avLst/>
              </a:prstGeom>
            </p:spPr>
          </p:pic>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9BA2AEE-7261-4F0D-BC16-E281BCAC31F7}"/>
                    </a:ext>
                  </a:extLst>
                </p:cNvPr>
                <p:cNvSpPr txBox="1"/>
                <p:nvPr/>
              </p:nvSpPr>
              <p:spPr>
                <a:xfrm rot="16200000">
                  <a:off x="1094010" y="2391232"/>
                  <a:ext cx="1222129" cy="559961"/>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rPr>
                            </m:ctrlPr>
                          </m:fPr>
                          <m:num>
                            <m:r>
                              <m:rPr>
                                <m:sty m:val="p"/>
                              </m:rPr>
                              <a:rPr lang="en-US" sz="1600" b="0" i="0" smtClean="0">
                                <a:latin typeface="Cambria Math" panose="02040503050406030204" pitchFamily="18" charset="0"/>
                              </a:rPr>
                              <m:t>d</m:t>
                            </m:r>
                            <m:r>
                              <a:rPr lang="en-US" sz="1600" b="0" i="1" smtClean="0">
                                <a:latin typeface="Cambria Math" panose="02040503050406030204" pitchFamily="18" charset="0"/>
                              </a:rPr>
                              <m:t>𝐼</m:t>
                            </m:r>
                          </m:num>
                          <m:den>
                            <m:r>
                              <m:rPr>
                                <m:sty m:val="p"/>
                              </m:rPr>
                              <a:rPr lang="en-US" sz="1600" b="0" i="0" smtClean="0">
                                <a:latin typeface="Cambria Math" panose="02040503050406030204" pitchFamily="18" charset="0"/>
                              </a:rPr>
                              <m:t>d</m:t>
                            </m:r>
                            <m:r>
                              <a:rPr lang="en-US" sz="1600" b="0" i="1" smtClean="0">
                                <a:latin typeface="Cambria Math" panose="02040503050406030204" pitchFamily="18" charset="0"/>
                              </a:rPr>
                              <m:t>𝑉</m:t>
                            </m:r>
                          </m:den>
                        </m:f>
                        <m:r>
                          <a:rPr lang="en-US" sz="1600" b="0" i="1" smtClean="0">
                            <a:latin typeface="Cambria Math" panose="02040503050406030204" pitchFamily="18" charset="0"/>
                          </a:rPr>
                          <m:t>∝</m:t>
                        </m:r>
                        <m:r>
                          <m:rPr>
                            <m:sty m:val="p"/>
                          </m:rPr>
                          <a:rPr lang="en-US" sz="1600" b="0" i="0" smtClean="0">
                            <a:latin typeface="Cambria Math" panose="02040503050406030204" pitchFamily="18" charset="0"/>
                          </a:rPr>
                          <m:t>LDOS</m:t>
                        </m:r>
                      </m:oMath>
                    </m:oMathPara>
                  </a14:m>
                  <a:endParaRPr lang="en-AU" sz="1600" dirty="0"/>
                </a:p>
              </p:txBody>
            </p:sp>
          </mc:Choice>
          <mc:Fallback xmlns="">
            <p:sp>
              <p:nvSpPr>
                <p:cNvPr id="22" name="TextBox 21">
                  <a:extLst>
                    <a:ext uri="{FF2B5EF4-FFF2-40B4-BE49-F238E27FC236}">
                      <a16:creationId xmlns:a16="http://schemas.microsoft.com/office/drawing/2014/main" id="{89BA2AEE-7261-4F0D-BC16-E281BCAC31F7}"/>
                    </a:ext>
                  </a:extLst>
                </p:cNvPr>
                <p:cNvSpPr txBox="1">
                  <a:spLocks noRot="1" noChangeAspect="1" noMove="1" noResize="1" noEditPoints="1" noAdjustHandles="1" noChangeArrowheads="1" noChangeShapeType="1" noTextEdit="1"/>
                </p:cNvSpPr>
                <p:nvPr/>
              </p:nvSpPr>
              <p:spPr>
                <a:xfrm rot="16200000">
                  <a:off x="1094010" y="2391232"/>
                  <a:ext cx="1222129" cy="559961"/>
                </a:xfrm>
                <a:prstGeom prst="rect">
                  <a:avLst/>
                </a:prstGeom>
                <a:blipFill>
                  <a:blip r:embed="rId11"/>
                  <a:stretch>
                    <a:fillRect/>
                  </a:stretch>
                </a:blipFill>
              </p:spPr>
              <p:txBody>
                <a:bodyPr/>
                <a:lstStyle/>
                <a:p>
                  <a:r>
                    <a:rPr lang="en-AU">
                      <a:noFill/>
                    </a:rPr>
                    <a:t> </a:t>
                  </a:r>
                </a:p>
              </p:txBody>
            </p:sp>
          </mc:Fallback>
        </mc:AlternateContent>
      </p:grpSp>
      <p:pic>
        <p:nvPicPr>
          <p:cNvPr id="24" name="Graphic 23">
            <a:extLst>
              <a:ext uri="{FF2B5EF4-FFF2-40B4-BE49-F238E27FC236}">
                <a16:creationId xmlns:a16="http://schemas.microsoft.com/office/drawing/2014/main" id="{E683DFF8-7B3B-4C8C-9192-DC1D84F5986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17973" y="1523100"/>
            <a:ext cx="3926373" cy="2235851"/>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CF711DA-6938-4043-A8D3-2AB78D1F8341}"/>
                  </a:ext>
                </a:extLst>
              </p:cNvPr>
              <p:cNvSpPr txBox="1"/>
              <p:nvPr/>
            </p:nvSpPr>
            <p:spPr>
              <a:xfrm>
                <a:off x="8648662" y="3297286"/>
                <a:ext cx="179568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solidFill>
                            <a:schemeClr val="bg1"/>
                          </a:solidFill>
                          <a:latin typeface="Cambria Math" panose="02040503050406030204" pitchFamily="18" charset="0"/>
                        </a:rPr>
                        <m:t>Experiment</m:t>
                      </m:r>
                    </m:oMath>
                  </m:oMathPara>
                </a14:m>
                <a:endParaRPr lang="en-AU" sz="2400" dirty="0">
                  <a:solidFill>
                    <a:schemeClr val="bg1"/>
                  </a:solidFill>
                </a:endParaRPr>
              </a:p>
            </p:txBody>
          </p:sp>
        </mc:Choice>
        <mc:Fallback xmlns="">
          <p:sp>
            <p:nvSpPr>
              <p:cNvPr id="27" name="TextBox 26">
                <a:extLst>
                  <a:ext uri="{FF2B5EF4-FFF2-40B4-BE49-F238E27FC236}">
                    <a16:creationId xmlns:a16="http://schemas.microsoft.com/office/drawing/2014/main" id="{7CF711DA-6938-4043-A8D3-2AB78D1F8341}"/>
                  </a:ext>
                </a:extLst>
              </p:cNvPr>
              <p:cNvSpPr txBox="1">
                <a:spLocks noRot="1" noChangeAspect="1" noMove="1" noResize="1" noEditPoints="1" noAdjustHandles="1" noChangeArrowheads="1" noChangeShapeType="1" noTextEdit="1"/>
              </p:cNvSpPr>
              <p:nvPr/>
            </p:nvSpPr>
            <p:spPr>
              <a:xfrm>
                <a:off x="8648662" y="3297286"/>
                <a:ext cx="1795684" cy="461665"/>
              </a:xfrm>
              <a:prstGeom prst="rect">
                <a:avLst/>
              </a:prstGeom>
              <a:blipFill>
                <a:blip r:embed="rId14"/>
                <a:stretch>
                  <a:fillRect l="-340" r="-680" b="-15789"/>
                </a:stretch>
              </a:blipFill>
            </p:spPr>
            <p:txBody>
              <a:bodyPr/>
              <a:lstStyle/>
              <a:p>
                <a:r>
                  <a:rPr lang="en-AU">
                    <a:noFill/>
                  </a:rPr>
                  <a:t> </a:t>
                </a:r>
              </a:p>
            </p:txBody>
          </p:sp>
        </mc:Fallback>
      </mc:AlternateContent>
      <p:grpSp>
        <p:nvGrpSpPr>
          <p:cNvPr id="32" name="Group 31">
            <a:extLst>
              <a:ext uri="{FF2B5EF4-FFF2-40B4-BE49-F238E27FC236}">
                <a16:creationId xmlns:a16="http://schemas.microsoft.com/office/drawing/2014/main" id="{7FF7F6E1-7D07-41BF-A863-D947D6FC66C5}"/>
              </a:ext>
            </a:extLst>
          </p:cNvPr>
          <p:cNvGrpSpPr/>
          <p:nvPr/>
        </p:nvGrpSpPr>
        <p:grpSpPr>
          <a:xfrm>
            <a:off x="6517976" y="3878300"/>
            <a:ext cx="3926370" cy="2235850"/>
            <a:chOff x="6517976" y="3878300"/>
            <a:chExt cx="3926370" cy="2235850"/>
          </a:xfrm>
        </p:grpSpPr>
        <p:pic>
          <p:nvPicPr>
            <p:cNvPr id="25" name="Graphic 24">
              <a:extLst>
                <a:ext uri="{FF2B5EF4-FFF2-40B4-BE49-F238E27FC236}">
                  <a16:creationId xmlns:a16="http://schemas.microsoft.com/office/drawing/2014/main" id="{A54B9361-2997-41CC-B638-3F29ECDBA1F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17976" y="3878300"/>
              <a:ext cx="3926370" cy="2235850"/>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B3D6089-E5EF-4B5C-8989-8FA5A1D4B7D5}"/>
                    </a:ext>
                  </a:extLst>
                </p:cNvPr>
                <p:cNvSpPr txBox="1"/>
                <p:nvPr/>
              </p:nvSpPr>
              <p:spPr>
                <a:xfrm>
                  <a:off x="8740034" y="5652485"/>
                  <a:ext cx="167545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solidFill>
                              <a:schemeClr val="bg1"/>
                            </a:solidFill>
                            <a:latin typeface="Cambria Math" panose="02040503050406030204" pitchFamily="18" charset="0"/>
                          </a:rPr>
                          <m:t>Simulation</m:t>
                        </m:r>
                      </m:oMath>
                    </m:oMathPara>
                  </a14:m>
                  <a:endParaRPr lang="en-AU" sz="2400" dirty="0">
                    <a:solidFill>
                      <a:schemeClr val="bg1"/>
                    </a:solidFill>
                  </a:endParaRPr>
                </a:p>
              </p:txBody>
            </p:sp>
          </mc:Choice>
          <mc:Fallback xmlns="">
            <p:sp>
              <p:nvSpPr>
                <p:cNvPr id="28" name="TextBox 27">
                  <a:extLst>
                    <a:ext uri="{FF2B5EF4-FFF2-40B4-BE49-F238E27FC236}">
                      <a16:creationId xmlns:a16="http://schemas.microsoft.com/office/drawing/2014/main" id="{2B3D6089-E5EF-4B5C-8989-8FA5A1D4B7D5}"/>
                    </a:ext>
                  </a:extLst>
                </p:cNvPr>
                <p:cNvSpPr txBox="1">
                  <a:spLocks noRot="1" noChangeAspect="1" noMove="1" noResize="1" noEditPoints="1" noAdjustHandles="1" noChangeArrowheads="1" noChangeShapeType="1" noTextEdit="1"/>
                </p:cNvSpPr>
                <p:nvPr/>
              </p:nvSpPr>
              <p:spPr>
                <a:xfrm>
                  <a:off x="8740034" y="5652485"/>
                  <a:ext cx="1675459" cy="461665"/>
                </a:xfrm>
                <a:prstGeom prst="rect">
                  <a:avLst/>
                </a:prstGeom>
                <a:blipFill>
                  <a:blip r:embed="rId17"/>
                  <a:stretch>
                    <a:fillRect/>
                  </a:stretch>
                </a:blipFill>
              </p:spPr>
              <p:txBody>
                <a:bodyPr/>
                <a:lstStyle/>
                <a:p>
                  <a:r>
                    <a:rPr lang="en-AU">
                      <a:noFill/>
                    </a:rPr>
                    <a:t> </a:t>
                  </a:r>
                </a:p>
              </p:txBody>
            </p:sp>
          </mc:Fallback>
        </mc:AlternateContent>
      </p:grpSp>
      <p:sp>
        <p:nvSpPr>
          <p:cNvPr id="43" name="Google Shape;342;p25">
            <a:extLst>
              <a:ext uri="{FF2B5EF4-FFF2-40B4-BE49-F238E27FC236}">
                <a16:creationId xmlns:a16="http://schemas.microsoft.com/office/drawing/2014/main" id="{73651CDB-A169-4E61-8FCE-17C1B19ACA9A}"/>
              </a:ext>
            </a:extLst>
          </p:cNvPr>
          <p:cNvSpPr txBox="1">
            <a:spLocks/>
          </p:cNvSpPr>
          <p:nvPr/>
        </p:nvSpPr>
        <p:spPr>
          <a:xfrm>
            <a:off x="169882" y="162177"/>
            <a:ext cx="11360800" cy="763600"/>
          </a:xfrm>
          <a:prstGeom prst="rect">
            <a:avLst/>
          </a:prstGeom>
        </p:spPr>
        <p:txBody>
          <a:bodyPr spcFirstLastPara="1" vert="horz" wrap="square" lIns="121900" tIns="121900" rIns="121900" bIns="121900" rtlCol="0" anchor="t"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Validating our model</a:t>
            </a:r>
          </a:p>
        </p:txBody>
      </p:sp>
      <p:grpSp>
        <p:nvGrpSpPr>
          <p:cNvPr id="23" name="Group 22">
            <a:extLst>
              <a:ext uri="{FF2B5EF4-FFF2-40B4-BE49-F238E27FC236}">
                <a16:creationId xmlns:a16="http://schemas.microsoft.com/office/drawing/2014/main" id="{BFC839FE-C0B5-4A12-B37E-68DE4762B50E}"/>
              </a:ext>
            </a:extLst>
          </p:cNvPr>
          <p:cNvGrpSpPr/>
          <p:nvPr/>
        </p:nvGrpSpPr>
        <p:grpSpPr>
          <a:xfrm>
            <a:off x="6120791" y="1523100"/>
            <a:ext cx="4591050" cy="4591050"/>
            <a:chOff x="5867400" y="1523100"/>
            <a:chExt cx="4591050" cy="4591050"/>
          </a:xfrm>
        </p:grpSpPr>
        <p:pic>
          <p:nvPicPr>
            <p:cNvPr id="9" name="Picture 8">
              <a:extLst>
                <a:ext uri="{FF2B5EF4-FFF2-40B4-BE49-F238E27FC236}">
                  <a16:creationId xmlns:a16="http://schemas.microsoft.com/office/drawing/2014/main" id="{111A41D5-01E3-49F8-8187-EC062131811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67400" y="1523100"/>
              <a:ext cx="4591050" cy="4591050"/>
            </a:xfrm>
            <a:prstGeom prst="rect">
              <a:avLst/>
            </a:prstGeom>
            <a:ln w="76200">
              <a:solidFill>
                <a:srgbClr val="00B0F0"/>
              </a:solidFill>
            </a:ln>
          </p:spPr>
        </p:pic>
        <p:sp>
          <p:nvSpPr>
            <p:cNvPr id="13" name="Freeform: Shape 12">
              <a:extLst>
                <a:ext uri="{FF2B5EF4-FFF2-40B4-BE49-F238E27FC236}">
                  <a16:creationId xmlns:a16="http://schemas.microsoft.com/office/drawing/2014/main" id="{95EA7482-C110-4128-B75B-40DCD82851B9}"/>
                </a:ext>
              </a:extLst>
            </p:cNvPr>
            <p:cNvSpPr>
              <a:spLocks noChangeAspect="1"/>
            </p:cNvSpPr>
            <p:nvPr/>
          </p:nvSpPr>
          <p:spPr>
            <a:xfrm rot="20206383">
              <a:off x="8812969" y="3264899"/>
              <a:ext cx="252000" cy="252000"/>
            </a:xfrm>
            <a:custGeom>
              <a:avLst/>
              <a:gdLst>
                <a:gd name="connsiteX0" fmla="*/ 197404 w 186415"/>
                <a:gd name="connsiteY0" fmla="*/ 115554 h 186415"/>
                <a:gd name="connsiteX1" fmla="*/ 99859 w 186415"/>
                <a:gd name="connsiteY1" fmla="*/ 197404 h 186415"/>
                <a:gd name="connsiteX2" fmla="*/ 18009 w 186415"/>
                <a:gd name="connsiteY2" fmla="*/ 99859 h 186415"/>
                <a:gd name="connsiteX3" fmla="*/ 115554 w 186415"/>
                <a:gd name="connsiteY3" fmla="*/ 18008 h 186415"/>
                <a:gd name="connsiteX4" fmla="*/ 197404 w 186415"/>
                <a:gd name="connsiteY4" fmla="*/ 115554 h 186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15" h="186415">
                  <a:moveTo>
                    <a:pt x="197404" y="115554"/>
                  </a:moveTo>
                  <a:cubicBezTo>
                    <a:pt x="193070" y="165092"/>
                    <a:pt x="149397" y="201738"/>
                    <a:pt x="99859" y="197404"/>
                  </a:cubicBezTo>
                  <a:cubicBezTo>
                    <a:pt x="50320" y="193070"/>
                    <a:pt x="13674" y="149397"/>
                    <a:pt x="18009" y="99859"/>
                  </a:cubicBezTo>
                  <a:cubicBezTo>
                    <a:pt x="22343" y="50320"/>
                    <a:pt x="66015" y="13674"/>
                    <a:pt x="115554" y="18008"/>
                  </a:cubicBezTo>
                  <a:cubicBezTo>
                    <a:pt x="165092" y="22343"/>
                    <a:pt x="201738" y="66015"/>
                    <a:pt x="197404" y="115554"/>
                  </a:cubicBezTo>
                  <a:close/>
                </a:path>
              </a:pathLst>
            </a:custGeom>
            <a:solidFill>
              <a:srgbClr val="2D80B9"/>
            </a:solidFill>
            <a:ln w="22225" cap="flat">
              <a:solidFill>
                <a:schemeClr val="bg1"/>
              </a:solid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47487067-89E5-42DF-8CC6-B1BABAA64BFE}"/>
                </a:ext>
              </a:extLst>
            </p:cNvPr>
            <p:cNvSpPr>
              <a:spLocks noChangeAspect="1"/>
            </p:cNvSpPr>
            <p:nvPr/>
          </p:nvSpPr>
          <p:spPr>
            <a:xfrm rot="20206383">
              <a:off x="7936290" y="3608556"/>
              <a:ext cx="252000" cy="252000"/>
            </a:xfrm>
            <a:custGeom>
              <a:avLst/>
              <a:gdLst>
                <a:gd name="connsiteX0" fmla="*/ 197404 w 186415"/>
                <a:gd name="connsiteY0" fmla="*/ 115554 h 186415"/>
                <a:gd name="connsiteX1" fmla="*/ 99859 w 186415"/>
                <a:gd name="connsiteY1" fmla="*/ 197404 h 186415"/>
                <a:gd name="connsiteX2" fmla="*/ 18009 w 186415"/>
                <a:gd name="connsiteY2" fmla="*/ 99859 h 186415"/>
                <a:gd name="connsiteX3" fmla="*/ 115554 w 186415"/>
                <a:gd name="connsiteY3" fmla="*/ 18008 h 186415"/>
                <a:gd name="connsiteX4" fmla="*/ 197404 w 186415"/>
                <a:gd name="connsiteY4" fmla="*/ 115554 h 186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15" h="186415">
                  <a:moveTo>
                    <a:pt x="197404" y="115554"/>
                  </a:moveTo>
                  <a:cubicBezTo>
                    <a:pt x="193070" y="165092"/>
                    <a:pt x="149397" y="201738"/>
                    <a:pt x="99859" y="197404"/>
                  </a:cubicBezTo>
                  <a:cubicBezTo>
                    <a:pt x="50320" y="193070"/>
                    <a:pt x="13674" y="149397"/>
                    <a:pt x="18009" y="99859"/>
                  </a:cubicBezTo>
                  <a:cubicBezTo>
                    <a:pt x="22343" y="50320"/>
                    <a:pt x="66015" y="13674"/>
                    <a:pt x="115554" y="18008"/>
                  </a:cubicBezTo>
                  <a:cubicBezTo>
                    <a:pt x="165092" y="22343"/>
                    <a:pt x="201738" y="66015"/>
                    <a:pt x="197404" y="115554"/>
                  </a:cubicBezTo>
                  <a:close/>
                </a:path>
              </a:pathLst>
            </a:custGeom>
            <a:solidFill>
              <a:srgbClr val="2CA02C"/>
            </a:solidFill>
            <a:ln w="22225" cap="flat">
              <a:solidFill>
                <a:schemeClr val="bg1"/>
              </a:solid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83634A7E-E831-4894-BAA4-AB646827593C}"/>
                </a:ext>
              </a:extLst>
            </p:cNvPr>
            <p:cNvSpPr>
              <a:spLocks noChangeAspect="1"/>
            </p:cNvSpPr>
            <p:nvPr/>
          </p:nvSpPr>
          <p:spPr>
            <a:xfrm rot="20206383">
              <a:off x="8080996" y="2933941"/>
              <a:ext cx="252000" cy="252000"/>
            </a:xfrm>
            <a:custGeom>
              <a:avLst/>
              <a:gdLst>
                <a:gd name="connsiteX0" fmla="*/ 197404 w 186415"/>
                <a:gd name="connsiteY0" fmla="*/ 115554 h 186415"/>
                <a:gd name="connsiteX1" fmla="*/ 99859 w 186415"/>
                <a:gd name="connsiteY1" fmla="*/ 197404 h 186415"/>
                <a:gd name="connsiteX2" fmla="*/ 18009 w 186415"/>
                <a:gd name="connsiteY2" fmla="*/ 99859 h 186415"/>
                <a:gd name="connsiteX3" fmla="*/ 115554 w 186415"/>
                <a:gd name="connsiteY3" fmla="*/ 18008 h 186415"/>
                <a:gd name="connsiteX4" fmla="*/ 197404 w 186415"/>
                <a:gd name="connsiteY4" fmla="*/ 115554 h 186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15" h="186415">
                  <a:moveTo>
                    <a:pt x="197404" y="115554"/>
                  </a:moveTo>
                  <a:cubicBezTo>
                    <a:pt x="193070" y="165092"/>
                    <a:pt x="149397" y="201738"/>
                    <a:pt x="99859" y="197404"/>
                  </a:cubicBezTo>
                  <a:cubicBezTo>
                    <a:pt x="50320" y="193070"/>
                    <a:pt x="13674" y="149397"/>
                    <a:pt x="18009" y="99859"/>
                  </a:cubicBezTo>
                  <a:cubicBezTo>
                    <a:pt x="22343" y="50320"/>
                    <a:pt x="66015" y="13674"/>
                    <a:pt x="115554" y="18008"/>
                  </a:cubicBezTo>
                  <a:cubicBezTo>
                    <a:pt x="165092" y="22343"/>
                    <a:pt x="201738" y="66015"/>
                    <a:pt x="197404" y="115554"/>
                  </a:cubicBezTo>
                  <a:close/>
                </a:path>
              </a:pathLst>
            </a:custGeom>
            <a:solidFill>
              <a:schemeClr val="accent2"/>
            </a:solidFill>
            <a:ln w="22225" cap="flat">
              <a:solidFill>
                <a:schemeClr val="bg1"/>
              </a:solidFill>
              <a:prstDash val="solid"/>
              <a:miter/>
            </a:ln>
          </p:spPr>
          <p:txBody>
            <a:bodyPr rtlCol="0" anchor="ctr"/>
            <a:lstStyle/>
            <a:p>
              <a:endParaRPr lang="en-AU"/>
            </a:p>
          </p:txBody>
        </p:sp>
      </p:grpSp>
      <p:grpSp>
        <p:nvGrpSpPr>
          <p:cNvPr id="51" name="Group 50">
            <a:extLst>
              <a:ext uri="{FF2B5EF4-FFF2-40B4-BE49-F238E27FC236}">
                <a16:creationId xmlns:a16="http://schemas.microsoft.com/office/drawing/2014/main" id="{EDEEB261-5B73-434F-B84E-C394699438CF}"/>
              </a:ext>
            </a:extLst>
          </p:cNvPr>
          <p:cNvGrpSpPr/>
          <p:nvPr/>
        </p:nvGrpSpPr>
        <p:grpSpPr>
          <a:xfrm>
            <a:off x="1619084" y="3826196"/>
            <a:ext cx="3926370" cy="2746054"/>
            <a:chOff x="1413501" y="3314700"/>
            <a:chExt cx="3926370" cy="2746054"/>
          </a:xfrm>
        </p:grpSpPr>
        <p:sp>
          <p:nvSpPr>
            <p:cNvPr id="52" name="Rectangle 51">
              <a:extLst>
                <a:ext uri="{FF2B5EF4-FFF2-40B4-BE49-F238E27FC236}">
                  <a16:creationId xmlns:a16="http://schemas.microsoft.com/office/drawing/2014/main" id="{4D403183-BDE3-4A3A-A4B9-6A2853EDCBF3}"/>
                </a:ext>
              </a:extLst>
            </p:cNvPr>
            <p:cNvSpPr/>
            <p:nvPr/>
          </p:nvSpPr>
          <p:spPr>
            <a:xfrm>
              <a:off x="2047875" y="3314700"/>
              <a:ext cx="3139596" cy="247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Rectangle 52">
              <a:extLst>
                <a:ext uri="{FF2B5EF4-FFF2-40B4-BE49-F238E27FC236}">
                  <a16:creationId xmlns:a16="http://schemas.microsoft.com/office/drawing/2014/main" id="{779E3E3D-49C0-4C8A-83C9-BCDD10D5D1BC}"/>
                </a:ext>
              </a:extLst>
            </p:cNvPr>
            <p:cNvSpPr/>
            <p:nvPr/>
          </p:nvSpPr>
          <p:spPr>
            <a:xfrm>
              <a:off x="1413501" y="3467100"/>
              <a:ext cx="3926370" cy="2593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4" name="Graphic 53">
              <a:extLst>
                <a:ext uri="{FF2B5EF4-FFF2-40B4-BE49-F238E27FC236}">
                  <a16:creationId xmlns:a16="http://schemas.microsoft.com/office/drawing/2014/main" id="{62FAD880-8B16-44F0-9B2C-85C0E4295A6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17772" y="3354807"/>
              <a:ext cx="2565748" cy="342837"/>
            </a:xfrm>
            <a:prstGeom prst="rect">
              <a:avLst/>
            </a:prstGeom>
          </p:spPr>
        </p:pic>
      </p:grpSp>
    </p:spTree>
    <p:extLst>
      <p:ext uri="{BB962C8B-B14F-4D97-AF65-F5344CB8AC3E}">
        <p14:creationId xmlns:p14="http://schemas.microsoft.com/office/powerpoint/2010/main" val="358114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1"/>
                                        </p:tgtEl>
                                      </p:cBhvr>
                                    </p:animEffect>
                                    <p:set>
                                      <p:cBhvr>
                                        <p:cTn id="7" dur="1" fill="hold">
                                          <p:stCondLst>
                                            <p:cond delay="499"/>
                                          </p:stCondLst>
                                        </p:cTn>
                                        <p:tgtEl>
                                          <p:spTgt spid="5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2.91667E-6 -3.7037E-6 L -2.91667E-6 0.1632 " pathEditMode="relative" rAng="0" ptsTypes="AA">
                                      <p:cBhvr>
                                        <p:cTn id="16" dur="2000" fill="hold"/>
                                        <p:tgtEl>
                                          <p:spTgt spid="24"/>
                                        </p:tgtEl>
                                        <p:attrNameLst>
                                          <p:attrName>ppt_x</p:attrName>
                                          <p:attrName>ppt_y</p:attrName>
                                        </p:attrNameLst>
                                      </p:cBhvr>
                                      <p:rCtr x="0" y="8148"/>
                                    </p:animMotion>
                                  </p:childTnLst>
                                </p:cTn>
                              </p:par>
                              <p:par>
                                <p:cTn id="17" presetID="42" presetClass="path" presetSubtype="0" accel="50000" decel="50000" fill="hold" nodeType="withEffect">
                                  <p:stCondLst>
                                    <p:cond delay="0"/>
                                  </p:stCondLst>
                                  <p:childTnLst>
                                    <p:animMotion origin="layout" path="M -2.91667E-6 -2.22222E-6 L -2.91667E-6 -0.18032 " pathEditMode="relative" rAng="0" ptsTypes="AA">
                                      <p:cBhvr>
                                        <p:cTn id="18" dur="2000" fill="hold"/>
                                        <p:tgtEl>
                                          <p:spTgt spid="32"/>
                                        </p:tgtEl>
                                        <p:attrNameLst>
                                          <p:attrName>ppt_x</p:attrName>
                                          <p:attrName>ppt_y</p:attrName>
                                        </p:attrNameLst>
                                      </p:cBhvr>
                                      <p:rCtr x="0" y="-9028"/>
                                    </p:animMotion>
                                  </p:childTnLst>
                                </p:cTn>
                              </p:par>
                              <p:par>
                                <p:cTn id="19" presetID="42" presetClass="path" presetSubtype="0" accel="50000" decel="50000" fill="hold" grpId="0" nodeType="withEffect">
                                  <p:stCondLst>
                                    <p:cond delay="0"/>
                                  </p:stCondLst>
                                  <p:childTnLst>
                                    <p:animMotion origin="layout" path="M -2.70833E-6 -1.85185E-6 L -0.17396 -0.10116 " pathEditMode="relative" rAng="0" ptsTypes="AA">
                                      <p:cBhvr>
                                        <p:cTn id="20" dur="2000" fill="hold"/>
                                        <p:tgtEl>
                                          <p:spTgt spid="27"/>
                                        </p:tgtEl>
                                        <p:attrNameLst>
                                          <p:attrName>ppt_x</p:attrName>
                                          <p:attrName>ppt_y</p:attrName>
                                        </p:attrNameLst>
                                      </p:cBhvr>
                                      <p:rCtr x="-8698" y="-5069"/>
                                    </p:animMotion>
                                  </p:childTnLst>
                                </p:cTn>
                              </p:par>
                              <p:par>
                                <p:cTn id="21" presetID="10" presetClass="exit" presetSubtype="0" fill="hold" nodeType="withEffect">
                                  <p:stCondLst>
                                    <p:cond delay="0"/>
                                  </p:stCondLst>
                                  <p:childTnLst>
                                    <p:animEffect transition="out" filter="fade">
                                      <p:cBhvr>
                                        <p:cTn id="22" dur="2000"/>
                                        <p:tgtEl>
                                          <p:spTgt spid="24"/>
                                        </p:tgtEl>
                                      </p:cBhvr>
                                    </p:animEffect>
                                    <p:set>
                                      <p:cBhvr>
                                        <p:cTn id="23" dur="1" fill="hold">
                                          <p:stCondLst>
                                            <p:cond delay="1999"/>
                                          </p:stCondLst>
                                        </p:cTn>
                                        <p:tgtEl>
                                          <p:spTgt spid="24"/>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2000"/>
                                        <p:tgtEl>
                                          <p:spTgt spid="32"/>
                                        </p:tgtEl>
                                      </p:cBhvr>
                                    </p:animEffect>
                                    <p:set>
                                      <p:cBhvr>
                                        <p:cTn id="26" dur="1" fill="hold">
                                          <p:stCondLst>
                                            <p:cond delay="1999"/>
                                          </p:stCondLst>
                                        </p:cTn>
                                        <p:tgtEl>
                                          <p:spTgt spid="3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000"/>
                                        <p:tgtEl>
                                          <p:spTgt spid="27"/>
                                        </p:tgtEl>
                                      </p:cBhvr>
                                    </p:animEffect>
                                    <p:set>
                                      <p:cBhvr>
                                        <p:cTn id="29" dur="1" fill="hold">
                                          <p:stCondLst>
                                            <p:cond delay="1999"/>
                                          </p:stCondLst>
                                        </p:cTn>
                                        <p:tgtEl>
                                          <p:spTgt spid="27"/>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E6441282-8081-4804-9FFB-BDE175A1D6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12334" y="3878301"/>
            <a:ext cx="3912736" cy="2235849"/>
          </a:xfrm>
          <a:prstGeom prst="rect">
            <a:avLst/>
          </a:prstGeom>
        </p:spPr>
      </p:pic>
      <p:pic>
        <p:nvPicPr>
          <p:cNvPr id="20" name="Graphic 19">
            <a:extLst>
              <a:ext uri="{FF2B5EF4-FFF2-40B4-BE49-F238E27FC236}">
                <a16:creationId xmlns:a16="http://schemas.microsoft.com/office/drawing/2014/main" id="{F9BCA262-327E-410F-8DB2-F06092DE9A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12334" y="1523102"/>
            <a:ext cx="3912736" cy="2235849"/>
          </a:xfrm>
          <a:prstGeom prst="rect">
            <a:avLst/>
          </a:prstGeom>
        </p:spPr>
      </p:pic>
      <p:grpSp>
        <p:nvGrpSpPr>
          <p:cNvPr id="21" name="Group 20">
            <a:extLst>
              <a:ext uri="{FF2B5EF4-FFF2-40B4-BE49-F238E27FC236}">
                <a16:creationId xmlns:a16="http://schemas.microsoft.com/office/drawing/2014/main" id="{F26D593E-8888-42C6-B977-B05F6A35D381}"/>
              </a:ext>
            </a:extLst>
          </p:cNvPr>
          <p:cNvGrpSpPr>
            <a:grpSpLocks noChangeAspect="1"/>
          </p:cNvGrpSpPr>
          <p:nvPr/>
        </p:nvGrpSpPr>
        <p:grpSpPr>
          <a:xfrm>
            <a:off x="1831075" y="1474788"/>
            <a:ext cx="3545305" cy="5025277"/>
            <a:chOff x="1226984" y="1976513"/>
            <a:chExt cx="3057525" cy="4333875"/>
          </a:xfrm>
        </p:grpSpPr>
        <p:pic>
          <p:nvPicPr>
            <p:cNvPr id="22" name="Graphic 21">
              <a:extLst>
                <a:ext uri="{FF2B5EF4-FFF2-40B4-BE49-F238E27FC236}">
                  <a16:creationId xmlns:a16="http://schemas.microsoft.com/office/drawing/2014/main" id="{0ECFD5C0-568B-4BF6-AF37-CAA0628A09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26984" y="1976513"/>
              <a:ext cx="3057525" cy="4010025"/>
            </a:xfrm>
            <a:prstGeom prst="rect">
              <a:avLst/>
            </a:prstGeom>
          </p:spPr>
        </p:pic>
        <p:pic>
          <p:nvPicPr>
            <p:cNvPr id="23" name="Graphic 22">
              <a:extLst>
                <a:ext uri="{FF2B5EF4-FFF2-40B4-BE49-F238E27FC236}">
                  <a16:creationId xmlns:a16="http://schemas.microsoft.com/office/drawing/2014/main" id="{2A6AF013-95FA-4DA4-86D6-18E007A8E3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97815" y="6015113"/>
              <a:ext cx="2209800" cy="295275"/>
            </a:xfrm>
            <a:prstGeom prst="rect">
              <a:avLst/>
            </a:prstGeom>
          </p:spPr>
        </p:pic>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A843D08-7376-4C25-B531-143BE1ECE2BB}"/>
                  </a:ext>
                </a:extLst>
              </p:cNvPr>
              <p:cNvSpPr txBox="1"/>
              <p:nvPr/>
            </p:nvSpPr>
            <p:spPr>
              <a:xfrm>
                <a:off x="4015178" y="1574305"/>
                <a:ext cx="139493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Experiment</m:t>
                      </m:r>
                    </m:oMath>
                  </m:oMathPara>
                </a14:m>
                <a:endParaRPr lang="en-AU" dirty="0"/>
              </a:p>
            </p:txBody>
          </p:sp>
        </mc:Choice>
        <mc:Fallback xmlns="">
          <p:sp>
            <p:nvSpPr>
              <p:cNvPr id="24" name="TextBox 23">
                <a:extLst>
                  <a:ext uri="{FF2B5EF4-FFF2-40B4-BE49-F238E27FC236}">
                    <a16:creationId xmlns:a16="http://schemas.microsoft.com/office/drawing/2014/main" id="{3A843D08-7376-4C25-B531-143BE1ECE2BB}"/>
                  </a:ext>
                </a:extLst>
              </p:cNvPr>
              <p:cNvSpPr txBox="1">
                <a:spLocks noRot="1" noChangeAspect="1" noMove="1" noResize="1" noEditPoints="1" noAdjustHandles="1" noChangeArrowheads="1" noChangeShapeType="1" noTextEdit="1"/>
              </p:cNvSpPr>
              <p:nvPr/>
            </p:nvSpPr>
            <p:spPr>
              <a:xfrm>
                <a:off x="4015178" y="1574305"/>
                <a:ext cx="1394934" cy="369332"/>
              </a:xfrm>
              <a:prstGeom prst="rect">
                <a:avLst/>
              </a:prstGeom>
              <a:blipFill>
                <a:blip r:embed="rId11"/>
                <a:stretch>
                  <a:fillRect b="-11475"/>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FC654DE-66F1-4506-BCAF-EC15FEFCE20B}"/>
                  </a:ext>
                </a:extLst>
              </p:cNvPr>
              <p:cNvSpPr txBox="1"/>
              <p:nvPr/>
            </p:nvSpPr>
            <p:spPr>
              <a:xfrm>
                <a:off x="4106550" y="3853688"/>
                <a:ext cx="130356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Simulation</m:t>
                      </m:r>
                    </m:oMath>
                  </m:oMathPara>
                </a14:m>
                <a:endParaRPr lang="en-AU" dirty="0"/>
              </a:p>
            </p:txBody>
          </p:sp>
        </mc:Choice>
        <mc:Fallback xmlns="">
          <p:sp>
            <p:nvSpPr>
              <p:cNvPr id="25" name="TextBox 24">
                <a:extLst>
                  <a:ext uri="{FF2B5EF4-FFF2-40B4-BE49-F238E27FC236}">
                    <a16:creationId xmlns:a16="http://schemas.microsoft.com/office/drawing/2014/main" id="{FFC654DE-66F1-4506-BCAF-EC15FEFCE20B}"/>
                  </a:ext>
                </a:extLst>
              </p:cNvPr>
              <p:cNvSpPr txBox="1">
                <a:spLocks noRot="1" noChangeAspect="1" noMove="1" noResize="1" noEditPoints="1" noAdjustHandles="1" noChangeArrowheads="1" noChangeShapeType="1" noTextEdit="1"/>
              </p:cNvSpPr>
              <p:nvPr/>
            </p:nvSpPr>
            <p:spPr>
              <a:xfrm>
                <a:off x="4106550" y="3853688"/>
                <a:ext cx="1303562" cy="369332"/>
              </a:xfrm>
              <a:prstGeom prst="rect">
                <a:avLst/>
              </a:prstGeom>
              <a:blipFill>
                <a:blip r:embed="rId12"/>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C0A0BDD-0CAA-4710-85BE-50EC64CB3B5E}"/>
                  </a:ext>
                </a:extLst>
              </p:cNvPr>
              <p:cNvSpPr txBox="1"/>
              <p:nvPr/>
            </p:nvSpPr>
            <p:spPr>
              <a:xfrm>
                <a:off x="8648662" y="3297286"/>
                <a:ext cx="179568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solidFill>
                            <a:schemeClr val="bg1"/>
                          </a:solidFill>
                          <a:latin typeface="Cambria Math" panose="02040503050406030204" pitchFamily="18" charset="0"/>
                        </a:rPr>
                        <m:t>Experiment</m:t>
                      </m:r>
                    </m:oMath>
                  </m:oMathPara>
                </a14:m>
                <a:endParaRPr lang="en-AU" sz="2400" dirty="0">
                  <a:solidFill>
                    <a:schemeClr val="bg1"/>
                  </a:solidFill>
                </a:endParaRPr>
              </a:p>
            </p:txBody>
          </p:sp>
        </mc:Choice>
        <mc:Fallback xmlns="">
          <p:sp>
            <p:nvSpPr>
              <p:cNvPr id="26" name="TextBox 25">
                <a:extLst>
                  <a:ext uri="{FF2B5EF4-FFF2-40B4-BE49-F238E27FC236}">
                    <a16:creationId xmlns:a16="http://schemas.microsoft.com/office/drawing/2014/main" id="{2C0A0BDD-0CAA-4710-85BE-50EC64CB3B5E}"/>
                  </a:ext>
                </a:extLst>
              </p:cNvPr>
              <p:cNvSpPr txBox="1">
                <a:spLocks noRot="1" noChangeAspect="1" noMove="1" noResize="1" noEditPoints="1" noAdjustHandles="1" noChangeArrowheads="1" noChangeShapeType="1" noTextEdit="1"/>
              </p:cNvSpPr>
              <p:nvPr/>
            </p:nvSpPr>
            <p:spPr>
              <a:xfrm>
                <a:off x="8648662" y="3297286"/>
                <a:ext cx="1795684" cy="461665"/>
              </a:xfrm>
              <a:prstGeom prst="rect">
                <a:avLst/>
              </a:prstGeom>
              <a:blipFill>
                <a:blip r:embed="rId13"/>
                <a:stretch>
                  <a:fillRect l="-340" r="-680" b="-1578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538FBE2-8BDF-45A1-9BFD-0110BD7B8A66}"/>
                  </a:ext>
                </a:extLst>
              </p:cNvPr>
              <p:cNvSpPr txBox="1"/>
              <p:nvPr/>
            </p:nvSpPr>
            <p:spPr>
              <a:xfrm>
                <a:off x="8740034" y="5652485"/>
                <a:ext cx="1675459" cy="461665"/>
              </a:xfrm>
              <a:prstGeom prst="rect">
                <a:avLst/>
              </a:prstGeom>
              <a:solidFill>
                <a:schemeClr val="tx1">
                  <a:alpha val="40000"/>
                </a:schemeClr>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solidFill>
                            <a:schemeClr val="bg1"/>
                          </a:solidFill>
                          <a:latin typeface="Cambria Math" panose="02040503050406030204" pitchFamily="18" charset="0"/>
                        </a:rPr>
                        <m:t>Simulation</m:t>
                      </m:r>
                    </m:oMath>
                  </m:oMathPara>
                </a14:m>
                <a:endParaRPr lang="en-AU" sz="2400" dirty="0">
                  <a:solidFill>
                    <a:schemeClr val="bg1"/>
                  </a:solidFill>
                </a:endParaRPr>
              </a:p>
            </p:txBody>
          </p:sp>
        </mc:Choice>
        <mc:Fallback xmlns="">
          <p:sp>
            <p:nvSpPr>
              <p:cNvPr id="27" name="TextBox 26">
                <a:extLst>
                  <a:ext uri="{FF2B5EF4-FFF2-40B4-BE49-F238E27FC236}">
                    <a16:creationId xmlns:a16="http://schemas.microsoft.com/office/drawing/2014/main" id="{8538FBE2-8BDF-45A1-9BFD-0110BD7B8A66}"/>
                  </a:ext>
                </a:extLst>
              </p:cNvPr>
              <p:cNvSpPr txBox="1">
                <a:spLocks noRot="1" noChangeAspect="1" noMove="1" noResize="1" noEditPoints="1" noAdjustHandles="1" noChangeArrowheads="1" noChangeShapeType="1" noTextEdit="1"/>
              </p:cNvSpPr>
              <p:nvPr/>
            </p:nvSpPr>
            <p:spPr>
              <a:xfrm>
                <a:off x="8740034" y="5652485"/>
                <a:ext cx="1675459" cy="461665"/>
              </a:xfrm>
              <a:prstGeom prst="rect">
                <a:avLst/>
              </a:prstGeom>
              <a:blipFill>
                <a:blip r:embed="rId1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99A1E9A-A005-44A7-8617-6CFA31EAA0EC}"/>
                  </a:ext>
                </a:extLst>
              </p:cNvPr>
              <p:cNvSpPr txBox="1"/>
              <p:nvPr/>
            </p:nvSpPr>
            <p:spPr>
              <a:xfrm rot="16200000">
                <a:off x="1119410" y="2391232"/>
                <a:ext cx="1222129" cy="559961"/>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rPr>
                          </m:ctrlPr>
                        </m:fPr>
                        <m:num>
                          <m:r>
                            <m:rPr>
                              <m:sty m:val="p"/>
                            </m:rPr>
                            <a:rPr lang="en-US" sz="1600" b="0" i="0" smtClean="0">
                              <a:latin typeface="Cambria Math" panose="02040503050406030204" pitchFamily="18" charset="0"/>
                            </a:rPr>
                            <m:t>d</m:t>
                          </m:r>
                          <m:r>
                            <a:rPr lang="en-US" sz="1600" b="0" i="1" smtClean="0">
                              <a:latin typeface="Cambria Math" panose="02040503050406030204" pitchFamily="18" charset="0"/>
                            </a:rPr>
                            <m:t>𝐼</m:t>
                          </m:r>
                        </m:num>
                        <m:den>
                          <m:r>
                            <m:rPr>
                              <m:sty m:val="p"/>
                            </m:rPr>
                            <a:rPr lang="en-US" sz="1600" b="0" i="0" smtClean="0">
                              <a:latin typeface="Cambria Math" panose="02040503050406030204" pitchFamily="18" charset="0"/>
                            </a:rPr>
                            <m:t>d</m:t>
                          </m:r>
                          <m:r>
                            <a:rPr lang="en-US" sz="1600" b="0" i="1" smtClean="0">
                              <a:latin typeface="Cambria Math" panose="02040503050406030204" pitchFamily="18" charset="0"/>
                            </a:rPr>
                            <m:t>𝑉</m:t>
                          </m:r>
                        </m:den>
                      </m:f>
                      <m:r>
                        <a:rPr lang="en-US" sz="1600" b="0" i="1" smtClean="0">
                          <a:latin typeface="Cambria Math" panose="02040503050406030204" pitchFamily="18" charset="0"/>
                        </a:rPr>
                        <m:t>∝</m:t>
                      </m:r>
                      <m:r>
                        <m:rPr>
                          <m:sty m:val="p"/>
                        </m:rPr>
                        <a:rPr lang="en-US" sz="1600" b="0" i="0" smtClean="0">
                          <a:latin typeface="Cambria Math" panose="02040503050406030204" pitchFamily="18" charset="0"/>
                        </a:rPr>
                        <m:t>LDOS</m:t>
                      </m:r>
                    </m:oMath>
                  </m:oMathPara>
                </a14:m>
                <a:endParaRPr lang="en-AU" sz="1600" dirty="0"/>
              </a:p>
            </p:txBody>
          </p:sp>
        </mc:Choice>
        <mc:Fallback xmlns="">
          <p:sp>
            <p:nvSpPr>
              <p:cNvPr id="28" name="TextBox 27">
                <a:extLst>
                  <a:ext uri="{FF2B5EF4-FFF2-40B4-BE49-F238E27FC236}">
                    <a16:creationId xmlns:a16="http://schemas.microsoft.com/office/drawing/2014/main" id="{999A1E9A-A005-44A7-8617-6CFA31EAA0EC}"/>
                  </a:ext>
                </a:extLst>
              </p:cNvPr>
              <p:cNvSpPr txBox="1">
                <a:spLocks noRot="1" noChangeAspect="1" noMove="1" noResize="1" noEditPoints="1" noAdjustHandles="1" noChangeArrowheads="1" noChangeShapeType="1" noTextEdit="1"/>
              </p:cNvSpPr>
              <p:nvPr/>
            </p:nvSpPr>
            <p:spPr>
              <a:xfrm rot="16200000">
                <a:off x="1119410" y="2391232"/>
                <a:ext cx="1222129" cy="559961"/>
              </a:xfrm>
              <a:prstGeom prst="rect">
                <a:avLst/>
              </a:prstGeom>
              <a:blipFill>
                <a:blip r:embed="rId15"/>
                <a:stretch>
                  <a:fillRect/>
                </a:stretch>
              </a:blipFill>
            </p:spPr>
            <p:txBody>
              <a:bodyPr/>
              <a:lstStyle/>
              <a:p>
                <a:r>
                  <a:rPr lang="en-AU">
                    <a:noFill/>
                  </a:rPr>
                  <a:t> </a:t>
                </a:r>
              </a:p>
            </p:txBody>
          </p:sp>
        </mc:Fallback>
      </mc:AlternateContent>
      <p:grpSp>
        <p:nvGrpSpPr>
          <p:cNvPr id="39" name="Group 38">
            <a:extLst>
              <a:ext uri="{FF2B5EF4-FFF2-40B4-BE49-F238E27FC236}">
                <a16:creationId xmlns:a16="http://schemas.microsoft.com/office/drawing/2014/main" id="{C4ABF359-3794-4119-A90C-75F147EAC72D}"/>
              </a:ext>
            </a:extLst>
          </p:cNvPr>
          <p:cNvGrpSpPr/>
          <p:nvPr/>
        </p:nvGrpSpPr>
        <p:grpSpPr>
          <a:xfrm>
            <a:off x="6088969" y="1467598"/>
            <a:ext cx="4655948" cy="4655948"/>
            <a:chOff x="6088969" y="1467598"/>
            <a:chExt cx="4655948" cy="4655948"/>
          </a:xfrm>
        </p:grpSpPr>
        <p:pic>
          <p:nvPicPr>
            <p:cNvPr id="30" name="Picture 29">
              <a:extLst>
                <a:ext uri="{FF2B5EF4-FFF2-40B4-BE49-F238E27FC236}">
                  <a16:creationId xmlns:a16="http://schemas.microsoft.com/office/drawing/2014/main" id="{C1217FCB-7D24-435C-A8D3-93513C0B0A7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6088969" y="1467598"/>
              <a:ext cx="4655948" cy="4655948"/>
            </a:xfrm>
            <a:prstGeom prst="rect">
              <a:avLst/>
            </a:prstGeom>
            <a:ln w="76200">
              <a:solidFill>
                <a:srgbClr val="FF00FF"/>
              </a:solidFill>
            </a:ln>
          </p:spPr>
        </p:pic>
        <p:sp>
          <p:nvSpPr>
            <p:cNvPr id="36" name="Freeform: Shape 35">
              <a:extLst>
                <a:ext uri="{FF2B5EF4-FFF2-40B4-BE49-F238E27FC236}">
                  <a16:creationId xmlns:a16="http://schemas.microsoft.com/office/drawing/2014/main" id="{77C025F6-5BA8-4698-8D04-36C01361100B}"/>
                </a:ext>
              </a:extLst>
            </p:cNvPr>
            <p:cNvSpPr>
              <a:spLocks noChangeAspect="1"/>
            </p:cNvSpPr>
            <p:nvPr/>
          </p:nvSpPr>
          <p:spPr>
            <a:xfrm rot="20206383">
              <a:off x="9155260" y="3315699"/>
              <a:ext cx="252000" cy="252000"/>
            </a:xfrm>
            <a:custGeom>
              <a:avLst/>
              <a:gdLst>
                <a:gd name="connsiteX0" fmla="*/ 197404 w 186415"/>
                <a:gd name="connsiteY0" fmla="*/ 115554 h 186415"/>
                <a:gd name="connsiteX1" fmla="*/ 99859 w 186415"/>
                <a:gd name="connsiteY1" fmla="*/ 197404 h 186415"/>
                <a:gd name="connsiteX2" fmla="*/ 18009 w 186415"/>
                <a:gd name="connsiteY2" fmla="*/ 99859 h 186415"/>
                <a:gd name="connsiteX3" fmla="*/ 115554 w 186415"/>
                <a:gd name="connsiteY3" fmla="*/ 18008 h 186415"/>
                <a:gd name="connsiteX4" fmla="*/ 197404 w 186415"/>
                <a:gd name="connsiteY4" fmla="*/ 115554 h 186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15" h="186415">
                  <a:moveTo>
                    <a:pt x="197404" y="115554"/>
                  </a:moveTo>
                  <a:cubicBezTo>
                    <a:pt x="193070" y="165092"/>
                    <a:pt x="149397" y="201738"/>
                    <a:pt x="99859" y="197404"/>
                  </a:cubicBezTo>
                  <a:cubicBezTo>
                    <a:pt x="50320" y="193070"/>
                    <a:pt x="13674" y="149397"/>
                    <a:pt x="18009" y="99859"/>
                  </a:cubicBezTo>
                  <a:cubicBezTo>
                    <a:pt x="22343" y="50320"/>
                    <a:pt x="66015" y="13674"/>
                    <a:pt x="115554" y="18008"/>
                  </a:cubicBezTo>
                  <a:cubicBezTo>
                    <a:pt x="165092" y="22343"/>
                    <a:pt x="201738" y="66015"/>
                    <a:pt x="197404" y="115554"/>
                  </a:cubicBezTo>
                  <a:close/>
                </a:path>
              </a:pathLst>
            </a:custGeom>
            <a:solidFill>
              <a:srgbClr val="2D80B9"/>
            </a:solidFill>
            <a:ln w="22225" cap="flat">
              <a:solidFill>
                <a:schemeClr val="bg1"/>
              </a:solidFill>
              <a:prstDash val="solid"/>
              <a:miter/>
            </a:ln>
          </p:spPr>
          <p:txBody>
            <a:bodyPr rtlCol="0" anchor="ctr"/>
            <a:lstStyle/>
            <a:p>
              <a:endParaRPr lang="en-AU"/>
            </a:p>
          </p:txBody>
        </p:sp>
        <p:sp>
          <p:nvSpPr>
            <p:cNvPr id="37" name="Freeform: Shape 36">
              <a:extLst>
                <a:ext uri="{FF2B5EF4-FFF2-40B4-BE49-F238E27FC236}">
                  <a16:creationId xmlns:a16="http://schemas.microsoft.com/office/drawing/2014/main" id="{CC4FA233-504F-4C2D-8D11-30E5D730F757}"/>
                </a:ext>
              </a:extLst>
            </p:cNvPr>
            <p:cNvSpPr>
              <a:spLocks noChangeAspect="1"/>
            </p:cNvSpPr>
            <p:nvPr/>
          </p:nvSpPr>
          <p:spPr>
            <a:xfrm rot="20206383">
              <a:off x="8202381" y="3595856"/>
              <a:ext cx="252000" cy="252000"/>
            </a:xfrm>
            <a:custGeom>
              <a:avLst/>
              <a:gdLst>
                <a:gd name="connsiteX0" fmla="*/ 197404 w 186415"/>
                <a:gd name="connsiteY0" fmla="*/ 115554 h 186415"/>
                <a:gd name="connsiteX1" fmla="*/ 99859 w 186415"/>
                <a:gd name="connsiteY1" fmla="*/ 197404 h 186415"/>
                <a:gd name="connsiteX2" fmla="*/ 18009 w 186415"/>
                <a:gd name="connsiteY2" fmla="*/ 99859 h 186415"/>
                <a:gd name="connsiteX3" fmla="*/ 115554 w 186415"/>
                <a:gd name="connsiteY3" fmla="*/ 18008 h 186415"/>
                <a:gd name="connsiteX4" fmla="*/ 197404 w 186415"/>
                <a:gd name="connsiteY4" fmla="*/ 115554 h 186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15" h="186415">
                  <a:moveTo>
                    <a:pt x="197404" y="115554"/>
                  </a:moveTo>
                  <a:cubicBezTo>
                    <a:pt x="193070" y="165092"/>
                    <a:pt x="149397" y="201738"/>
                    <a:pt x="99859" y="197404"/>
                  </a:cubicBezTo>
                  <a:cubicBezTo>
                    <a:pt x="50320" y="193070"/>
                    <a:pt x="13674" y="149397"/>
                    <a:pt x="18009" y="99859"/>
                  </a:cubicBezTo>
                  <a:cubicBezTo>
                    <a:pt x="22343" y="50320"/>
                    <a:pt x="66015" y="13674"/>
                    <a:pt x="115554" y="18008"/>
                  </a:cubicBezTo>
                  <a:cubicBezTo>
                    <a:pt x="165092" y="22343"/>
                    <a:pt x="201738" y="66015"/>
                    <a:pt x="197404" y="115554"/>
                  </a:cubicBezTo>
                  <a:close/>
                </a:path>
              </a:pathLst>
            </a:custGeom>
            <a:solidFill>
              <a:srgbClr val="2CA02C"/>
            </a:solidFill>
            <a:ln w="22225" cap="flat">
              <a:solidFill>
                <a:schemeClr val="bg1"/>
              </a:solidFill>
              <a:prstDash val="solid"/>
              <a:miter/>
            </a:ln>
          </p:spPr>
          <p:txBody>
            <a:bodyPr rtlCol="0" anchor="ctr"/>
            <a:lstStyle/>
            <a:p>
              <a:endParaRPr lang="en-AU"/>
            </a:p>
          </p:txBody>
        </p:sp>
        <p:sp>
          <p:nvSpPr>
            <p:cNvPr id="38" name="Freeform: Shape 37">
              <a:extLst>
                <a:ext uri="{FF2B5EF4-FFF2-40B4-BE49-F238E27FC236}">
                  <a16:creationId xmlns:a16="http://schemas.microsoft.com/office/drawing/2014/main" id="{1ED8125D-FC29-4AEB-82DD-1F5E7DEC87B2}"/>
                </a:ext>
              </a:extLst>
            </p:cNvPr>
            <p:cNvSpPr>
              <a:spLocks noChangeAspect="1"/>
            </p:cNvSpPr>
            <p:nvPr/>
          </p:nvSpPr>
          <p:spPr>
            <a:xfrm rot="20206383">
              <a:off x="8347087" y="2921241"/>
              <a:ext cx="252000" cy="252000"/>
            </a:xfrm>
            <a:custGeom>
              <a:avLst/>
              <a:gdLst>
                <a:gd name="connsiteX0" fmla="*/ 197404 w 186415"/>
                <a:gd name="connsiteY0" fmla="*/ 115554 h 186415"/>
                <a:gd name="connsiteX1" fmla="*/ 99859 w 186415"/>
                <a:gd name="connsiteY1" fmla="*/ 197404 h 186415"/>
                <a:gd name="connsiteX2" fmla="*/ 18009 w 186415"/>
                <a:gd name="connsiteY2" fmla="*/ 99859 h 186415"/>
                <a:gd name="connsiteX3" fmla="*/ 115554 w 186415"/>
                <a:gd name="connsiteY3" fmla="*/ 18008 h 186415"/>
                <a:gd name="connsiteX4" fmla="*/ 197404 w 186415"/>
                <a:gd name="connsiteY4" fmla="*/ 115554 h 186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15" h="186415">
                  <a:moveTo>
                    <a:pt x="197404" y="115554"/>
                  </a:moveTo>
                  <a:cubicBezTo>
                    <a:pt x="193070" y="165092"/>
                    <a:pt x="149397" y="201738"/>
                    <a:pt x="99859" y="197404"/>
                  </a:cubicBezTo>
                  <a:cubicBezTo>
                    <a:pt x="50320" y="193070"/>
                    <a:pt x="13674" y="149397"/>
                    <a:pt x="18009" y="99859"/>
                  </a:cubicBezTo>
                  <a:cubicBezTo>
                    <a:pt x="22343" y="50320"/>
                    <a:pt x="66015" y="13674"/>
                    <a:pt x="115554" y="18008"/>
                  </a:cubicBezTo>
                  <a:cubicBezTo>
                    <a:pt x="165092" y="22343"/>
                    <a:pt x="201738" y="66015"/>
                    <a:pt x="197404" y="115554"/>
                  </a:cubicBezTo>
                  <a:close/>
                </a:path>
              </a:pathLst>
            </a:custGeom>
            <a:solidFill>
              <a:schemeClr val="accent2"/>
            </a:solidFill>
            <a:ln w="22225" cap="flat">
              <a:solidFill>
                <a:schemeClr val="bg1"/>
              </a:solidFill>
              <a:prstDash val="solid"/>
              <a:miter/>
            </a:ln>
          </p:spPr>
          <p:txBody>
            <a:bodyPr rtlCol="0" anchor="ctr"/>
            <a:lstStyle/>
            <a:p>
              <a:endParaRPr lang="en-AU"/>
            </a:p>
          </p:txBody>
        </p:sp>
      </p:grpSp>
      <p:sp>
        <p:nvSpPr>
          <p:cNvPr id="40" name="Google Shape;342;p25">
            <a:extLst>
              <a:ext uri="{FF2B5EF4-FFF2-40B4-BE49-F238E27FC236}">
                <a16:creationId xmlns:a16="http://schemas.microsoft.com/office/drawing/2014/main" id="{F028EC22-8DD5-49EF-AFB8-57B46AFCE8CB}"/>
              </a:ext>
            </a:extLst>
          </p:cNvPr>
          <p:cNvSpPr txBox="1">
            <a:spLocks/>
          </p:cNvSpPr>
          <p:nvPr/>
        </p:nvSpPr>
        <p:spPr>
          <a:xfrm>
            <a:off x="169882" y="162177"/>
            <a:ext cx="11360800" cy="763600"/>
          </a:xfrm>
          <a:prstGeom prst="rect">
            <a:avLst/>
          </a:prstGeom>
        </p:spPr>
        <p:txBody>
          <a:bodyPr spcFirstLastPara="1" vert="horz" wrap="square" lIns="121900" tIns="121900" rIns="121900" bIns="121900" rtlCol="0" anchor="t"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Same for the ‘Y’ phase</a:t>
            </a:r>
          </a:p>
        </p:txBody>
      </p:sp>
    </p:spTree>
    <p:extLst>
      <p:ext uri="{BB962C8B-B14F-4D97-AF65-F5344CB8AC3E}">
        <p14:creationId xmlns:p14="http://schemas.microsoft.com/office/powerpoint/2010/main" val="293778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F92AB8-944B-4285-BCF9-6A47183F2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402" y="1589088"/>
            <a:ext cx="4902607" cy="4456112"/>
          </a:xfrm>
          <a:prstGeom prst="rect">
            <a:avLst/>
          </a:prstGeom>
        </p:spPr>
      </p:pic>
      <p:grpSp>
        <p:nvGrpSpPr>
          <p:cNvPr id="5" name="Group 4">
            <a:extLst>
              <a:ext uri="{FF2B5EF4-FFF2-40B4-BE49-F238E27FC236}">
                <a16:creationId xmlns:a16="http://schemas.microsoft.com/office/drawing/2014/main" id="{57D3EE1E-D797-452B-B2D2-4C6F78CCE39D}"/>
              </a:ext>
            </a:extLst>
          </p:cNvPr>
          <p:cNvGrpSpPr>
            <a:grpSpLocks noChangeAspect="1"/>
          </p:cNvGrpSpPr>
          <p:nvPr/>
        </p:nvGrpSpPr>
        <p:grpSpPr>
          <a:xfrm>
            <a:off x="5704444" y="1589088"/>
            <a:ext cx="6061545" cy="4227512"/>
            <a:chOff x="4422799" y="1014663"/>
            <a:chExt cx="6519351" cy="4546800"/>
          </a:xfrm>
        </p:grpSpPr>
        <p:pic>
          <p:nvPicPr>
            <p:cNvPr id="6" name="Graphic 5">
              <a:extLst>
                <a:ext uri="{FF2B5EF4-FFF2-40B4-BE49-F238E27FC236}">
                  <a16:creationId xmlns:a16="http://schemas.microsoft.com/office/drawing/2014/main" id="{6B64A7F9-001F-47F9-B858-F908235033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53632" y="1014663"/>
              <a:ext cx="6288518" cy="45468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8EDB195-B0F8-40C2-8631-581A59A6DCE2}"/>
                    </a:ext>
                  </a:extLst>
                </p:cNvPr>
                <p:cNvSpPr txBox="1"/>
                <p:nvPr/>
              </p:nvSpPr>
              <p:spPr>
                <a:xfrm rot="16200000">
                  <a:off x="3730142" y="2934275"/>
                  <a:ext cx="1846980" cy="461665"/>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Energy</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eV</m:t>
                        </m:r>
                        <m:r>
                          <a:rPr lang="en-US" sz="2400" b="0" i="0" smtClean="0">
                            <a:latin typeface="Cambria Math" panose="02040503050406030204" pitchFamily="18" charset="0"/>
                          </a:rPr>
                          <m:t>)</m:t>
                        </m:r>
                      </m:oMath>
                    </m:oMathPara>
                  </a14:m>
                  <a:endParaRPr lang="en-AU" sz="2400" dirty="0"/>
                </a:p>
              </p:txBody>
            </p:sp>
          </mc:Choice>
          <mc:Fallback xmlns="">
            <p:sp>
              <p:nvSpPr>
                <p:cNvPr id="7" name="TextBox 6">
                  <a:extLst>
                    <a:ext uri="{FF2B5EF4-FFF2-40B4-BE49-F238E27FC236}">
                      <a16:creationId xmlns:a16="http://schemas.microsoft.com/office/drawing/2014/main" id="{F8EDB195-B0F8-40C2-8631-581A59A6DCE2}"/>
                    </a:ext>
                  </a:extLst>
                </p:cNvPr>
                <p:cNvSpPr txBox="1">
                  <a:spLocks noRot="1" noChangeAspect="1" noMove="1" noResize="1" noEditPoints="1" noAdjustHandles="1" noChangeArrowheads="1" noChangeShapeType="1" noTextEdit="1"/>
                </p:cNvSpPr>
                <p:nvPr/>
              </p:nvSpPr>
              <p:spPr>
                <a:xfrm rot="16200000">
                  <a:off x="3730142" y="2934275"/>
                  <a:ext cx="1846980" cy="461665"/>
                </a:xfrm>
                <a:prstGeom prst="rect">
                  <a:avLst/>
                </a:prstGeom>
                <a:blipFill>
                  <a:blip r:embed="rId6"/>
                  <a:stretch>
                    <a:fillRect t="-5674" r="-27143" b="-2837"/>
                  </a:stretch>
                </a:blipFill>
              </p:spPr>
              <p:txBody>
                <a:bodyPr/>
                <a:lstStyle/>
                <a:p>
                  <a:r>
                    <a:rPr lang="en-AU">
                      <a:noFill/>
                    </a:rPr>
                    <a:t> </a:t>
                  </a:r>
                </a:p>
              </p:txBody>
            </p:sp>
          </mc:Fallback>
        </mc:AlternateContent>
      </p:grpSp>
      <p:sp>
        <p:nvSpPr>
          <p:cNvPr id="8" name="Google Shape;342;p25">
            <a:extLst>
              <a:ext uri="{FF2B5EF4-FFF2-40B4-BE49-F238E27FC236}">
                <a16:creationId xmlns:a16="http://schemas.microsoft.com/office/drawing/2014/main" id="{D1903745-1C21-48C5-934D-68B4CCD91DD6}"/>
              </a:ext>
            </a:extLst>
          </p:cNvPr>
          <p:cNvSpPr txBox="1">
            <a:spLocks/>
          </p:cNvSpPr>
          <p:nvPr/>
        </p:nvSpPr>
        <p:spPr>
          <a:xfrm>
            <a:off x="169882" y="162177"/>
            <a:ext cx="11360800" cy="763600"/>
          </a:xfrm>
          <a:prstGeom prst="rect">
            <a:avLst/>
          </a:prstGeom>
        </p:spPr>
        <p:txBody>
          <a:bodyPr spcFirstLastPara="1" vert="horz" wrap="square" lIns="121900" tIns="121900" rIns="121900" bIns="121900" rtlCol="0" anchor="t"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Conclusion</a:t>
            </a:r>
          </a:p>
        </p:txBody>
      </p:sp>
    </p:spTree>
    <p:extLst>
      <p:ext uri="{BB962C8B-B14F-4D97-AF65-F5344CB8AC3E}">
        <p14:creationId xmlns:p14="http://schemas.microsoft.com/office/powerpoint/2010/main" val="2467662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EF6550-4146-46C4-A1D3-6EB28A917085}"/>
              </a:ext>
            </a:extLst>
          </p:cNvPr>
          <p:cNvPicPr>
            <a:picLocks noChangeAspect="1"/>
          </p:cNvPicPr>
          <p:nvPr/>
        </p:nvPicPr>
        <p:blipFill>
          <a:blip r:embed="rId3"/>
          <a:stretch>
            <a:fillRect/>
          </a:stretch>
        </p:blipFill>
        <p:spPr>
          <a:xfrm>
            <a:off x="1828305" y="2103240"/>
            <a:ext cx="8761313" cy="3497460"/>
          </a:xfrm>
          <a:prstGeom prst="rect">
            <a:avLst/>
          </a:prstGeom>
        </p:spPr>
      </p:pic>
      <p:sp>
        <p:nvSpPr>
          <p:cNvPr id="6" name="Google Shape;342;p25">
            <a:extLst>
              <a:ext uri="{FF2B5EF4-FFF2-40B4-BE49-F238E27FC236}">
                <a16:creationId xmlns:a16="http://schemas.microsoft.com/office/drawing/2014/main" id="{066F0890-ACB7-49ED-BCEE-CFD70354CF25}"/>
              </a:ext>
            </a:extLst>
          </p:cNvPr>
          <p:cNvSpPr txBox="1">
            <a:spLocks/>
          </p:cNvSpPr>
          <p:nvPr/>
        </p:nvSpPr>
        <p:spPr>
          <a:xfrm>
            <a:off x="169882" y="162177"/>
            <a:ext cx="11360800" cy="763600"/>
          </a:xfrm>
          <a:prstGeom prst="rect">
            <a:avLst/>
          </a:prstGeom>
        </p:spPr>
        <p:txBody>
          <a:bodyPr spcFirstLastPara="1" vert="horz" wrap="square" lIns="121900" tIns="121900" rIns="121900" bIns="121900" rtlCol="0" anchor="t"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Why do the molecules tilt?</a:t>
            </a:r>
          </a:p>
        </p:txBody>
      </p:sp>
    </p:spTree>
    <p:extLst>
      <p:ext uri="{BB962C8B-B14F-4D97-AF65-F5344CB8AC3E}">
        <p14:creationId xmlns:p14="http://schemas.microsoft.com/office/powerpoint/2010/main" val="1446087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BC5A-78F6-408F-8C8D-3DBB547CE754}"/>
              </a:ext>
            </a:extLst>
          </p:cNvPr>
          <p:cNvPicPr>
            <a:picLocks noChangeAspect="1"/>
          </p:cNvPicPr>
          <p:nvPr/>
        </p:nvPicPr>
        <p:blipFill rotWithShape="1">
          <a:blip r:embed="rId3"/>
          <a:srcRect b="43158"/>
          <a:stretch/>
        </p:blipFill>
        <p:spPr>
          <a:xfrm>
            <a:off x="169882" y="1636294"/>
            <a:ext cx="6449786" cy="3898232"/>
          </a:xfrm>
          <a:prstGeom prst="rect">
            <a:avLst/>
          </a:prstGeom>
        </p:spPr>
      </p:pic>
      <p:sp>
        <p:nvSpPr>
          <p:cNvPr id="3" name="Google Shape;342;p25">
            <a:extLst>
              <a:ext uri="{FF2B5EF4-FFF2-40B4-BE49-F238E27FC236}">
                <a16:creationId xmlns:a16="http://schemas.microsoft.com/office/drawing/2014/main" id="{3C8E87A8-4B34-447A-9271-B4CA75FFFBC8}"/>
              </a:ext>
            </a:extLst>
          </p:cNvPr>
          <p:cNvSpPr txBox="1">
            <a:spLocks/>
          </p:cNvSpPr>
          <p:nvPr/>
        </p:nvSpPr>
        <p:spPr>
          <a:xfrm>
            <a:off x="169882" y="162177"/>
            <a:ext cx="11360800" cy="763600"/>
          </a:xfrm>
          <a:prstGeom prst="rect">
            <a:avLst/>
          </a:prstGeom>
        </p:spPr>
        <p:txBody>
          <a:bodyPr spcFirstLastPara="1" vert="horz" wrap="square" lIns="121900" tIns="121900" rIns="121900" bIns="121900" rtlCol="0" anchor="t"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Why are there different MOF phases?</a:t>
            </a:r>
          </a:p>
        </p:txBody>
      </p:sp>
      <p:pic>
        <p:nvPicPr>
          <p:cNvPr id="5" name="Picture 4">
            <a:extLst>
              <a:ext uri="{FF2B5EF4-FFF2-40B4-BE49-F238E27FC236}">
                <a16:creationId xmlns:a16="http://schemas.microsoft.com/office/drawing/2014/main" id="{FCB9F401-4E10-4DED-AA53-E0F1F6606446}"/>
              </a:ext>
            </a:extLst>
          </p:cNvPr>
          <p:cNvPicPr>
            <a:picLocks noChangeAspect="1"/>
          </p:cNvPicPr>
          <p:nvPr/>
        </p:nvPicPr>
        <p:blipFill rotWithShape="1">
          <a:blip r:embed="rId3"/>
          <a:srcRect t="57310"/>
          <a:stretch/>
        </p:blipFill>
        <p:spPr>
          <a:xfrm>
            <a:off x="6681593" y="2231139"/>
            <a:ext cx="5510407" cy="2501282"/>
          </a:xfrm>
          <a:prstGeom prst="rect">
            <a:avLst/>
          </a:prstGeom>
        </p:spPr>
      </p:pic>
    </p:spTree>
    <p:extLst>
      <p:ext uri="{BB962C8B-B14F-4D97-AF65-F5344CB8AC3E}">
        <p14:creationId xmlns:p14="http://schemas.microsoft.com/office/powerpoint/2010/main" val="104483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9399EE6-C051-49C7-8D6C-9DEF4FEFF20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066937"/>
            <a:ext cx="10515600" cy="3850734"/>
          </a:xfrm>
        </p:spPr>
      </p:pic>
      <p:sp>
        <p:nvSpPr>
          <p:cNvPr id="9" name="Google Shape;342;p25">
            <a:extLst>
              <a:ext uri="{FF2B5EF4-FFF2-40B4-BE49-F238E27FC236}">
                <a16:creationId xmlns:a16="http://schemas.microsoft.com/office/drawing/2014/main" id="{C497B45A-F8AD-45A4-8BEB-DB81F90FE157}"/>
              </a:ext>
            </a:extLst>
          </p:cNvPr>
          <p:cNvSpPr txBox="1">
            <a:spLocks/>
          </p:cNvSpPr>
          <p:nvPr/>
        </p:nvSpPr>
        <p:spPr>
          <a:xfrm>
            <a:off x="169882" y="162177"/>
            <a:ext cx="11360800" cy="763600"/>
          </a:xfrm>
          <a:prstGeom prst="rect">
            <a:avLst/>
          </a:prstGeom>
        </p:spPr>
        <p:txBody>
          <a:bodyPr spcFirstLastPara="1" vert="horz" wrap="square" lIns="121900" tIns="121900" rIns="121900" bIns="121900" rtlCol="0" anchor="t"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Shockley Surface State</a:t>
            </a:r>
            <a:endParaRPr lang="en-GB" dirty="0"/>
          </a:p>
        </p:txBody>
      </p:sp>
    </p:spTree>
    <p:extLst>
      <p:ext uri="{BB962C8B-B14F-4D97-AF65-F5344CB8AC3E}">
        <p14:creationId xmlns:p14="http://schemas.microsoft.com/office/powerpoint/2010/main" val="2914206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42;p25">
            <a:extLst>
              <a:ext uri="{FF2B5EF4-FFF2-40B4-BE49-F238E27FC236}">
                <a16:creationId xmlns:a16="http://schemas.microsoft.com/office/drawing/2014/main" id="{C497B45A-F8AD-45A4-8BEB-DB81F90FE157}"/>
              </a:ext>
            </a:extLst>
          </p:cNvPr>
          <p:cNvSpPr txBox="1">
            <a:spLocks/>
          </p:cNvSpPr>
          <p:nvPr/>
        </p:nvSpPr>
        <p:spPr>
          <a:xfrm>
            <a:off x="169882" y="162177"/>
            <a:ext cx="11360800" cy="763600"/>
          </a:xfrm>
          <a:prstGeom prst="rect">
            <a:avLst/>
          </a:prstGeom>
        </p:spPr>
        <p:txBody>
          <a:bodyPr spcFirstLastPara="1" vert="horz" wrap="square" lIns="121900" tIns="121900" rIns="121900" bIns="121900" rtlCol="0" anchor="t"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Shockley Surface State</a:t>
            </a:r>
            <a:endParaRPr lang="en-GB" dirty="0"/>
          </a:p>
        </p:txBody>
      </p:sp>
      <p:pic>
        <p:nvPicPr>
          <p:cNvPr id="2050" name="Picture 2" descr="https://www.hzdr.de/projects/fermisur/bilder/cu1-6f-e.gif">
            <a:extLst>
              <a:ext uri="{FF2B5EF4-FFF2-40B4-BE49-F238E27FC236}">
                <a16:creationId xmlns:a16="http://schemas.microsoft.com/office/drawing/2014/main" id="{E0A09B21-3721-4327-A28A-296DC0661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128" y="1758458"/>
            <a:ext cx="3512820" cy="35128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FFE9E9-397A-495A-A590-B02B23485726}"/>
              </a:ext>
            </a:extLst>
          </p:cNvPr>
          <p:cNvSpPr txBox="1"/>
          <p:nvPr/>
        </p:nvSpPr>
        <p:spPr>
          <a:xfrm>
            <a:off x="2199268" y="5444061"/>
            <a:ext cx="2392386" cy="461665"/>
          </a:xfrm>
          <a:prstGeom prst="rect">
            <a:avLst/>
          </a:prstGeom>
          <a:noFill/>
        </p:spPr>
        <p:txBody>
          <a:bodyPr wrap="none" rtlCol="0">
            <a:spAutoFit/>
          </a:bodyPr>
          <a:lstStyle/>
          <a:p>
            <a:r>
              <a:rPr lang="en-US" sz="2400" dirty="0">
                <a:latin typeface="Cambria" panose="02040503050406030204" pitchFamily="18" charset="0"/>
                <a:ea typeface="Cambria" panose="02040503050406030204" pitchFamily="18" charset="0"/>
              </a:rPr>
              <a:t>Ag Fermi surface</a:t>
            </a:r>
            <a:endParaRPr lang="en-AU" sz="2400" dirty="0">
              <a:latin typeface="Cambria" panose="02040503050406030204" pitchFamily="18" charset="0"/>
              <a:ea typeface="Cambria" panose="02040503050406030204" pitchFamily="18" charset="0"/>
            </a:endParaRPr>
          </a:p>
        </p:txBody>
      </p:sp>
      <p:cxnSp>
        <p:nvCxnSpPr>
          <p:cNvPr id="7" name="Straight Arrow Connector 6">
            <a:extLst>
              <a:ext uri="{FF2B5EF4-FFF2-40B4-BE49-F238E27FC236}">
                <a16:creationId xmlns:a16="http://schemas.microsoft.com/office/drawing/2014/main" id="{E4D556C9-A516-4419-B22E-3A03BE3B36E9}"/>
              </a:ext>
            </a:extLst>
          </p:cNvPr>
          <p:cNvCxnSpPr>
            <a:cxnSpLocks/>
          </p:cNvCxnSpPr>
          <p:nvPr/>
        </p:nvCxnSpPr>
        <p:spPr>
          <a:xfrm flipH="1" flipV="1">
            <a:off x="1524586" y="2250828"/>
            <a:ext cx="937262" cy="759656"/>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1F5FBB6-B7E1-453E-8D74-E01074D40AF6}"/>
              </a:ext>
            </a:extLst>
          </p:cNvPr>
          <p:cNvSpPr txBox="1"/>
          <p:nvPr/>
        </p:nvSpPr>
        <p:spPr>
          <a:xfrm>
            <a:off x="727905" y="1803230"/>
            <a:ext cx="909223" cy="461665"/>
          </a:xfrm>
          <a:prstGeom prst="rect">
            <a:avLst/>
          </a:prstGeom>
          <a:noFill/>
        </p:spPr>
        <p:txBody>
          <a:bodyPr wrap="none" rtlCol="0">
            <a:spAutoFit/>
          </a:bodyPr>
          <a:lstStyle/>
          <a:p>
            <a:r>
              <a:rPr lang="en-US" sz="2400" dirty="0">
                <a:latin typeface="Cambria" panose="02040503050406030204" pitchFamily="18" charset="0"/>
                <a:ea typeface="Cambria" panose="02040503050406030204" pitchFamily="18" charset="0"/>
              </a:rPr>
              <a:t>[111]</a:t>
            </a:r>
            <a:endParaRPr lang="en-AU" sz="2400" dirty="0">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E6BC0E8B-E07E-4B0F-A7DD-9AE042DA449D}"/>
              </a:ext>
            </a:extLst>
          </p:cNvPr>
          <p:cNvSpPr/>
          <p:nvPr/>
        </p:nvSpPr>
        <p:spPr>
          <a:xfrm>
            <a:off x="0" y="6219189"/>
            <a:ext cx="3752556" cy="646331"/>
          </a:xfrm>
          <a:prstGeom prst="rect">
            <a:avLst/>
          </a:prstGeom>
        </p:spPr>
        <p:txBody>
          <a:bodyPr wrap="square">
            <a:spAutoFit/>
          </a:bodyPr>
          <a:lstStyle/>
          <a:p>
            <a:r>
              <a:rPr lang="de-DE" dirty="0"/>
              <a:t>C. Lehmann, S. Sinning, P. Zahn, H. Wonn, I. Mertig, Dresden 1996-1998</a:t>
            </a:r>
            <a:endParaRPr lang="en-AU" dirty="0"/>
          </a:p>
        </p:txBody>
      </p:sp>
      <p:sp>
        <p:nvSpPr>
          <p:cNvPr id="17" name="Rectangle 16">
            <a:extLst>
              <a:ext uri="{FF2B5EF4-FFF2-40B4-BE49-F238E27FC236}">
                <a16:creationId xmlns:a16="http://schemas.microsoft.com/office/drawing/2014/main" id="{B116C34D-5839-4D09-AF37-ED17804DF827}"/>
              </a:ext>
            </a:extLst>
          </p:cNvPr>
          <p:cNvSpPr/>
          <p:nvPr/>
        </p:nvSpPr>
        <p:spPr>
          <a:xfrm>
            <a:off x="9068977" y="6211669"/>
            <a:ext cx="3123023" cy="646331"/>
          </a:xfrm>
          <a:prstGeom prst="rect">
            <a:avLst/>
          </a:prstGeom>
        </p:spPr>
        <p:txBody>
          <a:bodyPr wrap="square">
            <a:spAutoFit/>
          </a:bodyPr>
          <a:lstStyle/>
          <a:p>
            <a:pPr algn="r"/>
            <a:r>
              <a:rPr lang="en-AU" dirty="0">
                <a:solidFill>
                  <a:srgbClr val="222222"/>
                </a:solidFill>
                <a:latin typeface="-apple-system"/>
              </a:rPr>
              <a:t>Yin, R., Zhu, X., Fu, Q. </a:t>
            </a:r>
            <a:r>
              <a:rPr lang="en-AU" i="1" dirty="0">
                <a:solidFill>
                  <a:srgbClr val="222222"/>
                </a:solidFill>
                <a:latin typeface="-apple-system"/>
              </a:rPr>
              <a:t>et al.</a:t>
            </a:r>
            <a:r>
              <a:rPr lang="en-AU" dirty="0">
                <a:solidFill>
                  <a:srgbClr val="222222"/>
                </a:solidFill>
                <a:latin typeface="-apple-system"/>
              </a:rPr>
              <a:t> </a:t>
            </a:r>
            <a:r>
              <a:rPr lang="en-AU" i="1" dirty="0">
                <a:solidFill>
                  <a:srgbClr val="222222"/>
                </a:solidFill>
                <a:latin typeface="-apple-system"/>
              </a:rPr>
              <a:t>Nat </a:t>
            </a:r>
            <a:r>
              <a:rPr lang="en-AU" i="1" dirty="0" err="1">
                <a:solidFill>
                  <a:srgbClr val="222222"/>
                </a:solidFill>
                <a:latin typeface="-apple-system"/>
              </a:rPr>
              <a:t>Commun</a:t>
            </a:r>
            <a:r>
              <a:rPr lang="en-AU" dirty="0">
                <a:solidFill>
                  <a:srgbClr val="222222"/>
                </a:solidFill>
                <a:latin typeface="-apple-system"/>
              </a:rPr>
              <a:t> </a:t>
            </a:r>
            <a:r>
              <a:rPr lang="en-AU" b="1" dirty="0">
                <a:solidFill>
                  <a:srgbClr val="222222"/>
                </a:solidFill>
                <a:latin typeface="-apple-system"/>
              </a:rPr>
              <a:t>15</a:t>
            </a:r>
            <a:r>
              <a:rPr lang="en-AU" dirty="0">
                <a:solidFill>
                  <a:srgbClr val="222222"/>
                </a:solidFill>
                <a:latin typeface="-apple-system"/>
              </a:rPr>
              <a:t>, 2969 (2024).</a:t>
            </a:r>
            <a:endParaRPr lang="en-AU" dirty="0"/>
          </a:p>
        </p:txBody>
      </p:sp>
      <p:pic>
        <p:nvPicPr>
          <p:cNvPr id="18" name="Picture 17">
            <a:extLst>
              <a:ext uri="{FF2B5EF4-FFF2-40B4-BE49-F238E27FC236}">
                <a16:creationId xmlns:a16="http://schemas.microsoft.com/office/drawing/2014/main" id="{2C439C3A-596B-4E88-A9DF-F2ABFF44988E}"/>
              </a:ext>
            </a:extLst>
          </p:cNvPr>
          <p:cNvPicPr>
            <a:picLocks noChangeAspect="1"/>
          </p:cNvPicPr>
          <p:nvPr/>
        </p:nvPicPr>
        <p:blipFill>
          <a:blip r:embed="rId4"/>
          <a:stretch>
            <a:fillRect/>
          </a:stretch>
        </p:blipFill>
        <p:spPr>
          <a:xfrm>
            <a:off x="7345701" y="1549621"/>
            <a:ext cx="3860408" cy="4409518"/>
          </a:xfrm>
          <a:prstGeom prst="rect">
            <a:avLst/>
          </a:prstGeom>
        </p:spPr>
      </p:pic>
      <p:sp>
        <p:nvSpPr>
          <p:cNvPr id="19" name="TextBox 18">
            <a:extLst>
              <a:ext uri="{FF2B5EF4-FFF2-40B4-BE49-F238E27FC236}">
                <a16:creationId xmlns:a16="http://schemas.microsoft.com/office/drawing/2014/main" id="{3B8F2B0B-C7C6-4B7B-A0C4-C5A46F149D48}"/>
              </a:ext>
            </a:extLst>
          </p:cNvPr>
          <p:cNvSpPr txBox="1"/>
          <p:nvPr/>
        </p:nvSpPr>
        <p:spPr>
          <a:xfrm>
            <a:off x="7387902" y="1063331"/>
            <a:ext cx="3118482" cy="461665"/>
          </a:xfrm>
          <a:prstGeom prst="rect">
            <a:avLst/>
          </a:prstGeom>
          <a:noFill/>
        </p:spPr>
        <p:txBody>
          <a:bodyPr wrap="none" rtlCol="0">
            <a:spAutoFit/>
          </a:bodyPr>
          <a:lstStyle/>
          <a:p>
            <a:r>
              <a:rPr lang="en-US" sz="2400" dirty="0">
                <a:latin typeface="Cambria" panose="02040503050406030204" pitchFamily="18" charset="0"/>
                <a:ea typeface="Cambria" panose="02040503050406030204" pitchFamily="18" charset="0"/>
              </a:rPr>
              <a:t>Projection along [111]</a:t>
            </a:r>
            <a:endParaRPr lang="en-AU" sz="24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349C39BF-2554-4711-955B-766D6F7BCE79}"/>
              </a:ext>
            </a:extLst>
          </p:cNvPr>
          <p:cNvSpPr txBox="1"/>
          <p:nvPr/>
        </p:nvSpPr>
        <p:spPr>
          <a:xfrm>
            <a:off x="7444174" y="5072087"/>
            <a:ext cx="1384674" cy="400110"/>
          </a:xfrm>
          <a:prstGeom prst="rect">
            <a:avLst/>
          </a:prstGeom>
          <a:noFill/>
        </p:spPr>
        <p:txBody>
          <a:bodyPr wrap="none" rtlCol="0">
            <a:spAutoFit/>
          </a:bodyPr>
          <a:lstStyle/>
          <a:p>
            <a:r>
              <a:rPr lang="en-US" sz="2000" dirty="0">
                <a:latin typeface="Cambria" panose="02040503050406030204" pitchFamily="18" charset="0"/>
                <a:ea typeface="Cambria" panose="02040503050406030204" pitchFamily="18" charset="0"/>
              </a:rPr>
              <a:t>Bulk states</a:t>
            </a:r>
            <a:endParaRPr lang="en-AU"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8379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920542E-5F06-4AD9-BB5D-247076F5E381}"/>
              </a:ext>
            </a:extLst>
          </p:cNvPr>
          <p:cNvGrpSpPr>
            <a:grpSpLocks noChangeAspect="1"/>
          </p:cNvGrpSpPr>
          <p:nvPr/>
        </p:nvGrpSpPr>
        <p:grpSpPr>
          <a:xfrm>
            <a:off x="2006125" y="1469710"/>
            <a:ext cx="7109739" cy="4261173"/>
            <a:chOff x="2452530" y="2028634"/>
            <a:chExt cx="4217064" cy="2527468"/>
          </a:xfrm>
        </p:grpSpPr>
        <p:pic>
          <p:nvPicPr>
            <p:cNvPr id="6" name="Picture 5">
              <a:extLst>
                <a:ext uri="{FF2B5EF4-FFF2-40B4-BE49-F238E27FC236}">
                  <a16:creationId xmlns:a16="http://schemas.microsoft.com/office/drawing/2014/main" id="{594F7FF0-2DAC-4868-B822-1CED939D4A80}"/>
                </a:ext>
              </a:extLst>
            </p:cNvPr>
            <p:cNvPicPr>
              <a:picLocks noChangeAspect="1"/>
            </p:cNvPicPr>
            <p:nvPr/>
          </p:nvPicPr>
          <p:blipFill>
            <a:blip r:embed="rId3"/>
            <a:stretch>
              <a:fillRect/>
            </a:stretch>
          </p:blipFill>
          <p:spPr>
            <a:xfrm>
              <a:off x="3695689" y="2028634"/>
              <a:ext cx="2973905" cy="2527468"/>
            </a:xfrm>
            <a:prstGeom prst="rect">
              <a:avLst/>
            </a:prstGeom>
          </p:spPr>
        </p:pic>
        <p:cxnSp>
          <p:nvCxnSpPr>
            <p:cNvPr id="7" name="Straight Arrow Connector 6">
              <a:extLst>
                <a:ext uri="{FF2B5EF4-FFF2-40B4-BE49-F238E27FC236}">
                  <a16:creationId xmlns:a16="http://schemas.microsoft.com/office/drawing/2014/main" id="{33DD950A-D66A-4B32-B97E-FFEFE87D451D}"/>
                </a:ext>
              </a:extLst>
            </p:cNvPr>
            <p:cNvCxnSpPr>
              <a:cxnSpLocks/>
            </p:cNvCxnSpPr>
            <p:nvPr/>
          </p:nvCxnSpPr>
          <p:spPr>
            <a:xfrm>
              <a:off x="3021709" y="3290797"/>
              <a:ext cx="1004371" cy="2624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D5C1C1E-0099-493B-A67C-059C5874481F}"/>
                </a:ext>
              </a:extLst>
            </p:cNvPr>
            <p:cNvSpPr txBox="1"/>
            <p:nvPr/>
          </p:nvSpPr>
          <p:spPr>
            <a:xfrm>
              <a:off x="2452530" y="2859910"/>
              <a:ext cx="1318260" cy="419875"/>
            </a:xfrm>
            <a:prstGeom prst="rect">
              <a:avLst/>
            </a:prstGeom>
            <a:noFill/>
          </p:spPr>
          <p:txBody>
            <a:bodyPr wrap="square" rtlCol="0">
              <a:spAutoFit/>
            </a:bodyPr>
            <a:lstStyle/>
            <a:p>
              <a:r>
                <a:rPr lang="en-US" sz="2000" dirty="0"/>
                <a:t>Fe atom ring “Quantum Corral”</a:t>
              </a:r>
              <a:endParaRPr lang="en-AU" sz="2000" dirty="0"/>
            </a:p>
          </p:txBody>
        </p:sp>
        <p:cxnSp>
          <p:nvCxnSpPr>
            <p:cNvPr id="9" name="Straight Arrow Connector 8">
              <a:extLst>
                <a:ext uri="{FF2B5EF4-FFF2-40B4-BE49-F238E27FC236}">
                  <a16:creationId xmlns:a16="http://schemas.microsoft.com/office/drawing/2014/main" id="{B9B10927-4107-47E3-AD95-970E86799AB8}"/>
                </a:ext>
              </a:extLst>
            </p:cNvPr>
            <p:cNvCxnSpPr>
              <a:cxnSpLocks/>
            </p:cNvCxnSpPr>
            <p:nvPr/>
          </p:nvCxnSpPr>
          <p:spPr>
            <a:xfrm>
              <a:off x="2967208" y="4431888"/>
              <a:ext cx="949869" cy="461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EA8D606-EA59-4C09-A0A6-20A14DA94CA3}"/>
                </a:ext>
              </a:extLst>
            </p:cNvPr>
            <p:cNvSpPr txBox="1"/>
            <p:nvPr/>
          </p:nvSpPr>
          <p:spPr>
            <a:xfrm>
              <a:off x="2452530" y="4170278"/>
              <a:ext cx="1110236" cy="237321"/>
            </a:xfrm>
            <a:prstGeom prst="rect">
              <a:avLst/>
            </a:prstGeom>
            <a:noFill/>
          </p:spPr>
          <p:txBody>
            <a:bodyPr wrap="square" rtlCol="0">
              <a:spAutoFit/>
            </a:bodyPr>
            <a:lstStyle/>
            <a:p>
              <a:r>
                <a:rPr lang="en-US" sz="2000" dirty="0"/>
                <a:t>Cu(111) surface</a:t>
              </a:r>
              <a:endParaRPr lang="en-AU" sz="2000" dirty="0"/>
            </a:p>
          </p:txBody>
        </p:sp>
        <p:sp>
          <p:nvSpPr>
            <p:cNvPr id="11" name="TextBox 10">
              <a:extLst>
                <a:ext uri="{FF2B5EF4-FFF2-40B4-BE49-F238E27FC236}">
                  <a16:creationId xmlns:a16="http://schemas.microsoft.com/office/drawing/2014/main" id="{C414365D-A0AA-4F75-B44F-53F8FC4E7292}"/>
                </a:ext>
              </a:extLst>
            </p:cNvPr>
            <p:cNvSpPr txBox="1"/>
            <p:nvPr/>
          </p:nvSpPr>
          <p:spPr>
            <a:xfrm>
              <a:off x="2452530" y="2161087"/>
              <a:ext cx="1243159" cy="419875"/>
            </a:xfrm>
            <a:prstGeom prst="rect">
              <a:avLst/>
            </a:prstGeom>
            <a:noFill/>
          </p:spPr>
          <p:txBody>
            <a:bodyPr wrap="square" rtlCol="0">
              <a:spAutoFit/>
            </a:bodyPr>
            <a:lstStyle/>
            <a:p>
              <a:r>
                <a:rPr lang="en-US" sz="2000" dirty="0"/>
                <a:t>Confined surface state electron</a:t>
              </a:r>
              <a:endParaRPr lang="en-AU" sz="2000" dirty="0"/>
            </a:p>
          </p:txBody>
        </p:sp>
        <p:cxnSp>
          <p:nvCxnSpPr>
            <p:cNvPr id="12" name="Straight Arrow Connector 11">
              <a:extLst>
                <a:ext uri="{FF2B5EF4-FFF2-40B4-BE49-F238E27FC236}">
                  <a16:creationId xmlns:a16="http://schemas.microsoft.com/office/drawing/2014/main" id="{54F6FA78-EB26-485D-A18E-6740CBD7305C}"/>
                </a:ext>
              </a:extLst>
            </p:cNvPr>
            <p:cNvCxnSpPr>
              <a:cxnSpLocks/>
            </p:cNvCxnSpPr>
            <p:nvPr/>
          </p:nvCxnSpPr>
          <p:spPr>
            <a:xfrm>
              <a:off x="3496717" y="2512923"/>
              <a:ext cx="937627" cy="3889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14A8B80E-C1E9-43BA-BCA7-2377CDB0C0E6}"/>
              </a:ext>
            </a:extLst>
          </p:cNvPr>
          <p:cNvSpPr/>
          <p:nvPr/>
        </p:nvSpPr>
        <p:spPr>
          <a:xfrm>
            <a:off x="6096000" y="6165503"/>
            <a:ext cx="6096000" cy="584775"/>
          </a:xfrm>
          <a:prstGeom prst="rect">
            <a:avLst/>
          </a:prstGeom>
        </p:spPr>
        <p:txBody>
          <a:bodyPr wrap="square">
            <a:spAutoFit/>
          </a:bodyPr>
          <a:lstStyle/>
          <a:p>
            <a:r>
              <a:rPr lang="en-AU" sz="1600" dirty="0" err="1">
                <a:latin typeface="Roboto"/>
              </a:rPr>
              <a:t>Crommie</a:t>
            </a:r>
            <a:r>
              <a:rPr lang="en-AU" sz="1600" dirty="0">
                <a:latin typeface="Roboto"/>
              </a:rPr>
              <a:t>, M. F.; Lutz, C. P.; </a:t>
            </a:r>
            <a:r>
              <a:rPr lang="en-AU" sz="1600" dirty="0" err="1">
                <a:latin typeface="Roboto"/>
              </a:rPr>
              <a:t>Eigler</a:t>
            </a:r>
            <a:r>
              <a:rPr lang="en-AU" sz="1600" dirty="0">
                <a:latin typeface="Roboto"/>
              </a:rPr>
              <a:t>, D. Confinement of Electrons to Quantum Corrals on a Metal. </a:t>
            </a:r>
            <a:r>
              <a:rPr lang="en-AU" sz="1600" i="1" dirty="0">
                <a:latin typeface="Roboto"/>
              </a:rPr>
              <a:t>Science</a:t>
            </a:r>
            <a:r>
              <a:rPr lang="en-AU" sz="1600" dirty="0">
                <a:latin typeface="Roboto"/>
              </a:rPr>
              <a:t> </a:t>
            </a:r>
            <a:r>
              <a:rPr lang="en-AU" sz="1600" b="1" dirty="0">
                <a:latin typeface="Roboto"/>
              </a:rPr>
              <a:t>1993</a:t>
            </a:r>
            <a:r>
              <a:rPr lang="en-AU" sz="1600" dirty="0">
                <a:latin typeface="Roboto"/>
              </a:rPr>
              <a:t>, </a:t>
            </a:r>
            <a:r>
              <a:rPr lang="en-AU" sz="1600" i="1" dirty="0">
                <a:latin typeface="Roboto"/>
              </a:rPr>
              <a:t>262</a:t>
            </a:r>
            <a:r>
              <a:rPr lang="en-AU" sz="1600" dirty="0">
                <a:latin typeface="Roboto"/>
              </a:rPr>
              <a:t>, 218</a:t>
            </a:r>
            <a:endParaRPr lang="en-AU" sz="1600" dirty="0"/>
          </a:p>
        </p:txBody>
      </p:sp>
      <p:sp>
        <p:nvSpPr>
          <p:cNvPr id="21" name="Google Shape;342;p25">
            <a:extLst>
              <a:ext uri="{FF2B5EF4-FFF2-40B4-BE49-F238E27FC236}">
                <a16:creationId xmlns:a16="http://schemas.microsoft.com/office/drawing/2014/main" id="{8C567CD4-3008-45D4-A549-3CAE81051E98}"/>
              </a:ext>
            </a:extLst>
          </p:cNvPr>
          <p:cNvSpPr txBox="1">
            <a:spLocks noGrp="1"/>
          </p:cNvSpPr>
          <p:nvPr>
            <p:ph type="title"/>
          </p:nvPr>
        </p:nvSpPr>
        <p:spPr>
          <a:xfrm>
            <a:off x="169882" y="162177"/>
            <a:ext cx="11360800" cy="763600"/>
          </a:xfrm>
          <a:prstGeom prst="rect">
            <a:avLst/>
          </a:prstGeom>
        </p:spPr>
        <p:txBody>
          <a:bodyPr spcFirstLastPara="1" vert="horz" wrap="square" lIns="121900" tIns="121900" rIns="121900" bIns="121900" rtlCol="0" anchor="t" anchorCtr="0">
            <a:normAutofit fontScale="90000"/>
          </a:bodyPr>
          <a:lstStyle/>
          <a:p>
            <a:r>
              <a:rPr lang="en-GB" dirty="0"/>
              <a:t>Surface-state confinement</a:t>
            </a:r>
            <a:endParaRPr dirty="0"/>
          </a:p>
        </p:txBody>
      </p:sp>
    </p:spTree>
    <p:extLst>
      <p:ext uri="{BB962C8B-B14F-4D97-AF65-F5344CB8AC3E}">
        <p14:creationId xmlns:p14="http://schemas.microsoft.com/office/powerpoint/2010/main" val="234260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25"/>
          <p:cNvPicPr preferRelativeResize="0"/>
          <p:nvPr/>
        </p:nvPicPr>
        <p:blipFill rotWithShape="1">
          <a:blip r:embed="rId3">
            <a:alphaModFix/>
          </a:blip>
          <a:srcRect r="12134"/>
          <a:stretch/>
        </p:blipFill>
        <p:spPr>
          <a:xfrm>
            <a:off x="588168" y="4431600"/>
            <a:ext cx="6932899" cy="1669933"/>
          </a:xfrm>
          <a:prstGeom prst="rect">
            <a:avLst/>
          </a:prstGeom>
          <a:noFill/>
          <a:ln>
            <a:noFill/>
          </a:ln>
        </p:spPr>
      </p:pic>
      <p:sp>
        <p:nvSpPr>
          <p:cNvPr id="342" name="Google Shape;342;p25"/>
          <p:cNvSpPr txBox="1">
            <a:spLocks noGrp="1"/>
          </p:cNvSpPr>
          <p:nvPr>
            <p:ph type="title"/>
          </p:nvPr>
        </p:nvSpPr>
        <p:spPr>
          <a:xfrm>
            <a:off x="169882" y="162177"/>
            <a:ext cx="11360800" cy="763600"/>
          </a:xfrm>
          <a:prstGeom prst="rect">
            <a:avLst/>
          </a:prstGeom>
        </p:spPr>
        <p:txBody>
          <a:bodyPr spcFirstLastPara="1" vert="horz" wrap="square" lIns="121900" tIns="121900" rIns="121900" bIns="121900" rtlCol="0" anchor="t" anchorCtr="0">
            <a:normAutofit fontScale="90000"/>
          </a:bodyPr>
          <a:lstStyle/>
          <a:p>
            <a:r>
              <a:rPr lang="en-GB" dirty="0"/>
              <a:t>Scanning Tunnelling Microscopy (STM)</a:t>
            </a:r>
            <a:endParaRPr dirty="0"/>
          </a:p>
        </p:txBody>
      </p:sp>
      <p:pic>
        <p:nvPicPr>
          <p:cNvPr id="343" name="Google Shape;343;p25"/>
          <p:cNvPicPr preferRelativeResize="0"/>
          <p:nvPr/>
        </p:nvPicPr>
        <p:blipFill>
          <a:blip r:embed="rId4">
            <a:alphaModFix/>
          </a:blip>
          <a:stretch>
            <a:fillRect/>
          </a:stretch>
        </p:blipFill>
        <p:spPr>
          <a:xfrm>
            <a:off x="830973" y="2397034"/>
            <a:ext cx="628400" cy="2275253"/>
          </a:xfrm>
          <a:prstGeom prst="rect">
            <a:avLst/>
          </a:prstGeom>
          <a:noFill/>
          <a:ln>
            <a:noFill/>
          </a:ln>
        </p:spPr>
      </p:pic>
      <p:grpSp>
        <p:nvGrpSpPr>
          <p:cNvPr id="344" name="Google Shape;344;p25"/>
          <p:cNvGrpSpPr/>
          <p:nvPr/>
        </p:nvGrpSpPr>
        <p:grpSpPr>
          <a:xfrm>
            <a:off x="540224" y="4657573"/>
            <a:ext cx="1209883" cy="574800"/>
            <a:chOff x="2120288" y="1907000"/>
            <a:chExt cx="907412" cy="431100"/>
          </a:xfrm>
        </p:grpSpPr>
        <p:sp>
          <p:nvSpPr>
            <p:cNvPr id="345" name="Google Shape;345;p25"/>
            <p:cNvSpPr txBox="1"/>
            <p:nvPr/>
          </p:nvSpPr>
          <p:spPr>
            <a:xfrm>
              <a:off x="2120288" y="1907000"/>
              <a:ext cx="850500" cy="430809"/>
            </a:xfrm>
            <a:prstGeom prst="rect">
              <a:avLst/>
            </a:prstGeom>
            <a:noFill/>
            <a:ln>
              <a:noFill/>
            </a:ln>
          </p:spPr>
          <p:txBody>
            <a:bodyPr spcFirstLastPara="1" wrap="square" lIns="121900" tIns="121900" rIns="121900" bIns="121900" anchor="t" anchorCtr="0">
              <a:spAutoFit/>
            </a:bodyPr>
            <a:lstStyle/>
            <a:p>
              <a:pPr algn="ctr"/>
              <a:r>
                <a:rPr lang="en-GB" sz="2133" i="1">
                  <a:latin typeface="Cambria Math"/>
                  <a:ea typeface="Cambria Math"/>
                  <a:cs typeface="Cambria Math"/>
                  <a:sym typeface="Cambria Math"/>
                </a:rPr>
                <a:t>&lt; 1 nm</a:t>
              </a:r>
              <a:endParaRPr sz="2133" i="1" baseline="-25000">
                <a:latin typeface="Cambria Math"/>
                <a:ea typeface="Cambria Math"/>
                <a:cs typeface="Cambria Math"/>
                <a:sym typeface="Cambria Math"/>
              </a:endParaRPr>
            </a:p>
          </p:txBody>
        </p:sp>
        <p:cxnSp>
          <p:nvCxnSpPr>
            <p:cNvPr id="346" name="Google Shape;346;p25"/>
            <p:cNvCxnSpPr/>
            <p:nvPr/>
          </p:nvCxnSpPr>
          <p:spPr>
            <a:xfrm>
              <a:off x="2175400" y="1907000"/>
              <a:ext cx="852300" cy="0"/>
            </a:xfrm>
            <a:prstGeom prst="straightConnector1">
              <a:avLst/>
            </a:prstGeom>
            <a:noFill/>
            <a:ln w="19050" cap="flat" cmpd="sng">
              <a:solidFill>
                <a:srgbClr val="FF0000"/>
              </a:solidFill>
              <a:prstDash val="solid"/>
              <a:round/>
              <a:headEnd type="none" w="med" len="med"/>
              <a:tailEnd type="none" w="med" len="med"/>
            </a:ln>
          </p:spPr>
        </p:cxnSp>
        <p:cxnSp>
          <p:nvCxnSpPr>
            <p:cNvPr id="347" name="Google Shape;347;p25"/>
            <p:cNvCxnSpPr/>
            <p:nvPr/>
          </p:nvCxnSpPr>
          <p:spPr>
            <a:xfrm>
              <a:off x="2175400" y="2338100"/>
              <a:ext cx="852300" cy="0"/>
            </a:xfrm>
            <a:prstGeom prst="straightConnector1">
              <a:avLst/>
            </a:prstGeom>
            <a:noFill/>
            <a:ln w="19050" cap="flat" cmpd="sng">
              <a:solidFill>
                <a:srgbClr val="FF0000"/>
              </a:solidFill>
              <a:prstDash val="solid"/>
              <a:round/>
              <a:headEnd type="none" w="med" len="med"/>
              <a:tailEnd type="none" w="med" len="med"/>
            </a:ln>
          </p:spPr>
        </p:cxnSp>
      </p:grpSp>
      <p:grpSp>
        <p:nvGrpSpPr>
          <p:cNvPr id="348" name="Google Shape;348;p25"/>
          <p:cNvGrpSpPr/>
          <p:nvPr/>
        </p:nvGrpSpPr>
        <p:grpSpPr>
          <a:xfrm>
            <a:off x="89257" y="1782730"/>
            <a:ext cx="2202059" cy="3822233"/>
            <a:chOff x="26838" y="1565647"/>
            <a:chExt cx="1651544" cy="2866675"/>
          </a:xfrm>
        </p:grpSpPr>
        <p:grpSp>
          <p:nvGrpSpPr>
            <p:cNvPr id="349" name="Google Shape;349;p25"/>
            <p:cNvGrpSpPr/>
            <p:nvPr/>
          </p:nvGrpSpPr>
          <p:grpSpPr>
            <a:xfrm>
              <a:off x="811436" y="1565647"/>
              <a:ext cx="866946" cy="507600"/>
              <a:chOff x="811436" y="1565647"/>
              <a:chExt cx="866946" cy="507600"/>
            </a:xfrm>
          </p:grpSpPr>
          <p:cxnSp>
            <p:nvCxnSpPr>
              <p:cNvPr id="350" name="Google Shape;350;p25"/>
              <p:cNvCxnSpPr/>
              <p:nvPr/>
            </p:nvCxnSpPr>
            <p:spPr>
              <a:xfrm rot="10800000">
                <a:off x="817799" y="1577900"/>
                <a:ext cx="723600" cy="2400"/>
              </a:xfrm>
              <a:prstGeom prst="straightConnector1">
                <a:avLst/>
              </a:prstGeom>
              <a:noFill/>
              <a:ln w="28575" cap="flat" cmpd="sng">
                <a:solidFill>
                  <a:srgbClr val="000000"/>
                </a:solidFill>
                <a:prstDash val="solid"/>
                <a:round/>
                <a:headEnd type="none" w="med" len="med"/>
                <a:tailEnd type="none" w="med" len="med"/>
              </a:ln>
            </p:spPr>
          </p:cxnSp>
          <p:cxnSp>
            <p:nvCxnSpPr>
              <p:cNvPr id="351" name="Google Shape;351;p25"/>
              <p:cNvCxnSpPr/>
              <p:nvPr/>
            </p:nvCxnSpPr>
            <p:spPr>
              <a:xfrm rot="-5400000">
                <a:off x="558836" y="1818247"/>
                <a:ext cx="507600" cy="2400"/>
              </a:xfrm>
              <a:prstGeom prst="straightConnector1">
                <a:avLst/>
              </a:prstGeom>
              <a:noFill/>
              <a:ln w="28575" cap="flat" cmpd="sng">
                <a:solidFill>
                  <a:srgbClr val="000000"/>
                </a:solidFill>
                <a:prstDash val="solid"/>
                <a:round/>
                <a:headEnd type="none" w="med" len="med"/>
                <a:tailEnd type="none" w="med" len="med"/>
              </a:ln>
            </p:spPr>
          </p:cxnSp>
          <p:cxnSp>
            <p:nvCxnSpPr>
              <p:cNvPr id="352" name="Google Shape;352;p25"/>
              <p:cNvCxnSpPr/>
              <p:nvPr/>
            </p:nvCxnSpPr>
            <p:spPr>
              <a:xfrm rot="-5400000">
                <a:off x="1386782" y="1714878"/>
                <a:ext cx="291600" cy="2400"/>
              </a:xfrm>
              <a:prstGeom prst="straightConnector1">
                <a:avLst/>
              </a:prstGeom>
              <a:noFill/>
              <a:ln w="28575" cap="flat" cmpd="sng">
                <a:solidFill>
                  <a:srgbClr val="000000"/>
                </a:solidFill>
                <a:prstDash val="solid"/>
                <a:round/>
                <a:headEnd type="none" w="med" len="med"/>
                <a:tailEnd type="none" w="med" len="med"/>
              </a:ln>
            </p:spPr>
          </p:cxnSp>
          <p:cxnSp>
            <p:nvCxnSpPr>
              <p:cNvPr id="353" name="Google Shape;353;p25"/>
              <p:cNvCxnSpPr/>
              <p:nvPr/>
            </p:nvCxnSpPr>
            <p:spPr>
              <a:xfrm>
                <a:off x="1386782" y="1867278"/>
                <a:ext cx="291600" cy="2400"/>
              </a:xfrm>
              <a:prstGeom prst="straightConnector1">
                <a:avLst/>
              </a:prstGeom>
              <a:noFill/>
              <a:ln w="28575" cap="flat" cmpd="sng">
                <a:solidFill>
                  <a:srgbClr val="000000"/>
                </a:solidFill>
                <a:prstDash val="solid"/>
                <a:round/>
                <a:headEnd type="none" w="med" len="med"/>
                <a:tailEnd type="none" w="med" len="med"/>
              </a:ln>
            </p:spPr>
          </p:cxnSp>
          <p:cxnSp>
            <p:nvCxnSpPr>
              <p:cNvPr id="354" name="Google Shape;354;p25"/>
              <p:cNvCxnSpPr/>
              <p:nvPr/>
            </p:nvCxnSpPr>
            <p:spPr>
              <a:xfrm>
                <a:off x="1448945" y="1949493"/>
                <a:ext cx="183600" cy="2400"/>
              </a:xfrm>
              <a:prstGeom prst="straightConnector1">
                <a:avLst/>
              </a:prstGeom>
              <a:noFill/>
              <a:ln w="28575" cap="flat" cmpd="sng">
                <a:solidFill>
                  <a:srgbClr val="000000"/>
                </a:solidFill>
                <a:prstDash val="solid"/>
                <a:round/>
                <a:headEnd type="none" w="med" len="med"/>
                <a:tailEnd type="none" w="med" len="med"/>
              </a:ln>
            </p:spPr>
          </p:cxnSp>
          <p:cxnSp>
            <p:nvCxnSpPr>
              <p:cNvPr id="355" name="Google Shape;355;p25"/>
              <p:cNvCxnSpPr/>
              <p:nvPr/>
            </p:nvCxnSpPr>
            <p:spPr>
              <a:xfrm>
                <a:off x="1505093" y="2031709"/>
                <a:ext cx="75600" cy="2400"/>
              </a:xfrm>
              <a:prstGeom prst="straightConnector1">
                <a:avLst/>
              </a:prstGeom>
              <a:noFill/>
              <a:ln w="28575" cap="flat" cmpd="sng">
                <a:solidFill>
                  <a:srgbClr val="000000"/>
                </a:solidFill>
                <a:prstDash val="solid"/>
                <a:round/>
                <a:headEnd type="none" w="med" len="med"/>
                <a:tailEnd type="none" w="med" len="med"/>
              </a:ln>
            </p:spPr>
          </p:cxnSp>
        </p:grpSp>
        <p:grpSp>
          <p:nvGrpSpPr>
            <p:cNvPr id="356" name="Google Shape;356;p25"/>
            <p:cNvGrpSpPr/>
            <p:nvPr/>
          </p:nvGrpSpPr>
          <p:grpSpPr>
            <a:xfrm>
              <a:off x="26838" y="3523422"/>
              <a:ext cx="574102" cy="908900"/>
              <a:chOff x="26838" y="3523422"/>
              <a:chExt cx="574102" cy="908900"/>
            </a:xfrm>
          </p:grpSpPr>
          <p:cxnSp>
            <p:nvCxnSpPr>
              <p:cNvPr id="357" name="Google Shape;357;p25"/>
              <p:cNvCxnSpPr/>
              <p:nvPr/>
            </p:nvCxnSpPr>
            <p:spPr>
              <a:xfrm rot="-5400000">
                <a:off x="-20689" y="4177322"/>
                <a:ext cx="507600" cy="2400"/>
              </a:xfrm>
              <a:prstGeom prst="straightConnector1">
                <a:avLst/>
              </a:prstGeom>
              <a:noFill/>
              <a:ln w="28575" cap="flat" cmpd="sng">
                <a:solidFill>
                  <a:srgbClr val="000000"/>
                </a:solidFill>
                <a:prstDash val="solid"/>
                <a:round/>
                <a:headEnd type="none" w="med" len="med"/>
                <a:tailEnd type="none" w="med" len="med"/>
              </a:ln>
            </p:spPr>
          </p:cxnSp>
          <p:cxnSp>
            <p:nvCxnSpPr>
              <p:cNvPr id="358" name="Google Shape;358;p25"/>
              <p:cNvCxnSpPr/>
              <p:nvPr/>
            </p:nvCxnSpPr>
            <p:spPr>
              <a:xfrm>
                <a:off x="87307" y="3922328"/>
                <a:ext cx="291600" cy="2400"/>
              </a:xfrm>
              <a:prstGeom prst="straightConnector1">
                <a:avLst/>
              </a:prstGeom>
              <a:noFill/>
              <a:ln w="28575" cap="flat" cmpd="sng">
                <a:solidFill>
                  <a:srgbClr val="000000"/>
                </a:solidFill>
                <a:prstDash val="solid"/>
                <a:round/>
                <a:headEnd type="none" w="med" len="med"/>
                <a:tailEnd type="none" w="med" len="med"/>
              </a:ln>
            </p:spPr>
          </p:cxnSp>
          <p:cxnSp>
            <p:nvCxnSpPr>
              <p:cNvPr id="359" name="Google Shape;359;p25"/>
              <p:cNvCxnSpPr/>
              <p:nvPr/>
            </p:nvCxnSpPr>
            <p:spPr>
              <a:xfrm rot="10800000">
                <a:off x="237340" y="4423325"/>
                <a:ext cx="363600" cy="2400"/>
              </a:xfrm>
              <a:prstGeom prst="straightConnector1">
                <a:avLst/>
              </a:prstGeom>
              <a:noFill/>
              <a:ln w="28575" cap="flat" cmpd="sng">
                <a:solidFill>
                  <a:srgbClr val="000000"/>
                </a:solidFill>
                <a:prstDash val="solid"/>
                <a:round/>
                <a:headEnd type="none" w="med" len="med"/>
                <a:tailEnd type="none" w="med" len="med"/>
              </a:ln>
            </p:spPr>
          </p:cxnSp>
          <p:sp>
            <p:nvSpPr>
              <p:cNvPr id="360" name="Google Shape;360;p25"/>
              <p:cNvSpPr txBox="1"/>
              <p:nvPr/>
            </p:nvSpPr>
            <p:spPr>
              <a:xfrm>
                <a:off x="26838" y="3523422"/>
                <a:ext cx="412500" cy="461635"/>
              </a:xfrm>
              <a:prstGeom prst="rect">
                <a:avLst/>
              </a:prstGeom>
              <a:noFill/>
              <a:ln>
                <a:noFill/>
              </a:ln>
            </p:spPr>
            <p:txBody>
              <a:bodyPr spcFirstLastPara="1" wrap="square" lIns="121900" tIns="121900" rIns="121900" bIns="121900" anchor="t" anchorCtr="0">
                <a:spAutoFit/>
              </a:bodyPr>
              <a:lstStyle/>
              <a:p>
                <a:pPr algn="ctr"/>
                <a:r>
                  <a:rPr lang="en-GB" sz="2400"/>
                  <a:t>V</a:t>
                </a:r>
                <a:r>
                  <a:rPr lang="en-GB" sz="2400" baseline="-25000"/>
                  <a:t>b</a:t>
                </a:r>
                <a:endParaRPr sz="2400" baseline="-25000"/>
              </a:p>
            </p:txBody>
          </p:sp>
        </p:grpSp>
      </p:grpSp>
      <p:grpSp>
        <p:nvGrpSpPr>
          <p:cNvPr id="361" name="Google Shape;361;p25"/>
          <p:cNvGrpSpPr/>
          <p:nvPr/>
        </p:nvGrpSpPr>
        <p:grpSpPr>
          <a:xfrm>
            <a:off x="626468" y="4669541"/>
            <a:ext cx="1127672" cy="576876"/>
            <a:chOff x="2191808" y="1565658"/>
            <a:chExt cx="845754" cy="432657"/>
          </a:xfrm>
        </p:grpSpPr>
        <p:sp>
          <p:nvSpPr>
            <p:cNvPr id="362" name="Google Shape;362;p25"/>
            <p:cNvSpPr txBox="1"/>
            <p:nvPr/>
          </p:nvSpPr>
          <p:spPr>
            <a:xfrm>
              <a:off x="2191808" y="1567506"/>
              <a:ext cx="405000" cy="430809"/>
            </a:xfrm>
            <a:prstGeom prst="rect">
              <a:avLst/>
            </a:prstGeom>
            <a:noFill/>
            <a:ln>
              <a:noFill/>
            </a:ln>
          </p:spPr>
          <p:txBody>
            <a:bodyPr spcFirstLastPara="1" wrap="square" lIns="121900" tIns="121900" rIns="121900" bIns="121900" anchor="t" anchorCtr="0">
              <a:spAutoFit/>
            </a:bodyPr>
            <a:lstStyle/>
            <a:p>
              <a:r>
                <a:rPr lang="en-GB" sz="2133" i="1" dirty="0">
                  <a:latin typeface="Cambria Math"/>
                  <a:ea typeface="Cambria Math"/>
                  <a:cs typeface="Cambria Math"/>
                  <a:sym typeface="Cambria Math"/>
                </a:rPr>
                <a:t>I</a:t>
              </a:r>
              <a:r>
                <a:rPr lang="en-GB" sz="2133" baseline="-25000" dirty="0">
                  <a:latin typeface="Cambria Math"/>
                  <a:ea typeface="Cambria Math"/>
                  <a:cs typeface="Cambria Math"/>
                  <a:sym typeface="Cambria Math"/>
                </a:rPr>
                <a:t>T</a:t>
              </a:r>
              <a:endParaRPr sz="2133" baseline="-25000" dirty="0">
                <a:latin typeface="Cambria Math"/>
                <a:ea typeface="Cambria Math"/>
                <a:cs typeface="Cambria Math"/>
                <a:sym typeface="Cambria Math"/>
              </a:endParaRPr>
            </a:p>
          </p:txBody>
        </p:sp>
        <p:sp>
          <p:nvSpPr>
            <p:cNvPr id="363" name="Google Shape;363;p25"/>
            <p:cNvSpPr/>
            <p:nvPr/>
          </p:nvSpPr>
          <p:spPr>
            <a:xfrm rot="5400000">
              <a:off x="2418814" y="1670334"/>
              <a:ext cx="418687" cy="209335"/>
            </a:xfrm>
            <a:custGeom>
              <a:avLst/>
              <a:gdLst/>
              <a:ahLst/>
              <a:cxnLst/>
              <a:rect l="l" t="t" r="r" b="b"/>
              <a:pathLst>
                <a:path w="19250" h="10028" extrusionOk="0">
                  <a:moveTo>
                    <a:pt x="0" y="10028"/>
                  </a:moveTo>
                  <a:cubicBezTo>
                    <a:pt x="668" y="8424"/>
                    <a:pt x="2406" y="403"/>
                    <a:pt x="4010" y="403"/>
                  </a:cubicBezTo>
                  <a:cubicBezTo>
                    <a:pt x="5614" y="403"/>
                    <a:pt x="7753" y="10095"/>
                    <a:pt x="9625" y="10028"/>
                  </a:cubicBezTo>
                  <a:cubicBezTo>
                    <a:pt x="11497" y="9961"/>
                    <a:pt x="13636" y="136"/>
                    <a:pt x="15240" y="2"/>
                  </a:cubicBezTo>
                  <a:cubicBezTo>
                    <a:pt x="16844" y="-132"/>
                    <a:pt x="18582" y="7689"/>
                    <a:pt x="19250" y="9226"/>
                  </a:cubicBezTo>
                </a:path>
              </a:pathLst>
            </a:custGeom>
            <a:noFill/>
            <a:ln w="9525" cap="flat" cmpd="sng">
              <a:solidFill>
                <a:schemeClr val="dk2"/>
              </a:solidFill>
              <a:prstDash val="solid"/>
              <a:round/>
              <a:headEnd type="none" w="med" len="med"/>
              <a:tailEnd type="none" w="med" len="med"/>
            </a:ln>
          </p:spPr>
        </p:sp>
        <p:sp>
          <p:nvSpPr>
            <p:cNvPr id="364" name="Google Shape;364;p25"/>
            <p:cNvSpPr txBox="1"/>
            <p:nvPr/>
          </p:nvSpPr>
          <p:spPr>
            <a:xfrm>
              <a:off x="2632562" y="1566128"/>
              <a:ext cx="405000" cy="430809"/>
            </a:xfrm>
            <a:prstGeom prst="rect">
              <a:avLst/>
            </a:prstGeom>
            <a:noFill/>
            <a:ln>
              <a:noFill/>
            </a:ln>
          </p:spPr>
          <p:txBody>
            <a:bodyPr spcFirstLastPara="1" wrap="square" lIns="121900" tIns="121900" rIns="121900" bIns="121900" anchor="t" anchorCtr="0">
              <a:spAutoFit/>
            </a:bodyPr>
            <a:lstStyle/>
            <a:p>
              <a:pPr algn="ctr"/>
              <a:r>
                <a:rPr lang="en-GB" sz="2133" i="1" dirty="0">
                  <a:latin typeface="Cambria Math"/>
                  <a:ea typeface="Cambria Math"/>
                  <a:cs typeface="Cambria Math"/>
                  <a:sym typeface="Cambria Math"/>
                </a:rPr>
                <a:t>e</a:t>
              </a:r>
              <a:r>
                <a:rPr lang="en-GB" sz="2133" i="1" baseline="30000" dirty="0">
                  <a:latin typeface="Cambria Math"/>
                  <a:ea typeface="Cambria Math"/>
                  <a:cs typeface="Cambria Math"/>
                  <a:sym typeface="Cambria Math"/>
                </a:rPr>
                <a:t>−</a:t>
              </a:r>
              <a:endParaRPr sz="2133" i="1" baseline="30000" dirty="0">
                <a:latin typeface="Cambria Math"/>
                <a:ea typeface="Cambria Math"/>
                <a:cs typeface="Cambria Math"/>
                <a:sym typeface="Cambria Math"/>
              </a:endParaRPr>
            </a:p>
          </p:txBody>
        </p:sp>
      </p:grpSp>
      <p:grpSp>
        <p:nvGrpSpPr>
          <p:cNvPr id="366" name="Google Shape;366;p25"/>
          <p:cNvGrpSpPr/>
          <p:nvPr/>
        </p:nvGrpSpPr>
        <p:grpSpPr>
          <a:xfrm>
            <a:off x="2372635" y="2546449"/>
            <a:ext cx="4242440" cy="1358697"/>
            <a:chOff x="4205045" y="804824"/>
            <a:chExt cx="3181830" cy="1019023"/>
          </a:xfrm>
        </p:grpSpPr>
        <p:cxnSp>
          <p:nvCxnSpPr>
            <p:cNvPr id="367" name="Google Shape;367;p25"/>
            <p:cNvCxnSpPr/>
            <p:nvPr/>
          </p:nvCxnSpPr>
          <p:spPr>
            <a:xfrm rot="10800000">
              <a:off x="4418045" y="1390768"/>
              <a:ext cx="3600" cy="423900"/>
            </a:xfrm>
            <a:prstGeom prst="straightConnector1">
              <a:avLst/>
            </a:prstGeom>
            <a:noFill/>
            <a:ln w="19050" cap="flat" cmpd="sng">
              <a:solidFill>
                <a:schemeClr val="dk1"/>
              </a:solidFill>
              <a:prstDash val="solid"/>
              <a:round/>
              <a:headEnd type="none" w="med" len="med"/>
              <a:tailEnd type="triangle" w="med" len="med"/>
            </a:ln>
          </p:spPr>
        </p:cxnSp>
        <p:sp>
          <p:nvSpPr>
            <p:cNvPr id="368" name="Google Shape;368;p25"/>
            <p:cNvSpPr txBox="1"/>
            <p:nvPr/>
          </p:nvSpPr>
          <p:spPr>
            <a:xfrm>
              <a:off x="6915575" y="948300"/>
              <a:ext cx="471300" cy="430809"/>
            </a:xfrm>
            <a:prstGeom prst="rect">
              <a:avLst/>
            </a:prstGeom>
            <a:noFill/>
            <a:ln>
              <a:noFill/>
            </a:ln>
          </p:spPr>
          <p:txBody>
            <a:bodyPr spcFirstLastPara="1" wrap="square" lIns="121900" tIns="121900" rIns="121900" bIns="121900" anchor="t" anchorCtr="0">
              <a:spAutoFit/>
            </a:bodyPr>
            <a:lstStyle/>
            <a:p>
              <a:pPr algn="ctr"/>
              <a:r>
                <a:rPr lang="en-GB" sz="2133" i="1">
                  <a:latin typeface="Cambria Math"/>
                  <a:ea typeface="Cambria Math"/>
                  <a:cs typeface="Cambria Math"/>
                  <a:sym typeface="Cambria Math"/>
                </a:rPr>
                <a:t>z</a:t>
              </a:r>
              <a:r>
                <a:rPr lang="en-GB" sz="2133" i="1" baseline="-25000">
                  <a:latin typeface="Cambria Math"/>
                  <a:ea typeface="Cambria Math"/>
                  <a:cs typeface="Cambria Math"/>
                  <a:sym typeface="Cambria Math"/>
                </a:rPr>
                <a:t>Tip</a:t>
              </a:r>
              <a:endParaRPr sz="2133" i="1" baseline="-25000">
                <a:latin typeface="Cambria Math"/>
                <a:ea typeface="Cambria Math"/>
                <a:cs typeface="Cambria Math"/>
                <a:sym typeface="Cambria Math"/>
              </a:endParaRPr>
            </a:p>
          </p:txBody>
        </p:sp>
        <p:pic>
          <p:nvPicPr>
            <p:cNvPr id="369" name="Google Shape;369;p25"/>
            <p:cNvPicPr preferRelativeResize="0"/>
            <p:nvPr/>
          </p:nvPicPr>
          <p:blipFill>
            <a:blip r:embed="rId5">
              <a:alphaModFix/>
            </a:blip>
            <a:stretch>
              <a:fillRect/>
            </a:stretch>
          </p:blipFill>
          <p:spPr>
            <a:xfrm>
              <a:off x="5146750" y="804824"/>
              <a:ext cx="1147535" cy="760825"/>
            </a:xfrm>
            <a:prstGeom prst="rect">
              <a:avLst/>
            </a:prstGeom>
            <a:noFill/>
            <a:ln>
              <a:noFill/>
            </a:ln>
          </p:spPr>
        </p:pic>
        <p:sp>
          <p:nvSpPr>
            <p:cNvPr id="370" name="Google Shape;370;p25"/>
            <p:cNvSpPr txBox="1"/>
            <p:nvPr/>
          </p:nvSpPr>
          <p:spPr>
            <a:xfrm>
              <a:off x="4205045" y="969695"/>
              <a:ext cx="405000" cy="430809"/>
            </a:xfrm>
            <a:prstGeom prst="rect">
              <a:avLst/>
            </a:prstGeom>
            <a:noFill/>
            <a:ln>
              <a:noFill/>
            </a:ln>
          </p:spPr>
          <p:txBody>
            <a:bodyPr spcFirstLastPara="1" wrap="square" lIns="121900" tIns="121900" rIns="121900" bIns="121900" anchor="t" anchorCtr="0">
              <a:spAutoFit/>
            </a:bodyPr>
            <a:lstStyle/>
            <a:p>
              <a:r>
                <a:rPr lang="en-GB" sz="2133" i="1">
                  <a:latin typeface="Cambria Math"/>
                  <a:ea typeface="Cambria Math"/>
                  <a:cs typeface="Cambria Math"/>
                  <a:sym typeface="Cambria Math"/>
                </a:rPr>
                <a:t>I</a:t>
              </a:r>
              <a:r>
                <a:rPr lang="en-GB" sz="2133" i="1" baseline="-25000">
                  <a:latin typeface="Cambria Math"/>
                  <a:ea typeface="Cambria Math"/>
                  <a:cs typeface="Cambria Math"/>
                  <a:sym typeface="Cambria Math"/>
                </a:rPr>
                <a:t>T</a:t>
              </a:r>
              <a:endParaRPr sz="2133" i="1" baseline="-25000">
                <a:latin typeface="Cambria Math"/>
                <a:ea typeface="Cambria Math"/>
                <a:cs typeface="Cambria Math"/>
                <a:sym typeface="Cambria Math"/>
              </a:endParaRPr>
            </a:p>
          </p:txBody>
        </p:sp>
        <p:cxnSp>
          <p:nvCxnSpPr>
            <p:cNvPr id="371" name="Google Shape;371;p25"/>
            <p:cNvCxnSpPr>
              <a:stCxn id="370" idx="3"/>
              <a:endCxn id="369" idx="1"/>
            </p:cNvCxnSpPr>
            <p:nvPr/>
          </p:nvCxnSpPr>
          <p:spPr>
            <a:xfrm>
              <a:off x="4610045" y="1185100"/>
              <a:ext cx="536705" cy="137"/>
            </a:xfrm>
            <a:prstGeom prst="straightConnector1">
              <a:avLst/>
            </a:prstGeom>
            <a:noFill/>
            <a:ln w="19050" cap="flat" cmpd="sng">
              <a:solidFill>
                <a:schemeClr val="dk1"/>
              </a:solidFill>
              <a:prstDash val="solid"/>
              <a:round/>
              <a:headEnd type="none" w="med" len="med"/>
              <a:tailEnd type="triangle" w="med" len="med"/>
            </a:ln>
          </p:spPr>
        </p:cxnSp>
        <p:cxnSp>
          <p:nvCxnSpPr>
            <p:cNvPr id="372" name="Google Shape;372;p25"/>
            <p:cNvCxnSpPr/>
            <p:nvPr/>
          </p:nvCxnSpPr>
          <p:spPr>
            <a:xfrm>
              <a:off x="6336570" y="1185232"/>
              <a:ext cx="536700" cy="0"/>
            </a:xfrm>
            <a:prstGeom prst="straightConnector1">
              <a:avLst/>
            </a:prstGeom>
            <a:noFill/>
            <a:ln w="19050" cap="flat" cmpd="sng">
              <a:solidFill>
                <a:schemeClr val="dk1"/>
              </a:solidFill>
              <a:prstDash val="solid"/>
              <a:round/>
              <a:headEnd type="none" w="med" len="med"/>
              <a:tailEnd type="triangle" w="med" len="med"/>
            </a:ln>
          </p:spPr>
        </p:cxnSp>
        <p:cxnSp>
          <p:nvCxnSpPr>
            <p:cNvPr id="373" name="Google Shape;373;p25"/>
            <p:cNvCxnSpPr/>
            <p:nvPr/>
          </p:nvCxnSpPr>
          <p:spPr>
            <a:xfrm rot="-5400000">
              <a:off x="6969886" y="1640397"/>
              <a:ext cx="363600" cy="3300"/>
            </a:xfrm>
            <a:prstGeom prst="straightConnector1">
              <a:avLst/>
            </a:prstGeom>
            <a:noFill/>
            <a:ln w="28575" cap="flat" cmpd="sng">
              <a:solidFill>
                <a:srgbClr val="000000"/>
              </a:solidFill>
              <a:prstDash val="solid"/>
              <a:round/>
              <a:headEnd type="none" w="med" len="med"/>
              <a:tailEnd type="none" w="med" len="med"/>
            </a:ln>
          </p:spPr>
        </p:cxnSp>
        <p:cxnSp>
          <p:nvCxnSpPr>
            <p:cNvPr id="374" name="Google Shape;374;p25"/>
            <p:cNvCxnSpPr/>
            <p:nvPr/>
          </p:nvCxnSpPr>
          <p:spPr>
            <a:xfrm rot="10800000">
              <a:off x="4423751" y="1809024"/>
              <a:ext cx="2739600" cy="7200"/>
            </a:xfrm>
            <a:prstGeom prst="straightConnector1">
              <a:avLst/>
            </a:prstGeom>
            <a:noFill/>
            <a:ln w="28575" cap="flat" cmpd="sng">
              <a:solidFill>
                <a:srgbClr val="000000"/>
              </a:solidFill>
              <a:prstDash val="solid"/>
              <a:round/>
              <a:headEnd type="none" w="med" len="med"/>
              <a:tailEnd type="none" w="med" len="med"/>
            </a:ln>
          </p:spPr>
        </p:cxnSp>
      </p:grpSp>
      <p:pic>
        <p:nvPicPr>
          <p:cNvPr id="375" name="Google Shape;375;p25"/>
          <p:cNvPicPr preferRelativeResize="0"/>
          <p:nvPr/>
        </p:nvPicPr>
        <p:blipFill rotWithShape="1">
          <a:blip r:embed="rId6">
            <a:alphaModFix/>
          </a:blip>
          <a:srcRect r="12134"/>
          <a:stretch/>
        </p:blipFill>
        <p:spPr>
          <a:xfrm>
            <a:off x="560933" y="3769800"/>
            <a:ext cx="6932899" cy="1317533"/>
          </a:xfrm>
          <a:prstGeom prst="rect">
            <a:avLst/>
          </a:prstGeom>
          <a:noFill/>
          <a:ln>
            <a:noFill/>
          </a:ln>
        </p:spPr>
      </p:pic>
      <p:sp>
        <p:nvSpPr>
          <p:cNvPr id="388" name="Google Shape;388;p25"/>
          <p:cNvSpPr txBox="1"/>
          <p:nvPr/>
        </p:nvSpPr>
        <p:spPr>
          <a:xfrm>
            <a:off x="0" y="3447633"/>
            <a:ext cx="1100800" cy="492402"/>
          </a:xfrm>
          <a:prstGeom prst="rect">
            <a:avLst/>
          </a:prstGeom>
          <a:noFill/>
          <a:ln>
            <a:noFill/>
          </a:ln>
        </p:spPr>
        <p:txBody>
          <a:bodyPr spcFirstLastPara="1" wrap="square" lIns="121900" tIns="121900" rIns="121900" bIns="121900" anchor="t" anchorCtr="0">
            <a:spAutoFit/>
          </a:bodyPr>
          <a:lstStyle/>
          <a:p>
            <a:pPr algn="ctr"/>
            <a:r>
              <a:rPr lang="en-GB" sz="1600"/>
              <a:t>Metal Tip</a:t>
            </a:r>
            <a:endParaRPr sz="1600"/>
          </a:p>
        </p:txBody>
      </p:sp>
      <p:grpSp>
        <p:nvGrpSpPr>
          <p:cNvPr id="389" name="Google Shape;389;p25"/>
          <p:cNvGrpSpPr/>
          <p:nvPr/>
        </p:nvGrpSpPr>
        <p:grpSpPr>
          <a:xfrm>
            <a:off x="1699400" y="2972617"/>
            <a:ext cx="5798733" cy="1388180"/>
            <a:chOff x="1274550" y="2229463"/>
            <a:chExt cx="4349050" cy="1041135"/>
          </a:xfrm>
        </p:grpSpPr>
        <p:sp>
          <p:nvSpPr>
            <p:cNvPr id="390" name="Google Shape;390;p25"/>
            <p:cNvSpPr txBox="1"/>
            <p:nvPr/>
          </p:nvSpPr>
          <p:spPr>
            <a:xfrm>
              <a:off x="1408768" y="2947463"/>
              <a:ext cx="4080600" cy="323135"/>
            </a:xfrm>
            <a:prstGeom prst="rect">
              <a:avLst/>
            </a:prstGeom>
            <a:noFill/>
            <a:ln>
              <a:noFill/>
            </a:ln>
          </p:spPr>
          <p:txBody>
            <a:bodyPr spcFirstLastPara="1" wrap="square" lIns="121900" tIns="121900" rIns="121900" bIns="121900" anchor="t" anchorCtr="0">
              <a:spAutoFit/>
            </a:bodyPr>
            <a:lstStyle/>
            <a:p>
              <a:pPr algn="ctr"/>
              <a:r>
                <a:rPr lang="en-GB" sz="1200"/>
                <a:t>Blanco, J. </a:t>
              </a:r>
              <a:r>
                <a:rPr lang="en-GB" sz="1200" i="1"/>
                <a:t>Prog. Surf. </a:t>
              </a:r>
              <a:r>
                <a:rPr lang="en-GB" sz="1200"/>
                <a:t>(2006). 10.1016/j.progsurf.2006.07.004</a:t>
              </a:r>
              <a:endParaRPr sz="1200"/>
            </a:p>
          </p:txBody>
        </p:sp>
        <p:pic>
          <p:nvPicPr>
            <p:cNvPr id="391" name="Google Shape;391;p25"/>
            <p:cNvPicPr preferRelativeResize="0"/>
            <p:nvPr/>
          </p:nvPicPr>
          <p:blipFill>
            <a:blip r:embed="rId7">
              <a:alphaModFix/>
            </a:blip>
            <a:stretch>
              <a:fillRect/>
            </a:stretch>
          </p:blipFill>
          <p:spPr>
            <a:xfrm>
              <a:off x="1274550" y="2229463"/>
              <a:ext cx="4349050" cy="684575"/>
            </a:xfrm>
            <a:prstGeom prst="rect">
              <a:avLst/>
            </a:prstGeom>
            <a:noFill/>
            <a:ln>
              <a:noFill/>
            </a:ln>
          </p:spPr>
        </p:pic>
      </p:grpSp>
      <p:sp>
        <p:nvSpPr>
          <p:cNvPr id="2" name="Slide Number Placeholder 1">
            <a:extLst>
              <a:ext uri="{FF2B5EF4-FFF2-40B4-BE49-F238E27FC236}">
                <a16:creationId xmlns:a16="http://schemas.microsoft.com/office/drawing/2014/main" id="{08D6A3EE-8B5A-4E38-9CEA-EFE5BA4C5A58}"/>
              </a:ext>
            </a:extLst>
          </p:cNvPr>
          <p:cNvSpPr>
            <a:spLocks noGrp="1"/>
          </p:cNvSpPr>
          <p:nvPr>
            <p:ph type="sldNum" idx="12"/>
          </p:nvPr>
        </p:nvSpPr>
        <p:spPr/>
        <p:txBody>
          <a:bodyPr/>
          <a:lstStyle/>
          <a:p>
            <a:fld id="{00000000-1234-1234-1234-123412341234}" type="slidenum">
              <a:rPr lang="en-GB" smtClean="0"/>
              <a:pPr/>
              <a:t>5</a:t>
            </a:fld>
            <a:endParaRPr lang="en-GB"/>
          </a:p>
        </p:txBody>
      </p:sp>
      <p:pic>
        <p:nvPicPr>
          <p:cNvPr id="55" name="Picture 54">
            <a:extLst>
              <a:ext uri="{FF2B5EF4-FFF2-40B4-BE49-F238E27FC236}">
                <a16:creationId xmlns:a16="http://schemas.microsoft.com/office/drawing/2014/main" id="{152F6C88-97AE-4B7A-9256-461A09E6CE77}"/>
              </a:ext>
            </a:extLst>
          </p:cNvPr>
          <p:cNvPicPr>
            <a:picLocks noChangeAspect="1"/>
          </p:cNvPicPr>
          <p:nvPr/>
        </p:nvPicPr>
        <p:blipFill rotWithShape="1">
          <a:blip r:embed="rId8"/>
          <a:srcRect l="67907" b="2179"/>
          <a:stretch/>
        </p:blipFill>
        <p:spPr>
          <a:xfrm>
            <a:off x="7909289" y="1985588"/>
            <a:ext cx="3912784" cy="3908891"/>
          </a:xfrm>
          <a:prstGeom prst="rect">
            <a:avLst/>
          </a:prstGeom>
        </p:spPr>
      </p:pic>
      <p:sp>
        <p:nvSpPr>
          <p:cNvPr id="46" name="TextBox 45">
            <a:extLst>
              <a:ext uri="{FF2B5EF4-FFF2-40B4-BE49-F238E27FC236}">
                <a16:creationId xmlns:a16="http://schemas.microsoft.com/office/drawing/2014/main" id="{BDE8E243-1CF8-42C0-A18D-922F3F72DD87}"/>
              </a:ext>
            </a:extLst>
          </p:cNvPr>
          <p:cNvSpPr txBox="1"/>
          <p:nvPr/>
        </p:nvSpPr>
        <p:spPr>
          <a:xfrm>
            <a:off x="218381" y="6282903"/>
            <a:ext cx="989886" cy="461665"/>
          </a:xfrm>
          <a:prstGeom prst="rect">
            <a:avLst/>
          </a:prstGeom>
          <a:noFill/>
        </p:spPr>
        <p:txBody>
          <a:bodyPr wrap="none" rtlCol="0">
            <a:spAutoFit/>
          </a:bodyPr>
          <a:lstStyle/>
          <a:p>
            <a:r>
              <a:rPr lang="en-US" sz="2400" dirty="0">
                <a:latin typeface="Cambria" panose="02040503050406030204" pitchFamily="18" charset="0"/>
                <a:ea typeface="Cambria" panose="02040503050406030204" pitchFamily="18" charset="0"/>
              </a:rPr>
              <a:t>atoms</a:t>
            </a:r>
            <a:endParaRPr lang="en-AU" sz="2400" dirty="0">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3DF9EE3D-A076-4DEF-ABAF-67C7EB213DD9}"/>
              </a:ext>
            </a:extLst>
          </p:cNvPr>
          <p:cNvCxnSpPr>
            <a:stCxn id="46" idx="3"/>
          </p:cNvCxnSpPr>
          <p:nvPr/>
        </p:nvCxnSpPr>
        <p:spPr>
          <a:xfrm flipV="1">
            <a:off x="1208267" y="6043976"/>
            <a:ext cx="491133" cy="46976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43"/>
                                        </p:tgtEl>
                                        <p:attrNameLst>
                                          <p:attrName>style.visibility</p:attrName>
                                        </p:attrNameLst>
                                      </p:cBhvr>
                                      <p:to>
                                        <p:strVal val="visible"/>
                                      </p:to>
                                    </p:set>
                                    <p:anim calcmode="lin" valueType="num">
                                      <p:cBhvr additive="base">
                                        <p:cTn id="7" dur="1000"/>
                                        <p:tgtEl>
                                          <p:spTgt spid="343"/>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88"/>
                                        </p:tgtEl>
                                        <p:attrNameLst>
                                          <p:attrName>style.visibility</p:attrName>
                                        </p:attrNameLst>
                                      </p:cBhvr>
                                      <p:to>
                                        <p:strVal val="visible"/>
                                      </p:to>
                                    </p:set>
                                    <p:animEffect transition="in" filter="fade">
                                      <p:cBhvr>
                                        <p:cTn id="11" dur="300"/>
                                        <p:tgtEl>
                                          <p:spTgt spid="388"/>
                                        </p:tgtEl>
                                      </p:cBhvr>
                                    </p:animEffect>
                                  </p:childTnLst>
                                </p:cTn>
                              </p:par>
                              <p:par>
                                <p:cTn id="12" presetID="1" presetClass="entr" presetSubtype="0" fill="hold" nodeType="withEffect">
                                  <p:stCondLst>
                                    <p:cond delay="0"/>
                                  </p:stCondLst>
                                  <p:childTnLst>
                                    <p:set>
                                      <p:cBhvr>
                                        <p:cTn id="13" dur="1" fill="hold">
                                          <p:stCondLst>
                                            <p:cond delay="0"/>
                                          </p:stCondLst>
                                        </p:cTn>
                                        <p:tgtEl>
                                          <p:spTgt spid="34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344"/>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348"/>
                                        </p:tgtEl>
                                        <p:attrNameLst>
                                          <p:attrName>style.visibility</p:attrName>
                                        </p:attrNameLst>
                                      </p:cBhvr>
                                      <p:to>
                                        <p:strVal val="visible"/>
                                      </p:to>
                                    </p:set>
                                    <p:animEffect transition="in" filter="fade">
                                      <p:cBhvr>
                                        <p:cTn id="20" dur="1000"/>
                                        <p:tgtEl>
                                          <p:spTgt spid="348"/>
                                        </p:tgtEl>
                                      </p:cBhvr>
                                    </p:animEffect>
                                  </p:childTnLst>
                                </p:cTn>
                              </p:par>
                              <p:par>
                                <p:cTn id="21" presetID="10" presetClass="entr" presetSubtype="0" fill="hold" nodeType="withEffect">
                                  <p:stCondLst>
                                    <p:cond delay="0"/>
                                  </p:stCondLst>
                                  <p:childTnLst>
                                    <p:set>
                                      <p:cBhvr>
                                        <p:cTn id="22" dur="1" fill="hold">
                                          <p:stCondLst>
                                            <p:cond delay="0"/>
                                          </p:stCondLst>
                                        </p:cTn>
                                        <p:tgtEl>
                                          <p:spTgt spid="361"/>
                                        </p:tgtEl>
                                        <p:attrNameLst>
                                          <p:attrName>style.visibility</p:attrName>
                                        </p:attrNameLst>
                                      </p:cBhvr>
                                      <p:to>
                                        <p:strVal val="visible"/>
                                      </p:to>
                                    </p:set>
                                    <p:animEffect transition="in" filter="fade">
                                      <p:cBhvr>
                                        <p:cTn id="23" dur="1000"/>
                                        <p:tgtEl>
                                          <p:spTgt spid="36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9"/>
                                        </p:tgtEl>
                                        <p:attrNameLst>
                                          <p:attrName>style.visibility</p:attrName>
                                        </p:attrNameLst>
                                      </p:cBhvr>
                                      <p:to>
                                        <p:strVal val="visible"/>
                                      </p:to>
                                    </p:set>
                                    <p:animEffect transition="in" filter="fade">
                                      <p:cBhvr>
                                        <p:cTn id="28" dur="1000"/>
                                        <p:tgtEl>
                                          <p:spTgt spid="38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389"/>
                                        </p:tgtEl>
                                      </p:cBhvr>
                                    </p:animEffect>
                                    <p:set>
                                      <p:cBhvr>
                                        <p:cTn id="33" dur="1" fill="hold">
                                          <p:stCondLst>
                                            <p:cond delay="1000"/>
                                          </p:stCondLst>
                                        </p:cTn>
                                        <p:tgtEl>
                                          <p:spTgt spid="389"/>
                                        </p:tgtEl>
                                        <p:attrNameLst>
                                          <p:attrName>style.visibility</p:attrName>
                                        </p:attrNameLst>
                                      </p:cBhvr>
                                      <p:to>
                                        <p:strVal val="hidden"/>
                                      </p:to>
                                    </p:set>
                                  </p:childTnLst>
                                </p:cTn>
                              </p:par>
                            </p:childTnLst>
                          </p:cTn>
                        </p:par>
                        <p:par>
                          <p:cTn id="34" fill="hold">
                            <p:stCondLst>
                              <p:cond delay="1001"/>
                            </p:stCondLst>
                            <p:childTnLst>
                              <p:par>
                                <p:cTn id="35" presetID="10" presetClass="entr" presetSubtype="0" fill="hold" nodeType="afterEffect">
                                  <p:stCondLst>
                                    <p:cond delay="0"/>
                                  </p:stCondLst>
                                  <p:childTnLst>
                                    <p:set>
                                      <p:cBhvr>
                                        <p:cTn id="36" dur="1" fill="hold">
                                          <p:stCondLst>
                                            <p:cond delay="0"/>
                                          </p:stCondLst>
                                        </p:cTn>
                                        <p:tgtEl>
                                          <p:spTgt spid="366"/>
                                        </p:tgtEl>
                                        <p:attrNameLst>
                                          <p:attrName>style.visibility</p:attrName>
                                        </p:attrNameLst>
                                      </p:cBhvr>
                                      <p:to>
                                        <p:strVal val="visible"/>
                                      </p:to>
                                    </p:set>
                                    <p:animEffect transition="in" filter="fade">
                                      <p:cBhvr>
                                        <p:cTn id="37" dur="1000"/>
                                        <p:tgtEl>
                                          <p:spTgt spid="366"/>
                                        </p:tgtEl>
                                      </p:cBhvr>
                                    </p:animEffect>
                                  </p:childTnLst>
                                </p:cTn>
                              </p:par>
                              <p:par>
                                <p:cTn id="38" presetID="10" presetClass="entr" presetSubtype="0" fill="hold" nodeType="withEffect">
                                  <p:stCondLst>
                                    <p:cond delay="0"/>
                                  </p:stCondLst>
                                  <p:childTnLst>
                                    <p:set>
                                      <p:cBhvr>
                                        <p:cTn id="39" dur="1" fill="hold">
                                          <p:stCondLst>
                                            <p:cond delay="0"/>
                                          </p:stCondLst>
                                        </p:cTn>
                                        <p:tgtEl>
                                          <p:spTgt spid="375"/>
                                        </p:tgtEl>
                                        <p:attrNameLst>
                                          <p:attrName>style.visibility</p:attrName>
                                        </p:attrNameLst>
                                      </p:cBhvr>
                                      <p:to>
                                        <p:strVal val="visible"/>
                                      </p:to>
                                    </p:set>
                                    <p:animEffect transition="in" filter="fade">
                                      <p:cBhvr>
                                        <p:cTn id="40" dur="1000"/>
                                        <p:tgtEl>
                                          <p:spTgt spid="375"/>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37B547-6731-471F-A2EF-94A0039F840A}"/>
              </a:ext>
            </a:extLst>
          </p:cNvPr>
          <p:cNvPicPr>
            <a:picLocks noChangeAspect="1"/>
          </p:cNvPicPr>
          <p:nvPr/>
        </p:nvPicPr>
        <p:blipFill rotWithShape="1">
          <a:blip r:embed="rId3">
            <a:extLst>
              <a:ext uri="{28A0092B-C50C-407E-A947-70E740481C1C}">
                <a14:useLocalDpi xmlns:a14="http://schemas.microsoft.com/office/drawing/2010/main" val="0"/>
              </a:ext>
            </a:extLst>
          </a:blip>
          <a:srcRect l="43464" r="38268" b="50369"/>
          <a:stretch/>
        </p:blipFill>
        <p:spPr>
          <a:xfrm>
            <a:off x="838200" y="2042177"/>
            <a:ext cx="2886618" cy="2880000"/>
          </a:xfrm>
          <a:prstGeom prst="rect">
            <a:avLst/>
          </a:prstGeom>
        </p:spPr>
      </p:pic>
      <p:grpSp>
        <p:nvGrpSpPr>
          <p:cNvPr id="10" name="Group 9">
            <a:extLst>
              <a:ext uri="{FF2B5EF4-FFF2-40B4-BE49-F238E27FC236}">
                <a16:creationId xmlns:a16="http://schemas.microsoft.com/office/drawing/2014/main" id="{CDA12D18-7748-4C5D-B2C6-CBB6054B1BF7}"/>
              </a:ext>
            </a:extLst>
          </p:cNvPr>
          <p:cNvGrpSpPr/>
          <p:nvPr/>
        </p:nvGrpSpPr>
        <p:grpSpPr>
          <a:xfrm>
            <a:off x="3786459" y="2042177"/>
            <a:ext cx="3703271" cy="2880000"/>
            <a:chOff x="3786459" y="2753377"/>
            <a:chExt cx="3703271" cy="2880000"/>
          </a:xfrm>
        </p:grpSpPr>
        <p:pic>
          <p:nvPicPr>
            <p:cNvPr id="5" name="Picture 4">
              <a:extLst>
                <a:ext uri="{FF2B5EF4-FFF2-40B4-BE49-F238E27FC236}">
                  <a16:creationId xmlns:a16="http://schemas.microsoft.com/office/drawing/2014/main" id="{A757EDA0-1792-402A-8345-053B6892025F}"/>
                </a:ext>
              </a:extLst>
            </p:cNvPr>
            <p:cNvPicPr>
              <a:picLocks noChangeAspect="1"/>
            </p:cNvPicPr>
            <p:nvPr/>
          </p:nvPicPr>
          <p:blipFill rotWithShape="1">
            <a:blip r:embed="rId3">
              <a:extLst>
                <a:ext uri="{28A0092B-C50C-407E-A947-70E740481C1C}">
                  <a14:useLocalDpi xmlns:a14="http://schemas.microsoft.com/office/drawing/2010/main" val="0"/>
                </a:ext>
              </a:extLst>
            </a:blip>
            <a:srcRect l="43464" t="50369" r="38268"/>
            <a:stretch/>
          </p:blipFill>
          <p:spPr>
            <a:xfrm>
              <a:off x="4603112" y="2753377"/>
              <a:ext cx="2886618" cy="2880000"/>
            </a:xfrm>
            <a:prstGeom prst="rect">
              <a:avLst/>
            </a:prstGeom>
          </p:spPr>
        </p:pic>
        <p:sp>
          <p:nvSpPr>
            <p:cNvPr id="8" name="Arrow: Right 7">
              <a:extLst>
                <a:ext uri="{FF2B5EF4-FFF2-40B4-BE49-F238E27FC236}">
                  <a16:creationId xmlns:a16="http://schemas.microsoft.com/office/drawing/2014/main" id="{D5FF2C58-9771-4FB7-ACE6-B277CE90495C}"/>
                </a:ext>
              </a:extLst>
            </p:cNvPr>
            <p:cNvSpPr/>
            <p:nvPr/>
          </p:nvSpPr>
          <p:spPr>
            <a:xfrm>
              <a:off x="3786459" y="4028277"/>
              <a:ext cx="755012" cy="330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cxnSp>
        <p:nvCxnSpPr>
          <p:cNvPr id="13" name="Straight Arrow Connector 12">
            <a:extLst>
              <a:ext uri="{FF2B5EF4-FFF2-40B4-BE49-F238E27FC236}">
                <a16:creationId xmlns:a16="http://schemas.microsoft.com/office/drawing/2014/main" id="{A13F383C-4449-4A58-BA75-BDF1D0C144ED}"/>
              </a:ext>
            </a:extLst>
          </p:cNvPr>
          <p:cNvCxnSpPr>
            <a:cxnSpLocks/>
          </p:cNvCxnSpPr>
          <p:nvPr/>
        </p:nvCxnSpPr>
        <p:spPr>
          <a:xfrm flipH="1" flipV="1">
            <a:off x="1460500" y="4619625"/>
            <a:ext cx="81280" cy="511175"/>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632833-8296-4990-83BD-844DC50E7F48}"/>
              </a:ext>
            </a:extLst>
          </p:cNvPr>
          <p:cNvSpPr txBox="1"/>
          <p:nvPr/>
        </p:nvSpPr>
        <p:spPr>
          <a:xfrm>
            <a:off x="396139" y="5082811"/>
            <a:ext cx="3767826" cy="461665"/>
          </a:xfrm>
          <a:prstGeom prst="rect">
            <a:avLst/>
          </a:prstGeom>
          <a:noFill/>
        </p:spPr>
        <p:txBody>
          <a:bodyPr wrap="none" rtlCol="0">
            <a:spAutoFit/>
          </a:bodyPr>
          <a:lstStyle/>
          <a:p>
            <a:r>
              <a:rPr lang="en-US" sz="2400" dirty="0">
                <a:latin typeface="Cambria" panose="02040503050406030204" pitchFamily="18" charset="0"/>
                <a:ea typeface="Cambria" panose="02040503050406030204" pitchFamily="18" charset="0"/>
              </a:rPr>
              <a:t>Carbon monoxide Molecule</a:t>
            </a:r>
            <a:endParaRPr lang="en-AU" sz="2400" dirty="0">
              <a:latin typeface="Cambria" panose="02040503050406030204" pitchFamily="18" charset="0"/>
              <a:ea typeface="Cambria" panose="02040503050406030204" pitchFamily="18" charset="0"/>
            </a:endParaRPr>
          </a:p>
        </p:txBody>
      </p:sp>
      <p:grpSp>
        <p:nvGrpSpPr>
          <p:cNvPr id="25" name="Group 24">
            <a:extLst>
              <a:ext uri="{FF2B5EF4-FFF2-40B4-BE49-F238E27FC236}">
                <a16:creationId xmlns:a16="http://schemas.microsoft.com/office/drawing/2014/main" id="{30F1C36E-FB9F-40F2-BB3E-23EB1C15B789}"/>
              </a:ext>
            </a:extLst>
          </p:cNvPr>
          <p:cNvGrpSpPr/>
          <p:nvPr/>
        </p:nvGrpSpPr>
        <p:grpSpPr>
          <a:xfrm>
            <a:off x="7551371" y="2042177"/>
            <a:ext cx="3854217" cy="3502298"/>
            <a:chOff x="7551371" y="2359677"/>
            <a:chExt cx="3854217" cy="3502298"/>
          </a:xfrm>
        </p:grpSpPr>
        <p:grpSp>
          <p:nvGrpSpPr>
            <p:cNvPr id="11" name="Group 10">
              <a:extLst>
                <a:ext uri="{FF2B5EF4-FFF2-40B4-BE49-F238E27FC236}">
                  <a16:creationId xmlns:a16="http://schemas.microsoft.com/office/drawing/2014/main" id="{450A8F00-35E1-44C3-9310-42F6F7BBA17E}"/>
                </a:ext>
              </a:extLst>
            </p:cNvPr>
            <p:cNvGrpSpPr/>
            <p:nvPr/>
          </p:nvGrpSpPr>
          <p:grpSpPr>
            <a:xfrm>
              <a:off x="7551371" y="2359677"/>
              <a:ext cx="3802429" cy="2880000"/>
              <a:chOff x="7551371" y="2753377"/>
              <a:chExt cx="3802429" cy="2880000"/>
            </a:xfrm>
          </p:grpSpPr>
          <p:pic>
            <p:nvPicPr>
              <p:cNvPr id="7" name="Picture 6">
                <a:extLst>
                  <a:ext uri="{FF2B5EF4-FFF2-40B4-BE49-F238E27FC236}">
                    <a16:creationId xmlns:a16="http://schemas.microsoft.com/office/drawing/2014/main" id="{7FF66FFD-F47E-4E62-876F-A8CEA3989551}"/>
                  </a:ext>
                </a:extLst>
              </p:cNvPr>
              <p:cNvPicPr>
                <a:picLocks noChangeAspect="1"/>
              </p:cNvPicPr>
              <p:nvPr/>
            </p:nvPicPr>
            <p:blipFill rotWithShape="1">
              <a:blip r:embed="rId3">
                <a:extLst>
                  <a:ext uri="{28A0092B-C50C-407E-A947-70E740481C1C}">
                    <a14:useLocalDpi xmlns:a14="http://schemas.microsoft.com/office/drawing/2010/main" val="0"/>
                  </a:ext>
                </a:extLst>
              </a:blip>
              <a:srcRect l="61928"/>
              <a:stretch/>
            </p:blipFill>
            <p:spPr>
              <a:xfrm>
                <a:off x="8368025" y="2753377"/>
                <a:ext cx="2985775" cy="2880000"/>
              </a:xfrm>
              <a:prstGeom prst="rect">
                <a:avLst/>
              </a:prstGeom>
            </p:spPr>
          </p:pic>
          <p:sp>
            <p:nvSpPr>
              <p:cNvPr id="9" name="Arrow: Right 8">
                <a:extLst>
                  <a:ext uri="{FF2B5EF4-FFF2-40B4-BE49-F238E27FC236}">
                    <a16:creationId xmlns:a16="http://schemas.microsoft.com/office/drawing/2014/main" id="{EB2B6114-FB43-41C9-8D75-864289A4CB60}"/>
                  </a:ext>
                </a:extLst>
              </p:cNvPr>
              <p:cNvSpPr/>
              <p:nvPr/>
            </p:nvSpPr>
            <p:spPr>
              <a:xfrm>
                <a:off x="7551371" y="4028277"/>
                <a:ext cx="755012" cy="330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1" name="TextBox 20">
              <a:extLst>
                <a:ext uri="{FF2B5EF4-FFF2-40B4-BE49-F238E27FC236}">
                  <a16:creationId xmlns:a16="http://schemas.microsoft.com/office/drawing/2014/main" id="{703996D2-D19A-4A23-849F-3536852D9D1E}"/>
                </a:ext>
              </a:extLst>
            </p:cNvPr>
            <p:cNvSpPr txBox="1"/>
            <p:nvPr/>
          </p:nvSpPr>
          <p:spPr>
            <a:xfrm>
              <a:off x="8368025" y="5400310"/>
              <a:ext cx="3037563" cy="461665"/>
            </a:xfrm>
            <a:prstGeom prst="rect">
              <a:avLst/>
            </a:prstGeom>
            <a:noFill/>
          </p:spPr>
          <p:txBody>
            <a:bodyPr wrap="none" rtlCol="0">
              <a:spAutoFit/>
            </a:bodyPr>
            <a:lstStyle/>
            <a:p>
              <a:r>
                <a:rPr lang="en-US" sz="2400" dirty="0">
                  <a:latin typeface="Cambria" panose="02040503050406030204" pitchFamily="18" charset="0"/>
                  <a:ea typeface="Cambria" panose="02040503050406030204" pitchFamily="18" charset="0"/>
                </a:rPr>
                <a:t>“Molecular graphene”</a:t>
              </a:r>
              <a:endParaRPr lang="en-AU" sz="2400" dirty="0">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DEBD6C84-7C7F-4944-AF65-F411FDAF79A3}"/>
                </a:ext>
              </a:extLst>
            </p:cNvPr>
            <p:cNvPicPr>
              <a:picLocks noChangeAspect="1"/>
            </p:cNvPicPr>
            <p:nvPr/>
          </p:nvPicPr>
          <p:blipFill>
            <a:blip r:embed="rId4"/>
            <a:stretch>
              <a:fillRect/>
            </a:stretch>
          </p:blipFill>
          <p:spPr>
            <a:xfrm>
              <a:off x="10368562" y="5281479"/>
              <a:ext cx="930153" cy="166821"/>
            </a:xfrm>
            <a:prstGeom prst="rect">
              <a:avLst/>
            </a:prstGeom>
          </p:spPr>
        </p:pic>
      </p:grpSp>
      <p:pic>
        <p:nvPicPr>
          <p:cNvPr id="27" name="Picture 26">
            <a:extLst>
              <a:ext uri="{FF2B5EF4-FFF2-40B4-BE49-F238E27FC236}">
                <a16:creationId xmlns:a16="http://schemas.microsoft.com/office/drawing/2014/main" id="{AB09FAB7-C759-4737-B55E-80BE754B3E77}"/>
              </a:ext>
            </a:extLst>
          </p:cNvPr>
          <p:cNvPicPr>
            <a:picLocks noChangeAspect="1"/>
          </p:cNvPicPr>
          <p:nvPr/>
        </p:nvPicPr>
        <p:blipFill rotWithShape="1">
          <a:blip r:embed="rId5"/>
          <a:srcRect l="-1" r="-67551"/>
          <a:stretch/>
        </p:blipFill>
        <p:spPr>
          <a:xfrm>
            <a:off x="2808387" y="1729166"/>
            <a:ext cx="5497996" cy="3836222"/>
          </a:xfrm>
          <a:prstGeom prst="rect">
            <a:avLst/>
          </a:prstGeom>
          <a:solidFill>
            <a:schemeClr val="bg1"/>
          </a:solidFill>
        </p:spPr>
      </p:pic>
      <p:sp>
        <p:nvSpPr>
          <p:cNvPr id="29" name="Rectangle 28">
            <a:extLst>
              <a:ext uri="{FF2B5EF4-FFF2-40B4-BE49-F238E27FC236}">
                <a16:creationId xmlns:a16="http://schemas.microsoft.com/office/drawing/2014/main" id="{14B77149-7479-4A34-AA13-66FB5ED6050A}"/>
              </a:ext>
            </a:extLst>
          </p:cNvPr>
          <p:cNvSpPr/>
          <p:nvPr/>
        </p:nvSpPr>
        <p:spPr>
          <a:xfrm>
            <a:off x="0" y="6339045"/>
            <a:ext cx="6802181" cy="523220"/>
          </a:xfrm>
          <a:prstGeom prst="rect">
            <a:avLst/>
          </a:prstGeom>
        </p:spPr>
        <p:txBody>
          <a:bodyPr wrap="square">
            <a:spAutoFit/>
          </a:bodyPr>
          <a:lstStyle/>
          <a:p>
            <a:r>
              <a:rPr lang="en-AU" sz="1400" dirty="0"/>
              <a:t>Gomes, K., Mar, W., Ko, W. et al. Designer Dirac fermions and topological phases in molecular graphene. Nature 483, 306–310 (2012). https://doi.org/10.1038/nature10941</a:t>
            </a:r>
          </a:p>
        </p:txBody>
      </p:sp>
      <p:sp>
        <p:nvSpPr>
          <p:cNvPr id="31" name="Google Shape;342;p25">
            <a:extLst>
              <a:ext uri="{FF2B5EF4-FFF2-40B4-BE49-F238E27FC236}">
                <a16:creationId xmlns:a16="http://schemas.microsoft.com/office/drawing/2014/main" id="{295B8D59-4515-463A-B8C5-6DE4EBD5688B}"/>
              </a:ext>
            </a:extLst>
          </p:cNvPr>
          <p:cNvSpPr txBox="1">
            <a:spLocks/>
          </p:cNvSpPr>
          <p:nvPr/>
        </p:nvSpPr>
        <p:spPr>
          <a:xfrm>
            <a:off x="169882" y="162177"/>
            <a:ext cx="11360800" cy="763600"/>
          </a:xfrm>
          <a:prstGeom prst="rect">
            <a:avLst/>
          </a:prstGeom>
        </p:spPr>
        <p:txBody>
          <a:bodyPr spcFirstLastPara="1" vert="horz" wrap="square" lIns="121900" tIns="121900" rIns="121900" bIns="121900" rtlCol="0" anchor="t"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Molecular Graphene</a:t>
            </a:r>
          </a:p>
        </p:txBody>
      </p:sp>
    </p:spTree>
    <p:extLst>
      <p:ext uri="{BB962C8B-B14F-4D97-AF65-F5344CB8AC3E}">
        <p14:creationId xmlns:p14="http://schemas.microsoft.com/office/powerpoint/2010/main" val="72786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2F86F3-7AEF-4EFB-9C20-183F8E3B2EBA}"/>
              </a:ext>
            </a:extLst>
          </p:cNvPr>
          <p:cNvPicPr>
            <a:picLocks noChangeAspect="1"/>
          </p:cNvPicPr>
          <p:nvPr/>
        </p:nvPicPr>
        <p:blipFill>
          <a:blip r:embed="rId3"/>
          <a:stretch>
            <a:fillRect/>
          </a:stretch>
        </p:blipFill>
        <p:spPr>
          <a:xfrm>
            <a:off x="2023141" y="1718937"/>
            <a:ext cx="8145714" cy="3814177"/>
          </a:xfrm>
          <a:prstGeom prst="rect">
            <a:avLst/>
          </a:prstGeom>
        </p:spPr>
      </p:pic>
      <p:sp>
        <p:nvSpPr>
          <p:cNvPr id="5" name="Rectangle 4">
            <a:extLst>
              <a:ext uri="{FF2B5EF4-FFF2-40B4-BE49-F238E27FC236}">
                <a16:creationId xmlns:a16="http://schemas.microsoft.com/office/drawing/2014/main" id="{52BE46DE-F52E-4E4A-845D-3F9004FE2928}"/>
              </a:ext>
            </a:extLst>
          </p:cNvPr>
          <p:cNvSpPr/>
          <p:nvPr/>
        </p:nvSpPr>
        <p:spPr>
          <a:xfrm>
            <a:off x="85311" y="6167426"/>
            <a:ext cx="7957386" cy="584775"/>
          </a:xfrm>
          <a:prstGeom prst="rect">
            <a:avLst/>
          </a:prstGeom>
        </p:spPr>
        <p:txBody>
          <a:bodyPr wrap="square">
            <a:spAutoFit/>
          </a:bodyPr>
          <a:lstStyle/>
          <a:p>
            <a:r>
              <a:rPr lang="en-AU" sz="1600" dirty="0">
                <a:solidFill>
                  <a:srgbClr val="222222"/>
                </a:solidFill>
                <a:latin typeface="-apple-system"/>
              </a:rPr>
              <a:t>Yin, R., Zhu, X., Fu, Q. </a:t>
            </a:r>
            <a:r>
              <a:rPr lang="en-AU" sz="1600" i="1" dirty="0">
                <a:solidFill>
                  <a:srgbClr val="222222"/>
                </a:solidFill>
                <a:latin typeface="-apple-system"/>
              </a:rPr>
              <a:t>et al.</a:t>
            </a:r>
            <a:r>
              <a:rPr lang="en-AU" sz="1600" dirty="0">
                <a:solidFill>
                  <a:srgbClr val="222222"/>
                </a:solidFill>
                <a:latin typeface="-apple-system"/>
              </a:rPr>
              <a:t> Artificial </a:t>
            </a:r>
            <a:r>
              <a:rPr lang="en-AU" sz="1600" dirty="0" err="1">
                <a:solidFill>
                  <a:srgbClr val="222222"/>
                </a:solidFill>
                <a:latin typeface="-apple-system"/>
              </a:rPr>
              <a:t>kagome</a:t>
            </a:r>
            <a:r>
              <a:rPr lang="en-AU" sz="1600" dirty="0">
                <a:solidFill>
                  <a:srgbClr val="222222"/>
                </a:solidFill>
                <a:latin typeface="-apple-system"/>
              </a:rPr>
              <a:t> lattices of Shockley surface states patterned by halogen hydrogen-bonded organic frameworks. </a:t>
            </a:r>
            <a:r>
              <a:rPr lang="en-AU" sz="1600" i="1" dirty="0">
                <a:solidFill>
                  <a:srgbClr val="222222"/>
                </a:solidFill>
                <a:latin typeface="-apple-system"/>
              </a:rPr>
              <a:t>Nat </a:t>
            </a:r>
            <a:r>
              <a:rPr lang="en-AU" sz="1600" i="1" dirty="0" err="1">
                <a:solidFill>
                  <a:srgbClr val="222222"/>
                </a:solidFill>
                <a:latin typeface="-apple-system"/>
              </a:rPr>
              <a:t>Commun</a:t>
            </a:r>
            <a:r>
              <a:rPr lang="en-AU" sz="1600" dirty="0">
                <a:solidFill>
                  <a:srgbClr val="222222"/>
                </a:solidFill>
                <a:latin typeface="-apple-system"/>
              </a:rPr>
              <a:t> </a:t>
            </a:r>
            <a:r>
              <a:rPr lang="en-AU" sz="1600" b="1" dirty="0">
                <a:solidFill>
                  <a:srgbClr val="222222"/>
                </a:solidFill>
                <a:latin typeface="-apple-system"/>
              </a:rPr>
              <a:t>15</a:t>
            </a:r>
            <a:r>
              <a:rPr lang="en-AU" sz="1600" dirty="0">
                <a:solidFill>
                  <a:srgbClr val="222222"/>
                </a:solidFill>
                <a:latin typeface="-apple-system"/>
              </a:rPr>
              <a:t>, 2969 (2024).</a:t>
            </a:r>
            <a:endParaRPr lang="en-AU" sz="1600" dirty="0"/>
          </a:p>
        </p:txBody>
      </p:sp>
      <p:sp>
        <p:nvSpPr>
          <p:cNvPr id="8" name="Google Shape;342;p25">
            <a:extLst>
              <a:ext uri="{FF2B5EF4-FFF2-40B4-BE49-F238E27FC236}">
                <a16:creationId xmlns:a16="http://schemas.microsoft.com/office/drawing/2014/main" id="{F7C18034-B660-4DD1-81A2-705106747C58}"/>
              </a:ext>
            </a:extLst>
          </p:cNvPr>
          <p:cNvSpPr txBox="1">
            <a:spLocks/>
          </p:cNvSpPr>
          <p:nvPr/>
        </p:nvSpPr>
        <p:spPr>
          <a:xfrm>
            <a:off x="169882" y="162177"/>
            <a:ext cx="11360800" cy="763600"/>
          </a:xfrm>
          <a:prstGeom prst="rect">
            <a:avLst/>
          </a:prstGeom>
        </p:spPr>
        <p:txBody>
          <a:bodyPr spcFirstLastPara="1" vert="horz" wrap="square" lIns="121900" tIns="121900" rIns="121900" bIns="121900" rtlCol="0" anchor="t"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Band structure engineering</a:t>
            </a:r>
          </a:p>
        </p:txBody>
      </p:sp>
    </p:spTree>
    <p:extLst>
      <p:ext uri="{BB962C8B-B14F-4D97-AF65-F5344CB8AC3E}">
        <p14:creationId xmlns:p14="http://schemas.microsoft.com/office/powerpoint/2010/main" val="3004025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Google Shape;342;p25">
            <a:extLst>
              <a:ext uri="{FF2B5EF4-FFF2-40B4-BE49-F238E27FC236}">
                <a16:creationId xmlns:a16="http://schemas.microsoft.com/office/drawing/2014/main" id="{9F2AB81A-87F8-4B54-A421-E96B77552721}"/>
              </a:ext>
            </a:extLst>
          </p:cNvPr>
          <p:cNvSpPr txBox="1">
            <a:spLocks/>
          </p:cNvSpPr>
          <p:nvPr/>
        </p:nvSpPr>
        <p:spPr>
          <a:xfrm>
            <a:off x="169882" y="162177"/>
            <a:ext cx="11360800" cy="763600"/>
          </a:xfrm>
          <a:prstGeom prst="rect">
            <a:avLst/>
          </a:prstGeom>
        </p:spPr>
        <p:txBody>
          <a:bodyPr spcFirstLastPara="1" vert="horz" wrap="square" lIns="121900" tIns="121900" rIns="121900" bIns="121900" rtlCol="0" anchor="t"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A more efficient approach…</a:t>
            </a:r>
          </a:p>
        </p:txBody>
      </p:sp>
      <p:pic>
        <p:nvPicPr>
          <p:cNvPr id="40" name="Picture 4" descr="Two-dimensional conjugated metal–organic frameworks (2D c -MOFs): chemistry  and function for MOFtronics - Chemical Society Reviews (RSC Publishing)  DOI:10.1039/D0CS01160F">
            <a:extLst>
              <a:ext uri="{FF2B5EF4-FFF2-40B4-BE49-F238E27FC236}">
                <a16:creationId xmlns:a16="http://schemas.microsoft.com/office/drawing/2014/main" id="{3AF5A71F-62E3-4DF0-9C58-0DAC57177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310" y="1268632"/>
            <a:ext cx="7700399" cy="419645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F4D46366-7F24-45DF-B9AF-14EFC8D9EE12}"/>
              </a:ext>
            </a:extLst>
          </p:cNvPr>
          <p:cNvGrpSpPr/>
          <p:nvPr/>
        </p:nvGrpSpPr>
        <p:grpSpPr>
          <a:xfrm>
            <a:off x="0" y="1392918"/>
            <a:ext cx="7587287" cy="5465083"/>
            <a:chOff x="1" y="1392918"/>
            <a:chExt cx="5814412" cy="4356402"/>
          </a:xfrm>
        </p:grpSpPr>
        <p:grpSp>
          <p:nvGrpSpPr>
            <p:cNvPr id="42" name="Group 41">
              <a:extLst>
                <a:ext uri="{FF2B5EF4-FFF2-40B4-BE49-F238E27FC236}">
                  <a16:creationId xmlns:a16="http://schemas.microsoft.com/office/drawing/2014/main" id="{C8A91A1D-CDED-4F74-9C5D-7DB96C808C7A}"/>
                </a:ext>
              </a:extLst>
            </p:cNvPr>
            <p:cNvGrpSpPr/>
            <p:nvPr/>
          </p:nvGrpSpPr>
          <p:grpSpPr>
            <a:xfrm>
              <a:off x="35475" y="1392918"/>
              <a:ext cx="3095954" cy="3215891"/>
              <a:chOff x="35475" y="1392918"/>
              <a:chExt cx="3095954" cy="3215891"/>
            </a:xfrm>
          </p:grpSpPr>
          <p:pic>
            <p:nvPicPr>
              <p:cNvPr id="44" name="Picture 2" descr="Image 10">
                <a:extLst>
                  <a:ext uri="{FF2B5EF4-FFF2-40B4-BE49-F238E27FC236}">
                    <a16:creationId xmlns:a16="http://schemas.microsoft.com/office/drawing/2014/main" id="{6E66631E-B6C1-4A66-8537-FBAEDE0D8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75" y="1392918"/>
                <a:ext cx="3095954" cy="175985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Image 9">
                <a:extLst>
                  <a:ext uri="{FF2B5EF4-FFF2-40B4-BE49-F238E27FC236}">
                    <a16:creationId xmlns:a16="http://schemas.microsoft.com/office/drawing/2014/main" id="{E6B35D34-F390-40FE-B07C-51A2D6E3D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75" y="3232225"/>
                <a:ext cx="3095954" cy="1376584"/>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Rectangle 42">
              <a:extLst>
                <a:ext uri="{FF2B5EF4-FFF2-40B4-BE49-F238E27FC236}">
                  <a16:creationId xmlns:a16="http://schemas.microsoft.com/office/drawing/2014/main" id="{74890E03-5FC5-4347-BC2C-A437A7A8BC43}"/>
                </a:ext>
              </a:extLst>
            </p:cNvPr>
            <p:cNvSpPr/>
            <p:nvPr/>
          </p:nvSpPr>
          <p:spPr>
            <a:xfrm>
              <a:off x="1" y="5487710"/>
              <a:ext cx="5814412" cy="261610"/>
            </a:xfrm>
            <a:prstGeom prst="rect">
              <a:avLst/>
            </a:prstGeom>
          </p:spPr>
          <p:txBody>
            <a:bodyPr wrap="none">
              <a:spAutoFit/>
            </a:bodyPr>
            <a:lstStyle/>
            <a:p>
              <a:r>
                <a:rPr lang="en-AU" sz="1100" dirty="0"/>
                <a:t>Wang, M. Two-dimensional conjugated metal-organic frameworks. </a:t>
              </a:r>
              <a:r>
                <a:rPr lang="en-AU" sz="1100" i="1" dirty="0"/>
                <a:t>Chem. Soc. Rev., 2021</a:t>
              </a:r>
              <a:endParaRPr lang="en-AU" sz="1100" dirty="0"/>
            </a:p>
          </p:txBody>
        </p:sp>
      </p:grpSp>
    </p:spTree>
    <p:extLst>
      <p:ext uri="{BB962C8B-B14F-4D97-AF65-F5344CB8AC3E}">
        <p14:creationId xmlns:p14="http://schemas.microsoft.com/office/powerpoint/2010/main" val="338474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14;p17">
            <a:extLst>
              <a:ext uri="{FF2B5EF4-FFF2-40B4-BE49-F238E27FC236}">
                <a16:creationId xmlns:a16="http://schemas.microsoft.com/office/drawing/2014/main" id="{F8A9346B-94C6-404C-A345-532E984E3539}"/>
              </a:ext>
            </a:extLst>
          </p:cNvPr>
          <p:cNvPicPr preferRelativeResize="0"/>
          <p:nvPr/>
        </p:nvPicPr>
        <p:blipFill rotWithShape="1">
          <a:blip r:embed="rId3">
            <a:alphaModFix/>
          </a:blip>
          <a:srcRect l="380"/>
          <a:stretch/>
        </p:blipFill>
        <p:spPr>
          <a:xfrm>
            <a:off x="1039516" y="2710801"/>
            <a:ext cx="10446679" cy="3543847"/>
          </a:xfrm>
          <a:prstGeom prst="rect">
            <a:avLst/>
          </a:prstGeom>
          <a:noFill/>
          <a:ln>
            <a:noFill/>
          </a:ln>
        </p:spPr>
      </p:pic>
      <p:pic>
        <p:nvPicPr>
          <p:cNvPr id="6" name="Google Shape;116;p17">
            <a:extLst>
              <a:ext uri="{FF2B5EF4-FFF2-40B4-BE49-F238E27FC236}">
                <a16:creationId xmlns:a16="http://schemas.microsoft.com/office/drawing/2014/main" id="{0A11EAE1-D600-48A5-8C0E-950ED80B2D44}"/>
              </a:ext>
            </a:extLst>
          </p:cNvPr>
          <p:cNvPicPr preferRelativeResize="0"/>
          <p:nvPr/>
        </p:nvPicPr>
        <p:blipFill>
          <a:blip r:embed="rId4">
            <a:alphaModFix/>
          </a:blip>
          <a:stretch>
            <a:fillRect/>
          </a:stretch>
        </p:blipFill>
        <p:spPr>
          <a:xfrm>
            <a:off x="1039516" y="2710801"/>
            <a:ext cx="10406807" cy="3543847"/>
          </a:xfrm>
          <a:prstGeom prst="rect">
            <a:avLst/>
          </a:prstGeom>
          <a:noFill/>
          <a:ln>
            <a:noFill/>
          </a:ln>
        </p:spPr>
      </p:pic>
      <p:sp>
        <p:nvSpPr>
          <p:cNvPr id="9" name="Google Shape;131;p17">
            <a:extLst>
              <a:ext uri="{FF2B5EF4-FFF2-40B4-BE49-F238E27FC236}">
                <a16:creationId xmlns:a16="http://schemas.microsoft.com/office/drawing/2014/main" id="{F3944A9B-177F-4F37-ACCE-E1BFCF0ABF3E}"/>
              </a:ext>
            </a:extLst>
          </p:cNvPr>
          <p:cNvSpPr txBox="1"/>
          <p:nvPr/>
        </p:nvSpPr>
        <p:spPr>
          <a:xfrm>
            <a:off x="1304701" y="5637540"/>
            <a:ext cx="1326195"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400" dirty="0">
                <a:latin typeface="Cambria" panose="02040503050406030204" pitchFamily="18" charset="0"/>
                <a:ea typeface="Cambria" panose="02040503050406030204" pitchFamily="18" charset="0"/>
              </a:rPr>
              <a:t>Ag(111)</a:t>
            </a:r>
            <a:endParaRPr sz="2400" dirty="0">
              <a:latin typeface="Cambria" panose="02040503050406030204" pitchFamily="18" charset="0"/>
              <a:ea typeface="Cambria" panose="02040503050406030204" pitchFamily="18" charset="0"/>
            </a:endParaRPr>
          </a:p>
        </p:txBody>
      </p:sp>
      <p:grpSp>
        <p:nvGrpSpPr>
          <p:cNvPr id="44" name="Group 43">
            <a:extLst>
              <a:ext uri="{FF2B5EF4-FFF2-40B4-BE49-F238E27FC236}">
                <a16:creationId xmlns:a16="http://schemas.microsoft.com/office/drawing/2014/main" id="{86AB9F71-A320-4C3D-8967-D444D76C19C1}"/>
              </a:ext>
            </a:extLst>
          </p:cNvPr>
          <p:cNvGrpSpPr/>
          <p:nvPr/>
        </p:nvGrpSpPr>
        <p:grpSpPr>
          <a:xfrm>
            <a:off x="3830643" y="3786822"/>
            <a:ext cx="3132853" cy="1368000"/>
            <a:chOff x="3830643" y="4180522"/>
            <a:chExt cx="3132853" cy="1368000"/>
          </a:xfrm>
        </p:grpSpPr>
        <p:sp>
          <p:nvSpPr>
            <p:cNvPr id="28" name="Freeform: Shape 27">
              <a:extLst>
                <a:ext uri="{FF2B5EF4-FFF2-40B4-BE49-F238E27FC236}">
                  <a16:creationId xmlns:a16="http://schemas.microsoft.com/office/drawing/2014/main" id="{9D5CD096-B049-4C08-A2AE-87C1DF5243DD}"/>
                </a:ext>
              </a:extLst>
            </p:cNvPr>
            <p:cNvSpPr>
              <a:spLocks noChangeAspect="1"/>
            </p:cNvSpPr>
            <p:nvPr/>
          </p:nvSpPr>
          <p:spPr>
            <a:xfrm>
              <a:off x="3830643" y="4180522"/>
              <a:ext cx="1470122" cy="719001"/>
            </a:xfrm>
            <a:custGeom>
              <a:avLst/>
              <a:gdLst>
                <a:gd name="connsiteX0" fmla="*/ 0 w 3764604"/>
                <a:gd name="connsiteY0" fmla="*/ 1439874 h 1841176"/>
                <a:gd name="connsiteX1" fmla="*/ 252919 w 3764604"/>
                <a:gd name="connsiteY1" fmla="*/ 1600380 h 1841176"/>
                <a:gd name="connsiteX2" fmla="*/ 554477 w 3764604"/>
                <a:gd name="connsiteY2" fmla="*/ 1400963 h 1841176"/>
                <a:gd name="connsiteX3" fmla="*/ 851170 w 3764604"/>
                <a:gd name="connsiteY3" fmla="*/ 1644155 h 1841176"/>
                <a:gd name="connsiteX4" fmla="*/ 1152728 w 3764604"/>
                <a:gd name="connsiteY4" fmla="*/ 1318278 h 1841176"/>
                <a:gd name="connsiteX5" fmla="*/ 1464013 w 3764604"/>
                <a:gd name="connsiteY5" fmla="*/ 1833844 h 1841176"/>
                <a:gd name="connsiteX6" fmla="*/ 1673157 w 3764604"/>
                <a:gd name="connsiteY6" fmla="*/ 982674 h 1841176"/>
                <a:gd name="connsiteX7" fmla="*/ 1882302 w 3764604"/>
                <a:gd name="connsiteY7" fmla="*/ 180 h 1841176"/>
                <a:gd name="connsiteX8" fmla="*/ 2106038 w 3764604"/>
                <a:gd name="connsiteY8" fmla="*/ 1060495 h 1841176"/>
                <a:gd name="connsiteX9" fmla="*/ 2310319 w 3764604"/>
                <a:gd name="connsiteY9" fmla="*/ 1838708 h 1841176"/>
                <a:gd name="connsiteX10" fmla="*/ 2611877 w 3764604"/>
                <a:gd name="connsiteY10" fmla="*/ 1318278 h 1841176"/>
                <a:gd name="connsiteX11" fmla="*/ 2908570 w 3764604"/>
                <a:gd name="connsiteY11" fmla="*/ 1649018 h 1841176"/>
                <a:gd name="connsiteX12" fmla="*/ 3210128 w 3764604"/>
                <a:gd name="connsiteY12" fmla="*/ 1400963 h 1841176"/>
                <a:gd name="connsiteX13" fmla="*/ 3487366 w 3764604"/>
                <a:gd name="connsiteY13" fmla="*/ 1605244 h 1841176"/>
                <a:gd name="connsiteX14" fmla="*/ 3764604 w 3764604"/>
                <a:gd name="connsiteY14" fmla="*/ 1439874 h 18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64604" h="1841176">
                  <a:moveTo>
                    <a:pt x="0" y="1439874"/>
                  </a:moveTo>
                  <a:cubicBezTo>
                    <a:pt x="80253" y="1523369"/>
                    <a:pt x="160506" y="1606865"/>
                    <a:pt x="252919" y="1600380"/>
                  </a:cubicBezTo>
                  <a:cubicBezTo>
                    <a:pt x="345332" y="1593895"/>
                    <a:pt x="454769" y="1393667"/>
                    <a:pt x="554477" y="1400963"/>
                  </a:cubicBezTo>
                  <a:cubicBezTo>
                    <a:pt x="654185" y="1408259"/>
                    <a:pt x="751462" y="1657936"/>
                    <a:pt x="851170" y="1644155"/>
                  </a:cubicBezTo>
                  <a:cubicBezTo>
                    <a:pt x="950879" y="1630374"/>
                    <a:pt x="1050588" y="1286663"/>
                    <a:pt x="1152728" y="1318278"/>
                  </a:cubicBezTo>
                  <a:cubicBezTo>
                    <a:pt x="1254869" y="1349893"/>
                    <a:pt x="1377275" y="1889778"/>
                    <a:pt x="1464013" y="1833844"/>
                  </a:cubicBezTo>
                  <a:cubicBezTo>
                    <a:pt x="1550751" y="1777910"/>
                    <a:pt x="1603442" y="1288284"/>
                    <a:pt x="1673157" y="982674"/>
                  </a:cubicBezTo>
                  <a:cubicBezTo>
                    <a:pt x="1742872" y="677064"/>
                    <a:pt x="1810155" y="-12790"/>
                    <a:pt x="1882302" y="180"/>
                  </a:cubicBezTo>
                  <a:cubicBezTo>
                    <a:pt x="1954449" y="13150"/>
                    <a:pt x="2034702" y="754074"/>
                    <a:pt x="2106038" y="1060495"/>
                  </a:cubicBezTo>
                  <a:cubicBezTo>
                    <a:pt x="2177374" y="1366916"/>
                    <a:pt x="2226013" y="1795744"/>
                    <a:pt x="2310319" y="1838708"/>
                  </a:cubicBezTo>
                  <a:cubicBezTo>
                    <a:pt x="2394626" y="1881672"/>
                    <a:pt x="2512169" y="1349893"/>
                    <a:pt x="2611877" y="1318278"/>
                  </a:cubicBezTo>
                  <a:cubicBezTo>
                    <a:pt x="2711585" y="1286663"/>
                    <a:pt x="2808862" y="1635237"/>
                    <a:pt x="2908570" y="1649018"/>
                  </a:cubicBezTo>
                  <a:cubicBezTo>
                    <a:pt x="3008279" y="1662799"/>
                    <a:pt x="3113662" y="1408259"/>
                    <a:pt x="3210128" y="1400963"/>
                  </a:cubicBezTo>
                  <a:cubicBezTo>
                    <a:pt x="3306594" y="1393667"/>
                    <a:pt x="3394953" y="1598759"/>
                    <a:pt x="3487366" y="1605244"/>
                  </a:cubicBezTo>
                  <a:cubicBezTo>
                    <a:pt x="3579779" y="1611729"/>
                    <a:pt x="3685162" y="1469057"/>
                    <a:pt x="3764604" y="1439874"/>
                  </a:cubicBezTo>
                </a:path>
              </a:pathLst>
            </a:custGeom>
            <a:noFill/>
            <a:ln w="38100">
              <a:solidFill>
                <a:schemeClr val="tx1"/>
              </a:solidFill>
            </a:ln>
            <a:scene3d>
              <a:camera prst="orthographicFront">
                <a:rot lat="1800000" lon="21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Freeform: Shape 28">
              <a:extLst>
                <a:ext uri="{FF2B5EF4-FFF2-40B4-BE49-F238E27FC236}">
                  <a16:creationId xmlns:a16="http://schemas.microsoft.com/office/drawing/2014/main" id="{F9565978-F815-4170-8813-386C9377437D}"/>
                </a:ext>
              </a:extLst>
            </p:cNvPr>
            <p:cNvSpPr>
              <a:spLocks noChangeAspect="1"/>
            </p:cNvSpPr>
            <p:nvPr/>
          </p:nvSpPr>
          <p:spPr>
            <a:xfrm>
              <a:off x="5493374" y="4829521"/>
              <a:ext cx="1470122" cy="719001"/>
            </a:xfrm>
            <a:custGeom>
              <a:avLst/>
              <a:gdLst>
                <a:gd name="connsiteX0" fmla="*/ 0 w 3764604"/>
                <a:gd name="connsiteY0" fmla="*/ 1439874 h 1841176"/>
                <a:gd name="connsiteX1" fmla="*/ 252919 w 3764604"/>
                <a:gd name="connsiteY1" fmla="*/ 1600380 h 1841176"/>
                <a:gd name="connsiteX2" fmla="*/ 554477 w 3764604"/>
                <a:gd name="connsiteY2" fmla="*/ 1400963 h 1841176"/>
                <a:gd name="connsiteX3" fmla="*/ 851170 w 3764604"/>
                <a:gd name="connsiteY3" fmla="*/ 1644155 h 1841176"/>
                <a:gd name="connsiteX4" fmla="*/ 1152728 w 3764604"/>
                <a:gd name="connsiteY4" fmla="*/ 1318278 h 1841176"/>
                <a:gd name="connsiteX5" fmla="*/ 1464013 w 3764604"/>
                <a:gd name="connsiteY5" fmla="*/ 1833844 h 1841176"/>
                <a:gd name="connsiteX6" fmla="*/ 1673157 w 3764604"/>
                <a:gd name="connsiteY6" fmla="*/ 982674 h 1841176"/>
                <a:gd name="connsiteX7" fmla="*/ 1882302 w 3764604"/>
                <a:gd name="connsiteY7" fmla="*/ 180 h 1841176"/>
                <a:gd name="connsiteX8" fmla="*/ 2106038 w 3764604"/>
                <a:gd name="connsiteY8" fmla="*/ 1060495 h 1841176"/>
                <a:gd name="connsiteX9" fmla="*/ 2310319 w 3764604"/>
                <a:gd name="connsiteY9" fmla="*/ 1838708 h 1841176"/>
                <a:gd name="connsiteX10" fmla="*/ 2611877 w 3764604"/>
                <a:gd name="connsiteY10" fmla="*/ 1318278 h 1841176"/>
                <a:gd name="connsiteX11" fmla="*/ 2908570 w 3764604"/>
                <a:gd name="connsiteY11" fmla="*/ 1649018 h 1841176"/>
                <a:gd name="connsiteX12" fmla="*/ 3210128 w 3764604"/>
                <a:gd name="connsiteY12" fmla="*/ 1400963 h 1841176"/>
                <a:gd name="connsiteX13" fmla="*/ 3487366 w 3764604"/>
                <a:gd name="connsiteY13" fmla="*/ 1605244 h 1841176"/>
                <a:gd name="connsiteX14" fmla="*/ 3764604 w 3764604"/>
                <a:gd name="connsiteY14" fmla="*/ 1439874 h 184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64604" h="1841176">
                  <a:moveTo>
                    <a:pt x="0" y="1439874"/>
                  </a:moveTo>
                  <a:cubicBezTo>
                    <a:pt x="80253" y="1523369"/>
                    <a:pt x="160506" y="1606865"/>
                    <a:pt x="252919" y="1600380"/>
                  </a:cubicBezTo>
                  <a:cubicBezTo>
                    <a:pt x="345332" y="1593895"/>
                    <a:pt x="454769" y="1393667"/>
                    <a:pt x="554477" y="1400963"/>
                  </a:cubicBezTo>
                  <a:cubicBezTo>
                    <a:pt x="654185" y="1408259"/>
                    <a:pt x="751462" y="1657936"/>
                    <a:pt x="851170" y="1644155"/>
                  </a:cubicBezTo>
                  <a:cubicBezTo>
                    <a:pt x="950879" y="1630374"/>
                    <a:pt x="1050588" y="1286663"/>
                    <a:pt x="1152728" y="1318278"/>
                  </a:cubicBezTo>
                  <a:cubicBezTo>
                    <a:pt x="1254869" y="1349893"/>
                    <a:pt x="1377275" y="1889778"/>
                    <a:pt x="1464013" y="1833844"/>
                  </a:cubicBezTo>
                  <a:cubicBezTo>
                    <a:pt x="1550751" y="1777910"/>
                    <a:pt x="1603442" y="1288284"/>
                    <a:pt x="1673157" y="982674"/>
                  </a:cubicBezTo>
                  <a:cubicBezTo>
                    <a:pt x="1742872" y="677064"/>
                    <a:pt x="1810155" y="-12790"/>
                    <a:pt x="1882302" y="180"/>
                  </a:cubicBezTo>
                  <a:cubicBezTo>
                    <a:pt x="1954449" y="13150"/>
                    <a:pt x="2034702" y="754074"/>
                    <a:pt x="2106038" y="1060495"/>
                  </a:cubicBezTo>
                  <a:cubicBezTo>
                    <a:pt x="2177374" y="1366916"/>
                    <a:pt x="2226013" y="1795744"/>
                    <a:pt x="2310319" y="1838708"/>
                  </a:cubicBezTo>
                  <a:cubicBezTo>
                    <a:pt x="2394626" y="1881672"/>
                    <a:pt x="2512169" y="1349893"/>
                    <a:pt x="2611877" y="1318278"/>
                  </a:cubicBezTo>
                  <a:cubicBezTo>
                    <a:pt x="2711585" y="1286663"/>
                    <a:pt x="2808862" y="1635237"/>
                    <a:pt x="2908570" y="1649018"/>
                  </a:cubicBezTo>
                  <a:cubicBezTo>
                    <a:pt x="3008279" y="1662799"/>
                    <a:pt x="3113662" y="1408259"/>
                    <a:pt x="3210128" y="1400963"/>
                  </a:cubicBezTo>
                  <a:cubicBezTo>
                    <a:pt x="3306594" y="1393667"/>
                    <a:pt x="3394953" y="1598759"/>
                    <a:pt x="3487366" y="1605244"/>
                  </a:cubicBezTo>
                  <a:cubicBezTo>
                    <a:pt x="3579779" y="1611729"/>
                    <a:pt x="3685162" y="1469057"/>
                    <a:pt x="3764604" y="1439874"/>
                  </a:cubicBezTo>
                </a:path>
              </a:pathLst>
            </a:custGeom>
            <a:noFill/>
            <a:ln w="38100">
              <a:solidFill>
                <a:schemeClr val="tx1"/>
              </a:solidFill>
            </a:ln>
            <a:scene3d>
              <a:camera prst="orthographicFront">
                <a:rot lat="1800000" lon="21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1" name="Straight Arrow Connector 30">
              <a:extLst>
                <a:ext uri="{FF2B5EF4-FFF2-40B4-BE49-F238E27FC236}">
                  <a16:creationId xmlns:a16="http://schemas.microsoft.com/office/drawing/2014/main" id="{6C962DEB-A8FF-4310-B6A7-4630FC413FC6}"/>
                </a:ext>
              </a:extLst>
            </p:cNvPr>
            <p:cNvCxnSpPr/>
            <p:nvPr/>
          </p:nvCxnSpPr>
          <p:spPr>
            <a:xfrm>
              <a:off x="5279297" y="4892613"/>
              <a:ext cx="462789" cy="225561"/>
            </a:xfrm>
            <a:prstGeom prst="straightConnector1">
              <a:avLst/>
            </a:prstGeom>
            <a:ln w="412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6C81156-C15A-41C1-AE9C-2B301B077C80}"/>
                </a:ext>
              </a:extLst>
            </p:cNvPr>
            <p:cNvCxnSpPr>
              <a:cxnSpLocks/>
            </p:cNvCxnSpPr>
            <p:nvPr/>
          </p:nvCxnSpPr>
          <p:spPr>
            <a:xfrm flipH="1" flipV="1">
              <a:off x="4816508" y="4983063"/>
              <a:ext cx="462789" cy="225561"/>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406A3C2-CE64-4222-ADEA-B072334B6D88}"/>
                </a:ext>
              </a:extLst>
            </p:cNvPr>
            <p:cNvGrpSpPr/>
            <p:nvPr/>
          </p:nvGrpSpPr>
          <p:grpSpPr>
            <a:xfrm>
              <a:off x="6043863" y="4995383"/>
              <a:ext cx="356443" cy="369332"/>
              <a:chOff x="1716385" y="2780001"/>
              <a:chExt cx="356443" cy="369332"/>
            </a:xfrm>
          </p:grpSpPr>
          <p:sp>
            <p:nvSpPr>
              <p:cNvPr id="38" name="Oval 37">
                <a:extLst>
                  <a:ext uri="{FF2B5EF4-FFF2-40B4-BE49-F238E27FC236}">
                    <a16:creationId xmlns:a16="http://schemas.microsoft.com/office/drawing/2014/main" id="{A558374F-4DE8-4579-BE7B-E1D0C96B70C5}"/>
                  </a:ext>
                </a:extLst>
              </p:cNvPr>
              <p:cNvSpPr>
                <a:spLocks noChangeAspect="1"/>
              </p:cNvSpPr>
              <p:nvPr/>
            </p:nvSpPr>
            <p:spPr>
              <a:xfrm>
                <a:off x="1784350" y="2876052"/>
                <a:ext cx="216000" cy="216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700" baseline="30000"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9A39D9A5-B9A6-48C7-91D5-BD8FF5D3D8DE}"/>
                      </a:ext>
                    </a:extLst>
                  </p:cNvPr>
                  <p:cNvSpPr txBox="1"/>
                  <p:nvPr/>
                </p:nvSpPr>
                <p:spPr>
                  <a:xfrm>
                    <a:off x="1716385" y="2780001"/>
                    <a:ext cx="356443" cy="369332"/>
                  </a:xfrm>
                  <a:prstGeom prst="rect">
                    <a:avLst/>
                  </a:prstGeom>
                  <a:noFill/>
                </p:spPr>
                <p:txBody>
                  <a:bodyPr wrap="none" rtlCol="0">
                    <a:spAutoFit/>
                  </a:bodyPr>
                  <a:lstStyle/>
                  <a:p>
                    <a14:m>
                      <m:oMath xmlns:m="http://schemas.openxmlformats.org/officeDocument/2006/math">
                        <m:r>
                          <m:rPr>
                            <m:sty m:val="p"/>
                          </m:rPr>
                          <a:rPr lang="en-US" b="0" i="0" smtClean="0">
                            <a:latin typeface="Cambria Math" panose="02040503050406030204" pitchFamily="18" charset="0"/>
                          </a:rPr>
                          <m:t>e</m:t>
                        </m:r>
                      </m:oMath>
                    </a14:m>
                    <a:r>
                      <a:rPr lang="en-AU" baseline="30000" dirty="0"/>
                      <a:t>-</a:t>
                    </a:r>
                    <a:endParaRPr lang="en-AU" dirty="0"/>
                  </a:p>
                </p:txBody>
              </p:sp>
            </mc:Choice>
            <mc:Fallback xmlns="">
              <p:sp>
                <p:nvSpPr>
                  <p:cNvPr id="39" name="TextBox 38">
                    <a:extLst>
                      <a:ext uri="{FF2B5EF4-FFF2-40B4-BE49-F238E27FC236}">
                        <a16:creationId xmlns:a16="http://schemas.microsoft.com/office/drawing/2014/main" id="{9A39D9A5-B9A6-48C7-91D5-BD8FF5D3D8DE}"/>
                      </a:ext>
                    </a:extLst>
                  </p:cNvPr>
                  <p:cNvSpPr txBox="1">
                    <a:spLocks noRot="1" noChangeAspect="1" noMove="1" noResize="1" noEditPoints="1" noAdjustHandles="1" noChangeArrowheads="1" noChangeShapeType="1" noTextEdit="1"/>
                  </p:cNvSpPr>
                  <p:nvPr/>
                </p:nvSpPr>
                <p:spPr>
                  <a:xfrm>
                    <a:off x="1716385" y="2780001"/>
                    <a:ext cx="356443" cy="369332"/>
                  </a:xfrm>
                  <a:prstGeom prst="rect">
                    <a:avLst/>
                  </a:prstGeom>
                  <a:blipFill>
                    <a:blip r:embed="rId5"/>
                    <a:stretch>
                      <a:fillRect/>
                    </a:stretch>
                  </a:blipFill>
                </p:spPr>
                <p:txBody>
                  <a:bodyPr/>
                  <a:lstStyle/>
                  <a:p>
                    <a:r>
                      <a:rPr lang="en-AU">
                        <a:noFill/>
                      </a:rPr>
                      <a:t> </a:t>
                    </a:r>
                  </a:p>
                </p:txBody>
              </p:sp>
            </mc:Fallback>
          </mc:AlternateContent>
        </p:grpSp>
        <p:grpSp>
          <p:nvGrpSpPr>
            <p:cNvPr id="35" name="Group 34">
              <a:extLst>
                <a:ext uri="{FF2B5EF4-FFF2-40B4-BE49-F238E27FC236}">
                  <a16:creationId xmlns:a16="http://schemas.microsoft.com/office/drawing/2014/main" id="{FE106F38-242E-4A57-99CC-E5B08C734A6D}"/>
                </a:ext>
              </a:extLst>
            </p:cNvPr>
            <p:cNvGrpSpPr/>
            <p:nvPr/>
          </p:nvGrpSpPr>
          <p:grpSpPr>
            <a:xfrm>
              <a:off x="4381132" y="4336306"/>
              <a:ext cx="356443" cy="369332"/>
              <a:chOff x="1716385" y="2780001"/>
              <a:chExt cx="356443" cy="369332"/>
            </a:xfrm>
          </p:grpSpPr>
          <p:sp>
            <p:nvSpPr>
              <p:cNvPr id="33" name="Oval 32">
                <a:extLst>
                  <a:ext uri="{FF2B5EF4-FFF2-40B4-BE49-F238E27FC236}">
                    <a16:creationId xmlns:a16="http://schemas.microsoft.com/office/drawing/2014/main" id="{D43B490E-E4AB-45D7-8D76-B81B4AA80C84}"/>
                  </a:ext>
                </a:extLst>
              </p:cNvPr>
              <p:cNvSpPr>
                <a:spLocks noChangeAspect="1"/>
              </p:cNvSpPr>
              <p:nvPr/>
            </p:nvSpPr>
            <p:spPr>
              <a:xfrm>
                <a:off x="1784350" y="2876052"/>
                <a:ext cx="216000" cy="216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700" baseline="30000" dirty="0"/>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9BFB0E82-4832-4C56-A26F-D0063259B3A4}"/>
                      </a:ext>
                    </a:extLst>
                  </p:cNvPr>
                  <p:cNvSpPr txBox="1"/>
                  <p:nvPr/>
                </p:nvSpPr>
                <p:spPr>
                  <a:xfrm>
                    <a:off x="1716385" y="2780001"/>
                    <a:ext cx="356443" cy="369332"/>
                  </a:xfrm>
                  <a:prstGeom prst="rect">
                    <a:avLst/>
                  </a:prstGeom>
                  <a:noFill/>
                </p:spPr>
                <p:txBody>
                  <a:bodyPr wrap="none" rtlCol="0">
                    <a:spAutoFit/>
                  </a:bodyPr>
                  <a:lstStyle/>
                  <a:p>
                    <a14:m>
                      <m:oMath xmlns:m="http://schemas.openxmlformats.org/officeDocument/2006/math">
                        <m:r>
                          <m:rPr>
                            <m:sty m:val="p"/>
                          </m:rPr>
                          <a:rPr lang="en-US" b="0" i="0" smtClean="0">
                            <a:latin typeface="Cambria Math" panose="02040503050406030204" pitchFamily="18" charset="0"/>
                          </a:rPr>
                          <m:t>e</m:t>
                        </m:r>
                      </m:oMath>
                    </a14:m>
                    <a:r>
                      <a:rPr lang="en-AU" baseline="30000" dirty="0"/>
                      <a:t>-</a:t>
                    </a:r>
                    <a:endParaRPr lang="en-AU" dirty="0"/>
                  </a:p>
                </p:txBody>
              </p:sp>
            </mc:Choice>
            <mc:Fallback xmlns="">
              <p:sp>
                <p:nvSpPr>
                  <p:cNvPr id="34" name="TextBox 33">
                    <a:extLst>
                      <a:ext uri="{FF2B5EF4-FFF2-40B4-BE49-F238E27FC236}">
                        <a16:creationId xmlns:a16="http://schemas.microsoft.com/office/drawing/2014/main" id="{9BFB0E82-4832-4C56-A26F-D0063259B3A4}"/>
                      </a:ext>
                    </a:extLst>
                  </p:cNvPr>
                  <p:cNvSpPr txBox="1">
                    <a:spLocks noRot="1" noChangeAspect="1" noMove="1" noResize="1" noEditPoints="1" noAdjustHandles="1" noChangeArrowheads="1" noChangeShapeType="1" noTextEdit="1"/>
                  </p:cNvSpPr>
                  <p:nvPr/>
                </p:nvSpPr>
                <p:spPr>
                  <a:xfrm>
                    <a:off x="1716385" y="2780001"/>
                    <a:ext cx="356443" cy="369332"/>
                  </a:xfrm>
                  <a:prstGeom prst="rect">
                    <a:avLst/>
                  </a:prstGeom>
                  <a:blipFill>
                    <a:blip r:embed="rId6"/>
                    <a:stretch>
                      <a:fillRect/>
                    </a:stretch>
                  </a:blipFill>
                </p:spPr>
                <p:txBody>
                  <a:bodyPr/>
                  <a:lstStyle/>
                  <a:p>
                    <a:r>
                      <a:rPr lang="en-AU">
                        <a:noFill/>
                      </a:rPr>
                      <a:t> </a:t>
                    </a:r>
                  </a:p>
                </p:txBody>
              </p:sp>
            </mc:Fallback>
          </mc:AlternateContent>
        </p:grpSp>
      </p:grpSp>
      <p:grpSp>
        <p:nvGrpSpPr>
          <p:cNvPr id="7" name="Google Shape;117;p17">
            <a:extLst>
              <a:ext uri="{FF2B5EF4-FFF2-40B4-BE49-F238E27FC236}">
                <a16:creationId xmlns:a16="http://schemas.microsoft.com/office/drawing/2014/main" id="{78469358-4D51-4B5D-9B1F-D3BFF2594E46}"/>
              </a:ext>
            </a:extLst>
          </p:cNvPr>
          <p:cNvGrpSpPr/>
          <p:nvPr/>
        </p:nvGrpSpPr>
        <p:grpSpPr>
          <a:xfrm>
            <a:off x="2827912" y="932089"/>
            <a:ext cx="7272701" cy="2491468"/>
            <a:chOff x="2608685" y="1597135"/>
            <a:chExt cx="4181112" cy="1432357"/>
          </a:xfrm>
        </p:grpSpPr>
        <p:grpSp>
          <p:nvGrpSpPr>
            <p:cNvPr id="11" name="Google Shape;118;p17">
              <a:extLst>
                <a:ext uri="{FF2B5EF4-FFF2-40B4-BE49-F238E27FC236}">
                  <a16:creationId xmlns:a16="http://schemas.microsoft.com/office/drawing/2014/main" id="{A3E901C9-D356-45F9-93CD-029636AD81C4}"/>
                </a:ext>
              </a:extLst>
            </p:cNvPr>
            <p:cNvGrpSpPr/>
            <p:nvPr/>
          </p:nvGrpSpPr>
          <p:grpSpPr>
            <a:xfrm rot="-950585">
              <a:off x="2760304" y="1704850"/>
              <a:ext cx="763055" cy="1216923"/>
              <a:chOff x="2760310" y="1704986"/>
              <a:chExt cx="763065" cy="1216939"/>
            </a:xfrm>
          </p:grpSpPr>
          <p:pic>
            <p:nvPicPr>
              <p:cNvPr id="17" name="Google Shape;119;p17">
                <a:extLst>
                  <a:ext uri="{FF2B5EF4-FFF2-40B4-BE49-F238E27FC236}">
                    <a16:creationId xmlns:a16="http://schemas.microsoft.com/office/drawing/2014/main" id="{2DB3986D-0FF6-473C-AC6B-3FC991DE6C09}"/>
                  </a:ext>
                </a:extLst>
              </p:cNvPr>
              <p:cNvPicPr preferRelativeResize="0"/>
              <p:nvPr/>
            </p:nvPicPr>
            <p:blipFill>
              <a:blip r:embed="rId7">
                <a:alphaModFix/>
              </a:blip>
              <a:stretch>
                <a:fillRect/>
              </a:stretch>
            </p:blipFill>
            <p:spPr>
              <a:xfrm>
                <a:off x="2866460" y="2027598"/>
                <a:ext cx="244365" cy="227485"/>
              </a:xfrm>
              <a:prstGeom prst="rect">
                <a:avLst/>
              </a:prstGeom>
              <a:noFill/>
              <a:ln>
                <a:noFill/>
              </a:ln>
            </p:spPr>
          </p:pic>
          <p:pic>
            <p:nvPicPr>
              <p:cNvPr id="18" name="Google Shape;120;p17">
                <a:extLst>
                  <a:ext uri="{FF2B5EF4-FFF2-40B4-BE49-F238E27FC236}">
                    <a16:creationId xmlns:a16="http://schemas.microsoft.com/office/drawing/2014/main" id="{057D2193-BFE7-496A-890B-CCE68C6F6D94}"/>
                  </a:ext>
                </a:extLst>
              </p:cNvPr>
              <p:cNvPicPr preferRelativeResize="0"/>
              <p:nvPr/>
            </p:nvPicPr>
            <p:blipFill>
              <a:blip r:embed="rId7">
                <a:alphaModFix/>
              </a:blip>
              <a:stretch>
                <a:fillRect/>
              </a:stretch>
            </p:blipFill>
            <p:spPr>
              <a:xfrm>
                <a:off x="3162285" y="2008673"/>
                <a:ext cx="244365" cy="227485"/>
              </a:xfrm>
              <a:prstGeom prst="rect">
                <a:avLst/>
              </a:prstGeom>
              <a:noFill/>
              <a:ln>
                <a:noFill/>
              </a:ln>
            </p:spPr>
          </p:pic>
          <p:pic>
            <p:nvPicPr>
              <p:cNvPr id="19" name="Google Shape;121;p17">
                <a:extLst>
                  <a:ext uri="{FF2B5EF4-FFF2-40B4-BE49-F238E27FC236}">
                    <a16:creationId xmlns:a16="http://schemas.microsoft.com/office/drawing/2014/main" id="{BD430B4B-6AF3-4458-A6A2-B3AB4A0D6B97}"/>
                  </a:ext>
                </a:extLst>
              </p:cNvPr>
              <p:cNvPicPr preferRelativeResize="0"/>
              <p:nvPr/>
            </p:nvPicPr>
            <p:blipFill>
              <a:blip r:embed="rId7">
                <a:alphaModFix/>
              </a:blip>
              <a:stretch>
                <a:fillRect/>
              </a:stretch>
            </p:blipFill>
            <p:spPr>
              <a:xfrm>
                <a:off x="2988910" y="2326948"/>
                <a:ext cx="244365" cy="227485"/>
              </a:xfrm>
              <a:prstGeom prst="rect">
                <a:avLst/>
              </a:prstGeom>
              <a:noFill/>
              <a:ln>
                <a:noFill/>
              </a:ln>
            </p:spPr>
          </p:pic>
          <p:pic>
            <p:nvPicPr>
              <p:cNvPr id="20" name="Google Shape;122;p17">
                <a:extLst>
                  <a:ext uri="{FF2B5EF4-FFF2-40B4-BE49-F238E27FC236}">
                    <a16:creationId xmlns:a16="http://schemas.microsoft.com/office/drawing/2014/main" id="{F38DE69C-E0E1-4443-B78D-DF16A11B553A}"/>
                  </a:ext>
                </a:extLst>
              </p:cNvPr>
              <p:cNvPicPr preferRelativeResize="0"/>
              <p:nvPr/>
            </p:nvPicPr>
            <p:blipFill>
              <a:blip r:embed="rId7">
                <a:alphaModFix/>
              </a:blip>
              <a:stretch>
                <a:fillRect/>
              </a:stretch>
            </p:blipFill>
            <p:spPr>
              <a:xfrm>
                <a:off x="3279010" y="2310936"/>
                <a:ext cx="244365" cy="227485"/>
              </a:xfrm>
              <a:prstGeom prst="rect">
                <a:avLst/>
              </a:prstGeom>
              <a:noFill/>
              <a:ln>
                <a:noFill/>
              </a:ln>
            </p:spPr>
          </p:pic>
          <p:pic>
            <p:nvPicPr>
              <p:cNvPr id="21" name="Google Shape;123;p17">
                <a:extLst>
                  <a:ext uri="{FF2B5EF4-FFF2-40B4-BE49-F238E27FC236}">
                    <a16:creationId xmlns:a16="http://schemas.microsoft.com/office/drawing/2014/main" id="{E876C5C1-7DEB-45DE-80EA-3720F8E4086C}"/>
                  </a:ext>
                </a:extLst>
              </p:cNvPr>
              <p:cNvPicPr preferRelativeResize="0"/>
              <p:nvPr/>
            </p:nvPicPr>
            <p:blipFill>
              <a:blip r:embed="rId7">
                <a:alphaModFix/>
              </a:blip>
              <a:stretch>
                <a:fillRect/>
              </a:stretch>
            </p:blipFill>
            <p:spPr>
              <a:xfrm>
                <a:off x="2760310" y="1704986"/>
                <a:ext cx="244365" cy="227485"/>
              </a:xfrm>
              <a:prstGeom prst="rect">
                <a:avLst/>
              </a:prstGeom>
              <a:noFill/>
              <a:ln>
                <a:noFill/>
              </a:ln>
            </p:spPr>
          </p:pic>
          <p:cxnSp>
            <p:nvCxnSpPr>
              <p:cNvPr id="22" name="Google Shape;124;p17">
                <a:extLst>
                  <a:ext uri="{FF2B5EF4-FFF2-40B4-BE49-F238E27FC236}">
                    <a16:creationId xmlns:a16="http://schemas.microsoft.com/office/drawing/2014/main" id="{BE5756EC-1F8E-4DF7-8826-E4A1F15BD721}"/>
                  </a:ext>
                </a:extLst>
              </p:cNvPr>
              <p:cNvCxnSpPr/>
              <p:nvPr/>
            </p:nvCxnSpPr>
            <p:spPr>
              <a:xfrm>
                <a:off x="3324388" y="2630625"/>
                <a:ext cx="153600" cy="291300"/>
              </a:xfrm>
              <a:prstGeom prst="straightConnector1">
                <a:avLst/>
              </a:prstGeom>
              <a:noFill/>
              <a:ln w="9525" cap="flat" cmpd="sng">
                <a:solidFill>
                  <a:schemeClr val="dk2"/>
                </a:solidFill>
                <a:prstDash val="solid"/>
                <a:round/>
                <a:headEnd type="none" w="med" len="med"/>
                <a:tailEnd type="triangle" w="med" len="med"/>
              </a:ln>
            </p:spPr>
          </p:cxnSp>
        </p:grpSp>
        <p:grpSp>
          <p:nvGrpSpPr>
            <p:cNvPr id="12" name="Google Shape;125;p17">
              <a:extLst>
                <a:ext uri="{FF2B5EF4-FFF2-40B4-BE49-F238E27FC236}">
                  <a16:creationId xmlns:a16="http://schemas.microsoft.com/office/drawing/2014/main" id="{DBF450B0-D484-43DB-ABA4-E3EE142A9E64}"/>
                </a:ext>
              </a:extLst>
            </p:cNvPr>
            <p:cNvGrpSpPr/>
            <p:nvPr/>
          </p:nvGrpSpPr>
          <p:grpSpPr>
            <a:xfrm rot="622903">
              <a:off x="5646985" y="1680227"/>
              <a:ext cx="1037216" cy="1266173"/>
              <a:chOff x="4678278" y="1552573"/>
              <a:chExt cx="1037247" cy="1266211"/>
            </a:xfrm>
          </p:grpSpPr>
          <p:pic>
            <p:nvPicPr>
              <p:cNvPr id="13" name="Google Shape;126;p17">
                <a:extLst>
                  <a:ext uri="{FF2B5EF4-FFF2-40B4-BE49-F238E27FC236}">
                    <a16:creationId xmlns:a16="http://schemas.microsoft.com/office/drawing/2014/main" id="{D72BF486-BC4D-48F5-91EF-53E6F180FF15}"/>
                  </a:ext>
                </a:extLst>
              </p:cNvPr>
              <p:cNvPicPr preferRelativeResize="0"/>
              <p:nvPr/>
            </p:nvPicPr>
            <p:blipFill>
              <a:blip r:embed="rId8">
                <a:alphaModFix/>
              </a:blip>
              <a:stretch>
                <a:fillRect/>
              </a:stretch>
            </p:blipFill>
            <p:spPr>
              <a:xfrm rot="2028636">
                <a:off x="4777874" y="1735006"/>
                <a:ext cx="368804" cy="470035"/>
              </a:xfrm>
              <a:prstGeom prst="rect">
                <a:avLst/>
              </a:prstGeom>
              <a:noFill/>
              <a:ln>
                <a:noFill/>
              </a:ln>
            </p:spPr>
          </p:pic>
          <p:pic>
            <p:nvPicPr>
              <p:cNvPr id="14" name="Google Shape;127;p17">
                <a:extLst>
                  <a:ext uri="{FF2B5EF4-FFF2-40B4-BE49-F238E27FC236}">
                    <a16:creationId xmlns:a16="http://schemas.microsoft.com/office/drawing/2014/main" id="{D562BC41-E8AF-424C-A122-4A0F4FAFD8AD}"/>
                  </a:ext>
                </a:extLst>
              </p:cNvPr>
              <p:cNvPicPr preferRelativeResize="0"/>
              <p:nvPr/>
            </p:nvPicPr>
            <p:blipFill>
              <a:blip r:embed="rId8">
                <a:alphaModFix/>
              </a:blip>
              <a:stretch>
                <a:fillRect/>
              </a:stretch>
            </p:blipFill>
            <p:spPr>
              <a:xfrm rot="1063474">
                <a:off x="5313101" y="1594516"/>
                <a:ext cx="343874" cy="438264"/>
              </a:xfrm>
              <a:prstGeom prst="rect">
                <a:avLst/>
              </a:prstGeom>
              <a:noFill/>
              <a:ln>
                <a:noFill/>
              </a:ln>
            </p:spPr>
          </p:pic>
          <p:pic>
            <p:nvPicPr>
              <p:cNvPr id="15" name="Google Shape;128;p17">
                <a:extLst>
                  <a:ext uri="{FF2B5EF4-FFF2-40B4-BE49-F238E27FC236}">
                    <a16:creationId xmlns:a16="http://schemas.microsoft.com/office/drawing/2014/main" id="{7B85F856-7CBD-44EB-AE0A-FF5453D43A21}"/>
                  </a:ext>
                </a:extLst>
              </p:cNvPr>
              <p:cNvPicPr preferRelativeResize="0"/>
              <p:nvPr/>
            </p:nvPicPr>
            <p:blipFill>
              <a:blip r:embed="rId8">
                <a:alphaModFix/>
              </a:blip>
              <a:stretch>
                <a:fillRect/>
              </a:stretch>
            </p:blipFill>
            <p:spPr>
              <a:xfrm>
                <a:off x="5092605" y="2000198"/>
                <a:ext cx="350525" cy="446754"/>
              </a:xfrm>
              <a:prstGeom prst="rect">
                <a:avLst/>
              </a:prstGeom>
              <a:noFill/>
              <a:ln>
                <a:noFill/>
              </a:ln>
            </p:spPr>
          </p:pic>
          <p:cxnSp>
            <p:nvCxnSpPr>
              <p:cNvPr id="16" name="Google Shape;129;p17">
                <a:extLst>
                  <a:ext uri="{FF2B5EF4-FFF2-40B4-BE49-F238E27FC236}">
                    <a16:creationId xmlns:a16="http://schemas.microsoft.com/office/drawing/2014/main" id="{522441A8-CEBE-4C2F-9D63-0CCDA82026CB}"/>
                  </a:ext>
                </a:extLst>
              </p:cNvPr>
              <p:cNvCxnSpPr/>
              <p:nvPr/>
            </p:nvCxnSpPr>
            <p:spPr>
              <a:xfrm flipH="1">
                <a:off x="4681167" y="2496884"/>
                <a:ext cx="257400" cy="321900"/>
              </a:xfrm>
              <a:prstGeom prst="straightConnector1">
                <a:avLst/>
              </a:prstGeom>
              <a:noFill/>
              <a:ln w="9525" cap="flat" cmpd="sng">
                <a:solidFill>
                  <a:schemeClr val="dk2"/>
                </a:solidFill>
                <a:prstDash val="solid"/>
                <a:round/>
                <a:headEnd type="none" w="med" len="med"/>
                <a:tailEnd type="triangle" w="med" len="med"/>
              </a:ln>
            </p:spPr>
          </p:cxnSp>
        </p:grpSp>
      </p:grpSp>
      <p:sp>
        <p:nvSpPr>
          <p:cNvPr id="47" name="Google Shape;342;p25">
            <a:extLst>
              <a:ext uri="{FF2B5EF4-FFF2-40B4-BE49-F238E27FC236}">
                <a16:creationId xmlns:a16="http://schemas.microsoft.com/office/drawing/2014/main" id="{15946E4A-865B-47F2-91B9-3715BDA0FF05}"/>
              </a:ext>
            </a:extLst>
          </p:cNvPr>
          <p:cNvSpPr txBox="1">
            <a:spLocks/>
          </p:cNvSpPr>
          <p:nvPr/>
        </p:nvSpPr>
        <p:spPr>
          <a:xfrm>
            <a:off x="169882" y="162177"/>
            <a:ext cx="11360800" cy="763600"/>
          </a:xfrm>
          <a:prstGeom prst="rect">
            <a:avLst/>
          </a:prstGeom>
        </p:spPr>
        <p:txBody>
          <a:bodyPr spcFirstLastPara="1" vert="horz" wrap="square" lIns="121900" tIns="121900" rIns="121900" bIns="121900" rtlCol="0" anchor="t" anchorCtr="0">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HAT-Cu MOF on Ag(111)</a:t>
            </a:r>
          </a:p>
        </p:txBody>
      </p:sp>
      <p:grpSp>
        <p:nvGrpSpPr>
          <p:cNvPr id="50" name="Group 49">
            <a:extLst>
              <a:ext uri="{FF2B5EF4-FFF2-40B4-BE49-F238E27FC236}">
                <a16:creationId xmlns:a16="http://schemas.microsoft.com/office/drawing/2014/main" id="{88AAB741-161A-4DEA-8BBE-7EEC62562C46}"/>
              </a:ext>
            </a:extLst>
          </p:cNvPr>
          <p:cNvGrpSpPr/>
          <p:nvPr/>
        </p:nvGrpSpPr>
        <p:grpSpPr>
          <a:xfrm>
            <a:off x="1528427" y="1332672"/>
            <a:ext cx="9917896" cy="923299"/>
            <a:chOff x="1528427" y="1332672"/>
            <a:chExt cx="9917896" cy="923299"/>
          </a:xfrm>
        </p:grpSpPr>
        <p:sp>
          <p:nvSpPr>
            <p:cNvPr id="48" name="Google Shape;131;p17">
              <a:extLst>
                <a:ext uri="{FF2B5EF4-FFF2-40B4-BE49-F238E27FC236}">
                  <a16:creationId xmlns:a16="http://schemas.microsoft.com/office/drawing/2014/main" id="{5DE9B0A2-CE37-4BAF-843A-CF693392CBC0}"/>
                </a:ext>
              </a:extLst>
            </p:cNvPr>
            <p:cNvSpPr txBox="1"/>
            <p:nvPr/>
          </p:nvSpPr>
          <p:spPr>
            <a:xfrm>
              <a:off x="1528427" y="1601341"/>
              <a:ext cx="1689251"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400" dirty="0">
                  <a:latin typeface="Cambria" panose="02040503050406030204" pitchFamily="18" charset="0"/>
                  <a:ea typeface="Cambria" panose="02040503050406030204" pitchFamily="18" charset="0"/>
                </a:rPr>
                <a:t>Cu atoms</a:t>
              </a:r>
              <a:endParaRPr sz="2400" dirty="0">
                <a:latin typeface="Cambria" panose="02040503050406030204" pitchFamily="18" charset="0"/>
                <a:ea typeface="Cambria" panose="02040503050406030204" pitchFamily="18" charset="0"/>
              </a:endParaRPr>
            </a:p>
          </p:txBody>
        </p:sp>
        <p:sp>
          <p:nvSpPr>
            <p:cNvPr id="49" name="Google Shape;131;p17">
              <a:extLst>
                <a:ext uri="{FF2B5EF4-FFF2-40B4-BE49-F238E27FC236}">
                  <a16:creationId xmlns:a16="http://schemas.microsoft.com/office/drawing/2014/main" id="{32E2D29C-2CA8-4BD2-A20A-BC6009056D07}"/>
                </a:ext>
              </a:extLst>
            </p:cNvPr>
            <p:cNvSpPr txBox="1"/>
            <p:nvPr/>
          </p:nvSpPr>
          <p:spPr>
            <a:xfrm>
              <a:off x="9757072" y="1332672"/>
              <a:ext cx="1689251" cy="92329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400" dirty="0">
                  <a:latin typeface="Cambria" panose="02040503050406030204" pitchFamily="18" charset="0"/>
                  <a:ea typeface="Cambria" panose="02040503050406030204" pitchFamily="18" charset="0"/>
                </a:rPr>
                <a:t>HAT</a:t>
              </a:r>
            </a:p>
            <a:p>
              <a:pPr marL="0" lvl="0" indent="0" algn="ctr" rtl="0">
                <a:spcBef>
                  <a:spcPts val="0"/>
                </a:spcBef>
                <a:spcAft>
                  <a:spcPts val="0"/>
                </a:spcAft>
                <a:buNone/>
              </a:pPr>
              <a:r>
                <a:rPr lang="en-GB" sz="2400" dirty="0">
                  <a:latin typeface="Cambria" panose="02040503050406030204" pitchFamily="18" charset="0"/>
                  <a:ea typeface="Cambria" panose="02040503050406030204" pitchFamily="18" charset="0"/>
                </a:rPr>
                <a:t>molecules</a:t>
              </a:r>
              <a:endParaRPr sz="2400" dirty="0">
                <a:latin typeface="Cambria" panose="02040503050406030204" pitchFamily="18" charset="0"/>
                <a:ea typeface="Cambria" panose="02040503050406030204" pitchFamily="18" charset="0"/>
              </a:endParaRPr>
            </a:p>
          </p:txBody>
        </p:sp>
      </p:grpSp>
      <p:grpSp>
        <p:nvGrpSpPr>
          <p:cNvPr id="55" name="Group 54">
            <a:extLst>
              <a:ext uri="{FF2B5EF4-FFF2-40B4-BE49-F238E27FC236}">
                <a16:creationId xmlns:a16="http://schemas.microsoft.com/office/drawing/2014/main" id="{B49EBE4F-6073-4272-9E8E-8A98674D1616}"/>
              </a:ext>
            </a:extLst>
          </p:cNvPr>
          <p:cNvGrpSpPr/>
          <p:nvPr/>
        </p:nvGrpSpPr>
        <p:grpSpPr>
          <a:xfrm>
            <a:off x="5637583" y="3231393"/>
            <a:ext cx="2928722" cy="1678863"/>
            <a:chOff x="5637583" y="3231393"/>
            <a:chExt cx="2928722" cy="1678863"/>
          </a:xfrm>
        </p:grpSpPr>
        <p:pic>
          <p:nvPicPr>
            <p:cNvPr id="53" name="Graphic 52">
              <a:extLst>
                <a:ext uri="{FF2B5EF4-FFF2-40B4-BE49-F238E27FC236}">
                  <a16:creationId xmlns:a16="http://schemas.microsoft.com/office/drawing/2014/main" id="{6271E223-4753-4717-8827-62CAC552A6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37583" y="3231393"/>
              <a:ext cx="1175698" cy="980888"/>
            </a:xfrm>
            <a:prstGeom prst="rect">
              <a:avLst/>
            </a:prstGeom>
          </p:spPr>
        </p:pic>
        <p:pic>
          <p:nvPicPr>
            <p:cNvPr id="54" name="Graphic 53">
              <a:extLst>
                <a:ext uri="{FF2B5EF4-FFF2-40B4-BE49-F238E27FC236}">
                  <a16:creationId xmlns:a16="http://schemas.microsoft.com/office/drawing/2014/main" id="{6176D123-B10A-4EB9-9D93-47BB655C44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90607" y="3929368"/>
              <a:ext cx="1175698" cy="980888"/>
            </a:xfrm>
            <a:prstGeom prst="rect">
              <a:avLst/>
            </a:prstGeom>
          </p:spPr>
        </p:pic>
      </p:grpSp>
      <p:pic>
        <p:nvPicPr>
          <p:cNvPr id="64" name="Picture 63">
            <a:extLst>
              <a:ext uri="{FF2B5EF4-FFF2-40B4-BE49-F238E27FC236}">
                <a16:creationId xmlns:a16="http://schemas.microsoft.com/office/drawing/2014/main" id="{A3E547AF-2A6F-4CA5-807C-CFAB9DD391E2}"/>
              </a:ext>
            </a:extLst>
          </p:cNvPr>
          <p:cNvPicPr>
            <a:picLocks noChangeAspect="1"/>
          </p:cNvPicPr>
          <p:nvPr/>
        </p:nvPicPr>
        <p:blipFill rotWithShape="1">
          <a:blip r:embed="rId11"/>
          <a:srcRect l="-8256" r="-10069"/>
          <a:stretch/>
        </p:blipFill>
        <p:spPr>
          <a:xfrm>
            <a:off x="7115058" y="1680218"/>
            <a:ext cx="4217427" cy="4816257"/>
          </a:xfrm>
          <a:prstGeom prst="rect">
            <a:avLst/>
          </a:prstGeom>
          <a:solidFill>
            <a:schemeClr val="bg1"/>
          </a:solidFill>
        </p:spPr>
      </p:pic>
    </p:spTree>
    <p:extLst>
      <p:ext uri="{BB962C8B-B14F-4D97-AF65-F5344CB8AC3E}">
        <p14:creationId xmlns:p14="http://schemas.microsoft.com/office/powerpoint/2010/main" val="166668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50"/>
                                        </p:tgtEl>
                                      </p:cBhvr>
                                    </p:animEffect>
                                    <p:set>
                                      <p:cBhvr>
                                        <p:cTn id="20" dur="1" fill="hold">
                                          <p:stCondLst>
                                            <p:cond delay="499"/>
                                          </p:stCondLst>
                                        </p:cTn>
                                        <p:tgtEl>
                                          <p:spTgt spid="5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2252</TotalTime>
  <Words>2932</Words>
  <Application>Microsoft Office PowerPoint</Application>
  <PresentationFormat>Widescreen</PresentationFormat>
  <Paragraphs>218</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-apple-system</vt:lpstr>
      <vt:lpstr>Arial</vt:lpstr>
      <vt:lpstr>Calibri</vt:lpstr>
      <vt:lpstr>Calibri Light</vt:lpstr>
      <vt:lpstr>Cambria</vt:lpstr>
      <vt:lpstr>Cambria Math</vt:lpstr>
      <vt:lpstr>Roboto</vt:lpstr>
      <vt:lpstr>Office Theme</vt:lpstr>
      <vt:lpstr>Tuning Interface Electronic Properties via Chiral 2D Metal-Organic Frameworks</vt:lpstr>
      <vt:lpstr>PowerPoint Presentation</vt:lpstr>
      <vt:lpstr>PowerPoint Presentation</vt:lpstr>
      <vt:lpstr>Surface-state confinement</vt:lpstr>
      <vt:lpstr>Scanning Tunnelling Microscopy (STM)</vt:lpstr>
      <vt:lpstr>PowerPoint Presentation</vt:lpstr>
      <vt:lpstr>PowerPoint Presentation</vt:lpstr>
      <vt:lpstr>PowerPoint Presentation</vt:lpstr>
      <vt:lpstr>PowerPoint Presentation</vt:lpstr>
      <vt:lpstr>PowerPoint Presentation</vt:lpstr>
      <vt:lpstr>Non-contact atomic force microscopy (nc-AFM)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Tuning Interface Electronic Properties via Chiral 2D Metal-Organic Frameworks</dc:title>
  <dc:creator>Julian Ceddia</dc:creator>
  <cp:lastModifiedBy>Julian Ceddia</cp:lastModifiedBy>
  <cp:revision>90</cp:revision>
  <dcterms:created xsi:type="dcterms:W3CDTF">2025-06-02T02:12:44Z</dcterms:created>
  <dcterms:modified xsi:type="dcterms:W3CDTF">2025-10-10T02:03:55Z</dcterms:modified>
</cp:coreProperties>
</file>