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lgerian" panose="04020705040A02060702" pitchFamily="82" charset="0"/>
      <p:regular r:id="rId13"/>
    </p:embeddedFont>
    <p:embeddedFont>
      <p:font typeface="Bahnschrift SemiBold" panose="020B0502040204020203" pitchFamily="34" charset="0"/>
      <p:bold r:id="rId14"/>
    </p:embeddedFont>
    <p:embeddedFont>
      <p:font typeface="Bookman Old Style" panose="02050604050505020204" pitchFamily="18" charset="0"/>
      <p:regular r:id="rId15"/>
      <p:bold r:id="rId16"/>
      <p:italic r:id="rId17"/>
      <p:boldItalic r:id="rId18"/>
    </p:embeddedFont>
    <p:embeddedFont>
      <p:font typeface="Imprint MT Shadow" panose="04020605060303030202" pitchFamily="82" charset="0"/>
      <p:regular r:id="rId19"/>
    </p:embeddedFont>
    <p:embeddedFont>
      <p:font typeface="Lucida Fax" panose="02060602050505020204" pitchFamily="18" charset="0"/>
      <p:regular r:id="rId20"/>
      <p:bold r:id="rId21"/>
      <p:italic r:id="rId22"/>
      <p:boldItalic r:id="rId23"/>
    </p:embeddedFont>
    <p:embeddedFont>
      <p:font typeface="Merriweather" panose="00000500000000000000" pitchFamily="2" charset="0"/>
      <p:regular r:id="rId24"/>
      <p:bold r:id="rId25"/>
    </p:embeddedFont>
    <p:embeddedFont>
      <p:font typeface="Rockwell" panose="02060603020205020403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C67C133-7C68-45C7-A9D7-53B4891A74B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B61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73DC6-A2F8-7743-89A7-281031AA36C3}" type="datetimeFigureOut">
              <a:rPr lang="en-US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E2129-ED0E-264A-86B3-0306B4614EF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74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323" y="1346836"/>
            <a:ext cx="10801754" cy="2865120"/>
          </a:xfrm>
        </p:spPr>
        <p:txBody>
          <a:bodyPr anchor="b">
            <a:normAutofit/>
          </a:bodyPr>
          <a:lstStyle>
            <a:lvl1pPr algn="ctr"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4323" y="4322446"/>
            <a:ext cx="10801754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3485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67" y="5147247"/>
            <a:ext cx="12441077" cy="983226"/>
          </a:xfrm>
        </p:spPr>
        <p:txBody>
          <a:bodyPr anchor="b">
            <a:normAutofit/>
          </a:bodyPr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96567" y="745586"/>
            <a:ext cx="12441077" cy="4055682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4" y="6130474"/>
            <a:ext cx="12439198" cy="818966"/>
          </a:xfrm>
        </p:spPr>
        <p:txBody>
          <a:bodyPr>
            <a:normAutofit/>
          </a:bodyPr>
          <a:lstStyle>
            <a:lvl1pPr marL="0" indent="0" algn="ctr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20287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54" y="731521"/>
            <a:ext cx="12424514" cy="4109831"/>
          </a:xfrm>
        </p:spPr>
        <p:txBody>
          <a:bodyPr anchor="ctr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5" y="5045784"/>
            <a:ext cx="12424513" cy="1910623"/>
          </a:xfrm>
        </p:spPr>
        <p:txBody>
          <a:bodyPr anchor="ctr"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54538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455" y="731520"/>
            <a:ext cx="11163302" cy="3591485"/>
          </a:xfrm>
        </p:spPr>
        <p:txBody>
          <a:bodyPr anchor="ctr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064773" y="4332039"/>
            <a:ext cx="10502759" cy="512174"/>
          </a:xfrm>
        </p:spPr>
        <p:txBody>
          <a:bodyPr anchor="t">
            <a:normAutofit/>
          </a:bodyPr>
          <a:lstStyle>
            <a:lvl1pPr marL="0" indent="0" algn="r">
              <a:buNone/>
              <a:defRPr sz="16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3" y="5045785"/>
            <a:ext cx="12424514" cy="19036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3934" y="882289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789547" y="3566512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31243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68" y="2552331"/>
            <a:ext cx="12426392" cy="3014202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3" y="5580667"/>
            <a:ext cx="12424516" cy="1368773"/>
          </a:xfrm>
        </p:spPr>
        <p:txBody>
          <a:bodyPr anchor="t"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0886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96553" y="731520"/>
            <a:ext cx="12424514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96553" y="2505983"/>
            <a:ext cx="3958747" cy="98796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96553" y="3493949"/>
            <a:ext cx="3958747" cy="3455491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3853" y="2505984"/>
            <a:ext cx="3958270" cy="98796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333854" y="3493949"/>
            <a:ext cx="3959785" cy="3455491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67958" y="2505984"/>
            <a:ext cx="3949453" cy="98796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571616" y="3493949"/>
            <a:ext cx="3949453" cy="3455491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7343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96554" y="731520"/>
            <a:ext cx="12424514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96555" y="5035079"/>
            <a:ext cx="3958746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10424" y="2758784"/>
            <a:ext cx="3528060" cy="18288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96555" y="5726593"/>
            <a:ext cx="3958746" cy="1222846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1242" y="5035079"/>
            <a:ext cx="3958780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482796" y="2758784"/>
            <a:ext cx="3516630" cy="18288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329618" y="5726592"/>
            <a:ext cx="3960403" cy="1222846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68108" y="5035079"/>
            <a:ext cx="3947880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783364" y="2758784"/>
            <a:ext cx="3518536" cy="18288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567957" y="5726594"/>
            <a:ext cx="3953110" cy="122284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7466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3203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1" y="731520"/>
            <a:ext cx="3051188" cy="621792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6553" y="731520"/>
            <a:ext cx="9190446" cy="62179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3049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576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9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1690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823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442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404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362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895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11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166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8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093" y="788672"/>
            <a:ext cx="11680214" cy="3423284"/>
          </a:xfrm>
        </p:spPr>
        <p:txBody>
          <a:bodyPr anchor="b">
            <a:normAutofit/>
          </a:bodyPr>
          <a:lstStyle>
            <a:lvl1pPr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093" y="4322446"/>
            <a:ext cx="11680214" cy="1800224"/>
          </a:xfrm>
        </p:spPr>
        <p:txBody>
          <a:bodyPr/>
          <a:lstStyle>
            <a:lvl1pPr marL="0" indent="0" algn="ctr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35988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55" y="731521"/>
            <a:ext cx="12424513" cy="15915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554" y="2505984"/>
            <a:ext cx="6127205" cy="4443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8084" y="2505984"/>
            <a:ext cx="6112985" cy="4443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08594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55" y="731520"/>
            <a:ext cx="12424513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165" y="2505984"/>
            <a:ext cx="5855039" cy="98869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6554" y="3494678"/>
            <a:ext cx="6128650" cy="3454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2404" y="2505984"/>
            <a:ext cx="5838665" cy="98869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1" y="3494678"/>
            <a:ext cx="6114428" cy="3454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966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9794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42782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74" y="731520"/>
            <a:ext cx="4718684" cy="2834640"/>
          </a:xfrm>
        </p:spPr>
        <p:txBody>
          <a:bodyPr anchor="b">
            <a:normAutofit/>
          </a:bodyPr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3677" y="731520"/>
            <a:ext cx="7427390" cy="621792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0674" y="3566161"/>
            <a:ext cx="4718684" cy="3383279"/>
          </a:xfrm>
        </p:spPr>
        <p:txBody>
          <a:bodyPr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5293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73" y="731520"/>
            <a:ext cx="7115728" cy="2834640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909765" y="910657"/>
            <a:ext cx="3906427" cy="5859646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3" y="3566160"/>
            <a:ext cx="7121940" cy="3383280"/>
          </a:xfrm>
        </p:spPr>
        <p:txBody>
          <a:bodyPr>
            <a:normAutofit/>
          </a:bodyPr>
          <a:lstStyle>
            <a:lvl1pPr marL="0" indent="0" algn="ctr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897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555" y="731521"/>
            <a:ext cx="12424513" cy="15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554" y="2515277"/>
            <a:ext cx="12424514" cy="443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14483" y="705993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6553" y="7059931"/>
            <a:ext cx="800743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16814" y="7059931"/>
            <a:ext cx="9042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10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sldNum="0" hdr="0" ftr="0" dt="0"/>
  <p:txStyles>
    <p:titleStyle>
      <a:lvl1pPr algn="ctr" defTabSz="1097280" rtl="0" eaLnBrk="1" latinLnBrk="0" hangingPunct="1">
        <a:lnSpc>
          <a:spcPct val="90000"/>
        </a:lnSpc>
        <a:spcBef>
          <a:spcPct val="0"/>
        </a:spcBef>
        <a:buNone/>
        <a:defRPr sz="408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 0"/>
          <p:cNvSpPr/>
          <p:nvPr/>
        </p:nvSpPr>
        <p:spPr>
          <a:xfrm>
            <a:off x="6287379" y="1090308"/>
            <a:ext cx="7416403" cy="154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2" algn="ctr">
              <a:lnSpc>
                <a:spcPts val="6050"/>
              </a:lnSpc>
            </a:pPr>
            <a:r>
              <a:rPr lang="en-US" sz="5400" dirty="0">
                <a:solidFill>
                  <a:schemeClr val="tx2"/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WATER</a:t>
            </a:r>
            <a:r>
              <a:rPr lang="en-US" sz="5400" b="1" dirty="0"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5400" dirty="0"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–</a:t>
            </a:r>
            <a:r>
              <a:rPr lang="en-US" sz="54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The Elixir of Life</a:t>
            </a:r>
            <a:endParaRPr lang="en-US" sz="5400" dirty="0">
              <a:solidFill>
                <a:schemeClr val="accent4">
                  <a:lumMod val="60000"/>
                  <a:lumOff val="40000"/>
                </a:schemeClr>
              </a:solidFill>
              <a:latin typeface="Imprint MT Shadow" panose="04020605060303030202" pitchFamily="8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929476" y="3575089"/>
            <a:ext cx="8399841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600" i="1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A Presentation by [Group 3 / Roll no. 29-42]</a:t>
            </a:r>
            <a:endParaRPr lang="en-US" sz="3600" i="1" dirty="0">
              <a:latin typeface="Imprint MT Shadow" panose="04020605060303030202" pitchFamily="8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380678" y="5012531"/>
            <a:ext cx="7385924" cy="2168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6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“Thousands have lived without love, not one without water.” – W.H. Auden</a:t>
            </a:r>
            <a:endParaRPr lang="en-US" sz="3600" dirty="0">
              <a:latin typeface="Imprint MT Shadow" panose="04020605060303030202" pitchFamily="82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350198" y="4734878"/>
            <a:ext cx="30480" cy="1344930"/>
          </a:xfrm>
          <a:prstGeom prst="rect">
            <a:avLst/>
          </a:prstGeom>
          <a:solidFill>
            <a:srgbClr val="609DFF"/>
          </a:solidFill>
          <a:ln/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5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 0"/>
          <p:cNvSpPr/>
          <p:nvPr/>
        </p:nvSpPr>
        <p:spPr>
          <a:xfrm>
            <a:off x="6038014" y="660558"/>
            <a:ext cx="7962714" cy="123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Our Call to Action</a:t>
            </a:r>
            <a:r>
              <a:rPr lang="en-US" sz="66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 💧</a:t>
            </a:r>
            <a:endParaRPr lang="en-US" sz="6600" dirty="0">
              <a:latin typeface="Imprint MT Shadow" panose="04020605060303030202" pitchFamily="8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720363" y="2185640"/>
            <a:ext cx="7324963" cy="1794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3000" dirty="0">
                <a:solidFill>
                  <a:schemeClr val="bg2">
                    <a:lumMod val="20000"/>
                    <a:lumOff val="8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“We do not inherit the Earth from our ancestors; we borrow it from our children.” –</a:t>
            </a:r>
            <a:r>
              <a:rPr lang="en-US" sz="3000" dirty="0">
                <a:solidFill>
                  <a:schemeClr val="bg2">
                    <a:lumMod val="20000"/>
                    <a:lumOff val="8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3000" dirty="0">
                <a:latin typeface="Lucida Fax" panose="02060602050505020204" pitchFamily="18" charset="0"/>
                <a:ea typeface="Merriweather" pitchFamily="34" charset="-122"/>
                <a:cs typeface="Merriweather" pitchFamily="34" charset="-120"/>
              </a:rPr>
              <a:t>Native American Proverb</a:t>
            </a:r>
            <a:endParaRPr lang="en-US" sz="3000" dirty="0">
              <a:latin typeface="Lucida Fax" panose="020606020505050202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334959" y="2185639"/>
            <a:ext cx="45719" cy="1794144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6" name="Text 3"/>
          <p:cNvSpPr/>
          <p:nvPr/>
        </p:nvSpPr>
        <p:spPr>
          <a:xfrm>
            <a:off x="6038014" y="4349948"/>
            <a:ext cx="7728587" cy="1233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850" i="1" dirty="0">
                <a:solidFill>
                  <a:srgbClr val="92D050"/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One Earth. One Chance. Save Water.</a:t>
            </a:r>
            <a:endParaRPr lang="en-US" sz="3850" i="1" dirty="0">
              <a:solidFill>
                <a:srgbClr val="92D050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038014" y="5954078"/>
            <a:ext cx="7728587" cy="1383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3200" dirty="0">
                <a:latin typeface="Lucida Fax" panose="02060602050505020204" pitchFamily="18" charset="0"/>
                <a:ea typeface="Merriweather" pitchFamily="34" charset="-122"/>
                <a:cs typeface="Merriweather" pitchFamily="34" charset="-120"/>
              </a:rPr>
              <a:t>Every drop saved today is a solemn promise of life and sustainability for tomorrow.</a:t>
            </a:r>
            <a:endParaRPr lang="en-US" sz="3200" dirty="0">
              <a:latin typeface="Lucida Fax" panose="02060602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9367" y="1211341"/>
            <a:ext cx="12429819" cy="1405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8000" dirty="0">
                <a:solidFill>
                  <a:schemeClr val="accent5">
                    <a:lumMod val="60000"/>
                    <a:lumOff val="4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The Lifeblood of Earth </a:t>
            </a:r>
            <a:r>
              <a:rPr lang="en-US" sz="485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🌍</a:t>
            </a:r>
            <a:endParaRPr lang="en-US" sz="4850" dirty="0"/>
          </a:p>
        </p:txBody>
      </p:sp>
      <p:sp>
        <p:nvSpPr>
          <p:cNvPr id="3" name="Shape 1"/>
          <p:cNvSpPr/>
          <p:nvPr/>
        </p:nvSpPr>
        <p:spPr>
          <a:xfrm>
            <a:off x="799063" y="3247549"/>
            <a:ext cx="4136350" cy="121920"/>
          </a:xfrm>
          <a:prstGeom prst="roundRect">
            <a:avLst>
              <a:gd name="adj" fmla="val 85031"/>
            </a:avLst>
          </a:prstGeom>
          <a:solidFill>
            <a:srgbClr val="609DFF"/>
          </a:solidFill>
          <a:ln/>
        </p:spPr>
      </p:sp>
      <p:sp>
        <p:nvSpPr>
          <p:cNvPr id="4" name="Shape 2"/>
          <p:cNvSpPr/>
          <p:nvPr/>
        </p:nvSpPr>
        <p:spPr>
          <a:xfrm>
            <a:off x="2497013" y="2872502"/>
            <a:ext cx="740450" cy="740450"/>
          </a:xfrm>
          <a:prstGeom prst="roundRect">
            <a:avLst>
              <a:gd name="adj" fmla="val 123492"/>
            </a:avLst>
          </a:prstGeom>
          <a:solidFill>
            <a:srgbClr val="609DFF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184" y="3087218"/>
            <a:ext cx="296108" cy="3701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9063" y="3772257"/>
            <a:ext cx="4136349" cy="662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Silent</a:t>
            </a:r>
            <a:r>
              <a:rPr lang="en-US" sz="2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 Architect of Life</a:t>
            </a:r>
            <a:endParaRPr lang="en-US" sz="2600" b="1" dirty="0">
              <a:solidFill>
                <a:schemeClr val="accent6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9063" y="4435078"/>
            <a:ext cx="4136348" cy="2802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200" dirty="0">
                <a:latin typeface="Lucida Fax" panose="02060602050505020204" pitchFamily="18" charset="0"/>
                <a:ea typeface="Merriweather" pitchFamily="34" charset="-122"/>
                <a:cs typeface="Merriweather" pitchFamily="34" charset="-120"/>
              </a:rPr>
              <a:t>Water shapes landscapes and sustains ecosystems, driving the very essence of life on our planet.</a:t>
            </a:r>
            <a:endParaRPr lang="en-US" sz="3200" dirty="0">
              <a:latin typeface="Lucida Fax" panose="020606020505050202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96377" y="3234478"/>
            <a:ext cx="4136350" cy="121920"/>
          </a:xfrm>
          <a:prstGeom prst="roundRect">
            <a:avLst>
              <a:gd name="adj" fmla="val 85031"/>
            </a:avLst>
          </a:prstGeom>
          <a:solidFill>
            <a:srgbClr val="609DFF"/>
          </a:solidFill>
          <a:ln/>
        </p:spPr>
      </p:sp>
      <p:sp>
        <p:nvSpPr>
          <p:cNvPr id="9" name="Shape 6"/>
          <p:cNvSpPr/>
          <p:nvPr/>
        </p:nvSpPr>
        <p:spPr>
          <a:xfrm>
            <a:off x="6861775" y="2877324"/>
            <a:ext cx="740450" cy="740450"/>
          </a:xfrm>
          <a:prstGeom prst="roundRect">
            <a:avLst>
              <a:gd name="adj" fmla="val 123492"/>
            </a:avLst>
          </a:prstGeom>
          <a:solidFill>
            <a:srgbClr val="609DFF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840" y="3043211"/>
            <a:ext cx="296108" cy="37016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246965" y="3818651"/>
            <a:ext cx="4136348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Vast Yet Scarce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246965" y="4435078"/>
            <a:ext cx="4136349" cy="2802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600" dirty="0">
                <a:latin typeface="Lucida Fax" panose="02060602050505020204" pitchFamily="18" charset="0"/>
                <a:ea typeface="Merriweather" pitchFamily="34" charset="-122"/>
                <a:cs typeface="Merriweather" pitchFamily="34" charset="-120"/>
              </a:rPr>
              <a:t>It covers 71% of Earth’s surface, yet a mere 0.3% is accessible for critical human needs</a:t>
            </a:r>
            <a:r>
              <a:rPr lang="en-US" sz="3200" dirty="0">
                <a:latin typeface="Lucida Fax" panose="02060602050505020204" pitchFamily="18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3200" dirty="0">
              <a:latin typeface="Lucida Fax" panose="020606020505050202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713333" y="3228293"/>
            <a:ext cx="4136350" cy="121920"/>
          </a:xfrm>
          <a:prstGeom prst="roundRect">
            <a:avLst>
              <a:gd name="adj" fmla="val 85031"/>
            </a:avLst>
          </a:prstGeom>
          <a:solidFill>
            <a:srgbClr val="609DFF"/>
          </a:solidFill>
          <a:ln/>
        </p:spPr>
      </p:sp>
      <p:sp>
        <p:nvSpPr>
          <p:cNvPr id="14" name="Shape 10"/>
          <p:cNvSpPr/>
          <p:nvPr/>
        </p:nvSpPr>
        <p:spPr>
          <a:xfrm>
            <a:off x="11263229" y="2840458"/>
            <a:ext cx="740450" cy="740450"/>
          </a:xfrm>
          <a:prstGeom prst="roundRect">
            <a:avLst>
              <a:gd name="adj" fmla="val 123492"/>
            </a:avLst>
          </a:prstGeom>
          <a:solidFill>
            <a:srgbClr val="609DFF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5400" y="3055699"/>
            <a:ext cx="296108" cy="37016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694987" y="3836766"/>
            <a:ext cx="4136348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A Delicate Balance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694987" y="4435079"/>
            <a:ext cx="4136350" cy="2802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200" dirty="0">
                <a:latin typeface="Lucida Fax" panose="02060602050505020204" pitchFamily="18" charset="0"/>
                <a:ea typeface="Merriweather" pitchFamily="34" charset="-122"/>
                <a:cs typeface="Merriweather" pitchFamily="34" charset="-120"/>
              </a:rPr>
              <a:t>This intricate balance positions water as our planet’s most invaluable and precious resource.</a:t>
            </a:r>
            <a:endParaRPr lang="en-US" sz="3200" dirty="0">
              <a:latin typeface="Lucida Fax" panose="02060602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758283"/>
            <a:ext cx="12762992" cy="1616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8000" dirty="0">
                <a:solidFill>
                  <a:schemeClr val="accent5">
                    <a:lumMod val="60000"/>
                    <a:lumOff val="4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The Many Roles of </a:t>
            </a:r>
            <a:r>
              <a:rPr lang="en-US" sz="8000" dirty="0">
                <a:solidFill>
                  <a:schemeClr val="tx2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Water</a:t>
            </a:r>
            <a:r>
              <a:rPr lang="en-US" sz="8000" dirty="0">
                <a:solidFill>
                  <a:schemeClr val="accent5">
                    <a:lumMod val="60000"/>
                    <a:lumOff val="4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80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💧</a:t>
            </a:r>
            <a:endParaRPr lang="en-US" sz="8000" dirty="0">
              <a:latin typeface="Imprint MT Shadow" panose="04020605060303030202" pitchFamily="82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293" y="2470503"/>
            <a:ext cx="616982" cy="61698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9969" y="3292304"/>
            <a:ext cx="3875629" cy="615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000" b="1" dirty="0">
                <a:solidFill>
                  <a:srgbClr val="00B050"/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Nourishing Agriculture</a:t>
            </a:r>
            <a:endParaRPr lang="en-US" sz="3000" b="1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60579" y="4004579"/>
            <a:ext cx="4095274" cy="2077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200" dirty="0">
                <a:latin typeface="Lucida Fax" panose="02060602050505020204" pitchFamily="18" charset="0"/>
                <a:ea typeface="Merriweather" pitchFamily="34" charset="-122"/>
                <a:cs typeface="Merriweather" pitchFamily="34" charset="-120"/>
              </a:rPr>
              <a:t>Water nourishes crops, enabling agriculture to feed billions worldwide.</a:t>
            </a:r>
            <a:endParaRPr lang="en-US" sz="3200" dirty="0">
              <a:latin typeface="Lucida Fax" panose="020606020505050202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8874" y="2324473"/>
            <a:ext cx="616982" cy="6169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73983" y="3283990"/>
            <a:ext cx="3742622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200" b="1" dirty="0">
                <a:solidFill>
                  <a:srgbClr val="00B050"/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Powering Industries</a:t>
            </a:r>
            <a:endParaRPr lang="en-US" sz="3200" b="1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399728" y="3998120"/>
            <a:ext cx="4095274" cy="2083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200" dirty="0">
                <a:latin typeface="Lucida Fax" panose="02060602050505020204" pitchFamily="18" charset="0"/>
                <a:ea typeface="Merriweather" pitchFamily="34" charset="-122"/>
                <a:cs typeface="Merriweather" pitchFamily="34" charset="-120"/>
              </a:rPr>
              <a:t>It fuels industries through cooling, cleaning, and driving energy systems.</a:t>
            </a:r>
            <a:endParaRPr lang="en-US" sz="3200" dirty="0">
              <a:latin typeface="Lucida Fax" panose="020606020505050202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02095" y="2319532"/>
            <a:ext cx="616982" cy="61698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58039" y="3232858"/>
            <a:ext cx="4505094" cy="361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b="1" dirty="0">
                <a:solidFill>
                  <a:srgbClr val="00B050"/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Maintaining Biodiversity</a:t>
            </a:r>
            <a:endParaRPr lang="en-US" sz="2800" b="1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958039" y="3998120"/>
            <a:ext cx="4505094" cy="2083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dirty="0">
                <a:latin typeface="Lucida Fax" panose="02060602050505020204" pitchFamily="18" charset="0"/>
                <a:ea typeface="Merriweather" pitchFamily="34" charset="-122"/>
                <a:cs typeface="Merriweather" pitchFamily="34" charset="-120"/>
              </a:rPr>
              <a:t>Water sustains biodiversity, keeping our forests, rivers, and wetlands vibrant and alive.</a:t>
            </a:r>
            <a:endParaRPr lang="en-US" sz="2800" dirty="0">
              <a:latin typeface="Lucida Fax" panose="020606020505050202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460580" y="6726478"/>
            <a:ext cx="13874734" cy="984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200" b="1" i="1" dirty="0">
                <a:latin typeface="+mj-lt"/>
                <a:ea typeface="Merriweather" pitchFamily="34" charset="-122"/>
                <a:cs typeface="Merriweather" pitchFamily="34" charset="-120"/>
              </a:rPr>
              <a:t>Water is not merely a resource; it is the essence of life itself.</a:t>
            </a:r>
            <a:endParaRPr lang="en-US" sz="3200" b="1" i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375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3514" y="3437987"/>
            <a:ext cx="12263371" cy="759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950"/>
              </a:lnSpc>
              <a:buNone/>
            </a:pPr>
            <a:r>
              <a:rPr lang="en-US" sz="4800" dirty="0">
                <a:solidFill>
                  <a:srgbClr val="00B050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Sources </a:t>
            </a:r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of</a:t>
            </a:r>
            <a:r>
              <a:rPr lang="en-US" sz="4800" dirty="0">
                <a:solidFill>
                  <a:schemeClr val="tx2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 Freshwater</a:t>
            </a:r>
            <a:r>
              <a:rPr lang="en-US" sz="48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4750" dirty="0"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🌊</a:t>
            </a:r>
            <a:endParaRPr lang="en-US" sz="4750" dirty="0">
              <a:latin typeface="Algerian" panose="04020705040A02060702" pitchFamily="8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13876" y="4470380"/>
            <a:ext cx="6168271" cy="1166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3050"/>
              </a:lnSpc>
              <a:buSzPct val="100000"/>
              <a:buChar char="•"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Rivers and Lakes: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4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Earth’s vital arteries, delivering essential freshwater to ecosystems and communities.</a:t>
            </a:r>
            <a:endParaRPr lang="en-US" sz="2400" dirty="0">
              <a:latin typeface="Bahnschrift SemiBold" panose="020B0502040204020203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13876" y="5994821"/>
            <a:ext cx="6168271" cy="1677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3050"/>
              </a:lnSpc>
              <a:buSzPct val="100000"/>
              <a:buChar char="•"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Glaciers:</a:t>
            </a:r>
            <a:r>
              <a:rPr lang="en-US" sz="2400" dirty="0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4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Majestic frozen reservoirs that slowly release water, feeding rivers and sustaining downstream life</a:t>
            </a:r>
            <a:r>
              <a:rPr lang="en-US" sz="2400" dirty="0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7611666" y="4470379"/>
            <a:ext cx="6168271" cy="1166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3050"/>
              </a:lnSpc>
              <a:buSzPct val="100000"/>
              <a:buChar char="•"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Groundwater: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4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Hidden aquifers, critical for many regions but facing significant challenges due to overuse.</a:t>
            </a:r>
            <a:endParaRPr lang="en-US" sz="2400" dirty="0">
              <a:latin typeface="Bahnschrift SemiBold" panose="020B0502040204020203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11666" y="5960198"/>
            <a:ext cx="6168271" cy="1711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3050"/>
              </a:lnSpc>
              <a:buSzPct val="100000"/>
              <a:buChar char="•"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Atmospheric Water:</a:t>
            </a:r>
            <a:r>
              <a:rPr lang="en-US" sz="2400" dirty="0"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400" dirty="0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Clouds and rain, integral to the hydrological cycle, sustaining global water balance.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15844" y="494287"/>
            <a:ext cx="11742233" cy="1134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66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A </a:t>
            </a:r>
            <a:r>
              <a:rPr lang="en-US" sz="6600" dirty="0">
                <a:solidFill>
                  <a:schemeClr val="tx2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W</a:t>
            </a:r>
            <a:r>
              <a:rPr lang="en-US" sz="6600" dirty="0">
                <a:solidFill>
                  <a:srgbClr val="00B050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o</a:t>
            </a:r>
            <a:r>
              <a:rPr lang="en-US" sz="6600" dirty="0">
                <a:solidFill>
                  <a:schemeClr val="tx2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r</a:t>
            </a:r>
            <a:r>
              <a:rPr lang="en-US" sz="6600" dirty="0">
                <a:solidFill>
                  <a:srgbClr val="00B050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l</a:t>
            </a:r>
            <a:r>
              <a:rPr lang="en-US" sz="6600" dirty="0">
                <a:solidFill>
                  <a:schemeClr val="tx2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d</a:t>
            </a:r>
            <a:r>
              <a:rPr lang="en-US" sz="66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 in Crisis 🚨</a:t>
            </a:r>
            <a:endParaRPr lang="en-US" sz="6600" dirty="0">
              <a:latin typeface="Imprint MT Shadow" panose="04020605060303030202" pitchFamily="82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63798" y="2408992"/>
            <a:ext cx="6358890" cy="246817"/>
          </a:xfrm>
          <a:prstGeom prst="roundRect">
            <a:avLst>
              <a:gd name="adj" fmla="val 42002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IN" dirty="0">
              <a:solidFill>
                <a:srgbClr val="FF0000"/>
              </a:solidFill>
              <a:highlight>
                <a:srgbClr val="800080"/>
              </a:highlight>
            </a:endParaRPr>
          </a:p>
        </p:txBody>
      </p:sp>
      <p:sp>
        <p:nvSpPr>
          <p:cNvPr id="4" name="Text 2"/>
          <p:cNvSpPr/>
          <p:nvPr/>
        </p:nvSpPr>
        <p:spPr>
          <a:xfrm>
            <a:off x="1110614" y="2902625"/>
            <a:ext cx="5865257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Access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Inequality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110615" y="3436144"/>
            <a:ext cx="5865257" cy="1221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Billions globally lack fundamental access to clean, safe drinking water, a basic human right.</a:t>
            </a:r>
            <a:endParaRPr lang="en-US" sz="2400" dirty="0">
              <a:latin typeface="Bahnschrift SemiBold" panose="020B0502040204020203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407712" y="2038826"/>
            <a:ext cx="6358890" cy="246817"/>
          </a:xfrm>
          <a:prstGeom prst="roundRect">
            <a:avLst>
              <a:gd name="adj" fmla="val 42002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54527" y="2532459"/>
            <a:ext cx="5865257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Ecological</a:t>
            </a:r>
            <a:r>
              <a:rPr lang="en-US" sz="4000" dirty="0"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Strain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654528" y="3065977"/>
            <a:ext cx="5865257" cy="1221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Rampant pollution and over-extraction have pushed vital ecosystems to the brink of collapse</a:t>
            </a:r>
            <a:r>
              <a:rPr lang="en-US" sz="1900" dirty="0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900" dirty="0"/>
          </a:p>
        </p:txBody>
      </p:sp>
      <p:sp>
        <p:nvSpPr>
          <p:cNvPr id="9" name="Shape 7"/>
          <p:cNvSpPr/>
          <p:nvPr/>
        </p:nvSpPr>
        <p:spPr>
          <a:xfrm>
            <a:off x="863798" y="5027771"/>
            <a:ext cx="6358890" cy="246817"/>
          </a:xfrm>
          <a:prstGeom prst="roundRect">
            <a:avLst>
              <a:gd name="adj" fmla="val 42002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110615" y="5521404"/>
            <a:ext cx="586525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Climate Impact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110615" y="6054922"/>
            <a:ext cx="5865257" cy="1591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Climate change intensifies water insecurity, manifesting as severe droughts and devastating floods.</a:t>
            </a:r>
            <a:endParaRPr lang="en-US" sz="2400" dirty="0">
              <a:latin typeface="Bahnschrift SemiBold" panose="020B0502040204020203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07712" y="4657606"/>
            <a:ext cx="6358890" cy="246817"/>
          </a:xfrm>
          <a:prstGeom prst="roundRect">
            <a:avLst>
              <a:gd name="adj" fmla="val 42002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54528" y="5151239"/>
            <a:ext cx="586525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Future Projections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654528" y="5684757"/>
            <a:ext cx="5865257" cy="1591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By 2040, projections indicate that water stress could critically affect one-third of humanity.</a:t>
            </a:r>
            <a:endParaRPr lang="en-US" sz="2400" dirty="0"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71961" y="535260"/>
            <a:ext cx="11574966" cy="791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6000" dirty="0">
                <a:solidFill>
                  <a:schemeClr val="bg1">
                    <a:lumMod val="50000"/>
                    <a:lumOff val="5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Pollution:</a:t>
            </a:r>
            <a:r>
              <a:rPr lang="en-US" sz="60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 The Invisible Killer </a:t>
            </a:r>
            <a:endParaRPr lang="en-US" sz="6000" dirty="0">
              <a:latin typeface="Imprint MT Shadow" panose="04020605060303030202" pitchFamily="82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80" y="1868921"/>
            <a:ext cx="4395186" cy="2850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898" y="1868921"/>
            <a:ext cx="4694663" cy="2850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1493" y="1868921"/>
            <a:ext cx="4449335" cy="2850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 1"/>
          <p:cNvSpPr/>
          <p:nvPr/>
        </p:nvSpPr>
        <p:spPr>
          <a:xfrm>
            <a:off x="200722" y="5047059"/>
            <a:ext cx="13994780" cy="443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ctr">
              <a:lnSpc>
                <a:spcPts val="2450"/>
              </a:lnSpc>
              <a:buSzPct val="100000"/>
              <a:buChar char="•"/>
            </a:pPr>
            <a:r>
              <a:rPr lang="en-U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Industrial Waste </a:t>
            </a:r>
            <a:r>
              <a:rPr lang="en-U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:</a:t>
            </a:r>
            <a:r>
              <a:rPr lang="en-US" sz="2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Untreated industrial discharge poisons our rivers and lakes, rendering them toxic.</a:t>
            </a:r>
            <a:endParaRPr lang="en-US" sz="2200" dirty="0">
              <a:latin typeface="Bahnschrift SemiBold" panose="020B0502040204020203" pitchFamily="34" charset="0"/>
            </a:endParaRPr>
          </a:p>
        </p:txBody>
      </p:sp>
      <p:sp>
        <p:nvSpPr>
          <p:cNvPr id="7" name="Text 2"/>
          <p:cNvSpPr/>
          <p:nvPr/>
        </p:nvSpPr>
        <p:spPr>
          <a:xfrm>
            <a:off x="301083" y="5817761"/>
            <a:ext cx="13894419" cy="443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ctr">
              <a:lnSpc>
                <a:spcPts val="2450"/>
              </a:lnSpc>
              <a:buSzPct val="100000"/>
              <a:buChar char="•"/>
            </a:pPr>
            <a:r>
              <a:rPr lang="en-U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Agricultural Runoff :</a:t>
            </a: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 Pesticides and fertilizers seep into groundwater, contaminating vital drinking supplies.</a:t>
            </a:r>
            <a:endParaRPr lang="en-US" sz="2200" dirty="0">
              <a:latin typeface="Bahnschrift SemiBold" panose="020B0502040204020203" pitchFamily="34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200722" y="6556916"/>
            <a:ext cx="13994780" cy="574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ctr">
              <a:lnSpc>
                <a:spcPts val="2450"/>
              </a:lnSpc>
              <a:buSzPct val="100000"/>
              <a:buChar char="•"/>
            </a:pPr>
            <a:r>
              <a:rPr lang="en-U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Plastic Debris :</a:t>
            </a:r>
            <a:r>
              <a:rPr lang="en-US" sz="2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Macro and microplastic pollution permeates our water bodies and infiltrates the food chain</a:t>
            </a:r>
            <a:r>
              <a:rPr lang="en-US" sz="155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550" dirty="0">
              <a:latin typeface="Bahnschrift SemiBold" panose="020B0502040204020203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00722" y="7426712"/>
            <a:ext cx="14240107" cy="490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ctr">
              <a:lnSpc>
                <a:spcPts val="2450"/>
              </a:lnSpc>
              <a:buSzPct val="100000"/>
              <a:buChar char="•"/>
            </a:pPr>
            <a:r>
              <a:rPr lang="en-U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Case Study :</a:t>
            </a:r>
            <a:r>
              <a:rPr lang="en-U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200" b="1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The Yamuna River:</a:t>
            </a: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 A stark example of a sacred waterway suffocated by relentless pollution.</a:t>
            </a:r>
            <a:endParaRPr lang="en-US" sz="2200" dirty="0"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7" y="366840"/>
            <a:ext cx="12640747" cy="1504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600" dirty="0">
                <a:solidFill>
                  <a:srgbClr val="FF3300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In</a:t>
            </a:r>
            <a:r>
              <a:rPr lang="en-US" sz="66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di</a:t>
            </a:r>
            <a:r>
              <a:rPr lang="en-US" sz="6600" dirty="0">
                <a:solidFill>
                  <a:srgbClr val="00B050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a’s</a:t>
            </a:r>
            <a:r>
              <a:rPr lang="en-US" sz="6600" dirty="0">
                <a:solidFill>
                  <a:schemeClr val="bg2">
                    <a:lumMod val="60000"/>
                    <a:lumOff val="4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66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Water Woes </a:t>
            </a:r>
            <a:r>
              <a:rPr lang="en-US" sz="6600" dirty="0"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🇮🇳</a:t>
            </a:r>
            <a:endParaRPr lang="en-US" sz="6600" dirty="0">
              <a:latin typeface="Algerian" panose="04020705040A02060702" pitchFamily="82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63798" y="2689741"/>
            <a:ext cx="12902803" cy="4122658"/>
          </a:xfrm>
          <a:prstGeom prst="roundRect">
            <a:avLst>
              <a:gd name="adj" fmla="val 2515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79038" y="2174489"/>
            <a:ext cx="12872323" cy="173958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242943" y="3017239"/>
            <a:ext cx="5241490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River Contamination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65826" y="2669934"/>
            <a:ext cx="5938718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Major rivers like the Ganga and Yamuna are severely choked with industrial and urban pollutants.</a:t>
            </a:r>
            <a:endParaRPr lang="en-US" sz="1900" dirty="0"/>
          </a:p>
        </p:txBody>
      </p:sp>
      <p:sp>
        <p:nvSpPr>
          <p:cNvPr id="7" name="Shape 5"/>
          <p:cNvSpPr/>
          <p:nvPr/>
        </p:nvSpPr>
        <p:spPr>
          <a:xfrm>
            <a:off x="833317" y="3914078"/>
            <a:ext cx="12902803" cy="183330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1125855" y="4562952"/>
            <a:ext cx="5475667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Groundwater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Depletion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65827" y="4177428"/>
            <a:ext cx="5938718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Groundwater tables are plummeting rapidly due to unsustainable over-extraction for agriculture and urban use.</a:t>
            </a:r>
            <a:endParaRPr lang="en-US" sz="1900" dirty="0"/>
          </a:p>
        </p:txBody>
      </p:sp>
      <p:sp>
        <p:nvSpPr>
          <p:cNvPr id="10" name="Shape 8"/>
          <p:cNvSpPr/>
          <p:nvPr/>
        </p:nvSpPr>
        <p:spPr>
          <a:xfrm>
            <a:off x="894278" y="5713562"/>
            <a:ext cx="12872323" cy="16313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IN" dirty="0"/>
          </a:p>
        </p:txBody>
      </p:sp>
      <p:sp>
        <p:nvSpPr>
          <p:cNvPr id="11" name="Text 9"/>
          <p:cNvSpPr/>
          <p:nvPr/>
        </p:nvSpPr>
        <p:spPr>
          <a:xfrm>
            <a:off x="1125854" y="6201165"/>
            <a:ext cx="5096525" cy="622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600" dirty="0">
                <a:solidFill>
                  <a:srgbClr val="00B050"/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Disrupted Cycles</a:t>
            </a:r>
            <a:endParaRPr lang="en-US" sz="3600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65827" y="5922084"/>
            <a:ext cx="5938718" cy="111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Rapid urbanization and extensive deforestation are critically disrupting natural water cycles.</a:t>
            </a:r>
            <a:endParaRPr lang="en-US" sz="19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084" y="278781"/>
            <a:ext cx="12904232" cy="1177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rgbClr val="00B050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Conservation:</a:t>
            </a:r>
            <a:r>
              <a:rPr lang="en-US" sz="60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Path to Hope </a:t>
            </a:r>
            <a:r>
              <a:rPr lang="en-US" sz="485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🌱</a:t>
            </a:r>
            <a:endParaRPr lang="en-US" sz="4850" dirty="0">
              <a:latin typeface="Imprint MT Shadow" panose="04020605060303030202" pitchFamily="82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84" y="2035486"/>
            <a:ext cx="6452116" cy="9863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39229" y="3375145"/>
            <a:ext cx="4850780" cy="519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Rainwater Harvesting</a:t>
            </a:r>
            <a:endParaRPr lang="en-US" sz="3600" dirty="0">
              <a:solidFill>
                <a:schemeClr val="bg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61849" y="4027392"/>
            <a:ext cx="6205537" cy="804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Adopt rainwater harvesting systems to effectively recharge depleted aquifers</a:t>
            </a:r>
            <a:r>
              <a:rPr lang="en-US" sz="2200" dirty="0"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2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489" y="2074135"/>
            <a:ext cx="6452116" cy="9863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140392" y="3410648"/>
            <a:ext cx="4850779" cy="519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Smart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Irrigation</a:t>
            </a:r>
            <a:endParaRPr 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685067" y="4011974"/>
            <a:ext cx="6205538" cy="804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Implement smart irrigation technologies to achieve significant water savings in farming.</a:t>
            </a:r>
            <a:endParaRPr lang="en-US" sz="2200" dirty="0">
              <a:latin typeface="Bahnschrift SemiBold" panose="020B0502040204020203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85" y="5011590"/>
            <a:ext cx="6452116" cy="98631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39226" y="6237908"/>
            <a:ext cx="4850781" cy="339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Desalination Promotion</a:t>
            </a:r>
            <a:endParaRPr 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61834" y="6753766"/>
            <a:ext cx="6205538" cy="986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Promote advanced desalination technologies for wise and sustainable ocean water utilization.</a:t>
            </a:r>
            <a:endParaRPr lang="en-US" sz="2200" dirty="0">
              <a:latin typeface="Bahnschrift SemiBold" panose="020B0502040204020203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8489" y="5011589"/>
            <a:ext cx="6452116" cy="98631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40392" y="6237908"/>
            <a:ext cx="4850779" cy="339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Community Awareness</a:t>
            </a:r>
            <a:endParaRPr lang="en-US" sz="3600" dirty="0">
              <a:solidFill>
                <a:schemeClr val="bg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315200" y="6729179"/>
            <a:ext cx="6452115" cy="103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Foster community awareness and engagement for initiating lasting behavioral change.</a:t>
            </a:r>
            <a:endParaRPr lang="en-US" sz="2200" dirty="0"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 0"/>
          <p:cNvSpPr/>
          <p:nvPr/>
        </p:nvSpPr>
        <p:spPr>
          <a:xfrm>
            <a:off x="480060" y="502920"/>
            <a:ext cx="8115300" cy="18266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6000" dirty="0">
                <a:solidFill>
                  <a:schemeClr val="tx2">
                    <a:lumMod val="9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G</a:t>
            </a:r>
            <a:r>
              <a:rPr lang="en-US" sz="6000" dirty="0">
                <a:solidFill>
                  <a:srgbClr val="34B616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l</a:t>
            </a:r>
            <a:r>
              <a:rPr lang="en-US" sz="6000" dirty="0">
                <a:solidFill>
                  <a:schemeClr val="tx2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o</a:t>
            </a:r>
            <a:r>
              <a:rPr lang="en-US" sz="6000" dirty="0">
                <a:solidFill>
                  <a:srgbClr val="34B616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ba</a:t>
            </a:r>
            <a:r>
              <a:rPr lang="en-US" sz="6000" dirty="0">
                <a:solidFill>
                  <a:schemeClr val="tx2"/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l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 and </a:t>
            </a:r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Local Solutions </a:t>
            </a:r>
            <a:r>
              <a:rPr lang="en-US" sz="6000" dirty="0">
                <a:latin typeface="Imprint MT Shadow" panose="04020605060303030202" pitchFamily="82" charset="0"/>
                <a:ea typeface="Merriweather" pitchFamily="34" charset="-122"/>
                <a:cs typeface="Merriweather" pitchFamily="34" charset="-120"/>
              </a:rPr>
              <a:t>🌐</a:t>
            </a:r>
            <a:endParaRPr lang="en-US" sz="6000" dirty="0">
              <a:latin typeface="Imprint MT Shadow" panose="04020605060303030202" pitchFamily="8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23841" y="3040738"/>
            <a:ext cx="3989070" cy="1363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4000" dirty="0">
                <a:solidFill>
                  <a:srgbClr val="34B616"/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Global Unity for </a:t>
            </a:r>
            <a:r>
              <a:rPr lang="en-US" sz="4000" dirty="0">
                <a:solidFill>
                  <a:schemeClr val="bg2">
                    <a:lumMod val="40000"/>
                    <a:lumOff val="6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Water</a:t>
            </a:r>
            <a:endParaRPr lang="en-US" sz="4000" dirty="0">
              <a:solidFill>
                <a:schemeClr val="bg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48640" y="4404717"/>
            <a:ext cx="3989070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3100"/>
              </a:lnSpc>
              <a:buSzPct val="100000"/>
              <a:buChar char="•"/>
            </a:pP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Establish international treaties for shared water resource management.</a:t>
            </a:r>
            <a:endParaRPr lang="en-US" sz="2200" dirty="0">
              <a:latin typeface="Bahnschrift SemiBold" panose="020B0502040204020203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3798" y="5784532"/>
            <a:ext cx="3407093" cy="2067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3100"/>
              </a:lnSpc>
              <a:buSzPct val="100000"/>
              <a:buChar char="•"/>
            </a:pP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Promote afforestation efforts to restore natural rain cycles and water retention.</a:t>
            </a:r>
            <a:endParaRPr lang="en-US" sz="2200" dirty="0">
              <a:latin typeface="Bahnschrift SemiBold" panose="020B0502040204020203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80728" y="3040738"/>
            <a:ext cx="3407093" cy="1168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3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  <a:ea typeface="Merriweather" pitchFamily="34" charset="-122"/>
                <a:cs typeface="Merriweather" pitchFamily="34" charset="-120"/>
              </a:rPr>
              <a:t>Local Action for Impact</a:t>
            </a:r>
            <a:endParaRPr lang="en-US" sz="3800" dirty="0">
              <a:solidFill>
                <a:schemeClr val="accent6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589740" y="4310538"/>
            <a:ext cx="3989070" cy="1458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3100"/>
              </a:lnSpc>
              <a:buSzPct val="100000"/>
              <a:buChar char="•"/>
            </a:pP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Implement advanced wastewater recycling for sustainable urban water reuse.</a:t>
            </a:r>
            <a:endParaRPr lang="en-US" sz="2200" dirty="0">
              <a:latin typeface="Bahnschrift SemiBold" panose="020B0502040204020203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80729" y="5784532"/>
            <a:ext cx="3407093" cy="2067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3100"/>
              </a:lnSpc>
              <a:buSzPct val="100000"/>
              <a:buChar char="•"/>
            </a:pPr>
            <a:r>
              <a:rPr lang="en-US" sz="2200" dirty="0">
                <a:latin typeface="Bahnschrift SemiBold" panose="020B0502040204020203" pitchFamily="34" charset="0"/>
                <a:ea typeface="Merriweather" pitchFamily="34" charset="-122"/>
                <a:cs typeface="Merriweather" pitchFamily="34" charset="-120"/>
              </a:rPr>
              <a:t>Water is a shared responsibility demanding unwavering global unity and action.</a:t>
            </a:r>
            <a:endParaRPr lang="en-US" sz="2200" dirty="0"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219</TotalTime>
  <Words>615</Words>
  <Application>Microsoft Office PowerPoint</Application>
  <PresentationFormat>Custom</PresentationFormat>
  <Paragraphs>74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Lucida Fax</vt:lpstr>
      <vt:lpstr>Arial</vt:lpstr>
      <vt:lpstr>Bahnschrift SemiBold</vt:lpstr>
      <vt:lpstr>Imprint MT Shadow</vt:lpstr>
      <vt:lpstr>Rockwell</vt:lpstr>
      <vt:lpstr>Bookman Old Style</vt:lpstr>
      <vt:lpstr>Calibri</vt:lpstr>
      <vt:lpstr>Merriweather</vt:lpstr>
      <vt:lpstr>Algerian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Md Arsalan</cp:lastModifiedBy>
  <cp:revision>24</cp:revision>
  <dcterms:created xsi:type="dcterms:W3CDTF">2025-07-09T12:19:47Z</dcterms:created>
  <dcterms:modified xsi:type="dcterms:W3CDTF">2025-07-10T13:38:25Z</dcterms:modified>
</cp:coreProperties>
</file>